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4"/>
  </p:sldMasterIdLst>
  <p:notesMasterIdLst>
    <p:notesMasterId r:id="rId17"/>
  </p:notesMasterIdLst>
  <p:sldIdLst>
    <p:sldId id="408" r:id="rId5"/>
    <p:sldId id="949" r:id="rId6"/>
    <p:sldId id="952" r:id="rId7"/>
    <p:sldId id="905" r:id="rId8"/>
    <p:sldId id="954" r:id="rId9"/>
    <p:sldId id="944" r:id="rId10"/>
    <p:sldId id="950" r:id="rId11"/>
    <p:sldId id="946" r:id="rId12"/>
    <p:sldId id="959" r:id="rId13"/>
    <p:sldId id="957" r:id="rId14"/>
    <p:sldId id="958" r:id="rId15"/>
    <p:sldId id="961" r:id="rId16"/>
  </p:sldIdLst>
  <p:sldSz cx="12192000" cy="6858000"/>
  <p:notesSz cx="6858000" cy="9144000"/>
  <p:embeddedFontLst>
    <p:embeddedFont>
      <p:font typeface="Tahoma" panose="020B0604030504040204" pitchFamily="34" charset="0"/>
      <p:regular r:id="rId18"/>
      <p:bold r:id="rId19"/>
    </p:embeddedFont>
    <p:embeddedFont>
      <p:font typeface="Calibri Light" panose="020F0302020204030204" pitchFamily="34" charset="0"/>
      <p:regular r:id="rId20"/>
      <p:italic r:id="rId21"/>
    </p:embeddedFont>
    <p:embeddedFont>
      <p:font typeface="Heebo" panose="020B0604020202020204" charset="-79"/>
      <p:regular r:id="rId22"/>
      <p:bold r:id="rId23"/>
    </p:embeddedFont>
    <p:embeddedFont>
      <p:font typeface="Calibri" panose="020F0502020204030204" pitchFamily="34" charset="0"/>
      <p:regular r:id="rId24"/>
      <p:bold r:id="rId25"/>
      <p:italic r:id="rId26"/>
      <p:boldItalic r:id="rId27"/>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A52B87F5-66B8-F8C1-3952-09EE809B7D93}" name="shoshy mor" initials="sm" userId="9872a54d55f7246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1DFE0"/>
    <a:srgbClr val="40A8AD"/>
    <a:srgbClr val="CD4E86"/>
    <a:srgbClr val="B5E3CD"/>
    <a:srgbClr val="47BA83"/>
    <a:srgbClr val="9ABC56"/>
    <a:srgbClr val="9793DB"/>
    <a:srgbClr val="595959"/>
    <a:srgbClr val="358B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6283" autoAdjust="0"/>
  </p:normalViewPr>
  <p:slideViewPr>
    <p:cSldViewPr snapToGrid="0">
      <p:cViewPr varScale="1">
        <p:scale>
          <a:sx n="123" d="100"/>
          <a:sy n="123" d="100"/>
        </p:scale>
        <p:origin x="8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msteams_e8df43/Shared%20Documents/General/&#1488;&#1493;&#1512;&#1489;&#1503;95%20&#1500;&#1502;&#1497;&#1512;&#1497;/&#1504;&#1514;&#1493;&#1504;&#1497;%20&#1514;&#1508;&#1493;&#1511;&#1493;&#1514;%20&#1493;&#1514;&#1511;&#1510;&#1497;&#1489;&#1497;&#1501;_&#1505;&#1497;&#1499;&#1493;&#1501;%20&#1513;&#1500;&#1489;%20&#1489;_&#1504;&#1502;&#1505;&#1512;%20&#1502;&#1510;&#1493;&#1493;&#1514;%20&#1488;&#1493;&#1512;&#1489;&#1503;%20&#1504;&#1493;&#1489;%202023/&#1505;&#1491;&#1504;&#1488;&#1493;&#1514;%20&#1505;&#1500;&#1514;&#1488;%20&#1493;&#1512;&#1513;&#1493;&#1502;&#1497;&#1501;%20&#1500;&#1488;&#1493;&#1512;&#1498;%20&#1492;&#1513;&#1504;&#1497;&#15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My%20Drive\&#1500;&#1511;&#1493;&#1495;&#1493;&#1514;%20&#1508;&#1512;&#1496;&#1497;&#1497;&#1501;\&#1502;&#1496;&#1495;_2024\&#1492;&#1513;&#1493;&#1493;&#1488;&#1514;%20&#1514;&#1511;&#1510;&#1497;&#1489;&#1497;&#1501;%20&#1513;&#1500;&#1489;%20&#1488;%20&#1513;&#1500;&#1489;%20&#148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200" b="0" i="0" u="none" strike="noStrike" kern="1200" spc="0" baseline="0">
                <a:solidFill>
                  <a:schemeClr val="tx1">
                    <a:lumMod val="65000"/>
                    <a:lumOff val="35000"/>
                  </a:schemeClr>
                </a:solidFill>
                <a:latin typeface="Heebo" pitchFamily="2" charset="-79"/>
                <a:ea typeface="+mn-ea"/>
                <a:cs typeface="Heebo" pitchFamily="2" charset="-79"/>
              </a:defRPr>
            </a:pPr>
            <a:r>
              <a:rPr lang="en-US" sz="1200" dirty="0" smtClean="0"/>
              <a:t>Number of registered participants in community center activities (ages birth-6)</a:t>
            </a:r>
            <a:endParaRPr lang="he-IL" sz="1200" dirty="0"/>
          </a:p>
        </c:rich>
      </c:tx>
      <c:layout>
        <c:manualLayout>
          <c:xMode val="edge"/>
          <c:yMode val="edge"/>
          <c:x val="0.26551210092151684"/>
          <c:y val="2.958855625335122E-2"/>
        </c:manualLayout>
      </c:layout>
      <c:overlay val="0"/>
      <c:spPr>
        <a:solidFill>
          <a:schemeClr val="bg1"/>
        </a:solidFill>
        <a:ln>
          <a:noFill/>
        </a:ln>
        <a:effectLst/>
      </c:spPr>
      <c:txPr>
        <a:bodyPr rot="0" spcFirstLastPara="1" vertOverflow="ellipsis" vert="horz" wrap="square" anchor="ctr" anchorCtr="1"/>
        <a:lstStyle/>
        <a:p>
          <a:pPr rtl="0">
            <a:defRPr sz="1200" b="0" i="0" u="none" strike="noStrike" kern="1200" spc="0" baseline="0">
              <a:solidFill>
                <a:schemeClr val="tx1">
                  <a:lumMod val="65000"/>
                  <a:lumOff val="35000"/>
                </a:schemeClr>
              </a:solidFill>
              <a:latin typeface="Heebo" pitchFamily="2" charset="-79"/>
              <a:ea typeface="+mn-ea"/>
              <a:cs typeface="Heebo" pitchFamily="2" charset="-79"/>
            </a:defRPr>
          </a:pPr>
          <a:endParaRPr lang="en-US"/>
        </a:p>
      </c:txPr>
    </c:title>
    <c:autoTitleDeleted val="0"/>
    <c:plotArea>
      <c:layout>
        <c:manualLayout>
          <c:layoutTarget val="inner"/>
          <c:xMode val="edge"/>
          <c:yMode val="edge"/>
          <c:x val="4.659900637709237E-2"/>
          <c:y val="0.11594059826528555"/>
          <c:w val="0.90680198724581529"/>
          <c:h val="0.75179275963828307"/>
        </c:manualLayout>
      </c:layout>
      <c:barChart>
        <c:barDir val="col"/>
        <c:grouping val="stacked"/>
        <c:varyColors val="0"/>
        <c:ser>
          <c:idx val="0"/>
          <c:order val="0"/>
          <c:tx>
            <c:strRef>
              <c:f>'רשומים לפעילויות מתוך BI'!$O$11</c:f>
              <c:strCache>
                <c:ptCount val="1"/>
                <c:pt idx="0">
                  <c:v>צפון</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1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'רשומים לפעילויות מתוך BI'!$N$12:$N$16</c:f>
              <c:strCache>
                <c:ptCount val="5"/>
                <c:pt idx="0">
                  <c:v>תשפ</c:v>
                </c:pt>
                <c:pt idx="1">
                  <c:v>תשפא</c:v>
                </c:pt>
                <c:pt idx="2">
                  <c:v>תשפב</c:v>
                </c:pt>
                <c:pt idx="3">
                  <c:v>תשפג</c:v>
                </c:pt>
                <c:pt idx="4">
                  <c:v>תשפד</c:v>
                </c:pt>
              </c:strCache>
            </c:strRef>
          </c:cat>
          <c:val>
            <c:numRef>
              <c:f>'רשומים לפעילויות מתוך BI'!$O$12:$O$16</c:f>
              <c:numCache>
                <c:formatCode>General</c:formatCode>
                <c:ptCount val="5"/>
                <c:pt idx="0">
                  <c:v>99</c:v>
                </c:pt>
                <c:pt idx="1">
                  <c:v>224</c:v>
                </c:pt>
                <c:pt idx="2">
                  <c:v>558</c:v>
                </c:pt>
                <c:pt idx="3">
                  <c:v>991</c:v>
                </c:pt>
                <c:pt idx="4">
                  <c:v>1410</c:v>
                </c:pt>
              </c:numCache>
            </c:numRef>
          </c:val>
          <c:extLst xmlns:c16r2="http://schemas.microsoft.com/office/drawing/2015/06/chart">
            <c:ext xmlns:c16="http://schemas.microsoft.com/office/drawing/2014/chart" uri="{C3380CC4-5D6E-409C-BE32-E72D297353CC}">
              <c16:uniqueId val="{00000000-542A-4A43-9C9C-2CB0C5D275C0}"/>
            </c:ext>
          </c:extLst>
        </c:ser>
        <c:ser>
          <c:idx val="1"/>
          <c:order val="1"/>
          <c:tx>
            <c:strRef>
              <c:f>'רשומים לפעילויות מתוך BI'!$P$11</c:f>
              <c:strCache>
                <c:ptCount val="1"/>
                <c:pt idx="0">
                  <c:v>מרכז</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1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anchor="ctr" anchorCtr="0"/>
              <a:lstStyle/>
              <a:p>
                <a:pPr algn="ctr">
                  <a:defRPr lang="en-US" sz="1400" b="1"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'רשומים לפעילויות מתוך BI'!$N$12:$N$16</c:f>
              <c:strCache>
                <c:ptCount val="5"/>
                <c:pt idx="0">
                  <c:v>תשפ</c:v>
                </c:pt>
                <c:pt idx="1">
                  <c:v>תשפא</c:v>
                </c:pt>
                <c:pt idx="2">
                  <c:v>תשפב</c:v>
                </c:pt>
                <c:pt idx="3">
                  <c:v>תשפג</c:v>
                </c:pt>
                <c:pt idx="4">
                  <c:v>תשפד</c:v>
                </c:pt>
              </c:strCache>
            </c:strRef>
          </c:cat>
          <c:val>
            <c:numRef>
              <c:f>'רשומים לפעילויות מתוך BI'!$P$12:$P$16</c:f>
              <c:numCache>
                <c:formatCode>General</c:formatCode>
                <c:ptCount val="5"/>
                <c:pt idx="0">
                  <c:v>148</c:v>
                </c:pt>
                <c:pt idx="1">
                  <c:v>352</c:v>
                </c:pt>
                <c:pt idx="2">
                  <c:v>610</c:v>
                </c:pt>
                <c:pt idx="3">
                  <c:v>1067</c:v>
                </c:pt>
                <c:pt idx="4">
                  <c:v>1677</c:v>
                </c:pt>
              </c:numCache>
            </c:numRef>
          </c:val>
          <c:extLst xmlns:c16r2="http://schemas.microsoft.com/office/drawing/2015/06/chart">
            <c:ext xmlns:c16="http://schemas.microsoft.com/office/drawing/2014/chart" uri="{C3380CC4-5D6E-409C-BE32-E72D297353CC}">
              <c16:uniqueId val="{00000001-542A-4A43-9C9C-2CB0C5D275C0}"/>
            </c:ext>
          </c:extLst>
        </c:ser>
        <c:ser>
          <c:idx val="2"/>
          <c:order val="2"/>
          <c:tx>
            <c:strRef>
              <c:f>'רשומים לפעילויות מתוך BI'!$Q$11</c:f>
              <c:strCache>
                <c:ptCount val="1"/>
                <c:pt idx="0">
                  <c:v>דרום</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0"/>
                <a:lstStyle/>
                <a:p>
                  <a:pPr algn="ctr">
                    <a:defRPr lang="en-US" sz="11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anchor="ctr" anchorCtr="0"/>
              <a:lstStyle/>
              <a:p>
                <a:pPr algn="ctr">
                  <a:defRPr lang="en-US" sz="1400" b="1"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'רשומים לפעילויות מתוך BI'!$N$12:$N$16</c:f>
              <c:strCache>
                <c:ptCount val="5"/>
                <c:pt idx="0">
                  <c:v>תשפ</c:v>
                </c:pt>
                <c:pt idx="1">
                  <c:v>תשפא</c:v>
                </c:pt>
                <c:pt idx="2">
                  <c:v>תשפב</c:v>
                </c:pt>
                <c:pt idx="3">
                  <c:v>תשפג</c:v>
                </c:pt>
                <c:pt idx="4">
                  <c:v>תשפד</c:v>
                </c:pt>
              </c:strCache>
            </c:strRef>
          </c:cat>
          <c:val>
            <c:numRef>
              <c:f>'רשומים לפעילויות מתוך BI'!$Q$12:$Q$16</c:f>
              <c:numCache>
                <c:formatCode>General</c:formatCode>
                <c:ptCount val="5"/>
                <c:pt idx="0">
                  <c:v>97</c:v>
                </c:pt>
                <c:pt idx="1">
                  <c:v>94</c:v>
                </c:pt>
                <c:pt idx="2">
                  <c:v>432</c:v>
                </c:pt>
                <c:pt idx="3">
                  <c:v>783</c:v>
                </c:pt>
                <c:pt idx="4">
                  <c:v>1552</c:v>
                </c:pt>
              </c:numCache>
            </c:numRef>
          </c:val>
          <c:extLst xmlns:c16r2="http://schemas.microsoft.com/office/drawing/2015/06/chart">
            <c:ext xmlns:c16="http://schemas.microsoft.com/office/drawing/2014/chart" uri="{C3380CC4-5D6E-409C-BE32-E72D297353CC}">
              <c16:uniqueId val="{00000002-542A-4A43-9C9C-2CB0C5D275C0}"/>
            </c:ext>
          </c:extLst>
        </c:ser>
        <c:ser>
          <c:idx val="3"/>
          <c:order val="3"/>
          <c:tx>
            <c:strRef>
              <c:f>'רשומים לפעילויות מתוך BI'!$R$11</c:f>
              <c:strCache>
                <c:ptCount val="1"/>
                <c:pt idx="0">
                  <c:v>יפו</c:v>
                </c:pt>
              </c:strCache>
            </c:strRef>
          </c:tx>
          <c:spPr>
            <a:solidFill>
              <a:schemeClr val="accent4"/>
            </a:solidFill>
            <a:ln>
              <a:noFill/>
            </a:ln>
            <a:effectLst/>
          </c:spPr>
          <c:invertIfNegative val="0"/>
          <c:dLbls>
            <c:dLbl>
              <c:idx val="0"/>
              <c:layout>
                <c:manualLayout>
                  <c:x val="-1.5288030053432093E-17"/>
                  <c:y val="-2.0262466751904643E-2"/>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42A-4A43-9C9C-2CB0C5D275C0}"/>
                </c:ext>
                <c:ext xmlns:c15="http://schemas.microsoft.com/office/drawing/2012/chart" uri="{CE6537A1-D6FC-4f65-9D91-7224C49458BB}"/>
              </c:extLst>
            </c:dLbl>
            <c:dLbl>
              <c:idx val="1"/>
              <c:layout>
                <c:manualLayout>
                  <c:x val="-6.6712174525352073E-3"/>
                  <c:y val="-1.5196850063928482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42A-4A43-9C9C-2CB0C5D275C0}"/>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'רשומים לפעילויות מתוך BI'!$N$12:$N$16</c:f>
              <c:strCache>
                <c:ptCount val="5"/>
                <c:pt idx="0">
                  <c:v>תשפ</c:v>
                </c:pt>
                <c:pt idx="1">
                  <c:v>תשפא</c:v>
                </c:pt>
                <c:pt idx="2">
                  <c:v>תשפב</c:v>
                </c:pt>
                <c:pt idx="3">
                  <c:v>תשפג</c:v>
                </c:pt>
                <c:pt idx="4">
                  <c:v>תשפד</c:v>
                </c:pt>
              </c:strCache>
            </c:strRef>
          </c:cat>
          <c:val>
            <c:numRef>
              <c:f>'רשומים לפעילויות מתוך BI'!$R$12:$R$16</c:f>
              <c:numCache>
                <c:formatCode>General</c:formatCode>
                <c:ptCount val="5"/>
                <c:pt idx="0">
                  <c:v>23</c:v>
                </c:pt>
                <c:pt idx="1">
                  <c:v>51</c:v>
                </c:pt>
                <c:pt idx="2">
                  <c:v>249</c:v>
                </c:pt>
                <c:pt idx="3">
                  <c:v>497</c:v>
                </c:pt>
                <c:pt idx="4">
                  <c:v>770</c:v>
                </c:pt>
              </c:numCache>
            </c:numRef>
          </c:val>
          <c:extLst xmlns:c16r2="http://schemas.microsoft.com/office/drawing/2015/06/chart">
            <c:ext xmlns:c16="http://schemas.microsoft.com/office/drawing/2014/chart" uri="{C3380CC4-5D6E-409C-BE32-E72D297353CC}">
              <c16:uniqueId val="{00000005-542A-4A43-9C9C-2CB0C5D275C0}"/>
            </c:ext>
          </c:extLst>
        </c:ser>
        <c:dLbls>
          <c:dLblPos val="ctr"/>
          <c:showLegendKey val="0"/>
          <c:showVal val="1"/>
          <c:showCatName val="0"/>
          <c:showSerName val="0"/>
          <c:showPercent val="0"/>
          <c:showBubbleSize val="0"/>
        </c:dLbls>
        <c:gapWidth val="50"/>
        <c:overlap val="100"/>
        <c:axId val="2020731424"/>
        <c:axId val="2020737408"/>
      </c:barChart>
      <c:catAx>
        <c:axId val="2020731424"/>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2020737408"/>
        <c:crosses val="autoZero"/>
        <c:auto val="1"/>
        <c:lblAlgn val="ctr"/>
        <c:lblOffset val="100"/>
        <c:noMultiLvlLbl val="0"/>
      </c:catAx>
      <c:valAx>
        <c:axId val="2020737408"/>
        <c:scaling>
          <c:orientation val="minMax"/>
        </c:scaling>
        <c:delete val="1"/>
        <c:axPos val="l"/>
        <c:numFmt formatCode="General" sourceLinked="1"/>
        <c:majorTickMark val="none"/>
        <c:minorTickMark val="none"/>
        <c:tickLblPos val="nextTo"/>
        <c:crossAx val="2020731424"/>
        <c:crosses val="autoZero"/>
        <c:crossBetween val="between"/>
      </c:valAx>
      <c:spPr>
        <a:noFill/>
        <a:ln>
          <a:noFill/>
        </a:ln>
        <a:effectLst/>
      </c:spPr>
    </c:plotArea>
    <c:legend>
      <c:legendPos val="b"/>
      <c:layout>
        <c:manualLayout>
          <c:xMode val="edge"/>
          <c:yMode val="edge"/>
          <c:x val="0.27978639497126778"/>
          <c:y val="0.94331136604845844"/>
          <c:w val="0.44042694741110799"/>
          <c:h val="5.1312173787512981E-2"/>
        </c:manualLayout>
      </c:layout>
      <c:overlay val="0"/>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Heebo" pitchFamily="2" charset="-79"/>
              <a:ea typeface="+mn-ea"/>
              <a:cs typeface="Heebo" pitchFamily="2" charset="-79"/>
            </a:defRPr>
          </a:pPr>
          <a:endParaRPr lang="en-US"/>
        </a:p>
      </c:txPr>
    </c:legend>
    <c:plotVisOnly val="1"/>
    <c:dispBlanksAs val="gap"/>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7083226324676"/>
          <c:y val="0.16685979142526072"/>
          <c:w val="0.77275732622249427"/>
          <c:h val="0.72598717164989368"/>
        </c:manualLayout>
      </c:layout>
      <c:lineChart>
        <c:grouping val="standard"/>
        <c:varyColors val="0"/>
        <c:ser>
          <c:idx val="0"/>
          <c:order val="0"/>
          <c:spPr>
            <a:ln w="28575" cap="rnd">
              <a:solidFill>
                <a:srgbClr val="40A8AD"/>
              </a:solidFill>
              <a:round/>
            </a:ln>
            <a:effectLst/>
          </c:spPr>
          <c:marker>
            <c:symbol val="none"/>
          </c:marker>
          <c:cat>
            <c:numRef>
              <c:f>Sheet1!$B$20:$H$20</c:f>
              <c:numCache>
                <c:formatCode>General</c:formatCode>
                <c:ptCount val="7"/>
                <c:pt idx="0">
                  <c:v>2017</c:v>
                </c:pt>
                <c:pt idx="1">
                  <c:v>2018</c:v>
                </c:pt>
                <c:pt idx="2">
                  <c:v>2019</c:v>
                </c:pt>
                <c:pt idx="3">
                  <c:v>2020</c:v>
                </c:pt>
                <c:pt idx="4">
                  <c:v>2021</c:v>
                </c:pt>
                <c:pt idx="5">
                  <c:v>2022</c:v>
                </c:pt>
                <c:pt idx="6">
                  <c:v>2023</c:v>
                </c:pt>
              </c:numCache>
            </c:numRef>
          </c:cat>
          <c:val>
            <c:numRef>
              <c:f>Sheet1!$B$21:$H$21</c:f>
              <c:numCache>
                <c:formatCode>_ [$₪-40D]\ * #,##0_ ;_ [$₪-40D]\ * \-#,##0_ ;_ [$₪-40D]\ * "-"??_ ;_ @_ </c:formatCode>
                <c:ptCount val="7"/>
                <c:pt idx="0">
                  <c:v>1162500</c:v>
                </c:pt>
                <c:pt idx="1">
                  <c:v>2454960</c:v>
                </c:pt>
                <c:pt idx="2">
                  <c:v>3626000</c:v>
                </c:pt>
                <c:pt idx="3" formatCode="_ * #,##0_ ;_ * \-#,##0_ ;_ * &quot;-&quot;??_ ;_ @_ ">
                  <c:v>23830000</c:v>
                </c:pt>
                <c:pt idx="4" formatCode="_ * #,##0_ ;_ * \-#,##0_ ;_ * &quot;-&quot;??_ ;_ @_ ">
                  <c:v>28226875</c:v>
                </c:pt>
                <c:pt idx="5" formatCode="_ * #,##0_ ;_ * \-#,##0_ ;_ * &quot;-&quot;??_ ;_ @_ ">
                  <c:v>31398422</c:v>
                </c:pt>
                <c:pt idx="6" formatCode="_ * #,##0_ ;_ * \-#,##0_ ;_ * &quot;-&quot;??_ ;_ @_ ">
                  <c:v>44396000</c:v>
                </c:pt>
              </c:numCache>
            </c:numRef>
          </c:val>
          <c:smooth val="0"/>
          <c:extLst xmlns:c16r2="http://schemas.microsoft.com/office/drawing/2015/06/chart">
            <c:ext xmlns:c16="http://schemas.microsoft.com/office/drawing/2014/chart" uri="{C3380CC4-5D6E-409C-BE32-E72D297353CC}">
              <c16:uniqueId val="{00000000-1336-484A-81C2-C1B1F42A0DBA}"/>
            </c:ext>
          </c:extLst>
        </c:ser>
        <c:dLbls>
          <c:showLegendKey val="0"/>
          <c:showVal val="0"/>
          <c:showCatName val="0"/>
          <c:showSerName val="0"/>
          <c:showPercent val="0"/>
          <c:showBubbleSize val="0"/>
        </c:dLbls>
        <c:smooth val="0"/>
        <c:axId val="2020726528"/>
        <c:axId val="2020725440"/>
      </c:lineChart>
      <c:catAx>
        <c:axId val="202072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20725440"/>
        <c:crosses val="autoZero"/>
        <c:auto val="1"/>
        <c:lblAlgn val="ctr"/>
        <c:lblOffset val="100"/>
        <c:noMultiLvlLbl val="0"/>
      </c:catAx>
      <c:valAx>
        <c:axId val="2020725440"/>
        <c:scaling>
          <c:orientation val="minMax"/>
          <c:min val="1000000"/>
        </c:scaling>
        <c:delete val="0"/>
        <c:axPos val="l"/>
        <c:majorGridlines>
          <c:spPr>
            <a:ln w="9525" cap="flat" cmpd="sng" algn="ctr">
              <a:solidFill>
                <a:schemeClr val="tx1">
                  <a:lumMod val="15000"/>
                  <a:lumOff val="85000"/>
                </a:schemeClr>
              </a:solidFill>
              <a:round/>
            </a:ln>
            <a:effectLst/>
          </c:spPr>
        </c:majorGridlines>
        <c:numFmt formatCode="_ [$₪-40D]\ * #,##0_ ;_ [$₪-40D]\ * \-#,##0_ ;_ [$₪-40D]\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20726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ז'/סיון/תשפ"ה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221F39-FE53-1FE8-D3A9-E5699D264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320DA28-AEB8-292B-A4F0-02360DD7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6006F9D-AA47-FE28-6C7E-94892C445FC7}"/>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latin typeface="Heebo"/>
              <a:ea typeface="Tahoma"/>
              <a:cs typeface="Heebo"/>
            </a:endParaRPr>
          </a:p>
        </p:txBody>
      </p:sp>
      <p:sp>
        <p:nvSpPr>
          <p:cNvPr id="4" name="Slide Number Placeholder 3">
            <a:extLst>
              <a:ext uri="{FF2B5EF4-FFF2-40B4-BE49-F238E27FC236}">
                <a16:creationId xmlns:a16="http://schemas.microsoft.com/office/drawing/2014/main" xmlns="" id="{5F70964F-011F-DAA1-25B7-6C69877B8760}"/>
              </a:ext>
            </a:extLst>
          </p:cNvPr>
          <p:cNvSpPr>
            <a:spLocks noGrp="1"/>
          </p:cNvSpPr>
          <p:nvPr>
            <p:ph type="sldNum" sz="quarter" idx="5"/>
          </p:nvPr>
        </p:nvSpPr>
        <p:spPr/>
        <p:txBody>
          <a:bodyPr/>
          <a:lstStyle/>
          <a:p>
            <a:fld id="{833C3320-692C-445D-A025-4BCC62CCE6F7}" type="slidenum">
              <a:rPr lang="he-IL" smtClean="0"/>
              <a:t>10</a:t>
            </a:fld>
            <a:endParaRPr lang="he-IL"/>
          </a:p>
        </p:txBody>
      </p:sp>
    </p:spTree>
    <p:extLst>
      <p:ext uri="{BB962C8B-B14F-4D97-AF65-F5344CB8AC3E}">
        <p14:creationId xmlns:p14="http://schemas.microsoft.com/office/powerpoint/2010/main" val="413167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A2A015-F283-03B8-9637-8C114C734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20FD8F2-5BC1-AF9E-E346-5B371E3D8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F30C885-6D31-9527-0B33-CFBCB7D0187E}"/>
              </a:ext>
            </a:extLst>
          </p:cNvPr>
          <p:cNvSpPr>
            <a:spLocks noGrp="1"/>
          </p:cNvSpPr>
          <p:nvPr>
            <p:ph type="body" idx="1"/>
          </p:nvPr>
        </p:nvSpPr>
        <p:spPr/>
        <p:txBody>
          <a:bodyPr/>
          <a:lstStyle/>
          <a:p>
            <a:pPr algn="r" rtl="1"/>
            <a:endParaRPr lang="he-IL" dirty="0"/>
          </a:p>
        </p:txBody>
      </p:sp>
      <p:sp>
        <p:nvSpPr>
          <p:cNvPr id="4" name="Slide Number Placeholder 3">
            <a:extLst>
              <a:ext uri="{FF2B5EF4-FFF2-40B4-BE49-F238E27FC236}">
                <a16:creationId xmlns:a16="http://schemas.microsoft.com/office/drawing/2014/main" xmlns="" id="{DFF8FF29-256F-D207-473A-CA83AEE9654B}"/>
              </a:ext>
            </a:extLst>
          </p:cNvPr>
          <p:cNvSpPr>
            <a:spLocks noGrp="1"/>
          </p:cNvSpPr>
          <p:nvPr>
            <p:ph type="sldNum" sz="quarter" idx="5"/>
          </p:nvPr>
        </p:nvSpPr>
        <p:spPr/>
        <p:txBody>
          <a:bodyPr/>
          <a:lstStyle/>
          <a:p>
            <a:fld id="{833C3320-692C-445D-A025-4BCC62CCE6F7}" type="slidenum">
              <a:rPr lang="he-IL" smtClean="0"/>
              <a:t>11</a:t>
            </a:fld>
            <a:endParaRPr lang="he-IL"/>
          </a:p>
        </p:txBody>
      </p:sp>
    </p:spTree>
    <p:extLst>
      <p:ext uri="{BB962C8B-B14F-4D97-AF65-F5344CB8AC3E}">
        <p14:creationId xmlns:p14="http://schemas.microsoft.com/office/powerpoint/2010/main" val="352781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12</a:t>
            </a:fld>
            <a:endParaRPr lang="he-IL"/>
          </a:p>
        </p:txBody>
      </p:sp>
    </p:spTree>
    <p:extLst>
      <p:ext uri="{BB962C8B-B14F-4D97-AF65-F5344CB8AC3E}">
        <p14:creationId xmlns:p14="http://schemas.microsoft.com/office/powerpoint/2010/main" val="676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2</a:t>
            </a:fld>
            <a:endParaRPr lang="he-IL"/>
          </a:p>
        </p:txBody>
      </p:sp>
    </p:spTree>
    <p:extLst>
      <p:ext uri="{BB962C8B-B14F-4D97-AF65-F5344CB8AC3E}">
        <p14:creationId xmlns:p14="http://schemas.microsoft.com/office/powerpoint/2010/main" val="156967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3</a:t>
            </a:fld>
            <a:endParaRPr lang="he-IL"/>
          </a:p>
        </p:txBody>
      </p:sp>
    </p:spTree>
    <p:extLst>
      <p:ext uri="{BB962C8B-B14F-4D97-AF65-F5344CB8AC3E}">
        <p14:creationId xmlns:p14="http://schemas.microsoft.com/office/powerpoint/2010/main" val="294401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BA58A7-62A2-D84A-AE2A-B99B061E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6CBECFB-4484-8294-FDB8-1AF861936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B6E4077-E0D2-5273-52F1-F4E4A12D1068}"/>
              </a:ext>
            </a:extLst>
          </p:cNvPr>
          <p:cNvSpPr>
            <a:spLocks noGrp="1"/>
          </p:cNvSpPr>
          <p:nvPr>
            <p:ph type="body" idx="1"/>
          </p:nvPr>
        </p:nvSpPr>
        <p:spPr/>
        <p:txBody>
          <a:bodyPr/>
          <a:lstStyle/>
          <a:p>
            <a:pPr marL="144000" marR="0" lvl="0" indent="-1440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he-IL" sz="1100" dirty="0">
              <a:latin typeface="Heebo" pitchFamily="2" charset="-79"/>
              <a:ea typeface="Calibri" panose="020F0502020204030204" pitchFamily="34" charset="0"/>
              <a:cs typeface="Heebo" pitchFamily="2" charset="-79"/>
            </a:endParaRPr>
          </a:p>
        </p:txBody>
      </p:sp>
      <p:sp>
        <p:nvSpPr>
          <p:cNvPr id="4" name="Slide Number Placeholder 3">
            <a:extLst>
              <a:ext uri="{FF2B5EF4-FFF2-40B4-BE49-F238E27FC236}">
                <a16:creationId xmlns:a16="http://schemas.microsoft.com/office/drawing/2014/main" xmlns="" id="{BDD1846E-C70D-6FA1-B927-917C9D58B3A7}"/>
              </a:ext>
            </a:extLst>
          </p:cNvPr>
          <p:cNvSpPr>
            <a:spLocks noGrp="1"/>
          </p:cNvSpPr>
          <p:nvPr>
            <p:ph type="sldNum" sz="quarter" idx="5"/>
          </p:nvPr>
        </p:nvSpPr>
        <p:spPr/>
        <p:txBody>
          <a:bodyPr/>
          <a:lstStyle/>
          <a:p>
            <a:fld id="{937E0950-7630-4B72-A91E-FC6ABBB00A8C}" type="slidenum">
              <a:rPr lang="en-US" smtClean="0"/>
              <a:t>4</a:t>
            </a:fld>
            <a:endParaRPr lang="en-US"/>
          </a:p>
        </p:txBody>
      </p:sp>
    </p:spTree>
    <p:extLst>
      <p:ext uri="{BB962C8B-B14F-4D97-AF65-F5344CB8AC3E}">
        <p14:creationId xmlns:p14="http://schemas.microsoft.com/office/powerpoint/2010/main" val="285652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34B44E-22E9-3EC6-4210-8C551DEFC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89114B0-E6B4-984D-C2F1-0A098AFC8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7DE37C2-E3AF-020C-84DB-F804201728A6}"/>
              </a:ext>
            </a:extLst>
          </p:cNvPr>
          <p:cNvSpPr>
            <a:spLocks noGrp="1"/>
          </p:cNvSpPr>
          <p:nvPr>
            <p:ph type="body" idx="1"/>
          </p:nvPr>
        </p:nvSpPr>
        <p:spPr/>
        <p:txBody>
          <a:bodyPr/>
          <a:lstStyle/>
          <a:p>
            <a:pPr algn="r" rtl="1"/>
            <a:endParaRPr lang="he-IL" sz="1200" dirty="0">
              <a:latin typeface="Heebo" pitchFamily="2" charset="-79"/>
              <a:ea typeface="Tahoma"/>
              <a:cs typeface="Heebo" pitchFamily="2" charset="-79"/>
            </a:endParaRPr>
          </a:p>
        </p:txBody>
      </p:sp>
      <p:sp>
        <p:nvSpPr>
          <p:cNvPr id="4" name="Slide Number Placeholder 3">
            <a:extLst>
              <a:ext uri="{FF2B5EF4-FFF2-40B4-BE49-F238E27FC236}">
                <a16:creationId xmlns:a16="http://schemas.microsoft.com/office/drawing/2014/main" xmlns="" id="{A1DBBCB1-47E3-2B09-5EC1-A708A8342793}"/>
              </a:ext>
            </a:extLst>
          </p:cNvPr>
          <p:cNvSpPr>
            <a:spLocks noGrp="1"/>
          </p:cNvSpPr>
          <p:nvPr>
            <p:ph type="sldNum" sz="quarter" idx="5"/>
          </p:nvPr>
        </p:nvSpPr>
        <p:spPr/>
        <p:txBody>
          <a:bodyPr/>
          <a:lstStyle/>
          <a:p>
            <a:fld id="{833C3320-692C-445D-A025-4BCC62CCE6F7}" type="slidenum">
              <a:rPr lang="he-IL" smtClean="0"/>
              <a:t>5</a:t>
            </a:fld>
            <a:endParaRPr lang="he-IL"/>
          </a:p>
        </p:txBody>
      </p:sp>
    </p:spTree>
    <p:extLst>
      <p:ext uri="{BB962C8B-B14F-4D97-AF65-F5344CB8AC3E}">
        <p14:creationId xmlns:p14="http://schemas.microsoft.com/office/powerpoint/2010/main" val="22860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236C00-60C3-30B1-C6A9-07A7D46DE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BCAD8F8-A86D-F55F-DF18-4A4DCCB22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18B3F50-5F1A-846C-1F2B-55D47A1302DB}"/>
              </a:ext>
            </a:extLst>
          </p:cNvPr>
          <p:cNvSpPr>
            <a:spLocks noGrp="1"/>
          </p:cNvSpPr>
          <p:nvPr>
            <p:ph type="body" idx="1"/>
          </p:nvPr>
        </p:nvSpPr>
        <p:spPr/>
        <p:txBody>
          <a:bodyPr/>
          <a:lstStyle/>
          <a:p>
            <a:pPr marL="0" indent="0" algn="r" rtl="1">
              <a:buFont typeface="Arial" panose="020B0604020202020204" pitchFamily="34" charset="0"/>
              <a:buNone/>
            </a:pPr>
            <a:endParaRPr lang="he-IL" sz="1200" dirty="0">
              <a:latin typeface="Heebo" pitchFamily="2" charset="-79"/>
              <a:cs typeface="Heebo" pitchFamily="2" charset="-79"/>
            </a:endParaRPr>
          </a:p>
        </p:txBody>
      </p:sp>
      <p:sp>
        <p:nvSpPr>
          <p:cNvPr id="4" name="Slide Number Placeholder 3">
            <a:extLst>
              <a:ext uri="{FF2B5EF4-FFF2-40B4-BE49-F238E27FC236}">
                <a16:creationId xmlns:a16="http://schemas.microsoft.com/office/drawing/2014/main" xmlns="" id="{14163A59-A76A-6156-CCF2-068F42163BAC}"/>
              </a:ext>
            </a:extLst>
          </p:cNvPr>
          <p:cNvSpPr>
            <a:spLocks noGrp="1"/>
          </p:cNvSpPr>
          <p:nvPr>
            <p:ph type="sldNum" sz="quarter" idx="5"/>
          </p:nvPr>
        </p:nvSpPr>
        <p:spPr/>
        <p:txBody>
          <a:bodyPr/>
          <a:lstStyle/>
          <a:p>
            <a:fld id="{833C3320-692C-445D-A025-4BCC62CCE6F7}" type="slidenum">
              <a:rPr lang="he-IL" smtClean="0"/>
              <a:t>6</a:t>
            </a:fld>
            <a:endParaRPr lang="he-IL"/>
          </a:p>
        </p:txBody>
      </p:sp>
    </p:spTree>
    <p:extLst>
      <p:ext uri="{BB962C8B-B14F-4D97-AF65-F5344CB8AC3E}">
        <p14:creationId xmlns:p14="http://schemas.microsoft.com/office/powerpoint/2010/main" val="103883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6093BD-C4B1-5EA5-11F0-BA1D3E57C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08D8D6E-6CF5-877F-8E80-755C3B7E3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391E89A-1F06-8A3E-91E5-09CE4B33B3DB}"/>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sz="1200" b="1" dirty="0">
              <a:latin typeface="Heebo" pitchFamily="2" charset="-79"/>
              <a:cs typeface="Heebo" pitchFamily="2" charset="-79"/>
            </a:endParaRPr>
          </a:p>
        </p:txBody>
      </p:sp>
      <p:sp>
        <p:nvSpPr>
          <p:cNvPr id="4" name="Slide Number Placeholder 3">
            <a:extLst>
              <a:ext uri="{FF2B5EF4-FFF2-40B4-BE49-F238E27FC236}">
                <a16:creationId xmlns:a16="http://schemas.microsoft.com/office/drawing/2014/main" xmlns="" id="{EBA654C7-A3C9-5929-C253-8F72C5B3B8D8}"/>
              </a:ext>
            </a:extLst>
          </p:cNvPr>
          <p:cNvSpPr>
            <a:spLocks noGrp="1"/>
          </p:cNvSpPr>
          <p:nvPr>
            <p:ph type="sldNum" sz="quarter" idx="5"/>
          </p:nvPr>
        </p:nvSpPr>
        <p:spPr/>
        <p:txBody>
          <a:bodyPr/>
          <a:lstStyle/>
          <a:p>
            <a:fld id="{833C3320-692C-445D-A025-4BCC62CCE6F7}" type="slidenum">
              <a:rPr lang="he-IL" smtClean="0"/>
              <a:t>7</a:t>
            </a:fld>
            <a:endParaRPr lang="he-IL"/>
          </a:p>
        </p:txBody>
      </p:sp>
    </p:spTree>
    <p:extLst>
      <p:ext uri="{BB962C8B-B14F-4D97-AF65-F5344CB8AC3E}">
        <p14:creationId xmlns:p14="http://schemas.microsoft.com/office/powerpoint/2010/main" val="122752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8</a:t>
            </a:fld>
            <a:endParaRPr lang="he-IL"/>
          </a:p>
        </p:txBody>
      </p:sp>
    </p:spTree>
    <p:extLst>
      <p:ext uri="{BB962C8B-B14F-4D97-AF65-F5344CB8AC3E}">
        <p14:creationId xmlns:p14="http://schemas.microsoft.com/office/powerpoint/2010/main" val="268793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44D4F0-BCDC-24EE-3CE9-E1274E415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47958A3-D4DA-0E0B-C291-85E94EE91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915A170-3D56-F799-12CB-165C7FAEDE40}"/>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xmlns="" id="{D0EF70BD-8788-5E99-8979-4A4C220FA50C}"/>
              </a:ext>
            </a:extLst>
          </p:cNvPr>
          <p:cNvSpPr>
            <a:spLocks noGrp="1"/>
          </p:cNvSpPr>
          <p:nvPr>
            <p:ph type="sldNum" sz="quarter" idx="5"/>
          </p:nvPr>
        </p:nvSpPr>
        <p:spPr/>
        <p:txBody>
          <a:bodyPr/>
          <a:lstStyle/>
          <a:p>
            <a:fld id="{833C3320-692C-445D-A025-4BCC62CCE6F7}" type="slidenum">
              <a:rPr lang="he-IL" smtClean="0"/>
              <a:t>9</a:t>
            </a:fld>
            <a:endParaRPr lang="he-IL"/>
          </a:p>
        </p:txBody>
      </p:sp>
    </p:spTree>
    <p:extLst>
      <p:ext uri="{BB962C8B-B14F-4D97-AF65-F5344CB8AC3E}">
        <p14:creationId xmlns:p14="http://schemas.microsoft.com/office/powerpoint/2010/main" val="250003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03 יוני 25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03 יוני 25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03 יוני 25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03 יוני 25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03 יוני 25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03 יוני 25</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03 יוני 25</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03 יוני 25</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03 יוני 25</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03 יוני 25</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03 יוני 25</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03 יוני 25</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women walking on a sidewalk holding boxes&#10;&#10;Description automatically generated">
            <a:extLst>
              <a:ext uri="{FF2B5EF4-FFF2-40B4-BE49-F238E27FC236}">
                <a16:creationId xmlns:a16="http://schemas.microsoft.com/office/drawing/2014/main" xmlns="" id="{FA937C23-3D92-32FB-6081-C9ED31702A16}"/>
              </a:ext>
            </a:extLst>
          </p:cNvPr>
          <p:cNvPicPr>
            <a:picLocks noChangeAspect="1"/>
          </p:cNvPicPr>
          <p:nvPr/>
        </p:nvPicPr>
        <p:blipFill>
          <a:blip r:embed="rId3" cstate="print">
            <a:extLst>
              <a:ext uri="{28A0092B-C50C-407E-A947-70E740481C1C}">
                <a14:useLocalDpi xmlns:a14="http://schemas.microsoft.com/office/drawing/2010/main" val="0"/>
              </a:ext>
            </a:extLst>
          </a:blip>
          <a:srcRect l="25352"/>
          <a:stretch/>
        </p:blipFill>
        <p:spPr>
          <a:xfrm>
            <a:off x="-585846" y="-10520"/>
            <a:ext cx="7708416" cy="6868520"/>
          </a:xfrm>
          <a:prstGeom prst="rect">
            <a:avLst/>
          </a:prstGeom>
        </p:spPr>
      </p:pic>
      <p:pic>
        <p:nvPicPr>
          <p:cNvPr id="2" name="Picture 1" descr="A group of children playing with blocks&#10;&#10;AI-generated content may be incorrect.">
            <a:extLst>
              <a:ext uri="{FF2B5EF4-FFF2-40B4-BE49-F238E27FC236}">
                <a16:creationId xmlns:a16="http://schemas.microsoft.com/office/drawing/2014/main" xmlns="" id="{D059768A-35E7-F510-81A2-7190C5F4802C}"/>
              </a:ext>
            </a:extLst>
          </p:cNvPr>
          <p:cNvPicPr>
            <a:picLocks noChangeAspect="1"/>
          </p:cNvPicPr>
          <p:nvPr/>
        </p:nvPicPr>
        <p:blipFill>
          <a:blip r:embed="rId4">
            <a:extLst>
              <a:ext uri="{28A0092B-C50C-407E-A947-70E740481C1C}">
                <a14:useLocalDpi xmlns:a14="http://schemas.microsoft.com/office/drawing/2010/main" val="0"/>
              </a:ext>
            </a:extLst>
          </a:blip>
          <a:srcRect l="4095" b="31901"/>
          <a:stretch/>
        </p:blipFill>
        <p:spPr>
          <a:xfrm>
            <a:off x="5488570" y="-10520"/>
            <a:ext cx="7290009" cy="6901856"/>
          </a:xfrm>
          <a:prstGeom prst="rect">
            <a:avLst/>
          </a:prstGeom>
        </p:spPr>
      </p:pic>
      <p:sp>
        <p:nvSpPr>
          <p:cNvPr id="56" name="Rectangle 55">
            <a:extLst>
              <a:ext uri="{FF2B5EF4-FFF2-40B4-BE49-F238E27FC236}">
                <a16:creationId xmlns:a16="http://schemas.microsoft.com/office/drawing/2014/main" xmlns="" id="{57912C39-342B-13F5-6C1E-0887DE0616A0}"/>
              </a:ext>
            </a:extLst>
          </p:cNvPr>
          <p:cNvSpPr/>
          <p:nvPr/>
        </p:nvSpPr>
        <p:spPr>
          <a:xfrm>
            <a:off x="3073035" y="1952831"/>
            <a:ext cx="4848408" cy="2999166"/>
          </a:xfrm>
          <a:prstGeom prst="rect">
            <a:avLst/>
          </a:prstGeom>
          <a:solidFill>
            <a:srgbClr val="FFFFFF">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28926" b="28712"/>
          <a:stretch/>
        </p:blipFill>
        <p:spPr>
          <a:xfrm>
            <a:off x="5118548" y="3942675"/>
            <a:ext cx="942503" cy="398046"/>
          </a:xfrm>
          <a:prstGeom prst="rect">
            <a:avLst/>
          </a:prstGeom>
        </p:spPr>
      </p:pic>
      <p:sp>
        <p:nvSpPr>
          <p:cNvPr id="3" name="Rectangle 2"/>
          <p:cNvSpPr/>
          <p:nvPr/>
        </p:nvSpPr>
        <p:spPr>
          <a:xfrm>
            <a:off x="3101927" y="2295745"/>
            <a:ext cx="4506084" cy="2000548"/>
          </a:xfrm>
          <a:prstGeom prst="rect">
            <a:avLst/>
          </a:prstGeom>
        </p:spPr>
        <p:txBody>
          <a:bodyPr wrap="square">
            <a:spAutoFit/>
          </a:bodyPr>
          <a:lstStyle/>
          <a:p>
            <a:pPr algn="ctr" rtl="0"/>
            <a:r>
              <a:rPr lang="en-US" sz="2800" b="1" dirty="0" smtClean="0">
                <a:solidFill>
                  <a:srgbClr val="40A8AD"/>
                </a:solidFill>
                <a:latin typeface="Heebo" pitchFamily="2" charset="-79"/>
                <a:ea typeface="Tahoma" pitchFamily="34" charset="0"/>
                <a:cs typeface="Heebo" pitchFamily="2" charset="-79"/>
              </a:rPr>
              <a:t>Urban95 Summative Activity Evaluation Report for </a:t>
            </a:r>
            <a:r>
              <a:rPr lang="he-IL" sz="2400" b="1" dirty="0" smtClean="0">
                <a:solidFill>
                  <a:srgbClr val="40A8AD"/>
                </a:solidFill>
                <a:latin typeface="Heebo" pitchFamily="2" charset="-79"/>
                <a:ea typeface="Tahoma" pitchFamily="34" charset="0"/>
                <a:cs typeface="Heebo" pitchFamily="2" charset="-79"/>
              </a:rPr>
              <a:t>2020-2024</a:t>
            </a:r>
            <a:endParaRPr lang="en-US" sz="2400" b="1" dirty="0" smtClean="0">
              <a:solidFill>
                <a:srgbClr val="40A8AD"/>
              </a:solidFill>
              <a:latin typeface="Heebo" pitchFamily="2" charset="-79"/>
              <a:ea typeface="Tahoma" pitchFamily="34" charset="0"/>
              <a:cs typeface="Heebo" pitchFamily="2" charset="-79"/>
            </a:endParaRPr>
          </a:p>
          <a:p>
            <a:pPr algn="ctr" rtl="1"/>
            <a:endParaRPr lang="he-IL" sz="2400" b="1" dirty="0">
              <a:solidFill>
                <a:srgbClr val="40A8AD"/>
              </a:solidFill>
              <a:latin typeface="Heebo" pitchFamily="2" charset="-79"/>
              <a:ea typeface="Tahoma" pitchFamily="34" charset="0"/>
              <a:cs typeface="Heebo" pitchFamily="2" charset="-79"/>
            </a:endParaRPr>
          </a:p>
          <a:p>
            <a:pPr algn="ctr" rtl="1"/>
            <a:endParaRPr lang="en-US" sz="1600" b="1" dirty="0">
              <a:solidFill>
                <a:srgbClr val="40A8AD"/>
              </a:solidFill>
              <a:latin typeface="Heebo" pitchFamily="2" charset="-79"/>
              <a:ea typeface="Tahoma" panose="020B0604030504040204" pitchFamily="34" charset="0"/>
              <a:cs typeface="Heebo" pitchFamily="2" charset="-79"/>
            </a:endParaRPr>
          </a:p>
        </p:txBody>
      </p:sp>
      <p:pic>
        <p:nvPicPr>
          <p:cNvPr id="71" name="Picture 70">
            <a:extLst>
              <a:ext uri="{FF2B5EF4-FFF2-40B4-BE49-F238E27FC236}">
                <a16:creationId xmlns:a16="http://schemas.microsoft.com/office/drawing/2014/main" xmlns="" id="{8E00A2C8-71FF-ACD6-80C7-BB07795FA5CB}"/>
              </a:ext>
            </a:extLst>
          </p:cNvPr>
          <p:cNvPicPr>
            <a:picLocks noChangeAspect="1"/>
          </p:cNvPicPr>
          <p:nvPr/>
        </p:nvPicPr>
        <p:blipFill>
          <a:blip r:embed="rId6"/>
          <a:stretch>
            <a:fillRect/>
          </a:stretch>
        </p:blipFill>
        <p:spPr>
          <a:xfrm>
            <a:off x="6533992" y="3870582"/>
            <a:ext cx="1074019" cy="586201"/>
          </a:xfrm>
          <a:prstGeom prst="rect">
            <a:avLst/>
          </a:prstGeom>
        </p:spPr>
      </p:pic>
      <p:pic>
        <p:nvPicPr>
          <p:cNvPr id="73" name="Picture 72" descr="A logo with a colorful circle&#10;&#10;Description automatically generated">
            <a:extLst>
              <a:ext uri="{FF2B5EF4-FFF2-40B4-BE49-F238E27FC236}">
                <a16:creationId xmlns:a16="http://schemas.microsoft.com/office/drawing/2014/main" xmlns="" id="{6A8D9FE2-C73A-C051-CBDF-10D067DC11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8931" y="3834626"/>
            <a:ext cx="547969" cy="761166"/>
          </a:xfrm>
          <a:prstGeom prst="rect">
            <a:avLst/>
          </a:prstGeom>
        </p:spPr>
      </p:pic>
      <p:pic>
        <p:nvPicPr>
          <p:cNvPr id="1026" name="Picture 2" descr="Urban95 אורבן95 ישראל">
            <a:extLst>
              <a:ext uri="{FF2B5EF4-FFF2-40B4-BE49-F238E27FC236}">
                <a16:creationId xmlns:a16="http://schemas.microsoft.com/office/drawing/2014/main" xmlns="" id="{E32ED011-3BFB-C659-67FC-BB8F852F04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1821" y="3918169"/>
            <a:ext cx="557990" cy="5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64AC376-76DD-C4E5-2E69-DF1F9794AE9A}"/>
              </a:ext>
            </a:extLst>
          </p:cNvPr>
          <p:cNvSpPr/>
          <p:nvPr/>
        </p:nvSpPr>
        <p:spPr>
          <a:xfrm rot="5400000">
            <a:off x="4489842" y="5885666"/>
            <a:ext cx="1925454" cy="72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0" name="Rounded Rectangle 59">
            <a:extLst>
              <a:ext uri="{FF2B5EF4-FFF2-40B4-BE49-F238E27FC236}">
                <a16:creationId xmlns:a16="http://schemas.microsoft.com/office/drawing/2014/main" xmlns="" id="{59950E4B-564D-A16B-FDAA-70414B671FC2}"/>
              </a:ext>
            </a:extLst>
          </p:cNvPr>
          <p:cNvSpPr/>
          <p:nvPr/>
        </p:nvSpPr>
        <p:spPr>
          <a:xfrm>
            <a:off x="4834914" y="4821662"/>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3" name="כותרת משנה 2">
            <a:extLst>
              <a:ext uri="{FF2B5EF4-FFF2-40B4-BE49-F238E27FC236}">
                <a16:creationId xmlns:a16="http://schemas.microsoft.com/office/drawing/2014/main" xmlns="" id="{EC968ECC-66CA-654C-DC06-FBA75721FC07}"/>
              </a:ext>
            </a:extLst>
          </p:cNvPr>
          <p:cNvSpPr txBox="1">
            <a:spLocks/>
          </p:cNvSpPr>
          <p:nvPr/>
        </p:nvSpPr>
        <p:spPr>
          <a:xfrm>
            <a:off x="4564275" y="4839326"/>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US" sz="1200" dirty="0" smtClean="0">
                <a:solidFill>
                  <a:schemeClr val="bg1"/>
                </a:solidFill>
                <a:latin typeface="Heebo" pitchFamily="2" charset="-79"/>
                <a:ea typeface="Tahoma" pitchFamily="34" charset="0"/>
                <a:cs typeface="Heebo" pitchFamily="2" charset="-79"/>
              </a:rPr>
              <a:t>May 2025</a:t>
            </a:r>
            <a:endParaRPr lang="he-IL" sz="1200" dirty="0">
              <a:solidFill>
                <a:schemeClr val="bg1"/>
              </a:solidFill>
              <a:latin typeface="Heebo" pitchFamily="2" charset="-79"/>
              <a:ea typeface="Tahoma" pitchFamily="34" charset="0"/>
              <a:cs typeface="Heebo" pitchFamily="2" charset="-79"/>
            </a:endParaRPr>
          </a:p>
        </p:txBody>
      </p:sp>
      <p:sp>
        <p:nvSpPr>
          <p:cNvPr id="5" name="Rectangle 4">
            <a:extLst>
              <a:ext uri="{FF2B5EF4-FFF2-40B4-BE49-F238E27FC236}">
                <a16:creationId xmlns:a16="http://schemas.microsoft.com/office/drawing/2014/main" xmlns="" id="{88091ADB-20EB-C8A3-3DDD-3BF8807EF36C}"/>
              </a:ext>
            </a:extLst>
          </p:cNvPr>
          <p:cNvSpPr/>
          <p:nvPr/>
        </p:nvSpPr>
        <p:spPr>
          <a:xfrm rot="5400000">
            <a:off x="4514572" y="948286"/>
            <a:ext cx="1980000" cy="72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9" name="Rectangle 68">
            <a:extLst>
              <a:ext uri="{FF2B5EF4-FFF2-40B4-BE49-F238E27FC236}">
                <a16:creationId xmlns:a16="http://schemas.microsoft.com/office/drawing/2014/main" xmlns="" id="{7816B2B6-1942-C91F-E4A3-36D6E8007AA7}"/>
              </a:ext>
            </a:extLst>
          </p:cNvPr>
          <p:cNvSpPr/>
          <p:nvPr/>
        </p:nvSpPr>
        <p:spPr>
          <a:xfrm>
            <a:off x="3073035" y="1950721"/>
            <a:ext cx="4848408" cy="7077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Tree>
    <p:extLst>
      <p:ext uri="{BB962C8B-B14F-4D97-AF65-F5344CB8AC3E}">
        <p14:creationId xmlns:p14="http://schemas.microsoft.com/office/powerpoint/2010/main" val="31203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DB0082-834C-5412-CC1F-DA7172DCBFCE}"/>
            </a:ext>
          </a:extLst>
        </p:cNvPr>
        <p:cNvGrpSpPr/>
        <p:nvPr/>
      </p:nvGrpSpPr>
      <p:grpSpPr>
        <a:xfrm>
          <a:off x="0" y="0"/>
          <a:ext cx="0" cy="0"/>
          <a:chOff x="0" y="0"/>
          <a:chExt cx="0" cy="0"/>
        </a:xfrm>
      </p:grpSpPr>
      <p:pic>
        <p:nvPicPr>
          <p:cNvPr id="4" name="Picture 3" descr="A group of people sitting in chairs in a room&#10;&#10;AI-generated content may be incorrect.">
            <a:extLst>
              <a:ext uri="{FF2B5EF4-FFF2-40B4-BE49-F238E27FC236}">
                <a16:creationId xmlns:a16="http://schemas.microsoft.com/office/drawing/2014/main" xmlns="" id="{C867F72A-E1A3-5814-B67B-AA69D052705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1857" t="23415"/>
          <a:stretch/>
        </p:blipFill>
        <p:spPr>
          <a:xfrm>
            <a:off x="1474388" y="1"/>
            <a:ext cx="10717612" cy="6858000"/>
          </a:xfrm>
          <a:prstGeom prst="rect">
            <a:avLst/>
          </a:prstGeom>
        </p:spPr>
      </p:pic>
      <p:sp>
        <p:nvSpPr>
          <p:cNvPr id="13" name="Rectangle 12">
            <a:extLst>
              <a:ext uri="{FF2B5EF4-FFF2-40B4-BE49-F238E27FC236}">
                <a16:creationId xmlns:a16="http://schemas.microsoft.com/office/drawing/2014/main" xmlns="" id="{298BEF3B-97C5-1FAB-7DB5-1799A9A2E92A}"/>
              </a:ext>
            </a:extLst>
          </p:cNvPr>
          <p:cNvSpPr/>
          <p:nvPr/>
        </p:nvSpPr>
        <p:spPr>
          <a:xfrm>
            <a:off x="2333233" y="0"/>
            <a:ext cx="9905262" cy="104502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5" name="TextBox 4">
            <a:extLst>
              <a:ext uri="{FF2B5EF4-FFF2-40B4-BE49-F238E27FC236}">
                <a16:creationId xmlns:a16="http://schemas.microsoft.com/office/drawing/2014/main" xmlns="" id="{EF20F8C4-0AF0-9654-FD4D-781F40ADC4AA}"/>
              </a:ext>
            </a:extLst>
          </p:cNvPr>
          <p:cNvSpPr txBox="1"/>
          <p:nvPr/>
        </p:nvSpPr>
        <p:spPr>
          <a:xfrm>
            <a:off x="4714036" y="291681"/>
            <a:ext cx="3455678" cy="461665"/>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marL="0" indent="0" algn="l" rtl="0">
              <a:buNone/>
            </a:pPr>
            <a:r>
              <a:rPr lang="en-US" sz="2400" dirty="0" smtClean="0">
                <a:solidFill>
                  <a:sysClr val="windowText" lastClr="000000"/>
                </a:solidFill>
              </a:rPr>
              <a:t>Shift in perception</a:t>
            </a:r>
            <a:endParaRPr lang="he-IL" sz="2400" dirty="0">
              <a:solidFill>
                <a:sysClr val="windowText" lastClr="000000"/>
              </a:solidFill>
            </a:endParaRPr>
          </a:p>
        </p:txBody>
      </p:sp>
      <p:sp>
        <p:nvSpPr>
          <p:cNvPr id="6" name="TextBox 5">
            <a:extLst>
              <a:ext uri="{FF2B5EF4-FFF2-40B4-BE49-F238E27FC236}">
                <a16:creationId xmlns:a16="http://schemas.microsoft.com/office/drawing/2014/main" xmlns="" id="{036E8AF1-F5D9-342A-B7FD-66C596D38DE3}"/>
              </a:ext>
            </a:extLst>
          </p:cNvPr>
          <p:cNvSpPr txBox="1"/>
          <p:nvPr/>
        </p:nvSpPr>
        <p:spPr>
          <a:xfrm>
            <a:off x="8753339" y="302314"/>
            <a:ext cx="3136203" cy="461665"/>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marL="0" indent="0" algn="l" rtl="0">
              <a:buNone/>
            </a:pPr>
            <a:r>
              <a:rPr lang="en-US" sz="2400" dirty="0" smtClean="0">
                <a:solidFill>
                  <a:sysClr val="windowText" lastClr="000000"/>
                </a:solidFill>
              </a:rPr>
              <a:t>Systemic change</a:t>
            </a:r>
            <a:endParaRPr lang="he-IL" sz="2400" dirty="0">
              <a:solidFill>
                <a:sysClr val="windowText" lastClr="000000"/>
              </a:solidFill>
            </a:endParaRPr>
          </a:p>
        </p:txBody>
      </p:sp>
      <p:sp>
        <p:nvSpPr>
          <p:cNvPr id="11" name="TextBox 10">
            <a:extLst>
              <a:ext uri="{FF2B5EF4-FFF2-40B4-BE49-F238E27FC236}">
                <a16:creationId xmlns:a16="http://schemas.microsoft.com/office/drawing/2014/main" xmlns="" id="{33E0AE92-21A9-9B49-AC24-A755BA175CD3}"/>
              </a:ext>
            </a:extLst>
          </p:cNvPr>
          <p:cNvSpPr txBox="1"/>
          <p:nvPr/>
        </p:nvSpPr>
        <p:spPr>
          <a:xfrm rot="10800000" flipH="1">
            <a:off x="0" y="-38812"/>
            <a:ext cx="4700432" cy="6858000"/>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he-IL"/>
            </a:defPPr>
            <a:lvl1pPr algn="ctr">
              <a:defRPr sz="48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he-IL" dirty="0"/>
          </a:p>
        </p:txBody>
      </p:sp>
      <p:sp>
        <p:nvSpPr>
          <p:cNvPr id="12" name="TextBox 11">
            <a:extLst>
              <a:ext uri="{FF2B5EF4-FFF2-40B4-BE49-F238E27FC236}">
                <a16:creationId xmlns:a16="http://schemas.microsoft.com/office/drawing/2014/main" xmlns="" id="{673E9284-02DF-7DDA-D7D1-67EC26B505D2}"/>
              </a:ext>
            </a:extLst>
          </p:cNvPr>
          <p:cNvSpPr txBox="1"/>
          <p:nvPr/>
        </p:nvSpPr>
        <p:spPr>
          <a:xfrm>
            <a:off x="62489" y="2057523"/>
            <a:ext cx="4463016" cy="2139047"/>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algn="l" rtl="0">
              <a:spcBef>
                <a:spcPts val="600"/>
              </a:spcBef>
            </a:pPr>
            <a:r>
              <a:rPr lang="en-US" b="0" dirty="0" smtClean="0">
                <a:solidFill>
                  <a:schemeClr val="bg1"/>
                </a:solidFill>
              </a:rPr>
              <a:t>EC-driven policy implementation </a:t>
            </a:r>
            <a:endParaRPr lang="he-IL" b="0" dirty="0">
              <a:solidFill>
                <a:schemeClr val="bg1"/>
              </a:solidFill>
            </a:endParaRPr>
          </a:p>
          <a:p>
            <a:pPr algn="l" rtl="0">
              <a:spcBef>
                <a:spcPts val="600"/>
              </a:spcBef>
            </a:pPr>
            <a:r>
              <a:rPr lang="en-US" b="0" dirty="0" smtClean="0">
                <a:solidFill>
                  <a:schemeClr val="bg1"/>
                </a:solidFill>
              </a:rPr>
              <a:t>Data-driven long-term urban planning</a:t>
            </a:r>
            <a:endParaRPr lang="he-IL" b="0" dirty="0">
              <a:solidFill>
                <a:schemeClr val="bg1"/>
              </a:solidFill>
            </a:endParaRPr>
          </a:p>
        </p:txBody>
      </p:sp>
      <p:sp>
        <p:nvSpPr>
          <p:cNvPr id="15" name="Arrow: Chevron 14">
            <a:extLst>
              <a:ext uri="{FF2B5EF4-FFF2-40B4-BE49-F238E27FC236}">
                <a16:creationId xmlns:a16="http://schemas.microsoft.com/office/drawing/2014/main" xmlns="" id="{27C6EAEB-715F-E264-E507-A3E32AB7E099}"/>
              </a:ext>
            </a:extLst>
          </p:cNvPr>
          <p:cNvSpPr/>
          <p:nvPr/>
        </p:nvSpPr>
        <p:spPr>
          <a:xfrm>
            <a:off x="7630388" y="-19316"/>
            <a:ext cx="773999" cy="1045028"/>
          </a:xfrm>
          <a:prstGeom prst="chevron">
            <a:avLst>
              <a:gd name="adj" fmla="val 656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2" name="TextBox 1">
            <a:extLst>
              <a:ext uri="{FF2B5EF4-FFF2-40B4-BE49-F238E27FC236}">
                <a16:creationId xmlns:a16="http://schemas.microsoft.com/office/drawing/2014/main" xmlns="" id="{1980092B-1DCC-ADC8-5C7A-C71F4E7D36B5}"/>
              </a:ext>
            </a:extLst>
          </p:cNvPr>
          <p:cNvSpPr txBox="1"/>
          <p:nvPr/>
        </p:nvSpPr>
        <p:spPr>
          <a:xfrm>
            <a:off x="5026785" y="1253363"/>
            <a:ext cx="6579559" cy="1938992"/>
          </a:xfrm>
          <a:prstGeom prst="rect">
            <a:avLst/>
          </a:prstGeom>
          <a:solidFill>
            <a:srgbClr val="FFFFFF">
              <a:alpha val="80000"/>
            </a:srgbClr>
          </a:solidFill>
        </p:spPr>
        <p:txBody>
          <a:bodyPr wrap="square">
            <a:spAutoFit/>
          </a:bodyPr>
          <a:lstStyle>
            <a:defPPr>
              <a:defRPr lang="he-IL"/>
            </a:defPPr>
            <a:lvl1pPr>
              <a:lnSpc>
                <a:spcPct val="150000"/>
              </a:lnSpc>
              <a:defRPr sz="3600" b="1">
                <a:latin typeface="Heebo" pitchFamily="2" charset="-79"/>
                <a:ea typeface="Tahoma"/>
                <a:cs typeface="Heebo" pitchFamily="2" charset="-79"/>
              </a:defRPr>
            </a:lvl1pPr>
          </a:lstStyle>
          <a:p>
            <a:pPr marL="342900" indent="-342900" algn="l" rtl="0">
              <a:buFont typeface="Arial" panose="020B0604020202020204" pitchFamily="34" charset="0"/>
              <a:buChar char="•"/>
            </a:pPr>
            <a:r>
              <a:rPr lang="en-US" sz="2000" dirty="0"/>
              <a:t>Strategic </a:t>
            </a:r>
            <a:r>
              <a:rPr lang="en-US" sz="2000" dirty="0" smtClean="0"/>
              <a:t>plan for early childhood</a:t>
            </a:r>
            <a:endParaRPr lang="he-IL" sz="2000" dirty="0" smtClean="0"/>
          </a:p>
          <a:p>
            <a:pPr marL="342900" indent="-342900" algn="l" rtl="0">
              <a:buFont typeface="Arial" panose="020B0604020202020204" pitchFamily="34" charset="0"/>
              <a:buChar char="•"/>
            </a:pPr>
            <a:r>
              <a:rPr lang="en-US" sz="2000" dirty="0" smtClean="0"/>
              <a:t>Playroom planning and design guidelines</a:t>
            </a:r>
            <a:endParaRPr lang="he-IL" sz="2000" dirty="0" smtClean="0"/>
          </a:p>
          <a:p>
            <a:pPr marL="342900" indent="-342900" algn="l" rtl="0">
              <a:buFont typeface="Arial" panose="020B0604020202020204" pitchFamily="34" charset="0"/>
              <a:buChar char="•"/>
            </a:pPr>
            <a:r>
              <a:rPr lang="en-US" sz="2000" dirty="0" smtClean="0"/>
              <a:t>Public space planning and design guidelines</a:t>
            </a:r>
            <a:endParaRPr lang="he-IL" sz="2000" dirty="0"/>
          </a:p>
          <a:p>
            <a:pPr marL="342900" indent="-342900" algn="l" rtl="0">
              <a:buFont typeface="Arial" panose="020B0604020202020204" pitchFamily="34" charset="0"/>
              <a:buChar char="•"/>
            </a:pPr>
            <a:r>
              <a:rPr lang="en-US" sz="2000" dirty="0" smtClean="0"/>
              <a:t>Project implementation manuals</a:t>
            </a:r>
            <a:endParaRPr lang="he-IL" sz="2000" dirty="0"/>
          </a:p>
        </p:txBody>
      </p:sp>
      <p:sp>
        <p:nvSpPr>
          <p:cNvPr id="7" name="TextBox 6">
            <a:extLst>
              <a:ext uri="{FF2B5EF4-FFF2-40B4-BE49-F238E27FC236}">
                <a16:creationId xmlns:a16="http://schemas.microsoft.com/office/drawing/2014/main" xmlns="" id="{E97E9E38-5196-DE31-EA19-EBD90B32F322}"/>
              </a:ext>
            </a:extLst>
          </p:cNvPr>
          <p:cNvSpPr txBox="1"/>
          <p:nvPr/>
        </p:nvSpPr>
        <p:spPr>
          <a:xfrm>
            <a:off x="5026785" y="3286109"/>
            <a:ext cx="5389351" cy="1477328"/>
          </a:xfrm>
          <a:prstGeom prst="rect">
            <a:avLst/>
          </a:prstGeom>
          <a:solidFill>
            <a:srgbClr val="FFFFFF">
              <a:alpha val="80000"/>
            </a:srgbClr>
          </a:solidFill>
        </p:spPr>
        <p:txBody>
          <a:bodyPr wrap="square">
            <a:spAutoFit/>
          </a:bodyPr>
          <a:lstStyle>
            <a:defPPr>
              <a:defRPr lang="he-IL"/>
            </a:defPPr>
            <a:lvl1pPr>
              <a:lnSpc>
                <a:spcPct val="150000"/>
              </a:lnSpc>
              <a:defRPr sz="3600" b="1">
                <a:latin typeface="Heebo" pitchFamily="2" charset="-79"/>
                <a:ea typeface="Tahoma"/>
                <a:cs typeface="Heebo" pitchFamily="2" charset="-79"/>
              </a:defRPr>
            </a:lvl1pPr>
          </a:lstStyle>
          <a:p>
            <a:pPr marL="342900" indent="-342900" algn="l" rtl="0">
              <a:buFont typeface="Arial" panose="020B0604020202020204" pitchFamily="34" charset="0"/>
              <a:buChar char="•"/>
            </a:pPr>
            <a:r>
              <a:rPr lang="en-US" sz="2000" dirty="0" smtClean="0"/>
              <a:t>Data-driven decision-making</a:t>
            </a:r>
            <a:endParaRPr lang="he-IL" sz="2000" dirty="0" smtClean="0"/>
          </a:p>
          <a:p>
            <a:pPr marL="342900" indent="-342900" algn="l" rtl="0">
              <a:buFont typeface="Arial" panose="020B0604020202020204" pitchFamily="34" charset="0"/>
              <a:buChar char="•"/>
            </a:pPr>
            <a:r>
              <a:rPr lang="en-US" sz="2000" dirty="0" smtClean="0"/>
              <a:t>Public engagement processes</a:t>
            </a:r>
            <a:endParaRPr lang="he-IL" sz="2000" dirty="0"/>
          </a:p>
          <a:p>
            <a:pPr marL="342900" indent="-342900" algn="l" rtl="0">
              <a:buFont typeface="Arial" panose="020B0604020202020204" pitchFamily="34" charset="0"/>
              <a:buChar char="•"/>
            </a:pPr>
            <a:r>
              <a:rPr lang="en-US" sz="2000" dirty="0" smtClean="0"/>
              <a:t>Departmental operating model</a:t>
            </a:r>
            <a:endParaRPr lang="he-IL" sz="2000" dirty="0"/>
          </a:p>
        </p:txBody>
      </p:sp>
      <p:sp>
        <p:nvSpPr>
          <p:cNvPr id="8" name="TextBox 7">
            <a:extLst>
              <a:ext uri="{FF2B5EF4-FFF2-40B4-BE49-F238E27FC236}">
                <a16:creationId xmlns:a16="http://schemas.microsoft.com/office/drawing/2014/main" xmlns="" id="{CD6BDDF6-F4DC-29EB-A1A0-AEB8FE5D0DB8}"/>
              </a:ext>
            </a:extLst>
          </p:cNvPr>
          <p:cNvSpPr txBox="1"/>
          <p:nvPr/>
        </p:nvSpPr>
        <p:spPr>
          <a:xfrm>
            <a:off x="7630388" y="5327154"/>
            <a:ext cx="4561612" cy="1569660"/>
          </a:xfrm>
          <a:prstGeom prst="rect">
            <a:avLst/>
          </a:prstGeom>
          <a:solidFill>
            <a:schemeClr val="accent3">
              <a:lumMod val="75000"/>
            </a:schemeClr>
          </a:solidFill>
          <a:ln>
            <a:noFill/>
          </a:ln>
        </p:spPr>
        <p:txBody>
          <a:bodyPr wrap="square">
            <a:spAutoFit/>
          </a:bodyPr>
          <a:lstStyle/>
          <a:p>
            <a:pPr marL="0" lvl="1" indent="0" algn="l" rtl="0">
              <a:spcBef>
                <a:spcPts val="1000"/>
              </a:spcBef>
              <a:buNone/>
            </a:pPr>
            <a:r>
              <a:rPr lang="en-US" sz="1600" b="1" i="1" dirty="0" smtClean="0">
                <a:solidFill>
                  <a:schemeClr val="bg1"/>
                </a:solidFill>
                <a:latin typeface="Heebo" pitchFamily="2" charset="-79"/>
                <a:ea typeface="Calibri" panose="020F0502020204030204" pitchFamily="34" charset="0"/>
                <a:cs typeface="Heebo" pitchFamily="2" charset="-79"/>
              </a:rPr>
              <a:t>“Just like there’s a ‘gender lens,’ here we have an ‘EC lens’ </a:t>
            </a:r>
            <a:r>
              <a:rPr lang="en-US" sz="1600" i="1" dirty="0" smtClean="0">
                <a:solidFill>
                  <a:schemeClr val="bg1"/>
                </a:solidFill>
                <a:latin typeface="Heebo" pitchFamily="2" charset="-79"/>
                <a:ea typeface="Calibri" panose="020F0502020204030204" pitchFamily="34" charset="0"/>
                <a:cs typeface="Heebo" pitchFamily="2" charset="-79"/>
              </a:rPr>
              <a:t>when it comes to analyzing municipal services</a:t>
            </a:r>
            <a:r>
              <a:rPr lang="en-US" sz="1600" i="1" dirty="0">
                <a:solidFill>
                  <a:schemeClr val="bg1"/>
                </a:solidFill>
                <a:latin typeface="Heebo" pitchFamily="2" charset="-79"/>
                <a:ea typeface="Calibri" panose="020F0502020204030204" pitchFamily="34" charset="0"/>
                <a:cs typeface="Heebo" pitchFamily="2" charset="-79"/>
              </a:rPr>
              <a:t>. </a:t>
            </a:r>
            <a:r>
              <a:rPr lang="en-US" sz="1600" b="1" i="1" dirty="0">
                <a:solidFill>
                  <a:schemeClr val="bg1"/>
                </a:solidFill>
                <a:latin typeface="Heebo" pitchFamily="2" charset="-79"/>
                <a:ea typeface="Calibri" panose="020F0502020204030204" pitchFamily="34" charset="0"/>
                <a:cs typeface="Heebo" pitchFamily="2" charset="-79"/>
              </a:rPr>
              <a:t>The wide range of </a:t>
            </a:r>
            <a:r>
              <a:rPr lang="en-US" sz="1600" b="1" i="1" dirty="0" smtClean="0">
                <a:solidFill>
                  <a:schemeClr val="bg1"/>
                </a:solidFill>
                <a:latin typeface="Heebo" pitchFamily="2" charset="-79"/>
                <a:ea typeface="Calibri" panose="020F0502020204030204" pitchFamily="34" charset="0"/>
                <a:cs typeface="Heebo" pitchFamily="2" charset="-79"/>
              </a:rPr>
              <a:t>municipal services </a:t>
            </a:r>
            <a:r>
              <a:rPr lang="en-US" sz="1600" b="1" i="1" dirty="0">
                <a:solidFill>
                  <a:schemeClr val="bg1"/>
                </a:solidFill>
                <a:latin typeface="Heebo" pitchFamily="2" charset="-79"/>
                <a:ea typeface="Calibri" panose="020F0502020204030204" pitchFamily="34" charset="0"/>
                <a:cs typeface="Heebo" pitchFamily="2" charset="-79"/>
              </a:rPr>
              <a:t>available </a:t>
            </a:r>
            <a:r>
              <a:rPr lang="en-US" sz="1600" i="1" dirty="0">
                <a:solidFill>
                  <a:schemeClr val="bg1"/>
                </a:solidFill>
                <a:latin typeface="Heebo" pitchFamily="2" charset="-79"/>
                <a:ea typeface="Calibri" panose="020F0502020204030204" pitchFamily="34" charset="0"/>
                <a:cs typeface="Heebo" pitchFamily="2" charset="-79"/>
              </a:rPr>
              <a:t>is a clear sign that early childhood has become a central priority, </a:t>
            </a:r>
            <a:r>
              <a:rPr lang="en-US" sz="1600" i="1" dirty="0" smtClean="0">
                <a:solidFill>
                  <a:schemeClr val="bg1"/>
                </a:solidFill>
                <a:latin typeface="Heebo" pitchFamily="2" charset="-79"/>
                <a:ea typeface="Calibri" panose="020F0502020204030204" pitchFamily="34" charset="0"/>
                <a:cs typeface="Heebo" pitchFamily="2" charset="-79"/>
              </a:rPr>
              <a:t>reflected in dedicated budgeting.” </a:t>
            </a:r>
            <a:r>
              <a:rPr lang="en-US" sz="1200" dirty="0" smtClean="0">
                <a:solidFill>
                  <a:schemeClr val="bg1"/>
                </a:solidFill>
                <a:latin typeface="Heebo" pitchFamily="2" charset="-79"/>
                <a:ea typeface="Calibri" panose="020F0502020204030204" pitchFamily="34" charset="0"/>
                <a:cs typeface="Heebo" pitchFamily="2" charset="-79"/>
              </a:rPr>
              <a:t>(</a:t>
            </a:r>
            <a:r>
              <a:rPr lang="en-US" sz="1200" dirty="0">
                <a:solidFill>
                  <a:schemeClr val="bg1"/>
                </a:solidFill>
                <a:latin typeface="Heebo" pitchFamily="2" charset="-79"/>
                <a:ea typeface="Calibri" panose="020F0502020204030204" pitchFamily="34" charset="0"/>
                <a:cs typeface="Heebo" pitchFamily="2" charset="-79"/>
              </a:rPr>
              <a:t>Strategy)</a:t>
            </a:r>
            <a:endParaRPr lang="he-IL" dirty="0">
              <a:solidFill>
                <a:schemeClr val="bg1"/>
              </a:solidFill>
              <a:latin typeface="Heebo" pitchFamily="2" charset="-79"/>
              <a:ea typeface="Calibri" panose="020F0502020204030204" pitchFamily="34" charset="0"/>
              <a:cs typeface="Heebo" pitchFamily="2" charset="-79"/>
            </a:endParaRPr>
          </a:p>
        </p:txBody>
      </p:sp>
    </p:spTree>
    <p:extLst>
      <p:ext uri="{BB962C8B-B14F-4D97-AF65-F5344CB8AC3E}">
        <p14:creationId xmlns:p14="http://schemas.microsoft.com/office/powerpoint/2010/main" val="272019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6C4556-C5A8-3B2F-3B48-4CCB843F6E12}"/>
            </a:ext>
          </a:extLst>
        </p:cNvPr>
        <p:cNvGrpSpPr/>
        <p:nvPr/>
      </p:nvGrpSpPr>
      <p:grpSpPr>
        <a:xfrm>
          <a:off x="0" y="0"/>
          <a:ext cx="0" cy="0"/>
          <a:chOff x="0" y="0"/>
          <a:chExt cx="0" cy="0"/>
        </a:xfrm>
      </p:grpSpPr>
      <p:sp>
        <p:nvSpPr>
          <p:cNvPr id="34" name="TextBox 33">
            <a:extLst>
              <a:ext uri="{FF2B5EF4-FFF2-40B4-BE49-F238E27FC236}">
                <a16:creationId xmlns="" xmlns:a16="http://schemas.microsoft.com/office/drawing/2014/main" id="{B0E7AA75-9F06-C687-2EB1-4597898737D6}"/>
              </a:ext>
            </a:extLst>
          </p:cNvPr>
          <p:cNvSpPr txBox="1"/>
          <p:nvPr/>
        </p:nvSpPr>
        <p:spPr>
          <a:xfrm>
            <a:off x="10671995" y="1951499"/>
            <a:ext cx="1519749" cy="1428213"/>
          </a:xfrm>
          <a:prstGeom prst="ellipse">
            <a:avLst/>
          </a:prstGeom>
          <a:noFill/>
          <a:ln w="57150">
            <a:solidFill>
              <a:schemeClr val="accent5"/>
            </a:solidFill>
          </a:ln>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a:lnSpc>
                <a:spcPct val="100000"/>
              </a:lnSpc>
            </a:pPr>
            <a:endParaRPr lang="he-IL" dirty="0">
              <a:solidFill>
                <a:schemeClr val="accent1"/>
              </a:solidFill>
            </a:endParaRPr>
          </a:p>
        </p:txBody>
      </p:sp>
      <p:sp>
        <p:nvSpPr>
          <p:cNvPr id="28" name="Rectangle 27">
            <a:extLst>
              <a:ext uri="{FF2B5EF4-FFF2-40B4-BE49-F238E27FC236}">
                <a16:creationId xmlns:a16="http://schemas.microsoft.com/office/drawing/2014/main" xmlns="" id="{DAF35F78-A18C-7B61-6BD8-DF3A4911D7F4}"/>
              </a:ext>
            </a:extLst>
          </p:cNvPr>
          <p:cNvSpPr/>
          <p:nvPr/>
        </p:nvSpPr>
        <p:spPr>
          <a:xfrm>
            <a:off x="1961592" y="4928235"/>
            <a:ext cx="10824754" cy="192388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6" name="Rectangle 15">
            <a:extLst>
              <a:ext uri="{FF2B5EF4-FFF2-40B4-BE49-F238E27FC236}">
                <a16:creationId xmlns:a16="http://schemas.microsoft.com/office/drawing/2014/main" xmlns="" id="{1B3C28EF-6D4D-B8E6-BE95-A4EFCD257553}"/>
              </a:ext>
            </a:extLst>
          </p:cNvPr>
          <p:cNvSpPr/>
          <p:nvPr/>
        </p:nvSpPr>
        <p:spPr>
          <a:xfrm>
            <a:off x="3959393" y="3507250"/>
            <a:ext cx="8407400" cy="12800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4" name="TextBox 3">
            <a:extLst>
              <a:ext uri="{FF2B5EF4-FFF2-40B4-BE49-F238E27FC236}">
                <a16:creationId xmlns:a16="http://schemas.microsoft.com/office/drawing/2014/main" xmlns="" id="{1EF188C1-8783-6981-69F4-9846ECCD2027}"/>
              </a:ext>
            </a:extLst>
          </p:cNvPr>
          <p:cNvSpPr txBox="1"/>
          <p:nvPr/>
        </p:nvSpPr>
        <p:spPr>
          <a:xfrm rot="10800000" flipH="1">
            <a:off x="-127538" y="-49288"/>
            <a:ext cx="4615543" cy="6858000"/>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scene3d>
              <a:camera prst="orthographicFront">
                <a:rot lat="0" lon="0" rev="10800000"/>
              </a:camera>
              <a:lightRig rig="threePt" dir="t"/>
            </a:scene3d>
          </a:bodyPr>
          <a:lstStyle>
            <a:defPPr>
              <a:defRPr lang="he-IL"/>
            </a:defPPr>
            <a:lvl1pPr algn="ctr">
              <a:defRPr sz="32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dirty="0"/>
              <a:t>Tel Aviv as a </a:t>
            </a:r>
            <a:r>
              <a:rPr lang="en-US" dirty="0" smtClean="0"/>
              <a:t>Lighthouse –</a:t>
            </a:r>
          </a:p>
          <a:p>
            <a:pPr rtl="0"/>
            <a:r>
              <a:rPr lang="en-US" dirty="0" smtClean="0"/>
              <a:t> A professional knowledge hub for internal and external stakeholders</a:t>
            </a:r>
            <a:endParaRPr lang="he-IL" dirty="0"/>
          </a:p>
        </p:txBody>
      </p:sp>
      <p:pic>
        <p:nvPicPr>
          <p:cNvPr id="2" name="Graphic 1" descr="Lighthouse scene outline">
            <a:extLst>
              <a:ext uri="{FF2B5EF4-FFF2-40B4-BE49-F238E27FC236}">
                <a16:creationId xmlns:a16="http://schemas.microsoft.com/office/drawing/2014/main" xmlns="" id="{A6B6A806-E81A-7D60-8E61-14F717BD0E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6852" y="161790"/>
            <a:ext cx="1404278" cy="1404278"/>
          </a:xfrm>
          <a:prstGeom prst="rect">
            <a:avLst/>
          </a:prstGeom>
        </p:spPr>
      </p:pic>
      <p:sp>
        <p:nvSpPr>
          <p:cNvPr id="9" name="TextBox 8">
            <a:extLst>
              <a:ext uri="{FF2B5EF4-FFF2-40B4-BE49-F238E27FC236}">
                <a16:creationId xmlns:a16="http://schemas.microsoft.com/office/drawing/2014/main" xmlns="" id="{936AACDC-ABD6-FE08-1392-205E9AB5413A}"/>
              </a:ext>
            </a:extLst>
          </p:cNvPr>
          <p:cNvSpPr txBox="1"/>
          <p:nvPr/>
        </p:nvSpPr>
        <p:spPr>
          <a:xfrm>
            <a:off x="5721811" y="836026"/>
            <a:ext cx="2512475" cy="2298502"/>
          </a:xfrm>
          <a:prstGeom prst="roundRect">
            <a:avLst/>
          </a:prstGeom>
          <a:solidFill>
            <a:schemeClr val="accent2">
              <a:alpha val="67843"/>
            </a:schemeClr>
          </a:solidFill>
        </p:spPr>
        <p:txBody>
          <a:bodyPr wrap="square">
            <a:spAutoFit/>
          </a:bodyPr>
          <a:lstStyle>
            <a:defPPr>
              <a:defRPr lang="he-IL"/>
            </a:defPPr>
            <a:lvl1pPr indent="0">
              <a:lnSpc>
                <a:spcPct val="150000"/>
              </a:lnSpc>
              <a:buFont typeface="Arial" panose="020B0604020202020204" pitchFamily="34" charset="0"/>
              <a:buNone/>
              <a:defRPr sz="2000" b="1">
                <a:solidFill>
                  <a:schemeClr val="bg1"/>
                </a:solidFill>
                <a:latin typeface="Heebo" pitchFamily="2" charset="-79"/>
                <a:ea typeface="Tahoma"/>
                <a:cs typeface="Heebo" pitchFamily="2" charset="-79"/>
              </a:defRPr>
            </a:lvl1pPr>
          </a:lstStyle>
          <a:p>
            <a:pPr algn="l" rtl="0"/>
            <a:r>
              <a:rPr lang="en-US" sz="1600" dirty="0" smtClean="0"/>
              <a:t>Round A – June 2024</a:t>
            </a:r>
            <a:endParaRPr lang="he-IL" sz="1600" dirty="0"/>
          </a:p>
          <a:p>
            <a:pPr algn="l" rtl="0"/>
            <a:r>
              <a:rPr lang="en-US" sz="1400" dirty="0" smtClean="0">
                <a:solidFill>
                  <a:schemeClr val="tx1"/>
                </a:solidFill>
              </a:rPr>
              <a:t>Afula</a:t>
            </a:r>
            <a:endParaRPr lang="he-IL" sz="1400" dirty="0">
              <a:solidFill>
                <a:schemeClr val="tx1"/>
              </a:solidFill>
            </a:endParaRPr>
          </a:p>
          <a:p>
            <a:pPr algn="l" rtl="0"/>
            <a:r>
              <a:rPr lang="en-US" sz="1400" dirty="0" smtClean="0">
                <a:solidFill>
                  <a:schemeClr val="tx1"/>
                </a:solidFill>
              </a:rPr>
              <a:t>Netanya</a:t>
            </a:r>
            <a:endParaRPr lang="he-IL" sz="1400" dirty="0">
              <a:solidFill>
                <a:schemeClr val="tx1"/>
              </a:solidFill>
            </a:endParaRPr>
          </a:p>
          <a:p>
            <a:pPr algn="l" rtl="0"/>
            <a:r>
              <a:rPr lang="en-US" sz="1400" dirty="0" err="1" smtClean="0">
                <a:solidFill>
                  <a:schemeClr val="tx1"/>
                </a:solidFill>
              </a:rPr>
              <a:t>Ra’anana</a:t>
            </a:r>
            <a:endParaRPr lang="he-IL" sz="1400" dirty="0">
              <a:solidFill>
                <a:schemeClr val="tx1"/>
              </a:solidFill>
            </a:endParaRPr>
          </a:p>
          <a:p>
            <a:pPr algn="l" rtl="0"/>
            <a:r>
              <a:rPr lang="en-US" sz="1400" dirty="0" err="1" smtClean="0">
                <a:solidFill>
                  <a:schemeClr val="tx1"/>
                </a:solidFill>
              </a:rPr>
              <a:t>Rishon</a:t>
            </a:r>
            <a:r>
              <a:rPr lang="en-US" sz="1400" dirty="0" smtClean="0">
                <a:solidFill>
                  <a:schemeClr val="tx1"/>
                </a:solidFill>
              </a:rPr>
              <a:t> </a:t>
            </a:r>
            <a:r>
              <a:rPr lang="en-US" sz="1400" dirty="0" err="1" smtClean="0">
                <a:solidFill>
                  <a:schemeClr val="tx1"/>
                </a:solidFill>
              </a:rPr>
              <a:t>Lezion</a:t>
            </a:r>
            <a:endParaRPr lang="he-IL" sz="1400" dirty="0">
              <a:solidFill>
                <a:schemeClr val="tx1"/>
              </a:solidFill>
            </a:endParaRPr>
          </a:p>
          <a:p>
            <a:pPr algn="l" rtl="0"/>
            <a:r>
              <a:rPr lang="en-US" sz="1400" dirty="0" err="1" smtClean="0">
                <a:solidFill>
                  <a:schemeClr val="tx1"/>
                </a:solidFill>
              </a:rPr>
              <a:t>Be’er</a:t>
            </a:r>
            <a:r>
              <a:rPr lang="en-US" sz="1400" dirty="0" smtClean="0">
                <a:solidFill>
                  <a:schemeClr val="tx1"/>
                </a:solidFill>
              </a:rPr>
              <a:t> </a:t>
            </a:r>
            <a:r>
              <a:rPr lang="en-US" sz="1400" dirty="0" err="1" smtClean="0">
                <a:solidFill>
                  <a:schemeClr val="tx1"/>
                </a:solidFill>
              </a:rPr>
              <a:t>Sheva</a:t>
            </a:r>
            <a:endParaRPr lang="he-IL" sz="1400" dirty="0">
              <a:solidFill>
                <a:schemeClr val="tx1"/>
              </a:solidFill>
            </a:endParaRPr>
          </a:p>
        </p:txBody>
      </p:sp>
      <p:sp>
        <p:nvSpPr>
          <p:cNvPr id="10" name="Freeform 8">
            <a:extLst>
              <a:ext uri="{FF2B5EF4-FFF2-40B4-BE49-F238E27FC236}">
                <a16:creationId xmlns:a16="http://schemas.microsoft.com/office/drawing/2014/main" xmlns="" id="{86B15099-B5B5-91A1-DE9E-071DC5470C4B}"/>
              </a:ext>
            </a:extLst>
          </p:cNvPr>
          <p:cNvSpPr/>
          <p:nvPr/>
        </p:nvSpPr>
        <p:spPr>
          <a:xfrm>
            <a:off x="4430386" y="150354"/>
            <a:ext cx="1234359" cy="3267210"/>
          </a:xfrm>
          <a:custGeom>
            <a:avLst/>
            <a:gdLst/>
            <a:ahLst/>
            <a:cxnLst/>
            <a:rect l="l" t="t" r="r" b="b"/>
            <a:pathLst>
              <a:path w="2693761" h="6356958">
                <a:moveTo>
                  <a:pt x="0" y="0"/>
                </a:moveTo>
                <a:lnTo>
                  <a:pt x="2693761" y="0"/>
                </a:lnTo>
                <a:lnTo>
                  <a:pt x="2693761" y="6356958"/>
                </a:lnTo>
                <a:lnTo>
                  <a:pt x="0" y="6356958"/>
                </a:lnTo>
                <a:lnTo>
                  <a:pt x="0" y="0"/>
                </a:lnTo>
                <a:close/>
              </a:path>
            </a:pathLst>
          </a:custGeom>
          <a:blipFill>
            <a:blip r:embed="rId5"/>
            <a:stretch>
              <a:fillRect/>
            </a:stretch>
          </a:blipFill>
        </p:spPr>
        <p:txBody>
          <a:bodyPr/>
          <a:lstStyle/>
          <a:p>
            <a:pPr algn="l" rtl="0"/>
            <a:endParaRPr lang="he-IL"/>
          </a:p>
        </p:txBody>
      </p:sp>
      <p:sp>
        <p:nvSpPr>
          <p:cNvPr id="11" name="TextBox 10">
            <a:extLst>
              <a:ext uri="{FF2B5EF4-FFF2-40B4-BE49-F238E27FC236}">
                <a16:creationId xmlns:a16="http://schemas.microsoft.com/office/drawing/2014/main" xmlns="" id="{A8BFB6EE-631F-78C5-5392-3EAF4EE5AA16}"/>
              </a:ext>
            </a:extLst>
          </p:cNvPr>
          <p:cNvSpPr txBox="1"/>
          <p:nvPr/>
        </p:nvSpPr>
        <p:spPr>
          <a:xfrm>
            <a:off x="8324716" y="798008"/>
            <a:ext cx="2512475" cy="2298502"/>
          </a:xfrm>
          <a:prstGeom prst="roundRect">
            <a:avLst/>
          </a:prstGeom>
          <a:solidFill>
            <a:srgbClr val="40A8AD">
              <a:alpha val="67843"/>
            </a:srgbClr>
          </a:solidFill>
        </p:spPr>
        <p:txBody>
          <a:bodyPr wrap="square">
            <a:spAutoFit/>
          </a:bodyPr>
          <a:lstStyle>
            <a:defPPr>
              <a:defRPr lang="he-IL"/>
            </a:defPPr>
            <a:lvl1pPr marL="342900" indent="-342900">
              <a:lnSpc>
                <a:spcPct val="150000"/>
              </a:lnSpc>
              <a:buFont typeface="Arial" panose="020B0604020202020204" pitchFamily="34" charset="0"/>
              <a:buChar char="•"/>
              <a:defRPr sz="2400" b="1">
                <a:latin typeface="Heebo" pitchFamily="2" charset="-79"/>
                <a:ea typeface="Tahoma"/>
                <a:cs typeface="Heebo" pitchFamily="2" charset="-79"/>
              </a:defRPr>
            </a:lvl1pPr>
          </a:lstStyle>
          <a:p>
            <a:pPr marL="0" indent="0" algn="l" rtl="0">
              <a:buNone/>
            </a:pPr>
            <a:r>
              <a:rPr lang="en-US" sz="1600" dirty="0" smtClean="0">
                <a:solidFill>
                  <a:schemeClr val="bg1"/>
                </a:solidFill>
              </a:rPr>
              <a:t>Round B – May 2025</a:t>
            </a:r>
            <a:endParaRPr lang="he-IL" sz="1600" dirty="0">
              <a:solidFill>
                <a:schemeClr val="bg1"/>
              </a:solidFill>
            </a:endParaRPr>
          </a:p>
          <a:p>
            <a:pPr marL="0" indent="0" algn="l" rtl="0">
              <a:buNone/>
            </a:pPr>
            <a:r>
              <a:rPr lang="en-US" sz="1400" dirty="0" err="1" smtClean="0"/>
              <a:t>Kiryat</a:t>
            </a:r>
            <a:r>
              <a:rPr lang="en-US" sz="1400" dirty="0" smtClean="0"/>
              <a:t> </a:t>
            </a:r>
            <a:r>
              <a:rPr lang="en-US" sz="1400" dirty="0" err="1" smtClean="0"/>
              <a:t>Bialik</a:t>
            </a:r>
            <a:endParaRPr lang="he-IL" sz="1400" dirty="0"/>
          </a:p>
          <a:p>
            <a:pPr marL="0" indent="0" algn="l" rtl="0">
              <a:buNone/>
            </a:pPr>
            <a:r>
              <a:rPr lang="en-US" sz="1400" dirty="0" err="1" smtClean="0"/>
              <a:t>Karmiel</a:t>
            </a:r>
            <a:endParaRPr lang="he-IL" sz="1400" dirty="0"/>
          </a:p>
          <a:p>
            <a:pPr marL="0" indent="0" algn="l" rtl="0">
              <a:buNone/>
            </a:pPr>
            <a:r>
              <a:rPr lang="en-US" sz="1400" dirty="0" smtClean="0"/>
              <a:t>Herzliya</a:t>
            </a:r>
            <a:endParaRPr lang="he-IL" sz="1400" dirty="0"/>
          </a:p>
          <a:p>
            <a:pPr marL="0" indent="0" algn="l" rtl="0">
              <a:buNone/>
            </a:pPr>
            <a:r>
              <a:rPr lang="en-US" sz="1400" dirty="0" smtClean="0"/>
              <a:t>Rosh </a:t>
            </a:r>
            <a:r>
              <a:rPr lang="en-US" sz="1400" dirty="0" err="1" smtClean="0"/>
              <a:t>Ha’ain</a:t>
            </a:r>
            <a:endParaRPr lang="he-IL" sz="1400" dirty="0"/>
          </a:p>
          <a:p>
            <a:pPr marL="0" indent="0" algn="l" rtl="0">
              <a:buNone/>
            </a:pPr>
            <a:r>
              <a:rPr lang="en-US" sz="1400" dirty="0" err="1" smtClean="0"/>
              <a:t>Nes</a:t>
            </a:r>
            <a:r>
              <a:rPr lang="en-US" sz="1400" dirty="0" smtClean="0"/>
              <a:t> </a:t>
            </a:r>
            <a:r>
              <a:rPr lang="en-US" sz="1400" dirty="0" err="1" smtClean="0"/>
              <a:t>Ziona</a:t>
            </a:r>
            <a:endParaRPr lang="he-IL" sz="1400" dirty="0"/>
          </a:p>
        </p:txBody>
      </p:sp>
      <p:sp>
        <p:nvSpPr>
          <p:cNvPr id="13" name="TextBox 12">
            <a:extLst>
              <a:ext uri="{FF2B5EF4-FFF2-40B4-BE49-F238E27FC236}">
                <a16:creationId xmlns:a16="http://schemas.microsoft.com/office/drawing/2014/main" xmlns="" id="{0CFD18F6-B21F-A35E-E133-F88F80EAD158}"/>
              </a:ext>
            </a:extLst>
          </p:cNvPr>
          <p:cNvSpPr txBox="1"/>
          <p:nvPr/>
        </p:nvSpPr>
        <p:spPr>
          <a:xfrm>
            <a:off x="6752854" y="119118"/>
            <a:ext cx="3211826" cy="553998"/>
          </a:xfrm>
          <a:prstGeom prst="rect">
            <a:avLst/>
          </a:prstGeom>
          <a:solidFill>
            <a:srgbClr val="FFFFFF">
              <a:alpha val="80000"/>
            </a:srgbClr>
          </a:solid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r>
              <a:rPr lang="en-US" dirty="0" smtClean="0"/>
              <a:t>The “Points of View” Tour</a:t>
            </a:r>
            <a:endParaRPr lang="he-IL" dirty="0"/>
          </a:p>
        </p:txBody>
      </p:sp>
      <p:sp>
        <p:nvSpPr>
          <p:cNvPr id="17" name="TextBox 16">
            <a:extLst>
              <a:ext uri="{FF2B5EF4-FFF2-40B4-BE49-F238E27FC236}">
                <a16:creationId xmlns:a16="http://schemas.microsoft.com/office/drawing/2014/main" xmlns="" id="{73E883A2-7D65-3E87-CCAC-E2B2CA276419}"/>
              </a:ext>
            </a:extLst>
          </p:cNvPr>
          <p:cNvSpPr txBox="1"/>
          <p:nvPr/>
        </p:nvSpPr>
        <p:spPr>
          <a:xfrm>
            <a:off x="4332374" y="3882419"/>
            <a:ext cx="1430382" cy="646331"/>
          </a:xfrm>
          <a:prstGeom prst="rect">
            <a:avLst/>
          </a:prstGeom>
          <a:no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800" dirty="0" smtClean="0">
                <a:solidFill>
                  <a:schemeClr val="bg1"/>
                </a:solidFill>
              </a:rPr>
              <a:t>City Architect</a:t>
            </a:r>
            <a:endParaRPr lang="he-IL" sz="1800" dirty="0">
              <a:solidFill>
                <a:schemeClr val="bg1"/>
              </a:solidFill>
            </a:endParaRPr>
          </a:p>
        </p:txBody>
      </p:sp>
      <p:sp>
        <p:nvSpPr>
          <p:cNvPr id="18" name="TextBox 17">
            <a:extLst>
              <a:ext uri="{FF2B5EF4-FFF2-40B4-BE49-F238E27FC236}">
                <a16:creationId xmlns:a16="http://schemas.microsoft.com/office/drawing/2014/main" xmlns="" id="{EC3845A6-0B73-BAAF-3DC0-47C6E0D6B896}"/>
              </a:ext>
            </a:extLst>
          </p:cNvPr>
          <p:cNvSpPr txBox="1"/>
          <p:nvPr/>
        </p:nvSpPr>
        <p:spPr>
          <a:xfrm>
            <a:off x="5453666" y="3648638"/>
            <a:ext cx="1985267" cy="646331"/>
          </a:xfrm>
          <a:prstGeom prst="rect">
            <a:avLst/>
          </a:prstGeom>
          <a:no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800" dirty="0" smtClean="0">
                <a:solidFill>
                  <a:schemeClr val="bg1"/>
                </a:solidFill>
              </a:rPr>
              <a:t>City Beautification </a:t>
            </a:r>
            <a:endParaRPr lang="he-IL" sz="1800" dirty="0">
              <a:solidFill>
                <a:schemeClr val="bg1"/>
              </a:solidFill>
            </a:endParaRPr>
          </a:p>
        </p:txBody>
      </p:sp>
      <p:sp>
        <p:nvSpPr>
          <p:cNvPr id="19" name="TextBox 18">
            <a:extLst>
              <a:ext uri="{FF2B5EF4-FFF2-40B4-BE49-F238E27FC236}">
                <a16:creationId xmlns:a16="http://schemas.microsoft.com/office/drawing/2014/main" xmlns="" id="{528F69EA-5372-05A7-E1A3-40D2B958F7A8}"/>
              </a:ext>
            </a:extLst>
          </p:cNvPr>
          <p:cNvSpPr txBox="1"/>
          <p:nvPr/>
        </p:nvSpPr>
        <p:spPr>
          <a:xfrm>
            <a:off x="7384987" y="3683887"/>
            <a:ext cx="1698598" cy="369332"/>
          </a:xfrm>
          <a:prstGeom prst="rect">
            <a:avLst/>
          </a:prstGeom>
          <a:no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800" dirty="0" smtClean="0">
                <a:solidFill>
                  <a:schemeClr val="bg1"/>
                </a:solidFill>
              </a:rPr>
              <a:t>Community</a:t>
            </a:r>
            <a:endParaRPr lang="he-IL" sz="1800" dirty="0">
              <a:solidFill>
                <a:schemeClr val="bg1"/>
              </a:solidFill>
            </a:endParaRPr>
          </a:p>
        </p:txBody>
      </p:sp>
      <p:sp>
        <p:nvSpPr>
          <p:cNvPr id="20" name="TextBox 19">
            <a:extLst>
              <a:ext uri="{FF2B5EF4-FFF2-40B4-BE49-F238E27FC236}">
                <a16:creationId xmlns:a16="http://schemas.microsoft.com/office/drawing/2014/main" xmlns="" id="{4E38D012-269A-CB7B-F31B-3AC239D56180}"/>
              </a:ext>
            </a:extLst>
          </p:cNvPr>
          <p:cNvSpPr txBox="1"/>
          <p:nvPr/>
        </p:nvSpPr>
        <p:spPr>
          <a:xfrm>
            <a:off x="8424049" y="4308839"/>
            <a:ext cx="1940150" cy="369332"/>
          </a:xfrm>
          <a:prstGeom prst="rect">
            <a:avLst/>
          </a:prstGeom>
          <a:no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800" dirty="0" smtClean="0">
                <a:solidFill>
                  <a:schemeClr val="bg1"/>
                </a:solidFill>
              </a:rPr>
              <a:t>Transportation</a:t>
            </a:r>
            <a:endParaRPr lang="he-IL" sz="1800" dirty="0">
              <a:solidFill>
                <a:schemeClr val="bg1"/>
              </a:solidFill>
            </a:endParaRPr>
          </a:p>
        </p:txBody>
      </p:sp>
      <p:sp>
        <p:nvSpPr>
          <p:cNvPr id="21" name="TextBox 20">
            <a:extLst>
              <a:ext uri="{FF2B5EF4-FFF2-40B4-BE49-F238E27FC236}">
                <a16:creationId xmlns:a16="http://schemas.microsoft.com/office/drawing/2014/main" xmlns="" id="{2F219CC4-5CD8-905D-1B26-354516584B0F}"/>
              </a:ext>
            </a:extLst>
          </p:cNvPr>
          <p:cNvSpPr txBox="1"/>
          <p:nvPr/>
        </p:nvSpPr>
        <p:spPr>
          <a:xfrm>
            <a:off x="6658778" y="4312521"/>
            <a:ext cx="1430382" cy="369332"/>
          </a:xfrm>
          <a:prstGeom prst="rect">
            <a:avLst/>
          </a:prstGeom>
          <a:no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800" dirty="0" smtClean="0">
                <a:solidFill>
                  <a:schemeClr val="bg1"/>
                </a:solidFill>
              </a:rPr>
              <a:t>Education</a:t>
            </a:r>
            <a:endParaRPr lang="he-IL" sz="1800" dirty="0">
              <a:solidFill>
                <a:schemeClr val="bg1"/>
              </a:solidFill>
            </a:endParaRPr>
          </a:p>
        </p:txBody>
      </p:sp>
      <p:sp>
        <p:nvSpPr>
          <p:cNvPr id="22" name="TextBox 21">
            <a:extLst>
              <a:ext uri="{FF2B5EF4-FFF2-40B4-BE49-F238E27FC236}">
                <a16:creationId xmlns:a16="http://schemas.microsoft.com/office/drawing/2014/main" xmlns="" id="{91E7B36A-C5C2-EA5F-CD12-D92EB381B497}"/>
              </a:ext>
            </a:extLst>
          </p:cNvPr>
          <p:cNvSpPr txBox="1"/>
          <p:nvPr/>
        </p:nvSpPr>
        <p:spPr>
          <a:xfrm>
            <a:off x="9383310" y="3653332"/>
            <a:ext cx="1430382" cy="369332"/>
          </a:xfrm>
          <a:prstGeom prst="rect">
            <a:avLst/>
          </a:prstGeom>
          <a:no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800" dirty="0" smtClean="0">
                <a:solidFill>
                  <a:schemeClr val="bg1"/>
                </a:solidFill>
              </a:rPr>
              <a:t>Strategy</a:t>
            </a:r>
            <a:endParaRPr lang="he-IL" sz="1800" dirty="0">
              <a:solidFill>
                <a:schemeClr val="bg1"/>
              </a:solidFill>
            </a:endParaRPr>
          </a:p>
        </p:txBody>
      </p:sp>
      <p:sp>
        <p:nvSpPr>
          <p:cNvPr id="23" name="TextBox 22">
            <a:extLst>
              <a:ext uri="{FF2B5EF4-FFF2-40B4-BE49-F238E27FC236}">
                <a16:creationId xmlns:a16="http://schemas.microsoft.com/office/drawing/2014/main" xmlns="" id="{4F5D58EB-B882-EE0E-0D32-2B68C550B054}"/>
              </a:ext>
            </a:extLst>
          </p:cNvPr>
          <p:cNvSpPr txBox="1"/>
          <p:nvPr/>
        </p:nvSpPr>
        <p:spPr>
          <a:xfrm>
            <a:off x="9127096" y="5413031"/>
            <a:ext cx="2925266" cy="830997"/>
          </a:xfrm>
          <a:prstGeom prst="rect">
            <a:avLst/>
          </a:prstGeom>
          <a:noFill/>
        </p:spPr>
        <p:txBody>
          <a:bodyPr wrap="square">
            <a:spAutoFit/>
          </a:bodyPr>
          <a:lstStyle>
            <a:defPPr>
              <a:defRPr lang="he-IL"/>
            </a:defPPr>
            <a:lvl1pPr marR="0" lvl="0" indent="0" fontAlgn="auto">
              <a:lnSpc>
                <a:spcPct val="100000"/>
              </a:lnSpc>
              <a:spcBef>
                <a:spcPts val="0"/>
              </a:spcBef>
              <a:spcAft>
                <a:spcPts val="600"/>
              </a:spcAft>
              <a:buClrTx/>
              <a:buSzTx/>
              <a:buFont typeface="Arial" panose="020B0604020202020204" pitchFamily="34" charset="0"/>
              <a:buNone/>
              <a:tabLst/>
              <a:defRPr kumimoji="0" sz="2000" b="0" u="none" strike="noStrike" cap="none" spc="0" normalizeH="0" baseline="0">
                <a:ln>
                  <a:noFill/>
                </a:ln>
                <a:solidFill>
                  <a:schemeClr val="bg1">
                    <a:lumMod val="50000"/>
                  </a:schemeClr>
                </a:solidFill>
                <a:effectLst/>
                <a:uLnTx/>
                <a:uFillTx/>
                <a:latin typeface="Heebo" pitchFamily="2" charset="-79"/>
                <a:ea typeface="Calibri" panose="020F0502020204030204" pitchFamily="34" charset="0"/>
                <a:cs typeface="Heebo" pitchFamily="2" charset="-79"/>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rtl="0"/>
            <a:r>
              <a:rPr lang="en-US" altLang="he-IL" sz="1600" b="1" i="1" dirty="0" smtClean="0"/>
              <a:t>“Now, I approach everything from the perspective we gained on the tour”</a:t>
            </a:r>
            <a:endParaRPr lang="he-IL" altLang="he-IL" sz="1600" b="1" i="1" dirty="0"/>
          </a:p>
        </p:txBody>
      </p:sp>
      <p:sp>
        <p:nvSpPr>
          <p:cNvPr id="25" name="TextBox 24">
            <a:extLst>
              <a:ext uri="{FF2B5EF4-FFF2-40B4-BE49-F238E27FC236}">
                <a16:creationId xmlns:a16="http://schemas.microsoft.com/office/drawing/2014/main" xmlns="" id="{87F0F012-09E2-D8CB-0725-EE251CCBC9D2}"/>
              </a:ext>
            </a:extLst>
          </p:cNvPr>
          <p:cNvSpPr txBox="1"/>
          <p:nvPr/>
        </p:nvSpPr>
        <p:spPr>
          <a:xfrm>
            <a:off x="4986305" y="5159999"/>
            <a:ext cx="3983485" cy="1569660"/>
          </a:xfrm>
          <a:prstGeom prst="rect">
            <a:avLst/>
          </a:prstGeom>
          <a:noFill/>
        </p:spPr>
        <p:txBody>
          <a:bodyPr wrap="square">
            <a:spAutoFit/>
          </a:bodyPr>
          <a:lstStyle>
            <a:defPPr>
              <a:defRPr lang="he-IL"/>
            </a:defPPr>
            <a:lvl1pPr marR="0" lvl="0" indent="0" fontAlgn="auto">
              <a:lnSpc>
                <a:spcPct val="100000"/>
              </a:lnSpc>
              <a:spcBef>
                <a:spcPts val="0"/>
              </a:spcBef>
              <a:spcAft>
                <a:spcPts val="600"/>
              </a:spcAft>
              <a:buClrTx/>
              <a:buSzTx/>
              <a:buFont typeface="Arial" panose="020B0604020202020204" pitchFamily="34" charset="0"/>
              <a:buNone/>
              <a:tabLst/>
              <a:defRPr kumimoji="0" sz="2000" b="1" u="none" strike="noStrike" cap="none" spc="0" normalizeH="0" baseline="0">
                <a:ln>
                  <a:noFill/>
                </a:ln>
                <a:solidFill>
                  <a:schemeClr val="bg1">
                    <a:lumMod val="50000"/>
                  </a:schemeClr>
                </a:solidFill>
                <a:effectLst/>
                <a:uLnTx/>
                <a:uFillTx/>
                <a:latin typeface="Heebo" pitchFamily="2" charset="-79"/>
                <a:ea typeface="Calibri" panose="020F0502020204030204" pitchFamily="34" charset="0"/>
                <a:cs typeface="Heebo" pitchFamily="2" charset="-79"/>
              </a:defRPr>
            </a:lvl1pPr>
          </a:lstStyle>
          <a:p>
            <a:pPr algn="l" rtl="0"/>
            <a:r>
              <a:rPr lang="en-US" altLang="he-IL" sz="1600" i="1" dirty="0"/>
              <a:t>"You're lucky to have such professional, friendly, and insightful staff. The tour was fascinating—and above all, practical. It opened up meaningful internal dialogue and sparked plenty of ideas for what comes next."</a:t>
            </a:r>
            <a:endParaRPr lang="he-IL" altLang="he-IL" sz="1600" i="1" dirty="0"/>
          </a:p>
        </p:txBody>
      </p:sp>
      <p:sp>
        <p:nvSpPr>
          <p:cNvPr id="45" name="TextBox 44">
            <a:extLst>
              <a:ext uri="{FF2B5EF4-FFF2-40B4-BE49-F238E27FC236}">
                <a16:creationId xmlns:a16="http://schemas.microsoft.com/office/drawing/2014/main" xmlns="" id="{32192A80-E525-A20E-8422-45247EEA3189}"/>
              </a:ext>
            </a:extLst>
          </p:cNvPr>
          <p:cNvSpPr txBox="1"/>
          <p:nvPr/>
        </p:nvSpPr>
        <p:spPr>
          <a:xfrm>
            <a:off x="10724943" y="3997958"/>
            <a:ext cx="1430382" cy="584775"/>
          </a:xfrm>
          <a:prstGeom prst="rect">
            <a:avLst/>
          </a:prstGeom>
          <a:noFill/>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600" dirty="0" err="1" smtClean="0">
                <a:solidFill>
                  <a:schemeClr val="bg1"/>
                </a:solidFill>
              </a:rPr>
              <a:t>Mishlama</a:t>
            </a:r>
            <a:r>
              <a:rPr lang="en-US" sz="1600" dirty="0" smtClean="0">
                <a:solidFill>
                  <a:schemeClr val="bg1"/>
                </a:solidFill>
              </a:rPr>
              <a:t> for Jaffa</a:t>
            </a:r>
            <a:endParaRPr lang="he-IL" sz="1600" dirty="0">
              <a:solidFill>
                <a:schemeClr val="bg1"/>
              </a:solidFill>
            </a:endParaRPr>
          </a:p>
        </p:txBody>
      </p:sp>
      <p:sp>
        <p:nvSpPr>
          <p:cNvPr id="47" name="TextBox 46">
            <a:extLst>
              <a:ext uri="{FF2B5EF4-FFF2-40B4-BE49-F238E27FC236}">
                <a16:creationId xmlns:a16="http://schemas.microsoft.com/office/drawing/2014/main" xmlns="" id="{2B59C0BD-8892-440A-0EC7-CECFB3C490D6}"/>
              </a:ext>
            </a:extLst>
          </p:cNvPr>
          <p:cNvSpPr txBox="1"/>
          <p:nvPr/>
        </p:nvSpPr>
        <p:spPr>
          <a:xfrm>
            <a:off x="10894257" y="2296274"/>
            <a:ext cx="1091754" cy="738664"/>
          </a:xfrm>
          <a:prstGeom prst="rect">
            <a:avLst/>
          </a:prstGeom>
          <a:noFill/>
          <a:ln w="57150">
            <a:noFill/>
          </a:ln>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400" dirty="0">
                <a:solidFill>
                  <a:schemeClr val="accent5"/>
                </a:solidFill>
              </a:rPr>
              <a:t>Online </a:t>
            </a:r>
            <a:r>
              <a:rPr lang="en-US" sz="1400" dirty="0" smtClean="0">
                <a:solidFill>
                  <a:schemeClr val="accent5"/>
                </a:solidFill>
              </a:rPr>
              <a:t>knowledge platform</a:t>
            </a:r>
            <a:endParaRPr lang="he-IL" sz="1400" dirty="0">
              <a:solidFill>
                <a:schemeClr val="accent5"/>
              </a:solidFill>
            </a:endParaRPr>
          </a:p>
        </p:txBody>
      </p:sp>
      <p:sp>
        <p:nvSpPr>
          <p:cNvPr id="35" name="TextBox 34">
            <a:extLst>
              <a:ext uri="{FF2B5EF4-FFF2-40B4-BE49-F238E27FC236}">
                <a16:creationId xmlns="" xmlns:a16="http://schemas.microsoft.com/office/drawing/2014/main" id="{0A790A88-B074-9CC6-027B-73512BD6B0A1}"/>
              </a:ext>
            </a:extLst>
          </p:cNvPr>
          <p:cNvSpPr txBox="1"/>
          <p:nvPr/>
        </p:nvSpPr>
        <p:spPr>
          <a:xfrm>
            <a:off x="10621505" y="605603"/>
            <a:ext cx="1430857" cy="1341656"/>
          </a:xfrm>
          <a:prstGeom prst="ellipse">
            <a:avLst/>
          </a:prstGeom>
          <a:solidFill>
            <a:schemeClr val="bg1"/>
          </a:solidFill>
          <a:ln w="57150">
            <a:solidFill>
              <a:schemeClr val="accent1"/>
            </a:solidFill>
          </a:ln>
        </p:spPr>
        <p:txBody>
          <a:bodyPr wrap="square">
            <a:spAutoFit/>
          </a:bodyPr>
          <a:lstStyle>
            <a:defPPr>
              <a:defRPr lang="he-IL"/>
            </a:defPPr>
            <a:lvl1pPr indent="0">
              <a:lnSpc>
                <a:spcPct val="150000"/>
              </a:lnSpc>
              <a:buFont typeface="Arial" panose="020B0604020202020204" pitchFamily="34" charset="0"/>
              <a:buNone/>
              <a:defRPr sz="2000" b="1">
                <a:latin typeface="Heebo" pitchFamily="2" charset="-79"/>
                <a:ea typeface="Tahoma"/>
                <a:cs typeface="Heebo" pitchFamily="2" charset="-79"/>
              </a:defRPr>
            </a:lvl1pPr>
          </a:lstStyle>
          <a:p>
            <a:pPr algn="ctr" rtl="0">
              <a:lnSpc>
                <a:spcPct val="100000"/>
              </a:lnSpc>
            </a:pPr>
            <a:r>
              <a:rPr lang="en-US" sz="1400" dirty="0" smtClean="0">
                <a:solidFill>
                  <a:schemeClr val="accent1"/>
                </a:solidFill>
              </a:rPr>
              <a:t>Internal </a:t>
            </a:r>
            <a:r>
              <a:rPr lang="en-US" sz="1400" dirty="0" err="1" smtClean="0">
                <a:solidFill>
                  <a:schemeClr val="accent1"/>
                </a:solidFill>
              </a:rPr>
              <a:t>organi-zational</a:t>
            </a:r>
            <a:r>
              <a:rPr lang="en-US" sz="1400" dirty="0" smtClean="0">
                <a:solidFill>
                  <a:schemeClr val="accent1"/>
                </a:solidFill>
              </a:rPr>
              <a:t> learning</a:t>
            </a:r>
            <a:endParaRPr lang="he-IL" sz="1400" dirty="0">
              <a:solidFill>
                <a:schemeClr val="accent1"/>
              </a:solidFill>
            </a:endParaRPr>
          </a:p>
        </p:txBody>
      </p:sp>
      <p:grpSp>
        <p:nvGrpSpPr>
          <p:cNvPr id="37" name="Group 36">
            <a:extLst>
              <a:ext uri="{FF2B5EF4-FFF2-40B4-BE49-F238E27FC236}">
                <a16:creationId xmlns="" xmlns:a16="http://schemas.microsoft.com/office/drawing/2014/main" id="{817D376E-26D2-8304-FB2F-58D0E580AE20}"/>
              </a:ext>
            </a:extLst>
          </p:cNvPr>
          <p:cNvGrpSpPr/>
          <p:nvPr/>
        </p:nvGrpSpPr>
        <p:grpSpPr>
          <a:xfrm>
            <a:off x="11283339" y="6034213"/>
            <a:ext cx="908405" cy="782629"/>
            <a:chOff x="13012989" y="1122600"/>
            <a:chExt cx="744684" cy="616443"/>
          </a:xfrm>
        </p:grpSpPr>
        <p:sp>
          <p:nvSpPr>
            <p:cNvPr id="38" name="Freeform 37">
              <a:extLst>
                <a:ext uri="{FF2B5EF4-FFF2-40B4-BE49-F238E27FC236}">
                  <a16:creationId xmlns="" xmlns:a16="http://schemas.microsoft.com/office/drawing/2014/main" id="{7D6057E1-1AF5-4915-9314-51E6367D8F11}"/>
                </a:ext>
              </a:extLst>
            </p:cNvPr>
            <p:cNvSpPr/>
            <p:nvPr/>
          </p:nvSpPr>
          <p:spPr>
            <a:xfrm>
              <a:off x="13012989" y="1122632"/>
              <a:ext cx="744684" cy="616411"/>
            </a:xfrm>
            <a:custGeom>
              <a:avLst/>
              <a:gdLst>
                <a:gd name="connsiteX0" fmla="*/ 744588 w 744684"/>
                <a:gd name="connsiteY0" fmla="*/ 143107 h 616411"/>
                <a:gd name="connsiteX1" fmla="*/ 712237 w 744684"/>
                <a:gd name="connsiteY1" fmla="*/ 52744 h 616411"/>
                <a:gd name="connsiteX2" fmla="*/ 615636 w 744684"/>
                <a:gd name="connsiteY2" fmla="*/ 711 h 616411"/>
                <a:gd name="connsiteX3" fmla="*/ 601222 w 744684"/>
                <a:gd name="connsiteY3" fmla="*/ 0 h 616411"/>
                <a:gd name="connsiteX4" fmla="*/ 499903 w 744684"/>
                <a:gd name="connsiteY4" fmla="*/ 42046 h 616411"/>
                <a:gd name="connsiteX5" fmla="*/ 499419 w 744684"/>
                <a:gd name="connsiteY5" fmla="*/ 42563 h 616411"/>
                <a:gd name="connsiteX6" fmla="*/ 498934 w 744684"/>
                <a:gd name="connsiteY6" fmla="*/ 43081 h 616411"/>
                <a:gd name="connsiteX7" fmla="*/ 422016 w 744684"/>
                <a:gd name="connsiteY7" fmla="*/ 120774 h 616411"/>
                <a:gd name="connsiteX8" fmla="*/ 391475 w 744684"/>
                <a:gd name="connsiteY8" fmla="*/ 52808 h 616411"/>
                <a:gd name="connsiteX9" fmla="*/ 294875 w 744684"/>
                <a:gd name="connsiteY9" fmla="*/ 776 h 616411"/>
                <a:gd name="connsiteX10" fmla="*/ 280460 w 744684"/>
                <a:gd name="connsiteY10" fmla="*/ 65 h 616411"/>
                <a:gd name="connsiteX11" fmla="*/ 179142 w 744684"/>
                <a:gd name="connsiteY11" fmla="*/ 42111 h 616411"/>
                <a:gd name="connsiteX12" fmla="*/ 177461 w 744684"/>
                <a:gd name="connsiteY12" fmla="*/ 43792 h 616411"/>
                <a:gd name="connsiteX13" fmla="*/ 39978 w 744684"/>
                <a:gd name="connsiteY13" fmla="*/ 185864 h 616411"/>
                <a:gd name="connsiteX14" fmla="*/ 0 w 744684"/>
                <a:gd name="connsiteY14" fmla="*/ 284500 h 616411"/>
                <a:gd name="connsiteX15" fmla="*/ 97 w 744684"/>
                <a:gd name="connsiteY15" fmla="*/ 289962 h 616411"/>
                <a:gd name="connsiteX16" fmla="*/ 3102 w 744684"/>
                <a:gd name="connsiteY16" fmla="*/ 369046 h 616411"/>
                <a:gd name="connsiteX17" fmla="*/ 119320 w 744684"/>
                <a:gd name="connsiteY17" fmla="*/ 502069 h 616411"/>
                <a:gd name="connsiteX18" fmla="*/ 106716 w 744684"/>
                <a:gd name="connsiteY18" fmla="*/ 521718 h 616411"/>
                <a:gd name="connsiteX19" fmla="*/ 103840 w 744684"/>
                <a:gd name="connsiteY19" fmla="*/ 529346 h 616411"/>
                <a:gd name="connsiteX20" fmla="*/ 105811 w 744684"/>
                <a:gd name="connsiteY20" fmla="*/ 606038 h 616411"/>
                <a:gd name="connsiteX21" fmla="*/ 108073 w 744684"/>
                <a:gd name="connsiteY21" fmla="*/ 612307 h 616411"/>
                <a:gd name="connsiteX22" fmla="*/ 108235 w 744684"/>
                <a:gd name="connsiteY22" fmla="*/ 612502 h 616411"/>
                <a:gd name="connsiteX23" fmla="*/ 116508 w 744684"/>
                <a:gd name="connsiteY23" fmla="*/ 616412 h 616411"/>
                <a:gd name="connsiteX24" fmla="*/ 121647 w 744684"/>
                <a:gd name="connsiteY24" fmla="*/ 615087 h 616411"/>
                <a:gd name="connsiteX25" fmla="*/ 199373 w 744684"/>
                <a:gd name="connsiteY25" fmla="*/ 557431 h 616411"/>
                <a:gd name="connsiteX26" fmla="*/ 199987 w 744684"/>
                <a:gd name="connsiteY26" fmla="*/ 556817 h 616411"/>
                <a:gd name="connsiteX27" fmla="*/ 331879 w 744684"/>
                <a:gd name="connsiteY27" fmla="*/ 425635 h 616411"/>
                <a:gd name="connsiteX28" fmla="*/ 436721 w 744684"/>
                <a:gd name="connsiteY28" fmla="*/ 502554 h 616411"/>
                <a:gd name="connsiteX29" fmla="*/ 424343 w 744684"/>
                <a:gd name="connsiteY29" fmla="*/ 521718 h 616411"/>
                <a:gd name="connsiteX30" fmla="*/ 421628 w 744684"/>
                <a:gd name="connsiteY30" fmla="*/ 527083 h 616411"/>
                <a:gd name="connsiteX31" fmla="*/ 421434 w 744684"/>
                <a:gd name="connsiteY31" fmla="*/ 528893 h 616411"/>
                <a:gd name="connsiteX32" fmla="*/ 420238 w 744684"/>
                <a:gd name="connsiteY32" fmla="*/ 605585 h 616411"/>
                <a:gd name="connsiteX33" fmla="*/ 422501 w 744684"/>
                <a:gd name="connsiteY33" fmla="*/ 612307 h 616411"/>
                <a:gd name="connsiteX34" fmla="*/ 422662 w 744684"/>
                <a:gd name="connsiteY34" fmla="*/ 612502 h 616411"/>
                <a:gd name="connsiteX35" fmla="*/ 430936 w 744684"/>
                <a:gd name="connsiteY35" fmla="*/ 616412 h 616411"/>
                <a:gd name="connsiteX36" fmla="*/ 436074 w 744684"/>
                <a:gd name="connsiteY36" fmla="*/ 615087 h 616411"/>
                <a:gd name="connsiteX37" fmla="*/ 511280 w 744684"/>
                <a:gd name="connsiteY37" fmla="*/ 559919 h 616411"/>
                <a:gd name="connsiteX38" fmla="*/ 653514 w 744684"/>
                <a:gd name="connsiteY38" fmla="*/ 421628 h 616411"/>
                <a:gd name="connsiteX39" fmla="*/ 656681 w 744684"/>
                <a:gd name="connsiteY39" fmla="*/ 418493 h 616411"/>
                <a:gd name="connsiteX40" fmla="*/ 741517 w 744684"/>
                <a:gd name="connsiteY40" fmla="*/ 232661 h 616411"/>
                <a:gd name="connsiteX41" fmla="*/ 744555 w 744684"/>
                <a:gd name="connsiteY41" fmla="*/ 152802 h 616411"/>
                <a:gd name="connsiteX42" fmla="*/ 744684 w 744684"/>
                <a:gd name="connsiteY42" fmla="*/ 146759 h 616411"/>
                <a:gd name="connsiteX43" fmla="*/ 744620 w 744684"/>
                <a:gd name="connsiteY43" fmla="*/ 143204 h 61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4684" h="616411">
                  <a:moveTo>
                    <a:pt x="744588" y="143107"/>
                  </a:moveTo>
                  <a:cubicBezTo>
                    <a:pt x="744523" y="108849"/>
                    <a:pt x="732403" y="77403"/>
                    <a:pt x="712237" y="52744"/>
                  </a:cubicBezTo>
                  <a:cubicBezTo>
                    <a:pt x="688806" y="24077"/>
                    <a:pt x="654483" y="4622"/>
                    <a:pt x="615636" y="711"/>
                  </a:cubicBezTo>
                  <a:cubicBezTo>
                    <a:pt x="610886" y="226"/>
                    <a:pt x="606070" y="0"/>
                    <a:pt x="601222" y="0"/>
                  </a:cubicBezTo>
                  <a:cubicBezTo>
                    <a:pt x="561696" y="0"/>
                    <a:pt x="525855" y="16062"/>
                    <a:pt x="499903" y="42046"/>
                  </a:cubicBezTo>
                  <a:cubicBezTo>
                    <a:pt x="499742" y="42208"/>
                    <a:pt x="499580" y="42370"/>
                    <a:pt x="499419" y="42563"/>
                  </a:cubicBezTo>
                  <a:lnTo>
                    <a:pt x="498934" y="43081"/>
                  </a:lnTo>
                  <a:lnTo>
                    <a:pt x="422016" y="120774"/>
                  </a:lnTo>
                  <a:cubicBezTo>
                    <a:pt x="417944" y="95275"/>
                    <a:pt x="407149" y="71973"/>
                    <a:pt x="391475" y="52808"/>
                  </a:cubicBezTo>
                  <a:cubicBezTo>
                    <a:pt x="368044" y="24142"/>
                    <a:pt x="333722" y="4686"/>
                    <a:pt x="294875" y="776"/>
                  </a:cubicBezTo>
                  <a:cubicBezTo>
                    <a:pt x="290124" y="291"/>
                    <a:pt x="285308" y="65"/>
                    <a:pt x="280460" y="65"/>
                  </a:cubicBezTo>
                  <a:cubicBezTo>
                    <a:pt x="240935" y="65"/>
                    <a:pt x="205094" y="16127"/>
                    <a:pt x="179142" y="42111"/>
                  </a:cubicBezTo>
                  <a:cubicBezTo>
                    <a:pt x="178592" y="42661"/>
                    <a:pt x="178011" y="43242"/>
                    <a:pt x="177461" y="43792"/>
                  </a:cubicBezTo>
                  <a:lnTo>
                    <a:pt x="39978" y="185864"/>
                  </a:lnTo>
                  <a:cubicBezTo>
                    <a:pt x="15254" y="211428"/>
                    <a:pt x="0" y="246203"/>
                    <a:pt x="0" y="284500"/>
                  </a:cubicBezTo>
                  <a:cubicBezTo>
                    <a:pt x="0" y="286342"/>
                    <a:pt x="32" y="288152"/>
                    <a:pt x="97" y="289962"/>
                  </a:cubicBezTo>
                  <a:lnTo>
                    <a:pt x="3102" y="369046"/>
                  </a:lnTo>
                  <a:cubicBezTo>
                    <a:pt x="5656" y="435848"/>
                    <a:pt x="55071" y="490854"/>
                    <a:pt x="119320" y="502069"/>
                  </a:cubicBezTo>
                  <a:cubicBezTo>
                    <a:pt x="112468" y="515223"/>
                    <a:pt x="106813" y="521589"/>
                    <a:pt x="106716" y="521718"/>
                  </a:cubicBezTo>
                  <a:cubicBezTo>
                    <a:pt x="104744" y="523852"/>
                    <a:pt x="103775" y="526599"/>
                    <a:pt x="103840" y="529346"/>
                  </a:cubicBezTo>
                  <a:lnTo>
                    <a:pt x="105811" y="606038"/>
                  </a:lnTo>
                  <a:cubicBezTo>
                    <a:pt x="105876" y="608268"/>
                    <a:pt x="106619" y="610465"/>
                    <a:pt x="108073" y="612307"/>
                  </a:cubicBezTo>
                  <a:lnTo>
                    <a:pt x="108235" y="612502"/>
                  </a:lnTo>
                  <a:cubicBezTo>
                    <a:pt x="110303" y="615054"/>
                    <a:pt x="113373" y="616412"/>
                    <a:pt x="116508" y="616412"/>
                  </a:cubicBezTo>
                  <a:cubicBezTo>
                    <a:pt x="118254" y="616412"/>
                    <a:pt x="120031" y="615992"/>
                    <a:pt x="121647" y="615087"/>
                  </a:cubicBezTo>
                  <a:cubicBezTo>
                    <a:pt x="153319" y="597538"/>
                    <a:pt x="178818" y="577856"/>
                    <a:pt x="199373" y="557431"/>
                  </a:cubicBezTo>
                  <a:cubicBezTo>
                    <a:pt x="199373" y="557431"/>
                    <a:pt x="199987" y="556817"/>
                    <a:pt x="199987" y="556817"/>
                  </a:cubicBezTo>
                  <a:lnTo>
                    <a:pt x="331879" y="425635"/>
                  </a:lnTo>
                  <a:cubicBezTo>
                    <a:pt x="351820" y="466034"/>
                    <a:pt x="390635" y="495508"/>
                    <a:pt x="436721" y="502554"/>
                  </a:cubicBezTo>
                  <a:cubicBezTo>
                    <a:pt x="429998" y="515384"/>
                    <a:pt x="424472" y="521589"/>
                    <a:pt x="424343" y="521718"/>
                  </a:cubicBezTo>
                  <a:cubicBezTo>
                    <a:pt x="422921" y="523270"/>
                    <a:pt x="422016" y="525144"/>
                    <a:pt x="421628" y="527083"/>
                  </a:cubicBezTo>
                  <a:cubicBezTo>
                    <a:pt x="421531" y="527665"/>
                    <a:pt x="421466" y="528279"/>
                    <a:pt x="421434" y="528893"/>
                  </a:cubicBezTo>
                  <a:lnTo>
                    <a:pt x="420238" y="605585"/>
                  </a:lnTo>
                  <a:cubicBezTo>
                    <a:pt x="420206" y="607945"/>
                    <a:pt x="420949" y="610336"/>
                    <a:pt x="422501" y="612307"/>
                  </a:cubicBezTo>
                  <a:lnTo>
                    <a:pt x="422662" y="612502"/>
                  </a:lnTo>
                  <a:cubicBezTo>
                    <a:pt x="424730" y="615054"/>
                    <a:pt x="427801" y="616412"/>
                    <a:pt x="430936" y="616412"/>
                  </a:cubicBezTo>
                  <a:cubicBezTo>
                    <a:pt x="432681" y="616412"/>
                    <a:pt x="434458" y="615992"/>
                    <a:pt x="436074" y="615087"/>
                  </a:cubicBezTo>
                  <a:cubicBezTo>
                    <a:pt x="466454" y="598249"/>
                    <a:pt x="491178" y="579472"/>
                    <a:pt x="511280" y="559919"/>
                  </a:cubicBezTo>
                  <a:lnTo>
                    <a:pt x="653514" y="421628"/>
                  </a:lnTo>
                  <a:cubicBezTo>
                    <a:pt x="654580" y="420594"/>
                    <a:pt x="655647" y="419559"/>
                    <a:pt x="656681" y="418493"/>
                  </a:cubicBezTo>
                  <a:cubicBezTo>
                    <a:pt x="730658" y="344516"/>
                    <a:pt x="740418" y="260972"/>
                    <a:pt x="741517" y="232661"/>
                  </a:cubicBezTo>
                  <a:lnTo>
                    <a:pt x="744555" y="152802"/>
                  </a:lnTo>
                  <a:cubicBezTo>
                    <a:pt x="744652" y="150378"/>
                    <a:pt x="744684" y="148342"/>
                    <a:pt x="744684" y="146759"/>
                  </a:cubicBezTo>
                  <a:cubicBezTo>
                    <a:pt x="744684" y="145013"/>
                    <a:pt x="744652" y="143818"/>
                    <a:pt x="744620" y="143204"/>
                  </a:cubicBezTo>
                  <a:close/>
                </a:path>
              </a:pathLst>
            </a:custGeom>
            <a:solidFill>
              <a:srgbClr val="1A1A1A">
                <a:alpha val="20000"/>
              </a:srgbClr>
            </a:solidFill>
            <a:ln w="0" cap="flat">
              <a:noFill/>
              <a:prstDash val="solid"/>
              <a:miter/>
            </a:ln>
          </p:spPr>
          <p:txBody>
            <a:bodyPr rtlCol="0" anchor="ctr"/>
            <a:lstStyle/>
            <a:p>
              <a:endParaRPr lang="x-es-XL"/>
            </a:p>
          </p:txBody>
        </p:sp>
        <p:sp>
          <p:nvSpPr>
            <p:cNvPr id="48" name="Freeform 38">
              <a:extLst>
                <a:ext uri="{FF2B5EF4-FFF2-40B4-BE49-F238E27FC236}">
                  <a16:creationId xmlns="" xmlns:a16="http://schemas.microsoft.com/office/drawing/2014/main" id="{C429B26E-535F-420C-93A4-C79275ADE31B}"/>
                </a:ext>
              </a:extLst>
            </p:cNvPr>
            <p:cNvSpPr/>
            <p:nvPr/>
          </p:nvSpPr>
          <p:spPr>
            <a:xfrm>
              <a:off x="13150051" y="1122600"/>
              <a:ext cx="607589" cy="478637"/>
            </a:xfrm>
            <a:custGeom>
              <a:avLst/>
              <a:gdLst>
                <a:gd name="connsiteX0" fmla="*/ 286698 w 607589"/>
                <a:gd name="connsiteY0" fmla="*/ 143042 h 478637"/>
                <a:gd name="connsiteX1" fmla="*/ 157779 w 607589"/>
                <a:gd name="connsiteY1" fmla="*/ 711 h 478637"/>
                <a:gd name="connsiteX2" fmla="*/ 143366 w 607589"/>
                <a:gd name="connsiteY2" fmla="*/ 0 h 478637"/>
                <a:gd name="connsiteX3" fmla="*/ 0 w 607589"/>
                <a:gd name="connsiteY3" fmla="*/ 143333 h 478637"/>
                <a:gd name="connsiteX4" fmla="*/ 97 w 607589"/>
                <a:gd name="connsiteY4" fmla="*/ 148859 h 478637"/>
                <a:gd name="connsiteX5" fmla="*/ 3135 w 607589"/>
                <a:gd name="connsiteY5" fmla="*/ 228751 h 478637"/>
                <a:gd name="connsiteX6" fmla="*/ 120548 w 607589"/>
                <a:gd name="connsiteY6" fmla="*/ 363099 h 478637"/>
                <a:gd name="connsiteX7" fmla="*/ 107815 w 607589"/>
                <a:gd name="connsiteY7" fmla="*/ 382943 h 478637"/>
                <a:gd name="connsiteX8" fmla="*/ 104906 w 607589"/>
                <a:gd name="connsiteY8" fmla="*/ 390635 h 478637"/>
                <a:gd name="connsiteX9" fmla="*/ 106910 w 607589"/>
                <a:gd name="connsiteY9" fmla="*/ 468102 h 478637"/>
                <a:gd name="connsiteX10" fmla="*/ 109172 w 607589"/>
                <a:gd name="connsiteY10" fmla="*/ 474437 h 478637"/>
                <a:gd name="connsiteX11" fmla="*/ 117672 w 607589"/>
                <a:gd name="connsiteY11" fmla="*/ 478573 h 478637"/>
                <a:gd name="connsiteX12" fmla="*/ 122875 w 607589"/>
                <a:gd name="connsiteY12" fmla="*/ 477216 h 478637"/>
                <a:gd name="connsiteX13" fmla="*/ 286957 w 607589"/>
                <a:gd name="connsiteY13" fmla="*/ 226553 h 478637"/>
                <a:gd name="connsiteX14" fmla="*/ 286957 w 607589"/>
                <a:gd name="connsiteY14" fmla="*/ 226004 h 478637"/>
                <a:gd name="connsiteX15" fmla="*/ 286957 w 607589"/>
                <a:gd name="connsiteY15" fmla="*/ 226262 h 478637"/>
                <a:gd name="connsiteX16" fmla="*/ 286957 w 607589"/>
                <a:gd name="connsiteY16" fmla="*/ 226004 h 478637"/>
                <a:gd name="connsiteX17" fmla="*/ 286795 w 607589"/>
                <a:gd name="connsiteY17" fmla="*/ 146629 h 478637"/>
                <a:gd name="connsiteX18" fmla="*/ 286795 w 607589"/>
                <a:gd name="connsiteY18" fmla="*/ 146371 h 478637"/>
                <a:gd name="connsiteX19" fmla="*/ 286795 w 607589"/>
                <a:gd name="connsiteY19" fmla="*/ 146629 h 478637"/>
                <a:gd name="connsiteX20" fmla="*/ 286795 w 607589"/>
                <a:gd name="connsiteY20" fmla="*/ 146371 h 478637"/>
                <a:gd name="connsiteX21" fmla="*/ 286731 w 607589"/>
                <a:gd name="connsiteY21" fmla="*/ 143107 h 478637"/>
                <a:gd name="connsiteX22" fmla="*/ 286731 w 607589"/>
                <a:gd name="connsiteY22" fmla="*/ 143042 h 478637"/>
                <a:gd name="connsiteX23" fmla="*/ 607525 w 607589"/>
                <a:gd name="connsiteY23" fmla="*/ 143139 h 478637"/>
                <a:gd name="connsiteX24" fmla="*/ 478606 w 607589"/>
                <a:gd name="connsiteY24" fmla="*/ 743 h 478637"/>
                <a:gd name="connsiteX25" fmla="*/ 464192 w 607589"/>
                <a:gd name="connsiteY25" fmla="*/ 32 h 478637"/>
                <a:gd name="connsiteX26" fmla="*/ 320826 w 607589"/>
                <a:gd name="connsiteY26" fmla="*/ 143074 h 478637"/>
                <a:gd name="connsiteX27" fmla="*/ 320826 w 607589"/>
                <a:gd name="connsiteY27" fmla="*/ 143397 h 478637"/>
                <a:gd name="connsiteX28" fmla="*/ 320665 w 607589"/>
                <a:gd name="connsiteY28" fmla="*/ 222707 h 478637"/>
                <a:gd name="connsiteX29" fmla="*/ 320665 w 607589"/>
                <a:gd name="connsiteY29" fmla="*/ 223321 h 478637"/>
                <a:gd name="connsiteX30" fmla="*/ 441117 w 607589"/>
                <a:gd name="connsiteY30" fmla="*/ 363616 h 478637"/>
                <a:gd name="connsiteX31" fmla="*/ 428641 w 607589"/>
                <a:gd name="connsiteY31" fmla="*/ 382975 h 478637"/>
                <a:gd name="connsiteX32" fmla="*/ 425894 w 607589"/>
                <a:gd name="connsiteY32" fmla="*/ 388405 h 478637"/>
                <a:gd name="connsiteX33" fmla="*/ 425700 w 607589"/>
                <a:gd name="connsiteY33" fmla="*/ 390247 h 478637"/>
                <a:gd name="connsiteX34" fmla="*/ 424472 w 607589"/>
                <a:gd name="connsiteY34" fmla="*/ 467714 h 478637"/>
                <a:gd name="connsiteX35" fmla="*/ 426767 w 607589"/>
                <a:gd name="connsiteY35" fmla="*/ 474501 h 478637"/>
                <a:gd name="connsiteX36" fmla="*/ 435267 w 607589"/>
                <a:gd name="connsiteY36" fmla="*/ 478638 h 478637"/>
                <a:gd name="connsiteX37" fmla="*/ 440470 w 607589"/>
                <a:gd name="connsiteY37" fmla="*/ 477281 h 478637"/>
                <a:gd name="connsiteX38" fmla="*/ 604422 w 607589"/>
                <a:gd name="connsiteY38" fmla="*/ 232597 h 478637"/>
                <a:gd name="connsiteX39" fmla="*/ 607460 w 607589"/>
                <a:gd name="connsiteY39" fmla="*/ 152738 h 478637"/>
                <a:gd name="connsiteX40" fmla="*/ 607589 w 607589"/>
                <a:gd name="connsiteY40" fmla="*/ 146694 h 478637"/>
                <a:gd name="connsiteX41" fmla="*/ 607525 w 607589"/>
                <a:gd name="connsiteY41" fmla="*/ 143139 h 47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7589" h="478637">
                  <a:moveTo>
                    <a:pt x="286698" y="143042"/>
                  </a:moveTo>
                  <a:cubicBezTo>
                    <a:pt x="286537" y="69000"/>
                    <a:pt x="229979" y="7950"/>
                    <a:pt x="157779" y="711"/>
                  </a:cubicBezTo>
                  <a:cubicBezTo>
                    <a:pt x="153029" y="226"/>
                    <a:pt x="148213" y="0"/>
                    <a:pt x="143366" y="0"/>
                  </a:cubicBezTo>
                  <a:cubicBezTo>
                    <a:pt x="64314" y="0"/>
                    <a:pt x="0" y="64314"/>
                    <a:pt x="0" y="143333"/>
                  </a:cubicBezTo>
                  <a:cubicBezTo>
                    <a:pt x="0" y="145175"/>
                    <a:pt x="32" y="147017"/>
                    <a:pt x="97" y="148859"/>
                  </a:cubicBezTo>
                  <a:lnTo>
                    <a:pt x="3135" y="228751"/>
                  </a:lnTo>
                  <a:cubicBezTo>
                    <a:pt x="5688" y="296232"/>
                    <a:pt x="55621" y="351788"/>
                    <a:pt x="120548" y="363099"/>
                  </a:cubicBezTo>
                  <a:cubicBezTo>
                    <a:pt x="113632" y="376414"/>
                    <a:pt x="107912" y="382813"/>
                    <a:pt x="107815" y="382943"/>
                  </a:cubicBezTo>
                  <a:cubicBezTo>
                    <a:pt x="105811" y="385108"/>
                    <a:pt x="104842" y="387888"/>
                    <a:pt x="104906" y="390635"/>
                  </a:cubicBezTo>
                  <a:lnTo>
                    <a:pt x="106910" y="468102"/>
                  </a:lnTo>
                  <a:cubicBezTo>
                    <a:pt x="106975" y="470332"/>
                    <a:pt x="107718" y="472562"/>
                    <a:pt x="109172" y="474437"/>
                  </a:cubicBezTo>
                  <a:cubicBezTo>
                    <a:pt x="111273" y="477119"/>
                    <a:pt x="114440" y="478573"/>
                    <a:pt x="117672" y="478573"/>
                  </a:cubicBezTo>
                  <a:cubicBezTo>
                    <a:pt x="119450" y="478573"/>
                    <a:pt x="121227" y="478153"/>
                    <a:pt x="122875" y="477216"/>
                  </a:cubicBezTo>
                  <a:cubicBezTo>
                    <a:pt x="279588" y="390440"/>
                    <a:pt x="286957" y="251697"/>
                    <a:pt x="286957" y="226553"/>
                  </a:cubicBezTo>
                  <a:lnTo>
                    <a:pt x="286957" y="226004"/>
                  </a:lnTo>
                  <a:cubicBezTo>
                    <a:pt x="286957" y="226004"/>
                    <a:pt x="286957" y="226165"/>
                    <a:pt x="286957" y="226262"/>
                  </a:cubicBezTo>
                  <a:lnTo>
                    <a:pt x="286957" y="226004"/>
                  </a:lnTo>
                  <a:cubicBezTo>
                    <a:pt x="286957" y="226004"/>
                    <a:pt x="286795" y="146629"/>
                    <a:pt x="286795" y="146629"/>
                  </a:cubicBezTo>
                  <a:lnTo>
                    <a:pt x="286795" y="146371"/>
                  </a:lnTo>
                  <a:cubicBezTo>
                    <a:pt x="286795" y="146371"/>
                    <a:pt x="286795" y="146629"/>
                    <a:pt x="286795" y="146629"/>
                  </a:cubicBezTo>
                  <a:lnTo>
                    <a:pt x="286795" y="146371"/>
                  </a:lnTo>
                  <a:cubicBezTo>
                    <a:pt x="286795" y="144787"/>
                    <a:pt x="286763" y="143688"/>
                    <a:pt x="286731" y="143107"/>
                  </a:cubicBezTo>
                  <a:lnTo>
                    <a:pt x="286731" y="143042"/>
                  </a:lnTo>
                  <a:close/>
                  <a:moveTo>
                    <a:pt x="607525" y="143139"/>
                  </a:moveTo>
                  <a:cubicBezTo>
                    <a:pt x="607395" y="69065"/>
                    <a:pt x="550806" y="7983"/>
                    <a:pt x="478606" y="743"/>
                  </a:cubicBezTo>
                  <a:cubicBezTo>
                    <a:pt x="473855" y="259"/>
                    <a:pt x="469039" y="32"/>
                    <a:pt x="464192" y="32"/>
                  </a:cubicBezTo>
                  <a:cubicBezTo>
                    <a:pt x="385238" y="32"/>
                    <a:pt x="321021" y="64185"/>
                    <a:pt x="320826" y="143074"/>
                  </a:cubicBezTo>
                  <a:lnTo>
                    <a:pt x="320826" y="143397"/>
                  </a:lnTo>
                  <a:lnTo>
                    <a:pt x="320665" y="222707"/>
                  </a:lnTo>
                  <a:lnTo>
                    <a:pt x="320665" y="223321"/>
                  </a:lnTo>
                  <a:cubicBezTo>
                    <a:pt x="320665" y="294293"/>
                    <a:pt x="373021" y="353242"/>
                    <a:pt x="441117" y="363616"/>
                  </a:cubicBezTo>
                  <a:cubicBezTo>
                    <a:pt x="434329" y="376576"/>
                    <a:pt x="428738" y="382846"/>
                    <a:pt x="428641" y="382975"/>
                  </a:cubicBezTo>
                  <a:cubicBezTo>
                    <a:pt x="427187" y="384526"/>
                    <a:pt x="426282" y="386433"/>
                    <a:pt x="425894" y="388405"/>
                  </a:cubicBezTo>
                  <a:cubicBezTo>
                    <a:pt x="425797" y="389019"/>
                    <a:pt x="425733" y="389632"/>
                    <a:pt x="425700" y="390247"/>
                  </a:cubicBezTo>
                  <a:lnTo>
                    <a:pt x="424472" y="467714"/>
                  </a:lnTo>
                  <a:cubicBezTo>
                    <a:pt x="424440" y="470106"/>
                    <a:pt x="425183" y="472497"/>
                    <a:pt x="426767" y="474501"/>
                  </a:cubicBezTo>
                  <a:cubicBezTo>
                    <a:pt x="428868" y="477184"/>
                    <a:pt x="432035" y="478638"/>
                    <a:pt x="435267" y="478638"/>
                  </a:cubicBezTo>
                  <a:cubicBezTo>
                    <a:pt x="437044" y="478638"/>
                    <a:pt x="438822" y="478218"/>
                    <a:pt x="440470" y="477281"/>
                  </a:cubicBezTo>
                  <a:cubicBezTo>
                    <a:pt x="587422" y="395902"/>
                    <a:pt x="603065" y="268891"/>
                    <a:pt x="604422" y="232597"/>
                  </a:cubicBezTo>
                  <a:lnTo>
                    <a:pt x="607460" y="152738"/>
                  </a:lnTo>
                  <a:cubicBezTo>
                    <a:pt x="607557" y="150314"/>
                    <a:pt x="607589" y="148278"/>
                    <a:pt x="607589" y="146694"/>
                  </a:cubicBezTo>
                  <a:cubicBezTo>
                    <a:pt x="607589" y="144949"/>
                    <a:pt x="607557" y="143753"/>
                    <a:pt x="607525" y="143139"/>
                  </a:cubicBezTo>
                  <a:close/>
                </a:path>
              </a:pathLst>
            </a:custGeom>
            <a:solidFill>
              <a:srgbClr val="CD4E86"/>
            </a:solidFill>
            <a:ln w="0" cap="flat">
              <a:noFill/>
              <a:prstDash val="solid"/>
              <a:miter/>
            </a:ln>
          </p:spPr>
          <p:txBody>
            <a:bodyPr rtlCol="0" anchor="ctr"/>
            <a:lstStyle/>
            <a:p>
              <a:endParaRPr lang="x-es-XL"/>
            </a:p>
          </p:txBody>
        </p:sp>
        <p:sp>
          <p:nvSpPr>
            <p:cNvPr id="49" name="Freeform 39">
              <a:extLst>
                <a:ext uri="{FF2B5EF4-FFF2-40B4-BE49-F238E27FC236}">
                  <a16:creationId xmlns="" xmlns:a16="http://schemas.microsoft.com/office/drawing/2014/main" id="{DF3BB152-F8C1-99D0-1827-338A27B5822C}"/>
                </a:ext>
              </a:extLst>
            </p:cNvPr>
            <p:cNvSpPr/>
            <p:nvPr/>
          </p:nvSpPr>
          <p:spPr>
            <a:xfrm>
              <a:off x="13160943" y="1133491"/>
              <a:ext cx="264988" cy="379484"/>
            </a:xfrm>
            <a:custGeom>
              <a:avLst/>
              <a:gdLst>
                <a:gd name="connsiteX0" fmla="*/ 264948 w 264988"/>
                <a:gd name="connsiteY0" fmla="*/ 132474 h 379484"/>
                <a:gd name="connsiteX1" fmla="*/ 132474 w 264988"/>
                <a:gd name="connsiteY1" fmla="*/ 0 h 379484"/>
                <a:gd name="connsiteX2" fmla="*/ 0 w 264988"/>
                <a:gd name="connsiteY2" fmla="*/ 132474 h 379484"/>
                <a:gd name="connsiteX3" fmla="*/ 132474 w 264988"/>
                <a:gd name="connsiteY3" fmla="*/ 264948 h 379484"/>
                <a:gd name="connsiteX4" fmla="*/ 143850 w 264988"/>
                <a:gd name="connsiteY4" fmla="*/ 264366 h 379484"/>
                <a:gd name="connsiteX5" fmla="*/ 104874 w 264988"/>
                <a:gd name="connsiteY5" fmla="*/ 379485 h 379484"/>
                <a:gd name="connsiteX6" fmla="*/ 264948 w 264988"/>
                <a:gd name="connsiteY6" fmla="*/ 132474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88" h="379484">
                  <a:moveTo>
                    <a:pt x="264948" y="132474"/>
                  </a:moveTo>
                  <a:cubicBezTo>
                    <a:pt x="264948" y="59304"/>
                    <a:pt x="205643" y="0"/>
                    <a:pt x="132474" y="0"/>
                  </a:cubicBezTo>
                  <a:cubicBezTo>
                    <a:pt x="59305" y="0"/>
                    <a:pt x="0" y="59304"/>
                    <a:pt x="0" y="132474"/>
                  </a:cubicBezTo>
                  <a:cubicBezTo>
                    <a:pt x="0" y="205643"/>
                    <a:pt x="59305" y="264948"/>
                    <a:pt x="132474" y="264948"/>
                  </a:cubicBezTo>
                  <a:cubicBezTo>
                    <a:pt x="136320" y="264948"/>
                    <a:pt x="140101" y="264689"/>
                    <a:pt x="143850" y="264366"/>
                  </a:cubicBezTo>
                  <a:cubicBezTo>
                    <a:pt x="137677" y="344290"/>
                    <a:pt x="104874" y="379485"/>
                    <a:pt x="104874" y="379485"/>
                  </a:cubicBezTo>
                  <a:cubicBezTo>
                    <a:pt x="271864" y="287021"/>
                    <a:pt x="264948" y="132474"/>
                    <a:pt x="264948" y="132474"/>
                  </a:cubicBezTo>
                  <a:close/>
                </a:path>
              </a:pathLst>
            </a:custGeom>
            <a:solidFill>
              <a:srgbClr val="FFFFFF"/>
            </a:solidFill>
            <a:ln w="0" cap="flat">
              <a:noFill/>
              <a:prstDash val="solid"/>
              <a:miter/>
            </a:ln>
          </p:spPr>
          <p:txBody>
            <a:bodyPr rtlCol="0" anchor="ctr"/>
            <a:lstStyle/>
            <a:p>
              <a:endParaRPr lang="x-es-XL"/>
            </a:p>
          </p:txBody>
        </p:sp>
        <p:sp>
          <p:nvSpPr>
            <p:cNvPr id="50" name="Freeform 40">
              <a:extLst>
                <a:ext uri="{FF2B5EF4-FFF2-40B4-BE49-F238E27FC236}">
                  <a16:creationId xmlns="" xmlns:a16="http://schemas.microsoft.com/office/drawing/2014/main" id="{04561025-3F29-13DB-A663-50503EF624CC}"/>
                </a:ext>
              </a:extLst>
            </p:cNvPr>
            <p:cNvSpPr/>
            <p:nvPr/>
          </p:nvSpPr>
          <p:spPr>
            <a:xfrm>
              <a:off x="13481737" y="1133491"/>
              <a:ext cx="264988" cy="379484"/>
            </a:xfrm>
            <a:custGeom>
              <a:avLst/>
              <a:gdLst>
                <a:gd name="connsiteX0" fmla="*/ 264948 w 264988"/>
                <a:gd name="connsiteY0" fmla="*/ 132474 h 379484"/>
                <a:gd name="connsiteX1" fmla="*/ 132474 w 264988"/>
                <a:gd name="connsiteY1" fmla="*/ 0 h 379484"/>
                <a:gd name="connsiteX2" fmla="*/ 0 w 264988"/>
                <a:gd name="connsiteY2" fmla="*/ 132474 h 379484"/>
                <a:gd name="connsiteX3" fmla="*/ 132474 w 264988"/>
                <a:gd name="connsiteY3" fmla="*/ 264948 h 379484"/>
                <a:gd name="connsiteX4" fmla="*/ 143850 w 264988"/>
                <a:gd name="connsiteY4" fmla="*/ 264366 h 379484"/>
                <a:gd name="connsiteX5" fmla="*/ 104874 w 264988"/>
                <a:gd name="connsiteY5" fmla="*/ 379485 h 379484"/>
                <a:gd name="connsiteX6" fmla="*/ 264948 w 264988"/>
                <a:gd name="connsiteY6" fmla="*/ 132474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88" h="379484">
                  <a:moveTo>
                    <a:pt x="264948" y="132474"/>
                  </a:moveTo>
                  <a:cubicBezTo>
                    <a:pt x="264948" y="59304"/>
                    <a:pt x="205643" y="0"/>
                    <a:pt x="132474" y="0"/>
                  </a:cubicBezTo>
                  <a:cubicBezTo>
                    <a:pt x="59305" y="0"/>
                    <a:pt x="0" y="59304"/>
                    <a:pt x="0" y="132474"/>
                  </a:cubicBezTo>
                  <a:cubicBezTo>
                    <a:pt x="0" y="205643"/>
                    <a:pt x="59305" y="264948"/>
                    <a:pt x="132474" y="264948"/>
                  </a:cubicBezTo>
                  <a:cubicBezTo>
                    <a:pt x="136320" y="264948"/>
                    <a:pt x="140101" y="264689"/>
                    <a:pt x="143850" y="264366"/>
                  </a:cubicBezTo>
                  <a:cubicBezTo>
                    <a:pt x="137677" y="344290"/>
                    <a:pt x="104874" y="379485"/>
                    <a:pt x="104874" y="379485"/>
                  </a:cubicBezTo>
                  <a:cubicBezTo>
                    <a:pt x="271864" y="287021"/>
                    <a:pt x="264948" y="132474"/>
                    <a:pt x="264948" y="132474"/>
                  </a:cubicBezTo>
                  <a:close/>
                </a:path>
              </a:pathLst>
            </a:custGeom>
            <a:solidFill>
              <a:srgbClr val="FFFFFF"/>
            </a:solidFill>
            <a:ln w="0" cap="flat">
              <a:noFill/>
              <a:prstDash val="solid"/>
              <a:miter/>
            </a:ln>
          </p:spPr>
          <p:txBody>
            <a:bodyPr rtlCol="0" anchor="ctr"/>
            <a:lstStyle/>
            <a:p>
              <a:endParaRPr lang="x-es-XL"/>
            </a:p>
          </p:txBody>
        </p:sp>
      </p:grpSp>
      <p:grpSp>
        <p:nvGrpSpPr>
          <p:cNvPr id="51" name="Group 50">
            <a:extLst>
              <a:ext uri="{FF2B5EF4-FFF2-40B4-BE49-F238E27FC236}">
                <a16:creationId xmlns="" xmlns:a16="http://schemas.microsoft.com/office/drawing/2014/main" id="{817D376E-26D2-8304-FB2F-58D0E580AE20}"/>
              </a:ext>
            </a:extLst>
          </p:cNvPr>
          <p:cNvGrpSpPr/>
          <p:nvPr/>
        </p:nvGrpSpPr>
        <p:grpSpPr>
          <a:xfrm>
            <a:off x="4139160" y="4997667"/>
            <a:ext cx="908405" cy="782629"/>
            <a:chOff x="13012989" y="1122600"/>
            <a:chExt cx="744684" cy="616443"/>
          </a:xfrm>
        </p:grpSpPr>
        <p:sp>
          <p:nvSpPr>
            <p:cNvPr id="52" name="Freeform 37">
              <a:extLst>
                <a:ext uri="{FF2B5EF4-FFF2-40B4-BE49-F238E27FC236}">
                  <a16:creationId xmlns="" xmlns:a16="http://schemas.microsoft.com/office/drawing/2014/main" id="{7D6057E1-1AF5-4915-9314-51E6367D8F11}"/>
                </a:ext>
              </a:extLst>
            </p:cNvPr>
            <p:cNvSpPr/>
            <p:nvPr/>
          </p:nvSpPr>
          <p:spPr>
            <a:xfrm>
              <a:off x="13012989" y="1122632"/>
              <a:ext cx="744684" cy="616411"/>
            </a:xfrm>
            <a:custGeom>
              <a:avLst/>
              <a:gdLst>
                <a:gd name="connsiteX0" fmla="*/ 744588 w 744684"/>
                <a:gd name="connsiteY0" fmla="*/ 143107 h 616411"/>
                <a:gd name="connsiteX1" fmla="*/ 712237 w 744684"/>
                <a:gd name="connsiteY1" fmla="*/ 52744 h 616411"/>
                <a:gd name="connsiteX2" fmla="*/ 615636 w 744684"/>
                <a:gd name="connsiteY2" fmla="*/ 711 h 616411"/>
                <a:gd name="connsiteX3" fmla="*/ 601222 w 744684"/>
                <a:gd name="connsiteY3" fmla="*/ 0 h 616411"/>
                <a:gd name="connsiteX4" fmla="*/ 499903 w 744684"/>
                <a:gd name="connsiteY4" fmla="*/ 42046 h 616411"/>
                <a:gd name="connsiteX5" fmla="*/ 499419 w 744684"/>
                <a:gd name="connsiteY5" fmla="*/ 42563 h 616411"/>
                <a:gd name="connsiteX6" fmla="*/ 498934 w 744684"/>
                <a:gd name="connsiteY6" fmla="*/ 43081 h 616411"/>
                <a:gd name="connsiteX7" fmla="*/ 422016 w 744684"/>
                <a:gd name="connsiteY7" fmla="*/ 120774 h 616411"/>
                <a:gd name="connsiteX8" fmla="*/ 391475 w 744684"/>
                <a:gd name="connsiteY8" fmla="*/ 52808 h 616411"/>
                <a:gd name="connsiteX9" fmla="*/ 294875 w 744684"/>
                <a:gd name="connsiteY9" fmla="*/ 776 h 616411"/>
                <a:gd name="connsiteX10" fmla="*/ 280460 w 744684"/>
                <a:gd name="connsiteY10" fmla="*/ 65 h 616411"/>
                <a:gd name="connsiteX11" fmla="*/ 179142 w 744684"/>
                <a:gd name="connsiteY11" fmla="*/ 42111 h 616411"/>
                <a:gd name="connsiteX12" fmla="*/ 177461 w 744684"/>
                <a:gd name="connsiteY12" fmla="*/ 43792 h 616411"/>
                <a:gd name="connsiteX13" fmla="*/ 39978 w 744684"/>
                <a:gd name="connsiteY13" fmla="*/ 185864 h 616411"/>
                <a:gd name="connsiteX14" fmla="*/ 0 w 744684"/>
                <a:gd name="connsiteY14" fmla="*/ 284500 h 616411"/>
                <a:gd name="connsiteX15" fmla="*/ 97 w 744684"/>
                <a:gd name="connsiteY15" fmla="*/ 289962 h 616411"/>
                <a:gd name="connsiteX16" fmla="*/ 3102 w 744684"/>
                <a:gd name="connsiteY16" fmla="*/ 369046 h 616411"/>
                <a:gd name="connsiteX17" fmla="*/ 119320 w 744684"/>
                <a:gd name="connsiteY17" fmla="*/ 502069 h 616411"/>
                <a:gd name="connsiteX18" fmla="*/ 106716 w 744684"/>
                <a:gd name="connsiteY18" fmla="*/ 521718 h 616411"/>
                <a:gd name="connsiteX19" fmla="*/ 103840 w 744684"/>
                <a:gd name="connsiteY19" fmla="*/ 529346 h 616411"/>
                <a:gd name="connsiteX20" fmla="*/ 105811 w 744684"/>
                <a:gd name="connsiteY20" fmla="*/ 606038 h 616411"/>
                <a:gd name="connsiteX21" fmla="*/ 108073 w 744684"/>
                <a:gd name="connsiteY21" fmla="*/ 612307 h 616411"/>
                <a:gd name="connsiteX22" fmla="*/ 108235 w 744684"/>
                <a:gd name="connsiteY22" fmla="*/ 612502 h 616411"/>
                <a:gd name="connsiteX23" fmla="*/ 116508 w 744684"/>
                <a:gd name="connsiteY23" fmla="*/ 616412 h 616411"/>
                <a:gd name="connsiteX24" fmla="*/ 121647 w 744684"/>
                <a:gd name="connsiteY24" fmla="*/ 615087 h 616411"/>
                <a:gd name="connsiteX25" fmla="*/ 199373 w 744684"/>
                <a:gd name="connsiteY25" fmla="*/ 557431 h 616411"/>
                <a:gd name="connsiteX26" fmla="*/ 199987 w 744684"/>
                <a:gd name="connsiteY26" fmla="*/ 556817 h 616411"/>
                <a:gd name="connsiteX27" fmla="*/ 331879 w 744684"/>
                <a:gd name="connsiteY27" fmla="*/ 425635 h 616411"/>
                <a:gd name="connsiteX28" fmla="*/ 436721 w 744684"/>
                <a:gd name="connsiteY28" fmla="*/ 502554 h 616411"/>
                <a:gd name="connsiteX29" fmla="*/ 424343 w 744684"/>
                <a:gd name="connsiteY29" fmla="*/ 521718 h 616411"/>
                <a:gd name="connsiteX30" fmla="*/ 421628 w 744684"/>
                <a:gd name="connsiteY30" fmla="*/ 527083 h 616411"/>
                <a:gd name="connsiteX31" fmla="*/ 421434 w 744684"/>
                <a:gd name="connsiteY31" fmla="*/ 528893 h 616411"/>
                <a:gd name="connsiteX32" fmla="*/ 420238 w 744684"/>
                <a:gd name="connsiteY32" fmla="*/ 605585 h 616411"/>
                <a:gd name="connsiteX33" fmla="*/ 422501 w 744684"/>
                <a:gd name="connsiteY33" fmla="*/ 612307 h 616411"/>
                <a:gd name="connsiteX34" fmla="*/ 422662 w 744684"/>
                <a:gd name="connsiteY34" fmla="*/ 612502 h 616411"/>
                <a:gd name="connsiteX35" fmla="*/ 430936 w 744684"/>
                <a:gd name="connsiteY35" fmla="*/ 616412 h 616411"/>
                <a:gd name="connsiteX36" fmla="*/ 436074 w 744684"/>
                <a:gd name="connsiteY36" fmla="*/ 615087 h 616411"/>
                <a:gd name="connsiteX37" fmla="*/ 511280 w 744684"/>
                <a:gd name="connsiteY37" fmla="*/ 559919 h 616411"/>
                <a:gd name="connsiteX38" fmla="*/ 653514 w 744684"/>
                <a:gd name="connsiteY38" fmla="*/ 421628 h 616411"/>
                <a:gd name="connsiteX39" fmla="*/ 656681 w 744684"/>
                <a:gd name="connsiteY39" fmla="*/ 418493 h 616411"/>
                <a:gd name="connsiteX40" fmla="*/ 741517 w 744684"/>
                <a:gd name="connsiteY40" fmla="*/ 232661 h 616411"/>
                <a:gd name="connsiteX41" fmla="*/ 744555 w 744684"/>
                <a:gd name="connsiteY41" fmla="*/ 152802 h 616411"/>
                <a:gd name="connsiteX42" fmla="*/ 744684 w 744684"/>
                <a:gd name="connsiteY42" fmla="*/ 146759 h 616411"/>
                <a:gd name="connsiteX43" fmla="*/ 744620 w 744684"/>
                <a:gd name="connsiteY43" fmla="*/ 143204 h 61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4684" h="616411">
                  <a:moveTo>
                    <a:pt x="744588" y="143107"/>
                  </a:moveTo>
                  <a:cubicBezTo>
                    <a:pt x="744523" y="108849"/>
                    <a:pt x="732403" y="77403"/>
                    <a:pt x="712237" y="52744"/>
                  </a:cubicBezTo>
                  <a:cubicBezTo>
                    <a:pt x="688806" y="24077"/>
                    <a:pt x="654483" y="4622"/>
                    <a:pt x="615636" y="711"/>
                  </a:cubicBezTo>
                  <a:cubicBezTo>
                    <a:pt x="610886" y="226"/>
                    <a:pt x="606070" y="0"/>
                    <a:pt x="601222" y="0"/>
                  </a:cubicBezTo>
                  <a:cubicBezTo>
                    <a:pt x="561696" y="0"/>
                    <a:pt x="525855" y="16062"/>
                    <a:pt x="499903" y="42046"/>
                  </a:cubicBezTo>
                  <a:cubicBezTo>
                    <a:pt x="499742" y="42208"/>
                    <a:pt x="499580" y="42370"/>
                    <a:pt x="499419" y="42563"/>
                  </a:cubicBezTo>
                  <a:lnTo>
                    <a:pt x="498934" y="43081"/>
                  </a:lnTo>
                  <a:lnTo>
                    <a:pt x="422016" y="120774"/>
                  </a:lnTo>
                  <a:cubicBezTo>
                    <a:pt x="417944" y="95275"/>
                    <a:pt x="407149" y="71973"/>
                    <a:pt x="391475" y="52808"/>
                  </a:cubicBezTo>
                  <a:cubicBezTo>
                    <a:pt x="368044" y="24142"/>
                    <a:pt x="333722" y="4686"/>
                    <a:pt x="294875" y="776"/>
                  </a:cubicBezTo>
                  <a:cubicBezTo>
                    <a:pt x="290124" y="291"/>
                    <a:pt x="285308" y="65"/>
                    <a:pt x="280460" y="65"/>
                  </a:cubicBezTo>
                  <a:cubicBezTo>
                    <a:pt x="240935" y="65"/>
                    <a:pt x="205094" y="16127"/>
                    <a:pt x="179142" y="42111"/>
                  </a:cubicBezTo>
                  <a:cubicBezTo>
                    <a:pt x="178592" y="42661"/>
                    <a:pt x="178011" y="43242"/>
                    <a:pt x="177461" y="43792"/>
                  </a:cubicBezTo>
                  <a:lnTo>
                    <a:pt x="39978" y="185864"/>
                  </a:lnTo>
                  <a:cubicBezTo>
                    <a:pt x="15254" y="211428"/>
                    <a:pt x="0" y="246203"/>
                    <a:pt x="0" y="284500"/>
                  </a:cubicBezTo>
                  <a:cubicBezTo>
                    <a:pt x="0" y="286342"/>
                    <a:pt x="32" y="288152"/>
                    <a:pt x="97" y="289962"/>
                  </a:cubicBezTo>
                  <a:lnTo>
                    <a:pt x="3102" y="369046"/>
                  </a:lnTo>
                  <a:cubicBezTo>
                    <a:pt x="5656" y="435848"/>
                    <a:pt x="55071" y="490854"/>
                    <a:pt x="119320" y="502069"/>
                  </a:cubicBezTo>
                  <a:cubicBezTo>
                    <a:pt x="112468" y="515223"/>
                    <a:pt x="106813" y="521589"/>
                    <a:pt x="106716" y="521718"/>
                  </a:cubicBezTo>
                  <a:cubicBezTo>
                    <a:pt x="104744" y="523852"/>
                    <a:pt x="103775" y="526599"/>
                    <a:pt x="103840" y="529346"/>
                  </a:cubicBezTo>
                  <a:lnTo>
                    <a:pt x="105811" y="606038"/>
                  </a:lnTo>
                  <a:cubicBezTo>
                    <a:pt x="105876" y="608268"/>
                    <a:pt x="106619" y="610465"/>
                    <a:pt x="108073" y="612307"/>
                  </a:cubicBezTo>
                  <a:lnTo>
                    <a:pt x="108235" y="612502"/>
                  </a:lnTo>
                  <a:cubicBezTo>
                    <a:pt x="110303" y="615054"/>
                    <a:pt x="113373" y="616412"/>
                    <a:pt x="116508" y="616412"/>
                  </a:cubicBezTo>
                  <a:cubicBezTo>
                    <a:pt x="118254" y="616412"/>
                    <a:pt x="120031" y="615992"/>
                    <a:pt x="121647" y="615087"/>
                  </a:cubicBezTo>
                  <a:cubicBezTo>
                    <a:pt x="153319" y="597538"/>
                    <a:pt x="178818" y="577856"/>
                    <a:pt x="199373" y="557431"/>
                  </a:cubicBezTo>
                  <a:cubicBezTo>
                    <a:pt x="199373" y="557431"/>
                    <a:pt x="199987" y="556817"/>
                    <a:pt x="199987" y="556817"/>
                  </a:cubicBezTo>
                  <a:lnTo>
                    <a:pt x="331879" y="425635"/>
                  </a:lnTo>
                  <a:cubicBezTo>
                    <a:pt x="351820" y="466034"/>
                    <a:pt x="390635" y="495508"/>
                    <a:pt x="436721" y="502554"/>
                  </a:cubicBezTo>
                  <a:cubicBezTo>
                    <a:pt x="429998" y="515384"/>
                    <a:pt x="424472" y="521589"/>
                    <a:pt x="424343" y="521718"/>
                  </a:cubicBezTo>
                  <a:cubicBezTo>
                    <a:pt x="422921" y="523270"/>
                    <a:pt x="422016" y="525144"/>
                    <a:pt x="421628" y="527083"/>
                  </a:cubicBezTo>
                  <a:cubicBezTo>
                    <a:pt x="421531" y="527665"/>
                    <a:pt x="421466" y="528279"/>
                    <a:pt x="421434" y="528893"/>
                  </a:cubicBezTo>
                  <a:lnTo>
                    <a:pt x="420238" y="605585"/>
                  </a:lnTo>
                  <a:cubicBezTo>
                    <a:pt x="420206" y="607945"/>
                    <a:pt x="420949" y="610336"/>
                    <a:pt x="422501" y="612307"/>
                  </a:cubicBezTo>
                  <a:lnTo>
                    <a:pt x="422662" y="612502"/>
                  </a:lnTo>
                  <a:cubicBezTo>
                    <a:pt x="424730" y="615054"/>
                    <a:pt x="427801" y="616412"/>
                    <a:pt x="430936" y="616412"/>
                  </a:cubicBezTo>
                  <a:cubicBezTo>
                    <a:pt x="432681" y="616412"/>
                    <a:pt x="434458" y="615992"/>
                    <a:pt x="436074" y="615087"/>
                  </a:cubicBezTo>
                  <a:cubicBezTo>
                    <a:pt x="466454" y="598249"/>
                    <a:pt x="491178" y="579472"/>
                    <a:pt x="511280" y="559919"/>
                  </a:cubicBezTo>
                  <a:lnTo>
                    <a:pt x="653514" y="421628"/>
                  </a:lnTo>
                  <a:cubicBezTo>
                    <a:pt x="654580" y="420594"/>
                    <a:pt x="655647" y="419559"/>
                    <a:pt x="656681" y="418493"/>
                  </a:cubicBezTo>
                  <a:cubicBezTo>
                    <a:pt x="730658" y="344516"/>
                    <a:pt x="740418" y="260972"/>
                    <a:pt x="741517" y="232661"/>
                  </a:cubicBezTo>
                  <a:lnTo>
                    <a:pt x="744555" y="152802"/>
                  </a:lnTo>
                  <a:cubicBezTo>
                    <a:pt x="744652" y="150378"/>
                    <a:pt x="744684" y="148342"/>
                    <a:pt x="744684" y="146759"/>
                  </a:cubicBezTo>
                  <a:cubicBezTo>
                    <a:pt x="744684" y="145013"/>
                    <a:pt x="744652" y="143818"/>
                    <a:pt x="744620" y="143204"/>
                  </a:cubicBezTo>
                  <a:close/>
                </a:path>
              </a:pathLst>
            </a:custGeom>
            <a:solidFill>
              <a:srgbClr val="1A1A1A">
                <a:alpha val="20000"/>
              </a:srgbClr>
            </a:solidFill>
            <a:ln w="0" cap="flat">
              <a:noFill/>
              <a:prstDash val="solid"/>
              <a:miter/>
            </a:ln>
          </p:spPr>
          <p:txBody>
            <a:bodyPr rtlCol="0" anchor="ctr"/>
            <a:lstStyle/>
            <a:p>
              <a:endParaRPr lang="x-es-XL"/>
            </a:p>
          </p:txBody>
        </p:sp>
        <p:sp>
          <p:nvSpPr>
            <p:cNvPr id="53" name="Freeform 38">
              <a:extLst>
                <a:ext uri="{FF2B5EF4-FFF2-40B4-BE49-F238E27FC236}">
                  <a16:creationId xmlns="" xmlns:a16="http://schemas.microsoft.com/office/drawing/2014/main" id="{C429B26E-535F-420C-93A4-C79275ADE31B}"/>
                </a:ext>
              </a:extLst>
            </p:cNvPr>
            <p:cNvSpPr/>
            <p:nvPr/>
          </p:nvSpPr>
          <p:spPr>
            <a:xfrm>
              <a:off x="13150051" y="1122600"/>
              <a:ext cx="607589" cy="478637"/>
            </a:xfrm>
            <a:custGeom>
              <a:avLst/>
              <a:gdLst>
                <a:gd name="connsiteX0" fmla="*/ 286698 w 607589"/>
                <a:gd name="connsiteY0" fmla="*/ 143042 h 478637"/>
                <a:gd name="connsiteX1" fmla="*/ 157779 w 607589"/>
                <a:gd name="connsiteY1" fmla="*/ 711 h 478637"/>
                <a:gd name="connsiteX2" fmla="*/ 143366 w 607589"/>
                <a:gd name="connsiteY2" fmla="*/ 0 h 478637"/>
                <a:gd name="connsiteX3" fmla="*/ 0 w 607589"/>
                <a:gd name="connsiteY3" fmla="*/ 143333 h 478637"/>
                <a:gd name="connsiteX4" fmla="*/ 97 w 607589"/>
                <a:gd name="connsiteY4" fmla="*/ 148859 h 478637"/>
                <a:gd name="connsiteX5" fmla="*/ 3135 w 607589"/>
                <a:gd name="connsiteY5" fmla="*/ 228751 h 478637"/>
                <a:gd name="connsiteX6" fmla="*/ 120548 w 607589"/>
                <a:gd name="connsiteY6" fmla="*/ 363099 h 478637"/>
                <a:gd name="connsiteX7" fmla="*/ 107815 w 607589"/>
                <a:gd name="connsiteY7" fmla="*/ 382943 h 478637"/>
                <a:gd name="connsiteX8" fmla="*/ 104906 w 607589"/>
                <a:gd name="connsiteY8" fmla="*/ 390635 h 478637"/>
                <a:gd name="connsiteX9" fmla="*/ 106910 w 607589"/>
                <a:gd name="connsiteY9" fmla="*/ 468102 h 478637"/>
                <a:gd name="connsiteX10" fmla="*/ 109172 w 607589"/>
                <a:gd name="connsiteY10" fmla="*/ 474437 h 478637"/>
                <a:gd name="connsiteX11" fmla="*/ 117672 w 607589"/>
                <a:gd name="connsiteY11" fmla="*/ 478573 h 478637"/>
                <a:gd name="connsiteX12" fmla="*/ 122875 w 607589"/>
                <a:gd name="connsiteY12" fmla="*/ 477216 h 478637"/>
                <a:gd name="connsiteX13" fmla="*/ 286957 w 607589"/>
                <a:gd name="connsiteY13" fmla="*/ 226553 h 478637"/>
                <a:gd name="connsiteX14" fmla="*/ 286957 w 607589"/>
                <a:gd name="connsiteY14" fmla="*/ 226004 h 478637"/>
                <a:gd name="connsiteX15" fmla="*/ 286957 w 607589"/>
                <a:gd name="connsiteY15" fmla="*/ 226262 h 478637"/>
                <a:gd name="connsiteX16" fmla="*/ 286957 w 607589"/>
                <a:gd name="connsiteY16" fmla="*/ 226004 h 478637"/>
                <a:gd name="connsiteX17" fmla="*/ 286795 w 607589"/>
                <a:gd name="connsiteY17" fmla="*/ 146629 h 478637"/>
                <a:gd name="connsiteX18" fmla="*/ 286795 w 607589"/>
                <a:gd name="connsiteY18" fmla="*/ 146371 h 478637"/>
                <a:gd name="connsiteX19" fmla="*/ 286795 w 607589"/>
                <a:gd name="connsiteY19" fmla="*/ 146629 h 478637"/>
                <a:gd name="connsiteX20" fmla="*/ 286795 w 607589"/>
                <a:gd name="connsiteY20" fmla="*/ 146371 h 478637"/>
                <a:gd name="connsiteX21" fmla="*/ 286731 w 607589"/>
                <a:gd name="connsiteY21" fmla="*/ 143107 h 478637"/>
                <a:gd name="connsiteX22" fmla="*/ 286731 w 607589"/>
                <a:gd name="connsiteY22" fmla="*/ 143042 h 478637"/>
                <a:gd name="connsiteX23" fmla="*/ 607525 w 607589"/>
                <a:gd name="connsiteY23" fmla="*/ 143139 h 478637"/>
                <a:gd name="connsiteX24" fmla="*/ 478606 w 607589"/>
                <a:gd name="connsiteY24" fmla="*/ 743 h 478637"/>
                <a:gd name="connsiteX25" fmla="*/ 464192 w 607589"/>
                <a:gd name="connsiteY25" fmla="*/ 32 h 478637"/>
                <a:gd name="connsiteX26" fmla="*/ 320826 w 607589"/>
                <a:gd name="connsiteY26" fmla="*/ 143074 h 478637"/>
                <a:gd name="connsiteX27" fmla="*/ 320826 w 607589"/>
                <a:gd name="connsiteY27" fmla="*/ 143397 h 478637"/>
                <a:gd name="connsiteX28" fmla="*/ 320665 w 607589"/>
                <a:gd name="connsiteY28" fmla="*/ 222707 h 478637"/>
                <a:gd name="connsiteX29" fmla="*/ 320665 w 607589"/>
                <a:gd name="connsiteY29" fmla="*/ 223321 h 478637"/>
                <a:gd name="connsiteX30" fmla="*/ 441117 w 607589"/>
                <a:gd name="connsiteY30" fmla="*/ 363616 h 478637"/>
                <a:gd name="connsiteX31" fmla="*/ 428641 w 607589"/>
                <a:gd name="connsiteY31" fmla="*/ 382975 h 478637"/>
                <a:gd name="connsiteX32" fmla="*/ 425894 w 607589"/>
                <a:gd name="connsiteY32" fmla="*/ 388405 h 478637"/>
                <a:gd name="connsiteX33" fmla="*/ 425700 w 607589"/>
                <a:gd name="connsiteY33" fmla="*/ 390247 h 478637"/>
                <a:gd name="connsiteX34" fmla="*/ 424472 w 607589"/>
                <a:gd name="connsiteY34" fmla="*/ 467714 h 478637"/>
                <a:gd name="connsiteX35" fmla="*/ 426767 w 607589"/>
                <a:gd name="connsiteY35" fmla="*/ 474501 h 478637"/>
                <a:gd name="connsiteX36" fmla="*/ 435267 w 607589"/>
                <a:gd name="connsiteY36" fmla="*/ 478638 h 478637"/>
                <a:gd name="connsiteX37" fmla="*/ 440470 w 607589"/>
                <a:gd name="connsiteY37" fmla="*/ 477281 h 478637"/>
                <a:gd name="connsiteX38" fmla="*/ 604422 w 607589"/>
                <a:gd name="connsiteY38" fmla="*/ 232597 h 478637"/>
                <a:gd name="connsiteX39" fmla="*/ 607460 w 607589"/>
                <a:gd name="connsiteY39" fmla="*/ 152738 h 478637"/>
                <a:gd name="connsiteX40" fmla="*/ 607589 w 607589"/>
                <a:gd name="connsiteY40" fmla="*/ 146694 h 478637"/>
                <a:gd name="connsiteX41" fmla="*/ 607525 w 607589"/>
                <a:gd name="connsiteY41" fmla="*/ 143139 h 47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7589" h="478637">
                  <a:moveTo>
                    <a:pt x="286698" y="143042"/>
                  </a:moveTo>
                  <a:cubicBezTo>
                    <a:pt x="286537" y="69000"/>
                    <a:pt x="229979" y="7950"/>
                    <a:pt x="157779" y="711"/>
                  </a:cubicBezTo>
                  <a:cubicBezTo>
                    <a:pt x="153029" y="226"/>
                    <a:pt x="148213" y="0"/>
                    <a:pt x="143366" y="0"/>
                  </a:cubicBezTo>
                  <a:cubicBezTo>
                    <a:pt x="64314" y="0"/>
                    <a:pt x="0" y="64314"/>
                    <a:pt x="0" y="143333"/>
                  </a:cubicBezTo>
                  <a:cubicBezTo>
                    <a:pt x="0" y="145175"/>
                    <a:pt x="32" y="147017"/>
                    <a:pt x="97" y="148859"/>
                  </a:cubicBezTo>
                  <a:lnTo>
                    <a:pt x="3135" y="228751"/>
                  </a:lnTo>
                  <a:cubicBezTo>
                    <a:pt x="5688" y="296232"/>
                    <a:pt x="55621" y="351788"/>
                    <a:pt x="120548" y="363099"/>
                  </a:cubicBezTo>
                  <a:cubicBezTo>
                    <a:pt x="113632" y="376414"/>
                    <a:pt x="107912" y="382813"/>
                    <a:pt x="107815" y="382943"/>
                  </a:cubicBezTo>
                  <a:cubicBezTo>
                    <a:pt x="105811" y="385108"/>
                    <a:pt x="104842" y="387888"/>
                    <a:pt x="104906" y="390635"/>
                  </a:cubicBezTo>
                  <a:lnTo>
                    <a:pt x="106910" y="468102"/>
                  </a:lnTo>
                  <a:cubicBezTo>
                    <a:pt x="106975" y="470332"/>
                    <a:pt x="107718" y="472562"/>
                    <a:pt x="109172" y="474437"/>
                  </a:cubicBezTo>
                  <a:cubicBezTo>
                    <a:pt x="111273" y="477119"/>
                    <a:pt x="114440" y="478573"/>
                    <a:pt x="117672" y="478573"/>
                  </a:cubicBezTo>
                  <a:cubicBezTo>
                    <a:pt x="119450" y="478573"/>
                    <a:pt x="121227" y="478153"/>
                    <a:pt x="122875" y="477216"/>
                  </a:cubicBezTo>
                  <a:cubicBezTo>
                    <a:pt x="279588" y="390440"/>
                    <a:pt x="286957" y="251697"/>
                    <a:pt x="286957" y="226553"/>
                  </a:cubicBezTo>
                  <a:lnTo>
                    <a:pt x="286957" y="226004"/>
                  </a:lnTo>
                  <a:cubicBezTo>
                    <a:pt x="286957" y="226004"/>
                    <a:pt x="286957" y="226165"/>
                    <a:pt x="286957" y="226262"/>
                  </a:cubicBezTo>
                  <a:lnTo>
                    <a:pt x="286957" y="226004"/>
                  </a:lnTo>
                  <a:cubicBezTo>
                    <a:pt x="286957" y="226004"/>
                    <a:pt x="286795" y="146629"/>
                    <a:pt x="286795" y="146629"/>
                  </a:cubicBezTo>
                  <a:lnTo>
                    <a:pt x="286795" y="146371"/>
                  </a:lnTo>
                  <a:cubicBezTo>
                    <a:pt x="286795" y="146371"/>
                    <a:pt x="286795" y="146629"/>
                    <a:pt x="286795" y="146629"/>
                  </a:cubicBezTo>
                  <a:lnTo>
                    <a:pt x="286795" y="146371"/>
                  </a:lnTo>
                  <a:cubicBezTo>
                    <a:pt x="286795" y="144787"/>
                    <a:pt x="286763" y="143688"/>
                    <a:pt x="286731" y="143107"/>
                  </a:cubicBezTo>
                  <a:lnTo>
                    <a:pt x="286731" y="143042"/>
                  </a:lnTo>
                  <a:close/>
                  <a:moveTo>
                    <a:pt x="607525" y="143139"/>
                  </a:moveTo>
                  <a:cubicBezTo>
                    <a:pt x="607395" y="69065"/>
                    <a:pt x="550806" y="7983"/>
                    <a:pt x="478606" y="743"/>
                  </a:cubicBezTo>
                  <a:cubicBezTo>
                    <a:pt x="473855" y="259"/>
                    <a:pt x="469039" y="32"/>
                    <a:pt x="464192" y="32"/>
                  </a:cubicBezTo>
                  <a:cubicBezTo>
                    <a:pt x="385238" y="32"/>
                    <a:pt x="321021" y="64185"/>
                    <a:pt x="320826" y="143074"/>
                  </a:cubicBezTo>
                  <a:lnTo>
                    <a:pt x="320826" y="143397"/>
                  </a:lnTo>
                  <a:lnTo>
                    <a:pt x="320665" y="222707"/>
                  </a:lnTo>
                  <a:lnTo>
                    <a:pt x="320665" y="223321"/>
                  </a:lnTo>
                  <a:cubicBezTo>
                    <a:pt x="320665" y="294293"/>
                    <a:pt x="373021" y="353242"/>
                    <a:pt x="441117" y="363616"/>
                  </a:cubicBezTo>
                  <a:cubicBezTo>
                    <a:pt x="434329" y="376576"/>
                    <a:pt x="428738" y="382846"/>
                    <a:pt x="428641" y="382975"/>
                  </a:cubicBezTo>
                  <a:cubicBezTo>
                    <a:pt x="427187" y="384526"/>
                    <a:pt x="426282" y="386433"/>
                    <a:pt x="425894" y="388405"/>
                  </a:cubicBezTo>
                  <a:cubicBezTo>
                    <a:pt x="425797" y="389019"/>
                    <a:pt x="425733" y="389632"/>
                    <a:pt x="425700" y="390247"/>
                  </a:cubicBezTo>
                  <a:lnTo>
                    <a:pt x="424472" y="467714"/>
                  </a:lnTo>
                  <a:cubicBezTo>
                    <a:pt x="424440" y="470106"/>
                    <a:pt x="425183" y="472497"/>
                    <a:pt x="426767" y="474501"/>
                  </a:cubicBezTo>
                  <a:cubicBezTo>
                    <a:pt x="428868" y="477184"/>
                    <a:pt x="432035" y="478638"/>
                    <a:pt x="435267" y="478638"/>
                  </a:cubicBezTo>
                  <a:cubicBezTo>
                    <a:pt x="437044" y="478638"/>
                    <a:pt x="438822" y="478218"/>
                    <a:pt x="440470" y="477281"/>
                  </a:cubicBezTo>
                  <a:cubicBezTo>
                    <a:pt x="587422" y="395902"/>
                    <a:pt x="603065" y="268891"/>
                    <a:pt x="604422" y="232597"/>
                  </a:cubicBezTo>
                  <a:lnTo>
                    <a:pt x="607460" y="152738"/>
                  </a:lnTo>
                  <a:cubicBezTo>
                    <a:pt x="607557" y="150314"/>
                    <a:pt x="607589" y="148278"/>
                    <a:pt x="607589" y="146694"/>
                  </a:cubicBezTo>
                  <a:cubicBezTo>
                    <a:pt x="607589" y="144949"/>
                    <a:pt x="607557" y="143753"/>
                    <a:pt x="607525" y="143139"/>
                  </a:cubicBezTo>
                  <a:close/>
                </a:path>
              </a:pathLst>
            </a:custGeom>
            <a:solidFill>
              <a:srgbClr val="CD4E86"/>
            </a:solidFill>
            <a:ln w="0" cap="flat">
              <a:noFill/>
              <a:prstDash val="solid"/>
              <a:miter/>
            </a:ln>
          </p:spPr>
          <p:txBody>
            <a:bodyPr rtlCol="0" anchor="ctr"/>
            <a:lstStyle/>
            <a:p>
              <a:endParaRPr lang="x-es-XL"/>
            </a:p>
          </p:txBody>
        </p:sp>
        <p:sp>
          <p:nvSpPr>
            <p:cNvPr id="54" name="Freeform 39">
              <a:extLst>
                <a:ext uri="{FF2B5EF4-FFF2-40B4-BE49-F238E27FC236}">
                  <a16:creationId xmlns="" xmlns:a16="http://schemas.microsoft.com/office/drawing/2014/main" id="{DF3BB152-F8C1-99D0-1827-338A27B5822C}"/>
                </a:ext>
              </a:extLst>
            </p:cNvPr>
            <p:cNvSpPr/>
            <p:nvPr/>
          </p:nvSpPr>
          <p:spPr>
            <a:xfrm>
              <a:off x="13160943" y="1133491"/>
              <a:ext cx="264988" cy="379484"/>
            </a:xfrm>
            <a:custGeom>
              <a:avLst/>
              <a:gdLst>
                <a:gd name="connsiteX0" fmla="*/ 264948 w 264988"/>
                <a:gd name="connsiteY0" fmla="*/ 132474 h 379484"/>
                <a:gd name="connsiteX1" fmla="*/ 132474 w 264988"/>
                <a:gd name="connsiteY1" fmla="*/ 0 h 379484"/>
                <a:gd name="connsiteX2" fmla="*/ 0 w 264988"/>
                <a:gd name="connsiteY2" fmla="*/ 132474 h 379484"/>
                <a:gd name="connsiteX3" fmla="*/ 132474 w 264988"/>
                <a:gd name="connsiteY3" fmla="*/ 264948 h 379484"/>
                <a:gd name="connsiteX4" fmla="*/ 143850 w 264988"/>
                <a:gd name="connsiteY4" fmla="*/ 264366 h 379484"/>
                <a:gd name="connsiteX5" fmla="*/ 104874 w 264988"/>
                <a:gd name="connsiteY5" fmla="*/ 379485 h 379484"/>
                <a:gd name="connsiteX6" fmla="*/ 264948 w 264988"/>
                <a:gd name="connsiteY6" fmla="*/ 132474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88" h="379484">
                  <a:moveTo>
                    <a:pt x="264948" y="132474"/>
                  </a:moveTo>
                  <a:cubicBezTo>
                    <a:pt x="264948" y="59304"/>
                    <a:pt x="205643" y="0"/>
                    <a:pt x="132474" y="0"/>
                  </a:cubicBezTo>
                  <a:cubicBezTo>
                    <a:pt x="59305" y="0"/>
                    <a:pt x="0" y="59304"/>
                    <a:pt x="0" y="132474"/>
                  </a:cubicBezTo>
                  <a:cubicBezTo>
                    <a:pt x="0" y="205643"/>
                    <a:pt x="59305" y="264948"/>
                    <a:pt x="132474" y="264948"/>
                  </a:cubicBezTo>
                  <a:cubicBezTo>
                    <a:pt x="136320" y="264948"/>
                    <a:pt x="140101" y="264689"/>
                    <a:pt x="143850" y="264366"/>
                  </a:cubicBezTo>
                  <a:cubicBezTo>
                    <a:pt x="137677" y="344290"/>
                    <a:pt x="104874" y="379485"/>
                    <a:pt x="104874" y="379485"/>
                  </a:cubicBezTo>
                  <a:cubicBezTo>
                    <a:pt x="271864" y="287021"/>
                    <a:pt x="264948" y="132474"/>
                    <a:pt x="264948" y="132474"/>
                  </a:cubicBezTo>
                  <a:close/>
                </a:path>
              </a:pathLst>
            </a:custGeom>
            <a:solidFill>
              <a:srgbClr val="FFFFFF"/>
            </a:solidFill>
            <a:ln w="0" cap="flat">
              <a:noFill/>
              <a:prstDash val="solid"/>
              <a:miter/>
            </a:ln>
          </p:spPr>
          <p:txBody>
            <a:bodyPr rtlCol="0" anchor="ctr"/>
            <a:lstStyle/>
            <a:p>
              <a:endParaRPr lang="x-es-XL"/>
            </a:p>
          </p:txBody>
        </p:sp>
        <p:sp>
          <p:nvSpPr>
            <p:cNvPr id="55" name="Freeform 40">
              <a:extLst>
                <a:ext uri="{FF2B5EF4-FFF2-40B4-BE49-F238E27FC236}">
                  <a16:creationId xmlns="" xmlns:a16="http://schemas.microsoft.com/office/drawing/2014/main" id="{04561025-3F29-13DB-A663-50503EF624CC}"/>
                </a:ext>
              </a:extLst>
            </p:cNvPr>
            <p:cNvSpPr/>
            <p:nvPr/>
          </p:nvSpPr>
          <p:spPr>
            <a:xfrm>
              <a:off x="13481737" y="1133491"/>
              <a:ext cx="264988" cy="379484"/>
            </a:xfrm>
            <a:custGeom>
              <a:avLst/>
              <a:gdLst>
                <a:gd name="connsiteX0" fmla="*/ 264948 w 264988"/>
                <a:gd name="connsiteY0" fmla="*/ 132474 h 379484"/>
                <a:gd name="connsiteX1" fmla="*/ 132474 w 264988"/>
                <a:gd name="connsiteY1" fmla="*/ 0 h 379484"/>
                <a:gd name="connsiteX2" fmla="*/ 0 w 264988"/>
                <a:gd name="connsiteY2" fmla="*/ 132474 h 379484"/>
                <a:gd name="connsiteX3" fmla="*/ 132474 w 264988"/>
                <a:gd name="connsiteY3" fmla="*/ 264948 h 379484"/>
                <a:gd name="connsiteX4" fmla="*/ 143850 w 264988"/>
                <a:gd name="connsiteY4" fmla="*/ 264366 h 379484"/>
                <a:gd name="connsiteX5" fmla="*/ 104874 w 264988"/>
                <a:gd name="connsiteY5" fmla="*/ 379485 h 379484"/>
                <a:gd name="connsiteX6" fmla="*/ 264948 w 264988"/>
                <a:gd name="connsiteY6" fmla="*/ 132474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88" h="379484">
                  <a:moveTo>
                    <a:pt x="264948" y="132474"/>
                  </a:moveTo>
                  <a:cubicBezTo>
                    <a:pt x="264948" y="59304"/>
                    <a:pt x="205643" y="0"/>
                    <a:pt x="132474" y="0"/>
                  </a:cubicBezTo>
                  <a:cubicBezTo>
                    <a:pt x="59305" y="0"/>
                    <a:pt x="0" y="59304"/>
                    <a:pt x="0" y="132474"/>
                  </a:cubicBezTo>
                  <a:cubicBezTo>
                    <a:pt x="0" y="205643"/>
                    <a:pt x="59305" y="264948"/>
                    <a:pt x="132474" y="264948"/>
                  </a:cubicBezTo>
                  <a:cubicBezTo>
                    <a:pt x="136320" y="264948"/>
                    <a:pt x="140101" y="264689"/>
                    <a:pt x="143850" y="264366"/>
                  </a:cubicBezTo>
                  <a:cubicBezTo>
                    <a:pt x="137677" y="344290"/>
                    <a:pt x="104874" y="379485"/>
                    <a:pt x="104874" y="379485"/>
                  </a:cubicBezTo>
                  <a:cubicBezTo>
                    <a:pt x="271864" y="287021"/>
                    <a:pt x="264948" y="132474"/>
                    <a:pt x="264948" y="132474"/>
                  </a:cubicBezTo>
                  <a:close/>
                </a:path>
              </a:pathLst>
            </a:custGeom>
            <a:solidFill>
              <a:srgbClr val="FFFFFF"/>
            </a:solidFill>
            <a:ln w="0" cap="flat">
              <a:noFill/>
              <a:prstDash val="solid"/>
              <a:miter/>
            </a:ln>
          </p:spPr>
          <p:txBody>
            <a:bodyPr rtlCol="0" anchor="ctr"/>
            <a:lstStyle/>
            <a:p>
              <a:endParaRPr lang="x-es-XL"/>
            </a:p>
          </p:txBody>
        </p:sp>
      </p:grpSp>
    </p:spTree>
    <p:extLst>
      <p:ext uri="{BB962C8B-B14F-4D97-AF65-F5344CB8AC3E}">
        <p14:creationId xmlns:p14="http://schemas.microsoft.com/office/powerpoint/2010/main" val="408457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bldP spid="9" grpId="0" animBg="1"/>
      <p:bldP spid="10" grpId="0" animBg="1"/>
      <p:bldP spid="11" grpId="0" animBg="1"/>
      <p:bldP spid="13" grpId="0" animBg="1"/>
      <p:bldP spid="17" grpId="0"/>
      <p:bldP spid="18" grpId="0"/>
      <p:bldP spid="19" grpId="0"/>
      <p:bldP spid="20" grpId="0"/>
      <p:bldP spid="21" grpId="0"/>
      <p:bldP spid="22" grpId="0"/>
      <p:bldP spid="23" grpId="0"/>
      <p:bldP spid="25" grpId="0"/>
      <p:bldP spid="45" grpId="0"/>
      <p:bldP spid="47"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FFF52AA-9D6D-F23C-34C5-1068BF50FCCA}"/>
              </a:ext>
            </a:extLst>
          </p:cNvPr>
          <p:cNvSpPr/>
          <p:nvPr/>
        </p:nvSpPr>
        <p:spPr>
          <a:xfrm>
            <a:off x="0" y="0"/>
            <a:ext cx="7280511"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pic>
        <p:nvPicPr>
          <p:cNvPr id="5" name="Picture 4">
            <a:extLst>
              <a:ext uri="{FF2B5EF4-FFF2-40B4-BE49-F238E27FC236}">
                <a16:creationId xmlns:a16="http://schemas.microsoft.com/office/drawing/2014/main" xmlns="" id="{A9B482B1-BE41-440C-2366-B760AD841E80}"/>
              </a:ext>
            </a:extLst>
          </p:cNvPr>
          <p:cNvPicPr>
            <a:picLocks noChangeAspect="1"/>
          </p:cNvPicPr>
          <p:nvPr/>
        </p:nvPicPr>
        <p:blipFill>
          <a:blip r:embed="rId3"/>
          <a:srcRect l="8607"/>
          <a:stretch/>
        </p:blipFill>
        <p:spPr>
          <a:xfrm>
            <a:off x="7336426" y="1601818"/>
            <a:ext cx="4855574" cy="3866140"/>
          </a:xfrm>
          <a:prstGeom prst="rect">
            <a:avLst/>
          </a:prstGeom>
        </p:spPr>
      </p:pic>
      <p:sp>
        <p:nvSpPr>
          <p:cNvPr id="6" name="Oval 5">
            <a:extLst>
              <a:ext uri="{FF2B5EF4-FFF2-40B4-BE49-F238E27FC236}">
                <a16:creationId xmlns:a16="http://schemas.microsoft.com/office/drawing/2014/main" xmlns="" id="{1777B2EF-9594-728E-C5B6-7FB49C02D445}"/>
              </a:ext>
            </a:extLst>
          </p:cNvPr>
          <p:cNvSpPr/>
          <p:nvPr/>
        </p:nvSpPr>
        <p:spPr>
          <a:xfrm>
            <a:off x="8524067" y="2848349"/>
            <a:ext cx="1565795" cy="1468706"/>
          </a:xfrm>
          <a:prstGeom prst="ellipse">
            <a:avLst/>
          </a:prstGeom>
          <a:solidFill>
            <a:schemeClr val="accent5">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r>
              <a:rPr lang="en-US" sz="1600" dirty="0" smtClean="0">
                <a:solidFill>
                  <a:schemeClr val="tx1"/>
                </a:solidFill>
                <a:latin typeface="Heebo" panose="00000500000000000000" pitchFamily="2" charset="-79"/>
                <a:cs typeface="Heebo" panose="00000500000000000000" pitchFamily="2" charset="-79"/>
              </a:rPr>
              <a:t>Residents</a:t>
            </a:r>
            <a:endParaRPr lang="he-IL" sz="1600" dirty="0">
              <a:solidFill>
                <a:schemeClr val="tx1"/>
              </a:solidFill>
              <a:latin typeface="Heebo" panose="00000500000000000000" pitchFamily="2" charset="-79"/>
              <a:cs typeface="Heebo" panose="00000500000000000000" pitchFamily="2" charset="-79"/>
            </a:endParaRPr>
          </a:p>
        </p:txBody>
      </p:sp>
      <p:sp>
        <p:nvSpPr>
          <p:cNvPr id="7" name="TextBox 6">
            <a:extLst>
              <a:ext uri="{FF2B5EF4-FFF2-40B4-BE49-F238E27FC236}">
                <a16:creationId xmlns:a16="http://schemas.microsoft.com/office/drawing/2014/main" xmlns="" id="{55521FCB-8ABA-7C4D-04B9-0D555845784F}"/>
              </a:ext>
            </a:extLst>
          </p:cNvPr>
          <p:cNvSpPr txBox="1"/>
          <p:nvPr/>
        </p:nvSpPr>
        <p:spPr>
          <a:xfrm>
            <a:off x="188220" y="1917091"/>
            <a:ext cx="7050702" cy="5055230"/>
          </a:xfrm>
          <a:prstGeom prst="rect">
            <a:avLst/>
          </a:prstGeom>
          <a:noFill/>
        </p:spPr>
        <p:txBody>
          <a:bodyPr wrap="square">
            <a:spAutoFit/>
          </a:bodyPr>
          <a:lstStyle/>
          <a:p>
            <a:pPr algn="l" rtl="0">
              <a:lnSpc>
                <a:spcPct val="150000"/>
              </a:lnSpc>
            </a:pPr>
            <a:r>
              <a:rPr lang="en-US" b="1" dirty="0" smtClean="0">
                <a:solidFill>
                  <a:schemeClr val="bg1"/>
                </a:solidFill>
                <a:effectLst>
                  <a:glow rad="63500">
                    <a:schemeClr val="bg1">
                      <a:lumMod val="50000"/>
                      <a:alpha val="40000"/>
                    </a:schemeClr>
                  </a:glow>
                </a:effectLst>
                <a:latin typeface="Heebo" pitchFamily="2" charset="-79"/>
                <a:ea typeface="Tahoma" pitchFamily="34" charset="0"/>
                <a:cs typeface="Heebo" pitchFamily="2" charset="-79"/>
              </a:rPr>
              <a:t>Issues for improving the continued implementation of the program in the city</a:t>
            </a:r>
            <a:endParaRPr lang="he-IL" b="1" dirty="0" smtClean="0">
              <a:solidFill>
                <a:schemeClr val="bg1"/>
              </a:solidFill>
              <a:effectLst>
                <a:glow rad="63500">
                  <a:schemeClr val="bg1">
                    <a:lumMod val="50000"/>
                    <a:alpha val="40000"/>
                  </a:schemeClr>
                </a:glow>
              </a:effectLst>
              <a:latin typeface="Heebo" pitchFamily="2" charset="-79"/>
              <a:ea typeface="Tahoma" pitchFamily="34" charset="0"/>
              <a:cs typeface="Heebo" pitchFamily="2" charset="-79"/>
            </a:endParaRPr>
          </a:p>
          <a:p>
            <a:pPr marL="144000" indent="-144000" algn="l" rtl="0">
              <a:lnSpc>
                <a:spcPct val="150000"/>
              </a:lnSpc>
              <a:buFont typeface="Arial" panose="020B0604020202020204" pitchFamily="34" charset="0"/>
              <a:buChar char="•"/>
            </a:pPr>
            <a:r>
              <a:rPr lang="en-US" sz="1400" dirty="0" smtClean="0">
                <a:latin typeface="Heebo" pitchFamily="2" charset="-79"/>
                <a:cs typeface="Heebo" pitchFamily="2" charset="-79"/>
              </a:rPr>
              <a:t>Community services: Expansion and diversification</a:t>
            </a:r>
            <a:endParaRPr lang="he-IL" sz="1400" dirty="0" smtClean="0">
              <a:latin typeface="Heebo" pitchFamily="2" charset="-79"/>
              <a:cs typeface="Heebo" pitchFamily="2" charset="-79"/>
            </a:endParaRPr>
          </a:p>
          <a:p>
            <a:pPr marL="144000" indent="-144000" algn="l" defTabSz="931774" rtl="0">
              <a:lnSpc>
                <a:spcPct val="150000"/>
              </a:lnSpc>
              <a:buFont typeface="Arial" panose="020B0604020202020204" pitchFamily="34" charset="0"/>
              <a:buChar char="•"/>
            </a:pPr>
            <a:r>
              <a:rPr lang="en-US" sz="1400" dirty="0" smtClean="0">
                <a:latin typeface="Heebo" pitchFamily="2" charset="-79"/>
                <a:cs typeface="Heebo" pitchFamily="2" charset="-79"/>
              </a:rPr>
              <a:t>Targeted </a:t>
            </a:r>
            <a:r>
              <a:rPr lang="en-US" sz="1400" dirty="0" smtClean="0">
                <a:latin typeface="Heebo" pitchFamily="2" charset="-79"/>
                <a:cs typeface="Heebo" pitchFamily="2" charset="-79"/>
              </a:rPr>
              <a:t>responses for specific populations: Ages </a:t>
            </a:r>
            <a:r>
              <a:rPr lang="en-US" sz="1400" dirty="0">
                <a:latin typeface="Heebo" pitchFamily="2" charset="-79"/>
                <a:cs typeface="Heebo" pitchFamily="2" charset="-79"/>
              </a:rPr>
              <a:t>3–6, </a:t>
            </a:r>
            <a:r>
              <a:rPr lang="en-US" sz="1400" dirty="0" smtClean="0">
                <a:latin typeface="Heebo" pitchFamily="2" charset="-79"/>
                <a:cs typeface="Heebo" pitchFamily="2" charset="-79"/>
              </a:rPr>
              <a:t>underprivileged and/or </a:t>
            </a:r>
            <a:r>
              <a:rPr lang="en-US" sz="1400" dirty="0">
                <a:latin typeface="Heebo" pitchFamily="2" charset="-79"/>
                <a:cs typeface="Heebo" pitchFamily="2" charset="-79"/>
              </a:rPr>
              <a:t>unique populations, emergency situations</a:t>
            </a:r>
            <a:endParaRPr lang="he-IL" sz="1400" dirty="0">
              <a:latin typeface="Heebo" pitchFamily="2" charset="-79"/>
              <a:cs typeface="Heebo" pitchFamily="2" charset="-79"/>
            </a:endParaRPr>
          </a:p>
          <a:p>
            <a:pPr marL="144000" indent="-144000" algn="l" defTabSz="931774" rtl="0">
              <a:lnSpc>
                <a:spcPct val="150000"/>
              </a:lnSpc>
              <a:buFont typeface="Arial" panose="020B0604020202020204" pitchFamily="34" charset="0"/>
              <a:buChar char="•"/>
            </a:pPr>
            <a:r>
              <a:rPr lang="en-US" sz="1400" dirty="0">
                <a:latin typeface="Heebo" pitchFamily="2" charset="-79"/>
                <a:cs typeface="Heebo" pitchFamily="2" charset="-79"/>
              </a:rPr>
              <a:t>Public </a:t>
            </a:r>
            <a:r>
              <a:rPr lang="en-US" sz="1400" dirty="0" smtClean="0">
                <a:latin typeface="Heebo" pitchFamily="2" charset="-79"/>
                <a:cs typeface="Heebo" pitchFamily="2" charset="-79"/>
              </a:rPr>
              <a:t>space and mobility: </a:t>
            </a:r>
            <a:r>
              <a:rPr lang="en-US" sz="1400" dirty="0">
                <a:latin typeface="Heebo" pitchFamily="2" charset="-79"/>
                <a:cs typeface="Heebo" pitchFamily="2" charset="-79"/>
              </a:rPr>
              <a:t>Environmental quality, air and noise pollution</a:t>
            </a:r>
            <a:endParaRPr lang="he-IL" sz="1400" dirty="0">
              <a:latin typeface="Heebo" pitchFamily="2" charset="-79"/>
              <a:cs typeface="Heebo" pitchFamily="2" charset="-79"/>
            </a:endParaRPr>
          </a:p>
          <a:p>
            <a:pPr marL="144000" indent="-144000" algn="l" defTabSz="931774" rtl="0">
              <a:lnSpc>
                <a:spcPct val="150000"/>
              </a:lnSpc>
              <a:buFont typeface="Arial" panose="020B0604020202020204" pitchFamily="34" charset="0"/>
              <a:buChar char="•"/>
            </a:pPr>
            <a:r>
              <a:rPr lang="en-US" sz="1400" dirty="0">
                <a:latin typeface="Heebo" pitchFamily="2" charset="-79"/>
                <a:cs typeface="Heebo" pitchFamily="2" charset="-79"/>
              </a:rPr>
              <a:t>Sustaining </a:t>
            </a:r>
            <a:r>
              <a:rPr lang="en-US" sz="1400" dirty="0" smtClean="0">
                <a:latin typeface="Heebo" pitchFamily="2" charset="-79"/>
                <a:cs typeface="Heebo" pitchFamily="2" charset="-79"/>
              </a:rPr>
              <a:t>existing municipal partnerships and engaging new stakeholders</a:t>
            </a:r>
            <a:endParaRPr lang="he-IL" sz="1400" dirty="0">
              <a:latin typeface="Heebo" pitchFamily="2" charset="-79"/>
              <a:cs typeface="Heebo" pitchFamily="2" charset="-79"/>
            </a:endParaRPr>
          </a:p>
          <a:p>
            <a:pPr marL="144000" lvl="0" indent="-144000" algn="l" defTabSz="931774" rtl="0">
              <a:lnSpc>
                <a:spcPct val="150000"/>
              </a:lnSpc>
              <a:buFont typeface="Arial" panose="020B0604020202020204" pitchFamily="34" charset="0"/>
              <a:buChar char="•"/>
              <a:defRPr/>
            </a:pPr>
            <a:r>
              <a:rPr lang="en-US" sz="1400" dirty="0">
                <a:latin typeface="Heebo" pitchFamily="2" charset="-79"/>
                <a:cs typeface="Heebo" pitchFamily="2" charset="-79"/>
              </a:rPr>
              <a:t>Strategic </a:t>
            </a:r>
            <a:r>
              <a:rPr lang="en-US" sz="1400" dirty="0" smtClean="0">
                <a:latin typeface="Heebo" pitchFamily="2" charset="-79"/>
                <a:cs typeface="Heebo" pitchFamily="2" charset="-79"/>
              </a:rPr>
              <a:t>early childhood plan: </a:t>
            </a:r>
            <a:r>
              <a:rPr lang="en-US" sz="1400" dirty="0">
                <a:latin typeface="Heebo" pitchFamily="2" charset="-79"/>
                <a:cs typeface="Heebo" pitchFamily="2" charset="-79"/>
              </a:rPr>
              <a:t>Integrating </a:t>
            </a:r>
            <a:r>
              <a:rPr lang="en-US" sz="1400" dirty="0" smtClean="0">
                <a:latin typeface="Heebo" pitchFamily="2" charset="-79"/>
                <a:cs typeface="Heebo" pitchFamily="2" charset="-79"/>
              </a:rPr>
              <a:t>EC into </a:t>
            </a:r>
            <a:r>
              <a:rPr lang="en-US" sz="1400" dirty="0">
                <a:latin typeface="Heebo" pitchFamily="2" charset="-79"/>
                <a:cs typeface="Heebo" pitchFamily="2" charset="-79"/>
              </a:rPr>
              <a:t>the work plans of various municipal </a:t>
            </a:r>
            <a:r>
              <a:rPr lang="en-US" sz="1400" dirty="0" smtClean="0">
                <a:latin typeface="Heebo" pitchFamily="2" charset="-79"/>
                <a:cs typeface="Heebo" pitchFamily="2" charset="-79"/>
              </a:rPr>
              <a:t>departments</a:t>
            </a:r>
          </a:p>
          <a:p>
            <a:pPr marL="144000" lvl="0" indent="-144000" algn="l" defTabSz="931774" rtl="0">
              <a:lnSpc>
                <a:spcPct val="150000"/>
              </a:lnSpc>
              <a:buFont typeface="Arial" panose="020B0604020202020204" pitchFamily="34" charset="0"/>
              <a:buChar char="•"/>
              <a:defRPr/>
            </a:pPr>
            <a:r>
              <a:rPr lang="en-US" sz="1400" dirty="0" smtClean="0">
                <a:latin typeface="Heebo" pitchFamily="2" charset="-79"/>
                <a:cs typeface="Heebo" pitchFamily="2" charset="-79"/>
              </a:rPr>
              <a:t>Sustainability: </a:t>
            </a:r>
            <a:r>
              <a:rPr lang="en-US" sz="1400" dirty="0">
                <a:latin typeface="Heebo" pitchFamily="2" charset="-79"/>
                <a:cs typeface="Heebo" pitchFamily="2" charset="-79"/>
              </a:rPr>
              <a:t>Embedding Urban95 principles within the municipal system</a:t>
            </a:r>
            <a:endParaRPr lang="he-IL" sz="1400" dirty="0">
              <a:latin typeface="Heebo" pitchFamily="2" charset="-79"/>
              <a:cs typeface="Heebo" pitchFamily="2" charset="-79"/>
            </a:endParaRPr>
          </a:p>
          <a:p>
            <a:pPr marL="144000" indent="-144000" algn="l" rtl="0">
              <a:lnSpc>
                <a:spcPct val="150000"/>
              </a:lnSpc>
              <a:buFont typeface="Arial" panose="020B0604020202020204" pitchFamily="34" charset="0"/>
              <a:buChar char="•"/>
            </a:pPr>
            <a:r>
              <a:rPr lang="pt-BR" sz="1400" dirty="0">
                <a:latin typeface="Heebo" pitchFamily="2" charset="-79"/>
                <a:cs typeface="Heebo" pitchFamily="2" charset="-79"/>
              </a:rPr>
              <a:t>Tel </a:t>
            </a:r>
            <a:r>
              <a:rPr lang="pt-BR" sz="1400" dirty="0" smtClean="0">
                <a:latin typeface="Heebo" pitchFamily="2" charset="-79"/>
                <a:cs typeface="Heebo" pitchFamily="2" charset="-79"/>
              </a:rPr>
              <a:t>Aviv-Jaffa as </a:t>
            </a:r>
            <a:r>
              <a:rPr lang="pt-BR" sz="1400" dirty="0">
                <a:latin typeface="Heebo" pitchFamily="2" charset="-79"/>
                <a:cs typeface="Heebo" pitchFamily="2" charset="-79"/>
              </a:rPr>
              <a:t>a </a:t>
            </a:r>
            <a:r>
              <a:rPr lang="pt-BR" sz="1400" dirty="0" smtClean="0">
                <a:latin typeface="Heebo" pitchFamily="2" charset="-79"/>
                <a:cs typeface="Heebo" pitchFamily="2" charset="-79"/>
              </a:rPr>
              <a:t>Lighthouse:</a:t>
            </a:r>
            <a:endParaRPr lang="he-IL" sz="1400" dirty="0">
              <a:latin typeface="Heebo" pitchFamily="2" charset="-79"/>
              <a:cs typeface="Heebo" pitchFamily="2" charset="-79"/>
            </a:endParaRPr>
          </a:p>
          <a:p>
            <a:pPr marL="601200" lvl="1" indent="-144000" algn="l" rtl="0">
              <a:lnSpc>
                <a:spcPct val="150000"/>
              </a:lnSpc>
              <a:buFont typeface="Arial" panose="020B0604020202020204" pitchFamily="34" charset="0"/>
              <a:buChar char="•"/>
            </a:pPr>
            <a:r>
              <a:rPr lang="en-US" sz="1400" dirty="0">
                <a:latin typeface="Heebo" pitchFamily="2" charset="-79"/>
                <a:cs typeface="Heebo" pitchFamily="2" charset="-79"/>
              </a:rPr>
              <a:t>External </a:t>
            </a:r>
            <a:r>
              <a:rPr lang="en-US" sz="1400" dirty="0" smtClean="0">
                <a:latin typeface="Heebo" pitchFamily="2" charset="-79"/>
                <a:cs typeface="Heebo" pitchFamily="2" charset="-79"/>
              </a:rPr>
              <a:t>knowledge hub: </a:t>
            </a:r>
            <a:r>
              <a:rPr lang="en-US" sz="1400" dirty="0">
                <a:latin typeface="Heebo" pitchFamily="2" charset="-79"/>
                <a:cs typeface="Heebo" pitchFamily="2" charset="-79"/>
              </a:rPr>
              <a:t>Tours, online knowledge platform</a:t>
            </a:r>
            <a:endParaRPr lang="he-IL" sz="1400" dirty="0">
              <a:latin typeface="Heebo" pitchFamily="2" charset="-79"/>
              <a:cs typeface="Heebo" pitchFamily="2" charset="-79"/>
            </a:endParaRPr>
          </a:p>
          <a:p>
            <a:pPr marL="601200" lvl="1" indent="-144000" algn="l" rtl="0">
              <a:lnSpc>
                <a:spcPct val="150000"/>
              </a:lnSpc>
              <a:buFont typeface="Arial" panose="020B0604020202020204" pitchFamily="34" charset="0"/>
              <a:buChar char="•"/>
            </a:pPr>
            <a:r>
              <a:rPr lang="en-US" sz="1400" dirty="0">
                <a:latin typeface="Heebo" pitchFamily="2" charset="-79"/>
                <a:cs typeface="Heebo" pitchFamily="2" charset="-79"/>
              </a:rPr>
              <a:t>Urban95 as an </a:t>
            </a:r>
            <a:r>
              <a:rPr lang="en-US" sz="1400" dirty="0" smtClean="0">
                <a:latin typeface="Heebo" pitchFamily="2" charset="-79"/>
                <a:cs typeface="Heebo" pitchFamily="2" charset="-79"/>
              </a:rPr>
              <a:t>internal knowledge resource: </a:t>
            </a:r>
            <a:r>
              <a:rPr lang="en-US" sz="1400" dirty="0">
                <a:latin typeface="Heebo" pitchFamily="2" charset="-79"/>
                <a:cs typeface="Heebo" pitchFamily="2" charset="-79"/>
              </a:rPr>
              <a:t>Continued learning, tool development, training programs</a:t>
            </a:r>
            <a:endParaRPr lang="he-IL" sz="1400" dirty="0">
              <a:latin typeface="Heebo" pitchFamily="2" charset="-79"/>
              <a:cs typeface="Heebo" pitchFamily="2" charset="-79"/>
            </a:endParaRPr>
          </a:p>
          <a:p>
            <a:pPr marL="144000" indent="-144000" algn="l" rtl="0">
              <a:lnSpc>
                <a:spcPct val="150000"/>
              </a:lnSpc>
              <a:buFont typeface="Arial" panose="020B0604020202020204" pitchFamily="34" charset="0"/>
              <a:buChar char="•"/>
            </a:pP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8" name="Oval 7">
            <a:extLst>
              <a:ext uri="{FF2B5EF4-FFF2-40B4-BE49-F238E27FC236}">
                <a16:creationId xmlns:a16="http://schemas.microsoft.com/office/drawing/2014/main" xmlns="" id="{D0A37437-2623-BDFA-6680-7F3C3A6D3D4B}"/>
              </a:ext>
            </a:extLst>
          </p:cNvPr>
          <p:cNvSpPr/>
          <p:nvPr/>
        </p:nvSpPr>
        <p:spPr>
          <a:xfrm>
            <a:off x="70078" y="4135814"/>
            <a:ext cx="296883" cy="27669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9" name="Oval 8">
            <a:extLst>
              <a:ext uri="{FF2B5EF4-FFF2-40B4-BE49-F238E27FC236}">
                <a16:creationId xmlns:a16="http://schemas.microsoft.com/office/drawing/2014/main" xmlns="" id="{92211174-AEB8-5499-D2FF-27354647E353}"/>
              </a:ext>
            </a:extLst>
          </p:cNvPr>
          <p:cNvSpPr/>
          <p:nvPr/>
        </p:nvSpPr>
        <p:spPr>
          <a:xfrm>
            <a:off x="63892" y="4445860"/>
            <a:ext cx="296883" cy="27669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0" name="Oval 9">
            <a:extLst>
              <a:ext uri="{FF2B5EF4-FFF2-40B4-BE49-F238E27FC236}">
                <a16:creationId xmlns:a16="http://schemas.microsoft.com/office/drawing/2014/main" xmlns="" id="{1398247C-B8BD-9189-FD64-BD81F3827ABC}"/>
              </a:ext>
            </a:extLst>
          </p:cNvPr>
          <p:cNvSpPr/>
          <p:nvPr/>
        </p:nvSpPr>
        <p:spPr>
          <a:xfrm>
            <a:off x="71840" y="5023381"/>
            <a:ext cx="296883" cy="27669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1" name="Oval 10">
            <a:extLst>
              <a:ext uri="{FF2B5EF4-FFF2-40B4-BE49-F238E27FC236}">
                <a16:creationId xmlns:a16="http://schemas.microsoft.com/office/drawing/2014/main" xmlns="" id="{5FCDA105-3191-8ADA-CE76-BA00C26EE52F}"/>
              </a:ext>
            </a:extLst>
          </p:cNvPr>
          <p:cNvSpPr/>
          <p:nvPr/>
        </p:nvSpPr>
        <p:spPr>
          <a:xfrm>
            <a:off x="567761" y="5673464"/>
            <a:ext cx="296883" cy="27669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2" name="Oval 11">
            <a:extLst>
              <a:ext uri="{FF2B5EF4-FFF2-40B4-BE49-F238E27FC236}">
                <a16:creationId xmlns:a16="http://schemas.microsoft.com/office/drawing/2014/main" xmlns="" id="{83FB160A-4E77-C3F1-98C4-9C6441DC70DB}"/>
              </a:ext>
            </a:extLst>
          </p:cNvPr>
          <p:cNvSpPr/>
          <p:nvPr/>
        </p:nvSpPr>
        <p:spPr>
          <a:xfrm>
            <a:off x="99794" y="2781492"/>
            <a:ext cx="296883" cy="27669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3" name="Oval 12">
            <a:extLst>
              <a:ext uri="{FF2B5EF4-FFF2-40B4-BE49-F238E27FC236}">
                <a16:creationId xmlns:a16="http://schemas.microsoft.com/office/drawing/2014/main" xmlns="" id="{CECD0351-EC52-BD4A-4788-AD20187FD790}"/>
              </a:ext>
            </a:extLst>
          </p:cNvPr>
          <p:cNvSpPr/>
          <p:nvPr/>
        </p:nvSpPr>
        <p:spPr>
          <a:xfrm>
            <a:off x="92502" y="3171611"/>
            <a:ext cx="296883" cy="27669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4" name="Oval 13">
            <a:extLst>
              <a:ext uri="{FF2B5EF4-FFF2-40B4-BE49-F238E27FC236}">
                <a16:creationId xmlns:a16="http://schemas.microsoft.com/office/drawing/2014/main" xmlns="" id="{8440F627-E0A1-E19D-D4AB-D92BD291B4D1}"/>
              </a:ext>
            </a:extLst>
          </p:cNvPr>
          <p:cNvSpPr/>
          <p:nvPr/>
        </p:nvSpPr>
        <p:spPr>
          <a:xfrm>
            <a:off x="63893" y="3809704"/>
            <a:ext cx="296883" cy="2766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5" name="Oval 14">
            <a:extLst>
              <a:ext uri="{FF2B5EF4-FFF2-40B4-BE49-F238E27FC236}">
                <a16:creationId xmlns:a16="http://schemas.microsoft.com/office/drawing/2014/main" xmlns="" id="{43E357EE-BA56-E37D-61C4-A836AE5A0B64}"/>
              </a:ext>
            </a:extLst>
          </p:cNvPr>
          <p:cNvSpPr/>
          <p:nvPr/>
        </p:nvSpPr>
        <p:spPr>
          <a:xfrm>
            <a:off x="566121" y="6008071"/>
            <a:ext cx="296883" cy="27669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6" name="Oval 15">
            <a:extLst>
              <a:ext uri="{FF2B5EF4-FFF2-40B4-BE49-F238E27FC236}">
                <a16:creationId xmlns:a16="http://schemas.microsoft.com/office/drawing/2014/main" xmlns="" id="{67317DE1-2379-53C5-4B7E-13D9E53D669A}"/>
              </a:ext>
            </a:extLst>
          </p:cNvPr>
          <p:cNvSpPr/>
          <p:nvPr/>
        </p:nvSpPr>
        <p:spPr>
          <a:xfrm>
            <a:off x="80287" y="5396769"/>
            <a:ext cx="296883" cy="27669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nvGrpSpPr>
          <p:cNvPr id="21" name="Group 20">
            <a:extLst>
              <a:ext uri="{FF2B5EF4-FFF2-40B4-BE49-F238E27FC236}">
                <a16:creationId xmlns:a16="http://schemas.microsoft.com/office/drawing/2014/main" xmlns="" id="{E01E9CF4-D195-3DD5-47BE-AB40DB2F8272}"/>
              </a:ext>
            </a:extLst>
          </p:cNvPr>
          <p:cNvGrpSpPr/>
          <p:nvPr/>
        </p:nvGrpSpPr>
        <p:grpSpPr>
          <a:xfrm>
            <a:off x="8561177" y="142838"/>
            <a:ext cx="1306543" cy="1206842"/>
            <a:chOff x="3793980" y="5060623"/>
            <a:chExt cx="1306543" cy="1206842"/>
          </a:xfrm>
        </p:grpSpPr>
        <p:sp>
          <p:nvSpPr>
            <p:cNvPr id="20" name="Oval 19">
              <a:extLst>
                <a:ext uri="{FF2B5EF4-FFF2-40B4-BE49-F238E27FC236}">
                  <a16:creationId xmlns:a16="http://schemas.microsoft.com/office/drawing/2014/main" xmlns="" id="{B6CB367A-D358-4BBD-E1B8-F394FC3A7799}"/>
                </a:ext>
              </a:extLst>
            </p:cNvPr>
            <p:cNvSpPr/>
            <p:nvPr/>
          </p:nvSpPr>
          <p:spPr>
            <a:xfrm>
              <a:off x="3793980" y="5060623"/>
              <a:ext cx="1306543" cy="1206842"/>
            </a:xfrm>
            <a:prstGeom prst="ellipse">
              <a:avLst/>
            </a:prstGeom>
            <a:solidFill>
              <a:srgbClr val="81DFE0">
                <a:alpha val="8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latin typeface="Heebo" panose="00000500000000000000" pitchFamily="2" charset="-79"/>
                <a:cs typeface="Heebo" panose="00000500000000000000" pitchFamily="2" charset="-79"/>
              </a:endParaRPr>
            </a:p>
          </p:txBody>
        </p:sp>
        <p:pic>
          <p:nvPicPr>
            <p:cNvPr id="18" name="Graphic 17" descr="Lighthouse scene outline">
              <a:extLst>
                <a:ext uri="{FF2B5EF4-FFF2-40B4-BE49-F238E27FC236}">
                  <a16:creationId xmlns:a16="http://schemas.microsoft.com/office/drawing/2014/main" xmlns="" id="{02DB3DBF-0564-66BD-F75F-A58067BA8E4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56713" y="5173506"/>
              <a:ext cx="981075" cy="981075"/>
            </a:xfrm>
            <a:prstGeom prst="rect">
              <a:avLst/>
            </a:prstGeom>
          </p:spPr>
        </p:pic>
      </p:grpSp>
      <p:sp>
        <p:nvSpPr>
          <p:cNvPr id="4" name="TextBox 3">
            <a:extLst>
              <a:ext uri="{FF2B5EF4-FFF2-40B4-BE49-F238E27FC236}">
                <a16:creationId xmlns:a16="http://schemas.microsoft.com/office/drawing/2014/main" xmlns="" id="{F70694B6-DEF8-D285-EDDF-67EDFF1B754A}"/>
              </a:ext>
            </a:extLst>
          </p:cNvPr>
          <p:cNvSpPr txBox="1"/>
          <p:nvPr/>
        </p:nvSpPr>
        <p:spPr>
          <a:xfrm>
            <a:off x="95253" y="149616"/>
            <a:ext cx="6916830" cy="1754326"/>
          </a:xfrm>
          <a:prstGeom prst="rect">
            <a:avLst/>
          </a:prstGeom>
          <a:noFill/>
        </p:spPr>
        <p:txBody>
          <a:bodyPr wrap="square">
            <a:spAutoFit/>
          </a:bodyPr>
          <a:lstStyle/>
          <a:p>
            <a:pPr algn="l" rtl="0">
              <a:spcBef>
                <a:spcPts val="600"/>
              </a:spcBef>
              <a:buClr>
                <a:schemeClr val="tx1">
                  <a:lumMod val="85000"/>
                  <a:lumOff val="15000"/>
                </a:schemeClr>
              </a:buClr>
            </a:pPr>
            <a:r>
              <a:rPr lang="en-US" b="1" dirty="0" smtClean="0">
                <a:solidFill>
                  <a:schemeClr val="bg1"/>
                </a:solidFill>
                <a:effectLst>
                  <a:glow rad="63500">
                    <a:schemeClr val="bg1">
                      <a:lumMod val="50000"/>
                      <a:alpha val="40000"/>
                    </a:schemeClr>
                  </a:glow>
                </a:effectLst>
                <a:latin typeface="Heebo" pitchFamily="2" charset="-79"/>
                <a:ea typeface="Tahoma" pitchFamily="34" charset="0"/>
                <a:cs typeface="Heebo" pitchFamily="2" charset="-79"/>
              </a:rPr>
              <a:t>Challenges and barriers</a:t>
            </a:r>
            <a:endParaRPr lang="he-IL" b="1" dirty="0">
              <a:solidFill>
                <a:schemeClr val="bg1"/>
              </a:solidFill>
              <a:effectLst>
                <a:glow rad="63500">
                  <a:schemeClr val="bg1">
                    <a:lumMod val="50000"/>
                    <a:alpha val="40000"/>
                  </a:schemeClr>
                </a:glow>
              </a:effectLst>
              <a:latin typeface="Heebo" pitchFamily="2" charset="-79"/>
              <a:ea typeface="Tahoma" pitchFamily="34" charset="0"/>
              <a:cs typeface="Heebo" pitchFamily="2" charset="-79"/>
            </a:endParaRPr>
          </a:p>
          <a:p>
            <a:pPr marL="285750" indent="-285750" algn="l" rtl="0">
              <a:spcBef>
                <a:spcPts val="600"/>
              </a:spcBef>
              <a:buClr>
                <a:schemeClr val="tx1">
                  <a:lumMod val="85000"/>
                  <a:lumOff val="15000"/>
                </a:schemeClr>
              </a:buClr>
              <a:buFont typeface="Tahoma" panose="020B0604030504040204" pitchFamily="34" charset="0"/>
              <a:buChar char="█"/>
            </a:pPr>
            <a:r>
              <a:rPr lang="en-US" sz="1400" dirty="0">
                <a:latin typeface="Heebo" pitchFamily="2" charset="-79"/>
                <a:cs typeface="Heebo" pitchFamily="2" charset="-79"/>
              </a:rPr>
              <a:t>Personnel </a:t>
            </a:r>
            <a:r>
              <a:rPr lang="en-US" sz="1400" dirty="0" smtClean="0">
                <a:latin typeface="Heebo" pitchFamily="2" charset="-79"/>
                <a:cs typeface="Heebo" pitchFamily="2" charset="-79"/>
              </a:rPr>
              <a:t>turnover </a:t>
            </a:r>
            <a:r>
              <a:rPr lang="en-US" sz="1400" dirty="0">
                <a:latin typeface="Heebo" pitchFamily="2" charset="-79"/>
                <a:cs typeface="Heebo" pitchFamily="2" charset="-79"/>
              </a:rPr>
              <a:t>→ Difficulty maintaining continuity; limited familiarity</a:t>
            </a:r>
            <a:endParaRPr lang="he-IL" sz="1400" dirty="0">
              <a:latin typeface="Heebo" pitchFamily="2" charset="-79"/>
              <a:cs typeface="Heebo" pitchFamily="2" charset="-79"/>
            </a:endParaRPr>
          </a:p>
          <a:p>
            <a:pPr marL="285750" indent="-285750" algn="l" rtl="0">
              <a:spcBef>
                <a:spcPts val="600"/>
              </a:spcBef>
              <a:buClr>
                <a:schemeClr val="tx1">
                  <a:lumMod val="85000"/>
                  <a:lumOff val="15000"/>
                </a:schemeClr>
              </a:buClr>
              <a:buFont typeface="Tahoma" panose="020B0604030504040204" pitchFamily="34" charset="0"/>
              <a:buChar char="█"/>
            </a:pPr>
            <a:r>
              <a:rPr lang="en-US" sz="1400" dirty="0">
                <a:latin typeface="Heebo" pitchFamily="2" charset="-79"/>
                <a:cs typeface="Heebo" pitchFamily="2" charset="-79"/>
              </a:rPr>
              <a:t>Different </a:t>
            </a:r>
            <a:r>
              <a:rPr lang="en-US" sz="1400" dirty="0" smtClean="0">
                <a:latin typeface="Heebo" pitchFamily="2" charset="-79"/>
                <a:cs typeface="Heebo" pitchFamily="2" charset="-79"/>
              </a:rPr>
              <a:t>work methods </a:t>
            </a:r>
            <a:r>
              <a:rPr lang="en-US" sz="1400" dirty="0">
                <a:latin typeface="Heebo" pitchFamily="2" charset="-79"/>
                <a:cs typeface="Heebo" pitchFamily="2" charset="-79"/>
              </a:rPr>
              <a:t>→ Tendency to revert to old habits</a:t>
            </a:r>
            <a:endParaRPr lang="he-IL" sz="1400" dirty="0">
              <a:latin typeface="Heebo" pitchFamily="2" charset="-79"/>
              <a:cs typeface="Heebo" pitchFamily="2" charset="-79"/>
            </a:endParaRPr>
          </a:p>
          <a:p>
            <a:pPr marL="285750" indent="-285750" algn="l" rtl="0">
              <a:spcBef>
                <a:spcPts val="600"/>
              </a:spcBef>
              <a:buClr>
                <a:schemeClr val="tx1">
                  <a:lumMod val="85000"/>
                  <a:lumOff val="15000"/>
                </a:schemeClr>
              </a:buClr>
              <a:buFont typeface="Tahoma" panose="020B0604030504040204" pitchFamily="34" charset="0"/>
              <a:buChar char="█"/>
            </a:pPr>
            <a:r>
              <a:rPr lang="en-US" sz="1400" dirty="0">
                <a:latin typeface="Heebo" pitchFamily="2" charset="-79"/>
                <a:cs typeface="Heebo" pitchFamily="2" charset="-79"/>
              </a:rPr>
              <a:t>Regulatory </a:t>
            </a:r>
            <a:r>
              <a:rPr lang="en-US" sz="1400" dirty="0" smtClean="0">
                <a:latin typeface="Heebo" pitchFamily="2" charset="-79"/>
                <a:cs typeface="Heebo" pitchFamily="2" charset="-79"/>
              </a:rPr>
              <a:t>policies </a:t>
            </a:r>
            <a:r>
              <a:rPr lang="en-US" sz="1400" dirty="0">
                <a:latin typeface="Heebo" pitchFamily="2" charset="-79"/>
                <a:cs typeface="Heebo" pitchFamily="2" charset="-79"/>
              </a:rPr>
              <a:t>→ Implementation barriers and limited influence over national-level decision-makers</a:t>
            </a:r>
            <a:endParaRPr lang="he-IL" sz="1400" dirty="0">
              <a:latin typeface="Heebo" pitchFamily="2" charset="-79"/>
              <a:cs typeface="Heebo" pitchFamily="2" charset="-79"/>
            </a:endParaRPr>
          </a:p>
          <a:p>
            <a:pPr marL="285750" indent="-285750" algn="l" rtl="0">
              <a:spcBef>
                <a:spcPts val="600"/>
              </a:spcBef>
              <a:buClr>
                <a:schemeClr val="tx1">
                  <a:lumMod val="85000"/>
                  <a:lumOff val="15000"/>
                </a:schemeClr>
              </a:buClr>
              <a:buFont typeface="Tahoma" panose="020B0604030504040204" pitchFamily="34" charset="0"/>
              <a:buChar char="█"/>
            </a:pPr>
            <a:r>
              <a:rPr lang="en-US" sz="1400" dirty="0">
                <a:latin typeface="Heebo" pitchFamily="2" charset="-79"/>
                <a:cs typeface="Heebo" pitchFamily="2" charset="-79"/>
              </a:rPr>
              <a:t>Pilots and </a:t>
            </a:r>
            <a:r>
              <a:rPr lang="en-US" sz="1400" dirty="0" smtClean="0">
                <a:latin typeface="Heebo" pitchFamily="2" charset="-79"/>
                <a:cs typeface="Heebo" pitchFamily="2" charset="-79"/>
              </a:rPr>
              <a:t>initiatives that were less successful among residents</a:t>
            </a:r>
            <a:endParaRPr lang="he-IL" sz="1400" dirty="0">
              <a:latin typeface="Heebo" pitchFamily="2" charset="-79"/>
              <a:cs typeface="Heebo" pitchFamily="2" charset="-79"/>
            </a:endParaRPr>
          </a:p>
        </p:txBody>
      </p:sp>
    </p:spTree>
    <p:extLst>
      <p:ext uri="{BB962C8B-B14F-4D97-AF65-F5344CB8AC3E}">
        <p14:creationId xmlns:p14="http://schemas.microsoft.com/office/powerpoint/2010/main" val="424805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Effect transition="in" filter="fade">
                                      <p:cBhvr>
                                        <p:cTn id="49" dur="500"/>
                                        <p:tgtEl>
                                          <p:spTgt spid="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fade">
                                      <p:cBhvr>
                                        <p:cTn id="54" dur="500"/>
                                        <p:tgtEl>
                                          <p:spTgt spid="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fade">
                                      <p:cBhvr>
                                        <p:cTn id="59" dur="500"/>
                                        <p:tgtEl>
                                          <p:spTgt spid="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fade">
                                      <p:cBhvr>
                                        <p:cTn id="64" dur="500"/>
                                        <p:tgtEl>
                                          <p:spTgt spid="7">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
                                            <p:txEl>
                                              <p:pRg st="4" end="4"/>
                                            </p:txEl>
                                          </p:spTgt>
                                        </p:tgtEl>
                                        <p:attrNameLst>
                                          <p:attrName>style.visibility</p:attrName>
                                        </p:attrNameLst>
                                      </p:cBhvr>
                                      <p:to>
                                        <p:strVal val="visible"/>
                                      </p:to>
                                    </p:set>
                                    <p:animEffect transition="in" filter="fade">
                                      <p:cBhvr>
                                        <p:cTn id="69" dur="500"/>
                                        <p:tgtEl>
                                          <p:spTgt spid="7">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
                                            <p:txEl>
                                              <p:pRg st="5" end="5"/>
                                            </p:txEl>
                                          </p:spTgt>
                                        </p:tgtEl>
                                        <p:attrNameLst>
                                          <p:attrName>style.visibility</p:attrName>
                                        </p:attrNameLst>
                                      </p:cBhvr>
                                      <p:to>
                                        <p:strVal val="visible"/>
                                      </p:to>
                                    </p:set>
                                    <p:animEffect transition="in" filter="fade">
                                      <p:cBhvr>
                                        <p:cTn id="74" dur="500"/>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Effect transition="in" filter="fade">
                                      <p:cBhvr>
                                        <p:cTn id="79" dur="500"/>
                                        <p:tgtEl>
                                          <p:spTgt spid="7">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
                                            <p:txEl>
                                              <p:pRg st="7" end="7"/>
                                            </p:txEl>
                                          </p:spTgt>
                                        </p:tgtEl>
                                        <p:attrNameLst>
                                          <p:attrName>style.visibility</p:attrName>
                                        </p:attrNameLst>
                                      </p:cBhvr>
                                      <p:to>
                                        <p:strVal val="visible"/>
                                      </p:to>
                                    </p:set>
                                    <p:animEffect transition="in" filter="fade">
                                      <p:cBhvr>
                                        <p:cTn id="84" dur="500"/>
                                        <p:tgtEl>
                                          <p:spTgt spid="7">
                                            <p:txEl>
                                              <p:pRg st="7" end="7"/>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7">
                                            <p:txEl>
                                              <p:pRg st="8" end="8"/>
                                            </p:txEl>
                                          </p:spTgt>
                                        </p:tgtEl>
                                        <p:attrNameLst>
                                          <p:attrName>style.visibility</p:attrName>
                                        </p:attrNameLst>
                                      </p:cBhvr>
                                      <p:to>
                                        <p:strVal val="visible"/>
                                      </p:to>
                                    </p:set>
                                    <p:animEffect transition="in" filter="fade">
                                      <p:cBhvr>
                                        <p:cTn id="87" dur="500"/>
                                        <p:tgtEl>
                                          <p:spTgt spid="7">
                                            <p:txEl>
                                              <p:pRg st="8" end="8"/>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7">
                                            <p:txEl>
                                              <p:pRg st="9" end="9"/>
                                            </p:txEl>
                                          </p:spTgt>
                                        </p:tgtEl>
                                        <p:attrNameLst>
                                          <p:attrName>style.visibility</p:attrName>
                                        </p:attrNameLst>
                                      </p:cBhvr>
                                      <p:to>
                                        <p:strVal val="visible"/>
                                      </p:to>
                                    </p:set>
                                    <p:animEffect transition="in" filter="fade">
                                      <p:cBhvr>
                                        <p:cTn id="90" dur="500"/>
                                        <p:tgtEl>
                                          <p:spTgt spid="7">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48E9C0-FEF5-AA04-AA21-B762AFE4F7A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xmlns="" id="{07FAB304-9DA6-B375-030F-5C6E9701AC8D}"/>
              </a:ext>
            </a:extLst>
          </p:cNvPr>
          <p:cNvSpPr/>
          <p:nvPr/>
        </p:nvSpPr>
        <p:spPr>
          <a:xfrm>
            <a:off x="-9711" y="0"/>
            <a:ext cx="6010156" cy="32146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4" name="Flowchart: Delay 3">
            <a:extLst>
              <a:ext uri="{FF2B5EF4-FFF2-40B4-BE49-F238E27FC236}">
                <a16:creationId xmlns:a16="http://schemas.microsoft.com/office/drawing/2014/main" xmlns="" id="{3D0746E7-3D92-B2D7-69E7-FD7813DC7AAC}"/>
              </a:ext>
            </a:extLst>
          </p:cNvPr>
          <p:cNvSpPr/>
          <p:nvPr/>
        </p:nvSpPr>
        <p:spPr>
          <a:xfrm rot="16200000">
            <a:off x="7932133" y="339837"/>
            <a:ext cx="2245260" cy="4500749"/>
          </a:xfrm>
          <a:prstGeom prst="flowChartDelay">
            <a:avLst/>
          </a:prstGeom>
          <a:solidFill>
            <a:schemeClr val="accent1">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1" anchor="ctr"/>
          <a:lstStyle/>
          <a:p>
            <a:pPr algn="ctr" rtl="0"/>
            <a:r>
              <a:rPr lang="en-US" sz="3200" dirty="0" smtClean="0">
                <a:solidFill>
                  <a:schemeClr val="tx1"/>
                </a:solidFill>
                <a:latin typeface="Heebo" panose="00000500000000000000" pitchFamily="2" charset="-79"/>
                <a:cs typeface="Heebo" panose="00000500000000000000" pitchFamily="2" charset="-79"/>
              </a:rPr>
              <a:t>Urban Infrastructure</a:t>
            </a:r>
            <a:endParaRPr lang="he-IL" sz="3200" dirty="0">
              <a:solidFill>
                <a:schemeClr val="tx1"/>
              </a:solidFill>
              <a:latin typeface="Heebo" panose="00000500000000000000" pitchFamily="2" charset="-79"/>
              <a:cs typeface="Heebo" panose="00000500000000000000" pitchFamily="2" charset="-79"/>
            </a:endParaRPr>
          </a:p>
        </p:txBody>
      </p:sp>
      <p:sp>
        <p:nvSpPr>
          <p:cNvPr id="5" name="Oval 4">
            <a:extLst>
              <a:ext uri="{FF2B5EF4-FFF2-40B4-BE49-F238E27FC236}">
                <a16:creationId xmlns:a16="http://schemas.microsoft.com/office/drawing/2014/main" xmlns="" id="{7B524CE3-79B6-A9B0-C323-8E2A5E4D90EF}"/>
              </a:ext>
            </a:extLst>
          </p:cNvPr>
          <p:cNvSpPr/>
          <p:nvPr/>
        </p:nvSpPr>
        <p:spPr>
          <a:xfrm>
            <a:off x="9117489" y="3018835"/>
            <a:ext cx="2283481" cy="2367901"/>
          </a:xfrm>
          <a:prstGeom prst="ellipse">
            <a:avLst/>
          </a:prstGeom>
          <a:solidFill>
            <a:srgbClr val="9ABC56">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r>
              <a:rPr lang="en-US" sz="2200" dirty="0" smtClean="0">
                <a:solidFill>
                  <a:schemeClr val="tx1"/>
                </a:solidFill>
                <a:latin typeface="Heebo" panose="00000500000000000000" pitchFamily="2" charset="-79"/>
                <a:cs typeface="Heebo" panose="00000500000000000000" pitchFamily="2" charset="-79"/>
              </a:rPr>
              <a:t>The Public Space</a:t>
            </a:r>
            <a:endParaRPr lang="he-IL" sz="2200" dirty="0">
              <a:solidFill>
                <a:schemeClr val="tx1"/>
              </a:solidFill>
              <a:latin typeface="Heebo" panose="00000500000000000000" pitchFamily="2" charset="-79"/>
              <a:cs typeface="Heebo" panose="00000500000000000000" pitchFamily="2" charset="-79"/>
            </a:endParaRPr>
          </a:p>
        </p:txBody>
      </p:sp>
      <p:sp>
        <p:nvSpPr>
          <p:cNvPr id="6" name="Oval 5">
            <a:extLst>
              <a:ext uri="{FF2B5EF4-FFF2-40B4-BE49-F238E27FC236}">
                <a16:creationId xmlns:a16="http://schemas.microsoft.com/office/drawing/2014/main" xmlns="" id="{2BF20185-808E-1FD1-B9D7-0829323A535F}"/>
              </a:ext>
            </a:extLst>
          </p:cNvPr>
          <p:cNvSpPr/>
          <p:nvPr/>
        </p:nvSpPr>
        <p:spPr>
          <a:xfrm>
            <a:off x="6719364" y="3018835"/>
            <a:ext cx="2335399" cy="2262480"/>
          </a:xfrm>
          <a:prstGeom prst="ellipse">
            <a:avLst/>
          </a:prstGeom>
          <a:solidFill>
            <a:schemeClr val="accent6">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r>
              <a:rPr lang="en-US" sz="2200" dirty="0" smtClean="0">
                <a:solidFill>
                  <a:schemeClr val="tx1"/>
                </a:solidFill>
                <a:latin typeface="Heebo" panose="00000500000000000000" pitchFamily="2" charset="-79"/>
                <a:cs typeface="Heebo" panose="00000500000000000000" pitchFamily="2" charset="-79"/>
              </a:rPr>
              <a:t>Community Services</a:t>
            </a:r>
            <a:endParaRPr lang="he-IL" sz="2200" dirty="0">
              <a:solidFill>
                <a:schemeClr val="tx1"/>
              </a:solidFill>
              <a:latin typeface="Heebo" panose="00000500000000000000" pitchFamily="2" charset="-79"/>
              <a:cs typeface="Heebo" panose="00000500000000000000" pitchFamily="2" charset="-79"/>
            </a:endParaRPr>
          </a:p>
        </p:txBody>
      </p:sp>
      <p:sp>
        <p:nvSpPr>
          <p:cNvPr id="2" name="Oval 1">
            <a:extLst>
              <a:ext uri="{FF2B5EF4-FFF2-40B4-BE49-F238E27FC236}">
                <a16:creationId xmlns:a16="http://schemas.microsoft.com/office/drawing/2014/main" xmlns="" id="{D28D1061-2C0A-0C3F-0638-4B34F4125C83}"/>
              </a:ext>
            </a:extLst>
          </p:cNvPr>
          <p:cNvSpPr/>
          <p:nvPr/>
        </p:nvSpPr>
        <p:spPr>
          <a:xfrm>
            <a:off x="7830352" y="4100606"/>
            <a:ext cx="2310705" cy="2408232"/>
          </a:xfrm>
          <a:prstGeom prst="ellipse">
            <a:avLst/>
          </a:prstGeom>
          <a:solidFill>
            <a:schemeClr val="accent5">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r>
              <a:rPr lang="en-US" sz="2200" dirty="0" smtClean="0">
                <a:solidFill>
                  <a:schemeClr val="tx1"/>
                </a:solidFill>
                <a:latin typeface="Heebo" panose="00000500000000000000" pitchFamily="2" charset="-79"/>
                <a:cs typeface="Heebo" panose="00000500000000000000" pitchFamily="2" charset="-79"/>
              </a:rPr>
              <a:t>Residents</a:t>
            </a:r>
            <a:endParaRPr lang="he-IL" sz="2200" dirty="0">
              <a:solidFill>
                <a:schemeClr val="tx1"/>
              </a:solidFill>
              <a:latin typeface="Heebo" panose="00000500000000000000" pitchFamily="2" charset="-79"/>
              <a:cs typeface="Heebo" panose="00000500000000000000" pitchFamily="2" charset="-79"/>
            </a:endParaRPr>
          </a:p>
        </p:txBody>
      </p:sp>
      <p:pic>
        <p:nvPicPr>
          <p:cNvPr id="3" name="Graphic 2" descr="Lighthouse scene outline">
            <a:extLst>
              <a:ext uri="{FF2B5EF4-FFF2-40B4-BE49-F238E27FC236}">
                <a16:creationId xmlns:a16="http://schemas.microsoft.com/office/drawing/2014/main" xmlns="" id="{B54ACB19-E27C-0991-E31C-09E44E4D138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83565" y="765442"/>
            <a:ext cx="1404278" cy="1404278"/>
          </a:xfrm>
          <a:prstGeom prst="rect">
            <a:avLst/>
          </a:prstGeom>
        </p:spPr>
      </p:pic>
      <p:sp>
        <p:nvSpPr>
          <p:cNvPr id="8" name="TextBox 7">
            <a:extLst>
              <a:ext uri="{FF2B5EF4-FFF2-40B4-BE49-F238E27FC236}">
                <a16:creationId xmlns:a16="http://schemas.microsoft.com/office/drawing/2014/main" xmlns="" id="{BF11B649-67B5-E30B-CC90-E521C24272DD}"/>
              </a:ext>
            </a:extLst>
          </p:cNvPr>
          <p:cNvSpPr txBox="1"/>
          <p:nvPr/>
        </p:nvSpPr>
        <p:spPr>
          <a:xfrm>
            <a:off x="98710" y="111792"/>
            <a:ext cx="4964070" cy="2123658"/>
          </a:xfrm>
          <a:prstGeom prst="rect">
            <a:avLst/>
          </a:prstGeom>
          <a:noFill/>
        </p:spPr>
        <p:txBody>
          <a:bodyPr wrap="square">
            <a:spAutoFit/>
          </a:bodyPr>
          <a:lstStyle/>
          <a:p>
            <a:pPr algn="l" rtl="0"/>
            <a:r>
              <a:rPr lang="en-US" sz="2200" b="1" i="1" dirty="0" smtClean="0">
                <a:solidFill>
                  <a:schemeClr val="accent1"/>
                </a:solidFill>
                <a:latin typeface="Heebo" panose="00000500000000000000" pitchFamily="2" charset="-79"/>
                <a:cs typeface="Heebo" panose="00000500000000000000" pitchFamily="2" charset="-79"/>
              </a:rPr>
              <a:t>“Promoting the </a:t>
            </a:r>
            <a:r>
              <a:rPr lang="en-US" sz="2200" b="1" i="1" dirty="0">
                <a:solidFill>
                  <a:schemeClr val="accent1"/>
                </a:solidFill>
                <a:latin typeface="Heebo" panose="00000500000000000000" pitchFamily="2" charset="-79"/>
                <a:cs typeface="Heebo" panose="00000500000000000000" pitchFamily="2" charset="-79"/>
              </a:rPr>
              <a:t>development of safe and child-friendly cities for young children and their </a:t>
            </a:r>
            <a:r>
              <a:rPr lang="en-US" sz="2200" b="1" i="1" dirty="0" smtClean="0">
                <a:solidFill>
                  <a:schemeClr val="accent1"/>
                </a:solidFill>
                <a:latin typeface="Heebo" panose="00000500000000000000" pitchFamily="2" charset="-79"/>
                <a:cs typeface="Heebo" panose="00000500000000000000" pitchFamily="2" charset="-79"/>
              </a:rPr>
              <a:t>caregivers </a:t>
            </a:r>
            <a:r>
              <a:rPr lang="en-US" sz="2200" b="1" i="1" dirty="0">
                <a:solidFill>
                  <a:schemeClr val="accent1"/>
                </a:solidFill>
                <a:latin typeface="Heebo" panose="00000500000000000000" pitchFamily="2" charset="-79"/>
                <a:cs typeface="Heebo" panose="00000500000000000000" pitchFamily="2" charset="-79"/>
              </a:rPr>
              <a:t>and to improve the ways in which children develop, play, interact, and move through the urban environment."</a:t>
            </a:r>
            <a:endParaRPr lang="he-IL" sz="2200" b="1" i="1" dirty="0">
              <a:solidFill>
                <a:schemeClr val="accent1"/>
              </a:solidFill>
              <a:latin typeface="Heebo" panose="00000500000000000000" pitchFamily="2" charset="-79"/>
              <a:cs typeface="Heebo" panose="00000500000000000000" pitchFamily="2" charset="-79"/>
            </a:endParaRPr>
          </a:p>
        </p:txBody>
      </p:sp>
      <p:pic>
        <p:nvPicPr>
          <p:cNvPr id="8196" name="Picture 4" descr="Copy of רחוב משחק שנקין - שני לויה">
            <a:extLst>
              <a:ext uri="{FF2B5EF4-FFF2-40B4-BE49-F238E27FC236}">
                <a16:creationId xmlns:a16="http://schemas.microsoft.com/office/drawing/2014/main" xmlns="" id="{901B613A-E81C-4A62-C1BA-1B03AD874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88136"/>
            <a:ext cx="6010156" cy="40698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94651AE2-0AB5-2C31-718F-5D95EC233ED7}"/>
              </a:ext>
            </a:extLst>
          </p:cNvPr>
          <p:cNvSpPr txBox="1"/>
          <p:nvPr/>
        </p:nvSpPr>
        <p:spPr>
          <a:xfrm>
            <a:off x="-19422" y="2740235"/>
            <a:ext cx="1801374" cy="430887"/>
          </a:xfrm>
          <a:prstGeom prst="rect">
            <a:avLst/>
          </a:prstGeom>
          <a:solidFill>
            <a:srgbClr val="FFFFFF">
              <a:alpha val="60000"/>
            </a:srgbClr>
          </a:solidFill>
        </p:spPr>
        <p:txBody>
          <a:bodyPr wrap="square">
            <a:spAutoFit/>
          </a:bodyPr>
          <a:lstStyle/>
          <a:p>
            <a:pPr algn="l" rtl="0"/>
            <a:r>
              <a:rPr lang="en-US" sz="1100" dirty="0" smtClean="0"/>
              <a:t>From:</a:t>
            </a:r>
            <a:endParaRPr lang="he-IL" sz="1100" dirty="0"/>
          </a:p>
          <a:p>
            <a:pPr algn="l" rtl="0"/>
            <a:r>
              <a:rPr lang="he-IL" sz="1100" dirty="0"/>
              <a:t>https://urban95israel.org/</a:t>
            </a:r>
          </a:p>
        </p:txBody>
      </p:sp>
    </p:spTree>
    <p:extLst>
      <p:ext uri="{BB962C8B-B14F-4D97-AF65-F5344CB8AC3E}">
        <p14:creationId xmlns:p14="http://schemas.microsoft.com/office/powerpoint/2010/main" val="5714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C9B9CD2-8FE5-EF25-A475-CD6BE78F72B3}"/>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xmlns="" id="{8A617B83-A6ED-F0EE-9782-96950672FE6A}"/>
              </a:ext>
            </a:extLst>
          </p:cNvPr>
          <p:cNvSpPr/>
          <p:nvPr/>
        </p:nvSpPr>
        <p:spPr>
          <a:xfrm>
            <a:off x="3542940" y="470753"/>
            <a:ext cx="6415188" cy="6315492"/>
          </a:xfrm>
          <a:prstGeom prst="donut">
            <a:avLst>
              <a:gd name="adj" fmla="val 18009"/>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TextBox 5">
            <a:extLst>
              <a:ext uri="{FF2B5EF4-FFF2-40B4-BE49-F238E27FC236}">
                <a16:creationId xmlns:a16="http://schemas.microsoft.com/office/drawing/2014/main" xmlns="" id="{96636061-0F9C-5678-BC8E-88F5ADDC37F3}"/>
              </a:ext>
            </a:extLst>
          </p:cNvPr>
          <p:cNvSpPr txBox="1"/>
          <p:nvPr/>
        </p:nvSpPr>
        <p:spPr>
          <a:xfrm>
            <a:off x="4128992" y="191464"/>
            <a:ext cx="4521513" cy="100223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he-IL"/>
            </a:defPPr>
            <a:lvl1pPr algn="ctr">
              <a:defRPr sz="3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sz="2000" dirty="0" smtClean="0">
                <a:solidFill>
                  <a:schemeClr val="tx1"/>
                </a:solidFill>
                <a:latin typeface="Heebo" panose="00000500000000000000" pitchFamily="2" charset="-79"/>
                <a:cs typeface="Heebo" panose="00000500000000000000" pitchFamily="2" charset="-79"/>
              </a:rPr>
              <a:t>Expanding knowledge and awareness</a:t>
            </a:r>
            <a:br>
              <a:rPr lang="en-US" sz="2000" dirty="0" smtClean="0">
                <a:solidFill>
                  <a:schemeClr val="tx1"/>
                </a:solidFill>
                <a:latin typeface="Heebo" panose="00000500000000000000" pitchFamily="2" charset="-79"/>
                <a:cs typeface="Heebo" panose="00000500000000000000" pitchFamily="2" charset="-79"/>
              </a:rPr>
            </a:br>
            <a:r>
              <a:rPr lang="en-US" sz="2000" dirty="0" smtClean="0">
                <a:solidFill>
                  <a:schemeClr val="tx1"/>
                </a:solidFill>
                <a:latin typeface="Heebo" panose="00000500000000000000" pitchFamily="2" charset="-79"/>
                <a:cs typeface="Heebo" panose="00000500000000000000" pitchFamily="2" charset="-79"/>
              </a:rPr>
              <a:t>Shifting perceptions</a:t>
            </a:r>
            <a:endParaRPr lang="he-IL" sz="2000" dirty="0">
              <a:solidFill>
                <a:schemeClr val="tx1"/>
              </a:solidFill>
              <a:latin typeface="Heebo" panose="00000500000000000000" pitchFamily="2" charset="-79"/>
              <a:cs typeface="Heebo" panose="00000500000000000000" pitchFamily="2" charset="-79"/>
            </a:endParaRPr>
          </a:p>
        </p:txBody>
      </p:sp>
      <p:sp>
        <p:nvSpPr>
          <p:cNvPr id="7" name="TextBox 6">
            <a:extLst>
              <a:ext uri="{FF2B5EF4-FFF2-40B4-BE49-F238E27FC236}">
                <a16:creationId xmlns:a16="http://schemas.microsoft.com/office/drawing/2014/main" xmlns="" id="{E0F57C2C-65FC-B30E-CD3E-2DAEC69A5436}"/>
              </a:ext>
            </a:extLst>
          </p:cNvPr>
          <p:cNvSpPr txBox="1"/>
          <p:nvPr/>
        </p:nvSpPr>
        <p:spPr>
          <a:xfrm>
            <a:off x="8487051" y="3704958"/>
            <a:ext cx="1868052" cy="1191816"/>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he-IL"/>
            </a:defPPr>
            <a:lvl1pPr algn="ctr">
              <a:defRPr sz="3200">
                <a:solidFill>
                  <a:schemeClr val="tx1"/>
                </a:solidFill>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smtClean="0"/>
              <a:t>Systemic Change</a:t>
            </a:r>
            <a:endParaRPr lang="he-IL" sz="2000" dirty="0"/>
          </a:p>
        </p:txBody>
      </p:sp>
      <p:sp>
        <p:nvSpPr>
          <p:cNvPr id="53" name="Arrow: Chevron 52">
            <a:extLst>
              <a:ext uri="{FF2B5EF4-FFF2-40B4-BE49-F238E27FC236}">
                <a16:creationId xmlns:a16="http://schemas.microsoft.com/office/drawing/2014/main" xmlns="" id="{36D60659-22BF-F15F-D1C8-8A6927325A0C}"/>
              </a:ext>
            </a:extLst>
          </p:cNvPr>
          <p:cNvSpPr/>
          <p:nvPr/>
        </p:nvSpPr>
        <p:spPr>
          <a:xfrm rot="5712050">
            <a:off x="1843358" y="2576915"/>
            <a:ext cx="901107" cy="1433428"/>
          </a:xfrm>
          <a:prstGeom prst="chevron">
            <a:avLst>
              <a:gd name="adj" fmla="val 594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4" name="Arrow: Chevron 53">
            <a:extLst>
              <a:ext uri="{FF2B5EF4-FFF2-40B4-BE49-F238E27FC236}">
                <a16:creationId xmlns:a16="http://schemas.microsoft.com/office/drawing/2014/main" xmlns="" id="{0407594B-7466-FD06-A4F9-A7C3CF8B38C9}"/>
              </a:ext>
            </a:extLst>
          </p:cNvPr>
          <p:cNvSpPr/>
          <p:nvPr/>
        </p:nvSpPr>
        <p:spPr>
          <a:xfrm rot="19178058">
            <a:off x="8036497" y="4875527"/>
            <a:ext cx="901107" cy="1481700"/>
          </a:xfrm>
          <a:prstGeom prst="chevron">
            <a:avLst>
              <a:gd name="adj" fmla="val 637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5" name="Arrow: Chevron 54">
            <a:extLst>
              <a:ext uri="{FF2B5EF4-FFF2-40B4-BE49-F238E27FC236}">
                <a16:creationId xmlns:a16="http://schemas.microsoft.com/office/drawing/2014/main" xmlns="" id="{5FADECA4-10F0-6335-9BD5-D76EBE95A895}"/>
              </a:ext>
            </a:extLst>
          </p:cNvPr>
          <p:cNvSpPr/>
          <p:nvPr/>
        </p:nvSpPr>
        <p:spPr>
          <a:xfrm rot="11722165">
            <a:off x="5572669" y="5198046"/>
            <a:ext cx="901107" cy="1568587"/>
          </a:xfrm>
          <a:prstGeom prst="chevron">
            <a:avLst>
              <a:gd name="adj" fmla="val 602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6" name="Arrow: Chevron 55">
            <a:extLst>
              <a:ext uri="{FF2B5EF4-FFF2-40B4-BE49-F238E27FC236}">
                <a16:creationId xmlns:a16="http://schemas.microsoft.com/office/drawing/2014/main" xmlns="" id="{C1C7C79B-CF75-099F-9110-0C369EC2CF0B}"/>
              </a:ext>
            </a:extLst>
          </p:cNvPr>
          <p:cNvSpPr/>
          <p:nvPr/>
        </p:nvSpPr>
        <p:spPr>
          <a:xfrm rot="3153210">
            <a:off x="8732964" y="1943526"/>
            <a:ext cx="901107" cy="1343797"/>
          </a:xfrm>
          <a:prstGeom prst="chevron">
            <a:avLst>
              <a:gd name="adj" fmla="val 624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grpSp>
        <p:nvGrpSpPr>
          <p:cNvPr id="3" name="Group 2">
            <a:extLst>
              <a:ext uri="{FF2B5EF4-FFF2-40B4-BE49-F238E27FC236}">
                <a16:creationId xmlns:a16="http://schemas.microsoft.com/office/drawing/2014/main" xmlns="" id="{A7AA5D96-CDBB-93B6-AC13-20B602B6D0C8}"/>
              </a:ext>
            </a:extLst>
          </p:cNvPr>
          <p:cNvGrpSpPr/>
          <p:nvPr/>
        </p:nvGrpSpPr>
        <p:grpSpPr>
          <a:xfrm>
            <a:off x="2345854" y="2627307"/>
            <a:ext cx="5181155" cy="2077164"/>
            <a:chOff x="3817517" y="2393865"/>
            <a:chExt cx="5181155" cy="2077164"/>
          </a:xfrm>
        </p:grpSpPr>
        <p:sp>
          <p:nvSpPr>
            <p:cNvPr id="10" name="TextBox 9">
              <a:extLst>
                <a:ext uri="{FF2B5EF4-FFF2-40B4-BE49-F238E27FC236}">
                  <a16:creationId xmlns:a16="http://schemas.microsoft.com/office/drawing/2014/main" xmlns="" id="{E65573F7-BACB-27BA-F6C9-3DDFFB7181A2}"/>
                </a:ext>
              </a:extLst>
            </p:cNvPr>
            <p:cNvSpPr txBox="1"/>
            <p:nvPr/>
          </p:nvSpPr>
          <p:spPr>
            <a:xfrm>
              <a:off x="3817517" y="2393865"/>
              <a:ext cx="5181155" cy="2077164"/>
            </a:xfrm>
            <a:prstGeom prst="roundRect">
              <a:avLst/>
            </a:prstGeom>
            <a:solidFill>
              <a:schemeClr val="bg1"/>
            </a:solidFill>
            <a:ln w="38100">
              <a:solidFill>
                <a:schemeClr val="accent1"/>
              </a:solidFill>
            </a:ln>
          </p:spPr>
          <p:txBody>
            <a:bodyPr wrap="square">
              <a:spAutoFit/>
            </a:bodyPr>
            <a:lstStyle>
              <a:defPPr>
                <a:defRPr lang="he-IL"/>
              </a:defPPr>
              <a:lvl1pPr marR="0" lvl="0" indent="0" fontAlgn="auto">
                <a:lnSpc>
                  <a:spcPct val="100000"/>
                </a:lnSpc>
                <a:spcBef>
                  <a:spcPts val="0"/>
                </a:spcBef>
                <a:spcAft>
                  <a:spcPts val="0"/>
                </a:spcAft>
                <a:buClrTx/>
                <a:buSzTx/>
                <a:buFontTx/>
                <a:buNone/>
                <a:tabLst/>
                <a:defRPr sz="1200" b="1">
                  <a:solidFill>
                    <a:srgbClr val="9793DB"/>
                  </a:solidFill>
                  <a:latin typeface="Heebo" pitchFamily="2" charset="-79"/>
                  <a:ea typeface="Tahoma" panose="020B0604030504040204" pitchFamily="34" charset="0"/>
                  <a:cs typeface="Heebo" pitchFamily="2" charset="-79"/>
                </a:defRPr>
              </a:lvl1pPr>
            </a:lstStyle>
            <a:p>
              <a:pPr marL="457200" marR="0" lvl="0" indent="-457200" algn="l" defTabSz="93744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0" dirty="0" smtClean="0">
                  <a:solidFill>
                    <a:schemeClr val="tx1"/>
                  </a:solidFill>
                </a:rPr>
                <a:t>Engaging partners and establishing interdepartmental mechanisms</a:t>
              </a:r>
              <a:endParaRPr lang="he-IL" sz="2000" b="0" dirty="0">
                <a:solidFill>
                  <a:schemeClr val="tx1"/>
                </a:solidFill>
              </a:endParaRPr>
            </a:p>
            <a:p>
              <a:pPr marL="457200" marR="0" lvl="0" indent="-457200" algn="l" defTabSz="93744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0" dirty="0" smtClean="0">
                  <a:solidFill>
                    <a:schemeClr val="tx1"/>
                  </a:solidFill>
                </a:rPr>
                <a:t>Project implementation and resource expansion</a:t>
              </a:r>
              <a:endParaRPr lang="he-IL" sz="2000" b="0" dirty="0">
                <a:solidFill>
                  <a:schemeClr val="tx1"/>
                </a:solidFill>
              </a:endParaRPr>
            </a:p>
            <a:p>
              <a:pPr marL="914400" lvl="1" indent="-457200" algn="l" defTabSz="937443" rtl="0">
                <a:buFont typeface="Wingdings" panose="05000000000000000000" pitchFamily="2" charset="2"/>
                <a:buChar char="§"/>
                <a:defRPr/>
              </a:pPr>
              <a:r>
                <a:rPr lang="en-US" dirty="0" smtClean="0">
                  <a:latin typeface="Heebo" panose="00000500000000000000" pitchFamily="2" charset="-79"/>
                  <a:cs typeface="Heebo" panose="00000500000000000000" pitchFamily="2" charset="-79"/>
                </a:rPr>
                <a:t>Community services</a:t>
              </a:r>
              <a:endParaRPr lang="he-IL" dirty="0">
                <a:latin typeface="Heebo" panose="00000500000000000000" pitchFamily="2" charset="-79"/>
                <a:cs typeface="Heebo" panose="00000500000000000000" pitchFamily="2" charset="-79"/>
              </a:endParaRPr>
            </a:p>
            <a:p>
              <a:pPr marL="914400" lvl="1" indent="-457200" algn="l" defTabSz="937443" rtl="0">
                <a:buFont typeface="Wingdings" panose="05000000000000000000" pitchFamily="2" charset="2"/>
                <a:buChar char="§"/>
                <a:defRPr/>
              </a:pPr>
              <a:r>
                <a:rPr lang="en-US" dirty="0" smtClean="0">
                  <a:latin typeface="Heebo" panose="00000500000000000000" pitchFamily="2" charset="-79"/>
                  <a:cs typeface="Heebo" panose="00000500000000000000" pitchFamily="2" charset="-79"/>
                </a:rPr>
                <a:t>The public space</a:t>
              </a:r>
              <a:endParaRPr lang="he-IL" dirty="0">
                <a:latin typeface="Heebo" panose="00000500000000000000" pitchFamily="2" charset="-79"/>
                <a:cs typeface="Heebo" panose="00000500000000000000" pitchFamily="2" charset="-79"/>
              </a:endParaRPr>
            </a:p>
          </p:txBody>
        </p:sp>
        <p:sp>
          <p:nvSpPr>
            <p:cNvPr id="57" name="Oval 56">
              <a:extLst>
                <a:ext uri="{FF2B5EF4-FFF2-40B4-BE49-F238E27FC236}">
                  <a16:creationId xmlns:a16="http://schemas.microsoft.com/office/drawing/2014/main" xmlns="" id="{61E569D6-B7BE-C835-0285-6D958AC13838}"/>
                </a:ext>
              </a:extLst>
            </p:cNvPr>
            <p:cNvSpPr/>
            <p:nvPr/>
          </p:nvSpPr>
          <p:spPr>
            <a:xfrm>
              <a:off x="4384281" y="4067424"/>
              <a:ext cx="296883" cy="3087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Oval 57">
              <a:extLst>
                <a:ext uri="{FF2B5EF4-FFF2-40B4-BE49-F238E27FC236}">
                  <a16:creationId xmlns:a16="http://schemas.microsoft.com/office/drawing/2014/main" xmlns="" id="{72848FA3-3A25-FE08-AA4D-C12B6DCBCF13}"/>
                </a:ext>
              </a:extLst>
            </p:cNvPr>
            <p:cNvSpPr/>
            <p:nvPr/>
          </p:nvSpPr>
          <p:spPr>
            <a:xfrm>
              <a:off x="4380784" y="3713682"/>
              <a:ext cx="296883" cy="3087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Oval 58">
              <a:extLst>
                <a:ext uri="{FF2B5EF4-FFF2-40B4-BE49-F238E27FC236}">
                  <a16:creationId xmlns:a16="http://schemas.microsoft.com/office/drawing/2014/main" xmlns="" id="{E20D6AD9-B725-92BC-1F8D-91E07D6A3658}"/>
                </a:ext>
              </a:extLst>
            </p:cNvPr>
            <p:cNvSpPr/>
            <p:nvPr/>
          </p:nvSpPr>
          <p:spPr>
            <a:xfrm>
              <a:off x="3979113" y="2571925"/>
              <a:ext cx="296883" cy="30875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Oval 59">
              <a:extLst>
                <a:ext uri="{FF2B5EF4-FFF2-40B4-BE49-F238E27FC236}">
                  <a16:creationId xmlns:a16="http://schemas.microsoft.com/office/drawing/2014/main" xmlns="" id="{1B00167D-1D6B-2FC8-B358-41A34B39EECD}"/>
                </a:ext>
              </a:extLst>
            </p:cNvPr>
            <p:cNvSpPr/>
            <p:nvPr/>
          </p:nvSpPr>
          <p:spPr>
            <a:xfrm>
              <a:off x="3970736" y="3123688"/>
              <a:ext cx="296883" cy="30875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62" name="Picture 61">
            <a:extLst>
              <a:ext uri="{FF2B5EF4-FFF2-40B4-BE49-F238E27FC236}">
                <a16:creationId xmlns:a16="http://schemas.microsoft.com/office/drawing/2014/main" xmlns="" id="{F6068E58-E4A4-7910-C3C1-A8940FFB97D1}"/>
              </a:ext>
            </a:extLst>
          </p:cNvPr>
          <p:cNvPicPr>
            <a:picLocks noChangeAspect="1"/>
          </p:cNvPicPr>
          <p:nvPr/>
        </p:nvPicPr>
        <p:blipFill>
          <a:blip r:embed="rId3"/>
          <a:stretch>
            <a:fillRect/>
          </a:stretch>
        </p:blipFill>
        <p:spPr>
          <a:xfrm>
            <a:off x="263747" y="69651"/>
            <a:ext cx="2243703" cy="2657306"/>
          </a:xfrm>
          <a:prstGeom prst="rect">
            <a:avLst/>
          </a:prstGeom>
        </p:spPr>
      </p:pic>
      <p:sp>
        <p:nvSpPr>
          <p:cNvPr id="16" name="Arrow: Chevron 54">
            <a:extLst>
              <a:ext uri="{FF2B5EF4-FFF2-40B4-BE49-F238E27FC236}">
                <a16:creationId xmlns:a16="http://schemas.microsoft.com/office/drawing/2014/main" xmlns="" id="{5FADECA4-10F0-6335-9BD5-D76EBE95A895}"/>
              </a:ext>
            </a:extLst>
          </p:cNvPr>
          <p:cNvSpPr/>
          <p:nvPr/>
        </p:nvSpPr>
        <p:spPr>
          <a:xfrm rot="7213671">
            <a:off x="4397762" y="1183248"/>
            <a:ext cx="901107" cy="1568587"/>
          </a:xfrm>
          <a:prstGeom prst="chevron">
            <a:avLst>
              <a:gd name="adj" fmla="val 602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71620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53" grpId="0" animBg="1"/>
      <p:bldP spid="54" grpId="0" animBg="1"/>
      <p:bldP spid="55" grpId="0" animBg="1"/>
      <p:bldP spid="56"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3AE9F3-2A38-BA95-A6DF-7549F91E98A4}"/>
            </a:ext>
          </a:extLst>
        </p:cNvPr>
        <p:cNvGrpSpPr/>
        <p:nvPr/>
      </p:nvGrpSpPr>
      <p:grpSpPr>
        <a:xfrm>
          <a:off x="0" y="0"/>
          <a:ext cx="0" cy="0"/>
          <a:chOff x="0" y="0"/>
          <a:chExt cx="0" cy="0"/>
        </a:xfrm>
      </p:grpSpPr>
      <p:pic>
        <p:nvPicPr>
          <p:cNvPr id="3" name="Picture 2" descr="Two women walking on a sidewalk holding boxes&#10;&#10;Description automatically generated">
            <a:extLst>
              <a:ext uri="{FF2B5EF4-FFF2-40B4-BE49-F238E27FC236}">
                <a16:creationId xmlns:a16="http://schemas.microsoft.com/office/drawing/2014/main" xmlns="" id="{52289549-456A-B6D9-5B36-064EEEC4F3BF}"/>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5352"/>
          <a:stretch/>
        </p:blipFill>
        <p:spPr>
          <a:xfrm>
            <a:off x="3548421" y="-300628"/>
            <a:ext cx="8858992" cy="7893731"/>
          </a:xfrm>
          <a:prstGeom prst="rect">
            <a:avLst/>
          </a:prstGeom>
        </p:spPr>
      </p:pic>
      <p:sp>
        <p:nvSpPr>
          <p:cNvPr id="11" name="TextBox 10">
            <a:extLst>
              <a:ext uri="{FF2B5EF4-FFF2-40B4-BE49-F238E27FC236}">
                <a16:creationId xmlns:a16="http://schemas.microsoft.com/office/drawing/2014/main" xmlns="" id="{0E1C1BF9-D41B-FEAB-78E4-4777102921A6}"/>
              </a:ext>
            </a:extLst>
          </p:cNvPr>
          <p:cNvSpPr txBox="1"/>
          <p:nvPr/>
        </p:nvSpPr>
        <p:spPr>
          <a:xfrm rot="10800000" flipH="1">
            <a:off x="1" y="0"/>
            <a:ext cx="4267200" cy="6858000"/>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scene3d>
              <a:camera prst="orthographicFront">
                <a:rot lat="0" lon="0" rev="10800000"/>
              </a:camera>
              <a:lightRig rig="threePt" dir="t"/>
            </a:scene3d>
          </a:bodyPr>
          <a:lstStyle>
            <a:defPPr>
              <a:defRPr lang="he-IL"/>
            </a:defPPr>
            <a:lvl1pPr algn="ctr">
              <a:defRPr sz="32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sz="4800" dirty="0" smtClean="0"/>
              <a:t>EC is on the municipal agenda</a:t>
            </a:r>
            <a:endParaRPr lang="he-IL" sz="4800" dirty="0"/>
          </a:p>
        </p:txBody>
      </p:sp>
      <p:sp>
        <p:nvSpPr>
          <p:cNvPr id="40" name="TextBox 39">
            <a:extLst>
              <a:ext uri="{FF2B5EF4-FFF2-40B4-BE49-F238E27FC236}">
                <a16:creationId xmlns:a16="http://schemas.microsoft.com/office/drawing/2014/main" xmlns="" id="{ACDFCFD3-D2A0-006C-7A8E-C328FBEC9949}"/>
              </a:ext>
            </a:extLst>
          </p:cNvPr>
          <p:cNvSpPr txBox="1"/>
          <p:nvPr/>
        </p:nvSpPr>
        <p:spPr>
          <a:xfrm>
            <a:off x="5145439" y="1216055"/>
            <a:ext cx="6772758" cy="4154984"/>
          </a:xfrm>
          <a:prstGeom prst="rect">
            <a:avLst/>
          </a:prstGeom>
          <a:solidFill>
            <a:srgbClr val="FFFFFF">
              <a:alpha val="80000"/>
            </a:srgbClr>
          </a:solidFill>
        </p:spPr>
        <p:txBody>
          <a:bodyPr wrap="square">
            <a:spAutoFit/>
          </a:bodyPr>
          <a:lstStyle/>
          <a:p>
            <a:pPr algn="l" rtl="0">
              <a:lnSpc>
                <a:spcPct val="150000"/>
              </a:lnSpc>
            </a:pPr>
            <a:r>
              <a:rPr lang="en-US" sz="3200" b="1" dirty="0" smtClean="0">
                <a:latin typeface="Heebo" pitchFamily="2" charset="-79"/>
                <a:ea typeface="Tahoma"/>
                <a:cs typeface="Heebo" pitchFamily="2" charset="-79"/>
              </a:rPr>
              <a:t>76% </a:t>
            </a:r>
            <a:r>
              <a:rPr lang="en-US" sz="2200" b="1" dirty="0" smtClean="0">
                <a:latin typeface="Heebo" pitchFamily="2" charset="-79"/>
                <a:ea typeface="Tahoma"/>
                <a:cs typeface="Heebo" pitchFamily="2" charset="-79"/>
              </a:rPr>
              <a:t>increase in knowledge and awareness of EC issues</a:t>
            </a:r>
            <a:endParaRPr lang="he-IL" sz="2200" b="1" dirty="0">
              <a:latin typeface="Heebo" pitchFamily="2" charset="-79"/>
              <a:ea typeface="Tahoma"/>
              <a:cs typeface="Heebo" pitchFamily="2" charset="-79"/>
            </a:endParaRPr>
          </a:p>
          <a:p>
            <a:pPr algn="l" rtl="0">
              <a:lnSpc>
                <a:spcPct val="150000"/>
              </a:lnSpc>
            </a:pPr>
            <a:r>
              <a:rPr lang="en-US" sz="2200" b="1" dirty="0">
                <a:latin typeface="Heebo" pitchFamily="2" charset="-79"/>
                <a:ea typeface="Tahoma"/>
                <a:cs typeface="Heebo" pitchFamily="2" charset="-79"/>
              </a:rPr>
              <a:t>A </a:t>
            </a:r>
            <a:r>
              <a:rPr lang="en-US" sz="2200" b="1" dirty="0" smtClean="0">
                <a:latin typeface="Heebo" pitchFamily="2" charset="-79"/>
                <a:ea typeface="Tahoma"/>
                <a:cs typeface="Heebo" pitchFamily="2" charset="-79"/>
              </a:rPr>
              <a:t>shift in perception after working with Urban95:</a:t>
            </a:r>
            <a:endParaRPr lang="he-IL" sz="2200" b="1" dirty="0">
              <a:latin typeface="Heebo" pitchFamily="2" charset="-79"/>
              <a:ea typeface="Tahoma"/>
              <a:cs typeface="Heebo" pitchFamily="2" charset="-79"/>
            </a:endParaRPr>
          </a:p>
          <a:p>
            <a:pPr marL="285750" indent="-285750" algn="l" rtl="0">
              <a:lnSpc>
                <a:spcPct val="150000"/>
              </a:lnSpc>
              <a:buFont typeface="Arial" panose="020B0604020202020204" pitchFamily="34" charset="0"/>
              <a:buChar char="•"/>
            </a:pPr>
            <a:r>
              <a:rPr lang="en-US" sz="2000" b="1" dirty="0" smtClean="0">
                <a:latin typeface="Heebo" pitchFamily="2" charset="-79"/>
                <a:ea typeface="Calibri" panose="020F0502020204030204" pitchFamily="34" charset="0"/>
                <a:cs typeface="Heebo" pitchFamily="2" charset="-79"/>
              </a:rPr>
              <a:t>Nurturing the next generation</a:t>
            </a:r>
            <a:endParaRPr lang="he-IL" sz="2000" b="1" dirty="0">
              <a:latin typeface="Heebo" pitchFamily="2" charset="-79"/>
              <a:ea typeface="Calibri" panose="020F0502020204030204" pitchFamily="34" charset="0"/>
              <a:cs typeface="Heebo" pitchFamily="2" charset="-79"/>
            </a:endParaRPr>
          </a:p>
          <a:p>
            <a:pPr marL="285750" indent="-285750" algn="l" rtl="0">
              <a:lnSpc>
                <a:spcPct val="150000"/>
              </a:lnSpc>
              <a:buFont typeface="Arial" panose="020B0604020202020204" pitchFamily="34" charset="0"/>
              <a:buChar char="•"/>
            </a:pPr>
            <a:r>
              <a:rPr lang="en-US" sz="2000" b="1" dirty="0" smtClean="0">
                <a:latin typeface="Heebo" pitchFamily="2" charset="-79"/>
                <a:ea typeface="Calibri" panose="020F0502020204030204" pitchFamily="34" charset="0"/>
                <a:cs typeface="Heebo" pitchFamily="2" charset="-79"/>
              </a:rPr>
              <a:t>Parental well-being</a:t>
            </a:r>
            <a:endParaRPr lang="he-IL" sz="2000" b="1" dirty="0">
              <a:latin typeface="Heebo" pitchFamily="2" charset="-79"/>
              <a:ea typeface="Calibri" panose="020F0502020204030204" pitchFamily="34" charset="0"/>
              <a:cs typeface="Heebo" pitchFamily="2" charset="-79"/>
            </a:endParaRPr>
          </a:p>
          <a:p>
            <a:pPr marL="285750" indent="-285750" algn="l" rtl="0">
              <a:lnSpc>
                <a:spcPct val="150000"/>
              </a:lnSpc>
              <a:buFont typeface="Arial" panose="020B0604020202020204" pitchFamily="34" charset="0"/>
              <a:buChar char="•"/>
            </a:pPr>
            <a:r>
              <a:rPr lang="en-GB" sz="2000" b="1" dirty="0" smtClean="0">
                <a:latin typeface="Heebo" pitchFamily="2" charset="-79"/>
                <a:ea typeface="Tahoma"/>
                <a:cs typeface="Heebo" pitchFamily="2" charset="-79"/>
              </a:rPr>
              <a:t>Generating communities</a:t>
            </a:r>
            <a:endParaRPr lang="he-IL" sz="2000" b="1" dirty="0">
              <a:latin typeface="Heebo" pitchFamily="2" charset="-79"/>
              <a:ea typeface="Calibri" panose="020F0502020204030204" pitchFamily="34" charset="0"/>
              <a:cs typeface="Heebo" pitchFamily="2" charset="-79"/>
            </a:endParaRPr>
          </a:p>
          <a:p>
            <a:pPr marL="285750" indent="-285750" algn="l" rtl="0">
              <a:lnSpc>
                <a:spcPct val="150000"/>
              </a:lnSpc>
              <a:buFont typeface="Arial" panose="020B0604020202020204" pitchFamily="34" charset="0"/>
              <a:buChar char="•"/>
            </a:pPr>
            <a:r>
              <a:rPr lang="en-US" sz="2000" b="1" dirty="0" smtClean="0">
                <a:latin typeface="Heebo" pitchFamily="2" charset="-79"/>
                <a:ea typeface="Calibri" panose="020F0502020204030204" pitchFamily="34" charset="0"/>
                <a:cs typeface="Heebo" pitchFamily="2" charset="-79"/>
              </a:rPr>
              <a:t>Reducing inequality</a:t>
            </a:r>
            <a:endParaRPr lang="he-IL" sz="2000" b="1" dirty="0">
              <a:latin typeface="Heebo" pitchFamily="2" charset="-79"/>
              <a:ea typeface="Calibri" panose="020F0502020204030204" pitchFamily="34" charset="0"/>
              <a:cs typeface="Heebo" pitchFamily="2" charset="-79"/>
            </a:endParaRPr>
          </a:p>
          <a:p>
            <a:pPr marL="285750" indent="-285750" algn="l" rtl="0">
              <a:lnSpc>
                <a:spcPct val="150000"/>
              </a:lnSpc>
              <a:buFont typeface="Arial" panose="020B0604020202020204" pitchFamily="34" charset="0"/>
              <a:buChar char="•"/>
            </a:pPr>
            <a:r>
              <a:rPr lang="en-US" sz="2000" b="1" dirty="0" smtClean="0">
                <a:latin typeface="Heebo" pitchFamily="2" charset="-79"/>
                <a:ea typeface="Calibri" panose="020F0502020204030204" pitchFamily="34" charset="0"/>
                <a:cs typeface="Heebo" pitchFamily="2" charset="-79"/>
              </a:rPr>
              <a:t>Urban innovation and development</a:t>
            </a:r>
            <a:endParaRPr lang="he-IL" sz="2000" dirty="0">
              <a:latin typeface="Heebo" pitchFamily="2" charset="-79"/>
              <a:ea typeface="Calibri" panose="020F0502020204030204" pitchFamily="34" charset="0"/>
              <a:cs typeface="Heebo" pitchFamily="2" charset="-79"/>
            </a:endParaRPr>
          </a:p>
        </p:txBody>
      </p:sp>
      <p:sp>
        <p:nvSpPr>
          <p:cNvPr id="41" name="TextBox 40">
            <a:extLst>
              <a:ext uri="{FF2B5EF4-FFF2-40B4-BE49-F238E27FC236}">
                <a16:creationId xmlns:a16="http://schemas.microsoft.com/office/drawing/2014/main" xmlns="" id="{BA3B0A25-6BBC-FBE3-6952-1444F235D71F}"/>
              </a:ext>
            </a:extLst>
          </p:cNvPr>
          <p:cNvSpPr txBox="1"/>
          <p:nvPr/>
        </p:nvSpPr>
        <p:spPr>
          <a:xfrm>
            <a:off x="7977917" y="6469432"/>
            <a:ext cx="792960" cy="388568"/>
          </a:xfrm>
          <a:prstGeom prst="rect">
            <a:avLst/>
          </a:prstGeom>
          <a:noFill/>
        </p:spPr>
        <p:txBody>
          <a:bodyPr wrap="square">
            <a:spAutoFit/>
          </a:bodyPr>
          <a:lstStyle/>
          <a:p>
            <a:pPr algn="l" rtl="0">
              <a:lnSpc>
                <a:spcPct val="150000"/>
              </a:lnSpc>
            </a:pPr>
            <a:r>
              <a:rPr lang="en-US" sz="1400" dirty="0" smtClean="0">
                <a:latin typeface="Heebo" pitchFamily="2" charset="-79"/>
                <a:ea typeface="Tahoma"/>
                <a:cs typeface="Heebo" pitchFamily="2" charset="-79"/>
              </a:rPr>
              <a:t>N=25</a:t>
            </a:r>
            <a:endParaRPr lang="he-IL" sz="1400" dirty="0">
              <a:latin typeface="Heebo" pitchFamily="2" charset="-79"/>
              <a:ea typeface="Calibri" panose="020F0502020204030204" pitchFamily="34" charset="0"/>
              <a:cs typeface="Heebo" pitchFamily="2" charset="-79"/>
            </a:endParaRPr>
          </a:p>
        </p:txBody>
      </p:sp>
      <p:pic>
        <p:nvPicPr>
          <p:cNvPr id="2" name="Graphic 1" descr="Lighthouse scene outline">
            <a:extLst>
              <a:ext uri="{FF2B5EF4-FFF2-40B4-BE49-F238E27FC236}">
                <a16:creationId xmlns:a16="http://schemas.microsoft.com/office/drawing/2014/main" xmlns="" id="{2F3DA40C-1653-BF7F-80BA-BF00D4D69A5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39076" y="4428878"/>
            <a:ext cx="865236" cy="865236"/>
          </a:xfrm>
          <a:prstGeom prst="rect">
            <a:avLst/>
          </a:prstGeom>
        </p:spPr>
      </p:pic>
    </p:spTree>
    <p:extLst>
      <p:ext uri="{BB962C8B-B14F-4D97-AF65-F5344CB8AC3E}">
        <p14:creationId xmlns:p14="http://schemas.microsoft.com/office/powerpoint/2010/main" val="263600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fade">
                                      <p:cBhvr>
                                        <p:cTn id="15" dur="500"/>
                                        <p:tgtEl>
                                          <p:spTgt spid="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xEl>
                                              <p:pRg st="2" end="2"/>
                                            </p:txEl>
                                          </p:spTgt>
                                        </p:tgtEl>
                                        <p:attrNameLst>
                                          <p:attrName>style.visibility</p:attrName>
                                        </p:attrNameLst>
                                      </p:cBhvr>
                                      <p:to>
                                        <p:strVal val="visible"/>
                                      </p:to>
                                    </p:set>
                                    <p:animEffect transition="in" filter="fade">
                                      <p:cBhvr>
                                        <p:cTn id="20" dur="500"/>
                                        <p:tgtEl>
                                          <p:spTgt spid="4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
                                            <p:txEl>
                                              <p:pRg st="3" end="3"/>
                                            </p:txEl>
                                          </p:spTgt>
                                        </p:tgtEl>
                                        <p:attrNameLst>
                                          <p:attrName>style.visibility</p:attrName>
                                        </p:attrNameLst>
                                      </p:cBhvr>
                                      <p:to>
                                        <p:strVal val="visible"/>
                                      </p:to>
                                    </p:set>
                                    <p:animEffect transition="in" filter="fade">
                                      <p:cBhvr>
                                        <p:cTn id="25" dur="500"/>
                                        <p:tgtEl>
                                          <p:spTgt spid="4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xEl>
                                              <p:pRg st="4" end="4"/>
                                            </p:txEl>
                                          </p:spTgt>
                                        </p:tgtEl>
                                        <p:attrNameLst>
                                          <p:attrName>style.visibility</p:attrName>
                                        </p:attrNameLst>
                                      </p:cBhvr>
                                      <p:to>
                                        <p:strVal val="visible"/>
                                      </p:to>
                                    </p:set>
                                    <p:animEffect transition="in" filter="fade">
                                      <p:cBhvr>
                                        <p:cTn id="30" dur="500"/>
                                        <p:tgtEl>
                                          <p:spTgt spid="4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xEl>
                                              <p:pRg st="5" end="5"/>
                                            </p:txEl>
                                          </p:spTgt>
                                        </p:tgtEl>
                                        <p:attrNameLst>
                                          <p:attrName>style.visibility</p:attrName>
                                        </p:attrNameLst>
                                      </p:cBhvr>
                                      <p:to>
                                        <p:strVal val="visible"/>
                                      </p:to>
                                    </p:set>
                                    <p:animEffect transition="in" filter="fade">
                                      <p:cBhvr>
                                        <p:cTn id="35" dur="500"/>
                                        <p:tgtEl>
                                          <p:spTgt spid="4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
                                            <p:txEl>
                                              <p:pRg st="6" end="6"/>
                                            </p:txEl>
                                          </p:spTgt>
                                        </p:tgtEl>
                                        <p:attrNameLst>
                                          <p:attrName>style.visibility</p:attrName>
                                        </p:attrNameLst>
                                      </p:cBhvr>
                                      <p:to>
                                        <p:strVal val="visible"/>
                                      </p:to>
                                    </p:set>
                                    <p:animEffect transition="in" filter="fade">
                                      <p:cBhvr>
                                        <p:cTn id="40" dur="500"/>
                                        <p:tgtEl>
                                          <p:spTgt spid="40">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15FECCA-F500-5C25-62F7-502B485424E2}"/>
            </a:ext>
          </a:extLst>
        </p:cNvPr>
        <p:cNvGrpSpPr/>
        <p:nvPr/>
      </p:nvGrpSpPr>
      <p:grpSpPr>
        <a:xfrm>
          <a:off x="0" y="0"/>
          <a:ext cx="0" cy="0"/>
          <a:chOff x="0" y="0"/>
          <a:chExt cx="0" cy="0"/>
        </a:xfrm>
      </p:grpSpPr>
      <p:sp>
        <p:nvSpPr>
          <p:cNvPr id="33" name="Oval 32">
            <a:extLst>
              <a:ext uri="{FF2B5EF4-FFF2-40B4-BE49-F238E27FC236}">
                <a16:creationId xmlns:a16="http://schemas.microsoft.com/office/drawing/2014/main" xmlns="" id="{F58EBF69-4E91-D49F-E787-6421DD5196FE}"/>
              </a:ext>
            </a:extLst>
          </p:cNvPr>
          <p:cNvSpPr/>
          <p:nvPr/>
        </p:nvSpPr>
        <p:spPr>
          <a:xfrm>
            <a:off x="8136317" y="1396560"/>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41" name="Oval 40">
            <a:extLst>
              <a:ext uri="{FF2B5EF4-FFF2-40B4-BE49-F238E27FC236}">
                <a16:creationId xmlns:a16="http://schemas.microsoft.com/office/drawing/2014/main" xmlns="" id="{F58EBF69-4E91-D49F-E787-6421DD5196FE}"/>
              </a:ext>
            </a:extLst>
          </p:cNvPr>
          <p:cNvSpPr/>
          <p:nvPr/>
        </p:nvSpPr>
        <p:spPr>
          <a:xfrm>
            <a:off x="5513185" y="1401536"/>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22" name="Oval 21">
            <a:extLst>
              <a:ext uri="{FF2B5EF4-FFF2-40B4-BE49-F238E27FC236}">
                <a16:creationId xmlns:a16="http://schemas.microsoft.com/office/drawing/2014/main" xmlns="" id="{F58EBF69-4E91-D49F-E787-6421DD5196FE}"/>
              </a:ext>
            </a:extLst>
          </p:cNvPr>
          <p:cNvSpPr/>
          <p:nvPr/>
        </p:nvSpPr>
        <p:spPr>
          <a:xfrm>
            <a:off x="4197517" y="1396560"/>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34" name="Rectangle 33">
            <a:extLst>
              <a:ext uri="{FF2B5EF4-FFF2-40B4-BE49-F238E27FC236}">
                <a16:creationId xmlns:a16="http://schemas.microsoft.com/office/drawing/2014/main" xmlns="" id="{80275FD4-BFC9-4C94-5C19-58D9E0C033EB}"/>
              </a:ext>
            </a:extLst>
          </p:cNvPr>
          <p:cNvSpPr/>
          <p:nvPr/>
        </p:nvSpPr>
        <p:spPr>
          <a:xfrm>
            <a:off x="662871" y="4812184"/>
            <a:ext cx="11495314" cy="19691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6" name="Oval 25">
            <a:extLst>
              <a:ext uri="{FF2B5EF4-FFF2-40B4-BE49-F238E27FC236}">
                <a16:creationId xmlns:a16="http://schemas.microsoft.com/office/drawing/2014/main" xmlns="" id="{CEFFE93F-7DEF-B888-614C-CF839F28C1FD}"/>
              </a:ext>
            </a:extLst>
          </p:cNvPr>
          <p:cNvSpPr/>
          <p:nvPr/>
        </p:nvSpPr>
        <p:spPr>
          <a:xfrm>
            <a:off x="9445414" y="1388408"/>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28" name="Oval 27">
            <a:extLst>
              <a:ext uri="{FF2B5EF4-FFF2-40B4-BE49-F238E27FC236}">
                <a16:creationId xmlns:a16="http://schemas.microsoft.com/office/drawing/2014/main" xmlns="" id="{59F29A0B-539F-2EDA-4EAB-030142B737A4}"/>
              </a:ext>
            </a:extLst>
          </p:cNvPr>
          <p:cNvSpPr/>
          <p:nvPr/>
        </p:nvSpPr>
        <p:spPr>
          <a:xfrm>
            <a:off x="6802908" y="1404364"/>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29" name="Oval 28">
            <a:extLst>
              <a:ext uri="{FF2B5EF4-FFF2-40B4-BE49-F238E27FC236}">
                <a16:creationId xmlns:a16="http://schemas.microsoft.com/office/drawing/2014/main" xmlns="" id="{6B898E9A-CEF0-8B58-B8AB-0A8A4A018970}"/>
              </a:ext>
            </a:extLst>
          </p:cNvPr>
          <p:cNvSpPr/>
          <p:nvPr/>
        </p:nvSpPr>
        <p:spPr>
          <a:xfrm>
            <a:off x="2503407" y="1367722"/>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30" name="Oval 29">
            <a:extLst>
              <a:ext uri="{FF2B5EF4-FFF2-40B4-BE49-F238E27FC236}">
                <a16:creationId xmlns:a16="http://schemas.microsoft.com/office/drawing/2014/main" xmlns="" id="{58FAE96E-E3F2-8782-CA7F-959A1088CA96}"/>
              </a:ext>
            </a:extLst>
          </p:cNvPr>
          <p:cNvSpPr/>
          <p:nvPr/>
        </p:nvSpPr>
        <p:spPr>
          <a:xfrm>
            <a:off x="1188730" y="1367722"/>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12" name="TextBox 11">
            <a:extLst>
              <a:ext uri="{FF2B5EF4-FFF2-40B4-BE49-F238E27FC236}">
                <a16:creationId xmlns:a16="http://schemas.microsoft.com/office/drawing/2014/main" xmlns="" id="{BC6E1488-5967-4745-4E60-5AA6E9359947}"/>
              </a:ext>
            </a:extLst>
          </p:cNvPr>
          <p:cNvSpPr txBox="1"/>
          <p:nvPr/>
        </p:nvSpPr>
        <p:spPr>
          <a:xfrm rot="10800000" flipH="1">
            <a:off x="-19531" y="0"/>
            <a:ext cx="4402848" cy="6858000"/>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scene3d>
              <a:camera prst="orthographicFront">
                <a:rot lat="0" lon="0" rev="10800000"/>
              </a:camera>
              <a:lightRig rig="threePt" dir="t"/>
            </a:scene3d>
          </a:bodyPr>
          <a:lstStyle>
            <a:defPPr>
              <a:defRPr lang="he-IL"/>
            </a:defPPr>
            <a:lvl1pPr algn="ctr">
              <a:defRPr sz="32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dirty="0"/>
              <a:t>Engaging partners and establishing interdepartmental mechanisms</a:t>
            </a:r>
          </a:p>
        </p:txBody>
      </p:sp>
      <p:sp>
        <p:nvSpPr>
          <p:cNvPr id="11" name="TextBox 10">
            <a:extLst>
              <a:ext uri="{FF2B5EF4-FFF2-40B4-BE49-F238E27FC236}">
                <a16:creationId xmlns:a16="http://schemas.microsoft.com/office/drawing/2014/main" xmlns="" id="{078ABC04-9F8C-7226-8697-B009638D8CA1}"/>
              </a:ext>
            </a:extLst>
          </p:cNvPr>
          <p:cNvSpPr txBox="1"/>
          <p:nvPr/>
        </p:nvSpPr>
        <p:spPr>
          <a:xfrm>
            <a:off x="4065722" y="102578"/>
            <a:ext cx="7449234" cy="1200329"/>
          </a:xfrm>
          <a:prstGeom prst="rect">
            <a:avLst/>
          </a:prstGeom>
          <a:noFill/>
        </p:spPr>
        <p:txBody>
          <a:bodyPr wrap="square">
            <a:spAutoFit/>
          </a:bodyPr>
          <a:lstStyle>
            <a:defPPr>
              <a:defRPr lang="he-IL"/>
            </a:defPPr>
            <a:lvl1pPr>
              <a:lnSpc>
                <a:spcPct val="150000"/>
              </a:lnSpc>
              <a:spcBef>
                <a:spcPts val="600"/>
              </a:spcBef>
              <a:defRPr sz="2400" b="1">
                <a:latin typeface="Heebo" pitchFamily="2" charset="-79"/>
                <a:ea typeface="Tahoma"/>
                <a:cs typeface="Heebo" pitchFamily="2" charset="-79"/>
              </a:defRPr>
            </a:lvl1pPr>
          </a:lstStyle>
          <a:p>
            <a:pPr algn="l" rtl="0"/>
            <a:r>
              <a:rPr lang="en-US" dirty="0" smtClean="0"/>
              <a:t>Working with Urban95 </a:t>
            </a:r>
            <a:r>
              <a:rPr lang="en-US" dirty="0"/>
              <a:t>as a model for </a:t>
            </a:r>
            <a:r>
              <a:rPr lang="en-US" dirty="0" smtClean="0"/>
              <a:t>a  collaborative </a:t>
            </a:r>
            <a:r>
              <a:rPr lang="en-US" dirty="0"/>
              <a:t>and holistic organizational culture.</a:t>
            </a:r>
            <a:endParaRPr lang="he-IL" dirty="0"/>
          </a:p>
        </p:txBody>
      </p:sp>
      <p:sp>
        <p:nvSpPr>
          <p:cNvPr id="14" name="TextBox 13">
            <a:extLst>
              <a:ext uri="{FF2B5EF4-FFF2-40B4-BE49-F238E27FC236}">
                <a16:creationId xmlns:a16="http://schemas.microsoft.com/office/drawing/2014/main" xmlns="" id="{1F83019A-B0D1-14E8-30C9-DA2BC38136C8}"/>
              </a:ext>
            </a:extLst>
          </p:cNvPr>
          <p:cNvSpPr txBox="1"/>
          <p:nvPr/>
        </p:nvSpPr>
        <p:spPr>
          <a:xfrm>
            <a:off x="4254546" y="1737054"/>
            <a:ext cx="1116279" cy="415498"/>
          </a:xfrm>
          <a:prstGeom prst="rect">
            <a:avLst/>
          </a:prstGeom>
          <a:noFill/>
        </p:spPr>
        <p:txBody>
          <a:bodyPr wrap="square">
            <a:spAutoFit/>
          </a:bodyPr>
          <a:lstStyle>
            <a:defPPr>
              <a:defRPr lang="he-IL"/>
            </a:defPPr>
            <a:lvl1pPr>
              <a:defRPr b="1">
                <a:latin typeface="Heebo" pitchFamily="2" charset="-79"/>
                <a:ea typeface="Tahoma"/>
                <a:cs typeface="Heebo" pitchFamily="2" charset="-79"/>
              </a:defRPr>
            </a:lvl1pPr>
          </a:lstStyle>
          <a:p>
            <a:pPr algn="ctr" rtl="0"/>
            <a:r>
              <a:rPr lang="en-US" sz="1050" dirty="0" smtClean="0">
                <a:solidFill>
                  <a:schemeClr val="accent3"/>
                </a:solidFill>
              </a:rPr>
              <a:t>Community Administration</a:t>
            </a:r>
            <a:endParaRPr lang="he-IL" sz="1050" dirty="0">
              <a:solidFill>
                <a:schemeClr val="accent3"/>
              </a:solidFill>
            </a:endParaRPr>
          </a:p>
        </p:txBody>
      </p:sp>
      <p:sp>
        <p:nvSpPr>
          <p:cNvPr id="16" name="TextBox 15">
            <a:extLst>
              <a:ext uri="{FF2B5EF4-FFF2-40B4-BE49-F238E27FC236}">
                <a16:creationId xmlns:a16="http://schemas.microsoft.com/office/drawing/2014/main" xmlns="" id="{E737EB36-B077-AB90-BCA0-5A97D372A4CA}"/>
              </a:ext>
            </a:extLst>
          </p:cNvPr>
          <p:cNvSpPr txBox="1"/>
          <p:nvPr/>
        </p:nvSpPr>
        <p:spPr>
          <a:xfrm>
            <a:off x="5608190" y="1588027"/>
            <a:ext cx="1116279" cy="830997"/>
          </a:xfrm>
          <a:prstGeom prst="rect">
            <a:avLst/>
          </a:prstGeom>
          <a:noFill/>
        </p:spPr>
        <p:txBody>
          <a:bodyPr wrap="square">
            <a:spAutoFit/>
          </a:bodyPr>
          <a:lstStyle>
            <a:defPPr>
              <a:defRPr lang="he-IL"/>
            </a:defPPr>
            <a:lvl1pPr>
              <a:defRPr b="1">
                <a:latin typeface="Heebo" pitchFamily="2" charset="-79"/>
                <a:ea typeface="Tahoma"/>
                <a:cs typeface="Heebo" pitchFamily="2" charset="-79"/>
              </a:defRPr>
            </a:lvl1pPr>
          </a:lstStyle>
          <a:p>
            <a:pPr algn="ctr" rtl="0"/>
            <a:r>
              <a:rPr lang="en-US" sz="1200" dirty="0" err="1" smtClean="0">
                <a:solidFill>
                  <a:schemeClr val="accent3"/>
                </a:solidFill>
              </a:rPr>
              <a:t>Digitaf</a:t>
            </a:r>
            <a:r>
              <a:rPr lang="en-US" sz="1200" dirty="0" smtClean="0">
                <a:solidFill>
                  <a:schemeClr val="accent3"/>
                </a:solidFill>
              </a:rPr>
              <a:t> and Community Well-Baby Clinics</a:t>
            </a:r>
            <a:endParaRPr lang="he-IL" sz="1200" dirty="0">
              <a:solidFill>
                <a:schemeClr val="accent3"/>
              </a:solidFill>
            </a:endParaRPr>
          </a:p>
        </p:txBody>
      </p:sp>
      <p:sp>
        <p:nvSpPr>
          <p:cNvPr id="17" name="TextBox 16">
            <a:extLst>
              <a:ext uri="{FF2B5EF4-FFF2-40B4-BE49-F238E27FC236}">
                <a16:creationId xmlns:a16="http://schemas.microsoft.com/office/drawing/2014/main" xmlns="" id="{0468396F-9A74-D8CE-0A66-13D11F0F2C1F}"/>
              </a:ext>
            </a:extLst>
          </p:cNvPr>
          <p:cNvSpPr txBox="1"/>
          <p:nvPr/>
        </p:nvSpPr>
        <p:spPr>
          <a:xfrm>
            <a:off x="6839410" y="1713595"/>
            <a:ext cx="1189403" cy="461665"/>
          </a:xfrm>
          <a:prstGeom prst="rect">
            <a:avLst/>
          </a:prstGeom>
          <a:noFill/>
        </p:spPr>
        <p:txBody>
          <a:bodyPr wrap="square">
            <a:spAutoFit/>
          </a:bodyPr>
          <a:lstStyle>
            <a:defPPr>
              <a:defRPr lang="he-IL"/>
            </a:defPPr>
            <a:lvl1pPr>
              <a:defRPr b="1">
                <a:latin typeface="Heebo" pitchFamily="2" charset="-79"/>
                <a:ea typeface="Tahoma"/>
                <a:cs typeface="Heebo" pitchFamily="2" charset="-79"/>
              </a:defRPr>
            </a:lvl1pPr>
          </a:lstStyle>
          <a:p>
            <a:pPr algn="ctr" rtl="0"/>
            <a:r>
              <a:rPr lang="en-US" sz="1200" dirty="0" smtClean="0">
                <a:solidFill>
                  <a:schemeClr val="accent3"/>
                </a:solidFill>
              </a:rPr>
              <a:t>City</a:t>
            </a:r>
          </a:p>
          <a:p>
            <a:pPr algn="ctr" rtl="0"/>
            <a:r>
              <a:rPr lang="en-US" sz="1200" dirty="0" smtClean="0">
                <a:solidFill>
                  <a:schemeClr val="accent3"/>
                </a:solidFill>
              </a:rPr>
              <a:t>Beautification</a:t>
            </a:r>
            <a:endParaRPr lang="he-IL" sz="1200" dirty="0">
              <a:solidFill>
                <a:schemeClr val="accent3"/>
              </a:solidFill>
            </a:endParaRPr>
          </a:p>
        </p:txBody>
      </p:sp>
      <p:sp>
        <p:nvSpPr>
          <p:cNvPr id="23" name="TextBox 22">
            <a:extLst>
              <a:ext uri="{FF2B5EF4-FFF2-40B4-BE49-F238E27FC236}">
                <a16:creationId xmlns:a16="http://schemas.microsoft.com/office/drawing/2014/main" xmlns="" id="{DC8D42DB-F485-3D48-2E87-486D38D74872}"/>
              </a:ext>
            </a:extLst>
          </p:cNvPr>
          <p:cNvSpPr txBox="1"/>
          <p:nvPr/>
        </p:nvSpPr>
        <p:spPr>
          <a:xfrm>
            <a:off x="8204360" y="1628127"/>
            <a:ext cx="1116279" cy="523220"/>
          </a:xfrm>
          <a:prstGeom prst="rect">
            <a:avLst/>
          </a:prstGeom>
          <a:noFill/>
        </p:spPr>
        <p:txBody>
          <a:bodyPr wrap="square">
            <a:spAutoFit/>
          </a:bodyPr>
          <a:lstStyle>
            <a:defPPr>
              <a:defRPr lang="he-IL"/>
            </a:defPPr>
            <a:lvl1pPr>
              <a:defRPr b="1">
                <a:latin typeface="Heebo" pitchFamily="2" charset="-79"/>
                <a:ea typeface="Tahoma"/>
                <a:cs typeface="Heebo" pitchFamily="2" charset="-79"/>
              </a:defRPr>
            </a:lvl1pPr>
          </a:lstStyle>
          <a:p>
            <a:pPr algn="ctr" rtl="0"/>
            <a:r>
              <a:rPr lang="en-US" sz="1400" dirty="0" smtClean="0">
                <a:solidFill>
                  <a:schemeClr val="accent3"/>
                </a:solidFill>
              </a:rPr>
              <a:t>City Architect</a:t>
            </a:r>
            <a:endParaRPr lang="he-IL" sz="1400" dirty="0">
              <a:solidFill>
                <a:schemeClr val="accent3"/>
              </a:solidFill>
            </a:endParaRPr>
          </a:p>
        </p:txBody>
      </p:sp>
      <p:sp>
        <p:nvSpPr>
          <p:cNvPr id="25" name="TextBox 24">
            <a:extLst>
              <a:ext uri="{FF2B5EF4-FFF2-40B4-BE49-F238E27FC236}">
                <a16:creationId xmlns:a16="http://schemas.microsoft.com/office/drawing/2014/main" xmlns="" id="{510A98CD-2305-8981-175C-B60FFBEB8B23}"/>
              </a:ext>
            </a:extLst>
          </p:cNvPr>
          <p:cNvSpPr txBox="1"/>
          <p:nvPr/>
        </p:nvSpPr>
        <p:spPr>
          <a:xfrm>
            <a:off x="9549799" y="1846683"/>
            <a:ext cx="1116279" cy="253916"/>
          </a:xfrm>
          <a:prstGeom prst="rect">
            <a:avLst/>
          </a:prstGeom>
          <a:noFill/>
        </p:spPr>
        <p:txBody>
          <a:bodyPr wrap="square">
            <a:spAutoFit/>
          </a:bodyPr>
          <a:lstStyle>
            <a:defPPr>
              <a:defRPr lang="he-IL"/>
            </a:defPPr>
            <a:lvl1pPr>
              <a:defRPr b="1">
                <a:latin typeface="Heebo" pitchFamily="2" charset="-79"/>
                <a:ea typeface="Tahoma"/>
                <a:cs typeface="Heebo" pitchFamily="2" charset="-79"/>
              </a:defRPr>
            </a:lvl1pPr>
          </a:lstStyle>
          <a:p>
            <a:pPr algn="ctr" rtl="0"/>
            <a:r>
              <a:rPr lang="en-US" sz="1050" dirty="0" smtClean="0">
                <a:solidFill>
                  <a:schemeClr val="accent3"/>
                </a:solidFill>
              </a:rPr>
              <a:t>Transportation</a:t>
            </a:r>
            <a:endParaRPr lang="he-IL" sz="1050" dirty="0">
              <a:solidFill>
                <a:schemeClr val="accent3"/>
              </a:solidFill>
            </a:endParaRPr>
          </a:p>
        </p:txBody>
      </p:sp>
      <p:sp>
        <p:nvSpPr>
          <p:cNvPr id="31" name="TextBox 30">
            <a:extLst>
              <a:ext uri="{FF2B5EF4-FFF2-40B4-BE49-F238E27FC236}">
                <a16:creationId xmlns:a16="http://schemas.microsoft.com/office/drawing/2014/main" xmlns="" id="{761C1E0A-406A-6A9D-4F04-5FC2ECCFCAD6}"/>
              </a:ext>
            </a:extLst>
          </p:cNvPr>
          <p:cNvSpPr txBox="1"/>
          <p:nvPr/>
        </p:nvSpPr>
        <p:spPr>
          <a:xfrm>
            <a:off x="4488296" y="2875942"/>
            <a:ext cx="4274204" cy="1477328"/>
          </a:xfrm>
          <a:prstGeom prst="rect">
            <a:avLst/>
          </a:prstGeom>
          <a:noFill/>
        </p:spPr>
        <p:txBody>
          <a:bodyPr wrap="square">
            <a:spAutoFit/>
          </a:bodyPr>
          <a:lstStyle/>
          <a:p>
            <a:pPr algn="l" rtl="0"/>
            <a:r>
              <a:rPr lang="en-US" kern="1200" dirty="0" smtClean="0">
                <a:solidFill>
                  <a:schemeClr val="accent3"/>
                </a:solidFill>
                <a:latin typeface="Heebo" pitchFamily="2" charset="-79"/>
                <a:ea typeface="Tahoma"/>
                <a:cs typeface="Heebo" pitchFamily="2" charset="-79"/>
              </a:rPr>
              <a:t>Modes of action</a:t>
            </a:r>
            <a:endParaRPr lang="he-IL" kern="1200" dirty="0">
              <a:solidFill>
                <a:schemeClr val="accent3"/>
              </a:solidFill>
              <a:latin typeface="Heebo" pitchFamily="2" charset="-79"/>
              <a:ea typeface="Tahoma"/>
              <a:cs typeface="Heebo" pitchFamily="2" charset="-79"/>
            </a:endParaRPr>
          </a:p>
          <a:p>
            <a:pPr marL="285750" indent="-285750" algn="l" rtl="0">
              <a:buFont typeface="Arial" panose="020B0604020202020204" pitchFamily="34" charset="0"/>
              <a:buChar char="•"/>
            </a:pPr>
            <a:r>
              <a:rPr lang="en-US" b="1" kern="1200" dirty="0" smtClean="0">
                <a:solidFill>
                  <a:schemeClr val="accent3"/>
                </a:solidFill>
                <a:latin typeface="Heebo" pitchFamily="2" charset="-79"/>
                <a:ea typeface="Tahoma"/>
                <a:cs typeface="Heebo" pitchFamily="2" charset="-79"/>
              </a:rPr>
              <a:t>Engagement</a:t>
            </a:r>
            <a:endParaRPr lang="he-IL" b="1" kern="1200" dirty="0">
              <a:solidFill>
                <a:schemeClr val="accent3"/>
              </a:solidFill>
              <a:latin typeface="Heebo" pitchFamily="2" charset="-79"/>
              <a:ea typeface="Tahoma"/>
              <a:cs typeface="Heebo" pitchFamily="2" charset="-79"/>
            </a:endParaRPr>
          </a:p>
          <a:p>
            <a:pPr marL="285750" indent="-285750" algn="l" rtl="0">
              <a:buFont typeface="Arial" panose="020B0604020202020204" pitchFamily="34" charset="0"/>
              <a:buChar char="•"/>
            </a:pPr>
            <a:r>
              <a:rPr lang="en-US" b="1" dirty="0" smtClean="0">
                <a:solidFill>
                  <a:schemeClr val="accent3"/>
                </a:solidFill>
                <a:latin typeface="Heebo" pitchFamily="2" charset="-79"/>
                <a:ea typeface="Tahoma"/>
                <a:cs typeface="Heebo" pitchFamily="2" charset="-79"/>
              </a:rPr>
              <a:t>Bridging and building connections</a:t>
            </a:r>
            <a:endParaRPr lang="he-IL" b="1" dirty="0">
              <a:solidFill>
                <a:schemeClr val="accent3"/>
              </a:solidFill>
              <a:latin typeface="Heebo" pitchFamily="2" charset="-79"/>
              <a:ea typeface="Tahoma"/>
              <a:cs typeface="Heebo" pitchFamily="2" charset="-79"/>
            </a:endParaRPr>
          </a:p>
          <a:p>
            <a:pPr marL="285750" indent="-285750" algn="l" rtl="0">
              <a:buFont typeface="Arial" panose="020B0604020202020204" pitchFamily="34" charset="0"/>
              <a:buChar char="•"/>
            </a:pPr>
            <a:r>
              <a:rPr lang="en-US" b="1" dirty="0">
                <a:solidFill>
                  <a:schemeClr val="accent3"/>
                </a:solidFill>
                <a:latin typeface="Heebo" pitchFamily="2" charset="-79"/>
                <a:ea typeface="Tahoma"/>
                <a:cs typeface="Heebo" pitchFamily="2" charset="-79"/>
              </a:rPr>
              <a:t>Familiarization and active listening</a:t>
            </a:r>
            <a:endParaRPr lang="he-IL" b="1" dirty="0">
              <a:solidFill>
                <a:schemeClr val="accent3"/>
              </a:solidFill>
              <a:latin typeface="Heebo" pitchFamily="2" charset="-79"/>
              <a:ea typeface="Tahoma"/>
              <a:cs typeface="Heebo" pitchFamily="2" charset="-79"/>
            </a:endParaRPr>
          </a:p>
          <a:p>
            <a:pPr marL="285750" indent="-285750" algn="l" rtl="0">
              <a:buFont typeface="Arial" panose="020B0604020202020204" pitchFamily="34" charset="0"/>
              <a:buChar char="•"/>
            </a:pPr>
            <a:r>
              <a:rPr lang="en-US" b="1" dirty="0">
                <a:solidFill>
                  <a:schemeClr val="accent3"/>
                </a:solidFill>
                <a:latin typeface="Heebo" pitchFamily="2" charset="-79"/>
                <a:ea typeface="Tahoma"/>
                <a:cs typeface="Heebo" pitchFamily="2" charset="-79"/>
              </a:rPr>
              <a:t>Transparency and reciprocity</a:t>
            </a:r>
            <a:endParaRPr lang="he-IL" b="1" dirty="0">
              <a:solidFill>
                <a:schemeClr val="accent3"/>
              </a:solidFill>
              <a:latin typeface="Heebo" pitchFamily="2" charset="-79"/>
              <a:ea typeface="Tahoma"/>
              <a:cs typeface="Heebo" pitchFamily="2" charset="-79"/>
            </a:endParaRPr>
          </a:p>
        </p:txBody>
      </p:sp>
      <p:sp>
        <p:nvSpPr>
          <p:cNvPr id="32" name="TextBox 31">
            <a:extLst>
              <a:ext uri="{FF2B5EF4-FFF2-40B4-BE49-F238E27FC236}">
                <a16:creationId xmlns:a16="http://schemas.microsoft.com/office/drawing/2014/main" xmlns="" id="{115C3862-0347-01C3-1587-BE605A0ACEDF}"/>
              </a:ext>
            </a:extLst>
          </p:cNvPr>
          <p:cNvSpPr txBox="1"/>
          <p:nvPr/>
        </p:nvSpPr>
        <p:spPr>
          <a:xfrm>
            <a:off x="8956984" y="2876736"/>
            <a:ext cx="3399425" cy="1200329"/>
          </a:xfrm>
          <a:prstGeom prst="rect">
            <a:avLst/>
          </a:prstGeom>
          <a:noFill/>
        </p:spPr>
        <p:txBody>
          <a:bodyPr wrap="square">
            <a:spAutoFit/>
          </a:bodyPr>
          <a:lstStyle/>
          <a:p>
            <a:pPr algn="l" rtl="0"/>
            <a:r>
              <a:rPr lang="en-US" kern="1200" dirty="0" smtClean="0">
                <a:solidFill>
                  <a:schemeClr val="accent3">
                    <a:lumMod val="75000"/>
                  </a:schemeClr>
                </a:solidFill>
                <a:latin typeface="Heebo" pitchFamily="2" charset="-79"/>
                <a:ea typeface="Tahoma"/>
                <a:cs typeface="Heebo" pitchFamily="2" charset="-79"/>
              </a:rPr>
              <a:t>Challenges</a:t>
            </a:r>
            <a:endParaRPr lang="he-IL" kern="1200" dirty="0">
              <a:solidFill>
                <a:schemeClr val="accent3">
                  <a:lumMod val="75000"/>
                </a:schemeClr>
              </a:solidFill>
              <a:latin typeface="Heebo" pitchFamily="2" charset="-79"/>
              <a:ea typeface="Tahoma"/>
              <a:cs typeface="Heebo" pitchFamily="2" charset="-79"/>
            </a:endParaRPr>
          </a:p>
          <a:p>
            <a:pPr marL="285750" indent="-285750" algn="l" rtl="0">
              <a:buFont typeface="Arial" panose="020B0604020202020204" pitchFamily="34" charset="0"/>
              <a:buChar char="•"/>
            </a:pPr>
            <a:r>
              <a:rPr lang="en-US" b="1" dirty="0">
                <a:solidFill>
                  <a:schemeClr val="accent3">
                    <a:lumMod val="75000"/>
                  </a:schemeClr>
                </a:solidFill>
                <a:latin typeface="Heebo" pitchFamily="2" charset="-79"/>
                <a:ea typeface="Tahoma"/>
                <a:cs typeface="Heebo" pitchFamily="2" charset="-79"/>
              </a:rPr>
              <a:t>Personnel turnover</a:t>
            </a:r>
            <a:endParaRPr lang="he-IL" b="1" kern="1200" dirty="0">
              <a:solidFill>
                <a:schemeClr val="accent3">
                  <a:lumMod val="75000"/>
                </a:schemeClr>
              </a:solidFill>
              <a:latin typeface="Heebo" pitchFamily="2" charset="-79"/>
              <a:ea typeface="Tahoma"/>
              <a:cs typeface="Heebo" pitchFamily="2" charset="-79"/>
            </a:endParaRPr>
          </a:p>
          <a:p>
            <a:pPr marL="285750" indent="-285750" algn="l" rtl="0">
              <a:buFont typeface="Arial" panose="020B0604020202020204" pitchFamily="34" charset="0"/>
              <a:buChar char="•"/>
            </a:pPr>
            <a:r>
              <a:rPr lang="en-US" b="1" dirty="0">
                <a:solidFill>
                  <a:schemeClr val="accent3">
                    <a:lumMod val="75000"/>
                  </a:schemeClr>
                </a:solidFill>
                <a:latin typeface="Heebo" pitchFamily="2" charset="-79"/>
                <a:ea typeface="Tahoma"/>
                <a:cs typeface="Heebo" pitchFamily="2" charset="-79"/>
              </a:rPr>
              <a:t>Differing work methods</a:t>
            </a:r>
            <a:endParaRPr lang="he-IL" b="1" dirty="0">
              <a:solidFill>
                <a:schemeClr val="accent3">
                  <a:lumMod val="75000"/>
                </a:schemeClr>
              </a:solidFill>
              <a:latin typeface="Heebo" pitchFamily="2" charset="-79"/>
              <a:ea typeface="Tahoma"/>
              <a:cs typeface="Heebo" pitchFamily="2" charset="-79"/>
            </a:endParaRPr>
          </a:p>
          <a:p>
            <a:pPr marL="285750" indent="-285750" algn="l" rtl="0">
              <a:buFont typeface="Arial" panose="020B0604020202020204" pitchFamily="34" charset="0"/>
              <a:buChar char="•"/>
            </a:pPr>
            <a:r>
              <a:rPr lang="en-US" b="1" dirty="0">
                <a:solidFill>
                  <a:schemeClr val="accent3">
                    <a:lumMod val="75000"/>
                  </a:schemeClr>
                </a:solidFill>
                <a:latin typeface="Heebo" pitchFamily="2" charset="-79"/>
                <a:ea typeface="Tahoma"/>
                <a:cs typeface="Heebo" pitchFamily="2" charset="-79"/>
              </a:rPr>
              <a:t>Regulatory policies</a:t>
            </a:r>
            <a:endParaRPr lang="he-IL" b="1" dirty="0">
              <a:solidFill>
                <a:schemeClr val="accent3">
                  <a:lumMod val="75000"/>
                </a:schemeClr>
              </a:solidFill>
              <a:latin typeface="Heebo" pitchFamily="2" charset="-79"/>
              <a:ea typeface="Tahoma"/>
              <a:cs typeface="Heebo" pitchFamily="2" charset="-79"/>
            </a:endParaRPr>
          </a:p>
        </p:txBody>
      </p:sp>
      <p:sp>
        <p:nvSpPr>
          <p:cNvPr id="35" name="TextBox 34">
            <a:extLst>
              <a:ext uri="{FF2B5EF4-FFF2-40B4-BE49-F238E27FC236}">
                <a16:creationId xmlns:a16="http://schemas.microsoft.com/office/drawing/2014/main" xmlns="" id="{67B09FE6-0B10-4870-0327-CE394ECD0E19}"/>
              </a:ext>
            </a:extLst>
          </p:cNvPr>
          <p:cNvSpPr txBox="1"/>
          <p:nvPr/>
        </p:nvSpPr>
        <p:spPr>
          <a:xfrm>
            <a:off x="4519817" y="5101436"/>
            <a:ext cx="6908979" cy="1477328"/>
          </a:xfrm>
          <a:prstGeom prst="rect">
            <a:avLst/>
          </a:prstGeom>
          <a:noFill/>
        </p:spPr>
        <p:txBody>
          <a:bodyPr wrap="square">
            <a:spAutoFit/>
          </a:bodyPr>
          <a:lstStyle/>
          <a:p>
            <a:pPr lvl="0" algn="l" rtl="0">
              <a:spcAft>
                <a:spcPts val="600"/>
              </a:spcAft>
              <a:defRPr/>
            </a:pPr>
            <a:r>
              <a:rPr lang="en-US" b="1" i="1" dirty="0">
                <a:solidFill>
                  <a:schemeClr val="bg1">
                    <a:lumMod val="50000"/>
                  </a:schemeClr>
                </a:solidFill>
                <a:latin typeface="Heebo" pitchFamily="2" charset="-79"/>
                <a:ea typeface="Calibri" panose="020F0502020204030204" pitchFamily="34" charset="0"/>
                <a:cs typeface="Heebo" pitchFamily="2" charset="-79"/>
              </a:rPr>
              <a:t>"We're in a different place now. </a:t>
            </a:r>
            <a:r>
              <a:rPr lang="en-US" i="1" dirty="0">
                <a:solidFill>
                  <a:schemeClr val="bg1">
                    <a:lumMod val="50000"/>
                  </a:schemeClr>
                </a:solidFill>
                <a:latin typeface="Heebo" pitchFamily="2" charset="-79"/>
                <a:ea typeface="Calibri" panose="020F0502020204030204" pitchFamily="34" charset="0"/>
                <a:cs typeface="Heebo" pitchFamily="2" charset="-79"/>
              </a:rPr>
              <a:t>Until recently, no one sat down and said, </a:t>
            </a:r>
            <a:r>
              <a:rPr lang="en-US" i="1" dirty="0" smtClean="0">
                <a:solidFill>
                  <a:schemeClr val="bg1">
                    <a:lumMod val="50000"/>
                  </a:schemeClr>
                </a:solidFill>
                <a:latin typeface="Heebo" pitchFamily="2" charset="-79"/>
                <a:ea typeface="Calibri" panose="020F0502020204030204" pitchFamily="34" charset="0"/>
                <a:cs typeface="Heebo" pitchFamily="2" charset="-79"/>
              </a:rPr>
              <a:t>‘It’s </a:t>
            </a:r>
            <a:r>
              <a:rPr lang="en-US" i="1" dirty="0">
                <a:solidFill>
                  <a:schemeClr val="bg1">
                    <a:lumMod val="50000"/>
                  </a:schemeClr>
                </a:solidFill>
                <a:latin typeface="Heebo" pitchFamily="2" charset="-79"/>
                <a:ea typeface="Calibri" panose="020F0502020204030204" pitchFamily="34" charset="0"/>
                <a:cs typeface="Heebo" pitchFamily="2" charset="-79"/>
              </a:rPr>
              <a:t>one </a:t>
            </a:r>
            <a:r>
              <a:rPr lang="en-US" i="1" dirty="0" smtClean="0">
                <a:solidFill>
                  <a:schemeClr val="bg1">
                    <a:lumMod val="50000"/>
                  </a:schemeClr>
                </a:solidFill>
                <a:latin typeface="Heebo" pitchFamily="2" charset="-79"/>
                <a:ea typeface="Calibri" panose="020F0502020204030204" pitchFamily="34" charset="0"/>
                <a:cs typeface="Heebo" pitchFamily="2" charset="-79"/>
              </a:rPr>
              <a:t>area—let’s </a:t>
            </a:r>
            <a:r>
              <a:rPr lang="en-US" i="1" dirty="0">
                <a:solidFill>
                  <a:schemeClr val="bg1">
                    <a:lumMod val="50000"/>
                  </a:schemeClr>
                </a:solidFill>
                <a:latin typeface="Heebo" pitchFamily="2" charset="-79"/>
                <a:ea typeface="Calibri" panose="020F0502020204030204" pitchFamily="34" charset="0"/>
                <a:cs typeface="Heebo" pitchFamily="2" charset="-79"/>
              </a:rPr>
              <a:t>figure out how to advance it together.' If we succeed in building a strong network here, </a:t>
            </a:r>
            <a:r>
              <a:rPr lang="en-US" b="1" i="1" dirty="0">
                <a:solidFill>
                  <a:schemeClr val="bg1">
                    <a:lumMod val="50000"/>
                  </a:schemeClr>
                </a:solidFill>
                <a:latin typeface="Heebo" pitchFamily="2" charset="-79"/>
                <a:ea typeface="Calibri" panose="020F0502020204030204" pitchFamily="34" charset="0"/>
                <a:cs typeface="Heebo" pitchFamily="2" charset="-79"/>
              </a:rPr>
              <a:t>we’ll all support one another, generate more high-quality, sustained activity, and learn from each other along the way."</a:t>
            </a:r>
            <a:r>
              <a:rPr lang="en-US" i="1" dirty="0">
                <a:solidFill>
                  <a:schemeClr val="bg1">
                    <a:lumMod val="50000"/>
                  </a:schemeClr>
                </a:solidFill>
                <a:latin typeface="Heebo" pitchFamily="2" charset="-79"/>
                <a:ea typeface="Calibri" panose="020F0502020204030204" pitchFamily="34" charset="0"/>
                <a:cs typeface="Heebo" pitchFamily="2" charset="-79"/>
              </a:rPr>
              <a:t> </a:t>
            </a:r>
            <a:r>
              <a:rPr lang="en-US" sz="1400" dirty="0">
                <a:solidFill>
                  <a:schemeClr val="bg1">
                    <a:lumMod val="50000"/>
                  </a:schemeClr>
                </a:solidFill>
                <a:latin typeface="Heebo" pitchFamily="2" charset="-79"/>
                <a:ea typeface="Calibri" panose="020F0502020204030204" pitchFamily="34" charset="0"/>
                <a:cs typeface="Heebo" pitchFamily="2" charset="-79"/>
              </a:rPr>
              <a:t>(Community)</a:t>
            </a:r>
            <a:endParaRPr kumimoji="0" lang="he-IL" sz="1400" u="none" strike="noStrike" kern="1200" cap="none" spc="0" normalizeH="0" baseline="0" noProof="0" dirty="0">
              <a:ln>
                <a:noFill/>
              </a:ln>
              <a:solidFill>
                <a:schemeClr val="bg1">
                  <a:lumMod val="50000"/>
                </a:schemeClr>
              </a:solidFill>
              <a:effectLst/>
              <a:uLnTx/>
              <a:uFillTx/>
              <a:latin typeface="Heebo" pitchFamily="2" charset="-79"/>
              <a:ea typeface="Calibri" panose="020F0502020204030204" pitchFamily="34" charset="0"/>
              <a:cs typeface="Heebo" pitchFamily="2" charset="-79"/>
            </a:endParaRPr>
          </a:p>
        </p:txBody>
      </p:sp>
      <p:sp>
        <p:nvSpPr>
          <p:cNvPr id="3" name="Oval 2">
            <a:extLst>
              <a:ext uri="{FF2B5EF4-FFF2-40B4-BE49-F238E27FC236}">
                <a16:creationId xmlns:a16="http://schemas.microsoft.com/office/drawing/2014/main" xmlns="" id="{F58EBF69-4E91-D49F-E787-6421DD5196FE}"/>
              </a:ext>
            </a:extLst>
          </p:cNvPr>
          <p:cNvSpPr/>
          <p:nvPr/>
        </p:nvSpPr>
        <p:spPr>
          <a:xfrm>
            <a:off x="10778210" y="1416823"/>
            <a:ext cx="1306288" cy="1154162"/>
          </a:xfrm>
          <a:prstGeom prst="ellipse">
            <a:avLst/>
          </a:prstGeom>
          <a:solidFill>
            <a:schemeClr val="accent2">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sz="3200">
              <a:solidFill>
                <a:schemeClr val="tx1"/>
              </a:solidFill>
              <a:latin typeface="Heebo" panose="00000500000000000000" pitchFamily="2" charset="-79"/>
              <a:cs typeface="Heebo" panose="00000500000000000000" pitchFamily="2" charset="-79"/>
            </a:endParaRPr>
          </a:p>
        </p:txBody>
      </p:sp>
      <p:sp>
        <p:nvSpPr>
          <p:cNvPr id="6" name="TextBox 5">
            <a:extLst>
              <a:ext uri="{FF2B5EF4-FFF2-40B4-BE49-F238E27FC236}">
                <a16:creationId xmlns:a16="http://schemas.microsoft.com/office/drawing/2014/main" xmlns="" id="{7E8051A5-92C1-F9D6-0413-024C9B4EA999}"/>
              </a:ext>
            </a:extLst>
          </p:cNvPr>
          <p:cNvSpPr txBox="1"/>
          <p:nvPr/>
        </p:nvSpPr>
        <p:spPr>
          <a:xfrm>
            <a:off x="10918275" y="1798429"/>
            <a:ext cx="1116279" cy="307777"/>
          </a:xfrm>
          <a:prstGeom prst="rect">
            <a:avLst/>
          </a:prstGeom>
          <a:noFill/>
        </p:spPr>
        <p:txBody>
          <a:bodyPr wrap="square">
            <a:spAutoFit/>
          </a:bodyPr>
          <a:lstStyle>
            <a:defPPr>
              <a:defRPr lang="he-IL"/>
            </a:defPPr>
            <a:lvl1pPr>
              <a:defRPr b="1">
                <a:latin typeface="Heebo" pitchFamily="2" charset="-79"/>
                <a:ea typeface="Tahoma"/>
                <a:cs typeface="Heebo" pitchFamily="2" charset="-79"/>
              </a:defRPr>
            </a:lvl1pPr>
          </a:lstStyle>
          <a:p>
            <a:pPr algn="ctr" rtl="0"/>
            <a:r>
              <a:rPr lang="en-US" sz="1400" dirty="0" smtClean="0">
                <a:solidFill>
                  <a:schemeClr val="accent3"/>
                </a:solidFill>
              </a:rPr>
              <a:t>Strategy</a:t>
            </a:r>
            <a:endParaRPr lang="he-IL" sz="1600" dirty="0">
              <a:solidFill>
                <a:schemeClr val="accent3"/>
              </a:solidFill>
            </a:endParaRPr>
          </a:p>
        </p:txBody>
      </p:sp>
    </p:spTree>
    <p:extLst>
      <p:ext uri="{BB962C8B-B14F-4D97-AF65-F5344CB8AC3E}">
        <p14:creationId xmlns:p14="http://schemas.microsoft.com/office/powerpoint/2010/main" val="6241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P spid="22" grpId="0" animBg="1"/>
      <p:bldP spid="26" grpId="0" animBg="1"/>
      <p:bldP spid="28" grpId="0" animBg="1"/>
      <p:bldP spid="29" grpId="0" animBg="1"/>
      <p:bldP spid="30" grpId="0" animBg="1"/>
      <p:bldP spid="11" grpId="0"/>
      <p:bldP spid="14" grpId="0"/>
      <p:bldP spid="16" grpId="0"/>
      <p:bldP spid="17" grpId="0"/>
      <p:bldP spid="23" grpId="0"/>
      <p:bldP spid="25" grpId="0"/>
      <p:bldP spid="31" grpId="0"/>
      <p:bldP spid="32" grpId="0"/>
      <p:bldP spid="35" grpId="0"/>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C6FE26-BB0C-61D9-4523-B945DA856B26}"/>
            </a:ext>
          </a:extLst>
        </p:cNvPr>
        <p:cNvGrpSpPr/>
        <p:nvPr/>
      </p:nvGrpSpPr>
      <p:grpSpPr>
        <a:xfrm>
          <a:off x="0" y="0"/>
          <a:ext cx="0" cy="0"/>
          <a:chOff x="0" y="0"/>
          <a:chExt cx="0" cy="0"/>
        </a:xfrm>
      </p:grpSpPr>
      <p:pic>
        <p:nvPicPr>
          <p:cNvPr id="12" name="Picture 11" descr="A picture containing ground, outdoor, person, little&#10;&#10;Description automatically generated">
            <a:extLst>
              <a:ext uri="{FF2B5EF4-FFF2-40B4-BE49-F238E27FC236}">
                <a16:creationId xmlns:a16="http://schemas.microsoft.com/office/drawing/2014/main" xmlns="" id="{33D4DC9F-3FC0-01E5-170B-7DFC105753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2" t="536" r="12791" b="3208"/>
          <a:stretch/>
        </p:blipFill>
        <p:spPr>
          <a:xfrm>
            <a:off x="4030103" y="3983065"/>
            <a:ext cx="3075709" cy="2832139"/>
          </a:xfrm>
          <a:prstGeom prst="ellipse">
            <a:avLst/>
          </a:prstGeom>
          <a:ln>
            <a:noFill/>
          </a:ln>
          <a:effectLst>
            <a:outerShdw blurRad="50800" dist="38100" dir="13500000" algn="br" rotWithShape="0">
              <a:schemeClr val="accent5">
                <a:alpha val="40000"/>
              </a:schemeClr>
            </a:outerShdw>
          </a:effectLst>
        </p:spPr>
      </p:pic>
      <p:pic>
        <p:nvPicPr>
          <p:cNvPr id="4" name="Picture 3">
            <a:extLst>
              <a:ext uri="{FF2B5EF4-FFF2-40B4-BE49-F238E27FC236}">
                <a16:creationId xmlns:a16="http://schemas.microsoft.com/office/drawing/2014/main" xmlns="" id="{9A06C756-419C-3475-797A-6213C1D20EEA}"/>
              </a:ext>
            </a:extLst>
          </p:cNvPr>
          <p:cNvPicPr>
            <a:picLocks noChangeAspect="1"/>
          </p:cNvPicPr>
          <p:nvPr/>
        </p:nvPicPr>
        <p:blipFill>
          <a:blip r:embed="rId4"/>
          <a:stretch>
            <a:fillRect/>
          </a:stretch>
        </p:blipFill>
        <p:spPr>
          <a:xfrm>
            <a:off x="8659472" y="5280703"/>
            <a:ext cx="3532528" cy="1577297"/>
          </a:xfrm>
          <a:prstGeom prst="rect">
            <a:avLst/>
          </a:prstGeom>
        </p:spPr>
      </p:pic>
      <p:sp>
        <p:nvSpPr>
          <p:cNvPr id="11" name="TextBox 10">
            <a:extLst>
              <a:ext uri="{FF2B5EF4-FFF2-40B4-BE49-F238E27FC236}">
                <a16:creationId xmlns:a16="http://schemas.microsoft.com/office/drawing/2014/main" xmlns="" id="{F6E518B4-DD53-D750-4084-CF11D12D113D}"/>
              </a:ext>
            </a:extLst>
          </p:cNvPr>
          <p:cNvSpPr txBox="1"/>
          <p:nvPr/>
        </p:nvSpPr>
        <p:spPr>
          <a:xfrm rot="10800000" flipH="1">
            <a:off x="-1656" y="0"/>
            <a:ext cx="4615543" cy="6858000"/>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he-IL"/>
            </a:defPPr>
            <a:lvl1pPr algn="ctr">
              <a:defRPr sz="32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he-IL" sz="4800" dirty="0"/>
          </a:p>
        </p:txBody>
      </p:sp>
      <p:sp>
        <p:nvSpPr>
          <p:cNvPr id="2" name="TextBox 1">
            <a:extLst>
              <a:ext uri="{FF2B5EF4-FFF2-40B4-BE49-F238E27FC236}">
                <a16:creationId xmlns:a16="http://schemas.microsoft.com/office/drawing/2014/main" xmlns="" id="{329B7E3B-9A71-C29D-C6DB-D2B6AA33AF41}"/>
              </a:ext>
            </a:extLst>
          </p:cNvPr>
          <p:cNvSpPr txBox="1"/>
          <p:nvPr/>
        </p:nvSpPr>
        <p:spPr>
          <a:xfrm>
            <a:off x="-1657" y="1854541"/>
            <a:ext cx="4437220" cy="2908489"/>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algn="l" rtl="0">
              <a:spcBef>
                <a:spcPts val="600"/>
              </a:spcBef>
            </a:pPr>
            <a:r>
              <a:rPr lang="en-US" sz="2800" b="0" dirty="0" smtClean="0">
                <a:solidFill>
                  <a:schemeClr val="bg1"/>
                </a:solidFill>
              </a:rPr>
              <a:t>Implementation of </a:t>
            </a:r>
          </a:p>
          <a:p>
            <a:pPr marL="0" indent="0" algn="l" rtl="0">
              <a:spcBef>
                <a:spcPts val="600"/>
              </a:spcBef>
              <a:buNone/>
            </a:pPr>
            <a:r>
              <a:rPr lang="en-US" sz="2800" b="0" dirty="0" smtClean="0">
                <a:solidFill>
                  <a:schemeClr val="bg1"/>
                </a:solidFill>
              </a:rPr>
              <a:t>     city-wide projects</a:t>
            </a:r>
            <a:r>
              <a:rPr lang="he-IL" sz="2800" b="0" dirty="0" smtClean="0">
                <a:solidFill>
                  <a:schemeClr val="bg1"/>
                </a:solidFill>
              </a:rPr>
              <a:t> </a:t>
            </a:r>
          </a:p>
          <a:p>
            <a:pPr algn="l" rtl="0">
              <a:spcBef>
                <a:spcPts val="600"/>
              </a:spcBef>
            </a:pPr>
            <a:r>
              <a:rPr lang="en-US" sz="2800" b="0" dirty="0">
                <a:solidFill>
                  <a:schemeClr val="bg1"/>
                </a:solidFill>
              </a:rPr>
              <a:t>I</a:t>
            </a:r>
            <a:r>
              <a:rPr lang="en-US" sz="2800" b="0" dirty="0" smtClean="0">
                <a:solidFill>
                  <a:schemeClr val="bg1"/>
                </a:solidFill>
              </a:rPr>
              <a:t>ndependent initiatives in public spaces</a:t>
            </a:r>
          </a:p>
          <a:p>
            <a:pPr algn="l" rtl="0">
              <a:spcBef>
                <a:spcPts val="600"/>
              </a:spcBef>
            </a:pPr>
            <a:r>
              <a:rPr lang="en-US" sz="2800" b="0" dirty="0" smtClean="0">
                <a:solidFill>
                  <a:schemeClr val="bg1"/>
                </a:solidFill>
              </a:rPr>
              <a:t>Serving underprivileged populations</a:t>
            </a:r>
            <a:endParaRPr lang="he-IL" sz="2800" b="0" dirty="0">
              <a:solidFill>
                <a:schemeClr val="bg1"/>
              </a:solidFill>
            </a:endParaRPr>
          </a:p>
        </p:txBody>
      </p:sp>
      <p:pic>
        <p:nvPicPr>
          <p:cNvPr id="7" name="Picture 6">
            <a:extLst>
              <a:ext uri="{FF2B5EF4-FFF2-40B4-BE49-F238E27FC236}">
                <a16:creationId xmlns:a16="http://schemas.microsoft.com/office/drawing/2014/main" xmlns="" id="{3228D45A-B5D7-3018-67A4-38E9A2537E69}"/>
              </a:ext>
            </a:extLst>
          </p:cNvPr>
          <p:cNvPicPr>
            <a:picLocks noChangeAspect="1"/>
          </p:cNvPicPr>
          <p:nvPr/>
        </p:nvPicPr>
        <p:blipFill>
          <a:blip r:embed="rId5" cstate="print">
            <a:extLst>
              <a:ext uri="{28A0092B-C50C-407E-A947-70E740481C1C}">
                <a14:useLocalDpi xmlns:a14="http://schemas.microsoft.com/office/drawing/2010/main" val="0"/>
              </a:ext>
            </a:extLst>
          </a:blip>
          <a:srcRect l="5817" r="3326"/>
          <a:stretch/>
        </p:blipFill>
        <p:spPr>
          <a:xfrm>
            <a:off x="8922967" y="195132"/>
            <a:ext cx="3117878" cy="2709429"/>
          </a:xfrm>
          <a:prstGeom prst="ellipse">
            <a:avLst/>
          </a:prstGeom>
          <a:ln>
            <a:noFill/>
          </a:ln>
          <a:effectLst>
            <a:outerShdw blurRad="50800" dist="38100" dir="13500000" algn="br" rotWithShape="0">
              <a:schemeClr val="accent5">
                <a:alpha val="40000"/>
              </a:schemeClr>
            </a:outerShdw>
          </a:effectLst>
        </p:spPr>
      </p:pic>
      <p:pic>
        <p:nvPicPr>
          <p:cNvPr id="5" name="Picture 4">
            <a:extLst>
              <a:ext uri="{FF2B5EF4-FFF2-40B4-BE49-F238E27FC236}">
                <a16:creationId xmlns:a16="http://schemas.microsoft.com/office/drawing/2014/main" xmlns="" id="{5EEFCD53-FC4A-9B48-CE31-EC520C1151D3}"/>
              </a:ext>
            </a:extLst>
          </p:cNvPr>
          <p:cNvPicPr>
            <a:picLocks noChangeAspect="1"/>
          </p:cNvPicPr>
          <p:nvPr/>
        </p:nvPicPr>
        <p:blipFill>
          <a:blip r:embed="rId6"/>
          <a:srcRect b="18664"/>
          <a:stretch/>
        </p:blipFill>
        <p:spPr>
          <a:xfrm>
            <a:off x="4495133" y="42751"/>
            <a:ext cx="3117879" cy="3014190"/>
          </a:xfrm>
          <a:prstGeom prst="ellipse">
            <a:avLst/>
          </a:prstGeom>
          <a:ln>
            <a:noFill/>
          </a:ln>
          <a:effectLst>
            <a:outerShdw blurRad="50800" dist="38100" dir="13500000" algn="br" rotWithShape="0">
              <a:schemeClr val="accent5">
                <a:alpha val="40000"/>
              </a:schemeClr>
            </a:outerShdw>
          </a:effectLst>
        </p:spPr>
      </p:pic>
      <p:pic>
        <p:nvPicPr>
          <p:cNvPr id="9" name="תמונה 6" descr="WhatsApp Image 2024-04-18 at 14.47.25.jpeg">
            <a:extLst>
              <a:ext uri="{FF2B5EF4-FFF2-40B4-BE49-F238E27FC236}">
                <a16:creationId xmlns:a16="http://schemas.microsoft.com/office/drawing/2014/main" xmlns="" id="{CDD2DA0A-8570-0363-2D6F-AA8D5F9C732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26" r="3989"/>
          <a:stretch/>
        </p:blipFill>
        <p:spPr bwMode="auto">
          <a:xfrm>
            <a:off x="6789409" y="2347894"/>
            <a:ext cx="2877893" cy="2890012"/>
          </a:xfrm>
          <a:prstGeom prst="ellipse">
            <a:avLst/>
          </a:prstGeom>
          <a:ln>
            <a:noFill/>
          </a:ln>
          <a:effectLst>
            <a:outerShdw blurRad="50800" dist="38100" dir="13500000" algn="br" rotWithShape="0">
              <a:schemeClr val="accent5">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6D33D689-BB8D-DE90-1943-1DB66431914D}"/>
              </a:ext>
            </a:extLst>
          </p:cNvPr>
          <p:cNvSpPr txBox="1"/>
          <p:nvPr/>
        </p:nvSpPr>
        <p:spPr>
          <a:xfrm>
            <a:off x="9667301" y="3270313"/>
            <a:ext cx="2448509" cy="1668542"/>
          </a:xfrm>
          <a:prstGeom prst="roundRect">
            <a:avLst/>
          </a:prstGeom>
          <a:solidFill>
            <a:schemeClr val="accent5">
              <a:lumMod val="40000"/>
              <a:lumOff val="60000"/>
            </a:schemeClr>
          </a:solidFill>
        </p:spPr>
        <p:txBody>
          <a:bodyPr wrap="square">
            <a:spAutoFit/>
          </a:bodyPr>
          <a:lstStyle>
            <a:defPPr>
              <a:defRPr lang="he-IL"/>
            </a:defPPr>
            <a:lvl1pPr algn="r" rtl="1">
              <a:defRPr sz="1100" b="0" i="0" u="none" strike="noStrike">
                <a:solidFill>
                  <a:srgbClr val="000000"/>
                </a:solidFill>
                <a:effectLst/>
                <a:latin typeface="Heebo" panose="00000500000000000000" pitchFamily="2" charset="-79"/>
                <a:cs typeface="Heebo" panose="00000500000000000000" pitchFamily="2" charset="-79"/>
              </a:defRPr>
            </a:lvl1pPr>
          </a:lstStyle>
          <a:p>
            <a:pPr algn="l" rtl="0"/>
            <a:r>
              <a:rPr lang="en-US" sz="2000" i="1" dirty="0" smtClean="0">
                <a:solidFill>
                  <a:schemeClr val="bg1"/>
                </a:solidFill>
              </a:rPr>
              <a:t>“</a:t>
            </a:r>
            <a:r>
              <a:rPr lang="en-US" sz="2000" b="1" i="1" dirty="0" smtClean="0">
                <a:solidFill>
                  <a:schemeClr val="bg1"/>
                </a:solidFill>
              </a:rPr>
              <a:t>The </a:t>
            </a:r>
            <a:r>
              <a:rPr lang="en-US" sz="2000" b="1" i="1" dirty="0">
                <a:solidFill>
                  <a:schemeClr val="bg1"/>
                </a:solidFill>
              </a:rPr>
              <a:t>meetings were a real bright spot </a:t>
            </a:r>
            <a:r>
              <a:rPr lang="en-US" sz="2000" i="1" dirty="0">
                <a:solidFill>
                  <a:schemeClr val="bg1"/>
                </a:solidFill>
              </a:rPr>
              <a:t>in my week</a:t>
            </a:r>
            <a:r>
              <a:rPr lang="en-US" sz="2000" i="1" dirty="0" smtClean="0">
                <a:solidFill>
                  <a:schemeClr val="bg1"/>
                </a:solidFill>
              </a:rPr>
              <a:t>.”</a:t>
            </a:r>
            <a:br>
              <a:rPr lang="en-US" sz="2000" i="1" dirty="0" smtClean="0">
                <a:solidFill>
                  <a:schemeClr val="bg1"/>
                </a:solidFill>
              </a:rPr>
            </a:br>
            <a:r>
              <a:rPr lang="en-US" sz="1600" dirty="0" smtClean="0">
                <a:solidFill>
                  <a:schemeClr val="bg1"/>
                </a:solidFill>
              </a:rPr>
              <a:t>Group of mothers on maternity leave</a:t>
            </a:r>
            <a:endParaRPr lang="he-IL" sz="1600" dirty="0">
              <a:solidFill>
                <a:schemeClr val="bg1"/>
              </a:solidFill>
            </a:endParaRPr>
          </a:p>
        </p:txBody>
      </p:sp>
    </p:spTree>
    <p:extLst>
      <p:ext uri="{BB962C8B-B14F-4D97-AF65-F5344CB8AC3E}">
        <p14:creationId xmlns:p14="http://schemas.microsoft.com/office/powerpoint/2010/main" val="16667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D67B65-CE32-FD7C-DF67-AB6A001E70DD}"/>
            </a:ext>
          </a:extLst>
        </p:cNvPr>
        <p:cNvGrpSpPr/>
        <p:nvPr/>
      </p:nvGrpSpPr>
      <p:grpSpPr>
        <a:xfrm>
          <a:off x="0" y="0"/>
          <a:ext cx="0" cy="0"/>
          <a:chOff x="0" y="0"/>
          <a:chExt cx="0" cy="0"/>
        </a:xfrm>
      </p:grpSpPr>
      <p:pic>
        <p:nvPicPr>
          <p:cNvPr id="23" name="Picture 22" descr="A group of children playing with blocks&#10;&#10;AI-generated content may be incorrect.">
            <a:extLst>
              <a:ext uri="{FF2B5EF4-FFF2-40B4-BE49-F238E27FC236}">
                <a16:creationId xmlns:a16="http://schemas.microsoft.com/office/drawing/2014/main" xmlns="" id="{6E5B87A8-7400-F064-8822-6B52A739209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154265" y="0"/>
            <a:ext cx="10343408" cy="7105051"/>
          </a:xfrm>
          <a:prstGeom prst="rect">
            <a:avLst/>
          </a:prstGeom>
        </p:spPr>
      </p:pic>
      <p:sp>
        <p:nvSpPr>
          <p:cNvPr id="5" name="TextBox 4">
            <a:extLst>
              <a:ext uri="{FF2B5EF4-FFF2-40B4-BE49-F238E27FC236}">
                <a16:creationId xmlns:a16="http://schemas.microsoft.com/office/drawing/2014/main" xmlns="" id="{470DB82A-05BD-8B2E-2C29-17EADCF1AB24}"/>
              </a:ext>
            </a:extLst>
          </p:cNvPr>
          <p:cNvSpPr txBox="1"/>
          <p:nvPr/>
        </p:nvSpPr>
        <p:spPr>
          <a:xfrm>
            <a:off x="4425562" y="692405"/>
            <a:ext cx="6114409" cy="1015663"/>
          </a:xfrm>
          <a:prstGeom prst="rect">
            <a:avLst/>
          </a:prstGeom>
          <a:noFill/>
        </p:spPr>
        <p:txBody>
          <a:bodyPr wrap="square">
            <a:spAutoFit/>
          </a:bodyPr>
          <a:lstStyle>
            <a:defPPr>
              <a:defRPr lang="he-IL"/>
            </a:defPPr>
            <a:lvl1pPr>
              <a:lnSpc>
                <a:spcPct val="150000"/>
              </a:lnSpc>
              <a:spcBef>
                <a:spcPts val="600"/>
              </a:spcBef>
              <a:defRPr sz="2400" b="1">
                <a:latin typeface="Heebo" pitchFamily="2" charset="-79"/>
                <a:ea typeface="Tahoma"/>
                <a:cs typeface="Heebo" pitchFamily="2" charset="-79"/>
              </a:defRPr>
            </a:lvl1pPr>
          </a:lstStyle>
          <a:p>
            <a:pPr algn="l" rtl="0"/>
            <a:r>
              <a:rPr lang="en-US" sz="2000" dirty="0"/>
              <a:t>Growth in Service Provision and Participation Throughout the </a:t>
            </a:r>
            <a:r>
              <a:rPr lang="en-US" sz="2000" dirty="0" smtClean="0"/>
              <a:t>Program’s Operation</a:t>
            </a:r>
            <a:endParaRPr lang="he-IL" sz="2000" dirty="0">
              <a:effectLst/>
            </a:endParaRPr>
          </a:p>
        </p:txBody>
      </p:sp>
      <p:graphicFrame>
        <p:nvGraphicFramePr>
          <p:cNvPr id="9" name="Chart 8">
            <a:extLst>
              <a:ext uri="{FF2B5EF4-FFF2-40B4-BE49-F238E27FC236}">
                <a16:creationId xmlns:a16="http://schemas.microsoft.com/office/drawing/2014/main" xmlns="" id="{292B96EC-1507-3CAF-59EE-E97A9939102E}"/>
              </a:ext>
            </a:extLst>
          </p:cNvPr>
          <p:cNvGraphicFramePr>
            <a:graphicFrameLocks/>
          </p:cNvGraphicFramePr>
          <p:nvPr>
            <p:extLst>
              <p:ext uri="{D42A27DB-BD31-4B8C-83A1-F6EECF244321}">
                <p14:modId xmlns:p14="http://schemas.microsoft.com/office/powerpoint/2010/main" val="2449715074"/>
              </p:ext>
            </p:extLst>
          </p:nvPr>
        </p:nvGraphicFramePr>
        <p:xfrm>
          <a:off x="8224971" y="-47347"/>
          <a:ext cx="4032916" cy="695268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xmlns="" id="{B6ED0012-871E-8F6E-661F-332A68FE6588}"/>
              </a:ext>
            </a:extLst>
          </p:cNvPr>
          <p:cNvSpPr txBox="1"/>
          <p:nvPr/>
        </p:nvSpPr>
        <p:spPr>
          <a:xfrm rot="10800000" flipH="1">
            <a:off x="0" y="0"/>
            <a:ext cx="4615543" cy="6858000"/>
          </a:xfrm>
          <a:prstGeom prst="flowChartDelay">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he-IL"/>
            </a:defPPr>
            <a:lvl1pPr algn="ctr">
              <a:defRPr sz="32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he-IL" sz="4800" dirty="0"/>
          </a:p>
        </p:txBody>
      </p:sp>
      <p:sp>
        <p:nvSpPr>
          <p:cNvPr id="13" name="TextBox 12">
            <a:extLst>
              <a:ext uri="{FF2B5EF4-FFF2-40B4-BE49-F238E27FC236}">
                <a16:creationId xmlns:a16="http://schemas.microsoft.com/office/drawing/2014/main" xmlns="" id="{102D7F72-9A0C-A12B-A0F3-7A75EDA32E7F}"/>
              </a:ext>
            </a:extLst>
          </p:cNvPr>
          <p:cNvSpPr txBox="1"/>
          <p:nvPr/>
        </p:nvSpPr>
        <p:spPr>
          <a:xfrm>
            <a:off x="0" y="1537210"/>
            <a:ext cx="4198253" cy="3693319"/>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algn="l" rtl="0">
              <a:spcBef>
                <a:spcPts val="600"/>
              </a:spcBef>
            </a:pPr>
            <a:r>
              <a:rPr lang="en-US" sz="2800" b="0" dirty="0">
                <a:solidFill>
                  <a:schemeClr val="bg1"/>
                </a:solidFill>
              </a:rPr>
              <a:t>Implementation of </a:t>
            </a:r>
            <a:r>
              <a:rPr lang="en-US" sz="2800" b="0" dirty="0" smtClean="0">
                <a:solidFill>
                  <a:schemeClr val="bg1"/>
                </a:solidFill>
              </a:rPr>
              <a:t>city-wide projects </a:t>
            </a:r>
            <a:endParaRPr lang="en-US" sz="2800" b="0" dirty="0">
              <a:solidFill>
                <a:schemeClr val="bg1"/>
              </a:solidFill>
            </a:endParaRPr>
          </a:p>
          <a:p>
            <a:pPr algn="l" rtl="0">
              <a:spcBef>
                <a:spcPts val="600"/>
              </a:spcBef>
            </a:pPr>
            <a:r>
              <a:rPr lang="en-US" sz="2800" b="0" dirty="0">
                <a:solidFill>
                  <a:schemeClr val="bg1"/>
                </a:solidFill>
              </a:rPr>
              <a:t>Independent </a:t>
            </a:r>
            <a:r>
              <a:rPr lang="en-US" sz="2800" b="0" dirty="0" smtClean="0">
                <a:solidFill>
                  <a:schemeClr val="bg1"/>
                </a:solidFill>
              </a:rPr>
              <a:t>initiatives </a:t>
            </a:r>
            <a:r>
              <a:rPr lang="en-US" sz="2800" b="0" dirty="0">
                <a:solidFill>
                  <a:schemeClr val="bg1"/>
                </a:solidFill>
              </a:rPr>
              <a:t>in </a:t>
            </a:r>
            <a:r>
              <a:rPr lang="en-US" sz="2800" b="0" dirty="0" smtClean="0">
                <a:solidFill>
                  <a:schemeClr val="bg1"/>
                </a:solidFill>
              </a:rPr>
              <a:t>public spaces</a:t>
            </a:r>
            <a:endParaRPr lang="en-US" sz="2800" b="0" dirty="0">
              <a:solidFill>
                <a:schemeClr val="bg1"/>
              </a:solidFill>
            </a:endParaRPr>
          </a:p>
          <a:p>
            <a:pPr algn="l" rtl="0">
              <a:spcBef>
                <a:spcPts val="600"/>
              </a:spcBef>
            </a:pPr>
            <a:r>
              <a:rPr lang="en-US" sz="2800" b="0" dirty="0" smtClean="0">
                <a:solidFill>
                  <a:schemeClr val="bg1"/>
                </a:solidFill>
              </a:rPr>
              <a:t>Serving underprivileged </a:t>
            </a:r>
            <a:r>
              <a:rPr lang="en-US" sz="2800" b="0" dirty="0">
                <a:solidFill>
                  <a:schemeClr val="bg1"/>
                </a:solidFill>
              </a:rPr>
              <a:t>p</a:t>
            </a:r>
            <a:r>
              <a:rPr lang="en-US" sz="2800" b="0" dirty="0" smtClean="0">
                <a:solidFill>
                  <a:schemeClr val="bg1"/>
                </a:solidFill>
              </a:rPr>
              <a:t>opulations</a:t>
            </a:r>
            <a:endParaRPr lang="en-US" sz="2800" b="0" dirty="0">
              <a:solidFill>
                <a:schemeClr val="bg1"/>
              </a:solidFill>
            </a:endParaRPr>
          </a:p>
        </p:txBody>
      </p:sp>
      <p:sp>
        <p:nvSpPr>
          <p:cNvPr id="14" name="TextBox 13">
            <a:extLst>
              <a:ext uri="{FF2B5EF4-FFF2-40B4-BE49-F238E27FC236}">
                <a16:creationId xmlns:a16="http://schemas.microsoft.com/office/drawing/2014/main" xmlns="" id="{5C9A51C6-D44E-FFB0-873A-2ED5A18164A6}"/>
              </a:ext>
            </a:extLst>
          </p:cNvPr>
          <p:cNvSpPr txBox="1"/>
          <p:nvPr/>
        </p:nvSpPr>
        <p:spPr>
          <a:xfrm>
            <a:off x="4756360" y="1816127"/>
            <a:ext cx="3630319" cy="707886"/>
          </a:xfrm>
          <a:prstGeom prst="rect">
            <a:avLst/>
          </a:prstGeom>
          <a:solidFill>
            <a:srgbClr val="FFFFFF">
              <a:alpha val="80000"/>
            </a:srgbClr>
          </a:solidFill>
        </p:spPr>
        <p:txBody>
          <a:bodyPr wrap="square">
            <a:spAutoFit/>
          </a:bodyPr>
          <a:lstStyle/>
          <a:p>
            <a:pPr algn="l" rtl="0"/>
            <a:r>
              <a:rPr lang="en-US" sz="2400" b="1" dirty="0">
                <a:latin typeface="Heebo" panose="00000500000000000000" pitchFamily="2" charset="-79"/>
                <a:ea typeface="Calibri" panose="020F0502020204030204" pitchFamily="34" charset="0"/>
                <a:cs typeface="Heebo" panose="00000500000000000000" pitchFamily="2" charset="-79"/>
              </a:rPr>
              <a:t>95% </a:t>
            </a:r>
            <a:r>
              <a:rPr lang="en-US" sz="1600" b="1" dirty="0">
                <a:latin typeface="Heebo" panose="00000500000000000000" pitchFamily="2" charset="-79"/>
                <a:ea typeface="Calibri" panose="020F0502020204030204" pitchFamily="34" charset="0"/>
                <a:cs typeface="Heebo" panose="00000500000000000000" pitchFamily="2" charset="-79"/>
              </a:rPr>
              <a:t>participate </a:t>
            </a:r>
            <a:r>
              <a:rPr lang="en-US" sz="1600" b="1" dirty="0" smtClean="0">
                <a:latin typeface="Heebo" panose="00000500000000000000" pitchFamily="2" charset="-79"/>
                <a:ea typeface="Calibri" panose="020F0502020204030204" pitchFamily="34" charset="0"/>
                <a:cs typeface="Heebo" panose="00000500000000000000" pitchFamily="2" charset="-79"/>
              </a:rPr>
              <a:t>and </a:t>
            </a:r>
            <a:r>
              <a:rPr lang="en-US" sz="1600" b="1" dirty="0">
                <a:latin typeface="Heebo" panose="00000500000000000000" pitchFamily="2" charset="-79"/>
                <a:ea typeface="Calibri" panose="020F0502020204030204" pitchFamily="34" charset="0"/>
                <a:cs typeface="Heebo" panose="00000500000000000000" pitchFamily="2" charset="-79"/>
              </a:rPr>
              <a:t>stay informed about early childhood activities</a:t>
            </a:r>
            <a:endParaRPr lang="he-IL" sz="1100" b="1" dirty="0">
              <a:latin typeface="Heebo" panose="00000500000000000000" pitchFamily="2" charset="-79"/>
              <a:ea typeface="Calibri" panose="020F0502020204030204" pitchFamily="34" charset="0"/>
              <a:cs typeface="Heebo" panose="00000500000000000000" pitchFamily="2" charset="-79"/>
            </a:endParaRPr>
          </a:p>
        </p:txBody>
      </p:sp>
      <p:sp>
        <p:nvSpPr>
          <p:cNvPr id="15" name="TextBox 14">
            <a:extLst>
              <a:ext uri="{FF2B5EF4-FFF2-40B4-BE49-F238E27FC236}">
                <a16:creationId xmlns:a16="http://schemas.microsoft.com/office/drawing/2014/main" xmlns="" id="{072A9DFD-B0FD-FEE9-9640-040EAB07C592}"/>
              </a:ext>
            </a:extLst>
          </p:cNvPr>
          <p:cNvSpPr txBox="1"/>
          <p:nvPr/>
        </p:nvSpPr>
        <p:spPr>
          <a:xfrm>
            <a:off x="4744669" y="4306492"/>
            <a:ext cx="3630317" cy="892552"/>
          </a:xfrm>
          <a:prstGeom prst="rect">
            <a:avLst/>
          </a:prstGeom>
          <a:solidFill>
            <a:srgbClr val="FFFFFF">
              <a:alpha val="80000"/>
            </a:srgbClr>
          </a:solidFill>
        </p:spPr>
        <p:txBody>
          <a:bodyPr wrap="square">
            <a:spAutoFit/>
          </a:bodyPr>
          <a:lstStyle/>
          <a:p>
            <a:pPr algn="l" rtl="0"/>
            <a:r>
              <a:rPr lang="en-US" sz="2000" b="1" dirty="0">
                <a:latin typeface="Heebo" panose="00000500000000000000" pitchFamily="2" charset="-79"/>
                <a:ea typeface="Calibri" panose="020F0502020204030204" pitchFamily="34" charset="0"/>
                <a:cs typeface="Heebo" panose="00000500000000000000" pitchFamily="2" charset="-79"/>
              </a:rPr>
              <a:t>80% </a:t>
            </a:r>
            <a:r>
              <a:rPr lang="en-US" sz="1600" b="1" dirty="0">
                <a:latin typeface="Heebo" panose="00000500000000000000" pitchFamily="2" charset="-79"/>
                <a:ea typeface="Calibri" panose="020F0502020204030204" pitchFamily="34" charset="0"/>
                <a:cs typeface="Heebo" panose="00000500000000000000" pitchFamily="2" charset="-79"/>
              </a:rPr>
              <a:t>reported that the activity contributed to positive interaction with their children</a:t>
            </a:r>
            <a:endParaRPr lang="he-IL" sz="1100" b="1" dirty="0">
              <a:latin typeface="Heebo" panose="00000500000000000000" pitchFamily="2" charset="-79"/>
              <a:ea typeface="Calibri" panose="020F0502020204030204" pitchFamily="34" charset="0"/>
              <a:cs typeface="Heebo" panose="00000500000000000000" pitchFamily="2" charset="-79"/>
            </a:endParaRPr>
          </a:p>
        </p:txBody>
      </p:sp>
      <p:sp>
        <p:nvSpPr>
          <p:cNvPr id="24" name="TextBox 23">
            <a:extLst>
              <a:ext uri="{FF2B5EF4-FFF2-40B4-BE49-F238E27FC236}">
                <a16:creationId xmlns:a16="http://schemas.microsoft.com/office/drawing/2014/main" xmlns="" id="{D189BE68-0058-E365-3518-59AA81583410}"/>
              </a:ext>
            </a:extLst>
          </p:cNvPr>
          <p:cNvSpPr txBox="1"/>
          <p:nvPr/>
        </p:nvSpPr>
        <p:spPr>
          <a:xfrm>
            <a:off x="4773958" y="3583980"/>
            <a:ext cx="3612721" cy="646331"/>
          </a:xfrm>
          <a:prstGeom prst="rect">
            <a:avLst/>
          </a:prstGeom>
          <a:solidFill>
            <a:srgbClr val="FFFFFF">
              <a:alpha val="80000"/>
            </a:srgbClr>
          </a:solidFill>
        </p:spPr>
        <p:txBody>
          <a:bodyPr wrap="square">
            <a:spAutoFit/>
          </a:bodyPr>
          <a:lstStyle/>
          <a:p>
            <a:pPr algn="l" rtl="0"/>
            <a:r>
              <a:rPr lang="en-US" sz="2000" b="1" dirty="0">
                <a:latin typeface="Heebo" panose="00000500000000000000" pitchFamily="2" charset="-79"/>
                <a:ea typeface="Calibri" panose="020F0502020204030204" pitchFamily="34" charset="0"/>
                <a:cs typeface="Heebo" panose="00000500000000000000" pitchFamily="2" charset="-79"/>
              </a:rPr>
              <a:t>91% </a:t>
            </a:r>
            <a:r>
              <a:rPr lang="en-US" sz="1600" b="1" dirty="0" smtClean="0">
                <a:latin typeface="Heebo" panose="00000500000000000000" pitchFamily="2" charset="-79"/>
                <a:ea typeface="Calibri" panose="020F0502020204030204" pitchFamily="34" charset="0"/>
                <a:cs typeface="Heebo" panose="00000500000000000000" pitchFamily="2" charset="-79"/>
              </a:rPr>
              <a:t>said they would </a:t>
            </a:r>
            <a:r>
              <a:rPr lang="en-US" sz="1600" b="1" dirty="0">
                <a:latin typeface="Heebo" panose="00000500000000000000" pitchFamily="2" charset="-79"/>
                <a:ea typeface="Calibri" panose="020F0502020204030204" pitchFamily="34" charset="0"/>
                <a:cs typeface="Heebo" panose="00000500000000000000" pitchFamily="2" charset="-79"/>
              </a:rPr>
              <a:t>recommend the activity to friends</a:t>
            </a:r>
            <a:endParaRPr lang="he-IL" sz="1100" b="1" dirty="0">
              <a:latin typeface="Heebo" panose="00000500000000000000" pitchFamily="2" charset="-79"/>
              <a:ea typeface="Calibri" panose="020F0502020204030204" pitchFamily="34" charset="0"/>
              <a:cs typeface="Heebo" panose="00000500000000000000" pitchFamily="2" charset="-79"/>
            </a:endParaRPr>
          </a:p>
        </p:txBody>
      </p:sp>
      <p:sp>
        <p:nvSpPr>
          <p:cNvPr id="25" name="TextBox 24">
            <a:extLst>
              <a:ext uri="{FF2B5EF4-FFF2-40B4-BE49-F238E27FC236}">
                <a16:creationId xmlns:a16="http://schemas.microsoft.com/office/drawing/2014/main" xmlns="" id="{C0DC76C7-DC3B-EE92-ACF8-F57DB4E963D5}"/>
              </a:ext>
            </a:extLst>
          </p:cNvPr>
          <p:cNvSpPr txBox="1"/>
          <p:nvPr/>
        </p:nvSpPr>
        <p:spPr>
          <a:xfrm>
            <a:off x="4774364" y="2615246"/>
            <a:ext cx="3612315" cy="892552"/>
          </a:xfrm>
          <a:prstGeom prst="rect">
            <a:avLst/>
          </a:prstGeom>
          <a:solidFill>
            <a:srgbClr val="FFFFFF">
              <a:alpha val="80000"/>
            </a:srgbClr>
          </a:solidFill>
        </p:spPr>
        <p:txBody>
          <a:bodyPr wrap="square">
            <a:spAutoFit/>
          </a:bodyPr>
          <a:lstStyle/>
          <a:p>
            <a:pPr algn="l" rtl="0"/>
            <a:r>
              <a:rPr lang="en-US" sz="2000" b="1" dirty="0">
                <a:latin typeface="Heebo" panose="00000500000000000000" pitchFamily="2" charset="-79"/>
                <a:ea typeface="Calibri" panose="020F0502020204030204" pitchFamily="34" charset="0"/>
                <a:cs typeface="Heebo" panose="00000500000000000000" pitchFamily="2" charset="-79"/>
              </a:rPr>
              <a:t>91% </a:t>
            </a:r>
            <a:r>
              <a:rPr lang="en-US" sz="1600" b="1" dirty="0">
                <a:latin typeface="Heebo" panose="00000500000000000000" pitchFamily="2" charset="-79"/>
                <a:ea typeface="Calibri" panose="020F0502020204030204" pitchFamily="34" charset="0"/>
                <a:cs typeface="Heebo" panose="00000500000000000000" pitchFamily="2" charset="-79"/>
              </a:rPr>
              <a:t>said the activity environment was comfortable and </a:t>
            </a:r>
            <a:r>
              <a:rPr lang="en-US" sz="1600" b="1" dirty="0" smtClean="0">
                <a:latin typeface="Heebo" panose="00000500000000000000" pitchFamily="2" charset="-79"/>
                <a:ea typeface="Calibri" panose="020F0502020204030204" pitchFamily="34" charset="0"/>
                <a:cs typeface="Heebo" panose="00000500000000000000" pitchFamily="2" charset="-79"/>
              </a:rPr>
              <a:t>well-adapted to EC needs</a:t>
            </a:r>
            <a:endParaRPr lang="he-IL" sz="1100" b="1" dirty="0">
              <a:latin typeface="Heebo" panose="00000500000000000000" pitchFamily="2" charset="-79"/>
              <a:ea typeface="Calibri" panose="020F0502020204030204" pitchFamily="34" charset="0"/>
              <a:cs typeface="Heebo" panose="00000500000000000000" pitchFamily="2" charset="-79"/>
            </a:endParaRPr>
          </a:p>
        </p:txBody>
      </p:sp>
    </p:spTree>
    <p:extLst>
      <p:ext uri="{BB962C8B-B14F-4D97-AF65-F5344CB8AC3E}">
        <p14:creationId xmlns:p14="http://schemas.microsoft.com/office/powerpoint/2010/main" val="35289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9" grpId="0">
        <p:bldAsOne/>
      </p:bldGraphic>
      <p:bldP spid="14" grpId="0" animBg="1"/>
      <p:bldP spid="15"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yground with a large white tent&#10;&#10;Description automatically generated">
            <a:extLst>
              <a:ext uri="{FF2B5EF4-FFF2-40B4-BE49-F238E27FC236}">
                <a16:creationId xmlns:a16="http://schemas.microsoft.com/office/drawing/2014/main" xmlns="" id="{87779028-1F58-856D-2F76-8CBF2E470C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73" t="3707" r="16689" b="29071"/>
          <a:stretch/>
        </p:blipFill>
        <p:spPr>
          <a:xfrm>
            <a:off x="9012705" y="128154"/>
            <a:ext cx="2980707" cy="2519817"/>
          </a:xfrm>
          <a:prstGeom prst="ellipse">
            <a:avLst/>
          </a:prstGeom>
          <a:ln>
            <a:noFill/>
          </a:ln>
          <a:effectLst>
            <a:outerShdw blurRad="50800" dist="38100" dir="13500000" algn="br" rotWithShape="0">
              <a:schemeClr val="accent5">
                <a:alpha val="40000"/>
              </a:schemeClr>
            </a:outerShdw>
          </a:effectLst>
        </p:spPr>
      </p:pic>
      <p:pic>
        <p:nvPicPr>
          <p:cNvPr id="3" name="Picture 4" descr="A child standing on a stump&#10;&#10;Description automatically generated">
            <a:extLst>
              <a:ext uri="{FF2B5EF4-FFF2-40B4-BE49-F238E27FC236}">
                <a16:creationId xmlns:a16="http://schemas.microsoft.com/office/drawing/2014/main" xmlns="" id="{46517231-6370-079F-E515-92B76B7FA6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76" t="-275" r="16225" b="275"/>
          <a:stretch/>
        </p:blipFill>
        <p:spPr bwMode="auto">
          <a:xfrm>
            <a:off x="8870221" y="3759261"/>
            <a:ext cx="3220488" cy="3011706"/>
          </a:xfrm>
          <a:prstGeom prst="ellipse">
            <a:avLst/>
          </a:prstGeom>
          <a:ln>
            <a:noFill/>
          </a:ln>
          <a:effectLst>
            <a:outerShdw blurRad="50800" dist="38100" dir="13500000" algn="br" rotWithShape="0">
              <a:schemeClr val="accent5">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treet with people walking on it&#10;&#10;Description automatically generated">
            <a:extLst>
              <a:ext uri="{FF2B5EF4-FFF2-40B4-BE49-F238E27FC236}">
                <a16:creationId xmlns:a16="http://schemas.microsoft.com/office/drawing/2014/main" xmlns="" id="{D31961F7-D398-EBFA-F1AC-C7E3310825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71" r="36901" b="42904"/>
          <a:stretch/>
        </p:blipFill>
        <p:spPr>
          <a:xfrm>
            <a:off x="6769687" y="1784344"/>
            <a:ext cx="2595719" cy="2689012"/>
          </a:xfrm>
          <a:prstGeom prst="ellipse">
            <a:avLst/>
          </a:prstGeom>
          <a:ln>
            <a:noFill/>
          </a:ln>
          <a:effectLst>
            <a:outerShdw blurRad="50800" dist="38100" dir="13500000" algn="br" rotWithShape="0">
              <a:schemeClr val="accent5">
                <a:alpha val="40000"/>
              </a:schemeClr>
            </a:outerShdw>
          </a:effectLst>
        </p:spPr>
      </p:pic>
      <p:sp>
        <p:nvSpPr>
          <p:cNvPr id="6" name="TextBox 5">
            <a:extLst>
              <a:ext uri="{FF2B5EF4-FFF2-40B4-BE49-F238E27FC236}">
                <a16:creationId xmlns:a16="http://schemas.microsoft.com/office/drawing/2014/main" xmlns="" id="{51A80293-27D7-BB88-B7C8-671B5DEC3D61}"/>
              </a:ext>
            </a:extLst>
          </p:cNvPr>
          <p:cNvSpPr txBox="1"/>
          <p:nvPr/>
        </p:nvSpPr>
        <p:spPr>
          <a:xfrm rot="10800000" flipH="1">
            <a:off x="0" y="0"/>
            <a:ext cx="4615543" cy="6858000"/>
          </a:xfrm>
          <a:prstGeom prst="flowChartDelay">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he-IL"/>
            </a:defPPr>
            <a:lvl1pPr algn="ctr">
              <a:defRPr sz="32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he-IL" sz="4800" dirty="0"/>
          </a:p>
        </p:txBody>
      </p:sp>
      <p:sp>
        <p:nvSpPr>
          <p:cNvPr id="7" name="TextBox 6">
            <a:extLst>
              <a:ext uri="{FF2B5EF4-FFF2-40B4-BE49-F238E27FC236}">
                <a16:creationId xmlns:a16="http://schemas.microsoft.com/office/drawing/2014/main" xmlns="" id="{5F910377-EB4E-CD16-8D33-E9247B730047}"/>
              </a:ext>
            </a:extLst>
          </p:cNvPr>
          <p:cNvSpPr txBox="1"/>
          <p:nvPr/>
        </p:nvSpPr>
        <p:spPr>
          <a:xfrm>
            <a:off x="135099" y="1538931"/>
            <a:ext cx="4198253" cy="2754600"/>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marL="0" indent="0" algn="l" rtl="0">
              <a:spcBef>
                <a:spcPts val="600"/>
              </a:spcBef>
              <a:buNone/>
            </a:pPr>
            <a:r>
              <a:rPr lang="en-US" sz="2800" b="0" dirty="0">
                <a:solidFill>
                  <a:schemeClr val="bg1"/>
                </a:solidFill>
              </a:rPr>
              <a:t>Investment in </a:t>
            </a:r>
            <a:r>
              <a:rPr lang="en-US" sz="2800" b="0" dirty="0" smtClean="0">
                <a:solidFill>
                  <a:schemeClr val="bg1"/>
                </a:solidFill>
              </a:rPr>
              <a:t>urban infrastructure: </a:t>
            </a:r>
          </a:p>
          <a:p>
            <a:pPr marL="0" indent="0" algn="l" rtl="0">
              <a:spcBef>
                <a:spcPts val="600"/>
              </a:spcBef>
              <a:buNone/>
            </a:pPr>
            <a:r>
              <a:rPr lang="en-US" sz="2800" b="0" dirty="0" smtClean="0">
                <a:solidFill>
                  <a:schemeClr val="bg1"/>
                </a:solidFill>
              </a:rPr>
              <a:t>Urban environment and public spaces adapted for young children and their caregivers</a:t>
            </a:r>
            <a:endParaRPr lang="he-IL" sz="2800" b="0" dirty="0">
              <a:solidFill>
                <a:schemeClr val="bg1"/>
              </a:solidFill>
            </a:endParaRPr>
          </a:p>
        </p:txBody>
      </p:sp>
      <p:grpSp>
        <p:nvGrpSpPr>
          <p:cNvPr id="16" name="Group 15">
            <a:extLst>
              <a:ext uri="{FF2B5EF4-FFF2-40B4-BE49-F238E27FC236}">
                <a16:creationId xmlns:a16="http://schemas.microsoft.com/office/drawing/2014/main" xmlns="" id="{D44A55D2-A01F-38BB-EDA6-1C3A2488C593}"/>
              </a:ext>
            </a:extLst>
          </p:cNvPr>
          <p:cNvGrpSpPr/>
          <p:nvPr/>
        </p:nvGrpSpPr>
        <p:grpSpPr>
          <a:xfrm>
            <a:off x="0" y="5677290"/>
            <a:ext cx="3370322" cy="1201776"/>
            <a:chOff x="3915883" y="5000583"/>
            <a:chExt cx="3370322" cy="1201776"/>
          </a:xfrm>
        </p:grpSpPr>
        <p:sp>
          <p:nvSpPr>
            <p:cNvPr id="15" name="Rectangle 14">
              <a:extLst>
                <a:ext uri="{FF2B5EF4-FFF2-40B4-BE49-F238E27FC236}">
                  <a16:creationId xmlns:a16="http://schemas.microsoft.com/office/drawing/2014/main" xmlns="" id="{CC84FDFC-EEC3-B49A-03A7-595F1D99C270}"/>
                </a:ext>
              </a:extLst>
            </p:cNvPr>
            <p:cNvSpPr/>
            <p:nvPr/>
          </p:nvSpPr>
          <p:spPr>
            <a:xfrm>
              <a:off x="3915883" y="5000583"/>
              <a:ext cx="3370322" cy="1200892"/>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nvGrpSpPr>
            <p:cNvPr id="14" name="Group 13">
              <a:extLst>
                <a:ext uri="{FF2B5EF4-FFF2-40B4-BE49-F238E27FC236}">
                  <a16:creationId xmlns:a16="http://schemas.microsoft.com/office/drawing/2014/main" xmlns="" id="{8FD709EA-A2A4-CF6D-E36F-4F724BEE5A97}"/>
                </a:ext>
              </a:extLst>
            </p:cNvPr>
            <p:cNvGrpSpPr/>
            <p:nvPr/>
          </p:nvGrpSpPr>
          <p:grpSpPr>
            <a:xfrm>
              <a:off x="3915883" y="5000583"/>
              <a:ext cx="3370322" cy="1201776"/>
              <a:chOff x="3774794" y="5183939"/>
              <a:chExt cx="3370322" cy="1201776"/>
            </a:xfrm>
          </p:grpSpPr>
          <p:pic>
            <p:nvPicPr>
              <p:cNvPr id="9" name="Picture 8">
                <a:extLst>
                  <a:ext uri="{FF2B5EF4-FFF2-40B4-BE49-F238E27FC236}">
                    <a16:creationId xmlns:a16="http://schemas.microsoft.com/office/drawing/2014/main" xmlns="" id="{428E7044-C443-D17F-C211-26C33525F278}"/>
                  </a:ext>
                </a:extLst>
              </p:cNvPr>
              <p:cNvPicPr>
                <a:picLocks noChangeAspect="1"/>
              </p:cNvPicPr>
              <p:nvPr/>
            </p:nvPicPr>
            <p:blipFill>
              <a:blip r:embed="rId6"/>
              <a:stretch>
                <a:fillRect/>
              </a:stretch>
            </p:blipFill>
            <p:spPr>
              <a:xfrm>
                <a:off x="4983367" y="5211469"/>
                <a:ext cx="2161749" cy="662693"/>
              </a:xfrm>
              <a:prstGeom prst="rect">
                <a:avLst/>
              </a:prstGeom>
            </p:spPr>
          </p:pic>
          <p:pic>
            <p:nvPicPr>
              <p:cNvPr id="11" name="Picture 10">
                <a:extLst>
                  <a:ext uri="{FF2B5EF4-FFF2-40B4-BE49-F238E27FC236}">
                    <a16:creationId xmlns:a16="http://schemas.microsoft.com/office/drawing/2014/main" xmlns="" id="{CE0A43AA-9B2D-33C7-4336-26F7067AAC4B}"/>
                  </a:ext>
                </a:extLst>
              </p:cNvPr>
              <p:cNvPicPr>
                <a:picLocks noChangeAspect="1"/>
              </p:cNvPicPr>
              <p:nvPr/>
            </p:nvPicPr>
            <p:blipFill>
              <a:blip r:embed="rId7"/>
              <a:srcRect l="21344" t="23905" r="16575"/>
              <a:stretch/>
            </p:blipFill>
            <p:spPr>
              <a:xfrm>
                <a:off x="5155715" y="5866410"/>
                <a:ext cx="1817052" cy="519305"/>
              </a:xfrm>
              <a:prstGeom prst="rect">
                <a:avLst/>
              </a:prstGeom>
            </p:spPr>
          </p:pic>
          <p:pic>
            <p:nvPicPr>
              <p:cNvPr id="13" name="Picture 12">
                <a:extLst>
                  <a:ext uri="{FF2B5EF4-FFF2-40B4-BE49-F238E27FC236}">
                    <a16:creationId xmlns:a16="http://schemas.microsoft.com/office/drawing/2014/main" xmlns="" id="{506DF7D0-2C6D-AE88-57F0-1B62E2F44DC9}"/>
                  </a:ext>
                </a:extLst>
              </p:cNvPr>
              <p:cNvPicPr>
                <a:picLocks noChangeAspect="1"/>
              </p:cNvPicPr>
              <p:nvPr/>
            </p:nvPicPr>
            <p:blipFill>
              <a:blip r:embed="rId8"/>
              <a:stretch>
                <a:fillRect/>
              </a:stretch>
            </p:blipFill>
            <p:spPr>
              <a:xfrm>
                <a:off x="3774794" y="5183939"/>
                <a:ext cx="1327523" cy="1200892"/>
              </a:xfrm>
              <a:prstGeom prst="rect">
                <a:avLst/>
              </a:prstGeom>
            </p:spPr>
          </p:pic>
        </p:grpSp>
      </p:grpSp>
      <p:pic>
        <p:nvPicPr>
          <p:cNvPr id="18" name="Picture 17">
            <a:extLst>
              <a:ext uri="{FF2B5EF4-FFF2-40B4-BE49-F238E27FC236}">
                <a16:creationId xmlns:a16="http://schemas.microsoft.com/office/drawing/2014/main" xmlns="" id="{36589353-BE38-157B-9966-3A8D57C35957}"/>
              </a:ext>
            </a:extLst>
          </p:cNvPr>
          <p:cNvPicPr>
            <a:picLocks noChangeAspect="1"/>
          </p:cNvPicPr>
          <p:nvPr/>
        </p:nvPicPr>
        <p:blipFill>
          <a:blip r:embed="rId9"/>
          <a:stretch>
            <a:fillRect/>
          </a:stretch>
        </p:blipFill>
        <p:spPr>
          <a:xfrm>
            <a:off x="4536868" y="3988405"/>
            <a:ext cx="3087950" cy="2754682"/>
          </a:xfrm>
          <a:prstGeom prst="ellipse">
            <a:avLst/>
          </a:prstGeom>
          <a:ln>
            <a:noFill/>
          </a:ln>
          <a:effectLst>
            <a:outerShdw blurRad="50800" dist="38100" dir="13500000" algn="br" rotWithShape="0">
              <a:schemeClr val="accent5">
                <a:alpha val="40000"/>
              </a:schemeClr>
            </a:outerShdw>
          </a:effectLst>
        </p:spPr>
      </p:pic>
      <p:pic>
        <p:nvPicPr>
          <p:cNvPr id="17" name="Picture 16" descr="A picture containing outdoor, tree, sky, ground&#10;&#10;Description automatically generated">
            <a:extLst>
              <a:ext uri="{FF2B5EF4-FFF2-40B4-BE49-F238E27FC236}">
                <a16:creationId xmlns:a16="http://schemas.microsoft.com/office/drawing/2014/main" xmlns="" id="{FBDA0820-01D9-3659-A6FC-1E245F1F98F1}"/>
              </a:ext>
            </a:extLst>
          </p:cNvPr>
          <p:cNvPicPr>
            <a:picLocks noChangeAspect="1"/>
          </p:cNvPicPr>
          <p:nvPr/>
        </p:nvPicPr>
        <p:blipFill>
          <a:blip r:embed="rId10" cstate="email">
            <a:extLst>
              <a:ext uri="{28A0092B-C50C-407E-A947-70E740481C1C}">
                <a14:useLocalDpi xmlns:a14="http://schemas.microsoft.com/office/drawing/2010/main"/>
              </a:ext>
            </a:extLst>
          </a:blip>
          <a:srcRect l="3685" r="24042"/>
          <a:stretch/>
        </p:blipFill>
        <p:spPr>
          <a:xfrm>
            <a:off x="4615543" y="266999"/>
            <a:ext cx="2384861" cy="2167308"/>
          </a:xfrm>
          <a:prstGeom prst="ellipse">
            <a:avLst/>
          </a:prstGeom>
          <a:ln>
            <a:noFill/>
          </a:ln>
          <a:effectLst>
            <a:outerShdw blurRad="50800" dist="38100" dir="13500000" algn="br" rotWithShape="0">
              <a:schemeClr val="accent5">
                <a:alpha val="40000"/>
              </a:schemeClr>
            </a:outerShdw>
          </a:effectLst>
        </p:spPr>
      </p:pic>
    </p:spTree>
    <p:extLst>
      <p:ext uri="{BB962C8B-B14F-4D97-AF65-F5344CB8AC3E}">
        <p14:creationId xmlns:p14="http://schemas.microsoft.com/office/powerpoint/2010/main" val="31330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EC5B6B-A380-3C3B-88A0-C38D9BB228E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xmlns="" id="{C4FD55F5-90FB-F97C-E49E-1273C04C39C2}"/>
              </a:ext>
            </a:extLst>
          </p:cNvPr>
          <p:cNvSpPr/>
          <p:nvPr/>
        </p:nvSpPr>
        <p:spPr>
          <a:xfrm rot="10800000">
            <a:off x="2644508" y="11750"/>
            <a:ext cx="9547492" cy="88414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5" name="TextBox 4">
            <a:extLst>
              <a:ext uri="{FF2B5EF4-FFF2-40B4-BE49-F238E27FC236}">
                <a16:creationId xmlns:a16="http://schemas.microsoft.com/office/drawing/2014/main" xmlns="" id="{B9CF3EED-CEAB-CBDD-A501-795C362D2D23}"/>
              </a:ext>
            </a:extLst>
          </p:cNvPr>
          <p:cNvSpPr txBox="1"/>
          <p:nvPr/>
        </p:nvSpPr>
        <p:spPr>
          <a:xfrm>
            <a:off x="4606716" y="286820"/>
            <a:ext cx="3537364" cy="461665"/>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marL="0" indent="0" algn="l" rtl="0">
              <a:buNone/>
            </a:pPr>
            <a:r>
              <a:rPr lang="en-US" sz="2400" dirty="0" smtClean="0">
                <a:solidFill>
                  <a:sysClr val="windowText" lastClr="000000"/>
                </a:solidFill>
              </a:rPr>
              <a:t>Shift in perception</a:t>
            </a:r>
            <a:endParaRPr lang="he-IL" sz="2400" dirty="0">
              <a:solidFill>
                <a:sysClr val="windowText" lastClr="000000"/>
              </a:solidFill>
            </a:endParaRPr>
          </a:p>
        </p:txBody>
      </p:sp>
      <p:sp>
        <p:nvSpPr>
          <p:cNvPr id="6" name="TextBox 5">
            <a:extLst>
              <a:ext uri="{FF2B5EF4-FFF2-40B4-BE49-F238E27FC236}">
                <a16:creationId xmlns:a16="http://schemas.microsoft.com/office/drawing/2014/main" xmlns="" id="{35358891-3CE1-570C-A644-49C216101045}"/>
              </a:ext>
            </a:extLst>
          </p:cNvPr>
          <p:cNvSpPr txBox="1"/>
          <p:nvPr/>
        </p:nvSpPr>
        <p:spPr>
          <a:xfrm>
            <a:off x="9204197" y="303431"/>
            <a:ext cx="3054367" cy="461665"/>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marL="0" indent="0" algn="l" rtl="0">
              <a:buNone/>
            </a:pPr>
            <a:r>
              <a:rPr lang="en-US" sz="2400" dirty="0" smtClean="0">
                <a:solidFill>
                  <a:sysClr val="windowText" lastClr="000000"/>
                </a:solidFill>
              </a:rPr>
              <a:t>Systemic change</a:t>
            </a:r>
            <a:endParaRPr lang="he-IL" sz="2400" dirty="0">
              <a:solidFill>
                <a:sysClr val="windowText" lastClr="000000"/>
              </a:solidFill>
            </a:endParaRPr>
          </a:p>
        </p:txBody>
      </p:sp>
      <p:sp>
        <p:nvSpPr>
          <p:cNvPr id="11" name="TextBox 10">
            <a:extLst>
              <a:ext uri="{FF2B5EF4-FFF2-40B4-BE49-F238E27FC236}">
                <a16:creationId xmlns:a16="http://schemas.microsoft.com/office/drawing/2014/main" xmlns="" id="{C6F2B5CB-9364-6616-5D56-48D3A8607E71}"/>
              </a:ext>
            </a:extLst>
          </p:cNvPr>
          <p:cNvSpPr txBox="1"/>
          <p:nvPr/>
        </p:nvSpPr>
        <p:spPr>
          <a:xfrm rot="10800000" flipH="1">
            <a:off x="22068" y="-13417"/>
            <a:ext cx="4615543" cy="6858000"/>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he-IL"/>
            </a:defPPr>
            <a:lvl1pPr algn="ctr">
              <a:defRPr sz="4800">
                <a:latin typeface="Heebo" panose="00000500000000000000" pitchFamily="2" charset="-79"/>
                <a:cs typeface="Heebo"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he-IL" dirty="0"/>
          </a:p>
        </p:txBody>
      </p:sp>
      <p:sp>
        <p:nvSpPr>
          <p:cNvPr id="12" name="TextBox 11">
            <a:extLst>
              <a:ext uri="{FF2B5EF4-FFF2-40B4-BE49-F238E27FC236}">
                <a16:creationId xmlns:a16="http://schemas.microsoft.com/office/drawing/2014/main" xmlns="" id="{B458C54B-B4CD-84A5-59DC-0DEF37B1230D}"/>
              </a:ext>
            </a:extLst>
          </p:cNvPr>
          <p:cNvSpPr txBox="1"/>
          <p:nvPr/>
        </p:nvSpPr>
        <p:spPr>
          <a:xfrm>
            <a:off x="209394" y="1938702"/>
            <a:ext cx="4198253" cy="2323713"/>
          </a:xfrm>
          <a:prstGeom prst="rect">
            <a:avLst/>
          </a:prstGeom>
          <a:noFill/>
        </p:spPr>
        <p:txBody>
          <a:bodyPr wrap="square">
            <a:spAutoFit/>
          </a:bodyPr>
          <a:lstStyle>
            <a:defPPr>
              <a:defRPr lang="he-IL"/>
            </a:defPPr>
            <a:lvl1pPr marL="457200" marR="0" lvl="0" indent="-457200" defTabSz="937443" fontAlgn="auto">
              <a:lnSpc>
                <a:spcPct val="100000"/>
              </a:lnSpc>
              <a:spcBef>
                <a:spcPts val="0"/>
              </a:spcBef>
              <a:spcAft>
                <a:spcPts val="0"/>
              </a:spcAft>
              <a:buClrTx/>
              <a:buSzTx/>
              <a:buFont typeface="Wingdings" panose="05000000000000000000" pitchFamily="2" charset="2"/>
              <a:buChar char="§"/>
              <a:tabLst/>
              <a:defRPr sz="3200" b="1">
                <a:solidFill>
                  <a:srgbClr val="9793DB"/>
                </a:solidFill>
                <a:latin typeface="Heebo" pitchFamily="2" charset="-79"/>
                <a:ea typeface="Tahoma" panose="020B0604030504040204" pitchFamily="34" charset="0"/>
                <a:cs typeface="Heebo" pitchFamily="2" charset="-79"/>
              </a:defRPr>
            </a:lvl1pPr>
          </a:lstStyle>
          <a:p>
            <a:pPr marL="0" indent="0" algn="l" rtl="0">
              <a:spcBef>
                <a:spcPts val="600"/>
              </a:spcBef>
              <a:buNone/>
            </a:pPr>
            <a:r>
              <a:rPr lang="en-US" sz="2800" b="0" dirty="0" smtClean="0">
                <a:solidFill>
                  <a:schemeClr val="bg1"/>
                </a:solidFill>
              </a:rPr>
              <a:t>Increasing municipal resources</a:t>
            </a:r>
            <a:r>
              <a:rPr lang="en-US" sz="2800" b="0" dirty="0">
                <a:solidFill>
                  <a:schemeClr val="bg1"/>
                </a:solidFill>
              </a:rPr>
              <a:t>: </a:t>
            </a:r>
            <a:endParaRPr lang="en-US" sz="2800" b="0" dirty="0" smtClean="0">
              <a:solidFill>
                <a:schemeClr val="bg1"/>
              </a:solidFill>
            </a:endParaRPr>
          </a:p>
          <a:p>
            <a:pPr marL="0" indent="0" algn="l" rtl="0">
              <a:spcBef>
                <a:spcPts val="600"/>
              </a:spcBef>
              <a:buNone/>
            </a:pPr>
            <a:r>
              <a:rPr lang="en-US" sz="2800" b="0" dirty="0" smtClean="0">
                <a:solidFill>
                  <a:schemeClr val="bg1"/>
                </a:solidFill>
              </a:rPr>
              <a:t>Dedicated budgets </a:t>
            </a:r>
            <a:r>
              <a:rPr lang="en-US" sz="2800" b="0" dirty="0">
                <a:solidFill>
                  <a:schemeClr val="bg1"/>
                </a:solidFill>
              </a:rPr>
              <a:t>and </a:t>
            </a:r>
            <a:r>
              <a:rPr lang="en-US" sz="2800" b="0" dirty="0" smtClean="0">
                <a:solidFill>
                  <a:schemeClr val="bg1"/>
                </a:solidFill>
              </a:rPr>
              <a:t>positions </a:t>
            </a:r>
            <a:r>
              <a:rPr lang="en-US" sz="2800" b="0" dirty="0">
                <a:solidFill>
                  <a:schemeClr val="bg1"/>
                </a:solidFill>
              </a:rPr>
              <a:t>for </a:t>
            </a:r>
            <a:r>
              <a:rPr lang="en-US" sz="2800" b="0" dirty="0" smtClean="0">
                <a:solidFill>
                  <a:schemeClr val="bg1"/>
                </a:solidFill>
              </a:rPr>
              <a:t>advancing early childhood issues</a:t>
            </a:r>
            <a:endParaRPr lang="he-IL" sz="2800" b="0" dirty="0">
              <a:solidFill>
                <a:schemeClr val="bg1"/>
              </a:solidFill>
            </a:endParaRPr>
          </a:p>
        </p:txBody>
      </p:sp>
      <p:sp>
        <p:nvSpPr>
          <p:cNvPr id="15" name="Arrow: Chevron 14">
            <a:extLst>
              <a:ext uri="{FF2B5EF4-FFF2-40B4-BE49-F238E27FC236}">
                <a16:creationId xmlns:a16="http://schemas.microsoft.com/office/drawing/2014/main" xmlns="" id="{556DD724-954F-E1A1-AEBA-3804508B1147}"/>
              </a:ext>
            </a:extLst>
          </p:cNvPr>
          <p:cNvSpPr/>
          <p:nvPr/>
        </p:nvSpPr>
        <p:spPr>
          <a:xfrm>
            <a:off x="7577854" y="-58262"/>
            <a:ext cx="760021" cy="1045028"/>
          </a:xfrm>
          <a:prstGeom prst="chevron">
            <a:avLst>
              <a:gd name="adj" fmla="val 656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2" name="Speech Bubble: Oval 12">
            <a:extLst>
              <a:ext uri="{FF2B5EF4-FFF2-40B4-BE49-F238E27FC236}">
                <a16:creationId xmlns:a16="http://schemas.microsoft.com/office/drawing/2014/main" xmlns="" id="{F9762F99-D02F-90DB-179E-ACB36AD5885F}"/>
              </a:ext>
            </a:extLst>
          </p:cNvPr>
          <p:cNvSpPr/>
          <p:nvPr/>
        </p:nvSpPr>
        <p:spPr>
          <a:xfrm>
            <a:off x="10305761" y="1431271"/>
            <a:ext cx="1262214" cy="1200672"/>
          </a:xfrm>
          <a:prstGeom prst="wedgeEllipseCallout">
            <a:avLst>
              <a:gd name="adj1" fmla="val -58828"/>
              <a:gd name="adj2" fmla="val -2449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Heebo" pitchFamily="2" charset="-79"/>
              <a:cs typeface="Heebo" pitchFamily="2" charset="-79"/>
            </a:endParaRPr>
          </a:p>
        </p:txBody>
      </p:sp>
      <p:sp>
        <p:nvSpPr>
          <p:cNvPr id="3" name="TextBox 2">
            <a:extLst>
              <a:ext uri="{FF2B5EF4-FFF2-40B4-BE49-F238E27FC236}">
                <a16:creationId xmlns:a16="http://schemas.microsoft.com/office/drawing/2014/main" xmlns="" id="{D67A5FCA-6120-A421-0317-BB6B38933EF7}"/>
              </a:ext>
            </a:extLst>
          </p:cNvPr>
          <p:cNvSpPr txBox="1"/>
          <p:nvPr/>
        </p:nvSpPr>
        <p:spPr>
          <a:xfrm>
            <a:off x="10442079" y="1586534"/>
            <a:ext cx="1229704" cy="1015663"/>
          </a:xfrm>
          <a:prstGeom prst="rect">
            <a:avLst/>
          </a:prstGeom>
          <a:noFill/>
        </p:spPr>
        <p:txBody>
          <a:bodyPr wrap="square">
            <a:spAutoFit/>
          </a:bodyPr>
          <a:lstStyle/>
          <a:p>
            <a:pPr marL="0" lvl="1" algn="l" rtl="0">
              <a:defRPr/>
            </a:pPr>
            <a:r>
              <a:rPr lang="en-US" sz="1200" dirty="0">
                <a:solidFill>
                  <a:prstClr val="black"/>
                </a:solidFill>
                <a:latin typeface="Heebo" pitchFamily="2" charset="-79"/>
                <a:ea typeface="Calibri" panose="020F0502020204030204" pitchFamily="34" charset="0"/>
                <a:cs typeface="Heebo" pitchFamily="2" charset="-79"/>
              </a:rPr>
              <a:t>In Phase B</a:t>
            </a:r>
          </a:p>
          <a:p>
            <a:pPr marL="0" lvl="1" algn="l" rtl="0">
              <a:defRPr/>
            </a:pPr>
            <a:r>
              <a:rPr lang="en-US" sz="1200" dirty="0">
                <a:solidFill>
                  <a:prstClr val="black"/>
                </a:solidFill>
                <a:latin typeface="Heebo" pitchFamily="2" charset="-79"/>
                <a:ea typeface="Calibri" panose="020F0502020204030204" pitchFamily="34" charset="0"/>
                <a:cs typeface="Heebo" pitchFamily="2" charset="-79"/>
              </a:rPr>
              <a:t>the total</a:t>
            </a:r>
          </a:p>
          <a:p>
            <a:pPr marL="0" lvl="1" algn="l" rtl="0">
              <a:defRPr/>
            </a:pPr>
            <a:r>
              <a:rPr lang="en-US" sz="1200" dirty="0">
                <a:solidFill>
                  <a:prstClr val="black"/>
                </a:solidFill>
                <a:latin typeface="Heebo" pitchFamily="2" charset="-79"/>
                <a:ea typeface="Calibri" panose="020F0502020204030204" pitchFamily="34" charset="0"/>
                <a:cs typeface="Heebo" pitchFamily="2" charset="-79"/>
              </a:rPr>
              <a:t>investment</a:t>
            </a:r>
          </a:p>
          <a:p>
            <a:pPr marL="0" lvl="1" algn="l" rtl="0">
              <a:defRPr/>
            </a:pPr>
            <a:r>
              <a:rPr lang="en-US" sz="1200" dirty="0">
                <a:solidFill>
                  <a:prstClr val="black"/>
                </a:solidFill>
                <a:latin typeface="Heebo" pitchFamily="2" charset="-79"/>
                <a:ea typeface="Calibri" panose="020F0502020204030204" pitchFamily="34" charset="0"/>
                <a:cs typeface="Heebo" pitchFamily="2" charset="-79"/>
              </a:rPr>
              <a:t>was 18</a:t>
            </a:r>
          </a:p>
          <a:p>
            <a:pPr marL="0" lvl="1" algn="l" rtl="0">
              <a:defRPr/>
            </a:pPr>
            <a:r>
              <a:rPr lang="en-US" sz="1200" dirty="0">
                <a:solidFill>
                  <a:prstClr val="black"/>
                </a:solidFill>
                <a:latin typeface="Heebo" pitchFamily="2" charset="-79"/>
                <a:ea typeface="Calibri" panose="020F0502020204030204" pitchFamily="34" charset="0"/>
                <a:cs typeface="Heebo" pitchFamily="2" charset="-79"/>
              </a:rPr>
              <a:t>times higher</a:t>
            </a:r>
            <a:endParaRPr kumimoji="0" lang="en-US" sz="1200" b="0" i="0" u="none" strike="noStrike" kern="1200" cap="none" spc="0" normalizeH="0" baseline="0" noProof="0" dirty="0">
              <a:ln>
                <a:noFill/>
              </a:ln>
              <a:solidFill>
                <a:prstClr val="black"/>
              </a:solidFill>
              <a:effectLst/>
              <a:uLnTx/>
              <a:uFillTx/>
              <a:latin typeface="Heebo" pitchFamily="2" charset="-79"/>
              <a:ea typeface="Calibri" panose="020F0502020204030204" pitchFamily="34" charset="0"/>
              <a:cs typeface="Heebo" pitchFamily="2" charset="-79"/>
            </a:endParaRPr>
          </a:p>
        </p:txBody>
      </p:sp>
      <p:grpSp>
        <p:nvGrpSpPr>
          <p:cNvPr id="4" name="Group 3">
            <a:extLst>
              <a:ext uri="{FF2B5EF4-FFF2-40B4-BE49-F238E27FC236}">
                <a16:creationId xmlns:a16="http://schemas.microsoft.com/office/drawing/2014/main" xmlns="" id="{FD05016D-F795-D6FF-26C9-E96AA5CC4037}"/>
              </a:ext>
            </a:extLst>
          </p:cNvPr>
          <p:cNvGrpSpPr/>
          <p:nvPr/>
        </p:nvGrpSpPr>
        <p:grpSpPr>
          <a:xfrm>
            <a:off x="5297049" y="965906"/>
            <a:ext cx="6335486" cy="2740025"/>
            <a:chOff x="-367803" y="695989"/>
            <a:chExt cx="6335486" cy="2740025"/>
          </a:xfrm>
        </p:grpSpPr>
        <p:grpSp>
          <p:nvGrpSpPr>
            <p:cNvPr id="7" name="Group 6">
              <a:extLst>
                <a:ext uri="{FF2B5EF4-FFF2-40B4-BE49-F238E27FC236}">
                  <a16:creationId xmlns:a16="http://schemas.microsoft.com/office/drawing/2014/main" xmlns="" id="{60BF5417-41AB-C01E-9A6D-CFB582B5D3D6}"/>
                </a:ext>
              </a:extLst>
            </p:cNvPr>
            <p:cNvGrpSpPr/>
            <p:nvPr/>
          </p:nvGrpSpPr>
          <p:grpSpPr>
            <a:xfrm>
              <a:off x="-31652" y="695989"/>
              <a:ext cx="4608001" cy="2740025"/>
              <a:chOff x="-31612" y="0"/>
              <a:chExt cx="4601605" cy="2743200"/>
            </a:xfrm>
          </p:grpSpPr>
          <p:graphicFrame>
            <p:nvGraphicFramePr>
              <p:cNvPr id="10" name="Chart 9">
                <a:extLst>
                  <a:ext uri="{FF2B5EF4-FFF2-40B4-BE49-F238E27FC236}">
                    <a16:creationId xmlns:a16="http://schemas.microsoft.com/office/drawing/2014/main" xmlns="" id="{C761AA62-2822-3708-6252-4FFBF170CE08}"/>
                  </a:ext>
                </a:extLst>
              </p:cNvPr>
              <p:cNvGraphicFramePr/>
              <p:nvPr/>
            </p:nvGraphicFramePr>
            <p:xfrm>
              <a:off x="-31612" y="0"/>
              <a:ext cx="4601605"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a16="http://schemas.microsoft.com/office/drawing/2014/main" xmlns="" id="{66322101-B7D8-3A76-83F7-B263A3EAFCD8}"/>
                  </a:ext>
                </a:extLst>
              </p:cNvPr>
              <p:cNvCxnSpPr>
                <a:cxnSpLocks/>
              </p:cNvCxnSpPr>
              <p:nvPr/>
            </p:nvCxnSpPr>
            <p:spPr>
              <a:xfrm>
                <a:off x="2738020" y="481024"/>
                <a:ext cx="0" cy="1946253"/>
              </a:xfrm>
              <a:prstGeom prst="line">
                <a:avLst/>
              </a:prstGeom>
              <a:ln>
                <a:solidFill>
                  <a:srgbClr val="2B7073"/>
                </a:solidFill>
                <a:prstDash val="sysDash"/>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xmlns="" id="{AB6C46C9-4C75-1A43-1CF0-65F5E3653461}"/>
                </a:ext>
              </a:extLst>
            </p:cNvPr>
            <p:cNvSpPr txBox="1"/>
            <p:nvPr/>
          </p:nvSpPr>
          <p:spPr>
            <a:xfrm>
              <a:off x="-367803" y="703799"/>
              <a:ext cx="6335486" cy="276999"/>
            </a:xfrm>
            <a:prstGeom prst="rect">
              <a:avLst/>
            </a:prstGeom>
            <a:noFill/>
          </p:spPr>
          <p:txBody>
            <a:bodyPr wrap="square">
              <a:spAutoFit/>
            </a:bodyPr>
            <a:lstStyle/>
            <a:p>
              <a:pPr algn="ctr" rtl="0">
                <a:defRPr sz="1400" b="1" i="0" u="none" strike="noStrike" kern="1200" spc="0" baseline="0">
                  <a:solidFill>
                    <a:prstClr val="black">
                      <a:lumMod val="65000"/>
                      <a:lumOff val="35000"/>
                    </a:prstClr>
                  </a:solidFill>
                  <a:latin typeface="+mn-lt"/>
                  <a:ea typeface="+mn-ea"/>
                  <a:cs typeface="+mn-cs"/>
                </a:defRPr>
              </a:pPr>
              <a:r>
                <a:rPr lang="en-US" sz="1200" b="1" dirty="0" smtClean="0">
                  <a:solidFill>
                    <a:srgbClr val="000000"/>
                  </a:solidFill>
                  <a:latin typeface="Heebo" pitchFamily="2" charset="-79"/>
                  <a:cs typeface="Heebo" pitchFamily="2" charset="-79"/>
                </a:rPr>
                <a:t>Municipal Budgeting for Early Childhood Throughout the Program’s Operation</a:t>
              </a:r>
              <a:endParaRPr lang="en-US" sz="1200" b="1" dirty="0">
                <a:solidFill>
                  <a:srgbClr val="000000"/>
                </a:solidFill>
                <a:latin typeface="Heebo" pitchFamily="2" charset="-79"/>
                <a:cs typeface="Heebo" pitchFamily="2" charset="-79"/>
              </a:endParaRPr>
            </a:p>
          </p:txBody>
        </p:sp>
      </p:grpSp>
      <p:sp>
        <p:nvSpPr>
          <p:cNvPr id="20" name="TextBox 19">
            <a:extLst>
              <a:ext uri="{FF2B5EF4-FFF2-40B4-BE49-F238E27FC236}">
                <a16:creationId xmlns:a16="http://schemas.microsoft.com/office/drawing/2014/main" xmlns="" id="{E7640F8C-22CD-4883-D5FD-0AD85E00EDD1}"/>
              </a:ext>
            </a:extLst>
          </p:cNvPr>
          <p:cNvSpPr txBox="1"/>
          <p:nvPr/>
        </p:nvSpPr>
        <p:spPr>
          <a:xfrm>
            <a:off x="10028963" y="5193364"/>
            <a:ext cx="2374070" cy="1615827"/>
          </a:xfrm>
          <a:prstGeom prst="rect">
            <a:avLst/>
          </a:prstGeom>
          <a:noFill/>
        </p:spPr>
        <p:txBody>
          <a:bodyPr wrap="square" rtlCol="0">
            <a:spAutoFit/>
          </a:bodyPr>
          <a:lstStyle/>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Heebo" pitchFamily="2" charset="-79"/>
                <a:ea typeface="Calibri" panose="020F0502020204030204" pitchFamily="34" charset="0"/>
                <a:cs typeface="Heebo" pitchFamily="2" charset="-79"/>
              </a:rPr>
              <a:t>Legend:</a:t>
            </a:r>
            <a:endParaRPr kumimoji="0" lang="he-IL" sz="1100" b="1" i="0" u="none" strike="noStrike" kern="1200" cap="none" spc="0" normalizeH="0" baseline="0" noProof="0" dirty="0">
              <a:ln>
                <a:noFill/>
              </a:ln>
              <a:solidFill>
                <a:prstClr val="black"/>
              </a:solidFill>
              <a:effectLst/>
              <a:uLnTx/>
              <a:uFillTx/>
              <a:latin typeface="Heebo" pitchFamily="2" charset="-79"/>
              <a:ea typeface="Calibri" panose="020F0502020204030204" pitchFamily="34" charset="0"/>
              <a:cs typeface="Heebo" pitchFamily="2" charset="-79"/>
            </a:endParaRPr>
          </a:p>
          <a:p>
            <a:pPr marL="0" lvl="1" algn="l" rtl="0">
              <a:lnSpc>
                <a:spcPct val="150000"/>
              </a:lnSpc>
              <a:defRPr/>
            </a:pPr>
            <a:r>
              <a:rPr lang="en-US" sz="1100" dirty="0">
                <a:highlight>
                  <a:srgbClr val="CEE1E3"/>
                </a:highlight>
                <a:latin typeface="Heebo" pitchFamily="2" charset="-79"/>
                <a:ea typeface="Calibri" panose="020F0502020204030204" pitchFamily="34" charset="0"/>
                <a:cs typeface="Heebo" pitchFamily="2" charset="-79"/>
              </a:rPr>
              <a:t>Up to 50,000 </a:t>
            </a:r>
            <a:r>
              <a:rPr lang="en-US" sz="1100" dirty="0" smtClean="0">
                <a:highlight>
                  <a:srgbClr val="CEE1E3"/>
                </a:highlight>
                <a:latin typeface="Heebo" pitchFamily="2" charset="-79"/>
                <a:ea typeface="Calibri" panose="020F0502020204030204" pitchFamily="34" charset="0"/>
                <a:cs typeface="Heebo" pitchFamily="2" charset="-79"/>
              </a:rPr>
              <a:t>NIS</a:t>
            </a:r>
          </a:p>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smtClean="0">
                <a:ln>
                  <a:noFill/>
                </a:ln>
                <a:effectLst/>
                <a:highlight>
                  <a:srgbClr val="93CED1"/>
                </a:highlight>
                <a:uLnTx/>
                <a:uFillTx/>
                <a:latin typeface="Heebo" pitchFamily="2" charset="-79"/>
                <a:ea typeface="Calibri" panose="020F0502020204030204" pitchFamily="34" charset="0"/>
                <a:cs typeface="Heebo" pitchFamily="2" charset="-79"/>
              </a:rPr>
              <a:t>50,000-100,000 </a:t>
            </a:r>
            <a:r>
              <a:rPr lang="en-US" sz="1100" noProof="0" dirty="0" smtClean="0">
                <a:highlight>
                  <a:srgbClr val="93CED1"/>
                </a:highlight>
                <a:latin typeface="Heebo" pitchFamily="2" charset="-79"/>
                <a:ea typeface="Calibri" panose="020F0502020204030204" pitchFamily="34" charset="0"/>
                <a:cs typeface="Heebo" pitchFamily="2" charset="-79"/>
              </a:rPr>
              <a:t>NIS</a:t>
            </a:r>
            <a:endParaRPr kumimoji="0" lang="he-IL" sz="1100" b="0" i="0" u="none" strike="noStrike" kern="1200" cap="none" spc="0" normalizeH="0" baseline="0" noProof="0" dirty="0">
              <a:ln>
                <a:noFill/>
              </a:ln>
              <a:effectLst/>
              <a:highlight>
                <a:srgbClr val="B3DDDF"/>
              </a:highlight>
              <a:uLnTx/>
              <a:uFillTx/>
              <a:latin typeface="Heebo" pitchFamily="2" charset="-79"/>
              <a:ea typeface="Calibri" panose="020F0502020204030204" pitchFamily="34" charset="0"/>
              <a:cs typeface="Heebo" pitchFamily="2" charset="-79"/>
            </a:endParaRPr>
          </a:p>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smtClean="0">
                <a:ln>
                  <a:noFill/>
                </a:ln>
                <a:effectLst/>
                <a:highlight>
                  <a:srgbClr val="73C7CB"/>
                </a:highlight>
                <a:uLnTx/>
                <a:uFillTx/>
                <a:latin typeface="Heebo" pitchFamily="2" charset="-79"/>
                <a:ea typeface="Calibri" panose="020F0502020204030204" pitchFamily="34" charset="0"/>
                <a:cs typeface="Heebo" pitchFamily="2" charset="-79"/>
              </a:rPr>
              <a:t>100,000-1,000,000 NIS</a:t>
            </a:r>
            <a:endParaRPr kumimoji="0" lang="he-IL" sz="1100" b="0" i="0" u="none" strike="noStrike" kern="1200" cap="none" spc="0" normalizeH="0" baseline="0" noProof="0" dirty="0">
              <a:ln>
                <a:noFill/>
              </a:ln>
              <a:effectLst/>
              <a:highlight>
                <a:srgbClr val="73C7CB"/>
              </a:highlight>
              <a:uLnTx/>
              <a:uFillTx/>
              <a:latin typeface="Heebo" pitchFamily="2" charset="-79"/>
              <a:ea typeface="Calibri" panose="020F0502020204030204" pitchFamily="34" charset="0"/>
              <a:cs typeface="Heebo" pitchFamily="2" charset="-79"/>
            </a:endParaRPr>
          </a:p>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highlight>
                  <a:srgbClr val="40A8AD"/>
                </a:highlight>
                <a:uLnTx/>
                <a:uFillTx/>
                <a:latin typeface="Heebo" pitchFamily="2" charset="-79"/>
                <a:ea typeface="Calibri" panose="020F0502020204030204" pitchFamily="34" charset="0"/>
                <a:cs typeface="Heebo" pitchFamily="2" charset="-79"/>
              </a:rPr>
              <a:t>1,000,000-2,000,000 NIS</a:t>
            </a:r>
            <a:endParaRPr kumimoji="0" lang="he-IL" sz="1100" b="0" i="0" u="none" strike="noStrike" kern="1200" cap="none" spc="0" normalizeH="0" baseline="0" noProof="0" dirty="0">
              <a:ln>
                <a:noFill/>
              </a:ln>
              <a:solidFill>
                <a:prstClr val="black"/>
              </a:solidFill>
              <a:effectLst/>
              <a:highlight>
                <a:srgbClr val="40A8AD"/>
              </a:highlight>
              <a:uLnTx/>
              <a:uFillTx/>
              <a:latin typeface="Heebo" pitchFamily="2" charset="-79"/>
              <a:ea typeface="Calibri" panose="020F0502020204030204" pitchFamily="34" charset="0"/>
              <a:cs typeface="Heebo" pitchFamily="2" charset="-79"/>
            </a:endParaRPr>
          </a:p>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white"/>
                </a:solidFill>
                <a:effectLst/>
                <a:highlight>
                  <a:srgbClr val="2B7073"/>
                </a:highlight>
                <a:uLnTx/>
                <a:uFillTx/>
                <a:latin typeface="Heebo" pitchFamily="2" charset="-79"/>
                <a:ea typeface="Calibri" panose="020F0502020204030204" pitchFamily="34" charset="0"/>
                <a:cs typeface="Heebo" pitchFamily="2" charset="-79"/>
              </a:rPr>
              <a:t>Over 2,000,000 NIS</a:t>
            </a:r>
            <a:endParaRPr kumimoji="0" lang="he-IL" sz="1100" b="0" i="0" u="none" strike="noStrike" kern="1200" cap="none" spc="0" normalizeH="0" baseline="0" noProof="0" dirty="0">
              <a:ln>
                <a:noFill/>
              </a:ln>
              <a:solidFill>
                <a:prstClr val="black"/>
              </a:solidFill>
              <a:effectLst/>
              <a:highlight>
                <a:srgbClr val="2B7073"/>
              </a:highlight>
              <a:uLnTx/>
              <a:uFillTx/>
              <a:latin typeface="Heebo" pitchFamily="2" charset="-79"/>
              <a:ea typeface="Calibri" panose="020F0502020204030204" pitchFamily="34" charset="0"/>
              <a:cs typeface="Heebo" pitchFamily="2" charset="-79"/>
            </a:endParaRPr>
          </a:p>
        </p:txBody>
      </p:sp>
      <p:graphicFrame>
        <p:nvGraphicFramePr>
          <p:cNvPr id="21" name="Table 20">
            <a:extLst>
              <a:ext uri="{FF2B5EF4-FFF2-40B4-BE49-F238E27FC236}">
                <a16:creationId xmlns:a16="http://schemas.microsoft.com/office/drawing/2014/main" xmlns="" id="{1B02E9AC-51A5-6E18-774F-A158101709D3}"/>
              </a:ext>
            </a:extLst>
          </p:cNvPr>
          <p:cNvGraphicFramePr>
            <a:graphicFrameLocks noGrp="1"/>
          </p:cNvGraphicFramePr>
          <p:nvPr>
            <p:extLst>
              <p:ext uri="{D42A27DB-BD31-4B8C-83A1-F6EECF244321}">
                <p14:modId xmlns:p14="http://schemas.microsoft.com/office/powerpoint/2010/main" val="203560343"/>
              </p:ext>
            </p:extLst>
          </p:nvPr>
        </p:nvGraphicFramePr>
        <p:xfrm>
          <a:off x="4816137" y="4127553"/>
          <a:ext cx="5103210" cy="2707795"/>
        </p:xfrm>
        <a:graphic>
          <a:graphicData uri="http://schemas.openxmlformats.org/drawingml/2006/table">
            <a:tbl>
              <a:tblPr>
                <a:tableStyleId>{5C22544A-7EE6-4342-B048-85BDC9FD1C3A}</a:tableStyleId>
              </a:tblPr>
              <a:tblGrid>
                <a:gridCol w="2050391">
                  <a:extLst>
                    <a:ext uri="{9D8B030D-6E8A-4147-A177-3AD203B41FA5}">
                      <a16:colId xmlns:a16="http://schemas.microsoft.com/office/drawing/2014/main" xmlns="" val="2324028579"/>
                    </a:ext>
                  </a:extLst>
                </a:gridCol>
                <a:gridCol w="436117">
                  <a:extLst>
                    <a:ext uri="{9D8B030D-6E8A-4147-A177-3AD203B41FA5}">
                      <a16:colId xmlns:a16="http://schemas.microsoft.com/office/drawing/2014/main" xmlns="" val="2243156039"/>
                    </a:ext>
                  </a:extLst>
                </a:gridCol>
                <a:gridCol w="436117">
                  <a:extLst>
                    <a:ext uri="{9D8B030D-6E8A-4147-A177-3AD203B41FA5}">
                      <a16:colId xmlns:a16="http://schemas.microsoft.com/office/drawing/2014/main" xmlns="" val="1571523516"/>
                    </a:ext>
                  </a:extLst>
                </a:gridCol>
                <a:gridCol w="436117">
                  <a:extLst>
                    <a:ext uri="{9D8B030D-6E8A-4147-A177-3AD203B41FA5}">
                      <a16:colId xmlns:a16="http://schemas.microsoft.com/office/drawing/2014/main" xmlns="" val="3313873094"/>
                    </a:ext>
                  </a:extLst>
                </a:gridCol>
                <a:gridCol w="436117">
                  <a:extLst>
                    <a:ext uri="{9D8B030D-6E8A-4147-A177-3AD203B41FA5}">
                      <a16:colId xmlns:a16="http://schemas.microsoft.com/office/drawing/2014/main" xmlns="" val="3525150443"/>
                    </a:ext>
                  </a:extLst>
                </a:gridCol>
                <a:gridCol w="436117">
                  <a:extLst>
                    <a:ext uri="{9D8B030D-6E8A-4147-A177-3AD203B41FA5}">
                      <a16:colId xmlns:a16="http://schemas.microsoft.com/office/drawing/2014/main" xmlns="" val="2994612570"/>
                    </a:ext>
                  </a:extLst>
                </a:gridCol>
                <a:gridCol w="436117">
                  <a:extLst>
                    <a:ext uri="{9D8B030D-6E8A-4147-A177-3AD203B41FA5}">
                      <a16:colId xmlns:a16="http://schemas.microsoft.com/office/drawing/2014/main" xmlns="" val="615350526"/>
                    </a:ext>
                  </a:extLst>
                </a:gridCol>
                <a:gridCol w="436117">
                  <a:extLst>
                    <a:ext uri="{9D8B030D-6E8A-4147-A177-3AD203B41FA5}">
                      <a16:colId xmlns:a16="http://schemas.microsoft.com/office/drawing/2014/main" xmlns="" val="2673336678"/>
                    </a:ext>
                  </a:extLst>
                </a:gridCol>
              </a:tblGrid>
              <a:tr h="241299">
                <a:tc>
                  <a:txBody>
                    <a:bodyPr/>
                    <a:lstStyle/>
                    <a:p>
                      <a:pPr algn="ctr" rtl="1" fontAlgn="b"/>
                      <a:endParaRPr lang="x-es-XL" sz="1200" b="0" i="0" u="none" strike="noStrike" dirty="0">
                        <a:solidFill>
                          <a:srgbClr val="000000"/>
                        </a:solidFill>
                        <a:effectLst/>
                        <a:highlight>
                          <a:srgbClr val="DAF2D0"/>
                        </a:highlight>
                        <a:latin typeface="Heebo" pitchFamily="2" charset="-79"/>
                        <a:cs typeface="Heebo" pitchFamily="2" charset="-79"/>
                      </a:endParaRPr>
                    </a:p>
                  </a:txBody>
                  <a:tcPr marL="6350" marR="6350" marT="6350" marB="0" anchor="ctr">
                    <a:noFill/>
                  </a:tcPr>
                </a:tc>
                <a:tc gridSpan="3">
                  <a:txBody>
                    <a:bodyPr/>
                    <a:lstStyle/>
                    <a:p>
                      <a:pPr algn="ctr" rtl="1" fontAlgn="b"/>
                      <a:r>
                        <a:rPr lang="en-US" sz="1200" b="1" i="0" u="none" strike="noStrike" dirty="0" smtClean="0">
                          <a:solidFill>
                            <a:srgbClr val="000000"/>
                          </a:solidFill>
                          <a:effectLst/>
                          <a:latin typeface="Heebo" pitchFamily="2" charset="-79"/>
                          <a:cs typeface="Heebo" pitchFamily="2" charset="-79"/>
                        </a:rPr>
                        <a:t>Phase A</a:t>
                      </a:r>
                      <a:endParaRPr lang="x-es-XL" sz="1200" b="1"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hMerge="1">
                  <a:txBody>
                    <a:bodyPr/>
                    <a:lstStyle/>
                    <a:p>
                      <a:pPr algn="ctr" rtl="1" fontAlgn="b"/>
                      <a:endParaRPr lang="x-es-XL" sz="1100" b="0" i="0" u="none" strike="noStrike">
                        <a:solidFill>
                          <a:srgbClr val="000000"/>
                        </a:solidFill>
                        <a:effectLst/>
                        <a:latin typeface="Aptos Narrow" panose="020B0004020202020204" pitchFamily="34" charset="0"/>
                      </a:endParaRPr>
                    </a:p>
                  </a:txBody>
                  <a:tcPr marL="6350" marR="6350" marT="6350" marB="0" anchor="ctr"/>
                </a:tc>
                <a:tc hMerge="1">
                  <a:txBody>
                    <a:bodyPr/>
                    <a:lstStyle/>
                    <a:p>
                      <a:pPr algn="ctr" rtl="1" fontAlgn="b"/>
                      <a:endParaRPr lang="x-es-XL" sz="1100" b="0" i="0" u="none" strike="noStrike">
                        <a:solidFill>
                          <a:srgbClr val="000000"/>
                        </a:solidFill>
                        <a:effectLst/>
                        <a:latin typeface="Aptos Narrow" panose="020B0004020202020204" pitchFamily="34" charset="0"/>
                      </a:endParaRPr>
                    </a:p>
                  </a:txBody>
                  <a:tcPr marL="6350" marR="6350" marT="6350" marB="0" anchor="ctr"/>
                </a:tc>
                <a:tc gridSpan="4">
                  <a:txBody>
                    <a:bodyPr/>
                    <a:lstStyle/>
                    <a:p>
                      <a:pPr algn="ctr" rtl="1" fontAlgn="b"/>
                      <a:r>
                        <a:rPr lang="en-US" sz="1200" b="1" i="0" u="none" strike="noStrike" dirty="0" smtClean="0">
                          <a:solidFill>
                            <a:srgbClr val="000000"/>
                          </a:solidFill>
                          <a:effectLst/>
                          <a:latin typeface="Heebo" pitchFamily="2" charset="-79"/>
                          <a:cs typeface="Heebo" pitchFamily="2" charset="-79"/>
                        </a:rPr>
                        <a:t>Phase B</a:t>
                      </a:r>
                      <a:endParaRPr lang="x-es-XL" sz="1200" b="1"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hMerge="1">
                  <a:txBody>
                    <a:bodyPr/>
                    <a:lstStyle/>
                    <a:p>
                      <a:pPr algn="ctr" rtl="1" fontAlgn="b"/>
                      <a:endParaRPr lang="x-es-XL" sz="1100" b="0" i="0" u="none" strike="noStrike">
                        <a:solidFill>
                          <a:srgbClr val="000000"/>
                        </a:solidFill>
                        <a:effectLst/>
                        <a:latin typeface="Aptos Narrow" panose="020B0004020202020204" pitchFamily="34" charset="0"/>
                      </a:endParaRPr>
                    </a:p>
                  </a:txBody>
                  <a:tcPr marL="6350" marR="6350" marT="6350" marB="0" anchor="ctr"/>
                </a:tc>
                <a:tc hMerge="1">
                  <a:txBody>
                    <a:bodyPr/>
                    <a:lstStyle/>
                    <a:p>
                      <a:pPr algn="ctr" rtl="1" fontAlgn="b"/>
                      <a:endParaRPr lang="x-es-XL" sz="1100" b="0" i="0" u="none" strike="noStrike">
                        <a:solidFill>
                          <a:srgbClr val="000000"/>
                        </a:solidFill>
                        <a:effectLst/>
                        <a:latin typeface="Aptos Narrow" panose="020B0004020202020204" pitchFamily="34" charset="0"/>
                      </a:endParaRPr>
                    </a:p>
                  </a:txBody>
                  <a:tcPr marL="6350" marR="6350" marT="6350" marB="0" anchor="ctr"/>
                </a:tc>
                <a:tc hMerge="1">
                  <a:txBody>
                    <a:bodyPr/>
                    <a:lstStyle/>
                    <a:p>
                      <a:pPr algn="ctr" rtl="1" fontAlgn="b"/>
                      <a:endParaRPr lang="x-es-XL" sz="1100" b="0" i="0" u="none" strike="noStrike">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xmlns="" val="2854714148"/>
                  </a:ext>
                </a:extLst>
              </a:tr>
              <a:tr h="241299">
                <a:tc>
                  <a:txBody>
                    <a:bodyPr/>
                    <a:lstStyle/>
                    <a:p>
                      <a:pPr algn="ctr" rtl="1" fontAlgn="b"/>
                      <a:r>
                        <a:rPr lang="x-es-XL" sz="1200" u="none" strike="noStrike">
                          <a:effectLst/>
                          <a:highlight>
                            <a:srgbClr val="DAF2D0"/>
                          </a:highlight>
                          <a:latin typeface="Heebo" pitchFamily="2" charset="-79"/>
                          <a:cs typeface="Heebo" pitchFamily="2" charset="-79"/>
                        </a:rPr>
                        <a:t> </a:t>
                      </a:r>
                      <a:endParaRPr lang="x-es-XL" sz="1200" b="0" i="0" u="none" strike="noStrike">
                        <a:solidFill>
                          <a:srgbClr val="000000"/>
                        </a:solidFill>
                        <a:effectLst/>
                        <a:highlight>
                          <a:srgbClr val="DAF2D0"/>
                        </a:highlight>
                        <a:latin typeface="Heebo" pitchFamily="2" charset="-79"/>
                        <a:cs typeface="Heebo" pitchFamily="2" charset="-79"/>
                      </a:endParaRPr>
                    </a:p>
                  </a:txBody>
                  <a:tcPr marL="6350" marR="6350" marT="6350" marB="0" anchor="ctr">
                    <a:noFill/>
                  </a:tcPr>
                </a:tc>
                <a:tc>
                  <a:txBody>
                    <a:bodyPr/>
                    <a:lstStyle/>
                    <a:p>
                      <a:pPr algn="ctr" rtl="1" fontAlgn="b"/>
                      <a:r>
                        <a:rPr lang="x-es-XL" sz="1200" b="1" u="none" strike="noStrike">
                          <a:effectLst/>
                          <a:latin typeface="Heebo" pitchFamily="2" charset="-79"/>
                          <a:cs typeface="Heebo" pitchFamily="2" charset="-79"/>
                        </a:rPr>
                        <a:t>2017</a:t>
                      </a:r>
                      <a:endParaRPr lang="x-es-XL" sz="1200" b="1" i="0" u="none" strike="noStrike">
                        <a:solidFill>
                          <a:srgbClr val="000000"/>
                        </a:solidFill>
                        <a:effectLst/>
                        <a:latin typeface="Heebo" pitchFamily="2" charset="-79"/>
                        <a:cs typeface="Heebo" pitchFamily="2" charset="-79"/>
                      </a:endParaRPr>
                    </a:p>
                  </a:txBody>
                  <a:tcPr marL="6350" marR="6350" marT="6350" marB="0" anchor="ctr"/>
                </a:tc>
                <a:tc>
                  <a:txBody>
                    <a:bodyPr/>
                    <a:lstStyle/>
                    <a:p>
                      <a:pPr algn="ctr" rtl="1" fontAlgn="b"/>
                      <a:r>
                        <a:rPr lang="x-es-XL" sz="1200" b="1" u="none" strike="noStrike">
                          <a:effectLst/>
                          <a:latin typeface="Heebo" pitchFamily="2" charset="-79"/>
                          <a:cs typeface="Heebo" pitchFamily="2" charset="-79"/>
                        </a:rPr>
                        <a:t>2018</a:t>
                      </a:r>
                      <a:endParaRPr lang="x-es-XL" sz="1200" b="1" i="0" u="none" strike="noStrike">
                        <a:solidFill>
                          <a:srgbClr val="000000"/>
                        </a:solidFill>
                        <a:effectLst/>
                        <a:latin typeface="Heebo" pitchFamily="2" charset="-79"/>
                        <a:cs typeface="Heebo" pitchFamily="2" charset="-79"/>
                      </a:endParaRPr>
                    </a:p>
                  </a:txBody>
                  <a:tcPr marL="6350" marR="6350" marT="6350" marB="0" anchor="ctr"/>
                </a:tc>
                <a:tc>
                  <a:txBody>
                    <a:bodyPr/>
                    <a:lstStyle/>
                    <a:p>
                      <a:pPr algn="ctr" rtl="1" fontAlgn="b"/>
                      <a:r>
                        <a:rPr lang="x-es-XL" sz="1200" b="1" u="none" strike="noStrike">
                          <a:effectLst/>
                          <a:latin typeface="Heebo" pitchFamily="2" charset="-79"/>
                          <a:cs typeface="Heebo" pitchFamily="2" charset="-79"/>
                        </a:rPr>
                        <a:t>2019</a:t>
                      </a:r>
                      <a:endParaRPr lang="x-es-XL" sz="1200" b="1" i="0" u="none" strike="noStrike">
                        <a:solidFill>
                          <a:srgbClr val="000000"/>
                        </a:solidFill>
                        <a:effectLst/>
                        <a:latin typeface="Heebo" pitchFamily="2" charset="-79"/>
                        <a:cs typeface="Heebo" pitchFamily="2" charset="-79"/>
                      </a:endParaRPr>
                    </a:p>
                  </a:txBody>
                  <a:tcPr marL="6350" marR="6350" marT="6350" marB="0" anchor="ctr"/>
                </a:tc>
                <a:tc>
                  <a:txBody>
                    <a:bodyPr/>
                    <a:lstStyle/>
                    <a:p>
                      <a:pPr algn="ctr" rtl="1" fontAlgn="b"/>
                      <a:r>
                        <a:rPr lang="x-es-XL" sz="1200" b="1" u="none" strike="noStrike">
                          <a:effectLst/>
                          <a:latin typeface="Heebo" pitchFamily="2" charset="-79"/>
                          <a:cs typeface="Heebo" pitchFamily="2" charset="-79"/>
                        </a:rPr>
                        <a:t>2020</a:t>
                      </a:r>
                      <a:endParaRPr lang="x-es-XL" sz="1200" b="1" i="0" u="none" strike="noStrike">
                        <a:solidFill>
                          <a:srgbClr val="000000"/>
                        </a:solidFill>
                        <a:effectLst/>
                        <a:latin typeface="Heebo" pitchFamily="2" charset="-79"/>
                        <a:cs typeface="Heebo" pitchFamily="2" charset="-79"/>
                      </a:endParaRPr>
                    </a:p>
                  </a:txBody>
                  <a:tcPr marL="6350" marR="6350" marT="6350" marB="0" anchor="ctr"/>
                </a:tc>
                <a:tc>
                  <a:txBody>
                    <a:bodyPr/>
                    <a:lstStyle/>
                    <a:p>
                      <a:pPr algn="ctr" rtl="1" fontAlgn="b"/>
                      <a:r>
                        <a:rPr lang="x-es-XL" sz="1200" b="1" u="none" strike="noStrike">
                          <a:effectLst/>
                          <a:latin typeface="Heebo" pitchFamily="2" charset="-79"/>
                          <a:cs typeface="Heebo" pitchFamily="2" charset="-79"/>
                        </a:rPr>
                        <a:t>2021</a:t>
                      </a:r>
                      <a:endParaRPr lang="x-es-XL" sz="1200" b="1" i="0" u="none" strike="noStrike">
                        <a:solidFill>
                          <a:srgbClr val="000000"/>
                        </a:solidFill>
                        <a:effectLst/>
                        <a:latin typeface="Heebo" pitchFamily="2" charset="-79"/>
                        <a:cs typeface="Heebo" pitchFamily="2" charset="-79"/>
                      </a:endParaRPr>
                    </a:p>
                  </a:txBody>
                  <a:tcPr marL="6350" marR="6350" marT="6350" marB="0" anchor="ctr"/>
                </a:tc>
                <a:tc>
                  <a:txBody>
                    <a:bodyPr/>
                    <a:lstStyle/>
                    <a:p>
                      <a:pPr algn="ctr" rtl="1" fontAlgn="b"/>
                      <a:r>
                        <a:rPr lang="x-es-XL" sz="1200" b="1" u="none" strike="noStrike">
                          <a:effectLst/>
                          <a:latin typeface="Heebo" pitchFamily="2" charset="-79"/>
                          <a:cs typeface="Heebo" pitchFamily="2" charset="-79"/>
                        </a:rPr>
                        <a:t>2022</a:t>
                      </a:r>
                      <a:endParaRPr lang="x-es-XL" sz="1200" b="1" i="0" u="none" strike="noStrike">
                        <a:solidFill>
                          <a:srgbClr val="000000"/>
                        </a:solidFill>
                        <a:effectLst/>
                        <a:latin typeface="Heebo" pitchFamily="2" charset="-79"/>
                        <a:cs typeface="Heebo" pitchFamily="2" charset="-79"/>
                      </a:endParaRPr>
                    </a:p>
                  </a:txBody>
                  <a:tcPr marL="6350" marR="6350" marT="6350" marB="0" anchor="ctr"/>
                </a:tc>
                <a:tc>
                  <a:txBody>
                    <a:bodyPr/>
                    <a:lstStyle/>
                    <a:p>
                      <a:pPr algn="ctr" rtl="1" fontAlgn="b"/>
                      <a:r>
                        <a:rPr lang="x-es-XL" sz="1200" b="1" u="none" strike="noStrike">
                          <a:effectLst/>
                          <a:latin typeface="Heebo" pitchFamily="2" charset="-79"/>
                          <a:cs typeface="Heebo" pitchFamily="2" charset="-79"/>
                        </a:rPr>
                        <a:t>2023</a:t>
                      </a:r>
                      <a:endParaRPr lang="x-es-XL" sz="1200" b="1" i="0" u="none" strike="noStrike">
                        <a:solidFill>
                          <a:srgbClr val="000000"/>
                        </a:solidFill>
                        <a:effectLst/>
                        <a:latin typeface="Heebo" pitchFamily="2" charset="-79"/>
                        <a:cs typeface="Heebo" pitchFamily="2" charset="-79"/>
                      </a:endParaRPr>
                    </a:p>
                  </a:txBody>
                  <a:tcPr marL="6350" marR="6350" marT="6350" marB="0" anchor="ctr"/>
                </a:tc>
                <a:extLst>
                  <a:ext uri="{0D108BD9-81ED-4DB2-BD59-A6C34878D82A}">
                    <a16:rowId xmlns:a16="http://schemas.microsoft.com/office/drawing/2014/main" xmlns="" val="2939728398"/>
                  </a:ext>
                </a:extLst>
              </a:tr>
              <a:tr h="211874">
                <a:tc>
                  <a:txBody>
                    <a:bodyPr/>
                    <a:lstStyle/>
                    <a:p>
                      <a:pPr algn="ctr" rtl="1" fontAlgn="ctr"/>
                      <a:r>
                        <a:rPr lang="en-US" sz="1000" b="0" i="0" u="none" strike="noStrike" dirty="0" smtClean="0">
                          <a:solidFill>
                            <a:srgbClr val="000000"/>
                          </a:solidFill>
                          <a:effectLst/>
                          <a:latin typeface="Heebo" pitchFamily="2" charset="-79"/>
                          <a:cs typeface="Heebo" pitchFamily="2" charset="-79"/>
                        </a:rPr>
                        <a:t>Community Administration</a:t>
                      </a:r>
                      <a:endParaRPr lang="he-IL" sz="1000" b="0"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CEE1E3"/>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40A8AD"/>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40A8AD"/>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73C7CB"/>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73C7CB"/>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73C7CB"/>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40A8AD"/>
                    </a:solidFill>
                  </a:tcPr>
                </a:tc>
                <a:extLst>
                  <a:ext uri="{0D108BD9-81ED-4DB2-BD59-A6C34878D82A}">
                    <a16:rowId xmlns:a16="http://schemas.microsoft.com/office/drawing/2014/main" xmlns="" val="3934503087"/>
                  </a:ext>
                </a:extLst>
              </a:tr>
              <a:tr h="198493">
                <a:tc>
                  <a:txBody>
                    <a:bodyPr/>
                    <a:lstStyle/>
                    <a:p>
                      <a:pPr algn="ctr" rtl="1" fontAlgn="ctr"/>
                      <a:r>
                        <a:rPr lang="en-US" sz="1000" b="0" i="0" u="none" strike="noStrike" dirty="0" smtClean="0">
                          <a:solidFill>
                            <a:srgbClr val="000000"/>
                          </a:solidFill>
                          <a:effectLst/>
                          <a:latin typeface="Heebo" pitchFamily="2" charset="-79"/>
                          <a:cs typeface="Heebo" pitchFamily="2" charset="-79"/>
                        </a:rPr>
                        <a:t>City Beautification Department</a:t>
                      </a:r>
                      <a:endParaRPr lang="he-IL" sz="1000" b="0"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a:txBody>
                    <a:bodyPr/>
                    <a:lstStyle/>
                    <a:p>
                      <a:pPr algn="ctr" rtl="1" fontAlgn="ctr"/>
                      <a:endParaRPr lang="x-es-XL" sz="1200" u="none" strike="noStrike" kern="1200">
                        <a:solidFill>
                          <a:schemeClr val="dk1"/>
                        </a:solidFill>
                        <a:effectLst/>
                        <a:latin typeface="Heebo" pitchFamily="2" charset="-79"/>
                        <a:ea typeface="+mn-ea"/>
                        <a:cs typeface="Heebo" pitchFamily="2" charset="-79"/>
                      </a:endParaRPr>
                    </a:p>
                  </a:txBody>
                  <a:tcPr marL="6350" marR="6350" marT="6350" marB="0" anchor="ctr">
                    <a:solidFill>
                      <a:srgbClr val="40A8AD"/>
                    </a:solidFill>
                  </a:tcPr>
                </a:tc>
                <a:tc>
                  <a:txBody>
                    <a:bodyPr/>
                    <a:lstStyle/>
                    <a:p>
                      <a:pPr algn="ctr" rtl="1" fontAlgn="ctr"/>
                      <a:endParaRPr lang="x-es-XL" sz="1200" b="0" i="0" u="none" strike="noStrike" dirty="0">
                        <a:solidFill>
                          <a:srgbClr val="000000"/>
                        </a:solidFill>
                        <a:effectLst/>
                        <a:latin typeface="Heebo" pitchFamily="2" charset="-79"/>
                        <a:cs typeface="Heebo" pitchFamily="2" charset="-79"/>
                      </a:endParaRPr>
                    </a:p>
                  </a:txBody>
                  <a:tcPr marL="6350" marR="6350" marT="6350" marB="0" anchor="ctr">
                    <a:solidFill>
                      <a:srgbClr val="73C7CB"/>
                    </a:solidFill>
                  </a:tcPr>
                </a:tc>
                <a:tc>
                  <a:txBody>
                    <a:bodyPr/>
                    <a:lstStyle/>
                    <a:p>
                      <a:pPr algn="ctr" rtl="1" fontAlgn="ctr"/>
                      <a:r>
                        <a:rPr lang="he-IL" sz="1200" b="0" i="0" u="none" strike="noStrike">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dirty="0">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extLst>
                  <a:ext uri="{0D108BD9-81ED-4DB2-BD59-A6C34878D82A}">
                    <a16:rowId xmlns:a16="http://schemas.microsoft.com/office/drawing/2014/main" xmlns="" val="2331930908"/>
                  </a:ext>
                </a:extLst>
              </a:tr>
              <a:tr h="330200">
                <a:tc>
                  <a:txBody>
                    <a:bodyPr/>
                    <a:lstStyle/>
                    <a:p>
                      <a:pPr algn="ctr" rtl="1" fontAlgn="ctr"/>
                      <a:r>
                        <a:rPr lang="en-US" sz="1000" b="0" i="0" u="none" strike="noStrike" dirty="0" smtClean="0">
                          <a:solidFill>
                            <a:srgbClr val="000000"/>
                          </a:solidFill>
                          <a:effectLst/>
                          <a:latin typeface="Heebo" pitchFamily="2" charset="-79"/>
                          <a:cs typeface="Heebo" pitchFamily="2" charset="-79"/>
                        </a:rPr>
                        <a:t>Social Services </a:t>
                      </a:r>
                      <a:r>
                        <a:rPr lang="en-US" sz="1000" b="0" i="0" u="none" strike="noStrike" dirty="0" err="1" smtClean="0">
                          <a:solidFill>
                            <a:srgbClr val="000000"/>
                          </a:solidFill>
                          <a:effectLst/>
                          <a:latin typeface="Heebo" pitchFamily="2" charset="-79"/>
                          <a:cs typeface="Heebo" pitchFamily="2" charset="-79"/>
                        </a:rPr>
                        <a:t>Adm</a:t>
                      </a:r>
                      <a:r>
                        <a:rPr lang="en-US" sz="1000" b="0" i="0" u="none" strike="noStrike" baseline="0" dirty="0" smtClean="0">
                          <a:solidFill>
                            <a:srgbClr val="000000"/>
                          </a:solidFill>
                          <a:effectLst/>
                          <a:latin typeface="Heebo" pitchFamily="2" charset="-79"/>
                          <a:cs typeface="Heebo" pitchFamily="2" charset="-79"/>
                        </a:rPr>
                        <a:t> (</a:t>
                      </a:r>
                      <a:r>
                        <a:rPr lang="en-US" sz="1000" b="0" i="0" u="none" strike="noStrike" baseline="0" dirty="0" err="1" smtClean="0">
                          <a:solidFill>
                            <a:srgbClr val="000000"/>
                          </a:solidFill>
                          <a:effectLst/>
                          <a:latin typeface="Heebo" pitchFamily="2" charset="-79"/>
                          <a:cs typeface="Heebo" pitchFamily="2" charset="-79"/>
                        </a:rPr>
                        <a:t>inc.</a:t>
                      </a:r>
                      <a:r>
                        <a:rPr lang="en-US" sz="1000" b="0" i="0" u="none" strike="noStrike" baseline="0" dirty="0" smtClean="0">
                          <a:solidFill>
                            <a:srgbClr val="000000"/>
                          </a:solidFill>
                          <a:effectLst/>
                          <a:latin typeface="Heebo" pitchFamily="2" charset="-79"/>
                          <a:cs typeface="Heebo" pitchFamily="2" charset="-79"/>
                        </a:rPr>
                        <a:t> Jaffa in Phase B)</a:t>
                      </a:r>
                      <a:endParaRPr lang="he-IL" sz="1000" b="0"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40A8AD"/>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93CED1"/>
                    </a:solidFill>
                  </a:tcPr>
                </a:tc>
                <a:tc>
                  <a:txBody>
                    <a:bodyPr/>
                    <a:lstStyle/>
                    <a:p>
                      <a:pPr algn="ctr" rtl="1" fontAlgn="ctr"/>
                      <a:endParaRPr lang="x-es-XL" sz="1200" b="0" i="0" u="none" strike="noStrike" dirty="0">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extLst>
                  <a:ext uri="{0D108BD9-81ED-4DB2-BD59-A6C34878D82A}">
                    <a16:rowId xmlns:a16="http://schemas.microsoft.com/office/drawing/2014/main" xmlns="" val="3209263950"/>
                  </a:ext>
                </a:extLst>
              </a:tr>
              <a:tr h="330200">
                <a:tc>
                  <a:txBody>
                    <a:bodyPr/>
                    <a:lstStyle/>
                    <a:p>
                      <a:pPr algn="ctr" rtl="1" fontAlgn="ctr"/>
                      <a:r>
                        <a:rPr lang="en-US" sz="1000" b="0" i="0" u="none" strike="noStrike" dirty="0" smtClean="0">
                          <a:solidFill>
                            <a:srgbClr val="000000"/>
                          </a:solidFill>
                          <a:effectLst/>
                          <a:latin typeface="Heebo" pitchFamily="2" charset="-79"/>
                          <a:cs typeface="Heebo" pitchFamily="2" charset="-79"/>
                        </a:rPr>
                        <a:t>Construction &amp; Infrastructure Adm. (Phase A) /</a:t>
                      </a:r>
                    </a:p>
                    <a:p>
                      <a:pPr algn="ctr" rtl="1" fontAlgn="ctr"/>
                      <a:r>
                        <a:rPr lang="en-US" sz="1000" b="0" i="0" u="none" strike="noStrike" dirty="0" smtClean="0">
                          <a:solidFill>
                            <a:srgbClr val="000000"/>
                          </a:solidFill>
                          <a:effectLst/>
                          <a:latin typeface="Heebo" pitchFamily="2" charset="-79"/>
                          <a:cs typeface="Heebo" pitchFamily="2" charset="-79"/>
                        </a:rPr>
                        <a:t>Transportation Adm. (Phase B)</a:t>
                      </a:r>
                      <a:endParaRPr lang="he-IL" sz="1000" b="0"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dirty="0">
                        <a:solidFill>
                          <a:srgbClr val="000000"/>
                        </a:solidFill>
                        <a:effectLst/>
                        <a:latin typeface="Heebo" pitchFamily="2" charset="-79"/>
                        <a:cs typeface="Heebo" pitchFamily="2" charset="-79"/>
                      </a:endParaRPr>
                    </a:p>
                  </a:txBody>
                  <a:tcPr marL="6350" marR="6350" marT="6350" marB="0" anchor="ctr">
                    <a:solidFill>
                      <a:srgbClr val="CEE1E3"/>
                    </a:solidFill>
                  </a:tcPr>
                </a:tc>
                <a:tc>
                  <a:txBody>
                    <a:bodyPr/>
                    <a:lstStyle/>
                    <a:p>
                      <a:pPr algn="ctr" rtl="1" fontAlgn="ctr"/>
                      <a:endParaRPr lang="x-es-XL" sz="1200" b="0" i="0" u="none" strike="noStrike" dirty="0">
                        <a:solidFill>
                          <a:srgbClr val="000000"/>
                        </a:solidFill>
                        <a:effectLst/>
                        <a:latin typeface="Heebo" pitchFamily="2" charset="-79"/>
                        <a:cs typeface="Heebo" pitchFamily="2" charset="-79"/>
                      </a:endParaRPr>
                    </a:p>
                  </a:txBody>
                  <a:tcPr marL="6350" marR="6350" marT="6350" marB="0" anchor="ctr">
                    <a:solidFill>
                      <a:srgbClr val="93CED1"/>
                    </a:solid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40A8AD"/>
                    </a:solidFill>
                  </a:tcPr>
                </a:tc>
                <a:extLst>
                  <a:ext uri="{0D108BD9-81ED-4DB2-BD59-A6C34878D82A}">
                    <a16:rowId xmlns:a16="http://schemas.microsoft.com/office/drawing/2014/main" xmlns="" val="3951956360"/>
                  </a:ext>
                </a:extLst>
              </a:tr>
              <a:tr h="368300">
                <a:tc>
                  <a:txBody>
                    <a:bodyPr/>
                    <a:lstStyle/>
                    <a:p>
                      <a:pPr algn="ctr" rtl="1" fontAlgn="ctr"/>
                      <a:r>
                        <a:rPr lang="en-US" sz="1000" b="0" i="0" u="none" strike="noStrike" dirty="0" smtClean="0">
                          <a:solidFill>
                            <a:srgbClr val="000000"/>
                          </a:solidFill>
                          <a:effectLst/>
                          <a:latin typeface="Heebo" pitchFamily="2" charset="-79"/>
                          <a:cs typeface="Heebo" pitchFamily="2" charset="-79"/>
                        </a:rPr>
                        <a:t>Engineering Adm. (Phase A) /</a:t>
                      </a:r>
                    </a:p>
                    <a:p>
                      <a:pPr algn="ctr" rtl="1" fontAlgn="ctr"/>
                      <a:r>
                        <a:rPr lang="en-US" sz="1000" b="0" i="0" u="none" strike="noStrike" dirty="0" smtClean="0">
                          <a:solidFill>
                            <a:srgbClr val="000000"/>
                          </a:solidFill>
                          <a:effectLst/>
                          <a:latin typeface="Heebo" pitchFamily="2" charset="-79"/>
                          <a:cs typeface="Heebo" pitchFamily="2" charset="-79"/>
                        </a:rPr>
                        <a:t>City Architect’s Office (Phase B)</a:t>
                      </a:r>
                      <a:endParaRPr lang="he-IL" sz="1000" b="0"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93CED1"/>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93CED1"/>
                    </a:solid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extLst>
                  <a:ext uri="{0D108BD9-81ED-4DB2-BD59-A6C34878D82A}">
                    <a16:rowId xmlns:a16="http://schemas.microsoft.com/office/drawing/2014/main" xmlns="" val="3781326147"/>
                  </a:ext>
                </a:extLst>
              </a:tr>
              <a:tr h="330200">
                <a:tc>
                  <a:txBody>
                    <a:bodyPr/>
                    <a:lstStyle/>
                    <a:p>
                      <a:pPr algn="ctr" rtl="1" fontAlgn="ctr"/>
                      <a:r>
                        <a:rPr lang="en-US" sz="1000" b="0" i="0" u="none" strike="noStrike" dirty="0" smtClean="0">
                          <a:solidFill>
                            <a:srgbClr val="000000"/>
                          </a:solidFill>
                          <a:effectLst/>
                          <a:latin typeface="Heebo" pitchFamily="2" charset="-79"/>
                          <a:cs typeface="Heebo" pitchFamily="2" charset="-79"/>
                        </a:rPr>
                        <a:t>Spokesperson’s Office (Phase A) /</a:t>
                      </a:r>
                    </a:p>
                    <a:p>
                      <a:pPr algn="ctr" rtl="1" fontAlgn="ctr"/>
                      <a:r>
                        <a:rPr lang="en-US" sz="1000" b="0" i="0" u="none" strike="noStrike" dirty="0" smtClean="0">
                          <a:solidFill>
                            <a:srgbClr val="000000"/>
                          </a:solidFill>
                          <a:effectLst/>
                          <a:latin typeface="Heebo" pitchFamily="2" charset="-79"/>
                          <a:cs typeface="Heebo" pitchFamily="2" charset="-79"/>
                        </a:rPr>
                        <a:t>Spokesperson’s Office – </a:t>
                      </a:r>
                      <a:r>
                        <a:rPr lang="en-US" sz="1000" b="0" i="0" u="none" strike="noStrike" dirty="0" err="1" smtClean="0">
                          <a:solidFill>
                            <a:srgbClr val="000000"/>
                          </a:solidFill>
                          <a:effectLst/>
                          <a:latin typeface="Heebo" pitchFamily="2" charset="-79"/>
                          <a:cs typeface="Heebo" pitchFamily="2" charset="-79"/>
                        </a:rPr>
                        <a:t>Digitaf</a:t>
                      </a:r>
                      <a:r>
                        <a:rPr lang="en-US" sz="1000" b="0" i="0" u="none" strike="noStrike" dirty="0" smtClean="0">
                          <a:solidFill>
                            <a:srgbClr val="000000"/>
                          </a:solidFill>
                          <a:effectLst/>
                          <a:latin typeface="Heebo" pitchFamily="2" charset="-79"/>
                          <a:cs typeface="Heebo" pitchFamily="2" charset="-79"/>
                        </a:rPr>
                        <a:t> (Phase B)</a:t>
                      </a:r>
                      <a:endParaRPr lang="he-IL" sz="1000" b="0"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CEE1E3"/>
                    </a:solid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dirty="0">
                        <a:solidFill>
                          <a:srgbClr val="000000"/>
                        </a:solidFill>
                        <a:effectLst/>
                        <a:latin typeface="Heebo" pitchFamily="2" charset="-79"/>
                        <a:cs typeface="Heebo" pitchFamily="2" charset="-79"/>
                      </a:endParaRPr>
                    </a:p>
                  </a:txBody>
                  <a:tcPr marL="6350" marR="6350" marT="6350" marB="0" anchor="ctr">
                    <a:solidFill>
                      <a:srgbClr val="CEE1E3"/>
                    </a:solid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a:solidFill>
                          <a:srgbClr val="FFFFFF"/>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extLst>
                  <a:ext uri="{0D108BD9-81ED-4DB2-BD59-A6C34878D82A}">
                    <a16:rowId xmlns:a16="http://schemas.microsoft.com/office/drawing/2014/main" xmlns="" val="3978162174"/>
                  </a:ext>
                </a:extLst>
              </a:tr>
              <a:tr h="122551">
                <a:tc>
                  <a:txBody>
                    <a:bodyPr/>
                    <a:lstStyle/>
                    <a:p>
                      <a:pPr algn="ctr" rtl="1" fontAlgn="ctr"/>
                      <a:r>
                        <a:rPr lang="en-US" sz="1000" b="0" i="0" u="none" strike="noStrike" dirty="0" smtClean="0">
                          <a:solidFill>
                            <a:srgbClr val="000000"/>
                          </a:solidFill>
                          <a:effectLst/>
                          <a:latin typeface="Heebo" pitchFamily="2" charset="-79"/>
                          <a:cs typeface="Heebo" pitchFamily="2" charset="-79"/>
                        </a:rPr>
                        <a:t>Education Administration</a:t>
                      </a:r>
                      <a:endParaRPr lang="he-IL" sz="1000" b="0" i="0" u="none" strike="noStrike" dirty="0">
                        <a:solidFill>
                          <a:srgbClr val="000000"/>
                        </a:solidFill>
                        <a:effectLst/>
                        <a:latin typeface="Heebo" pitchFamily="2" charset="-79"/>
                        <a:cs typeface="Heebo" pitchFamily="2" charset="-79"/>
                      </a:endParaRPr>
                    </a:p>
                  </a:txBody>
                  <a:tcPr marL="6350" marR="6350" marT="6350" marB="0" anchor="ctr">
                    <a:solidFill>
                      <a:srgbClr val="D9D9D9"/>
                    </a:solid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CEE1E3"/>
                    </a:solidFill>
                  </a:tcPr>
                </a:tc>
                <a:tc>
                  <a:txBody>
                    <a:bodyPr/>
                    <a:lstStyle/>
                    <a:p>
                      <a:pPr algn="ctr" rtl="1" fontAlgn="ctr"/>
                      <a:r>
                        <a:rPr lang="he-IL" sz="1200" b="0" i="0" u="none" strike="noStrike" dirty="0">
                          <a:solidFill>
                            <a:srgbClr val="000000"/>
                          </a:solidFill>
                          <a:effectLst/>
                          <a:latin typeface="Heebo" pitchFamily="2" charset="-79"/>
                          <a:cs typeface="Heebo" pitchFamily="2" charset="-79"/>
                        </a:rPr>
                        <a:t>-</a:t>
                      </a:r>
                      <a:endParaRPr lang="x-es-XL" sz="1200" b="0" i="0" u="none" strike="noStrike" dirty="0">
                        <a:solidFill>
                          <a:srgbClr val="000000"/>
                        </a:solidFill>
                        <a:effectLst/>
                        <a:latin typeface="Heebo" pitchFamily="2" charset="-79"/>
                        <a:cs typeface="Heebo" pitchFamily="2" charset="-79"/>
                      </a:endParaRPr>
                    </a:p>
                  </a:txBody>
                  <a:tcPr marL="6350" marR="6350" marT="6350" marB="0" anchor="ctr">
                    <a:noFill/>
                  </a:tcPr>
                </a:tc>
                <a:tc>
                  <a:txBody>
                    <a:bodyPr/>
                    <a:lstStyle/>
                    <a:p>
                      <a:pPr algn="ctr" rtl="1" fontAlgn="ctr"/>
                      <a:endParaRPr lang="x-es-XL" sz="1200" b="0" i="0" u="none" strike="noStrike">
                        <a:solidFill>
                          <a:srgbClr val="000000"/>
                        </a:solidFill>
                        <a:effectLst/>
                        <a:latin typeface="Heebo" pitchFamily="2" charset="-79"/>
                        <a:cs typeface="Heebo" pitchFamily="2" charset="-79"/>
                      </a:endParaRPr>
                    </a:p>
                  </a:txBody>
                  <a:tcPr marL="6350" marR="6350" marT="6350" marB="0" anchor="ctr">
                    <a:solidFill>
                      <a:srgbClr val="40A8AD"/>
                    </a:solidFill>
                  </a:tcPr>
                </a:tc>
                <a:tc>
                  <a:txBody>
                    <a:bodyPr/>
                    <a:lstStyle/>
                    <a:p>
                      <a:pPr algn="ctr" rtl="1" fontAlgn="ctr"/>
                      <a:endParaRPr lang="x-es-XL" sz="1200" b="0" i="0" u="none" strike="noStrike">
                        <a:solidFill>
                          <a:schemeClr val="bg1"/>
                        </a:solidFill>
                        <a:effectLst/>
                        <a:latin typeface="Heebo" pitchFamily="2" charset="-79"/>
                        <a:cs typeface="Heebo" pitchFamily="2" charset="-79"/>
                      </a:endParaRPr>
                    </a:p>
                  </a:txBody>
                  <a:tcPr marL="6350" marR="6350" marT="6350" marB="0" anchor="ctr">
                    <a:solidFill>
                      <a:srgbClr val="2B7073"/>
                    </a:solidFill>
                  </a:tcPr>
                </a:tc>
                <a:tc>
                  <a:txBody>
                    <a:bodyPr/>
                    <a:lstStyle/>
                    <a:p>
                      <a:pPr algn="ctr" rtl="1" fontAlgn="ctr"/>
                      <a:endParaRPr lang="x-es-XL" sz="1200" b="0" i="0" u="none" strike="noStrike" dirty="0">
                        <a:solidFill>
                          <a:schemeClr val="bg1"/>
                        </a:solidFill>
                        <a:effectLst/>
                        <a:latin typeface="Heebo" pitchFamily="2" charset="-79"/>
                        <a:cs typeface="Heebo" pitchFamily="2" charset="-79"/>
                      </a:endParaRPr>
                    </a:p>
                  </a:txBody>
                  <a:tcPr marL="6350" marR="6350" marT="6350" marB="0" anchor="ctr">
                    <a:solidFill>
                      <a:srgbClr val="2B7073"/>
                    </a:solidFill>
                  </a:tcPr>
                </a:tc>
                <a:extLst>
                  <a:ext uri="{0D108BD9-81ED-4DB2-BD59-A6C34878D82A}">
                    <a16:rowId xmlns:a16="http://schemas.microsoft.com/office/drawing/2014/main" xmlns="" val="2916193234"/>
                  </a:ext>
                </a:extLst>
              </a:tr>
            </a:tbl>
          </a:graphicData>
        </a:graphic>
      </p:graphicFrame>
      <p:sp>
        <p:nvSpPr>
          <p:cNvPr id="22" name="TextBox 21">
            <a:extLst>
              <a:ext uri="{FF2B5EF4-FFF2-40B4-BE49-F238E27FC236}">
                <a16:creationId xmlns:a16="http://schemas.microsoft.com/office/drawing/2014/main" xmlns="" id="{F70B259E-1EB0-5204-8330-BEC1C24CAF52}"/>
              </a:ext>
            </a:extLst>
          </p:cNvPr>
          <p:cNvSpPr txBox="1"/>
          <p:nvPr/>
        </p:nvSpPr>
        <p:spPr>
          <a:xfrm>
            <a:off x="10028963" y="4127724"/>
            <a:ext cx="1891741" cy="1107996"/>
          </a:xfrm>
          <a:prstGeom prst="rect">
            <a:avLst/>
          </a:prstGeom>
          <a:noFill/>
        </p:spPr>
        <p:txBody>
          <a:bodyPr wrap="square" rtlCol="0">
            <a:spAutoFit/>
          </a:bodyPr>
          <a:lstStyle/>
          <a:p>
            <a:pPr marL="171450" lvl="1" indent="-171450" algn="l" rtl="0">
              <a:buFont typeface="Arial" panose="020B0604020202020204" pitchFamily="34" charset="0"/>
              <a:buChar char="•"/>
              <a:defRPr/>
            </a:pPr>
            <a:r>
              <a:rPr lang="en-US" sz="1100" dirty="0">
                <a:solidFill>
                  <a:prstClr val="black"/>
                </a:solidFill>
                <a:latin typeface="Heebo" pitchFamily="2" charset="-79"/>
                <a:ea typeface="Calibri" panose="020F0502020204030204" pitchFamily="34" charset="0"/>
                <a:cs typeface="Heebo" pitchFamily="2" charset="-79"/>
              </a:rPr>
              <a:t>Total investment </a:t>
            </a:r>
            <a:r>
              <a:rPr lang="en-US" sz="1100" dirty="0" smtClean="0">
                <a:solidFill>
                  <a:prstClr val="black"/>
                </a:solidFill>
                <a:latin typeface="Heebo" pitchFamily="2" charset="-79"/>
                <a:ea typeface="Calibri" panose="020F0502020204030204" pitchFamily="34" charset="0"/>
                <a:cs typeface="Heebo" pitchFamily="2" charset="-79"/>
              </a:rPr>
              <a:t>increased significantly </a:t>
            </a:r>
            <a:r>
              <a:rPr lang="en-US" sz="1100" dirty="0">
                <a:solidFill>
                  <a:prstClr val="black"/>
                </a:solidFill>
                <a:latin typeface="Heebo" pitchFamily="2" charset="-79"/>
                <a:ea typeface="Calibri" panose="020F0502020204030204" pitchFamily="34" charset="0"/>
                <a:cs typeface="Heebo" pitchFamily="2" charset="-79"/>
              </a:rPr>
              <a:t>in Phase B.</a:t>
            </a:r>
            <a:r>
              <a:rPr kumimoji="0" lang="he-IL" sz="1100" b="0" i="0" u="none" strike="noStrike" kern="1200" cap="none" spc="0" normalizeH="0" baseline="0" noProof="0" dirty="0" smtClean="0">
                <a:ln>
                  <a:noFill/>
                </a:ln>
                <a:solidFill>
                  <a:prstClr val="black"/>
                </a:solidFill>
                <a:effectLst/>
                <a:uLnTx/>
                <a:uFillTx/>
                <a:latin typeface="Heebo" pitchFamily="2" charset="-79"/>
                <a:ea typeface="Calibri" panose="020F0502020204030204" pitchFamily="34" charset="0"/>
                <a:cs typeface="Heebo" pitchFamily="2" charset="-79"/>
              </a:rPr>
              <a:t> </a:t>
            </a:r>
            <a:endParaRPr kumimoji="0" lang="he-IL" sz="1100" b="0" i="0" u="none" strike="noStrike" kern="1200" cap="none" spc="0" normalizeH="0" baseline="0" noProof="0" dirty="0">
              <a:ln>
                <a:noFill/>
              </a:ln>
              <a:solidFill>
                <a:prstClr val="black"/>
              </a:solidFill>
              <a:effectLst/>
              <a:uLnTx/>
              <a:uFillTx/>
              <a:latin typeface="Heebo" pitchFamily="2" charset="-79"/>
              <a:ea typeface="Calibri" panose="020F0502020204030204" pitchFamily="34" charset="0"/>
              <a:cs typeface="Heebo" pitchFamily="2" charset="-79"/>
            </a:endParaRPr>
          </a:p>
          <a:p>
            <a:pPr marL="171450" lvl="1" indent="-171450" algn="l" rtl="0">
              <a:buFont typeface="Arial" panose="020B0604020202020204" pitchFamily="34" charset="0"/>
              <a:buChar char="•"/>
              <a:defRPr/>
            </a:pPr>
            <a:r>
              <a:rPr lang="en-US" sz="1100" dirty="0">
                <a:solidFill>
                  <a:prstClr val="black"/>
                </a:solidFill>
                <a:latin typeface="Heebo" pitchFamily="2" charset="-79"/>
                <a:ea typeface="Calibri" panose="020F0502020204030204" pitchFamily="34" charset="0"/>
                <a:cs typeface="Heebo" pitchFamily="2" charset="-79"/>
              </a:rPr>
              <a:t>By 2023, resources were </a:t>
            </a:r>
            <a:r>
              <a:rPr lang="en-US" sz="1100" dirty="0" smtClean="0">
                <a:solidFill>
                  <a:prstClr val="black"/>
                </a:solidFill>
                <a:latin typeface="Heebo" pitchFamily="2" charset="-79"/>
                <a:ea typeface="Calibri" panose="020F0502020204030204" pitchFamily="34" charset="0"/>
                <a:cs typeface="Heebo" pitchFamily="2" charset="-79"/>
              </a:rPr>
              <a:t>allocated across </a:t>
            </a:r>
            <a:r>
              <a:rPr lang="en-US" sz="1100" dirty="0">
                <a:solidFill>
                  <a:prstClr val="black"/>
                </a:solidFill>
                <a:latin typeface="Heebo" pitchFamily="2" charset="-79"/>
                <a:ea typeface="Calibri" panose="020F0502020204030204" pitchFamily="34" charset="0"/>
                <a:cs typeface="Heebo" pitchFamily="2" charset="-79"/>
              </a:rPr>
              <a:t>all key areas.</a:t>
            </a:r>
            <a:endParaRPr kumimoji="0" lang="en-US" sz="1100" b="0" i="0" u="none" strike="noStrike" kern="1200" cap="none" spc="0" normalizeH="0" baseline="0" noProof="0" dirty="0">
              <a:ln>
                <a:noFill/>
              </a:ln>
              <a:solidFill>
                <a:prstClr val="black"/>
              </a:solidFill>
              <a:effectLst/>
              <a:uLnTx/>
              <a:uFillTx/>
              <a:latin typeface="Heebo" pitchFamily="2" charset="-79"/>
              <a:ea typeface="Calibri" panose="020F0502020204030204" pitchFamily="34" charset="0"/>
              <a:cs typeface="Heebo" pitchFamily="2" charset="-79"/>
            </a:endParaRPr>
          </a:p>
        </p:txBody>
      </p:sp>
      <p:sp>
        <p:nvSpPr>
          <p:cNvPr id="23" name="TextBox 22">
            <a:extLst>
              <a:ext uri="{FF2B5EF4-FFF2-40B4-BE49-F238E27FC236}">
                <a16:creationId xmlns:a16="http://schemas.microsoft.com/office/drawing/2014/main" xmlns="" id="{631AA3F8-D1F8-55EF-F9F7-DFAA98BCFBFB}"/>
              </a:ext>
            </a:extLst>
          </p:cNvPr>
          <p:cNvSpPr txBox="1"/>
          <p:nvPr/>
        </p:nvSpPr>
        <p:spPr>
          <a:xfrm>
            <a:off x="4682879" y="3804750"/>
            <a:ext cx="6096000" cy="276999"/>
          </a:xfrm>
          <a:prstGeom prst="rect">
            <a:avLst/>
          </a:prstGeom>
          <a:noFill/>
        </p:spPr>
        <p:txBody>
          <a:bodyPr wrap="square">
            <a:spAutoFit/>
          </a:bodyPr>
          <a:lstStyle/>
          <a:p>
            <a:pPr marL="0" lvl="1" algn="l" rtl="0">
              <a:defRPr/>
            </a:pPr>
            <a:r>
              <a:rPr lang="en-US" sz="1200" b="1" dirty="0">
                <a:solidFill>
                  <a:prstClr val="black"/>
                </a:solidFill>
                <a:latin typeface="Heebo" pitchFamily="2" charset="-79"/>
                <a:ea typeface="Calibri" panose="020F0502020204030204" pitchFamily="34" charset="0"/>
                <a:cs typeface="Heebo" pitchFamily="2" charset="-79"/>
              </a:rPr>
              <a:t>Municipal Budgeting in Key Areas During Phases A and B</a:t>
            </a:r>
            <a:endParaRPr kumimoji="0" lang="he-IL" sz="1200" b="1" i="0" u="none" strike="noStrike" kern="1200" cap="none" spc="0" normalizeH="0" baseline="0" noProof="0" dirty="0">
              <a:ln>
                <a:noFill/>
              </a:ln>
              <a:solidFill>
                <a:prstClr val="black"/>
              </a:solidFill>
              <a:effectLst/>
              <a:uLnTx/>
              <a:uFillTx/>
              <a:latin typeface="Heebo" pitchFamily="2" charset="-79"/>
              <a:ea typeface="Calibri" panose="020F0502020204030204" pitchFamily="34" charset="0"/>
              <a:cs typeface="Heebo" pitchFamily="2" charset="-79"/>
            </a:endParaRPr>
          </a:p>
        </p:txBody>
      </p:sp>
      <p:sp>
        <p:nvSpPr>
          <p:cNvPr id="24" name="TextBox 23">
            <a:extLst>
              <a:ext uri="{FF2B5EF4-FFF2-40B4-BE49-F238E27FC236}">
                <a16:creationId xmlns:a16="http://schemas.microsoft.com/office/drawing/2014/main" xmlns="" id="{6E4890DA-9E55-6D5F-BF01-74FCDA6020BB}"/>
              </a:ext>
            </a:extLst>
          </p:cNvPr>
          <p:cNvSpPr txBox="1"/>
          <p:nvPr/>
        </p:nvSpPr>
        <p:spPr>
          <a:xfrm>
            <a:off x="1238154" y="5273062"/>
            <a:ext cx="1651084" cy="1341656"/>
          </a:xfrm>
          <a:prstGeom prst="ellipse">
            <a:avLst/>
          </a:prstGeom>
          <a:solidFill>
            <a:schemeClr val="bg1"/>
          </a:solidFill>
          <a:ln w="38100">
            <a:solidFill>
              <a:schemeClr val="accent5"/>
            </a:solidFill>
          </a:ln>
        </p:spPr>
        <p:txBody>
          <a:bodyPr wrap="square">
            <a:spAutoFit/>
          </a:bodyPr>
          <a:lstStyle>
            <a:defPPr>
              <a:defRPr lang="he-IL"/>
            </a:defPPr>
            <a:lvl1pPr algn="ctr">
              <a:defRPr sz="2000" b="1">
                <a:latin typeface="Heebo" panose="00000500000000000000" pitchFamily="2" charset="-79"/>
                <a:ea typeface="Calibri" panose="020F0502020204030204" pitchFamily="34" charset="0"/>
                <a:cs typeface="Heebo" panose="00000500000000000000" pitchFamily="2" charset="-79"/>
              </a:defRPr>
            </a:lvl1pPr>
          </a:lstStyle>
          <a:p>
            <a:pPr rtl="0"/>
            <a:r>
              <a:rPr lang="en-US" sz="1400" dirty="0"/>
              <a:t>Department-Level </a:t>
            </a:r>
            <a:r>
              <a:rPr lang="en-US" sz="1400" dirty="0" smtClean="0"/>
              <a:t>EC Coordinator </a:t>
            </a:r>
            <a:r>
              <a:rPr lang="en-US" sz="1400" dirty="0"/>
              <a:t>Position</a:t>
            </a:r>
            <a:endParaRPr lang="he-IL" sz="1400" dirty="0"/>
          </a:p>
        </p:txBody>
      </p:sp>
      <p:sp>
        <p:nvSpPr>
          <p:cNvPr id="25" name="TextBox 24">
            <a:extLst>
              <a:ext uri="{FF2B5EF4-FFF2-40B4-BE49-F238E27FC236}">
                <a16:creationId xmlns:a16="http://schemas.microsoft.com/office/drawing/2014/main" xmlns="" id="{64EEED79-1267-016B-CA21-AC4C7DC12CD2}"/>
              </a:ext>
            </a:extLst>
          </p:cNvPr>
          <p:cNvSpPr txBox="1"/>
          <p:nvPr/>
        </p:nvSpPr>
        <p:spPr>
          <a:xfrm>
            <a:off x="2787374" y="4367992"/>
            <a:ext cx="1782141" cy="1514773"/>
          </a:xfrm>
          <a:prstGeom prst="ellipse">
            <a:avLst/>
          </a:prstGeom>
          <a:solidFill>
            <a:schemeClr val="bg1"/>
          </a:solidFill>
          <a:ln w="38100">
            <a:solidFill>
              <a:schemeClr val="accent5"/>
            </a:solidFill>
          </a:ln>
        </p:spPr>
        <p:txBody>
          <a:bodyPr wrap="square">
            <a:spAutoFit/>
          </a:bodyPr>
          <a:lstStyle/>
          <a:p>
            <a:pPr algn="ctr" rtl="0"/>
            <a:r>
              <a:rPr lang="en-US" sz="1600" b="1" dirty="0">
                <a:latin typeface="Heebo" panose="00000500000000000000" pitchFamily="2" charset="-79"/>
                <a:ea typeface="Calibri" panose="020F0502020204030204" pitchFamily="34" charset="0"/>
                <a:cs typeface="Heebo" panose="00000500000000000000" pitchFamily="2" charset="-79"/>
              </a:rPr>
              <a:t>Urban95 Program Director Position</a:t>
            </a:r>
            <a:endParaRPr lang="he-IL" sz="1600" b="1" dirty="0">
              <a:latin typeface="Heebo" panose="00000500000000000000" pitchFamily="2" charset="-79"/>
              <a:ea typeface="Calibri" panose="020F0502020204030204" pitchFamily="34" charset="0"/>
              <a:cs typeface="Heebo" panose="00000500000000000000" pitchFamily="2" charset="-79"/>
            </a:endParaRPr>
          </a:p>
        </p:txBody>
      </p:sp>
    </p:spTree>
    <p:extLst>
      <p:ext uri="{BB962C8B-B14F-4D97-AF65-F5344CB8AC3E}">
        <p14:creationId xmlns:p14="http://schemas.microsoft.com/office/powerpoint/2010/main" val="27311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6" grpId="0"/>
      <p:bldP spid="12" grpId="0"/>
      <p:bldP spid="15" grpId="0" animBg="1"/>
      <p:bldP spid="2" grpId="0" animBg="1"/>
      <p:bldP spid="3" grpId="0"/>
      <p:bldP spid="20" grpId="0"/>
      <p:bldP spid="22" grpId="0"/>
      <p:bldP spid="23" grpId="0"/>
      <p:bldP spid="24" grpId="0" animBg="1"/>
      <p:bldP spid="25" grpId="0" animBg="1"/>
    </p:bldLst>
  </p:timing>
</p:sld>
</file>

<file path=ppt/theme/theme1.xml><?xml version="1.0" encoding="utf-8"?>
<a:theme xmlns:a="http://schemas.openxmlformats.org/drawingml/2006/main" name="ערכת נושא Office">
  <a:themeElements>
    <a:clrScheme name="Urban">
      <a:dk1>
        <a:sysClr val="windowText" lastClr="000000"/>
      </a:dk1>
      <a:lt1>
        <a:sysClr val="window" lastClr="FFFFFF"/>
      </a:lt1>
      <a:dk2>
        <a:srgbClr val="44546A"/>
      </a:dk2>
      <a:lt2>
        <a:srgbClr val="E7E6E6"/>
      </a:lt2>
      <a:accent1>
        <a:srgbClr val="47BA83"/>
      </a:accent1>
      <a:accent2>
        <a:srgbClr val="81DFE0"/>
      </a:accent2>
      <a:accent3>
        <a:srgbClr val="40A8AD"/>
      </a:accent3>
      <a:accent4>
        <a:srgbClr val="9ABC56"/>
      </a:accent4>
      <a:accent5>
        <a:srgbClr val="CD4E86"/>
      </a:accent5>
      <a:accent6>
        <a:srgbClr val="0563C1"/>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Michal Sandler Elias</DisplayName>
        <AccountId>8975</AccountId>
        <AccountType/>
      </UserInfo>
      <UserInfo>
        <DisplayName>Shimrit Slonim Franco</DisplayName>
        <AccountId>9120</AccountId>
        <AccountType/>
      </UserInfo>
      <UserInfo>
        <DisplayName>Zohar Ben Har</DisplayName>
        <AccountId>9221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7762ca8e2109deb2f2488eb4ed3c019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8229be6d86c6a917d21fa19310320568"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7F0583-A052-4C21-A654-4A1DF40A3C57}">
  <ds:schemaRefs>
    <ds:schemaRef ds:uri="http://schemas.microsoft.com/sharepoint/v3/contenttype/forms"/>
  </ds:schemaRefs>
</ds:datastoreItem>
</file>

<file path=customXml/itemProps2.xml><?xml version="1.0" encoding="utf-8"?>
<ds:datastoreItem xmlns:ds="http://schemas.openxmlformats.org/officeDocument/2006/customXml" ds:itemID="{28889515-ECDD-4635-8A3E-652D069F73DD}">
  <ds:schemaRefs>
    <ds:schemaRef ds:uri="http://www.w3.org/XML/1998/namespace"/>
    <ds:schemaRef ds:uri="http://schemas.microsoft.com/office/2006/documentManagement/types"/>
    <ds:schemaRef ds:uri="66206a12-aca6-4383-82db-f7b25037d731"/>
    <ds:schemaRef ds:uri="http://purl.org/dc/elements/1.1/"/>
    <ds:schemaRef ds:uri="4ba3be25-03aa-45c2-b90f-d8c255107eb7"/>
    <ds:schemaRef ds:uri="http://purl.org/dc/dcmitype/"/>
    <ds:schemaRef ds:uri="3096e91d-ebd7-4ce5-b2b3-56d74390b557"/>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4BD1016-098D-46D1-8EC7-7A3C3AFABEC4}">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8555</TotalTime>
  <Words>918</Words>
  <Application>Microsoft Office PowerPoint</Application>
  <PresentationFormat>Widescreen</PresentationFormat>
  <Paragraphs>181</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Tahoma</vt:lpstr>
      <vt:lpstr>Calibri Light</vt:lpstr>
      <vt:lpstr>Wingdings</vt:lpstr>
      <vt:lpstr>Heebo</vt:lpstr>
      <vt:lpstr>Calibri</vt:lpstr>
      <vt:lpstr>Times New Roman</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Sharon Brand Martin</dc:creator>
  <cp:lastModifiedBy>Daniella Blau</cp:lastModifiedBy>
  <cp:revision>27</cp:revision>
  <dcterms:created xsi:type="dcterms:W3CDTF">2023-12-31T08:13:22Z</dcterms:created>
  <dcterms:modified xsi:type="dcterms:W3CDTF">2025-06-03T16:38:49Z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