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8" r:id="rId3"/>
    <p:sldId id="256" r:id="rId4"/>
    <p:sldId id="257" r:id="rId5"/>
    <p:sldId id="260" r:id="rId6"/>
    <p:sldId id="261" r:id="rId7"/>
    <p:sldId id="262" r:id="rId8"/>
    <p:sldId id="263" r:id="rId9"/>
    <p:sldId id="265" r:id="rId10"/>
    <p:sldId id="267" r:id="rId11"/>
    <p:sldId id="270" r:id="rId12"/>
    <p:sldId id="271" r:id="rId13"/>
    <p:sldId id="272" r:id="rId14"/>
    <p:sldId id="279" r:id="rId15"/>
    <p:sldId id="277" r:id="rId16"/>
    <p:sldId id="273" r:id="rId17"/>
    <p:sldId id="275"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4" d="100"/>
          <a:sy n="74" d="100"/>
        </p:scale>
        <p:origin x="126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[Book1]Sheet1!$B$1</c:f>
              <c:strCache>
                <c:ptCount val="1"/>
                <c:pt idx="0">
                  <c:v>עזה</c:v>
                </c:pt>
              </c:strCache>
            </c:strRef>
          </c:tx>
          <c:spPr>
            <a:ln w="19050" cap="rnd">
              <a:noFill/>
              <a:round/>
            </a:ln>
            <a:effectLst/>
          </c:spPr>
          <c:marker>
            <c:symbol val="circle"/>
            <c:size val="5"/>
            <c:spPr>
              <a:solidFill>
                <a:schemeClr val="accent1"/>
              </a:solidFill>
              <a:ln w="9525">
                <a:solidFill>
                  <a:schemeClr val="accent1"/>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[Book1]Sheet1!$B$2:$B$76</c:f>
              <c:numCache>
                <c:formatCode>General</c:formatCode>
                <c:ptCount val="75"/>
                <c:pt idx="74">
                  <c:v>1.6</c:v>
                </c:pt>
              </c:numCache>
            </c:numRef>
          </c:yVal>
          <c:smooth val="0"/>
          <c:extLst>
            <c:ext xmlns:c16="http://schemas.microsoft.com/office/drawing/2014/chart" uri="{C3380CC4-5D6E-409C-BE32-E72D297353CC}">
              <c16:uniqueId val="{00000000-50FE-4D5C-BDC7-FE6FA05339DE}"/>
            </c:ext>
          </c:extLst>
        </c:ser>
        <c:ser>
          <c:idx val="1"/>
          <c:order val="1"/>
          <c:tx>
            <c:strRef>
              <c:f>[Book1]Sheet1!$C$1</c:f>
              <c:strCache>
                <c:ptCount val="1"/>
                <c:pt idx="0">
                  <c:v>חיפה</c:v>
                </c:pt>
              </c:strCache>
            </c:strRef>
          </c:tx>
          <c:spPr>
            <a:ln w="19050" cap="rnd">
              <a:noFill/>
              <a:round/>
            </a:ln>
            <a:effectLst/>
          </c:spPr>
          <c:marker>
            <c:symbol val="circle"/>
            <c:size val="5"/>
            <c:spPr>
              <a:solidFill>
                <a:schemeClr val="accent2"/>
              </a:solidFill>
              <a:ln w="9525">
                <a:solidFill>
                  <a:schemeClr val="accent2"/>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[Book1]Sheet1!$C$2:$C$76</c:f>
              <c:numCache>
                <c:formatCode>General</c:formatCode>
                <c:ptCount val="75"/>
                <c:pt idx="66">
                  <c:v>-4.5</c:v>
                </c:pt>
              </c:numCache>
            </c:numRef>
          </c:yVal>
          <c:smooth val="0"/>
          <c:extLst>
            <c:ext xmlns:c16="http://schemas.microsoft.com/office/drawing/2014/chart" uri="{C3380CC4-5D6E-409C-BE32-E72D297353CC}">
              <c16:uniqueId val="{00000001-50FE-4D5C-BDC7-FE6FA05339DE}"/>
            </c:ext>
          </c:extLst>
        </c:ser>
        <c:ser>
          <c:idx val="2"/>
          <c:order val="2"/>
          <c:tx>
            <c:strRef>
              <c:f>[Book1]Sheet1!$D$1</c:f>
              <c:strCache>
                <c:ptCount val="1"/>
                <c:pt idx="0">
                  <c:v>יפו</c:v>
                </c:pt>
              </c:strCache>
            </c:strRef>
          </c:tx>
          <c:spPr>
            <a:ln w="19050" cap="rnd">
              <a:noFill/>
              <a:round/>
            </a:ln>
            <a:effectLst/>
          </c:spPr>
          <c:marker>
            <c:symbol val="circle"/>
            <c:size val="5"/>
            <c:spPr>
              <a:solidFill>
                <a:schemeClr val="accent3"/>
              </a:solidFill>
              <a:ln w="9525">
                <a:solidFill>
                  <a:schemeClr val="accent3"/>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[Book1]Sheet1!$D$2:$D$76</c:f>
              <c:numCache>
                <c:formatCode>General</c:formatCode>
                <c:ptCount val="75"/>
                <c:pt idx="66">
                  <c:v>2.6</c:v>
                </c:pt>
              </c:numCache>
            </c:numRef>
          </c:yVal>
          <c:smooth val="0"/>
          <c:extLst>
            <c:ext xmlns:c16="http://schemas.microsoft.com/office/drawing/2014/chart" uri="{C3380CC4-5D6E-409C-BE32-E72D297353CC}">
              <c16:uniqueId val="{00000002-50FE-4D5C-BDC7-FE6FA05339DE}"/>
            </c:ext>
          </c:extLst>
        </c:ser>
        <c:ser>
          <c:idx val="3"/>
          <c:order val="3"/>
          <c:tx>
            <c:strRef>
              <c:f>[Book1]Sheet1!$E$1</c:f>
              <c:strCache>
                <c:ptCount val="1"/>
                <c:pt idx="0">
                  <c:v>אשדוד</c:v>
                </c:pt>
              </c:strCache>
            </c:strRef>
          </c:tx>
          <c:spPr>
            <a:ln w="19050" cap="rnd">
              <a:noFill/>
              <a:round/>
            </a:ln>
            <a:effectLst/>
          </c:spPr>
          <c:marker>
            <c:symbol val="circle"/>
            <c:size val="5"/>
            <c:spPr>
              <a:solidFill>
                <a:schemeClr val="accent4"/>
              </a:solidFill>
              <a:ln w="9525">
                <a:solidFill>
                  <a:schemeClr val="accent4"/>
                </a:solidFill>
              </a:ln>
              <a:effectLst/>
            </c:spPr>
          </c:marker>
          <c:xVal>
            <c:numRef>
              <c:f>[Book1]Sheet1!$A$2:$A$76</c:f>
              <c:numCache>
                <c:formatCode>General</c:formatCode>
                <c:ptCount val="75"/>
                <c:pt idx="0">
                  <c:v>1995</c:v>
                </c:pt>
                <c:pt idx="1">
                  <c:v>1994</c:v>
                </c:pt>
                <c:pt idx="2">
                  <c:v>1993</c:v>
                </c:pt>
                <c:pt idx="3">
                  <c:v>1992</c:v>
                </c:pt>
                <c:pt idx="4">
                  <c:v>1991</c:v>
                </c:pt>
                <c:pt idx="5">
                  <c:v>1990</c:v>
                </c:pt>
                <c:pt idx="6">
                  <c:v>1989</c:v>
                </c:pt>
                <c:pt idx="7">
                  <c:v>1988</c:v>
                </c:pt>
                <c:pt idx="8">
                  <c:v>1987</c:v>
                </c:pt>
                <c:pt idx="9">
                  <c:v>1986</c:v>
                </c:pt>
                <c:pt idx="10">
                  <c:v>1985</c:v>
                </c:pt>
                <c:pt idx="11">
                  <c:v>1984</c:v>
                </c:pt>
                <c:pt idx="12">
                  <c:v>1983</c:v>
                </c:pt>
                <c:pt idx="13">
                  <c:v>1982</c:v>
                </c:pt>
                <c:pt idx="14">
                  <c:v>1981</c:v>
                </c:pt>
                <c:pt idx="15">
                  <c:v>1980</c:v>
                </c:pt>
                <c:pt idx="16">
                  <c:v>1979</c:v>
                </c:pt>
                <c:pt idx="17">
                  <c:v>1978</c:v>
                </c:pt>
                <c:pt idx="18">
                  <c:v>1977</c:v>
                </c:pt>
                <c:pt idx="19">
                  <c:v>1976</c:v>
                </c:pt>
                <c:pt idx="20">
                  <c:v>1975</c:v>
                </c:pt>
                <c:pt idx="21">
                  <c:v>1974</c:v>
                </c:pt>
                <c:pt idx="22">
                  <c:v>1973</c:v>
                </c:pt>
                <c:pt idx="23">
                  <c:v>1972</c:v>
                </c:pt>
                <c:pt idx="24">
                  <c:v>1971</c:v>
                </c:pt>
                <c:pt idx="25">
                  <c:v>1970</c:v>
                </c:pt>
                <c:pt idx="26">
                  <c:v>1969</c:v>
                </c:pt>
                <c:pt idx="27">
                  <c:v>1968</c:v>
                </c:pt>
                <c:pt idx="28">
                  <c:v>1967</c:v>
                </c:pt>
                <c:pt idx="29">
                  <c:v>1966</c:v>
                </c:pt>
                <c:pt idx="30">
                  <c:v>1965</c:v>
                </c:pt>
                <c:pt idx="31">
                  <c:v>1964</c:v>
                </c:pt>
                <c:pt idx="32">
                  <c:v>1963</c:v>
                </c:pt>
                <c:pt idx="33">
                  <c:v>1962</c:v>
                </c:pt>
                <c:pt idx="34">
                  <c:v>1961</c:v>
                </c:pt>
                <c:pt idx="35">
                  <c:v>1960</c:v>
                </c:pt>
                <c:pt idx="36">
                  <c:v>1959</c:v>
                </c:pt>
                <c:pt idx="37">
                  <c:v>1958</c:v>
                </c:pt>
                <c:pt idx="38">
                  <c:v>1957</c:v>
                </c:pt>
                <c:pt idx="39">
                  <c:v>1956</c:v>
                </c:pt>
                <c:pt idx="40">
                  <c:v>1955</c:v>
                </c:pt>
                <c:pt idx="41">
                  <c:v>1954</c:v>
                </c:pt>
                <c:pt idx="42">
                  <c:v>1953</c:v>
                </c:pt>
                <c:pt idx="43">
                  <c:v>1952</c:v>
                </c:pt>
                <c:pt idx="44">
                  <c:v>1951</c:v>
                </c:pt>
                <c:pt idx="45">
                  <c:v>1950</c:v>
                </c:pt>
                <c:pt idx="46">
                  <c:v>1949</c:v>
                </c:pt>
                <c:pt idx="47">
                  <c:v>1948</c:v>
                </c:pt>
                <c:pt idx="48">
                  <c:v>1947</c:v>
                </c:pt>
                <c:pt idx="49">
                  <c:v>1946</c:v>
                </c:pt>
                <c:pt idx="50">
                  <c:v>1945</c:v>
                </c:pt>
                <c:pt idx="51">
                  <c:v>1944</c:v>
                </c:pt>
                <c:pt idx="52">
                  <c:v>1943</c:v>
                </c:pt>
                <c:pt idx="53">
                  <c:v>1942</c:v>
                </c:pt>
                <c:pt idx="54">
                  <c:v>1941</c:v>
                </c:pt>
                <c:pt idx="55">
                  <c:v>1940</c:v>
                </c:pt>
                <c:pt idx="56">
                  <c:v>1939</c:v>
                </c:pt>
                <c:pt idx="57">
                  <c:v>1938</c:v>
                </c:pt>
                <c:pt idx="58">
                  <c:v>1937</c:v>
                </c:pt>
                <c:pt idx="59">
                  <c:v>1936</c:v>
                </c:pt>
                <c:pt idx="60">
                  <c:v>1935</c:v>
                </c:pt>
                <c:pt idx="61">
                  <c:v>1934</c:v>
                </c:pt>
                <c:pt idx="62">
                  <c:v>1933</c:v>
                </c:pt>
                <c:pt idx="63">
                  <c:v>1932</c:v>
                </c:pt>
                <c:pt idx="64">
                  <c:v>1931</c:v>
                </c:pt>
                <c:pt idx="65">
                  <c:v>1930</c:v>
                </c:pt>
                <c:pt idx="66">
                  <c:v>1929</c:v>
                </c:pt>
                <c:pt idx="67">
                  <c:v>1928</c:v>
                </c:pt>
                <c:pt idx="68">
                  <c:v>1927</c:v>
                </c:pt>
                <c:pt idx="69">
                  <c:v>1926</c:v>
                </c:pt>
                <c:pt idx="70">
                  <c:v>1925</c:v>
                </c:pt>
                <c:pt idx="71">
                  <c:v>1924</c:v>
                </c:pt>
                <c:pt idx="72">
                  <c:v>1923</c:v>
                </c:pt>
                <c:pt idx="73">
                  <c:v>1922</c:v>
                </c:pt>
                <c:pt idx="74">
                  <c:v>1921</c:v>
                </c:pt>
              </c:numCache>
            </c:numRef>
          </c:xVal>
          <c:yVal>
            <c:numRef>
              <c:f>[Book1]Sheet1!$E$2:$E$76</c:f>
              <c:numCache>
                <c:formatCode>General</c:formatCode>
                <c:ptCount val="75"/>
                <c:pt idx="0">
                  <c:v>0</c:v>
                </c:pt>
              </c:numCache>
            </c:numRef>
          </c:yVal>
          <c:smooth val="0"/>
          <c:extLst>
            <c:ext xmlns:c16="http://schemas.microsoft.com/office/drawing/2014/chart" uri="{C3380CC4-5D6E-409C-BE32-E72D297353CC}">
              <c16:uniqueId val="{00000003-50FE-4D5C-BDC7-FE6FA05339DE}"/>
            </c:ext>
          </c:extLst>
        </c:ser>
        <c:dLbls>
          <c:showLegendKey val="0"/>
          <c:showVal val="0"/>
          <c:showCatName val="0"/>
          <c:showSerName val="0"/>
          <c:showPercent val="0"/>
          <c:showBubbleSize val="0"/>
        </c:dLbls>
        <c:axId val="34186368"/>
        <c:axId val="34188288"/>
      </c:scatterChart>
      <c:valAx>
        <c:axId val="34186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lgn="ctr">
              <a:defRPr lang="he-IL" sz="12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en-US"/>
          </a:p>
        </c:txPr>
        <c:crossAx val="34188288"/>
        <c:crossesAt val="-5"/>
        <c:crossBetween val="midCat"/>
        <c:majorUnit val="10"/>
        <c:minorUnit val="1"/>
      </c:valAx>
      <c:valAx>
        <c:axId val="34188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b="1" i="0" baseline="0">
                <a:latin typeface="Times New Roman" panose="02020603050405020304" pitchFamily="18" charset="0"/>
                <a:cs typeface="Times New Roman" panose="02020603050405020304" pitchFamily="18" charset="0"/>
              </a:defRPr>
            </a:pPr>
            <a:endParaRPr lang="en-US"/>
          </a:p>
        </c:txPr>
        <c:crossAx val="34186368"/>
        <c:crosses val="autoZero"/>
        <c:crossBetween val="midCat"/>
      </c:valAx>
    </c:plotArea>
    <c:plotVisOnly val="1"/>
    <c:dispBlanksAs val="gap"/>
    <c:showDLblsOverMax val="0"/>
  </c:chart>
  <c:txPr>
    <a:bodyPr/>
    <a:lstStyle/>
    <a:p>
      <a:pPr>
        <a:defRPr sz="1200">
          <a:cs typeface="+mj-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0.10504</cdr:x>
      <cdr:y>0.11099</cdr:y>
    </cdr:from>
    <cdr:to>
      <cdr:x>0.21352</cdr:x>
      <cdr:y>0.17759</cdr:y>
    </cdr:to>
    <cdr:sp macro="" textlink="">
      <cdr:nvSpPr>
        <cdr:cNvPr id="2" name="TextBox 1"/>
        <cdr:cNvSpPr txBox="1"/>
      </cdr:nvSpPr>
      <cdr:spPr>
        <a:xfrm xmlns:a="http://schemas.openxmlformats.org/drawingml/2006/main">
          <a:off x="557798" y="360030"/>
          <a:ext cx="576074" cy="216034"/>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1050" dirty="0">
              <a:cs typeface="+mj-cs"/>
            </a:rPr>
            <a:t>Gaza</a:t>
          </a:r>
          <a:endParaRPr lang="he-IL" sz="1050" dirty="0">
            <a:cs typeface="+mj-cs"/>
          </a:endParaRPr>
        </a:p>
      </cdr:txBody>
    </cdr:sp>
  </cdr:relSizeAnchor>
  <cdr:relSizeAnchor xmlns:cdr="http://schemas.openxmlformats.org/drawingml/2006/chartDrawing">
    <cdr:from>
      <cdr:x>0.17284</cdr:x>
      <cdr:y>0.02819</cdr:y>
    </cdr:from>
    <cdr:to>
      <cdr:x>0.26776</cdr:x>
      <cdr:y>0.15539</cdr:y>
    </cdr:to>
    <cdr:sp macro="" textlink="">
      <cdr:nvSpPr>
        <cdr:cNvPr id="3" name="TextBox 1"/>
        <cdr:cNvSpPr txBox="1"/>
      </cdr:nvSpPr>
      <cdr:spPr>
        <a:xfrm xmlns:a="http://schemas.openxmlformats.org/drawingml/2006/main">
          <a:off x="917849" y="91442"/>
          <a:ext cx="504056" cy="412613"/>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cs typeface="+mj-cs"/>
            </a:rPr>
            <a:t>Jaffa</a:t>
          </a:r>
          <a:endParaRPr lang="he-IL" sz="1050" dirty="0">
            <a:cs typeface="+mj-cs"/>
          </a:endParaRPr>
        </a:p>
      </cdr:txBody>
    </cdr:sp>
  </cdr:relSizeAnchor>
  <cdr:relSizeAnchor xmlns:cdr="http://schemas.openxmlformats.org/drawingml/2006/chartDrawing">
    <cdr:from>
      <cdr:x>0.17284</cdr:x>
      <cdr:y>0.75475</cdr:y>
    </cdr:from>
    <cdr:to>
      <cdr:x>0.26776</cdr:x>
      <cdr:y>0.82135</cdr:y>
    </cdr:to>
    <cdr:sp macro="" textlink="">
      <cdr:nvSpPr>
        <cdr:cNvPr id="4" name="TextBox 1"/>
        <cdr:cNvSpPr txBox="1"/>
      </cdr:nvSpPr>
      <cdr:spPr>
        <a:xfrm xmlns:a="http://schemas.openxmlformats.org/drawingml/2006/main">
          <a:off x="917848" y="2448272"/>
          <a:ext cx="504056" cy="216024"/>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cs typeface="+mj-cs"/>
            </a:rPr>
            <a:t>Haifa</a:t>
          </a:r>
          <a:endParaRPr lang="he-IL" dirty="0">
            <a:cs typeface="+mj-cs"/>
          </a:endParaRPr>
        </a:p>
      </cdr:txBody>
    </cdr:sp>
  </cdr:relSizeAnchor>
  <cdr:relSizeAnchor xmlns:cdr="http://schemas.openxmlformats.org/drawingml/2006/chartDrawing">
    <cdr:from>
      <cdr:x>0.7966</cdr:x>
      <cdr:y>0.28858</cdr:y>
    </cdr:from>
    <cdr:to>
      <cdr:x>0.91864</cdr:x>
      <cdr:y>0.35518</cdr:y>
    </cdr:to>
    <cdr:sp macro="" textlink="">
      <cdr:nvSpPr>
        <cdr:cNvPr id="5" name="TextBox 1"/>
        <cdr:cNvSpPr txBox="1"/>
      </cdr:nvSpPr>
      <cdr:spPr>
        <a:xfrm xmlns:a="http://schemas.openxmlformats.org/drawingml/2006/main">
          <a:off x="4230216" y="936104"/>
          <a:ext cx="648072" cy="216024"/>
        </a:xfrm>
        <a:prstGeom xmlns:a="http://schemas.openxmlformats.org/drawingml/2006/main" prst="rect">
          <a:avLst/>
        </a:prstGeom>
      </cdr:spPr>
      <cdr:txBody>
        <a:bodyPr xmlns:a="http://schemas.openxmlformats.org/drawingml/2006/main" wrap="square" rtlCol="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50" dirty="0">
              <a:cs typeface="+mj-cs"/>
            </a:rPr>
            <a:t>Ashdod</a:t>
          </a:r>
          <a:endParaRPr lang="he-IL" sz="1050" dirty="0">
            <a:cs typeface="+mj-cs"/>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endParaRPr lang="en-US"/>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267296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151574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264326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38890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l">
              <a:defRPr sz="4000" b="1" cap="all"/>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11"/>
          </p:nvPr>
        </p:nvSpPr>
        <p:spPr/>
        <p:txBody>
          <a:bodyPr/>
          <a:lstStyle/>
          <a:p>
            <a:endParaRPr lang="en-US" dirty="0"/>
          </a:p>
        </p:txBody>
      </p:sp>
      <p:sp>
        <p:nvSpPr>
          <p:cNvPr id="6" name="מציין מיקום של מספר שקופית 5"/>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385635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6" name="מציין מיקום של כותרת תחתונה 5"/>
          <p:cNvSpPr>
            <a:spLocks noGrp="1"/>
          </p:cNvSpPr>
          <p:nvPr>
            <p:ph type="ftr" sz="quarter" idx="11"/>
          </p:nvPr>
        </p:nvSpPr>
        <p:spPr/>
        <p:txBody>
          <a:bodyPr/>
          <a:lstStyle/>
          <a:p>
            <a:endParaRPr lang="en-US" dirty="0"/>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1606780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8" name="מציין מיקום של כותרת תחתונה 7"/>
          <p:cNvSpPr>
            <a:spLocks noGrp="1"/>
          </p:cNvSpPr>
          <p:nvPr>
            <p:ph type="ftr" sz="quarter" idx="11"/>
          </p:nvPr>
        </p:nvSpPr>
        <p:spPr/>
        <p:txBody>
          <a:bodyPr/>
          <a:lstStyle/>
          <a:p>
            <a:endParaRPr lang="en-US" dirty="0"/>
          </a:p>
        </p:txBody>
      </p:sp>
      <p:sp>
        <p:nvSpPr>
          <p:cNvPr id="9" name="מציין מיקום של מספר שקופית 8"/>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135753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4" name="מציין מיקום של כותרת תחתונה 3"/>
          <p:cNvSpPr>
            <a:spLocks noGrp="1"/>
          </p:cNvSpPr>
          <p:nvPr>
            <p:ph type="ftr" sz="quarter" idx="11"/>
          </p:nvPr>
        </p:nvSpPr>
        <p:spPr/>
        <p:txBody>
          <a:bodyPr/>
          <a:lstStyle/>
          <a:p>
            <a:endParaRPr lang="en-US" dirty="0"/>
          </a:p>
        </p:txBody>
      </p:sp>
      <p:sp>
        <p:nvSpPr>
          <p:cNvPr id="5" name="מציין מיקום של מספר שקופית 4"/>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206502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3" name="מציין מיקום של כותרת תחתונה 2"/>
          <p:cNvSpPr>
            <a:spLocks noGrp="1"/>
          </p:cNvSpPr>
          <p:nvPr>
            <p:ph type="ftr" sz="quarter" idx="11"/>
          </p:nvPr>
        </p:nvSpPr>
        <p:spPr/>
        <p:txBody>
          <a:bodyPr/>
          <a:lstStyle/>
          <a:p>
            <a:endParaRPr lang="en-US" dirty="0"/>
          </a:p>
        </p:txBody>
      </p:sp>
      <p:sp>
        <p:nvSpPr>
          <p:cNvPr id="4" name="מציין מיקום של מספר שקופית 3"/>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13031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l">
              <a:defRPr sz="2000" b="1"/>
            </a:lvl1pPr>
          </a:lstStyle>
          <a:p>
            <a:r>
              <a:rPr lang="he-IL"/>
              <a:t>לחץ כדי לערוך סגנון כותרת של תבנית בסיס</a:t>
            </a:r>
            <a:endParaRPr lang="en-US"/>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6" name="מציין מיקום של כותרת תחתונה 5"/>
          <p:cNvSpPr>
            <a:spLocks noGrp="1"/>
          </p:cNvSpPr>
          <p:nvPr>
            <p:ph type="ftr" sz="quarter" idx="11"/>
          </p:nvPr>
        </p:nvSpPr>
        <p:spPr/>
        <p:txBody>
          <a:bodyPr/>
          <a:lstStyle/>
          <a:p>
            <a:endParaRPr lang="en-US" dirty="0"/>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388038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l">
              <a:defRPr sz="2000" b="1"/>
            </a:lvl1pPr>
          </a:lstStyle>
          <a:p>
            <a:r>
              <a:rPr lang="he-IL"/>
              <a:t>לחץ כדי לערוך סגנון כותרת של תבנית בסיס</a:t>
            </a:r>
            <a:endParaRPr lang="en-US"/>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B39C8CF-CA12-419D-9CDC-B7A15E9017B9}" type="datetimeFigureOut">
              <a:rPr lang="en-US" smtClean="0"/>
              <a:t>2/26/2019</a:t>
            </a:fld>
            <a:endParaRPr lang="en-US" dirty="0"/>
          </a:p>
        </p:txBody>
      </p:sp>
      <p:sp>
        <p:nvSpPr>
          <p:cNvPr id="6" name="מציין מיקום של כותרת תחתונה 5"/>
          <p:cNvSpPr>
            <a:spLocks noGrp="1"/>
          </p:cNvSpPr>
          <p:nvPr>
            <p:ph type="ftr" sz="quarter" idx="11"/>
          </p:nvPr>
        </p:nvSpPr>
        <p:spPr/>
        <p:txBody>
          <a:bodyPr/>
          <a:lstStyle/>
          <a:p>
            <a:endParaRPr lang="en-US" dirty="0"/>
          </a:p>
        </p:txBody>
      </p:sp>
      <p:sp>
        <p:nvSpPr>
          <p:cNvPr id="7" name="מציין מיקום של מספר שקופית 6"/>
          <p:cNvSpPr>
            <a:spLocks noGrp="1"/>
          </p:cNvSpPr>
          <p:nvPr>
            <p:ph type="sldNum" sz="quarter" idx="12"/>
          </p:nvPr>
        </p:nvSpPr>
        <p:spPr/>
        <p:txBody>
          <a:bodyPr/>
          <a:lstStyle/>
          <a:p>
            <a:fld id="{321CB0FA-B64E-47C0-AF2A-0BAADD47AE49}" type="slidenum">
              <a:rPr lang="en-US" smtClean="0"/>
              <a:t>‹#›</a:t>
            </a:fld>
            <a:endParaRPr lang="en-US" dirty="0"/>
          </a:p>
        </p:txBody>
      </p:sp>
    </p:spTree>
    <p:extLst>
      <p:ext uri="{BB962C8B-B14F-4D97-AF65-F5344CB8AC3E}">
        <p14:creationId xmlns:p14="http://schemas.microsoft.com/office/powerpoint/2010/main" val="2434643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9C8CF-CA12-419D-9CDC-B7A15E9017B9}" type="datetimeFigureOut">
              <a:rPr lang="en-US" smtClean="0"/>
              <a:t>2/26/2019</a:t>
            </a:fld>
            <a:endParaRPr lang="en-US" dirty="0"/>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מציין מיקום של מספר שקופית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CB0FA-B64E-47C0-AF2A-0BAADD47AE49}" type="slidenum">
              <a:rPr lang="en-US" smtClean="0"/>
              <a:t>‹#›</a:t>
            </a:fld>
            <a:endParaRPr lang="en-US" dirty="0"/>
          </a:p>
        </p:txBody>
      </p:sp>
    </p:spTree>
    <p:extLst>
      <p:ext uri="{BB962C8B-B14F-4D97-AF65-F5344CB8AC3E}">
        <p14:creationId xmlns:p14="http://schemas.microsoft.com/office/powerpoint/2010/main" val="294893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3359148" y="6211669"/>
            <a:ext cx="5784852" cy="369332"/>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 Flow chart of the research process</a:t>
            </a:r>
          </a:p>
        </p:txBody>
      </p:sp>
      <p:grpSp>
        <p:nvGrpSpPr>
          <p:cNvPr id="3" name="קבוצה 2"/>
          <p:cNvGrpSpPr/>
          <p:nvPr/>
        </p:nvGrpSpPr>
        <p:grpSpPr>
          <a:xfrm>
            <a:off x="857080" y="193807"/>
            <a:ext cx="8178394" cy="5241104"/>
            <a:chOff x="857080" y="193807"/>
            <a:chExt cx="8178394" cy="5241104"/>
          </a:xfrm>
        </p:grpSpPr>
        <p:grpSp>
          <p:nvGrpSpPr>
            <p:cNvPr id="41" name="קבוצה 40"/>
            <p:cNvGrpSpPr/>
            <p:nvPr/>
          </p:nvGrpSpPr>
          <p:grpSpPr>
            <a:xfrm>
              <a:off x="857080" y="193807"/>
              <a:ext cx="8178394" cy="5208540"/>
              <a:chOff x="193550" y="121799"/>
              <a:chExt cx="8178394" cy="5208540"/>
            </a:xfrm>
          </p:grpSpPr>
          <p:sp>
            <p:nvSpPr>
              <p:cNvPr id="4" name="מלבן מעוגל 3"/>
              <p:cNvSpPr/>
              <p:nvPr/>
            </p:nvSpPr>
            <p:spPr>
              <a:xfrm>
                <a:off x="2881999" y="151295"/>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16382" y="339500"/>
                <a:ext cx="2376264" cy="830997"/>
              </a:xfrm>
              <a:prstGeom prst="rect">
                <a:avLst/>
              </a:prstGeom>
              <a:noFill/>
            </p:spPr>
            <p:txBody>
              <a:bodyPr wrap="square" rtlCol="0">
                <a:spAutoFit/>
              </a:bodyPr>
              <a:lstStyle/>
              <a:p>
                <a:pPr rtl="1"/>
                <a:r>
                  <a:rPr lang="en-US" sz="1600" dirty="0">
                    <a:latin typeface="Times New Roman" panose="02020603050405020304" pitchFamily="18" charset="0"/>
                    <a:cs typeface="Times New Roman" panose="02020603050405020304" pitchFamily="18" charset="0"/>
                  </a:rPr>
                  <a:t>Land baseline measurement in Gaza 1922 by the British</a:t>
                </a:r>
              </a:p>
            </p:txBody>
          </p:sp>
          <p:sp>
            <p:nvSpPr>
              <p:cNvPr id="6" name="מלבן מעוגל 5"/>
              <p:cNvSpPr/>
              <p:nvPr/>
            </p:nvSpPr>
            <p:spPr>
              <a:xfrm>
                <a:off x="6204031" y="159144"/>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329688" y="367022"/>
                <a:ext cx="1872208" cy="830997"/>
              </a:xfrm>
              <a:prstGeom prst="rect">
                <a:avLst/>
              </a:prstGeom>
              <a:noFill/>
            </p:spPr>
            <p:txBody>
              <a:bodyPr wrap="square" rtlCol="0">
                <a:spAutoFit/>
              </a:bodyPr>
              <a:lstStyle/>
              <a:p>
                <a:pPr rtl="1"/>
                <a:r>
                  <a:rPr lang="en-US" sz="1600" dirty="0">
                    <a:latin typeface="Times New Roman" panose="02020603050405020304" pitchFamily="18" charset="0"/>
                    <a:cs typeface="Times New Roman" panose="02020603050405020304" pitchFamily="18" charset="0"/>
                  </a:rPr>
                  <a:t>MSL measurement in Gaza by the British</a:t>
                </a:r>
              </a:p>
            </p:txBody>
          </p:sp>
          <p:sp>
            <p:nvSpPr>
              <p:cNvPr id="8" name="מלבן מעוגל 7"/>
              <p:cNvSpPr/>
              <p:nvPr/>
            </p:nvSpPr>
            <p:spPr>
              <a:xfrm>
                <a:off x="219582" y="121799"/>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93550" y="180736"/>
                <a:ext cx="2127133" cy="954107"/>
              </a:xfrm>
              <a:prstGeom prst="rect">
                <a:avLst/>
              </a:prstGeom>
              <a:noFill/>
            </p:spPr>
            <p:txBody>
              <a:bodyPr wrap="square" rtlCol="0">
                <a:spAutoFit/>
              </a:bodyPr>
              <a:lstStyle/>
              <a:p>
                <a:pPr rtl="1"/>
                <a:r>
                  <a:rPr lang="en-US" sz="1400" dirty="0">
                    <a:latin typeface="Times New Roman" panose="02020603050405020304" pitchFamily="18" charset="0"/>
                    <a:cs typeface="Times New Roman" panose="02020603050405020304" pitchFamily="18" charset="0"/>
                  </a:rPr>
                  <a:t>New measurement of the British height points from the leveling carried out between Gaza and Imera</a:t>
                </a:r>
              </a:p>
            </p:txBody>
          </p:sp>
          <p:sp>
            <p:nvSpPr>
              <p:cNvPr id="10" name="מלבן מעוגל 9"/>
              <p:cNvSpPr/>
              <p:nvPr/>
            </p:nvSpPr>
            <p:spPr>
              <a:xfrm>
                <a:off x="2900358" y="2132856"/>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107075" y="2319384"/>
                <a:ext cx="2376264" cy="830997"/>
              </a:xfrm>
              <a:prstGeom prst="rect">
                <a:avLst/>
              </a:prstGeom>
              <a:noFill/>
            </p:spPr>
            <p:txBody>
              <a:bodyPr wrap="square" rtlCol="0">
                <a:spAutoFit/>
              </a:bodyPr>
              <a:lstStyle/>
              <a:p>
                <a:pPr rtl="1"/>
                <a:r>
                  <a:rPr lang="en-US" sz="1600" dirty="0">
                    <a:latin typeface="Times New Roman" panose="02020603050405020304" pitchFamily="18" charset="0"/>
                    <a:cs typeface="Times New Roman" panose="02020603050405020304" pitchFamily="18" charset="0"/>
                  </a:rPr>
                  <a:t>Land baseline measurement in 1934 Haifa by the British</a:t>
                </a:r>
              </a:p>
            </p:txBody>
          </p:sp>
          <p:sp>
            <p:nvSpPr>
              <p:cNvPr id="12" name="מלבן מעוגל 11"/>
              <p:cNvSpPr/>
              <p:nvPr/>
            </p:nvSpPr>
            <p:spPr>
              <a:xfrm>
                <a:off x="6244811" y="2132856"/>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355720" y="2304394"/>
                <a:ext cx="1872208" cy="830997"/>
              </a:xfrm>
              <a:prstGeom prst="rect">
                <a:avLst/>
              </a:prstGeom>
              <a:noFill/>
            </p:spPr>
            <p:txBody>
              <a:bodyPr wrap="square" rtlCol="0">
                <a:spAutoFit/>
              </a:bodyPr>
              <a:lstStyle/>
              <a:p>
                <a:pPr rtl="1"/>
                <a:r>
                  <a:rPr lang="en-US" sz="1600" dirty="0">
                    <a:latin typeface="Times New Roman" panose="02020603050405020304" pitchFamily="18" charset="0"/>
                    <a:cs typeface="Times New Roman" panose="02020603050405020304" pitchFamily="18" charset="0"/>
                  </a:rPr>
                  <a:t>MSL measurement in Jaffa and Haifa by the British</a:t>
                </a:r>
              </a:p>
            </p:txBody>
          </p:sp>
          <p:sp>
            <p:nvSpPr>
              <p:cNvPr id="14" name="מלבן מעוגל 13"/>
              <p:cNvSpPr/>
              <p:nvPr/>
            </p:nvSpPr>
            <p:spPr>
              <a:xfrm>
                <a:off x="240326" y="2099801"/>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14294" y="2132856"/>
                <a:ext cx="2127133" cy="954107"/>
              </a:xfrm>
              <a:prstGeom prst="rect">
                <a:avLst/>
              </a:prstGeom>
              <a:noFill/>
            </p:spPr>
            <p:txBody>
              <a:bodyPr wrap="square" rtlCol="0">
                <a:spAutoFit/>
              </a:bodyPr>
              <a:lstStyle/>
              <a:p>
                <a:pPr rtl="1"/>
                <a:r>
                  <a:rPr lang="en-US" sz="1400" dirty="0">
                    <a:latin typeface="Times New Roman" panose="02020603050405020304" pitchFamily="18" charset="0"/>
                    <a:cs typeface="Times New Roman" panose="02020603050405020304" pitchFamily="18" charset="0"/>
                  </a:rPr>
                  <a:t>New measurement of the British height points from the national leveling network in Haifa and Jaffa</a:t>
                </a:r>
              </a:p>
            </p:txBody>
          </p:sp>
          <p:sp>
            <p:nvSpPr>
              <p:cNvPr id="16" name="מלבן מעוגל 15"/>
              <p:cNvSpPr/>
              <p:nvPr/>
            </p:nvSpPr>
            <p:spPr>
              <a:xfrm>
                <a:off x="2900358" y="4034195"/>
                <a:ext cx="2808312"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098023" y="4162574"/>
                <a:ext cx="2376264" cy="1077218"/>
              </a:xfrm>
              <a:prstGeom prst="rect">
                <a:avLst/>
              </a:prstGeom>
              <a:noFill/>
            </p:spPr>
            <p:txBody>
              <a:bodyPr wrap="square" rtlCol="0">
                <a:spAutoFit/>
              </a:bodyPr>
              <a:lstStyle/>
              <a:p>
                <a:pPr rtl="1"/>
                <a:r>
                  <a:rPr lang="en-US" sz="1600" dirty="0">
                    <a:latin typeface="Times New Roman" panose="02020603050405020304" pitchFamily="18" charset="0"/>
                    <a:cs typeface="Times New Roman" panose="02020603050405020304" pitchFamily="18" charset="0"/>
                  </a:rPr>
                  <a:t>Determination of the baseline in the State of Israel, from founding until the present day</a:t>
                </a:r>
              </a:p>
            </p:txBody>
          </p:sp>
        </p:grpSp>
        <p:sp>
          <p:nvSpPr>
            <p:cNvPr id="25" name="מלבן מעוגל 24"/>
            <p:cNvSpPr/>
            <p:nvPr/>
          </p:nvSpPr>
          <p:spPr>
            <a:xfrm>
              <a:off x="925477" y="4138767"/>
              <a:ext cx="2127133" cy="1296144"/>
            </a:xfrm>
            <a:prstGeom prst="round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86576" y="4337098"/>
              <a:ext cx="2127133" cy="954107"/>
            </a:xfrm>
            <a:prstGeom prst="rect">
              <a:avLst/>
            </a:prstGeom>
            <a:noFill/>
          </p:spPr>
          <p:txBody>
            <a:bodyPr wrap="square" rtlCol="0">
              <a:spAutoFit/>
            </a:bodyPr>
            <a:lstStyle/>
            <a:p>
              <a:pPr rtl="1"/>
              <a:r>
                <a:rPr lang="en-US" sz="1400" dirty="0">
                  <a:latin typeface="Times New Roman" panose="02020603050405020304" pitchFamily="18" charset="0"/>
                  <a:cs typeface="Times New Roman" panose="02020603050405020304" pitchFamily="18" charset="0"/>
                </a:rPr>
                <a:t>Calculation of the change in MSL from the British Mandate period until the present day</a:t>
              </a:r>
            </a:p>
          </p:txBody>
        </p:sp>
      </p:grpSp>
      <p:cxnSp>
        <p:nvCxnSpPr>
          <p:cNvPr id="19" name="מחבר חץ ישר 18"/>
          <p:cNvCxnSpPr>
            <a:stCxn id="6" idx="1"/>
            <a:endCxn id="4" idx="3"/>
          </p:cNvCxnSpPr>
          <p:nvPr/>
        </p:nvCxnSpPr>
        <p:spPr>
          <a:xfrm flipH="1" flipV="1">
            <a:off x="6353841" y="871375"/>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מחבר חץ ישר 31"/>
          <p:cNvCxnSpPr/>
          <p:nvPr/>
        </p:nvCxnSpPr>
        <p:spPr>
          <a:xfrm flipH="1" flipV="1">
            <a:off x="6372200" y="2852936"/>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מחבר חץ ישר 32"/>
          <p:cNvCxnSpPr/>
          <p:nvPr/>
        </p:nvCxnSpPr>
        <p:spPr>
          <a:xfrm flipH="1" flipV="1">
            <a:off x="2989556" y="707444"/>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מחבר חץ ישר 33"/>
          <p:cNvCxnSpPr/>
          <p:nvPr/>
        </p:nvCxnSpPr>
        <p:spPr>
          <a:xfrm flipH="1" flipV="1">
            <a:off x="3059832" y="2845087"/>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מחבר חץ ישר 34"/>
          <p:cNvCxnSpPr/>
          <p:nvPr/>
        </p:nvCxnSpPr>
        <p:spPr>
          <a:xfrm flipH="1" flipV="1">
            <a:off x="3050168" y="4789303"/>
            <a:ext cx="513720" cy="78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a:stCxn id="14" idx="2"/>
            <a:endCxn id="25" idx="0"/>
          </p:cNvCxnSpPr>
          <p:nvPr/>
        </p:nvCxnSpPr>
        <p:spPr>
          <a:xfrm>
            <a:off x="1967423" y="3467953"/>
            <a:ext cx="21621" cy="67081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מחבר מרפקי 22"/>
          <p:cNvCxnSpPr/>
          <p:nvPr/>
        </p:nvCxnSpPr>
        <p:spPr>
          <a:xfrm rot="10800000" flipH="1" flipV="1">
            <a:off x="886576" y="852909"/>
            <a:ext cx="29496" cy="3945854"/>
          </a:xfrm>
          <a:prstGeom prst="bentConnector3">
            <a:avLst>
              <a:gd name="adj1" fmla="val -1275034"/>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168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512" y="-35263"/>
            <a:ext cx="5638976" cy="317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512" y="3140968"/>
            <a:ext cx="5623562" cy="315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6239053"/>
            <a:ext cx="9144000" cy="1200329"/>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10: Summary graph of the medimaremeter measurements in Jaffa and Haifa in the annual summary notebooks of the British measurements department. A. 1929, B. 1930. The asterisk denotes the closure of the measurement station at the Haifa port. MSL is 50 cm above the baseline. (Annual notebooks 1929-1930 from the British measurements department.)</a:t>
            </a:r>
          </a:p>
        </p:txBody>
      </p:sp>
    </p:spTree>
    <p:extLst>
      <p:ext uri="{BB962C8B-B14F-4D97-AF65-F5344CB8AC3E}">
        <p14:creationId xmlns:p14="http://schemas.microsoft.com/office/powerpoint/2010/main" val="868426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2483768" cy="2585323"/>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11: Map of the precision balance loops made by the British up to the end of 1946, and all F points measured in Israel. (Annual notebooks 1946 of the British measurements department).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620688"/>
            <a:ext cx="3081961"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55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 y="0"/>
            <a:ext cx="9168558" cy="543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805264"/>
            <a:ext cx="9144000"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12: Description of the 3F point in Haifa at the meeting point of the Templar neighborhood and the port. The red ink above states that the height point is 5.269. </a:t>
            </a:r>
            <a:r>
              <a:rPr lang="en-US" dirty="0">
                <a:solidFill>
                  <a:srgbClr val="FF0000"/>
                </a:solidFill>
                <a:latin typeface="Times New Roman" panose="02020603050405020304" pitchFamily="18" charset="0"/>
                <a:cs typeface="Times New Roman" panose="02020603050405020304" pitchFamily="18" charset="0"/>
              </a:rPr>
              <a:t>(Description of F points in the Calculations division archive of Survey of Israel).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05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0" r="10386"/>
          <a:stretch/>
        </p:blipFill>
        <p:spPr bwMode="auto">
          <a:xfrm>
            <a:off x="2968792" y="0"/>
            <a:ext cx="6164826"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5301208"/>
            <a:ext cx="9144000" cy="1477328"/>
          </a:xfrm>
          <a:prstGeom prst="rect">
            <a:avLst/>
          </a:prstGeom>
          <a:noFill/>
        </p:spPr>
        <p:txBody>
          <a:bodyPr wrap="square" rtlCol="0">
            <a:spAutoFit/>
          </a:bodyPr>
          <a:lstStyle/>
          <a:p>
            <a:pPr rtl="1"/>
            <a:r>
              <a:rPr lang="en-US" dirty="0">
                <a:latin typeface="Times New Roman" panose="02020603050405020304" pitchFamily="18" charset="0"/>
                <a:cs typeface="+mj-cs"/>
              </a:rPr>
              <a:t>Figure 13: A. Description of point 1F A on the Post Office building in Jaffa. The street mentioned is King George Blvd., today called Jerusalem Blvd. </a:t>
            </a:r>
            <a:r>
              <a:rPr lang="en-US" dirty="0">
                <a:solidFill>
                  <a:srgbClr val="FF0000"/>
                </a:solidFill>
                <a:latin typeface="Times New Roman" panose="02020603050405020304" pitchFamily="18" charset="0"/>
                <a:cs typeface="+mj-cs"/>
              </a:rPr>
              <a:t>(Description of F points in the Calculations division archive at Survey of Israel). </a:t>
            </a:r>
            <a:r>
              <a:rPr lang="en-US" dirty="0">
                <a:latin typeface="Times New Roman" panose="02020603050405020304" pitchFamily="18" charset="0"/>
                <a:cs typeface="+mj-cs"/>
              </a:rPr>
              <a:t>B. Marking of the BM carved on the wall of the building and still there today. British height measure: 5.3337, above it the Israeli correction: 5.311. </a:t>
            </a:r>
            <a:r>
              <a:rPr lang="en-US" dirty="0">
                <a:solidFill>
                  <a:srgbClr val="FF0000"/>
                </a:solidFill>
                <a:latin typeface="Times New Roman" panose="02020603050405020304" pitchFamily="18" charset="0"/>
                <a:cs typeface="+mj-cs"/>
              </a:rPr>
              <a:t>(Photographed by Ayelet Toker 2017).</a:t>
            </a:r>
            <a:endParaRPr lang="en-US" dirty="0">
              <a:latin typeface="Times New Roman" panose="02020603050405020304" pitchFamily="18" charset="0"/>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8"/>
            <a:ext cx="2966159" cy="402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8424" y="4581128"/>
            <a:ext cx="745194" cy="369332"/>
          </a:xfrm>
          <a:prstGeom prst="rect">
            <a:avLst/>
          </a:prstGeom>
          <a:noFill/>
        </p:spPr>
        <p:txBody>
          <a:bodyPr wrap="square" rtlCol="0">
            <a:spAutoFit/>
          </a:bodyPr>
          <a:lstStyle/>
          <a:p>
            <a:pPr algn="r" rtl="1"/>
            <a:r>
              <a:rPr lang="he-IL" dirty="0">
                <a:cs typeface="+mj-cs"/>
              </a:rPr>
              <a:t>א</a:t>
            </a:r>
            <a:endParaRPr lang="en-US" dirty="0">
              <a:cs typeface="+mj-cs"/>
            </a:endParaRPr>
          </a:p>
        </p:txBody>
      </p:sp>
      <p:sp>
        <p:nvSpPr>
          <p:cNvPr id="6" name="TextBox 5"/>
          <p:cNvSpPr txBox="1"/>
          <p:nvPr/>
        </p:nvSpPr>
        <p:spPr>
          <a:xfrm>
            <a:off x="2220965" y="3658823"/>
            <a:ext cx="745194" cy="369332"/>
          </a:xfrm>
          <a:prstGeom prst="rect">
            <a:avLst/>
          </a:prstGeom>
          <a:noFill/>
        </p:spPr>
        <p:txBody>
          <a:bodyPr wrap="square" rtlCol="0">
            <a:spAutoFit/>
          </a:bodyPr>
          <a:lstStyle/>
          <a:p>
            <a:pPr algn="r" rtl="1"/>
            <a:r>
              <a:rPr lang="he-IL" dirty="0">
                <a:cs typeface="+mj-cs"/>
              </a:rPr>
              <a:t>ב</a:t>
            </a:r>
            <a:endParaRPr lang="en-US" dirty="0">
              <a:cs typeface="+mj-cs"/>
            </a:endParaRPr>
          </a:p>
        </p:txBody>
      </p:sp>
    </p:spTree>
    <p:extLst>
      <p:ext uri="{BB962C8B-B14F-4D97-AF65-F5344CB8AC3E}">
        <p14:creationId xmlns:p14="http://schemas.microsoft.com/office/powerpoint/2010/main" val="352176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nvPr/>
        </p:nvPicPr>
        <p:blipFill>
          <a:blip r:embed="rId2"/>
          <a:srcRect/>
          <a:stretch>
            <a:fillRect/>
          </a:stretch>
        </p:blipFill>
        <p:spPr bwMode="auto">
          <a:xfrm>
            <a:off x="1043608" y="0"/>
            <a:ext cx="6912768" cy="5661248"/>
          </a:xfrm>
          <a:prstGeom prst="rect">
            <a:avLst/>
          </a:prstGeom>
          <a:noFill/>
          <a:ln w="9525">
            <a:noFill/>
            <a:miter lim="800000"/>
            <a:headEnd/>
            <a:tailEnd/>
          </a:ln>
          <a:effectLst/>
        </p:spPr>
      </p:pic>
      <p:sp>
        <p:nvSpPr>
          <p:cNvPr id="3" name="TextBox 2"/>
          <p:cNvSpPr txBox="1"/>
          <p:nvPr/>
        </p:nvSpPr>
        <p:spPr>
          <a:xfrm>
            <a:off x="0" y="5934670"/>
            <a:ext cx="9144000" cy="646331"/>
          </a:xfrm>
          <a:prstGeom prst="rect">
            <a:avLst/>
          </a:prstGeom>
          <a:noFill/>
        </p:spPr>
        <p:txBody>
          <a:bodyPr wrap="square" rtlCol="0">
            <a:spAutoFit/>
          </a:bodyPr>
          <a:lstStyle/>
          <a:p>
            <a:pPr rtl="1"/>
            <a:r>
              <a:rPr lang="en-US" dirty="0">
                <a:latin typeface="Times New Roman" panose="02020603050405020304" pitchFamily="18" charset="0"/>
                <a:cs typeface="+mj-cs"/>
              </a:rPr>
              <a:t>Figure 14: “All Bench Mark heights to be increased by 0.4 m” – red stamp at the foot of the illustration from the map of Tel Aviv-Jaffa, British Mandate survey department, 1:10000, 1936.</a:t>
            </a:r>
          </a:p>
        </p:txBody>
      </p:sp>
    </p:spTree>
    <p:extLst>
      <p:ext uri="{BB962C8B-B14F-4D97-AF65-F5344CB8AC3E}">
        <p14:creationId xmlns:p14="http://schemas.microsoft.com/office/powerpoint/2010/main" val="141551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15" y="-18636"/>
            <a:ext cx="4123117" cy="61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09" y="-18636"/>
            <a:ext cx="4157291" cy="613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4709" y="6111612"/>
            <a:ext cx="8729291"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15: Measurement route for reference point 14F measured in 1938: A) On the aerial photograph from (2015), B) On of the historic map from 1924. </a:t>
            </a:r>
            <a:r>
              <a:rPr lang="en-US" dirty="0">
                <a:solidFill>
                  <a:srgbClr val="FF0000"/>
                </a:solidFill>
                <a:latin typeface="Times New Roman" panose="02020603050405020304" pitchFamily="18" charset="0"/>
                <a:cs typeface="Times New Roman" panose="02020603050405020304" pitchFamily="18" charset="0"/>
              </a:rPr>
              <a:t>(Maps archives at Survey of Israel).</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943101" y="35332"/>
            <a:ext cx="412875" cy="369332"/>
          </a:xfrm>
          <a:prstGeom prst="rect">
            <a:avLst/>
          </a:prstGeom>
          <a:noFill/>
        </p:spPr>
        <p:txBody>
          <a:bodyPr wrap="square" rtlCol="0">
            <a:spAutoFit/>
          </a:bodyPr>
          <a:lstStyle/>
          <a:p>
            <a:r>
              <a:rPr lang="he-IL" dirty="0">
                <a:latin typeface="Times New Roman" panose="02020603050405020304" pitchFamily="18" charset="0"/>
                <a:cs typeface="Times New Roman" panose="02020603050405020304" pitchFamily="18" charset="0"/>
              </a:rPr>
              <a:t>ב</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172400" y="44624"/>
            <a:ext cx="412875" cy="369332"/>
          </a:xfrm>
          <a:prstGeom prst="rect">
            <a:avLst/>
          </a:prstGeom>
          <a:noFill/>
        </p:spPr>
        <p:txBody>
          <a:bodyPr wrap="square" rtlCol="0">
            <a:spAutoFit/>
          </a:bodyPr>
          <a:lstStyle/>
          <a:p>
            <a:r>
              <a:rPr lang="he-IL" dirty="0">
                <a:latin typeface="Times New Roman" panose="02020603050405020304" pitchFamily="18" charset="0"/>
                <a:cs typeface="Times New Roman" panose="02020603050405020304" pitchFamily="18" charset="0"/>
              </a:rPr>
              <a:t>א</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28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p:cNvGrpSpPr/>
          <p:nvPr/>
        </p:nvGrpSpPr>
        <p:grpSpPr>
          <a:xfrm>
            <a:off x="863920" y="527211"/>
            <a:ext cx="7384194" cy="3132000"/>
            <a:chOff x="252185" y="1670049"/>
            <a:chExt cx="8818147" cy="3483372"/>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033" y="1670050"/>
              <a:ext cx="2954817" cy="348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1920" y="1670049"/>
              <a:ext cx="3398412" cy="3483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85" y="1670050"/>
              <a:ext cx="2452847" cy="347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0" y="4941168"/>
            <a:ext cx="9144000"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16: Height points discovered in Haifa along the measurement route between 3F and 14F. A) 4 HaGefen Street, B) 30 HaTzionut Boulevard, C. 128 HaNasi Boulevard. (Photographs </a:t>
            </a:r>
            <a:r>
              <a:rPr lang="en-US" dirty="0" err="1">
                <a:latin typeface="Times New Roman" panose="02020603050405020304" pitchFamily="18" charset="0"/>
                <a:cs typeface="Times New Roman" panose="02020603050405020304" pitchFamily="18" charset="0"/>
              </a:rPr>
              <a:t>Eilat</a:t>
            </a:r>
            <a:r>
              <a:rPr lang="en-US" dirty="0">
                <a:latin typeface="Times New Roman" panose="02020603050405020304" pitchFamily="18" charset="0"/>
                <a:cs typeface="Times New Roman" panose="02020603050405020304" pitchFamily="18" charset="0"/>
              </a:rPr>
              <a:t> Toker 2016).</a:t>
            </a:r>
          </a:p>
        </p:txBody>
      </p:sp>
      <p:sp>
        <p:nvSpPr>
          <p:cNvPr id="3" name="TextBox 2"/>
          <p:cNvSpPr txBox="1"/>
          <p:nvPr/>
        </p:nvSpPr>
        <p:spPr>
          <a:xfrm>
            <a:off x="863920" y="3191508"/>
            <a:ext cx="395712" cy="381508"/>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952152" y="3212976"/>
            <a:ext cx="395712" cy="381508"/>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436096" y="3212976"/>
            <a:ext cx="395712" cy="381508"/>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ג</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516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5572"/>
            <a:ext cx="5220072" cy="7003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76672"/>
            <a:ext cx="3923928" cy="1477328"/>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17: Description of height point 55F was measured in relation to point BN 224, </a:t>
            </a:r>
            <a:r>
              <a:rPr lang="en-US" dirty="0">
                <a:solidFill>
                  <a:srgbClr val="FF0000"/>
                </a:solidFill>
                <a:latin typeface="Times New Roman" panose="02020603050405020304" pitchFamily="18" charset="0"/>
                <a:cs typeface="Times New Roman" panose="02020603050405020304" pitchFamily="18" charset="0"/>
              </a:rPr>
              <a:t>(Description of F point in the Calculations department archives at Survey of Israel).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35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654263879"/>
              </p:ext>
            </p:extLst>
          </p:nvPr>
        </p:nvGraphicFramePr>
        <p:xfrm>
          <a:off x="2286000" y="1556792"/>
          <a:ext cx="5310336" cy="324380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275856" y="4653136"/>
            <a:ext cx="2808312" cy="369332"/>
          </a:xfrm>
          <a:prstGeom prst="rect">
            <a:avLst/>
          </a:prstGeom>
          <a:noFill/>
        </p:spPr>
        <p:txBody>
          <a:bodyPr wrap="square" rtlCol="1">
            <a:spAutoFit/>
          </a:bodyPr>
          <a:lstStyle/>
          <a:p>
            <a:pPr algn="ctr" rtl="1"/>
            <a:r>
              <a:rPr lang="en-US" dirty="0">
                <a:cs typeface="+mj-cs"/>
              </a:rPr>
              <a:t>YEARS</a:t>
            </a:r>
            <a:endParaRPr lang="he-IL" dirty="0">
              <a:cs typeface="+mj-cs"/>
            </a:endParaRPr>
          </a:p>
        </p:txBody>
      </p:sp>
      <p:sp>
        <p:nvSpPr>
          <p:cNvPr id="4" name="TextBox 3"/>
          <p:cNvSpPr txBox="1"/>
          <p:nvPr/>
        </p:nvSpPr>
        <p:spPr>
          <a:xfrm rot="16200000">
            <a:off x="760223" y="2848291"/>
            <a:ext cx="2808312" cy="369332"/>
          </a:xfrm>
          <a:prstGeom prst="rect">
            <a:avLst/>
          </a:prstGeom>
          <a:noFill/>
        </p:spPr>
        <p:txBody>
          <a:bodyPr wrap="square" rtlCol="1">
            <a:spAutoFit/>
          </a:bodyPr>
          <a:lstStyle/>
          <a:p>
            <a:pPr algn="ctr" rtl="1"/>
            <a:r>
              <a:rPr lang="en-US" dirty="0">
                <a:cs typeface="+mj-cs"/>
              </a:rPr>
              <a:t>MSL (Centtimeters)</a:t>
            </a:r>
            <a:endParaRPr lang="he-IL" dirty="0">
              <a:cs typeface="+mj-cs"/>
            </a:endParaRPr>
          </a:p>
        </p:txBody>
      </p:sp>
      <p:sp>
        <p:nvSpPr>
          <p:cNvPr id="5" name="TextBox 4"/>
          <p:cNvSpPr txBox="1"/>
          <p:nvPr/>
        </p:nvSpPr>
        <p:spPr>
          <a:xfrm>
            <a:off x="2197963" y="428471"/>
            <a:ext cx="4540643"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18: Historic MSLs according to baseline confirmations established in Israel in relation to the current baseline set in Ashdod in 1995.</a:t>
            </a:r>
          </a:p>
        </p:txBody>
      </p:sp>
    </p:spTree>
    <p:extLst>
      <p:ext uri="{BB962C8B-B14F-4D97-AF65-F5344CB8AC3E}">
        <p14:creationId xmlns:p14="http://schemas.microsoft.com/office/powerpoint/2010/main" val="294870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4493" y="3717032"/>
            <a:ext cx="5274310" cy="1477328"/>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2: Description of methods of measurement for the Gaza MSL, in the measurements that took place between December 1921 and January 1922. (</a:t>
            </a:r>
            <a:r>
              <a:rPr lang="en-US" dirty="0">
                <a:solidFill>
                  <a:srgbClr val="FF0000"/>
                </a:solidFill>
                <a:latin typeface="Times New Roman" panose="02020603050405020304" pitchFamily="18" charset="0"/>
                <a:cs typeface="Times New Roman" panose="02020603050405020304" pitchFamily="18" charset="0"/>
              </a:rPr>
              <a:t>Measurers’ notebook for 1922 – Calculations Division Archives, Survey of Israel)</a:t>
            </a:r>
            <a:r>
              <a:rPr lang="en-US" dirty="0">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 y="19512"/>
            <a:ext cx="9137830" cy="326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30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קבוצה 29"/>
          <p:cNvGrpSpPr/>
          <p:nvPr/>
        </p:nvGrpSpPr>
        <p:grpSpPr>
          <a:xfrm>
            <a:off x="762000" y="689174"/>
            <a:ext cx="7482408" cy="4413767"/>
            <a:chOff x="762000" y="189085"/>
            <a:chExt cx="8298044" cy="4941827"/>
          </a:xfrm>
        </p:grpSpPr>
        <p:grpSp>
          <p:nvGrpSpPr>
            <p:cNvPr id="17" name="קבוצה 16"/>
            <p:cNvGrpSpPr/>
            <p:nvPr/>
          </p:nvGrpSpPr>
          <p:grpSpPr>
            <a:xfrm>
              <a:off x="762000" y="189085"/>
              <a:ext cx="8298044" cy="4941827"/>
              <a:chOff x="762000" y="189085"/>
              <a:chExt cx="8298044" cy="4941827"/>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0595"/>
              <a:stretch/>
            </p:blipFill>
            <p:spPr bwMode="auto">
              <a:xfrm>
                <a:off x="762000" y="189085"/>
                <a:ext cx="8298044" cy="494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מחבר ישר 5"/>
              <p:cNvCxnSpPr/>
              <p:nvPr/>
            </p:nvCxnSpPr>
            <p:spPr>
              <a:xfrm>
                <a:off x="4214715" y="3377636"/>
                <a:ext cx="332188" cy="1209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מחבר ישר 7"/>
              <p:cNvCxnSpPr/>
              <p:nvPr/>
            </p:nvCxnSpPr>
            <p:spPr>
              <a:xfrm flipH="1">
                <a:off x="4214715" y="3821063"/>
                <a:ext cx="332189" cy="1128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5960488" y="225515"/>
              <a:ext cx="3099556" cy="1654074"/>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Plan Parallel, acts as a telescope; the eyepiece is divided into scale marks which allow precision to the micrometer. </a:t>
              </a:r>
            </a:p>
          </p:txBody>
        </p:sp>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2"/>
            <a:stretch/>
          </p:blipFill>
          <p:spPr bwMode="auto">
            <a:xfrm>
              <a:off x="834733" y="3337325"/>
              <a:ext cx="3379982" cy="169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מחבר חץ ישר 19"/>
            <p:cNvCxnSpPr/>
            <p:nvPr/>
          </p:nvCxnSpPr>
          <p:spPr>
            <a:xfrm>
              <a:off x="6228184" y="757389"/>
              <a:ext cx="0" cy="5519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23" name="מלבן 22"/>
          <p:cNvSpPr/>
          <p:nvPr/>
        </p:nvSpPr>
        <p:spPr>
          <a:xfrm>
            <a:off x="4174875" y="3645024"/>
            <a:ext cx="757165" cy="2880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6372200" y="3933056"/>
            <a:ext cx="1872208"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Built-in level in the base of the level.</a:t>
            </a:r>
          </a:p>
        </p:txBody>
      </p:sp>
      <p:cxnSp>
        <p:nvCxnSpPr>
          <p:cNvPr id="31" name="מחבר חץ ישר 30"/>
          <p:cNvCxnSpPr>
            <a:cxnSpLocks/>
          </p:cNvCxnSpPr>
          <p:nvPr/>
        </p:nvCxnSpPr>
        <p:spPr>
          <a:xfrm flipH="1" flipV="1">
            <a:off x="5690900" y="3789040"/>
            <a:ext cx="753308" cy="3600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5" name="TextBox 1024"/>
          <p:cNvSpPr txBox="1"/>
          <p:nvPr/>
        </p:nvSpPr>
        <p:spPr>
          <a:xfrm>
            <a:off x="827584" y="5102941"/>
            <a:ext cx="7344816" cy="923330"/>
          </a:xfrm>
          <a:prstGeom prst="rect">
            <a:avLst/>
          </a:prstGeom>
          <a:noFill/>
        </p:spPr>
        <p:txBody>
          <a:bodyPr wrap="square" rtlCol="0">
            <a:spAutoFit/>
          </a:bodyPr>
          <a:lstStyle/>
          <a:p>
            <a:pPr rtl="1">
              <a:tabLst>
                <a:tab pos="442913" algn="l"/>
              </a:tabLst>
            </a:pPr>
            <a:r>
              <a:rPr lang="en-US" dirty="0">
                <a:latin typeface="Times New Roman" panose="02020603050405020304" pitchFamily="18" charset="0"/>
                <a:cs typeface="Times New Roman" panose="02020603050405020304" pitchFamily="18" charset="0"/>
              </a:rPr>
              <a:t>Figure 3: Level from the display case of measuring instruments at the Survey of Israel. According to the serial number, the level precedes the Second World War.</a:t>
            </a:r>
          </a:p>
        </p:txBody>
      </p:sp>
    </p:spTree>
    <p:extLst>
      <p:ext uri="{BB962C8B-B14F-4D97-AF65-F5344CB8AC3E}">
        <p14:creationId xmlns:p14="http://schemas.microsoft.com/office/powerpoint/2010/main" val="61405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789040"/>
            <a:ext cx="9144000" cy="2585323"/>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4: Sketches from the measurers’ notebooks of leveling sections between Gaza and </a:t>
            </a:r>
            <a:r>
              <a:rPr lang="en-US" dirty="0" err="1">
                <a:latin typeface="Times New Roman" panose="02020603050405020304" pitchFamily="18" charset="0"/>
                <a:cs typeface="Times New Roman" panose="02020603050405020304" pitchFamily="18" charset="0"/>
              </a:rPr>
              <a:t>Imera</a:t>
            </a:r>
            <a:r>
              <a:rPr lang="en-US" dirty="0">
                <a:latin typeface="Times New Roman" panose="02020603050405020304" pitchFamily="18" charset="0"/>
                <a:cs typeface="Times New Roman" panose="02020603050405020304" pitchFamily="18" charset="0"/>
              </a:rPr>
              <a:t> in 1922. Sketch  A presents the first measurement section, from the sea to the destroyed house. Throughout the route of the measurement, the measurers sketched the distances between interim points as well as their height. Sketch B portrays the third measured section, which went from the government hospital to a point located on the railway tracks. Sketch C shows the route between trig point 61 and trig point 87, including interim points, their heights and the distances between them. </a:t>
            </a:r>
            <a:r>
              <a:rPr lang="en-US" dirty="0">
                <a:solidFill>
                  <a:srgbClr val="FF0000"/>
                </a:solidFill>
                <a:latin typeface="Times New Roman" panose="02020603050405020304" pitchFamily="18" charset="0"/>
                <a:cs typeface="Times New Roman" panose="02020603050405020304" pitchFamily="18" charset="0"/>
              </a:rPr>
              <a:t>(Measurers’ notebooks 1922 – Calculation division archives, Survey of Israel)</a:t>
            </a:r>
            <a:r>
              <a:rPr lang="en-US" dirty="0">
                <a:latin typeface="Times New Roman" panose="02020603050405020304" pitchFamily="18" charset="0"/>
                <a:cs typeface="Times New Roman" panose="02020603050405020304" pitchFamily="18" charset="0"/>
              </a:rPr>
              <a:t> </a:t>
            </a:r>
          </a:p>
          <a:p>
            <a:pPr algn="r" rtl="1"/>
            <a:endParaRPr lang="en-US" dirty="0">
              <a:latin typeface="Times New Roman" panose="02020603050405020304" pitchFamily="18" charset="0"/>
              <a:cs typeface="Times New Roman" panose="02020603050405020304" pitchFamily="18" charset="0"/>
            </a:endParaRPr>
          </a:p>
          <a:p>
            <a:pPr algn="r" rtl="1"/>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 y="0"/>
            <a:ext cx="2892166" cy="378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556" y="-12636"/>
            <a:ext cx="294363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9" y="0"/>
            <a:ext cx="3343271"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419708"/>
            <a:ext cx="32352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856824" y="3421440"/>
            <a:ext cx="32352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831219" y="3405582"/>
            <a:ext cx="32352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ג</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51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14" y="6239717"/>
            <a:ext cx="9245545"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5: A. Topographic map from 1934 with height point notation and measurement route between the Gaza port and Imera (Map archives of Survey of Israel). B. Aerial photograph from 2008 showing the height measurement route from Gaza to Imera (Survey of Israel archives).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
            <a:ext cx="4204985" cy="6252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526"/>
            <a:ext cx="4176464" cy="622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50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p:nvPr/>
        </p:nvPicPr>
        <p:blipFill>
          <a:blip r:embed="rId2"/>
          <a:srcRect/>
          <a:stretch>
            <a:fillRect/>
          </a:stretch>
        </p:blipFill>
        <p:spPr bwMode="auto">
          <a:xfrm>
            <a:off x="2303748" y="1412776"/>
            <a:ext cx="4536503" cy="3672408"/>
          </a:xfrm>
          <a:prstGeom prst="rect">
            <a:avLst/>
          </a:prstGeom>
          <a:noFill/>
          <a:ln w="9525">
            <a:noFill/>
            <a:miter lim="800000"/>
            <a:headEnd/>
            <a:tailEnd/>
          </a:ln>
          <a:effectLst/>
        </p:spPr>
      </p:pic>
      <p:sp>
        <p:nvSpPr>
          <p:cNvPr id="3" name="TextBox 2"/>
          <p:cNvSpPr txBox="1"/>
          <p:nvPr/>
        </p:nvSpPr>
        <p:spPr>
          <a:xfrm>
            <a:off x="323529" y="6093296"/>
            <a:ext cx="8496943" cy="646331"/>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6: Height point 55I, measured by Meir Melin using the RTK GPS. Photographed by Oded Pochter in July 2015. </a:t>
            </a:r>
            <a:r>
              <a:rPr lang="en-US" dirty="0">
                <a:solidFill>
                  <a:srgbClr val="FF0000"/>
                </a:solidFill>
                <a:latin typeface="Times New Roman" panose="02020603050405020304" pitchFamily="18" charset="0"/>
                <a:cs typeface="Times New Roman" panose="02020603050405020304" pitchFamily="18" charset="0"/>
              </a:rPr>
              <a:t>(Photograph Oded Pochter July 2015).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75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p:nvPr/>
        </p:nvPicPr>
        <p:blipFill>
          <a:blip r:embed="rId2">
            <a:extLst>
              <a:ext uri="{28A0092B-C50C-407E-A947-70E740481C1C}">
                <a14:useLocalDpi xmlns:a14="http://schemas.microsoft.com/office/drawing/2010/main" val="0"/>
              </a:ext>
            </a:extLst>
          </a:blip>
          <a:stretch>
            <a:fillRect/>
          </a:stretch>
        </p:blipFill>
        <p:spPr>
          <a:xfrm>
            <a:off x="2195737" y="0"/>
            <a:ext cx="5544616" cy="5805264"/>
          </a:xfrm>
          <a:prstGeom prst="rect">
            <a:avLst/>
          </a:prstGeom>
        </p:spPr>
      </p:pic>
      <p:sp>
        <p:nvSpPr>
          <p:cNvPr id="3" name="TextBox 2"/>
          <p:cNvSpPr txBox="1"/>
          <p:nvPr/>
        </p:nvSpPr>
        <p:spPr>
          <a:xfrm>
            <a:off x="251520" y="5949280"/>
            <a:ext cx="8640960" cy="646331"/>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7: Analog tide gauge from 1927 in Jaffa. A float at the bottom, above it a paper  roll, and above that the marking pencil. </a:t>
            </a:r>
            <a:r>
              <a:rPr lang="en-US" dirty="0">
                <a:solidFill>
                  <a:srgbClr val="FF0000"/>
                </a:solidFill>
                <a:latin typeface="Times New Roman" panose="02020603050405020304" pitchFamily="18" charset="0"/>
                <a:cs typeface="Times New Roman" panose="02020603050405020304" pitchFamily="18" charset="0"/>
              </a:rPr>
              <a:t>(Calculation division archive at Survey of Israel),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91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908720"/>
            <a:ext cx="9200973" cy="430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5589240"/>
            <a:ext cx="9144000" cy="584775"/>
          </a:xfrm>
          <a:prstGeom prst="rect">
            <a:avLst/>
          </a:prstGeom>
          <a:noFill/>
        </p:spPr>
        <p:txBody>
          <a:bodyPr wrap="square" rtlCol="0">
            <a:spAutoFit/>
          </a:bodyPr>
          <a:lstStyle/>
          <a:p>
            <a:pPr algn="l" rtl="1"/>
            <a:r>
              <a:rPr lang="en-US" sz="1600" dirty="0">
                <a:latin typeface="Times New Roman" panose="02020603050405020304" pitchFamily="18" charset="0"/>
                <a:cs typeface="Times New Roman" panose="02020603050405020304" pitchFamily="18" charset="0"/>
              </a:rPr>
              <a:t>Figure 8: Summary of measures in Jaffa from 1929, monthly mean from January through April. Heights scattered around the 1.000 meter mark. </a:t>
            </a:r>
            <a:r>
              <a:rPr lang="en-US" sz="1600" dirty="0">
                <a:solidFill>
                  <a:srgbClr val="FF0000"/>
                </a:solidFill>
                <a:latin typeface="Times New Roman" panose="02020603050405020304" pitchFamily="18" charset="0"/>
                <a:cs typeface="Times New Roman" panose="02020603050405020304" pitchFamily="18" charset="0"/>
              </a:rPr>
              <a:t>(Calculations division archive at Survey of Israel).</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407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p:nvPr/>
        </p:nvPicPr>
        <p:blipFill>
          <a:blip r:embed="rId2"/>
          <a:stretch>
            <a:fillRect/>
          </a:stretch>
        </p:blipFill>
        <p:spPr>
          <a:xfrm>
            <a:off x="0" y="0"/>
            <a:ext cx="3815408" cy="6067091"/>
          </a:xfrm>
          <a:prstGeom prst="rect">
            <a:avLst/>
          </a:prstGeom>
        </p:spPr>
      </p:pic>
      <p:pic>
        <p:nvPicPr>
          <p:cNvPr id="3" name="תמונה 2"/>
          <p:cNvPicPr/>
          <p:nvPr/>
        </p:nvPicPr>
        <p:blipFill rotWithShape="1">
          <a:blip r:embed="rId3"/>
          <a:srcRect t="8593" b="37419"/>
          <a:stretch/>
        </p:blipFill>
        <p:spPr>
          <a:xfrm>
            <a:off x="3635896" y="0"/>
            <a:ext cx="5508104" cy="6093296"/>
          </a:xfrm>
          <a:prstGeom prst="rect">
            <a:avLst/>
          </a:prstGeom>
        </p:spPr>
      </p:pic>
      <p:sp>
        <p:nvSpPr>
          <p:cNvPr id="4" name="TextBox 3"/>
          <p:cNvSpPr txBox="1"/>
          <p:nvPr/>
        </p:nvSpPr>
        <p:spPr>
          <a:xfrm>
            <a:off x="323528" y="6093296"/>
            <a:ext cx="8820472" cy="923330"/>
          </a:xfrm>
          <a:prstGeom prst="rect">
            <a:avLst/>
          </a:prstGeom>
          <a:noFill/>
        </p:spPr>
        <p:txBody>
          <a:bodyPr wrap="square" rtlCol="0">
            <a:spAutoFit/>
          </a:bodyPr>
          <a:lstStyle/>
          <a:p>
            <a:pPr rtl="1"/>
            <a:r>
              <a:rPr lang="en-US" dirty="0">
                <a:latin typeface="Times New Roman" panose="02020603050405020304" pitchFamily="18" charset="0"/>
                <a:cs typeface="Times New Roman" panose="02020603050405020304" pitchFamily="18" charset="0"/>
              </a:rPr>
              <a:t>Figure 9: Installation of the medimaremeter at the customs quay in the Turkish port of Haifa. A. Photograph of the instrument itself. B. Sketch explaining the installation. </a:t>
            </a:r>
            <a:r>
              <a:rPr lang="en-US" dirty="0">
                <a:solidFill>
                  <a:srgbClr val="FF0000"/>
                </a:solidFill>
                <a:latin typeface="Times New Roman" panose="02020603050405020304" pitchFamily="18" charset="0"/>
                <a:cs typeface="Times New Roman" panose="02020603050405020304" pitchFamily="18" charset="0"/>
              </a:rPr>
              <a:t>(Calculations division archive at Survey of Israel).</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5496" y="5697759"/>
            <a:ext cx="43204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א</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35896" y="5723964"/>
            <a:ext cx="432048" cy="369332"/>
          </a:xfrm>
          <a:prstGeom prst="rect">
            <a:avLst/>
          </a:prstGeom>
          <a:noFill/>
        </p:spPr>
        <p:txBody>
          <a:bodyPr wrap="square" rtlCol="0">
            <a:spAutoFit/>
          </a:bodyPr>
          <a:lstStyle/>
          <a:p>
            <a:r>
              <a:rPr lang="he-IL" b="1" dirty="0">
                <a:latin typeface="Times New Roman" panose="02020603050405020304" pitchFamily="18" charset="0"/>
                <a:cs typeface="Times New Roman" panose="02020603050405020304" pitchFamily="18" charset="0"/>
              </a:rPr>
              <a:t>ב</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26777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41790</TotalTime>
  <Words>961</Words>
  <Application>Microsoft Office PowerPoint</Application>
  <PresentationFormat>On-screen Show (4:3)</PresentationFormat>
  <Paragraphs>46</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אילת טוקר</dc:creator>
  <cp:lastModifiedBy>Liron</cp:lastModifiedBy>
  <cp:revision>104</cp:revision>
  <dcterms:created xsi:type="dcterms:W3CDTF">2017-04-06T13:33:26Z</dcterms:created>
  <dcterms:modified xsi:type="dcterms:W3CDTF">2019-02-26T10:30:18Z</dcterms:modified>
</cp:coreProperties>
</file>