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48" r:id="rId1"/>
  </p:sldMasterIdLst>
  <p:notesMasterIdLst>
    <p:notesMasterId r:id="rId28"/>
  </p:notesMasterIdLst>
  <p:sldIdLst>
    <p:sldId id="286" r:id="rId2"/>
    <p:sldId id="287" r:id="rId3"/>
    <p:sldId id="288" r:id="rId4"/>
    <p:sldId id="257" r:id="rId5"/>
    <p:sldId id="289" r:id="rId6"/>
    <p:sldId id="290" r:id="rId7"/>
    <p:sldId id="291" r:id="rId8"/>
    <p:sldId id="292" r:id="rId9"/>
    <p:sldId id="293" r:id="rId10"/>
    <p:sldId id="294" r:id="rId11"/>
    <p:sldId id="295" r:id="rId12"/>
    <p:sldId id="296" r:id="rId13"/>
    <p:sldId id="297" r:id="rId14"/>
    <p:sldId id="298" r:id="rId15"/>
    <p:sldId id="301" r:id="rId16"/>
    <p:sldId id="302" r:id="rId17"/>
    <p:sldId id="299" r:id="rId18"/>
    <p:sldId id="303" r:id="rId19"/>
    <p:sldId id="304" r:id="rId20"/>
    <p:sldId id="305" r:id="rId21"/>
    <p:sldId id="300" r:id="rId22"/>
    <p:sldId id="306" r:id="rId23"/>
    <p:sldId id="307" r:id="rId24"/>
    <p:sldId id="308" r:id="rId25"/>
    <p:sldId id="309" r:id="rId26"/>
    <p:sldId id="310" r:id="rId27"/>
  </p:sldIdLst>
  <p:sldSz cx="9144000" cy="6858000" type="screen4x3"/>
  <p:notesSz cx="6797675" cy="98726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iGDT3bDk1fcEnJ45hg4f7ShinMl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heD"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6C"/>
    <a:srgbClr val="0B588E"/>
    <a:srgbClr val="F15827"/>
    <a:srgbClr val="9DB033"/>
    <a:srgbClr val="00406D"/>
    <a:srgbClr val="CBD5AF"/>
    <a:srgbClr val="FFFFFF"/>
    <a:srgbClr val="9DB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8" autoAdjust="0"/>
  </p:normalViewPr>
  <p:slideViewPr>
    <p:cSldViewPr snapToGrid="0">
      <p:cViewPr>
        <p:scale>
          <a:sx n="70" d="100"/>
          <a:sy n="70" d="100"/>
        </p:scale>
        <p:origin x="1386" y="1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9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customschemas.google.com/relationships/presentationmetadata" Target="metadata"/><Relationship Id="rId35"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slide" Target="../slides/slide21.xml"/><Relationship Id="rId2" Type="http://schemas.openxmlformats.org/officeDocument/2006/relationships/slide" Target="../slides/slide11.xml"/><Relationship Id="rId1" Type="http://schemas.openxmlformats.org/officeDocument/2006/relationships/image" Target="../media/image4.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slide" Target="../slides/slide5.xml"/><Relationship Id="rId9" Type="http://schemas.openxmlformats.org/officeDocument/2006/relationships/slide" Target="../slides/slide17.xml"/></Relationships>
</file>

<file path=ppt/diagrams/_rels/data3.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4.xml"/><Relationship Id="rId1" Type="http://schemas.openxmlformats.org/officeDocument/2006/relationships/slide" Target="../slides/slide5.xml"/><Relationship Id="rId4" Type="http://schemas.openxmlformats.org/officeDocument/2006/relationships/slide" Target="../slides/slide21.xml"/></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2E19BE-BDAA-42E3-BD1D-9D094F874A61}" type="doc">
      <dgm:prSet loTypeId="urn:microsoft.com/office/officeart/2008/layout/PictureAccentBlocks" loCatId="picture" qsTypeId="urn:microsoft.com/office/officeart/2005/8/quickstyle/simple1" qsCatId="simple" csTypeId="urn:microsoft.com/office/officeart/2005/8/colors/colorful3" csCatId="colorful" phldr="1"/>
      <dgm:spPr/>
      <dgm:t>
        <a:bodyPr/>
        <a:lstStyle/>
        <a:p>
          <a:pPr algn="ctr" rtl="0"/>
          <a:endParaRPr lang="en-us"/>
        </a:p>
      </dgm:t>
    </dgm:pt>
    <dgm:pt modelId="{0F99A83A-BAE2-4D45-8B8A-AB0935DD81F7}">
      <dgm:prSet phldrT="[טקסט]"/>
      <dgm:spPr/>
      <dgm:t>
        <a:bodyPr/>
        <a:lstStyle/>
        <a:p>
          <a:pPr algn="ctr" rtl="0"/>
          <a:r>
            <a:rPr lang="en-us" b="0" i="0" u="none" baseline="0" dirty="0"/>
            <a:t>High-tech</a:t>
          </a:r>
        </a:p>
      </dgm:t>
    </dgm:pt>
    <dgm:pt modelId="{47EFE1DD-DF4E-4A18-B5F4-A84A6E89A691}" type="parTrans" cxnId="{AACC6F17-3C1A-44A2-ACA8-90692751495B}">
      <dgm:prSet/>
      <dgm:spPr/>
      <dgm:t>
        <a:bodyPr/>
        <a:lstStyle/>
        <a:p>
          <a:pPr algn="ctr" rtl="0"/>
          <a:endParaRPr lang="en-us"/>
        </a:p>
      </dgm:t>
    </dgm:pt>
    <dgm:pt modelId="{9F54B895-70AF-427B-99BD-CB6B00B8BE15}" type="sibTrans" cxnId="{AACC6F17-3C1A-44A2-ACA8-90692751495B}">
      <dgm:prSet/>
      <dgm:spPr/>
      <dgm:t>
        <a:bodyPr/>
        <a:lstStyle/>
        <a:p>
          <a:pPr algn="ctr" rtl="0"/>
          <a:endParaRPr lang="en-us"/>
        </a:p>
      </dgm:t>
    </dgm:pt>
    <dgm:pt modelId="{D717E957-2E2B-40DC-8708-AA06204CDEAF}">
      <dgm:prSet phldrT="[טקסט]"/>
      <dgm:spPr/>
      <dgm:t>
        <a:bodyPr/>
        <a:lstStyle/>
        <a:p>
          <a:pPr algn="ctr" rtl="0"/>
          <a:r>
            <a:rPr lang="en-us" b="0" i="0" u="none" baseline="0" dirty="0"/>
            <a:t>Medical</a:t>
          </a:r>
        </a:p>
      </dgm:t>
    </dgm:pt>
    <dgm:pt modelId="{44C86A68-BD80-4137-BBCF-77DEECAA19E3}" type="parTrans" cxnId="{95E118ED-B951-4514-BA33-9AD3CE7DCA22}">
      <dgm:prSet/>
      <dgm:spPr/>
      <dgm:t>
        <a:bodyPr/>
        <a:lstStyle/>
        <a:p>
          <a:pPr algn="ctr" rtl="0"/>
          <a:endParaRPr lang="en-us"/>
        </a:p>
      </dgm:t>
    </dgm:pt>
    <dgm:pt modelId="{420E838F-FD8A-4B4C-95F7-9752B6C953B8}" type="sibTrans" cxnId="{95E118ED-B951-4514-BA33-9AD3CE7DCA22}">
      <dgm:prSet/>
      <dgm:spPr/>
      <dgm:t>
        <a:bodyPr/>
        <a:lstStyle/>
        <a:p>
          <a:pPr algn="ctr" rtl="0"/>
          <a:endParaRPr lang="en-us"/>
        </a:p>
      </dgm:t>
    </dgm:pt>
    <dgm:pt modelId="{BE9AE030-D9CE-4AD8-B434-C73B9F4905D4}">
      <dgm:prSet phldrT="[טקסט]"/>
      <dgm:spPr/>
      <dgm:t>
        <a:bodyPr/>
        <a:lstStyle/>
        <a:p>
          <a:pPr algn="ctr" rtl="0"/>
          <a:r>
            <a:rPr lang="en-us" b="0" i="0" u="none" baseline="0" dirty="0"/>
            <a:t>Defense Industry</a:t>
          </a:r>
        </a:p>
      </dgm:t>
    </dgm:pt>
    <dgm:pt modelId="{46407DCE-E243-4F3F-BC29-213334BA3C94}" type="parTrans" cxnId="{31F9B53F-49A7-44DA-A9D8-386804C05B97}">
      <dgm:prSet/>
      <dgm:spPr/>
      <dgm:t>
        <a:bodyPr/>
        <a:lstStyle/>
        <a:p>
          <a:pPr algn="ctr" rtl="0"/>
          <a:endParaRPr lang="en-us"/>
        </a:p>
      </dgm:t>
    </dgm:pt>
    <dgm:pt modelId="{D5A596AD-5F61-4D1E-BAF1-E3FA9FD1F706}" type="sibTrans" cxnId="{31F9B53F-49A7-44DA-A9D8-386804C05B97}">
      <dgm:prSet/>
      <dgm:spPr/>
      <dgm:t>
        <a:bodyPr/>
        <a:lstStyle/>
        <a:p>
          <a:pPr algn="ctr" rtl="0"/>
          <a:endParaRPr lang="en-us"/>
        </a:p>
      </dgm:t>
    </dgm:pt>
    <dgm:pt modelId="{0BD9905D-5D3C-415E-BA35-7569C79482E0}">
      <dgm:prSet phldrT="[טקסט]"/>
      <dgm:spPr/>
      <dgm:t>
        <a:bodyPr/>
        <a:lstStyle/>
        <a:p>
          <a:pPr algn="ctr" rtl="0"/>
          <a:r>
            <a:rPr lang="en-us" b="0" i="0" u="none" baseline="0" dirty="0"/>
            <a:t>Heavy Industry</a:t>
          </a:r>
        </a:p>
      </dgm:t>
    </dgm:pt>
    <dgm:pt modelId="{770E07FB-7604-421D-8946-3AA49E01BD2D}" type="parTrans" cxnId="{6E69ECE8-6D09-48C6-9E59-45D1141F8FEE}">
      <dgm:prSet/>
      <dgm:spPr/>
      <dgm:t>
        <a:bodyPr/>
        <a:lstStyle/>
        <a:p>
          <a:pPr algn="ctr" rtl="0"/>
          <a:endParaRPr lang="en-us"/>
        </a:p>
      </dgm:t>
    </dgm:pt>
    <dgm:pt modelId="{B190C115-524C-4427-A455-400C61694476}" type="sibTrans" cxnId="{6E69ECE8-6D09-48C6-9E59-45D1141F8FEE}">
      <dgm:prSet/>
      <dgm:spPr/>
      <dgm:t>
        <a:bodyPr/>
        <a:lstStyle/>
        <a:p>
          <a:pPr algn="ctr" rtl="0"/>
          <a:endParaRPr lang="en-us"/>
        </a:p>
      </dgm:t>
    </dgm:pt>
    <dgm:pt modelId="{108E8AC6-9FE0-49E6-857B-2396365195BD}">
      <dgm:prSet phldrT="[טקסט]"/>
      <dgm:spPr/>
      <dgm:t>
        <a:bodyPr/>
        <a:lstStyle/>
        <a:p>
          <a:pPr algn="ctr" rtl="0"/>
          <a:r>
            <a:rPr lang="en-us" b="0" i="0" u="none" baseline="0" dirty="0"/>
            <a:t>Agriculture</a:t>
          </a:r>
        </a:p>
      </dgm:t>
    </dgm:pt>
    <dgm:pt modelId="{D5BE2EE3-7DD7-45E8-B295-4E96DC9826EF}" type="parTrans" cxnId="{B58CE08D-54F2-495B-8680-6CEF891FC25D}">
      <dgm:prSet/>
      <dgm:spPr/>
      <dgm:t>
        <a:bodyPr/>
        <a:lstStyle/>
        <a:p>
          <a:pPr algn="ctr" rtl="0"/>
          <a:endParaRPr lang="en-us"/>
        </a:p>
      </dgm:t>
    </dgm:pt>
    <dgm:pt modelId="{396D629B-241C-41B1-AC0E-2471436E108A}" type="sibTrans" cxnId="{B58CE08D-54F2-495B-8680-6CEF891FC25D}">
      <dgm:prSet/>
      <dgm:spPr/>
      <dgm:t>
        <a:bodyPr/>
        <a:lstStyle/>
        <a:p>
          <a:pPr algn="ctr" rtl="0"/>
          <a:endParaRPr lang="en-us"/>
        </a:p>
      </dgm:t>
    </dgm:pt>
    <dgm:pt modelId="{F333ADEF-D889-4EFD-970A-5EAFB0E5285B}" type="pres">
      <dgm:prSet presAssocID="{B82E19BE-BDAA-42E3-BD1D-9D094F874A61}" presName="Name0" presStyleCnt="0">
        <dgm:presLayoutVars>
          <dgm:dir val="rev"/>
        </dgm:presLayoutVars>
      </dgm:prSet>
      <dgm:spPr/>
    </dgm:pt>
    <dgm:pt modelId="{D596C86F-487E-433E-A99C-246CD8E3B8CF}" type="pres">
      <dgm:prSet presAssocID="{0F99A83A-BAE2-4D45-8B8A-AB0935DD81F7}" presName="composite" presStyleCnt="0"/>
      <dgm:spPr/>
    </dgm:pt>
    <dgm:pt modelId="{B3666DD7-43C8-4479-9B7F-6866BA7B8BE5}" type="pres">
      <dgm:prSet presAssocID="{0F99A83A-BAE2-4D45-8B8A-AB0935DD81F7}" presName="Image" presStyleLbl="alignNode1" presStyleIdx="0" presStyleCnt="5"/>
      <dgm:spPr>
        <a:blipFill dpi="0" rotWithShape="1">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1E66401-487A-4DB7-8642-0E52A64C823B}" type="pres">
      <dgm:prSet presAssocID="{0F99A83A-BAE2-4D45-8B8A-AB0935DD81F7}" presName="Parent" presStyleLbl="revTx" presStyleIdx="0" presStyleCnt="5">
        <dgm:presLayoutVars>
          <dgm:bulletEnabled val="1"/>
        </dgm:presLayoutVars>
      </dgm:prSet>
      <dgm:spPr/>
    </dgm:pt>
    <dgm:pt modelId="{112074AE-475E-4401-AC4E-3618813506CB}" type="pres">
      <dgm:prSet presAssocID="{9F54B895-70AF-427B-99BD-CB6B00B8BE15}" presName="sibTrans" presStyleCnt="0"/>
      <dgm:spPr/>
    </dgm:pt>
    <dgm:pt modelId="{90457B1A-0025-42AF-8FF0-1CCD4BADC0FC}" type="pres">
      <dgm:prSet presAssocID="{D717E957-2E2B-40DC-8708-AA06204CDEAF}" presName="composite" presStyleCnt="0"/>
      <dgm:spPr/>
    </dgm:pt>
    <dgm:pt modelId="{D1AF107E-3D6D-4540-945A-7199DE6241BC}" type="pres">
      <dgm:prSet presAssocID="{D717E957-2E2B-40DC-8708-AA06204CDEAF}" presName="Image" presStyleLbl="alignNode1" presStyleIdx="1" presStyleCnt="5"/>
      <dgm:spPr>
        <a:blipFill dpi="0" rotWithShape="1">
          <a:blip xmlns:r="http://schemas.openxmlformats.org/officeDocument/2006/relationships" r:embed="rId3"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B70DA0F8-B43C-46D7-A0BC-29BB25313722}" type="pres">
      <dgm:prSet presAssocID="{D717E957-2E2B-40DC-8708-AA06204CDEAF}" presName="Parent" presStyleLbl="revTx" presStyleIdx="1" presStyleCnt="5">
        <dgm:presLayoutVars>
          <dgm:bulletEnabled val="1"/>
        </dgm:presLayoutVars>
      </dgm:prSet>
      <dgm:spPr/>
    </dgm:pt>
    <dgm:pt modelId="{FF560CC7-4314-4016-A791-A5782C1D3A61}" type="pres">
      <dgm:prSet presAssocID="{420E838F-FD8A-4B4C-95F7-9752B6C953B8}" presName="sibTrans" presStyleCnt="0"/>
      <dgm:spPr/>
    </dgm:pt>
    <dgm:pt modelId="{ADBABE88-E6CC-4165-B03E-0EFF03EEA931}" type="pres">
      <dgm:prSet presAssocID="{BE9AE030-D9CE-4AD8-B434-C73B9F4905D4}" presName="composite" presStyleCnt="0"/>
      <dgm:spPr/>
    </dgm:pt>
    <dgm:pt modelId="{2F33963A-CBD5-40B9-98FB-7E0151068B78}" type="pres">
      <dgm:prSet presAssocID="{BE9AE030-D9CE-4AD8-B434-C73B9F4905D4}" presName="Image" presStyleLbl="alignNode1" presStyleIdx="2" presStyleCnt="5"/>
      <dgm:spPr>
        <a:blipFill dpi="0" rotWithShape="1">
          <a:blip xmlns:r="http://schemas.openxmlformats.org/officeDocument/2006/relationships" r:embed="rId5" cstate="email">
            <a:extLst>
              <a:ext uri="{28A0092B-C50C-407E-A947-70E740481C1C}">
                <a14:useLocalDpi xmlns:a14="http://schemas.microsoft.com/office/drawing/2010/main"/>
              </a:ext>
            </a:extLst>
          </a:blip>
          <a:srcRect/>
          <a:stretch>
            <a:fillRect/>
          </a:stretch>
        </a:blipFill>
      </dgm:spPr>
    </dgm:pt>
    <dgm:pt modelId="{5644E789-23E6-420F-9120-A460A39DAD76}" type="pres">
      <dgm:prSet presAssocID="{BE9AE030-D9CE-4AD8-B434-C73B9F4905D4}" presName="Parent" presStyleLbl="revTx" presStyleIdx="2" presStyleCnt="5">
        <dgm:presLayoutVars>
          <dgm:bulletEnabled val="1"/>
        </dgm:presLayoutVars>
      </dgm:prSet>
      <dgm:spPr/>
    </dgm:pt>
    <dgm:pt modelId="{CE54D9C4-CA80-485E-B621-4E4B8415000B}" type="pres">
      <dgm:prSet presAssocID="{D5A596AD-5F61-4D1E-BAF1-E3FA9FD1F706}" presName="sibTrans" presStyleCnt="0"/>
      <dgm:spPr/>
    </dgm:pt>
    <dgm:pt modelId="{C65DA10C-3330-4177-BD46-F97195B43CAD}" type="pres">
      <dgm:prSet presAssocID="{0BD9905D-5D3C-415E-BA35-7569C79482E0}" presName="composite" presStyleCnt="0"/>
      <dgm:spPr/>
    </dgm:pt>
    <dgm:pt modelId="{F67F07BF-0AD0-4B34-B2D5-34720633A17C}" type="pres">
      <dgm:prSet presAssocID="{0BD9905D-5D3C-415E-BA35-7569C79482E0}" presName="Image" presStyleLbl="alignNode1" presStyleIdx="3" presStyleCnt="5"/>
      <dgm:spPr>
        <a:blipFill dpi="0" rotWithShape="1">
          <a:blip xmlns:r="http://schemas.openxmlformats.org/officeDocument/2006/relationships" r:embed="rId6"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BE6D4ED9-D171-4C2C-9E11-83B46ECD468B}" type="pres">
      <dgm:prSet presAssocID="{0BD9905D-5D3C-415E-BA35-7569C79482E0}" presName="Parent" presStyleLbl="revTx" presStyleIdx="3" presStyleCnt="5">
        <dgm:presLayoutVars>
          <dgm:bulletEnabled val="1"/>
        </dgm:presLayoutVars>
      </dgm:prSet>
      <dgm:spPr/>
    </dgm:pt>
    <dgm:pt modelId="{052CA720-889A-400A-90B9-E8C5E5758AC7}" type="pres">
      <dgm:prSet presAssocID="{B190C115-524C-4427-A455-400C61694476}" presName="sibTrans" presStyleCnt="0"/>
      <dgm:spPr/>
    </dgm:pt>
    <dgm:pt modelId="{19B4CD8E-D48B-4087-A72C-F43CEBB1E100}" type="pres">
      <dgm:prSet presAssocID="{108E8AC6-9FE0-49E6-857B-2396365195BD}" presName="composite" presStyleCnt="0"/>
      <dgm:spPr/>
    </dgm:pt>
    <dgm:pt modelId="{4EE867FB-591F-47D4-9082-79FAB5CEF31F}" type="pres">
      <dgm:prSet presAssocID="{108E8AC6-9FE0-49E6-857B-2396365195BD}" presName="Image" presStyleLbl="alignNode1" presStyleIdx="4" presStyleCnt="5"/>
      <dgm:spPr>
        <a:blipFill dpi="0" rotWithShape="1">
          <a:blip xmlns:r="http://schemas.openxmlformats.org/officeDocument/2006/relationships" r:embed="rId8"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9" action="ppaction://hlinksldjump"/>
          </dgm14:cNvPr>
        </a:ext>
      </dgm:extLst>
    </dgm:pt>
    <dgm:pt modelId="{D58009C4-EF01-4218-B58F-B63D43181986}" type="pres">
      <dgm:prSet presAssocID="{108E8AC6-9FE0-49E6-857B-2396365195BD}" presName="Parent" presStyleLbl="revTx" presStyleIdx="4" presStyleCnt="5">
        <dgm:presLayoutVars>
          <dgm:bulletEnabled val="1"/>
        </dgm:presLayoutVars>
      </dgm:prSet>
      <dgm:spPr/>
    </dgm:pt>
  </dgm:ptLst>
  <dgm:cxnLst>
    <dgm:cxn modelId="{503E3609-427C-405C-9D11-A365E676AD7C}" type="presOf" srcId="{D717E957-2E2B-40DC-8708-AA06204CDEAF}" destId="{B70DA0F8-B43C-46D7-A0BC-29BB25313722}" srcOrd="0" destOrd="0" presId="urn:microsoft.com/office/officeart/2008/layout/PictureAccentBlocks"/>
    <dgm:cxn modelId="{D2A60E0B-D1EB-4FDB-8235-63DDAD9F09D4}" type="presOf" srcId="{BE9AE030-D9CE-4AD8-B434-C73B9F4905D4}" destId="{5644E789-23E6-420F-9120-A460A39DAD76}" srcOrd="0" destOrd="0" presId="urn:microsoft.com/office/officeart/2008/layout/PictureAccentBlocks"/>
    <dgm:cxn modelId="{2FE3890B-675B-4E4A-8A61-2D8C4F14B235}" type="presOf" srcId="{0F99A83A-BAE2-4D45-8B8A-AB0935DD81F7}" destId="{91E66401-487A-4DB7-8642-0E52A64C823B}" srcOrd="0" destOrd="0" presId="urn:microsoft.com/office/officeart/2008/layout/PictureAccentBlocks"/>
    <dgm:cxn modelId="{AACC6F17-3C1A-44A2-ACA8-90692751495B}" srcId="{B82E19BE-BDAA-42E3-BD1D-9D094F874A61}" destId="{0F99A83A-BAE2-4D45-8B8A-AB0935DD81F7}" srcOrd="0" destOrd="0" parTransId="{47EFE1DD-DF4E-4A18-B5F4-A84A6E89A691}" sibTransId="{9F54B895-70AF-427B-99BD-CB6B00B8BE15}"/>
    <dgm:cxn modelId="{31F9B53F-49A7-44DA-A9D8-386804C05B97}" srcId="{B82E19BE-BDAA-42E3-BD1D-9D094F874A61}" destId="{BE9AE030-D9CE-4AD8-B434-C73B9F4905D4}" srcOrd="2" destOrd="0" parTransId="{46407DCE-E243-4F3F-BC29-213334BA3C94}" sibTransId="{D5A596AD-5F61-4D1E-BAF1-E3FA9FD1F706}"/>
    <dgm:cxn modelId="{B58CE08D-54F2-495B-8680-6CEF891FC25D}" srcId="{B82E19BE-BDAA-42E3-BD1D-9D094F874A61}" destId="{108E8AC6-9FE0-49E6-857B-2396365195BD}" srcOrd="4" destOrd="0" parTransId="{D5BE2EE3-7DD7-45E8-B295-4E96DC9826EF}" sibTransId="{396D629B-241C-41B1-AC0E-2471436E108A}"/>
    <dgm:cxn modelId="{A77EC1AE-1137-40F6-AA43-F894BBE8EF17}" type="presOf" srcId="{108E8AC6-9FE0-49E6-857B-2396365195BD}" destId="{D58009C4-EF01-4218-B58F-B63D43181986}" srcOrd="0" destOrd="0" presId="urn:microsoft.com/office/officeart/2008/layout/PictureAccentBlocks"/>
    <dgm:cxn modelId="{1A4B76B6-72EE-4DA2-839F-B1076738190A}" type="presOf" srcId="{B82E19BE-BDAA-42E3-BD1D-9D094F874A61}" destId="{F333ADEF-D889-4EFD-970A-5EAFB0E5285B}" srcOrd="0" destOrd="0" presId="urn:microsoft.com/office/officeart/2008/layout/PictureAccentBlocks"/>
    <dgm:cxn modelId="{0B9C7BD4-7900-471F-8963-FBF2E58F770C}" type="presOf" srcId="{0BD9905D-5D3C-415E-BA35-7569C79482E0}" destId="{BE6D4ED9-D171-4C2C-9E11-83B46ECD468B}" srcOrd="0" destOrd="0" presId="urn:microsoft.com/office/officeart/2008/layout/PictureAccentBlocks"/>
    <dgm:cxn modelId="{6E69ECE8-6D09-48C6-9E59-45D1141F8FEE}" srcId="{B82E19BE-BDAA-42E3-BD1D-9D094F874A61}" destId="{0BD9905D-5D3C-415E-BA35-7569C79482E0}" srcOrd="3" destOrd="0" parTransId="{770E07FB-7604-421D-8946-3AA49E01BD2D}" sibTransId="{B190C115-524C-4427-A455-400C61694476}"/>
    <dgm:cxn modelId="{95E118ED-B951-4514-BA33-9AD3CE7DCA22}" srcId="{B82E19BE-BDAA-42E3-BD1D-9D094F874A61}" destId="{D717E957-2E2B-40DC-8708-AA06204CDEAF}" srcOrd="1" destOrd="0" parTransId="{44C86A68-BD80-4137-BBCF-77DEECAA19E3}" sibTransId="{420E838F-FD8A-4B4C-95F7-9752B6C953B8}"/>
    <dgm:cxn modelId="{6672707C-5543-43FF-B8C4-D3BE1DC0D789}" type="presParOf" srcId="{F333ADEF-D889-4EFD-970A-5EAFB0E5285B}" destId="{D596C86F-487E-433E-A99C-246CD8E3B8CF}" srcOrd="0" destOrd="0" presId="urn:microsoft.com/office/officeart/2008/layout/PictureAccentBlocks"/>
    <dgm:cxn modelId="{024CB574-ED63-4E77-8AC2-2B1D37EDE1B6}" type="presParOf" srcId="{D596C86F-487E-433E-A99C-246CD8E3B8CF}" destId="{B3666DD7-43C8-4479-9B7F-6866BA7B8BE5}" srcOrd="0" destOrd="0" presId="urn:microsoft.com/office/officeart/2008/layout/PictureAccentBlocks"/>
    <dgm:cxn modelId="{C601B3D7-6ECF-45CC-B6A7-4D9A9ED26D8A}" type="presParOf" srcId="{D596C86F-487E-433E-A99C-246CD8E3B8CF}" destId="{91E66401-487A-4DB7-8642-0E52A64C823B}" srcOrd="1" destOrd="0" presId="urn:microsoft.com/office/officeart/2008/layout/PictureAccentBlocks"/>
    <dgm:cxn modelId="{A6362627-2D6D-4319-8F10-49EC2969FF1B}" type="presParOf" srcId="{F333ADEF-D889-4EFD-970A-5EAFB0E5285B}" destId="{112074AE-475E-4401-AC4E-3618813506CB}" srcOrd="1" destOrd="0" presId="urn:microsoft.com/office/officeart/2008/layout/PictureAccentBlocks"/>
    <dgm:cxn modelId="{504BD683-B646-4719-B2FD-5C464D42C7F4}" type="presParOf" srcId="{F333ADEF-D889-4EFD-970A-5EAFB0E5285B}" destId="{90457B1A-0025-42AF-8FF0-1CCD4BADC0FC}" srcOrd="2" destOrd="0" presId="urn:microsoft.com/office/officeart/2008/layout/PictureAccentBlocks"/>
    <dgm:cxn modelId="{B45C6E66-DD7B-47CD-84CF-2CB462C1B34D}" type="presParOf" srcId="{90457B1A-0025-42AF-8FF0-1CCD4BADC0FC}" destId="{D1AF107E-3D6D-4540-945A-7199DE6241BC}" srcOrd="0" destOrd="0" presId="urn:microsoft.com/office/officeart/2008/layout/PictureAccentBlocks"/>
    <dgm:cxn modelId="{9851A4A4-EA96-48A3-A9BF-41F246B627FF}" type="presParOf" srcId="{90457B1A-0025-42AF-8FF0-1CCD4BADC0FC}" destId="{B70DA0F8-B43C-46D7-A0BC-29BB25313722}" srcOrd="1" destOrd="0" presId="urn:microsoft.com/office/officeart/2008/layout/PictureAccentBlocks"/>
    <dgm:cxn modelId="{F210C96A-9FD7-4CE5-AD09-973599693564}" type="presParOf" srcId="{F333ADEF-D889-4EFD-970A-5EAFB0E5285B}" destId="{FF560CC7-4314-4016-A791-A5782C1D3A61}" srcOrd="3" destOrd="0" presId="urn:microsoft.com/office/officeart/2008/layout/PictureAccentBlocks"/>
    <dgm:cxn modelId="{014B8CE3-5F7C-4E4D-908E-147A8FF3FCF0}" type="presParOf" srcId="{F333ADEF-D889-4EFD-970A-5EAFB0E5285B}" destId="{ADBABE88-E6CC-4165-B03E-0EFF03EEA931}" srcOrd="4" destOrd="0" presId="urn:microsoft.com/office/officeart/2008/layout/PictureAccentBlocks"/>
    <dgm:cxn modelId="{1C9F81FA-9897-4B98-9DEA-6C46682E1E9E}" type="presParOf" srcId="{ADBABE88-E6CC-4165-B03E-0EFF03EEA931}" destId="{2F33963A-CBD5-40B9-98FB-7E0151068B78}" srcOrd="0" destOrd="0" presId="urn:microsoft.com/office/officeart/2008/layout/PictureAccentBlocks"/>
    <dgm:cxn modelId="{E9542609-0D56-46A4-98B8-6D37A3E30226}" type="presParOf" srcId="{ADBABE88-E6CC-4165-B03E-0EFF03EEA931}" destId="{5644E789-23E6-420F-9120-A460A39DAD76}" srcOrd="1" destOrd="0" presId="urn:microsoft.com/office/officeart/2008/layout/PictureAccentBlocks"/>
    <dgm:cxn modelId="{9AE9DF65-325F-4BF0-AC04-5C3904D3320A}" type="presParOf" srcId="{F333ADEF-D889-4EFD-970A-5EAFB0E5285B}" destId="{CE54D9C4-CA80-485E-B621-4E4B8415000B}" srcOrd="5" destOrd="0" presId="urn:microsoft.com/office/officeart/2008/layout/PictureAccentBlocks"/>
    <dgm:cxn modelId="{5B100AA6-1F4D-46B5-A2F5-C12FEE7EE33B}" type="presParOf" srcId="{F333ADEF-D889-4EFD-970A-5EAFB0E5285B}" destId="{C65DA10C-3330-4177-BD46-F97195B43CAD}" srcOrd="6" destOrd="0" presId="urn:microsoft.com/office/officeart/2008/layout/PictureAccentBlocks"/>
    <dgm:cxn modelId="{6F9EFE2B-6728-4ADD-87EE-2B5966BBE668}" type="presParOf" srcId="{C65DA10C-3330-4177-BD46-F97195B43CAD}" destId="{F67F07BF-0AD0-4B34-B2D5-34720633A17C}" srcOrd="0" destOrd="0" presId="urn:microsoft.com/office/officeart/2008/layout/PictureAccentBlocks"/>
    <dgm:cxn modelId="{5DC2A24A-7DF1-43D4-A31E-7007252D8747}" type="presParOf" srcId="{C65DA10C-3330-4177-BD46-F97195B43CAD}" destId="{BE6D4ED9-D171-4C2C-9E11-83B46ECD468B}" srcOrd="1" destOrd="0" presId="urn:microsoft.com/office/officeart/2008/layout/PictureAccentBlocks"/>
    <dgm:cxn modelId="{64DE9F63-63A1-47A6-B1B2-4328A721A325}" type="presParOf" srcId="{F333ADEF-D889-4EFD-970A-5EAFB0E5285B}" destId="{052CA720-889A-400A-90B9-E8C5E5758AC7}" srcOrd="7" destOrd="0" presId="urn:microsoft.com/office/officeart/2008/layout/PictureAccentBlocks"/>
    <dgm:cxn modelId="{B09BFF9A-BC1B-4E71-B5BF-F5366B457B76}" type="presParOf" srcId="{F333ADEF-D889-4EFD-970A-5EAFB0E5285B}" destId="{19B4CD8E-D48B-4087-A72C-F43CEBB1E100}" srcOrd="8" destOrd="0" presId="urn:microsoft.com/office/officeart/2008/layout/PictureAccentBlocks"/>
    <dgm:cxn modelId="{756C8340-F66F-41E3-99B0-623C8B87DA23}" type="presParOf" srcId="{19B4CD8E-D48B-4087-A72C-F43CEBB1E100}" destId="{4EE867FB-591F-47D4-9082-79FAB5CEF31F}" srcOrd="0" destOrd="0" presId="urn:microsoft.com/office/officeart/2008/layout/PictureAccentBlocks"/>
    <dgm:cxn modelId="{C061345F-57C6-4112-B45A-899BA93FC3AF}" type="presParOf" srcId="{19B4CD8E-D48B-4087-A72C-F43CEBB1E100}" destId="{D58009C4-EF01-4218-B58F-B63D43181986}" srcOrd="1" destOrd="0" presId="urn:microsoft.com/office/officeart/2008/layout/PictureAccentBlocks"/>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3" csCatId="accent3"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800" b="0" i="0" u="none" kern="1200" baseline="0" dirty="0">
              <a:latin typeface="Segoe UI" panose="020B0502040204020203" pitchFamily="34" charset="0"/>
              <a:ea typeface="Arial"/>
              <a:cs typeface="Segoe UI" panose="020B0502040204020203" pitchFamily="34" charset="0"/>
              <a:sym typeface="Arial"/>
            </a:rPr>
            <a:t>Accumulated sludge in wastewater settling pools requires evacuation after one or more months, otherwise the pool will be “choked” – the sludge’s height will significantly reduce the pool’s volume, so that the fluid volume will significantly decrease. </a:t>
          </a:r>
          <a:endParaRPr lang="en-us" sz="8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050" b="0" i="0" u="none" kern="1200" baseline="0" dirty="0">
              <a:latin typeface="Segoe UI" panose="020B0502040204020203" pitchFamily="34" charset="0"/>
              <a:ea typeface="Arial"/>
              <a:cs typeface="Segoe UI" panose="020B0502040204020203" pitchFamily="34" charset="0"/>
              <a:sym typeface="Arial"/>
            </a:rPr>
            <a:t>Creating a sludge recycling system, while sterilizing the bacteria during the process, so when it is finished, a compost mixture is obtained for dispersing over the fields and orchards. The aim is replacing spreading cow manure and reducing environmental odors. </a:t>
          </a:r>
          <a:endParaRPr lang="en-us" sz="105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700" b="0" i="0" u="none" kern="1200" baseline="0" dirty="0">
              <a:latin typeface="Segoe UI" panose="020B0502040204020203" pitchFamily="34" charset="0"/>
              <a:ea typeface="Arial"/>
              <a:cs typeface="Segoe UI" panose="020B0502040204020203" pitchFamily="34" charset="0"/>
              <a:sym typeface="Arial"/>
            </a:rPr>
            <a:t>A company came with an existing process, and a relatively small device that partially works with multiple faults throughout the process, requires development and research of existing system failures, planning new recycling arrays dependent on recycled waste, on-site placement plans, working with environmental development companies and construction engineers and architects, automatic feeding array without a person's involvement, adjusting the array to different wastes according to the area and/or the factory to which it is associated, accompanying the construction and the manufacturers, </a:t>
          </a:r>
          <a:endParaRPr lang="en-us" sz="7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000" b="0" i="0" u="none" kern="1200" baseline="0" dirty="0">
              <a:latin typeface="Segoe UI" panose="020B0502040204020203" pitchFamily="34" charset="0"/>
              <a:ea typeface="Arial"/>
              <a:cs typeface="Segoe UI" panose="020B0502040204020203" pitchFamily="34" charset="0"/>
              <a:sym typeface="Arial"/>
            </a:rPr>
            <a:t>Studying the process with the customer for the production of compost. Transition of the existing facility and improving it to work continuously and without problems, the development of new arrays according to the materials fed for recycling, adapting production quantity according to the sludge supply structure according to compost requirement, testing critical system mechanisms and failure points.</a:t>
          </a:r>
          <a:endParaRPr lang="en-us" sz="10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000" b="0" i="0" u="none" baseline="0" dirty="0">
              <a:latin typeface="Segoe UI" panose="020B0502040204020203" pitchFamily="34" charset="0"/>
              <a:ea typeface="Arial"/>
              <a:cs typeface="Segoe UI" panose="020B0502040204020203" pitchFamily="34" charset="0"/>
              <a:sym typeface="Arial"/>
            </a:rPr>
            <a:t>The processing arrays of various kinds of organic waste, from sludge in settling pools, chicken cadavers, up to paper. Compost production is carried out within a few weeks, significantly reducing naturally created processes without a person's involvement, without environmental odors and pollution; all the waste entering a recycling array, is sterilized and returned to fields and orchards as compost. No chemicals are used at all for the process.</a:t>
          </a:r>
          <a:endParaRPr lang="en-us" sz="10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custScaleY="100260">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custScaleY="97665">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custLinFactNeighborX="-884" custLinFactNeighborY="-5153">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3" csCatId="accent3"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000" b="0" i="0" u="none" kern="1200" baseline="0" dirty="0">
              <a:solidFill>
                <a:schemeClr val="tx1"/>
              </a:solidFill>
              <a:latin typeface="Arial"/>
              <a:ea typeface="Arial"/>
              <a:cs typeface="Arial"/>
              <a:sym typeface="Arial"/>
            </a:rPr>
            <a:t>In the defense industry, as part of environmental engineering activity, testing of systems that simulate real-life processes occurring in a system during the actual military activity it is associated with. Since the systems differ in their sizes and working conditions, a dynamic testing system is required that can be modified, adjusted to testing needs and simulating the environmental conditions in which the system will operate. </a:t>
          </a:r>
          <a:endParaRPr lang="en-us" sz="10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000" b="0" i="0" u="none" kern="1200" baseline="0" dirty="0">
              <a:solidFill>
                <a:srgbClr val="00406C"/>
              </a:solidFill>
              <a:latin typeface="Arial"/>
              <a:ea typeface="Arial"/>
              <a:cs typeface="Arial"/>
              <a:sym typeface="Arial"/>
            </a:rPr>
            <a:t>Design</a:t>
          </a:r>
          <a:r>
            <a:rPr lang="en-us" sz="1000" b="0" i="0" u="none" kern="1200" baseline="0" dirty="0">
              <a:solidFill>
                <a:schemeClr val="tx1"/>
              </a:solidFill>
              <a:latin typeface="Arial"/>
              <a:ea typeface="Arial"/>
              <a:cs typeface="Arial"/>
              <a:sym typeface="Arial"/>
            </a:rPr>
            <a:t> </a:t>
          </a:r>
          <a:r>
            <a:rPr lang="en-us" sz="1000" b="0" i="0" u="none" kern="1200" baseline="0" dirty="0">
              <a:solidFill>
                <a:srgbClr val="00406C"/>
              </a:solidFill>
              <a:latin typeface="Arial"/>
              <a:ea typeface="Arial"/>
              <a:cs typeface="Arial"/>
              <a:sym typeface="Arial"/>
            </a:rPr>
            <a:t>a "flexible" array with the ability to match the required tests. Ability to disassemble and re-assemble by two to three people in a very short time.</a:t>
          </a:r>
          <a:endParaRPr lang="en-us" sz="1000" b="0" i="0" u="none" kern="1200" baseline="0" dirty="0">
            <a:solidFill>
              <a:srgbClr val="00406C"/>
            </a:solidFill>
            <a:latin typeface="Arial"/>
            <a:ea typeface="Arial"/>
            <a:cs typeface="Arial"/>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900" b="0" i="0" u="none" kern="1200" baseline="0" dirty="0">
              <a:solidFill>
                <a:srgbClr val="00406C"/>
              </a:solidFill>
              <a:latin typeface="Arial"/>
              <a:ea typeface="Arial"/>
              <a:cs typeface="Arial"/>
              <a:sym typeface="Arial"/>
            </a:rPr>
            <a:t>Easy to operate and adjust for tests to be implemented, capable of bearing weights of up to 50 tons at frequencies of 5-8 Hz, working temperatures of -20 to 80° C. Operate and change the array structure with up to 3 people and in a very short time. Structure modularity: Project accompaniment and installation, including user training. </a:t>
          </a:r>
          <a:endParaRPr lang="en-us" sz="900" b="0" i="0" u="none" kern="1200" baseline="0" dirty="0">
            <a:solidFill>
              <a:srgbClr val="00406C"/>
            </a:solidFill>
            <a:latin typeface="Arial"/>
            <a:ea typeface="Arial"/>
            <a:cs typeface="Arial"/>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lnSpc>
              <a:spcPts val="1000"/>
            </a:lnSpc>
            <a:spcAft>
              <a:spcPts val="0"/>
            </a:spcAft>
            <a:buNone/>
          </a:pP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Obtaining SOW from the client defining array requirements, project start meeting, present schedule, marking points with special difficulties for which non-standard solutions need to be found, design concepts, implementing DR, PDR, CDR, carrying out strength analysis, notifying manufacturers and choosing a manufacturer acceptable to the military system, and compliance with </a:t>
          </a: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rPr>
            <a:t>MIL standards</a:t>
          </a: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 Accompanying production and installation at client’s site, user training.</a:t>
          </a:r>
          <a:endPar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lvl="1" indent="0" algn="just" defTabSz="466725" rtl="0">
            <a:lnSpc>
              <a:spcPct val="100000"/>
            </a:lnSpc>
            <a:spcBef>
              <a:spcPct val="0"/>
            </a:spcBef>
            <a:spcAft>
              <a:spcPts val="0"/>
            </a:spcAft>
            <a:buClr>
              <a:srgbClr val="C55A11"/>
            </a:buClr>
            <a:buSzPts val="1400"/>
            <a:buNone/>
          </a:pP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Flexible testing salutations that enable testing and examination of various bodies and systems according by their implementation in various environmental conditions, adjustable to theoretical calculations performed by the engineers, an easy-to-use array to operate and modify to the client’s requirements.</a:t>
          </a:r>
          <a:endPar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X="0" custLinFactNeighborY="-24679">
        <dgm:presLayoutVars>
          <dgm:chMax val="0"/>
          <dgm:bulletEnabled val="1"/>
        </dgm:presLayoutVars>
      </dgm:prSet>
      <dgm:spPr/>
    </dgm:pt>
    <dgm:pt modelId="{D73F8C6E-6771-4C50-93A2-CD59F0887236}" type="pres">
      <dgm:prSet presAssocID="{835AFA27-DBE0-49D5-8312-DBF459FDC53D}" presName="childText" presStyleLbl="revTx" presStyleIdx="0" presStyleCnt="5" custScaleY="88439" custLinFactNeighborX="0" custLinFactNeighborY="-26883">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custLinFactNeighborY="2833">
        <dgm:presLayoutVars>
          <dgm:chMax val="0"/>
          <dgm:bulletEnabled val="1"/>
        </dgm:presLayoutVars>
      </dgm:prSet>
      <dgm:spPr/>
    </dgm:pt>
    <dgm:pt modelId="{25A48E62-645F-4A38-A7B3-47C006EC9347}" type="pres">
      <dgm:prSet presAssocID="{BE49F44A-3E37-4F04-9507-0477E41D94C5}" presName="childText" presStyleLbl="revTx" presStyleIdx="2" presStyleCnt="5" custScaleY="125301">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custLinFactNeighborX="638" custLinFactNeighborY="26383">
        <dgm:presLayoutVars>
          <dgm:chMax val="0"/>
          <dgm:bulletEnabled val="1"/>
        </dgm:presLayoutVars>
      </dgm:prSet>
      <dgm:spPr/>
    </dgm:pt>
    <dgm:pt modelId="{174D40DA-05A6-4A60-9268-2BF8BB4C5E49}" type="pres">
      <dgm:prSet presAssocID="{88699D97-B799-4C39-81E8-91B4E44AB91E}" presName="childText" presStyleLbl="revTx" presStyleIdx="4" presStyleCnt="5" custScaleY="132438" custLinFactNeighborY="27034">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050" b="0" i="0" u="none" kern="1200" baseline="0" dirty="0">
              <a:latin typeface="Arial"/>
              <a:ea typeface="Arial"/>
              <a:cs typeface="Arial"/>
              <a:sym typeface="Arial"/>
            </a:rPr>
            <a:t>Mushroom irrigation is performed by wetting rather than sprinkling, the benefit of wetting is that the entire substrate receives water in a uniform amount, while the sprinkler does not always cover the entire area. The main problem is mushroom vulnerability to fungus, the fungus remains wet and develops further. Therefore, the wetting method was invented. The disadvantage of this method is in the need to clean the tubing from bedding remains and disinfection, for the purpose of reburying it for the next growing cycle. This takes a long time and a great deal of manpower. </a:t>
          </a:r>
          <a:endParaRPr lang="en-us" sz="105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100" b="0" i="0" u="none" kern="1200" baseline="0" dirty="0">
              <a:latin typeface="Arial"/>
              <a:ea typeface="Arial"/>
              <a:cs typeface="Arial"/>
              <a:sym typeface="Arial"/>
            </a:rPr>
            <a:t>Expediting the cleaning and disinfecting process, saving manpower and time, preparing for automatically re-burying as the growth bedding is laid down.</a:t>
          </a:r>
          <a:endParaRPr lang="en-us"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900" b="0" i="0" u="none" kern="1200" baseline="0" dirty="0">
              <a:latin typeface="Arial"/>
              <a:ea typeface="Arial"/>
              <a:cs typeface="Arial"/>
              <a:sym typeface="Arial"/>
            </a:rPr>
            <a:t>Developing a machine for cleaning and preparing for reburying the tubing, rolling up onto a uniform structure of organized tubing, a uniform and orderly formation of the number of rolls in parallel, restraining tension on the tubing to prevent damage and maintaining tube quality, adjusting to the buried lines from different companies, simple operation by two workers, disinfection process, cleansing and drying as part of the process, and low production costs.</a:t>
          </a:r>
          <a:endParaRPr lang="en-us" sz="9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000" b="0" i="0" u="none" kern="1200" baseline="0" dirty="0">
              <a:latin typeface="Arial"/>
              <a:ea typeface="Arial"/>
              <a:cs typeface="Arial"/>
              <a:sym typeface="Arial"/>
            </a:rPr>
            <a:t>Studying the burial method by visiting various growth habitats, studying the cleaning process that is currently being performed by workers on-site, characterizing an automatic process with an emphasis on critical systems for testing as part of a proof of feasibility, constructing a "flexible" array for making changes and adjusting for the site, completing process development by feedback from on-site, and completing construction of the array.</a:t>
          </a:r>
          <a:endParaRPr lang="en-us" sz="10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000" b="0" i="0" u="none" baseline="0" dirty="0">
              <a:latin typeface="Arial"/>
              <a:ea typeface="Arial"/>
              <a:cs typeface="Arial"/>
              <a:sym typeface="Arial"/>
            </a:rPr>
            <a:t>Manufacturing an entire array, for the rolling up, disinfecting and cleaning irrigation piping for reburial for the mushroom-growing sector. The system has emerged in a number of derivatives, adapting to the grower’s size; the entire array is supplied to sector growers in several countries worldwide. </a:t>
          </a:r>
          <a:endParaRPr lang="en-us" sz="10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X="-48" custLinFactNeighborY="-16524">
        <dgm:presLayoutVars>
          <dgm:chMax val="0"/>
          <dgm:bulletEnabled val="1"/>
        </dgm:presLayoutVars>
      </dgm:prSet>
      <dgm:spPr/>
    </dgm:pt>
    <dgm:pt modelId="{D73F8C6E-6771-4C50-93A2-CD59F0887236}" type="pres">
      <dgm:prSet presAssocID="{835AFA27-DBE0-49D5-8312-DBF459FDC53D}" presName="childText" presStyleLbl="revTx" presStyleIdx="0" presStyleCnt="5" custScaleY="122776" custLinFactNeighborX="166" custLinFactNeighborY="7620">
        <dgm:presLayoutVars>
          <dgm:bulletEnabled val="1"/>
        </dgm:presLayoutVars>
      </dgm:prSet>
      <dgm:spPr/>
    </dgm:pt>
    <dgm:pt modelId="{63F96716-1D30-47B6-B4D5-B9D200A6C6ED}" type="pres">
      <dgm:prSet presAssocID="{40B9EAD7-8068-4343-94E7-DC15E5FC3B53}" presName="parentText" presStyleLbl="node1" presStyleIdx="1" presStyleCnt="5" custLinFactNeighborX="166" custLinFactNeighborY="-21884">
        <dgm:presLayoutVars>
          <dgm:chMax val="0"/>
          <dgm:bulletEnabled val="1"/>
        </dgm:presLayoutVars>
      </dgm:prSet>
      <dgm:spPr/>
    </dgm:pt>
    <dgm:pt modelId="{5047DC16-D5FF-4909-A971-5DD7278241BF}" type="pres">
      <dgm:prSet presAssocID="{40B9EAD7-8068-4343-94E7-DC15E5FC3B53}" presName="childText" presStyleLbl="revTx" presStyleIdx="1" presStyleCnt="5" custScaleY="150672">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custScaleY="97665">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050" b="0" i="0" u="none" kern="1200" baseline="0" dirty="0">
              <a:latin typeface="Arial"/>
              <a:ea typeface="Arial"/>
              <a:cs typeface="Arial"/>
              <a:sym typeface="Arial"/>
            </a:rPr>
            <a:t>The seed production process begins in the field with crop harvesting. In the past, this was done by a tractor towing a station with many workers feeding it. A large number of processes later were required for separating the seeds, but a substantial portion of the seeds were damaged during the separation stages. </a:t>
          </a:r>
          <a:endParaRPr lang="en-us" sz="105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100" b="0" i="0" u="none" kern="1200" baseline="0" dirty="0">
              <a:latin typeface="Arial"/>
              <a:ea typeface="Arial"/>
              <a:cs typeface="Arial"/>
              <a:sym typeface="Arial"/>
            </a:rPr>
            <a:t>Planning and developing a three-stage array to remove and clean seeds from different vegetables and sizes, while shortening today's existing process. </a:t>
          </a:r>
          <a:endParaRPr lang="en-us"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100" b="0" i="0" u="none" kern="1200" baseline="0" dirty="0">
              <a:latin typeface="Arial"/>
              <a:ea typeface="Arial"/>
              <a:cs typeface="Arial"/>
              <a:sym typeface="Arial"/>
            </a:rPr>
            <a:t>Integrates a different number of solutions to a limited number of machines, according to the machine’s place in the production process, field, secondary cleaning line, and sifting. Semi-automatic process, reducing manpower. </a:t>
          </a:r>
          <a:endParaRPr lang="en-us" sz="11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050" b="0" i="0" u="none" kern="1200" baseline="0" dirty="0">
              <a:latin typeface="Arial"/>
              <a:ea typeface="Arial"/>
              <a:cs typeface="Arial"/>
              <a:sym typeface="Arial"/>
            </a:rPr>
            <a:t>Studying the existing process, from the harvesting stage in the field until transferring to the seed production line. Studying each machine and its role significance of each process activity, offering alternatives, examining critical process assemblies, for each stage, planning sending to manufacture, accompaniment and production support, composing machine manuals.</a:t>
          </a:r>
          <a:endParaRPr lang="en-us" sz="105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100" b="0" i="0" u="none" baseline="0" dirty="0">
              <a:latin typeface="Arial"/>
              <a:ea typeface="Arial"/>
              <a:cs typeface="Arial"/>
              <a:sym typeface="Arial"/>
            </a:rPr>
            <a:t>The machines were given to customers, in the case of this project, the final client is not from Israel, including composing machine files. </a:t>
          </a:r>
          <a:endParaRPr lang="en-us" sz="11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200" b="0" i="0" u="none" kern="1200" baseline="0" dirty="0">
              <a:solidFill>
                <a:schemeClr val="tx1"/>
              </a:solidFill>
              <a:latin typeface="Arial"/>
              <a:ea typeface="Arial"/>
              <a:cs typeface="Arial"/>
              <a:sym typeface="Arial"/>
            </a:rPr>
            <a:t>Process-adjusted conveyors and/or machinery in the agricultural sector </a:t>
          </a:r>
          <a:endParaRPr lang="en-us"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200" b="0" i="0" u="none" kern="1200" baseline="0" dirty="0">
              <a:solidFill>
                <a:schemeClr val="tx1"/>
              </a:solidFill>
              <a:latin typeface="Arial"/>
              <a:ea typeface="Arial"/>
              <a:cs typeface="Arial"/>
              <a:sym typeface="Arial"/>
            </a:rPr>
            <a:t>Planning and adapting new or existing conveyors for existing or new machines in various agricultural fields. </a:t>
          </a:r>
          <a:endParaRPr lang="en-us"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200" b="0" i="0" u="none" kern="1200" baseline="0" dirty="0">
              <a:solidFill>
                <a:schemeClr val="tx1"/>
              </a:solidFill>
              <a:latin typeface="Arial"/>
              <a:ea typeface="Arial"/>
              <a:cs typeface="Arial"/>
              <a:sym typeface="Arial"/>
            </a:rPr>
            <a:t>Upgraded or rebuilt machines, the need to adapt conveyors for them to comply with the new requirement, whether regarding work rate, angles, transportation distances, or the type of transported product.</a:t>
          </a:r>
          <a:endParaRPr lang="en-us"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200" b="0" i="0" u="none" kern="1200" baseline="0" dirty="0">
              <a:solidFill>
                <a:schemeClr val="tx1"/>
              </a:solidFill>
              <a:latin typeface="Arial"/>
              <a:ea typeface="Arial"/>
              <a:cs typeface="Arial"/>
              <a:sym typeface="Arial"/>
            </a:rPr>
            <a:t>Studying the existing process, from the harvesting stage in the field until transferring to the seed production line. If necessary, studying the production line, collecting data, movement rate, product type, new or existing interfacing, planning and sending to production.</a:t>
          </a:r>
          <a:endParaRPr lang="en-us" sz="12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200" b="0" i="0" u="none" baseline="0" dirty="0">
              <a:solidFill>
                <a:schemeClr val="tx1"/>
              </a:solidFill>
              <a:latin typeface="Arial"/>
              <a:ea typeface="Arial"/>
              <a:cs typeface="Arial"/>
              <a:sym typeface="Arial"/>
            </a:rPr>
            <a:t>Transport systems are tailored to the requirement.</a:t>
          </a:r>
          <a:endParaRPr lang="en-us"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2" csCatId="accent1" phldr="1"/>
      <dgm:spPr/>
    </dgm:pt>
    <dgm:pt modelId="{835AFA27-DBE0-49D5-8312-DBF459FDC53D}">
      <dgm:prSet phldrT="[טקסט]"/>
      <dgm:spPr/>
      <dgm:t>
        <a:bodyPr/>
        <a:lstStyle/>
        <a:p>
          <a:pPr algn="l" rtl="0"/>
          <a:r>
            <a:rPr lang="en-us" b="0" i="0" u="none" baseline="0" dirty="0"/>
            <a:t>The Problem</a:t>
          </a:r>
        </a:p>
      </dgm:t>
    </dgm:pt>
    <dgm:pt modelId="{658F52DF-7EE1-4300-B50D-89D3A1E55D68}" type="parTrans" cxnId="{ECDC8DC4-ADEE-4765-802D-6207EB24B981}">
      <dgm:prSet/>
      <dgm:spPr/>
      <dgm:t>
        <a:bodyPr/>
        <a:lstStyle/>
        <a:p>
          <a:pPr algn="ctr" rtl="0"/>
          <a:endParaRPr lang="en-us"/>
        </a:p>
      </dgm:t>
    </dgm:pt>
    <dgm:pt modelId="{DBF7DB46-2C2C-4A0A-8B99-A205B002AB28}" type="sibTrans" cxnId="{ECDC8DC4-ADEE-4765-802D-6207EB24B981}">
      <dgm:prSet/>
      <dgm:spPr/>
      <dgm:t>
        <a:bodyPr/>
        <a:lstStyle/>
        <a:p>
          <a:pPr algn="ctr" rtl="0"/>
          <a:endParaRPr lang="en-us"/>
        </a:p>
      </dgm:t>
    </dgm:pt>
    <dgm:pt modelId="{40B9EAD7-8068-4343-94E7-DC15E5FC3B53}">
      <dgm:prSet phldrT="[טקסט]"/>
      <dgm:spPr/>
      <dgm:t>
        <a:bodyPr/>
        <a:lstStyle/>
        <a:p>
          <a:pPr algn="l" rtl="0"/>
          <a:r>
            <a:rPr lang="en-us" b="0" i="0" u="none" baseline="0" dirty="0"/>
            <a:t>The Need</a:t>
          </a:r>
        </a:p>
      </dgm:t>
    </dgm:pt>
    <dgm:pt modelId="{0F1AF772-1B5C-405A-A327-1E5FC9853B65}" type="parTrans" cxnId="{95580F0C-48A4-47E0-996A-6B94F4D0D2B6}">
      <dgm:prSet/>
      <dgm:spPr/>
      <dgm:t>
        <a:bodyPr/>
        <a:lstStyle/>
        <a:p>
          <a:pPr algn="ctr" rtl="0"/>
          <a:endParaRPr lang="en-us"/>
        </a:p>
      </dgm:t>
    </dgm:pt>
    <dgm:pt modelId="{2CD1E00A-86CC-42B4-85F1-11E07BE1A95A}" type="sibTrans" cxnId="{95580F0C-48A4-47E0-996A-6B94F4D0D2B6}">
      <dgm:prSet/>
      <dgm:spPr/>
      <dgm:t>
        <a:bodyPr/>
        <a:lstStyle/>
        <a:p>
          <a:pPr algn="ctr" rtl="0"/>
          <a:endParaRPr lang="en-us"/>
        </a:p>
      </dgm:t>
    </dgm:pt>
    <dgm:pt modelId="{BE49F44A-3E37-4F04-9507-0477E41D94C5}">
      <dgm:prSet phldrT="[טקסט]"/>
      <dgm:spPr/>
      <dgm:t>
        <a:bodyPr/>
        <a:lstStyle/>
        <a:p>
          <a:pPr algn="l" rtl="0"/>
          <a:r>
            <a:rPr lang="en-us" b="0" i="0" u="none" baseline="0" dirty="0"/>
            <a:t>Project Requirements</a:t>
          </a:r>
        </a:p>
      </dgm:t>
    </dgm:pt>
    <dgm:pt modelId="{9C2A933F-B356-4CB0-AA5A-F563F61401FB}" type="parTrans" cxnId="{62A1A22E-7238-405B-BFA6-0C1425C23053}">
      <dgm:prSet/>
      <dgm:spPr/>
      <dgm:t>
        <a:bodyPr/>
        <a:lstStyle/>
        <a:p>
          <a:pPr algn="ctr" rtl="0"/>
          <a:endParaRPr lang="en-us"/>
        </a:p>
      </dgm:t>
    </dgm:pt>
    <dgm:pt modelId="{16C8CF30-610D-4F2F-AF2C-84B04C770DF1}" type="sibTrans" cxnId="{62A1A22E-7238-405B-BFA6-0C1425C23053}">
      <dgm:prSet/>
      <dgm:spPr/>
      <dgm:t>
        <a:bodyPr/>
        <a:lstStyle/>
        <a:p>
          <a:pPr algn="ctr" rtl="0"/>
          <a:endParaRPr lang="en-us"/>
        </a:p>
      </dgm:t>
    </dgm:pt>
    <dgm:pt modelId="{621B3A93-2BF0-46AB-92B4-F9B66E600C0C}">
      <dgm:prSet phldrT="[טקסט]"/>
      <dgm:spPr/>
      <dgm:t>
        <a:bodyPr/>
        <a:lstStyle/>
        <a:p>
          <a:pPr algn="l" rtl="0"/>
          <a:r>
            <a:rPr lang="en-us" b="0" i="0" u="none" baseline="0" dirty="0"/>
            <a:t>Activity Modes</a:t>
          </a:r>
        </a:p>
      </dgm:t>
    </dgm:pt>
    <dgm:pt modelId="{81A730EC-8831-436A-9272-3C0D457A52BE}" type="parTrans" cxnId="{41ACA4F0-71F2-4C9A-BB55-49812B0C7705}">
      <dgm:prSet/>
      <dgm:spPr/>
      <dgm:t>
        <a:bodyPr/>
        <a:lstStyle/>
        <a:p>
          <a:pPr algn="ctr" rtl="0"/>
          <a:endParaRPr lang="en-us"/>
        </a:p>
      </dgm:t>
    </dgm:pt>
    <dgm:pt modelId="{8E300347-C61F-4AB4-87B2-F0C507DC978E}" type="sibTrans" cxnId="{41ACA4F0-71F2-4C9A-BB55-49812B0C7705}">
      <dgm:prSet/>
      <dgm:spPr/>
      <dgm:t>
        <a:bodyPr/>
        <a:lstStyle/>
        <a:p>
          <a:pPr algn="ctr" rtl="0"/>
          <a:endParaRPr lang="en-us"/>
        </a:p>
      </dgm:t>
    </dgm:pt>
    <dgm:pt modelId="{88699D97-B799-4C39-81E8-91B4E44AB91E}">
      <dgm:prSet phldrT="[טקסט]"/>
      <dgm:spPr/>
      <dgm:t>
        <a:bodyPr/>
        <a:lstStyle/>
        <a:p>
          <a:pPr algn="l" rtl="0"/>
          <a:r>
            <a:rPr lang="en-us" b="0" i="0" u="none" baseline="0" dirty="0"/>
            <a:t>Results</a:t>
          </a:r>
        </a:p>
      </dgm:t>
    </dgm:pt>
    <dgm:pt modelId="{7C44E6D0-0F3D-447C-9504-0F54B7C82F41}" type="parTrans" cxnId="{AB26FE4F-CDA4-4358-9DB9-A3B9EC0649B0}">
      <dgm:prSet/>
      <dgm:spPr/>
      <dgm:t>
        <a:bodyPr/>
        <a:lstStyle/>
        <a:p>
          <a:pPr algn="ctr" rtl="0"/>
          <a:endParaRPr lang="en-us"/>
        </a:p>
      </dgm:t>
    </dgm:pt>
    <dgm:pt modelId="{B4C52DB4-B5AA-4BDE-9512-B7EB84063491}" type="sibTrans" cxnId="{AB26FE4F-CDA4-4358-9DB9-A3B9EC0649B0}">
      <dgm:prSet/>
      <dgm:spPr/>
      <dgm:t>
        <a:bodyPr/>
        <a:lstStyle/>
        <a:p>
          <a:pPr algn="ctr" rtl="0"/>
          <a:endParaRPr lang="en-us"/>
        </a:p>
      </dgm:t>
    </dgm:pt>
    <dgm:pt modelId="{3EC71098-C30D-48B9-AA28-FBC027CEEAA8}">
      <dgm:prSet phldrT="[טקסט]" custT="1"/>
      <dgm:spPr/>
      <dgm:t>
        <a:bodyPr/>
        <a:lstStyle/>
        <a:p>
          <a:pPr marL="112713" indent="-112713" algn="just" rtl="0"/>
          <a:r>
            <a:rPr lang="en-us" sz="1100" b="0" i="0" u="none" baseline="0" dirty="0">
              <a:sym typeface="Arial"/>
            </a:rPr>
            <a:t>In glass manufacturing it is necessary to implement cooling. This process uses large quantities of filtered air. The air temperatures greatly differ between winter and summer and this poses a problem. In summer the air is too hot and is insufficient for cooling, and in winter the air is too cold for cooling, causing cracks in the glass due to large temperature differences.</a:t>
          </a:r>
          <a:endParaRPr lang="en-us" sz="1100" dirty="0"/>
        </a:p>
      </dgm:t>
    </dgm:pt>
    <dgm:pt modelId="{CEFAAE1D-7D5D-4230-9C80-C816DE10F9FC}" type="parTrans" cxnId="{25C6D7D5-4E59-44C3-A969-5713B2E54E06}">
      <dgm:prSet/>
      <dgm:spPr/>
      <dgm:t>
        <a:bodyPr/>
        <a:lstStyle/>
        <a:p>
          <a:pPr algn="ctr" rtl="0"/>
          <a:endParaRPr lang="en-us"/>
        </a:p>
      </dgm:t>
    </dgm:pt>
    <dgm:pt modelId="{8B8B7D37-5052-42CC-AE59-ECC24B8BCF8A}" type="sibTrans" cxnId="{25C6D7D5-4E59-44C3-A969-5713B2E54E06}">
      <dgm:prSet/>
      <dgm:spPr/>
      <dgm:t>
        <a:bodyPr/>
        <a:lstStyle/>
        <a:p>
          <a:pPr algn="ctr" rtl="0"/>
          <a:endParaRPr lang="en-us"/>
        </a:p>
      </dgm:t>
    </dgm:pt>
    <dgm:pt modelId="{707C7E6B-4AD0-4397-93C2-0C745940765C}">
      <dgm:prSet phldrT="[טקסט]"/>
      <dgm:spPr/>
      <dgm:t>
        <a:bodyPr/>
        <a:lstStyle/>
        <a:p>
          <a:pPr marL="112713" indent="-112713" algn="just" rtl="0"/>
          <a:r>
            <a:rPr lang="en-us" b="0" i="0" u="none" baseline="0" dirty="0">
              <a:sym typeface="Arial"/>
            </a:rPr>
            <a:t>Planning a "flexible" design with the ability to adjust to existing air cooling and filtering systems, capacity to choose air exhaustion, based on seasonal air temperature variations, by means of automatic routing of the air streams.</a:t>
          </a:r>
          <a:endParaRPr lang="en-us" dirty="0"/>
        </a:p>
      </dgm:t>
    </dgm:pt>
    <dgm:pt modelId="{CA8B4613-3DC3-4923-871B-D57A3EE3F366}" type="parTrans" cxnId="{F01E0A08-4201-42A2-990F-DD15C5E0FA7B}">
      <dgm:prSet/>
      <dgm:spPr/>
      <dgm:t>
        <a:bodyPr/>
        <a:lstStyle/>
        <a:p>
          <a:pPr algn="ctr" rtl="0"/>
          <a:endParaRPr lang="en-us"/>
        </a:p>
      </dgm:t>
    </dgm:pt>
    <dgm:pt modelId="{C348CAEC-AADC-4455-B31E-A71EB8346068}" type="sibTrans" cxnId="{F01E0A08-4201-42A2-990F-DD15C5E0FA7B}">
      <dgm:prSet/>
      <dgm:spPr/>
      <dgm:t>
        <a:bodyPr/>
        <a:lstStyle/>
        <a:p>
          <a:pPr algn="ctr" rtl="0"/>
          <a:endParaRPr lang="en-us"/>
        </a:p>
      </dgm:t>
    </dgm:pt>
    <dgm:pt modelId="{D2FEC84F-245B-4184-92C1-2FE3878768C7}">
      <dgm:prSet phldrT="[טקסט]" custT="1"/>
      <dgm:spPr/>
      <dgm:t>
        <a:bodyPr/>
        <a:lstStyle/>
        <a:p>
          <a:pPr marL="112713" indent="-112713" algn="just" rtl="0"/>
          <a:r>
            <a:rPr lang="en-us" sz="1050" b="0" i="0" u="none" baseline="0" dirty="0">
              <a:sym typeface="Arial"/>
            </a:rPr>
            <a:t>Interfacing with existing systems, modularity in manufacturing components, maintaining the current system's air capacity, easy access for simple filter cleaning by one person, accompanying production and assembly.</a:t>
          </a:r>
          <a:endParaRPr lang="en-us" sz="1050" dirty="0"/>
        </a:p>
      </dgm:t>
    </dgm:pt>
    <dgm:pt modelId="{1CD82BB2-5E21-4AB8-B739-42AF948F70EB}" type="parTrans" cxnId="{665D2093-5841-4748-A23D-B19A2FEE6435}">
      <dgm:prSet/>
      <dgm:spPr/>
      <dgm:t>
        <a:bodyPr/>
        <a:lstStyle/>
        <a:p>
          <a:pPr algn="ctr" rtl="0"/>
          <a:endParaRPr lang="en-us"/>
        </a:p>
      </dgm:t>
    </dgm:pt>
    <dgm:pt modelId="{7CE08112-B09C-4157-B82D-DCED197943DD}" type="sibTrans" cxnId="{665D2093-5841-4748-A23D-B19A2FEE6435}">
      <dgm:prSet/>
      <dgm:spPr/>
      <dgm:t>
        <a:bodyPr/>
        <a:lstStyle/>
        <a:p>
          <a:pPr algn="ctr" rtl="0"/>
          <a:endParaRPr lang="en-us"/>
        </a:p>
      </dgm:t>
    </dgm:pt>
    <dgm:pt modelId="{0DBD3F53-BB72-4CE6-836C-FA93F940BBDA}">
      <dgm:prSet phldrT="[טקסט]" custT="1"/>
      <dgm:spPr/>
      <dgm:t>
        <a:bodyPr/>
        <a:lstStyle/>
        <a:p>
          <a:pPr marL="112713" indent="-112713" algn="just" rtl="0"/>
          <a:r>
            <a:rPr lang="en-us" sz="1050" b="0" i="0" u="none" baseline="0" dirty="0">
              <a:sym typeface="Arial"/>
            </a:rPr>
            <a:t>Studying the air flows and falls in capacity as dependent on distances and duct diameter. Studying the existing system, reverse engineering the existing array, designing a system that will be laid over the existing system, presenting the array to the customer, and sending to production. </a:t>
          </a:r>
          <a:endParaRPr lang="en-us" sz="1050" dirty="0"/>
        </a:p>
      </dgm:t>
    </dgm:pt>
    <dgm:pt modelId="{91284483-6555-49F8-9080-744CCF6356D4}" type="parTrans" cxnId="{7FB9DD9B-C300-4DC6-90D8-2F03FAF61B49}">
      <dgm:prSet/>
      <dgm:spPr/>
      <dgm:t>
        <a:bodyPr/>
        <a:lstStyle/>
        <a:p>
          <a:pPr algn="ctr" rtl="0"/>
          <a:endParaRPr lang="en-us"/>
        </a:p>
      </dgm:t>
    </dgm:pt>
    <dgm:pt modelId="{91A5A3DC-0244-489F-B830-1570E9E3F0CB}" type="sibTrans" cxnId="{7FB9DD9B-C300-4DC6-90D8-2F03FAF61B49}">
      <dgm:prSet/>
      <dgm:spPr/>
      <dgm:t>
        <a:bodyPr/>
        <a:lstStyle/>
        <a:p>
          <a:pPr algn="ctr" rtl="0"/>
          <a:endParaRPr lang="en-us"/>
        </a:p>
      </dgm:t>
    </dgm:pt>
    <dgm:pt modelId="{916A8B9C-F49B-49B0-A5AA-B19844541422}">
      <dgm:prSet phldrT="[טקסט]" custT="1"/>
      <dgm:spPr/>
      <dgm:t>
        <a:bodyPr/>
        <a:lstStyle/>
        <a:p>
          <a:pPr marL="112713" indent="-112713" algn="just" rtl="0"/>
          <a:r>
            <a:rPr lang="en-us" sz="1050" b="0" i="0" u="none" baseline="0" dirty="0">
              <a:sym typeface="Arial"/>
            </a:rPr>
            <a:t>An air-exhaust system that routes the exhausted air from the room in winter, and from outside the room in summer, thus the system maintains the difference of air temperatures for cooling the glass whether in summer or winter.</a:t>
          </a:r>
          <a:endParaRPr lang="en-us" sz="1050" dirty="0"/>
        </a:p>
      </dgm:t>
    </dgm:pt>
    <dgm:pt modelId="{63F1EEA0-4C98-4641-84FF-30C003EE13F9}" type="parTrans" cxnId="{D522AAD6-000F-485A-8288-CECC052397F6}">
      <dgm:prSet/>
      <dgm:spPr/>
      <dgm:t>
        <a:bodyPr/>
        <a:lstStyle/>
        <a:p>
          <a:pPr algn="ctr" rtl="0"/>
          <a:endParaRPr lang="en-us"/>
        </a:p>
      </dgm:t>
    </dgm:pt>
    <dgm:pt modelId="{D0B938D8-06E8-4F69-8EAA-6CF147B06D77}" type="sibTrans" cxnId="{D522AAD6-000F-485A-8288-CECC052397F6}">
      <dgm:prSet/>
      <dgm:spPr/>
      <dgm:t>
        <a:bodyPr/>
        <a:lstStyle/>
        <a:p>
          <a:pPr algn="ctr" rtl="0"/>
          <a:endParaRPr lang="en-us"/>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X="-303" custLinFactNeighborY="-54580">
        <dgm:presLayoutVars>
          <dgm:chMax val="0"/>
          <dgm:bulletEnabled val="1"/>
        </dgm:presLayoutVars>
      </dgm:prSet>
      <dgm:spPr/>
    </dgm:pt>
    <dgm:pt modelId="{D73F8C6E-6771-4C50-93A2-CD59F0887236}" type="pres">
      <dgm:prSet presAssocID="{835AFA27-DBE0-49D5-8312-DBF459FDC53D}" presName="childText" presStyleLbl="revTx" presStyleIdx="0" presStyleCnt="5" custScaleY="85477" custLinFactNeighborX="0" custLinFactNeighborY="-21083">
        <dgm:presLayoutVars>
          <dgm:bulletEnabled val="1"/>
        </dgm:presLayoutVars>
      </dgm:prSet>
      <dgm:spPr/>
    </dgm:pt>
    <dgm:pt modelId="{63F96716-1D30-47B6-B4D5-B9D200A6C6ED}" type="pres">
      <dgm:prSet presAssocID="{40B9EAD7-8068-4343-94E7-DC15E5FC3B53}" presName="parentText" presStyleLbl="node1" presStyleIdx="1" presStyleCnt="5" custLinFactNeighborX="0" custLinFactNeighborY="8698">
        <dgm:presLayoutVars>
          <dgm:chMax val="0"/>
          <dgm:bulletEnabled val="1"/>
        </dgm:presLayoutVars>
      </dgm:prSet>
      <dgm:spPr/>
    </dgm:pt>
    <dgm:pt modelId="{5047DC16-D5FF-4909-A971-5DD7278241BF}" type="pres">
      <dgm:prSet presAssocID="{40B9EAD7-8068-4343-94E7-DC15E5FC3B53}" presName="childText" presStyleLbl="revTx" presStyleIdx="1" presStyleCnt="5" custScaleY="105479" custLinFactNeighborX="-303" custLinFactNeighborY="16543">
        <dgm:presLayoutVars>
          <dgm:bulletEnabled val="1"/>
        </dgm:presLayoutVars>
      </dgm:prSet>
      <dgm:spPr/>
    </dgm:pt>
    <dgm:pt modelId="{8D4D3DAE-B0EE-4971-B57F-50BB5B0D8E0E}" type="pres">
      <dgm:prSet presAssocID="{BE49F44A-3E37-4F04-9507-0477E41D94C5}" presName="parentText" presStyleLbl="node1" presStyleIdx="2" presStyleCnt="5" custLinFactNeighborX="-303" custLinFactNeighborY="-6666">
        <dgm:presLayoutVars>
          <dgm:chMax val="0"/>
          <dgm:bulletEnabled val="1"/>
        </dgm:presLayoutVars>
      </dgm:prSet>
      <dgm:spPr/>
    </dgm:pt>
    <dgm:pt modelId="{25A48E62-645F-4A38-A7B3-47C006EC9347}" type="pres">
      <dgm:prSet presAssocID="{BE49F44A-3E37-4F04-9507-0477E41D94C5}" presName="childText" presStyleLbl="revTx" presStyleIdx="2" presStyleCnt="5" custLinFactNeighborY="-19517">
        <dgm:presLayoutVars>
          <dgm:bulletEnabled val="1"/>
        </dgm:presLayoutVars>
      </dgm:prSet>
      <dgm:spPr/>
    </dgm:pt>
    <dgm:pt modelId="{1F760836-15B5-4FAF-AA3F-D80DEAC5C481}" type="pres">
      <dgm:prSet presAssocID="{621B3A93-2BF0-46AB-92B4-F9B66E600C0C}" presName="parentText" presStyleLbl="node1" presStyleIdx="3" presStyleCnt="5" custLinFactNeighborY="-10012">
        <dgm:presLayoutVars>
          <dgm:chMax val="0"/>
          <dgm:bulletEnabled val="1"/>
        </dgm:presLayoutVars>
      </dgm:prSet>
      <dgm:spPr/>
    </dgm:pt>
    <dgm:pt modelId="{D1CB2874-0934-4050-8F61-174DA062F8A3}" type="pres">
      <dgm:prSet presAssocID="{621B3A93-2BF0-46AB-92B4-F9B66E600C0C}" presName="childText" presStyleLbl="revTx" presStyleIdx="3" presStyleCnt="5" custLinFactNeighborY="-27882">
        <dgm:presLayoutVars>
          <dgm:bulletEnabled val="1"/>
        </dgm:presLayoutVars>
      </dgm:prSet>
      <dgm:spPr/>
    </dgm:pt>
    <dgm:pt modelId="{9B7DA2A5-6137-4D40-BFA3-86233519725D}" type="pres">
      <dgm:prSet presAssocID="{88699D97-B799-4C39-81E8-91B4E44AB91E}" presName="parentText" presStyleLbl="node1" presStyleIdx="4" presStyleCnt="5" custLinFactNeighborX="-303" custLinFactNeighborY="-12684">
        <dgm:presLayoutVars>
          <dgm:chMax val="0"/>
          <dgm:bulletEnabled val="1"/>
        </dgm:presLayoutVars>
      </dgm:prSet>
      <dgm:spPr/>
    </dgm:pt>
    <dgm:pt modelId="{174D40DA-05A6-4A60-9268-2BF8BB4C5E49}" type="pres">
      <dgm:prSet presAssocID="{88699D97-B799-4C39-81E8-91B4E44AB91E}" presName="childText" presStyleLbl="revTx" presStyleIdx="4" presStyleCnt="5" custLinFactNeighborX="-294" custLinFactNeighborY="-27083">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algn="l" rtl="0"/>
          <a:r>
            <a:rPr lang="en-us" b="0" i="0" u="none" baseline="0" dirty="0"/>
            <a:t>The Problem</a:t>
          </a:r>
        </a:p>
      </dgm:t>
    </dgm:pt>
    <dgm:pt modelId="{658F52DF-7EE1-4300-B50D-89D3A1E55D68}" type="parTrans" cxnId="{ECDC8DC4-ADEE-4765-802D-6207EB24B981}">
      <dgm:prSet/>
      <dgm:spPr/>
      <dgm:t>
        <a:bodyPr/>
        <a:lstStyle/>
        <a:p>
          <a:pPr algn="l" rtl="0"/>
          <a:endParaRPr lang="en-us"/>
        </a:p>
      </dgm:t>
    </dgm:pt>
    <dgm:pt modelId="{DBF7DB46-2C2C-4A0A-8B99-A205B002AB28}" type="sibTrans" cxnId="{ECDC8DC4-ADEE-4765-802D-6207EB24B981}">
      <dgm:prSet/>
      <dgm:spPr/>
      <dgm:t>
        <a:bodyPr/>
        <a:lstStyle/>
        <a:p>
          <a:pPr algn="l" rtl="0"/>
          <a:endParaRPr lang="en-us"/>
        </a:p>
      </dgm:t>
    </dgm:pt>
    <dgm:pt modelId="{40B9EAD7-8068-4343-94E7-DC15E5FC3B53}">
      <dgm:prSet phldrT="[טקסט]"/>
      <dgm:spPr/>
      <dgm:t>
        <a:bodyPr/>
        <a:lstStyle/>
        <a:p>
          <a:pPr algn="l" rtl="0"/>
          <a:r>
            <a:rPr lang="en-us" b="0" i="0" u="none" baseline="0" dirty="0"/>
            <a:t>The Need</a:t>
          </a:r>
        </a:p>
      </dgm:t>
    </dgm:pt>
    <dgm:pt modelId="{0F1AF772-1B5C-405A-A327-1E5FC9853B65}" type="parTrans" cxnId="{95580F0C-48A4-47E0-996A-6B94F4D0D2B6}">
      <dgm:prSet/>
      <dgm:spPr/>
      <dgm:t>
        <a:bodyPr/>
        <a:lstStyle/>
        <a:p>
          <a:pPr algn="l" rtl="0"/>
          <a:endParaRPr lang="en-us"/>
        </a:p>
      </dgm:t>
    </dgm:pt>
    <dgm:pt modelId="{2CD1E00A-86CC-42B4-85F1-11E07BE1A95A}" type="sibTrans" cxnId="{95580F0C-48A4-47E0-996A-6B94F4D0D2B6}">
      <dgm:prSet/>
      <dgm:spPr/>
      <dgm:t>
        <a:bodyPr/>
        <a:lstStyle/>
        <a:p>
          <a:pPr algn="l" rtl="0"/>
          <a:endParaRPr lang="en-us"/>
        </a:p>
      </dgm:t>
    </dgm:pt>
    <dgm:pt modelId="{BE49F44A-3E37-4F04-9507-0477E41D94C5}">
      <dgm:prSet phldrT="[טקסט]"/>
      <dgm:spPr/>
      <dgm:t>
        <a:bodyPr/>
        <a:lstStyle/>
        <a:p>
          <a:pPr algn="l" rtl="0"/>
          <a:r>
            <a:rPr lang="en-us" b="0" i="0" u="none" baseline="0" dirty="0"/>
            <a:t>Project Requirements</a:t>
          </a:r>
        </a:p>
      </dgm:t>
    </dgm:pt>
    <dgm:pt modelId="{9C2A933F-B356-4CB0-AA5A-F563F61401FB}" type="parTrans" cxnId="{62A1A22E-7238-405B-BFA6-0C1425C23053}">
      <dgm:prSet/>
      <dgm:spPr/>
      <dgm:t>
        <a:bodyPr/>
        <a:lstStyle/>
        <a:p>
          <a:pPr algn="l" rtl="0"/>
          <a:endParaRPr lang="en-us"/>
        </a:p>
      </dgm:t>
    </dgm:pt>
    <dgm:pt modelId="{16C8CF30-610D-4F2F-AF2C-84B04C770DF1}" type="sibTrans" cxnId="{62A1A22E-7238-405B-BFA6-0C1425C23053}">
      <dgm:prSet/>
      <dgm:spPr/>
      <dgm:t>
        <a:bodyPr/>
        <a:lstStyle/>
        <a:p>
          <a:pPr algn="l" rtl="0"/>
          <a:endParaRPr lang="en-us"/>
        </a:p>
      </dgm:t>
    </dgm:pt>
    <dgm:pt modelId="{621B3A93-2BF0-46AB-92B4-F9B66E600C0C}">
      <dgm:prSet phldrT="[טקסט]"/>
      <dgm:spPr/>
      <dgm:t>
        <a:bodyPr/>
        <a:lstStyle/>
        <a:p>
          <a:pPr algn="l" rtl="0"/>
          <a:r>
            <a:rPr lang="en-us" b="0" i="0" u="none" baseline="0" dirty="0"/>
            <a:t>Activity Modes</a:t>
          </a:r>
        </a:p>
      </dgm:t>
    </dgm:pt>
    <dgm:pt modelId="{81A730EC-8831-436A-9272-3C0D457A52BE}" type="parTrans" cxnId="{41ACA4F0-71F2-4C9A-BB55-49812B0C7705}">
      <dgm:prSet/>
      <dgm:spPr/>
      <dgm:t>
        <a:bodyPr/>
        <a:lstStyle/>
        <a:p>
          <a:pPr algn="l" rtl="0"/>
          <a:endParaRPr lang="en-us"/>
        </a:p>
      </dgm:t>
    </dgm:pt>
    <dgm:pt modelId="{8E300347-C61F-4AB4-87B2-F0C507DC978E}" type="sibTrans" cxnId="{41ACA4F0-71F2-4C9A-BB55-49812B0C7705}">
      <dgm:prSet/>
      <dgm:spPr/>
      <dgm:t>
        <a:bodyPr/>
        <a:lstStyle/>
        <a:p>
          <a:pPr algn="l" rtl="0"/>
          <a:endParaRPr lang="en-us"/>
        </a:p>
      </dgm:t>
    </dgm:pt>
    <dgm:pt modelId="{88699D97-B799-4C39-81E8-91B4E44AB91E}">
      <dgm:prSet phldrT="[טקסט]"/>
      <dgm:spPr/>
      <dgm:t>
        <a:bodyPr/>
        <a:lstStyle/>
        <a:p>
          <a:pPr algn="l" rtl="0"/>
          <a:r>
            <a:rPr lang="en-us" b="0" i="0" u="none" baseline="0" dirty="0"/>
            <a:t>Results</a:t>
          </a:r>
        </a:p>
      </dgm:t>
    </dgm:pt>
    <dgm:pt modelId="{7C44E6D0-0F3D-447C-9504-0F54B7C82F41}" type="parTrans" cxnId="{AB26FE4F-CDA4-4358-9DB9-A3B9EC0649B0}">
      <dgm:prSet/>
      <dgm:spPr/>
      <dgm:t>
        <a:bodyPr/>
        <a:lstStyle/>
        <a:p>
          <a:pPr algn="l" rtl="0"/>
          <a:endParaRPr lang="en-us"/>
        </a:p>
      </dgm:t>
    </dgm:pt>
    <dgm:pt modelId="{B4C52DB4-B5AA-4BDE-9512-B7EB84063491}" type="sibTrans" cxnId="{AB26FE4F-CDA4-4358-9DB9-A3B9EC0649B0}">
      <dgm:prSet/>
      <dgm:spPr/>
      <dgm:t>
        <a:bodyPr/>
        <a:lstStyle/>
        <a:p>
          <a:pPr algn="l" rtl="0"/>
          <a:endParaRPr lang="en-us"/>
        </a:p>
      </dgm:t>
    </dgm:pt>
    <dgm:pt modelId="{3EC71098-C30D-48B9-AA28-FBC027CEEAA8}">
      <dgm:prSet phldrT="[טקסט]"/>
      <dgm:spPr/>
      <dgm:t>
        <a:bodyPr/>
        <a:lstStyle/>
        <a:p>
          <a:pPr marL="0" algn="l" rtl="0">
            <a:buNone/>
          </a:pPr>
          <a:r>
            <a:rPr lang="en-us" b="0" i="0" u="none" baseline="0" dirty="0">
              <a:latin typeface="Arial"/>
              <a:ea typeface="Arial"/>
              <a:cs typeface="Arial"/>
              <a:sym typeface="Arial"/>
            </a:rPr>
            <a:t>A system for cutting plates, purchased in Germany but no longer manufactured, began to "create" many faults and to damage the production line capacity.</a:t>
          </a:r>
          <a:endParaRPr lang="en-us" dirty="0"/>
        </a:p>
      </dgm:t>
    </dgm:pt>
    <dgm:pt modelId="{CEFAAE1D-7D5D-4230-9C80-C816DE10F9FC}" type="parTrans" cxnId="{25C6D7D5-4E59-44C3-A969-5713B2E54E06}">
      <dgm:prSet/>
      <dgm:spPr/>
      <dgm:t>
        <a:bodyPr/>
        <a:lstStyle/>
        <a:p>
          <a:pPr algn="l" rtl="0"/>
          <a:endParaRPr lang="en-us"/>
        </a:p>
      </dgm:t>
    </dgm:pt>
    <dgm:pt modelId="{8B8B7D37-5052-42CC-AE59-ECC24B8BCF8A}" type="sibTrans" cxnId="{25C6D7D5-4E59-44C3-A969-5713B2E54E06}">
      <dgm:prSet/>
      <dgm:spPr/>
      <dgm:t>
        <a:bodyPr/>
        <a:lstStyle/>
        <a:p>
          <a:pPr algn="l" rtl="0"/>
          <a:endParaRPr lang="en-us"/>
        </a:p>
      </dgm:t>
    </dgm:pt>
    <dgm:pt modelId="{707C7E6B-4AD0-4397-93C2-0C745940765C}">
      <dgm:prSet phldrT="[טקסט]" custT="1"/>
      <dgm:spPr/>
      <dgm:t>
        <a:bodyPr/>
        <a:lstStyle/>
        <a:p>
          <a:pPr marL="0" algn="l" rtl="0">
            <a:buNone/>
          </a:pPr>
          <a:r>
            <a:rPr lang="en-us" sz="1200" b="0" i="0" u="none" kern="1200" baseline="0" dirty="0">
              <a:latin typeface="Arial"/>
              <a:ea typeface="Arial"/>
              <a:cs typeface="Arial"/>
              <a:sym typeface="Arial"/>
            </a:rPr>
            <a:t>Designing a new cutting system, based on the same cutting concept, is based on components that have a single replacement option for a component and, if necessary, to manufacture an adapter for the same component due to the manufacturer’s modifications.</a:t>
          </a:r>
          <a:endParaRPr lang="en-us" sz="1200" kern="1200" dirty="0"/>
        </a:p>
      </dgm:t>
    </dgm:pt>
    <dgm:pt modelId="{CA8B4613-3DC3-4923-871B-D57A3EE3F366}" type="parTrans" cxnId="{F01E0A08-4201-42A2-990F-DD15C5E0FA7B}">
      <dgm:prSet/>
      <dgm:spPr/>
      <dgm:t>
        <a:bodyPr/>
        <a:lstStyle/>
        <a:p>
          <a:pPr algn="l" rtl="0"/>
          <a:endParaRPr lang="en-us"/>
        </a:p>
      </dgm:t>
    </dgm:pt>
    <dgm:pt modelId="{C348CAEC-AADC-4455-B31E-A71EB8346068}" type="sibTrans" cxnId="{F01E0A08-4201-42A2-990F-DD15C5E0FA7B}">
      <dgm:prSet/>
      <dgm:spPr/>
      <dgm:t>
        <a:bodyPr/>
        <a:lstStyle/>
        <a:p>
          <a:pPr algn="l" rtl="0"/>
          <a:endParaRPr lang="en-us"/>
        </a:p>
      </dgm:t>
    </dgm:pt>
    <dgm:pt modelId="{D2FEC84F-245B-4184-92C1-2FE3878768C7}">
      <dgm:prSet phldrT="[טקסט]" custT="1"/>
      <dgm:spPr/>
      <dgm:t>
        <a:bodyPr/>
        <a:lstStyle/>
        <a:p>
          <a:pPr marL="0" algn="l" rtl="0">
            <a:buNone/>
          </a:pPr>
          <a:r>
            <a:rPr lang="en-us" sz="1200" b="0" i="0" u="none" kern="1200" baseline="0" dirty="0">
              <a:latin typeface="Arial"/>
              <a:ea typeface="Arial"/>
              <a:cs typeface="Arial"/>
              <a:sym typeface="Arial"/>
            </a:rPr>
            <a:t>Improving the system and planning new components, the interfacing the existing machine and the ability to work with the old concept of cutting arrays.</a:t>
          </a:r>
          <a:endParaRPr lang="en-us" sz="1200" kern="1200" dirty="0"/>
        </a:p>
      </dgm:t>
    </dgm:pt>
    <dgm:pt modelId="{1CD82BB2-5E21-4AB8-B739-42AF948F70EB}" type="parTrans" cxnId="{665D2093-5841-4748-A23D-B19A2FEE6435}">
      <dgm:prSet/>
      <dgm:spPr/>
      <dgm:t>
        <a:bodyPr/>
        <a:lstStyle/>
        <a:p>
          <a:pPr algn="l" rtl="0"/>
          <a:endParaRPr lang="en-us"/>
        </a:p>
      </dgm:t>
    </dgm:pt>
    <dgm:pt modelId="{7CE08112-B09C-4157-B82D-DCED197943DD}" type="sibTrans" cxnId="{665D2093-5841-4748-A23D-B19A2FEE6435}">
      <dgm:prSet/>
      <dgm:spPr/>
      <dgm:t>
        <a:bodyPr/>
        <a:lstStyle/>
        <a:p>
          <a:pPr algn="l" rtl="0"/>
          <a:endParaRPr lang="en-us"/>
        </a:p>
      </dgm:t>
    </dgm:pt>
    <dgm:pt modelId="{0DBD3F53-BB72-4CE6-836C-FA93F940BBDA}">
      <dgm:prSet phldrT="[טקסט]" custT="1"/>
      <dgm:spPr/>
      <dgm:t>
        <a:bodyPr/>
        <a:lstStyle/>
        <a:p>
          <a:pPr marL="0" algn="l" rtl="0">
            <a:buNone/>
          </a:pPr>
          <a:r>
            <a:rPr lang="en-us" sz="1200" b="0" i="0" u="none" baseline="0" dirty="0">
              <a:latin typeface="Arial"/>
              <a:ea typeface="Arial"/>
              <a:cs typeface="Arial"/>
              <a:sym typeface="Arial"/>
            </a:rPr>
            <a:t>Studying the existing cutting system, modeling the interface component, finding off-the-shelf components with the same working principle, the manufacturer's shelf life for future component production. System planning and manufacturing.</a:t>
          </a:r>
          <a:endParaRPr lang="en-us" sz="1200" dirty="0"/>
        </a:p>
      </dgm:t>
    </dgm:pt>
    <dgm:pt modelId="{91284483-6555-49F8-9080-744CCF6356D4}" type="parTrans" cxnId="{7FB9DD9B-C300-4DC6-90D8-2F03FAF61B49}">
      <dgm:prSet/>
      <dgm:spPr/>
      <dgm:t>
        <a:bodyPr/>
        <a:lstStyle/>
        <a:p>
          <a:pPr algn="l" rtl="0"/>
          <a:endParaRPr lang="en-us"/>
        </a:p>
      </dgm:t>
    </dgm:pt>
    <dgm:pt modelId="{91A5A3DC-0244-489F-B830-1570E9E3F0CB}" type="sibTrans" cxnId="{7FB9DD9B-C300-4DC6-90D8-2F03FAF61B49}">
      <dgm:prSet/>
      <dgm:spPr/>
      <dgm:t>
        <a:bodyPr/>
        <a:lstStyle/>
        <a:p>
          <a:pPr algn="l" rtl="0"/>
          <a:endParaRPr lang="en-us"/>
        </a:p>
      </dgm:t>
    </dgm:pt>
    <dgm:pt modelId="{916A8B9C-F49B-49B0-A5AA-B19844541422}">
      <dgm:prSet phldrT="[טקסט]" custT="1"/>
      <dgm:spPr/>
      <dgm:t>
        <a:bodyPr/>
        <a:lstStyle/>
        <a:p>
          <a:pPr marL="0" algn="l" rtl="0">
            <a:buNone/>
          </a:pPr>
          <a:r>
            <a:rPr lang="en-us" sz="1200" b="0" i="0" u="none" kern="1200" baseline="0" dirty="0">
              <a:latin typeface="Arial"/>
              <a:ea typeface="Arial"/>
              <a:cs typeface="Arial"/>
              <a:sym typeface="Arial"/>
            </a:rPr>
            <a:t>A project integrating existing systems interfacing with differences between them, creativity, electronic and pneumatic components.</a:t>
          </a:r>
          <a:endParaRPr lang="en-us" sz="1200" kern="1200" dirty="0"/>
        </a:p>
      </dgm:t>
    </dgm:pt>
    <dgm:pt modelId="{63F1EEA0-4C98-4641-84FF-30C003EE13F9}" type="parTrans" cxnId="{D522AAD6-000F-485A-8288-CECC052397F6}">
      <dgm:prSet/>
      <dgm:spPr/>
      <dgm:t>
        <a:bodyPr/>
        <a:lstStyle/>
        <a:p>
          <a:pPr algn="l" rtl="0"/>
          <a:endParaRPr lang="en-us"/>
        </a:p>
      </dgm:t>
    </dgm:pt>
    <dgm:pt modelId="{D0B938D8-06E8-4F69-8EAA-6CF147B06D77}" type="sibTrans" cxnId="{D522AAD6-000F-485A-8288-CECC052397F6}">
      <dgm:prSet/>
      <dgm:spPr/>
      <dgm:t>
        <a:bodyPr/>
        <a:lstStyle/>
        <a:p>
          <a:pPr algn="l" rtl="0"/>
          <a:endParaRPr lang="en-us"/>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algn="l" rtl="0"/>
          <a:r>
            <a:rPr lang="en-us" b="0" i="0" u="none" baseline="0" dirty="0"/>
            <a:t>The Problem</a:t>
          </a:r>
        </a:p>
      </dgm:t>
    </dgm:pt>
    <dgm:pt modelId="{658F52DF-7EE1-4300-B50D-89D3A1E55D68}" type="parTrans" cxnId="{ECDC8DC4-ADEE-4765-802D-6207EB24B981}">
      <dgm:prSet/>
      <dgm:spPr/>
      <dgm:t>
        <a:bodyPr/>
        <a:lstStyle/>
        <a:p>
          <a:pPr algn="ctr" rtl="0"/>
          <a:endParaRPr lang="en-us"/>
        </a:p>
      </dgm:t>
    </dgm:pt>
    <dgm:pt modelId="{DBF7DB46-2C2C-4A0A-8B99-A205B002AB28}" type="sibTrans" cxnId="{ECDC8DC4-ADEE-4765-802D-6207EB24B981}">
      <dgm:prSet/>
      <dgm:spPr/>
      <dgm:t>
        <a:bodyPr/>
        <a:lstStyle/>
        <a:p>
          <a:pPr algn="ctr" rtl="0"/>
          <a:endParaRPr lang="en-us"/>
        </a:p>
      </dgm:t>
    </dgm:pt>
    <dgm:pt modelId="{40B9EAD7-8068-4343-94E7-DC15E5FC3B53}">
      <dgm:prSet phldrT="[טקסט]"/>
      <dgm:spPr/>
      <dgm:t>
        <a:bodyPr/>
        <a:lstStyle/>
        <a:p>
          <a:pPr algn="l" rtl="0"/>
          <a:r>
            <a:rPr lang="en-us" b="0" i="0" u="none" baseline="0" dirty="0"/>
            <a:t>The Need</a:t>
          </a:r>
        </a:p>
      </dgm:t>
    </dgm:pt>
    <dgm:pt modelId="{0F1AF772-1B5C-405A-A327-1E5FC9853B65}" type="parTrans" cxnId="{95580F0C-48A4-47E0-996A-6B94F4D0D2B6}">
      <dgm:prSet/>
      <dgm:spPr/>
      <dgm:t>
        <a:bodyPr/>
        <a:lstStyle/>
        <a:p>
          <a:pPr algn="ctr" rtl="0"/>
          <a:endParaRPr lang="en-us"/>
        </a:p>
      </dgm:t>
    </dgm:pt>
    <dgm:pt modelId="{2CD1E00A-86CC-42B4-85F1-11E07BE1A95A}" type="sibTrans" cxnId="{95580F0C-48A4-47E0-996A-6B94F4D0D2B6}">
      <dgm:prSet/>
      <dgm:spPr/>
      <dgm:t>
        <a:bodyPr/>
        <a:lstStyle/>
        <a:p>
          <a:pPr algn="ctr" rtl="0"/>
          <a:endParaRPr lang="en-us"/>
        </a:p>
      </dgm:t>
    </dgm:pt>
    <dgm:pt modelId="{BE49F44A-3E37-4F04-9507-0477E41D94C5}">
      <dgm:prSet phldrT="[טקסט]"/>
      <dgm:spPr/>
      <dgm:t>
        <a:bodyPr/>
        <a:lstStyle/>
        <a:p>
          <a:pPr algn="l" rtl="0"/>
          <a:r>
            <a:rPr lang="en-us" b="0" i="0" u="none" baseline="0" dirty="0"/>
            <a:t>Project Requirements</a:t>
          </a:r>
        </a:p>
      </dgm:t>
    </dgm:pt>
    <dgm:pt modelId="{9C2A933F-B356-4CB0-AA5A-F563F61401FB}" type="parTrans" cxnId="{62A1A22E-7238-405B-BFA6-0C1425C23053}">
      <dgm:prSet/>
      <dgm:spPr/>
      <dgm:t>
        <a:bodyPr/>
        <a:lstStyle/>
        <a:p>
          <a:pPr algn="ctr" rtl="0"/>
          <a:endParaRPr lang="en-us"/>
        </a:p>
      </dgm:t>
    </dgm:pt>
    <dgm:pt modelId="{16C8CF30-610D-4F2F-AF2C-84B04C770DF1}" type="sibTrans" cxnId="{62A1A22E-7238-405B-BFA6-0C1425C23053}">
      <dgm:prSet/>
      <dgm:spPr/>
      <dgm:t>
        <a:bodyPr/>
        <a:lstStyle/>
        <a:p>
          <a:pPr algn="ctr" rtl="0"/>
          <a:endParaRPr lang="en-us"/>
        </a:p>
      </dgm:t>
    </dgm:pt>
    <dgm:pt modelId="{621B3A93-2BF0-46AB-92B4-F9B66E600C0C}">
      <dgm:prSet phldrT="[טקסט]"/>
      <dgm:spPr/>
      <dgm:t>
        <a:bodyPr/>
        <a:lstStyle/>
        <a:p>
          <a:pPr algn="l" rtl="0"/>
          <a:r>
            <a:rPr lang="en-us" b="0" i="0" u="none" baseline="0" dirty="0"/>
            <a:t>Activity Modes</a:t>
          </a:r>
        </a:p>
      </dgm:t>
    </dgm:pt>
    <dgm:pt modelId="{81A730EC-8831-436A-9272-3C0D457A52BE}" type="parTrans" cxnId="{41ACA4F0-71F2-4C9A-BB55-49812B0C7705}">
      <dgm:prSet/>
      <dgm:spPr/>
      <dgm:t>
        <a:bodyPr/>
        <a:lstStyle/>
        <a:p>
          <a:pPr algn="ctr" rtl="0"/>
          <a:endParaRPr lang="en-us"/>
        </a:p>
      </dgm:t>
    </dgm:pt>
    <dgm:pt modelId="{8E300347-C61F-4AB4-87B2-F0C507DC978E}" type="sibTrans" cxnId="{41ACA4F0-71F2-4C9A-BB55-49812B0C7705}">
      <dgm:prSet/>
      <dgm:spPr/>
      <dgm:t>
        <a:bodyPr/>
        <a:lstStyle/>
        <a:p>
          <a:pPr algn="ctr" rtl="0"/>
          <a:endParaRPr lang="en-us"/>
        </a:p>
      </dgm:t>
    </dgm:pt>
    <dgm:pt modelId="{88699D97-B799-4C39-81E8-91B4E44AB91E}">
      <dgm:prSet phldrT="[טקסט]"/>
      <dgm:spPr/>
      <dgm:t>
        <a:bodyPr/>
        <a:lstStyle/>
        <a:p>
          <a:pPr algn="l" rtl="0"/>
          <a:r>
            <a:rPr lang="en-us" b="0" i="0" u="none" baseline="0" dirty="0"/>
            <a:t>Results</a:t>
          </a:r>
        </a:p>
      </dgm:t>
    </dgm:pt>
    <dgm:pt modelId="{7C44E6D0-0F3D-447C-9504-0F54B7C82F41}" type="parTrans" cxnId="{AB26FE4F-CDA4-4358-9DB9-A3B9EC0649B0}">
      <dgm:prSet/>
      <dgm:spPr/>
      <dgm:t>
        <a:bodyPr/>
        <a:lstStyle/>
        <a:p>
          <a:pPr algn="ctr" rtl="0"/>
          <a:endParaRPr lang="en-us"/>
        </a:p>
      </dgm:t>
    </dgm:pt>
    <dgm:pt modelId="{B4C52DB4-B5AA-4BDE-9512-B7EB84063491}" type="sibTrans" cxnId="{AB26FE4F-CDA4-4358-9DB9-A3B9EC0649B0}">
      <dgm:prSet/>
      <dgm:spPr/>
      <dgm:t>
        <a:bodyPr/>
        <a:lstStyle/>
        <a:p>
          <a:pPr algn="ctr" rtl="0"/>
          <a:endParaRPr lang="en-us"/>
        </a:p>
      </dgm:t>
    </dgm:pt>
    <dgm:pt modelId="{3EC71098-C30D-48B9-AA28-FBC027CEEAA8}">
      <dgm:prSet phldrT="[טקסט]" custT="1"/>
      <dgm:spPr/>
      <dgm:t>
        <a:bodyPr/>
        <a:lstStyle/>
        <a:p>
          <a:pPr marL="0" algn="l" rtl="0">
            <a:buNone/>
          </a:pPr>
          <a:r>
            <a:rPr lang="en-us" sz="1300" b="0" i="0" u="none" baseline="0" dirty="0">
              <a:solidFill>
                <a:schemeClr val="tx1"/>
              </a:solidFill>
              <a:latin typeface="Arial"/>
              <a:ea typeface="Arial"/>
              <a:cs typeface="Arial"/>
              <a:sym typeface="Arial"/>
            </a:rPr>
            <a:t>Improving production of an existing production line.</a:t>
          </a:r>
          <a:endParaRPr lang="en-us" sz="1300" dirty="0"/>
        </a:p>
      </dgm:t>
    </dgm:pt>
    <dgm:pt modelId="{CEFAAE1D-7D5D-4230-9C80-C816DE10F9FC}" type="parTrans" cxnId="{25C6D7D5-4E59-44C3-A969-5713B2E54E06}">
      <dgm:prSet/>
      <dgm:spPr/>
      <dgm:t>
        <a:bodyPr/>
        <a:lstStyle/>
        <a:p>
          <a:pPr algn="ctr" rtl="0"/>
          <a:endParaRPr lang="en-us"/>
        </a:p>
      </dgm:t>
    </dgm:pt>
    <dgm:pt modelId="{8B8B7D37-5052-42CC-AE59-ECC24B8BCF8A}" type="sibTrans" cxnId="{25C6D7D5-4E59-44C3-A969-5713B2E54E06}">
      <dgm:prSet/>
      <dgm:spPr/>
      <dgm:t>
        <a:bodyPr/>
        <a:lstStyle/>
        <a:p>
          <a:pPr algn="ctr" rtl="0"/>
          <a:endParaRPr lang="en-us"/>
        </a:p>
      </dgm:t>
    </dgm:pt>
    <dgm:pt modelId="{707C7E6B-4AD0-4397-93C2-0C745940765C}">
      <dgm:prSet phldrT="[טקסט]" custT="1"/>
      <dgm:spPr/>
      <dgm:t>
        <a:bodyPr/>
        <a:lstStyle/>
        <a:p>
          <a:pPr marL="0" algn="l" rtl="0">
            <a:buNone/>
          </a:pPr>
          <a:r>
            <a:rPr lang="en-us" sz="1300" b="0" i="0" u="none" kern="1200" baseline="0" dirty="0">
              <a:solidFill>
                <a:schemeClr val="tx1"/>
              </a:solidFill>
              <a:latin typeface="Arial"/>
              <a:ea typeface="Arial"/>
              <a:cs typeface="Arial"/>
              <a:sym typeface="Arial"/>
            </a:rPr>
            <a:t>Improving the quantity of products exiting at one pressing, which was very low. Due to demands for large quantities of the product, improvement of the production process was required.</a:t>
          </a:r>
          <a:endParaRPr lang="en-us" sz="1300" kern="1200" dirty="0"/>
        </a:p>
      </dgm:t>
    </dgm:pt>
    <dgm:pt modelId="{CA8B4613-3DC3-4923-871B-D57A3EE3F366}" type="parTrans" cxnId="{F01E0A08-4201-42A2-990F-DD15C5E0FA7B}">
      <dgm:prSet/>
      <dgm:spPr/>
      <dgm:t>
        <a:bodyPr/>
        <a:lstStyle/>
        <a:p>
          <a:pPr algn="ctr" rtl="0"/>
          <a:endParaRPr lang="en-us"/>
        </a:p>
      </dgm:t>
    </dgm:pt>
    <dgm:pt modelId="{C348CAEC-AADC-4455-B31E-A71EB8346068}" type="sibTrans" cxnId="{F01E0A08-4201-42A2-990F-DD15C5E0FA7B}">
      <dgm:prSet/>
      <dgm:spPr/>
      <dgm:t>
        <a:bodyPr/>
        <a:lstStyle/>
        <a:p>
          <a:pPr algn="ctr" rtl="0"/>
          <a:endParaRPr lang="en-us"/>
        </a:p>
      </dgm:t>
    </dgm:pt>
    <dgm:pt modelId="{D2FEC84F-245B-4184-92C1-2FE3878768C7}">
      <dgm:prSet phldrT="[טקסט]" custT="1"/>
      <dgm:spPr/>
      <dgm:t>
        <a:bodyPr/>
        <a:lstStyle/>
        <a:p>
          <a:pPr marL="0" algn="l" rtl="0">
            <a:buNone/>
          </a:pPr>
          <a:r>
            <a:rPr lang="en-us" sz="1300" b="0" i="0" u="none" kern="1200" baseline="0" dirty="0">
              <a:solidFill>
                <a:schemeClr val="tx1"/>
              </a:solidFill>
              <a:latin typeface="Arial"/>
              <a:ea typeface="Arial"/>
              <a:cs typeface="Arial"/>
              <a:sym typeface="Arial"/>
            </a:rPr>
            <a:t>Use of presses with a specific and limited aperture, a significantly larger amount of products that will quickly return the cost of investment and on the other hand will significantly improve production time.</a:t>
          </a:r>
          <a:endParaRPr lang="en-us" sz="1300" kern="1200" dirty="0"/>
        </a:p>
      </dgm:t>
    </dgm:pt>
    <dgm:pt modelId="{1CD82BB2-5E21-4AB8-B739-42AF948F70EB}" type="parTrans" cxnId="{665D2093-5841-4748-A23D-B19A2FEE6435}">
      <dgm:prSet/>
      <dgm:spPr/>
      <dgm:t>
        <a:bodyPr/>
        <a:lstStyle/>
        <a:p>
          <a:pPr algn="ctr" rtl="0"/>
          <a:endParaRPr lang="en-us"/>
        </a:p>
      </dgm:t>
    </dgm:pt>
    <dgm:pt modelId="{7CE08112-B09C-4157-B82D-DCED197943DD}" type="sibTrans" cxnId="{665D2093-5841-4748-A23D-B19A2FEE6435}">
      <dgm:prSet/>
      <dgm:spPr/>
      <dgm:t>
        <a:bodyPr/>
        <a:lstStyle/>
        <a:p>
          <a:pPr algn="ctr" rtl="0"/>
          <a:endParaRPr lang="en-us"/>
        </a:p>
      </dgm:t>
    </dgm:pt>
    <dgm:pt modelId="{0DBD3F53-BB72-4CE6-836C-FA93F940BBDA}">
      <dgm:prSet phldrT="[טקסט]" custT="1"/>
      <dgm:spPr/>
      <dgm:t>
        <a:bodyPr/>
        <a:lstStyle/>
        <a:p>
          <a:pPr marL="0" algn="l" rtl="0">
            <a:buNone/>
          </a:pPr>
          <a:r>
            <a:rPr lang="en-us" sz="1300" b="0" i="0" u="none" baseline="0" dirty="0">
              <a:solidFill>
                <a:schemeClr val="tx1"/>
              </a:solidFill>
              <a:latin typeface="Arial"/>
              <a:ea typeface="Arial"/>
              <a:cs typeface="Arial"/>
              <a:sym typeface="Arial"/>
            </a:rPr>
            <a:t>A multi-cell template that produces 4 parts at the same time as the individual template produces 1 part, while the work template makes a new set so that it opens and is introduced without waiting, making for a 50% shorter feed time than the single-item template. Production is optimized by a factor of 4. </a:t>
          </a:r>
          <a:endParaRPr lang="en-us" sz="1300" dirty="0"/>
        </a:p>
      </dgm:t>
    </dgm:pt>
    <dgm:pt modelId="{91284483-6555-49F8-9080-744CCF6356D4}" type="parTrans" cxnId="{7FB9DD9B-C300-4DC6-90D8-2F03FAF61B49}">
      <dgm:prSet/>
      <dgm:spPr/>
      <dgm:t>
        <a:bodyPr/>
        <a:lstStyle/>
        <a:p>
          <a:pPr algn="ctr" rtl="0"/>
          <a:endParaRPr lang="en-us"/>
        </a:p>
      </dgm:t>
    </dgm:pt>
    <dgm:pt modelId="{91A5A3DC-0244-489F-B830-1570E9E3F0CB}" type="sibTrans" cxnId="{7FB9DD9B-C300-4DC6-90D8-2F03FAF61B49}">
      <dgm:prSet/>
      <dgm:spPr/>
      <dgm:t>
        <a:bodyPr/>
        <a:lstStyle/>
        <a:p>
          <a:pPr algn="ctr" rtl="0"/>
          <a:endParaRPr lang="en-us"/>
        </a:p>
      </dgm:t>
    </dgm:pt>
    <dgm:pt modelId="{916A8B9C-F49B-49B0-A5AA-B19844541422}">
      <dgm:prSet phldrT="[טקסט]" custT="1"/>
      <dgm:spPr/>
      <dgm:t>
        <a:bodyPr/>
        <a:lstStyle/>
        <a:p>
          <a:pPr marL="0" algn="l" rtl="0">
            <a:buNone/>
          </a:pPr>
          <a:r>
            <a:rPr lang="en-us" sz="1300" b="0" i="0" u="none" kern="1200" baseline="0" dirty="0">
              <a:latin typeface="Arial"/>
              <a:ea typeface="Arial"/>
              <a:cs typeface="Arial"/>
              <a:sym typeface="Arial"/>
            </a:rPr>
            <a:t>A project integrating existing systems interfacing with differences between them, creativity, electronic and pneumatic components.</a:t>
          </a:r>
          <a:endParaRPr lang="en-us" sz="1300" kern="1200" dirty="0"/>
        </a:p>
      </dgm:t>
    </dgm:pt>
    <dgm:pt modelId="{63F1EEA0-4C98-4641-84FF-30C003EE13F9}" type="parTrans" cxnId="{D522AAD6-000F-485A-8288-CECC052397F6}">
      <dgm:prSet/>
      <dgm:spPr/>
      <dgm:t>
        <a:bodyPr/>
        <a:lstStyle/>
        <a:p>
          <a:pPr algn="ctr" rtl="0"/>
          <a:endParaRPr lang="en-us"/>
        </a:p>
      </dgm:t>
    </dgm:pt>
    <dgm:pt modelId="{D0B938D8-06E8-4F69-8EAA-6CF147B06D77}" type="sibTrans" cxnId="{D522AAD6-000F-485A-8288-CECC052397F6}">
      <dgm:prSet/>
      <dgm:spPr/>
      <dgm:t>
        <a:bodyPr/>
        <a:lstStyle/>
        <a:p>
          <a:pPr algn="ctr" rtl="0"/>
          <a:endParaRPr lang="en-us"/>
        </a:p>
      </dgm:t>
    </dgm:pt>
    <dgm:pt modelId="{E0CA4C1D-332E-4E44-AE22-D4CD6DD7CC4D}">
      <dgm:prSet phldrT="[טקסט]" custT="1"/>
      <dgm:spPr/>
      <dgm:t>
        <a:bodyPr/>
        <a:lstStyle/>
        <a:p>
          <a:pPr marL="0" algn="l" rtl="0">
            <a:buNone/>
          </a:pPr>
          <a:endParaRPr lang="en-us" sz="1300" dirty="0"/>
        </a:p>
      </dgm:t>
    </dgm:pt>
    <dgm:pt modelId="{20F3371F-4301-4EC9-9A68-FDA36ECC4CD9}" type="parTrans" cxnId="{35BBA3FD-D15D-409A-B6F5-3C55864D5D38}">
      <dgm:prSet/>
      <dgm:spPr/>
      <dgm:t>
        <a:bodyPr/>
        <a:lstStyle/>
        <a:p>
          <a:endParaRPr lang="en-US"/>
        </a:p>
      </dgm:t>
    </dgm:pt>
    <dgm:pt modelId="{6C7C6A1B-A556-493A-BC7F-286C8A747041}" type="sibTrans" cxnId="{35BBA3FD-D15D-409A-B6F5-3C55864D5D38}">
      <dgm:prSet/>
      <dgm:spPr/>
      <dgm:t>
        <a:bodyPr/>
        <a:lstStyle/>
        <a:p>
          <a:endParaRPr lang="en-US"/>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custLinFactNeighborX="-604" custLinFactNeighborY="-32763">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35BBA3FD-D15D-409A-B6F5-3C55864D5D38}" srcId="{621B3A93-2BF0-46AB-92B4-F9B66E600C0C}" destId="{E0CA4C1D-332E-4E44-AE22-D4CD6DD7CC4D}" srcOrd="1" destOrd="0" parTransId="{20F3371F-4301-4EC9-9A68-FDA36ECC4CD9}" sibTransId="{6C7C6A1B-A556-493A-BC7F-286C8A747041}"/>
    <dgm:cxn modelId="{B274BFFE-73E1-4EC7-8F9D-4C3BC224E5AE}" type="presOf" srcId="{E0CA4C1D-332E-4E44-AE22-D4CD6DD7CC4D}" destId="{D1CB2874-0934-4050-8F61-174DA062F8A3}" srcOrd="0" destOrd="1"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algn="l" rtl="0"/>
          <a:r>
            <a:rPr lang="en-us" b="0" i="0" u="none" baseline="0" dirty="0"/>
            <a:t>The Problem</a:t>
          </a:r>
        </a:p>
      </dgm:t>
    </dgm:pt>
    <dgm:pt modelId="{658F52DF-7EE1-4300-B50D-89D3A1E55D68}" type="parTrans" cxnId="{ECDC8DC4-ADEE-4765-802D-6207EB24B981}">
      <dgm:prSet/>
      <dgm:spPr/>
      <dgm:t>
        <a:bodyPr/>
        <a:lstStyle/>
        <a:p>
          <a:pPr algn="ctr" rtl="0"/>
          <a:endParaRPr lang="en-us"/>
        </a:p>
      </dgm:t>
    </dgm:pt>
    <dgm:pt modelId="{DBF7DB46-2C2C-4A0A-8B99-A205B002AB28}" type="sibTrans" cxnId="{ECDC8DC4-ADEE-4765-802D-6207EB24B981}">
      <dgm:prSet/>
      <dgm:spPr/>
      <dgm:t>
        <a:bodyPr/>
        <a:lstStyle/>
        <a:p>
          <a:pPr algn="ctr" rtl="0"/>
          <a:endParaRPr lang="en-us"/>
        </a:p>
      </dgm:t>
    </dgm:pt>
    <dgm:pt modelId="{40B9EAD7-8068-4343-94E7-DC15E5FC3B53}">
      <dgm:prSet phldrT="[טקסט]"/>
      <dgm:spPr/>
      <dgm:t>
        <a:bodyPr/>
        <a:lstStyle/>
        <a:p>
          <a:pPr algn="l" rtl="0"/>
          <a:r>
            <a:rPr lang="en-us" b="0" i="0" u="none" baseline="0" dirty="0"/>
            <a:t>The Need</a:t>
          </a:r>
        </a:p>
      </dgm:t>
    </dgm:pt>
    <dgm:pt modelId="{0F1AF772-1B5C-405A-A327-1E5FC9853B65}" type="parTrans" cxnId="{95580F0C-48A4-47E0-996A-6B94F4D0D2B6}">
      <dgm:prSet/>
      <dgm:spPr/>
      <dgm:t>
        <a:bodyPr/>
        <a:lstStyle/>
        <a:p>
          <a:pPr algn="ctr" rtl="0"/>
          <a:endParaRPr lang="en-us"/>
        </a:p>
      </dgm:t>
    </dgm:pt>
    <dgm:pt modelId="{2CD1E00A-86CC-42B4-85F1-11E07BE1A95A}" type="sibTrans" cxnId="{95580F0C-48A4-47E0-996A-6B94F4D0D2B6}">
      <dgm:prSet/>
      <dgm:spPr/>
      <dgm:t>
        <a:bodyPr/>
        <a:lstStyle/>
        <a:p>
          <a:pPr algn="ctr" rtl="0"/>
          <a:endParaRPr lang="en-us"/>
        </a:p>
      </dgm:t>
    </dgm:pt>
    <dgm:pt modelId="{BE49F44A-3E37-4F04-9507-0477E41D94C5}">
      <dgm:prSet phldrT="[טקסט]"/>
      <dgm:spPr/>
      <dgm:t>
        <a:bodyPr/>
        <a:lstStyle/>
        <a:p>
          <a:pPr algn="l" rtl="0"/>
          <a:r>
            <a:rPr lang="en-us" b="0" i="0" u="none" baseline="0" dirty="0"/>
            <a:t>Project Requirements</a:t>
          </a:r>
        </a:p>
      </dgm:t>
    </dgm:pt>
    <dgm:pt modelId="{9C2A933F-B356-4CB0-AA5A-F563F61401FB}" type="parTrans" cxnId="{62A1A22E-7238-405B-BFA6-0C1425C23053}">
      <dgm:prSet/>
      <dgm:spPr/>
      <dgm:t>
        <a:bodyPr/>
        <a:lstStyle/>
        <a:p>
          <a:pPr algn="ctr" rtl="0"/>
          <a:endParaRPr lang="en-us"/>
        </a:p>
      </dgm:t>
    </dgm:pt>
    <dgm:pt modelId="{16C8CF30-610D-4F2F-AF2C-84B04C770DF1}" type="sibTrans" cxnId="{62A1A22E-7238-405B-BFA6-0C1425C23053}">
      <dgm:prSet/>
      <dgm:spPr/>
      <dgm:t>
        <a:bodyPr/>
        <a:lstStyle/>
        <a:p>
          <a:pPr algn="ctr" rtl="0"/>
          <a:endParaRPr lang="en-us"/>
        </a:p>
      </dgm:t>
    </dgm:pt>
    <dgm:pt modelId="{621B3A93-2BF0-46AB-92B4-F9B66E600C0C}">
      <dgm:prSet phldrT="[טקסט]"/>
      <dgm:spPr/>
      <dgm:t>
        <a:bodyPr/>
        <a:lstStyle/>
        <a:p>
          <a:pPr algn="l" rtl="0"/>
          <a:r>
            <a:rPr lang="en-us" b="0" i="0" u="none" baseline="0" dirty="0"/>
            <a:t>Activity Modes</a:t>
          </a:r>
        </a:p>
      </dgm:t>
    </dgm:pt>
    <dgm:pt modelId="{81A730EC-8831-436A-9272-3C0D457A52BE}" type="parTrans" cxnId="{41ACA4F0-71F2-4C9A-BB55-49812B0C7705}">
      <dgm:prSet/>
      <dgm:spPr/>
      <dgm:t>
        <a:bodyPr/>
        <a:lstStyle/>
        <a:p>
          <a:pPr algn="ctr" rtl="0"/>
          <a:endParaRPr lang="en-us"/>
        </a:p>
      </dgm:t>
    </dgm:pt>
    <dgm:pt modelId="{8E300347-C61F-4AB4-87B2-F0C507DC978E}" type="sibTrans" cxnId="{41ACA4F0-71F2-4C9A-BB55-49812B0C7705}">
      <dgm:prSet/>
      <dgm:spPr/>
      <dgm:t>
        <a:bodyPr/>
        <a:lstStyle/>
        <a:p>
          <a:pPr algn="ctr" rtl="0"/>
          <a:endParaRPr lang="en-us"/>
        </a:p>
      </dgm:t>
    </dgm:pt>
    <dgm:pt modelId="{88699D97-B799-4C39-81E8-91B4E44AB91E}">
      <dgm:prSet phldrT="[טקסט]"/>
      <dgm:spPr/>
      <dgm:t>
        <a:bodyPr/>
        <a:lstStyle/>
        <a:p>
          <a:pPr algn="l" rtl="0"/>
          <a:r>
            <a:rPr lang="en-us" b="0" i="0" u="none" baseline="0" dirty="0"/>
            <a:t>Results</a:t>
          </a:r>
        </a:p>
      </dgm:t>
    </dgm:pt>
    <dgm:pt modelId="{7C44E6D0-0F3D-447C-9504-0F54B7C82F41}" type="parTrans" cxnId="{AB26FE4F-CDA4-4358-9DB9-A3B9EC0649B0}">
      <dgm:prSet/>
      <dgm:spPr/>
      <dgm:t>
        <a:bodyPr/>
        <a:lstStyle/>
        <a:p>
          <a:pPr algn="ctr" rtl="0"/>
          <a:endParaRPr lang="en-us"/>
        </a:p>
      </dgm:t>
    </dgm:pt>
    <dgm:pt modelId="{B4C52DB4-B5AA-4BDE-9512-B7EB84063491}" type="sibTrans" cxnId="{AB26FE4F-CDA4-4358-9DB9-A3B9EC0649B0}">
      <dgm:prSet/>
      <dgm:spPr/>
      <dgm:t>
        <a:bodyPr/>
        <a:lstStyle/>
        <a:p>
          <a:pPr algn="ctr" rtl="0"/>
          <a:endParaRPr lang="en-us"/>
        </a:p>
      </dgm:t>
    </dgm:pt>
    <dgm:pt modelId="{3EC71098-C30D-48B9-AA28-FBC027CEEAA8}">
      <dgm:prSet phldrT="[טקסט]" custT="1"/>
      <dgm:spPr/>
      <dgm:t>
        <a:bodyPr/>
        <a:lstStyle/>
        <a:p>
          <a:pPr marL="0" algn="l" rtl="0">
            <a:buNone/>
          </a:pPr>
          <a:r>
            <a:rPr lang="en-us" sz="1100" b="0" i="0" u="none" baseline="0" dirty="0">
              <a:solidFill>
                <a:schemeClr val="tx1"/>
              </a:solidFill>
              <a:latin typeface="Arial"/>
              <a:ea typeface="Arial"/>
              <a:cs typeface="Arial"/>
              <a:sym typeface="Arial"/>
            </a:rPr>
            <a:t>Automatic placement of hard items on plastic wings integrated with rubber areas, high work rate, without causing damage to plastic and rubber parts.</a:t>
          </a:r>
          <a:endParaRPr lang="en-us" sz="1100" dirty="0"/>
        </a:p>
      </dgm:t>
    </dgm:pt>
    <dgm:pt modelId="{CEFAAE1D-7D5D-4230-9C80-C816DE10F9FC}" type="parTrans" cxnId="{25C6D7D5-4E59-44C3-A969-5713B2E54E06}">
      <dgm:prSet/>
      <dgm:spPr/>
      <dgm:t>
        <a:bodyPr/>
        <a:lstStyle/>
        <a:p>
          <a:pPr algn="ctr" rtl="0"/>
          <a:endParaRPr lang="en-us"/>
        </a:p>
      </dgm:t>
    </dgm:pt>
    <dgm:pt modelId="{8B8B7D37-5052-42CC-AE59-ECC24B8BCF8A}" type="sibTrans" cxnId="{25C6D7D5-4E59-44C3-A969-5713B2E54E06}">
      <dgm:prSet/>
      <dgm:spPr/>
      <dgm:t>
        <a:bodyPr/>
        <a:lstStyle/>
        <a:p>
          <a:pPr algn="ctr" rtl="0"/>
          <a:endParaRPr lang="en-us"/>
        </a:p>
      </dgm:t>
    </dgm:pt>
    <dgm:pt modelId="{707C7E6B-4AD0-4397-93C2-0C745940765C}">
      <dgm:prSet phldrT="[טקסט]" custT="1"/>
      <dgm:spPr/>
      <dgm:t>
        <a:bodyPr/>
        <a:lstStyle/>
        <a:p>
          <a:pPr marL="0" algn="l" rtl="0">
            <a:buNone/>
          </a:pPr>
          <a:r>
            <a:rPr lang="en-us" sz="1200" b="0" i="0" u="none" kern="1200" baseline="0" dirty="0">
              <a:solidFill>
                <a:schemeClr val="tx1"/>
              </a:solidFill>
              <a:latin typeface="Arial"/>
              <a:ea typeface="Arial"/>
              <a:cs typeface="Arial"/>
              <a:sym typeface="Arial"/>
            </a:rPr>
            <a:t>In the automotive industry: improving work rates, introducing hard parts into plastic ones with rubber areas, execution of time costs and on-the-go inspection during assembly, marking off with a “Pass”/”Fail” stamp.</a:t>
          </a:r>
          <a:endParaRPr lang="en-us" sz="1200" kern="1200" dirty="0"/>
        </a:p>
      </dgm:t>
    </dgm:pt>
    <dgm:pt modelId="{CA8B4613-3DC3-4923-871B-D57A3EE3F366}" type="parTrans" cxnId="{F01E0A08-4201-42A2-990F-DD15C5E0FA7B}">
      <dgm:prSet/>
      <dgm:spPr/>
      <dgm:t>
        <a:bodyPr/>
        <a:lstStyle/>
        <a:p>
          <a:pPr algn="ctr" rtl="0"/>
          <a:endParaRPr lang="en-us"/>
        </a:p>
      </dgm:t>
    </dgm:pt>
    <dgm:pt modelId="{C348CAEC-AADC-4455-B31E-A71EB8346068}" type="sibTrans" cxnId="{F01E0A08-4201-42A2-990F-DD15C5E0FA7B}">
      <dgm:prSet/>
      <dgm:spPr/>
      <dgm:t>
        <a:bodyPr/>
        <a:lstStyle/>
        <a:p>
          <a:pPr algn="ctr" rtl="0"/>
          <a:endParaRPr lang="en-us"/>
        </a:p>
      </dgm:t>
    </dgm:pt>
    <dgm:pt modelId="{D2FEC84F-245B-4184-92C1-2FE3878768C7}">
      <dgm:prSet phldrT="[טקסט]" custT="1"/>
      <dgm:spPr/>
      <dgm:t>
        <a:bodyPr/>
        <a:lstStyle/>
        <a:p>
          <a:pPr marL="0" algn="l" rtl="0">
            <a:buNone/>
          </a:pPr>
          <a:r>
            <a:rPr lang="en-us" sz="1200" b="0" i="0" u="none" kern="1200" baseline="0" dirty="0">
              <a:solidFill>
                <a:schemeClr val="tx1"/>
              </a:solidFill>
              <a:latin typeface="Arial"/>
              <a:ea typeface="Arial"/>
              <a:cs typeface="Arial"/>
              <a:sym typeface="Arial"/>
            </a:rPr>
            <a:t>Designing a machine for the automobile industry to improve quality of insertion of a hard part into another piece made of plastic and rubber. This part comes in right and left versions and in two different lengths. Performing an on-the-go component assembly check during the process, and marking with, “OK”/”Not OK.” The customer determines the machine size and location in the production line.</a:t>
          </a:r>
          <a:endParaRPr lang="en-us" sz="1200" kern="1200" dirty="0"/>
        </a:p>
      </dgm:t>
    </dgm:pt>
    <dgm:pt modelId="{1CD82BB2-5E21-4AB8-B739-42AF948F70EB}" type="parTrans" cxnId="{665D2093-5841-4748-A23D-B19A2FEE6435}">
      <dgm:prSet/>
      <dgm:spPr/>
      <dgm:t>
        <a:bodyPr/>
        <a:lstStyle/>
        <a:p>
          <a:pPr algn="ctr" rtl="0"/>
          <a:endParaRPr lang="en-us"/>
        </a:p>
      </dgm:t>
    </dgm:pt>
    <dgm:pt modelId="{7CE08112-B09C-4157-B82D-DCED197943DD}" type="sibTrans" cxnId="{665D2093-5841-4748-A23D-B19A2FEE6435}">
      <dgm:prSet/>
      <dgm:spPr/>
      <dgm:t>
        <a:bodyPr/>
        <a:lstStyle/>
        <a:p>
          <a:pPr algn="ctr" rtl="0"/>
          <a:endParaRPr lang="en-us"/>
        </a:p>
      </dgm:t>
    </dgm:pt>
    <dgm:pt modelId="{0DBD3F53-BB72-4CE6-836C-FA93F940BBDA}">
      <dgm:prSet phldrT="[טקסט]" custT="1"/>
      <dgm:spPr/>
      <dgm:t>
        <a:bodyPr/>
        <a:lstStyle/>
        <a:p>
          <a:pPr marL="0" algn="l" rtl="0">
            <a:buNone/>
          </a:pPr>
          <a:r>
            <a:rPr lang="en-us" sz="1100" b="0" i="0" u="none" baseline="0" dirty="0">
              <a:solidFill>
                <a:schemeClr val="tx1"/>
              </a:solidFill>
              <a:latin typeface="Arial"/>
              <a:ea typeface="Arial"/>
              <a:cs typeface="Arial"/>
              <a:sym typeface="Arial"/>
            </a:rPr>
            <a:t>Studying the assembly process, examining the insertion of hard parts into different products, defining the quality check — Pass or Fail. Presentation of concept and improvement, receiving comments, planning and sending to production, integration, and activation.</a:t>
          </a:r>
          <a:endParaRPr lang="en-us" sz="1100" dirty="0"/>
        </a:p>
      </dgm:t>
    </dgm:pt>
    <dgm:pt modelId="{91284483-6555-49F8-9080-744CCF6356D4}" type="parTrans" cxnId="{7FB9DD9B-C300-4DC6-90D8-2F03FAF61B49}">
      <dgm:prSet/>
      <dgm:spPr/>
      <dgm:t>
        <a:bodyPr/>
        <a:lstStyle/>
        <a:p>
          <a:pPr algn="ctr" rtl="0"/>
          <a:endParaRPr lang="en-us"/>
        </a:p>
      </dgm:t>
    </dgm:pt>
    <dgm:pt modelId="{91A5A3DC-0244-489F-B830-1570E9E3F0CB}" type="sibTrans" cxnId="{7FB9DD9B-C300-4DC6-90D8-2F03FAF61B49}">
      <dgm:prSet/>
      <dgm:spPr/>
      <dgm:t>
        <a:bodyPr/>
        <a:lstStyle/>
        <a:p>
          <a:pPr algn="ctr" rtl="0"/>
          <a:endParaRPr lang="en-us"/>
        </a:p>
      </dgm:t>
    </dgm:pt>
    <dgm:pt modelId="{916A8B9C-F49B-49B0-A5AA-B19844541422}">
      <dgm:prSet phldrT="[טקסט]" custT="1"/>
      <dgm:spPr/>
      <dgm:t>
        <a:bodyPr/>
        <a:lstStyle/>
        <a:p>
          <a:pPr marL="0" algn="l" rtl="0">
            <a:buNone/>
          </a:pPr>
          <a:r>
            <a:rPr lang="en-us" sz="1200" b="0" i="0" u="none" kern="1200" baseline="0" dirty="0">
              <a:solidFill>
                <a:schemeClr val="tx1"/>
              </a:solidFill>
              <a:latin typeface="Arial"/>
              <a:ea typeface="Arial"/>
              <a:cs typeface="Arial"/>
              <a:sym typeface="Arial"/>
            </a:rPr>
            <a:t>A machine was introduced into the line and improved the process, significantly increasing the work rate. One person operates the machine, and there is a very low quantity of rejects in comparison to the previous manual process. </a:t>
          </a:r>
          <a:endParaRPr lang="en-us" sz="1200" kern="1200" dirty="0"/>
        </a:p>
      </dgm:t>
    </dgm:pt>
    <dgm:pt modelId="{63F1EEA0-4C98-4641-84FF-30C003EE13F9}" type="parTrans" cxnId="{D522AAD6-000F-485A-8288-CECC052397F6}">
      <dgm:prSet/>
      <dgm:spPr/>
      <dgm:t>
        <a:bodyPr/>
        <a:lstStyle/>
        <a:p>
          <a:pPr algn="ctr" rtl="0"/>
          <a:endParaRPr lang="en-us"/>
        </a:p>
      </dgm:t>
    </dgm:pt>
    <dgm:pt modelId="{D0B938D8-06E8-4F69-8EAA-6CF147B06D77}" type="sibTrans" cxnId="{D522AAD6-000F-485A-8288-CECC052397F6}">
      <dgm:prSet/>
      <dgm:spPr/>
      <dgm:t>
        <a:bodyPr/>
        <a:lstStyle/>
        <a:p>
          <a:pPr algn="ctr" rtl="0"/>
          <a:endParaRPr lang="en-us"/>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X="441" custLinFactNeighborY="-2808">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F87375-5BB6-409F-8D57-7021C0E79421}" type="doc">
      <dgm:prSet loTypeId="urn:microsoft.com/office/officeart/2005/8/layout/cycle4" loCatId="relationship" qsTypeId="urn:microsoft.com/office/officeart/2005/8/quickstyle/simple1" qsCatId="simple" csTypeId="urn:microsoft.com/office/officeart/2005/8/colors/colorful1" csCatId="colorful" phldr="1"/>
      <dgm:spPr/>
      <dgm:t>
        <a:bodyPr/>
        <a:lstStyle/>
        <a:p>
          <a:pPr algn="ctr" rtl="0"/>
          <a:endParaRPr lang="en-us"/>
        </a:p>
      </dgm:t>
    </dgm:pt>
    <dgm:pt modelId="{AF009DE1-D10B-487A-BD33-92F11C3F01E5}">
      <dgm:prSet phldrT="[טקסט]"/>
      <dgm:spPr/>
      <dgm:t>
        <a:bodyPr/>
        <a:lstStyle/>
        <a:p>
          <a:pPr algn="ctr" rtl="0"/>
          <a:r>
            <a:rPr lang="en-us" b="1" i="0" u="none" baseline="0" dirty="0"/>
            <a:t>Design Development </a:t>
          </a:r>
          <a:endParaRPr lang="en-us" dirty="0"/>
        </a:p>
      </dgm:t>
    </dgm:pt>
    <dgm:pt modelId="{3C90FA00-863C-440B-9413-CC607E6C1947}" type="parTrans" cxnId="{AFDE061B-F8F2-44D7-BA04-DA098481114D}">
      <dgm:prSet/>
      <dgm:spPr/>
      <dgm:t>
        <a:bodyPr/>
        <a:lstStyle/>
        <a:p>
          <a:pPr algn="ctr" rtl="0"/>
          <a:endParaRPr lang="en-us"/>
        </a:p>
      </dgm:t>
    </dgm:pt>
    <dgm:pt modelId="{732E5D15-23F9-4311-908E-185B65B5A390}" type="sibTrans" cxnId="{AFDE061B-F8F2-44D7-BA04-DA098481114D}">
      <dgm:prSet/>
      <dgm:spPr/>
      <dgm:t>
        <a:bodyPr/>
        <a:lstStyle/>
        <a:p>
          <a:pPr algn="ctr" rtl="0"/>
          <a:endParaRPr lang="en-us"/>
        </a:p>
      </dgm:t>
    </dgm:pt>
    <dgm:pt modelId="{7CDD4433-DD92-46BB-82DB-85C2B31569F9}">
      <dgm:prSet phldrT="[טקסט]" custT="1"/>
      <dgm:spPr/>
      <dgm:t>
        <a:bodyPr/>
        <a:lstStyle/>
        <a:p>
          <a:pPr marL="227013" indent="-227013" algn="l" defTabSz="711200" rtl="0"/>
          <a:r>
            <a:rPr lang="en-us" sz="1600" b="0" i="0" u="none" baseline="0" dirty="0">
              <a:latin typeface="Segoe UI" panose="020B0502040204020203" pitchFamily="34" charset="0"/>
              <a:cs typeface="Segoe UI" panose="020B0502040204020203" pitchFamily="34" charset="0"/>
            </a:rPr>
            <a:t>Mechanical/plastic</a:t>
          </a:r>
        </a:p>
      </dgm:t>
    </dgm:pt>
    <dgm:pt modelId="{888820F5-2869-4BA6-90C1-FF2B9B77C186}" type="parTrans" cxnId="{C45E00C1-1F1C-4216-B439-4C862CA30C7A}">
      <dgm:prSet/>
      <dgm:spPr/>
      <dgm:t>
        <a:bodyPr/>
        <a:lstStyle/>
        <a:p>
          <a:pPr algn="ctr" rtl="0"/>
          <a:endParaRPr lang="en-us"/>
        </a:p>
      </dgm:t>
    </dgm:pt>
    <dgm:pt modelId="{F8E0B7B8-5A21-4153-B785-B1C2C8CDD923}" type="sibTrans" cxnId="{C45E00C1-1F1C-4216-B439-4C862CA30C7A}">
      <dgm:prSet/>
      <dgm:spPr/>
      <dgm:t>
        <a:bodyPr/>
        <a:lstStyle/>
        <a:p>
          <a:pPr algn="ctr" rtl="0"/>
          <a:endParaRPr lang="en-us"/>
        </a:p>
      </dgm:t>
    </dgm:pt>
    <dgm:pt modelId="{81B8C5CD-6237-46B7-BD88-11DF6779EFF2}">
      <dgm:prSet phldrT="[טקסט]" custT="1"/>
      <dgm:spPr/>
      <dgm:t>
        <a:bodyPr/>
        <a:lstStyle/>
        <a:p>
          <a:pPr marL="227013" indent="-227013" algn="l" defTabSz="914400" rtl="0">
            <a:tabLst/>
          </a:pPr>
          <a:r>
            <a:rPr lang="en-us" sz="1600" b="0" i="0" u="none" baseline="0" dirty="0">
              <a:latin typeface="Segoe UI" panose="020B0502040204020203" pitchFamily="34" charset="0"/>
              <a:cs typeface="Segoe UI" panose="020B0502040204020203" pitchFamily="34" charset="0"/>
            </a:rPr>
            <a:t>Electro-Mechanical Systems</a:t>
          </a:r>
        </a:p>
      </dgm:t>
    </dgm:pt>
    <dgm:pt modelId="{725E1518-24E7-4F7F-A7A2-7D9A152B7B1D}" type="parTrans" cxnId="{74EDD55F-30A2-435C-B8A7-ECCBC25EF922}">
      <dgm:prSet/>
      <dgm:spPr/>
      <dgm:t>
        <a:bodyPr/>
        <a:lstStyle/>
        <a:p>
          <a:pPr algn="ctr" rtl="0"/>
          <a:endParaRPr lang="en-us"/>
        </a:p>
      </dgm:t>
    </dgm:pt>
    <dgm:pt modelId="{F14DBE08-83B4-44CF-A982-B2751916ABA8}" type="sibTrans" cxnId="{74EDD55F-30A2-435C-B8A7-ECCBC25EF922}">
      <dgm:prSet/>
      <dgm:spPr/>
      <dgm:t>
        <a:bodyPr/>
        <a:lstStyle/>
        <a:p>
          <a:pPr algn="ctr" rtl="0"/>
          <a:endParaRPr lang="en-us"/>
        </a:p>
      </dgm:t>
    </dgm:pt>
    <dgm:pt modelId="{F307A41C-34E3-4F8C-AFD5-8D0150430BEB}">
      <dgm:prSet phldrT="[טקסט]"/>
      <dgm:spPr/>
      <dgm:t>
        <a:bodyPr/>
        <a:lstStyle/>
        <a:p>
          <a:pPr algn="ctr" rtl="0"/>
          <a:r>
            <a:rPr lang="en-us" b="1" i="0" u="none" baseline="0" dirty="0"/>
            <a:t>Planning and Development </a:t>
          </a:r>
          <a:endParaRPr lang="en-us" dirty="0"/>
        </a:p>
      </dgm:t>
    </dgm:pt>
    <dgm:pt modelId="{BC1261E8-E69D-4411-BB7E-135848865016}" type="parTrans" cxnId="{717E5F94-FDD9-415F-868E-25326D50902A}">
      <dgm:prSet/>
      <dgm:spPr/>
      <dgm:t>
        <a:bodyPr/>
        <a:lstStyle/>
        <a:p>
          <a:pPr algn="ctr" rtl="0"/>
          <a:endParaRPr lang="en-us"/>
        </a:p>
      </dgm:t>
    </dgm:pt>
    <dgm:pt modelId="{FF371653-04A6-4DF9-A86D-070DC88B2F85}" type="sibTrans" cxnId="{717E5F94-FDD9-415F-868E-25326D50902A}">
      <dgm:prSet/>
      <dgm:spPr/>
      <dgm:t>
        <a:bodyPr/>
        <a:lstStyle/>
        <a:p>
          <a:pPr algn="ctr" rtl="0"/>
          <a:endParaRPr lang="en-us"/>
        </a:p>
      </dgm:t>
    </dgm:pt>
    <dgm:pt modelId="{B17D9F6E-FB21-4F1D-AFC5-24956357F034}">
      <dgm:prSet phldrT="[טקסט]" custT="1"/>
      <dgm:spPr/>
      <dgm:t>
        <a:bodyPr/>
        <a:lstStyle/>
        <a:p>
          <a:pPr marL="171450" indent="-171450" algn="ctr" defTabSz="114300" rtl="0">
            <a:tabLst/>
          </a:pPr>
          <a:r>
            <a:rPr lang="en-us" sz="1600" b="0" i="0" u="none" baseline="0" dirty="0">
              <a:latin typeface="Segoe UI" panose="020B0502040204020203" pitchFamily="34" charset="0"/>
              <a:cs typeface="Segoe UI" panose="020B0502040204020203" pitchFamily="34" charset="0"/>
            </a:rPr>
            <a:t>Setting up Production Lines</a:t>
          </a:r>
        </a:p>
      </dgm:t>
    </dgm:pt>
    <dgm:pt modelId="{92D9ACCE-6E55-4216-A067-C32374AE96E9}" type="parTrans" cxnId="{E3AAAFB5-A5C8-4CE5-8307-EFA6C299C279}">
      <dgm:prSet/>
      <dgm:spPr/>
      <dgm:t>
        <a:bodyPr/>
        <a:lstStyle/>
        <a:p>
          <a:pPr algn="ctr" rtl="0"/>
          <a:endParaRPr lang="en-us"/>
        </a:p>
      </dgm:t>
    </dgm:pt>
    <dgm:pt modelId="{ED41FC4F-B722-4A6F-BF3D-0B0E5C7D2C9A}" type="sibTrans" cxnId="{E3AAAFB5-A5C8-4CE5-8307-EFA6C299C279}">
      <dgm:prSet/>
      <dgm:spPr/>
      <dgm:t>
        <a:bodyPr/>
        <a:lstStyle/>
        <a:p>
          <a:pPr algn="ctr" rtl="0"/>
          <a:endParaRPr lang="en-us"/>
        </a:p>
      </dgm:t>
    </dgm:pt>
    <dgm:pt modelId="{321AC9E4-BABB-4B36-B203-80E910D5E8D7}">
      <dgm:prSet phldrT="[טקסט]" custT="1"/>
      <dgm:spPr/>
      <dgm:t>
        <a:bodyPr/>
        <a:lstStyle/>
        <a:p>
          <a:pPr marL="171450" indent="-171450" algn="ctr" defTabSz="711200" rtl="0">
            <a:tabLst/>
          </a:pPr>
          <a:r>
            <a:rPr lang="en-us" sz="1600" b="0" i="0" u="none" baseline="0" dirty="0">
              <a:latin typeface="Segoe UI" panose="020B0502040204020203" pitchFamily="34" charset="0"/>
              <a:cs typeface="Segoe UI" panose="020B0502040204020203" pitchFamily="34" charset="0"/>
            </a:rPr>
            <a:t>Optimizing Production Lines </a:t>
          </a:r>
        </a:p>
      </dgm:t>
    </dgm:pt>
    <dgm:pt modelId="{E667CFC7-C185-40BF-A3C5-3E14ACEED291}" type="parTrans" cxnId="{56D605C9-0EA1-4273-B1E2-E3E06F198778}">
      <dgm:prSet/>
      <dgm:spPr/>
      <dgm:t>
        <a:bodyPr/>
        <a:lstStyle/>
        <a:p>
          <a:pPr algn="ctr" rtl="0"/>
          <a:endParaRPr lang="en-us"/>
        </a:p>
      </dgm:t>
    </dgm:pt>
    <dgm:pt modelId="{CE9BCC94-74B2-47AE-9243-EEBD0DA1598B}" type="sibTrans" cxnId="{56D605C9-0EA1-4273-B1E2-E3E06F198778}">
      <dgm:prSet/>
      <dgm:spPr/>
      <dgm:t>
        <a:bodyPr/>
        <a:lstStyle/>
        <a:p>
          <a:pPr algn="ctr" rtl="0"/>
          <a:endParaRPr lang="en-us"/>
        </a:p>
      </dgm:t>
    </dgm:pt>
    <dgm:pt modelId="{EE3641C1-556F-4C7C-BDA2-1476DC90BE35}">
      <dgm:prSet phldrT="[טקסט]"/>
      <dgm:spPr/>
      <dgm:t>
        <a:bodyPr/>
        <a:lstStyle/>
        <a:p>
          <a:pPr algn="ctr" rtl="0"/>
          <a:r>
            <a:rPr lang="en-us" b="0" i="0" u="none" baseline="0" dirty="0"/>
            <a:t>Management and control</a:t>
          </a:r>
        </a:p>
      </dgm:t>
    </dgm:pt>
    <dgm:pt modelId="{9E45BE50-233F-4756-819C-198AD7728509}" type="parTrans" cxnId="{FFC8AA5C-73D9-4265-92B1-B5839260C255}">
      <dgm:prSet/>
      <dgm:spPr/>
      <dgm:t>
        <a:bodyPr/>
        <a:lstStyle/>
        <a:p>
          <a:pPr algn="ctr" rtl="0"/>
          <a:endParaRPr lang="en-us"/>
        </a:p>
      </dgm:t>
    </dgm:pt>
    <dgm:pt modelId="{D5F168B8-36EE-4DB6-A025-B16D9659469C}" type="sibTrans" cxnId="{FFC8AA5C-73D9-4265-92B1-B5839260C255}">
      <dgm:prSet/>
      <dgm:spPr/>
      <dgm:t>
        <a:bodyPr/>
        <a:lstStyle/>
        <a:p>
          <a:pPr algn="ctr" rtl="0"/>
          <a:endParaRPr lang="en-us"/>
        </a:p>
      </dgm:t>
    </dgm:pt>
    <dgm:pt modelId="{83C96A11-81D9-4841-B1D3-61A203A5CAA2}">
      <dgm:prSet phldrT="[טקסט]" custT="1"/>
      <dgm:spPr/>
      <dgm:t>
        <a:bodyPr/>
        <a:lstStyle/>
        <a:p>
          <a:pPr marL="169863" indent="-169863" algn="r" rtl="0">
            <a:spcAft>
              <a:spcPts val="0"/>
            </a:spcAft>
          </a:pPr>
          <a:r>
            <a:rPr lang="en-us" sz="1600" b="0" i="0" u="none" baseline="0" dirty="0">
              <a:latin typeface="Segoe UI" panose="020B0502040204020203" pitchFamily="34" charset="0"/>
              <a:cs typeface="Segoe UI" panose="020B0502040204020203" pitchFamily="34" charset="0"/>
            </a:rPr>
            <a:t>  Project Management</a:t>
          </a:r>
        </a:p>
      </dgm:t>
    </dgm:pt>
    <dgm:pt modelId="{776D6826-87FA-40B2-A111-8F954530A193}" type="parTrans" cxnId="{98543B8C-1CBF-42CC-AEBB-7A650B802CF7}">
      <dgm:prSet/>
      <dgm:spPr/>
      <dgm:t>
        <a:bodyPr/>
        <a:lstStyle/>
        <a:p>
          <a:pPr algn="ctr" rtl="0"/>
          <a:endParaRPr lang="en-us"/>
        </a:p>
      </dgm:t>
    </dgm:pt>
    <dgm:pt modelId="{B105E810-DA59-4406-A04D-8A3732B9BF82}" type="sibTrans" cxnId="{98543B8C-1CBF-42CC-AEBB-7A650B802CF7}">
      <dgm:prSet/>
      <dgm:spPr/>
      <dgm:t>
        <a:bodyPr/>
        <a:lstStyle/>
        <a:p>
          <a:pPr algn="ctr" rtl="0"/>
          <a:endParaRPr lang="en-us"/>
        </a:p>
      </dgm:t>
    </dgm:pt>
    <dgm:pt modelId="{EF672BD5-ED32-4B77-AE9B-01A47D819E73}">
      <dgm:prSet phldrT="[טקסט]" custT="1"/>
      <dgm:spPr/>
      <dgm:t>
        <a:bodyPr/>
        <a:lstStyle/>
        <a:p>
          <a:pPr marL="227013" indent="-227013" algn="l" defTabSz="711200" rtl="0"/>
          <a:r>
            <a:rPr lang="en-us" sz="1600" b="0" i="0" u="none" baseline="0" dirty="0">
              <a:latin typeface="Segoe UI" panose="020B0502040204020203" pitchFamily="34" charset="0"/>
              <a:cs typeface="Segoe UI" panose="020B0502040204020203" pitchFamily="34" charset="0"/>
            </a:rPr>
            <a:t>Process Systems</a:t>
          </a:r>
        </a:p>
      </dgm:t>
    </dgm:pt>
    <dgm:pt modelId="{877C21B2-88AC-4958-B66C-36014DEE7ADB}" type="parTrans" cxnId="{B7CDAAF4-A395-4583-BD6C-85950DA08050}">
      <dgm:prSet/>
      <dgm:spPr/>
      <dgm:t>
        <a:bodyPr/>
        <a:lstStyle/>
        <a:p>
          <a:pPr algn="ctr" rtl="0"/>
          <a:endParaRPr lang="en-us"/>
        </a:p>
      </dgm:t>
    </dgm:pt>
    <dgm:pt modelId="{8937CD18-04AE-488E-9F2C-AF75C09BED5B}" type="sibTrans" cxnId="{B7CDAAF4-A395-4583-BD6C-85950DA08050}">
      <dgm:prSet/>
      <dgm:spPr/>
      <dgm:t>
        <a:bodyPr/>
        <a:lstStyle/>
        <a:p>
          <a:pPr algn="ctr" rtl="0"/>
          <a:endParaRPr lang="en-us"/>
        </a:p>
      </dgm:t>
    </dgm:pt>
    <dgm:pt modelId="{CC4C5EDD-140E-46C9-A0B4-F00C70FFB892}">
      <dgm:prSet phldrT="[טקסט]"/>
      <dgm:spPr/>
      <dgm:t>
        <a:bodyPr/>
        <a:lstStyle/>
        <a:p>
          <a:pPr algn="ctr" rtl="0"/>
          <a:r>
            <a:rPr lang="en-us" b="0" i="0" u="none" baseline="0" dirty="0"/>
            <a:t>Improve Performance</a:t>
          </a:r>
        </a:p>
      </dgm:t>
    </dgm:pt>
    <dgm:pt modelId="{111A2356-4E67-4A13-88D4-4321FECCF26E}" type="parTrans" cxnId="{D5CE3789-BC81-43AD-8E6E-602DC83B3DA3}">
      <dgm:prSet/>
      <dgm:spPr/>
      <dgm:t>
        <a:bodyPr/>
        <a:lstStyle/>
        <a:p>
          <a:pPr algn="ctr" rtl="0"/>
          <a:endParaRPr lang="en-us"/>
        </a:p>
      </dgm:t>
    </dgm:pt>
    <dgm:pt modelId="{030403FD-8C8F-4429-925C-BCF31098DCA8}" type="sibTrans" cxnId="{D5CE3789-BC81-43AD-8E6E-602DC83B3DA3}">
      <dgm:prSet/>
      <dgm:spPr/>
      <dgm:t>
        <a:bodyPr/>
        <a:lstStyle/>
        <a:p>
          <a:pPr algn="ctr" rtl="0"/>
          <a:endParaRPr lang="en-us"/>
        </a:p>
      </dgm:t>
    </dgm:pt>
    <dgm:pt modelId="{A81DADB0-9F08-4DBB-80A6-2F11C2C8928A}">
      <dgm:prSet phldrT="[טקסט]" custT="1"/>
      <dgm:spPr/>
      <dgm:t>
        <a:bodyPr/>
        <a:lstStyle/>
        <a:p>
          <a:pPr algn="l" rtl="0"/>
          <a:r>
            <a:rPr lang="en-us" sz="1600" b="0" i="0" u="none" baseline="0" dirty="0">
              <a:latin typeface="Segoe UI" panose="020B0502040204020203" pitchFamily="34" charset="0"/>
              <a:cs typeface="Segoe UI" panose="020B0502040204020203" pitchFamily="34" charset="0"/>
            </a:rPr>
            <a:t>Product Tree Design and Optimization</a:t>
          </a:r>
        </a:p>
      </dgm:t>
    </dgm:pt>
    <dgm:pt modelId="{2AC1F85C-373C-447A-8DB9-CACF2A33E9AF}" type="parTrans" cxnId="{0147434E-65C0-497A-B759-2288D5C080BF}">
      <dgm:prSet/>
      <dgm:spPr/>
      <dgm:t>
        <a:bodyPr/>
        <a:lstStyle/>
        <a:p>
          <a:pPr algn="ctr" rtl="0"/>
          <a:endParaRPr lang="en-us"/>
        </a:p>
      </dgm:t>
    </dgm:pt>
    <dgm:pt modelId="{577EE458-D67F-4165-8687-B48F03305DCD}" type="sibTrans" cxnId="{0147434E-65C0-497A-B759-2288D5C080BF}">
      <dgm:prSet/>
      <dgm:spPr/>
      <dgm:t>
        <a:bodyPr/>
        <a:lstStyle/>
        <a:p>
          <a:pPr algn="ctr" rtl="0"/>
          <a:endParaRPr lang="en-us"/>
        </a:p>
      </dgm:t>
    </dgm:pt>
    <dgm:pt modelId="{A80E7AF1-5D9D-4A97-8134-3AE71163D2A1}">
      <dgm:prSet phldrT="[טקסט]" custT="1"/>
      <dgm:spPr/>
      <dgm:t>
        <a:bodyPr/>
        <a:lstStyle/>
        <a:p>
          <a:pPr algn="l" rtl="0"/>
          <a:r>
            <a:rPr lang="en-us" sz="1600" b="0" i="0" u="none" baseline="0" dirty="0">
              <a:latin typeface="Segoe UI" panose="020B0502040204020203" pitchFamily="34" charset="0"/>
              <a:cs typeface="Segoe UI" panose="020B0502040204020203" pitchFamily="34" charset="0"/>
            </a:rPr>
            <a:t>Improving Low-cost Production Processes</a:t>
          </a:r>
          <a:endParaRPr lang="en-us" sz="1600" dirty="0">
            <a:latin typeface="Segoe UI" panose="020B0502040204020203" pitchFamily="34" charset="0"/>
            <a:cs typeface="Segoe UI" panose="020B0502040204020203" pitchFamily="34" charset="0"/>
          </a:endParaRPr>
        </a:p>
      </dgm:t>
    </dgm:pt>
    <dgm:pt modelId="{E8590BF2-076F-40B6-BD0E-FAA6DFAE775E}" type="parTrans" cxnId="{2575DA84-71F0-4BC3-BC99-346DDE6D1044}">
      <dgm:prSet/>
      <dgm:spPr/>
      <dgm:t>
        <a:bodyPr/>
        <a:lstStyle/>
        <a:p>
          <a:pPr algn="ctr" rtl="0"/>
          <a:endParaRPr lang="en-us"/>
        </a:p>
      </dgm:t>
    </dgm:pt>
    <dgm:pt modelId="{BAB36BD6-7FA9-43D3-8F1F-99DB95D1277A}" type="sibTrans" cxnId="{2575DA84-71F0-4BC3-BC99-346DDE6D1044}">
      <dgm:prSet/>
      <dgm:spPr/>
      <dgm:t>
        <a:bodyPr/>
        <a:lstStyle/>
        <a:p>
          <a:pPr algn="ctr" rtl="0"/>
          <a:endParaRPr lang="en-us"/>
        </a:p>
      </dgm:t>
    </dgm:pt>
    <dgm:pt modelId="{F6344A3F-AF68-4A38-B6CF-8E7EAF8AA0CC}">
      <dgm:prSet phldrT="[טקסט]" custT="1"/>
      <dgm:spPr/>
      <dgm:t>
        <a:bodyPr/>
        <a:lstStyle/>
        <a:p>
          <a:pPr marL="169863" indent="-169863" algn="l" rtl="0">
            <a:spcAft>
              <a:spcPts val="0"/>
            </a:spcAft>
          </a:pPr>
          <a:r>
            <a:rPr lang="en-us" sz="1600" b="0" i="0" u="none" baseline="0" dirty="0">
              <a:latin typeface="Segoe UI" panose="020B0502040204020203" pitchFamily="34" charset="0"/>
              <a:cs typeface="Segoe UI" panose="020B0502040204020203" pitchFamily="34" charset="0"/>
            </a:rPr>
            <a:t>Composing procedures and Risk Assessment </a:t>
          </a:r>
        </a:p>
      </dgm:t>
    </dgm:pt>
    <dgm:pt modelId="{B9602856-CF1C-46C4-8ACA-892E410413AC}" type="parTrans" cxnId="{CC8CD122-2230-4007-A291-855A5E80A163}">
      <dgm:prSet/>
      <dgm:spPr/>
      <dgm:t>
        <a:bodyPr/>
        <a:lstStyle/>
        <a:p>
          <a:pPr algn="ctr" rtl="0"/>
          <a:endParaRPr lang="en-us"/>
        </a:p>
      </dgm:t>
    </dgm:pt>
    <dgm:pt modelId="{AEF38399-7B50-4272-9CF4-84F6D4B58183}" type="sibTrans" cxnId="{CC8CD122-2230-4007-A291-855A5E80A163}">
      <dgm:prSet/>
      <dgm:spPr/>
      <dgm:t>
        <a:bodyPr/>
        <a:lstStyle/>
        <a:p>
          <a:pPr algn="ctr" rtl="0"/>
          <a:endParaRPr lang="en-us"/>
        </a:p>
      </dgm:t>
    </dgm:pt>
    <dgm:pt modelId="{78A45184-250B-4F82-8960-8FBA507140DA}">
      <dgm:prSet phldrT="[טקסט]" custT="1"/>
      <dgm:spPr/>
      <dgm:t>
        <a:bodyPr/>
        <a:lstStyle/>
        <a:p>
          <a:pPr marL="169863" indent="-169863" algn="l" rtl="0">
            <a:spcAft>
              <a:spcPts val="0"/>
            </a:spcAft>
          </a:pPr>
          <a:r>
            <a:rPr lang="en-us" sz="1600" b="0" i="0" u="none" baseline="0" dirty="0">
              <a:latin typeface="Segoe UI" panose="020B0502040204020203" pitchFamily="34" charset="0"/>
              <a:cs typeface="Segoe UI" panose="020B0502040204020203" pitchFamily="34" charset="0"/>
            </a:rPr>
            <a:t>Integration and Cooperation  </a:t>
          </a:r>
        </a:p>
      </dgm:t>
    </dgm:pt>
    <dgm:pt modelId="{571CEDA4-A734-4488-8CEE-78EBE0F3A14C}" type="parTrans" cxnId="{B09B0F78-9CE2-4C73-9BE8-ECB5A19750C4}">
      <dgm:prSet/>
      <dgm:spPr/>
      <dgm:t>
        <a:bodyPr/>
        <a:lstStyle/>
        <a:p>
          <a:pPr algn="ctr" rtl="0"/>
          <a:endParaRPr lang="en-us"/>
        </a:p>
      </dgm:t>
    </dgm:pt>
    <dgm:pt modelId="{72838999-8294-4D83-A1EE-462C32792247}" type="sibTrans" cxnId="{B09B0F78-9CE2-4C73-9BE8-ECB5A19750C4}">
      <dgm:prSet/>
      <dgm:spPr/>
      <dgm:t>
        <a:bodyPr/>
        <a:lstStyle/>
        <a:p>
          <a:pPr algn="ctr" rtl="0"/>
          <a:endParaRPr lang="en-us"/>
        </a:p>
      </dgm:t>
    </dgm:pt>
    <dgm:pt modelId="{6F416980-2BDB-4BA4-8940-7FBAD3979A28}">
      <dgm:prSet phldrT="[טקסט]" custT="1"/>
      <dgm:spPr/>
      <dgm:t>
        <a:bodyPr/>
        <a:lstStyle/>
        <a:p>
          <a:pPr marL="169863" indent="-169863" algn="l" rtl="0">
            <a:spcAft>
              <a:spcPts val="0"/>
            </a:spcAft>
          </a:pPr>
          <a:r>
            <a:rPr lang="en-us" sz="1600" b="0" i="0" u="none" baseline="0" dirty="0">
              <a:latin typeface="Segoe UI" panose="020B0502040204020203" pitchFamily="34" charset="0"/>
              <a:cs typeface="Segoe UI" panose="020B0502040204020203" pitchFamily="34" charset="0"/>
            </a:rPr>
            <a:t>Implementing Validation</a:t>
          </a:r>
        </a:p>
      </dgm:t>
    </dgm:pt>
    <dgm:pt modelId="{BFC0F361-4B86-44FA-AED4-33EDC182FC7B}" type="parTrans" cxnId="{3E2514B1-D36E-4D7D-8670-ACBFF9CF23BB}">
      <dgm:prSet/>
      <dgm:spPr/>
      <dgm:t>
        <a:bodyPr/>
        <a:lstStyle/>
        <a:p>
          <a:pPr algn="ctr" rtl="0"/>
          <a:endParaRPr lang="en-us"/>
        </a:p>
      </dgm:t>
    </dgm:pt>
    <dgm:pt modelId="{01E0E038-27A4-4A3E-AD48-B1F262A43EAA}" type="sibTrans" cxnId="{3E2514B1-D36E-4D7D-8670-ACBFF9CF23BB}">
      <dgm:prSet/>
      <dgm:spPr/>
      <dgm:t>
        <a:bodyPr/>
        <a:lstStyle/>
        <a:p>
          <a:pPr algn="ctr" rtl="0"/>
          <a:endParaRPr lang="en-us"/>
        </a:p>
      </dgm:t>
    </dgm:pt>
    <dgm:pt modelId="{6DC335FC-DE30-4154-B9F8-9405DE5229DF}">
      <dgm:prSet phldrT="[טקסט]" custT="1"/>
      <dgm:spPr/>
      <dgm:t>
        <a:bodyPr/>
        <a:lstStyle/>
        <a:p>
          <a:pPr marL="171450" indent="-171450" algn="ctr" defTabSz="711200" rtl="0">
            <a:tabLst>
              <a:tab pos="227013" algn="l"/>
            </a:tabLst>
          </a:pPr>
          <a:r>
            <a:rPr lang="en-us" sz="1600" b="0" i="0" u="none" baseline="0" dirty="0">
              <a:latin typeface="Segoe UI" panose="020B0502040204020203" pitchFamily="34" charset="0"/>
              <a:cs typeface="Segoe UI" panose="020B0502040204020203" pitchFamily="34" charset="0"/>
            </a:rPr>
            <a:t>Process Engineering </a:t>
          </a:r>
        </a:p>
      </dgm:t>
    </dgm:pt>
    <dgm:pt modelId="{CA24CFCB-2B83-422F-94F8-A5C62921A9DE}" type="parTrans" cxnId="{62C771C8-BB6F-4DDF-A3AD-C398994C3ACB}">
      <dgm:prSet/>
      <dgm:spPr/>
      <dgm:t>
        <a:bodyPr/>
        <a:lstStyle/>
        <a:p>
          <a:endParaRPr lang="en-us"/>
        </a:p>
      </dgm:t>
    </dgm:pt>
    <dgm:pt modelId="{5275C0E2-B48F-4FD8-876A-5F933342CEFC}" type="sibTrans" cxnId="{62C771C8-BB6F-4DDF-A3AD-C398994C3ACB}">
      <dgm:prSet/>
      <dgm:spPr/>
      <dgm:t>
        <a:bodyPr/>
        <a:lstStyle/>
        <a:p>
          <a:endParaRPr lang="en-us"/>
        </a:p>
      </dgm:t>
    </dgm:pt>
    <dgm:pt modelId="{645DEC13-7C5C-49A6-968D-947A2CDA52F1}">
      <dgm:prSet phldrT="[טקסט]" custT="1"/>
      <dgm:spPr/>
      <dgm:t>
        <a:bodyPr/>
        <a:lstStyle/>
        <a:p>
          <a:pPr algn="ctr" rtl="0"/>
          <a:endParaRPr lang="en-us" sz="1600" b="0" i="0" u="none" baseline="0" dirty="0">
            <a:latin typeface="Segoe UI" panose="020B0502040204020203" pitchFamily="34" charset="0"/>
            <a:cs typeface="Segoe UI" panose="020B0502040204020203" pitchFamily="34" charset="0"/>
          </a:endParaRPr>
        </a:p>
      </dgm:t>
    </dgm:pt>
    <dgm:pt modelId="{7323D6EE-54AB-4C8D-AAB0-44B83B13C15B}" type="parTrans" cxnId="{1EBBDE7E-AE7E-4F74-B5F3-B468B18E80AC}">
      <dgm:prSet/>
      <dgm:spPr/>
      <dgm:t>
        <a:bodyPr/>
        <a:lstStyle/>
        <a:p>
          <a:endParaRPr lang="en-US"/>
        </a:p>
      </dgm:t>
    </dgm:pt>
    <dgm:pt modelId="{BD8CF04E-7EE0-4A81-892F-7037DC8B0E97}" type="sibTrans" cxnId="{1EBBDE7E-AE7E-4F74-B5F3-B468B18E80AC}">
      <dgm:prSet/>
      <dgm:spPr/>
      <dgm:t>
        <a:bodyPr/>
        <a:lstStyle/>
        <a:p>
          <a:endParaRPr lang="en-US"/>
        </a:p>
      </dgm:t>
    </dgm:pt>
    <dgm:pt modelId="{40734348-F95E-4E57-924E-8487A0756186}" type="pres">
      <dgm:prSet presAssocID="{AAF87375-5BB6-409F-8D57-7021C0E79421}" presName="cycleMatrixDiagram" presStyleCnt="0">
        <dgm:presLayoutVars>
          <dgm:chMax val="1"/>
          <dgm:dir/>
          <dgm:animLvl val="lvl"/>
          <dgm:resizeHandles val="exact"/>
        </dgm:presLayoutVars>
      </dgm:prSet>
      <dgm:spPr/>
    </dgm:pt>
    <dgm:pt modelId="{7E623A2A-3466-4AD5-B364-C7CBD1AC8670}" type="pres">
      <dgm:prSet presAssocID="{AAF87375-5BB6-409F-8D57-7021C0E79421}" presName="children" presStyleCnt="0"/>
      <dgm:spPr/>
    </dgm:pt>
    <dgm:pt modelId="{3C2F1008-D98B-4964-83E3-083E88348111}" type="pres">
      <dgm:prSet presAssocID="{AAF87375-5BB6-409F-8D57-7021C0E79421}" presName="child1group" presStyleCnt="0"/>
      <dgm:spPr/>
    </dgm:pt>
    <dgm:pt modelId="{1BF3CA6A-2923-4464-9356-DA2AFADC8FAB}" type="pres">
      <dgm:prSet presAssocID="{AAF87375-5BB6-409F-8D57-7021C0E79421}" presName="child1" presStyleLbl="bgAcc1" presStyleIdx="0" presStyleCnt="4" custScaleX="151609" custScaleY="116028" custLinFactNeighborX="-24198" custLinFactNeighborY="9615"/>
      <dgm:spPr/>
    </dgm:pt>
    <dgm:pt modelId="{671ACD43-2153-4B9E-9551-E98DB6F74904}" type="pres">
      <dgm:prSet presAssocID="{AAF87375-5BB6-409F-8D57-7021C0E79421}" presName="child1Text" presStyleLbl="bgAcc1" presStyleIdx="0" presStyleCnt="4">
        <dgm:presLayoutVars>
          <dgm:bulletEnabled val="1"/>
        </dgm:presLayoutVars>
      </dgm:prSet>
      <dgm:spPr/>
    </dgm:pt>
    <dgm:pt modelId="{034D7AD4-D8E0-4E15-B135-F4398DE0AAFA}" type="pres">
      <dgm:prSet presAssocID="{AAF87375-5BB6-409F-8D57-7021C0E79421}" presName="child2group" presStyleCnt="0"/>
      <dgm:spPr/>
    </dgm:pt>
    <dgm:pt modelId="{805748E1-186E-407F-BED6-260323A9F194}" type="pres">
      <dgm:prSet presAssocID="{AAF87375-5BB6-409F-8D57-7021C0E79421}" presName="child2" presStyleLbl="bgAcc1" presStyleIdx="1" presStyleCnt="4" custScaleX="149095" custScaleY="132826" custLinFactNeighborX="28678" custLinFactNeighborY="17083"/>
      <dgm:spPr/>
    </dgm:pt>
    <dgm:pt modelId="{20D2F750-6A8E-471F-A0E8-704E45C743FC}" type="pres">
      <dgm:prSet presAssocID="{AAF87375-5BB6-409F-8D57-7021C0E79421}" presName="child2Text" presStyleLbl="bgAcc1" presStyleIdx="1" presStyleCnt="4">
        <dgm:presLayoutVars>
          <dgm:bulletEnabled val="1"/>
        </dgm:presLayoutVars>
      </dgm:prSet>
      <dgm:spPr/>
    </dgm:pt>
    <dgm:pt modelId="{7A69F572-09B5-44A7-B902-7BE63DDE0534}" type="pres">
      <dgm:prSet presAssocID="{AAF87375-5BB6-409F-8D57-7021C0E79421}" presName="child3group" presStyleCnt="0"/>
      <dgm:spPr/>
    </dgm:pt>
    <dgm:pt modelId="{B77FF397-BF28-443E-B981-46E5F6F1F5C2}" type="pres">
      <dgm:prSet presAssocID="{AAF87375-5BB6-409F-8D57-7021C0E79421}" presName="child3" presStyleLbl="bgAcc1" presStyleIdx="2" presStyleCnt="4" custScaleX="163657" custScaleY="179772" custLinFactNeighborX="22218" custLinFactNeighborY="933"/>
      <dgm:spPr/>
    </dgm:pt>
    <dgm:pt modelId="{34060797-50F6-4914-A1C3-425B18767D42}" type="pres">
      <dgm:prSet presAssocID="{AAF87375-5BB6-409F-8D57-7021C0E79421}" presName="child3Text" presStyleLbl="bgAcc1" presStyleIdx="2" presStyleCnt="4">
        <dgm:presLayoutVars>
          <dgm:bulletEnabled val="1"/>
        </dgm:presLayoutVars>
      </dgm:prSet>
      <dgm:spPr/>
    </dgm:pt>
    <dgm:pt modelId="{FECAC30C-6884-49CD-B04B-79E3BBF95161}" type="pres">
      <dgm:prSet presAssocID="{AAF87375-5BB6-409F-8D57-7021C0E79421}" presName="child4group" presStyleCnt="0"/>
      <dgm:spPr/>
    </dgm:pt>
    <dgm:pt modelId="{2F096DF1-BDD9-4EE6-8190-D2FA18D2E803}" type="pres">
      <dgm:prSet presAssocID="{AAF87375-5BB6-409F-8D57-7021C0E79421}" presName="child4" presStyleLbl="bgAcc1" presStyleIdx="3" presStyleCnt="4" custScaleX="154962" custScaleY="176701" custLinFactNeighborX="-18270" custLinFactNeighborY="1457"/>
      <dgm:spPr/>
    </dgm:pt>
    <dgm:pt modelId="{64951517-C4EB-4A02-BBA8-769880149EE3}" type="pres">
      <dgm:prSet presAssocID="{AAF87375-5BB6-409F-8D57-7021C0E79421}" presName="child4Text" presStyleLbl="bgAcc1" presStyleIdx="3" presStyleCnt="4">
        <dgm:presLayoutVars>
          <dgm:bulletEnabled val="1"/>
        </dgm:presLayoutVars>
      </dgm:prSet>
      <dgm:spPr/>
    </dgm:pt>
    <dgm:pt modelId="{93E2F63F-7C11-4256-B2EB-040CE5BA2CC8}" type="pres">
      <dgm:prSet presAssocID="{AAF87375-5BB6-409F-8D57-7021C0E79421}" presName="childPlaceholder" presStyleCnt="0"/>
      <dgm:spPr/>
    </dgm:pt>
    <dgm:pt modelId="{17017123-EB72-4B3E-A261-7B0F39407E77}" type="pres">
      <dgm:prSet presAssocID="{AAF87375-5BB6-409F-8D57-7021C0E79421}" presName="circle" presStyleCnt="0"/>
      <dgm:spPr/>
    </dgm:pt>
    <dgm:pt modelId="{81CDF32C-03E9-4BC9-BEF1-768F943ED42C}" type="pres">
      <dgm:prSet presAssocID="{AAF87375-5BB6-409F-8D57-7021C0E79421}" presName="quadrant1" presStyleLbl="node1" presStyleIdx="0" presStyleCnt="4">
        <dgm:presLayoutVars>
          <dgm:chMax val="1"/>
          <dgm:bulletEnabled val="1"/>
        </dgm:presLayoutVars>
      </dgm:prSet>
      <dgm:spPr/>
    </dgm:pt>
    <dgm:pt modelId="{B5310A50-2AD4-4ADC-80A0-3C16F3FC8F07}" type="pres">
      <dgm:prSet presAssocID="{AAF87375-5BB6-409F-8D57-7021C0E79421}" presName="quadrant2" presStyleLbl="node1" presStyleIdx="1" presStyleCnt="4">
        <dgm:presLayoutVars>
          <dgm:chMax val="1"/>
          <dgm:bulletEnabled val="1"/>
        </dgm:presLayoutVars>
      </dgm:prSet>
      <dgm:spPr/>
    </dgm:pt>
    <dgm:pt modelId="{CB0A79B5-9CAC-4738-99A1-1899C3864A25}" type="pres">
      <dgm:prSet presAssocID="{AAF87375-5BB6-409F-8D57-7021C0E79421}" presName="quadrant3" presStyleLbl="node1" presStyleIdx="2" presStyleCnt="4">
        <dgm:presLayoutVars>
          <dgm:chMax val="1"/>
          <dgm:bulletEnabled val="1"/>
        </dgm:presLayoutVars>
      </dgm:prSet>
      <dgm:spPr/>
    </dgm:pt>
    <dgm:pt modelId="{BD588B0C-7092-44C0-842F-35DF97E077D1}" type="pres">
      <dgm:prSet presAssocID="{AAF87375-5BB6-409F-8D57-7021C0E79421}" presName="quadrant4" presStyleLbl="node1" presStyleIdx="3" presStyleCnt="4">
        <dgm:presLayoutVars>
          <dgm:chMax val="1"/>
          <dgm:bulletEnabled val="1"/>
        </dgm:presLayoutVars>
      </dgm:prSet>
      <dgm:spPr/>
    </dgm:pt>
    <dgm:pt modelId="{5768BAAB-3448-4F50-87B7-A789EDA057E3}" type="pres">
      <dgm:prSet presAssocID="{AAF87375-5BB6-409F-8D57-7021C0E79421}" presName="quadrantPlaceholder" presStyleCnt="0"/>
      <dgm:spPr/>
    </dgm:pt>
    <dgm:pt modelId="{EEEEBED6-045A-405F-B3C9-DF0EE008015C}" type="pres">
      <dgm:prSet presAssocID="{AAF87375-5BB6-409F-8D57-7021C0E79421}" presName="center1" presStyleLbl="fgShp" presStyleIdx="0" presStyleCnt="2"/>
      <dgm:spPr/>
    </dgm:pt>
    <dgm:pt modelId="{4E059BBA-B525-4FCF-AACC-1FA180786FFF}" type="pres">
      <dgm:prSet presAssocID="{AAF87375-5BB6-409F-8D57-7021C0E79421}" presName="center2" presStyleLbl="fgShp" presStyleIdx="1" presStyleCnt="2"/>
      <dgm:spPr/>
    </dgm:pt>
  </dgm:ptLst>
  <dgm:cxnLst>
    <dgm:cxn modelId="{5D36F705-208E-45CD-907F-0C850B64DA9E}" type="presOf" srcId="{81B8C5CD-6237-46B7-BD88-11DF6779EFF2}" destId="{671ACD43-2153-4B9E-9551-E98DB6F74904}" srcOrd="1" destOrd="1" presId="urn:microsoft.com/office/officeart/2005/8/layout/cycle4"/>
    <dgm:cxn modelId="{2C97C10E-20C3-4050-A8AB-86038EBCFB99}" type="presOf" srcId="{645DEC13-7C5C-49A6-968D-947A2CDA52F1}" destId="{64951517-C4EB-4A02-BBA8-769880149EE3}" srcOrd="1" destOrd="0" presId="urn:microsoft.com/office/officeart/2005/8/layout/cycle4"/>
    <dgm:cxn modelId="{B98D2B13-418D-449D-BDE6-5D5F96327BF0}" type="presOf" srcId="{B17D9F6E-FB21-4F1D-AFC5-24956357F034}" destId="{20D2F750-6A8E-471F-A0E8-704E45C743FC}" srcOrd="1" destOrd="0" presId="urn:microsoft.com/office/officeart/2005/8/layout/cycle4"/>
    <dgm:cxn modelId="{C44E9B18-1D13-48A4-8307-FA56478F27C1}" type="presOf" srcId="{645DEC13-7C5C-49A6-968D-947A2CDA52F1}" destId="{2F096DF1-BDD9-4EE6-8190-D2FA18D2E803}" srcOrd="0" destOrd="0" presId="urn:microsoft.com/office/officeart/2005/8/layout/cycle4"/>
    <dgm:cxn modelId="{AFDE061B-F8F2-44D7-BA04-DA098481114D}" srcId="{AAF87375-5BB6-409F-8D57-7021C0E79421}" destId="{AF009DE1-D10B-487A-BD33-92F11C3F01E5}" srcOrd="0" destOrd="0" parTransId="{3C90FA00-863C-440B-9413-CC607E6C1947}" sibTransId="{732E5D15-23F9-4311-908E-185B65B5A390}"/>
    <dgm:cxn modelId="{CC8CD122-2230-4007-A291-855A5E80A163}" srcId="{EE3641C1-556F-4C7C-BDA2-1476DC90BE35}" destId="{F6344A3F-AF68-4A38-B6CF-8E7EAF8AA0CC}" srcOrd="2" destOrd="0" parTransId="{B9602856-CF1C-46C4-8ACA-892E410413AC}" sibTransId="{AEF38399-7B50-4272-9CF4-84F6D4B58183}"/>
    <dgm:cxn modelId="{424B8527-A133-4509-BC72-A7E8A1EBD3A2}" type="presOf" srcId="{A81DADB0-9F08-4DBB-80A6-2F11C2C8928A}" destId="{2F096DF1-BDD9-4EE6-8190-D2FA18D2E803}" srcOrd="0" destOrd="1" presId="urn:microsoft.com/office/officeart/2005/8/layout/cycle4"/>
    <dgm:cxn modelId="{191A2328-8F21-467F-A1F1-971EFCFBA1C3}" type="presOf" srcId="{7CDD4433-DD92-46BB-82DB-85C2B31569F9}" destId="{1BF3CA6A-2923-4464-9356-DA2AFADC8FAB}" srcOrd="0" destOrd="0" presId="urn:microsoft.com/office/officeart/2005/8/layout/cycle4"/>
    <dgm:cxn modelId="{3F9D9D2A-0602-45A9-B12B-5F7B492C9B10}" type="presOf" srcId="{F307A41C-34E3-4F8C-AFD5-8D0150430BEB}" destId="{B5310A50-2AD4-4ADC-80A0-3C16F3FC8F07}" srcOrd="0" destOrd="0" presId="urn:microsoft.com/office/officeart/2005/8/layout/cycle4"/>
    <dgm:cxn modelId="{0134BB39-1B52-4CE5-8124-6A556F7A171F}" type="presOf" srcId="{83C96A11-81D9-4841-B1D3-61A203A5CAA2}" destId="{B77FF397-BF28-443E-B981-46E5F6F1F5C2}" srcOrd="0" destOrd="0" presId="urn:microsoft.com/office/officeart/2005/8/layout/cycle4"/>
    <dgm:cxn modelId="{7C7D7640-7016-46BF-96C8-AD63A10DCC39}" type="presOf" srcId="{6DC335FC-DE30-4154-B9F8-9405DE5229DF}" destId="{805748E1-186E-407F-BED6-260323A9F194}" srcOrd="0" destOrd="2" presId="urn:microsoft.com/office/officeart/2005/8/layout/cycle4"/>
    <dgm:cxn modelId="{FFC8AA5C-73D9-4265-92B1-B5839260C255}" srcId="{AAF87375-5BB6-409F-8D57-7021C0E79421}" destId="{EE3641C1-556F-4C7C-BDA2-1476DC90BE35}" srcOrd="2" destOrd="0" parTransId="{9E45BE50-233F-4756-819C-198AD7728509}" sibTransId="{D5F168B8-36EE-4DB6-A025-B16D9659469C}"/>
    <dgm:cxn modelId="{74EDD55F-30A2-435C-B8A7-ECCBC25EF922}" srcId="{AF009DE1-D10B-487A-BD33-92F11C3F01E5}" destId="{81B8C5CD-6237-46B7-BD88-11DF6779EFF2}" srcOrd="1" destOrd="0" parTransId="{725E1518-24E7-4F7F-A7A2-7D9A152B7B1D}" sibTransId="{F14DBE08-83B4-44CF-A982-B2751916ABA8}"/>
    <dgm:cxn modelId="{93DE6842-407F-4920-BAE5-D0615CB8440A}" type="presOf" srcId="{B17D9F6E-FB21-4F1D-AFC5-24956357F034}" destId="{805748E1-186E-407F-BED6-260323A9F194}" srcOrd="0" destOrd="0" presId="urn:microsoft.com/office/officeart/2005/8/layout/cycle4"/>
    <dgm:cxn modelId="{B33B8E63-C06B-47A7-A2A5-839ABC54CCB1}" type="presOf" srcId="{83C96A11-81D9-4841-B1D3-61A203A5CAA2}" destId="{34060797-50F6-4914-A1C3-425B18767D42}" srcOrd="1" destOrd="0" presId="urn:microsoft.com/office/officeart/2005/8/layout/cycle4"/>
    <dgm:cxn modelId="{F701F74A-9A49-4445-BC5F-7C5DD9C18D36}" type="presOf" srcId="{78A45184-250B-4F82-8960-8FBA507140DA}" destId="{B77FF397-BF28-443E-B981-46E5F6F1F5C2}" srcOrd="0" destOrd="3" presId="urn:microsoft.com/office/officeart/2005/8/layout/cycle4"/>
    <dgm:cxn modelId="{0147434E-65C0-497A-B759-2288D5C080BF}" srcId="{CC4C5EDD-140E-46C9-A0B4-F00C70FFB892}" destId="{A81DADB0-9F08-4DBB-80A6-2F11C2C8928A}" srcOrd="1" destOrd="0" parTransId="{2AC1F85C-373C-447A-8DB9-CACF2A33E9AF}" sibTransId="{577EE458-D67F-4165-8687-B48F03305DCD}"/>
    <dgm:cxn modelId="{09459D6E-AAFB-49F1-B664-92C3E50BF78B}" type="presOf" srcId="{EF672BD5-ED32-4B77-AE9B-01A47D819E73}" destId="{1BF3CA6A-2923-4464-9356-DA2AFADC8FAB}" srcOrd="0" destOrd="2" presId="urn:microsoft.com/office/officeart/2005/8/layout/cycle4"/>
    <dgm:cxn modelId="{D4B5B651-C798-4BCD-AE03-025A31942095}" type="presOf" srcId="{A80E7AF1-5D9D-4A97-8134-3AE71163D2A1}" destId="{64951517-C4EB-4A02-BBA8-769880149EE3}" srcOrd="1" destOrd="2" presId="urn:microsoft.com/office/officeart/2005/8/layout/cycle4"/>
    <dgm:cxn modelId="{52851F53-F865-4325-9D82-C4EA3BE45466}" type="presOf" srcId="{A80E7AF1-5D9D-4A97-8134-3AE71163D2A1}" destId="{2F096DF1-BDD9-4EE6-8190-D2FA18D2E803}" srcOrd="0" destOrd="2" presId="urn:microsoft.com/office/officeart/2005/8/layout/cycle4"/>
    <dgm:cxn modelId="{1ED37573-2EFC-49D2-AF7D-6009B06E4A64}" type="presOf" srcId="{81B8C5CD-6237-46B7-BD88-11DF6779EFF2}" destId="{1BF3CA6A-2923-4464-9356-DA2AFADC8FAB}" srcOrd="0" destOrd="1" presId="urn:microsoft.com/office/officeart/2005/8/layout/cycle4"/>
    <dgm:cxn modelId="{E5DDF255-A1C2-434E-B420-436FDB8620B4}" type="presOf" srcId="{EE3641C1-556F-4C7C-BDA2-1476DC90BE35}" destId="{CB0A79B5-9CAC-4738-99A1-1899C3864A25}" srcOrd="0" destOrd="0" presId="urn:microsoft.com/office/officeart/2005/8/layout/cycle4"/>
    <dgm:cxn modelId="{B09B0F78-9CE2-4C73-9BE8-ECB5A19750C4}" srcId="{EE3641C1-556F-4C7C-BDA2-1476DC90BE35}" destId="{78A45184-250B-4F82-8960-8FBA507140DA}" srcOrd="3" destOrd="0" parTransId="{571CEDA4-A734-4488-8CEE-78EBE0F3A14C}" sibTransId="{72838999-8294-4D83-A1EE-462C32792247}"/>
    <dgm:cxn modelId="{1EBBDE7E-AE7E-4F74-B5F3-B468B18E80AC}" srcId="{CC4C5EDD-140E-46C9-A0B4-F00C70FFB892}" destId="{645DEC13-7C5C-49A6-968D-947A2CDA52F1}" srcOrd="0" destOrd="0" parTransId="{7323D6EE-54AB-4C8D-AAB0-44B83B13C15B}" sibTransId="{BD8CF04E-7EE0-4A81-892F-7037DC8B0E97}"/>
    <dgm:cxn modelId="{2575DA84-71F0-4BC3-BC99-346DDE6D1044}" srcId="{CC4C5EDD-140E-46C9-A0B4-F00C70FFB892}" destId="{A80E7AF1-5D9D-4A97-8134-3AE71163D2A1}" srcOrd="2" destOrd="0" parTransId="{E8590BF2-076F-40B6-BD0E-FAA6DFAE775E}" sibTransId="{BAB36BD6-7FA9-43D3-8F1F-99DB95D1277A}"/>
    <dgm:cxn modelId="{C21F4A86-6169-4F6C-8C6E-DA0640AF6E8A}" type="presOf" srcId="{AF009DE1-D10B-487A-BD33-92F11C3F01E5}" destId="{81CDF32C-03E9-4BC9-BEF1-768F943ED42C}" srcOrd="0" destOrd="0" presId="urn:microsoft.com/office/officeart/2005/8/layout/cycle4"/>
    <dgm:cxn modelId="{D5CE3789-BC81-43AD-8E6E-602DC83B3DA3}" srcId="{AAF87375-5BB6-409F-8D57-7021C0E79421}" destId="{CC4C5EDD-140E-46C9-A0B4-F00C70FFB892}" srcOrd="3" destOrd="0" parTransId="{111A2356-4E67-4A13-88D4-4321FECCF26E}" sibTransId="{030403FD-8C8F-4429-925C-BCF31098DCA8}"/>
    <dgm:cxn modelId="{98543B8C-1CBF-42CC-AEBB-7A650B802CF7}" srcId="{EE3641C1-556F-4C7C-BDA2-1476DC90BE35}" destId="{83C96A11-81D9-4841-B1D3-61A203A5CAA2}" srcOrd="0" destOrd="0" parTransId="{776D6826-87FA-40B2-A111-8F954530A193}" sibTransId="{B105E810-DA59-4406-A04D-8A3732B9BF82}"/>
    <dgm:cxn modelId="{372FE691-388F-4809-AA1F-6D23218DB898}" type="presOf" srcId="{321AC9E4-BABB-4B36-B203-80E910D5E8D7}" destId="{805748E1-186E-407F-BED6-260323A9F194}" srcOrd="0" destOrd="1" presId="urn:microsoft.com/office/officeart/2005/8/layout/cycle4"/>
    <dgm:cxn modelId="{717E5F94-FDD9-415F-868E-25326D50902A}" srcId="{AAF87375-5BB6-409F-8D57-7021C0E79421}" destId="{F307A41C-34E3-4F8C-AFD5-8D0150430BEB}" srcOrd="1" destOrd="0" parTransId="{BC1261E8-E69D-4411-BB7E-135848865016}" sibTransId="{FF371653-04A6-4DF9-A86D-070DC88B2F85}"/>
    <dgm:cxn modelId="{A4C9F595-1943-4BDD-BAB7-CF897FFB3B05}" type="presOf" srcId="{F6344A3F-AF68-4A38-B6CF-8E7EAF8AA0CC}" destId="{34060797-50F6-4914-A1C3-425B18767D42}" srcOrd="1" destOrd="2" presId="urn:microsoft.com/office/officeart/2005/8/layout/cycle4"/>
    <dgm:cxn modelId="{959562A3-33DF-46DE-A0A4-91701044DCAA}" type="presOf" srcId="{F6344A3F-AF68-4A38-B6CF-8E7EAF8AA0CC}" destId="{B77FF397-BF28-443E-B981-46E5F6F1F5C2}" srcOrd="0" destOrd="2" presId="urn:microsoft.com/office/officeart/2005/8/layout/cycle4"/>
    <dgm:cxn modelId="{CDCA74A6-A5D8-4FB6-B6E7-D6E67AC9C0EC}" type="presOf" srcId="{7CDD4433-DD92-46BB-82DB-85C2B31569F9}" destId="{671ACD43-2153-4B9E-9551-E98DB6F74904}" srcOrd="1" destOrd="0" presId="urn:microsoft.com/office/officeart/2005/8/layout/cycle4"/>
    <dgm:cxn modelId="{3E2514B1-D36E-4D7D-8670-ACBFF9CF23BB}" srcId="{EE3641C1-556F-4C7C-BDA2-1476DC90BE35}" destId="{6F416980-2BDB-4BA4-8940-7FBAD3979A28}" srcOrd="1" destOrd="0" parTransId="{BFC0F361-4B86-44FA-AED4-33EDC182FC7B}" sibTransId="{01E0E038-27A4-4A3E-AD48-B1F262A43EAA}"/>
    <dgm:cxn modelId="{E3AAAFB5-A5C8-4CE5-8307-EFA6C299C279}" srcId="{F307A41C-34E3-4F8C-AFD5-8D0150430BEB}" destId="{B17D9F6E-FB21-4F1D-AFC5-24956357F034}" srcOrd="0" destOrd="0" parTransId="{92D9ACCE-6E55-4216-A067-C32374AE96E9}" sibTransId="{ED41FC4F-B722-4A6F-BF3D-0B0E5C7D2C9A}"/>
    <dgm:cxn modelId="{9785DCB8-6C7F-4AAC-B32D-399AEC92C873}" type="presOf" srcId="{CC4C5EDD-140E-46C9-A0B4-F00C70FFB892}" destId="{BD588B0C-7092-44C0-842F-35DF97E077D1}" srcOrd="0" destOrd="0" presId="urn:microsoft.com/office/officeart/2005/8/layout/cycle4"/>
    <dgm:cxn modelId="{C45E00C1-1F1C-4216-B439-4C862CA30C7A}" srcId="{AF009DE1-D10B-487A-BD33-92F11C3F01E5}" destId="{7CDD4433-DD92-46BB-82DB-85C2B31569F9}" srcOrd="0" destOrd="0" parTransId="{888820F5-2869-4BA6-90C1-FF2B9B77C186}" sibTransId="{F8E0B7B8-5A21-4153-B785-B1C2C8CDD923}"/>
    <dgm:cxn modelId="{EB4183C2-4884-405E-B6D2-F27615270BDB}" type="presOf" srcId="{A81DADB0-9F08-4DBB-80A6-2F11C2C8928A}" destId="{64951517-C4EB-4A02-BBA8-769880149EE3}" srcOrd="1" destOrd="1" presId="urn:microsoft.com/office/officeart/2005/8/layout/cycle4"/>
    <dgm:cxn modelId="{62C771C8-BB6F-4DDF-A3AD-C398994C3ACB}" srcId="{F307A41C-34E3-4F8C-AFD5-8D0150430BEB}" destId="{6DC335FC-DE30-4154-B9F8-9405DE5229DF}" srcOrd="2" destOrd="0" parTransId="{CA24CFCB-2B83-422F-94F8-A5C62921A9DE}" sibTransId="{5275C0E2-B48F-4FD8-876A-5F933342CEFC}"/>
    <dgm:cxn modelId="{56D605C9-0EA1-4273-B1E2-E3E06F198778}" srcId="{F307A41C-34E3-4F8C-AFD5-8D0150430BEB}" destId="{321AC9E4-BABB-4B36-B203-80E910D5E8D7}" srcOrd="1" destOrd="0" parTransId="{E667CFC7-C185-40BF-A3C5-3E14ACEED291}" sibTransId="{CE9BCC94-74B2-47AE-9243-EEBD0DA1598B}"/>
    <dgm:cxn modelId="{DCB9B4D2-845A-4A32-A9F3-D4F44BA7CDFB}" type="presOf" srcId="{EF672BD5-ED32-4B77-AE9B-01A47D819E73}" destId="{671ACD43-2153-4B9E-9551-E98DB6F74904}" srcOrd="1" destOrd="2" presId="urn:microsoft.com/office/officeart/2005/8/layout/cycle4"/>
    <dgm:cxn modelId="{99421ADB-F2AF-4125-B949-E040D8B00E44}" type="presOf" srcId="{6F416980-2BDB-4BA4-8940-7FBAD3979A28}" destId="{B77FF397-BF28-443E-B981-46E5F6F1F5C2}" srcOrd="0" destOrd="1" presId="urn:microsoft.com/office/officeart/2005/8/layout/cycle4"/>
    <dgm:cxn modelId="{92EF79DD-5753-443C-9DA8-DE06C157D822}" type="presOf" srcId="{AAF87375-5BB6-409F-8D57-7021C0E79421}" destId="{40734348-F95E-4E57-924E-8487A0756186}" srcOrd="0" destOrd="0" presId="urn:microsoft.com/office/officeart/2005/8/layout/cycle4"/>
    <dgm:cxn modelId="{B32141E6-2DC6-4824-84C2-4B6F85DFC7FD}" type="presOf" srcId="{6F416980-2BDB-4BA4-8940-7FBAD3979A28}" destId="{34060797-50F6-4914-A1C3-425B18767D42}" srcOrd="1" destOrd="1" presId="urn:microsoft.com/office/officeart/2005/8/layout/cycle4"/>
    <dgm:cxn modelId="{BC49C5F3-0165-41C1-B821-13F70CAB706C}" type="presOf" srcId="{78A45184-250B-4F82-8960-8FBA507140DA}" destId="{34060797-50F6-4914-A1C3-425B18767D42}" srcOrd="1" destOrd="3" presId="urn:microsoft.com/office/officeart/2005/8/layout/cycle4"/>
    <dgm:cxn modelId="{B7CDAAF4-A395-4583-BD6C-85950DA08050}" srcId="{AF009DE1-D10B-487A-BD33-92F11C3F01E5}" destId="{EF672BD5-ED32-4B77-AE9B-01A47D819E73}" srcOrd="2" destOrd="0" parTransId="{877C21B2-88AC-4958-B66C-36014DEE7ADB}" sibTransId="{8937CD18-04AE-488E-9F2C-AF75C09BED5B}"/>
    <dgm:cxn modelId="{E9327AFB-E227-4439-93AA-F750851DD199}" type="presOf" srcId="{6DC335FC-DE30-4154-B9F8-9405DE5229DF}" destId="{20D2F750-6A8E-471F-A0E8-704E45C743FC}" srcOrd="1" destOrd="2" presId="urn:microsoft.com/office/officeart/2005/8/layout/cycle4"/>
    <dgm:cxn modelId="{3926B2FF-BE59-423C-8306-1F0E05D282F8}" type="presOf" srcId="{321AC9E4-BABB-4B36-B203-80E910D5E8D7}" destId="{20D2F750-6A8E-471F-A0E8-704E45C743FC}" srcOrd="1" destOrd="1" presId="urn:microsoft.com/office/officeart/2005/8/layout/cycle4"/>
    <dgm:cxn modelId="{04B1F113-ECE7-4463-9379-69BE7322D7F2}" type="presParOf" srcId="{40734348-F95E-4E57-924E-8487A0756186}" destId="{7E623A2A-3466-4AD5-B364-C7CBD1AC8670}" srcOrd="0" destOrd="0" presId="urn:microsoft.com/office/officeart/2005/8/layout/cycle4"/>
    <dgm:cxn modelId="{06224FFA-C124-4E95-9DAD-8A406B7E91AC}" type="presParOf" srcId="{7E623A2A-3466-4AD5-B364-C7CBD1AC8670}" destId="{3C2F1008-D98B-4964-83E3-083E88348111}" srcOrd="0" destOrd="0" presId="urn:microsoft.com/office/officeart/2005/8/layout/cycle4"/>
    <dgm:cxn modelId="{77102B73-952E-4983-A863-30F752263EA3}" type="presParOf" srcId="{3C2F1008-D98B-4964-83E3-083E88348111}" destId="{1BF3CA6A-2923-4464-9356-DA2AFADC8FAB}" srcOrd="0" destOrd="0" presId="urn:microsoft.com/office/officeart/2005/8/layout/cycle4"/>
    <dgm:cxn modelId="{B6894809-F4AD-4063-AEDF-A316313C73CF}" type="presParOf" srcId="{3C2F1008-D98B-4964-83E3-083E88348111}" destId="{671ACD43-2153-4B9E-9551-E98DB6F74904}" srcOrd="1" destOrd="0" presId="urn:microsoft.com/office/officeart/2005/8/layout/cycle4"/>
    <dgm:cxn modelId="{12137DB3-99A9-4CF1-8622-1F299A2D1ED6}" type="presParOf" srcId="{7E623A2A-3466-4AD5-B364-C7CBD1AC8670}" destId="{034D7AD4-D8E0-4E15-B135-F4398DE0AAFA}" srcOrd="1" destOrd="0" presId="urn:microsoft.com/office/officeart/2005/8/layout/cycle4"/>
    <dgm:cxn modelId="{30CC1808-E516-4D70-B4A6-3BDB82308552}" type="presParOf" srcId="{034D7AD4-D8E0-4E15-B135-F4398DE0AAFA}" destId="{805748E1-186E-407F-BED6-260323A9F194}" srcOrd="0" destOrd="0" presId="urn:microsoft.com/office/officeart/2005/8/layout/cycle4"/>
    <dgm:cxn modelId="{5AF523BA-49EC-42C1-AD56-CC1FC2392A81}" type="presParOf" srcId="{034D7AD4-D8E0-4E15-B135-F4398DE0AAFA}" destId="{20D2F750-6A8E-471F-A0E8-704E45C743FC}" srcOrd="1" destOrd="0" presId="urn:microsoft.com/office/officeart/2005/8/layout/cycle4"/>
    <dgm:cxn modelId="{73C3663E-9D4E-4B0D-A4E6-E338EABA91C8}" type="presParOf" srcId="{7E623A2A-3466-4AD5-B364-C7CBD1AC8670}" destId="{7A69F572-09B5-44A7-B902-7BE63DDE0534}" srcOrd="2" destOrd="0" presId="urn:microsoft.com/office/officeart/2005/8/layout/cycle4"/>
    <dgm:cxn modelId="{4B53AC98-98D6-443E-BEE7-3737F7A177D7}" type="presParOf" srcId="{7A69F572-09B5-44A7-B902-7BE63DDE0534}" destId="{B77FF397-BF28-443E-B981-46E5F6F1F5C2}" srcOrd="0" destOrd="0" presId="urn:microsoft.com/office/officeart/2005/8/layout/cycle4"/>
    <dgm:cxn modelId="{EFDA637C-50AB-4E27-9538-BEC8D5776427}" type="presParOf" srcId="{7A69F572-09B5-44A7-B902-7BE63DDE0534}" destId="{34060797-50F6-4914-A1C3-425B18767D42}" srcOrd="1" destOrd="0" presId="urn:microsoft.com/office/officeart/2005/8/layout/cycle4"/>
    <dgm:cxn modelId="{1F23156D-C05E-45B1-B6D1-A5481B54F047}" type="presParOf" srcId="{7E623A2A-3466-4AD5-B364-C7CBD1AC8670}" destId="{FECAC30C-6884-49CD-B04B-79E3BBF95161}" srcOrd="3" destOrd="0" presId="urn:microsoft.com/office/officeart/2005/8/layout/cycle4"/>
    <dgm:cxn modelId="{3205494D-A61F-46C3-BFC1-F27885E86D23}" type="presParOf" srcId="{FECAC30C-6884-49CD-B04B-79E3BBF95161}" destId="{2F096DF1-BDD9-4EE6-8190-D2FA18D2E803}" srcOrd="0" destOrd="0" presId="urn:microsoft.com/office/officeart/2005/8/layout/cycle4"/>
    <dgm:cxn modelId="{0F272CA3-6AF6-4A5C-919A-83507DBDBDAD}" type="presParOf" srcId="{FECAC30C-6884-49CD-B04B-79E3BBF95161}" destId="{64951517-C4EB-4A02-BBA8-769880149EE3}" srcOrd="1" destOrd="0" presId="urn:microsoft.com/office/officeart/2005/8/layout/cycle4"/>
    <dgm:cxn modelId="{B78E5BAC-6C7D-4904-8E52-830B115D693C}" type="presParOf" srcId="{7E623A2A-3466-4AD5-B364-C7CBD1AC8670}" destId="{93E2F63F-7C11-4256-B2EB-040CE5BA2CC8}" srcOrd="4" destOrd="0" presId="urn:microsoft.com/office/officeart/2005/8/layout/cycle4"/>
    <dgm:cxn modelId="{52E8068F-C0B0-48FB-9A03-CFD8BA57A50B}" type="presParOf" srcId="{40734348-F95E-4E57-924E-8487A0756186}" destId="{17017123-EB72-4B3E-A261-7B0F39407E77}" srcOrd="1" destOrd="0" presId="urn:microsoft.com/office/officeart/2005/8/layout/cycle4"/>
    <dgm:cxn modelId="{054C9CD4-E088-4387-873F-CE933956F95A}" type="presParOf" srcId="{17017123-EB72-4B3E-A261-7B0F39407E77}" destId="{81CDF32C-03E9-4BC9-BEF1-768F943ED42C}" srcOrd="0" destOrd="0" presId="urn:microsoft.com/office/officeart/2005/8/layout/cycle4"/>
    <dgm:cxn modelId="{5702EBFF-0861-4B95-A1B4-52E489245753}" type="presParOf" srcId="{17017123-EB72-4B3E-A261-7B0F39407E77}" destId="{B5310A50-2AD4-4ADC-80A0-3C16F3FC8F07}" srcOrd="1" destOrd="0" presId="urn:microsoft.com/office/officeart/2005/8/layout/cycle4"/>
    <dgm:cxn modelId="{B87ABA64-0D7B-4B5A-909E-A2CDBFA2223E}" type="presParOf" srcId="{17017123-EB72-4B3E-A261-7B0F39407E77}" destId="{CB0A79B5-9CAC-4738-99A1-1899C3864A25}" srcOrd="2" destOrd="0" presId="urn:microsoft.com/office/officeart/2005/8/layout/cycle4"/>
    <dgm:cxn modelId="{31B8259A-7EBE-452E-AFA7-FF2C778CEBB0}" type="presParOf" srcId="{17017123-EB72-4B3E-A261-7B0F39407E77}" destId="{BD588B0C-7092-44C0-842F-35DF97E077D1}" srcOrd="3" destOrd="0" presId="urn:microsoft.com/office/officeart/2005/8/layout/cycle4"/>
    <dgm:cxn modelId="{2AB50F52-CB89-4769-9EC9-E9288A489D18}" type="presParOf" srcId="{17017123-EB72-4B3E-A261-7B0F39407E77}" destId="{5768BAAB-3448-4F50-87B7-A789EDA057E3}" srcOrd="4" destOrd="0" presId="urn:microsoft.com/office/officeart/2005/8/layout/cycle4"/>
    <dgm:cxn modelId="{134A9DB2-718D-46BA-8A3F-F194980FD0ED}" type="presParOf" srcId="{40734348-F95E-4E57-924E-8487A0756186}" destId="{EEEEBED6-045A-405F-B3C9-DF0EE008015C}" srcOrd="2" destOrd="0" presId="urn:microsoft.com/office/officeart/2005/8/layout/cycle4"/>
    <dgm:cxn modelId="{FD973719-128A-46FA-AEE7-8FA5E81F168C}" type="presParOf" srcId="{40734348-F95E-4E57-924E-8487A0756186}" destId="{4E059BBA-B525-4FCF-AACC-1FA180786FFF}" srcOrd="3" destOrd="0" presId="urn:microsoft.com/office/officeart/2005/8/layout/cycle4"/>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BF463051-7F5E-42B0-8E72-BB341CB52A4F}" type="doc">
      <dgm:prSet loTypeId="urn:microsoft.com/office/officeart/2005/8/layout/hList1" loCatId="list" qsTypeId="urn:microsoft.com/office/officeart/2005/8/quickstyle/simple1" qsCatId="simple" csTypeId="urn:microsoft.com/office/officeart/2005/8/colors/colorful1" csCatId="colorful" phldr="1"/>
      <dgm:spPr/>
      <dgm:t>
        <a:bodyPr/>
        <a:lstStyle/>
        <a:p>
          <a:pPr algn="ctr" rtl="0"/>
          <a:endParaRPr lang="en-us"/>
        </a:p>
      </dgm:t>
    </dgm:pt>
    <dgm:pt modelId="{EA399EF9-FAA0-4928-93DB-428AE7E6895B}">
      <dgm:prSet phldrT="[טקסט]"/>
      <dgm:spPr/>
      <dgm:t>
        <a:bodyPr/>
        <a:lstStyle/>
        <a:p>
          <a:pPr algn="ctr" rtl="0"/>
          <a:r>
            <a:rPr lang="en-us" b="0" i="0" u="none" baseline="0" dirty="0"/>
            <a:t>Medical</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AC4261D-9725-4175-8DE7-4731D3ADF51B}" type="parTrans" cxnId="{ABB1BEC1-EEE3-434C-93A5-FDD36CA77D3B}">
      <dgm:prSet/>
      <dgm:spPr/>
      <dgm:t>
        <a:bodyPr/>
        <a:lstStyle/>
        <a:p>
          <a:pPr algn="ctr" rtl="0"/>
          <a:endParaRPr lang="en-us"/>
        </a:p>
      </dgm:t>
    </dgm:pt>
    <dgm:pt modelId="{A4FD14F6-EF9E-4449-AC58-050D085925D4}" type="sibTrans" cxnId="{ABB1BEC1-EEE3-434C-93A5-FDD36CA77D3B}">
      <dgm:prSet/>
      <dgm:spPr/>
      <dgm:t>
        <a:bodyPr/>
        <a:lstStyle/>
        <a:p>
          <a:pPr algn="ctr" rtl="0"/>
          <a:endParaRPr lang="en-us"/>
        </a:p>
      </dgm:t>
    </dgm:pt>
    <dgm:pt modelId="{E68BB472-36BA-403D-8C91-13F1899DC165}">
      <dgm:prSet phldrT="[טקסט]" custT="1"/>
      <dgm:spPr/>
      <dgm:t>
        <a:bodyPr/>
        <a:lstStyle/>
        <a:p>
          <a:pPr marL="173038" lvl="1" indent="-171450" algn="l" defTabSz="711200" rtl="0">
            <a:lnSpc>
              <a:spcPct val="90000"/>
            </a:lnSpc>
            <a:spcBef>
              <a:spcPct val="0"/>
            </a:spcBef>
            <a:spcAft>
              <a:spcPct val="15000"/>
            </a:spcAft>
            <a:buSzPts val="1530"/>
            <a:buFont typeface="Arial" panose="020B0604020202020204" pitchFamily="34" charset="0"/>
            <a:buChar char="•"/>
            <a:tabLst/>
          </a:pPr>
          <a:r>
            <a:rPr lang="en-us" sz="1400" b="0" i="0" u="none" kern="1200" baseline="0" dirty="0">
              <a:latin typeface="Segoe UI" panose="020B0502040204020203" pitchFamily="34" charset="0"/>
              <a:ea typeface="Arial"/>
              <a:cs typeface="Segoe UI" panose="020B0502040204020203" pitchFamily="34" charset="0"/>
              <a:sym typeface="Arial"/>
            </a:rPr>
            <a:t>Product research and development from concept to production – A to Z.</a:t>
          </a:r>
          <a:endParaRPr lang="en-us" sz="1400" kern="1200" dirty="0">
            <a:latin typeface="Segoe UI" panose="020B0502040204020203" pitchFamily="34" charset="0"/>
            <a:cs typeface="Segoe UI" panose="020B0502040204020203" pitchFamily="34" charset="0"/>
          </a:endParaRPr>
        </a:p>
      </dgm:t>
    </dgm:pt>
    <dgm:pt modelId="{8903B1D4-1A30-4358-9F0F-AD90FFF5E290}" type="parTrans" cxnId="{F3E98AFE-B742-4F44-9C21-81B87C3A9395}">
      <dgm:prSet/>
      <dgm:spPr/>
      <dgm:t>
        <a:bodyPr/>
        <a:lstStyle/>
        <a:p>
          <a:pPr algn="ctr" rtl="0"/>
          <a:endParaRPr lang="en-us"/>
        </a:p>
      </dgm:t>
    </dgm:pt>
    <dgm:pt modelId="{5A2AB1D4-C582-4B97-A465-18F99EC0CEC9}" type="sibTrans" cxnId="{F3E98AFE-B742-4F44-9C21-81B87C3A9395}">
      <dgm:prSet/>
      <dgm:spPr/>
      <dgm:t>
        <a:bodyPr/>
        <a:lstStyle/>
        <a:p>
          <a:pPr algn="ctr" rtl="0"/>
          <a:endParaRPr lang="en-us"/>
        </a:p>
      </dgm:t>
    </dgm:pt>
    <dgm:pt modelId="{2943F436-5640-4677-8453-13E0F137587B}">
      <dgm:prSet phldrT="[טקסט]"/>
      <dgm:spPr/>
      <dgm:t>
        <a:bodyPr/>
        <a:lstStyle/>
        <a:p>
          <a:pPr algn="ctr" rtl="0"/>
          <a:r>
            <a:rPr lang="en-us" b="0" i="0" u="none" baseline="0" dirty="0"/>
            <a:t>Environmental and Energy Engineering</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24FEAFF0-C44F-49F2-AA43-DA5710723427}" type="parTrans" cxnId="{1012928B-3B5C-4C52-9186-9D4FBFEE7402}">
      <dgm:prSet/>
      <dgm:spPr/>
      <dgm:t>
        <a:bodyPr/>
        <a:lstStyle/>
        <a:p>
          <a:pPr algn="ctr" rtl="0"/>
          <a:endParaRPr lang="en-us"/>
        </a:p>
      </dgm:t>
    </dgm:pt>
    <dgm:pt modelId="{EEEF5352-6A4C-49F4-9319-35A95A85FF99}" type="sibTrans" cxnId="{1012928B-3B5C-4C52-9186-9D4FBFEE7402}">
      <dgm:prSet/>
      <dgm:spPr/>
      <dgm:t>
        <a:bodyPr/>
        <a:lstStyle/>
        <a:p>
          <a:pPr algn="ctr" rtl="0"/>
          <a:endParaRPr lang="en-us"/>
        </a:p>
      </dgm:t>
    </dgm:pt>
    <dgm:pt modelId="{C4A49986-C4B4-4C74-B717-17779C46CE37}">
      <dgm:prSet phldrT="[טקסט]" custT="1"/>
      <dgm:spPr/>
      <dgm:t>
        <a:bodyPr/>
        <a:lstStyle/>
        <a:p>
          <a:pPr algn="l" rtl="0">
            <a:buSzPts val="1530"/>
            <a:buFont typeface="Arial" panose="020B0604020202020204" pitchFamily="34" charset="0"/>
            <a:buChar char="•"/>
          </a:pPr>
          <a:r>
            <a:rPr lang="en-us" sz="1400" b="0" i="0" u="none" baseline="0" dirty="0">
              <a:latin typeface="Segoe UI" panose="020B0502040204020203" pitchFamily="34" charset="0"/>
              <a:ea typeface="Arial"/>
              <a:cs typeface="Segoe UI" panose="020B0502040204020203" pitchFamily="34" charset="0"/>
              <a:sym typeface="Arial"/>
            </a:rPr>
            <a:t>Developing and planning of recycling facilities.</a:t>
          </a:r>
          <a:endParaRPr lang="en-us" sz="1400" dirty="0">
            <a:latin typeface="Segoe UI" panose="020B0502040204020203" pitchFamily="34" charset="0"/>
            <a:cs typeface="Segoe UI" panose="020B0502040204020203" pitchFamily="34" charset="0"/>
          </a:endParaRPr>
        </a:p>
      </dgm:t>
    </dgm:pt>
    <dgm:pt modelId="{5155CAF0-9F18-4372-B084-238B0C247AFF}" type="parTrans" cxnId="{AEEF22FB-A8DF-4938-8AFF-604DCA15D91F}">
      <dgm:prSet/>
      <dgm:spPr/>
      <dgm:t>
        <a:bodyPr/>
        <a:lstStyle/>
        <a:p>
          <a:pPr algn="ctr" rtl="0"/>
          <a:endParaRPr lang="en-us"/>
        </a:p>
      </dgm:t>
    </dgm:pt>
    <dgm:pt modelId="{8D71EBB5-2E46-45A2-9BE1-693B5EA6C168}" type="sibTrans" cxnId="{AEEF22FB-A8DF-4938-8AFF-604DCA15D91F}">
      <dgm:prSet/>
      <dgm:spPr/>
      <dgm:t>
        <a:bodyPr/>
        <a:lstStyle/>
        <a:p>
          <a:pPr algn="ctr" rtl="0"/>
          <a:endParaRPr lang="en-us"/>
        </a:p>
      </dgm:t>
    </dgm:pt>
    <dgm:pt modelId="{5EA21F09-1193-4A65-984E-6C4FBC0710F5}">
      <dgm:prSet phldrT="[טקסט]"/>
      <dgm:spPr/>
      <dgm:t>
        <a:bodyPr/>
        <a:lstStyle/>
        <a:p>
          <a:pPr algn="ctr" rtl="0"/>
          <a:r>
            <a:rPr lang="en-us" b="0" i="0" u="none" baseline="0" dirty="0"/>
            <a:t>Agriculture</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B80F459C-8AF9-4D0A-A14A-9AED093838AC}" type="parTrans" cxnId="{50A5FC33-CAF7-4CBA-A6DD-8899CEC05AC4}">
      <dgm:prSet/>
      <dgm:spPr/>
      <dgm:t>
        <a:bodyPr/>
        <a:lstStyle/>
        <a:p>
          <a:pPr algn="ctr" rtl="0"/>
          <a:endParaRPr lang="en-us"/>
        </a:p>
      </dgm:t>
    </dgm:pt>
    <dgm:pt modelId="{B08CBFA8-D984-4408-8E1A-9DC3E81C7E5F}" type="sibTrans" cxnId="{50A5FC33-CAF7-4CBA-A6DD-8899CEC05AC4}">
      <dgm:prSet/>
      <dgm:spPr/>
      <dgm:t>
        <a:bodyPr/>
        <a:lstStyle/>
        <a:p>
          <a:pPr algn="ctr" rtl="0"/>
          <a:endParaRPr lang="en-us"/>
        </a:p>
      </dgm:t>
    </dgm:pt>
    <dgm:pt modelId="{002FA321-F8F6-4822-A414-A1EFCEAA39DE}">
      <dgm:prSet phldrT="[טקסט]"/>
      <dgm:spPr/>
      <dgm:t>
        <a:bodyPr/>
        <a:lstStyle/>
        <a:p>
          <a:pPr algn="ctr" rtl="0"/>
          <a:r>
            <a:rPr lang="en-us" b="0" i="0" u="none" baseline="0" dirty="0"/>
            <a:t>Heavy/Traditional industry</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C4FF43B7-FE56-4ED1-91BC-127B47EF1A20}" type="parTrans" cxnId="{A051F935-7025-4547-94EB-06C61862B922}">
      <dgm:prSet/>
      <dgm:spPr/>
      <dgm:t>
        <a:bodyPr/>
        <a:lstStyle/>
        <a:p>
          <a:pPr algn="ctr" rtl="0"/>
          <a:endParaRPr lang="en-us"/>
        </a:p>
      </dgm:t>
    </dgm:pt>
    <dgm:pt modelId="{B7044EC6-1EE0-4526-8E73-F6C717562EF3}" type="sibTrans" cxnId="{A051F935-7025-4547-94EB-06C61862B922}">
      <dgm:prSet/>
      <dgm:spPr/>
      <dgm:t>
        <a:bodyPr/>
        <a:lstStyle/>
        <a:p>
          <a:pPr algn="ctr" rtl="0"/>
          <a:endParaRPr lang="en-us"/>
        </a:p>
      </dgm:t>
    </dgm:pt>
    <dgm:pt modelId="{8A45C2F0-A9E4-4EAA-952B-8EABACDCDE15}">
      <dgm:prSet custT="1"/>
      <dgm:spPr/>
      <dgm:t>
        <a:bodyPr/>
        <a:lstStyle/>
        <a:p>
          <a:pPr marL="173038" lvl="1" indent="-171450" algn="l" defTabSz="711200" rtl="0">
            <a:lnSpc>
              <a:spcPct val="90000"/>
            </a:lnSpc>
            <a:spcBef>
              <a:spcPct val="0"/>
            </a:spcBef>
            <a:spcAft>
              <a:spcPct val="15000"/>
            </a:spcAft>
            <a:tabLst/>
          </a:pPr>
          <a:r>
            <a:rPr lang="en-us" sz="1400" b="0" i="0" u="none" kern="1200" baseline="0" dirty="0">
              <a:latin typeface="Segoe UI" panose="020B0502040204020203" pitchFamily="34" charset="0"/>
              <a:ea typeface="Arial"/>
              <a:cs typeface="Segoe UI" panose="020B0502040204020203" pitchFamily="34" charset="0"/>
              <a:sym typeface="Arial"/>
            </a:rPr>
            <a:t>Setting up production lines and process optimization.</a:t>
          </a:r>
        </a:p>
      </dgm:t>
    </dgm:pt>
    <dgm:pt modelId="{F2597D16-5E0F-4BF0-93C5-CD5606B70749}" type="parTrans" cxnId="{6FD40F25-63C3-4FE3-8BA1-A0508FD02822}">
      <dgm:prSet/>
      <dgm:spPr/>
      <dgm:t>
        <a:bodyPr/>
        <a:lstStyle/>
        <a:p>
          <a:pPr algn="ctr" rtl="0"/>
          <a:endParaRPr lang="en-us"/>
        </a:p>
      </dgm:t>
    </dgm:pt>
    <dgm:pt modelId="{3458B7F5-0DD3-4B6B-9884-FF589FE30E29}" type="sibTrans" cxnId="{6FD40F25-63C3-4FE3-8BA1-A0508FD02822}">
      <dgm:prSet/>
      <dgm:spPr/>
      <dgm:t>
        <a:bodyPr/>
        <a:lstStyle/>
        <a:p>
          <a:pPr algn="ctr" rtl="0"/>
          <a:endParaRPr lang="en-us"/>
        </a:p>
      </dgm:t>
    </dgm:pt>
    <dgm:pt modelId="{13B3E3DE-CB8F-4693-AB11-56C1A0CCA93D}">
      <dgm:prSet custT="1"/>
      <dgm:spPr/>
      <dgm:t>
        <a:bodyPr/>
        <a:lstStyle/>
        <a:p>
          <a:pPr marL="173038" lvl="1" indent="-171450" algn="l" defTabSz="711200" rtl="0">
            <a:lnSpc>
              <a:spcPct val="90000"/>
            </a:lnSpc>
            <a:spcBef>
              <a:spcPct val="0"/>
            </a:spcBef>
            <a:spcAft>
              <a:spcPct val="15000"/>
            </a:spcAft>
            <a:tabLst/>
          </a:pPr>
          <a:r>
            <a:rPr lang="en-us" sz="1400" b="0" i="0" u="none" kern="1200" baseline="0" dirty="0">
              <a:latin typeface="Segoe UI" panose="020B0502040204020203" pitchFamily="34" charset="0"/>
              <a:ea typeface="Arial"/>
              <a:cs typeface="Segoe UI" panose="020B0502040204020203" pitchFamily="34" charset="0"/>
              <a:sym typeface="Arial"/>
            </a:rPr>
            <a:t>Building in process automation.</a:t>
          </a:r>
        </a:p>
      </dgm:t>
    </dgm:pt>
    <dgm:pt modelId="{71D887F1-6778-4272-A119-DF38291AFB5C}" type="parTrans" cxnId="{7141E59B-DFB2-4212-8722-0564BDCB6EDD}">
      <dgm:prSet/>
      <dgm:spPr/>
      <dgm:t>
        <a:bodyPr/>
        <a:lstStyle/>
        <a:p>
          <a:pPr algn="ctr" rtl="0"/>
          <a:endParaRPr lang="en-us"/>
        </a:p>
      </dgm:t>
    </dgm:pt>
    <dgm:pt modelId="{3EF6C320-D480-4B36-A87B-EB7A4DF7AE1A}" type="sibTrans" cxnId="{7141E59B-DFB2-4212-8722-0564BDCB6EDD}">
      <dgm:prSet/>
      <dgm:spPr/>
      <dgm:t>
        <a:bodyPr/>
        <a:lstStyle/>
        <a:p>
          <a:pPr algn="ctr" rtl="0"/>
          <a:endParaRPr lang="en-us"/>
        </a:p>
      </dgm:t>
    </dgm:pt>
    <dgm:pt modelId="{15F5CDE2-B786-4D94-9DBF-D4822351DF12}">
      <dgm:prSet custT="1"/>
      <dgm:spPr/>
      <dgm:t>
        <a:bodyPr/>
        <a:lstStyle/>
        <a:p>
          <a:pPr marL="173038" lvl="1" indent="-171450" algn="l" defTabSz="711200" rtl="0">
            <a:lnSpc>
              <a:spcPct val="90000"/>
            </a:lnSpc>
            <a:spcBef>
              <a:spcPct val="0"/>
            </a:spcBef>
            <a:spcAft>
              <a:spcPct val="15000"/>
            </a:spcAft>
            <a:tabLst/>
          </a:pPr>
          <a:r>
            <a:rPr lang="en-us" sz="1400" b="0" i="0" u="none" kern="1200" baseline="0" dirty="0">
              <a:latin typeface="Segoe UI" panose="020B0502040204020203" pitchFamily="34" charset="0"/>
              <a:ea typeface="Arial"/>
              <a:cs typeface="Segoe UI" panose="020B0502040204020203" pitchFamily="34" charset="0"/>
              <a:sym typeface="Arial"/>
            </a:rPr>
            <a:t>Consulting</a:t>
          </a:r>
          <a:r>
            <a:rPr lang="en-us" sz="1600" b="0" i="0" u="none" kern="1200" baseline="0" dirty="0">
              <a:latin typeface="Arial"/>
              <a:ea typeface="Arial"/>
              <a:cs typeface="Arial"/>
              <a:sym typeface="Arial"/>
            </a:rPr>
            <a:t>.</a:t>
          </a:r>
        </a:p>
      </dgm:t>
    </dgm:pt>
    <dgm:pt modelId="{166682CE-E38B-4684-95F0-4FD294F894C5}" type="parTrans" cxnId="{3518A4C7-646D-470E-B3B1-E0DAC704FFF6}">
      <dgm:prSet/>
      <dgm:spPr/>
      <dgm:t>
        <a:bodyPr/>
        <a:lstStyle/>
        <a:p>
          <a:pPr algn="ctr" rtl="0"/>
          <a:endParaRPr lang="en-us"/>
        </a:p>
      </dgm:t>
    </dgm:pt>
    <dgm:pt modelId="{5088C73C-AAC5-4214-8A69-F88BD615097D}" type="sibTrans" cxnId="{3518A4C7-646D-470E-B3B1-E0DAC704FFF6}">
      <dgm:prSet/>
      <dgm:spPr/>
      <dgm:t>
        <a:bodyPr/>
        <a:lstStyle/>
        <a:p>
          <a:pPr algn="ctr" rtl="0"/>
          <a:endParaRPr lang="en-us"/>
        </a:p>
      </dgm:t>
    </dgm:pt>
    <dgm:pt modelId="{8D73CD6F-AC0D-4E60-849C-D4E8C2BA8955}">
      <dgm:prSet phldrT="[טקסט]" custT="1"/>
      <dgm:spPr/>
      <dgm:t>
        <a:bodyPr/>
        <a:lstStyle/>
        <a:p>
          <a:pPr algn="l" rtl="0">
            <a:buSzPts val="1530"/>
            <a:buFont typeface="Arial" panose="020B0604020202020204" pitchFamily="34" charset="0"/>
            <a:buChar char="•"/>
          </a:pPr>
          <a:r>
            <a:rPr lang="en-us" sz="1600" b="0" i="0" u="none" baseline="0" dirty="0">
              <a:latin typeface="Segoe UI" panose="020B0502040204020203" pitchFamily="34" charset="0"/>
              <a:ea typeface="Arial"/>
              <a:cs typeface="Segoe UI" panose="020B0502040204020203" pitchFamily="34" charset="0"/>
              <a:sym typeface="Arial"/>
            </a:rPr>
            <a:t>Development of agricultural processing machinery.</a:t>
          </a:r>
          <a:endParaRPr lang="en-us" sz="1600" dirty="0">
            <a:latin typeface="Segoe UI" panose="020B0502040204020203" pitchFamily="34" charset="0"/>
            <a:cs typeface="Segoe UI" panose="020B0502040204020203" pitchFamily="34" charset="0"/>
          </a:endParaRPr>
        </a:p>
      </dgm:t>
    </dgm:pt>
    <dgm:pt modelId="{1E349E6E-0EE0-4329-A001-3D927B2860C9}" type="parTrans" cxnId="{56CDBE99-E689-4DDD-97E2-3D434FB0EFBF}">
      <dgm:prSet/>
      <dgm:spPr/>
      <dgm:t>
        <a:bodyPr/>
        <a:lstStyle/>
        <a:p>
          <a:pPr algn="ctr" rtl="0"/>
          <a:endParaRPr lang="en-us"/>
        </a:p>
      </dgm:t>
    </dgm:pt>
    <dgm:pt modelId="{1314E475-0F5A-4D0C-9925-727C5BB8F7B4}" type="sibTrans" cxnId="{56CDBE99-E689-4DDD-97E2-3D434FB0EFBF}">
      <dgm:prSet/>
      <dgm:spPr/>
      <dgm:t>
        <a:bodyPr/>
        <a:lstStyle/>
        <a:p>
          <a:pPr algn="ctr" rtl="0"/>
          <a:endParaRPr lang="en-us"/>
        </a:p>
      </dgm:t>
    </dgm:pt>
    <dgm:pt modelId="{0AA81EAF-DDF2-4146-8A1A-28022C9D71E8}">
      <dgm:prSet custT="1"/>
      <dgm:spPr/>
      <dgm:t>
        <a:bodyPr/>
        <a:lstStyle/>
        <a:p>
          <a:pPr algn="l" rtl="0"/>
          <a:r>
            <a:rPr lang="en-us" sz="1600" b="0" i="0" u="none" baseline="0" dirty="0">
              <a:latin typeface="Segoe UI" panose="020B0502040204020203" pitchFamily="34" charset="0"/>
              <a:ea typeface="Arial"/>
              <a:cs typeface="Segoe UI" panose="020B0502040204020203" pitchFamily="34" charset="0"/>
              <a:sym typeface="Arial"/>
            </a:rPr>
            <a:t>Improving existing machine</a:t>
          </a:r>
          <a:r>
            <a:rPr lang="en-us" sz="2000" b="0" i="0" u="none" baseline="0" dirty="0">
              <a:latin typeface="Arial"/>
              <a:ea typeface="Arial"/>
              <a:cs typeface="Arial"/>
              <a:sym typeface="Arial"/>
            </a:rPr>
            <a:t>.</a:t>
          </a:r>
          <a:endParaRPr lang="en-us" sz="1800" b="0" i="0" u="none" baseline="0" dirty="0">
            <a:latin typeface="Arial"/>
            <a:ea typeface="Arial"/>
            <a:cs typeface="Arial"/>
            <a:sym typeface="Arial"/>
          </a:endParaRPr>
        </a:p>
      </dgm:t>
    </dgm:pt>
    <dgm:pt modelId="{358A130A-AA6C-40E6-869C-7CBA899C3C1A}" type="parTrans" cxnId="{4BB6F9B5-43C8-4F03-AE6B-13A0EAFB336B}">
      <dgm:prSet/>
      <dgm:spPr/>
      <dgm:t>
        <a:bodyPr/>
        <a:lstStyle/>
        <a:p>
          <a:pPr algn="ctr" rtl="0"/>
          <a:endParaRPr lang="en-us"/>
        </a:p>
      </dgm:t>
    </dgm:pt>
    <dgm:pt modelId="{686B2411-F7C9-4CBC-AED4-6CBEF92338FA}" type="sibTrans" cxnId="{4BB6F9B5-43C8-4F03-AE6B-13A0EAFB336B}">
      <dgm:prSet/>
      <dgm:spPr/>
      <dgm:t>
        <a:bodyPr/>
        <a:lstStyle/>
        <a:p>
          <a:pPr algn="ctr" rtl="0"/>
          <a:endParaRPr lang="en-us"/>
        </a:p>
      </dgm:t>
    </dgm:pt>
    <dgm:pt modelId="{82BFD330-03A6-4A77-BF85-E405CB816CD8}">
      <dgm:prSet phldrT="[טקסט]" custT="1"/>
      <dgm:spPr/>
      <dgm:t>
        <a:bodyPr/>
        <a:lstStyle/>
        <a:p>
          <a:pPr algn="l" rtl="0">
            <a:buSzPts val="1530"/>
            <a:buFont typeface="Arial" panose="020B0604020202020204" pitchFamily="34" charset="0"/>
            <a:buChar char="•"/>
          </a:pPr>
          <a:r>
            <a:rPr lang="en-us" sz="1400" b="0" i="0" u="none" baseline="0" dirty="0">
              <a:latin typeface="Segoe UI" panose="020B0502040204020203" pitchFamily="34" charset="0"/>
              <a:ea typeface="Arial"/>
              <a:cs typeface="Segoe UI" panose="020B0502040204020203" pitchFamily="34" charset="0"/>
              <a:sym typeface="Arial"/>
            </a:rPr>
            <a:t>Developing and manufacturing industrial facilities.</a:t>
          </a:r>
          <a:endParaRPr lang="en-us" sz="1400" dirty="0">
            <a:latin typeface="Segoe UI" panose="020B0502040204020203" pitchFamily="34" charset="0"/>
            <a:cs typeface="Segoe UI" panose="020B0502040204020203" pitchFamily="34" charset="0"/>
          </a:endParaRPr>
        </a:p>
      </dgm:t>
    </dgm:pt>
    <dgm:pt modelId="{9EB35CBB-5F9D-46FA-A1C9-DE6AA8691469}" type="parTrans" cxnId="{77EA5BD5-2E60-40E6-B9B2-4E6A3BB1982D}">
      <dgm:prSet/>
      <dgm:spPr/>
      <dgm:t>
        <a:bodyPr/>
        <a:lstStyle/>
        <a:p>
          <a:pPr algn="ctr" rtl="0"/>
          <a:endParaRPr lang="en-us"/>
        </a:p>
      </dgm:t>
    </dgm:pt>
    <dgm:pt modelId="{B9EEFCB1-5B90-4715-B2C2-789096A8AB4D}" type="sibTrans" cxnId="{77EA5BD5-2E60-40E6-B9B2-4E6A3BB1982D}">
      <dgm:prSet/>
      <dgm:spPr/>
      <dgm:t>
        <a:bodyPr/>
        <a:lstStyle/>
        <a:p>
          <a:pPr algn="ctr" rtl="0"/>
          <a:endParaRPr lang="en-us"/>
        </a:p>
      </dgm:t>
    </dgm:pt>
    <dgm:pt modelId="{333079DF-D782-428E-97F0-57101CEBB2B6}">
      <dgm:prSet custT="1"/>
      <dgm:spPr/>
      <dgm:t>
        <a:bodyPr/>
        <a:lstStyle/>
        <a:p>
          <a:pPr algn="l" rtl="0"/>
          <a:r>
            <a:rPr lang="en-us" sz="1400" b="0" i="0" u="none" baseline="0" dirty="0">
              <a:latin typeface="Segoe UI" panose="020B0502040204020203" pitchFamily="34" charset="0"/>
              <a:ea typeface="Arial"/>
              <a:cs typeface="Segoe UI" panose="020B0502040204020203" pitchFamily="34" charset="0"/>
              <a:sym typeface="Arial"/>
            </a:rPr>
            <a:t>Developing processing facilities.</a:t>
          </a:r>
        </a:p>
      </dgm:t>
    </dgm:pt>
    <dgm:pt modelId="{2B8396D7-9219-4C36-A30A-D912B2CC7E2E}" type="parTrans" cxnId="{6B613B86-10F5-4F3D-B3DA-61883022A745}">
      <dgm:prSet/>
      <dgm:spPr/>
      <dgm:t>
        <a:bodyPr/>
        <a:lstStyle/>
        <a:p>
          <a:pPr algn="ctr" rtl="0"/>
          <a:endParaRPr lang="en-us"/>
        </a:p>
      </dgm:t>
    </dgm:pt>
    <dgm:pt modelId="{4A29FAD8-1763-43ED-8BB7-A47D1BCA47AA}" type="sibTrans" cxnId="{6B613B86-10F5-4F3D-B3DA-61883022A745}">
      <dgm:prSet/>
      <dgm:spPr/>
      <dgm:t>
        <a:bodyPr/>
        <a:lstStyle/>
        <a:p>
          <a:pPr algn="ctr" rtl="0"/>
          <a:endParaRPr lang="en-us"/>
        </a:p>
      </dgm:t>
    </dgm:pt>
    <dgm:pt modelId="{612EF1C7-E09E-46A5-A7DC-F7B0D001888C}">
      <dgm:prSet custT="1"/>
      <dgm:spPr/>
      <dgm:t>
        <a:bodyPr/>
        <a:lstStyle/>
        <a:p>
          <a:pPr algn="l" rtl="0"/>
          <a:r>
            <a:rPr lang="en-us" sz="1400" b="0" i="0" u="none" baseline="0" dirty="0">
              <a:latin typeface="Segoe UI" panose="020B0502040204020203" pitchFamily="34" charset="0"/>
              <a:ea typeface="Arial"/>
              <a:cs typeface="Segoe UI" panose="020B0502040204020203" pitchFamily="34" charset="0"/>
              <a:sym typeface="Arial"/>
            </a:rPr>
            <a:t>Improving and upgrading existing systems, adapting to changes in new manufacturing processes. </a:t>
          </a:r>
        </a:p>
      </dgm:t>
    </dgm:pt>
    <dgm:pt modelId="{363199F1-5D20-4B7A-92B8-2C3B9DD4E344}" type="parTrans" cxnId="{AAB9952E-8CF1-491F-8A74-C15A2C390F55}">
      <dgm:prSet/>
      <dgm:spPr/>
      <dgm:t>
        <a:bodyPr/>
        <a:lstStyle/>
        <a:p>
          <a:pPr algn="ctr" rtl="0"/>
          <a:endParaRPr lang="en-us"/>
        </a:p>
      </dgm:t>
    </dgm:pt>
    <dgm:pt modelId="{0B07B962-9269-4989-89AB-A234090BB060}" type="sibTrans" cxnId="{AAB9952E-8CF1-491F-8A74-C15A2C390F55}">
      <dgm:prSet/>
      <dgm:spPr/>
      <dgm:t>
        <a:bodyPr/>
        <a:lstStyle/>
        <a:p>
          <a:pPr algn="ctr" rtl="0"/>
          <a:endParaRPr lang="en-us"/>
        </a:p>
      </dgm:t>
    </dgm:pt>
    <dgm:pt modelId="{C3FCE27B-FC05-49FE-B564-4A5077B13EAA}">
      <dgm:prSet custT="1"/>
      <dgm:spPr/>
      <dgm:t>
        <a:bodyPr/>
        <a:lstStyle/>
        <a:p>
          <a:pPr algn="l" rtl="0"/>
          <a:r>
            <a:rPr lang="en-us" sz="1400" b="0" i="0" u="none" baseline="0" dirty="0">
              <a:latin typeface="Segoe UI" panose="020B0502040204020203" pitchFamily="34" charset="0"/>
              <a:ea typeface="Arial"/>
              <a:cs typeface="Segoe UI" panose="020B0502040204020203" pitchFamily="34" charset="0"/>
              <a:sym typeface="Arial"/>
            </a:rPr>
            <a:t>Consulting and cost reduction</a:t>
          </a:r>
          <a:r>
            <a:rPr lang="en-us" sz="1600" b="0" i="0" u="none" baseline="0" dirty="0">
              <a:latin typeface="Segoe UI" panose="020B0502040204020203" pitchFamily="34" charset="0"/>
              <a:ea typeface="Arial"/>
              <a:cs typeface="Segoe UI" panose="020B0502040204020203" pitchFamily="34" charset="0"/>
              <a:sym typeface="Arial"/>
            </a:rPr>
            <a:t>.</a:t>
          </a:r>
          <a:endParaRPr lang="en-us" sz="2400" dirty="0">
            <a:latin typeface="Segoe UI" panose="020B0502040204020203" pitchFamily="34" charset="0"/>
            <a:cs typeface="Segoe UI" panose="020B0502040204020203" pitchFamily="34" charset="0"/>
          </a:endParaRPr>
        </a:p>
      </dgm:t>
    </dgm:pt>
    <dgm:pt modelId="{10262420-E169-408F-9B36-D099698D1CEA}" type="parTrans" cxnId="{583A0897-23DF-4C9C-A151-ED11EB931F0C}">
      <dgm:prSet/>
      <dgm:spPr/>
      <dgm:t>
        <a:bodyPr/>
        <a:lstStyle/>
        <a:p>
          <a:pPr algn="ctr" rtl="0"/>
          <a:endParaRPr lang="en-us"/>
        </a:p>
      </dgm:t>
    </dgm:pt>
    <dgm:pt modelId="{372FD1BC-C612-4C5F-B19A-669C4E35C254}" type="sibTrans" cxnId="{583A0897-23DF-4C9C-A151-ED11EB931F0C}">
      <dgm:prSet/>
      <dgm:spPr/>
      <dgm:t>
        <a:bodyPr/>
        <a:lstStyle/>
        <a:p>
          <a:pPr algn="ctr" rtl="0"/>
          <a:endParaRPr lang="en-us"/>
        </a:p>
      </dgm:t>
    </dgm:pt>
    <dgm:pt modelId="{88164BE7-BD53-4891-98ED-689475F894B9}">
      <dgm:prSet phldrT="[טקסט]" custT="1"/>
      <dgm:spPr/>
      <dgm:t>
        <a:bodyPr/>
        <a:lstStyle/>
        <a:p>
          <a:pPr algn="l" rtl="0">
            <a:buSzPts val="1530"/>
            <a:buFont typeface="Arial" panose="020B0604020202020204" pitchFamily="34" charset="0"/>
            <a:buChar char="•"/>
          </a:pPr>
          <a:r>
            <a:rPr lang="en-us" sz="1400" b="0" i="0" u="none" baseline="0" dirty="0">
              <a:latin typeface="Segoe UI" panose="020B0502040204020203" pitchFamily="34" charset="0"/>
              <a:ea typeface="Arial"/>
              <a:cs typeface="Segoe UI" panose="020B0502040204020203" pitchFamily="34" charset="0"/>
              <a:sym typeface="Arial"/>
            </a:rPr>
            <a:t>Project management and consultation for setting up plants.</a:t>
          </a:r>
          <a:endParaRPr lang="en-us" sz="1400" dirty="0">
            <a:latin typeface="Segoe UI" panose="020B0502040204020203" pitchFamily="34" charset="0"/>
            <a:cs typeface="Segoe UI" panose="020B0502040204020203" pitchFamily="34" charset="0"/>
          </a:endParaRPr>
        </a:p>
      </dgm:t>
    </dgm:pt>
    <dgm:pt modelId="{220513B8-F718-4474-9DC9-7537DC81D365}" type="parTrans" cxnId="{C238A18D-41FB-4732-B0F3-362D0E6F0055}">
      <dgm:prSet/>
      <dgm:spPr/>
      <dgm:t>
        <a:bodyPr/>
        <a:lstStyle/>
        <a:p>
          <a:pPr algn="ctr" rtl="0"/>
          <a:endParaRPr lang="en-us"/>
        </a:p>
      </dgm:t>
    </dgm:pt>
    <dgm:pt modelId="{E865A1AC-FFDD-44F6-B4E6-23F34C355920}" type="sibTrans" cxnId="{C238A18D-41FB-4732-B0F3-362D0E6F0055}">
      <dgm:prSet/>
      <dgm:spPr/>
      <dgm:t>
        <a:bodyPr/>
        <a:lstStyle/>
        <a:p>
          <a:pPr algn="ctr" rtl="0"/>
          <a:endParaRPr lang="en-us"/>
        </a:p>
      </dgm:t>
    </dgm:pt>
    <dgm:pt modelId="{B740F12C-6C8E-47F0-BF8A-174F41594733}">
      <dgm:prSet phldrT="[טקסט]" custT="1"/>
      <dgm:spPr/>
      <dgm:t>
        <a:bodyPr/>
        <a:lstStyle/>
        <a:p>
          <a:pPr algn="l" rtl="0">
            <a:buSzPts val="1530"/>
            <a:buFont typeface="Arial" panose="020B0604020202020204" pitchFamily="34" charset="0"/>
            <a:buChar char="•"/>
          </a:pPr>
          <a:r>
            <a:rPr lang="en-us" sz="1400" b="0" i="0" u="none" baseline="0" dirty="0">
              <a:latin typeface="Segoe UI" panose="020B0502040204020203" pitchFamily="34" charset="0"/>
              <a:ea typeface="Arial"/>
              <a:cs typeface="Segoe UI" panose="020B0502040204020203" pitchFamily="34" charset="0"/>
              <a:sym typeface="Arial"/>
            </a:rPr>
            <a:t>Reducing costs and improving existing facilities</a:t>
          </a:r>
          <a:r>
            <a:rPr lang="en-us" sz="1600" b="0" i="0" u="none" baseline="0" dirty="0">
              <a:latin typeface="Arial"/>
              <a:ea typeface="Arial"/>
              <a:cs typeface="Arial"/>
              <a:sym typeface="Arial"/>
            </a:rPr>
            <a:t>.</a:t>
          </a:r>
          <a:endParaRPr lang="en-us" sz="1600" dirty="0"/>
        </a:p>
      </dgm:t>
    </dgm:pt>
    <dgm:pt modelId="{7586D099-FC31-486E-8495-EA91A45B9524}" type="parTrans" cxnId="{1A93AD7A-C1AC-4420-8751-72D5948FA62F}">
      <dgm:prSet/>
      <dgm:spPr/>
      <dgm:t>
        <a:bodyPr/>
        <a:lstStyle/>
        <a:p>
          <a:pPr algn="ctr" rtl="0"/>
          <a:endParaRPr lang="en-us"/>
        </a:p>
      </dgm:t>
    </dgm:pt>
    <dgm:pt modelId="{079A803E-B9DB-45BA-A417-A533E18289CE}" type="sibTrans" cxnId="{1A93AD7A-C1AC-4420-8751-72D5948FA62F}">
      <dgm:prSet/>
      <dgm:spPr/>
      <dgm:t>
        <a:bodyPr/>
        <a:lstStyle/>
        <a:p>
          <a:pPr algn="ctr" rtl="0"/>
          <a:endParaRPr lang="en-us"/>
        </a:p>
      </dgm:t>
    </dgm:pt>
    <dgm:pt modelId="{18836854-789E-47CE-B494-D94E527CA731}">
      <dgm:prSet custT="1"/>
      <dgm:spPr/>
      <dgm:t>
        <a:bodyPr/>
        <a:lstStyle/>
        <a:p>
          <a:pPr marL="173038" lvl="1" indent="-171450" algn="l" defTabSz="711200" rtl="0">
            <a:lnSpc>
              <a:spcPct val="90000"/>
            </a:lnSpc>
            <a:spcBef>
              <a:spcPct val="0"/>
            </a:spcBef>
            <a:spcAft>
              <a:spcPct val="15000"/>
            </a:spcAft>
            <a:buChar char="•"/>
            <a:tabLst/>
          </a:pPr>
          <a:r>
            <a:rPr lang="en-us" sz="1400" b="0" i="0" u="none" kern="1200" baseline="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Quality Engineering</a:t>
          </a:r>
        </a:p>
      </dgm:t>
    </dgm:pt>
    <dgm:pt modelId="{20F09E1C-F2BC-448B-8700-D1593ED1FC2D}" type="parTrans" cxnId="{B3670B0E-69D5-46B3-920B-6ADBFFD8A3AB}">
      <dgm:prSet/>
      <dgm:spPr/>
      <dgm:t>
        <a:bodyPr/>
        <a:lstStyle/>
        <a:p>
          <a:endParaRPr lang="en-us"/>
        </a:p>
      </dgm:t>
    </dgm:pt>
    <dgm:pt modelId="{38807895-C7DD-4A48-A1ED-616730A9336E}" type="sibTrans" cxnId="{B3670B0E-69D5-46B3-920B-6ADBFFD8A3AB}">
      <dgm:prSet/>
      <dgm:spPr/>
      <dgm:t>
        <a:bodyPr/>
        <a:lstStyle/>
        <a:p>
          <a:endParaRPr lang="en-us"/>
        </a:p>
      </dgm:t>
    </dgm:pt>
    <dgm:pt modelId="{F0A0AEB6-BAC4-411F-94C7-42393993E2F6}">
      <dgm:prSet custT="1"/>
      <dgm:spPr/>
      <dgm:t>
        <a:bodyPr/>
        <a:lstStyle/>
        <a:p>
          <a:pPr marL="173038" lvl="1" indent="-171450" algn="l" defTabSz="711200" rtl="0">
            <a:lnSpc>
              <a:spcPct val="90000"/>
            </a:lnSpc>
            <a:spcBef>
              <a:spcPct val="0"/>
            </a:spcBef>
            <a:spcAft>
              <a:spcPct val="15000"/>
            </a:spcAft>
            <a:buChar char="•"/>
            <a:tabLst/>
          </a:pPr>
          <a:r>
            <a:rPr lang="en-us" sz="1400" b="0" i="0" u="none" kern="1200" baseline="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Process Validation.</a:t>
          </a:r>
          <a:endParaRPr lang="en-us" sz="14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endParaRPr>
        </a:p>
      </dgm:t>
    </dgm:pt>
    <dgm:pt modelId="{5CEDBE18-9A59-4FAE-BD2F-B539B4194CDB}" type="parTrans" cxnId="{5E742D4C-A867-40E3-A6B1-7C3210AAC3A8}">
      <dgm:prSet/>
      <dgm:spPr/>
      <dgm:t>
        <a:bodyPr/>
        <a:lstStyle/>
        <a:p>
          <a:endParaRPr lang="en-us"/>
        </a:p>
      </dgm:t>
    </dgm:pt>
    <dgm:pt modelId="{E0675425-A909-4655-804B-F2EDBCCC5C2E}" type="sibTrans" cxnId="{5E742D4C-A867-40E3-A6B1-7C3210AAC3A8}">
      <dgm:prSet/>
      <dgm:spPr/>
      <dgm:t>
        <a:bodyPr/>
        <a:lstStyle/>
        <a:p>
          <a:endParaRPr lang="en-us"/>
        </a:p>
      </dgm:t>
    </dgm:pt>
    <dgm:pt modelId="{6FFD91B8-A468-42EE-87E0-7168FA54E045}" type="pres">
      <dgm:prSet presAssocID="{BF463051-7F5E-42B0-8E72-BB341CB52A4F}" presName="Name0" presStyleCnt="0">
        <dgm:presLayoutVars>
          <dgm:dir val="rev"/>
          <dgm:animLvl val="lvl"/>
          <dgm:resizeHandles val="exact"/>
        </dgm:presLayoutVars>
      </dgm:prSet>
      <dgm:spPr/>
    </dgm:pt>
    <dgm:pt modelId="{5AC4E101-A1E9-4335-AD27-2A37E7557EA2}" type="pres">
      <dgm:prSet presAssocID="{EA399EF9-FAA0-4928-93DB-428AE7E6895B}" presName="composite" presStyleCnt="0"/>
      <dgm:spPr/>
    </dgm:pt>
    <dgm:pt modelId="{83423926-BB11-464F-8F9B-126FC8050099}" type="pres">
      <dgm:prSet presAssocID="{EA399EF9-FAA0-4928-93DB-428AE7E6895B}" presName="parTx" presStyleLbl="alignNode1" presStyleIdx="0" presStyleCnt="4" custScaleX="114633">
        <dgm:presLayoutVars>
          <dgm:chMax val="0"/>
          <dgm:chPref val="0"/>
          <dgm:bulletEnabled val="1"/>
        </dgm:presLayoutVars>
      </dgm:prSet>
      <dgm:spPr/>
    </dgm:pt>
    <dgm:pt modelId="{FDF0C1FE-3E7D-4987-B779-336F936D8A5C}" type="pres">
      <dgm:prSet presAssocID="{EA399EF9-FAA0-4928-93DB-428AE7E6895B}" presName="desTx" presStyleLbl="alignAccFollowNode1" presStyleIdx="0" presStyleCnt="4" custScaleX="114162" custLinFactNeighborX="236" custLinFactNeighborY="-583">
        <dgm:presLayoutVars>
          <dgm:bulletEnabled val="1"/>
        </dgm:presLayoutVars>
      </dgm:prSet>
      <dgm:spPr/>
    </dgm:pt>
    <dgm:pt modelId="{3932A94B-7A0B-4A37-BB98-9EE198038EAB}" type="pres">
      <dgm:prSet presAssocID="{A4FD14F6-EF9E-4449-AC58-050D085925D4}" presName="space" presStyleCnt="0"/>
      <dgm:spPr/>
    </dgm:pt>
    <dgm:pt modelId="{18485393-FA76-46AE-B5A7-F778F43A022C}" type="pres">
      <dgm:prSet presAssocID="{2943F436-5640-4677-8453-13E0F137587B}" presName="composite" presStyleCnt="0"/>
      <dgm:spPr/>
    </dgm:pt>
    <dgm:pt modelId="{B6505F59-F8D4-4FF8-A66D-F0A6F2E3DE0F}" type="pres">
      <dgm:prSet presAssocID="{2943F436-5640-4677-8453-13E0F137587B}" presName="parTx" presStyleLbl="alignNode1" presStyleIdx="1" presStyleCnt="4" custLinFactNeighborX="1048">
        <dgm:presLayoutVars>
          <dgm:chMax val="0"/>
          <dgm:chPref val="0"/>
          <dgm:bulletEnabled val="1"/>
        </dgm:presLayoutVars>
      </dgm:prSet>
      <dgm:spPr/>
    </dgm:pt>
    <dgm:pt modelId="{D2DEA465-D622-4650-AA3E-AA16FB52083C}" type="pres">
      <dgm:prSet presAssocID="{2943F436-5640-4677-8453-13E0F137587B}" presName="desTx" presStyleLbl="alignAccFollowNode1" presStyleIdx="1" presStyleCnt="4">
        <dgm:presLayoutVars>
          <dgm:bulletEnabled val="1"/>
        </dgm:presLayoutVars>
      </dgm:prSet>
      <dgm:spPr/>
    </dgm:pt>
    <dgm:pt modelId="{33A7E5B0-FF1F-419A-8CBB-FF307E50FF37}" type="pres">
      <dgm:prSet presAssocID="{EEEF5352-6A4C-49F4-9319-35A95A85FF99}" presName="space" presStyleCnt="0"/>
      <dgm:spPr/>
    </dgm:pt>
    <dgm:pt modelId="{007488A0-7F6C-4348-94B2-51EFB9FBB33B}" type="pres">
      <dgm:prSet presAssocID="{5EA21F09-1193-4A65-984E-6C4FBC0710F5}" presName="composite" presStyleCnt="0"/>
      <dgm:spPr/>
    </dgm:pt>
    <dgm:pt modelId="{80216A7F-F504-435E-A039-AE61EECE186E}" type="pres">
      <dgm:prSet presAssocID="{5EA21F09-1193-4A65-984E-6C4FBC0710F5}" presName="parTx" presStyleLbl="alignNode1" presStyleIdx="2" presStyleCnt="4">
        <dgm:presLayoutVars>
          <dgm:chMax val="0"/>
          <dgm:chPref val="0"/>
          <dgm:bulletEnabled val="1"/>
        </dgm:presLayoutVars>
      </dgm:prSet>
      <dgm:spPr/>
    </dgm:pt>
    <dgm:pt modelId="{0FF70599-DF8C-4D04-B326-9B64A78FF088}" type="pres">
      <dgm:prSet presAssocID="{5EA21F09-1193-4A65-984E-6C4FBC0710F5}" presName="desTx" presStyleLbl="alignAccFollowNode1" presStyleIdx="2" presStyleCnt="4">
        <dgm:presLayoutVars>
          <dgm:bulletEnabled val="1"/>
        </dgm:presLayoutVars>
      </dgm:prSet>
      <dgm:spPr/>
    </dgm:pt>
    <dgm:pt modelId="{17BB3924-3C0D-41BB-B15F-5C3EE63CCCCB}" type="pres">
      <dgm:prSet presAssocID="{B08CBFA8-D984-4408-8E1A-9DC3E81C7E5F}" presName="space" presStyleCnt="0"/>
      <dgm:spPr/>
    </dgm:pt>
    <dgm:pt modelId="{19410368-F177-43F5-8711-BEF9993D83EF}" type="pres">
      <dgm:prSet presAssocID="{002FA321-F8F6-4822-A414-A1EFCEAA39DE}" presName="composite" presStyleCnt="0"/>
      <dgm:spPr/>
    </dgm:pt>
    <dgm:pt modelId="{FE05AA2B-CE31-4FC6-9F63-2C0947B41C25}" type="pres">
      <dgm:prSet presAssocID="{002FA321-F8F6-4822-A414-A1EFCEAA39DE}" presName="parTx" presStyleLbl="alignNode1" presStyleIdx="3" presStyleCnt="4" custLinFactNeighborX="-1573" custLinFactNeighborY="-1571">
        <dgm:presLayoutVars>
          <dgm:chMax val="0"/>
          <dgm:chPref val="0"/>
          <dgm:bulletEnabled val="1"/>
        </dgm:presLayoutVars>
      </dgm:prSet>
      <dgm:spPr/>
    </dgm:pt>
    <dgm:pt modelId="{B5AD161C-EFB6-4C18-BE0C-A5886EBC9C6D}" type="pres">
      <dgm:prSet presAssocID="{002FA321-F8F6-4822-A414-A1EFCEAA39DE}" presName="desTx" presStyleLbl="alignAccFollowNode1" presStyleIdx="3" presStyleCnt="4" custScaleY="100000">
        <dgm:presLayoutVars>
          <dgm:bulletEnabled val="1"/>
        </dgm:presLayoutVars>
      </dgm:prSet>
      <dgm:spPr/>
    </dgm:pt>
  </dgm:ptLst>
  <dgm:cxnLst>
    <dgm:cxn modelId="{B3F27607-0BF9-4577-AA6E-64226F1E47EB}" type="presOf" srcId="{B740F12C-6C8E-47F0-BF8A-174F41594733}" destId="{D2DEA465-D622-4650-AA3E-AA16FB52083C}" srcOrd="0" destOrd="2" presId="urn:microsoft.com/office/officeart/2005/8/layout/hList1"/>
    <dgm:cxn modelId="{B3670B0E-69D5-46B3-920B-6ADBFFD8A3AB}" srcId="{EA399EF9-FAA0-4928-93DB-428AE7E6895B}" destId="{18836854-789E-47CE-B494-D94E527CA731}" srcOrd="4" destOrd="0" parTransId="{20F09E1C-F2BC-448B-8700-D1593ED1FC2D}" sibTransId="{38807895-C7DD-4A48-A1ED-616730A9336E}"/>
    <dgm:cxn modelId="{6FD40F25-63C3-4FE3-8BA1-A0508FD02822}" srcId="{EA399EF9-FAA0-4928-93DB-428AE7E6895B}" destId="{8A45C2F0-A9E4-4EAA-952B-8EABACDCDE15}" srcOrd="1" destOrd="0" parTransId="{F2597D16-5E0F-4BF0-93C5-CD5606B70749}" sibTransId="{3458B7F5-0DD3-4B6B-9884-FF589FE30E29}"/>
    <dgm:cxn modelId="{AAB9952E-8CF1-491F-8A74-C15A2C390F55}" srcId="{002FA321-F8F6-4822-A414-A1EFCEAA39DE}" destId="{612EF1C7-E09E-46A5-A7DC-F7B0D001888C}" srcOrd="2" destOrd="0" parTransId="{363199F1-5D20-4B7A-92B8-2C3B9DD4E344}" sibTransId="{0B07B962-9269-4989-89AB-A234090BB060}"/>
    <dgm:cxn modelId="{50A5FC33-CAF7-4CBA-A6DD-8899CEC05AC4}" srcId="{BF463051-7F5E-42B0-8E72-BB341CB52A4F}" destId="{5EA21F09-1193-4A65-984E-6C4FBC0710F5}" srcOrd="2" destOrd="0" parTransId="{B80F459C-8AF9-4D0A-A14A-9AED093838AC}" sibTransId="{B08CBFA8-D984-4408-8E1A-9DC3E81C7E5F}"/>
    <dgm:cxn modelId="{A051F935-7025-4547-94EB-06C61862B922}" srcId="{BF463051-7F5E-42B0-8E72-BB341CB52A4F}" destId="{002FA321-F8F6-4822-A414-A1EFCEAA39DE}" srcOrd="3" destOrd="0" parTransId="{C4FF43B7-FE56-4ED1-91BC-127B47EF1A20}" sibTransId="{B7044EC6-1EE0-4526-8E73-F6C717562EF3}"/>
    <dgm:cxn modelId="{85AF0837-EEFB-42BB-BC0D-4ACACD276989}" type="presOf" srcId="{13B3E3DE-CB8F-4693-AB11-56C1A0CCA93D}" destId="{FDF0C1FE-3E7D-4987-B779-336F936D8A5C}" srcOrd="0" destOrd="2" presId="urn:microsoft.com/office/officeart/2005/8/layout/hList1"/>
    <dgm:cxn modelId="{3ADA413E-A182-411A-81C5-B1BBC4A842F6}" type="presOf" srcId="{15F5CDE2-B786-4D94-9DBF-D4822351DF12}" destId="{FDF0C1FE-3E7D-4987-B779-336F936D8A5C}" srcOrd="0" destOrd="3" presId="urn:microsoft.com/office/officeart/2005/8/layout/hList1"/>
    <dgm:cxn modelId="{F5D18560-0D71-4C0A-BD1C-66C52CACA7EB}" type="presOf" srcId="{0AA81EAF-DDF2-4146-8A1A-28022C9D71E8}" destId="{0FF70599-DF8C-4D04-B326-9B64A78FF088}" srcOrd="0" destOrd="1" presId="urn:microsoft.com/office/officeart/2005/8/layout/hList1"/>
    <dgm:cxn modelId="{72A35B65-25AA-4913-AC4D-E01A972A0D94}" type="presOf" srcId="{612EF1C7-E09E-46A5-A7DC-F7B0D001888C}" destId="{B5AD161C-EFB6-4C18-BE0C-A5886EBC9C6D}" srcOrd="0" destOrd="2" presId="urn:microsoft.com/office/officeart/2005/8/layout/hList1"/>
    <dgm:cxn modelId="{88941E66-0929-4527-B59E-7F49D579F738}" type="presOf" srcId="{C4A49986-C4B4-4C74-B717-17779C46CE37}" destId="{D2DEA465-D622-4650-AA3E-AA16FB52083C}" srcOrd="0" destOrd="0" presId="urn:microsoft.com/office/officeart/2005/8/layout/hList1"/>
    <dgm:cxn modelId="{EDE6354B-C37F-49D2-B1A8-4A2566C3F7CB}" type="presOf" srcId="{8D73CD6F-AC0D-4E60-849C-D4E8C2BA8955}" destId="{0FF70599-DF8C-4D04-B326-9B64A78FF088}" srcOrd="0" destOrd="0" presId="urn:microsoft.com/office/officeart/2005/8/layout/hList1"/>
    <dgm:cxn modelId="{5E742D4C-A867-40E3-A6B1-7C3210AAC3A8}" srcId="{EA399EF9-FAA0-4928-93DB-428AE7E6895B}" destId="{F0A0AEB6-BAC4-411F-94C7-42393993E2F6}" srcOrd="5" destOrd="0" parTransId="{5CEDBE18-9A59-4FAE-BD2F-B539B4194CDB}" sibTransId="{E0675425-A909-4655-804B-F2EDBCCC5C2E}"/>
    <dgm:cxn modelId="{1CF04D74-C7A0-402E-B55A-2E7B79A37A67}" type="presOf" srcId="{5EA21F09-1193-4A65-984E-6C4FBC0710F5}" destId="{80216A7F-F504-435E-A039-AE61EECE186E}" srcOrd="0" destOrd="0" presId="urn:microsoft.com/office/officeart/2005/8/layout/hList1"/>
    <dgm:cxn modelId="{1A93AD7A-C1AC-4420-8751-72D5948FA62F}" srcId="{2943F436-5640-4677-8453-13E0F137587B}" destId="{B740F12C-6C8E-47F0-BF8A-174F41594733}" srcOrd="2" destOrd="0" parTransId="{7586D099-FC31-486E-8495-EA91A45B9524}" sibTransId="{079A803E-B9DB-45BA-A417-A533E18289CE}"/>
    <dgm:cxn modelId="{B45C7881-FED5-4651-9C64-BDCA540A0C22}" type="presOf" srcId="{F0A0AEB6-BAC4-411F-94C7-42393993E2F6}" destId="{FDF0C1FE-3E7D-4987-B779-336F936D8A5C}" srcOrd="0" destOrd="5" presId="urn:microsoft.com/office/officeart/2005/8/layout/hList1"/>
    <dgm:cxn modelId="{6F0C5A84-AAF0-4C58-B9C4-F4F92B04A369}" type="presOf" srcId="{BF463051-7F5E-42B0-8E72-BB341CB52A4F}" destId="{6FFD91B8-A468-42EE-87E0-7168FA54E045}" srcOrd="0" destOrd="0" presId="urn:microsoft.com/office/officeart/2005/8/layout/hList1"/>
    <dgm:cxn modelId="{6B613B86-10F5-4F3D-B3DA-61883022A745}" srcId="{002FA321-F8F6-4822-A414-A1EFCEAA39DE}" destId="{333079DF-D782-428E-97F0-57101CEBB2B6}" srcOrd="1" destOrd="0" parTransId="{2B8396D7-9219-4C36-A30A-D912B2CC7E2E}" sibTransId="{4A29FAD8-1763-43ED-8BB7-A47D1BCA47AA}"/>
    <dgm:cxn modelId="{1012928B-3B5C-4C52-9186-9D4FBFEE7402}" srcId="{BF463051-7F5E-42B0-8E72-BB341CB52A4F}" destId="{2943F436-5640-4677-8453-13E0F137587B}" srcOrd="1" destOrd="0" parTransId="{24FEAFF0-C44F-49F2-AA43-DA5710723427}" sibTransId="{EEEF5352-6A4C-49F4-9319-35A95A85FF99}"/>
    <dgm:cxn modelId="{C238A18D-41FB-4732-B0F3-362D0E6F0055}" srcId="{2943F436-5640-4677-8453-13E0F137587B}" destId="{88164BE7-BD53-4891-98ED-689475F894B9}" srcOrd="1" destOrd="0" parTransId="{220513B8-F718-4474-9DC9-7537DC81D365}" sibTransId="{E865A1AC-FFDD-44F6-B4E6-23F34C355920}"/>
    <dgm:cxn modelId="{FA59F792-3605-42DB-AEE3-886C31DD6EBD}" type="presOf" srcId="{333079DF-D782-428E-97F0-57101CEBB2B6}" destId="{B5AD161C-EFB6-4C18-BE0C-A5886EBC9C6D}" srcOrd="0" destOrd="1" presId="urn:microsoft.com/office/officeart/2005/8/layout/hList1"/>
    <dgm:cxn modelId="{4E39CB95-3F3D-4EE6-A18A-A3F40B1DA3D4}" type="presOf" srcId="{002FA321-F8F6-4822-A414-A1EFCEAA39DE}" destId="{FE05AA2B-CE31-4FC6-9F63-2C0947B41C25}" srcOrd="0" destOrd="0" presId="urn:microsoft.com/office/officeart/2005/8/layout/hList1"/>
    <dgm:cxn modelId="{583A0897-23DF-4C9C-A151-ED11EB931F0C}" srcId="{002FA321-F8F6-4822-A414-A1EFCEAA39DE}" destId="{C3FCE27B-FC05-49FE-B564-4A5077B13EAA}" srcOrd="3" destOrd="0" parTransId="{10262420-E169-408F-9B36-D099698D1CEA}" sibTransId="{372FD1BC-C612-4C5F-B19A-669C4E35C254}"/>
    <dgm:cxn modelId="{56CDBE99-E689-4DDD-97E2-3D434FB0EFBF}" srcId="{5EA21F09-1193-4A65-984E-6C4FBC0710F5}" destId="{8D73CD6F-AC0D-4E60-849C-D4E8C2BA8955}" srcOrd="0" destOrd="0" parTransId="{1E349E6E-0EE0-4329-A001-3D927B2860C9}" sibTransId="{1314E475-0F5A-4D0C-9925-727C5BB8F7B4}"/>
    <dgm:cxn modelId="{7141E59B-DFB2-4212-8722-0564BDCB6EDD}" srcId="{EA399EF9-FAA0-4928-93DB-428AE7E6895B}" destId="{13B3E3DE-CB8F-4693-AB11-56C1A0CCA93D}" srcOrd="2" destOrd="0" parTransId="{71D887F1-6778-4272-A119-DF38291AFB5C}" sibTransId="{3EF6C320-D480-4B36-A87B-EB7A4DF7AE1A}"/>
    <dgm:cxn modelId="{1C128E9F-5EFF-4EFC-8FCA-64505F6612F0}" type="presOf" srcId="{8A45C2F0-A9E4-4EAA-952B-8EABACDCDE15}" destId="{FDF0C1FE-3E7D-4987-B779-336F936D8A5C}" srcOrd="0" destOrd="1" presId="urn:microsoft.com/office/officeart/2005/8/layout/hList1"/>
    <dgm:cxn modelId="{F42D3EA4-DE8A-4248-9A8E-C9436FA6C546}" type="presOf" srcId="{2943F436-5640-4677-8453-13E0F137587B}" destId="{B6505F59-F8D4-4FF8-A66D-F0A6F2E3DE0F}" srcOrd="0" destOrd="0" presId="urn:microsoft.com/office/officeart/2005/8/layout/hList1"/>
    <dgm:cxn modelId="{EE9144A5-17F0-4046-8D03-8D0DE9790D4E}" type="presOf" srcId="{C3FCE27B-FC05-49FE-B564-4A5077B13EAA}" destId="{B5AD161C-EFB6-4C18-BE0C-A5886EBC9C6D}" srcOrd="0" destOrd="3" presId="urn:microsoft.com/office/officeart/2005/8/layout/hList1"/>
    <dgm:cxn modelId="{E4837CAE-865A-4642-B992-95D125156DFF}" type="presOf" srcId="{88164BE7-BD53-4891-98ED-689475F894B9}" destId="{D2DEA465-D622-4650-AA3E-AA16FB52083C}" srcOrd="0" destOrd="1" presId="urn:microsoft.com/office/officeart/2005/8/layout/hList1"/>
    <dgm:cxn modelId="{4BB6F9B5-43C8-4F03-AE6B-13A0EAFB336B}" srcId="{5EA21F09-1193-4A65-984E-6C4FBC0710F5}" destId="{0AA81EAF-DDF2-4146-8A1A-28022C9D71E8}" srcOrd="1" destOrd="0" parTransId="{358A130A-AA6C-40E6-869C-7CBA899C3C1A}" sibTransId="{686B2411-F7C9-4CBC-AED4-6CBEF92338FA}"/>
    <dgm:cxn modelId="{ABB1BEC1-EEE3-434C-93A5-FDD36CA77D3B}" srcId="{BF463051-7F5E-42B0-8E72-BB341CB52A4F}" destId="{EA399EF9-FAA0-4928-93DB-428AE7E6895B}" srcOrd="0" destOrd="0" parTransId="{9AC4261D-9725-4175-8DE7-4731D3ADF51B}" sibTransId="{A4FD14F6-EF9E-4449-AC58-050D085925D4}"/>
    <dgm:cxn modelId="{3518A4C7-646D-470E-B3B1-E0DAC704FFF6}" srcId="{EA399EF9-FAA0-4928-93DB-428AE7E6895B}" destId="{15F5CDE2-B786-4D94-9DBF-D4822351DF12}" srcOrd="3" destOrd="0" parTransId="{166682CE-E38B-4684-95F0-4FD294F894C5}" sibTransId="{5088C73C-AAC5-4214-8A69-F88BD615097D}"/>
    <dgm:cxn modelId="{F78738D2-910D-47A2-946B-A98449778D7E}" type="presOf" srcId="{82BFD330-03A6-4A77-BF85-E405CB816CD8}" destId="{B5AD161C-EFB6-4C18-BE0C-A5886EBC9C6D}" srcOrd="0" destOrd="0" presId="urn:microsoft.com/office/officeart/2005/8/layout/hList1"/>
    <dgm:cxn modelId="{77EA5BD5-2E60-40E6-B9B2-4E6A3BB1982D}" srcId="{002FA321-F8F6-4822-A414-A1EFCEAA39DE}" destId="{82BFD330-03A6-4A77-BF85-E405CB816CD8}" srcOrd="0" destOrd="0" parTransId="{9EB35CBB-5F9D-46FA-A1C9-DE6AA8691469}" sibTransId="{B9EEFCB1-5B90-4715-B2C2-789096A8AB4D}"/>
    <dgm:cxn modelId="{7389A9DF-3640-4DAC-A0C7-9435D00995B1}" type="presOf" srcId="{18836854-789E-47CE-B494-D94E527CA731}" destId="{FDF0C1FE-3E7D-4987-B779-336F936D8A5C}" srcOrd="0" destOrd="4" presId="urn:microsoft.com/office/officeart/2005/8/layout/hList1"/>
    <dgm:cxn modelId="{9E87C2FA-7A68-4E8C-AABF-16663821A1D5}" type="presOf" srcId="{EA399EF9-FAA0-4928-93DB-428AE7E6895B}" destId="{83423926-BB11-464F-8F9B-126FC8050099}" srcOrd="0" destOrd="0" presId="urn:microsoft.com/office/officeart/2005/8/layout/hList1"/>
    <dgm:cxn modelId="{AEEF22FB-A8DF-4938-8AFF-604DCA15D91F}" srcId="{2943F436-5640-4677-8453-13E0F137587B}" destId="{C4A49986-C4B4-4C74-B717-17779C46CE37}" srcOrd="0" destOrd="0" parTransId="{5155CAF0-9F18-4372-B084-238B0C247AFF}" sibTransId="{8D71EBB5-2E46-45A2-9BE1-693B5EA6C168}"/>
    <dgm:cxn modelId="{A085C9FB-B709-443C-B353-745DE1299996}" type="presOf" srcId="{E68BB472-36BA-403D-8C91-13F1899DC165}" destId="{FDF0C1FE-3E7D-4987-B779-336F936D8A5C}" srcOrd="0" destOrd="0" presId="urn:microsoft.com/office/officeart/2005/8/layout/hList1"/>
    <dgm:cxn modelId="{F3E98AFE-B742-4F44-9C21-81B87C3A9395}" srcId="{EA399EF9-FAA0-4928-93DB-428AE7E6895B}" destId="{E68BB472-36BA-403D-8C91-13F1899DC165}" srcOrd="0" destOrd="0" parTransId="{8903B1D4-1A30-4358-9F0F-AD90FFF5E290}" sibTransId="{5A2AB1D4-C582-4B97-A465-18F99EC0CEC9}"/>
    <dgm:cxn modelId="{5F1EBA40-5408-45DE-9956-ED2BDACF85D2}" type="presParOf" srcId="{6FFD91B8-A468-42EE-87E0-7168FA54E045}" destId="{5AC4E101-A1E9-4335-AD27-2A37E7557EA2}" srcOrd="0" destOrd="0" presId="urn:microsoft.com/office/officeart/2005/8/layout/hList1"/>
    <dgm:cxn modelId="{905F3FD6-4163-471D-8F48-4100B7B5DAB3}" type="presParOf" srcId="{5AC4E101-A1E9-4335-AD27-2A37E7557EA2}" destId="{83423926-BB11-464F-8F9B-126FC8050099}" srcOrd="0" destOrd="0" presId="urn:microsoft.com/office/officeart/2005/8/layout/hList1"/>
    <dgm:cxn modelId="{9EABD780-32D0-4066-9976-E6255A1DB7F1}" type="presParOf" srcId="{5AC4E101-A1E9-4335-AD27-2A37E7557EA2}" destId="{FDF0C1FE-3E7D-4987-B779-336F936D8A5C}" srcOrd="1" destOrd="0" presId="urn:microsoft.com/office/officeart/2005/8/layout/hList1"/>
    <dgm:cxn modelId="{B58547CE-5DC1-43FF-9259-2D5E2E11927E}" type="presParOf" srcId="{6FFD91B8-A468-42EE-87E0-7168FA54E045}" destId="{3932A94B-7A0B-4A37-BB98-9EE198038EAB}" srcOrd="1" destOrd="0" presId="urn:microsoft.com/office/officeart/2005/8/layout/hList1"/>
    <dgm:cxn modelId="{EBC7C460-5384-49E9-B450-E4E6C8682786}" type="presParOf" srcId="{6FFD91B8-A468-42EE-87E0-7168FA54E045}" destId="{18485393-FA76-46AE-B5A7-F778F43A022C}" srcOrd="2" destOrd="0" presId="urn:microsoft.com/office/officeart/2005/8/layout/hList1"/>
    <dgm:cxn modelId="{6240B48D-B36F-42ED-8B25-10179A7106EF}" type="presParOf" srcId="{18485393-FA76-46AE-B5A7-F778F43A022C}" destId="{B6505F59-F8D4-4FF8-A66D-F0A6F2E3DE0F}" srcOrd="0" destOrd="0" presId="urn:microsoft.com/office/officeart/2005/8/layout/hList1"/>
    <dgm:cxn modelId="{CBFBEF85-43E8-4B6A-93EF-3EBE7F6195D1}" type="presParOf" srcId="{18485393-FA76-46AE-B5A7-F778F43A022C}" destId="{D2DEA465-D622-4650-AA3E-AA16FB52083C}" srcOrd="1" destOrd="0" presId="urn:microsoft.com/office/officeart/2005/8/layout/hList1"/>
    <dgm:cxn modelId="{5A0F2F72-A09A-45A0-9DCC-5E7AF130D71E}" type="presParOf" srcId="{6FFD91B8-A468-42EE-87E0-7168FA54E045}" destId="{33A7E5B0-FF1F-419A-8CBB-FF307E50FF37}" srcOrd="3" destOrd="0" presId="urn:microsoft.com/office/officeart/2005/8/layout/hList1"/>
    <dgm:cxn modelId="{D17D2EAD-17FC-4F05-9F80-6841D5F8F802}" type="presParOf" srcId="{6FFD91B8-A468-42EE-87E0-7168FA54E045}" destId="{007488A0-7F6C-4348-94B2-51EFB9FBB33B}" srcOrd="4" destOrd="0" presId="urn:microsoft.com/office/officeart/2005/8/layout/hList1"/>
    <dgm:cxn modelId="{06AC42C5-8038-435B-8CAF-C6111B9A9C03}" type="presParOf" srcId="{007488A0-7F6C-4348-94B2-51EFB9FBB33B}" destId="{80216A7F-F504-435E-A039-AE61EECE186E}" srcOrd="0" destOrd="0" presId="urn:microsoft.com/office/officeart/2005/8/layout/hList1"/>
    <dgm:cxn modelId="{FCC0C251-540A-42E8-A7BC-E28C4ED9456D}" type="presParOf" srcId="{007488A0-7F6C-4348-94B2-51EFB9FBB33B}" destId="{0FF70599-DF8C-4D04-B326-9B64A78FF088}" srcOrd="1" destOrd="0" presId="urn:microsoft.com/office/officeart/2005/8/layout/hList1"/>
    <dgm:cxn modelId="{3882A88B-51BF-48FD-979A-A12512E384A4}" type="presParOf" srcId="{6FFD91B8-A468-42EE-87E0-7168FA54E045}" destId="{17BB3924-3C0D-41BB-B15F-5C3EE63CCCCB}" srcOrd="5" destOrd="0" presId="urn:microsoft.com/office/officeart/2005/8/layout/hList1"/>
    <dgm:cxn modelId="{54AB9538-9844-4736-9F77-A9FD35B7FB89}" type="presParOf" srcId="{6FFD91B8-A468-42EE-87E0-7168FA54E045}" destId="{19410368-F177-43F5-8711-BEF9993D83EF}" srcOrd="6" destOrd="0" presId="urn:microsoft.com/office/officeart/2005/8/layout/hList1"/>
    <dgm:cxn modelId="{FAF93640-7159-4B17-9F17-D036196DD731}" type="presParOf" srcId="{19410368-F177-43F5-8711-BEF9993D83EF}" destId="{FE05AA2B-CE31-4FC6-9F63-2C0947B41C25}" srcOrd="0" destOrd="0" presId="urn:microsoft.com/office/officeart/2005/8/layout/hList1"/>
    <dgm:cxn modelId="{69D68B18-4F55-432B-B6DD-A9701DAB3C8C}" type="presParOf" srcId="{19410368-F177-43F5-8711-BEF9993D83EF}" destId="{B5AD161C-EFB6-4C18-BE0C-A5886EBC9C6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indent="0" algn="just" rtl="0">
            <a:buClr>
              <a:srgbClr val="C55A11"/>
            </a:buClr>
            <a:buSzPts val="1400"/>
            <a:buFont typeface="Arial" panose="020B0604020202020204" pitchFamily="34" charset="0"/>
            <a:buNone/>
          </a:pPr>
          <a:r>
            <a:rPr lang="en-us" sz="1000" b="0" i="0" u="none" baseline="0" dirty="0">
              <a:latin typeface="Segoe UI" panose="020B0502040204020203" pitchFamily="34" charset="0"/>
              <a:ea typeface="Arial"/>
              <a:cs typeface="Segoe UI" panose="020B0502040204020203" pitchFamily="34" charset="0"/>
              <a:sym typeface="Arial"/>
            </a:rPr>
            <a:t>In some surgical procedures, there is a need for ample rinsing of excreted body fluids. This requires a relatively large flow of infusion fluid and frequent replacement. A nurse generally performs the replacements throughout the surgery process.</a:t>
          </a:r>
          <a:endParaRPr lang="en-us" sz="10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algn="l" rtl="0">
            <a:buClr>
              <a:srgbClr val="C55A11"/>
            </a:buClr>
            <a:buSzPts val="1400"/>
            <a:buNone/>
          </a:pPr>
          <a:r>
            <a:rPr lang="en-us" sz="1050" b="0" i="0" u="none" baseline="0" dirty="0">
              <a:latin typeface="Segoe UI" panose="020B0502040204020203" pitchFamily="34" charset="0"/>
              <a:ea typeface="Arial"/>
              <a:cs typeface="Segoe UI" panose="020B0502040204020203" pitchFamily="34" charset="0"/>
              <a:sym typeface="Arial"/>
            </a:rPr>
            <a:t>Creating a free flow, independent of staff member intervention, to exchange the bags during surgery.</a:t>
          </a:r>
          <a:endParaRPr lang="en-us" sz="105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algn="just" rtl="0"/>
          <a:r>
            <a:rPr lang="en-us" sz="1000" b="0" i="0" u="none" baseline="0" dirty="0">
              <a:latin typeface="Segoe UI" panose="020B0502040204020203" pitchFamily="34" charset="0"/>
              <a:ea typeface="Arial"/>
              <a:cs typeface="Segoe UI" panose="020B0502040204020203" pitchFamily="34" charset="0"/>
              <a:sym typeface="Arial"/>
            </a:rPr>
            <a:t>Ordering a large number of infusions for the course of surgery, splitting and switching between infusion bags without impeding fluid flow when the infusion bag empties. Compliance with operating room standards</a:t>
          </a:r>
          <a:endParaRPr lang="en-us" sz="10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algn="just" rtl="0"/>
          <a:r>
            <a:rPr lang="en-us" sz="1050" b="0" i="0" u="none" baseline="0" dirty="0">
              <a:latin typeface="Segoe UI" panose="020B0502040204020203" pitchFamily="34" charset="0"/>
              <a:ea typeface="Arial"/>
              <a:cs typeface="Segoe UI" panose="020B0502040204020203" pitchFamily="34" charset="0"/>
              <a:sym typeface="Arial"/>
            </a:rPr>
            <a:t>implementing a study on the average amount of fluids used during surgery. Checking different types of infusions. </a:t>
          </a:r>
          <a:endParaRPr lang="en-us" sz="1050" dirty="0">
            <a:latin typeface="Segoe UI" panose="020B0502040204020203" pitchFamily="34" charset="0"/>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B9274804-1B53-4C3A-A6B8-E3DF3741C0AF}">
      <dgm:prSet phldrT="[טקסט]" custT="1"/>
      <dgm:spPr/>
      <dgm:t>
        <a:bodyPr/>
        <a:lstStyle/>
        <a:p>
          <a:pPr algn="just" rtl="0"/>
          <a:r>
            <a:rPr lang="en-us" sz="1050" b="0" i="0" u="none" baseline="0" dirty="0">
              <a:latin typeface="Segoe UI" panose="020B0502040204020203" pitchFamily="34" charset="0"/>
              <a:ea typeface="Arial"/>
              <a:cs typeface="Segoe UI" panose="020B0502040204020203" pitchFamily="34" charset="0"/>
              <a:sym typeface="Arial"/>
            </a:rPr>
            <a:t>Conducting infusion splitting and penetration tests. Developing a splitting and inserting mechanism based on tests.</a:t>
          </a:r>
          <a:endParaRPr lang="en-us" sz="1050" dirty="0">
            <a:latin typeface="Segoe UI" panose="020B0502040204020203" pitchFamily="34" charset="0"/>
            <a:cs typeface="Segoe UI" panose="020B0502040204020203" pitchFamily="34" charset="0"/>
          </a:endParaRPr>
        </a:p>
      </dgm:t>
    </dgm:pt>
    <dgm:pt modelId="{1EE9F4EE-1CB6-4B52-8902-97B1B02DB27E}" type="parTrans" cxnId="{EC24365E-B62A-4ECC-A15C-02673675D1ED}">
      <dgm:prSet/>
      <dgm:spPr/>
      <dgm:t>
        <a:bodyPr/>
        <a:lstStyle/>
        <a:p>
          <a:pPr algn="ctr" rtl="0"/>
          <a:endParaRPr lang="en-us" sz="1600"/>
        </a:p>
      </dgm:t>
    </dgm:pt>
    <dgm:pt modelId="{0F14FED2-32F5-4EE0-A08E-581AE87C9832}" type="sibTrans" cxnId="{EC24365E-B62A-4ECC-A15C-02673675D1ED}">
      <dgm:prSet/>
      <dgm:spPr/>
      <dgm:t>
        <a:bodyPr/>
        <a:lstStyle/>
        <a:p>
          <a:pPr algn="ctr" rtl="0"/>
          <a:endParaRPr lang="en-us" sz="1600"/>
        </a:p>
      </dgm:t>
    </dgm:pt>
    <dgm:pt modelId="{BA283025-F2D2-42D5-9BD6-791AAD2679E4}">
      <dgm:prSet phldrT="[טקסט]" custT="1"/>
      <dgm:spPr/>
      <dgm:t>
        <a:bodyPr/>
        <a:lstStyle/>
        <a:p>
          <a:pPr algn="just" rtl="0"/>
          <a:r>
            <a:rPr lang="en-us" sz="1050" b="0" i="0" u="none" baseline="0" dirty="0">
              <a:latin typeface="Segoe UI" panose="020B0502040204020203" pitchFamily="34" charset="0"/>
              <a:ea typeface="Arial"/>
              <a:cs typeface="Segoe UI" panose="020B0502040204020203" pitchFamily="34" charset="0"/>
              <a:sym typeface="Arial"/>
            </a:rPr>
            <a:t>Proof of feasibility for critical process mechanisms. Planning, manufacturing, accompanying and integration.</a:t>
          </a:r>
          <a:endParaRPr lang="en-us" sz="1050" dirty="0">
            <a:latin typeface="Segoe UI" panose="020B0502040204020203" pitchFamily="34" charset="0"/>
            <a:cs typeface="Segoe UI" panose="020B0502040204020203" pitchFamily="34" charset="0"/>
          </a:endParaRPr>
        </a:p>
      </dgm:t>
    </dgm:pt>
    <dgm:pt modelId="{95D64D5F-1866-4EC7-AB89-99D9C6BB9636}" type="parTrans" cxnId="{D6B8FE2B-1FD0-48F9-A3AC-45FE8F6B3676}">
      <dgm:prSet/>
      <dgm:spPr/>
      <dgm:t>
        <a:bodyPr/>
        <a:lstStyle/>
        <a:p>
          <a:pPr algn="ctr" rtl="0"/>
          <a:endParaRPr lang="en-us" sz="1600"/>
        </a:p>
      </dgm:t>
    </dgm:pt>
    <dgm:pt modelId="{56FE1553-D332-4EA4-9958-A4513719271E}" type="sibTrans" cxnId="{D6B8FE2B-1FD0-48F9-A3AC-45FE8F6B3676}">
      <dgm:prSet/>
      <dgm:spPr/>
      <dgm:t>
        <a:bodyPr/>
        <a:lstStyle/>
        <a:p>
          <a:pPr algn="ctr" rtl="0"/>
          <a:endParaRPr lang="en-us" sz="1600"/>
        </a:p>
      </dgm:t>
    </dgm:pt>
    <dgm:pt modelId="{916A8B9C-F49B-49B0-A5AA-B19844541422}">
      <dgm:prSet phldrT="[טקסט]" custT="1"/>
      <dgm:spPr/>
      <dgm:t>
        <a:bodyPr/>
        <a:lstStyle/>
        <a:p>
          <a:pPr marL="119063" indent="0" algn="just" rtl="0">
            <a:buClr>
              <a:srgbClr val="C55A11"/>
            </a:buClr>
            <a:buSzPts val="1400"/>
            <a:buNone/>
          </a:pPr>
          <a:r>
            <a:rPr lang="en-us" sz="1050" b="0" i="0" u="none" baseline="0" dirty="0">
              <a:latin typeface="Segoe UI" panose="020B0502040204020203" pitchFamily="34" charset="0"/>
              <a:ea typeface="Arial"/>
              <a:cs typeface="Segoe UI" panose="020B0502040204020203" pitchFamily="34" charset="0"/>
              <a:sym typeface="Arial"/>
            </a:rPr>
            <a:t>As part of O.R. preparation, the nurse feeds the desired number of infusions needed to perform the surgery into the machine. There is no need to intervene with infusion replacement when the bag empties. The nurse is available for other activity in the O.R., thus one less nurse is required in the O.R. </a:t>
          </a:r>
          <a:endParaRPr lang="en-us" sz="105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custLinFactNeighborY="-3866">
        <dgm:presLayoutVars>
          <dgm:bulletEnabled val="1"/>
        </dgm:presLayoutVars>
      </dgm:prSet>
      <dgm:spPr/>
    </dgm:pt>
    <dgm:pt modelId="{8D4D3DAE-B0EE-4971-B57F-50BB5B0D8E0E}" type="pres">
      <dgm:prSet presAssocID="{BE49F44A-3E37-4F04-9507-0477E41D94C5}" presName="parentText" presStyleLbl="node1" presStyleIdx="2" presStyleCnt="5" custLinFactNeighborY="15329">
        <dgm:presLayoutVars>
          <dgm:chMax val="0"/>
          <dgm:bulletEnabled val="1"/>
        </dgm:presLayoutVars>
      </dgm:prSet>
      <dgm:spPr/>
    </dgm:pt>
    <dgm:pt modelId="{25A48E62-645F-4A38-A7B3-47C006EC9347}" type="pres">
      <dgm:prSet presAssocID="{BE49F44A-3E37-4F04-9507-0477E41D94C5}" presName="childText" presStyleLbl="revTx" presStyleIdx="2" presStyleCnt="5" custScaleY="181989" custLinFactNeighborY="6146">
        <dgm:presLayoutVars>
          <dgm:bulletEnabled val="1"/>
        </dgm:presLayoutVars>
      </dgm:prSet>
      <dgm:spPr/>
    </dgm:pt>
    <dgm:pt modelId="{1F760836-15B5-4FAF-AA3F-D80DEAC5C481}" type="pres">
      <dgm:prSet presAssocID="{621B3A93-2BF0-46AB-92B4-F9B66E600C0C}" presName="parentText" presStyleLbl="node1" presStyleIdx="3" presStyleCnt="5" custLinFactNeighborY="6318">
        <dgm:presLayoutVars>
          <dgm:chMax val="0"/>
          <dgm:bulletEnabled val="1"/>
        </dgm:presLayoutVars>
      </dgm:prSet>
      <dgm:spPr/>
    </dgm:pt>
    <dgm:pt modelId="{D1CB2874-0934-4050-8F61-174DA062F8A3}" type="pres">
      <dgm:prSet presAssocID="{621B3A93-2BF0-46AB-92B4-F9B66E600C0C}" presName="childText" presStyleLbl="revTx" presStyleIdx="3" presStyleCnt="5" custScaleY="100463" custLinFactNeighborX="0" custLinFactNeighborY="26851">
        <dgm:presLayoutVars>
          <dgm:bulletEnabled val="1"/>
        </dgm:presLayoutVars>
      </dgm:prSet>
      <dgm:spPr/>
    </dgm:pt>
    <dgm:pt modelId="{9B7DA2A5-6137-4D40-BFA3-86233519725D}" type="pres">
      <dgm:prSet presAssocID="{88699D97-B799-4C39-81E8-91B4E44AB91E}" presName="parentText" presStyleLbl="node1" presStyleIdx="4" presStyleCnt="5" custLinFactNeighborY="678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9ED45D01-CF15-4141-A686-1A27F2E318EA}" type="presOf" srcId="{BA283025-F2D2-42D5-9BD6-791AAD2679E4}" destId="{D1CB2874-0934-4050-8F61-174DA062F8A3}" srcOrd="0" destOrd="2" presId="urn:microsoft.com/office/officeart/2005/8/layout/vList2"/>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D6B8FE2B-1FD0-48F9-A3AC-45FE8F6B3676}" srcId="{621B3A93-2BF0-46AB-92B4-F9B66E600C0C}" destId="{BA283025-F2D2-42D5-9BD6-791AAD2679E4}" srcOrd="2" destOrd="0" parTransId="{95D64D5F-1866-4EC7-AB89-99D9C6BB9636}" sibTransId="{56FE1553-D332-4EA4-9958-A4513719271E}"/>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EC24365E-B62A-4ECC-A15C-02673675D1ED}" srcId="{621B3A93-2BF0-46AB-92B4-F9B66E600C0C}" destId="{B9274804-1B53-4C3A-A6B8-E3DF3741C0AF}" srcOrd="1" destOrd="0" parTransId="{1EE9F4EE-1CB6-4B52-8902-97B1B02DB27E}" sibTransId="{0F14FED2-32F5-4EE0-A08E-581AE87C983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AF48518A-975D-4B3A-B2D6-B24CEE462DC3}" type="presOf" srcId="{B9274804-1B53-4C3A-A6B8-E3DF3741C0AF}" destId="{D1CB2874-0934-4050-8F61-174DA062F8A3}" srcOrd="0" destOrd="1"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In the process of assembling MRI scanning machines, there are high-weight components of about 70 kg per part.</a:t>
          </a: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 Preliminary work is necessary </a:t>
          </a: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before system inclusion and exact positioning within the system.</a:t>
          </a:r>
          <a:endParaRPr lang="en-us" sz="105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An assembly jig array allowing for complementary work to be performed on the component, complying with the </a:t>
          </a:r>
          <a:r>
            <a:rPr lang="en-us" sz="1000" b="0" i="0" u="none" kern="1200" baseline="0" dirty="0">
              <a:solidFill>
                <a:srgbClr val="00406C"/>
              </a:solidFill>
              <a:latin typeface="Segoe UI" panose="020B0502040204020203" pitchFamily="34" charset="0"/>
              <a:ea typeface="Arial"/>
              <a:cs typeface="Segoe UI" panose="020B0502040204020203" pitchFamily="34" charset="0"/>
              <a:sym typeface="Arial"/>
            </a:rPr>
            <a:t>ESD</a:t>
          </a: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 Standards, allowing for transportation with its components, enabling transport via hallways and doorways without them turning over, precision/locking the component into the system’s location.</a:t>
          </a:r>
          <a:endParaRPr lang="en-us" sz="10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Free access to the assembly in order to complete all component assembly for the system, compliance with </a:t>
          </a:r>
          <a:r>
            <a:rPr lang="en-us" sz="1000" b="0" i="0" u="none" kern="1200" baseline="0" dirty="0">
              <a:solidFill>
                <a:srgbClr val="00406C"/>
              </a:solidFill>
              <a:latin typeface="Segoe UI" panose="020B0502040204020203" pitchFamily="34" charset="0"/>
              <a:ea typeface="Arial"/>
              <a:cs typeface="Segoe UI" panose="020B0502040204020203" pitchFamily="34" charset="0"/>
              <a:sym typeface="Arial"/>
            </a:rPr>
            <a:t>ESD</a:t>
          </a: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 standards, loading the component onto the facility by one person, 85 kg carrying capacity, capability of transporting the components without fear of overturning of up to 8 degrees each way.</a:t>
          </a:r>
          <a:endParaRPr lang="en-us" sz="10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Work-process documentation:</a:t>
          </a:r>
          <a:r>
            <a:rPr lang="en-us" sz="1050" b="0" i="0" u="none" kern="1200" baseline="0" dirty="0">
              <a:solidFill>
                <a:schemeClr val="tx1"/>
              </a:solidFill>
              <a:latin typeface="Arial"/>
              <a:ea typeface="Arial"/>
              <a:cs typeface="Arial"/>
              <a:sym typeface="Arial"/>
            </a:rPr>
            <a:t> </a:t>
          </a: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Studying the process from component reception stage at the line within the transportation containers, removal and execution of complementary work on the components and their mounting upon the machine, including the location and access methods, studying the extent of limitations in transition between steps. </a:t>
          </a:r>
          <a:r>
            <a:rPr lang="en-us" sz="1050" b="0" i="0" u="none" kern="1200" baseline="0" dirty="0">
              <a:solidFill>
                <a:srgbClr val="00406C"/>
              </a:solidFill>
              <a:latin typeface="Segoe UI" panose="020B0502040204020203" pitchFamily="34" charset="0"/>
              <a:cs typeface="Segoe UI" panose="020B0502040204020203" pitchFamily="34" charset="0"/>
            </a:rPr>
            <a:t>Displaying concepts and planning arrays.</a:t>
          </a:r>
          <a:endParaRPr lang="en-us" sz="105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050" b="0" i="0" u="none" baseline="0" dirty="0">
              <a:solidFill>
                <a:schemeClr val="tx1"/>
              </a:solidFill>
              <a:latin typeface="Segoe UI" panose="020B0502040204020203" pitchFamily="34" charset="0"/>
              <a:ea typeface="Arial"/>
              <a:cs typeface="Segoe UI" panose="020B0502040204020203" pitchFamily="34" charset="0"/>
              <a:sym typeface="Arial"/>
            </a:rPr>
            <a:t>Assembly jigs for implementing component assembly, reducing the number of people working on each assembly from 3 to 1. Reduce the work-time from the time of component receipt until assembly by 30%. </a:t>
          </a:r>
          <a:endParaRPr lang="en-us" sz="105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custScaleY="227555" custLinFactNeighborY="4750">
        <dgm:presLayoutVars>
          <dgm:chMax val="0"/>
          <dgm:bulletEnabled val="1"/>
        </dgm:presLayoutVars>
      </dgm:prSet>
      <dgm:spPr/>
    </dgm:pt>
    <dgm:pt modelId="{D1CB2874-0934-4050-8F61-174DA062F8A3}" type="pres">
      <dgm:prSet presAssocID="{621B3A93-2BF0-46AB-92B4-F9B66E600C0C}" presName="childText" presStyleLbl="revTx" presStyleIdx="3" presStyleCnt="5" custScaleY="111003">
        <dgm:presLayoutVars>
          <dgm:bulletEnabled val="1"/>
        </dgm:presLayoutVars>
      </dgm:prSet>
      <dgm:spPr/>
    </dgm:pt>
    <dgm:pt modelId="{9B7DA2A5-6137-4D40-BFA3-86233519725D}" type="pres">
      <dgm:prSet presAssocID="{88699D97-B799-4C39-81E8-91B4E44AB91E}" presName="parentText" presStyleLbl="node1" presStyleIdx="4" presStyleCnt="5" custLinFactNeighborY="-1106">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The device is used in operating rooms, on-site handling of an instrument used in abdominal cavity operations; narrow opening without opening the abdomen, the device is obscured because of fluids clinging to it, thereby limiting the surgeon’s view of the operating area.</a:t>
          </a:r>
          <a:endParaRPr lang="en-us" sz="11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l" rtl="0">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Preventing visual impediments during a procedure. </a:t>
          </a:r>
          <a:b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b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Optimizing processes.</a:t>
          </a:r>
          <a:br>
            <a:rPr lang="en-us" sz="1200" kern="1200" dirty="0">
              <a:solidFill>
                <a:schemeClr val="tx1"/>
              </a:solidFill>
              <a:latin typeface="Segoe UI" panose="020B0502040204020203" pitchFamily="34" charset="0"/>
              <a:ea typeface="Arial"/>
              <a:cs typeface="Segoe UI" panose="020B0502040204020203" pitchFamily="34" charset="0"/>
              <a:sym typeface="Arial"/>
            </a:rPr>
          </a:b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 </a:t>
          </a:r>
          <a:endParaRPr lang="en-us"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l" rtl="0">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Including the prototype device inside a practical casing, working with product designers, reducing to minimum size, which allows for a one-handed grip.</a:t>
          </a:r>
          <a:endParaRPr lang="en-us" sz="11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Work-process documentation:</a:t>
          </a:r>
          <a:r>
            <a:rPr lang="en-us" sz="1100" b="0" i="0" u="none" kern="1200" baseline="0" dirty="0">
              <a:solidFill>
                <a:schemeClr val="tx1"/>
              </a:solidFill>
              <a:latin typeface="Segoe UI" panose="020B0502040204020203" pitchFamily="34" charset="0"/>
              <a:ea typeface="Segoe UI" panose="020B0502040204020203" pitchFamily="34" charset="0"/>
              <a:cs typeface="Segoe UI" panose="020B0502040204020203" pitchFamily="34" charset="0"/>
              <a:sym typeface="Arial"/>
            </a:rPr>
            <a:t> </a:t>
          </a: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Studying the process from component reception stage at the line within the transportation containers, removal and execution of complementary work on the components and their mounting upon the machine, including the location and access methods, studying the extent of limitations in transition between steps. </a:t>
          </a: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rPr>
            <a:t>Displaying concepts and planning arrays.</a:t>
          </a:r>
          <a:endParaRPr lang="en-us" sz="1100" kern="120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l" rtl="0">
            <a:buClr>
              <a:srgbClr val="C55A11"/>
            </a:buClr>
            <a:buSzPts val="1400"/>
            <a:buNone/>
          </a:pPr>
          <a:r>
            <a:rPr lang="en-us" sz="1200" b="0" i="0" u="none" baseline="0" dirty="0">
              <a:solidFill>
                <a:schemeClr val="tx1"/>
              </a:solidFill>
              <a:latin typeface="Segoe UI" panose="020B0502040204020203" pitchFamily="34" charset="0"/>
              <a:ea typeface="Arial"/>
              <a:cs typeface="Segoe UI" panose="020B0502040204020203" pitchFamily="34" charset="0"/>
              <a:sym typeface="Arial"/>
            </a:rPr>
            <a:t>The device is still under development.</a:t>
          </a:r>
          <a:endParaRPr lang="en-us"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custScaleY="72392">
        <dgm:presLayoutVars>
          <dgm:bulletEnabled val="1"/>
        </dgm:presLayoutVars>
      </dgm:prSet>
      <dgm:spPr/>
    </dgm:pt>
    <dgm:pt modelId="{8D4D3DAE-B0EE-4971-B57F-50BB5B0D8E0E}" type="pres">
      <dgm:prSet presAssocID="{BE49F44A-3E37-4F04-9507-0477E41D94C5}" presName="parentText" presStyleLbl="node1" presStyleIdx="2" presStyleCnt="5" custLinFactNeighborX="-66" custLinFactNeighborY="27893">
        <dgm:presLayoutVars>
          <dgm:chMax val="0"/>
          <dgm:bulletEnabled val="1"/>
        </dgm:presLayoutVars>
      </dgm:prSet>
      <dgm:spPr/>
    </dgm:pt>
    <dgm:pt modelId="{25A48E62-645F-4A38-A7B3-47C006EC9347}" type="pres">
      <dgm:prSet presAssocID="{BE49F44A-3E37-4F04-9507-0477E41D94C5}" presName="childText" presStyleLbl="revTx" presStyleIdx="2" presStyleCnt="5" custLinFactNeighborX="-66" custLinFactNeighborY="14830">
        <dgm:presLayoutVars>
          <dgm:bulletEnabled val="1"/>
        </dgm:presLayoutVars>
      </dgm:prSet>
      <dgm:spPr/>
    </dgm:pt>
    <dgm:pt modelId="{1F760836-15B5-4FAF-AA3F-D80DEAC5C481}" type="pres">
      <dgm:prSet presAssocID="{621B3A93-2BF0-46AB-92B4-F9B66E600C0C}" presName="parentText" presStyleLbl="node1" presStyleIdx="3" presStyleCnt="5" custLinFactNeighborX="-66" custLinFactNeighborY="8205">
        <dgm:presLayoutVars>
          <dgm:chMax val="0"/>
          <dgm:bulletEnabled val="1"/>
        </dgm:presLayoutVars>
      </dgm:prSet>
      <dgm:spPr/>
    </dgm:pt>
    <dgm:pt modelId="{D1CB2874-0934-4050-8F61-174DA062F8A3}" type="pres">
      <dgm:prSet presAssocID="{621B3A93-2BF0-46AB-92B4-F9B66E600C0C}" presName="childText" presStyleLbl="revTx" presStyleIdx="3" presStyleCnt="5" custLinFactNeighborX="-66" custLinFactNeighborY="9938">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A service drawer in use as part of an operating machine would collapse after a number of times being opened by the surgeon during procedures.</a:t>
          </a:r>
          <a:endParaRPr lang="en-us" sz="11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Preventing failures when opening and closing, improving drawer storage area, and a defined arrangement for each drawer element, installing a CD drive and USB reader.</a:t>
          </a:r>
          <a:endParaRPr lang="en-us"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Existing service drawer in machine for operating room use, the customer requires a resolution for the drawer crash problem after a number of uses during a procedure, distinct locations for the drawer’s service components, adding data storage components and retrieval by a removable component. Separating the areas in the tool drawer and data drawer, composing a BOM of all system components, interfacing with the existing product without altering the existing product, except for a critical component. </a:t>
          </a:r>
          <a:endParaRPr lang="en-us" sz="10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latin typeface="Segoe UI" panose="020B0502040204020203" pitchFamily="34" charset="0"/>
            <a:cs typeface="Segoe UI" panose="020B0502040204020203" pitchFamily="34" charset="0"/>
          </a:endParaRPr>
        </a:p>
      </dgm:t>
    </dgm:pt>
    <dgm:pt modelId="{7CE08112-B09C-4157-B82D-DCED197943DD}" type="sibTrans" cxnId="{665D2093-5841-4748-A23D-B19A2FEE6435}">
      <dgm:prSet/>
      <dgm:spPr/>
      <dgm:t>
        <a:bodyPr/>
        <a:lstStyle/>
        <a:p>
          <a:pPr algn="ctr" rtl="0"/>
          <a:endParaRPr lang="en-us" sz="1600">
            <a:latin typeface="Segoe UI" panose="020B0502040204020203" pitchFamily="34" charset="0"/>
            <a:cs typeface="Segoe UI" panose="020B0502040204020203" pitchFamily="34" charset="0"/>
          </a:endParaRPr>
        </a:p>
      </dgm:t>
    </dgm:pt>
    <dgm:pt modelId="{0DBD3F53-BB72-4CE6-836C-FA93F940BBDA}">
      <dgm:prSet phldrT="[טקסט]" custT="1"/>
      <dgm:spPr/>
      <dgm:t>
        <a:bodyPr/>
        <a:lstStyle/>
        <a:p>
          <a:pPr marL="0" indent="0" algn="just" rtl="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Collect several drawers and checking failed mechanism, reviewing existing models and comparing them to the existing system, presenting a replacement solution and implementing design, producing one array, and repeatedly opening and closing to check for failures.</a:t>
          </a:r>
          <a:endParaRPr lang="en-us" sz="105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latin typeface="Segoe UI" panose="020B0502040204020203" pitchFamily="34" charset="0"/>
            <a:cs typeface="Segoe UI" panose="020B0502040204020203" pitchFamily="34" charset="0"/>
          </a:endParaRPr>
        </a:p>
      </dgm:t>
    </dgm:pt>
    <dgm:pt modelId="{91A5A3DC-0244-489F-B830-1570E9E3F0CB}" type="sibTrans" cxnId="{7FB9DD9B-C300-4DC6-90D8-2F03FAF61B49}">
      <dgm:prSet/>
      <dgm:spPr/>
      <dgm:t>
        <a:bodyPr/>
        <a:lstStyle/>
        <a:p>
          <a:pPr algn="ctr" rtl="0"/>
          <a:endParaRPr lang="en-us" sz="1600">
            <a:latin typeface="Segoe UI" panose="020B0502040204020203" pitchFamily="34" charset="0"/>
            <a:cs typeface="Segoe UI" panose="020B0502040204020203" pitchFamily="34" charset="0"/>
          </a:endParaRPr>
        </a:p>
      </dgm:t>
    </dgm:pt>
    <dgm:pt modelId="{916A8B9C-F49B-49B0-A5AA-B19844541422}">
      <dgm:prSet phldrT="[טקסט]" custT="1"/>
      <dgm:spPr/>
      <dgm:t>
        <a:bodyPr/>
        <a:lstStyle/>
        <a:p>
          <a:pPr marL="0" indent="0" algn="just" rtl="0">
            <a:buClr>
              <a:srgbClr val="C55A11"/>
            </a:buClr>
            <a:buSzPts val="1400"/>
            <a:buNone/>
          </a:pPr>
          <a:r>
            <a:rPr lang="en-us" sz="1100" b="0" i="0" u="none" baseline="0" dirty="0">
              <a:solidFill>
                <a:schemeClr val="tx1"/>
              </a:solidFill>
              <a:latin typeface="Segoe UI" panose="020B0502040204020203" pitchFamily="34" charset="0"/>
              <a:ea typeface="Arial"/>
              <a:cs typeface="Segoe UI" panose="020B0502040204020203" pitchFamily="34" charset="0"/>
              <a:sym typeface="Arial"/>
            </a:rPr>
            <a:t>The working drawer replaced the existing mechanism. Simple assembly without altering the existing machine. Prevention of problems of drawer failure in on-site machines by simply replacing with a new drawer, on-site implementation. </a:t>
          </a:r>
          <a:endParaRPr lang="en-us" sz="11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latin typeface="Segoe UI" panose="020B0502040204020203" pitchFamily="34" charset="0"/>
            <a:cs typeface="Segoe UI" panose="020B0502040204020203" pitchFamily="34" charset="0"/>
          </a:endParaRPr>
        </a:p>
      </dgm:t>
    </dgm:pt>
    <dgm:pt modelId="{D0B938D8-06E8-4F69-8EAA-6CF147B06D77}" type="sibTrans" cxnId="{D522AAD6-000F-485A-8288-CECC052397F6}">
      <dgm:prSet/>
      <dgm:spPr/>
      <dgm:t>
        <a:bodyPr/>
        <a:lstStyle/>
        <a:p>
          <a:pPr algn="ctr" rtl="0"/>
          <a:endParaRPr lang="en-us" sz="1600">
            <a:latin typeface="Segoe UI" panose="020B0502040204020203" pitchFamily="34" charset="0"/>
            <a:cs typeface="Segoe UI" panose="020B0502040204020203" pitchFamily="34" charset="0"/>
          </a:endParaRPr>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Y="3279">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of systems integrating electronics and plastics for various fields in medicine and electronics </a:t>
          </a:r>
          <a:endParaRPr lang="en-us"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l" rtl="0">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of various products integrating electronics, plastics, and housing.</a:t>
          </a:r>
          <a:endParaRPr lang="en-us"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project in various fields in the </a:t>
          </a:r>
          <a:r>
            <a:rPr lang="en-us" sz="1200" b="0" i="0" u="none" kern="1200" baseline="0" dirty="0">
              <a:latin typeface="Segoe UI" panose="020B0502040204020203" pitchFamily="34" charset="0"/>
              <a:cs typeface="Segoe UI" panose="020B0502040204020203" pitchFamily="34" charset="0"/>
            </a:rPr>
            <a:t>high-tech industry, projects integrating electronics and plastics, interfacing with new or existing systems, working with designers, various manufacturing options in process development and going to production.</a:t>
          </a: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l" rtl="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Studying the extent of the need for various projects, working with various project groups, proposals and on-the-go problem-solving while making progress, prototype production in printing technologies, and gaining familiarity with various materials.</a:t>
          </a:r>
          <a:endParaRPr lang="en-us" sz="120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l" rtl="0">
            <a:buClr>
              <a:srgbClr val="C55A11"/>
            </a:buClr>
            <a:buSzPts val="1400"/>
            <a:buNone/>
          </a:pPr>
          <a:r>
            <a:rPr lang="en-us" sz="1200" b="0" i="0" u="none" baseline="0" dirty="0">
              <a:solidFill>
                <a:schemeClr val="tx1"/>
              </a:solidFill>
              <a:latin typeface="Segoe UI" panose="020B0502040204020203" pitchFamily="34" charset="0"/>
              <a:ea typeface="Arial"/>
              <a:cs typeface="Segoe UI" panose="020B0502040204020203" pitchFamily="34" charset="0"/>
              <a:sym typeface="Arial"/>
            </a:rPr>
            <a:t>Different products in different fields.</a:t>
          </a:r>
          <a:endParaRPr lang="en-us"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4_3" csCatId="accent4" phldr="1"/>
      <dgm:spPr/>
    </dgm:pt>
    <dgm:pt modelId="{835AFA27-DBE0-49D5-8312-DBF459FDC53D}">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Problem</a:t>
          </a:r>
          <a:endParaRPr lang="en-us"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algn="ctr" rtl="0"/>
          <a:endParaRPr lang="en-us"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The Need</a:t>
          </a:r>
        </a:p>
      </dgm:t>
    </dgm:pt>
    <dgm:pt modelId="{0F1AF772-1B5C-405A-A327-1E5FC9853B65}" type="par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algn="ctr" rtl="0"/>
          <a:endParaRPr lang="en-us"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Project Requirements</a:t>
          </a:r>
        </a:p>
      </dgm:t>
    </dgm:pt>
    <dgm:pt modelId="{9C2A933F-B356-4CB0-AA5A-F563F61401FB}" type="par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algn="ctr" rtl="0"/>
          <a:endParaRPr lang="en-us"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Activity Modes</a:t>
          </a:r>
        </a:p>
      </dgm:t>
    </dgm:pt>
    <dgm:pt modelId="{81A730EC-8831-436A-9272-3C0D457A52BE}" type="par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algn="ctr" rtl="0"/>
          <a:endParaRPr lang="en-us"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algn="l" rtl="0"/>
          <a:r>
            <a:rPr lang="en-us" sz="1400" b="0" i="0" u="none" baseline="0" dirty="0">
              <a:latin typeface="Segoe UI" panose="020B0502040204020203" pitchFamily="34" charset="0"/>
              <a:cs typeface="Segoe UI" panose="020B0502040204020203" pitchFamily="34" charset="0"/>
            </a:rPr>
            <a:t>Results</a:t>
          </a:r>
        </a:p>
      </dgm:t>
    </dgm:pt>
    <dgm:pt modelId="{7C44E6D0-0F3D-447C-9504-0F54B7C82F41}" type="par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algn="ctr" rtl="0"/>
          <a:endParaRPr lang="en-us"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0">
            <a:buClr>
              <a:srgbClr val="C55A11"/>
            </a:buClr>
            <a:buSzPts val="1400"/>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A multi-component medical product, where the main part is produced from a screen roll of between 100 to 300 meters of varying widths. It is necessary to clean it before introducing into the cleanroom. </a:t>
          </a:r>
          <a:endParaRPr lang="en-us" sz="105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algn="ctr" rtl="0"/>
          <a:endParaRPr lang="en-us"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0">
            <a:buClr>
              <a:srgbClr val="C55A11"/>
            </a:buClr>
            <a:buSzPts val="140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Developing an automated process for cleaning the components, complying with cleanroom requirements, flexible adjusting for parts of different sizes and lengths, serves as part of an entire production array, requires speedy adjustment to the production line rate, and the ability to comply with process validation. </a:t>
          </a:r>
          <a:endParaRPr lang="en-us" sz="105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algn="ctr" rtl="0"/>
          <a:endParaRPr lang="en-us"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0">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Cleaning parts of different sizes and lengths, emphasizing adjustment and transition without requiring tools. Interfacing work speed to production speed of the product assembly line. Required workspace – Cleanroom.</a:t>
          </a:r>
          <a:endParaRPr lang="en-us" sz="105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algn="ctr" rtl="0"/>
          <a:endParaRPr lang="en-us" sz="1600"/>
        </a:p>
      </dgm:t>
    </dgm:pt>
    <dgm:pt modelId="{7CE08112-B09C-4157-B82D-DCED197943DD}" type="sibTrans" cxnId="{665D2093-5841-4748-A23D-B19A2FEE6435}">
      <dgm:prSet/>
      <dgm:spPr/>
      <dgm:t>
        <a:bodyPr/>
        <a:lstStyle/>
        <a:p>
          <a:pPr algn="ctr" rtl="0"/>
          <a:endParaRPr lang="en-us" sz="1600"/>
        </a:p>
      </dgm:t>
    </dgm:pt>
    <dgm:pt modelId="{0DBD3F53-BB72-4CE6-836C-FA93F940BBDA}">
      <dgm:prSet phldrT="[טקסט]" custT="1"/>
      <dgm:spPr/>
      <dgm:t>
        <a:bodyPr/>
        <a:lstStyle/>
        <a:p>
          <a:pPr marL="0" indent="0" algn="just" rtl="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Studying the existing process-line cleanup. Research and development of a new process. Implementing tests. Submitting samples to the laboratory for checking the cleaning quality of cleaning and germ contamination. Proof of feasibility for critical mechanisms. Manufacturing and assembly. </a:t>
          </a:r>
          <a:endParaRPr lang="en-us" sz="105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algn="ctr" rtl="0"/>
          <a:endParaRPr lang="en-us" sz="1600"/>
        </a:p>
      </dgm:t>
    </dgm:pt>
    <dgm:pt modelId="{91A5A3DC-0244-489F-B830-1570E9E3F0CB}" type="sibTrans" cxnId="{7FB9DD9B-C300-4DC6-90D8-2F03FAF61B49}">
      <dgm:prSet/>
      <dgm:spPr/>
      <dgm:t>
        <a:bodyPr/>
        <a:lstStyle/>
        <a:p>
          <a:pPr algn="ctr" rtl="0"/>
          <a:endParaRPr lang="en-us" sz="1600"/>
        </a:p>
      </dgm:t>
    </dgm:pt>
    <dgm:pt modelId="{916A8B9C-F49B-49B0-A5AA-B19844541422}">
      <dgm:prSet phldrT="[טקסט]" custT="1"/>
      <dgm:spPr/>
      <dgm:t>
        <a:bodyPr/>
        <a:lstStyle/>
        <a:p>
          <a:pPr marL="0" indent="0" algn="just" rtl="0">
            <a:buClr>
              <a:srgbClr val="C55A11"/>
            </a:buClr>
            <a:buSzPts val="1400"/>
            <a:buNone/>
          </a:pPr>
          <a:r>
            <a:rPr lang="en-us" sz="1050" b="0" i="0" u="none" baseline="0" dirty="0">
              <a:solidFill>
                <a:schemeClr val="tx1"/>
              </a:solidFill>
              <a:latin typeface="Segoe UI" panose="020B0502040204020203" pitchFamily="34" charset="0"/>
              <a:ea typeface="Arial"/>
              <a:cs typeface="Segoe UI" panose="020B0502040204020203" pitchFamily="34" charset="0"/>
              <a:sym typeface="Arial"/>
            </a:rPr>
            <a:t>A machine that optimizes production speed and complies with production time, reducing the number of people involved in the process to only a single person. Cleaning quality at a level higher than that obtained in the old process. </a:t>
          </a:r>
          <a:endParaRPr lang="en-us" sz="105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algn="ctr" rtl="0"/>
          <a:endParaRPr lang="en-us" sz="1600"/>
        </a:p>
      </dgm:t>
    </dgm:pt>
    <dgm:pt modelId="{D0B938D8-06E8-4F69-8EAA-6CF147B06D77}" type="sibTrans" cxnId="{D522AAD6-000F-485A-8288-CECC052397F6}">
      <dgm:prSet/>
      <dgm:spPr/>
      <dgm:t>
        <a:bodyPr/>
        <a:lstStyle/>
        <a:p>
          <a:pPr algn="ctr" rtl="0"/>
          <a:endParaRPr lang="en-us"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custScaleY="11080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66DD7-43C8-4479-9B7F-6866BA7B8BE5}">
      <dsp:nvSpPr>
        <dsp:cNvPr id="0" name=""/>
        <dsp:cNvSpPr/>
      </dsp:nvSpPr>
      <dsp:spPr>
        <a:xfrm>
          <a:off x="2301961" y="2182752"/>
          <a:ext cx="959054" cy="959054"/>
        </a:xfrm>
        <a:prstGeom prst="rect">
          <a:avLst/>
        </a:prstGeom>
        <a:blipFill dpi="0" rotWithShape="1">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E66401-487A-4DB7-8642-0E52A64C823B}">
      <dsp:nvSpPr>
        <dsp:cNvPr id="0" name=""/>
        <dsp:cNvSpPr/>
      </dsp:nvSpPr>
      <dsp:spPr>
        <a:xfrm rot="5400000">
          <a:off x="2877393" y="2566374"/>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0">
            <a:lnSpc>
              <a:spcPct val="90000"/>
            </a:lnSpc>
            <a:spcBef>
              <a:spcPct val="0"/>
            </a:spcBef>
            <a:spcAft>
              <a:spcPct val="35000"/>
            </a:spcAft>
            <a:buNone/>
          </a:pPr>
          <a:r>
            <a:rPr lang="en-us" sz="1100" b="0" i="0" u="none" kern="1200" baseline="0" dirty="0"/>
            <a:t>High-tech</a:t>
          </a:r>
        </a:p>
      </dsp:txBody>
      <dsp:txXfrm>
        <a:off x="2877393" y="2566374"/>
        <a:ext cx="959054" cy="191810"/>
      </dsp:txXfrm>
    </dsp:sp>
    <dsp:sp modelId="{D1AF107E-3D6D-4540-945A-7199DE6241BC}">
      <dsp:nvSpPr>
        <dsp:cNvPr id="0" name=""/>
        <dsp:cNvSpPr/>
      </dsp:nvSpPr>
      <dsp:spPr>
        <a:xfrm>
          <a:off x="1150980" y="2182752"/>
          <a:ext cx="959054" cy="959054"/>
        </a:xfrm>
        <a:prstGeom prst="rect">
          <a:avLst/>
        </a:prstGeom>
        <a:blipFill dpi="0" rotWithShape="1">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25400" cap="flat" cmpd="sng" algn="ctr">
          <a:solidFill>
            <a:schemeClr val="accent3">
              <a:hueOff val="2033645"/>
              <a:satOff val="11141"/>
              <a:lumOff val="-1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DA0F8-B43C-46D7-A0BC-29BB25313722}">
      <dsp:nvSpPr>
        <dsp:cNvPr id="0" name=""/>
        <dsp:cNvSpPr/>
      </dsp:nvSpPr>
      <dsp:spPr>
        <a:xfrm rot="5400000">
          <a:off x="1726413" y="2566374"/>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0">
            <a:lnSpc>
              <a:spcPct val="90000"/>
            </a:lnSpc>
            <a:spcBef>
              <a:spcPct val="0"/>
            </a:spcBef>
            <a:spcAft>
              <a:spcPct val="35000"/>
            </a:spcAft>
            <a:buNone/>
          </a:pPr>
          <a:r>
            <a:rPr lang="en-us" sz="1100" b="0" i="0" u="none" kern="1200" baseline="0" dirty="0"/>
            <a:t>Medical</a:t>
          </a:r>
        </a:p>
      </dsp:txBody>
      <dsp:txXfrm>
        <a:off x="1726413" y="2566374"/>
        <a:ext cx="959054" cy="191810"/>
      </dsp:txXfrm>
    </dsp:sp>
    <dsp:sp modelId="{2F33963A-CBD5-40B9-98FB-7E0151068B78}">
      <dsp:nvSpPr>
        <dsp:cNvPr id="0" name=""/>
        <dsp:cNvSpPr/>
      </dsp:nvSpPr>
      <dsp:spPr>
        <a:xfrm>
          <a:off x="1150980" y="1093650"/>
          <a:ext cx="959054" cy="959054"/>
        </a:xfrm>
        <a:prstGeom prst="rect">
          <a:avLst/>
        </a:prstGeom>
        <a:blipFill dpi="0" rotWithShape="1">
          <a:blip xmlns:r="http://schemas.openxmlformats.org/officeDocument/2006/relationships" r:embed="rId3" cstate="email">
            <a:extLst>
              <a:ext uri="{28A0092B-C50C-407E-A947-70E740481C1C}">
                <a14:useLocalDpi xmlns:a14="http://schemas.microsoft.com/office/drawing/2010/main"/>
              </a:ext>
            </a:extLst>
          </a:blip>
          <a:srcRect/>
          <a:stretch>
            <a:fillRect/>
          </a:stretch>
        </a:blipFill>
        <a:ln w="25400" cap="flat" cmpd="sng" algn="ctr">
          <a:solidFill>
            <a:schemeClr val="accent3">
              <a:hueOff val="4067290"/>
              <a:satOff val="22281"/>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E789-23E6-420F-9120-A460A39DAD76}">
      <dsp:nvSpPr>
        <dsp:cNvPr id="0" name=""/>
        <dsp:cNvSpPr/>
      </dsp:nvSpPr>
      <dsp:spPr>
        <a:xfrm rot="5400000">
          <a:off x="1726413" y="1477271"/>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0">
            <a:lnSpc>
              <a:spcPct val="90000"/>
            </a:lnSpc>
            <a:spcBef>
              <a:spcPct val="0"/>
            </a:spcBef>
            <a:spcAft>
              <a:spcPct val="35000"/>
            </a:spcAft>
            <a:buNone/>
          </a:pPr>
          <a:r>
            <a:rPr lang="en-us" sz="1100" b="0" i="0" u="none" kern="1200" baseline="0" dirty="0"/>
            <a:t>Defense Industry</a:t>
          </a:r>
        </a:p>
      </dsp:txBody>
      <dsp:txXfrm>
        <a:off x="1726413" y="1477271"/>
        <a:ext cx="959054" cy="191810"/>
      </dsp:txXfrm>
    </dsp:sp>
    <dsp:sp modelId="{F67F07BF-0AD0-4B34-B2D5-34720633A17C}">
      <dsp:nvSpPr>
        <dsp:cNvPr id="0" name=""/>
        <dsp:cNvSpPr/>
      </dsp:nvSpPr>
      <dsp:spPr>
        <a:xfrm>
          <a:off x="0" y="1093650"/>
          <a:ext cx="959054" cy="959054"/>
        </a:xfrm>
        <a:prstGeom prst="rect">
          <a:avLst/>
        </a:prstGeom>
        <a:blipFill dpi="0" rotWithShape="1">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25400" cap="flat" cmpd="sng" algn="ctr">
          <a:solidFill>
            <a:schemeClr val="accent3">
              <a:hueOff val="6100935"/>
              <a:satOff val="33421"/>
              <a:lumOff val="-49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6D4ED9-D171-4C2C-9E11-83B46ECD468B}">
      <dsp:nvSpPr>
        <dsp:cNvPr id="0" name=""/>
        <dsp:cNvSpPr/>
      </dsp:nvSpPr>
      <dsp:spPr>
        <a:xfrm rot="5400000">
          <a:off x="575432" y="1477271"/>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0">
            <a:lnSpc>
              <a:spcPct val="90000"/>
            </a:lnSpc>
            <a:spcBef>
              <a:spcPct val="0"/>
            </a:spcBef>
            <a:spcAft>
              <a:spcPct val="35000"/>
            </a:spcAft>
            <a:buNone/>
          </a:pPr>
          <a:r>
            <a:rPr lang="en-us" sz="1100" b="0" i="0" u="none" kern="1200" baseline="0" dirty="0"/>
            <a:t>Heavy Industry</a:t>
          </a:r>
        </a:p>
      </dsp:txBody>
      <dsp:txXfrm>
        <a:off x="575432" y="1477271"/>
        <a:ext cx="959054" cy="191810"/>
      </dsp:txXfrm>
    </dsp:sp>
    <dsp:sp modelId="{4EE867FB-591F-47D4-9082-79FAB5CEF31F}">
      <dsp:nvSpPr>
        <dsp:cNvPr id="0" name=""/>
        <dsp:cNvSpPr/>
      </dsp:nvSpPr>
      <dsp:spPr>
        <a:xfrm>
          <a:off x="0" y="4547"/>
          <a:ext cx="959054" cy="959054"/>
        </a:xfrm>
        <a:prstGeom prst="rect">
          <a:avLst/>
        </a:prstGeom>
        <a:blipFill dpi="0" rotWithShape="1">
          <a:blip xmlns:r="http://schemas.openxmlformats.org/officeDocument/2006/relationships" r:embed="rId5" cstate="email">
            <a:extLst>
              <a:ext uri="{28A0092B-C50C-407E-A947-70E740481C1C}">
                <a14:useLocalDpi xmlns:a14="http://schemas.microsoft.com/office/drawing/2010/main"/>
              </a:ext>
            </a:extLst>
          </a:blip>
          <a:srcRect/>
          <a:stretch>
            <a:fillRect/>
          </a:stretch>
        </a:blipFill>
        <a:ln w="25400" cap="flat" cmpd="sng" algn="ctr">
          <a:solidFill>
            <a:schemeClr val="accent3">
              <a:hueOff val="8134579"/>
              <a:satOff val="44562"/>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8009C4-EF01-4218-B58F-B63D43181986}">
      <dsp:nvSpPr>
        <dsp:cNvPr id="0" name=""/>
        <dsp:cNvSpPr/>
      </dsp:nvSpPr>
      <dsp:spPr>
        <a:xfrm rot="5400000">
          <a:off x="575432" y="388169"/>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0">
            <a:lnSpc>
              <a:spcPct val="90000"/>
            </a:lnSpc>
            <a:spcBef>
              <a:spcPct val="0"/>
            </a:spcBef>
            <a:spcAft>
              <a:spcPct val="35000"/>
            </a:spcAft>
            <a:buNone/>
          </a:pPr>
          <a:r>
            <a:rPr lang="en-us" sz="1100" b="0" i="0" u="none" kern="1200" baseline="0" dirty="0"/>
            <a:t>Agriculture</a:t>
          </a:r>
        </a:p>
      </dsp:txBody>
      <dsp:txXfrm>
        <a:off x="575432" y="388169"/>
        <a:ext cx="959054" cy="1918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46383"/>
          <a:ext cx="6079249" cy="374400"/>
        </a:xfrm>
        <a:prstGeom prst="round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8277" y="64660"/>
        <a:ext cx="6042695" cy="337846"/>
      </dsp:txXfrm>
    </dsp:sp>
    <dsp:sp modelId="{D73F8C6E-6771-4C50-93A2-CD59F0887236}">
      <dsp:nvSpPr>
        <dsp:cNvPr id="0" name=""/>
        <dsp:cNvSpPr/>
      </dsp:nvSpPr>
      <dsp:spPr>
        <a:xfrm>
          <a:off x="0" y="420783"/>
          <a:ext cx="6079249" cy="332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0160" rIns="56896" bIns="10160" numCol="1" spcCol="1270" anchor="t" anchorCtr="0">
          <a:noAutofit/>
        </a:bodyPr>
        <a:lstStyle/>
        <a:p>
          <a:pPr marL="0" lvl="1" indent="-57150" algn="just" defTabSz="355600" rtl="0">
            <a:lnSpc>
              <a:spcPct val="90000"/>
            </a:lnSpc>
            <a:spcBef>
              <a:spcPct val="0"/>
            </a:spcBef>
            <a:spcAft>
              <a:spcPct val="20000"/>
            </a:spcAft>
            <a:buClr>
              <a:srgbClr val="C55A11"/>
            </a:buClr>
            <a:buSzPts val="1400"/>
            <a:buFont typeface="Arial" panose="020B0604020202020204" pitchFamily="34" charset="0"/>
            <a:buNone/>
          </a:pPr>
          <a:r>
            <a:rPr lang="en-us" sz="800" b="0" i="0" u="none" kern="1200" baseline="0" dirty="0">
              <a:latin typeface="Segoe UI" panose="020B0502040204020203" pitchFamily="34" charset="0"/>
              <a:ea typeface="Arial"/>
              <a:cs typeface="Segoe UI" panose="020B0502040204020203" pitchFamily="34" charset="0"/>
              <a:sym typeface="Arial"/>
            </a:rPr>
            <a:t>Accumulated sludge in wastewater settling pools requires evacuation after one or more months, otherwise the pool will be “choked” – the sludge’s height will significantly reduce the pool’s volume, so that the fluid volume will significantly decrease. </a:t>
          </a:r>
          <a:endParaRPr lang="en-us" sz="800" kern="1200" dirty="0">
            <a:latin typeface="Segoe UI" panose="020B0502040204020203" pitchFamily="34" charset="0"/>
            <a:cs typeface="Segoe UI" panose="020B0502040204020203" pitchFamily="34" charset="0"/>
          </a:endParaRPr>
        </a:p>
      </dsp:txBody>
      <dsp:txXfrm>
        <a:off x="0" y="420783"/>
        <a:ext cx="6079249" cy="332061"/>
      </dsp:txXfrm>
    </dsp:sp>
    <dsp:sp modelId="{63F96716-1D30-47B6-B4D5-B9D200A6C6ED}">
      <dsp:nvSpPr>
        <dsp:cNvPr id="0" name=""/>
        <dsp:cNvSpPr/>
      </dsp:nvSpPr>
      <dsp:spPr>
        <a:xfrm>
          <a:off x="0" y="752844"/>
          <a:ext cx="6079249" cy="374400"/>
        </a:xfrm>
        <a:prstGeom prst="roundRect">
          <a:avLst/>
        </a:prstGeom>
        <a:solidFill>
          <a:schemeClr val="accent3">
            <a:shade val="80000"/>
            <a:hueOff val="57808"/>
            <a:satOff val="-9128"/>
            <a:lumOff val="8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8277" y="771121"/>
        <a:ext cx="6042695" cy="337846"/>
      </dsp:txXfrm>
    </dsp:sp>
    <dsp:sp modelId="{5047DC16-D5FF-4909-A971-5DD7278241BF}">
      <dsp:nvSpPr>
        <dsp:cNvPr id="0" name=""/>
        <dsp:cNvSpPr/>
      </dsp:nvSpPr>
      <dsp:spPr>
        <a:xfrm>
          <a:off x="0" y="1127244"/>
          <a:ext cx="6079249" cy="507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0" algn="just" defTabSz="466725" rtl="0">
            <a:lnSpc>
              <a:spcPct val="90000"/>
            </a:lnSpc>
            <a:spcBef>
              <a:spcPct val="0"/>
            </a:spcBef>
            <a:spcAft>
              <a:spcPct val="20000"/>
            </a:spcAft>
            <a:buClr>
              <a:srgbClr val="C55A11"/>
            </a:buClr>
            <a:buSzPts val="1400"/>
            <a:buNone/>
          </a:pPr>
          <a:r>
            <a:rPr lang="en-us" sz="1050" b="0" i="0" u="none" kern="1200" baseline="0" dirty="0">
              <a:latin typeface="Segoe UI" panose="020B0502040204020203" pitchFamily="34" charset="0"/>
              <a:ea typeface="Arial"/>
              <a:cs typeface="Segoe UI" panose="020B0502040204020203" pitchFamily="34" charset="0"/>
              <a:sym typeface="Arial"/>
            </a:rPr>
            <a:t>Creating a sludge recycling system, while sterilizing the bacteria during the process, so when it is finished, a compost mixture is obtained for dispersing over the fields and orchards. The aim is replacing spreading cow manure and reducing environmental odors. </a:t>
          </a:r>
          <a:endParaRPr lang="en-us" sz="1050" kern="1200" dirty="0">
            <a:latin typeface="Segoe UI" panose="020B0502040204020203" pitchFamily="34" charset="0"/>
            <a:cs typeface="Segoe UI" panose="020B0502040204020203" pitchFamily="34" charset="0"/>
          </a:endParaRPr>
        </a:p>
      </dsp:txBody>
      <dsp:txXfrm>
        <a:off x="0" y="1127244"/>
        <a:ext cx="6079249" cy="507150"/>
      </dsp:txXfrm>
    </dsp:sp>
    <dsp:sp modelId="{8D4D3DAE-B0EE-4971-B57F-50BB5B0D8E0E}">
      <dsp:nvSpPr>
        <dsp:cNvPr id="0" name=""/>
        <dsp:cNvSpPr/>
      </dsp:nvSpPr>
      <dsp:spPr>
        <a:xfrm>
          <a:off x="0" y="1634394"/>
          <a:ext cx="6079249" cy="374400"/>
        </a:xfrm>
        <a:prstGeom prst="roundRect">
          <a:avLst/>
        </a:prstGeom>
        <a:solidFill>
          <a:schemeClr val="accent3">
            <a:shade val="80000"/>
            <a:hueOff val="115615"/>
            <a:satOff val="-18255"/>
            <a:lumOff val="169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8277" y="1652671"/>
        <a:ext cx="6042695" cy="337846"/>
      </dsp:txXfrm>
    </dsp:sp>
    <dsp:sp modelId="{25A48E62-645F-4A38-A7B3-47C006EC9347}">
      <dsp:nvSpPr>
        <dsp:cNvPr id="0" name=""/>
        <dsp:cNvSpPr/>
      </dsp:nvSpPr>
      <dsp:spPr>
        <a:xfrm>
          <a:off x="0" y="2008794"/>
          <a:ext cx="6079249" cy="545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8890" rIns="49784" bIns="8890" numCol="1" spcCol="1270" anchor="t" anchorCtr="0">
          <a:noAutofit/>
        </a:bodyPr>
        <a:lstStyle/>
        <a:p>
          <a:pPr marL="0" lvl="1" indent="0" algn="just" defTabSz="311150" rtl="0">
            <a:lnSpc>
              <a:spcPct val="90000"/>
            </a:lnSpc>
            <a:spcBef>
              <a:spcPct val="0"/>
            </a:spcBef>
            <a:spcAft>
              <a:spcPct val="20000"/>
            </a:spcAft>
            <a:buFont typeface="Arial" panose="020B0604020202020204" pitchFamily="34" charset="0"/>
            <a:buNone/>
          </a:pPr>
          <a:r>
            <a:rPr lang="en-us" sz="700" b="0" i="0" u="none" kern="1200" baseline="0" dirty="0">
              <a:latin typeface="Segoe UI" panose="020B0502040204020203" pitchFamily="34" charset="0"/>
              <a:ea typeface="Arial"/>
              <a:cs typeface="Segoe UI" panose="020B0502040204020203" pitchFamily="34" charset="0"/>
              <a:sym typeface="Arial"/>
            </a:rPr>
            <a:t>A company came with an existing process, and a relatively small device that partially works with multiple faults throughout the process, requires development and research of existing system failures, planning new recycling arrays dependent on recycled waste, on-site placement plans, working with environmental development companies and construction engineers and architects, automatic feeding array without a person's involvement, adjusting the array to different wastes according to the area and/or the factory to which it is associated, accompanying the construction and the manufacturers, </a:t>
          </a:r>
          <a:endParaRPr lang="en-us" sz="700" kern="1200" dirty="0">
            <a:latin typeface="Segoe UI" panose="020B0502040204020203" pitchFamily="34" charset="0"/>
            <a:cs typeface="Segoe UI" panose="020B0502040204020203" pitchFamily="34" charset="0"/>
          </a:endParaRPr>
        </a:p>
      </dsp:txBody>
      <dsp:txXfrm>
        <a:off x="0" y="2008794"/>
        <a:ext cx="6079249" cy="545849"/>
      </dsp:txXfrm>
    </dsp:sp>
    <dsp:sp modelId="{1F760836-15B5-4FAF-AA3F-D80DEAC5C481}">
      <dsp:nvSpPr>
        <dsp:cNvPr id="0" name=""/>
        <dsp:cNvSpPr/>
      </dsp:nvSpPr>
      <dsp:spPr>
        <a:xfrm>
          <a:off x="0" y="2554644"/>
          <a:ext cx="6079249" cy="437857"/>
        </a:xfrm>
        <a:prstGeom prst="roundRect">
          <a:avLst/>
        </a:prstGeom>
        <a:solidFill>
          <a:schemeClr val="accent3">
            <a:shade val="80000"/>
            <a:hueOff val="173423"/>
            <a:satOff val="-27383"/>
            <a:lumOff val="254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21374" y="2576018"/>
        <a:ext cx="6036501" cy="395109"/>
      </dsp:txXfrm>
    </dsp:sp>
    <dsp:sp modelId="{D1CB2874-0934-4050-8F61-174DA062F8A3}">
      <dsp:nvSpPr>
        <dsp:cNvPr id="0" name=""/>
        <dsp:cNvSpPr/>
      </dsp:nvSpPr>
      <dsp:spPr>
        <a:xfrm>
          <a:off x="0" y="2992501"/>
          <a:ext cx="6079249" cy="641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2700" rIns="71120" bIns="12700" numCol="1" spcCol="1270" anchor="t" anchorCtr="0">
          <a:noAutofit/>
        </a:bodyPr>
        <a:lstStyle/>
        <a:p>
          <a:pPr marL="0" lvl="1" indent="0" algn="just" defTabSz="444500" rtl="0">
            <a:lnSpc>
              <a:spcPct val="90000"/>
            </a:lnSpc>
            <a:spcBef>
              <a:spcPct val="0"/>
            </a:spcBef>
            <a:spcAft>
              <a:spcPct val="20000"/>
            </a:spcAft>
            <a:buNone/>
          </a:pPr>
          <a:r>
            <a:rPr lang="en-us" sz="1000" b="0" i="0" u="none" kern="1200" baseline="0" dirty="0">
              <a:latin typeface="Segoe UI" panose="020B0502040204020203" pitchFamily="34" charset="0"/>
              <a:ea typeface="Arial"/>
              <a:cs typeface="Segoe UI" panose="020B0502040204020203" pitchFamily="34" charset="0"/>
              <a:sym typeface="Arial"/>
            </a:rPr>
            <a:t>Studying the process with the customer for the production of compost. Transition of the existing facility and improving it to work continuously and without problems, the development of new arrays according to the materials fed for recycling, adapting production quantity according to the sludge supply structure according to compost requirement, testing critical system mechanisms and failure points.</a:t>
          </a:r>
          <a:endParaRPr lang="en-us" sz="1000" kern="1200" dirty="0">
            <a:latin typeface="Segoe UI" panose="020B0502040204020203" pitchFamily="34" charset="0"/>
            <a:ea typeface="Arial"/>
            <a:cs typeface="Segoe UI" panose="020B0502040204020203" pitchFamily="34" charset="0"/>
          </a:endParaRPr>
        </a:p>
      </dsp:txBody>
      <dsp:txXfrm>
        <a:off x="0" y="2992501"/>
        <a:ext cx="6079249" cy="641700"/>
      </dsp:txXfrm>
    </dsp:sp>
    <dsp:sp modelId="{9B7DA2A5-6137-4D40-BFA3-86233519725D}">
      <dsp:nvSpPr>
        <dsp:cNvPr id="0" name=""/>
        <dsp:cNvSpPr/>
      </dsp:nvSpPr>
      <dsp:spPr>
        <a:xfrm>
          <a:off x="0" y="3593667"/>
          <a:ext cx="6079249" cy="374400"/>
        </a:xfrm>
        <a:prstGeom prst="roundRect">
          <a:avLst/>
        </a:prstGeom>
        <a:solidFill>
          <a:schemeClr val="accent3">
            <a:shade val="80000"/>
            <a:hueOff val="231231"/>
            <a:satOff val="-36510"/>
            <a:lumOff val="339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8277" y="3611944"/>
        <a:ext cx="6042695" cy="337846"/>
      </dsp:txXfrm>
    </dsp:sp>
    <dsp:sp modelId="{174D40DA-05A6-4A60-9268-2BF8BB4C5E49}">
      <dsp:nvSpPr>
        <dsp:cNvPr id="0" name=""/>
        <dsp:cNvSpPr/>
      </dsp:nvSpPr>
      <dsp:spPr>
        <a:xfrm>
          <a:off x="0" y="4008601"/>
          <a:ext cx="6079249"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2700" rIns="71120" bIns="12700" numCol="1" spcCol="1270" anchor="t" anchorCtr="0">
          <a:noAutofit/>
        </a:bodyPr>
        <a:lstStyle/>
        <a:p>
          <a:pPr marL="0" lvl="1" indent="0" algn="just" defTabSz="444500" rtl="0">
            <a:lnSpc>
              <a:spcPct val="90000"/>
            </a:lnSpc>
            <a:spcBef>
              <a:spcPct val="0"/>
            </a:spcBef>
            <a:spcAft>
              <a:spcPct val="20000"/>
            </a:spcAft>
            <a:buClr>
              <a:srgbClr val="C55A11"/>
            </a:buClr>
            <a:buSzPts val="1400"/>
            <a:buNone/>
          </a:pPr>
          <a:r>
            <a:rPr lang="en-us" sz="1000" b="0" i="0" u="none" kern="1200" baseline="0" dirty="0">
              <a:latin typeface="Segoe UI" panose="020B0502040204020203" pitchFamily="34" charset="0"/>
              <a:ea typeface="Arial"/>
              <a:cs typeface="Segoe UI" panose="020B0502040204020203" pitchFamily="34" charset="0"/>
              <a:sym typeface="Arial"/>
            </a:rPr>
            <a:t>The processing arrays of various kinds of organic waste, from sludge in settling pools, chicken cadavers, up to paper. Compost production is carried out within a few weeks, significantly reducing naturally created processes without a person's involvement, without environmental odors and pollution; all the waste entering a recycling array, is sterilized and returned to fields and orchards as compost. No chemicals are used at all for the process.</a:t>
          </a:r>
          <a:endParaRPr lang="en-us" sz="1000" kern="1200" dirty="0">
            <a:latin typeface="Segoe UI" panose="020B0502040204020203" pitchFamily="34" charset="0"/>
            <a:cs typeface="Segoe UI" panose="020B0502040204020203" pitchFamily="34" charset="0"/>
          </a:endParaRPr>
        </a:p>
      </dsp:txBody>
      <dsp:txXfrm>
        <a:off x="0" y="4008601"/>
        <a:ext cx="6079249" cy="7865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3104"/>
          <a:ext cx="5063247" cy="317910"/>
        </a:xfrm>
        <a:prstGeom prst="round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5519" y="18623"/>
        <a:ext cx="5032209" cy="286872"/>
      </dsp:txXfrm>
    </dsp:sp>
    <dsp:sp modelId="{D73F8C6E-6771-4C50-93A2-CD59F0887236}">
      <dsp:nvSpPr>
        <dsp:cNvPr id="0" name=""/>
        <dsp:cNvSpPr/>
      </dsp:nvSpPr>
      <dsp:spPr>
        <a:xfrm>
          <a:off x="0" y="332613"/>
          <a:ext cx="5063247" cy="347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2700" rIns="71120" bIns="12700" numCol="1" spcCol="1270" anchor="t" anchorCtr="0">
          <a:noAutofit/>
        </a:bodyPr>
        <a:lstStyle/>
        <a:p>
          <a:pPr marL="0" lvl="1" indent="-57150" algn="just" defTabSz="444500" rtl="0">
            <a:lnSpc>
              <a:spcPct val="90000"/>
            </a:lnSpc>
            <a:spcBef>
              <a:spcPct val="0"/>
            </a:spcBef>
            <a:spcAft>
              <a:spcPct val="20000"/>
            </a:spcAft>
            <a:buClr>
              <a:srgbClr val="C55A11"/>
            </a:buClr>
            <a:buSzPts val="1400"/>
            <a:buFont typeface="Arial" panose="020B0604020202020204" pitchFamily="34" charset="0"/>
            <a:buNone/>
          </a:pPr>
          <a:r>
            <a:rPr lang="en-us" sz="1000" b="0" i="0" u="none" kern="1200" baseline="0" dirty="0">
              <a:solidFill>
                <a:schemeClr val="tx1"/>
              </a:solidFill>
              <a:latin typeface="Arial"/>
              <a:ea typeface="Arial"/>
              <a:cs typeface="Arial"/>
              <a:sym typeface="Arial"/>
            </a:rPr>
            <a:t>In the defense industry, as part of environmental engineering activity, testing of systems that simulate real-life processes occurring in a system during the actual military activity it is associated with. Since the systems differ in their sizes and working conditions, a dynamic testing system is required that can be modified, adjusted to testing needs and simulating the environmental conditions in which the system will operate. </a:t>
          </a:r>
          <a:endParaRPr lang="en-us" sz="1000" kern="1200" dirty="0">
            <a:latin typeface="Segoe UI" panose="020B0502040204020203" pitchFamily="34" charset="0"/>
            <a:cs typeface="Segoe UI" panose="020B0502040204020203" pitchFamily="34" charset="0"/>
          </a:endParaRPr>
        </a:p>
      </dsp:txBody>
      <dsp:txXfrm>
        <a:off x="0" y="332613"/>
        <a:ext cx="5063247" cy="347830"/>
      </dsp:txXfrm>
    </dsp:sp>
    <dsp:sp modelId="{63F96716-1D30-47B6-B4D5-B9D200A6C6ED}">
      <dsp:nvSpPr>
        <dsp:cNvPr id="0" name=""/>
        <dsp:cNvSpPr/>
      </dsp:nvSpPr>
      <dsp:spPr>
        <a:xfrm>
          <a:off x="0" y="765908"/>
          <a:ext cx="5063247" cy="317910"/>
        </a:xfrm>
        <a:prstGeom prst="roundRect">
          <a:avLst/>
        </a:prstGeom>
        <a:solidFill>
          <a:schemeClr val="accent3">
            <a:shade val="80000"/>
            <a:hueOff val="57808"/>
            <a:satOff val="-9128"/>
            <a:lumOff val="8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5519" y="781427"/>
        <a:ext cx="5032209" cy="286872"/>
      </dsp:txXfrm>
    </dsp:sp>
    <dsp:sp modelId="{5047DC16-D5FF-4909-A971-5DD7278241BF}">
      <dsp:nvSpPr>
        <dsp:cNvPr id="0" name=""/>
        <dsp:cNvSpPr/>
      </dsp:nvSpPr>
      <dsp:spPr>
        <a:xfrm>
          <a:off x="0" y="1083819"/>
          <a:ext cx="5063247" cy="284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2700" rIns="71120" bIns="12700" numCol="1" spcCol="1270" anchor="t" anchorCtr="0">
          <a:noAutofit/>
        </a:bodyPr>
        <a:lstStyle/>
        <a:p>
          <a:pPr marL="0" lvl="1" indent="0" algn="just" defTabSz="444500" rtl="0">
            <a:lnSpc>
              <a:spcPct val="90000"/>
            </a:lnSpc>
            <a:spcBef>
              <a:spcPct val="0"/>
            </a:spcBef>
            <a:spcAft>
              <a:spcPct val="20000"/>
            </a:spcAft>
            <a:buClr>
              <a:srgbClr val="C55A11"/>
            </a:buClr>
            <a:buSzPts val="1400"/>
            <a:buNone/>
          </a:pPr>
          <a:r>
            <a:rPr lang="en-us" sz="1000" b="0" i="0" u="none" kern="1200" baseline="0" dirty="0">
              <a:solidFill>
                <a:srgbClr val="00406C"/>
              </a:solidFill>
              <a:latin typeface="Arial"/>
              <a:ea typeface="Arial"/>
              <a:cs typeface="Arial"/>
              <a:sym typeface="Arial"/>
            </a:rPr>
            <a:t>Design</a:t>
          </a:r>
          <a:r>
            <a:rPr lang="en-us" sz="1000" b="0" i="0" u="none" kern="1200" baseline="0" dirty="0">
              <a:solidFill>
                <a:schemeClr val="tx1"/>
              </a:solidFill>
              <a:latin typeface="Arial"/>
              <a:ea typeface="Arial"/>
              <a:cs typeface="Arial"/>
              <a:sym typeface="Arial"/>
            </a:rPr>
            <a:t> </a:t>
          </a:r>
          <a:r>
            <a:rPr lang="en-us" sz="1000" b="0" i="0" u="none" kern="1200" baseline="0" dirty="0">
              <a:solidFill>
                <a:srgbClr val="00406C"/>
              </a:solidFill>
              <a:latin typeface="Arial"/>
              <a:ea typeface="Arial"/>
              <a:cs typeface="Arial"/>
              <a:sym typeface="Arial"/>
            </a:rPr>
            <a:t>a "flexible" array with the ability to match the required tests. Ability to disassemble and re-assemble by two to three people in a very short time.</a:t>
          </a:r>
          <a:endParaRPr lang="en-us" sz="1000" b="0" i="0" u="none" kern="1200" baseline="0" dirty="0">
            <a:solidFill>
              <a:srgbClr val="00406C"/>
            </a:solidFill>
            <a:latin typeface="Arial"/>
            <a:ea typeface="Arial"/>
            <a:cs typeface="Arial"/>
          </a:endParaRPr>
        </a:p>
      </dsp:txBody>
      <dsp:txXfrm>
        <a:off x="0" y="1083819"/>
        <a:ext cx="5063247" cy="284625"/>
      </dsp:txXfrm>
    </dsp:sp>
    <dsp:sp modelId="{8D4D3DAE-B0EE-4971-B57F-50BB5B0D8E0E}">
      <dsp:nvSpPr>
        <dsp:cNvPr id="0" name=""/>
        <dsp:cNvSpPr/>
      </dsp:nvSpPr>
      <dsp:spPr>
        <a:xfrm>
          <a:off x="0" y="1382518"/>
          <a:ext cx="5063247" cy="317910"/>
        </a:xfrm>
        <a:prstGeom prst="roundRect">
          <a:avLst/>
        </a:prstGeom>
        <a:solidFill>
          <a:schemeClr val="accent3">
            <a:shade val="80000"/>
            <a:hueOff val="115615"/>
            <a:satOff val="-18255"/>
            <a:lumOff val="169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5519" y="1398037"/>
        <a:ext cx="5032209" cy="286872"/>
      </dsp:txXfrm>
    </dsp:sp>
    <dsp:sp modelId="{25A48E62-645F-4A38-A7B3-47C006EC9347}">
      <dsp:nvSpPr>
        <dsp:cNvPr id="0" name=""/>
        <dsp:cNvSpPr/>
      </dsp:nvSpPr>
      <dsp:spPr>
        <a:xfrm>
          <a:off x="0" y="1686355"/>
          <a:ext cx="5063247" cy="622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1430" rIns="64008" bIns="11430" numCol="1" spcCol="1270" anchor="t" anchorCtr="0">
          <a:noAutofit/>
        </a:bodyPr>
        <a:lstStyle/>
        <a:p>
          <a:pPr marL="0" lvl="1" indent="0" algn="just" defTabSz="400050" rtl="0">
            <a:lnSpc>
              <a:spcPct val="90000"/>
            </a:lnSpc>
            <a:spcBef>
              <a:spcPct val="0"/>
            </a:spcBef>
            <a:spcAft>
              <a:spcPct val="20000"/>
            </a:spcAft>
            <a:buFont typeface="Arial" panose="020B0604020202020204" pitchFamily="34" charset="0"/>
            <a:buNone/>
          </a:pPr>
          <a:r>
            <a:rPr lang="en-us" sz="900" b="0" i="0" u="none" kern="1200" baseline="0" dirty="0">
              <a:solidFill>
                <a:srgbClr val="00406C"/>
              </a:solidFill>
              <a:latin typeface="Arial"/>
              <a:ea typeface="Arial"/>
              <a:cs typeface="Arial"/>
              <a:sym typeface="Arial"/>
            </a:rPr>
            <a:t>Easy to operate and adjust for tests to be implemented, capable of bearing weights of up to 50 tons at frequencies of 5-8 Hz, working temperatures of -20 to 80° C. Operate and change the array structure with up to 3 people and in a very short time. Structure modularity: Project accompaniment and installation, including user training. </a:t>
          </a:r>
          <a:endParaRPr lang="en-us" sz="900" b="0" i="0" u="none" kern="1200" baseline="0" dirty="0">
            <a:solidFill>
              <a:srgbClr val="00406C"/>
            </a:solidFill>
            <a:latin typeface="Arial"/>
            <a:ea typeface="Arial"/>
            <a:cs typeface="Arial"/>
          </a:endParaRPr>
        </a:p>
      </dsp:txBody>
      <dsp:txXfrm>
        <a:off x="0" y="1686355"/>
        <a:ext cx="5063247" cy="622495"/>
      </dsp:txXfrm>
    </dsp:sp>
    <dsp:sp modelId="{1F760836-15B5-4FAF-AA3F-D80DEAC5C481}">
      <dsp:nvSpPr>
        <dsp:cNvPr id="0" name=""/>
        <dsp:cNvSpPr/>
      </dsp:nvSpPr>
      <dsp:spPr>
        <a:xfrm>
          <a:off x="0" y="2308850"/>
          <a:ext cx="5063247" cy="371793"/>
        </a:xfrm>
        <a:prstGeom prst="roundRect">
          <a:avLst/>
        </a:prstGeom>
        <a:solidFill>
          <a:schemeClr val="accent3">
            <a:shade val="80000"/>
            <a:hueOff val="173423"/>
            <a:satOff val="-27383"/>
            <a:lumOff val="254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8149" y="2326999"/>
        <a:ext cx="5026949" cy="335495"/>
      </dsp:txXfrm>
    </dsp:sp>
    <dsp:sp modelId="{D1CB2874-0934-4050-8F61-174DA062F8A3}">
      <dsp:nvSpPr>
        <dsp:cNvPr id="0" name=""/>
        <dsp:cNvSpPr/>
      </dsp:nvSpPr>
      <dsp:spPr>
        <a:xfrm>
          <a:off x="0" y="2680644"/>
          <a:ext cx="5063247" cy="7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2700" rIns="71120" bIns="12700" numCol="1" spcCol="1270" anchor="t" anchorCtr="0">
          <a:noAutofit/>
        </a:bodyPr>
        <a:lstStyle/>
        <a:p>
          <a:pPr marL="0" lvl="1" indent="0" algn="just" defTabSz="444500" rtl="0">
            <a:lnSpc>
              <a:spcPts val="1000"/>
            </a:lnSpc>
            <a:spcBef>
              <a:spcPct val="0"/>
            </a:spcBef>
            <a:spcAft>
              <a:spcPts val="0"/>
            </a:spcAft>
            <a:buNone/>
          </a:pP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Obtaining SOW from the client defining array requirements, project start meeting, present schedule, marking points with special difficulties for which non-standard solutions need to be found, design concepts, implementing DR, PDR, CDR, carrying out strength analysis, notifying manufacturers and choosing a manufacturer acceptable to the military system, and compliance with </a:t>
          </a: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rPr>
            <a:t>MIL standards</a:t>
          </a: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 Accompanying production and installation at client’s site, user training.</a:t>
          </a:r>
          <a:endPar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sp:txBody>
      <dsp:txXfrm>
        <a:off x="0" y="2680644"/>
        <a:ext cx="5063247" cy="724500"/>
      </dsp:txXfrm>
    </dsp:sp>
    <dsp:sp modelId="{9B7DA2A5-6137-4D40-BFA3-86233519725D}">
      <dsp:nvSpPr>
        <dsp:cNvPr id="0" name=""/>
        <dsp:cNvSpPr/>
      </dsp:nvSpPr>
      <dsp:spPr>
        <a:xfrm>
          <a:off x="0" y="3590827"/>
          <a:ext cx="5063247" cy="317910"/>
        </a:xfrm>
        <a:prstGeom prst="roundRect">
          <a:avLst/>
        </a:prstGeom>
        <a:solidFill>
          <a:schemeClr val="accent3">
            <a:shade val="80000"/>
            <a:hueOff val="231231"/>
            <a:satOff val="-36510"/>
            <a:lumOff val="339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5519" y="3606346"/>
        <a:ext cx="5032209" cy="286872"/>
      </dsp:txXfrm>
    </dsp:sp>
    <dsp:sp modelId="{174D40DA-05A6-4A60-9268-2BF8BB4C5E49}">
      <dsp:nvSpPr>
        <dsp:cNvPr id="0" name=""/>
        <dsp:cNvSpPr/>
      </dsp:nvSpPr>
      <dsp:spPr>
        <a:xfrm>
          <a:off x="0" y="3808999"/>
          <a:ext cx="5063247" cy="93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2700" rIns="71120" bIns="12700" numCol="1" spcCol="1270" anchor="t" anchorCtr="0">
          <a:noAutofit/>
        </a:bodyPr>
        <a:lstStyle/>
        <a:p>
          <a:pPr marL="0" lvl="1" indent="0" algn="just" defTabSz="466725" rtl="0">
            <a:lnSpc>
              <a:spcPct val="100000"/>
            </a:lnSpc>
            <a:spcBef>
              <a:spcPct val="0"/>
            </a:spcBef>
            <a:spcAft>
              <a:spcPts val="0"/>
            </a:spcAft>
            <a:buClr>
              <a:srgbClr val="C55A11"/>
            </a:buClr>
            <a:buSzPts val="1400"/>
            <a:buNone/>
          </a:pPr>
          <a:r>
            <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Flexible testing salutations that enable testing and examination of various bodies and systems according by their implementation in various environmental conditions, adjustable to theoretical calculations performed by the engineers, an easy-to-use array to operate and modify to the client’s requirements.</a:t>
          </a:r>
          <a:endParaRPr lang="en-us" sz="10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sp:txBody>
      <dsp:txXfrm>
        <a:off x="0" y="3808999"/>
        <a:ext cx="5063247" cy="93209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0"/>
          <a:ext cx="6051539" cy="27593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3470" y="13470"/>
        <a:ext cx="6024599" cy="248990"/>
      </dsp:txXfrm>
    </dsp:sp>
    <dsp:sp modelId="{D73F8C6E-6771-4C50-93A2-CD59F0887236}">
      <dsp:nvSpPr>
        <dsp:cNvPr id="0" name=""/>
        <dsp:cNvSpPr/>
      </dsp:nvSpPr>
      <dsp:spPr>
        <a:xfrm>
          <a:off x="0" y="419081"/>
          <a:ext cx="6051539" cy="988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57150" algn="just" defTabSz="466725" rtl="0">
            <a:lnSpc>
              <a:spcPct val="90000"/>
            </a:lnSpc>
            <a:spcBef>
              <a:spcPct val="0"/>
            </a:spcBef>
            <a:spcAft>
              <a:spcPct val="20000"/>
            </a:spcAft>
            <a:buClr>
              <a:srgbClr val="C55A11"/>
            </a:buClr>
            <a:buSzPts val="1400"/>
            <a:buFont typeface="Arial" panose="020B0604020202020204" pitchFamily="34" charset="0"/>
            <a:buNone/>
          </a:pPr>
          <a:r>
            <a:rPr lang="en-us" sz="1050" b="0" i="0" u="none" kern="1200" baseline="0" dirty="0">
              <a:latin typeface="Arial"/>
              <a:ea typeface="Arial"/>
              <a:cs typeface="Arial"/>
              <a:sym typeface="Arial"/>
            </a:rPr>
            <a:t>Mushroom irrigation is performed by wetting rather than sprinkling, the benefit of wetting is that the entire substrate receives water in a uniform amount, while the sprinkler does not always cover the entire area. The main problem is mushroom vulnerability to fungus, the fungus remains wet and develops further. Therefore, the wetting method was invented. The disadvantage of this method is in the need to clean the tubing from bedding remains and disinfection, for the purpose of reburying it for the next growing cycle. This takes a long time and a great deal of manpower. </a:t>
          </a:r>
          <a:endParaRPr lang="en-us" sz="1050" kern="1200" dirty="0">
            <a:latin typeface="Segoe UI" panose="020B0502040204020203" pitchFamily="34" charset="0"/>
            <a:cs typeface="Segoe UI" panose="020B0502040204020203" pitchFamily="34" charset="0"/>
          </a:endParaRPr>
        </a:p>
      </dsp:txBody>
      <dsp:txXfrm>
        <a:off x="0" y="419081"/>
        <a:ext cx="6051539" cy="988242"/>
      </dsp:txXfrm>
    </dsp:sp>
    <dsp:sp modelId="{63F96716-1D30-47B6-B4D5-B9D200A6C6ED}">
      <dsp:nvSpPr>
        <dsp:cNvPr id="0" name=""/>
        <dsp:cNvSpPr/>
      </dsp:nvSpPr>
      <dsp:spPr>
        <a:xfrm>
          <a:off x="0" y="1318705"/>
          <a:ext cx="6051539" cy="27593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3470" y="1332175"/>
        <a:ext cx="6024599" cy="248990"/>
      </dsp:txXfrm>
    </dsp:sp>
    <dsp:sp modelId="{5047DC16-D5FF-4909-A971-5DD7278241BF}">
      <dsp:nvSpPr>
        <dsp:cNvPr id="0" name=""/>
        <dsp:cNvSpPr/>
      </dsp:nvSpPr>
      <dsp:spPr>
        <a:xfrm>
          <a:off x="0" y="1662228"/>
          <a:ext cx="6051539" cy="46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0" algn="just" defTabSz="488950" rtl="0">
            <a:lnSpc>
              <a:spcPct val="90000"/>
            </a:lnSpc>
            <a:spcBef>
              <a:spcPct val="0"/>
            </a:spcBef>
            <a:spcAft>
              <a:spcPct val="20000"/>
            </a:spcAft>
            <a:buClr>
              <a:srgbClr val="C55A11"/>
            </a:buClr>
            <a:buSzPts val="1400"/>
            <a:buNone/>
          </a:pPr>
          <a:r>
            <a:rPr lang="en-us" sz="1100" b="0" i="0" u="none" kern="1200" baseline="0" dirty="0">
              <a:latin typeface="Arial"/>
              <a:ea typeface="Arial"/>
              <a:cs typeface="Arial"/>
              <a:sym typeface="Arial"/>
            </a:rPr>
            <a:t>Expediting the cleaning and disinfecting process, saving manpower and time, preparing for automatically re-burying as the growth bedding is laid down.</a:t>
          </a:r>
          <a:endParaRPr lang="en-us" sz="1100" kern="1200" dirty="0">
            <a:latin typeface="Segoe UI" panose="020B0502040204020203" pitchFamily="34" charset="0"/>
            <a:cs typeface="Segoe UI" panose="020B0502040204020203" pitchFamily="34" charset="0"/>
          </a:endParaRPr>
        </a:p>
      </dsp:txBody>
      <dsp:txXfrm>
        <a:off x="0" y="1662228"/>
        <a:ext cx="6051539" cy="465369"/>
      </dsp:txXfrm>
    </dsp:sp>
    <dsp:sp modelId="{8D4D3DAE-B0EE-4971-B57F-50BB5B0D8E0E}">
      <dsp:nvSpPr>
        <dsp:cNvPr id="0" name=""/>
        <dsp:cNvSpPr/>
      </dsp:nvSpPr>
      <dsp:spPr>
        <a:xfrm>
          <a:off x="0" y="2127597"/>
          <a:ext cx="6051539" cy="27593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3470" y="2141067"/>
        <a:ext cx="6024599" cy="248990"/>
      </dsp:txXfrm>
    </dsp:sp>
    <dsp:sp modelId="{25A48E62-645F-4A38-A7B3-47C006EC9347}">
      <dsp:nvSpPr>
        <dsp:cNvPr id="0" name=""/>
        <dsp:cNvSpPr/>
      </dsp:nvSpPr>
      <dsp:spPr>
        <a:xfrm>
          <a:off x="0" y="2403528"/>
          <a:ext cx="6051539" cy="566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1430" rIns="64008" bIns="11430" numCol="1" spcCol="1270" anchor="t" anchorCtr="0">
          <a:noAutofit/>
        </a:bodyPr>
        <a:lstStyle/>
        <a:p>
          <a:pPr marL="0" lvl="1" indent="0" algn="just" defTabSz="400050" rtl="0">
            <a:lnSpc>
              <a:spcPct val="90000"/>
            </a:lnSpc>
            <a:spcBef>
              <a:spcPct val="0"/>
            </a:spcBef>
            <a:spcAft>
              <a:spcPct val="20000"/>
            </a:spcAft>
            <a:buFont typeface="Arial" panose="020B0604020202020204" pitchFamily="34" charset="0"/>
            <a:buNone/>
          </a:pPr>
          <a:r>
            <a:rPr lang="en-us" sz="900" b="0" i="0" u="none" kern="1200" baseline="0" dirty="0">
              <a:latin typeface="Arial"/>
              <a:ea typeface="Arial"/>
              <a:cs typeface="Arial"/>
              <a:sym typeface="Arial"/>
            </a:rPr>
            <a:t>Developing a machine for cleaning and preparing for reburying the tubing, rolling up onto a uniform structure of organized tubing, a uniform and orderly formation of the number of rolls in parallel, restraining tension on the tubing to prevent damage and maintaining tube quality, adjusting to the buried lines from different companies, simple operation by two workers, disinfection process, cleansing and drying as part of the process, and low production costs.</a:t>
          </a:r>
          <a:endParaRPr lang="en-us" sz="900" kern="1200" dirty="0">
            <a:latin typeface="Segoe UI" panose="020B0502040204020203" pitchFamily="34" charset="0"/>
            <a:cs typeface="Segoe UI" panose="020B0502040204020203" pitchFamily="34" charset="0"/>
          </a:endParaRPr>
        </a:p>
      </dsp:txBody>
      <dsp:txXfrm>
        <a:off x="0" y="2403528"/>
        <a:ext cx="6051539" cy="566737"/>
      </dsp:txXfrm>
    </dsp:sp>
    <dsp:sp modelId="{1F760836-15B5-4FAF-AA3F-D80DEAC5C481}">
      <dsp:nvSpPr>
        <dsp:cNvPr id="0" name=""/>
        <dsp:cNvSpPr/>
      </dsp:nvSpPr>
      <dsp:spPr>
        <a:xfrm>
          <a:off x="0" y="2970265"/>
          <a:ext cx="6051539" cy="322698"/>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5753" y="2986018"/>
        <a:ext cx="6020033" cy="291192"/>
      </dsp:txXfrm>
    </dsp:sp>
    <dsp:sp modelId="{D1CB2874-0934-4050-8F61-174DA062F8A3}">
      <dsp:nvSpPr>
        <dsp:cNvPr id="0" name=""/>
        <dsp:cNvSpPr/>
      </dsp:nvSpPr>
      <dsp:spPr>
        <a:xfrm>
          <a:off x="0" y="3292964"/>
          <a:ext cx="6051539" cy="63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2700" rIns="71120" bIns="12700" numCol="1" spcCol="1270" anchor="t" anchorCtr="0">
          <a:noAutofit/>
        </a:bodyPr>
        <a:lstStyle/>
        <a:p>
          <a:pPr marL="0" lvl="1" indent="0" algn="just" defTabSz="444500" rtl="0">
            <a:lnSpc>
              <a:spcPct val="90000"/>
            </a:lnSpc>
            <a:spcBef>
              <a:spcPct val="0"/>
            </a:spcBef>
            <a:spcAft>
              <a:spcPct val="20000"/>
            </a:spcAft>
            <a:buNone/>
          </a:pPr>
          <a:r>
            <a:rPr lang="en-us" sz="1000" b="0" i="0" u="none" kern="1200" baseline="0" dirty="0">
              <a:latin typeface="Arial"/>
              <a:ea typeface="Arial"/>
              <a:cs typeface="Arial"/>
              <a:sym typeface="Arial"/>
            </a:rPr>
            <a:t>Studying the burial method by visiting various growth habitats, studying the cleaning process that is currently being performed by workers on-site, characterizing an automatic process with an emphasis on critical systems for testing as part of a proof of feasibility, constructing a "flexible" array for making changes and adjusting for the site, completing process development by feedback from on-site, and completing construction of the array.</a:t>
          </a:r>
          <a:endParaRPr lang="en-us" sz="1000" kern="1200" dirty="0">
            <a:latin typeface="Segoe UI" panose="020B0502040204020203" pitchFamily="34" charset="0"/>
            <a:ea typeface="Arial"/>
            <a:cs typeface="Segoe UI" panose="020B0502040204020203" pitchFamily="34" charset="0"/>
          </a:endParaRPr>
        </a:p>
      </dsp:txBody>
      <dsp:txXfrm>
        <a:off x="0" y="3292964"/>
        <a:ext cx="6051539" cy="636444"/>
      </dsp:txXfrm>
    </dsp:sp>
    <dsp:sp modelId="{9B7DA2A5-6137-4D40-BFA3-86233519725D}">
      <dsp:nvSpPr>
        <dsp:cNvPr id="0" name=""/>
        <dsp:cNvSpPr/>
      </dsp:nvSpPr>
      <dsp:spPr>
        <a:xfrm>
          <a:off x="0" y="3929408"/>
          <a:ext cx="6051539" cy="27593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3470" y="3942878"/>
        <a:ext cx="6024599" cy="248990"/>
      </dsp:txXfrm>
    </dsp:sp>
    <dsp:sp modelId="{174D40DA-05A6-4A60-9268-2BF8BB4C5E49}">
      <dsp:nvSpPr>
        <dsp:cNvPr id="0" name=""/>
        <dsp:cNvSpPr/>
      </dsp:nvSpPr>
      <dsp:spPr>
        <a:xfrm>
          <a:off x="0" y="4205339"/>
          <a:ext cx="6051539" cy="402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2700" rIns="71120" bIns="12700" numCol="1" spcCol="1270" anchor="t" anchorCtr="0">
          <a:noAutofit/>
        </a:bodyPr>
        <a:lstStyle/>
        <a:p>
          <a:pPr marL="0" lvl="1" indent="0" algn="just" defTabSz="444500" rtl="0">
            <a:lnSpc>
              <a:spcPct val="90000"/>
            </a:lnSpc>
            <a:spcBef>
              <a:spcPct val="0"/>
            </a:spcBef>
            <a:spcAft>
              <a:spcPct val="20000"/>
            </a:spcAft>
            <a:buClr>
              <a:srgbClr val="C55A11"/>
            </a:buClr>
            <a:buSzPts val="1400"/>
            <a:buNone/>
          </a:pPr>
          <a:r>
            <a:rPr lang="en-us" sz="1000" b="0" i="0" u="none" kern="1200" baseline="0" dirty="0">
              <a:latin typeface="Arial"/>
              <a:ea typeface="Arial"/>
              <a:cs typeface="Arial"/>
              <a:sym typeface="Arial"/>
            </a:rPr>
            <a:t>Manufacturing an entire array, for the rolling up, disinfecting and cleaning irrigation piping for reburial for the mushroom-growing sector. The system has emerged in a number of derivatives, adapting to the grower’s size; the entire array is supplied to sector growers in several countries worldwide. </a:t>
          </a:r>
          <a:endParaRPr lang="en-us" sz="1000" kern="1200" dirty="0">
            <a:latin typeface="Segoe UI" panose="020B0502040204020203" pitchFamily="34" charset="0"/>
            <a:cs typeface="Segoe UI" panose="020B0502040204020203" pitchFamily="34" charset="0"/>
          </a:endParaRPr>
        </a:p>
      </dsp:txBody>
      <dsp:txXfrm>
        <a:off x="0" y="4205339"/>
        <a:ext cx="6051539" cy="40245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318"/>
          <a:ext cx="4520005" cy="355679"/>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363" y="19681"/>
        <a:ext cx="4485279" cy="320953"/>
      </dsp:txXfrm>
    </dsp:sp>
    <dsp:sp modelId="{D73F8C6E-6771-4C50-93A2-CD59F0887236}">
      <dsp:nvSpPr>
        <dsp:cNvPr id="0" name=""/>
        <dsp:cNvSpPr/>
      </dsp:nvSpPr>
      <dsp:spPr>
        <a:xfrm>
          <a:off x="0" y="357998"/>
          <a:ext cx="4520005"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3970" rIns="78232" bIns="13970" numCol="1" spcCol="1270" anchor="t" anchorCtr="0">
          <a:noAutofit/>
        </a:bodyPr>
        <a:lstStyle/>
        <a:p>
          <a:pPr marL="0" lvl="1" indent="-57150" algn="just" defTabSz="466725" rtl="0">
            <a:lnSpc>
              <a:spcPct val="90000"/>
            </a:lnSpc>
            <a:spcBef>
              <a:spcPct val="0"/>
            </a:spcBef>
            <a:spcAft>
              <a:spcPct val="20000"/>
            </a:spcAft>
            <a:buClr>
              <a:srgbClr val="C55A11"/>
            </a:buClr>
            <a:buSzPts val="1400"/>
            <a:buFont typeface="Arial" panose="020B0604020202020204" pitchFamily="34" charset="0"/>
            <a:buNone/>
          </a:pPr>
          <a:r>
            <a:rPr lang="en-us" sz="1050" b="0" i="0" u="none" kern="1200" baseline="0" dirty="0">
              <a:latin typeface="Arial"/>
              <a:ea typeface="Arial"/>
              <a:cs typeface="Arial"/>
              <a:sym typeface="Arial"/>
            </a:rPr>
            <a:t>The seed production process begins in the field with crop harvesting. In the past, this was done by a tractor towing a station with many workers feeding it. A large number of processes later were required for separating the seeds, but a substantial portion of the seeds were damaged during the separation stages. </a:t>
          </a:r>
          <a:endParaRPr lang="en-us" sz="1050" kern="1200" dirty="0">
            <a:latin typeface="Segoe UI" panose="020B0502040204020203" pitchFamily="34" charset="0"/>
            <a:cs typeface="Segoe UI" panose="020B0502040204020203" pitchFamily="34" charset="0"/>
          </a:endParaRPr>
        </a:p>
      </dsp:txBody>
      <dsp:txXfrm>
        <a:off x="0" y="357998"/>
        <a:ext cx="4520005" cy="745200"/>
      </dsp:txXfrm>
    </dsp:sp>
    <dsp:sp modelId="{63F96716-1D30-47B6-B4D5-B9D200A6C6ED}">
      <dsp:nvSpPr>
        <dsp:cNvPr id="0" name=""/>
        <dsp:cNvSpPr/>
      </dsp:nvSpPr>
      <dsp:spPr>
        <a:xfrm>
          <a:off x="0" y="1103198"/>
          <a:ext cx="4520005" cy="355679"/>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363" y="1120561"/>
        <a:ext cx="4485279" cy="320953"/>
      </dsp:txXfrm>
    </dsp:sp>
    <dsp:sp modelId="{5047DC16-D5FF-4909-A971-5DD7278241BF}">
      <dsp:nvSpPr>
        <dsp:cNvPr id="0" name=""/>
        <dsp:cNvSpPr/>
      </dsp:nvSpPr>
      <dsp:spPr>
        <a:xfrm>
          <a:off x="0" y="1458878"/>
          <a:ext cx="4520005" cy="488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3970" rIns="78232" bIns="13970" numCol="1" spcCol="1270" anchor="t" anchorCtr="0">
          <a:noAutofit/>
        </a:bodyPr>
        <a:lstStyle/>
        <a:p>
          <a:pPr marL="0" lvl="1" indent="0" algn="just" defTabSz="488950" rtl="0">
            <a:lnSpc>
              <a:spcPct val="90000"/>
            </a:lnSpc>
            <a:spcBef>
              <a:spcPct val="0"/>
            </a:spcBef>
            <a:spcAft>
              <a:spcPct val="20000"/>
            </a:spcAft>
            <a:buClr>
              <a:srgbClr val="C55A11"/>
            </a:buClr>
            <a:buSzPts val="1400"/>
            <a:buNone/>
          </a:pPr>
          <a:r>
            <a:rPr lang="en-us" sz="1100" b="0" i="0" u="none" kern="1200" baseline="0" dirty="0">
              <a:latin typeface="Arial"/>
              <a:ea typeface="Arial"/>
              <a:cs typeface="Arial"/>
              <a:sym typeface="Arial"/>
            </a:rPr>
            <a:t>Planning and developing a three-stage array to remove and clean seeds from different vegetables and sizes, while shortening today's existing process. </a:t>
          </a:r>
          <a:endParaRPr lang="en-us" sz="1100" kern="1200" dirty="0">
            <a:latin typeface="Segoe UI" panose="020B0502040204020203" pitchFamily="34" charset="0"/>
            <a:cs typeface="Segoe UI" panose="020B0502040204020203" pitchFamily="34" charset="0"/>
          </a:endParaRPr>
        </a:p>
      </dsp:txBody>
      <dsp:txXfrm>
        <a:off x="0" y="1458878"/>
        <a:ext cx="4520005" cy="488520"/>
      </dsp:txXfrm>
    </dsp:sp>
    <dsp:sp modelId="{8D4D3DAE-B0EE-4971-B57F-50BB5B0D8E0E}">
      <dsp:nvSpPr>
        <dsp:cNvPr id="0" name=""/>
        <dsp:cNvSpPr/>
      </dsp:nvSpPr>
      <dsp:spPr>
        <a:xfrm>
          <a:off x="0" y="1947398"/>
          <a:ext cx="4520005" cy="355679"/>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363" y="1964761"/>
        <a:ext cx="4485279" cy="320953"/>
      </dsp:txXfrm>
    </dsp:sp>
    <dsp:sp modelId="{25A48E62-645F-4A38-A7B3-47C006EC9347}">
      <dsp:nvSpPr>
        <dsp:cNvPr id="0" name=""/>
        <dsp:cNvSpPr/>
      </dsp:nvSpPr>
      <dsp:spPr>
        <a:xfrm>
          <a:off x="0" y="2303078"/>
          <a:ext cx="4520005"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3970" rIns="78232" bIns="13970" numCol="1" spcCol="1270" anchor="t" anchorCtr="0">
          <a:noAutofit/>
        </a:bodyPr>
        <a:lstStyle/>
        <a:p>
          <a:pPr marL="0" lvl="1" indent="0" algn="just" defTabSz="488950" rtl="0">
            <a:lnSpc>
              <a:spcPct val="90000"/>
            </a:lnSpc>
            <a:spcBef>
              <a:spcPct val="0"/>
            </a:spcBef>
            <a:spcAft>
              <a:spcPct val="20000"/>
            </a:spcAft>
            <a:buFont typeface="Arial" panose="020B0604020202020204" pitchFamily="34" charset="0"/>
            <a:buNone/>
          </a:pPr>
          <a:r>
            <a:rPr lang="en-us" sz="1100" b="0" i="0" u="none" kern="1200" baseline="0" dirty="0">
              <a:latin typeface="Arial"/>
              <a:ea typeface="Arial"/>
              <a:cs typeface="Arial"/>
              <a:sym typeface="Arial"/>
            </a:rPr>
            <a:t>Integrates a different number of solutions to a limited number of machines, according to the machine’s place in the production process, field, secondary cleaning line, and sifting. Semi-automatic process, reducing manpower. </a:t>
          </a:r>
          <a:endParaRPr lang="en-us" sz="1100" kern="1200" dirty="0">
            <a:latin typeface="Segoe UI" panose="020B0502040204020203" pitchFamily="34" charset="0"/>
            <a:cs typeface="Segoe UI" panose="020B0502040204020203" pitchFamily="34" charset="0"/>
          </a:endParaRPr>
        </a:p>
      </dsp:txBody>
      <dsp:txXfrm>
        <a:off x="0" y="2303078"/>
        <a:ext cx="4520005" cy="629280"/>
      </dsp:txXfrm>
    </dsp:sp>
    <dsp:sp modelId="{1F760836-15B5-4FAF-AA3F-D80DEAC5C481}">
      <dsp:nvSpPr>
        <dsp:cNvPr id="0" name=""/>
        <dsp:cNvSpPr/>
      </dsp:nvSpPr>
      <dsp:spPr>
        <a:xfrm>
          <a:off x="0" y="2932358"/>
          <a:ext cx="4520005" cy="355679"/>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363" y="2949721"/>
        <a:ext cx="4485279" cy="320953"/>
      </dsp:txXfrm>
    </dsp:sp>
    <dsp:sp modelId="{D1CB2874-0934-4050-8F61-174DA062F8A3}">
      <dsp:nvSpPr>
        <dsp:cNvPr id="0" name=""/>
        <dsp:cNvSpPr/>
      </dsp:nvSpPr>
      <dsp:spPr>
        <a:xfrm>
          <a:off x="0" y="3288038"/>
          <a:ext cx="4520005" cy="894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3970" rIns="78232" bIns="13970" numCol="1" spcCol="1270" anchor="t" anchorCtr="0">
          <a:noAutofit/>
        </a:bodyPr>
        <a:lstStyle/>
        <a:p>
          <a:pPr marL="0" lvl="1" indent="0" algn="just" defTabSz="466725" rtl="0">
            <a:lnSpc>
              <a:spcPct val="90000"/>
            </a:lnSpc>
            <a:spcBef>
              <a:spcPct val="0"/>
            </a:spcBef>
            <a:spcAft>
              <a:spcPct val="20000"/>
            </a:spcAft>
            <a:buNone/>
          </a:pPr>
          <a:r>
            <a:rPr lang="en-us" sz="1050" b="0" i="0" u="none" kern="1200" baseline="0" dirty="0">
              <a:latin typeface="Arial"/>
              <a:ea typeface="Arial"/>
              <a:cs typeface="Arial"/>
              <a:sym typeface="Arial"/>
            </a:rPr>
            <a:t>Studying the existing process, from the harvesting stage in the field until transferring to the seed production line. Studying each machine and its role significance of each process activity, offering alternatives, examining critical process assemblies, for each stage, planning sending to manufacture, accompaniment and production support, composing machine manuals.</a:t>
          </a:r>
          <a:endParaRPr lang="en-us" sz="1050" kern="1200" dirty="0">
            <a:latin typeface="Segoe UI" panose="020B0502040204020203" pitchFamily="34" charset="0"/>
            <a:ea typeface="Arial"/>
            <a:cs typeface="Segoe UI" panose="020B0502040204020203" pitchFamily="34" charset="0"/>
          </a:endParaRPr>
        </a:p>
      </dsp:txBody>
      <dsp:txXfrm>
        <a:off x="0" y="3288038"/>
        <a:ext cx="4520005" cy="894240"/>
      </dsp:txXfrm>
    </dsp:sp>
    <dsp:sp modelId="{9B7DA2A5-6137-4D40-BFA3-86233519725D}">
      <dsp:nvSpPr>
        <dsp:cNvPr id="0" name=""/>
        <dsp:cNvSpPr/>
      </dsp:nvSpPr>
      <dsp:spPr>
        <a:xfrm>
          <a:off x="0" y="4182278"/>
          <a:ext cx="4520005" cy="355679"/>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363" y="4199641"/>
        <a:ext cx="4485279" cy="320953"/>
      </dsp:txXfrm>
    </dsp:sp>
    <dsp:sp modelId="{174D40DA-05A6-4A60-9268-2BF8BB4C5E49}">
      <dsp:nvSpPr>
        <dsp:cNvPr id="0" name=""/>
        <dsp:cNvSpPr/>
      </dsp:nvSpPr>
      <dsp:spPr>
        <a:xfrm>
          <a:off x="0" y="4537958"/>
          <a:ext cx="4520005"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3970" rIns="78232" bIns="13970" numCol="1" spcCol="1270" anchor="t" anchorCtr="0">
          <a:noAutofit/>
        </a:bodyPr>
        <a:lstStyle/>
        <a:p>
          <a:pPr marL="0" lvl="1" indent="0" algn="just" defTabSz="488950" rtl="0">
            <a:lnSpc>
              <a:spcPct val="90000"/>
            </a:lnSpc>
            <a:spcBef>
              <a:spcPct val="0"/>
            </a:spcBef>
            <a:spcAft>
              <a:spcPct val="20000"/>
            </a:spcAft>
            <a:buClr>
              <a:srgbClr val="C55A11"/>
            </a:buClr>
            <a:buSzPts val="1400"/>
            <a:buNone/>
          </a:pPr>
          <a:r>
            <a:rPr lang="en-us" sz="1100" b="0" i="0" u="none" kern="1200" baseline="0" dirty="0">
              <a:latin typeface="Arial"/>
              <a:ea typeface="Arial"/>
              <a:cs typeface="Arial"/>
              <a:sym typeface="Arial"/>
            </a:rPr>
            <a:t>The machines were given to customers, in the case of this project, the final client is not from Israel, including composing machine files. </a:t>
          </a:r>
          <a:endParaRPr lang="en-us" sz="1100" kern="1200" dirty="0">
            <a:latin typeface="Segoe UI" panose="020B0502040204020203" pitchFamily="34" charset="0"/>
            <a:cs typeface="Segoe UI" panose="020B0502040204020203" pitchFamily="34" charset="0"/>
          </a:endParaRPr>
        </a:p>
      </dsp:txBody>
      <dsp:txXfrm>
        <a:off x="0" y="4537958"/>
        <a:ext cx="4520005" cy="34776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100"/>
          <a:ext cx="3707434" cy="353365"/>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250" y="19350"/>
        <a:ext cx="3672934" cy="318865"/>
      </dsp:txXfrm>
    </dsp:sp>
    <dsp:sp modelId="{D73F8C6E-6771-4C50-93A2-CD59F0887236}">
      <dsp:nvSpPr>
        <dsp:cNvPr id="0" name=""/>
        <dsp:cNvSpPr/>
      </dsp:nvSpPr>
      <dsp:spPr>
        <a:xfrm>
          <a:off x="0" y="355465"/>
          <a:ext cx="3707434" cy="368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114300" algn="just" defTabSz="533400" rtl="0">
            <a:lnSpc>
              <a:spcPct val="90000"/>
            </a:lnSpc>
            <a:spcBef>
              <a:spcPct val="0"/>
            </a:spcBef>
            <a:spcAft>
              <a:spcPct val="20000"/>
            </a:spcAft>
            <a:buClr>
              <a:srgbClr val="C55A11"/>
            </a:buClr>
            <a:buSzPts val="1400"/>
            <a:buFont typeface="Arial" panose="020B0604020202020204" pitchFamily="34" charset="0"/>
            <a:buNone/>
          </a:pPr>
          <a:r>
            <a:rPr lang="en-us" sz="1200" b="0" i="0" u="none" kern="1200" baseline="0" dirty="0">
              <a:solidFill>
                <a:schemeClr val="tx1"/>
              </a:solidFill>
              <a:latin typeface="Arial"/>
              <a:ea typeface="Arial"/>
              <a:cs typeface="Arial"/>
              <a:sym typeface="Arial"/>
            </a:rPr>
            <a:t>Process-adjusted conveyors and/or machinery in the agricultural sector </a:t>
          </a:r>
          <a:endParaRPr lang="en-us" sz="1200" kern="1200" dirty="0">
            <a:latin typeface="Segoe UI" panose="020B0502040204020203" pitchFamily="34" charset="0"/>
            <a:cs typeface="Segoe UI" panose="020B0502040204020203" pitchFamily="34" charset="0"/>
          </a:endParaRPr>
        </a:p>
      </dsp:txBody>
      <dsp:txXfrm>
        <a:off x="0" y="355465"/>
        <a:ext cx="3707434" cy="368961"/>
      </dsp:txXfrm>
    </dsp:sp>
    <dsp:sp modelId="{63F96716-1D30-47B6-B4D5-B9D200A6C6ED}">
      <dsp:nvSpPr>
        <dsp:cNvPr id="0" name=""/>
        <dsp:cNvSpPr/>
      </dsp:nvSpPr>
      <dsp:spPr>
        <a:xfrm>
          <a:off x="0" y="724426"/>
          <a:ext cx="3707434" cy="353365"/>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250" y="741676"/>
        <a:ext cx="3672934" cy="318865"/>
      </dsp:txXfrm>
    </dsp:sp>
    <dsp:sp modelId="{5047DC16-D5FF-4909-A971-5DD7278241BF}">
      <dsp:nvSpPr>
        <dsp:cNvPr id="0" name=""/>
        <dsp:cNvSpPr/>
      </dsp:nvSpPr>
      <dsp:spPr>
        <a:xfrm>
          <a:off x="0" y="1077791"/>
          <a:ext cx="3707434" cy="532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just"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Arial"/>
              <a:ea typeface="Arial"/>
              <a:cs typeface="Arial"/>
              <a:sym typeface="Arial"/>
            </a:rPr>
            <a:t>Planning and adapting new or existing conveyors for existing or new machines in various agricultural fields. </a:t>
          </a:r>
          <a:endParaRPr lang="en-us" sz="1200" kern="1200" dirty="0">
            <a:latin typeface="Segoe UI" panose="020B0502040204020203" pitchFamily="34" charset="0"/>
            <a:cs typeface="Segoe UI" panose="020B0502040204020203" pitchFamily="34" charset="0"/>
          </a:endParaRPr>
        </a:p>
      </dsp:txBody>
      <dsp:txXfrm>
        <a:off x="0" y="1077791"/>
        <a:ext cx="3707434" cy="532944"/>
      </dsp:txXfrm>
    </dsp:sp>
    <dsp:sp modelId="{8D4D3DAE-B0EE-4971-B57F-50BB5B0D8E0E}">
      <dsp:nvSpPr>
        <dsp:cNvPr id="0" name=""/>
        <dsp:cNvSpPr/>
      </dsp:nvSpPr>
      <dsp:spPr>
        <a:xfrm>
          <a:off x="0" y="1610736"/>
          <a:ext cx="3707434" cy="353365"/>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250" y="1627986"/>
        <a:ext cx="3672934" cy="318865"/>
      </dsp:txXfrm>
    </dsp:sp>
    <dsp:sp modelId="{25A48E62-645F-4A38-A7B3-47C006EC9347}">
      <dsp:nvSpPr>
        <dsp:cNvPr id="0" name=""/>
        <dsp:cNvSpPr/>
      </dsp:nvSpPr>
      <dsp:spPr>
        <a:xfrm>
          <a:off x="0" y="1964101"/>
          <a:ext cx="3707434" cy="840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just" defTabSz="533400" rtl="0">
            <a:lnSpc>
              <a:spcPct val="90000"/>
            </a:lnSpc>
            <a:spcBef>
              <a:spcPct val="0"/>
            </a:spcBef>
            <a:spcAft>
              <a:spcPct val="20000"/>
            </a:spcAft>
            <a:buFont typeface="Arial" panose="020B0604020202020204" pitchFamily="34" charset="0"/>
            <a:buNone/>
          </a:pPr>
          <a:r>
            <a:rPr lang="en-us" sz="1200" b="0" i="0" u="none" kern="1200" baseline="0" dirty="0">
              <a:solidFill>
                <a:schemeClr val="tx1"/>
              </a:solidFill>
              <a:latin typeface="Arial"/>
              <a:ea typeface="Arial"/>
              <a:cs typeface="Arial"/>
              <a:sym typeface="Arial"/>
            </a:rPr>
            <a:t>Upgraded or rebuilt machines, the need to adapt conveyors for them to comply with the new requirement, whether regarding work rate, angles, transportation distances, or the type of transported product.</a:t>
          </a:r>
          <a:endParaRPr lang="en-us" sz="1200" kern="1200" dirty="0">
            <a:latin typeface="Segoe UI" panose="020B0502040204020203" pitchFamily="34" charset="0"/>
            <a:cs typeface="Segoe UI" panose="020B0502040204020203" pitchFamily="34" charset="0"/>
          </a:endParaRPr>
        </a:p>
      </dsp:txBody>
      <dsp:txXfrm>
        <a:off x="0" y="1964101"/>
        <a:ext cx="3707434" cy="840411"/>
      </dsp:txXfrm>
    </dsp:sp>
    <dsp:sp modelId="{1F760836-15B5-4FAF-AA3F-D80DEAC5C481}">
      <dsp:nvSpPr>
        <dsp:cNvPr id="0" name=""/>
        <dsp:cNvSpPr/>
      </dsp:nvSpPr>
      <dsp:spPr>
        <a:xfrm>
          <a:off x="0" y="2804513"/>
          <a:ext cx="3707434" cy="353365"/>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250" y="2821763"/>
        <a:ext cx="3672934" cy="318865"/>
      </dsp:txXfrm>
    </dsp:sp>
    <dsp:sp modelId="{D1CB2874-0934-4050-8F61-174DA062F8A3}">
      <dsp:nvSpPr>
        <dsp:cNvPr id="0" name=""/>
        <dsp:cNvSpPr/>
      </dsp:nvSpPr>
      <dsp:spPr>
        <a:xfrm>
          <a:off x="0" y="3157878"/>
          <a:ext cx="3707434" cy="1004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just" defTabSz="533400" rtl="0">
            <a:lnSpc>
              <a:spcPct val="90000"/>
            </a:lnSpc>
            <a:spcBef>
              <a:spcPct val="0"/>
            </a:spcBef>
            <a:spcAft>
              <a:spcPct val="20000"/>
            </a:spcAft>
            <a:buNone/>
          </a:pPr>
          <a:r>
            <a:rPr lang="en-us" sz="1200" b="0" i="0" u="none" kern="1200" baseline="0" dirty="0">
              <a:solidFill>
                <a:schemeClr val="tx1"/>
              </a:solidFill>
              <a:latin typeface="Arial"/>
              <a:ea typeface="Arial"/>
              <a:cs typeface="Arial"/>
              <a:sym typeface="Arial"/>
            </a:rPr>
            <a:t>Studying the existing process, from the harvesting stage in the field until transferring to the seed production line. If necessary, studying the production line, collecting data, movement rate, product type, new or existing interfacing, planning and sending to production.</a:t>
          </a:r>
          <a:endParaRPr lang="en-us" sz="1200" kern="1200" dirty="0">
            <a:latin typeface="Segoe UI" panose="020B0502040204020203" pitchFamily="34" charset="0"/>
            <a:ea typeface="Arial"/>
            <a:cs typeface="Segoe UI" panose="020B0502040204020203" pitchFamily="34" charset="0"/>
          </a:endParaRPr>
        </a:p>
      </dsp:txBody>
      <dsp:txXfrm>
        <a:off x="0" y="3157878"/>
        <a:ext cx="3707434" cy="1004394"/>
      </dsp:txXfrm>
    </dsp:sp>
    <dsp:sp modelId="{9B7DA2A5-6137-4D40-BFA3-86233519725D}">
      <dsp:nvSpPr>
        <dsp:cNvPr id="0" name=""/>
        <dsp:cNvSpPr/>
      </dsp:nvSpPr>
      <dsp:spPr>
        <a:xfrm>
          <a:off x="0" y="4162273"/>
          <a:ext cx="3707434" cy="353365"/>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250" y="4179523"/>
        <a:ext cx="3672934" cy="318865"/>
      </dsp:txXfrm>
    </dsp:sp>
    <dsp:sp modelId="{174D40DA-05A6-4A60-9268-2BF8BB4C5E49}">
      <dsp:nvSpPr>
        <dsp:cNvPr id="0" name=""/>
        <dsp:cNvSpPr/>
      </dsp:nvSpPr>
      <dsp:spPr>
        <a:xfrm>
          <a:off x="0" y="4515638"/>
          <a:ext cx="3707434" cy="215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just"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Arial"/>
              <a:ea typeface="Arial"/>
              <a:cs typeface="Arial"/>
              <a:sym typeface="Arial"/>
            </a:rPr>
            <a:t>Transport systems are tailored to the requirement.</a:t>
          </a:r>
          <a:endParaRPr lang="en-us" sz="1200" kern="1200" dirty="0">
            <a:latin typeface="Segoe UI" panose="020B0502040204020203" pitchFamily="34" charset="0"/>
            <a:cs typeface="Segoe UI" panose="020B0502040204020203" pitchFamily="34" charset="0"/>
          </a:endParaRPr>
        </a:p>
      </dsp:txBody>
      <dsp:txXfrm>
        <a:off x="0" y="4515638"/>
        <a:ext cx="3707434" cy="21522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0"/>
          <a:ext cx="4174840" cy="327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0" i="0" u="none" kern="1200" baseline="0" dirty="0"/>
            <a:t>The Problem</a:t>
          </a:r>
        </a:p>
      </dsp:txBody>
      <dsp:txXfrm>
        <a:off x="15992" y="15992"/>
        <a:ext cx="4142856" cy="295616"/>
      </dsp:txXfrm>
    </dsp:sp>
    <dsp:sp modelId="{D73F8C6E-6771-4C50-93A2-CD59F0887236}">
      <dsp:nvSpPr>
        <dsp:cNvPr id="0" name=""/>
        <dsp:cNvSpPr/>
      </dsp:nvSpPr>
      <dsp:spPr>
        <a:xfrm>
          <a:off x="0" y="332989"/>
          <a:ext cx="4174840" cy="755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3970" rIns="78232" bIns="13970" numCol="1" spcCol="1270" anchor="t" anchorCtr="0">
          <a:noAutofit/>
        </a:bodyPr>
        <a:lstStyle/>
        <a:p>
          <a:pPr marL="112713" lvl="1" indent="-112713" algn="just" defTabSz="488950" rtl="0">
            <a:lnSpc>
              <a:spcPct val="90000"/>
            </a:lnSpc>
            <a:spcBef>
              <a:spcPct val="0"/>
            </a:spcBef>
            <a:spcAft>
              <a:spcPct val="20000"/>
            </a:spcAft>
            <a:buChar char="•"/>
          </a:pPr>
          <a:r>
            <a:rPr lang="en-us" sz="1100" b="0" i="0" u="none" kern="1200" baseline="0" dirty="0">
              <a:sym typeface="Arial"/>
            </a:rPr>
            <a:t>In glass manufacturing it is necessary to implement cooling. This process uses large quantities of filtered air. The air temperatures greatly differ between winter and summer and this poses a problem. In summer the air is too hot and is insufficient for cooling, and in winter the air is too cold for cooling, causing cracks in the glass due to large temperature differences.</a:t>
          </a:r>
          <a:endParaRPr lang="en-us" sz="1100" kern="1200" dirty="0"/>
        </a:p>
      </dsp:txBody>
      <dsp:txXfrm>
        <a:off x="0" y="332989"/>
        <a:ext cx="4174840" cy="755522"/>
      </dsp:txXfrm>
    </dsp:sp>
    <dsp:sp modelId="{63F96716-1D30-47B6-B4D5-B9D200A6C6ED}">
      <dsp:nvSpPr>
        <dsp:cNvPr id="0" name=""/>
        <dsp:cNvSpPr/>
      </dsp:nvSpPr>
      <dsp:spPr>
        <a:xfrm>
          <a:off x="0" y="1210514"/>
          <a:ext cx="4174840" cy="327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0" i="0" u="none" kern="1200" baseline="0" dirty="0"/>
            <a:t>The Need</a:t>
          </a:r>
        </a:p>
      </dsp:txBody>
      <dsp:txXfrm>
        <a:off x="15992" y="1226506"/>
        <a:ext cx="4142856" cy="295616"/>
      </dsp:txXfrm>
    </dsp:sp>
    <dsp:sp modelId="{5047DC16-D5FF-4909-A971-5DD7278241BF}">
      <dsp:nvSpPr>
        <dsp:cNvPr id="0" name=""/>
        <dsp:cNvSpPr/>
      </dsp:nvSpPr>
      <dsp:spPr>
        <a:xfrm>
          <a:off x="0" y="1539374"/>
          <a:ext cx="4174840" cy="641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6510" rIns="92456" bIns="16510" numCol="1" spcCol="1270" anchor="t" anchorCtr="0">
          <a:noAutofit/>
        </a:bodyPr>
        <a:lstStyle/>
        <a:p>
          <a:pPr marL="112713" lvl="1" indent="-112713" algn="just" defTabSz="444500" rtl="0">
            <a:lnSpc>
              <a:spcPct val="90000"/>
            </a:lnSpc>
            <a:spcBef>
              <a:spcPct val="0"/>
            </a:spcBef>
            <a:spcAft>
              <a:spcPct val="20000"/>
            </a:spcAft>
            <a:buChar char="•"/>
          </a:pPr>
          <a:r>
            <a:rPr lang="en-us" sz="1000" b="0" i="0" u="none" kern="1200" baseline="0" dirty="0">
              <a:sym typeface="Arial"/>
            </a:rPr>
            <a:t>Planning a "flexible" design with the ability to adjust to existing air cooling and filtering systems, capacity to choose air exhaustion, based on seasonal air temperature variations, by means of automatic routing of the air streams.</a:t>
          </a:r>
          <a:endParaRPr lang="en-us" sz="1000" kern="1200" dirty="0"/>
        </a:p>
      </dsp:txBody>
      <dsp:txXfrm>
        <a:off x="0" y="1539374"/>
        <a:ext cx="4174840" cy="641924"/>
      </dsp:txXfrm>
    </dsp:sp>
    <dsp:sp modelId="{8D4D3DAE-B0EE-4971-B57F-50BB5B0D8E0E}">
      <dsp:nvSpPr>
        <dsp:cNvPr id="0" name=""/>
        <dsp:cNvSpPr/>
      </dsp:nvSpPr>
      <dsp:spPr>
        <a:xfrm>
          <a:off x="0" y="2088467"/>
          <a:ext cx="4174840" cy="327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0" i="0" u="none" kern="1200" baseline="0" dirty="0"/>
            <a:t>Project Requirements</a:t>
          </a:r>
        </a:p>
      </dsp:txBody>
      <dsp:txXfrm>
        <a:off x="15992" y="2104459"/>
        <a:ext cx="4142856" cy="295616"/>
      </dsp:txXfrm>
    </dsp:sp>
    <dsp:sp modelId="{25A48E62-645F-4A38-A7B3-47C006EC9347}">
      <dsp:nvSpPr>
        <dsp:cNvPr id="0" name=""/>
        <dsp:cNvSpPr/>
      </dsp:nvSpPr>
      <dsp:spPr>
        <a:xfrm>
          <a:off x="0" y="2390766"/>
          <a:ext cx="417484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3970" rIns="78232" bIns="13970" numCol="1" spcCol="1270" anchor="t" anchorCtr="0">
          <a:noAutofit/>
        </a:bodyPr>
        <a:lstStyle/>
        <a:p>
          <a:pPr marL="112713" lvl="1" indent="-112713" algn="just" defTabSz="466725" rtl="0">
            <a:lnSpc>
              <a:spcPct val="90000"/>
            </a:lnSpc>
            <a:spcBef>
              <a:spcPct val="0"/>
            </a:spcBef>
            <a:spcAft>
              <a:spcPct val="20000"/>
            </a:spcAft>
            <a:buChar char="•"/>
          </a:pPr>
          <a:r>
            <a:rPr lang="en-us" sz="1050" b="0" i="0" u="none" kern="1200" baseline="0" dirty="0">
              <a:sym typeface="Arial"/>
            </a:rPr>
            <a:t>Interfacing with existing systems, modularity in manufacturing components, maintaining the current system's air capacity, easy access for simple filter cleaning by one person, accompanying production and assembly.</a:t>
          </a:r>
          <a:endParaRPr lang="en-us" sz="1050" kern="1200" dirty="0"/>
        </a:p>
      </dsp:txBody>
      <dsp:txXfrm>
        <a:off x="0" y="2390766"/>
        <a:ext cx="4174840" cy="579600"/>
      </dsp:txXfrm>
    </dsp:sp>
    <dsp:sp modelId="{1F760836-15B5-4FAF-AA3F-D80DEAC5C481}">
      <dsp:nvSpPr>
        <dsp:cNvPr id="0" name=""/>
        <dsp:cNvSpPr/>
      </dsp:nvSpPr>
      <dsp:spPr>
        <a:xfrm>
          <a:off x="0" y="2976274"/>
          <a:ext cx="4174840" cy="327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0" i="0" u="none" kern="1200" baseline="0" dirty="0"/>
            <a:t>Activity Modes</a:t>
          </a:r>
        </a:p>
      </dsp:txBody>
      <dsp:txXfrm>
        <a:off x="15992" y="2992266"/>
        <a:ext cx="4142856" cy="295616"/>
      </dsp:txXfrm>
    </dsp:sp>
    <dsp:sp modelId="{D1CB2874-0934-4050-8F61-174DA062F8A3}">
      <dsp:nvSpPr>
        <dsp:cNvPr id="0" name=""/>
        <dsp:cNvSpPr/>
      </dsp:nvSpPr>
      <dsp:spPr>
        <a:xfrm>
          <a:off x="0" y="3270562"/>
          <a:ext cx="417484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3970" rIns="78232" bIns="13970" numCol="1" spcCol="1270" anchor="t" anchorCtr="0">
          <a:noAutofit/>
        </a:bodyPr>
        <a:lstStyle/>
        <a:p>
          <a:pPr marL="112713" lvl="1" indent="-112713" algn="just" defTabSz="466725" rtl="0">
            <a:lnSpc>
              <a:spcPct val="90000"/>
            </a:lnSpc>
            <a:spcBef>
              <a:spcPct val="0"/>
            </a:spcBef>
            <a:spcAft>
              <a:spcPct val="20000"/>
            </a:spcAft>
            <a:buChar char="•"/>
          </a:pPr>
          <a:r>
            <a:rPr lang="en-us" sz="1050" b="0" i="0" u="none" kern="1200" baseline="0" dirty="0">
              <a:sym typeface="Arial"/>
            </a:rPr>
            <a:t>Studying the air flows and falls in capacity as dependent on distances and duct diameter. Studying the existing system, reverse engineering the existing array, designing a system that will be laid over the existing system, presenting the array to the customer, and sending to production. </a:t>
          </a:r>
          <a:endParaRPr lang="en-us" sz="1050" kern="1200" dirty="0"/>
        </a:p>
      </dsp:txBody>
      <dsp:txXfrm>
        <a:off x="0" y="3270562"/>
        <a:ext cx="4174840" cy="579600"/>
      </dsp:txXfrm>
    </dsp:sp>
    <dsp:sp modelId="{9B7DA2A5-6137-4D40-BFA3-86233519725D}">
      <dsp:nvSpPr>
        <dsp:cNvPr id="0" name=""/>
        <dsp:cNvSpPr/>
      </dsp:nvSpPr>
      <dsp:spPr>
        <a:xfrm>
          <a:off x="0" y="3867987"/>
          <a:ext cx="4174840" cy="327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0" i="0" u="none" kern="1200" baseline="0" dirty="0"/>
            <a:t>Results</a:t>
          </a:r>
        </a:p>
      </dsp:txBody>
      <dsp:txXfrm>
        <a:off x="15992" y="3883979"/>
        <a:ext cx="4142856" cy="295616"/>
      </dsp:txXfrm>
    </dsp:sp>
    <dsp:sp modelId="{174D40DA-05A6-4A60-9268-2BF8BB4C5E49}">
      <dsp:nvSpPr>
        <dsp:cNvPr id="0" name=""/>
        <dsp:cNvSpPr/>
      </dsp:nvSpPr>
      <dsp:spPr>
        <a:xfrm>
          <a:off x="0" y="4180379"/>
          <a:ext cx="417484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3970" rIns="78232" bIns="13970" numCol="1" spcCol="1270" anchor="t" anchorCtr="0">
          <a:noAutofit/>
        </a:bodyPr>
        <a:lstStyle/>
        <a:p>
          <a:pPr marL="112713" lvl="1" indent="-112713" algn="just" defTabSz="466725" rtl="0">
            <a:lnSpc>
              <a:spcPct val="90000"/>
            </a:lnSpc>
            <a:spcBef>
              <a:spcPct val="0"/>
            </a:spcBef>
            <a:spcAft>
              <a:spcPct val="20000"/>
            </a:spcAft>
            <a:buChar char="•"/>
          </a:pPr>
          <a:r>
            <a:rPr lang="en-us" sz="1050" b="0" i="0" u="none" kern="1200" baseline="0" dirty="0">
              <a:sym typeface="Arial"/>
            </a:rPr>
            <a:t>An air-exhaust system that routes the exhausted air from the room in winter, and from outside the room in summer, thus the system maintains the difference of air temperatures for cooling the glass whether in summer or winter.</a:t>
          </a:r>
          <a:endParaRPr lang="en-us" sz="1050" kern="1200" dirty="0"/>
        </a:p>
      </dsp:txBody>
      <dsp:txXfrm>
        <a:off x="0" y="4180379"/>
        <a:ext cx="4174840" cy="5796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50683"/>
          <a:ext cx="5092660" cy="3978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0" i="0" u="none" kern="1200" baseline="0" dirty="0"/>
            <a:t>The Problem</a:t>
          </a:r>
        </a:p>
      </dsp:txBody>
      <dsp:txXfrm>
        <a:off x="19419" y="70102"/>
        <a:ext cx="5053822" cy="358962"/>
      </dsp:txXfrm>
    </dsp:sp>
    <dsp:sp modelId="{D73F8C6E-6771-4C50-93A2-CD59F0887236}">
      <dsp:nvSpPr>
        <dsp:cNvPr id="0" name=""/>
        <dsp:cNvSpPr/>
      </dsp:nvSpPr>
      <dsp:spPr>
        <a:xfrm>
          <a:off x="0" y="448483"/>
          <a:ext cx="5092660" cy="580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21590" rIns="120904" bIns="2159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latin typeface="Arial"/>
              <a:ea typeface="Arial"/>
              <a:cs typeface="Arial"/>
              <a:sym typeface="Arial"/>
            </a:rPr>
            <a:t>A system for cutting plates, purchased in Germany but no longer manufactured, began to "create" many faults and to damage the production line capacity.</a:t>
          </a:r>
          <a:endParaRPr lang="en-us" sz="1300" kern="1200" dirty="0"/>
        </a:p>
      </dsp:txBody>
      <dsp:txXfrm>
        <a:off x="0" y="448483"/>
        <a:ext cx="5092660" cy="580635"/>
      </dsp:txXfrm>
    </dsp:sp>
    <dsp:sp modelId="{63F96716-1D30-47B6-B4D5-B9D200A6C6ED}">
      <dsp:nvSpPr>
        <dsp:cNvPr id="0" name=""/>
        <dsp:cNvSpPr/>
      </dsp:nvSpPr>
      <dsp:spPr>
        <a:xfrm>
          <a:off x="0" y="1029118"/>
          <a:ext cx="5092660" cy="3978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0" i="0" u="none" kern="1200" baseline="0" dirty="0"/>
            <a:t>The Need</a:t>
          </a:r>
        </a:p>
      </dsp:txBody>
      <dsp:txXfrm>
        <a:off x="19419" y="1048537"/>
        <a:ext cx="5053822" cy="358962"/>
      </dsp:txXfrm>
    </dsp:sp>
    <dsp:sp modelId="{5047DC16-D5FF-4909-A971-5DD7278241BF}">
      <dsp:nvSpPr>
        <dsp:cNvPr id="0" name=""/>
        <dsp:cNvSpPr/>
      </dsp:nvSpPr>
      <dsp:spPr>
        <a:xfrm>
          <a:off x="0" y="1426918"/>
          <a:ext cx="5092660" cy="6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latin typeface="Arial"/>
              <a:ea typeface="Arial"/>
              <a:cs typeface="Arial"/>
              <a:sym typeface="Arial"/>
            </a:rPr>
            <a:t>Designing a new cutting system, based on the same cutting concept, is based on components that have a single replacement option for a component and, if necessary, to manufacture an adapter for the same component due to the manufacturer’s modifications.</a:t>
          </a:r>
          <a:endParaRPr lang="en-us" sz="1200" kern="1200" dirty="0"/>
        </a:p>
      </dsp:txBody>
      <dsp:txXfrm>
        <a:off x="0" y="1426918"/>
        <a:ext cx="5092660" cy="686204"/>
      </dsp:txXfrm>
    </dsp:sp>
    <dsp:sp modelId="{8D4D3DAE-B0EE-4971-B57F-50BB5B0D8E0E}">
      <dsp:nvSpPr>
        <dsp:cNvPr id="0" name=""/>
        <dsp:cNvSpPr/>
      </dsp:nvSpPr>
      <dsp:spPr>
        <a:xfrm>
          <a:off x="0" y="2113123"/>
          <a:ext cx="5092660" cy="3978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0" i="0" u="none" kern="1200" baseline="0" dirty="0"/>
            <a:t>Project Requirements</a:t>
          </a:r>
        </a:p>
      </dsp:txBody>
      <dsp:txXfrm>
        <a:off x="19419" y="2132542"/>
        <a:ext cx="5053822" cy="358962"/>
      </dsp:txXfrm>
    </dsp:sp>
    <dsp:sp modelId="{25A48E62-645F-4A38-A7B3-47C006EC9347}">
      <dsp:nvSpPr>
        <dsp:cNvPr id="0" name=""/>
        <dsp:cNvSpPr/>
      </dsp:nvSpPr>
      <dsp:spPr>
        <a:xfrm>
          <a:off x="0" y="2510923"/>
          <a:ext cx="5092660" cy="519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latin typeface="Arial"/>
              <a:ea typeface="Arial"/>
              <a:cs typeface="Arial"/>
              <a:sym typeface="Arial"/>
            </a:rPr>
            <a:t>Improving the system and planning new components, the interfacing the existing machine and the ability to work with the old concept of cutting arrays.</a:t>
          </a:r>
          <a:endParaRPr lang="en-us" sz="1200" kern="1200" dirty="0"/>
        </a:p>
      </dsp:txBody>
      <dsp:txXfrm>
        <a:off x="0" y="2510923"/>
        <a:ext cx="5092660" cy="519052"/>
      </dsp:txXfrm>
    </dsp:sp>
    <dsp:sp modelId="{1F760836-15B5-4FAF-AA3F-D80DEAC5C481}">
      <dsp:nvSpPr>
        <dsp:cNvPr id="0" name=""/>
        <dsp:cNvSpPr/>
      </dsp:nvSpPr>
      <dsp:spPr>
        <a:xfrm>
          <a:off x="0" y="3029975"/>
          <a:ext cx="5092660" cy="3978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0" i="0" u="none" kern="1200" baseline="0" dirty="0"/>
            <a:t>Activity Modes</a:t>
          </a:r>
        </a:p>
      </dsp:txBody>
      <dsp:txXfrm>
        <a:off x="19419" y="3049394"/>
        <a:ext cx="5053822" cy="358962"/>
      </dsp:txXfrm>
    </dsp:sp>
    <dsp:sp modelId="{D1CB2874-0934-4050-8F61-174DA062F8A3}">
      <dsp:nvSpPr>
        <dsp:cNvPr id="0" name=""/>
        <dsp:cNvSpPr/>
      </dsp:nvSpPr>
      <dsp:spPr>
        <a:xfrm>
          <a:off x="0" y="3427775"/>
          <a:ext cx="5092660" cy="6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latin typeface="Arial"/>
              <a:ea typeface="Arial"/>
              <a:cs typeface="Arial"/>
              <a:sym typeface="Arial"/>
            </a:rPr>
            <a:t>Studying the existing cutting system, modeling the interface component, finding off-the-shelf components with the same working principle, the manufacturer's shelf life for future component production. System planning and manufacturing.</a:t>
          </a:r>
          <a:endParaRPr lang="en-us" sz="1200" kern="1200" dirty="0"/>
        </a:p>
      </dsp:txBody>
      <dsp:txXfrm>
        <a:off x="0" y="3427775"/>
        <a:ext cx="5092660" cy="686204"/>
      </dsp:txXfrm>
    </dsp:sp>
    <dsp:sp modelId="{9B7DA2A5-6137-4D40-BFA3-86233519725D}">
      <dsp:nvSpPr>
        <dsp:cNvPr id="0" name=""/>
        <dsp:cNvSpPr/>
      </dsp:nvSpPr>
      <dsp:spPr>
        <a:xfrm>
          <a:off x="0" y="4113980"/>
          <a:ext cx="5092660" cy="3978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0" i="0" u="none" kern="1200" baseline="0" dirty="0"/>
            <a:t>Results</a:t>
          </a:r>
        </a:p>
      </dsp:txBody>
      <dsp:txXfrm>
        <a:off x="19419" y="4133399"/>
        <a:ext cx="5053822" cy="358962"/>
      </dsp:txXfrm>
    </dsp:sp>
    <dsp:sp modelId="{174D40DA-05A6-4A60-9268-2BF8BB4C5E49}">
      <dsp:nvSpPr>
        <dsp:cNvPr id="0" name=""/>
        <dsp:cNvSpPr/>
      </dsp:nvSpPr>
      <dsp:spPr>
        <a:xfrm>
          <a:off x="0" y="4511780"/>
          <a:ext cx="5092660" cy="360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latin typeface="Arial"/>
              <a:ea typeface="Arial"/>
              <a:cs typeface="Arial"/>
              <a:sym typeface="Arial"/>
            </a:rPr>
            <a:t>A project integrating existing systems interfacing with differences between them, creativity, electronic and pneumatic components.</a:t>
          </a:r>
          <a:endParaRPr lang="en-us" sz="1200" kern="1200" dirty="0"/>
        </a:p>
      </dsp:txBody>
      <dsp:txXfrm>
        <a:off x="0" y="4511780"/>
        <a:ext cx="5092660" cy="36069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53161"/>
          <a:ext cx="6201024" cy="3510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b="0" i="0" u="none" kern="1200" baseline="0" dirty="0"/>
            <a:t>The Problem</a:t>
          </a:r>
        </a:p>
      </dsp:txBody>
      <dsp:txXfrm>
        <a:off x="17134" y="70295"/>
        <a:ext cx="6166756" cy="316732"/>
      </dsp:txXfrm>
    </dsp:sp>
    <dsp:sp modelId="{D73F8C6E-6771-4C50-93A2-CD59F0887236}">
      <dsp:nvSpPr>
        <dsp:cNvPr id="0" name=""/>
        <dsp:cNvSpPr/>
      </dsp:nvSpPr>
      <dsp:spPr>
        <a:xfrm>
          <a:off x="0" y="404161"/>
          <a:ext cx="6201024"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solidFill>
                <a:schemeClr val="tx1"/>
              </a:solidFill>
              <a:latin typeface="Arial"/>
              <a:ea typeface="Arial"/>
              <a:cs typeface="Arial"/>
              <a:sym typeface="Arial"/>
            </a:rPr>
            <a:t>Improving production of an existing production line.</a:t>
          </a:r>
          <a:endParaRPr lang="en-us" sz="1300" kern="1200" dirty="0"/>
        </a:p>
      </dsp:txBody>
      <dsp:txXfrm>
        <a:off x="0" y="404161"/>
        <a:ext cx="6201024" cy="248400"/>
      </dsp:txXfrm>
    </dsp:sp>
    <dsp:sp modelId="{63F96716-1D30-47B6-B4D5-B9D200A6C6ED}">
      <dsp:nvSpPr>
        <dsp:cNvPr id="0" name=""/>
        <dsp:cNvSpPr/>
      </dsp:nvSpPr>
      <dsp:spPr>
        <a:xfrm>
          <a:off x="0" y="652561"/>
          <a:ext cx="6201024" cy="3510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b="0" i="0" u="none" kern="1200" baseline="0" dirty="0"/>
            <a:t>The Need</a:t>
          </a:r>
        </a:p>
      </dsp:txBody>
      <dsp:txXfrm>
        <a:off x="17134" y="669695"/>
        <a:ext cx="6166756" cy="316732"/>
      </dsp:txXfrm>
    </dsp:sp>
    <dsp:sp modelId="{5047DC16-D5FF-4909-A971-5DD7278241BF}">
      <dsp:nvSpPr>
        <dsp:cNvPr id="0" name=""/>
        <dsp:cNvSpPr/>
      </dsp:nvSpPr>
      <dsp:spPr>
        <a:xfrm>
          <a:off x="0" y="1003561"/>
          <a:ext cx="6201024" cy="55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solidFill>
                <a:schemeClr val="tx1"/>
              </a:solidFill>
              <a:latin typeface="Arial"/>
              <a:ea typeface="Arial"/>
              <a:cs typeface="Arial"/>
              <a:sym typeface="Arial"/>
            </a:rPr>
            <a:t>Improving the quantity of products exiting at one pressing, which was very low. Due to demands for large quantities of the product, improvement of the production process was required.</a:t>
          </a:r>
          <a:endParaRPr lang="en-us" sz="1300" kern="1200" dirty="0"/>
        </a:p>
      </dsp:txBody>
      <dsp:txXfrm>
        <a:off x="0" y="1003561"/>
        <a:ext cx="6201024" cy="558900"/>
      </dsp:txXfrm>
    </dsp:sp>
    <dsp:sp modelId="{8D4D3DAE-B0EE-4971-B57F-50BB5B0D8E0E}">
      <dsp:nvSpPr>
        <dsp:cNvPr id="0" name=""/>
        <dsp:cNvSpPr/>
      </dsp:nvSpPr>
      <dsp:spPr>
        <a:xfrm>
          <a:off x="0" y="1562461"/>
          <a:ext cx="6201024" cy="3510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b="0" i="0" u="none" kern="1200" baseline="0" dirty="0"/>
            <a:t>Project Requirements</a:t>
          </a:r>
        </a:p>
      </dsp:txBody>
      <dsp:txXfrm>
        <a:off x="17134" y="1579595"/>
        <a:ext cx="6166756" cy="316732"/>
      </dsp:txXfrm>
    </dsp:sp>
    <dsp:sp modelId="{25A48E62-645F-4A38-A7B3-47C006EC9347}">
      <dsp:nvSpPr>
        <dsp:cNvPr id="0" name=""/>
        <dsp:cNvSpPr/>
      </dsp:nvSpPr>
      <dsp:spPr>
        <a:xfrm>
          <a:off x="0" y="1913462"/>
          <a:ext cx="6201024" cy="55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solidFill>
                <a:schemeClr val="tx1"/>
              </a:solidFill>
              <a:latin typeface="Arial"/>
              <a:ea typeface="Arial"/>
              <a:cs typeface="Arial"/>
              <a:sym typeface="Arial"/>
            </a:rPr>
            <a:t>Use of presses with a specific and limited aperture, a significantly larger amount of products that will quickly return the cost of investment and on the other hand will significantly improve production time.</a:t>
          </a:r>
          <a:endParaRPr lang="en-us" sz="1300" kern="1200" dirty="0"/>
        </a:p>
      </dsp:txBody>
      <dsp:txXfrm>
        <a:off x="0" y="1913462"/>
        <a:ext cx="6201024" cy="558900"/>
      </dsp:txXfrm>
    </dsp:sp>
    <dsp:sp modelId="{1F760836-15B5-4FAF-AA3F-D80DEAC5C481}">
      <dsp:nvSpPr>
        <dsp:cNvPr id="0" name=""/>
        <dsp:cNvSpPr/>
      </dsp:nvSpPr>
      <dsp:spPr>
        <a:xfrm>
          <a:off x="0" y="2472362"/>
          <a:ext cx="6201024" cy="3510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b="0" i="0" u="none" kern="1200" baseline="0" dirty="0"/>
            <a:t>Activity Modes</a:t>
          </a:r>
        </a:p>
      </dsp:txBody>
      <dsp:txXfrm>
        <a:off x="17134" y="2489496"/>
        <a:ext cx="6166756" cy="316732"/>
      </dsp:txXfrm>
    </dsp:sp>
    <dsp:sp modelId="{D1CB2874-0934-4050-8F61-174DA062F8A3}">
      <dsp:nvSpPr>
        <dsp:cNvPr id="0" name=""/>
        <dsp:cNvSpPr/>
      </dsp:nvSpPr>
      <dsp:spPr>
        <a:xfrm>
          <a:off x="0" y="2823362"/>
          <a:ext cx="6201024" cy="947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solidFill>
                <a:schemeClr val="tx1"/>
              </a:solidFill>
              <a:latin typeface="Arial"/>
              <a:ea typeface="Arial"/>
              <a:cs typeface="Arial"/>
              <a:sym typeface="Arial"/>
            </a:rPr>
            <a:t>A multi-cell template that produces 4 parts at the same time as the individual template produces 1 part, while the work template makes a new set so that it opens and is introduced without waiting, making for a 50% shorter feed time than the single-item template. Production is optimized by a factor of 4. </a:t>
          </a:r>
          <a:endParaRPr lang="en-us" sz="1300" kern="1200" dirty="0"/>
        </a:p>
        <a:p>
          <a:pPr marL="0" lvl="1" indent="-114300" algn="l" defTabSz="577850" rtl="0">
            <a:lnSpc>
              <a:spcPct val="90000"/>
            </a:lnSpc>
            <a:spcBef>
              <a:spcPct val="0"/>
            </a:spcBef>
            <a:spcAft>
              <a:spcPct val="20000"/>
            </a:spcAft>
            <a:buNone/>
          </a:pPr>
          <a:endParaRPr lang="en-us" sz="1300" kern="1200" dirty="0"/>
        </a:p>
      </dsp:txBody>
      <dsp:txXfrm>
        <a:off x="0" y="2823362"/>
        <a:ext cx="6201024" cy="947025"/>
      </dsp:txXfrm>
    </dsp:sp>
    <dsp:sp modelId="{9B7DA2A5-6137-4D40-BFA3-86233519725D}">
      <dsp:nvSpPr>
        <dsp:cNvPr id="0" name=""/>
        <dsp:cNvSpPr/>
      </dsp:nvSpPr>
      <dsp:spPr>
        <a:xfrm>
          <a:off x="0" y="3643225"/>
          <a:ext cx="6201024" cy="3510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b="0" i="0" u="none" kern="1200" baseline="0" dirty="0"/>
            <a:t>Results</a:t>
          </a:r>
        </a:p>
      </dsp:txBody>
      <dsp:txXfrm>
        <a:off x="17134" y="3660359"/>
        <a:ext cx="6166756" cy="316732"/>
      </dsp:txXfrm>
    </dsp:sp>
    <dsp:sp modelId="{174D40DA-05A6-4A60-9268-2BF8BB4C5E49}">
      <dsp:nvSpPr>
        <dsp:cNvPr id="0" name=""/>
        <dsp:cNvSpPr/>
      </dsp:nvSpPr>
      <dsp:spPr>
        <a:xfrm>
          <a:off x="0" y="4121387"/>
          <a:ext cx="6201024" cy="388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l" defTabSz="577850" rtl="0">
            <a:lnSpc>
              <a:spcPct val="90000"/>
            </a:lnSpc>
            <a:spcBef>
              <a:spcPct val="0"/>
            </a:spcBef>
            <a:spcAft>
              <a:spcPct val="20000"/>
            </a:spcAft>
            <a:buNone/>
          </a:pPr>
          <a:r>
            <a:rPr lang="en-us" sz="1300" b="0" i="0" u="none" kern="1200" baseline="0" dirty="0">
              <a:latin typeface="Arial"/>
              <a:ea typeface="Arial"/>
              <a:cs typeface="Arial"/>
              <a:sym typeface="Arial"/>
            </a:rPr>
            <a:t>A project integrating existing systems interfacing with differences between them, creativity, electronic and pneumatic components.</a:t>
          </a:r>
          <a:endParaRPr lang="en-us" sz="1300" kern="1200" dirty="0"/>
        </a:p>
      </dsp:txBody>
      <dsp:txXfrm>
        <a:off x="0" y="4121387"/>
        <a:ext cx="6201024" cy="38812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0431"/>
          <a:ext cx="5736895" cy="3744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0" i="0" u="none" kern="1200" baseline="0" dirty="0"/>
            <a:t>The Problem</a:t>
          </a:r>
        </a:p>
      </dsp:txBody>
      <dsp:txXfrm>
        <a:off x="18277" y="38708"/>
        <a:ext cx="5700341" cy="337846"/>
      </dsp:txXfrm>
    </dsp:sp>
    <dsp:sp modelId="{D73F8C6E-6771-4C50-93A2-CD59F0887236}">
      <dsp:nvSpPr>
        <dsp:cNvPr id="0" name=""/>
        <dsp:cNvSpPr/>
      </dsp:nvSpPr>
      <dsp:spPr>
        <a:xfrm>
          <a:off x="0" y="404131"/>
          <a:ext cx="5736895"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146" tIns="13970" rIns="78232" bIns="13970" numCol="1" spcCol="1270" anchor="t" anchorCtr="0">
          <a:noAutofit/>
        </a:bodyPr>
        <a:lstStyle/>
        <a:p>
          <a:pPr marL="0" lvl="1" indent="-57150" algn="l" defTabSz="488950" rtl="0">
            <a:lnSpc>
              <a:spcPct val="90000"/>
            </a:lnSpc>
            <a:spcBef>
              <a:spcPct val="0"/>
            </a:spcBef>
            <a:spcAft>
              <a:spcPct val="20000"/>
            </a:spcAft>
            <a:buNone/>
          </a:pPr>
          <a:r>
            <a:rPr lang="en-us" sz="1100" b="0" i="0" u="none" kern="1200" baseline="0" dirty="0">
              <a:solidFill>
                <a:schemeClr val="tx1"/>
              </a:solidFill>
              <a:latin typeface="Arial"/>
              <a:ea typeface="Arial"/>
              <a:cs typeface="Arial"/>
              <a:sym typeface="Arial"/>
            </a:rPr>
            <a:t>Automatic placement of hard items on plastic wings integrated with rubber areas, high work rate, without causing damage to plastic and rubber parts.</a:t>
          </a:r>
          <a:endParaRPr lang="en-us" sz="1100" kern="1200" dirty="0"/>
        </a:p>
      </dsp:txBody>
      <dsp:txXfrm>
        <a:off x="0" y="404131"/>
        <a:ext cx="5736895" cy="331200"/>
      </dsp:txXfrm>
    </dsp:sp>
    <dsp:sp modelId="{63F96716-1D30-47B6-B4D5-B9D200A6C6ED}">
      <dsp:nvSpPr>
        <dsp:cNvPr id="0" name=""/>
        <dsp:cNvSpPr/>
      </dsp:nvSpPr>
      <dsp:spPr>
        <a:xfrm>
          <a:off x="0" y="735331"/>
          <a:ext cx="5736895" cy="3744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0" i="0" u="none" kern="1200" baseline="0" dirty="0"/>
            <a:t>The Need</a:t>
          </a:r>
        </a:p>
      </dsp:txBody>
      <dsp:txXfrm>
        <a:off x="18277" y="753608"/>
        <a:ext cx="5700341" cy="337846"/>
      </dsp:txXfrm>
    </dsp:sp>
    <dsp:sp modelId="{5047DC16-D5FF-4909-A971-5DD7278241BF}">
      <dsp:nvSpPr>
        <dsp:cNvPr id="0" name=""/>
        <dsp:cNvSpPr/>
      </dsp:nvSpPr>
      <dsp:spPr>
        <a:xfrm>
          <a:off x="0" y="1109731"/>
          <a:ext cx="5736895" cy="51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146"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solidFill>
                <a:schemeClr val="tx1"/>
              </a:solidFill>
              <a:latin typeface="Arial"/>
              <a:ea typeface="Arial"/>
              <a:cs typeface="Arial"/>
              <a:sym typeface="Arial"/>
            </a:rPr>
            <a:t>In the automotive industry: improving work rates, introducing hard parts into plastic ones with rubber areas, execution of time costs and on-the-go inspection during assembly, marking off with a “Pass”/”Fail” stamp.</a:t>
          </a:r>
          <a:endParaRPr lang="en-us" sz="1200" kern="1200" dirty="0"/>
        </a:p>
      </dsp:txBody>
      <dsp:txXfrm>
        <a:off x="0" y="1109731"/>
        <a:ext cx="5736895" cy="513360"/>
      </dsp:txXfrm>
    </dsp:sp>
    <dsp:sp modelId="{8D4D3DAE-B0EE-4971-B57F-50BB5B0D8E0E}">
      <dsp:nvSpPr>
        <dsp:cNvPr id="0" name=""/>
        <dsp:cNvSpPr/>
      </dsp:nvSpPr>
      <dsp:spPr>
        <a:xfrm>
          <a:off x="0" y="1623091"/>
          <a:ext cx="5736895" cy="3744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0" i="0" u="none" kern="1200" baseline="0" dirty="0"/>
            <a:t>Project Requirements</a:t>
          </a:r>
        </a:p>
      </dsp:txBody>
      <dsp:txXfrm>
        <a:off x="18277" y="1641368"/>
        <a:ext cx="5700341" cy="337846"/>
      </dsp:txXfrm>
    </dsp:sp>
    <dsp:sp modelId="{25A48E62-645F-4A38-A7B3-47C006EC9347}">
      <dsp:nvSpPr>
        <dsp:cNvPr id="0" name=""/>
        <dsp:cNvSpPr/>
      </dsp:nvSpPr>
      <dsp:spPr>
        <a:xfrm>
          <a:off x="0" y="1997491"/>
          <a:ext cx="5736895" cy="99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146"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solidFill>
                <a:schemeClr val="tx1"/>
              </a:solidFill>
              <a:latin typeface="Arial"/>
              <a:ea typeface="Arial"/>
              <a:cs typeface="Arial"/>
              <a:sym typeface="Arial"/>
            </a:rPr>
            <a:t>Designing a machine for the automobile industry to improve quality of insertion of a hard part into another piece made of plastic and rubber. This part comes in right and left versions and in two different lengths. Performing an on-the-go component assembly check during the process, and marking with, “OK”/”Not OK.” The customer determines the machine size and location in the production line.</a:t>
          </a:r>
          <a:endParaRPr lang="en-us" sz="1200" kern="1200" dirty="0"/>
        </a:p>
      </dsp:txBody>
      <dsp:txXfrm>
        <a:off x="0" y="1997491"/>
        <a:ext cx="5736895" cy="993600"/>
      </dsp:txXfrm>
    </dsp:sp>
    <dsp:sp modelId="{1F760836-15B5-4FAF-AA3F-D80DEAC5C481}">
      <dsp:nvSpPr>
        <dsp:cNvPr id="0" name=""/>
        <dsp:cNvSpPr/>
      </dsp:nvSpPr>
      <dsp:spPr>
        <a:xfrm>
          <a:off x="0" y="2991091"/>
          <a:ext cx="5736895" cy="3744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0" i="0" u="none" kern="1200" baseline="0" dirty="0"/>
            <a:t>Activity Modes</a:t>
          </a:r>
        </a:p>
      </dsp:txBody>
      <dsp:txXfrm>
        <a:off x="18277" y="3009368"/>
        <a:ext cx="5700341" cy="337846"/>
      </dsp:txXfrm>
    </dsp:sp>
    <dsp:sp modelId="{D1CB2874-0934-4050-8F61-174DA062F8A3}">
      <dsp:nvSpPr>
        <dsp:cNvPr id="0" name=""/>
        <dsp:cNvSpPr/>
      </dsp:nvSpPr>
      <dsp:spPr>
        <a:xfrm>
          <a:off x="0" y="3365491"/>
          <a:ext cx="5736895"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146" tIns="13970" rIns="78232" bIns="13970" numCol="1" spcCol="1270" anchor="t" anchorCtr="0">
          <a:noAutofit/>
        </a:bodyPr>
        <a:lstStyle/>
        <a:p>
          <a:pPr marL="0" lvl="1" indent="-57150" algn="l" defTabSz="488950" rtl="0">
            <a:lnSpc>
              <a:spcPct val="90000"/>
            </a:lnSpc>
            <a:spcBef>
              <a:spcPct val="0"/>
            </a:spcBef>
            <a:spcAft>
              <a:spcPct val="20000"/>
            </a:spcAft>
            <a:buNone/>
          </a:pPr>
          <a:r>
            <a:rPr lang="en-us" sz="1100" b="0" i="0" u="none" kern="1200" baseline="0" dirty="0">
              <a:solidFill>
                <a:schemeClr val="tx1"/>
              </a:solidFill>
              <a:latin typeface="Arial"/>
              <a:ea typeface="Arial"/>
              <a:cs typeface="Arial"/>
              <a:sym typeface="Arial"/>
            </a:rPr>
            <a:t>Studying the assembly process, examining the insertion of hard parts into different products, defining the quality check — Pass or Fail. Presentation of concept and improvement, receiving comments, planning and sending to production, integration, and activation.</a:t>
          </a:r>
          <a:endParaRPr lang="en-us" sz="1100" kern="1200" dirty="0"/>
        </a:p>
      </dsp:txBody>
      <dsp:txXfrm>
        <a:off x="0" y="3365491"/>
        <a:ext cx="5736895" cy="629280"/>
      </dsp:txXfrm>
    </dsp:sp>
    <dsp:sp modelId="{9B7DA2A5-6137-4D40-BFA3-86233519725D}">
      <dsp:nvSpPr>
        <dsp:cNvPr id="0" name=""/>
        <dsp:cNvSpPr/>
      </dsp:nvSpPr>
      <dsp:spPr>
        <a:xfrm>
          <a:off x="0" y="3994771"/>
          <a:ext cx="5736895" cy="3744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0" i="0" u="none" kern="1200" baseline="0" dirty="0"/>
            <a:t>Results</a:t>
          </a:r>
        </a:p>
      </dsp:txBody>
      <dsp:txXfrm>
        <a:off x="18277" y="4013048"/>
        <a:ext cx="5700341" cy="337846"/>
      </dsp:txXfrm>
    </dsp:sp>
    <dsp:sp modelId="{174D40DA-05A6-4A60-9268-2BF8BB4C5E49}">
      <dsp:nvSpPr>
        <dsp:cNvPr id="0" name=""/>
        <dsp:cNvSpPr/>
      </dsp:nvSpPr>
      <dsp:spPr>
        <a:xfrm>
          <a:off x="0" y="4369171"/>
          <a:ext cx="5736895" cy="51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146" tIns="15240" rIns="85344" bIns="15240" numCol="1" spcCol="1270" anchor="t" anchorCtr="0">
          <a:noAutofit/>
        </a:bodyPr>
        <a:lstStyle/>
        <a:p>
          <a:pPr marL="0" lvl="1" indent="-114300" algn="l" defTabSz="533400" rtl="0">
            <a:lnSpc>
              <a:spcPct val="90000"/>
            </a:lnSpc>
            <a:spcBef>
              <a:spcPct val="0"/>
            </a:spcBef>
            <a:spcAft>
              <a:spcPct val="20000"/>
            </a:spcAft>
            <a:buNone/>
          </a:pPr>
          <a:r>
            <a:rPr lang="en-us" sz="1200" b="0" i="0" u="none" kern="1200" baseline="0" dirty="0">
              <a:solidFill>
                <a:schemeClr val="tx1"/>
              </a:solidFill>
              <a:latin typeface="Arial"/>
              <a:ea typeface="Arial"/>
              <a:cs typeface="Arial"/>
              <a:sym typeface="Arial"/>
            </a:rPr>
            <a:t>A machine was introduced into the line and improved the process, significantly increasing the work rate. One person operates the machine, and there is a very low quantity of rejects in comparison to the previous manual process. </a:t>
          </a:r>
          <a:endParaRPr lang="en-us" sz="1200" kern="1200" dirty="0"/>
        </a:p>
      </dsp:txBody>
      <dsp:txXfrm>
        <a:off x="0" y="4369171"/>
        <a:ext cx="5736895" cy="513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FF397-BF28-443E-B981-46E5F6F1F5C2}">
      <dsp:nvSpPr>
        <dsp:cNvPr id="0" name=""/>
        <dsp:cNvSpPr/>
      </dsp:nvSpPr>
      <dsp:spPr>
        <a:xfrm>
          <a:off x="4531790" y="2368630"/>
          <a:ext cx="3588839" cy="2553668"/>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69863" lvl="1" indent="-169863" algn="r" defTabSz="711200" rtl="0">
            <a:lnSpc>
              <a:spcPct val="90000"/>
            </a:lnSpc>
            <a:spcBef>
              <a:spcPct val="0"/>
            </a:spcBef>
            <a:spcAft>
              <a:spcPts val="0"/>
            </a:spcAft>
            <a:buChar char="•"/>
          </a:pPr>
          <a:r>
            <a:rPr lang="en-us" sz="1600" b="0" i="0" u="none" kern="1200" baseline="0" dirty="0">
              <a:latin typeface="Segoe UI" panose="020B0502040204020203" pitchFamily="34" charset="0"/>
              <a:cs typeface="Segoe UI" panose="020B0502040204020203" pitchFamily="34" charset="0"/>
            </a:rPr>
            <a:t>  Project Management</a:t>
          </a:r>
        </a:p>
        <a:p>
          <a:pPr marL="169863" lvl="1" indent="-169863" algn="l" defTabSz="711200" rtl="0">
            <a:lnSpc>
              <a:spcPct val="90000"/>
            </a:lnSpc>
            <a:spcBef>
              <a:spcPct val="0"/>
            </a:spcBef>
            <a:spcAft>
              <a:spcPts val="0"/>
            </a:spcAft>
            <a:buChar char="•"/>
          </a:pPr>
          <a:r>
            <a:rPr lang="en-us" sz="1600" b="0" i="0" u="none" kern="1200" baseline="0" dirty="0">
              <a:latin typeface="Segoe UI" panose="020B0502040204020203" pitchFamily="34" charset="0"/>
              <a:cs typeface="Segoe UI" panose="020B0502040204020203" pitchFamily="34" charset="0"/>
            </a:rPr>
            <a:t>Implementing Validation</a:t>
          </a:r>
        </a:p>
        <a:p>
          <a:pPr marL="169863" lvl="1" indent="-169863" algn="l" defTabSz="711200" rtl="0">
            <a:lnSpc>
              <a:spcPct val="90000"/>
            </a:lnSpc>
            <a:spcBef>
              <a:spcPct val="0"/>
            </a:spcBef>
            <a:spcAft>
              <a:spcPts val="0"/>
            </a:spcAft>
            <a:buChar char="•"/>
          </a:pPr>
          <a:r>
            <a:rPr lang="en-us" sz="1600" b="0" i="0" u="none" kern="1200" baseline="0" dirty="0">
              <a:latin typeface="Segoe UI" panose="020B0502040204020203" pitchFamily="34" charset="0"/>
              <a:cs typeface="Segoe UI" panose="020B0502040204020203" pitchFamily="34" charset="0"/>
            </a:rPr>
            <a:t>Composing procedures and Risk Assessment </a:t>
          </a:r>
        </a:p>
        <a:p>
          <a:pPr marL="169863" lvl="1" indent="-169863" algn="l" defTabSz="711200" rtl="0">
            <a:lnSpc>
              <a:spcPct val="90000"/>
            </a:lnSpc>
            <a:spcBef>
              <a:spcPct val="0"/>
            </a:spcBef>
            <a:spcAft>
              <a:spcPts val="0"/>
            </a:spcAft>
            <a:buChar char="•"/>
          </a:pPr>
          <a:r>
            <a:rPr lang="en-us" sz="1600" b="0" i="0" u="none" kern="1200" baseline="0" dirty="0">
              <a:latin typeface="Segoe UI" panose="020B0502040204020203" pitchFamily="34" charset="0"/>
              <a:cs typeface="Segoe UI" panose="020B0502040204020203" pitchFamily="34" charset="0"/>
            </a:rPr>
            <a:t>Integration and Cooperation  </a:t>
          </a:r>
        </a:p>
      </dsp:txBody>
      <dsp:txXfrm>
        <a:off x="5664538" y="3063143"/>
        <a:ext cx="2399995" cy="1803059"/>
      </dsp:txXfrm>
    </dsp:sp>
    <dsp:sp modelId="{2F096DF1-BDD9-4EE6-8190-D2FA18D2E803}">
      <dsp:nvSpPr>
        <dsp:cNvPr id="0" name=""/>
        <dsp:cNvSpPr/>
      </dsp:nvSpPr>
      <dsp:spPr>
        <a:xfrm>
          <a:off x="161369" y="2390442"/>
          <a:ext cx="3398166" cy="2510045"/>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ctr" defTabSz="711200" rtl="0">
            <a:lnSpc>
              <a:spcPct val="90000"/>
            </a:lnSpc>
            <a:spcBef>
              <a:spcPct val="0"/>
            </a:spcBef>
            <a:spcAft>
              <a:spcPct val="15000"/>
            </a:spcAft>
            <a:buChar char="•"/>
          </a:pPr>
          <a:endParaRPr lang="en-us" sz="1600" b="0" i="0" u="none" kern="1200" baseline="0" dirty="0">
            <a:latin typeface="Segoe UI" panose="020B0502040204020203" pitchFamily="34" charset="0"/>
            <a:cs typeface="Segoe UI" panose="020B0502040204020203" pitchFamily="34" charset="0"/>
          </a:endParaRPr>
        </a:p>
        <a:p>
          <a:pPr marL="171450" lvl="1" indent="-171450" algn="l" defTabSz="711200" rtl="0">
            <a:lnSpc>
              <a:spcPct val="90000"/>
            </a:lnSpc>
            <a:spcBef>
              <a:spcPct val="0"/>
            </a:spcBef>
            <a:spcAft>
              <a:spcPct val="15000"/>
            </a:spcAft>
            <a:buChar char="•"/>
          </a:pPr>
          <a:r>
            <a:rPr lang="en-us" sz="1600" b="0" i="0" u="none" kern="1200" baseline="0" dirty="0">
              <a:latin typeface="Segoe UI" panose="020B0502040204020203" pitchFamily="34" charset="0"/>
              <a:cs typeface="Segoe UI" panose="020B0502040204020203" pitchFamily="34" charset="0"/>
            </a:rPr>
            <a:t>Product Tree Design and Optimization</a:t>
          </a:r>
        </a:p>
        <a:p>
          <a:pPr marL="171450" lvl="1" indent="-171450" algn="l" defTabSz="711200" rtl="0">
            <a:lnSpc>
              <a:spcPct val="90000"/>
            </a:lnSpc>
            <a:spcBef>
              <a:spcPct val="0"/>
            </a:spcBef>
            <a:spcAft>
              <a:spcPct val="15000"/>
            </a:spcAft>
            <a:buChar char="•"/>
          </a:pPr>
          <a:r>
            <a:rPr lang="en-us" sz="1600" b="0" i="0" u="none" kern="1200" baseline="0" dirty="0">
              <a:latin typeface="Segoe UI" panose="020B0502040204020203" pitchFamily="34" charset="0"/>
              <a:cs typeface="Segoe UI" panose="020B0502040204020203" pitchFamily="34" charset="0"/>
            </a:rPr>
            <a:t>Improving Low-cost Production Processes</a:t>
          </a:r>
          <a:endParaRPr lang="en-us" sz="1600" kern="1200" dirty="0">
            <a:latin typeface="Segoe UI" panose="020B0502040204020203" pitchFamily="34" charset="0"/>
            <a:cs typeface="Segoe UI" panose="020B0502040204020203" pitchFamily="34" charset="0"/>
          </a:endParaRPr>
        </a:p>
      </dsp:txBody>
      <dsp:txXfrm>
        <a:off x="216507" y="3073091"/>
        <a:ext cx="2268440" cy="1772257"/>
      </dsp:txXfrm>
    </dsp:sp>
    <dsp:sp modelId="{805748E1-186E-407F-BED6-260323A9F194}">
      <dsp:nvSpPr>
        <dsp:cNvPr id="0" name=""/>
        <dsp:cNvSpPr/>
      </dsp:nvSpPr>
      <dsp:spPr>
        <a:xfrm>
          <a:off x="4833117" y="-73841"/>
          <a:ext cx="3269509" cy="1886798"/>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ctr" defTabSz="114300" rtl="0">
            <a:lnSpc>
              <a:spcPct val="90000"/>
            </a:lnSpc>
            <a:spcBef>
              <a:spcPct val="0"/>
            </a:spcBef>
            <a:spcAft>
              <a:spcPct val="15000"/>
            </a:spcAft>
            <a:buChar char="•"/>
            <a:tabLst/>
          </a:pPr>
          <a:r>
            <a:rPr lang="en-us" sz="1600" b="0" i="0" u="none" kern="1200" baseline="0" dirty="0">
              <a:latin typeface="Segoe UI" panose="020B0502040204020203" pitchFamily="34" charset="0"/>
              <a:cs typeface="Segoe UI" panose="020B0502040204020203" pitchFamily="34" charset="0"/>
            </a:rPr>
            <a:t>Setting up Production Lines</a:t>
          </a:r>
        </a:p>
        <a:p>
          <a:pPr marL="171450" lvl="1" indent="-171450" algn="ctr" defTabSz="711200" rtl="0">
            <a:lnSpc>
              <a:spcPct val="90000"/>
            </a:lnSpc>
            <a:spcBef>
              <a:spcPct val="0"/>
            </a:spcBef>
            <a:spcAft>
              <a:spcPct val="15000"/>
            </a:spcAft>
            <a:buChar char="•"/>
            <a:tabLst/>
          </a:pPr>
          <a:r>
            <a:rPr lang="en-us" sz="1600" b="0" i="0" u="none" kern="1200" baseline="0" dirty="0">
              <a:latin typeface="Segoe UI" panose="020B0502040204020203" pitchFamily="34" charset="0"/>
              <a:cs typeface="Segoe UI" panose="020B0502040204020203" pitchFamily="34" charset="0"/>
            </a:rPr>
            <a:t>Optimizing Production Lines </a:t>
          </a:r>
        </a:p>
        <a:p>
          <a:pPr marL="171450" lvl="1" indent="-171450" algn="ctr" defTabSz="711200" rtl="0">
            <a:lnSpc>
              <a:spcPct val="90000"/>
            </a:lnSpc>
            <a:spcBef>
              <a:spcPct val="0"/>
            </a:spcBef>
            <a:spcAft>
              <a:spcPct val="15000"/>
            </a:spcAft>
            <a:buChar char="•"/>
            <a:tabLst>
              <a:tab pos="227013" algn="l"/>
            </a:tabLst>
          </a:pPr>
          <a:r>
            <a:rPr lang="en-us" sz="1600" b="0" i="0" u="none" kern="1200" baseline="0" dirty="0">
              <a:latin typeface="Segoe UI" panose="020B0502040204020203" pitchFamily="34" charset="0"/>
              <a:cs typeface="Segoe UI" panose="020B0502040204020203" pitchFamily="34" charset="0"/>
            </a:rPr>
            <a:t>Process Engineering </a:t>
          </a:r>
        </a:p>
      </dsp:txBody>
      <dsp:txXfrm>
        <a:off x="5855417" y="-32394"/>
        <a:ext cx="2205762" cy="1332205"/>
      </dsp:txXfrm>
    </dsp:sp>
    <dsp:sp modelId="{1BF3CA6A-2923-4464-9356-DA2AFADC8FAB}">
      <dsp:nvSpPr>
        <dsp:cNvPr id="0" name=""/>
        <dsp:cNvSpPr/>
      </dsp:nvSpPr>
      <dsp:spPr>
        <a:xfrm>
          <a:off x="68138" y="-60616"/>
          <a:ext cx="3324638" cy="1648182"/>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227013" lvl="1" indent="-227013" algn="l" defTabSz="711200" rtl="0">
            <a:lnSpc>
              <a:spcPct val="90000"/>
            </a:lnSpc>
            <a:spcBef>
              <a:spcPct val="0"/>
            </a:spcBef>
            <a:spcAft>
              <a:spcPct val="15000"/>
            </a:spcAft>
            <a:buChar char="•"/>
          </a:pPr>
          <a:r>
            <a:rPr lang="en-us" sz="1600" b="0" i="0" u="none" kern="1200" baseline="0" dirty="0">
              <a:latin typeface="Segoe UI" panose="020B0502040204020203" pitchFamily="34" charset="0"/>
              <a:cs typeface="Segoe UI" panose="020B0502040204020203" pitchFamily="34" charset="0"/>
            </a:rPr>
            <a:t>Mechanical/plastic</a:t>
          </a:r>
        </a:p>
        <a:p>
          <a:pPr marL="227013" lvl="1" indent="-227013" algn="l" defTabSz="914400" rtl="0">
            <a:lnSpc>
              <a:spcPct val="90000"/>
            </a:lnSpc>
            <a:spcBef>
              <a:spcPct val="0"/>
            </a:spcBef>
            <a:spcAft>
              <a:spcPct val="15000"/>
            </a:spcAft>
            <a:buChar char="•"/>
            <a:tabLst/>
          </a:pPr>
          <a:r>
            <a:rPr lang="en-us" sz="1600" b="0" i="0" u="none" kern="1200" baseline="0" dirty="0">
              <a:latin typeface="Segoe UI" panose="020B0502040204020203" pitchFamily="34" charset="0"/>
              <a:cs typeface="Segoe UI" panose="020B0502040204020203" pitchFamily="34" charset="0"/>
            </a:rPr>
            <a:t>Electro-Mechanical Systems</a:t>
          </a:r>
        </a:p>
        <a:p>
          <a:pPr marL="227013" lvl="1" indent="-227013" algn="l" defTabSz="711200" rtl="0">
            <a:lnSpc>
              <a:spcPct val="90000"/>
            </a:lnSpc>
            <a:spcBef>
              <a:spcPct val="0"/>
            </a:spcBef>
            <a:spcAft>
              <a:spcPct val="15000"/>
            </a:spcAft>
            <a:buChar char="•"/>
          </a:pPr>
          <a:r>
            <a:rPr lang="en-us" sz="1600" b="0" i="0" u="none" kern="1200" baseline="0" dirty="0">
              <a:latin typeface="Segoe UI" panose="020B0502040204020203" pitchFamily="34" charset="0"/>
              <a:cs typeface="Segoe UI" panose="020B0502040204020203" pitchFamily="34" charset="0"/>
            </a:rPr>
            <a:t>Process Systems</a:t>
          </a:r>
        </a:p>
      </dsp:txBody>
      <dsp:txXfrm>
        <a:off x="104343" y="-24411"/>
        <a:ext cx="2254837" cy="1163726"/>
      </dsp:txXfrm>
    </dsp:sp>
    <dsp:sp modelId="{81CDF32C-03E9-4BC9-BEF1-768F943ED42C}">
      <dsp:nvSpPr>
        <dsp:cNvPr id="0" name=""/>
        <dsp:cNvSpPr/>
      </dsp:nvSpPr>
      <dsp:spPr>
        <a:xfrm>
          <a:off x="2131201" y="336386"/>
          <a:ext cx="1922119" cy="1922119"/>
        </a:xfrm>
        <a:prstGeom prst="pieWedg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b="1" i="0" u="none" kern="1200" baseline="0" dirty="0"/>
            <a:t>Design Development </a:t>
          </a:r>
          <a:endParaRPr lang="en-us" sz="1500" kern="1200" dirty="0"/>
        </a:p>
      </dsp:txBody>
      <dsp:txXfrm>
        <a:off x="2694177" y="899362"/>
        <a:ext cx="1359143" cy="1359143"/>
      </dsp:txXfrm>
    </dsp:sp>
    <dsp:sp modelId="{B5310A50-2AD4-4ADC-80A0-3C16F3FC8F07}">
      <dsp:nvSpPr>
        <dsp:cNvPr id="0" name=""/>
        <dsp:cNvSpPr/>
      </dsp:nvSpPr>
      <dsp:spPr>
        <a:xfrm rot="5400000">
          <a:off x="4142102" y="336386"/>
          <a:ext cx="1922119" cy="1922119"/>
        </a:xfrm>
        <a:prstGeom prst="pieWedg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b="1" i="0" u="none" kern="1200" baseline="0" dirty="0"/>
            <a:t>Planning and Development </a:t>
          </a:r>
          <a:endParaRPr lang="en-us" sz="1500" kern="1200" dirty="0"/>
        </a:p>
      </dsp:txBody>
      <dsp:txXfrm rot="-5400000">
        <a:off x="4142102" y="899362"/>
        <a:ext cx="1359143" cy="1359143"/>
      </dsp:txXfrm>
    </dsp:sp>
    <dsp:sp modelId="{CB0A79B5-9CAC-4738-99A1-1899C3864A25}">
      <dsp:nvSpPr>
        <dsp:cNvPr id="0" name=""/>
        <dsp:cNvSpPr/>
      </dsp:nvSpPr>
      <dsp:spPr>
        <a:xfrm rot="10800000">
          <a:off x="4142102" y="2347287"/>
          <a:ext cx="1922119" cy="1922119"/>
        </a:xfrm>
        <a:prstGeom prst="pieWedg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Management and control</a:t>
          </a:r>
        </a:p>
      </dsp:txBody>
      <dsp:txXfrm rot="10800000">
        <a:off x="4142102" y="2347287"/>
        <a:ext cx="1359143" cy="1359143"/>
      </dsp:txXfrm>
    </dsp:sp>
    <dsp:sp modelId="{BD588B0C-7092-44C0-842F-35DF97E077D1}">
      <dsp:nvSpPr>
        <dsp:cNvPr id="0" name=""/>
        <dsp:cNvSpPr/>
      </dsp:nvSpPr>
      <dsp:spPr>
        <a:xfrm rot="16200000">
          <a:off x="2131201" y="2347287"/>
          <a:ext cx="1922119" cy="1922119"/>
        </a:xfrm>
        <a:prstGeom prst="pieWedg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Improve Performance</a:t>
          </a:r>
        </a:p>
      </dsp:txBody>
      <dsp:txXfrm rot="5400000">
        <a:off x="2694177" y="2347287"/>
        <a:ext cx="1359143" cy="1359143"/>
      </dsp:txXfrm>
    </dsp:sp>
    <dsp:sp modelId="{EEEEBED6-045A-405F-B3C9-DF0EE008015C}">
      <dsp:nvSpPr>
        <dsp:cNvPr id="0" name=""/>
        <dsp:cNvSpPr/>
      </dsp:nvSpPr>
      <dsp:spPr>
        <a:xfrm>
          <a:off x="3765891" y="1903379"/>
          <a:ext cx="663641" cy="577079"/>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059BBA-B525-4FCF-AACC-1FA180786FFF}">
      <dsp:nvSpPr>
        <dsp:cNvPr id="0" name=""/>
        <dsp:cNvSpPr/>
      </dsp:nvSpPr>
      <dsp:spPr>
        <a:xfrm rot="10800000">
          <a:off x="3765891" y="2125333"/>
          <a:ext cx="663641" cy="577079"/>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423926-BB11-464F-8F9B-126FC8050099}">
      <dsp:nvSpPr>
        <dsp:cNvPr id="0" name=""/>
        <dsp:cNvSpPr/>
      </dsp:nvSpPr>
      <dsp:spPr>
        <a:xfrm>
          <a:off x="6136357" y="304479"/>
          <a:ext cx="2056809" cy="512353"/>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Medical</a:t>
          </a:r>
        </a:p>
      </dsp:txBody>
      <dsp:txXfrm>
        <a:off x="6136357" y="304479"/>
        <a:ext cx="2056809" cy="512353"/>
      </dsp:txXfrm>
    </dsp:sp>
    <dsp:sp modelId="{FDF0C1FE-3E7D-4987-B779-336F936D8A5C}">
      <dsp:nvSpPr>
        <dsp:cNvPr id="0" name=""/>
        <dsp:cNvSpPr/>
      </dsp:nvSpPr>
      <dsp:spPr>
        <a:xfrm>
          <a:off x="6144810" y="793308"/>
          <a:ext cx="2048358" cy="403515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3038" lvl="1" indent="-171450" algn="l" defTabSz="711200" rtl="0">
            <a:lnSpc>
              <a:spcPct val="90000"/>
            </a:lnSpc>
            <a:spcBef>
              <a:spcPct val="0"/>
            </a:spcBef>
            <a:spcAft>
              <a:spcPct val="15000"/>
            </a:spcAft>
            <a:buSzPts val="1530"/>
            <a:buFont typeface="Arial" panose="020B0604020202020204" pitchFamily="34" charset="0"/>
            <a:buChar char="•"/>
            <a:tabLst/>
          </a:pPr>
          <a:r>
            <a:rPr lang="en-us" sz="1400" b="0" i="0" u="none" kern="1200" baseline="0" dirty="0">
              <a:latin typeface="Segoe UI" panose="020B0502040204020203" pitchFamily="34" charset="0"/>
              <a:ea typeface="Arial"/>
              <a:cs typeface="Segoe UI" panose="020B0502040204020203" pitchFamily="34" charset="0"/>
              <a:sym typeface="Arial"/>
            </a:rPr>
            <a:t>Product research and development from concept to production – A to Z.</a:t>
          </a:r>
          <a:endParaRPr lang="en-us" sz="1400" kern="1200" dirty="0">
            <a:latin typeface="Segoe UI" panose="020B0502040204020203" pitchFamily="34" charset="0"/>
            <a:cs typeface="Segoe UI" panose="020B0502040204020203" pitchFamily="34" charset="0"/>
          </a:endParaRPr>
        </a:p>
        <a:p>
          <a:pPr marL="173038" lvl="1" indent="-171450" algn="l" defTabSz="711200" rtl="0">
            <a:lnSpc>
              <a:spcPct val="90000"/>
            </a:lnSpc>
            <a:spcBef>
              <a:spcPct val="0"/>
            </a:spcBef>
            <a:spcAft>
              <a:spcPct val="15000"/>
            </a:spcAft>
            <a:buChar char="•"/>
            <a:tabLst/>
          </a:pPr>
          <a:r>
            <a:rPr lang="en-us" sz="1400" b="0" i="0" u="none" kern="1200" baseline="0" dirty="0">
              <a:latin typeface="Segoe UI" panose="020B0502040204020203" pitchFamily="34" charset="0"/>
              <a:ea typeface="Arial"/>
              <a:cs typeface="Segoe UI" panose="020B0502040204020203" pitchFamily="34" charset="0"/>
              <a:sym typeface="Arial"/>
            </a:rPr>
            <a:t>Setting up production lines and process optimization.</a:t>
          </a:r>
        </a:p>
        <a:p>
          <a:pPr marL="173038" lvl="1" indent="-171450" algn="l" defTabSz="711200" rtl="0">
            <a:lnSpc>
              <a:spcPct val="90000"/>
            </a:lnSpc>
            <a:spcBef>
              <a:spcPct val="0"/>
            </a:spcBef>
            <a:spcAft>
              <a:spcPct val="15000"/>
            </a:spcAft>
            <a:buChar char="•"/>
            <a:tabLst/>
          </a:pPr>
          <a:r>
            <a:rPr lang="en-us" sz="1400" b="0" i="0" u="none" kern="1200" baseline="0" dirty="0">
              <a:latin typeface="Segoe UI" panose="020B0502040204020203" pitchFamily="34" charset="0"/>
              <a:ea typeface="Arial"/>
              <a:cs typeface="Segoe UI" panose="020B0502040204020203" pitchFamily="34" charset="0"/>
              <a:sym typeface="Arial"/>
            </a:rPr>
            <a:t>Building in process automation.</a:t>
          </a:r>
        </a:p>
        <a:p>
          <a:pPr marL="173038" lvl="1" indent="-171450" algn="l" defTabSz="711200" rtl="0">
            <a:lnSpc>
              <a:spcPct val="90000"/>
            </a:lnSpc>
            <a:spcBef>
              <a:spcPct val="0"/>
            </a:spcBef>
            <a:spcAft>
              <a:spcPct val="15000"/>
            </a:spcAft>
            <a:buChar char="•"/>
            <a:tabLst/>
          </a:pPr>
          <a:r>
            <a:rPr lang="en-us" sz="1400" b="0" i="0" u="none" kern="1200" baseline="0" dirty="0">
              <a:latin typeface="Segoe UI" panose="020B0502040204020203" pitchFamily="34" charset="0"/>
              <a:ea typeface="Arial"/>
              <a:cs typeface="Segoe UI" panose="020B0502040204020203" pitchFamily="34" charset="0"/>
              <a:sym typeface="Arial"/>
            </a:rPr>
            <a:t>Consulting</a:t>
          </a:r>
          <a:r>
            <a:rPr lang="en-us" sz="1600" b="0" i="0" u="none" kern="1200" baseline="0" dirty="0">
              <a:latin typeface="Arial"/>
              <a:ea typeface="Arial"/>
              <a:cs typeface="Arial"/>
              <a:sym typeface="Arial"/>
            </a:rPr>
            <a:t>.</a:t>
          </a:r>
        </a:p>
        <a:p>
          <a:pPr marL="173038" lvl="1" indent="-171450" algn="l" defTabSz="711200" rtl="0">
            <a:lnSpc>
              <a:spcPct val="90000"/>
            </a:lnSpc>
            <a:spcBef>
              <a:spcPct val="0"/>
            </a:spcBef>
            <a:spcAft>
              <a:spcPct val="15000"/>
            </a:spcAft>
            <a:buChar char="•"/>
            <a:tabLst/>
          </a:pPr>
          <a:r>
            <a:rPr lang="en-us" sz="1400" b="0" i="0" u="none" kern="1200" baseline="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Quality Engineering</a:t>
          </a:r>
        </a:p>
        <a:p>
          <a:pPr marL="173038" lvl="1" indent="-171450" algn="l" defTabSz="711200" rtl="0">
            <a:lnSpc>
              <a:spcPct val="90000"/>
            </a:lnSpc>
            <a:spcBef>
              <a:spcPct val="0"/>
            </a:spcBef>
            <a:spcAft>
              <a:spcPct val="15000"/>
            </a:spcAft>
            <a:buChar char="•"/>
            <a:tabLst/>
          </a:pPr>
          <a:r>
            <a:rPr lang="en-us" sz="1400" b="0" i="0" u="none" kern="1200" baseline="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Process Validation.</a:t>
          </a:r>
          <a:endParaRPr lang="en-us" sz="14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endParaRPr>
        </a:p>
      </dsp:txBody>
      <dsp:txXfrm>
        <a:off x="6144810" y="793308"/>
        <a:ext cx="2048358" cy="4035150"/>
      </dsp:txXfrm>
    </dsp:sp>
    <dsp:sp modelId="{B6505F59-F8D4-4FF8-A66D-F0A6F2E3DE0F}">
      <dsp:nvSpPr>
        <dsp:cNvPr id="0" name=""/>
        <dsp:cNvSpPr/>
      </dsp:nvSpPr>
      <dsp:spPr>
        <a:xfrm>
          <a:off x="4109709" y="304479"/>
          <a:ext cx="1794256" cy="512353"/>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Environmental and Energy Engineering</a:t>
          </a:r>
        </a:p>
      </dsp:txBody>
      <dsp:txXfrm>
        <a:off x="4109709" y="304479"/>
        <a:ext cx="1794256" cy="512353"/>
      </dsp:txXfrm>
    </dsp:sp>
    <dsp:sp modelId="{D2DEA465-D622-4650-AA3E-AA16FB52083C}">
      <dsp:nvSpPr>
        <dsp:cNvPr id="0" name=""/>
        <dsp:cNvSpPr/>
      </dsp:nvSpPr>
      <dsp:spPr>
        <a:xfrm>
          <a:off x="4090905" y="816833"/>
          <a:ext cx="1794256" cy="403515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SzPts val="1530"/>
            <a:buFont typeface="Arial" panose="020B0604020202020204" pitchFamily="34" charset="0"/>
            <a:buChar char="•"/>
          </a:pPr>
          <a:r>
            <a:rPr lang="en-us" sz="1400" b="0" i="0" u="none" kern="1200" baseline="0" dirty="0">
              <a:latin typeface="Segoe UI" panose="020B0502040204020203" pitchFamily="34" charset="0"/>
              <a:ea typeface="Arial"/>
              <a:cs typeface="Segoe UI" panose="020B0502040204020203" pitchFamily="34" charset="0"/>
              <a:sym typeface="Arial"/>
            </a:rPr>
            <a:t>Developing and planning of recycling facilities.</a:t>
          </a:r>
          <a:endParaRPr lang="en-us" sz="1400" kern="1200" dirty="0">
            <a:latin typeface="Segoe UI" panose="020B0502040204020203" pitchFamily="34" charset="0"/>
            <a:cs typeface="Segoe UI" panose="020B0502040204020203" pitchFamily="34" charset="0"/>
          </a:endParaRPr>
        </a:p>
        <a:p>
          <a:pPr marL="114300" lvl="1" indent="-114300" algn="l" defTabSz="622300" rtl="0">
            <a:lnSpc>
              <a:spcPct val="90000"/>
            </a:lnSpc>
            <a:spcBef>
              <a:spcPct val="0"/>
            </a:spcBef>
            <a:spcAft>
              <a:spcPct val="15000"/>
            </a:spcAft>
            <a:buSzPts val="1530"/>
            <a:buFont typeface="Arial" panose="020B0604020202020204" pitchFamily="34" charset="0"/>
            <a:buChar char="•"/>
          </a:pPr>
          <a:r>
            <a:rPr lang="en-us" sz="1400" b="0" i="0" u="none" kern="1200" baseline="0" dirty="0">
              <a:latin typeface="Segoe UI" panose="020B0502040204020203" pitchFamily="34" charset="0"/>
              <a:ea typeface="Arial"/>
              <a:cs typeface="Segoe UI" panose="020B0502040204020203" pitchFamily="34" charset="0"/>
              <a:sym typeface="Arial"/>
            </a:rPr>
            <a:t>Project management and consultation for setting up plants.</a:t>
          </a:r>
          <a:endParaRPr lang="en-us" sz="1400" kern="1200" dirty="0">
            <a:latin typeface="Segoe UI" panose="020B0502040204020203" pitchFamily="34" charset="0"/>
            <a:cs typeface="Segoe UI" panose="020B0502040204020203" pitchFamily="34" charset="0"/>
          </a:endParaRPr>
        </a:p>
        <a:p>
          <a:pPr marL="114300" lvl="1" indent="-114300" algn="l" defTabSz="622300" rtl="0">
            <a:lnSpc>
              <a:spcPct val="90000"/>
            </a:lnSpc>
            <a:spcBef>
              <a:spcPct val="0"/>
            </a:spcBef>
            <a:spcAft>
              <a:spcPct val="15000"/>
            </a:spcAft>
            <a:buSzPts val="1530"/>
            <a:buFont typeface="Arial" panose="020B0604020202020204" pitchFamily="34" charset="0"/>
            <a:buChar char="•"/>
          </a:pPr>
          <a:r>
            <a:rPr lang="en-us" sz="1400" b="0" i="0" u="none" kern="1200" baseline="0" dirty="0">
              <a:latin typeface="Segoe UI" panose="020B0502040204020203" pitchFamily="34" charset="0"/>
              <a:ea typeface="Arial"/>
              <a:cs typeface="Segoe UI" panose="020B0502040204020203" pitchFamily="34" charset="0"/>
              <a:sym typeface="Arial"/>
            </a:rPr>
            <a:t>Reducing costs and improving existing facilities</a:t>
          </a:r>
          <a:r>
            <a:rPr lang="en-us" sz="1600" b="0" i="0" u="none" kern="1200" baseline="0" dirty="0">
              <a:latin typeface="Arial"/>
              <a:ea typeface="Arial"/>
              <a:cs typeface="Arial"/>
              <a:sym typeface="Arial"/>
            </a:rPr>
            <a:t>.</a:t>
          </a:r>
          <a:endParaRPr lang="en-us" sz="1600" kern="1200" dirty="0"/>
        </a:p>
      </dsp:txBody>
      <dsp:txXfrm>
        <a:off x="4090905" y="816833"/>
        <a:ext cx="1794256" cy="4035150"/>
      </dsp:txXfrm>
    </dsp:sp>
    <dsp:sp modelId="{80216A7F-F504-435E-A039-AE61EECE186E}">
      <dsp:nvSpPr>
        <dsp:cNvPr id="0" name=""/>
        <dsp:cNvSpPr/>
      </dsp:nvSpPr>
      <dsp:spPr>
        <a:xfrm>
          <a:off x="2045453" y="304479"/>
          <a:ext cx="1794256" cy="512353"/>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Agriculture</a:t>
          </a:r>
        </a:p>
      </dsp:txBody>
      <dsp:txXfrm>
        <a:off x="2045453" y="304479"/>
        <a:ext cx="1794256" cy="512353"/>
      </dsp:txXfrm>
    </dsp:sp>
    <dsp:sp modelId="{0FF70599-DF8C-4D04-B326-9B64A78FF088}">
      <dsp:nvSpPr>
        <dsp:cNvPr id="0" name=""/>
        <dsp:cNvSpPr/>
      </dsp:nvSpPr>
      <dsp:spPr>
        <a:xfrm>
          <a:off x="2045453" y="816833"/>
          <a:ext cx="1794256" cy="403515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SzPts val="1530"/>
            <a:buFont typeface="Arial" panose="020B0604020202020204" pitchFamily="34" charset="0"/>
            <a:buChar char="•"/>
          </a:pPr>
          <a:r>
            <a:rPr lang="en-us" sz="1600" b="0" i="0" u="none" kern="1200" baseline="0" dirty="0">
              <a:latin typeface="Segoe UI" panose="020B0502040204020203" pitchFamily="34" charset="0"/>
              <a:ea typeface="Arial"/>
              <a:cs typeface="Segoe UI" panose="020B0502040204020203" pitchFamily="34" charset="0"/>
              <a:sym typeface="Arial"/>
            </a:rPr>
            <a:t>Development of agricultural processing machinery.</a:t>
          </a:r>
          <a:endParaRPr lang="en-us" sz="1600" kern="1200" dirty="0">
            <a:latin typeface="Segoe UI" panose="020B0502040204020203" pitchFamily="34" charset="0"/>
            <a:cs typeface="Segoe UI" panose="020B0502040204020203" pitchFamily="34" charset="0"/>
          </a:endParaRPr>
        </a:p>
        <a:p>
          <a:pPr marL="171450" lvl="1" indent="-171450" algn="l" defTabSz="711200" rtl="0">
            <a:lnSpc>
              <a:spcPct val="90000"/>
            </a:lnSpc>
            <a:spcBef>
              <a:spcPct val="0"/>
            </a:spcBef>
            <a:spcAft>
              <a:spcPct val="15000"/>
            </a:spcAft>
            <a:buChar char="•"/>
          </a:pPr>
          <a:r>
            <a:rPr lang="en-us" sz="1600" b="0" i="0" u="none" kern="1200" baseline="0" dirty="0">
              <a:latin typeface="Segoe UI" panose="020B0502040204020203" pitchFamily="34" charset="0"/>
              <a:ea typeface="Arial"/>
              <a:cs typeface="Segoe UI" panose="020B0502040204020203" pitchFamily="34" charset="0"/>
              <a:sym typeface="Arial"/>
            </a:rPr>
            <a:t>Improving existing machine</a:t>
          </a:r>
          <a:r>
            <a:rPr lang="en-us" sz="2000" b="0" i="0" u="none" kern="1200" baseline="0" dirty="0">
              <a:latin typeface="Arial"/>
              <a:ea typeface="Arial"/>
              <a:cs typeface="Arial"/>
              <a:sym typeface="Arial"/>
            </a:rPr>
            <a:t>.</a:t>
          </a:r>
          <a:endParaRPr lang="en-us" sz="1800" b="0" i="0" u="none" kern="1200" baseline="0" dirty="0">
            <a:latin typeface="Arial"/>
            <a:ea typeface="Arial"/>
            <a:cs typeface="Arial"/>
            <a:sym typeface="Arial"/>
          </a:endParaRPr>
        </a:p>
      </dsp:txBody>
      <dsp:txXfrm>
        <a:off x="2045453" y="816833"/>
        <a:ext cx="1794256" cy="4035150"/>
      </dsp:txXfrm>
    </dsp:sp>
    <dsp:sp modelId="{FE05AA2B-CE31-4FC6-9F63-2C0947B41C25}">
      <dsp:nvSpPr>
        <dsp:cNvPr id="0" name=""/>
        <dsp:cNvSpPr/>
      </dsp:nvSpPr>
      <dsp:spPr>
        <a:xfrm>
          <a:off x="0" y="296430"/>
          <a:ext cx="1794256" cy="512353"/>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0" i="0" u="none" kern="1200" baseline="0" dirty="0"/>
            <a:t>Heavy/Traditional industry</a:t>
          </a:r>
        </a:p>
      </dsp:txBody>
      <dsp:txXfrm>
        <a:off x="0" y="296430"/>
        <a:ext cx="1794256" cy="512353"/>
      </dsp:txXfrm>
    </dsp:sp>
    <dsp:sp modelId="{B5AD161C-EFB6-4C18-BE0C-A5886EBC9C6D}">
      <dsp:nvSpPr>
        <dsp:cNvPr id="0" name=""/>
        <dsp:cNvSpPr/>
      </dsp:nvSpPr>
      <dsp:spPr>
        <a:xfrm>
          <a:off x="1" y="816833"/>
          <a:ext cx="1794256" cy="403515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SzPts val="1530"/>
            <a:buFont typeface="Arial" panose="020B0604020202020204" pitchFamily="34" charset="0"/>
            <a:buChar char="•"/>
          </a:pPr>
          <a:r>
            <a:rPr lang="en-us" sz="1400" b="0" i="0" u="none" kern="1200" baseline="0" dirty="0">
              <a:latin typeface="Segoe UI" panose="020B0502040204020203" pitchFamily="34" charset="0"/>
              <a:ea typeface="Arial"/>
              <a:cs typeface="Segoe UI" panose="020B0502040204020203" pitchFamily="34" charset="0"/>
              <a:sym typeface="Arial"/>
            </a:rPr>
            <a:t>Developing and manufacturing industrial facilities.</a:t>
          </a:r>
          <a:endParaRPr lang="en-us" sz="1400" kern="1200" dirty="0">
            <a:latin typeface="Segoe UI" panose="020B0502040204020203" pitchFamily="34" charset="0"/>
            <a:cs typeface="Segoe UI" panose="020B0502040204020203" pitchFamily="34" charset="0"/>
          </a:endParaRPr>
        </a:p>
        <a:p>
          <a:pPr marL="114300" lvl="1" indent="-114300" algn="l" defTabSz="622300" rtl="0">
            <a:lnSpc>
              <a:spcPct val="90000"/>
            </a:lnSpc>
            <a:spcBef>
              <a:spcPct val="0"/>
            </a:spcBef>
            <a:spcAft>
              <a:spcPct val="15000"/>
            </a:spcAft>
            <a:buChar char="•"/>
          </a:pPr>
          <a:r>
            <a:rPr lang="en-us" sz="1400" b="0" i="0" u="none" kern="1200" baseline="0" dirty="0">
              <a:latin typeface="Segoe UI" panose="020B0502040204020203" pitchFamily="34" charset="0"/>
              <a:ea typeface="Arial"/>
              <a:cs typeface="Segoe UI" panose="020B0502040204020203" pitchFamily="34" charset="0"/>
              <a:sym typeface="Arial"/>
            </a:rPr>
            <a:t>Developing processing facilities.</a:t>
          </a:r>
        </a:p>
        <a:p>
          <a:pPr marL="114300" lvl="1" indent="-114300" algn="l" defTabSz="622300" rtl="0">
            <a:lnSpc>
              <a:spcPct val="90000"/>
            </a:lnSpc>
            <a:spcBef>
              <a:spcPct val="0"/>
            </a:spcBef>
            <a:spcAft>
              <a:spcPct val="15000"/>
            </a:spcAft>
            <a:buChar char="•"/>
          </a:pPr>
          <a:r>
            <a:rPr lang="en-us" sz="1400" b="0" i="0" u="none" kern="1200" baseline="0" dirty="0">
              <a:latin typeface="Segoe UI" panose="020B0502040204020203" pitchFamily="34" charset="0"/>
              <a:ea typeface="Arial"/>
              <a:cs typeface="Segoe UI" panose="020B0502040204020203" pitchFamily="34" charset="0"/>
              <a:sym typeface="Arial"/>
            </a:rPr>
            <a:t>Improving and upgrading existing systems, adapting to changes in new manufacturing processes. </a:t>
          </a:r>
        </a:p>
        <a:p>
          <a:pPr marL="114300" lvl="1" indent="-114300" algn="l" defTabSz="622300" rtl="0">
            <a:lnSpc>
              <a:spcPct val="90000"/>
            </a:lnSpc>
            <a:spcBef>
              <a:spcPct val="0"/>
            </a:spcBef>
            <a:spcAft>
              <a:spcPct val="15000"/>
            </a:spcAft>
            <a:buChar char="•"/>
          </a:pPr>
          <a:r>
            <a:rPr lang="en-us" sz="1400" b="0" i="0" u="none" kern="1200" baseline="0" dirty="0">
              <a:latin typeface="Segoe UI" panose="020B0502040204020203" pitchFamily="34" charset="0"/>
              <a:ea typeface="Arial"/>
              <a:cs typeface="Segoe UI" panose="020B0502040204020203" pitchFamily="34" charset="0"/>
              <a:sym typeface="Arial"/>
            </a:rPr>
            <a:t>Consulting and cost reduction</a:t>
          </a:r>
          <a:r>
            <a:rPr lang="en-us" sz="1600" b="0" i="0" u="none" kern="1200" baseline="0" dirty="0">
              <a:latin typeface="Segoe UI" panose="020B0502040204020203" pitchFamily="34" charset="0"/>
              <a:ea typeface="Arial"/>
              <a:cs typeface="Segoe UI" panose="020B0502040204020203" pitchFamily="34" charset="0"/>
              <a:sym typeface="Arial"/>
            </a:rPr>
            <a:t>.</a:t>
          </a:r>
          <a:endParaRPr lang="en-us" sz="2400" kern="1200" dirty="0">
            <a:latin typeface="Segoe UI" panose="020B0502040204020203" pitchFamily="34" charset="0"/>
            <a:cs typeface="Segoe UI" panose="020B0502040204020203" pitchFamily="34" charset="0"/>
          </a:endParaRPr>
        </a:p>
      </dsp:txBody>
      <dsp:txXfrm>
        <a:off x="1" y="816833"/>
        <a:ext cx="1794256" cy="40351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037"/>
          <a:ext cx="5635296" cy="35656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406" y="19443"/>
        <a:ext cx="5600484" cy="321750"/>
      </dsp:txXfrm>
    </dsp:sp>
    <dsp:sp modelId="{D73F8C6E-6771-4C50-93A2-CD59F0887236}">
      <dsp:nvSpPr>
        <dsp:cNvPr id="0" name=""/>
        <dsp:cNvSpPr/>
      </dsp:nvSpPr>
      <dsp:spPr>
        <a:xfrm>
          <a:off x="0" y="358600"/>
          <a:ext cx="5635296" cy="339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2700" rIns="71120" bIns="12700" numCol="1" spcCol="1270" anchor="t" anchorCtr="0">
          <a:noAutofit/>
        </a:bodyPr>
        <a:lstStyle/>
        <a:p>
          <a:pPr marL="0" lvl="1" indent="0" algn="just" defTabSz="444500" rtl="0">
            <a:lnSpc>
              <a:spcPct val="90000"/>
            </a:lnSpc>
            <a:spcBef>
              <a:spcPct val="0"/>
            </a:spcBef>
            <a:spcAft>
              <a:spcPct val="20000"/>
            </a:spcAft>
            <a:buClr>
              <a:srgbClr val="C55A11"/>
            </a:buClr>
            <a:buSzPts val="1400"/>
            <a:buFont typeface="Arial" panose="020B0604020202020204" pitchFamily="34" charset="0"/>
            <a:buNone/>
          </a:pPr>
          <a:r>
            <a:rPr lang="en-us" sz="1000" b="0" i="0" u="none" kern="1200" baseline="0" dirty="0">
              <a:latin typeface="Segoe UI" panose="020B0502040204020203" pitchFamily="34" charset="0"/>
              <a:ea typeface="Arial"/>
              <a:cs typeface="Segoe UI" panose="020B0502040204020203" pitchFamily="34" charset="0"/>
              <a:sym typeface="Arial"/>
            </a:rPr>
            <a:t>In some surgical procedures, there is a need for ample rinsing of excreted body fluids. This requires a relatively large flow of infusion fluid and frequent replacement. A nurse generally performs the replacements throughout the surgery process.</a:t>
          </a:r>
          <a:endParaRPr lang="en-us" sz="1000" kern="1200" dirty="0">
            <a:latin typeface="Segoe UI" panose="020B0502040204020203" pitchFamily="34" charset="0"/>
            <a:cs typeface="Segoe UI" panose="020B0502040204020203" pitchFamily="34" charset="0"/>
          </a:endParaRPr>
        </a:p>
      </dsp:txBody>
      <dsp:txXfrm>
        <a:off x="0" y="358600"/>
        <a:ext cx="5635296" cy="339882"/>
      </dsp:txXfrm>
    </dsp:sp>
    <dsp:sp modelId="{63F96716-1D30-47B6-B4D5-B9D200A6C6ED}">
      <dsp:nvSpPr>
        <dsp:cNvPr id="0" name=""/>
        <dsp:cNvSpPr/>
      </dsp:nvSpPr>
      <dsp:spPr>
        <a:xfrm>
          <a:off x="0" y="698482"/>
          <a:ext cx="5635296" cy="35656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406" y="715888"/>
        <a:ext cx="5600484" cy="321750"/>
      </dsp:txXfrm>
    </dsp:sp>
    <dsp:sp modelId="{5047DC16-D5FF-4909-A971-5DD7278241BF}">
      <dsp:nvSpPr>
        <dsp:cNvPr id="0" name=""/>
        <dsp:cNvSpPr/>
      </dsp:nvSpPr>
      <dsp:spPr>
        <a:xfrm>
          <a:off x="0" y="1041261"/>
          <a:ext cx="5635296" cy="319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3970" rIns="78232" bIns="13970" numCol="1" spcCol="1270" anchor="t" anchorCtr="0">
          <a:noAutofit/>
        </a:bodyPr>
        <a:lstStyle/>
        <a:p>
          <a:pPr marL="57150" lvl="1" indent="-57150" algn="l" defTabSz="466725" rtl="0">
            <a:lnSpc>
              <a:spcPct val="90000"/>
            </a:lnSpc>
            <a:spcBef>
              <a:spcPct val="0"/>
            </a:spcBef>
            <a:spcAft>
              <a:spcPct val="20000"/>
            </a:spcAft>
            <a:buClr>
              <a:srgbClr val="C55A11"/>
            </a:buClr>
            <a:buSzPts val="1400"/>
            <a:buNone/>
          </a:pPr>
          <a:r>
            <a:rPr lang="en-us" sz="1050" b="0" i="0" u="none" kern="1200" baseline="0" dirty="0">
              <a:latin typeface="Segoe UI" panose="020B0502040204020203" pitchFamily="34" charset="0"/>
              <a:ea typeface="Arial"/>
              <a:cs typeface="Segoe UI" panose="020B0502040204020203" pitchFamily="34" charset="0"/>
              <a:sym typeface="Arial"/>
            </a:rPr>
            <a:t>Creating a free flow, independent of staff member intervention, to exchange the bags during surgery.</a:t>
          </a:r>
          <a:endParaRPr lang="en-us" sz="1050" kern="1200" dirty="0">
            <a:latin typeface="Segoe UI" panose="020B0502040204020203" pitchFamily="34" charset="0"/>
            <a:cs typeface="Segoe UI" panose="020B0502040204020203" pitchFamily="34" charset="0"/>
          </a:endParaRPr>
        </a:p>
      </dsp:txBody>
      <dsp:txXfrm>
        <a:off x="0" y="1041261"/>
        <a:ext cx="5635296" cy="319283"/>
      </dsp:txXfrm>
    </dsp:sp>
    <dsp:sp modelId="{8D4D3DAE-B0EE-4971-B57F-50BB5B0D8E0E}">
      <dsp:nvSpPr>
        <dsp:cNvPr id="0" name=""/>
        <dsp:cNvSpPr/>
      </dsp:nvSpPr>
      <dsp:spPr>
        <a:xfrm>
          <a:off x="0" y="1416167"/>
          <a:ext cx="5635296" cy="35656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406" y="1433573"/>
        <a:ext cx="5600484" cy="321750"/>
      </dsp:txXfrm>
    </dsp:sp>
    <dsp:sp modelId="{25A48E62-645F-4A38-A7B3-47C006EC9347}">
      <dsp:nvSpPr>
        <dsp:cNvPr id="0" name=""/>
        <dsp:cNvSpPr/>
      </dsp:nvSpPr>
      <dsp:spPr>
        <a:xfrm>
          <a:off x="0" y="1752806"/>
          <a:ext cx="5635296" cy="496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2700" rIns="71120" bIns="12700" numCol="1" spcCol="1270" anchor="t" anchorCtr="0">
          <a:noAutofit/>
        </a:bodyPr>
        <a:lstStyle/>
        <a:p>
          <a:pPr marL="57150" lvl="1" indent="-57150" algn="just" defTabSz="444500" rtl="0">
            <a:lnSpc>
              <a:spcPct val="90000"/>
            </a:lnSpc>
            <a:spcBef>
              <a:spcPct val="0"/>
            </a:spcBef>
            <a:spcAft>
              <a:spcPct val="20000"/>
            </a:spcAft>
            <a:buChar char="•"/>
          </a:pPr>
          <a:r>
            <a:rPr lang="en-us" sz="1000" b="0" i="0" u="none" kern="1200" baseline="0" dirty="0">
              <a:latin typeface="Segoe UI" panose="020B0502040204020203" pitchFamily="34" charset="0"/>
              <a:ea typeface="Arial"/>
              <a:cs typeface="Segoe UI" panose="020B0502040204020203" pitchFamily="34" charset="0"/>
              <a:sym typeface="Arial"/>
            </a:rPr>
            <a:t>Ordering a large number of infusions for the course of surgery, splitting and switching between infusion bags without impeding fluid flow when the infusion bag empties. Compliance with operating room standards</a:t>
          </a:r>
          <a:endParaRPr lang="en-us" sz="1000" kern="1200" dirty="0">
            <a:latin typeface="Segoe UI" panose="020B0502040204020203" pitchFamily="34" charset="0"/>
            <a:cs typeface="Segoe UI" panose="020B0502040204020203" pitchFamily="34" charset="0"/>
          </a:endParaRPr>
        </a:p>
      </dsp:txBody>
      <dsp:txXfrm>
        <a:off x="0" y="1752806"/>
        <a:ext cx="5635296" cy="496713"/>
      </dsp:txXfrm>
    </dsp:sp>
    <dsp:sp modelId="{1F760836-15B5-4FAF-AA3F-D80DEAC5C481}">
      <dsp:nvSpPr>
        <dsp:cNvPr id="0" name=""/>
        <dsp:cNvSpPr/>
      </dsp:nvSpPr>
      <dsp:spPr>
        <a:xfrm>
          <a:off x="0" y="2295280"/>
          <a:ext cx="5635296" cy="356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406" y="2312686"/>
        <a:ext cx="5600484" cy="321750"/>
      </dsp:txXfrm>
    </dsp:sp>
    <dsp:sp modelId="{D1CB2874-0934-4050-8F61-174DA062F8A3}">
      <dsp:nvSpPr>
        <dsp:cNvPr id="0" name=""/>
        <dsp:cNvSpPr/>
      </dsp:nvSpPr>
      <dsp:spPr>
        <a:xfrm>
          <a:off x="0" y="2679908"/>
          <a:ext cx="5635296" cy="1076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3970" rIns="78232" bIns="13970" numCol="1" spcCol="1270" anchor="t" anchorCtr="0">
          <a:noAutofit/>
        </a:bodyPr>
        <a:lstStyle/>
        <a:p>
          <a:pPr marL="57150" lvl="1" indent="-57150" algn="just" defTabSz="466725" rtl="0">
            <a:lnSpc>
              <a:spcPct val="90000"/>
            </a:lnSpc>
            <a:spcBef>
              <a:spcPct val="0"/>
            </a:spcBef>
            <a:spcAft>
              <a:spcPct val="20000"/>
            </a:spcAft>
            <a:buChar char="•"/>
          </a:pPr>
          <a:r>
            <a:rPr lang="en-us" sz="1050" b="0" i="0" u="none" kern="1200" baseline="0" dirty="0">
              <a:latin typeface="Segoe UI" panose="020B0502040204020203" pitchFamily="34" charset="0"/>
              <a:ea typeface="Arial"/>
              <a:cs typeface="Segoe UI" panose="020B0502040204020203" pitchFamily="34" charset="0"/>
              <a:sym typeface="Arial"/>
            </a:rPr>
            <a:t>implementing a study on the average amount of fluids used during surgery. Checking different types of infusions. </a:t>
          </a:r>
          <a:endParaRPr lang="en-us" sz="1050" kern="1200" dirty="0">
            <a:latin typeface="Segoe UI" panose="020B0502040204020203" pitchFamily="34" charset="0"/>
            <a:cs typeface="Segoe UI" panose="020B0502040204020203" pitchFamily="34" charset="0"/>
          </a:endParaRPr>
        </a:p>
        <a:p>
          <a:pPr marL="57150" lvl="1" indent="-57150" algn="just" defTabSz="466725" rtl="0">
            <a:lnSpc>
              <a:spcPct val="90000"/>
            </a:lnSpc>
            <a:spcBef>
              <a:spcPct val="0"/>
            </a:spcBef>
            <a:spcAft>
              <a:spcPct val="20000"/>
            </a:spcAft>
            <a:buChar char="•"/>
          </a:pPr>
          <a:r>
            <a:rPr lang="en-us" sz="1050" b="0" i="0" u="none" kern="1200" baseline="0" dirty="0">
              <a:latin typeface="Segoe UI" panose="020B0502040204020203" pitchFamily="34" charset="0"/>
              <a:ea typeface="Arial"/>
              <a:cs typeface="Segoe UI" panose="020B0502040204020203" pitchFamily="34" charset="0"/>
              <a:sym typeface="Arial"/>
            </a:rPr>
            <a:t>Conducting infusion splitting and penetration tests. Developing a splitting and inserting mechanism based on tests.</a:t>
          </a:r>
          <a:endParaRPr lang="en-us" sz="1050" kern="1200" dirty="0">
            <a:latin typeface="Segoe UI" panose="020B0502040204020203" pitchFamily="34" charset="0"/>
            <a:cs typeface="Segoe UI" panose="020B0502040204020203" pitchFamily="34" charset="0"/>
          </a:endParaRPr>
        </a:p>
        <a:p>
          <a:pPr marL="57150" lvl="1" indent="-57150" algn="just" defTabSz="466725" rtl="0">
            <a:lnSpc>
              <a:spcPct val="90000"/>
            </a:lnSpc>
            <a:spcBef>
              <a:spcPct val="0"/>
            </a:spcBef>
            <a:spcAft>
              <a:spcPct val="20000"/>
            </a:spcAft>
            <a:buChar char="•"/>
          </a:pPr>
          <a:r>
            <a:rPr lang="en-us" sz="1050" b="0" i="0" u="none" kern="1200" baseline="0" dirty="0">
              <a:latin typeface="Segoe UI" panose="020B0502040204020203" pitchFamily="34" charset="0"/>
              <a:ea typeface="Arial"/>
              <a:cs typeface="Segoe UI" panose="020B0502040204020203" pitchFamily="34" charset="0"/>
              <a:sym typeface="Arial"/>
            </a:rPr>
            <a:t>Proof of feasibility for critical process mechanisms. Planning, manufacturing, accompanying and integration.</a:t>
          </a:r>
          <a:endParaRPr lang="en-us" sz="1050" kern="1200" dirty="0">
            <a:latin typeface="Segoe UI" panose="020B0502040204020203" pitchFamily="34" charset="0"/>
            <a:cs typeface="Segoe UI" panose="020B0502040204020203" pitchFamily="34" charset="0"/>
          </a:endParaRPr>
        </a:p>
      </dsp:txBody>
      <dsp:txXfrm>
        <a:off x="0" y="2679908"/>
        <a:ext cx="5635296" cy="1076103"/>
      </dsp:txXfrm>
    </dsp:sp>
    <dsp:sp modelId="{9B7DA2A5-6137-4D40-BFA3-86233519725D}">
      <dsp:nvSpPr>
        <dsp:cNvPr id="0" name=""/>
        <dsp:cNvSpPr/>
      </dsp:nvSpPr>
      <dsp:spPr>
        <a:xfrm>
          <a:off x="0" y="3706393"/>
          <a:ext cx="5635296" cy="356562"/>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406" y="3723799"/>
        <a:ext cx="5600484" cy="321750"/>
      </dsp:txXfrm>
    </dsp:sp>
    <dsp:sp modelId="{174D40DA-05A6-4A60-9268-2BF8BB4C5E49}">
      <dsp:nvSpPr>
        <dsp:cNvPr id="0" name=""/>
        <dsp:cNvSpPr/>
      </dsp:nvSpPr>
      <dsp:spPr>
        <a:xfrm>
          <a:off x="0" y="4016834"/>
          <a:ext cx="5635296" cy="679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3970" rIns="78232" bIns="13970" numCol="1" spcCol="1270" anchor="t" anchorCtr="0">
          <a:noAutofit/>
        </a:bodyPr>
        <a:lstStyle/>
        <a:p>
          <a:pPr marL="119063" lvl="1" indent="0" algn="just" defTabSz="466725" rtl="0">
            <a:lnSpc>
              <a:spcPct val="90000"/>
            </a:lnSpc>
            <a:spcBef>
              <a:spcPct val="0"/>
            </a:spcBef>
            <a:spcAft>
              <a:spcPct val="20000"/>
            </a:spcAft>
            <a:buClr>
              <a:srgbClr val="C55A11"/>
            </a:buClr>
            <a:buSzPts val="1400"/>
            <a:buNone/>
          </a:pPr>
          <a:r>
            <a:rPr lang="en-us" sz="1050" b="0" i="0" u="none" kern="1200" baseline="0" dirty="0">
              <a:latin typeface="Segoe UI" panose="020B0502040204020203" pitchFamily="34" charset="0"/>
              <a:ea typeface="Arial"/>
              <a:cs typeface="Segoe UI" panose="020B0502040204020203" pitchFamily="34" charset="0"/>
              <a:sym typeface="Arial"/>
            </a:rPr>
            <a:t>As part of O.R. preparation, the nurse feeds the desired number of infusions needed to perform the surgery into the machine. There is no need to intervene with infusion replacement when the bag empties. The nurse is available for other activity in the O.R., thus one less nurse is required in the O.R. </a:t>
          </a:r>
          <a:endParaRPr lang="en-us" sz="1050" kern="1200" dirty="0">
            <a:latin typeface="Segoe UI" panose="020B0502040204020203" pitchFamily="34" charset="0"/>
            <a:cs typeface="Segoe UI" panose="020B0502040204020203" pitchFamily="34" charset="0"/>
          </a:endParaRPr>
        </a:p>
      </dsp:txBody>
      <dsp:txXfrm>
        <a:off x="0" y="4016834"/>
        <a:ext cx="5635296" cy="6797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619401"/>
          <a:ext cx="5896223" cy="15436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7536" y="626937"/>
        <a:ext cx="5881151" cy="139296"/>
      </dsp:txXfrm>
    </dsp:sp>
    <dsp:sp modelId="{D73F8C6E-6771-4C50-93A2-CD59F0887236}">
      <dsp:nvSpPr>
        <dsp:cNvPr id="0" name=""/>
        <dsp:cNvSpPr/>
      </dsp:nvSpPr>
      <dsp:spPr>
        <a:xfrm>
          <a:off x="0" y="773770"/>
          <a:ext cx="5896223" cy="397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3970" rIns="78232" bIns="13970" numCol="1" spcCol="1270" anchor="t" anchorCtr="0">
          <a:noAutofit/>
        </a:bodyPr>
        <a:lstStyle/>
        <a:p>
          <a:pPr marL="0" lvl="1" indent="-57150" algn="just" defTabSz="466725" rtl="0">
            <a:lnSpc>
              <a:spcPct val="90000"/>
            </a:lnSpc>
            <a:spcBef>
              <a:spcPct val="0"/>
            </a:spcBef>
            <a:spcAft>
              <a:spcPct val="20000"/>
            </a:spcAft>
            <a:buClr>
              <a:srgbClr val="C55A11"/>
            </a:buClr>
            <a:buSzPts val="1400"/>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In the process of assembling MRI scanning machines, there are high-weight components of about 70 kg per part.</a:t>
          </a: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 Preliminary work is necessary </a:t>
          </a: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before system inclusion and exact positioning within the system.</a:t>
          </a:r>
          <a:endParaRPr lang="en-us" sz="1050" kern="1200" dirty="0">
            <a:latin typeface="Segoe UI" panose="020B0502040204020203" pitchFamily="34" charset="0"/>
            <a:cs typeface="Segoe UI" panose="020B0502040204020203" pitchFamily="34" charset="0"/>
          </a:endParaRPr>
        </a:p>
      </dsp:txBody>
      <dsp:txXfrm>
        <a:off x="0" y="773770"/>
        <a:ext cx="5896223" cy="397342"/>
      </dsp:txXfrm>
    </dsp:sp>
    <dsp:sp modelId="{63F96716-1D30-47B6-B4D5-B9D200A6C6ED}">
      <dsp:nvSpPr>
        <dsp:cNvPr id="0" name=""/>
        <dsp:cNvSpPr/>
      </dsp:nvSpPr>
      <dsp:spPr>
        <a:xfrm>
          <a:off x="0" y="1171113"/>
          <a:ext cx="5896223" cy="15436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7536" y="1178649"/>
        <a:ext cx="5881151" cy="139296"/>
      </dsp:txXfrm>
    </dsp:sp>
    <dsp:sp modelId="{5047DC16-D5FF-4909-A971-5DD7278241BF}">
      <dsp:nvSpPr>
        <dsp:cNvPr id="0" name=""/>
        <dsp:cNvSpPr/>
      </dsp:nvSpPr>
      <dsp:spPr>
        <a:xfrm>
          <a:off x="0" y="1325482"/>
          <a:ext cx="5896223" cy="499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2700" rIns="71120" bIns="12700" numCol="1" spcCol="1270" anchor="t" anchorCtr="0">
          <a:noAutofit/>
        </a:bodyPr>
        <a:lstStyle/>
        <a:p>
          <a:pPr marL="0" lvl="1" indent="0" algn="just" defTabSz="444500" rtl="0">
            <a:lnSpc>
              <a:spcPct val="90000"/>
            </a:lnSpc>
            <a:spcBef>
              <a:spcPct val="0"/>
            </a:spcBef>
            <a:spcAft>
              <a:spcPct val="20000"/>
            </a:spcAft>
            <a:buClr>
              <a:srgbClr val="C55A11"/>
            </a:buClr>
            <a:buSzPts val="140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An assembly jig array allowing for complementary work to be performed on the component, complying with the </a:t>
          </a:r>
          <a:r>
            <a:rPr lang="en-us" sz="1000" b="0" i="0" u="none" kern="1200" baseline="0" dirty="0">
              <a:solidFill>
                <a:srgbClr val="00406C"/>
              </a:solidFill>
              <a:latin typeface="Segoe UI" panose="020B0502040204020203" pitchFamily="34" charset="0"/>
              <a:ea typeface="Arial"/>
              <a:cs typeface="Segoe UI" panose="020B0502040204020203" pitchFamily="34" charset="0"/>
              <a:sym typeface="Arial"/>
            </a:rPr>
            <a:t>ESD</a:t>
          </a: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 Standards, allowing for transportation with its components, enabling transport via hallways and doorways without them turning over, precision/locking the component into the system’s location.</a:t>
          </a:r>
          <a:endParaRPr lang="en-us" sz="1000" kern="1200" dirty="0">
            <a:latin typeface="Segoe UI" panose="020B0502040204020203" pitchFamily="34" charset="0"/>
            <a:cs typeface="Segoe UI" panose="020B0502040204020203" pitchFamily="34" charset="0"/>
          </a:endParaRPr>
        </a:p>
      </dsp:txBody>
      <dsp:txXfrm>
        <a:off x="0" y="1325482"/>
        <a:ext cx="5896223" cy="499225"/>
      </dsp:txXfrm>
    </dsp:sp>
    <dsp:sp modelId="{8D4D3DAE-B0EE-4971-B57F-50BB5B0D8E0E}">
      <dsp:nvSpPr>
        <dsp:cNvPr id="0" name=""/>
        <dsp:cNvSpPr/>
      </dsp:nvSpPr>
      <dsp:spPr>
        <a:xfrm>
          <a:off x="0" y="1824708"/>
          <a:ext cx="5896223" cy="15436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7536" y="1832244"/>
        <a:ext cx="5881151" cy="139296"/>
      </dsp:txXfrm>
    </dsp:sp>
    <dsp:sp modelId="{25A48E62-645F-4A38-A7B3-47C006EC9347}">
      <dsp:nvSpPr>
        <dsp:cNvPr id="0" name=""/>
        <dsp:cNvSpPr/>
      </dsp:nvSpPr>
      <dsp:spPr>
        <a:xfrm>
          <a:off x="0" y="1979076"/>
          <a:ext cx="5896223" cy="52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2700" rIns="71120" bIns="12700" numCol="1" spcCol="1270" anchor="t" anchorCtr="0">
          <a:noAutofit/>
        </a:bodyPr>
        <a:lstStyle/>
        <a:p>
          <a:pPr marL="0" lvl="1" indent="0" algn="just" defTabSz="444500" rtl="0">
            <a:lnSpc>
              <a:spcPct val="90000"/>
            </a:lnSpc>
            <a:spcBef>
              <a:spcPct val="0"/>
            </a:spcBef>
            <a:spcAft>
              <a:spcPct val="20000"/>
            </a:spcAft>
            <a:buFont typeface="Arial" panose="020B0604020202020204" pitchFamily="34" charset="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Free access to the assembly in order to complete all component assembly for the system, compliance with </a:t>
          </a:r>
          <a:r>
            <a:rPr lang="en-us" sz="1000" b="0" i="0" u="none" kern="1200" baseline="0" dirty="0">
              <a:solidFill>
                <a:srgbClr val="00406C"/>
              </a:solidFill>
              <a:latin typeface="Segoe UI" panose="020B0502040204020203" pitchFamily="34" charset="0"/>
              <a:ea typeface="Arial"/>
              <a:cs typeface="Segoe UI" panose="020B0502040204020203" pitchFamily="34" charset="0"/>
              <a:sym typeface="Arial"/>
            </a:rPr>
            <a:t>ESD</a:t>
          </a: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 standards, loading the component onto the facility by one person, 85 kg carrying capacity, capability of transporting the components without fear of overturning of up to 8 degrees each way.</a:t>
          </a:r>
          <a:endParaRPr lang="en-us" sz="1000" kern="1200" dirty="0">
            <a:latin typeface="Segoe UI" panose="020B0502040204020203" pitchFamily="34" charset="0"/>
            <a:cs typeface="Segoe UI" panose="020B0502040204020203" pitchFamily="34" charset="0"/>
          </a:endParaRPr>
        </a:p>
      </dsp:txBody>
      <dsp:txXfrm>
        <a:off x="0" y="1979076"/>
        <a:ext cx="5896223" cy="529790"/>
      </dsp:txXfrm>
    </dsp:sp>
    <dsp:sp modelId="{1F760836-15B5-4FAF-AA3F-D80DEAC5C481}">
      <dsp:nvSpPr>
        <dsp:cNvPr id="0" name=""/>
        <dsp:cNvSpPr/>
      </dsp:nvSpPr>
      <dsp:spPr>
        <a:xfrm>
          <a:off x="0" y="2547583"/>
          <a:ext cx="5896223" cy="35127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148" y="2564731"/>
        <a:ext cx="5861927" cy="316978"/>
      </dsp:txXfrm>
    </dsp:sp>
    <dsp:sp modelId="{D1CB2874-0934-4050-8F61-174DA062F8A3}">
      <dsp:nvSpPr>
        <dsp:cNvPr id="0" name=""/>
        <dsp:cNvSpPr/>
      </dsp:nvSpPr>
      <dsp:spPr>
        <a:xfrm>
          <a:off x="0" y="2860141"/>
          <a:ext cx="5896223" cy="904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3970" rIns="78232" bIns="13970" numCol="1" spcCol="1270" anchor="t" anchorCtr="0">
          <a:noAutofit/>
        </a:bodyPr>
        <a:lstStyle/>
        <a:p>
          <a:pPr marL="0" lvl="1" indent="0" algn="just" defTabSz="466725" rtl="0">
            <a:lnSpc>
              <a:spcPct val="90000"/>
            </a:lnSpc>
            <a:spcBef>
              <a:spcPct val="0"/>
            </a:spcBef>
            <a:spcAft>
              <a:spcPct val="20000"/>
            </a:spcAft>
            <a:buNone/>
          </a:pP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Work-process documentation:</a:t>
          </a:r>
          <a:r>
            <a:rPr lang="en-us" sz="1050" b="0" i="0" u="none" kern="1200" baseline="0" dirty="0">
              <a:solidFill>
                <a:schemeClr val="tx1"/>
              </a:solidFill>
              <a:latin typeface="Arial"/>
              <a:ea typeface="Arial"/>
              <a:cs typeface="Arial"/>
              <a:sym typeface="Arial"/>
            </a:rPr>
            <a:t> </a:t>
          </a:r>
          <a:r>
            <a:rPr lang="en-us" sz="1050" b="0" i="0" u="none" kern="1200" baseline="0" dirty="0">
              <a:solidFill>
                <a:srgbClr val="00406C"/>
              </a:solidFill>
              <a:latin typeface="Segoe UI" panose="020B0502040204020203" pitchFamily="34" charset="0"/>
              <a:ea typeface="Arial"/>
              <a:cs typeface="Segoe UI" panose="020B0502040204020203" pitchFamily="34" charset="0"/>
              <a:sym typeface="Arial"/>
            </a:rPr>
            <a:t>Studying the process from component reception stage at the line within the transportation containers, removal and execution of complementary work on the components and their mounting upon the machine, including the location and access methods, studying the extent of limitations in transition between steps. </a:t>
          </a:r>
          <a:r>
            <a:rPr lang="en-us" sz="1050" b="0" i="0" u="none" kern="1200" baseline="0" dirty="0">
              <a:solidFill>
                <a:srgbClr val="00406C"/>
              </a:solidFill>
              <a:latin typeface="Segoe UI" panose="020B0502040204020203" pitchFamily="34" charset="0"/>
              <a:cs typeface="Segoe UI" panose="020B0502040204020203" pitchFamily="34" charset="0"/>
            </a:rPr>
            <a:t>Displaying concepts and planning arrays.</a:t>
          </a:r>
          <a:endParaRPr lang="en-us" sz="1050" kern="1200" dirty="0">
            <a:solidFill>
              <a:srgbClr val="00406C"/>
            </a:solidFill>
            <a:latin typeface="Segoe UI" panose="020B0502040204020203" pitchFamily="34" charset="0"/>
            <a:ea typeface="Arial"/>
            <a:cs typeface="Segoe UI" panose="020B0502040204020203" pitchFamily="34" charset="0"/>
          </a:endParaRPr>
        </a:p>
      </dsp:txBody>
      <dsp:txXfrm>
        <a:off x="0" y="2860141"/>
        <a:ext cx="5896223" cy="904743"/>
      </dsp:txXfrm>
    </dsp:sp>
    <dsp:sp modelId="{9B7DA2A5-6137-4D40-BFA3-86233519725D}">
      <dsp:nvSpPr>
        <dsp:cNvPr id="0" name=""/>
        <dsp:cNvSpPr/>
      </dsp:nvSpPr>
      <dsp:spPr>
        <a:xfrm>
          <a:off x="0" y="3760491"/>
          <a:ext cx="5896223" cy="15436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7536" y="3768027"/>
        <a:ext cx="5881151" cy="139296"/>
      </dsp:txXfrm>
    </dsp:sp>
    <dsp:sp modelId="{174D40DA-05A6-4A60-9268-2BF8BB4C5E49}">
      <dsp:nvSpPr>
        <dsp:cNvPr id="0" name=""/>
        <dsp:cNvSpPr/>
      </dsp:nvSpPr>
      <dsp:spPr>
        <a:xfrm>
          <a:off x="0" y="3919254"/>
          <a:ext cx="5896223" cy="397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3970" rIns="78232" bIns="13970" numCol="1" spcCol="1270" anchor="t" anchorCtr="0">
          <a:noAutofit/>
        </a:bodyPr>
        <a:lstStyle/>
        <a:p>
          <a:pPr marL="0" lvl="1" indent="0" algn="just" defTabSz="466725" rtl="0">
            <a:lnSpc>
              <a:spcPct val="90000"/>
            </a:lnSpc>
            <a:spcBef>
              <a:spcPct val="0"/>
            </a:spcBef>
            <a:spcAft>
              <a:spcPct val="20000"/>
            </a:spcAft>
            <a:buClr>
              <a:srgbClr val="C55A11"/>
            </a:buClr>
            <a:buSzPts val="140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Assembly jigs for implementing component assembly, reducing the number of people working on each assembly from 3 to 1. Reduce the work-time from the time of component receipt until assembly by 30%. </a:t>
          </a:r>
          <a:endParaRPr lang="en-us" sz="1050" kern="1200" dirty="0">
            <a:latin typeface="Segoe UI" panose="020B0502040204020203" pitchFamily="34" charset="0"/>
            <a:cs typeface="Segoe UI" panose="020B0502040204020203" pitchFamily="34" charset="0"/>
          </a:endParaRPr>
        </a:p>
      </dsp:txBody>
      <dsp:txXfrm>
        <a:off x="0" y="3919254"/>
        <a:ext cx="5896223" cy="3973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123973"/>
          <a:ext cx="5132975" cy="355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363" y="141336"/>
        <a:ext cx="5098249" cy="320954"/>
      </dsp:txXfrm>
    </dsp:sp>
    <dsp:sp modelId="{D73F8C6E-6771-4C50-93A2-CD59F0887236}">
      <dsp:nvSpPr>
        <dsp:cNvPr id="0" name=""/>
        <dsp:cNvSpPr/>
      </dsp:nvSpPr>
      <dsp:spPr>
        <a:xfrm>
          <a:off x="0" y="479653"/>
          <a:ext cx="5132975" cy="707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3970" rIns="78232" bIns="13970" numCol="1" spcCol="1270" anchor="t" anchorCtr="0">
          <a:noAutofit/>
        </a:bodyPr>
        <a:lstStyle/>
        <a:p>
          <a:pPr marL="0" lvl="1" indent="-57150" algn="just" defTabSz="488950" rtl="0">
            <a:lnSpc>
              <a:spcPct val="90000"/>
            </a:lnSpc>
            <a:spcBef>
              <a:spcPct val="0"/>
            </a:spcBef>
            <a:spcAft>
              <a:spcPct val="20000"/>
            </a:spcAft>
            <a:buClr>
              <a:srgbClr val="C55A11"/>
            </a:buClr>
            <a:buSzPts val="1400"/>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The device is used in operating rooms, on-site handling of an instrument used in abdominal cavity operations; narrow opening without opening the abdomen, the device is obscured because of fluids clinging to it, thereby limiting the surgeon’s view of the operating area.</a:t>
          </a:r>
          <a:endParaRPr lang="en-us" sz="1100" kern="1200" dirty="0">
            <a:latin typeface="Segoe UI" panose="020B0502040204020203" pitchFamily="34" charset="0"/>
            <a:cs typeface="Segoe UI" panose="020B0502040204020203" pitchFamily="34" charset="0"/>
          </a:endParaRPr>
        </a:p>
      </dsp:txBody>
      <dsp:txXfrm>
        <a:off x="0" y="479653"/>
        <a:ext cx="5132975" cy="707940"/>
      </dsp:txXfrm>
    </dsp:sp>
    <dsp:sp modelId="{63F96716-1D30-47B6-B4D5-B9D200A6C6ED}">
      <dsp:nvSpPr>
        <dsp:cNvPr id="0" name=""/>
        <dsp:cNvSpPr/>
      </dsp:nvSpPr>
      <dsp:spPr>
        <a:xfrm>
          <a:off x="0" y="1187593"/>
          <a:ext cx="5132975" cy="355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363" y="1204956"/>
        <a:ext cx="5098249" cy="320954"/>
      </dsp:txXfrm>
    </dsp:sp>
    <dsp:sp modelId="{5047DC16-D5FF-4909-A971-5DD7278241BF}">
      <dsp:nvSpPr>
        <dsp:cNvPr id="0" name=""/>
        <dsp:cNvSpPr/>
      </dsp:nvSpPr>
      <dsp:spPr>
        <a:xfrm>
          <a:off x="0" y="1543273"/>
          <a:ext cx="5132975" cy="227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l"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Preventing visual impediments during a procedure. </a:t>
          </a:r>
          <a:b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b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Optimizing processes.</a:t>
          </a:r>
          <a:br>
            <a:rPr lang="en-us" sz="1200" kern="1200" dirty="0">
              <a:solidFill>
                <a:schemeClr val="tx1"/>
              </a:solidFill>
              <a:latin typeface="Segoe UI" panose="020B0502040204020203" pitchFamily="34" charset="0"/>
              <a:ea typeface="Arial"/>
              <a:cs typeface="Segoe UI" panose="020B0502040204020203" pitchFamily="34" charset="0"/>
              <a:sym typeface="Arial"/>
            </a:rPr>
          </a:b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 </a:t>
          </a:r>
          <a:endParaRPr lang="en-us" sz="1200" kern="1200" dirty="0">
            <a:latin typeface="Segoe UI" panose="020B0502040204020203" pitchFamily="34" charset="0"/>
            <a:cs typeface="Segoe UI" panose="020B0502040204020203" pitchFamily="34" charset="0"/>
          </a:endParaRPr>
        </a:p>
      </dsp:txBody>
      <dsp:txXfrm>
        <a:off x="0" y="1543273"/>
        <a:ext cx="5132975" cy="227774"/>
      </dsp:txXfrm>
    </dsp:sp>
    <dsp:sp modelId="{8D4D3DAE-B0EE-4971-B57F-50BB5B0D8E0E}">
      <dsp:nvSpPr>
        <dsp:cNvPr id="0" name=""/>
        <dsp:cNvSpPr/>
      </dsp:nvSpPr>
      <dsp:spPr>
        <a:xfrm>
          <a:off x="0" y="1872523"/>
          <a:ext cx="5132975" cy="355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363" y="1889886"/>
        <a:ext cx="5098249" cy="320954"/>
      </dsp:txXfrm>
    </dsp:sp>
    <dsp:sp modelId="{25A48E62-645F-4A38-A7B3-47C006EC9347}">
      <dsp:nvSpPr>
        <dsp:cNvPr id="0" name=""/>
        <dsp:cNvSpPr/>
      </dsp:nvSpPr>
      <dsp:spPr>
        <a:xfrm>
          <a:off x="0" y="2179475"/>
          <a:ext cx="5132975" cy="363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3970" rIns="78232" bIns="13970" numCol="1" spcCol="1270" anchor="t" anchorCtr="0">
          <a:noAutofit/>
        </a:bodyPr>
        <a:lstStyle/>
        <a:p>
          <a:pPr marL="0" lvl="1" indent="0" algn="l" defTabSz="488950" rtl="0">
            <a:lnSpc>
              <a:spcPct val="90000"/>
            </a:lnSpc>
            <a:spcBef>
              <a:spcPct val="0"/>
            </a:spcBef>
            <a:spcAft>
              <a:spcPct val="20000"/>
            </a:spcAft>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Including the prototype device inside a practical casing, working with product designers, reducing to minimum size, which allows for a one-handed grip.</a:t>
          </a:r>
          <a:endParaRPr lang="en-us" sz="1100" kern="1200" dirty="0">
            <a:latin typeface="Segoe UI" panose="020B0502040204020203" pitchFamily="34" charset="0"/>
            <a:cs typeface="Segoe UI" panose="020B0502040204020203" pitchFamily="34" charset="0"/>
          </a:endParaRPr>
        </a:p>
      </dsp:txBody>
      <dsp:txXfrm>
        <a:off x="0" y="2179475"/>
        <a:ext cx="5132975" cy="363802"/>
      </dsp:txXfrm>
    </dsp:sp>
    <dsp:sp modelId="{1F760836-15B5-4FAF-AA3F-D80DEAC5C481}">
      <dsp:nvSpPr>
        <dsp:cNvPr id="0" name=""/>
        <dsp:cNvSpPr/>
      </dsp:nvSpPr>
      <dsp:spPr>
        <a:xfrm>
          <a:off x="0" y="2576046"/>
          <a:ext cx="5132975" cy="3556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363" y="2593409"/>
        <a:ext cx="5098249" cy="320954"/>
      </dsp:txXfrm>
    </dsp:sp>
    <dsp:sp modelId="{D1CB2874-0934-4050-8F61-174DA062F8A3}">
      <dsp:nvSpPr>
        <dsp:cNvPr id="0" name=""/>
        <dsp:cNvSpPr/>
      </dsp:nvSpPr>
      <dsp:spPr>
        <a:xfrm>
          <a:off x="0" y="2881557"/>
          <a:ext cx="5132975" cy="1042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3970" rIns="78232" bIns="13970" numCol="1" spcCol="1270" anchor="t" anchorCtr="0">
          <a:noAutofit/>
        </a:bodyPr>
        <a:lstStyle/>
        <a:p>
          <a:pPr marL="0" lvl="1" indent="0" algn="just" defTabSz="488950" rtl="0">
            <a:lnSpc>
              <a:spcPct val="90000"/>
            </a:lnSpc>
            <a:spcBef>
              <a:spcPct val="0"/>
            </a:spcBef>
            <a:spcAft>
              <a:spcPct val="20000"/>
            </a:spcAft>
            <a:buNone/>
          </a:pP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Work-process documentation:</a:t>
          </a:r>
          <a:r>
            <a:rPr lang="en-us" sz="1100" b="0" i="0" u="none" kern="1200" baseline="0" dirty="0">
              <a:solidFill>
                <a:schemeClr val="tx1"/>
              </a:solidFill>
              <a:latin typeface="Segoe UI" panose="020B0502040204020203" pitchFamily="34" charset="0"/>
              <a:ea typeface="Segoe UI" panose="020B0502040204020203" pitchFamily="34" charset="0"/>
              <a:cs typeface="Segoe UI" panose="020B0502040204020203" pitchFamily="34" charset="0"/>
              <a:sym typeface="Arial"/>
            </a:rPr>
            <a:t> </a:t>
          </a: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sym typeface="Arial"/>
            </a:rPr>
            <a:t>Studying the process from component reception stage at the line within the transportation containers, removal and execution of complementary work on the components and their mounting upon the machine, including the location and access methods, studying the extent of limitations in transition between steps. </a:t>
          </a:r>
          <a:r>
            <a:rPr lang="en-us" sz="1100" b="0" i="0" u="none" kern="1200" baseline="0" dirty="0">
              <a:solidFill>
                <a:srgbClr val="00406C"/>
              </a:solidFill>
              <a:latin typeface="Segoe UI" panose="020B0502040204020203" pitchFamily="34" charset="0"/>
              <a:ea typeface="Segoe UI" panose="020B0502040204020203" pitchFamily="34" charset="0"/>
              <a:cs typeface="Segoe UI" panose="020B0502040204020203" pitchFamily="34" charset="0"/>
            </a:rPr>
            <a:t>Displaying concepts and planning arrays.</a:t>
          </a:r>
          <a:endParaRPr lang="en-us" sz="1100" kern="1200" dirty="0">
            <a:solidFill>
              <a:srgbClr val="00406C"/>
            </a:solidFill>
            <a:latin typeface="Segoe UI" panose="020B0502040204020203" pitchFamily="34" charset="0"/>
            <a:ea typeface="Segoe UI" panose="020B0502040204020203" pitchFamily="34" charset="0"/>
            <a:cs typeface="Segoe UI" panose="020B0502040204020203" pitchFamily="34" charset="0"/>
          </a:endParaRPr>
        </a:p>
      </dsp:txBody>
      <dsp:txXfrm>
        <a:off x="0" y="2881557"/>
        <a:ext cx="5132975" cy="1042245"/>
      </dsp:txXfrm>
    </dsp:sp>
    <dsp:sp modelId="{9B7DA2A5-6137-4D40-BFA3-86233519725D}">
      <dsp:nvSpPr>
        <dsp:cNvPr id="0" name=""/>
        <dsp:cNvSpPr/>
      </dsp:nvSpPr>
      <dsp:spPr>
        <a:xfrm>
          <a:off x="0" y="3888455"/>
          <a:ext cx="5132975" cy="3556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363" y="3905818"/>
        <a:ext cx="5098249" cy="320954"/>
      </dsp:txXfrm>
    </dsp:sp>
    <dsp:sp modelId="{174D40DA-05A6-4A60-9268-2BF8BB4C5E49}">
      <dsp:nvSpPr>
        <dsp:cNvPr id="0" name=""/>
        <dsp:cNvSpPr/>
      </dsp:nvSpPr>
      <dsp:spPr>
        <a:xfrm>
          <a:off x="0" y="4244135"/>
          <a:ext cx="5132975"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l"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The device is still under development.</a:t>
          </a:r>
          <a:endParaRPr lang="en-us" sz="1200" kern="1200" dirty="0">
            <a:latin typeface="Segoe UI" panose="020B0502040204020203" pitchFamily="34" charset="0"/>
            <a:cs typeface="Segoe UI" panose="020B0502040204020203" pitchFamily="34" charset="0"/>
          </a:endParaRPr>
        </a:p>
      </dsp:txBody>
      <dsp:txXfrm>
        <a:off x="0" y="4244135"/>
        <a:ext cx="5132975" cy="3146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79403"/>
          <a:ext cx="5434405" cy="355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363" y="96766"/>
        <a:ext cx="5399679" cy="320954"/>
      </dsp:txXfrm>
    </dsp:sp>
    <dsp:sp modelId="{D73F8C6E-6771-4C50-93A2-CD59F0887236}">
      <dsp:nvSpPr>
        <dsp:cNvPr id="0" name=""/>
        <dsp:cNvSpPr/>
      </dsp:nvSpPr>
      <dsp:spPr>
        <a:xfrm>
          <a:off x="0" y="423154"/>
          <a:ext cx="5434405" cy="363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3970" rIns="78232" bIns="13970" numCol="1" spcCol="1270" anchor="t" anchorCtr="0">
          <a:noAutofit/>
        </a:bodyPr>
        <a:lstStyle/>
        <a:p>
          <a:pPr marL="0" lvl="1" indent="-57150" algn="just" defTabSz="488950" rtl="0">
            <a:lnSpc>
              <a:spcPct val="90000"/>
            </a:lnSpc>
            <a:spcBef>
              <a:spcPct val="0"/>
            </a:spcBef>
            <a:spcAft>
              <a:spcPct val="20000"/>
            </a:spcAft>
            <a:buClr>
              <a:srgbClr val="C55A11"/>
            </a:buClr>
            <a:buSzPts val="1400"/>
            <a:buFont typeface="Arial" panose="020B0604020202020204" pitchFamily="34" charset="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A service drawer in use as part of an operating machine would collapse after a number of times being opened by the surgeon during procedures.</a:t>
          </a:r>
          <a:endParaRPr lang="en-us" sz="1100" kern="1200" dirty="0">
            <a:latin typeface="Segoe UI" panose="020B0502040204020203" pitchFamily="34" charset="0"/>
            <a:cs typeface="Segoe UI" panose="020B0502040204020203" pitchFamily="34" charset="0"/>
          </a:endParaRPr>
        </a:p>
      </dsp:txBody>
      <dsp:txXfrm>
        <a:off x="0" y="423154"/>
        <a:ext cx="5434405" cy="363802"/>
      </dsp:txXfrm>
    </dsp:sp>
    <dsp:sp modelId="{63F96716-1D30-47B6-B4D5-B9D200A6C6ED}">
      <dsp:nvSpPr>
        <dsp:cNvPr id="0" name=""/>
        <dsp:cNvSpPr/>
      </dsp:nvSpPr>
      <dsp:spPr>
        <a:xfrm>
          <a:off x="0" y="786956"/>
          <a:ext cx="5434405" cy="355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363" y="804319"/>
        <a:ext cx="5399679" cy="320954"/>
      </dsp:txXfrm>
    </dsp:sp>
    <dsp:sp modelId="{5047DC16-D5FF-4909-A971-5DD7278241BF}">
      <dsp:nvSpPr>
        <dsp:cNvPr id="0" name=""/>
        <dsp:cNvSpPr/>
      </dsp:nvSpPr>
      <dsp:spPr>
        <a:xfrm>
          <a:off x="0" y="1142636"/>
          <a:ext cx="5434405" cy="363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3970" rIns="78232" bIns="13970" numCol="1" spcCol="1270" anchor="t" anchorCtr="0">
          <a:noAutofit/>
        </a:bodyPr>
        <a:lstStyle/>
        <a:p>
          <a:pPr marL="0" lvl="1" indent="0" algn="just" defTabSz="488950" rtl="0">
            <a:lnSpc>
              <a:spcPct val="90000"/>
            </a:lnSpc>
            <a:spcBef>
              <a:spcPct val="0"/>
            </a:spcBef>
            <a:spcAft>
              <a:spcPct val="20000"/>
            </a:spcAft>
            <a:buClr>
              <a:srgbClr val="C55A11"/>
            </a:buClr>
            <a:buSzPts val="140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Preventing failures when opening and closing, improving drawer storage area, and a defined arrangement for each drawer element, installing a CD drive and USB reader.</a:t>
          </a:r>
          <a:endParaRPr lang="en-us" sz="1100" kern="1200" dirty="0">
            <a:latin typeface="Segoe UI" panose="020B0502040204020203" pitchFamily="34" charset="0"/>
            <a:cs typeface="Segoe UI" panose="020B0502040204020203" pitchFamily="34" charset="0"/>
          </a:endParaRPr>
        </a:p>
      </dsp:txBody>
      <dsp:txXfrm>
        <a:off x="0" y="1142636"/>
        <a:ext cx="5434405" cy="363802"/>
      </dsp:txXfrm>
    </dsp:sp>
    <dsp:sp modelId="{8D4D3DAE-B0EE-4971-B57F-50BB5B0D8E0E}">
      <dsp:nvSpPr>
        <dsp:cNvPr id="0" name=""/>
        <dsp:cNvSpPr/>
      </dsp:nvSpPr>
      <dsp:spPr>
        <a:xfrm>
          <a:off x="0" y="1506439"/>
          <a:ext cx="5434405" cy="355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363" y="1523802"/>
        <a:ext cx="5399679" cy="320954"/>
      </dsp:txXfrm>
    </dsp:sp>
    <dsp:sp modelId="{25A48E62-645F-4A38-A7B3-47C006EC9347}">
      <dsp:nvSpPr>
        <dsp:cNvPr id="0" name=""/>
        <dsp:cNvSpPr/>
      </dsp:nvSpPr>
      <dsp:spPr>
        <a:xfrm>
          <a:off x="0" y="1862119"/>
          <a:ext cx="5434405"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2700" rIns="71120" bIns="12700" numCol="1" spcCol="1270" anchor="t" anchorCtr="0">
          <a:noAutofit/>
        </a:bodyPr>
        <a:lstStyle/>
        <a:p>
          <a:pPr marL="0" lvl="1" indent="0" algn="just" defTabSz="444500" rtl="0">
            <a:lnSpc>
              <a:spcPct val="90000"/>
            </a:lnSpc>
            <a:spcBef>
              <a:spcPct val="0"/>
            </a:spcBef>
            <a:spcAft>
              <a:spcPct val="20000"/>
            </a:spcAft>
            <a:buFont typeface="Arial" panose="020B0604020202020204" pitchFamily="34" charset="0"/>
            <a:buNone/>
          </a:pPr>
          <a:r>
            <a:rPr lang="en-us" sz="1000" b="0" i="0" u="none" kern="1200" baseline="0" dirty="0">
              <a:solidFill>
                <a:schemeClr val="tx1"/>
              </a:solidFill>
              <a:latin typeface="Segoe UI" panose="020B0502040204020203" pitchFamily="34" charset="0"/>
              <a:ea typeface="Arial"/>
              <a:cs typeface="Segoe UI" panose="020B0502040204020203" pitchFamily="34" charset="0"/>
              <a:sym typeface="Arial"/>
            </a:rPr>
            <a:t>Existing service drawer in machine for operating room use, the customer requires a resolution for the drawer crash problem after a number of uses during a procedure, distinct locations for the drawer’s service components, adding data storage components and retrieval by a removable component. Separating the areas in the tool drawer and data drawer, composing a BOM of all system components, interfacing with the existing product without altering the existing product, except for a critical component. </a:t>
          </a:r>
          <a:endParaRPr lang="en-us" sz="1000" kern="1200" dirty="0">
            <a:latin typeface="Segoe UI" panose="020B0502040204020203" pitchFamily="34" charset="0"/>
            <a:cs typeface="Segoe UI" panose="020B0502040204020203" pitchFamily="34" charset="0"/>
          </a:endParaRPr>
        </a:p>
      </dsp:txBody>
      <dsp:txXfrm>
        <a:off x="0" y="1862119"/>
        <a:ext cx="5434405" cy="943920"/>
      </dsp:txXfrm>
    </dsp:sp>
    <dsp:sp modelId="{1F760836-15B5-4FAF-AA3F-D80DEAC5C481}">
      <dsp:nvSpPr>
        <dsp:cNvPr id="0" name=""/>
        <dsp:cNvSpPr/>
      </dsp:nvSpPr>
      <dsp:spPr>
        <a:xfrm>
          <a:off x="0" y="2806039"/>
          <a:ext cx="5434405" cy="3556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363" y="2823402"/>
        <a:ext cx="5399679" cy="320954"/>
      </dsp:txXfrm>
    </dsp:sp>
    <dsp:sp modelId="{D1CB2874-0934-4050-8F61-174DA062F8A3}">
      <dsp:nvSpPr>
        <dsp:cNvPr id="0" name=""/>
        <dsp:cNvSpPr/>
      </dsp:nvSpPr>
      <dsp:spPr>
        <a:xfrm>
          <a:off x="0" y="3161719"/>
          <a:ext cx="5434405" cy="66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3970" rIns="78232" bIns="13970" numCol="1" spcCol="1270" anchor="t" anchorCtr="0">
          <a:noAutofit/>
        </a:bodyPr>
        <a:lstStyle/>
        <a:p>
          <a:pPr marL="0" lvl="1" indent="0" algn="just" defTabSz="466725" rtl="0">
            <a:lnSpc>
              <a:spcPct val="90000"/>
            </a:lnSpc>
            <a:spcBef>
              <a:spcPct val="0"/>
            </a:spcBef>
            <a:spcAft>
              <a:spcPct val="20000"/>
            </a:spcAft>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Collect several drawers and checking failed mechanism, reviewing existing models and comparing them to the existing system, presenting a replacement solution and implementing design, producing one array, and repeatedly opening and closing to check for failures.</a:t>
          </a:r>
          <a:endParaRPr lang="en-us" sz="1050" kern="1200" dirty="0">
            <a:solidFill>
              <a:srgbClr val="00406C"/>
            </a:solidFill>
            <a:latin typeface="Segoe UI" panose="020B0502040204020203" pitchFamily="34" charset="0"/>
            <a:ea typeface="Arial"/>
            <a:cs typeface="Segoe UI" panose="020B0502040204020203" pitchFamily="34" charset="0"/>
          </a:endParaRPr>
        </a:p>
      </dsp:txBody>
      <dsp:txXfrm>
        <a:off x="0" y="3161719"/>
        <a:ext cx="5434405" cy="668609"/>
      </dsp:txXfrm>
    </dsp:sp>
    <dsp:sp modelId="{9B7DA2A5-6137-4D40-BFA3-86233519725D}">
      <dsp:nvSpPr>
        <dsp:cNvPr id="0" name=""/>
        <dsp:cNvSpPr/>
      </dsp:nvSpPr>
      <dsp:spPr>
        <a:xfrm>
          <a:off x="0" y="3830329"/>
          <a:ext cx="5434405" cy="3556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363" y="3847692"/>
        <a:ext cx="5399679" cy="320954"/>
      </dsp:txXfrm>
    </dsp:sp>
    <dsp:sp modelId="{174D40DA-05A6-4A60-9268-2BF8BB4C5E49}">
      <dsp:nvSpPr>
        <dsp:cNvPr id="0" name=""/>
        <dsp:cNvSpPr/>
      </dsp:nvSpPr>
      <dsp:spPr>
        <a:xfrm>
          <a:off x="0" y="4186008"/>
          <a:ext cx="5434405" cy="530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3970" rIns="78232" bIns="13970" numCol="1" spcCol="1270" anchor="t" anchorCtr="0">
          <a:noAutofit/>
        </a:bodyPr>
        <a:lstStyle/>
        <a:p>
          <a:pPr marL="0" lvl="1" indent="0" algn="just" defTabSz="488950" rtl="0">
            <a:lnSpc>
              <a:spcPct val="90000"/>
            </a:lnSpc>
            <a:spcBef>
              <a:spcPct val="0"/>
            </a:spcBef>
            <a:spcAft>
              <a:spcPct val="20000"/>
            </a:spcAft>
            <a:buClr>
              <a:srgbClr val="C55A11"/>
            </a:buClr>
            <a:buSzPts val="1400"/>
            <a:buNone/>
          </a:pPr>
          <a:r>
            <a:rPr lang="en-us" sz="1100" b="0" i="0" u="none" kern="1200" baseline="0" dirty="0">
              <a:solidFill>
                <a:schemeClr val="tx1"/>
              </a:solidFill>
              <a:latin typeface="Segoe UI" panose="020B0502040204020203" pitchFamily="34" charset="0"/>
              <a:ea typeface="Arial"/>
              <a:cs typeface="Segoe UI" panose="020B0502040204020203" pitchFamily="34" charset="0"/>
              <a:sym typeface="Arial"/>
            </a:rPr>
            <a:t>The working drawer replaced the existing mechanism. Simple assembly without altering the existing machine. Prevention of problems of drawer failure in on-site machines by simply replacing with a new drawer, on-site implementation. </a:t>
          </a:r>
          <a:endParaRPr lang="en-us" sz="1100" kern="1200" dirty="0">
            <a:latin typeface="Segoe UI" panose="020B0502040204020203" pitchFamily="34" charset="0"/>
            <a:cs typeface="Segoe UI" panose="020B0502040204020203" pitchFamily="34" charset="0"/>
          </a:endParaRPr>
        </a:p>
      </dsp:txBody>
      <dsp:txXfrm>
        <a:off x="0" y="4186008"/>
        <a:ext cx="5434405" cy="5309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17064"/>
          <a:ext cx="4710362" cy="355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7363" y="34427"/>
        <a:ext cx="4675636" cy="320954"/>
      </dsp:txXfrm>
    </dsp:sp>
    <dsp:sp modelId="{D73F8C6E-6771-4C50-93A2-CD59F0887236}">
      <dsp:nvSpPr>
        <dsp:cNvPr id="0" name=""/>
        <dsp:cNvSpPr/>
      </dsp:nvSpPr>
      <dsp:spPr>
        <a:xfrm>
          <a:off x="0" y="372744"/>
          <a:ext cx="4710362" cy="40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114300" algn="just" defTabSz="533400" rtl="0">
            <a:lnSpc>
              <a:spcPct val="90000"/>
            </a:lnSpc>
            <a:spcBef>
              <a:spcPct val="0"/>
            </a:spcBef>
            <a:spcAft>
              <a:spcPct val="20000"/>
            </a:spcAft>
            <a:buClr>
              <a:srgbClr val="C55A11"/>
            </a:buClr>
            <a:buSzPts val="1400"/>
            <a:buFont typeface="Arial" panose="020B0604020202020204" pitchFamily="34" charset="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of systems integrating electronics and plastics for various fields in medicine and electronics </a:t>
          </a:r>
          <a:endParaRPr lang="en-us" sz="1200" kern="1200" dirty="0">
            <a:latin typeface="Segoe UI" panose="020B0502040204020203" pitchFamily="34" charset="0"/>
            <a:cs typeface="Segoe UI" panose="020B0502040204020203" pitchFamily="34" charset="0"/>
          </a:endParaRPr>
        </a:p>
      </dsp:txBody>
      <dsp:txXfrm>
        <a:off x="0" y="372744"/>
        <a:ext cx="4710362" cy="403132"/>
      </dsp:txXfrm>
    </dsp:sp>
    <dsp:sp modelId="{63F96716-1D30-47B6-B4D5-B9D200A6C6ED}">
      <dsp:nvSpPr>
        <dsp:cNvPr id="0" name=""/>
        <dsp:cNvSpPr/>
      </dsp:nvSpPr>
      <dsp:spPr>
        <a:xfrm>
          <a:off x="0" y="775877"/>
          <a:ext cx="4710362" cy="355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7363" y="793240"/>
        <a:ext cx="4675636" cy="320954"/>
      </dsp:txXfrm>
    </dsp:sp>
    <dsp:sp modelId="{5047DC16-D5FF-4909-A971-5DD7278241BF}">
      <dsp:nvSpPr>
        <dsp:cNvPr id="0" name=""/>
        <dsp:cNvSpPr/>
      </dsp:nvSpPr>
      <dsp:spPr>
        <a:xfrm>
          <a:off x="0" y="1131557"/>
          <a:ext cx="4710362" cy="40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l"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of various products integrating electronics, plastics, and housing.</a:t>
          </a:r>
          <a:endParaRPr lang="en-us" sz="1200" kern="1200" dirty="0">
            <a:latin typeface="Segoe UI" panose="020B0502040204020203" pitchFamily="34" charset="0"/>
            <a:cs typeface="Segoe UI" panose="020B0502040204020203" pitchFamily="34" charset="0"/>
          </a:endParaRPr>
        </a:p>
      </dsp:txBody>
      <dsp:txXfrm>
        <a:off x="0" y="1131557"/>
        <a:ext cx="4710362" cy="403132"/>
      </dsp:txXfrm>
    </dsp:sp>
    <dsp:sp modelId="{8D4D3DAE-B0EE-4971-B57F-50BB5B0D8E0E}">
      <dsp:nvSpPr>
        <dsp:cNvPr id="0" name=""/>
        <dsp:cNvSpPr/>
      </dsp:nvSpPr>
      <dsp:spPr>
        <a:xfrm>
          <a:off x="0" y="1534689"/>
          <a:ext cx="4710362" cy="355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7363" y="1552052"/>
        <a:ext cx="4675636" cy="320954"/>
      </dsp:txXfrm>
    </dsp:sp>
    <dsp:sp modelId="{25A48E62-645F-4A38-A7B3-47C006EC9347}">
      <dsp:nvSpPr>
        <dsp:cNvPr id="0" name=""/>
        <dsp:cNvSpPr/>
      </dsp:nvSpPr>
      <dsp:spPr>
        <a:xfrm>
          <a:off x="0" y="1890369"/>
          <a:ext cx="4710362" cy="766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just" defTabSz="533400" rtl="0">
            <a:lnSpc>
              <a:spcPct val="90000"/>
            </a:lnSpc>
            <a:spcBef>
              <a:spcPct val="0"/>
            </a:spcBef>
            <a:spcAft>
              <a:spcPct val="20000"/>
            </a:spcAft>
            <a:buFont typeface="Arial" panose="020B0604020202020204" pitchFamily="34" charset="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Development project in various fields in the </a:t>
          </a:r>
          <a:r>
            <a:rPr lang="en-us" sz="1200" b="0" i="0" u="none" kern="1200" baseline="0" dirty="0">
              <a:latin typeface="Segoe UI" panose="020B0502040204020203" pitchFamily="34" charset="0"/>
              <a:cs typeface="Segoe UI" panose="020B0502040204020203" pitchFamily="34" charset="0"/>
            </a:rPr>
            <a:t>high-tech industry, projects integrating electronics and plastics, interfacing with new or existing systems, working with designers, various manufacturing options in process development and going to production.</a:t>
          </a:r>
        </a:p>
      </dsp:txBody>
      <dsp:txXfrm>
        <a:off x="0" y="1890369"/>
        <a:ext cx="4710362" cy="766935"/>
      </dsp:txXfrm>
    </dsp:sp>
    <dsp:sp modelId="{1F760836-15B5-4FAF-AA3F-D80DEAC5C481}">
      <dsp:nvSpPr>
        <dsp:cNvPr id="0" name=""/>
        <dsp:cNvSpPr/>
      </dsp:nvSpPr>
      <dsp:spPr>
        <a:xfrm>
          <a:off x="0" y="2657304"/>
          <a:ext cx="4710362" cy="3556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7363" y="2674667"/>
        <a:ext cx="4675636" cy="320954"/>
      </dsp:txXfrm>
    </dsp:sp>
    <dsp:sp modelId="{D1CB2874-0934-4050-8F61-174DA062F8A3}">
      <dsp:nvSpPr>
        <dsp:cNvPr id="0" name=""/>
        <dsp:cNvSpPr/>
      </dsp:nvSpPr>
      <dsp:spPr>
        <a:xfrm>
          <a:off x="0" y="3012984"/>
          <a:ext cx="4710362" cy="766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l" defTabSz="533400" rtl="0">
            <a:lnSpc>
              <a:spcPct val="90000"/>
            </a:lnSpc>
            <a:spcBef>
              <a:spcPct val="0"/>
            </a:spcBef>
            <a:spcAft>
              <a:spcPct val="20000"/>
            </a:spcAft>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Studying the extent of the need for various projects, working with various project groups, proposals and on-the-go problem-solving while making progress, prototype production in printing technologies, and gaining familiarity with various materials.</a:t>
          </a:r>
          <a:endParaRPr lang="en-us" sz="1200" kern="1200" dirty="0">
            <a:solidFill>
              <a:srgbClr val="00406C"/>
            </a:solidFill>
            <a:latin typeface="Segoe UI" panose="020B0502040204020203" pitchFamily="34" charset="0"/>
            <a:ea typeface="Arial"/>
            <a:cs typeface="Segoe UI" panose="020B0502040204020203" pitchFamily="34" charset="0"/>
          </a:endParaRPr>
        </a:p>
      </dsp:txBody>
      <dsp:txXfrm>
        <a:off x="0" y="3012984"/>
        <a:ext cx="4710362" cy="766935"/>
      </dsp:txXfrm>
    </dsp:sp>
    <dsp:sp modelId="{9B7DA2A5-6137-4D40-BFA3-86233519725D}">
      <dsp:nvSpPr>
        <dsp:cNvPr id="0" name=""/>
        <dsp:cNvSpPr/>
      </dsp:nvSpPr>
      <dsp:spPr>
        <a:xfrm>
          <a:off x="0" y="3779919"/>
          <a:ext cx="4710362" cy="3556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7363" y="3797282"/>
        <a:ext cx="4675636" cy="320954"/>
      </dsp:txXfrm>
    </dsp:sp>
    <dsp:sp modelId="{174D40DA-05A6-4A60-9268-2BF8BB4C5E49}">
      <dsp:nvSpPr>
        <dsp:cNvPr id="0" name=""/>
        <dsp:cNvSpPr/>
      </dsp:nvSpPr>
      <dsp:spPr>
        <a:xfrm>
          <a:off x="0" y="4135599"/>
          <a:ext cx="4710362"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l" defTabSz="533400" rtl="0">
            <a:lnSpc>
              <a:spcPct val="90000"/>
            </a:lnSpc>
            <a:spcBef>
              <a:spcPct val="0"/>
            </a:spcBef>
            <a:spcAft>
              <a:spcPct val="20000"/>
            </a:spcAft>
            <a:buClr>
              <a:srgbClr val="C55A11"/>
            </a:buClr>
            <a:buSzPts val="1400"/>
            <a:buNone/>
          </a:pPr>
          <a:r>
            <a:rPr lang="en-us" sz="1200" b="0" i="0" u="none" kern="1200" baseline="0" dirty="0">
              <a:solidFill>
                <a:schemeClr val="tx1"/>
              </a:solidFill>
              <a:latin typeface="Segoe UI" panose="020B0502040204020203" pitchFamily="34" charset="0"/>
              <a:ea typeface="Arial"/>
              <a:cs typeface="Segoe UI" panose="020B0502040204020203" pitchFamily="34" charset="0"/>
              <a:sym typeface="Arial"/>
            </a:rPr>
            <a:t>Different products in different fields.</a:t>
          </a:r>
          <a:endParaRPr lang="en-us" sz="1200" kern="1200" dirty="0">
            <a:latin typeface="Segoe UI" panose="020B0502040204020203" pitchFamily="34" charset="0"/>
            <a:cs typeface="Segoe UI" panose="020B0502040204020203" pitchFamily="34" charset="0"/>
          </a:endParaRPr>
        </a:p>
      </dsp:txBody>
      <dsp:txXfrm>
        <a:off x="0" y="4135599"/>
        <a:ext cx="4710362" cy="3146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87440"/>
          <a:ext cx="4769387" cy="308644"/>
        </a:xfrm>
        <a:prstGeom prst="roundRect">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Problem</a:t>
          </a:r>
          <a:endParaRPr lang="en-us" sz="700" kern="1200" dirty="0">
            <a:latin typeface="Segoe UI" panose="020B0502040204020203" pitchFamily="34" charset="0"/>
            <a:cs typeface="Segoe UI" panose="020B0502040204020203" pitchFamily="34" charset="0"/>
          </a:endParaRPr>
        </a:p>
      </dsp:txBody>
      <dsp:txXfrm>
        <a:off x="15067" y="102507"/>
        <a:ext cx="4739253" cy="278510"/>
      </dsp:txXfrm>
    </dsp:sp>
    <dsp:sp modelId="{D73F8C6E-6771-4C50-93A2-CD59F0887236}">
      <dsp:nvSpPr>
        <dsp:cNvPr id="0" name=""/>
        <dsp:cNvSpPr/>
      </dsp:nvSpPr>
      <dsp:spPr>
        <a:xfrm>
          <a:off x="0" y="396084"/>
          <a:ext cx="4769387" cy="466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3970" rIns="78232" bIns="13970" numCol="1" spcCol="1270" anchor="t" anchorCtr="0">
          <a:noAutofit/>
        </a:bodyPr>
        <a:lstStyle/>
        <a:p>
          <a:pPr marL="0" lvl="1" indent="-57150" algn="just" defTabSz="466725" rtl="0">
            <a:lnSpc>
              <a:spcPct val="90000"/>
            </a:lnSpc>
            <a:spcBef>
              <a:spcPct val="0"/>
            </a:spcBef>
            <a:spcAft>
              <a:spcPct val="20000"/>
            </a:spcAft>
            <a:buClr>
              <a:srgbClr val="C55A11"/>
            </a:buClr>
            <a:buSzPts val="1400"/>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A multi-component medical product, where the main part is produced from a screen roll of between 100 to 300 meters of varying widths. It is necessary to clean it before introducing into the cleanroom. </a:t>
          </a:r>
          <a:endParaRPr lang="en-us" sz="1050" kern="1200" dirty="0">
            <a:latin typeface="Segoe UI" panose="020B0502040204020203" pitchFamily="34" charset="0"/>
            <a:cs typeface="Segoe UI" panose="020B0502040204020203" pitchFamily="34" charset="0"/>
          </a:endParaRPr>
        </a:p>
      </dsp:txBody>
      <dsp:txXfrm>
        <a:off x="0" y="396084"/>
        <a:ext cx="4769387" cy="466801"/>
      </dsp:txXfrm>
    </dsp:sp>
    <dsp:sp modelId="{63F96716-1D30-47B6-B4D5-B9D200A6C6ED}">
      <dsp:nvSpPr>
        <dsp:cNvPr id="0" name=""/>
        <dsp:cNvSpPr/>
      </dsp:nvSpPr>
      <dsp:spPr>
        <a:xfrm>
          <a:off x="0" y="862886"/>
          <a:ext cx="4769387" cy="341993"/>
        </a:xfrm>
        <a:prstGeom prst="roundRect">
          <a:avLst/>
        </a:prstGeom>
        <a:solidFill>
          <a:schemeClr val="accent4">
            <a:shade val="80000"/>
            <a:hueOff val="203511"/>
            <a:satOff val="-19035"/>
            <a:lumOff val="9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The Need</a:t>
          </a:r>
        </a:p>
      </dsp:txBody>
      <dsp:txXfrm>
        <a:off x="16695" y="879581"/>
        <a:ext cx="4735997" cy="308603"/>
      </dsp:txXfrm>
    </dsp:sp>
    <dsp:sp modelId="{5047DC16-D5FF-4909-A971-5DD7278241BF}">
      <dsp:nvSpPr>
        <dsp:cNvPr id="0" name=""/>
        <dsp:cNvSpPr/>
      </dsp:nvSpPr>
      <dsp:spPr>
        <a:xfrm>
          <a:off x="0" y="1204879"/>
          <a:ext cx="4769387" cy="811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3970" rIns="78232" bIns="13970" numCol="1" spcCol="1270" anchor="t" anchorCtr="0">
          <a:noAutofit/>
        </a:bodyPr>
        <a:lstStyle/>
        <a:p>
          <a:pPr marL="0" lvl="1" indent="0" algn="just" defTabSz="466725" rtl="0">
            <a:lnSpc>
              <a:spcPct val="90000"/>
            </a:lnSpc>
            <a:spcBef>
              <a:spcPct val="0"/>
            </a:spcBef>
            <a:spcAft>
              <a:spcPct val="20000"/>
            </a:spcAft>
            <a:buClr>
              <a:srgbClr val="C55A11"/>
            </a:buClr>
            <a:buSzPts val="140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Developing an automated process for cleaning the components, complying with cleanroom requirements, flexible adjusting for parts of different sizes and lengths, serves as part of an entire production array, requires speedy adjustment to the production line rate, and the ability to comply with process validation. </a:t>
          </a:r>
          <a:endParaRPr lang="en-us" sz="1050" kern="1200" dirty="0">
            <a:latin typeface="Segoe UI" panose="020B0502040204020203" pitchFamily="34" charset="0"/>
            <a:cs typeface="Segoe UI" panose="020B0502040204020203" pitchFamily="34" charset="0"/>
          </a:endParaRPr>
        </a:p>
      </dsp:txBody>
      <dsp:txXfrm>
        <a:off x="0" y="1204879"/>
        <a:ext cx="4769387" cy="811828"/>
      </dsp:txXfrm>
    </dsp:sp>
    <dsp:sp modelId="{8D4D3DAE-B0EE-4971-B57F-50BB5B0D8E0E}">
      <dsp:nvSpPr>
        <dsp:cNvPr id="0" name=""/>
        <dsp:cNvSpPr/>
      </dsp:nvSpPr>
      <dsp:spPr>
        <a:xfrm>
          <a:off x="0" y="2016707"/>
          <a:ext cx="4769387" cy="308644"/>
        </a:xfrm>
        <a:prstGeom prst="roundRect">
          <a:avLst/>
        </a:prstGeom>
        <a:solidFill>
          <a:schemeClr val="accent4">
            <a:shade val="80000"/>
            <a:hueOff val="407023"/>
            <a:satOff val="-38070"/>
            <a:lumOff val="19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Project Requirements</a:t>
          </a:r>
        </a:p>
      </dsp:txBody>
      <dsp:txXfrm>
        <a:off x="15067" y="2031774"/>
        <a:ext cx="4739253" cy="278510"/>
      </dsp:txXfrm>
    </dsp:sp>
    <dsp:sp modelId="{25A48E62-645F-4A38-A7B3-47C006EC9347}">
      <dsp:nvSpPr>
        <dsp:cNvPr id="0" name=""/>
        <dsp:cNvSpPr/>
      </dsp:nvSpPr>
      <dsp:spPr>
        <a:xfrm>
          <a:off x="0" y="2325352"/>
          <a:ext cx="4769387" cy="497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3970" rIns="78232" bIns="13970" numCol="1" spcCol="1270" anchor="t" anchorCtr="0">
          <a:noAutofit/>
        </a:bodyPr>
        <a:lstStyle/>
        <a:p>
          <a:pPr marL="0" lvl="1" indent="0" algn="just" defTabSz="466725" rtl="0">
            <a:lnSpc>
              <a:spcPct val="90000"/>
            </a:lnSpc>
            <a:spcBef>
              <a:spcPct val="0"/>
            </a:spcBef>
            <a:spcAft>
              <a:spcPct val="20000"/>
            </a:spcAft>
            <a:buFont typeface="Arial" panose="020B0604020202020204" pitchFamily="34" charset="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Cleaning parts of different sizes and lengths, emphasizing adjustment and transition without requiring tools. Interfacing work speed to production speed of the product assembly line. Required workspace – Cleanroom.</a:t>
          </a:r>
          <a:endParaRPr lang="en-us" sz="1050" kern="1200" dirty="0">
            <a:latin typeface="Segoe UI" panose="020B0502040204020203" pitchFamily="34" charset="0"/>
            <a:cs typeface="Segoe UI" panose="020B0502040204020203" pitchFamily="34" charset="0"/>
          </a:endParaRPr>
        </a:p>
      </dsp:txBody>
      <dsp:txXfrm>
        <a:off x="0" y="2325352"/>
        <a:ext cx="4769387" cy="497244"/>
      </dsp:txXfrm>
    </dsp:sp>
    <dsp:sp modelId="{1F760836-15B5-4FAF-AA3F-D80DEAC5C481}">
      <dsp:nvSpPr>
        <dsp:cNvPr id="0" name=""/>
        <dsp:cNvSpPr/>
      </dsp:nvSpPr>
      <dsp:spPr>
        <a:xfrm>
          <a:off x="0" y="2822597"/>
          <a:ext cx="4769387" cy="308644"/>
        </a:xfrm>
        <a:prstGeom prst="roundRect">
          <a:avLst/>
        </a:prstGeom>
        <a:solidFill>
          <a:schemeClr val="accent4">
            <a:shade val="80000"/>
            <a:hueOff val="610534"/>
            <a:satOff val="-57105"/>
            <a:lumOff val="298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Activity Modes</a:t>
          </a:r>
        </a:p>
      </dsp:txBody>
      <dsp:txXfrm>
        <a:off x="15067" y="2837664"/>
        <a:ext cx="4739253" cy="278510"/>
      </dsp:txXfrm>
    </dsp:sp>
    <dsp:sp modelId="{D1CB2874-0934-4050-8F61-174DA062F8A3}">
      <dsp:nvSpPr>
        <dsp:cNvPr id="0" name=""/>
        <dsp:cNvSpPr/>
      </dsp:nvSpPr>
      <dsp:spPr>
        <a:xfrm>
          <a:off x="0" y="3131241"/>
          <a:ext cx="4769387" cy="63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3970" rIns="78232" bIns="13970" numCol="1" spcCol="1270" anchor="t" anchorCtr="0">
          <a:noAutofit/>
        </a:bodyPr>
        <a:lstStyle/>
        <a:p>
          <a:pPr marL="0" lvl="1" indent="0" algn="just" defTabSz="466725" rtl="0">
            <a:lnSpc>
              <a:spcPct val="90000"/>
            </a:lnSpc>
            <a:spcBef>
              <a:spcPct val="0"/>
            </a:spcBef>
            <a:spcAft>
              <a:spcPct val="20000"/>
            </a:spcAft>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Studying the existing process-line cleanup. Research and development of a new process. Implementing tests. Submitting samples to the laboratory for checking the cleaning quality of cleaning and germ contamination. Proof of feasibility for critical mechanisms. Manufacturing and assembly. </a:t>
          </a:r>
          <a:endParaRPr lang="en-us" sz="1050" kern="1200" dirty="0">
            <a:latin typeface="Segoe UI" panose="020B0502040204020203" pitchFamily="34" charset="0"/>
            <a:ea typeface="Arial"/>
            <a:cs typeface="Segoe UI" panose="020B0502040204020203" pitchFamily="34" charset="0"/>
          </a:endParaRPr>
        </a:p>
      </dsp:txBody>
      <dsp:txXfrm>
        <a:off x="0" y="3131241"/>
        <a:ext cx="4769387" cy="639314"/>
      </dsp:txXfrm>
    </dsp:sp>
    <dsp:sp modelId="{9B7DA2A5-6137-4D40-BFA3-86233519725D}">
      <dsp:nvSpPr>
        <dsp:cNvPr id="0" name=""/>
        <dsp:cNvSpPr/>
      </dsp:nvSpPr>
      <dsp:spPr>
        <a:xfrm>
          <a:off x="0" y="3770556"/>
          <a:ext cx="4769387" cy="308644"/>
        </a:xfrm>
        <a:prstGeom prst="roundRect">
          <a:avLst/>
        </a:prstGeom>
        <a:solidFill>
          <a:schemeClr val="accent4">
            <a:shade val="80000"/>
            <a:hueOff val="814046"/>
            <a:satOff val="-76140"/>
            <a:lumOff val="398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u="none" kern="1200" baseline="0" dirty="0">
              <a:latin typeface="Segoe UI" panose="020B0502040204020203" pitchFamily="34" charset="0"/>
              <a:cs typeface="Segoe UI" panose="020B0502040204020203" pitchFamily="34" charset="0"/>
            </a:rPr>
            <a:t>Results</a:t>
          </a:r>
        </a:p>
      </dsp:txBody>
      <dsp:txXfrm>
        <a:off x="15067" y="3785623"/>
        <a:ext cx="4739253" cy="278510"/>
      </dsp:txXfrm>
    </dsp:sp>
    <dsp:sp modelId="{174D40DA-05A6-4A60-9268-2BF8BB4C5E49}">
      <dsp:nvSpPr>
        <dsp:cNvPr id="0" name=""/>
        <dsp:cNvSpPr/>
      </dsp:nvSpPr>
      <dsp:spPr>
        <a:xfrm>
          <a:off x="0" y="4079200"/>
          <a:ext cx="4769387" cy="63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3970" rIns="78232" bIns="13970" numCol="1" spcCol="1270" anchor="t" anchorCtr="0">
          <a:noAutofit/>
        </a:bodyPr>
        <a:lstStyle/>
        <a:p>
          <a:pPr marL="0" lvl="1" indent="0" algn="just" defTabSz="466725" rtl="0">
            <a:lnSpc>
              <a:spcPct val="90000"/>
            </a:lnSpc>
            <a:spcBef>
              <a:spcPct val="0"/>
            </a:spcBef>
            <a:spcAft>
              <a:spcPct val="20000"/>
            </a:spcAft>
            <a:buClr>
              <a:srgbClr val="C55A11"/>
            </a:buClr>
            <a:buSzPts val="1400"/>
            <a:buNone/>
          </a:pPr>
          <a:r>
            <a:rPr lang="en-us" sz="1050" b="0" i="0" u="none" kern="1200" baseline="0" dirty="0">
              <a:solidFill>
                <a:schemeClr val="tx1"/>
              </a:solidFill>
              <a:latin typeface="Segoe UI" panose="020B0502040204020203" pitchFamily="34" charset="0"/>
              <a:ea typeface="Arial"/>
              <a:cs typeface="Segoe UI" panose="020B0502040204020203" pitchFamily="34" charset="0"/>
              <a:sym typeface="Arial"/>
            </a:rPr>
            <a:t>A machine that optimizes production speed and complies with production time, reducing the number of people involved in the process to only a single person. Cleaning quality at a level higher than that obtained in the old process. </a:t>
          </a:r>
          <a:endParaRPr lang="en-us" sz="1050" kern="1200" dirty="0">
            <a:latin typeface="Segoe UI" panose="020B0502040204020203" pitchFamily="34" charset="0"/>
            <a:cs typeface="Segoe UI" panose="020B0502040204020203" pitchFamily="34" charset="0"/>
          </a:endParaRPr>
        </a:p>
      </dsp:txBody>
      <dsp:txXfrm>
        <a:off x="0" y="4079200"/>
        <a:ext cx="4769387" cy="639314"/>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Blocks">
  <dgm:title val=""/>
  <dgm:desc val=""/>
  <dgm:catLst>
    <dgm:cat type="picture" pri="12000"/>
    <dgm:cat type="pictureconvert" pri="12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varLst>
    <dgm:choose name="Name1">
      <dgm:if name="Name2" axis="ch" ptType="node" func="cnt" op="gt" val="5">
        <dgm:choose name="Name3">
          <dgm:if name="Name4" func="var" arg="dir" op="equ" val="norm">
            <dgm:alg type="snake">
              <dgm:param type="grDir" val="bL"/>
              <dgm:param type="bkpt" val="fixed"/>
              <dgm:param type="bkPtFixedVal" val="3"/>
              <dgm:param type="off" val="off"/>
              <dgm:param type="horzAlign" val="r"/>
              <dgm:param type="vertAlign" val="b"/>
            </dgm:alg>
          </dgm:if>
          <dgm:else name="Name5">
            <dgm:alg type="snake">
              <dgm:param type="grDir" val="bR"/>
              <dgm:param type="bkpt" val="fixed"/>
              <dgm:param type="bkPtFixedVal" val="3"/>
              <dgm:param type="off" val="off"/>
              <dgm:param type="horzAlign" val="l"/>
              <dgm:param type="vertAlign" val="b"/>
            </dgm:alg>
          </dgm:else>
        </dgm:choose>
      </dgm:if>
      <dgm:else name="Name6">
        <dgm:choose name="Name7">
          <dgm:if name="Name8" func="var" arg="dir" op="equ" val="norm">
            <dgm:alg type="snake">
              <dgm:param type="grDir" val="bL"/>
              <dgm:param type="bkpt" val="fixed"/>
              <dgm:param type="bkPtFixedVal" val="2"/>
              <dgm:param type="off" val="off"/>
              <dgm:param type="horzAlign" val="r"/>
              <dgm:param type="vertAlign" val="b"/>
            </dgm:alg>
          </dgm:if>
          <dgm:else name="Name9">
            <dgm:alg type="snake">
              <dgm:param type="grDir" val="bR"/>
              <dgm:param type="bkpt" val="fixed"/>
              <dgm:param type="bkPtFixedVal" val="2"/>
              <dgm:param type="off" val="off"/>
              <dgm:param type="horzAlign" val="l"/>
              <dgm:param type="vertAlign" val="b"/>
            </dgm:alg>
          </dgm:else>
        </dgm:choose>
      </dgm:else>
    </dgm:choose>
    <dgm:shape xmlns:r="http://schemas.openxmlformats.org/officeDocument/2006/relationships" r:blip="">
      <dgm:adjLst/>
    </dgm:shape>
    <dgm:constrLst>
      <dgm:constr type="alignOff" val="1"/>
      <dgm:constr type="primFontSz" for="des" ptType="node" op="equ" val="65"/>
      <dgm:constr type="w" for="ch" forName="composite" refType="w"/>
      <dgm:constr type="h" for="ch" forName="composite" refType="h"/>
      <dgm:constr type="sp" refType="w" refFor="ch" refForName="composite" op="equ" fact="0.113"/>
      <dgm:constr type="w" for="ch" forName="sibTrans" refType="w" refFor="ch" refForName="composite" op="equ" fact="0.0001"/>
      <dgm:constr type="h" for="ch" forName="sibTrans" refType="w" refFor="ch" refForName="sibTrans" op="equ"/>
    </dgm:constrLst>
    <dgm:forEach name="nodesForEach" axis="ch" ptType="node">
      <dgm:layoutNode name="composite">
        <dgm:alg type="composite">
          <dgm:param type="ar" val="1.2"/>
        </dgm:alg>
        <dgm:shape xmlns:r="http://schemas.openxmlformats.org/officeDocument/2006/relationships" r:blip="">
          <dgm:adjLst/>
        </dgm:shape>
        <dgm:choose name="Name10">
          <dgm:if name="Name11" func="var" arg="dir" op="equ" val="norm">
            <dgm:constrLst>
              <dgm:constr type="l" for="ch" forName="Image" refType="w" refFor="ch" refForName="Image" fact="0.2"/>
              <dgm:constr type="t" for="ch" forName="Image" refType="h" fact="0"/>
              <dgm:constr type="h" for="ch" forName="Image" refType="h"/>
              <dgm:constr type="w" for="ch" forName="Image" refType="h" refFor="ch" refForName="Image" op="equ"/>
              <dgm:constr type="l" for="ch" forName="Parent" refType="w" fact="0"/>
              <dgm:constr type="t" for="ch" forName="Parent" refType="h" fact="0"/>
              <dgm:constr type="w" for="ch" forName="Parent" refType="h" refFor="ch" refForName="Image" op="equ" fact="0.2"/>
              <dgm:constr type="h" for="ch" forName="Parent" refType="h" refFor="ch" refForName="Image" op="equ"/>
            </dgm:constrLst>
          </dgm:if>
          <dgm:else name="Name12">
            <dgm:constrLst>
              <dgm:constr type="l" for="ch" forName="Image" refType="w" fact="0"/>
              <dgm:constr type="t" for="ch" forName="Image" refType="h" fact="0"/>
              <dgm:constr type="h" for="ch" forName="Image" refType="h"/>
              <dgm:constr type="w" for="ch" forName="Image" refType="h" refFor="ch" refForName="Image" op="equ"/>
              <dgm:constr type="l" for="ch" forName="Parent" refType="w" refFor="ch" refForName="Image"/>
              <dgm:constr type="t" for="ch" forName="Parent" refType="h" fact="0"/>
              <dgm:constr type="w" for="ch" forName="Parent" refType="w" refFor="ch" refForName="Image" fact="0.2"/>
              <dgm:constr type="h" for="ch" forName="Parent" refType="h" refFor="ch" refForName="Image"/>
            </dgm:constrLst>
          </dgm:else>
        </dgm:choose>
        <dgm:layoutNode name="Image" styleLbl="alignNode1">
          <dgm:alg type="sp"/>
          <dgm:shape xmlns:r="http://schemas.openxmlformats.org/officeDocument/2006/relationships" type="rect" r:blip="" blipPhldr="1">
            <dgm:adjLst/>
          </dgm:shape>
          <dgm:presOf/>
        </dgm:layoutNode>
        <dgm:layoutNode name="Parent" styleLbl="revTx">
          <dgm:varLst>
            <dgm:bulletEnabled val="1"/>
          </dgm:varLst>
          <dgm:alg type="tx">
            <dgm:param type="parTxLTRAlign" val="l"/>
            <dgm:param type="txAnchorVert" val="b"/>
            <dgm:param type="txAnchorVertCh" val="b"/>
            <dgm:param type="autoTxRot" val="grav"/>
          </dgm:alg>
          <dgm:choose name="Name13">
            <dgm:if name="Name14" func="var" arg="dir" op="equ" val="norm">
              <dgm:shape xmlns:r="http://schemas.openxmlformats.org/officeDocument/2006/relationships" rot="270" type="rect" r:blip="">
                <dgm:adjLst/>
              </dgm:shape>
            </dgm:if>
            <dgm:else name="Name15">
              <dgm:shape xmlns:r="http://schemas.openxmlformats.org/officeDocument/2006/relationships" rot="90" type="rect" r:blip="">
                <dgm:adjLst/>
              </dgm:shape>
            </dgm:else>
          </dgm:choose>
          <dgm:presOf axis="desOr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534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50443" y="0"/>
            <a:ext cx="2945659" cy="49534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77925" y="1233488"/>
            <a:ext cx="4441825" cy="33321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51219"/>
            <a:ext cx="5438140" cy="3887361"/>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7317"/>
            <a:ext cx="2945659" cy="49534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50443" y="9377317"/>
            <a:ext cx="2945659" cy="49534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w-IL"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6d0e80411a_0_0:notes"/>
          <p:cNvSpPr>
            <a:spLocks noGrp="1" noRot="1" noChangeAspect="1"/>
          </p:cNvSpPr>
          <p:nvPr>
            <p:ph type="sldImg" idx="2"/>
          </p:nvPr>
        </p:nvSpPr>
        <p:spPr>
          <a:xfrm>
            <a:off x="1177925" y="1233488"/>
            <a:ext cx="4441825"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6d0e80411a_0_0:notes"/>
          <p:cNvSpPr txBox="1">
            <a:spLocks noGrp="1"/>
          </p:cNvSpPr>
          <p:nvPr>
            <p:ph type="body" idx="1"/>
          </p:nvPr>
        </p:nvSpPr>
        <p:spPr>
          <a:xfrm>
            <a:off x="679768" y="4751219"/>
            <a:ext cx="5438140" cy="3887523"/>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endParaRPr dirty="0"/>
          </a:p>
        </p:txBody>
      </p:sp>
      <p:sp>
        <p:nvSpPr>
          <p:cNvPr id="105" name="Google Shape;105;g6d0e80411a_0_0:notes"/>
          <p:cNvSpPr txBox="1">
            <a:spLocks noGrp="1"/>
          </p:cNvSpPr>
          <p:nvPr>
            <p:ph type="sldNum" idx="12"/>
          </p:nvPr>
        </p:nvSpPr>
        <p:spPr>
          <a:xfrm>
            <a:off x="3850443" y="9377316"/>
            <a:ext cx="2945659" cy="495253"/>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rgbClr val="000000"/>
              </a:buClr>
              <a:buFont typeface="Arial"/>
              <a:buNone/>
            </a:pPr>
            <a:fld id="{00000000-1234-1234-1234-123412341234}" type="slidenum">
              <a:rPr/>
              <a:t>4</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050"/>
          <p:cNvSpPr>
            <a:spLocks noGrp="1" noChangeArrowheads="1"/>
          </p:cNvSpPr>
          <p:nvPr>
            <p:ph type="ctrTitle"/>
          </p:nvPr>
        </p:nvSpPr>
        <p:spPr>
          <a:xfrm>
            <a:off x="685800" y="1828800"/>
            <a:ext cx="7772400" cy="2057400"/>
          </a:xfrm>
        </p:spPr>
        <p:txBody>
          <a:bodyPr/>
          <a:lstStyle>
            <a:lvl1pPr algn="ctr">
              <a:defRPr sz="4800"/>
            </a:lvl1pPr>
          </a:lstStyle>
          <a:p>
            <a:pPr lvl="0"/>
            <a:r>
              <a:rPr lang="he-IL" noProof="0" dirty="0"/>
              <a:t>לחץ כדי לערוך סגנון כותרת של תבנית בסיס</a:t>
            </a:r>
          </a:p>
        </p:txBody>
      </p:sp>
      <p:sp>
        <p:nvSpPr>
          <p:cNvPr id="37891" name="Rectangle 2051"/>
          <p:cNvSpPr>
            <a:spLocks noGrp="1" noChangeArrowheads="1"/>
          </p:cNvSpPr>
          <p:nvPr>
            <p:ph type="subTitle" idx="1"/>
          </p:nvPr>
        </p:nvSpPr>
        <p:spPr>
          <a:xfrm>
            <a:off x="1219200" y="5029200"/>
            <a:ext cx="6400800" cy="914400"/>
          </a:xfrm>
        </p:spPr>
        <p:txBody>
          <a:bodyPr/>
          <a:lstStyle>
            <a:lvl1pPr marL="0" indent="0">
              <a:buFontTx/>
              <a:buNone/>
              <a:defRPr sz="2400"/>
            </a:lvl1pPr>
          </a:lstStyle>
          <a:p>
            <a:pPr lvl="0"/>
            <a:r>
              <a:rPr lang="he-IL" noProof="0"/>
              <a:t>לחץ כדי לערוך סגנון כותרת משנה של תבנית בסיס</a:t>
            </a:r>
          </a:p>
        </p:txBody>
      </p:sp>
      <p:sp>
        <p:nvSpPr>
          <p:cNvPr id="37904" name="Rectangle 2064"/>
          <p:cNvSpPr>
            <a:spLocks noGrp="1" noChangeArrowheads="1"/>
          </p:cNvSpPr>
          <p:nvPr>
            <p:ph type="dt" sz="half" idx="2"/>
          </p:nvPr>
        </p:nvSpPr>
        <p:spPr>
          <a:xfrm>
            <a:off x="381000" y="6248400"/>
            <a:ext cx="1905000" cy="381000"/>
          </a:xfrm>
        </p:spPr>
        <p:txBody>
          <a:bodyPr anchor="b"/>
          <a:lstStyle>
            <a:lvl1pPr>
              <a:defRPr kumimoji="0">
                <a:solidFill>
                  <a:srgbClr val="000000"/>
                </a:solidFill>
                <a:latin typeface="+mn-lt"/>
              </a:defRPr>
            </a:lvl1pPr>
          </a:lstStyle>
          <a:p>
            <a:endParaRPr lang="he-IL" dirty="0"/>
          </a:p>
        </p:txBody>
      </p:sp>
      <p:sp>
        <p:nvSpPr>
          <p:cNvPr id="37905" name="Rectangle 2065"/>
          <p:cNvSpPr>
            <a:spLocks noGrp="1" noChangeArrowheads="1"/>
          </p:cNvSpPr>
          <p:nvPr>
            <p:ph type="ftr" sz="quarter" idx="3"/>
          </p:nvPr>
        </p:nvSpPr>
        <p:spPr>
          <a:xfrm>
            <a:off x="3124200" y="6248400"/>
            <a:ext cx="2895600" cy="381000"/>
          </a:xfrm>
        </p:spPr>
        <p:txBody>
          <a:bodyPr anchor="b"/>
          <a:lstStyle>
            <a:lvl1pPr>
              <a:defRPr kumimoji="0">
                <a:solidFill>
                  <a:srgbClr val="000000"/>
                </a:solidFill>
                <a:latin typeface="+mn-lt"/>
              </a:defRPr>
            </a:lvl1pPr>
          </a:lstStyle>
          <a:p>
            <a:r>
              <a:rPr lang="en-US" dirty="0"/>
              <a:t>www.Gilboa-ces.com</a:t>
            </a:r>
            <a:endParaRPr lang="he-IL" dirty="0"/>
          </a:p>
        </p:txBody>
      </p:sp>
      <p:sp>
        <p:nvSpPr>
          <p:cNvPr id="37906" name="Rectangle 2066"/>
          <p:cNvSpPr>
            <a:spLocks noGrp="1" noChangeArrowheads="1"/>
          </p:cNvSpPr>
          <p:nvPr>
            <p:ph type="sldNum" sz="quarter" idx="4"/>
          </p:nvPr>
        </p:nvSpPr>
        <p:spPr>
          <a:xfrm>
            <a:off x="6858000" y="6248400"/>
            <a:ext cx="1905000" cy="381000"/>
          </a:xfrm>
        </p:spPr>
        <p:txBody>
          <a:bodyPr anchor="b"/>
          <a:lstStyle>
            <a:lvl1pPr>
              <a:defRPr kumimoji="0">
                <a:solidFill>
                  <a:srgbClr val="000000"/>
                </a:solidFill>
                <a:latin typeface="+mn-lt"/>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168388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dissolve">
                                      <p:cBhvr>
                                        <p:cTn id="7" dur="500"/>
                                        <p:tgtEl>
                                          <p:spTgt spid="3789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7891">
                                            <p:txEl>
                                              <p:pRg st="0" end="0"/>
                                            </p:txEl>
                                          </p:spTgt>
                                        </p:tgtEl>
                                        <p:attrNameLst>
                                          <p:attrName>style.visibility</p:attrName>
                                        </p:attrNameLst>
                                      </p:cBhvr>
                                      <p:to>
                                        <p:strVal val="visible"/>
                                      </p:to>
                                    </p:set>
                                    <p:animEffect transition="in" filter="dissolve">
                                      <p:cBhvr>
                                        <p:cTn id="11"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37891"/>
                        </p:tgtEl>
                        <p:attrNameLst>
                          <p:attrName>style.visibility</p:attrName>
                        </p:attrNameLst>
                      </p:cBhvr>
                      <p:to>
                        <p:strVal val="visible"/>
                      </p:to>
                    </p:set>
                    <p:animEffect transition="in" filter="dissolve">
                      <p:cBhvr>
                        <p:cTn dur="500"/>
                        <p:tgtEl>
                          <p:spTgt spid="3789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lvl1pPr>
              <a:defRPr/>
            </a:lvl1pPr>
          </a:lstStyle>
          <a:p>
            <a:endParaRPr lang="he-IL" dirty="0"/>
          </a:p>
        </p:txBody>
      </p:sp>
      <p:sp>
        <p:nvSpPr>
          <p:cNvPr id="5" name="Footer Placeholder 4"/>
          <p:cNvSpPr>
            <a:spLocks noGrp="1"/>
          </p:cNvSpPr>
          <p:nvPr>
            <p:ph type="ftr" sz="quarter" idx="11"/>
          </p:nvPr>
        </p:nvSpPr>
        <p:spPr/>
        <p:txBody>
          <a:bodyPr/>
          <a:lstStyle>
            <a:lvl1pPr>
              <a:defRPr/>
            </a:lvl1pPr>
          </a:lstStyle>
          <a:p>
            <a:r>
              <a:rPr lang="en-US" dirty="0"/>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18658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350" y="76200"/>
            <a:ext cx="1695450" cy="5867400"/>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1143000" y="76200"/>
            <a:ext cx="4933950" cy="586740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lvl1pPr>
              <a:defRPr/>
            </a:lvl1pPr>
          </a:lstStyle>
          <a:p>
            <a:endParaRPr lang="he-IL" dirty="0"/>
          </a:p>
        </p:txBody>
      </p:sp>
      <p:sp>
        <p:nvSpPr>
          <p:cNvPr id="5" name="Footer Placeholder 4"/>
          <p:cNvSpPr>
            <a:spLocks noGrp="1"/>
          </p:cNvSpPr>
          <p:nvPr>
            <p:ph type="ftr" sz="quarter" idx="11"/>
          </p:nvPr>
        </p:nvSpPr>
        <p:spPr/>
        <p:txBody>
          <a:bodyPr/>
          <a:lstStyle>
            <a:lvl1pPr>
              <a:defRPr/>
            </a:lvl1pPr>
          </a:lstStyle>
          <a:p>
            <a:r>
              <a:rPr lang="en-US" dirty="0"/>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6771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כותרת וטקסט על פני תוכן">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he-IL"/>
              <a:t>לחץ כדי לערוך סגנון כותרת של תבנית בסיס</a:t>
            </a:r>
            <a:endParaRPr lang="en-US"/>
          </a:p>
        </p:txBody>
      </p:sp>
      <p:sp>
        <p:nvSpPr>
          <p:cNvPr id="3" name="Text Placeholder 2"/>
          <p:cNvSpPr>
            <a:spLocks noGrp="1"/>
          </p:cNvSpPr>
          <p:nvPr>
            <p:ph type="body" sz="half" idx="1"/>
          </p:nvPr>
        </p:nvSpPr>
        <p:spPr>
          <a:xfrm>
            <a:off x="1143000" y="1219200"/>
            <a:ext cx="6781800" cy="22860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1143000" y="3657600"/>
            <a:ext cx="6781800" cy="22860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he-IL"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dirty="0"/>
              <a:t>www.Gilboa-ces.com</a:t>
            </a:r>
            <a:endParaRPr lang="he-IL"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247023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F84EEAE-924E-4D59-A1CD-59A156E261E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27B61C2E-2539-4FE3-BD0B-0CC3BAC63B41}"/>
              </a:ext>
            </a:extLst>
          </p:cNvPr>
          <p:cNvSpPr>
            <a:spLocks noGrp="1"/>
          </p:cNvSpPr>
          <p:nvPr>
            <p:ph type="dt" sz="half" idx="10"/>
          </p:nvPr>
        </p:nvSpPr>
        <p:spPr/>
        <p:txBody>
          <a:bodyPr/>
          <a:lstStyle/>
          <a:p>
            <a:endParaRPr lang="he-IL" dirty="0"/>
          </a:p>
        </p:txBody>
      </p:sp>
      <p:sp>
        <p:nvSpPr>
          <p:cNvPr id="4" name="מציין מיקום של כותרת תחתונה 3">
            <a:extLst>
              <a:ext uri="{FF2B5EF4-FFF2-40B4-BE49-F238E27FC236}">
                <a16:creationId xmlns:a16="http://schemas.microsoft.com/office/drawing/2014/main" id="{736D368F-93F2-4934-AE33-7DCA51481850}"/>
              </a:ext>
            </a:extLst>
          </p:cNvPr>
          <p:cNvSpPr>
            <a:spLocks noGrp="1"/>
          </p:cNvSpPr>
          <p:nvPr>
            <p:ph type="ftr" sz="quarter" idx="11"/>
          </p:nvPr>
        </p:nvSpPr>
        <p:spPr/>
        <p:txBody>
          <a:bodyPr/>
          <a:lstStyle/>
          <a:p>
            <a:r>
              <a:rPr lang="en-US" dirty="0">
                <a:latin typeface="Segoe UI" panose="020B0502040204020203" pitchFamily="34" charset="0"/>
                <a:cs typeface="Segoe UI" panose="020B0502040204020203" pitchFamily="34" charset="0"/>
              </a:rPr>
              <a:t>www.Gilboa-ces.com</a:t>
            </a:r>
            <a:endParaRPr lang="he-IL" dirty="0">
              <a:latin typeface="Segoe UI" panose="020B0502040204020203" pitchFamily="34" charset="0"/>
              <a:cs typeface="Segoe UI" panose="020B0502040204020203" pitchFamily="34" charset="0"/>
            </a:endParaRPr>
          </a:p>
        </p:txBody>
      </p:sp>
      <p:sp>
        <p:nvSpPr>
          <p:cNvPr id="5" name="מציין מיקום של מספר שקופית 4">
            <a:extLst>
              <a:ext uri="{FF2B5EF4-FFF2-40B4-BE49-F238E27FC236}">
                <a16:creationId xmlns:a16="http://schemas.microsoft.com/office/drawing/2014/main" id="{06A60801-5217-4C03-920C-61D79B7408B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w-IL" smtClean="0"/>
              <a:t>‹#›</a:t>
            </a:fld>
            <a:endParaRPr lang="iw-IL" dirty="0"/>
          </a:p>
        </p:txBody>
      </p:sp>
    </p:spTree>
    <p:extLst>
      <p:ext uri="{BB962C8B-B14F-4D97-AF65-F5344CB8AC3E}">
        <p14:creationId xmlns:p14="http://schemas.microsoft.com/office/powerpoint/2010/main" val="93618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7" name="מלבן 6">
            <a:extLst>
              <a:ext uri="{FF2B5EF4-FFF2-40B4-BE49-F238E27FC236}">
                <a16:creationId xmlns:a16="http://schemas.microsoft.com/office/drawing/2014/main" id="{6609352A-E28F-48DD-9520-C453311F3551}"/>
              </a:ext>
            </a:extLst>
          </p:cNvPr>
          <p:cNvSpPr/>
          <p:nvPr userDrawn="1"/>
        </p:nvSpPr>
        <p:spPr bwMode="auto">
          <a:xfrm>
            <a:off x="0" y="6381749"/>
            <a:ext cx="9144000" cy="476251"/>
          </a:xfrm>
          <a:prstGeom prst="rect">
            <a:avLst/>
          </a:prstGeom>
          <a:gradFill flip="none" rotWithShape="1">
            <a:gsLst>
              <a:gs pos="69000">
                <a:srgbClr val="37697F"/>
              </a:gs>
              <a:gs pos="0">
                <a:srgbClr val="CBD5AF">
                  <a:alpha val="7000"/>
                </a:srgbClr>
              </a:gs>
              <a:gs pos="100000">
                <a:srgbClr val="00406D"/>
              </a:gs>
            </a:gsLst>
            <a:lin ang="5400000" scaled="1"/>
            <a:tileRect/>
          </a:gra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1"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e-IL" sz="24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1690777" y="76200"/>
            <a:ext cx="6996023" cy="769189"/>
          </a:xfrm>
        </p:spPr>
        <p:txBody>
          <a:bodyPr/>
          <a:lstStyle/>
          <a:p>
            <a:r>
              <a:rPr lang="he-IL" dirty="0"/>
              <a:t>לחץ כדי לערוך סגנון כותרת של תבנית בסיס</a:t>
            </a:r>
            <a:endParaRPr lang="en-US" dirty="0"/>
          </a:p>
        </p:txBody>
      </p:sp>
      <p:sp>
        <p:nvSpPr>
          <p:cNvPr id="3" name="Content Placeholder 2"/>
          <p:cNvSpPr>
            <a:spLocks noGrp="1"/>
          </p:cNvSpPr>
          <p:nvPr>
            <p:ph idx="1"/>
          </p:nvPr>
        </p:nvSpPr>
        <p:spPr>
          <a:xfrm>
            <a:off x="1143000" y="1509623"/>
            <a:ext cx="7543799" cy="4425350"/>
          </a:xfrm>
        </p:spPr>
        <p:txBody>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endParaRPr lang="en-US" dirty="0"/>
          </a:p>
        </p:txBody>
      </p:sp>
      <p:sp>
        <p:nvSpPr>
          <p:cNvPr id="4" name="Date Placeholder 3"/>
          <p:cNvSpPr>
            <a:spLocks noGrp="1"/>
          </p:cNvSpPr>
          <p:nvPr>
            <p:ph type="dt" sz="half" idx="10"/>
          </p:nvPr>
        </p:nvSpPr>
        <p:spPr/>
        <p:txBody>
          <a:bodyPr/>
          <a:lstStyle>
            <a:lvl1pPr>
              <a:defRPr/>
            </a:lvl1pPr>
          </a:lstStyle>
          <a:p>
            <a:endParaRPr lang="he-IL" dirty="0"/>
          </a:p>
        </p:txBody>
      </p:sp>
      <p:sp>
        <p:nvSpPr>
          <p:cNvPr id="5" name="Footer Placeholder 4"/>
          <p:cNvSpPr>
            <a:spLocks noGrp="1"/>
          </p:cNvSpPr>
          <p:nvPr>
            <p:ph type="ftr" sz="quarter" idx="11"/>
          </p:nvPr>
        </p:nvSpPr>
        <p:spPr>
          <a:xfrm>
            <a:off x="3124200" y="6512193"/>
            <a:ext cx="2895600" cy="277543"/>
          </a:xfrm>
        </p:spPr>
        <p:txBody>
          <a:bodyPr/>
          <a:lstStyle>
            <a:lvl1pPr>
              <a:defRPr>
                <a:solidFill>
                  <a:schemeClr val="bg1"/>
                </a:solidFill>
                <a:latin typeface="Segoe UI" panose="020B0502040204020203" pitchFamily="34" charset="0"/>
                <a:ea typeface="STXihei" panose="020B0503020204020204" pitchFamily="2" charset="-122"/>
                <a:cs typeface="Segoe UI" panose="020B0502040204020203" pitchFamily="34" charset="0"/>
              </a:defRPr>
            </a:lvl1pPr>
          </a:lstStyle>
          <a:p>
            <a:r>
              <a:rPr lang="en-US" dirty="0"/>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16760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1544638"/>
            <a:ext cx="7772400" cy="1362075"/>
          </a:xfrm>
        </p:spPr>
        <p:txBody>
          <a:bodyPr anchor="t"/>
          <a:lstStyle>
            <a:lvl1pPr algn="ctr">
              <a:defRPr sz="4000" b="1" cap="all"/>
            </a:lvl1pPr>
          </a:lstStyle>
          <a:p>
            <a:r>
              <a:rPr lang="he-IL" dirty="0"/>
              <a:t>לחץ כדי לערוך סגנון כותרת של תבנית בסיס</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lvl1pPr>
              <a:defRPr/>
            </a:lvl1pPr>
          </a:lstStyle>
          <a:p>
            <a:endParaRPr lang="he-IL" dirty="0"/>
          </a:p>
        </p:txBody>
      </p:sp>
      <p:sp>
        <p:nvSpPr>
          <p:cNvPr id="5" name="Footer Placeholder 4"/>
          <p:cNvSpPr>
            <a:spLocks noGrp="1"/>
          </p:cNvSpPr>
          <p:nvPr>
            <p:ph type="ftr" sz="quarter" idx="11"/>
          </p:nvPr>
        </p:nvSpPr>
        <p:spPr>
          <a:xfrm>
            <a:off x="3160713" y="5882916"/>
            <a:ext cx="2895600" cy="476250"/>
          </a:xfrm>
        </p:spPr>
        <p:txBody>
          <a:bodyPr/>
          <a:lstStyle>
            <a:lvl1pPr>
              <a:defRPr/>
            </a:lvl1pPr>
          </a:lstStyle>
          <a:p>
            <a:r>
              <a:rPr lang="en-US" dirty="0"/>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69832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sz="half" idx="1"/>
          </p:nvPr>
        </p:nvSpPr>
        <p:spPr>
          <a:xfrm>
            <a:off x="11430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46101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p:txBody>
          <a:bodyPr/>
          <a:lstStyle>
            <a:lvl1pPr>
              <a:defRPr/>
            </a:lvl1pPr>
          </a:lstStyle>
          <a:p>
            <a:endParaRPr lang="he-IL" dirty="0"/>
          </a:p>
        </p:txBody>
      </p:sp>
      <p:sp>
        <p:nvSpPr>
          <p:cNvPr id="6" name="Footer Placeholder 5"/>
          <p:cNvSpPr>
            <a:spLocks noGrp="1"/>
          </p:cNvSpPr>
          <p:nvPr>
            <p:ph type="ftr" sz="quarter" idx="11"/>
          </p:nvPr>
        </p:nvSpPr>
        <p:spPr/>
        <p:txBody>
          <a:bodyPr/>
          <a:lstStyle>
            <a:lvl1pPr>
              <a:defRPr/>
            </a:lvl1pPr>
          </a:lstStyle>
          <a:p>
            <a:r>
              <a:rPr lang="en-US" dirty="0"/>
              <a:t>www.Gilboa-ces.com</a:t>
            </a:r>
            <a:endParaRPr lang="he-IL" dirty="0"/>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88857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975448" y="274638"/>
            <a:ext cx="6711351" cy="760532"/>
          </a:xfrm>
        </p:spPr>
        <p:txBody>
          <a:bodyPr/>
          <a:lstStyle>
            <a:lvl1pPr>
              <a:defRPr/>
            </a:lvl1pPr>
          </a:lstStyle>
          <a:p>
            <a:r>
              <a:rPr lang="he-IL" dirty="0"/>
              <a:t>לחץ כדי לערוך סגנון כותרת של תבנית בסיס</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endParaRPr lang="en-US" dirty="0"/>
          </a:p>
        </p:txBody>
      </p:sp>
      <p:sp>
        <p:nvSpPr>
          <p:cNvPr id="7" name="Date Placeholder 6"/>
          <p:cNvSpPr>
            <a:spLocks noGrp="1"/>
          </p:cNvSpPr>
          <p:nvPr>
            <p:ph type="dt" sz="half" idx="10"/>
          </p:nvPr>
        </p:nvSpPr>
        <p:spPr/>
        <p:txBody>
          <a:bodyPr/>
          <a:lstStyle>
            <a:lvl1pPr>
              <a:defRPr/>
            </a:lvl1pPr>
          </a:lstStyle>
          <a:p>
            <a:endParaRPr lang="he-IL" dirty="0"/>
          </a:p>
        </p:txBody>
      </p:sp>
      <p:sp>
        <p:nvSpPr>
          <p:cNvPr id="8" name="Footer Placeholder 7"/>
          <p:cNvSpPr>
            <a:spLocks noGrp="1"/>
          </p:cNvSpPr>
          <p:nvPr>
            <p:ph type="ftr" sz="quarter" idx="11"/>
          </p:nvPr>
        </p:nvSpPr>
        <p:spPr/>
        <p:txBody>
          <a:bodyPr/>
          <a:lstStyle>
            <a:lvl1pPr>
              <a:defRPr/>
            </a:lvl1pPr>
          </a:lstStyle>
          <a:p>
            <a:r>
              <a:rPr lang="en-US" dirty="0"/>
              <a:t>www.Gilboa-ces.com</a:t>
            </a:r>
            <a:endParaRPr lang="he-IL" dirty="0"/>
          </a:p>
        </p:txBody>
      </p:sp>
      <p:sp>
        <p:nvSpPr>
          <p:cNvPr id="9" name="Slide Number Placeholder 8"/>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0184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2268747" y="76200"/>
            <a:ext cx="5822830" cy="1066800"/>
          </a:xfrm>
        </p:spPr>
        <p:txBody>
          <a:bodyPr/>
          <a:lstStyle/>
          <a:p>
            <a:r>
              <a:rPr lang="he-IL" dirty="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lvl1pPr>
              <a:defRPr/>
            </a:lvl1pPr>
          </a:lstStyle>
          <a:p>
            <a:endParaRPr lang="he-IL" dirty="0"/>
          </a:p>
        </p:txBody>
      </p:sp>
      <p:sp>
        <p:nvSpPr>
          <p:cNvPr id="4" name="Footer Placeholder 3"/>
          <p:cNvSpPr>
            <a:spLocks noGrp="1"/>
          </p:cNvSpPr>
          <p:nvPr>
            <p:ph type="ftr" sz="quarter" idx="11"/>
          </p:nvPr>
        </p:nvSpPr>
        <p:spPr/>
        <p:txBody>
          <a:bodyPr/>
          <a:lstStyle>
            <a:lvl1pPr>
              <a:defRPr/>
            </a:lvl1pPr>
          </a:lstStyle>
          <a:p>
            <a:r>
              <a:rPr lang="en-US" dirty="0"/>
              <a:t>www.Gilboa-ces.com</a:t>
            </a:r>
            <a:endParaRPr lang="he-IL" dirty="0"/>
          </a:p>
        </p:txBody>
      </p:sp>
      <p:sp>
        <p:nvSpPr>
          <p:cNvPr id="5" name="Slide Number Placeholder 4"/>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81119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he-IL" dirty="0"/>
          </a:p>
        </p:txBody>
      </p:sp>
      <p:sp>
        <p:nvSpPr>
          <p:cNvPr id="3" name="Footer Placeholder 2"/>
          <p:cNvSpPr>
            <a:spLocks noGrp="1"/>
          </p:cNvSpPr>
          <p:nvPr>
            <p:ph type="ftr" sz="quarter" idx="11"/>
          </p:nvPr>
        </p:nvSpPr>
        <p:spPr/>
        <p:txBody>
          <a:bodyPr/>
          <a:lstStyle>
            <a:lvl1pPr>
              <a:defRPr/>
            </a:lvl1pPr>
          </a:lstStyle>
          <a:p>
            <a:r>
              <a:rPr lang="en-US" dirty="0"/>
              <a:t>www.Gilboa-ces.com</a:t>
            </a:r>
            <a:endParaRPr lang="he-IL" dirty="0"/>
          </a:p>
        </p:txBody>
      </p:sp>
      <p:sp>
        <p:nvSpPr>
          <p:cNvPr id="4" name="Slide Number Placeholder 3"/>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37711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he-IL"/>
              <a:t>לחץ כדי לערוך סגנון כותרת של תבנית בסיס</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endParaRPr lang="he-IL" dirty="0"/>
          </a:p>
        </p:txBody>
      </p:sp>
      <p:sp>
        <p:nvSpPr>
          <p:cNvPr id="6" name="Footer Placeholder 5"/>
          <p:cNvSpPr>
            <a:spLocks noGrp="1"/>
          </p:cNvSpPr>
          <p:nvPr>
            <p:ph type="ftr" sz="quarter" idx="11"/>
          </p:nvPr>
        </p:nvSpPr>
        <p:spPr/>
        <p:txBody>
          <a:bodyPr/>
          <a:lstStyle>
            <a:lvl1pPr>
              <a:defRPr/>
            </a:lvl1pPr>
          </a:lstStyle>
          <a:p>
            <a:r>
              <a:rPr lang="en-US" dirty="0"/>
              <a:t>www.Gilboa-ces.com</a:t>
            </a:r>
            <a:endParaRPr lang="he-IL" dirty="0"/>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51101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he-IL"/>
              <a:t>לחץ כדי לערוך סגנון כותרת של תבנית בסיס</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לחץ על הסמל כדי להוסיף תמונה</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endParaRPr lang="he-IL" dirty="0"/>
          </a:p>
        </p:txBody>
      </p:sp>
      <p:sp>
        <p:nvSpPr>
          <p:cNvPr id="6" name="Footer Placeholder 5"/>
          <p:cNvSpPr>
            <a:spLocks noGrp="1"/>
          </p:cNvSpPr>
          <p:nvPr>
            <p:ph type="ftr" sz="quarter" idx="11"/>
          </p:nvPr>
        </p:nvSpPr>
        <p:spPr/>
        <p:txBody>
          <a:bodyPr/>
          <a:lstStyle>
            <a:lvl1pPr>
              <a:defRPr/>
            </a:lvl1pPr>
          </a:lstStyle>
          <a:p>
            <a:r>
              <a:rPr lang="en-US" dirty="0"/>
              <a:t>www.Gilboa-ces.com</a:t>
            </a:r>
            <a:endParaRPr lang="he-IL" dirty="0"/>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88719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alphaModFix amt="63000"/>
            <a:lum/>
          </a:blip>
          <a:srcRect/>
          <a:stretch>
            <a:fillRect/>
          </a:stretch>
        </a:blipFill>
        <a:effectLst/>
      </p:bgPr>
    </p:bg>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bwMode="auto">
          <a:xfrm>
            <a:off x="1457864" y="76200"/>
            <a:ext cx="7090913" cy="75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dirty="0"/>
              <a:t>לחץ כדי לערוך סגנון כותרת של תבנית בסיס</a:t>
            </a:r>
          </a:p>
        </p:txBody>
      </p:sp>
      <p:sp>
        <p:nvSpPr>
          <p:cNvPr id="36867" name="Rectangle 1027"/>
          <p:cNvSpPr>
            <a:spLocks noGrp="1" noChangeArrowheads="1"/>
          </p:cNvSpPr>
          <p:nvPr>
            <p:ph type="body" idx="1"/>
          </p:nvPr>
        </p:nvSpPr>
        <p:spPr bwMode="auto">
          <a:xfrm>
            <a:off x="1143001" y="1509623"/>
            <a:ext cx="7405776" cy="442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dirty="0"/>
              <a:t>לחץ כדי לערוך סגנונות טקסט של תבנית בסיס</a:t>
            </a:r>
          </a:p>
          <a:p>
            <a:pPr lvl="1"/>
            <a:r>
              <a:rPr lang="he-IL" dirty="0"/>
              <a:t>רמה שניה</a:t>
            </a:r>
          </a:p>
          <a:p>
            <a:pPr lvl="2"/>
            <a:r>
              <a:rPr lang="he-IL" dirty="0"/>
              <a:t>רמה שלישית</a:t>
            </a:r>
          </a:p>
          <a:p>
            <a:pPr lvl="3"/>
            <a:r>
              <a:rPr lang="he-IL" dirty="0"/>
              <a:t>רמה רביעית</a:t>
            </a:r>
          </a:p>
          <a:p>
            <a:pPr lvl="4"/>
            <a:r>
              <a:rPr lang="he-IL" dirty="0"/>
              <a:t>רמה חמישית</a:t>
            </a:r>
          </a:p>
        </p:txBody>
      </p:sp>
      <p:sp>
        <p:nvSpPr>
          <p:cNvPr id="36886" name="Rectangle 104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a:defRPr kumimoji="1" sz="1400"/>
            </a:lvl1pPr>
          </a:lstStyle>
          <a:p>
            <a:endParaRPr lang="he-IL" dirty="0"/>
          </a:p>
        </p:txBody>
      </p:sp>
      <p:sp>
        <p:nvSpPr>
          <p:cNvPr id="36888" name="Rectangle 104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a:defRPr kumimoji="1" sz="1400">
                <a:cs typeface="+mn-cs"/>
              </a:defRPr>
            </a:lvl1pPr>
          </a:lstStyle>
          <a:p>
            <a:pPr marL="0" lvl="0" indent="0" algn="r" rtl="0">
              <a:spcBef>
                <a:spcPts val="0"/>
              </a:spcBef>
              <a:spcAft>
                <a:spcPts val="0"/>
              </a:spcAft>
              <a:buNone/>
            </a:pPr>
            <a:fld id="{00000000-1234-1234-1234-123412341234}" type="slidenum">
              <a:rPr lang="iw-IL" smtClean="0"/>
              <a:t>‹#›</a:t>
            </a:fld>
            <a:endParaRPr lang="iw-IL" dirty="0"/>
          </a:p>
        </p:txBody>
      </p:sp>
      <p:pic>
        <p:nvPicPr>
          <p:cNvPr id="7" name="תמונה 6" descr="תמונה שמכילה ציור&#10;&#10;התיאור נוצר באופן אוטומטי">
            <a:extLst>
              <a:ext uri="{FF2B5EF4-FFF2-40B4-BE49-F238E27FC236}">
                <a16:creationId xmlns:a16="http://schemas.microsoft.com/office/drawing/2014/main" id="{0A4E40E9-A7B1-419E-9E18-BEF17BFCD016}"/>
              </a:ext>
            </a:extLst>
          </p:cNvPr>
          <p:cNvPicPr>
            <a:picLocks noChangeAspect="1"/>
          </p:cNvPicPr>
          <p:nvPr userDrawn="1"/>
        </p:nvPicPr>
        <p:blipFill>
          <a:blip r:embed="rId16"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46288" y="136525"/>
            <a:ext cx="1775835" cy="886978"/>
          </a:xfrm>
          <a:prstGeom prst="rect">
            <a:avLst/>
          </a:prstGeom>
        </p:spPr>
      </p:pic>
      <p:sp>
        <p:nvSpPr>
          <p:cNvPr id="9" name="מלבן 8">
            <a:extLst>
              <a:ext uri="{FF2B5EF4-FFF2-40B4-BE49-F238E27FC236}">
                <a16:creationId xmlns:a16="http://schemas.microsoft.com/office/drawing/2014/main" id="{8A19BBC3-D224-42C2-994A-5D82D183925D}"/>
              </a:ext>
            </a:extLst>
          </p:cNvPr>
          <p:cNvSpPr/>
          <p:nvPr userDrawn="1"/>
        </p:nvSpPr>
        <p:spPr bwMode="auto">
          <a:xfrm>
            <a:off x="0" y="6381749"/>
            <a:ext cx="9144000" cy="476251"/>
          </a:xfrm>
          <a:prstGeom prst="rect">
            <a:avLst/>
          </a:prstGeom>
          <a:gradFill flip="none" rotWithShape="1">
            <a:gsLst>
              <a:gs pos="69000">
                <a:srgbClr val="00406D">
                  <a:alpha val="66000"/>
                </a:srgbClr>
              </a:gs>
              <a:gs pos="0">
                <a:srgbClr val="CBD5AF">
                  <a:alpha val="7000"/>
                </a:srgbClr>
              </a:gs>
              <a:gs pos="100000">
                <a:srgbClr val="00406D"/>
              </a:gs>
            </a:gsLst>
            <a:lin ang="5400000" scaled="1"/>
            <a:tileRect/>
          </a:gra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1"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e-IL" sz="2400" b="0" i="0" u="none" strike="noStrike" cap="none" normalizeH="0" baseline="0" dirty="0">
              <a:ln>
                <a:noFill/>
              </a:ln>
              <a:solidFill>
                <a:schemeClr val="tx1"/>
              </a:solidFill>
              <a:effectLst/>
              <a:latin typeface="Times New Roman" pitchFamily="18" charset="0"/>
            </a:endParaRPr>
          </a:p>
        </p:txBody>
      </p:sp>
      <p:sp>
        <p:nvSpPr>
          <p:cNvPr id="36887" name="Rectangle 1047"/>
          <p:cNvSpPr>
            <a:spLocks noGrp="1" noChangeArrowheads="1"/>
          </p:cNvSpPr>
          <p:nvPr>
            <p:ph type="ftr" sz="quarter" idx="3"/>
          </p:nvPr>
        </p:nvSpPr>
        <p:spPr bwMode="auto">
          <a:xfrm>
            <a:off x="3124200" y="6487063"/>
            <a:ext cx="2895600" cy="234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a:defRPr kumimoji="1"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www.Gilboa-ces.com</a:t>
            </a:r>
            <a:endParaRPr lang="he-IL" dirty="0"/>
          </a:p>
        </p:txBody>
      </p:sp>
    </p:spTree>
    <p:extLst>
      <p:ext uri="{BB962C8B-B14F-4D97-AF65-F5344CB8AC3E}">
        <p14:creationId xmlns:p14="http://schemas.microsoft.com/office/powerpoint/2010/main" val="360602389"/>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Lst>
  <p:hf sldNum="0" hdr="0" dt="0"/>
  <p:txStyles>
    <p:titleStyle>
      <a:lvl1pPr algn="r" rtl="1" eaLnBrk="1" fontAlgn="base" hangingPunct="1">
        <a:spcBef>
          <a:spcPct val="0"/>
        </a:spcBef>
        <a:spcAft>
          <a:spcPct val="0"/>
        </a:spcAft>
        <a:defRPr sz="2800">
          <a:solidFill>
            <a:srgbClr val="00406C"/>
          </a:solidFill>
          <a:latin typeface="Segoe UI Semibold" panose="020B0702040204020203" pitchFamily="34" charset="0"/>
          <a:ea typeface="+mj-ea"/>
          <a:cs typeface="Segoe UI Semibold" panose="020B0702040204020203" pitchFamily="34" charset="0"/>
        </a:defRPr>
      </a:lvl1pPr>
      <a:lvl2pPr algn="r" rtl="1" eaLnBrk="1" fontAlgn="base" hangingPunct="1">
        <a:spcBef>
          <a:spcPct val="0"/>
        </a:spcBef>
        <a:spcAft>
          <a:spcPct val="0"/>
        </a:spcAft>
        <a:defRPr sz="3600">
          <a:solidFill>
            <a:srgbClr val="000000"/>
          </a:solidFill>
          <a:latin typeface="Garamond" pitchFamily="18" charset="0"/>
          <a:cs typeface="Arial" charset="0"/>
        </a:defRPr>
      </a:lvl2pPr>
      <a:lvl3pPr algn="r" rtl="1" eaLnBrk="1" fontAlgn="base" hangingPunct="1">
        <a:spcBef>
          <a:spcPct val="0"/>
        </a:spcBef>
        <a:spcAft>
          <a:spcPct val="0"/>
        </a:spcAft>
        <a:defRPr sz="3600">
          <a:solidFill>
            <a:srgbClr val="000000"/>
          </a:solidFill>
          <a:latin typeface="Garamond" pitchFamily="18" charset="0"/>
          <a:cs typeface="Arial" charset="0"/>
        </a:defRPr>
      </a:lvl3pPr>
      <a:lvl4pPr algn="r" rtl="1" eaLnBrk="1" fontAlgn="base" hangingPunct="1">
        <a:spcBef>
          <a:spcPct val="0"/>
        </a:spcBef>
        <a:spcAft>
          <a:spcPct val="0"/>
        </a:spcAft>
        <a:defRPr sz="3600">
          <a:solidFill>
            <a:srgbClr val="000000"/>
          </a:solidFill>
          <a:latin typeface="Garamond" pitchFamily="18" charset="0"/>
          <a:cs typeface="Arial" charset="0"/>
        </a:defRPr>
      </a:lvl4pPr>
      <a:lvl5pPr algn="r" rtl="1" eaLnBrk="1" fontAlgn="base" hangingPunct="1">
        <a:spcBef>
          <a:spcPct val="0"/>
        </a:spcBef>
        <a:spcAft>
          <a:spcPct val="0"/>
        </a:spcAft>
        <a:defRPr sz="3600">
          <a:solidFill>
            <a:srgbClr val="000000"/>
          </a:solidFill>
          <a:latin typeface="Garamond" pitchFamily="18" charset="0"/>
          <a:cs typeface="Arial" charset="0"/>
        </a:defRPr>
      </a:lvl5pPr>
      <a:lvl6pPr marL="457200" algn="r" rtl="1" eaLnBrk="1" fontAlgn="base" hangingPunct="1">
        <a:spcBef>
          <a:spcPct val="0"/>
        </a:spcBef>
        <a:spcAft>
          <a:spcPct val="0"/>
        </a:spcAft>
        <a:defRPr sz="3600">
          <a:solidFill>
            <a:srgbClr val="000000"/>
          </a:solidFill>
          <a:latin typeface="Garamond" pitchFamily="18" charset="0"/>
          <a:cs typeface="Arial" charset="0"/>
        </a:defRPr>
      </a:lvl6pPr>
      <a:lvl7pPr marL="914400" algn="r" rtl="1" eaLnBrk="1" fontAlgn="base" hangingPunct="1">
        <a:spcBef>
          <a:spcPct val="0"/>
        </a:spcBef>
        <a:spcAft>
          <a:spcPct val="0"/>
        </a:spcAft>
        <a:defRPr sz="3600">
          <a:solidFill>
            <a:srgbClr val="000000"/>
          </a:solidFill>
          <a:latin typeface="Garamond" pitchFamily="18" charset="0"/>
          <a:cs typeface="Arial" charset="0"/>
        </a:defRPr>
      </a:lvl7pPr>
      <a:lvl8pPr marL="1371600" algn="r" rtl="1" eaLnBrk="1" fontAlgn="base" hangingPunct="1">
        <a:spcBef>
          <a:spcPct val="0"/>
        </a:spcBef>
        <a:spcAft>
          <a:spcPct val="0"/>
        </a:spcAft>
        <a:defRPr sz="3600">
          <a:solidFill>
            <a:srgbClr val="000000"/>
          </a:solidFill>
          <a:latin typeface="Garamond" pitchFamily="18" charset="0"/>
          <a:cs typeface="Arial" charset="0"/>
        </a:defRPr>
      </a:lvl8pPr>
      <a:lvl9pPr marL="1828800" algn="r" rtl="1" eaLnBrk="1" fontAlgn="base" hangingPunct="1">
        <a:spcBef>
          <a:spcPct val="0"/>
        </a:spcBef>
        <a:spcAft>
          <a:spcPct val="0"/>
        </a:spcAft>
        <a:defRPr sz="3600">
          <a:solidFill>
            <a:srgbClr val="000000"/>
          </a:solidFill>
          <a:latin typeface="Garamond" pitchFamily="18" charset="0"/>
          <a:cs typeface="Arial" charset="0"/>
        </a:defRPr>
      </a:lvl9pPr>
    </p:titleStyle>
    <p:bodyStyle>
      <a:lvl1pPr marL="342900" indent="-34290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ea typeface="+mn-ea"/>
          <a:cs typeface="Segoe UI" panose="020B0502040204020203" pitchFamily="34" charset="0"/>
        </a:defRPr>
      </a:lvl1pPr>
      <a:lvl2pPr marL="742950" indent="-28575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cs typeface="Segoe UI" panose="020B0502040204020203" pitchFamily="34" charset="0"/>
        </a:defRPr>
      </a:lvl2pPr>
      <a:lvl3pPr marL="1143000" indent="-228600" algn="r" rtl="1" eaLnBrk="1" fontAlgn="base" hangingPunct="1">
        <a:spcBef>
          <a:spcPct val="20000"/>
        </a:spcBef>
        <a:spcAft>
          <a:spcPct val="0"/>
        </a:spcAft>
        <a:buClr>
          <a:schemeClr val="tx1"/>
        </a:buClr>
        <a:buChar char="•"/>
        <a:defRPr sz="2000">
          <a:solidFill>
            <a:srgbClr val="00406D"/>
          </a:solidFill>
          <a:latin typeface="Segoe UI" panose="020B0502040204020203" pitchFamily="34" charset="0"/>
          <a:cs typeface="Segoe UI" panose="020B0502040204020203" pitchFamily="34" charset="0"/>
        </a:defRPr>
      </a:lvl3pPr>
      <a:lvl4pPr marL="16002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4pPr>
      <a:lvl5pPr marL="20574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5pPr>
      <a:lvl6pPr marL="2514600" indent="-228600" algn="r" rtl="1" eaLnBrk="1" fontAlgn="base" hangingPunct="1">
        <a:spcBef>
          <a:spcPct val="20000"/>
        </a:spcBef>
        <a:spcAft>
          <a:spcPct val="0"/>
        </a:spcAft>
        <a:buClr>
          <a:schemeClr val="tx1"/>
        </a:buClr>
        <a:buChar char="•"/>
        <a:defRPr sz="2000">
          <a:solidFill>
            <a:srgbClr val="000000"/>
          </a:solidFill>
          <a:latin typeface="+mn-lt"/>
          <a:cs typeface="+mn-cs"/>
        </a:defRPr>
      </a:lvl6pPr>
      <a:lvl7pPr marL="2971800" indent="-228600" algn="r" rtl="1" eaLnBrk="1" fontAlgn="base" hangingPunct="1">
        <a:spcBef>
          <a:spcPct val="20000"/>
        </a:spcBef>
        <a:spcAft>
          <a:spcPct val="0"/>
        </a:spcAft>
        <a:buClr>
          <a:schemeClr val="tx1"/>
        </a:buClr>
        <a:buChar char="•"/>
        <a:defRPr sz="2000">
          <a:solidFill>
            <a:srgbClr val="000000"/>
          </a:solidFill>
          <a:latin typeface="+mn-lt"/>
          <a:cs typeface="+mn-cs"/>
        </a:defRPr>
      </a:lvl7pPr>
      <a:lvl8pPr marL="3429000" indent="-228600" algn="r" rtl="1" eaLnBrk="1" fontAlgn="base" hangingPunct="1">
        <a:spcBef>
          <a:spcPct val="20000"/>
        </a:spcBef>
        <a:spcAft>
          <a:spcPct val="0"/>
        </a:spcAft>
        <a:buClr>
          <a:schemeClr val="tx1"/>
        </a:buClr>
        <a:buChar char="•"/>
        <a:defRPr sz="2000">
          <a:solidFill>
            <a:srgbClr val="000000"/>
          </a:solidFill>
          <a:latin typeface="+mn-lt"/>
          <a:cs typeface="+mn-cs"/>
        </a:defRPr>
      </a:lvl8pPr>
      <a:lvl9pPr marL="3886200" indent="-228600" algn="r" rtl="1" eaLnBrk="1" fontAlgn="base" hangingPunct="1">
        <a:spcBef>
          <a:spcPct val="20000"/>
        </a:spcBef>
        <a:spcAft>
          <a:spcPct val="0"/>
        </a:spcAft>
        <a:buClr>
          <a:schemeClr val="tx1"/>
        </a:buClr>
        <a:buChar char="•"/>
        <a:defRPr sz="2000">
          <a:solidFill>
            <a:srgbClr val="000000"/>
          </a:solidFill>
          <a:latin typeface="+mn-lt"/>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diagramLayout" Target="../diagrams/layout8.xml"/><Relationship Id="rId7" Type="http://schemas.openxmlformats.org/officeDocument/2006/relationships/image" Target="../media/image24.jpeg"/><Relationship Id="rId12" Type="http://schemas.openxmlformats.org/officeDocument/2006/relationships/image" Target="../media/image29.jpeg"/><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openxmlformats.org/officeDocument/2006/relationships/image" Target="../media/image28.jpeg"/><Relationship Id="rId5" Type="http://schemas.openxmlformats.org/officeDocument/2006/relationships/diagramColors" Target="../diagrams/colors8.xml"/><Relationship Id="rId10" Type="http://schemas.openxmlformats.org/officeDocument/2006/relationships/image" Target="../media/image27.jpeg"/><Relationship Id="rId4" Type="http://schemas.openxmlformats.org/officeDocument/2006/relationships/diagramQuickStyle" Target="../diagrams/quickStyle8.xml"/><Relationship Id="rId9" Type="http://schemas.openxmlformats.org/officeDocument/2006/relationships/image" Target="../media/image2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e.wikipedia.org/wiki/%D7%97%D7%93%D7%A8_%D7%9E%D7%9B%D7%95%D7%A0%D7%95%D7%AA_(%D7%90%D7%95%D7%A0%D7%99%D7%99%D7%94)" TargetMode="External"/><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2.jpeg"/><Relationship Id="rId3" Type="http://schemas.openxmlformats.org/officeDocument/2006/relationships/diagramLayout" Target="../diagrams/layout9.xml"/><Relationship Id="rId7" Type="http://schemas.openxmlformats.org/officeDocument/2006/relationships/image" Target="../media/image31.jpeg"/><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10" Type="http://schemas.openxmlformats.org/officeDocument/2006/relationships/image" Target="../media/image34.jpeg"/><Relationship Id="rId4" Type="http://schemas.openxmlformats.org/officeDocument/2006/relationships/diagramQuickStyle" Target="../diagrams/quickStyle9.xml"/><Relationship Id="rId9" Type="http://schemas.openxmlformats.org/officeDocument/2006/relationships/image" Target="../media/image3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diagramLayout" Target="../diagrams/layout10.xml"/><Relationship Id="rId7" Type="http://schemas.openxmlformats.org/officeDocument/2006/relationships/image" Target="../media/image35.jpeg"/><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11" Type="http://schemas.openxmlformats.org/officeDocument/2006/relationships/image" Target="../media/image39.jpeg"/><Relationship Id="rId5" Type="http://schemas.openxmlformats.org/officeDocument/2006/relationships/diagramColors" Target="../diagrams/colors10.xml"/><Relationship Id="rId10" Type="http://schemas.openxmlformats.org/officeDocument/2006/relationships/image" Target="../media/image38.jpeg"/><Relationship Id="rId4" Type="http://schemas.openxmlformats.org/officeDocument/2006/relationships/diagramQuickStyle" Target="../diagrams/quickStyle10.xml"/><Relationship Id="rId9" Type="http://schemas.openxmlformats.org/officeDocument/2006/relationships/image" Target="../media/image37.jpeg"/></Relationships>
</file>

<file path=ppt/slides/_rels/slide16.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diagramLayout" Target="../diagrams/layout11.xml"/><Relationship Id="rId7" Type="http://schemas.openxmlformats.org/officeDocument/2006/relationships/image" Target="../media/image40.jpeg"/><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10" Type="http://schemas.openxmlformats.org/officeDocument/2006/relationships/image" Target="../media/image43.jpeg"/><Relationship Id="rId4" Type="http://schemas.openxmlformats.org/officeDocument/2006/relationships/diagramQuickStyle" Target="../diagrams/quickStyle11.xml"/><Relationship Id="rId9" Type="http://schemas.openxmlformats.org/officeDocument/2006/relationships/image" Target="../media/image42.jpeg"/></Relationships>
</file>

<file path=ppt/slides/_rels/slide1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46.jpeg"/><Relationship Id="rId3" Type="http://schemas.openxmlformats.org/officeDocument/2006/relationships/diagramLayout" Target="../diagrams/layout12.xml"/><Relationship Id="rId7" Type="http://schemas.openxmlformats.org/officeDocument/2006/relationships/image" Target="../media/image45.jpeg"/><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10" Type="http://schemas.openxmlformats.org/officeDocument/2006/relationships/image" Target="../media/image48.jpeg"/><Relationship Id="rId4" Type="http://schemas.openxmlformats.org/officeDocument/2006/relationships/diagramQuickStyle" Target="../diagrams/quickStyle12.xml"/><Relationship Id="rId9" Type="http://schemas.openxmlformats.org/officeDocument/2006/relationships/image" Target="../media/image47.jpeg"/></Relationships>
</file>

<file path=ppt/slides/_rels/slide19.xml.rels><?xml version="1.0" encoding="UTF-8" standalone="yes"?>
<Relationships xmlns="http://schemas.openxmlformats.org/package/2006/relationships"><Relationship Id="rId8" Type="http://schemas.openxmlformats.org/officeDocument/2006/relationships/image" Target="../media/image50.jpeg"/><Relationship Id="rId3" Type="http://schemas.openxmlformats.org/officeDocument/2006/relationships/diagramLayout" Target="../diagrams/layout13.xml"/><Relationship Id="rId7" Type="http://schemas.openxmlformats.org/officeDocument/2006/relationships/image" Target="../media/image49.jpeg"/><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11" Type="http://schemas.openxmlformats.org/officeDocument/2006/relationships/image" Target="../media/image53.jpeg"/><Relationship Id="rId5" Type="http://schemas.openxmlformats.org/officeDocument/2006/relationships/diagramColors" Target="../diagrams/colors13.xml"/><Relationship Id="rId10" Type="http://schemas.openxmlformats.org/officeDocument/2006/relationships/image" Target="../media/image52.jpeg"/><Relationship Id="rId4" Type="http://schemas.openxmlformats.org/officeDocument/2006/relationships/diagramQuickStyle" Target="../diagrams/quickStyle13.xml"/><Relationship Id="rId9" Type="http://schemas.openxmlformats.org/officeDocument/2006/relationships/image" Target="../media/image51.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54.jpeg"/><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56.jpeg"/><Relationship Id="rId3" Type="http://schemas.openxmlformats.org/officeDocument/2006/relationships/diagramLayout" Target="../diagrams/layout15.xml"/><Relationship Id="rId7" Type="http://schemas.openxmlformats.org/officeDocument/2006/relationships/image" Target="../media/image55.jpeg"/><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11" Type="http://schemas.openxmlformats.org/officeDocument/2006/relationships/image" Target="../media/image59.jpeg"/><Relationship Id="rId5" Type="http://schemas.openxmlformats.org/officeDocument/2006/relationships/diagramColors" Target="../diagrams/colors15.xml"/><Relationship Id="rId10" Type="http://schemas.openxmlformats.org/officeDocument/2006/relationships/image" Target="../media/image58.jpeg"/><Relationship Id="rId4" Type="http://schemas.openxmlformats.org/officeDocument/2006/relationships/diagramQuickStyle" Target="../diagrams/quickStyle15.xml"/><Relationship Id="rId9" Type="http://schemas.openxmlformats.org/officeDocument/2006/relationships/image" Target="../media/image57.jpeg"/></Relationships>
</file>

<file path=ppt/slides/_rels/slide23.xml.rels><?xml version="1.0" encoding="UTF-8" standalone="yes"?>
<Relationships xmlns="http://schemas.openxmlformats.org/package/2006/relationships"><Relationship Id="rId8" Type="http://schemas.openxmlformats.org/officeDocument/2006/relationships/image" Target="../media/image61.jpeg"/><Relationship Id="rId3" Type="http://schemas.openxmlformats.org/officeDocument/2006/relationships/diagramLayout" Target="../diagrams/layout16.xml"/><Relationship Id="rId7" Type="http://schemas.openxmlformats.org/officeDocument/2006/relationships/image" Target="../media/image60.jpeg"/><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8" Type="http://schemas.openxmlformats.org/officeDocument/2006/relationships/image" Target="../media/image63.jpeg"/><Relationship Id="rId3" Type="http://schemas.openxmlformats.org/officeDocument/2006/relationships/diagramLayout" Target="../diagrams/layout17.xml"/><Relationship Id="rId7" Type="http://schemas.openxmlformats.org/officeDocument/2006/relationships/image" Target="../media/image62.jpeg"/><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8" Type="http://schemas.openxmlformats.org/officeDocument/2006/relationships/image" Target="../media/image65.jpeg"/><Relationship Id="rId3" Type="http://schemas.openxmlformats.org/officeDocument/2006/relationships/diagramLayout" Target="../diagrams/layout18.xml"/><Relationship Id="rId7" Type="http://schemas.openxmlformats.org/officeDocument/2006/relationships/image" Target="../media/image64.jpeg"/><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 Id="rId9" Type="http://schemas.openxmlformats.org/officeDocument/2006/relationships/image" Target="../media/image66.jpeg"/></Relationships>
</file>

<file path=ppt/slides/_rels/slide26.xml.rels><?xml version="1.0" encoding="UTF-8" standalone="yes"?>
<Relationships xmlns="http://schemas.openxmlformats.org/package/2006/relationships"><Relationship Id="rId3" Type="http://schemas.openxmlformats.org/officeDocument/2006/relationships/image" Target="../media/image68.svg"/><Relationship Id="rId2" Type="http://schemas.openxmlformats.org/officeDocument/2006/relationships/image" Target="../media/image67.png"/><Relationship Id="rId1" Type="http://schemas.openxmlformats.org/officeDocument/2006/relationships/slideLayout" Target="../slideLayouts/slideLayout2.xml"/><Relationship Id="rId6" Type="http://schemas.openxmlformats.org/officeDocument/2006/relationships/image" Target="../media/image70.svg"/><Relationship Id="rId5" Type="http://schemas.openxmlformats.org/officeDocument/2006/relationships/image" Target="../media/image69.png"/><Relationship Id="rId4" Type="http://schemas.openxmlformats.org/officeDocument/2006/relationships/hyperlink" Target="mailto:kobigil2@gmail.com?subject=&#1508;&#1504;&#1497;&#1497;&#1492;%20&#1500;&#1490;&#1500;&#1489;&#1493;&#1506;%20&#1492;&#1504;&#1491;&#1505;&#149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he.wikipedia.org/wiki/%D7%93%D7%9F_%D7%9E%D7%A0%D7%95"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4.xml"/><Relationship Id="rId7" Type="http://schemas.openxmlformats.org/officeDocument/2006/relationships/image" Target="../media/image11.jpe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10" Type="http://schemas.openxmlformats.org/officeDocument/2006/relationships/image" Target="../media/image14.jpeg"/><Relationship Id="rId4" Type="http://schemas.openxmlformats.org/officeDocument/2006/relationships/diagramQuickStyle" Target="../diagrams/quickStyle4.xml"/><Relationship Id="rId9" Type="http://schemas.openxmlformats.org/officeDocument/2006/relationships/image" Target="../media/image13.jpeg"/></Relationships>
</file>

<file path=ppt/slides/_rels/slide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Layout" Target="../diagrams/layout5.xml"/><Relationship Id="rId7" Type="http://schemas.openxmlformats.org/officeDocument/2006/relationships/image" Target="../media/image15.jpe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diagramLayout" Target="../diagrams/layout6.xml"/><Relationship Id="rId7" Type="http://schemas.openxmlformats.org/officeDocument/2006/relationships/image" Target="../media/image17.jpeg"/><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11" Type="http://schemas.openxmlformats.org/officeDocument/2006/relationships/image" Target="../media/image21.jpeg"/><Relationship Id="rId5" Type="http://schemas.openxmlformats.org/officeDocument/2006/relationships/diagramColors" Target="../diagrams/colors6.xml"/><Relationship Id="rId10" Type="http://schemas.openxmlformats.org/officeDocument/2006/relationships/image" Target="../media/image20.jpeg"/><Relationship Id="rId4" Type="http://schemas.openxmlformats.org/officeDocument/2006/relationships/diagramQuickStyle" Target="../diagrams/quickStyle6.xml"/><Relationship Id="rId9" Type="http://schemas.openxmlformats.org/officeDocument/2006/relationships/image" Target="../media/image19.jpeg"/></Relationships>
</file>

<file path=ppt/slides/_rels/slide9.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diagramLayout" Target="../diagrams/layout7.xml"/><Relationship Id="rId7" Type="http://schemas.openxmlformats.org/officeDocument/2006/relationships/image" Target="../media/image22.jpeg"/><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455094" y="293017"/>
            <a:ext cx="6311834" cy="846827"/>
          </a:xfrm>
        </p:spPr>
        <p:txBody>
          <a:bodyPr/>
          <a:lstStyle/>
          <a:p>
            <a:pPr algn="l" rtl="0"/>
            <a:r>
              <a:rPr lang="en-us" b="1" i="0" u="none" baseline="0" dirty="0">
                <a:latin typeface="Arial" panose="020B0604020202020204" pitchFamily="34" charset="0"/>
                <a:ea typeface="Arial"/>
                <a:cs typeface="Arial" panose="020B0604020202020204" pitchFamily="34" charset="0"/>
                <a:sym typeface="Arial" panose="020B0604020202020204" pitchFamily="34" charset="0"/>
              </a:rPr>
              <a:t>Gilboa Engineering </a:t>
            </a:r>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472274" y="1509623"/>
            <a:ext cx="8294654" cy="4425350"/>
          </a:xfrm>
        </p:spPr>
        <p:txBody>
          <a:bodyPr/>
          <a:lstStyle/>
          <a:p>
            <a:pPr marL="0" indent="0" algn="just" rtl="0">
              <a:buNone/>
            </a:pPr>
            <a:r>
              <a:rPr lang="en-us" sz="1600" b="1" i="0" u="none" baseline="0" dirty="0">
                <a:solidFill>
                  <a:srgbClr val="00406D">
                    <a:lumMod val="100000"/>
                  </a:srgbClr>
                </a:solidFill>
                <a:cs typeface="Arial" panose="020B0604020202020204" pitchFamily="34" charset="0"/>
                <a:sym typeface="Segoe UI" panose="020B0502040204020203" pitchFamily="34" charset="0"/>
              </a:rPr>
              <a:t>Gilboa Engineering (2010)</a:t>
            </a:r>
            <a:r>
              <a:rPr lang="en-us" sz="1600" b="0" i="0" u="none" baseline="0" dirty="0">
                <a:solidFill>
                  <a:srgbClr val="00406D">
                    <a:lumMod val="100000"/>
                  </a:srgbClr>
                </a:solidFill>
                <a:cs typeface="Arial" panose="020B0604020202020204" pitchFamily="34" charset="0"/>
                <a:sym typeface="Segoe UI" panose="020B0502040204020203" pitchFamily="34" charset="0"/>
              </a:rPr>
              <a:t> is a research and development services company in the field </a:t>
            </a:r>
            <a:r>
              <a:rPr lang="en-us" sz="1600" b="0" i="0" u="none" baseline="0" dirty="0">
                <a:solidFill>
                  <a:srgbClr val="00406D">
                    <a:lumMod val="100000"/>
                  </a:srgbClr>
                </a:solidFill>
                <a:effectLst>
                  <a:outerShdw blurRad="38100" dist="38100" dir="2700000" algn="tl">
                    <a:srgbClr val="000000">
                      <a:alpha val="43137"/>
                    </a:srgbClr>
                  </a:outerShdw>
                </a:effectLst>
                <a:cs typeface="Arial" panose="020B0604020202020204" pitchFamily="34" charset="0"/>
                <a:sym typeface="Segoe UI" panose="020B0502040204020203" pitchFamily="34" charset="0"/>
              </a:rPr>
              <a:t>of engineering, for the medical, high-tech, agriculture, defense industry, technolog</a:t>
            </a:r>
            <a:r>
              <a:rPr lang="en-US" sz="1600" b="0" i="0" u="none" baseline="0" dirty="0">
                <a:solidFill>
                  <a:srgbClr val="00406D">
                    <a:lumMod val="100000"/>
                  </a:srgbClr>
                </a:solidFill>
                <a:effectLst>
                  <a:outerShdw blurRad="38100" dist="38100" dir="2700000" algn="tl">
                    <a:srgbClr val="000000">
                      <a:alpha val="43137"/>
                    </a:srgbClr>
                  </a:outerShdw>
                </a:effectLst>
                <a:cs typeface="Arial" panose="020B0604020202020204" pitchFamily="34" charset="0"/>
                <a:sym typeface="Segoe UI" panose="020B0502040204020203" pitchFamily="34" charset="0"/>
              </a:rPr>
              <a:t>ical innovation</a:t>
            </a:r>
            <a:r>
              <a:rPr lang="en-us" sz="1600" b="0" i="0" u="none" baseline="0" dirty="0">
                <a:solidFill>
                  <a:srgbClr val="00406D">
                    <a:lumMod val="100000"/>
                  </a:srgbClr>
                </a:solidFill>
                <a:effectLst>
                  <a:outerShdw blurRad="38100" dist="38100" dir="2700000" algn="tl">
                    <a:srgbClr val="000000">
                      <a:alpha val="43137"/>
                    </a:srgbClr>
                  </a:outerShdw>
                </a:effectLst>
                <a:cs typeface="Arial" panose="020B0604020202020204" pitchFamily="34" charset="0"/>
                <a:sym typeface="Segoe UI" panose="020B0502040204020203" pitchFamily="34" charset="0"/>
              </a:rPr>
              <a:t>, and heavy industry markets</a:t>
            </a:r>
            <a:r>
              <a:rPr lang="en-us" sz="1600" b="0" i="0" u="none" baseline="0" dirty="0">
                <a:solidFill>
                  <a:srgbClr val="00406D">
                    <a:lumMod val="100000"/>
                  </a:srgbClr>
                </a:solidFill>
                <a:cs typeface="Arial" panose="020B0604020202020204" pitchFamily="34" charset="0"/>
                <a:sym typeface="Segoe UI" panose="020B0502040204020203" pitchFamily="34" charset="0"/>
              </a:rPr>
              <a:t>. </a:t>
            </a:r>
          </a:p>
          <a:p>
            <a:pPr marL="0" indent="0" algn="just" rtl="0">
              <a:buNone/>
            </a:pPr>
            <a:r>
              <a:rPr lang="en-us" sz="1600" b="0" i="0" u="none" baseline="0" dirty="0">
                <a:solidFill>
                  <a:srgbClr val="00406D">
                    <a:lumMod val="100000"/>
                  </a:srgbClr>
                </a:solidFill>
                <a:cs typeface="Arial" panose="020B0604020202020204" pitchFamily="34" charset="0"/>
                <a:sym typeface="Segoe UI" panose="020B0502040204020203" pitchFamily="34" charset="0"/>
              </a:rPr>
              <a:t>The company specializes in providing and developing creative research and engineering solutions while thinking outside the box, </a:t>
            </a:r>
            <a:r>
              <a:rPr lang="en-us" sz="1600" b="0" i="0" u="none" baseline="0" dirty="0">
                <a:solidFill>
                  <a:srgbClr val="00406D">
                    <a:lumMod val="100000"/>
                  </a:srgbClr>
                </a:solidFill>
                <a:effectLst>
                  <a:outerShdw blurRad="38100" dist="38100" dir="2700000" algn="tl">
                    <a:srgbClr val="000000">
                      <a:alpha val="43137"/>
                    </a:srgbClr>
                  </a:outerShdw>
                </a:effectLst>
                <a:cs typeface="Arial" panose="020B0604020202020204" pitchFamily="34" charset="0"/>
                <a:sym typeface="Segoe UI" panose="020B0502040204020203" pitchFamily="34" charset="0"/>
              </a:rPr>
              <a:t>emphasizing simplicity, creativity and cost reduction</a:t>
            </a:r>
            <a:r>
              <a:rPr lang="en-us" sz="1600" b="0" i="0" u="none" baseline="0" dirty="0">
                <a:solidFill>
                  <a:srgbClr val="00406D">
                    <a:lumMod val="100000"/>
                  </a:srgbClr>
                </a:solidFill>
                <a:cs typeface="Arial" panose="020B0604020202020204" pitchFamily="34" charset="0"/>
                <a:sym typeface="Segoe UI" panose="020B0502040204020203" pitchFamily="34" charset="0"/>
              </a:rPr>
              <a:t>.</a:t>
            </a:r>
          </a:p>
          <a:p>
            <a:pPr marL="0" indent="0" algn="l" rtl="0">
              <a:buNone/>
            </a:pPr>
            <a:endParaRPr lang="en-us" sz="1600" dirty="0">
              <a:cs typeface="Arial" panose="020B0604020202020204" pitchFamily="34" charset="0"/>
              <a:sym typeface="Segoe UI" panose="020B0502040204020203" pitchFamily="34" charset="0"/>
            </a:endParaRPr>
          </a:p>
          <a:p>
            <a:pPr marL="0" indent="0" algn="l" rtl="0">
              <a:buNone/>
            </a:pPr>
            <a:r>
              <a:rPr lang="en-us" sz="1600" b="1" i="0" u="none" baseline="0" dirty="0">
                <a:cs typeface="Arial" panose="020B0604020202020204" pitchFamily="34" charset="0"/>
                <a:sym typeface="Segoe UI" panose="020B0502040204020203" pitchFamily="34" charset="0"/>
              </a:rPr>
              <a:t>The company's activity </a:t>
            </a:r>
          </a:p>
          <a:p>
            <a:pPr marL="0" indent="0" algn="l" rtl="0">
              <a:buNone/>
            </a:pPr>
            <a:r>
              <a:rPr lang="en-us" sz="1600" b="0" i="0" u="none" baseline="0" dirty="0">
                <a:cs typeface="Arial" panose="020B0604020202020204" pitchFamily="34" charset="0"/>
                <a:sym typeface="Segoe UI" panose="020B0502040204020203" pitchFamily="34" charset="0"/>
              </a:rPr>
              <a:t>From concept to production </a:t>
            </a:r>
          </a:p>
          <a:p>
            <a:pPr marL="0" indent="0" algn="l" rtl="0">
              <a:buNone/>
            </a:pPr>
            <a:r>
              <a:rPr lang="en-us" sz="1600" b="0" i="0" u="none" baseline="0" dirty="0">
                <a:cs typeface="Arial" panose="020B0604020202020204" pitchFamily="34" charset="0"/>
                <a:sym typeface="Segoe UI" panose="020B0502040204020203" pitchFamily="34" charset="0"/>
              </a:rPr>
              <a:t>while providing creative solutions at intermediate stages </a:t>
            </a:r>
          </a:p>
          <a:p>
            <a:pPr marL="0" indent="0" algn="l" rtl="0">
              <a:buNone/>
            </a:pPr>
            <a:r>
              <a:rPr lang="en-us" sz="1600" b="0" i="0" u="none" baseline="0" dirty="0">
                <a:cs typeface="Arial" panose="020B0604020202020204" pitchFamily="34" charset="0"/>
                <a:sym typeface="Segoe UI" panose="020B0502040204020203" pitchFamily="34" charset="0"/>
              </a:rPr>
              <a:t>of existing processes and developments.</a:t>
            </a:r>
          </a:p>
          <a:p>
            <a:pPr marL="0" indent="0" algn="l" rtl="0">
              <a:buNone/>
            </a:pPr>
            <a:r>
              <a:rPr lang="en-us" sz="1600" b="0" i="0" u="none" baseline="0" dirty="0">
                <a:cs typeface="Arial" panose="020B0604020202020204" pitchFamily="34" charset="0"/>
                <a:sym typeface="Segoe UI" panose="020B0502040204020203" pitchFamily="34" charset="0"/>
              </a:rPr>
              <a:t>Emphasis on quality and excellence </a:t>
            </a:r>
            <a:br>
              <a:rPr lang="en-us" sz="1600" dirty="0">
                <a:cs typeface="Arial" panose="020B0604020202020204" pitchFamily="34" charset="0"/>
                <a:sym typeface="Segoe UI" panose="020B0502040204020203" pitchFamily="34" charset="0"/>
              </a:rPr>
            </a:br>
            <a:endParaRPr lang="en-us" sz="1600" dirty="0">
              <a:cs typeface="Arial" panose="020B0604020202020204" pitchFamily="34" charset="0"/>
              <a:sym typeface="Segoe UI" panose="020B0502040204020203" pitchFamily="34" charset="0"/>
            </a:endParaRPr>
          </a:p>
          <a:p>
            <a:pPr marL="0" indent="0" algn="l" rtl="0">
              <a:buNone/>
            </a:pPr>
            <a:r>
              <a:rPr lang="en-us" sz="1600" b="1" i="0" u="none" baseline="0" dirty="0">
                <a:cs typeface="Arial" panose="020B0604020202020204" pitchFamily="34" charset="0"/>
                <a:sym typeface="Segoe UI" panose="020B0502040204020203" pitchFamily="34" charset="0"/>
              </a:rPr>
              <a:t>Among our clients </a:t>
            </a:r>
          </a:p>
          <a:p>
            <a:pPr marL="0" indent="0" algn="l" rtl="0">
              <a:buNone/>
            </a:pPr>
            <a:r>
              <a:rPr lang="en-us" sz="1600" b="0" i="0" u="none" baseline="0" dirty="0">
                <a:cs typeface="Arial" panose="020B0604020202020204" pitchFamily="34" charset="0"/>
                <a:sym typeface="Segoe UI" panose="020B0502040204020203" pitchFamily="34" charset="0"/>
              </a:rPr>
              <a:t>Start-up companies in a variety of areas such as: </a:t>
            </a:r>
          </a:p>
          <a:p>
            <a:pPr marL="0" indent="0" algn="l" rtl="0">
              <a:buNone/>
            </a:pPr>
            <a:r>
              <a:rPr lang="en-us" sz="1600" b="0" i="0" u="none" baseline="0" dirty="0">
                <a:cs typeface="Arial" panose="020B0604020202020204" pitchFamily="34" charset="0"/>
                <a:sym typeface="Segoe UI" panose="020B0502040204020203" pitchFamily="34" charset="0"/>
              </a:rPr>
              <a:t>Agriculture, industry, medical, environmental engineering and energy.</a:t>
            </a:r>
          </a:p>
          <a:p>
            <a:pPr marL="0" indent="0" algn="l" rtl="0">
              <a:buNone/>
            </a:pPr>
            <a:endParaRPr lang="en-us" sz="1600"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graphicFrame>
        <p:nvGraphicFramePr>
          <p:cNvPr id="5" name="דיאגרמה 4">
            <a:extLst>
              <a:ext uri="{FF2B5EF4-FFF2-40B4-BE49-F238E27FC236}">
                <a16:creationId xmlns:a16="http://schemas.microsoft.com/office/drawing/2014/main" id="{075BE488-115D-41E2-B62F-2E319F2A541A}"/>
              </a:ext>
            </a:extLst>
          </p:cNvPr>
          <p:cNvGraphicFramePr/>
          <p:nvPr>
            <p:extLst>
              <p:ext uri="{D42A27DB-BD31-4B8C-83A1-F6EECF244321}">
                <p14:modId xmlns:p14="http://schemas.microsoft.com/office/powerpoint/2010/main" val="3432107973"/>
              </p:ext>
            </p:extLst>
          </p:nvPr>
        </p:nvGraphicFramePr>
        <p:xfrm>
          <a:off x="5732431" y="3081776"/>
          <a:ext cx="3592946" cy="314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1104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533775" y="91088"/>
            <a:ext cx="5610225" cy="1066800"/>
          </a:xfrm>
        </p:spPr>
        <p:txBody>
          <a:bodyPr/>
          <a:lstStyle/>
          <a:p>
            <a:pPr lvl="0" algn="l" rtl="0">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Medical Device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Development of products </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that</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integrate</a:t>
            </a:r>
            <a:r>
              <a:rPr lang="en-US" sz="2000" b="1" dirty="0">
                <a:solidFill>
                  <a:schemeClr val="tx1">
                    <a:lumMod val="100000"/>
                  </a:schemeClr>
                </a:solidFill>
                <a:ea typeface="Arial"/>
                <a:cs typeface="Arial" panose="020B0604020202020204" pitchFamily="34" charset="0"/>
                <a:sym typeface="Segoe UI Semibold" panose="020B0702040204020203" pitchFamily="34" charset="0"/>
              </a:rPr>
              <a:t>s</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plastic</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s</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and electronics</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694829312"/>
              </p:ext>
            </p:extLst>
          </p:nvPr>
        </p:nvGraphicFramePr>
        <p:xfrm>
          <a:off x="4049133" y="1896552"/>
          <a:ext cx="4710363" cy="4467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911719" y="1157888"/>
            <a:ext cx="4847779" cy="738664"/>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plastics</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and</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electronics, working and interfacing with an existing system,</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flexib</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le thinking</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use off-the-shelf parts, working with different disciplines. </a:t>
            </a:r>
          </a:p>
        </p:txBody>
      </p:sp>
      <p:grpSp>
        <p:nvGrpSpPr>
          <p:cNvPr id="13" name="קבוצה 12">
            <a:extLst>
              <a:ext uri="{FF2B5EF4-FFF2-40B4-BE49-F238E27FC236}">
                <a16:creationId xmlns:a16="http://schemas.microsoft.com/office/drawing/2014/main" id="{FACF075B-53A8-4F30-80B7-457F9C9E3746}"/>
              </a:ext>
            </a:extLst>
          </p:cNvPr>
          <p:cNvGrpSpPr/>
          <p:nvPr/>
        </p:nvGrpSpPr>
        <p:grpSpPr>
          <a:xfrm>
            <a:off x="148912" y="1681107"/>
            <a:ext cx="3762807" cy="3980202"/>
            <a:chOff x="455398" y="946126"/>
            <a:chExt cx="3762807" cy="3980202"/>
          </a:xfrm>
        </p:grpSpPr>
        <p:pic>
          <p:nvPicPr>
            <p:cNvPr id="14" name="Picture 3">
              <a:extLst>
                <a:ext uri="{FF2B5EF4-FFF2-40B4-BE49-F238E27FC236}">
                  <a16:creationId xmlns:a16="http://schemas.microsoft.com/office/drawing/2014/main" id="{1252BBD8-2C54-478C-B0D3-421C1CBBA96E}"/>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455398" y="3556181"/>
              <a:ext cx="1881402" cy="1370147"/>
            </a:xfrm>
            <a:prstGeom prst="rect">
              <a:avLst/>
            </a:prstGeom>
          </p:spPr>
        </p:pic>
        <p:pic>
          <p:nvPicPr>
            <p:cNvPr id="16" name="Picture 6" descr="A picture containing table, white, water&#10;&#10;Description automatically generated">
              <a:extLst>
                <a:ext uri="{FF2B5EF4-FFF2-40B4-BE49-F238E27FC236}">
                  <a16:creationId xmlns:a16="http://schemas.microsoft.com/office/drawing/2014/main" id="{0E2E5F86-941F-4D69-B7A8-2DB4898623EB}"/>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2336800" y="2251152"/>
              <a:ext cx="1881405" cy="1219890"/>
            </a:xfrm>
            <a:prstGeom prst="rect">
              <a:avLst/>
            </a:prstGeom>
          </p:spPr>
        </p:pic>
        <p:pic>
          <p:nvPicPr>
            <p:cNvPr id="17" name="Picture 8" descr="A picture containing pan&#10;&#10;Description automatically generated">
              <a:extLst>
                <a:ext uri="{FF2B5EF4-FFF2-40B4-BE49-F238E27FC236}">
                  <a16:creationId xmlns:a16="http://schemas.microsoft.com/office/drawing/2014/main" id="{842EE8EE-6C3E-4F27-B623-E64A59809756}"/>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455399" y="946126"/>
              <a:ext cx="1881402" cy="1219889"/>
            </a:xfrm>
            <a:prstGeom prst="rect">
              <a:avLst/>
            </a:prstGeom>
          </p:spPr>
        </p:pic>
        <p:pic>
          <p:nvPicPr>
            <p:cNvPr id="18" name="Picture 10" descr="A picture containing pan&#10;&#10;Description automatically generated">
              <a:extLst>
                <a:ext uri="{FF2B5EF4-FFF2-40B4-BE49-F238E27FC236}">
                  <a16:creationId xmlns:a16="http://schemas.microsoft.com/office/drawing/2014/main" id="{8936E6D8-6264-421C-8D54-1A870E1E0A04}"/>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2336803" y="946126"/>
              <a:ext cx="1881402" cy="1219889"/>
            </a:xfrm>
            <a:prstGeom prst="rect">
              <a:avLst/>
            </a:prstGeom>
          </p:spPr>
        </p:pic>
        <p:pic>
          <p:nvPicPr>
            <p:cNvPr id="19" name="Picture 12" descr="A close up of a device&#10;&#10;Description automatically generated">
              <a:extLst>
                <a:ext uri="{FF2B5EF4-FFF2-40B4-BE49-F238E27FC236}">
                  <a16:creationId xmlns:a16="http://schemas.microsoft.com/office/drawing/2014/main" id="{19139F19-0EDB-4CB9-A42C-23E6B5E14008}"/>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455398" y="2251154"/>
              <a:ext cx="1881403" cy="1219888"/>
            </a:xfrm>
            <a:prstGeom prst="rect">
              <a:avLst/>
            </a:prstGeom>
          </p:spPr>
        </p:pic>
        <p:pic>
          <p:nvPicPr>
            <p:cNvPr id="20" name="Picture 14" descr="A device with wires attached to it&#10;&#10;Description automatically generated">
              <a:extLst>
                <a:ext uri="{FF2B5EF4-FFF2-40B4-BE49-F238E27FC236}">
                  <a16:creationId xmlns:a16="http://schemas.microsoft.com/office/drawing/2014/main" id="{5A4D6A39-E7F3-4E80-B435-D03397308B3A}"/>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336803" y="3556179"/>
              <a:ext cx="1881402" cy="1352917"/>
            </a:xfrm>
            <a:prstGeom prst="rect">
              <a:avLst/>
            </a:prstGeom>
          </p:spPr>
        </p:pic>
      </p:grpSp>
    </p:spTree>
    <p:extLst>
      <p:ext uri="{BB962C8B-B14F-4D97-AF65-F5344CB8AC3E}">
        <p14:creationId xmlns:p14="http://schemas.microsoft.com/office/powerpoint/2010/main" val="583557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08111" y="317638"/>
            <a:ext cx="6311833" cy="846827"/>
          </a:xfrm>
        </p:spPr>
        <p:txBody>
          <a:bodyPr/>
          <a:lstStyle/>
          <a:p>
            <a:pPr lvl="0" algn="l" rtl="0">
              <a:lnSpc>
                <a:spcPct val="150000"/>
              </a:lnSpc>
              <a:spcBef>
                <a:spcPts val="0"/>
              </a:spcBef>
              <a:buSzPts val="2000"/>
            </a:pPr>
            <a:r>
              <a:rPr lang="en-us" b="1" i="0" u="none" baseline="0" dirty="0">
                <a:cs typeface="Arial" panose="020B0604020202020204" pitchFamily="34" charset="0"/>
                <a:sym typeface="Segoe UI Semibold" panose="020B0702040204020203" pitchFamily="34" charset="0"/>
              </a:rPr>
              <a:t>Automation – Medical</a:t>
            </a: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721954" y="1164465"/>
            <a:ext cx="8321963" cy="5047799"/>
          </a:xfrm>
        </p:spPr>
        <p:txBody>
          <a:bodyPr/>
          <a:lstStyle/>
          <a:p>
            <a:pPr marL="0" lvl="0" indent="0" algn="l" rtl="0">
              <a:lnSpc>
                <a:spcPct val="150000"/>
              </a:lnSpc>
              <a:spcBef>
                <a:spcPts val="0"/>
              </a:spcBef>
              <a:buSzPts val="2000"/>
              <a:buNone/>
            </a:pPr>
            <a:r>
              <a:rPr lang="en-us" sz="1400" b="1" i="0" u="none" baseline="0" dirty="0">
                <a:ea typeface="Arial"/>
                <a:cs typeface="Arial" panose="020B0604020202020204" pitchFamily="34" charset="0"/>
                <a:sym typeface="Segoe UI" panose="020B0502040204020203" pitchFamily="34" charset="0"/>
              </a:rPr>
              <a:t>The need for</a:t>
            </a:r>
            <a:r>
              <a:rPr lang="en-US" sz="1400" b="1" i="0" u="none" baseline="0" dirty="0">
                <a:ea typeface="Arial"/>
                <a:cs typeface="Arial" panose="020B0604020202020204" pitchFamily="34" charset="0"/>
                <a:sym typeface="Segoe UI" panose="020B0502040204020203" pitchFamily="34" charset="0"/>
              </a:rPr>
              <a:t> ongoing</a:t>
            </a:r>
            <a:r>
              <a:rPr lang="en-us" sz="1400" b="1" i="0" u="none" baseline="0" dirty="0">
                <a:ea typeface="Arial"/>
                <a:cs typeface="Arial" panose="020B0604020202020204" pitchFamily="34" charset="0"/>
                <a:sym typeface="Segoe UI" panose="020B0502040204020203" pitchFamily="34" charset="0"/>
              </a:rPr>
              <a:t> develop</a:t>
            </a:r>
            <a:r>
              <a:rPr lang="en-US" sz="1400" b="1" i="0" u="none" baseline="0" dirty="0">
                <a:ea typeface="Arial"/>
                <a:cs typeface="Arial" panose="020B0604020202020204" pitchFamily="34" charset="0"/>
                <a:sym typeface="Segoe UI" panose="020B0502040204020203" pitchFamily="34" charset="0"/>
              </a:rPr>
              <a:t>ment</a:t>
            </a:r>
            <a:r>
              <a:rPr lang="en-us" sz="1400" b="1" i="0" u="none" baseline="0" dirty="0">
                <a:ea typeface="Arial"/>
                <a:cs typeface="Arial" panose="020B0604020202020204" pitchFamily="34" charset="0"/>
                <a:sym typeface="Segoe UI" panose="020B0502040204020203" pitchFamily="34" charset="0"/>
              </a:rPr>
              <a:t> and </a:t>
            </a:r>
            <a:r>
              <a:rPr lang="en-US" sz="1400" b="1" i="0" u="none" baseline="0" dirty="0">
                <a:ea typeface="Arial"/>
                <a:cs typeface="Arial" panose="020B0604020202020204" pitchFamily="34" charset="0"/>
                <a:sym typeface="Segoe UI" panose="020B0502040204020203" pitchFamily="34" charset="0"/>
              </a:rPr>
              <a:t>improvement of</a:t>
            </a:r>
            <a:r>
              <a:rPr lang="en-us" sz="1400" b="1" i="0" u="none" baseline="0" dirty="0">
                <a:ea typeface="Arial"/>
                <a:cs typeface="Arial" panose="020B0604020202020204" pitchFamily="34" charset="0"/>
                <a:sym typeface="Segoe UI" panose="020B0502040204020203" pitchFamily="34" charset="0"/>
              </a:rPr>
              <a:t> production lines in industry</a:t>
            </a:r>
            <a:r>
              <a:rPr lang="en-US" sz="1400" b="1" i="0" u="none" baseline="0" dirty="0">
                <a:ea typeface="Arial"/>
                <a:cs typeface="Arial" panose="020B0604020202020204" pitchFamily="34" charset="0"/>
                <a:sym typeface="Segoe UI" panose="020B0502040204020203" pitchFamily="34" charset="0"/>
              </a:rPr>
              <a:t>, particularly</a:t>
            </a:r>
            <a:r>
              <a:rPr lang="en-us" sz="1400" b="1" i="0" u="none" baseline="0" dirty="0">
                <a:ea typeface="Arial"/>
                <a:cs typeface="Arial" panose="020B0604020202020204" pitchFamily="34" charset="0"/>
                <a:sym typeface="Segoe UI" panose="020B0502040204020203" pitchFamily="34" charset="0"/>
              </a:rPr>
              <a:t> in the medical field</a:t>
            </a:r>
          </a:p>
          <a:p>
            <a:pPr marL="0" lvl="0" indent="0" algn="just" rtl="0">
              <a:lnSpc>
                <a:spcPct val="150000"/>
              </a:lnSpc>
              <a:spcBef>
                <a:spcPts val="0"/>
              </a:spcBef>
              <a:buSzPts val="2000"/>
              <a:buNone/>
            </a:pPr>
            <a:r>
              <a:rPr lang="en-us" sz="1400" b="0" i="0" u="none" baseline="0" dirty="0">
                <a:ea typeface="Arial"/>
                <a:cs typeface="Arial" panose="020B0604020202020204" pitchFamily="34" charset="0"/>
                <a:sym typeface="Segoe UI" panose="020B0502040204020203" pitchFamily="34" charset="0"/>
              </a:rPr>
              <a:t>Requires switching to automatic or semi-automatic machines, with an emphasis on reducing the number of employees involved in the production process and/or product assembly.</a:t>
            </a:r>
          </a:p>
          <a:p>
            <a:pPr marL="0" lvl="0" indent="0" algn="just" rtl="0">
              <a:lnSpc>
                <a:spcPct val="150000"/>
              </a:lnSpc>
              <a:spcBef>
                <a:spcPts val="0"/>
              </a:spcBef>
              <a:buSzPts val="2000"/>
              <a:buNone/>
            </a:pPr>
            <a:r>
              <a:rPr lang="en-us" sz="1400" b="0" i="0" u="none" baseline="0" dirty="0">
                <a:ea typeface="Arial"/>
                <a:cs typeface="Arial" panose="020B0604020202020204" pitchFamily="34" charset="0"/>
                <a:sym typeface="Segoe UI" panose="020B0502040204020203" pitchFamily="34" charset="0"/>
              </a:rPr>
              <a:t>Additionally, there was also a requirement </a:t>
            </a:r>
            <a:r>
              <a:rPr lang="en-US" sz="1400" b="0" i="0" u="none" baseline="0" dirty="0">
                <a:ea typeface="Arial"/>
                <a:cs typeface="Arial" panose="020B0604020202020204" pitchFamily="34" charset="0"/>
                <a:sym typeface="Segoe UI" panose="020B0502040204020203" pitchFamily="34" charset="0"/>
              </a:rPr>
              <a:t>that the machine conduct a </a:t>
            </a:r>
            <a:r>
              <a:rPr lang="en-us" sz="1400" b="0" i="0" u="none" baseline="0" dirty="0">
                <a:ea typeface="Arial"/>
                <a:cs typeface="Arial" panose="020B0604020202020204" pitchFamily="34" charset="0"/>
                <a:sym typeface="Segoe UI" panose="020B0502040204020203" pitchFamily="34" charset="0"/>
              </a:rPr>
              <a:t>self-inspection</a:t>
            </a:r>
            <a:r>
              <a:rPr lang="en-US" sz="1400" b="0" i="0" u="none" baseline="0" dirty="0">
                <a:ea typeface="Arial"/>
                <a:cs typeface="Arial" panose="020B0604020202020204" pitchFamily="34" charset="0"/>
                <a:sym typeface="Segoe UI" panose="020B0502040204020203" pitchFamily="34" charset="0"/>
              </a:rPr>
              <a:t> of the project</a:t>
            </a:r>
            <a:r>
              <a:rPr lang="en-us" sz="1400" b="0" i="0" u="none" baseline="0" dirty="0">
                <a:ea typeface="Arial"/>
                <a:cs typeface="Arial" panose="020B0604020202020204" pitchFamily="34" charset="0"/>
                <a:sym typeface="Segoe UI" panose="020B0502040204020203" pitchFamily="34" charset="0"/>
              </a:rPr>
              <a:t> </a:t>
            </a:r>
            <a:r>
              <a:rPr lang="en-US" sz="1400" b="0" i="0" u="none" baseline="0" dirty="0">
                <a:ea typeface="Arial"/>
                <a:cs typeface="Arial" panose="020B0604020202020204" pitchFamily="34" charset="0"/>
                <a:sym typeface="Segoe UI" panose="020B0502040204020203" pitchFamily="34" charset="0"/>
              </a:rPr>
              <a:t>q</a:t>
            </a:r>
            <a:r>
              <a:rPr lang="en-us" sz="1400" b="0" i="0" u="none" baseline="0" dirty="0">
                <a:ea typeface="Arial"/>
                <a:cs typeface="Arial" panose="020B0604020202020204" pitchFamily="34" charset="0"/>
                <a:sym typeface="Segoe UI" panose="020B0502040204020203" pitchFamily="34" charset="0"/>
              </a:rPr>
              <a:t>uality and </a:t>
            </a:r>
            <a:r>
              <a:rPr lang="en-US" sz="1400" b="0" i="0" u="none" baseline="0" dirty="0">
                <a:ea typeface="Arial"/>
                <a:cs typeface="Arial" panose="020B0604020202020204" pitchFamily="34" charset="0"/>
                <a:sym typeface="Segoe UI" panose="020B0502040204020203" pitchFamily="34" charset="0"/>
              </a:rPr>
              <a:t>have </a:t>
            </a:r>
            <a:r>
              <a:rPr lang="en-us" sz="1400" b="0" i="0" u="none" baseline="0" dirty="0">
                <a:ea typeface="Arial"/>
                <a:cs typeface="Arial" panose="020B0604020202020204" pitchFamily="34" charset="0"/>
                <a:sym typeface="Segoe UI" panose="020B0502040204020203" pitchFamily="34" charset="0"/>
              </a:rPr>
              <a:t>the ability to sort out at the end of each sub-phase</a:t>
            </a:r>
            <a:r>
              <a:rPr lang="en-US" sz="1400" b="0" i="0" u="none" baseline="0" dirty="0">
                <a:ea typeface="Arial"/>
                <a:cs typeface="Arial" panose="020B0604020202020204" pitchFamily="34" charset="0"/>
                <a:sym typeface="Segoe UI" panose="020B0502040204020203" pitchFamily="34" charset="0"/>
              </a:rPr>
              <a:t> of the process</a:t>
            </a:r>
            <a:r>
              <a:rPr lang="en-us" sz="1400" b="0" i="0" u="none" baseline="0" dirty="0">
                <a:ea typeface="Arial"/>
                <a:cs typeface="Arial" panose="020B0604020202020204" pitchFamily="34" charset="0"/>
                <a:sym typeface="Segoe UI" panose="020B0502040204020203" pitchFamily="34" charset="0"/>
              </a:rPr>
              <a:t>, thereby reducing </a:t>
            </a:r>
            <a:r>
              <a:rPr lang="en-US" sz="1400" b="0" i="0" u="none" baseline="0" dirty="0">
                <a:ea typeface="Arial"/>
                <a:cs typeface="Arial" panose="020B0604020202020204" pitchFamily="34" charset="0"/>
                <a:sym typeface="Segoe UI" panose="020B0502040204020203" pitchFamily="34" charset="0"/>
              </a:rPr>
              <a:t>the number of </a:t>
            </a:r>
            <a:r>
              <a:rPr lang="en-us" sz="1400" b="0" i="0" u="none" baseline="0" dirty="0">
                <a:ea typeface="Arial"/>
                <a:cs typeface="Arial" panose="020B0604020202020204" pitchFamily="34" charset="0"/>
                <a:sym typeface="Segoe UI" panose="020B0502040204020203" pitchFamily="34" charset="0"/>
              </a:rPr>
              <a:t>complete systems that were disqualified because of </a:t>
            </a:r>
            <a:r>
              <a:rPr lang="en-US" sz="1400" b="0" i="0" u="none" baseline="0" dirty="0">
                <a:ea typeface="Arial"/>
                <a:cs typeface="Arial" panose="020B0604020202020204" pitchFamily="34" charset="0"/>
                <a:sym typeface="Segoe UI" panose="020B0502040204020203" pitchFamily="34" charset="0"/>
              </a:rPr>
              <a:t>a </a:t>
            </a:r>
            <a:r>
              <a:rPr lang="en-us" sz="1400" b="0" i="0" u="none" baseline="0" dirty="0">
                <a:ea typeface="Arial"/>
                <a:cs typeface="Arial" panose="020B0604020202020204" pitchFamily="34" charset="0"/>
                <a:sym typeface="Segoe UI" panose="020B0502040204020203" pitchFamily="34" charset="0"/>
              </a:rPr>
              <a:t>recurring need for disassembling and reassembling. In most cases, this is a manually implemented process which increase</a:t>
            </a:r>
            <a:r>
              <a:rPr lang="en-US" sz="1400" b="0" i="0" u="none" baseline="0" dirty="0">
                <a:ea typeface="Arial"/>
                <a:cs typeface="Arial" panose="020B0604020202020204" pitchFamily="34" charset="0"/>
                <a:sym typeface="Segoe UI" panose="020B0502040204020203" pitchFamily="34" charset="0"/>
              </a:rPr>
              <a:t>s</a:t>
            </a:r>
            <a:r>
              <a:rPr lang="en-us" sz="1400" b="0" i="0" u="none" baseline="0" dirty="0">
                <a:ea typeface="Arial"/>
                <a:cs typeface="Arial" panose="020B0604020202020204" pitchFamily="34" charset="0"/>
                <a:sym typeface="Segoe UI" panose="020B0502040204020203" pitchFamily="34" charset="0"/>
              </a:rPr>
              <a:t> total product cost.</a:t>
            </a:r>
          </a:p>
          <a:p>
            <a:pPr marL="0" lvl="0" indent="0" algn="l" rtl="0">
              <a:lnSpc>
                <a:spcPct val="150000"/>
              </a:lnSpc>
              <a:spcBef>
                <a:spcPts val="0"/>
              </a:spcBef>
              <a:buSzPts val="2000"/>
              <a:buNone/>
            </a:pPr>
            <a:endParaRPr lang="en-us" sz="1400" dirty="0">
              <a:ea typeface="Arial"/>
              <a:cs typeface="Arial" panose="020B0604020202020204" pitchFamily="34" charset="0"/>
              <a:sym typeface="Segoe UI" panose="020B0502040204020203" pitchFamily="34" charset="0"/>
            </a:endParaRPr>
          </a:p>
          <a:p>
            <a:pPr marL="0" lvl="0" indent="0" algn="l" rtl="0">
              <a:lnSpc>
                <a:spcPct val="150000"/>
              </a:lnSpc>
              <a:spcBef>
                <a:spcPts val="0"/>
              </a:spcBef>
              <a:buSzPts val="2000"/>
              <a:buNone/>
            </a:pPr>
            <a:r>
              <a:rPr lang="en-us" sz="1400" b="1" i="0" u="none" baseline="0" dirty="0">
                <a:ea typeface="Arial"/>
                <a:cs typeface="Arial" panose="020B0604020202020204" pitchFamily="34" charset="0"/>
                <a:sym typeface="Segoe UI" panose="020B0502040204020203" pitchFamily="34" charset="0"/>
              </a:rPr>
              <a:t>Switch to full or semi-automatic machinery</a:t>
            </a:r>
          </a:p>
          <a:p>
            <a:pPr marL="0" lvl="0" indent="0" algn="just" rtl="0">
              <a:lnSpc>
                <a:spcPct val="150000"/>
              </a:lnSpc>
              <a:spcBef>
                <a:spcPts val="0"/>
              </a:spcBef>
              <a:buSzPts val="2000"/>
              <a:buNone/>
            </a:pPr>
            <a:r>
              <a:rPr lang="en-us" sz="1400" b="0" i="0" u="none" baseline="0" dirty="0">
                <a:ea typeface="Arial"/>
                <a:cs typeface="Arial" panose="020B0604020202020204" pitchFamily="34" charset="0"/>
                <a:sym typeface="Segoe UI" panose="020B0502040204020203" pitchFamily="34" charset="0"/>
              </a:rPr>
              <a:t>Allows for reliable and stable production, with very low quantity of rejects, and performing production line sample checks. </a:t>
            </a:r>
          </a:p>
          <a:p>
            <a:pPr marL="0" lvl="0" indent="0" algn="just" rtl="0">
              <a:lnSpc>
                <a:spcPct val="150000"/>
              </a:lnSpc>
              <a:spcBef>
                <a:spcPts val="0"/>
              </a:spcBef>
              <a:buSzPts val="2000"/>
              <a:buNone/>
            </a:pPr>
            <a:r>
              <a:rPr lang="en-us" sz="1400" b="0" i="0" u="none" baseline="0" dirty="0">
                <a:ea typeface="Arial"/>
                <a:cs typeface="Arial" panose="020B0604020202020204" pitchFamily="34" charset="0"/>
                <a:sym typeface="Segoe UI" panose="020B0502040204020203" pitchFamily="34" charset="0"/>
              </a:rPr>
              <a:t>The medical field takes the production issue one step further and performs validations for the production line, machinery, and processes, and thereby increases the production stability up to zero rejects, </a:t>
            </a:r>
            <a:r>
              <a:rPr lang="en-US" sz="1400" b="0" i="0" u="none" baseline="0" dirty="0">
                <a:ea typeface="Arial"/>
                <a:cs typeface="Arial" panose="020B0604020202020204" pitchFamily="34" charset="0"/>
                <a:sym typeface="Segoe UI" panose="020B0502040204020203" pitchFamily="34" charset="0"/>
              </a:rPr>
              <a:t>and high repeatability as well as</a:t>
            </a:r>
            <a:r>
              <a:rPr lang="en-us" sz="1400" b="0" i="0" u="none" baseline="0" dirty="0">
                <a:ea typeface="Arial"/>
                <a:cs typeface="Arial" panose="020B0604020202020204" pitchFamily="34" charset="0"/>
                <a:sym typeface="Segoe UI" panose="020B0502040204020203" pitchFamily="34" charset="0"/>
              </a:rPr>
              <a:t> production stability and reliability.</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spTree>
    <p:extLst>
      <p:ext uri="{BB962C8B-B14F-4D97-AF65-F5344CB8AC3E}">
        <p14:creationId xmlns:p14="http://schemas.microsoft.com/office/powerpoint/2010/main" val="224186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26965" y="301641"/>
            <a:ext cx="6311833" cy="846827"/>
          </a:xfrm>
        </p:spPr>
        <p:txBody>
          <a:bodyPr/>
          <a:lstStyle/>
          <a:p>
            <a:pPr lvl="0" algn="l" rtl="0">
              <a:lnSpc>
                <a:spcPct val="150000"/>
              </a:lnSpc>
              <a:spcBef>
                <a:spcPts val="0"/>
              </a:spcBef>
              <a:buSzPts val="2000"/>
            </a:pPr>
            <a:r>
              <a:rPr lang="en-us" b="1" i="0" u="none" baseline="0" dirty="0">
                <a:cs typeface="Arial" panose="020B0604020202020204" pitchFamily="34" charset="0"/>
                <a:sym typeface="Segoe UI Semibold" panose="020B0702040204020203" pitchFamily="34" charset="0"/>
              </a:rPr>
              <a:t>Automation – Medical</a:t>
            </a: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360218" y="1405906"/>
            <a:ext cx="8478984" cy="2658094"/>
          </a:xfrm>
        </p:spPr>
        <p:txBody>
          <a:bodyPr/>
          <a:lstStyle/>
          <a:p>
            <a:pPr marL="0" lvl="0" indent="0" algn="l" rtl="0">
              <a:lnSpc>
                <a:spcPct val="150000"/>
              </a:lnSpc>
              <a:spcBef>
                <a:spcPts val="0"/>
              </a:spcBef>
              <a:buSzPts val="2000"/>
              <a:buNone/>
            </a:pPr>
            <a:r>
              <a:rPr lang="en-us" sz="1200" b="1" i="0" u="none" baseline="0" dirty="0">
                <a:cs typeface="Arial" panose="020B0604020202020204" pitchFamily="34" charset="0"/>
                <a:sym typeface="Segoe UI" panose="020B0502040204020203" pitchFamily="34" charset="0"/>
              </a:rPr>
              <a:t>Development of machines for production lines</a:t>
            </a:r>
          </a:p>
          <a:p>
            <a:pPr algn="l" rtl="0">
              <a:lnSpc>
                <a:spcPct val="150000"/>
              </a:lnSpc>
              <a:spcBef>
                <a:spcPts val="0"/>
              </a:spcBef>
              <a:buSzPts val="2000"/>
            </a:pPr>
            <a:r>
              <a:rPr lang="en-us" sz="1200" b="0" i="0" u="none" baseline="0" dirty="0">
                <a:ea typeface="Arial"/>
                <a:cs typeface="Arial" panose="020B0604020202020204" pitchFamily="34" charset="0"/>
                <a:sym typeface="Segoe UI" panose="020B0502040204020203" pitchFamily="34" charset="0"/>
              </a:rPr>
              <a:t>Requires deep familiarity with advanced technologies, adaptability</a:t>
            </a:r>
            <a:r>
              <a:rPr lang="en-US" sz="1200" b="0" i="0" u="none" baseline="0" dirty="0">
                <a:ea typeface="Arial"/>
                <a:cs typeface="Arial" panose="020B0604020202020204" pitchFamily="34" charset="0"/>
                <a:sym typeface="Segoe UI" panose="020B0502040204020203" pitchFamily="34" charset="0"/>
              </a:rPr>
              <a:t> of</a:t>
            </a:r>
            <a:r>
              <a:rPr lang="en-us" sz="1200" b="0" i="0" u="none" baseline="0" dirty="0">
                <a:ea typeface="Arial"/>
                <a:cs typeface="Arial" panose="020B0604020202020204" pitchFamily="34" charset="0"/>
                <a:sym typeface="Segoe UI" panose="020B0502040204020203" pitchFamily="34" charset="0"/>
              </a:rPr>
              <a:t> off-the-shelf components for maintaining machinery production costs, except for special cases where there is no </a:t>
            </a:r>
            <a:r>
              <a:rPr lang="en-US" sz="1200" b="0" i="0" u="none" baseline="0" dirty="0">
                <a:ea typeface="Arial"/>
                <a:cs typeface="Arial" panose="020B0604020202020204" pitchFamily="34" charset="0"/>
                <a:sym typeface="Segoe UI" panose="020B0502040204020203" pitchFamily="34" charset="0"/>
              </a:rPr>
              <a:t>other option</a:t>
            </a:r>
            <a:r>
              <a:rPr lang="en-us" sz="1200" b="0" i="0" u="none" baseline="0" dirty="0">
                <a:ea typeface="Arial"/>
                <a:cs typeface="Arial" panose="020B0604020202020204" pitchFamily="34" charset="0"/>
                <a:sym typeface="Segoe UI" panose="020B0502040204020203" pitchFamily="34" charset="0"/>
              </a:rPr>
              <a:t> and the development of designated components is necessary.</a:t>
            </a:r>
          </a:p>
          <a:p>
            <a:pPr algn="l" rtl="0">
              <a:lnSpc>
                <a:spcPct val="150000"/>
              </a:lnSpc>
              <a:spcBef>
                <a:spcPts val="0"/>
              </a:spcBef>
              <a:buSzPts val="2000"/>
            </a:pPr>
            <a:r>
              <a:rPr lang="en-us" sz="1200" b="0" i="0" u="none" baseline="0" dirty="0">
                <a:ea typeface="Arial"/>
                <a:cs typeface="Arial" panose="020B0604020202020204" pitchFamily="34" charset="0"/>
                <a:sym typeface="Segoe UI" panose="020B0502040204020203" pitchFamily="34" charset="0"/>
              </a:rPr>
              <a:t>Additionally, the product requires studying the finer details, and the existing assembly process</a:t>
            </a:r>
            <a:r>
              <a:rPr lang="en-US" sz="1200" b="0" i="0" u="none" baseline="0" dirty="0">
                <a:ea typeface="Arial"/>
                <a:cs typeface="Arial" panose="020B0604020202020204" pitchFamily="34" charset="0"/>
                <a:sym typeface="Segoe UI" panose="020B0502040204020203" pitchFamily="34" charset="0"/>
              </a:rPr>
              <a:t>.</a:t>
            </a:r>
            <a:r>
              <a:rPr lang="en-us" sz="1200" b="0" i="0" u="none" baseline="0" dirty="0">
                <a:ea typeface="Arial"/>
                <a:cs typeface="Arial" panose="020B0604020202020204" pitchFamily="34" charset="0"/>
                <a:sym typeface="Segoe UI" panose="020B0502040204020203" pitchFamily="34" charset="0"/>
              </a:rPr>
              <a:t> </a:t>
            </a:r>
            <a:r>
              <a:rPr lang="en-US" sz="1200" b="0" i="0" u="none" baseline="0" dirty="0">
                <a:ea typeface="Arial"/>
                <a:cs typeface="Arial" panose="020B0604020202020204" pitchFamily="34" charset="0"/>
                <a:sym typeface="Segoe UI" panose="020B0502040204020203" pitchFamily="34" charset="0"/>
              </a:rPr>
              <a:t>S</a:t>
            </a:r>
            <a:r>
              <a:rPr lang="en-us" sz="1200" b="0" i="0" u="none" baseline="0" dirty="0">
                <a:ea typeface="Arial"/>
                <a:cs typeface="Arial" panose="020B0604020202020204" pitchFamily="34" charset="0"/>
                <a:sym typeface="Segoe UI" panose="020B0502040204020203" pitchFamily="34" charset="0"/>
              </a:rPr>
              <a:t>ometimes this requires changes, carrying out product adjustments to automated production systems.</a:t>
            </a:r>
          </a:p>
          <a:p>
            <a:pPr algn="l" rtl="0">
              <a:lnSpc>
                <a:spcPct val="150000"/>
              </a:lnSpc>
              <a:spcBef>
                <a:spcPts val="0"/>
              </a:spcBef>
              <a:buSzPts val="2000"/>
            </a:pPr>
            <a:r>
              <a:rPr lang="en-us" sz="1200" b="0" i="0" u="none" baseline="0" dirty="0">
                <a:ea typeface="Arial"/>
                <a:cs typeface="Arial" panose="020B0604020202020204" pitchFamily="34" charset="0"/>
                <a:sym typeface="Segoe UI" panose="020B0502040204020203" pitchFamily="34" charset="0"/>
              </a:rPr>
              <a:t>Machine development stages are </a:t>
            </a:r>
            <a:r>
              <a:rPr lang="en-US" sz="1200" b="0" i="0" u="none" baseline="0" dirty="0">
                <a:ea typeface="Arial"/>
                <a:cs typeface="Arial" panose="020B0604020202020204" pitchFamily="34" charset="0"/>
                <a:sym typeface="Segoe UI" panose="020B0502040204020203" pitchFamily="34" charset="0"/>
              </a:rPr>
              <a:t>conducted in collaboration</a:t>
            </a:r>
            <a:r>
              <a:rPr lang="en-us" sz="1200" b="0" i="0" u="none" baseline="0" dirty="0">
                <a:ea typeface="Arial"/>
                <a:cs typeface="Arial" panose="020B0604020202020204" pitchFamily="34" charset="0"/>
                <a:sym typeface="Segoe UI" panose="020B0502040204020203" pitchFamily="34" charset="0"/>
              </a:rPr>
              <a:t> with the client</a:t>
            </a:r>
            <a:r>
              <a:rPr lang="en-US" sz="1200" b="0" i="0" u="none" baseline="0" dirty="0">
                <a:ea typeface="Arial"/>
                <a:cs typeface="Arial" panose="020B0604020202020204" pitchFamily="34" charset="0"/>
                <a:sym typeface="Segoe UI" panose="020B0502040204020203" pitchFamily="34" charset="0"/>
              </a:rPr>
              <a:t>,</a:t>
            </a:r>
            <a:r>
              <a:rPr lang="en-us" sz="1200" b="0" i="0" u="none" baseline="0" dirty="0">
                <a:ea typeface="Arial"/>
                <a:cs typeface="Arial" panose="020B0604020202020204" pitchFamily="34" charset="0"/>
                <a:sym typeface="Segoe UI" panose="020B0502040204020203" pitchFamily="34" charset="0"/>
              </a:rPr>
              <a:t> thinking and consider</a:t>
            </a:r>
            <a:r>
              <a:rPr lang="en-US" sz="1200" b="0" i="0" u="none" baseline="0" dirty="0">
                <a:ea typeface="Arial"/>
                <a:cs typeface="Arial" panose="020B0604020202020204" pitchFamily="34" charset="0"/>
                <a:sym typeface="Segoe UI" panose="020B0502040204020203" pitchFamily="34" charset="0"/>
              </a:rPr>
              <a:t>ing</a:t>
            </a:r>
            <a:r>
              <a:rPr lang="en-us" sz="1200" b="0" i="0" u="none" baseline="0" dirty="0">
                <a:ea typeface="Arial"/>
                <a:cs typeface="Arial" panose="020B0604020202020204" pitchFamily="34" charset="0"/>
                <a:sym typeface="Segoe UI" panose="020B0502040204020203" pitchFamily="34" charset="0"/>
              </a:rPr>
              <a:t> var</a:t>
            </a:r>
            <a:r>
              <a:rPr lang="en-US" sz="1200" b="0" i="0" u="none" baseline="0" dirty="0">
                <a:ea typeface="Arial"/>
                <a:cs typeface="Arial" panose="020B0604020202020204" pitchFamily="34" charset="0"/>
                <a:sym typeface="Segoe UI" panose="020B0502040204020203" pitchFamily="34" charset="0"/>
              </a:rPr>
              <a:t>ious</a:t>
            </a:r>
            <a:r>
              <a:rPr lang="en-us" sz="1200" b="0" i="0" u="none" baseline="0" dirty="0">
                <a:ea typeface="Arial"/>
                <a:cs typeface="Arial" panose="020B0604020202020204" pitchFamily="34" charset="0"/>
                <a:sym typeface="Segoe UI" panose="020B0502040204020203" pitchFamily="34" charset="0"/>
              </a:rPr>
              <a:t> production rates to match market requirements, or adapting an existing machine array to enable continuous production line work without impediments between one process and another in the case of dependence between machines.</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sp>
        <p:nvSpPr>
          <p:cNvPr id="5" name="מציין מיקום תוכן 2">
            <a:extLst>
              <a:ext uri="{FF2B5EF4-FFF2-40B4-BE49-F238E27FC236}">
                <a16:creationId xmlns:a16="http://schemas.microsoft.com/office/drawing/2014/main" id="{FC8B23B6-AC51-48C9-B66B-80E7D896AC1D}"/>
              </a:ext>
            </a:extLst>
          </p:cNvPr>
          <p:cNvSpPr txBox="1">
            <a:spLocks/>
          </p:cNvSpPr>
          <p:nvPr/>
        </p:nvSpPr>
        <p:spPr bwMode="auto">
          <a:xfrm>
            <a:off x="360217" y="4171486"/>
            <a:ext cx="6031345" cy="1961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ea typeface="+mn-ea"/>
                <a:cs typeface="Segoe UI" panose="020B0502040204020203" pitchFamily="34" charset="0"/>
              </a:defRPr>
            </a:lvl1pPr>
            <a:lvl2pPr marL="742950" indent="-28575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cs typeface="Segoe UI" panose="020B0502040204020203" pitchFamily="34" charset="0"/>
              </a:defRPr>
            </a:lvl2pPr>
            <a:lvl3pPr marL="1143000" indent="-228600" algn="r" rtl="1" eaLnBrk="1" fontAlgn="base" hangingPunct="1">
              <a:spcBef>
                <a:spcPct val="20000"/>
              </a:spcBef>
              <a:spcAft>
                <a:spcPct val="0"/>
              </a:spcAft>
              <a:buClr>
                <a:schemeClr val="tx1"/>
              </a:buClr>
              <a:buChar char="•"/>
              <a:defRPr sz="2000">
                <a:solidFill>
                  <a:srgbClr val="00406D"/>
                </a:solidFill>
                <a:latin typeface="Segoe UI" panose="020B0502040204020203" pitchFamily="34" charset="0"/>
                <a:cs typeface="Segoe UI" panose="020B0502040204020203" pitchFamily="34" charset="0"/>
              </a:defRPr>
            </a:lvl3pPr>
            <a:lvl4pPr marL="16002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4pPr>
            <a:lvl5pPr marL="20574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5pPr>
            <a:lvl6pPr marL="2514600" indent="-228600" algn="r" rtl="1" eaLnBrk="1" fontAlgn="base" hangingPunct="1">
              <a:spcBef>
                <a:spcPct val="20000"/>
              </a:spcBef>
              <a:spcAft>
                <a:spcPct val="0"/>
              </a:spcAft>
              <a:buClr>
                <a:schemeClr val="tx1"/>
              </a:buClr>
              <a:buChar char="•"/>
              <a:defRPr sz="2000">
                <a:solidFill>
                  <a:srgbClr val="000000"/>
                </a:solidFill>
                <a:latin typeface="+mn-lt"/>
                <a:cs typeface="+mn-cs"/>
              </a:defRPr>
            </a:lvl6pPr>
            <a:lvl7pPr marL="2971800" indent="-228600" algn="r" rtl="1" eaLnBrk="1" fontAlgn="base" hangingPunct="1">
              <a:spcBef>
                <a:spcPct val="20000"/>
              </a:spcBef>
              <a:spcAft>
                <a:spcPct val="0"/>
              </a:spcAft>
              <a:buClr>
                <a:schemeClr val="tx1"/>
              </a:buClr>
              <a:buChar char="•"/>
              <a:defRPr sz="2000">
                <a:solidFill>
                  <a:srgbClr val="000000"/>
                </a:solidFill>
                <a:latin typeface="+mn-lt"/>
                <a:cs typeface="+mn-cs"/>
              </a:defRPr>
            </a:lvl7pPr>
            <a:lvl8pPr marL="3429000" indent="-228600" algn="r" rtl="1" eaLnBrk="1" fontAlgn="base" hangingPunct="1">
              <a:spcBef>
                <a:spcPct val="20000"/>
              </a:spcBef>
              <a:spcAft>
                <a:spcPct val="0"/>
              </a:spcAft>
              <a:buClr>
                <a:schemeClr val="tx1"/>
              </a:buClr>
              <a:buChar char="•"/>
              <a:defRPr sz="2000">
                <a:solidFill>
                  <a:srgbClr val="000000"/>
                </a:solidFill>
                <a:latin typeface="+mn-lt"/>
                <a:cs typeface="+mn-cs"/>
              </a:defRPr>
            </a:lvl8pPr>
            <a:lvl9pPr marL="3886200" indent="-228600" algn="r" rtl="1" eaLnBrk="1" fontAlgn="base" hangingPunct="1">
              <a:spcBef>
                <a:spcPct val="20000"/>
              </a:spcBef>
              <a:spcAft>
                <a:spcPct val="0"/>
              </a:spcAft>
              <a:buClr>
                <a:schemeClr val="tx1"/>
              </a:buClr>
              <a:buChar char="•"/>
              <a:defRPr sz="2000">
                <a:solidFill>
                  <a:srgbClr val="000000"/>
                </a:solidFill>
                <a:latin typeface="+mn-lt"/>
                <a:cs typeface="+mn-cs"/>
              </a:defRPr>
            </a:lvl9pPr>
          </a:lstStyle>
          <a:p>
            <a:pPr marL="0" indent="0" algn="just" rtl="0">
              <a:lnSpc>
                <a:spcPct val="150000"/>
              </a:lnSpc>
              <a:spcBef>
                <a:spcPts val="0"/>
              </a:spcBef>
              <a:buSzPts val="2000"/>
              <a:buFontTx/>
              <a:buNone/>
            </a:pP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Gilboa Engineering is experienced with</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the development of</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products, accompanying and constructing production lines</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200" b="0" i="0" u="none" kern="0" baseline="0" dirty="0">
                <a:solidFill>
                  <a:srgbClr val="00406D">
                    <a:lumMod val="100000"/>
                  </a:srgbClr>
                </a:solidFill>
                <a:latin typeface="Segoe UI Semibold" panose="020B0702040204020203" pitchFamily="34" charset="0"/>
                <a:ea typeface="Arial"/>
                <a:cs typeface="Arial" panose="020B0604020202020204" pitchFamily="34" charset="0"/>
                <a:sym typeface="Segoe UI Semibold" panose="020B0702040204020203" pitchFamily="34" charset="0"/>
              </a:rPr>
              <a:t>while collaborating with companies in the sector.</a:t>
            </a:r>
            <a:endParaRPr lang="en-US" sz="1200" b="0" i="0" u="none" kern="0" baseline="0" dirty="0">
              <a:solidFill>
                <a:srgbClr val="00406D">
                  <a:lumMod val="100000"/>
                </a:srgbClr>
              </a:solidFill>
              <a:latin typeface="Segoe UI Semibold" panose="020B0702040204020203" pitchFamily="34" charset="0"/>
              <a:ea typeface="Arial"/>
              <a:cs typeface="Arial" panose="020B0604020202020204" pitchFamily="34" charset="0"/>
              <a:sym typeface="Segoe UI Semibold" panose="020B0702040204020203" pitchFamily="34" charset="0"/>
            </a:endParaRPr>
          </a:p>
          <a:p>
            <a:pPr marL="0" indent="0" algn="just" rtl="0">
              <a:lnSpc>
                <a:spcPct val="150000"/>
              </a:lnSpc>
              <a:spcBef>
                <a:spcPts val="0"/>
              </a:spcBef>
              <a:buSzPts val="2000"/>
              <a:buFontTx/>
              <a:buNone/>
            </a:pPr>
            <a:endParaRPr lang="en-us" sz="1200" kern="0" dirty="0">
              <a:solidFill>
                <a:srgbClr val="00406D">
                  <a:lumMod val="100000"/>
                </a:srgbClr>
              </a:solidFill>
              <a:latin typeface="Segoe UI Semibold" panose="020B0702040204020203" pitchFamily="34" charset="0"/>
              <a:cs typeface="Arial" panose="020B0604020202020204" pitchFamily="34" charset="0"/>
              <a:sym typeface="Segoe UI Semibold" panose="020B0702040204020203" pitchFamily="34" charset="0"/>
            </a:endParaRPr>
          </a:p>
          <a:p>
            <a:pPr marL="0" indent="0" algn="just" rtl="0">
              <a:lnSpc>
                <a:spcPct val="150000"/>
              </a:lnSpc>
              <a:spcBef>
                <a:spcPts val="0"/>
              </a:spcBef>
              <a:buSzPts val="2000"/>
              <a:buFontTx/>
              <a:buNone/>
            </a:pP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T</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he company </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has been involved in</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machine development, characterization, planning, adapting to an existing line,</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c</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onstructing</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new line</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s</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construction management, simulation and placing an array on-site, integration, composing </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manuals</a:t>
            </a:r>
            <a:r>
              <a:rPr lang="en-us" sz="1200" kern="0" dirty="0">
                <a:latin typeface="Segoe UI Semibold" panose="020B0702040204020203" pitchFamily="34" charset="0"/>
                <a:ea typeface="Arial"/>
                <a:cs typeface="Arial" panose="020B0604020202020204" pitchFamily="34" charset="0"/>
                <a:sym typeface="Segoe UI Semibold" panose="020B0702040204020203" pitchFamily="34" charset="0"/>
              </a:rPr>
              <a:t>,</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conductin</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g training</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 and more</a:t>
            </a:r>
            <a:r>
              <a:rPr lang="en-us" sz="1200" b="0" i="0" u="none" kern="0" baseline="0" dirty="0">
                <a:latin typeface="Segoe UI Semibold" panose="020B0702040204020203" pitchFamily="34" charset="0"/>
                <a:ea typeface="Arial"/>
                <a:cs typeface="Arial" panose="020B0604020202020204" pitchFamily="34" charset="0"/>
                <a:sym typeface="Segoe UI Semibold" panose="020B0702040204020203" pitchFamily="34" charset="0"/>
              </a:rPr>
              <a:t>.</a:t>
            </a:r>
          </a:p>
          <a:p>
            <a:pPr algn="l" rtl="0">
              <a:lnSpc>
                <a:spcPct val="150000"/>
              </a:lnSpc>
              <a:spcBef>
                <a:spcPts val="0"/>
              </a:spcBef>
              <a:buSzPts val="2000"/>
            </a:pPr>
            <a:endParaRPr lang="en-us" sz="1100" kern="0" dirty="0">
              <a:ea typeface="Arial"/>
              <a:sym typeface="Arial"/>
            </a:endParaRPr>
          </a:p>
        </p:txBody>
      </p:sp>
      <p:pic>
        <p:nvPicPr>
          <p:cNvPr id="7" name="תמונה 6" descr="תמונה שמכילה רכבת, בניין, מפעל, מסלול&#10;&#10;התיאור נוצר באופן אוטומטי">
            <a:extLst>
              <a:ext uri="{FF2B5EF4-FFF2-40B4-BE49-F238E27FC236}">
                <a16:creationId xmlns:a16="http://schemas.microsoft.com/office/drawing/2014/main" id="{9A2412A4-3183-4CCB-961F-24AD93DFA210}"/>
              </a:ext>
            </a:extLst>
          </p:cNvPr>
          <p:cNvPicPr>
            <a:picLocks noChangeAspect="1"/>
          </p:cNvPicPr>
          <p:nvPr/>
        </p:nvPicPr>
        <p:blipFill>
          <a:blip r:embed="rId2" cstate="email">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6474692" y="4269803"/>
            <a:ext cx="2216728" cy="1780309"/>
          </a:xfrm>
          <a:prstGeom prst="rect">
            <a:avLst/>
          </a:prstGeom>
        </p:spPr>
      </p:pic>
    </p:spTree>
    <p:extLst>
      <p:ext uri="{BB962C8B-B14F-4D97-AF65-F5344CB8AC3E}">
        <p14:creationId xmlns:p14="http://schemas.microsoft.com/office/powerpoint/2010/main" val="2468142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875254" cy="1066800"/>
          </a:xfrm>
        </p:spPr>
        <p:txBody>
          <a:bodyPr/>
          <a:lstStyle/>
          <a:p>
            <a:pPr lvl="0" algn="l" rtl="0">
              <a:lnSpc>
                <a:spcPct val="114000"/>
              </a:lnSpc>
              <a:spcBef>
                <a:spcPts val="600"/>
              </a:spcBef>
              <a:spcAft>
                <a:spcPts val="0"/>
              </a:spcAft>
            </a:pPr>
            <a:r>
              <a:rPr lang="en-us" sz="2400" b="1" i="0" u="none" baseline="0" dirty="0">
                <a:solidFill>
                  <a:schemeClr val="tx1">
                    <a:lumMod val="100000"/>
                  </a:schemeClr>
                </a:solidFill>
                <a:cs typeface="Arial" panose="020B0604020202020204" pitchFamily="34" charset="0"/>
                <a:sym typeface="Segoe UI Semibold" panose="020B0702040204020203" pitchFamily="34" charset="0"/>
              </a:rPr>
              <a:t>Automation</a:t>
            </a:r>
            <a:br>
              <a:rPr lang="en-us" sz="2400" b="1" dirty="0">
                <a:solidFill>
                  <a:schemeClr val="tx1">
                    <a:lumMod val="100000"/>
                  </a:schemeClr>
                </a:solidFill>
                <a:cs typeface="Arial" panose="020B0604020202020204" pitchFamily="34" charset="0"/>
                <a:sym typeface="Segoe UI Semibold" panose="020B0702040204020203" pitchFamily="34" charset="0"/>
              </a:rPr>
            </a:br>
            <a:r>
              <a:rPr lang="en-us" sz="1800" b="1" i="0" u="none" baseline="0" dirty="0">
                <a:solidFill>
                  <a:schemeClr val="tx1">
                    <a:lumMod val="100000"/>
                  </a:schemeClr>
                </a:solidFill>
                <a:ea typeface="Arial"/>
                <a:cs typeface="Arial" panose="020B0604020202020204" pitchFamily="34" charset="0"/>
                <a:sym typeface="Segoe UI Semibold" panose="020B0702040204020203" pitchFamily="34" charset="0"/>
              </a:rPr>
              <a:t> Machine Development of Medical Process</a:t>
            </a:r>
            <a:r>
              <a:rPr lang="en-US" sz="1800" b="1" i="0" u="none" baseline="0" dirty="0">
                <a:solidFill>
                  <a:schemeClr val="tx1">
                    <a:lumMod val="100000"/>
                  </a:schemeClr>
                </a:solidFill>
                <a:ea typeface="Arial"/>
                <a:cs typeface="Arial" panose="020B0604020202020204" pitchFamily="34" charset="0"/>
                <a:sym typeface="Segoe UI Semibold" panose="020B0702040204020203" pitchFamily="34" charset="0"/>
              </a:rPr>
              <a:t>es</a:t>
            </a:r>
            <a:r>
              <a:rPr lang="en-us" sz="1800" b="1" i="0" u="none" baseline="0" dirty="0">
                <a:solidFill>
                  <a:schemeClr val="tx1">
                    <a:lumMod val="100000"/>
                  </a:schemeClr>
                </a:solidFill>
                <a:ea typeface="Arial"/>
                <a:cs typeface="Arial" panose="020B0604020202020204" pitchFamily="34" charset="0"/>
                <a:sym typeface="Segoe UI Semibold" panose="020B0702040204020203" pitchFamily="34" charset="0"/>
              </a:rPr>
              <a:t> – Clean</a:t>
            </a:r>
            <a:r>
              <a:rPr lang="en-US" sz="1800" b="1" dirty="0">
                <a:solidFill>
                  <a:schemeClr val="tx1">
                    <a:lumMod val="100000"/>
                  </a:schemeClr>
                </a:solidFill>
                <a:ea typeface="Arial"/>
                <a:cs typeface="Arial" panose="020B0604020202020204" pitchFamily="34" charset="0"/>
                <a:sym typeface="Segoe UI Semibold" panose="020B0702040204020203" pitchFamily="34" charset="0"/>
              </a:rPr>
              <a:t>r</a:t>
            </a:r>
            <a:r>
              <a:rPr lang="en-us" sz="1800" b="1" i="0" u="none" baseline="0" dirty="0">
                <a:solidFill>
                  <a:schemeClr val="tx1">
                    <a:lumMod val="100000"/>
                  </a:schemeClr>
                </a:solidFill>
                <a:ea typeface="Arial"/>
                <a:cs typeface="Arial" panose="020B0604020202020204" pitchFamily="34" charset="0"/>
                <a:sym typeface="Segoe UI Semibold" panose="020B0702040204020203" pitchFamily="34" charset="0"/>
              </a:rPr>
              <a:t>oom Compliance.</a:t>
            </a:r>
            <a:endParaRPr lang="en-us" sz="18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873023848"/>
              </p:ext>
            </p:extLst>
          </p:nvPr>
        </p:nvGraphicFramePr>
        <p:xfrm>
          <a:off x="3990109" y="1681107"/>
          <a:ext cx="4769387" cy="4805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831407" y="1157888"/>
            <a:ext cx="5157257" cy="738664"/>
          </a:xfrm>
          <a:prstGeom prst="rect">
            <a:avLst/>
          </a:prstGeom>
          <a:noFill/>
        </p:spPr>
        <p:txBody>
          <a:bodyPr wrap="square" rtlCol="1">
            <a:spAutoFit/>
          </a:bodyPr>
          <a:lstStyle/>
          <a:p>
            <a:pPr marL="0" lvl="0" indent="0" algn="l" rtl="0">
              <a:spcBef>
                <a:spcPts val="1000"/>
              </a:spcBef>
              <a:spcAft>
                <a:spcPts val="0"/>
              </a:spcAft>
              <a:buClr>
                <a:srgbClr val="2E75B5"/>
              </a:buClr>
              <a:buSzPts val="12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integrating pneumatics, user control and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user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interface and locking users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according to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definitions as part of regulations.   </a:t>
            </a:r>
          </a:p>
        </p:txBody>
      </p:sp>
      <p:grpSp>
        <p:nvGrpSpPr>
          <p:cNvPr id="6" name="קבוצה 5">
            <a:extLst>
              <a:ext uri="{FF2B5EF4-FFF2-40B4-BE49-F238E27FC236}">
                <a16:creationId xmlns:a16="http://schemas.microsoft.com/office/drawing/2014/main" id="{000637B9-F054-4B5C-ACD1-0DAFB3881AB0}"/>
              </a:ext>
            </a:extLst>
          </p:cNvPr>
          <p:cNvGrpSpPr/>
          <p:nvPr/>
        </p:nvGrpSpPr>
        <p:grpSpPr>
          <a:xfrm>
            <a:off x="155334" y="1681107"/>
            <a:ext cx="3676073" cy="4605064"/>
            <a:chOff x="138545" y="1419497"/>
            <a:chExt cx="4812146" cy="5236040"/>
          </a:xfrm>
        </p:grpSpPr>
        <p:pic>
          <p:nvPicPr>
            <p:cNvPr id="13" name="Google Shape;113;p2">
              <a:extLst>
                <a:ext uri="{FF2B5EF4-FFF2-40B4-BE49-F238E27FC236}">
                  <a16:creationId xmlns:a16="http://schemas.microsoft.com/office/drawing/2014/main" id="{003C0936-B168-47C5-8F4B-1872C7823D86}"/>
                </a:ext>
              </a:extLst>
            </p:cNvPr>
            <p:cNvPicPr preferRelativeResize="0"/>
            <p:nvPr/>
          </p:nvPicPr>
          <p:blipFill rotWithShape="1">
            <a:blip r:embed="rId7" cstate="email">
              <a:alphaModFix/>
              <a:extLst>
                <a:ext uri="{28A0092B-C50C-407E-A947-70E740481C1C}">
                  <a14:useLocalDpi xmlns:a14="http://schemas.microsoft.com/office/drawing/2010/main"/>
                </a:ext>
              </a:extLst>
            </a:blip>
            <a:srcRect b="-2"/>
            <a:stretch/>
          </p:blipFill>
          <p:spPr>
            <a:xfrm>
              <a:off x="138546" y="1419498"/>
              <a:ext cx="2515375" cy="1191313"/>
            </a:xfrm>
            <a:prstGeom prst="rect">
              <a:avLst/>
            </a:prstGeom>
            <a:noFill/>
            <a:ln>
              <a:noFill/>
            </a:ln>
          </p:spPr>
        </p:pic>
        <p:pic>
          <p:nvPicPr>
            <p:cNvPr id="14" name="Google Shape;115;p2">
              <a:extLst>
                <a:ext uri="{FF2B5EF4-FFF2-40B4-BE49-F238E27FC236}">
                  <a16:creationId xmlns:a16="http://schemas.microsoft.com/office/drawing/2014/main" id="{E2F53218-AC72-43EA-ADD3-7E36E101673D}"/>
                </a:ext>
              </a:extLst>
            </p:cNvPr>
            <p:cNvPicPr preferRelativeResize="0"/>
            <p:nvPr/>
          </p:nvPicPr>
          <p:blipFill rotWithShape="1">
            <a:blip r:embed="rId8" cstate="email">
              <a:alphaModFix/>
              <a:extLst>
                <a:ext uri="{28A0092B-C50C-407E-A947-70E740481C1C}">
                  <a14:useLocalDpi xmlns:a14="http://schemas.microsoft.com/office/drawing/2010/main"/>
                </a:ext>
              </a:extLst>
            </a:blip>
            <a:srcRect l="-2" r="-2"/>
            <a:stretch/>
          </p:blipFill>
          <p:spPr>
            <a:xfrm rot="5400000">
              <a:off x="1258176" y="2963022"/>
              <a:ext cx="5236039" cy="2148990"/>
            </a:xfrm>
            <a:prstGeom prst="rect">
              <a:avLst/>
            </a:prstGeom>
            <a:noFill/>
            <a:ln>
              <a:noFill/>
            </a:ln>
          </p:spPr>
        </p:pic>
        <p:pic>
          <p:nvPicPr>
            <p:cNvPr id="16" name="Picture 3" descr="A picture containing indoor, table, sitting, bench&#10;&#10;Description automatically generated">
              <a:extLst>
                <a:ext uri="{FF2B5EF4-FFF2-40B4-BE49-F238E27FC236}">
                  <a16:creationId xmlns:a16="http://schemas.microsoft.com/office/drawing/2014/main" id="{43B61DBA-3EAD-4585-B32D-42A2F0F72248}"/>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38545" y="2746642"/>
              <a:ext cx="2515375" cy="1886531"/>
            </a:xfrm>
            <a:prstGeom prst="rect">
              <a:avLst/>
            </a:prstGeom>
          </p:spPr>
        </p:pic>
        <p:pic>
          <p:nvPicPr>
            <p:cNvPr id="17" name="Picture 5" descr="A picture containing indoor, weapon, window, table&#10;&#10;Description automatically generated">
              <a:extLst>
                <a:ext uri="{FF2B5EF4-FFF2-40B4-BE49-F238E27FC236}">
                  <a16:creationId xmlns:a16="http://schemas.microsoft.com/office/drawing/2014/main" id="{35367063-84BF-4C36-966E-DD0BBCB5C09D}"/>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38545" y="4769006"/>
              <a:ext cx="2515375" cy="1886531"/>
            </a:xfrm>
            <a:prstGeom prst="rect">
              <a:avLst/>
            </a:prstGeom>
          </p:spPr>
        </p:pic>
      </p:grpSp>
    </p:spTree>
    <p:extLst>
      <p:ext uri="{BB962C8B-B14F-4D97-AF65-F5344CB8AC3E}">
        <p14:creationId xmlns:p14="http://schemas.microsoft.com/office/powerpoint/2010/main" val="3927814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570455" cy="846827"/>
          </a:xfrm>
        </p:spPr>
        <p:txBody>
          <a:bodyPr/>
          <a:lstStyle/>
          <a:p>
            <a:pPr lvl="0" algn="l" rtl="0">
              <a:lnSpc>
                <a:spcPct val="150000"/>
              </a:lnSpc>
              <a:spcBef>
                <a:spcPts val="0"/>
              </a:spcBef>
              <a:spcAft>
                <a:spcPts val="0"/>
              </a:spcAft>
              <a:buClr>
                <a:schemeClr val="dk1"/>
              </a:buClr>
              <a:buSzPts val="2000"/>
            </a:pPr>
            <a:r>
              <a:rPr lang="en-us" sz="1500" b="1" i="0" u="none" baseline="0" dirty="0">
                <a:ea typeface="Arial"/>
                <a:cs typeface="Arial" panose="020B0604020202020204" pitchFamily="34" charset="0"/>
                <a:sym typeface="Segoe UI Semibold" panose="020B0702040204020203" pitchFamily="34" charset="0"/>
              </a:rPr>
              <a:t>Environment and Energy Engineering</a:t>
            </a:r>
            <a:endParaRPr lang="en-us" sz="1500" dirty="0">
              <a:ea typeface="Arial"/>
              <a:cs typeface="Arial" panose="020B0604020202020204" pitchFamily="34" charset="0"/>
              <a:sym typeface="Segoe UI Semibold" panose="020B0702040204020203"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253765"/>
            <a:ext cx="8321963" cy="5118755"/>
          </a:xfrm>
        </p:spPr>
        <p:txBody>
          <a:bodyPr/>
          <a:lstStyle/>
          <a:p>
            <a:pPr marL="0" lvl="0" indent="0" algn="just" rtl="0">
              <a:lnSpc>
                <a:spcPct val="150000"/>
              </a:lnSpc>
              <a:spcBef>
                <a:spcPts val="1000"/>
              </a:spcBef>
              <a:spcAft>
                <a:spcPts val="0"/>
              </a:spcAft>
              <a:buClr>
                <a:schemeClr val="dk1"/>
              </a:buClr>
              <a:buSzPts val="1400"/>
              <a:buNone/>
            </a:pPr>
            <a:r>
              <a:rPr lang="en-us" sz="1500" b="1" i="0" u="none" baseline="0" dirty="0">
                <a:ea typeface="Arial"/>
                <a:cs typeface="Arial" panose="020B0604020202020204" pitchFamily="34" charset="0"/>
                <a:sym typeface="Segoe UI" panose="020B0502040204020203" pitchFamily="34" charset="0"/>
              </a:rPr>
              <a:t>The field of environment and heavy industry is</a:t>
            </a:r>
            <a:r>
              <a:rPr lang="en-US" sz="1500" b="1" i="0" u="none" baseline="0" dirty="0">
                <a:ea typeface="Arial"/>
                <a:cs typeface="Arial" panose="020B0604020202020204" pitchFamily="34" charset="0"/>
                <a:sym typeface="Segoe UI" panose="020B0502040204020203" pitchFamily="34" charset="0"/>
              </a:rPr>
              <a:t> undergoing technological and procedural advancement</a:t>
            </a:r>
            <a:r>
              <a:rPr lang="en-us" sz="1500" b="1" i="0" u="none" baseline="0" dirty="0">
                <a:ea typeface="Arial"/>
                <a:cs typeface="Arial" panose="020B0604020202020204" pitchFamily="34" charset="0"/>
                <a:sym typeface="Segoe UI" panose="020B0502040204020203" pitchFamily="34" charset="0"/>
              </a:rPr>
              <a:t> </a:t>
            </a:r>
          </a:p>
          <a:p>
            <a:pPr marL="0" lvl="0" indent="0" algn="just" rtl="0">
              <a:lnSpc>
                <a:spcPct val="150000"/>
              </a:lnSpc>
              <a:spcBef>
                <a:spcPts val="900"/>
              </a:spcBef>
              <a:spcAft>
                <a:spcPts val="0"/>
              </a:spcAft>
              <a:buClr>
                <a:schemeClr val="dk1"/>
              </a:buClr>
              <a:buSzPts val="1400"/>
              <a:buNone/>
            </a:pPr>
            <a:r>
              <a:rPr lang="en-us" sz="1500" b="0" i="0" u="none" baseline="0" dirty="0">
                <a:ea typeface="Arial"/>
                <a:cs typeface="Arial" panose="020B0604020202020204" pitchFamily="34" charset="0"/>
                <a:sym typeface="Segoe UI" panose="020B0502040204020203" pitchFamily="34" charset="0"/>
              </a:rPr>
              <a:t>In environmental engineering, waste recycling technologies are introducing the use of natural reactions that are created among various natural materials, these would take place anyway without human involvement, but with process improvements and bringing it to a controlled facility, it can be enhanced while reducing the side effects of odor</a:t>
            </a:r>
            <a:r>
              <a:rPr lang="en-US" sz="1500" b="0" i="0" u="none" baseline="0" dirty="0">
                <a:ea typeface="Arial"/>
                <a:cs typeface="Arial" panose="020B0604020202020204" pitchFamily="34" charset="0"/>
                <a:sym typeface="Segoe UI" panose="020B0502040204020203" pitchFamily="34" charset="0"/>
              </a:rPr>
              <a:t> and</a:t>
            </a:r>
            <a:r>
              <a:rPr lang="en-us" sz="1500" b="0" i="0" u="none" baseline="0" dirty="0">
                <a:ea typeface="Arial"/>
                <a:cs typeface="Arial" panose="020B0604020202020204" pitchFamily="34" charset="0"/>
                <a:sym typeface="Segoe UI" panose="020B0502040204020203" pitchFamily="34" charset="0"/>
              </a:rPr>
              <a:t> fluids, and germ sterilization.</a:t>
            </a:r>
          </a:p>
          <a:p>
            <a:pPr marL="0" lvl="0" indent="0" algn="just" rtl="0">
              <a:lnSpc>
                <a:spcPct val="150000"/>
              </a:lnSpc>
              <a:spcBef>
                <a:spcPts val="900"/>
              </a:spcBef>
              <a:spcAft>
                <a:spcPts val="0"/>
              </a:spcAft>
              <a:buClr>
                <a:schemeClr val="dk1"/>
              </a:buClr>
              <a:buSzPts val="1400"/>
              <a:buNone/>
            </a:pPr>
            <a:r>
              <a:rPr lang="en-us" sz="1500" b="0" i="0" u="none" baseline="0" dirty="0">
                <a:ea typeface="Arial"/>
                <a:cs typeface="Arial" panose="020B0604020202020204" pitchFamily="34" charset="0"/>
                <a:sym typeface="Segoe UI" panose="020B0502040204020203" pitchFamily="34" charset="0"/>
              </a:rPr>
              <a:t>Another aspect of environmental engineering in industry is the field of simulating the processes resulting from</a:t>
            </a:r>
            <a:r>
              <a:rPr lang="en-US" sz="1500" b="0" i="0" u="none" baseline="0" dirty="0">
                <a:ea typeface="Arial"/>
                <a:cs typeface="Arial" panose="020B0604020202020204" pitchFamily="34" charset="0"/>
                <a:sym typeface="Segoe UI" panose="020B0502040204020203" pitchFamily="34" charset="0"/>
              </a:rPr>
              <a:t> the</a:t>
            </a:r>
            <a:r>
              <a:rPr lang="en-us" sz="1500" b="0" i="0" u="none" baseline="0" dirty="0">
                <a:ea typeface="Arial"/>
                <a:cs typeface="Arial" panose="020B0604020202020204" pitchFamily="34" charset="0"/>
                <a:sym typeface="Segoe UI" panose="020B0502040204020203" pitchFamily="34" charset="0"/>
              </a:rPr>
              <a:t> harnessing, transportation, and development of products</a:t>
            </a:r>
            <a:r>
              <a:rPr lang="en-US" sz="1500" b="0" i="0" u="none" baseline="0" dirty="0">
                <a:ea typeface="Arial"/>
                <a:cs typeface="Arial" panose="020B0604020202020204" pitchFamily="34" charset="0"/>
                <a:sym typeface="Segoe UI" panose="020B0502040204020203" pitchFamily="34" charset="0"/>
              </a:rPr>
              <a:t>, which</a:t>
            </a:r>
            <a:r>
              <a:rPr lang="en-us" sz="1500" b="0" i="0" u="none" baseline="0" dirty="0">
                <a:ea typeface="Arial"/>
                <a:cs typeface="Arial" panose="020B0604020202020204" pitchFamily="34" charset="0"/>
                <a:sym typeface="Segoe UI" panose="020B0502040204020203" pitchFamily="34" charset="0"/>
              </a:rPr>
              <a:t> require failure resistance for day-to-day functioning</a:t>
            </a:r>
            <a:r>
              <a:rPr lang="en-us" sz="1500" dirty="0">
                <a:ea typeface="Arial"/>
                <a:cs typeface="Arial" panose="020B0604020202020204" pitchFamily="34" charset="0"/>
                <a:sym typeface="Segoe UI" panose="020B0502040204020203" pitchFamily="34" charset="0"/>
              </a:rPr>
              <a:t>. B</a:t>
            </a:r>
            <a:r>
              <a:rPr lang="en-us" sz="1500" b="0" i="0" u="none" baseline="0" dirty="0">
                <a:ea typeface="Arial"/>
                <a:cs typeface="Arial" panose="020B0604020202020204" pitchFamily="34" charset="0"/>
                <a:sym typeface="Segoe UI" panose="020B0502040204020203" pitchFamily="34" charset="0"/>
              </a:rPr>
              <a:t>y developing simulated systems for this area, </a:t>
            </a:r>
            <a:r>
              <a:rPr lang="en-US" sz="1500" b="0" i="0" u="none" baseline="0" dirty="0">
                <a:ea typeface="Arial"/>
                <a:cs typeface="Arial" panose="020B0604020202020204" pitchFamily="34" charset="0"/>
                <a:sym typeface="Segoe UI" panose="020B0502040204020203" pitchFamily="34" charset="0"/>
              </a:rPr>
              <a:t>they </a:t>
            </a:r>
            <a:r>
              <a:rPr lang="en-us" sz="1500" b="0" i="0" u="none" baseline="0" dirty="0">
                <a:ea typeface="Arial"/>
                <a:cs typeface="Arial" panose="020B0604020202020204" pitchFamily="34" charset="0"/>
                <a:sym typeface="Segoe UI" panose="020B0502040204020203" pitchFamily="34" charset="0"/>
              </a:rPr>
              <a:t>can be researched under laboratory conditions while simulating the real situation, enabling accelerati</a:t>
            </a:r>
            <a:r>
              <a:rPr lang="en-US" sz="1500" b="0" i="0" u="none" baseline="0" dirty="0">
                <a:ea typeface="Arial"/>
                <a:cs typeface="Arial" panose="020B0604020202020204" pitchFamily="34" charset="0"/>
                <a:sym typeface="Segoe UI" panose="020B0502040204020203" pitchFamily="34" charset="0"/>
              </a:rPr>
              <a:t>on of</a:t>
            </a:r>
            <a:r>
              <a:rPr lang="en-us" sz="1500" b="0" i="0" u="none" baseline="0" dirty="0">
                <a:ea typeface="Arial"/>
                <a:cs typeface="Arial" panose="020B0604020202020204" pitchFamily="34" charset="0"/>
                <a:sym typeface="Segoe UI" panose="020B0502040204020203" pitchFamily="34" charset="0"/>
              </a:rPr>
              <a:t> product-aging processes, expediting breaking-down processes, and so on. </a:t>
            </a:r>
          </a:p>
          <a:p>
            <a:pPr marL="0" lvl="0" indent="0" algn="just" rtl="0">
              <a:lnSpc>
                <a:spcPct val="150000"/>
              </a:lnSpc>
              <a:spcBef>
                <a:spcPts val="900"/>
              </a:spcBef>
              <a:spcAft>
                <a:spcPts val="0"/>
              </a:spcAft>
              <a:buClr>
                <a:schemeClr val="dk1"/>
              </a:buClr>
              <a:buSzPts val="1400"/>
              <a:buNone/>
            </a:pPr>
            <a:r>
              <a:rPr lang="en-us" sz="1500" b="0" i="0" u="none" baseline="0" dirty="0">
                <a:ea typeface="Arial"/>
                <a:cs typeface="Arial" panose="020B0604020202020204" pitchFamily="34" charset="0"/>
                <a:sym typeface="Segoe UI" panose="020B0502040204020203" pitchFamily="34" charset="0"/>
              </a:rPr>
              <a:t>In collaborati</a:t>
            </a:r>
            <a:r>
              <a:rPr lang="en-US" sz="1500" b="0" i="0" u="none" baseline="0" dirty="0">
                <a:ea typeface="Arial"/>
                <a:cs typeface="Arial" panose="020B0604020202020204" pitchFamily="34" charset="0"/>
                <a:sym typeface="Segoe UI" panose="020B0502040204020203" pitchFamily="34" charset="0"/>
              </a:rPr>
              <a:t>on</a:t>
            </a:r>
            <a:r>
              <a:rPr lang="en-us" sz="1500" b="0" i="0" u="none" baseline="0" dirty="0">
                <a:ea typeface="Arial"/>
                <a:cs typeface="Arial" panose="020B0604020202020204" pitchFamily="34" charset="0"/>
                <a:sym typeface="Segoe UI" panose="020B0502040204020203" pitchFamily="34" charset="0"/>
              </a:rPr>
              <a:t> with companies in th</a:t>
            </a:r>
            <a:r>
              <a:rPr lang="en-US" sz="1500" b="0" i="0" u="none" baseline="0" dirty="0">
                <a:ea typeface="Arial"/>
                <a:cs typeface="Arial" panose="020B0604020202020204" pitchFamily="34" charset="0"/>
                <a:sym typeface="Segoe UI" panose="020B0502040204020203" pitchFamily="34" charset="0"/>
              </a:rPr>
              <a:t>is</a:t>
            </a:r>
            <a:r>
              <a:rPr lang="en-us" sz="1500" b="0" i="0" u="none" baseline="0" dirty="0">
                <a:ea typeface="Arial"/>
                <a:cs typeface="Arial" panose="020B0604020202020204" pitchFamily="34" charset="0"/>
                <a:sym typeface="Segoe UI" panose="020B0502040204020203" pitchFamily="34" charset="0"/>
              </a:rPr>
              <a:t> sector, we have developed machinery for various fields of agriculture. In some cases, we have significantly improved existing machines, emphasizing low costs and reducing the manpower involved in the process.</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sz="1500" b="0" i="0" u="none" baseline="0" dirty="0">
                <a:cs typeface="Arial" panose="020B0604020202020204" pitchFamily="34" charset="0"/>
                <a:sym typeface="Segoe UI" panose="020B0502040204020203" pitchFamily="34" charset="0"/>
              </a:rPr>
              <a:t>www.Gilboa-ces.com</a:t>
            </a:r>
          </a:p>
        </p:txBody>
      </p:sp>
    </p:spTree>
    <p:extLst>
      <p:ext uri="{BB962C8B-B14F-4D97-AF65-F5344CB8AC3E}">
        <p14:creationId xmlns:p14="http://schemas.microsoft.com/office/powerpoint/2010/main" val="1375978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50836" y="76200"/>
            <a:ext cx="6493164" cy="1066800"/>
          </a:xfrm>
        </p:spPr>
        <p:txBody>
          <a:bodyPr/>
          <a:lstStyle/>
          <a:p>
            <a:pPr algn="l" rtl="0">
              <a:lnSpc>
                <a:spcPct val="150000"/>
              </a:lnSpc>
              <a:spcBef>
                <a:spcPts val="1000"/>
              </a:spcBef>
              <a:spcAft>
                <a:spcPts val="0"/>
              </a:spcAft>
            </a:pP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Environmental </a:t>
            </a: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&amp;</a:t>
            </a: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 Energy Engineering</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0" i="0" u="none" baseline="0" dirty="0">
                <a:solidFill>
                  <a:schemeClr val="tx1">
                    <a:lumMod val="100000"/>
                  </a:schemeClr>
                </a:solidFill>
                <a:ea typeface="Arial"/>
                <a:cs typeface="Arial" panose="020B0604020202020204" pitchFamily="34" charset="0"/>
                <a:sym typeface="Segoe UI Semibold" panose="020B0702040204020203" pitchFamily="34" charset="0"/>
              </a:rPr>
              <a:t>Sludge</a:t>
            </a:r>
            <a:r>
              <a:rPr lang="en-US" sz="2000" b="0" i="0" u="none" baseline="0" dirty="0">
                <a:solidFill>
                  <a:schemeClr val="tx1">
                    <a:lumMod val="100000"/>
                  </a:schemeClr>
                </a:solidFill>
                <a:ea typeface="Arial"/>
                <a:cs typeface="Arial" panose="020B0604020202020204" pitchFamily="34" charset="0"/>
                <a:sym typeface="Segoe UI Semibold" panose="020B0702040204020203" pitchFamily="34" charset="0"/>
              </a:rPr>
              <a:t>-</a:t>
            </a:r>
            <a:r>
              <a:rPr lang="en-us" sz="2000" b="0" i="0" u="none" baseline="0" dirty="0">
                <a:solidFill>
                  <a:schemeClr val="tx1">
                    <a:lumMod val="100000"/>
                  </a:schemeClr>
                </a:solidFill>
                <a:ea typeface="Arial"/>
                <a:cs typeface="Arial" panose="020B0604020202020204" pitchFamily="34" charset="0"/>
                <a:sym typeface="Segoe UI Semibold" panose="020B0702040204020203" pitchFamily="34" charset="0"/>
              </a:rPr>
              <a:t>to</a:t>
            </a:r>
            <a:r>
              <a:rPr lang="en-US" sz="2000" b="0" i="0" u="none" baseline="0" dirty="0">
                <a:solidFill>
                  <a:schemeClr val="tx1">
                    <a:lumMod val="100000"/>
                  </a:schemeClr>
                </a:solidFill>
                <a:ea typeface="Arial"/>
                <a:cs typeface="Arial" panose="020B0604020202020204" pitchFamily="34" charset="0"/>
                <a:sym typeface="Segoe UI Semibold" panose="020B0702040204020203" pitchFamily="34" charset="0"/>
              </a:rPr>
              <a:t>-</a:t>
            </a:r>
            <a:r>
              <a:rPr lang="en-us" sz="2000" b="0" i="0" u="none" baseline="0" dirty="0">
                <a:solidFill>
                  <a:schemeClr val="tx1">
                    <a:lumMod val="100000"/>
                  </a:schemeClr>
                </a:solidFill>
                <a:ea typeface="Arial"/>
                <a:cs typeface="Arial" panose="020B0604020202020204" pitchFamily="34" charset="0"/>
                <a:sym typeface="Segoe UI Semibold" panose="020B0702040204020203" pitchFamily="34" charset="0"/>
              </a:rPr>
              <a:t>Compost Conversion Array</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778938594"/>
              </p:ext>
            </p:extLst>
          </p:nvPr>
        </p:nvGraphicFramePr>
        <p:xfrm>
          <a:off x="2733964" y="1645478"/>
          <a:ext cx="6079249" cy="4841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650836" y="1157888"/>
            <a:ext cx="6351762" cy="523220"/>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hydraulics, control and end-user protection systems, finding advanced production technologies for non-standard sizes. </a:t>
            </a:r>
          </a:p>
        </p:txBody>
      </p:sp>
      <p:grpSp>
        <p:nvGrpSpPr>
          <p:cNvPr id="11" name="קבוצה 10">
            <a:extLst>
              <a:ext uri="{FF2B5EF4-FFF2-40B4-BE49-F238E27FC236}">
                <a16:creationId xmlns:a16="http://schemas.microsoft.com/office/drawing/2014/main" id="{C0026108-B1CD-42E7-9954-85794669E4F2}"/>
              </a:ext>
            </a:extLst>
          </p:cNvPr>
          <p:cNvGrpSpPr/>
          <p:nvPr/>
        </p:nvGrpSpPr>
        <p:grpSpPr>
          <a:xfrm>
            <a:off x="0" y="1773383"/>
            <a:ext cx="2650836" cy="4003120"/>
            <a:chOff x="235441" y="942110"/>
            <a:chExt cx="4197132" cy="5737371"/>
          </a:xfrm>
        </p:grpSpPr>
        <p:pic>
          <p:nvPicPr>
            <p:cNvPr id="12" name="Google Shape;187;p9">
              <a:extLst>
                <a:ext uri="{FF2B5EF4-FFF2-40B4-BE49-F238E27FC236}">
                  <a16:creationId xmlns:a16="http://schemas.microsoft.com/office/drawing/2014/main" id="{0899B755-20DE-4E29-B49B-5A10DC2B310E}"/>
                </a:ext>
              </a:extLst>
            </p:cNvPr>
            <p:cNvPicPr preferRelativeResize="0"/>
            <p:nvPr/>
          </p:nvPicPr>
          <p:blipFill rotWithShape="1">
            <a:blip r:embed="rId7" cstate="email">
              <a:alphaModFix/>
              <a:extLst>
                <a:ext uri="{28A0092B-C50C-407E-A947-70E740481C1C}">
                  <a14:useLocalDpi xmlns:a14="http://schemas.microsoft.com/office/drawing/2010/main"/>
                </a:ext>
              </a:extLst>
            </a:blip>
            <a:srcRect b="-3"/>
            <a:stretch/>
          </p:blipFill>
          <p:spPr>
            <a:xfrm>
              <a:off x="235441" y="942110"/>
              <a:ext cx="4197132" cy="1431636"/>
            </a:xfrm>
            <a:prstGeom prst="rect">
              <a:avLst/>
            </a:prstGeom>
            <a:noFill/>
            <a:ln>
              <a:noFill/>
            </a:ln>
          </p:spPr>
        </p:pic>
        <p:pic>
          <p:nvPicPr>
            <p:cNvPr id="15" name="Picture 2" descr="A truck driving down a dirt road&#10;&#10;Description automatically generated">
              <a:extLst>
                <a:ext uri="{FF2B5EF4-FFF2-40B4-BE49-F238E27FC236}">
                  <a16:creationId xmlns:a16="http://schemas.microsoft.com/office/drawing/2014/main" id="{A7B2A475-0402-497E-A35F-48B6EE94CBE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02431" y="2491752"/>
              <a:ext cx="1730142" cy="4187729"/>
            </a:xfrm>
            <a:prstGeom prst="rect">
              <a:avLst/>
            </a:prstGeom>
          </p:spPr>
        </p:pic>
        <p:pic>
          <p:nvPicPr>
            <p:cNvPr id="18" name="Picture 4" descr="A close up of a machine&#10;&#10;Description automatically generated">
              <a:extLst>
                <a:ext uri="{FF2B5EF4-FFF2-40B4-BE49-F238E27FC236}">
                  <a16:creationId xmlns:a16="http://schemas.microsoft.com/office/drawing/2014/main" id="{ABAFA30E-AFFF-4659-97A2-32C51A0C3304}"/>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35441" y="2491752"/>
              <a:ext cx="2316741" cy="1303166"/>
            </a:xfrm>
            <a:prstGeom prst="rect">
              <a:avLst/>
            </a:prstGeom>
          </p:spPr>
        </p:pic>
        <p:pic>
          <p:nvPicPr>
            <p:cNvPr id="19" name="Picture 9" descr="A picture containing outdoor, road, truck, green&#10;&#10;Description automatically generated">
              <a:extLst>
                <a:ext uri="{FF2B5EF4-FFF2-40B4-BE49-F238E27FC236}">
                  <a16:creationId xmlns:a16="http://schemas.microsoft.com/office/drawing/2014/main" id="{1B91516B-51D9-4D41-9D8D-75046C844A8E}"/>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35441" y="5335103"/>
              <a:ext cx="2390006" cy="1344378"/>
            </a:xfrm>
            <a:prstGeom prst="rect">
              <a:avLst/>
            </a:prstGeom>
          </p:spPr>
        </p:pic>
        <p:pic>
          <p:nvPicPr>
            <p:cNvPr id="20" name="Picture 11" descr="A picture containing outdoor, man, boat, standing&#10;&#10;Description automatically generated">
              <a:extLst>
                <a:ext uri="{FF2B5EF4-FFF2-40B4-BE49-F238E27FC236}">
                  <a16:creationId xmlns:a16="http://schemas.microsoft.com/office/drawing/2014/main" id="{53C3C421-3CA4-4A1F-8052-BCE1B5C21269}"/>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flipH="1">
              <a:off x="235441" y="3913595"/>
              <a:ext cx="2390005" cy="1344378"/>
            </a:xfrm>
            <a:prstGeom prst="rect">
              <a:avLst/>
            </a:prstGeom>
          </p:spPr>
        </p:pic>
      </p:grpSp>
    </p:spTree>
    <p:extLst>
      <p:ext uri="{BB962C8B-B14F-4D97-AF65-F5344CB8AC3E}">
        <p14:creationId xmlns:p14="http://schemas.microsoft.com/office/powerpoint/2010/main" val="384487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857500" y="76200"/>
            <a:ext cx="6286500" cy="1066800"/>
          </a:xfrm>
        </p:spPr>
        <p:txBody>
          <a:bodyPr/>
          <a:lstStyle/>
          <a:p>
            <a:pPr algn="l" rtl="0">
              <a:lnSpc>
                <a:spcPct val="150000"/>
              </a:lnSpc>
              <a:spcBef>
                <a:spcPts val="1000"/>
              </a:spcBef>
              <a:spcAft>
                <a:spcPts val="0"/>
              </a:spcAft>
            </a:pP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Energy </a:t>
            </a: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&amp;</a:t>
            </a: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 Environmental Engineering</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Bridge Loading and Harnessing</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834412731"/>
              </p:ext>
            </p:extLst>
          </p:nvPr>
        </p:nvGraphicFramePr>
        <p:xfrm>
          <a:off x="3749964" y="1645478"/>
          <a:ext cx="5063248" cy="4755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820132" y="1157888"/>
            <a:ext cx="7993080" cy="523220"/>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400" b="0" i="0" u="none" baseline="0" dirty="0">
                <a:latin typeface="Segoe UI" panose="020B0502040204020203" pitchFamily="34" charset="0"/>
                <a:ea typeface="Arial"/>
                <a:cs typeface="Arial" panose="020B0604020202020204" pitchFamily="34" charset="0"/>
                <a:sym typeface="Segoe UI" panose="020B0502040204020203" pitchFamily="34" charset="0"/>
              </a:rPr>
              <a:t>A project incorporating advanced building materials, non-standard size</a:t>
            </a:r>
            <a:r>
              <a:rPr lang="en-US" sz="1400" b="0" i="0" u="none" baseline="0" dirty="0">
                <a:latin typeface="Segoe UI" panose="020B0502040204020203" pitchFamily="34" charset="0"/>
                <a:ea typeface="Arial"/>
                <a:cs typeface="Arial" panose="020B0604020202020204" pitchFamily="34" charset="0"/>
                <a:sym typeface="Segoe UI" panose="020B0502040204020203" pitchFamily="34" charset="0"/>
              </a:rPr>
              <a:t>s</a:t>
            </a:r>
            <a:r>
              <a:rPr lang="en-us" sz="1400" b="0" i="0" u="none" baseline="0" dirty="0">
                <a:latin typeface="Segoe UI" panose="020B0502040204020203" pitchFamily="34" charset="0"/>
                <a:ea typeface="Arial"/>
                <a:cs typeface="Arial" panose="020B0604020202020204" pitchFamily="34" charset="0"/>
                <a:sym typeface="Segoe UI" panose="020B0502040204020203" pitchFamily="34" charset="0"/>
              </a:rPr>
              <a:t>, thinking outside the box, adapting to a unique structure and size, integrating existing systems and concepts in different sizes.</a:t>
            </a:r>
          </a:p>
        </p:txBody>
      </p:sp>
      <p:grpSp>
        <p:nvGrpSpPr>
          <p:cNvPr id="13" name="קבוצה 12">
            <a:extLst>
              <a:ext uri="{FF2B5EF4-FFF2-40B4-BE49-F238E27FC236}">
                <a16:creationId xmlns:a16="http://schemas.microsoft.com/office/drawing/2014/main" id="{E7203631-453A-4AD2-ABBD-8A1EE4AE7321}"/>
              </a:ext>
            </a:extLst>
          </p:cNvPr>
          <p:cNvGrpSpPr/>
          <p:nvPr/>
        </p:nvGrpSpPr>
        <p:grpSpPr>
          <a:xfrm>
            <a:off x="0" y="1801091"/>
            <a:ext cx="3666836" cy="4282340"/>
            <a:chOff x="216965" y="869298"/>
            <a:chExt cx="5010817" cy="5214133"/>
          </a:xfrm>
        </p:grpSpPr>
        <p:pic>
          <p:nvPicPr>
            <p:cNvPr id="14" name="Google Shape;205;p10">
              <a:extLst>
                <a:ext uri="{FF2B5EF4-FFF2-40B4-BE49-F238E27FC236}">
                  <a16:creationId xmlns:a16="http://schemas.microsoft.com/office/drawing/2014/main" id="{FBA70D07-EF84-4180-839B-A38EFC3E7B14}"/>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rot="5400000">
              <a:off x="1568142" y="2423791"/>
              <a:ext cx="5214132" cy="2105148"/>
            </a:xfrm>
            <a:prstGeom prst="rect">
              <a:avLst/>
            </a:prstGeom>
            <a:noFill/>
            <a:ln>
              <a:noFill/>
            </a:ln>
          </p:spPr>
        </p:pic>
        <p:pic>
          <p:nvPicPr>
            <p:cNvPr id="16" name="Google Shape;204;p10">
              <a:extLst>
                <a:ext uri="{FF2B5EF4-FFF2-40B4-BE49-F238E27FC236}">
                  <a16:creationId xmlns:a16="http://schemas.microsoft.com/office/drawing/2014/main" id="{D1E0126E-7DF8-4D6F-BA9E-97563D5A69BC}"/>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16965" y="2766149"/>
              <a:ext cx="2747905" cy="1593840"/>
            </a:xfrm>
            <a:prstGeom prst="rect">
              <a:avLst/>
            </a:prstGeom>
            <a:noFill/>
            <a:ln>
              <a:noFill/>
            </a:ln>
          </p:spPr>
        </p:pic>
        <p:pic>
          <p:nvPicPr>
            <p:cNvPr id="17" name="Google Shape;203;p10">
              <a:extLst>
                <a:ext uri="{FF2B5EF4-FFF2-40B4-BE49-F238E27FC236}">
                  <a16:creationId xmlns:a16="http://schemas.microsoft.com/office/drawing/2014/main" id="{F9CFC56F-DA79-41EE-ABDA-FB23A195C826}"/>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216965" y="869298"/>
              <a:ext cx="2747905" cy="1755478"/>
            </a:xfrm>
            <a:prstGeom prst="rect">
              <a:avLst/>
            </a:prstGeom>
            <a:noFill/>
            <a:ln>
              <a:noFill/>
            </a:ln>
          </p:spPr>
        </p:pic>
        <p:pic>
          <p:nvPicPr>
            <p:cNvPr id="21" name="Picture 2" descr="A room filled with furniture and a large window&#10;&#10;Description automatically generated">
              <a:extLst>
                <a:ext uri="{FF2B5EF4-FFF2-40B4-BE49-F238E27FC236}">
                  <a16:creationId xmlns:a16="http://schemas.microsoft.com/office/drawing/2014/main" id="{53813FB7-9477-4F7D-9F78-5A22468AFCD4}"/>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16965" y="4501362"/>
              <a:ext cx="2747905" cy="1582066"/>
            </a:xfrm>
            <a:prstGeom prst="rect">
              <a:avLst/>
            </a:prstGeom>
          </p:spPr>
        </p:pic>
      </p:grpSp>
    </p:spTree>
    <p:extLst>
      <p:ext uri="{BB962C8B-B14F-4D97-AF65-F5344CB8AC3E}">
        <p14:creationId xmlns:p14="http://schemas.microsoft.com/office/powerpoint/2010/main" val="3764581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681512" y="76200"/>
            <a:ext cx="5157689" cy="846827"/>
          </a:xfrm>
        </p:spPr>
        <p:txBody>
          <a:bodyPr/>
          <a:lstStyle/>
          <a:p>
            <a:pPr lvl="0" algn="l" rtl="0">
              <a:lnSpc>
                <a:spcPct val="150000"/>
              </a:lnSpc>
              <a:spcBef>
                <a:spcPts val="0"/>
              </a:spcBef>
              <a:spcAft>
                <a:spcPts val="0"/>
              </a:spcAft>
              <a:buClr>
                <a:schemeClr val="dk1"/>
              </a:buClr>
              <a:buSzPts val="2000"/>
            </a:pPr>
            <a:r>
              <a:rPr lang="en-us" b="1" i="0" u="none" baseline="0" dirty="0">
                <a:ea typeface="Arial"/>
                <a:cs typeface="Arial" panose="020B0604020202020204" pitchFamily="34" charset="0"/>
                <a:sym typeface="Segoe UI Semibold" panose="020B0702040204020203" pitchFamily="34" charset="0"/>
              </a:rPr>
              <a:t>Agriculture</a:t>
            </a:r>
            <a:endParaRPr lang="en-us" dirty="0">
              <a:ea typeface="Arial"/>
              <a:cs typeface="Arial" panose="020B0604020202020204" pitchFamily="34" charset="0"/>
              <a:sym typeface="Segoe UI Semibold" panose="020B0702040204020203"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3823855" y="1405905"/>
            <a:ext cx="5015346" cy="4623409"/>
          </a:xfrm>
        </p:spPr>
        <p:txBody>
          <a:bodyPr/>
          <a:lstStyle/>
          <a:p>
            <a:pPr marL="0" lvl="0" indent="0" algn="just" rtl="0">
              <a:lnSpc>
                <a:spcPct val="150000"/>
              </a:lnSpc>
              <a:spcBef>
                <a:spcPts val="1000"/>
              </a:spcBef>
              <a:spcAft>
                <a:spcPts val="0"/>
              </a:spcAft>
              <a:buClr>
                <a:schemeClr val="dk1"/>
              </a:buClr>
              <a:buSzPts val="1400"/>
              <a:buNone/>
            </a:pPr>
            <a:r>
              <a:rPr lang="en-us" sz="1400" b="0" i="0" u="none" baseline="0" dirty="0">
                <a:ea typeface="Arial"/>
                <a:cs typeface="Arial" panose="020B0604020202020204" pitchFamily="34" charset="0"/>
                <a:sym typeface="Segoe UI" panose="020B0502040204020203" pitchFamily="34" charset="0"/>
              </a:rPr>
              <a:t>In recent years, the agricultural field has undergone </a:t>
            </a:r>
            <a:r>
              <a:rPr lang="en-US" sz="1400" b="0" i="0" u="none" baseline="0" dirty="0">
                <a:ea typeface="Arial"/>
                <a:cs typeface="Arial" panose="020B0604020202020204" pitchFamily="34" charset="0"/>
                <a:sym typeface="Segoe UI" panose="020B0502040204020203" pitchFamily="34" charset="0"/>
              </a:rPr>
              <a:t>significant </a:t>
            </a:r>
            <a:r>
              <a:rPr lang="en-us" sz="1400" b="0" i="0" u="none" baseline="0" dirty="0">
                <a:ea typeface="Arial"/>
                <a:cs typeface="Arial" panose="020B0604020202020204" pitchFamily="34" charset="0"/>
                <a:sym typeface="Segoe UI" panose="020B0502040204020203" pitchFamily="34" charset="0"/>
              </a:rPr>
              <a:t>change</a:t>
            </a:r>
            <a:r>
              <a:rPr lang="en-US" sz="1400" b="0" i="0" u="none" baseline="0" dirty="0">
                <a:ea typeface="Arial"/>
                <a:cs typeface="Arial" panose="020B0604020202020204" pitchFamily="34" charset="0"/>
                <a:sym typeface="Segoe UI" panose="020B0502040204020203" pitchFamily="34" charset="0"/>
              </a:rPr>
              <a:t>s</a:t>
            </a:r>
            <a:r>
              <a:rPr lang="en-us" sz="1400" b="0" i="0" u="none" baseline="0" dirty="0">
                <a:ea typeface="Arial"/>
                <a:cs typeface="Arial" panose="020B0604020202020204" pitchFamily="34" charset="0"/>
                <a:sym typeface="Segoe UI" panose="020B0502040204020203" pitchFamily="34" charset="0"/>
              </a:rPr>
              <a:t> and optimization </a:t>
            </a:r>
            <a:r>
              <a:rPr lang="en-us" sz="1400" dirty="0">
                <a:ea typeface="Arial"/>
                <a:cs typeface="Arial" panose="020B0604020202020204" pitchFamily="34" charset="0"/>
                <a:sym typeface="Segoe UI" panose="020B0502040204020203" pitchFamily="34" charset="0"/>
              </a:rPr>
              <a:t>through the introduction of</a:t>
            </a:r>
            <a:r>
              <a:rPr lang="en-us" sz="1400" b="0" i="0" u="none" baseline="0" dirty="0">
                <a:ea typeface="Arial"/>
                <a:cs typeface="Arial" panose="020B0604020202020204" pitchFamily="34" charset="0"/>
                <a:sym typeface="Segoe UI" panose="020B0502040204020203" pitchFamily="34" charset="0"/>
              </a:rPr>
              <a:t> machines with advanced technologies. As a result, agriculture has become </a:t>
            </a:r>
            <a:r>
              <a:rPr lang="en-US" sz="1400" dirty="0">
                <a:ea typeface="Arial"/>
                <a:cs typeface="Arial" panose="020B0604020202020204" pitchFamily="34" charset="0"/>
                <a:sym typeface="Segoe UI" panose="020B0502040204020203" pitchFamily="34" charset="0"/>
              </a:rPr>
              <a:t>quite like a </a:t>
            </a:r>
            <a:r>
              <a:rPr lang="en-us" sz="1400" b="0" i="0" u="none" baseline="0" dirty="0">
                <a:ea typeface="Arial"/>
                <a:cs typeface="Arial" panose="020B0604020202020204" pitchFamily="34" charset="0"/>
                <a:sym typeface="Segoe UI" panose="020B0502040204020203" pitchFamily="34" charset="0"/>
              </a:rPr>
              <a:t>high-tech</a:t>
            </a:r>
            <a:r>
              <a:rPr lang="en-US" sz="1400" b="0" i="0" u="none" baseline="0" dirty="0">
                <a:ea typeface="Arial"/>
                <a:cs typeface="Arial" panose="020B0604020202020204" pitchFamily="34" charset="0"/>
                <a:sym typeface="Segoe UI" panose="020B0502040204020203" pitchFamily="34" charset="0"/>
              </a:rPr>
              <a:t> field</a:t>
            </a:r>
            <a:r>
              <a:rPr lang="en-us" sz="1400" b="0" i="0" u="none" baseline="0" dirty="0">
                <a:ea typeface="Arial"/>
                <a:cs typeface="Arial" panose="020B0604020202020204" pitchFamily="34" charset="0"/>
                <a:sym typeface="Segoe UI" panose="020B0502040204020203" pitchFamily="34" charset="0"/>
              </a:rPr>
              <a:t>.</a:t>
            </a:r>
          </a:p>
          <a:p>
            <a:pPr marL="0" lvl="0" indent="0" algn="just" rtl="0">
              <a:lnSpc>
                <a:spcPct val="150000"/>
              </a:lnSpc>
              <a:spcBef>
                <a:spcPts val="1000"/>
              </a:spcBef>
              <a:spcAft>
                <a:spcPts val="0"/>
              </a:spcAft>
              <a:buClr>
                <a:schemeClr val="dk1"/>
              </a:buClr>
              <a:buSzPts val="1400"/>
              <a:buNone/>
            </a:pPr>
            <a:r>
              <a:rPr lang="en-us" sz="1400" dirty="0">
                <a:ea typeface="Arial"/>
                <a:cs typeface="Arial" panose="020B0604020202020204" pitchFamily="34" charset="0"/>
                <a:sym typeface="Segoe UI" panose="020B0502040204020203" pitchFamily="34" charset="0"/>
              </a:rPr>
              <a:t>I</a:t>
            </a:r>
            <a:r>
              <a:rPr lang="en-us" sz="1400" b="0" i="0" u="none" baseline="0" dirty="0">
                <a:ea typeface="Arial"/>
                <a:cs typeface="Arial" panose="020B0604020202020204" pitchFamily="34" charset="0"/>
                <a:sym typeface="Segoe UI" panose="020B0502040204020203" pitchFamily="34" charset="0"/>
              </a:rPr>
              <a:t>ntroducing advanced machinery</a:t>
            </a:r>
            <a:r>
              <a:rPr lang="en-US" sz="1400" b="0" i="0" u="none" baseline="0" dirty="0">
                <a:ea typeface="Arial"/>
                <a:cs typeface="Arial" panose="020B0604020202020204" pitchFamily="34" charset="0"/>
                <a:sym typeface="Segoe UI" panose="020B0502040204020203" pitchFamily="34" charset="0"/>
              </a:rPr>
              <a:t> allowed for improved</a:t>
            </a:r>
            <a:r>
              <a:rPr lang="en-us" sz="1400" b="0" i="0" u="none" baseline="0" dirty="0">
                <a:ea typeface="Arial"/>
                <a:cs typeface="Arial" panose="020B0604020202020204" pitchFamily="34" charset="0"/>
                <a:sym typeface="Segoe UI" panose="020B0502040204020203" pitchFamily="34" charset="0"/>
              </a:rPr>
              <a:t> processes</a:t>
            </a:r>
            <a:r>
              <a:rPr lang="en-US" sz="1400" b="0" i="0" u="none" baseline="0" dirty="0">
                <a:ea typeface="Arial"/>
                <a:cs typeface="Arial" panose="020B0604020202020204" pitchFamily="34" charset="0"/>
                <a:sym typeface="Segoe UI" panose="020B0502040204020203" pitchFamily="34" charset="0"/>
              </a:rPr>
              <a:t> and</a:t>
            </a:r>
            <a:r>
              <a:rPr lang="en-us" sz="1400" b="0" i="0" u="none" baseline="0" dirty="0">
                <a:ea typeface="Arial"/>
                <a:cs typeface="Arial" panose="020B0604020202020204" pitchFamily="34" charset="0"/>
                <a:sym typeface="Segoe UI" panose="020B0502040204020203" pitchFamily="34" charset="0"/>
              </a:rPr>
              <a:t> reduction of manpower, which is the main cost component along</a:t>
            </a:r>
            <a:r>
              <a:rPr lang="en-US" sz="1400" b="0" i="0" u="none" baseline="0" dirty="0">
                <a:ea typeface="Arial"/>
                <a:cs typeface="Arial" panose="020B0604020202020204" pitchFamily="34" charset="0"/>
                <a:sym typeface="Segoe UI" panose="020B0502040204020203" pitchFamily="34" charset="0"/>
              </a:rPr>
              <a:t>side</a:t>
            </a:r>
            <a:r>
              <a:rPr lang="en-us" sz="1400" b="0" i="0" u="none" baseline="0" dirty="0">
                <a:ea typeface="Arial"/>
                <a:cs typeface="Arial" panose="020B0604020202020204" pitchFamily="34" charset="0"/>
                <a:sym typeface="Segoe UI" panose="020B0502040204020203" pitchFamily="34" charset="0"/>
              </a:rPr>
              <a:t> </a:t>
            </a:r>
            <a:r>
              <a:rPr lang="en-us" sz="1400" dirty="0">
                <a:ea typeface="Arial"/>
                <a:cs typeface="Arial" panose="020B0604020202020204" pitchFamily="34" charset="0"/>
                <a:sym typeface="Segoe UI" panose="020B0502040204020203" pitchFamily="34" charset="0"/>
              </a:rPr>
              <a:t>Israel</a:t>
            </a:r>
            <a:r>
              <a:rPr lang="en-us" sz="1400" b="0" i="0" u="none" baseline="0" dirty="0">
                <a:ea typeface="Arial"/>
                <a:cs typeface="Arial" panose="020B0604020202020204" pitchFamily="34" charset="0"/>
                <a:sym typeface="Segoe UI" panose="020B0502040204020203" pitchFamily="34" charset="0"/>
              </a:rPr>
              <a:t> country’s dearth of resources. </a:t>
            </a:r>
          </a:p>
          <a:p>
            <a:pPr marL="0" lvl="0" indent="0" algn="just" rtl="0">
              <a:lnSpc>
                <a:spcPct val="150000"/>
              </a:lnSpc>
              <a:spcBef>
                <a:spcPts val="1000"/>
              </a:spcBef>
              <a:spcAft>
                <a:spcPts val="0"/>
              </a:spcAft>
              <a:buClr>
                <a:schemeClr val="dk1"/>
              </a:buClr>
              <a:buSzPts val="1400"/>
              <a:buNone/>
            </a:pPr>
            <a:r>
              <a:rPr lang="en-us" sz="1400" b="0" i="0" u="none" baseline="0" dirty="0">
                <a:ea typeface="Arial"/>
                <a:cs typeface="Arial" panose="020B0604020202020204" pitchFamily="34" charset="0"/>
                <a:sym typeface="Segoe UI" panose="020B0502040204020203" pitchFamily="34" charset="0"/>
              </a:rPr>
              <a:t>Cooperation with companies in th</a:t>
            </a:r>
            <a:r>
              <a:rPr lang="en-US" sz="1400" dirty="0">
                <a:ea typeface="Arial"/>
                <a:cs typeface="Arial" panose="020B0604020202020204" pitchFamily="34" charset="0"/>
                <a:sym typeface="Segoe UI" panose="020B0502040204020203" pitchFamily="34" charset="0"/>
              </a:rPr>
              <a:t>is</a:t>
            </a:r>
            <a:r>
              <a:rPr lang="en-us" sz="1400" b="0" i="0" u="none" baseline="0" dirty="0">
                <a:ea typeface="Arial"/>
                <a:cs typeface="Arial" panose="020B0604020202020204" pitchFamily="34" charset="0"/>
                <a:sym typeface="Segoe UI" panose="020B0502040204020203" pitchFamily="34" charset="0"/>
              </a:rPr>
              <a:t> sector enables us to develop machinery for various areas of agriculture. In projects we implemented, we have succeeded in significantly improving the existing machines in the sector, while reducing both the processing and manpower </a:t>
            </a:r>
            <a:r>
              <a:rPr lang="en-us" sz="1400" dirty="0">
                <a:ea typeface="Arial"/>
                <a:cs typeface="Arial" panose="020B0604020202020204" pitchFamily="34" charset="0"/>
                <a:sym typeface="Segoe UI" panose="020B0502040204020203" pitchFamily="34" charset="0"/>
              </a:rPr>
              <a:t>costs involved</a:t>
            </a:r>
            <a:r>
              <a:rPr lang="en-us" sz="1400" b="0" i="0" u="none" baseline="0" dirty="0">
                <a:ea typeface="Arial"/>
                <a:cs typeface="Arial" panose="020B0604020202020204" pitchFamily="34" charset="0"/>
                <a:sym typeface="Segoe UI" panose="020B0502040204020203" pitchFamily="34" charset="0"/>
              </a:rPr>
              <a:t>.</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a:xfrm>
            <a:off x="3124200" y="6512193"/>
            <a:ext cx="2895600" cy="277543"/>
          </a:xfrm>
        </p:spPr>
        <p:txBody>
          <a:bodyPr/>
          <a:lstStyle/>
          <a:p>
            <a:pPr rtl="0"/>
            <a:r>
              <a:rPr lang="en-us" b="0" i="0" u="none" baseline="0" dirty="0">
                <a:cs typeface="Arial" panose="020B0604020202020204" pitchFamily="34" charset="0"/>
                <a:sym typeface="Segoe UI" panose="020B0502040204020203" pitchFamily="34" charset="0"/>
              </a:rPr>
              <a:t>www.Gilboa-ces.com</a:t>
            </a:r>
          </a:p>
        </p:txBody>
      </p:sp>
      <p:pic>
        <p:nvPicPr>
          <p:cNvPr id="6" name="תמונה 5" descr="תמונה שמכילה בניין, חוץ, צהוב, ישיבה&#10;&#10;התיאור נוצר באופן אוטומטי">
            <a:extLst>
              <a:ext uri="{FF2B5EF4-FFF2-40B4-BE49-F238E27FC236}">
                <a16:creationId xmlns:a16="http://schemas.microsoft.com/office/drawing/2014/main" id="{DC15F6AC-F7DC-4747-8F4F-105496DDC31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69454" y="1543327"/>
            <a:ext cx="3312058" cy="2841914"/>
          </a:xfrm>
          <a:prstGeom prst="rect">
            <a:avLst/>
          </a:prstGeom>
        </p:spPr>
      </p:pic>
    </p:spTree>
    <p:extLst>
      <p:ext uri="{BB962C8B-B14F-4D97-AF65-F5344CB8AC3E}">
        <p14:creationId xmlns:p14="http://schemas.microsoft.com/office/powerpoint/2010/main" val="3535237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gn="l" rtl="0">
              <a:lnSpc>
                <a:spcPct val="150000"/>
              </a:lnSpc>
              <a:spcBef>
                <a:spcPts val="1000"/>
              </a:spcBef>
              <a:spcAft>
                <a:spcPts val="0"/>
              </a:spcAft>
            </a:pPr>
            <a:r>
              <a:rPr lang="en-us" b="1" i="0" u="none" baseline="0" dirty="0">
                <a:solidFill>
                  <a:schemeClr val="tx1">
                    <a:lumMod val="100000"/>
                  </a:schemeClr>
                </a:solidFill>
                <a:ea typeface="Arial"/>
                <a:cs typeface="Arial" panose="020B0604020202020204" pitchFamily="34" charset="0"/>
                <a:sym typeface="Segoe UI Semibold" panose="020B0702040204020203" pitchFamily="34" charset="0"/>
              </a:rPr>
              <a:t>Agriculture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Roll</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up and Renew</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al of</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Buried </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Irrigation </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Systems</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705010297"/>
              </p:ext>
            </p:extLst>
          </p:nvPr>
        </p:nvGraphicFramePr>
        <p:xfrm>
          <a:off x="2761673" y="1645478"/>
          <a:ext cx="6051539" cy="4729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592371" y="1157888"/>
            <a:ext cx="6410227" cy="461665"/>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A project integrating pneumatic control, maintaining roll-up speed </a:t>
            </a:r>
            <a:br>
              <a:rPr lang="en-us" sz="1200" dirty="0">
                <a:latin typeface="Segoe UI" panose="020B0502040204020203" pitchFamily="34" charset="0"/>
                <a:ea typeface="Arial"/>
                <a:cs typeface="Arial" panose="020B0604020202020204" pitchFamily="34" charset="0"/>
                <a:sym typeface="Segoe UI" panose="020B0502040204020203" pitchFamily="34" charset="0"/>
              </a:rPr>
            </a:b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in relation to the constant speed of pipe movement,</a:t>
            </a: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 limit</a:t>
            </a: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 stretch</a:t>
            </a: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a:t>
            </a:r>
            <a:r>
              <a:rPr lang="en-us" sz="1200" b="0" i="0" u="none" baseline="0" dirty="0">
                <a:latin typeface="Segoe UI" panose="020B0502040204020203" pitchFamily="34" charset="0"/>
                <a:ea typeface="Arial"/>
                <a:cs typeface="Arial" panose="020B0604020202020204" pitchFamily="34" charset="0"/>
                <a:sym typeface="Segoe UI" panose="020B0502040204020203" pitchFamily="34" charset="0"/>
              </a:rPr>
              <a:t> worker protection. </a:t>
            </a:r>
            <a:endParaRPr lang="en-us" sz="1100" dirty="0">
              <a:latin typeface="Segoe UI" panose="020B0502040204020203" pitchFamily="34" charset="0"/>
              <a:cs typeface="Arial" panose="020B0604020202020204" pitchFamily="34" charset="0"/>
              <a:sym typeface="Segoe UI" panose="020B0502040204020203" pitchFamily="34" charset="0"/>
            </a:endParaRPr>
          </a:p>
        </p:txBody>
      </p:sp>
      <p:grpSp>
        <p:nvGrpSpPr>
          <p:cNvPr id="12" name="קבוצה 11">
            <a:extLst>
              <a:ext uri="{FF2B5EF4-FFF2-40B4-BE49-F238E27FC236}">
                <a16:creationId xmlns:a16="http://schemas.microsoft.com/office/drawing/2014/main" id="{6CCD1E3C-E79C-45E2-BB36-042F1E8CBDF1}"/>
              </a:ext>
            </a:extLst>
          </p:cNvPr>
          <p:cNvGrpSpPr/>
          <p:nvPr/>
        </p:nvGrpSpPr>
        <p:grpSpPr>
          <a:xfrm>
            <a:off x="4969" y="1157888"/>
            <a:ext cx="2263777" cy="5347406"/>
            <a:chOff x="211568" y="0"/>
            <a:chExt cx="2508216" cy="6363406"/>
          </a:xfrm>
        </p:grpSpPr>
        <p:pic>
          <p:nvPicPr>
            <p:cNvPr id="15" name="Google Shape;168;p7">
              <a:extLst>
                <a:ext uri="{FF2B5EF4-FFF2-40B4-BE49-F238E27FC236}">
                  <a16:creationId xmlns:a16="http://schemas.microsoft.com/office/drawing/2014/main" id="{2F3055FD-5534-4FC0-92E0-4F61DE10FD0A}"/>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235442" y="0"/>
              <a:ext cx="2484342" cy="1681018"/>
            </a:xfrm>
            <a:prstGeom prst="rect">
              <a:avLst/>
            </a:prstGeom>
            <a:noFill/>
            <a:ln>
              <a:noFill/>
            </a:ln>
          </p:spPr>
        </p:pic>
        <p:pic>
          <p:nvPicPr>
            <p:cNvPr id="18" name="Google Shape;170;p7">
              <a:extLst>
                <a:ext uri="{FF2B5EF4-FFF2-40B4-BE49-F238E27FC236}">
                  <a16:creationId xmlns:a16="http://schemas.microsoft.com/office/drawing/2014/main" id="{34BAEDF9-B48C-430D-A6D8-EDEB5BFB8388}"/>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11568" y="4769223"/>
              <a:ext cx="2496279" cy="1594183"/>
            </a:xfrm>
            <a:prstGeom prst="rect">
              <a:avLst/>
            </a:prstGeom>
            <a:noFill/>
            <a:ln>
              <a:noFill/>
            </a:ln>
          </p:spPr>
        </p:pic>
        <p:pic>
          <p:nvPicPr>
            <p:cNvPr id="19" name="Google Shape;169;p7">
              <a:extLst>
                <a:ext uri="{FF2B5EF4-FFF2-40B4-BE49-F238E27FC236}">
                  <a16:creationId xmlns:a16="http://schemas.microsoft.com/office/drawing/2014/main" id="{2B9FA29A-E63C-4F81-BBA3-7046CA150BC3}"/>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223505" y="3175040"/>
              <a:ext cx="2496279" cy="1594184"/>
            </a:xfrm>
            <a:prstGeom prst="rect">
              <a:avLst/>
            </a:prstGeom>
            <a:noFill/>
            <a:ln>
              <a:noFill/>
            </a:ln>
          </p:spPr>
        </p:pic>
        <p:pic>
          <p:nvPicPr>
            <p:cNvPr id="20" name="Google Shape;167;p7">
              <a:extLst>
                <a:ext uri="{FF2B5EF4-FFF2-40B4-BE49-F238E27FC236}">
                  <a16:creationId xmlns:a16="http://schemas.microsoft.com/office/drawing/2014/main" id="{E7B08B90-A4A6-480D-991C-BC9C4D3FEC96}"/>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235442" y="1681017"/>
              <a:ext cx="2480049" cy="1542473"/>
            </a:xfrm>
            <a:prstGeom prst="rect">
              <a:avLst/>
            </a:prstGeom>
            <a:noFill/>
            <a:ln>
              <a:noFill/>
            </a:ln>
          </p:spPr>
        </p:pic>
      </p:grpSp>
    </p:spTree>
    <p:extLst>
      <p:ext uri="{BB962C8B-B14F-4D97-AF65-F5344CB8AC3E}">
        <p14:creationId xmlns:p14="http://schemas.microsoft.com/office/powerpoint/2010/main" val="2579897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970273" y="76200"/>
            <a:ext cx="4789222" cy="1066800"/>
          </a:xfrm>
        </p:spPr>
        <p:txBody>
          <a:bodyPr/>
          <a:lstStyle/>
          <a:p>
            <a:pPr lvl="0" algn="l" rtl="0">
              <a:lnSpc>
                <a:spcPct val="150000"/>
              </a:lnSpc>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Agriculture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Seed Production Process</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144101084"/>
              </p:ext>
            </p:extLst>
          </p:nvPr>
        </p:nvGraphicFramePr>
        <p:xfrm>
          <a:off x="4239491" y="1566233"/>
          <a:ext cx="4520005" cy="4888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1159497" y="1157888"/>
            <a:ext cx="7600001" cy="375552"/>
          </a:xfrm>
          <a:prstGeom prst="rect">
            <a:avLst/>
          </a:prstGeom>
          <a:noFill/>
        </p:spPr>
        <p:txBody>
          <a:bodyPr wrap="square" rtlCol="1">
            <a:spAutoFit/>
          </a:bodyPr>
          <a:lstStyle/>
          <a:p>
            <a:pPr marL="0" lvl="0" indent="0" algn="l" rtl="0">
              <a:lnSpc>
                <a:spcPct val="150000"/>
              </a:lnSpc>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hydraulic and electrical systems with servos in a wet environment. </a:t>
            </a:r>
          </a:p>
        </p:txBody>
      </p:sp>
      <p:grpSp>
        <p:nvGrpSpPr>
          <p:cNvPr id="11" name="קבוצה 10">
            <a:extLst>
              <a:ext uri="{FF2B5EF4-FFF2-40B4-BE49-F238E27FC236}">
                <a16:creationId xmlns:a16="http://schemas.microsoft.com/office/drawing/2014/main" id="{718AA837-386A-47FA-BAA3-593F9FCB36D4}"/>
              </a:ext>
            </a:extLst>
          </p:cNvPr>
          <p:cNvGrpSpPr/>
          <p:nvPr/>
        </p:nvGrpSpPr>
        <p:grpSpPr>
          <a:xfrm>
            <a:off x="0" y="1566233"/>
            <a:ext cx="3970275" cy="4888037"/>
            <a:chOff x="866414" y="1503527"/>
            <a:chExt cx="3970275" cy="4888037"/>
          </a:xfrm>
        </p:grpSpPr>
        <p:pic>
          <p:nvPicPr>
            <p:cNvPr id="12" name="Google Shape;177;p8">
              <a:extLst>
                <a:ext uri="{FF2B5EF4-FFF2-40B4-BE49-F238E27FC236}">
                  <a16:creationId xmlns:a16="http://schemas.microsoft.com/office/drawing/2014/main" id="{33CD7052-1499-4F78-94D6-222A6153C750}"/>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866415" y="1503527"/>
              <a:ext cx="1819563" cy="1483988"/>
            </a:xfrm>
            <a:prstGeom prst="rect">
              <a:avLst/>
            </a:prstGeom>
            <a:noFill/>
            <a:ln>
              <a:noFill/>
            </a:ln>
          </p:spPr>
        </p:pic>
        <p:pic>
          <p:nvPicPr>
            <p:cNvPr id="15" name="Google Shape;181;p8">
              <a:extLst>
                <a:ext uri="{FF2B5EF4-FFF2-40B4-BE49-F238E27FC236}">
                  <a16:creationId xmlns:a16="http://schemas.microsoft.com/office/drawing/2014/main" id="{DDD667D8-4BAD-4CF6-94D1-D3B327EF5A10}"/>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685978" y="1503527"/>
              <a:ext cx="2150710" cy="1483988"/>
            </a:xfrm>
            <a:prstGeom prst="rect">
              <a:avLst/>
            </a:prstGeom>
            <a:noFill/>
            <a:ln>
              <a:noFill/>
            </a:ln>
          </p:spPr>
        </p:pic>
        <p:pic>
          <p:nvPicPr>
            <p:cNvPr id="18" name="Google Shape;178;p8">
              <a:extLst>
                <a:ext uri="{FF2B5EF4-FFF2-40B4-BE49-F238E27FC236}">
                  <a16:creationId xmlns:a16="http://schemas.microsoft.com/office/drawing/2014/main" id="{41C07699-2CA3-4E91-80BD-E7605430474B}"/>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866414" y="3128492"/>
              <a:ext cx="1819564" cy="1483988"/>
            </a:xfrm>
            <a:prstGeom prst="rect">
              <a:avLst/>
            </a:prstGeom>
            <a:noFill/>
            <a:ln>
              <a:noFill/>
            </a:ln>
          </p:spPr>
        </p:pic>
        <p:pic>
          <p:nvPicPr>
            <p:cNvPr id="19" name="Google Shape;179;p8">
              <a:extLst>
                <a:ext uri="{FF2B5EF4-FFF2-40B4-BE49-F238E27FC236}">
                  <a16:creationId xmlns:a16="http://schemas.microsoft.com/office/drawing/2014/main" id="{76B5477C-C2F4-4B75-862F-BE6C6F98FFD5}"/>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2685978" y="3128492"/>
              <a:ext cx="2150709" cy="1483988"/>
            </a:xfrm>
            <a:prstGeom prst="rect">
              <a:avLst/>
            </a:prstGeom>
            <a:noFill/>
            <a:ln>
              <a:noFill/>
            </a:ln>
          </p:spPr>
        </p:pic>
        <p:pic>
          <p:nvPicPr>
            <p:cNvPr id="20" name="Google Shape;180;p8">
              <a:extLst>
                <a:ext uri="{FF2B5EF4-FFF2-40B4-BE49-F238E27FC236}">
                  <a16:creationId xmlns:a16="http://schemas.microsoft.com/office/drawing/2014/main" id="{1B387AD3-7893-4D30-9DFC-FC06729A22BE}"/>
                </a:ext>
              </a:extLst>
            </p:cNvPr>
            <p:cNvPicPr preferRelativeResize="0"/>
            <p:nvPr/>
          </p:nvPicPr>
          <p:blipFill rotWithShape="1">
            <a:blip r:embed="rId11" cstate="email">
              <a:alphaModFix/>
              <a:extLst>
                <a:ext uri="{28A0092B-C50C-407E-A947-70E740481C1C}">
                  <a14:useLocalDpi xmlns:a14="http://schemas.microsoft.com/office/drawing/2010/main"/>
                </a:ext>
              </a:extLst>
            </a:blip>
            <a:srcRect/>
            <a:stretch/>
          </p:blipFill>
          <p:spPr>
            <a:xfrm>
              <a:off x="866415" y="4753457"/>
              <a:ext cx="3970274" cy="1638107"/>
            </a:xfrm>
            <a:prstGeom prst="rect">
              <a:avLst/>
            </a:prstGeom>
            <a:noFill/>
            <a:ln>
              <a:noFill/>
            </a:ln>
          </p:spPr>
        </p:pic>
      </p:grpSp>
    </p:spTree>
    <p:extLst>
      <p:ext uri="{BB962C8B-B14F-4D97-AF65-F5344CB8AC3E}">
        <p14:creationId xmlns:p14="http://schemas.microsoft.com/office/powerpoint/2010/main" val="1804032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10678" y="340151"/>
            <a:ext cx="6398206" cy="734505"/>
          </a:xfrm>
        </p:spPr>
        <p:txBody>
          <a:bodyPr/>
          <a:lstStyle/>
          <a:p>
            <a:pPr algn="l" rtl="0"/>
            <a:r>
              <a:rPr lang="en-us" b="1" i="0" u="none" baseline="0" dirty="0">
                <a:latin typeface="Arial" panose="020B0604020202020204" pitchFamily="34" charset="0"/>
                <a:ea typeface="Arial"/>
                <a:cs typeface="Arial" panose="020B0604020202020204" pitchFamily="34" charset="0"/>
                <a:sym typeface="Arial" panose="020B0604020202020204" pitchFamily="34" charset="0"/>
              </a:rPr>
              <a:t>Gilboa Engineering is engaged in...</a:t>
            </a:r>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6" name="דיאגרמה 5">
            <a:extLst>
              <a:ext uri="{FF2B5EF4-FFF2-40B4-BE49-F238E27FC236}">
                <a16:creationId xmlns:a16="http://schemas.microsoft.com/office/drawing/2014/main" id="{7D981265-25CB-4043-A531-83B14DEEA819}"/>
              </a:ext>
            </a:extLst>
          </p:cNvPr>
          <p:cNvGraphicFramePr/>
          <p:nvPr>
            <p:extLst>
              <p:ext uri="{D42A27DB-BD31-4B8C-83A1-F6EECF244321}">
                <p14:modId xmlns:p14="http://schemas.microsoft.com/office/powerpoint/2010/main" val="1542487156"/>
              </p:ext>
            </p:extLst>
          </p:nvPr>
        </p:nvGraphicFramePr>
        <p:xfrm>
          <a:off x="474288" y="1369209"/>
          <a:ext cx="8195424" cy="4605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482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4931701" y="76200"/>
            <a:ext cx="3827794" cy="1066800"/>
          </a:xfrm>
        </p:spPr>
        <p:txBody>
          <a:bodyPr/>
          <a:lstStyle/>
          <a:p>
            <a:pPr lvl="0" algn="l" rtl="0">
              <a:lnSpc>
                <a:spcPct val="150000"/>
              </a:lnSpc>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Agriculture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Conveyor</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s</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396811314"/>
              </p:ext>
            </p:extLst>
          </p:nvPr>
        </p:nvGraphicFramePr>
        <p:xfrm>
          <a:off x="5052062" y="1566234"/>
          <a:ext cx="3707434" cy="4732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1178351" y="1157888"/>
            <a:ext cx="7581147" cy="375359"/>
          </a:xfrm>
          <a:prstGeom prst="rect">
            <a:avLst/>
          </a:prstGeom>
          <a:noFill/>
        </p:spPr>
        <p:txBody>
          <a:bodyPr wrap="square" rtlCol="1">
            <a:spAutoFit/>
          </a:bodyPr>
          <a:lstStyle/>
          <a:p>
            <a:pPr marL="0" lvl="0" indent="0" algn="l" rtl="0">
              <a:lnSpc>
                <a:spcPct val="150000"/>
              </a:lnSpc>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hydraulic and electrical systems with servos in a wet environment. </a:t>
            </a:r>
          </a:p>
        </p:txBody>
      </p:sp>
      <p:pic>
        <p:nvPicPr>
          <p:cNvPr id="13" name="Picture 2" descr="A close up of a device&#10;&#10;Description automatically generated">
            <a:extLst>
              <a:ext uri="{FF2B5EF4-FFF2-40B4-BE49-F238E27FC236}">
                <a16:creationId xmlns:a16="http://schemas.microsoft.com/office/drawing/2014/main" id="{025D8713-EB65-43FB-9C13-3B1773A33CE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29308" y="1633835"/>
            <a:ext cx="4802393" cy="2698020"/>
          </a:xfrm>
          <a:prstGeom prst="rect">
            <a:avLst/>
          </a:prstGeom>
        </p:spPr>
      </p:pic>
    </p:spTree>
    <p:extLst>
      <p:ext uri="{BB962C8B-B14F-4D97-AF65-F5344CB8AC3E}">
        <p14:creationId xmlns:p14="http://schemas.microsoft.com/office/powerpoint/2010/main" val="1974873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570455" cy="846827"/>
          </a:xfrm>
        </p:spPr>
        <p:txBody>
          <a:bodyPr/>
          <a:lstStyle/>
          <a:p>
            <a:pPr lvl="0" algn="l" rtl="0">
              <a:lnSpc>
                <a:spcPct val="150000"/>
              </a:lnSpc>
              <a:spcBef>
                <a:spcPts val="0"/>
              </a:spcBef>
              <a:spcAft>
                <a:spcPts val="0"/>
              </a:spcAft>
              <a:buClr>
                <a:schemeClr val="dk1"/>
              </a:buClr>
              <a:buSzPts val="2000"/>
            </a:pPr>
            <a:r>
              <a:rPr lang="en-us" b="1" i="0" u="none" baseline="0" dirty="0">
                <a:ea typeface="Arial"/>
                <a:cs typeface="Arial" panose="020B0604020202020204" pitchFamily="34" charset="0"/>
                <a:sym typeface="Segoe UI Semibold" panose="020B0702040204020203" pitchFamily="34" charset="0"/>
              </a:rPr>
              <a:t>Traditional/Heavy Industry</a:t>
            </a:r>
            <a:endParaRPr lang="en-us" dirty="0">
              <a:ea typeface="Arial"/>
              <a:cs typeface="Arial" panose="020B0604020202020204" pitchFamily="34" charset="0"/>
              <a:sym typeface="Segoe UI Semibold" panose="020B0702040204020203"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405905"/>
            <a:ext cx="8321963" cy="4623409"/>
          </a:xfrm>
        </p:spPr>
        <p:txBody>
          <a:bodyPr/>
          <a:lstStyle/>
          <a:p>
            <a:pPr marL="0" lvl="0" indent="0" algn="just" rtl="0">
              <a:lnSpc>
                <a:spcPct val="150000"/>
              </a:lnSpc>
              <a:spcBef>
                <a:spcPts val="0"/>
              </a:spcBef>
              <a:buSzPts val="2000"/>
              <a:buNone/>
            </a:pPr>
            <a:r>
              <a:rPr lang="en-us" sz="1600" b="0" i="0" u="none" baseline="0" dirty="0">
                <a:ea typeface="Arial"/>
                <a:cs typeface="Arial" panose="020B0604020202020204" pitchFamily="34" charset="0"/>
                <a:sym typeface="Segoe UI" panose="020B0502040204020203" pitchFamily="34" charset="0"/>
              </a:rPr>
              <a:t>The traditional/heavy industry is known for its process conservatism and "if it</a:t>
            </a:r>
            <a:r>
              <a:rPr lang="en-US" sz="1600" dirty="0">
                <a:ea typeface="Arial"/>
                <a:cs typeface="Arial" panose="020B0604020202020204" pitchFamily="34" charset="0"/>
                <a:sym typeface="Segoe UI" panose="020B0502040204020203" pitchFamily="34" charset="0"/>
              </a:rPr>
              <a:t> ain’t broke, don’t fix it” attitude. B</a:t>
            </a:r>
            <a:r>
              <a:rPr lang="en-us" sz="1600" b="0" i="0" u="none" baseline="0" dirty="0">
                <a:ea typeface="Arial"/>
                <a:cs typeface="Arial" panose="020B0604020202020204" pitchFamily="34" charset="0"/>
                <a:sym typeface="Segoe UI" panose="020B0502040204020203" pitchFamily="34" charset="0"/>
              </a:rPr>
              <a:t>ut this industry also requires optimization, upgrading and renewing </a:t>
            </a:r>
            <a:r>
              <a:rPr lang="en-US" sz="1600" b="0" i="0" u="none" baseline="0" dirty="0">
                <a:ea typeface="Arial"/>
                <a:cs typeface="Arial" panose="020B0604020202020204" pitchFamily="34" charset="0"/>
                <a:sym typeface="Segoe UI" panose="020B0502040204020203" pitchFamily="34" charset="0"/>
              </a:rPr>
              <a:t>of </a:t>
            </a:r>
            <a:r>
              <a:rPr lang="en-us" sz="1600" b="0" i="0" u="none" baseline="0" dirty="0">
                <a:ea typeface="Arial"/>
                <a:cs typeface="Arial" panose="020B0604020202020204" pitchFamily="34" charset="0"/>
                <a:sym typeface="Segoe UI" panose="020B0502040204020203" pitchFamily="34" charset="0"/>
              </a:rPr>
              <a:t>the existing </a:t>
            </a:r>
            <a:r>
              <a:rPr lang="en-US" sz="1600" b="0" i="0" u="none" baseline="0" dirty="0">
                <a:ea typeface="Arial"/>
                <a:cs typeface="Arial" panose="020B0604020202020204" pitchFamily="34" charset="0"/>
                <a:sym typeface="Segoe UI" panose="020B0502040204020203" pitchFamily="34" charset="0"/>
              </a:rPr>
              <a:t>elements</a:t>
            </a:r>
            <a:r>
              <a:rPr lang="en-us" sz="1600" b="0" i="0" u="none" baseline="0" dirty="0">
                <a:ea typeface="Arial"/>
                <a:cs typeface="Arial" panose="020B0604020202020204" pitchFamily="34" charset="0"/>
                <a:sym typeface="Segoe UI" panose="020B0502040204020203" pitchFamily="34" charset="0"/>
              </a:rPr>
              <a:t>, so that it can continue </a:t>
            </a:r>
            <a:r>
              <a:rPr lang="en-US" sz="1600" b="0" i="0" u="none" baseline="0" dirty="0">
                <a:ea typeface="Arial"/>
                <a:cs typeface="Arial" panose="020B0604020202020204" pitchFamily="34" charset="0"/>
                <a:sym typeface="Segoe UI" panose="020B0502040204020203" pitchFamily="34" charset="0"/>
              </a:rPr>
              <a:t>to thrive</a:t>
            </a:r>
            <a:r>
              <a:rPr lang="en-us" sz="1600" b="0" i="0" u="none" baseline="0" dirty="0">
                <a:ea typeface="Arial"/>
                <a:cs typeface="Arial" panose="020B0604020202020204" pitchFamily="34" charset="0"/>
                <a:sym typeface="Segoe UI" panose="020B0502040204020203" pitchFamily="34" charset="0"/>
              </a:rPr>
              <a:t> in</a:t>
            </a:r>
            <a:r>
              <a:rPr lang="en-US" sz="1600" b="0" i="0" u="none" baseline="0" dirty="0">
                <a:ea typeface="Arial"/>
                <a:cs typeface="Arial" panose="020B0604020202020204" pitchFamily="34" charset="0"/>
                <a:sym typeface="Segoe UI" panose="020B0502040204020203" pitchFamily="34" charset="0"/>
              </a:rPr>
              <a:t> the</a:t>
            </a:r>
            <a:r>
              <a:rPr lang="en-us" sz="1600" b="0" i="0" u="none" baseline="0" dirty="0">
                <a:ea typeface="Arial"/>
                <a:cs typeface="Arial" panose="020B0604020202020204" pitchFamily="34" charset="0"/>
                <a:sym typeface="Segoe UI" panose="020B0502040204020203" pitchFamily="34" charset="0"/>
              </a:rPr>
              <a:t> face of </a:t>
            </a:r>
            <a:r>
              <a:rPr lang="en-US" sz="1600" b="0" i="0" u="none" baseline="0" dirty="0">
                <a:ea typeface="Arial"/>
                <a:cs typeface="Arial" panose="020B0604020202020204" pitchFamily="34" charset="0"/>
                <a:sym typeface="Segoe UI" panose="020B0502040204020203" pitchFamily="34" charset="0"/>
              </a:rPr>
              <a:t>competition</a:t>
            </a:r>
            <a:r>
              <a:rPr lang="en-us" sz="1600" b="0" i="0" u="none" baseline="0" dirty="0">
                <a:ea typeface="Arial"/>
                <a:cs typeface="Arial" panose="020B0604020202020204" pitchFamily="34" charset="0"/>
                <a:sym typeface="Segoe UI" panose="020B0502040204020203" pitchFamily="34" charset="0"/>
              </a:rPr>
              <a:t> in </a:t>
            </a:r>
            <a:r>
              <a:rPr lang="en-US" sz="1600" b="0" i="0" u="none" baseline="0" dirty="0">
                <a:ea typeface="Arial"/>
                <a:cs typeface="Arial" panose="020B0604020202020204" pitchFamily="34" charset="0"/>
                <a:sym typeface="Segoe UI" panose="020B0502040204020203" pitchFamily="34" charset="0"/>
              </a:rPr>
              <a:t>an</a:t>
            </a:r>
            <a:r>
              <a:rPr lang="en-us" sz="1600" b="0" i="0" u="none" baseline="0" dirty="0">
                <a:ea typeface="Arial"/>
                <a:cs typeface="Arial" panose="020B0604020202020204" pitchFamily="34" charset="0"/>
                <a:sym typeface="Segoe UI" panose="020B0502040204020203" pitchFamily="34" charset="0"/>
              </a:rPr>
              <a:t> </a:t>
            </a:r>
            <a:r>
              <a:rPr lang="en-US" sz="1600" b="0" i="0" u="none" baseline="0" dirty="0">
                <a:ea typeface="Arial"/>
                <a:cs typeface="Arial" panose="020B0604020202020204" pitchFamily="34" charset="0"/>
                <a:sym typeface="Segoe UI" panose="020B0502040204020203" pitchFamily="34" charset="0"/>
              </a:rPr>
              <a:t>ever-</a:t>
            </a:r>
            <a:r>
              <a:rPr lang="en-us" sz="1600" b="0" i="0" u="none" baseline="0" dirty="0">
                <a:ea typeface="Arial"/>
                <a:cs typeface="Arial" panose="020B0604020202020204" pitchFamily="34" charset="0"/>
                <a:sym typeface="Segoe UI" panose="020B0502040204020203" pitchFamily="34" charset="0"/>
              </a:rPr>
              <a:t>evolving market.</a:t>
            </a:r>
          </a:p>
          <a:p>
            <a:pPr marL="0" lvl="0" indent="0" algn="just" rtl="0">
              <a:lnSpc>
                <a:spcPct val="150000"/>
              </a:lnSpc>
              <a:spcBef>
                <a:spcPts val="1000"/>
              </a:spcBef>
              <a:spcAft>
                <a:spcPts val="0"/>
              </a:spcAft>
              <a:buClr>
                <a:schemeClr val="dk1"/>
              </a:buClr>
              <a:buSzPts val="1400"/>
              <a:buNone/>
            </a:pPr>
            <a:r>
              <a:rPr lang="en-US" sz="1600" dirty="0">
                <a:ea typeface="Arial"/>
                <a:cs typeface="Arial" panose="020B0604020202020204" pitchFamily="34" charset="0"/>
                <a:sym typeface="Segoe UI" panose="020B0502040204020203" pitchFamily="34" charset="0"/>
              </a:rPr>
              <a:t>In t</a:t>
            </a:r>
            <a:r>
              <a:rPr lang="en-us" sz="1600" b="0" i="0" u="none" baseline="0" dirty="0">
                <a:ea typeface="Arial"/>
                <a:cs typeface="Arial" panose="020B0604020202020204" pitchFamily="34" charset="0"/>
                <a:sym typeface="Segoe UI" panose="020B0502040204020203" pitchFamily="34" charset="0"/>
              </a:rPr>
              <a:t>his industry</a:t>
            </a:r>
            <a:r>
              <a:rPr lang="en-US" sz="1600" b="0" i="0" u="none" baseline="0" dirty="0">
                <a:ea typeface="Arial"/>
                <a:cs typeface="Arial" panose="020B0604020202020204" pitchFamily="34" charset="0"/>
                <a:sym typeface="Segoe UI" panose="020B0502040204020203" pitchFamily="34" charset="0"/>
              </a:rPr>
              <a:t>, one must be very </a:t>
            </a:r>
            <a:r>
              <a:rPr lang="en-us" sz="1600" b="0" i="0" u="none" baseline="0" dirty="0">
                <a:ea typeface="Arial"/>
                <a:cs typeface="Arial" panose="020B0604020202020204" pitchFamily="34" charset="0"/>
                <a:sym typeface="Segoe UI" panose="020B0502040204020203" pitchFamily="34" charset="0"/>
              </a:rPr>
              <a:t>creativ</a:t>
            </a:r>
            <a:r>
              <a:rPr lang="en-US" sz="1600" b="0" i="0" u="none" baseline="0" dirty="0">
                <a:ea typeface="Arial"/>
                <a:cs typeface="Arial" panose="020B0604020202020204" pitchFamily="34" charset="0"/>
                <a:sym typeface="Segoe UI" panose="020B0502040204020203" pitchFamily="34" charset="0"/>
              </a:rPr>
              <a:t>e</a:t>
            </a:r>
            <a:r>
              <a:rPr lang="en-us" sz="1600" b="0" i="0" u="none" baseline="0" dirty="0">
                <a:ea typeface="Arial"/>
                <a:cs typeface="Arial" panose="020B0604020202020204" pitchFamily="34" charset="0"/>
                <a:sym typeface="Segoe UI" panose="020B0502040204020203" pitchFamily="34" charset="0"/>
              </a:rPr>
              <a:t>, </a:t>
            </a:r>
            <a:r>
              <a:rPr lang="en-US" sz="1600" b="0" i="0" u="none" baseline="0" dirty="0">
                <a:ea typeface="Arial"/>
                <a:cs typeface="Arial" panose="020B0604020202020204" pitchFamily="34" charset="0"/>
                <a:sym typeface="Segoe UI" panose="020B0502040204020203" pitchFamily="34" charset="0"/>
              </a:rPr>
              <a:t>gain </a:t>
            </a:r>
            <a:r>
              <a:rPr lang="en-us" sz="1600" b="0" i="0" u="none" baseline="0" dirty="0">
                <a:ea typeface="Arial"/>
                <a:cs typeface="Arial" panose="020B0604020202020204" pitchFamily="34" charset="0"/>
                <a:sym typeface="Segoe UI" panose="020B0502040204020203" pitchFamily="34" charset="0"/>
              </a:rPr>
              <a:t>familiarity with various mechanical disciplines and aspects, integrating technologies from various/advanced fields into conservative areas</a:t>
            </a:r>
            <a:r>
              <a:rPr lang="en-US" sz="1600" b="0" i="0" u="none" baseline="0" dirty="0">
                <a:ea typeface="Arial"/>
                <a:cs typeface="Arial" panose="020B0604020202020204" pitchFamily="34" charset="0"/>
                <a:sym typeface="Segoe UI" panose="020B0502040204020203" pitchFamily="34" charset="0"/>
              </a:rPr>
              <a:t>. This is</a:t>
            </a:r>
            <a:r>
              <a:rPr lang="en-us" sz="1600" b="0" i="0" u="none" baseline="0" dirty="0">
                <a:ea typeface="Arial"/>
                <a:cs typeface="Arial" panose="020B0604020202020204" pitchFamily="34" charset="0"/>
                <a:sym typeface="Segoe UI" panose="020B0502040204020203" pitchFamily="34" charset="0"/>
              </a:rPr>
              <a:t> in order to save R&amp;D costs, but </a:t>
            </a:r>
            <a:r>
              <a:rPr lang="en-US" sz="1600" b="0" i="0" u="none" baseline="0" dirty="0">
                <a:ea typeface="Arial"/>
                <a:cs typeface="Arial" panose="020B0604020202020204" pitchFamily="34" charset="0"/>
                <a:sym typeface="Segoe UI" panose="020B0502040204020203" pitchFamily="34" charset="0"/>
              </a:rPr>
              <a:t>also </a:t>
            </a:r>
            <a:r>
              <a:rPr lang="en-us" sz="1600" b="0" i="0" u="none" baseline="0" dirty="0">
                <a:ea typeface="Arial"/>
                <a:cs typeface="Arial" panose="020B0604020202020204" pitchFamily="34" charset="0"/>
                <a:sym typeface="Segoe UI" panose="020B0502040204020203" pitchFamily="34" charset="0"/>
              </a:rPr>
              <a:t>to </a:t>
            </a:r>
            <a:r>
              <a:rPr lang="en-US" sz="1600" b="0" i="0" u="none" baseline="0" dirty="0">
                <a:ea typeface="Arial"/>
                <a:cs typeface="Arial" panose="020B0604020202020204" pitchFamily="34" charset="0"/>
                <a:sym typeface="Segoe UI" panose="020B0502040204020203" pitchFamily="34" charset="0"/>
              </a:rPr>
              <a:t>advance </a:t>
            </a:r>
            <a:r>
              <a:rPr lang="en-us" sz="1600" b="0" i="0" u="none" baseline="0" dirty="0">
                <a:ea typeface="Arial"/>
                <a:cs typeface="Arial" panose="020B0604020202020204" pitchFamily="34" charset="0"/>
                <a:sym typeface="Segoe UI" panose="020B0502040204020203" pitchFamily="34" charset="0"/>
              </a:rPr>
              <a:t>and upgrade the technology in these areas.  </a:t>
            </a:r>
          </a:p>
          <a:p>
            <a:pPr marL="0" lvl="0" indent="0" algn="just" rtl="0">
              <a:lnSpc>
                <a:spcPct val="150000"/>
              </a:lnSpc>
              <a:spcBef>
                <a:spcPts val="1000"/>
              </a:spcBef>
              <a:spcAft>
                <a:spcPts val="0"/>
              </a:spcAft>
              <a:buClr>
                <a:schemeClr val="dk1"/>
              </a:buClr>
              <a:buSzPts val="1400"/>
              <a:buNone/>
            </a:pPr>
            <a:r>
              <a:rPr lang="en-us" sz="1600" b="0" i="0" u="none" baseline="0" dirty="0">
                <a:ea typeface="Arial"/>
                <a:cs typeface="Arial" panose="020B0604020202020204" pitchFamily="34" charset="0"/>
                <a:sym typeface="Segoe UI" panose="020B0502040204020203" pitchFamily="34" charset="0"/>
              </a:rPr>
              <a:t>By collaborating with companies in th</a:t>
            </a:r>
            <a:r>
              <a:rPr lang="en-US" sz="1600" b="0" i="0" u="none" baseline="0" dirty="0">
                <a:ea typeface="Arial"/>
                <a:cs typeface="Arial" panose="020B0604020202020204" pitchFamily="34" charset="0"/>
                <a:sym typeface="Segoe UI" panose="020B0502040204020203" pitchFamily="34" charset="0"/>
              </a:rPr>
              <a:t>is</a:t>
            </a:r>
            <a:r>
              <a:rPr lang="en-us" sz="1600" b="0" i="0" u="none" baseline="0" dirty="0">
                <a:ea typeface="Arial"/>
                <a:cs typeface="Arial" panose="020B0604020202020204" pitchFamily="34" charset="0"/>
                <a:sym typeface="Segoe UI" panose="020B0502040204020203" pitchFamily="34" charset="0"/>
              </a:rPr>
              <a:t> sector, we have developed machinery and installations for various </a:t>
            </a:r>
            <a:r>
              <a:rPr lang="en-US" sz="1600" b="0" i="0" u="none" baseline="0" dirty="0">
                <a:ea typeface="Arial"/>
                <a:cs typeface="Arial" panose="020B0604020202020204" pitchFamily="34" charset="0"/>
                <a:sym typeface="Segoe UI" panose="020B0502040204020203" pitchFamily="34" charset="0"/>
              </a:rPr>
              <a:t>sub-</a:t>
            </a:r>
            <a:r>
              <a:rPr lang="en-us" sz="1600" b="0" i="0" u="none" baseline="0" dirty="0">
                <a:ea typeface="Arial"/>
                <a:cs typeface="Arial" panose="020B0604020202020204" pitchFamily="34" charset="0"/>
                <a:sym typeface="Segoe UI" panose="020B0502040204020203" pitchFamily="34" charset="0"/>
              </a:rPr>
              <a:t>sectors. In some of the cases, we have significantly improved existing processes, emphasizing low costs and reducing the manpower involved in the process.</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spTree>
    <p:extLst>
      <p:ext uri="{BB962C8B-B14F-4D97-AF65-F5344CB8AC3E}">
        <p14:creationId xmlns:p14="http://schemas.microsoft.com/office/powerpoint/2010/main" val="1625428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604966" y="76200"/>
            <a:ext cx="5539034" cy="1066800"/>
          </a:xfrm>
        </p:spPr>
        <p:txBody>
          <a:bodyPr/>
          <a:lstStyle/>
          <a:p>
            <a:pPr algn="l" rtl="0">
              <a:lnSpc>
                <a:spcPct val="150000"/>
              </a:lnSpc>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Traditional/Heavy industry</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Upgrading Air Exhaust and Cooling System</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297514516"/>
              </p:ext>
            </p:extLst>
          </p:nvPr>
        </p:nvGraphicFramePr>
        <p:xfrm>
          <a:off x="4584656" y="1681107"/>
          <a:ext cx="4174840" cy="492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491845" y="1157887"/>
            <a:ext cx="5539034" cy="523220"/>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integrating existing systems, interfacing with differences between them, creativity, and automatic dampers for air routing.</a:t>
            </a:r>
          </a:p>
        </p:txBody>
      </p:sp>
      <p:grpSp>
        <p:nvGrpSpPr>
          <p:cNvPr id="3" name="קבוצה 2">
            <a:extLst>
              <a:ext uri="{FF2B5EF4-FFF2-40B4-BE49-F238E27FC236}">
                <a16:creationId xmlns:a16="http://schemas.microsoft.com/office/drawing/2014/main" id="{3F2322F3-C9D9-427B-BE09-C91409D9128D}"/>
              </a:ext>
            </a:extLst>
          </p:cNvPr>
          <p:cNvGrpSpPr/>
          <p:nvPr/>
        </p:nvGrpSpPr>
        <p:grpSpPr>
          <a:xfrm>
            <a:off x="0" y="1222793"/>
            <a:ext cx="4559346" cy="5381475"/>
            <a:chOff x="0" y="1222793"/>
            <a:chExt cx="4559346" cy="5381475"/>
          </a:xfrm>
        </p:grpSpPr>
        <p:pic>
          <p:nvPicPr>
            <p:cNvPr id="7" name="Picture 8" descr="A picture containing building, luggage, room, living&#10;&#10;Description automatically generated">
              <a:extLst>
                <a:ext uri="{FF2B5EF4-FFF2-40B4-BE49-F238E27FC236}">
                  <a16:creationId xmlns:a16="http://schemas.microsoft.com/office/drawing/2014/main" id="{0D040CC0-6019-41E8-BA1B-A427E700B209}"/>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4952048"/>
              <a:ext cx="2202960" cy="1652220"/>
            </a:xfrm>
            <a:prstGeom prst="rect">
              <a:avLst/>
            </a:prstGeom>
          </p:spPr>
        </p:pic>
        <p:pic>
          <p:nvPicPr>
            <p:cNvPr id="9" name="Picture 10" descr="The inside of a building&#10;&#10;Description automatically generated">
              <a:extLst>
                <a:ext uri="{FF2B5EF4-FFF2-40B4-BE49-F238E27FC236}">
                  <a16:creationId xmlns:a16="http://schemas.microsoft.com/office/drawing/2014/main" id="{0E8B7A64-C1B8-49DD-95CC-EDD06973C06E}"/>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3244056"/>
              <a:ext cx="2202959" cy="1652219"/>
            </a:xfrm>
            <a:prstGeom prst="rect">
              <a:avLst/>
            </a:prstGeom>
          </p:spPr>
        </p:pic>
        <p:pic>
          <p:nvPicPr>
            <p:cNvPr id="10" name="Picture 12" descr="A picture containing room, white, standing, sink&#10;&#10;Description automatically generated">
              <a:extLst>
                <a:ext uri="{FF2B5EF4-FFF2-40B4-BE49-F238E27FC236}">
                  <a16:creationId xmlns:a16="http://schemas.microsoft.com/office/drawing/2014/main" id="{DB98B426-1681-43E7-AE70-E7FACE63A6BF}"/>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0" y="1222793"/>
              <a:ext cx="2202959" cy="1956358"/>
            </a:xfrm>
            <a:prstGeom prst="rect">
              <a:avLst/>
            </a:prstGeom>
          </p:spPr>
        </p:pic>
        <p:pic>
          <p:nvPicPr>
            <p:cNvPr id="11" name="Picture 3" descr="A picture containing toy&#10;&#10;Description automatically generated">
              <a:extLst>
                <a:ext uri="{FF2B5EF4-FFF2-40B4-BE49-F238E27FC236}">
                  <a16:creationId xmlns:a16="http://schemas.microsoft.com/office/drawing/2014/main" id="{76F409E3-1724-4E7B-B9FB-83989D827FE4}"/>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233624" y="1607280"/>
              <a:ext cx="1694624" cy="1821720"/>
            </a:xfrm>
            <a:prstGeom prst="rect">
              <a:avLst/>
            </a:prstGeom>
          </p:spPr>
        </p:pic>
        <p:pic>
          <p:nvPicPr>
            <p:cNvPr id="12" name="Picture 13">
              <a:extLst>
                <a:ext uri="{FF2B5EF4-FFF2-40B4-BE49-F238E27FC236}">
                  <a16:creationId xmlns:a16="http://schemas.microsoft.com/office/drawing/2014/main" id="{2C93A6D9-E3A1-4131-9121-9C7D8C829B01}"/>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233624" y="3499458"/>
              <a:ext cx="2325722" cy="3104810"/>
            </a:xfrm>
            <a:prstGeom prst="rect">
              <a:avLst/>
            </a:prstGeom>
          </p:spPr>
        </p:pic>
      </p:grpSp>
    </p:spTree>
    <p:extLst>
      <p:ext uri="{BB962C8B-B14F-4D97-AF65-F5344CB8AC3E}">
        <p14:creationId xmlns:p14="http://schemas.microsoft.com/office/powerpoint/2010/main" val="23832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gn="l" rtl="0">
              <a:lnSpc>
                <a:spcPct val="150000"/>
              </a:lnSpc>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Traditional/Heavy</a:t>
            </a:r>
            <a:r>
              <a:rPr lang="en-US" b="1" i="0" u="none" baseline="0" dirty="0">
                <a:solidFill>
                  <a:schemeClr val="tx1">
                    <a:lumMod val="100000"/>
                  </a:schemeClr>
                </a:solidFill>
                <a:cs typeface="Arial" panose="020B0604020202020204" pitchFamily="34" charset="0"/>
                <a:sym typeface="Segoe UI Semibold" panose="020B0702040204020203" pitchFamily="34" charset="0"/>
              </a:rPr>
              <a:t> Industry</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Upgrading Automatic Cutting System</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171329031"/>
              </p:ext>
            </p:extLst>
          </p:nvPr>
        </p:nvGraphicFramePr>
        <p:xfrm>
          <a:off x="3638569" y="1563902"/>
          <a:ext cx="5092660" cy="492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380508" y="1157888"/>
            <a:ext cx="5763492" cy="492443"/>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integrating existing systems, interfacing with differences between them, creativ</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e thinking</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and automatic dampers for air routing.</a:t>
            </a:r>
          </a:p>
        </p:txBody>
      </p:sp>
      <p:pic>
        <p:nvPicPr>
          <p:cNvPr id="13" name="Picture 2" descr="A close up of a weapon&#10;&#10;Description automatically generated">
            <a:extLst>
              <a:ext uri="{FF2B5EF4-FFF2-40B4-BE49-F238E27FC236}">
                <a16:creationId xmlns:a16="http://schemas.microsoft.com/office/drawing/2014/main" id="{FABFC49E-94E0-4E26-B41A-798318A3ADE3}"/>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0" y="1554169"/>
            <a:ext cx="3380509" cy="1730651"/>
          </a:xfrm>
          <a:prstGeom prst="rect">
            <a:avLst/>
          </a:prstGeom>
        </p:spPr>
      </p:pic>
      <p:pic>
        <p:nvPicPr>
          <p:cNvPr id="14" name="Picture 5" descr="A close up of a device&#10;&#10;Description automatically generated">
            <a:extLst>
              <a:ext uri="{FF2B5EF4-FFF2-40B4-BE49-F238E27FC236}">
                <a16:creationId xmlns:a16="http://schemas.microsoft.com/office/drawing/2014/main" id="{71885DE7-03A4-4A8E-9D6C-D243353AEE5F}"/>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394" y="3429000"/>
            <a:ext cx="3377048" cy="2180504"/>
          </a:xfrm>
          <a:prstGeom prst="rect">
            <a:avLst/>
          </a:prstGeom>
        </p:spPr>
      </p:pic>
    </p:spTree>
    <p:extLst>
      <p:ext uri="{BB962C8B-B14F-4D97-AF65-F5344CB8AC3E}">
        <p14:creationId xmlns:p14="http://schemas.microsoft.com/office/powerpoint/2010/main" val="2004455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705572" cy="1066800"/>
          </a:xfrm>
        </p:spPr>
        <p:txBody>
          <a:bodyPr/>
          <a:lstStyle/>
          <a:p>
            <a:pPr algn="l" rtl="0">
              <a:lnSpc>
                <a:spcPct val="150000"/>
              </a:lnSpc>
              <a:spcBef>
                <a:spcPts val="0"/>
              </a:spcBef>
              <a:spcAft>
                <a:spcPts val="0"/>
              </a:spcAft>
            </a:pPr>
            <a:r>
              <a:rPr lang="en-us" sz="2400" b="1" i="0" u="none" baseline="0" dirty="0">
                <a:solidFill>
                  <a:schemeClr val="tx1">
                    <a:lumMod val="100000"/>
                  </a:schemeClr>
                </a:solidFill>
                <a:cs typeface="Arial" panose="020B0604020202020204" pitchFamily="34" charset="0"/>
                <a:sym typeface="Segoe UI Semibold" panose="020B0702040204020203" pitchFamily="34" charset="0"/>
              </a:rPr>
              <a:t>Traditional/Heavy Industrial Manufacturing </a:t>
            </a:r>
            <a:br>
              <a:rPr lang="en-us" sz="2400" b="1" dirty="0">
                <a:solidFill>
                  <a:schemeClr val="tx1">
                    <a:lumMod val="100000"/>
                  </a:schemeClr>
                </a:solidFill>
                <a:cs typeface="Arial" panose="020B0604020202020204" pitchFamily="34" charset="0"/>
                <a:sym typeface="Segoe UI Semibold" panose="020B0702040204020203" pitchFamily="34" charset="0"/>
              </a:rPr>
            </a:br>
            <a:r>
              <a:rPr lang="en-us" sz="1800" b="1" i="0" u="none" baseline="0" dirty="0">
                <a:solidFill>
                  <a:schemeClr val="tx1">
                    <a:lumMod val="100000"/>
                  </a:schemeClr>
                </a:solidFill>
                <a:ea typeface="Arial"/>
                <a:cs typeface="Arial" panose="020B0604020202020204" pitchFamily="34" charset="0"/>
                <a:sym typeface="Segoe UI Semibold" panose="020B0702040204020203" pitchFamily="34" charset="0"/>
              </a:rPr>
              <a:t>Press Mold – Composite Materials</a:t>
            </a:r>
            <a:endParaRPr lang="en-us" sz="18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432996597"/>
              </p:ext>
            </p:extLst>
          </p:nvPr>
        </p:nvGraphicFramePr>
        <p:xfrm>
          <a:off x="2558473" y="1681108"/>
          <a:ext cx="6201024" cy="4562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268746" y="1068207"/>
            <a:ext cx="7062673" cy="698525"/>
          </a:xfrm>
          <a:prstGeom prst="rect">
            <a:avLst/>
          </a:prstGeom>
          <a:noFill/>
        </p:spPr>
        <p:txBody>
          <a:bodyPr wrap="square" rtlCol="1">
            <a:spAutoFit/>
          </a:bodyPr>
          <a:lstStyle/>
          <a:p>
            <a:pPr marL="0" lvl="0" indent="0" algn="l" rtl="0">
              <a:lnSpc>
                <a:spcPct val="150000"/>
              </a:lnSpc>
              <a:spcBef>
                <a:spcPts val="1000"/>
              </a:spcBef>
              <a:spcAft>
                <a:spcPts val="0"/>
              </a:spcAft>
              <a:buClr>
                <a:srgbClr val="2E75B5"/>
              </a:buClr>
              <a:buSzPts val="12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involving</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400" dirty="0">
                <a:latin typeface="Segoe UI Semibold" panose="020B0702040204020203" pitchFamily="34" charset="0"/>
                <a:ea typeface="Arial"/>
                <a:cs typeface="Arial" panose="020B0604020202020204" pitchFamily="34" charset="0"/>
                <a:sym typeface="Segoe UI Semibold" panose="020B0702040204020203" pitchFamily="34" charset="0"/>
              </a:rPr>
              <a:t>gaining familiarity with</a:t>
            </a:r>
            <a:r>
              <a:rPr lang="en-us" sz="1400" dirty="0">
                <a:latin typeface="Segoe UI Semibold" panose="020B0702040204020203" pitchFamily="34" charset="0"/>
                <a:ea typeface="Arial"/>
                <a:cs typeface="Arial" panose="020B0604020202020204" pitchFamily="34" charset="0"/>
                <a:sym typeface="Segoe UI Semibold" panose="020B0702040204020203" pitchFamily="34" charset="0"/>
              </a:rPr>
              <a:t>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new production processes in </a:t>
            </a:r>
            <a:r>
              <a:rPr lang="en-US" sz="1400" dirty="0">
                <a:latin typeface="Segoe UI Semibold" panose="020B0702040204020203" pitchFamily="34" charset="0"/>
                <a:ea typeface="Arial"/>
                <a:cs typeface="Arial" panose="020B0604020202020204" pitchFamily="34" charset="0"/>
                <a:sym typeface="Segoe UI Semibold" panose="020B0702040204020203" pitchFamily="34" charset="0"/>
              </a:rPr>
              <a:t>the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field of composite materials.</a:t>
            </a:r>
          </a:p>
        </p:txBody>
      </p:sp>
      <p:grpSp>
        <p:nvGrpSpPr>
          <p:cNvPr id="3" name="קבוצה 2">
            <a:extLst>
              <a:ext uri="{FF2B5EF4-FFF2-40B4-BE49-F238E27FC236}">
                <a16:creationId xmlns:a16="http://schemas.microsoft.com/office/drawing/2014/main" id="{B18040B4-8E4D-4ADB-8BC7-9172AB3B1702}"/>
              </a:ext>
            </a:extLst>
          </p:cNvPr>
          <p:cNvGrpSpPr/>
          <p:nvPr/>
        </p:nvGrpSpPr>
        <p:grpSpPr>
          <a:xfrm>
            <a:off x="0" y="1417470"/>
            <a:ext cx="2142836" cy="5101358"/>
            <a:chOff x="0" y="1417470"/>
            <a:chExt cx="2142836" cy="5101358"/>
          </a:xfrm>
        </p:grpSpPr>
        <p:pic>
          <p:nvPicPr>
            <p:cNvPr id="9" name="Picture 4" descr="A picture containing table, sitting, cake, old&#10;&#10;Description automatically generated">
              <a:extLst>
                <a:ext uri="{FF2B5EF4-FFF2-40B4-BE49-F238E27FC236}">
                  <a16:creationId xmlns:a16="http://schemas.microsoft.com/office/drawing/2014/main" id="{DC31FCCF-ABDF-4496-98D2-295A7AF55B8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1417470"/>
              <a:ext cx="2142836" cy="2637336"/>
            </a:xfrm>
            <a:prstGeom prst="rect">
              <a:avLst/>
            </a:prstGeom>
          </p:spPr>
        </p:pic>
        <p:pic>
          <p:nvPicPr>
            <p:cNvPr id="10" name="Picture 8" descr="A picture containing indoor, small, table, white&#10;&#10;Description automatically generated">
              <a:extLst>
                <a:ext uri="{FF2B5EF4-FFF2-40B4-BE49-F238E27FC236}">
                  <a16:creationId xmlns:a16="http://schemas.microsoft.com/office/drawing/2014/main" id="{A27BB612-1317-4076-80C5-7FE2D4D5F4B0}"/>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0" y="4142687"/>
              <a:ext cx="2142836" cy="2376141"/>
            </a:xfrm>
            <a:prstGeom prst="rect">
              <a:avLst/>
            </a:prstGeom>
          </p:spPr>
        </p:pic>
      </p:grpSp>
    </p:spTree>
    <p:extLst>
      <p:ext uri="{BB962C8B-B14F-4D97-AF65-F5344CB8AC3E}">
        <p14:creationId xmlns:p14="http://schemas.microsoft.com/office/powerpoint/2010/main" val="2647358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752706" cy="1066800"/>
          </a:xfrm>
        </p:spPr>
        <p:txBody>
          <a:bodyPr/>
          <a:lstStyle/>
          <a:p>
            <a:pPr algn="l" rtl="0">
              <a:lnSpc>
                <a:spcPct val="150000"/>
              </a:lnSpc>
              <a:spcBef>
                <a:spcPts val="0"/>
              </a:spcBef>
              <a:spcAft>
                <a:spcPts val="0"/>
              </a:spcAft>
            </a:pPr>
            <a:r>
              <a:rPr lang="en-us" b="1" i="0" u="none" baseline="0" dirty="0">
                <a:solidFill>
                  <a:schemeClr val="tx1">
                    <a:lumMod val="100000"/>
                  </a:schemeClr>
                </a:solidFill>
                <a:cs typeface="Arial" panose="020B0604020202020204" pitchFamily="34" charset="0"/>
                <a:sym typeface="Segoe UI Semibold" panose="020B0702040204020203" pitchFamily="34" charset="0"/>
              </a:rPr>
              <a:t>Industrial automation</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Developing Machine Processing for the Production Line</a:t>
            </a:r>
            <a:endParaRPr lang="en-us" sz="2000" dirty="0">
              <a:solidFill>
                <a:schemeClr val="tx1">
                  <a:lumMod val="100000"/>
                </a:schemeClr>
              </a:solidFill>
              <a:ea typeface="Aria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686731633"/>
              </p:ext>
            </p:extLst>
          </p:nvPr>
        </p:nvGraphicFramePr>
        <p:xfrm>
          <a:off x="3124200" y="1533247"/>
          <a:ext cx="5736895" cy="4912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922309" y="1157888"/>
            <a:ext cx="6190162" cy="375359"/>
          </a:xfrm>
          <a:prstGeom prst="rect">
            <a:avLst/>
          </a:prstGeom>
          <a:noFill/>
        </p:spPr>
        <p:txBody>
          <a:bodyPr wrap="square" rtlCol="1">
            <a:spAutoFit/>
          </a:bodyPr>
          <a:lstStyle/>
          <a:p>
            <a:pPr marL="0" lvl="0" indent="0" algn="l" rtl="0">
              <a:lnSpc>
                <a:spcPct val="150000"/>
              </a:lnSpc>
              <a:spcBef>
                <a:spcPts val="1000"/>
              </a:spcBef>
              <a:spcAft>
                <a:spcPts val="0"/>
              </a:spcAft>
              <a:buClr>
                <a:srgbClr val="2E75B5"/>
              </a:buClr>
              <a:buSzPts val="12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pneumatics, a control array, and user interface. </a:t>
            </a:r>
          </a:p>
        </p:txBody>
      </p:sp>
      <p:grpSp>
        <p:nvGrpSpPr>
          <p:cNvPr id="3" name="קבוצה 2">
            <a:extLst>
              <a:ext uri="{FF2B5EF4-FFF2-40B4-BE49-F238E27FC236}">
                <a16:creationId xmlns:a16="http://schemas.microsoft.com/office/drawing/2014/main" id="{8F345041-D5EE-4E3F-AFB5-9AB28B1EFA38}"/>
              </a:ext>
            </a:extLst>
          </p:cNvPr>
          <p:cNvGrpSpPr/>
          <p:nvPr/>
        </p:nvGrpSpPr>
        <p:grpSpPr>
          <a:xfrm>
            <a:off x="1" y="1182308"/>
            <a:ext cx="2687782" cy="5675692"/>
            <a:chOff x="1" y="1182308"/>
            <a:chExt cx="2687782" cy="5675692"/>
          </a:xfrm>
        </p:grpSpPr>
        <p:pic>
          <p:nvPicPr>
            <p:cNvPr id="9" name="Picture 3" descr="A picture containing indoor, green, building, window&#10;&#10;Description automatically generated">
              <a:extLst>
                <a:ext uri="{FF2B5EF4-FFF2-40B4-BE49-F238E27FC236}">
                  <a16:creationId xmlns:a16="http://schemas.microsoft.com/office/drawing/2014/main" id="{1E16DAC5-48F7-421E-A566-6B198772D978}"/>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5765" y="2810666"/>
              <a:ext cx="2656254" cy="1992190"/>
            </a:xfrm>
            <a:prstGeom prst="rect">
              <a:avLst/>
            </a:prstGeom>
          </p:spPr>
        </p:pic>
        <p:pic>
          <p:nvPicPr>
            <p:cNvPr id="10" name="Picture 5" descr="A picture containing indoor, window, kitchen, table&#10;&#10;Description automatically generated">
              <a:extLst>
                <a:ext uri="{FF2B5EF4-FFF2-40B4-BE49-F238E27FC236}">
                  <a16:creationId xmlns:a16="http://schemas.microsoft.com/office/drawing/2014/main" id="{C8856986-D03E-44BC-8AEC-F9F6BC650FB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 y="4842164"/>
              <a:ext cx="2687782" cy="2015836"/>
            </a:xfrm>
            <a:prstGeom prst="rect">
              <a:avLst/>
            </a:prstGeom>
          </p:spPr>
        </p:pic>
        <p:pic>
          <p:nvPicPr>
            <p:cNvPr id="11" name="Picture 7" descr="A picture containing indoor, green, table, computer&#10;&#10;Description automatically generated">
              <a:extLst>
                <a:ext uri="{FF2B5EF4-FFF2-40B4-BE49-F238E27FC236}">
                  <a16:creationId xmlns:a16="http://schemas.microsoft.com/office/drawing/2014/main" id="{55FEACF2-256D-48C3-92AD-C8D634F0D8E1}"/>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t="-1"/>
            <a:stretch/>
          </p:blipFill>
          <p:spPr>
            <a:xfrm>
              <a:off x="31529" y="1182308"/>
              <a:ext cx="2656253" cy="1589050"/>
            </a:xfrm>
            <a:prstGeom prst="rect">
              <a:avLst/>
            </a:prstGeom>
          </p:spPr>
        </p:pic>
      </p:grpSp>
    </p:spTree>
    <p:extLst>
      <p:ext uri="{BB962C8B-B14F-4D97-AF65-F5344CB8AC3E}">
        <p14:creationId xmlns:p14="http://schemas.microsoft.com/office/powerpoint/2010/main" val="1807073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7" y="76200"/>
            <a:ext cx="6311834" cy="846827"/>
          </a:xfrm>
        </p:spPr>
        <p:txBody>
          <a:bodyPr/>
          <a:lstStyle/>
          <a:p>
            <a:pPr algn="l" rtl="0"/>
            <a:r>
              <a:rPr lang="en-us" b="1" i="0" u="none" baseline="0" dirty="0">
                <a:solidFill>
                  <a:schemeClr val="tx1">
                    <a:lumMod val="100000"/>
                  </a:schemeClr>
                </a:solidFill>
                <a:latin typeface="Arial" panose="020B0604020202020204" pitchFamily="34" charset="0"/>
                <a:ea typeface="Arial"/>
                <a:cs typeface="Arial" panose="020B0604020202020204" pitchFamily="34" charset="0"/>
                <a:sym typeface="Arial" panose="020B0604020202020204" pitchFamily="34" charset="0"/>
              </a:rPr>
              <a:t>Gilboa Engineering </a:t>
            </a:r>
            <a:endParaRPr lang="en-us" dirty="0">
              <a:solidFill>
                <a:schemeClr val="tx1">
                  <a:lumMod val="100000"/>
                </a:schemeClr>
              </a:solidFill>
              <a:latin typeface="Arial" panose="020B0604020202020204" pitchFamily="34" charset="0"/>
              <a:cs typeface="Arial" panose="020B0604020202020204" pitchFamily="34" charset="0"/>
              <a:sym typeface="Arial" panose="020B0604020202020204"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810705" y="1175066"/>
            <a:ext cx="7769876" cy="4133852"/>
          </a:xfrm>
        </p:spPr>
        <p:txBody>
          <a:bodyPr/>
          <a:lstStyle/>
          <a:p>
            <a:pPr marL="0" indent="0" algn="just" rtl="0">
              <a:buNone/>
            </a:pPr>
            <a:r>
              <a:rPr lang="en-us" sz="1600" b="1" i="0" u="none" baseline="0" dirty="0">
                <a:solidFill>
                  <a:schemeClr val="tx1">
                    <a:lumMod val="100000"/>
                  </a:schemeClr>
                </a:solidFill>
                <a:cs typeface="Arial" panose="020B0604020202020204" pitchFamily="34" charset="0"/>
                <a:sym typeface="Segoe UI" panose="020B0502040204020203" pitchFamily="34" charset="0"/>
              </a:rPr>
              <a:t>Gilboa Engineering (2010)</a:t>
            </a:r>
            <a:r>
              <a:rPr lang="en-us" sz="1600" b="0" i="0" u="none" baseline="0" dirty="0">
                <a:solidFill>
                  <a:schemeClr val="tx1">
                    <a:lumMod val="100000"/>
                  </a:schemeClr>
                </a:solidFill>
                <a:cs typeface="Arial" panose="020B0604020202020204" pitchFamily="34" charset="0"/>
                <a:sym typeface="Segoe UI" panose="020B0502040204020203" pitchFamily="34" charset="0"/>
              </a:rPr>
              <a:t> </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provides a professional and reliable engineering service with flexible, open-minded planning</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 We involving the client every step of the way</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 </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while emphasizing sticking to a</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 schedule.</a:t>
            </a:r>
          </a:p>
          <a:p>
            <a:pPr marL="0" lvl="0" indent="0" algn="just" rtl="0">
              <a:spcBef>
                <a:spcPts val="1000"/>
              </a:spcBef>
              <a:spcAft>
                <a:spcPts val="0"/>
              </a:spcAft>
              <a:buClr>
                <a:srgbClr val="7030A0"/>
              </a:buClr>
              <a:buSzPts val="1800"/>
              <a:buNone/>
            </a:pP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At the end of the process, all the material is at the client's disposal in live files, so there is no dependence between the companies.</a:t>
            </a:r>
          </a:p>
          <a:p>
            <a:pPr marL="0" lvl="0" indent="0" algn="just" rtl="0">
              <a:spcBef>
                <a:spcPts val="1000"/>
              </a:spcBef>
              <a:spcAft>
                <a:spcPts val="0"/>
              </a:spcAft>
              <a:buClr>
                <a:srgbClr val="7030A0"/>
              </a:buClr>
              <a:buSzPts val="1800"/>
              <a:buNone/>
            </a:pP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We </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offer </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a full service package from concept stage to manufacturing</a:t>
            </a:r>
            <a:r>
              <a:rPr lang="en-US" sz="1600" dirty="0">
                <a:solidFill>
                  <a:schemeClr val="tx1">
                    <a:lumMod val="100000"/>
                  </a:schemeClr>
                </a:solidFill>
                <a:ea typeface="Arial"/>
                <a:cs typeface="Arial" panose="020B0604020202020204" pitchFamily="34" charset="0"/>
                <a:sym typeface="Segoe UI" panose="020B0502040204020203" pitchFamily="34" charset="0"/>
              </a:rPr>
              <a:t>,</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 including the constructing production lines, implementing equipment and process validation (Process Validation, TMV, IQ/OQ/PQ), performing pFMEA risk analysis, and writing high</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standar</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d</a:t>
            </a: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 work procedures and instructions.</a:t>
            </a:r>
          </a:p>
          <a:p>
            <a:pPr marL="0" indent="0" algn="l" rtl="0">
              <a:buNone/>
            </a:pPr>
            <a:endParaRPr lang="en-us" sz="1600" b="1" dirty="0">
              <a:solidFill>
                <a:schemeClr val="tx1">
                  <a:lumMod val="100000"/>
                </a:schemeClr>
              </a:solidFill>
              <a:cs typeface="Arial" panose="020B0604020202020204" pitchFamily="34" charset="0"/>
              <a:sym typeface="Segoe UI" panose="020B0502040204020203" pitchFamily="34" charset="0"/>
            </a:endParaRPr>
          </a:p>
          <a:p>
            <a:pPr marL="0" indent="0" algn="l" rtl="0">
              <a:buNone/>
            </a:pPr>
            <a:r>
              <a:rPr lang="en-US" sz="1600" b="1" i="0" u="none" baseline="0" dirty="0">
                <a:solidFill>
                  <a:schemeClr val="tx1">
                    <a:lumMod val="100000"/>
                  </a:schemeClr>
                </a:solidFill>
                <a:cs typeface="Arial" panose="020B0604020202020204" pitchFamily="34" charset="0"/>
                <a:sym typeface="Segoe UI" panose="020B0502040204020203" pitchFamily="34" charset="0"/>
              </a:rPr>
              <a:t>Our clients include:</a:t>
            </a:r>
            <a:endParaRPr lang="en-us" sz="1600" b="1" i="0" u="none" baseline="0" dirty="0">
              <a:solidFill>
                <a:schemeClr val="tx1">
                  <a:lumMod val="100000"/>
                </a:schemeClr>
              </a:solidFill>
              <a:cs typeface="Arial" panose="020B0604020202020204" pitchFamily="34" charset="0"/>
              <a:sym typeface="Segoe UI" panose="020B0502040204020203" pitchFamily="34" charset="0"/>
            </a:endParaRPr>
          </a:p>
          <a:p>
            <a:pPr marL="0" lvl="0" indent="0" algn="l" rtl="0">
              <a:spcBef>
                <a:spcPts val="1000"/>
              </a:spcBef>
              <a:spcAft>
                <a:spcPts val="0"/>
              </a:spcAft>
              <a:buClr>
                <a:srgbClr val="7030A0"/>
              </a:buClr>
              <a:buSzPts val="1800"/>
              <a:buNone/>
            </a:pPr>
            <a:r>
              <a:rPr lang="en-us" sz="1600" b="0" i="0" u="none" baseline="0" dirty="0">
                <a:solidFill>
                  <a:schemeClr val="tx1">
                    <a:lumMod val="100000"/>
                  </a:schemeClr>
                </a:solidFill>
                <a:ea typeface="Arial"/>
                <a:cs typeface="Arial" panose="020B0604020202020204" pitchFamily="34" charset="0"/>
                <a:sym typeface="Segoe UI" panose="020B0502040204020203" pitchFamily="34" charset="0"/>
              </a:rPr>
              <a:t>Plasmatica, Chromagen, Phoenicia, Netafim, Nova Plasma, Rafael, GE, Ziv Av, and many others.</a:t>
            </a:r>
            <a:endParaRPr lang="en-us" sz="1600" dirty="0">
              <a:solidFill>
                <a:schemeClr val="tx1">
                  <a:lumMod val="100000"/>
                </a:schemeClr>
              </a:solidFill>
              <a:cs typeface="Arial" panose="020B0604020202020204" pitchFamily="34" charset="0"/>
              <a:sym typeface="Segoe UI" panose="020B0502040204020203" pitchFamily="34" charset="0"/>
            </a:endParaRPr>
          </a:p>
          <a:p>
            <a:pPr marL="0" lvl="0" indent="0" algn="l" rtl="0">
              <a:spcBef>
                <a:spcPts val="1000"/>
              </a:spcBef>
              <a:spcAft>
                <a:spcPts val="0"/>
              </a:spcAft>
              <a:buClr>
                <a:srgbClr val="7030A0"/>
              </a:buClr>
              <a:buSzPts val="1800"/>
              <a:buNone/>
            </a:pPr>
            <a:r>
              <a:rPr lang="en-us" sz="1600" b="1" i="0" u="none" baseline="0" dirty="0">
                <a:solidFill>
                  <a:schemeClr val="tx1">
                    <a:lumMod val="100000"/>
                  </a:schemeClr>
                </a:solidFill>
                <a:cs typeface="Arial" panose="020B0604020202020204" pitchFamily="34" charset="0"/>
                <a:sym typeface="Segoe UI" panose="020B0502040204020203" pitchFamily="34" charset="0"/>
              </a:rPr>
              <a:t>We w</a:t>
            </a:r>
            <a:r>
              <a:rPr lang="en-US" sz="1600" b="1" i="0" u="none" baseline="0" dirty="0">
                <a:solidFill>
                  <a:schemeClr val="tx1">
                    <a:lumMod val="100000"/>
                  </a:schemeClr>
                </a:solidFill>
                <a:cs typeface="Arial" panose="020B0604020202020204" pitchFamily="34" charset="0"/>
                <a:sym typeface="Segoe UI" panose="020B0502040204020203" pitchFamily="34" charset="0"/>
              </a:rPr>
              <a:t>ould</a:t>
            </a:r>
            <a:r>
              <a:rPr lang="en-us" sz="1600" b="1" i="0" u="none" baseline="0" dirty="0">
                <a:solidFill>
                  <a:schemeClr val="tx1">
                    <a:lumMod val="100000"/>
                  </a:schemeClr>
                </a:solidFill>
                <a:cs typeface="Arial" panose="020B0604020202020204" pitchFamily="34" charset="0"/>
                <a:sym typeface="Segoe UI" panose="020B0502040204020203" pitchFamily="34" charset="0"/>
              </a:rPr>
              <a:t> be delighted to have you </a:t>
            </a:r>
            <a:r>
              <a:rPr lang="en-US" sz="1600" b="1" i="0" u="none" baseline="0" dirty="0">
                <a:solidFill>
                  <a:schemeClr val="tx1">
                    <a:lumMod val="100000"/>
                  </a:schemeClr>
                </a:solidFill>
                <a:cs typeface="Arial" panose="020B0604020202020204" pitchFamily="34" charset="0"/>
                <a:sym typeface="Segoe UI" panose="020B0502040204020203" pitchFamily="34" charset="0"/>
              </a:rPr>
              <a:t>among our clients</a:t>
            </a:r>
            <a:r>
              <a:rPr lang="en-us" sz="1600" b="1" i="0" u="none" baseline="0" dirty="0">
                <a:solidFill>
                  <a:schemeClr val="tx1">
                    <a:lumMod val="100000"/>
                  </a:schemeClr>
                </a:solidFill>
                <a:cs typeface="Arial" panose="020B0604020202020204" pitchFamily="34" charset="0"/>
                <a:sym typeface="Segoe UI" panose="020B0502040204020203" pitchFamily="34" charset="0"/>
              </a:rPr>
              <a:t>...</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grpSp>
        <p:nvGrpSpPr>
          <p:cNvPr id="14" name="קבוצה 13">
            <a:extLst>
              <a:ext uri="{FF2B5EF4-FFF2-40B4-BE49-F238E27FC236}">
                <a16:creationId xmlns:a16="http://schemas.microsoft.com/office/drawing/2014/main" id="{BAC1982B-5035-4DDC-A022-4DCF8E743513}"/>
              </a:ext>
            </a:extLst>
          </p:cNvPr>
          <p:cNvGrpSpPr/>
          <p:nvPr/>
        </p:nvGrpSpPr>
        <p:grpSpPr>
          <a:xfrm>
            <a:off x="2268747" y="5481037"/>
            <a:ext cx="1973618" cy="581891"/>
            <a:chOff x="3263437" y="5038523"/>
            <a:chExt cx="1973618" cy="581891"/>
          </a:xfrm>
        </p:grpSpPr>
        <p:pic>
          <p:nvPicPr>
            <p:cNvPr id="7" name="גרפיקה 6" descr="טלפון">
              <a:extLst>
                <a:ext uri="{FF2B5EF4-FFF2-40B4-BE49-F238E27FC236}">
                  <a16:creationId xmlns:a16="http://schemas.microsoft.com/office/drawing/2014/main" id="{E80E65A4-FA87-498C-86E5-5D80D7219869}"/>
                </a:ext>
              </a:extLst>
            </p:cNvPr>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263437" y="5038523"/>
              <a:ext cx="581891" cy="581891"/>
            </a:xfrm>
            <a:prstGeom prst="rect">
              <a:avLst/>
            </a:prstGeom>
          </p:spPr>
        </p:pic>
        <p:sp>
          <p:nvSpPr>
            <p:cNvPr id="9" name="תיבת טקסט 8">
              <a:extLst>
                <a:ext uri="{FF2B5EF4-FFF2-40B4-BE49-F238E27FC236}">
                  <a16:creationId xmlns:a16="http://schemas.microsoft.com/office/drawing/2014/main" id="{59876568-25A9-49E1-8358-F90EDECEEAA2}"/>
                </a:ext>
              </a:extLst>
            </p:cNvPr>
            <p:cNvSpPr txBox="1"/>
            <p:nvPr/>
          </p:nvSpPr>
          <p:spPr>
            <a:xfrm>
              <a:off x="3845327" y="5221026"/>
              <a:ext cx="1391728" cy="338554"/>
            </a:xfrm>
            <a:prstGeom prst="rect">
              <a:avLst/>
            </a:prstGeom>
            <a:noFill/>
          </p:spPr>
          <p:txBody>
            <a:bodyPr wrap="none" rtlCol="1">
              <a:spAutoFit/>
            </a:bodyPr>
            <a:lstStyle/>
            <a:p>
              <a:pPr algn="r" rtl="0"/>
              <a:r>
                <a:rPr lang="en-us" sz="1600" b="0" i="0" u="none" baseline="0" dirty="0">
                  <a:latin typeface="Segoe UI Emoji" panose="020B0502040204020203" pitchFamily="34" charset="0"/>
                  <a:ea typeface="Segoe UI Emoji" panose="020B0502040204020203" pitchFamily="34" charset="0"/>
                  <a:cs typeface="Arial" panose="020B0604020202020204" pitchFamily="34" charset="0"/>
                  <a:sym typeface="Segoe UI Emoji" panose="020B0502040204020203" pitchFamily="34" charset="0"/>
                </a:rPr>
                <a:t>052-3123440</a:t>
              </a:r>
            </a:p>
          </p:txBody>
        </p:sp>
      </p:grpSp>
      <p:grpSp>
        <p:nvGrpSpPr>
          <p:cNvPr id="15" name="קבוצה 14">
            <a:extLst>
              <a:ext uri="{FF2B5EF4-FFF2-40B4-BE49-F238E27FC236}">
                <a16:creationId xmlns:a16="http://schemas.microsoft.com/office/drawing/2014/main" id="{BB21BF3F-429B-4DEA-9715-01353DD9E898}"/>
              </a:ext>
            </a:extLst>
          </p:cNvPr>
          <p:cNvGrpSpPr/>
          <p:nvPr/>
        </p:nvGrpSpPr>
        <p:grpSpPr>
          <a:xfrm>
            <a:off x="4429974" y="5481037"/>
            <a:ext cx="2617128" cy="581891"/>
            <a:chOff x="3263436" y="5620414"/>
            <a:chExt cx="2617128" cy="581891"/>
          </a:xfrm>
        </p:grpSpPr>
        <p:pic>
          <p:nvPicPr>
            <p:cNvPr id="8" name="גרפיקה 7" descr="מעטפה">
              <a:hlinkClick r:id="rId4"/>
              <a:extLst>
                <a:ext uri="{FF2B5EF4-FFF2-40B4-BE49-F238E27FC236}">
                  <a16:creationId xmlns:a16="http://schemas.microsoft.com/office/drawing/2014/main" id="{32C06337-5BCB-467E-91C0-9B6AC06DA5BF}"/>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3263436" y="5620414"/>
              <a:ext cx="581891" cy="581891"/>
            </a:xfrm>
            <a:prstGeom prst="rect">
              <a:avLst/>
            </a:prstGeom>
          </p:spPr>
        </p:pic>
        <p:sp>
          <p:nvSpPr>
            <p:cNvPr id="10" name="תיבת טקסט 9">
              <a:extLst>
                <a:ext uri="{FF2B5EF4-FFF2-40B4-BE49-F238E27FC236}">
                  <a16:creationId xmlns:a16="http://schemas.microsoft.com/office/drawing/2014/main" id="{060136D6-F658-4514-8082-D84400AFBB65}"/>
                </a:ext>
              </a:extLst>
            </p:cNvPr>
            <p:cNvSpPr txBox="1"/>
            <p:nvPr/>
          </p:nvSpPr>
          <p:spPr>
            <a:xfrm>
              <a:off x="3845327" y="5742082"/>
              <a:ext cx="2035237" cy="338554"/>
            </a:xfrm>
            <a:prstGeom prst="rect">
              <a:avLst/>
            </a:prstGeom>
            <a:noFill/>
          </p:spPr>
          <p:txBody>
            <a:bodyPr wrap="none" rtlCol="1">
              <a:spAutoFit/>
            </a:bodyPr>
            <a:lstStyle/>
            <a:p>
              <a:pPr algn="r" rtl="0"/>
              <a:r>
                <a:rPr lang="en-us" sz="1600" b="0" i="0" u="sng" baseline="0" dirty="0">
                  <a:solidFill>
                    <a:schemeClr val="tx1">
                      <a:lumMod val="100000"/>
                    </a:schemeClr>
                  </a:solidFill>
                  <a:latin typeface="Segoe UI Emoji" panose="020B0502040204020203" pitchFamily="34" charset="0"/>
                  <a:ea typeface="Segoe UI Emoji" panose="020B0502040204020203" pitchFamily="34" charset="0"/>
                  <a:cs typeface="Arial" panose="020B0604020202020204" pitchFamily="34" charset="0"/>
                  <a:sym typeface="Segoe UI Emoji" panose="020B0502040204020203" pitchFamily="34" charset="0"/>
                  <a:hlinkClick r:id="rId4">
                    <a:extLst>
                      <a:ext uri="{A12FA001-AC4F-418D-AE19-62706E023703}">
                        <ahyp:hlinkClr xmlns:ahyp="http://schemas.microsoft.com/office/drawing/2018/hyperlinkcolor" val="tx"/>
                      </a:ext>
                    </a:extLst>
                  </a:hlinkClick>
                </a:rPr>
                <a:t>kobigil2@gmail.com</a:t>
              </a:r>
              <a:endParaRPr lang="en-us" sz="1600" u="sng" dirty="0">
                <a:solidFill>
                  <a:schemeClr val="tx1">
                    <a:lumMod val="100000"/>
                  </a:schemeClr>
                </a:solidFill>
                <a:latin typeface="Segoe UI Emoji" panose="020B0502040204020203" pitchFamily="34" charset="0"/>
                <a:ea typeface="Segoe UI Emoji" panose="020B0502040204020203" pitchFamily="34" charset="0"/>
                <a:cs typeface="Arial" panose="020B0604020202020204" pitchFamily="34" charset="0"/>
                <a:sym typeface="Segoe UI Emoji" panose="020B0502040204020203" pitchFamily="34" charset="0"/>
              </a:endParaRPr>
            </a:p>
          </p:txBody>
        </p:sp>
      </p:grpSp>
      <p:cxnSp>
        <p:nvCxnSpPr>
          <p:cNvPr id="13" name="מחבר ישר 12">
            <a:extLst>
              <a:ext uri="{FF2B5EF4-FFF2-40B4-BE49-F238E27FC236}">
                <a16:creationId xmlns:a16="http://schemas.microsoft.com/office/drawing/2014/main" id="{8AE391ED-83BE-42D5-A436-39B8E870712F}"/>
              </a:ext>
            </a:extLst>
          </p:cNvPr>
          <p:cNvCxnSpPr/>
          <p:nvPr/>
        </p:nvCxnSpPr>
        <p:spPr bwMode="auto">
          <a:xfrm>
            <a:off x="0" y="5369755"/>
            <a:ext cx="9144000" cy="0"/>
          </a:xfrm>
          <a:prstGeom prst="line">
            <a:avLst/>
          </a:prstGeom>
          <a:solidFill>
            <a:schemeClr val="accent1"/>
          </a:solidFill>
          <a:ln w="38100" cap="flat" cmpd="sng" algn="ctr">
            <a:solidFill>
              <a:srgbClr val="F158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1574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511634" y="245882"/>
            <a:ext cx="6311833" cy="846827"/>
          </a:xfrm>
        </p:spPr>
        <p:txBody>
          <a:bodyPr/>
          <a:lstStyle/>
          <a:p>
            <a:pPr algn="l" rtl="0"/>
            <a:r>
              <a:rPr lang="en-us" b="1" i="0" u="none" baseline="0" dirty="0">
                <a:latin typeface="Arial" panose="020B0604020202020204" pitchFamily="34" charset="0"/>
                <a:ea typeface="Arial"/>
                <a:cs typeface="Arial" panose="020B0604020202020204" pitchFamily="34" charset="0"/>
                <a:sym typeface="Arial" panose="020B0604020202020204" pitchFamily="34" charset="0"/>
              </a:rPr>
              <a:t>Gilboa Engineering – The Founder</a:t>
            </a:r>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2754523" y="1509623"/>
            <a:ext cx="5826057" cy="4425350"/>
          </a:xfrm>
        </p:spPr>
        <p:txBody>
          <a:bodyPr/>
          <a:lstStyle/>
          <a:p>
            <a:pPr marL="0" indent="0" algn="l" rtl="0">
              <a:buNone/>
            </a:pPr>
            <a:r>
              <a:rPr lang="en-us" sz="2000" b="0" i="0" u="none" baseline="0" dirty="0">
                <a:solidFill>
                  <a:srgbClr val="00406D">
                    <a:lumMod val="100000"/>
                  </a:srgbClr>
                </a:solidFill>
                <a:latin typeface="Segoe UI Semibold" panose="020B0702040204020203" pitchFamily="34" charset="0"/>
                <a:cs typeface="Arial" panose="020B0604020202020204" pitchFamily="34" charset="0"/>
                <a:sym typeface="Segoe UI Semibold" panose="020B0702040204020203" pitchFamily="34" charset="0"/>
              </a:rPr>
              <a:t>Gilboa Engineering was founded by Kobi Gilboa (Mechanical Engineer, Technion)</a:t>
            </a:r>
            <a:r>
              <a:rPr lang="en-US" sz="2000" b="0" i="0" u="none" baseline="0" dirty="0">
                <a:solidFill>
                  <a:srgbClr val="00406D">
                    <a:lumMod val="100000"/>
                  </a:srgbClr>
                </a:solidFill>
                <a:latin typeface="Segoe UI Semibold" panose="020B0702040204020203" pitchFamily="34" charset="0"/>
                <a:cs typeface="Arial" panose="020B0604020202020204" pitchFamily="34" charset="0"/>
                <a:sym typeface="Segoe UI Semibold" panose="020B0702040204020203" pitchFamily="34" charset="0"/>
              </a:rPr>
              <a:t>, an</a:t>
            </a:r>
            <a:r>
              <a:rPr lang="en-us" sz="2000" b="0" i="0" u="none" baseline="0" dirty="0">
                <a:solidFill>
                  <a:srgbClr val="00406D">
                    <a:lumMod val="100000"/>
                  </a:srgbClr>
                </a:solidFill>
                <a:latin typeface="Segoe UI Semibold" panose="020B0702040204020203" pitchFamily="34" charset="0"/>
                <a:cs typeface="Arial" panose="020B0604020202020204" pitchFamily="34" charset="0"/>
                <a:sym typeface="Segoe UI Semibold" panose="020B0702040204020203" pitchFamily="34" charset="0"/>
              </a:rPr>
              <a:t> expert in creative planning and developing mechanical engineering and development. </a:t>
            </a:r>
          </a:p>
          <a:p>
            <a:endParaRPr lang="en-us" sz="1600" dirty="0">
              <a:cs typeface="Arial" panose="020B0604020202020204" pitchFamily="34" charset="0"/>
              <a:sym typeface="Segoe UI" panose="020B0502040204020203" pitchFamily="34" charset="0"/>
            </a:endParaRPr>
          </a:p>
          <a:p>
            <a:pPr marL="0" indent="0" algn="l" rtl="0">
              <a:buNone/>
            </a:pPr>
            <a:r>
              <a:rPr lang="en-us" sz="1600" b="0" i="0" u="none" baseline="0" dirty="0">
                <a:cs typeface="Arial" panose="020B0604020202020204" pitchFamily="34" charset="0"/>
                <a:sym typeface="Segoe UI" panose="020B0502040204020203" pitchFamily="34" charset="0"/>
              </a:rPr>
              <a:t>Experience:</a:t>
            </a:r>
          </a:p>
          <a:p>
            <a:pPr algn="just" rtl="0"/>
            <a:r>
              <a:rPr lang="en-us" sz="1600" b="0" i="0" u="none" baseline="0" dirty="0">
                <a:cs typeface="Arial" panose="020B0604020202020204" pitchFamily="34" charset="0"/>
                <a:sym typeface="Segoe UI" panose="020B0502040204020203" pitchFamily="34" charset="0"/>
              </a:rPr>
              <a:t>Kobi Gilboa has accumulated 11 years of research and development experience on various medical projects at Rafael</a:t>
            </a:r>
            <a:r>
              <a:rPr lang="en-US" sz="1600" b="0" i="0" u="none" baseline="0" dirty="0">
                <a:cs typeface="Arial" panose="020B0604020202020204" pitchFamily="34" charset="0"/>
                <a:sym typeface="Segoe UI" panose="020B0502040204020203" pitchFamily="34" charset="0"/>
              </a:rPr>
              <a:t> Advance Defense Systems Ltd.</a:t>
            </a:r>
            <a:endParaRPr lang="en-us" sz="1600" b="0" i="0" u="none" baseline="0" dirty="0">
              <a:cs typeface="Arial" panose="020B0604020202020204" pitchFamily="34" charset="0"/>
              <a:sym typeface="Segoe UI" panose="020B0502040204020203" pitchFamily="34" charset="0"/>
            </a:endParaRPr>
          </a:p>
          <a:p>
            <a:pPr algn="l" rtl="0"/>
            <a:r>
              <a:rPr lang="en-us" sz="1600" b="0" i="0" u="none" baseline="0" dirty="0">
                <a:cs typeface="Arial" panose="020B0604020202020204" pitchFamily="34" charset="0"/>
                <a:sym typeface="Segoe UI" panose="020B0502040204020203" pitchFamily="34" charset="0"/>
              </a:rPr>
              <a:t>Development of innovative machinery and solutions in the medical field, including design services, new product development, new technologies and materials.</a:t>
            </a:r>
          </a:p>
          <a:p>
            <a:pPr algn="l" rtl="0"/>
            <a:r>
              <a:rPr lang="en-us" sz="1600" b="0" i="0" u="none" baseline="0" dirty="0">
                <a:cs typeface="Arial" panose="020B0604020202020204" pitchFamily="34" charset="0"/>
                <a:sym typeface="Segoe UI" panose="020B0502040204020203" pitchFamily="34" charset="0"/>
              </a:rPr>
              <a:t>Agriculture development and innovation </a:t>
            </a:r>
          </a:p>
          <a:p>
            <a:pPr algn="l" rtl="0"/>
            <a:r>
              <a:rPr lang="en-us" sz="1600" b="0" i="0" u="none" baseline="0" dirty="0">
                <a:cs typeface="Arial" panose="020B0604020202020204" pitchFamily="34" charset="0"/>
                <a:sym typeface="Segoe UI" panose="020B0502040204020203" pitchFamily="34" charset="0"/>
              </a:rPr>
              <a:t>And a variety of </a:t>
            </a:r>
            <a:r>
              <a:rPr lang="en-US" sz="1600" b="0" i="0" u="none" baseline="0" dirty="0">
                <a:cs typeface="Arial" panose="020B0604020202020204" pitchFamily="34" charset="0"/>
                <a:sym typeface="Segoe UI" panose="020B0502040204020203" pitchFamily="34" charset="0"/>
              </a:rPr>
              <a:t>independent or subcontracted </a:t>
            </a:r>
            <a:r>
              <a:rPr lang="en-us" sz="1600" b="0" i="0" u="none" baseline="0" dirty="0">
                <a:cs typeface="Arial" panose="020B0604020202020204" pitchFamily="34" charset="0"/>
                <a:sym typeface="Segoe UI" panose="020B0502040204020203" pitchFamily="34" charset="0"/>
              </a:rPr>
              <a:t>engineering services for companies and startups in different </a:t>
            </a:r>
            <a:r>
              <a:rPr lang="en-US" sz="1600" b="0" i="0" u="none" baseline="0" dirty="0">
                <a:cs typeface="Arial" panose="020B0604020202020204" pitchFamily="34" charset="0"/>
                <a:sym typeface="Segoe UI" panose="020B0502040204020203" pitchFamily="34" charset="0"/>
              </a:rPr>
              <a:t>areas</a:t>
            </a:r>
            <a:r>
              <a:rPr lang="en-us" sz="1600" b="0" i="0" u="none" baseline="0" dirty="0">
                <a:cs typeface="Arial" panose="020B0604020202020204" pitchFamily="34" charset="0"/>
                <a:sym typeface="Segoe UI" panose="020B0502040204020203" pitchFamily="34" charset="0"/>
              </a:rPr>
              <a:t>. </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pic>
        <p:nvPicPr>
          <p:cNvPr id="6" name="תמונה 5" descr="תמונה שמכילה אדם, איש, חליפה, עניבה&#10;&#10;התיאור נוצר באופן אוטומטי">
            <a:extLst>
              <a:ext uri="{FF2B5EF4-FFF2-40B4-BE49-F238E27FC236}">
                <a16:creationId xmlns:a16="http://schemas.microsoft.com/office/drawing/2014/main" id="{AE1CB2C5-695E-45AE-8CF9-F6D7C3DDB70C}"/>
              </a:ext>
            </a:extLst>
          </p:cNvPr>
          <p:cNvPicPr>
            <a:picLocks noChangeAspect="1"/>
          </p:cNvPicPr>
          <p:nvPr/>
        </p:nvPicPr>
        <p:blipFill>
          <a:blip r:embed="rId2" cstate="email">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368944" y="1585163"/>
            <a:ext cx="2185970" cy="3284393"/>
          </a:xfrm>
          <a:prstGeom prst="rect">
            <a:avLst/>
          </a:prstGeom>
        </p:spPr>
      </p:pic>
    </p:spTree>
    <p:extLst>
      <p:ext uri="{BB962C8B-B14F-4D97-AF65-F5344CB8AC3E}">
        <p14:creationId xmlns:p14="http://schemas.microsoft.com/office/powerpoint/2010/main" val="3544798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2" name="כותרת 1">
            <a:extLst>
              <a:ext uri="{FF2B5EF4-FFF2-40B4-BE49-F238E27FC236}">
                <a16:creationId xmlns:a16="http://schemas.microsoft.com/office/drawing/2014/main" id="{0D0AACEC-F050-41DE-B2F2-D93F77971D46}"/>
              </a:ext>
            </a:extLst>
          </p:cNvPr>
          <p:cNvSpPr>
            <a:spLocks noGrp="1"/>
          </p:cNvSpPr>
          <p:nvPr>
            <p:ph type="title"/>
          </p:nvPr>
        </p:nvSpPr>
        <p:spPr>
          <a:xfrm>
            <a:off x="3124200" y="218537"/>
            <a:ext cx="5656054" cy="900833"/>
          </a:xfrm>
        </p:spPr>
        <p:txBody>
          <a:bodyPr/>
          <a:lstStyle/>
          <a:p>
            <a:pPr algn="l" rtl="0"/>
            <a:r>
              <a:rPr lang="en-us" b="0" i="0" u="none" baseline="0" dirty="0">
                <a:cs typeface="Arial" panose="020B0604020202020204" pitchFamily="34" charset="0"/>
                <a:sym typeface="Segoe UI Semibold" panose="020B0702040204020203" pitchFamily="34" charset="0"/>
              </a:rPr>
              <a:t>Areas of Specialization</a:t>
            </a:r>
          </a:p>
        </p:txBody>
      </p:sp>
      <p:sp>
        <p:nvSpPr>
          <p:cNvPr id="3" name="מציין מיקום של כותרת תחתונה 2">
            <a:extLst>
              <a:ext uri="{FF2B5EF4-FFF2-40B4-BE49-F238E27FC236}">
                <a16:creationId xmlns:a16="http://schemas.microsoft.com/office/drawing/2014/main" id="{FE517C98-AFEC-4033-8ED2-F0855743461D}"/>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4" name="דיאגרמה 3">
            <a:extLst>
              <a:ext uri="{FF2B5EF4-FFF2-40B4-BE49-F238E27FC236}">
                <a16:creationId xmlns:a16="http://schemas.microsoft.com/office/drawing/2014/main" id="{EFFBB16B-DB31-445A-9C4F-8771B2CA2F50}"/>
              </a:ext>
            </a:extLst>
          </p:cNvPr>
          <p:cNvGraphicFramePr/>
          <p:nvPr>
            <p:extLst>
              <p:ext uri="{D42A27DB-BD31-4B8C-83A1-F6EECF244321}">
                <p14:modId xmlns:p14="http://schemas.microsoft.com/office/powerpoint/2010/main" val="2350072530"/>
              </p:ext>
            </p:extLst>
          </p:nvPr>
        </p:nvGraphicFramePr>
        <p:xfrm>
          <a:off x="587085" y="1216057"/>
          <a:ext cx="8193169" cy="51564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579831" y="302443"/>
            <a:ext cx="6311833" cy="846827"/>
          </a:xfrm>
        </p:spPr>
        <p:txBody>
          <a:bodyPr/>
          <a:lstStyle/>
          <a:p>
            <a:pPr lvl="0" algn="l" rtl="0">
              <a:lnSpc>
                <a:spcPct val="150000"/>
              </a:lnSpc>
              <a:spcBef>
                <a:spcPts val="0"/>
              </a:spcBef>
              <a:buSzPts val="2000"/>
            </a:pPr>
            <a:r>
              <a:rPr lang="en-us" b="1" i="0" u="none" baseline="0" dirty="0">
                <a:cs typeface="Arial" panose="020B0604020202020204" pitchFamily="34" charset="0"/>
                <a:sym typeface="Segoe UI Semibold" panose="020B0702040204020203" pitchFamily="34" charset="0"/>
              </a:rPr>
              <a:t>Medical Devices</a:t>
            </a: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2579831" y="1149270"/>
            <a:ext cx="6208139" cy="5362923"/>
          </a:xfrm>
        </p:spPr>
        <p:txBody>
          <a:bodyPr/>
          <a:lstStyle/>
          <a:p>
            <a:pPr marL="0" indent="0" algn="just" rtl="0">
              <a:lnSpc>
                <a:spcPct val="150000"/>
              </a:lnSpc>
              <a:spcBef>
                <a:spcPts val="0"/>
              </a:spcBef>
              <a:buSzPts val="2000"/>
              <a:buNone/>
            </a:pPr>
            <a:r>
              <a:rPr lang="en-GB" sz="1500" b="0" i="0" u="none" baseline="0" dirty="0">
                <a:ea typeface="Arial"/>
                <a:cs typeface="Arial" panose="020B0604020202020204" pitchFamily="34" charset="0"/>
                <a:sym typeface="Segoe UI" panose="020B0502040204020203" pitchFamily="34" charset="0"/>
              </a:rPr>
              <a:t>The medical field makes ongoing </a:t>
            </a:r>
            <a:r>
              <a:rPr lang="en-US" sz="1500" b="0" i="0" u="none" baseline="0" dirty="0">
                <a:ea typeface="Arial"/>
                <a:cs typeface="Arial" panose="020B0604020202020204" pitchFamily="34" charset="0"/>
                <a:sym typeface="Segoe UI" panose="020B0502040204020203" pitchFamily="34" charset="0"/>
              </a:rPr>
              <a:t>developments and improvements</a:t>
            </a:r>
            <a:r>
              <a:rPr lang="en-us" sz="1500" b="0" i="0" u="none" baseline="0" dirty="0">
                <a:ea typeface="Arial"/>
                <a:cs typeface="Arial" panose="020B0604020202020204" pitchFamily="34" charset="0"/>
                <a:sym typeface="Segoe UI" panose="020B0502040204020203" pitchFamily="34" charset="0"/>
              </a:rPr>
              <a:t>, while </a:t>
            </a:r>
            <a:r>
              <a:rPr lang="en-US" sz="1500" b="0" i="0" u="none" baseline="0" dirty="0">
                <a:ea typeface="Arial"/>
                <a:cs typeface="Arial" panose="020B0604020202020204" pitchFamily="34" charset="0"/>
                <a:sym typeface="Segoe UI" panose="020B0502040204020203" pitchFamily="34" charset="0"/>
              </a:rPr>
              <a:t>seeking to conserve</a:t>
            </a:r>
            <a:r>
              <a:rPr lang="en-us" sz="1500" b="0" i="0" u="none" baseline="0" dirty="0">
                <a:ea typeface="Arial"/>
                <a:cs typeface="Arial" panose="020B0604020202020204" pitchFamily="34" charset="0"/>
                <a:sym typeface="Segoe UI" panose="020B0502040204020203" pitchFamily="34" charset="0"/>
              </a:rPr>
              <a:t> manpower and improv</a:t>
            </a:r>
            <a:r>
              <a:rPr lang="en-US" sz="1500" b="0" i="0" u="none" baseline="0" dirty="0">
                <a:ea typeface="Arial"/>
                <a:cs typeface="Arial" panose="020B0604020202020204" pitchFamily="34" charset="0"/>
                <a:sym typeface="Segoe UI" panose="020B0502040204020203" pitchFamily="34" charset="0"/>
              </a:rPr>
              <a:t>e efficiency in a variety of</a:t>
            </a:r>
            <a:r>
              <a:rPr lang="en-us" sz="1500" b="0" i="0" u="none" baseline="0" dirty="0">
                <a:ea typeface="Arial"/>
                <a:cs typeface="Arial" panose="020B0604020202020204" pitchFamily="34" charset="0"/>
                <a:sym typeface="Segoe UI" panose="020B0502040204020203" pitchFamily="34" charset="0"/>
              </a:rPr>
              <a:t> processes, from treating typical patients to the execution of complex surgeries</a:t>
            </a:r>
            <a:r>
              <a:rPr lang="en-US" sz="1500" b="0" i="0" u="none" baseline="0" dirty="0">
                <a:ea typeface="Arial"/>
                <a:cs typeface="Arial" panose="020B0604020202020204" pitchFamily="34" charset="0"/>
                <a:sym typeface="Segoe UI" panose="020B0502040204020203" pitchFamily="34" charset="0"/>
              </a:rPr>
              <a:t>. Due to this ongoing need,</a:t>
            </a:r>
            <a:r>
              <a:rPr lang="en-us" sz="1500" b="0" i="0" u="none" baseline="0" dirty="0">
                <a:ea typeface="Arial"/>
                <a:cs typeface="Arial" panose="020B0604020202020204" pitchFamily="34" charset="0"/>
                <a:sym typeface="Segoe UI" panose="020B0502040204020203" pitchFamily="34" charset="0"/>
              </a:rPr>
              <a:t> </a:t>
            </a:r>
            <a:r>
              <a:rPr lang="en-US" sz="1500" b="0" i="0" u="none" baseline="0" dirty="0">
                <a:ea typeface="Arial"/>
                <a:cs typeface="Arial" panose="020B0604020202020204" pitchFamily="34" charset="0"/>
                <a:sym typeface="Segoe UI" panose="020B0502040204020203" pitchFamily="34" charset="0"/>
              </a:rPr>
              <a:t>there are </a:t>
            </a:r>
            <a:r>
              <a:rPr lang="en-us" sz="1500" b="0" i="0" u="none" baseline="0" dirty="0">
                <a:ea typeface="Arial"/>
                <a:cs typeface="Arial" panose="020B0604020202020204" pitchFamily="34" charset="0"/>
                <a:sym typeface="Segoe UI" panose="020B0502040204020203" pitchFamily="34" charset="0"/>
              </a:rPr>
              <a:t>companies engaged in this field </a:t>
            </a:r>
            <a:r>
              <a:rPr lang="en-US" sz="1500" b="0" i="0" u="none" baseline="0" dirty="0">
                <a:ea typeface="Arial"/>
                <a:cs typeface="Arial" panose="020B0604020202020204" pitchFamily="34" charset="0"/>
                <a:sym typeface="Segoe UI" panose="020B0502040204020203" pitchFamily="34" charset="0"/>
              </a:rPr>
              <a:t>who </a:t>
            </a:r>
            <a:r>
              <a:rPr lang="en-us" sz="1500" b="0" i="0" u="none" baseline="0" dirty="0">
                <a:ea typeface="Arial"/>
                <a:cs typeface="Arial" panose="020B0604020202020204" pitchFamily="34" charset="0"/>
                <a:sym typeface="Segoe UI" panose="020B0502040204020203" pitchFamily="34" charset="0"/>
              </a:rPr>
              <a:t>develop medical devices for various areas and specialties. </a:t>
            </a:r>
          </a:p>
          <a:p>
            <a:pPr marL="0" indent="0" algn="just" rtl="0">
              <a:lnSpc>
                <a:spcPct val="150000"/>
              </a:lnSpc>
              <a:spcBef>
                <a:spcPts val="0"/>
              </a:spcBef>
              <a:buSzPts val="2000"/>
              <a:buNone/>
            </a:pPr>
            <a:r>
              <a:rPr lang="en-us" sz="1500" b="0" i="0" u="none" baseline="0" dirty="0">
                <a:ea typeface="Arial"/>
                <a:cs typeface="Arial" panose="020B0604020202020204" pitchFamily="34" charset="0"/>
                <a:sym typeface="Segoe UI" panose="020B0502040204020203" pitchFamily="34" charset="0"/>
              </a:rPr>
              <a:t>Some companies have several different products for the same area </a:t>
            </a:r>
            <a:r>
              <a:rPr lang="en-US" sz="1500" b="0" i="0" u="none" baseline="0" dirty="0">
                <a:ea typeface="Arial"/>
                <a:cs typeface="Arial" panose="020B0604020202020204" pitchFamily="34" charset="0"/>
                <a:sym typeface="Segoe UI" panose="020B0502040204020203" pitchFamily="34" charset="0"/>
              </a:rPr>
              <a:t>and some focus on </a:t>
            </a:r>
            <a:r>
              <a:rPr lang="en-us" sz="1500" b="0" i="0" u="none" baseline="0" dirty="0">
                <a:ea typeface="Arial"/>
                <a:cs typeface="Arial" panose="020B0604020202020204" pitchFamily="34" charset="0"/>
                <a:sym typeface="Segoe UI" panose="020B0502040204020203" pitchFamily="34" charset="0"/>
              </a:rPr>
              <a:t>a single product. Some have a product idea or </a:t>
            </a:r>
            <a:r>
              <a:rPr lang="en-US" sz="1500" b="0" i="0" u="none" baseline="0" dirty="0">
                <a:ea typeface="Arial"/>
                <a:cs typeface="Arial" panose="020B0604020202020204" pitchFamily="34" charset="0"/>
                <a:sym typeface="Segoe UI" panose="020B0502040204020203" pitchFamily="34" charset="0"/>
              </a:rPr>
              <a:t>are </a:t>
            </a:r>
            <a:r>
              <a:rPr lang="en-us" sz="1500" b="0" i="0" u="none" baseline="0" dirty="0">
                <a:ea typeface="Arial"/>
                <a:cs typeface="Arial" panose="020B0604020202020204" pitchFamily="34" charset="0"/>
                <a:sym typeface="Segoe UI" panose="020B0502040204020203" pitchFamily="34" charset="0"/>
              </a:rPr>
              <a:t>just beginning product development.</a:t>
            </a:r>
          </a:p>
          <a:p>
            <a:pPr marL="0" lvl="0" indent="0" algn="just" rtl="0">
              <a:lnSpc>
                <a:spcPct val="150000"/>
              </a:lnSpc>
              <a:spcBef>
                <a:spcPts val="0"/>
              </a:spcBef>
              <a:buSzPts val="2000"/>
              <a:buNone/>
            </a:pPr>
            <a:r>
              <a:rPr lang="en-us" sz="1500" b="0" i="0" u="none" baseline="0" dirty="0">
                <a:ea typeface="Arial"/>
                <a:cs typeface="Arial" panose="020B0604020202020204" pitchFamily="34" charset="0"/>
                <a:sym typeface="Segoe UI" panose="020B0502040204020203" pitchFamily="34" charset="0"/>
              </a:rPr>
              <a:t>Many projects require </a:t>
            </a:r>
            <a:r>
              <a:rPr lang="en-US" sz="1500" b="0" i="0" u="none" baseline="0" dirty="0">
                <a:ea typeface="Arial"/>
                <a:cs typeface="Arial" panose="020B0604020202020204" pitchFamily="34" charset="0"/>
                <a:sym typeface="Segoe UI" panose="020B0502040204020203" pitchFamily="34" charset="0"/>
              </a:rPr>
              <a:t>support</a:t>
            </a:r>
            <a:r>
              <a:rPr lang="en-us" sz="1500" b="0" i="0" u="none" baseline="0" dirty="0">
                <a:ea typeface="Arial"/>
                <a:cs typeface="Arial" panose="020B0604020202020204" pitchFamily="34" charset="0"/>
                <a:sym typeface="Segoe UI" panose="020B0502040204020203" pitchFamily="34" charset="0"/>
              </a:rPr>
              <a:t> or different </a:t>
            </a:r>
            <a:r>
              <a:rPr lang="en-US" sz="1500" b="0" i="0" u="none" baseline="0" dirty="0">
                <a:ea typeface="Arial"/>
                <a:cs typeface="Arial" panose="020B0604020202020204" pitchFamily="34" charset="0"/>
                <a:sym typeface="Segoe UI" panose="020B0502040204020203" pitchFamily="34" charset="0"/>
              </a:rPr>
              <a:t>ways of </a:t>
            </a:r>
            <a:r>
              <a:rPr lang="en-us" sz="1500" b="0" i="0" u="none" baseline="0" dirty="0">
                <a:ea typeface="Arial"/>
                <a:cs typeface="Arial" panose="020B0604020202020204" pitchFamily="34" charset="0"/>
                <a:sym typeface="Segoe UI" panose="020B0502040204020203" pitchFamily="34" charset="0"/>
              </a:rPr>
              <a:t>thinking about development. Occasionally, </a:t>
            </a:r>
            <a:r>
              <a:rPr lang="en-US" sz="1500" b="0" i="0" u="none" baseline="0" dirty="0">
                <a:ea typeface="Arial"/>
                <a:cs typeface="Arial" panose="020B0604020202020204" pitchFamily="34" charset="0"/>
                <a:sym typeface="Segoe UI" panose="020B0502040204020203" pitchFamily="34" charset="0"/>
              </a:rPr>
              <a:t>they require </a:t>
            </a:r>
            <a:r>
              <a:rPr lang="en-us" sz="1500" b="0" i="0" u="none" baseline="0" dirty="0">
                <a:ea typeface="Arial"/>
                <a:cs typeface="Arial" panose="020B0604020202020204" pitchFamily="34" charset="0"/>
                <a:sym typeface="Segoe UI" panose="020B0502040204020203" pitchFamily="34" charset="0"/>
              </a:rPr>
              <a:t>engineering capabilit</a:t>
            </a:r>
            <a:r>
              <a:rPr lang="en-US" sz="1500" b="0" i="0" u="none" baseline="0" dirty="0">
                <a:ea typeface="Arial"/>
                <a:cs typeface="Arial" panose="020B0604020202020204" pitchFamily="34" charset="0"/>
                <a:sym typeface="Segoe UI" panose="020B0502040204020203" pitchFamily="34" charset="0"/>
              </a:rPr>
              <a:t>ies</a:t>
            </a:r>
            <a:r>
              <a:rPr lang="en-us" sz="1500" b="0" i="0" u="none" baseline="0" dirty="0">
                <a:ea typeface="Arial"/>
                <a:cs typeface="Arial" panose="020B0604020202020204" pitchFamily="34" charset="0"/>
                <a:sym typeface="Segoe UI" panose="020B0502040204020203" pitchFamily="34" charset="0"/>
              </a:rPr>
              <a:t> for product planning and develop</a:t>
            </a:r>
            <a:r>
              <a:rPr lang="en-US" sz="1500" b="0" i="0" u="none" baseline="0" dirty="0">
                <a:ea typeface="Arial"/>
                <a:cs typeface="Arial" panose="020B0604020202020204" pitchFamily="34" charset="0"/>
                <a:sym typeface="Segoe UI" panose="020B0502040204020203" pitchFamily="34" charset="0"/>
              </a:rPr>
              <a:t>ment</a:t>
            </a:r>
            <a:r>
              <a:rPr lang="en-us" sz="1500" b="0" i="0" u="none" baseline="0" dirty="0">
                <a:ea typeface="Arial"/>
                <a:cs typeface="Arial" panose="020B0604020202020204" pitchFamily="34" charset="0"/>
                <a:sym typeface="Segoe UI" panose="020B0502040204020203" pitchFamily="34" charset="0"/>
              </a:rPr>
              <a:t>, including </a:t>
            </a:r>
            <a:r>
              <a:rPr lang="en-US" sz="1500" b="0" i="0" u="none" baseline="0" dirty="0">
                <a:ea typeface="Arial"/>
                <a:cs typeface="Arial" panose="020B0604020202020204" pitchFamily="34" charset="0"/>
                <a:sym typeface="Segoe UI" panose="020B0502040204020203" pitchFamily="34" charset="0"/>
              </a:rPr>
              <a:t>consultation</a:t>
            </a:r>
            <a:r>
              <a:rPr lang="en-us" sz="1500" b="0" i="0" u="none" baseline="0" dirty="0">
                <a:ea typeface="Arial"/>
                <a:cs typeface="Arial" panose="020B0604020202020204" pitchFamily="34" charset="0"/>
                <a:sym typeface="Segoe UI" panose="020B0502040204020203" pitchFamily="34" charset="0"/>
              </a:rPr>
              <a:t>, support and manag</a:t>
            </a:r>
            <a:r>
              <a:rPr lang="en-US" sz="1500" b="0" i="0" u="none" baseline="0" dirty="0">
                <a:ea typeface="Arial"/>
                <a:cs typeface="Arial" panose="020B0604020202020204" pitchFamily="34" charset="0"/>
                <a:sym typeface="Segoe UI" panose="020B0502040204020203" pitchFamily="34" charset="0"/>
              </a:rPr>
              <a:t>ement of</a:t>
            </a:r>
            <a:r>
              <a:rPr lang="en-us" sz="1500" b="0" i="0" u="none" baseline="0" dirty="0">
                <a:ea typeface="Arial"/>
                <a:cs typeface="Arial" panose="020B0604020202020204" pitchFamily="34" charset="0"/>
                <a:sym typeface="Segoe UI" panose="020B0502040204020203" pitchFamily="34" charset="0"/>
              </a:rPr>
              <a:t> the project.</a:t>
            </a:r>
          </a:p>
          <a:p>
            <a:pPr marL="0" lvl="0" indent="0" algn="just" rtl="0">
              <a:lnSpc>
                <a:spcPct val="150000"/>
              </a:lnSpc>
              <a:spcBef>
                <a:spcPts val="1000"/>
              </a:spcBef>
              <a:spcAft>
                <a:spcPts val="0"/>
              </a:spcAft>
              <a:buClr>
                <a:schemeClr val="dk1"/>
              </a:buClr>
              <a:buSzPts val="1400"/>
              <a:buNone/>
            </a:pPr>
            <a:r>
              <a:rPr lang="en-US" sz="1500" b="0" i="0" u="none" baseline="0" dirty="0">
                <a:ea typeface="Arial"/>
                <a:cs typeface="Arial" panose="020B0604020202020204" pitchFamily="34" charset="0"/>
                <a:sym typeface="Segoe UI" panose="020B0502040204020203" pitchFamily="34" charset="0"/>
              </a:rPr>
              <a:t>Through our collaborations </a:t>
            </a:r>
            <a:r>
              <a:rPr lang="en-us" sz="1500" b="0" i="0" u="none" baseline="0" dirty="0">
                <a:ea typeface="Arial"/>
                <a:cs typeface="Arial" panose="020B0604020202020204" pitchFamily="34" charset="0"/>
                <a:sym typeface="Segoe UI" panose="020B0502040204020203" pitchFamily="34" charset="0"/>
              </a:rPr>
              <a:t>with companies in the field, we have developed products</a:t>
            </a:r>
            <a:r>
              <a:rPr lang="en-us" sz="1500" dirty="0">
                <a:ea typeface="Arial"/>
                <a:cs typeface="Arial" panose="020B0604020202020204" pitchFamily="34" charset="0"/>
                <a:sym typeface="Segoe UI" panose="020B0502040204020203" pitchFamily="34" charset="0"/>
              </a:rPr>
              <a:t> and have </a:t>
            </a:r>
            <a:r>
              <a:rPr lang="en-us" sz="1500" b="0" i="0" u="none" baseline="0" dirty="0">
                <a:ea typeface="Arial"/>
                <a:cs typeface="Arial" panose="020B0604020202020204" pitchFamily="34" charset="0"/>
                <a:sym typeface="Segoe UI" panose="020B0502040204020203" pitchFamily="34" charset="0"/>
              </a:rPr>
              <a:t>built and established production lines up to successful Process Validation. </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Segoe UI" panose="020B0502040204020203" pitchFamily="34" charset="0"/>
              </a:rPr>
              <a:t>www.Gilboa-ces.com</a:t>
            </a:r>
          </a:p>
        </p:txBody>
      </p:sp>
      <p:pic>
        <p:nvPicPr>
          <p:cNvPr id="6" name="תמונה 5">
            <a:extLst>
              <a:ext uri="{FF2B5EF4-FFF2-40B4-BE49-F238E27FC236}">
                <a16:creationId xmlns:a16="http://schemas.microsoft.com/office/drawing/2014/main" id="{AE1CB2C5-695E-45AE-8CF9-F6D7C3DDB70C}"/>
              </a:ext>
            </a:extLst>
          </p:cNvPr>
          <p:cNvPicPr>
            <a:picLocks noChangeAspect="1"/>
          </p:cNvPicPr>
          <p:nvPr/>
        </p:nvPicPr>
        <p:blipFill>
          <a:blip r:embed="rId2"/>
          <a:srcRect/>
          <a:stretch/>
        </p:blipFill>
        <p:spPr>
          <a:xfrm>
            <a:off x="540409" y="2075359"/>
            <a:ext cx="1843040" cy="3284393"/>
          </a:xfrm>
          <a:prstGeom prst="rect">
            <a:avLst/>
          </a:prstGeom>
        </p:spPr>
      </p:pic>
    </p:spTree>
    <p:extLst>
      <p:ext uri="{BB962C8B-B14F-4D97-AF65-F5344CB8AC3E}">
        <p14:creationId xmlns:p14="http://schemas.microsoft.com/office/powerpoint/2010/main" val="285403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946400" y="45474"/>
            <a:ext cx="6151922" cy="1066800"/>
          </a:xfrm>
        </p:spPr>
        <p:txBody>
          <a:bodyPr/>
          <a:lstStyle/>
          <a:p>
            <a:pPr algn="l" rtl="0">
              <a:spcBef>
                <a:spcPts val="0"/>
              </a:spcBef>
              <a:buSzPts val="2000"/>
            </a:pPr>
            <a:r>
              <a:rPr lang="en-us" b="1" i="0" u="none" baseline="0" dirty="0">
                <a:solidFill>
                  <a:srgbClr val="00406C">
                    <a:lumMod val="100000"/>
                  </a:srgbClr>
                </a:solidFill>
                <a:cs typeface="Arial" panose="020B0604020202020204" pitchFamily="34" charset="0"/>
                <a:sym typeface="Segoe UI Semibold" panose="020B0702040204020203" pitchFamily="34" charset="0"/>
              </a:rPr>
              <a:t>Medical Device</a:t>
            </a:r>
            <a:br>
              <a:rPr lang="en-us" b="1" dirty="0">
                <a:solidFill>
                  <a:srgbClr val="00406C">
                    <a:lumMod val="100000"/>
                  </a:srgbClr>
                </a:solidFill>
                <a:cs typeface="Arial" panose="020B0604020202020204" pitchFamily="34" charset="0"/>
                <a:sym typeface="Segoe UI Semibold" panose="020B0702040204020203" pitchFamily="34" charset="0"/>
              </a:rPr>
            </a:br>
            <a:r>
              <a:rPr lang="en-US" sz="2000" b="1" dirty="0">
                <a:solidFill>
                  <a:srgbClr val="00406C">
                    <a:lumMod val="100000"/>
                  </a:srgbClr>
                </a:solidFill>
                <a:cs typeface="Arial" panose="020B0604020202020204" pitchFamily="34" charset="0"/>
                <a:sym typeface="Segoe UI Semibold" panose="020B0702040204020203" pitchFamily="34" charset="0"/>
              </a:rPr>
              <a:t>Operating Room Equipment </a:t>
            </a:r>
            <a:r>
              <a:rPr lang="en-US" sz="2000" b="1" dirty="0">
                <a:solidFill>
                  <a:srgbClr val="00406C">
                    <a:lumMod val="100000"/>
                  </a:srgbClr>
                </a:solidFill>
                <a:latin typeface="Century Gothic" panose="020B0502020202020204" pitchFamily="34" charset="0"/>
                <a:cs typeface="Arial" panose="020B0604020202020204" pitchFamily="34" charset="0"/>
                <a:sym typeface="Segoe UI Semibold" panose="020B0702040204020203" pitchFamily="34" charset="0"/>
              </a:rPr>
              <a:t>─ </a:t>
            </a:r>
            <a:r>
              <a:rPr lang="en-us" sz="2000" b="1" i="0" u="none" baseline="0" dirty="0">
                <a:solidFill>
                  <a:srgbClr val="00406C">
                    <a:lumMod val="100000"/>
                  </a:srgbClr>
                </a:solidFill>
                <a:ea typeface="Arial"/>
                <a:cs typeface="Arial" panose="020B0604020202020204" pitchFamily="34" charset="0"/>
                <a:sym typeface="Segoe UI Semibold" panose="020B0702040204020203" pitchFamily="34" charset="0"/>
              </a:rPr>
              <a:t>Auxiliary Machine for Procedures</a:t>
            </a:r>
            <a:endParaRPr lang="en-us" sz="2000" b="1" dirty="0">
              <a:solidFill>
                <a:srgbClr val="00406C">
                  <a:lumMod val="100000"/>
                </a:srgbClr>
              </a:solidFil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838950711"/>
              </p:ext>
            </p:extLst>
          </p:nvPr>
        </p:nvGraphicFramePr>
        <p:xfrm>
          <a:off x="3124200" y="1665219"/>
          <a:ext cx="5635296" cy="4698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946400" y="1157888"/>
            <a:ext cx="5813097" cy="492443"/>
          </a:xfrm>
          <a:prstGeom prst="rect">
            <a:avLst/>
          </a:prstGeom>
          <a:noFill/>
        </p:spPr>
        <p:txBody>
          <a:bodyPr wrap="square" rtlCol="1">
            <a:spAutoFit/>
          </a:bodyPr>
          <a:lstStyle/>
          <a:p>
            <a:pPr algn="l" rtl="0"/>
            <a:r>
              <a:rPr lang="en-us" sz="1300" b="1" i="0" u="none" baseline="0" dirty="0">
                <a:solidFill>
                  <a:srgbClr val="0B588E"/>
                </a:solidFill>
                <a:latin typeface="Segoe UI" panose="020B0502040204020203" pitchFamily="34" charset="0"/>
                <a:ea typeface="Arial"/>
                <a:cs typeface="Arial" panose="020B0604020202020204" pitchFamily="34" charset="0"/>
                <a:sym typeface="Segoe UI" panose="020B0502040204020203" pitchFamily="34" charset="0"/>
              </a:rPr>
              <a:t>A project incorporating plastic, servos, </a:t>
            </a:r>
            <a:r>
              <a:rPr lang="en-US" sz="1300" b="1" i="0" u="none" baseline="0" dirty="0">
                <a:solidFill>
                  <a:srgbClr val="0B588E"/>
                </a:solidFill>
                <a:latin typeface="Segoe UI" panose="020B0502040204020203" pitchFamily="34" charset="0"/>
                <a:ea typeface="Arial"/>
                <a:cs typeface="Arial" panose="020B0604020202020204" pitchFamily="34" charset="0"/>
                <a:sym typeface="Segoe UI" panose="020B0502040204020203" pitchFamily="34" charset="0"/>
              </a:rPr>
              <a:t>a </a:t>
            </a:r>
            <a:r>
              <a:rPr lang="en-us" sz="1300" b="1" i="0" u="none" baseline="0" dirty="0">
                <a:solidFill>
                  <a:srgbClr val="0B588E"/>
                </a:solidFill>
                <a:latin typeface="Segoe UI" panose="020B0502040204020203" pitchFamily="34" charset="0"/>
                <a:ea typeface="Arial"/>
                <a:cs typeface="Arial" panose="020B0604020202020204" pitchFamily="34" charset="0"/>
                <a:sym typeface="Segoe UI" panose="020B0502040204020203" pitchFamily="34" charset="0"/>
              </a:rPr>
              <a:t>real-time monitoring and measurement system, user interface, and alert and operation screen. </a:t>
            </a:r>
          </a:p>
        </p:txBody>
      </p:sp>
      <p:grpSp>
        <p:nvGrpSpPr>
          <p:cNvPr id="12" name="קבוצה 11">
            <a:extLst>
              <a:ext uri="{FF2B5EF4-FFF2-40B4-BE49-F238E27FC236}">
                <a16:creationId xmlns:a16="http://schemas.microsoft.com/office/drawing/2014/main" id="{67B34CB1-1658-4809-A8FB-4CB97AA1C54C}"/>
              </a:ext>
            </a:extLst>
          </p:cNvPr>
          <p:cNvGrpSpPr/>
          <p:nvPr/>
        </p:nvGrpSpPr>
        <p:grpSpPr>
          <a:xfrm>
            <a:off x="171394" y="1188518"/>
            <a:ext cx="2488678" cy="5407018"/>
            <a:chOff x="171394" y="1049978"/>
            <a:chExt cx="2488678" cy="5407018"/>
          </a:xfrm>
        </p:grpSpPr>
        <p:pic>
          <p:nvPicPr>
            <p:cNvPr id="6" name="תמונה 5">
              <a:extLst>
                <a:ext uri="{FF2B5EF4-FFF2-40B4-BE49-F238E27FC236}">
                  <a16:creationId xmlns:a16="http://schemas.microsoft.com/office/drawing/2014/main" id="{AE1CB2C5-695E-45AE-8CF9-F6D7C3DDB70C}"/>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71394" y="1049978"/>
              <a:ext cx="2488677" cy="2868550"/>
            </a:xfrm>
            <a:prstGeom prst="rect">
              <a:avLst/>
            </a:prstGeom>
          </p:spPr>
        </p:pic>
        <p:pic>
          <p:nvPicPr>
            <p:cNvPr id="9" name="Google Shape;122;p3">
              <a:extLst>
                <a:ext uri="{FF2B5EF4-FFF2-40B4-BE49-F238E27FC236}">
                  <a16:creationId xmlns:a16="http://schemas.microsoft.com/office/drawing/2014/main" id="{D0AAA523-CC0C-426D-895C-1A14B7EFB30B}"/>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1446933" y="3918528"/>
              <a:ext cx="1213139" cy="2519218"/>
            </a:xfrm>
            <a:prstGeom prst="rect">
              <a:avLst/>
            </a:prstGeom>
            <a:noFill/>
            <a:ln>
              <a:noFill/>
            </a:ln>
          </p:spPr>
        </p:pic>
        <p:pic>
          <p:nvPicPr>
            <p:cNvPr id="10" name="Google Shape;123;p3">
              <a:extLst>
                <a:ext uri="{FF2B5EF4-FFF2-40B4-BE49-F238E27FC236}">
                  <a16:creationId xmlns:a16="http://schemas.microsoft.com/office/drawing/2014/main" id="{F1BF5430-8095-49A3-8474-31B178A68905}"/>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179963" y="5172450"/>
              <a:ext cx="1213140" cy="1284546"/>
            </a:xfrm>
            <a:prstGeom prst="rect">
              <a:avLst/>
            </a:prstGeom>
            <a:noFill/>
            <a:ln>
              <a:noFill/>
            </a:ln>
          </p:spPr>
        </p:pic>
        <p:pic>
          <p:nvPicPr>
            <p:cNvPr id="11" name="Google Shape;124;p3">
              <a:extLst>
                <a:ext uri="{FF2B5EF4-FFF2-40B4-BE49-F238E27FC236}">
                  <a16:creationId xmlns:a16="http://schemas.microsoft.com/office/drawing/2014/main" id="{EDFFE482-7BD6-459C-B013-6FECDDEECC19}"/>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b="-1"/>
            <a:stretch/>
          </p:blipFill>
          <p:spPr>
            <a:xfrm>
              <a:off x="171395" y="3997038"/>
              <a:ext cx="1167878" cy="1064489"/>
            </a:xfrm>
            <a:prstGeom prst="rect">
              <a:avLst/>
            </a:prstGeom>
            <a:noFill/>
            <a:ln>
              <a:noFill/>
            </a:ln>
          </p:spPr>
        </p:pic>
      </p:grpSp>
    </p:spTree>
    <p:extLst>
      <p:ext uri="{BB962C8B-B14F-4D97-AF65-F5344CB8AC3E}">
        <p14:creationId xmlns:p14="http://schemas.microsoft.com/office/powerpoint/2010/main" val="273248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45139" y="36836"/>
            <a:ext cx="6490749" cy="1066800"/>
          </a:xfrm>
        </p:spPr>
        <p:txBody>
          <a:bodyPr/>
          <a:lstStyle/>
          <a:p>
            <a:pPr algn="l" rtl="0">
              <a:lnSpc>
                <a:spcPct val="150000"/>
              </a:lnSpc>
              <a:spcBef>
                <a:spcPts val="0"/>
              </a:spcBef>
              <a:buSzPts val="2000"/>
            </a:pPr>
            <a:r>
              <a:rPr lang="en-us" b="1" i="0" u="none" baseline="0" dirty="0">
                <a:solidFill>
                  <a:schemeClr val="tx1">
                    <a:lumMod val="100000"/>
                  </a:schemeClr>
                </a:solidFill>
                <a:cs typeface="Arial" panose="020B0604020202020204" pitchFamily="34" charset="0"/>
                <a:sym typeface="Segoe UI Semibold" panose="020B0702040204020203" pitchFamily="34" charset="0"/>
              </a:rPr>
              <a:t>Medical Device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Production Line Inclusion – MRI Machines</a:t>
            </a:r>
            <a:endParaRPr lang="en-us" sz="2000" b="1" dirty="0">
              <a:solidFill>
                <a:schemeClr val="tx1">
                  <a:lumMod val="100000"/>
                </a:schemeClr>
              </a:solidFil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248899674"/>
              </p:ext>
            </p:extLst>
          </p:nvPr>
        </p:nvGraphicFramePr>
        <p:xfrm>
          <a:off x="2863273" y="1650330"/>
          <a:ext cx="5896223" cy="49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3" y="1157888"/>
            <a:ext cx="6054483" cy="492443"/>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integrating air balancing pistons, familiarity with ESD standards, </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learning the</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production process</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in a short amount of time</a:t>
            </a:r>
            <a:r>
              <a:rPr lang="en-us" sz="13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t>
            </a:r>
          </a:p>
        </p:txBody>
      </p:sp>
      <p:pic>
        <p:nvPicPr>
          <p:cNvPr id="13" name="Picture 4" descr="A close up of a machine&#10;&#10;Description automatically generated">
            <a:extLst>
              <a:ext uri="{FF2B5EF4-FFF2-40B4-BE49-F238E27FC236}">
                <a16:creationId xmlns:a16="http://schemas.microsoft.com/office/drawing/2014/main" id="{2228D281-2D6B-4233-BF57-3A5D8B2B7820}"/>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71393" y="1718057"/>
            <a:ext cx="2488677" cy="1759028"/>
          </a:xfrm>
          <a:prstGeom prst="rect">
            <a:avLst/>
          </a:prstGeom>
        </p:spPr>
      </p:pic>
      <p:pic>
        <p:nvPicPr>
          <p:cNvPr id="14" name="Picture 6" descr="A picture containing man, standing&#10;&#10;Description automatically generated">
            <a:extLst>
              <a:ext uri="{FF2B5EF4-FFF2-40B4-BE49-F238E27FC236}">
                <a16:creationId xmlns:a16="http://schemas.microsoft.com/office/drawing/2014/main" id="{766FBE06-DBAA-49B3-8BFB-4328861CD92D}"/>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171393" y="3639128"/>
            <a:ext cx="2488677" cy="2763896"/>
          </a:xfrm>
          <a:prstGeom prst="rect">
            <a:avLst/>
          </a:prstGeom>
        </p:spPr>
      </p:pic>
    </p:spTree>
    <p:extLst>
      <p:ext uri="{BB962C8B-B14F-4D97-AF65-F5344CB8AC3E}">
        <p14:creationId xmlns:p14="http://schemas.microsoft.com/office/powerpoint/2010/main" val="16039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398642" y="76200"/>
            <a:ext cx="6745357" cy="1066800"/>
          </a:xfrm>
        </p:spPr>
        <p:txBody>
          <a:bodyPr/>
          <a:lstStyle/>
          <a:p>
            <a:pPr algn="l" rtl="0">
              <a:spcBef>
                <a:spcPts val="0"/>
              </a:spcBef>
              <a:spcAft>
                <a:spcPts val="0"/>
              </a:spcAft>
              <a:buSzPts val="2000"/>
            </a:pPr>
            <a:r>
              <a:rPr lang="en-us" b="1" i="0" u="none" baseline="0" dirty="0">
                <a:solidFill>
                  <a:schemeClr val="tx1">
                    <a:lumMod val="100000"/>
                  </a:schemeClr>
                </a:solidFill>
                <a:cs typeface="Arial" panose="020B0604020202020204" pitchFamily="34" charset="0"/>
                <a:sym typeface="Segoe UI Semibold" panose="020B0702040204020203" pitchFamily="34" charset="0"/>
              </a:rPr>
              <a:t>Medical Device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Auxiliary instrument for O</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perating Room</a:t>
            </a: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 Improved Analysis Process</a:t>
            </a:r>
            <a:endParaRPr lang="en-us" sz="2000" b="1" dirty="0">
              <a:solidFill>
                <a:schemeClr val="tx1">
                  <a:lumMod val="100000"/>
                </a:schemeClr>
              </a:solidFil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74094232"/>
              </p:ext>
            </p:extLst>
          </p:nvPr>
        </p:nvGraphicFramePr>
        <p:xfrm>
          <a:off x="3549498" y="1850433"/>
          <a:ext cx="5132975" cy="4682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465667" y="1157888"/>
            <a:ext cx="5293831" cy="738664"/>
          </a:xfrm>
          <a:prstGeom prst="rect">
            <a:avLst/>
          </a:prstGeom>
          <a:noFill/>
        </p:spPr>
        <p:txBody>
          <a:bodyPr wrap="square" rtlCol="1">
            <a:spAutoFit/>
          </a:bodyPr>
          <a:lstStyle/>
          <a:p>
            <a:pPr marL="0" lvl="0" indent="0" algn="l" rtl="0">
              <a:spcBef>
                <a:spcPts val="0"/>
              </a:spcBef>
              <a:spcAft>
                <a:spcPts val="0"/>
              </a:spcAft>
              <a:buClr>
                <a:srgbClr val="C55A11"/>
              </a:buClr>
              <a:buSzPts val="1400"/>
              <a:buNone/>
            </a:pPr>
            <a:r>
              <a:rPr lang="en-us" sz="1400" b="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A project that integrates </a:t>
            </a:r>
            <a:r>
              <a:rPr lang="en-us" sz="1400" b="1" i="0" u="none" kern="0" baseline="0" dirty="0">
                <a:solidFill>
                  <a:srgbClr val="0B588E">
                    <a:lumMod val="100000"/>
                  </a:srgbClr>
                </a:solidFill>
                <a:latin typeface="Segoe UI" panose="020B0502040204020203" pitchFamily="34" charset="0"/>
                <a:cs typeface="Arial" panose="020B0604020202020204" pitchFamily="34" charset="0"/>
                <a:sym typeface="Segoe UI" panose="020B0502040204020203" pitchFamily="34" charset="0"/>
              </a:rPr>
              <a:t>plastic</a:t>
            </a:r>
            <a:r>
              <a:rPr lang="en-US" sz="1400" b="1" i="0" u="none" kern="0" baseline="0" dirty="0">
                <a:solidFill>
                  <a:srgbClr val="0B588E">
                    <a:lumMod val="100000"/>
                  </a:srgbClr>
                </a:solidFill>
                <a:latin typeface="Segoe UI" panose="020B0502040204020203" pitchFamily="34" charset="0"/>
                <a:cs typeface="Arial" panose="020B0604020202020204" pitchFamily="34" charset="0"/>
                <a:sym typeface="Segoe UI" panose="020B0502040204020203" pitchFamily="34" charset="0"/>
              </a:rPr>
              <a:t>s </a:t>
            </a:r>
            <a:r>
              <a:rPr lang="en-US" sz="1400" b="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and e</a:t>
            </a:r>
            <a:r>
              <a:rPr lang="en-us" sz="1400" b="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lectronics</a:t>
            </a:r>
            <a:r>
              <a:rPr lang="en-US" sz="1400" b="1" kern="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a:t>
            </a:r>
            <a:endParaRPr lang="en-us" sz="1400" b="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endParaRPr>
          </a:p>
          <a:p>
            <a:pPr marL="0" lvl="0" indent="0" algn="l">
              <a:spcBef>
                <a:spcPts val="0"/>
              </a:spcBef>
              <a:spcAft>
                <a:spcPts val="0"/>
              </a:spcAft>
              <a:buClr>
                <a:srgbClr val="C55A11"/>
              </a:buClr>
              <a:buSzPts val="1400"/>
              <a:buNone/>
            </a:pPr>
            <a:r>
              <a:rPr lang="en-us" sz="1400" b="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work, and interfacing with various electronics and </a:t>
            </a:r>
            <a:r>
              <a:rPr lang="en-us" sz="1400" b="1"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product design </a:t>
            </a:r>
            <a:r>
              <a:rPr lang="en-us" sz="1400" b="1" i="0" u="none" kern="0" baseline="0" dirty="0">
                <a:solidFill>
                  <a:srgbClr val="0B588E">
                    <a:lumMod val="100000"/>
                  </a:srgbClr>
                </a:solidFill>
                <a:latin typeface="Segoe UI" panose="020B0502040204020203" pitchFamily="34" charset="0"/>
                <a:cs typeface="Arial" panose="020B0604020202020204" pitchFamily="34" charset="0"/>
                <a:sym typeface="Segoe UI" panose="020B0502040204020203" pitchFamily="34" charset="0"/>
              </a:rPr>
              <a:t>companies</a:t>
            </a:r>
            <a:r>
              <a:rPr lang="en-us" sz="1400" i="0" u="none" kern="0" baseline="0" dirty="0">
                <a:solidFill>
                  <a:schemeClr val="tx1">
                    <a:lumMod val="100000"/>
                  </a:schemeClr>
                </a:solidFill>
                <a:latin typeface="Segoe UI Semibold" panose="020B0702040204020203" pitchFamily="34" charset="0"/>
                <a:ea typeface="Arial"/>
                <a:cs typeface="Arial" panose="020B0604020202020204" pitchFamily="34" charset="0"/>
                <a:sym typeface="Segoe UI Semibold" panose="020B0702040204020203" pitchFamily="34" charset="0"/>
              </a:rPr>
              <a:t>.</a:t>
            </a:r>
          </a:p>
        </p:txBody>
      </p:sp>
      <p:grpSp>
        <p:nvGrpSpPr>
          <p:cNvPr id="3" name="קבוצה 2">
            <a:extLst>
              <a:ext uri="{FF2B5EF4-FFF2-40B4-BE49-F238E27FC236}">
                <a16:creationId xmlns:a16="http://schemas.microsoft.com/office/drawing/2014/main" id="{D83B28CA-68D0-4C84-B47D-151245A7CA00}"/>
              </a:ext>
            </a:extLst>
          </p:cNvPr>
          <p:cNvGrpSpPr/>
          <p:nvPr/>
        </p:nvGrpSpPr>
        <p:grpSpPr>
          <a:xfrm>
            <a:off x="125472" y="1665175"/>
            <a:ext cx="3355616" cy="4594717"/>
            <a:chOff x="547805" y="1207521"/>
            <a:chExt cx="3355616" cy="4594717"/>
          </a:xfrm>
        </p:grpSpPr>
        <p:pic>
          <p:nvPicPr>
            <p:cNvPr id="9" name="Google Shape;130;p4">
              <a:extLst>
                <a:ext uri="{FF2B5EF4-FFF2-40B4-BE49-F238E27FC236}">
                  <a16:creationId xmlns:a16="http://schemas.microsoft.com/office/drawing/2014/main" id="{BC1D36EA-B731-4572-812D-1582D8F568DE}"/>
                </a:ext>
              </a:extLst>
            </p:cNvPr>
            <p:cNvPicPr preferRelativeResize="0"/>
            <p:nvPr/>
          </p:nvPicPr>
          <p:blipFill rotWithShape="1">
            <a:blip r:embed="rId7" cstate="email">
              <a:alphaModFix/>
              <a:extLst>
                <a:ext uri="{28A0092B-C50C-407E-A947-70E740481C1C}">
                  <a14:useLocalDpi xmlns:a14="http://schemas.microsoft.com/office/drawing/2010/main"/>
                </a:ext>
              </a:extLst>
            </a:blip>
            <a:srcRect r="-1833"/>
            <a:stretch/>
          </p:blipFill>
          <p:spPr>
            <a:xfrm>
              <a:off x="2294373" y="4323538"/>
              <a:ext cx="1609048" cy="1478700"/>
            </a:xfrm>
            <a:prstGeom prst="rect">
              <a:avLst/>
            </a:prstGeom>
            <a:noFill/>
            <a:ln>
              <a:noFill/>
            </a:ln>
          </p:spPr>
        </p:pic>
        <p:pic>
          <p:nvPicPr>
            <p:cNvPr id="10" name="Google Shape;133;p4">
              <a:extLst>
                <a:ext uri="{FF2B5EF4-FFF2-40B4-BE49-F238E27FC236}">
                  <a16:creationId xmlns:a16="http://schemas.microsoft.com/office/drawing/2014/main" id="{C2A5FF4F-5B12-43A3-B17C-58D8D37E6548}"/>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547806" y="2649790"/>
              <a:ext cx="1609047" cy="1588934"/>
            </a:xfrm>
            <a:prstGeom prst="rect">
              <a:avLst/>
            </a:prstGeom>
            <a:noFill/>
            <a:ln>
              <a:noFill/>
            </a:ln>
          </p:spPr>
        </p:pic>
        <p:pic>
          <p:nvPicPr>
            <p:cNvPr id="11" name="Google Shape;131;p4">
              <a:extLst>
                <a:ext uri="{FF2B5EF4-FFF2-40B4-BE49-F238E27FC236}">
                  <a16:creationId xmlns:a16="http://schemas.microsoft.com/office/drawing/2014/main" id="{C39E9563-5927-4C3A-9FE3-B18E785AA174}"/>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547806" y="1207521"/>
              <a:ext cx="3340194" cy="1360188"/>
            </a:xfrm>
            <a:prstGeom prst="rect">
              <a:avLst/>
            </a:prstGeom>
            <a:noFill/>
            <a:ln>
              <a:noFill/>
            </a:ln>
          </p:spPr>
        </p:pic>
        <p:pic>
          <p:nvPicPr>
            <p:cNvPr id="12" name="Google Shape;134;p4">
              <a:extLst>
                <a:ext uri="{FF2B5EF4-FFF2-40B4-BE49-F238E27FC236}">
                  <a16:creationId xmlns:a16="http://schemas.microsoft.com/office/drawing/2014/main" id="{353E12AC-4D91-4DC2-8E05-CCAEC08CC821}"/>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t="-1"/>
            <a:stretch/>
          </p:blipFill>
          <p:spPr>
            <a:xfrm>
              <a:off x="547805" y="4320805"/>
              <a:ext cx="1609048" cy="1481433"/>
            </a:xfrm>
            <a:prstGeom prst="rect">
              <a:avLst/>
            </a:prstGeom>
            <a:noFill/>
            <a:ln>
              <a:noFill/>
            </a:ln>
          </p:spPr>
        </p:pic>
        <p:pic>
          <p:nvPicPr>
            <p:cNvPr id="15" name="Google Shape;141;p4">
              <a:extLst>
                <a:ext uri="{FF2B5EF4-FFF2-40B4-BE49-F238E27FC236}">
                  <a16:creationId xmlns:a16="http://schemas.microsoft.com/office/drawing/2014/main" id="{A85734A7-C4C7-439C-A7E9-0DC19815EE84}"/>
                </a:ext>
              </a:extLst>
            </p:cNvPr>
            <p:cNvPicPr preferRelativeResize="0"/>
            <p:nvPr/>
          </p:nvPicPr>
          <p:blipFill rotWithShape="1">
            <a:blip r:embed="rId11" cstate="email">
              <a:alphaModFix/>
              <a:extLst>
                <a:ext uri="{28A0092B-C50C-407E-A947-70E740481C1C}">
                  <a14:useLocalDpi xmlns:a14="http://schemas.microsoft.com/office/drawing/2010/main"/>
                </a:ext>
              </a:extLst>
            </a:blip>
            <a:srcRect/>
            <a:stretch/>
          </p:blipFill>
          <p:spPr>
            <a:xfrm rot="5400000">
              <a:off x="2289009" y="2639733"/>
              <a:ext cx="1588934" cy="1609048"/>
            </a:xfrm>
            <a:prstGeom prst="rect">
              <a:avLst/>
            </a:prstGeom>
            <a:noFill/>
            <a:ln>
              <a:noFill/>
            </a:ln>
          </p:spPr>
        </p:pic>
      </p:grpSp>
    </p:spTree>
    <p:extLst>
      <p:ext uri="{BB962C8B-B14F-4D97-AF65-F5344CB8AC3E}">
        <p14:creationId xmlns:p14="http://schemas.microsoft.com/office/powerpoint/2010/main" val="27979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124200" y="76200"/>
            <a:ext cx="5635295" cy="1066800"/>
          </a:xfrm>
        </p:spPr>
        <p:txBody>
          <a:bodyPr/>
          <a:lstStyle/>
          <a:p>
            <a:pPr algn="l" rtl="0">
              <a:lnSpc>
                <a:spcPct val="150000"/>
              </a:lnSpc>
              <a:spcBef>
                <a:spcPts val="0"/>
              </a:spcBef>
              <a:buSzPts val="2000"/>
            </a:pPr>
            <a:r>
              <a:rPr lang="en-us" b="1" i="0" u="none" baseline="0" dirty="0">
                <a:solidFill>
                  <a:schemeClr val="tx1">
                    <a:lumMod val="100000"/>
                  </a:schemeClr>
                </a:solidFill>
                <a:cs typeface="Arial" panose="020B0604020202020204" pitchFamily="34" charset="0"/>
                <a:sym typeface="Segoe UI Semibold" panose="020B0702040204020203" pitchFamily="34" charset="0"/>
              </a:rPr>
              <a:t>Medical Device</a:t>
            </a:r>
            <a:br>
              <a:rPr lang="en-us" b="1" dirty="0">
                <a:solidFill>
                  <a:schemeClr val="tx1">
                    <a:lumMod val="100000"/>
                  </a:schemeClr>
                </a:solidFill>
                <a:cs typeface="Arial" panose="020B0604020202020204" pitchFamily="34" charset="0"/>
                <a:sym typeface="Segoe UI Semibold" panose="020B0702040204020203" pitchFamily="34" charset="0"/>
              </a:rPr>
            </a:br>
            <a:r>
              <a:rPr lang="en-us" sz="2000" b="1" i="0" u="none" baseline="0" dirty="0">
                <a:solidFill>
                  <a:schemeClr val="tx1">
                    <a:lumMod val="100000"/>
                  </a:schemeClr>
                </a:solidFill>
                <a:ea typeface="Arial"/>
                <a:cs typeface="Arial" panose="020B0604020202020204" pitchFamily="34" charset="0"/>
                <a:sym typeface="Segoe UI Semibold" panose="020B0702040204020203" pitchFamily="34" charset="0"/>
              </a:rPr>
              <a:t> Service Drawer – Redesign</a:t>
            </a:r>
            <a:endParaRPr lang="en-us" sz="2000" b="1" dirty="0">
              <a:solidFill>
                <a:schemeClr val="tx1">
                  <a:lumMod val="100000"/>
                </a:schemeClr>
              </a:solidFill>
              <a:cs typeface="Arial" panose="020B0604020202020204" pitchFamily="34" charset="0"/>
              <a:sym typeface="Segoe UI Semibold" panose="020B0702040204020203" pitchFamily="34" charset="0"/>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pPr rtl="0"/>
            <a:r>
              <a:rPr lang="en-us" b="0" i="0" u="none" baseline="0" dirty="0">
                <a:cs typeface="Arial" panose="020B0604020202020204" pitchFamily="34" charset="0"/>
                <a:sym typeface="Tahoma" panose="020B0604030504040204" pitchFamily="34" charset="0"/>
              </a:rPr>
              <a:t>www.Gilboa-ces.com</a:t>
            </a:r>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298210843"/>
              </p:ext>
            </p:extLst>
          </p:nvPr>
        </p:nvGraphicFramePr>
        <p:xfrm>
          <a:off x="3325091" y="1717966"/>
          <a:ext cx="5434405" cy="4784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124200" y="1153802"/>
            <a:ext cx="5802984" cy="523220"/>
          </a:xfrm>
          <a:prstGeom prst="rect">
            <a:avLst/>
          </a:prstGeom>
          <a:noFill/>
        </p:spPr>
        <p:txBody>
          <a:bodyPr wrap="square" rtlCol="1">
            <a:spAutoFit/>
          </a:bodyPr>
          <a:lstStyle/>
          <a:p>
            <a:pPr marL="0" lvl="0" indent="0" algn="l" rtl="0">
              <a:spcBef>
                <a:spcPts val="1000"/>
              </a:spcBef>
              <a:spcAft>
                <a:spcPts val="0"/>
              </a:spcAft>
              <a:buClr>
                <a:srgbClr val="C55A11"/>
              </a:buClr>
              <a:buSzPts val="1400"/>
              <a:buNone/>
            </a:pP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A project integrat</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ing</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plastics, electronics, working and interfacing with an existing system, </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flexible thought</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us</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e of</a:t>
            </a:r>
            <a:r>
              <a:rPr lang="en-us" sz="1400" b="0" i="0" u="none" baseline="0" dirty="0">
                <a:latin typeface="Segoe UI Semibold" panose="020B0702040204020203" pitchFamily="34" charset="0"/>
                <a:ea typeface="Arial"/>
                <a:cs typeface="Arial" panose="020B0604020202020204" pitchFamily="34" charset="0"/>
                <a:sym typeface="Segoe UI Semibold" panose="020B0702040204020203" pitchFamily="34" charset="0"/>
              </a:rPr>
              <a:t> off-the-shelf parts.</a:t>
            </a:r>
          </a:p>
        </p:txBody>
      </p:sp>
      <p:pic>
        <p:nvPicPr>
          <p:cNvPr id="9" name="Picture 2" descr="A close up of a device&#10;&#10;Description automatically generated">
            <a:extLst>
              <a:ext uri="{FF2B5EF4-FFF2-40B4-BE49-F238E27FC236}">
                <a16:creationId xmlns:a16="http://schemas.microsoft.com/office/drawing/2014/main" id="{8D67CF91-50A7-4067-8B14-BC5611A6C2DD}"/>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54799" y="3532910"/>
            <a:ext cx="2969401" cy="2162235"/>
          </a:xfrm>
          <a:prstGeom prst="rect">
            <a:avLst/>
          </a:prstGeom>
        </p:spPr>
      </p:pic>
      <p:pic>
        <p:nvPicPr>
          <p:cNvPr id="10" name="Picture 4" descr="A close up of a device&#10;&#10;Description automatically generated">
            <a:extLst>
              <a:ext uri="{FF2B5EF4-FFF2-40B4-BE49-F238E27FC236}">
                <a16:creationId xmlns:a16="http://schemas.microsoft.com/office/drawing/2014/main" id="{85B87E62-777A-45E3-B003-055B903BE47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45871" y="1795580"/>
            <a:ext cx="2978329" cy="1622858"/>
          </a:xfrm>
          <a:prstGeom prst="rect">
            <a:avLst/>
          </a:prstGeom>
        </p:spPr>
      </p:pic>
    </p:spTree>
    <p:extLst>
      <p:ext uri="{BB962C8B-B14F-4D97-AF65-F5344CB8AC3E}">
        <p14:creationId xmlns:p14="http://schemas.microsoft.com/office/powerpoint/2010/main" val="581070189"/>
      </p:ext>
    </p:extLst>
  </p:cSld>
  <p:clrMapOvr>
    <a:masterClrMapping/>
  </p:clrMapOvr>
</p:sld>
</file>

<file path=ppt/theme/theme1.xml><?xml version="1.0" encoding="utf-8"?>
<a:theme xmlns:a="http://schemas.openxmlformats.org/drawingml/2006/main" name="tp939[1]">
  <a:themeElements>
    <a:clrScheme name="Gilboa">
      <a:dk1>
        <a:srgbClr val="00406C"/>
      </a:dk1>
      <a:lt1>
        <a:sysClr val="window" lastClr="FFFFFF"/>
      </a:lt1>
      <a:dk2>
        <a:srgbClr val="0B448E"/>
      </a:dk2>
      <a:lt2>
        <a:srgbClr val="CEDBE6"/>
      </a:lt2>
      <a:accent1>
        <a:srgbClr val="0B448E"/>
      </a:accent1>
      <a:accent2>
        <a:srgbClr val="9DB033"/>
      </a:accent2>
      <a:accent3>
        <a:srgbClr val="808F29"/>
      </a:accent3>
      <a:accent4>
        <a:srgbClr val="005996"/>
      </a:accent4>
      <a:accent5>
        <a:srgbClr val="007CD0"/>
      </a:accent5>
      <a:accent6>
        <a:srgbClr val="50A1DE"/>
      </a:accent6>
      <a:hlink>
        <a:srgbClr val="808F29"/>
      </a:hlink>
      <a:folHlink>
        <a:srgbClr val="F15827"/>
      </a:folHlink>
    </a:clrScheme>
    <a:fontScheme name="tp939[1]">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p939[1]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tp939[1]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tp939[1]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tp939[1]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tp939[1]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tp939[1]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Template>
  <TotalTime>11176</TotalTime>
  <Words>5383</Words>
  <Application>Microsoft Office PowerPoint</Application>
  <PresentationFormat>On-screen Show (4:3)</PresentationFormat>
  <Paragraphs>316</Paragraphs>
  <Slides>26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Century Gothic</vt:lpstr>
      <vt:lpstr>Garamond</vt:lpstr>
      <vt:lpstr>Segoe UI</vt:lpstr>
      <vt:lpstr>Segoe UI Emoji</vt:lpstr>
      <vt:lpstr>Segoe UI Semibold</vt:lpstr>
      <vt:lpstr>Tahoma</vt:lpstr>
      <vt:lpstr>Times New Roman</vt:lpstr>
      <vt:lpstr>tp939[1]</vt:lpstr>
      <vt:lpstr>Gilboa Engineering </vt:lpstr>
      <vt:lpstr>Gilboa Engineering is engaged in...</vt:lpstr>
      <vt:lpstr>Gilboa Engineering – The Founder</vt:lpstr>
      <vt:lpstr>Areas of Specialization</vt:lpstr>
      <vt:lpstr>Medical Devices</vt:lpstr>
      <vt:lpstr>Medical Device Operating Room Equipment ─ Auxiliary Machine for Procedures</vt:lpstr>
      <vt:lpstr>Medical Device Production Line Inclusion – MRI Machines</vt:lpstr>
      <vt:lpstr>Medical Device  Auxiliary instrument for Operating Room – Improved Analysis Process</vt:lpstr>
      <vt:lpstr>Medical Device  Service Drawer – Redesign</vt:lpstr>
      <vt:lpstr>Medical Device Development of products that integrates plastics and electronics</vt:lpstr>
      <vt:lpstr>Automation – Medical</vt:lpstr>
      <vt:lpstr>Automation – Medical</vt:lpstr>
      <vt:lpstr>Automation  Machine Development of Medical Processes – Cleanroom Compliance.</vt:lpstr>
      <vt:lpstr>Environment and Energy Engineering</vt:lpstr>
      <vt:lpstr>Environmental &amp; Energy Engineering Sludge-to-Compost Conversion Array</vt:lpstr>
      <vt:lpstr>Energy &amp; Environmental Engineering Bridge Loading and Harnessing</vt:lpstr>
      <vt:lpstr>Agriculture</vt:lpstr>
      <vt:lpstr>Agriculture Roll-up and Renewal of Buried Irrigation Systems</vt:lpstr>
      <vt:lpstr>Agriculture Seed Production Process</vt:lpstr>
      <vt:lpstr>Agriculture Conveyors</vt:lpstr>
      <vt:lpstr>Traditional/Heavy Industry</vt:lpstr>
      <vt:lpstr>Traditional/Heavy industry Upgrading Air Exhaust and Cooling System</vt:lpstr>
      <vt:lpstr>Traditional/Heavy Industry Upgrading Automatic Cutting System</vt:lpstr>
      <vt:lpstr>Traditional/Heavy Industrial Manufacturing  Press Mold – Composite Materials</vt:lpstr>
      <vt:lpstr>Industrial automation Developing Machine Processing for the Production Line</vt:lpstr>
      <vt:lpstr>Gilboa Engineering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kobi</dc:creator>
  <cp:lastModifiedBy>Liron</cp:lastModifiedBy>
  <cp:revision>221</cp:revision>
  <cp:lastPrinted>2020-02-09T16:35:23Z</cp:lastPrinted>
  <dcterms:created xsi:type="dcterms:W3CDTF">2019-02-23T22:11:13Z</dcterms:created>
  <dcterms:modified xsi:type="dcterms:W3CDTF">2020-06-02T17:20:43Z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-1013018713</vt:i4>
  </property>
  <property fmtid="{D5CDD505-2E9C-101B-9397-08002B2CF9AE}" pid="3" name="_NewReviewCycle">
    <vt:lpwstr/>
  </property>
  <property fmtid="{D5CDD505-2E9C-101B-9397-08002B2CF9AE}" pid="4" name="_EmailSubject">
    <vt:lpwstr>PO 6785; project delivery</vt:lpwstr>
  </property>
  <property fmtid="{D5CDD505-2E9C-101B-9397-08002B2CF9AE}" pid="5" name="_AuthorEmail">
    <vt:lpwstr>info@marsdraw.com</vt:lpwstr>
  </property>
  <property fmtid="{D5CDD505-2E9C-101B-9397-08002B2CF9AE}" pid="6" name="_AuthorEmailDisplayName">
    <vt:lpwstr>InfoDesk</vt:lpwstr>
  </property>
</Properties>
</file>