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2.xml" ContentType="application/vnd.openxmlformats-officedocument.presentationml.notesSlide+xml"/>
  <Override PartName="/ppt/comments/comment3.xml" ContentType="application/vnd.openxmlformats-officedocument.presentationml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7.xml" ContentType="application/vnd.openxmlformats-officedocument.presentationml.comments+xml"/>
  <Override PartName="/ppt/comments/comment8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750" r:id="rId2"/>
  </p:sldMasterIdLst>
  <p:notesMasterIdLst>
    <p:notesMasterId r:id="rId27"/>
  </p:notesMasterIdLst>
  <p:sldIdLst>
    <p:sldId id="256" r:id="rId3"/>
    <p:sldId id="290" r:id="rId4"/>
    <p:sldId id="296" r:id="rId5"/>
    <p:sldId id="258" r:id="rId6"/>
    <p:sldId id="292" r:id="rId7"/>
    <p:sldId id="286" r:id="rId8"/>
    <p:sldId id="263" r:id="rId9"/>
    <p:sldId id="262" r:id="rId10"/>
    <p:sldId id="283" r:id="rId11"/>
    <p:sldId id="265" r:id="rId12"/>
    <p:sldId id="277" r:id="rId13"/>
    <p:sldId id="279" r:id="rId14"/>
    <p:sldId id="267" r:id="rId15"/>
    <p:sldId id="268" r:id="rId16"/>
    <p:sldId id="271" r:id="rId17"/>
    <p:sldId id="274" r:id="rId18"/>
    <p:sldId id="275" r:id="rId19"/>
    <p:sldId id="297" r:id="rId20"/>
    <p:sldId id="272" r:id="rId21"/>
    <p:sldId id="298" r:id="rId22"/>
    <p:sldId id="278" r:id="rId23"/>
    <p:sldId id="289" r:id="rId24"/>
    <p:sldId id="276" r:id="rId25"/>
    <p:sldId id="28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 Stein" initials="AS" lastIdx="13" clrIdx="0">
    <p:extLst>
      <p:ext uri="{19B8F6BF-5375-455C-9EA6-DF929625EA0E}">
        <p15:presenceInfo xmlns:p15="http://schemas.microsoft.com/office/powerpoint/2012/main" userId="1a097a55ff2bf90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2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24T09:11:15.667" idx="5">
    <p:pos x="4406" y="2592"/>
    <p:text>Please check that I have the names right in English.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24T09:16:03.601" idx="6">
    <p:pos x="2243" y="2462"/>
    <p:text>Please check I have written the name correctly in English.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24T09:18:36.250" idx="7">
    <p:pos x="6178" y="2201"/>
    <p:text>This was a bit unclear - I assume you mean Arabic culture specifically and not 'culture' more broadly in Arabic society. So I think Arabic society suffices, given that you've already noted that it refers to a 'specific cultural context'.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24T09:21:57.121" idx="8">
    <p:pos x="5960" y="2801"/>
    <p:text>I was a bit thrown by the use of the dash here. It seems that these are two different methods in which case I would add 'and the' between them.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24T09:23:45.322" idx="9">
    <p:pos x="2037" y="1370"/>
    <p:text>Can also use 'experimental group' or 'investigational group'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24T09:30:08.248" idx="10">
    <p:pos x="3650" y="2407"/>
    <p:text>Perhaps consider 'improve your interpersonal skills'.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24T09:32:08.294" idx="13">
    <p:pos x="5105" y="3147"/>
    <p:text>Or 'sayings' or 'proverbs'.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23T13:44:04.120" idx="4">
    <p:pos x="3220" y="1819"/>
    <p:text>Or perhaps 'peer review'?</p:text>
    <p:extLst>
      <p:ext uri="{C676402C-5697-4E1C-873F-D02D1690AC5C}">
        <p15:threadingInfo xmlns:p15="http://schemas.microsoft.com/office/powerpoint/2012/main" timeZoneBias="-18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2A8A80-D004-4E9F-AA87-9E171E1031DD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C29B796-334F-4121-BA92-00CD64D81804}">
      <dgm:prSet/>
      <dgm:spPr/>
      <dgm:t>
        <a:bodyPr/>
        <a:lstStyle/>
        <a:p>
          <a:r>
            <a:rPr lang="en-GB" dirty="0">
              <a:latin typeface="David" panose="020E0502060401010101" pitchFamily="34" charset="-79"/>
              <a:cs typeface="David" panose="020E0502060401010101" pitchFamily="34" charset="-79"/>
            </a:rPr>
            <a:t>The Centrality of Religion</a:t>
          </a:r>
          <a:endParaRPr lang="en-US" dirty="0">
            <a:latin typeface="David" panose="020E0502060401010101" pitchFamily="34" charset="-79"/>
            <a:cs typeface="David" panose="020E0502060401010101" pitchFamily="34" charset="-79"/>
          </a:endParaRPr>
        </a:p>
      </dgm:t>
    </dgm:pt>
    <dgm:pt modelId="{A4EFE700-A0FB-44BA-912C-5BA3403A9DBA}" type="parTrans" cxnId="{C1E89D7E-3363-4743-98EF-0DB56D5652A5}">
      <dgm:prSet/>
      <dgm:spPr/>
      <dgm:t>
        <a:bodyPr/>
        <a:lstStyle/>
        <a:p>
          <a:endParaRPr lang="en-US"/>
        </a:p>
      </dgm:t>
    </dgm:pt>
    <dgm:pt modelId="{4C0FFDB4-BBA8-44B6-BEB1-327C6D9E2C2D}" type="sibTrans" cxnId="{C1E89D7E-3363-4743-98EF-0DB56D5652A5}">
      <dgm:prSet/>
      <dgm:spPr/>
      <dgm:t>
        <a:bodyPr/>
        <a:lstStyle/>
        <a:p>
          <a:endParaRPr lang="en-US"/>
        </a:p>
      </dgm:t>
    </dgm:pt>
    <dgm:pt modelId="{C11C7C10-2FB7-4A25-B81D-D83617E026CD}">
      <dgm:prSet phldr="0"/>
      <dgm:spPr/>
      <dgm:t>
        <a:bodyPr/>
        <a:lstStyle/>
        <a:p>
          <a:pPr rtl="0"/>
          <a:r>
            <a:rPr lang="en-GB" dirty="0">
              <a:solidFill>
                <a:schemeClr val="tx1"/>
              </a:solidFill>
              <a:latin typeface="David" panose="020E0502060401010101" pitchFamily="34" charset="-79"/>
              <a:ea typeface="+mn-ea"/>
              <a:cs typeface="David" panose="020E0502060401010101" pitchFamily="34" charset="-79"/>
            </a:rPr>
            <a:t>Unequal Allocation of Gender Roles</a:t>
          </a:r>
          <a:endParaRPr lang="he-IL" dirty="0">
            <a:solidFill>
              <a:schemeClr val="tx1"/>
            </a:solidFill>
            <a:latin typeface="David" panose="020E0502060401010101" pitchFamily="34" charset="-79"/>
            <a:cs typeface="David" panose="020E0502060401010101" pitchFamily="34" charset="-79"/>
          </a:endParaRPr>
        </a:p>
      </dgm:t>
    </dgm:pt>
    <dgm:pt modelId="{92B7EFE4-93C2-41E5-80AA-D2AD19FF7580}" type="parTrans" cxnId="{F26BE053-E9FB-4475-8F0F-8D1707C42D26}">
      <dgm:prSet/>
      <dgm:spPr/>
      <dgm:t>
        <a:bodyPr/>
        <a:lstStyle/>
        <a:p>
          <a:pPr rtl="1"/>
          <a:endParaRPr lang="he-IL"/>
        </a:p>
      </dgm:t>
    </dgm:pt>
    <dgm:pt modelId="{31BE7E0D-4EA7-4D73-B3B5-F32381BA5A9F}" type="sibTrans" cxnId="{F26BE053-E9FB-4475-8F0F-8D1707C42D26}">
      <dgm:prSet/>
      <dgm:spPr/>
      <dgm:t>
        <a:bodyPr/>
        <a:lstStyle/>
        <a:p>
          <a:pPr rtl="1"/>
          <a:endParaRPr lang="he-IL"/>
        </a:p>
      </dgm:t>
    </dgm:pt>
    <dgm:pt modelId="{56FF00C3-F391-45FD-AD9E-E1ABAAA30E82}">
      <dgm:prSet phldr="0"/>
      <dgm:spPr/>
      <dgm:t>
        <a:bodyPr/>
        <a:lstStyle/>
        <a:p>
          <a:pPr rtl="0"/>
          <a:r>
            <a:rPr lang="en-GB" dirty="0">
              <a:latin typeface="David" panose="020E0502060401010101" pitchFamily="34" charset="-79"/>
              <a:cs typeface="David" panose="020E0502060401010101" pitchFamily="34" charset="-79"/>
            </a:rPr>
            <a:t>Collectiveness</a:t>
          </a:r>
          <a:endParaRPr lang="en-US" dirty="0">
            <a:latin typeface="David" panose="020E0502060401010101" pitchFamily="34" charset="-79"/>
            <a:cs typeface="David" panose="020E0502060401010101" pitchFamily="34" charset="-79"/>
          </a:endParaRPr>
        </a:p>
      </dgm:t>
    </dgm:pt>
    <dgm:pt modelId="{61EBE526-35F8-47CB-964E-273D978C7C2D}" type="parTrans" cxnId="{14F426A6-2F21-4E35-92F1-2843729AE90E}">
      <dgm:prSet/>
      <dgm:spPr/>
      <dgm:t>
        <a:bodyPr/>
        <a:lstStyle/>
        <a:p>
          <a:pPr rtl="1"/>
          <a:endParaRPr lang="he-IL"/>
        </a:p>
      </dgm:t>
    </dgm:pt>
    <dgm:pt modelId="{1283DB28-B8B9-4C1F-918A-1D2B79AAD615}" type="sibTrans" cxnId="{14F426A6-2F21-4E35-92F1-2843729AE90E}">
      <dgm:prSet/>
      <dgm:spPr/>
      <dgm:t>
        <a:bodyPr/>
        <a:lstStyle/>
        <a:p>
          <a:pPr rtl="1"/>
          <a:endParaRPr lang="he-IL"/>
        </a:p>
      </dgm:t>
    </dgm:pt>
    <dgm:pt modelId="{18A0D29B-E1D8-4932-AE2F-4848F8C37F54}" type="pres">
      <dgm:prSet presAssocID="{4E2A8A80-D004-4E9F-AA87-9E171E1031D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4C80BB3-96DE-4B77-B7FC-35E4193B2D9B}" type="pres">
      <dgm:prSet presAssocID="{C11C7C10-2FB7-4A25-B81D-D83617E026CD}" presName="hierRoot1" presStyleCnt="0"/>
      <dgm:spPr/>
    </dgm:pt>
    <dgm:pt modelId="{DC2D6841-8823-4AD5-AA37-517339A7D584}" type="pres">
      <dgm:prSet presAssocID="{C11C7C10-2FB7-4A25-B81D-D83617E026CD}" presName="composite" presStyleCnt="0"/>
      <dgm:spPr/>
    </dgm:pt>
    <dgm:pt modelId="{31CE0D0B-92E6-45F0-B9F0-3E1D1CDA2EA9}" type="pres">
      <dgm:prSet presAssocID="{C11C7C10-2FB7-4A25-B81D-D83617E026CD}" presName="background" presStyleLbl="node0" presStyleIdx="0" presStyleCnt="3"/>
      <dgm:spPr/>
    </dgm:pt>
    <dgm:pt modelId="{D14261C1-EA1C-48CC-99D7-DF3FB887D6BA}" type="pres">
      <dgm:prSet presAssocID="{C11C7C10-2FB7-4A25-B81D-D83617E026CD}" presName="text" presStyleLbl="fgAcc0" presStyleIdx="0" presStyleCnt="3">
        <dgm:presLayoutVars>
          <dgm:chPref val="3"/>
        </dgm:presLayoutVars>
      </dgm:prSet>
      <dgm:spPr/>
    </dgm:pt>
    <dgm:pt modelId="{193E85E8-03DC-4719-8317-E96DAFF46F74}" type="pres">
      <dgm:prSet presAssocID="{C11C7C10-2FB7-4A25-B81D-D83617E026CD}" presName="hierChild2" presStyleCnt="0"/>
      <dgm:spPr/>
    </dgm:pt>
    <dgm:pt modelId="{5A4C4DB4-7D97-412B-9280-815464A352B2}" type="pres">
      <dgm:prSet presAssocID="{8C29B796-334F-4121-BA92-00CD64D81804}" presName="hierRoot1" presStyleCnt="0"/>
      <dgm:spPr/>
    </dgm:pt>
    <dgm:pt modelId="{D9151509-B981-4D35-A574-C4B6496C21AA}" type="pres">
      <dgm:prSet presAssocID="{8C29B796-334F-4121-BA92-00CD64D81804}" presName="composite" presStyleCnt="0"/>
      <dgm:spPr/>
    </dgm:pt>
    <dgm:pt modelId="{4E1D7CFB-065E-4B0B-9DB9-5992F6FCD89B}" type="pres">
      <dgm:prSet presAssocID="{8C29B796-334F-4121-BA92-00CD64D81804}" presName="background" presStyleLbl="node0" presStyleIdx="1" presStyleCnt="3"/>
      <dgm:spPr/>
    </dgm:pt>
    <dgm:pt modelId="{F7157F21-BB81-4E09-9896-6D91E4DDF3A2}" type="pres">
      <dgm:prSet presAssocID="{8C29B796-334F-4121-BA92-00CD64D81804}" presName="text" presStyleLbl="fgAcc0" presStyleIdx="1" presStyleCnt="3">
        <dgm:presLayoutVars>
          <dgm:chPref val="3"/>
        </dgm:presLayoutVars>
      </dgm:prSet>
      <dgm:spPr/>
    </dgm:pt>
    <dgm:pt modelId="{6A5F74E1-C841-40F6-8163-4928E3787A81}" type="pres">
      <dgm:prSet presAssocID="{8C29B796-334F-4121-BA92-00CD64D81804}" presName="hierChild2" presStyleCnt="0"/>
      <dgm:spPr/>
    </dgm:pt>
    <dgm:pt modelId="{07BA5E7C-48E0-434E-A59E-7E7B9D32AC58}" type="pres">
      <dgm:prSet presAssocID="{56FF00C3-F391-45FD-AD9E-E1ABAAA30E82}" presName="hierRoot1" presStyleCnt="0"/>
      <dgm:spPr/>
    </dgm:pt>
    <dgm:pt modelId="{6C493122-1402-4A81-8C06-D77B6431AE1E}" type="pres">
      <dgm:prSet presAssocID="{56FF00C3-F391-45FD-AD9E-E1ABAAA30E82}" presName="composite" presStyleCnt="0"/>
      <dgm:spPr/>
    </dgm:pt>
    <dgm:pt modelId="{D6FF57C3-B6A1-4754-8E3D-E86D797250C0}" type="pres">
      <dgm:prSet presAssocID="{56FF00C3-F391-45FD-AD9E-E1ABAAA30E82}" presName="background" presStyleLbl="node0" presStyleIdx="2" presStyleCnt="3"/>
      <dgm:spPr/>
    </dgm:pt>
    <dgm:pt modelId="{80F85EDE-9970-4556-9EBA-D2D564B82B8A}" type="pres">
      <dgm:prSet presAssocID="{56FF00C3-F391-45FD-AD9E-E1ABAAA30E82}" presName="text" presStyleLbl="fgAcc0" presStyleIdx="2" presStyleCnt="3">
        <dgm:presLayoutVars>
          <dgm:chPref val="3"/>
        </dgm:presLayoutVars>
      </dgm:prSet>
      <dgm:spPr/>
    </dgm:pt>
    <dgm:pt modelId="{90A8E6B6-21EE-4F4E-A89F-5CEF474EE185}" type="pres">
      <dgm:prSet presAssocID="{56FF00C3-F391-45FD-AD9E-E1ABAAA30E82}" presName="hierChild2" presStyleCnt="0"/>
      <dgm:spPr/>
    </dgm:pt>
  </dgm:ptLst>
  <dgm:cxnLst>
    <dgm:cxn modelId="{8E3E9D34-C5D5-4918-8F6F-166E4116018D}" type="presOf" srcId="{C11C7C10-2FB7-4A25-B81D-D83617E026CD}" destId="{D14261C1-EA1C-48CC-99D7-DF3FB887D6BA}" srcOrd="0" destOrd="0" presId="urn:microsoft.com/office/officeart/2005/8/layout/hierarchy1"/>
    <dgm:cxn modelId="{F26BE053-E9FB-4475-8F0F-8D1707C42D26}" srcId="{4E2A8A80-D004-4E9F-AA87-9E171E1031DD}" destId="{C11C7C10-2FB7-4A25-B81D-D83617E026CD}" srcOrd="0" destOrd="0" parTransId="{92B7EFE4-93C2-41E5-80AA-D2AD19FF7580}" sibTransId="{31BE7E0D-4EA7-4D73-B3B5-F32381BA5A9F}"/>
    <dgm:cxn modelId="{8C4E8559-AB0C-48A3-A693-16F44E6A7866}" type="presOf" srcId="{56FF00C3-F391-45FD-AD9E-E1ABAAA30E82}" destId="{80F85EDE-9970-4556-9EBA-D2D564B82B8A}" srcOrd="0" destOrd="0" presId="urn:microsoft.com/office/officeart/2005/8/layout/hierarchy1"/>
    <dgm:cxn modelId="{C1E89D7E-3363-4743-98EF-0DB56D5652A5}" srcId="{4E2A8A80-D004-4E9F-AA87-9E171E1031DD}" destId="{8C29B796-334F-4121-BA92-00CD64D81804}" srcOrd="1" destOrd="0" parTransId="{A4EFE700-A0FB-44BA-912C-5BA3403A9DBA}" sibTransId="{4C0FFDB4-BBA8-44B6-BEB1-327C6D9E2C2D}"/>
    <dgm:cxn modelId="{FC8BB184-2811-49D4-BB44-20F338349599}" type="presOf" srcId="{8C29B796-334F-4121-BA92-00CD64D81804}" destId="{F7157F21-BB81-4E09-9896-6D91E4DDF3A2}" srcOrd="0" destOrd="0" presId="urn:microsoft.com/office/officeart/2005/8/layout/hierarchy1"/>
    <dgm:cxn modelId="{14F426A6-2F21-4E35-92F1-2843729AE90E}" srcId="{4E2A8A80-D004-4E9F-AA87-9E171E1031DD}" destId="{56FF00C3-F391-45FD-AD9E-E1ABAAA30E82}" srcOrd="2" destOrd="0" parTransId="{61EBE526-35F8-47CB-964E-273D978C7C2D}" sibTransId="{1283DB28-B8B9-4C1F-918A-1D2B79AAD615}"/>
    <dgm:cxn modelId="{5FD90CB8-F8DF-4E3E-822F-C1C4BE6221D6}" type="presOf" srcId="{4E2A8A80-D004-4E9F-AA87-9E171E1031DD}" destId="{18A0D29B-E1D8-4932-AE2F-4848F8C37F54}" srcOrd="0" destOrd="0" presId="urn:microsoft.com/office/officeart/2005/8/layout/hierarchy1"/>
    <dgm:cxn modelId="{43FB0941-9FFA-42DB-BACE-D514C338B476}" type="presParOf" srcId="{18A0D29B-E1D8-4932-AE2F-4848F8C37F54}" destId="{B4C80BB3-96DE-4B77-B7FC-35E4193B2D9B}" srcOrd="0" destOrd="0" presId="urn:microsoft.com/office/officeart/2005/8/layout/hierarchy1"/>
    <dgm:cxn modelId="{4313FEDB-6539-487D-BA4E-CA0E6B34462E}" type="presParOf" srcId="{B4C80BB3-96DE-4B77-B7FC-35E4193B2D9B}" destId="{DC2D6841-8823-4AD5-AA37-517339A7D584}" srcOrd="0" destOrd="0" presId="urn:microsoft.com/office/officeart/2005/8/layout/hierarchy1"/>
    <dgm:cxn modelId="{F316D722-7BED-4FDD-8832-35CB432E80DE}" type="presParOf" srcId="{DC2D6841-8823-4AD5-AA37-517339A7D584}" destId="{31CE0D0B-92E6-45F0-B9F0-3E1D1CDA2EA9}" srcOrd="0" destOrd="0" presId="urn:microsoft.com/office/officeart/2005/8/layout/hierarchy1"/>
    <dgm:cxn modelId="{DA0595E4-409B-4CDC-BAAE-0B06BAB4ABDF}" type="presParOf" srcId="{DC2D6841-8823-4AD5-AA37-517339A7D584}" destId="{D14261C1-EA1C-48CC-99D7-DF3FB887D6BA}" srcOrd="1" destOrd="0" presId="urn:microsoft.com/office/officeart/2005/8/layout/hierarchy1"/>
    <dgm:cxn modelId="{D10BDF3D-6E7B-4A97-B4F8-EBF197EC491A}" type="presParOf" srcId="{B4C80BB3-96DE-4B77-B7FC-35E4193B2D9B}" destId="{193E85E8-03DC-4719-8317-E96DAFF46F74}" srcOrd="1" destOrd="0" presId="urn:microsoft.com/office/officeart/2005/8/layout/hierarchy1"/>
    <dgm:cxn modelId="{AB41FA33-95ED-4E7A-B10A-E927DE428158}" type="presParOf" srcId="{18A0D29B-E1D8-4932-AE2F-4848F8C37F54}" destId="{5A4C4DB4-7D97-412B-9280-815464A352B2}" srcOrd="1" destOrd="0" presId="urn:microsoft.com/office/officeart/2005/8/layout/hierarchy1"/>
    <dgm:cxn modelId="{532936BF-D110-410B-9070-5B9B0E96B37D}" type="presParOf" srcId="{5A4C4DB4-7D97-412B-9280-815464A352B2}" destId="{D9151509-B981-4D35-A574-C4B6496C21AA}" srcOrd="0" destOrd="0" presId="urn:microsoft.com/office/officeart/2005/8/layout/hierarchy1"/>
    <dgm:cxn modelId="{43516A80-A0A5-40B7-9312-8BCCA20CE304}" type="presParOf" srcId="{D9151509-B981-4D35-A574-C4B6496C21AA}" destId="{4E1D7CFB-065E-4B0B-9DB9-5992F6FCD89B}" srcOrd="0" destOrd="0" presId="urn:microsoft.com/office/officeart/2005/8/layout/hierarchy1"/>
    <dgm:cxn modelId="{B0CFF205-5B9D-4502-9B6C-4BEBD8F5D30D}" type="presParOf" srcId="{D9151509-B981-4D35-A574-C4B6496C21AA}" destId="{F7157F21-BB81-4E09-9896-6D91E4DDF3A2}" srcOrd="1" destOrd="0" presId="urn:microsoft.com/office/officeart/2005/8/layout/hierarchy1"/>
    <dgm:cxn modelId="{3C957336-15E7-4D9C-8FE9-32ED191B23FD}" type="presParOf" srcId="{5A4C4DB4-7D97-412B-9280-815464A352B2}" destId="{6A5F74E1-C841-40F6-8163-4928E3787A81}" srcOrd="1" destOrd="0" presId="urn:microsoft.com/office/officeart/2005/8/layout/hierarchy1"/>
    <dgm:cxn modelId="{5B4C624D-E47B-404E-ABA1-69D9C8F783F4}" type="presParOf" srcId="{18A0D29B-E1D8-4932-AE2F-4848F8C37F54}" destId="{07BA5E7C-48E0-434E-A59E-7E7B9D32AC58}" srcOrd="2" destOrd="0" presId="urn:microsoft.com/office/officeart/2005/8/layout/hierarchy1"/>
    <dgm:cxn modelId="{CD1BF78A-F846-4D43-8E29-B9A87D684079}" type="presParOf" srcId="{07BA5E7C-48E0-434E-A59E-7E7B9D32AC58}" destId="{6C493122-1402-4A81-8C06-D77B6431AE1E}" srcOrd="0" destOrd="0" presId="urn:microsoft.com/office/officeart/2005/8/layout/hierarchy1"/>
    <dgm:cxn modelId="{0ECD6269-EB1A-4F97-A53A-BD7EE98C890E}" type="presParOf" srcId="{6C493122-1402-4A81-8C06-D77B6431AE1E}" destId="{D6FF57C3-B6A1-4754-8E3D-E86D797250C0}" srcOrd="0" destOrd="0" presId="urn:microsoft.com/office/officeart/2005/8/layout/hierarchy1"/>
    <dgm:cxn modelId="{45956867-C2B6-444C-A8EC-682D15E304F9}" type="presParOf" srcId="{6C493122-1402-4A81-8C06-D77B6431AE1E}" destId="{80F85EDE-9970-4556-9EBA-D2D564B82B8A}" srcOrd="1" destOrd="0" presId="urn:microsoft.com/office/officeart/2005/8/layout/hierarchy1"/>
    <dgm:cxn modelId="{2C32E2E0-C5C5-4052-B420-E8D730BAD76E}" type="presParOf" srcId="{07BA5E7C-48E0-434E-A59E-7E7B9D32AC58}" destId="{90A8E6B6-21EE-4F4E-A89F-5CEF474EE18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904484-AA7E-4D3E-A770-F9DE8829B127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0EB0EF06-5FA9-4A93-BDBD-EF7E9E230E1A}">
      <dgm:prSet phldrT="[טקסט]" custT="1"/>
      <dgm:spPr/>
      <dgm:t>
        <a:bodyPr/>
        <a:lstStyle/>
        <a:p>
          <a:pPr rtl="0"/>
          <a:r>
            <a:rPr lang="en-GB" sz="4000" dirty="0">
              <a:latin typeface="David" panose="020E0502060401010101" pitchFamily="34" charset="-79"/>
              <a:cs typeface="David" panose="020E0502060401010101" pitchFamily="34" charset="-79"/>
            </a:rPr>
            <a:t>Control Group</a:t>
          </a:r>
        </a:p>
        <a:p>
          <a:pPr rtl="0"/>
          <a:r>
            <a:rPr lang="en-GB" sz="4000" dirty="0">
              <a:latin typeface="David" panose="020E0502060401010101" pitchFamily="34" charset="-79"/>
              <a:cs typeface="David" panose="020E0502060401010101" pitchFamily="34" charset="-79"/>
            </a:rPr>
            <a:t>Remote Online Course</a:t>
          </a:r>
          <a:endParaRPr lang="he-IL" sz="4000" dirty="0">
            <a:latin typeface="David" panose="020E0502060401010101" pitchFamily="34" charset="-79"/>
            <a:cs typeface="David" panose="020E0502060401010101" pitchFamily="34" charset="-79"/>
          </a:endParaRPr>
        </a:p>
      </dgm:t>
    </dgm:pt>
    <dgm:pt modelId="{F14744C9-7581-4104-B510-4B3608D9B531}" type="parTrans" cxnId="{5B139757-CADD-4AAD-8C8C-CF2666E8A2C6}">
      <dgm:prSet/>
      <dgm:spPr/>
      <dgm:t>
        <a:bodyPr/>
        <a:lstStyle/>
        <a:p>
          <a:pPr rtl="1"/>
          <a:endParaRPr lang="he-IL"/>
        </a:p>
      </dgm:t>
    </dgm:pt>
    <dgm:pt modelId="{00BB171C-9888-4EC0-A8AE-84A8C79C66B2}" type="sibTrans" cxnId="{5B139757-CADD-4AAD-8C8C-CF2666E8A2C6}">
      <dgm:prSet/>
      <dgm:spPr/>
      <dgm:t>
        <a:bodyPr/>
        <a:lstStyle/>
        <a:p>
          <a:pPr rtl="1"/>
          <a:endParaRPr lang="he-IL"/>
        </a:p>
      </dgm:t>
    </dgm:pt>
    <dgm:pt modelId="{BBC6FE09-1309-4D0D-8F1E-EEF2D83390DF}">
      <dgm:prSet phldrT="[טקסט]" custT="1"/>
      <dgm:spPr/>
      <dgm:t>
        <a:bodyPr/>
        <a:lstStyle/>
        <a:p>
          <a:pPr rtl="0"/>
          <a:r>
            <a:rPr lang="en-US" sz="4000" dirty="0">
              <a:latin typeface="David" panose="020E0502060401010101" pitchFamily="34" charset="-79"/>
              <a:cs typeface="David" panose="020E0502060401010101" pitchFamily="34" charset="-79"/>
            </a:rPr>
            <a:t>Intervention Group</a:t>
          </a:r>
          <a:endParaRPr lang="he-IL" sz="4000" dirty="0">
            <a:latin typeface="David" panose="020E0502060401010101" pitchFamily="34" charset="-79"/>
            <a:cs typeface="David" panose="020E0502060401010101" pitchFamily="34" charset="-79"/>
          </a:endParaRPr>
        </a:p>
        <a:p>
          <a:pPr rtl="0"/>
          <a:r>
            <a:rPr lang="en-US" sz="4000" dirty="0">
              <a:latin typeface="David" panose="020E0502060401010101" pitchFamily="34" charset="-79"/>
              <a:cs typeface="David" panose="020E0502060401010101" pitchFamily="34" charset="-79"/>
            </a:rPr>
            <a:t>Simultaneous Course on Zoom</a:t>
          </a:r>
          <a:endParaRPr lang="he-IL" sz="4000" dirty="0">
            <a:latin typeface="David" panose="020E0502060401010101" pitchFamily="34" charset="-79"/>
            <a:cs typeface="David" panose="020E0502060401010101" pitchFamily="34" charset="-79"/>
          </a:endParaRPr>
        </a:p>
      </dgm:t>
    </dgm:pt>
    <dgm:pt modelId="{6474D1A3-34DC-4FC9-9890-1350A4034B9C}" type="parTrans" cxnId="{12DB108F-F4DC-46E0-BDE2-089CE12098F9}">
      <dgm:prSet/>
      <dgm:spPr/>
      <dgm:t>
        <a:bodyPr/>
        <a:lstStyle/>
        <a:p>
          <a:pPr rtl="1"/>
          <a:endParaRPr lang="he-IL"/>
        </a:p>
      </dgm:t>
    </dgm:pt>
    <dgm:pt modelId="{DC0456B6-C441-4251-A8B8-3DE0C960F4CC}" type="sibTrans" cxnId="{12DB108F-F4DC-46E0-BDE2-089CE12098F9}">
      <dgm:prSet/>
      <dgm:spPr/>
      <dgm:t>
        <a:bodyPr/>
        <a:lstStyle/>
        <a:p>
          <a:pPr rtl="1"/>
          <a:endParaRPr lang="he-IL"/>
        </a:p>
      </dgm:t>
    </dgm:pt>
    <dgm:pt modelId="{8B621D35-D826-4FD0-9818-27A08E10513B}" type="pres">
      <dgm:prSet presAssocID="{87904484-AA7E-4D3E-A770-F9DE8829B127}" presName="Name0" presStyleCnt="0">
        <dgm:presLayoutVars>
          <dgm:dir/>
          <dgm:resizeHandles val="exact"/>
        </dgm:presLayoutVars>
      </dgm:prSet>
      <dgm:spPr/>
    </dgm:pt>
    <dgm:pt modelId="{DF0622FC-A390-4A7F-B5F8-CB2AC744FF6E}" type="pres">
      <dgm:prSet presAssocID="{0EB0EF06-5FA9-4A93-BDBD-EF7E9E230E1A}" presName="composite" presStyleCnt="0"/>
      <dgm:spPr/>
    </dgm:pt>
    <dgm:pt modelId="{3972C5FB-68E1-4D19-B653-3C16405B29E4}" type="pres">
      <dgm:prSet presAssocID="{0EB0EF06-5FA9-4A93-BDBD-EF7E9E230E1A}" presName="rect1" presStyleLbl="trAlignAcc1" presStyleIdx="0" presStyleCnt="2" custLinFactNeighborX="13428" custLinFactNeighborY="-5576">
        <dgm:presLayoutVars>
          <dgm:bulletEnabled val="1"/>
        </dgm:presLayoutVars>
      </dgm:prSet>
      <dgm:spPr/>
    </dgm:pt>
    <dgm:pt modelId="{C3AC8524-0126-4AF2-95DC-2CE693C39B87}" type="pres">
      <dgm:prSet presAssocID="{0EB0EF06-5FA9-4A93-BDBD-EF7E9E230E1A}" presName="rect2" presStyleLbl="fgImgPlace1" presStyleIdx="0" presStyleCnt="2" custScaleX="275603" custLinFactX="-8105" custLinFactNeighborX="-100000" custLinFactNeighborY="6011"/>
      <dgm:spPr/>
    </dgm:pt>
    <dgm:pt modelId="{CEDCD62D-2F83-4573-9D14-D55C7AB03BB7}" type="pres">
      <dgm:prSet presAssocID="{00BB171C-9888-4EC0-A8AE-84A8C79C66B2}" presName="sibTrans" presStyleCnt="0"/>
      <dgm:spPr/>
    </dgm:pt>
    <dgm:pt modelId="{FCC87744-0CAF-4B55-A877-1F10CA31AE92}" type="pres">
      <dgm:prSet presAssocID="{BBC6FE09-1309-4D0D-8F1E-EEF2D83390DF}" presName="composite" presStyleCnt="0"/>
      <dgm:spPr/>
    </dgm:pt>
    <dgm:pt modelId="{EBAD1CBB-FF27-4A39-8586-6503C24F2AD2}" type="pres">
      <dgm:prSet presAssocID="{BBC6FE09-1309-4D0D-8F1E-EEF2D83390DF}" presName="rect1" presStyleLbl="trAlignAcc1" presStyleIdx="1" presStyleCnt="2" custLinFactNeighborX="13429" custLinFactNeighborY="-9740">
        <dgm:presLayoutVars>
          <dgm:bulletEnabled val="1"/>
        </dgm:presLayoutVars>
      </dgm:prSet>
      <dgm:spPr/>
    </dgm:pt>
    <dgm:pt modelId="{20ADB820-BAD8-4DA9-9190-7C6FE5570D43}" type="pres">
      <dgm:prSet presAssocID="{BBC6FE09-1309-4D0D-8F1E-EEF2D83390DF}" presName="rect2" presStyleLbl="fgImgPlace1" presStyleIdx="1" presStyleCnt="2" custScaleX="273402" custLinFactX="-7411" custLinFactNeighborX="-100000" custLinFactNeighborY="2002"/>
      <dgm:spPr/>
    </dgm:pt>
  </dgm:ptLst>
  <dgm:cxnLst>
    <dgm:cxn modelId="{ACF2A16D-10F2-42C2-AAD6-191411C973C6}" type="presOf" srcId="{0EB0EF06-5FA9-4A93-BDBD-EF7E9E230E1A}" destId="{3972C5FB-68E1-4D19-B653-3C16405B29E4}" srcOrd="0" destOrd="0" presId="urn:microsoft.com/office/officeart/2008/layout/PictureStrips"/>
    <dgm:cxn modelId="{5B139757-CADD-4AAD-8C8C-CF2666E8A2C6}" srcId="{87904484-AA7E-4D3E-A770-F9DE8829B127}" destId="{0EB0EF06-5FA9-4A93-BDBD-EF7E9E230E1A}" srcOrd="0" destOrd="0" parTransId="{F14744C9-7581-4104-B510-4B3608D9B531}" sibTransId="{00BB171C-9888-4EC0-A8AE-84A8C79C66B2}"/>
    <dgm:cxn modelId="{631CD18C-E54E-4717-8020-B21DF3668AA7}" type="presOf" srcId="{BBC6FE09-1309-4D0D-8F1E-EEF2D83390DF}" destId="{EBAD1CBB-FF27-4A39-8586-6503C24F2AD2}" srcOrd="0" destOrd="0" presId="urn:microsoft.com/office/officeart/2008/layout/PictureStrips"/>
    <dgm:cxn modelId="{12DB108F-F4DC-46E0-BDE2-089CE12098F9}" srcId="{87904484-AA7E-4D3E-A770-F9DE8829B127}" destId="{BBC6FE09-1309-4D0D-8F1E-EEF2D83390DF}" srcOrd="1" destOrd="0" parTransId="{6474D1A3-34DC-4FC9-9890-1350A4034B9C}" sibTransId="{DC0456B6-C441-4251-A8B8-3DE0C960F4CC}"/>
    <dgm:cxn modelId="{E7F42EE9-CD8D-4256-96CC-AFC94517EE87}" type="presOf" srcId="{87904484-AA7E-4D3E-A770-F9DE8829B127}" destId="{8B621D35-D826-4FD0-9818-27A08E10513B}" srcOrd="0" destOrd="0" presId="urn:microsoft.com/office/officeart/2008/layout/PictureStrips"/>
    <dgm:cxn modelId="{9801E21D-2AC6-466A-948E-0A7E21A70776}" type="presParOf" srcId="{8B621D35-D826-4FD0-9818-27A08E10513B}" destId="{DF0622FC-A390-4A7F-B5F8-CB2AC744FF6E}" srcOrd="0" destOrd="0" presId="urn:microsoft.com/office/officeart/2008/layout/PictureStrips"/>
    <dgm:cxn modelId="{71437E90-CEC3-4838-A0E8-B96CA48E8A3D}" type="presParOf" srcId="{DF0622FC-A390-4A7F-B5F8-CB2AC744FF6E}" destId="{3972C5FB-68E1-4D19-B653-3C16405B29E4}" srcOrd="0" destOrd="0" presId="urn:microsoft.com/office/officeart/2008/layout/PictureStrips"/>
    <dgm:cxn modelId="{30AB9697-A89F-462F-A8C2-F7B97196CEC7}" type="presParOf" srcId="{DF0622FC-A390-4A7F-B5F8-CB2AC744FF6E}" destId="{C3AC8524-0126-4AF2-95DC-2CE693C39B87}" srcOrd="1" destOrd="0" presId="urn:microsoft.com/office/officeart/2008/layout/PictureStrips"/>
    <dgm:cxn modelId="{1749C606-5E66-4751-9C26-FB3CA05BF6EE}" type="presParOf" srcId="{8B621D35-D826-4FD0-9818-27A08E10513B}" destId="{CEDCD62D-2F83-4573-9D14-D55C7AB03BB7}" srcOrd="1" destOrd="0" presId="urn:microsoft.com/office/officeart/2008/layout/PictureStrips"/>
    <dgm:cxn modelId="{B2046E93-8CFD-4E19-97FC-71F0B9A2AE49}" type="presParOf" srcId="{8B621D35-D826-4FD0-9818-27A08E10513B}" destId="{FCC87744-0CAF-4B55-A877-1F10CA31AE92}" srcOrd="2" destOrd="0" presId="urn:microsoft.com/office/officeart/2008/layout/PictureStrips"/>
    <dgm:cxn modelId="{6301F689-1DFB-4EE8-B0AD-527CD71732D0}" type="presParOf" srcId="{FCC87744-0CAF-4B55-A877-1F10CA31AE92}" destId="{EBAD1CBB-FF27-4A39-8586-6503C24F2AD2}" srcOrd="0" destOrd="0" presId="urn:microsoft.com/office/officeart/2008/layout/PictureStrips"/>
    <dgm:cxn modelId="{FBEC0BBB-F1C2-4683-8A65-5B0A449C78E2}" type="presParOf" srcId="{FCC87744-0CAF-4B55-A877-1F10CA31AE92}" destId="{20ADB820-BAD8-4DA9-9190-7C6FE5570D43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CE0D0B-92E6-45F0-B9F0-3E1D1CDA2EA9}">
      <dsp:nvSpPr>
        <dsp:cNvPr id="0" name=""/>
        <dsp:cNvSpPr/>
      </dsp:nvSpPr>
      <dsp:spPr>
        <a:xfrm>
          <a:off x="0" y="611102"/>
          <a:ext cx="3043237" cy="19324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4261C1-EA1C-48CC-99D7-DF3FB887D6BA}">
      <dsp:nvSpPr>
        <dsp:cNvPr id="0" name=""/>
        <dsp:cNvSpPr/>
      </dsp:nvSpPr>
      <dsp:spPr>
        <a:xfrm>
          <a:off x="338137" y="932333"/>
          <a:ext cx="3043237" cy="19324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>
              <a:solidFill>
                <a:schemeClr val="tx1"/>
              </a:solidFill>
              <a:latin typeface="David" panose="020E0502060401010101" pitchFamily="34" charset="-79"/>
              <a:ea typeface="+mn-ea"/>
              <a:cs typeface="David" panose="020E0502060401010101" pitchFamily="34" charset="-79"/>
            </a:rPr>
            <a:t>Unequal Allocation of Gender Roles</a:t>
          </a:r>
          <a:endParaRPr lang="he-IL" sz="3500" kern="1200" dirty="0">
            <a:solidFill>
              <a:schemeClr val="tx1"/>
            </a:solidFill>
            <a:latin typeface="David" panose="020E0502060401010101" pitchFamily="34" charset="-79"/>
            <a:cs typeface="David" panose="020E0502060401010101" pitchFamily="34" charset="-79"/>
          </a:endParaRPr>
        </a:p>
      </dsp:txBody>
      <dsp:txXfrm>
        <a:off x="394737" y="988933"/>
        <a:ext cx="2930037" cy="1819255"/>
      </dsp:txXfrm>
    </dsp:sp>
    <dsp:sp modelId="{4E1D7CFB-065E-4B0B-9DB9-5992F6FCD89B}">
      <dsp:nvSpPr>
        <dsp:cNvPr id="0" name=""/>
        <dsp:cNvSpPr/>
      </dsp:nvSpPr>
      <dsp:spPr>
        <a:xfrm>
          <a:off x="3719512" y="611102"/>
          <a:ext cx="3043237" cy="19324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157F21-BB81-4E09-9896-6D91E4DDF3A2}">
      <dsp:nvSpPr>
        <dsp:cNvPr id="0" name=""/>
        <dsp:cNvSpPr/>
      </dsp:nvSpPr>
      <dsp:spPr>
        <a:xfrm>
          <a:off x="4057650" y="932333"/>
          <a:ext cx="3043237" cy="19324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>
              <a:latin typeface="David" panose="020E0502060401010101" pitchFamily="34" charset="-79"/>
              <a:cs typeface="David" panose="020E0502060401010101" pitchFamily="34" charset="-79"/>
            </a:rPr>
            <a:t>The Centrality of Religion</a:t>
          </a:r>
          <a:endParaRPr lang="en-US" sz="3500" kern="1200" dirty="0">
            <a:latin typeface="David" panose="020E0502060401010101" pitchFamily="34" charset="-79"/>
            <a:cs typeface="David" panose="020E0502060401010101" pitchFamily="34" charset="-79"/>
          </a:endParaRPr>
        </a:p>
      </dsp:txBody>
      <dsp:txXfrm>
        <a:off x="4114250" y="988933"/>
        <a:ext cx="2930037" cy="1819255"/>
      </dsp:txXfrm>
    </dsp:sp>
    <dsp:sp modelId="{D6FF57C3-B6A1-4754-8E3D-E86D797250C0}">
      <dsp:nvSpPr>
        <dsp:cNvPr id="0" name=""/>
        <dsp:cNvSpPr/>
      </dsp:nvSpPr>
      <dsp:spPr>
        <a:xfrm>
          <a:off x="7439025" y="611102"/>
          <a:ext cx="3043237" cy="19324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F85EDE-9970-4556-9EBA-D2D564B82B8A}">
      <dsp:nvSpPr>
        <dsp:cNvPr id="0" name=""/>
        <dsp:cNvSpPr/>
      </dsp:nvSpPr>
      <dsp:spPr>
        <a:xfrm>
          <a:off x="7777162" y="932333"/>
          <a:ext cx="3043237" cy="19324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>
              <a:latin typeface="David" panose="020E0502060401010101" pitchFamily="34" charset="-79"/>
              <a:cs typeface="David" panose="020E0502060401010101" pitchFamily="34" charset="-79"/>
            </a:rPr>
            <a:t>Collectiveness</a:t>
          </a:r>
          <a:endParaRPr lang="en-US" sz="3500" kern="1200" dirty="0">
            <a:latin typeface="David" panose="020E0502060401010101" pitchFamily="34" charset="-79"/>
            <a:cs typeface="David" panose="020E0502060401010101" pitchFamily="34" charset="-79"/>
          </a:endParaRPr>
        </a:p>
      </dsp:txBody>
      <dsp:txXfrm>
        <a:off x="7833762" y="988933"/>
        <a:ext cx="2930037" cy="18192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72C5FB-68E1-4D19-B653-3C16405B29E4}">
      <dsp:nvSpPr>
        <dsp:cNvPr id="0" name=""/>
        <dsp:cNvSpPr/>
      </dsp:nvSpPr>
      <dsp:spPr>
        <a:xfrm>
          <a:off x="3459737" y="164812"/>
          <a:ext cx="5158501" cy="161203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1883" tIns="152400" rIns="152400" bIns="1524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 dirty="0">
              <a:latin typeface="David" panose="020E0502060401010101" pitchFamily="34" charset="-79"/>
              <a:cs typeface="David" panose="020E0502060401010101" pitchFamily="34" charset="-79"/>
            </a:rPr>
            <a:t>Control Group</a:t>
          </a:r>
        </a:p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 dirty="0">
              <a:latin typeface="David" panose="020E0502060401010101" pitchFamily="34" charset="-79"/>
              <a:cs typeface="David" panose="020E0502060401010101" pitchFamily="34" charset="-79"/>
            </a:rPr>
            <a:t>Remote Online Course</a:t>
          </a:r>
          <a:endParaRPr lang="he-IL" sz="4000" kern="1200" dirty="0">
            <a:latin typeface="David" panose="020E0502060401010101" pitchFamily="34" charset="-79"/>
            <a:cs typeface="David" panose="020E0502060401010101" pitchFamily="34" charset="-79"/>
          </a:endParaRPr>
        </a:p>
      </dsp:txBody>
      <dsp:txXfrm>
        <a:off x="3459737" y="164812"/>
        <a:ext cx="5158501" cy="1612031"/>
      </dsp:txXfrm>
    </dsp:sp>
    <dsp:sp modelId="{C3AC8524-0126-4AF2-95DC-2CE693C39B87}">
      <dsp:nvSpPr>
        <dsp:cNvPr id="0" name=""/>
        <dsp:cNvSpPr/>
      </dsp:nvSpPr>
      <dsp:spPr>
        <a:xfrm>
          <a:off x="341463" y="123594"/>
          <a:ext cx="3109965" cy="1692633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AD1CBB-FF27-4A39-8586-6503C24F2AD2}">
      <dsp:nvSpPr>
        <dsp:cNvPr id="0" name=""/>
        <dsp:cNvSpPr/>
      </dsp:nvSpPr>
      <dsp:spPr>
        <a:xfrm>
          <a:off x="3453579" y="2127056"/>
          <a:ext cx="5158501" cy="161203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1883" tIns="152400" rIns="152400" bIns="1524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latin typeface="David" panose="020E0502060401010101" pitchFamily="34" charset="-79"/>
              <a:cs typeface="David" panose="020E0502060401010101" pitchFamily="34" charset="-79"/>
            </a:rPr>
            <a:t>Intervention Group</a:t>
          </a:r>
          <a:endParaRPr lang="he-IL" sz="4000" kern="1200" dirty="0">
            <a:latin typeface="David" panose="020E0502060401010101" pitchFamily="34" charset="-79"/>
            <a:cs typeface="David" panose="020E0502060401010101" pitchFamily="34" charset="-79"/>
          </a:endParaRPr>
        </a:p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latin typeface="David" panose="020E0502060401010101" pitchFamily="34" charset="-79"/>
              <a:cs typeface="David" panose="020E0502060401010101" pitchFamily="34" charset="-79"/>
            </a:rPr>
            <a:t>Simultaneous Course on Zoom</a:t>
          </a:r>
          <a:endParaRPr lang="he-IL" sz="4000" kern="1200" dirty="0">
            <a:latin typeface="David" panose="020E0502060401010101" pitchFamily="34" charset="-79"/>
            <a:cs typeface="David" panose="020E0502060401010101" pitchFamily="34" charset="-79"/>
          </a:endParaRPr>
        </a:p>
      </dsp:txBody>
      <dsp:txXfrm>
        <a:off x="3453579" y="2127056"/>
        <a:ext cx="5158501" cy="1612031"/>
      </dsp:txXfrm>
    </dsp:sp>
    <dsp:sp modelId="{20ADB820-BAD8-4DA9-9190-7C6FE5570D43}">
      <dsp:nvSpPr>
        <dsp:cNvPr id="0" name=""/>
        <dsp:cNvSpPr/>
      </dsp:nvSpPr>
      <dsp:spPr>
        <a:xfrm>
          <a:off x="355503" y="2085105"/>
          <a:ext cx="3085129" cy="1692633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B66A4E-FEBE-4BC5-89A7-1E7526579CA1}" type="datetimeFigureOut">
              <a:rPr lang="en-US"/>
              <a:t>6/24/2021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AE7C95-5C40-4BF1-892A-FD14840E19E0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20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E7C95-5C40-4BF1-892A-FD14840E19E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552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AE7C95-5C40-4BF1-892A-FD14840E19E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459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E7C95-5C40-4BF1-892A-FD14840E19E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887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הקורס מרחוק התבסס על קריאת חומרים מאתר הקורס ו3 מפגשי מיקוד בעזרת מצגות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E7C95-5C40-4BF1-892A-FD14840E19E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19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he" dirty="0">
                <a:cs typeface="Calibri"/>
              </a:rPr>
              <a:t>מודעות העצמית (</a:t>
            </a:r>
            <a:r>
              <a:rPr lang="en-US" i="1" dirty="0"/>
              <a:t>Self-Awareness</a:t>
            </a:r>
            <a:r>
              <a:rPr lang="he" dirty="0">
                <a:cs typeface="Calibri"/>
              </a:rPr>
              <a:t>);</a:t>
            </a:r>
            <a:endParaRPr lang="en-US" dirty="0"/>
          </a:p>
          <a:p>
            <a:pPr lvl="2"/>
            <a:r>
              <a:rPr lang="he" dirty="0">
                <a:cs typeface="Calibri"/>
              </a:rPr>
              <a:t> ניהול העצמי (</a:t>
            </a:r>
            <a:r>
              <a:rPr lang="en-US" i="1" dirty="0"/>
              <a:t>Self-Management</a:t>
            </a:r>
            <a:r>
              <a:rPr lang="he" dirty="0">
                <a:cs typeface="Calibri"/>
              </a:rPr>
              <a:t>);</a:t>
            </a:r>
          </a:p>
          <a:p>
            <a:pPr lvl="2"/>
            <a:r>
              <a:rPr lang="he" dirty="0">
                <a:cs typeface="Calibri"/>
              </a:rPr>
              <a:t> מודעות חברתית</a:t>
            </a:r>
            <a:r>
              <a:rPr lang="he" i="1" dirty="0">
                <a:cs typeface="Calibri"/>
              </a:rPr>
              <a:t> </a:t>
            </a:r>
            <a:r>
              <a:rPr lang="he" dirty="0">
                <a:cs typeface="Calibri"/>
              </a:rPr>
              <a:t>(</a:t>
            </a:r>
            <a:r>
              <a:rPr lang="en-US" i="1" dirty="0"/>
              <a:t>Social Awareness</a:t>
            </a:r>
            <a:r>
              <a:rPr lang="he" dirty="0">
                <a:cs typeface="Calibri"/>
              </a:rPr>
              <a:t>); </a:t>
            </a:r>
            <a:endParaRPr lang="en-US" dirty="0">
              <a:cs typeface="Calibri"/>
            </a:endParaRPr>
          </a:p>
          <a:p>
            <a:pPr lvl="2"/>
            <a:r>
              <a:rPr lang="he" dirty="0">
                <a:cs typeface="Calibri"/>
              </a:rPr>
              <a:t>מיומנויות יחסים בין אישיים (</a:t>
            </a:r>
            <a:r>
              <a:rPr lang="en-US" i="1" dirty="0"/>
              <a:t>Relationship Skill</a:t>
            </a:r>
            <a:r>
              <a:rPr lang="he" dirty="0">
                <a:cs typeface="Calibri"/>
              </a:rPr>
              <a:t>); </a:t>
            </a:r>
            <a:endParaRPr lang="en-US" dirty="0">
              <a:cs typeface="Calibri"/>
            </a:endParaRPr>
          </a:p>
          <a:p>
            <a:pPr lvl="2"/>
            <a:r>
              <a:rPr lang="he" dirty="0">
                <a:cs typeface="Calibri"/>
              </a:rPr>
              <a:t>יכולת קבלת החלטות אחראית (</a:t>
            </a:r>
            <a:r>
              <a:rPr lang="en-US" i="1" dirty="0"/>
              <a:t>Responsible Decision Making</a:t>
            </a:r>
            <a:r>
              <a:rPr lang="he" dirty="0">
                <a:cs typeface="Calibri"/>
              </a:rPr>
              <a:t>)</a:t>
            </a:r>
            <a:r>
              <a:rPr lang="he" i="1" dirty="0">
                <a:cs typeface="Calibri"/>
              </a:rPr>
              <a:t>.</a:t>
            </a:r>
            <a:r>
              <a:rPr lang="en-US" dirty="0"/>
              <a:t> </a:t>
            </a:r>
            <a:endParaRPr lang="en-US" dirty="0">
              <a:cs typeface="Calibri" panose="020F0502020204030204"/>
            </a:endParaRPr>
          </a:p>
          <a:p>
            <a:pPr lvl="2" algn="r"/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E7C95-5C40-4BF1-892A-FD14840E19E0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388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en-US" dirty="0">
              <a:cs typeface="Calibri"/>
            </a:endParaRPr>
          </a:p>
          <a:p>
            <a:pPr algn="r"/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E7C95-5C40-4BF1-892A-FD14840E19E0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242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E7C95-5C40-4BF1-892A-FD14840E19E0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034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r">
              <a:spcBef>
                <a:spcPts val="1000"/>
              </a:spcBef>
              <a:buFont typeface="Arial"/>
              <a:buChar char="•"/>
            </a:pPr>
            <a:r>
              <a:rPr lang="he" dirty="0"/>
              <a:t>האם קיימים הבדלים במיומנויות הלמידה החברתיות-רגשיות לפני ואחרי לימוד קורס בנושא הלמידה החברתי-רגשית עקב שוני בשיטת לימוד הקורס (למידה מרחוק לעומת קורס המתבסס על שימוש בסימולציה) ?</a:t>
            </a:r>
          </a:p>
          <a:p>
            <a:pPr algn="r"/>
            <a:r>
              <a:rPr lang="en-US" dirty="0" err="1">
                <a:cs typeface="Calibri"/>
              </a:rPr>
              <a:t>חוסר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ההבדל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מנקודת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ההתחלה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במיומניות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חברתיות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רגשיות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כרוך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בזה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שהמשתתפים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מורים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ואנשי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חינוך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ולפי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תיאוריית</a:t>
            </a:r>
            <a:r>
              <a:rPr lang="en-US" dirty="0">
                <a:cs typeface="Calibri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E7C95-5C40-4BF1-892A-FD14840E19E0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30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r">
              <a:spcBef>
                <a:spcPts val="1000"/>
              </a:spcBef>
              <a:buFont typeface="Arial"/>
              <a:buNone/>
            </a:pPr>
            <a:r>
              <a:rPr lang="en-US" dirty="0">
                <a:cs typeface="Calibri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AE7C95-5C40-4BF1-892A-FD14840E19E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121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r">
              <a:spcBef>
                <a:spcPts val="1000"/>
              </a:spcBef>
              <a:buFont typeface="Arial"/>
              <a:buChar char="•"/>
            </a:pPr>
            <a:r>
              <a:rPr lang="he"/>
              <a:t>האם קיימים הבדלים במיומנויות הלמידה החברתית-רגשית לפני ואחרי לימוד קורס בנושא הלמידה החברתי-רגשית שלא משתמש בכלי הסימולציה ?</a:t>
            </a:r>
            <a:endParaRPr lang="en-US"/>
          </a:p>
          <a:p>
            <a:pPr algn="r"/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E7C95-5C40-4BF1-892A-FD14840E19E0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72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0013" y="484479"/>
            <a:ext cx="6911974" cy="2954655"/>
          </a:xfrm>
        </p:spPr>
        <p:txBody>
          <a:bodyPr anchor="b">
            <a:normAutofit/>
          </a:bodyPr>
          <a:lstStyle>
            <a:lvl1pPr algn="ctr">
              <a:defRPr sz="5600" spc="-1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0013" y="3799133"/>
            <a:ext cx="6911974" cy="1969841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395C5C9-164C-46B3-A87E-7660D39D3106}" type="datetime2">
              <a:rPr lang="en-US" smtClean="0"/>
              <a:t>Thursday, June 24,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77233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00" y="2636838"/>
            <a:ext cx="10728325" cy="31321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5B75179A-1E2B-41AB-B400-4F1B4022FAEE}" type="datetime2">
              <a:rPr lang="en-US" smtClean="0"/>
              <a:t>Thursday, June 24,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47021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40486" y="720000"/>
            <a:ext cx="1477328" cy="5048975"/>
          </a:xfrm>
        </p:spPr>
        <p:txBody>
          <a:bodyPr vert="eaVert">
            <a:norm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838" y="720000"/>
            <a:ext cx="8929614" cy="5048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5681D0F-6595-4F14-8EF3-954CD87C797B}" type="datetime2">
              <a:rPr lang="en-US" smtClean="0"/>
              <a:t>Thursday, June 24,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30842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6/24/2021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99310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6/24/2021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1307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6/24/2021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01319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6/24/2021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2511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6/24/2021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942794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6/24/2021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348121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6/24/2021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959978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6/24/2021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92171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2541600"/>
            <a:ext cx="10728325" cy="3227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4DDCFF8A-AAF8-4A12-8A91-9CA0EAF6CBB9}" type="datetime2">
              <a:rPr lang="en-US" smtClean="0"/>
              <a:t>Thursday, June 24,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820917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6/24/2021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450369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6/24/2021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020934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6/24/2021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80377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6" cy="2879724"/>
          </a:xfrm>
        </p:spPr>
        <p:txBody>
          <a:bodyPr anchor="b">
            <a:norm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910" y="3858924"/>
            <a:ext cx="10728326" cy="1919076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ABCC25C3-021A-4B0B-8F70-0C181FE1CF45}" type="datetime2">
              <a:rPr lang="en-US" smtClean="0"/>
              <a:t>Thursday, June 24,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48633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8400" y="2541600"/>
            <a:ext cx="5003801" cy="3234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C23D88D-8CEC-4ED9-A53B-5596187D9A16}" type="datetime2">
              <a:rPr lang="en-US" smtClean="0"/>
              <a:t>Thursday, June 24,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36189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5" cy="673005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840698"/>
            <a:ext cx="5015638" cy="565796"/>
          </a:xfrm>
        </p:spPr>
        <p:txBody>
          <a:bodyPr wrap="square"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0000" y="2541600"/>
            <a:ext cx="5003801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400" y="1840698"/>
            <a:ext cx="5015638" cy="565796"/>
          </a:xfrm>
        </p:spPr>
        <p:txBody>
          <a:bodyPr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4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D2CCD382-DFDA-4722-A27A-59C21AD112F2}" type="datetime2">
              <a:rPr lang="en-US" smtClean="0"/>
              <a:t>Thursday, June 24, 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19489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2F2A30D-1C09-413F-AAB1-38F366000715}" type="datetime2">
              <a:rPr lang="en-US" smtClean="0"/>
              <a:t>Thursday, June 24, 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26227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6DB82B9C-D65E-4F64-95C3-B10F3B00F0D9}" type="datetime2">
              <a:rPr lang="en-US" smtClean="0"/>
              <a:t>Thursday, June 24, 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57211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107463" cy="1477328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8188" y="584662"/>
            <a:ext cx="6911974" cy="518431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800"/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 sz="2000"/>
            </a:lvl3pPr>
            <a:lvl4pPr marL="1714500" indent="-342900">
              <a:buFont typeface="Arial" panose="020B0604020202020204" pitchFamily="34" charset="0"/>
              <a:buChar char="•"/>
              <a:defRPr sz="2000"/>
            </a:lvl4pPr>
            <a:lvl5pPr marL="2171700" indent="-342900">
              <a:buFont typeface="Arial" panose="020B0604020202020204" pitchFamily="34" charset="0"/>
              <a:buChar char="•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107463" cy="32318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B7F5FDCC-6AAC-4A08-B9E0-3793AB5E64C3}" type="datetime2">
              <a:rPr lang="en-US" smtClean="0"/>
              <a:t>Thursday, June 24,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80981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095626" cy="14760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8188" y="728664"/>
            <a:ext cx="6923812" cy="504031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095625" cy="3232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349FE94D-439C-40F1-900E-BC07940E3988}" type="datetime2">
              <a:rPr lang="en-US" smtClean="0"/>
              <a:t>Thursday, June 24,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79483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646535-AEF6-4883-A4F9-EEC1F8B43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2" cy="147732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2541600"/>
            <a:ext cx="10728325" cy="32273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l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8DEA2CF1-0EB2-4673-802D-3371233E4A77}" type="datetime2">
              <a:rPr lang="en-US" smtClean="0"/>
              <a:t>Thursday, June 24,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ct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2759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6/24/2021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921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43" r:id="rId6"/>
    <p:sldLayoutId id="2147483739" r:id="rId7"/>
    <p:sldLayoutId id="2147483740" r:id="rId8"/>
    <p:sldLayoutId id="2147483741" r:id="rId9"/>
    <p:sldLayoutId id="2147483742" r:id="rId10"/>
    <p:sldLayoutId id="214748374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comments" Target="../comments/commen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oplematters.in/blog/life-at-work/making-exit-interviews-a-hands-free-process-19084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4" Type="http://schemas.openxmlformats.org/officeDocument/2006/relationships/comments" Target="../comments/commen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8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comments" Target="../comments/comment2.xml"/><Relationship Id="rId4" Type="http://schemas.openxmlformats.org/officeDocument/2006/relationships/hyperlink" Target="https://www.peoplematters.in/article/leadership/emotional-intelligence-for-workplace-leaders-6171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zuki.com/Tech_Writing/chapter/3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meta.wikimedia.org/wiki/Strategy/Wikimedia_movement/2018-20/Recommendations/Evaluate,_Iterate,_and_Adapt/de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padmasrecipes.blogspot.com/2009/04/semiya-payasamvermicelli-kheer-and-my.html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Qualitative_observations_are_relative.pn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comments" Target="../comments/commen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sd.uta.fi/aineistonhallinta/en/informing-research-participants.html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Relationship Id="rId6" Type="http://schemas.openxmlformats.org/officeDocument/2006/relationships/comments" Target="../comments/comment5.xml"/><Relationship Id="rId5" Type="http://schemas.openxmlformats.org/officeDocument/2006/relationships/hyperlink" Target="http://www.questionablemethods.com/2011/12/build-big-picture-from-many-small-fast.html" TargetMode="Externa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1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FEECB93-933C-477B-BC7D-C2F2F6271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EADED9-1A9B-4943-8490-46DF9E9A92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/>
          <a:stretch/>
        </p:blipFill>
        <p:spPr>
          <a:xfrm>
            <a:off x="20" y="9"/>
            <a:ext cx="12237642" cy="6883675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97BC505-FE0C-4637-A29D-B71DFBBBAA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300" y="1172101"/>
            <a:ext cx="10829802" cy="1475385"/>
          </a:xfrm>
        </p:spPr>
        <p:txBody>
          <a:bodyPr>
            <a:normAutofit fontScale="90000"/>
          </a:bodyPr>
          <a:lstStyle/>
          <a:p>
            <a:pPr rtl="1"/>
            <a:r>
              <a:rPr lang="en-US" b="1" dirty="0">
                <a:latin typeface="David" panose="020E0502060401010101" pitchFamily="34" charset="-79"/>
                <a:ea typeface="+mj-lt"/>
                <a:cs typeface="David" panose="020E0502060401010101" pitchFamily="34" charset="-79"/>
              </a:rPr>
              <a:t>SEL Simulation as a </a:t>
            </a:r>
            <a:r>
              <a:rPr lang="en-GB" b="1" dirty="0">
                <a:latin typeface="David" panose="020E0502060401010101" pitchFamily="34" charset="-79"/>
                <a:ea typeface="+mj-lt"/>
                <a:cs typeface="David" panose="020E0502060401010101" pitchFamily="34" charset="-79"/>
              </a:rPr>
              <a:t>Stimulus</a:t>
            </a:r>
            <a:r>
              <a:rPr lang="en-US" b="1" dirty="0">
                <a:latin typeface="David" panose="020E0502060401010101" pitchFamily="34" charset="-79"/>
                <a:ea typeface="+mj-lt"/>
                <a:cs typeface="David" panose="020E0502060401010101" pitchFamily="34" charset="-79"/>
              </a:rPr>
              <a:t> for Development  </a:t>
            </a:r>
            <a:r>
              <a:rPr lang="he-IL" b="1" dirty="0">
                <a:latin typeface="David" panose="020E0502060401010101" pitchFamily="34" charset="-79"/>
                <a:ea typeface="+mj-lt"/>
                <a:cs typeface="David" panose="020E0502060401010101" pitchFamily="34" charset="-79"/>
              </a:rPr>
              <a:t> </a:t>
            </a:r>
            <a:r>
              <a:rPr lang="en-US" dirty="0">
                <a:ea typeface="+mj-lt"/>
                <a:cs typeface="+mj-lt"/>
              </a:rPr>
              <a:t>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03288" y="3830398"/>
            <a:ext cx="6915418" cy="2169329"/>
          </a:xfrm>
        </p:spPr>
        <p:txBody>
          <a:bodyPr vert="horz" lIns="0" tIns="0" rIns="0" bIns="0" rtlCol="0" anchor="t">
            <a:normAutofit fontScale="77500" lnSpcReduction="20000"/>
          </a:bodyPr>
          <a:lstStyle/>
          <a:p>
            <a:endParaRPr lang="en-US" sz="2400" dirty="0">
              <a:solidFill>
                <a:srgbClr val="FFFFFF">
                  <a:alpha val="58000"/>
                </a:srgbClr>
              </a:solidFill>
              <a:latin typeface="David"/>
              <a:ea typeface="+mn-lt"/>
              <a:cs typeface="David"/>
            </a:endParaRPr>
          </a:p>
          <a:p>
            <a:r>
              <a:rPr lang="en-GB" dirty="0" err="1">
                <a:solidFill>
                  <a:srgbClr val="FFFFFF"/>
                </a:solidFill>
                <a:latin typeface="David" panose="020E0502060401010101" pitchFamily="34" charset="-79"/>
                <a:ea typeface="+mn-lt"/>
                <a:cs typeface="David" panose="020E0502060401010101" pitchFamily="34" charset="-79"/>
              </a:rPr>
              <a:t>Khawla</a:t>
            </a:r>
            <a:r>
              <a:rPr lang="en-GB" dirty="0">
                <a:solidFill>
                  <a:srgbClr val="FFFFFF"/>
                </a:solidFill>
                <a:latin typeface="David" panose="020E0502060401010101" pitchFamily="34" charset="-79"/>
                <a:ea typeface="+mn-lt"/>
                <a:cs typeface="David" panose="020E0502060401010101" pitchFamily="34" charset="-79"/>
              </a:rPr>
              <a:t> Zoabi</a:t>
            </a:r>
          </a:p>
          <a:p>
            <a:r>
              <a:rPr lang="en-GB" dirty="0">
                <a:solidFill>
                  <a:srgbClr val="FFFFFF"/>
                </a:solidFill>
                <a:latin typeface="David" panose="020E0502060401010101" pitchFamily="34" charset="-79"/>
                <a:ea typeface="+mn-lt"/>
                <a:cs typeface="David" panose="020E0502060401010101" pitchFamily="34" charset="-79"/>
              </a:rPr>
              <a:t>Iman Abu-Hana </a:t>
            </a:r>
            <a:r>
              <a:rPr lang="en-GB" dirty="0" err="1">
                <a:solidFill>
                  <a:srgbClr val="FFFFFF"/>
                </a:solidFill>
                <a:latin typeface="David" panose="020E0502060401010101" pitchFamily="34" charset="-79"/>
                <a:ea typeface="+mn-lt"/>
                <a:cs typeface="David" panose="020E0502060401010101" pitchFamily="34" charset="-79"/>
              </a:rPr>
              <a:t>Nachas</a:t>
            </a:r>
            <a:endParaRPr lang="en-GB" dirty="0">
              <a:solidFill>
                <a:srgbClr val="FFFFFF"/>
              </a:solidFill>
              <a:latin typeface="David" panose="020E0502060401010101" pitchFamily="34" charset="-79"/>
              <a:ea typeface="+mn-lt"/>
              <a:cs typeface="David" panose="020E0502060401010101" pitchFamily="34" charset="-79"/>
            </a:endParaRPr>
          </a:p>
          <a:p>
            <a:r>
              <a:rPr lang="en-GB" dirty="0" err="1">
                <a:solidFill>
                  <a:srgbClr val="FFFFFF"/>
                </a:solidFill>
                <a:latin typeface="David" panose="020E0502060401010101" pitchFamily="34" charset="-79"/>
                <a:ea typeface="+mn-lt"/>
                <a:cs typeface="David" panose="020E0502060401010101" pitchFamily="34" charset="-79"/>
              </a:rPr>
              <a:t>Hanadi</a:t>
            </a:r>
            <a:r>
              <a:rPr lang="en-GB" dirty="0">
                <a:solidFill>
                  <a:srgbClr val="FFFFFF"/>
                </a:solidFill>
                <a:latin typeface="David" panose="020E0502060401010101" pitchFamily="34" charset="-79"/>
                <a:ea typeface="+mn-lt"/>
                <a:cs typeface="David" panose="020E0502060401010101" pitchFamily="34" charset="-79"/>
              </a:rPr>
              <a:t> Abu Ahmed</a:t>
            </a:r>
          </a:p>
          <a:p>
            <a:r>
              <a:rPr lang="he" sz="2400" dirty="0">
                <a:solidFill>
                  <a:srgbClr val="FFFFFF"/>
                </a:solidFill>
                <a:latin typeface="David"/>
                <a:ea typeface="+mn-lt"/>
                <a:cs typeface="David"/>
              </a:rPr>
              <a:t> </a:t>
            </a:r>
            <a:r>
              <a:rPr lang="en-US" dirty="0">
                <a:solidFill>
                  <a:srgbClr val="FFFFFF"/>
                </a:solidFill>
                <a:latin typeface="David"/>
                <a:ea typeface="+mn-lt"/>
                <a:cs typeface="David"/>
              </a:rPr>
              <a:t>22.6.21</a:t>
            </a:r>
            <a:endParaRPr lang="en-US" dirty="0">
              <a:solidFill>
                <a:srgbClr val="FFFFFF">
                  <a:alpha val="58000"/>
                </a:srgbClr>
              </a:solidFill>
              <a:latin typeface="David"/>
              <a:ea typeface="+mn-lt"/>
              <a:cs typeface="David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2FD01A0-E6FF-41CD-AEBD-279232B9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65602" y="317452"/>
            <a:ext cx="2088038" cy="719230"/>
            <a:chOff x="4532666" y="505937"/>
            <a:chExt cx="2981730" cy="1027064"/>
          </a:xfrm>
        </p:grpSpPr>
        <p:sp>
          <p:nvSpPr>
            <p:cNvPr id="14" name="Freeform 78">
              <a:extLst>
                <a:ext uri="{FF2B5EF4-FFF2-40B4-BE49-F238E27FC236}">
                  <a16:creationId xmlns:a16="http://schemas.microsoft.com/office/drawing/2014/main" id="{811C6308-5554-4129-8881-A95AF512C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5" name="Freeform 79">
              <a:extLst>
                <a:ext uri="{FF2B5EF4-FFF2-40B4-BE49-F238E27FC236}">
                  <a16:creationId xmlns:a16="http://schemas.microsoft.com/office/drawing/2014/main" id="{C28F3A03-B53B-433E-8DF7-6B13336D0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6" name="Freeform 85">
              <a:extLst>
                <a:ext uri="{FF2B5EF4-FFF2-40B4-BE49-F238E27FC236}">
                  <a16:creationId xmlns:a16="http://schemas.microsoft.com/office/drawing/2014/main" id="{E990BBBC-E616-4D0E-9917-A6CA72AAE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C9AA14C-80A4-427C-A911-28CD20C56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17356" y="5503147"/>
            <a:ext cx="2117174" cy="588806"/>
            <a:chOff x="4549904" y="5078157"/>
            <a:chExt cx="3023338" cy="840818"/>
          </a:xfrm>
        </p:grpSpPr>
        <p:sp>
          <p:nvSpPr>
            <p:cNvPr id="19" name="Freeform 80">
              <a:extLst>
                <a:ext uri="{FF2B5EF4-FFF2-40B4-BE49-F238E27FC236}">
                  <a16:creationId xmlns:a16="http://schemas.microsoft.com/office/drawing/2014/main" id="{EF32CDAF-4619-4949-9516-1E042181E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0" name="Freeform 84">
              <a:extLst>
                <a:ext uri="{FF2B5EF4-FFF2-40B4-BE49-F238E27FC236}">
                  <a16:creationId xmlns:a16="http://schemas.microsoft.com/office/drawing/2014/main" id="{270C485D-6BA8-4BF7-B72C-2B14A43A6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1" name="Freeform 87">
              <a:extLst>
                <a:ext uri="{FF2B5EF4-FFF2-40B4-BE49-F238E27FC236}">
                  <a16:creationId xmlns:a16="http://schemas.microsoft.com/office/drawing/2014/main" id="{79239B91-4327-43B3-AED5-CB9EC1653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929959C-4A43-4DB9-8389-BA9406C35D6E}"/>
              </a:ext>
            </a:extLst>
          </p:cNvPr>
          <p:cNvSpPr txBox="1"/>
          <p:nvPr/>
        </p:nvSpPr>
        <p:spPr>
          <a:xfrm>
            <a:off x="830248" y="3160391"/>
            <a:ext cx="105315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b="1" spc="-100" dirty="0">
                <a:latin typeface="David" panose="020E0502060401010101" pitchFamily="34" charset="-79"/>
                <a:ea typeface="+mj-lt"/>
                <a:cs typeface="David" panose="020E0502060401010101" pitchFamily="34" charset="-79"/>
              </a:rPr>
              <a:t>Research Forum on Simulations in Education</a:t>
            </a:r>
            <a:endParaRPr lang="he-IL" sz="4000" b="1" spc="-100" dirty="0">
              <a:latin typeface="David" panose="020E0502060401010101" pitchFamily="34" charset="-79"/>
              <a:ea typeface="+mj-lt"/>
              <a:cs typeface="David" panose="020E0502060401010101" pitchFamily="34" charset="-79"/>
            </a:endParaRPr>
          </a:p>
        </p:txBody>
      </p:sp>
      <p:pic>
        <p:nvPicPr>
          <p:cNvPr id="22" name="Picture 12">
            <a:extLst>
              <a:ext uri="{FF2B5EF4-FFF2-40B4-BE49-F238E27FC236}">
                <a16:creationId xmlns:a16="http://schemas.microsoft.com/office/drawing/2014/main" id="{C6A25229-7DF2-4D66-8408-BFFB4E8C26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745" b="13469"/>
          <a:stretch/>
        </p:blipFill>
        <p:spPr>
          <a:xfrm>
            <a:off x="10512010" y="126872"/>
            <a:ext cx="1506184" cy="99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1FB7DE9-F562-4290-99B7-8C2189D6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337CC61-9E93-4D80-9F1C-12CE9A0C0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B354F8A8-7D5A-4944-8B6C-36BBF5C0F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3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67BFC8-775E-4935-BBC2-42F18F46B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8964" y="1809915"/>
            <a:ext cx="8459764" cy="44908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1">
              <a:buClr>
                <a:schemeClr val="tx1"/>
              </a:buClr>
            </a:pPr>
            <a:br>
              <a:rPr lang="en-US" kern="1200" cap="all" spc="300" baseline="0" dirty="0">
                <a:latin typeface="David"/>
              </a:rPr>
            </a:br>
            <a:br>
              <a:rPr lang="en-US" kern="1200" cap="all" spc="300" baseline="0" dirty="0">
                <a:latin typeface="David"/>
              </a:rPr>
            </a:br>
            <a:endParaRPr lang="en-US" sz="900" kern="1200" cap="all" spc="300" baseline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שקלטות פלדה מתוחה באורך שונה">
            <a:extLst>
              <a:ext uri="{FF2B5EF4-FFF2-40B4-BE49-F238E27FC236}">
                <a16:creationId xmlns:a16="http://schemas.microsoft.com/office/drawing/2014/main" id="{F335E33E-52EF-427D-B2A4-91236542E6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24" r="17215"/>
          <a:stretch/>
        </p:blipFill>
        <p:spPr>
          <a:xfrm>
            <a:off x="105792" y="128570"/>
            <a:ext cx="2199015" cy="22237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4500CC-45BA-4461-96C3-400B95D44037}"/>
              </a:ext>
            </a:extLst>
          </p:cNvPr>
          <p:cNvSpPr txBox="1"/>
          <p:nvPr/>
        </p:nvSpPr>
        <p:spPr>
          <a:xfrm>
            <a:off x="3043826" y="736948"/>
            <a:ext cx="5676376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rtl="1"/>
            <a:r>
              <a:rPr lang="en-US" sz="4400" cap="all" dirty="0">
                <a:latin typeface="David"/>
                <a:cs typeface="David"/>
              </a:rPr>
              <a:t>RESEARCH TOOLS</a:t>
            </a:r>
            <a:br>
              <a:rPr lang="en-US" sz="4400" cap="all" dirty="0">
                <a:latin typeface="David"/>
                <a:cs typeface="David"/>
              </a:rPr>
            </a:br>
            <a:endParaRPr lang="en-US" sz="4400" dirty="0">
              <a:latin typeface="David"/>
              <a:ea typeface="+mn-lt"/>
              <a:cs typeface="Davi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98964" y="1948873"/>
            <a:ext cx="9252527" cy="45243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spc="300" dirty="0">
                <a:latin typeface="David"/>
                <a:cs typeface="David"/>
              </a:rPr>
              <a:t>SEL skills survey.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spc="300" dirty="0">
                <a:latin typeface="David"/>
                <a:cs typeface="David"/>
              </a:rPr>
              <a:t>Cultural identity survey including indices for collectiveness, religion, and gender equality.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spc="300" dirty="0">
                <a:latin typeface="David"/>
                <a:cs typeface="David"/>
              </a:rPr>
              <a:t>Five scenarios according to the five SEL components in the CASEL model.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spc="300" dirty="0">
                <a:latin typeface="David"/>
                <a:cs typeface="David"/>
              </a:rPr>
              <a:t>Semi-structured interview to assess the teachers’ outlook regarding the use of simulation tools.  </a:t>
            </a:r>
          </a:p>
        </p:txBody>
      </p:sp>
    </p:spTree>
    <p:extLst>
      <p:ext uri="{BB962C8B-B14F-4D97-AF65-F5344CB8AC3E}">
        <p14:creationId xmlns:p14="http://schemas.microsoft.com/office/powerpoint/2010/main" val="4099652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12DA6-D6D7-4AC5-ACC6-538D80DD5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82600"/>
            <a:ext cx="9486900" cy="1066800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4400" dirty="0">
                <a:latin typeface="David"/>
                <a:cs typeface="David"/>
              </a:rPr>
              <a:t>SEMI-STRUCTURED INTERVIEW: EXAMPLE QUESTIONS</a:t>
            </a:r>
            <a:endParaRPr lang="en-US" dirty="0">
              <a:latin typeface="David"/>
              <a:cs typeface="David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9DF8D-F71F-4ED5-A7C0-8FD75C280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0499" y="1631803"/>
            <a:ext cx="9486901" cy="391809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l" fontAlgn="base"/>
            <a:r>
              <a:rPr lang="en-GB" sz="3600" dirty="0">
                <a:solidFill>
                  <a:srgbClr val="1C283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How did you feel during the course that included a simulation?</a:t>
            </a:r>
          </a:p>
          <a:p>
            <a:pPr algn="l" fontAlgn="base"/>
            <a:r>
              <a:rPr lang="en-GB" sz="3600" dirty="0">
                <a:solidFill>
                  <a:srgbClr val="1C283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How did your participation in the simulation contribute to developing your self-awareness?</a:t>
            </a:r>
          </a:p>
          <a:p>
            <a:pPr algn="l" fontAlgn="base"/>
            <a:r>
              <a:rPr lang="en-GB" sz="3600" dirty="0">
                <a:solidFill>
                  <a:srgbClr val="1C283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How did your participation in the simulation affect your interpersonal skills? </a:t>
            </a:r>
          </a:p>
          <a:p>
            <a:pPr algn="l" fontAlgn="base"/>
            <a:endParaRPr lang="en-GB" sz="3600" dirty="0">
              <a:solidFill>
                <a:srgbClr val="1C283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r" rtl="1" fontAlgn="base"/>
            <a:r>
              <a:rPr lang="en-US" sz="3600" dirty="0">
                <a:solidFill>
                  <a:srgbClr val="1C283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 </a:t>
            </a:r>
            <a:endParaRPr lang="en-US" sz="3600" dirty="0">
              <a:latin typeface="David"/>
              <a:cs typeface="David"/>
            </a:endParaRPr>
          </a:p>
          <a:p>
            <a:pPr algn="r" rtl="1"/>
            <a:endParaRPr lang="en-US" dirty="0">
              <a:latin typeface="Goudy Old Style"/>
              <a:cs typeface="David"/>
            </a:endParaRPr>
          </a:p>
          <a:p>
            <a:pPr algn="r" rtl="1"/>
            <a:endParaRPr lang="en-US" dirty="0">
              <a:latin typeface="David"/>
              <a:cs typeface="David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CB397C61-0337-4DFD-9419-2B1F98D7D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11200" y="5032375"/>
            <a:ext cx="27432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138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12DA6-D6D7-4AC5-ACC6-538D80DD5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200" y="355600"/>
            <a:ext cx="9486900" cy="1066800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 rtl="1"/>
            <a:r>
              <a:rPr lang="en-US" sz="4400" dirty="0">
                <a:latin typeface="David"/>
                <a:cs typeface="David"/>
              </a:rPr>
              <a:t>The simulation meetings</a:t>
            </a:r>
            <a:endParaRPr lang="en-US" dirty="0">
              <a:latin typeface="David"/>
              <a:cs typeface="David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9DF8D-F71F-4ED5-A7C0-8FD75C2800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l"/>
            <a:r>
              <a:rPr lang="en-US" sz="3600" dirty="0">
                <a:latin typeface="David"/>
                <a:cs typeface="David"/>
              </a:rPr>
              <a:t>V</a:t>
            </a:r>
            <a:r>
              <a:rPr lang="en-GB" sz="3600" dirty="0" err="1">
                <a:latin typeface="David"/>
                <a:cs typeface="David"/>
              </a:rPr>
              <a:t>ia</a:t>
            </a:r>
            <a:r>
              <a:rPr lang="en-GB" sz="3600" dirty="0">
                <a:latin typeface="David"/>
                <a:cs typeface="David"/>
              </a:rPr>
              <a:t> Zoom in collaboration with an actor and a moderator.</a:t>
            </a:r>
          </a:p>
          <a:p>
            <a:pPr algn="l"/>
            <a:r>
              <a:rPr lang="en-US" sz="3600" dirty="0">
                <a:latin typeface="David"/>
                <a:cs typeface="David"/>
              </a:rPr>
              <a:t>Scenario length of eight minutes.</a:t>
            </a:r>
          </a:p>
          <a:p>
            <a:pPr algn="l"/>
            <a:r>
              <a:rPr lang="en-US" sz="3600" dirty="0">
                <a:latin typeface="David"/>
                <a:cs typeface="David"/>
              </a:rPr>
              <a:t>15/16 student participants. </a:t>
            </a:r>
          </a:p>
          <a:p>
            <a:pPr algn="l"/>
            <a:r>
              <a:rPr lang="en-US" sz="3600" dirty="0">
                <a:latin typeface="David"/>
                <a:cs typeface="David"/>
              </a:rPr>
              <a:t>The scenarios were drawn from the participants’ cultural contexts; Arab women, teachers and students from Northern Israel. </a:t>
            </a:r>
          </a:p>
        </p:txBody>
      </p:sp>
      <p:pic>
        <p:nvPicPr>
          <p:cNvPr id="6" name="Picture 6" descr="Free photo Skype Video Conference Webinar Video Conference ...">
            <a:extLst>
              <a:ext uri="{FF2B5EF4-FFF2-40B4-BE49-F238E27FC236}">
                <a16:creationId xmlns:a16="http://schemas.microsoft.com/office/drawing/2014/main" id="{FAE3556B-5C46-4DCA-A3CE-F8702A955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535" y="2755231"/>
            <a:ext cx="2743200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547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5">
            <a:extLst>
              <a:ext uri="{FF2B5EF4-FFF2-40B4-BE49-F238E27FC236}">
                <a16:creationId xmlns:a16="http://schemas.microsoft.com/office/drawing/2014/main" id="{61FB7DE9-F562-4290-99B7-8C2189D6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7">
            <a:extLst>
              <a:ext uri="{FF2B5EF4-FFF2-40B4-BE49-F238E27FC236}">
                <a16:creationId xmlns:a16="http://schemas.microsoft.com/office/drawing/2014/main" id="{8337CC61-9E93-4D80-9F1C-12CE9A0C0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354F8A8-7D5A-4944-8B6C-36BBF5C0F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3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67BFC8-775E-4935-BBC2-42F18F46B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3687878"/>
            <a:ext cx="8115299" cy="12654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cap="all" spc="300" baseline="0" dirty="0">
                <a:latin typeface="David"/>
                <a:cs typeface="David"/>
              </a:rPr>
              <a:t>Initial findings</a:t>
            </a:r>
          </a:p>
        </p:txBody>
      </p:sp>
      <p:pic>
        <p:nvPicPr>
          <p:cNvPr id="5" name="Picture 4" descr="זכוכית מגדלת המציגה ירידה בביצועים">
            <a:extLst>
              <a:ext uri="{FF2B5EF4-FFF2-40B4-BE49-F238E27FC236}">
                <a16:creationId xmlns:a16="http://schemas.microsoft.com/office/drawing/2014/main" id="{253A446C-9FA3-4380-8C1C-B9DA18459A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1" r="-2" b="15002"/>
          <a:stretch/>
        </p:blipFill>
        <p:spPr>
          <a:xfrm>
            <a:off x="3238962" y="1371600"/>
            <a:ext cx="5331707" cy="240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8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7BFC8-775E-4935-BBC2-42F18F46B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800" y="304800"/>
            <a:ext cx="9486900" cy="1206500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pPr algn="l"/>
            <a:r>
              <a:rPr lang="en-GB" sz="4400" dirty="0">
                <a:latin typeface="David"/>
                <a:cs typeface="David"/>
              </a:rPr>
              <a:t>From the </a:t>
            </a:r>
            <a:r>
              <a:rPr lang="en-GB" sz="4400" dirty="0" err="1">
                <a:latin typeface="David"/>
                <a:cs typeface="David"/>
              </a:rPr>
              <a:t>sel</a:t>
            </a:r>
            <a:r>
              <a:rPr lang="en-GB" sz="4400" dirty="0">
                <a:latin typeface="David"/>
                <a:cs typeface="David"/>
              </a:rPr>
              <a:t> reliability survey</a:t>
            </a:r>
            <a:endParaRPr lang="en-US" sz="4400" dirty="0">
              <a:latin typeface="David"/>
              <a:cs typeface="David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F069288-2203-4E80-9238-E0154B73E2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7834272"/>
              </p:ext>
            </p:extLst>
          </p:nvPr>
        </p:nvGraphicFramePr>
        <p:xfrm>
          <a:off x="1651000" y="1714500"/>
          <a:ext cx="9534496" cy="40843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41945">
                  <a:extLst>
                    <a:ext uri="{9D8B030D-6E8A-4147-A177-3AD203B41FA5}">
                      <a16:colId xmlns:a16="http://schemas.microsoft.com/office/drawing/2014/main" val="1805180918"/>
                    </a:ext>
                  </a:extLst>
                </a:gridCol>
                <a:gridCol w="5135419">
                  <a:extLst>
                    <a:ext uri="{9D8B030D-6E8A-4147-A177-3AD203B41FA5}">
                      <a16:colId xmlns:a16="http://schemas.microsoft.com/office/drawing/2014/main" val="818578279"/>
                    </a:ext>
                  </a:extLst>
                </a:gridCol>
                <a:gridCol w="2457132">
                  <a:extLst>
                    <a:ext uri="{9D8B030D-6E8A-4147-A177-3AD203B41FA5}">
                      <a16:colId xmlns:a16="http://schemas.microsoft.com/office/drawing/2014/main" val="1196031205"/>
                    </a:ext>
                  </a:extLst>
                </a:gridCol>
              </a:tblGrid>
              <a:tr h="42862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3200" u="none" strike="noStrike" noProof="0" dirty="0"/>
                        <a:t> </a:t>
                      </a:r>
                      <a:r>
                        <a:rPr lang="en-US" sz="3200" u="none" strike="noStrike" noProof="0" dirty="0">
                          <a:latin typeface="David"/>
                        </a:rPr>
                        <a:t>VALUE </a:t>
                      </a:r>
                      <a:r>
                        <a:rPr lang="en-US" sz="3200" u="none" strike="noStrike" noProof="0" dirty="0"/>
                        <a:t>α </a:t>
                      </a:r>
                      <a:endParaRPr lang="en-US" sz="3200" dirty="0">
                        <a:latin typeface="Davi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3200" dirty="0">
                          <a:latin typeface="David"/>
                        </a:rPr>
                        <a:t>VARIABLE</a:t>
                      </a:r>
                      <a:endParaRPr lang="en-US" sz="3200" dirty="0">
                        <a:latin typeface="Davi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>
                          <a:latin typeface="David"/>
                        </a:rPr>
                        <a:t>SURVEY 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96192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David"/>
                        </a:rPr>
                        <a:t>.79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GB" sz="2800" b="0" i="0" u="none" strike="noStrike" noProof="0" dirty="0">
                          <a:latin typeface="David"/>
                          <a:cs typeface="David"/>
                        </a:rPr>
                        <a:t>Self-awareness</a:t>
                      </a:r>
                      <a:endParaRPr lang="en-US" sz="2800" dirty="0">
                        <a:latin typeface="David"/>
                        <a:cs typeface="David"/>
                      </a:endParaRPr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2800" b="0" i="0" u="none" strike="noStrike" noProof="0">
                          <a:latin typeface="Times New Roman"/>
                        </a:rPr>
                        <a:t>SEC-Q</a:t>
                      </a:r>
                      <a:endParaRPr lang="en-US" sz="2800">
                        <a:latin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03914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David"/>
                        </a:rPr>
                        <a:t>.76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GB" sz="2800" b="0" i="0" u="none" strike="noStrike" noProof="0" dirty="0">
                          <a:latin typeface="David"/>
                          <a:cs typeface="David"/>
                        </a:rPr>
                        <a:t>Self-management and motivation</a:t>
                      </a:r>
                      <a:endParaRPr lang="en-US" sz="2800" dirty="0">
                        <a:latin typeface="David"/>
                        <a:cs typeface="David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2537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David"/>
                        </a:rPr>
                        <a:t>.74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GB" sz="2800" b="0" i="0" u="none" strike="noStrike" noProof="0" dirty="0">
                          <a:latin typeface="David"/>
                          <a:cs typeface="David"/>
                        </a:rPr>
                        <a:t>Social awareness and pro-social behavior</a:t>
                      </a:r>
                      <a:endParaRPr lang="en-US" sz="2800" dirty="0">
                        <a:latin typeface="David"/>
                        <a:cs typeface="David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7476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David"/>
                        </a:rPr>
                        <a:t>.73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GB" sz="2800" b="0" i="0" u="none" strike="noStrike" noProof="0" dirty="0">
                          <a:latin typeface="David"/>
                          <a:cs typeface="David"/>
                        </a:rPr>
                        <a:t>Decision-making</a:t>
                      </a:r>
                      <a:endParaRPr lang="en-US" sz="2800" dirty="0">
                        <a:latin typeface="David"/>
                        <a:cs typeface="David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4608307"/>
                  </a:ext>
                </a:extLst>
              </a:tr>
              <a:tr h="24335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800">
                          <a:latin typeface="David"/>
                        </a:rPr>
                        <a:t>.84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GB" sz="2800" b="0" dirty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General survey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741928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064862" y="5996150"/>
            <a:ext cx="845127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GB" sz="2000" dirty="0">
                <a:latin typeface="David" panose="020E0502060401010101" pitchFamily="34" charset="-79"/>
                <a:cs typeface="David" panose="020E0502060401010101" pitchFamily="34" charset="-79"/>
              </a:rPr>
              <a:t>The SEL skills survey underwent content and Arabic language peer review.</a:t>
            </a:r>
          </a:p>
        </p:txBody>
      </p:sp>
    </p:spTree>
    <p:extLst>
      <p:ext uri="{BB962C8B-B14F-4D97-AF65-F5344CB8AC3E}">
        <p14:creationId xmlns:p14="http://schemas.microsoft.com/office/powerpoint/2010/main" val="2777715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F069288-2203-4E80-9238-E0154B73E2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2516164"/>
              </p:ext>
            </p:extLst>
          </p:nvPr>
        </p:nvGraphicFramePr>
        <p:xfrm>
          <a:off x="1651000" y="1714500"/>
          <a:ext cx="9867886" cy="376300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873375">
                  <a:extLst>
                    <a:ext uri="{9D8B030D-6E8A-4147-A177-3AD203B41FA5}">
                      <a16:colId xmlns:a16="http://schemas.microsoft.com/office/drawing/2014/main" val="1805180918"/>
                    </a:ext>
                  </a:extLst>
                </a:gridCol>
                <a:gridCol w="3676349">
                  <a:extLst>
                    <a:ext uri="{9D8B030D-6E8A-4147-A177-3AD203B41FA5}">
                      <a16:colId xmlns:a16="http://schemas.microsoft.com/office/drawing/2014/main" val="818578279"/>
                    </a:ext>
                  </a:extLst>
                </a:gridCol>
                <a:gridCol w="3318162">
                  <a:extLst>
                    <a:ext uri="{9D8B030D-6E8A-4147-A177-3AD203B41FA5}">
                      <a16:colId xmlns:a16="http://schemas.microsoft.com/office/drawing/2014/main" val="1196031205"/>
                    </a:ext>
                  </a:extLst>
                </a:gridCol>
              </a:tblGrid>
              <a:tr h="58737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3200" u="none" strike="noStrike" noProof="0" dirty="0"/>
                        <a:t>  </a:t>
                      </a:r>
                      <a:r>
                        <a:rPr lang="en-US" sz="3200" u="none" strike="noStrike" noProof="0" dirty="0">
                          <a:latin typeface="David"/>
                        </a:rPr>
                        <a:t>VALUE </a:t>
                      </a:r>
                      <a:r>
                        <a:rPr lang="en-US" sz="3200" u="none" strike="noStrike" noProof="0" dirty="0"/>
                        <a:t>α</a:t>
                      </a:r>
                      <a:endParaRPr lang="en-US" sz="3200" dirty="0">
                        <a:latin typeface="Davi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>
                          <a:latin typeface="David"/>
                        </a:rPr>
                        <a:t>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>
                          <a:latin typeface="David"/>
                        </a:rPr>
                        <a:t>SURVEY 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9619299"/>
                  </a:ext>
                </a:extLst>
              </a:tr>
              <a:tr h="587375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David"/>
                        </a:rPr>
                        <a:t>.78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GB" sz="2800" b="0" i="0" u="none" strike="noStrike" noProof="0" dirty="0">
                          <a:latin typeface="David"/>
                          <a:cs typeface="David"/>
                        </a:rPr>
                        <a:t>Social awareness</a:t>
                      </a:r>
                      <a:endParaRPr lang="he" sz="2800" b="0" i="0" u="none" strike="noStrike" noProof="0" dirty="0">
                        <a:latin typeface="David"/>
                        <a:cs typeface="Davi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2800" b="0" i="0" u="none" strike="noStrike" noProof="0">
                          <a:latin typeface="Times New Roman"/>
                        </a:rPr>
                        <a:t>MESH</a:t>
                      </a:r>
                      <a:endParaRPr lang="en-US" sz="2800">
                        <a:latin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0391460"/>
                  </a:ext>
                </a:extLst>
              </a:tr>
              <a:tr h="698499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David"/>
                        </a:rPr>
                        <a:t>.93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GB" sz="2800" b="0" i="0" u="none" strike="noStrike" noProof="0" dirty="0">
                          <a:latin typeface="David"/>
                          <a:cs typeface="David"/>
                        </a:rPr>
                        <a:t>Self-efficacy</a:t>
                      </a:r>
                      <a:endParaRPr lang="he" sz="2800" b="0" i="0" u="none" strike="noStrike" noProof="0" dirty="0">
                        <a:latin typeface="David"/>
                        <a:cs typeface="Davi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2800" b="0" i="0" u="none" strike="noStrike" noProof="0" dirty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Self-efficacy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2537453"/>
                  </a:ext>
                </a:extLst>
              </a:tr>
              <a:tr h="5873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David"/>
                        </a:rPr>
                        <a:t>.76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GB" sz="2800" b="0" i="0" u="none" strike="noStrike" noProof="0" dirty="0">
                          <a:latin typeface="David"/>
                          <a:cs typeface="David"/>
                        </a:rPr>
                        <a:t>Teachers’ beliefs about Social and Emotional Learning</a:t>
                      </a:r>
                      <a:endParaRPr lang="he" sz="2800" b="0" i="0" u="none" strike="noStrike" noProof="0" dirty="0">
                        <a:latin typeface="David"/>
                        <a:cs typeface="Davi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 rtl="0">
                        <a:buNone/>
                      </a:pPr>
                      <a:r>
                        <a:rPr lang="he" sz="2800" b="0" i="0" u="none" strike="noStrike" noProof="0" dirty="0">
                          <a:latin typeface="Times New Roman"/>
                          <a:cs typeface="Times New Roman"/>
                        </a:rPr>
                        <a:t>Teachers’ beliefs about </a:t>
                      </a:r>
                      <a:r>
                        <a:rPr lang="en-GB" sz="2800" b="0" i="0" u="none" strike="noStrike" noProof="0" dirty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lang="he" sz="2800" b="0" i="0" u="none" strike="noStrike" noProof="0" dirty="0">
                          <a:latin typeface="Times New Roman"/>
                          <a:cs typeface="Times New Roman"/>
                        </a:rPr>
                        <a:t>ocial and </a:t>
                      </a:r>
                      <a:r>
                        <a:rPr lang="en-GB" sz="2800" b="0" i="0" u="none" strike="noStrike" noProof="0" dirty="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lang="he" sz="2800" b="0" i="0" u="none" strike="noStrike" noProof="0" dirty="0">
                          <a:latin typeface="Times New Roman"/>
                          <a:cs typeface="Times New Roman"/>
                        </a:rPr>
                        <a:t>motional </a:t>
                      </a:r>
                      <a:r>
                        <a:rPr lang="en-GB" sz="2800" b="0" i="0" u="none" strike="noStrike" noProof="0" dirty="0"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lang="he" sz="2800" b="0" i="0" u="none" strike="noStrike" noProof="0" dirty="0">
                          <a:latin typeface="Times New Roman"/>
                          <a:cs typeface="Times New Roman"/>
                        </a:rPr>
                        <a:t>earning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4608307"/>
                  </a:ext>
                </a:extLst>
              </a:tr>
              <a:tr h="40376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800">
                          <a:latin typeface="David"/>
                        </a:rPr>
                        <a:t>.94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2800" b="0" dirty="0">
                          <a:latin typeface="David"/>
                        </a:rPr>
                        <a:t>60 statements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GB" sz="2800" b="0" i="0" u="none" strike="noStrike" noProof="0" dirty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General Survey</a:t>
                      </a:r>
                      <a:endParaRPr lang="he-IL" sz="2800" b="0" i="0" u="none" strike="noStrike" noProof="0" dirty="0"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7419281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2B72667C-815A-49D2-9A6B-9433985BC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800" y="304800"/>
            <a:ext cx="9740900" cy="1206500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pPr algn="l"/>
            <a:r>
              <a:rPr lang="en-GB" sz="4400" dirty="0">
                <a:latin typeface="David"/>
                <a:cs typeface="David"/>
              </a:rPr>
              <a:t>From the </a:t>
            </a:r>
            <a:r>
              <a:rPr lang="en-GB" sz="4400" dirty="0" err="1">
                <a:latin typeface="David"/>
                <a:cs typeface="David"/>
              </a:rPr>
              <a:t>sel</a:t>
            </a:r>
            <a:r>
              <a:rPr lang="en-GB" sz="4400" dirty="0">
                <a:latin typeface="David"/>
                <a:cs typeface="David"/>
              </a:rPr>
              <a:t> reliability survey</a:t>
            </a:r>
            <a:endParaRPr lang="en-US" sz="4400" dirty="0">
              <a:latin typeface="David"/>
              <a:cs typeface="Davi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23127" y="5495636"/>
            <a:ext cx="845127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GB" sz="2000" dirty="0">
                <a:latin typeface="David" panose="020E0502060401010101" pitchFamily="34" charset="-79"/>
                <a:cs typeface="David" panose="020E0502060401010101" pitchFamily="34" charset="-79"/>
              </a:rPr>
              <a:t>The SEL skills survey underwent content and Arabic language peer review.</a:t>
            </a:r>
          </a:p>
        </p:txBody>
      </p:sp>
    </p:spTree>
    <p:extLst>
      <p:ext uri="{BB962C8B-B14F-4D97-AF65-F5344CB8AC3E}">
        <p14:creationId xmlns:p14="http://schemas.microsoft.com/office/powerpoint/2010/main" val="3694602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12DA6-D6D7-4AC5-ACC6-538D80DD56B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sz="4400" dirty="0">
                <a:latin typeface="David"/>
                <a:cs typeface="David"/>
              </a:rPr>
              <a:t>C</a:t>
            </a:r>
            <a:r>
              <a:rPr lang="en-GB" sz="4400" dirty="0">
                <a:latin typeface="David"/>
                <a:cs typeface="David"/>
              </a:rPr>
              <a:t>ULTURAL IDENTITY SURVEY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9DF8D-F71F-4ED5-A7C0-8FD75C2800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l">
              <a:lnSpc>
                <a:spcPct val="150000"/>
              </a:lnSpc>
            </a:pPr>
            <a:r>
              <a:rPr lang="en-US" sz="3200" cap="all" dirty="0">
                <a:latin typeface="David" panose="020E0502060401010101" pitchFamily="34" charset="-79"/>
                <a:cs typeface="David" panose="020E0502060401010101" pitchFamily="34" charset="-79"/>
              </a:rPr>
              <a:t>T</a:t>
            </a:r>
            <a:r>
              <a:rPr lang="en-US" sz="3200" dirty="0">
                <a:latin typeface="David" panose="020E0502060401010101" pitchFamily="34" charset="-79"/>
                <a:cs typeface="David" panose="020E0502060401010101" pitchFamily="34" charset="-79"/>
              </a:rPr>
              <a:t>he cultural identity survey underwent validation and </a:t>
            </a:r>
            <a:r>
              <a:rPr lang="en-GB" sz="3200" dirty="0">
                <a:latin typeface="David" panose="020E0502060401010101" pitchFamily="34" charset="-79"/>
                <a:cs typeface="David" panose="020E0502060401010101" pitchFamily="34" charset="-79"/>
              </a:rPr>
              <a:t>credibility assessment according to </a:t>
            </a:r>
            <a:r>
              <a:rPr lang="en-US" sz="3200" dirty="0">
                <a:latin typeface="David" panose="020E0502060401010101" pitchFamily="34" charset="-79"/>
                <a:cs typeface="David" panose="020E0502060401010101" pitchFamily="34" charset="-79"/>
              </a:rPr>
              <a:t>(</a:t>
            </a:r>
            <a:r>
              <a:rPr lang="en-US" sz="3200" dirty="0" err="1">
                <a:latin typeface="David" panose="020E0502060401010101" pitchFamily="34" charset="-79"/>
                <a:cs typeface="David" panose="020E0502060401010101" pitchFamily="34" charset="-79"/>
              </a:rPr>
              <a:t>Awad</a:t>
            </a:r>
            <a:r>
              <a:rPr lang="en-US" sz="3200" dirty="0">
                <a:latin typeface="David" panose="020E0502060401010101" pitchFamily="34" charset="-79"/>
                <a:cs typeface="David" panose="020E0502060401010101" pitchFamily="34" charset="-79"/>
              </a:rPr>
              <a:t> et al., 2010) collectiveness (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α=.62), religion (α=.80), and gender equality (α=.92).</a:t>
            </a:r>
          </a:p>
          <a:p>
            <a:pPr marL="0" indent="0" algn="l">
              <a:lnSpc>
                <a:spcPct val="150000"/>
              </a:lnSpc>
              <a:buNone/>
            </a:pPr>
            <a:br>
              <a:rPr lang="en-US" sz="3200" cap="all" dirty="0">
                <a:latin typeface="David" panose="020E0502060401010101" pitchFamily="34" charset="-79"/>
                <a:cs typeface="David" panose="020E0502060401010101" pitchFamily="34" charset="-79"/>
              </a:rPr>
            </a:br>
            <a:endParaRPr lang="en-US" sz="3200" dirty="0">
              <a:latin typeface="David" panose="020E0502060401010101" pitchFamily="34" charset="-79"/>
              <a:ea typeface="+mj-lt"/>
              <a:cs typeface="David" panose="020E0502060401010101" pitchFamily="34" charset="-79"/>
            </a:endParaRPr>
          </a:p>
        </p:txBody>
      </p:sp>
      <p:pic>
        <p:nvPicPr>
          <p:cNvPr id="12" name="Picture 12" descr="Feedback, Survey, Questionnaire Free Stock Photo - Public ...">
            <a:extLst>
              <a:ext uri="{FF2B5EF4-FFF2-40B4-BE49-F238E27FC236}">
                <a16:creationId xmlns:a16="http://schemas.microsoft.com/office/drawing/2014/main" id="{155212D5-ED64-4ED1-887E-7339F043B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150"/>
            <a:ext cx="2142758" cy="229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84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12DA6-D6D7-4AC5-ACC6-538D80DD5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018" y="-683394"/>
            <a:ext cx="9613900" cy="2297449"/>
          </a:xfrm>
          <a:solidFill>
            <a:schemeClr val="accent1"/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 anchor="b">
            <a:noAutofit/>
          </a:bodyPr>
          <a:lstStyle/>
          <a:p>
            <a:pPr algn="l"/>
            <a:r>
              <a:rPr lang="en-US" sz="4000" dirty="0">
                <a:latin typeface="David"/>
                <a:cs typeface="David"/>
              </a:rPr>
              <a:t>SEL SKILL DIFFERENCES BETWEEN THE CONTROL GROUP AND THE INTERVENTION GROUP </a:t>
            </a:r>
            <a:r>
              <a:rPr lang="en-US" sz="4000" dirty="0">
                <a:highlight>
                  <a:srgbClr val="FF0000"/>
                </a:highlight>
                <a:latin typeface="David"/>
                <a:cs typeface="David"/>
              </a:rPr>
              <a:t>PRIOR</a:t>
            </a:r>
            <a:r>
              <a:rPr lang="en-US" sz="4000" dirty="0">
                <a:latin typeface="David"/>
                <a:cs typeface="David"/>
              </a:rPr>
              <a:t> TO THE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9DF8D-F71F-4ED5-A7C0-8FD75C280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9700" y="2254103"/>
            <a:ext cx="9613900" cy="460389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GB" sz="3200" dirty="0">
                <a:latin typeface="David"/>
                <a:ea typeface="+mj-lt"/>
                <a:cs typeface="David"/>
              </a:rPr>
              <a:t>The independent samples t-test found an insignificant difference between the control group and the intervention groups in SEL skills </a:t>
            </a:r>
            <a:r>
              <a:rPr lang="en-GB" sz="3200" dirty="0">
                <a:highlight>
                  <a:srgbClr val="FF0000"/>
                </a:highlight>
                <a:latin typeface="David"/>
                <a:ea typeface="+mj-lt"/>
                <a:cs typeface="David"/>
              </a:rPr>
              <a:t>prior</a:t>
            </a:r>
            <a:r>
              <a:rPr lang="en-GB" sz="3200" dirty="0">
                <a:latin typeface="David"/>
                <a:ea typeface="+mj-lt"/>
                <a:cs typeface="David"/>
              </a:rPr>
              <a:t> to taking the course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(125)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0.22, p&gt;.05)</a:t>
            </a:r>
            <a:r>
              <a:rPr lang="he-I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with an identical average in both groups </a:t>
            </a:r>
            <a:r>
              <a:rPr lang="en-US" sz="3200" dirty="0">
                <a:latin typeface="David"/>
                <a:ea typeface="+mj-lt"/>
                <a:cs typeface="David"/>
              </a:rPr>
              <a:t>(M=4.9).</a:t>
            </a:r>
            <a:r>
              <a:rPr lang="he" sz="3200" dirty="0">
                <a:latin typeface="David"/>
                <a:ea typeface="+mj-lt"/>
                <a:cs typeface="David"/>
              </a:rPr>
              <a:t> </a:t>
            </a:r>
            <a:endParaRPr lang="en-GB" sz="3200" dirty="0">
              <a:latin typeface="David"/>
              <a:ea typeface="+mj-lt"/>
              <a:cs typeface="David"/>
            </a:endParaRPr>
          </a:p>
          <a:p>
            <a:pPr algn="r" rtl="1">
              <a:lnSpc>
                <a:spcPct val="150000"/>
              </a:lnSpc>
            </a:pPr>
            <a:endParaRPr lang="he" sz="3200" dirty="0">
              <a:latin typeface="David"/>
              <a:cs typeface="David"/>
            </a:endParaRPr>
          </a:p>
        </p:txBody>
      </p:sp>
    </p:spTree>
    <p:extLst>
      <p:ext uri="{BB962C8B-B14F-4D97-AF65-F5344CB8AC3E}">
        <p14:creationId xmlns:p14="http://schemas.microsoft.com/office/powerpoint/2010/main" val="2686047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12DA6-D6D7-4AC5-ACC6-538D80DD5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018" y="-1212783"/>
            <a:ext cx="9613900" cy="2826838"/>
          </a:xfrm>
          <a:solidFill>
            <a:schemeClr val="accent1"/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 anchor="b">
            <a:noAutofit/>
          </a:bodyPr>
          <a:lstStyle/>
          <a:p>
            <a:pPr algn="l"/>
            <a:br>
              <a:rPr lang="en-GB" sz="4000" dirty="0">
                <a:latin typeface="David"/>
                <a:cs typeface="David"/>
              </a:rPr>
            </a:br>
            <a:r>
              <a:rPr lang="en-GB" sz="4000" dirty="0">
                <a:latin typeface="David"/>
                <a:cs typeface="David"/>
              </a:rPr>
              <a:t>An explanation for the identical average for the control group and the INTERVENTION group </a:t>
            </a:r>
            <a:r>
              <a:rPr lang="en-GB" sz="4000" dirty="0">
                <a:highlight>
                  <a:srgbClr val="FF0000"/>
                </a:highlight>
                <a:latin typeface="David"/>
                <a:cs typeface="David"/>
              </a:rPr>
              <a:t>prior</a:t>
            </a:r>
            <a:r>
              <a:rPr lang="en-GB" sz="4000" dirty="0">
                <a:latin typeface="David"/>
                <a:cs typeface="David"/>
              </a:rPr>
              <a:t> to the course.</a:t>
            </a:r>
            <a:endParaRPr lang="en-US" sz="4000" dirty="0">
              <a:latin typeface="David"/>
              <a:cs typeface="David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9DF8D-F71F-4ED5-A7C0-8FD75C280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699" y="2254103"/>
            <a:ext cx="10248901" cy="460389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GB" sz="3200" dirty="0">
                <a:latin typeface="David"/>
                <a:ea typeface="+mj-lt"/>
                <a:cs typeface="David"/>
              </a:rPr>
              <a:t>One can explain the identical average in the two groups by the fact that the “Being” style of existence is dominant among educators (Bar-Ziv, 2002; Reichenberg, 1995).</a:t>
            </a:r>
          </a:p>
        </p:txBody>
      </p:sp>
    </p:spTree>
    <p:extLst>
      <p:ext uri="{BB962C8B-B14F-4D97-AF65-F5344CB8AC3E}">
        <p14:creationId xmlns:p14="http://schemas.microsoft.com/office/powerpoint/2010/main" val="42504532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12DA6-D6D7-4AC5-ACC6-538D80DD5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685800"/>
            <a:ext cx="9867900" cy="1371600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l"/>
            <a:r>
              <a:rPr lang="en-US" sz="4400" dirty="0">
                <a:latin typeface="David"/>
                <a:cs typeface="David"/>
              </a:rPr>
              <a:t>Differences in </a:t>
            </a:r>
            <a:r>
              <a:rPr lang="en-US" sz="4400" dirty="0" err="1">
                <a:latin typeface="David"/>
                <a:cs typeface="David"/>
              </a:rPr>
              <a:t>sel</a:t>
            </a:r>
            <a:r>
              <a:rPr lang="en-US" sz="4400" dirty="0">
                <a:latin typeface="David"/>
                <a:cs typeface="David"/>
              </a:rPr>
              <a:t> skills among the control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9DF8D-F71F-4ED5-A7C0-8FD75C280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899" y="2254103"/>
            <a:ext cx="10007601" cy="414669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GB" sz="3200" dirty="0">
                <a:latin typeface="David"/>
                <a:ea typeface="+mj-lt"/>
                <a:cs typeface="David"/>
              </a:rPr>
              <a:t>The paired samples t-test showed that there was no major difference in SEL skills before and after taking part in the non-simulation skills course - </a:t>
            </a:r>
            <a:r>
              <a:rPr lang="en-US" sz="3200" dirty="0">
                <a:latin typeface="David"/>
                <a:ea typeface="+mj-lt"/>
                <a:cs typeface="+mj-lt"/>
              </a:rPr>
              <a:t>(t</a:t>
            </a:r>
            <a:r>
              <a:rPr lang="en-US" sz="3200" baseline="-25000" dirty="0">
                <a:latin typeface="David"/>
                <a:ea typeface="+mj-lt"/>
                <a:cs typeface="+mj-lt"/>
              </a:rPr>
              <a:t>(64)</a:t>
            </a:r>
            <a:r>
              <a:rPr lang="en-US" sz="3200" dirty="0">
                <a:latin typeface="David"/>
                <a:ea typeface="+mj-lt"/>
                <a:cs typeface="+mj-lt"/>
              </a:rPr>
              <a:t>= -1.50, p&gt;.05). The survey average before the course was (M=4.9) and after the course it was (M=5.0).</a:t>
            </a:r>
            <a:endParaRPr lang="en-GB" sz="3200" dirty="0">
              <a:latin typeface="David"/>
              <a:ea typeface="+mj-lt"/>
              <a:cs typeface="David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he" sz="3200" dirty="0">
                <a:latin typeface="David"/>
                <a:ea typeface="+mj-lt"/>
                <a:cs typeface="David"/>
              </a:rPr>
              <a:t>.</a:t>
            </a:r>
            <a:r>
              <a:rPr lang="en-US" sz="3200" dirty="0">
                <a:latin typeface="David"/>
                <a:ea typeface="+mj-lt"/>
                <a:cs typeface="+mj-lt"/>
              </a:rPr>
              <a:t> </a:t>
            </a:r>
            <a:endParaRPr lang="en-US" sz="3200" dirty="0">
              <a:latin typeface="David"/>
              <a:cs typeface="David"/>
            </a:endParaRPr>
          </a:p>
        </p:txBody>
      </p:sp>
    </p:spTree>
    <p:extLst>
      <p:ext uri="{BB962C8B-B14F-4D97-AF65-F5344CB8AC3E}">
        <p14:creationId xmlns:p14="http://schemas.microsoft.com/office/powerpoint/2010/main" val="439385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5EBF9B1-81CC-4A09-9520-1C57145CFA6A}"/>
              </a:ext>
            </a:extLst>
          </p:cNvPr>
          <p:cNvSpPr/>
          <p:nvPr/>
        </p:nvSpPr>
        <p:spPr>
          <a:xfrm>
            <a:off x="1148332" y="144416"/>
            <a:ext cx="9545593" cy="113270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David"/>
                <a:cs typeface="David"/>
              </a:rPr>
              <a:t>Research Rationale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057CA-E188-4562-9585-6318E8644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430" y="2072013"/>
            <a:ext cx="10613035" cy="4314755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algn="r" rtl="1"/>
            <a:endParaRPr lang="en-US" sz="3200" dirty="0">
              <a:latin typeface="David"/>
              <a:ea typeface="+mj-lt"/>
              <a:cs typeface="+mj-lt"/>
            </a:endParaRPr>
          </a:p>
          <a:p>
            <a:pPr algn="just">
              <a:spcAft>
                <a:spcPts val="1800"/>
              </a:spcAft>
            </a:pPr>
            <a:endParaRPr lang="en-US" sz="3200" dirty="0">
              <a:solidFill>
                <a:schemeClr val="tx1"/>
              </a:solidFill>
              <a:latin typeface="David" panose="020E0502060401010101" pitchFamily="34" charset="-79"/>
              <a:ea typeface="+mj-lt"/>
              <a:cs typeface="David" panose="020E0502060401010101" pitchFamily="34" charset="-79"/>
            </a:endParaRPr>
          </a:p>
          <a:p>
            <a:pPr algn="just">
              <a:spcAft>
                <a:spcPts val="1800"/>
              </a:spcAft>
            </a:pPr>
            <a:r>
              <a:rPr lang="en-US" sz="3200" dirty="0">
                <a:solidFill>
                  <a:schemeClr val="tx1"/>
                </a:solidFill>
                <a:latin typeface="David" panose="020E0502060401010101" pitchFamily="34" charset="-79"/>
                <a:ea typeface="+mj-lt"/>
                <a:cs typeface="David" panose="020E0502060401010101" pitchFamily="34" charset="-79"/>
              </a:rPr>
              <a:t>Despite the importance of developing social and emotional learning (SEL) for the education system, we still need to understand how to promote these</a:t>
            </a:r>
            <a:r>
              <a:rPr lang="en-GB" sz="3200" dirty="0">
                <a:solidFill>
                  <a:schemeClr val="tx1"/>
                </a:solidFill>
                <a:latin typeface="David" panose="020E0502060401010101" pitchFamily="34" charset="-79"/>
                <a:ea typeface="+mj-lt"/>
                <a:cs typeface="David" panose="020E0502060401010101" pitchFamily="34" charset="-79"/>
              </a:rPr>
              <a:t> skills (</a:t>
            </a:r>
            <a:r>
              <a:rPr lang="en-GB" sz="3200" dirty="0" err="1">
                <a:solidFill>
                  <a:schemeClr val="tx1"/>
                </a:solidFill>
                <a:latin typeface="David" panose="020E0502060401010101" pitchFamily="34" charset="-79"/>
                <a:ea typeface="+mj-lt"/>
                <a:cs typeface="David" panose="020E0502060401010101" pitchFamily="34" charset="-79"/>
              </a:rPr>
              <a:t>Esor</a:t>
            </a:r>
            <a:r>
              <a:rPr lang="en-GB" sz="3200" dirty="0">
                <a:solidFill>
                  <a:schemeClr val="tx1"/>
                </a:solidFill>
                <a:latin typeface="David" panose="020E0502060401010101" pitchFamily="34" charset="-79"/>
                <a:ea typeface="+mj-lt"/>
                <a:cs typeface="David" panose="020E0502060401010101" pitchFamily="34" charset="-79"/>
              </a:rPr>
              <a:t>, 2019). </a:t>
            </a:r>
          </a:p>
          <a:p>
            <a:pPr algn="just">
              <a:spcAft>
                <a:spcPts val="1800"/>
              </a:spcAft>
            </a:pPr>
            <a:r>
              <a:rPr lang="en-US" sz="3200" dirty="0">
                <a:solidFill>
                  <a:schemeClr val="tx1"/>
                </a:solidFill>
                <a:latin typeface="David" panose="020E0502060401010101" pitchFamily="34" charset="-79"/>
                <a:ea typeface="+mj-lt"/>
                <a:cs typeface="David" panose="020E0502060401010101" pitchFamily="34" charset="-79"/>
              </a:rPr>
              <a:t>In the field of education, simulation is a tool that can help</a:t>
            </a:r>
            <a:r>
              <a:rPr lang="en-GB" sz="3200" dirty="0">
                <a:solidFill>
                  <a:schemeClr val="tx1"/>
                </a:solidFill>
                <a:latin typeface="David" panose="020E0502060401010101" pitchFamily="34" charset="-79"/>
                <a:ea typeface="+mj-lt"/>
                <a:cs typeface="David" panose="020E0502060401010101" pitchFamily="34" charset="-79"/>
              </a:rPr>
              <a:t> support, instil and improve personal and professional skills, for example self-awareness, knowing the other, and inter-personal communication (</a:t>
            </a:r>
            <a:r>
              <a:rPr lang="en-GB" sz="3200" dirty="0" err="1">
                <a:solidFill>
                  <a:schemeClr val="tx1"/>
                </a:solidFill>
                <a:latin typeface="David" panose="020E0502060401010101" pitchFamily="34" charset="-79"/>
                <a:ea typeface="+mj-lt"/>
                <a:cs typeface="David" panose="020E0502060401010101" pitchFamily="34" charset="-79"/>
              </a:rPr>
              <a:t>Weissblueth</a:t>
            </a:r>
            <a:r>
              <a:rPr lang="en-GB" sz="3200" dirty="0">
                <a:solidFill>
                  <a:schemeClr val="tx1"/>
                </a:solidFill>
                <a:latin typeface="David" panose="020E0502060401010101" pitchFamily="34" charset="-79"/>
                <a:ea typeface="+mj-lt"/>
                <a:cs typeface="David" panose="020E0502060401010101" pitchFamily="34" charset="-79"/>
              </a:rPr>
              <a:t> &amp; Linder, 2020). </a:t>
            </a:r>
            <a:endParaRPr lang="en-US" sz="3200" dirty="0">
              <a:solidFill>
                <a:schemeClr val="tx1"/>
              </a:solidFill>
              <a:latin typeface="David" panose="020E0502060401010101" pitchFamily="34" charset="-79"/>
              <a:ea typeface="+mj-lt"/>
              <a:cs typeface="David" panose="020E0502060401010101" pitchFamily="34" charset="-79"/>
            </a:endParaRPr>
          </a:p>
          <a:p>
            <a:pPr algn="r" rtl="1"/>
            <a:endParaRPr lang="en-US" dirty="0"/>
          </a:p>
        </p:txBody>
      </p:sp>
      <p:pic>
        <p:nvPicPr>
          <p:cNvPr id="19" name="Picture 19" descr="A picture containing door, building, wooden&#10;&#10;Description automatically generated">
            <a:extLst>
              <a:ext uri="{FF2B5EF4-FFF2-40B4-BE49-F238E27FC236}">
                <a16:creationId xmlns:a16="http://schemas.microsoft.com/office/drawing/2014/main" id="{4422230D-4BEF-4F53-B359-968B5FF81E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426708" y="1277118"/>
            <a:ext cx="2534433" cy="141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7896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12DA6-D6D7-4AC5-ACC6-538D80DD5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899" y="0"/>
            <a:ext cx="9867900" cy="1371600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l"/>
            <a:r>
              <a:rPr lang="en-GB" sz="4400" dirty="0">
                <a:latin typeface="David"/>
                <a:cs typeface="David"/>
              </a:rPr>
              <a:t>FEEDBACK FROM THE COURSE STUDENTS.</a:t>
            </a:r>
            <a:endParaRPr lang="en-US" sz="4400" dirty="0">
              <a:latin typeface="David"/>
              <a:cs typeface="David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9DF8D-F71F-4ED5-A7C0-8FD75C280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198" y="1564554"/>
            <a:ext cx="10861209" cy="5293445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GB" dirty="0">
                <a:latin typeface="David" panose="020E0502060401010101" pitchFamily="34" charset="-79"/>
                <a:cs typeface="David" panose="020E0502060401010101" pitchFamily="34" charset="-79"/>
              </a:rPr>
              <a:t>Nada: “A constructive and fun experience, mostly allowing in-depth knowledge of the spirit and the social environment, providing tools for coping and inspiration.”</a:t>
            </a:r>
          </a:p>
          <a:p>
            <a:pPr algn="l">
              <a:lnSpc>
                <a:spcPct val="150000"/>
              </a:lnSpc>
            </a:pPr>
            <a:r>
              <a:rPr lang="en-GB" dirty="0" err="1">
                <a:latin typeface="David" panose="020E0502060401010101" pitchFamily="34" charset="-79"/>
                <a:cs typeface="David" panose="020E0502060401010101" pitchFamily="34" charset="-79"/>
              </a:rPr>
              <a:t>Re’em</a:t>
            </a:r>
            <a:r>
              <a:rPr lang="en-GB" dirty="0">
                <a:latin typeface="David" panose="020E0502060401010101" pitchFamily="34" charset="-79"/>
                <a:cs typeface="David" panose="020E0502060401010101" pitchFamily="34" charset="-79"/>
              </a:rPr>
              <a:t> emphasized: “I really liked it, the simulation introduced many new things for me that I already need to change in my life…an exciting experience, it provided me with social skills and [taught me] how to be braver.”</a:t>
            </a:r>
          </a:p>
          <a:p>
            <a:pPr algn="l">
              <a:lnSpc>
                <a:spcPct val="150000"/>
              </a:lnSpc>
            </a:pPr>
            <a:r>
              <a:rPr lang="en-GB" dirty="0" err="1">
                <a:latin typeface="David" panose="020E0502060401010101" pitchFamily="34" charset="-79"/>
                <a:cs typeface="David" panose="020E0502060401010101" pitchFamily="34" charset="-79"/>
              </a:rPr>
              <a:t>Noal</a:t>
            </a:r>
            <a:r>
              <a:rPr lang="en-GB" dirty="0">
                <a:latin typeface="David" panose="020E0502060401010101" pitchFamily="34" charset="-79"/>
                <a:cs typeface="David" panose="020E0502060401010101" pitchFamily="34" charset="-79"/>
              </a:rPr>
              <a:t> summarized all the skills and wrote: “During the course I learnt really important issues that beforehand I had never paid attention to. Now, though, in every situation I will take two minutes to think to myself and try to identify feelings, try to gather self-confidence, and to look deeply at myself, and definitely to recognize my strengths in order to continue. I gained social ideas like empathy, listening, inter-personal communication.”</a:t>
            </a:r>
          </a:p>
        </p:txBody>
      </p:sp>
    </p:spTree>
    <p:extLst>
      <p:ext uri="{BB962C8B-B14F-4D97-AF65-F5344CB8AC3E}">
        <p14:creationId xmlns:p14="http://schemas.microsoft.com/office/powerpoint/2010/main" val="203339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78DC04C-CB6A-42C2-9A61-8182CEA82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CA608B-265C-4A03-ADA4-0FF315ABF1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8153400" cy="6857999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249E6A2-7CF3-4C92-B4FC-A69CD798E6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2164" y="685800"/>
            <a:ext cx="6775436" cy="548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D12DA6-D6D7-4AC5-ACC6-538D80DD5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594" y="1015488"/>
            <a:ext cx="6351533" cy="86380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 rtl="1"/>
            <a:r>
              <a:rPr lang="en-GB" sz="4400" dirty="0">
                <a:latin typeface="David"/>
                <a:cs typeface="David"/>
              </a:rPr>
              <a:t>challenges</a:t>
            </a:r>
            <a:r>
              <a:rPr lang="en-US" sz="4400" dirty="0">
                <a:latin typeface="David"/>
                <a:cs typeface="David"/>
              </a:rPr>
              <a:t>......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9DF8D-F71F-4ED5-A7C0-8FD75C280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164" y="2135938"/>
            <a:ext cx="6775436" cy="40362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49263" indent="-449263" algn="l" fontAlgn="base"/>
            <a:r>
              <a:rPr lang="en-US" sz="2800" dirty="0">
                <a:latin typeface="David" panose="020E0502060401010101" pitchFamily="34" charset="-79"/>
                <a:cs typeface="David" panose="020E0502060401010101" pitchFamily="34" charset="-79"/>
              </a:rPr>
              <a:t>Running a simulation on Zoom.</a:t>
            </a:r>
          </a:p>
          <a:p>
            <a:pPr marL="449263" indent="-449263" algn="l" fontAlgn="base"/>
            <a:r>
              <a:rPr lang="en-US" sz="2800" dirty="0">
                <a:latin typeface="David" panose="020E0502060401010101" pitchFamily="34" charset="-79"/>
                <a:cs typeface="David" panose="020E0502060401010101" pitchFamily="34" charset="-79"/>
              </a:rPr>
              <a:t>Composing a scenario based on the cultural indices (a difficult task)…</a:t>
            </a:r>
          </a:p>
          <a:p>
            <a:pPr marL="449263" indent="-449263" algn="l" fontAlgn="base"/>
            <a:r>
              <a:rPr lang="en-US" sz="2800" dirty="0">
                <a:latin typeface="David" panose="020E0502060401010101" pitchFamily="34" charset="-79"/>
                <a:cs typeface="David" panose="020E0502060401010101" pitchFamily="34" charset="-79"/>
              </a:rPr>
              <a:t>Duplicating the SEL skills model </a:t>
            </a:r>
            <a:r>
              <a:rPr lang="en-GB" sz="2800" dirty="0">
                <a:latin typeface="David" panose="020E0502060401010101" pitchFamily="34" charset="-79"/>
                <a:cs typeface="David" panose="020E0502060401010101" pitchFamily="34" charset="-79"/>
              </a:rPr>
              <a:t>with simulations for the rest of the college’s programs.</a:t>
            </a:r>
            <a:endParaRPr lang="en-US" sz="28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r" rtl="1"/>
            <a:endParaRPr lang="en-US" sz="3600" dirty="0">
              <a:latin typeface="David"/>
              <a:cs typeface="David"/>
            </a:endParaRPr>
          </a:p>
        </p:txBody>
      </p:sp>
      <p:pic>
        <p:nvPicPr>
          <p:cNvPr id="6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A6191AF5-9B12-4550-8ED7-58E4D956B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311807" y="292100"/>
            <a:ext cx="1988514" cy="25850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91651" y="5711555"/>
            <a:ext cx="1271847" cy="61443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p:pic>
        <p:nvPicPr>
          <p:cNvPr id="4" name="תמונה 3" descr="Library of &lt;strong&gt;challenge&lt;/strong&gt; icon png free download png files ..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64" y="3887585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511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12DA6-D6D7-4AC5-ACC6-538D80DD5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969" y="363094"/>
            <a:ext cx="9486900" cy="1263073"/>
          </a:xfrm>
          <a:solidFill>
            <a:srgbClr val="00B050"/>
          </a:solidFill>
        </p:spPr>
        <p:txBody>
          <a:bodyPr>
            <a:normAutofit/>
          </a:bodyPr>
          <a:lstStyle/>
          <a:p>
            <a:pPr algn="ctr"/>
            <a:r>
              <a:rPr lang="en-GB" sz="4400" dirty="0">
                <a:latin typeface="David" panose="020E0502060401010101" pitchFamily="34" charset="-79"/>
                <a:cs typeface="David" panose="020E0502060401010101" pitchFamily="34" charset="-79"/>
              </a:rPr>
              <a:t>THE CHERRY ON TOP</a:t>
            </a:r>
            <a:endParaRPr lang="en-US" sz="44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9DF8D-F71F-4ED5-A7C0-8FD75C280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053" y="1969289"/>
            <a:ext cx="9486901" cy="3918098"/>
          </a:xfrm>
        </p:spPr>
        <p:txBody>
          <a:bodyPr>
            <a:normAutofit/>
          </a:bodyPr>
          <a:lstStyle/>
          <a:p>
            <a:pPr algn="l"/>
            <a:r>
              <a:rPr lang="en-GB" sz="3200" dirty="0">
                <a:latin typeface="David" panose="020E0502060401010101" pitchFamily="34" charset="-79"/>
                <a:cs typeface="David" panose="020E0502060401010101" pitchFamily="34" charset="-79"/>
              </a:rPr>
              <a:t>The researchers’ reflections about the research, which formed an anchor for personal-professional development.</a:t>
            </a:r>
          </a:p>
          <a:p>
            <a:pPr algn="l"/>
            <a:r>
              <a:rPr lang="en-GB" sz="3200" dirty="0">
                <a:latin typeface="David" panose="020E0502060401010101" pitchFamily="34" charset="-79"/>
                <a:cs typeface="David" panose="020E0502060401010101" pitchFamily="34" charset="-79"/>
              </a:rPr>
              <a:t>The creation of a shared academic discourse, the development of SEL skills, and conducting an educated conversation.</a:t>
            </a:r>
          </a:p>
          <a:p>
            <a:pPr algn="l"/>
            <a:endParaRPr lang="he-IL" sz="32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r" rtl="1"/>
            <a:endParaRPr lang="he-IL" sz="32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endParaRPr lang="en-US" dirty="0"/>
          </a:p>
        </p:txBody>
      </p:sp>
      <p:pic>
        <p:nvPicPr>
          <p:cNvPr id="4" name="תמונה 3" descr="&lt;strong&gt;Whipped&lt;/strong&gt; &lt;strong&gt;Cream&lt;/strong&gt; And Red Glace &lt;strong&gt;Cherry&lt;/strong&gt; Stock Photo - Image of ..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53" y="5354605"/>
            <a:ext cx="1125599" cy="1751808"/>
          </a:xfrm>
          <a:prstGeom prst="rect">
            <a:avLst/>
          </a:prstGeom>
        </p:spPr>
      </p:pic>
      <p:pic>
        <p:nvPicPr>
          <p:cNvPr id="5" name="תמונה 4" descr="&lt;strong&gt;Whipped&lt;/strong&gt; &lt;strong&gt;Cream&lt;/strong&gt; With &lt;strong&gt;Cherry&lt;/strong&gt;. Vector Image Stock Vector ..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383" y="2998686"/>
            <a:ext cx="1406729" cy="1406729"/>
          </a:xfrm>
          <a:prstGeom prst="rect">
            <a:avLst/>
          </a:prstGeom>
        </p:spPr>
      </p:pic>
      <p:pic>
        <p:nvPicPr>
          <p:cNvPr id="7" name="תמונה 6" descr="Best &lt;strong&gt;Whipped&lt;/strong&gt; &lt;strong&gt;Cream&lt;/strong&gt; Illustrations, Royalty-Free Vector ..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667" y="4753696"/>
            <a:ext cx="1795272" cy="186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5484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7C478F1-26B5-44C9-823B-523B85B112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337CC61-9E93-4D80-9F1C-12CE9A0C0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625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D12DA6-D6D7-4AC5-ACC6-538D80DD5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818" y="685801"/>
            <a:ext cx="3057379" cy="30462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cap="all" spc="300" baseline="0" dirty="0">
                <a:solidFill>
                  <a:schemeClr val="bg2"/>
                </a:solidFill>
                <a:latin typeface="David"/>
                <a:cs typeface="David"/>
              </a:rPr>
              <a:t>RECOMMENDATIONS</a:t>
            </a:r>
          </a:p>
        </p:txBody>
      </p:sp>
      <p:pic>
        <p:nvPicPr>
          <p:cNvPr id="6" name="Picture 6" descr="Logo&#10;&#10;Description automatically generated">
            <a:extLst>
              <a:ext uri="{FF2B5EF4-FFF2-40B4-BE49-F238E27FC236}">
                <a16:creationId xmlns:a16="http://schemas.microsoft.com/office/drawing/2014/main" id="{7978B7D0-1113-47C9-84F6-C99674AD9B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715000" y="685801"/>
            <a:ext cx="5486399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57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12DA6-D6D7-4AC5-ACC6-538D80DD5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F5381837-B0CD-4A65-A7D0-F94F281BFA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000250" y="2647950"/>
            <a:ext cx="7912100" cy="3130550"/>
          </a:xfrm>
        </p:spPr>
      </p:pic>
    </p:spTree>
    <p:extLst>
      <p:ext uri="{BB962C8B-B14F-4D97-AF65-F5344CB8AC3E}">
        <p14:creationId xmlns:p14="http://schemas.microsoft.com/office/powerpoint/2010/main" val="948688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5EBF9B1-81CC-4A09-9520-1C57145CFA6A}"/>
              </a:ext>
            </a:extLst>
          </p:cNvPr>
          <p:cNvSpPr/>
          <p:nvPr/>
        </p:nvSpPr>
        <p:spPr>
          <a:xfrm>
            <a:off x="1148332" y="144416"/>
            <a:ext cx="9545593" cy="113270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chemeClr val="tx1"/>
                </a:solidFill>
                <a:latin typeface="David"/>
                <a:cs typeface="David"/>
              </a:rPr>
              <a:t>Research Topic</a:t>
            </a:r>
            <a:endParaRPr lang="en-US" sz="4400" dirty="0">
              <a:solidFill>
                <a:schemeClr val="tx1"/>
              </a:solidFill>
              <a:latin typeface="David"/>
              <a:cs typeface="David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057CA-E188-4562-9585-6318E8644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687" y="2233534"/>
            <a:ext cx="10202238" cy="358057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GB" sz="4000" dirty="0">
                <a:latin typeface="David" panose="020E0502060401010101" pitchFamily="34" charset="-79"/>
                <a:ea typeface="+mj-lt"/>
                <a:cs typeface="David" panose="020E0502060401010101" pitchFamily="34" charset="-79"/>
              </a:rPr>
              <a:t>This research deals with the contribution that simulation can make to SEL development in a specific cultural context, namely Arabic society.</a:t>
            </a:r>
          </a:p>
        </p:txBody>
      </p:sp>
    </p:spTree>
    <p:extLst>
      <p:ext uri="{BB962C8B-B14F-4D97-AF65-F5344CB8AC3E}">
        <p14:creationId xmlns:p14="http://schemas.microsoft.com/office/powerpoint/2010/main" val="1969131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38E646A7-D148-4320-A501-0291AA75A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799"/>
            <a:ext cx="10820400" cy="1371601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CACE79-B2CA-4327-A2D7-0DE45CC34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126" y="597115"/>
            <a:ext cx="10785009" cy="1463926"/>
          </a:xfrm>
          <a:solidFill>
            <a:schemeClr val="accent1"/>
          </a:solidFill>
        </p:spPr>
        <p:txBody>
          <a:bodyPr anchor="ctr">
            <a:normAutofit/>
          </a:bodyPr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David"/>
                <a:cs typeface="David"/>
              </a:rPr>
              <a:t>Arab Cultural Indices</a:t>
            </a:r>
            <a:endParaRPr lang="en-US" sz="4400" dirty="0">
              <a:latin typeface="David"/>
              <a:cs typeface="David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11A2A1A-43D0-451F-98BB-63D2958CE0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5687449"/>
              </p:ext>
            </p:extLst>
          </p:nvPr>
        </p:nvGraphicFramePr>
        <p:xfrm>
          <a:off x="498614" y="2143076"/>
          <a:ext cx="10820400" cy="3475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88996F4-E93E-43EA-9265-A806BE5563F0}"/>
              </a:ext>
            </a:extLst>
          </p:cNvPr>
          <p:cNvSpPr txBox="1"/>
          <p:nvPr/>
        </p:nvSpPr>
        <p:spPr>
          <a:xfrm>
            <a:off x="8575815" y="5701003"/>
            <a:ext cx="274319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 rtl="1"/>
            <a:r>
              <a:rPr lang="he" sz="2000" dirty="0">
                <a:latin typeface="David"/>
                <a:ea typeface="+mn-lt"/>
                <a:cs typeface="David"/>
              </a:rPr>
              <a:t>(</a:t>
            </a:r>
            <a:r>
              <a:rPr lang="en-GB" sz="2000" dirty="0" err="1">
                <a:latin typeface="David"/>
                <a:ea typeface="+mn-lt"/>
                <a:cs typeface="David"/>
              </a:rPr>
              <a:t>Khawla</a:t>
            </a:r>
            <a:r>
              <a:rPr lang="en-GB" sz="2000" dirty="0">
                <a:latin typeface="David"/>
                <a:ea typeface="+mn-lt"/>
                <a:cs typeface="David"/>
              </a:rPr>
              <a:t> Zoabi, 2013</a:t>
            </a:r>
            <a:r>
              <a:rPr lang="he" sz="2000" dirty="0">
                <a:latin typeface="David"/>
                <a:ea typeface="+mn-lt"/>
                <a:cs typeface="David"/>
              </a:rPr>
              <a:t>)</a:t>
            </a:r>
            <a:endParaRPr lang="en-US" sz="2000" dirty="0">
              <a:latin typeface="David"/>
              <a:cs typeface="David"/>
            </a:endParaRPr>
          </a:p>
        </p:txBody>
      </p:sp>
    </p:spTree>
    <p:extLst>
      <p:ext uri="{BB962C8B-B14F-4D97-AF65-F5344CB8AC3E}">
        <p14:creationId xmlns:p14="http://schemas.microsoft.com/office/powerpoint/2010/main" val="908612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FF9146B-4CCD-4CDB-AB9C-458005307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1FEFA6-7D4F-4746-AE64-D4D52FE7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F8DA3CF-9D4B-403A-9AD4-BB177DAB6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EDDCF2-013B-4FDE-8075-682E508F3603}"/>
              </a:ext>
            </a:extLst>
          </p:cNvPr>
          <p:cNvSpPr/>
          <p:nvPr/>
        </p:nvSpPr>
        <p:spPr>
          <a:xfrm>
            <a:off x="1371599" y="1010097"/>
            <a:ext cx="9486901" cy="1010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85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4400" cap="all" spc="300" dirty="0">
                <a:solidFill>
                  <a:schemeClr val="tx2"/>
                </a:solidFill>
                <a:latin typeface="David"/>
                <a:ea typeface="+mj-ea"/>
                <a:cs typeface="David"/>
              </a:rPr>
              <a:t>Simulation and the cultural context</a:t>
            </a:r>
            <a:endParaRPr lang="en-US" sz="4400" cap="all" spc="300" dirty="0">
              <a:solidFill>
                <a:schemeClr val="tx2"/>
              </a:solidFill>
              <a:latin typeface="David"/>
              <a:ea typeface="+mj-ea"/>
              <a:cs typeface="David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238B5-D84F-4DDE-BCF1-70F1BE059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3963" y="2127663"/>
            <a:ext cx="9321636" cy="2783747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3600" dirty="0">
                <a:solidFill>
                  <a:schemeClr val="tx1"/>
                </a:solidFill>
                <a:latin typeface="David"/>
                <a:cs typeface="David"/>
              </a:rPr>
              <a:t>Research shows that culture influences an individual’s ways of thinking, viewpoints, and decision-making (Zoabi &amp; Anson., 2017; Hoshino-Browne et al., 2005).</a:t>
            </a:r>
            <a:r>
              <a:rPr lang="en-GB" sz="3600" dirty="0">
                <a:solidFill>
                  <a:schemeClr val="tx1"/>
                </a:solidFill>
              </a:rPr>
              <a:t> </a:t>
            </a:r>
            <a:endParaRPr lang="en-GB" sz="2000" dirty="0">
              <a:solidFill>
                <a:schemeClr val="tx1"/>
              </a:solidFill>
            </a:endParaRPr>
          </a:p>
        </p:txBody>
      </p:sp>
      <p:pic>
        <p:nvPicPr>
          <p:cNvPr id="1028" name="Picture 4" descr="למה יצירתיות היא חלק בלתי נפרד מניצוץ החיים האנושי? | אדקו ישראל">
            <a:extLst>
              <a:ext uri="{FF2B5EF4-FFF2-40B4-BE49-F238E27FC236}">
                <a16:creationId xmlns:a16="http://schemas.microsoft.com/office/drawing/2014/main" id="{64C16F57-62EF-45E7-BEE7-282208523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018" y="4498848"/>
            <a:ext cx="5035654" cy="157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863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9BD621E-B800-49CF-B025-5942A0F1D913}"/>
              </a:ext>
            </a:extLst>
          </p:cNvPr>
          <p:cNvSpPr txBox="1">
            <a:spLocks/>
          </p:cNvSpPr>
          <p:nvPr/>
        </p:nvSpPr>
        <p:spPr>
          <a:xfrm>
            <a:off x="7950871" y="378174"/>
            <a:ext cx="4073947" cy="5474042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>
                <a:latin typeface="David"/>
                <a:cs typeface="David"/>
              </a:rPr>
              <a:t>RESEARCH QUESTION</a:t>
            </a:r>
          </a:p>
        </p:txBody>
      </p:sp>
      <p:pic>
        <p:nvPicPr>
          <p:cNvPr id="5" name="מציין מיקום תוכן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44" y="0"/>
            <a:ext cx="3023878" cy="238374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2549F8-201A-4352-9CCC-CBFE233C2F88}"/>
              </a:ext>
            </a:extLst>
          </p:cNvPr>
          <p:cNvSpPr txBox="1">
            <a:spLocks/>
          </p:cNvSpPr>
          <p:nvPr/>
        </p:nvSpPr>
        <p:spPr>
          <a:xfrm>
            <a:off x="994409" y="3178630"/>
            <a:ext cx="6083272" cy="27936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>
                <a:solidFill>
                  <a:schemeClr val="tx1"/>
                </a:solidFill>
                <a:latin typeface="David"/>
                <a:ea typeface="+mj-lt"/>
                <a:cs typeface="David"/>
              </a:rPr>
              <a:t>How does simulation as an educational tool contribute to developing SEL among teachers from an Arabic cultural background?</a:t>
            </a:r>
          </a:p>
        </p:txBody>
      </p:sp>
    </p:spTree>
    <p:extLst>
      <p:ext uri="{BB962C8B-B14F-4D97-AF65-F5344CB8AC3E}">
        <p14:creationId xmlns:p14="http://schemas.microsoft.com/office/powerpoint/2010/main" val="1744982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6753ACD-8389-4A4D-8E6D-14DCDB250C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A7C3535-4FB5-4E5B-BDFE-FA61877AF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8528" y="685800"/>
            <a:ext cx="4063972" cy="54864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46339D-AE25-43CF-99AB-EFE8B06F3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686" y="1371600"/>
            <a:ext cx="3048734" cy="4114800"/>
          </a:xfrm>
        </p:spPr>
        <p:txBody>
          <a:bodyPr anchor="ctr">
            <a:normAutofit/>
          </a:bodyPr>
          <a:lstStyle/>
          <a:p>
            <a:pPr algn="ctr"/>
            <a:r>
              <a:rPr lang="en-US" sz="4400" dirty="0">
                <a:latin typeface="David"/>
                <a:ea typeface="+mj-lt"/>
                <a:cs typeface="+mj-lt"/>
              </a:rPr>
              <a:t>Methodology </a:t>
            </a:r>
            <a:endParaRPr lang="en-US" sz="4400" dirty="0">
              <a:latin typeface="David"/>
            </a:endParaRPr>
          </a:p>
        </p:txBody>
      </p:sp>
      <p:pic>
        <p:nvPicPr>
          <p:cNvPr id="13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D78547D-F328-4F0A-85CF-60FF85817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495402" y="685801"/>
            <a:ext cx="5912867" cy="24981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4FBB8-3845-4805-95F8-BC28FB9C2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7464" y="3429000"/>
            <a:ext cx="6500805" cy="279360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buFont typeface="Arial"/>
              <a:buChar char="•"/>
            </a:pPr>
            <a:r>
              <a:rPr lang="en-GB" sz="3200" dirty="0">
                <a:solidFill>
                  <a:schemeClr val="tx1"/>
                </a:solidFill>
                <a:latin typeface="David"/>
                <a:cs typeface="David"/>
              </a:rPr>
              <a:t>The research was carried out using a quantitatively integrated approach –qualitative mixed method.</a:t>
            </a:r>
          </a:p>
          <a:p>
            <a:pPr marL="0" indent="0" algn="r" rtl="1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219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5E4A0-5762-49B9-9D22-7D7780946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774" y="511547"/>
            <a:ext cx="9512429" cy="1205540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en-GB" sz="4900" dirty="0">
                <a:latin typeface="David"/>
                <a:cs typeface="David"/>
              </a:rPr>
              <a:t>PARTICIPANTS</a:t>
            </a:r>
            <a:br>
              <a:rPr lang="he" dirty="0">
                <a:latin typeface="David"/>
                <a:cs typeface="David"/>
              </a:rPr>
            </a:br>
            <a:endParaRPr lang="he" dirty="0">
              <a:latin typeface="Goudy Old Style"/>
              <a:cs typeface="David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0ABF5-C2F6-4000-AF74-957EEAD108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8740" y="2135918"/>
            <a:ext cx="5031521" cy="1627618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indent="0" algn="l">
              <a:buNone/>
            </a:pPr>
            <a:r>
              <a:rPr lang="en-US" sz="3600" dirty="0">
                <a:latin typeface="David"/>
                <a:cs typeface="David"/>
              </a:rPr>
              <a:t>Intervention Group</a:t>
            </a:r>
          </a:p>
          <a:p>
            <a:pPr marL="0" indent="0" algn="l">
              <a:buNone/>
            </a:pPr>
            <a:r>
              <a:rPr lang="en-US" sz="3600" dirty="0">
                <a:latin typeface="David"/>
                <a:cs typeface="David"/>
              </a:rPr>
              <a:t>N=62</a:t>
            </a:r>
          </a:p>
          <a:p>
            <a:pPr marL="0" indent="0" algn="l">
              <a:buNone/>
            </a:pPr>
            <a:r>
              <a:rPr lang="en-US" sz="3600" dirty="0">
                <a:latin typeface="David"/>
                <a:cs typeface="David"/>
              </a:rPr>
              <a:t>Two Groups of 15 Participants</a:t>
            </a:r>
          </a:p>
          <a:p>
            <a:pPr marL="0" indent="0" algn="l">
              <a:buNone/>
            </a:pPr>
            <a:r>
              <a:rPr lang="en-GB" sz="3600" dirty="0">
                <a:latin typeface="David"/>
                <a:cs typeface="David"/>
              </a:rPr>
              <a:t>Two Groups of 16 Participants</a:t>
            </a:r>
            <a:endParaRPr lang="en-US" sz="3600" dirty="0">
              <a:latin typeface="David"/>
              <a:cs typeface="David"/>
            </a:endParaRPr>
          </a:p>
          <a:p>
            <a:pPr algn="r" rt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736F01-C3C3-4D64-8360-E8872A64A6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7089" y="1717087"/>
            <a:ext cx="5016834" cy="1462860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indent="0" algn="r" rtl="1">
              <a:buNone/>
            </a:pPr>
            <a:endParaRPr lang="en-US" sz="3600" dirty="0">
              <a:latin typeface="David"/>
              <a:ea typeface="+mj-lt"/>
              <a:cs typeface="David"/>
            </a:endParaRPr>
          </a:p>
          <a:p>
            <a:pPr marL="0" indent="0" algn="l">
              <a:buNone/>
            </a:pPr>
            <a:r>
              <a:rPr lang="en-GB" sz="3600" dirty="0">
                <a:latin typeface="David"/>
                <a:ea typeface="+mj-lt"/>
                <a:cs typeface="David"/>
              </a:rPr>
              <a:t>Control Group</a:t>
            </a:r>
            <a:endParaRPr lang="en-US" sz="3600" dirty="0">
              <a:latin typeface="David"/>
              <a:ea typeface="+mj-lt"/>
              <a:cs typeface="David"/>
            </a:endParaRPr>
          </a:p>
          <a:p>
            <a:pPr marL="0" indent="0" algn="l">
              <a:buNone/>
            </a:pPr>
            <a:r>
              <a:rPr lang="en-US" sz="3600" dirty="0">
                <a:latin typeface="David"/>
                <a:ea typeface="+mj-lt"/>
                <a:cs typeface="David"/>
              </a:rPr>
              <a:t>N=65</a:t>
            </a:r>
            <a:endParaRPr lang="he" sz="3600" dirty="0">
              <a:latin typeface="David"/>
              <a:cs typeface="David"/>
            </a:endParaRPr>
          </a:p>
          <a:p>
            <a:pPr algn="r" rtl="1"/>
            <a:endParaRPr lang="he" sz="3600" dirty="0">
              <a:latin typeface="David"/>
              <a:cs typeface="David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98EFC9-2520-444C-8512-73C21BB39214}"/>
              </a:ext>
            </a:extLst>
          </p:cNvPr>
          <p:cNvSpPr txBox="1"/>
          <p:nvPr/>
        </p:nvSpPr>
        <p:spPr>
          <a:xfrm rot="10800000" flipV="1">
            <a:off x="2513660" y="4890368"/>
            <a:ext cx="8087495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rtl="1"/>
            <a:r>
              <a:rPr lang="en-GB" sz="3200" dirty="0">
                <a:latin typeface="David"/>
                <a:cs typeface="David"/>
              </a:rPr>
              <a:t>127 Arabic teachers studying for a Master’s degree (second year) in different programs at the Arabic College for Education in Haifa.  </a:t>
            </a:r>
          </a:p>
          <a:p>
            <a:pPr algn="ctr" rtl="1"/>
            <a:r>
              <a:rPr lang="he" sz="3200" cap="all" dirty="0">
                <a:latin typeface="David"/>
                <a:cs typeface="David"/>
              </a:rPr>
              <a:t> </a:t>
            </a:r>
            <a:endParaRPr lang="en-US" dirty="0"/>
          </a:p>
        </p:txBody>
      </p:sp>
      <p:pic>
        <p:nvPicPr>
          <p:cNvPr id="8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CA50FC10-C6B9-4A3B-B955-A4848A6D7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3763536"/>
            <a:ext cx="2743200" cy="1382022"/>
          </a:xfrm>
          <a:prstGeom prst="rect">
            <a:avLst/>
          </a:prstGeom>
        </p:spPr>
      </p:pic>
      <p:pic>
        <p:nvPicPr>
          <p:cNvPr id="11" name="Picture 11" descr="Icon&#10;&#10;Description automatically generated">
            <a:extLst>
              <a:ext uri="{FF2B5EF4-FFF2-40B4-BE49-F238E27FC236}">
                <a16:creationId xmlns:a16="http://schemas.microsoft.com/office/drawing/2014/main" id="{C08D29E0-967C-46EA-AF59-74C3018EEF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393921" y="3148735"/>
            <a:ext cx="3083009" cy="122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07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מציין מיקום תוכן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3019145"/>
              </p:ext>
            </p:extLst>
          </p:nvPr>
        </p:nvGraphicFramePr>
        <p:xfrm>
          <a:off x="1371600" y="2254250"/>
          <a:ext cx="9486900" cy="3917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B12C1803-7927-403E-A754-B6EAAA74B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7383" y="685800"/>
            <a:ext cx="7901117" cy="1371600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sz="4800" dirty="0">
                <a:latin typeface="David"/>
                <a:cs typeface="David"/>
              </a:rPr>
              <a:t>PROCESS</a:t>
            </a:r>
          </a:p>
        </p:txBody>
      </p:sp>
      <p:pic>
        <p:nvPicPr>
          <p:cNvPr id="6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F891AEDE-8131-49F2-8102-638A5EC1BA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197" y="208637"/>
            <a:ext cx="2466975" cy="1847850"/>
          </a:xfrm>
          <a:prstGeom prst="rect">
            <a:avLst/>
          </a:prstGeom>
        </p:spPr>
      </p:pic>
      <p:pic>
        <p:nvPicPr>
          <p:cNvPr id="8" name="תמונה 7" descr="5 Best Benefits of &lt;strong&gt;Online Learning&lt;/strong&gt; | Metro Student Medi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982" y="2453121"/>
            <a:ext cx="2863273" cy="1612323"/>
          </a:xfrm>
          <a:prstGeom prst="rect">
            <a:avLst/>
          </a:prstGeom>
        </p:spPr>
      </p:pic>
      <p:pic>
        <p:nvPicPr>
          <p:cNvPr id="10" name="תמונה 9" descr="Top 7 Headsets for student Distance &lt;strong&gt;Learning&lt;/strong&gt; and for On ...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618" y="4421121"/>
            <a:ext cx="2955637" cy="16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154844"/>
      </p:ext>
    </p:extLst>
  </p:cSld>
  <p:clrMapOvr>
    <a:masterClrMapping/>
  </p:clrMapOvr>
</p:sld>
</file>

<file path=ppt/theme/theme1.xml><?xml version="1.0" encoding="utf-8"?>
<a:theme xmlns:a="http://schemas.openxmlformats.org/drawingml/2006/main" name="BlobVTI">
  <a:themeElements>
    <a:clrScheme name="AnalogousFromDarkSeedLeftStep">
      <a:dk1>
        <a:srgbClr val="000000"/>
      </a:dk1>
      <a:lt1>
        <a:srgbClr val="FFFFFF"/>
      </a:lt1>
      <a:dk2>
        <a:srgbClr val="1B2C2F"/>
      </a:dk2>
      <a:lt2>
        <a:srgbClr val="F3F3F0"/>
      </a:lt2>
      <a:accent1>
        <a:srgbClr val="572BE7"/>
      </a:accent1>
      <a:accent2>
        <a:srgbClr val="1739D5"/>
      </a:accent2>
      <a:accent3>
        <a:srgbClr val="299AE7"/>
      </a:accent3>
      <a:accent4>
        <a:srgbClr val="15C0BD"/>
      </a:accent4>
      <a:accent5>
        <a:srgbClr val="23C57F"/>
      </a:accent5>
      <a:accent6>
        <a:srgbClr val="16C631"/>
      </a:accent6>
      <a:hlink>
        <a:srgbClr val="349C81"/>
      </a:hlink>
      <a:folHlink>
        <a:srgbClr val="7F7F7F"/>
      </a:folHlink>
    </a:clrScheme>
    <a:fontScheme name="Blob">
      <a:majorFont>
        <a:latin typeface="Rockwell Nova Light"/>
        <a:ea typeface=""/>
        <a:cs typeface=""/>
      </a:majorFont>
      <a:minorFont>
        <a:latin typeface="Avenir Next LT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bVTI" id="{06D3AACF-B619-4265-899F-5E2FB3A445D5}" vid="{F5918863-BA1A-4735-81A8-3E7BFBDA8478}"/>
    </a:ext>
  </a:extLst>
</a:theme>
</file>

<file path=ppt/theme/theme2.xml><?xml version="1.0" encoding="utf-8"?>
<a:theme xmlns:a="http://schemas.openxmlformats.org/drawingml/2006/main" name="ClassicFrameVTI">
  <a:themeElements>
    <a:clrScheme name="AnalogousFromRegularSeedRightStep">
      <a:dk1>
        <a:srgbClr val="000000"/>
      </a:dk1>
      <a:lt1>
        <a:srgbClr val="FFFFFF"/>
      </a:lt1>
      <a:dk2>
        <a:srgbClr val="1C2831"/>
      </a:dk2>
      <a:lt2>
        <a:srgbClr val="F3F0F3"/>
      </a:lt2>
      <a:accent1>
        <a:srgbClr val="48B660"/>
      </a:accent1>
      <a:accent2>
        <a:srgbClr val="3BB187"/>
      </a:accent2>
      <a:accent3>
        <a:srgbClr val="47AEB4"/>
      </a:accent3>
      <a:accent4>
        <a:srgbClr val="3B79B1"/>
      </a:accent4>
      <a:accent5>
        <a:srgbClr val="4D5AC3"/>
      </a:accent5>
      <a:accent6>
        <a:srgbClr val="623FB3"/>
      </a:accent6>
      <a:hlink>
        <a:srgbClr val="BF3FA2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515</TotalTime>
  <Words>1110</Words>
  <Application>Microsoft Office PowerPoint</Application>
  <PresentationFormat>Widescreen</PresentationFormat>
  <Paragraphs>134</Paragraphs>
  <Slides>24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Arial</vt:lpstr>
      <vt:lpstr>Avenir Next LT Pro</vt:lpstr>
      <vt:lpstr>Calibri</vt:lpstr>
      <vt:lpstr>David</vt:lpstr>
      <vt:lpstr>Gill Sans MT</vt:lpstr>
      <vt:lpstr>Goudy Old Style</vt:lpstr>
      <vt:lpstr>Rockwell Nova Light</vt:lpstr>
      <vt:lpstr>The Hand Extrablack</vt:lpstr>
      <vt:lpstr>Times New Roman</vt:lpstr>
      <vt:lpstr>BlobVTI</vt:lpstr>
      <vt:lpstr>ClassicFrameVTI</vt:lpstr>
      <vt:lpstr>SEL Simulation as a Stimulus for Development    </vt:lpstr>
      <vt:lpstr>PowerPoint Presentation</vt:lpstr>
      <vt:lpstr>PowerPoint Presentation</vt:lpstr>
      <vt:lpstr>Arab Cultural Indices</vt:lpstr>
      <vt:lpstr>PowerPoint Presentation</vt:lpstr>
      <vt:lpstr>PowerPoint Presentation</vt:lpstr>
      <vt:lpstr>Methodology </vt:lpstr>
      <vt:lpstr>PARTICIPANTS </vt:lpstr>
      <vt:lpstr>PROCESS</vt:lpstr>
      <vt:lpstr>  </vt:lpstr>
      <vt:lpstr>SEMI-STRUCTURED INTERVIEW: EXAMPLE QUESTIONS</vt:lpstr>
      <vt:lpstr>The simulation meetings</vt:lpstr>
      <vt:lpstr>Initial findings</vt:lpstr>
      <vt:lpstr>From the sel reliability survey</vt:lpstr>
      <vt:lpstr>From the sel reliability survey</vt:lpstr>
      <vt:lpstr>CULTURAL IDENTITY SURVEY</vt:lpstr>
      <vt:lpstr>SEL SKILL DIFFERENCES BETWEEN THE CONTROL GROUP AND THE INTERVENTION GROUP PRIOR TO THE COURSE</vt:lpstr>
      <vt:lpstr> An explanation for the identical average for the control group and the INTERVENTION group prior to the course.</vt:lpstr>
      <vt:lpstr>Differences in sel skills among the control GROUP</vt:lpstr>
      <vt:lpstr>FEEDBACK FROM THE COURSE STUDENTS.</vt:lpstr>
      <vt:lpstr>challenges......</vt:lpstr>
      <vt:lpstr>THE CHERRY ON TOP</vt:lpstr>
      <vt:lpstr>RECOMMENDATIONS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מאתיא1</dc:creator>
  <cp:lastModifiedBy>Alex Stein</cp:lastModifiedBy>
  <cp:revision>1097</cp:revision>
  <dcterms:created xsi:type="dcterms:W3CDTF">2021-05-31T09:02:25Z</dcterms:created>
  <dcterms:modified xsi:type="dcterms:W3CDTF">2021-06-24T06:46:49Z</dcterms:modified>
</cp:coreProperties>
</file>