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8"/>
  </p:notesMasterIdLst>
  <p:sldIdLst>
    <p:sldId id="257" r:id="rId2"/>
    <p:sldId id="522" r:id="rId3"/>
    <p:sldId id="623" r:id="rId4"/>
    <p:sldId id="619" r:id="rId5"/>
    <p:sldId id="583" r:id="rId6"/>
    <p:sldId id="480" r:id="rId7"/>
    <p:sldId id="490" r:id="rId8"/>
    <p:sldId id="616" r:id="rId9"/>
    <p:sldId id="493" r:id="rId10"/>
    <p:sldId id="612" r:id="rId11"/>
    <p:sldId id="613" r:id="rId12"/>
    <p:sldId id="617" r:id="rId13"/>
    <p:sldId id="622" r:id="rId14"/>
    <p:sldId id="620" r:id="rId15"/>
    <p:sldId id="614" r:id="rId16"/>
    <p:sldId id="621"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00"/>
    <a:srgbClr val="CC00FF"/>
    <a:srgbClr val="FF99FF"/>
    <a:srgbClr val="FFCC66"/>
    <a:srgbClr val="FFCC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47" autoAdjust="0"/>
    <p:restoredTop sz="90141" autoAdjust="0"/>
  </p:normalViewPr>
  <p:slideViewPr>
    <p:cSldViewPr>
      <p:cViewPr varScale="1">
        <p:scale>
          <a:sx n="100" d="100"/>
          <a:sy n="100" d="100"/>
        </p:scale>
        <p:origin x="1566" y="102"/>
      </p:cViewPr>
      <p:guideLst>
        <p:guide orient="horz" pos="2160"/>
        <p:guide pos="2880"/>
      </p:guideLst>
    </p:cSldViewPr>
  </p:slideViewPr>
  <p:notesTextViewPr>
    <p:cViewPr>
      <p:scale>
        <a:sx n="200" d="100"/>
        <a:sy n="200" d="100"/>
      </p:scale>
      <p:origin x="0" y="0"/>
    </p:cViewPr>
  </p:notesTextViewPr>
  <p:sorterViewPr>
    <p:cViewPr>
      <p:scale>
        <a:sx n="125" d="100"/>
        <a:sy n="125" d="100"/>
      </p:scale>
      <p:origin x="0" y="-99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C01B36C-C16A-4EE1-873D-948FF8991C8E}" type="datetimeFigureOut">
              <a:rPr lang="he-IL" smtClean="0"/>
              <a:pPr/>
              <a:t>י"ט/טבת/תשפ"א</a:t>
            </a:fld>
            <a:endParaRPr lang="he-I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37DC352-1BD4-41F3-8AAA-5CCE8BFA2C6A}" type="slidenum">
              <a:rPr lang="he-IL" smtClean="0"/>
              <a:pPr/>
              <a:t>‹#›</a:t>
            </a:fld>
            <a:endParaRPr lang="he-IL" dirty="0"/>
          </a:p>
        </p:txBody>
      </p:sp>
    </p:spTree>
    <p:extLst>
      <p:ext uri="{BB962C8B-B14F-4D97-AF65-F5344CB8AC3E}">
        <p14:creationId xmlns:p14="http://schemas.microsoft.com/office/powerpoint/2010/main" val="23598389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rtl="0"/>
            <a:fld id="{6E65B14C-1E52-4CB5-BD2F-F1EC40276EA9}" type="slidenum">
              <a:rPr/>
              <a:pPr algn="l" rtl="0"/>
              <a:t>6</a:t>
            </a:fld>
            <a:endParaRPr lang="en-us" dirty="0"/>
          </a:p>
        </p:txBody>
      </p:sp>
    </p:spTree>
    <p:extLst>
      <p:ext uri="{BB962C8B-B14F-4D97-AF65-F5344CB8AC3E}">
        <p14:creationId xmlns:p14="http://schemas.microsoft.com/office/powerpoint/2010/main" val="2441420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rtl="0"/>
            <a:fld id="{6E65B14C-1E52-4CB5-BD2F-F1EC40276EA9}" type="slidenum">
              <a:rPr/>
              <a:pPr algn="l" rtl="0"/>
              <a:t>7</a:t>
            </a:fld>
            <a:endParaRPr lang="en-us" dirty="0"/>
          </a:p>
        </p:txBody>
      </p:sp>
    </p:spTree>
    <p:extLst>
      <p:ext uri="{BB962C8B-B14F-4D97-AF65-F5344CB8AC3E}">
        <p14:creationId xmlns:p14="http://schemas.microsoft.com/office/powerpoint/2010/main" val="4027835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426581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2665181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167064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248891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4239719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38760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7240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2"/>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4050688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21481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8466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4B7821-B94C-47E3-8EAF-E5392DDC8CC9}" type="datetimeFigureOut">
              <a:rPr lang="he-IL" smtClean="0"/>
              <a:pPr/>
              <a:t>י"ט/טבת/תשפ"א</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381726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he-I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4B7821-B94C-47E3-8EAF-E5392DDC8CC9}" type="datetimeFigureOut">
              <a:rPr lang="he-IL" smtClean="0"/>
              <a:pPr/>
              <a:t>י"ט/טבת/תשפ"א</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2DF83AC-D2FF-4F8A-931F-90F052FA1C1A}" type="slidenum">
              <a:rPr lang="he-IL" smtClean="0"/>
              <a:pPr/>
              <a:t>‹#›</a:t>
            </a:fld>
            <a:endParaRPr lang="he-IL" dirty="0"/>
          </a:p>
        </p:txBody>
      </p:sp>
    </p:spTree>
    <p:extLst>
      <p:ext uri="{BB962C8B-B14F-4D97-AF65-F5344CB8AC3E}">
        <p14:creationId xmlns:p14="http://schemas.microsoft.com/office/powerpoint/2010/main" val="1109784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il/imgres?imgurl=http://www.technion.ac.il/~sbeer/images/technion_logo.jpg&amp;imgrefurl=http://www.technion.ac.il/~sbeer/projects/projects_template.htm&amp;h=459&amp;w=1074&amp;sz=148&amp;tbnid=HIKvYDtxdGv9-M:&amp;tbnh=51&amp;tbnw=120&amp;prev=/search?q=technion+logo&amp;tbm=isch&amp;tbo=u&amp;zoom=1&amp;q=technion+logo&amp;usg=__9jXIxWW_bfOROdrQdgirzPAYvHE=&amp;docid=SdesXAvI9EkbCM&amp;sa=X&amp;ei=r8faUOaXOcT04QTzm4DQCQ&amp;ved=0CDsQ9QEwAQ&amp;dur=97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5.wm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8.wmf"/><Relationship Id="rId4" Type="http://schemas.openxmlformats.org/officeDocument/2006/relationships/image" Target="../media/image12.wmf"/><Relationship Id="rId9"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10.bin"/><Relationship Id="rId10" Type="http://schemas.openxmlformats.org/officeDocument/2006/relationships/image" Target="../media/image8.wmf"/><Relationship Id="rId4" Type="http://schemas.openxmlformats.org/officeDocument/2006/relationships/image" Target="../media/image17.wmf"/><Relationship Id="rId9"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oleObject" Target="../embeddings/oleObject14.bin"/><Relationship Id="rId10" Type="http://schemas.openxmlformats.org/officeDocument/2006/relationships/image" Target="../media/image8.wmf"/><Relationship Id="rId4" Type="http://schemas.openxmlformats.org/officeDocument/2006/relationships/image" Target="../media/image21.wmf"/><Relationship Id="rId9"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467544" y="1628800"/>
            <a:ext cx="7772400" cy="2448272"/>
          </a:xfrm>
        </p:spPr>
        <p:txBody>
          <a:bodyPr>
            <a:normAutofit/>
          </a:bodyPr>
          <a:lstStyle/>
          <a:p>
            <a:pPr rtl="0"/>
            <a:r>
              <a:rPr lang="en-us" sz="4000" b="0" i="0" u="none" baseline="0" dirty="0"/>
              <a:t>Test Summary</a:t>
            </a:r>
            <a:br>
              <a:rPr lang="en-us" sz="4000" dirty="0"/>
            </a:br>
            <a:r>
              <a:rPr lang="en-us" sz="3200" b="0" i="0" u="none" baseline="0" dirty="0"/>
              <a:t>Flex Cylinder = 32, 42 &amp; 74 mm</a:t>
            </a:r>
            <a:br>
              <a:rPr lang="en-us" sz="3200" dirty="0"/>
            </a:br>
            <a:r>
              <a:rPr lang="en-us" sz="3200" b="0" i="0" u="none" baseline="0" dirty="0"/>
              <a:t>15.12.2020</a:t>
            </a:r>
            <a:endParaRPr lang="en-us" sz="4000" dirty="0"/>
          </a:p>
        </p:txBody>
      </p:sp>
      <p:pic>
        <p:nvPicPr>
          <p:cNvPr id="4" name="Picture 2" descr="http://t3.gstatic.com/images?q=tbn:ANd9GcTdqhpEd_Fs-UAJNpKwqdRpDmB2DsiF-bTRisb72IGeVVniV-6c">
            <a:hlinkClick r:id="rId2"/>
          </p:cNvPr>
          <p:cNvPicPr>
            <a:picLocks noChangeAspect="1" noChangeArrowheads="1"/>
          </p:cNvPicPr>
          <p:nvPr/>
        </p:nvPicPr>
        <p:blipFill>
          <a:blip r:embed="rId3" cstate="print"/>
          <a:srcRect/>
          <a:stretch>
            <a:fillRect/>
          </a:stretch>
        </p:blipFill>
        <p:spPr bwMode="auto">
          <a:xfrm>
            <a:off x="287338" y="152400"/>
            <a:ext cx="2124075" cy="936625"/>
          </a:xfrm>
          <a:prstGeom prst="rect">
            <a:avLst/>
          </a:prstGeom>
          <a:noFill/>
          <a:ln w="9525">
            <a:noFill/>
            <a:miter lim="800000"/>
            <a:headEnd/>
            <a:tailEnd/>
          </a:ln>
        </p:spPr>
      </p:pic>
      <p:sp>
        <p:nvSpPr>
          <p:cNvPr id="5" name="כותרת 1"/>
          <p:cNvSpPr txBox="1">
            <a:spLocks/>
          </p:cNvSpPr>
          <p:nvPr/>
        </p:nvSpPr>
        <p:spPr>
          <a:xfrm>
            <a:off x="287338" y="6021288"/>
            <a:ext cx="2556470" cy="504056"/>
          </a:xfrm>
          <a:prstGeom prst="rect">
            <a:avLst/>
          </a:prstGeom>
        </p:spPr>
        <p:txBody>
          <a:bodyPr vert="horz" lIns="91440" tIns="45720" rIns="91440" bIns="45720" rtlCol="1" anchor="ctr">
            <a:normAutofit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2800" b="0" i="0" u="none" baseline="0" dirty="0"/>
              <a:t>Yossi Dayan</a:t>
            </a:r>
            <a:endParaRPr lang="en-us" sz="2800" dirty="0"/>
          </a:p>
        </p:txBody>
      </p:sp>
    </p:spTree>
    <p:extLst>
      <p:ext uri="{BB962C8B-B14F-4D97-AF65-F5344CB8AC3E}">
        <p14:creationId xmlns:p14="http://schemas.microsoft.com/office/powerpoint/2010/main" val="353134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213931" y="188640"/>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Reaction force in the flexible cylinder center </a:t>
            </a:r>
            <a:r>
              <a:rPr lang="en-us" sz="2000" b="1" i="0" u="none" baseline="0" dirty="0">
                <a:solidFill>
                  <a:schemeClr val="accent1">
                    <a:lumMod val="75000"/>
                  </a:schemeClr>
                </a:solidFill>
                <a:latin typeface="David" panose="020E0502060401010101" pitchFamily="34" charset="-79"/>
                <a:cs typeface="David" panose="020E0502060401010101" pitchFamily="34" charset="-79"/>
              </a:rPr>
              <a:t>as a function of movement of the cylinder’s center from the centerline</a:t>
            </a:r>
            <a:br>
              <a:rPr lang="en-us"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Flexible cylinder = </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sym typeface="Symbol" panose="05050102010706020507" pitchFamily="18" charset="2"/>
              </a:rPr>
              <a:t></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42 mm</a:t>
            </a:r>
          </a:p>
        </p:txBody>
      </p:sp>
      <p:pic>
        <p:nvPicPr>
          <p:cNvPr id="2" name="תמונה 1">
            <a:extLst>
              <a:ext uri="{FF2B5EF4-FFF2-40B4-BE49-F238E27FC236}">
                <a16:creationId xmlns:a16="http://schemas.microsoft.com/office/drawing/2014/main" id="{81A90F73-E280-41EA-8203-DED834C73BEF}"/>
              </a:ext>
            </a:extLst>
          </p:cNvPr>
          <p:cNvPicPr>
            <a:picLocks noChangeAspect="1"/>
          </p:cNvPicPr>
          <p:nvPr/>
        </p:nvPicPr>
        <p:blipFill rotWithShape="1">
          <a:blip r:embed="rId2" cstate="print"/>
          <a:srcRect l="4607" t="5152" r="952" b="5847"/>
          <a:stretch/>
        </p:blipFill>
        <p:spPr>
          <a:xfrm>
            <a:off x="834412" y="960115"/>
            <a:ext cx="7560840" cy="5349651"/>
          </a:xfrm>
          <a:prstGeom prst="rect">
            <a:avLst/>
          </a:prstGeom>
        </p:spPr>
      </p:pic>
      <p:graphicFrame>
        <p:nvGraphicFramePr>
          <p:cNvPr id="32769" name="Object 1"/>
          <p:cNvGraphicFramePr>
            <a:graphicFrameLocks noChangeAspect="1"/>
          </p:cNvGraphicFramePr>
          <p:nvPr>
            <p:extLst>
              <p:ext uri="{D42A27DB-BD31-4B8C-83A1-F6EECF244321}">
                <p14:modId xmlns:p14="http://schemas.microsoft.com/office/powerpoint/2010/main" val="256595184"/>
              </p:ext>
            </p:extLst>
          </p:nvPr>
        </p:nvGraphicFramePr>
        <p:xfrm>
          <a:off x="4299713" y="6418137"/>
          <a:ext cx="630238" cy="288925"/>
        </p:xfrm>
        <a:graphic>
          <a:graphicData uri="http://schemas.openxmlformats.org/presentationml/2006/ole">
            <mc:AlternateContent xmlns:mc="http://schemas.openxmlformats.org/markup-compatibility/2006">
              <mc:Choice xmlns:v="urn:schemas-microsoft-com:vml" Requires="v">
                <p:oleObj name="Equation" r:id="rId3" imgW="444240" imgH="203040" progId="Equation.DSMT4">
                  <p:embed/>
                </p:oleObj>
              </mc:Choice>
              <mc:Fallback>
                <p:oleObj name="Equation" r:id="rId3" imgW="44424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713" y="6418137"/>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40142" y="3280338"/>
            <a:ext cx="1080120" cy="369332"/>
          </a:xfrm>
          <a:prstGeom prst="rect">
            <a:avLst/>
          </a:prstGeom>
          <a:noFill/>
        </p:spPr>
        <p:txBody>
          <a:bodyPr wrap="square" rtlCol="0">
            <a:spAutoFit/>
          </a:bodyPr>
          <a:lstStyle/>
          <a:p>
            <a:pPr algn="l" rtl="0"/>
            <a:r>
              <a:rPr lang="en-us" b="0" i="0" u="none" baseline="0" dirty="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9792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213931" y="188640"/>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Reaction force in the flexible cylinder center </a:t>
            </a:r>
            <a:r>
              <a:rPr lang="en-us" sz="2000" b="1" i="0" u="none" baseline="0" dirty="0">
                <a:solidFill>
                  <a:schemeClr val="accent1">
                    <a:lumMod val="75000"/>
                  </a:schemeClr>
                </a:solidFill>
                <a:latin typeface="David" panose="020E0502060401010101" pitchFamily="34" charset="-79"/>
                <a:cs typeface="David" panose="020E0502060401010101" pitchFamily="34" charset="-79"/>
              </a:rPr>
              <a:t>as a function of movement of the cylinder’s center from the centerline</a:t>
            </a:r>
            <a:br>
              <a:rPr lang="en-us"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Flexible cylinder = </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sym typeface="Symbol" panose="05050102010706020507" pitchFamily="18" charset="2"/>
              </a:rPr>
              <a:t></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74 mm</a:t>
            </a:r>
          </a:p>
        </p:txBody>
      </p:sp>
      <p:pic>
        <p:nvPicPr>
          <p:cNvPr id="2" name="תמונה 1">
            <a:extLst>
              <a:ext uri="{FF2B5EF4-FFF2-40B4-BE49-F238E27FC236}">
                <a16:creationId xmlns:a16="http://schemas.microsoft.com/office/drawing/2014/main" id="{A4FEEB87-C28C-41E6-9328-6F7FE77F44FA}"/>
              </a:ext>
            </a:extLst>
          </p:cNvPr>
          <p:cNvPicPr>
            <a:picLocks noChangeAspect="1"/>
          </p:cNvPicPr>
          <p:nvPr/>
        </p:nvPicPr>
        <p:blipFill rotWithShape="1">
          <a:blip r:embed="rId2" cstate="print"/>
          <a:srcRect l="4670" t="6687" r="980" b="7096"/>
          <a:stretch/>
        </p:blipFill>
        <p:spPr>
          <a:xfrm>
            <a:off x="611560" y="980728"/>
            <a:ext cx="7632848" cy="5112568"/>
          </a:xfrm>
          <a:prstGeom prst="rect">
            <a:avLst/>
          </a:prstGeom>
        </p:spPr>
      </p:pic>
      <p:graphicFrame>
        <p:nvGraphicFramePr>
          <p:cNvPr id="31745" name="Object 1"/>
          <p:cNvGraphicFramePr>
            <a:graphicFrameLocks noChangeAspect="1"/>
          </p:cNvGraphicFramePr>
          <p:nvPr/>
        </p:nvGraphicFramePr>
        <p:xfrm>
          <a:off x="4211960" y="6093296"/>
          <a:ext cx="630238" cy="288925"/>
        </p:xfrm>
        <a:graphic>
          <a:graphicData uri="http://schemas.openxmlformats.org/presentationml/2006/ole">
            <mc:AlternateContent xmlns:mc="http://schemas.openxmlformats.org/markup-compatibility/2006">
              <mc:Choice xmlns:v="urn:schemas-microsoft-com:vml" Requires="v">
                <p:oleObj name="Equation" r:id="rId3" imgW="444240" imgH="203040" progId="Equation.DSMT4">
                  <p:embed/>
                </p:oleObj>
              </mc:Choice>
              <mc:Fallback>
                <p:oleObj name="Equation" r:id="rId3" imgW="44424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6093296"/>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103874" y="3352346"/>
            <a:ext cx="1080120" cy="369332"/>
          </a:xfrm>
          <a:prstGeom prst="rect">
            <a:avLst/>
          </a:prstGeom>
          <a:noFill/>
        </p:spPr>
        <p:txBody>
          <a:bodyPr wrap="square" rtlCol="0">
            <a:spAutoFit/>
          </a:bodyPr>
          <a:lstStyle/>
          <a:p>
            <a:pPr algn="l" rtl="0"/>
            <a:r>
              <a:rPr lang="en-us" b="0" i="0" u="none" baseline="0" dirty="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9691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67544" y="1844824"/>
            <a:ext cx="8229600" cy="2151112"/>
          </a:xfrm>
        </p:spPr>
        <p:txBody>
          <a:bodyPr>
            <a:noAutofit/>
          </a:bodyPr>
          <a:lstStyle/>
          <a:p>
            <a:pPr rtl="0">
              <a:defRPr sz="1800" b="1" i="0" u="none" strike="noStrike" kern="1200" baseline="0">
                <a:solidFill>
                  <a:prstClr val="black"/>
                </a:solidFill>
                <a:latin typeface="+mn-lt"/>
                <a:ea typeface="+mn-ea"/>
                <a:cs typeface="+mn-cs"/>
              </a:defRPr>
            </a:pPr>
            <a:r>
              <a:rPr lang="en-us" sz="4000" b="1" i="0" u="none" baseline="0" dirty="0">
                <a:solidFill>
                  <a:prstClr val="black"/>
                </a:solidFill>
              </a:rPr>
              <a:t>Comparing experiment and</a:t>
            </a:r>
            <a:br>
              <a:rPr lang="en-us" sz="4000" b="1" dirty="0">
                <a:solidFill>
                  <a:prstClr val="black"/>
                </a:solidFill>
              </a:rPr>
            </a:br>
            <a:r>
              <a:rPr lang="en-us" sz="4000" b="1" i="0" u="none" baseline="0" dirty="0">
                <a:solidFill>
                  <a:prstClr val="black"/>
                </a:solidFill>
              </a:rPr>
              <a:t> ABAQUS results </a:t>
            </a:r>
            <a:endParaRPr lang="en-us" sz="4000" b="1" dirty="0">
              <a:solidFill>
                <a:prstClr val="black"/>
              </a:solidFill>
            </a:endParaRPr>
          </a:p>
        </p:txBody>
      </p:sp>
    </p:spTree>
    <p:extLst>
      <p:ext uri="{BB962C8B-B14F-4D97-AF65-F5344CB8AC3E}">
        <p14:creationId xmlns:p14="http://schemas.microsoft.com/office/powerpoint/2010/main" val="195737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p:cNvPicPr>
            <a:picLocks noChangeAspect="1" noChangeArrowheads="1"/>
          </p:cNvPicPr>
          <p:nvPr/>
        </p:nvPicPr>
        <p:blipFill>
          <a:blip r:embed="rId2" cstate="print"/>
          <a:srcRect l="4639" t="8135" r="21135" b="7550"/>
          <a:stretch>
            <a:fillRect/>
          </a:stretch>
        </p:blipFill>
        <p:spPr bwMode="auto">
          <a:xfrm>
            <a:off x="611560" y="1268760"/>
            <a:ext cx="6912768" cy="4824536"/>
          </a:xfrm>
          <a:prstGeom prst="rect">
            <a:avLst/>
          </a:prstGeom>
          <a:noFill/>
          <a:ln w="9525">
            <a:noFill/>
            <a:miter lim="800000"/>
            <a:headEnd/>
            <a:tailEnd/>
          </a:ln>
          <a:effectLst/>
        </p:spPr>
      </p:pic>
      <p:sp>
        <p:nvSpPr>
          <p:cNvPr id="5" name="כותרת 1"/>
          <p:cNvSpPr txBox="1">
            <a:spLocks/>
          </p:cNvSpPr>
          <p:nvPr/>
        </p:nvSpPr>
        <p:spPr>
          <a:xfrm>
            <a:off x="213931" y="279137"/>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Reaction force in the flexible cylinder center </a:t>
            </a:r>
            <a:r>
              <a:rPr lang="en-us" sz="2000" b="1" i="0" u="none" baseline="0" dirty="0">
                <a:solidFill>
                  <a:schemeClr val="accent1">
                    <a:lumMod val="75000"/>
                  </a:schemeClr>
                </a:solidFill>
                <a:latin typeface="David" panose="020E0502060401010101" pitchFamily="34" charset="-79"/>
                <a:cs typeface="David" panose="020E0502060401010101" pitchFamily="34" charset="-79"/>
              </a:rPr>
              <a:t>as a function of movement of the cylinder’s center from the centerline</a:t>
            </a:r>
            <a:br>
              <a:rPr lang="en-us"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Flexible cylinder = </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sym typeface="Symbol" panose="05050102010706020507" pitchFamily="18" charset="2"/>
              </a:rPr>
              <a:t></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32, 42 &amp; 74 mm</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(large movements)</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p:txBody>
      </p:sp>
      <p:graphicFrame>
        <p:nvGraphicFramePr>
          <p:cNvPr id="29701" name="Object 5"/>
          <p:cNvGraphicFramePr>
            <a:graphicFrameLocks noChangeAspect="1"/>
          </p:cNvGraphicFramePr>
          <p:nvPr/>
        </p:nvGraphicFramePr>
        <p:xfrm>
          <a:off x="6965950" y="1773238"/>
          <a:ext cx="2159000" cy="254000"/>
        </p:xfrm>
        <a:graphic>
          <a:graphicData uri="http://schemas.openxmlformats.org/presentationml/2006/ole">
            <mc:AlternateContent xmlns:mc="http://schemas.openxmlformats.org/markup-compatibility/2006">
              <mc:Choice xmlns:v="urn:schemas-microsoft-com:vml" Requires="v">
                <p:oleObj name="Equation" r:id="rId3" imgW="2158920" imgH="253800" progId="Equation.DSMT4">
                  <p:embed/>
                </p:oleObj>
              </mc:Choice>
              <mc:Fallback>
                <p:oleObj name="Equation" r:id="rId3" imgW="2158920" imgH="253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950" y="1773238"/>
                        <a:ext cx="21590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2" name="Object 6"/>
          <p:cNvGraphicFramePr>
            <a:graphicFrameLocks noChangeAspect="1"/>
          </p:cNvGraphicFramePr>
          <p:nvPr/>
        </p:nvGraphicFramePr>
        <p:xfrm>
          <a:off x="6948264" y="2996952"/>
          <a:ext cx="2082800" cy="254000"/>
        </p:xfrm>
        <a:graphic>
          <a:graphicData uri="http://schemas.openxmlformats.org/presentationml/2006/ole">
            <mc:AlternateContent xmlns:mc="http://schemas.openxmlformats.org/markup-compatibility/2006">
              <mc:Choice xmlns:v="urn:schemas-microsoft-com:vml" Requires="v">
                <p:oleObj name="Equation" r:id="rId5" imgW="2082600" imgH="253800" progId="Equation.DSMT4">
                  <p:embed/>
                </p:oleObj>
              </mc:Choice>
              <mc:Fallback>
                <p:oleObj name="Equation" r:id="rId5" imgW="2082600" imgH="253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2996952"/>
                        <a:ext cx="2082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3" name="Object 7"/>
          <p:cNvGraphicFramePr>
            <a:graphicFrameLocks noChangeAspect="1"/>
          </p:cNvGraphicFramePr>
          <p:nvPr/>
        </p:nvGraphicFramePr>
        <p:xfrm>
          <a:off x="6876256" y="4536279"/>
          <a:ext cx="2146300" cy="254000"/>
        </p:xfrm>
        <a:graphic>
          <a:graphicData uri="http://schemas.openxmlformats.org/presentationml/2006/ole">
            <mc:AlternateContent xmlns:mc="http://schemas.openxmlformats.org/markup-compatibility/2006">
              <mc:Choice xmlns:v="urn:schemas-microsoft-com:vml" Requires="v">
                <p:oleObj name="Equation" r:id="rId7" imgW="2145960" imgH="253800" progId="Equation.DSMT4">
                  <p:embed/>
                </p:oleObj>
              </mc:Choice>
              <mc:Fallback>
                <p:oleObj name="Equation" r:id="rId7" imgW="2145960" imgH="2538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6256" y="4536279"/>
                        <a:ext cx="21463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אובייקט 7"/>
          <p:cNvGraphicFramePr>
            <a:graphicFrameLocks noChangeAspect="1"/>
          </p:cNvGraphicFramePr>
          <p:nvPr/>
        </p:nvGraphicFramePr>
        <p:xfrm>
          <a:off x="4003675" y="6092825"/>
          <a:ext cx="630238" cy="288925"/>
        </p:xfrm>
        <a:graphic>
          <a:graphicData uri="http://schemas.openxmlformats.org/presentationml/2006/ole">
            <mc:AlternateContent xmlns:mc="http://schemas.openxmlformats.org/markup-compatibility/2006">
              <mc:Choice xmlns:v="urn:schemas-microsoft-com:vml" Requires="v">
                <p:oleObj name="Equation" r:id="rId9" imgW="444240" imgH="203040" progId="Equation.DSMT4">
                  <p:embed/>
                </p:oleObj>
              </mc:Choice>
              <mc:Fallback>
                <p:oleObj name="Equation" r:id="rId9" imgW="444240" imgH="2030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3675" y="6092825"/>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rot="16200000">
            <a:off x="-31866" y="3208330"/>
            <a:ext cx="1080120" cy="369332"/>
          </a:xfrm>
          <a:prstGeom prst="rect">
            <a:avLst/>
          </a:prstGeom>
          <a:noFill/>
        </p:spPr>
        <p:txBody>
          <a:bodyPr wrap="square" rtlCol="0">
            <a:spAutoFit/>
          </a:bodyPr>
          <a:lstStyle/>
          <a:p>
            <a:pPr algn="l" rtl="0"/>
            <a:r>
              <a:rPr lang="en-us" b="0" i="0" u="none" baseline="0" dirty="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graphicFrame>
        <p:nvGraphicFramePr>
          <p:cNvPr id="13" name="אובייקט 12"/>
          <p:cNvGraphicFramePr>
            <a:graphicFrameLocks noChangeAspect="1"/>
          </p:cNvGraphicFramePr>
          <p:nvPr/>
        </p:nvGraphicFramePr>
        <p:xfrm>
          <a:off x="2267744" y="1700808"/>
          <a:ext cx="1512168" cy="1754595"/>
        </p:xfrm>
        <a:graphic>
          <a:graphicData uri="http://schemas.openxmlformats.org/presentationml/2006/ole">
            <mc:AlternateContent xmlns:mc="http://schemas.openxmlformats.org/markup-compatibility/2006">
              <mc:Choice xmlns:v="urn:schemas-microsoft-com:vml" Requires="v">
                <p:oleObj name="Equation" r:id="rId11" imgW="761760" imgH="1091880" progId="Equation.DSMT4">
                  <p:embed/>
                </p:oleObj>
              </mc:Choice>
              <mc:Fallback>
                <p:oleObj name="Equation" r:id="rId11" imgW="761760" imgH="1091880" progId="Equation.DSMT4">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67744" y="1700808"/>
                        <a:ext cx="1512168" cy="1754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1978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4" name="Picture 8"/>
          <p:cNvPicPr>
            <a:picLocks noChangeAspect="1" noChangeArrowheads="1"/>
          </p:cNvPicPr>
          <p:nvPr/>
        </p:nvPicPr>
        <p:blipFill>
          <a:blip r:embed="rId2" cstate="print"/>
          <a:srcRect l="2796" t="1302" r="31548" b="7527"/>
          <a:stretch>
            <a:fillRect/>
          </a:stretch>
        </p:blipFill>
        <p:spPr bwMode="auto">
          <a:xfrm>
            <a:off x="395952" y="1124744"/>
            <a:ext cx="7597352" cy="5040560"/>
          </a:xfrm>
          <a:prstGeom prst="rect">
            <a:avLst/>
          </a:prstGeom>
          <a:noFill/>
          <a:ln w="9525">
            <a:noFill/>
            <a:miter lim="800000"/>
            <a:headEnd/>
            <a:tailEnd/>
          </a:ln>
          <a:effectLst/>
        </p:spPr>
      </p:pic>
      <p:sp>
        <p:nvSpPr>
          <p:cNvPr id="5" name="כותרת 1"/>
          <p:cNvSpPr txBox="1">
            <a:spLocks/>
          </p:cNvSpPr>
          <p:nvPr/>
        </p:nvSpPr>
        <p:spPr>
          <a:xfrm>
            <a:off x="213931" y="279137"/>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Reaction force in the flexible cylinder center </a:t>
            </a:r>
            <a:r>
              <a:rPr lang="en-us" sz="2000" b="1" i="0" u="none" baseline="0" dirty="0">
                <a:solidFill>
                  <a:schemeClr val="accent1">
                    <a:lumMod val="75000"/>
                  </a:schemeClr>
                </a:solidFill>
                <a:latin typeface="David" panose="020E0502060401010101" pitchFamily="34" charset="-79"/>
                <a:cs typeface="David" panose="020E0502060401010101" pitchFamily="34" charset="-79"/>
              </a:rPr>
              <a:t>as a function of movement of the cylinder’s center from the centerline</a:t>
            </a:r>
            <a:br>
              <a:rPr lang="en-us"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Flexible cylinder = </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sym typeface="Symbol" panose="05050102010706020507" pitchFamily="18" charset="2"/>
              </a:rPr>
              <a:t></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32, 42 &amp; 74 mm</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(large movements)</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p:txBody>
      </p:sp>
      <p:graphicFrame>
        <p:nvGraphicFramePr>
          <p:cNvPr id="29701" name="Object 5"/>
          <p:cNvGraphicFramePr>
            <a:graphicFrameLocks noChangeAspect="1"/>
          </p:cNvGraphicFramePr>
          <p:nvPr/>
        </p:nvGraphicFramePr>
        <p:xfrm>
          <a:off x="7016750" y="1773238"/>
          <a:ext cx="2057400" cy="254000"/>
        </p:xfrm>
        <a:graphic>
          <a:graphicData uri="http://schemas.openxmlformats.org/presentationml/2006/ole">
            <mc:AlternateContent xmlns:mc="http://schemas.openxmlformats.org/markup-compatibility/2006">
              <mc:Choice xmlns:v="urn:schemas-microsoft-com:vml" Requires="v">
                <p:oleObj name="Equation" r:id="rId3" imgW="2057400" imgH="253800" progId="Equation.DSMT4">
                  <p:embed/>
                </p:oleObj>
              </mc:Choice>
              <mc:Fallback>
                <p:oleObj name="Equation" r:id="rId3" imgW="2057400" imgH="25380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1773238"/>
                        <a:ext cx="20574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2" name="Object 6"/>
          <p:cNvGraphicFramePr>
            <a:graphicFrameLocks noChangeAspect="1"/>
          </p:cNvGraphicFramePr>
          <p:nvPr/>
        </p:nvGraphicFramePr>
        <p:xfrm>
          <a:off x="7010400" y="2997200"/>
          <a:ext cx="2057400" cy="254000"/>
        </p:xfrm>
        <a:graphic>
          <a:graphicData uri="http://schemas.openxmlformats.org/presentationml/2006/ole">
            <mc:AlternateContent xmlns:mc="http://schemas.openxmlformats.org/markup-compatibility/2006">
              <mc:Choice xmlns:v="urn:schemas-microsoft-com:vml" Requires="v">
                <p:oleObj name="Equation" r:id="rId5" imgW="2057400" imgH="253800" progId="Equation.DSMT4">
                  <p:embed/>
                </p:oleObj>
              </mc:Choice>
              <mc:Fallback>
                <p:oleObj name="Equation" r:id="rId5" imgW="2057400" imgH="25380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2997200"/>
                        <a:ext cx="20574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3" name="Object 7"/>
          <p:cNvGraphicFramePr>
            <a:graphicFrameLocks noChangeAspect="1"/>
          </p:cNvGraphicFramePr>
          <p:nvPr/>
        </p:nvGraphicFramePr>
        <p:xfrm>
          <a:off x="6892925" y="4365625"/>
          <a:ext cx="1943100" cy="254000"/>
        </p:xfrm>
        <a:graphic>
          <a:graphicData uri="http://schemas.openxmlformats.org/presentationml/2006/ole">
            <mc:AlternateContent xmlns:mc="http://schemas.openxmlformats.org/markup-compatibility/2006">
              <mc:Choice xmlns:v="urn:schemas-microsoft-com:vml" Requires="v">
                <p:oleObj name="Equation" r:id="rId7" imgW="1942920" imgH="253800" progId="Equation.DSMT4">
                  <p:embed/>
                </p:oleObj>
              </mc:Choice>
              <mc:Fallback>
                <p:oleObj name="Equation" r:id="rId7" imgW="1942920" imgH="25380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92925" y="4365625"/>
                        <a:ext cx="19431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rot="16200000">
            <a:off x="-355394" y="3424354"/>
            <a:ext cx="1080120" cy="369332"/>
          </a:xfrm>
          <a:prstGeom prst="rect">
            <a:avLst/>
          </a:prstGeom>
          <a:noFill/>
        </p:spPr>
        <p:txBody>
          <a:bodyPr wrap="square" rtlCol="0">
            <a:spAutoFit/>
          </a:bodyPr>
          <a:lstStyle/>
          <a:p>
            <a:pPr algn="l" rtl="0"/>
            <a:r>
              <a:rPr lang="en-us" b="0" i="0" u="none" baseline="0" dirty="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graphicFrame>
        <p:nvGraphicFramePr>
          <p:cNvPr id="2" name="Object 8"/>
          <p:cNvGraphicFramePr>
            <a:graphicFrameLocks noChangeAspect="1"/>
          </p:cNvGraphicFramePr>
          <p:nvPr/>
        </p:nvGraphicFramePr>
        <p:xfrm>
          <a:off x="4003675" y="6092825"/>
          <a:ext cx="630238" cy="288925"/>
        </p:xfrm>
        <a:graphic>
          <a:graphicData uri="http://schemas.openxmlformats.org/presentationml/2006/ole">
            <mc:AlternateContent xmlns:mc="http://schemas.openxmlformats.org/markup-compatibility/2006">
              <mc:Choice xmlns:v="urn:schemas-microsoft-com:vml" Requires="v">
                <p:oleObj name="Equation" r:id="rId9" imgW="444240" imgH="203040" progId="Equation.DSMT4">
                  <p:embed/>
                </p:oleObj>
              </mc:Choice>
              <mc:Fallback>
                <p:oleObj name="Equation" r:id="rId9" imgW="444240" imgH="20304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3675" y="6092825"/>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1978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C505197-D757-42AD-BBCF-BDB4A0E78B72}"/>
              </a:ext>
            </a:extLst>
          </p:cNvPr>
          <p:cNvPicPr>
            <a:picLocks noChangeAspect="1"/>
          </p:cNvPicPr>
          <p:nvPr/>
        </p:nvPicPr>
        <p:blipFill rotWithShape="1">
          <a:blip r:embed="rId2" cstate="print"/>
          <a:srcRect l="3056" t="7671" r="25588" b="9180"/>
          <a:stretch/>
        </p:blipFill>
        <p:spPr>
          <a:xfrm>
            <a:off x="467544" y="1556792"/>
            <a:ext cx="7706132" cy="4176464"/>
          </a:xfrm>
          <a:prstGeom prst="rect">
            <a:avLst/>
          </a:prstGeom>
        </p:spPr>
      </p:pic>
      <p:sp>
        <p:nvSpPr>
          <p:cNvPr id="5" name="כותרת 1"/>
          <p:cNvSpPr txBox="1">
            <a:spLocks/>
          </p:cNvSpPr>
          <p:nvPr/>
        </p:nvSpPr>
        <p:spPr>
          <a:xfrm>
            <a:off x="171098" y="260648"/>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Reaction force in the flexible cylinder center </a:t>
            </a:r>
            <a:r>
              <a:rPr lang="en-us" sz="2000" b="1" i="0" u="none" baseline="0" dirty="0">
                <a:solidFill>
                  <a:schemeClr val="accent1">
                    <a:lumMod val="75000"/>
                  </a:schemeClr>
                </a:solidFill>
                <a:latin typeface="David" panose="020E0502060401010101" pitchFamily="34" charset="-79"/>
                <a:cs typeface="David" panose="020E0502060401010101" pitchFamily="34" charset="-79"/>
              </a:rPr>
              <a:t>as a function of movement of the cylinder’s center from the centerline</a:t>
            </a:r>
            <a:br>
              <a:rPr lang="en-us"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Flexible cylinder = </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sym typeface="Symbol" panose="05050102010706020507" pitchFamily="18" charset="2"/>
              </a:rPr>
              <a:t></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32, 42 &amp; 74 mm</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(small movements)</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p:txBody>
      </p:sp>
      <p:graphicFrame>
        <p:nvGraphicFramePr>
          <p:cNvPr id="1035" name="Object 8"/>
          <p:cNvGraphicFramePr>
            <a:graphicFrameLocks noChangeAspect="1"/>
          </p:cNvGraphicFramePr>
          <p:nvPr/>
        </p:nvGraphicFramePr>
        <p:xfrm>
          <a:off x="7596336" y="2132856"/>
          <a:ext cx="1282700" cy="254000"/>
        </p:xfrm>
        <a:graphic>
          <a:graphicData uri="http://schemas.openxmlformats.org/presentationml/2006/ole">
            <mc:AlternateContent xmlns:mc="http://schemas.openxmlformats.org/markup-compatibility/2006">
              <mc:Choice xmlns:v="urn:schemas-microsoft-com:vml" Requires="v">
                <p:oleObj name="Equation" r:id="rId3" imgW="1282680" imgH="253800" progId="Equation.DSMT4">
                  <p:embed/>
                </p:oleObj>
              </mc:Choice>
              <mc:Fallback>
                <p:oleObj name="Equation" r:id="rId3" imgW="1282680" imgH="2538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2132856"/>
                        <a:ext cx="12827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6" name="Object 9"/>
          <p:cNvGraphicFramePr>
            <a:graphicFrameLocks noChangeAspect="1"/>
          </p:cNvGraphicFramePr>
          <p:nvPr/>
        </p:nvGraphicFramePr>
        <p:xfrm>
          <a:off x="7596336" y="1700808"/>
          <a:ext cx="1282700" cy="254000"/>
        </p:xfrm>
        <a:graphic>
          <a:graphicData uri="http://schemas.openxmlformats.org/presentationml/2006/ole">
            <mc:AlternateContent xmlns:mc="http://schemas.openxmlformats.org/markup-compatibility/2006">
              <mc:Choice xmlns:v="urn:schemas-microsoft-com:vml" Requires="v">
                <p:oleObj name="Equation" r:id="rId5" imgW="1282680" imgH="253800" progId="Equation.DSMT4">
                  <p:embed/>
                </p:oleObj>
              </mc:Choice>
              <mc:Fallback>
                <p:oleObj name="Equation" r:id="rId5" imgW="1282680" imgH="2538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700808"/>
                        <a:ext cx="12827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7" name="Object 10"/>
          <p:cNvGraphicFramePr>
            <a:graphicFrameLocks noChangeAspect="1"/>
          </p:cNvGraphicFramePr>
          <p:nvPr/>
        </p:nvGraphicFramePr>
        <p:xfrm>
          <a:off x="7524328" y="3861048"/>
          <a:ext cx="1270000" cy="254000"/>
        </p:xfrm>
        <a:graphic>
          <a:graphicData uri="http://schemas.openxmlformats.org/presentationml/2006/ole">
            <mc:AlternateContent xmlns:mc="http://schemas.openxmlformats.org/markup-compatibility/2006">
              <mc:Choice xmlns:v="urn:schemas-microsoft-com:vml" Requires="v">
                <p:oleObj name="Equation" r:id="rId7" imgW="1269720" imgH="253800" progId="Equation.DSMT4">
                  <p:embed/>
                </p:oleObj>
              </mc:Choice>
              <mc:Fallback>
                <p:oleObj name="Equation" r:id="rId7" imgW="1269720" imgH="2538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4328" y="3861048"/>
                        <a:ext cx="12700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 name="Object 14"/>
          <p:cNvGraphicFramePr>
            <a:graphicFrameLocks noChangeAspect="1"/>
          </p:cNvGraphicFramePr>
          <p:nvPr/>
        </p:nvGraphicFramePr>
        <p:xfrm>
          <a:off x="4067944" y="5661248"/>
          <a:ext cx="630238" cy="288925"/>
        </p:xfrm>
        <a:graphic>
          <a:graphicData uri="http://schemas.openxmlformats.org/presentationml/2006/ole">
            <mc:AlternateContent xmlns:mc="http://schemas.openxmlformats.org/markup-compatibility/2006">
              <mc:Choice xmlns:v="urn:schemas-microsoft-com:vml" Requires="v">
                <p:oleObj name="Equation" r:id="rId9" imgW="444240" imgH="203040" progId="Equation.DSMT4">
                  <p:embed/>
                </p:oleObj>
              </mc:Choice>
              <mc:Fallback>
                <p:oleObj name="Equation" r:id="rId9" imgW="444240" imgH="203040" progId="Equation.DSMT4">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944" y="5661248"/>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rot="16200000">
            <a:off x="-175882" y="3208330"/>
            <a:ext cx="1080120" cy="369332"/>
          </a:xfrm>
          <a:prstGeom prst="rect">
            <a:avLst/>
          </a:prstGeom>
          <a:noFill/>
        </p:spPr>
        <p:txBody>
          <a:bodyPr wrap="square" rtlCol="0">
            <a:spAutoFit/>
          </a:bodyPr>
          <a:lstStyle/>
          <a:p>
            <a:pPr algn="l" rtl="0"/>
            <a:r>
              <a:rPr lang="en-us" b="0" i="0" u="none" baseline="0" dirty="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1879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213931" y="279137"/>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Reaction force in the flexible cylinder center </a:t>
            </a:r>
            <a:r>
              <a:rPr lang="en-us" sz="2000" b="1" i="0" u="none" baseline="0" dirty="0">
                <a:solidFill>
                  <a:schemeClr val="accent1">
                    <a:lumMod val="75000"/>
                  </a:schemeClr>
                </a:solidFill>
                <a:latin typeface="David" panose="020E0502060401010101" pitchFamily="34" charset="-79"/>
                <a:cs typeface="David" panose="020E0502060401010101" pitchFamily="34" charset="-79"/>
              </a:rPr>
              <a:t>as a function of movement of the cylinder’s center from the centerline</a:t>
            </a:r>
            <a:br>
              <a:rPr lang="en-us"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Flexible cylinder = </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sym typeface="Symbol" panose="05050102010706020507" pitchFamily="18" charset="2"/>
              </a:rPr>
              <a:t></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42 mm</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(Comparison of experimental results to the numerical simulation in Abaqus)</a:t>
            </a:r>
            <a:endParaRPr lang="en-us" sz="2000" b="1" dirty="0">
              <a:solidFill>
                <a:schemeClr val="accent1">
                  <a:lumMod val="75000"/>
                </a:schemeClr>
              </a:solidFill>
              <a:latin typeface="David" panose="020E0502060401010101" pitchFamily="34" charset="-79"/>
              <a:ea typeface="+mn-ea"/>
              <a:cs typeface="David" panose="020E0502060401010101" pitchFamily="34" charset="-79"/>
            </a:endParaRPr>
          </a:p>
        </p:txBody>
      </p:sp>
      <p:pic>
        <p:nvPicPr>
          <p:cNvPr id="30726" name="Picture 6"/>
          <p:cNvPicPr>
            <a:picLocks noChangeAspect="1" noChangeArrowheads="1"/>
          </p:cNvPicPr>
          <p:nvPr/>
        </p:nvPicPr>
        <p:blipFill>
          <a:blip r:embed="rId2" cstate="print"/>
          <a:srcRect l="5010" t="12654" r="17912" b="7406"/>
          <a:stretch>
            <a:fillRect/>
          </a:stretch>
        </p:blipFill>
        <p:spPr bwMode="auto">
          <a:xfrm>
            <a:off x="818667" y="1269206"/>
            <a:ext cx="7416824" cy="4824536"/>
          </a:xfrm>
          <a:prstGeom prst="rect">
            <a:avLst/>
          </a:prstGeom>
          <a:noFill/>
          <a:ln w="9525">
            <a:noFill/>
            <a:miter lim="800000"/>
            <a:headEnd/>
            <a:tailEnd/>
          </a:ln>
          <a:effectLst/>
        </p:spPr>
      </p:pic>
      <p:sp>
        <p:nvSpPr>
          <p:cNvPr id="4" name="TextBox 3"/>
          <p:cNvSpPr txBox="1"/>
          <p:nvPr/>
        </p:nvSpPr>
        <p:spPr>
          <a:xfrm rot="16200000">
            <a:off x="-31866" y="3208330"/>
            <a:ext cx="1080120" cy="369332"/>
          </a:xfrm>
          <a:prstGeom prst="rect">
            <a:avLst/>
          </a:prstGeom>
          <a:noFill/>
        </p:spPr>
        <p:txBody>
          <a:bodyPr wrap="square" rtlCol="0">
            <a:spAutoFit/>
          </a:bodyPr>
          <a:lstStyle/>
          <a:p>
            <a:pPr algn="l" rtl="0"/>
            <a:r>
              <a:rPr lang="en-us" b="0" i="0" u="none" baseline="0" dirty="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graphicFrame>
        <p:nvGraphicFramePr>
          <p:cNvPr id="58370" name="Object 2"/>
          <p:cNvGraphicFramePr>
            <a:graphicFrameLocks noChangeAspect="1"/>
          </p:cNvGraphicFramePr>
          <p:nvPr/>
        </p:nvGraphicFramePr>
        <p:xfrm>
          <a:off x="4211960" y="5949280"/>
          <a:ext cx="630238" cy="288925"/>
        </p:xfrm>
        <a:graphic>
          <a:graphicData uri="http://schemas.openxmlformats.org/presentationml/2006/ole">
            <mc:AlternateContent xmlns:mc="http://schemas.openxmlformats.org/markup-compatibility/2006">
              <mc:Choice xmlns:v="urn:schemas-microsoft-com:vml" Requires="v">
                <p:oleObj name="Equation" r:id="rId3" imgW="444240" imgH="203040" progId="Equation.DSMT4">
                  <p:embed/>
                </p:oleObj>
              </mc:Choice>
              <mc:Fallback>
                <p:oleObj name="Equation" r:id="rId3" imgW="444240" imgH="2030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5949280"/>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4197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46856" y="116632"/>
            <a:ext cx="8229600" cy="576064"/>
          </a:xfrm>
        </p:spPr>
        <p:txBody>
          <a:bodyPr>
            <a:noAutofit/>
          </a:bodyPr>
          <a:lstStyle/>
          <a:p>
            <a:pPr rtl="0">
              <a:defRPr sz="1800" b="1" i="0" u="none" strike="noStrike" kern="1200" baseline="0">
                <a:solidFill>
                  <a:prstClr val="black"/>
                </a:solidFill>
                <a:latin typeface="+mn-lt"/>
                <a:ea typeface="+mn-ea"/>
                <a:cs typeface="+mn-cs"/>
              </a:defRPr>
            </a:pPr>
            <a:r>
              <a:rPr lang="en-us" sz="4000" b="1" i="0" u="none" baseline="0" dirty="0">
                <a:solidFill>
                  <a:prstClr val="black"/>
                </a:solidFill>
                <a:latin typeface="David" panose="020E0502060401010101" pitchFamily="34" charset="-79"/>
                <a:cs typeface="David" panose="020E0502060401010101" pitchFamily="34" charset="-79"/>
              </a:rPr>
              <a:t>Experiment Summary (1/2)</a:t>
            </a:r>
            <a:endParaRPr lang="en-us" sz="4000" b="1" dirty="0">
              <a:solidFill>
                <a:prstClr val="black"/>
              </a:solidFill>
              <a:latin typeface="David" panose="020E0502060401010101" pitchFamily="34" charset="-79"/>
              <a:cs typeface="David" panose="020E0502060401010101" pitchFamily="34" charset="-79"/>
            </a:endParaRPr>
          </a:p>
        </p:txBody>
      </p:sp>
      <p:sp>
        <p:nvSpPr>
          <p:cNvPr id="2" name="TextBox 1"/>
          <p:cNvSpPr txBox="1"/>
          <p:nvPr/>
        </p:nvSpPr>
        <p:spPr>
          <a:xfrm>
            <a:off x="251520" y="764704"/>
            <a:ext cx="8696461" cy="4871847"/>
          </a:xfrm>
          <a:prstGeom prst="rect">
            <a:avLst/>
          </a:prstGeom>
          <a:noFill/>
        </p:spPr>
        <p:txBody>
          <a:bodyPr wrap="square" rtlCol="0">
            <a:spAutoFit/>
          </a:bodyPr>
          <a:lstStyle/>
          <a:p>
            <a:pPr marL="285750" indent="-285750" algn="l" rtl="0">
              <a:lnSpc>
                <a:spcPts val="3400"/>
              </a:lnSpc>
              <a:buFont typeface="Arial" panose="020B0604020202020204" pitchFamily="34" charset="0"/>
              <a:buChar char="•"/>
            </a:pPr>
            <a:r>
              <a:rPr lang="en-us" sz="2400" b="0" i="0" u="none" baseline="0" dirty="0">
                <a:latin typeface="David" panose="020E0502060401010101" pitchFamily="34" charset="-79"/>
                <a:cs typeface="David" panose="020E0502060401010101" pitchFamily="34" charset="-79"/>
              </a:rPr>
              <a:t>In order to examine the cylinder spring constant, several experiments were carried out by stretching the flexible cylinder centers – without fibers – including measuring the force exerted on the centers of 3 cylinder diameters: Ø32, 42 &amp; 74 mm.</a:t>
            </a:r>
          </a:p>
          <a:p>
            <a:pPr marL="285750" indent="-285750" algn="l" rtl="0">
              <a:lnSpc>
                <a:spcPts val="3400"/>
              </a:lnSpc>
              <a:buFont typeface="Arial" panose="020B0604020202020204" pitchFamily="34" charset="0"/>
              <a:buChar char="•"/>
            </a:pPr>
            <a:r>
              <a:rPr lang="en-us" sz="2400" b="0" i="0" u="none" baseline="0" dirty="0">
                <a:latin typeface="David" panose="020E0502060401010101" pitchFamily="34" charset="-79"/>
                <a:cs typeface="David" panose="020E0502060401010101" pitchFamily="34" charset="-79"/>
              </a:rPr>
              <a:t>For measuring the applied force and center’s movement, a threaded rod was screwed at the exact center of the flexible cylinder, to which a steel cable was attached. The cable was then attached to a dynamometer. This was implemented when the cylinder was in a horizontal and fastened at both ends</a:t>
            </a:r>
          </a:p>
          <a:p>
            <a:pPr marL="285750" indent="-285750" algn="l" rtl="0">
              <a:lnSpc>
                <a:spcPts val="3400"/>
              </a:lnSpc>
              <a:buFont typeface="Arial" panose="020B0604020202020204" pitchFamily="34" charset="0"/>
              <a:buChar char="•"/>
            </a:pPr>
            <a:r>
              <a:rPr lang="en-us" sz="2400" b="0" i="0" u="none" baseline="0" dirty="0">
                <a:latin typeface="David" panose="020E0502060401010101" pitchFamily="34" charset="-79"/>
                <a:cs typeface="David" panose="020E0502060401010101" pitchFamily="34" charset="-79"/>
              </a:rPr>
              <a:t>Thereby, it was possible to measure the applied force to the center and the movement of the cylinder’s center.</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1802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46856" y="116632"/>
            <a:ext cx="8229600" cy="576064"/>
          </a:xfrm>
        </p:spPr>
        <p:txBody>
          <a:bodyPr>
            <a:noAutofit/>
          </a:bodyPr>
          <a:lstStyle/>
          <a:p>
            <a:pPr rtl="0">
              <a:defRPr sz="1800" b="1" i="0" u="none" strike="noStrike" kern="1200" baseline="0">
                <a:solidFill>
                  <a:prstClr val="black"/>
                </a:solidFill>
                <a:latin typeface="+mn-lt"/>
                <a:ea typeface="+mn-ea"/>
                <a:cs typeface="+mn-cs"/>
              </a:defRPr>
            </a:pPr>
            <a:r>
              <a:rPr lang="en-US" sz="4000" b="1" i="0" u="none" baseline="0" dirty="0">
                <a:solidFill>
                  <a:prstClr val="black"/>
                </a:solidFill>
                <a:latin typeface="David" panose="020E0502060401010101" pitchFamily="34" charset="-79"/>
                <a:cs typeface="David" panose="020E0502060401010101" pitchFamily="34" charset="-79"/>
              </a:rPr>
              <a:t>Experiment Summary (1/2) – </a:t>
            </a:r>
            <a:r>
              <a:rPr lang="en-US" sz="2800" b="1" i="0" u="none" baseline="0" dirty="0">
                <a:solidFill>
                  <a:prstClr val="black"/>
                </a:solidFill>
                <a:latin typeface="David" panose="020E0502060401010101" pitchFamily="34" charset="-79"/>
                <a:cs typeface="David" panose="020E0502060401010101" pitchFamily="34" charset="-79"/>
              </a:rPr>
              <a:t>cont.</a:t>
            </a:r>
            <a:endParaRPr lang="en-US" sz="4000" b="1" dirty="0">
              <a:solidFill>
                <a:prstClr val="black"/>
              </a:solidFill>
              <a:latin typeface="David" panose="020E0502060401010101" pitchFamily="34" charset="-79"/>
              <a:cs typeface="David" panose="020E0502060401010101" pitchFamily="34" charset="-79"/>
            </a:endParaRPr>
          </a:p>
        </p:txBody>
      </p:sp>
      <p:sp>
        <p:nvSpPr>
          <p:cNvPr id="2" name="TextBox 1"/>
          <p:cNvSpPr txBox="1"/>
          <p:nvPr/>
        </p:nvSpPr>
        <p:spPr>
          <a:xfrm>
            <a:off x="223769" y="908720"/>
            <a:ext cx="8696461" cy="4435830"/>
          </a:xfrm>
          <a:prstGeom prst="rect">
            <a:avLst/>
          </a:prstGeom>
          <a:noFill/>
        </p:spPr>
        <p:txBody>
          <a:bodyPr wrap="square" rtlCol="0">
            <a:spAutoFit/>
          </a:bodyPr>
          <a:lstStyle/>
          <a:p>
            <a:pPr marL="285750" indent="-285750" algn="l" rtl="0">
              <a:lnSpc>
                <a:spcPts val="3400"/>
              </a:lnSpc>
              <a:buFont typeface="Arial" panose="020B0604020202020204" pitchFamily="34" charset="0"/>
              <a:buChar char="•"/>
            </a:pPr>
            <a:r>
              <a:rPr lang="en-US" sz="2400" b="0" i="0" u="none" baseline="0" dirty="0">
                <a:latin typeface="David" panose="020E0502060401010101" pitchFamily="34" charset="-79"/>
                <a:cs typeface="David" panose="020E0502060401010101" pitchFamily="34" charset="-79"/>
              </a:rPr>
              <a:t>Attached further on is a description of the experimental array where the system used was employed for all the fiber compression experiments, only now without the fiber within the flexible cylinder.</a:t>
            </a:r>
          </a:p>
          <a:p>
            <a:pPr marL="285750" indent="-285750" algn="l" rtl="0">
              <a:lnSpc>
                <a:spcPts val="3400"/>
              </a:lnSpc>
              <a:buFont typeface="Arial" panose="020B0604020202020204" pitchFamily="34" charset="0"/>
              <a:buChar char="•"/>
            </a:pPr>
            <a:r>
              <a:rPr lang="en-US" sz="2400" b="0" i="0" u="none" baseline="0" dirty="0">
                <a:latin typeface="David" panose="020E0502060401010101" pitchFamily="34" charset="-79"/>
                <a:cs typeface="David" panose="020E0502060401010101" pitchFamily="34" charset="-79"/>
              </a:rPr>
              <a:t>A continuous sampling was taken of the applied force on the cylinder center and the movement of the flexible cylinder from its starting centerline.</a:t>
            </a:r>
          </a:p>
          <a:p>
            <a:pPr marL="285750" indent="-285750" algn="l" rtl="0">
              <a:lnSpc>
                <a:spcPts val="3400"/>
              </a:lnSpc>
              <a:buFont typeface="Arial" panose="020B0604020202020204" pitchFamily="34" charset="0"/>
              <a:buChar char="•"/>
            </a:pPr>
            <a:r>
              <a:rPr lang="en-US" sz="2400" b="0" i="0" u="none" baseline="0" dirty="0">
                <a:latin typeface="David" panose="020E0502060401010101" pitchFamily="34" charset="-79"/>
                <a:cs typeface="David" panose="020E0502060401010101" pitchFamily="34" charset="-79"/>
              </a:rPr>
              <a:t>In some of the flexible cylinder diameters, experiments were carried out until a movement of 65 mm of the cylinder center from its centerline at the experiment’s start.</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87499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46856" y="116632"/>
            <a:ext cx="8229600" cy="576064"/>
          </a:xfrm>
        </p:spPr>
        <p:txBody>
          <a:bodyPr>
            <a:noAutofit/>
          </a:bodyPr>
          <a:lstStyle/>
          <a:p>
            <a:pPr rtl="0">
              <a:defRPr sz="1800" b="1" i="0" u="none" strike="noStrike" kern="1200" baseline="0">
                <a:solidFill>
                  <a:prstClr val="black"/>
                </a:solidFill>
                <a:latin typeface="+mn-lt"/>
                <a:ea typeface="+mn-ea"/>
                <a:cs typeface="+mn-cs"/>
              </a:defRPr>
            </a:pPr>
            <a:r>
              <a:rPr lang="en-us" sz="4000" b="1" i="0" u="none" baseline="0" dirty="0">
                <a:solidFill>
                  <a:prstClr val="black"/>
                </a:solidFill>
                <a:latin typeface="David" panose="020E0502060401010101" pitchFamily="34" charset="-79"/>
                <a:cs typeface="David" panose="020E0502060401010101" pitchFamily="34" charset="-79"/>
              </a:rPr>
              <a:t>Experiment Summary (2/2)</a:t>
            </a:r>
            <a:endParaRPr lang="en-us" sz="4000" b="1" dirty="0">
              <a:solidFill>
                <a:prstClr val="black"/>
              </a:solidFill>
              <a:latin typeface="David" panose="020E0502060401010101" pitchFamily="34" charset="-79"/>
              <a:cs typeface="David" panose="020E0502060401010101" pitchFamily="34" charset="-79"/>
            </a:endParaRPr>
          </a:p>
        </p:txBody>
      </p:sp>
      <p:sp>
        <p:nvSpPr>
          <p:cNvPr id="2" name="TextBox 1"/>
          <p:cNvSpPr txBox="1"/>
          <p:nvPr/>
        </p:nvSpPr>
        <p:spPr>
          <a:xfrm>
            <a:off x="251520" y="908720"/>
            <a:ext cx="8696461" cy="3939540"/>
          </a:xfrm>
          <a:prstGeom prst="rect">
            <a:avLst/>
          </a:prstGeom>
          <a:noFill/>
        </p:spPr>
        <p:txBody>
          <a:bodyPr wrap="square" rtlCol="0">
            <a:spAutoFit/>
          </a:bodyPr>
          <a:lstStyle/>
          <a:p>
            <a:pPr marL="285750" indent="-285750" algn="l" rtl="0">
              <a:lnSpc>
                <a:spcPts val="3000"/>
              </a:lnSpc>
              <a:buFont typeface="Arial" panose="020B0604020202020204" pitchFamily="34" charset="0"/>
              <a:buChar char="•"/>
            </a:pPr>
            <a:r>
              <a:rPr lang="en-us" sz="2400" b="0" i="0" u="none" baseline="0" dirty="0">
                <a:latin typeface="David" panose="020E0502060401010101" pitchFamily="34" charset="-79"/>
                <a:cs typeface="David" panose="020E0502060401010101" pitchFamily="34" charset="-79"/>
              </a:rPr>
              <a:t>Each experiment was carried out in three iterations to test for hysteresis; that is, until reaching the required lengthening of the flexible cylinder and then releasing to the starting zero shortening.</a:t>
            </a:r>
            <a:endParaRPr lang="en-us" sz="2400" dirty="0">
              <a:latin typeface="David" panose="020E0502060401010101" pitchFamily="34" charset="-79"/>
              <a:cs typeface="David" panose="020E0502060401010101" pitchFamily="34" charset="-79"/>
            </a:endParaRPr>
          </a:p>
          <a:p>
            <a:pPr marL="285750" indent="-285750" algn="l" rtl="0">
              <a:lnSpc>
                <a:spcPts val="3000"/>
              </a:lnSpc>
              <a:buFont typeface="Arial" panose="020B0604020202020204" pitchFamily="34" charset="0"/>
              <a:buChar char="•"/>
            </a:pPr>
            <a:r>
              <a:rPr lang="en-us" sz="2400" b="0" i="0" u="none" baseline="0" dirty="0">
                <a:latin typeface="David" panose="020E0502060401010101" pitchFamily="34" charset="-79"/>
                <a:cs typeface="David" panose="020E0502060401010101" pitchFamily="34" charset="-79"/>
              </a:rPr>
              <a:t>From the summary of the results in the comparative graphs of the experiments, one can observe that with small movements of the flexible cylinder’s center (10 mm), the relation between the movement and the force is linear; with larger movements in Ø42 &amp; 74 mm cylinders, the relationship is polynomial.</a:t>
            </a:r>
          </a:p>
          <a:p>
            <a:pPr marL="285750" indent="-285750" algn="l" rtl="0">
              <a:lnSpc>
                <a:spcPts val="3000"/>
              </a:lnSpc>
              <a:buFont typeface="Arial" panose="020B0604020202020204" pitchFamily="34" charset="0"/>
              <a:buChar char="•"/>
            </a:pPr>
            <a:r>
              <a:rPr lang="en-us" sz="2400" b="0" i="0" u="none" baseline="0" dirty="0">
                <a:latin typeface="David" panose="020E0502060401010101" pitchFamily="34" charset="-79"/>
                <a:cs typeface="David" panose="020E0502060401010101" pitchFamily="34" charset="-79"/>
              </a:rPr>
              <a:t>In the last slide, one can observe a comparison of the implemented experiment on a Ø42 mm cylinder with the results obtained from the numerical simulation </a:t>
            </a:r>
          </a:p>
          <a:p>
            <a:pPr marL="285750" indent="-285750" algn="l" rtl="0">
              <a:lnSpc>
                <a:spcPts val="3000"/>
              </a:lnSpc>
            </a:pPr>
            <a:r>
              <a:rPr lang="en-us" sz="2400" b="0" i="0" u="none" baseline="0" dirty="0">
                <a:latin typeface="David" panose="020E0502060401010101" pitchFamily="34" charset="-79"/>
                <a:cs typeface="David" panose="020E0502060401010101" pitchFamily="34" charset="-79"/>
              </a:rPr>
              <a:t>	carried out with Abaqus.</a:t>
            </a:r>
            <a:endParaRPr lang="en-us" sz="24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1802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67544" y="1844824"/>
            <a:ext cx="8229600" cy="2151112"/>
          </a:xfrm>
        </p:spPr>
        <p:txBody>
          <a:bodyPr>
            <a:noAutofit/>
          </a:bodyPr>
          <a:lstStyle/>
          <a:p>
            <a:pPr rtl="0">
              <a:defRPr sz="1800" b="1" i="0" u="none" strike="noStrike" kern="1200" baseline="0">
                <a:solidFill>
                  <a:prstClr val="black"/>
                </a:solidFill>
                <a:latin typeface="+mn-lt"/>
                <a:ea typeface="+mn-ea"/>
                <a:cs typeface="+mn-cs"/>
              </a:defRPr>
            </a:pPr>
            <a:r>
              <a:rPr lang="en-us" sz="4000" b="1" i="0" u="none" baseline="0" dirty="0">
                <a:solidFill>
                  <a:prstClr val="black"/>
                </a:solidFill>
              </a:rPr>
              <a:t>Experiments System</a:t>
            </a:r>
            <a:br>
              <a:rPr lang="en-us" sz="4000" b="1" dirty="0">
                <a:solidFill>
                  <a:prstClr val="black"/>
                </a:solidFill>
              </a:rPr>
            </a:br>
            <a:r>
              <a:rPr lang="en-us" sz="4000" b="1" i="0" u="none" baseline="0" dirty="0">
                <a:solidFill>
                  <a:prstClr val="black"/>
                </a:solidFill>
              </a:rPr>
              <a:t>(Without Fiber)</a:t>
            </a:r>
          </a:p>
        </p:txBody>
      </p:sp>
    </p:spTree>
    <p:extLst>
      <p:ext uri="{BB962C8B-B14F-4D97-AF65-F5344CB8AC3E}">
        <p14:creationId xmlns:p14="http://schemas.microsoft.com/office/powerpoint/2010/main" val="380901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תמונה 16" descr="תמונה שמכילה טקסט, מקורה, טוחן&#10;&#10;התיאור נוצר באופן אוטומטי">
            <a:extLst>
              <a:ext uri="{FF2B5EF4-FFF2-40B4-BE49-F238E27FC236}">
                <a16:creationId xmlns:a16="http://schemas.microsoft.com/office/drawing/2014/main" id="{ECDADABE-9356-4D5F-863B-C54C3556AB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85054" y="1403773"/>
            <a:ext cx="5400600" cy="4050451"/>
          </a:xfrm>
          <a:prstGeom prst="rect">
            <a:avLst/>
          </a:prstGeom>
          <a:ln>
            <a:solidFill>
              <a:schemeClr val="tx1"/>
            </a:solidFill>
          </a:ln>
        </p:spPr>
      </p:pic>
      <p:pic>
        <p:nvPicPr>
          <p:cNvPr id="6" name="תמונה 5"/>
          <p:cNvPicPr>
            <a:picLocks noChangeAspect="1"/>
          </p:cNvPicPr>
          <p:nvPr/>
        </p:nvPicPr>
        <p:blipFill rotWithShape="1">
          <a:blip r:embed="rId4" cstate="print">
            <a:extLst>
              <a:ext uri="{28A0092B-C50C-407E-A947-70E740481C1C}">
                <a14:useLocalDpi xmlns:a14="http://schemas.microsoft.com/office/drawing/2010/main" val="0"/>
              </a:ext>
            </a:extLst>
          </a:blip>
          <a:srcRect l="46484" r="985"/>
          <a:stretch/>
        </p:blipFill>
        <p:spPr>
          <a:xfrm>
            <a:off x="5078289" y="728698"/>
            <a:ext cx="3759338" cy="5367198"/>
          </a:xfrm>
          <a:prstGeom prst="rect">
            <a:avLst/>
          </a:prstGeom>
          <a:ln>
            <a:solidFill>
              <a:schemeClr val="tx1"/>
            </a:solidFill>
          </a:ln>
        </p:spPr>
      </p:pic>
      <p:sp>
        <p:nvSpPr>
          <p:cNvPr id="2" name="כותרת 1"/>
          <p:cNvSpPr>
            <a:spLocks noGrp="1"/>
          </p:cNvSpPr>
          <p:nvPr>
            <p:ph type="title"/>
          </p:nvPr>
        </p:nvSpPr>
        <p:spPr>
          <a:xfrm>
            <a:off x="467544" y="116632"/>
            <a:ext cx="8229600" cy="504056"/>
          </a:xfrm>
        </p:spPr>
        <p:txBody>
          <a:bodyPr>
            <a:noAutofit/>
          </a:bodyPr>
          <a:lstStyle/>
          <a:p>
            <a:pPr rtl="0"/>
            <a:r>
              <a:rPr lang="en-us" sz="3200" b="1" i="0" u="none" baseline="0" dirty="0"/>
              <a:t>Experiment System (1/2)</a:t>
            </a:r>
            <a:endParaRPr lang="en-us" sz="2800" b="1" dirty="0">
              <a:solidFill>
                <a:schemeClr val="tx2">
                  <a:lumMod val="75000"/>
                </a:schemeClr>
              </a:solidFill>
            </a:endParaRPr>
          </a:p>
        </p:txBody>
      </p:sp>
      <p:sp>
        <p:nvSpPr>
          <p:cNvPr id="7" name="הסבר קווי 2 6"/>
          <p:cNvSpPr/>
          <p:nvPr/>
        </p:nvSpPr>
        <p:spPr>
          <a:xfrm>
            <a:off x="190020" y="5391706"/>
            <a:ext cx="1116470" cy="455917"/>
          </a:xfrm>
          <a:prstGeom prst="borderCallout2">
            <a:avLst>
              <a:gd name="adj1" fmla="val 1687"/>
              <a:gd name="adj2" fmla="val 48530"/>
              <a:gd name="adj3" fmla="val -42092"/>
              <a:gd name="adj4" fmla="val 46530"/>
              <a:gd name="adj5" fmla="val -175755"/>
              <a:gd name="adj6" fmla="val 67750"/>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0" i="0" u="none" baseline="0" dirty="0">
                <a:solidFill>
                  <a:schemeClr val="tx1"/>
                </a:solidFill>
              </a:rPr>
              <a:t>Cylinder Holder</a:t>
            </a:r>
            <a:endParaRPr lang="en-us" sz="1400" dirty="0">
              <a:solidFill>
                <a:schemeClr val="tx1"/>
              </a:solidFill>
            </a:endParaRPr>
          </a:p>
        </p:txBody>
      </p:sp>
      <p:sp>
        <p:nvSpPr>
          <p:cNvPr id="8" name="הסבר קווי 2 7"/>
          <p:cNvSpPr/>
          <p:nvPr/>
        </p:nvSpPr>
        <p:spPr>
          <a:xfrm>
            <a:off x="6685522" y="2636912"/>
            <a:ext cx="1116470" cy="464116"/>
          </a:xfrm>
          <a:prstGeom prst="borderCallout2">
            <a:avLst>
              <a:gd name="adj1" fmla="val 102544"/>
              <a:gd name="adj2" fmla="val 51881"/>
              <a:gd name="adj3" fmla="val 169489"/>
              <a:gd name="adj4" fmla="val 73188"/>
              <a:gd name="adj5" fmla="val 225480"/>
              <a:gd name="adj6" fmla="val 126453"/>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0" i="0" u="none" baseline="0" dirty="0">
                <a:solidFill>
                  <a:schemeClr val="tx1"/>
                </a:solidFill>
              </a:rPr>
              <a:t>GUI</a:t>
            </a:r>
            <a:endParaRPr lang="en-us" sz="1400" dirty="0">
              <a:solidFill>
                <a:schemeClr val="tx1"/>
              </a:solidFill>
            </a:endParaRPr>
          </a:p>
        </p:txBody>
      </p:sp>
      <p:sp>
        <p:nvSpPr>
          <p:cNvPr id="10" name="הסבר קווי 2 9"/>
          <p:cNvSpPr/>
          <p:nvPr/>
        </p:nvSpPr>
        <p:spPr>
          <a:xfrm>
            <a:off x="6364565" y="3592471"/>
            <a:ext cx="1116470" cy="457579"/>
          </a:xfrm>
          <a:prstGeom prst="borderCallout2">
            <a:avLst>
              <a:gd name="adj1" fmla="val 100913"/>
              <a:gd name="adj2" fmla="val 48530"/>
              <a:gd name="adj3" fmla="val 221268"/>
              <a:gd name="adj4" fmla="val 57831"/>
              <a:gd name="adj5" fmla="val 352680"/>
              <a:gd name="adj6" fmla="val 22862"/>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0" i="0" u="none" baseline="0" dirty="0">
                <a:solidFill>
                  <a:schemeClr val="tx1"/>
                </a:solidFill>
              </a:rPr>
              <a:t>Sampling Computer</a:t>
            </a:r>
            <a:endParaRPr lang="en-us" sz="1400" dirty="0">
              <a:solidFill>
                <a:schemeClr val="tx1"/>
              </a:solidFill>
            </a:endParaRPr>
          </a:p>
        </p:txBody>
      </p:sp>
      <p:sp>
        <p:nvSpPr>
          <p:cNvPr id="12" name="הסבר קווי 2 11"/>
          <p:cNvSpPr/>
          <p:nvPr/>
        </p:nvSpPr>
        <p:spPr>
          <a:xfrm>
            <a:off x="339793" y="3717032"/>
            <a:ext cx="966697" cy="455917"/>
          </a:xfrm>
          <a:prstGeom prst="borderCallout2">
            <a:avLst>
              <a:gd name="adj1" fmla="val 100913"/>
              <a:gd name="adj2" fmla="val 48530"/>
              <a:gd name="adj3" fmla="val 152288"/>
              <a:gd name="adj4" fmla="val 67314"/>
              <a:gd name="adj5" fmla="val 231839"/>
              <a:gd name="adj6" fmla="val 105982"/>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0" i="0" u="none" baseline="0" dirty="0">
                <a:solidFill>
                  <a:schemeClr val="tx1"/>
                </a:solidFill>
              </a:rPr>
              <a:t>Flexible Cylinder</a:t>
            </a:r>
            <a:endParaRPr lang="en-us" sz="1400" dirty="0">
              <a:solidFill>
                <a:schemeClr val="tx1"/>
              </a:solidFill>
            </a:endParaRPr>
          </a:p>
        </p:txBody>
      </p:sp>
      <p:sp>
        <p:nvSpPr>
          <p:cNvPr id="15" name="הסבר קווי 2 14"/>
          <p:cNvSpPr/>
          <p:nvPr/>
        </p:nvSpPr>
        <p:spPr>
          <a:xfrm>
            <a:off x="1871871" y="3477235"/>
            <a:ext cx="1116470" cy="360040"/>
          </a:xfrm>
          <a:prstGeom prst="borderCallout2">
            <a:avLst>
              <a:gd name="adj1" fmla="val -7932"/>
              <a:gd name="adj2" fmla="val 45605"/>
              <a:gd name="adj3" fmla="val -17100"/>
              <a:gd name="adj4" fmla="val -24484"/>
              <a:gd name="adj5" fmla="val -63615"/>
              <a:gd name="adj6" fmla="val -34600"/>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0" i="0" u="none" baseline="0" dirty="0">
                <a:solidFill>
                  <a:schemeClr val="tx1"/>
                </a:solidFill>
              </a:rPr>
              <a:t>Strain gauge</a:t>
            </a:r>
            <a:endParaRPr lang="en-us" sz="1400" dirty="0">
              <a:solidFill>
                <a:schemeClr val="tx1"/>
              </a:solidFill>
            </a:endParaRPr>
          </a:p>
        </p:txBody>
      </p:sp>
      <p:sp>
        <p:nvSpPr>
          <p:cNvPr id="16" name="הסבר קווי 2 6"/>
          <p:cNvSpPr/>
          <p:nvPr/>
        </p:nvSpPr>
        <p:spPr>
          <a:xfrm>
            <a:off x="1456263" y="5410235"/>
            <a:ext cx="1116470" cy="455917"/>
          </a:xfrm>
          <a:prstGeom prst="borderCallout2">
            <a:avLst>
              <a:gd name="adj1" fmla="val 1687"/>
              <a:gd name="adj2" fmla="val 45944"/>
              <a:gd name="adj3" fmla="val -45787"/>
              <a:gd name="adj4" fmla="val 20356"/>
              <a:gd name="adj5" fmla="val -97846"/>
              <a:gd name="adj6" fmla="val 34044"/>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0" i="0" u="none" baseline="0" dirty="0">
                <a:solidFill>
                  <a:schemeClr val="tx1"/>
                </a:solidFill>
              </a:rPr>
              <a:t>Cylinder Holder</a:t>
            </a:r>
            <a:endParaRPr lang="en-us" sz="1400" dirty="0">
              <a:solidFill>
                <a:schemeClr val="tx1"/>
              </a:solidFill>
            </a:endParaRPr>
          </a:p>
        </p:txBody>
      </p:sp>
      <p:cxnSp>
        <p:nvCxnSpPr>
          <p:cNvPr id="19" name="מחבר חץ ישר 18">
            <a:extLst>
              <a:ext uri="{FF2B5EF4-FFF2-40B4-BE49-F238E27FC236}">
                <a16:creationId xmlns:a16="http://schemas.microsoft.com/office/drawing/2014/main" id="{1F9D89AE-BA68-45AB-825C-F1F9A7F87A73}"/>
              </a:ext>
            </a:extLst>
          </p:cNvPr>
          <p:cNvCxnSpPr/>
          <p:nvPr/>
        </p:nvCxnSpPr>
        <p:spPr>
          <a:xfrm flipV="1">
            <a:off x="1456263" y="4144074"/>
            <a:ext cx="0" cy="55219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הסבר קווי 2 9">
            <a:extLst>
              <a:ext uri="{FF2B5EF4-FFF2-40B4-BE49-F238E27FC236}">
                <a16:creationId xmlns:a16="http://schemas.microsoft.com/office/drawing/2014/main" id="{94359B48-F3C9-4B89-9EA8-56186779C7B3}"/>
              </a:ext>
            </a:extLst>
          </p:cNvPr>
          <p:cNvSpPr/>
          <p:nvPr/>
        </p:nvSpPr>
        <p:spPr>
          <a:xfrm>
            <a:off x="2988341" y="4934127"/>
            <a:ext cx="1116470" cy="457579"/>
          </a:xfrm>
          <a:prstGeom prst="borderCallout2">
            <a:avLst>
              <a:gd name="adj1" fmla="val 2048"/>
              <a:gd name="adj2" fmla="val 47668"/>
              <a:gd name="adj3" fmla="val -50086"/>
              <a:gd name="adj4" fmla="val 26795"/>
              <a:gd name="adj5" fmla="val -217374"/>
              <a:gd name="adj6" fmla="val 58208"/>
            </a:avLst>
          </a:prstGeom>
          <a:solidFill>
            <a:schemeClr val="bg1"/>
          </a:solidFill>
          <a:ln>
            <a:solidFill>
              <a:schemeClr val="tx2"/>
            </a:solidFill>
            <a:headEnd type="none" w="sm" len="lg"/>
            <a:tailEnd type="stealt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0" i="0" u="none" baseline="0" dirty="0">
                <a:solidFill>
                  <a:schemeClr val="tx1"/>
                </a:solidFill>
              </a:rPr>
              <a:t>Instron</a:t>
            </a:r>
          </a:p>
          <a:p>
            <a:pPr algn="ctr" rtl="0"/>
            <a:r>
              <a:rPr lang="en-us" sz="1400" b="0" i="0" u="none" baseline="0" dirty="0">
                <a:solidFill>
                  <a:schemeClr val="tx1"/>
                </a:solidFill>
              </a:rPr>
              <a:t>Controller</a:t>
            </a:r>
            <a:endParaRPr lang="en-us" sz="1400" dirty="0">
              <a:solidFill>
                <a:schemeClr val="tx1"/>
              </a:solidFill>
            </a:endParaRPr>
          </a:p>
        </p:txBody>
      </p:sp>
    </p:spTree>
    <p:extLst>
      <p:ext uri="{BB962C8B-B14F-4D97-AF65-F5344CB8AC3E}">
        <p14:creationId xmlns:p14="http://schemas.microsoft.com/office/powerpoint/2010/main" val="216925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01462" y="119443"/>
            <a:ext cx="8229600" cy="504056"/>
          </a:xfrm>
        </p:spPr>
        <p:txBody>
          <a:bodyPr>
            <a:noAutofit/>
          </a:bodyPr>
          <a:lstStyle/>
          <a:p>
            <a:pPr rtl="0"/>
            <a:r>
              <a:rPr lang="en-us" sz="3200" b="1" i="0" u="none" baseline="0" dirty="0"/>
              <a:t>Experiment System (2/2)</a:t>
            </a:r>
            <a:endParaRPr lang="en-us" sz="3200" b="1" dirty="0">
              <a:solidFill>
                <a:schemeClr val="tx2">
                  <a:lumMod val="75000"/>
                </a:schemeClr>
              </a:solidFill>
            </a:endParaRPr>
          </a:p>
        </p:txBody>
      </p:sp>
      <p:pic>
        <p:nvPicPr>
          <p:cNvPr id="8" name="תמונה 7" descr="תמונה שמכילה טוחן&#10;&#10;התיאור נוצר באופן אוטומטי">
            <a:extLst>
              <a:ext uri="{FF2B5EF4-FFF2-40B4-BE49-F238E27FC236}">
                <a16:creationId xmlns:a16="http://schemas.microsoft.com/office/drawing/2014/main" id="{9B7CA232-C9A5-487F-B73B-94D48326D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0365" y="1650198"/>
            <a:ext cx="3687166" cy="2765374"/>
          </a:xfrm>
          <a:prstGeom prst="rect">
            <a:avLst/>
          </a:prstGeom>
          <a:ln>
            <a:solidFill>
              <a:schemeClr val="tx1"/>
            </a:solidFill>
          </a:ln>
        </p:spPr>
      </p:pic>
      <p:pic>
        <p:nvPicPr>
          <p:cNvPr id="10" name="תמונה 9" descr="תמונה שמכילה מקורה, טוחן&#10;&#10;התיאור נוצר באופן אוטומטי">
            <a:extLst>
              <a:ext uri="{FF2B5EF4-FFF2-40B4-BE49-F238E27FC236}">
                <a16:creationId xmlns:a16="http://schemas.microsoft.com/office/drawing/2014/main" id="{1218D7E2-2154-421B-B082-4D2155F2F6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21826" y="1650197"/>
            <a:ext cx="3687167" cy="2765375"/>
          </a:xfrm>
          <a:prstGeom prst="rect">
            <a:avLst/>
          </a:prstGeom>
          <a:ln>
            <a:solidFill>
              <a:schemeClr val="tx1"/>
            </a:solidFill>
          </a:ln>
        </p:spPr>
      </p:pic>
      <p:pic>
        <p:nvPicPr>
          <p:cNvPr id="12" name="תמונה 11">
            <a:extLst>
              <a:ext uri="{FF2B5EF4-FFF2-40B4-BE49-F238E27FC236}">
                <a16:creationId xmlns:a16="http://schemas.microsoft.com/office/drawing/2014/main" id="{94361A6E-E3DA-4D1D-AE6E-78BAD0839D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89423" y="1650198"/>
            <a:ext cx="3687165" cy="2765374"/>
          </a:xfrm>
          <a:prstGeom prst="rect">
            <a:avLst/>
          </a:prstGeom>
          <a:ln>
            <a:solidFill>
              <a:schemeClr val="tx1"/>
            </a:solidFill>
          </a:ln>
        </p:spPr>
      </p:pic>
      <p:sp>
        <p:nvSpPr>
          <p:cNvPr id="13" name="תיבת טקסט 12">
            <a:extLst>
              <a:ext uri="{FF2B5EF4-FFF2-40B4-BE49-F238E27FC236}">
                <a16:creationId xmlns:a16="http://schemas.microsoft.com/office/drawing/2014/main" id="{EC732950-03E2-44A5-8AD3-A3F019E47FEB}"/>
              </a:ext>
            </a:extLst>
          </p:cNvPr>
          <p:cNvSpPr txBox="1"/>
          <p:nvPr/>
        </p:nvSpPr>
        <p:spPr>
          <a:xfrm>
            <a:off x="263717" y="4925750"/>
            <a:ext cx="2795441" cy="369332"/>
          </a:xfrm>
          <a:prstGeom prst="rect">
            <a:avLst/>
          </a:prstGeom>
          <a:noFill/>
        </p:spPr>
        <p:txBody>
          <a:bodyPr wrap="square" rtlCol="0">
            <a:spAutoFit/>
          </a:bodyPr>
          <a:lstStyle/>
          <a:p>
            <a:pPr algn="l" rtl="0"/>
            <a:r>
              <a:rPr lang="en-us" b="0" i="0" u="none" baseline="0" dirty="0">
                <a:latin typeface="Times New Roman" panose="02020603050405020304" pitchFamily="18" charset="0"/>
                <a:cs typeface="Times New Roman" panose="02020603050405020304" pitchFamily="18" charset="0"/>
              </a:rPr>
              <a:t>Flexible Cylinder, </a:t>
            </a:r>
            <a:r>
              <a:rPr lang="en-US" b="0" i="0" u="none" baseline="0" dirty="0">
                <a:latin typeface="Times New Roman" panose="02020603050405020304" pitchFamily="18" charset="0"/>
                <a:cs typeface="Times New Roman" panose="02020603050405020304" pitchFamily="18" charset="0"/>
                <a:sym typeface="Symbol" panose="05050102010706020507" pitchFamily="18" charset="2"/>
              </a:rPr>
              <a:t></a:t>
            </a:r>
            <a:r>
              <a:rPr lang="en-us" b="0" i="0" u="none" baseline="0" dirty="0">
                <a:latin typeface="Times New Roman" panose="02020603050405020304" pitchFamily="18" charset="0"/>
                <a:cs typeface="Times New Roman" panose="02020603050405020304" pitchFamily="18" charset="0"/>
              </a:rPr>
              <a:t>32 mm</a:t>
            </a:r>
          </a:p>
        </p:txBody>
      </p:sp>
      <p:sp>
        <p:nvSpPr>
          <p:cNvPr id="18" name="תיבת טקסט 17">
            <a:extLst>
              <a:ext uri="{FF2B5EF4-FFF2-40B4-BE49-F238E27FC236}">
                <a16:creationId xmlns:a16="http://schemas.microsoft.com/office/drawing/2014/main" id="{50F12D60-87BC-4CCA-A2E8-3A40C88165D1}"/>
              </a:ext>
            </a:extLst>
          </p:cNvPr>
          <p:cNvSpPr txBox="1"/>
          <p:nvPr/>
        </p:nvSpPr>
        <p:spPr>
          <a:xfrm>
            <a:off x="3354890" y="4925750"/>
            <a:ext cx="2765375" cy="369332"/>
          </a:xfrm>
          <a:prstGeom prst="rect">
            <a:avLst/>
          </a:prstGeom>
          <a:noFill/>
        </p:spPr>
        <p:txBody>
          <a:bodyPr wrap="square" rtlCol="0">
            <a:spAutoFit/>
          </a:bodyPr>
          <a:lstStyle/>
          <a:p>
            <a:pPr algn="l" rtl="0"/>
            <a:r>
              <a:rPr lang="en-us" b="0" i="0" u="none" baseline="0" dirty="0">
                <a:latin typeface="Times New Roman" panose="02020603050405020304" pitchFamily="18" charset="0"/>
                <a:cs typeface="Times New Roman" panose="02020603050405020304" pitchFamily="18" charset="0"/>
              </a:rPr>
              <a:t>Flexible Cylinder, </a:t>
            </a:r>
            <a:r>
              <a:rPr lang="en-US" b="0" i="0" u="none" baseline="0" dirty="0">
                <a:latin typeface="Times New Roman" panose="02020603050405020304" pitchFamily="18" charset="0"/>
                <a:cs typeface="Times New Roman" panose="02020603050405020304" pitchFamily="18" charset="0"/>
                <a:sym typeface="Symbol" panose="05050102010706020507" pitchFamily="18" charset="2"/>
              </a:rPr>
              <a:t></a:t>
            </a:r>
            <a:r>
              <a:rPr lang="en-us" b="0" i="0" u="none" baseline="0" dirty="0">
                <a:latin typeface="Times New Roman" panose="02020603050405020304" pitchFamily="18" charset="0"/>
                <a:cs typeface="Times New Roman" panose="02020603050405020304" pitchFamily="18" charset="0"/>
              </a:rPr>
              <a:t>42 mm</a:t>
            </a:r>
          </a:p>
        </p:txBody>
      </p:sp>
      <p:sp>
        <p:nvSpPr>
          <p:cNvPr id="19" name="תיבת טקסט 18">
            <a:extLst>
              <a:ext uri="{FF2B5EF4-FFF2-40B4-BE49-F238E27FC236}">
                <a16:creationId xmlns:a16="http://schemas.microsoft.com/office/drawing/2014/main" id="{5AB105EC-5FBA-41E8-ABBB-99C123B0293F}"/>
              </a:ext>
            </a:extLst>
          </p:cNvPr>
          <p:cNvSpPr txBox="1"/>
          <p:nvPr/>
        </p:nvSpPr>
        <p:spPr>
          <a:xfrm>
            <a:off x="6250318" y="4925750"/>
            <a:ext cx="2765375" cy="369332"/>
          </a:xfrm>
          <a:prstGeom prst="rect">
            <a:avLst/>
          </a:prstGeom>
          <a:noFill/>
        </p:spPr>
        <p:txBody>
          <a:bodyPr wrap="square" rtlCol="0">
            <a:spAutoFit/>
          </a:bodyPr>
          <a:lstStyle/>
          <a:p>
            <a:pPr algn="l" rtl="0"/>
            <a:r>
              <a:rPr lang="en-us" b="0" i="0" u="none" baseline="0" dirty="0">
                <a:latin typeface="Times New Roman" panose="02020603050405020304" pitchFamily="18" charset="0"/>
                <a:cs typeface="Times New Roman" panose="02020603050405020304" pitchFamily="18" charset="0"/>
              </a:rPr>
              <a:t>Flexible Cylinder, </a:t>
            </a:r>
            <a:r>
              <a:rPr lang="en-US" b="0" i="0" u="none" baseline="0" dirty="0">
                <a:latin typeface="Times New Roman" panose="02020603050405020304" pitchFamily="18" charset="0"/>
                <a:cs typeface="Times New Roman" panose="02020603050405020304" pitchFamily="18" charset="0"/>
                <a:sym typeface="Symbol" panose="05050102010706020507" pitchFamily="18" charset="2"/>
              </a:rPr>
              <a:t></a:t>
            </a:r>
            <a:r>
              <a:rPr lang="en-us" b="0" i="0" u="none" baseline="0" dirty="0">
                <a:latin typeface="Times New Roman" panose="02020603050405020304" pitchFamily="18" charset="0"/>
                <a:cs typeface="Times New Roman" panose="02020603050405020304" pitchFamily="18" charset="0"/>
              </a:rPr>
              <a:t>74 mm</a:t>
            </a:r>
          </a:p>
        </p:txBody>
      </p:sp>
    </p:spTree>
    <p:extLst>
      <p:ext uri="{BB962C8B-B14F-4D97-AF65-F5344CB8AC3E}">
        <p14:creationId xmlns:p14="http://schemas.microsoft.com/office/powerpoint/2010/main" val="137894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467544" y="1844824"/>
            <a:ext cx="8229600" cy="2151112"/>
          </a:xfrm>
        </p:spPr>
        <p:txBody>
          <a:bodyPr>
            <a:noAutofit/>
          </a:bodyPr>
          <a:lstStyle/>
          <a:p>
            <a:pPr rtl="0">
              <a:defRPr sz="1800" b="1" i="0" u="none" strike="noStrike" kern="1200" baseline="0">
                <a:solidFill>
                  <a:prstClr val="black"/>
                </a:solidFill>
                <a:latin typeface="+mn-lt"/>
                <a:ea typeface="+mn-ea"/>
                <a:cs typeface="+mn-cs"/>
              </a:defRPr>
            </a:pPr>
            <a:r>
              <a:rPr lang="en-us" sz="4000" b="1" i="0" u="none" baseline="0" dirty="0">
                <a:solidFill>
                  <a:prstClr val="black"/>
                </a:solidFill>
              </a:rPr>
              <a:t>Experiments Results</a:t>
            </a:r>
          </a:p>
        </p:txBody>
      </p:sp>
    </p:spTree>
    <p:extLst>
      <p:ext uri="{BB962C8B-B14F-4D97-AF65-F5344CB8AC3E}">
        <p14:creationId xmlns:p14="http://schemas.microsoft.com/office/powerpoint/2010/main" val="248031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213931" y="188640"/>
            <a:ext cx="8801803" cy="576064"/>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Reaction force in the flexible cylinder center </a:t>
            </a:r>
            <a:r>
              <a:rPr lang="en-us" sz="2000" b="1" i="0" u="none" baseline="0" dirty="0">
                <a:solidFill>
                  <a:schemeClr val="accent1">
                    <a:lumMod val="75000"/>
                  </a:schemeClr>
                </a:solidFill>
                <a:latin typeface="David" panose="020E0502060401010101" pitchFamily="34" charset="-79"/>
                <a:cs typeface="David" panose="020E0502060401010101" pitchFamily="34" charset="-79"/>
              </a:rPr>
              <a:t>as a function of movement of the cylinder’s center from the centerline</a:t>
            </a:r>
            <a:br>
              <a:rPr lang="en-us" sz="2000" b="1" dirty="0">
                <a:solidFill>
                  <a:schemeClr val="accent1">
                    <a:lumMod val="75000"/>
                  </a:schemeClr>
                </a:solidFill>
                <a:latin typeface="David" panose="020E0502060401010101" pitchFamily="34" charset="-79"/>
                <a:ea typeface="+mn-ea"/>
                <a:cs typeface="David" panose="020E0502060401010101" pitchFamily="34" charset="-79"/>
              </a:rPr>
            </a:b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Flexible cylinder = </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sym typeface="Symbol" panose="05050102010706020507" pitchFamily="18" charset="2"/>
              </a:rPr>
              <a:t></a:t>
            </a:r>
            <a:r>
              <a:rPr lang="en-us" sz="2000" b="1" i="0" u="none" baseline="0" dirty="0">
                <a:solidFill>
                  <a:schemeClr val="accent1">
                    <a:lumMod val="75000"/>
                  </a:schemeClr>
                </a:solidFill>
                <a:latin typeface="David" panose="020E0502060401010101" pitchFamily="34" charset="-79"/>
                <a:ea typeface="+mn-ea"/>
                <a:cs typeface="David" panose="020E0502060401010101" pitchFamily="34" charset="-79"/>
              </a:rPr>
              <a:t>32 mm</a:t>
            </a:r>
          </a:p>
        </p:txBody>
      </p:sp>
      <p:pic>
        <p:nvPicPr>
          <p:cNvPr id="4" name="תמונה 3">
            <a:extLst>
              <a:ext uri="{FF2B5EF4-FFF2-40B4-BE49-F238E27FC236}">
                <a16:creationId xmlns:a16="http://schemas.microsoft.com/office/drawing/2014/main" id="{85EBDD48-6459-4C91-B20D-25445EB27AB7}"/>
              </a:ext>
            </a:extLst>
          </p:cNvPr>
          <p:cNvPicPr>
            <a:picLocks noChangeAspect="1"/>
          </p:cNvPicPr>
          <p:nvPr/>
        </p:nvPicPr>
        <p:blipFill rotWithShape="1">
          <a:blip r:embed="rId2" cstate="print"/>
          <a:srcRect l="4022" t="6999" r="620" b="7881"/>
          <a:stretch/>
        </p:blipFill>
        <p:spPr>
          <a:xfrm>
            <a:off x="539551" y="1412776"/>
            <a:ext cx="8360929" cy="3960440"/>
          </a:xfrm>
          <a:prstGeom prst="rect">
            <a:avLst/>
          </a:prstGeom>
        </p:spPr>
      </p:pic>
      <p:graphicFrame>
        <p:nvGraphicFramePr>
          <p:cNvPr id="33793" name="Object 1"/>
          <p:cNvGraphicFramePr>
            <a:graphicFrameLocks noChangeAspect="1"/>
          </p:cNvGraphicFramePr>
          <p:nvPr/>
        </p:nvGraphicFramePr>
        <p:xfrm>
          <a:off x="4283968" y="5445224"/>
          <a:ext cx="630238" cy="288925"/>
        </p:xfrm>
        <a:graphic>
          <a:graphicData uri="http://schemas.openxmlformats.org/presentationml/2006/ole">
            <mc:AlternateContent xmlns:mc="http://schemas.openxmlformats.org/markup-compatibility/2006">
              <mc:Choice xmlns:v="urn:schemas-microsoft-com:vml" Requires="v">
                <p:oleObj name="Equation" r:id="rId3" imgW="444240" imgH="203040" progId="Equation.DSMT4">
                  <p:embed/>
                </p:oleObj>
              </mc:Choice>
              <mc:Fallback>
                <p:oleObj name="Equation" r:id="rId3" imgW="444240" imgH="20304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5445224"/>
                        <a:ext cx="630238" cy="288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rot="16200000">
            <a:off x="-175882" y="3280338"/>
            <a:ext cx="1080120" cy="369332"/>
          </a:xfrm>
          <a:prstGeom prst="rect">
            <a:avLst/>
          </a:prstGeom>
          <a:noFill/>
        </p:spPr>
        <p:txBody>
          <a:bodyPr wrap="square" rtlCol="0">
            <a:spAutoFit/>
          </a:bodyPr>
          <a:lstStyle/>
          <a:p>
            <a:pPr algn="l" rtl="0"/>
            <a:r>
              <a:rPr lang="en-us" b="0" i="0" u="none" baseline="0" dirty="0">
                <a:latin typeface="Times New Roman" pitchFamily="18" charset="0"/>
                <a:cs typeface="Times New Roman" pitchFamily="18" charset="0"/>
              </a:rPr>
              <a:t>Force, N</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18776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18744</TotalTime>
  <Words>663</Words>
  <Application>Microsoft Office PowerPoint</Application>
  <PresentationFormat>On-screen Show (4:3)</PresentationFormat>
  <Paragraphs>51</Paragraphs>
  <Slides>16</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Calibri</vt:lpstr>
      <vt:lpstr>David</vt:lpstr>
      <vt:lpstr>Times New Roman</vt:lpstr>
      <vt:lpstr>Office Theme</vt:lpstr>
      <vt:lpstr>Equation</vt:lpstr>
      <vt:lpstr>Test Summary Flex Cylinder = 32, 42 &amp; 74 mm 15.12.2020</vt:lpstr>
      <vt:lpstr>Experiment Summary (1/2)</vt:lpstr>
      <vt:lpstr>Experiment Summary (1/2) – cont.</vt:lpstr>
      <vt:lpstr>Experiment Summary (2/2)</vt:lpstr>
      <vt:lpstr>Experiments System (Without Fiber)</vt:lpstr>
      <vt:lpstr>Experiment System (1/2)</vt:lpstr>
      <vt:lpstr>Experiment System (2/2)</vt:lpstr>
      <vt:lpstr>Experiments Results</vt:lpstr>
      <vt:lpstr>PowerPoint Presentation</vt:lpstr>
      <vt:lpstr>PowerPoint Presentation</vt:lpstr>
      <vt:lpstr>PowerPoint Presentation</vt:lpstr>
      <vt:lpstr>Comparing experiment and  ABAQUS results </vt:lpstr>
      <vt:lpstr>PowerPoint Presentation</vt:lpstr>
      <vt:lpstr>PowerPoint Presentation</vt:lpstr>
      <vt:lpstr>PowerPoint Presentation</vt:lpstr>
      <vt:lpstr>PowerPoint Presentation</vt:lpstr>
    </vt:vector>
  </TitlesOfParts>
  <Company>Technion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Summary  0.61, 0.78 &amp; 0.88 mm</dc:title>
  <dc:creator>Yossi Dayan</dc:creator>
  <cp:lastModifiedBy>Moshe Devere</cp:lastModifiedBy>
  <cp:revision>717</cp:revision>
  <cp:lastPrinted>2018-10-19T08:14:07Z</cp:lastPrinted>
  <dcterms:created xsi:type="dcterms:W3CDTF">2017-08-15T09:04:30Z</dcterms:created>
  <dcterms:modified xsi:type="dcterms:W3CDTF">2021-01-03T14:57:45Z</dcterms:modified>
</cp:coreProperties>
</file>