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67" r:id="rId3"/>
    <p:sldId id="257" r:id="rId4"/>
    <p:sldId id="258" r:id="rId5"/>
    <p:sldId id="268" r:id="rId6"/>
    <p:sldId id="259" r:id="rId7"/>
    <p:sldId id="260" r:id="rId8"/>
    <p:sldId id="261" r:id="rId9"/>
    <p:sldId id="262" r:id="rId10"/>
    <p:sldId id="269" r:id="rId11"/>
    <p:sldId id="263" r:id="rId12"/>
    <p:sldId id="270" r:id="rId13"/>
    <p:sldId id="264" r:id="rId14"/>
    <p:sldId id="273" r:id="rId15"/>
    <p:sldId id="265" r:id="rId16"/>
    <p:sldId id="271" r:id="rId17"/>
    <p:sldId id="266" r:id="rId18"/>
    <p:sldId id="272" r:id="rId19"/>
  </p:sldIdLst>
  <p:sldSz cx="12192000" cy="6858000"/>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A9D05-D9AC-4E09-ADFF-DD14FEBE3395}" type="datetimeFigureOut">
              <a:rPr lang="LID4096" smtClean="0"/>
              <a:t>06/27/2021</a:t>
            </a:fld>
            <a:endParaRPr lang="LID4096"/>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93112-CA64-4167-AFFE-D7BA205C8028}" type="slidenum">
              <a:rPr lang="LID4096" smtClean="0"/>
              <a:t>‹#›</a:t>
            </a:fld>
            <a:endParaRPr lang="LID4096"/>
          </a:p>
        </p:txBody>
      </p:sp>
    </p:spTree>
    <p:extLst>
      <p:ext uri="{BB962C8B-B14F-4D97-AF65-F5344CB8AC3E}">
        <p14:creationId xmlns:p14="http://schemas.microsoft.com/office/powerpoint/2010/main" val="1033804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ID4096" dirty="0"/>
          </a:p>
        </p:txBody>
      </p:sp>
      <p:sp>
        <p:nvSpPr>
          <p:cNvPr id="4" name="Slide Number Placeholder 3"/>
          <p:cNvSpPr>
            <a:spLocks noGrp="1"/>
          </p:cNvSpPr>
          <p:nvPr>
            <p:ph type="sldNum" sz="quarter" idx="5"/>
          </p:nvPr>
        </p:nvSpPr>
        <p:spPr/>
        <p:txBody>
          <a:bodyPr/>
          <a:lstStyle/>
          <a:p>
            <a:fld id="{95293112-CA64-4167-AFFE-D7BA205C8028}" type="slidenum">
              <a:rPr lang="LID4096" smtClean="0"/>
              <a:t>18</a:t>
            </a:fld>
            <a:endParaRPr lang="LID4096"/>
          </a:p>
        </p:txBody>
      </p:sp>
    </p:spTree>
    <p:extLst>
      <p:ext uri="{BB962C8B-B14F-4D97-AF65-F5344CB8AC3E}">
        <p14:creationId xmlns:p14="http://schemas.microsoft.com/office/powerpoint/2010/main" val="2574142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hdr="0" ftr="0" dt="0"/>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E3972"/>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60248" y="387096"/>
            <a:ext cx="804672" cy="612648"/>
          </a:xfrm>
          <a:prstGeom prst="rect">
            <a:avLst/>
          </a:prstGeom>
        </p:spPr>
      </p:pic>
      <p:pic>
        <p:nvPicPr>
          <p:cNvPr id="3" name="Picture 2"/>
          <p:cNvPicPr>
            <a:picLocks noChangeAspect="1"/>
          </p:cNvPicPr>
          <p:nvPr/>
        </p:nvPicPr>
        <p:blipFill>
          <a:blip r:embed="rId3"/>
          <a:stretch>
            <a:fillRect/>
          </a:stretch>
        </p:blipFill>
        <p:spPr>
          <a:xfrm>
            <a:off x="1810512" y="390144"/>
            <a:ext cx="966216" cy="323088"/>
          </a:xfrm>
          <a:prstGeom prst="rect">
            <a:avLst/>
          </a:prstGeom>
        </p:spPr>
      </p:pic>
      <p:pic>
        <p:nvPicPr>
          <p:cNvPr id="4" name="Picture 3"/>
          <p:cNvPicPr>
            <a:picLocks noChangeAspect="1"/>
          </p:cNvPicPr>
          <p:nvPr/>
        </p:nvPicPr>
        <p:blipFill>
          <a:blip r:embed="rId4"/>
          <a:stretch>
            <a:fillRect/>
          </a:stretch>
        </p:blipFill>
        <p:spPr>
          <a:xfrm>
            <a:off x="0" y="1146048"/>
            <a:ext cx="12192000" cy="574852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83664" y="155448"/>
            <a:ext cx="954024" cy="335280"/>
          </a:xfrm>
          <a:prstGeom prst="rect">
            <a:avLst/>
          </a:prstGeom>
        </p:spPr>
      </p:pic>
      <p:pic>
        <p:nvPicPr>
          <p:cNvPr id="3" name="Picture 2"/>
          <p:cNvPicPr>
            <a:picLocks noChangeAspect="1"/>
          </p:cNvPicPr>
          <p:nvPr/>
        </p:nvPicPr>
        <p:blipFill>
          <a:blip r:embed="rId3"/>
          <a:stretch>
            <a:fillRect/>
          </a:stretch>
        </p:blipFill>
        <p:spPr>
          <a:xfrm>
            <a:off x="413004" y="1469136"/>
            <a:ext cx="3895344" cy="3919728"/>
          </a:xfrm>
          <a:prstGeom prst="rect">
            <a:avLst/>
          </a:prstGeom>
        </p:spPr>
      </p:pic>
      <p:sp>
        <p:nvSpPr>
          <p:cNvPr id="4" name="Rectangle 3"/>
          <p:cNvSpPr/>
          <p:nvPr/>
        </p:nvSpPr>
        <p:spPr>
          <a:xfrm>
            <a:off x="4459224" y="170719"/>
            <a:ext cx="2935224" cy="252984"/>
          </a:xfrm>
          <a:prstGeom prst="rect">
            <a:avLst/>
          </a:prstGeom>
          <a:solidFill>
            <a:srgbClr val="132B4F"/>
          </a:solidFill>
        </p:spPr>
        <p:txBody>
          <a:bodyPr wrap="none" lIns="0" tIns="0" rIns="0" bIns="0">
            <a:noAutofit/>
          </a:bodyPr>
          <a:lstStyle/>
          <a:p>
            <a:pPr indent="0" algn="l" rtl="0"/>
            <a:r>
              <a:rPr lang="en-us" sz="2400" b="1" i="0" u="none" baseline="0" dirty="0">
                <a:solidFill>
                  <a:srgbClr val="FFFFFF"/>
                </a:solidFill>
                <a:latin typeface="David"/>
                <a:ea typeface="David"/>
                <a:cs typeface="David"/>
                <a:sym typeface="David"/>
              </a:rPr>
              <a:t>NIP 102 | Environment – EM</a:t>
            </a:r>
          </a:p>
        </p:txBody>
      </p:sp>
      <p:sp>
        <p:nvSpPr>
          <p:cNvPr id="5" name="Rectangle 4"/>
          <p:cNvSpPr/>
          <p:nvPr/>
        </p:nvSpPr>
        <p:spPr>
          <a:xfrm>
            <a:off x="4672584" y="950802"/>
            <a:ext cx="1967826" cy="376036"/>
          </a:xfrm>
          <a:prstGeom prst="rect">
            <a:avLst/>
          </a:prstGeom>
          <a:solidFill>
            <a:srgbClr val="FFFFFF"/>
          </a:solidFill>
        </p:spPr>
        <p:txBody>
          <a:bodyPr wrap="none" lIns="0" tIns="0" rIns="0" bIns="0">
            <a:noAutofit/>
          </a:bodyPr>
          <a:lstStyle/>
          <a:p>
            <a:pPr indent="0" algn="just" rtl="0"/>
            <a:r>
              <a:rPr lang="en-us" sz="2000" b="1" i="0" u="sng" baseline="0" dirty="0">
                <a:latin typeface="Arial" panose="020B0604020202020204" pitchFamily="34" charset="0"/>
                <a:ea typeface="David"/>
                <a:cs typeface="Arial" panose="020B0604020202020204" pitchFamily="34" charset="0"/>
                <a:sym typeface="David"/>
              </a:rPr>
              <a:t>Objection</a:t>
            </a:r>
            <a:r>
              <a:rPr lang="en-us" sz="2000" b="1" i="0" baseline="0" dirty="0">
                <a:latin typeface="David"/>
                <a:ea typeface="David"/>
                <a:cs typeface="David"/>
                <a:sym typeface="David"/>
              </a:rPr>
              <a:t>:</a:t>
            </a:r>
          </a:p>
        </p:txBody>
      </p:sp>
      <p:sp>
        <p:nvSpPr>
          <p:cNvPr id="8" name="Rectangle 7"/>
          <p:cNvSpPr/>
          <p:nvPr/>
        </p:nvSpPr>
        <p:spPr>
          <a:xfrm>
            <a:off x="4672584" y="1326838"/>
            <a:ext cx="7106412" cy="4936801"/>
          </a:xfrm>
          <a:prstGeom prst="rect">
            <a:avLst/>
          </a:prstGeom>
          <a:solidFill>
            <a:srgbClr val="FFFFFF"/>
          </a:solidFill>
        </p:spPr>
        <p:txBody>
          <a:bodyPr lIns="0" tIns="0" rIns="0" bIns="0">
            <a:noAutofit/>
          </a:bodyPr>
          <a:lstStyle/>
          <a:p>
            <a:pPr marL="419100" marR="363796" indent="-363538" algn="just">
              <a:lnSpc>
                <a:spcPct val="112000"/>
              </a:lnSpc>
              <a:spcAft>
                <a:spcPts val="280"/>
              </a:spcAft>
            </a:pPr>
            <a:r>
              <a:rPr lang="en-us" sz="2000" b="0" i="0" u="none" baseline="0" dirty="0">
                <a:latin typeface="Arial"/>
                <a:ea typeface="Arial"/>
                <a:cs typeface="Arial"/>
                <a:sym typeface="Arial"/>
              </a:rPr>
              <a:t>• </a:t>
            </a:r>
            <a:r>
              <a:rPr lang="en-us" sz="2000" b="0" i="0" u="none" baseline="0" dirty="0">
                <a:latin typeface="David"/>
                <a:ea typeface="David"/>
                <a:cs typeface="David"/>
                <a:sym typeface="David"/>
              </a:rPr>
              <a:t>The </a:t>
            </a:r>
            <a:r>
              <a:rPr lang="en-us" sz="2000" b="0" i="0" u="none" baseline="0" dirty="0">
                <a:latin typeface="Arial" panose="020B0604020202020204" pitchFamily="34" charset="0"/>
                <a:ea typeface="David"/>
                <a:cs typeface="Arial" panose="020B0604020202020204" pitchFamily="34" charset="0"/>
                <a:sym typeface="David"/>
              </a:rPr>
              <a:t>calculations show that:</a:t>
            </a:r>
          </a:p>
          <a:p>
            <a:pPr marL="685800" marR="363796" lvl="1" indent="-342900" algn="just">
              <a:lnSpc>
                <a:spcPct val="112000"/>
              </a:lnSpc>
              <a:spcAft>
                <a:spcPts val="280"/>
              </a:spcAft>
              <a:buFont typeface="Courier New" panose="02070309020205020404" pitchFamily="49" charset="0"/>
              <a:buChar char="o"/>
            </a:pPr>
            <a:r>
              <a:rPr lang="en-us" sz="2000" b="0" i="0" u="none" baseline="0" dirty="0">
                <a:latin typeface="Arial" panose="020B0604020202020204" pitchFamily="34" charset="0"/>
                <a:ea typeface="David"/>
                <a:cs typeface="Arial" panose="020B0604020202020204" pitchFamily="34" charset="0"/>
                <a:sym typeface="David"/>
              </a:rPr>
              <a:t>A threshold of </a:t>
            </a:r>
            <a:r>
              <a:rPr lang="en-us" sz="2000" b="0" i="0" u="none" baseline="0" dirty="0">
                <a:latin typeface="Arial" panose="020B0604020202020204" pitchFamily="34" charset="0"/>
                <a:ea typeface="Calibri"/>
                <a:cs typeface="Arial" panose="020B0604020202020204" pitchFamily="34" charset="0"/>
                <a:sym typeface="Calibri"/>
              </a:rPr>
              <a:t>4 mG </a:t>
            </a:r>
            <a:r>
              <a:rPr lang="en-us" sz="2000" b="0" i="0" u="none" baseline="0" dirty="0">
                <a:latin typeface="Arial" panose="020B0604020202020204" pitchFamily="34" charset="0"/>
                <a:ea typeface="David"/>
                <a:cs typeface="Arial" panose="020B0604020202020204" pitchFamily="34" charset="0"/>
                <a:sym typeface="David"/>
              </a:rPr>
              <a:t>(Environmental Protection Ministry’s strict criteria for exposure to humans is obtained inside the tunnels at about 7 m above the track</a:t>
            </a:r>
            <a:r>
              <a:rPr lang="en-US" sz="2000" b="0" i="0" u="none" baseline="0" dirty="0">
                <a:latin typeface="Arial" panose="020B0604020202020204" pitchFamily="34" charset="0"/>
                <a:ea typeface="David"/>
                <a:cs typeface="Arial" panose="020B0604020202020204" pitchFamily="34" charset="0"/>
                <a:sym typeface="David"/>
              </a:rPr>
              <a:t>)</a:t>
            </a:r>
            <a:r>
              <a:rPr lang="en-us" sz="2000" b="0" i="0" u="none" baseline="0" dirty="0">
                <a:latin typeface="Arial" panose="020B0604020202020204" pitchFamily="34" charset="0"/>
                <a:ea typeface="David"/>
                <a:cs typeface="Arial" panose="020B0604020202020204" pitchFamily="34" charset="0"/>
                <a:sym typeface="David"/>
              </a:rPr>
              <a:t>. The calculated radiation levels at ground level above the Metro are significantly lower than this threshold.</a:t>
            </a:r>
          </a:p>
          <a:p>
            <a:pPr marL="685800" marR="363796" lvl="1" indent="-342900" algn="just">
              <a:lnSpc>
                <a:spcPct val="108000"/>
              </a:lnSpc>
              <a:buFont typeface="Courier New" panose="02070309020205020404" pitchFamily="49" charset="0"/>
              <a:buChar char="o"/>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Above surface level, a flux density of about </a:t>
            </a:r>
            <a:r>
              <a:rPr lang="en-us" sz="2000" b="1" i="0" u="none" baseline="0" dirty="0">
                <a:latin typeface="Arial" panose="020B0604020202020204" pitchFamily="34" charset="0"/>
                <a:ea typeface="Calibri"/>
                <a:cs typeface="Arial" panose="020B0604020202020204" pitchFamily="34" charset="0"/>
                <a:sym typeface="Calibri"/>
              </a:rPr>
              <a:t>0.1 mG </a:t>
            </a:r>
            <a:r>
              <a:rPr lang="en-us" sz="2000" b="0" i="0" u="none" baseline="0" dirty="0">
                <a:latin typeface="Arial" panose="020B0604020202020204" pitchFamily="34" charset="0"/>
                <a:ea typeface="David"/>
                <a:cs typeface="Arial" panose="020B0604020202020204" pitchFamily="34" charset="0"/>
                <a:sym typeface="David"/>
              </a:rPr>
              <a:t>was obtained; lower than characteristic background radiation.</a:t>
            </a:r>
            <a:endParaRPr lang="en-us" sz="2100" b="0" i="0" u="none" baseline="0" dirty="0">
              <a:latin typeface="Arial" panose="020B0604020202020204" pitchFamily="34" charset="0"/>
              <a:ea typeface="David"/>
              <a:cs typeface="Arial" panose="020B0604020202020204" pitchFamily="34" charset="0"/>
              <a:sym typeface="David"/>
            </a:endParaRPr>
          </a:p>
          <a:p>
            <a:pPr marL="228600" indent="-173038" algn="just" rtl="0"/>
            <a:r>
              <a:rPr lang="en-us" sz="2100" b="0" i="0" u="none" baseline="0" dirty="0">
                <a:solidFill>
                  <a:srgbClr val="FF0000"/>
                </a:solidFill>
                <a:latin typeface="Arial" panose="020B0604020202020204" pitchFamily="34" charset="0"/>
                <a:ea typeface="Arial"/>
                <a:cs typeface="Arial" panose="020B0604020202020204" pitchFamily="34" charset="0"/>
                <a:sym typeface="Arial"/>
              </a:rPr>
              <a:t>• 	 </a:t>
            </a:r>
            <a:r>
              <a:rPr lang="en-us" sz="2100" b="1" i="0" u="none" baseline="0" dirty="0">
                <a:solidFill>
                  <a:srgbClr val="FF0000"/>
                </a:solidFill>
                <a:latin typeface="Arial" panose="020B0604020202020204" pitchFamily="34" charset="0"/>
                <a:ea typeface="David"/>
                <a:cs typeface="Arial" panose="020B0604020202020204" pitchFamily="34" charset="0"/>
                <a:sym typeface="David"/>
              </a:rPr>
              <a:t>No</a:t>
            </a:r>
            <a:r>
              <a:rPr lang="en-us" sz="2100" b="0" i="0" u="none" baseline="0" dirty="0">
                <a:solidFill>
                  <a:srgbClr val="FF0000"/>
                </a:solidFill>
                <a:latin typeface="Arial" panose="020B0604020202020204" pitchFamily="34" charset="0"/>
                <a:ea typeface="David"/>
                <a:cs typeface="Arial" panose="020B0604020202020204" pitchFamily="34" charset="0"/>
                <a:sym typeface="David"/>
              </a:rPr>
              <a:t> limits to development above the track [route].</a:t>
            </a:r>
          </a:p>
          <a:p>
            <a:pPr marL="228600" indent="-173038" rtl="0"/>
            <a:r>
              <a:rPr lang="en-us" sz="2100" b="0" i="0" u="none" baseline="0" dirty="0">
                <a:solidFill>
                  <a:srgbClr val="FF0000"/>
                </a:solidFill>
                <a:latin typeface="Arial" panose="020B0604020202020204" pitchFamily="34" charset="0"/>
                <a:ea typeface="Arial"/>
                <a:cs typeface="Arial" panose="020B0604020202020204" pitchFamily="34" charset="0"/>
                <a:sym typeface="Arial"/>
              </a:rPr>
              <a:t>•	</a:t>
            </a:r>
            <a:r>
              <a:rPr lang="en-US" sz="2100" b="0" i="0" u="none" baseline="0" dirty="0">
                <a:solidFill>
                  <a:srgbClr val="FF0000"/>
                </a:solidFill>
                <a:latin typeface="Arial" panose="020B0604020202020204" pitchFamily="34" charset="0"/>
                <a:ea typeface="Arial"/>
                <a:cs typeface="Arial" panose="020B0604020202020204" pitchFamily="34" charset="0"/>
                <a:sym typeface="Arial"/>
              </a:rPr>
              <a:t> </a:t>
            </a:r>
            <a:r>
              <a:rPr lang="en-us" sz="2100" b="1" i="0" u="none" baseline="0" dirty="0">
                <a:solidFill>
                  <a:srgbClr val="FF0000"/>
                </a:solidFill>
                <a:latin typeface="Arial" panose="020B0604020202020204" pitchFamily="34" charset="0"/>
                <a:ea typeface="David"/>
                <a:cs typeface="Arial" panose="020B0604020202020204" pitchFamily="34" charset="0"/>
                <a:sym typeface="David"/>
              </a:rPr>
              <a:t>No expected disturbances</a:t>
            </a:r>
            <a:r>
              <a:rPr lang="en-us" sz="2100" b="0" i="0" u="none" baseline="0" dirty="0">
                <a:solidFill>
                  <a:srgbClr val="FF0000"/>
                </a:solidFill>
                <a:latin typeface="Arial" panose="020B0604020202020204" pitchFamily="34" charset="0"/>
                <a:ea typeface="David"/>
                <a:cs typeface="Arial" panose="020B0604020202020204" pitchFamily="34" charset="0"/>
                <a:sym typeface="David"/>
              </a:rPr>
              <a:t> to </a:t>
            </a:r>
            <a:br>
              <a:rPr lang="en-us" sz="2100" b="0" i="0" u="none" baseline="0" dirty="0">
                <a:solidFill>
                  <a:srgbClr val="FF0000"/>
                </a:solidFill>
                <a:latin typeface="Arial" panose="020B0604020202020204" pitchFamily="34" charset="0"/>
                <a:ea typeface="David"/>
                <a:cs typeface="Arial" panose="020B0604020202020204" pitchFamily="34" charset="0"/>
                <a:sym typeface="David"/>
              </a:rPr>
            </a:br>
            <a:r>
              <a:rPr lang="en-US" sz="2100" b="0" i="0" u="none" baseline="0" dirty="0">
                <a:solidFill>
                  <a:srgbClr val="FF0000"/>
                </a:solidFill>
                <a:latin typeface="Arial" panose="020B0604020202020204" pitchFamily="34" charset="0"/>
                <a:ea typeface="David"/>
                <a:cs typeface="Arial" panose="020B0604020202020204" pitchFamily="34" charset="0"/>
                <a:sym typeface="David"/>
              </a:rPr>
              <a:t> </a:t>
            </a:r>
            <a:r>
              <a:rPr lang="en-us" sz="2100" b="0" i="0" u="none" baseline="0" dirty="0">
                <a:solidFill>
                  <a:srgbClr val="FF0000"/>
                </a:solidFill>
                <a:latin typeface="Arial" panose="020B0604020202020204" pitchFamily="34" charset="0"/>
                <a:ea typeface="David"/>
                <a:cs typeface="Arial" panose="020B0604020202020204" pitchFamily="34" charset="0"/>
                <a:sym typeface="David"/>
              </a:rPr>
              <a:t>electromagnetic systems, medical equipment, etc.</a:t>
            </a:r>
          </a:p>
          <a:p>
            <a:pPr marL="228600" indent="-173038" algn="just" rtl="0"/>
            <a:r>
              <a:rPr lang="en-us" sz="2100" b="0" i="0" u="none" baseline="0" dirty="0">
                <a:solidFill>
                  <a:srgbClr val="FF0000"/>
                </a:solidFill>
                <a:latin typeface="Arial" panose="020B0604020202020204" pitchFamily="34" charset="0"/>
                <a:ea typeface="Arial"/>
                <a:cs typeface="Arial" panose="020B0604020202020204" pitchFamily="34" charset="0"/>
                <a:sym typeface="Arial"/>
              </a:rPr>
              <a:t>•  </a:t>
            </a:r>
            <a:r>
              <a:rPr lang="en-us" sz="2100" b="1" i="0" u="none" baseline="0" dirty="0">
                <a:solidFill>
                  <a:srgbClr val="FF0000"/>
                </a:solidFill>
                <a:latin typeface="Arial" panose="020B0604020202020204" pitchFamily="34" charset="0"/>
                <a:ea typeface="David"/>
                <a:cs typeface="Arial" panose="020B0604020202020204" pitchFamily="34" charset="0"/>
                <a:sym typeface="David"/>
              </a:rPr>
              <a:t>No</a:t>
            </a:r>
            <a:r>
              <a:rPr lang="en-us" sz="2100" b="0" i="0" u="none" baseline="0" dirty="0">
                <a:solidFill>
                  <a:srgbClr val="FF0000"/>
                </a:solidFill>
                <a:latin typeface="Arial" panose="020B0604020202020204" pitchFamily="34" charset="0"/>
                <a:ea typeface="David"/>
                <a:cs typeface="Arial" panose="020B0604020202020204" pitchFamily="34" charset="0"/>
                <a:sym typeface="David"/>
              </a:rPr>
              <a:t> expected negative effects from stray currents.</a:t>
            </a:r>
          </a:p>
        </p:txBody>
      </p:sp>
      <p:sp>
        <p:nvSpPr>
          <p:cNvPr id="9" name="Rectangle 8"/>
          <p:cNvSpPr/>
          <p:nvPr/>
        </p:nvSpPr>
        <p:spPr>
          <a:xfrm>
            <a:off x="413003" y="5501639"/>
            <a:ext cx="3895343" cy="665895"/>
          </a:xfrm>
          <a:prstGeom prst="rect">
            <a:avLst/>
          </a:prstGeom>
          <a:solidFill>
            <a:srgbClr val="FFFFFF"/>
          </a:solidFill>
        </p:spPr>
        <p:txBody>
          <a:bodyPr lIns="0" tIns="0" rIns="0" bIns="0">
            <a:noAutofit/>
          </a:bodyPr>
          <a:lstStyle/>
          <a:p>
            <a:pPr indent="0" algn="ctr" rtl="0">
              <a:lnSpc>
                <a:spcPct val="125000"/>
              </a:lnSpc>
            </a:pPr>
            <a:r>
              <a:rPr lang="en-us" sz="1700" b="1" i="0" u="none" baseline="0" dirty="0">
                <a:latin typeface="Arial" panose="020B0604020202020204" pitchFamily="34" charset="0"/>
                <a:ea typeface="David"/>
                <a:cs typeface="Arial" panose="020B0604020202020204" pitchFamily="34" charset="0"/>
                <a:sym typeface="David"/>
              </a:rPr>
              <a:t>Magnetic field flux over background of the tunnel cross-section</a:t>
            </a:r>
          </a:p>
        </p:txBody>
      </p:sp>
      <p:sp>
        <p:nvSpPr>
          <p:cNvPr id="10" name="Rectangle 9"/>
          <p:cNvSpPr/>
          <p:nvPr/>
        </p:nvSpPr>
        <p:spPr>
          <a:xfrm>
            <a:off x="6053328" y="6638544"/>
            <a:ext cx="85344"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10</a:t>
            </a:r>
          </a:p>
        </p:txBody>
      </p:sp>
    </p:spTree>
    <p:extLst>
      <p:ext uri="{BB962C8B-B14F-4D97-AF65-F5344CB8AC3E}">
        <p14:creationId xmlns:p14="http://schemas.microsoft.com/office/powerpoint/2010/main" val="114782352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83664" y="155448"/>
            <a:ext cx="954024" cy="335280"/>
          </a:xfrm>
          <a:prstGeom prst="rect">
            <a:avLst/>
          </a:prstGeom>
        </p:spPr>
      </p:pic>
      <p:sp>
        <p:nvSpPr>
          <p:cNvPr id="3" name="Rectangle 2"/>
          <p:cNvSpPr/>
          <p:nvPr/>
        </p:nvSpPr>
        <p:spPr>
          <a:xfrm>
            <a:off x="5855643" y="277368"/>
            <a:ext cx="3212592" cy="237744"/>
          </a:xfrm>
          <a:prstGeom prst="rect">
            <a:avLst/>
          </a:prstGeom>
          <a:solidFill>
            <a:srgbClr val="FFFFFF"/>
          </a:solidFill>
        </p:spPr>
        <p:txBody>
          <a:bodyPr wrap="none" lIns="0" tIns="0" rIns="0" bIns="0">
            <a:noAutofit/>
          </a:bodyPr>
          <a:lstStyle/>
          <a:p>
            <a:pPr indent="0" algn="l" rtl="0"/>
            <a:r>
              <a:rPr lang="en-us" sz="1800" b="1" i="0" u="none" baseline="0" dirty="0">
                <a:solidFill>
                  <a:srgbClr val="FF0000"/>
                </a:solidFill>
                <a:latin typeface="Arial" panose="020B0604020202020204" pitchFamily="34" charset="0"/>
                <a:ea typeface="David"/>
                <a:cs typeface="Arial" panose="020B0604020202020204" pitchFamily="34" charset="0"/>
                <a:sym typeface="David"/>
              </a:rPr>
              <a:t>Measuring background values at Bar-Ilan – Moshe </a:t>
            </a:r>
            <a:r>
              <a:rPr lang="en-us" sz="1800" b="1" i="0" u="none" baseline="0" dirty="0" err="1">
                <a:solidFill>
                  <a:srgbClr val="FF0000"/>
                </a:solidFill>
                <a:latin typeface="Arial" panose="020B0604020202020204" pitchFamily="34" charset="0"/>
                <a:ea typeface="David"/>
                <a:cs typeface="Arial" panose="020B0604020202020204" pitchFamily="34" charset="0"/>
                <a:sym typeface="David"/>
              </a:rPr>
              <a:t>Netzer</a:t>
            </a:r>
            <a:endParaRPr lang="en-us" sz="1800" b="1" i="0" u="none" baseline="0" dirty="0">
              <a:solidFill>
                <a:srgbClr val="FF0000"/>
              </a:solidFill>
              <a:latin typeface="Arial" panose="020B0604020202020204" pitchFamily="34" charset="0"/>
              <a:ea typeface="David"/>
              <a:cs typeface="Arial" panose="020B0604020202020204" pitchFamily="34" charset="0"/>
              <a:sym typeface="David"/>
            </a:endParaRPr>
          </a:p>
        </p:txBody>
      </p:sp>
      <p:graphicFrame>
        <p:nvGraphicFramePr>
          <p:cNvPr id="4" name="Table 3"/>
          <p:cNvGraphicFramePr>
            <a:graphicFrameLocks noGrp="1"/>
          </p:cNvGraphicFramePr>
          <p:nvPr>
            <p:extLst>
              <p:ext uri="{D42A27DB-BD31-4B8C-83A1-F6EECF244321}">
                <p14:modId xmlns:p14="http://schemas.microsoft.com/office/powerpoint/2010/main" val="3550786649"/>
              </p:ext>
            </p:extLst>
          </p:nvPr>
        </p:nvGraphicFramePr>
        <p:xfrm>
          <a:off x="6519671" y="646488"/>
          <a:ext cx="5381245" cy="5934144"/>
        </p:xfrm>
        <a:graphic>
          <a:graphicData uri="http://schemas.openxmlformats.org/drawingml/2006/table">
            <a:tbl>
              <a:tblPr/>
              <a:tblGrid>
                <a:gridCol w="580484">
                  <a:extLst>
                    <a:ext uri="{9D8B030D-6E8A-4147-A177-3AD203B41FA5}">
                      <a16:colId xmlns:a16="http://schemas.microsoft.com/office/drawing/2014/main" val="20000"/>
                    </a:ext>
                  </a:extLst>
                </a:gridCol>
                <a:gridCol w="925285">
                  <a:extLst>
                    <a:ext uri="{9D8B030D-6E8A-4147-A177-3AD203B41FA5}">
                      <a16:colId xmlns:a16="http://schemas.microsoft.com/office/drawing/2014/main" val="20001"/>
                    </a:ext>
                  </a:extLst>
                </a:gridCol>
                <a:gridCol w="1038948">
                  <a:extLst>
                    <a:ext uri="{9D8B030D-6E8A-4147-A177-3AD203B41FA5}">
                      <a16:colId xmlns:a16="http://schemas.microsoft.com/office/drawing/2014/main" val="20002"/>
                    </a:ext>
                  </a:extLst>
                </a:gridCol>
                <a:gridCol w="884846">
                  <a:extLst>
                    <a:ext uri="{9D8B030D-6E8A-4147-A177-3AD203B41FA5}">
                      <a16:colId xmlns:a16="http://schemas.microsoft.com/office/drawing/2014/main" val="20003"/>
                    </a:ext>
                  </a:extLst>
                </a:gridCol>
                <a:gridCol w="1553348">
                  <a:extLst>
                    <a:ext uri="{9D8B030D-6E8A-4147-A177-3AD203B41FA5}">
                      <a16:colId xmlns:a16="http://schemas.microsoft.com/office/drawing/2014/main" val="20004"/>
                    </a:ext>
                  </a:extLst>
                </a:gridCol>
                <a:gridCol w="398334">
                  <a:extLst>
                    <a:ext uri="{9D8B030D-6E8A-4147-A177-3AD203B41FA5}">
                      <a16:colId xmlns:a16="http://schemas.microsoft.com/office/drawing/2014/main" val="20005"/>
                    </a:ext>
                  </a:extLst>
                </a:gridCol>
              </a:tblGrid>
              <a:tr h="854524">
                <a:tc>
                  <a:txBody>
                    <a:bodyPr/>
                    <a:lstStyle/>
                    <a:p>
                      <a:pPr indent="0" algn="ctr" rtl="0">
                        <a:lnSpc>
                          <a:spcPct val="111000"/>
                        </a:lnSpc>
                      </a:pPr>
                      <a:r>
                        <a:rPr lang="en-us" sz="1100" b="1" i="0" u="none" baseline="0" dirty="0">
                          <a:solidFill>
                            <a:srgbClr val="FFFFFF"/>
                          </a:solidFill>
                          <a:latin typeface="David"/>
                          <a:ea typeface="David"/>
                          <a:cs typeface="David"/>
                          <a:sym typeface="David"/>
                        </a:rPr>
                        <a:t>Current consumption in</a:t>
                      </a:r>
                    </a:p>
                    <a:p>
                      <a:pPr indent="0" algn="ctr" rtl="0">
                        <a:lnSpc>
                          <a:spcPct val="111000"/>
                        </a:lnSpc>
                      </a:pPr>
                      <a:r>
                        <a:rPr lang="en-us" sz="1100" b="1" i="0" u="none" baseline="0" dirty="0">
                          <a:solidFill>
                            <a:srgbClr val="FFFFFF"/>
                          </a:solidFill>
                          <a:latin typeface="David"/>
                          <a:ea typeface="David"/>
                          <a:cs typeface="David"/>
                          <a:sym typeface="David"/>
                        </a:rPr>
                        <a:t>Amps</a:t>
                      </a:r>
                    </a:p>
                  </a:txBody>
                  <a:tcPr marL="0" marR="0" marT="0" marB="0" anchor="ctr">
                    <a:solidFill>
                      <a:srgbClr val="5A9BD5"/>
                    </a:solidFill>
                  </a:tcPr>
                </a:tc>
                <a:tc>
                  <a:txBody>
                    <a:bodyPr/>
                    <a:lstStyle/>
                    <a:p>
                      <a:pPr indent="0" algn="ctr" rtl="0">
                        <a:lnSpc>
                          <a:spcPct val="111000"/>
                        </a:lnSpc>
                      </a:pPr>
                      <a:r>
                        <a:rPr lang="en-us" sz="1100" b="1" i="0" u="none" baseline="0" dirty="0">
                          <a:solidFill>
                            <a:srgbClr val="FFFFFF"/>
                          </a:solidFill>
                          <a:latin typeface="David"/>
                          <a:ea typeface="David"/>
                          <a:cs typeface="David"/>
                          <a:sym typeface="David"/>
                        </a:rPr>
                        <a:t>Measurement results</a:t>
                      </a:r>
                    </a:p>
                    <a:p>
                      <a:pPr marL="0" indent="0" algn="ctr" rtl="0">
                        <a:lnSpc>
                          <a:spcPct val="111000"/>
                        </a:lnSpc>
                      </a:pPr>
                      <a:r>
                        <a:rPr lang="en-US" sz="1100" b="1" i="0" u="none" baseline="0" dirty="0">
                          <a:solidFill>
                            <a:srgbClr val="FFFFFF"/>
                          </a:solidFill>
                          <a:latin typeface="David"/>
                          <a:ea typeface="David"/>
                          <a:cs typeface="David"/>
                          <a:sym typeface="David"/>
                        </a:rPr>
                        <a:t>I</a:t>
                      </a:r>
                      <a:r>
                        <a:rPr lang="en-us" sz="1100" b="1" i="0" u="none" baseline="0" dirty="0">
                          <a:solidFill>
                            <a:srgbClr val="FFFFFF"/>
                          </a:solidFill>
                          <a:latin typeface="David"/>
                          <a:ea typeface="David"/>
                          <a:cs typeface="David"/>
                          <a:sym typeface="David"/>
                        </a:rPr>
                        <a:t>n mG</a:t>
                      </a:r>
                    </a:p>
                  </a:txBody>
                  <a:tcPr marL="0" marR="0" marT="0" marB="0" anchor="ctr">
                    <a:solidFill>
                      <a:srgbClr val="5A9BD5"/>
                    </a:solidFill>
                  </a:tcPr>
                </a:tc>
                <a:tc>
                  <a:txBody>
                    <a:bodyPr/>
                    <a:lstStyle/>
                    <a:p>
                      <a:pPr indent="0" algn="ctr" rtl="0"/>
                      <a:r>
                        <a:rPr lang="en-us" sz="1100" b="1" i="0" u="none" baseline="0">
                          <a:solidFill>
                            <a:srgbClr val="FFFFFF"/>
                          </a:solidFill>
                          <a:latin typeface="David"/>
                          <a:ea typeface="David"/>
                          <a:cs typeface="David"/>
                          <a:sym typeface="David"/>
                        </a:rPr>
                        <a:t>Coordinate</a:t>
                      </a:r>
                    </a:p>
                  </a:txBody>
                  <a:tcPr marL="0" marR="0" marT="0" marB="0" anchor="ctr">
                    <a:solidFill>
                      <a:srgbClr val="5A9BD5"/>
                    </a:solidFill>
                  </a:tcPr>
                </a:tc>
                <a:tc>
                  <a:txBody>
                    <a:bodyPr/>
                    <a:lstStyle/>
                    <a:p>
                      <a:pPr indent="0" algn="ctr" rtl="0"/>
                      <a:r>
                        <a:rPr lang="en-us" sz="1100" b="1" i="0" u="none" baseline="0">
                          <a:solidFill>
                            <a:srgbClr val="FFFFFF"/>
                          </a:solidFill>
                          <a:latin typeface="David"/>
                          <a:ea typeface="David"/>
                          <a:cs typeface="David"/>
                          <a:sym typeface="David"/>
                        </a:rPr>
                        <a:t>Building number</a:t>
                      </a:r>
                    </a:p>
                  </a:txBody>
                  <a:tcPr marL="0" marR="0" marT="0" marB="0" anchor="ctr">
                    <a:solidFill>
                      <a:srgbClr val="5A9BD5"/>
                    </a:solidFill>
                  </a:tcPr>
                </a:tc>
                <a:tc>
                  <a:txBody>
                    <a:bodyPr/>
                    <a:lstStyle/>
                    <a:p>
                      <a:pPr indent="0" algn="ctr" rtl="0"/>
                      <a:r>
                        <a:rPr lang="en-us" sz="1100" b="1" i="0" u="none" baseline="0" dirty="0">
                          <a:solidFill>
                            <a:srgbClr val="FFFFFF"/>
                          </a:solidFill>
                          <a:latin typeface="David"/>
                          <a:ea typeface="David"/>
                          <a:cs typeface="David"/>
                          <a:sym typeface="David"/>
                        </a:rPr>
                        <a:t>Description </a:t>
                      </a:r>
                      <a:br>
                        <a:rPr lang="en-us" sz="1100" b="1" i="0" u="none" baseline="0" dirty="0">
                          <a:solidFill>
                            <a:srgbClr val="FFFFFF"/>
                          </a:solidFill>
                          <a:latin typeface="David"/>
                          <a:ea typeface="David"/>
                          <a:cs typeface="David"/>
                          <a:sym typeface="David"/>
                        </a:rPr>
                      </a:br>
                      <a:r>
                        <a:rPr lang="en-us" sz="1100" b="1" i="0" u="none" baseline="0" dirty="0">
                          <a:solidFill>
                            <a:srgbClr val="FFFFFF"/>
                          </a:solidFill>
                          <a:latin typeface="David"/>
                          <a:ea typeface="David"/>
                          <a:cs typeface="David"/>
                          <a:sym typeface="David"/>
                        </a:rPr>
                        <a:t>of coordinate</a:t>
                      </a:r>
                    </a:p>
                  </a:txBody>
                  <a:tcPr marL="0" marR="0" marT="0" marB="0" anchor="ctr">
                    <a:solidFill>
                      <a:srgbClr val="5A9BD5"/>
                    </a:solidFill>
                  </a:tcPr>
                </a:tc>
                <a:tc>
                  <a:txBody>
                    <a:bodyPr/>
                    <a:lstStyle/>
                    <a:p>
                      <a:pPr indent="0" algn="ctr" rtl="0">
                        <a:lnSpc>
                          <a:spcPct val="113000"/>
                        </a:lnSpc>
                      </a:pPr>
                      <a:r>
                        <a:rPr lang="en-us" sz="1100" b="1" i="0" u="none" baseline="0" dirty="0">
                          <a:solidFill>
                            <a:srgbClr val="FFFFFF"/>
                          </a:solidFill>
                          <a:latin typeface="David"/>
                          <a:ea typeface="David"/>
                          <a:cs typeface="David"/>
                          <a:sym typeface="David"/>
                        </a:rPr>
                        <a:t>№</a:t>
                      </a:r>
                    </a:p>
                  </a:txBody>
                  <a:tcPr marL="0" marR="0" marT="0" marB="0" anchor="ctr">
                    <a:solidFill>
                      <a:srgbClr val="5A9BD5"/>
                    </a:solidFill>
                  </a:tcPr>
                </a:tc>
                <a:extLst>
                  <a:ext uri="{0D108BD9-81ED-4DB2-BD59-A6C34878D82A}">
                    <a16:rowId xmlns:a16="http://schemas.microsoft.com/office/drawing/2014/main" val="10000"/>
                  </a:ext>
                </a:extLst>
              </a:tr>
              <a:tr h="237744">
                <a:tc>
                  <a:txBody>
                    <a:bodyPr/>
                    <a:lstStyle/>
                    <a:p>
                      <a:endParaRPr sz="1200" dirty="0"/>
                    </a:p>
                  </a:txBody>
                  <a:tcPr marL="0" marR="0" marT="0" marB="0">
                    <a:solidFill>
                      <a:srgbClr val="D2DDEF"/>
                    </a:solidFill>
                  </a:tcPr>
                </a:tc>
                <a:tc>
                  <a:txBody>
                    <a:bodyPr/>
                    <a:lstStyle/>
                    <a:p>
                      <a:pPr indent="241300" algn="just" rtl="0"/>
                      <a:r>
                        <a:rPr lang="en-us" sz="1100" b="0" i="0" u="none" baseline="0">
                          <a:latin typeface="David"/>
                          <a:ea typeface="David"/>
                          <a:cs typeface="David"/>
                          <a:sym typeface="David"/>
                        </a:rPr>
                        <a:t>0.88</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185130/663886</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215</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Outside near</a:t>
                      </a:r>
                    </a:p>
                  </a:txBody>
                  <a:tcPr marL="0" marR="0" marT="0" marB="0" anchor="b">
                    <a:solidFill>
                      <a:srgbClr val="D2DDEF"/>
                    </a:solidFill>
                  </a:tcPr>
                </a:tc>
                <a:tc>
                  <a:txBody>
                    <a:bodyPr/>
                    <a:lstStyle/>
                    <a:p>
                      <a:pPr indent="0" algn="ctr" rtl="0"/>
                      <a:r>
                        <a:rPr lang="en-us" sz="1100" b="1" i="0" u="none" baseline="0">
                          <a:solidFill>
                            <a:srgbClr val="FFFFFF"/>
                          </a:solidFill>
                          <a:latin typeface="David"/>
                          <a:ea typeface="David"/>
                          <a:cs typeface="David"/>
                          <a:sym typeface="David"/>
                        </a:rPr>
                        <a:t>1</a:t>
                      </a:r>
                    </a:p>
                  </a:txBody>
                  <a:tcPr marL="0" marR="0" marT="0" marB="0" anchor="b">
                    <a:solidFill>
                      <a:srgbClr val="5A9BD5"/>
                    </a:solidFill>
                  </a:tcPr>
                </a:tc>
                <a:extLst>
                  <a:ext uri="{0D108BD9-81ED-4DB2-BD59-A6C34878D82A}">
                    <a16:rowId xmlns:a16="http://schemas.microsoft.com/office/drawing/2014/main" val="10001"/>
                  </a:ext>
                </a:extLst>
              </a:tr>
              <a:tr h="231648">
                <a:tc>
                  <a:txBody>
                    <a:bodyPr/>
                    <a:lstStyle/>
                    <a:p>
                      <a:pPr indent="0" algn="ctr" rtl="0"/>
                      <a:r>
                        <a:rPr lang="en-us" sz="1100" b="0" i="0" u="none" baseline="0">
                          <a:latin typeface="David"/>
                          <a:ea typeface="David"/>
                          <a:cs typeface="David"/>
                          <a:sym typeface="David"/>
                        </a:rPr>
                        <a:t>400</a:t>
                      </a:r>
                    </a:p>
                  </a:txBody>
                  <a:tcPr marL="0" marR="0" marT="0" marB="0" anchor="b">
                    <a:solidFill>
                      <a:srgbClr val="EAEEF7"/>
                    </a:solidFill>
                  </a:tcPr>
                </a:tc>
                <a:tc>
                  <a:txBody>
                    <a:bodyPr/>
                    <a:lstStyle/>
                    <a:p>
                      <a:pPr indent="241300" algn="just" rtl="0"/>
                      <a:r>
                        <a:rPr lang="en-us" sz="1100" b="0" i="0" u="none" baseline="0">
                          <a:latin typeface="David"/>
                          <a:ea typeface="David"/>
                          <a:cs typeface="David"/>
                          <a:sym typeface="David"/>
                        </a:rPr>
                        <a:t>0.75</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185136/663870</a:t>
                      </a:r>
                    </a:p>
                  </a:txBody>
                  <a:tcPr marL="0" marR="0" marT="0" marB="0" anchor="b">
                    <a:solidFill>
                      <a:srgbClr val="EAEEF7"/>
                    </a:solidFill>
                  </a:tcPr>
                </a:tc>
                <a:tc>
                  <a:txBody>
                    <a:bodyPr/>
                    <a:lstStyle/>
                    <a:p>
                      <a:pPr indent="0" algn="ctr" rtl="0"/>
                      <a:r>
                        <a:rPr lang="en-us" sz="1100" b="0" i="0" u="none" baseline="0">
                          <a:latin typeface="David"/>
                          <a:ea typeface="David"/>
                          <a:cs typeface="David"/>
                          <a:sym typeface="David"/>
                        </a:rPr>
                        <a:t>215</a:t>
                      </a:r>
                    </a:p>
                  </a:txBody>
                  <a:tcPr marL="0" marR="0" marT="0" marB="0" anchor="b">
                    <a:solidFill>
                      <a:srgbClr val="EAEEF7"/>
                    </a:solidFill>
                  </a:tcPr>
                </a:tc>
                <a:tc>
                  <a:txBody>
                    <a:bodyPr/>
                    <a:lstStyle/>
                    <a:p>
                      <a:pPr indent="0" algn="ctr" rtl="0"/>
                      <a:r>
                        <a:rPr lang="en-us" sz="1100" b="0" i="0" u="none" baseline="0">
                          <a:latin typeface="David"/>
                          <a:ea typeface="David"/>
                          <a:cs typeface="David"/>
                          <a:sym typeface="David"/>
                        </a:rPr>
                        <a:t>Southeast side</a:t>
                      </a:r>
                    </a:p>
                  </a:txBody>
                  <a:tcPr marL="0" marR="0" marT="0" marB="0" anchor="ctr">
                    <a:solidFill>
                      <a:srgbClr val="EAEEF7"/>
                    </a:solidFill>
                  </a:tcPr>
                </a:tc>
                <a:tc>
                  <a:txBody>
                    <a:bodyPr/>
                    <a:lstStyle/>
                    <a:p>
                      <a:pPr indent="0" algn="ctr" rtl="0"/>
                      <a:r>
                        <a:rPr lang="en-us" sz="1100" b="1" i="0" u="none" baseline="0">
                          <a:solidFill>
                            <a:srgbClr val="FFFFFF"/>
                          </a:solidFill>
                          <a:latin typeface="David"/>
                          <a:ea typeface="David"/>
                          <a:cs typeface="David"/>
                          <a:sym typeface="David"/>
                        </a:rPr>
                        <a:t>2</a:t>
                      </a:r>
                    </a:p>
                  </a:txBody>
                  <a:tcPr marL="0" marR="0" marT="0" marB="0" anchor="b">
                    <a:solidFill>
                      <a:srgbClr val="5A9BD5"/>
                    </a:solidFill>
                  </a:tcPr>
                </a:tc>
                <a:extLst>
                  <a:ext uri="{0D108BD9-81ED-4DB2-BD59-A6C34878D82A}">
                    <a16:rowId xmlns:a16="http://schemas.microsoft.com/office/drawing/2014/main" val="10002"/>
                  </a:ext>
                </a:extLst>
              </a:tr>
              <a:tr h="228600">
                <a:tc>
                  <a:txBody>
                    <a:bodyPr/>
                    <a:lstStyle/>
                    <a:p>
                      <a:endParaRPr sz="1100"/>
                    </a:p>
                  </a:txBody>
                  <a:tcPr marL="0" marR="0" marT="0" marB="0">
                    <a:solidFill>
                      <a:srgbClr val="D2DDEF"/>
                    </a:solidFill>
                  </a:tcPr>
                </a:tc>
                <a:tc>
                  <a:txBody>
                    <a:bodyPr/>
                    <a:lstStyle/>
                    <a:p>
                      <a:pPr indent="241300" algn="just" rtl="0"/>
                      <a:r>
                        <a:rPr lang="en-us" sz="1100" b="0" i="0" u="none" baseline="0">
                          <a:latin typeface="David"/>
                          <a:ea typeface="David"/>
                          <a:cs typeface="David"/>
                          <a:sym typeface="David"/>
                        </a:rPr>
                        <a:t>0.38</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885164/66387</a:t>
                      </a:r>
                    </a:p>
                  </a:txBody>
                  <a:tcPr marL="0" marR="0" marT="0" marB="0" anchor="b">
                    <a:solidFill>
                      <a:srgbClr val="D2DDEF"/>
                    </a:solidFill>
                  </a:tcPr>
                </a:tc>
                <a:tc>
                  <a:txBody>
                    <a:bodyPr/>
                    <a:lstStyle/>
                    <a:p>
                      <a:endParaRPr sz="1100"/>
                    </a:p>
                  </a:txBody>
                  <a:tcPr marL="0" marR="0" marT="0" marB="0">
                    <a:solidFill>
                      <a:srgbClr val="D2DDEF"/>
                    </a:solidFill>
                  </a:tcPr>
                </a:tc>
                <a:tc>
                  <a:txBody>
                    <a:bodyPr/>
                    <a:lstStyle/>
                    <a:p>
                      <a:pPr indent="0" algn="ctr" rtl="0"/>
                      <a:r>
                        <a:rPr lang="en-us" sz="1100" b="0" i="0" u="none" baseline="0">
                          <a:latin typeface="David"/>
                          <a:ea typeface="David"/>
                          <a:cs typeface="David"/>
                          <a:sym typeface="David"/>
                        </a:rPr>
                        <a:t>Between Buildings 212 &amp; 215</a:t>
                      </a:r>
                    </a:p>
                  </a:txBody>
                  <a:tcPr marL="0" marR="0" marT="0" marB="0" anchor="b">
                    <a:solidFill>
                      <a:srgbClr val="D2DDEF"/>
                    </a:solidFill>
                  </a:tcPr>
                </a:tc>
                <a:tc>
                  <a:txBody>
                    <a:bodyPr/>
                    <a:lstStyle/>
                    <a:p>
                      <a:pPr indent="0" algn="ctr" rtl="0"/>
                      <a:r>
                        <a:rPr lang="en-us" sz="1100" b="1" i="0" u="none" baseline="0">
                          <a:solidFill>
                            <a:srgbClr val="FFFFFF"/>
                          </a:solidFill>
                          <a:latin typeface="David"/>
                          <a:ea typeface="David"/>
                          <a:cs typeface="David"/>
                          <a:sym typeface="David"/>
                        </a:rPr>
                        <a:t>3</a:t>
                      </a:r>
                    </a:p>
                  </a:txBody>
                  <a:tcPr marL="0" marR="0" marT="0" marB="0" anchor="b">
                    <a:solidFill>
                      <a:srgbClr val="5A9BD5"/>
                    </a:solidFill>
                  </a:tcPr>
                </a:tc>
                <a:extLst>
                  <a:ext uri="{0D108BD9-81ED-4DB2-BD59-A6C34878D82A}">
                    <a16:rowId xmlns:a16="http://schemas.microsoft.com/office/drawing/2014/main" val="10003"/>
                  </a:ext>
                </a:extLst>
              </a:tr>
              <a:tr h="228600">
                <a:tc>
                  <a:txBody>
                    <a:bodyPr/>
                    <a:lstStyle/>
                    <a:p>
                      <a:pPr indent="0" algn="ctr" rtl="0"/>
                      <a:r>
                        <a:rPr lang="en-us" sz="1100" b="0" i="0" u="none" baseline="0">
                          <a:latin typeface="David"/>
                          <a:ea typeface="David"/>
                          <a:cs typeface="David"/>
                          <a:sym typeface="David"/>
                        </a:rPr>
                        <a:t>130</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20</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185195/663877</a:t>
                      </a:r>
                    </a:p>
                  </a:txBody>
                  <a:tcPr marL="0" marR="0" marT="0" marB="0" anchor="b">
                    <a:solidFill>
                      <a:srgbClr val="EAEEF7"/>
                    </a:solidFill>
                  </a:tcPr>
                </a:tc>
                <a:tc>
                  <a:txBody>
                    <a:bodyPr/>
                    <a:lstStyle/>
                    <a:p>
                      <a:pPr indent="0" algn="ctr" rtl="0"/>
                      <a:r>
                        <a:rPr lang="en-us" sz="1100" b="0" i="0" u="none" baseline="0">
                          <a:latin typeface="David"/>
                          <a:ea typeface="David"/>
                          <a:cs typeface="David"/>
                          <a:sym typeface="David"/>
                        </a:rPr>
                        <a:t>212</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Inside building</a:t>
                      </a:r>
                    </a:p>
                  </a:txBody>
                  <a:tcPr marL="0" marR="0" marT="0" marB="0" anchor="b">
                    <a:solidFill>
                      <a:srgbClr val="EAEEF7"/>
                    </a:solidFill>
                  </a:tcPr>
                </a:tc>
                <a:tc>
                  <a:txBody>
                    <a:bodyPr/>
                    <a:lstStyle/>
                    <a:p>
                      <a:pPr indent="0" algn="ctr" rtl="0"/>
                      <a:r>
                        <a:rPr lang="en-us" sz="1100" b="1" i="0" u="none" baseline="0">
                          <a:solidFill>
                            <a:srgbClr val="FFFFFF"/>
                          </a:solidFill>
                          <a:latin typeface="David"/>
                          <a:ea typeface="David"/>
                          <a:cs typeface="David"/>
                          <a:sym typeface="David"/>
                        </a:rPr>
                        <a:t>4</a:t>
                      </a:r>
                    </a:p>
                  </a:txBody>
                  <a:tcPr marL="0" marR="0" marT="0" marB="0" anchor="b">
                    <a:solidFill>
                      <a:srgbClr val="5A9BD5"/>
                    </a:solidFill>
                  </a:tcPr>
                </a:tc>
                <a:extLst>
                  <a:ext uri="{0D108BD9-81ED-4DB2-BD59-A6C34878D82A}">
                    <a16:rowId xmlns:a16="http://schemas.microsoft.com/office/drawing/2014/main" val="10004"/>
                  </a:ext>
                </a:extLst>
              </a:tr>
              <a:tr h="228600">
                <a:tc>
                  <a:txBody>
                    <a:bodyPr/>
                    <a:lstStyle/>
                    <a:p>
                      <a:endParaRPr sz="1100"/>
                    </a:p>
                  </a:txBody>
                  <a:tcPr marL="0" marR="0" marT="0" marB="0">
                    <a:solidFill>
                      <a:srgbClr val="D2DDEF"/>
                    </a:solidFill>
                  </a:tcPr>
                </a:tc>
                <a:tc>
                  <a:txBody>
                    <a:bodyPr/>
                    <a:lstStyle/>
                    <a:p>
                      <a:pPr indent="0" algn="ctr" rtl="0"/>
                      <a:r>
                        <a:rPr lang="en-us" sz="1100" b="0" i="0" u="none" baseline="0">
                          <a:latin typeface="David"/>
                          <a:ea typeface="David"/>
                          <a:cs typeface="David"/>
                          <a:sym typeface="David"/>
                        </a:rPr>
                        <a:t>2.6</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185203/663878</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212</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Near power cabinet, Room S6</a:t>
                      </a:r>
                    </a:p>
                  </a:txBody>
                  <a:tcPr marL="0" marR="0" marT="0" marB="0" anchor="b">
                    <a:solidFill>
                      <a:srgbClr val="D2DDEF"/>
                    </a:solidFill>
                  </a:tcPr>
                </a:tc>
                <a:tc>
                  <a:txBody>
                    <a:bodyPr/>
                    <a:lstStyle/>
                    <a:p>
                      <a:pPr indent="0" algn="ctr" rtl="0"/>
                      <a:r>
                        <a:rPr lang="en-us" sz="1100" b="1" i="0" u="none" baseline="0">
                          <a:solidFill>
                            <a:srgbClr val="FFFFFF"/>
                          </a:solidFill>
                          <a:latin typeface="David"/>
                          <a:ea typeface="David"/>
                          <a:cs typeface="David"/>
                          <a:sym typeface="David"/>
                        </a:rPr>
                        <a:t>5</a:t>
                      </a:r>
                    </a:p>
                  </a:txBody>
                  <a:tcPr marL="0" marR="0" marT="0" marB="0" anchor="b">
                    <a:solidFill>
                      <a:srgbClr val="5A9BD5"/>
                    </a:solidFill>
                  </a:tcPr>
                </a:tc>
                <a:extLst>
                  <a:ext uri="{0D108BD9-81ED-4DB2-BD59-A6C34878D82A}">
                    <a16:rowId xmlns:a16="http://schemas.microsoft.com/office/drawing/2014/main" val="10005"/>
                  </a:ext>
                </a:extLst>
              </a:tr>
              <a:tr h="335280">
                <a:tc>
                  <a:txBody>
                    <a:bodyPr/>
                    <a:lstStyle/>
                    <a:p>
                      <a:pPr indent="0" algn="ctr" rtl="0"/>
                      <a:r>
                        <a:rPr lang="en-us" sz="1100" b="0" i="0" u="none" baseline="0">
                          <a:latin typeface="David"/>
                          <a:ea typeface="David"/>
                          <a:cs typeface="David"/>
                          <a:sym typeface="David"/>
                        </a:rPr>
                        <a:t>120</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0.5</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185211/663918</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213</a:t>
                      </a:r>
                    </a:p>
                  </a:txBody>
                  <a:tcPr marL="0" marR="0" marT="0" marB="0" anchor="ctr">
                    <a:solidFill>
                      <a:srgbClr val="EAEEF7"/>
                    </a:solidFill>
                  </a:tcPr>
                </a:tc>
                <a:tc>
                  <a:txBody>
                    <a:bodyPr/>
                    <a:lstStyle/>
                    <a:p>
                      <a:pPr indent="0" algn="ctr" rtl="0">
                        <a:lnSpc>
                          <a:spcPct val="122000"/>
                        </a:lnSpc>
                      </a:pPr>
                      <a:r>
                        <a:rPr lang="en-us" sz="1100" b="0" i="0" u="none" baseline="0">
                          <a:latin typeface="David"/>
                          <a:ea typeface="David"/>
                          <a:cs typeface="David"/>
                          <a:sym typeface="David"/>
                        </a:rPr>
                        <a:t>Near stairs across from elevator</a:t>
                      </a:r>
                    </a:p>
                  </a:txBody>
                  <a:tcPr marL="0" marR="0" marT="0" marB="0" anchor="ctr">
                    <a:solidFill>
                      <a:srgbClr val="EAEEF7"/>
                    </a:solidFill>
                  </a:tcPr>
                </a:tc>
                <a:tc>
                  <a:txBody>
                    <a:bodyPr/>
                    <a:lstStyle/>
                    <a:p>
                      <a:pPr indent="0" algn="ctr" rtl="0"/>
                      <a:r>
                        <a:rPr lang="en-us" sz="1100" b="1" i="0" u="none" baseline="0">
                          <a:solidFill>
                            <a:srgbClr val="FFFFFF"/>
                          </a:solidFill>
                          <a:latin typeface="David"/>
                          <a:ea typeface="David"/>
                          <a:cs typeface="David"/>
                          <a:sym typeface="David"/>
                        </a:rPr>
                        <a:t>6</a:t>
                      </a:r>
                    </a:p>
                  </a:txBody>
                  <a:tcPr marL="0" marR="0" marT="0" marB="0" anchor="ctr">
                    <a:solidFill>
                      <a:srgbClr val="5A9BD5"/>
                    </a:solidFill>
                  </a:tcPr>
                </a:tc>
                <a:extLst>
                  <a:ext uri="{0D108BD9-81ED-4DB2-BD59-A6C34878D82A}">
                    <a16:rowId xmlns:a16="http://schemas.microsoft.com/office/drawing/2014/main" val="10006"/>
                  </a:ext>
                </a:extLst>
              </a:tr>
              <a:tr h="228600">
                <a:tc>
                  <a:txBody>
                    <a:bodyPr/>
                    <a:lstStyle/>
                    <a:p>
                      <a:pPr indent="0" algn="ctr" rtl="0"/>
                      <a:r>
                        <a:rPr lang="en-us" sz="1100" b="0" i="0" u="none" baseline="0">
                          <a:latin typeface="David"/>
                          <a:ea typeface="David"/>
                          <a:cs typeface="David"/>
                          <a:sym typeface="David"/>
                        </a:rPr>
                        <a:t>120</a:t>
                      </a:r>
                    </a:p>
                  </a:txBody>
                  <a:tcPr marL="0" marR="0" marT="0" marB="0" anchor="ctr">
                    <a:solidFill>
                      <a:srgbClr val="D2DDEF"/>
                    </a:solidFill>
                  </a:tcPr>
                </a:tc>
                <a:tc>
                  <a:txBody>
                    <a:bodyPr/>
                    <a:lstStyle/>
                    <a:p>
                      <a:pPr indent="241300" algn="just" rtl="0"/>
                      <a:r>
                        <a:rPr lang="en-us" sz="1100" b="0" i="0" u="none" baseline="0">
                          <a:latin typeface="David"/>
                          <a:ea typeface="David"/>
                          <a:cs typeface="David"/>
                          <a:sym typeface="David"/>
                        </a:rPr>
                        <a:t>0.43</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185182/663935</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213</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In front of Gessner House entrance</a:t>
                      </a:r>
                    </a:p>
                  </a:txBody>
                  <a:tcPr marL="0" marR="0" marT="0" marB="0" anchor="ctr">
                    <a:solidFill>
                      <a:srgbClr val="D2DDEF"/>
                    </a:solidFill>
                  </a:tcPr>
                </a:tc>
                <a:tc>
                  <a:txBody>
                    <a:bodyPr/>
                    <a:lstStyle/>
                    <a:p>
                      <a:pPr indent="0" algn="ctr" rtl="0"/>
                      <a:r>
                        <a:rPr lang="en-us" sz="1100" b="1" i="0" u="none" baseline="0">
                          <a:solidFill>
                            <a:srgbClr val="FFFFFF"/>
                          </a:solidFill>
                          <a:latin typeface="David"/>
                          <a:ea typeface="David"/>
                          <a:cs typeface="David"/>
                          <a:sym typeface="David"/>
                        </a:rPr>
                        <a:t>7</a:t>
                      </a:r>
                    </a:p>
                  </a:txBody>
                  <a:tcPr marL="0" marR="0" marT="0" marB="0" anchor="b">
                    <a:solidFill>
                      <a:srgbClr val="5A9BD5"/>
                    </a:solidFill>
                  </a:tcPr>
                </a:tc>
                <a:extLst>
                  <a:ext uri="{0D108BD9-81ED-4DB2-BD59-A6C34878D82A}">
                    <a16:rowId xmlns:a16="http://schemas.microsoft.com/office/drawing/2014/main" val="10007"/>
                  </a:ext>
                </a:extLst>
              </a:tr>
              <a:tr h="335280">
                <a:tc>
                  <a:txBody>
                    <a:bodyPr/>
                    <a:lstStyle/>
                    <a:p>
                      <a:endParaRPr sz="1600" dirty="0"/>
                    </a:p>
                  </a:txBody>
                  <a:tcPr marL="0" marR="0" marT="0" marB="0">
                    <a:solidFill>
                      <a:srgbClr val="EAEEF7"/>
                    </a:solidFill>
                  </a:tcPr>
                </a:tc>
                <a:tc>
                  <a:txBody>
                    <a:bodyPr/>
                    <a:lstStyle/>
                    <a:p>
                      <a:pPr indent="0" algn="ctr" rtl="0"/>
                      <a:r>
                        <a:rPr lang="en-us" sz="1100" b="0" i="0" u="none" baseline="0">
                          <a:latin typeface="David"/>
                          <a:ea typeface="David"/>
                          <a:cs typeface="David"/>
                          <a:sym typeface="David"/>
                        </a:rPr>
                        <a:t>1.2</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185260/663927</a:t>
                      </a:r>
                    </a:p>
                  </a:txBody>
                  <a:tcPr marL="0" marR="0" marT="0" marB="0" anchor="ctr">
                    <a:solidFill>
                      <a:srgbClr val="EAEEF7"/>
                    </a:solidFill>
                  </a:tcPr>
                </a:tc>
                <a:tc>
                  <a:txBody>
                    <a:bodyPr/>
                    <a:lstStyle/>
                    <a:p>
                      <a:endParaRPr sz="1600"/>
                    </a:p>
                  </a:txBody>
                  <a:tcPr marL="0" marR="0" marT="0" marB="0">
                    <a:solidFill>
                      <a:srgbClr val="EAEEF7"/>
                    </a:solidFill>
                  </a:tcPr>
                </a:tc>
                <a:tc>
                  <a:txBody>
                    <a:bodyPr/>
                    <a:lstStyle/>
                    <a:p>
                      <a:pPr indent="0" algn="ctr" rtl="0">
                        <a:lnSpc>
                          <a:spcPct val="122000"/>
                        </a:lnSpc>
                      </a:pPr>
                      <a:r>
                        <a:rPr lang="en-us" sz="1100" b="0" i="0" u="none" baseline="0">
                          <a:latin typeface="David"/>
                          <a:ea typeface="David"/>
                          <a:cs typeface="David"/>
                          <a:sym typeface="David"/>
                        </a:rPr>
                        <a:t>Courtyard between Buildings 213 &amp; 403</a:t>
                      </a:r>
                    </a:p>
                  </a:txBody>
                  <a:tcPr marL="0" marR="0" marT="0" marB="0" anchor="b">
                    <a:solidFill>
                      <a:srgbClr val="EAEEF7"/>
                    </a:solidFill>
                  </a:tcPr>
                </a:tc>
                <a:tc>
                  <a:txBody>
                    <a:bodyPr/>
                    <a:lstStyle/>
                    <a:p>
                      <a:pPr indent="0" algn="ctr" rtl="0"/>
                      <a:r>
                        <a:rPr lang="en-us" sz="1100" b="1" i="0" u="none" baseline="0">
                          <a:solidFill>
                            <a:srgbClr val="FFFFFF"/>
                          </a:solidFill>
                          <a:latin typeface="David"/>
                          <a:ea typeface="David"/>
                          <a:cs typeface="David"/>
                          <a:sym typeface="David"/>
                        </a:rPr>
                        <a:t>8</a:t>
                      </a:r>
                    </a:p>
                  </a:txBody>
                  <a:tcPr marL="0" marR="0" marT="0" marB="0" anchor="ctr">
                    <a:solidFill>
                      <a:srgbClr val="5A9BD5"/>
                    </a:solidFill>
                  </a:tcPr>
                </a:tc>
                <a:extLst>
                  <a:ext uri="{0D108BD9-81ED-4DB2-BD59-A6C34878D82A}">
                    <a16:rowId xmlns:a16="http://schemas.microsoft.com/office/drawing/2014/main" val="10008"/>
                  </a:ext>
                </a:extLst>
              </a:tr>
              <a:tr h="228600">
                <a:tc>
                  <a:txBody>
                    <a:bodyPr/>
                    <a:lstStyle/>
                    <a:p>
                      <a:endParaRPr sz="1100" dirty="0"/>
                    </a:p>
                  </a:txBody>
                  <a:tcPr marL="0" marR="0" marT="0" marB="0">
                    <a:solidFill>
                      <a:srgbClr val="D2DDEF"/>
                    </a:solidFill>
                  </a:tcPr>
                </a:tc>
                <a:tc>
                  <a:txBody>
                    <a:bodyPr/>
                    <a:lstStyle/>
                    <a:p>
                      <a:pPr indent="0" algn="ctr" rtl="0"/>
                      <a:r>
                        <a:rPr lang="en-us" sz="1100" b="0" i="0" u="none" baseline="0">
                          <a:latin typeface="David"/>
                          <a:ea typeface="David"/>
                          <a:cs typeface="David"/>
                          <a:sym typeface="David"/>
                        </a:rPr>
                        <a:t>0.3</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185316/663964</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403</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West side</a:t>
                      </a:r>
                    </a:p>
                  </a:txBody>
                  <a:tcPr marL="0" marR="0" marT="0" marB="0" anchor="ctr">
                    <a:solidFill>
                      <a:srgbClr val="D2DDEF"/>
                    </a:solidFill>
                  </a:tcPr>
                </a:tc>
                <a:tc>
                  <a:txBody>
                    <a:bodyPr/>
                    <a:lstStyle/>
                    <a:p>
                      <a:pPr indent="0" algn="ctr" rtl="0"/>
                      <a:r>
                        <a:rPr lang="en-us" sz="1100" b="1" i="0" u="none" baseline="0">
                          <a:solidFill>
                            <a:srgbClr val="FFFFFF"/>
                          </a:solidFill>
                          <a:latin typeface="David"/>
                          <a:ea typeface="David"/>
                          <a:cs typeface="David"/>
                          <a:sym typeface="David"/>
                        </a:rPr>
                        <a:t>9</a:t>
                      </a:r>
                    </a:p>
                  </a:txBody>
                  <a:tcPr marL="0" marR="0" marT="0" marB="0" anchor="b">
                    <a:solidFill>
                      <a:srgbClr val="5A9BD5"/>
                    </a:solidFill>
                  </a:tcPr>
                </a:tc>
                <a:extLst>
                  <a:ext uri="{0D108BD9-81ED-4DB2-BD59-A6C34878D82A}">
                    <a16:rowId xmlns:a16="http://schemas.microsoft.com/office/drawing/2014/main" val="10009"/>
                  </a:ext>
                </a:extLst>
              </a:tr>
              <a:tr h="228600">
                <a:tc>
                  <a:txBody>
                    <a:bodyPr/>
                    <a:lstStyle/>
                    <a:p>
                      <a:pPr indent="0" algn="ctr" rtl="0"/>
                      <a:r>
                        <a:rPr lang="en-us" sz="1100" b="0" i="0" u="none" baseline="0">
                          <a:latin typeface="David"/>
                          <a:ea typeface="David"/>
                          <a:cs typeface="David"/>
                          <a:sym typeface="David"/>
                        </a:rPr>
                        <a:t>663</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1</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182348/663958</a:t>
                      </a:r>
                    </a:p>
                  </a:txBody>
                  <a:tcPr marL="0" marR="0" marT="0" marB="0" anchor="b">
                    <a:solidFill>
                      <a:srgbClr val="EAEEF7"/>
                    </a:solidFill>
                  </a:tcPr>
                </a:tc>
                <a:tc>
                  <a:txBody>
                    <a:bodyPr/>
                    <a:lstStyle/>
                    <a:p>
                      <a:pPr indent="0" algn="ctr" rtl="0"/>
                      <a:r>
                        <a:rPr lang="en-us" sz="1100" b="0" i="0" u="none" baseline="0">
                          <a:latin typeface="David"/>
                          <a:ea typeface="David"/>
                          <a:cs typeface="David"/>
                          <a:sym typeface="David"/>
                        </a:rPr>
                        <a:t>403</a:t>
                      </a:r>
                    </a:p>
                  </a:txBody>
                  <a:tcPr marL="0" marR="0" marT="0" marB="0" anchor="b">
                    <a:solidFill>
                      <a:srgbClr val="EAEEF7"/>
                    </a:solidFill>
                  </a:tcPr>
                </a:tc>
                <a:tc>
                  <a:txBody>
                    <a:bodyPr/>
                    <a:lstStyle/>
                    <a:p>
                      <a:pPr indent="0" algn="ctr" rtl="0"/>
                      <a:r>
                        <a:rPr lang="en-us" sz="1100" b="0" i="0" u="none" baseline="0">
                          <a:latin typeface="David"/>
                          <a:ea typeface="David"/>
                          <a:cs typeface="David"/>
                          <a:sym typeface="David"/>
                        </a:rPr>
                        <a:t>Near Men’s bathroom</a:t>
                      </a:r>
                    </a:p>
                  </a:txBody>
                  <a:tcPr marL="0" marR="0" marT="0" marB="0" anchor="ctr">
                    <a:solidFill>
                      <a:srgbClr val="EAEEF7"/>
                    </a:solidFill>
                  </a:tcPr>
                </a:tc>
                <a:tc>
                  <a:txBody>
                    <a:bodyPr/>
                    <a:lstStyle/>
                    <a:p>
                      <a:pPr indent="0" algn="ctr" rtl="0"/>
                      <a:r>
                        <a:rPr lang="en-us" sz="1100" b="1" i="0" u="none" baseline="0">
                          <a:solidFill>
                            <a:srgbClr val="FFFFFF"/>
                          </a:solidFill>
                          <a:latin typeface="David"/>
                          <a:ea typeface="David"/>
                          <a:cs typeface="David"/>
                          <a:sym typeface="David"/>
                        </a:rPr>
                        <a:t>10</a:t>
                      </a:r>
                    </a:p>
                  </a:txBody>
                  <a:tcPr marL="0" marR="0" marT="0" marB="0" anchor="b">
                    <a:solidFill>
                      <a:srgbClr val="5A9BD5"/>
                    </a:solidFill>
                  </a:tcPr>
                </a:tc>
                <a:extLst>
                  <a:ext uri="{0D108BD9-81ED-4DB2-BD59-A6C34878D82A}">
                    <a16:rowId xmlns:a16="http://schemas.microsoft.com/office/drawing/2014/main" val="10010"/>
                  </a:ext>
                </a:extLst>
              </a:tr>
              <a:tr h="335280">
                <a:tc>
                  <a:txBody>
                    <a:bodyPr/>
                    <a:lstStyle/>
                    <a:p>
                      <a:endParaRPr sz="1600"/>
                    </a:p>
                  </a:txBody>
                  <a:tcPr marL="0" marR="0" marT="0" marB="0">
                    <a:solidFill>
                      <a:srgbClr val="D2DDEF"/>
                    </a:solidFill>
                  </a:tcPr>
                </a:tc>
                <a:tc>
                  <a:txBody>
                    <a:bodyPr/>
                    <a:lstStyle/>
                    <a:p>
                      <a:pPr indent="0" algn="ctr" rtl="0"/>
                      <a:r>
                        <a:rPr lang="en-us" sz="1100" b="0" i="0" u="none" baseline="0">
                          <a:latin typeface="David"/>
                          <a:ea typeface="David"/>
                          <a:cs typeface="David"/>
                          <a:sym typeface="David"/>
                        </a:rPr>
                        <a:t>0.3</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185352/663970</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403</a:t>
                      </a:r>
                    </a:p>
                  </a:txBody>
                  <a:tcPr marL="0" marR="0" marT="0" marB="0" anchor="ctr">
                    <a:solidFill>
                      <a:srgbClr val="D2DDEF"/>
                    </a:solidFill>
                  </a:tcPr>
                </a:tc>
                <a:tc>
                  <a:txBody>
                    <a:bodyPr/>
                    <a:lstStyle/>
                    <a:p>
                      <a:pPr indent="0" algn="ctr" rtl="0">
                        <a:lnSpc>
                          <a:spcPct val="127000"/>
                        </a:lnSpc>
                      </a:pPr>
                      <a:r>
                        <a:rPr lang="en-us" sz="1100" b="0" i="0" u="none" baseline="0">
                          <a:latin typeface="David"/>
                          <a:ea typeface="David"/>
                          <a:cs typeface="David"/>
                          <a:sym typeface="David"/>
                        </a:rPr>
                        <a:t>School for Advanced Studies</a:t>
                      </a:r>
                    </a:p>
                  </a:txBody>
                  <a:tcPr marL="0" marR="0" marT="0" marB="0" anchor="b">
                    <a:solidFill>
                      <a:srgbClr val="D2DDEF"/>
                    </a:solidFill>
                  </a:tcPr>
                </a:tc>
                <a:tc>
                  <a:txBody>
                    <a:bodyPr/>
                    <a:lstStyle/>
                    <a:p>
                      <a:pPr indent="0" algn="ctr" rtl="0"/>
                      <a:r>
                        <a:rPr lang="en-us" sz="1100" b="1" i="0" u="none" baseline="0">
                          <a:solidFill>
                            <a:srgbClr val="FFFFFF"/>
                          </a:solidFill>
                          <a:latin typeface="David"/>
                          <a:ea typeface="David"/>
                          <a:cs typeface="David"/>
                          <a:sym typeface="David"/>
                        </a:rPr>
                        <a:t>11</a:t>
                      </a:r>
                    </a:p>
                  </a:txBody>
                  <a:tcPr marL="0" marR="0" marT="0" marB="0" anchor="ctr">
                    <a:solidFill>
                      <a:srgbClr val="5A9BD5"/>
                    </a:solidFill>
                  </a:tcPr>
                </a:tc>
                <a:extLst>
                  <a:ext uri="{0D108BD9-81ED-4DB2-BD59-A6C34878D82A}">
                    <a16:rowId xmlns:a16="http://schemas.microsoft.com/office/drawing/2014/main" val="10011"/>
                  </a:ext>
                </a:extLst>
              </a:tr>
              <a:tr h="335280">
                <a:tc>
                  <a:txBody>
                    <a:bodyPr/>
                    <a:lstStyle/>
                    <a:p>
                      <a:endParaRPr sz="1600"/>
                    </a:p>
                  </a:txBody>
                  <a:tcPr marL="0" marR="0" marT="0" marB="0">
                    <a:solidFill>
                      <a:srgbClr val="EAEEF7"/>
                    </a:solidFill>
                  </a:tcPr>
                </a:tc>
                <a:tc>
                  <a:txBody>
                    <a:bodyPr/>
                    <a:lstStyle/>
                    <a:p>
                      <a:pPr indent="241300" algn="just" rtl="0"/>
                      <a:r>
                        <a:rPr lang="en-us" sz="1100" b="0" i="0" u="none" baseline="0">
                          <a:latin typeface="David"/>
                          <a:ea typeface="David"/>
                          <a:cs typeface="David"/>
                          <a:sym typeface="David"/>
                        </a:rPr>
                        <a:t>0.25</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185368/663983</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405</a:t>
                      </a:r>
                    </a:p>
                  </a:txBody>
                  <a:tcPr marL="0" marR="0" marT="0" marB="0" anchor="ctr">
                    <a:solidFill>
                      <a:srgbClr val="EAEEF7"/>
                    </a:solidFill>
                  </a:tcPr>
                </a:tc>
                <a:tc>
                  <a:txBody>
                    <a:bodyPr/>
                    <a:lstStyle/>
                    <a:p>
                      <a:pPr indent="0" algn="ctr" rtl="0">
                        <a:lnSpc>
                          <a:spcPct val="124000"/>
                        </a:lnSpc>
                      </a:pPr>
                      <a:r>
                        <a:rPr lang="en-us" sz="1100" b="0" i="0" u="none" baseline="0">
                          <a:latin typeface="David"/>
                          <a:ea typeface="David"/>
                          <a:cs typeface="David"/>
                          <a:sym typeface="David"/>
                        </a:rPr>
                        <a:t>Outside near canteen</a:t>
                      </a:r>
                    </a:p>
                  </a:txBody>
                  <a:tcPr marL="0" marR="0" marT="0" marB="0" anchor="b">
                    <a:solidFill>
                      <a:srgbClr val="EAEEF7"/>
                    </a:solidFill>
                  </a:tcPr>
                </a:tc>
                <a:tc>
                  <a:txBody>
                    <a:bodyPr/>
                    <a:lstStyle/>
                    <a:p>
                      <a:pPr indent="0" algn="ctr" rtl="0"/>
                      <a:r>
                        <a:rPr lang="en-us" sz="1100" b="1" i="0" u="none" baseline="0">
                          <a:solidFill>
                            <a:srgbClr val="FFFFFF"/>
                          </a:solidFill>
                          <a:latin typeface="David"/>
                          <a:ea typeface="David"/>
                          <a:cs typeface="David"/>
                          <a:sym typeface="David"/>
                        </a:rPr>
                        <a:t>12</a:t>
                      </a:r>
                    </a:p>
                  </a:txBody>
                  <a:tcPr marL="0" marR="0" marT="0" marB="0" anchor="ctr">
                    <a:solidFill>
                      <a:srgbClr val="5A9BD5"/>
                    </a:solidFill>
                  </a:tcPr>
                </a:tc>
                <a:extLst>
                  <a:ext uri="{0D108BD9-81ED-4DB2-BD59-A6C34878D82A}">
                    <a16:rowId xmlns:a16="http://schemas.microsoft.com/office/drawing/2014/main" val="10012"/>
                  </a:ext>
                </a:extLst>
              </a:tr>
              <a:tr h="228600">
                <a:tc>
                  <a:txBody>
                    <a:bodyPr/>
                    <a:lstStyle/>
                    <a:p>
                      <a:pPr indent="0" algn="ctr" rtl="0"/>
                      <a:r>
                        <a:rPr lang="en-us" sz="1100" b="0" i="0" u="none" baseline="0">
                          <a:latin typeface="David"/>
                          <a:ea typeface="David"/>
                          <a:cs typeface="David"/>
                          <a:sym typeface="David"/>
                        </a:rPr>
                        <a:t>100</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0.4</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182363/663996</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405</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Hallway</a:t>
                      </a:r>
                    </a:p>
                  </a:txBody>
                  <a:tcPr marL="0" marR="0" marT="0" marB="0" anchor="b">
                    <a:solidFill>
                      <a:srgbClr val="D2DDEF"/>
                    </a:solidFill>
                  </a:tcPr>
                </a:tc>
                <a:tc>
                  <a:txBody>
                    <a:bodyPr/>
                    <a:lstStyle/>
                    <a:p>
                      <a:pPr indent="0" algn="ctr" rtl="0"/>
                      <a:r>
                        <a:rPr lang="en-us" sz="1100" b="1" i="0" u="none" baseline="0">
                          <a:solidFill>
                            <a:srgbClr val="FFFFFF"/>
                          </a:solidFill>
                          <a:latin typeface="David"/>
                          <a:ea typeface="David"/>
                          <a:cs typeface="David"/>
                          <a:sym typeface="David"/>
                        </a:rPr>
                        <a:t>13</a:t>
                      </a:r>
                    </a:p>
                  </a:txBody>
                  <a:tcPr marL="0" marR="0" marT="0" marB="0" anchor="b">
                    <a:solidFill>
                      <a:srgbClr val="5A9BD5"/>
                    </a:solidFill>
                  </a:tcPr>
                </a:tc>
                <a:extLst>
                  <a:ext uri="{0D108BD9-81ED-4DB2-BD59-A6C34878D82A}">
                    <a16:rowId xmlns:a16="http://schemas.microsoft.com/office/drawing/2014/main" val="10013"/>
                  </a:ext>
                </a:extLst>
              </a:tr>
              <a:tr h="228600">
                <a:tc>
                  <a:txBody>
                    <a:bodyPr/>
                    <a:lstStyle/>
                    <a:p>
                      <a:pPr indent="0" algn="ctr" rtl="0"/>
                      <a:r>
                        <a:rPr lang="en-us" sz="1100" b="0" i="0" u="none" baseline="0">
                          <a:latin typeface="David"/>
                          <a:ea typeface="David"/>
                          <a:cs typeface="David"/>
                          <a:sym typeface="David"/>
                        </a:rPr>
                        <a:t>112</a:t>
                      </a:r>
                    </a:p>
                  </a:txBody>
                  <a:tcPr marL="0" marR="0" marT="0" marB="0" anchor="ctr">
                    <a:solidFill>
                      <a:srgbClr val="EAEEF7"/>
                    </a:solidFill>
                  </a:tcPr>
                </a:tc>
                <a:tc>
                  <a:txBody>
                    <a:bodyPr/>
                    <a:lstStyle/>
                    <a:p>
                      <a:pPr indent="241300" algn="just" rtl="0"/>
                      <a:r>
                        <a:rPr lang="en-us" sz="1100" b="0" i="0" u="none" baseline="0">
                          <a:latin typeface="David"/>
                          <a:ea typeface="David"/>
                          <a:cs typeface="David"/>
                          <a:sym typeface="David"/>
                        </a:rPr>
                        <a:t>0.25</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185436/664006</a:t>
                      </a:r>
                    </a:p>
                  </a:txBody>
                  <a:tcPr marL="0" marR="0" marT="0" marB="0" anchor="b">
                    <a:solidFill>
                      <a:srgbClr val="EAEEF7"/>
                    </a:solidFill>
                  </a:tcPr>
                </a:tc>
                <a:tc>
                  <a:txBody>
                    <a:bodyPr/>
                    <a:lstStyle/>
                    <a:p>
                      <a:pPr indent="0" algn="ctr" rtl="0"/>
                      <a:r>
                        <a:rPr lang="en-us" sz="1100" b="0" i="0" u="none" baseline="0">
                          <a:latin typeface="David"/>
                          <a:ea typeface="David"/>
                          <a:cs typeface="David"/>
                          <a:sym typeface="David"/>
                        </a:rPr>
                        <a:t>411</a:t>
                      </a:r>
                    </a:p>
                  </a:txBody>
                  <a:tcPr marL="0" marR="0" marT="0" marB="0" anchor="b">
                    <a:solidFill>
                      <a:srgbClr val="EAEEF7"/>
                    </a:solidFill>
                  </a:tcPr>
                </a:tc>
                <a:tc>
                  <a:txBody>
                    <a:bodyPr/>
                    <a:lstStyle/>
                    <a:p>
                      <a:pPr indent="0" algn="ctr" rtl="0"/>
                      <a:r>
                        <a:rPr lang="en-us" sz="1100" b="0" i="0" u="none" baseline="0">
                          <a:latin typeface="David"/>
                          <a:ea typeface="David"/>
                          <a:cs typeface="David"/>
                          <a:sym typeface="David"/>
                        </a:rPr>
                        <a:t>Synagogue</a:t>
                      </a:r>
                    </a:p>
                  </a:txBody>
                  <a:tcPr marL="0" marR="0" marT="0" marB="0" anchor="ctr">
                    <a:solidFill>
                      <a:srgbClr val="EAEEF7"/>
                    </a:solidFill>
                  </a:tcPr>
                </a:tc>
                <a:tc>
                  <a:txBody>
                    <a:bodyPr/>
                    <a:lstStyle/>
                    <a:p>
                      <a:pPr indent="0" algn="ctr" rtl="0"/>
                      <a:r>
                        <a:rPr lang="en-us" sz="1100" b="1" i="0" u="none" baseline="0">
                          <a:solidFill>
                            <a:srgbClr val="FFFFFF"/>
                          </a:solidFill>
                          <a:latin typeface="David"/>
                          <a:ea typeface="David"/>
                          <a:cs typeface="David"/>
                          <a:sym typeface="David"/>
                        </a:rPr>
                        <a:t>14</a:t>
                      </a:r>
                    </a:p>
                  </a:txBody>
                  <a:tcPr marL="0" marR="0" marT="0" marB="0" anchor="b">
                    <a:solidFill>
                      <a:srgbClr val="5A9BD5"/>
                    </a:solidFill>
                  </a:tcPr>
                </a:tc>
                <a:extLst>
                  <a:ext uri="{0D108BD9-81ED-4DB2-BD59-A6C34878D82A}">
                    <a16:rowId xmlns:a16="http://schemas.microsoft.com/office/drawing/2014/main" val="10014"/>
                  </a:ext>
                </a:extLst>
              </a:tr>
              <a:tr h="228600">
                <a:tc>
                  <a:txBody>
                    <a:bodyPr/>
                    <a:lstStyle/>
                    <a:p>
                      <a:endParaRPr sz="1100"/>
                    </a:p>
                  </a:txBody>
                  <a:tcPr marL="0" marR="0" marT="0" marB="0">
                    <a:solidFill>
                      <a:srgbClr val="D2DDEF"/>
                    </a:solidFill>
                  </a:tcPr>
                </a:tc>
                <a:tc>
                  <a:txBody>
                    <a:bodyPr/>
                    <a:lstStyle/>
                    <a:p>
                      <a:pPr indent="241300" algn="just" rtl="0"/>
                      <a:r>
                        <a:rPr lang="en-us" sz="1100" b="0" i="0" u="none" baseline="0">
                          <a:latin typeface="David"/>
                          <a:ea typeface="David"/>
                          <a:cs typeface="David"/>
                          <a:sym typeface="David"/>
                        </a:rPr>
                        <a:t>0.25</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185447/664040</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411</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Outside</a:t>
                      </a:r>
                    </a:p>
                  </a:txBody>
                  <a:tcPr marL="0" marR="0" marT="0" marB="0" anchor="b">
                    <a:solidFill>
                      <a:srgbClr val="D2DDEF"/>
                    </a:solidFill>
                  </a:tcPr>
                </a:tc>
                <a:tc>
                  <a:txBody>
                    <a:bodyPr/>
                    <a:lstStyle/>
                    <a:p>
                      <a:pPr indent="0" algn="ctr" rtl="0"/>
                      <a:r>
                        <a:rPr lang="en-us" sz="1100" b="1" i="0" u="none" baseline="0">
                          <a:solidFill>
                            <a:srgbClr val="FFFFFF"/>
                          </a:solidFill>
                          <a:latin typeface="David"/>
                          <a:ea typeface="David"/>
                          <a:cs typeface="David"/>
                          <a:sym typeface="David"/>
                        </a:rPr>
                        <a:t>15</a:t>
                      </a:r>
                    </a:p>
                  </a:txBody>
                  <a:tcPr marL="0" marR="0" marT="0" marB="0" anchor="b">
                    <a:solidFill>
                      <a:srgbClr val="5A9BD5"/>
                    </a:solidFill>
                  </a:tcPr>
                </a:tc>
                <a:extLst>
                  <a:ext uri="{0D108BD9-81ED-4DB2-BD59-A6C34878D82A}">
                    <a16:rowId xmlns:a16="http://schemas.microsoft.com/office/drawing/2014/main" val="10015"/>
                  </a:ext>
                </a:extLst>
              </a:tr>
              <a:tr h="335280">
                <a:tc>
                  <a:txBody>
                    <a:bodyPr/>
                    <a:lstStyle/>
                    <a:p>
                      <a:pPr indent="0" algn="ctr" rtl="0"/>
                      <a:r>
                        <a:rPr lang="en-us" sz="1100" b="0" i="0" u="none" baseline="0">
                          <a:latin typeface="David"/>
                          <a:ea typeface="David"/>
                          <a:cs typeface="David"/>
                          <a:sym typeface="David"/>
                        </a:rPr>
                        <a:t>1800</a:t>
                      </a:r>
                    </a:p>
                  </a:txBody>
                  <a:tcPr marL="0" marR="0" marT="0" marB="0" anchor="ctr">
                    <a:solidFill>
                      <a:srgbClr val="EAEEF7"/>
                    </a:solidFill>
                  </a:tcPr>
                </a:tc>
                <a:tc>
                  <a:txBody>
                    <a:bodyPr/>
                    <a:lstStyle/>
                    <a:p>
                      <a:pPr indent="241300" algn="just" rtl="0"/>
                      <a:r>
                        <a:rPr lang="en-us" sz="1100" b="0" i="0" u="none" baseline="0">
                          <a:latin typeface="David"/>
                          <a:ea typeface="David"/>
                          <a:cs typeface="David"/>
                          <a:sym typeface="David"/>
                        </a:rPr>
                        <a:t>0.25</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185194/663795</a:t>
                      </a:r>
                    </a:p>
                  </a:txBody>
                  <a:tcPr marL="0" marR="0" marT="0" marB="0" anchor="ctr">
                    <a:solidFill>
                      <a:srgbClr val="EAEEF7"/>
                    </a:solidFill>
                  </a:tcPr>
                </a:tc>
                <a:tc>
                  <a:txBody>
                    <a:bodyPr/>
                    <a:lstStyle/>
                    <a:p>
                      <a:pPr indent="0" algn="ctr" rtl="0"/>
                      <a:r>
                        <a:rPr lang="en-us" sz="1100" b="0" i="0" u="none" baseline="0">
                          <a:latin typeface="David"/>
                          <a:ea typeface="David"/>
                          <a:cs typeface="David"/>
                          <a:sym typeface="David"/>
                        </a:rPr>
                        <a:t>Nano Building</a:t>
                      </a:r>
                    </a:p>
                  </a:txBody>
                  <a:tcPr marL="0" marR="0" marT="0" marB="0" anchor="b">
                    <a:solidFill>
                      <a:srgbClr val="EAEEF7"/>
                    </a:solidFill>
                  </a:tcPr>
                </a:tc>
                <a:tc>
                  <a:txBody>
                    <a:bodyPr/>
                    <a:lstStyle/>
                    <a:p>
                      <a:pPr indent="0" algn="ctr" rtl="0">
                        <a:spcAft>
                          <a:spcPts val="140"/>
                        </a:spcAft>
                      </a:pPr>
                      <a:r>
                        <a:rPr lang="en-us" sz="1100" b="0" i="0" u="none" baseline="0">
                          <a:latin typeface="David"/>
                          <a:ea typeface="David"/>
                          <a:cs typeface="David"/>
                          <a:sym typeface="David"/>
                        </a:rPr>
                        <a:t>2</a:t>
                      </a:r>
                      <a:r>
                        <a:rPr lang="en-us" sz="1100" b="0" i="0" u="none" baseline="30000">
                          <a:latin typeface="David"/>
                          <a:ea typeface="David"/>
                          <a:cs typeface="David"/>
                          <a:sym typeface="David"/>
                        </a:rPr>
                        <a:t>nd</a:t>
                      </a:r>
                      <a:r>
                        <a:rPr lang="en-us" sz="1100" b="0" i="0" u="none" baseline="0">
                          <a:latin typeface="David"/>
                          <a:ea typeface="David"/>
                          <a:cs typeface="David"/>
                          <a:sym typeface="David"/>
                        </a:rPr>
                        <a:t> storey, Room A001</a:t>
                      </a:r>
                    </a:p>
                    <a:p>
                      <a:pPr indent="0" algn="ctr" rtl="0"/>
                      <a:r>
                        <a:rPr lang="en-us" sz="1100" b="0" i="0" u="none" baseline="0">
                          <a:latin typeface="David"/>
                          <a:ea typeface="David"/>
                          <a:cs typeface="David"/>
                          <a:sym typeface="David"/>
                        </a:rPr>
                        <a:t>HIMFIV</a:t>
                      </a:r>
                    </a:p>
                  </a:txBody>
                  <a:tcPr marL="0" marR="0" marT="0" marB="0" anchor="ctr">
                    <a:solidFill>
                      <a:srgbClr val="EAEEF7"/>
                    </a:solidFill>
                  </a:tcPr>
                </a:tc>
                <a:tc>
                  <a:txBody>
                    <a:bodyPr/>
                    <a:lstStyle/>
                    <a:p>
                      <a:pPr indent="0" algn="ctr" rtl="0"/>
                      <a:r>
                        <a:rPr lang="en-us" sz="1100" b="1" i="0" u="none" baseline="0">
                          <a:solidFill>
                            <a:srgbClr val="FFFFFF"/>
                          </a:solidFill>
                          <a:latin typeface="David"/>
                          <a:ea typeface="David"/>
                          <a:cs typeface="David"/>
                          <a:sym typeface="David"/>
                        </a:rPr>
                        <a:t>16</a:t>
                      </a:r>
                    </a:p>
                  </a:txBody>
                  <a:tcPr marL="0" marR="0" marT="0" marB="0" anchor="ctr">
                    <a:solidFill>
                      <a:srgbClr val="5A9BD5"/>
                    </a:solidFill>
                  </a:tcPr>
                </a:tc>
                <a:extLst>
                  <a:ext uri="{0D108BD9-81ED-4DB2-BD59-A6C34878D82A}">
                    <a16:rowId xmlns:a16="http://schemas.microsoft.com/office/drawing/2014/main" val="10016"/>
                  </a:ext>
                </a:extLst>
              </a:tr>
              <a:tr h="231648">
                <a:tc>
                  <a:txBody>
                    <a:bodyPr/>
                    <a:lstStyle/>
                    <a:p>
                      <a:endParaRPr sz="1100"/>
                    </a:p>
                  </a:txBody>
                  <a:tcPr marL="0" marR="0" marT="0" marB="0">
                    <a:solidFill>
                      <a:srgbClr val="D2DDEF"/>
                    </a:solidFill>
                  </a:tcPr>
                </a:tc>
                <a:tc>
                  <a:txBody>
                    <a:bodyPr/>
                    <a:lstStyle/>
                    <a:p>
                      <a:pPr indent="241300" algn="just" rtl="0"/>
                      <a:r>
                        <a:rPr lang="en-us" sz="1100" b="0" i="0" u="none" baseline="0">
                          <a:latin typeface="David"/>
                          <a:ea typeface="David"/>
                          <a:cs typeface="David"/>
                          <a:sym typeface="David"/>
                        </a:rPr>
                        <a:t>0.49</a:t>
                      </a:r>
                    </a:p>
                  </a:txBody>
                  <a:tcPr marL="0" marR="0" marT="0" marB="0" anchor="ctr">
                    <a:solidFill>
                      <a:srgbClr val="D2DDEF"/>
                    </a:solidFill>
                  </a:tcPr>
                </a:tc>
                <a:tc>
                  <a:txBody>
                    <a:bodyPr/>
                    <a:lstStyle/>
                    <a:p>
                      <a:pPr indent="0" algn="ctr" rtl="0"/>
                      <a:r>
                        <a:rPr lang="en-us" sz="1100" b="0" i="0" u="none" baseline="0">
                          <a:latin typeface="David"/>
                          <a:ea typeface="David"/>
                          <a:cs typeface="David"/>
                          <a:sym typeface="David"/>
                        </a:rPr>
                        <a:t>185329/663817</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Nano Building</a:t>
                      </a:r>
                    </a:p>
                  </a:txBody>
                  <a:tcPr marL="0" marR="0" marT="0" marB="0" anchor="b">
                    <a:solidFill>
                      <a:srgbClr val="D2DDEF"/>
                    </a:solidFill>
                  </a:tcPr>
                </a:tc>
                <a:tc>
                  <a:txBody>
                    <a:bodyPr/>
                    <a:lstStyle/>
                    <a:p>
                      <a:pPr indent="0" algn="ctr" rtl="0"/>
                      <a:r>
                        <a:rPr lang="en-us" sz="1100" b="0" i="0" u="none" baseline="0">
                          <a:latin typeface="David"/>
                          <a:ea typeface="David"/>
                          <a:cs typeface="David"/>
                          <a:sym typeface="David"/>
                        </a:rPr>
                        <a:t>1</a:t>
                      </a:r>
                      <a:r>
                        <a:rPr lang="en-us" sz="1100" b="0" i="0" u="none" baseline="30000">
                          <a:latin typeface="David"/>
                          <a:ea typeface="David"/>
                          <a:cs typeface="David"/>
                          <a:sym typeface="David"/>
                        </a:rPr>
                        <a:t>st</a:t>
                      </a:r>
                      <a:r>
                        <a:rPr lang="en-us" sz="1100" b="0" i="0" u="none" baseline="0">
                          <a:latin typeface="David"/>
                          <a:ea typeface="David"/>
                          <a:cs typeface="David"/>
                          <a:sym typeface="David"/>
                        </a:rPr>
                        <a:t> storey – Parking lot № 62</a:t>
                      </a:r>
                    </a:p>
                  </a:txBody>
                  <a:tcPr marL="0" marR="0" marT="0" marB="0" anchor="b">
                    <a:solidFill>
                      <a:srgbClr val="D2DDEF"/>
                    </a:solidFill>
                  </a:tcPr>
                </a:tc>
                <a:tc>
                  <a:txBody>
                    <a:bodyPr/>
                    <a:lstStyle/>
                    <a:p>
                      <a:pPr indent="0" algn="ctr" rtl="0"/>
                      <a:r>
                        <a:rPr lang="en-us" sz="1100" b="1" i="0" u="none" baseline="0" dirty="0">
                          <a:solidFill>
                            <a:srgbClr val="FFFFFF"/>
                          </a:solidFill>
                          <a:latin typeface="David"/>
                          <a:ea typeface="David"/>
                          <a:cs typeface="David"/>
                          <a:sym typeface="David"/>
                        </a:rPr>
                        <a:t>17</a:t>
                      </a:r>
                    </a:p>
                  </a:txBody>
                  <a:tcPr marL="0" marR="0" marT="0" marB="0" anchor="b">
                    <a:solidFill>
                      <a:srgbClr val="5A9BD5"/>
                    </a:solidFill>
                  </a:tcPr>
                </a:tc>
                <a:extLst>
                  <a:ext uri="{0D108BD9-81ED-4DB2-BD59-A6C34878D82A}">
                    <a16:rowId xmlns:a16="http://schemas.microsoft.com/office/drawing/2014/main" val="10017"/>
                  </a:ext>
                </a:extLst>
              </a:tr>
            </a:tbl>
          </a:graphicData>
        </a:graphic>
      </p:graphicFrame>
      <p:sp>
        <p:nvSpPr>
          <p:cNvPr id="5" name="Rectangle 4"/>
          <p:cNvSpPr/>
          <p:nvPr/>
        </p:nvSpPr>
        <p:spPr>
          <a:xfrm>
            <a:off x="492252" y="761999"/>
            <a:ext cx="5762244" cy="5566611"/>
          </a:xfrm>
          <a:prstGeom prst="rect">
            <a:avLst/>
          </a:prstGeom>
          <a:solidFill>
            <a:srgbClr val="FFFFFF"/>
          </a:solidFill>
        </p:spPr>
        <p:txBody>
          <a:bodyPr lIns="0" tIns="0" rIns="0" bIns="0">
            <a:noAutofit/>
          </a:bodyPr>
          <a:lstStyle/>
          <a:p>
            <a:pPr algn="l" rtl="0">
              <a:lnSpc>
                <a:spcPct val="122000"/>
              </a:lnSpc>
              <a:spcAft>
                <a:spcPts val="630"/>
              </a:spcAft>
            </a:pPr>
            <a:r>
              <a:rPr lang="en-us" sz="2000" b="1" i="0" u="none" baseline="0" dirty="0">
                <a:latin typeface="Arial" panose="020B0604020202020204" pitchFamily="34" charset="0"/>
                <a:ea typeface="David"/>
                <a:cs typeface="Arial" panose="020B0604020202020204" pitchFamily="34" charset="0"/>
                <a:sym typeface="David"/>
              </a:rPr>
              <a:t>EM measurements of background radiation levels were conducted at 21 points at Bar-Ilan University in the presence of a University representative. The measurements were performed at those points requested by the University.</a:t>
            </a:r>
          </a:p>
          <a:p>
            <a:pPr indent="-304800" rtl="0">
              <a:lnSpc>
                <a:spcPct val="115000"/>
              </a:lnSpc>
              <a:spcAft>
                <a:spcPts val="630"/>
              </a:spcAft>
            </a:pPr>
            <a:r>
              <a:rPr lang="en-us" b="0" i="0" u="none" baseline="0" dirty="0">
                <a:latin typeface="Arial" panose="020B0604020202020204" pitchFamily="34" charset="0"/>
                <a:ea typeface="Arial"/>
                <a:cs typeface="Arial" panose="020B0604020202020204" pitchFamily="34" charset="0"/>
                <a:sym typeface="Arial"/>
              </a:rPr>
              <a:t>•    </a:t>
            </a:r>
            <a:r>
              <a:rPr lang="en-us" b="0" i="0" u="none" baseline="0" dirty="0">
                <a:latin typeface="Arial" panose="020B0604020202020204" pitchFamily="34" charset="0"/>
                <a:ea typeface="David"/>
                <a:cs typeface="Arial" panose="020B0604020202020204" pitchFamily="34" charset="0"/>
                <a:sym typeface="David"/>
              </a:rPr>
              <a:t>At all the points examined, the existing magnetic field flux level was between 0.25-1 mG, except at Point 4 (structure) in which a level of about 20 mG was measured because the measurement was carried out below the existing shield (concealed electricity cable ladder).</a:t>
            </a:r>
          </a:p>
          <a:p>
            <a:pPr indent="-304800">
              <a:lnSpc>
                <a:spcPct val="115000"/>
              </a:lnSpc>
              <a:spcAft>
                <a:spcPts val="630"/>
              </a:spcAft>
              <a:buFont typeface="Arial" panose="020B0604020202020204" pitchFamily="34" charset="0"/>
              <a:buChar char="•"/>
            </a:pPr>
            <a:r>
              <a:rPr lang="en-us" b="0" i="0" u="none" baseline="0" dirty="0">
                <a:latin typeface="Arial" panose="020B0604020202020204" pitchFamily="34" charset="0"/>
                <a:ea typeface="David"/>
                <a:cs typeface="Arial" panose="020B0604020202020204" pitchFamily="34" charset="0"/>
                <a:sym typeface="David"/>
              </a:rPr>
              <a:t>Background radiation at all measured locations is significantly higher than the predicted magnetic field flux from the Metro at ground level (0.1 mG).</a:t>
            </a:r>
          </a:p>
          <a:p>
            <a:pPr indent="-304800" rtl="0">
              <a:lnSpc>
                <a:spcPct val="115000"/>
              </a:lnSpc>
              <a:spcAft>
                <a:spcPts val="630"/>
              </a:spcAft>
            </a:pPr>
            <a:endParaRPr lang="en-us" b="0" i="0" u="none" baseline="0" dirty="0">
              <a:latin typeface="Arial" panose="020B0604020202020204" pitchFamily="34" charset="0"/>
              <a:ea typeface="David"/>
              <a:cs typeface="Arial" panose="020B0604020202020204" pitchFamily="34" charset="0"/>
              <a:sym typeface="David"/>
            </a:endParaRPr>
          </a:p>
          <a:p>
            <a:pPr indent="-304800" algn="just" rtl="0">
              <a:lnSpc>
                <a:spcPct val="113000"/>
              </a:lnSpc>
              <a:spcAft>
                <a:spcPts val="630"/>
              </a:spcAft>
            </a:pPr>
            <a:endParaRPr lang="en-us" b="0" i="0" u="none" baseline="0" dirty="0">
              <a:latin typeface="Arial" panose="020B0604020202020204" pitchFamily="34" charset="0"/>
              <a:ea typeface="David"/>
              <a:cs typeface="Arial" panose="020B0604020202020204" pitchFamily="34" charset="0"/>
              <a:sym typeface="David"/>
            </a:endParaRPr>
          </a:p>
        </p:txBody>
      </p:sp>
      <p:sp>
        <p:nvSpPr>
          <p:cNvPr id="7" name="Rectangle 6"/>
          <p:cNvSpPr/>
          <p:nvPr/>
        </p:nvSpPr>
        <p:spPr>
          <a:xfrm>
            <a:off x="6053328" y="6638544"/>
            <a:ext cx="85344"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11</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83664" y="155448"/>
            <a:ext cx="954024" cy="335280"/>
          </a:xfrm>
          <a:prstGeom prst="rect">
            <a:avLst/>
          </a:prstGeom>
        </p:spPr>
      </p:pic>
      <p:sp>
        <p:nvSpPr>
          <p:cNvPr id="3" name="Rectangle 2"/>
          <p:cNvSpPr/>
          <p:nvPr/>
        </p:nvSpPr>
        <p:spPr>
          <a:xfrm>
            <a:off x="5910073" y="371856"/>
            <a:ext cx="3212592" cy="237744"/>
          </a:xfrm>
          <a:prstGeom prst="rect">
            <a:avLst/>
          </a:prstGeom>
          <a:solidFill>
            <a:srgbClr val="FFFFFF"/>
          </a:solidFill>
        </p:spPr>
        <p:txBody>
          <a:bodyPr wrap="none" lIns="0" tIns="0" rIns="0" bIns="0">
            <a:noAutofit/>
          </a:bodyPr>
          <a:lstStyle/>
          <a:p>
            <a:pPr indent="0" algn="l" rtl="0"/>
            <a:r>
              <a:rPr lang="en-us" sz="1800" b="1" i="0" u="none" baseline="0" dirty="0">
                <a:solidFill>
                  <a:srgbClr val="FF0000"/>
                </a:solidFill>
                <a:latin typeface="Arial" panose="020B0604020202020204" pitchFamily="34" charset="0"/>
                <a:ea typeface="David"/>
                <a:cs typeface="Arial" panose="020B0604020202020204" pitchFamily="34" charset="0"/>
                <a:sym typeface="David"/>
              </a:rPr>
              <a:t>Measuring background values at Bar-Ilan – Moshe </a:t>
            </a:r>
            <a:r>
              <a:rPr lang="en-us" sz="1800" b="1" i="0" u="none" baseline="0" dirty="0" err="1">
                <a:solidFill>
                  <a:srgbClr val="FF0000"/>
                </a:solidFill>
                <a:latin typeface="Arial" panose="020B0604020202020204" pitchFamily="34" charset="0"/>
                <a:ea typeface="David"/>
                <a:cs typeface="Arial" panose="020B0604020202020204" pitchFamily="34" charset="0"/>
                <a:sym typeface="David"/>
              </a:rPr>
              <a:t>Netzer</a:t>
            </a:r>
            <a:endParaRPr lang="en-us" sz="1800" b="1" i="0" u="none" baseline="0" dirty="0">
              <a:solidFill>
                <a:srgbClr val="FF0000"/>
              </a:solidFill>
              <a:latin typeface="Arial" panose="020B0604020202020204" pitchFamily="34" charset="0"/>
              <a:ea typeface="David"/>
              <a:cs typeface="Arial" panose="020B0604020202020204" pitchFamily="34" charset="0"/>
              <a:sym typeface="David"/>
            </a:endParaRPr>
          </a:p>
        </p:txBody>
      </p:sp>
      <p:sp>
        <p:nvSpPr>
          <p:cNvPr id="5" name="Rectangle 4"/>
          <p:cNvSpPr/>
          <p:nvPr/>
        </p:nvSpPr>
        <p:spPr>
          <a:xfrm>
            <a:off x="239268" y="981020"/>
            <a:ext cx="5420868" cy="4861996"/>
          </a:xfrm>
          <a:prstGeom prst="rect">
            <a:avLst/>
          </a:prstGeom>
          <a:solidFill>
            <a:srgbClr val="FFFFFF"/>
          </a:solidFill>
        </p:spPr>
        <p:txBody>
          <a:bodyPr lIns="0" tIns="0" rIns="0" bIns="0">
            <a:noAutofit/>
          </a:bodyPr>
          <a:lstStyle/>
          <a:p>
            <a:pPr algn="l" rtl="0">
              <a:lnSpc>
                <a:spcPct val="122000"/>
              </a:lnSpc>
              <a:spcAft>
                <a:spcPts val="630"/>
              </a:spcAft>
            </a:pPr>
            <a:r>
              <a:rPr lang="en-us" sz="2000" b="1" i="0" u="none" baseline="0" dirty="0">
                <a:latin typeface="Arial" panose="020B0604020202020204" pitchFamily="34" charset="0"/>
                <a:ea typeface="David"/>
                <a:cs typeface="Arial" panose="020B0604020202020204" pitchFamily="34" charset="0"/>
                <a:sym typeface="David"/>
              </a:rPr>
              <a:t>EM measurements of background radiation levels were conducted at 21 points </a:t>
            </a:r>
            <a:br>
              <a:rPr lang="en-us" sz="2000" b="1" i="0" u="none" baseline="0" dirty="0">
                <a:latin typeface="Arial" panose="020B0604020202020204" pitchFamily="34" charset="0"/>
                <a:ea typeface="David"/>
                <a:cs typeface="Arial" panose="020B0604020202020204" pitchFamily="34" charset="0"/>
                <a:sym typeface="David"/>
              </a:rPr>
            </a:br>
            <a:r>
              <a:rPr lang="en-us" sz="2000" b="1" i="0" u="none" baseline="0" dirty="0">
                <a:latin typeface="Arial" panose="020B0604020202020204" pitchFamily="34" charset="0"/>
                <a:ea typeface="David"/>
                <a:cs typeface="Arial" panose="020B0604020202020204" pitchFamily="34" charset="0"/>
                <a:sym typeface="David"/>
              </a:rPr>
              <a:t>at Bar-Ilan University. </a:t>
            </a:r>
            <a:endParaRPr lang="en-us" b="0" i="0" u="none" baseline="0" dirty="0">
              <a:latin typeface="Arial" panose="020B0604020202020204" pitchFamily="34" charset="0"/>
              <a:ea typeface="Arial"/>
              <a:cs typeface="Arial" panose="020B0604020202020204" pitchFamily="34" charset="0"/>
              <a:sym typeface="Arial"/>
            </a:endParaRPr>
          </a:p>
          <a:p>
            <a:pPr algn="l" rtl="0">
              <a:lnSpc>
                <a:spcPct val="122000"/>
              </a:lnSpc>
              <a:spcAft>
                <a:spcPts val="630"/>
              </a:spcAft>
            </a:pPr>
            <a:r>
              <a:rPr lang="en-us" b="0" i="0" u="none" baseline="0" dirty="0">
                <a:latin typeface="Arial" panose="020B0604020202020204" pitchFamily="34" charset="0"/>
                <a:ea typeface="Arial"/>
                <a:cs typeface="Arial" panose="020B0604020202020204" pitchFamily="34" charset="0"/>
                <a:sym typeface="Arial"/>
              </a:rPr>
              <a:t>• </a:t>
            </a:r>
            <a:r>
              <a:rPr lang="en-us" b="0" i="0" u="none" baseline="0" dirty="0">
                <a:latin typeface="Arial" panose="020B0604020202020204" pitchFamily="34" charset="0"/>
                <a:ea typeface="David"/>
                <a:cs typeface="Arial" panose="020B0604020202020204" pitchFamily="34" charset="0"/>
                <a:sym typeface="David"/>
              </a:rPr>
              <a:t>Each addition to the background radiation is calculated by a mean vector (not a </a:t>
            </a:r>
            <a:r>
              <a:rPr lang="en-US" b="0" i="0" u="none" baseline="0" dirty="0">
                <a:latin typeface="Arial" panose="020B0604020202020204" pitchFamily="34" charset="0"/>
                <a:ea typeface="David"/>
                <a:cs typeface="Arial" panose="020B0604020202020204" pitchFamily="34" charset="0"/>
                <a:sym typeface="David"/>
              </a:rPr>
              <a:t>conventional</a:t>
            </a:r>
            <a:r>
              <a:rPr lang="en-us" b="0" i="0" u="none" baseline="0" dirty="0">
                <a:latin typeface="Arial" panose="020B0604020202020204" pitchFamily="34" charset="0"/>
                <a:ea typeface="David"/>
                <a:cs typeface="Arial" panose="020B0604020202020204" pitchFamily="34" charset="0"/>
                <a:sym typeface="David"/>
              </a:rPr>
              <a:t> arithmetic </a:t>
            </a:r>
            <a:r>
              <a:rPr lang="en-US" b="0" i="0" u="none" baseline="0" dirty="0">
                <a:latin typeface="Arial" panose="020B0604020202020204" pitchFamily="34" charset="0"/>
                <a:ea typeface="David"/>
                <a:cs typeface="Arial" panose="020B0604020202020204" pitchFamily="34" charset="0"/>
                <a:sym typeface="David"/>
              </a:rPr>
              <a:t>increment</a:t>
            </a:r>
            <a:r>
              <a:rPr lang="en-us" b="0" i="0" u="none" baseline="0" dirty="0">
                <a:latin typeface="Arial" panose="020B0604020202020204" pitchFamily="34" charset="0"/>
                <a:ea typeface="David"/>
                <a:cs typeface="Arial" panose="020B0604020202020204" pitchFamily="34" charset="0"/>
                <a:sym typeface="David"/>
              </a:rPr>
              <a:t>). According to the data, </a:t>
            </a:r>
            <a:r>
              <a:rPr lang="en-US" b="0" i="0" u="none" baseline="0" dirty="0">
                <a:latin typeface="Arial" panose="020B0604020202020204" pitchFamily="34" charset="0"/>
                <a:ea typeface="David"/>
                <a:cs typeface="Arial" panose="020B0604020202020204" pitchFamily="34" charset="0"/>
                <a:sym typeface="David"/>
              </a:rPr>
              <a:t>the </a:t>
            </a:r>
            <a:r>
              <a:rPr lang="en-us" b="0" i="0" u="none" baseline="0" dirty="0">
                <a:latin typeface="Arial" panose="020B0604020202020204" pitchFamily="34" charset="0"/>
                <a:ea typeface="David"/>
                <a:cs typeface="Arial" panose="020B0604020202020204" pitchFamily="34" charset="0"/>
                <a:sym typeface="David"/>
              </a:rPr>
              <a:t>Metro's effect is expected to be significantly weaker than the existing ones, and is </a:t>
            </a:r>
            <a:r>
              <a:rPr lang="en-us" i="0" u="none" baseline="0" dirty="0">
                <a:latin typeface="Arial" panose="020B0604020202020204" pitchFamily="34" charset="0"/>
                <a:ea typeface="David"/>
                <a:cs typeface="Arial" panose="020B0604020202020204" pitchFamily="34" charset="0"/>
                <a:sym typeface="David"/>
              </a:rPr>
              <a:t>accordingly</a:t>
            </a:r>
            <a:r>
              <a:rPr lang="en-us" b="1" i="0" u="none" baseline="0" dirty="0">
                <a:latin typeface="Arial" panose="020B0604020202020204" pitchFamily="34" charset="0"/>
                <a:ea typeface="David"/>
                <a:cs typeface="Arial" panose="020B0604020202020204" pitchFamily="34" charset="0"/>
                <a:sym typeface="David"/>
              </a:rPr>
              <a:t> expected to be absorbed by background radiation</a:t>
            </a:r>
            <a:r>
              <a:rPr lang="en-us" b="0" i="0" u="none" baseline="0" dirty="0">
                <a:latin typeface="Arial" panose="020B0604020202020204" pitchFamily="34" charset="0"/>
                <a:ea typeface="David"/>
                <a:cs typeface="Arial" panose="020B0604020202020204" pitchFamily="34" charset="0"/>
                <a:sym typeface="David"/>
              </a:rPr>
              <a:t>.</a:t>
            </a:r>
          </a:p>
          <a:p>
            <a:pPr indent="-304800" algn="just" rtl="0">
              <a:lnSpc>
                <a:spcPct val="113000"/>
              </a:lnSpc>
            </a:pPr>
            <a:r>
              <a:rPr lang="en-us" b="0" i="0" u="none" baseline="0" dirty="0">
                <a:latin typeface="Arial" panose="020B0604020202020204" pitchFamily="34" charset="0"/>
                <a:ea typeface="Arial"/>
                <a:cs typeface="Arial" panose="020B0604020202020204" pitchFamily="34" charset="0"/>
                <a:sym typeface="Arial"/>
              </a:rPr>
              <a:t>• </a:t>
            </a:r>
            <a:r>
              <a:rPr lang="en-us" b="1" i="0" u="none" baseline="0" dirty="0">
                <a:latin typeface="Arial" panose="020B0604020202020204" pitchFamily="34" charset="0"/>
                <a:ea typeface="David"/>
                <a:cs typeface="Arial" panose="020B0604020202020204" pitchFamily="34" charset="0"/>
                <a:sym typeface="David"/>
              </a:rPr>
              <a:t>No significant change in the EM flux is expected because of the Metro to the University’s sensitive installations</a:t>
            </a:r>
            <a:r>
              <a:rPr lang="en-us" b="0" i="0" u="none" baseline="0" dirty="0">
                <a:latin typeface="Arial" panose="020B0604020202020204" pitchFamily="34" charset="0"/>
                <a:ea typeface="David"/>
                <a:cs typeface="Arial" panose="020B0604020202020204" pitchFamily="34" charset="0"/>
                <a:sym typeface="David"/>
              </a:rPr>
              <a:t>.</a:t>
            </a:r>
          </a:p>
        </p:txBody>
      </p:sp>
      <p:sp>
        <p:nvSpPr>
          <p:cNvPr id="7" name="Rectangle 6"/>
          <p:cNvSpPr/>
          <p:nvPr/>
        </p:nvSpPr>
        <p:spPr>
          <a:xfrm>
            <a:off x="6053328" y="6638544"/>
            <a:ext cx="85344"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12</a:t>
            </a:r>
          </a:p>
        </p:txBody>
      </p:sp>
      <p:pic>
        <p:nvPicPr>
          <p:cNvPr id="8" name="Picture 7">
            <a:extLst>
              <a:ext uri="{FF2B5EF4-FFF2-40B4-BE49-F238E27FC236}">
                <a16:creationId xmlns:a16="http://schemas.microsoft.com/office/drawing/2014/main" id="{A68FA15D-1143-4D60-8F15-A50269F8C0FC}"/>
              </a:ext>
            </a:extLst>
          </p:cNvPr>
          <p:cNvPicPr>
            <a:picLocks noChangeAspect="1"/>
          </p:cNvPicPr>
          <p:nvPr/>
        </p:nvPicPr>
        <p:blipFill>
          <a:blip r:embed="rId3"/>
          <a:stretch>
            <a:fillRect/>
          </a:stretch>
        </p:blipFill>
        <p:spPr>
          <a:xfrm>
            <a:off x="5549365" y="1014984"/>
            <a:ext cx="6138672" cy="2877747"/>
          </a:xfrm>
          <a:prstGeom prst="rect">
            <a:avLst/>
          </a:prstGeom>
        </p:spPr>
      </p:pic>
    </p:spTree>
    <p:extLst>
      <p:ext uri="{BB962C8B-B14F-4D97-AF65-F5344CB8AC3E}">
        <p14:creationId xmlns:p14="http://schemas.microsoft.com/office/powerpoint/2010/main" val="1476671105"/>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2816" y="149352"/>
            <a:ext cx="1194816" cy="722376"/>
          </a:xfrm>
          <a:prstGeom prst="rect">
            <a:avLst/>
          </a:prstGeom>
        </p:spPr>
      </p:pic>
      <p:sp>
        <p:nvSpPr>
          <p:cNvPr id="3" name="Rectangle 2"/>
          <p:cNvSpPr/>
          <p:nvPr/>
        </p:nvSpPr>
        <p:spPr>
          <a:xfrm>
            <a:off x="1961481" y="531077"/>
            <a:ext cx="5977128" cy="301752"/>
          </a:xfrm>
          <a:prstGeom prst="rect">
            <a:avLst/>
          </a:prstGeom>
          <a:solidFill>
            <a:srgbClr val="132B4F"/>
          </a:solidFill>
        </p:spPr>
        <p:txBody>
          <a:bodyPr wrap="none" lIns="0" tIns="0" rIns="0" bIns="0">
            <a:noAutofit/>
          </a:bodyPr>
          <a:lstStyle/>
          <a:p>
            <a:pPr indent="0" algn="l" rtl="0"/>
            <a:r>
              <a:rPr lang="en-us" sz="2400" b="1" i="0" u="none" baseline="0" dirty="0">
                <a:solidFill>
                  <a:srgbClr val="FFFFFF"/>
                </a:solidFill>
                <a:latin typeface="David"/>
                <a:ea typeface="David"/>
                <a:cs typeface="David"/>
                <a:sym typeface="David"/>
              </a:rPr>
              <a:t>NIP 102 | EM Radiation: Concerns for interference with sensitive equipment</a:t>
            </a:r>
          </a:p>
        </p:txBody>
      </p:sp>
      <p:sp>
        <p:nvSpPr>
          <p:cNvPr id="4" name="Rectangle 3"/>
          <p:cNvSpPr/>
          <p:nvPr/>
        </p:nvSpPr>
        <p:spPr>
          <a:xfrm>
            <a:off x="6416040" y="1356360"/>
            <a:ext cx="2130552" cy="387096"/>
          </a:xfrm>
          <a:prstGeom prst="rect">
            <a:avLst/>
          </a:prstGeom>
          <a:solidFill>
            <a:srgbClr val="FFFFFF"/>
          </a:solidFill>
        </p:spPr>
        <p:txBody>
          <a:bodyPr wrap="none" lIns="0" tIns="0" rIns="0" bIns="0">
            <a:noAutofit/>
          </a:bodyPr>
          <a:lstStyle/>
          <a:p>
            <a:pPr indent="254000" algn="r" rtl="0"/>
            <a:r>
              <a:rPr lang="en-us" sz="1800" b="1" i="0" u="sng" baseline="0" dirty="0">
                <a:latin typeface="David"/>
                <a:ea typeface="David"/>
                <a:cs typeface="David"/>
                <a:sym typeface="David"/>
              </a:rPr>
              <a:t>Response (continued)</a:t>
            </a:r>
          </a:p>
        </p:txBody>
      </p:sp>
      <p:sp>
        <p:nvSpPr>
          <p:cNvPr id="5" name="Rectangle 4"/>
          <p:cNvSpPr/>
          <p:nvPr/>
        </p:nvSpPr>
        <p:spPr>
          <a:xfrm>
            <a:off x="6416040" y="1743456"/>
            <a:ext cx="5608320" cy="4203192"/>
          </a:xfrm>
          <a:prstGeom prst="rect">
            <a:avLst/>
          </a:prstGeom>
          <a:solidFill>
            <a:srgbClr val="FFFFFF"/>
          </a:solidFill>
        </p:spPr>
        <p:txBody>
          <a:bodyPr lIns="0" tIns="0" rIns="0" bIns="0">
            <a:noAutofit/>
          </a:bodyPr>
          <a:lstStyle/>
          <a:p>
            <a:pPr marR="231716" indent="-292100" algn="just" rtl="0">
              <a:lnSpc>
                <a:spcPct val="115000"/>
              </a:lnSpc>
              <a:spcAft>
                <a:spcPts val="630"/>
              </a:spcAft>
            </a:pPr>
            <a:r>
              <a:rPr lang="en-us" sz="1800" b="0" i="0" u="none" baseline="0" dirty="0">
                <a:latin typeface="Arial" panose="020B0604020202020204" pitchFamily="34" charset="0"/>
                <a:ea typeface="Arial"/>
                <a:cs typeface="Arial" panose="020B0604020202020204" pitchFamily="34" charset="0"/>
                <a:sym typeface="Arial"/>
              </a:rPr>
              <a:t>• </a:t>
            </a:r>
            <a:r>
              <a:rPr lang="en-us" sz="1800" b="0" i="0" u="none" baseline="0" dirty="0">
                <a:latin typeface="Arial" panose="020B0604020202020204" pitchFamily="34" charset="0"/>
                <a:ea typeface="David"/>
                <a:cs typeface="Arial" panose="020B0604020202020204" pitchFamily="34" charset="0"/>
                <a:sym typeface="David"/>
              </a:rPr>
              <a:t>Furthermore, after receiving the University's objections, another inspection was conducted by Engineer Moshe </a:t>
            </a:r>
            <a:r>
              <a:rPr lang="en-us" sz="1800" b="0" i="0" u="none" baseline="0" dirty="0" err="1">
                <a:latin typeface="Arial" panose="020B0604020202020204" pitchFamily="34" charset="0"/>
                <a:ea typeface="David"/>
                <a:cs typeface="Arial" panose="020B0604020202020204" pitchFamily="34" charset="0"/>
                <a:sym typeface="David"/>
              </a:rPr>
              <a:t>Netzer</a:t>
            </a:r>
            <a:r>
              <a:rPr lang="en-us" sz="1800" b="0" i="0" u="none" baseline="0" dirty="0">
                <a:latin typeface="Arial" panose="020B0604020202020204" pitchFamily="34" charset="0"/>
                <a:ea typeface="David"/>
                <a:cs typeface="Arial" panose="020B0604020202020204" pitchFamily="34" charset="0"/>
                <a:sym typeface="David"/>
              </a:rPr>
              <a:t>, consultant on non-ionizing radiation for this project, to examine the equipment’s sensitivity.</a:t>
            </a:r>
          </a:p>
          <a:p>
            <a:pPr marR="231716" indent="-292100" algn="just" rtl="0">
              <a:lnSpc>
                <a:spcPct val="112000"/>
              </a:lnSpc>
              <a:spcAft>
                <a:spcPts val="1190"/>
              </a:spcAft>
            </a:pPr>
            <a:r>
              <a:rPr lang="en-us" sz="1800" b="0" i="0" u="none" baseline="0" dirty="0">
                <a:latin typeface="Arial" panose="020B0604020202020204" pitchFamily="34" charset="0"/>
                <a:ea typeface="Arial"/>
                <a:cs typeface="Arial" panose="020B0604020202020204" pitchFamily="34" charset="0"/>
                <a:sym typeface="Arial"/>
              </a:rPr>
              <a:t>• </a:t>
            </a:r>
            <a:r>
              <a:rPr lang="en-us" b="0" i="0" u="none" baseline="0" dirty="0">
                <a:latin typeface="Arial" panose="020B0604020202020204" pitchFamily="34" charset="0"/>
                <a:ea typeface="David"/>
                <a:cs typeface="Arial" panose="020B0604020202020204" pitchFamily="34" charset="0"/>
                <a:sym typeface="David"/>
              </a:rPr>
              <a:t>The inspection was conducted at nearby buildings and facilities according to the expert opinion submitted with the University’s objection (“Summary of </a:t>
            </a:r>
            <a:r>
              <a:rPr lang="en-US" b="0" i="0" u="none" baseline="0" dirty="0">
                <a:latin typeface="Arial" panose="020B0604020202020204" pitchFamily="34" charset="0"/>
                <a:ea typeface="David"/>
                <a:cs typeface="Arial" panose="020B0604020202020204" pitchFamily="34" charset="0"/>
                <a:sym typeface="David"/>
              </a:rPr>
              <a:t>D</a:t>
            </a:r>
            <a:r>
              <a:rPr lang="en-us" b="0" i="0" u="none" baseline="0" dirty="0">
                <a:latin typeface="Arial" panose="020B0604020202020204" pitchFamily="34" charset="0"/>
                <a:ea typeface="David"/>
                <a:cs typeface="Arial" panose="020B0604020202020204" pitchFamily="34" charset="0"/>
                <a:sym typeface="David"/>
              </a:rPr>
              <a:t>amage to </a:t>
            </a:r>
            <a:r>
              <a:rPr lang="en-US" b="0" i="0" u="none" baseline="0" dirty="0">
                <a:latin typeface="Arial" panose="020B0604020202020204" pitchFamily="34" charset="0"/>
                <a:ea typeface="David"/>
                <a:cs typeface="Arial" panose="020B0604020202020204" pitchFamily="34" charset="0"/>
                <a:sym typeface="David"/>
              </a:rPr>
              <a:t>R</a:t>
            </a:r>
            <a:r>
              <a:rPr lang="en-us" b="0" i="0" u="none" baseline="0" dirty="0">
                <a:latin typeface="Arial" panose="020B0604020202020204" pitchFamily="34" charset="0"/>
                <a:ea typeface="David"/>
                <a:cs typeface="Arial" panose="020B0604020202020204" pitchFamily="34" charset="0"/>
                <a:sym typeface="David"/>
              </a:rPr>
              <a:t>esearch </a:t>
            </a:r>
            <a:r>
              <a:rPr lang="en-US" b="0" i="0" u="none" baseline="0" dirty="0">
                <a:latin typeface="Arial" panose="020B0604020202020204" pitchFamily="34" charset="0"/>
                <a:ea typeface="David"/>
                <a:cs typeface="Arial" panose="020B0604020202020204" pitchFamily="34" charset="0"/>
                <a:sym typeface="David"/>
              </a:rPr>
              <a:t>L</a:t>
            </a:r>
            <a:r>
              <a:rPr lang="en-us" b="0" i="0" u="none" baseline="0" dirty="0">
                <a:latin typeface="Arial" panose="020B0604020202020204" pitchFamily="34" charset="0"/>
                <a:ea typeface="David"/>
                <a:cs typeface="Arial" panose="020B0604020202020204" pitchFamily="34" charset="0"/>
                <a:sym typeface="David"/>
              </a:rPr>
              <a:t>aboratories and </a:t>
            </a:r>
            <a:r>
              <a:rPr lang="en-US" b="0" i="0" u="none" baseline="0" dirty="0">
                <a:latin typeface="Arial" panose="020B0604020202020204" pitchFamily="34" charset="0"/>
                <a:ea typeface="David"/>
                <a:cs typeface="Arial" panose="020B0604020202020204" pitchFamily="34" charset="0"/>
                <a:sym typeface="David"/>
              </a:rPr>
              <a:t>S</a:t>
            </a:r>
            <a:r>
              <a:rPr lang="en-us" b="0" i="0" u="none" baseline="0" dirty="0">
                <a:latin typeface="Arial" panose="020B0604020202020204" pitchFamily="34" charset="0"/>
                <a:ea typeface="David"/>
                <a:cs typeface="Arial" panose="020B0604020202020204" pitchFamily="34" charset="0"/>
                <a:sym typeface="David"/>
              </a:rPr>
              <a:t>ensitivity </a:t>
            </a:r>
            <a:r>
              <a:rPr lang="en-us" dirty="0">
                <a:latin typeface="Arial" panose="020B0604020202020204" pitchFamily="34" charset="0"/>
                <a:ea typeface="David"/>
                <a:cs typeface="Arial" panose="020B0604020202020204" pitchFamily="34" charset="0"/>
                <a:sym typeface="David"/>
              </a:rPr>
              <a:t>L</a:t>
            </a:r>
            <a:r>
              <a:rPr lang="en-us" b="0" i="0" u="none" baseline="0" dirty="0">
                <a:latin typeface="Arial" panose="020B0604020202020204" pitchFamily="34" charset="0"/>
                <a:ea typeface="David"/>
                <a:cs typeface="Arial" panose="020B0604020202020204" pitchFamily="34" charset="0"/>
                <a:sym typeface="David"/>
              </a:rPr>
              <a:t>evels of University </a:t>
            </a:r>
            <a:r>
              <a:rPr lang="en-US" b="0" i="0" u="none" baseline="0" dirty="0">
                <a:latin typeface="Arial" panose="020B0604020202020204" pitchFamily="34" charset="0"/>
                <a:ea typeface="David"/>
                <a:cs typeface="Arial" panose="020B0604020202020204" pitchFamily="34" charset="0"/>
                <a:sym typeface="David"/>
              </a:rPr>
              <a:t>I</a:t>
            </a:r>
            <a:r>
              <a:rPr lang="en-us" b="0" i="0" u="none" baseline="0" dirty="0">
                <a:latin typeface="Arial" panose="020B0604020202020204" pitchFamily="34" charset="0"/>
                <a:ea typeface="David"/>
                <a:cs typeface="Arial" panose="020B0604020202020204" pitchFamily="34" charset="0"/>
                <a:sym typeface="David"/>
              </a:rPr>
              <a:t>nstrumentation, document by The Office of the Deputy Director of Operations in the Faculty of Life Sciences and Exact Sciences, 2020-13319 from September 16, 2020”).</a:t>
            </a:r>
            <a:endParaRPr lang="en-us" b="1" i="0" u="none" baseline="0" dirty="0">
              <a:latin typeface="Arial" panose="020B0604020202020204" pitchFamily="34" charset="0"/>
              <a:ea typeface="David"/>
              <a:cs typeface="Arial" panose="020B0604020202020204" pitchFamily="34" charset="0"/>
              <a:sym typeface="David"/>
            </a:endParaRPr>
          </a:p>
        </p:txBody>
      </p:sp>
      <p:graphicFrame>
        <p:nvGraphicFramePr>
          <p:cNvPr id="6" name="Table 5"/>
          <p:cNvGraphicFramePr>
            <a:graphicFrameLocks noGrp="1"/>
          </p:cNvGraphicFramePr>
          <p:nvPr>
            <p:extLst>
              <p:ext uri="{D42A27DB-BD31-4B8C-83A1-F6EECF244321}">
                <p14:modId xmlns:p14="http://schemas.microsoft.com/office/powerpoint/2010/main" val="2859824603"/>
              </p:ext>
            </p:extLst>
          </p:nvPr>
        </p:nvGraphicFramePr>
        <p:xfrm>
          <a:off x="329183" y="1810599"/>
          <a:ext cx="5766817" cy="3817446"/>
        </p:xfrm>
        <a:graphic>
          <a:graphicData uri="http://schemas.openxmlformats.org/drawingml/2006/table">
            <a:tbl>
              <a:tblPr/>
              <a:tblGrid>
                <a:gridCol w="1408428">
                  <a:extLst>
                    <a:ext uri="{9D8B030D-6E8A-4147-A177-3AD203B41FA5}">
                      <a16:colId xmlns:a16="http://schemas.microsoft.com/office/drawing/2014/main" val="20000"/>
                    </a:ext>
                  </a:extLst>
                </a:gridCol>
                <a:gridCol w="1399142">
                  <a:extLst>
                    <a:ext uri="{9D8B030D-6E8A-4147-A177-3AD203B41FA5}">
                      <a16:colId xmlns:a16="http://schemas.microsoft.com/office/drawing/2014/main" val="20001"/>
                    </a:ext>
                  </a:extLst>
                </a:gridCol>
                <a:gridCol w="1399142">
                  <a:extLst>
                    <a:ext uri="{9D8B030D-6E8A-4147-A177-3AD203B41FA5}">
                      <a16:colId xmlns:a16="http://schemas.microsoft.com/office/drawing/2014/main" val="20002"/>
                    </a:ext>
                  </a:extLst>
                </a:gridCol>
                <a:gridCol w="783148">
                  <a:extLst>
                    <a:ext uri="{9D8B030D-6E8A-4147-A177-3AD203B41FA5}">
                      <a16:colId xmlns:a16="http://schemas.microsoft.com/office/drawing/2014/main" val="20003"/>
                    </a:ext>
                  </a:extLst>
                </a:gridCol>
                <a:gridCol w="776957">
                  <a:extLst>
                    <a:ext uri="{9D8B030D-6E8A-4147-A177-3AD203B41FA5}">
                      <a16:colId xmlns:a16="http://schemas.microsoft.com/office/drawing/2014/main" val="20004"/>
                    </a:ext>
                  </a:extLst>
                </a:gridCol>
              </a:tblGrid>
              <a:tr h="1033185">
                <a:tc>
                  <a:txBody>
                    <a:bodyPr/>
                    <a:lstStyle/>
                    <a:p>
                      <a:pPr indent="0" algn="ctr" rtl="0">
                        <a:lnSpc>
                          <a:spcPct val="87000"/>
                        </a:lnSpc>
                      </a:pPr>
                      <a:r>
                        <a:rPr lang="en-us" sz="1400" b="1" i="0" u="none" baseline="0">
                          <a:solidFill>
                            <a:srgbClr val="FFFFFF"/>
                          </a:solidFill>
                          <a:latin typeface="David"/>
                          <a:ea typeface="David"/>
                          <a:cs typeface="David"/>
                          <a:sym typeface="David"/>
                        </a:rPr>
                        <a:t>Results of Theoretical Estimate: magnetic field flux changes with time</a:t>
                      </a:r>
                    </a:p>
                  </a:txBody>
                  <a:tcPr marL="0" marR="0" marT="0" marB="0" anchor="ctr">
                    <a:solidFill>
                      <a:srgbClr val="5A9BD5"/>
                    </a:solidFill>
                  </a:tcPr>
                </a:tc>
                <a:tc>
                  <a:txBody>
                    <a:bodyPr/>
                    <a:lstStyle/>
                    <a:p>
                      <a:pPr indent="0" algn="ctr" rtl="0">
                        <a:lnSpc>
                          <a:spcPct val="87000"/>
                        </a:lnSpc>
                      </a:pPr>
                      <a:r>
                        <a:rPr lang="en-us" sz="1400" b="1" i="0" u="none" baseline="0" dirty="0">
                          <a:solidFill>
                            <a:srgbClr val="FFFFFF"/>
                          </a:solidFill>
                          <a:latin typeface="David"/>
                          <a:ea typeface="David"/>
                          <a:cs typeface="David"/>
                          <a:sym typeface="David"/>
                        </a:rPr>
                        <a:t>Background measurement results</a:t>
                      </a:r>
                    </a:p>
                  </a:txBody>
                  <a:tcPr marL="0" marR="0" marT="0" marB="0" anchor="ctr">
                    <a:solidFill>
                      <a:srgbClr val="5A9BD5"/>
                    </a:solidFill>
                  </a:tcPr>
                </a:tc>
                <a:tc>
                  <a:txBody>
                    <a:bodyPr/>
                    <a:lstStyle/>
                    <a:p>
                      <a:pPr indent="0" algn="ctr" rtl="0">
                        <a:lnSpc>
                          <a:spcPct val="87000"/>
                        </a:lnSpc>
                      </a:pPr>
                      <a:r>
                        <a:rPr lang="en-us" sz="1400" b="1" i="0" u="none" baseline="0">
                          <a:solidFill>
                            <a:srgbClr val="FFFFFF"/>
                          </a:solidFill>
                          <a:latin typeface="David"/>
                          <a:ea typeface="David"/>
                          <a:cs typeface="David"/>
                          <a:sym typeface="David"/>
                        </a:rPr>
                        <a:t>Bar-Ilan’s Data: Sensitivity of scientific equipment to EM fields</a:t>
                      </a:r>
                    </a:p>
                  </a:txBody>
                  <a:tcPr marL="0" marR="0" marT="0" marB="0" anchor="ctr">
                    <a:solidFill>
                      <a:srgbClr val="5A9BD5"/>
                    </a:solidFill>
                  </a:tcPr>
                </a:tc>
                <a:tc>
                  <a:txBody>
                    <a:bodyPr/>
                    <a:lstStyle/>
                    <a:p>
                      <a:pPr indent="0" algn="ctr" rtl="0">
                        <a:lnSpc>
                          <a:spcPct val="87000"/>
                        </a:lnSpc>
                      </a:pPr>
                      <a:r>
                        <a:rPr lang="en-us" sz="1400" b="1" i="0" u="none" baseline="0">
                          <a:solidFill>
                            <a:srgbClr val="FFFFFF"/>
                          </a:solidFill>
                          <a:latin typeface="David"/>
                          <a:ea typeface="David"/>
                          <a:cs typeface="David"/>
                          <a:sym typeface="David"/>
                        </a:rPr>
                        <a:t>Distance from Metro</a:t>
                      </a:r>
                    </a:p>
                  </a:txBody>
                  <a:tcPr marL="0" marR="0" marT="0" marB="0" anchor="ctr">
                    <a:solidFill>
                      <a:srgbClr val="5A9BD5"/>
                    </a:solidFill>
                  </a:tcPr>
                </a:tc>
                <a:tc>
                  <a:txBody>
                    <a:bodyPr/>
                    <a:lstStyle/>
                    <a:p>
                      <a:pPr indent="0" algn="ctr" rtl="0"/>
                      <a:r>
                        <a:rPr lang="en-us" sz="1400" b="1" i="0" u="none" baseline="0" dirty="0">
                          <a:solidFill>
                            <a:srgbClr val="FFFFFF"/>
                          </a:solidFill>
                          <a:latin typeface="David"/>
                          <a:ea typeface="David"/>
                          <a:cs typeface="David"/>
                          <a:sym typeface="David"/>
                        </a:rPr>
                        <a:t>Building</a:t>
                      </a:r>
                    </a:p>
                  </a:txBody>
                  <a:tcPr marL="0" marR="0" marT="0" marB="0" anchor="b">
                    <a:solidFill>
                      <a:srgbClr val="5A9BD5"/>
                    </a:solidFill>
                  </a:tcPr>
                </a:tc>
                <a:extLst>
                  <a:ext uri="{0D108BD9-81ED-4DB2-BD59-A6C34878D82A}">
                    <a16:rowId xmlns:a16="http://schemas.microsoft.com/office/drawing/2014/main" val="10000"/>
                  </a:ext>
                </a:extLst>
              </a:tr>
              <a:tr h="233318">
                <a:tc>
                  <a:txBody>
                    <a:bodyPr/>
                    <a:lstStyle/>
                    <a:p>
                      <a:pPr indent="0" algn="ctr" rtl="0"/>
                      <a:r>
                        <a:rPr lang="en-us" sz="1400" b="1" i="0" u="none" baseline="0">
                          <a:latin typeface="David"/>
                          <a:ea typeface="David"/>
                          <a:cs typeface="David"/>
                          <a:sym typeface="David"/>
                        </a:rPr>
                        <a:t>mG</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mG</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mG</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m</a:t>
                      </a:r>
                    </a:p>
                  </a:txBody>
                  <a:tcPr marL="0" marR="0" marT="0" marB="0" anchor="ctr">
                    <a:solidFill>
                      <a:srgbClr val="D2DDEF"/>
                    </a:solidFill>
                  </a:tcPr>
                </a:tc>
                <a:tc>
                  <a:txBody>
                    <a:bodyPr/>
                    <a:lstStyle/>
                    <a:p>
                      <a:endParaRPr sz="1100"/>
                    </a:p>
                  </a:txBody>
                  <a:tcPr marL="0" marR="0" marT="0" marB="0">
                    <a:solidFill>
                      <a:srgbClr val="5A9BD5"/>
                    </a:solidFill>
                  </a:tcPr>
                </a:tc>
                <a:extLst>
                  <a:ext uri="{0D108BD9-81ED-4DB2-BD59-A6C34878D82A}">
                    <a16:rowId xmlns:a16="http://schemas.microsoft.com/office/drawing/2014/main" val="10001"/>
                  </a:ext>
                </a:extLst>
              </a:tr>
              <a:tr h="460414">
                <a:tc>
                  <a:txBody>
                    <a:bodyPr/>
                    <a:lstStyle/>
                    <a:p>
                      <a:pPr indent="0" algn="ctr" rtl="0"/>
                      <a:r>
                        <a:rPr lang="en-us" sz="1400" b="0" i="0" u="none" baseline="0">
                          <a:latin typeface="David"/>
                          <a:ea typeface="David"/>
                          <a:cs typeface="David"/>
                          <a:sym typeface="David"/>
                        </a:rPr>
                        <a:t>0.0094</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a:t>
                      </a:r>
                    </a:p>
                  </a:txBody>
                  <a:tcPr marL="0" marR="0" marT="0" marB="0" anchor="ctr">
                    <a:solidFill>
                      <a:srgbClr val="EAEEF7"/>
                    </a:solidFill>
                  </a:tcPr>
                </a:tc>
                <a:tc>
                  <a:txBody>
                    <a:bodyPr/>
                    <a:lstStyle/>
                    <a:p>
                      <a:pPr indent="0" algn="ctr" rtl="0">
                        <a:lnSpc>
                          <a:spcPct val="91000"/>
                        </a:lnSpc>
                      </a:pPr>
                      <a:r>
                        <a:rPr lang="en-us" sz="1400" b="0" i="0" u="none" baseline="0">
                          <a:latin typeface="David"/>
                          <a:ea typeface="David"/>
                          <a:cs typeface="David"/>
                          <a:sym typeface="David"/>
                        </a:rPr>
                        <a:t>1-10 mG AC – no DC data</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123</a:t>
                      </a:r>
                    </a:p>
                  </a:txBody>
                  <a:tcPr marL="0" marR="0" marT="0" marB="0" anchor="ctr">
                    <a:solidFill>
                      <a:srgbClr val="EAEEF7"/>
                    </a:solidFill>
                  </a:tcPr>
                </a:tc>
                <a:tc>
                  <a:txBody>
                    <a:bodyPr/>
                    <a:lstStyle/>
                    <a:p>
                      <a:pPr indent="0" algn="ctr" rtl="0"/>
                      <a:r>
                        <a:rPr lang="en-us" sz="1400" b="1" i="0" u="none" baseline="0">
                          <a:solidFill>
                            <a:srgbClr val="FFFFFF"/>
                          </a:solidFill>
                          <a:latin typeface="David"/>
                          <a:ea typeface="David"/>
                          <a:cs typeface="David"/>
                          <a:sym typeface="David"/>
                        </a:rPr>
                        <a:t>202</a:t>
                      </a:r>
                    </a:p>
                  </a:txBody>
                  <a:tcPr marL="0" marR="0" marT="0" marB="0" anchor="ctr">
                    <a:solidFill>
                      <a:srgbClr val="5A9BD5"/>
                    </a:solidFill>
                  </a:tcPr>
                </a:tc>
                <a:extLst>
                  <a:ext uri="{0D108BD9-81ED-4DB2-BD59-A6C34878D82A}">
                    <a16:rowId xmlns:a16="http://schemas.microsoft.com/office/drawing/2014/main" val="10002"/>
                  </a:ext>
                </a:extLst>
              </a:tr>
              <a:tr h="233318">
                <a:tc>
                  <a:txBody>
                    <a:bodyPr/>
                    <a:lstStyle/>
                    <a:p>
                      <a:pPr indent="0" algn="ctr" rtl="0"/>
                      <a:r>
                        <a:rPr lang="en-us" sz="1400" b="0" i="0" u="none" baseline="0">
                          <a:latin typeface="David"/>
                          <a:ea typeface="David"/>
                          <a:cs typeface="David"/>
                          <a:sym typeface="David"/>
                        </a:rPr>
                        <a:t>0.0094</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Low sensitivity</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123</a:t>
                      </a:r>
                    </a:p>
                  </a:txBody>
                  <a:tcPr marL="0" marR="0" marT="0" marB="0" anchor="ctr">
                    <a:solidFill>
                      <a:srgbClr val="D2DDEF"/>
                    </a:solidFill>
                  </a:tcPr>
                </a:tc>
                <a:tc>
                  <a:txBody>
                    <a:bodyPr/>
                    <a:lstStyle/>
                    <a:p>
                      <a:pPr indent="0" algn="ctr" rtl="0"/>
                      <a:r>
                        <a:rPr lang="en-us" sz="1400" b="1" i="0" u="none" baseline="0">
                          <a:solidFill>
                            <a:srgbClr val="FFFFFF"/>
                          </a:solidFill>
                          <a:latin typeface="David"/>
                          <a:ea typeface="David"/>
                          <a:cs typeface="David"/>
                          <a:sym typeface="David"/>
                        </a:rPr>
                        <a:t>204</a:t>
                      </a:r>
                    </a:p>
                  </a:txBody>
                  <a:tcPr marL="0" marR="0" marT="0" marB="0" anchor="ctr">
                    <a:solidFill>
                      <a:srgbClr val="5A9BD5"/>
                    </a:solidFill>
                  </a:tcPr>
                </a:tc>
                <a:extLst>
                  <a:ext uri="{0D108BD9-81ED-4DB2-BD59-A6C34878D82A}">
                    <a16:rowId xmlns:a16="http://schemas.microsoft.com/office/drawing/2014/main" val="10003"/>
                  </a:ext>
                </a:extLst>
              </a:tr>
              <a:tr h="233318">
                <a:tc>
                  <a:txBody>
                    <a:bodyPr/>
                    <a:lstStyle/>
                    <a:p>
                      <a:pPr indent="0" algn="ctr" rtl="0"/>
                      <a:r>
                        <a:rPr lang="en-us" sz="1400" b="0" i="0" u="none" baseline="0">
                          <a:latin typeface="David"/>
                          <a:ea typeface="David"/>
                          <a:cs typeface="David"/>
                          <a:sym typeface="David"/>
                        </a:rPr>
                        <a:t>0,011</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No data</a:t>
                      </a:r>
                    </a:p>
                  </a:txBody>
                  <a:tcPr marL="0" marR="0" marT="0" marB="0" anchor="b">
                    <a:solidFill>
                      <a:srgbClr val="EAEEF7"/>
                    </a:solidFill>
                  </a:tcPr>
                </a:tc>
                <a:tc>
                  <a:txBody>
                    <a:bodyPr/>
                    <a:lstStyle/>
                    <a:p>
                      <a:pPr indent="0" algn="ctr" rtl="0"/>
                      <a:r>
                        <a:rPr lang="en-us" sz="1400" b="0" i="0" u="none" baseline="0">
                          <a:latin typeface="David"/>
                          <a:ea typeface="David"/>
                          <a:cs typeface="David"/>
                          <a:sym typeface="David"/>
                        </a:rPr>
                        <a:t>111</a:t>
                      </a:r>
                    </a:p>
                  </a:txBody>
                  <a:tcPr marL="0" marR="0" marT="0" marB="0" anchor="ctr">
                    <a:solidFill>
                      <a:srgbClr val="EAEEF7"/>
                    </a:solidFill>
                  </a:tcPr>
                </a:tc>
                <a:tc>
                  <a:txBody>
                    <a:bodyPr/>
                    <a:lstStyle/>
                    <a:p>
                      <a:pPr indent="0" algn="ctr" rtl="0"/>
                      <a:r>
                        <a:rPr lang="en-us" sz="1400" b="1" i="0" u="none" baseline="0">
                          <a:solidFill>
                            <a:srgbClr val="FFFFFF"/>
                          </a:solidFill>
                          <a:latin typeface="David"/>
                          <a:ea typeface="David"/>
                          <a:cs typeface="David"/>
                          <a:sym typeface="David"/>
                        </a:rPr>
                        <a:t>205</a:t>
                      </a:r>
                    </a:p>
                  </a:txBody>
                  <a:tcPr marL="0" marR="0" marT="0" marB="0" anchor="ctr">
                    <a:solidFill>
                      <a:srgbClr val="5A9BD5"/>
                    </a:solidFill>
                  </a:tcPr>
                </a:tc>
                <a:extLst>
                  <a:ext uri="{0D108BD9-81ED-4DB2-BD59-A6C34878D82A}">
                    <a16:rowId xmlns:a16="http://schemas.microsoft.com/office/drawing/2014/main" val="10004"/>
                  </a:ext>
                </a:extLst>
              </a:tr>
              <a:tr h="230207">
                <a:tc>
                  <a:txBody>
                    <a:bodyPr/>
                    <a:lstStyle/>
                    <a:p>
                      <a:pPr indent="0" algn="ctr" rtl="0"/>
                      <a:r>
                        <a:rPr lang="en-us" sz="1400" b="1" i="0" u="none" baseline="0">
                          <a:latin typeface="David"/>
                          <a:ea typeface="David"/>
                          <a:cs typeface="David"/>
                          <a:sym typeface="David"/>
                        </a:rPr>
                        <a:t>0,053</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0.49</a:t>
                      </a:r>
                    </a:p>
                  </a:txBody>
                  <a:tcPr marL="0" marR="0" marT="0" marB="0" anchor="ctr">
                    <a:solidFill>
                      <a:srgbClr val="D2DDEF"/>
                    </a:solidFill>
                  </a:tcPr>
                </a:tc>
                <a:tc>
                  <a:txBody>
                    <a:bodyPr/>
                    <a:lstStyle/>
                    <a:p>
                      <a:pPr indent="0" algn="ctr" rtl="0"/>
                      <a:r>
                        <a:rPr lang="en-us" sz="1400" b="1" i="0" u="none" baseline="0">
                          <a:latin typeface="David"/>
                          <a:ea typeface="David"/>
                          <a:cs typeface="David"/>
                          <a:sym typeface="David"/>
                        </a:rPr>
                        <a:t>0.01 mG AC</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49</a:t>
                      </a:r>
                    </a:p>
                  </a:txBody>
                  <a:tcPr marL="0" marR="0" marT="0" marB="0" anchor="ctr">
                    <a:solidFill>
                      <a:srgbClr val="D2DDEF"/>
                    </a:solidFill>
                  </a:tcPr>
                </a:tc>
                <a:tc>
                  <a:txBody>
                    <a:bodyPr/>
                    <a:lstStyle/>
                    <a:p>
                      <a:pPr indent="0" algn="ctr" rtl="0"/>
                      <a:r>
                        <a:rPr lang="en-us" sz="1400" b="1" i="0" u="none" baseline="0">
                          <a:solidFill>
                            <a:srgbClr val="FFFFFF"/>
                          </a:solidFill>
                          <a:latin typeface="David"/>
                          <a:ea typeface="David"/>
                          <a:cs typeface="David"/>
                          <a:sym typeface="David"/>
                        </a:rPr>
                        <a:t>206</a:t>
                      </a:r>
                    </a:p>
                  </a:txBody>
                  <a:tcPr marL="0" marR="0" marT="0" marB="0" anchor="b">
                    <a:solidFill>
                      <a:srgbClr val="5A9BD5"/>
                    </a:solidFill>
                  </a:tcPr>
                </a:tc>
                <a:extLst>
                  <a:ext uri="{0D108BD9-81ED-4DB2-BD59-A6C34878D82A}">
                    <a16:rowId xmlns:a16="http://schemas.microsoft.com/office/drawing/2014/main" val="10005"/>
                  </a:ext>
                </a:extLst>
              </a:tr>
              <a:tr h="233318">
                <a:tc>
                  <a:txBody>
                    <a:bodyPr/>
                    <a:lstStyle/>
                    <a:p>
                      <a:pPr indent="0" algn="ctr" rtl="0"/>
                      <a:r>
                        <a:rPr lang="en-us" sz="1400" b="0" i="0" u="none" baseline="0">
                          <a:latin typeface="David"/>
                          <a:ea typeface="David"/>
                          <a:cs typeface="David"/>
                          <a:sym typeface="David"/>
                        </a:rPr>
                        <a:t>0.021</a:t>
                      </a:r>
                    </a:p>
                  </a:txBody>
                  <a:tcPr marL="0" marR="0" marT="0" marB="0" anchor="ctr">
                    <a:solidFill>
                      <a:srgbClr val="EAEEF7"/>
                    </a:solidFill>
                  </a:tcPr>
                </a:tc>
                <a:tc>
                  <a:txBody>
                    <a:bodyPr/>
                    <a:lstStyle/>
                    <a:p>
                      <a:endParaRPr sz="1100"/>
                    </a:p>
                  </a:txBody>
                  <a:tcPr marL="0" marR="0" marT="0" marB="0">
                    <a:solidFill>
                      <a:srgbClr val="EAEEF7"/>
                    </a:solidFill>
                  </a:tcPr>
                </a:tc>
                <a:tc>
                  <a:txBody>
                    <a:bodyPr/>
                    <a:lstStyle/>
                    <a:p>
                      <a:pPr indent="0" algn="ctr" rtl="0"/>
                      <a:r>
                        <a:rPr lang="en-us" sz="1400" b="0" i="0" u="none" baseline="0">
                          <a:latin typeface="David"/>
                          <a:ea typeface="David"/>
                          <a:cs typeface="David"/>
                          <a:sym typeface="David"/>
                        </a:rPr>
                        <a:t>Medium sensitivity</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82</a:t>
                      </a:r>
                    </a:p>
                  </a:txBody>
                  <a:tcPr marL="0" marR="0" marT="0" marB="0" anchor="ctr">
                    <a:solidFill>
                      <a:srgbClr val="EAEEF7"/>
                    </a:solidFill>
                  </a:tcPr>
                </a:tc>
                <a:tc>
                  <a:txBody>
                    <a:bodyPr/>
                    <a:lstStyle/>
                    <a:p>
                      <a:pPr indent="0" algn="ctr" rtl="0"/>
                      <a:r>
                        <a:rPr lang="en-us" sz="1400" b="1" i="0" u="none" baseline="0">
                          <a:solidFill>
                            <a:srgbClr val="FFFFFF"/>
                          </a:solidFill>
                          <a:latin typeface="David"/>
                          <a:ea typeface="David"/>
                          <a:cs typeface="David"/>
                          <a:sym typeface="David"/>
                        </a:rPr>
                        <a:t>207</a:t>
                      </a:r>
                    </a:p>
                  </a:txBody>
                  <a:tcPr marL="0" marR="0" marT="0" marB="0" anchor="ctr">
                    <a:solidFill>
                      <a:srgbClr val="5A9BD5"/>
                    </a:solidFill>
                  </a:tcPr>
                </a:tc>
                <a:extLst>
                  <a:ext uri="{0D108BD9-81ED-4DB2-BD59-A6C34878D82A}">
                    <a16:rowId xmlns:a16="http://schemas.microsoft.com/office/drawing/2014/main" val="10006"/>
                  </a:ext>
                </a:extLst>
              </a:tr>
              <a:tr h="230207">
                <a:tc>
                  <a:txBody>
                    <a:bodyPr/>
                    <a:lstStyle/>
                    <a:p>
                      <a:pPr indent="0" algn="ctr" rtl="0"/>
                      <a:r>
                        <a:rPr lang="en-us" sz="1400" b="0" i="0" u="none" baseline="0">
                          <a:latin typeface="David"/>
                          <a:ea typeface="David"/>
                          <a:cs typeface="David"/>
                          <a:sym typeface="David"/>
                        </a:rPr>
                        <a:t>0.03</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0.45</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not given</a:t>
                      </a:r>
                    </a:p>
                  </a:txBody>
                  <a:tcPr marL="0" marR="0" marT="0" marB="0" anchor="b">
                    <a:solidFill>
                      <a:srgbClr val="D2DDEF"/>
                    </a:solidFill>
                  </a:tcPr>
                </a:tc>
                <a:tc>
                  <a:txBody>
                    <a:bodyPr/>
                    <a:lstStyle/>
                    <a:p>
                      <a:pPr indent="0" algn="ctr" rtl="0"/>
                      <a:r>
                        <a:rPr lang="en-us" sz="1400" b="0" i="0" u="none" baseline="0">
                          <a:latin typeface="David"/>
                          <a:ea typeface="David"/>
                          <a:cs typeface="David"/>
                          <a:sym typeface="David"/>
                        </a:rPr>
                        <a:t>72</a:t>
                      </a:r>
                    </a:p>
                  </a:txBody>
                  <a:tcPr marL="0" marR="0" marT="0" marB="0" anchor="ctr">
                    <a:solidFill>
                      <a:srgbClr val="D2DDEF"/>
                    </a:solidFill>
                  </a:tcPr>
                </a:tc>
                <a:tc>
                  <a:txBody>
                    <a:bodyPr/>
                    <a:lstStyle/>
                    <a:p>
                      <a:pPr indent="0" algn="ctr" rtl="0"/>
                      <a:r>
                        <a:rPr lang="en-us" sz="1400" b="1" i="0" u="none" baseline="0">
                          <a:solidFill>
                            <a:srgbClr val="FFFFFF"/>
                          </a:solidFill>
                          <a:latin typeface="David"/>
                          <a:ea typeface="David"/>
                          <a:cs typeface="David"/>
                          <a:sym typeface="David"/>
                        </a:rPr>
                        <a:t>208</a:t>
                      </a:r>
                    </a:p>
                  </a:txBody>
                  <a:tcPr marL="0" marR="0" marT="0" marB="0" anchor="ctr">
                    <a:solidFill>
                      <a:srgbClr val="5A9BD5"/>
                    </a:solidFill>
                  </a:tcPr>
                </a:tc>
                <a:extLst>
                  <a:ext uri="{0D108BD9-81ED-4DB2-BD59-A6C34878D82A}">
                    <a16:rowId xmlns:a16="http://schemas.microsoft.com/office/drawing/2014/main" val="10007"/>
                  </a:ext>
                </a:extLst>
              </a:tr>
              <a:tr h="233318">
                <a:tc>
                  <a:txBody>
                    <a:bodyPr/>
                    <a:lstStyle/>
                    <a:p>
                      <a:pPr indent="0" algn="ctr" rtl="0"/>
                      <a:r>
                        <a:rPr lang="en-us" sz="1400" b="0" i="0" u="none" baseline="0">
                          <a:latin typeface="David"/>
                          <a:ea typeface="David"/>
                          <a:cs typeface="David"/>
                          <a:sym typeface="David"/>
                        </a:rPr>
                        <a:t>0.07</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0.5</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High sensitivity</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43</a:t>
                      </a:r>
                    </a:p>
                  </a:txBody>
                  <a:tcPr marL="0" marR="0" marT="0" marB="0" anchor="ctr">
                    <a:solidFill>
                      <a:srgbClr val="EAEEF7"/>
                    </a:solidFill>
                  </a:tcPr>
                </a:tc>
                <a:tc>
                  <a:txBody>
                    <a:bodyPr/>
                    <a:lstStyle/>
                    <a:p>
                      <a:pPr indent="0" algn="ctr" rtl="0"/>
                      <a:r>
                        <a:rPr lang="en-us" sz="1400" b="1" i="0" u="none" baseline="0">
                          <a:solidFill>
                            <a:srgbClr val="FFFFFF"/>
                          </a:solidFill>
                          <a:latin typeface="David"/>
                          <a:ea typeface="David"/>
                          <a:cs typeface="David"/>
                          <a:sym typeface="David"/>
                        </a:rPr>
                        <a:t>209</a:t>
                      </a:r>
                    </a:p>
                  </a:txBody>
                  <a:tcPr marL="0" marR="0" marT="0" marB="0" anchor="ctr">
                    <a:solidFill>
                      <a:srgbClr val="5A9BD5"/>
                    </a:solidFill>
                  </a:tcPr>
                </a:tc>
                <a:extLst>
                  <a:ext uri="{0D108BD9-81ED-4DB2-BD59-A6C34878D82A}">
                    <a16:rowId xmlns:a16="http://schemas.microsoft.com/office/drawing/2014/main" val="10008"/>
                  </a:ext>
                </a:extLst>
              </a:tr>
              <a:tr h="460414">
                <a:tc>
                  <a:txBody>
                    <a:bodyPr/>
                    <a:lstStyle/>
                    <a:p>
                      <a:pPr indent="0" algn="ctr" rtl="0"/>
                      <a:r>
                        <a:rPr lang="en-us" sz="1400" b="1" i="0" u="none" baseline="0">
                          <a:latin typeface="David"/>
                          <a:ea typeface="David"/>
                          <a:cs typeface="David"/>
                          <a:sym typeface="David"/>
                        </a:rPr>
                        <a:t>0.07</a:t>
                      </a:r>
                    </a:p>
                  </a:txBody>
                  <a:tcPr marL="0" marR="0" marT="0" marB="0" anchor="ctr">
                    <a:solidFill>
                      <a:srgbClr val="D2DDEF"/>
                    </a:solidFill>
                  </a:tcPr>
                </a:tc>
                <a:tc>
                  <a:txBody>
                    <a:bodyPr/>
                    <a:lstStyle/>
                    <a:p>
                      <a:endParaRPr sz="2200"/>
                    </a:p>
                  </a:txBody>
                  <a:tcPr marL="0" marR="0" marT="0" marB="0">
                    <a:solidFill>
                      <a:srgbClr val="D2DDEF"/>
                    </a:solidFill>
                  </a:tcPr>
                </a:tc>
                <a:tc>
                  <a:txBody>
                    <a:bodyPr/>
                    <a:lstStyle/>
                    <a:p>
                      <a:pPr indent="0" algn="ctr" rtl="0">
                        <a:lnSpc>
                          <a:spcPct val="91000"/>
                        </a:lnSpc>
                      </a:pPr>
                      <a:r>
                        <a:rPr lang="en-us" sz="1400" b="1" i="0" u="none" baseline="0">
                          <a:latin typeface="David"/>
                          <a:ea typeface="David"/>
                          <a:cs typeface="David"/>
                          <a:sym typeface="David"/>
                        </a:rPr>
                        <a:t>1-10mG AC – no DC data</a:t>
                      </a:r>
                    </a:p>
                  </a:txBody>
                  <a:tcPr marL="0" marR="0" marT="0" marB="0" anchor="ctr">
                    <a:solidFill>
                      <a:srgbClr val="D2DDEF"/>
                    </a:solidFill>
                  </a:tcPr>
                </a:tc>
                <a:tc>
                  <a:txBody>
                    <a:bodyPr/>
                    <a:lstStyle/>
                    <a:p>
                      <a:pPr indent="0" algn="ctr" rtl="0"/>
                      <a:r>
                        <a:rPr lang="en-us" sz="1400" b="1" i="0" u="none" baseline="0">
                          <a:latin typeface="David"/>
                          <a:ea typeface="David"/>
                          <a:cs typeface="David"/>
                          <a:sym typeface="David"/>
                        </a:rPr>
                        <a:t>42</a:t>
                      </a:r>
                    </a:p>
                  </a:txBody>
                  <a:tcPr marL="0" marR="0" marT="0" marB="0" anchor="ctr">
                    <a:solidFill>
                      <a:srgbClr val="D2DDEF"/>
                    </a:solidFill>
                  </a:tcPr>
                </a:tc>
                <a:tc>
                  <a:txBody>
                    <a:bodyPr/>
                    <a:lstStyle/>
                    <a:p>
                      <a:pPr indent="0" algn="ctr" rtl="0"/>
                      <a:r>
                        <a:rPr lang="en-us" sz="1400" b="1" i="0" u="none" baseline="0">
                          <a:solidFill>
                            <a:srgbClr val="FFFFFF"/>
                          </a:solidFill>
                          <a:latin typeface="David"/>
                          <a:ea typeface="David"/>
                          <a:cs typeface="David"/>
                          <a:sym typeface="David"/>
                        </a:rPr>
                        <a:t>211</a:t>
                      </a:r>
                    </a:p>
                  </a:txBody>
                  <a:tcPr marL="0" marR="0" marT="0" marB="0" anchor="ctr">
                    <a:solidFill>
                      <a:srgbClr val="5A9BD5"/>
                    </a:solidFill>
                  </a:tcPr>
                </a:tc>
                <a:extLst>
                  <a:ext uri="{0D108BD9-81ED-4DB2-BD59-A6C34878D82A}">
                    <a16:rowId xmlns:a16="http://schemas.microsoft.com/office/drawing/2014/main" val="10009"/>
                  </a:ext>
                </a:extLst>
              </a:tr>
              <a:tr h="236429">
                <a:tc>
                  <a:txBody>
                    <a:bodyPr/>
                    <a:lstStyle/>
                    <a:p>
                      <a:pPr indent="0" algn="ctr" rtl="0"/>
                      <a:r>
                        <a:rPr lang="en-us" sz="1400" b="0" i="0" u="none" baseline="0">
                          <a:latin typeface="David"/>
                          <a:ea typeface="David"/>
                          <a:cs typeface="David"/>
                          <a:sym typeface="David"/>
                        </a:rPr>
                        <a:t>0.41</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2.6</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Low sensitivity</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5</a:t>
                      </a:r>
                    </a:p>
                  </a:txBody>
                  <a:tcPr marL="0" marR="0" marT="0" marB="0" anchor="ctr">
                    <a:solidFill>
                      <a:srgbClr val="EAEEF7"/>
                    </a:solidFill>
                  </a:tcPr>
                </a:tc>
                <a:tc>
                  <a:txBody>
                    <a:bodyPr/>
                    <a:lstStyle/>
                    <a:p>
                      <a:pPr indent="0" algn="ctr" rtl="0"/>
                      <a:r>
                        <a:rPr lang="en-us" sz="1400" b="1" i="0" u="none" baseline="0" dirty="0">
                          <a:solidFill>
                            <a:srgbClr val="FFFFFF"/>
                          </a:solidFill>
                          <a:latin typeface="David"/>
                          <a:ea typeface="David"/>
                          <a:cs typeface="David"/>
                          <a:sym typeface="David"/>
                        </a:rPr>
                        <a:t>212</a:t>
                      </a:r>
                    </a:p>
                  </a:txBody>
                  <a:tcPr marL="0" marR="0" marT="0" marB="0" anchor="ctr">
                    <a:solidFill>
                      <a:srgbClr val="5A9BD5"/>
                    </a:solidFill>
                  </a:tcPr>
                </a:tc>
                <a:extLst>
                  <a:ext uri="{0D108BD9-81ED-4DB2-BD59-A6C34878D82A}">
                    <a16:rowId xmlns:a16="http://schemas.microsoft.com/office/drawing/2014/main" val="10010"/>
                  </a:ext>
                </a:extLst>
              </a:tr>
            </a:tbl>
          </a:graphicData>
        </a:graphic>
      </p:graphicFrame>
      <p:sp>
        <p:nvSpPr>
          <p:cNvPr id="8" name="Rectangle 7"/>
          <p:cNvSpPr/>
          <p:nvPr/>
        </p:nvSpPr>
        <p:spPr>
          <a:xfrm>
            <a:off x="6022848" y="6638544"/>
            <a:ext cx="149352"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13</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2816" y="149352"/>
            <a:ext cx="1194816" cy="722376"/>
          </a:xfrm>
          <a:prstGeom prst="rect">
            <a:avLst/>
          </a:prstGeom>
        </p:spPr>
      </p:pic>
      <p:sp>
        <p:nvSpPr>
          <p:cNvPr id="3" name="Rectangle 2"/>
          <p:cNvSpPr/>
          <p:nvPr/>
        </p:nvSpPr>
        <p:spPr>
          <a:xfrm>
            <a:off x="1961481" y="531077"/>
            <a:ext cx="5977128" cy="301752"/>
          </a:xfrm>
          <a:prstGeom prst="rect">
            <a:avLst/>
          </a:prstGeom>
          <a:solidFill>
            <a:srgbClr val="132B4F"/>
          </a:solidFill>
        </p:spPr>
        <p:txBody>
          <a:bodyPr wrap="none" lIns="0" tIns="0" rIns="0" bIns="0">
            <a:noAutofit/>
          </a:bodyPr>
          <a:lstStyle/>
          <a:p>
            <a:pPr indent="0" algn="l" rtl="0"/>
            <a:r>
              <a:rPr lang="en-us" sz="2400" b="1" i="0" u="none" baseline="0" dirty="0">
                <a:solidFill>
                  <a:srgbClr val="FFFFFF"/>
                </a:solidFill>
                <a:latin typeface="David"/>
                <a:ea typeface="David"/>
                <a:cs typeface="David"/>
                <a:sym typeface="David"/>
              </a:rPr>
              <a:t>NIP 102 | EM Radiation: Concerns for interference with sensitive equipment</a:t>
            </a:r>
          </a:p>
        </p:txBody>
      </p:sp>
      <p:sp>
        <p:nvSpPr>
          <p:cNvPr id="4" name="Rectangle 3"/>
          <p:cNvSpPr/>
          <p:nvPr/>
        </p:nvSpPr>
        <p:spPr>
          <a:xfrm>
            <a:off x="6416040" y="1170432"/>
            <a:ext cx="2130552" cy="387096"/>
          </a:xfrm>
          <a:prstGeom prst="rect">
            <a:avLst/>
          </a:prstGeom>
          <a:solidFill>
            <a:srgbClr val="FFFFFF"/>
          </a:solidFill>
        </p:spPr>
        <p:txBody>
          <a:bodyPr wrap="none" lIns="0" tIns="0" rIns="0" bIns="0">
            <a:noAutofit/>
          </a:bodyPr>
          <a:lstStyle/>
          <a:p>
            <a:pPr indent="254000" algn="r" rtl="0"/>
            <a:r>
              <a:rPr lang="en-us" sz="1800" b="1" i="0" u="sng" baseline="0" dirty="0">
                <a:latin typeface="David"/>
                <a:ea typeface="David"/>
                <a:cs typeface="David"/>
                <a:sym typeface="David"/>
              </a:rPr>
              <a:t>Response (continued)</a:t>
            </a:r>
          </a:p>
        </p:txBody>
      </p:sp>
      <p:sp>
        <p:nvSpPr>
          <p:cNvPr id="5" name="Rectangle 4"/>
          <p:cNvSpPr/>
          <p:nvPr/>
        </p:nvSpPr>
        <p:spPr>
          <a:xfrm>
            <a:off x="6416040" y="1486699"/>
            <a:ext cx="5608320" cy="4843272"/>
          </a:xfrm>
          <a:prstGeom prst="rect">
            <a:avLst/>
          </a:prstGeom>
          <a:solidFill>
            <a:srgbClr val="FFFFFF"/>
          </a:solidFill>
        </p:spPr>
        <p:txBody>
          <a:bodyPr lIns="0" tIns="0" rIns="0" bIns="0">
            <a:noAutofit/>
          </a:bodyPr>
          <a:lstStyle/>
          <a:p>
            <a:pPr marR="231716" indent="-292100" algn="just" rtl="0">
              <a:lnSpc>
                <a:spcPct val="115000"/>
              </a:lnSpc>
              <a:spcAft>
                <a:spcPts val="630"/>
              </a:spcAft>
            </a:pPr>
            <a:r>
              <a:rPr lang="en-us" sz="1800" b="0" i="0" u="none" baseline="0" dirty="0">
                <a:latin typeface="Arial" panose="020B0604020202020204" pitchFamily="34" charset="0"/>
                <a:ea typeface="Arial"/>
                <a:cs typeface="Arial" panose="020B0604020202020204" pitchFamily="34" charset="0"/>
                <a:sym typeface="Arial"/>
              </a:rPr>
              <a:t>• </a:t>
            </a:r>
            <a:r>
              <a:rPr lang="en-us" sz="1800" b="0" i="0" u="none" baseline="0" dirty="0">
                <a:latin typeface="Arial" panose="020B0604020202020204" pitchFamily="34" charset="0"/>
                <a:ea typeface="David"/>
                <a:cs typeface="Arial" panose="020B0604020202020204" pitchFamily="34" charset="0"/>
                <a:sym typeface="David"/>
              </a:rPr>
              <a:t>The sensitivity levels of resistance-sensitive equipment are lower than the external background without the Metro, and accordingly, it is likely that the equipment is currently shielded in order to enable its functioning.</a:t>
            </a:r>
          </a:p>
          <a:p>
            <a:pPr marR="231716" indent="-292100" algn="just" rtl="0">
              <a:lnSpc>
                <a:spcPct val="115000"/>
              </a:lnSpc>
            </a:pPr>
            <a:r>
              <a:rPr lang="en-us" sz="1800" b="0" i="0" u="none" baseline="0" dirty="0">
                <a:latin typeface="Arial" panose="020B0604020202020204" pitchFamily="34" charset="0"/>
                <a:ea typeface="Arial"/>
                <a:cs typeface="Arial" panose="020B0604020202020204" pitchFamily="34" charset="0"/>
                <a:sym typeface="Arial"/>
              </a:rPr>
              <a:t>• </a:t>
            </a:r>
            <a:r>
              <a:rPr lang="en-us" sz="1800" b="1" i="0" u="none" baseline="0" dirty="0">
                <a:latin typeface="Arial" panose="020B0604020202020204" pitchFamily="34" charset="0"/>
                <a:ea typeface="David"/>
                <a:cs typeface="Arial" panose="020B0604020202020204" pitchFamily="34" charset="0"/>
                <a:sym typeface="David"/>
              </a:rPr>
              <a:t>The impact levels in sensitive buildings are expected to be lower than the background [radiation] – the Metro’s additional radiation will be "absorbed" in the already existing background radiation. Accordingly, there is no expected impact from the Metro on the equipment.</a:t>
            </a:r>
          </a:p>
          <a:p>
            <a:pPr marR="231716" indent="-292100" algn="just">
              <a:lnSpc>
                <a:spcPct val="115000"/>
              </a:lnSpc>
              <a:buFont typeface="Arial" panose="020B0604020202020204" pitchFamily="34" charset="0"/>
              <a:buChar char="•"/>
            </a:pPr>
            <a:r>
              <a:rPr lang="en-us" sz="1800" b="0" i="0" u="none" baseline="0" dirty="0">
                <a:latin typeface="Arial" panose="020B0604020202020204" pitchFamily="34" charset="0"/>
                <a:ea typeface="David"/>
                <a:cs typeface="Arial" panose="020B0604020202020204" pitchFamily="34" charset="0"/>
                <a:sym typeface="David"/>
              </a:rPr>
              <a:t>It should be clarified that in the detailed planning, the impact will be carefully examined and, if necessary, shielding will be installed.</a:t>
            </a:r>
          </a:p>
          <a:p>
            <a:pPr marR="231716" indent="-292100" algn="just" rtl="0">
              <a:lnSpc>
                <a:spcPct val="115000"/>
              </a:lnSpc>
            </a:pPr>
            <a:endParaRPr lang="en-us" sz="1800" b="1" i="0" u="none" baseline="0" dirty="0">
              <a:latin typeface="Arial" panose="020B0604020202020204" pitchFamily="34" charset="0"/>
              <a:ea typeface="David"/>
              <a:cs typeface="Arial" panose="020B0604020202020204" pitchFamily="34" charset="0"/>
              <a:sym typeface="David"/>
            </a:endParaRPr>
          </a:p>
        </p:txBody>
      </p:sp>
      <p:graphicFrame>
        <p:nvGraphicFramePr>
          <p:cNvPr id="6" name="Table 5"/>
          <p:cNvGraphicFramePr>
            <a:graphicFrameLocks noGrp="1"/>
          </p:cNvGraphicFramePr>
          <p:nvPr>
            <p:extLst>
              <p:ext uri="{D42A27DB-BD31-4B8C-83A1-F6EECF244321}">
                <p14:modId xmlns:p14="http://schemas.microsoft.com/office/powerpoint/2010/main" val="3108072211"/>
              </p:ext>
            </p:extLst>
          </p:nvPr>
        </p:nvGraphicFramePr>
        <p:xfrm>
          <a:off x="417576" y="1459993"/>
          <a:ext cx="5678424" cy="4062982"/>
        </p:xfrm>
        <a:graphic>
          <a:graphicData uri="http://schemas.openxmlformats.org/drawingml/2006/table">
            <a:tbl>
              <a:tblPr/>
              <a:tblGrid>
                <a:gridCol w="1386840">
                  <a:extLst>
                    <a:ext uri="{9D8B030D-6E8A-4147-A177-3AD203B41FA5}">
                      <a16:colId xmlns:a16="http://schemas.microsoft.com/office/drawing/2014/main" val="20000"/>
                    </a:ext>
                  </a:extLst>
                </a:gridCol>
                <a:gridCol w="1377696">
                  <a:extLst>
                    <a:ext uri="{9D8B030D-6E8A-4147-A177-3AD203B41FA5}">
                      <a16:colId xmlns:a16="http://schemas.microsoft.com/office/drawing/2014/main" val="20001"/>
                    </a:ext>
                  </a:extLst>
                </a:gridCol>
                <a:gridCol w="1377696">
                  <a:extLst>
                    <a:ext uri="{9D8B030D-6E8A-4147-A177-3AD203B41FA5}">
                      <a16:colId xmlns:a16="http://schemas.microsoft.com/office/drawing/2014/main" val="20002"/>
                    </a:ext>
                  </a:extLst>
                </a:gridCol>
                <a:gridCol w="771144">
                  <a:extLst>
                    <a:ext uri="{9D8B030D-6E8A-4147-A177-3AD203B41FA5}">
                      <a16:colId xmlns:a16="http://schemas.microsoft.com/office/drawing/2014/main" val="20003"/>
                    </a:ext>
                  </a:extLst>
                </a:gridCol>
                <a:gridCol w="765048">
                  <a:extLst>
                    <a:ext uri="{9D8B030D-6E8A-4147-A177-3AD203B41FA5}">
                      <a16:colId xmlns:a16="http://schemas.microsoft.com/office/drawing/2014/main" val="20004"/>
                    </a:ext>
                  </a:extLst>
                </a:gridCol>
              </a:tblGrid>
              <a:tr h="1183024">
                <a:tc>
                  <a:txBody>
                    <a:bodyPr/>
                    <a:lstStyle/>
                    <a:p>
                      <a:pPr indent="0" algn="ctr" rtl="0">
                        <a:lnSpc>
                          <a:spcPct val="87000"/>
                        </a:lnSpc>
                      </a:pPr>
                      <a:r>
                        <a:rPr lang="en-us" sz="1400" b="1" i="0" u="none" baseline="0">
                          <a:solidFill>
                            <a:srgbClr val="FFFFFF"/>
                          </a:solidFill>
                          <a:latin typeface="David"/>
                          <a:ea typeface="David"/>
                          <a:cs typeface="David"/>
                          <a:sym typeface="David"/>
                        </a:rPr>
                        <a:t>Results of Theoretical Estimate: magnetic field flux changes with time</a:t>
                      </a:r>
                    </a:p>
                  </a:txBody>
                  <a:tcPr marL="0" marR="0" marT="0" marB="0" anchor="ctr">
                    <a:solidFill>
                      <a:srgbClr val="5A9BD5"/>
                    </a:solidFill>
                  </a:tcPr>
                </a:tc>
                <a:tc>
                  <a:txBody>
                    <a:bodyPr/>
                    <a:lstStyle/>
                    <a:p>
                      <a:pPr indent="0" algn="ctr" rtl="0">
                        <a:lnSpc>
                          <a:spcPct val="87000"/>
                        </a:lnSpc>
                      </a:pPr>
                      <a:r>
                        <a:rPr lang="en-us" sz="1400" b="1" i="0" u="none" baseline="0" dirty="0">
                          <a:solidFill>
                            <a:srgbClr val="FFFFFF"/>
                          </a:solidFill>
                          <a:latin typeface="David"/>
                          <a:ea typeface="David"/>
                          <a:cs typeface="David"/>
                          <a:sym typeface="David"/>
                        </a:rPr>
                        <a:t>Background measurement results</a:t>
                      </a:r>
                    </a:p>
                  </a:txBody>
                  <a:tcPr marL="0" marR="0" marT="0" marB="0" anchor="ctr">
                    <a:solidFill>
                      <a:srgbClr val="5A9BD5"/>
                    </a:solidFill>
                  </a:tcPr>
                </a:tc>
                <a:tc>
                  <a:txBody>
                    <a:bodyPr/>
                    <a:lstStyle/>
                    <a:p>
                      <a:pPr indent="0" algn="ctr" rtl="0">
                        <a:lnSpc>
                          <a:spcPct val="87000"/>
                        </a:lnSpc>
                      </a:pPr>
                      <a:r>
                        <a:rPr lang="en-us" sz="1400" b="1" i="0" u="none" baseline="0">
                          <a:solidFill>
                            <a:srgbClr val="FFFFFF"/>
                          </a:solidFill>
                          <a:latin typeface="David"/>
                          <a:ea typeface="David"/>
                          <a:cs typeface="David"/>
                          <a:sym typeface="David"/>
                        </a:rPr>
                        <a:t>Bar-Ilan’s Data: Sensitivity of scientific equipment to EM fields</a:t>
                      </a:r>
                    </a:p>
                  </a:txBody>
                  <a:tcPr marL="0" marR="0" marT="0" marB="0" anchor="ctr">
                    <a:solidFill>
                      <a:srgbClr val="5A9BD5"/>
                    </a:solidFill>
                  </a:tcPr>
                </a:tc>
                <a:tc>
                  <a:txBody>
                    <a:bodyPr/>
                    <a:lstStyle/>
                    <a:p>
                      <a:pPr indent="0" algn="ctr" rtl="0">
                        <a:lnSpc>
                          <a:spcPct val="87000"/>
                        </a:lnSpc>
                      </a:pPr>
                      <a:r>
                        <a:rPr lang="en-us" sz="1400" b="1" i="0" u="none" baseline="0">
                          <a:solidFill>
                            <a:srgbClr val="FFFFFF"/>
                          </a:solidFill>
                          <a:latin typeface="David"/>
                          <a:ea typeface="David"/>
                          <a:cs typeface="David"/>
                          <a:sym typeface="David"/>
                        </a:rPr>
                        <a:t>Distance from Metro</a:t>
                      </a:r>
                    </a:p>
                  </a:txBody>
                  <a:tcPr marL="0" marR="0" marT="0" marB="0" anchor="ctr">
                    <a:solidFill>
                      <a:srgbClr val="5A9BD5"/>
                    </a:solidFill>
                  </a:tcPr>
                </a:tc>
                <a:tc>
                  <a:txBody>
                    <a:bodyPr/>
                    <a:lstStyle/>
                    <a:p>
                      <a:pPr indent="0" algn="ctr" rtl="0"/>
                      <a:r>
                        <a:rPr lang="en-us" sz="1400" b="1" i="0" u="none" baseline="0">
                          <a:solidFill>
                            <a:srgbClr val="FFFFFF"/>
                          </a:solidFill>
                          <a:latin typeface="David"/>
                          <a:ea typeface="David"/>
                          <a:cs typeface="David"/>
                          <a:sym typeface="David"/>
                        </a:rPr>
                        <a:t>Building</a:t>
                      </a:r>
                    </a:p>
                  </a:txBody>
                  <a:tcPr marL="0" marR="0" marT="0" marB="0" anchor="b">
                    <a:solidFill>
                      <a:srgbClr val="5A9BD5"/>
                    </a:solidFill>
                  </a:tcPr>
                </a:tc>
                <a:extLst>
                  <a:ext uri="{0D108BD9-81ED-4DB2-BD59-A6C34878D82A}">
                    <a16:rowId xmlns:a16="http://schemas.microsoft.com/office/drawing/2014/main" val="10000"/>
                  </a:ext>
                </a:extLst>
              </a:tr>
              <a:tr h="241337">
                <a:tc>
                  <a:txBody>
                    <a:bodyPr/>
                    <a:lstStyle/>
                    <a:p>
                      <a:pPr indent="0" algn="ctr" rtl="0"/>
                      <a:r>
                        <a:rPr lang="en-us" sz="1400" b="1" i="0" u="none" baseline="0">
                          <a:latin typeface="David"/>
                          <a:ea typeface="David"/>
                          <a:cs typeface="David"/>
                          <a:sym typeface="David"/>
                        </a:rPr>
                        <a:t>mG</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mG</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mG</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m</a:t>
                      </a:r>
                    </a:p>
                  </a:txBody>
                  <a:tcPr marL="0" marR="0" marT="0" marB="0" anchor="ctr">
                    <a:solidFill>
                      <a:srgbClr val="D2DDEF"/>
                    </a:solidFill>
                  </a:tcPr>
                </a:tc>
                <a:tc>
                  <a:txBody>
                    <a:bodyPr/>
                    <a:lstStyle/>
                    <a:p>
                      <a:endParaRPr sz="1100"/>
                    </a:p>
                  </a:txBody>
                  <a:tcPr marL="0" marR="0" marT="0" marB="0">
                    <a:solidFill>
                      <a:srgbClr val="5A9BD5"/>
                    </a:solidFill>
                  </a:tcPr>
                </a:tc>
                <a:extLst>
                  <a:ext uri="{0D108BD9-81ED-4DB2-BD59-A6C34878D82A}">
                    <a16:rowId xmlns:a16="http://schemas.microsoft.com/office/drawing/2014/main" val="10001"/>
                  </a:ext>
                </a:extLst>
              </a:tr>
              <a:tr h="476239">
                <a:tc>
                  <a:txBody>
                    <a:bodyPr/>
                    <a:lstStyle/>
                    <a:p>
                      <a:pPr indent="0" algn="ctr" rtl="0"/>
                      <a:r>
                        <a:rPr lang="en-us" sz="1400" b="0" i="0" u="none" baseline="0">
                          <a:latin typeface="David"/>
                          <a:ea typeface="David"/>
                          <a:cs typeface="David"/>
                          <a:sym typeface="David"/>
                        </a:rPr>
                        <a:t>0.0094</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a:t>
                      </a:r>
                    </a:p>
                  </a:txBody>
                  <a:tcPr marL="0" marR="0" marT="0" marB="0" anchor="ctr">
                    <a:solidFill>
                      <a:srgbClr val="EAEEF7"/>
                    </a:solidFill>
                  </a:tcPr>
                </a:tc>
                <a:tc>
                  <a:txBody>
                    <a:bodyPr/>
                    <a:lstStyle/>
                    <a:p>
                      <a:pPr indent="0" algn="ctr" rtl="0">
                        <a:lnSpc>
                          <a:spcPct val="91000"/>
                        </a:lnSpc>
                      </a:pPr>
                      <a:r>
                        <a:rPr lang="en-us" sz="1400" b="0" i="0" u="none" baseline="0">
                          <a:latin typeface="David"/>
                          <a:ea typeface="David"/>
                          <a:cs typeface="David"/>
                          <a:sym typeface="David"/>
                        </a:rPr>
                        <a:t>1-10 mG AC – no DC data</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123</a:t>
                      </a:r>
                    </a:p>
                  </a:txBody>
                  <a:tcPr marL="0" marR="0" marT="0" marB="0" anchor="ctr">
                    <a:solidFill>
                      <a:srgbClr val="EAEEF7"/>
                    </a:solidFill>
                  </a:tcPr>
                </a:tc>
                <a:tc>
                  <a:txBody>
                    <a:bodyPr/>
                    <a:lstStyle/>
                    <a:p>
                      <a:pPr indent="0" algn="ctr" rtl="0"/>
                      <a:r>
                        <a:rPr lang="en-us" sz="1400" b="1" i="0" u="none" baseline="0">
                          <a:solidFill>
                            <a:srgbClr val="FFFFFF"/>
                          </a:solidFill>
                          <a:latin typeface="David"/>
                          <a:ea typeface="David"/>
                          <a:cs typeface="David"/>
                          <a:sym typeface="David"/>
                        </a:rPr>
                        <a:t>202</a:t>
                      </a:r>
                    </a:p>
                  </a:txBody>
                  <a:tcPr marL="0" marR="0" marT="0" marB="0" anchor="ctr">
                    <a:solidFill>
                      <a:srgbClr val="5A9BD5"/>
                    </a:solidFill>
                  </a:tcPr>
                </a:tc>
                <a:extLst>
                  <a:ext uri="{0D108BD9-81ED-4DB2-BD59-A6C34878D82A}">
                    <a16:rowId xmlns:a16="http://schemas.microsoft.com/office/drawing/2014/main" val="10002"/>
                  </a:ext>
                </a:extLst>
              </a:tr>
              <a:tr h="241337">
                <a:tc>
                  <a:txBody>
                    <a:bodyPr/>
                    <a:lstStyle/>
                    <a:p>
                      <a:pPr indent="0" algn="ctr" rtl="0"/>
                      <a:r>
                        <a:rPr lang="en-us" sz="1400" b="0" i="0" u="none" baseline="0">
                          <a:latin typeface="David"/>
                          <a:ea typeface="David"/>
                          <a:cs typeface="David"/>
                          <a:sym typeface="David"/>
                        </a:rPr>
                        <a:t>0.0094</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Low sensitivity</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123</a:t>
                      </a:r>
                    </a:p>
                  </a:txBody>
                  <a:tcPr marL="0" marR="0" marT="0" marB="0" anchor="ctr">
                    <a:solidFill>
                      <a:srgbClr val="D2DDEF"/>
                    </a:solidFill>
                  </a:tcPr>
                </a:tc>
                <a:tc>
                  <a:txBody>
                    <a:bodyPr/>
                    <a:lstStyle/>
                    <a:p>
                      <a:pPr indent="0" algn="ctr" rtl="0"/>
                      <a:r>
                        <a:rPr lang="en-us" sz="1400" b="1" i="0" u="none" baseline="0">
                          <a:solidFill>
                            <a:srgbClr val="FFFFFF"/>
                          </a:solidFill>
                          <a:latin typeface="David"/>
                          <a:ea typeface="David"/>
                          <a:cs typeface="David"/>
                          <a:sym typeface="David"/>
                        </a:rPr>
                        <a:t>204</a:t>
                      </a:r>
                    </a:p>
                  </a:txBody>
                  <a:tcPr marL="0" marR="0" marT="0" marB="0" anchor="ctr">
                    <a:solidFill>
                      <a:srgbClr val="5A9BD5"/>
                    </a:solidFill>
                  </a:tcPr>
                </a:tc>
                <a:extLst>
                  <a:ext uri="{0D108BD9-81ED-4DB2-BD59-A6C34878D82A}">
                    <a16:rowId xmlns:a16="http://schemas.microsoft.com/office/drawing/2014/main" val="10003"/>
                  </a:ext>
                </a:extLst>
              </a:tr>
              <a:tr h="241337">
                <a:tc>
                  <a:txBody>
                    <a:bodyPr/>
                    <a:lstStyle/>
                    <a:p>
                      <a:pPr indent="0" algn="ctr" rtl="0"/>
                      <a:r>
                        <a:rPr lang="en-us" sz="1400" b="0" i="0" u="none" baseline="0">
                          <a:latin typeface="David"/>
                          <a:ea typeface="David"/>
                          <a:cs typeface="David"/>
                          <a:sym typeface="David"/>
                        </a:rPr>
                        <a:t>0,011</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No data</a:t>
                      </a:r>
                    </a:p>
                  </a:txBody>
                  <a:tcPr marL="0" marR="0" marT="0" marB="0" anchor="b">
                    <a:solidFill>
                      <a:srgbClr val="EAEEF7"/>
                    </a:solidFill>
                  </a:tcPr>
                </a:tc>
                <a:tc>
                  <a:txBody>
                    <a:bodyPr/>
                    <a:lstStyle/>
                    <a:p>
                      <a:pPr indent="0" algn="ctr" rtl="0"/>
                      <a:r>
                        <a:rPr lang="en-us" sz="1400" b="0" i="0" u="none" baseline="0">
                          <a:latin typeface="David"/>
                          <a:ea typeface="David"/>
                          <a:cs typeface="David"/>
                          <a:sym typeface="David"/>
                        </a:rPr>
                        <a:t>111</a:t>
                      </a:r>
                    </a:p>
                  </a:txBody>
                  <a:tcPr marL="0" marR="0" marT="0" marB="0" anchor="ctr">
                    <a:solidFill>
                      <a:srgbClr val="EAEEF7"/>
                    </a:solidFill>
                  </a:tcPr>
                </a:tc>
                <a:tc>
                  <a:txBody>
                    <a:bodyPr/>
                    <a:lstStyle/>
                    <a:p>
                      <a:pPr indent="0" algn="ctr" rtl="0"/>
                      <a:r>
                        <a:rPr lang="en-us" sz="1400" b="1" i="0" u="none" baseline="0">
                          <a:solidFill>
                            <a:srgbClr val="FFFFFF"/>
                          </a:solidFill>
                          <a:latin typeface="David"/>
                          <a:ea typeface="David"/>
                          <a:cs typeface="David"/>
                          <a:sym typeface="David"/>
                        </a:rPr>
                        <a:t>205</a:t>
                      </a:r>
                    </a:p>
                  </a:txBody>
                  <a:tcPr marL="0" marR="0" marT="0" marB="0" anchor="ctr">
                    <a:solidFill>
                      <a:srgbClr val="5A9BD5"/>
                    </a:solidFill>
                  </a:tcPr>
                </a:tc>
                <a:extLst>
                  <a:ext uri="{0D108BD9-81ED-4DB2-BD59-A6C34878D82A}">
                    <a16:rowId xmlns:a16="http://schemas.microsoft.com/office/drawing/2014/main" val="10004"/>
                  </a:ext>
                </a:extLst>
              </a:tr>
              <a:tr h="238120">
                <a:tc>
                  <a:txBody>
                    <a:bodyPr/>
                    <a:lstStyle/>
                    <a:p>
                      <a:pPr indent="0" algn="ctr" rtl="0"/>
                      <a:r>
                        <a:rPr lang="en-us" sz="1400" b="1" i="0" u="none" baseline="0">
                          <a:latin typeface="David"/>
                          <a:ea typeface="David"/>
                          <a:cs typeface="David"/>
                          <a:sym typeface="David"/>
                        </a:rPr>
                        <a:t>0,053</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0.49</a:t>
                      </a:r>
                    </a:p>
                  </a:txBody>
                  <a:tcPr marL="0" marR="0" marT="0" marB="0" anchor="ctr">
                    <a:solidFill>
                      <a:srgbClr val="D2DDEF"/>
                    </a:solidFill>
                  </a:tcPr>
                </a:tc>
                <a:tc>
                  <a:txBody>
                    <a:bodyPr/>
                    <a:lstStyle/>
                    <a:p>
                      <a:pPr indent="0" algn="ctr" rtl="0"/>
                      <a:r>
                        <a:rPr lang="en-us" sz="1400" b="1" i="0" u="none" baseline="0">
                          <a:latin typeface="David"/>
                          <a:ea typeface="David"/>
                          <a:cs typeface="David"/>
                          <a:sym typeface="David"/>
                        </a:rPr>
                        <a:t>0.01 mG AC</a:t>
                      </a:r>
                    </a:p>
                  </a:txBody>
                  <a:tcPr marL="0" marR="0" marT="0" marB="0">
                    <a:solidFill>
                      <a:srgbClr val="D2DDEF"/>
                    </a:solidFill>
                  </a:tcPr>
                </a:tc>
                <a:tc>
                  <a:txBody>
                    <a:bodyPr/>
                    <a:lstStyle/>
                    <a:p>
                      <a:pPr indent="0" algn="ctr" rtl="0"/>
                      <a:r>
                        <a:rPr lang="en-us" sz="1400" b="1" i="0" u="none" baseline="0">
                          <a:latin typeface="David"/>
                          <a:ea typeface="David"/>
                          <a:cs typeface="David"/>
                          <a:sym typeface="David"/>
                        </a:rPr>
                        <a:t>49</a:t>
                      </a:r>
                    </a:p>
                  </a:txBody>
                  <a:tcPr marL="0" marR="0" marT="0" marB="0" anchor="ctr">
                    <a:solidFill>
                      <a:srgbClr val="D2DDEF"/>
                    </a:solidFill>
                  </a:tcPr>
                </a:tc>
                <a:tc>
                  <a:txBody>
                    <a:bodyPr/>
                    <a:lstStyle/>
                    <a:p>
                      <a:pPr indent="0" algn="ctr" rtl="0"/>
                      <a:r>
                        <a:rPr lang="en-us" sz="1400" b="1" i="0" u="none" baseline="0">
                          <a:solidFill>
                            <a:srgbClr val="FFFFFF"/>
                          </a:solidFill>
                          <a:latin typeface="David"/>
                          <a:ea typeface="David"/>
                          <a:cs typeface="David"/>
                          <a:sym typeface="David"/>
                        </a:rPr>
                        <a:t>206</a:t>
                      </a:r>
                    </a:p>
                  </a:txBody>
                  <a:tcPr marL="0" marR="0" marT="0" marB="0" anchor="b">
                    <a:solidFill>
                      <a:srgbClr val="5A9BD5"/>
                    </a:solidFill>
                  </a:tcPr>
                </a:tc>
                <a:extLst>
                  <a:ext uri="{0D108BD9-81ED-4DB2-BD59-A6C34878D82A}">
                    <a16:rowId xmlns:a16="http://schemas.microsoft.com/office/drawing/2014/main" val="10005"/>
                  </a:ext>
                </a:extLst>
              </a:tr>
              <a:tr h="241337">
                <a:tc>
                  <a:txBody>
                    <a:bodyPr/>
                    <a:lstStyle/>
                    <a:p>
                      <a:pPr indent="0" algn="ctr" rtl="0"/>
                      <a:r>
                        <a:rPr lang="en-us" sz="1400" b="0" i="0" u="none" baseline="0">
                          <a:latin typeface="David"/>
                          <a:ea typeface="David"/>
                          <a:cs typeface="David"/>
                          <a:sym typeface="David"/>
                        </a:rPr>
                        <a:t>0.021</a:t>
                      </a:r>
                    </a:p>
                  </a:txBody>
                  <a:tcPr marL="0" marR="0" marT="0" marB="0" anchor="ctr">
                    <a:solidFill>
                      <a:srgbClr val="EAEEF7"/>
                    </a:solidFill>
                  </a:tcPr>
                </a:tc>
                <a:tc>
                  <a:txBody>
                    <a:bodyPr/>
                    <a:lstStyle/>
                    <a:p>
                      <a:endParaRPr sz="1100"/>
                    </a:p>
                  </a:txBody>
                  <a:tcPr marL="0" marR="0" marT="0" marB="0">
                    <a:solidFill>
                      <a:srgbClr val="EAEEF7"/>
                    </a:solidFill>
                  </a:tcPr>
                </a:tc>
                <a:tc>
                  <a:txBody>
                    <a:bodyPr/>
                    <a:lstStyle/>
                    <a:p>
                      <a:pPr indent="0" algn="ctr" rtl="0"/>
                      <a:r>
                        <a:rPr lang="en-us" sz="1400" b="0" i="0" u="none" baseline="0">
                          <a:latin typeface="David"/>
                          <a:ea typeface="David"/>
                          <a:cs typeface="David"/>
                          <a:sym typeface="David"/>
                        </a:rPr>
                        <a:t>Medium sensitivity</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82</a:t>
                      </a:r>
                    </a:p>
                  </a:txBody>
                  <a:tcPr marL="0" marR="0" marT="0" marB="0" anchor="ctr">
                    <a:solidFill>
                      <a:srgbClr val="EAEEF7"/>
                    </a:solidFill>
                  </a:tcPr>
                </a:tc>
                <a:tc>
                  <a:txBody>
                    <a:bodyPr/>
                    <a:lstStyle/>
                    <a:p>
                      <a:pPr indent="0" algn="ctr" rtl="0"/>
                      <a:r>
                        <a:rPr lang="en-us" sz="1400" b="1" i="0" u="none" baseline="0">
                          <a:solidFill>
                            <a:srgbClr val="FFFFFF"/>
                          </a:solidFill>
                          <a:latin typeface="David"/>
                          <a:ea typeface="David"/>
                          <a:cs typeface="David"/>
                          <a:sym typeface="David"/>
                        </a:rPr>
                        <a:t>207</a:t>
                      </a:r>
                    </a:p>
                  </a:txBody>
                  <a:tcPr marL="0" marR="0" marT="0" marB="0" anchor="ctr">
                    <a:solidFill>
                      <a:srgbClr val="5A9BD5"/>
                    </a:solidFill>
                  </a:tcPr>
                </a:tc>
                <a:extLst>
                  <a:ext uri="{0D108BD9-81ED-4DB2-BD59-A6C34878D82A}">
                    <a16:rowId xmlns:a16="http://schemas.microsoft.com/office/drawing/2014/main" val="10006"/>
                  </a:ext>
                </a:extLst>
              </a:tr>
              <a:tr h="238120">
                <a:tc>
                  <a:txBody>
                    <a:bodyPr/>
                    <a:lstStyle/>
                    <a:p>
                      <a:pPr indent="0" algn="ctr" rtl="0"/>
                      <a:r>
                        <a:rPr lang="en-us" sz="1400" b="0" i="0" u="none" baseline="0">
                          <a:latin typeface="David"/>
                          <a:ea typeface="David"/>
                          <a:cs typeface="David"/>
                          <a:sym typeface="David"/>
                        </a:rPr>
                        <a:t>0.03</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0.45</a:t>
                      </a:r>
                    </a:p>
                  </a:txBody>
                  <a:tcPr marL="0" marR="0" marT="0" marB="0" anchor="ctr">
                    <a:solidFill>
                      <a:srgbClr val="D2DDEF"/>
                    </a:solidFill>
                  </a:tcPr>
                </a:tc>
                <a:tc>
                  <a:txBody>
                    <a:bodyPr/>
                    <a:lstStyle/>
                    <a:p>
                      <a:pPr indent="0" algn="ctr" rtl="0"/>
                      <a:r>
                        <a:rPr lang="en-us" sz="1400" b="0" i="0" u="none" baseline="0">
                          <a:latin typeface="David"/>
                          <a:ea typeface="David"/>
                          <a:cs typeface="David"/>
                          <a:sym typeface="David"/>
                        </a:rPr>
                        <a:t>not given</a:t>
                      </a:r>
                    </a:p>
                  </a:txBody>
                  <a:tcPr marL="0" marR="0" marT="0" marB="0" anchor="b">
                    <a:solidFill>
                      <a:srgbClr val="D2DDEF"/>
                    </a:solidFill>
                  </a:tcPr>
                </a:tc>
                <a:tc>
                  <a:txBody>
                    <a:bodyPr/>
                    <a:lstStyle/>
                    <a:p>
                      <a:pPr indent="0" algn="ctr" rtl="0"/>
                      <a:r>
                        <a:rPr lang="en-us" sz="1400" b="0" i="0" u="none" baseline="0">
                          <a:latin typeface="David"/>
                          <a:ea typeface="David"/>
                          <a:cs typeface="David"/>
                          <a:sym typeface="David"/>
                        </a:rPr>
                        <a:t>72</a:t>
                      </a:r>
                    </a:p>
                  </a:txBody>
                  <a:tcPr marL="0" marR="0" marT="0" marB="0" anchor="ctr">
                    <a:solidFill>
                      <a:srgbClr val="D2DDEF"/>
                    </a:solidFill>
                  </a:tcPr>
                </a:tc>
                <a:tc>
                  <a:txBody>
                    <a:bodyPr/>
                    <a:lstStyle/>
                    <a:p>
                      <a:pPr indent="0" algn="ctr" rtl="0"/>
                      <a:r>
                        <a:rPr lang="en-us" sz="1400" b="1" i="0" u="none" baseline="0">
                          <a:solidFill>
                            <a:srgbClr val="FFFFFF"/>
                          </a:solidFill>
                          <a:latin typeface="David"/>
                          <a:ea typeface="David"/>
                          <a:cs typeface="David"/>
                          <a:sym typeface="David"/>
                        </a:rPr>
                        <a:t>208</a:t>
                      </a:r>
                    </a:p>
                  </a:txBody>
                  <a:tcPr marL="0" marR="0" marT="0" marB="0" anchor="ctr">
                    <a:solidFill>
                      <a:srgbClr val="5A9BD5"/>
                    </a:solidFill>
                  </a:tcPr>
                </a:tc>
                <a:extLst>
                  <a:ext uri="{0D108BD9-81ED-4DB2-BD59-A6C34878D82A}">
                    <a16:rowId xmlns:a16="http://schemas.microsoft.com/office/drawing/2014/main" val="10007"/>
                  </a:ext>
                </a:extLst>
              </a:tr>
              <a:tr h="241337">
                <a:tc>
                  <a:txBody>
                    <a:bodyPr/>
                    <a:lstStyle/>
                    <a:p>
                      <a:pPr indent="0" algn="ctr" rtl="0"/>
                      <a:r>
                        <a:rPr lang="en-us" sz="1400" b="0" i="0" u="none" baseline="0">
                          <a:latin typeface="David"/>
                          <a:ea typeface="David"/>
                          <a:cs typeface="David"/>
                          <a:sym typeface="David"/>
                        </a:rPr>
                        <a:t>0.07</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0.5</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High sensitivity</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43</a:t>
                      </a:r>
                    </a:p>
                  </a:txBody>
                  <a:tcPr marL="0" marR="0" marT="0" marB="0" anchor="ctr">
                    <a:solidFill>
                      <a:srgbClr val="EAEEF7"/>
                    </a:solidFill>
                  </a:tcPr>
                </a:tc>
                <a:tc>
                  <a:txBody>
                    <a:bodyPr/>
                    <a:lstStyle/>
                    <a:p>
                      <a:pPr indent="0" algn="ctr" rtl="0"/>
                      <a:r>
                        <a:rPr lang="en-us" sz="1400" b="1" i="0" u="none" baseline="0">
                          <a:solidFill>
                            <a:srgbClr val="FFFFFF"/>
                          </a:solidFill>
                          <a:latin typeface="David"/>
                          <a:ea typeface="David"/>
                          <a:cs typeface="David"/>
                          <a:sym typeface="David"/>
                        </a:rPr>
                        <a:t>209</a:t>
                      </a:r>
                    </a:p>
                  </a:txBody>
                  <a:tcPr marL="0" marR="0" marT="0" marB="0" anchor="ctr">
                    <a:solidFill>
                      <a:srgbClr val="5A9BD5"/>
                    </a:solidFill>
                  </a:tcPr>
                </a:tc>
                <a:extLst>
                  <a:ext uri="{0D108BD9-81ED-4DB2-BD59-A6C34878D82A}">
                    <a16:rowId xmlns:a16="http://schemas.microsoft.com/office/drawing/2014/main" val="10008"/>
                  </a:ext>
                </a:extLst>
              </a:tr>
              <a:tr h="476239">
                <a:tc>
                  <a:txBody>
                    <a:bodyPr/>
                    <a:lstStyle/>
                    <a:p>
                      <a:pPr indent="0" algn="ctr" rtl="0"/>
                      <a:r>
                        <a:rPr lang="en-us" sz="1400" b="1" i="0" u="none" baseline="0">
                          <a:latin typeface="David"/>
                          <a:ea typeface="David"/>
                          <a:cs typeface="David"/>
                          <a:sym typeface="David"/>
                        </a:rPr>
                        <a:t>0.07</a:t>
                      </a:r>
                    </a:p>
                  </a:txBody>
                  <a:tcPr marL="0" marR="0" marT="0" marB="0" anchor="ctr">
                    <a:solidFill>
                      <a:srgbClr val="D2DDEF"/>
                    </a:solidFill>
                  </a:tcPr>
                </a:tc>
                <a:tc>
                  <a:txBody>
                    <a:bodyPr/>
                    <a:lstStyle/>
                    <a:p>
                      <a:endParaRPr sz="2200"/>
                    </a:p>
                  </a:txBody>
                  <a:tcPr marL="0" marR="0" marT="0" marB="0">
                    <a:solidFill>
                      <a:srgbClr val="D2DDEF"/>
                    </a:solidFill>
                  </a:tcPr>
                </a:tc>
                <a:tc>
                  <a:txBody>
                    <a:bodyPr/>
                    <a:lstStyle/>
                    <a:p>
                      <a:pPr indent="0" algn="ctr" rtl="0">
                        <a:lnSpc>
                          <a:spcPct val="91000"/>
                        </a:lnSpc>
                      </a:pPr>
                      <a:r>
                        <a:rPr lang="en-us" sz="1400" b="1" i="0" u="none" baseline="0">
                          <a:latin typeface="David"/>
                          <a:ea typeface="David"/>
                          <a:cs typeface="David"/>
                          <a:sym typeface="David"/>
                        </a:rPr>
                        <a:t>1-10mG AC – no DC data</a:t>
                      </a:r>
                    </a:p>
                  </a:txBody>
                  <a:tcPr marL="0" marR="0" marT="0" marB="0" anchor="ctr">
                    <a:solidFill>
                      <a:srgbClr val="D2DDEF"/>
                    </a:solidFill>
                  </a:tcPr>
                </a:tc>
                <a:tc>
                  <a:txBody>
                    <a:bodyPr/>
                    <a:lstStyle/>
                    <a:p>
                      <a:pPr indent="0" algn="ctr" rtl="0"/>
                      <a:r>
                        <a:rPr lang="en-us" sz="1400" b="1" i="0" u="none" baseline="0">
                          <a:latin typeface="David"/>
                          <a:ea typeface="David"/>
                          <a:cs typeface="David"/>
                          <a:sym typeface="David"/>
                        </a:rPr>
                        <a:t>42</a:t>
                      </a:r>
                    </a:p>
                  </a:txBody>
                  <a:tcPr marL="0" marR="0" marT="0" marB="0" anchor="ctr">
                    <a:solidFill>
                      <a:srgbClr val="D2DDEF"/>
                    </a:solidFill>
                  </a:tcPr>
                </a:tc>
                <a:tc>
                  <a:txBody>
                    <a:bodyPr/>
                    <a:lstStyle/>
                    <a:p>
                      <a:pPr indent="0" algn="ctr" rtl="0"/>
                      <a:r>
                        <a:rPr lang="en-us" sz="1400" b="1" i="0" u="none" baseline="0">
                          <a:solidFill>
                            <a:srgbClr val="FFFFFF"/>
                          </a:solidFill>
                          <a:latin typeface="David"/>
                          <a:ea typeface="David"/>
                          <a:cs typeface="David"/>
                          <a:sym typeface="David"/>
                        </a:rPr>
                        <a:t>211</a:t>
                      </a:r>
                    </a:p>
                  </a:txBody>
                  <a:tcPr marL="0" marR="0" marT="0" marB="0" anchor="ctr">
                    <a:solidFill>
                      <a:srgbClr val="5A9BD5"/>
                    </a:solidFill>
                  </a:tcPr>
                </a:tc>
                <a:extLst>
                  <a:ext uri="{0D108BD9-81ED-4DB2-BD59-A6C34878D82A}">
                    <a16:rowId xmlns:a16="http://schemas.microsoft.com/office/drawing/2014/main" val="10009"/>
                  </a:ext>
                </a:extLst>
              </a:tr>
              <a:tr h="244555">
                <a:tc>
                  <a:txBody>
                    <a:bodyPr/>
                    <a:lstStyle/>
                    <a:p>
                      <a:pPr indent="0" algn="ctr" rtl="0"/>
                      <a:r>
                        <a:rPr lang="en-us" sz="1400" b="0" i="0" u="none" baseline="0">
                          <a:latin typeface="David"/>
                          <a:ea typeface="David"/>
                          <a:cs typeface="David"/>
                          <a:sym typeface="David"/>
                        </a:rPr>
                        <a:t>0.41</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2.6</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Low sensitivity</a:t>
                      </a:r>
                    </a:p>
                  </a:txBody>
                  <a:tcPr marL="0" marR="0" marT="0" marB="0" anchor="ctr">
                    <a:solidFill>
                      <a:srgbClr val="EAEEF7"/>
                    </a:solidFill>
                  </a:tcPr>
                </a:tc>
                <a:tc>
                  <a:txBody>
                    <a:bodyPr/>
                    <a:lstStyle/>
                    <a:p>
                      <a:pPr indent="0" algn="ctr" rtl="0"/>
                      <a:r>
                        <a:rPr lang="en-us" sz="1400" b="0" i="0" u="none" baseline="0">
                          <a:latin typeface="David"/>
                          <a:ea typeface="David"/>
                          <a:cs typeface="David"/>
                          <a:sym typeface="David"/>
                        </a:rPr>
                        <a:t>5</a:t>
                      </a:r>
                    </a:p>
                  </a:txBody>
                  <a:tcPr marL="0" marR="0" marT="0" marB="0" anchor="ctr">
                    <a:solidFill>
                      <a:srgbClr val="EAEEF7"/>
                    </a:solidFill>
                  </a:tcPr>
                </a:tc>
                <a:tc>
                  <a:txBody>
                    <a:bodyPr/>
                    <a:lstStyle/>
                    <a:p>
                      <a:pPr indent="0" algn="ctr" rtl="0"/>
                      <a:r>
                        <a:rPr lang="en-us" sz="1400" b="1" i="0" u="none" baseline="0" dirty="0">
                          <a:solidFill>
                            <a:srgbClr val="FFFFFF"/>
                          </a:solidFill>
                          <a:latin typeface="David"/>
                          <a:ea typeface="David"/>
                          <a:cs typeface="David"/>
                          <a:sym typeface="David"/>
                        </a:rPr>
                        <a:t>212</a:t>
                      </a:r>
                    </a:p>
                  </a:txBody>
                  <a:tcPr marL="0" marR="0" marT="0" marB="0" anchor="ctr">
                    <a:solidFill>
                      <a:srgbClr val="5A9BD5"/>
                    </a:solidFill>
                  </a:tcPr>
                </a:tc>
                <a:extLst>
                  <a:ext uri="{0D108BD9-81ED-4DB2-BD59-A6C34878D82A}">
                    <a16:rowId xmlns:a16="http://schemas.microsoft.com/office/drawing/2014/main" val="10010"/>
                  </a:ext>
                </a:extLst>
              </a:tr>
            </a:tbl>
          </a:graphicData>
        </a:graphic>
      </p:graphicFrame>
      <p:sp>
        <p:nvSpPr>
          <p:cNvPr id="8" name="Rectangle 7"/>
          <p:cNvSpPr/>
          <p:nvPr/>
        </p:nvSpPr>
        <p:spPr>
          <a:xfrm>
            <a:off x="6022848" y="6638544"/>
            <a:ext cx="149352"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14</a:t>
            </a:r>
          </a:p>
        </p:txBody>
      </p:sp>
    </p:spTree>
    <p:extLst>
      <p:ext uri="{BB962C8B-B14F-4D97-AF65-F5344CB8AC3E}">
        <p14:creationId xmlns:p14="http://schemas.microsoft.com/office/powerpoint/2010/main" val="1279496223"/>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83664" y="125631"/>
            <a:ext cx="954024" cy="335280"/>
          </a:xfrm>
          <a:prstGeom prst="rect">
            <a:avLst/>
          </a:prstGeom>
        </p:spPr>
      </p:pic>
      <p:pic>
        <p:nvPicPr>
          <p:cNvPr id="3" name="Picture 2"/>
          <p:cNvPicPr>
            <a:picLocks noChangeAspect="1"/>
          </p:cNvPicPr>
          <p:nvPr/>
        </p:nvPicPr>
        <p:blipFill>
          <a:blip r:embed="rId3"/>
          <a:stretch>
            <a:fillRect/>
          </a:stretch>
        </p:blipFill>
        <p:spPr>
          <a:xfrm>
            <a:off x="432816" y="119535"/>
            <a:ext cx="1216152" cy="722376"/>
          </a:xfrm>
          <a:prstGeom prst="rect">
            <a:avLst/>
          </a:prstGeom>
        </p:spPr>
      </p:pic>
      <p:sp>
        <p:nvSpPr>
          <p:cNvPr id="4" name="Rectangle 3"/>
          <p:cNvSpPr/>
          <p:nvPr/>
        </p:nvSpPr>
        <p:spPr>
          <a:xfrm>
            <a:off x="3172968" y="288698"/>
            <a:ext cx="8814816" cy="901545"/>
          </a:xfrm>
          <a:prstGeom prst="rect">
            <a:avLst/>
          </a:prstGeom>
          <a:solidFill>
            <a:srgbClr val="132B4F"/>
          </a:solidFill>
        </p:spPr>
        <p:txBody>
          <a:bodyPr lIns="0" tIns="0" rIns="0" bIns="0">
            <a:noAutofit/>
          </a:bodyPr>
          <a:lstStyle/>
          <a:p>
            <a:pPr indent="0" algn="l" rtl="0"/>
            <a:r>
              <a:rPr lang="en-us" sz="2300" b="1" i="0" u="none" baseline="0" dirty="0">
                <a:solidFill>
                  <a:srgbClr val="FFFFFF"/>
                </a:solidFill>
                <a:latin typeface="Arial" panose="020B0604020202020204" pitchFamily="34" charset="0"/>
                <a:ea typeface="David"/>
                <a:cs typeface="Arial" panose="020B0604020202020204" pitchFamily="34" charset="0"/>
                <a:sym typeface="David"/>
              </a:rPr>
              <a:t>NIP 102 </a:t>
            </a:r>
            <a:r>
              <a:rPr lang="en-us" sz="2300" b="1" i="0" u="none" baseline="0" dirty="0">
                <a:solidFill>
                  <a:srgbClr val="FFFFFF"/>
                </a:solidFill>
                <a:latin typeface="Arial" panose="020B0604020202020204" pitchFamily="34" charset="0"/>
                <a:ea typeface="Arial"/>
                <a:cs typeface="Arial" panose="020B0604020202020204" pitchFamily="34" charset="0"/>
                <a:sym typeface="Arial"/>
              </a:rPr>
              <a:t>| </a:t>
            </a:r>
            <a:r>
              <a:rPr lang="en-us" sz="2300" b="1" i="0" u="none" baseline="0" dirty="0">
                <a:solidFill>
                  <a:srgbClr val="FFFFFF"/>
                </a:solidFill>
                <a:latin typeface="Arial" panose="020B0604020202020204" pitchFamily="34" charset="0"/>
                <a:ea typeface="David"/>
                <a:cs typeface="Arial" panose="020B0604020202020204" pitchFamily="34" charset="0"/>
                <a:sym typeface="David"/>
              </a:rPr>
              <a:t>EM [Radiation] – Reference to expert opinion regarding the effect of radiation on instruments (</a:t>
            </a:r>
            <a:r>
              <a:rPr lang="en-us" sz="2300" b="1" i="0" u="none" baseline="0" dirty="0">
                <a:solidFill>
                  <a:srgbClr val="FFFFFF"/>
                </a:solidFill>
                <a:latin typeface="Arial" panose="020B0604020202020204" pitchFamily="34" charset="0"/>
                <a:ea typeface="Arial"/>
                <a:cs typeface="Arial" panose="020B0604020202020204" pitchFamily="34" charset="0"/>
                <a:sym typeface="Arial"/>
              </a:rPr>
              <a:t>Van </a:t>
            </a:r>
            <a:r>
              <a:rPr lang="en-us" sz="2300" b="1" i="0" u="none" baseline="0" dirty="0" err="1">
                <a:solidFill>
                  <a:srgbClr val="FFFFFF"/>
                </a:solidFill>
                <a:latin typeface="Arial" panose="020B0604020202020204" pitchFamily="34" charset="0"/>
                <a:ea typeface="Arial"/>
                <a:cs typeface="Arial" panose="020B0604020202020204" pitchFamily="34" charset="0"/>
                <a:sym typeface="Arial"/>
              </a:rPr>
              <a:t>Bekkum</a:t>
            </a:r>
            <a:r>
              <a:rPr lang="en-us" sz="2300" b="1" i="0" u="none" baseline="0" dirty="0">
                <a:solidFill>
                  <a:srgbClr val="FFFFFF"/>
                </a:solidFill>
                <a:latin typeface="Arial" panose="020B0604020202020204" pitchFamily="34" charset="0"/>
                <a:ea typeface="David"/>
                <a:cs typeface="Arial" panose="020B0604020202020204" pitchFamily="34" charset="0"/>
                <a:sym typeface="David"/>
              </a:rPr>
              <a:t>)</a:t>
            </a:r>
          </a:p>
        </p:txBody>
      </p:sp>
      <p:sp>
        <p:nvSpPr>
          <p:cNvPr id="5" name="Rectangle 4"/>
          <p:cNvSpPr/>
          <p:nvPr/>
        </p:nvSpPr>
        <p:spPr>
          <a:xfrm>
            <a:off x="5175504" y="1514072"/>
            <a:ext cx="6513576" cy="4477512"/>
          </a:xfrm>
          <a:prstGeom prst="rect">
            <a:avLst/>
          </a:prstGeom>
          <a:solidFill>
            <a:srgbClr val="FFFFFF"/>
          </a:solidFill>
        </p:spPr>
        <p:txBody>
          <a:bodyPr lIns="0" tIns="0" rIns="0" bIns="0">
            <a:noAutofit/>
          </a:bodyPr>
          <a:lstStyle/>
          <a:p>
            <a:pPr indent="0" algn="just" rtl="0"/>
            <a:r>
              <a:rPr lang="en-us" sz="1800" b="1" i="0" u="sng" baseline="0" dirty="0">
                <a:latin typeface="Arial" panose="020B0604020202020204" pitchFamily="34" charset="0"/>
                <a:ea typeface="David"/>
                <a:cs typeface="Arial" panose="020B0604020202020204" pitchFamily="34" charset="0"/>
                <a:sym typeface="David"/>
              </a:rPr>
              <a:t>Criticism</a:t>
            </a:r>
            <a:r>
              <a:rPr lang="en-us" sz="1800" b="1" i="0" u="none" baseline="0" dirty="0">
                <a:latin typeface="Arial" panose="020B0604020202020204" pitchFamily="34" charset="0"/>
                <a:ea typeface="David"/>
                <a:cs typeface="Arial" panose="020B0604020202020204" pitchFamily="34" charset="0"/>
                <a:sym typeface="David"/>
              </a:rPr>
              <a:t> –</a:t>
            </a:r>
          </a:p>
          <a:p>
            <a:pPr indent="0" algn="just" rtl="0">
              <a:lnSpc>
                <a:spcPct val="115000"/>
              </a:lnSpc>
              <a:spcAft>
                <a:spcPts val="280"/>
              </a:spcAft>
            </a:pPr>
            <a:r>
              <a:rPr lang="en-us" sz="1600" b="0" i="0" u="none" baseline="0" dirty="0">
                <a:solidFill>
                  <a:srgbClr val="FF0000"/>
                </a:solidFill>
                <a:latin typeface="Arial" panose="020B0604020202020204" pitchFamily="34" charset="0"/>
                <a:ea typeface="David"/>
                <a:cs typeface="Arial" panose="020B0604020202020204" pitchFamily="34" charset="0"/>
                <a:sym typeface="David"/>
              </a:rPr>
              <a:t>According to his calculations, </a:t>
            </a:r>
            <a:r>
              <a:rPr lang="en-us" sz="1600" b="0" i="0" u="none" baseline="0" dirty="0">
                <a:solidFill>
                  <a:srgbClr val="FF0000"/>
                </a:solidFill>
                <a:latin typeface="Arial" panose="020B0604020202020204" pitchFamily="34" charset="0"/>
                <a:ea typeface="Arial"/>
                <a:cs typeface="Arial" panose="020B0604020202020204" pitchFamily="34" charset="0"/>
                <a:sym typeface="Arial"/>
              </a:rPr>
              <a:t>Dick Van </a:t>
            </a:r>
            <a:r>
              <a:rPr lang="en-us" sz="1600" b="0" i="0" u="none" baseline="0" dirty="0" err="1">
                <a:solidFill>
                  <a:srgbClr val="FF0000"/>
                </a:solidFill>
                <a:latin typeface="Arial" panose="020B0604020202020204" pitchFamily="34" charset="0"/>
                <a:ea typeface="Arial"/>
                <a:cs typeface="Arial" panose="020B0604020202020204" pitchFamily="34" charset="0"/>
                <a:sym typeface="Arial"/>
              </a:rPr>
              <a:t>Bekkum</a:t>
            </a:r>
            <a:r>
              <a:rPr lang="en-us" sz="1600" b="0" i="0" u="none" baseline="0" dirty="0">
                <a:solidFill>
                  <a:srgbClr val="FF0000"/>
                </a:solidFill>
                <a:latin typeface="Arial" panose="020B0604020202020204" pitchFamily="34" charset="0"/>
                <a:ea typeface="Arial"/>
                <a:cs typeface="Arial" panose="020B0604020202020204" pitchFamily="34" charset="0"/>
                <a:sym typeface="Arial"/>
              </a:rPr>
              <a:t> </a:t>
            </a:r>
            <a:r>
              <a:rPr lang="en-us" sz="1600" b="0" i="0" u="none" baseline="0" dirty="0">
                <a:solidFill>
                  <a:srgbClr val="FF0000"/>
                </a:solidFill>
                <a:latin typeface="Arial" panose="020B0604020202020204" pitchFamily="34" charset="0"/>
                <a:ea typeface="David"/>
                <a:cs typeface="Arial" panose="020B0604020202020204" pitchFamily="34" charset="0"/>
                <a:sym typeface="David"/>
              </a:rPr>
              <a:t> predicts an impact on sensitive instrumentation at the University.</a:t>
            </a:r>
            <a:r>
              <a:rPr lang="en-us" sz="1600" b="0" i="0" u="none" baseline="0" dirty="0">
                <a:solidFill>
                  <a:srgbClr val="FF0000"/>
                </a:solidFill>
                <a:latin typeface="Arial" panose="020B0604020202020204" pitchFamily="34" charset="0"/>
                <a:cs typeface="Arial" panose="020B0604020202020204" pitchFamily="34" charset="0"/>
              </a:rPr>
              <a:t> </a:t>
            </a:r>
          </a:p>
          <a:p>
            <a:pPr indent="0" algn="just" rtl="0">
              <a:lnSpc>
                <a:spcPct val="115000"/>
              </a:lnSpc>
              <a:spcAft>
                <a:spcPts val="280"/>
              </a:spcAft>
            </a:pPr>
            <a:r>
              <a:rPr lang="en-us" sz="1800" b="1" i="0" u="sng" baseline="0" dirty="0">
                <a:latin typeface="Arial" panose="020B0604020202020204" pitchFamily="34" charset="0"/>
                <a:cs typeface="Arial" panose="020B0604020202020204" pitchFamily="34" charset="0"/>
              </a:rPr>
              <a:t>Response</a:t>
            </a:r>
            <a:r>
              <a:rPr lang="en-us" sz="1800" b="1" i="0" u="none" baseline="0" dirty="0">
                <a:latin typeface="Arial" panose="020B0604020202020204" pitchFamily="34" charset="0"/>
                <a:cs typeface="Arial" panose="020B0604020202020204" pitchFamily="34" charset="0"/>
              </a:rPr>
              <a:t> –</a:t>
            </a:r>
          </a:p>
          <a:p>
            <a:pPr indent="0" algn="just" rtl="0">
              <a:spcAft>
                <a:spcPts val="280"/>
              </a:spcAft>
            </a:pPr>
            <a:r>
              <a:rPr lang="en-us" sz="1600" b="1" i="0" u="none" baseline="0" dirty="0">
                <a:latin typeface="Arial" panose="020B0604020202020204" pitchFamily="34" charset="0"/>
                <a:ea typeface="Arial"/>
                <a:cs typeface="Arial" panose="020B0604020202020204" pitchFamily="34" charset="0"/>
                <a:sym typeface="Arial"/>
              </a:rPr>
              <a:t>Van </a:t>
            </a:r>
            <a:r>
              <a:rPr lang="en-us" sz="1600" b="1" i="0" u="none" baseline="0" dirty="0" err="1">
                <a:latin typeface="Arial" panose="020B0604020202020204" pitchFamily="34" charset="0"/>
                <a:ea typeface="Arial"/>
                <a:cs typeface="Arial" panose="020B0604020202020204" pitchFamily="34" charset="0"/>
                <a:sym typeface="Arial"/>
              </a:rPr>
              <a:t>Bekkum’s</a:t>
            </a:r>
            <a:r>
              <a:rPr lang="en-us" sz="1600" b="1" i="0" u="none" baseline="0" dirty="0">
                <a:latin typeface="Arial" panose="020B0604020202020204" pitchFamily="34" charset="0"/>
                <a:ea typeface="Arial"/>
                <a:cs typeface="Arial" panose="020B0604020202020204" pitchFamily="34" charset="0"/>
                <a:sym typeface="Arial"/>
              </a:rPr>
              <a:t> </a:t>
            </a:r>
            <a:r>
              <a:rPr lang="en-us" sz="1600" b="1" i="0" u="none" baseline="0" dirty="0">
                <a:latin typeface="Arial" panose="020B0604020202020204" pitchFamily="34" charset="0"/>
                <a:ea typeface="David"/>
                <a:cs typeface="Arial" panose="020B0604020202020204" pitchFamily="34" charset="0"/>
                <a:sym typeface="David"/>
              </a:rPr>
              <a:t>report (hereinafter</a:t>
            </a:r>
            <a:r>
              <a:rPr lang="en-us" sz="1600" b="1" i="0" u="none" baseline="0" dirty="0">
                <a:latin typeface="Arial" panose="020B0604020202020204" pitchFamily="34" charset="0"/>
                <a:ea typeface="Arial"/>
                <a:cs typeface="Arial" panose="020B0604020202020204" pitchFamily="34" charset="0"/>
                <a:sym typeface="Arial"/>
              </a:rPr>
              <a:t>:</a:t>
            </a:r>
            <a:r>
              <a:rPr lang="en-us" sz="1600" b="0" i="0" u="none" baseline="0" dirty="0">
                <a:latin typeface="Arial" panose="020B0604020202020204" pitchFamily="34" charset="0"/>
                <a:ea typeface="David"/>
                <a:cs typeface="Arial" panose="020B0604020202020204" pitchFamily="34" charset="0"/>
                <a:sym typeface="David"/>
              </a:rPr>
              <a:t> </a:t>
            </a:r>
            <a:r>
              <a:rPr lang="en-us" sz="1600" b="1" i="0" u="none" baseline="0" dirty="0">
                <a:latin typeface="Arial" panose="020B0604020202020204" pitchFamily="34" charset="0"/>
                <a:ea typeface="David"/>
                <a:cs typeface="Arial" panose="020B0604020202020204" pitchFamily="34" charset="0"/>
                <a:sym typeface="David"/>
              </a:rPr>
              <a:t>The</a:t>
            </a:r>
            <a:r>
              <a:rPr lang="en-us" sz="1600" b="0" i="0" u="none" baseline="0" dirty="0">
                <a:latin typeface="Arial" panose="020B0604020202020204" pitchFamily="34" charset="0"/>
                <a:ea typeface="David"/>
                <a:cs typeface="Arial" panose="020B0604020202020204" pitchFamily="34" charset="0"/>
                <a:sym typeface="David"/>
              </a:rPr>
              <a:t> </a:t>
            </a:r>
            <a:r>
              <a:rPr lang="en-us" sz="1600" b="1" i="0" u="none" baseline="0" dirty="0">
                <a:latin typeface="Arial" panose="020B0604020202020204" pitchFamily="34" charset="0"/>
                <a:ea typeface="David"/>
                <a:cs typeface="Arial" panose="020B0604020202020204" pitchFamily="34" charset="0"/>
                <a:sym typeface="David"/>
              </a:rPr>
              <a:t>Report) </a:t>
            </a:r>
            <a:endParaRPr lang="en-US" sz="1600" b="1" i="0" u="none" baseline="0" dirty="0">
              <a:latin typeface="Arial" panose="020B0604020202020204" pitchFamily="34" charset="0"/>
              <a:ea typeface="David"/>
              <a:cs typeface="Arial" panose="020B0604020202020204" pitchFamily="34" charset="0"/>
              <a:sym typeface="David"/>
            </a:endParaRPr>
          </a:p>
          <a:p>
            <a:pPr indent="0" algn="just" rtl="0">
              <a:spcAft>
                <a:spcPts val="280"/>
              </a:spcAft>
            </a:pPr>
            <a:r>
              <a:rPr lang="en-us" sz="1600" b="1" i="0" u="none" baseline="0" dirty="0">
                <a:latin typeface="Arial" panose="020B0604020202020204" pitchFamily="34" charset="0"/>
                <a:ea typeface="David"/>
                <a:cs typeface="Arial" panose="020B0604020202020204" pitchFamily="34" charset="0"/>
                <a:sym typeface="David"/>
              </a:rPr>
              <a:t>contain</a:t>
            </a:r>
            <a:r>
              <a:rPr lang="en-US" sz="1600" b="1" i="0" u="none" baseline="0" dirty="0">
                <a:latin typeface="Arial" panose="020B0604020202020204" pitchFamily="34" charset="0"/>
                <a:ea typeface="David"/>
                <a:cs typeface="Arial" panose="020B0604020202020204" pitchFamily="34" charset="0"/>
                <a:sym typeface="David"/>
              </a:rPr>
              <a:t>s</a:t>
            </a:r>
            <a:r>
              <a:rPr lang="en-us" sz="1600" b="1" i="0" u="none" baseline="0" dirty="0">
                <a:latin typeface="Arial" panose="020B0604020202020204" pitchFamily="34" charset="0"/>
                <a:ea typeface="David"/>
                <a:cs typeface="Arial" panose="020B0604020202020204" pitchFamily="34" charset="0"/>
                <a:sym typeface="David"/>
              </a:rPr>
              <a:t> fundamental errors:</a:t>
            </a:r>
          </a:p>
          <a:p>
            <a:pPr indent="0" algn="just" rtl="0">
              <a:spcAft>
                <a:spcPts val="280"/>
              </a:spcAft>
            </a:pPr>
            <a:r>
              <a:rPr lang="en-us" sz="1600" b="0" i="0" u="none" baseline="0" dirty="0">
                <a:latin typeface="Arial" panose="020B0604020202020204" pitchFamily="34" charset="0"/>
                <a:ea typeface="Arial"/>
                <a:cs typeface="Arial" panose="020B0604020202020204" pitchFamily="34" charset="0"/>
                <a:sym typeface="Arial"/>
              </a:rPr>
              <a:t>• </a:t>
            </a:r>
            <a:r>
              <a:rPr lang="en-us" sz="1600" b="1" i="0" u="none" baseline="0" dirty="0">
                <a:latin typeface="Arial" panose="020B0604020202020204" pitchFamily="34" charset="0"/>
                <a:ea typeface="David"/>
                <a:cs typeface="Arial" panose="020B0604020202020204" pitchFamily="34" charset="0"/>
                <a:sym typeface="David"/>
              </a:rPr>
              <a:t>The calculations in the report were conducted according to a higher feed current than the one used by the Metro.</a:t>
            </a:r>
          </a:p>
          <a:p>
            <a:pPr marR="243908" indent="-279400" algn="just" rtl="0">
              <a:lnSpc>
                <a:spcPct val="111000"/>
              </a:lnSpc>
              <a:spcAft>
                <a:spcPts val="280"/>
              </a:spcAft>
            </a:pPr>
            <a:r>
              <a:rPr lang="en-us" sz="1600" b="1" i="0" u="none" baseline="0" dirty="0">
                <a:latin typeface="Arial" panose="020B0604020202020204" pitchFamily="34" charset="0"/>
                <a:ea typeface="Arial"/>
                <a:cs typeface="Arial" panose="020B0604020202020204" pitchFamily="34" charset="0"/>
                <a:sym typeface="Arial"/>
              </a:rPr>
              <a:t>• </a:t>
            </a:r>
            <a:r>
              <a:rPr lang="en-us" sz="1600" b="1" i="0" u="none" baseline="0" dirty="0">
                <a:latin typeface="Arial" panose="020B0604020202020204" pitchFamily="34" charset="0"/>
                <a:ea typeface="David"/>
                <a:cs typeface="Arial" panose="020B0604020202020204" pitchFamily="34" charset="0"/>
                <a:sym typeface="David"/>
              </a:rPr>
              <a:t>The report incorrectly compares a static magnetic field from the Metro to the sensitivity of University’s instruments</a:t>
            </a:r>
            <a:r>
              <a:rPr lang="en-US" sz="1600" b="1" i="0" u="none" baseline="0" dirty="0">
                <a:latin typeface="Arial" panose="020B0604020202020204" pitchFamily="34" charset="0"/>
                <a:ea typeface="David"/>
                <a:cs typeface="Arial" panose="020B0604020202020204" pitchFamily="34" charset="0"/>
                <a:sym typeface="David"/>
              </a:rPr>
              <a:t>,</a:t>
            </a:r>
            <a:r>
              <a:rPr lang="en-us" sz="1600" b="1" i="0" u="none" baseline="0" dirty="0">
                <a:latin typeface="Arial" panose="020B0604020202020204" pitchFamily="34" charset="0"/>
                <a:ea typeface="David"/>
                <a:cs typeface="Arial" panose="020B0604020202020204" pitchFamily="34" charset="0"/>
                <a:sym typeface="David"/>
              </a:rPr>
              <a:t> but a static magnetic field does not have an impact on electronic equipment.</a:t>
            </a:r>
          </a:p>
          <a:p>
            <a:pPr marR="243908" indent="-279400" algn="just" rtl="0">
              <a:lnSpc>
                <a:spcPct val="109000"/>
              </a:lnSpc>
              <a:spcAft>
                <a:spcPts val="280"/>
              </a:spcAft>
            </a:pPr>
            <a:r>
              <a:rPr lang="en-us" sz="1600" b="1" i="0" u="none" baseline="0" dirty="0">
                <a:latin typeface="Arial" panose="020B0604020202020204" pitchFamily="34" charset="0"/>
                <a:ea typeface="Arial"/>
                <a:cs typeface="Arial" panose="020B0604020202020204" pitchFamily="34" charset="0"/>
                <a:sym typeface="Arial"/>
              </a:rPr>
              <a:t>• </a:t>
            </a:r>
            <a:r>
              <a:rPr lang="en-us" sz="1600" b="0" i="0" u="none" baseline="0" dirty="0">
                <a:latin typeface="Arial" panose="020B0604020202020204" pitchFamily="34" charset="0"/>
                <a:ea typeface="David"/>
                <a:cs typeface="Arial" panose="020B0604020202020204" pitchFamily="34" charset="0"/>
                <a:sym typeface="David"/>
              </a:rPr>
              <a:t>The report does not take into account that the background radiation is significantly higher than Metro’s radiation. Therefore, </a:t>
            </a:r>
            <a:r>
              <a:rPr lang="en-us" sz="1600" b="1" i="0" u="none" baseline="0" dirty="0">
                <a:latin typeface="Arial" panose="020B0604020202020204" pitchFamily="34" charset="0"/>
                <a:ea typeface="David"/>
                <a:cs typeface="Arial" panose="020B0604020202020204" pitchFamily="34" charset="0"/>
                <a:sym typeface="David"/>
              </a:rPr>
              <a:t>the additional radiation from the Metro will be "absorbed" by the existing background.</a:t>
            </a:r>
            <a:endParaRPr lang="en-us" sz="1400" b="0" i="0" u="none" baseline="0" dirty="0">
              <a:latin typeface="Arial" panose="020B0604020202020204" pitchFamily="34" charset="0"/>
              <a:ea typeface="David"/>
              <a:cs typeface="Arial" panose="020B0604020202020204" pitchFamily="34" charset="0"/>
              <a:sym typeface="David"/>
            </a:endParaRPr>
          </a:p>
        </p:txBody>
      </p:sp>
      <p:sp>
        <p:nvSpPr>
          <p:cNvPr id="6" name="Rectangle 5"/>
          <p:cNvSpPr/>
          <p:nvPr/>
        </p:nvSpPr>
        <p:spPr>
          <a:xfrm>
            <a:off x="432816" y="1514072"/>
            <a:ext cx="3462528" cy="652272"/>
          </a:xfrm>
          <a:prstGeom prst="rect">
            <a:avLst/>
          </a:prstGeom>
          <a:solidFill>
            <a:srgbClr val="FFFFFF"/>
          </a:solidFill>
        </p:spPr>
        <p:txBody>
          <a:bodyPr wrap="none" lIns="0" tIns="0" rIns="0" bIns="0">
            <a:noAutofit/>
          </a:bodyPr>
          <a:lstStyle/>
          <a:p>
            <a:pPr indent="0" algn="just" rtl="0"/>
            <a:r>
              <a:rPr lang="en-us" sz="1400" b="1" i="0" u="none" baseline="0" dirty="0">
                <a:latin typeface="Arial" panose="020B0604020202020204" pitchFamily="34" charset="0"/>
                <a:ea typeface="David"/>
                <a:cs typeface="Arial" panose="020B0604020202020204" pitchFamily="34" charset="0"/>
                <a:sym typeface="David"/>
              </a:rPr>
              <a:t>Discrepancies found between Van </a:t>
            </a:r>
            <a:r>
              <a:rPr lang="en-us" sz="1400" b="1" i="0" u="none" baseline="0" dirty="0" err="1">
                <a:latin typeface="Arial" panose="020B0604020202020204" pitchFamily="34" charset="0"/>
                <a:ea typeface="David"/>
                <a:cs typeface="Arial" panose="020B0604020202020204" pitchFamily="34" charset="0"/>
                <a:sym typeface="David"/>
              </a:rPr>
              <a:t>Bekkum’s</a:t>
            </a:r>
            <a:r>
              <a:rPr lang="en-us" sz="1400" b="1" i="0" u="none" baseline="0" dirty="0">
                <a:latin typeface="Arial" panose="020B0604020202020204" pitchFamily="34" charset="0"/>
                <a:ea typeface="David"/>
                <a:cs typeface="Arial" panose="020B0604020202020204" pitchFamily="34" charset="0"/>
                <a:sym typeface="David"/>
              </a:rPr>
              <a:t> </a:t>
            </a:r>
          </a:p>
          <a:p>
            <a:pPr indent="0" algn="just" rtl="0"/>
            <a:r>
              <a:rPr lang="en-us" sz="1400" b="1" i="0" u="none" baseline="0" dirty="0">
                <a:latin typeface="Arial" panose="020B0604020202020204" pitchFamily="34" charset="0"/>
                <a:ea typeface="David"/>
                <a:cs typeface="Arial" panose="020B0604020202020204" pitchFamily="34" charset="0"/>
                <a:sym typeface="David"/>
              </a:rPr>
              <a:t>report data and the [Metro] design data.</a:t>
            </a:r>
          </a:p>
        </p:txBody>
      </p:sp>
      <p:sp>
        <p:nvSpPr>
          <p:cNvPr id="8" name="Rectangle 7"/>
          <p:cNvSpPr/>
          <p:nvPr/>
        </p:nvSpPr>
        <p:spPr>
          <a:xfrm>
            <a:off x="1344168" y="4948991"/>
            <a:ext cx="1548384" cy="310896"/>
          </a:xfrm>
          <a:prstGeom prst="rect">
            <a:avLst/>
          </a:prstGeom>
          <a:solidFill>
            <a:srgbClr val="FFFFFF"/>
          </a:solidFill>
        </p:spPr>
        <p:txBody>
          <a:bodyPr wrap="none" lIns="0" tIns="0" rIns="0" bIns="0">
            <a:noAutofit/>
          </a:bodyPr>
          <a:lstStyle/>
          <a:p>
            <a:pPr indent="0" algn="l" rtl="0"/>
            <a:r>
              <a:rPr lang="en-us" sz="1400" b="0" i="0" u="none" baseline="0" dirty="0">
                <a:latin typeface="Arial" panose="020B0604020202020204" pitchFamily="34" charset="0"/>
                <a:ea typeface="David"/>
                <a:cs typeface="Arial" panose="020B0604020202020204" pitchFamily="34" charset="0"/>
                <a:sym typeface="David"/>
              </a:rPr>
              <a:t>Minimum Depth Tested</a:t>
            </a:r>
          </a:p>
        </p:txBody>
      </p:sp>
      <p:graphicFrame>
        <p:nvGraphicFramePr>
          <p:cNvPr id="12" name="Table 12">
            <a:extLst>
              <a:ext uri="{FF2B5EF4-FFF2-40B4-BE49-F238E27FC236}">
                <a16:creationId xmlns:a16="http://schemas.microsoft.com/office/drawing/2014/main" id="{48F142E2-1EF1-41E1-A892-E1316A1B7EB7}"/>
              </a:ext>
            </a:extLst>
          </p:cNvPr>
          <p:cNvGraphicFramePr>
            <a:graphicFrameLocks noGrp="1"/>
          </p:cNvGraphicFramePr>
          <p:nvPr>
            <p:extLst>
              <p:ext uri="{D42A27DB-BD31-4B8C-83A1-F6EECF244321}">
                <p14:modId xmlns:p14="http://schemas.microsoft.com/office/powerpoint/2010/main" val="4131460897"/>
              </p:ext>
            </p:extLst>
          </p:nvPr>
        </p:nvGraphicFramePr>
        <p:xfrm>
          <a:off x="432816" y="2181539"/>
          <a:ext cx="4451096" cy="3810045"/>
        </p:xfrm>
        <a:graphic>
          <a:graphicData uri="http://schemas.openxmlformats.org/drawingml/2006/table">
            <a:tbl>
              <a:tblPr firstRow="1" bandRow="1">
                <a:tableStyleId>{5C22544A-7EE6-4342-B048-85BDC9FD1C3A}</a:tableStyleId>
              </a:tblPr>
              <a:tblGrid>
                <a:gridCol w="1112520">
                  <a:extLst>
                    <a:ext uri="{9D8B030D-6E8A-4147-A177-3AD203B41FA5}">
                      <a16:colId xmlns:a16="http://schemas.microsoft.com/office/drawing/2014/main" val="2316754063"/>
                    </a:ext>
                  </a:extLst>
                </a:gridCol>
                <a:gridCol w="1112520">
                  <a:extLst>
                    <a:ext uri="{9D8B030D-6E8A-4147-A177-3AD203B41FA5}">
                      <a16:colId xmlns:a16="http://schemas.microsoft.com/office/drawing/2014/main" val="2308349029"/>
                    </a:ext>
                  </a:extLst>
                </a:gridCol>
                <a:gridCol w="1088136">
                  <a:extLst>
                    <a:ext uri="{9D8B030D-6E8A-4147-A177-3AD203B41FA5}">
                      <a16:colId xmlns:a16="http://schemas.microsoft.com/office/drawing/2014/main" val="3847456853"/>
                    </a:ext>
                  </a:extLst>
                </a:gridCol>
                <a:gridCol w="1137920">
                  <a:extLst>
                    <a:ext uri="{9D8B030D-6E8A-4147-A177-3AD203B41FA5}">
                      <a16:colId xmlns:a16="http://schemas.microsoft.com/office/drawing/2014/main" val="3844396858"/>
                    </a:ext>
                  </a:extLst>
                </a:gridCol>
              </a:tblGrid>
              <a:tr h="544292">
                <a:tc>
                  <a:txBody>
                    <a:bodyPr/>
                    <a:lstStyle/>
                    <a:p>
                      <a:pPr algn="ctr"/>
                      <a:r>
                        <a:rPr lang="en-US" sz="1400" dirty="0">
                          <a:solidFill>
                            <a:schemeClr val="tx1"/>
                          </a:solidFill>
                        </a:rPr>
                        <a:t>Property</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Van </a:t>
                      </a:r>
                      <a:r>
                        <a:rPr lang="en-US" sz="1400" dirty="0" err="1">
                          <a:solidFill>
                            <a:schemeClr val="tx1"/>
                          </a:solidFill>
                        </a:rPr>
                        <a:t>Bekkum</a:t>
                      </a:r>
                      <a:r>
                        <a:rPr lang="en-US" sz="1400" dirty="0">
                          <a:solidFill>
                            <a:schemeClr val="tx1"/>
                          </a:solidFill>
                        </a:rPr>
                        <a:t> data</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NTA data</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Notes</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9389214"/>
                  </a:ext>
                </a:extLst>
              </a:tr>
              <a:tr h="320172">
                <a:tc>
                  <a:txBody>
                    <a:bodyPr/>
                    <a:lstStyle/>
                    <a:p>
                      <a:pPr algn="ctr"/>
                      <a:r>
                        <a:rPr lang="en-US" sz="1400" dirty="0">
                          <a:solidFill>
                            <a:schemeClr val="tx1"/>
                          </a:solidFill>
                        </a:rPr>
                        <a:t>Track depth</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17 m</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30 m</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ID4096"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94403601"/>
                  </a:ext>
                </a:extLst>
              </a:tr>
              <a:tr h="320172">
                <a:tc>
                  <a:txBody>
                    <a:bodyPr/>
                    <a:lstStyle/>
                    <a:p>
                      <a:pPr algn="ctr"/>
                      <a:endParaRPr lang="LID4096"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1500 V</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ID4096"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81850539"/>
                  </a:ext>
                </a:extLst>
              </a:tr>
              <a:tr h="544292">
                <a:tc>
                  <a:txBody>
                    <a:bodyPr/>
                    <a:lstStyle/>
                    <a:p>
                      <a:pPr algn="ctr"/>
                      <a:r>
                        <a:rPr lang="en-US" sz="1400" dirty="0">
                          <a:solidFill>
                            <a:schemeClr val="tx1"/>
                          </a:solidFill>
                        </a:rPr>
                        <a:t>Metro current feed</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1750 A</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1500 A</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3 cars, 500 A each</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01162828"/>
                  </a:ext>
                </a:extLst>
              </a:tr>
              <a:tr h="544292">
                <a:tc>
                  <a:txBody>
                    <a:bodyPr/>
                    <a:lstStyle/>
                    <a:p>
                      <a:pPr algn="ctr"/>
                      <a:r>
                        <a:rPr lang="en-US" sz="1400" dirty="0">
                          <a:solidFill>
                            <a:schemeClr val="tx1"/>
                          </a:solidFill>
                        </a:rPr>
                        <a:t>AC ripple on DC</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No reference</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0.92% (13.8 A)</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LID4096"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03217937"/>
                  </a:ext>
                </a:extLst>
              </a:tr>
              <a:tr h="544292">
                <a:tc>
                  <a:txBody>
                    <a:bodyPr/>
                    <a:lstStyle/>
                    <a:p>
                      <a:pPr algn="ctr"/>
                      <a:r>
                        <a:rPr lang="en-US" sz="1400" dirty="0">
                          <a:solidFill>
                            <a:schemeClr val="tx1"/>
                          </a:solidFill>
                        </a:rPr>
                        <a:t>Temp. load current</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No data</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5145 S</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2 min.</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15284321"/>
                  </a:ext>
                </a:extLst>
              </a:tr>
              <a:tr h="992533">
                <a:tc>
                  <a:txBody>
                    <a:bodyPr/>
                    <a:lstStyle/>
                    <a:p>
                      <a:pPr algn="ctr"/>
                      <a:r>
                        <a:rPr lang="en-US" sz="1400" dirty="0">
                          <a:solidFill>
                            <a:schemeClr val="tx1"/>
                          </a:solidFill>
                        </a:rPr>
                        <a:t>Current return to station inverters</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Metro rail</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Possible spec. 4</a:t>
                      </a:r>
                      <a:r>
                        <a:rPr lang="en-US" sz="1400" baseline="30000" dirty="0">
                          <a:solidFill>
                            <a:schemeClr val="tx1"/>
                          </a:solidFill>
                        </a:rPr>
                        <a:t>th</a:t>
                      </a:r>
                      <a:r>
                        <a:rPr lang="en-US" sz="1400" dirty="0">
                          <a:solidFill>
                            <a:schemeClr val="tx1"/>
                          </a:solidFill>
                        </a:rPr>
                        <a:t> rail or Metro rail</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1"/>
                          </a:solidFill>
                        </a:rPr>
                        <a:t>A 4</a:t>
                      </a:r>
                      <a:r>
                        <a:rPr lang="en-US" sz="1400" baseline="30000" dirty="0">
                          <a:solidFill>
                            <a:schemeClr val="tx1"/>
                          </a:solidFill>
                        </a:rPr>
                        <a:t>th</a:t>
                      </a:r>
                      <a:r>
                        <a:rPr lang="en-US" sz="1400" dirty="0">
                          <a:solidFill>
                            <a:schemeClr val="tx1"/>
                          </a:solidFill>
                        </a:rPr>
                        <a:t> rail removes problem w/ stray current</a:t>
                      </a:r>
                      <a:endParaRPr lang="LID4096"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469037"/>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83664" y="125631"/>
            <a:ext cx="954024" cy="335280"/>
          </a:xfrm>
          <a:prstGeom prst="rect">
            <a:avLst/>
          </a:prstGeom>
        </p:spPr>
      </p:pic>
      <p:pic>
        <p:nvPicPr>
          <p:cNvPr id="3" name="Picture 2"/>
          <p:cNvPicPr>
            <a:picLocks noChangeAspect="1"/>
          </p:cNvPicPr>
          <p:nvPr/>
        </p:nvPicPr>
        <p:blipFill>
          <a:blip r:embed="rId3"/>
          <a:stretch>
            <a:fillRect/>
          </a:stretch>
        </p:blipFill>
        <p:spPr>
          <a:xfrm>
            <a:off x="432816" y="119535"/>
            <a:ext cx="1216152" cy="722376"/>
          </a:xfrm>
          <a:prstGeom prst="rect">
            <a:avLst/>
          </a:prstGeom>
        </p:spPr>
      </p:pic>
      <p:sp>
        <p:nvSpPr>
          <p:cNvPr id="4" name="Rectangle 3"/>
          <p:cNvSpPr/>
          <p:nvPr/>
        </p:nvSpPr>
        <p:spPr>
          <a:xfrm>
            <a:off x="3072384" y="480723"/>
            <a:ext cx="9119616" cy="722376"/>
          </a:xfrm>
          <a:prstGeom prst="rect">
            <a:avLst/>
          </a:prstGeom>
          <a:solidFill>
            <a:srgbClr val="132B4F"/>
          </a:solidFill>
        </p:spPr>
        <p:txBody>
          <a:bodyPr lIns="0" tIns="0" rIns="0" bIns="0">
            <a:noAutofit/>
          </a:bodyPr>
          <a:lstStyle/>
          <a:p>
            <a:pPr indent="0" algn="l" rtl="0"/>
            <a:r>
              <a:rPr lang="en-us" sz="2300" b="1" i="0" u="none" baseline="0" dirty="0">
                <a:solidFill>
                  <a:srgbClr val="FFFFFF"/>
                </a:solidFill>
                <a:latin typeface="Arial" panose="020B0604020202020204" pitchFamily="34" charset="0"/>
                <a:ea typeface="David"/>
                <a:cs typeface="Arial" panose="020B0604020202020204" pitchFamily="34" charset="0"/>
                <a:sym typeface="David"/>
              </a:rPr>
              <a:t>NIP 102 </a:t>
            </a:r>
            <a:r>
              <a:rPr lang="en-us" sz="2300" b="1" i="0" u="none" baseline="0" dirty="0">
                <a:solidFill>
                  <a:srgbClr val="FFFFFF"/>
                </a:solidFill>
                <a:latin typeface="Arial" panose="020B0604020202020204" pitchFamily="34" charset="0"/>
                <a:ea typeface="Arial"/>
                <a:cs typeface="Arial" panose="020B0604020202020204" pitchFamily="34" charset="0"/>
                <a:sym typeface="Arial"/>
              </a:rPr>
              <a:t>| </a:t>
            </a:r>
            <a:r>
              <a:rPr lang="en-us" sz="2300" b="1" i="0" u="none" baseline="0" dirty="0">
                <a:solidFill>
                  <a:srgbClr val="FFFFFF"/>
                </a:solidFill>
                <a:latin typeface="Arial" panose="020B0604020202020204" pitchFamily="34" charset="0"/>
                <a:ea typeface="David"/>
                <a:cs typeface="Arial" panose="020B0604020202020204" pitchFamily="34" charset="0"/>
                <a:sym typeface="David"/>
              </a:rPr>
              <a:t>EM [Radiation] – Reference to expert opinion regarding the effect of radiation on instruments (</a:t>
            </a:r>
            <a:r>
              <a:rPr lang="en-us" sz="2300" b="1" i="0" u="none" baseline="0" dirty="0">
                <a:solidFill>
                  <a:srgbClr val="FFFFFF"/>
                </a:solidFill>
                <a:latin typeface="Arial" panose="020B0604020202020204" pitchFamily="34" charset="0"/>
                <a:ea typeface="Arial"/>
                <a:cs typeface="Arial" panose="020B0604020202020204" pitchFamily="34" charset="0"/>
                <a:sym typeface="Arial"/>
              </a:rPr>
              <a:t>Van </a:t>
            </a:r>
            <a:r>
              <a:rPr lang="en-us" sz="2300" b="1" i="0" u="none" baseline="0" dirty="0" err="1">
                <a:solidFill>
                  <a:srgbClr val="FFFFFF"/>
                </a:solidFill>
                <a:latin typeface="Arial" panose="020B0604020202020204" pitchFamily="34" charset="0"/>
                <a:ea typeface="Arial"/>
                <a:cs typeface="Arial" panose="020B0604020202020204" pitchFamily="34" charset="0"/>
                <a:sym typeface="Arial"/>
              </a:rPr>
              <a:t>Bekkum</a:t>
            </a:r>
            <a:r>
              <a:rPr lang="en-us" sz="2300" b="1" i="0" u="none" baseline="0" dirty="0">
                <a:solidFill>
                  <a:srgbClr val="FFFFFF"/>
                </a:solidFill>
                <a:latin typeface="Arial" panose="020B0604020202020204" pitchFamily="34" charset="0"/>
                <a:ea typeface="David"/>
                <a:cs typeface="Arial" panose="020B0604020202020204" pitchFamily="34" charset="0"/>
                <a:sym typeface="David"/>
              </a:rPr>
              <a:t>)</a:t>
            </a:r>
            <a:r>
              <a:rPr lang="en-US" sz="2300" b="1" i="0" u="none" baseline="0" dirty="0">
                <a:solidFill>
                  <a:srgbClr val="FFFFFF"/>
                </a:solidFill>
                <a:latin typeface="Arial" panose="020B0604020202020204" pitchFamily="34" charset="0"/>
                <a:ea typeface="David"/>
                <a:cs typeface="Arial" panose="020B0604020202020204" pitchFamily="34" charset="0"/>
                <a:sym typeface="David"/>
              </a:rPr>
              <a:t>, cont.</a:t>
            </a:r>
            <a:endParaRPr lang="en-us" sz="2300" b="1" i="0" u="none" baseline="0" dirty="0">
              <a:solidFill>
                <a:srgbClr val="FFFFFF"/>
              </a:solidFill>
              <a:latin typeface="Arial" panose="020B0604020202020204" pitchFamily="34" charset="0"/>
              <a:ea typeface="David"/>
              <a:cs typeface="Arial" panose="020B0604020202020204" pitchFamily="34" charset="0"/>
              <a:sym typeface="David"/>
            </a:endParaRPr>
          </a:p>
        </p:txBody>
      </p:sp>
      <p:sp>
        <p:nvSpPr>
          <p:cNvPr id="5" name="Rectangle 4"/>
          <p:cNvSpPr/>
          <p:nvPr/>
        </p:nvSpPr>
        <p:spPr>
          <a:xfrm>
            <a:off x="512064" y="1190244"/>
            <a:ext cx="10652760" cy="5030082"/>
          </a:xfrm>
          <a:prstGeom prst="rect">
            <a:avLst/>
          </a:prstGeom>
          <a:solidFill>
            <a:srgbClr val="FFFFFF"/>
          </a:solidFill>
        </p:spPr>
        <p:txBody>
          <a:bodyPr lIns="0" tIns="0" rIns="0" bIns="0">
            <a:noAutofit/>
          </a:bodyPr>
          <a:lstStyle/>
          <a:p>
            <a:pPr marR="243908" indent="-279400" algn="just" rtl="0">
              <a:lnSpc>
                <a:spcPct val="109000"/>
              </a:lnSpc>
              <a:spcAft>
                <a:spcPts val="280"/>
              </a:spcAft>
            </a:pPr>
            <a:endParaRPr lang="en-us" sz="1800" b="1" i="0" u="none" baseline="0" dirty="0">
              <a:latin typeface="Arial" panose="020B0604020202020204" pitchFamily="34" charset="0"/>
              <a:ea typeface="David"/>
              <a:cs typeface="Arial" panose="020B0604020202020204" pitchFamily="34" charset="0"/>
              <a:sym typeface="David"/>
            </a:endParaRPr>
          </a:p>
          <a:p>
            <a:pPr marL="279400" marR="243908" indent="-279400" algn="just" rtl="0">
              <a:lnSpc>
                <a:spcPct val="111000"/>
              </a:lnSpc>
              <a:spcAft>
                <a:spcPts val="280"/>
              </a:spcAft>
            </a:pPr>
            <a:r>
              <a:rPr lang="en-us" sz="1800" b="0" i="0" u="none" baseline="0" dirty="0">
                <a:latin typeface="Arial" panose="020B0604020202020204" pitchFamily="34" charset="0"/>
                <a:ea typeface="Arial"/>
                <a:cs typeface="Arial" panose="020B0604020202020204" pitchFamily="34" charset="0"/>
                <a:sym typeface="Arial"/>
              </a:rPr>
              <a:t>• 	</a:t>
            </a:r>
            <a:r>
              <a:rPr lang="en-us" sz="1800" b="0" i="0" u="none" baseline="0" dirty="0">
                <a:latin typeface="Arial" panose="020B0604020202020204" pitchFamily="34" charset="0"/>
                <a:ea typeface="David"/>
                <a:cs typeface="Arial" panose="020B0604020202020204" pitchFamily="34" charset="0"/>
                <a:sym typeface="David"/>
              </a:rPr>
              <a:t>The report does not consider that the background radiation is higher than the sensitivity threshold of the sensitive instruments. Accordingly, </a:t>
            </a:r>
            <a:r>
              <a:rPr lang="en-us" sz="1800" b="1" i="0" u="none" baseline="0" dirty="0">
                <a:latin typeface="Arial" panose="020B0604020202020204" pitchFamily="34" charset="0"/>
                <a:ea typeface="David"/>
                <a:cs typeface="Arial" panose="020B0604020202020204" pitchFamily="34" charset="0"/>
                <a:sym typeface="David"/>
              </a:rPr>
              <a:t>for proper operation, the University’s equipment already requires shielding.</a:t>
            </a:r>
          </a:p>
          <a:p>
            <a:pPr marL="279400" marR="243908" indent="-279400" algn="just" rtl="0">
              <a:lnSpc>
                <a:spcPct val="111000"/>
              </a:lnSpc>
            </a:pPr>
            <a:r>
              <a:rPr lang="en-us" sz="1800" b="0" i="0" u="none" baseline="0" dirty="0">
                <a:latin typeface="Arial" panose="020B0604020202020204" pitchFamily="34" charset="0"/>
                <a:ea typeface="Arial"/>
                <a:cs typeface="Arial" panose="020B0604020202020204" pitchFamily="34" charset="0"/>
                <a:sym typeface="Arial"/>
              </a:rPr>
              <a:t>• 	</a:t>
            </a:r>
            <a:r>
              <a:rPr lang="en-us" sz="1800" b="0" i="0" u="none" baseline="0" dirty="0">
                <a:latin typeface="Arial" panose="020B0604020202020204" pitchFamily="34" charset="0"/>
                <a:ea typeface="David"/>
                <a:cs typeface="Arial" panose="020B0604020202020204" pitchFamily="34" charset="0"/>
                <a:sym typeface="David"/>
              </a:rPr>
              <a:t>The report uses incorrect data and does not take into account important parameters. </a:t>
            </a:r>
          </a:p>
          <a:p>
            <a:pPr marL="279400" marR="243908" indent="-279400" algn="just" rtl="0">
              <a:lnSpc>
                <a:spcPct val="111000"/>
              </a:lnSpc>
            </a:pPr>
            <a:r>
              <a:rPr lang="en-US" dirty="0">
                <a:latin typeface="Arial" panose="020B0604020202020204" pitchFamily="34" charset="0"/>
                <a:ea typeface="David"/>
                <a:cs typeface="Arial" panose="020B0604020202020204" pitchFamily="34" charset="0"/>
                <a:sym typeface="David"/>
              </a:rPr>
              <a:t>	</a:t>
            </a:r>
            <a:r>
              <a:rPr lang="en-us" sz="1800" b="0" i="0" u="none" baseline="0" dirty="0">
                <a:latin typeface="Arial" panose="020B0604020202020204" pitchFamily="34" charset="0"/>
                <a:ea typeface="David"/>
                <a:cs typeface="Arial" panose="020B0604020202020204" pitchFamily="34" charset="0"/>
                <a:sym typeface="David"/>
              </a:rPr>
              <a:t>Accordingly, its findings and conclusions are without foundation:</a:t>
            </a:r>
          </a:p>
          <a:p>
            <a:pPr marR="421708" indent="0" algn="l" rtl="0"/>
            <a:endParaRPr lang="en-us" sz="1600" b="0" i="0" u="none" baseline="0" dirty="0">
              <a:latin typeface="Arial" panose="020B0604020202020204" pitchFamily="34" charset="0"/>
              <a:cs typeface="Arial" panose="020B0604020202020204" pitchFamily="34" charset="0"/>
            </a:endParaRPr>
          </a:p>
          <a:p>
            <a:pPr marL="173038" marR="421708" indent="-173038" algn="l" rtl="0"/>
            <a:r>
              <a:rPr lang="en-us" sz="1600" b="0" i="0" u="none" baseline="0" dirty="0">
                <a:latin typeface="Arial" panose="020B0604020202020204" pitchFamily="34" charset="0"/>
                <a:ea typeface="Arial"/>
                <a:cs typeface="Arial" panose="020B0604020202020204" pitchFamily="34" charset="0"/>
                <a:sym typeface="Arial"/>
              </a:rPr>
              <a:t>• 	</a:t>
            </a:r>
            <a:r>
              <a:rPr lang="en-us" sz="1600" dirty="0">
                <a:latin typeface="Arial" panose="020B0604020202020204" pitchFamily="34" charset="0"/>
                <a:ea typeface="Arial"/>
                <a:cs typeface="Arial" panose="020B0604020202020204" pitchFamily="34" charset="0"/>
                <a:sym typeface="David"/>
              </a:rPr>
              <a:t>It uses</a:t>
            </a:r>
            <a:r>
              <a:rPr lang="en-us" b="0" i="0" u="none" baseline="0" dirty="0">
                <a:latin typeface="Arial" panose="020B0604020202020204" pitchFamily="34" charset="0"/>
                <a:ea typeface="David"/>
                <a:cs typeface="Arial" panose="020B0604020202020204" pitchFamily="34" charset="0"/>
                <a:sym typeface="David"/>
              </a:rPr>
              <a:t> current and voltage values (including feed voltage) different from that designed for the Metro.</a:t>
            </a:r>
          </a:p>
          <a:p>
            <a:pPr marL="173038" marR="421708" indent="-173038" algn="l" rtl="0"/>
            <a:r>
              <a:rPr lang="en-us" b="0" i="0" u="none" baseline="0" dirty="0">
                <a:latin typeface="Arial" panose="020B0604020202020204" pitchFamily="34" charset="0"/>
                <a:ea typeface="Arial"/>
                <a:cs typeface="Arial" panose="020B0604020202020204" pitchFamily="34" charset="0"/>
                <a:sym typeface="Arial"/>
              </a:rPr>
              <a:t>• 	</a:t>
            </a:r>
            <a:r>
              <a:rPr lang="en-us" b="0" i="0" u="none" baseline="0" dirty="0">
                <a:latin typeface="Arial" panose="020B0604020202020204" pitchFamily="34" charset="0"/>
                <a:ea typeface="David"/>
                <a:cs typeface="Arial" panose="020B0604020202020204" pitchFamily="34" charset="0"/>
                <a:sym typeface="David"/>
              </a:rPr>
              <a:t>Lack of consideration of </a:t>
            </a:r>
            <a:r>
              <a:rPr lang="en-US" b="0" i="0" u="none" baseline="0" dirty="0">
                <a:latin typeface="Arial" panose="020B0604020202020204" pitchFamily="34" charset="0"/>
                <a:ea typeface="David"/>
                <a:cs typeface="Arial" panose="020B0604020202020204" pitchFamily="34" charset="0"/>
                <a:sym typeface="David"/>
              </a:rPr>
              <a:t>a</a:t>
            </a:r>
            <a:r>
              <a:rPr lang="en-us" b="0" i="0" u="none" baseline="0" dirty="0">
                <a:latin typeface="Arial" panose="020B0604020202020204" pitchFamily="34" charset="0"/>
                <a:ea typeface="David"/>
                <a:cs typeface="Arial" panose="020B0604020202020204" pitchFamily="34" charset="0"/>
                <a:sym typeface="David"/>
              </a:rPr>
              <a:t>lternating </a:t>
            </a:r>
            <a:r>
              <a:rPr lang="en-US" b="0" i="0" u="none" baseline="0" dirty="0">
                <a:latin typeface="Arial" panose="020B0604020202020204" pitchFamily="34" charset="0"/>
                <a:ea typeface="David"/>
                <a:cs typeface="Arial" panose="020B0604020202020204" pitchFamily="34" charset="0"/>
                <a:sym typeface="David"/>
              </a:rPr>
              <a:t>c</a:t>
            </a:r>
            <a:r>
              <a:rPr lang="en-us" b="0" i="0" u="none" baseline="0" dirty="0">
                <a:latin typeface="Arial" panose="020B0604020202020204" pitchFamily="34" charset="0"/>
                <a:ea typeface="David"/>
                <a:cs typeface="Arial" panose="020B0604020202020204" pitchFamily="34" charset="0"/>
                <a:sym typeface="David"/>
              </a:rPr>
              <a:t>urrent ripples upon </a:t>
            </a:r>
            <a:r>
              <a:rPr lang="en-US" b="0" i="0" u="none" baseline="0" dirty="0">
                <a:latin typeface="Arial" panose="020B0604020202020204" pitchFamily="34" charset="0"/>
                <a:ea typeface="David"/>
                <a:cs typeface="Arial" panose="020B0604020202020204" pitchFamily="34" charset="0"/>
                <a:sym typeface="David"/>
              </a:rPr>
              <a:t>d</a:t>
            </a:r>
            <a:r>
              <a:rPr lang="en-us" b="0" i="0" u="none" baseline="0" dirty="0">
                <a:latin typeface="Arial" panose="020B0604020202020204" pitchFamily="34" charset="0"/>
                <a:ea typeface="David"/>
                <a:cs typeface="Arial" panose="020B0604020202020204" pitchFamily="34" charset="0"/>
                <a:sym typeface="David"/>
              </a:rPr>
              <a:t>irect </a:t>
            </a:r>
            <a:r>
              <a:rPr lang="en-US" b="0" i="0" u="none" baseline="0" dirty="0">
                <a:latin typeface="Arial" panose="020B0604020202020204" pitchFamily="34" charset="0"/>
                <a:ea typeface="David"/>
                <a:cs typeface="Arial" panose="020B0604020202020204" pitchFamily="34" charset="0"/>
                <a:sym typeface="David"/>
              </a:rPr>
              <a:t>c</a:t>
            </a:r>
            <a:r>
              <a:rPr lang="en-us" b="0" i="0" u="none" baseline="0" dirty="0">
                <a:latin typeface="Arial" panose="020B0604020202020204" pitchFamily="34" charset="0"/>
                <a:ea typeface="David"/>
                <a:cs typeface="Arial" panose="020B0604020202020204" pitchFamily="34" charset="0"/>
                <a:sym typeface="David"/>
              </a:rPr>
              <a:t>urrent.</a:t>
            </a:r>
          </a:p>
          <a:p>
            <a:pPr marL="173038" marR="421708" indent="-173038" algn="l" rtl="0"/>
            <a:r>
              <a:rPr lang="en-us" b="0" i="0" u="none" baseline="0" dirty="0">
                <a:latin typeface="Arial" panose="020B0604020202020204" pitchFamily="34" charset="0"/>
                <a:ea typeface="Arial"/>
                <a:cs typeface="Arial" panose="020B0604020202020204" pitchFamily="34" charset="0"/>
                <a:sym typeface="Arial"/>
              </a:rPr>
              <a:t>• 	</a:t>
            </a:r>
            <a:r>
              <a:rPr lang="en-us" b="0" i="0" u="none" baseline="0" dirty="0">
                <a:latin typeface="Arial" panose="020B0604020202020204" pitchFamily="34" charset="0"/>
                <a:ea typeface="David"/>
                <a:cs typeface="Arial" panose="020B0604020202020204" pitchFamily="34" charset="0"/>
                <a:sym typeface="David"/>
              </a:rPr>
              <a:t>Lack of reference to momentary loading current.</a:t>
            </a:r>
          </a:p>
          <a:p>
            <a:pPr marL="173038" marR="421708" indent="-173038" algn="l" rtl="0"/>
            <a:r>
              <a:rPr lang="en-us" b="0" i="0" u="none" baseline="0" dirty="0">
                <a:latin typeface="Arial" panose="020B0604020202020204" pitchFamily="34" charset="0"/>
                <a:ea typeface="Arial"/>
                <a:cs typeface="Arial" panose="020B0604020202020204" pitchFamily="34" charset="0"/>
                <a:sym typeface="Arial"/>
              </a:rPr>
              <a:t>• 	</a:t>
            </a:r>
            <a:r>
              <a:rPr lang="en-us" b="0" i="0" u="none" baseline="0" dirty="0">
                <a:latin typeface="Arial" panose="020B0604020202020204" pitchFamily="34" charset="0"/>
                <a:ea typeface="David"/>
                <a:cs typeface="Arial" panose="020B0604020202020204" pitchFamily="34" charset="0"/>
                <a:sym typeface="David"/>
              </a:rPr>
              <a:t>Wrong tunnel depth.</a:t>
            </a:r>
          </a:p>
        </p:txBody>
      </p:sp>
      <p:sp>
        <p:nvSpPr>
          <p:cNvPr id="9" name="Rectangle 8"/>
          <p:cNvSpPr/>
          <p:nvPr/>
        </p:nvSpPr>
        <p:spPr>
          <a:xfrm>
            <a:off x="2048256" y="4936899"/>
            <a:ext cx="6858000" cy="1079190"/>
          </a:xfrm>
          <a:prstGeom prst="rect">
            <a:avLst/>
          </a:prstGeom>
          <a:solidFill>
            <a:srgbClr val="FFFFFF"/>
          </a:solidFill>
        </p:spPr>
        <p:txBody>
          <a:bodyPr lIns="0" tIns="0" rIns="0" bIns="0">
            <a:noAutofit/>
          </a:bodyPr>
          <a:lstStyle/>
          <a:p>
            <a:pPr indent="0" algn="just" rtl="0">
              <a:lnSpc>
                <a:spcPct val="109000"/>
              </a:lnSpc>
            </a:pPr>
            <a:r>
              <a:rPr lang="en-us" sz="2000" b="1" i="0" u="sng" baseline="0" dirty="0">
                <a:latin typeface="Arial" panose="020B0604020202020204" pitchFamily="34" charset="0"/>
                <a:ea typeface="David"/>
                <a:cs typeface="Arial" panose="020B0604020202020204" pitchFamily="34" charset="0"/>
                <a:sym typeface="David"/>
              </a:rPr>
              <a:t>Conclusion</a:t>
            </a:r>
            <a:r>
              <a:rPr lang="en-us" sz="2000" b="1" i="0" u="none" baseline="0" dirty="0">
                <a:latin typeface="Arial" panose="020B0604020202020204" pitchFamily="34" charset="0"/>
                <a:ea typeface="David"/>
                <a:cs typeface="Arial" panose="020B0604020202020204" pitchFamily="34" charset="0"/>
                <a:sym typeface="David"/>
              </a:rPr>
              <a:t>: Contrary to the claim in the </a:t>
            </a:r>
            <a:r>
              <a:rPr lang="en-us" sz="2000" b="1" i="0" u="none" baseline="0" dirty="0">
                <a:latin typeface="Arial" panose="020B0604020202020204" pitchFamily="34" charset="0"/>
                <a:ea typeface="Arial"/>
                <a:cs typeface="Arial" panose="020B0604020202020204" pitchFamily="34" charset="0"/>
                <a:sym typeface="Arial"/>
              </a:rPr>
              <a:t>Van </a:t>
            </a:r>
            <a:r>
              <a:rPr lang="en-us" sz="2000" b="1" i="0" u="none" baseline="0" dirty="0" err="1">
                <a:latin typeface="Arial" panose="020B0604020202020204" pitchFamily="34" charset="0"/>
                <a:ea typeface="Arial"/>
                <a:cs typeface="Arial" panose="020B0604020202020204" pitchFamily="34" charset="0"/>
                <a:sym typeface="Arial"/>
              </a:rPr>
              <a:t>Bekkum</a:t>
            </a:r>
            <a:r>
              <a:rPr lang="en-us" sz="2000" b="1" i="0" u="none" baseline="0" dirty="0">
                <a:latin typeface="Arial" panose="020B0604020202020204" pitchFamily="34" charset="0"/>
                <a:ea typeface="Arial"/>
                <a:cs typeface="Arial" panose="020B0604020202020204" pitchFamily="34" charset="0"/>
                <a:sym typeface="Arial"/>
              </a:rPr>
              <a:t> report</a:t>
            </a:r>
            <a:r>
              <a:rPr lang="en-us" sz="2000" b="1" i="0" u="none" baseline="0" dirty="0">
                <a:latin typeface="Arial" panose="020B0604020202020204" pitchFamily="34" charset="0"/>
                <a:ea typeface="David"/>
                <a:cs typeface="Arial" panose="020B0604020202020204" pitchFamily="34" charset="0"/>
                <a:sym typeface="David"/>
              </a:rPr>
              <a:t>, there is no concern about the impact on sensitive scientific instrumentation in nearby University buildings.</a:t>
            </a:r>
          </a:p>
        </p:txBody>
      </p:sp>
    </p:spTree>
    <p:extLst>
      <p:ext uri="{BB962C8B-B14F-4D97-AF65-F5344CB8AC3E}">
        <p14:creationId xmlns:p14="http://schemas.microsoft.com/office/powerpoint/2010/main" val="149981316"/>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54151" y="152400"/>
            <a:ext cx="2197609" cy="652272"/>
          </a:xfrm>
          <a:prstGeom prst="rect">
            <a:avLst/>
          </a:prstGeom>
        </p:spPr>
      </p:pic>
      <p:sp>
        <p:nvSpPr>
          <p:cNvPr id="3" name="Rectangle 2"/>
          <p:cNvSpPr/>
          <p:nvPr/>
        </p:nvSpPr>
        <p:spPr>
          <a:xfrm>
            <a:off x="3203445" y="972311"/>
            <a:ext cx="8531352" cy="652272"/>
          </a:xfrm>
          <a:prstGeom prst="rect">
            <a:avLst/>
          </a:prstGeom>
          <a:solidFill>
            <a:srgbClr val="132B4F"/>
          </a:solidFill>
        </p:spPr>
        <p:txBody>
          <a:bodyPr lIns="0" tIns="0" rIns="0" bIns="0">
            <a:noAutofit/>
          </a:bodyPr>
          <a:lstStyle/>
          <a:p>
            <a:pPr algn="l" rtl="0"/>
            <a:r>
              <a:rPr lang="en-us" sz="2200" b="1" i="0" u="none" baseline="0" dirty="0">
                <a:solidFill>
                  <a:srgbClr val="FFFFFF"/>
                </a:solidFill>
                <a:latin typeface="Arial" panose="020B0604020202020204" pitchFamily="34" charset="0"/>
                <a:ea typeface="David"/>
                <a:cs typeface="Arial" panose="020B0604020202020204" pitchFamily="34" charset="0"/>
                <a:sym typeface="David"/>
              </a:rPr>
              <a:t>NIP 102 </a:t>
            </a:r>
            <a:r>
              <a:rPr lang="en-us" sz="2200" b="1" i="0" u="none" baseline="0" dirty="0">
                <a:solidFill>
                  <a:srgbClr val="FFFFFF"/>
                </a:solidFill>
                <a:latin typeface="Arial" panose="020B0604020202020204" pitchFamily="34" charset="0"/>
                <a:ea typeface="Arial"/>
                <a:cs typeface="Arial" panose="020B0604020202020204" pitchFamily="34" charset="0"/>
                <a:sym typeface="Arial"/>
              </a:rPr>
              <a:t>| </a:t>
            </a:r>
            <a:r>
              <a:rPr lang="en-us" sz="2200" b="1" i="0" u="none" baseline="0" dirty="0">
                <a:solidFill>
                  <a:srgbClr val="FFFFFF"/>
                </a:solidFill>
                <a:latin typeface="Arial" panose="020B0604020202020204" pitchFamily="34" charset="0"/>
                <a:ea typeface="David"/>
                <a:cs typeface="Arial" panose="020B0604020202020204" pitchFamily="34" charset="0"/>
                <a:sym typeface="David"/>
              </a:rPr>
              <a:t>EM [Radiation] – Reference to expert opinion regarding the effect of radiation on instruments (Van </a:t>
            </a:r>
            <a:r>
              <a:rPr lang="en-us" sz="2200" b="1" i="0" u="none" baseline="0" dirty="0" err="1">
                <a:solidFill>
                  <a:srgbClr val="FFFFFF"/>
                </a:solidFill>
                <a:latin typeface="Arial" panose="020B0604020202020204" pitchFamily="34" charset="0"/>
                <a:ea typeface="David"/>
                <a:cs typeface="Arial" panose="020B0604020202020204" pitchFamily="34" charset="0"/>
                <a:sym typeface="David"/>
              </a:rPr>
              <a:t>Bekkum</a:t>
            </a:r>
            <a:r>
              <a:rPr lang="en-us" sz="2200" b="1" i="0" u="none" baseline="0" dirty="0">
                <a:solidFill>
                  <a:srgbClr val="FFFFFF"/>
                </a:solidFill>
                <a:latin typeface="Arial" panose="020B0604020202020204" pitchFamily="34" charset="0"/>
                <a:ea typeface="David"/>
                <a:cs typeface="Arial" panose="020B0604020202020204" pitchFamily="34" charset="0"/>
                <a:sym typeface="David"/>
              </a:rPr>
              <a:t>)</a:t>
            </a:r>
          </a:p>
        </p:txBody>
      </p:sp>
      <p:sp>
        <p:nvSpPr>
          <p:cNvPr id="4" name="Rectangle 3"/>
          <p:cNvSpPr/>
          <p:nvPr/>
        </p:nvSpPr>
        <p:spPr>
          <a:xfrm>
            <a:off x="259077" y="1841520"/>
            <a:ext cx="11478768" cy="652272"/>
          </a:xfrm>
          <a:prstGeom prst="rect">
            <a:avLst/>
          </a:prstGeom>
          <a:solidFill>
            <a:srgbClr val="FFFFFF"/>
          </a:solidFill>
        </p:spPr>
        <p:txBody>
          <a:bodyPr wrap="none" lIns="0" tIns="0" rIns="0" bIns="0">
            <a:noAutofit/>
          </a:bodyPr>
          <a:lstStyle/>
          <a:p>
            <a:pPr algn="l" rtl="0"/>
            <a:r>
              <a:rPr lang="en-us" sz="2000" b="1" i="0" u="sng" baseline="0" dirty="0">
                <a:latin typeface="Arial" panose="020B0604020202020204" pitchFamily="34" charset="0"/>
                <a:ea typeface="David"/>
                <a:cs typeface="Arial" panose="020B0604020202020204" pitchFamily="34" charset="0"/>
                <a:sym typeface="David"/>
              </a:rPr>
              <a:t>Summary</a:t>
            </a:r>
            <a:r>
              <a:rPr lang="en-us" sz="2000" b="1" i="0" u="none" baseline="0" dirty="0">
                <a:latin typeface="Arial" panose="020B0604020202020204" pitchFamily="34" charset="0"/>
                <a:ea typeface="David"/>
                <a:cs typeface="Arial" panose="020B0604020202020204" pitchFamily="34" charset="0"/>
                <a:sym typeface="David"/>
              </a:rPr>
              <a:t> – </a:t>
            </a:r>
            <a:r>
              <a:rPr lang="en-us" sz="2000" b="1" i="0" u="none" baseline="0" dirty="0">
                <a:solidFill>
                  <a:srgbClr val="0070C0"/>
                </a:solidFill>
                <a:latin typeface="Arial" panose="020B0604020202020204" pitchFamily="34" charset="0"/>
                <a:ea typeface="David"/>
                <a:cs typeface="Arial" panose="020B0604020202020204" pitchFamily="34" charset="0"/>
                <a:sym typeface="David"/>
              </a:rPr>
              <a:t>The reasons for which the objection should be rejected because of </a:t>
            </a:r>
            <a:br>
              <a:rPr lang="en-us" sz="2000" b="1" i="0" u="none" baseline="0" dirty="0">
                <a:solidFill>
                  <a:srgbClr val="0070C0"/>
                </a:solidFill>
                <a:latin typeface="Arial" panose="020B0604020202020204" pitchFamily="34" charset="0"/>
                <a:ea typeface="David"/>
                <a:cs typeface="Arial" panose="020B0604020202020204" pitchFamily="34" charset="0"/>
                <a:sym typeface="David"/>
              </a:rPr>
            </a:br>
            <a:r>
              <a:rPr lang="en-us" sz="2000" b="1" i="0" u="none" baseline="0" dirty="0">
                <a:solidFill>
                  <a:srgbClr val="0070C0"/>
                </a:solidFill>
                <a:latin typeface="Arial" panose="020B0604020202020204" pitchFamily="34" charset="0"/>
                <a:ea typeface="David"/>
                <a:cs typeface="Arial" panose="020B0604020202020204" pitchFamily="34" charset="0"/>
                <a:sym typeface="David"/>
              </a:rPr>
              <a:t>		the EM effect from the Metro on University equipment:</a:t>
            </a:r>
          </a:p>
        </p:txBody>
      </p:sp>
      <p:sp>
        <p:nvSpPr>
          <p:cNvPr id="5" name="Rectangle 4"/>
          <p:cNvSpPr/>
          <p:nvPr/>
        </p:nvSpPr>
        <p:spPr>
          <a:xfrm>
            <a:off x="259076" y="2710729"/>
            <a:ext cx="11478769" cy="1102319"/>
          </a:xfrm>
          <a:prstGeom prst="rect">
            <a:avLst/>
          </a:prstGeom>
          <a:solidFill>
            <a:srgbClr val="FFFFFF"/>
          </a:solidFill>
        </p:spPr>
        <p:txBody>
          <a:bodyPr lIns="0" tIns="0" rIns="0" bIns="0">
            <a:noAutofit/>
          </a:bodyPr>
          <a:lstStyle/>
          <a:p>
            <a:pPr marR="231208" indent="-279400" algn="l" rtl="0">
              <a:lnSpc>
                <a:spcPct val="111000"/>
              </a:lnSpc>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The objection and the expert report attached to it </a:t>
            </a:r>
            <a:r>
              <a:rPr lang="en-us" sz="2000" b="1" i="0" u="none" baseline="0" dirty="0">
                <a:latin typeface="Arial" panose="020B0604020202020204" pitchFamily="34" charset="0"/>
                <a:ea typeface="David"/>
                <a:cs typeface="Arial" panose="020B0604020202020204" pitchFamily="34" charset="0"/>
                <a:sym typeface="David"/>
              </a:rPr>
              <a:t>ignore the fact that the background EM levels are significantly higher than</a:t>
            </a:r>
            <a:r>
              <a:rPr lang="en-US" sz="2000" b="1" i="0" u="none" baseline="0" dirty="0">
                <a:latin typeface="Arial" panose="020B0604020202020204" pitchFamily="34" charset="0"/>
                <a:ea typeface="David"/>
                <a:cs typeface="Arial" panose="020B0604020202020204" pitchFamily="34" charset="0"/>
                <a:sym typeface="David"/>
              </a:rPr>
              <a:t> the</a:t>
            </a:r>
            <a:r>
              <a:rPr lang="en-us" sz="2000" b="1" i="0" u="none" baseline="0" dirty="0">
                <a:latin typeface="Arial" panose="020B0604020202020204" pitchFamily="34" charset="0"/>
                <a:ea typeface="David"/>
                <a:cs typeface="Arial" panose="020B0604020202020204" pitchFamily="34" charset="0"/>
                <a:sym typeface="David"/>
              </a:rPr>
              <a:t> Metro's predicted contribution</a:t>
            </a:r>
            <a:r>
              <a:rPr lang="en-us" sz="2000" b="0" i="0" u="none" baseline="0" dirty="0">
                <a:latin typeface="Arial" panose="020B0604020202020204" pitchFamily="34" charset="0"/>
                <a:ea typeface="David"/>
                <a:cs typeface="Arial" panose="020B0604020202020204" pitchFamily="34" charset="0"/>
                <a:sym typeface="David"/>
              </a:rPr>
              <a:t>. Therefore, (since this contribution is attached to the background as a vector average), its effect is expected to be very low.</a:t>
            </a:r>
          </a:p>
        </p:txBody>
      </p:sp>
      <p:sp>
        <p:nvSpPr>
          <p:cNvPr id="6" name="Rectangle 5"/>
          <p:cNvSpPr/>
          <p:nvPr/>
        </p:nvSpPr>
        <p:spPr>
          <a:xfrm>
            <a:off x="259077" y="4029985"/>
            <a:ext cx="11478768" cy="1840463"/>
          </a:xfrm>
          <a:prstGeom prst="rect">
            <a:avLst/>
          </a:prstGeom>
          <a:solidFill>
            <a:srgbClr val="FFFFFF"/>
          </a:solidFill>
        </p:spPr>
        <p:txBody>
          <a:bodyPr lIns="0" tIns="0" rIns="0" bIns="0">
            <a:noAutofit/>
          </a:bodyPr>
          <a:lstStyle/>
          <a:p>
            <a:pPr marR="231208" indent="-279400" algn="l" rtl="0">
              <a:lnSpc>
                <a:spcPct val="115000"/>
              </a:lnSpc>
              <a:spcAft>
                <a:spcPts val="63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The objection and the expert report ignore the fact that the background EM levels measured in the actual University buildings are higher than instrumentation sensitivity levels specified in the objection,</a:t>
            </a:r>
            <a:r>
              <a:rPr lang="en-us" sz="2000" b="1" i="0" u="none" baseline="0" dirty="0">
                <a:latin typeface="Arial" panose="020B0604020202020204" pitchFamily="34" charset="0"/>
                <a:ea typeface="David"/>
                <a:cs typeface="Arial" panose="020B0604020202020204" pitchFamily="34" charset="0"/>
                <a:sym typeface="David"/>
              </a:rPr>
              <a:t> which already requires the equipment to be shielded for its proper functioning</a:t>
            </a:r>
            <a:r>
              <a:rPr lang="en-us" sz="2000" b="0" i="0" u="none" baseline="0" dirty="0">
                <a:latin typeface="Arial" panose="020B0604020202020204" pitchFamily="34" charset="0"/>
                <a:ea typeface="David"/>
                <a:cs typeface="Arial" panose="020B0604020202020204" pitchFamily="34" charset="0"/>
                <a:sym typeface="David"/>
              </a:rPr>
              <a:t> (this shielding is probably already installed in sensitive buildings/facilities at the University in order to enable proper equipment operation).</a:t>
            </a:r>
          </a:p>
        </p:txBody>
      </p:sp>
      <p:sp>
        <p:nvSpPr>
          <p:cNvPr id="8" name="Rectangle 7"/>
          <p:cNvSpPr/>
          <p:nvPr/>
        </p:nvSpPr>
        <p:spPr>
          <a:xfrm>
            <a:off x="6022848" y="6638544"/>
            <a:ext cx="143256"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17</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54151" y="152400"/>
            <a:ext cx="2197609" cy="652272"/>
          </a:xfrm>
          <a:prstGeom prst="rect">
            <a:avLst/>
          </a:prstGeom>
        </p:spPr>
      </p:pic>
      <p:sp>
        <p:nvSpPr>
          <p:cNvPr id="3" name="Rectangle 2"/>
          <p:cNvSpPr/>
          <p:nvPr/>
        </p:nvSpPr>
        <p:spPr>
          <a:xfrm>
            <a:off x="3218688" y="88392"/>
            <a:ext cx="8531352" cy="652272"/>
          </a:xfrm>
          <a:prstGeom prst="rect">
            <a:avLst/>
          </a:prstGeom>
          <a:solidFill>
            <a:srgbClr val="132B4F"/>
          </a:solidFill>
        </p:spPr>
        <p:txBody>
          <a:bodyPr lIns="0" tIns="0" rIns="0" bIns="0">
            <a:noAutofit/>
          </a:bodyPr>
          <a:lstStyle/>
          <a:p>
            <a:pPr algn="l" rtl="0"/>
            <a:r>
              <a:rPr lang="en-us" sz="2000" b="1" i="0" u="none" baseline="0" dirty="0">
                <a:solidFill>
                  <a:srgbClr val="FFFFFF"/>
                </a:solidFill>
                <a:latin typeface="Arial" panose="020B0604020202020204" pitchFamily="34" charset="0"/>
                <a:ea typeface="David"/>
                <a:cs typeface="Arial" panose="020B0604020202020204" pitchFamily="34" charset="0"/>
                <a:sym typeface="David"/>
              </a:rPr>
              <a:t>NIP 102 </a:t>
            </a:r>
            <a:r>
              <a:rPr lang="en-us" sz="2000" b="1" i="0" u="none" baseline="0" dirty="0">
                <a:solidFill>
                  <a:srgbClr val="FFFFFF"/>
                </a:solidFill>
                <a:latin typeface="Arial" panose="020B0604020202020204" pitchFamily="34" charset="0"/>
                <a:ea typeface="Arial"/>
                <a:cs typeface="Arial" panose="020B0604020202020204" pitchFamily="34" charset="0"/>
                <a:sym typeface="Arial"/>
              </a:rPr>
              <a:t>| </a:t>
            </a:r>
            <a:r>
              <a:rPr lang="en-us" sz="2000" b="1" i="0" u="none" baseline="0" dirty="0">
                <a:solidFill>
                  <a:srgbClr val="FFFFFF"/>
                </a:solidFill>
                <a:latin typeface="Arial" panose="020B0604020202020204" pitchFamily="34" charset="0"/>
                <a:ea typeface="David"/>
                <a:cs typeface="Arial" panose="020B0604020202020204" pitchFamily="34" charset="0"/>
                <a:sym typeface="David"/>
              </a:rPr>
              <a:t>EM [Radiation] – Reference to expert opinion regarding the effect of radiation on instruments (Van </a:t>
            </a:r>
            <a:r>
              <a:rPr lang="en-us" sz="2000" b="1" i="0" u="none" baseline="0" dirty="0" err="1">
                <a:solidFill>
                  <a:srgbClr val="FFFFFF"/>
                </a:solidFill>
                <a:latin typeface="Arial" panose="020B0604020202020204" pitchFamily="34" charset="0"/>
                <a:ea typeface="David"/>
                <a:cs typeface="Arial" panose="020B0604020202020204" pitchFamily="34" charset="0"/>
                <a:sym typeface="David"/>
              </a:rPr>
              <a:t>Bekkum</a:t>
            </a:r>
            <a:r>
              <a:rPr lang="en-us" sz="2000" b="1" i="0" u="none" baseline="0" dirty="0">
                <a:solidFill>
                  <a:srgbClr val="FFFFFF"/>
                </a:solidFill>
                <a:latin typeface="Arial" panose="020B0604020202020204" pitchFamily="34" charset="0"/>
                <a:ea typeface="David"/>
                <a:cs typeface="Arial" panose="020B0604020202020204" pitchFamily="34" charset="0"/>
                <a:sym typeface="David"/>
              </a:rPr>
              <a:t>)</a:t>
            </a:r>
          </a:p>
        </p:txBody>
      </p:sp>
      <p:sp>
        <p:nvSpPr>
          <p:cNvPr id="4" name="Rectangle 3"/>
          <p:cNvSpPr/>
          <p:nvPr/>
        </p:nvSpPr>
        <p:spPr>
          <a:xfrm>
            <a:off x="368807" y="1226820"/>
            <a:ext cx="2676145" cy="304800"/>
          </a:xfrm>
          <a:prstGeom prst="rect">
            <a:avLst/>
          </a:prstGeom>
          <a:solidFill>
            <a:srgbClr val="FFFFFF"/>
          </a:solidFill>
        </p:spPr>
        <p:txBody>
          <a:bodyPr wrap="none" lIns="0" tIns="0" rIns="0" bIns="0">
            <a:noAutofit/>
          </a:bodyPr>
          <a:lstStyle/>
          <a:p>
            <a:pPr algn="l" rtl="0"/>
            <a:r>
              <a:rPr lang="en-us" sz="1800" b="1" i="0" u="sng" baseline="0" dirty="0">
                <a:latin typeface="Arial" panose="020B0604020202020204" pitchFamily="34" charset="0"/>
                <a:ea typeface="David"/>
                <a:cs typeface="Arial" panose="020B0604020202020204" pitchFamily="34" charset="0"/>
                <a:sym typeface="David"/>
              </a:rPr>
              <a:t>Summary</a:t>
            </a:r>
            <a:r>
              <a:rPr lang="en-us" sz="1800" b="1" i="0" u="none" baseline="0" dirty="0">
                <a:latin typeface="Arial" panose="020B0604020202020204" pitchFamily="34" charset="0"/>
                <a:ea typeface="David"/>
                <a:cs typeface="Arial" panose="020B0604020202020204" pitchFamily="34" charset="0"/>
                <a:sym typeface="David"/>
              </a:rPr>
              <a:t> </a:t>
            </a:r>
            <a:r>
              <a:rPr lang="en-us" sz="1900" b="1" i="0" u="none" baseline="0" dirty="0">
                <a:latin typeface="Arial" panose="020B0604020202020204" pitchFamily="34" charset="0"/>
                <a:ea typeface="David"/>
                <a:cs typeface="Arial" panose="020B0604020202020204" pitchFamily="34" charset="0"/>
                <a:sym typeface="David"/>
              </a:rPr>
              <a:t>– </a:t>
            </a:r>
            <a:r>
              <a:rPr lang="en-us" sz="1800" b="1" i="0" u="none" baseline="0" dirty="0">
                <a:solidFill>
                  <a:srgbClr val="0070C0"/>
                </a:solidFill>
                <a:latin typeface="Arial" panose="020B0604020202020204" pitchFamily="34" charset="0"/>
                <a:ea typeface="David"/>
                <a:cs typeface="Arial" panose="020B0604020202020204" pitchFamily="34" charset="0"/>
                <a:sym typeface="David"/>
              </a:rPr>
              <a:t>(Continued)</a:t>
            </a:r>
          </a:p>
        </p:txBody>
      </p:sp>
      <p:sp>
        <p:nvSpPr>
          <p:cNvPr id="6" name="Rectangle 5"/>
          <p:cNvSpPr/>
          <p:nvPr/>
        </p:nvSpPr>
        <p:spPr>
          <a:xfrm>
            <a:off x="368808" y="1531620"/>
            <a:ext cx="11301984" cy="2036064"/>
          </a:xfrm>
          <a:prstGeom prst="rect">
            <a:avLst/>
          </a:prstGeom>
          <a:solidFill>
            <a:srgbClr val="FFFFFF"/>
          </a:solidFill>
        </p:spPr>
        <p:txBody>
          <a:bodyPr lIns="0" tIns="0" rIns="0" bIns="0">
            <a:noAutofit/>
          </a:bodyPr>
          <a:lstStyle/>
          <a:p>
            <a:pPr marR="231208" indent="-279400" algn="l" rtl="0">
              <a:lnSpc>
                <a:spcPct val="111000"/>
              </a:lnSpc>
              <a:spcAft>
                <a:spcPts val="630"/>
              </a:spcAft>
            </a:pPr>
            <a:r>
              <a:rPr lang="en-us" sz="1800" b="0" i="0" u="none" baseline="0" dirty="0">
                <a:latin typeface="Arial" panose="020B0604020202020204" pitchFamily="34" charset="0"/>
                <a:ea typeface="Arial"/>
                <a:cs typeface="Arial" panose="020B0604020202020204" pitchFamily="34" charset="0"/>
                <a:sym typeface="Arial"/>
              </a:rPr>
              <a:t>• </a:t>
            </a:r>
            <a:r>
              <a:rPr lang="en-us" sz="1800" b="0" i="0" u="none" baseline="0" dirty="0">
                <a:latin typeface="Arial" panose="020B0604020202020204" pitchFamily="34" charset="0"/>
                <a:ea typeface="David"/>
                <a:cs typeface="Arial" panose="020B0604020202020204" pitchFamily="34" charset="0"/>
                <a:sym typeface="David"/>
              </a:rPr>
              <a:t>The conclusions of the expert report on Metro effects are fundamentally wrong </a:t>
            </a:r>
            <a:r>
              <a:rPr lang="en-us" sz="1900" b="0" i="0" u="none" baseline="0" dirty="0">
                <a:latin typeface="Arial" panose="020B0604020202020204" pitchFamily="34" charset="0"/>
                <a:ea typeface="David"/>
                <a:cs typeface="Arial" panose="020B0604020202020204" pitchFamily="34" charset="0"/>
                <a:sym typeface="David"/>
              </a:rPr>
              <a:t>–</a:t>
            </a:r>
            <a:r>
              <a:rPr lang="en-us" sz="1800" b="0" i="0" u="none" baseline="0" dirty="0">
                <a:latin typeface="Arial" panose="020B0604020202020204" pitchFamily="34" charset="0"/>
                <a:ea typeface="David"/>
                <a:cs typeface="Arial" panose="020B0604020202020204" pitchFamily="34" charset="0"/>
                <a:sym typeface="David"/>
              </a:rPr>
              <a:t> they are based on a static field flux from the Metro, which does not affect electronic equipment. </a:t>
            </a:r>
            <a:r>
              <a:rPr lang="en-us" sz="1800" b="1" i="0" u="none" baseline="0" dirty="0">
                <a:latin typeface="Arial" panose="020B0604020202020204" pitchFamily="34" charset="0"/>
                <a:ea typeface="David"/>
                <a:cs typeface="Arial" panose="020B0604020202020204" pitchFamily="34" charset="0"/>
                <a:sym typeface="David"/>
              </a:rPr>
              <a:t>Therefore, the comparison made by the report to the sensitivity of the University's equipment is irrelevant.</a:t>
            </a:r>
          </a:p>
          <a:p>
            <a:pPr marR="231208" indent="-279400" algn="just" rtl="0">
              <a:lnSpc>
                <a:spcPct val="111000"/>
              </a:lnSpc>
            </a:pPr>
            <a:r>
              <a:rPr lang="en-us" sz="1800" b="0" i="0" u="none" baseline="0" dirty="0">
                <a:latin typeface="Arial" panose="020B0604020202020204" pitchFamily="34" charset="0"/>
                <a:ea typeface="Arial"/>
                <a:cs typeface="Arial" panose="020B0604020202020204" pitchFamily="34" charset="0"/>
                <a:sym typeface="Arial"/>
              </a:rPr>
              <a:t>• </a:t>
            </a:r>
            <a:r>
              <a:rPr lang="en-us" sz="1800" b="0" i="0" u="none" baseline="0" dirty="0">
                <a:latin typeface="Arial" panose="020B0604020202020204" pitchFamily="34" charset="0"/>
                <a:ea typeface="David"/>
                <a:cs typeface="Arial" panose="020B0604020202020204" pitchFamily="34" charset="0"/>
                <a:sym typeface="David"/>
              </a:rPr>
              <a:t>The expert's report is based on incorrect data, including placing a higher operating voltage than the Metro line will be using and ignoring other substantive data, and according to its forecast, is flawed and its results have no basis.</a:t>
            </a:r>
          </a:p>
        </p:txBody>
      </p:sp>
      <p:sp>
        <p:nvSpPr>
          <p:cNvPr id="7" name="Rectangle 6"/>
          <p:cNvSpPr/>
          <p:nvPr/>
        </p:nvSpPr>
        <p:spPr>
          <a:xfrm>
            <a:off x="362712" y="3707892"/>
            <a:ext cx="11308080" cy="2700528"/>
          </a:xfrm>
          <a:prstGeom prst="rect">
            <a:avLst/>
          </a:prstGeom>
          <a:solidFill>
            <a:srgbClr val="FFFFFF"/>
          </a:solidFill>
        </p:spPr>
        <p:txBody>
          <a:bodyPr lIns="0" tIns="0" rIns="0" bIns="0">
            <a:noAutofit/>
          </a:bodyPr>
          <a:lstStyle/>
          <a:p>
            <a:pPr algn="l" rtl="0">
              <a:lnSpc>
                <a:spcPct val="122000"/>
              </a:lnSpc>
              <a:spcAft>
                <a:spcPts val="630"/>
              </a:spcAft>
            </a:pPr>
            <a:r>
              <a:rPr lang="en-us" sz="1800" b="1" i="0" u="sng" baseline="0" dirty="0">
                <a:latin typeface="Arial" panose="020B0604020202020204" pitchFamily="34" charset="0"/>
                <a:ea typeface="David"/>
                <a:cs typeface="Arial" panose="020B0604020202020204" pitchFamily="34" charset="0"/>
                <a:sym typeface="David"/>
              </a:rPr>
              <a:t>Conclusions</a:t>
            </a:r>
            <a:r>
              <a:rPr lang="en-us" sz="1800" b="1" i="0" u="none" baseline="0" dirty="0">
                <a:latin typeface="Arial" panose="020B0604020202020204" pitchFamily="34" charset="0"/>
                <a:ea typeface="David"/>
                <a:cs typeface="Arial" panose="020B0604020202020204" pitchFamily="34" charset="0"/>
                <a:sym typeface="David"/>
              </a:rPr>
              <a:t>:</a:t>
            </a:r>
          </a:p>
          <a:p>
            <a:pPr algn="l" rtl="0">
              <a:spcAft>
                <a:spcPts val="840"/>
              </a:spcAft>
            </a:pPr>
            <a:r>
              <a:rPr lang="en-us" sz="1800" b="1" i="0" u="none" baseline="0" dirty="0">
                <a:latin typeface="Arial" panose="020B0604020202020204" pitchFamily="34" charset="0"/>
                <a:ea typeface="Arial"/>
                <a:cs typeface="Arial" panose="020B0604020202020204" pitchFamily="34" charset="0"/>
                <a:sym typeface="Arial"/>
              </a:rPr>
              <a:t>• </a:t>
            </a:r>
            <a:r>
              <a:rPr lang="en-us" sz="1800" b="1" i="0" u="none" baseline="0" dirty="0">
                <a:latin typeface="Arial" panose="020B0604020202020204" pitchFamily="34" charset="0"/>
                <a:ea typeface="David"/>
                <a:cs typeface="Arial" panose="020B0604020202020204" pitchFamily="34" charset="0"/>
                <a:sym typeface="David"/>
              </a:rPr>
              <a:t>The objection’s claims and the consultant's report are inherently wrong </a:t>
            </a:r>
            <a:r>
              <a:rPr lang="en-us" sz="1800" b="1" i="0" u="none" baseline="0" dirty="0">
                <a:latin typeface="Arial" panose="020B0604020202020204" pitchFamily="34" charset="0"/>
                <a:ea typeface="Arial"/>
                <a:cs typeface="Arial" panose="020B0604020202020204" pitchFamily="34" charset="0"/>
                <a:sym typeface="Arial"/>
              </a:rPr>
              <a:t>–</a:t>
            </a:r>
            <a:r>
              <a:rPr lang="en-us" sz="1800" b="1" i="0" u="none" baseline="0" dirty="0">
                <a:latin typeface="Arial" panose="020B0604020202020204" pitchFamily="34" charset="0"/>
                <a:ea typeface="David"/>
                <a:cs typeface="Arial" panose="020B0604020202020204" pitchFamily="34" charset="0"/>
                <a:sym typeface="David"/>
              </a:rPr>
              <a:t> there is no significant impact on sensitive instruments at the University.</a:t>
            </a:r>
          </a:p>
          <a:p>
            <a:pPr marR="237304" indent="-279400" algn="l" rtl="0">
              <a:lnSpc>
                <a:spcPct val="111000"/>
              </a:lnSpc>
              <a:spcAft>
                <a:spcPts val="630"/>
              </a:spcAft>
            </a:pPr>
            <a:r>
              <a:rPr lang="en-us" sz="1800" b="1" i="0" u="none" baseline="0" dirty="0">
                <a:latin typeface="Arial" panose="020B0604020202020204" pitchFamily="34" charset="0"/>
                <a:ea typeface="Arial"/>
                <a:cs typeface="Arial" panose="020B0604020202020204" pitchFamily="34" charset="0"/>
                <a:sym typeface="Arial"/>
              </a:rPr>
              <a:t>• </a:t>
            </a:r>
            <a:r>
              <a:rPr lang="en-us" sz="1800" b="1" i="0" u="none" baseline="0" dirty="0">
                <a:latin typeface="Arial" panose="020B0604020202020204" pitchFamily="34" charset="0"/>
                <a:ea typeface="David"/>
                <a:cs typeface="Arial" panose="020B0604020202020204" pitchFamily="34" charset="0"/>
                <a:sym typeface="David"/>
              </a:rPr>
              <a:t>As aforesaid, the calculations conducted by NTA expert Engineer Moshe </a:t>
            </a:r>
            <a:r>
              <a:rPr lang="en-us" sz="1800" b="1" i="0" u="none" baseline="0" dirty="0" err="1">
                <a:latin typeface="Arial" panose="020B0604020202020204" pitchFamily="34" charset="0"/>
                <a:ea typeface="David"/>
                <a:cs typeface="Arial" panose="020B0604020202020204" pitchFamily="34" charset="0"/>
                <a:sym typeface="David"/>
              </a:rPr>
              <a:t>Netzer</a:t>
            </a:r>
            <a:r>
              <a:rPr lang="en-us" sz="1800" b="1" i="0" u="none" baseline="0" dirty="0">
                <a:latin typeface="Arial" panose="020B0604020202020204" pitchFamily="34" charset="0"/>
                <a:ea typeface="David"/>
                <a:cs typeface="Arial" panose="020B0604020202020204" pitchFamily="34" charset="0"/>
                <a:sym typeface="David"/>
              </a:rPr>
              <a:t> show that the predicted effect on sensitive instruments at the University is insignificant and materially lower than the background radiation (expected to be absorbed within it) and the equipment sensitivity values.</a:t>
            </a:r>
          </a:p>
          <a:p>
            <a:pPr marR="237304" indent="-279400" algn="just" rtl="0">
              <a:lnSpc>
                <a:spcPct val="111000"/>
              </a:lnSpc>
            </a:pPr>
            <a:r>
              <a:rPr lang="en-us" sz="1800" b="1" i="0" u="none" baseline="0" dirty="0">
                <a:latin typeface="Arial" panose="020B0604020202020204" pitchFamily="34" charset="0"/>
                <a:ea typeface="Arial"/>
                <a:cs typeface="Arial" panose="020B0604020202020204" pitchFamily="34" charset="0"/>
                <a:sym typeface="Arial"/>
              </a:rPr>
              <a:t>• </a:t>
            </a:r>
            <a:r>
              <a:rPr lang="en-us" sz="1800" b="1" i="0" u="none" baseline="0" dirty="0">
                <a:latin typeface="Arial" panose="020B0604020202020204" pitchFamily="34" charset="0"/>
                <a:ea typeface="David"/>
                <a:cs typeface="Arial" panose="020B0604020202020204" pitchFamily="34" charset="0"/>
                <a:sym typeface="David"/>
              </a:rPr>
              <a:t>It should be noted that in the detailed planning the impact will be verified, and if necessary, standard shielding will be installed to further reduce EM flux.</a:t>
            </a:r>
          </a:p>
        </p:txBody>
      </p:sp>
      <p:sp>
        <p:nvSpPr>
          <p:cNvPr id="8" name="Rectangle 7"/>
          <p:cNvSpPr/>
          <p:nvPr/>
        </p:nvSpPr>
        <p:spPr>
          <a:xfrm>
            <a:off x="6022848" y="6638544"/>
            <a:ext cx="143256"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18</a:t>
            </a:r>
          </a:p>
        </p:txBody>
      </p:sp>
    </p:spTree>
    <p:extLst>
      <p:ext uri="{BB962C8B-B14F-4D97-AF65-F5344CB8AC3E}">
        <p14:creationId xmlns:p14="http://schemas.microsoft.com/office/powerpoint/2010/main" val="190627088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85800" y="179070"/>
            <a:ext cx="816864" cy="618744"/>
          </a:xfrm>
          <a:prstGeom prst="rect">
            <a:avLst/>
          </a:prstGeom>
        </p:spPr>
      </p:pic>
      <p:pic>
        <p:nvPicPr>
          <p:cNvPr id="3" name="Picture 2"/>
          <p:cNvPicPr>
            <a:picLocks noChangeAspect="1"/>
          </p:cNvPicPr>
          <p:nvPr/>
        </p:nvPicPr>
        <p:blipFill>
          <a:blip r:embed="rId3"/>
          <a:stretch>
            <a:fillRect/>
          </a:stretch>
        </p:blipFill>
        <p:spPr>
          <a:xfrm>
            <a:off x="1850136" y="347472"/>
            <a:ext cx="954024" cy="335280"/>
          </a:xfrm>
          <a:prstGeom prst="rect">
            <a:avLst/>
          </a:prstGeom>
        </p:spPr>
      </p:pic>
      <p:pic>
        <p:nvPicPr>
          <p:cNvPr id="4" name="Picture 3"/>
          <p:cNvPicPr>
            <a:picLocks noChangeAspect="1"/>
          </p:cNvPicPr>
          <p:nvPr/>
        </p:nvPicPr>
        <p:blipFill>
          <a:blip r:embed="rId4"/>
          <a:stretch>
            <a:fillRect/>
          </a:stretch>
        </p:blipFill>
        <p:spPr>
          <a:xfrm>
            <a:off x="162508" y="1655064"/>
            <a:ext cx="3511296" cy="3572256"/>
          </a:xfrm>
          <a:prstGeom prst="rect">
            <a:avLst/>
          </a:prstGeom>
        </p:spPr>
      </p:pic>
      <p:sp>
        <p:nvSpPr>
          <p:cNvPr id="5" name="Rectangle 4"/>
          <p:cNvSpPr/>
          <p:nvPr/>
        </p:nvSpPr>
        <p:spPr>
          <a:xfrm>
            <a:off x="4331208" y="323088"/>
            <a:ext cx="5977128" cy="685800"/>
          </a:xfrm>
          <a:prstGeom prst="rect">
            <a:avLst/>
          </a:prstGeom>
          <a:solidFill>
            <a:srgbClr val="132B4F"/>
          </a:solidFill>
        </p:spPr>
        <p:txBody>
          <a:bodyPr wrap="none" lIns="0" tIns="0" rIns="0" bIns="0">
            <a:noAutofit/>
          </a:bodyPr>
          <a:lstStyle/>
          <a:p>
            <a:pPr indent="0" algn="l" rtl="0"/>
            <a:r>
              <a:rPr lang="en-us" sz="2400" b="1" i="0" u="none" baseline="0" dirty="0">
                <a:solidFill>
                  <a:srgbClr val="FFFFFF"/>
                </a:solidFill>
                <a:latin typeface="Arial" panose="020B0604020202020204" pitchFamily="34" charset="0"/>
                <a:ea typeface="David"/>
                <a:cs typeface="Arial" panose="020B0604020202020204" pitchFamily="34" charset="0"/>
                <a:sym typeface="David"/>
              </a:rPr>
              <a:t>NIP 102 | EM Radiation: </a:t>
            </a:r>
            <a:br>
              <a:rPr lang="en-us" sz="2400" b="1" i="0" u="none" baseline="0" dirty="0">
                <a:solidFill>
                  <a:srgbClr val="FFFFFF"/>
                </a:solidFill>
                <a:latin typeface="Arial" panose="020B0604020202020204" pitchFamily="34" charset="0"/>
                <a:ea typeface="David"/>
                <a:cs typeface="Arial" panose="020B0604020202020204" pitchFamily="34" charset="0"/>
                <a:sym typeface="David"/>
              </a:rPr>
            </a:br>
            <a:r>
              <a:rPr lang="en-us" sz="2400" b="1" i="0" u="none" baseline="0" dirty="0">
                <a:solidFill>
                  <a:srgbClr val="FFFFFF"/>
                </a:solidFill>
                <a:latin typeface="Arial" panose="020B0604020202020204" pitchFamily="34" charset="0"/>
                <a:ea typeface="David"/>
                <a:cs typeface="Arial" panose="020B0604020202020204" pitchFamily="34" charset="0"/>
                <a:sym typeface="David"/>
              </a:rPr>
              <a:t>Concerns for interference with sensitive equipment</a:t>
            </a:r>
          </a:p>
        </p:txBody>
      </p:sp>
      <p:sp>
        <p:nvSpPr>
          <p:cNvPr id="6" name="Rectangle 5"/>
          <p:cNvSpPr/>
          <p:nvPr/>
        </p:nvSpPr>
        <p:spPr>
          <a:xfrm>
            <a:off x="4343400" y="1353312"/>
            <a:ext cx="1600200" cy="301752"/>
          </a:xfrm>
          <a:prstGeom prst="rect">
            <a:avLst/>
          </a:prstGeom>
          <a:solidFill>
            <a:srgbClr val="FFFFFF"/>
          </a:solidFill>
        </p:spPr>
        <p:txBody>
          <a:bodyPr wrap="none" lIns="0" tIns="0" rIns="0" bIns="0">
            <a:noAutofit/>
          </a:bodyPr>
          <a:lstStyle/>
          <a:p>
            <a:pPr indent="0" algn="just" rtl="0"/>
            <a:r>
              <a:rPr lang="en-us" sz="1800" b="1" i="0" u="sng" baseline="0" dirty="0">
                <a:latin typeface="David"/>
                <a:ea typeface="David"/>
                <a:cs typeface="David"/>
                <a:sym typeface="David"/>
              </a:rPr>
              <a:t>1. </a:t>
            </a:r>
            <a:r>
              <a:rPr lang="en-us" sz="1800" b="1" i="0" u="sng" baseline="0" dirty="0">
                <a:latin typeface="Arial" panose="020B0604020202020204" pitchFamily="34" charset="0"/>
                <a:ea typeface="David"/>
                <a:cs typeface="Arial" panose="020B0604020202020204" pitchFamily="34" charset="0"/>
                <a:sym typeface="David"/>
              </a:rPr>
              <a:t>Objection</a:t>
            </a:r>
            <a:r>
              <a:rPr lang="en-US" sz="1800" b="1" i="0" u="sng" baseline="0" dirty="0">
                <a:latin typeface="Arial" panose="020B0604020202020204" pitchFamily="34" charset="0"/>
                <a:ea typeface="David"/>
                <a:cs typeface="Arial" panose="020B0604020202020204" pitchFamily="34" charset="0"/>
                <a:sym typeface="David"/>
              </a:rPr>
              <a:t>s</a:t>
            </a:r>
            <a:r>
              <a:rPr lang="en-us" sz="1800" b="1" i="0" u="none" baseline="0" dirty="0">
                <a:latin typeface="David"/>
                <a:ea typeface="David"/>
                <a:cs typeface="David"/>
                <a:sym typeface="David"/>
              </a:rPr>
              <a:t>:</a:t>
            </a:r>
          </a:p>
        </p:txBody>
      </p:sp>
      <p:sp>
        <p:nvSpPr>
          <p:cNvPr id="7" name="Rectangle 6"/>
          <p:cNvSpPr/>
          <p:nvPr/>
        </p:nvSpPr>
        <p:spPr>
          <a:xfrm>
            <a:off x="3934327" y="1655064"/>
            <a:ext cx="8095166" cy="5202936"/>
          </a:xfrm>
          <a:prstGeom prst="rect">
            <a:avLst/>
          </a:prstGeom>
          <a:solidFill>
            <a:srgbClr val="FFFFFF"/>
          </a:solidFill>
        </p:spPr>
        <p:txBody>
          <a:bodyPr lIns="0" tIns="0" rIns="0" bIns="0">
            <a:noAutofit/>
          </a:bodyPr>
          <a:lstStyle/>
          <a:p>
            <a:pPr indent="0" algn="just" rtl="0">
              <a:lnSpc>
                <a:spcPct val="150000"/>
              </a:lnSpc>
            </a:pPr>
            <a:r>
              <a:rPr lang="en-US" dirty="0">
                <a:latin typeface="Arial" panose="020B0604020202020204" pitchFamily="34" charset="0"/>
                <a:ea typeface="David"/>
                <a:cs typeface="Arial" panose="020B0604020202020204" pitchFamily="34" charset="0"/>
                <a:sym typeface="David"/>
              </a:rPr>
              <a:t>  </a:t>
            </a:r>
            <a:r>
              <a:rPr lang="en-us" sz="1800" b="0" i="0" u="none" baseline="0" dirty="0">
                <a:latin typeface="Arial" panose="020B0604020202020204" pitchFamily="34" charset="0"/>
                <a:ea typeface="David"/>
                <a:cs typeface="Arial" panose="020B0604020202020204" pitchFamily="34" charset="0"/>
                <a:sym typeface="David"/>
              </a:rPr>
              <a:t>The </a:t>
            </a:r>
            <a:r>
              <a:rPr lang="en-us" sz="2000" b="0" i="0" u="none" baseline="0" dirty="0">
                <a:latin typeface="Arial" panose="020B0604020202020204" pitchFamily="34" charset="0"/>
                <a:ea typeface="David"/>
                <a:cs typeface="Arial" panose="020B0604020202020204" pitchFamily="34" charset="0"/>
                <a:sym typeface="David"/>
              </a:rPr>
              <a:t>Southern alternative (Ramat Gan) passes under a large</a:t>
            </a:r>
            <a:endParaRPr lang="en-US" sz="2000" b="0" i="0" u="none" baseline="0" dirty="0">
              <a:latin typeface="Arial" panose="020B0604020202020204" pitchFamily="34" charset="0"/>
              <a:ea typeface="David"/>
              <a:cs typeface="Arial" panose="020B0604020202020204" pitchFamily="34" charset="0"/>
              <a:sym typeface="David"/>
            </a:endParaRPr>
          </a:p>
          <a:p>
            <a:pPr indent="0" algn="just" rtl="0">
              <a:lnSpc>
                <a:spcPct val="150000"/>
              </a:lnSpc>
            </a:pP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number of research buildings containing EM-sensitive </a:t>
            </a:r>
            <a:endParaRPr lang="en-US" sz="2000" b="0" i="0" u="none" baseline="0" dirty="0">
              <a:latin typeface="Arial" panose="020B0604020202020204" pitchFamily="34" charset="0"/>
              <a:ea typeface="David"/>
              <a:cs typeface="Arial" panose="020B0604020202020204" pitchFamily="34" charset="0"/>
              <a:sym typeface="David"/>
            </a:endParaRPr>
          </a:p>
          <a:p>
            <a:pPr indent="0" algn="just" rtl="0">
              <a:lnSpc>
                <a:spcPct val="150000"/>
              </a:lnSpc>
            </a:pP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equipment. No consideration was made concerning these</a:t>
            </a:r>
            <a:r>
              <a:rPr lang="en-US" sz="2000" b="0" i="0" u="none" baseline="0" dirty="0">
                <a:latin typeface="Arial" panose="020B0604020202020204" pitchFamily="34" charset="0"/>
                <a:ea typeface="David"/>
                <a:cs typeface="Arial" panose="020B0604020202020204" pitchFamily="34" charset="0"/>
                <a:sym typeface="David"/>
              </a:rPr>
              <a:t>,</a:t>
            </a:r>
          </a:p>
          <a:p>
            <a:pPr indent="0" algn="just" rtl="0">
              <a:lnSpc>
                <a:spcPct val="150000"/>
              </a:lnSpc>
            </a:pP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especially sensitive installations.</a:t>
            </a:r>
          </a:p>
          <a:p>
            <a:pPr indent="0" algn="just" rtl="0">
              <a:lnSpc>
                <a:spcPct val="121000"/>
              </a:lnSpc>
              <a:spcAft>
                <a:spcPts val="700"/>
              </a:spcAft>
            </a:pPr>
            <a:r>
              <a:rPr lang="en-US" sz="2000" b="1" i="0" baseline="0" dirty="0">
                <a:latin typeface="Arial" panose="020B0604020202020204" pitchFamily="34" charset="0"/>
                <a:ea typeface="David"/>
                <a:cs typeface="Arial" panose="020B0604020202020204" pitchFamily="34" charset="0"/>
                <a:sym typeface="David"/>
              </a:rPr>
              <a:t>  </a:t>
            </a:r>
            <a:r>
              <a:rPr lang="en-us" sz="2000" b="1" i="0" u="sng" baseline="0" dirty="0">
                <a:latin typeface="Arial" panose="020B0604020202020204" pitchFamily="34" charset="0"/>
                <a:ea typeface="David"/>
                <a:cs typeface="Arial" panose="020B0604020202020204" pitchFamily="34" charset="0"/>
                <a:sym typeface="David"/>
              </a:rPr>
              <a:t>Response:</a:t>
            </a:r>
          </a:p>
          <a:p>
            <a:pPr marR="243908" indent="-292100" algn="just" rtl="0">
              <a:spcAft>
                <a:spcPts val="70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All the aforesaid about tremors, stray currents and electromagnetic</a:t>
            </a:r>
            <a:endParaRPr lang="en-US" sz="2000" b="0" i="0" u="none" baseline="0" dirty="0">
              <a:latin typeface="Arial" panose="020B0604020202020204" pitchFamily="34" charset="0"/>
              <a:ea typeface="David"/>
              <a:cs typeface="Arial" panose="020B0604020202020204" pitchFamily="34" charset="0"/>
              <a:sym typeface="David"/>
            </a:endParaRPr>
          </a:p>
          <a:p>
            <a:pPr marR="243908" indent="-292100" algn="just" rtl="0">
              <a:spcAft>
                <a:spcPts val="700"/>
              </a:spcAft>
            </a:pP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fields are concerns and hypotheses only, without any scientific</a:t>
            </a:r>
            <a:endParaRPr lang="en-US" sz="2000" b="0" i="0" u="none" baseline="0" dirty="0">
              <a:latin typeface="Arial" panose="020B0604020202020204" pitchFamily="34" charset="0"/>
              <a:ea typeface="David"/>
              <a:cs typeface="Arial" panose="020B0604020202020204" pitchFamily="34" charset="0"/>
              <a:sym typeface="David"/>
            </a:endParaRPr>
          </a:p>
          <a:p>
            <a:pPr marR="243908" indent="-292100" algn="just" rtl="0">
              <a:spcAft>
                <a:spcPts val="700"/>
              </a:spcAft>
            </a:pP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evidence presented by the University.</a:t>
            </a:r>
          </a:p>
          <a:p>
            <a:pPr indent="0" algn="just" rtl="0">
              <a:spcAft>
                <a:spcPts val="91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The topic of radiation was discussed extensively in Section 4.4</a:t>
            </a:r>
            <a:endParaRPr lang="en-US" sz="2000" b="0" i="0" u="none" baseline="0" dirty="0">
              <a:latin typeface="Arial" panose="020B0604020202020204" pitchFamily="34" charset="0"/>
              <a:ea typeface="David"/>
              <a:cs typeface="Arial" panose="020B0604020202020204" pitchFamily="34" charset="0"/>
              <a:sym typeface="David"/>
            </a:endParaRPr>
          </a:p>
          <a:p>
            <a:pPr indent="0" algn="just" rtl="0">
              <a:spcAft>
                <a:spcPts val="910"/>
              </a:spcAft>
            </a:pP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of the survey.</a:t>
            </a:r>
          </a:p>
          <a:p>
            <a:pPr marR="243908" indent="-292100" algn="just" rtl="0">
              <a:lnSpc>
                <a:spcPct val="150000"/>
              </a:lnSpc>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EM radiation levels from the Metro tracks were calculated at surface</a:t>
            </a:r>
            <a:endParaRPr lang="en-US" sz="2000" b="0" i="0" u="none" baseline="0" dirty="0">
              <a:latin typeface="Arial" panose="020B0604020202020204" pitchFamily="34" charset="0"/>
              <a:ea typeface="David"/>
              <a:cs typeface="Arial" panose="020B0604020202020204" pitchFamily="34" charset="0"/>
              <a:sym typeface="David"/>
            </a:endParaRPr>
          </a:p>
          <a:p>
            <a:pPr marR="243908" indent="-292100" algn="just" rtl="0">
              <a:lnSpc>
                <a:spcPct val="150000"/>
              </a:lnSpc>
            </a:pP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level along the planned </a:t>
            </a:r>
            <a:r>
              <a:rPr lang="en-us" sz="1800" b="0" i="0" u="none" baseline="0" dirty="0">
                <a:latin typeface="Arial" panose="020B0604020202020204" pitchFamily="34" charset="0"/>
                <a:ea typeface="David"/>
                <a:cs typeface="Arial" panose="020B0604020202020204" pitchFamily="34" charset="0"/>
                <a:sym typeface="David"/>
              </a:rPr>
              <a:t>route.</a:t>
            </a:r>
          </a:p>
          <a:p>
            <a:pPr indent="0" algn="just" rtl="0">
              <a:spcAft>
                <a:spcPts val="910"/>
              </a:spcAft>
            </a:pPr>
            <a:endParaRPr lang="en-us" sz="1800" b="1" i="0" u="none" baseline="0" dirty="0">
              <a:solidFill>
                <a:srgbClr val="FF0000"/>
              </a:solidFill>
              <a:latin typeface="Arial" panose="020B0604020202020204" pitchFamily="34" charset="0"/>
              <a:ea typeface="David"/>
              <a:cs typeface="Arial" panose="020B0604020202020204" pitchFamily="34" charset="0"/>
              <a:sym typeface="David"/>
            </a:endParaRPr>
          </a:p>
        </p:txBody>
      </p:sp>
      <p:sp>
        <p:nvSpPr>
          <p:cNvPr id="8" name="Rectangle 7"/>
          <p:cNvSpPr/>
          <p:nvPr/>
        </p:nvSpPr>
        <p:spPr>
          <a:xfrm>
            <a:off x="6056376" y="6638544"/>
            <a:ext cx="82296"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23</a:t>
            </a:r>
          </a:p>
        </p:txBody>
      </p:sp>
    </p:spTree>
    <p:extLst>
      <p:ext uri="{BB962C8B-B14F-4D97-AF65-F5344CB8AC3E}">
        <p14:creationId xmlns:p14="http://schemas.microsoft.com/office/powerpoint/2010/main" val="92247676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0040" y="173736"/>
            <a:ext cx="816864" cy="618744"/>
          </a:xfrm>
          <a:prstGeom prst="rect">
            <a:avLst/>
          </a:prstGeom>
        </p:spPr>
      </p:pic>
      <p:pic>
        <p:nvPicPr>
          <p:cNvPr id="3" name="Picture 2"/>
          <p:cNvPicPr>
            <a:picLocks noChangeAspect="1"/>
          </p:cNvPicPr>
          <p:nvPr/>
        </p:nvPicPr>
        <p:blipFill>
          <a:blip r:embed="rId3"/>
          <a:stretch>
            <a:fillRect/>
          </a:stretch>
        </p:blipFill>
        <p:spPr>
          <a:xfrm>
            <a:off x="1536192" y="361774"/>
            <a:ext cx="954024" cy="335280"/>
          </a:xfrm>
          <a:prstGeom prst="rect">
            <a:avLst/>
          </a:prstGeom>
        </p:spPr>
      </p:pic>
      <p:pic>
        <p:nvPicPr>
          <p:cNvPr id="4" name="Picture 3"/>
          <p:cNvPicPr>
            <a:picLocks noChangeAspect="1"/>
          </p:cNvPicPr>
          <p:nvPr/>
        </p:nvPicPr>
        <p:blipFill>
          <a:blip r:embed="rId4"/>
          <a:stretch>
            <a:fillRect/>
          </a:stretch>
        </p:blipFill>
        <p:spPr>
          <a:xfrm>
            <a:off x="319094" y="1353312"/>
            <a:ext cx="3314444" cy="3874008"/>
          </a:xfrm>
          <a:prstGeom prst="rect">
            <a:avLst/>
          </a:prstGeom>
        </p:spPr>
      </p:pic>
      <p:sp>
        <p:nvSpPr>
          <p:cNvPr id="5" name="Rectangle 4"/>
          <p:cNvSpPr/>
          <p:nvPr/>
        </p:nvSpPr>
        <p:spPr>
          <a:xfrm>
            <a:off x="4331208" y="184990"/>
            <a:ext cx="5977128" cy="301752"/>
          </a:xfrm>
          <a:prstGeom prst="rect">
            <a:avLst/>
          </a:prstGeom>
          <a:solidFill>
            <a:srgbClr val="132B4F"/>
          </a:solidFill>
        </p:spPr>
        <p:txBody>
          <a:bodyPr wrap="none" lIns="0" tIns="0" rIns="0" bIns="0">
            <a:noAutofit/>
          </a:bodyPr>
          <a:lstStyle/>
          <a:p>
            <a:pPr indent="0" algn="l" rtl="0"/>
            <a:r>
              <a:rPr lang="en-us" sz="2400" b="1" i="0" u="none" baseline="0" dirty="0">
                <a:solidFill>
                  <a:srgbClr val="FFFFFF"/>
                </a:solidFill>
                <a:latin typeface="Arial" panose="020B0604020202020204" pitchFamily="34" charset="0"/>
                <a:ea typeface="David"/>
                <a:cs typeface="Arial" panose="020B0604020202020204" pitchFamily="34" charset="0"/>
                <a:sym typeface="David"/>
              </a:rPr>
              <a:t>NIP 102 | EM Radiation: </a:t>
            </a:r>
            <a:br>
              <a:rPr lang="en-us" sz="2400" b="1" i="0" u="none" baseline="0" dirty="0">
                <a:solidFill>
                  <a:srgbClr val="FFFFFF"/>
                </a:solidFill>
                <a:latin typeface="Arial" panose="020B0604020202020204" pitchFamily="34" charset="0"/>
                <a:ea typeface="David"/>
                <a:cs typeface="Arial" panose="020B0604020202020204" pitchFamily="34" charset="0"/>
                <a:sym typeface="David"/>
              </a:rPr>
            </a:br>
            <a:r>
              <a:rPr lang="en-us" sz="2400" b="1" i="0" u="none" baseline="0" dirty="0">
                <a:solidFill>
                  <a:srgbClr val="FFFFFF"/>
                </a:solidFill>
                <a:latin typeface="Arial" panose="020B0604020202020204" pitchFamily="34" charset="0"/>
                <a:ea typeface="David"/>
                <a:cs typeface="Arial" panose="020B0604020202020204" pitchFamily="34" charset="0"/>
                <a:sym typeface="David"/>
              </a:rPr>
              <a:t>Concerns for interference with sensitive equipment</a:t>
            </a:r>
          </a:p>
        </p:txBody>
      </p:sp>
      <p:sp>
        <p:nvSpPr>
          <p:cNvPr id="6" name="Rectangle 5"/>
          <p:cNvSpPr/>
          <p:nvPr/>
        </p:nvSpPr>
        <p:spPr>
          <a:xfrm>
            <a:off x="4331208" y="1038430"/>
            <a:ext cx="2514760" cy="301752"/>
          </a:xfrm>
          <a:prstGeom prst="rect">
            <a:avLst/>
          </a:prstGeom>
          <a:solidFill>
            <a:srgbClr val="FFFFFF"/>
          </a:solidFill>
        </p:spPr>
        <p:txBody>
          <a:bodyPr wrap="none" lIns="0" tIns="0" rIns="0" bIns="0">
            <a:noAutofit/>
          </a:bodyPr>
          <a:lstStyle/>
          <a:p>
            <a:pPr indent="0" algn="just" rtl="0"/>
            <a:r>
              <a:rPr lang="en-us" sz="1800" b="1" i="0" u="sng" baseline="0" dirty="0">
                <a:latin typeface="Arial" panose="020B0604020202020204" pitchFamily="34" charset="0"/>
                <a:ea typeface="David"/>
                <a:cs typeface="Arial" panose="020B0604020202020204" pitchFamily="34" charset="0"/>
                <a:sym typeface="David"/>
              </a:rPr>
              <a:t>1. Objection</a:t>
            </a:r>
            <a:r>
              <a:rPr lang="en-US" sz="1800" b="1" i="0" u="sng" baseline="0" dirty="0">
                <a:latin typeface="Arial" panose="020B0604020202020204" pitchFamily="34" charset="0"/>
                <a:ea typeface="David"/>
                <a:cs typeface="Arial" panose="020B0604020202020204" pitchFamily="34" charset="0"/>
                <a:sym typeface="David"/>
              </a:rPr>
              <a:t>s (</a:t>
            </a:r>
            <a:r>
              <a:rPr lang="en-US" sz="1800" b="1" i="0" u="sng" baseline="0" dirty="0" err="1">
                <a:latin typeface="Arial" panose="020B0604020202020204" pitchFamily="34" charset="0"/>
                <a:ea typeface="David"/>
                <a:cs typeface="Arial" panose="020B0604020202020204" pitchFamily="34" charset="0"/>
                <a:sym typeface="David"/>
              </a:rPr>
              <a:t>cont</a:t>
            </a:r>
            <a:r>
              <a:rPr lang="en-US" sz="1800" b="1" i="0" u="sng" baseline="0" dirty="0">
                <a:latin typeface="Arial" panose="020B0604020202020204" pitchFamily="34" charset="0"/>
                <a:ea typeface="David"/>
                <a:cs typeface="Arial" panose="020B0604020202020204" pitchFamily="34" charset="0"/>
                <a:sym typeface="David"/>
              </a:rPr>
              <a:t>)</a:t>
            </a:r>
            <a:r>
              <a:rPr lang="en-us" sz="1800" b="1" i="0" u="none" baseline="0" dirty="0">
                <a:latin typeface="Arial" panose="020B0604020202020204" pitchFamily="34" charset="0"/>
                <a:ea typeface="David"/>
                <a:cs typeface="Arial" panose="020B0604020202020204" pitchFamily="34" charset="0"/>
                <a:sym typeface="David"/>
              </a:rPr>
              <a:t>:</a:t>
            </a:r>
          </a:p>
        </p:txBody>
      </p:sp>
      <p:sp>
        <p:nvSpPr>
          <p:cNvPr id="7" name="Rectangle 6"/>
          <p:cNvSpPr/>
          <p:nvPr/>
        </p:nvSpPr>
        <p:spPr>
          <a:xfrm>
            <a:off x="3910263" y="1353312"/>
            <a:ext cx="7962643" cy="4870704"/>
          </a:xfrm>
          <a:prstGeom prst="rect">
            <a:avLst/>
          </a:prstGeom>
          <a:solidFill>
            <a:srgbClr val="FFFFFF"/>
          </a:solidFill>
        </p:spPr>
        <p:txBody>
          <a:bodyPr lIns="0" tIns="0" rIns="0" bIns="0">
            <a:noAutofit/>
          </a:bodyPr>
          <a:lstStyle/>
          <a:p>
            <a:pPr indent="0" algn="just" rtl="0">
              <a:spcAft>
                <a:spcPts val="91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Calculations were conducted using dedicated </a:t>
            </a:r>
            <a:r>
              <a:rPr lang="en-us" sz="2000" b="0" i="0" u="none" baseline="0" dirty="0">
                <a:latin typeface="Arial" panose="020B0604020202020204" pitchFamily="34" charset="0"/>
                <a:ea typeface="Times New Roman"/>
                <a:cs typeface="Arial" panose="020B0604020202020204" pitchFamily="34" charset="0"/>
                <a:sym typeface="Times New Roman"/>
              </a:rPr>
              <a:t>MMI </a:t>
            </a:r>
            <a:r>
              <a:rPr lang="en-us" sz="2000" b="0" i="0" u="none" baseline="0" dirty="0">
                <a:latin typeface="Arial" panose="020B0604020202020204" pitchFamily="34" charset="0"/>
                <a:ea typeface="David"/>
                <a:cs typeface="Arial" panose="020B0604020202020204" pitchFamily="34" charset="0"/>
                <a:sym typeface="David"/>
              </a:rPr>
              <a:t>software according to equipment characteristics of </a:t>
            </a:r>
            <a:r>
              <a:rPr lang="en-us" sz="2000" b="0" i="0" u="none" baseline="0" dirty="0">
                <a:latin typeface="Arial" panose="020B0604020202020204" pitchFamily="34" charset="0"/>
                <a:ea typeface="Times New Roman"/>
                <a:cs typeface="Arial" panose="020B0604020202020204" pitchFamily="34" charset="0"/>
                <a:sym typeface="Times New Roman"/>
              </a:rPr>
              <a:t>SYSTRA’s</a:t>
            </a:r>
            <a:r>
              <a:rPr lang="en-us" sz="2000" b="0" i="0" u="none" baseline="0" dirty="0">
                <a:latin typeface="Arial" panose="020B0604020202020204" pitchFamily="34" charset="0"/>
                <a:cs typeface="Arial" panose="020B0604020202020204" pitchFamily="34" charset="0"/>
              </a:rPr>
              <a:t> specifications.</a:t>
            </a:r>
          </a:p>
          <a:p>
            <a:pPr marR="243908" indent="-292100" algn="just" rtl="0">
              <a:lnSpc>
                <a:spcPct val="115000"/>
              </a:lnSpc>
              <a:spcAft>
                <a:spcPts val="91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Additionally, NTA conducted measurements of background EM radiation and found that calculated values from the metro were significantly lower than background values. Since radiation is measured on a logarithmic scale, the radiation effect from the Metro is expected to be much lower.</a:t>
            </a:r>
          </a:p>
          <a:p>
            <a:pPr indent="0" algn="just" rtl="0">
              <a:lnSpc>
                <a:spcPct val="121000"/>
              </a:lnSpc>
            </a:pPr>
            <a:r>
              <a:rPr lang="en-us" sz="2000" b="1" i="0" u="none" baseline="0" dirty="0">
                <a:solidFill>
                  <a:srgbClr val="FF0000"/>
                </a:solidFill>
                <a:latin typeface="Arial" panose="020B0604020202020204" pitchFamily="34" charset="0"/>
                <a:ea typeface="David"/>
                <a:cs typeface="Arial" panose="020B0604020202020204" pitchFamily="34" charset="0"/>
                <a:sym typeface="David"/>
              </a:rPr>
              <a:t>Note </a:t>
            </a:r>
            <a:r>
              <a:rPr lang="en-us" sz="2000" b="1" i="0" u="none" baseline="0" dirty="0">
                <a:solidFill>
                  <a:srgbClr val="FF0000"/>
                </a:solidFill>
                <a:latin typeface="Arial" panose="020B0604020202020204" pitchFamily="34" charset="0"/>
                <a:ea typeface="Times New Roman"/>
                <a:cs typeface="Arial" panose="020B0604020202020204" pitchFamily="34" charset="0"/>
                <a:sym typeface="Times New Roman"/>
              </a:rPr>
              <a:t>–</a:t>
            </a:r>
            <a:r>
              <a:rPr lang="en-us" sz="2000" b="1" i="0" u="none" baseline="0" dirty="0">
                <a:solidFill>
                  <a:srgbClr val="FF0000"/>
                </a:solidFill>
                <a:latin typeface="Arial" panose="020B0604020202020204" pitchFamily="34" charset="0"/>
                <a:ea typeface="David"/>
                <a:cs typeface="Arial" panose="020B0604020202020204" pitchFamily="34" charset="0"/>
                <a:sym typeface="David"/>
              </a:rPr>
              <a:t>The University’s objection does not concern effects </a:t>
            </a:r>
            <a:endParaRPr lang="en-US" sz="2000" b="1" i="0" u="none" baseline="0" dirty="0">
              <a:solidFill>
                <a:srgbClr val="FF0000"/>
              </a:solidFill>
              <a:latin typeface="Arial" panose="020B0604020202020204" pitchFamily="34" charset="0"/>
              <a:ea typeface="David"/>
              <a:cs typeface="Arial" panose="020B0604020202020204" pitchFamily="34" charset="0"/>
              <a:sym typeface="David"/>
            </a:endParaRPr>
          </a:p>
          <a:p>
            <a:pPr indent="0" algn="just" rtl="0">
              <a:lnSpc>
                <a:spcPct val="121000"/>
              </a:lnSpc>
            </a:pPr>
            <a:r>
              <a:rPr lang="en-us" sz="2000" b="1" i="0" u="none" baseline="0" dirty="0">
                <a:solidFill>
                  <a:srgbClr val="FF0000"/>
                </a:solidFill>
                <a:latin typeface="Arial" panose="020B0604020202020204" pitchFamily="34" charset="0"/>
                <a:ea typeface="David"/>
                <a:cs typeface="Arial" panose="020B0604020202020204" pitchFamily="34" charset="0"/>
                <a:sym typeface="David"/>
              </a:rPr>
              <a:t>on human</a:t>
            </a:r>
            <a:r>
              <a:rPr lang="en-US" sz="2000" b="1" i="0" u="none" baseline="0" dirty="0">
                <a:solidFill>
                  <a:srgbClr val="FF0000"/>
                </a:solidFill>
                <a:latin typeface="Arial" panose="020B0604020202020204" pitchFamily="34" charset="0"/>
                <a:ea typeface="David"/>
                <a:cs typeface="Arial" panose="020B0604020202020204" pitchFamily="34" charset="0"/>
                <a:sym typeface="David"/>
              </a:rPr>
              <a:t> </a:t>
            </a:r>
            <a:r>
              <a:rPr lang="en-us" sz="2000" b="1" i="0" u="none" baseline="0" dirty="0">
                <a:solidFill>
                  <a:srgbClr val="FF0000"/>
                </a:solidFill>
                <a:latin typeface="Arial" panose="020B0604020202020204" pitchFamily="34" charset="0"/>
                <a:ea typeface="David"/>
                <a:cs typeface="Arial" panose="020B0604020202020204" pitchFamily="34" charset="0"/>
                <a:sym typeface="David"/>
              </a:rPr>
              <a:t>beings. According to the project’s </a:t>
            </a:r>
            <a:endParaRPr lang="en-US" sz="2000" b="1" i="0" u="none" baseline="0" dirty="0">
              <a:solidFill>
                <a:srgbClr val="FF0000"/>
              </a:solidFill>
              <a:latin typeface="Arial" panose="020B0604020202020204" pitchFamily="34" charset="0"/>
              <a:ea typeface="David"/>
              <a:cs typeface="Arial" panose="020B0604020202020204" pitchFamily="34" charset="0"/>
              <a:sym typeface="David"/>
            </a:endParaRPr>
          </a:p>
          <a:p>
            <a:pPr indent="0" algn="just" rtl="0">
              <a:lnSpc>
                <a:spcPct val="121000"/>
              </a:lnSpc>
            </a:pPr>
            <a:r>
              <a:rPr lang="en-us" sz="2000" b="1" i="0" u="none" baseline="0" dirty="0">
                <a:solidFill>
                  <a:srgbClr val="FF0000"/>
                </a:solidFill>
                <a:latin typeface="Arial" panose="020B0604020202020204" pitchFamily="34" charset="0"/>
                <a:ea typeface="David"/>
                <a:cs typeface="Arial" panose="020B0604020202020204" pitchFamily="34" charset="0"/>
                <a:sym typeface="David"/>
              </a:rPr>
              <a:t>acoustical survey report, no impacts are expected.</a:t>
            </a:r>
            <a:endParaRPr lang="en-US" sz="2000" b="1" i="0" u="none" baseline="0" dirty="0">
              <a:solidFill>
                <a:srgbClr val="FF0000"/>
              </a:solidFill>
              <a:latin typeface="Arial" panose="020B0604020202020204" pitchFamily="34" charset="0"/>
              <a:ea typeface="David"/>
              <a:cs typeface="Arial" panose="020B0604020202020204" pitchFamily="34" charset="0"/>
              <a:sym typeface="David"/>
            </a:endParaRPr>
          </a:p>
          <a:p>
            <a:pPr indent="0" algn="just" rtl="0">
              <a:lnSpc>
                <a:spcPct val="121000"/>
              </a:lnSpc>
            </a:pPr>
            <a:r>
              <a:rPr lang="en-us" sz="2000" b="1" i="0" u="none" baseline="0" dirty="0">
                <a:solidFill>
                  <a:srgbClr val="FF0000"/>
                </a:solidFill>
                <a:latin typeface="Arial" panose="020B0604020202020204" pitchFamily="34" charset="0"/>
                <a:ea typeface="David"/>
                <a:cs typeface="Arial" panose="020B0604020202020204" pitchFamily="34" charset="0"/>
                <a:sym typeface="David"/>
              </a:rPr>
              <a:t> However, there is concern for effects upon equipment.</a:t>
            </a:r>
          </a:p>
        </p:txBody>
      </p:sp>
      <p:sp>
        <p:nvSpPr>
          <p:cNvPr id="8" name="Rectangle 7"/>
          <p:cNvSpPr/>
          <p:nvPr/>
        </p:nvSpPr>
        <p:spPr>
          <a:xfrm>
            <a:off x="6056376" y="6638544"/>
            <a:ext cx="82296"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3</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48622" y="304800"/>
            <a:ext cx="954024" cy="335280"/>
          </a:xfrm>
          <a:prstGeom prst="rect">
            <a:avLst/>
          </a:prstGeom>
        </p:spPr>
      </p:pic>
      <p:pic>
        <p:nvPicPr>
          <p:cNvPr id="3" name="Picture 2"/>
          <p:cNvPicPr>
            <a:picLocks noChangeAspect="1"/>
          </p:cNvPicPr>
          <p:nvPr/>
        </p:nvPicPr>
        <p:blipFill>
          <a:blip r:embed="rId3"/>
          <a:stretch>
            <a:fillRect/>
          </a:stretch>
        </p:blipFill>
        <p:spPr>
          <a:xfrm>
            <a:off x="582168" y="210312"/>
            <a:ext cx="597408" cy="557784"/>
          </a:xfrm>
          <a:prstGeom prst="rect">
            <a:avLst/>
          </a:prstGeom>
        </p:spPr>
      </p:pic>
      <p:sp>
        <p:nvSpPr>
          <p:cNvPr id="5" name="Rectangle 4"/>
          <p:cNvSpPr/>
          <p:nvPr/>
        </p:nvSpPr>
        <p:spPr>
          <a:xfrm>
            <a:off x="2471692" y="594478"/>
            <a:ext cx="5971032" cy="301752"/>
          </a:xfrm>
          <a:prstGeom prst="rect">
            <a:avLst/>
          </a:prstGeom>
          <a:solidFill>
            <a:srgbClr val="132B4F"/>
          </a:solidFill>
        </p:spPr>
        <p:txBody>
          <a:bodyPr wrap="none" lIns="0" tIns="0" rIns="0" bIns="0">
            <a:noAutofit/>
          </a:bodyPr>
          <a:lstStyle/>
          <a:p>
            <a:pPr indent="0" algn="l" rtl="0"/>
            <a:r>
              <a:rPr lang="en-us" sz="2000" b="1" i="0" u="none" baseline="0" dirty="0">
                <a:solidFill>
                  <a:srgbClr val="FFFFFF"/>
                </a:solidFill>
                <a:latin typeface="Arial" panose="020B0604020202020204" pitchFamily="34" charset="0"/>
                <a:ea typeface="David"/>
                <a:cs typeface="Arial" panose="020B0604020202020204" pitchFamily="34" charset="0"/>
                <a:sym typeface="David"/>
              </a:rPr>
              <a:t>NIP 102 | EM Radiation: Concerns for interference with sensitive equipment</a:t>
            </a:r>
          </a:p>
        </p:txBody>
      </p:sp>
      <p:sp>
        <p:nvSpPr>
          <p:cNvPr id="6" name="Rectangle 5"/>
          <p:cNvSpPr/>
          <p:nvPr/>
        </p:nvSpPr>
        <p:spPr>
          <a:xfrm>
            <a:off x="582168" y="1348857"/>
            <a:ext cx="4081272" cy="301752"/>
          </a:xfrm>
          <a:prstGeom prst="rect">
            <a:avLst/>
          </a:prstGeom>
          <a:solidFill>
            <a:srgbClr val="FFFFFF"/>
          </a:solidFill>
        </p:spPr>
        <p:txBody>
          <a:bodyPr wrap="none" lIns="0" tIns="0" rIns="0" bIns="0">
            <a:noAutofit/>
          </a:bodyPr>
          <a:lstStyle/>
          <a:p>
            <a:pPr indent="0" algn="l" rtl="0"/>
            <a:r>
              <a:rPr lang="en-us" sz="1800" b="1" i="0" u="sng" baseline="0" dirty="0">
                <a:latin typeface="Arial" panose="020B0604020202020204" pitchFamily="34" charset="0"/>
                <a:ea typeface="David"/>
                <a:cs typeface="Arial" panose="020B0604020202020204" pitchFamily="34" charset="0"/>
                <a:sym typeface="David"/>
              </a:rPr>
              <a:t>Coordination with the University: EM</a:t>
            </a:r>
          </a:p>
        </p:txBody>
      </p:sp>
      <p:sp>
        <p:nvSpPr>
          <p:cNvPr id="7" name="Rectangle 6"/>
          <p:cNvSpPr/>
          <p:nvPr/>
        </p:nvSpPr>
        <p:spPr>
          <a:xfrm>
            <a:off x="582168" y="1650609"/>
            <a:ext cx="11103864" cy="4512448"/>
          </a:xfrm>
          <a:prstGeom prst="rect">
            <a:avLst/>
          </a:prstGeom>
          <a:solidFill>
            <a:srgbClr val="FFFFFF"/>
          </a:solidFill>
        </p:spPr>
        <p:txBody>
          <a:bodyPr lIns="0" tIns="0" rIns="0" bIns="0">
            <a:noAutofit/>
          </a:bodyPr>
          <a:lstStyle/>
          <a:p>
            <a:pPr marR="231716" indent="-292100" algn="just" rtl="0">
              <a:lnSpc>
                <a:spcPct val="105000"/>
              </a:lnSpc>
              <a:spcAft>
                <a:spcPts val="84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On December 3, 2020, the University submitted its objection</a:t>
            </a:r>
            <a:r>
              <a:rPr lang="en-US" sz="2000" b="0" i="0" u="none" baseline="0" dirty="0">
                <a:latin typeface="Arial" panose="020B0604020202020204" pitchFamily="34" charset="0"/>
                <a:ea typeface="David"/>
                <a:cs typeface="Arial" panose="020B0604020202020204" pitchFamily="34" charset="0"/>
                <a:sym typeface="David"/>
              </a:rPr>
              <a:t>, attaching a report drawn up </a:t>
            </a:r>
            <a:r>
              <a:rPr lang="en-us" sz="2000" b="0" i="0" u="none" baseline="0" dirty="0">
                <a:latin typeface="Arial" panose="020B0604020202020204" pitchFamily="34" charset="0"/>
                <a:ea typeface="David"/>
                <a:cs typeface="Arial" panose="020B0604020202020204" pitchFamily="34" charset="0"/>
                <a:sym typeface="David"/>
              </a:rPr>
              <a:t>on its behalf (the </a:t>
            </a:r>
            <a:r>
              <a:rPr lang="en-us" sz="2000" b="0" i="0" u="none" baseline="0" dirty="0">
                <a:latin typeface="Arial" panose="020B0604020202020204" pitchFamily="34" charset="0"/>
                <a:ea typeface="Times New Roman"/>
                <a:cs typeface="Arial" panose="020B0604020202020204" pitchFamily="34" charset="0"/>
                <a:sym typeface="Times New Roman"/>
              </a:rPr>
              <a:t>Van </a:t>
            </a:r>
            <a:r>
              <a:rPr lang="en-us" sz="2000" b="0" i="0" u="none" baseline="0" dirty="0" err="1">
                <a:latin typeface="Arial" panose="020B0604020202020204" pitchFamily="34" charset="0"/>
                <a:ea typeface="Times New Roman"/>
                <a:cs typeface="Arial" panose="020B0604020202020204" pitchFamily="34" charset="0"/>
                <a:sym typeface="Times New Roman"/>
              </a:rPr>
              <a:t>Bekkum</a:t>
            </a:r>
            <a:r>
              <a:rPr lang="en-us" sz="2000" b="0" i="0" u="none" baseline="0" dirty="0">
                <a:latin typeface="Arial" panose="020B0604020202020204" pitchFamily="34" charset="0"/>
                <a:ea typeface="David"/>
                <a:cs typeface="Arial" panose="020B0604020202020204" pitchFamily="34" charset="0"/>
                <a:sym typeface="David"/>
              </a:rPr>
              <a:t> </a:t>
            </a:r>
            <a:r>
              <a:rPr lang="en-US" sz="2000" b="0" i="0" u="none" baseline="0" dirty="0">
                <a:latin typeface="Arial" panose="020B0604020202020204" pitchFamily="34" charset="0"/>
                <a:ea typeface="David"/>
                <a:cs typeface="Arial" panose="020B0604020202020204" pitchFamily="34" charset="0"/>
                <a:sym typeface="David"/>
              </a:rPr>
              <a:t>report </a:t>
            </a:r>
            <a:r>
              <a:rPr lang="en-us" sz="2000" b="0" i="0" u="none" baseline="0" dirty="0">
                <a:latin typeface="Arial" panose="020B0604020202020204" pitchFamily="34" charset="0"/>
                <a:ea typeface="David"/>
                <a:cs typeface="Arial" panose="020B0604020202020204" pitchFamily="34" charset="0"/>
                <a:sym typeface="David"/>
              </a:rPr>
              <a:t>from September 5, 2020), presenting the laboratories and installations </a:t>
            </a:r>
            <a:r>
              <a:rPr lang="en-US" sz="2000" b="0" i="0" u="none" baseline="0" dirty="0">
                <a:latin typeface="Arial" panose="020B0604020202020204" pitchFamily="34" charset="0"/>
                <a:ea typeface="David"/>
                <a:cs typeface="Arial" panose="020B0604020202020204" pitchFamily="34" charset="0"/>
                <a:sym typeface="David"/>
              </a:rPr>
              <a:t>where there is a concern </a:t>
            </a:r>
            <a:r>
              <a:rPr lang="en-US" sz="2000" dirty="0">
                <a:latin typeface="Arial" panose="020B0604020202020204" pitchFamily="34" charset="0"/>
                <a:ea typeface="David"/>
                <a:cs typeface="Arial" panose="020B0604020202020204" pitchFamily="34" charset="0"/>
                <a:sym typeface="David"/>
              </a:rPr>
              <a:t>regarding </a:t>
            </a:r>
            <a:r>
              <a:rPr lang="en-us" sz="2000" b="0" i="0" u="none" baseline="0" dirty="0">
                <a:latin typeface="Arial" panose="020B0604020202020204" pitchFamily="34" charset="0"/>
                <a:ea typeface="David"/>
                <a:cs typeface="Arial" panose="020B0604020202020204" pitchFamily="34" charset="0"/>
                <a:sym typeface="David"/>
              </a:rPr>
              <a:t>disturbances, and instrument sensitivity threshold</a:t>
            </a:r>
            <a:r>
              <a:rPr lang="en-US" sz="2000" b="0" i="0" u="none" baseline="0" dirty="0">
                <a:latin typeface="Arial" panose="020B0604020202020204" pitchFamily="34" charset="0"/>
                <a:ea typeface="David"/>
                <a:cs typeface="Arial" panose="020B0604020202020204" pitchFamily="34" charset="0"/>
                <a:sym typeface="David"/>
              </a:rPr>
              <a:t>s</a:t>
            </a:r>
            <a:r>
              <a:rPr lang="en-us" sz="2000" b="0" i="0" u="none" baseline="0" dirty="0">
                <a:latin typeface="Arial" panose="020B0604020202020204" pitchFamily="34" charset="0"/>
                <a:ea typeface="David"/>
                <a:cs typeface="Arial" panose="020B0604020202020204" pitchFamily="34" charset="0"/>
                <a:sym typeface="David"/>
              </a:rPr>
              <a:t>.</a:t>
            </a:r>
            <a:r>
              <a:rPr lang="en-us" sz="2000" b="0" i="0" u="none" baseline="30000" dirty="0">
                <a:latin typeface="Arial" panose="020B0604020202020204" pitchFamily="34" charset="0"/>
                <a:ea typeface="David"/>
                <a:cs typeface="Arial" panose="020B0604020202020204" pitchFamily="34" charset="0"/>
                <a:sym typeface="David"/>
              </a:rPr>
              <a:t>(1)</a:t>
            </a:r>
          </a:p>
          <a:p>
            <a:pPr marR="231716" indent="-292100" algn="just" rtl="0">
              <a:lnSpc>
                <a:spcPct val="115000"/>
              </a:lnSpc>
              <a:spcAft>
                <a:spcPts val="63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On December 6, 2020, an initial expert’s opinion on behalf of NTA (by Engineer Moshe </a:t>
            </a:r>
            <a:r>
              <a:rPr lang="en-us" sz="2000" b="0" i="0" u="none" baseline="0" dirty="0" err="1">
                <a:latin typeface="Arial" panose="020B0604020202020204" pitchFamily="34" charset="0"/>
                <a:ea typeface="David"/>
                <a:cs typeface="Arial" panose="020B0604020202020204" pitchFamily="34" charset="0"/>
                <a:sym typeface="David"/>
              </a:rPr>
              <a:t>Netzer</a:t>
            </a:r>
            <a:r>
              <a:rPr lang="en-us" sz="2000" b="0" i="0" u="none" baseline="0" dirty="0">
                <a:latin typeface="Arial" panose="020B0604020202020204" pitchFamily="34" charset="0"/>
                <a:ea typeface="David"/>
                <a:cs typeface="Arial" panose="020B0604020202020204" pitchFamily="34" charset="0"/>
                <a:sym typeface="David"/>
              </a:rPr>
              <a:t>) was prepared, which included a reference to the potential for disturbances based on calculations carried out as part of the survey of EM levels at ground level above the route and the instructions for operating permits by the Environmental Protection Ministry.</a:t>
            </a:r>
          </a:p>
          <a:p>
            <a:pPr marR="231716" indent="-292100" algn="just" rtl="0">
              <a:lnSpc>
                <a:spcPct val="115000"/>
              </a:lnSpc>
              <a:spcAft>
                <a:spcPts val="63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On March 17, 2021, the NTA conducted EM measurements in the University’s sensitive buildings. The measurements were coordinated and approved by the University</a:t>
            </a:r>
            <a:r>
              <a:rPr lang="en-us" sz="2000" b="0" i="0" u="none" baseline="0" dirty="0">
                <a:latin typeface="Arial" panose="020B0604020202020204" pitchFamily="34" charset="0"/>
                <a:ea typeface="Times New Roman"/>
                <a:cs typeface="Arial" panose="020B0604020202020204" pitchFamily="34" charset="0"/>
                <a:sym typeface="Times New Roman"/>
              </a:rPr>
              <a:t> – </a:t>
            </a:r>
            <a:r>
              <a:rPr lang="en-us" sz="2000" b="0" i="0" u="none" baseline="0" dirty="0">
                <a:latin typeface="Arial" panose="020B0604020202020204" pitchFamily="34" charset="0"/>
                <a:ea typeface="David"/>
                <a:cs typeface="Arial" panose="020B0604020202020204" pitchFamily="34" charset="0"/>
                <a:sym typeface="David"/>
              </a:rPr>
              <a:t>all the points where the University sought to measure EM fields, including points far away from the route. The measurements were carried out in th</a:t>
            </a:r>
            <a:r>
              <a:rPr lang="en-US" sz="2000" b="0" i="0" u="none" baseline="0" dirty="0">
                <a:latin typeface="Arial" panose="020B0604020202020204" pitchFamily="34" charset="0"/>
                <a:ea typeface="David"/>
                <a:cs typeface="Arial" panose="020B0604020202020204" pitchFamily="34" charset="0"/>
                <a:sym typeface="David"/>
              </a:rPr>
              <a:t>e</a:t>
            </a:r>
            <a:r>
              <a:rPr lang="en-us" sz="2000" dirty="0">
                <a:latin typeface="Arial" panose="020B0604020202020204" pitchFamily="34" charset="0"/>
                <a:ea typeface="David"/>
                <a:cs typeface="Arial" panose="020B0604020202020204" pitchFamily="34" charset="0"/>
                <a:sym typeface="David"/>
              </a:rPr>
              <a:t> presence of </a:t>
            </a:r>
            <a:r>
              <a:rPr lang="en-us" sz="2000" b="0" i="0" u="none" baseline="0" dirty="0">
                <a:latin typeface="Arial" panose="020B0604020202020204" pitchFamily="34" charset="0"/>
                <a:ea typeface="David"/>
                <a:cs typeface="Arial" panose="020B0604020202020204" pitchFamily="34" charset="0"/>
                <a:sym typeface="David"/>
              </a:rPr>
              <a:t>University representatives.</a:t>
            </a:r>
          </a:p>
          <a:p>
            <a:pPr marR="231716" indent="-292100" algn="just" rtl="0">
              <a:lnSpc>
                <a:spcPct val="115000"/>
              </a:lnSpc>
              <a:spcAft>
                <a:spcPts val="630"/>
              </a:spcAft>
            </a:pPr>
            <a:endParaRPr lang="en-us" sz="2000" b="0" i="0" u="none" baseline="0" dirty="0">
              <a:latin typeface="Arial" panose="020B0604020202020204" pitchFamily="34" charset="0"/>
              <a:ea typeface="David"/>
              <a:cs typeface="Arial" panose="020B0604020202020204" pitchFamily="34" charset="0"/>
              <a:sym typeface="David"/>
            </a:endParaRPr>
          </a:p>
        </p:txBody>
      </p:sp>
      <p:sp>
        <p:nvSpPr>
          <p:cNvPr id="9" name="Rectangle 8"/>
          <p:cNvSpPr/>
          <p:nvPr/>
        </p:nvSpPr>
        <p:spPr>
          <a:xfrm>
            <a:off x="6050280" y="6638544"/>
            <a:ext cx="91440" cy="121920"/>
          </a:xfrm>
          <a:prstGeom prst="rect">
            <a:avLst/>
          </a:prstGeom>
          <a:solidFill>
            <a:srgbClr val="1E376D"/>
          </a:solidFill>
        </p:spPr>
        <p:txBody>
          <a:bodyPr wrap="none" lIns="0" tIns="0" rIns="0" bIns="0">
            <a:noAutofit/>
          </a:bodyPr>
          <a:lstStyle/>
          <a:p>
            <a:pPr indent="0" algn="r" rtl="0"/>
            <a:r>
              <a:rPr lang="en-us" sz="1000" b="0" i="0" u="none" baseline="0">
                <a:solidFill>
                  <a:srgbClr val="FFFFFF"/>
                </a:solidFill>
                <a:latin typeface="David"/>
                <a:ea typeface="David"/>
                <a:cs typeface="David"/>
                <a:sym typeface="David"/>
              </a:rPr>
              <a:t>4</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54252" y="115417"/>
            <a:ext cx="954024" cy="335280"/>
          </a:xfrm>
          <a:prstGeom prst="rect">
            <a:avLst/>
          </a:prstGeom>
        </p:spPr>
      </p:pic>
      <p:pic>
        <p:nvPicPr>
          <p:cNvPr id="3" name="Picture 2"/>
          <p:cNvPicPr>
            <a:picLocks noChangeAspect="1"/>
          </p:cNvPicPr>
          <p:nvPr/>
        </p:nvPicPr>
        <p:blipFill>
          <a:blip r:embed="rId3"/>
          <a:stretch>
            <a:fillRect/>
          </a:stretch>
        </p:blipFill>
        <p:spPr>
          <a:xfrm>
            <a:off x="536448" y="96393"/>
            <a:ext cx="597408" cy="557784"/>
          </a:xfrm>
          <a:prstGeom prst="rect">
            <a:avLst/>
          </a:prstGeom>
        </p:spPr>
      </p:pic>
      <p:sp>
        <p:nvSpPr>
          <p:cNvPr id="5" name="Rectangle 4"/>
          <p:cNvSpPr/>
          <p:nvPr/>
        </p:nvSpPr>
        <p:spPr>
          <a:xfrm>
            <a:off x="1952151" y="562356"/>
            <a:ext cx="5971032" cy="301752"/>
          </a:xfrm>
          <a:prstGeom prst="rect">
            <a:avLst/>
          </a:prstGeom>
          <a:solidFill>
            <a:srgbClr val="132B4F"/>
          </a:solidFill>
        </p:spPr>
        <p:txBody>
          <a:bodyPr wrap="none" lIns="0" tIns="0" rIns="0" bIns="0">
            <a:noAutofit/>
          </a:bodyPr>
          <a:lstStyle/>
          <a:p>
            <a:pPr indent="0" algn="l" rtl="0"/>
            <a:r>
              <a:rPr lang="en-us" sz="2200" b="1" i="0" u="none" baseline="0" dirty="0">
                <a:solidFill>
                  <a:srgbClr val="FFFFFF"/>
                </a:solidFill>
                <a:latin typeface="Arial" panose="020B0604020202020204" pitchFamily="34" charset="0"/>
                <a:ea typeface="David"/>
                <a:cs typeface="Arial" panose="020B0604020202020204" pitchFamily="34" charset="0"/>
                <a:sym typeface="David"/>
              </a:rPr>
              <a:t>NIP 102 | EM Radiation: Concerns for interference with sensitive equipment</a:t>
            </a:r>
          </a:p>
        </p:txBody>
      </p:sp>
      <p:sp>
        <p:nvSpPr>
          <p:cNvPr id="6" name="Rectangle 5"/>
          <p:cNvSpPr/>
          <p:nvPr/>
        </p:nvSpPr>
        <p:spPr>
          <a:xfrm>
            <a:off x="4325112" y="1088136"/>
            <a:ext cx="4002024" cy="301752"/>
          </a:xfrm>
          <a:prstGeom prst="rect">
            <a:avLst/>
          </a:prstGeom>
          <a:solidFill>
            <a:srgbClr val="FFFFFF"/>
          </a:solidFill>
        </p:spPr>
        <p:txBody>
          <a:bodyPr wrap="none" lIns="0" tIns="0" rIns="0" bIns="0">
            <a:noAutofit/>
          </a:bodyPr>
          <a:lstStyle/>
          <a:p>
            <a:pPr indent="0" algn="l" rtl="0"/>
            <a:r>
              <a:rPr lang="en-us" sz="1800" b="1" i="0" u="sng" baseline="0" dirty="0">
                <a:latin typeface="Arial" panose="020B0604020202020204" pitchFamily="34" charset="0"/>
                <a:ea typeface="David"/>
                <a:cs typeface="Arial" panose="020B0604020202020204" pitchFamily="34" charset="0"/>
                <a:sym typeface="David"/>
              </a:rPr>
              <a:t>Coordination with the University</a:t>
            </a:r>
            <a:r>
              <a:rPr lang="en-us" sz="1800" b="1" i="0" baseline="0" dirty="0">
                <a:latin typeface="Arial" panose="020B0604020202020204" pitchFamily="34" charset="0"/>
                <a:ea typeface="David"/>
                <a:cs typeface="Arial" panose="020B0604020202020204" pitchFamily="34" charset="0"/>
                <a:sym typeface="David"/>
              </a:rPr>
              <a:t>: EMA</a:t>
            </a:r>
          </a:p>
        </p:txBody>
      </p:sp>
      <p:sp>
        <p:nvSpPr>
          <p:cNvPr id="7" name="Rectangle 6"/>
          <p:cNvSpPr/>
          <p:nvPr/>
        </p:nvSpPr>
        <p:spPr>
          <a:xfrm>
            <a:off x="4325112" y="1380744"/>
            <a:ext cx="7360920" cy="4639056"/>
          </a:xfrm>
          <a:prstGeom prst="rect">
            <a:avLst/>
          </a:prstGeom>
          <a:solidFill>
            <a:srgbClr val="FFFFFF"/>
          </a:solidFill>
        </p:spPr>
        <p:txBody>
          <a:bodyPr lIns="0" tIns="0" rIns="0" bIns="0">
            <a:noAutofit/>
          </a:bodyPr>
          <a:lstStyle/>
          <a:p>
            <a:pPr marR="231716" indent="-292100" algn="just" rtl="0">
              <a:lnSpc>
                <a:spcPct val="115000"/>
              </a:lnSpc>
              <a:spcAft>
                <a:spcPts val="63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On March 17, 2021, the NTA conducted EM measurements in the University’s sensitive buildings. The measurements were coordinated and approved by the University</a:t>
            </a:r>
            <a:r>
              <a:rPr lang="en-us" sz="2000" b="0" i="0" u="none" baseline="0" dirty="0">
                <a:latin typeface="Arial" panose="020B0604020202020204" pitchFamily="34" charset="0"/>
                <a:ea typeface="Times New Roman"/>
                <a:cs typeface="Arial" panose="020B0604020202020204" pitchFamily="34" charset="0"/>
                <a:sym typeface="Times New Roman"/>
              </a:rPr>
              <a:t> – </a:t>
            </a:r>
            <a:r>
              <a:rPr lang="en-us" sz="2000" b="0" i="0" u="none" baseline="0" dirty="0">
                <a:latin typeface="Arial" panose="020B0604020202020204" pitchFamily="34" charset="0"/>
                <a:ea typeface="David"/>
                <a:cs typeface="Arial" panose="020B0604020202020204" pitchFamily="34" charset="0"/>
                <a:sym typeface="David"/>
              </a:rPr>
              <a:t>all the points where the University sought to measure EM fields, including points </a:t>
            </a:r>
            <a:r>
              <a:rPr lang="en-US" sz="2000" b="0" i="0" u="none" baseline="0" dirty="0">
                <a:latin typeface="Arial" panose="020B0604020202020204" pitchFamily="34" charset="0"/>
                <a:ea typeface="David"/>
                <a:cs typeface="Arial" panose="020B0604020202020204" pitchFamily="34" charset="0"/>
                <a:sym typeface="David"/>
              </a:rPr>
              <a:t>at a distance</a:t>
            </a:r>
            <a:r>
              <a:rPr lang="en-us" sz="2000" b="0" i="0" u="none" baseline="0" dirty="0">
                <a:latin typeface="Arial" panose="020B0604020202020204" pitchFamily="34" charset="0"/>
                <a:ea typeface="David"/>
                <a:cs typeface="Arial" panose="020B0604020202020204" pitchFamily="34" charset="0"/>
                <a:sym typeface="David"/>
              </a:rPr>
              <a:t> from the route. The measurements were carried out with </a:t>
            </a:r>
            <a:r>
              <a:rPr lang="en-US" sz="2000" b="0" i="0" u="none" baseline="0" dirty="0">
                <a:latin typeface="Arial" panose="020B0604020202020204" pitchFamily="34" charset="0"/>
                <a:ea typeface="David"/>
                <a:cs typeface="Arial" panose="020B0604020202020204" pitchFamily="34" charset="0"/>
                <a:sym typeface="David"/>
              </a:rPr>
              <a:t>along with </a:t>
            </a:r>
            <a:r>
              <a:rPr lang="en-us" sz="2000" b="0" i="0" u="none" baseline="0" dirty="0">
                <a:latin typeface="Arial" panose="020B0604020202020204" pitchFamily="34" charset="0"/>
                <a:ea typeface="David"/>
                <a:cs typeface="Arial" panose="020B0604020202020204" pitchFamily="34" charset="0"/>
                <a:sym typeface="David"/>
              </a:rPr>
              <a:t>representatives from the University.</a:t>
            </a:r>
          </a:p>
          <a:p>
            <a:pPr marR="231716" indent="-292100" algn="just" rtl="0">
              <a:lnSpc>
                <a:spcPct val="115000"/>
              </a:lnSpc>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In addition, NTA’s expert specifically conducted computations of EM field levels at those locations where the University’s sensitive installations </a:t>
            </a:r>
            <a:r>
              <a:rPr lang="en-US" sz="2000" b="0" i="0" u="none" baseline="0" dirty="0">
                <a:latin typeface="Arial" panose="020B0604020202020204" pitchFamily="34" charset="0"/>
                <a:ea typeface="David"/>
                <a:cs typeface="Arial" panose="020B0604020202020204" pitchFamily="34" charset="0"/>
                <a:sym typeface="David"/>
              </a:rPr>
              <a:t>are</a:t>
            </a:r>
            <a:r>
              <a:rPr lang="en-us" sz="2000" b="0" i="0" u="none" baseline="0" dirty="0">
                <a:latin typeface="Arial" panose="020B0604020202020204" pitchFamily="34" charset="0"/>
                <a:ea typeface="David"/>
                <a:cs typeface="Arial" panose="020B0604020202020204" pitchFamily="34" charset="0"/>
                <a:sym typeface="David"/>
              </a:rPr>
              <a:t> located, comparing the computational results to measured background levels. Furthermore, the claims in the </a:t>
            </a:r>
            <a:r>
              <a:rPr lang="en-us" sz="2000" b="0" i="0" u="none" baseline="0" dirty="0">
                <a:latin typeface="Arial" panose="020B0604020202020204" pitchFamily="34" charset="0"/>
                <a:ea typeface="Times New Roman"/>
                <a:cs typeface="Arial" panose="020B0604020202020204" pitchFamily="34" charset="0"/>
                <a:sym typeface="Times New Roman"/>
              </a:rPr>
              <a:t>Van </a:t>
            </a:r>
            <a:r>
              <a:rPr lang="en-us" sz="2000" b="0" i="0" u="none" baseline="0" dirty="0" err="1">
                <a:latin typeface="Arial" panose="020B0604020202020204" pitchFamily="34" charset="0"/>
                <a:ea typeface="Times New Roman"/>
                <a:cs typeface="Arial" panose="020B0604020202020204" pitchFamily="34" charset="0"/>
                <a:sym typeface="Times New Roman"/>
              </a:rPr>
              <a:t>Bekkum</a:t>
            </a:r>
            <a:r>
              <a:rPr lang="en-us" sz="2000" b="0" i="0" u="none" baseline="0" dirty="0">
                <a:latin typeface="Arial" panose="020B0604020202020204" pitchFamily="34" charset="0"/>
                <a:ea typeface="David"/>
                <a:cs typeface="Arial" panose="020B0604020202020204" pitchFamily="34" charset="0"/>
                <a:sym typeface="David"/>
              </a:rPr>
              <a:t> report were examined in depth; significant flaws were found.</a:t>
            </a:r>
          </a:p>
        </p:txBody>
      </p:sp>
      <p:sp>
        <p:nvSpPr>
          <p:cNvPr id="8" name="Rectangle 7"/>
          <p:cNvSpPr/>
          <p:nvPr/>
        </p:nvSpPr>
        <p:spPr>
          <a:xfrm>
            <a:off x="652272" y="6092952"/>
            <a:ext cx="11033760" cy="472440"/>
          </a:xfrm>
          <a:prstGeom prst="rect">
            <a:avLst/>
          </a:prstGeom>
          <a:solidFill>
            <a:srgbClr val="FFFFFF"/>
          </a:solidFill>
        </p:spPr>
        <p:txBody>
          <a:bodyPr lIns="0" tIns="0" rIns="0" bIns="0">
            <a:noAutofit/>
          </a:bodyPr>
          <a:lstStyle/>
          <a:p>
            <a:pPr indent="0" algn="just" rtl="0">
              <a:lnSpc>
                <a:spcPct val="121000"/>
              </a:lnSpc>
            </a:pPr>
            <a:r>
              <a:rPr lang="en-us" sz="1200" b="0" i="0" u="none" baseline="0" dirty="0">
                <a:latin typeface="David"/>
                <a:ea typeface="David"/>
                <a:cs typeface="David"/>
                <a:sym typeface="David"/>
              </a:rPr>
              <a:t>(1) Summary of damage to research laboratories and sensitivity levels of university instrumentation, Document of the Office of the Deputy Director of Operations in the Faculty of Life Sciences and Exact Sciences, #2020-13319 from 16.9.2020).</a:t>
            </a:r>
          </a:p>
        </p:txBody>
      </p:sp>
      <p:sp>
        <p:nvSpPr>
          <p:cNvPr id="9" name="Rectangle 8"/>
          <p:cNvSpPr/>
          <p:nvPr/>
        </p:nvSpPr>
        <p:spPr>
          <a:xfrm>
            <a:off x="6050280" y="6638544"/>
            <a:ext cx="91440" cy="121920"/>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5</a:t>
            </a:r>
          </a:p>
        </p:txBody>
      </p:sp>
      <p:pic>
        <p:nvPicPr>
          <p:cNvPr id="11" name="Picture 10">
            <a:extLst>
              <a:ext uri="{FF2B5EF4-FFF2-40B4-BE49-F238E27FC236}">
                <a16:creationId xmlns:a16="http://schemas.microsoft.com/office/drawing/2014/main" id="{E9FB89AC-0189-429E-96E4-7D3F194B47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2272" y="1002030"/>
            <a:ext cx="3331464" cy="4867604"/>
          </a:xfrm>
          <a:prstGeom prst="rect">
            <a:avLst/>
          </a:prstGeom>
        </p:spPr>
      </p:pic>
    </p:spTree>
    <p:extLst>
      <p:ext uri="{BB962C8B-B14F-4D97-AF65-F5344CB8AC3E}">
        <p14:creationId xmlns:p14="http://schemas.microsoft.com/office/powerpoint/2010/main" val="385648229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32B5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1816" y="-12192"/>
            <a:ext cx="12192000" cy="6650736"/>
          </a:xfrm>
          <a:prstGeom prst="rect">
            <a:avLst/>
          </a:prstGeom>
        </p:spPr>
      </p:pic>
      <p:graphicFrame>
        <p:nvGraphicFramePr>
          <p:cNvPr id="3" name="Table 2"/>
          <p:cNvGraphicFramePr>
            <a:graphicFrameLocks noGrp="1"/>
          </p:cNvGraphicFramePr>
          <p:nvPr/>
        </p:nvGraphicFramePr>
        <p:xfrm>
          <a:off x="5925312" y="847344"/>
          <a:ext cx="5091176" cy="713232"/>
        </p:xfrm>
        <a:graphic>
          <a:graphicData uri="http://schemas.openxmlformats.org/drawingml/2006/table">
            <a:tbl>
              <a:tblPr/>
              <a:tblGrid>
                <a:gridCol w="893064">
                  <a:extLst>
                    <a:ext uri="{9D8B030D-6E8A-4147-A177-3AD203B41FA5}">
                      <a16:colId xmlns:a16="http://schemas.microsoft.com/office/drawing/2014/main" val="20000"/>
                    </a:ext>
                  </a:extLst>
                </a:gridCol>
                <a:gridCol w="1072896">
                  <a:extLst>
                    <a:ext uri="{9D8B030D-6E8A-4147-A177-3AD203B41FA5}">
                      <a16:colId xmlns:a16="http://schemas.microsoft.com/office/drawing/2014/main" val="20001"/>
                    </a:ext>
                  </a:extLst>
                </a:gridCol>
                <a:gridCol w="731520">
                  <a:extLst>
                    <a:ext uri="{9D8B030D-6E8A-4147-A177-3AD203B41FA5}">
                      <a16:colId xmlns:a16="http://schemas.microsoft.com/office/drawing/2014/main" val="20002"/>
                    </a:ext>
                  </a:extLst>
                </a:gridCol>
                <a:gridCol w="899160">
                  <a:extLst>
                    <a:ext uri="{9D8B030D-6E8A-4147-A177-3AD203B41FA5}">
                      <a16:colId xmlns:a16="http://schemas.microsoft.com/office/drawing/2014/main" val="20003"/>
                    </a:ext>
                  </a:extLst>
                </a:gridCol>
                <a:gridCol w="208280">
                  <a:extLst>
                    <a:ext uri="{9D8B030D-6E8A-4147-A177-3AD203B41FA5}">
                      <a16:colId xmlns:a16="http://schemas.microsoft.com/office/drawing/2014/main" val="20004"/>
                    </a:ext>
                  </a:extLst>
                </a:gridCol>
                <a:gridCol w="981456">
                  <a:extLst>
                    <a:ext uri="{9D8B030D-6E8A-4147-A177-3AD203B41FA5}">
                      <a16:colId xmlns:a16="http://schemas.microsoft.com/office/drawing/2014/main" val="20005"/>
                    </a:ext>
                  </a:extLst>
                </a:gridCol>
                <a:gridCol w="304800">
                  <a:extLst>
                    <a:ext uri="{9D8B030D-6E8A-4147-A177-3AD203B41FA5}">
                      <a16:colId xmlns:a16="http://schemas.microsoft.com/office/drawing/2014/main" val="20006"/>
                    </a:ext>
                  </a:extLst>
                </a:gridCol>
              </a:tblGrid>
              <a:tr h="414528">
                <a:tc>
                  <a:txBody>
                    <a:bodyPr/>
                    <a:lstStyle/>
                    <a:p>
                      <a:endParaRPr sz="2000"/>
                    </a:p>
                  </a:txBody>
                  <a:tcPr marL="0" marR="0" marT="0" marB="0">
                    <a:solidFill>
                      <a:srgbClr val="919399"/>
                    </a:solidFill>
                  </a:tcPr>
                </a:tc>
                <a:tc>
                  <a:txBody>
                    <a:bodyPr/>
                    <a:lstStyle/>
                    <a:p>
                      <a:endParaRPr sz="2000"/>
                    </a:p>
                  </a:txBody>
                  <a:tcPr marL="0" marR="0" marT="0" marB="0">
                    <a:solidFill>
                      <a:srgbClr val="ADACAD"/>
                    </a:solidFill>
                  </a:tcPr>
                </a:tc>
                <a:tc>
                  <a:txBody>
                    <a:bodyPr/>
                    <a:lstStyle/>
                    <a:p>
                      <a:endParaRPr sz="2000"/>
                    </a:p>
                  </a:txBody>
                  <a:tcPr marL="0" marR="0" marT="0" marB="0">
                    <a:solidFill>
                      <a:srgbClr val="919399"/>
                    </a:solidFill>
                  </a:tcPr>
                </a:tc>
                <a:tc>
                  <a:txBody>
                    <a:bodyPr/>
                    <a:lstStyle/>
                    <a:p>
                      <a:endParaRPr sz="2000"/>
                    </a:p>
                  </a:txBody>
                  <a:tcPr marL="0" marR="0" marT="0" marB="0">
                    <a:solidFill>
                      <a:srgbClr val="D2D0D0"/>
                    </a:solidFill>
                  </a:tcPr>
                </a:tc>
                <a:tc>
                  <a:txBody>
                    <a:bodyPr/>
                    <a:lstStyle/>
                    <a:p>
                      <a:endParaRPr sz="2000"/>
                    </a:p>
                  </a:txBody>
                  <a:tcPr marL="0" marR="0" marT="0" marB="0">
                    <a:solidFill>
                      <a:srgbClr val="525B5C"/>
                    </a:solidFill>
                  </a:tcPr>
                </a:tc>
                <a:tc>
                  <a:txBody>
                    <a:bodyPr/>
                    <a:lstStyle/>
                    <a:p>
                      <a:endParaRPr sz="2000"/>
                    </a:p>
                  </a:txBody>
                  <a:tcPr marL="0" marR="0" marT="0" marB="0">
                    <a:solidFill>
                      <a:srgbClr val="ADACAD"/>
                    </a:solidFill>
                  </a:tcPr>
                </a:tc>
                <a:tc>
                  <a:txBody>
                    <a:bodyPr/>
                    <a:lstStyle/>
                    <a:p>
                      <a:endParaRPr sz="2000"/>
                    </a:p>
                  </a:txBody>
                  <a:tcPr marL="0" marR="0" marT="0" marB="0">
                    <a:solidFill>
                      <a:srgbClr val="ADACAD"/>
                    </a:solidFill>
                  </a:tcPr>
                </a:tc>
                <a:extLst>
                  <a:ext uri="{0D108BD9-81ED-4DB2-BD59-A6C34878D82A}">
                    <a16:rowId xmlns:a16="http://schemas.microsoft.com/office/drawing/2014/main" val="10000"/>
                  </a:ext>
                </a:extLst>
              </a:tr>
              <a:tr h="158496">
                <a:tc>
                  <a:txBody>
                    <a:bodyPr/>
                    <a:lstStyle/>
                    <a:p>
                      <a:endParaRPr sz="800"/>
                    </a:p>
                  </a:txBody>
                  <a:tcPr marL="0" marR="0" marT="0" marB="0">
                    <a:solidFill>
                      <a:srgbClr val="D2D0D0"/>
                    </a:solidFill>
                  </a:tcPr>
                </a:tc>
                <a:tc>
                  <a:txBody>
                    <a:bodyPr/>
                    <a:lstStyle/>
                    <a:p>
                      <a:endParaRPr sz="800"/>
                    </a:p>
                  </a:txBody>
                  <a:tcPr marL="0" marR="0" marT="0" marB="0">
                    <a:solidFill>
                      <a:srgbClr val="ADACAD"/>
                    </a:solidFill>
                  </a:tcPr>
                </a:tc>
                <a:tc>
                  <a:txBody>
                    <a:bodyPr/>
                    <a:lstStyle/>
                    <a:p>
                      <a:endParaRPr sz="800" dirty="0"/>
                    </a:p>
                  </a:txBody>
                  <a:tcPr marL="0" marR="0" marT="0" marB="0">
                    <a:solidFill>
                      <a:srgbClr val="919399"/>
                    </a:solidFill>
                  </a:tcPr>
                </a:tc>
                <a:tc>
                  <a:txBody>
                    <a:bodyPr/>
                    <a:lstStyle/>
                    <a:p>
                      <a:endParaRPr sz="800"/>
                    </a:p>
                  </a:txBody>
                  <a:tcPr marL="0" marR="0" marT="0" marB="0">
                    <a:solidFill>
                      <a:srgbClr val="D2D0D0"/>
                    </a:solidFill>
                  </a:tcPr>
                </a:tc>
                <a:tc>
                  <a:txBody>
                    <a:bodyPr/>
                    <a:lstStyle/>
                    <a:p>
                      <a:endParaRPr sz="800"/>
                    </a:p>
                  </a:txBody>
                  <a:tcPr marL="0" marR="0" marT="0" marB="0">
                    <a:solidFill>
                      <a:srgbClr val="525B5C"/>
                    </a:solidFill>
                  </a:tcPr>
                </a:tc>
                <a:tc>
                  <a:txBody>
                    <a:bodyPr/>
                    <a:lstStyle/>
                    <a:p>
                      <a:endParaRPr sz="800"/>
                    </a:p>
                  </a:txBody>
                  <a:tcPr marL="0" marR="0" marT="0" marB="0">
                    <a:solidFill>
                      <a:srgbClr val="525B5C"/>
                    </a:solidFill>
                  </a:tcPr>
                </a:tc>
                <a:tc>
                  <a:txBody>
                    <a:bodyPr/>
                    <a:lstStyle/>
                    <a:p>
                      <a:endParaRPr sz="800"/>
                    </a:p>
                  </a:txBody>
                  <a:tcPr marL="0" marR="0" marT="0" marB="0">
                    <a:solidFill>
                      <a:srgbClr val="ADACAD"/>
                    </a:solidFill>
                  </a:tcPr>
                </a:tc>
                <a:extLst>
                  <a:ext uri="{0D108BD9-81ED-4DB2-BD59-A6C34878D82A}">
                    <a16:rowId xmlns:a16="http://schemas.microsoft.com/office/drawing/2014/main" val="10001"/>
                  </a:ext>
                </a:extLst>
              </a:tr>
              <a:tr h="140208">
                <a:tc>
                  <a:txBody>
                    <a:bodyPr/>
                    <a:lstStyle/>
                    <a:p>
                      <a:endParaRPr sz="700"/>
                    </a:p>
                  </a:txBody>
                  <a:tcPr marL="0" marR="0" marT="0" marB="0">
                    <a:solidFill>
                      <a:srgbClr val="919399"/>
                    </a:solidFill>
                  </a:tcPr>
                </a:tc>
                <a:tc>
                  <a:txBody>
                    <a:bodyPr/>
                    <a:lstStyle/>
                    <a:p>
                      <a:endParaRPr sz="700"/>
                    </a:p>
                  </a:txBody>
                  <a:tcPr marL="0" marR="0" marT="0" marB="0">
                    <a:solidFill>
                      <a:srgbClr val="ADACAD"/>
                    </a:solidFill>
                  </a:tcPr>
                </a:tc>
                <a:tc>
                  <a:txBody>
                    <a:bodyPr/>
                    <a:lstStyle/>
                    <a:p>
                      <a:endParaRPr sz="700"/>
                    </a:p>
                  </a:txBody>
                  <a:tcPr marL="0" marR="0" marT="0" marB="0">
                    <a:solidFill>
                      <a:srgbClr val="D2D0D0"/>
                    </a:solidFill>
                  </a:tcPr>
                </a:tc>
                <a:tc>
                  <a:txBody>
                    <a:bodyPr/>
                    <a:lstStyle/>
                    <a:p>
                      <a:endParaRPr sz="700"/>
                    </a:p>
                  </a:txBody>
                  <a:tcPr marL="0" marR="0" marT="0" marB="0">
                    <a:solidFill>
                      <a:srgbClr val="919399"/>
                    </a:solidFill>
                  </a:tcPr>
                </a:tc>
                <a:tc>
                  <a:txBody>
                    <a:bodyPr/>
                    <a:lstStyle/>
                    <a:p>
                      <a:endParaRPr sz="700"/>
                    </a:p>
                  </a:txBody>
                  <a:tcPr marL="0" marR="0" marT="0" marB="0">
                    <a:solidFill>
                      <a:srgbClr val="525B5C"/>
                    </a:solidFill>
                  </a:tcPr>
                </a:tc>
                <a:tc>
                  <a:txBody>
                    <a:bodyPr/>
                    <a:lstStyle/>
                    <a:p>
                      <a:endParaRPr sz="700"/>
                    </a:p>
                  </a:txBody>
                  <a:tcPr marL="0" marR="0" marT="0" marB="0">
                    <a:solidFill>
                      <a:srgbClr val="525B5C"/>
                    </a:solidFill>
                  </a:tcPr>
                </a:tc>
                <a:tc>
                  <a:txBody>
                    <a:bodyPr/>
                    <a:lstStyle/>
                    <a:p>
                      <a:endParaRPr sz="700" dirty="0"/>
                    </a:p>
                  </a:txBody>
                  <a:tcPr marL="0" marR="0" marT="0" marB="0">
                    <a:solidFill>
                      <a:srgbClr val="717A6B"/>
                    </a:solidFill>
                  </a:tcPr>
                </a:tc>
                <a:extLst>
                  <a:ext uri="{0D108BD9-81ED-4DB2-BD59-A6C34878D82A}">
                    <a16:rowId xmlns:a16="http://schemas.microsoft.com/office/drawing/2014/main" val="10002"/>
                  </a:ext>
                </a:extLst>
              </a:tr>
            </a:tbl>
          </a:graphicData>
        </a:graphic>
      </p:graphicFrame>
      <p:sp>
        <p:nvSpPr>
          <p:cNvPr id="4" name="Rectangle 3"/>
          <p:cNvSpPr/>
          <p:nvPr/>
        </p:nvSpPr>
        <p:spPr>
          <a:xfrm>
            <a:off x="8817864" y="1987296"/>
            <a:ext cx="487680" cy="192024"/>
          </a:xfrm>
          <a:prstGeom prst="rect">
            <a:avLst/>
          </a:prstGeom>
          <a:solidFill>
            <a:srgbClr val="FFFFFF"/>
          </a:solidFill>
        </p:spPr>
        <p:txBody>
          <a:bodyPr wrap="none" lIns="0" tIns="0" rIns="0" bIns="0">
            <a:noAutofit/>
          </a:bodyPr>
          <a:lstStyle/>
          <a:p>
            <a:pPr indent="0" algn="r" rtl="0"/>
            <a:r>
              <a:rPr lang="en-us" sz="1800" b="0" i="0" u="none" baseline="0">
                <a:latin typeface="David"/>
                <a:ea typeface="David"/>
                <a:cs typeface="David"/>
                <a:sym typeface="David"/>
              </a:rPr>
              <a:t>R260</a:t>
            </a:r>
          </a:p>
        </p:txBody>
      </p:sp>
      <p:sp>
        <p:nvSpPr>
          <p:cNvPr id="5" name="Rectangle 4"/>
          <p:cNvSpPr/>
          <p:nvPr/>
        </p:nvSpPr>
        <p:spPr>
          <a:xfrm>
            <a:off x="557784" y="1152144"/>
            <a:ext cx="4126992" cy="3849624"/>
          </a:xfrm>
          <a:prstGeom prst="rect">
            <a:avLst/>
          </a:prstGeom>
          <a:solidFill>
            <a:srgbClr val="FFFFFF"/>
          </a:solidFill>
        </p:spPr>
        <p:txBody>
          <a:bodyPr lIns="0" tIns="0" rIns="0" bIns="0">
            <a:noAutofit/>
          </a:bodyPr>
          <a:lstStyle/>
          <a:p>
            <a:pPr indent="0" algn="just" rtl="0">
              <a:lnSpc>
                <a:spcPct val="122000"/>
              </a:lnSpc>
            </a:pPr>
            <a:r>
              <a:rPr lang="en-us" sz="2000" b="0" i="0" u="none" baseline="0" dirty="0">
                <a:latin typeface="Arial" panose="020B0604020202020204" pitchFamily="34" charset="0"/>
                <a:ea typeface="David"/>
                <a:cs typeface="Arial" panose="020B0604020202020204" pitchFamily="34" charset="0"/>
                <a:sym typeface="David"/>
              </a:rPr>
              <a:t>The Nanotechnology building (Building 206) houses the most sensitive installations and is only about 48 m from the route. The sensitive installations are just </a:t>
            </a:r>
            <a:r>
              <a:rPr lang="en-US" sz="2000" b="0" i="0" u="none" baseline="0" dirty="0">
                <a:latin typeface="Arial" panose="020B0604020202020204" pitchFamily="34" charset="0"/>
                <a:ea typeface="David"/>
                <a:cs typeface="Arial" panose="020B0604020202020204" pitchFamily="34" charset="0"/>
                <a:sym typeface="David"/>
              </a:rPr>
              <a:t>slightly</a:t>
            </a:r>
            <a:r>
              <a:rPr lang="en-us" sz="2000" b="0" i="0" u="none" baseline="0" dirty="0">
                <a:latin typeface="Arial" panose="020B0604020202020204" pitchFamily="34" charset="0"/>
                <a:ea typeface="David"/>
                <a:cs typeface="Arial" panose="020B0604020202020204" pitchFamily="34" charset="0"/>
                <a:sym typeface="David"/>
              </a:rPr>
              <a:t> more distant</a:t>
            </a:r>
            <a:endParaRPr lang="en-US" sz="2000" b="0" i="0" u="none" baseline="0" dirty="0">
              <a:latin typeface="Arial" panose="020B0604020202020204" pitchFamily="34" charset="0"/>
              <a:ea typeface="David"/>
              <a:cs typeface="Arial" panose="020B0604020202020204" pitchFamily="34" charset="0"/>
              <a:sym typeface="David"/>
            </a:endParaRPr>
          </a:p>
          <a:p>
            <a:pPr indent="0" algn="just" rtl="0">
              <a:lnSpc>
                <a:spcPct val="122000"/>
              </a:lnSpc>
            </a:pPr>
            <a:r>
              <a:rPr lang="en-us" sz="2000" b="0" i="0" u="none" baseline="0" dirty="0">
                <a:latin typeface="Arial" panose="020B0604020202020204" pitchFamily="34" charset="0"/>
                <a:ea typeface="David"/>
                <a:cs typeface="Arial" panose="020B0604020202020204" pitchFamily="34" charset="0"/>
                <a:sym typeface="David"/>
              </a:rPr>
              <a:t>(about 50 m)</a:t>
            </a:r>
            <a:r>
              <a:rPr lang="en-US" sz="2000" b="0" i="0" u="none" baseline="0" dirty="0">
                <a:latin typeface="Arial" panose="020B0604020202020204" pitchFamily="34" charset="0"/>
                <a:ea typeface="David"/>
                <a:cs typeface="Arial" panose="020B0604020202020204" pitchFamily="34" charset="0"/>
                <a:sym typeface="David"/>
              </a:rPr>
              <a:t>,</a:t>
            </a:r>
            <a:r>
              <a:rPr lang="en-us" sz="2000" b="0" i="0" u="none" baseline="0" dirty="0">
                <a:latin typeface="Arial" panose="020B0604020202020204" pitchFamily="34" charset="0"/>
                <a:ea typeface="David"/>
                <a:cs typeface="Arial" panose="020B0604020202020204" pitchFamily="34" charset="0"/>
                <a:sym typeface="David"/>
              </a:rPr>
              <a:t> taking into consideration wall thickness, etc.</a:t>
            </a:r>
          </a:p>
        </p:txBody>
      </p:sp>
      <p:sp>
        <p:nvSpPr>
          <p:cNvPr id="6" name="Rectangle 5"/>
          <p:cNvSpPr/>
          <p:nvPr/>
        </p:nvSpPr>
        <p:spPr>
          <a:xfrm>
            <a:off x="6044184" y="4099560"/>
            <a:ext cx="667512" cy="182880"/>
          </a:xfrm>
          <a:prstGeom prst="rect">
            <a:avLst/>
          </a:prstGeom>
          <a:solidFill>
            <a:srgbClr val="FFFFFF"/>
          </a:solidFill>
        </p:spPr>
        <p:txBody>
          <a:bodyPr wrap="none" lIns="0" tIns="0" rIns="0" bIns="0">
            <a:noAutofit/>
          </a:bodyPr>
          <a:lstStyle/>
          <a:p>
            <a:pPr indent="0" algn="r" rtl="0"/>
            <a:r>
              <a:rPr lang="en-us" sz="1800" b="0" i="0" u="none" baseline="0">
                <a:latin typeface="David"/>
                <a:ea typeface="David"/>
                <a:cs typeface="David"/>
                <a:sym typeface="David"/>
              </a:rPr>
              <a:t>47.92m</a:t>
            </a:r>
          </a:p>
        </p:txBody>
      </p:sp>
      <p:sp>
        <p:nvSpPr>
          <p:cNvPr id="7" name="Rectangle 6"/>
          <p:cNvSpPr/>
          <p:nvPr/>
        </p:nvSpPr>
        <p:spPr>
          <a:xfrm>
            <a:off x="6053328" y="6638544"/>
            <a:ext cx="82296"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6</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99872" y="140706"/>
            <a:ext cx="954024" cy="335280"/>
          </a:xfrm>
          <a:prstGeom prst="rect">
            <a:avLst/>
          </a:prstGeom>
        </p:spPr>
      </p:pic>
      <p:pic>
        <p:nvPicPr>
          <p:cNvPr id="3" name="Picture 2"/>
          <p:cNvPicPr>
            <a:picLocks noChangeAspect="1"/>
          </p:cNvPicPr>
          <p:nvPr/>
        </p:nvPicPr>
        <p:blipFill>
          <a:blip r:embed="rId3"/>
          <a:stretch>
            <a:fillRect/>
          </a:stretch>
        </p:blipFill>
        <p:spPr>
          <a:xfrm>
            <a:off x="4081487" y="1295400"/>
            <a:ext cx="7802665" cy="4776216"/>
          </a:xfrm>
          <a:prstGeom prst="rect">
            <a:avLst/>
          </a:prstGeom>
        </p:spPr>
      </p:pic>
      <p:sp>
        <p:nvSpPr>
          <p:cNvPr id="4" name="Rectangle 3"/>
          <p:cNvSpPr/>
          <p:nvPr/>
        </p:nvSpPr>
        <p:spPr>
          <a:xfrm>
            <a:off x="499872" y="637281"/>
            <a:ext cx="11561064" cy="304800"/>
          </a:xfrm>
          <a:prstGeom prst="rect">
            <a:avLst/>
          </a:prstGeom>
          <a:solidFill>
            <a:srgbClr val="132B4E"/>
          </a:solidFill>
        </p:spPr>
        <p:txBody>
          <a:bodyPr wrap="none" lIns="0" tIns="0" rIns="0" bIns="0">
            <a:noAutofit/>
          </a:bodyPr>
          <a:lstStyle/>
          <a:p>
            <a:pPr indent="0" algn="ctr" rtl="0"/>
            <a:r>
              <a:rPr lang="en-us" sz="2300" b="1" i="0" u="none" baseline="0" dirty="0">
                <a:solidFill>
                  <a:srgbClr val="FFFFFF"/>
                </a:solidFill>
                <a:latin typeface="Arial" panose="020B0604020202020204" pitchFamily="34" charset="0"/>
                <a:ea typeface="David"/>
                <a:cs typeface="Arial" panose="020B0604020202020204" pitchFamily="34" charset="0"/>
                <a:sym typeface="David"/>
              </a:rPr>
              <a:t>NIP 102 | Bar-Ilan – Distance of the Chemistry Laboratory Building – Building 211</a:t>
            </a:r>
          </a:p>
        </p:txBody>
      </p:sp>
      <p:sp>
        <p:nvSpPr>
          <p:cNvPr id="5" name="Rectangle 4"/>
          <p:cNvSpPr/>
          <p:nvPr/>
        </p:nvSpPr>
        <p:spPr>
          <a:xfrm>
            <a:off x="10658856" y="4578096"/>
            <a:ext cx="569976" cy="176784"/>
          </a:xfrm>
          <a:prstGeom prst="rect">
            <a:avLst/>
          </a:prstGeom>
          <a:solidFill>
            <a:srgbClr val="FFFFFF"/>
          </a:solidFill>
        </p:spPr>
        <p:txBody>
          <a:bodyPr wrap="none" lIns="0" tIns="0" rIns="0" bIns="0">
            <a:noAutofit/>
          </a:bodyPr>
          <a:lstStyle/>
          <a:p>
            <a:pPr indent="0" algn="l" rtl="0"/>
            <a:r>
              <a:rPr lang="en-us" sz="1800" b="0" i="0" u="none" baseline="0">
                <a:latin typeface="David"/>
                <a:ea typeface="David"/>
                <a:cs typeface="David"/>
                <a:sym typeface="David"/>
              </a:rPr>
              <a:t>42.4 m</a:t>
            </a:r>
          </a:p>
        </p:txBody>
      </p:sp>
      <p:sp>
        <p:nvSpPr>
          <p:cNvPr id="6" name="Rectangle 5"/>
          <p:cNvSpPr/>
          <p:nvPr/>
        </p:nvSpPr>
        <p:spPr>
          <a:xfrm>
            <a:off x="618744" y="2633472"/>
            <a:ext cx="3267456" cy="2569464"/>
          </a:xfrm>
          <a:prstGeom prst="rect">
            <a:avLst/>
          </a:prstGeom>
          <a:solidFill>
            <a:srgbClr val="FFFFFF"/>
          </a:solidFill>
        </p:spPr>
        <p:txBody>
          <a:bodyPr lIns="0" tIns="0" rIns="0" bIns="0">
            <a:noAutofit/>
          </a:bodyPr>
          <a:lstStyle/>
          <a:p>
            <a:pPr indent="0" rtl="0">
              <a:lnSpc>
                <a:spcPct val="122000"/>
              </a:lnSpc>
            </a:pPr>
            <a:r>
              <a:rPr lang="en-us" sz="2200" b="0" i="0" u="none" baseline="0" dirty="0">
                <a:latin typeface="Arial" panose="020B0604020202020204" pitchFamily="34" charset="0"/>
                <a:ea typeface="David"/>
                <a:cs typeface="Arial" panose="020B0604020202020204" pitchFamily="34" charset="0"/>
                <a:sym typeface="David"/>
              </a:rPr>
              <a:t>Building 211 (chemistry laboratories) is the closest structure housing highly sensitive equipment. The structure is about 42 m from the track route.</a:t>
            </a:r>
          </a:p>
        </p:txBody>
      </p:sp>
      <p:sp>
        <p:nvSpPr>
          <p:cNvPr id="7" name="Rectangle 6"/>
          <p:cNvSpPr/>
          <p:nvPr/>
        </p:nvSpPr>
        <p:spPr>
          <a:xfrm>
            <a:off x="6053328" y="6638544"/>
            <a:ext cx="85344"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7</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14528" y="149352"/>
            <a:ext cx="2453640" cy="646176"/>
          </a:xfrm>
          <a:prstGeom prst="rect">
            <a:avLst/>
          </a:prstGeom>
        </p:spPr>
      </p:pic>
      <p:pic>
        <p:nvPicPr>
          <p:cNvPr id="3" name="Picture 2"/>
          <p:cNvPicPr>
            <a:picLocks noChangeAspect="1"/>
          </p:cNvPicPr>
          <p:nvPr/>
        </p:nvPicPr>
        <p:blipFill>
          <a:blip r:embed="rId3"/>
          <a:stretch>
            <a:fillRect/>
          </a:stretch>
        </p:blipFill>
        <p:spPr>
          <a:xfrm>
            <a:off x="0" y="862584"/>
            <a:ext cx="8848344" cy="5693664"/>
          </a:xfrm>
          <a:prstGeom prst="rect">
            <a:avLst/>
          </a:prstGeom>
        </p:spPr>
      </p:pic>
      <p:sp>
        <p:nvSpPr>
          <p:cNvPr id="4" name="Rectangle 3"/>
          <p:cNvSpPr/>
          <p:nvPr/>
        </p:nvSpPr>
        <p:spPr>
          <a:xfrm>
            <a:off x="5404927" y="175260"/>
            <a:ext cx="3276600" cy="252984"/>
          </a:xfrm>
          <a:prstGeom prst="rect">
            <a:avLst/>
          </a:prstGeom>
          <a:solidFill>
            <a:srgbClr val="132B4F"/>
          </a:solidFill>
        </p:spPr>
        <p:txBody>
          <a:bodyPr wrap="none" lIns="0" tIns="0" rIns="0" bIns="0">
            <a:noAutofit/>
          </a:bodyPr>
          <a:lstStyle/>
          <a:p>
            <a:pPr indent="0" algn="l" rtl="0"/>
            <a:r>
              <a:rPr lang="en-us" sz="2400" b="1" i="0" u="none" baseline="0">
                <a:solidFill>
                  <a:srgbClr val="FFFFFF"/>
                </a:solidFill>
                <a:latin typeface="David"/>
                <a:ea typeface="David"/>
                <a:cs typeface="David"/>
                <a:sym typeface="David"/>
              </a:rPr>
              <a:t>NIP 102 | Moving the Route Northward</a:t>
            </a:r>
          </a:p>
        </p:txBody>
      </p:sp>
      <p:sp>
        <p:nvSpPr>
          <p:cNvPr id="5" name="Rectangle 4"/>
          <p:cNvSpPr/>
          <p:nvPr/>
        </p:nvSpPr>
        <p:spPr>
          <a:xfrm>
            <a:off x="9060024" y="1417319"/>
            <a:ext cx="2920482" cy="2538861"/>
          </a:xfrm>
          <a:prstGeom prst="rect">
            <a:avLst/>
          </a:prstGeom>
          <a:solidFill>
            <a:srgbClr val="FFFFFF"/>
          </a:solidFill>
        </p:spPr>
        <p:txBody>
          <a:bodyPr lIns="0" tIns="0" rIns="0" bIns="0">
            <a:noAutofit/>
          </a:bodyPr>
          <a:lstStyle/>
          <a:p>
            <a:pPr indent="0" algn="just" rtl="0">
              <a:lnSpc>
                <a:spcPct val="123000"/>
              </a:lnSpc>
            </a:pPr>
            <a:r>
              <a:rPr lang="en-us" sz="1800" b="0" i="0" u="none" baseline="0" dirty="0">
                <a:latin typeface="Arial" panose="020B0604020202020204" pitchFamily="34" charset="0"/>
                <a:ea typeface="David"/>
                <a:cs typeface="Arial" panose="020B0604020202020204" pitchFamily="34" charset="0"/>
                <a:sym typeface="David"/>
              </a:rPr>
              <a:t>Following a private objection in Ramat Gan – at 7 </a:t>
            </a:r>
            <a:r>
              <a:rPr lang="en-us" sz="1800" b="0" i="0" u="none" baseline="0" dirty="0" err="1">
                <a:latin typeface="Arial" panose="020B0604020202020204" pitchFamily="34" charset="0"/>
                <a:ea typeface="David"/>
                <a:cs typeface="Arial" panose="020B0604020202020204" pitchFamily="34" charset="0"/>
                <a:sym typeface="David"/>
              </a:rPr>
              <a:t>Dangor</a:t>
            </a:r>
            <a:r>
              <a:rPr lang="en-us" sz="1800" b="0" i="0" u="none" baseline="0" dirty="0">
                <a:latin typeface="Arial" panose="020B0604020202020204" pitchFamily="34" charset="0"/>
                <a:ea typeface="David"/>
                <a:cs typeface="Arial" panose="020B0604020202020204" pitchFamily="34" charset="0"/>
                <a:sym typeface="David"/>
              </a:rPr>
              <a:t> St. – if the objection is accepted, the route distance from the Nanotechnology Building increases by about 41 m.</a:t>
            </a:r>
          </a:p>
        </p:txBody>
      </p:sp>
      <p:sp>
        <p:nvSpPr>
          <p:cNvPr id="6" name="Rectangle 5"/>
          <p:cNvSpPr/>
          <p:nvPr/>
        </p:nvSpPr>
        <p:spPr>
          <a:xfrm>
            <a:off x="6053328" y="6638544"/>
            <a:ext cx="88392"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8</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32B4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83664" y="155448"/>
            <a:ext cx="954024" cy="335280"/>
          </a:xfrm>
          <a:prstGeom prst="rect">
            <a:avLst/>
          </a:prstGeom>
        </p:spPr>
      </p:pic>
      <p:pic>
        <p:nvPicPr>
          <p:cNvPr id="3" name="Picture 2"/>
          <p:cNvPicPr>
            <a:picLocks noChangeAspect="1"/>
          </p:cNvPicPr>
          <p:nvPr/>
        </p:nvPicPr>
        <p:blipFill>
          <a:blip r:embed="rId3"/>
          <a:stretch>
            <a:fillRect/>
          </a:stretch>
        </p:blipFill>
        <p:spPr>
          <a:xfrm>
            <a:off x="413004" y="1429511"/>
            <a:ext cx="3934722" cy="3959353"/>
          </a:xfrm>
          <a:prstGeom prst="rect">
            <a:avLst/>
          </a:prstGeom>
        </p:spPr>
      </p:pic>
      <p:sp>
        <p:nvSpPr>
          <p:cNvPr id="4" name="Rectangle 3"/>
          <p:cNvSpPr/>
          <p:nvPr/>
        </p:nvSpPr>
        <p:spPr>
          <a:xfrm>
            <a:off x="4482208" y="437415"/>
            <a:ext cx="2935224" cy="252984"/>
          </a:xfrm>
          <a:prstGeom prst="rect">
            <a:avLst/>
          </a:prstGeom>
          <a:solidFill>
            <a:srgbClr val="132B4F"/>
          </a:solidFill>
        </p:spPr>
        <p:txBody>
          <a:bodyPr wrap="none" lIns="0" tIns="0" rIns="0" bIns="0">
            <a:noAutofit/>
          </a:bodyPr>
          <a:lstStyle/>
          <a:p>
            <a:pPr indent="0" algn="l" rtl="0"/>
            <a:r>
              <a:rPr lang="en-us" sz="2400" b="1" i="0" u="none" baseline="0" dirty="0">
                <a:solidFill>
                  <a:srgbClr val="FFFFFF"/>
                </a:solidFill>
                <a:latin typeface="Arial" panose="020B0604020202020204" pitchFamily="34" charset="0"/>
                <a:ea typeface="David"/>
                <a:cs typeface="Arial" panose="020B0604020202020204" pitchFamily="34" charset="0"/>
                <a:sym typeface="David"/>
              </a:rPr>
              <a:t>NIP 102 | Environment – EM</a:t>
            </a:r>
          </a:p>
        </p:txBody>
      </p:sp>
      <p:sp>
        <p:nvSpPr>
          <p:cNvPr id="5" name="Rectangle 4"/>
          <p:cNvSpPr/>
          <p:nvPr/>
        </p:nvSpPr>
        <p:spPr>
          <a:xfrm>
            <a:off x="4501896" y="1372361"/>
            <a:ext cx="1594104" cy="347459"/>
          </a:xfrm>
          <a:prstGeom prst="rect">
            <a:avLst/>
          </a:prstGeom>
          <a:solidFill>
            <a:srgbClr val="FFFFFF"/>
          </a:solidFill>
        </p:spPr>
        <p:txBody>
          <a:bodyPr wrap="none" lIns="0" tIns="0" rIns="0" bIns="0">
            <a:noAutofit/>
          </a:bodyPr>
          <a:lstStyle/>
          <a:p>
            <a:pPr indent="0" algn="just" rtl="0"/>
            <a:r>
              <a:rPr lang="en-us" sz="2000" b="1" i="0" u="sng" baseline="0" dirty="0">
                <a:latin typeface="Arial" panose="020B0604020202020204" pitchFamily="34" charset="0"/>
                <a:ea typeface="David"/>
                <a:cs typeface="Arial" panose="020B0604020202020204" pitchFamily="34" charset="0"/>
                <a:sym typeface="David"/>
              </a:rPr>
              <a:t>Objection</a:t>
            </a:r>
            <a:r>
              <a:rPr lang="en-us" sz="2000" b="1" i="0" u="none" baseline="0" dirty="0">
                <a:latin typeface="Arial" panose="020B0604020202020204" pitchFamily="34" charset="0"/>
                <a:ea typeface="David"/>
                <a:cs typeface="Arial" panose="020B0604020202020204" pitchFamily="34" charset="0"/>
                <a:sym typeface="David"/>
              </a:rPr>
              <a:t>:</a:t>
            </a:r>
          </a:p>
        </p:txBody>
      </p:sp>
      <p:sp>
        <p:nvSpPr>
          <p:cNvPr id="6" name="Rectangle 5"/>
          <p:cNvSpPr/>
          <p:nvPr/>
        </p:nvSpPr>
        <p:spPr>
          <a:xfrm>
            <a:off x="4491352" y="1719820"/>
            <a:ext cx="7016496" cy="1882916"/>
          </a:xfrm>
          <a:prstGeom prst="rect">
            <a:avLst/>
          </a:prstGeom>
          <a:solidFill>
            <a:srgbClr val="FFFFFF"/>
          </a:solidFill>
        </p:spPr>
        <p:txBody>
          <a:bodyPr lIns="0" tIns="0" rIns="0" bIns="0">
            <a:noAutofit/>
          </a:bodyPr>
          <a:lstStyle/>
          <a:p>
            <a:pPr indent="0" rtl="0">
              <a:lnSpc>
                <a:spcPct val="124000"/>
              </a:lnSpc>
            </a:pPr>
            <a:r>
              <a:rPr lang="en-us" sz="2000" b="0" i="0" u="none" baseline="0" dirty="0">
                <a:latin typeface="Arial" panose="020B0604020202020204" pitchFamily="34" charset="0"/>
                <a:ea typeface="David"/>
                <a:cs typeface="Arial" panose="020B0604020202020204" pitchFamily="34" charset="0"/>
                <a:sym typeface="David"/>
              </a:rPr>
              <a:t>The Southern alternative (Ramat Gan) passes under a large number of research buildings containing EM-sensitive equipment. </a:t>
            </a:r>
          </a:p>
          <a:p>
            <a:pPr indent="0" rtl="0">
              <a:lnSpc>
                <a:spcPct val="124000"/>
              </a:lnSpc>
            </a:pPr>
            <a:r>
              <a:rPr lang="en-us" sz="2000" b="0" i="0" u="none" baseline="0" dirty="0">
                <a:latin typeface="Arial" panose="020B0604020202020204" pitchFamily="34" charset="0"/>
                <a:ea typeface="David"/>
                <a:cs typeface="Arial" panose="020B0604020202020204" pitchFamily="34" charset="0"/>
                <a:sym typeface="David"/>
              </a:rPr>
              <a:t>No consideration was made concerning these especially sensitive installations.</a:t>
            </a:r>
          </a:p>
        </p:txBody>
      </p:sp>
      <p:sp>
        <p:nvSpPr>
          <p:cNvPr id="7" name="Rectangle 6"/>
          <p:cNvSpPr/>
          <p:nvPr/>
        </p:nvSpPr>
        <p:spPr>
          <a:xfrm>
            <a:off x="4473064" y="3723891"/>
            <a:ext cx="7034784" cy="2282951"/>
          </a:xfrm>
          <a:prstGeom prst="rect">
            <a:avLst/>
          </a:prstGeom>
          <a:solidFill>
            <a:srgbClr val="FFFFFF"/>
          </a:solidFill>
        </p:spPr>
        <p:txBody>
          <a:bodyPr lIns="0" tIns="0" rIns="0" bIns="0">
            <a:noAutofit/>
          </a:bodyPr>
          <a:lstStyle/>
          <a:p>
            <a:pPr indent="0" algn="just" rtl="0">
              <a:lnSpc>
                <a:spcPct val="115000"/>
              </a:lnSpc>
              <a:spcAft>
                <a:spcPts val="700"/>
              </a:spcAft>
            </a:pPr>
            <a:r>
              <a:rPr lang="en-us" sz="2000" b="1" i="0" u="sng" baseline="0" dirty="0">
                <a:latin typeface="Arial" panose="020B0604020202020204" pitchFamily="34" charset="0"/>
                <a:ea typeface="David"/>
                <a:cs typeface="Arial" panose="020B0604020202020204" pitchFamily="34" charset="0"/>
                <a:sym typeface="David"/>
              </a:rPr>
              <a:t>Response:</a:t>
            </a:r>
          </a:p>
          <a:p>
            <a:pPr marL="228600" indent="-228600" algn="just" rtl="0">
              <a:lnSpc>
                <a:spcPct val="97000"/>
              </a:lnSpc>
              <a:spcAft>
                <a:spcPts val="420"/>
              </a:spcAft>
            </a:pPr>
            <a:r>
              <a:rPr lang="en-us" sz="2000" b="0" i="0" u="none" baseline="0" dirty="0">
                <a:latin typeface="Arial" panose="020B0604020202020204" pitchFamily="34" charset="0"/>
                <a:ea typeface="Arial"/>
                <a:cs typeface="Arial" panose="020B0604020202020204" pitchFamily="34" charset="0"/>
                <a:sym typeface="Arial"/>
              </a:rPr>
              <a:t>• </a:t>
            </a:r>
            <a:r>
              <a:rPr lang="en-us" sz="2000" b="0" i="0" u="none" baseline="0" dirty="0">
                <a:latin typeface="Arial" panose="020B0604020202020204" pitchFamily="34" charset="0"/>
                <a:ea typeface="David"/>
                <a:cs typeface="Arial" panose="020B0604020202020204" pitchFamily="34" charset="0"/>
                <a:sym typeface="David"/>
              </a:rPr>
              <a:t>The topic of radiation was discussed extensively in Section 4.4 of the survey.</a:t>
            </a:r>
          </a:p>
          <a:p>
            <a:pPr marL="228600" marR="373956" indent="-228600" algn="just" rtl="0">
              <a:lnSpc>
                <a:spcPct val="112000"/>
              </a:lnSpc>
              <a:spcAft>
                <a:spcPts val="280"/>
              </a:spcAft>
            </a:pPr>
            <a:r>
              <a:rPr lang="en-us" sz="1900" b="0" i="0" u="none" baseline="0" dirty="0">
                <a:latin typeface="Arial" panose="020B0604020202020204" pitchFamily="34" charset="0"/>
                <a:ea typeface="Arial"/>
                <a:cs typeface="Arial" panose="020B0604020202020204" pitchFamily="34" charset="0"/>
                <a:sym typeface="Arial"/>
              </a:rPr>
              <a:t>• </a:t>
            </a:r>
            <a:r>
              <a:rPr lang="en-us" sz="1900" b="0" i="0" u="none" baseline="0" dirty="0">
                <a:latin typeface="Arial" panose="020B0604020202020204" pitchFamily="34" charset="0"/>
                <a:ea typeface="David"/>
                <a:cs typeface="Arial" panose="020B0604020202020204" pitchFamily="34" charset="0"/>
                <a:sym typeface="David"/>
              </a:rPr>
              <a:t>A computation of EM fields was conducted from the track route. The results were compared to the Environmental Protection Ministry’s recommended thresholds.</a:t>
            </a:r>
          </a:p>
        </p:txBody>
      </p:sp>
      <p:sp>
        <p:nvSpPr>
          <p:cNvPr id="9" name="Rectangle 8"/>
          <p:cNvSpPr/>
          <p:nvPr/>
        </p:nvSpPr>
        <p:spPr>
          <a:xfrm>
            <a:off x="413003" y="5501639"/>
            <a:ext cx="3895343" cy="665895"/>
          </a:xfrm>
          <a:prstGeom prst="rect">
            <a:avLst/>
          </a:prstGeom>
          <a:solidFill>
            <a:srgbClr val="FFFFFF"/>
          </a:solidFill>
        </p:spPr>
        <p:txBody>
          <a:bodyPr lIns="0" tIns="0" rIns="0" bIns="0">
            <a:noAutofit/>
          </a:bodyPr>
          <a:lstStyle/>
          <a:p>
            <a:pPr indent="0" algn="ctr" rtl="0">
              <a:lnSpc>
                <a:spcPct val="125000"/>
              </a:lnSpc>
            </a:pPr>
            <a:r>
              <a:rPr lang="en-us" sz="1700" b="1" i="1" u="none" baseline="0" dirty="0">
                <a:latin typeface="David"/>
                <a:ea typeface="David"/>
                <a:cs typeface="David"/>
                <a:sym typeface="David"/>
              </a:rPr>
              <a:t>Magnetic field flux over background of the tunnel cross</a:t>
            </a:r>
            <a:r>
              <a:rPr lang="en-US" sz="1700" b="1" i="1" u="none" baseline="0" dirty="0">
                <a:latin typeface="David"/>
                <a:ea typeface="David"/>
                <a:cs typeface="David"/>
                <a:sym typeface="David"/>
              </a:rPr>
              <a:t> </a:t>
            </a:r>
            <a:r>
              <a:rPr lang="en-us" sz="1700" b="1" i="1" u="none" baseline="0" dirty="0">
                <a:latin typeface="David"/>
                <a:ea typeface="David"/>
                <a:cs typeface="David"/>
                <a:sym typeface="David"/>
              </a:rPr>
              <a:t>section</a:t>
            </a:r>
          </a:p>
        </p:txBody>
      </p:sp>
      <p:sp>
        <p:nvSpPr>
          <p:cNvPr id="10" name="Rectangle 9"/>
          <p:cNvSpPr/>
          <p:nvPr/>
        </p:nvSpPr>
        <p:spPr>
          <a:xfrm>
            <a:off x="6053328" y="6638544"/>
            <a:ext cx="85344" cy="118872"/>
          </a:xfrm>
          <a:prstGeom prst="rect">
            <a:avLst/>
          </a:prstGeom>
          <a:solidFill>
            <a:srgbClr val="1E376D"/>
          </a:solidFill>
        </p:spPr>
        <p:txBody>
          <a:bodyPr wrap="none" lIns="0" tIns="0" rIns="0" bIns="0">
            <a:noAutofit/>
          </a:bodyPr>
          <a:lstStyle/>
          <a:p>
            <a:pPr indent="0" algn="r" rtl="0"/>
            <a:r>
              <a:rPr lang="en-us" sz="1000" b="0" i="0" u="none" baseline="0" dirty="0">
                <a:solidFill>
                  <a:srgbClr val="FFFFFF"/>
                </a:solidFill>
                <a:latin typeface="David"/>
                <a:ea typeface="David"/>
                <a:cs typeface="David"/>
                <a:sym typeface="David"/>
              </a:rPr>
              <a:t>9</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1111</TotalTime>
  <Words>2572</Words>
  <Application>Microsoft Office PowerPoint</Application>
  <PresentationFormat>Widescreen</PresentationFormat>
  <Paragraphs>353</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Courier New</vt:lpstr>
      <vt:lpstr>David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subject/>
  <dc:creator>Guy Lindenbaum</dc:creator>
  <cp:keywords/>
  <cp:lastModifiedBy>Susan</cp:lastModifiedBy>
  <cp:revision>27</cp:revision>
  <dcterms:modified xsi:type="dcterms:W3CDTF">2021-06-28T11:19:57Z</dcterms:modified>
</cp:coreProperties>
</file>