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9" r:id="rId2"/>
    <p:sldId id="271" r:id="rId3"/>
    <p:sldId id="300" r:id="rId4"/>
    <p:sldId id="298" r:id="rId5"/>
    <p:sldId id="304" r:id="rId6"/>
    <p:sldId id="297" r:id="rId7"/>
    <p:sldId id="279" r:id="rId8"/>
    <p:sldId id="280" r:id="rId9"/>
    <p:sldId id="302" r:id="rId10"/>
    <p:sldId id="303" r:id="rId11"/>
    <p:sldId id="281" r:id="rId12"/>
    <p:sldId id="282" r:id="rId13"/>
    <p:sldId id="283" r:id="rId14"/>
    <p:sldId id="284" r:id="rId15"/>
    <p:sldId id="285" r:id="rId16"/>
    <p:sldId id="286" r:id="rId17"/>
    <p:sldId id="287" r:id="rId18"/>
    <p:sldId id="305" r:id="rId19"/>
    <p:sldId id="288" r:id="rId20"/>
    <p:sldId id="289" r:id="rId21"/>
    <p:sldId id="290" r:id="rId22"/>
    <p:sldId id="291" r:id="rId23"/>
    <p:sldId id="292" r:id="rId24"/>
    <p:sldId id="293" r:id="rId25"/>
    <p:sldId id="306" r:id="rId26"/>
    <p:sldId id="301" r:id="rId27"/>
    <p:sldId id="294" r:id="rId28"/>
    <p:sldId id="295" r:id="rId29"/>
    <p:sldId id="299" r:id="rId30"/>
    <p:sldId id="296"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dman, Chen" initials="VC"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9645"/>
    <a:srgbClr val="64419A"/>
    <a:srgbClr val="2F9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71517" autoAdjust="0"/>
  </p:normalViewPr>
  <p:slideViewPr>
    <p:cSldViewPr snapToGrid="0">
      <p:cViewPr varScale="1">
        <p:scale>
          <a:sx n="58" d="100"/>
          <a:sy n="58" d="100"/>
        </p:scale>
        <p:origin x="1574"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3293" y="-101"/>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sz="quarter" idx="1"/>
          </p:nvPr>
        </p:nvSpPr>
        <p:spPr>
          <a:xfrm>
            <a:off x="1588" y="0"/>
            <a:ext cx="2946400" cy="496888"/>
          </a:xfrm>
          <a:prstGeom prst="rect">
            <a:avLst/>
          </a:prstGeom>
        </p:spPr>
        <p:txBody>
          <a:bodyPr vert="horz" lIns="91440" tIns="45720" rIns="91440" bIns="45720" rtlCol="1"/>
          <a:lstStyle>
            <a:lvl1pPr algn="l">
              <a:defRPr sz="1200"/>
            </a:lvl1pPr>
          </a:lstStyle>
          <a:p>
            <a:fld id="{6766585F-11AE-4B2E-9C52-CD1DBB1E0A14}" type="datetimeFigureOut">
              <a:rPr lang="he-IL" smtClean="0"/>
              <a:t>ב'/אייר/תשע"ח</a:t>
            </a:fld>
            <a:endParaRPr lang="he-IL"/>
          </a:p>
        </p:txBody>
      </p:sp>
      <p:sp>
        <p:nvSpPr>
          <p:cNvPr id="4" name="Footer Placeholder 3"/>
          <p:cNvSpPr>
            <a:spLocks noGrp="1"/>
          </p:cNvSpPr>
          <p:nvPr>
            <p:ph type="ftr" sz="quarter" idx="2"/>
          </p:nvPr>
        </p:nvSpPr>
        <p:spPr>
          <a:xfrm>
            <a:off x="3851275" y="9428163"/>
            <a:ext cx="2946400" cy="496887"/>
          </a:xfrm>
          <a:prstGeom prst="rect">
            <a:avLst/>
          </a:prstGeom>
        </p:spPr>
        <p:txBody>
          <a:bodyPr vert="horz" lIns="91440" tIns="45720" rIns="91440" bIns="45720" rtlCol="1" anchor="b"/>
          <a:lstStyle>
            <a:lvl1pPr algn="r">
              <a:defRPr sz="1200"/>
            </a:lvl1pPr>
          </a:lstStyle>
          <a:p>
            <a:endParaRPr lang="he-IL"/>
          </a:p>
        </p:txBody>
      </p:sp>
      <p:sp>
        <p:nvSpPr>
          <p:cNvPr id="5" name="Slide Number Placeholder 4"/>
          <p:cNvSpPr>
            <a:spLocks noGrp="1"/>
          </p:cNvSpPr>
          <p:nvPr>
            <p:ph type="sldNum" sz="quarter" idx="3"/>
          </p:nvPr>
        </p:nvSpPr>
        <p:spPr>
          <a:xfrm>
            <a:off x="1588" y="9428163"/>
            <a:ext cx="2946400" cy="496887"/>
          </a:xfrm>
          <a:prstGeom prst="rect">
            <a:avLst/>
          </a:prstGeom>
        </p:spPr>
        <p:txBody>
          <a:bodyPr vert="horz" lIns="91440" tIns="45720" rIns="91440" bIns="45720" rtlCol="1" anchor="b"/>
          <a:lstStyle>
            <a:lvl1pPr algn="l">
              <a:defRPr sz="1200"/>
            </a:lvl1pPr>
          </a:lstStyle>
          <a:p>
            <a:fld id="{B628BD59-A038-4230-8192-E4913D50B3E3}" type="slidenum">
              <a:rPr lang="he-IL" smtClean="0"/>
              <a:t>‹#›</a:t>
            </a:fld>
            <a:endParaRPr lang="he-IL"/>
          </a:p>
        </p:txBody>
      </p:sp>
    </p:spTree>
    <p:extLst>
      <p:ext uri="{BB962C8B-B14F-4D97-AF65-F5344CB8AC3E}">
        <p14:creationId xmlns:p14="http://schemas.microsoft.com/office/powerpoint/2010/main" val="2318672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2711" tIns="46356" rIns="92711" bIns="46356" rtlCol="0"/>
          <a:lstStyle>
            <a:lvl1pPr algn="l">
              <a:defRPr sz="1200"/>
            </a:lvl1pPr>
          </a:lstStyle>
          <a:p>
            <a:endParaRPr lang="en-US"/>
          </a:p>
        </p:txBody>
      </p:sp>
      <p:sp>
        <p:nvSpPr>
          <p:cNvPr id="3" name="Date Placeholder 2"/>
          <p:cNvSpPr>
            <a:spLocks noGrp="1"/>
          </p:cNvSpPr>
          <p:nvPr>
            <p:ph type="dt" idx="1"/>
          </p:nvPr>
        </p:nvSpPr>
        <p:spPr>
          <a:xfrm>
            <a:off x="3850444" y="0"/>
            <a:ext cx="2945659" cy="498056"/>
          </a:xfrm>
          <a:prstGeom prst="rect">
            <a:avLst/>
          </a:prstGeom>
        </p:spPr>
        <p:txBody>
          <a:bodyPr vert="horz" lIns="92711" tIns="46356" rIns="92711" bIns="46356" rtlCol="0"/>
          <a:lstStyle>
            <a:lvl1pPr algn="r">
              <a:defRPr sz="1200"/>
            </a:lvl1pPr>
          </a:lstStyle>
          <a:p>
            <a:fld id="{0BCCA3B1-9A2B-4289-A448-75337104FAF6}" type="datetimeFigureOut">
              <a:rPr lang="en-US" smtClean="0"/>
              <a:t>4/17/2018</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711" tIns="46356" rIns="92711" bIns="46356"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711" tIns="46356" rIns="92711" bIns="4635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2711" tIns="46356" rIns="92711" bIns="46356"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2711" tIns="46356" rIns="92711" bIns="46356" rtlCol="0" anchor="b"/>
          <a:lstStyle>
            <a:lvl1pPr algn="r">
              <a:defRPr sz="1200"/>
            </a:lvl1pPr>
          </a:lstStyle>
          <a:p>
            <a:fld id="{2F05F207-0A99-4B01-A687-E85AAB874F28}" type="slidenum">
              <a:rPr lang="en-US" smtClean="0"/>
              <a:t>‹#›</a:t>
            </a:fld>
            <a:endParaRPr lang="en-US"/>
          </a:p>
        </p:txBody>
      </p:sp>
    </p:spTree>
    <p:extLst>
      <p:ext uri="{BB962C8B-B14F-4D97-AF65-F5344CB8AC3E}">
        <p14:creationId xmlns:p14="http://schemas.microsoft.com/office/powerpoint/2010/main" val="54475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a:t>
            </a:fld>
            <a:endParaRPr lang="en"/>
          </a:p>
        </p:txBody>
      </p:sp>
    </p:spTree>
    <p:extLst>
      <p:ext uri="{BB962C8B-B14F-4D97-AF65-F5344CB8AC3E}">
        <p14:creationId xmlns:p14="http://schemas.microsoft.com/office/powerpoint/2010/main" val="158723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12</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13</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The multisensor measurement machine is quite unique in that it combines four measurement machines in one. It enables the following measurements:</a:t>
            </a:r>
          </a:p>
          <a:p>
            <a:pPr algn="l" rtl="0"/>
            <a:r>
              <a:rPr lang="en" b="0" i="0" u="none" baseline="0"/>
              <a:t>A unique scanning probe with a measurement accuracy of 0.001 mm</a:t>
            </a:r>
          </a:p>
          <a:p>
            <a:pPr algn="l" rtl="0"/>
            <a:r>
              <a:rPr lang="en" b="0" i="0" u="none" baseline="0"/>
              <a:t>A unique 180 ° scanning laser with a measurement accuracy of 0.001 mm</a:t>
            </a:r>
          </a:p>
          <a:p>
            <a:pPr algn="l" rtl="0"/>
            <a:r>
              <a:rPr lang="en" b="0" i="0" u="none" baseline="0"/>
              <a:t>Optical measurement of a “blind hole”, overhead light.</a:t>
            </a:r>
          </a:p>
          <a:p>
            <a:pPr algn="l" rtl="0"/>
            <a:r>
              <a:rPr lang="en" b="0" i="0" u="none" baseline="0"/>
              <a:t>Regular optical measurement, backlight.</a:t>
            </a:r>
          </a:p>
          <a:p>
            <a:pPr algn="l" rtl="0"/>
            <a:r>
              <a:rPr lang="en" b="0" i="0" u="none" baseline="0"/>
              <a:t>Has a fourth axis, enabling a 360 ° testing of the part. </a:t>
            </a:r>
          </a:p>
          <a:p>
            <a:pPr algn="l" rtl="0"/>
            <a:endParaRPr lang="en" dirty="0"/>
          </a:p>
        </p:txBody>
      </p:sp>
      <p:sp>
        <p:nvSpPr>
          <p:cNvPr id="4" name="Slide Number Placeholder 3"/>
          <p:cNvSpPr>
            <a:spLocks noGrp="1"/>
          </p:cNvSpPr>
          <p:nvPr>
            <p:ph type="sldNum" sz="quarter" idx="10"/>
          </p:nvPr>
        </p:nvSpPr>
        <p:spPr/>
        <p:txBody>
          <a:bodyPr/>
          <a:lstStyle/>
          <a:p>
            <a:pPr algn="r" rtl="0"/>
            <a:fld id="{2F05F207-0A99-4B01-A687-E85AAB874F28}" type="slidenum">
              <a:rPr/>
              <a:t>14</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Biocompatibility an index property of the compatibility of materials with the host body. Biocompatible materials do not interact or create a harmful reaction with the live biological tissue. The use of biocompatible materials is vital to the clinical success of implanting a medical device and an important criterion in selecting the materials used in the field of bionanotechnology. For example, the coating of nanocapsules for controlled drug delivery has to be made of biocompatible materials. </a:t>
            </a:r>
          </a:p>
        </p:txBody>
      </p:sp>
      <p:sp>
        <p:nvSpPr>
          <p:cNvPr id="4" name="Slide Number Placeholder 3"/>
          <p:cNvSpPr>
            <a:spLocks noGrp="1"/>
          </p:cNvSpPr>
          <p:nvPr>
            <p:ph type="sldNum" sz="quarter" idx="10"/>
          </p:nvPr>
        </p:nvSpPr>
        <p:spPr/>
        <p:txBody>
          <a:bodyPr/>
          <a:lstStyle/>
          <a:p>
            <a:pPr algn="r" rtl="0"/>
            <a:fld id="{2F05F207-0A99-4B01-A687-E85AAB874F28}" type="slidenum">
              <a:rPr/>
              <a:t>15</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16</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17</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18</a:t>
            </a:fld>
            <a:endParaRPr lang="en"/>
          </a:p>
        </p:txBody>
      </p:sp>
    </p:spTree>
    <p:extLst>
      <p:ext uri="{BB962C8B-B14F-4D97-AF65-F5344CB8AC3E}">
        <p14:creationId xmlns:p14="http://schemas.microsoft.com/office/powerpoint/2010/main" val="1198940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19</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20</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dirty="0"/>
              <a:t>* Washing in an ultrasonic bath - the ultrasonic frequencies transmitted by the bath generate vibration, which detaches the particles from the roughening process from the implant.</a:t>
            </a:r>
          </a:p>
          <a:p>
            <a:pPr algn="l" rtl="0"/>
            <a:endParaRPr lang="en" dirty="0"/>
          </a:p>
          <a:p>
            <a:pPr algn="l" rtl="0"/>
            <a:r>
              <a:rPr lang="en" b="0" i="0" u="none" baseline="0" dirty="0"/>
              <a:t>**Purified water - water is purified through a process of removing undesirable materials, chemicals, and contaminants, from the water. The goal is to produce water fit for (but not only for) medical purposes. The purification process reduces the concentration of materials and contaminants, which include various dissolved particles, parasites, bacteria, algae, viruses, and fungi.</a:t>
            </a:r>
          </a:p>
          <a:p>
            <a:pPr algn="l" rtl="0"/>
            <a:endParaRPr lang="en" b="0" i="0" u="none" baseline="0" dirty="0"/>
          </a:p>
          <a:p>
            <a:pPr algn="l" rtl="0"/>
            <a:r>
              <a:rPr lang="en" b="0" i="0" u="none" baseline="0" dirty="0"/>
              <a:t>***Chemical etching - a dual etching process using heat and acid, which deepen the surface pores.</a:t>
            </a:r>
          </a:p>
        </p:txBody>
      </p:sp>
      <p:sp>
        <p:nvSpPr>
          <p:cNvPr id="4" name="Slide Number Placeholder 3"/>
          <p:cNvSpPr>
            <a:spLocks noGrp="1"/>
          </p:cNvSpPr>
          <p:nvPr>
            <p:ph type="sldNum" sz="quarter" idx="10"/>
          </p:nvPr>
        </p:nvSpPr>
        <p:spPr/>
        <p:txBody>
          <a:bodyPr/>
          <a:lstStyle/>
          <a:p>
            <a:pPr algn="r" rtl="0"/>
            <a:fld id="{2F05F207-0A99-4B01-A687-E85AAB874F28}" type="slidenum">
              <a:rPr/>
              <a:t>21</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22</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23</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24</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25</a:t>
            </a:fld>
            <a:endParaRPr lang="en"/>
          </a:p>
        </p:txBody>
      </p:sp>
    </p:spTree>
    <p:extLst>
      <p:ext uri="{BB962C8B-B14F-4D97-AF65-F5344CB8AC3E}">
        <p14:creationId xmlns:p14="http://schemas.microsoft.com/office/powerpoint/2010/main" val="318889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26</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27</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28</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29</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30</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3</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4</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5</a:t>
            </a:fld>
            <a:endParaRPr lang="en"/>
          </a:p>
        </p:txBody>
      </p:sp>
    </p:spTree>
    <p:extLst>
      <p:ext uri="{BB962C8B-B14F-4D97-AF65-F5344CB8AC3E}">
        <p14:creationId xmlns:p14="http://schemas.microsoft.com/office/powerpoint/2010/main" val="401823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6</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7</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8</a:t>
            </a:fld>
            <a:endParaRPr lang="en"/>
          </a:p>
        </p:txBody>
      </p:sp>
    </p:spTree>
    <p:extLst>
      <p:ext uri="{BB962C8B-B14F-4D97-AF65-F5344CB8AC3E}">
        <p14:creationId xmlns:p14="http://schemas.microsoft.com/office/powerpoint/2010/main" val="50548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sz="quarter" idx="10"/>
          </p:nvPr>
        </p:nvSpPr>
        <p:spPr/>
        <p:txBody>
          <a:bodyPr/>
          <a:lstStyle/>
          <a:p>
            <a:pPr algn="r" rtl="0"/>
            <a:fld id="{2F05F207-0A99-4B01-A687-E85AAB874F28}" type="slidenum">
              <a:rPr/>
              <a:t>11</a:t>
            </a:fld>
            <a:endParaRPr lang="en"/>
          </a:p>
        </p:txBody>
      </p:sp>
    </p:spTree>
    <p:extLst>
      <p:ext uri="{BB962C8B-B14F-4D97-AF65-F5344CB8AC3E}">
        <p14:creationId xmlns:p14="http://schemas.microsoft.com/office/powerpoint/2010/main" val="50548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62F1AA-DCDD-45DB-BA18-3C7C2BC4DC1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171984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2F1AA-DCDD-45DB-BA18-3C7C2BC4DC1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32522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2F1AA-DCDD-45DB-BA18-3C7C2BC4DC1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34500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2F1AA-DCDD-45DB-BA18-3C7C2BC4DC1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55317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62F1AA-DCDD-45DB-BA18-3C7C2BC4DC13}"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135659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62F1AA-DCDD-45DB-BA18-3C7C2BC4DC13}"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89718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62F1AA-DCDD-45DB-BA18-3C7C2BC4DC13}"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394898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62F1AA-DCDD-45DB-BA18-3C7C2BC4DC13}"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391013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2F1AA-DCDD-45DB-BA18-3C7C2BC4DC13}"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176100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2F1AA-DCDD-45DB-BA18-3C7C2BC4DC13}"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28545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2F1AA-DCDD-45DB-BA18-3C7C2BC4DC13}"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C9275-4679-4031-A10E-AF203AB1817D}" type="slidenum">
              <a:rPr lang="en-US" smtClean="0"/>
              <a:t>‹#›</a:t>
            </a:fld>
            <a:endParaRPr lang="en-US"/>
          </a:p>
        </p:txBody>
      </p:sp>
    </p:spTree>
    <p:extLst>
      <p:ext uri="{BB962C8B-B14F-4D97-AF65-F5344CB8AC3E}">
        <p14:creationId xmlns:p14="http://schemas.microsoft.com/office/powerpoint/2010/main" val="2044460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2F1AA-DCDD-45DB-BA18-3C7C2BC4DC13}" type="datetimeFigureOut">
              <a:rPr lang="en-US" smtClean="0"/>
              <a:t>4/17/2018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C9275-4679-4031-A10E-AF203AB1817D}" type="slidenum">
              <a:rPr lang="en-US" smtClean="0"/>
              <a:t>‹#›</a:t>
            </a:fld>
            <a:endParaRPr lang="en-US"/>
          </a:p>
        </p:txBody>
      </p:sp>
    </p:spTree>
    <p:extLst>
      <p:ext uri="{BB962C8B-B14F-4D97-AF65-F5344CB8AC3E}">
        <p14:creationId xmlns:p14="http://schemas.microsoft.com/office/powerpoint/2010/main" val="1967485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lowchart: Process 5"/>
          <p:cNvSpPr/>
          <p:nvPr/>
        </p:nvSpPr>
        <p:spPr>
          <a:xfrm rot="10800000">
            <a:off x="8110846" y="2379005"/>
            <a:ext cx="3091152" cy="1775462"/>
          </a:xfrm>
          <a:prstGeom prst="flowChartProcess">
            <a:avLst/>
          </a:prstGeom>
          <a:solidFill>
            <a:srgbClr val="0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5" name="TextBox 4"/>
          <p:cNvSpPr txBox="1"/>
          <p:nvPr/>
        </p:nvSpPr>
        <p:spPr>
          <a:xfrm>
            <a:off x="8146220" y="2666570"/>
            <a:ext cx="3055778" cy="1200329"/>
          </a:xfrm>
          <a:prstGeom prst="rect">
            <a:avLst/>
          </a:prstGeom>
          <a:noFill/>
        </p:spPr>
        <p:txBody>
          <a:bodyPr wrap="square" rtlCol="0">
            <a:spAutoFit/>
          </a:bodyPr>
          <a:lstStyle/>
          <a:p>
            <a:pPr algn="l" rtl="0"/>
            <a:r>
              <a:rPr lang="en" sz="3600" b="0" i="1" u="none" baseline="0" dirty="0">
                <a:cs typeface="+mj-cs"/>
              </a:rPr>
              <a:t>A Factory Tour</a:t>
            </a:r>
          </a:p>
          <a:p>
            <a:pPr algn="l" rtl="0"/>
            <a:r>
              <a:rPr lang="en" sz="3600" b="0" i="1" u="none" baseline="0" dirty="0">
                <a:cs typeface="+mj-cs"/>
              </a:rPr>
              <a:t>Alpha BioTec</a:t>
            </a:r>
            <a:endParaRPr lang="en" sz="3600" dirty="0"/>
          </a:p>
        </p:txBody>
      </p:sp>
      <p:sp>
        <p:nvSpPr>
          <p:cNvPr id="9" name="Flowchart: Process 8"/>
          <p:cNvSpPr/>
          <p:nvPr/>
        </p:nvSpPr>
        <p:spPr>
          <a:xfrm rot="10800000">
            <a:off x="11518895" y="2313671"/>
            <a:ext cx="45719" cy="1775463"/>
          </a:xfrm>
          <a:prstGeom prst="flowChartProcess">
            <a:avLst/>
          </a:prstGeom>
          <a:solidFill>
            <a:srgbClr val="039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Tree>
    <p:extLst>
      <p:ext uri="{BB962C8B-B14F-4D97-AF65-F5344CB8AC3E}">
        <p14:creationId xmlns:p14="http://schemas.microsoft.com/office/powerpoint/2010/main" val="378211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F4B98-E4E8-45D5-BB58-758C0D49D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302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717566" y="2639059"/>
            <a:ext cx="7282681" cy="1323439"/>
          </a:xfrm>
          <a:prstGeom prst="rect">
            <a:avLst/>
          </a:prstGeom>
          <a:noFill/>
        </p:spPr>
        <p:txBody>
          <a:bodyPr wrap="square" rtlCol="0">
            <a:spAutoFit/>
          </a:bodyPr>
          <a:lstStyle/>
          <a:p>
            <a:pPr algn="l" rtl="0"/>
            <a:r>
              <a:rPr lang="en" sz="2000" b="0" i="1" u="none" baseline="0">
                <a:cs typeface="+mj-cs"/>
              </a:rPr>
              <a:t>A department that will always be present throughout the tour is the quality control department, which accompanies the product through each and every one of the stations along the product “lifecycle”.</a:t>
            </a:r>
          </a:p>
          <a:p>
            <a:pPr algn="l" rtl="0"/>
            <a:r>
              <a:rPr lang="en" sz="2000" b="0" i="1" u="none" baseline="0">
                <a:cs typeface="+mj-cs"/>
              </a:rPr>
              <a:t>From the very beginning, during the product development and design stage and through to final packing, thought processes are in motion planning ahead to find the best way to carry out stringent product quality tests.</a:t>
            </a:r>
            <a:endParaRPr lang="en" dirty="0"/>
          </a:p>
        </p:txBody>
      </p:sp>
      <p:sp>
        <p:nvSpPr>
          <p:cNvPr id="11" name="TextBox 10"/>
          <p:cNvSpPr txBox="1"/>
          <p:nvPr/>
        </p:nvSpPr>
        <p:spPr>
          <a:xfrm>
            <a:off x="8609610" y="276602"/>
            <a:ext cx="3369345" cy="2554545"/>
          </a:xfrm>
          <a:prstGeom prst="rect">
            <a:avLst/>
          </a:prstGeom>
          <a:noFill/>
        </p:spPr>
        <p:txBody>
          <a:bodyPr wrap="square" rtlCol="0">
            <a:spAutoFit/>
          </a:bodyPr>
          <a:lstStyle/>
          <a:p>
            <a:pPr algn="l" rtl="0"/>
            <a:r>
              <a:rPr lang="en" sz="4000" b="0" i="1" u="none" baseline="0" dirty="0">
                <a:cs typeface="+mj-cs"/>
              </a:rPr>
              <a:t>Alpha BioTec Departments</a:t>
            </a:r>
          </a:p>
          <a:p>
            <a:pPr algn="l" rtl="0"/>
            <a:endParaRPr lang="en" sz="4000" i="1" dirty="0">
              <a:cs typeface="+mj-cs"/>
            </a:endParaRPr>
          </a:p>
          <a:p>
            <a:pPr algn="l" rtl="0"/>
            <a:r>
              <a:rPr lang="en" sz="4000" b="0" i="1" u="none" baseline="0" dirty="0">
                <a:cs typeface="+mj-cs"/>
              </a:rPr>
              <a:t>Quality Control</a:t>
            </a:r>
            <a:endParaRPr lang="en" sz="4000" i="1" dirty="0">
              <a:cs typeface="+mj-cs"/>
            </a:endParaRPr>
          </a:p>
        </p:txBody>
      </p:sp>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755" y="247220"/>
            <a:ext cx="3724851"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07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717565" y="1981851"/>
            <a:ext cx="7282681" cy="4308872"/>
          </a:xfrm>
          <a:prstGeom prst="rect">
            <a:avLst/>
          </a:prstGeom>
          <a:noFill/>
        </p:spPr>
        <p:txBody>
          <a:bodyPr wrap="square" rtlCol="0">
            <a:spAutoFit/>
          </a:bodyPr>
          <a:lstStyle/>
          <a:p>
            <a:pPr algn="l" rtl="0"/>
            <a:r>
              <a:rPr lang="en" sz="1600" b="0" i="1" u="none" baseline="0">
                <a:cs typeface="+mj-cs"/>
              </a:rPr>
              <a:t>The department where it all starts - the clinical research and development department - we cannot allow anyone to see this part since they are working on patents currently being registered.</a:t>
            </a:r>
            <a:endParaRPr lang="en" sz="1600" i="1" dirty="0">
              <a:cs typeface="+mj-cs"/>
            </a:endParaRPr>
          </a:p>
          <a:p>
            <a:pPr algn="l" rtl="0"/>
            <a:r>
              <a:rPr lang="en" sz="1600" b="0" i="1" u="none" baseline="0">
                <a:cs typeface="+mj-cs"/>
              </a:rPr>
              <a:t>This department has engineers who work together with dentistry experts to develop the new products and on the improvements and changes to the existing products. </a:t>
            </a:r>
            <a:endParaRPr lang="en" sz="1600" i="1" dirty="0">
              <a:cs typeface="+mj-cs"/>
            </a:endParaRPr>
          </a:p>
          <a:p>
            <a:pPr algn="l" rtl="0"/>
            <a:r>
              <a:rPr lang="en" sz="1600" b="0" i="1" u="none" baseline="0">
                <a:cs typeface="+mj-cs"/>
              </a:rPr>
              <a:t>The first stage in the development is a drawing. The next stage is to produce a prototype for clinical evaluation of the product. </a:t>
            </a:r>
          </a:p>
          <a:p>
            <a:pPr algn="l" rtl="0"/>
            <a:r>
              <a:rPr lang="en" sz="1600" b="0" i="1" u="none" baseline="0">
                <a:cs typeface="+mj-cs"/>
              </a:rPr>
              <a:t>The development proceeds in close cooperation with the clinical research people, who contribute by raising the needs and the clinical indications necessary for the development. The researchers then conduct the research and clinical trials at universities in Israel and worldwide to obtain proven results and clinical collateral proving the advantages, capabilities and safety of using the product.</a:t>
            </a:r>
            <a:endParaRPr lang="en" sz="1600" i="1" dirty="0">
              <a:cs typeface="+mj-cs"/>
            </a:endParaRPr>
          </a:p>
          <a:p>
            <a:pPr algn="l" rtl="0"/>
            <a:r>
              <a:rPr lang="en" sz="1600" b="0" i="1" u="none" baseline="0">
                <a:cs typeface="+mj-cs"/>
              </a:rPr>
              <a:t>The development team relies on the work of the research groups.</a:t>
            </a:r>
            <a:endParaRPr lang="en" sz="1600" i="1" dirty="0">
              <a:cs typeface="+mj-cs"/>
            </a:endParaRPr>
          </a:p>
          <a:p>
            <a:pPr algn="l" rtl="0"/>
            <a:r>
              <a:rPr lang="en" sz="1600" b="0" i="1" u="none" baseline="0">
                <a:cs typeface="+mj-cs"/>
              </a:rPr>
              <a:t>This team is intended to ensure maximum correlation between our products and the market’s changing needs. Besides these, the team provides solutions for the clinical needs dentists encounter daily using state of the art technologies.</a:t>
            </a:r>
            <a:endParaRPr lang="en" sz="1600" i="1" dirty="0">
              <a:cs typeface="+mj-cs"/>
            </a:endParaRPr>
          </a:p>
          <a:p>
            <a:pPr algn="l" rtl="0"/>
            <a:endParaRPr lang="en" sz="1600" i="1" dirty="0">
              <a:cs typeface="+mj-cs"/>
            </a:endParaRPr>
          </a:p>
        </p:txBody>
      </p:sp>
      <p:sp>
        <p:nvSpPr>
          <p:cNvPr id="11" name="TextBox 10"/>
          <p:cNvSpPr txBox="1"/>
          <p:nvPr/>
        </p:nvSpPr>
        <p:spPr>
          <a:xfrm>
            <a:off x="8790846" y="253127"/>
            <a:ext cx="3012494" cy="1938992"/>
          </a:xfrm>
          <a:prstGeom prst="rect">
            <a:avLst/>
          </a:prstGeom>
          <a:noFill/>
        </p:spPr>
        <p:txBody>
          <a:bodyPr wrap="square" rtlCol="0">
            <a:spAutoFit/>
          </a:bodyPr>
          <a:lstStyle/>
          <a:p>
            <a:pPr algn="l" rtl="0"/>
            <a:r>
              <a:rPr lang="en" sz="4000" b="0" i="1" u="none" baseline="0" dirty="0">
                <a:cs typeface="+mj-cs"/>
              </a:rPr>
              <a:t>Research and Development Department</a:t>
            </a:r>
            <a:endParaRPr lang="en" sz="4000" i="1" dirty="0">
              <a:cs typeface="+mj-cs"/>
            </a:endParaRPr>
          </a:p>
        </p:txBody>
      </p:sp>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127912"/>
            <a:ext cx="3818299" cy="162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9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775376" y="1758529"/>
            <a:ext cx="7282681" cy="4247317"/>
          </a:xfrm>
          <a:prstGeom prst="rect">
            <a:avLst/>
          </a:prstGeom>
          <a:noFill/>
        </p:spPr>
        <p:txBody>
          <a:bodyPr wrap="square" rtlCol="0">
            <a:spAutoFit/>
          </a:bodyPr>
          <a:lstStyle/>
          <a:p>
            <a:pPr algn="l" rtl="0"/>
            <a:r>
              <a:rPr lang="en" b="0" i="1" u="none" baseline="0">
                <a:cs typeface="+mj-cs"/>
              </a:rPr>
              <a:t>Quality engineering is the most important link in the transfer from development to production. </a:t>
            </a:r>
            <a:endParaRPr lang="en" i="1" dirty="0">
              <a:cs typeface="+mj-cs"/>
            </a:endParaRPr>
          </a:p>
          <a:p>
            <a:pPr algn="l" rtl="0"/>
            <a:r>
              <a:rPr lang="en" b="0" i="1" u="none" baseline="0">
                <a:cs typeface="+mj-cs"/>
              </a:rPr>
              <a:t>The Quality engineering people play an active role in the development process. At the end of the process they prepare testing instructions which are handed down to production.</a:t>
            </a:r>
            <a:endParaRPr lang="en" i="1" dirty="0">
              <a:cs typeface="+mj-cs"/>
            </a:endParaRPr>
          </a:p>
          <a:p>
            <a:pPr algn="l" rtl="0"/>
            <a:r>
              <a:rPr lang="en" b="0" i="1" u="none" baseline="0">
                <a:cs typeface="+mj-cs"/>
              </a:rPr>
              <a:t>The testing instructions guide quality control on how to test the part as efficiently, safely, and simply as possible. </a:t>
            </a:r>
            <a:endParaRPr lang="en" i="1" dirty="0">
              <a:cs typeface="+mj-cs"/>
            </a:endParaRPr>
          </a:p>
          <a:p>
            <a:pPr algn="l" rtl="0"/>
            <a:r>
              <a:rPr lang="en" b="0" i="1" u="none" baseline="0">
                <a:cs typeface="+mj-cs"/>
              </a:rPr>
              <a:t>A lot of thought goes into preparing the testing instructions since they form the basis for the manufacturing work done in the milling department.</a:t>
            </a:r>
            <a:endParaRPr lang="en" i="1" dirty="0">
              <a:cs typeface="+mj-cs"/>
            </a:endParaRPr>
          </a:p>
          <a:p>
            <a:pPr algn="l" rtl="0"/>
            <a:r>
              <a:rPr lang="en" b="0" i="1" u="none" baseline="0">
                <a:cs typeface="+mj-cs"/>
              </a:rPr>
              <a:t>The quality engineering laboratory is where measurements are made of parts in the development process, where the first parts in the manufacturing process are measured (validations) and where special cases are investigated, such as manufacturing non-conformances, or customer complaints. In other words, these are out-of-the-ordinary tests and investigations which are not related to the ongoing manufacturing process.</a:t>
            </a:r>
            <a:endParaRPr lang="en" i="1" dirty="0">
              <a:cs typeface="+mj-cs"/>
            </a:endParaRPr>
          </a:p>
        </p:txBody>
      </p:sp>
      <p:sp>
        <p:nvSpPr>
          <p:cNvPr id="11" name="TextBox 10"/>
          <p:cNvSpPr txBox="1"/>
          <p:nvPr/>
        </p:nvSpPr>
        <p:spPr>
          <a:xfrm>
            <a:off x="8879841" y="276602"/>
            <a:ext cx="2923500" cy="1938992"/>
          </a:xfrm>
          <a:prstGeom prst="rect">
            <a:avLst/>
          </a:prstGeom>
          <a:noFill/>
        </p:spPr>
        <p:txBody>
          <a:bodyPr wrap="square" rtlCol="0">
            <a:spAutoFit/>
          </a:bodyPr>
          <a:lstStyle/>
          <a:p>
            <a:pPr algn="l" rtl="0"/>
            <a:r>
              <a:rPr lang="en" sz="4000" b="0" i="1" u="none" baseline="0" dirty="0">
                <a:cs typeface="+mj-cs"/>
              </a:rPr>
              <a:t>Quality Engineering Laboratory</a:t>
            </a:r>
            <a:endParaRPr lang="en" sz="4000" i="1" dirty="0">
              <a:cs typeface="+mj-cs"/>
            </a:endParaRPr>
          </a:p>
        </p:txBody>
      </p:sp>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276602"/>
            <a:ext cx="3685856"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9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845404" y="1813779"/>
            <a:ext cx="7282681" cy="4555093"/>
          </a:xfrm>
          <a:prstGeom prst="rect">
            <a:avLst/>
          </a:prstGeom>
          <a:noFill/>
        </p:spPr>
        <p:txBody>
          <a:bodyPr wrap="square" rtlCol="0">
            <a:spAutoFit/>
          </a:bodyPr>
          <a:lstStyle/>
          <a:p>
            <a:pPr algn="l" rtl="0"/>
            <a:r>
              <a:rPr lang="en" sz="1400" b="0" i="1" u="none" baseline="0" dirty="0">
                <a:cs typeface="+mj-cs"/>
              </a:rPr>
              <a:t>The control machines are used for a variety of quality tests.</a:t>
            </a:r>
            <a:endParaRPr lang="en" sz="1400" i="1" dirty="0">
              <a:cs typeface="+mj-cs"/>
            </a:endParaRPr>
          </a:p>
          <a:p>
            <a:pPr lvl="0" algn="l" rtl="0"/>
            <a:r>
              <a:rPr lang="en" sz="1400" b="0" i="1" u="none" baseline="0" dirty="0">
                <a:cs typeface="+mj-cs"/>
              </a:rPr>
              <a:t>The optical scanner, Alicona, is one of the most advanced in the world. It performs three-dimensional scanning of the parts at a resolution of less than one micron to provide surface quality results and dimensions at the highest possible level of accuracy available in the industry today.</a:t>
            </a:r>
            <a:endParaRPr lang="en" sz="1400" i="1" dirty="0">
              <a:cs typeface="+mj-cs"/>
            </a:endParaRPr>
          </a:p>
          <a:p>
            <a:pPr lvl="0" algn="l" rtl="0"/>
            <a:r>
              <a:rPr lang="en" sz="1400" b="0" i="1" u="none" baseline="0" dirty="0">
                <a:cs typeface="+mj-cs"/>
              </a:rPr>
              <a:t>The laboratory comparator is also one od the most advanced of its kind. It enables us to upload drawings of products which have been designed by the development department and to run comparisons with it. This machine provides a precise dimension of the manufacturing quality against the drawing.</a:t>
            </a:r>
          </a:p>
          <a:p>
            <a:pPr lvl="0" algn="l" rtl="0"/>
            <a:r>
              <a:rPr lang="en" sz="1400" b="0" i="1" u="none" baseline="0" dirty="0">
                <a:cs typeface="+mj-cs"/>
              </a:rPr>
              <a:t>The multisensor measurement machine is quite unique in that it combines four measurement machines in one. Besides the large instruments there are also special instruments in the laboratory, some of which are our own proprietary developments. Here we can make any measurement we need of any dimension we need without exception.</a:t>
            </a:r>
            <a:endParaRPr lang="en" sz="1400" i="1" dirty="0">
              <a:cs typeface="+mj-cs"/>
            </a:endParaRPr>
          </a:p>
          <a:p>
            <a:pPr algn="l" rtl="0"/>
            <a:r>
              <a:rPr lang="en" sz="1400" b="0" i="1" u="none" baseline="0" dirty="0">
                <a:cs typeface="+mj-cs"/>
              </a:rPr>
              <a:t>The rationale behind quality engineering is that if you invest the bulk of your efforts at the start of the process, beginning with the development stage, bearing in mind first and foremost the product quality, while keeping sight of manufacturing efficiency, you will avoid tremendous delays and problems downstream, after handing over to production.</a:t>
            </a:r>
            <a:endParaRPr lang="en" sz="1400" i="1" dirty="0">
              <a:cs typeface="+mj-cs"/>
            </a:endParaRPr>
          </a:p>
          <a:p>
            <a:pPr algn="l" rtl="0"/>
            <a:r>
              <a:rPr lang="en" sz="1400" b="0" i="1" u="none" baseline="0" dirty="0">
                <a:cs typeface="+mj-cs"/>
              </a:rPr>
              <a:t>The measurement equipment itself gets calibrated in this laboratory. We regularly test their accuracy on an ongoing basis.</a:t>
            </a:r>
            <a:endParaRPr lang="en" sz="1400" i="1" dirty="0">
              <a:cs typeface="+mj-cs"/>
            </a:endParaRPr>
          </a:p>
          <a:p>
            <a:pPr algn="r" rtl="0"/>
            <a:endParaRPr lang="en" sz="1200" i="1" dirty="0"/>
          </a:p>
          <a:p>
            <a:endParaRPr lang="en" sz="1200" dirty="0"/>
          </a:p>
        </p:txBody>
      </p:sp>
      <p:sp>
        <p:nvSpPr>
          <p:cNvPr id="11" name="TextBox 10"/>
          <p:cNvSpPr txBox="1"/>
          <p:nvPr/>
        </p:nvSpPr>
        <p:spPr>
          <a:xfrm>
            <a:off x="8839201" y="276602"/>
            <a:ext cx="2794468" cy="1938992"/>
          </a:xfrm>
          <a:prstGeom prst="rect">
            <a:avLst/>
          </a:prstGeom>
          <a:noFill/>
        </p:spPr>
        <p:txBody>
          <a:bodyPr wrap="square" rtlCol="0">
            <a:spAutoFit/>
          </a:bodyPr>
          <a:lstStyle/>
          <a:p>
            <a:pPr algn="l" rtl="0"/>
            <a:r>
              <a:rPr lang="en" sz="4000" b="0" i="1" u="none" baseline="0" dirty="0">
                <a:cs typeface="+mj-cs"/>
              </a:rPr>
              <a:t>Quality Engineering Laboratory</a:t>
            </a:r>
            <a:endParaRPr lang="en" sz="4000" i="1" dirty="0">
              <a:cs typeface="+mj-cs"/>
            </a:endParaRPr>
          </a:p>
        </p:txBody>
      </p:sp>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169883"/>
            <a:ext cx="3757382" cy="161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4156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483910" y="1528281"/>
            <a:ext cx="7900432" cy="5232202"/>
          </a:xfrm>
          <a:prstGeom prst="rect">
            <a:avLst/>
          </a:prstGeom>
          <a:noFill/>
        </p:spPr>
        <p:txBody>
          <a:bodyPr wrap="square" rtlCol="0">
            <a:spAutoFit/>
          </a:bodyPr>
          <a:lstStyle/>
          <a:p>
            <a:pPr algn="l" rtl="0"/>
            <a:r>
              <a:rPr lang="en" sz="1600" b="0" i="1" u="none" baseline="0" dirty="0">
                <a:cs typeface="+mj-cs"/>
              </a:rPr>
              <a:t>The process of manufacturing the implant begins with a hive of titanium rods (the titanium is medical-grade titanium), which forms the basic raw material for manufacturing the implants (we can see also other raw materials, such as peek bars, from which temporary structures are made).</a:t>
            </a:r>
          </a:p>
          <a:p>
            <a:pPr algn="l" rtl="0"/>
            <a:r>
              <a:rPr lang="en" sz="1600" b="0" i="1" u="none" baseline="0" dirty="0">
                <a:cs typeface="+mj-cs"/>
              </a:rPr>
              <a:t>* The titanium is ELI-type titanium - with high biocompatibility - it includes 6% aluminum and 4% vanadium.</a:t>
            </a:r>
          </a:p>
          <a:p>
            <a:pPr algn="l" rtl="0"/>
            <a:r>
              <a:rPr lang="en" sz="1600" b="0" i="1" u="none" baseline="0" dirty="0">
                <a:cs typeface="+mj-cs"/>
              </a:rPr>
              <a:t>We will talk about the medical oil when we reach the CNC machines in a few minutes.</a:t>
            </a:r>
            <a:br>
              <a:rPr lang="en" sz="1600" i="1" dirty="0">
                <a:cs typeface="+mj-cs"/>
              </a:rPr>
            </a:br>
            <a:endParaRPr lang="en" sz="1600" i="1" dirty="0">
              <a:cs typeface="+mj-cs"/>
            </a:endParaRPr>
          </a:p>
          <a:p>
            <a:pPr algn="l" rtl="0"/>
            <a:r>
              <a:rPr lang="en" sz="1600" b="0" i="1" u="none" baseline="0" dirty="0">
                <a:cs typeface="+mj-cs"/>
              </a:rPr>
              <a:t>Each raw material is marked from the moment it arrives in the factory. Its traceability is maintained throughout the manufacturing process from the raw material batches , to the machine on which it was fabricated, the oil used for the milling, the tester who performed the quality control, and ending with the final packing.</a:t>
            </a:r>
            <a:endParaRPr lang="en" sz="1600" i="1" dirty="0">
              <a:cs typeface="+mj-cs"/>
            </a:endParaRPr>
          </a:p>
          <a:p>
            <a:pPr algn="l" rtl="0"/>
            <a:r>
              <a:rPr lang="en" sz="1600" b="0" i="1" u="none" baseline="0" dirty="0">
                <a:cs typeface="+mj-cs"/>
              </a:rPr>
              <a:t>In other words, even after the implant has been sold, we can, if called upon, find the precise composition and even the manufacturing date of the raw material of each and every implant.</a:t>
            </a:r>
            <a:endParaRPr lang="en" sz="1600" i="1" dirty="0">
              <a:cs typeface="+mj-cs"/>
            </a:endParaRPr>
          </a:p>
          <a:p>
            <a:pPr algn="l" rtl="0"/>
            <a:r>
              <a:rPr lang="en" sz="1600" b="0" i="1" u="none" baseline="0" dirty="0">
                <a:cs typeface="+mj-cs"/>
              </a:rPr>
              <a:t>Every raw material has to bear a medical standard certificate. Every raw material also undergoes several tests before being entered into the manufacturing line:</a:t>
            </a:r>
            <a:endParaRPr lang="en" sz="1600" i="1" dirty="0">
              <a:cs typeface="+mj-cs"/>
            </a:endParaRPr>
          </a:p>
          <a:p>
            <a:pPr lvl="0" algn="l" rtl="0"/>
            <a:r>
              <a:rPr lang="en" sz="1600" b="0" i="1" u="none" baseline="0" dirty="0">
                <a:cs typeface="+mj-cs"/>
              </a:rPr>
              <a:t>Material traceability inspection at the supplier.</a:t>
            </a:r>
            <a:endParaRPr lang="en" sz="1600" i="1" dirty="0">
              <a:cs typeface="+mj-cs"/>
            </a:endParaRPr>
          </a:p>
          <a:p>
            <a:pPr lvl="0" algn="l" rtl="0"/>
            <a:r>
              <a:rPr lang="en" sz="1600" b="0" i="1" u="none" baseline="0" dirty="0">
                <a:cs typeface="+mj-cs"/>
              </a:rPr>
              <a:t>Testing compliance with the requirements - dimensions, standards, rigidity, weight.</a:t>
            </a:r>
            <a:endParaRPr lang="en" sz="1600" i="1" dirty="0">
              <a:cs typeface="+mj-cs"/>
            </a:endParaRPr>
          </a:p>
          <a:p>
            <a:pPr algn="l" rtl="0"/>
            <a:endParaRPr lang="en" sz="1600" i="1" dirty="0">
              <a:cs typeface="+mj-cs"/>
            </a:endParaRPr>
          </a:p>
          <a:p>
            <a:pPr algn="l" rtl="0"/>
            <a:endParaRPr lang="en" sz="1600" i="1" dirty="0">
              <a:cs typeface="+mj-cs"/>
            </a:endParaRPr>
          </a:p>
          <a:p>
            <a:endParaRPr lang="en" sz="1400" dirty="0"/>
          </a:p>
        </p:txBody>
      </p:sp>
      <p:sp>
        <p:nvSpPr>
          <p:cNvPr id="11" name="TextBox 10"/>
          <p:cNvSpPr txBox="1"/>
          <p:nvPr/>
        </p:nvSpPr>
        <p:spPr>
          <a:xfrm>
            <a:off x="8869681" y="276602"/>
            <a:ext cx="2763988" cy="1938992"/>
          </a:xfrm>
          <a:prstGeom prst="rect">
            <a:avLst/>
          </a:prstGeom>
          <a:noFill/>
        </p:spPr>
        <p:txBody>
          <a:bodyPr wrap="square" rtlCol="0">
            <a:spAutoFit/>
          </a:bodyPr>
          <a:lstStyle/>
          <a:p>
            <a:pPr algn="l" rtl="0"/>
            <a:r>
              <a:rPr lang="en" sz="4000" b="0" i="1" u="none" baseline="0" dirty="0">
                <a:cs typeface="+mj-cs"/>
              </a:rPr>
              <a:t>Production Floor – Raw Materials</a:t>
            </a:r>
            <a:endParaRPr lang="en" sz="4000" i="1" dirty="0">
              <a:cs typeface="+mj-cs"/>
            </a:endParaRPr>
          </a:p>
        </p:txBody>
      </p:sp>
      <p:pic>
        <p:nvPicPr>
          <p:cNvPr id="1126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584" y="136095"/>
            <a:ext cx="3368535" cy="142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99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388661" y="1811166"/>
            <a:ext cx="7819816" cy="2554545"/>
          </a:xfrm>
          <a:prstGeom prst="rect">
            <a:avLst/>
          </a:prstGeom>
          <a:noFill/>
        </p:spPr>
        <p:txBody>
          <a:bodyPr wrap="square" rtlCol="0">
            <a:spAutoFit/>
          </a:bodyPr>
          <a:lstStyle/>
          <a:p>
            <a:pPr algn="l" rtl="0"/>
            <a:r>
              <a:rPr lang="en" sz="2000" b="0" i="1" u="none" baseline="0">
                <a:cs typeface="+mj-cs"/>
              </a:rPr>
              <a:t>The new production halls facilitate substantial growth of our manufacturing capacity while at the same time improving the working conditions and the manufacturing environment. The factory is equipped with a controlled climate system, which includes advanced air purification systems.</a:t>
            </a:r>
            <a:endParaRPr lang="en" sz="2000" i="1" dirty="0">
              <a:cs typeface="+mj-cs"/>
            </a:endParaRPr>
          </a:p>
          <a:p>
            <a:pPr algn="l" rtl="0"/>
            <a:r>
              <a:rPr lang="en" sz="2000" b="0" i="1" u="none" baseline="0">
                <a:cs typeface="+mj-cs"/>
              </a:rPr>
              <a:t>This modern system ensures a clean working environment, free of oil vapors in the air. This is an important factor in safeguarding employee health. We are among the first factories in Israel to install such a system - we believe the key to success lies in a high standard of working conditions for the employees. </a:t>
            </a:r>
            <a:endParaRPr lang="en" sz="2000" i="1" dirty="0">
              <a:cs typeface="+mj-cs"/>
            </a:endParaRPr>
          </a:p>
          <a:p>
            <a:pPr algn="l" rtl="0"/>
            <a:r>
              <a:rPr lang="en" sz="2000" b="0" i="1" u="none" baseline="0">
                <a:cs typeface="+mj-cs"/>
              </a:rPr>
              <a:t>The entire manufacturing apparatus is controlled by a computerized system which receives real-time reports from production and enables precise control and planning.</a:t>
            </a:r>
          </a:p>
        </p:txBody>
      </p:sp>
      <p:sp>
        <p:nvSpPr>
          <p:cNvPr id="11" name="TextBox 10"/>
          <p:cNvSpPr txBox="1"/>
          <p:nvPr/>
        </p:nvSpPr>
        <p:spPr>
          <a:xfrm>
            <a:off x="9040171" y="276602"/>
            <a:ext cx="2593497" cy="707886"/>
          </a:xfrm>
          <a:prstGeom prst="rect">
            <a:avLst/>
          </a:prstGeom>
          <a:noFill/>
        </p:spPr>
        <p:txBody>
          <a:bodyPr wrap="square" rtlCol="0">
            <a:spAutoFit/>
          </a:bodyPr>
          <a:lstStyle/>
          <a:p>
            <a:pPr algn="l" rtl="0"/>
            <a:r>
              <a:rPr lang="en" sz="4000" b="0" i="1" u="none" baseline="0">
                <a:cs typeface="+mj-cs"/>
              </a:rPr>
              <a:t>Production Halls </a:t>
            </a:r>
            <a:endParaRPr lang="en" sz="4000" i="1" dirty="0">
              <a:cs typeface="+mj-cs"/>
            </a:endParaRPr>
          </a:p>
        </p:txBody>
      </p:sp>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1" y="169882"/>
            <a:ext cx="3542076" cy="148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79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117890" y="1304525"/>
            <a:ext cx="8280380" cy="4985980"/>
          </a:xfrm>
          <a:prstGeom prst="rect">
            <a:avLst/>
          </a:prstGeom>
          <a:noFill/>
        </p:spPr>
        <p:txBody>
          <a:bodyPr wrap="square" rtlCol="0">
            <a:spAutoFit/>
          </a:bodyPr>
          <a:lstStyle/>
          <a:p>
            <a:pPr algn="l" rtl="0"/>
            <a:r>
              <a:rPr lang="en" sz="2000" b="0" i="1" u="none" baseline="0" dirty="0">
                <a:cs typeface="+mj-cs"/>
              </a:rPr>
              <a:t>The CNC machines are  machines which perform milling</a:t>
            </a:r>
          </a:p>
          <a:p>
            <a:pPr algn="l" rtl="0"/>
            <a:r>
              <a:rPr lang="en" sz="2000" b="0" i="1" u="none" baseline="0" dirty="0">
                <a:cs typeface="+mj-cs"/>
              </a:rPr>
              <a:t> aided by computer software. For each product, the software is written</a:t>
            </a:r>
          </a:p>
          <a:p>
            <a:pPr algn="l" rtl="0"/>
            <a:r>
              <a:rPr lang="en" sz="2000" b="0" i="1" u="none" baseline="0" dirty="0">
                <a:cs typeface="+mj-cs"/>
              </a:rPr>
              <a:t> which instructs the machine how to produce the part. </a:t>
            </a:r>
          </a:p>
          <a:p>
            <a:pPr algn="l" rtl="0"/>
            <a:r>
              <a:rPr lang="en" sz="2000" b="0" i="1" u="none" baseline="0" dirty="0">
                <a:cs typeface="+mj-cs"/>
              </a:rPr>
              <a:t>Each machine has 2 production areas - </a:t>
            </a:r>
          </a:p>
          <a:p>
            <a:pPr algn="l" rtl="0"/>
            <a:r>
              <a:rPr lang="en" sz="2000" b="0" i="1" u="none" baseline="0" dirty="0">
                <a:cs typeface="+mj-cs"/>
              </a:rPr>
              <a:t>primary and secondary. The primary area will begin the manufacturing process by working on the external/bottom part (for example exterior threads), and after this has been completed, the part will move to the secondary area where the internal/top part will be manufactured (forming the internal hexagon and internal threads for example).</a:t>
            </a:r>
          </a:p>
          <a:p>
            <a:pPr algn="l" rtl="0"/>
            <a:r>
              <a:rPr lang="en" sz="2000" b="0" i="1" u="none" baseline="0" dirty="0">
                <a:cs typeface="+mj-cs"/>
              </a:rPr>
              <a:t>We currently have 30 working machines. The machines are made in Japan and Switzerland. Some of the machines are used by the development, not for manufacturing inventory.</a:t>
            </a:r>
            <a:endParaRPr lang="en" sz="2000" i="1" dirty="0">
              <a:cs typeface="+mj-cs"/>
            </a:endParaRPr>
          </a:p>
          <a:p>
            <a:pPr algn="l" rtl="0"/>
            <a:r>
              <a:rPr lang="en" sz="2000" b="0" i="1" u="none" baseline="0" dirty="0">
                <a:cs typeface="+mj-cs"/>
              </a:rPr>
              <a:t>We work on the production floor on a 24/5 basis (we do not work on weekends and holidays). The machines are operated by skilled machine operators.</a:t>
            </a:r>
            <a:endParaRPr lang="en" sz="2000" i="1" dirty="0">
              <a:cs typeface="+mj-cs"/>
            </a:endParaRPr>
          </a:p>
          <a:p>
            <a:pPr algn="l" rtl="0"/>
            <a:endParaRPr lang="en" sz="2000" i="1" dirty="0">
              <a:cs typeface="+mj-cs"/>
            </a:endParaRPr>
          </a:p>
          <a:p>
            <a:endParaRPr lang="en" dirty="0"/>
          </a:p>
        </p:txBody>
      </p:sp>
      <p:sp>
        <p:nvSpPr>
          <p:cNvPr id="11" name="TextBox 10"/>
          <p:cNvSpPr txBox="1"/>
          <p:nvPr/>
        </p:nvSpPr>
        <p:spPr>
          <a:xfrm>
            <a:off x="9023166" y="276602"/>
            <a:ext cx="2860737" cy="1938992"/>
          </a:xfrm>
          <a:prstGeom prst="rect">
            <a:avLst/>
          </a:prstGeom>
          <a:noFill/>
        </p:spPr>
        <p:txBody>
          <a:bodyPr wrap="square" rtlCol="0">
            <a:spAutoFit/>
          </a:bodyPr>
          <a:lstStyle/>
          <a:p>
            <a:pPr algn="l" rtl="0"/>
            <a:r>
              <a:rPr lang="en" sz="4000" b="0" i="1" u="none" baseline="0" dirty="0">
                <a:cs typeface="+mj-cs"/>
              </a:rPr>
              <a:t>CNC Machine Row</a:t>
            </a: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49722"/>
            <a:ext cx="2999286" cy="125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7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213043" y="1370566"/>
            <a:ext cx="8280380" cy="3754874"/>
          </a:xfrm>
          <a:prstGeom prst="rect">
            <a:avLst/>
          </a:prstGeom>
          <a:noFill/>
        </p:spPr>
        <p:txBody>
          <a:bodyPr wrap="square" rtlCol="0">
            <a:spAutoFit/>
          </a:bodyPr>
          <a:lstStyle/>
          <a:p>
            <a:pPr algn="l" rtl="0"/>
            <a:r>
              <a:rPr lang="en" sz="2000" b="0" i="1" u="none" baseline="0" dirty="0">
                <a:cs typeface="+mj-cs"/>
              </a:rPr>
              <a:t>The oil used in the machines is medical oil. It is extremely expensive and it enables accomplishing high-precision, high-quality milling through softening the friction between the metals. Note that thanks to the advanced air monitoring systems, we can hardly notice any smell. We can see an oil vapor suction system overhead. We talked about this when we entered the hall.</a:t>
            </a:r>
            <a:endParaRPr lang="en" sz="2000" i="1" dirty="0">
              <a:cs typeface="+mj-cs"/>
            </a:endParaRPr>
          </a:p>
          <a:p>
            <a:pPr algn="l" rtl="0"/>
            <a:r>
              <a:rPr lang="en" sz="2000" b="0" i="1" u="none" baseline="0" dirty="0">
                <a:cs typeface="+mj-cs"/>
              </a:rPr>
              <a:t>The inspection is done according to quality engineering instructions, on a separate inspection instruction for each and every part individually.</a:t>
            </a:r>
            <a:endParaRPr lang="en" sz="2000" i="1" dirty="0">
              <a:cs typeface="+mj-cs"/>
            </a:endParaRPr>
          </a:p>
          <a:p>
            <a:pPr algn="l" rtl="0"/>
            <a:r>
              <a:rPr lang="en" sz="2000" b="0" i="1" u="none" baseline="0" dirty="0">
                <a:cs typeface="+mj-cs"/>
              </a:rPr>
              <a:t>Manufacturing is done in batches. When work begins the operator receives a batch file with a drawing, machine setup instructions and inspection sheets.</a:t>
            </a:r>
            <a:endParaRPr lang="en" sz="2000" i="1" dirty="0">
              <a:cs typeface="+mj-cs"/>
            </a:endParaRPr>
          </a:p>
          <a:p>
            <a:pPr algn="l" rtl="0"/>
            <a:r>
              <a:rPr lang="en" sz="2000" b="0" i="1" u="none" baseline="0" dirty="0">
                <a:cs typeface="+mj-cs"/>
              </a:rPr>
              <a:t>During the manufacture of the batch, all of the manufacturing data are collected (passed quantity, rejected quantity, inspection results, changes of machine tool, etc.)</a:t>
            </a:r>
            <a:endParaRPr lang="en" sz="2000" i="1" dirty="0">
              <a:cs typeface="+mj-cs"/>
            </a:endParaRPr>
          </a:p>
          <a:p>
            <a:pPr algn="l" rtl="0"/>
            <a:r>
              <a:rPr lang="en" sz="2000" b="0" i="1" u="none" baseline="0" dirty="0">
                <a:cs typeface="+mj-cs"/>
              </a:rPr>
              <a:t>The batch file accompanies the product throughout the manufacturing process to its final “release” to the distribution warehouse.</a:t>
            </a:r>
            <a:endParaRPr lang="en" sz="2000" i="1" dirty="0">
              <a:cs typeface="+mj-cs"/>
            </a:endParaRPr>
          </a:p>
          <a:p>
            <a:pPr algn="l" rtl="0"/>
            <a:r>
              <a:rPr lang="en" sz="2000" b="0" i="1" u="none" baseline="0" dirty="0">
                <a:cs typeface="+mj-cs"/>
              </a:rPr>
              <a:t>The batch files are archived for more than 15 years.</a:t>
            </a:r>
            <a:endParaRPr lang="en" sz="2000" i="1" dirty="0">
              <a:cs typeface="+mj-cs"/>
            </a:endParaRPr>
          </a:p>
          <a:p>
            <a:endParaRPr lang="en"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CNC Machine Row</a:t>
            </a: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49722"/>
            <a:ext cx="2999286" cy="125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87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294343" y="1480681"/>
            <a:ext cx="7885569" cy="4339650"/>
          </a:xfrm>
          <a:prstGeom prst="rect">
            <a:avLst/>
          </a:prstGeom>
          <a:noFill/>
        </p:spPr>
        <p:txBody>
          <a:bodyPr wrap="square" rtlCol="0">
            <a:spAutoFit/>
          </a:bodyPr>
          <a:lstStyle/>
          <a:p>
            <a:pPr algn="l" rtl="0"/>
            <a:r>
              <a:rPr lang="en" sz="1600" b="0" i="1" u="none" baseline="0" dirty="0">
                <a:cs typeface="+mj-cs"/>
              </a:rPr>
              <a:t>The product’s first quality control test is performed on the quality testing bench. between 30 and 40 different dimensions are tested on the implant. Each product undergoes visual inspection. The first part exiting the machine is also always tested at the functional level, and every hour one more part is tested visually and functionally. </a:t>
            </a:r>
            <a:endParaRPr lang="en" sz="1600" i="1" dirty="0">
              <a:cs typeface="+mj-cs"/>
            </a:endParaRPr>
          </a:p>
          <a:p>
            <a:pPr algn="l" rtl="0"/>
            <a:r>
              <a:rPr lang="en" sz="1600" b="0" i="1" u="none" baseline="0" dirty="0">
                <a:cs typeface="+mj-cs"/>
              </a:rPr>
              <a:t>We can also see the comparators spread throughout the production floor, on which all of the implant’s dimensions are measured. </a:t>
            </a:r>
            <a:endParaRPr lang="en" sz="1600" i="1" dirty="0">
              <a:cs typeface="+mj-cs"/>
            </a:endParaRPr>
          </a:p>
          <a:p>
            <a:pPr algn="l" rtl="0"/>
            <a:r>
              <a:rPr lang="en" sz="1600" b="0" i="1" u="none" baseline="0" dirty="0">
                <a:cs typeface="+mj-cs"/>
              </a:rPr>
              <a:t>If any irregularity is found, production is halted and more thorough tests are made.</a:t>
            </a:r>
            <a:endParaRPr lang="en" sz="1600" i="1" dirty="0">
              <a:cs typeface="+mj-cs"/>
            </a:endParaRPr>
          </a:p>
          <a:p>
            <a:pPr algn="l" rtl="0"/>
            <a:r>
              <a:rPr lang="en" sz="1600" b="0" i="1" u="none" baseline="0" dirty="0">
                <a:cs typeface="+mj-cs"/>
              </a:rPr>
              <a:t>Each machine has its own inspection bench - it is impossible to mix between batches.</a:t>
            </a:r>
            <a:endParaRPr lang="en" sz="1600" i="1" dirty="0">
              <a:cs typeface="+mj-cs"/>
            </a:endParaRPr>
          </a:p>
          <a:p>
            <a:pPr algn="l" rtl="0"/>
            <a:r>
              <a:rPr lang="en" sz="1600" b="0" i="1" u="none" baseline="0" dirty="0">
                <a:cs typeface="+mj-cs"/>
              </a:rPr>
              <a:t>Besides the tests done in the factory, external tests are also performed - for example, a sample quantity of implants is sent to a laboratory at the Technion to obtain scanning electron microscope (SEM) images - electron microscope testing (at the Technion), which produces a close-up image for thorough scrutiny of the surface - to ensure that the level of surface roughness and cleanliness are at the required level.</a:t>
            </a:r>
            <a:endParaRPr lang="en" sz="1600" i="1" dirty="0">
              <a:cs typeface="+mj-cs"/>
            </a:endParaRPr>
          </a:p>
          <a:p>
            <a:pPr algn="l" rtl="0"/>
            <a:r>
              <a:rPr lang="en" sz="1600" b="0" i="1" u="none" baseline="0" dirty="0">
                <a:cs typeface="+mj-cs"/>
              </a:rPr>
              <a:t>X-ray photoelectron spectroscopy (XPS) test - a test of the top layer of the metal surface using a laser beam - ensures that the chemical composition of the metal is identical and consistent.</a:t>
            </a:r>
          </a:p>
          <a:p>
            <a:pPr algn="l" rtl="0"/>
            <a:r>
              <a:rPr lang="en" sz="1600" b="0" i="1" u="none" baseline="0" dirty="0">
                <a:cs typeface="+mj-cs"/>
              </a:rPr>
              <a:t>Fourier Transform Infrared Spectroscopy (FTIR) test - tests for remnants of mineral oil after cleaning and prior to sterilization.</a:t>
            </a:r>
            <a:endParaRPr lang="en" sz="1600" i="1" dirty="0">
              <a:cs typeface="+mj-cs"/>
            </a:endParaRPr>
          </a:p>
        </p:txBody>
      </p:sp>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Quality Test Bench</a:t>
            </a:r>
            <a:endParaRPr lang="en" sz="4000" i="1" dirty="0">
              <a:cs typeface="+mj-cs"/>
            </a:endParaRPr>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047" y="21148"/>
            <a:ext cx="2839916" cy="118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56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59" y="837740"/>
            <a:ext cx="7900431" cy="3785652"/>
          </a:xfrm>
          <a:prstGeom prst="rect">
            <a:avLst/>
          </a:prstGeom>
        </p:spPr>
        <p:txBody>
          <a:bodyPr wrap="square">
            <a:spAutoFit/>
          </a:bodyPr>
          <a:lstStyle/>
          <a:p>
            <a:pPr algn="l" rtl="0"/>
            <a:r>
              <a:rPr lang="en" sz="2000" b="0" i="1" u="none" baseline="0">
                <a:cs typeface="+mj-cs"/>
              </a:rPr>
              <a:t>When the need arises for a tour, these are the steps that need to be followed:</a:t>
            </a:r>
          </a:p>
          <a:p>
            <a:pPr marL="457200" indent="-457200" algn="l" rtl="0">
              <a:buAutoNum type="arabicPeriod"/>
            </a:pPr>
            <a:r>
              <a:rPr lang="en" sz="2000" b="0" i="1" u="none" baseline="0">
                <a:cs typeface="+mj-cs"/>
              </a:rPr>
              <a:t>Send an email, distribution all (the entire factory staff) at least 3 days prior to the visit date - to inform of the time and date of the tour and the number of visitors.</a:t>
            </a:r>
          </a:p>
          <a:p>
            <a:pPr marL="457200" indent="-457200" algn="l" rtl="0">
              <a:buAutoNum type="arabicPeriod"/>
            </a:pPr>
            <a:r>
              <a:rPr lang="en" sz="2000" b="0" i="1" u="none" baseline="0">
                <a:cs typeface="+mj-cs"/>
              </a:rPr>
              <a:t>Tour hours - due to the factory workers’ lunch break hour, it is best not to have the tour between 12pm and 2 pm.</a:t>
            </a:r>
          </a:p>
          <a:p>
            <a:pPr marL="457200" indent="-457200" algn="l" rtl="0">
              <a:buFontTx/>
              <a:buAutoNum type="arabicPeriod"/>
            </a:pPr>
            <a:r>
              <a:rPr lang="en" sz="2000" b="0" i="1" u="none" baseline="0">
                <a:cs typeface="+mj-cs"/>
              </a:rPr>
              <a:t>Number of participants in the tour - 15-20 individuals (it is best to minimize this number due to very narrow passages)</a:t>
            </a:r>
          </a:p>
          <a:p>
            <a:pPr marL="457200" indent="-457200" algn="l" rtl="0">
              <a:buAutoNum type="arabicPeriod"/>
            </a:pPr>
            <a:r>
              <a:rPr lang="en" sz="2000" b="0" i="1" u="none" baseline="0">
                <a:cs typeface="+mj-cs"/>
              </a:rPr>
              <a:t>It is advisable to secure a inside guide from the quality engineering department in advance (through Levy Steinberg or Yuval Bitti).</a:t>
            </a:r>
          </a:p>
          <a:p>
            <a:pPr marL="457200" indent="-457200" algn="l" rtl="0">
              <a:buAutoNum type="arabicPeriod"/>
            </a:pPr>
            <a:r>
              <a:rPr lang="en" sz="2000" b="0" i="1" u="none" baseline="0">
                <a:cs typeface="+mj-cs"/>
              </a:rPr>
              <a:t>Before the tour begins, it is advisable to check which machine is active so as to reach it directly with the customers for a live demonstration. </a:t>
            </a:r>
          </a:p>
          <a:p>
            <a:pPr marL="457200" indent="-457200" algn="l" rtl="0">
              <a:buAutoNum type="arabicPeriod"/>
            </a:pPr>
            <a:r>
              <a:rPr lang="en" sz="2000" b="0" i="1" u="none" baseline="0">
                <a:cs typeface="+mj-cs"/>
              </a:rPr>
              <a:t>Photography is forbidden on the production floor.</a:t>
            </a:r>
            <a:endParaRPr lang="en" sz="2000" i="1" dirty="0">
              <a:cs typeface="+mj-cs"/>
            </a:endParaRPr>
          </a:p>
          <a:p>
            <a:pPr algn="l" rtl="0"/>
            <a:endParaRPr lang="en" sz="2000" i="1" dirty="0">
              <a:latin typeface="Lato Light" panose="020F0502020204030203" pitchFamily="34" charset="0"/>
              <a:ea typeface="Lato Light" panose="020F0502020204030203" pitchFamily="34" charset="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9040171" y="276602"/>
            <a:ext cx="2763170" cy="2554545"/>
          </a:xfrm>
          <a:prstGeom prst="rect">
            <a:avLst/>
          </a:prstGeom>
          <a:noFill/>
        </p:spPr>
        <p:txBody>
          <a:bodyPr wrap="square" rtlCol="0">
            <a:spAutoFit/>
          </a:bodyPr>
          <a:lstStyle/>
          <a:p>
            <a:pPr algn="l" rtl="0"/>
            <a:r>
              <a:rPr lang="en" sz="4000" b="0" i="1" u="none" baseline="0" dirty="0">
                <a:cs typeface="+mj-cs"/>
              </a:rPr>
              <a:t>Work Procedure – Factory Tour</a:t>
            </a:r>
            <a:r>
              <a:rPr lang="en" sz="4000" b="0" i="0" u="none" baseline="0" dirty="0">
                <a:cs typeface="+mj-cs"/>
              </a:rPr>
              <a:t>	</a:t>
            </a:r>
            <a:endParaRPr lang="en" sz="4000" i="1" dirty="0">
              <a:cs typeface="+mj-cs"/>
            </a:endParaRPr>
          </a:p>
        </p:txBody>
      </p:sp>
    </p:spTree>
    <p:extLst>
      <p:ext uri="{BB962C8B-B14F-4D97-AF65-F5344CB8AC3E}">
        <p14:creationId xmlns:p14="http://schemas.microsoft.com/office/powerpoint/2010/main" val="363567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417820" y="1614309"/>
            <a:ext cx="7980994" cy="4647426"/>
          </a:xfrm>
          <a:prstGeom prst="rect">
            <a:avLst/>
          </a:prstGeom>
          <a:noFill/>
        </p:spPr>
        <p:txBody>
          <a:bodyPr wrap="square" rtlCol="0">
            <a:spAutoFit/>
          </a:bodyPr>
          <a:lstStyle/>
          <a:p>
            <a:pPr algn="l" rtl="0"/>
            <a:r>
              <a:rPr lang="en" sz="1600" b="0" i="1" u="none" baseline="0" dirty="0">
                <a:cs typeface="+mj-cs"/>
              </a:rPr>
              <a:t>From the production floor the implants and the prosthetic parts are transferred for washing in a degreaser machine, which removes the oil residues and the particles from the production process.</a:t>
            </a:r>
          </a:p>
          <a:p>
            <a:pPr algn="l" rtl="0"/>
            <a:r>
              <a:rPr lang="en" sz="1600" b="0" i="1" u="none" baseline="0" dirty="0">
                <a:cs typeface="+mj-cs"/>
              </a:rPr>
              <a:t>The cleaning process is carried out in the chemical room, which is off limits due to work safety procedures.</a:t>
            </a:r>
            <a:endParaRPr lang="en" sz="1600" i="1" dirty="0">
              <a:cs typeface="+mj-cs"/>
            </a:endParaRPr>
          </a:p>
          <a:p>
            <a:pPr algn="l" rtl="0"/>
            <a:r>
              <a:rPr lang="en" sz="1600" b="0" i="1" u="none" baseline="0" dirty="0">
                <a:cs typeface="+mj-cs"/>
              </a:rPr>
              <a:t>After the wash the implants and the prosthetic parts part ways.</a:t>
            </a:r>
            <a:endParaRPr lang="en" sz="1600" i="1" dirty="0">
              <a:cs typeface="+mj-cs"/>
            </a:endParaRPr>
          </a:p>
          <a:p>
            <a:pPr algn="l" rtl="0"/>
            <a:r>
              <a:rPr lang="en" sz="1600" b="0" i="1" u="none" baseline="0" dirty="0">
                <a:cs typeface="+mj-cs"/>
              </a:rPr>
              <a:t>The implants continue to a surface roughening stage, which we will be following in the next stations.</a:t>
            </a:r>
            <a:endParaRPr lang="en" sz="1600" i="1" dirty="0">
              <a:cs typeface="+mj-cs"/>
            </a:endParaRPr>
          </a:p>
          <a:p>
            <a:pPr algn="l" rtl="0"/>
            <a:endParaRPr lang="en" sz="1600" i="1" dirty="0">
              <a:cs typeface="+mj-cs"/>
            </a:endParaRPr>
          </a:p>
          <a:p>
            <a:pPr algn="l" rtl="0"/>
            <a:r>
              <a:rPr lang="en" sz="1600" b="0" i="1" u="none" baseline="0" dirty="0">
                <a:cs typeface="+mj-cs"/>
              </a:rPr>
              <a:t>The prosthetics are passed on for exterior finishing (not biological - color coding through anodization, gloss, laser marking, tempering - hardening the material, etc.). The prosthetics are then transferred for quality control, inspections and packing. </a:t>
            </a:r>
          </a:p>
          <a:p>
            <a:pPr algn="l" rtl="0"/>
            <a:endParaRPr lang="en" sz="1600" i="1" dirty="0">
              <a:cs typeface="+mj-cs"/>
            </a:endParaRPr>
          </a:p>
          <a:p>
            <a:pPr algn="l" rtl="0"/>
            <a:r>
              <a:rPr lang="en" sz="1600" b="0" i="1" u="none" baseline="0" dirty="0">
                <a:cs typeface="+mj-cs"/>
              </a:rPr>
              <a:t>Anodization - applying an electric current through an acid in which the particles needed for the coloring are suspended. The metal from which the part is made conducts the current and its color gets permanently altered.</a:t>
            </a:r>
          </a:p>
          <a:p>
            <a:pPr algn="l" rtl="0"/>
            <a:r>
              <a:rPr lang="en" sz="1600" b="0" i="1" u="none" baseline="0" dirty="0">
                <a:cs typeface="+mj-cs"/>
              </a:rPr>
              <a:t>The color is determined by the current sent and the acid concentration.</a:t>
            </a:r>
            <a:endParaRPr lang="en" sz="1600" i="1" dirty="0">
              <a:cs typeface="+mj-cs"/>
            </a:endParaRPr>
          </a:p>
          <a:p>
            <a:pPr algn="l" rtl="0"/>
            <a:endParaRPr lang="en" sz="1400" i="1" dirty="0"/>
          </a:p>
        </p:txBody>
      </p:sp>
      <p:sp>
        <p:nvSpPr>
          <p:cNvPr id="11" name="TextBox 10"/>
          <p:cNvSpPr txBox="1"/>
          <p:nvPr/>
        </p:nvSpPr>
        <p:spPr>
          <a:xfrm>
            <a:off x="8617170" y="276602"/>
            <a:ext cx="3361785" cy="2862322"/>
          </a:xfrm>
          <a:prstGeom prst="rect">
            <a:avLst/>
          </a:prstGeom>
          <a:noFill/>
        </p:spPr>
        <p:txBody>
          <a:bodyPr wrap="square" rtlCol="0">
            <a:spAutoFit/>
          </a:bodyPr>
          <a:lstStyle/>
          <a:p>
            <a:pPr algn="l" rtl="0"/>
            <a:r>
              <a:rPr lang="en" sz="3600" b="0" i="1" u="none" baseline="0" dirty="0">
                <a:cs typeface="+mj-cs"/>
              </a:rPr>
              <a:t>Initial Washing &amp; Separation of the Prosthetic Parts from the Implants</a:t>
            </a:r>
            <a:endParaRPr lang="en" sz="3600" i="1" dirty="0">
              <a:cs typeface="+mj-cs"/>
            </a:endParaRPr>
          </a:p>
        </p:txBody>
      </p:sp>
      <p:pic>
        <p:nvPicPr>
          <p:cNvPr id="1433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164" y="106446"/>
            <a:ext cx="3508686" cy="144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05125" y="5996456"/>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Washing</a:t>
            </a:r>
            <a:endParaRPr lang="en" dirty="0"/>
          </a:p>
        </p:txBody>
      </p:sp>
      <p:sp>
        <p:nvSpPr>
          <p:cNvPr id="15" name="Rectangle 14"/>
          <p:cNvSpPr/>
          <p:nvPr/>
        </p:nvSpPr>
        <p:spPr>
          <a:xfrm>
            <a:off x="4879818" y="5972295"/>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Exterior finishing</a:t>
            </a:r>
            <a:endParaRPr lang="en" sz="1400" dirty="0"/>
          </a:p>
        </p:txBody>
      </p:sp>
      <p:cxnSp>
        <p:nvCxnSpPr>
          <p:cNvPr id="16" name="Straight Arrow Connector 15"/>
          <p:cNvCxnSpPr/>
          <p:nvPr/>
        </p:nvCxnSpPr>
        <p:spPr>
          <a:xfrm>
            <a:off x="6201513" y="6212567"/>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749077" y="5968850"/>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Quality Control and packing</a:t>
            </a:r>
            <a:endParaRPr lang="en" sz="1400" dirty="0"/>
          </a:p>
        </p:txBody>
      </p:sp>
      <p:cxnSp>
        <p:nvCxnSpPr>
          <p:cNvPr id="21" name="Straight Arrow Connector 20"/>
          <p:cNvCxnSpPr/>
          <p:nvPr/>
        </p:nvCxnSpPr>
        <p:spPr>
          <a:xfrm>
            <a:off x="4213932" y="6260192"/>
            <a:ext cx="4628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38600" y="5946941"/>
            <a:ext cx="841218" cy="246221"/>
          </a:xfrm>
          <a:prstGeom prst="rect">
            <a:avLst/>
          </a:prstGeom>
          <a:noFill/>
        </p:spPr>
        <p:txBody>
          <a:bodyPr wrap="square" rtlCol="0">
            <a:spAutoFit/>
          </a:bodyPr>
          <a:lstStyle/>
          <a:p>
            <a:pPr algn="r" rtl="0"/>
            <a:r>
              <a:rPr lang="en" sz="1000" b="0" i="0" u="none" baseline="0"/>
              <a:t>Prosthetics</a:t>
            </a:r>
            <a:endParaRPr lang="en" sz="1000" dirty="0"/>
          </a:p>
        </p:txBody>
      </p:sp>
    </p:spTree>
    <p:extLst>
      <p:ext uri="{BB962C8B-B14F-4D97-AF65-F5344CB8AC3E}">
        <p14:creationId xmlns:p14="http://schemas.microsoft.com/office/powerpoint/2010/main" val="309955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Surface Finishing</a:t>
            </a:r>
            <a:endParaRPr lang="en" sz="4000" i="1" dirty="0">
              <a:cs typeface="+mj-cs"/>
            </a:endParaRPr>
          </a:p>
        </p:txBody>
      </p:sp>
      <p:sp>
        <p:nvSpPr>
          <p:cNvPr id="3" name="Rectangle 2"/>
          <p:cNvSpPr/>
          <p:nvPr/>
        </p:nvSpPr>
        <p:spPr>
          <a:xfrm>
            <a:off x="675561" y="1208875"/>
            <a:ext cx="7831887" cy="5355312"/>
          </a:xfrm>
          <a:prstGeom prst="rect">
            <a:avLst/>
          </a:prstGeom>
        </p:spPr>
        <p:txBody>
          <a:bodyPr wrap="square">
            <a:spAutoFit/>
          </a:bodyPr>
          <a:lstStyle/>
          <a:p>
            <a:pPr algn="l" rtl="0"/>
            <a:r>
              <a:rPr lang="en" sz="1600" b="0" i="1" u="none" baseline="0" dirty="0">
                <a:cs typeface="+mj-cs"/>
              </a:rPr>
              <a:t>The process of finishing the surface of the implant using Alpha BioTec’s NanoTecTM technology is a two stage process:</a:t>
            </a:r>
            <a:endParaRPr lang="en" sz="1600" i="1" dirty="0">
              <a:cs typeface="+mj-cs"/>
            </a:endParaRPr>
          </a:p>
          <a:p>
            <a:pPr lvl="0" algn="l" rtl="0"/>
            <a:r>
              <a:rPr lang="en" sz="1600" b="0" i="1" u="sng" baseline="0" dirty="0">
                <a:cs typeface="+mj-cs"/>
              </a:rPr>
              <a:t>First stage</a:t>
            </a:r>
            <a:r>
              <a:rPr lang="en" sz="1600" b="0" i="1" u="none" baseline="0" dirty="0">
                <a:cs typeface="+mj-cs"/>
              </a:rPr>
              <a:t>: Roughening through sandblasting with aluminum oxide sand, which causes surface macro-roughening - 20-40 microns.</a:t>
            </a:r>
          </a:p>
          <a:p>
            <a:pPr lvl="0" algn="l" rtl="0"/>
            <a:r>
              <a:rPr lang="en" sz="1600" b="0" i="1" u="none" baseline="0" dirty="0">
                <a:cs typeface="+mj-cs"/>
              </a:rPr>
              <a:t>Each time between one and three implants are loaded into the machines (varies from one machine to another). The machine assures of a homogeneous, high-quality roughening of the surface. The machine works the surface so that perfect homogeneity is assured at the end of the process. The process is very precise and thorough. </a:t>
            </a:r>
            <a:endParaRPr lang="en" sz="1600" i="1" dirty="0">
              <a:cs typeface="+mj-cs"/>
            </a:endParaRPr>
          </a:p>
          <a:p>
            <a:pPr algn="l" rtl="0"/>
            <a:r>
              <a:rPr lang="en" sz="1600" b="0" i="0" u="none" baseline="0" dirty="0">
                <a:cs typeface="+mj-cs"/>
              </a:rPr>
              <a:t> </a:t>
            </a:r>
            <a:endParaRPr lang="en" sz="1600" i="1" dirty="0">
              <a:cs typeface="+mj-cs"/>
            </a:endParaRPr>
          </a:p>
          <a:p>
            <a:pPr algn="l" rtl="0"/>
            <a:r>
              <a:rPr lang="en" sz="1600" b="0" i="1" u="none" baseline="0" dirty="0">
                <a:cs typeface="+mj-cs"/>
              </a:rPr>
              <a:t>This is followed by a wash in an ultrasonic bath* (this was is always done with **purified water).</a:t>
            </a:r>
            <a:endParaRPr lang="en" sz="1600" i="1" dirty="0">
              <a:cs typeface="+mj-cs"/>
            </a:endParaRPr>
          </a:p>
          <a:p>
            <a:pPr algn="l" rtl="0"/>
            <a:r>
              <a:rPr lang="en" sz="1600" b="0" i="0" u="none" baseline="0" dirty="0">
                <a:cs typeface="+mj-cs"/>
              </a:rPr>
              <a:t> </a:t>
            </a:r>
          </a:p>
          <a:p>
            <a:pPr lvl="0" algn="l" rtl="0"/>
            <a:r>
              <a:rPr lang="en" sz="1600" b="0" i="1" u="sng" baseline="0" dirty="0">
                <a:cs typeface="+mj-cs"/>
              </a:rPr>
              <a:t>Second stage</a:t>
            </a:r>
            <a:r>
              <a:rPr lang="en" sz="1600" b="0" i="1" u="none" baseline="0" dirty="0">
                <a:cs typeface="+mj-cs"/>
              </a:rPr>
              <a:t>: ***Chemical etching, creating micron-level pores - 1-5 microns in size - this stage is achieved by connecting the implants to a tray by means of its internal hexagon (a part of the implant which must be protected against the roughening stage in order to retain the accuracy of the bond between implant and the abutment). </a:t>
            </a:r>
            <a:endParaRPr lang="en" sz="1600" i="1" dirty="0">
              <a:cs typeface="+mj-cs"/>
            </a:endParaRPr>
          </a:p>
          <a:p>
            <a:pPr algn="l" rtl="0"/>
            <a:r>
              <a:rPr lang="en" sz="1600" b="0" i="1" u="none" baseline="0" dirty="0">
                <a:cs typeface="+mj-cs"/>
              </a:rPr>
              <a:t>The washing and chemical etching stage is carried out in the chemical room, which is off limits due to work safety procedures. We will, however, be able to see the final wash stage in the clean room.</a:t>
            </a:r>
            <a:endParaRPr lang="en" sz="1600" i="1" dirty="0">
              <a:cs typeface="+mj-cs"/>
            </a:endParaRPr>
          </a:p>
          <a:p>
            <a:pPr algn="l" rtl="0"/>
            <a:r>
              <a:rPr lang="en" sz="1400" b="0" i="0" u="none" baseline="0" dirty="0"/>
              <a:t> </a:t>
            </a:r>
          </a:p>
          <a:p>
            <a:pPr algn="l" rtl="0"/>
            <a:endParaRPr lang="en" sz="1400" i="1" dirty="0"/>
          </a:p>
        </p:txBody>
      </p:sp>
      <p:pic>
        <p:nvPicPr>
          <p:cNvPr id="153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59" y="98915"/>
            <a:ext cx="2877291" cy="118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931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Surface Finishing</a:t>
            </a:r>
            <a:endParaRPr lang="en" sz="4000" i="1" dirty="0">
              <a:cs typeface="+mj-cs"/>
            </a:endParaRPr>
          </a:p>
        </p:txBody>
      </p:sp>
      <p:sp>
        <p:nvSpPr>
          <p:cNvPr id="3" name="Rectangle 2"/>
          <p:cNvSpPr/>
          <p:nvPr/>
        </p:nvSpPr>
        <p:spPr>
          <a:xfrm>
            <a:off x="599869" y="1897613"/>
            <a:ext cx="7689221" cy="2554545"/>
          </a:xfrm>
          <a:prstGeom prst="rect">
            <a:avLst/>
          </a:prstGeom>
        </p:spPr>
        <p:txBody>
          <a:bodyPr wrap="square">
            <a:spAutoFit/>
          </a:bodyPr>
          <a:lstStyle/>
          <a:p>
            <a:pPr algn="l" rtl="0"/>
            <a:r>
              <a:rPr lang="en" sz="2000" b="0" i="1" u="none" baseline="0">
                <a:cs typeface="+mj-cs"/>
              </a:rPr>
              <a:t>The case at other manufacturers, where products are recalled, the reason is usually problems with the surface quality.</a:t>
            </a:r>
            <a:endParaRPr lang="en" sz="2000" i="1" dirty="0">
              <a:cs typeface="+mj-cs"/>
            </a:endParaRPr>
          </a:p>
          <a:p>
            <a:pPr algn="l" rtl="0"/>
            <a:r>
              <a:rPr lang="en" sz="2000" b="0" i="0" u="none" baseline="0">
                <a:cs typeface="+mj-cs"/>
              </a:rPr>
              <a:t> </a:t>
            </a:r>
            <a:endParaRPr lang="en" sz="2000" i="1" dirty="0">
              <a:cs typeface="+mj-cs"/>
            </a:endParaRPr>
          </a:p>
          <a:p>
            <a:pPr algn="l" rtl="0"/>
            <a:r>
              <a:rPr lang="en" sz="2000" b="0" i="1" u="none" baseline="0">
                <a:cs typeface="+mj-cs"/>
              </a:rPr>
              <a:t>The advantages of the NanoTecTM technology are:</a:t>
            </a:r>
            <a:endParaRPr lang="en" sz="2000" i="1" dirty="0">
              <a:cs typeface="+mj-cs"/>
            </a:endParaRPr>
          </a:p>
          <a:p>
            <a:pPr marL="285750" lvl="0" indent="-285750" algn="l" rtl="0">
              <a:buFont typeface="Arial" panose="020B0604020202020204" pitchFamily="34" charset="0"/>
              <a:buChar char="•"/>
            </a:pPr>
            <a:r>
              <a:rPr lang="en" sz="2000" b="0" i="1" u="none" baseline="0">
                <a:cs typeface="+mj-cs"/>
              </a:rPr>
              <a:t>Increasing the implant surface area, thereby increasing the interface area between the bone and the implant. </a:t>
            </a:r>
            <a:endParaRPr lang="en" sz="2000" i="1" dirty="0">
              <a:cs typeface="+mj-cs"/>
            </a:endParaRPr>
          </a:p>
          <a:p>
            <a:pPr marL="285750" lvl="0" indent="-285750" algn="l" rtl="0">
              <a:buFont typeface="Arial" panose="020B0604020202020204" pitchFamily="34" charset="0"/>
              <a:buChar char="•"/>
            </a:pPr>
            <a:r>
              <a:rPr lang="en" sz="2000" b="0" i="1" u="none" baseline="0">
                <a:cs typeface="+mj-cs"/>
              </a:rPr>
              <a:t>Achieving high stability</a:t>
            </a:r>
            <a:endParaRPr lang="en" sz="2000" i="1" dirty="0">
              <a:cs typeface="+mj-cs"/>
            </a:endParaRPr>
          </a:p>
          <a:p>
            <a:pPr marL="285750" lvl="0" indent="-285750" algn="l" rtl="0">
              <a:buFont typeface="Arial" panose="020B0604020202020204" pitchFamily="34" charset="0"/>
              <a:buChar char="•"/>
            </a:pPr>
            <a:r>
              <a:rPr lang="en" sz="2000" b="0" i="1" u="none" baseline="0">
                <a:cs typeface="+mj-cs"/>
              </a:rPr>
              <a:t>Shorter recovery time</a:t>
            </a:r>
            <a:endParaRPr lang="en" sz="2000" i="1" dirty="0">
              <a:cs typeface="+mj-cs"/>
            </a:endParaRPr>
          </a:p>
          <a:p>
            <a:pPr marL="285750" lvl="0" indent="-285750" algn="l" rtl="0">
              <a:buFont typeface="Arial" panose="020B0604020202020204" pitchFamily="34" charset="0"/>
              <a:buChar char="•"/>
            </a:pPr>
            <a:r>
              <a:rPr lang="en" sz="2000" b="0" i="1" u="none" baseline="0">
                <a:cs typeface="+mj-cs"/>
              </a:rPr>
              <a:t>Improved ability to predict the results</a:t>
            </a:r>
            <a:endParaRPr lang="en" sz="2000" i="1" dirty="0">
              <a:cs typeface="+mj-cs"/>
            </a:endParaRPr>
          </a:p>
          <a:p>
            <a:pPr algn="l" rtl="0"/>
            <a:endParaRPr lang="en" sz="2000" i="1" dirty="0">
              <a:cs typeface="+mj-cs"/>
            </a:endParaRPr>
          </a:p>
        </p:txBody>
      </p:sp>
      <p:pic>
        <p:nvPicPr>
          <p:cNvPr id="1638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0" y="132866"/>
            <a:ext cx="3245548" cy="133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801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707886"/>
          </a:xfrm>
          <a:prstGeom prst="rect">
            <a:avLst/>
          </a:prstGeom>
          <a:noFill/>
        </p:spPr>
        <p:txBody>
          <a:bodyPr wrap="square" rtlCol="0">
            <a:spAutoFit/>
          </a:bodyPr>
          <a:lstStyle/>
          <a:p>
            <a:pPr algn="l" rtl="0"/>
            <a:r>
              <a:rPr lang="en" sz="4000" b="0" i="1" u="none" baseline="0">
                <a:cs typeface="+mj-cs"/>
              </a:rPr>
              <a:t>The Clean Room</a:t>
            </a:r>
            <a:endParaRPr lang="en" sz="4000" i="1" dirty="0">
              <a:cs typeface="+mj-cs"/>
            </a:endParaRPr>
          </a:p>
        </p:txBody>
      </p:sp>
      <p:sp>
        <p:nvSpPr>
          <p:cNvPr id="3" name="Rectangle 2"/>
          <p:cNvSpPr/>
          <p:nvPr/>
        </p:nvSpPr>
        <p:spPr>
          <a:xfrm>
            <a:off x="709048" y="1533465"/>
            <a:ext cx="7689221" cy="4678204"/>
          </a:xfrm>
          <a:prstGeom prst="rect">
            <a:avLst/>
          </a:prstGeom>
        </p:spPr>
        <p:txBody>
          <a:bodyPr wrap="square">
            <a:spAutoFit/>
          </a:bodyPr>
          <a:lstStyle/>
          <a:p>
            <a:pPr algn="l" rtl="0"/>
            <a:r>
              <a:rPr lang="en" sz="1600" b="0" i="1" u="none" baseline="0" dirty="0">
                <a:cs typeface="+mj-cs"/>
              </a:rPr>
              <a:t>Following the surface roughening process, the implants undergo another cleaning in an ultrasonic bath inside the clean room in order to achieve a higher level of cleanliness.</a:t>
            </a:r>
            <a:endParaRPr lang="en" sz="1600" i="1" dirty="0">
              <a:cs typeface="+mj-cs"/>
            </a:endParaRPr>
          </a:p>
          <a:p>
            <a:pPr algn="l" rtl="0"/>
            <a:r>
              <a:rPr lang="en" sz="1600" b="0" i="0" u="none" baseline="0" dirty="0">
                <a:cs typeface="+mj-cs"/>
              </a:rPr>
              <a:t> </a:t>
            </a:r>
            <a:endParaRPr lang="en" sz="1600" i="1" dirty="0">
              <a:cs typeface="+mj-cs"/>
            </a:endParaRPr>
          </a:p>
          <a:p>
            <a:pPr algn="l" rtl="0"/>
            <a:r>
              <a:rPr lang="en" sz="1600" b="0" i="1" u="none" baseline="0" dirty="0">
                <a:cs typeface="+mj-cs"/>
              </a:rPr>
              <a:t>Every space within the factory is assigned different grades of permitted particles (measured in PPM). The higher the grade, the lower the levels of particles permitted and therefore in each one of the rooms, numerous microbial tests are performed to ensure the required level is maintained.</a:t>
            </a:r>
            <a:endParaRPr lang="en" sz="1600" i="1" dirty="0">
              <a:cs typeface="+mj-cs"/>
            </a:endParaRPr>
          </a:p>
          <a:p>
            <a:pPr algn="l" rtl="0"/>
            <a:r>
              <a:rPr lang="en" sz="1600" b="0" i="1" u="none" baseline="0" dirty="0">
                <a:cs typeface="+mj-cs"/>
              </a:rPr>
              <a:t>The air pressure inside the clean room is higher than the normal atmospheric pressure. That way, air can escape it but not penetrate it except through purification systems.</a:t>
            </a:r>
            <a:endParaRPr lang="en" sz="1600" i="1" dirty="0">
              <a:cs typeface="+mj-cs"/>
            </a:endParaRPr>
          </a:p>
          <a:p>
            <a:pPr algn="l" rtl="0"/>
            <a:r>
              <a:rPr lang="en" sz="1600" b="0" i="1" u="none" baseline="0" dirty="0">
                <a:cs typeface="+mj-cs"/>
              </a:rPr>
              <a:t>The clean room undergoes routine inspections, daily, monthly and yearly inspections to monitor the bacterial load and the particles on the implants. We check the level of bacteria in the air, on the work surfaces, on the workers themselves and of course on the implants in order to ensure the effectiveness of the sterilization process and the safety of the patients.</a:t>
            </a:r>
          </a:p>
          <a:p>
            <a:pPr algn="l" rtl="0"/>
            <a:r>
              <a:rPr lang="en" sz="1600" b="0" i="1" u="none" baseline="0" dirty="0">
                <a:cs typeface="+mj-cs"/>
              </a:rPr>
              <a:t>The clean room has passed the most stringent testing and has been found to be in compliance with the relevant international standards.</a:t>
            </a:r>
            <a:endParaRPr lang="en" sz="1600" i="1" dirty="0">
              <a:cs typeface="+mj-cs"/>
            </a:endParaRPr>
          </a:p>
          <a:p>
            <a:pPr algn="l" rtl="0"/>
            <a:r>
              <a:rPr lang="en" sz="1600" b="0" i="1" u="none" baseline="0" dirty="0">
                <a:cs typeface="+mj-cs"/>
              </a:rPr>
              <a:t>Every product which comes in contact with the skin (up until being implanted within live tissue) has to undergo biocompatibility testing.</a:t>
            </a:r>
            <a:endParaRPr lang="en" sz="1600" i="1" dirty="0">
              <a:cs typeface="+mj-cs"/>
            </a:endParaRPr>
          </a:p>
          <a:p>
            <a:pPr algn="l" rtl="0"/>
            <a:r>
              <a:rPr lang="en" sz="1600" b="0" i="0" u="none" baseline="0" dirty="0">
                <a:cs typeface="+mj-cs"/>
              </a:rPr>
              <a:t> </a:t>
            </a:r>
            <a:endParaRPr lang="en" sz="1600" i="1" dirty="0">
              <a:cs typeface="+mj-cs"/>
            </a:endParaRPr>
          </a:p>
        </p:txBody>
      </p:sp>
      <p:pic>
        <p:nvPicPr>
          <p:cNvPr id="174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775" y="74632"/>
            <a:ext cx="3494016" cy="155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291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0" y="276602"/>
            <a:ext cx="2593497" cy="707886"/>
          </a:xfrm>
          <a:prstGeom prst="rect">
            <a:avLst/>
          </a:prstGeom>
          <a:noFill/>
        </p:spPr>
        <p:txBody>
          <a:bodyPr wrap="square" rtlCol="0">
            <a:spAutoFit/>
          </a:bodyPr>
          <a:lstStyle/>
          <a:p>
            <a:pPr algn="l" rtl="0"/>
            <a:r>
              <a:rPr lang="en" sz="4000" b="0" i="1" u="none" baseline="0">
                <a:cs typeface="+mj-cs"/>
              </a:rPr>
              <a:t>The Clean Room</a:t>
            </a:r>
            <a:endParaRPr lang="en" sz="4000" i="1" dirty="0">
              <a:cs typeface="+mj-cs"/>
            </a:endParaRPr>
          </a:p>
        </p:txBody>
      </p:sp>
      <p:sp>
        <p:nvSpPr>
          <p:cNvPr id="3" name="Rectangle 2"/>
          <p:cNvSpPr/>
          <p:nvPr/>
        </p:nvSpPr>
        <p:spPr>
          <a:xfrm>
            <a:off x="631826" y="1594483"/>
            <a:ext cx="7689221" cy="4031873"/>
          </a:xfrm>
          <a:prstGeom prst="rect">
            <a:avLst/>
          </a:prstGeom>
        </p:spPr>
        <p:txBody>
          <a:bodyPr wrap="square">
            <a:spAutoFit/>
          </a:bodyPr>
          <a:lstStyle/>
          <a:p>
            <a:pPr algn="l" rtl="0"/>
            <a:r>
              <a:rPr lang="en" sz="1600" b="0" i="1" u="none" baseline="0" dirty="0">
                <a:cs typeface="+mj-cs"/>
              </a:rPr>
              <a:t>After the implants have been packed in the transparent vial only, they are sent to be sterilized using Gamma rays.</a:t>
            </a:r>
          </a:p>
          <a:p>
            <a:pPr algn="l" rtl="0"/>
            <a:r>
              <a:rPr lang="en" sz="1600" b="0" i="1" u="none" baseline="0" dirty="0">
                <a:cs typeface="+mj-cs"/>
              </a:rPr>
              <a:t>The implants must reach the Gamma ray stage at a high degree of surface cleanliness. Why? </a:t>
            </a:r>
          </a:p>
          <a:p>
            <a:pPr algn="l" rtl="0"/>
            <a:r>
              <a:rPr lang="en" sz="1600" b="0" i="1" u="none" baseline="0" dirty="0">
                <a:cs typeface="+mj-cs"/>
              </a:rPr>
              <a:t>When the Gamma rays kill the bacteria, the bacteria membrane decomposes and endotoxins are released - these are substances which lead to infections, inflammations, and allergies in the patient’s body. The goal therefore is to arrive at the sterilization stage with the lowest possible number of bacteria, This requires that a high level of sterility and stringent control be maintained throughout the entire process.</a:t>
            </a:r>
            <a:endParaRPr lang="en" sz="1600" i="1" dirty="0">
              <a:cs typeface="+mj-cs"/>
            </a:endParaRPr>
          </a:p>
          <a:p>
            <a:pPr algn="l" rtl="0"/>
            <a:endParaRPr lang="en" sz="1600" i="1" dirty="0">
              <a:cs typeface="+mj-cs"/>
            </a:endParaRPr>
          </a:p>
          <a:p>
            <a:pPr algn="l" rtl="0"/>
            <a:r>
              <a:rPr lang="en" sz="1600" b="0" i="1" u="none" baseline="0" dirty="0">
                <a:cs typeface="+mj-cs"/>
              </a:rPr>
              <a:t>Following the packing in the clean room, the implants are sent for final inspection - 100% of the implants undergo visual inspection to match the product against the description on the packaging, and to ensure integrity of the packaging. For the prosthetics, the same tests are performed although they are done only on a sampling from the entire batch.</a:t>
            </a:r>
          </a:p>
          <a:p>
            <a:pPr algn="l" rtl="0"/>
            <a:endParaRPr lang="en" sz="1600" i="1" dirty="0">
              <a:cs typeface="+mj-cs"/>
            </a:endParaRPr>
          </a:p>
          <a:p>
            <a:pPr algn="l" rtl="0"/>
            <a:r>
              <a:rPr lang="en" sz="1600" b="0" i="1" u="none" baseline="0" dirty="0">
                <a:cs typeface="+mj-cs"/>
              </a:rPr>
              <a:t>The prosthetic part is transferred from the packing room to the distribution warehouse.</a:t>
            </a:r>
            <a:endParaRPr lang="en" sz="1600" i="1" dirty="0">
              <a:cs typeface="+mj-cs"/>
            </a:endParaRPr>
          </a:p>
        </p:txBody>
      </p:sp>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77" y="182582"/>
            <a:ext cx="3179146" cy="141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68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0" y="276602"/>
            <a:ext cx="2593497" cy="707886"/>
          </a:xfrm>
          <a:prstGeom prst="rect">
            <a:avLst/>
          </a:prstGeom>
          <a:noFill/>
        </p:spPr>
        <p:txBody>
          <a:bodyPr wrap="square" rtlCol="0">
            <a:spAutoFit/>
          </a:bodyPr>
          <a:lstStyle/>
          <a:p>
            <a:pPr algn="l" rtl="0"/>
            <a:r>
              <a:rPr lang="en" sz="4000" b="0" i="1" u="none" baseline="0">
                <a:cs typeface="+mj-cs"/>
              </a:rPr>
              <a:t>The Clean Room</a:t>
            </a:r>
            <a:endParaRPr lang="en" sz="4000" i="1" dirty="0">
              <a:cs typeface="+mj-cs"/>
            </a:endParaRPr>
          </a:p>
        </p:txBody>
      </p:sp>
      <p:sp>
        <p:nvSpPr>
          <p:cNvPr id="3" name="Rectangle 2"/>
          <p:cNvSpPr/>
          <p:nvPr/>
        </p:nvSpPr>
        <p:spPr>
          <a:xfrm>
            <a:off x="631826" y="1594483"/>
            <a:ext cx="7689221" cy="3170099"/>
          </a:xfrm>
          <a:prstGeom prst="rect">
            <a:avLst/>
          </a:prstGeom>
        </p:spPr>
        <p:txBody>
          <a:bodyPr wrap="square">
            <a:spAutoFit/>
          </a:bodyPr>
          <a:lstStyle/>
          <a:p>
            <a:pPr algn="l" rtl="0"/>
            <a:r>
              <a:rPr lang="en" sz="2000" b="0" i="0" u="none" baseline="0">
                <a:cs typeface="+mj-cs"/>
              </a:rPr>
              <a:t> </a:t>
            </a:r>
            <a:endParaRPr lang="en" sz="2000" i="1" dirty="0">
              <a:cs typeface="+mj-cs"/>
            </a:endParaRPr>
          </a:p>
          <a:p>
            <a:pPr algn="l" rtl="0"/>
            <a:r>
              <a:rPr lang="en" sz="2000" b="0" i="1" u="none" baseline="0">
                <a:cs typeface="+mj-cs"/>
              </a:rPr>
              <a:t>Alpha BioTec supports a stringent quality control system, which is subject to the following main quality standards: Standard ISO 13485:2006 of the International Standard Organization (ISO), including the Canadian Medical Devices Conformity Assessment System, and the Council directive 93/42/EEC. The company products are approved by the European standard mark (CE) and are approved for use in the United States.</a:t>
            </a:r>
            <a:endParaRPr lang="en" sz="2000" i="1" dirty="0">
              <a:cs typeface="+mj-cs"/>
            </a:endParaRPr>
          </a:p>
          <a:p>
            <a:pPr algn="l" rtl="0"/>
            <a:endParaRPr lang="en" sz="2000" i="1" dirty="0">
              <a:solidFill>
                <a:srgbClr val="FF0000"/>
              </a:solidFill>
              <a:cs typeface="+mj-cs"/>
            </a:endParaRPr>
          </a:p>
          <a:p>
            <a:pPr algn="l" rtl="0"/>
            <a:r>
              <a:rPr lang="en" sz="2000" b="0" i="0" u="none" baseline="0">
                <a:cs typeface="+mj-cs"/>
              </a:rPr>
              <a:t> </a:t>
            </a:r>
            <a:endParaRPr lang="en" sz="2000" i="1" dirty="0">
              <a:cs typeface="+mj-cs"/>
            </a:endParaRPr>
          </a:p>
          <a:p>
            <a:pPr algn="l" rtl="0"/>
            <a:endParaRPr lang="en" sz="2000" i="1" dirty="0">
              <a:cs typeface="+mj-cs"/>
            </a:endParaRPr>
          </a:p>
          <a:p>
            <a:pPr algn="l" rtl="0"/>
            <a:endParaRPr lang="en" sz="2000" i="1" dirty="0">
              <a:cs typeface="+mj-cs"/>
            </a:endParaRPr>
          </a:p>
        </p:txBody>
      </p:sp>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477" y="182582"/>
            <a:ext cx="3179146" cy="141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11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8680863" y="276602"/>
            <a:ext cx="2952806" cy="707886"/>
          </a:xfrm>
          <a:prstGeom prst="rect">
            <a:avLst/>
          </a:prstGeom>
          <a:noFill/>
        </p:spPr>
        <p:txBody>
          <a:bodyPr wrap="square" rtlCol="0">
            <a:spAutoFit/>
          </a:bodyPr>
          <a:lstStyle/>
          <a:p>
            <a:pPr algn="l" rtl="0"/>
            <a:r>
              <a:rPr lang="en" sz="4000" b="0" i="1" u="none" baseline="0">
                <a:cs typeface="+mj-cs"/>
              </a:rPr>
              <a:t>Process Overview</a:t>
            </a:r>
            <a:endParaRPr lang="en" sz="4000" i="1" dirty="0">
              <a:cs typeface="+mj-cs"/>
            </a:endParaRPr>
          </a:p>
        </p:txBody>
      </p:sp>
      <p:sp>
        <p:nvSpPr>
          <p:cNvPr id="3" name="Rectangle 2"/>
          <p:cNvSpPr/>
          <p:nvPr/>
        </p:nvSpPr>
        <p:spPr>
          <a:xfrm>
            <a:off x="374379" y="2890046"/>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Washing</a:t>
            </a:r>
            <a:endParaRPr lang="en" dirty="0"/>
          </a:p>
        </p:txBody>
      </p:sp>
      <p:sp>
        <p:nvSpPr>
          <p:cNvPr id="15" name="Rectangle 14"/>
          <p:cNvSpPr/>
          <p:nvPr/>
        </p:nvSpPr>
        <p:spPr>
          <a:xfrm>
            <a:off x="2213925" y="2193568"/>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Exterior finishing</a:t>
            </a:r>
            <a:endParaRPr lang="en" sz="1400" dirty="0"/>
          </a:p>
        </p:txBody>
      </p:sp>
      <p:cxnSp>
        <p:nvCxnSpPr>
          <p:cNvPr id="16" name="Straight Arrow Connector 15"/>
          <p:cNvCxnSpPr/>
          <p:nvPr/>
        </p:nvCxnSpPr>
        <p:spPr>
          <a:xfrm>
            <a:off x="3478152" y="2472251"/>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954223" y="2179659"/>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Quality Control and packing</a:t>
            </a:r>
            <a:endParaRPr lang="en" sz="1400" dirty="0"/>
          </a:p>
        </p:txBody>
      </p:sp>
      <p:sp>
        <p:nvSpPr>
          <p:cNvPr id="20" name="Rectangle 19"/>
          <p:cNvSpPr/>
          <p:nvPr/>
        </p:nvSpPr>
        <p:spPr>
          <a:xfrm>
            <a:off x="2204400" y="3497790"/>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Surface roughening stage 1</a:t>
            </a:r>
            <a:endParaRPr lang="en" sz="1400" dirty="0"/>
          </a:p>
        </p:txBody>
      </p:sp>
      <p:cxnSp>
        <p:nvCxnSpPr>
          <p:cNvPr id="21" name="Straight Arrow Connector 20"/>
          <p:cNvCxnSpPr/>
          <p:nvPr/>
        </p:nvCxnSpPr>
        <p:spPr>
          <a:xfrm flipV="1">
            <a:off x="1721329" y="2733585"/>
            <a:ext cx="388769" cy="119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0606520">
            <a:off x="1495104" y="2478588"/>
            <a:ext cx="841218" cy="246221"/>
          </a:xfrm>
          <a:prstGeom prst="rect">
            <a:avLst/>
          </a:prstGeom>
          <a:noFill/>
        </p:spPr>
        <p:txBody>
          <a:bodyPr wrap="square" rtlCol="0">
            <a:spAutoFit/>
          </a:bodyPr>
          <a:lstStyle/>
          <a:p>
            <a:pPr algn="r" rtl="0"/>
            <a:r>
              <a:rPr lang="en" sz="1000" b="0" i="0" u="none" baseline="0"/>
              <a:t>Prosthetics</a:t>
            </a:r>
            <a:endParaRPr lang="en" sz="1000" dirty="0"/>
          </a:p>
        </p:txBody>
      </p:sp>
      <p:sp>
        <p:nvSpPr>
          <p:cNvPr id="27" name="TextBox 26"/>
          <p:cNvSpPr txBox="1"/>
          <p:nvPr/>
        </p:nvSpPr>
        <p:spPr>
          <a:xfrm rot="839720">
            <a:off x="1425963" y="3627930"/>
            <a:ext cx="689437" cy="246221"/>
          </a:xfrm>
          <a:prstGeom prst="rect">
            <a:avLst/>
          </a:prstGeom>
          <a:noFill/>
        </p:spPr>
        <p:txBody>
          <a:bodyPr wrap="square" rtlCol="0">
            <a:spAutoFit/>
          </a:bodyPr>
          <a:lstStyle/>
          <a:p>
            <a:pPr algn="r" rtl="0"/>
            <a:r>
              <a:rPr lang="en" sz="1000" b="0" i="0" u="none" baseline="0" dirty="0"/>
              <a:t>Implants</a:t>
            </a:r>
            <a:endParaRPr lang="en" sz="1000" dirty="0"/>
          </a:p>
        </p:txBody>
      </p:sp>
      <p:cxnSp>
        <p:nvCxnSpPr>
          <p:cNvPr id="22" name="Straight Arrow Connector 21"/>
          <p:cNvCxnSpPr/>
          <p:nvPr/>
        </p:nvCxnSpPr>
        <p:spPr>
          <a:xfrm>
            <a:off x="1721329" y="3554992"/>
            <a:ext cx="388769" cy="93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963750" y="3506155"/>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Washing</a:t>
            </a:r>
            <a:endParaRPr lang="en" sz="1400" dirty="0"/>
          </a:p>
        </p:txBody>
      </p:sp>
      <p:cxnSp>
        <p:nvCxnSpPr>
          <p:cNvPr id="24" name="Straight Arrow Connector 23"/>
          <p:cNvCxnSpPr/>
          <p:nvPr/>
        </p:nvCxnSpPr>
        <p:spPr>
          <a:xfrm>
            <a:off x="3440052" y="3757632"/>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97590" y="3518025"/>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Surface roughening stage 2</a:t>
            </a:r>
            <a:endParaRPr lang="en" sz="1400" dirty="0"/>
          </a:p>
        </p:txBody>
      </p:sp>
      <p:cxnSp>
        <p:nvCxnSpPr>
          <p:cNvPr id="28" name="Straight Arrow Connector 27"/>
          <p:cNvCxnSpPr/>
          <p:nvPr/>
        </p:nvCxnSpPr>
        <p:spPr>
          <a:xfrm>
            <a:off x="5183127" y="3794393"/>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315814" y="3554992"/>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Washing</a:t>
            </a:r>
            <a:endParaRPr lang="en" sz="1400" dirty="0"/>
          </a:p>
        </p:txBody>
      </p:sp>
      <p:cxnSp>
        <p:nvCxnSpPr>
          <p:cNvPr id="30" name="Straight Arrow Connector 29"/>
          <p:cNvCxnSpPr/>
          <p:nvPr/>
        </p:nvCxnSpPr>
        <p:spPr>
          <a:xfrm>
            <a:off x="6869165" y="3804552"/>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955015" y="4223652"/>
            <a:ext cx="0" cy="415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289436" y="4755142"/>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Packing </a:t>
            </a:r>
            <a:endParaRPr lang="en" sz="1400" dirty="0"/>
          </a:p>
        </p:txBody>
      </p:sp>
      <p:cxnSp>
        <p:nvCxnSpPr>
          <p:cNvPr id="37" name="Straight Arrow Connector 36"/>
          <p:cNvCxnSpPr/>
          <p:nvPr/>
        </p:nvCxnSpPr>
        <p:spPr>
          <a:xfrm>
            <a:off x="7912767" y="5490514"/>
            <a:ext cx="0" cy="4150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64754" y="5993717"/>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Irradiation</a:t>
            </a:r>
            <a:endParaRPr lang="en" sz="1400" dirty="0"/>
          </a:p>
        </p:txBody>
      </p:sp>
      <p:sp>
        <p:nvSpPr>
          <p:cNvPr id="40" name="Rectangle 39">
            <a:extLst>
              <a:ext uri="{FF2B5EF4-FFF2-40B4-BE49-F238E27FC236}">
                <a16:creationId xmlns:a16="http://schemas.microsoft.com/office/drawing/2014/main" id="{50493B0D-8D21-420E-BB6D-8F6ADDD111D3}"/>
              </a:ext>
            </a:extLst>
          </p:cNvPr>
          <p:cNvSpPr/>
          <p:nvPr/>
        </p:nvSpPr>
        <p:spPr>
          <a:xfrm>
            <a:off x="7264794" y="6011093"/>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Final inspection </a:t>
            </a:r>
            <a:endParaRPr lang="en" sz="1400" dirty="0"/>
          </a:p>
        </p:txBody>
      </p:sp>
      <p:cxnSp>
        <p:nvCxnSpPr>
          <p:cNvPr id="41" name="Straight Arrow Connector 40">
            <a:extLst>
              <a:ext uri="{FF2B5EF4-FFF2-40B4-BE49-F238E27FC236}">
                <a16:creationId xmlns:a16="http://schemas.microsoft.com/office/drawing/2014/main" id="{7EFDD7C5-C54D-4525-8F5B-D6F0BB31A4EE}"/>
              </a:ext>
            </a:extLst>
          </p:cNvPr>
          <p:cNvCxnSpPr>
            <a:cxnSpLocks/>
          </p:cNvCxnSpPr>
          <p:nvPr/>
        </p:nvCxnSpPr>
        <p:spPr>
          <a:xfrm flipH="1">
            <a:off x="6400800" y="6281614"/>
            <a:ext cx="55815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D850DC2-1BE4-45DD-9A1B-BE46BAE70A7B}"/>
              </a:ext>
            </a:extLst>
          </p:cNvPr>
          <p:cNvSpPr/>
          <p:nvPr/>
        </p:nvSpPr>
        <p:spPr>
          <a:xfrm>
            <a:off x="5740856" y="2179659"/>
            <a:ext cx="1133475" cy="575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en" sz="1400" b="0" i="0" u="none" baseline="0"/>
              <a:t>Final inspection </a:t>
            </a:r>
            <a:endParaRPr lang="en" sz="1400" dirty="0"/>
          </a:p>
        </p:txBody>
      </p:sp>
      <p:cxnSp>
        <p:nvCxnSpPr>
          <p:cNvPr id="44" name="Straight Arrow Connector 43">
            <a:extLst>
              <a:ext uri="{FF2B5EF4-FFF2-40B4-BE49-F238E27FC236}">
                <a16:creationId xmlns:a16="http://schemas.microsoft.com/office/drawing/2014/main" id="{38B47056-759D-42D7-AB01-BD6919F0BE89}"/>
              </a:ext>
            </a:extLst>
          </p:cNvPr>
          <p:cNvCxnSpPr/>
          <p:nvPr/>
        </p:nvCxnSpPr>
        <p:spPr>
          <a:xfrm>
            <a:off x="5211406" y="2476897"/>
            <a:ext cx="420271" cy="2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774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8768081" y="276602"/>
            <a:ext cx="3129280" cy="707886"/>
          </a:xfrm>
          <a:prstGeom prst="rect">
            <a:avLst/>
          </a:prstGeom>
          <a:noFill/>
        </p:spPr>
        <p:txBody>
          <a:bodyPr wrap="square" rtlCol="0">
            <a:spAutoFit/>
          </a:bodyPr>
          <a:lstStyle/>
          <a:p>
            <a:pPr algn="l" rtl="0"/>
            <a:r>
              <a:rPr lang="en" sz="4000" b="0" i="1" u="none" baseline="0" dirty="0">
                <a:cs typeface="+mj-cs"/>
              </a:rPr>
              <a:t>Packing Room</a:t>
            </a:r>
            <a:endParaRPr lang="en" sz="4000" i="1" dirty="0">
              <a:cs typeface="+mj-cs"/>
            </a:endParaRPr>
          </a:p>
        </p:txBody>
      </p:sp>
      <p:sp>
        <p:nvSpPr>
          <p:cNvPr id="3" name="Rectangle 2"/>
          <p:cNvSpPr/>
          <p:nvPr/>
        </p:nvSpPr>
        <p:spPr>
          <a:xfrm>
            <a:off x="483908" y="1950303"/>
            <a:ext cx="7900429" cy="3477875"/>
          </a:xfrm>
          <a:prstGeom prst="rect">
            <a:avLst/>
          </a:prstGeom>
        </p:spPr>
        <p:txBody>
          <a:bodyPr wrap="square">
            <a:spAutoFit/>
          </a:bodyPr>
          <a:lstStyle/>
          <a:p>
            <a:pPr algn="l" rtl="0"/>
            <a:r>
              <a:rPr lang="en" sz="2000" b="0" i="1" u="none" baseline="0">
                <a:cs typeface="+mj-cs"/>
              </a:rPr>
              <a:t>This is where all the company products manufactured in the factory are packed.</a:t>
            </a:r>
            <a:endParaRPr lang="en" sz="2000" i="1" dirty="0">
              <a:cs typeface="+mj-cs"/>
            </a:endParaRPr>
          </a:p>
          <a:p>
            <a:pPr algn="l" rtl="0"/>
            <a:r>
              <a:rPr lang="en" sz="2000" b="0" i="1" u="none" baseline="0">
                <a:cs typeface="+mj-cs"/>
              </a:rPr>
              <a:t>In this room the final visual inspection is performed on all the prosthetic products and final inspection of the implant packages.  </a:t>
            </a:r>
            <a:endParaRPr lang="en" sz="2000" i="1" dirty="0">
              <a:cs typeface="+mj-cs"/>
            </a:endParaRPr>
          </a:p>
          <a:p>
            <a:pPr algn="l" rtl="0"/>
            <a:r>
              <a:rPr lang="en" sz="2000" b="0" i="1" u="none" baseline="0">
                <a:cs typeface="+mj-cs"/>
              </a:rPr>
              <a:t>This is also the room where the final quality assurance inspections are performed on each batch without exception.</a:t>
            </a:r>
            <a:endParaRPr lang="en" sz="2000" i="1" dirty="0">
              <a:cs typeface="+mj-cs"/>
            </a:endParaRPr>
          </a:p>
          <a:p>
            <a:pPr algn="l" rtl="0"/>
            <a:r>
              <a:rPr lang="en" sz="2000" b="0" i="1" u="none" baseline="0">
                <a:cs typeface="+mj-cs"/>
              </a:rPr>
              <a:t>In the final inspection we check that every one of the processes has been performed and approved, that all the forms are present, that the labels are correct, that the rejects have been separated from the good parts, that all the processes have been properly reported in the manufacturing control system (ERP) and that the part matches the manufacturing order.</a:t>
            </a:r>
            <a:endParaRPr lang="en" sz="2000" i="1" dirty="0">
              <a:cs typeface="+mj-cs"/>
            </a:endParaRPr>
          </a:p>
          <a:p>
            <a:pPr algn="l" rtl="0"/>
            <a:endParaRPr lang="en" sz="2000" i="1" dirty="0">
              <a:cs typeface="+mj-cs"/>
            </a:endParaRPr>
          </a:p>
          <a:p>
            <a:pPr algn="l" rtl="0"/>
            <a:r>
              <a:rPr lang="en" sz="2000" b="0" i="0" u="none" baseline="0">
                <a:cs typeface="+mj-cs"/>
              </a:rPr>
              <a:t> </a:t>
            </a:r>
            <a:endParaRPr lang="en" sz="2000" i="1" dirty="0">
              <a:cs typeface="+mj-cs"/>
            </a:endParaRPr>
          </a:p>
          <a:p>
            <a:pPr algn="l" rtl="0"/>
            <a:endParaRPr lang="en" sz="2000" i="1" dirty="0">
              <a:cs typeface="+mj-cs"/>
            </a:endParaRPr>
          </a:p>
          <a:p>
            <a:pPr algn="l" rtl="0"/>
            <a:endParaRPr lang="en" sz="2000" i="1" dirty="0">
              <a:cs typeface="+mj-cs"/>
            </a:endParaRPr>
          </a:p>
        </p:txBody>
      </p:sp>
      <p:pic>
        <p:nvPicPr>
          <p:cNvPr id="1946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102" y="450850"/>
            <a:ext cx="3275364" cy="140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892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8839201" y="276602"/>
            <a:ext cx="2794468" cy="1323439"/>
          </a:xfrm>
          <a:prstGeom prst="rect">
            <a:avLst/>
          </a:prstGeom>
          <a:noFill/>
        </p:spPr>
        <p:txBody>
          <a:bodyPr wrap="square" rtlCol="0">
            <a:spAutoFit/>
          </a:bodyPr>
          <a:lstStyle/>
          <a:p>
            <a:pPr algn="l" rtl="0"/>
            <a:r>
              <a:rPr lang="en" sz="4000" b="0" i="1" u="none" baseline="0" dirty="0">
                <a:cs typeface="+mj-cs"/>
              </a:rPr>
              <a:t>Distribution Warehouse</a:t>
            </a:r>
            <a:endParaRPr lang="en" sz="4000" i="1" dirty="0">
              <a:cs typeface="+mj-cs"/>
            </a:endParaRPr>
          </a:p>
        </p:txBody>
      </p:sp>
      <p:sp>
        <p:nvSpPr>
          <p:cNvPr id="3" name="Rectangle 2"/>
          <p:cNvSpPr/>
          <p:nvPr/>
        </p:nvSpPr>
        <p:spPr>
          <a:xfrm>
            <a:off x="388663" y="2929091"/>
            <a:ext cx="7900429" cy="1938992"/>
          </a:xfrm>
          <a:prstGeom prst="rect">
            <a:avLst/>
          </a:prstGeom>
        </p:spPr>
        <p:txBody>
          <a:bodyPr wrap="square">
            <a:spAutoFit/>
          </a:bodyPr>
          <a:lstStyle/>
          <a:p>
            <a:pPr algn="l" rtl="0"/>
            <a:r>
              <a:rPr lang="en" sz="2000" b="0" i="1" u="none" baseline="0">
                <a:cs typeface="+mj-cs"/>
              </a:rPr>
              <a:t>Alpha BioTec has two distribution warehouses - one in Israel and one in Holland - the two distribution warehouses are responsible for delivering the products to over 50 different countries. We cannot show you the distribution warehouse due to security reasons.</a:t>
            </a:r>
            <a:endParaRPr lang="en" sz="2000" i="1" dirty="0">
              <a:cs typeface="+mj-cs"/>
            </a:endParaRPr>
          </a:p>
          <a:p>
            <a:pPr algn="l" rtl="0"/>
            <a:r>
              <a:rPr lang="en" sz="2000" b="0" i="0" u="none" baseline="0">
                <a:cs typeface="+mj-cs"/>
              </a:rPr>
              <a:t> </a:t>
            </a:r>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p:txBody>
      </p:sp>
      <p:pic>
        <p:nvPicPr>
          <p:cNvPr id="2048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3" y="444211"/>
            <a:ext cx="4483418" cy="191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40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7986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dirty="0">
                <a:cs typeface="+mj-cs"/>
              </a:rPr>
              <a:t>Computer-Assisted Surgery</a:t>
            </a:r>
            <a:r>
              <a:rPr lang="en" sz="2800" b="0" i="0" u="none" baseline="0" dirty="0"/>
              <a:t>	</a:t>
            </a:r>
            <a:endParaRPr lang="en" sz="2800" i="1" dirty="0"/>
          </a:p>
        </p:txBody>
      </p:sp>
      <p:sp>
        <p:nvSpPr>
          <p:cNvPr id="3" name="Rectangle 2"/>
          <p:cNvSpPr/>
          <p:nvPr/>
        </p:nvSpPr>
        <p:spPr>
          <a:xfrm>
            <a:off x="497840" y="111114"/>
            <a:ext cx="7900429" cy="7232749"/>
          </a:xfrm>
          <a:prstGeom prst="rect">
            <a:avLst/>
          </a:prstGeom>
        </p:spPr>
        <p:txBody>
          <a:bodyPr wrap="square">
            <a:spAutoFit/>
          </a:bodyPr>
          <a:lstStyle/>
          <a:p>
            <a:pPr algn="l" rtl="0"/>
            <a:r>
              <a:rPr lang="en" sz="1600" b="0" i="1" u="none" baseline="0" dirty="0">
                <a:cs typeface="+mj-cs"/>
              </a:rPr>
              <a:t>As mentioned when we talked about the historical background of Alpha BioTec, in 2015 we launched the digital division at Alpha BioTec. The division was set up to provide our customers with a range of solutions, services and products they need in order to be successful in the world of digital dentistry.</a:t>
            </a:r>
          </a:p>
          <a:p>
            <a:pPr algn="l" rtl="0" fontAlgn="base"/>
            <a:r>
              <a:rPr lang="en" sz="1600" b="0" i="1" u="none" baseline="0" dirty="0">
                <a:cs typeface="+mj-cs"/>
              </a:rPr>
              <a:t>Computer-Assisted Surgery provides dentists with accessibility to the most advanced technologies in the world of dentistry at a level of quality and precision among the highest in the industry.</a:t>
            </a:r>
          </a:p>
          <a:p>
            <a:pPr algn="l" rtl="0" fontAlgn="base"/>
            <a:r>
              <a:rPr lang="en" sz="1600" b="0" i="1" u="none" baseline="0" dirty="0">
                <a:cs typeface="+mj-cs"/>
              </a:rPr>
              <a:t> All this is done through a dedicated computer program which uses CT technology and advanced 3D imaging.</a:t>
            </a:r>
          </a:p>
          <a:p>
            <a:pPr algn="l" rtl="0" fontAlgn="base"/>
            <a:r>
              <a:rPr lang="en" sz="1600" b="0" i="1" u="none" baseline="0" dirty="0">
                <a:cs typeface="+mj-cs"/>
              </a:rPr>
              <a:t>Guidelines for the clinical process:</a:t>
            </a:r>
          </a:p>
          <a:p>
            <a:pPr marL="342900" indent="-342900" algn="l" rtl="0" fontAlgn="base">
              <a:buAutoNum type="arabicPeriod"/>
            </a:pPr>
            <a:r>
              <a:rPr lang="en" sz="1600" b="0" i="1" u="none" baseline="0" dirty="0">
                <a:cs typeface="+mj-cs"/>
              </a:rPr>
              <a:t>Clinical examination and measurement.</a:t>
            </a:r>
          </a:p>
          <a:p>
            <a:pPr marL="342900" indent="-342900" algn="l" rtl="0" fontAlgn="base">
              <a:buAutoNum type="arabicPeriod"/>
            </a:pPr>
            <a:r>
              <a:rPr lang="en" sz="1600" b="0" i="1" u="none" baseline="0" dirty="0">
                <a:cs typeface="+mj-cs"/>
              </a:rPr>
              <a:t>Preparation of a laboratory plaster cast.</a:t>
            </a:r>
          </a:p>
          <a:p>
            <a:pPr marL="342900" indent="-342900" algn="l" rtl="0" fontAlgn="base">
              <a:buAutoNum type="arabicPeriod"/>
            </a:pPr>
            <a:r>
              <a:rPr lang="en" sz="1600" b="0" i="1" u="none" baseline="0" dirty="0">
                <a:cs typeface="+mj-cs"/>
              </a:rPr>
              <a:t>CT scan of the patient.</a:t>
            </a:r>
          </a:p>
          <a:p>
            <a:pPr marL="342900" indent="-342900" algn="l" rtl="0" fontAlgn="base">
              <a:buAutoNum type="arabicPeriod"/>
            </a:pPr>
            <a:r>
              <a:rPr lang="en" sz="1600" b="0" i="1" u="none" baseline="0" dirty="0">
                <a:cs typeface="+mj-cs"/>
              </a:rPr>
              <a:t>Positioning the implants according to the dentist’s instructions and the clinical parameters - the dentist sees the design via the Viewer program, which is provided free of charge.</a:t>
            </a:r>
          </a:p>
          <a:p>
            <a:pPr marL="342900" indent="-342900" algn="l" rtl="0" fontAlgn="base">
              <a:buAutoNum type="arabicPeriod"/>
            </a:pPr>
            <a:r>
              <a:rPr lang="en" sz="1600" b="0" i="1" u="none" baseline="0" dirty="0">
                <a:cs typeface="+mj-cs"/>
              </a:rPr>
              <a:t>Manufacture of the (printed) surgical splint by Alpha BioTec.</a:t>
            </a:r>
          </a:p>
          <a:p>
            <a:pPr algn="l" rtl="0" fontAlgn="base"/>
            <a:r>
              <a:rPr lang="en" sz="1600" b="0" i="1" u="none" baseline="0" dirty="0">
                <a:cs typeface="+mj-cs"/>
              </a:rPr>
              <a:t>The local manufacture assures an especially rapid response time (we can show the 3D printer which produces the splints), uncompromising precision and quality (compliant with the highest standards in the world, the only company with ISO Standard certification) - particularly high compatibility between the planned location of the implants and the actual location enables secure positioning of the implants adjacent to the physiological structures.</a:t>
            </a:r>
          </a:p>
          <a:p>
            <a:pPr algn="l" rtl="0" fontAlgn="base"/>
            <a:r>
              <a:rPr lang="en" sz="1600" b="0" i="0" u="none" baseline="0" dirty="0">
                <a:cs typeface="+mj-cs"/>
              </a:rPr>
              <a:t>The high level of precision assures the planning dentist a high level of predictability necessary for preparing the interim provisional restoration prior to the surgery.</a:t>
            </a:r>
            <a:endParaRPr lang="en" sz="1600" i="1" dirty="0">
              <a:cs typeface="+mj-cs"/>
            </a:endParaRPr>
          </a:p>
          <a:p>
            <a:pPr algn="l" rtl="0" fontAlgn="base"/>
            <a:endParaRPr lang="en" sz="1600" i="1" dirty="0">
              <a:cs typeface="+mj-cs"/>
            </a:endParaRPr>
          </a:p>
          <a:p>
            <a:pPr algn="l" rtl="0" fontAlgn="base"/>
            <a:endParaRPr lang="en" sz="1600" dirty="0">
              <a:cs typeface="+mj-cs"/>
            </a:endParaRPr>
          </a:p>
          <a:p>
            <a:pPr algn="l" rtl="0"/>
            <a:endParaRPr lang="en" sz="1600" i="1" dirty="0">
              <a:cs typeface="+mj-cs"/>
            </a:endParaRPr>
          </a:p>
          <a:p>
            <a:pPr algn="l" rtl="0"/>
            <a:endParaRPr lang="en" sz="1600" i="1" dirty="0">
              <a:cs typeface="+mj-cs"/>
            </a:endParaRPr>
          </a:p>
          <a:p>
            <a:pPr algn="l" rtl="0"/>
            <a:endParaRPr lang="en" sz="1600" i="1" dirty="0">
              <a:cs typeface="+mj-cs"/>
            </a:endParaRPr>
          </a:p>
        </p:txBody>
      </p:sp>
    </p:spTree>
    <p:extLst>
      <p:ext uri="{BB962C8B-B14F-4D97-AF65-F5344CB8AC3E}">
        <p14:creationId xmlns:p14="http://schemas.microsoft.com/office/powerpoint/2010/main" val="114878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9040171" y="276602"/>
            <a:ext cx="2828078" cy="2554545"/>
          </a:xfrm>
          <a:prstGeom prst="rect">
            <a:avLst/>
          </a:prstGeom>
          <a:noFill/>
        </p:spPr>
        <p:txBody>
          <a:bodyPr wrap="square" rtlCol="0">
            <a:spAutoFit/>
          </a:bodyPr>
          <a:lstStyle/>
          <a:p>
            <a:pPr algn="l" rtl="0"/>
            <a:r>
              <a:rPr lang="en" sz="4000" b="0" i="1" u="none" baseline="0">
                <a:cs typeface="+mj-cs"/>
              </a:rPr>
              <a:t>Work Procedure – Factory Tour</a:t>
            </a:r>
            <a:r>
              <a:rPr lang="en" sz="4000" b="0" i="0" u="none" baseline="0">
                <a:cs typeface="+mj-cs"/>
              </a:rPr>
              <a:t>	</a:t>
            </a:r>
            <a:endParaRPr lang="en" sz="4000" i="1" dirty="0">
              <a:cs typeface="+mj-cs"/>
            </a:endParaRPr>
          </a:p>
        </p:txBody>
      </p: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3715"/>
          <a:stretch/>
        </p:blipFill>
        <p:spPr bwMode="auto">
          <a:xfrm>
            <a:off x="264471" y="1346810"/>
            <a:ext cx="8208902" cy="365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58068" y="343277"/>
            <a:ext cx="7486650" cy="1256923"/>
          </a:xfrm>
        </p:spPr>
        <p:txBody>
          <a:bodyPr>
            <a:normAutofit fontScale="90000"/>
          </a:bodyPr>
          <a:lstStyle/>
          <a:p>
            <a:pPr rtl="0"/>
            <a:r>
              <a:rPr lang="en" sz="4400" b="0" i="1" u="none" baseline="0">
                <a:latin typeface="+mn-lt"/>
                <a:ea typeface="+mn-ea"/>
              </a:rPr>
              <a:t>Follow the factory layout diagram to track your location</a:t>
            </a:r>
            <a:endParaRPr lang="en" sz="4400" i="1" dirty="0">
              <a:latin typeface="+mn-lt"/>
              <a:ea typeface="+mn-ea"/>
            </a:endParaRPr>
          </a:p>
        </p:txBody>
      </p:sp>
      <p:sp>
        <p:nvSpPr>
          <p:cNvPr id="3" name="TextBox 2">
            <a:extLst>
              <a:ext uri="{FF2B5EF4-FFF2-40B4-BE49-F238E27FC236}">
                <a16:creationId xmlns:a16="http://schemas.microsoft.com/office/drawing/2014/main" id="{AC3341B0-C18A-4AF3-95F8-DC82BD1CC9AF}"/>
              </a:ext>
            </a:extLst>
          </p:cNvPr>
          <p:cNvSpPr txBox="1"/>
          <p:nvPr/>
        </p:nvSpPr>
        <p:spPr>
          <a:xfrm>
            <a:off x="1385370" y="2603733"/>
            <a:ext cx="423765" cy="215444"/>
          </a:xfrm>
          <a:prstGeom prst="rect">
            <a:avLst/>
          </a:prstGeom>
          <a:solidFill>
            <a:schemeClr val="bg1"/>
          </a:solidFill>
        </p:spPr>
        <p:txBody>
          <a:bodyPr wrap="square" rtlCol="0">
            <a:spAutoFit/>
          </a:bodyPr>
          <a:lstStyle/>
          <a:p>
            <a:pPr algn="r" rtl="0"/>
            <a:r>
              <a:rPr lang="en" sz="800" b="0" i="0" u="none" baseline="0"/>
              <a:t>Development</a:t>
            </a:r>
            <a:endParaRPr lang="en" sz="1000" dirty="0"/>
          </a:p>
        </p:txBody>
      </p:sp>
      <p:sp>
        <p:nvSpPr>
          <p:cNvPr id="12" name="TextBox 11">
            <a:extLst>
              <a:ext uri="{FF2B5EF4-FFF2-40B4-BE49-F238E27FC236}">
                <a16:creationId xmlns:a16="http://schemas.microsoft.com/office/drawing/2014/main" id="{AD9010D3-873C-4B2B-96D3-6E20CD288B99}"/>
              </a:ext>
            </a:extLst>
          </p:cNvPr>
          <p:cNvSpPr txBox="1"/>
          <p:nvPr/>
        </p:nvSpPr>
        <p:spPr>
          <a:xfrm>
            <a:off x="458068" y="4252103"/>
            <a:ext cx="1074056" cy="461665"/>
          </a:xfrm>
          <a:prstGeom prst="rect">
            <a:avLst/>
          </a:prstGeom>
          <a:solidFill>
            <a:schemeClr val="bg1"/>
          </a:solidFill>
          <a:ln>
            <a:solidFill>
              <a:schemeClr val="tx1"/>
            </a:solidFill>
          </a:ln>
        </p:spPr>
        <p:txBody>
          <a:bodyPr wrap="square" rtlCol="0">
            <a:spAutoFit/>
          </a:bodyPr>
          <a:lstStyle>
            <a:defPPr>
              <a:defRPr lang="en"/>
            </a:defPPr>
            <a:lvl1pPr>
              <a:defRPr sz="800"/>
            </a:lvl1pPr>
          </a:lstStyle>
          <a:p>
            <a:pPr algn="ctr" rtl="0"/>
            <a:r>
              <a:rPr lang="en" b="0" i="0" u="none" baseline="0"/>
              <a:t>Safety goggles and anti-slip shoe cover cabinet</a:t>
            </a:r>
          </a:p>
          <a:p>
            <a:pPr algn="ctr" rtl="0"/>
            <a:r>
              <a:rPr lang="en" b="0" i="0" u="none" baseline="0"/>
              <a:t> </a:t>
            </a:r>
            <a:endParaRPr lang="en" dirty="0"/>
          </a:p>
        </p:txBody>
      </p:sp>
      <p:sp>
        <p:nvSpPr>
          <p:cNvPr id="6" name="Arrow: Down 5">
            <a:extLst>
              <a:ext uri="{FF2B5EF4-FFF2-40B4-BE49-F238E27FC236}">
                <a16:creationId xmlns:a16="http://schemas.microsoft.com/office/drawing/2014/main" id="{7F4CCCE6-9AF6-41F0-89B8-01817982526E}"/>
              </a:ext>
            </a:extLst>
          </p:cNvPr>
          <p:cNvSpPr/>
          <p:nvPr/>
        </p:nvSpPr>
        <p:spPr>
          <a:xfrm rot="10800000">
            <a:off x="900250" y="3750573"/>
            <a:ext cx="189691" cy="40312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a:p>
        </p:txBody>
      </p:sp>
      <p:sp>
        <p:nvSpPr>
          <p:cNvPr id="4" name="TextBox 3">
            <a:extLst>
              <a:ext uri="{FF2B5EF4-FFF2-40B4-BE49-F238E27FC236}">
                <a16:creationId xmlns:a16="http://schemas.microsoft.com/office/drawing/2014/main" id="{4684E9D2-16E9-4E94-9E09-835F2DFB7077}"/>
              </a:ext>
            </a:extLst>
          </p:cNvPr>
          <p:cNvSpPr txBox="1"/>
          <p:nvPr/>
        </p:nvSpPr>
        <p:spPr>
          <a:xfrm>
            <a:off x="3830320" y="2434456"/>
            <a:ext cx="1239520" cy="276999"/>
          </a:xfrm>
          <a:prstGeom prst="rect">
            <a:avLst/>
          </a:prstGeom>
          <a:solidFill>
            <a:schemeClr val="bg1"/>
          </a:solidFill>
        </p:spPr>
        <p:txBody>
          <a:bodyPr wrap="square" rtlCol="0">
            <a:spAutoFit/>
          </a:bodyPr>
          <a:lstStyle/>
          <a:p>
            <a:r>
              <a:rPr lang="en-US" sz="1200" dirty="0"/>
              <a:t>Production Hall</a:t>
            </a:r>
          </a:p>
        </p:txBody>
      </p:sp>
      <p:sp>
        <p:nvSpPr>
          <p:cNvPr id="15" name="TextBox 14">
            <a:extLst>
              <a:ext uri="{FF2B5EF4-FFF2-40B4-BE49-F238E27FC236}">
                <a16:creationId xmlns:a16="http://schemas.microsoft.com/office/drawing/2014/main" id="{1C3A35F7-2357-43E1-BA8E-A62CC05A1628}"/>
              </a:ext>
            </a:extLst>
          </p:cNvPr>
          <p:cNvSpPr txBox="1"/>
          <p:nvPr/>
        </p:nvSpPr>
        <p:spPr>
          <a:xfrm>
            <a:off x="548347" y="1880458"/>
            <a:ext cx="915189" cy="553998"/>
          </a:xfrm>
          <a:prstGeom prst="rect">
            <a:avLst/>
          </a:prstGeom>
          <a:solidFill>
            <a:schemeClr val="bg1"/>
          </a:solidFill>
        </p:spPr>
        <p:txBody>
          <a:bodyPr wrap="square" rtlCol="0">
            <a:spAutoFit/>
          </a:bodyPr>
          <a:lstStyle/>
          <a:p>
            <a:pPr algn="ctr"/>
            <a:r>
              <a:rPr lang="en-US" sz="1000" dirty="0"/>
              <a:t>Quality Engineering Lab</a:t>
            </a:r>
          </a:p>
        </p:txBody>
      </p:sp>
      <p:sp>
        <p:nvSpPr>
          <p:cNvPr id="16" name="TextBox 15">
            <a:extLst>
              <a:ext uri="{FF2B5EF4-FFF2-40B4-BE49-F238E27FC236}">
                <a16:creationId xmlns:a16="http://schemas.microsoft.com/office/drawing/2014/main" id="{729CEC5C-C2DD-45ED-ACED-FC3650C3C759}"/>
              </a:ext>
            </a:extLst>
          </p:cNvPr>
          <p:cNvSpPr txBox="1"/>
          <p:nvPr/>
        </p:nvSpPr>
        <p:spPr>
          <a:xfrm>
            <a:off x="247137" y="3074971"/>
            <a:ext cx="781844" cy="400110"/>
          </a:xfrm>
          <a:prstGeom prst="rect">
            <a:avLst/>
          </a:prstGeom>
          <a:solidFill>
            <a:schemeClr val="bg1"/>
          </a:solidFill>
        </p:spPr>
        <p:txBody>
          <a:bodyPr wrap="square" rtlCol="0">
            <a:spAutoFit/>
          </a:bodyPr>
          <a:lstStyle/>
          <a:p>
            <a:pPr algn="ctr"/>
            <a:r>
              <a:rPr lang="en-US" sz="1000" dirty="0"/>
              <a:t>Reception Desk</a:t>
            </a:r>
          </a:p>
        </p:txBody>
      </p:sp>
      <p:sp>
        <p:nvSpPr>
          <p:cNvPr id="17" name="TextBox 16">
            <a:extLst>
              <a:ext uri="{FF2B5EF4-FFF2-40B4-BE49-F238E27FC236}">
                <a16:creationId xmlns:a16="http://schemas.microsoft.com/office/drawing/2014/main" id="{BF879961-A0B2-4957-B5B4-E2C566BD6603}"/>
              </a:ext>
            </a:extLst>
          </p:cNvPr>
          <p:cNvSpPr txBox="1"/>
          <p:nvPr/>
        </p:nvSpPr>
        <p:spPr>
          <a:xfrm>
            <a:off x="1636174" y="3697614"/>
            <a:ext cx="781844" cy="553998"/>
          </a:xfrm>
          <a:prstGeom prst="rect">
            <a:avLst/>
          </a:prstGeom>
          <a:solidFill>
            <a:schemeClr val="bg1"/>
          </a:solidFill>
        </p:spPr>
        <p:txBody>
          <a:bodyPr wrap="square" rtlCol="0">
            <a:spAutoFit/>
          </a:bodyPr>
          <a:lstStyle/>
          <a:p>
            <a:pPr algn="ctr"/>
            <a:r>
              <a:rPr lang="en-US" sz="1000" dirty="0"/>
              <a:t>Passage to Production Floor</a:t>
            </a:r>
          </a:p>
        </p:txBody>
      </p:sp>
      <p:sp>
        <p:nvSpPr>
          <p:cNvPr id="18" name="TextBox 17">
            <a:extLst>
              <a:ext uri="{FF2B5EF4-FFF2-40B4-BE49-F238E27FC236}">
                <a16:creationId xmlns:a16="http://schemas.microsoft.com/office/drawing/2014/main" id="{CF2E44BC-8543-4909-8C02-6A934CE53FE8}"/>
              </a:ext>
            </a:extLst>
          </p:cNvPr>
          <p:cNvSpPr txBox="1"/>
          <p:nvPr/>
        </p:nvSpPr>
        <p:spPr>
          <a:xfrm>
            <a:off x="4519685" y="4338653"/>
            <a:ext cx="781844" cy="400110"/>
          </a:xfrm>
          <a:prstGeom prst="rect">
            <a:avLst/>
          </a:prstGeom>
          <a:solidFill>
            <a:schemeClr val="bg1"/>
          </a:solidFill>
        </p:spPr>
        <p:txBody>
          <a:bodyPr wrap="square" rtlCol="0">
            <a:spAutoFit/>
          </a:bodyPr>
          <a:lstStyle/>
          <a:p>
            <a:pPr algn="ctr"/>
            <a:r>
              <a:rPr lang="en-US" sz="1000" dirty="0"/>
              <a:t>Operation Offices</a:t>
            </a:r>
          </a:p>
        </p:txBody>
      </p:sp>
      <p:sp>
        <p:nvSpPr>
          <p:cNvPr id="19" name="TextBox 18">
            <a:extLst>
              <a:ext uri="{FF2B5EF4-FFF2-40B4-BE49-F238E27FC236}">
                <a16:creationId xmlns:a16="http://schemas.microsoft.com/office/drawing/2014/main" id="{3F37B157-C4AB-4F18-BDC8-7C94761AD79B}"/>
              </a:ext>
            </a:extLst>
          </p:cNvPr>
          <p:cNvSpPr txBox="1"/>
          <p:nvPr/>
        </p:nvSpPr>
        <p:spPr>
          <a:xfrm>
            <a:off x="6108629" y="4800570"/>
            <a:ext cx="781844" cy="553998"/>
          </a:xfrm>
          <a:prstGeom prst="rect">
            <a:avLst/>
          </a:prstGeom>
          <a:solidFill>
            <a:schemeClr val="bg1"/>
          </a:solidFill>
        </p:spPr>
        <p:txBody>
          <a:bodyPr wrap="square" rtlCol="0">
            <a:spAutoFit/>
          </a:bodyPr>
          <a:lstStyle/>
          <a:p>
            <a:pPr algn="ctr"/>
            <a:r>
              <a:rPr lang="en-US" sz="1000" dirty="0"/>
              <a:t>Computer-Aided Surgery</a:t>
            </a:r>
          </a:p>
        </p:txBody>
      </p:sp>
      <p:sp>
        <p:nvSpPr>
          <p:cNvPr id="20" name="TextBox 19">
            <a:extLst>
              <a:ext uri="{FF2B5EF4-FFF2-40B4-BE49-F238E27FC236}">
                <a16:creationId xmlns:a16="http://schemas.microsoft.com/office/drawing/2014/main" id="{3D7A6FB9-3383-466A-A66C-AEC3B765788A}"/>
              </a:ext>
            </a:extLst>
          </p:cNvPr>
          <p:cNvSpPr txBox="1"/>
          <p:nvPr/>
        </p:nvSpPr>
        <p:spPr>
          <a:xfrm>
            <a:off x="6890473" y="1246098"/>
            <a:ext cx="927651" cy="553998"/>
          </a:xfrm>
          <a:prstGeom prst="rect">
            <a:avLst/>
          </a:prstGeom>
          <a:solidFill>
            <a:schemeClr val="bg1"/>
          </a:solidFill>
        </p:spPr>
        <p:txBody>
          <a:bodyPr wrap="square" rtlCol="0">
            <a:spAutoFit/>
          </a:bodyPr>
          <a:lstStyle/>
          <a:p>
            <a:pPr algn="ctr"/>
            <a:r>
              <a:rPr lang="en-US" sz="1000" dirty="0"/>
              <a:t>Surface Roughening Room</a:t>
            </a:r>
          </a:p>
        </p:txBody>
      </p:sp>
      <p:sp>
        <p:nvSpPr>
          <p:cNvPr id="21" name="TextBox 20">
            <a:extLst>
              <a:ext uri="{FF2B5EF4-FFF2-40B4-BE49-F238E27FC236}">
                <a16:creationId xmlns:a16="http://schemas.microsoft.com/office/drawing/2014/main" id="{10468DC4-2E32-4F85-B7E9-CDC7D0336D74}"/>
              </a:ext>
            </a:extLst>
          </p:cNvPr>
          <p:cNvSpPr txBox="1"/>
          <p:nvPr/>
        </p:nvSpPr>
        <p:spPr>
          <a:xfrm>
            <a:off x="5843955" y="2480622"/>
            <a:ext cx="927651" cy="246221"/>
          </a:xfrm>
          <a:prstGeom prst="rect">
            <a:avLst/>
          </a:prstGeom>
          <a:solidFill>
            <a:schemeClr val="bg1"/>
          </a:solidFill>
        </p:spPr>
        <p:txBody>
          <a:bodyPr wrap="square" rtlCol="0">
            <a:spAutoFit/>
          </a:bodyPr>
          <a:lstStyle/>
          <a:p>
            <a:pPr algn="ctr"/>
            <a:r>
              <a:rPr lang="en-US" sz="1000" dirty="0"/>
              <a:t>Clean Room</a:t>
            </a:r>
          </a:p>
        </p:txBody>
      </p:sp>
      <p:sp>
        <p:nvSpPr>
          <p:cNvPr id="22" name="TextBox 21">
            <a:extLst>
              <a:ext uri="{FF2B5EF4-FFF2-40B4-BE49-F238E27FC236}">
                <a16:creationId xmlns:a16="http://schemas.microsoft.com/office/drawing/2014/main" id="{74085EC6-2DF1-42BF-891F-CE0749D76676}"/>
              </a:ext>
            </a:extLst>
          </p:cNvPr>
          <p:cNvSpPr txBox="1"/>
          <p:nvPr/>
        </p:nvSpPr>
        <p:spPr>
          <a:xfrm>
            <a:off x="7435625" y="2256800"/>
            <a:ext cx="927651" cy="246221"/>
          </a:xfrm>
          <a:prstGeom prst="rect">
            <a:avLst/>
          </a:prstGeom>
          <a:solidFill>
            <a:schemeClr val="bg1"/>
          </a:solidFill>
        </p:spPr>
        <p:txBody>
          <a:bodyPr wrap="square" rtlCol="0">
            <a:spAutoFit/>
          </a:bodyPr>
          <a:lstStyle/>
          <a:p>
            <a:pPr algn="ctr"/>
            <a:r>
              <a:rPr lang="en-US" sz="1000" dirty="0"/>
              <a:t>Packing Room</a:t>
            </a:r>
          </a:p>
        </p:txBody>
      </p:sp>
      <p:sp>
        <p:nvSpPr>
          <p:cNvPr id="23" name="TextBox 22">
            <a:extLst>
              <a:ext uri="{FF2B5EF4-FFF2-40B4-BE49-F238E27FC236}">
                <a16:creationId xmlns:a16="http://schemas.microsoft.com/office/drawing/2014/main" id="{875CA639-3250-4F80-B070-F3D3F7F3A874}"/>
              </a:ext>
            </a:extLst>
          </p:cNvPr>
          <p:cNvSpPr txBox="1"/>
          <p:nvPr/>
        </p:nvSpPr>
        <p:spPr>
          <a:xfrm>
            <a:off x="7435625" y="3506554"/>
            <a:ext cx="927651" cy="553998"/>
          </a:xfrm>
          <a:prstGeom prst="rect">
            <a:avLst/>
          </a:prstGeom>
          <a:solidFill>
            <a:schemeClr val="bg1"/>
          </a:solidFill>
        </p:spPr>
        <p:txBody>
          <a:bodyPr wrap="square" rtlCol="0">
            <a:spAutoFit/>
          </a:bodyPr>
          <a:lstStyle/>
          <a:p>
            <a:pPr algn="ctr"/>
            <a:r>
              <a:rPr lang="en-US" sz="1000" dirty="0"/>
              <a:t>Main Distribution Warehouse</a:t>
            </a:r>
          </a:p>
        </p:txBody>
      </p:sp>
    </p:spTree>
    <p:extLst>
      <p:ext uri="{BB962C8B-B14F-4D97-AF65-F5344CB8AC3E}">
        <p14:creationId xmlns:p14="http://schemas.microsoft.com/office/powerpoint/2010/main" val="2874604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Customer Service Center </a:t>
            </a:r>
            <a:endParaRPr lang="en" sz="4000" i="1" dirty="0">
              <a:cs typeface="+mj-cs"/>
            </a:endParaRPr>
          </a:p>
        </p:txBody>
      </p:sp>
      <p:sp>
        <p:nvSpPr>
          <p:cNvPr id="3" name="Rectangle 2"/>
          <p:cNvSpPr/>
          <p:nvPr/>
        </p:nvSpPr>
        <p:spPr>
          <a:xfrm>
            <a:off x="388659" y="837740"/>
            <a:ext cx="7900429" cy="3477875"/>
          </a:xfrm>
          <a:prstGeom prst="rect">
            <a:avLst/>
          </a:prstGeom>
        </p:spPr>
        <p:txBody>
          <a:bodyPr wrap="square">
            <a:spAutoFit/>
          </a:bodyPr>
          <a:lstStyle/>
          <a:p>
            <a:pPr algn="l" rtl="0"/>
            <a:endParaRPr lang="en" sz="2000" i="1" dirty="0">
              <a:cs typeface="+mj-cs"/>
            </a:endParaRPr>
          </a:p>
          <a:p>
            <a:pPr algn="l" rtl="0"/>
            <a:r>
              <a:rPr lang="en" sz="2000" b="0" i="1" u="none" baseline="0">
                <a:cs typeface="+mj-cs"/>
              </a:rPr>
              <a:t>Alpha BioTec operates a local customer service center and service and sales centers in over 50 countries worldwide through a carefully selected network of distributors.</a:t>
            </a:r>
            <a:endParaRPr lang="en" sz="2000" i="1" dirty="0">
              <a:cs typeface="+mj-cs"/>
            </a:endParaRPr>
          </a:p>
          <a:p>
            <a:pPr algn="l" rtl="0"/>
            <a:r>
              <a:rPr lang="en" sz="2000" b="0" i="1" u="none" baseline="0">
                <a:cs typeface="+mj-cs"/>
              </a:rPr>
              <a:t>The customer service centers are skilled centers capable of providing professional support for all the distributor needs and for the needs of the end customers alike.</a:t>
            </a:r>
          </a:p>
          <a:p>
            <a:pPr algn="l" rtl="0"/>
            <a:endParaRPr lang="en" sz="2000" i="1" dirty="0">
              <a:cs typeface="+mj-cs"/>
            </a:endParaRPr>
          </a:p>
          <a:p>
            <a:pPr algn="l" rtl="0"/>
            <a:endParaRPr lang="en" sz="2000" i="1" dirty="0">
              <a:cs typeface="+mj-cs"/>
            </a:endParaRPr>
          </a:p>
          <a:p>
            <a:pPr algn="l" rtl="0"/>
            <a:r>
              <a:rPr lang="en" sz="2000" b="0" i="1" u="none" baseline="0">
                <a:cs typeface="+mj-cs"/>
              </a:rPr>
              <a:t>This is where our tour comes to an end. Questions? </a:t>
            </a:r>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p:txBody>
      </p:sp>
    </p:spTree>
    <p:extLst>
      <p:ext uri="{BB962C8B-B14F-4D97-AF65-F5344CB8AC3E}">
        <p14:creationId xmlns:p14="http://schemas.microsoft.com/office/powerpoint/2010/main" val="2852324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59" y="837740"/>
            <a:ext cx="8003501" cy="5940088"/>
          </a:xfrm>
          <a:prstGeom prst="rect">
            <a:avLst/>
          </a:prstGeom>
        </p:spPr>
        <p:txBody>
          <a:bodyPr wrap="square">
            <a:spAutoFit/>
          </a:bodyPr>
          <a:lstStyle/>
          <a:p>
            <a:pPr algn="l" rtl="0"/>
            <a:r>
              <a:rPr lang="en" sz="2000" b="0" i="1" u="none" baseline="0" dirty="0">
                <a:cs typeface="+mj-cs"/>
              </a:rPr>
              <a:t>Hello,</a:t>
            </a:r>
          </a:p>
          <a:p>
            <a:pPr algn="l" rtl="0"/>
            <a:endParaRPr lang="en" sz="2000" i="1" dirty="0">
              <a:cs typeface="+mj-cs"/>
            </a:endParaRPr>
          </a:p>
          <a:p>
            <a:pPr algn="l" rtl="0"/>
            <a:r>
              <a:rPr lang="en" sz="2000" b="0" i="1" u="none" baseline="0" dirty="0">
                <a:cs typeface="+mj-cs"/>
              </a:rPr>
              <a:t>My name is _____________ and my job description is</a:t>
            </a:r>
            <a:endParaRPr lang="en" sz="2000" i="1" dirty="0">
              <a:cs typeface="+mj-cs"/>
            </a:endParaRPr>
          </a:p>
          <a:p>
            <a:pPr algn="l" rtl="0"/>
            <a:r>
              <a:rPr lang="en" sz="2000" b="0" i="1" u="none" baseline="0" dirty="0">
                <a:cs typeface="+mj-cs"/>
              </a:rPr>
              <a:t>A moment before we enter the factory gate, we would like to tell you about Kodak House. This is one of the greenest and most modern production and headquarters buildings in Israel and indeed in the world. It complies with the American standard for environmentally friendly buildings.</a:t>
            </a:r>
            <a:endParaRPr lang="en" sz="2000" i="1" dirty="0">
              <a:cs typeface="+mj-cs"/>
            </a:endParaRPr>
          </a:p>
          <a:p>
            <a:pPr algn="l" rtl="0"/>
            <a:r>
              <a:rPr lang="en" sz="2000" b="0" i="1" u="none" baseline="0" dirty="0">
                <a:cs typeface="+mj-cs"/>
              </a:rPr>
              <a:t>Why green? Because all of the building systems - air, electricity and water - are economical, they are monitored and they make efficient, calculated use of energy and resources.</a:t>
            </a:r>
          </a:p>
          <a:p>
            <a:pPr algn="l" rtl="0"/>
            <a:endParaRPr lang="en" sz="2000" i="1" dirty="0">
              <a:cs typeface="+mj-cs"/>
            </a:endParaRPr>
          </a:p>
          <a:p>
            <a:pPr algn="l" rtl="0"/>
            <a:endParaRPr lang="en" sz="2000" i="1" dirty="0">
              <a:cs typeface="+mj-cs"/>
            </a:endParaRPr>
          </a:p>
          <a:p>
            <a:pPr algn="l" rtl="0"/>
            <a:r>
              <a:rPr lang="en" sz="2000" b="0" i="1" u="none" baseline="0" dirty="0">
                <a:cs typeface="+mj-cs"/>
              </a:rPr>
              <a:t>Besides that, Alpha BioTec has placed safety and the environment at the top of its values list and has made them an integral part of every activity within the company. We are committed to safeguarding the safety of our employees and our guests and to that end we invest considerable resources.</a:t>
            </a:r>
          </a:p>
          <a:p>
            <a:pPr algn="l" rtl="0"/>
            <a:endParaRPr lang="en" sz="2000" i="1" dirty="0">
              <a:cs typeface="+mj-cs"/>
            </a:endParaRPr>
          </a:p>
          <a:p>
            <a:pPr algn="l" rtl="0"/>
            <a:endParaRPr lang="en" sz="2000" i="1" dirty="0">
              <a:cs typeface="+mj-cs"/>
            </a:endParaRPr>
          </a:p>
          <a:p>
            <a:pPr algn="l" rtl="0"/>
            <a:endParaRPr lang="en" sz="2000" i="1" dirty="0">
              <a:latin typeface="Lato Light" panose="020F0502020204030203" pitchFamily="34" charset="0"/>
              <a:ea typeface="Lato Light" panose="020F0502020204030203" pitchFamily="34" charset="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8771961" y="276602"/>
            <a:ext cx="2976556" cy="1323439"/>
          </a:xfrm>
          <a:prstGeom prst="rect">
            <a:avLst/>
          </a:prstGeom>
          <a:noFill/>
        </p:spPr>
        <p:txBody>
          <a:bodyPr wrap="square" rtlCol="0">
            <a:spAutoFit/>
          </a:bodyPr>
          <a:lstStyle/>
          <a:p>
            <a:pPr algn="l" rtl="0"/>
            <a:r>
              <a:rPr lang="en" sz="4000" b="0" i="1" u="none" baseline="0">
                <a:cs typeface="+mj-cs"/>
              </a:rPr>
              <a:t>Entrance and Safety Station</a:t>
            </a:r>
            <a:endParaRPr lang="en" sz="4000" i="1" dirty="0">
              <a:cs typeface="+mj-cs"/>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202819"/>
            <a:ext cx="3291556" cy="139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417042" y="276602"/>
            <a:ext cx="7900431" cy="6463308"/>
          </a:xfrm>
          <a:prstGeom prst="rect">
            <a:avLst/>
          </a:prstGeom>
        </p:spPr>
        <p:txBody>
          <a:bodyPr wrap="square">
            <a:spAutoFit/>
          </a:bodyPr>
          <a:lstStyle/>
          <a:p>
            <a:pPr algn="l" rtl="0"/>
            <a:r>
              <a:rPr lang="en" sz="1600" b="1" i="1" u="sng" baseline="0" dirty="0"/>
              <a:t>Safety Procedures:</a:t>
            </a:r>
          </a:p>
          <a:p>
            <a:pPr algn="l" rtl="0"/>
            <a:r>
              <a:rPr lang="en" sz="1600" b="0" i="1" u="none" baseline="0" dirty="0"/>
              <a:t>Opposite the entrance to the factory kitchenette is a cabinet with safety accessories for the guests:</a:t>
            </a:r>
          </a:p>
          <a:p>
            <a:pPr marL="457200" indent="-457200" algn="l" rtl="0">
              <a:buAutoNum type="arabicPeriod"/>
            </a:pPr>
            <a:r>
              <a:rPr lang="en" sz="1600" b="1" i="1" u="sng" baseline="0" dirty="0"/>
              <a:t>Branded safety card in English and Hebrew</a:t>
            </a:r>
            <a:r>
              <a:rPr lang="en" sz="1600" b="0" i="1" u="none" baseline="0" dirty="0"/>
              <a:t> with a summary of the factory safety procedures, which can be distributed to the guests prior to entering the factory.</a:t>
            </a:r>
          </a:p>
          <a:p>
            <a:pPr marL="457200" indent="-457200" algn="l" rtl="0">
              <a:buAutoNum type="arabicPeriod"/>
            </a:pPr>
            <a:r>
              <a:rPr lang="en" sz="1600" b="1" i="1" u="sng" baseline="0" dirty="0"/>
              <a:t>Safety goggles</a:t>
            </a:r>
            <a:r>
              <a:rPr lang="en" sz="1600" b="0" i="1" u="none" baseline="0" dirty="0"/>
              <a:t> - throughout the entire stay in the production hall, safety goggles must be kept on - air guns are used in the production hall. Safety goggles will protect you against fine grains coming in contact with your eyes.</a:t>
            </a:r>
          </a:p>
          <a:p>
            <a:pPr marL="457200" indent="-457200" algn="l" rtl="0">
              <a:buAutoNum type="arabicPeriod"/>
            </a:pPr>
            <a:r>
              <a:rPr lang="en" sz="1600" b="1" i="1" u="sng" baseline="0" dirty="0">
                <a:latin typeface="Lato Light" panose="020F0502020204030203" pitchFamily="34" charset="0"/>
                <a:ea typeface="Lato Light" panose="020F0502020204030203" pitchFamily="34" charset="0"/>
              </a:rPr>
              <a:t>Anti-slip shoe covers</a:t>
            </a:r>
            <a:r>
              <a:rPr lang="en" sz="1600" b="0" i="1" u="none" baseline="0" dirty="0">
                <a:latin typeface="Lato Light" panose="020F0502020204030203" pitchFamily="34" charset="0"/>
                <a:ea typeface="Lato Light" panose="020F0502020204030203" pitchFamily="34" charset="0"/>
              </a:rPr>
              <a:t> - the floor in the production hall is slippery due to the use of oil in the production process - all guests, including escorts, are required to wear protective covers (the covers are arranged by shoe size in the cabinet, sized between 34-46. There are also covers for high heeled shoes).</a:t>
            </a:r>
          </a:p>
          <a:p>
            <a:pPr marL="457200" indent="-457200" algn="l" rtl="0">
              <a:buAutoNum type="arabicPeriod"/>
            </a:pPr>
            <a:r>
              <a:rPr lang="en" sz="1600" b="1" i="1" u="sng" baseline="0" dirty="0">
                <a:latin typeface="Lato Light" panose="020F0502020204030203" pitchFamily="34" charset="0"/>
                <a:ea typeface="Lato Light" panose="020F0502020204030203" pitchFamily="34" charset="0"/>
              </a:rPr>
              <a:t>In an emergency</a:t>
            </a:r>
            <a:r>
              <a:rPr lang="en" sz="1600" b="0" i="1" u="none" baseline="0" dirty="0">
                <a:latin typeface="Lato Light" panose="020F0502020204030203" pitchFamily="34" charset="0"/>
                <a:ea typeface="Lato Light" panose="020F0502020204030203" pitchFamily="34" charset="0"/>
              </a:rPr>
              <a:t> - a public address system will be activated. Exit through the nearest emergency exit. These are located throughout the factory - they can be identified by the green sign saying “Exit”.</a:t>
            </a:r>
          </a:p>
          <a:p>
            <a:pPr marL="457200" indent="-457200" algn="l" rtl="0">
              <a:buAutoNum type="arabicPeriod"/>
            </a:pPr>
            <a:r>
              <a:rPr lang="en" sz="1600" b="0" i="1" u="none" baseline="0" dirty="0">
                <a:latin typeface="Lato Light" panose="020F0502020204030203" pitchFamily="34" charset="0"/>
                <a:ea typeface="Lato Light" panose="020F0502020204030203" pitchFamily="34" charset="0"/>
              </a:rPr>
              <a:t>Do not touch any equipment or reach into any of the machines. Do not enter with food or drink.</a:t>
            </a:r>
          </a:p>
          <a:p>
            <a:pPr marL="457200" indent="-457200" algn="l" rtl="0">
              <a:buAutoNum type="arabicPeriod"/>
            </a:pPr>
            <a:endParaRPr lang="en" sz="1600" i="1" dirty="0">
              <a:latin typeface="Lato Light" panose="020F0502020204030203" pitchFamily="34" charset="0"/>
              <a:ea typeface="Lato Light" panose="020F0502020204030203" pitchFamily="34" charset="0"/>
            </a:endParaRPr>
          </a:p>
          <a:p>
            <a:pPr algn="l" rtl="0"/>
            <a:r>
              <a:rPr lang="en" sz="1600" b="1" i="1" u="sng" baseline="0" dirty="0">
                <a:latin typeface="Lato Light" panose="020F0502020204030203" pitchFamily="34" charset="0"/>
                <a:ea typeface="Lato Light" panose="020F0502020204030203" pitchFamily="34" charset="0"/>
              </a:rPr>
              <a:t>Note</a:t>
            </a:r>
            <a:r>
              <a:rPr lang="en" sz="1600" b="0" i="1" u="none" baseline="0" dirty="0">
                <a:latin typeface="Lato Light" panose="020F0502020204030203" pitchFamily="34" charset="0"/>
                <a:ea typeface="Lato Light" panose="020F0502020204030203" pitchFamily="34" charset="0"/>
              </a:rPr>
              <a:t>: The guide must make sure that after everyone has received the equipment, the station is left tidy. Also, at the end of the tour, the guide must make sure all the safety accessories have been put back in their place.</a:t>
            </a:r>
          </a:p>
          <a:p>
            <a:pPr algn="l" rtl="0"/>
            <a:r>
              <a:rPr lang="en" sz="1600" b="0" i="1" u="none" baseline="0" dirty="0">
                <a:latin typeface="Lato Light" panose="020F0502020204030203" pitchFamily="34" charset="0"/>
                <a:ea typeface="Lato Light" panose="020F0502020204030203" pitchFamily="34" charset="0"/>
              </a:rPr>
              <a:t>If necessary, Paulina can be contacted for further assistance.</a:t>
            </a:r>
            <a:endParaRPr lang="en" sz="1600" i="1" dirty="0">
              <a:latin typeface="Lato Light" panose="020F0502020204030203" pitchFamily="34" charset="0"/>
              <a:ea typeface="Lato Light" panose="020F0502020204030203" pitchFamily="34" charset="0"/>
            </a:endParaRPr>
          </a:p>
          <a:p>
            <a:pPr algn="l" rtl="0"/>
            <a:endParaRPr lang="en" i="1" dirty="0">
              <a:cs typeface="+mj-cs"/>
            </a:endParaRPr>
          </a:p>
          <a:p>
            <a:pPr algn="l" rtl="0"/>
            <a:endParaRPr lang="en" i="1" dirty="0">
              <a:cs typeface="+mj-cs"/>
            </a:endParaRPr>
          </a:p>
          <a:p>
            <a:pPr algn="l" rtl="0"/>
            <a:endParaRPr lang="en" i="1" dirty="0">
              <a:latin typeface="Lato Light" panose="020F0502020204030203" pitchFamily="34" charset="0"/>
              <a:ea typeface="Lato Light" panose="020F0502020204030203" pitchFamily="34" charset="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42" name="TextBox 41"/>
          <p:cNvSpPr txBox="1"/>
          <p:nvPr/>
        </p:nvSpPr>
        <p:spPr>
          <a:xfrm>
            <a:off x="8771961" y="276602"/>
            <a:ext cx="2976556" cy="1323439"/>
          </a:xfrm>
          <a:prstGeom prst="rect">
            <a:avLst/>
          </a:prstGeom>
          <a:noFill/>
        </p:spPr>
        <p:txBody>
          <a:bodyPr wrap="square" rtlCol="0">
            <a:spAutoFit/>
          </a:bodyPr>
          <a:lstStyle/>
          <a:p>
            <a:pPr algn="l" rtl="0"/>
            <a:r>
              <a:rPr lang="en" sz="4000" b="0" i="1" u="none" baseline="0">
                <a:cs typeface="+mj-cs"/>
              </a:rPr>
              <a:t>Entrance and Safety Station</a:t>
            </a:r>
            <a:endParaRPr lang="en" sz="4000" i="1" dirty="0">
              <a:cs typeface="+mj-cs"/>
            </a:endParaRPr>
          </a:p>
        </p:txBody>
      </p:sp>
    </p:spTree>
    <p:extLst>
      <p:ext uri="{BB962C8B-B14F-4D97-AF65-F5344CB8AC3E}">
        <p14:creationId xmlns:p14="http://schemas.microsoft.com/office/powerpoint/2010/main" val="316161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Training Center</a:t>
            </a:r>
            <a:endParaRPr lang="en" sz="4000" i="1" dirty="0">
              <a:cs typeface="+mj-cs"/>
            </a:endParaRPr>
          </a:p>
        </p:txBody>
      </p:sp>
      <p:sp>
        <p:nvSpPr>
          <p:cNvPr id="3" name="Rectangle 2"/>
          <p:cNvSpPr/>
          <p:nvPr/>
        </p:nvSpPr>
        <p:spPr>
          <a:xfrm>
            <a:off x="388663" y="1987578"/>
            <a:ext cx="7900429" cy="3970318"/>
          </a:xfrm>
          <a:prstGeom prst="rect">
            <a:avLst/>
          </a:prstGeom>
        </p:spPr>
        <p:txBody>
          <a:bodyPr wrap="square">
            <a:spAutoFit/>
          </a:bodyPr>
          <a:lstStyle/>
          <a:p>
            <a:pPr algn="l" rtl="0"/>
            <a:r>
              <a:rPr lang="en" b="0" i="1" u="none" baseline="0"/>
              <a:t>Alpha BioTec’s training and professional skilling center provides a broad range of professional courses, ranging from basic courses on dental implants through to advanced courses for experienced dentists.  </a:t>
            </a:r>
            <a:endParaRPr lang="en" i="1" dirty="0"/>
          </a:p>
          <a:p>
            <a:pPr algn="l" rtl="0"/>
            <a:r>
              <a:rPr lang="en" b="0" i="1" u="none" baseline="0"/>
              <a:t>Alpha BioTec has made training a top priority. Our goal is to deliver added value for dentists in their work, to make their everyday work easier through providing them access to the knowledge and by exposing the dentist to the most recent and advanced clinical studies in the world. </a:t>
            </a:r>
          </a:p>
          <a:p>
            <a:pPr algn="l" rtl="0"/>
            <a:r>
              <a:rPr lang="en" b="0" i="1" u="none" baseline="0"/>
              <a:t>In order to make the information accessible, Alpha BioTec hosts scientific conferences and international courses while at the same time providing local training and skilling in each one of the countries in which the Alpha BioTec products are sold.  </a:t>
            </a:r>
          </a:p>
          <a:p>
            <a:pPr algn="l" rtl="0"/>
            <a:endParaRPr lang="en" i="1" dirty="0"/>
          </a:p>
          <a:p>
            <a:pPr algn="l" rtl="0"/>
            <a:endParaRPr lang="en" i="1" dirty="0"/>
          </a:p>
          <a:p>
            <a:pPr algn="l" rtl="0"/>
            <a:r>
              <a:rPr lang="en" b="0" i="0" u="none" baseline="0"/>
              <a:t> </a:t>
            </a:r>
            <a:endParaRPr lang="en" i="1" dirty="0"/>
          </a:p>
          <a:p>
            <a:pPr algn="l" rtl="0"/>
            <a:endParaRPr lang="en" i="1" dirty="0"/>
          </a:p>
          <a:p>
            <a:pPr algn="l" rtl="0"/>
            <a:endParaRPr lang="en" i="1" dirty="0"/>
          </a:p>
          <a:p>
            <a:pPr algn="l" rtl="0"/>
            <a:endParaRPr lang="en" i="1" dirty="0"/>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63" y="169882"/>
            <a:ext cx="3859484"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29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34761" y="1338305"/>
            <a:ext cx="7831248" cy="4832092"/>
          </a:xfrm>
          <a:prstGeom prst="rect">
            <a:avLst/>
          </a:prstGeom>
        </p:spPr>
        <p:txBody>
          <a:bodyPr wrap="square">
            <a:spAutoFit/>
          </a:bodyPr>
          <a:lstStyle/>
          <a:p>
            <a:pPr algn="l" rtl="0"/>
            <a:r>
              <a:rPr lang="en" sz="1600" b="0" i="1" u="none" baseline="0" dirty="0">
                <a:cs typeface="+mj-cs"/>
              </a:rPr>
              <a:t>Welcome to the Alpha BioTec manufacturing facility. Over the next half-hour you will be exposed, in a nutshell, to the complex, rigorous process of manufacturing the Alpha BioTec implants, the prosthetic components and the surgical tools.</a:t>
            </a:r>
            <a:endParaRPr lang="en" sz="1600" i="1" dirty="0">
              <a:cs typeface="+mj-cs"/>
            </a:endParaRPr>
          </a:p>
          <a:p>
            <a:pPr algn="l" rtl="0"/>
            <a:r>
              <a:rPr lang="en" sz="1600" b="0" i="1" u="none" baseline="0" dirty="0">
                <a:cs typeface="+mj-cs"/>
              </a:rPr>
              <a:t>We will be passing through the various manufacturing stations, the surface room, the clean room and the con and quality stations which are an integral part of the entire process.</a:t>
            </a:r>
            <a:endParaRPr lang="en" sz="1600" i="1" dirty="0">
              <a:cs typeface="+mj-cs"/>
            </a:endParaRPr>
          </a:p>
          <a:p>
            <a:pPr algn="l" rtl="0"/>
            <a:r>
              <a:rPr lang="en" sz="1600" b="0" i="1" u="none" baseline="0" dirty="0">
                <a:cs typeface="+mj-cs"/>
              </a:rPr>
              <a:t>Let’s first tell you a few words about the company:</a:t>
            </a:r>
            <a:endParaRPr lang="en" sz="1600" i="1" dirty="0">
              <a:cs typeface="+mj-cs"/>
            </a:endParaRPr>
          </a:p>
          <a:p>
            <a:pPr algn="l" rtl="0"/>
            <a:r>
              <a:rPr lang="en" sz="1600" b="0" i="1" u="none" baseline="0" dirty="0">
                <a:cs typeface="+mj-cs"/>
              </a:rPr>
              <a:t>Alpha BioTec is a global company specializing in development and manufacture of advanced dental solutions with special focus on implants and prosthetics.</a:t>
            </a:r>
          </a:p>
          <a:p>
            <a:pPr algn="l" rtl="0"/>
            <a:endParaRPr lang="en" sz="1600" i="1" dirty="0">
              <a:cs typeface="+mj-cs"/>
            </a:endParaRPr>
          </a:p>
          <a:p>
            <a:pPr algn="l" rtl="0"/>
            <a:r>
              <a:rPr lang="en" sz="1600" b="0" i="1" u="none" baseline="0" dirty="0">
                <a:cs typeface="+mj-cs"/>
              </a:rPr>
              <a:t>Alpha BioTec was established in 1988 by Dr. Ophir Fromovich.</a:t>
            </a:r>
          </a:p>
          <a:p>
            <a:pPr algn="l" rtl="0"/>
            <a:r>
              <a:rPr lang="en" sz="1600" b="0" i="1" u="none" baseline="0" dirty="0">
                <a:cs typeface="+mj-cs"/>
              </a:rPr>
              <a:t>In 1996 the ATID implant was launched, followed by the DFI implant in 1999.</a:t>
            </a:r>
          </a:p>
          <a:p>
            <a:pPr algn="l" rtl="0"/>
            <a:r>
              <a:rPr lang="en" sz="1600" b="0" i="1" u="none" baseline="0" dirty="0">
                <a:cs typeface="+mj-cs"/>
              </a:rPr>
              <a:t>The world’s first spiral implant was launched in 2003, which led to Alpha BioTec being acquired in 2008 by Nobel Biocare, the world’s leading implant company. In September 2010, a decision was made to relocate our manufacturing facility to its current home, where emphasis was placed on enhancing and streamlining the manufacturing processes while improving the control and quality processes. The cost of the relocation is estimated at about 6 million Euros. </a:t>
            </a:r>
            <a:endParaRPr lang="en" sz="1600" i="1" dirty="0">
              <a:cs typeface="+mj-cs"/>
            </a:endParaRPr>
          </a:p>
          <a:p>
            <a:pPr algn="l" rtl="0"/>
            <a:endParaRPr lang="en" sz="1600" i="1" dirty="0">
              <a:cs typeface="+mj-cs"/>
            </a:endParaRPr>
          </a:p>
          <a:p>
            <a:pPr algn="l" rtl="0"/>
            <a:r>
              <a:rPr lang="en" sz="1600" b="0" i="0" u="none" baseline="0" dirty="0">
                <a:cs typeface="+mj-cs"/>
              </a:rPr>
              <a:t> </a:t>
            </a:r>
            <a:endParaRPr lang="en" sz="1600" i="1" dirty="0">
              <a:latin typeface="Lato Light" panose="020F0502020204030203" pitchFamily="34" charset="0"/>
              <a:ea typeface="Lato Light" panose="020F0502020204030203" pitchFamily="34" charset="0"/>
              <a:cs typeface="+mj-cs"/>
            </a:endParaRPr>
          </a:p>
        </p:txBody>
      </p:sp>
      <p:sp>
        <p:nvSpPr>
          <p:cNvPr id="6" name="TextBox 5"/>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Factory Reception Desk</a:t>
            </a:r>
            <a:endParaRPr lang="en" sz="4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61" y="41765"/>
            <a:ext cx="3222563" cy="136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20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Process 42"/>
          <p:cNvSpPr/>
          <p:nvPr/>
        </p:nvSpPr>
        <p:spPr>
          <a:xfrm rot="10800000">
            <a:off x="8507448" y="98916"/>
            <a:ext cx="3505583"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63" name="Flowchart: Process 62"/>
          <p:cNvSpPr/>
          <p:nvPr/>
        </p:nvSpPr>
        <p:spPr>
          <a:xfrm rot="10800000">
            <a:off x="181348" y="169882"/>
            <a:ext cx="45719" cy="6591916"/>
          </a:xfrm>
          <a:prstGeom prst="flowChartProcess">
            <a:avLst/>
          </a:prstGeom>
          <a:gradFill flip="none" rotWithShape="1">
            <a:gsLst>
              <a:gs pos="53760">
                <a:srgbClr val="2F9B44"/>
              </a:gs>
              <a:gs pos="18759">
                <a:srgbClr val="159845"/>
              </a:gs>
              <a:gs pos="0">
                <a:srgbClr val="029645"/>
              </a:gs>
              <a:gs pos="75000">
                <a:srgbClr val="83B441"/>
              </a:gs>
              <a:gs pos="39000">
                <a:srgbClr val="389C44"/>
              </a:gs>
              <a:gs pos="100000">
                <a:srgbClr val="A7C23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 dirty="0"/>
          </a:p>
        </p:txBody>
      </p:sp>
      <p:sp>
        <p:nvSpPr>
          <p:cNvPr id="36" name="Rectangle 35"/>
          <p:cNvSpPr/>
          <p:nvPr/>
        </p:nvSpPr>
        <p:spPr>
          <a:xfrm>
            <a:off x="308097" y="2363826"/>
            <a:ext cx="3077403" cy="584775"/>
          </a:xfrm>
          <a:prstGeom prst="rect">
            <a:avLst/>
          </a:prstGeom>
        </p:spPr>
        <p:txBody>
          <a:bodyPr wrap="square">
            <a:spAutoFit/>
          </a:bodyPr>
          <a:lstStyle/>
          <a:p>
            <a:endParaRPr lang="en" sz="3200" dirty="0">
              <a:solidFill>
                <a:schemeClr val="bg1"/>
              </a:solidFill>
              <a:effectLst>
                <a:outerShdw blurRad="38100" dist="38100" dir="2700000" algn="tl">
                  <a:srgbClr val="000000">
                    <a:alpha val="43137"/>
                  </a:srgbClr>
                </a:outerShdw>
              </a:effectLst>
              <a:latin typeface="Lato Light" panose="020F0502020204030203" pitchFamily="34" charset="0"/>
              <a:ea typeface="Lato Light" panose="020F0502020204030203" pitchFamily="34" charset="0"/>
              <a:cs typeface="Lato Light" panose="020F0502020204030203" pitchFamily="34" charset="0"/>
            </a:endParaRPr>
          </a:p>
        </p:txBody>
      </p:sp>
      <p:pic>
        <p:nvPicPr>
          <p:cNvPr id="26" name="Picture 2" descr="lo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71" y="5958356"/>
            <a:ext cx="2242917" cy="64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388660" y="837740"/>
            <a:ext cx="7493892" cy="400110"/>
          </a:xfrm>
          <a:prstGeom prst="rect">
            <a:avLst/>
          </a:prstGeom>
        </p:spPr>
        <p:txBody>
          <a:bodyPr wrap="square">
            <a:spAutoFit/>
          </a:bodyPr>
          <a:lstStyle/>
          <a:p>
            <a:pPr algn="l" rtl="0"/>
            <a:endParaRPr lang="en" sz="2000" i="1" dirty="0">
              <a:cs typeface="+mj-cs"/>
            </a:endParaRPr>
          </a:p>
        </p:txBody>
      </p:sp>
      <p:pic>
        <p:nvPicPr>
          <p:cNvPr id="35" name="Picture 34"/>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t="45358" r="46196" b="25637"/>
          <a:stretch/>
        </p:blipFill>
        <p:spPr>
          <a:xfrm>
            <a:off x="8289092" y="4615652"/>
            <a:ext cx="3689865" cy="1989221"/>
          </a:xfrm>
          <a:prstGeom prst="rect">
            <a:avLst/>
          </a:prstGeom>
        </p:spPr>
      </p:pic>
      <p:pic>
        <p:nvPicPr>
          <p:cNvPr id="38" name="Picture 37"/>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54030" r="46196" b="25636"/>
          <a:stretch/>
        </p:blipFill>
        <p:spPr>
          <a:xfrm>
            <a:off x="8289091" y="3088439"/>
            <a:ext cx="3689865" cy="1394497"/>
          </a:xfrm>
          <a:prstGeom prst="rect">
            <a:avLst/>
          </a:prstGeom>
        </p:spPr>
      </p:pic>
      <p:sp>
        <p:nvSpPr>
          <p:cNvPr id="2" name="TextBox 1"/>
          <p:cNvSpPr txBox="1"/>
          <p:nvPr/>
        </p:nvSpPr>
        <p:spPr>
          <a:xfrm>
            <a:off x="578555" y="1600041"/>
            <a:ext cx="7710536" cy="5909310"/>
          </a:xfrm>
          <a:prstGeom prst="rect">
            <a:avLst/>
          </a:prstGeom>
          <a:noFill/>
        </p:spPr>
        <p:txBody>
          <a:bodyPr wrap="square" rtlCol="0">
            <a:spAutoFit/>
          </a:bodyPr>
          <a:lstStyle/>
          <a:p>
            <a:pPr algn="l" rtl="0"/>
            <a:r>
              <a:rPr lang="en" sz="2000" b="0" i="1" u="none" baseline="0">
                <a:cs typeface="+mj-cs"/>
              </a:rPr>
              <a:t>Alpha BioTec has developed a long line of innovative products intended to provide the most comprehensive, efficient set of solutions when it comes to dental implants:</a:t>
            </a:r>
          </a:p>
          <a:p>
            <a:pPr algn="l" rtl="0"/>
            <a:r>
              <a:rPr lang="en" sz="2000" b="0" i="1" u="none" baseline="0">
                <a:cs typeface="+mj-cs"/>
              </a:rPr>
              <a:t>The ICE implant in 2013, the NICE in 2014, the 2015 launch of the digital division (computer-guided surgery and digital CAM/CAD restoration) and the NEO implant in 2016. </a:t>
            </a:r>
          </a:p>
          <a:p>
            <a:pPr algn="l" rtl="0"/>
            <a:r>
              <a:rPr lang="en" sz="2000" b="0" i="1" u="none" baseline="0">
                <a:cs typeface="+mj-cs"/>
              </a:rPr>
              <a:t>Our close work with our customers has opened a window for us into their everyday routines at the clinics and laboratories. We have gained valuable insights into their needs and through that we have been able to manufacture products to make their work easier, more convenient and efficient.</a:t>
            </a: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endParaRPr lang="en" sz="2000" i="1" dirty="0">
              <a:cs typeface="+mj-cs"/>
            </a:endParaRPr>
          </a:p>
          <a:p>
            <a:pPr algn="l" rtl="0"/>
            <a:r>
              <a:rPr lang="en" sz="2000" b="0" i="1" u="none" baseline="0">
                <a:cs typeface="+mj-cs"/>
              </a:rPr>
              <a:t>Now let’s move down station by station through the implant’s lifecycle. feel free to ask questions as we go along.</a:t>
            </a:r>
            <a:endParaRPr lang="en" sz="2000" i="1" dirty="0">
              <a:cs typeface="+mj-cs"/>
            </a:endParaRPr>
          </a:p>
          <a:p>
            <a:endParaRPr lang="en" dirty="0"/>
          </a:p>
        </p:txBody>
      </p:sp>
      <p:sp>
        <p:nvSpPr>
          <p:cNvPr id="11" name="TextBox 10"/>
          <p:cNvSpPr txBox="1"/>
          <p:nvPr/>
        </p:nvSpPr>
        <p:spPr>
          <a:xfrm>
            <a:off x="9040171" y="276602"/>
            <a:ext cx="2593497" cy="1323439"/>
          </a:xfrm>
          <a:prstGeom prst="rect">
            <a:avLst/>
          </a:prstGeom>
          <a:noFill/>
        </p:spPr>
        <p:txBody>
          <a:bodyPr wrap="square" rtlCol="0">
            <a:spAutoFit/>
          </a:bodyPr>
          <a:lstStyle/>
          <a:p>
            <a:pPr algn="l" rtl="0"/>
            <a:r>
              <a:rPr lang="en" sz="4000" b="0" i="1" u="none" baseline="0">
                <a:cs typeface="+mj-cs"/>
              </a:rPr>
              <a:t>Factory Reception Desk</a:t>
            </a:r>
            <a:endParaRPr lang="en" sz="4000" i="1" dirty="0">
              <a:cs typeface="+mj-cs"/>
            </a:endParaRPr>
          </a:p>
        </p:txBody>
      </p:sp>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097" y="118633"/>
            <a:ext cx="3706193" cy="157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55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D1D4B-9523-4FD9-AD48-C6E966B7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0394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3509</TotalTime>
  <Words>4020</Words>
  <Application>Microsoft Office PowerPoint</Application>
  <PresentationFormat>Widescreen</PresentationFormat>
  <Paragraphs>286</Paragraphs>
  <Slides>30</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Lato Light</vt:lpstr>
      <vt:lpstr>Office Theme</vt:lpstr>
      <vt:lpstr>PowerPoint Presentation</vt:lpstr>
      <vt:lpstr>PowerPoint Presentation</vt:lpstr>
      <vt:lpstr>Follow the factory layout diagram to track your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Rudzki</dc:creator>
  <cp:lastModifiedBy>Joshua Eliason</cp:lastModifiedBy>
  <cp:revision>226</cp:revision>
  <cp:lastPrinted>2016-08-17T08:04:34Z</cp:lastPrinted>
  <dcterms:created xsi:type="dcterms:W3CDTF">2016-07-05T13:02:38Z</dcterms:created>
  <dcterms:modified xsi:type="dcterms:W3CDTF">2018-04-17T20:28:45Z</dcterms:modified>
</cp:coreProperties>
</file>