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B_A0A65517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7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D7FD8C-2D02-B825-1B54-597F5B946DEB}" name="." initials="." userId=".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Amaru" userId="c3bda50411562398" providerId="LiveId" clId="{602AF575-D996-4560-B6C1-23B9C3572716}"/>
    <pc:docChg chg="modSld">
      <pc:chgData name="Joshua Amaru" userId="c3bda50411562398" providerId="LiveId" clId="{602AF575-D996-4560-B6C1-23B9C3572716}" dt="2022-02-22T14:36:16.720" v="61" actId="782"/>
      <pc:docMkLst>
        <pc:docMk/>
      </pc:docMkLst>
      <pc:sldChg chg="modSp mod">
        <pc:chgData name="Joshua Amaru" userId="c3bda50411562398" providerId="LiveId" clId="{602AF575-D996-4560-B6C1-23B9C3572716}" dt="2022-02-22T14:36:16.720" v="61" actId="782"/>
        <pc:sldMkLst>
          <pc:docMk/>
          <pc:sldMk cId="3392621530" sldId="265"/>
        </pc:sldMkLst>
        <pc:graphicFrameChg chg="modGraphic">
          <ac:chgData name="Joshua Amaru" userId="c3bda50411562398" providerId="LiveId" clId="{602AF575-D996-4560-B6C1-23B9C3572716}" dt="2022-02-22T14:36:07.299" v="59" actId="782"/>
          <ac:graphicFrameMkLst>
            <pc:docMk/>
            <pc:sldMk cId="3392621530" sldId="265"/>
            <ac:graphicFrameMk id="7" creationId="{30468BE7-8EFE-40F8-990E-A7C6ACAA5A28}"/>
          </ac:graphicFrameMkLst>
        </pc:graphicFrameChg>
        <pc:graphicFrameChg chg="modGraphic">
          <ac:chgData name="Joshua Amaru" userId="c3bda50411562398" providerId="LiveId" clId="{602AF575-D996-4560-B6C1-23B9C3572716}" dt="2022-02-22T14:36:16.720" v="61" actId="782"/>
          <ac:graphicFrameMkLst>
            <pc:docMk/>
            <pc:sldMk cId="3392621530" sldId="265"/>
            <ac:graphicFrameMk id="8" creationId="{79C4AEB0-3EFA-425C-B79D-779FB360BBB0}"/>
          </ac:graphicFrameMkLst>
        </pc:graphicFrameChg>
      </pc:sldChg>
      <pc:sldChg chg="modSp mod">
        <pc:chgData name="Joshua Amaru" userId="c3bda50411562398" providerId="LiveId" clId="{602AF575-D996-4560-B6C1-23B9C3572716}" dt="2022-02-22T14:35:51.014" v="58" actId="782"/>
        <pc:sldMkLst>
          <pc:docMk/>
          <pc:sldMk cId="2946553177" sldId="266"/>
        </pc:sldMkLst>
        <pc:graphicFrameChg chg="modGraphic">
          <ac:chgData name="Joshua Amaru" userId="c3bda50411562398" providerId="LiveId" clId="{602AF575-D996-4560-B6C1-23B9C3572716}" dt="2022-02-22T14:35:51.014" v="58" actId="782"/>
          <ac:graphicFrameMkLst>
            <pc:docMk/>
            <pc:sldMk cId="2946553177" sldId="266"/>
            <ac:graphicFrameMk id="6" creationId="{B0317101-3D5B-4418-9E80-A4DBB791FC2F}"/>
          </ac:graphicFrameMkLst>
        </pc:graphicFrameChg>
        <pc:graphicFrameChg chg="modGraphic">
          <ac:chgData name="Joshua Amaru" userId="c3bda50411562398" providerId="LiveId" clId="{602AF575-D996-4560-B6C1-23B9C3572716}" dt="2022-02-22T14:35:47.390" v="57" actId="782"/>
          <ac:graphicFrameMkLst>
            <pc:docMk/>
            <pc:sldMk cId="2946553177" sldId="266"/>
            <ac:graphicFrameMk id="7" creationId="{A7AE2D1F-3DF4-49EC-BDAB-57B440EDE38D}"/>
          </ac:graphicFrameMkLst>
        </pc:graphicFrameChg>
      </pc:sldChg>
      <pc:sldChg chg="modSp mod addCm">
        <pc:chgData name="Joshua Amaru" userId="c3bda50411562398" providerId="LiveId" clId="{602AF575-D996-4560-B6C1-23B9C3572716}" dt="2022-02-22T14:35:41.360" v="56" actId="782"/>
        <pc:sldMkLst>
          <pc:docMk/>
          <pc:sldMk cId="2695255319" sldId="267"/>
        </pc:sldMkLst>
        <pc:graphicFrameChg chg="modGraphic">
          <ac:chgData name="Joshua Amaru" userId="c3bda50411562398" providerId="LiveId" clId="{602AF575-D996-4560-B6C1-23B9C3572716}" dt="2022-02-22T14:35:41.360" v="56" actId="782"/>
          <ac:graphicFrameMkLst>
            <pc:docMk/>
            <pc:sldMk cId="2695255319" sldId="267"/>
            <ac:graphicFrameMk id="4" creationId="{AFE846E6-EA9C-4100-883A-78BBBF18C2ED}"/>
          </ac:graphicFrameMkLst>
        </pc:graphicFrameChg>
      </pc:sldChg>
      <pc:sldChg chg="modSp mod">
        <pc:chgData name="Joshua Amaru" userId="c3bda50411562398" providerId="LiveId" clId="{602AF575-D996-4560-B6C1-23B9C3572716}" dt="2022-02-22T14:35:18.011" v="54" actId="782"/>
        <pc:sldMkLst>
          <pc:docMk/>
          <pc:sldMk cId="438673339" sldId="268"/>
        </pc:sldMkLst>
        <pc:graphicFrameChg chg="modGraphic">
          <ac:chgData name="Joshua Amaru" userId="c3bda50411562398" providerId="LiveId" clId="{602AF575-D996-4560-B6C1-23B9C3572716}" dt="2022-02-22T14:35:18.011" v="54" actId="782"/>
          <ac:graphicFrameMkLst>
            <pc:docMk/>
            <pc:sldMk cId="438673339" sldId="268"/>
            <ac:graphicFrameMk id="4" creationId="{76998537-55A8-47AD-B05A-3C58705082AD}"/>
          </ac:graphicFrameMkLst>
        </pc:graphicFrameChg>
      </pc:sldChg>
      <pc:sldChg chg="modSp mod">
        <pc:chgData name="Joshua Amaru" userId="c3bda50411562398" providerId="LiveId" clId="{602AF575-D996-4560-B6C1-23B9C3572716}" dt="2022-02-22T14:35:33.553" v="55" actId="782"/>
        <pc:sldMkLst>
          <pc:docMk/>
          <pc:sldMk cId="3126705594" sldId="270"/>
        </pc:sldMkLst>
        <pc:graphicFrameChg chg="modGraphic">
          <ac:chgData name="Joshua Amaru" userId="c3bda50411562398" providerId="LiveId" clId="{602AF575-D996-4560-B6C1-23B9C3572716}" dt="2022-02-22T14:35:33.553" v="55" actId="782"/>
          <ac:graphicFrameMkLst>
            <pc:docMk/>
            <pc:sldMk cId="3126705594" sldId="270"/>
            <ac:graphicFrameMk id="4" creationId="{76998537-55A8-47AD-B05A-3C58705082AD}"/>
          </ac:graphicFrameMkLst>
        </pc:graphicFrameChg>
      </pc:sldChg>
    </pc:docChg>
  </pc:docChgLst>
  <pc:docChgLst>
    <pc:chgData name="A A" userId="145c3af1ebcb214c" providerId="LiveId" clId="{CE67E844-4D73-4CF9-AE55-0D3B68E744A9}"/>
    <pc:docChg chg="undo custSel modSld">
      <pc:chgData name="A A" userId="145c3af1ebcb214c" providerId="LiveId" clId="{CE67E844-4D73-4CF9-AE55-0D3B68E744A9}" dt="2022-02-09T18:07:30.064" v="670" actId="20577"/>
      <pc:docMkLst>
        <pc:docMk/>
      </pc:docMkLst>
      <pc:sldChg chg="modSp mod">
        <pc:chgData name="A A" userId="145c3af1ebcb214c" providerId="LiveId" clId="{CE67E844-4D73-4CF9-AE55-0D3B68E744A9}" dt="2022-02-09T17:56:34.302" v="159" actId="20577"/>
        <pc:sldMkLst>
          <pc:docMk/>
          <pc:sldMk cId="3392621530" sldId="265"/>
        </pc:sldMkLst>
        <pc:graphicFrameChg chg="mod modGraphic">
          <ac:chgData name="A A" userId="145c3af1ebcb214c" providerId="LiveId" clId="{CE67E844-4D73-4CF9-AE55-0D3B68E744A9}" dt="2022-02-09T17:54:00.960" v="132" actId="6549"/>
          <ac:graphicFrameMkLst>
            <pc:docMk/>
            <pc:sldMk cId="3392621530" sldId="265"/>
            <ac:graphicFrameMk id="7" creationId="{30468BE7-8EFE-40F8-990E-A7C6ACAA5A28}"/>
          </ac:graphicFrameMkLst>
        </pc:graphicFrameChg>
        <pc:graphicFrameChg chg="mod modGraphic">
          <ac:chgData name="A A" userId="145c3af1ebcb214c" providerId="LiveId" clId="{CE67E844-4D73-4CF9-AE55-0D3B68E744A9}" dt="2022-02-09T17:56:34.302" v="159" actId="20577"/>
          <ac:graphicFrameMkLst>
            <pc:docMk/>
            <pc:sldMk cId="3392621530" sldId="265"/>
            <ac:graphicFrameMk id="8" creationId="{79C4AEB0-3EFA-425C-B79D-779FB360BBB0}"/>
          </ac:graphicFrameMkLst>
        </pc:graphicFrameChg>
      </pc:sldChg>
      <pc:sldChg chg="modSp mod">
        <pc:chgData name="A A" userId="145c3af1ebcb214c" providerId="LiveId" clId="{CE67E844-4D73-4CF9-AE55-0D3B68E744A9}" dt="2022-02-09T18:05:38.023" v="545" actId="20577"/>
        <pc:sldMkLst>
          <pc:docMk/>
          <pc:sldMk cId="2946553177" sldId="266"/>
        </pc:sldMkLst>
        <pc:graphicFrameChg chg="mod modGraphic">
          <ac:chgData name="A A" userId="145c3af1ebcb214c" providerId="LiveId" clId="{CE67E844-4D73-4CF9-AE55-0D3B68E744A9}" dt="2022-02-09T18:05:27.983" v="544" actId="20577"/>
          <ac:graphicFrameMkLst>
            <pc:docMk/>
            <pc:sldMk cId="2946553177" sldId="266"/>
            <ac:graphicFrameMk id="6" creationId="{B0317101-3D5B-4418-9E80-A4DBB791FC2F}"/>
          </ac:graphicFrameMkLst>
        </pc:graphicFrameChg>
        <pc:graphicFrameChg chg="modGraphic">
          <ac:chgData name="A A" userId="145c3af1ebcb214c" providerId="LiveId" clId="{CE67E844-4D73-4CF9-AE55-0D3B68E744A9}" dt="2022-02-09T18:05:38.023" v="545" actId="20577"/>
          <ac:graphicFrameMkLst>
            <pc:docMk/>
            <pc:sldMk cId="2946553177" sldId="266"/>
            <ac:graphicFrameMk id="7" creationId="{A7AE2D1F-3DF4-49EC-BDAB-57B440EDE38D}"/>
          </ac:graphicFrameMkLst>
        </pc:graphicFrameChg>
      </pc:sldChg>
      <pc:sldChg chg="modSp mod">
        <pc:chgData name="A A" userId="145c3af1ebcb214c" providerId="LiveId" clId="{CE67E844-4D73-4CF9-AE55-0D3B68E744A9}" dt="2022-02-09T18:06:40.588" v="666" actId="20577"/>
        <pc:sldMkLst>
          <pc:docMk/>
          <pc:sldMk cId="2695255319" sldId="267"/>
        </pc:sldMkLst>
        <pc:graphicFrameChg chg="modGraphic">
          <ac:chgData name="A A" userId="145c3af1ebcb214c" providerId="LiveId" clId="{CE67E844-4D73-4CF9-AE55-0D3B68E744A9}" dt="2022-02-09T18:06:40.588" v="666" actId="20577"/>
          <ac:graphicFrameMkLst>
            <pc:docMk/>
            <pc:sldMk cId="2695255319" sldId="267"/>
            <ac:graphicFrameMk id="4" creationId="{AFE846E6-EA9C-4100-883A-78BBBF18C2ED}"/>
          </ac:graphicFrameMkLst>
        </pc:graphicFrameChg>
      </pc:sldChg>
      <pc:sldChg chg="modSp mod">
        <pc:chgData name="A A" userId="145c3af1ebcb214c" providerId="LiveId" clId="{CE67E844-4D73-4CF9-AE55-0D3B68E744A9}" dt="2022-02-09T18:07:15.997" v="668" actId="20577"/>
        <pc:sldMkLst>
          <pc:docMk/>
          <pc:sldMk cId="438673339" sldId="268"/>
        </pc:sldMkLst>
        <pc:graphicFrameChg chg="modGraphic">
          <ac:chgData name="A A" userId="145c3af1ebcb214c" providerId="LiveId" clId="{CE67E844-4D73-4CF9-AE55-0D3B68E744A9}" dt="2022-02-09T18:07:15.997" v="668" actId="20577"/>
          <ac:graphicFrameMkLst>
            <pc:docMk/>
            <pc:sldMk cId="438673339" sldId="268"/>
            <ac:graphicFrameMk id="4" creationId="{76998537-55A8-47AD-B05A-3C58705082AD}"/>
          </ac:graphicFrameMkLst>
        </pc:graphicFrameChg>
      </pc:sldChg>
      <pc:sldChg chg="modSp mod">
        <pc:chgData name="A A" userId="145c3af1ebcb214c" providerId="LiveId" clId="{CE67E844-4D73-4CF9-AE55-0D3B68E744A9}" dt="2022-02-09T18:07:30.064" v="670" actId="20577"/>
        <pc:sldMkLst>
          <pc:docMk/>
          <pc:sldMk cId="3126705594" sldId="270"/>
        </pc:sldMkLst>
        <pc:graphicFrameChg chg="modGraphic">
          <ac:chgData name="A A" userId="145c3af1ebcb214c" providerId="LiveId" clId="{CE67E844-4D73-4CF9-AE55-0D3B68E744A9}" dt="2022-02-09T18:07:30.064" v="670" actId="20577"/>
          <ac:graphicFrameMkLst>
            <pc:docMk/>
            <pc:sldMk cId="3126705594" sldId="270"/>
            <ac:graphicFrameMk id="4" creationId="{76998537-55A8-47AD-B05A-3C58705082AD}"/>
          </ac:graphicFrameMkLst>
        </pc:graphicFrameChg>
      </pc:sldChg>
    </pc:docChg>
  </pc:docChgLst>
</pc:chgInfo>
</file>

<file path=ppt/comments/modernComment_10B_A0A6551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78F1E46-F5BC-4018-9302-D95CFC1FFBC7}" authorId="{29D7FD8C-2D02-B825-1B54-597F5B946DEB}" created="2022-02-22T14:32:55.7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695255319" sldId="267"/>
      <ac:spMk id="2" creationId="{3ABC3850-22ED-45D8-9E5E-817669D2E48E}"/>
      <ac:txMk cp="0" len="10">
        <ac:context len="11" hash="1119674829"/>
      </ac:txMk>
    </ac:txMkLst>
    <p188:pos x="1665798" y="429013"/>
    <p188:txBody>
      <a:bodyPr/>
      <a:lstStyle/>
      <a:p>
        <a:r>
          <a:rPr lang="en-US"/>
          <a:t>שימי לב - בכל המצגת כתוב Example # 1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923713-7676-4286-89F0-A919A93E211D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E4E8CC-EE35-45E0-A034-34979ED4D6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940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61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90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258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63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70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931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1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93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369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6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768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7116F7-E2D9-474D-8479-0DC93515F8FF}" type="datetimeFigureOut">
              <a:rPr lang="he-IL" smtClean="0"/>
              <a:t>כ"א/אדר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5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B_A0A655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E84425-8AAC-4C01-A7F5-7B5C9E52C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Duplication and Creation in Amoraic Literary Work</a:t>
            </a:r>
            <a:br>
              <a:rPr lang="en-US" dirty="0"/>
            </a:b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4B6810B-8C84-401D-AC0D-51D451537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Ella Tovia, Hebrew University of Jerusalem</a:t>
            </a:r>
          </a:p>
        </p:txBody>
      </p:sp>
    </p:spTree>
    <p:extLst>
      <p:ext uri="{BB962C8B-B14F-4D97-AF65-F5344CB8AC3E}">
        <p14:creationId xmlns:p14="http://schemas.microsoft.com/office/powerpoint/2010/main" val="113650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EFE0F0-B4FC-4377-B2B2-6516692A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59" y="190911"/>
            <a:ext cx="10058400" cy="383248"/>
          </a:xfrm>
        </p:spPr>
        <p:txBody>
          <a:bodyPr>
            <a:noAutofit/>
          </a:bodyPr>
          <a:lstStyle/>
          <a:p>
            <a:r>
              <a:rPr lang="en-US" sz="2800" b="1" dirty="0"/>
              <a:t>Example #1</a:t>
            </a:r>
          </a:p>
        </p:txBody>
      </p:sp>
      <p:graphicFrame>
        <p:nvGraphicFramePr>
          <p:cNvPr id="7" name="טבלה 7">
            <a:extLst>
              <a:ext uri="{FF2B5EF4-FFF2-40B4-BE49-F238E27FC236}">
                <a16:creationId xmlns:a16="http://schemas.microsoft.com/office/drawing/2014/main" id="{30468BE7-8EFE-40F8-990E-A7C6ACAA5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020373"/>
              </p:ext>
            </p:extLst>
          </p:nvPr>
        </p:nvGraphicFramePr>
        <p:xfrm>
          <a:off x="6344239" y="1831489"/>
          <a:ext cx="5298412" cy="412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199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1977468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068745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73784">
                <a:tc gridSpan="3">
                  <a:txBody>
                    <a:bodyPr/>
                    <a:lstStyle/>
                    <a:p>
                      <a:pPr algn="l" rt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1732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- 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Problem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 בעי  רבי יוחנן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גרושה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he-IL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 ר' יוחנן]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גרושתו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825203">
                <a:tc>
                  <a:txBody>
                    <a:bodyPr/>
                    <a:lstStyle/>
                    <a:p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Suggestion to switch the topic of the problem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1534315">
                <a:tc>
                  <a:txBody>
                    <a:bodyPr/>
                    <a:lstStyle/>
                    <a:p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Rejection of the suggestion</a:t>
                      </a:r>
                    </a:p>
                    <a:p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דלא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גופא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מאי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 קל וחומר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במקום מצוה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דאמרינ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מאי 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</a:tbl>
          </a:graphicData>
        </a:graphic>
      </p:graphicFrame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79C4AEB0-3EFA-425C-B79D-779FB360B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112861"/>
              </p:ext>
            </p:extLst>
          </p:nvPr>
        </p:nvGraphicFramePr>
        <p:xfrm>
          <a:off x="669303" y="1852756"/>
          <a:ext cx="5557827" cy="4319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266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2156922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387639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69110">
                <a:tc gridSpan="3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285051"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/>
                        <a:t>A </a:t>
                      </a:r>
                      <a:r>
                        <a:rPr lang="en-US" sz="1200" b="0" dirty="0"/>
                        <a:t>- </a:t>
                      </a:r>
                      <a:endParaRPr lang="he-IL" sz="1200" b="0" dirty="0"/>
                    </a:p>
                    <a:p>
                      <a:pPr algn="l" rtl="0"/>
                      <a:r>
                        <a:rPr lang="en-US" sz="12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בעי ר' יוחנן 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קדשים קלין שהעלן לפני  זריקה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יש בהן  מעילה או [אין בהן מעילה]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[בעי]  ר" יוחנן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קדשי' קלין שהעלה לפני  זריקת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ירדו [או לא ירדו]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746630"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pPr algn="l" rtl="0"/>
                      <a:r>
                        <a:rPr lang="en-US" sz="1200" b="1" dirty="0"/>
                        <a:t>Suggestion to switch the topic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836936"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pPr algn="l" rtl="0"/>
                      <a:r>
                        <a:rPr lang="en-US" sz="1200" b="1" dirty="0"/>
                        <a:t>Rejection of the suggestion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נעשו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לחמו של מזבח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  <a:tr h="683193"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/>
                        <a:t>D - </a:t>
                      </a:r>
                      <a:endParaRPr lang="he-IL" sz="1200" b="1" dirty="0"/>
                    </a:p>
                    <a:p>
                      <a:pPr algn="l" rtl="0"/>
                      <a:r>
                        <a:rPr lang="en-US" sz="1200" b="1" dirty="0"/>
                        <a:t>Resolution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הכי לא ירדו ואין בהן מעילה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לא ירדו ואין בהן מעילה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593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DCB6C-3ECB-40FB-8C2B-CB857C4A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4074"/>
            <a:ext cx="10058400" cy="489574"/>
          </a:xfrm>
        </p:spPr>
        <p:txBody>
          <a:bodyPr>
            <a:normAutofit/>
          </a:bodyPr>
          <a:lstStyle/>
          <a:p>
            <a:r>
              <a:rPr lang="en-US" sz="2800" b="1" dirty="0"/>
              <a:t>Example #1</a:t>
            </a:r>
            <a:endParaRPr lang="en-US" sz="2800" dirty="0"/>
          </a:p>
        </p:txBody>
      </p:sp>
      <p:graphicFrame>
        <p:nvGraphicFramePr>
          <p:cNvPr id="6" name="טבלה 6">
            <a:extLst>
              <a:ext uri="{FF2B5EF4-FFF2-40B4-BE49-F238E27FC236}">
                <a16:creationId xmlns:a16="http://schemas.microsoft.com/office/drawing/2014/main" id="{B0317101-3D5B-4418-9E80-A4DBB791F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265230"/>
              </p:ext>
            </p:extLst>
          </p:nvPr>
        </p:nvGraphicFramePr>
        <p:xfrm>
          <a:off x="797751" y="1858155"/>
          <a:ext cx="488003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19">
                  <a:extLst>
                    <a:ext uri="{9D8B030D-6E8A-4147-A177-3AD203B41FA5}">
                      <a16:colId xmlns:a16="http://schemas.microsoft.com/office/drawing/2014/main" val="1977285157"/>
                    </a:ext>
                  </a:extLst>
                </a:gridCol>
                <a:gridCol w="1881963">
                  <a:extLst>
                    <a:ext uri="{9D8B030D-6E8A-4147-A177-3AD203B41FA5}">
                      <a16:colId xmlns:a16="http://schemas.microsoft.com/office/drawing/2014/main" val="3896528133"/>
                    </a:ext>
                  </a:extLst>
                </a:gridCol>
                <a:gridCol w="2009555">
                  <a:extLst>
                    <a:ext uri="{9D8B030D-6E8A-4147-A177-3AD203B41FA5}">
                      <a16:colId xmlns:a16="http://schemas.microsoft.com/office/drawing/2014/main" val="2221168483"/>
                    </a:ext>
                  </a:extLst>
                </a:gridCol>
              </a:tblGrid>
              <a:tr h="327908">
                <a:tc gridSpan="3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6458"/>
                  </a:ext>
                </a:extLst>
              </a:tr>
              <a:tr h="1709047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לה הכי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רב אחא בריה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דרב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[רב אחא]  בר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</a:t>
                      </a:r>
                    </a:p>
                    <a:p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8715"/>
                  </a:ext>
                </a:extLst>
              </a:tr>
              <a:tr h="748948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Suggestion to switch the topic of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]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המטי' מום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המטיל מום ב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60249"/>
                  </a:ext>
                </a:extLst>
              </a:tr>
              <a:tr h="1098673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Explanation why the two problems are not 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מ"ש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דלא מבעי' לך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דרחמנא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קדש הם הן 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נמי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מאי שנא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לך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מעטי'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התשיעי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"נ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תפד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קד' הם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הם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5637"/>
                  </a:ext>
                </a:extLst>
              </a:tr>
            </a:tbl>
          </a:graphicData>
        </a:graphic>
      </p:graphicFrame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A7AE2D1F-3DF4-49EC-BDAB-57B440EDE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621484"/>
              </p:ext>
            </p:extLst>
          </p:nvPr>
        </p:nvGraphicFramePr>
        <p:xfrm>
          <a:off x="5932967" y="244074"/>
          <a:ext cx="6071192" cy="6111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26">
                  <a:extLst>
                    <a:ext uri="{9D8B030D-6E8A-4147-A177-3AD203B41FA5}">
                      <a16:colId xmlns:a16="http://schemas.microsoft.com/office/drawing/2014/main" val="1906927698"/>
                    </a:ext>
                  </a:extLst>
                </a:gridCol>
                <a:gridCol w="2462510">
                  <a:extLst>
                    <a:ext uri="{9D8B030D-6E8A-4147-A177-3AD203B41FA5}">
                      <a16:colId xmlns:a16="http://schemas.microsoft.com/office/drawing/2014/main" val="3278397324"/>
                    </a:ext>
                  </a:extLst>
                </a:gridCol>
                <a:gridCol w="2417456">
                  <a:extLst>
                    <a:ext uri="{9D8B030D-6E8A-4147-A177-3AD203B41FA5}">
                      <a16:colId xmlns:a16="http://schemas.microsoft.com/office/drawing/2014/main" val="3364991406"/>
                    </a:ext>
                  </a:extLst>
                </a:gridCol>
              </a:tblGrid>
              <a:tr h="363055">
                <a:tc gridSpan="3"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0779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' או 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או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469654"/>
                  </a:ext>
                </a:extLst>
              </a:tr>
              <a:tr h="694689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Suggestion to switch the topic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ר'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255019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Explanation why the two problems are not 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2226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C –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Alternative explanation of the original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8516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D –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Question on the alternative 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 לא שנו אלא שלא היפך בהן אבל היפך בהן הרי זה בכי יותן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995060"/>
                  </a:ext>
                </a:extLst>
              </a:tr>
              <a:tr h="724892"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dirty="0"/>
                        <a:t>E – </a:t>
                      </a:r>
                      <a:endParaRPr lang="he-IL" sz="1100" b="1" dirty="0"/>
                    </a:p>
                    <a:p>
                      <a:pPr algn="l" rtl="0"/>
                      <a:r>
                        <a:rPr lang="en-US" sz="1100" b="1" dirty="0"/>
                        <a:t>Alternative explanation of the original topic</a:t>
                      </a:r>
                      <a:endParaRPr lang="he-I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[ה]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21433"/>
                  </a:ext>
                </a:extLst>
              </a:tr>
              <a:tr h="8457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F - </a:t>
                      </a:r>
                      <a:endParaRPr lang="he-IL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Resolution of the problem</a:t>
                      </a:r>
                    </a:p>
                    <a:p>
                      <a:pPr algn="l" rtl="0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ופשיט יש להן מעשה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להן מחשב'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מדרבנ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מחשבתו ניכרת מתו' מעשיו 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מדאוריית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לו מדרבנן יש לו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87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5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BC3850-22ED-45D8-9E5E-817669D2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6532"/>
          </a:xfrm>
        </p:spPr>
        <p:txBody>
          <a:bodyPr/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AFE846E6-EA9C-4100-883A-78BBBF18C2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720560"/>
              </p:ext>
            </p:extLst>
          </p:nvPr>
        </p:nvGraphicFramePr>
        <p:xfrm>
          <a:off x="1711842" y="1846263"/>
          <a:ext cx="944351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138">
                  <a:extLst>
                    <a:ext uri="{9D8B030D-6E8A-4147-A177-3AD203B41FA5}">
                      <a16:colId xmlns:a16="http://schemas.microsoft.com/office/drawing/2014/main" val="4121757851"/>
                    </a:ext>
                  </a:extLst>
                </a:gridCol>
                <a:gridCol w="3591360">
                  <a:extLst>
                    <a:ext uri="{9D8B030D-6E8A-4147-A177-3AD203B41FA5}">
                      <a16:colId xmlns:a16="http://schemas.microsoft.com/office/drawing/2014/main" val="4050579884"/>
                    </a:ext>
                  </a:extLst>
                </a:gridCol>
                <a:gridCol w="3468021">
                  <a:extLst>
                    <a:ext uri="{9D8B030D-6E8A-4147-A177-3AD203B41FA5}">
                      <a16:colId xmlns:a16="http://schemas.microsoft.com/office/drawing/2014/main" val="930054908"/>
                    </a:ext>
                  </a:extLst>
                </a:gridCol>
              </a:tblGrid>
              <a:tr h="352893">
                <a:tc gridSpan="3"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Gitin 29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88651"/>
                  </a:ext>
                </a:extLst>
              </a:tr>
              <a:tr h="1102185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A - </a:t>
                      </a:r>
                      <a:endParaRPr lang="he-IL" sz="1400" b="1" dirty="0"/>
                    </a:p>
                    <a:p>
                      <a:pPr algn="l" rtl="0"/>
                      <a:r>
                        <a:rPr lang="en-US" sz="1400" b="1" dirty="0"/>
                        <a:t>Problem</a:t>
                      </a:r>
                      <a:r>
                        <a:rPr lang="he-IL" sz="1400" b="1" dirty="0"/>
                        <a:t>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בעי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בבית דין או שלא בבי' דין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משוי שליח או לא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77550"/>
                  </a:ext>
                </a:extLst>
              </a:tr>
              <a:tr h="899151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B - </a:t>
                      </a:r>
                      <a:endParaRPr lang="he-IL" sz="1400" b="1" dirty="0"/>
                    </a:p>
                    <a:p>
                      <a:pPr algn="l" rtl="0"/>
                      <a:r>
                        <a:rPr lang="en-US" sz="1400" b="1" dirty="0"/>
                        <a:t>Suggestion to switch the topic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</a:p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ו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אי משוי שליח בעלמא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אין השליח האחרון מכל'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דמשוי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שליח  </a:t>
                      </a:r>
                    </a:p>
                    <a:p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אלא כי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4350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C - </a:t>
                      </a:r>
                      <a:endParaRPr lang="he-IL" sz="1400" b="1" dirty="0"/>
                    </a:p>
                    <a:p>
                      <a:pPr algn="l" rtl="0"/>
                      <a:r>
                        <a:rPr lang="en-US" sz="1400" b="1" dirty="0"/>
                        <a:t>Rejection of the suggestion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אין  השליח האחרון מכלל 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דשליח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 משוי שלי'  </a:t>
                      </a:r>
                    </a:p>
                    <a:p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אלא  כי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 בבית דין או  שלא בבית דין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[נמי] 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אלא או' שליח בית דין אני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14128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D - </a:t>
                      </a:r>
                      <a:endParaRPr lang="he-IL" sz="1400" b="1" dirty="0"/>
                    </a:p>
                    <a:p>
                      <a:pPr algn="l" rtl="0"/>
                      <a:r>
                        <a:rPr lang="en-US" sz="1400" b="1" dirty="0"/>
                        <a:t>Question on the rejection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אמ' להו הא נמי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אלא או' שליח בית דין אני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7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5531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38" y="88133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484869"/>
              </p:ext>
            </p:extLst>
          </p:nvPr>
        </p:nvGraphicFramePr>
        <p:xfrm>
          <a:off x="1591340" y="536707"/>
          <a:ext cx="100584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[רב אחא] בר רב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עזא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במערבא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המטיל מום בתמורת בכור ומעשר מהו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  <a:endParaRPr lang="he-I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קטן יש לו מחשבה או אין לו 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[בעי] 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ר" יוחנן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אימורי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קדשי' קלין שהעלה לפני  זריקת דמן ירדו [או לא ירדו]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המחזיר גרושתו משניסת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אמרו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רבנן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לאבימי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מיניה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מר' אבהו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שליח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שליח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משוי שליח או לא 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המטי' מום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אלא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מ"ש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מבעי' לך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רחמנא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מעטינהו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 הם הן 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36174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מעטיה העשירי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אמרינ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הא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אין השליח האחרון מכל'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דמשוי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שליח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64575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[C]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001767"/>
                  </a:ext>
                </a:extLst>
              </a:tr>
              <a:tr h="37521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[D]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86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מאי מי אלים קל וחומר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צרה או לא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אמרו לי' הא [נמי] 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[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]  אלא או' שליח בית דין אני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67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640657"/>
              </p:ext>
            </p:extLst>
          </p:nvPr>
        </p:nvGraphicFramePr>
        <p:xfrm>
          <a:off x="1097280" y="786810"/>
          <a:ext cx="100584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לה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אחא בריה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דרב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עזא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במערבא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המטיל מום בתשיעי של מעשר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קטן יש לו מעשה או אין לו 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אימורי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קדשים קלין שהעלן לפני זריקה דמן יש בהן מעילה או לא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המחזיר גרושה משניסת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רבנן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לאבימי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בריה דר'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מיניה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מרבי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שליח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כי משוי שלי'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המטי' מום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בתמור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בכור ומעשר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 משוי שליח בעלמא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מ"ש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תמורת בכור ומעשר 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מבעי' לך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רחמנא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מעטינהו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 הם הן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קריבין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ואין תמורתן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מאי שנא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להן מחשב'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תשיעי של מעשר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רחמ' מעטיה העשירי להוצי' את התשיעי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יש להן מעשה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נעשו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לחמו של מזבח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אלים קל וחומר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למידחי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צרה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השליח האחרון מכלל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משוי שלי'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מעילה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קמיבעיא לי </a:t>
                      </a: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היא גופא מאי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 אלים קל וחומר במקום מצוה או לא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יש להן מעש' ואפי'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מדאוריית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אין להן מחשב' ואפי' מדרבנן מחשבתו ניכרת מתוך מעשיו מדאורייתא אין לו מדרבנן יש לו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הכי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הא נמי 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דקתני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אומ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שליח ב"ד אני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70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0A198C-4A71-418E-AD2D-5FB2C3051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5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/>
              <a:t>Example #</a:t>
            </a:r>
            <a:r>
              <a:rPr lang="he-IL" sz="2800" dirty="0"/>
              <a:t>2</a:t>
            </a:r>
          </a:p>
        </p:txBody>
      </p:sp>
      <p:graphicFrame>
        <p:nvGraphicFramePr>
          <p:cNvPr id="17" name="מציין מיקום תוכן 16">
            <a:extLst>
              <a:ext uri="{FF2B5EF4-FFF2-40B4-BE49-F238E27FC236}">
                <a16:creationId xmlns:a16="http://schemas.microsoft.com/office/drawing/2014/main" id="{C05AB125-8BEB-4EF5-B175-432D8FA4B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008919"/>
              </p:ext>
            </p:extLst>
          </p:nvPr>
        </p:nvGraphicFramePr>
        <p:xfrm>
          <a:off x="838200" y="787791"/>
          <a:ext cx="10515600" cy="4942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81997">
                  <a:extLst>
                    <a:ext uri="{9D8B030D-6E8A-4147-A177-3AD203B41FA5}">
                      <a16:colId xmlns:a16="http://schemas.microsoft.com/office/drawing/2014/main" val="2159689461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1091369905"/>
                    </a:ext>
                  </a:extLst>
                </a:gridCol>
                <a:gridCol w="3263705">
                  <a:extLst>
                    <a:ext uri="{9D8B030D-6E8A-4147-A177-3AD203B41FA5}">
                      <a16:colId xmlns:a16="http://schemas.microsoft.com/office/drawing/2014/main" val="2858599789"/>
                    </a:ext>
                  </a:extLst>
                </a:gridCol>
                <a:gridCol w="1060938">
                  <a:extLst>
                    <a:ext uri="{9D8B030D-6E8A-4147-A177-3AD203B41FA5}">
                      <a16:colId xmlns:a16="http://schemas.microsoft.com/office/drawing/2014/main" val="1241734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0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Niddah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29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37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Bava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Batra 92 b (~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Ketubot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 a-b)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52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בהמה שיצאה מלאה ובאה ריקנית - הבא אחריו בכור מספק.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ספק בן תשע [לראשון, ספק בן שבעה לאחרון – יוציא, והולד כשר, וחייבין באשם תלוי].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שנתאלמנה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או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נתגרשה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והיא אומרת בתולה נישאתי, והוא אומר לא כי, אלא אלמנה נשאתיך, אם יש עדים שיצאה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בהינומא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וראשה פרוע - כתובתה מאתים. 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Basic source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75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[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]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ולד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- פשוט הוא!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 רבא לרב נחמן,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לתשעה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ליה: נשי דידן לשבעה ילדן.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א"ל: נשי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דידכו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הוו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דעלמא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טעמא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עדים, הא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 לא,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Challenge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יולדות דבר הפוטר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ומעוטן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 דבר שאינו 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א"ל, הכי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קאמינא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ילדן לתשעה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לשבעה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הוכר עוברה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אלמנות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נישאת בתולה – יש לה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– </a:t>
                      </a:r>
                    </a:p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21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מטנפה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בכור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</a:t>
                      </a:r>
                      <a:r>
                        <a:rPr lang="he-IL" sz="1200" b="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עוברה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ודאי בר שבעה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לבתראה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נישאות בתולות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 איכא עדים מאי הוי?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לית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סהדי שקרי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נינהו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Refutation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229767"/>
                  </a:ext>
                </a:extLst>
              </a:tr>
              <a:tr h="556504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ימיה, 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אלא,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הנישאות בתולות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Correction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9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7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F363A2-6731-4CE0-8EB7-F56AF2458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1311366"/>
          </a:xfrm>
        </p:spPr>
        <p:txBody>
          <a:bodyPr/>
          <a:lstStyle/>
          <a:p>
            <a:pPr algn="just" rtl="0"/>
            <a:r>
              <a:rPr lang="en-US" sz="6600" b="1" dirty="0"/>
              <a:t>Thank you!</a:t>
            </a:r>
            <a:endParaRPr lang="he-IL" sz="6600" b="1" dirty="0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936E07E-D23F-40D1-9BCA-58248B155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2" name="מציין מיקום של תמונה 11">
            <a:extLst>
              <a:ext uri="{FF2B5EF4-FFF2-40B4-BE49-F238E27FC236}">
                <a16:creationId xmlns:a16="http://schemas.microsoft.com/office/drawing/2014/main" id="{553C7FC4-EAC1-4FC7-A386-3688234F72E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686" b="12686"/>
          <a:stretch>
            <a:fillRect/>
          </a:stretch>
        </p:blipFill>
        <p:spPr>
          <a:xfrm>
            <a:off x="15" y="0"/>
            <a:ext cx="12191985" cy="49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56618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6019</TotalTime>
  <Words>2145</Words>
  <Application>Microsoft Office PowerPoint</Application>
  <PresentationFormat>Widescreen</PresentationFormat>
  <Paragraphs>399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מבט לאחור</vt:lpstr>
      <vt:lpstr>Duplication and Creation in Amoraic Literary Work </vt:lpstr>
      <vt:lpstr>Example #1</vt:lpstr>
      <vt:lpstr>Example #1</vt:lpstr>
      <vt:lpstr>Example #1</vt:lpstr>
      <vt:lpstr>Example #1</vt:lpstr>
      <vt:lpstr>Example #1</vt:lpstr>
      <vt:lpstr>Example #2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Dialectical Structures in the Babylonian Talmud</dc:title>
  <dc:creator>אלה טוביה</dc:creator>
  <cp:lastModifiedBy>.</cp:lastModifiedBy>
  <cp:revision>155</cp:revision>
  <dcterms:created xsi:type="dcterms:W3CDTF">2019-05-22T07:25:20Z</dcterms:created>
  <dcterms:modified xsi:type="dcterms:W3CDTF">2022-02-22T14:36:25Z</dcterms:modified>
</cp:coreProperties>
</file>