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5.xml" ContentType="application/vnd.openxmlformats-officedocument.presentationml.comment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omments/comment6.xml" ContentType="application/vnd.openxmlformats-officedocument.presentationml.comment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7.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omments/comment8.xml" ContentType="application/vnd.openxmlformats-officedocument.presentationml.comments+xml"/>
  <Override PartName="/ppt/notesSlides/notesSlide18.xml" ContentType="application/vnd.openxmlformats-officedocument.presentationml.notesSlide+xml"/>
  <Override PartName="/ppt/comments/comment9.xml" ContentType="application/vnd.openxmlformats-officedocument.presentationml.comment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5" r:id="rId2"/>
  </p:sldMasterIdLst>
  <p:notesMasterIdLst>
    <p:notesMasterId r:id="rId32"/>
  </p:notesMasterIdLst>
  <p:handoutMasterIdLst>
    <p:handoutMasterId r:id="rId33"/>
  </p:handoutMasterIdLst>
  <p:sldIdLst>
    <p:sldId id="1167" r:id="rId3"/>
    <p:sldId id="919" r:id="rId4"/>
    <p:sldId id="1125" r:id="rId5"/>
    <p:sldId id="878" r:id="rId6"/>
    <p:sldId id="903" r:id="rId7"/>
    <p:sldId id="1126" r:id="rId8"/>
    <p:sldId id="1143" r:id="rId9"/>
    <p:sldId id="1196" r:id="rId10"/>
    <p:sldId id="1199" r:id="rId11"/>
    <p:sldId id="1154" r:id="rId12"/>
    <p:sldId id="1194" r:id="rId13"/>
    <p:sldId id="1171" r:id="rId14"/>
    <p:sldId id="1184" r:id="rId15"/>
    <p:sldId id="1157" r:id="rId16"/>
    <p:sldId id="1137" r:id="rId17"/>
    <p:sldId id="1158" r:id="rId18"/>
    <p:sldId id="1185" r:id="rId19"/>
    <p:sldId id="1188" r:id="rId20"/>
    <p:sldId id="1189" r:id="rId21"/>
    <p:sldId id="1153" r:id="rId22"/>
    <p:sldId id="1161" r:id="rId23"/>
    <p:sldId id="1177" r:id="rId24"/>
    <p:sldId id="1190" r:id="rId25"/>
    <p:sldId id="1191" r:id="rId26"/>
    <p:sldId id="1186" r:id="rId27"/>
    <p:sldId id="1160" r:id="rId28"/>
    <p:sldId id="1164" r:id="rId29"/>
    <p:sldId id="1197" r:id="rId30"/>
    <p:sldId id="1148" r:id="rId31"/>
  </p:sldIdLst>
  <p:sldSz cx="12192000" cy="6858000"/>
  <p:notesSz cx="6858000" cy="9144000"/>
  <p:embeddedFontLst>
    <p:embeddedFont>
      <p:font typeface="Arial Black" panose="020B0A04020102020204" pitchFamily="34" charset="0"/>
      <p:bold r:id="rId34"/>
    </p:embeddedFont>
    <p:embeddedFont>
      <p:font typeface="Assistant" pitchFamily="2" charset="-79"/>
      <p:regular r:id="rId35"/>
      <p:bold r:id="rId36"/>
    </p:embeddedFont>
    <p:embeddedFont>
      <p:font typeface="Assistant ExtraBold" pitchFamily="2" charset="-79"/>
      <p:bold r:id="rId37"/>
    </p:embeddedFont>
    <p:embeddedFont>
      <p:font typeface="Assistant Light" pitchFamily="2" charset="-79"/>
      <p:regular r:id="rId38"/>
    </p:embeddedFont>
    <p:embeddedFont>
      <p:font typeface="Assistant SemiBold" pitchFamily="2" charset="-79"/>
      <p:bold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Poppins" panose="00000500000000000000" pitchFamily="2" charset="0"/>
      <p:regular r:id="rId46"/>
      <p:bold r:id="rId47"/>
      <p:italic r:id="rId48"/>
      <p:boldItalic r:id="rId4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aden Barnaby" initials="BB" lastIdx="5" clrIdx="0"/>
  <p:cmAuthor id="2" name="Susan" initials="" lastIdx="4" clrIdx="1"/>
  <p:cmAuthor id="3" name="Yonina Izsak" initials="YI" lastIdx="16" clrIdx="2">
    <p:extLst>
      <p:ext uri="{19B8F6BF-5375-455C-9EA6-DF929625EA0E}">
        <p15:presenceInfo xmlns:p15="http://schemas.microsoft.com/office/powerpoint/2012/main" userId="439226bd22b053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E3E3E3"/>
    <a:srgbClr val="00AEEF"/>
    <a:srgbClr val="EAEAEA"/>
    <a:srgbClr val="E5E5E5"/>
    <a:srgbClr val="A0C7E5"/>
    <a:srgbClr val="81C4D9"/>
    <a:srgbClr val="3C3E3F"/>
    <a:srgbClr val="37B9D0"/>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700" autoAdjust="0"/>
  </p:normalViewPr>
  <p:slideViewPr>
    <p:cSldViewPr snapToGrid="0">
      <p:cViewPr>
        <p:scale>
          <a:sx n="60" d="100"/>
          <a:sy n="60" d="100"/>
        </p:scale>
        <p:origin x="1656" y="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5;&#1497;&#1513;&#1493;&#1489;&#1497;%20&#1489;&#1493;&#1506;&#1494;%20&#1500;&#1511;&#1493;&#1495;&#1493;&#1514;%20&#1493;&#1492;&#1500;&#1493;&#1493;&#1488;&#1493;&#1514;%20(00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1;&#1493;&#1495;%20&#1491;&#1497;&#1512;&#1511;&#1496;&#1493;&#1512;&#1497;&#1493;&#1503;-%20Workings%20Q4.2021%20V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488;&#1497;&#1512;&#1493;&#1508;&#14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board_room_1\AppData\Local\Microsoft\Windows\INetCache\Content.Outlook\BMN0FY0A\&#1495;&#1497;&#1513;&#1493;&#1489;&#1497;%20&#1489;&#1493;&#1506;&#1494;%20&#1500;&#1511;&#1493;&#1495;&#1493;&#1514;%20&#1493;&#1492;&#1500;&#1493;&#1493;&#1488;&#1493;&#151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1;&#1493;&#1495;%20&#1491;&#1497;&#1512;&#1511;&#1496;&#1493;&#1512;&#1497;&#1493;&#1503;-%20Workings%20Q4.2021%20V4.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eoL\AppData\Local\Microsoft\Windows\INetCache\Content.Outlook\T6HUSNEU\&#1513;&#1497;&#1506;&#1512;&#1493;&#1498;%20&#1514;&#1497;&#1511;%20&#1492;&#1488;&#1513;&#1512;&#1488;&#1497;%20&#1500;&#1488;&#1495;&#1512;%20&#1506;&#1505;&#1511;&#1514;%20LT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2;&#1493;&#1510;&#1488;&#1493;&#1514;%20&#1495;&#1493;&#1502;&#1505;.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1;&#1493;&#1495;%20&#1491;&#1497;&#1512;&#1511;&#1496;&#1493;&#1512;&#1497;&#1493;&#1503;-%20Workings%20Q4.2021%20V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502;&#1510;&#1490;&#1514;%20&#1502;&#1513;&#1511;&#1497;&#1506;&#1497;&#1501;%20&#1505;&#1497;&#1499;&#1493;&#1501;%20&#1513;&#1504;&#149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BNPL%20GROWT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488;&#1497;&#1512;&#1493;&#1508;&#149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488;&#1497;&#1512;&#1493;&#1508;&#149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671958333511"/>
          <c:y val="3.9958696303430382E-3"/>
          <c:w val="0.77175153953306874"/>
          <c:h val="0.72464118475935313"/>
        </c:manualLayout>
      </c:layout>
      <c:lineChart>
        <c:grouping val="standard"/>
        <c:varyColors val="0"/>
        <c:ser>
          <c:idx val="0"/>
          <c:order val="0"/>
          <c:tx>
            <c:strRef>
              <c:f>'תיק אשראי אירופה'!$B$1</c:f>
              <c:strCache>
                <c:ptCount val="1"/>
                <c:pt idx="0">
                  <c:v> סכום שהועמד </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Pt>
            <c:idx val="1"/>
            <c:marker>
              <c:symbol val="none"/>
            </c:marker>
            <c:bubble3D val="0"/>
            <c:extLst>
              <c:ext xmlns:c16="http://schemas.microsoft.com/office/drawing/2014/chart" uri="{C3380CC4-5D6E-409C-BE32-E72D297353CC}">
                <c16:uniqueId val="{00000003-821C-4A5B-A53D-6C22E6BEC2A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'תיק אשראי אירופה'!$A$2:$A$13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אירופה'!$B$2:$B$13</c:f>
              <c:numCache>
                <c:formatCode>_-* #,##0_-;\-* #,##0_-;_-* "-"??_-;_-@_-</c:formatCode>
                <c:ptCount val="12"/>
                <c:pt idx="0">
                  <c:v>7.5571960000000002</c:v>
                </c:pt>
                <c:pt idx="1">
                  <c:v>9.164453</c:v>
                </c:pt>
                <c:pt idx="2">
                  <c:v>11.24911</c:v>
                </c:pt>
                <c:pt idx="3">
                  <c:v>13.573446000000001</c:v>
                </c:pt>
                <c:pt idx="4">
                  <c:v>15.28599</c:v>
                </c:pt>
                <c:pt idx="5">
                  <c:v>16.378118000000001</c:v>
                </c:pt>
                <c:pt idx="6">
                  <c:v>17.129756</c:v>
                </c:pt>
                <c:pt idx="7">
                  <c:v>18.626847000000001</c:v>
                </c:pt>
                <c:pt idx="8">
                  <c:v>20.209558000000001</c:v>
                </c:pt>
                <c:pt idx="9">
                  <c:v>23.853912999999999</c:v>
                </c:pt>
                <c:pt idx="10">
                  <c:v>27.385618999999998</c:v>
                </c:pt>
                <c:pt idx="11">
                  <c:v>30.947008</c:v>
                </c:pt>
              </c:numCache>
            </c:numRef>
          </c:val>
          <c:smooth val="0"/>
          <c:extLst xmlns:c15="http://schemas.microsoft.com/office/drawing/2012/chart">
            <c:ext xmlns:c16="http://schemas.microsoft.com/office/drawing/2014/chart" uri="{C3380CC4-5D6E-409C-BE32-E72D297353CC}">
              <c16:uniqueId val="{00000000-821C-4A5B-A53D-6C22E6BEC2A7}"/>
            </c:ext>
          </c:extLst>
        </c:ser>
        <c:ser>
          <c:idx val="1"/>
          <c:order val="1"/>
          <c:tx>
            <c:strRef>
              <c:f>'תיק אשראי אירופה'!$C$1</c:f>
              <c:strCache>
                <c:ptCount val="1"/>
                <c:pt idx="0">
                  <c:v> יתרת תיק אשראי </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'תיק אשראי אירופה'!$A$2:$A$13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אירופה'!$C$2:$C$13</c:f>
              <c:numCache>
                <c:formatCode>_-* #,##0_-;\-* #,##0_-;_-* "-"??_-;_-@_-</c:formatCode>
                <c:ptCount val="12"/>
                <c:pt idx="0">
                  <c:v>5.9702950000000001</c:v>
                </c:pt>
                <c:pt idx="1">
                  <c:v>7.0198980000000004</c:v>
                </c:pt>
                <c:pt idx="2">
                  <c:v>8.4139680000000006</c:v>
                </c:pt>
                <c:pt idx="3">
                  <c:v>9.9539969999999993</c:v>
                </c:pt>
                <c:pt idx="4">
                  <c:v>10.795024</c:v>
                </c:pt>
                <c:pt idx="5">
                  <c:v>11.083617</c:v>
                </c:pt>
                <c:pt idx="6">
                  <c:v>11.190855000000001</c:v>
                </c:pt>
                <c:pt idx="7">
                  <c:v>11.118411999999999</c:v>
                </c:pt>
                <c:pt idx="8">
                  <c:v>11.531518999999999</c:v>
                </c:pt>
                <c:pt idx="9">
                  <c:v>13.895579</c:v>
                </c:pt>
                <c:pt idx="10">
                  <c:v>15.906351000000001</c:v>
                </c:pt>
                <c:pt idx="11">
                  <c:v>17.760580999999998</c:v>
                </c:pt>
              </c:numCache>
            </c:numRef>
          </c:val>
          <c:smooth val="0"/>
          <c:extLst>
            <c:ext xmlns:c16="http://schemas.microsoft.com/office/drawing/2014/chart" uri="{C3380CC4-5D6E-409C-BE32-E72D297353CC}">
              <c16:uniqueId val="{00000001-821C-4A5B-A53D-6C22E6BEC2A7}"/>
            </c:ext>
          </c:extLst>
        </c:ser>
        <c:dLbls>
          <c:showLegendKey val="0"/>
          <c:showVal val="1"/>
          <c:showCatName val="0"/>
          <c:showSerName val="0"/>
          <c:showPercent val="0"/>
          <c:showBubbleSize val="0"/>
        </c:dLbls>
        <c:smooth val="0"/>
        <c:axId val="580603976"/>
        <c:axId val="580604960"/>
      </c:lineChart>
      <c:dateAx>
        <c:axId val="580603976"/>
        <c:scaling>
          <c:orientation val="minMax"/>
          <c:max val="44561"/>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ssistant" pitchFamily="2" charset="-79"/>
                <a:ea typeface="+mn-ea"/>
                <a:cs typeface="Assistant" pitchFamily="2" charset="-79"/>
              </a:defRPr>
            </a:pPr>
            <a:endParaRPr lang="en-US"/>
          </a:p>
        </c:txPr>
        <c:crossAx val="580604960"/>
        <c:crosses val="autoZero"/>
        <c:auto val="1"/>
        <c:lblOffset val="100"/>
        <c:baseTimeUnit val="months"/>
        <c:majorUnit val="3"/>
        <c:majorTimeUnit val="months"/>
        <c:minorUnit val="1"/>
        <c:minorTimeUnit val="years"/>
      </c:dateAx>
      <c:valAx>
        <c:axId val="580604960"/>
        <c:scaling>
          <c:orientation val="minMax"/>
        </c:scaling>
        <c:delete val="1"/>
        <c:axPos val="l"/>
        <c:numFmt formatCode="_-* #,##0_-;\-* #,##0_-;_-* &quot;-&quot;??_-;_-@_-" sourceLinked="1"/>
        <c:majorTickMark val="none"/>
        <c:minorTickMark val="none"/>
        <c:tickLblPos val="nextTo"/>
        <c:crossAx val="580603976"/>
        <c:crossesAt val="43525"/>
        <c:crossBetween val="between"/>
      </c:valAx>
      <c:spPr>
        <a:noFill/>
        <a:ln>
          <a:noFill/>
        </a:ln>
        <a:effectLst/>
      </c:spPr>
    </c:plotArea>
    <c:legend>
      <c:legendPos val="b"/>
      <c:layout>
        <c:manualLayout>
          <c:xMode val="edge"/>
          <c:yMode val="edge"/>
          <c:x val="6.3598656559858913E-2"/>
          <c:y val="3.7396353188944305E-2"/>
          <c:w val="0.43526339736562447"/>
          <c:h val="0.188640457052045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ssistant" pitchFamily="2" charset="-79"/>
              <a:ea typeface="+mn-ea"/>
              <a:cs typeface="Assistant"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1"/>
          <c:order val="1"/>
          <c:tx>
            <c:strRef>
              <c:f>לקוחות!$K$24</c:f>
              <c:strCache>
                <c:ptCount val="1"/>
                <c:pt idx="0">
                  <c:v> ישראל </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2724-4BE3-BCE5-57DF36501B7A}"/>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2724-4BE3-BCE5-57DF36501B7A}"/>
              </c:ext>
            </c:extLst>
          </c:dPt>
          <c:dPt>
            <c:idx val="2"/>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2724-4BE3-BCE5-57DF36501B7A}"/>
              </c:ext>
            </c:extLst>
          </c:dPt>
          <c:dPt>
            <c:idx val="3"/>
            <c:invertIfNegative val="0"/>
            <c:bubble3D val="0"/>
            <c:spPr>
              <a:solidFill>
                <a:schemeClr val="accent4"/>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A-2724-4BE3-BCE5-57DF36501B7A}"/>
              </c:ext>
            </c:extLst>
          </c:dPt>
          <c:dLbls>
            <c:dLbl>
              <c:idx val="0"/>
              <c:layout>
                <c:manualLayout>
                  <c:x val="5.8479532163742418E-3"/>
                  <c:y val="-1.3202733763790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24-4BE3-BCE5-57DF36501B7A}"/>
                </c:ext>
              </c:extLst>
            </c:dLbl>
            <c:dLbl>
              <c:idx val="1"/>
              <c:layout>
                <c:manualLayout>
                  <c:x val="0"/>
                  <c:y val="-9.82607551218189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24-4BE3-BCE5-57DF36501B7A}"/>
                </c:ext>
              </c:extLst>
            </c:dLbl>
            <c:dLbl>
              <c:idx val="2"/>
              <c:layout>
                <c:manualLayout>
                  <c:x val="-5.8479532163743762E-3"/>
                  <c:y val="-9.82607551218192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24-4BE3-BCE5-57DF36501B7A}"/>
                </c:ext>
              </c:extLst>
            </c:dLbl>
            <c:dLbl>
              <c:idx val="3"/>
              <c:layout>
                <c:manualLayout>
                  <c:x val="-2.9239766081871343E-3"/>
                  <c:y val="-6.44941726057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24-4BE3-BCE5-57DF36501B7A}"/>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prstClr val="black">
                        <a:lumMod val="95000"/>
                        <a:lumOff val="5000"/>
                      </a:prst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לקוחות!$L$23:$O$23</c:f>
              <c:numCache>
                <c:formatCode>General</c:formatCode>
                <c:ptCount val="4"/>
                <c:pt idx="0">
                  <c:v>2018</c:v>
                </c:pt>
                <c:pt idx="1">
                  <c:v>2019</c:v>
                </c:pt>
                <c:pt idx="2">
                  <c:v>2020</c:v>
                </c:pt>
                <c:pt idx="3">
                  <c:v>2021</c:v>
                </c:pt>
              </c:numCache>
            </c:numRef>
          </c:cat>
          <c:val>
            <c:numRef>
              <c:f>לקוחות!$L$24:$O$24</c:f>
              <c:numCache>
                <c:formatCode>_(* #,##0_);_(* \(#,##0\);_(* "-"??_);_(@_)</c:formatCode>
                <c:ptCount val="4"/>
                <c:pt idx="0">
                  <c:v>14800</c:v>
                </c:pt>
                <c:pt idx="1">
                  <c:v>24500</c:v>
                </c:pt>
                <c:pt idx="2">
                  <c:v>32300</c:v>
                </c:pt>
                <c:pt idx="3">
                  <c:v>41200</c:v>
                </c:pt>
              </c:numCache>
            </c:numRef>
          </c:val>
          <c:extLst>
            <c:ext xmlns:c16="http://schemas.microsoft.com/office/drawing/2014/chart" uri="{C3380CC4-5D6E-409C-BE32-E72D297353CC}">
              <c16:uniqueId val="{00000000-2724-4BE3-BCE5-57DF36501B7A}"/>
            </c:ext>
          </c:extLst>
        </c:ser>
        <c:dLbls>
          <c:dLblPos val="inEnd"/>
          <c:showLegendKey val="0"/>
          <c:showVal val="1"/>
          <c:showCatName val="0"/>
          <c:showSerName val="0"/>
          <c:showPercent val="0"/>
          <c:showBubbleSize val="0"/>
        </c:dLbls>
        <c:gapWidth val="41"/>
        <c:axId val="31437891"/>
        <c:axId val="676507176"/>
        <c:extLst>
          <c:ext xmlns:c15="http://schemas.microsoft.com/office/drawing/2012/chart" uri="{02D57815-91ED-43cb-92C2-25804820EDAC}">
            <c15:filteredBarSeries>
              <c15:ser>
                <c:idx val="0"/>
                <c:order val="0"/>
                <c:tx>
                  <c:strRef>
                    <c:extLst>
                      <c:ext uri="{02D57815-91ED-43cb-92C2-25804820EDAC}">
                        <c15:formulaRef>
                          <c15:sqref>לקוחות!$K$25</c15:sqref>
                        </c15:formulaRef>
                      </c:ext>
                    </c:extLst>
                    <c:strCache>
                      <c:ptCount val="1"/>
                      <c:pt idx="0">
                        <c:v> אירופה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c:ext uri="{02D57815-91ED-43cb-92C2-25804820EDAC}">
                        <c15:formulaRef>
                          <c15:sqref>לקוחות!$L$25:$O$25</c15:sqref>
                        </c15:formulaRef>
                      </c:ext>
                    </c:extLst>
                    <c:numCache>
                      <c:formatCode>_(* #,##0_);_(* \(#,##0\);_(* "-"??_);_(@_)</c:formatCode>
                      <c:ptCount val="4"/>
                      <c:pt idx="0">
                        <c:v>1600</c:v>
                      </c:pt>
                      <c:pt idx="1">
                        <c:v>3400</c:v>
                      </c:pt>
                      <c:pt idx="2">
                        <c:v>4600</c:v>
                      </c:pt>
                      <c:pt idx="3">
                        <c:v>7100</c:v>
                      </c:pt>
                    </c:numCache>
                  </c:numRef>
                </c:val>
                <c:extLst>
                  <c:ext xmlns:c16="http://schemas.microsoft.com/office/drawing/2014/chart" uri="{C3380CC4-5D6E-409C-BE32-E72D297353CC}">
                    <c16:uniqueId val="{00000004-2724-4BE3-BCE5-57DF36501B7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לקוחות!$K$26</c15:sqref>
                        </c15:formulaRef>
                      </c:ext>
                    </c:extLst>
                    <c:strCache>
                      <c:ptCount val="1"/>
                      <c:pt idx="0">
                        <c:v> Total </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xmlns:c15="http://schemas.microsoft.com/office/drawing/2012/chart">
                      <c:ext xmlns:c15="http://schemas.microsoft.com/office/drawing/2012/chart" uri="{02D57815-91ED-43cb-92C2-25804820EDAC}">
                        <c15:formulaRef>
                          <c15:sqref>לקוחות!$L$26:$O$26</c15:sqref>
                        </c15:formulaRef>
                      </c:ext>
                    </c:extLst>
                    <c:numCache>
                      <c:formatCode>_(* #,##0_);_(* \(#,##0\);_(* "-"??_);_(@_)</c:formatCode>
                      <c:ptCount val="4"/>
                      <c:pt idx="0">
                        <c:v>16400</c:v>
                      </c:pt>
                      <c:pt idx="1">
                        <c:v>27900</c:v>
                      </c:pt>
                      <c:pt idx="2">
                        <c:v>36900</c:v>
                      </c:pt>
                      <c:pt idx="3">
                        <c:v>48300</c:v>
                      </c:pt>
                    </c:numCache>
                  </c:numRef>
                </c:val>
                <c:extLst xmlns:c15="http://schemas.microsoft.com/office/drawing/2012/chart">
                  <c:ext xmlns:c16="http://schemas.microsoft.com/office/drawing/2014/chart" uri="{C3380CC4-5D6E-409C-BE32-E72D297353CC}">
                    <c16:uniqueId val="{00000005-2724-4BE3-BCE5-57DF36501B7A}"/>
                  </c:ext>
                </c:extLst>
              </c15:ser>
            </c15:filteredBarSeries>
          </c:ext>
        </c:extLst>
      </c:barChart>
      <c:catAx>
        <c:axId val="3143789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676507176"/>
        <c:crosses val="autoZero"/>
        <c:auto val="1"/>
        <c:lblAlgn val="ctr"/>
        <c:lblOffset val="100"/>
        <c:noMultiLvlLbl val="1"/>
      </c:catAx>
      <c:valAx>
        <c:axId val="676507176"/>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crossAx val="31437891"/>
        <c:crosses val="autoZero"/>
        <c:crossBetween val="between"/>
      </c:valAx>
      <c:spPr>
        <a:noFill/>
        <a:ln>
          <a:noFill/>
        </a:ln>
        <a:effectLst/>
      </c:spPr>
    </c:plotArea>
    <c:legend>
      <c:legendPos val="t"/>
      <c:layout>
        <c:manualLayout>
          <c:xMode val="edge"/>
          <c:yMode val="edge"/>
          <c:x val="0.21214693558042086"/>
          <c:y val="0.93090027824195754"/>
          <c:w val="0.55816203895565686"/>
          <c:h val="6.85618168833988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1"/>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'Newly lent'!$B$10:$B$11</c:f>
              <c:strCache>
                <c:ptCount val="2"/>
                <c:pt idx="1">
                  <c:v>2020</c:v>
                </c:pt>
              </c:strCache>
            </c:strRef>
          </c:tx>
          <c:spPr>
            <a:solidFill>
              <a:srgbClr val="006386"/>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'Newly lent'!$A$12:$A$15</c:f>
              <c:strCache>
                <c:ptCount val="4"/>
                <c:pt idx="0">
                  <c:v>Q1</c:v>
                </c:pt>
                <c:pt idx="1">
                  <c:v>Q2</c:v>
                </c:pt>
                <c:pt idx="2">
                  <c:v>Q3</c:v>
                </c:pt>
                <c:pt idx="3">
                  <c:v>Q4</c:v>
                </c:pt>
              </c:strCache>
              <c:extLst/>
            </c:strRef>
          </c:cat>
          <c:val>
            <c:numRef>
              <c:f>'Newly lent'!$B$12:$B$15</c:f>
              <c:numCache>
                <c:formatCode>_(* #,##0_);_(* \(#,##0\);_(* "-"??_);_(@_)</c:formatCode>
                <c:ptCount val="4"/>
                <c:pt idx="0">
                  <c:v>42500</c:v>
                </c:pt>
                <c:pt idx="1">
                  <c:v>43900</c:v>
                </c:pt>
                <c:pt idx="2">
                  <c:v>44800</c:v>
                </c:pt>
                <c:pt idx="3">
                  <c:v>46100</c:v>
                </c:pt>
              </c:numCache>
              <c:extLst/>
            </c:numRef>
          </c:val>
          <c:extLst>
            <c:ext xmlns:c16="http://schemas.microsoft.com/office/drawing/2014/chart" uri="{C3380CC4-5D6E-409C-BE32-E72D297353CC}">
              <c16:uniqueId val="{00000000-E0EB-429F-8EBB-B5D3C132ED71}"/>
            </c:ext>
          </c:extLst>
        </c:ser>
        <c:ser>
          <c:idx val="1"/>
          <c:order val="1"/>
          <c:tx>
            <c:strRef>
              <c:f>'Newly lent'!$C$10:$C$11</c:f>
              <c:strCache>
                <c:ptCount val="2"/>
                <c:pt idx="1">
                  <c:v>2021</c:v>
                </c:pt>
              </c:strCache>
            </c:strRef>
          </c:tx>
          <c:spPr>
            <a:solidFill>
              <a:srgbClr val="009ED6"/>
            </a:solidFill>
            <a:ln>
              <a:noFill/>
            </a:ln>
            <a:effectLst>
              <a:outerShdw blurRad="76200" dir="18900000" sy="23000" kx="-1200000" algn="bl" rotWithShape="0">
                <a:prstClr val="black">
                  <a:alpha val="20000"/>
                </a:prstClr>
              </a:outerShdw>
            </a:effectLst>
          </c:spPr>
          <c:invertIfNegative val="0"/>
          <c:dLbls>
            <c:dLbl>
              <c:idx val="1"/>
              <c:layout>
                <c:manualLayout>
                  <c:x val="0"/>
                  <c:y val="-2.3452609241277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47-4D63-B0E5-CDFDD15250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'Newly lent'!$A$12:$A$15</c:f>
              <c:strCache>
                <c:ptCount val="4"/>
                <c:pt idx="0">
                  <c:v>Q1</c:v>
                </c:pt>
                <c:pt idx="1">
                  <c:v>Q2</c:v>
                </c:pt>
                <c:pt idx="2">
                  <c:v>Q3</c:v>
                </c:pt>
                <c:pt idx="3">
                  <c:v>Q4</c:v>
                </c:pt>
              </c:strCache>
              <c:extLst/>
            </c:strRef>
          </c:cat>
          <c:val>
            <c:numRef>
              <c:f>'Newly lent'!$C$12:$C$15</c:f>
              <c:numCache>
                <c:formatCode>_(* #,##0_);_(* \(#,##0\);_(* "-"??_);_(@_)</c:formatCode>
                <c:ptCount val="4"/>
                <c:pt idx="0">
                  <c:v>58700</c:v>
                </c:pt>
                <c:pt idx="1">
                  <c:v>46500</c:v>
                </c:pt>
                <c:pt idx="2">
                  <c:v>38700</c:v>
                </c:pt>
                <c:pt idx="3">
                  <c:v>68000</c:v>
                </c:pt>
              </c:numCache>
              <c:extLst/>
            </c:numRef>
          </c:val>
          <c:extLst>
            <c:ext xmlns:c16="http://schemas.microsoft.com/office/drawing/2014/chart" uri="{C3380CC4-5D6E-409C-BE32-E72D297353CC}">
              <c16:uniqueId val="{00000001-E0EB-429F-8EBB-B5D3C132ED71}"/>
            </c:ext>
          </c:extLst>
        </c:ser>
        <c:dLbls>
          <c:dLblPos val="inEnd"/>
          <c:showLegendKey val="0"/>
          <c:showVal val="1"/>
          <c:showCatName val="0"/>
          <c:showSerName val="0"/>
          <c:showPercent val="0"/>
          <c:showBubbleSize val="0"/>
        </c:dLbls>
        <c:gapWidth val="41"/>
        <c:axId val="1142825823"/>
        <c:axId val="1142829151"/>
        <c:extLst>
          <c:ext xmlns:c15="http://schemas.microsoft.com/office/drawing/2012/chart" uri="{02D57815-91ED-43cb-92C2-25804820EDAC}">
            <c15:filteredBarSeries>
              <c15:ser>
                <c:idx val="2"/>
                <c:order val="2"/>
                <c:tx>
                  <c:strRef>
                    <c:extLst>
                      <c:ext uri="{02D57815-91ED-43cb-92C2-25804820EDAC}">
                        <c15:formulaRef>
                          <c15:sqref>'Newly lent'!$D$10:$D$11</c15:sqref>
                        </c15:formulaRef>
                      </c:ext>
                    </c:extLst>
                    <c:strCache>
                      <c:ptCount val="2"/>
                      <c:pt idx="1">
                        <c:v>%- Increase</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'Newly lent'!$A$12:$A$15</c15:sqref>
                        </c15:formulaRef>
                      </c:ext>
                    </c:extLst>
                    <c:strCache>
                      <c:ptCount val="4"/>
                      <c:pt idx="0">
                        <c:v>Q1</c:v>
                      </c:pt>
                      <c:pt idx="1">
                        <c:v>Q2</c:v>
                      </c:pt>
                      <c:pt idx="2">
                        <c:v>Q3</c:v>
                      </c:pt>
                      <c:pt idx="3">
                        <c:v>Q4</c:v>
                      </c:pt>
                    </c:strCache>
                  </c:strRef>
                </c:cat>
                <c:val>
                  <c:numRef>
                    <c:extLst>
                      <c:ext uri="{02D57815-91ED-43cb-92C2-25804820EDAC}">
                        <c15:formulaRef>
                          <c15:sqref>'Newly lent'!$D$12:$D$15</c15:sqref>
                        </c15:formulaRef>
                      </c:ext>
                    </c:extLst>
                    <c:numCache>
                      <c:formatCode>0%</c:formatCode>
                      <c:ptCount val="4"/>
                      <c:pt idx="0">
                        <c:v>0.38117647058823523</c:v>
                      </c:pt>
                      <c:pt idx="1">
                        <c:v>5.9225512528473745E-2</c:v>
                      </c:pt>
                      <c:pt idx="2">
                        <c:v>-0.1361607142857143</c:v>
                      </c:pt>
                      <c:pt idx="3">
                        <c:v>0.47505422993492408</c:v>
                      </c:pt>
                    </c:numCache>
                  </c:numRef>
                </c:val>
                <c:extLst>
                  <c:ext xmlns:c16="http://schemas.microsoft.com/office/drawing/2014/chart" uri="{C3380CC4-5D6E-409C-BE32-E72D297353CC}">
                    <c16:uniqueId val="{00000002-E0EB-429F-8EBB-B5D3C132ED71}"/>
                  </c:ext>
                </c:extLst>
              </c15:ser>
            </c15:filteredBarSeries>
          </c:ext>
        </c:extLst>
      </c:barChart>
      <c:catAx>
        <c:axId val="1142825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1142829151"/>
        <c:crosses val="autoZero"/>
        <c:auto val="1"/>
        <c:lblAlgn val="ctr"/>
        <c:lblOffset val="100"/>
        <c:noMultiLvlLbl val="0"/>
      </c:catAx>
      <c:valAx>
        <c:axId val="1142829151"/>
        <c:scaling>
          <c:orientation val="minMax"/>
        </c:scaling>
        <c:delete val="1"/>
        <c:axPos val="l"/>
        <c:numFmt formatCode="_(* #,##0_);_(* \(#,##0\);_(* &quot;-&quot;??_);_(@_)" sourceLinked="1"/>
        <c:majorTickMark val="none"/>
        <c:minorTickMark val="none"/>
        <c:tickLblPos val="nextTo"/>
        <c:crossAx val="1142825823"/>
        <c:crosses val="autoZero"/>
        <c:crossBetween val="between"/>
      </c:valAx>
      <c:spPr>
        <a:noFill/>
        <a:ln>
          <a:noFill/>
        </a:ln>
        <a:effectLst/>
      </c:spPr>
    </c:plotArea>
    <c:legend>
      <c:legendPos val="l"/>
      <c:layout>
        <c:manualLayout>
          <c:xMode val="edge"/>
          <c:yMode val="edge"/>
          <c:x val="3.3432955266404996E-2"/>
          <c:y val="4.7971006349088276E-2"/>
          <c:w val="0.18512530588897624"/>
          <c:h val="0.153574227772057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9ED6"/>
              </a:solidFill>
              <a:ln w="190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ED1C24"/>
              </a:solidFill>
              <a:ln w="190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אירופה!$L$6</c:f>
              <c:strCache>
                <c:ptCount val="1"/>
                <c:pt idx="0">
                  <c:v>הכנסות Non gaap</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B2B2-4A84-981B-7C601D546CAB}"/>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2B2-4A84-981B-7C601D546CAB}"/>
              </c:ext>
            </c:extLst>
          </c:dPt>
          <c:dLbls>
            <c:dLbl>
              <c:idx val="0"/>
              <c:layout>
                <c:manualLayout>
                  <c:x val="5.6888172187508045E-3"/>
                  <c:y val="-2.6709366770226391E-2"/>
                </c:manualLayout>
              </c:layout>
              <c:tx>
                <c:rich>
                  <a:bodyPr/>
                  <a:lstStyle/>
                  <a:p>
                    <a:fld id="{5C901194-F43D-4618-91A8-26D4B08A2570}" type="VALUE">
                      <a:rPr lang="en-US" sz="1400" b="1" i="0" u="none" strike="noStrike" kern="1200" baseline="0">
                        <a:solidFill>
                          <a:prstClr val="black">
                            <a:lumMod val="95000"/>
                            <a:lumOff val="5000"/>
                          </a:prstClr>
                        </a:solidFill>
                        <a:latin typeface="+mn-lt"/>
                        <a:ea typeface="+mn-ea"/>
                        <a:cs typeface="+mn-cs"/>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B2-4A84-981B-7C601D546CAB}"/>
                </c:ext>
              </c:extLst>
            </c:dLbl>
            <c:dLbl>
              <c:idx val="1"/>
              <c:layout>
                <c:manualLayout>
                  <c:x val="2.8444086093753762E-3"/>
                  <c:y val="-1.32027337637908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B2-4A84-981B-7C601D546CAB}"/>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95000"/>
                        <a:lumOff val="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אירופה!$M$3:$N$3</c:f>
              <c:numCache>
                <c:formatCode>General</c:formatCode>
                <c:ptCount val="2"/>
                <c:pt idx="0">
                  <c:v>2021</c:v>
                </c:pt>
                <c:pt idx="1">
                  <c:v>2020</c:v>
                </c:pt>
              </c:numCache>
            </c:numRef>
          </c:cat>
          <c:val>
            <c:numRef>
              <c:f>אירופה!$M$6:$N$6</c:f>
              <c:numCache>
                <c:formatCode>_-* #,##0_-;\-* #,##0_-;_-* "-"??_-;_-@_-</c:formatCode>
                <c:ptCount val="2"/>
                <c:pt idx="0">
                  <c:v>8600</c:v>
                </c:pt>
                <c:pt idx="1">
                  <c:v>6300</c:v>
                </c:pt>
              </c:numCache>
            </c:numRef>
          </c:val>
          <c:extLst>
            <c:ext xmlns:c16="http://schemas.microsoft.com/office/drawing/2014/chart" uri="{C3380CC4-5D6E-409C-BE32-E72D297353CC}">
              <c16:uniqueId val="{00000000-B2B2-4A84-981B-7C601D546CAB}"/>
            </c:ext>
          </c:extLst>
        </c:ser>
        <c:dLbls>
          <c:dLblPos val="inEnd"/>
          <c:showLegendKey val="0"/>
          <c:showVal val="1"/>
          <c:showCatName val="0"/>
          <c:showSerName val="0"/>
          <c:showPercent val="0"/>
          <c:showBubbleSize val="0"/>
        </c:dLbls>
        <c:gapWidth val="41"/>
        <c:axId val="182201839"/>
        <c:axId val="182195599"/>
      </c:barChart>
      <c:catAx>
        <c:axId val="18220183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82195599"/>
        <c:crosses val="autoZero"/>
        <c:auto val="1"/>
        <c:lblAlgn val="ctr"/>
        <c:lblOffset val="100"/>
        <c:noMultiLvlLbl val="0"/>
      </c:catAx>
      <c:valAx>
        <c:axId val="182195599"/>
        <c:scaling>
          <c:orientation val="minMax"/>
        </c:scaling>
        <c:delete val="1"/>
        <c:axPos val="r"/>
        <c:numFmt formatCode="_-* #,##0_-;\-* #,##0_-;_-* &quot;-&quot;??_-;_-@_-" sourceLinked="1"/>
        <c:majorTickMark val="none"/>
        <c:minorTickMark val="none"/>
        <c:tickLblPos val="nextTo"/>
        <c:crossAx val="18220183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אירופה!$L$4</c:f>
              <c:strCache>
                <c:ptCount val="1"/>
                <c:pt idx="0">
                  <c:v>סה"כ יתרת תיק אשראי- הלוואות</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5E0-4C04-82D5-F68C9A2A9A0A}"/>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A5E0-4C04-82D5-F68C9A2A9A0A}"/>
              </c:ext>
            </c:extLst>
          </c:dPt>
          <c:dLbls>
            <c:dLbl>
              <c:idx val="0"/>
              <c:layout>
                <c:manualLayout>
                  <c:x val="2.9530000969607119E-3"/>
                  <c:y val="3.65518771024655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E0-4C04-82D5-F68C9A2A9A0A}"/>
                </c:ext>
              </c:extLst>
            </c:dLbl>
            <c:dLbl>
              <c:idx val="1"/>
              <c:layout>
                <c:manualLayout>
                  <c:x val="2.9530000969607119E-3"/>
                  <c:y val="-9.7583451713922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0-4C04-82D5-F68C9A2A9A0A}"/>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prstClr val="black">
                        <a:lumMod val="95000"/>
                        <a:lumOff val="5000"/>
                      </a:prst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אירופה!$M$3:$N$3</c:f>
              <c:numCache>
                <c:formatCode>General</c:formatCode>
                <c:ptCount val="2"/>
                <c:pt idx="0">
                  <c:v>2021</c:v>
                </c:pt>
                <c:pt idx="1">
                  <c:v>2020</c:v>
                </c:pt>
              </c:numCache>
            </c:numRef>
          </c:cat>
          <c:val>
            <c:numRef>
              <c:f>אירופה!$M$4:$N$4</c:f>
              <c:numCache>
                <c:formatCode>_-* #,##0_-;\-* #,##0_-;_-* "-"??_-;_-@_-</c:formatCode>
                <c:ptCount val="2"/>
                <c:pt idx="0">
                  <c:v>65500</c:v>
                </c:pt>
                <c:pt idx="1">
                  <c:v>47500</c:v>
                </c:pt>
              </c:numCache>
            </c:numRef>
          </c:val>
          <c:extLst>
            <c:ext xmlns:c16="http://schemas.microsoft.com/office/drawing/2014/chart" uri="{C3380CC4-5D6E-409C-BE32-E72D297353CC}">
              <c16:uniqueId val="{00000000-A5E0-4C04-82D5-F68C9A2A9A0A}"/>
            </c:ext>
          </c:extLst>
        </c:ser>
        <c:dLbls>
          <c:dLblPos val="inEnd"/>
          <c:showLegendKey val="0"/>
          <c:showVal val="1"/>
          <c:showCatName val="0"/>
          <c:showSerName val="0"/>
          <c:showPercent val="0"/>
          <c:showBubbleSize val="0"/>
        </c:dLbls>
        <c:gapWidth val="41"/>
        <c:axId val="46415519"/>
        <c:axId val="46413855"/>
      </c:barChart>
      <c:catAx>
        <c:axId val="4641551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6413855"/>
        <c:crosses val="autoZero"/>
        <c:auto val="1"/>
        <c:lblAlgn val="ctr"/>
        <c:lblOffset val="100"/>
        <c:noMultiLvlLbl val="0"/>
      </c:catAx>
      <c:valAx>
        <c:axId val="46413855"/>
        <c:scaling>
          <c:orientation val="minMax"/>
        </c:scaling>
        <c:delete val="1"/>
        <c:axPos val="r"/>
        <c:numFmt formatCode="_-* #,##0_-;\-* #,##0_-;_-* &quot;-&quot;??_-;_-@_-"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0"/>
        <c:overlap val="-90"/>
        <c:axId val="46415519"/>
        <c:axId val="46413855"/>
      </c:barChart>
      <c:catAx>
        <c:axId val="46415519"/>
        <c:scaling>
          <c:orientation val="maxMin"/>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6413855"/>
        <c:crosses val="autoZero"/>
        <c:auto val="1"/>
        <c:lblAlgn val="ctr"/>
        <c:lblOffset val="100"/>
        <c:noMultiLvlLbl val="0"/>
      </c:catAx>
      <c:valAx>
        <c:axId val="46413855"/>
        <c:scaling>
          <c:orientation val="minMax"/>
        </c:scaling>
        <c:delete val="1"/>
        <c:axPos val="r"/>
        <c:numFmt formatCode="_ [$₪-40D]\ * #,##0.00_ ;_ [$₪-40D]\ * \-#,##0.00_ ;_ [$₪-40D]\ * &quot;-&quot;??_ ;_ @_ "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54970760233913E-2"/>
          <c:y val="0.10533899249000524"/>
          <c:w val="0.88418128654970762"/>
          <c:h val="0.8119949001234682"/>
        </c:manualLayout>
      </c:layout>
      <c:barChart>
        <c:barDir val="col"/>
        <c:grouping val="clustered"/>
        <c:varyColors val="1"/>
        <c:ser>
          <c:idx val="0"/>
          <c:order val="0"/>
          <c:tx>
            <c:strRef>
              <c:f>לקוחות!$K$25</c:f>
              <c:strCache>
                <c:ptCount val="1"/>
                <c:pt idx="0">
                  <c:v> אירופה </c:v>
                </c:pt>
              </c:strCache>
              <c:extLst xmlns:c15="http://schemas.microsoft.com/office/drawing/2012/chart"/>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F168-49C2-B2F9-7AC5752874F5}"/>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F168-49C2-B2F9-7AC5752874F5}"/>
              </c:ext>
            </c:extLst>
          </c:dPt>
          <c:dPt>
            <c:idx val="2"/>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F168-49C2-B2F9-7AC5752874F5}"/>
              </c:ext>
            </c:extLst>
          </c:dPt>
          <c:dPt>
            <c:idx val="3"/>
            <c:invertIfNegative val="0"/>
            <c:bubble3D val="0"/>
            <c:spPr>
              <a:solidFill>
                <a:schemeClr val="accent4"/>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D01D-4287-9CE4-1BFB80710D04}"/>
              </c:ext>
            </c:extLst>
          </c:dPt>
          <c:dLbls>
            <c:dLbl>
              <c:idx val="0"/>
              <c:layout>
                <c:manualLayout>
                  <c:x val="0"/>
                  <c:y val="-2.56542426017283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68-49C2-B2F9-7AC5752874F5}"/>
                </c:ext>
              </c:extLst>
            </c:dLbl>
            <c:dLbl>
              <c:idx val="1"/>
              <c:layout>
                <c:manualLayout>
                  <c:x val="0"/>
                  <c:y val="-5.919092618813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68-49C2-B2F9-7AC5752874F5}"/>
                </c:ext>
              </c:extLst>
            </c:dLbl>
            <c:dLbl>
              <c:idx val="2"/>
              <c:layout>
                <c:manualLayout>
                  <c:x val="0"/>
                  <c:y val="-1.26264293360951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68-49C2-B2F9-7AC5752874F5}"/>
                </c:ext>
              </c:extLst>
            </c:dLbl>
            <c:dLbl>
              <c:idx val="3"/>
              <c:layout>
                <c:manualLayout>
                  <c:x val="-1.0721123712016836E-16"/>
                  <c:y val="-1.2626429336095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1D-4287-9CE4-1BFB80710D0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לקוחות!$L$23:$O$23</c:f>
              <c:numCache>
                <c:formatCode>General</c:formatCode>
                <c:ptCount val="4"/>
                <c:pt idx="0">
                  <c:v>2018</c:v>
                </c:pt>
                <c:pt idx="1">
                  <c:v>2019</c:v>
                </c:pt>
                <c:pt idx="2">
                  <c:v>2020</c:v>
                </c:pt>
                <c:pt idx="3">
                  <c:v>2021</c:v>
                </c:pt>
              </c:numCache>
              <c:extLst xmlns:c15="http://schemas.microsoft.com/office/drawing/2012/chart"/>
            </c:numRef>
          </c:cat>
          <c:val>
            <c:numRef>
              <c:f>לקוחות!$L$25:$O$25</c:f>
              <c:numCache>
                <c:formatCode>_(* #,##0_);_(* \(#,##0\);_(* "-"??_);_(@_)</c:formatCode>
                <c:ptCount val="4"/>
                <c:pt idx="0">
                  <c:v>1600</c:v>
                </c:pt>
                <c:pt idx="1">
                  <c:v>3400</c:v>
                </c:pt>
                <c:pt idx="2">
                  <c:v>4600</c:v>
                </c:pt>
                <c:pt idx="3">
                  <c:v>7100</c:v>
                </c:pt>
              </c:numCache>
              <c:extLst xmlns:c15="http://schemas.microsoft.com/office/drawing/2012/chart"/>
            </c:numRef>
          </c:val>
          <c:extLst xmlns:c15="http://schemas.microsoft.com/office/drawing/2012/chart">
            <c:ext xmlns:c16="http://schemas.microsoft.com/office/drawing/2014/chart" uri="{C3380CC4-5D6E-409C-BE32-E72D297353CC}">
              <c16:uniqueId val="{00000003-F168-49C2-B2F9-7AC5752874F5}"/>
            </c:ext>
          </c:extLst>
        </c:ser>
        <c:dLbls>
          <c:dLblPos val="inEnd"/>
          <c:showLegendKey val="0"/>
          <c:showVal val="1"/>
          <c:showCatName val="0"/>
          <c:showSerName val="0"/>
          <c:showPercent val="0"/>
          <c:showBubbleSize val="0"/>
        </c:dLbls>
        <c:gapWidth val="41"/>
        <c:axId val="31437891"/>
        <c:axId val="676507176"/>
        <c:extLst>
          <c:ext xmlns:c15="http://schemas.microsoft.com/office/drawing/2012/chart" uri="{02D57815-91ED-43cb-92C2-25804820EDAC}">
            <c15:filteredBarSeries>
              <c15:ser>
                <c:idx val="1"/>
                <c:order val="1"/>
                <c:tx>
                  <c:strRef>
                    <c:extLst>
                      <c:ext uri="{02D57815-91ED-43cb-92C2-25804820EDAC}">
                        <c15:formulaRef>
                          <c15:sqref>לקוחות!$K$24</c15:sqref>
                        </c15:formulaRef>
                      </c:ext>
                    </c:extLst>
                    <c:strCache>
                      <c:ptCount val="1"/>
                      <c:pt idx="0">
                        <c:v> ישראל </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c:ext uri="{02D57815-91ED-43cb-92C2-25804820EDAC}">
                        <c15:formulaRef>
                          <c15:sqref>לקוחות!$L$24:$O$24</c15:sqref>
                        </c15:formulaRef>
                      </c:ext>
                    </c:extLst>
                    <c:numCache>
                      <c:formatCode>_(* #,##0_);_(* \(#,##0\);_(* "-"??_);_(@_)</c:formatCode>
                      <c:ptCount val="4"/>
                      <c:pt idx="0">
                        <c:v>14800</c:v>
                      </c:pt>
                      <c:pt idx="1">
                        <c:v>24500</c:v>
                      </c:pt>
                      <c:pt idx="2">
                        <c:v>32300</c:v>
                      </c:pt>
                      <c:pt idx="3">
                        <c:v>41200</c:v>
                      </c:pt>
                    </c:numCache>
                  </c:numRef>
                </c:val>
                <c:extLst>
                  <c:ext xmlns:c16="http://schemas.microsoft.com/office/drawing/2014/chart" uri="{C3380CC4-5D6E-409C-BE32-E72D297353CC}">
                    <c16:uniqueId val="{00000004-F168-49C2-B2F9-7AC5752874F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לקוחות!$K$26</c15:sqref>
                        </c15:formulaRef>
                      </c:ext>
                    </c:extLst>
                    <c:strCache>
                      <c:ptCount val="1"/>
                      <c:pt idx="0">
                        <c:v> Total </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xmlns:c15="http://schemas.microsoft.com/office/drawing/2012/chart">
                      <c:ext xmlns:c15="http://schemas.microsoft.com/office/drawing/2012/chart" uri="{02D57815-91ED-43cb-92C2-25804820EDAC}">
                        <c15:formulaRef>
                          <c15:sqref>לקוחות!$L$26:$O$26</c15:sqref>
                        </c15:formulaRef>
                      </c:ext>
                    </c:extLst>
                    <c:numCache>
                      <c:formatCode>_(* #,##0_);_(* \(#,##0\);_(* "-"??_);_(@_)</c:formatCode>
                      <c:ptCount val="4"/>
                      <c:pt idx="0">
                        <c:v>16400</c:v>
                      </c:pt>
                      <c:pt idx="1">
                        <c:v>27900</c:v>
                      </c:pt>
                      <c:pt idx="2">
                        <c:v>36900</c:v>
                      </c:pt>
                      <c:pt idx="3">
                        <c:v>48300</c:v>
                      </c:pt>
                    </c:numCache>
                  </c:numRef>
                </c:val>
                <c:extLst xmlns:c15="http://schemas.microsoft.com/office/drawing/2012/chart">
                  <c:ext xmlns:c16="http://schemas.microsoft.com/office/drawing/2014/chart" uri="{C3380CC4-5D6E-409C-BE32-E72D297353CC}">
                    <c16:uniqueId val="{00000005-F168-49C2-B2F9-7AC5752874F5}"/>
                  </c:ext>
                </c:extLst>
              </c15:ser>
            </c15:filteredBarSeries>
          </c:ext>
        </c:extLst>
      </c:barChart>
      <c:catAx>
        <c:axId val="3143789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676507176"/>
        <c:crosses val="autoZero"/>
        <c:auto val="1"/>
        <c:lblAlgn val="ctr"/>
        <c:lblOffset val="100"/>
        <c:noMultiLvlLbl val="1"/>
      </c:catAx>
      <c:valAx>
        <c:axId val="676507176"/>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crossAx val="31437891"/>
        <c:crosses val="autoZero"/>
        <c:crossBetween val="between"/>
      </c:valAx>
      <c:spPr>
        <a:noFill/>
        <a:ln>
          <a:noFill/>
        </a:ln>
        <a:effectLst/>
      </c:spPr>
    </c:plotArea>
    <c:plotVisOnly val="1"/>
    <c:dispBlanksAs val="zero"/>
    <c:showDLblsOverMax val="1"/>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7949766360535"/>
          <c:y val="1.4678970829748969E-2"/>
          <c:w val="0.81251253207518226"/>
          <c:h val="0.90262506191183756"/>
        </c:manualLayout>
      </c:layout>
      <c:barChart>
        <c:barDir val="col"/>
        <c:grouping val="clustered"/>
        <c:varyColors val="0"/>
        <c:ser>
          <c:idx val="0"/>
          <c:order val="0"/>
          <c:tx>
            <c:strRef>
              <c:f>'Newly lent'!$K$10:$K$11</c:f>
              <c:strCache>
                <c:ptCount val="2"/>
                <c:pt idx="1">
                  <c:v>2020</c:v>
                </c:pt>
              </c:strCache>
            </c:strRef>
          </c:tx>
          <c:spPr>
            <a:solidFill>
              <a:srgbClr val="006386"/>
            </a:solidFill>
            <a:ln>
              <a:noFill/>
            </a:ln>
            <a:effectLst>
              <a:outerShdw blurRad="76200" dir="18900000" sy="23000" kx="-1200000" algn="bl" rotWithShape="0">
                <a:prstClr val="black">
                  <a:alpha val="20000"/>
                </a:prstClr>
              </a:outerShdw>
            </a:effectLst>
          </c:spPr>
          <c:invertIfNegative val="0"/>
          <c:dLbls>
            <c:dLbl>
              <c:idx val="0"/>
              <c:layout>
                <c:manualLayout>
                  <c:x val="-5.8675522512458157E-3"/>
                  <c:y val="7.4151254896924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F6-4EC7-B76A-DC33AD3EE717}"/>
                </c:ext>
              </c:extLst>
            </c:dLbl>
            <c:dLbl>
              <c:idx val="1"/>
              <c:layout>
                <c:manualLayout>
                  <c:x val="5.8675522512458157E-3"/>
                  <c:y val="-6.0361091509437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F6-4EC7-B76A-DC33AD3EE717}"/>
                </c:ext>
              </c:extLst>
            </c:dLbl>
            <c:dLbl>
              <c:idx val="2"/>
              <c:layout>
                <c:manualLayout>
                  <c:x val="-2.9337761256229078E-3"/>
                  <c:y val="-2.67330049078483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F6-4EC7-B76A-DC33AD3EE717}"/>
                </c:ext>
              </c:extLst>
            </c:dLbl>
            <c:dLbl>
              <c:idx val="3"/>
              <c:layout>
                <c:manualLayout>
                  <c:x val="-8.8013283768688302E-3"/>
                  <c:y val="6.895081693743455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F6-4EC7-B76A-DC33AD3EE7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'Newly lent'!$J$12:$J$15</c:f>
              <c:strCache>
                <c:ptCount val="4"/>
                <c:pt idx="0">
                  <c:v>Q1</c:v>
                </c:pt>
                <c:pt idx="1">
                  <c:v>Q2</c:v>
                </c:pt>
                <c:pt idx="2">
                  <c:v>Q3</c:v>
                </c:pt>
                <c:pt idx="3">
                  <c:v>Q4</c:v>
                </c:pt>
              </c:strCache>
              <c:extLst/>
            </c:strRef>
          </c:cat>
          <c:val>
            <c:numRef>
              <c:f>'Newly lent'!$K$12:$K$15</c:f>
              <c:numCache>
                <c:formatCode>_(* #,##0_);_(* \(#,##0\);_(* "-"??_);_(@_)</c:formatCode>
                <c:ptCount val="4"/>
                <c:pt idx="0">
                  <c:v>1700</c:v>
                </c:pt>
                <c:pt idx="1">
                  <c:v>1100</c:v>
                </c:pt>
                <c:pt idx="2">
                  <c:v>1100</c:v>
                </c:pt>
                <c:pt idx="3">
                  <c:v>1200</c:v>
                </c:pt>
              </c:numCache>
              <c:extLst/>
            </c:numRef>
          </c:val>
          <c:extLst>
            <c:ext xmlns:c16="http://schemas.microsoft.com/office/drawing/2014/chart" uri="{C3380CC4-5D6E-409C-BE32-E72D297353CC}">
              <c16:uniqueId val="{00000000-1EF6-4EC7-B76A-DC33AD3EE717}"/>
            </c:ext>
          </c:extLst>
        </c:ser>
        <c:ser>
          <c:idx val="1"/>
          <c:order val="1"/>
          <c:tx>
            <c:strRef>
              <c:f>'Newly lent'!$L$10:$L$11</c:f>
              <c:strCache>
                <c:ptCount val="2"/>
                <c:pt idx="1">
                  <c:v>2021</c:v>
                </c:pt>
              </c:strCache>
            </c:strRef>
          </c:tx>
          <c:spPr>
            <a:solidFill>
              <a:srgbClr val="009ED6"/>
            </a:solidFill>
            <a:ln>
              <a:noFill/>
            </a:ln>
            <a:effectLst>
              <a:outerShdw blurRad="76200" dir="18900000" sy="23000" kx="-1200000" algn="bl" rotWithShape="0">
                <a:prstClr val="black">
                  <a:alpha val="20000"/>
                </a:prstClr>
              </a:outerShdw>
            </a:effectLst>
          </c:spPr>
          <c:invertIfNegative val="0"/>
          <c:dLbls>
            <c:dLbl>
              <c:idx val="0"/>
              <c:layout>
                <c:manualLayout>
                  <c:x val="0"/>
                  <c:y val="-6.0361091509437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F6-4EC7-B76A-DC33AD3EE717}"/>
                </c:ext>
              </c:extLst>
            </c:dLbl>
            <c:dLbl>
              <c:idx val="1"/>
              <c:layout>
                <c:manualLayout>
                  <c:x val="-2.9337761256228541E-3"/>
                  <c:y val="-6.0361091509437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F6-4EC7-B76A-DC33AD3EE717}"/>
                </c:ext>
              </c:extLst>
            </c:dLbl>
            <c:dLbl>
              <c:idx val="2"/>
              <c:layout>
                <c:manualLayout>
                  <c:x val="0"/>
                  <c:y val="6.895081693743763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F6-4EC7-B76A-DC33AD3EE717}"/>
                </c:ext>
              </c:extLst>
            </c:dLbl>
            <c:dLbl>
              <c:idx val="3"/>
              <c:layout>
                <c:manualLayout>
                  <c:x val="-1.0757054860868307E-16"/>
                  <c:y val="-2.673300490784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F6-4EC7-B76A-DC33AD3EE7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'Newly lent'!$J$12:$J$15</c:f>
              <c:strCache>
                <c:ptCount val="4"/>
                <c:pt idx="0">
                  <c:v>Q1</c:v>
                </c:pt>
                <c:pt idx="1">
                  <c:v>Q2</c:v>
                </c:pt>
                <c:pt idx="2">
                  <c:v>Q3</c:v>
                </c:pt>
                <c:pt idx="3">
                  <c:v>Q4</c:v>
                </c:pt>
              </c:strCache>
              <c:extLst/>
            </c:strRef>
          </c:cat>
          <c:val>
            <c:numRef>
              <c:f>'Newly lent'!$L$12:$L$15</c:f>
              <c:numCache>
                <c:formatCode>_(* #,##0_);_(* \(#,##0\);_(* "-"??_);_(@_)</c:formatCode>
                <c:ptCount val="4"/>
                <c:pt idx="0">
                  <c:v>1600</c:v>
                </c:pt>
                <c:pt idx="1">
                  <c:v>3500</c:v>
                </c:pt>
                <c:pt idx="2">
                  <c:v>3500</c:v>
                </c:pt>
                <c:pt idx="3">
                  <c:v>4000</c:v>
                </c:pt>
              </c:numCache>
              <c:extLst/>
            </c:numRef>
          </c:val>
          <c:extLst>
            <c:ext xmlns:c16="http://schemas.microsoft.com/office/drawing/2014/chart" uri="{C3380CC4-5D6E-409C-BE32-E72D297353CC}">
              <c16:uniqueId val="{00000001-1EF6-4EC7-B76A-DC33AD3EE717}"/>
            </c:ext>
          </c:extLst>
        </c:ser>
        <c:dLbls>
          <c:dLblPos val="inEnd"/>
          <c:showLegendKey val="0"/>
          <c:showVal val="1"/>
          <c:showCatName val="0"/>
          <c:showSerName val="0"/>
          <c:showPercent val="0"/>
          <c:showBubbleSize val="0"/>
        </c:dLbls>
        <c:gapWidth val="41"/>
        <c:axId val="1142825823"/>
        <c:axId val="1142829151"/>
        <c:extLst>
          <c:ext xmlns:c15="http://schemas.microsoft.com/office/drawing/2012/chart" uri="{02D57815-91ED-43cb-92C2-25804820EDAC}">
            <c15:filteredBarSeries>
              <c15:ser>
                <c:idx val="2"/>
                <c:order val="2"/>
                <c:tx>
                  <c:strRef>
                    <c:extLst>
                      <c:ext uri="{02D57815-91ED-43cb-92C2-25804820EDAC}">
                        <c15:formulaRef>
                          <c15:sqref>'Newly lent'!$M$10:$M$11</c15:sqref>
                        </c15:formulaRef>
                      </c:ext>
                    </c:extLst>
                    <c:strCache>
                      <c:ptCount val="2"/>
                      <c:pt idx="1">
                        <c:v>%- Increase</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'Newly lent'!$J$12:$J$15</c15:sqref>
                        </c15:formulaRef>
                      </c:ext>
                    </c:extLst>
                    <c:strCache>
                      <c:ptCount val="4"/>
                      <c:pt idx="0">
                        <c:v>Q1</c:v>
                      </c:pt>
                      <c:pt idx="1">
                        <c:v>Q2</c:v>
                      </c:pt>
                      <c:pt idx="2">
                        <c:v>Q3</c:v>
                      </c:pt>
                      <c:pt idx="3">
                        <c:v>Q4</c:v>
                      </c:pt>
                    </c:strCache>
                  </c:strRef>
                </c:cat>
                <c:val>
                  <c:numRef>
                    <c:extLst>
                      <c:ext uri="{02D57815-91ED-43cb-92C2-25804820EDAC}">
                        <c15:formulaRef>
                          <c15:sqref>'Newly lent'!$M$12:$M$15</c15:sqref>
                        </c15:formulaRef>
                      </c:ext>
                    </c:extLst>
                    <c:numCache>
                      <c:formatCode>0%</c:formatCode>
                      <c:ptCount val="4"/>
                      <c:pt idx="0">
                        <c:v>-5.8823529411764719E-2</c:v>
                      </c:pt>
                      <c:pt idx="1">
                        <c:v>2.1818181818181817</c:v>
                      </c:pt>
                      <c:pt idx="2">
                        <c:v>2.1818181818181817</c:v>
                      </c:pt>
                      <c:pt idx="3">
                        <c:v>2.3333333333333335</c:v>
                      </c:pt>
                    </c:numCache>
                  </c:numRef>
                </c:val>
                <c:extLst>
                  <c:ext xmlns:c16="http://schemas.microsoft.com/office/drawing/2014/chart" uri="{C3380CC4-5D6E-409C-BE32-E72D297353CC}">
                    <c16:uniqueId val="{00000002-1EF6-4EC7-B76A-DC33AD3EE717}"/>
                  </c:ext>
                </c:extLst>
              </c15:ser>
            </c15:filteredBarSeries>
          </c:ext>
        </c:extLst>
      </c:barChart>
      <c:catAx>
        <c:axId val="1142825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nSpc>
                <a:spcPts val="1200"/>
              </a:lnSpc>
              <a:defRPr sz="1400" b="0" i="0" u="none" strike="noStrike" kern="1200" baseline="0">
                <a:solidFill>
                  <a:schemeClr val="dk1">
                    <a:lumMod val="65000"/>
                    <a:lumOff val="35000"/>
                  </a:schemeClr>
                </a:solidFill>
                <a:effectLst/>
                <a:latin typeface="+mn-lt"/>
                <a:ea typeface="+mn-ea"/>
                <a:cs typeface="+mn-cs"/>
              </a:defRPr>
            </a:pPr>
            <a:endParaRPr lang="en-US"/>
          </a:p>
        </c:txPr>
        <c:crossAx val="1142829151"/>
        <c:crosses val="autoZero"/>
        <c:auto val="1"/>
        <c:lblAlgn val="ctr"/>
        <c:lblOffset val="100"/>
        <c:noMultiLvlLbl val="0"/>
      </c:catAx>
      <c:valAx>
        <c:axId val="1142829151"/>
        <c:scaling>
          <c:orientation val="minMax"/>
        </c:scaling>
        <c:delete val="1"/>
        <c:axPos val="l"/>
        <c:numFmt formatCode="_(* #,##0_);_(* \(#,##0\);_(* &quot;-&quot;??_);_(@_)" sourceLinked="1"/>
        <c:majorTickMark val="none"/>
        <c:minorTickMark val="none"/>
        <c:tickLblPos val="nextTo"/>
        <c:crossAx val="1142825823"/>
        <c:crosses val="autoZero"/>
        <c:crossBetween val="between"/>
      </c:valAx>
      <c:spPr>
        <a:noFill/>
        <a:ln>
          <a:noFill/>
        </a:ln>
        <a:effectLst/>
      </c:spPr>
    </c:plotArea>
    <c:legend>
      <c:legendPos val="l"/>
      <c:layout>
        <c:manualLayout>
          <c:xMode val="edge"/>
          <c:yMode val="edge"/>
          <c:x val="3.3655379917461758E-2"/>
          <c:y val="6.310720872317864E-2"/>
          <c:w val="0.18403744518506149"/>
          <c:h val="0.154144264491520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גיליון1!$A$2</c:f>
              <c:strCache>
                <c:ptCount val="1"/>
                <c:pt idx="0">
                  <c:v>M- IL</c:v>
                </c:pt>
              </c:strCache>
            </c:strRef>
          </c:tx>
          <c:spPr>
            <a:solidFill>
              <a:srgbClr val="00638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ssistant" pitchFamily="2" charset="-79"/>
                    <a:ea typeface="+mn-ea"/>
                    <a:cs typeface="Assistant" pitchFamily="2"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גיליון1!$E$1:$F$1</c:f>
              <c:strCache>
                <c:ptCount val="2"/>
                <c:pt idx="0">
                  <c:v>Dec 2021</c:v>
                </c:pt>
                <c:pt idx="1">
                  <c:v>Combined</c:v>
                </c:pt>
              </c:strCache>
              <c:extLst/>
            </c:strRef>
          </c:cat>
          <c:val>
            <c:numRef>
              <c:f>גיליון1!$E$2:$F$2</c:f>
              <c:numCache>
                <c:formatCode>General</c:formatCode>
                <c:ptCount val="2"/>
                <c:pt idx="0">
                  <c:v>65</c:v>
                </c:pt>
                <c:pt idx="1">
                  <c:v>65</c:v>
                </c:pt>
              </c:numCache>
              <c:extLst/>
            </c:numRef>
          </c:val>
          <c:extLst>
            <c:ext xmlns:c16="http://schemas.microsoft.com/office/drawing/2014/chart" uri="{C3380CC4-5D6E-409C-BE32-E72D297353CC}">
              <c16:uniqueId val="{00000000-A115-4D25-9067-BABAA17767CC}"/>
            </c:ext>
          </c:extLst>
        </c:ser>
        <c:ser>
          <c:idx val="1"/>
          <c:order val="1"/>
          <c:tx>
            <c:strRef>
              <c:f>גיליון1!$A$3</c:f>
              <c:strCache>
                <c:ptCount val="1"/>
                <c:pt idx="0">
                  <c:v>m- LTL</c:v>
                </c:pt>
              </c:strCache>
            </c:strRef>
          </c:tx>
          <c:spPr>
            <a:solidFill>
              <a:schemeClr val="accent4">
                <a:lumMod val="75000"/>
              </a:schemeClr>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A115-4D25-9067-BABAA17767CC}"/>
              </c:ext>
            </c:extLst>
          </c:dPt>
          <c:dLbls>
            <c:dLbl>
              <c:idx val="1"/>
              <c:tx>
                <c:rich>
                  <a:bodyPr/>
                  <a:lstStyle/>
                  <a:p>
                    <a:r>
                      <a:rPr lang="en-US"/>
                      <a:t>112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15-4D25-9067-BABAA17767C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ssistant" pitchFamily="2" charset="-79"/>
                    <a:ea typeface="+mn-ea"/>
                    <a:cs typeface="Assistant" pitchFamily="2"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גיליון1!$E$1:$F$1</c:f>
              <c:strCache>
                <c:ptCount val="2"/>
                <c:pt idx="0">
                  <c:v>Dec 2021</c:v>
                </c:pt>
                <c:pt idx="1">
                  <c:v>Combined</c:v>
                </c:pt>
              </c:strCache>
              <c:extLst/>
            </c:strRef>
          </c:cat>
          <c:val>
            <c:numRef>
              <c:f>גיליון1!$E$3:$F$3</c:f>
              <c:numCache>
                <c:formatCode>General</c:formatCode>
                <c:ptCount val="2"/>
                <c:pt idx="1">
                  <c:v>113</c:v>
                </c:pt>
              </c:numCache>
              <c:extLst/>
            </c:numRef>
          </c:val>
          <c:extLst>
            <c:ext xmlns:c16="http://schemas.microsoft.com/office/drawing/2014/chart" uri="{C3380CC4-5D6E-409C-BE32-E72D297353CC}">
              <c16:uniqueId val="{00000002-A115-4D25-9067-BABAA17767CC}"/>
            </c:ext>
          </c:extLst>
        </c:ser>
        <c:dLbls>
          <c:showLegendKey val="0"/>
          <c:showVal val="1"/>
          <c:showCatName val="0"/>
          <c:showSerName val="0"/>
          <c:showPercent val="0"/>
          <c:showBubbleSize val="0"/>
        </c:dLbls>
        <c:gapWidth val="150"/>
        <c:overlap val="100"/>
        <c:axId val="542263184"/>
        <c:axId val="542268760"/>
      </c:barChart>
      <c:catAx>
        <c:axId val="542263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ssistant" pitchFamily="2" charset="-79"/>
                <a:ea typeface="+mn-ea"/>
                <a:cs typeface="Assistant" pitchFamily="2" charset="-79"/>
              </a:defRPr>
            </a:pPr>
            <a:endParaRPr lang="en-US"/>
          </a:p>
        </c:txPr>
        <c:crossAx val="542268760"/>
        <c:crosses val="autoZero"/>
        <c:auto val="1"/>
        <c:lblAlgn val="ctr"/>
        <c:lblOffset val="100"/>
        <c:noMultiLvlLbl val="0"/>
      </c:catAx>
      <c:valAx>
        <c:axId val="542268760"/>
        <c:scaling>
          <c:orientation val="minMax"/>
        </c:scaling>
        <c:delete val="1"/>
        <c:axPos val="l"/>
        <c:numFmt formatCode="General" sourceLinked="1"/>
        <c:majorTickMark val="none"/>
        <c:minorTickMark val="none"/>
        <c:tickLblPos val="nextTo"/>
        <c:crossAx val="542263184"/>
        <c:crosses val="autoZero"/>
        <c:crossBetween val="between"/>
      </c:valAx>
      <c:spPr>
        <a:noFill/>
        <a:ln>
          <a:noFill/>
        </a:ln>
        <a:effectLst/>
      </c:spPr>
    </c:plotArea>
    <c:legend>
      <c:legendPos val="r"/>
      <c:layout>
        <c:manualLayout>
          <c:xMode val="edge"/>
          <c:yMode val="edge"/>
          <c:x val="0.75391876669391089"/>
          <c:y val="0.69757128041114069"/>
          <c:w val="0.14238788631965762"/>
          <c:h val="9.93384436216996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ssistant" pitchFamily="2" charset="-79"/>
              <a:ea typeface="+mn-ea"/>
              <a:cs typeface="Assistant"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ssistant" pitchFamily="2" charset="-79"/>
          <a:cs typeface="Assistant" pitchFamily="2" charset="-79"/>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Sheet3!$M$2</c:f>
              <c:strCache>
                <c:ptCount val="1"/>
                <c:pt idx="0">
                  <c:v>הון למאזן</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68C5-4B27-BE0A-A7806DBB7A9C}"/>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68C5-4B27-BE0A-A7806DBB7A9C}"/>
              </c:ext>
            </c:extLst>
          </c:dPt>
          <c:dPt>
            <c:idx val="2"/>
            <c:invertIfNegative val="0"/>
            <c:bubble3D val="0"/>
            <c:spPr>
              <a:solidFill>
                <a:srgbClr val="00AEE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68C5-4B27-BE0A-A7806DBB7A9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Sheet3!$N$1:$P$1</c:f>
              <c:numCache>
                <c:formatCode>General</c:formatCode>
                <c:ptCount val="3"/>
                <c:pt idx="0">
                  <c:v>2019</c:v>
                </c:pt>
                <c:pt idx="1">
                  <c:v>2020</c:v>
                </c:pt>
                <c:pt idx="2">
                  <c:v>2021</c:v>
                </c:pt>
              </c:numCache>
            </c:numRef>
          </c:cat>
          <c:val>
            <c:numRef>
              <c:f>Sheet3!$N$2:$P$2</c:f>
              <c:numCache>
                <c:formatCode>_(* #,##0_);_(* \(#,##0\);_(* "-"??_);_(@_)</c:formatCode>
                <c:ptCount val="3"/>
                <c:pt idx="0">
                  <c:v>5578</c:v>
                </c:pt>
                <c:pt idx="1">
                  <c:v>12589</c:v>
                </c:pt>
                <c:pt idx="2">
                  <c:v>66914</c:v>
                </c:pt>
              </c:numCache>
            </c:numRef>
          </c:val>
          <c:extLst>
            <c:ext xmlns:c16="http://schemas.microsoft.com/office/drawing/2014/chart" uri="{C3380CC4-5D6E-409C-BE32-E72D297353CC}">
              <c16:uniqueId val="{00000000-68C5-4B27-BE0A-A7806DBB7A9C}"/>
            </c:ext>
          </c:extLst>
        </c:ser>
        <c:dLbls>
          <c:dLblPos val="inEnd"/>
          <c:showLegendKey val="0"/>
          <c:showVal val="1"/>
          <c:showCatName val="0"/>
          <c:showSerName val="0"/>
          <c:showPercent val="0"/>
          <c:showBubbleSize val="0"/>
        </c:dLbls>
        <c:gapWidth val="41"/>
        <c:axId val="1086503487"/>
        <c:axId val="1086495583"/>
      </c:barChart>
      <c:catAx>
        <c:axId val="108650348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1086495583"/>
        <c:crosses val="autoZero"/>
        <c:auto val="1"/>
        <c:lblAlgn val="ctr"/>
        <c:lblOffset val="100"/>
        <c:noMultiLvlLbl val="0"/>
      </c:catAx>
      <c:valAx>
        <c:axId val="1086495583"/>
        <c:scaling>
          <c:orientation val="minMax"/>
        </c:scaling>
        <c:delete val="1"/>
        <c:axPos val="l"/>
        <c:numFmt formatCode="_(* #,##0_);_(* \(#,##0\);_(* &quot;-&quot;??_);_(@_)" sourceLinked="1"/>
        <c:majorTickMark val="none"/>
        <c:minorTickMark val="none"/>
        <c:tickLblPos val="nextTo"/>
        <c:crossAx val="108650348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76004833291285E-2"/>
          <c:y val="0.11533800871701971"/>
          <c:w val="0.97493017841572505"/>
          <c:h val="0.70673386783371894"/>
        </c:manualLayout>
      </c:layout>
      <c:lineChart>
        <c:grouping val="standard"/>
        <c:varyColors val="0"/>
        <c:ser>
          <c:idx val="0"/>
          <c:order val="0"/>
          <c:tx>
            <c:strRef>
              <c:f>'תיק אשראי ישראל'!$B$1</c:f>
              <c:strCache>
                <c:ptCount val="1"/>
                <c:pt idx="0">
                  <c:v> סכום שהועמד </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10"/>
              <c:layout>
                <c:manualLayout>
                  <c:x val="0"/>
                  <c:y val="1.030928114004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CD-4E58-98CB-3FD073D6DAAB}"/>
                </c:ext>
              </c:extLst>
            </c:dLbl>
            <c:dLbl>
              <c:idx val="11"/>
              <c:layout>
                <c:manualLayout>
                  <c:x val="-1.1035739080541032E-16"/>
                  <c:y val="-6.8728540933663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CD-4E58-98CB-3FD073D6DA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'תיק אשראי ישראל'!$A$2:$A$13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ישראל'!$B$2:$B$13</c:f>
              <c:numCache>
                <c:formatCode>_-* #,##0_-;\-* #,##0_-;_-* "-"??_-;_-@_-</c:formatCode>
                <c:ptCount val="12"/>
                <c:pt idx="0">
                  <c:v>264.55844300000001</c:v>
                </c:pt>
                <c:pt idx="1">
                  <c:v>308.56203099999999</c:v>
                </c:pt>
                <c:pt idx="2">
                  <c:v>357.89490000000001</c:v>
                </c:pt>
                <c:pt idx="3">
                  <c:v>407.26207399999998</c:v>
                </c:pt>
                <c:pt idx="4">
                  <c:v>449.95051999999998</c:v>
                </c:pt>
                <c:pt idx="5">
                  <c:v>493.66449699999998</c:v>
                </c:pt>
                <c:pt idx="6">
                  <c:v>524.27003500000001</c:v>
                </c:pt>
                <c:pt idx="7">
                  <c:v>584.609871</c:v>
                </c:pt>
                <c:pt idx="8">
                  <c:v>643.26614600000005</c:v>
                </c:pt>
                <c:pt idx="9">
                  <c:v>689.88858600000003</c:v>
                </c:pt>
                <c:pt idx="10">
                  <c:v>728.60496899999998</c:v>
                </c:pt>
                <c:pt idx="11">
                  <c:v>796.59192499999995</c:v>
                </c:pt>
              </c:numCache>
            </c:numRef>
          </c:val>
          <c:smooth val="0"/>
          <c:extLst xmlns:c15="http://schemas.microsoft.com/office/drawing/2012/chart">
            <c:ext xmlns:c16="http://schemas.microsoft.com/office/drawing/2014/chart" uri="{C3380CC4-5D6E-409C-BE32-E72D297353CC}">
              <c16:uniqueId val="{00000002-F2CD-4E58-98CB-3FD073D6DAAB}"/>
            </c:ext>
          </c:extLst>
        </c:ser>
        <c:ser>
          <c:idx val="1"/>
          <c:order val="1"/>
          <c:tx>
            <c:strRef>
              <c:f>'תיק אשראי ישראל'!$C$1</c:f>
              <c:strCache>
                <c:ptCount val="1"/>
                <c:pt idx="0">
                  <c:v> יתרת תיק אשראי </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10"/>
              <c:layout>
                <c:manualLayout>
                  <c:x val="0"/>
                  <c:y val="-3.4364270466832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CD-4E58-98CB-3FD073D6DAAB}"/>
                </c:ext>
              </c:extLst>
            </c:dLbl>
            <c:dLbl>
              <c:idx val="11"/>
              <c:layout>
                <c:manualLayout>
                  <c:x val="-1.1035739080541032E-16"/>
                  <c:y val="-4.1237124560198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CD-4E58-98CB-3FD073D6DA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'תיק אשראי ישראל'!$A$2:$A$13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ישראל'!$C$2:$C$13</c:f>
              <c:numCache>
                <c:formatCode>_-* #,##0_-;\-* #,##0_-;_-* "-"??_-;_-@_-</c:formatCode>
                <c:ptCount val="12"/>
                <c:pt idx="0">
                  <c:v>146.85223199999999</c:v>
                </c:pt>
                <c:pt idx="1">
                  <c:v>171.71842799999999</c:v>
                </c:pt>
                <c:pt idx="2">
                  <c:v>199.17125300000001</c:v>
                </c:pt>
                <c:pt idx="3">
                  <c:v>229.287193</c:v>
                </c:pt>
                <c:pt idx="4">
                  <c:v>250.519531</c:v>
                </c:pt>
                <c:pt idx="5">
                  <c:v>273.29668900000001</c:v>
                </c:pt>
                <c:pt idx="6">
                  <c:v>287.53388200000001</c:v>
                </c:pt>
                <c:pt idx="7">
                  <c:v>311.96761700000002</c:v>
                </c:pt>
                <c:pt idx="8">
                  <c:v>338.49805500000002</c:v>
                </c:pt>
                <c:pt idx="9">
                  <c:v>352.02378099999999</c:v>
                </c:pt>
                <c:pt idx="10">
                  <c:v>359.03099700000001</c:v>
                </c:pt>
                <c:pt idx="11">
                  <c:v>390.00345199999998</c:v>
                </c:pt>
              </c:numCache>
            </c:numRef>
          </c:val>
          <c:smooth val="0"/>
          <c:extLst>
            <c:ext xmlns:c16="http://schemas.microsoft.com/office/drawing/2014/chart" uri="{C3380CC4-5D6E-409C-BE32-E72D297353CC}">
              <c16:uniqueId val="{00000005-F2CD-4E58-98CB-3FD073D6DAAB}"/>
            </c:ext>
          </c:extLst>
        </c:ser>
        <c:dLbls>
          <c:showLegendKey val="0"/>
          <c:showVal val="1"/>
          <c:showCatName val="0"/>
          <c:showSerName val="0"/>
          <c:showPercent val="0"/>
          <c:showBubbleSize val="0"/>
        </c:dLbls>
        <c:smooth val="0"/>
        <c:axId val="580603976"/>
        <c:axId val="580604960"/>
      </c:lineChart>
      <c:dateAx>
        <c:axId val="580603976"/>
        <c:scaling>
          <c:orientation val="minMax"/>
          <c:max val="44561"/>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ssistant" pitchFamily="2" charset="-79"/>
                <a:ea typeface="+mn-ea"/>
                <a:cs typeface="Assistant" pitchFamily="2" charset="-79"/>
              </a:defRPr>
            </a:pPr>
            <a:endParaRPr lang="en-US"/>
          </a:p>
        </c:txPr>
        <c:crossAx val="580604960"/>
        <c:crosses val="autoZero"/>
        <c:auto val="1"/>
        <c:lblOffset val="100"/>
        <c:baseTimeUnit val="months"/>
        <c:majorUnit val="3"/>
        <c:majorTimeUnit val="months"/>
        <c:minorUnit val="1"/>
        <c:minorTimeUnit val="years"/>
      </c:dateAx>
      <c:valAx>
        <c:axId val="580604960"/>
        <c:scaling>
          <c:orientation val="minMax"/>
        </c:scaling>
        <c:delete val="1"/>
        <c:axPos val="l"/>
        <c:numFmt formatCode="_-* #,##0_-;\-* #,##0_-;_-* &quot;-&quot;??_-;_-@_-" sourceLinked="1"/>
        <c:majorTickMark val="none"/>
        <c:minorTickMark val="none"/>
        <c:tickLblPos val="nextTo"/>
        <c:crossAx val="580603976"/>
        <c:crossesAt val="43525"/>
        <c:crossBetween val="between"/>
      </c:valAx>
      <c:spPr>
        <a:noFill/>
        <a:ln>
          <a:noFill/>
        </a:ln>
        <a:effectLst/>
      </c:spPr>
    </c:plotArea>
    <c:legend>
      <c:legendPos val="b"/>
      <c:layout>
        <c:manualLayout>
          <c:xMode val="edge"/>
          <c:yMode val="edge"/>
          <c:x val="3.6355376246715781E-2"/>
          <c:y val="0.14022999545444284"/>
          <c:w val="0.39050400387057738"/>
          <c:h val="0.168376156140551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ssistant" pitchFamily="2" charset="-79"/>
              <a:ea typeface="+mn-ea"/>
              <a:cs typeface="Assistant"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0358705161855"/>
          <c:y val="0.16480314960629919"/>
          <c:w val="0.81575196850393705"/>
          <c:h val="0.7773611111111110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B8A0-40B4-BCF2-8AB714AAC8D7}"/>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8A0-40B4-BCF2-8AB714AAC8D7}"/>
              </c:ext>
            </c:extLst>
          </c:dPt>
          <c:dPt>
            <c:idx val="2"/>
            <c:invertIfNegative val="0"/>
            <c:bubble3D val="0"/>
            <c:spPr>
              <a:solidFill>
                <a:srgbClr val="00AEE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B8A0-40B4-BCF2-8AB714AAC8D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Sheet1!$D$3:$F$3</c:f>
              <c:strCache>
                <c:ptCount val="3"/>
                <c:pt idx="0">
                  <c:v> שנת 2019 </c:v>
                </c:pt>
                <c:pt idx="1">
                  <c:v> שנת 2020 </c:v>
                </c:pt>
                <c:pt idx="2">
                  <c:v> שנת 2021 </c:v>
                </c:pt>
              </c:strCache>
            </c:strRef>
          </c:cat>
          <c:val>
            <c:numRef>
              <c:f>Sheet1!$D$4:$F$4</c:f>
              <c:numCache>
                <c:formatCode>_-* #,##0_-;\-* #,##0_-;_-* "-"??_-;_-@_-</c:formatCode>
                <c:ptCount val="3"/>
                <c:pt idx="0">
                  <c:v>821</c:v>
                </c:pt>
                <c:pt idx="1">
                  <c:v>249</c:v>
                </c:pt>
                <c:pt idx="2" formatCode="_(* #,##0_);_(* \(#,##0\);_(* &quot;-&quot;??_);_(@_)">
                  <c:v>-600</c:v>
                </c:pt>
              </c:numCache>
            </c:numRef>
          </c:val>
          <c:extLst>
            <c:ext xmlns:c16="http://schemas.microsoft.com/office/drawing/2014/chart" uri="{C3380CC4-5D6E-409C-BE32-E72D297353CC}">
              <c16:uniqueId val="{00000000-B8A0-40B4-BCF2-8AB714AAC8D7}"/>
            </c:ext>
          </c:extLst>
        </c:ser>
        <c:dLbls>
          <c:dLblPos val="inEnd"/>
          <c:showLegendKey val="0"/>
          <c:showVal val="1"/>
          <c:showCatName val="0"/>
          <c:showSerName val="0"/>
          <c:showPercent val="0"/>
          <c:showBubbleSize val="0"/>
        </c:dLbls>
        <c:gapWidth val="41"/>
        <c:axId val="536806960"/>
        <c:axId val="536795312"/>
      </c:barChart>
      <c:catAx>
        <c:axId val="536806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536795312"/>
        <c:crosses val="autoZero"/>
        <c:auto val="1"/>
        <c:lblAlgn val="ctr"/>
        <c:lblOffset val="100"/>
        <c:noMultiLvlLbl val="0"/>
      </c:catAx>
      <c:valAx>
        <c:axId val="536795312"/>
        <c:scaling>
          <c:orientation val="minMax"/>
        </c:scaling>
        <c:delete val="1"/>
        <c:axPos val="l"/>
        <c:numFmt formatCode="_-* #,##0_-;\-* #,##0_-;_-* &quot;-&quot;??_-;_-@_-" sourceLinked="1"/>
        <c:majorTickMark val="none"/>
        <c:minorTickMark val="none"/>
        <c:tickLblPos val="nextTo"/>
        <c:crossAx val="5368069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Sheet3!$M$2</c:f>
              <c:strCache>
                <c:ptCount val="1"/>
                <c:pt idx="0">
                  <c:v>הון למאזן</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BAAA-4A80-94E9-2E46EEDF2E5D}"/>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AAA-4A80-94E9-2E46EEDF2E5D}"/>
              </c:ext>
            </c:extLst>
          </c:dPt>
          <c:dPt>
            <c:idx val="2"/>
            <c:invertIfNegative val="0"/>
            <c:bubble3D val="0"/>
            <c:spPr>
              <a:solidFill>
                <a:srgbClr val="00AEE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BAAA-4A80-94E9-2E46EEDF2E5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Sheet3!$N$1:$P$1</c:f>
              <c:numCache>
                <c:formatCode>General</c:formatCode>
                <c:ptCount val="3"/>
                <c:pt idx="0">
                  <c:v>2019</c:v>
                </c:pt>
                <c:pt idx="1">
                  <c:v>2020</c:v>
                </c:pt>
                <c:pt idx="2">
                  <c:v>2021</c:v>
                </c:pt>
              </c:numCache>
            </c:numRef>
          </c:cat>
          <c:val>
            <c:numRef>
              <c:f>Sheet3!$N$2:$P$2</c:f>
              <c:numCache>
                <c:formatCode>0%</c:formatCode>
                <c:ptCount val="3"/>
                <c:pt idx="0">
                  <c:v>0.11503165535872636</c:v>
                </c:pt>
                <c:pt idx="1">
                  <c:v>0.19636562158789581</c:v>
                </c:pt>
                <c:pt idx="2">
                  <c:v>0.47738543528491539</c:v>
                </c:pt>
              </c:numCache>
            </c:numRef>
          </c:val>
          <c:extLst>
            <c:ext xmlns:c16="http://schemas.microsoft.com/office/drawing/2014/chart" uri="{C3380CC4-5D6E-409C-BE32-E72D297353CC}">
              <c16:uniqueId val="{00000000-BAAA-4A80-94E9-2E46EEDF2E5D}"/>
            </c:ext>
          </c:extLst>
        </c:ser>
        <c:dLbls>
          <c:dLblPos val="inEnd"/>
          <c:showLegendKey val="0"/>
          <c:showVal val="1"/>
          <c:showCatName val="0"/>
          <c:showSerName val="0"/>
          <c:showPercent val="0"/>
          <c:showBubbleSize val="0"/>
        </c:dLbls>
        <c:gapWidth val="41"/>
        <c:axId val="1086503487"/>
        <c:axId val="1086495583"/>
      </c:barChart>
      <c:catAx>
        <c:axId val="108650348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1086495583"/>
        <c:crosses val="autoZero"/>
        <c:auto val="1"/>
        <c:lblAlgn val="ctr"/>
        <c:lblOffset val="100"/>
        <c:noMultiLvlLbl val="0"/>
      </c:catAx>
      <c:valAx>
        <c:axId val="1086495583"/>
        <c:scaling>
          <c:orientation val="minMax"/>
        </c:scaling>
        <c:delete val="1"/>
        <c:axPos val="l"/>
        <c:numFmt formatCode="0%" sourceLinked="1"/>
        <c:majorTickMark val="none"/>
        <c:minorTickMark val="none"/>
        <c:tickLblPos val="nextTo"/>
        <c:crossAx val="108650348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4831025004055E-2"/>
          <c:y val="0.27984499809924984"/>
          <c:w val="0.93741796474068018"/>
          <c:h val="0.55266061690175616"/>
        </c:manualLayout>
      </c:layout>
      <c:barChart>
        <c:barDir val="col"/>
        <c:grouping val="clustered"/>
        <c:varyColors val="0"/>
        <c:ser>
          <c:idx val="1"/>
          <c:order val="0"/>
          <c:tx>
            <c:strRef>
              <c:f>Funded!$CC$42</c:f>
              <c:strCache>
                <c:ptCount val="1"/>
                <c:pt idx="0">
                  <c:v>מאוחד 2020</c:v>
                </c:pt>
              </c:strCache>
            </c:strRef>
          </c:tx>
          <c:spPr>
            <a:solidFill>
              <a:srgbClr val="009ED6"/>
            </a:solidFill>
            <a:ln>
              <a:noFill/>
            </a:ln>
            <a:effectLst/>
          </c:spPr>
          <c:invertIfNegative val="0"/>
          <c:dLbls>
            <c:dLbl>
              <c:idx val="0"/>
              <c:layout>
                <c:manualLayout>
                  <c:x val="-8.48753279451237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70-47C4-AF96-C2E95F32619B}"/>
                </c:ext>
              </c:extLst>
            </c:dLbl>
            <c:dLbl>
              <c:idx val="1"/>
              <c:layout>
                <c:manualLayout>
                  <c:x val="-1.1316710392683168E-2"/>
                  <c:y val="-4.99960690511745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70-47C4-AF96-C2E95F32619B}"/>
                </c:ext>
              </c:extLst>
            </c:dLbl>
            <c:dLbl>
              <c:idx val="2"/>
              <c:layout>
                <c:manualLayout>
                  <c:x val="-1.9804243187195543E-2"/>
                  <c:y val="2.72708981509252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70-47C4-AF96-C2E95F32619B}"/>
                </c:ext>
              </c:extLst>
            </c:dLbl>
            <c:dLbl>
              <c:idx val="3"/>
              <c:layout>
                <c:manualLayout>
                  <c:x val="-8.4875327945124791E-3"/>
                  <c:y val="5.4541796301851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70-47C4-AF96-C2E95F32619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AEE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Funded!$CD$41:$CG$41</c:f>
              <c:strCache>
                <c:ptCount val="4"/>
                <c:pt idx="0">
                  <c:v>Q1</c:v>
                </c:pt>
                <c:pt idx="1">
                  <c:v>Q2</c:v>
                </c:pt>
                <c:pt idx="2">
                  <c:v>Q3</c:v>
                </c:pt>
                <c:pt idx="3">
                  <c:v>Q4</c:v>
                </c:pt>
              </c:strCache>
              <c:extLst/>
            </c:strRef>
          </c:cat>
          <c:val>
            <c:numRef>
              <c:f>Funded!$CD$42:$CG$42</c:f>
              <c:numCache>
                <c:formatCode>_(* #,##0_);_(* \(#,##0\);_(* "-"??_);_(@_)</c:formatCode>
                <c:ptCount val="4"/>
                <c:pt idx="0">
                  <c:v>7900</c:v>
                </c:pt>
                <c:pt idx="1">
                  <c:v>7800</c:v>
                </c:pt>
                <c:pt idx="2">
                  <c:v>8800</c:v>
                </c:pt>
                <c:pt idx="3">
                  <c:v>9100</c:v>
                </c:pt>
              </c:numCache>
              <c:extLst/>
            </c:numRef>
          </c:val>
          <c:extLst>
            <c:ext xmlns:c16="http://schemas.microsoft.com/office/drawing/2014/chart" uri="{C3380CC4-5D6E-409C-BE32-E72D297353CC}">
              <c16:uniqueId val="{00000000-D768-4DC6-8A5A-ADA45D4EAF38}"/>
            </c:ext>
          </c:extLst>
        </c:ser>
        <c:ser>
          <c:idx val="0"/>
          <c:order val="1"/>
          <c:tx>
            <c:strRef>
              <c:f>Funded!$CC$43</c:f>
              <c:strCache>
                <c:ptCount val="1"/>
                <c:pt idx="0">
                  <c:v>מאוחד 2021</c:v>
                </c:pt>
              </c:strCache>
            </c:strRef>
          </c:tx>
          <c:spPr>
            <a:solidFill>
              <a:srgbClr val="006386"/>
            </a:solidFill>
            <a:ln>
              <a:noFill/>
            </a:ln>
            <a:effectLst/>
          </c:spPr>
          <c:invertIfNegative val="0"/>
          <c:dLbls>
            <c:dLbl>
              <c:idx val="1"/>
              <c:tx>
                <c:rich>
                  <a:bodyPr/>
                  <a:lstStyle/>
                  <a:p>
                    <a:r>
                      <a:rPr lang="en-US"/>
                      <a:t>10,200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93-4D81-9367-9720BC69544F}"/>
                </c:ext>
              </c:extLst>
            </c:dLbl>
            <c:dLbl>
              <c:idx val="2"/>
              <c:tx>
                <c:rich>
                  <a:bodyPr/>
                  <a:lstStyle/>
                  <a:p>
                    <a:r>
                      <a:rPr lang="en-US"/>
                      <a:t>9,900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93-4D81-9367-9720BC69544F}"/>
                </c:ext>
              </c:extLst>
            </c:dLbl>
            <c:dLbl>
              <c:idx val="3"/>
              <c:tx>
                <c:rich>
                  <a:bodyPr/>
                  <a:lstStyle/>
                  <a:p>
                    <a:r>
                      <a:rPr lang="en-US"/>
                      <a:t>11,100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393-4D81-9367-9720BC6954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38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Funded!$CD$41:$CG$41</c:f>
              <c:strCache>
                <c:ptCount val="4"/>
                <c:pt idx="0">
                  <c:v>Q1</c:v>
                </c:pt>
                <c:pt idx="1">
                  <c:v>Q2</c:v>
                </c:pt>
                <c:pt idx="2">
                  <c:v>Q3</c:v>
                </c:pt>
                <c:pt idx="3">
                  <c:v>Q4</c:v>
                </c:pt>
              </c:strCache>
              <c:extLst/>
            </c:strRef>
          </c:cat>
          <c:val>
            <c:numRef>
              <c:f>Funded!$CD$43:$CG$43</c:f>
              <c:numCache>
                <c:formatCode>General</c:formatCode>
                <c:ptCount val="4"/>
                <c:pt idx="0" formatCode="_(* #,##0_);_(* \(#,##0\);_(* &quot;-&quot;??_);_(@_)">
                  <c:v>9500</c:v>
                </c:pt>
                <c:pt idx="1">
                  <c:v>10200</c:v>
                </c:pt>
                <c:pt idx="2">
                  <c:v>9900</c:v>
                </c:pt>
                <c:pt idx="3">
                  <c:v>11100</c:v>
                </c:pt>
              </c:numCache>
              <c:extLst/>
            </c:numRef>
          </c:val>
          <c:extLst>
            <c:ext xmlns:c16="http://schemas.microsoft.com/office/drawing/2014/chart" uri="{C3380CC4-5D6E-409C-BE32-E72D297353CC}">
              <c16:uniqueId val="{00000001-D768-4DC6-8A5A-ADA45D4EAF38}"/>
            </c:ext>
          </c:extLst>
        </c:ser>
        <c:dLbls>
          <c:dLblPos val="outEnd"/>
          <c:showLegendKey val="0"/>
          <c:showVal val="1"/>
          <c:showCatName val="0"/>
          <c:showSerName val="0"/>
          <c:showPercent val="0"/>
          <c:showBubbleSize val="0"/>
        </c:dLbls>
        <c:gapWidth val="111"/>
        <c:overlap val="-27"/>
        <c:axId val="580603976"/>
        <c:axId val="580604960"/>
      </c:barChart>
      <c:catAx>
        <c:axId val="58060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200"/>
              </a:lnSpc>
              <a:defRPr sz="1197" b="0" i="0" u="none" strike="noStrike" kern="1200" baseline="0">
                <a:solidFill>
                  <a:schemeClr val="tx1">
                    <a:lumMod val="65000"/>
                    <a:lumOff val="35000"/>
                  </a:schemeClr>
                </a:solidFill>
                <a:latin typeface="+mn-lt"/>
                <a:ea typeface="+mn-ea"/>
                <a:cs typeface="+mn-cs"/>
              </a:defRPr>
            </a:pPr>
            <a:endParaRPr lang="en-US"/>
          </a:p>
        </c:txPr>
        <c:crossAx val="580604960"/>
        <c:crosses val="autoZero"/>
        <c:auto val="1"/>
        <c:lblAlgn val="ctr"/>
        <c:lblOffset val="100"/>
        <c:noMultiLvlLbl val="0"/>
      </c:catAx>
      <c:valAx>
        <c:axId val="580604960"/>
        <c:scaling>
          <c:orientation val="minMax"/>
        </c:scaling>
        <c:delete val="1"/>
        <c:axPos val="l"/>
        <c:numFmt formatCode="_(* #,##0_);_(* \(#,##0\);_(* &quot;-&quot;??_);_(@_)" sourceLinked="1"/>
        <c:majorTickMark val="none"/>
        <c:minorTickMark val="none"/>
        <c:tickLblPos val="nextTo"/>
        <c:crossAx val="580603976"/>
        <c:crosses val="autoZero"/>
        <c:crossBetween val="between"/>
        <c:majorUnit val="100"/>
      </c:valAx>
      <c:spPr>
        <a:noFill/>
        <a:ln>
          <a:noFill/>
        </a:ln>
        <a:effectLst/>
      </c:spPr>
    </c:plotArea>
    <c:legend>
      <c:legendPos val="b"/>
      <c:layout>
        <c:manualLayout>
          <c:xMode val="edge"/>
          <c:yMode val="edge"/>
          <c:x val="0.26965604551812605"/>
          <c:y val="0.91830357989837852"/>
          <c:w val="0.48183403477807346"/>
          <c:h val="6.08736611305610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4831025004055E-2"/>
          <c:y val="0.13111091329891403"/>
          <c:w val="0.93741796474068018"/>
          <c:h val="0.70734396721199699"/>
        </c:manualLayout>
      </c:layout>
      <c:barChart>
        <c:barDir val="col"/>
        <c:grouping val="clustered"/>
        <c:varyColors val="0"/>
        <c:ser>
          <c:idx val="3"/>
          <c:order val="0"/>
          <c:tx>
            <c:strRef>
              <c:f>[1]Funded!$CJ$53</c:f>
              <c:strCache>
                <c:ptCount val="1"/>
                <c:pt idx="0">
                  <c:v>2018</c:v>
                </c:pt>
              </c:strCache>
            </c:strRef>
          </c:tx>
          <c:spPr>
            <a:solidFill>
              <a:srgbClr val="9E9E9E"/>
            </a:solidFill>
            <a:ln>
              <a:noFill/>
            </a:ln>
            <a:effectLst>
              <a:outerShdw blurRad="57150" dist="19050" dir="5400000" algn="ctr" rotWithShape="0">
                <a:srgbClr val="000000">
                  <a:alpha val="63000"/>
                </a:srgbClr>
              </a:outerShdw>
            </a:effectLst>
          </c:spPr>
          <c:invertIfNegative val="0"/>
          <c:dLbls>
            <c:dLbl>
              <c:idx val="0"/>
              <c:layout>
                <c:manualLayout>
                  <c:x val="5.5064109581913828E-3"/>
                  <c:y val="-9.296303190037979E-3"/>
                </c:manualLayout>
              </c:layout>
              <c:tx>
                <c:rich>
                  <a:bodyPr/>
                  <a:lstStyle/>
                  <a:p>
                    <a:r>
                      <a:rPr lang="en-US" dirty="0"/>
                      <a:t>11,400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5E5-43BE-97AE-072A1B7B005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[1]Funded!$CK$49</c:f>
              <c:strCache>
                <c:ptCount val="1"/>
                <c:pt idx="0">
                  <c:v>TOTAL</c:v>
                </c:pt>
              </c:strCache>
            </c:strRef>
          </c:cat>
          <c:val>
            <c:numRef>
              <c:f>[1]Funded!$CK$53</c:f>
              <c:numCache>
                <c:formatCode>General</c:formatCode>
                <c:ptCount val="1"/>
                <c:pt idx="0">
                  <c:v>11400</c:v>
                </c:pt>
              </c:numCache>
            </c:numRef>
          </c:val>
          <c:extLst>
            <c:ext xmlns:c16="http://schemas.microsoft.com/office/drawing/2014/chart" uri="{C3380CC4-5D6E-409C-BE32-E72D297353CC}">
              <c16:uniqueId val="{00000000-85E5-43BE-97AE-072A1B7B0054}"/>
            </c:ext>
          </c:extLst>
        </c:ser>
        <c:ser>
          <c:idx val="2"/>
          <c:order val="1"/>
          <c:tx>
            <c:strRef>
              <c:f>[1]Funded!$CJ$52</c:f>
              <c:strCache>
                <c:ptCount val="1"/>
                <c:pt idx="0">
                  <c:v>2019</c:v>
                </c:pt>
              </c:strCache>
            </c:strRef>
          </c:tx>
          <c:spPr>
            <a:solidFill>
              <a:srgbClr val="006386"/>
            </a:solidFill>
            <a:ln>
              <a:noFill/>
            </a:ln>
            <a:effectLst>
              <a:outerShdw blurRad="57150" dist="19050" dir="5400000" algn="ctr" rotWithShape="0">
                <a:srgbClr val="000000">
                  <a:alpha val="63000"/>
                </a:srgbClr>
              </a:outerShdw>
            </a:effectLst>
          </c:spPr>
          <c:invertIfNegative val="0"/>
          <c:dLbls>
            <c:dLbl>
              <c:idx val="0"/>
              <c:layout>
                <c:manualLayout>
                  <c:x val="-2.7532054790957417E-3"/>
                  <c:y val="-1.2746519337964659E-2"/>
                </c:manualLayout>
              </c:layout>
              <c:tx>
                <c:rich>
                  <a:bodyPr/>
                  <a:lstStyle/>
                  <a:p>
                    <a:r>
                      <a:rPr lang="en-US" dirty="0"/>
                      <a:t>26,000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5E5-43BE-97AE-072A1B7B005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[1]Funded!$CK$49</c:f>
              <c:strCache>
                <c:ptCount val="1"/>
                <c:pt idx="0">
                  <c:v>TOTAL</c:v>
                </c:pt>
              </c:strCache>
            </c:strRef>
          </c:cat>
          <c:val>
            <c:numRef>
              <c:f>[1]Funded!$CK$52</c:f>
              <c:numCache>
                <c:formatCode>General</c:formatCode>
                <c:ptCount val="1"/>
                <c:pt idx="0">
                  <c:v>26000</c:v>
                </c:pt>
              </c:numCache>
            </c:numRef>
          </c:val>
          <c:extLst>
            <c:ext xmlns:c16="http://schemas.microsoft.com/office/drawing/2014/chart" uri="{C3380CC4-5D6E-409C-BE32-E72D297353CC}">
              <c16:uniqueId val="{00000001-85E5-43BE-97AE-072A1B7B0054}"/>
            </c:ext>
          </c:extLst>
        </c:ser>
        <c:ser>
          <c:idx val="0"/>
          <c:order val="2"/>
          <c:tx>
            <c:strRef>
              <c:f>[1]Funded!$CJ$51</c:f>
              <c:strCache>
                <c:ptCount val="1"/>
                <c:pt idx="0">
                  <c:v>2020</c:v>
                </c:pt>
              </c:strCache>
            </c:strRef>
          </c:tx>
          <c:spPr>
            <a:solidFill>
              <a:srgbClr val="009ED6"/>
            </a:solidFill>
            <a:ln>
              <a:noFill/>
            </a:ln>
            <a:effectLst>
              <a:outerShdw blurRad="57150" dist="19050" dir="5400000" algn="ctr" rotWithShape="0">
                <a:srgbClr val="000000">
                  <a:alpha val="63000"/>
                </a:srgbClr>
              </a:outerShdw>
            </a:effectLst>
          </c:spPr>
          <c:invertIfNegative val="0"/>
          <c:dLbls>
            <c:dLbl>
              <c:idx val="0"/>
              <c:layout>
                <c:manualLayout>
                  <c:x val="5.5064109581913828E-3"/>
                  <c:y val="-7.4523906158505933E-3"/>
                </c:manualLayout>
              </c:layout>
              <c:tx>
                <c:rich>
                  <a:bodyPr/>
                  <a:lstStyle/>
                  <a:p>
                    <a:r>
                      <a:rPr lang="en-US" dirty="0"/>
                      <a:t>33,600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5E5-43BE-97AE-072A1B7B005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[1]Funded!$CK$49</c:f>
              <c:strCache>
                <c:ptCount val="1"/>
                <c:pt idx="0">
                  <c:v>TOTAL</c:v>
                </c:pt>
              </c:strCache>
            </c:strRef>
          </c:cat>
          <c:val>
            <c:numRef>
              <c:f>[1]Funded!$CK$51</c:f>
              <c:numCache>
                <c:formatCode>General</c:formatCode>
                <c:ptCount val="1"/>
                <c:pt idx="0">
                  <c:v>33600</c:v>
                </c:pt>
              </c:numCache>
            </c:numRef>
          </c:val>
          <c:extLst>
            <c:ext xmlns:c16="http://schemas.microsoft.com/office/drawing/2014/chart" uri="{C3380CC4-5D6E-409C-BE32-E72D297353CC}">
              <c16:uniqueId val="{00000002-85E5-43BE-97AE-072A1B7B0054}"/>
            </c:ext>
          </c:extLst>
        </c:ser>
        <c:ser>
          <c:idx val="1"/>
          <c:order val="3"/>
          <c:tx>
            <c:strRef>
              <c:f>[1]Funded!$CJ$50</c:f>
              <c:strCache>
                <c:ptCount val="1"/>
                <c:pt idx="0">
                  <c:v>2021</c:v>
                </c:pt>
              </c:strCache>
            </c:strRef>
          </c:tx>
          <c:spPr>
            <a:solidFill>
              <a:schemeClr val="accent4"/>
            </a:solidFill>
            <a:ln>
              <a:noFill/>
            </a:ln>
            <a:effectLst>
              <a:outerShdw blurRad="57150" dist="19050" dir="5400000" algn="ctr" rotWithShape="0">
                <a:srgbClr val="000000">
                  <a:alpha val="63000"/>
                </a:srgbClr>
              </a:outerShdw>
            </a:effectLst>
          </c:spPr>
          <c:invertIfNegative val="0"/>
          <c:dLbls>
            <c:dLbl>
              <c:idx val="0"/>
              <c:layout>
                <c:manualLayout>
                  <c:x val="5.5064109581912813E-3"/>
                  <c:y val="-3.2633701535926922E-3"/>
                </c:manualLayout>
              </c:layout>
              <c:tx>
                <c:rich>
                  <a:bodyPr/>
                  <a:lstStyle/>
                  <a:p>
                    <a:r>
                      <a:rPr lang="en-US" dirty="0"/>
                      <a:t>40,700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E5-43BE-97AE-072A1B7B005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[1]Funded!$CK$49</c:f>
              <c:strCache>
                <c:ptCount val="1"/>
                <c:pt idx="0">
                  <c:v>TOTAL</c:v>
                </c:pt>
              </c:strCache>
            </c:strRef>
          </c:cat>
          <c:val>
            <c:numRef>
              <c:f>[1]Funded!$CK$50</c:f>
              <c:numCache>
                <c:formatCode>General</c:formatCode>
                <c:ptCount val="1"/>
                <c:pt idx="0">
                  <c:v>40700</c:v>
                </c:pt>
              </c:numCache>
            </c:numRef>
          </c:val>
          <c:extLst>
            <c:ext xmlns:c16="http://schemas.microsoft.com/office/drawing/2014/chart" uri="{C3380CC4-5D6E-409C-BE32-E72D297353CC}">
              <c16:uniqueId val="{00000003-85E5-43BE-97AE-072A1B7B0054}"/>
            </c:ext>
          </c:extLst>
        </c:ser>
        <c:dLbls>
          <c:dLblPos val="ctr"/>
          <c:showLegendKey val="0"/>
          <c:showVal val="1"/>
          <c:showCatName val="0"/>
          <c:showSerName val="0"/>
          <c:showPercent val="0"/>
          <c:showBubbleSize val="0"/>
        </c:dLbls>
        <c:gapWidth val="100"/>
        <c:overlap val="-24"/>
        <c:axId val="580603976"/>
        <c:axId val="580604960"/>
      </c:barChart>
      <c:catAx>
        <c:axId val="580603976"/>
        <c:scaling>
          <c:orientation val="minMax"/>
        </c:scaling>
        <c:delete val="1"/>
        <c:axPos val="b"/>
        <c:numFmt formatCode="General" sourceLinked="1"/>
        <c:majorTickMark val="none"/>
        <c:minorTickMark val="none"/>
        <c:tickLblPos val="nextTo"/>
        <c:crossAx val="580604960"/>
        <c:crosses val="autoZero"/>
        <c:auto val="1"/>
        <c:lblAlgn val="ctr"/>
        <c:lblOffset val="100"/>
        <c:noMultiLvlLbl val="0"/>
      </c:catAx>
      <c:valAx>
        <c:axId val="580604960"/>
        <c:scaling>
          <c:orientation val="minMax"/>
        </c:scaling>
        <c:delete val="1"/>
        <c:axPos val="l"/>
        <c:numFmt formatCode="General" sourceLinked="1"/>
        <c:majorTickMark val="none"/>
        <c:minorTickMark val="none"/>
        <c:tickLblPos val="nextTo"/>
        <c:crossAx val="580603976"/>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cked"/>
        <c:varyColors val="0"/>
        <c:ser>
          <c:idx val="0"/>
          <c:order val="0"/>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Sheet1!$T$10:$AI$10</c:f>
              <c:strCache>
                <c:ptCount val="16"/>
                <c:pt idx="0">
                  <c:v>Q42021</c:v>
                </c:pt>
                <c:pt idx="1">
                  <c:v>Q32021</c:v>
                </c:pt>
                <c:pt idx="2">
                  <c:v>Q22021</c:v>
                </c:pt>
                <c:pt idx="3">
                  <c:v>Q12021</c:v>
                </c:pt>
                <c:pt idx="4">
                  <c:v>Q42020</c:v>
                </c:pt>
                <c:pt idx="5">
                  <c:v>Q32020</c:v>
                </c:pt>
                <c:pt idx="6">
                  <c:v>Q22020</c:v>
                </c:pt>
                <c:pt idx="7">
                  <c:v>Q12020</c:v>
                </c:pt>
                <c:pt idx="8">
                  <c:v>Q42019</c:v>
                </c:pt>
                <c:pt idx="9">
                  <c:v>Q32019</c:v>
                </c:pt>
                <c:pt idx="10">
                  <c:v>Q22019</c:v>
                </c:pt>
                <c:pt idx="11">
                  <c:v>Q12019</c:v>
                </c:pt>
                <c:pt idx="12">
                  <c:v>Q42018</c:v>
                </c:pt>
                <c:pt idx="13">
                  <c:v>Q32018</c:v>
                </c:pt>
                <c:pt idx="14">
                  <c:v>Q22018</c:v>
                </c:pt>
                <c:pt idx="15">
                  <c:v>Q12018</c:v>
                </c:pt>
              </c:strCache>
            </c:strRef>
          </c:cat>
          <c:val>
            <c:numRef>
              <c:f>Sheet1!$T$11:$AI$11</c:f>
              <c:numCache>
                <c:formatCode>General</c:formatCode>
                <c:ptCount val="16"/>
                <c:pt idx="0">
                  <c:v>1520</c:v>
                </c:pt>
                <c:pt idx="1">
                  <c:v>1370</c:v>
                </c:pt>
                <c:pt idx="2">
                  <c:v>1245</c:v>
                </c:pt>
                <c:pt idx="3">
                  <c:v>1060</c:v>
                </c:pt>
                <c:pt idx="4">
                  <c:v>940</c:v>
                </c:pt>
                <c:pt idx="5">
                  <c:v>810</c:v>
                </c:pt>
                <c:pt idx="6">
                  <c:v>725</c:v>
                </c:pt>
                <c:pt idx="7">
                  <c:v>590</c:v>
                </c:pt>
                <c:pt idx="8">
                  <c:v>480</c:v>
                </c:pt>
                <c:pt idx="9">
                  <c:v>385</c:v>
                </c:pt>
                <c:pt idx="10">
                  <c:v>290</c:v>
                </c:pt>
                <c:pt idx="11">
                  <c:v>210</c:v>
                </c:pt>
                <c:pt idx="12">
                  <c:v>130</c:v>
                </c:pt>
                <c:pt idx="13">
                  <c:v>80</c:v>
                </c:pt>
                <c:pt idx="14">
                  <c:v>65</c:v>
                </c:pt>
                <c:pt idx="15">
                  <c:v>50</c:v>
                </c:pt>
              </c:numCache>
            </c:numRef>
          </c:val>
          <c:smooth val="0"/>
          <c:extLst>
            <c:ext xmlns:c16="http://schemas.microsoft.com/office/drawing/2014/chart" uri="{C3380CC4-5D6E-409C-BE32-E72D297353CC}">
              <c16:uniqueId val="{00000000-4E6F-482F-AF34-D690FF759F3E}"/>
            </c:ext>
          </c:extLst>
        </c:ser>
        <c:dLbls>
          <c:dLblPos val="ctr"/>
          <c:showLegendKey val="0"/>
          <c:showVal val="1"/>
          <c:showCatName val="0"/>
          <c:showSerName val="0"/>
          <c:showPercent val="0"/>
          <c:showBubbleSize val="0"/>
        </c:dLbls>
        <c:marker val="1"/>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0"/>
        <c:overlap val="-90"/>
        <c:axId val="46415519"/>
        <c:axId val="46413855"/>
      </c:barChart>
      <c:catAx>
        <c:axId val="46415519"/>
        <c:scaling>
          <c:orientation val="maxMin"/>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6413855"/>
        <c:crosses val="autoZero"/>
        <c:auto val="1"/>
        <c:lblAlgn val="ctr"/>
        <c:lblOffset val="100"/>
        <c:noMultiLvlLbl val="0"/>
      </c:catAx>
      <c:valAx>
        <c:axId val="46413855"/>
        <c:scaling>
          <c:orientation val="minMax"/>
        </c:scaling>
        <c:delete val="1"/>
        <c:axPos val="r"/>
        <c:numFmt formatCode="_ [$₪-40D]\ * #,##0.00_ ;_ [$₪-40D]\ * \-#,##0.00_ ;_ [$₪-40D]\ * &quot;-&quot;??_ ;_ @_ "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ישראל!$K$6</c:f>
              <c:strCache>
                <c:ptCount val="1"/>
                <c:pt idx="0">
                  <c:v>הכנסות Non gaap</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8C3-465D-AE36-936F41B28BF0}"/>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8C3-465D-AE36-936F41B28BF0}"/>
              </c:ext>
            </c:extLst>
          </c:dPt>
          <c:dLbls>
            <c:dLbl>
              <c:idx val="0"/>
              <c:layout>
                <c:manualLayout>
                  <c:x val="8.8256407797418883E-3"/>
                  <c:y val="-1.9485682407946986E-2"/>
                </c:manualLayout>
              </c:layout>
              <c:tx>
                <c:rich>
                  <a:bodyPr/>
                  <a:lstStyle/>
                  <a:p>
                    <a:fld id="{866414D7-29BD-43C7-AF8F-19BA01C371FC}" type="VALUE">
                      <a:rPr lang="en-US" sz="1400" b="1" i="0" u="none" strike="noStrike" kern="1200" baseline="0">
                        <a:solidFill>
                          <a:schemeClr val="tx1">
                            <a:lumMod val="95000"/>
                            <a:lumOff val="5000"/>
                          </a:schemeClr>
                        </a:solidFill>
                        <a:latin typeface="+mn-lt"/>
                        <a:ea typeface="+mn-ea"/>
                        <a:cs typeface="+mn-cs"/>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C3-465D-AE36-936F41B28BF0}"/>
                </c:ext>
              </c:extLst>
            </c:dLbl>
            <c:dLbl>
              <c:idx val="1"/>
              <c:layout>
                <c:manualLayout>
                  <c:x val="2.6966924191668553E-17"/>
                  <c:y val="-6.4224169543123594E-3"/>
                </c:manualLayout>
              </c:layout>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C3-465D-AE36-936F41B28BF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ישראל!$L$3:$M$3</c:f>
              <c:numCache>
                <c:formatCode>General</c:formatCode>
                <c:ptCount val="2"/>
                <c:pt idx="0">
                  <c:v>2021</c:v>
                </c:pt>
                <c:pt idx="1">
                  <c:v>2020</c:v>
                </c:pt>
              </c:numCache>
            </c:numRef>
          </c:cat>
          <c:val>
            <c:numRef>
              <c:f>ישראל!$L$6:$M$6</c:f>
              <c:numCache>
                <c:formatCode>_-* #,##0_-;\-* #,##0_-;_-* "-"??_-;_-@_-</c:formatCode>
                <c:ptCount val="2"/>
                <c:pt idx="0">
                  <c:v>32100</c:v>
                </c:pt>
                <c:pt idx="1">
                  <c:v>27300</c:v>
                </c:pt>
              </c:numCache>
            </c:numRef>
          </c:val>
          <c:extLst>
            <c:ext xmlns:c16="http://schemas.microsoft.com/office/drawing/2014/chart" uri="{C3380CC4-5D6E-409C-BE32-E72D297353CC}">
              <c16:uniqueId val="{00000002-98C3-465D-AE36-936F41B28BF0}"/>
            </c:ext>
          </c:extLst>
        </c:ser>
        <c:dLbls>
          <c:dLblPos val="inEnd"/>
          <c:showLegendKey val="0"/>
          <c:showVal val="1"/>
          <c:showCatName val="0"/>
          <c:showSerName val="0"/>
          <c:showPercent val="0"/>
          <c:showBubbleSize val="0"/>
        </c:dLbls>
        <c:gapWidth val="41"/>
        <c:axId val="182201839"/>
        <c:axId val="182195599"/>
      </c:barChart>
      <c:catAx>
        <c:axId val="18220183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82195599"/>
        <c:crosses val="autoZero"/>
        <c:auto val="1"/>
        <c:lblAlgn val="ctr"/>
        <c:lblOffset val="100"/>
        <c:noMultiLvlLbl val="0"/>
      </c:catAx>
      <c:valAx>
        <c:axId val="182195599"/>
        <c:scaling>
          <c:orientation val="minMax"/>
          <c:min val="0"/>
        </c:scaling>
        <c:delete val="1"/>
        <c:axPos val="r"/>
        <c:numFmt formatCode="_-* #,##0_-;\-* #,##0_-;_-* &quot;-&quot;??_-;_-@_-" sourceLinked="1"/>
        <c:majorTickMark val="none"/>
        <c:minorTickMark val="none"/>
        <c:tickLblPos val="nextTo"/>
        <c:crossAx val="18220183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ישראל!$K$4</c:f>
              <c:strCache>
                <c:ptCount val="1"/>
                <c:pt idx="0">
                  <c:v>סה"כ יתרת תיק אשראי- הלוואות</c:v>
                </c:pt>
              </c:strCache>
            </c:strRef>
          </c:tx>
          <c:spPr>
            <a:solidFill>
              <a:srgbClr val="006386"/>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6BA6-442B-8C5E-638882D1DF31}"/>
              </c:ext>
            </c:extLst>
          </c:dPt>
          <c:dLbls>
            <c:dLbl>
              <c:idx val="0"/>
              <c:layout>
                <c:manualLayout>
                  <c:x val="0"/>
                  <c:y val="-3.6585401274443707E-2"/>
                </c:manualLayout>
              </c:layout>
              <c:tx>
                <c:rich>
                  <a:bodyPr/>
                  <a:lstStyle/>
                  <a:p>
                    <a:fld id="{E3455475-10C0-4D58-B879-6F2ABC0AE76F}" type="VALUE">
                      <a:rPr lang="en-US" sz="1400" b="1" i="0" u="none" strike="noStrike" kern="1200" baseline="0">
                        <a:solidFill>
                          <a:prstClr val="black">
                            <a:lumMod val="95000"/>
                            <a:lumOff val="5000"/>
                          </a:prstClr>
                        </a:solidFill>
                        <a:latin typeface="+mn-lt"/>
                        <a:ea typeface="+mn-ea"/>
                        <a:cs typeface="+mn-cs"/>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A6-442B-8C5E-638882D1DF31}"/>
                </c:ext>
              </c:extLst>
            </c:dLbl>
            <c:dLbl>
              <c:idx val="1"/>
              <c:layout>
                <c:manualLayout>
                  <c:x val="8.8256387353346146E-3"/>
                  <c:y val="-6.40496025977887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A6-442B-8C5E-638882D1DF31}"/>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95000"/>
                        <a:lumOff val="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ישראל!$L$3:$M$3</c:f>
              <c:numCache>
                <c:formatCode>General</c:formatCode>
                <c:ptCount val="2"/>
                <c:pt idx="0">
                  <c:v>2021</c:v>
                </c:pt>
                <c:pt idx="1">
                  <c:v>2020</c:v>
                </c:pt>
              </c:numCache>
            </c:numRef>
          </c:cat>
          <c:val>
            <c:numRef>
              <c:f>ישראל!$L$4:$M$4</c:f>
              <c:numCache>
                <c:formatCode>_-* #,##0_-;\-* #,##0_-;_-* "-"??_-;_-@_-</c:formatCode>
                <c:ptCount val="2"/>
                <c:pt idx="0">
                  <c:v>390000</c:v>
                </c:pt>
                <c:pt idx="1">
                  <c:v>312000</c:v>
                </c:pt>
              </c:numCache>
            </c:numRef>
          </c:val>
          <c:extLst>
            <c:ext xmlns:c16="http://schemas.microsoft.com/office/drawing/2014/chart" uri="{C3380CC4-5D6E-409C-BE32-E72D297353CC}">
              <c16:uniqueId val="{00000000-6BA6-442B-8C5E-638882D1DF31}"/>
            </c:ext>
          </c:extLst>
        </c:ser>
        <c:dLbls>
          <c:dLblPos val="inEnd"/>
          <c:showLegendKey val="0"/>
          <c:showVal val="1"/>
          <c:showCatName val="0"/>
          <c:showSerName val="0"/>
          <c:showPercent val="0"/>
          <c:showBubbleSize val="0"/>
        </c:dLbls>
        <c:gapWidth val="41"/>
        <c:axId val="46415519"/>
        <c:axId val="46413855"/>
      </c:barChart>
      <c:catAx>
        <c:axId val="4641551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6413855"/>
        <c:crosses val="autoZero"/>
        <c:auto val="1"/>
        <c:lblAlgn val="ctr"/>
        <c:lblOffset val="100"/>
        <c:noMultiLvlLbl val="0"/>
      </c:catAx>
      <c:valAx>
        <c:axId val="46413855"/>
        <c:scaling>
          <c:orientation val="minMax"/>
        </c:scaling>
        <c:delete val="1"/>
        <c:axPos val="r"/>
        <c:numFmt formatCode="_-* #,##0_-;\-* #,##0_-;_-* &quot;-&quot;??_-;_-@_-"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0"/>
        <c:overlap val="-90"/>
        <c:axId val="46415519"/>
        <c:axId val="46413855"/>
      </c:barChart>
      <c:catAx>
        <c:axId val="46415519"/>
        <c:scaling>
          <c:orientation val="maxMin"/>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6413855"/>
        <c:crosses val="autoZero"/>
        <c:auto val="1"/>
        <c:lblAlgn val="ctr"/>
        <c:lblOffset val="100"/>
        <c:noMultiLvlLbl val="0"/>
      </c:catAx>
      <c:valAx>
        <c:axId val="46413855"/>
        <c:scaling>
          <c:orientation val="minMax"/>
        </c:scaling>
        <c:delete val="1"/>
        <c:axPos val="r"/>
        <c:numFmt formatCode="_ [$₪-40D]\ * #,##0.00_ ;_ [$₪-40D]\ * \-#,##0.00_ ;_ [$₪-40D]\ * &quot;-&quot;??_ ;_ @_ "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2-03-13T09:58:53.336" idx="1">
    <p:pos x="5657" y="1916"/>
    <p:text>Please note, that if you prefer the word "entrepreneur", the sentence needs to be changed to:
"Over 20 years of experience as an entrepreneur -- establishing and managing..."</p:text>
    <p:extLst>
      <p:ext uri="{C676402C-5697-4E1C-873F-D02D1690AC5C}">
        <p15:threadingInfo xmlns:p15="http://schemas.microsoft.com/office/powerpoint/2012/main" timeZoneBias="-120"/>
      </p:ext>
    </p:extLst>
  </p:cm>
  <p:cm authorId="3" dt="2022-03-13T10:06:43.550" idx="2">
    <p:pos x="1081" y="4072"/>
    <p:text>Please note, the Hebrew version doesn't specify which level degree this is. "A degree" usually refers to an undergraduate degree.</p:text>
    <p:extLst>
      <p:ext uri="{C676402C-5697-4E1C-873F-D02D1690AC5C}">
        <p15:threadingInfo xmlns:p15="http://schemas.microsoft.com/office/powerpoint/2012/main" timeZoneBias="-120"/>
      </p:ext>
    </p:extLst>
  </p:cm>
  <p:cm authorId="3" dt="2022-03-13T10:39:52.035" idx="4">
    <p:pos x="4641" y="181"/>
    <p:text>Please confirm employees' names English spelling.</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3-13T11:43:49.993" idx="16">
    <p:pos x="764" y="2960"/>
    <p:text>Please specify whether this should read "bonds" or "negotiable bonds"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3-13T10:40:45.369" idx="5">
    <p:pos x="1001" y="151"/>
    <p:text>You may want to swap the two graphs' place.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3-13T10:38:59.503" idx="3">
    <p:pos x="2873" y="1487"/>
    <p:text>The "objective" and "Execution" columns should be switched for better English organization.</p:text>
    <p:extLst>
      <p:ext uri="{C676402C-5697-4E1C-873F-D02D1690AC5C}">
        <p15:threadingInfo xmlns:p15="http://schemas.microsoft.com/office/powerpoint/2012/main" timeZoneBias="-120"/>
      </p:ext>
    </p:extLst>
  </p:cm>
  <p:cm authorId="3" dt="2022-03-13T10:45:03.318" idx="6">
    <p:pos x="1708" y="2954"/>
    <p:text>Please note, the most used English term is "antitrust". As this is an Israeli governmental body, it may have a different name. The gov.il website is titled: "Israel Competition Authority".</p:text>
    <p:extLst>
      <p:ext uri="{C676402C-5697-4E1C-873F-D02D1690AC5C}">
        <p15:threadingInfo xmlns:p15="http://schemas.microsoft.com/office/powerpoint/2012/main" timeZoneBias="-120"/>
      </p:ext>
    </p:extLst>
  </p:cm>
  <p:cm authorId="3" dt="2022-03-13T10:48:11.286" idx="7">
    <p:pos x="1594" y="188"/>
    <p:text>The phrasing of this title addesses the extent of sucess in having met your goals for 2021. If you would like to intone that you met the goals - consider the following wording: "Company Objectives for 2021"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2-03-13T10:49:42.452" idx="8">
    <p:pos x="398" y="1035"/>
    <p:text>You may want to swap the graphs' positions.</p:text>
    <p:extLst>
      <p:ext uri="{C676402C-5697-4E1C-873F-D02D1690AC5C}">
        <p15:threadingInfo xmlns:p15="http://schemas.microsoft.com/office/powerpoint/2012/main" timeZoneBias="-120"/>
      </p:ext>
    </p:extLst>
  </p:cm>
  <p:cm authorId="3" dt="2022-03-13T10:51:08.491" idx="9">
    <p:pos x="6702" y="1478"/>
    <p:text>For some reason, when creating the new file, no other colour options were available for the graphs. Consider styling this.</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2-03-13T10:55:37.032" idx="10">
    <p:pos x="6323" y="3505"/>
    <p:text>Unable to edit the data for this graph. Whoever owns the Excel data file: translate as "2020 Combined" and "2021 Combined" in the original graph.</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2-03-13T11:04:42.608" idx="11">
    <p:pos x="4059" y="369"/>
    <p:text>The use of the term "auto loan" was specified for the translation.</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22-03-13T11:40:01.873" idx="14">
    <p:pos x="5559" y="2344"/>
    <p:text>In this context, the Hebrew, יתרונות לבלנדר can mean either "benefits FOR Blender" or "benefits OF Blender". Please specify which of these will convery your intended meaning.</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2-03-13T11:42:45.365" idx="15">
    <p:pos x="5425" y="1158"/>
    <p:text>Please specify if this should read "bonds" or "negotiable bonds"</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drawing1.xml><?xml version="1.0" encoding="utf-8"?>
<c:userShapes xmlns:c="http://schemas.openxmlformats.org/drawingml/2006/chart">
  <cdr:relSizeAnchor xmlns:cdr="http://schemas.openxmlformats.org/drawingml/2006/chartDrawing">
    <cdr:from>
      <cdr:x>0.73643</cdr:x>
      <cdr:y>0.23282</cdr:y>
    </cdr:from>
    <cdr:to>
      <cdr:x>0.93079</cdr:x>
      <cdr:y>0.26012</cdr:y>
    </cdr:to>
    <cdr:sp macro="" textlink="">
      <cdr:nvSpPr>
        <cdr:cNvPr id="2" name="חץ: ימינה 1">
          <a:extLst xmlns:a="http://schemas.openxmlformats.org/drawingml/2006/main">
            <a:ext uri="{FF2B5EF4-FFF2-40B4-BE49-F238E27FC236}">
              <a16:creationId xmlns:a16="http://schemas.microsoft.com/office/drawing/2014/main" id="{389E43D9-97E0-490C-8CEE-D6F0375FB7CC}"/>
            </a:ext>
          </a:extLst>
        </cdr:cNvPr>
        <cdr:cNvSpPr/>
      </cdr:nvSpPr>
      <cdr:spPr>
        <a:xfrm xmlns:a="http://schemas.openxmlformats.org/drawingml/2006/main" rot="19057423">
          <a:off x="3305789" y="1084261"/>
          <a:ext cx="872452" cy="127131"/>
        </a:xfrm>
        <a:prstGeom xmlns:a="http://schemas.openxmlformats.org/drawingml/2006/main" prst="rightArrow">
          <a:avLst/>
        </a:prstGeom>
        <a:solidFill xmlns:a="http://schemas.openxmlformats.org/drawingml/2006/main">
          <a:schemeClr val="accent4">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he-IL" dirty="0"/>
        </a:p>
      </cdr:txBody>
    </cdr:sp>
  </cdr:relSizeAnchor>
</c:userShapes>
</file>

<file path=ppt/drawings/drawing2.xml><?xml version="1.0" encoding="utf-8"?>
<c:userShapes xmlns:c="http://schemas.openxmlformats.org/drawingml/2006/chart">
  <cdr:relSizeAnchor xmlns:cdr="http://schemas.openxmlformats.org/drawingml/2006/chartDrawing">
    <cdr:from>
      <cdr:x>0.39845</cdr:x>
      <cdr:y>0.22049</cdr:y>
    </cdr:from>
    <cdr:to>
      <cdr:x>0.46529</cdr:x>
      <cdr:y>0.38419</cdr:y>
    </cdr:to>
    <cdr:sp macro="" textlink="">
      <cdr:nvSpPr>
        <cdr:cNvPr id="2" name="TextBox 1">
          <a:extLst xmlns:a="http://schemas.openxmlformats.org/drawingml/2006/main">
            <a:ext uri="{FF2B5EF4-FFF2-40B4-BE49-F238E27FC236}">
              <a16:creationId xmlns:a16="http://schemas.microsoft.com/office/drawing/2014/main" id="{DCEACDFA-2734-44A5-B88B-26FA2634AE4B}"/>
            </a:ext>
          </a:extLst>
        </cdr:cNvPr>
        <cdr:cNvSpPr txBox="1"/>
      </cdr:nvSpPr>
      <cdr:spPr>
        <a:xfrm xmlns:a="http://schemas.openxmlformats.org/drawingml/2006/main">
          <a:off x="5451025" y="12316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L" sz="1100"/>
        </a:p>
      </cdr:txBody>
    </cdr:sp>
  </cdr:relSizeAnchor>
  <cdr:relSizeAnchor xmlns:cdr="http://schemas.openxmlformats.org/drawingml/2006/chartDrawing">
    <cdr:from>
      <cdr:x>0.76527</cdr:x>
      <cdr:y>0.09967</cdr:y>
    </cdr:from>
    <cdr:to>
      <cdr:x>0.83211</cdr:x>
      <cdr:y>0.26337</cdr:y>
    </cdr:to>
    <cdr:sp macro="" textlink="">
      <cdr:nvSpPr>
        <cdr:cNvPr id="6" name="TextBox 5">
          <a:extLst xmlns:a="http://schemas.openxmlformats.org/drawingml/2006/main">
            <a:ext uri="{FF2B5EF4-FFF2-40B4-BE49-F238E27FC236}">
              <a16:creationId xmlns:a16="http://schemas.microsoft.com/office/drawing/2014/main" id="{DC74F233-C8AA-4A3F-B950-F78459A57CF4}"/>
            </a:ext>
          </a:extLst>
        </cdr:cNvPr>
        <cdr:cNvSpPr txBox="1"/>
      </cdr:nvSpPr>
      <cdr:spPr>
        <a:xfrm xmlns:a="http://schemas.openxmlformats.org/drawingml/2006/main">
          <a:off x="10469339" y="5567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L" sz="1100"/>
        </a:p>
      </cdr:txBody>
    </cdr:sp>
  </cdr:relSizeAnchor>
</c:userShapes>
</file>

<file path=ppt/drawings/drawing3.xml><?xml version="1.0" encoding="utf-8"?>
<c:userShapes xmlns:c="http://schemas.openxmlformats.org/drawingml/2006/chart">
  <cdr:relSizeAnchor xmlns:cdr="http://schemas.openxmlformats.org/drawingml/2006/chartDrawing">
    <cdr:from>
      <cdr:x>0.18724</cdr:x>
      <cdr:y>0.05511</cdr:y>
    </cdr:from>
    <cdr:to>
      <cdr:x>0.77057</cdr:x>
      <cdr:y>0.40974</cdr:y>
    </cdr:to>
    <cdr:cxnSp macro="">
      <cdr:nvCxnSpPr>
        <cdr:cNvPr id="2" name="Straight Arrow Connector 1">
          <a:extLst xmlns:a="http://schemas.openxmlformats.org/drawingml/2006/main">
            <a:ext uri="{FF2B5EF4-FFF2-40B4-BE49-F238E27FC236}">
              <a16:creationId xmlns:a16="http://schemas.microsoft.com/office/drawing/2014/main" id="{3043A4DE-FEC3-4724-A201-D6DA57C65859}"/>
            </a:ext>
          </a:extLst>
        </cdr:cNvPr>
        <cdr:cNvCxnSpPr/>
      </cdr:nvCxnSpPr>
      <cdr:spPr>
        <a:xfrm xmlns:a="http://schemas.openxmlformats.org/drawingml/2006/main" flipV="1">
          <a:off x="813272" y="207260"/>
          <a:ext cx="2533635" cy="133380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0.29673</cdr:x>
      <cdr:y>0.13321</cdr:y>
    </cdr:from>
    <cdr:to>
      <cdr:x>0.62821</cdr:x>
      <cdr:y>0.26337</cdr:y>
    </cdr:to>
    <cdr:sp macro="" textlink="">
      <cdr:nvSpPr>
        <cdr:cNvPr id="4" name="TextBox 5">
          <a:extLst xmlns:a="http://schemas.openxmlformats.org/drawingml/2006/main">
            <a:ext uri="{FF2B5EF4-FFF2-40B4-BE49-F238E27FC236}">
              <a16:creationId xmlns:a16="http://schemas.microsoft.com/office/drawing/2014/main" id="{BA9B7BAD-7F1A-4079-98CE-4906EB8FF388}"/>
            </a:ext>
          </a:extLst>
        </cdr:cNvPr>
        <cdr:cNvSpPr txBox="1"/>
      </cdr:nvSpPr>
      <cdr:spPr>
        <a:xfrm xmlns:a="http://schemas.openxmlformats.org/drawingml/2006/main" rot="19891557">
          <a:off x="1288836" y="504950"/>
          <a:ext cx="1439728" cy="493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prstClr val="black">
                  <a:lumMod val="65000"/>
                  <a:lumOff val="35000"/>
                </a:prstClr>
              </a:solidFill>
              <a:latin typeface="Calibri" panose="020F0502020204030204"/>
              <a:cs typeface="Arial" panose="020B0604020202020204" pitchFamily="34" charset="0"/>
            </a:rPr>
            <a:t> CAGR 29%</a:t>
          </a:r>
          <a:endParaRPr lang="en-IL" sz="1800" b="1" kern="1200" dirty="0">
            <a:solidFill>
              <a:prstClr val="black">
                <a:lumMod val="65000"/>
                <a:lumOff val="35000"/>
              </a:prstClr>
            </a:solidFill>
            <a:latin typeface="Calibri" panose="020F0502020204030204"/>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0.79148</cdr:x>
      <cdr:y>0.04112</cdr:y>
    </cdr:from>
    <cdr:to>
      <cdr:x>0.88476</cdr:x>
      <cdr:y>0.21032</cdr:y>
    </cdr:to>
    <cdr:cxnSp macro="">
      <cdr:nvCxnSpPr>
        <cdr:cNvPr id="2" name="Straight Arrow Connector 8">
          <a:extLst xmlns:a="http://schemas.openxmlformats.org/drawingml/2006/main">
            <a:ext uri="{FF2B5EF4-FFF2-40B4-BE49-F238E27FC236}">
              <a16:creationId xmlns:a16="http://schemas.microsoft.com/office/drawing/2014/main" id="{7D575811-BC65-4203-8510-34A7E7CA9953}"/>
            </a:ext>
          </a:extLst>
        </cdr:cNvPr>
        <cdr:cNvCxnSpPr/>
      </cdr:nvCxnSpPr>
      <cdr:spPr>
        <a:xfrm xmlns:a="http://schemas.openxmlformats.org/drawingml/2006/main" flipV="1">
          <a:off x="4209152" y="155881"/>
          <a:ext cx="496111" cy="64134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0.33287</cdr:x>
      <cdr:y>0.08669</cdr:y>
    </cdr:from>
    <cdr:to>
      <cdr:x>0.53105</cdr:x>
      <cdr:y>0.2183</cdr:y>
    </cdr:to>
    <cdr:cxnSp macro="">
      <cdr:nvCxnSpPr>
        <cdr:cNvPr id="2" name="מחבר חץ ישר 1">
          <a:extLst xmlns:a="http://schemas.openxmlformats.org/drawingml/2006/main">
            <a:ext uri="{FF2B5EF4-FFF2-40B4-BE49-F238E27FC236}">
              <a16:creationId xmlns:a16="http://schemas.microsoft.com/office/drawing/2014/main" id="{5D285402-16E2-4D18-BC0C-FF64849A5F64}"/>
            </a:ext>
          </a:extLst>
        </cdr:cNvPr>
        <cdr:cNvCxnSpPr/>
      </cdr:nvCxnSpPr>
      <cdr:spPr>
        <a:xfrm xmlns:a="http://schemas.openxmlformats.org/drawingml/2006/main" flipV="1">
          <a:off x="1486233" y="326064"/>
          <a:ext cx="884836" cy="49498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0.33377</cdr:x>
      <cdr:y>0.07268</cdr:y>
    </cdr:from>
    <cdr:to>
      <cdr:x>0.53951</cdr:x>
      <cdr:y>0.20338</cdr:y>
    </cdr:to>
    <cdr:cxnSp macro="">
      <cdr:nvCxnSpPr>
        <cdr:cNvPr id="2" name="מחבר חץ ישר 1">
          <a:extLst xmlns:a="http://schemas.openxmlformats.org/drawingml/2006/main">
            <a:ext uri="{FF2B5EF4-FFF2-40B4-BE49-F238E27FC236}">
              <a16:creationId xmlns:a16="http://schemas.microsoft.com/office/drawing/2014/main" id="{C669C82F-9A71-4500-BA8C-9D219E48903A}"/>
            </a:ext>
          </a:extLst>
        </cdr:cNvPr>
        <cdr:cNvCxnSpPr/>
      </cdr:nvCxnSpPr>
      <cdr:spPr>
        <a:xfrm xmlns:a="http://schemas.openxmlformats.org/drawingml/2006/main" flipV="1">
          <a:off x="1435433" y="275264"/>
          <a:ext cx="884836" cy="49498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0.76628</cdr:x>
      <cdr:y>0.00916</cdr:y>
    </cdr:from>
    <cdr:to>
      <cdr:x>0.87435</cdr:x>
      <cdr:y>0.1955</cdr:y>
    </cdr:to>
    <cdr:cxnSp macro="">
      <cdr:nvCxnSpPr>
        <cdr:cNvPr id="2" name="Straight Arrow Connector 8">
          <a:extLst xmlns:a="http://schemas.openxmlformats.org/drawingml/2006/main">
            <a:ext uri="{FF2B5EF4-FFF2-40B4-BE49-F238E27FC236}">
              <a16:creationId xmlns:a16="http://schemas.microsoft.com/office/drawing/2014/main" id="{7D575811-BC65-4203-8510-34A7E7CA9953}"/>
            </a:ext>
          </a:extLst>
        </cdr:cNvPr>
        <cdr:cNvCxnSpPr/>
      </cdr:nvCxnSpPr>
      <cdr:spPr>
        <a:xfrm xmlns:a="http://schemas.openxmlformats.org/drawingml/2006/main" flipV="1">
          <a:off x="3759048" y="38663"/>
          <a:ext cx="530149" cy="78630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E18233-BBCE-4F45-87E7-4DA91C4AE3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23B906B-D74A-4857-96D0-EC8A5E58C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91577E-4538-47C9-8025-C0D67F07097F}" type="datetimeFigureOut">
              <a:rPr lang="en-US"/>
              <a:pPr>
                <a:defRPr/>
              </a:pPr>
              <a:t>3/13/2022</a:t>
            </a:fld>
            <a:endParaRPr lang="en-US" dirty="0"/>
          </a:p>
        </p:txBody>
      </p:sp>
      <p:sp>
        <p:nvSpPr>
          <p:cNvPr id="4" name="Footer Placeholder 3">
            <a:extLst>
              <a:ext uri="{FF2B5EF4-FFF2-40B4-BE49-F238E27FC236}">
                <a16:creationId xmlns:a16="http://schemas.microsoft.com/office/drawing/2014/main" id="{0C1D1F34-4DDF-40C1-A4B3-4859AB7077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DB48312-470C-47A7-B79C-07A1BC3A936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A25C6AF-B527-4DA6-8BC9-591E083C4E53}" type="slidenum">
              <a:rPr lang="en-US" altLang="en-IL"/>
              <a:pPr>
                <a:defRPr/>
              </a:pPr>
              <a:t>‹#›</a:t>
            </a:fld>
            <a:endParaRPr lang="en-US" altLang="en-I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30C669-0A32-4E81-AA4F-DC881559D5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8F0C61C-3785-4685-97C6-46DF37ADE6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9932D91-E807-4534-9C27-80B002272129}" type="datetimeFigureOut">
              <a:rPr lang="en-US"/>
              <a:pPr>
                <a:defRPr/>
              </a:pPr>
              <a:t>3/13/2022</a:t>
            </a:fld>
            <a:endParaRPr lang="en-US" dirty="0"/>
          </a:p>
        </p:txBody>
      </p:sp>
      <p:sp>
        <p:nvSpPr>
          <p:cNvPr id="4" name="Slide Image Placeholder 3">
            <a:extLst>
              <a:ext uri="{FF2B5EF4-FFF2-40B4-BE49-F238E27FC236}">
                <a16:creationId xmlns:a16="http://schemas.microsoft.com/office/drawing/2014/main" id="{80593DFC-8D82-4B22-A49A-5C188516A1C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9F6604D-4738-4C19-AF0C-E5FDE1E1AD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4B1110-A113-4A51-B62B-D7B3B815299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DF7043B-887F-41C6-B945-4B9C6A38C1F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1093DFF-9CF5-499D-BCFB-061ED360681C}" type="slidenum">
              <a:rPr lang="en-US" altLang="en-IL"/>
              <a:pPr>
                <a:defRPr/>
              </a:pPr>
              <a:t>‹#›</a:t>
            </a:fld>
            <a:endParaRPr lang="en-US" altLang="en-I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46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33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28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1093DFF-9CF5-499D-BCFB-061ED360681C}" type="slidenum">
              <a:rPr lang="en-US" altLang="en-IL" smtClean="0"/>
              <a:pPr>
                <a:defRPr/>
              </a:pPr>
              <a:t>19</a:t>
            </a:fld>
            <a:endParaRPr lang="en-US" altLang="en-IL"/>
          </a:p>
        </p:txBody>
      </p:sp>
    </p:spTree>
    <p:extLst>
      <p:ext uri="{BB962C8B-B14F-4D97-AF65-F5344CB8AC3E}">
        <p14:creationId xmlns:p14="http://schemas.microsoft.com/office/powerpoint/2010/main" val="71909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0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24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4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1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F0FAD34-19CA-427C-95A3-1BCC59117E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96C97B6-88CB-4216-818E-8897C1F0F8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IL"/>
          </a:p>
        </p:txBody>
      </p:sp>
      <p:sp>
        <p:nvSpPr>
          <p:cNvPr id="27652" name="Slide Number Placeholder 3">
            <a:extLst>
              <a:ext uri="{FF2B5EF4-FFF2-40B4-BE49-F238E27FC236}">
                <a16:creationId xmlns:a16="http://schemas.microsoft.com/office/drawing/2014/main" id="{4DC6E7B8-7D43-45DE-B94E-E590DEE0D2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fld id="{1A6C85CD-D9D2-47D7-A2DE-843A0E65B186}" type="slidenum">
              <a:rPr lang="en-IL" altLang="en-IL" smtClean="0">
                <a:solidFill>
                  <a:srgbClr val="000000"/>
                </a:solidFill>
              </a:rPr>
              <a:pPr/>
              <a:t>4</a:t>
            </a:fld>
            <a:endParaRPr lang="en-GB" altLang="en-I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0A01761-FF58-449F-BC02-93E88112CF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24F7C2B-FDED-4475-8E54-C13FFA7E03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IL"/>
          </a:p>
        </p:txBody>
      </p:sp>
      <p:sp>
        <p:nvSpPr>
          <p:cNvPr id="29700" name="Slide Number Placeholder 3">
            <a:extLst>
              <a:ext uri="{FF2B5EF4-FFF2-40B4-BE49-F238E27FC236}">
                <a16:creationId xmlns:a16="http://schemas.microsoft.com/office/drawing/2014/main" id="{537A1C3E-74D2-4DE9-985C-9CC96C967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fld id="{F4DB3432-2D60-4537-B978-D6217076D43B}" type="slidenum">
              <a:rPr lang="en-IL" altLang="en-IL" smtClean="0">
                <a:solidFill>
                  <a:srgbClr val="000000"/>
                </a:solidFill>
              </a:rPr>
              <a:pPr/>
              <a:t>5</a:t>
            </a:fld>
            <a:endParaRPr lang="en-GB" altLang="en-IL">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Rating2.0</a:t>
            </a:r>
            <a:r>
              <a:rPr lang="en-US" baseline="30000" dirty="0"/>
              <a:t>TM</a:t>
            </a:r>
            <a:endParaRPr lang="en-GB" baseline="30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05F0D-2191-4AB4-AA5E-EC12992F0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71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86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נחש שני קווים (ישראל אירופה) כל אחד בצבע שונה, כל אירוע בעיגול בצבע הרלוונטי לגאוגרפיה</a:t>
            </a:r>
            <a:endParaRPr lang="en-GB" dirty="0"/>
          </a:p>
        </p:txBody>
      </p:sp>
      <p:sp>
        <p:nvSpPr>
          <p:cNvPr id="4" name="Slide Number Placeholder 3"/>
          <p:cNvSpPr>
            <a:spLocks noGrp="1"/>
          </p:cNvSpPr>
          <p:nvPr>
            <p:ph type="sldNum" sz="quarter" idx="5"/>
          </p:nvPr>
        </p:nvSpPr>
        <p:spPr/>
        <p:txBody>
          <a:bodyPr/>
          <a:lstStyle/>
          <a:p>
            <a:fld id="{67105F0D-2191-4AB4-AA5E-EC12992F0EF3}" type="slidenum">
              <a:rPr lang="en-US" smtClean="0"/>
              <a:t>10</a:t>
            </a:fld>
            <a:endParaRPr lang="en-US"/>
          </a:p>
        </p:txBody>
      </p:sp>
    </p:spTree>
    <p:extLst>
      <p:ext uri="{BB962C8B-B14F-4D97-AF65-F5344CB8AC3E}">
        <p14:creationId xmlns:p14="http://schemas.microsoft.com/office/powerpoint/2010/main" val="95502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38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9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15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36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6">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43917" y="1279525"/>
            <a:ext cx="2928991" cy="3949700"/>
          </a:xfrm>
          <a:custGeom>
            <a:avLst/>
            <a:gdLst>
              <a:gd name="connsiteX0" fmla="*/ 144253 w 2928991"/>
              <a:gd name="connsiteY0" fmla="*/ 0 h 3949700"/>
              <a:gd name="connsiteX1" fmla="*/ 2784738 w 2928991"/>
              <a:gd name="connsiteY1" fmla="*/ 0 h 3949700"/>
              <a:gd name="connsiteX2" fmla="*/ 2928991 w 2928991"/>
              <a:gd name="connsiteY2" fmla="*/ 144253 h 3949700"/>
              <a:gd name="connsiteX3" fmla="*/ 2928991 w 2928991"/>
              <a:gd name="connsiteY3" fmla="*/ 3805447 h 3949700"/>
              <a:gd name="connsiteX4" fmla="*/ 2784738 w 2928991"/>
              <a:gd name="connsiteY4" fmla="*/ 3949700 h 3949700"/>
              <a:gd name="connsiteX5" fmla="*/ 144253 w 2928991"/>
              <a:gd name="connsiteY5" fmla="*/ 3949700 h 3949700"/>
              <a:gd name="connsiteX6" fmla="*/ 0 w 2928991"/>
              <a:gd name="connsiteY6" fmla="*/ 3805447 h 3949700"/>
              <a:gd name="connsiteX7" fmla="*/ 0 w 2928991"/>
              <a:gd name="connsiteY7" fmla="*/ 144253 h 3949700"/>
              <a:gd name="connsiteX8" fmla="*/ 144253 w 2928991"/>
              <a:gd name="connsiteY8" fmla="*/ 0 h 394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91" h="3949700">
                <a:moveTo>
                  <a:pt x="144253" y="0"/>
                </a:moveTo>
                <a:lnTo>
                  <a:pt x="2784738" y="0"/>
                </a:lnTo>
                <a:cubicBezTo>
                  <a:pt x="2864407" y="0"/>
                  <a:pt x="2928991" y="64584"/>
                  <a:pt x="2928991" y="144253"/>
                </a:cubicBezTo>
                <a:lnTo>
                  <a:pt x="2928991" y="3805447"/>
                </a:lnTo>
                <a:cubicBezTo>
                  <a:pt x="2928991" y="3885116"/>
                  <a:pt x="2864407" y="3949700"/>
                  <a:pt x="2784738" y="3949700"/>
                </a:cubicBezTo>
                <a:lnTo>
                  <a:pt x="144253" y="3949700"/>
                </a:lnTo>
                <a:cubicBezTo>
                  <a:pt x="64584" y="3949700"/>
                  <a:pt x="0" y="3885116"/>
                  <a:pt x="0" y="3805447"/>
                </a:cubicBezTo>
                <a:lnTo>
                  <a:pt x="0" y="144253"/>
                </a:lnTo>
                <a:cubicBezTo>
                  <a:pt x="0" y="64584"/>
                  <a:pt x="64584" y="0"/>
                  <a:pt x="144253" y="0"/>
                </a:cubicBezTo>
                <a:close/>
              </a:path>
            </a:pathLst>
          </a:custGeom>
          <a:solidFill>
            <a:schemeClr val="bg1">
              <a:lumMod val="85000"/>
              <a:alpha val="25000"/>
            </a:schemeClr>
          </a:solidFill>
          <a:effectLst>
            <a:outerShdw blurRad="114300" dist="304800" dir="8100000" algn="tr" rotWithShape="0">
              <a:prstClr val="black">
                <a:alpha val="20000"/>
              </a:prstClr>
            </a:outerShdw>
          </a:effectLst>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47537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us 7">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1" y="0"/>
            <a:ext cx="12192000" cy="5715003"/>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58309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790825" y="1765132"/>
            <a:ext cx="6610350" cy="3327736"/>
          </a:xfrm>
          <a:custGeom>
            <a:avLst/>
            <a:gdLst>
              <a:gd name="connsiteX0" fmla="*/ 3305175 w 6610350"/>
              <a:gd name="connsiteY0" fmla="*/ 0 h 3327736"/>
              <a:gd name="connsiteX1" fmla="*/ 6610350 w 6610350"/>
              <a:gd name="connsiteY1" fmla="*/ 3305175 h 3327736"/>
              <a:gd name="connsiteX2" fmla="*/ 6609211 w 6610350"/>
              <a:gd name="connsiteY2" fmla="*/ 3327736 h 3327736"/>
              <a:gd name="connsiteX3" fmla="*/ 4582544 w 6610350"/>
              <a:gd name="connsiteY3" fmla="*/ 3327736 h 3327736"/>
              <a:gd name="connsiteX4" fmla="*/ 4583683 w 6610350"/>
              <a:gd name="connsiteY4" fmla="*/ 3305175 h 3327736"/>
              <a:gd name="connsiteX5" fmla="*/ 3305175 w 6610350"/>
              <a:gd name="connsiteY5" fmla="*/ 2026667 h 3327736"/>
              <a:gd name="connsiteX6" fmla="*/ 2026667 w 6610350"/>
              <a:gd name="connsiteY6" fmla="*/ 3305175 h 3327736"/>
              <a:gd name="connsiteX7" fmla="*/ 2027807 w 6610350"/>
              <a:gd name="connsiteY7" fmla="*/ 3327736 h 3327736"/>
              <a:gd name="connsiteX8" fmla="*/ 1140 w 6610350"/>
              <a:gd name="connsiteY8" fmla="*/ 3327736 h 3327736"/>
              <a:gd name="connsiteX9" fmla="*/ 0 w 6610350"/>
              <a:gd name="connsiteY9" fmla="*/ 3305175 h 3327736"/>
              <a:gd name="connsiteX10" fmla="*/ 3305175 w 6610350"/>
              <a:gd name="connsiteY10" fmla="*/ 0 h 332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350" h="3327736">
                <a:moveTo>
                  <a:pt x="3305175" y="0"/>
                </a:moveTo>
                <a:cubicBezTo>
                  <a:pt x="5130573" y="0"/>
                  <a:pt x="6610350" y="1479777"/>
                  <a:pt x="6610350" y="3305175"/>
                </a:cubicBezTo>
                <a:lnTo>
                  <a:pt x="6609211" y="3327736"/>
                </a:lnTo>
                <a:lnTo>
                  <a:pt x="4582544" y="3327736"/>
                </a:lnTo>
                <a:lnTo>
                  <a:pt x="4583683" y="3305175"/>
                </a:lnTo>
                <a:cubicBezTo>
                  <a:pt x="4583683" y="2599075"/>
                  <a:pt x="4011275" y="2026667"/>
                  <a:pt x="3305175" y="2026667"/>
                </a:cubicBezTo>
                <a:cubicBezTo>
                  <a:pt x="2599075" y="2026667"/>
                  <a:pt x="2026667" y="2599075"/>
                  <a:pt x="2026667" y="3305175"/>
                </a:cubicBezTo>
                <a:lnTo>
                  <a:pt x="2027807" y="3327736"/>
                </a:lnTo>
                <a:lnTo>
                  <a:pt x="1140" y="3327736"/>
                </a:lnTo>
                <a:lnTo>
                  <a:pt x="0" y="3305175"/>
                </a:lnTo>
                <a:cubicBezTo>
                  <a:pt x="0" y="1479777"/>
                  <a:pt x="1479777" y="0"/>
                  <a:pt x="3305175"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57142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2908303" y="2989661"/>
            <a:ext cx="9283699" cy="3004510"/>
          </a:xfrm>
          <a:custGeom>
            <a:avLst/>
            <a:gdLst>
              <a:gd name="connsiteX0" fmla="*/ 122854 w 9283699"/>
              <a:gd name="connsiteY0" fmla="*/ 0 h 3004510"/>
              <a:gd name="connsiteX1" fmla="*/ 9283699 w 9283699"/>
              <a:gd name="connsiteY1" fmla="*/ 0 h 3004510"/>
              <a:gd name="connsiteX2" fmla="*/ 9283699 w 9283699"/>
              <a:gd name="connsiteY2" fmla="*/ 3004510 h 3004510"/>
              <a:gd name="connsiteX3" fmla="*/ 122854 w 9283699"/>
              <a:gd name="connsiteY3" fmla="*/ 3004510 h 3004510"/>
              <a:gd name="connsiteX4" fmla="*/ 0 w 9283699"/>
              <a:gd name="connsiteY4" fmla="*/ 2881656 h 3004510"/>
              <a:gd name="connsiteX5" fmla="*/ 0 w 9283699"/>
              <a:gd name="connsiteY5" fmla="*/ 122854 h 3004510"/>
              <a:gd name="connsiteX6" fmla="*/ 122854 w 9283699"/>
              <a:gd name="connsiteY6" fmla="*/ 0 h 300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699" h="3004510">
                <a:moveTo>
                  <a:pt x="122854" y="0"/>
                </a:moveTo>
                <a:lnTo>
                  <a:pt x="9283699" y="0"/>
                </a:lnTo>
                <a:lnTo>
                  <a:pt x="9283699" y="3004510"/>
                </a:lnTo>
                <a:lnTo>
                  <a:pt x="122854" y="3004510"/>
                </a:lnTo>
                <a:cubicBezTo>
                  <a:pt x="55004" y="3004510"/>
                  <a:pt x="0" y="2949506"/>
                  <a:pt x="0" y="2881656"/>
                </a:cubicBezTo>
                <a:lnTo>
                  <a:pt x="0" y="122854"/>
                </a:lnTo>
                <a:cubicBezTo>
                  <a:pt x="0" y="55004"/>
                  <a:pt x="55004" y="0"/>
                  <a:pt x="122854"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8" name="Picture Placeholder 7"/>
          <p:cNvSpPr>
            <a:spLocks noGrp="1"/>
          </p:cNvSpPr>
          <p:nvPr>
            <p:ph type="pic" sz="quarter" idx="10"/>
          </p:nvPr>
        </p:nvSpPr>
        <p:spPr>
          <a:xfrm>
            <a:off x="1059261" y="1991074"/>
            <a:ext cx="2505090" cy="2090913"/>
          </a:xfrm>
          <a:custGeom>
            <a:avLst/>
            <a:gdLst>
              <a:gd name="connsiteX0" fmla="*/ 294570 w 2117475"/>
              <a:gd name="connsiteY0" fmla="*/ 0 h 1767384"/>
              <a:gd name="connsiteX1" fmla="*/ 2117475 w 2117475"/>
              <a:gd name="connsiteY1" fmla="*/ 0 h 1767384"/>
              <a:gd name="connsiteX2" fmla="*/ 2117475 w 2117475"/>
              <a:gd name="connsiteY2" fmla="*/ 1472814 h 1767384"/>
              <a:gd name="connsiteX3" fmla="*/ 1822905 w 2117475"/>
              <a:gd name="connsiteY3" fmla="*/ 1767384 h 1767384"/>
              <a:gd name="connsiteX4" fmla="*/ 0 w 2117475"/>
              <a:gd name="connsiteY4" fmla="*/ 1767384 h 1767384"/>
              <a:gd name="connsiteX5" fmla="*/ 0 w 2117475"/>
              <a:gd name="connsiteY5" fmla="*/ 294570 h 1767384"/>
              <a:gd name="connsiteX6" fmla="*/ 294570 w 2117475"/>
              <a:gd name="connsiteY6" fmla="*/ 0 h 17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475" h="1767384">
                <a:moveTo>
                  <a:pt x="294570" y="0"/>
                </a:moveTo>
                <a:lnTo>
                  <a:pt x="2117475" y="0"/>
                </a:lnTo>
                <a:lnTo>
                  <a:pt x="2117475" y="1472814"/>
                </a:lnTo>
                <a:cubicBezTo>
                  <a:pt x="2117475" y="1635501"/>
                  <a:pt x="1985592" y="1767384"/>
                  <a:pt x="1822905" y="1767384"/>
                </a:cubicBezTo>
                <a:lnTo>
                  <a:pt x="0" y="1767384"/>
                </a:lnTo>
                <a:lnTo>
                  <a:pt x="0" y="294570"/>
                </a:lnTo>
                <a:cubicBezTo>
                  <a:pt x="0" y="131883"/>
                  <a:pt x="131883" y="0"/>
                  <a:pt x="294570"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9" name="Picture Placeholder 8"/>
          <p:cNvSpPr>
            <a:spLocks noGrp="1"/>
          </p:cNvSpPr>
          <p:nvPr>
            <p:ph type="pic" sz="quarter" idx="11"/>
          </p:nvPr>
        </p:nvSpPr>
        <p:spPr>
          <a:xfrm>
            <a:off x="4138069" y="2434265"/>
            <a:ext cx="2117475" cy="1767384"/>
          </a:xfrm>
          <a:custGeom>
            <a:avLst/>
            <a:gdLst>
              <a:gd name="connsiteX0" fmla="*/ 294570 w 2117475"/>
              <a:gd name="connsiteY0" fmla="*/ 0 h 1767384"/>
              <a:gd name="connsiteX1" fmla="*/ 2117475 w 2117475"/>
              <a:gd name="connsiteY1" fmla="*/ 0 h 1767384"/>
              <a:gd name="connsiteX2" fmla="*/ 2117475 w 2117475"/>
              <a:gd name="connsiteY2" fmla="*/ 1472814 h 1767384"/>
              <a:gd name="connsiteX3" fmla="*/ 1822905 w 2117475"/>
              <a:gd name="connsiteY3" fmla="*/ 1767384 h 1767384"/>
              <a:gd name="connsiteX4" fmla="*/ 0 w 2117475"/>
              <a:gd name="connsiteY4" fmla="*/ 1767384 h 1767384"/>
              <a:gd name="connsiteX5" fmla="*/ 0 w 2117475"/>
              <a:gd name="connsiteY5" fmla="*/ 294570 h 1767384"/>
              <a:gd name="connsiteX6" fmla="*/ 294570 w 2117475"/>
              <a:gd name="connsiteY6" fmla="*/ 0 h 17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475" h="1767384">
                <a:moveTo>
                  <a:pt x="294570" y="0"/>
                </a:moveTo>
                <a:lnTo>
                  <a:pt x="2117475" y="0"/>
                </a:lnTo>
                <a:lnTo>
                  <a:pt x="2117475" y="1472814"/>
                </a:lnTo>
                <a:cubicBezTo>
                  <a:pt x="2117475" y="1635501"/>
                  <a:pt x="1985592" y="1767384"/>
                  <a:pt x="1822905" y="1767384"/>
                </a:cubicBezTo>
                <a:lnTo>
                  <a:pt x="0" y="1767384"/>
                </a:lnTo>
                <a:lnTo>
                  <a:pt x="0" y="294570"/>
                </a:lnTo>
                <a:cubicBezTo>
                  <a:pt x="0" y="131883"/>
                  <a:pt x="131883" y="0"/>
                  <a:pt x="294570"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0" name="Picture Placeholder 9"/>
          <p:cNvSpPr>
            <a:spLocks noGrp="1"/>
          </p:cNvSpPr>
          <p:nvPr>
            <p:ph type="pic" sz="quarter" idx="12"/>
          </p:nvPr>
        </p:nvSpPr>
        <p:spPr>
          <a:xfrm>
            <a:off x="6816091" y="2434265"/>
            <a:ext cx="2117475" cy="1767384"/>
          </a:xfrm>
          <a:custGeom>
            <a:avLst/>
            <a:gdLst>
              <a:gd name="connsiteX0" fmla="*/ 294570 w 2117475"/>
              <a:gd name="connsiteY0" fmla="*/ 0 h 1767384"/>
              <a:gd name="connsiteX1" fmla="*/ 2117475 w 2117475"/>
              <a:gd name="connsiteY1" fmla="*/ 0 h 1767384"/>
              <a:gd name="connsiteX2" fmla="*/ 2117475 w 2117475"/>
              <a:gd name="connsiteY2" fmla="*/ 1472814 h 1767384"/>
              <a:gd name="connsiteX3" fmla="*/ 1822905 w 2117475"/>
              <a:gd name="connsiteY3" fmla="*/ 1767384 h 1767384"/>
              <a:gd name="connsiteX4" fmla="*/ 0 w 2117475"/>
              <a:gd name="connsiteY4" fmla="*/ 1767384 h 1767384"/>
              <a:gd name="connsiteX5" fmla="*/ 0 w 2117475"/>
              <a:gd name="connsiteY5" fmla="*/ 294570 h 1767384"/>
              <a:gd name="connsiteX6" fmla="*/ 294570 w 2117475"/>
              <a:gd name="connsiteY6" fmla="*/ 0 h 17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475" h="1767384">
                <a:moveTo>
                  <a:pt x="294570" y="0"/>
                </a:moveTo>
                <a:lnTo>
                  <a:pt x="2117475" y="0"/>
                </a:lnTo>
                <a:lnTo>
                  <a:pt x="2117475" y="1472814"/>
                </a:lnTo>
                <a:cubicBezTo>
                  <a:pt x="2117475" y="1635501"/>
                  <a:pt x="1985592" y="1767384"/>
                  <a:pt x="1822905" y="1767384"/>
                </a:cubicBezTo>
                <a:lnTo>
                  <a:pt x="0" y="1767384"/>
                </a:lnTo>
                <a:lnTo>
                  <a:pt x="0" y="294570"/>
                </a:lnTo>
                <a:cubicBezTo>
                  <a:pt x="0" y="131883"/>
                  <a:pt x="131883" y="0"/>
                  <a:pt x="294570"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1" name="Picture Placeholder 10"/>
          <p:cNvSpPr>
            <a:spLocks noGrp="1"/>
          </p:cNvSpPr>
          <p:nvPr>
            <p:ph type="pic" sz="quarter" idx="13"/>
          </p:nvPr>
        </p:nvSpPr>
        <p:spPr>
          <a:xfrm>
            <a:off x="9494115" y="2434265"/>
            <a:ext cx="2117475" cy="1767384"/>
          </a:xfrm>
          <a:custGeom>
            <a:avLst/>
            <a:gdLst>
              <a:gd name="connsiteX0" fmla="*/ 294570 w 2117475"/>
              <a:gd name="connsiteY0" fmla="*/ 0 h 1767384"/>
              <a:gd name="connsiteX1" fmla="*/ 2117475 w 2117475"/>
              <a:gd name="connsiteY1" fmla="*/ 0 h 1767384"/>
              <a:gd name="connsiteX2" fmla="*/ 2117475 w 2117475"/>
              <a:gd name="connsiteY2" fmla="*/ 1472814 h 1767384"/>
              <a:gd name="connsiteX3" fmla="*/ 1822905 w 2117475"/>
              <a:gd name="connsiteY3" fmla="*/ 1767384 h 1767384"/>
              <a:gd name="connsiteX4" fmla="*/ 0 w 2117475"/>
              <a:gd name="connsiteY4" fmla="*/ 1767384 h 1767384"/>
              <a:gd name="connsiteX5" fmla="*/ 0 w 2117475"/>
              <a:gd name="connsiteY5" fmla="*/ 294570 h 1767384"/>
              <a:gd name="connsiteX6" fmla="*/ 294570 w 2117475"/>
              <a:gd name="connsiteY6" fmla="*/ 0 h 17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475" h="1767384">
                <a:moveTo>
                  <a:pt x="294570" y="0"/>
                </a:moveTo>
                <a:lnTo>
                  <a:pt x="2117475" y="0"/>
                </a:lnTo>
                <a:lnTo>
                  <a:pt x="2117475" y="1472814"/>
                </a:lnTo>
                <a:cubicBezTo>
                  <a:pt x="2117475" y="1635501"/>
                  <a:pt x="1985592" y="1767384"/>
                  <a:pt x="1822905" y="1767384"/>
                </a:cubicBezTo>
                <a:lnTo>
                  <a:pt x="0" y="1767384"/>
                </a:lnTo>
                <a:lnTo>
                  <a:pt x="0" y="294570"/>
                </a:lnTo>
                <a:cubicBezTo>
                  <a:pt x="0" y="131883"/>
                  <a:pt x="131883" y="0"/>
                  <a:pt x="294570"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424072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 y="1144164"/>
            <a:ext cx="9143999" cy="4610100"/>
          </a:xfrm>
          <a:custGeom>
            <a:avLst/>
            <a:gdLst>
              <a:gd name="connsiteX0" fmla="*/ 0 w 9143999"/>
              <a:gd name="connsiteY0" fmla="*/ 0 h 4610100"/>
              <a:gd name="connsiteX1" fmla="*/ 3047999 w 9143999"/>
              <a:gd name="connsiteY1" fmla="*/ 0 h 4610100"/>
              <a:gd name="connsiteX2" fmla="*/ 9143999 w 9143999"/>
              <a:gd name="connsiteY2" fmla="*/ 0 h 4610100"/>
              <a:gd name="connsiteX3" fmla="*/ 9143999 w 9143999"/>
              <a:gd name="connsiteY3" fmla="*/ 2305050 h 4610100"/>
              <a:gd name="connsiteX4" fmla="*/ 3047999 w 9143999"/>
              <a:gd name="connsiteY4" fmla="*/ 2305050 h 4610100"/>
              <a:gd name="connsiteX5" fmla="*/ 3047999 w 9143999"/>
              <a:gd name="connsiteY5" fmla="*/ 4610100 h 4610100"/>
              <a:gd name="connsiteX6" fmla="*/ 0 w 9143999"/>
              <a:gd name="connsiteY6"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4610100">
                <a:moveTo>
                  <a:pt x="0" y="0"/>
                </a:moveTo>
                <a:lnTo>
                  <a:pt x="3047999" y="0"/>
                </a:lnTo>
                <a:lnTo>
                  <a:pt x="9143999" y="0"/>
                </a:lnTo>
                <a:lnTo>
                  <a:pt x="9143999" y="2305050"/>
                </a:lnTo>
                <a:lnTo>
                  <a:pt x="3047999" y="2305050"/>
                </a:lnTo>
                <a:lnTo>
                  <a:pt x="3047999" y="4610100"/>
                </a:lnTo>
                <a:lnTo>
                  <a:pt x="0" y="4610100"/>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98598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5FD2423-F30D-466F-8184-975047076578}"/>
              </a:ext>
            </a:extLst>
          </p:cNvPr>
          <p:cNvSpPr/>
          <p:nvPr userDrawn="1"/>
        </p:nvSpPr>
        <p:spPr>
          <a:xfrm>
            <a:off x="9474200" y="4135438"/>
            <a:ext cx="1343025" cy="13414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 name="Rectangle 5">
            <a:extLst>
              <a:ext uri="{FF2B5EF4-FFF2-40B4-BE49-F238E27FC236}">
                <a16:creationId xmlns:a16="http://schemas.microsoft.com/office/drawing/2014/main" id="{CA711F77-F85D-4851-8518-4904C2746C0E}"/>
              </a:ext>
            </a:extLst>
          </p:cNvPr>
          <p:cNvSpPr/>
          <p:nvPr userDrawn="1"/>
        </p:nvSpPr>
        <p:spPr>
          <a:xfrm>
            <a:off x="10850563" y="2754313"/>
            <a:ext cx="1341437" cy="13414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6" name="Rectangle 7">
            <a:extLst>
              <a:ext uri="{FF2B5EF4-FFF2-40B4-BE49-F238E27FC236}">
                <a16:creationId xmlns:a16="http://schemas.microsoft.com/office/drawing/2014/main" id="{C897C790-9B61-49B0-8B0C-379D535CB725}"/>
              </a:ext>
            </a:extLst>
          </p:cNvPr>
          <p:cNvSpPr/>
          <p:nvPr userDrawn="1"/>
        </p:nvSpPr>
        <p:spPr>
          <a:xfrm>
            <a:off x="10850563" y="4135438"/>
            <a:ext cx="1341437" cy="13414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Picture Placeholder 4"/>
          <p:cNvSpPr>
            <a:spLocks noGrp="1"/>
          </p:cNvSpPr>
          <p:nvPr>
            <p:ph type="pic" sz="quarter" idx="14"/>
          </p:nvPr>
        </p:nvSpPr>
        <p:spPr>
          <a:xfrm>
            <a:off x="5319154" y="2"/>
            <a:ext cx="6872846" cy="6857998"/>
          </a:xfrm>
          <a:custGeom>
            <a:avLst/>
            <a:gdLst>
              <a:gd name="connsiteX0" fmla="*/ 2777446 w 6872846"/>
              <a:gd name="connsiteY0" fmla="*/ 5516900 h 6857998"/>
              <a:gd name="connsiteX1" fmla="*/ 4118544 w 6872846"/>
              <a:gd name="connsiteY1" fmla="*/ 5516900 h 6857998"/>
              <a:gd name="connsiteX2" fmla="*/ 4118544 w 6872846"/>
              <a:gd name="connsiteY2" fmla="*/ 6857998 h 6857998"/>
              <a:gd name="connsiteX3" fmla="*/ 2777446 w 6872846"/>
              <a:gd name="connsiteY3" fmla="*/ 6857998 h 6857998"/>
              <a:gd name="connsiteX4" fmla="*/ 2777446 w 6872846"/>
              <a:gd name="connsiteY4" fmla="*/ 4131450 h 6857998"/>
              <a:gd name="connsiteX5" fmla="*/ 4118544 w 6872846"/>
              <a:gd name="connsiteY5" fmla="*/ 4131450 h 6857998"/>
              <a:gd name="connsiteX6" fmla="*/ 4118544 w 6872846"/>
              <a:gd name="connsiteY6" fmla="*/ 5472548 h 6857998"/>
              <a:gd name="connsiteX7" fmla="*/ 2777446 w 6872846"/>
              <a:gd name="connsiteY7" fmla="*/ 5472548 h 6857998"/>
              <a:gd name="connsiteX8" fmla="*/ 1388723 w 6872846"/>
              <a:gd name="connsiteY8" fmla="*/ 4131450 h 6857998"/>
              <a:gd name="connsiteX9" fmla="*/ 2729821 w 6872846"/>
              <a:gd name="connsiteY9" fmla="*/ 4131450 h 6857998"/>
              <a:gd name="connsiteX10" fmla="*/ 2729821 w 6872846"/>
              <a:gd name="connsiteY10" fmla="*/ 5472548 h 6857998"/>
              <a:gd name="connsiteX11" fmla="*/ 1388723 w 6872846"/>
              <a:gd name="connsiteY11" fmla="*/ 5472548 h 6857998"/>
              <a:gd name="connsiteX12" fmla="*/ 0 w 6872846"/>
              <a:gd name="connsiteY12" fmla="*/ 4131450 h 6857998"/>
              <a:gd name="connsiteX13" fmla="*/ 1341098 w 6872846"/>
              <a:gd name="connsiteY13" fmla="*/ 4131450 h 6857998"/>
              <a:gd name="connsiteX14" fmla="*/ 1341098 w 6872846"/>
              <a:gd name="connsiteY14" fmla="*/ 5472548 h 6857998"/>
              <a:gd name="connsiteX15" fmla="*/ 0 w 6872846"/>
              <a:gd name="connsiteY15" fmla="*/ 5472548 h 6857998"/>
              <a:gd name="connsiteX16" fmla="*/ 4154597 w 6872846"/>
              <a:gd name="connsiteY16" fmla="*/ 2754300 h 6857998"/>
              <a:gd name="connsiteX17" fmla="*/ 5495695 w 6872846"/>
              <a:gd name="connsiteY17" fmla="*/ 2754300 h 6857998"/>
              <a:gd name="connsiteX18" fmla="*/ 5495695 w 6872846"/>
              <a:gd name="connsiteY18" fmla="*/ 4095398 h 6857998"/>
              <a:gd name="connsiteX19" fmla="*/ 4154597 w 6872846"/>
              <a:gd name="connsiteY19" fmla="*/ 4095398 h 6857998"/>
              <a:gd name="connsiteX20" fmla="*/ 2777446 w 6872846"/>
              <a:gd name="connsiteY20" fmla="*/ 2754300 h 6857998"/>
              <a:gd name="connsiteX21" fmla="*/ 4118544 w 6872846"/>
              <a:gd name="connsiteY21" fmla="*/ 2754300 h 6857998"/>
              <a:gd name="connsiteX22" fmla="*/ 4118544 w 6872846"/>
              <a:gd name="connsiteY22" fmla="*/ 4095398 h 6857998"/>
              <a:gd name="connsiteX23" fmla="*/ 2777446 w 6872846"/>
              <a:gd name="connsiteY23" fmla="*/ 4095398 h 6857998"/>
              <a:gd name="connsiteX24" fmla="*/ 1388723 w 6872846"/>
              <a:gd name="connsiteY24" fmla="*/ 2754300 h 6857998"/>
              <a:gd name="connsiteX25" fmla="*/ 2729821 w 6872846"/>
              <a:gd name="connsiteY25" fmla="*/ 2754300 h 6857998"/>
              <a:gd name="connsiteX26" fmla="*/ 2729821 w 6872846"/>
              <a:gd name="connsiteY26" fmla="*/ 4095398 h 6857998"/>
              <a:gd name="connsiteX27" fmla="*/ 1388723 w 6872846"/>
              <a:gd name="connsiteY27" fmla="*/ 4095398 h 6857998"/>
              <a:gd name="connsiteX28" fmla="*/ 4154597 w 6872846"/>
              <a:gd name="connsiteY28" fmla="*/ 1377151 h 6857998"/>
              <a:gd name="connsiteX29" fmla="*/ 5495695 w 6872846"/>
              <a:gd name="connsiteY29" fmla="*/ 1377151 h 6857998"/>
              <a:gd name="connsiteX30" fmla="*/ 5495695 w 6872846"/>
              <a:gd name="connsiteY30" fmla="*/ 2718248 h 6857998"/>
              <a:gd name="connsiteX31" fmla="*/ 4154597 w 6872846"/>
              <a:gd name="connsiteY31" fmla="*/ 2718248 h 6857998"/>
              <a:gd name="connsiteX32" fmla="*/ 2777446 w 6872846"/>
              <a:gd name="connsiteY32" fmla="*/ 1377151 h 6857998"/>
              <a:gd name="connsiteX33" fmla="*/ 4118544 w 6872846"/>
              <a:gd name="connsiteY33" fmla="*/ 1377151 h 6857998"/>
              <a:gd name="connsiteX34" fmla="*/ 4118544 w 6872846"/>
              <a:gd name="connsiteY34" fmla="*/ 2718248 h 6857998"/>
              <a:gd name="connsiteX35" fmla="*/ 2777446 w 6872846"/>
              <a:gd name="connsiteY35" fmla="*/ 2718248 h 6857998"/>
              <a:gd name="connsiteX36" fmla="*/ 5531748 w 6872846"/>
              <a:gd name="connsiteY36" fmla="*/ 1377150 h 6857998"/>
              <a:gd name="connsiteX37" fmla="*/ 6872846 w 6872846"/>
              <a:gd name="connsiteY37" fmla="*/ 1377150 h 6857998"/>
              <a:gd name="connsiteX38" fmla="*/ 6872846 w 6872846"/>
              <a:gd name="connsiteY38" fmla="*/ 2718248 h 6857998"/>
              <a:gd name="connsiteX39" fmla="*/ 5531748 w 6872846"/>
              <a:gd name="connsiteY39" fmla="*/ 2718248 h 6857998"/>
              <a:gd name="connsiteX40" fmla="*/ 4154597 w 6872846"/>
              <a:gd name="connsiteY40" fmla="*/ 1 h 6857998"/>
              <a:gd name="connsiteX41" fmla="*/ 5495695 w 6872846"/>
              <a:gd name="connsiteY41" fmla="*/ 1 h 6857998"/>
              <a:gd name="connsiteX42" fmla="*/ 5495695 w 6872846"/>
              <a:gd name="connsiteY42" fmla="*/ 1341099 h 6857998"/>
              <a:gd name="connsiteX43" fmla="*/ 4154597 w 6872846"/>
              <a:gd name="connsiteY43" fmla="*/ 1341099 h 6857998"/>
              <a:gd name="connsiteX44" fmla="*/ 2777446 w 6872846"/>
              <a:gd name="connsiteY44" fmla="*/ 1 h 6857998"/>
              <a:gd name="connsiteX45" fmla="*/ 4118544 w 6872846"/>
              <a:gd name="connsiteY45" fmla="*/ 1 h 6857998"/>
              <a:gd name="connsiteX46" fmla="*/ 4118544 w 6872846"/>
              <a:gd name="connsiteY46" fmla="*/ 1341099 h 6857998"/>
              <a:gd name="connsiteX47" fmla="*/ 2777446 w 6872846"/>
              <a:gd name="connsiteY47" fmla="*/ 1341099 h 6857998"/>
              <a:gd name="connsiteX48" fmla="*/ 5531748 w 6872846"/>
              <a:gd name="connsiteY48" fmla="*/ 0 h 6857998"/>
              <a:gd name="connsiteX49" fmla="*/ 6872846 w 6872846"/>
              <a:gd name="connsiteY49" fmla="*/ 0 h 6857998"/>
              <a:gd name="connsiteX50" fmla="*/ 6872846 w 6872846"/>
              <a:gd name="connsiteY50" fmla="*/ 1341098 h 6857998"/>
              <a:gd name="connsiteX51" fmla="*/ 5531748 w 6872846"/>
              <a:gd name="connsiteY51" fmla="*/ 13410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72846" h="6857998">
                <a:moveTo>
                  <a:pt x="2777446" y="5516900"/>
                </a:moveTo>
                <a:lnTo>
                  <a:pt x="4118544" y="5516900"/>
                </a:lnTo>
                <a:lnTo>
                  <a:pt x="4118544" y="6857998"/>
                </a:lnTo>
                <a:lnTo>
                  <a:pt x="2777446" y="6857998"/>
                </a:lnTo>
                <a:close/>
                <a:moveTo>
                  <a:pt x="2777446" y="4131450"/>
                </a:moveTo>
                <a:lnTo>
                  <a:pt x="4118544" y="4131450"/>
                </a:lnTo>
                <a:lnTo>
                  <a:pt x="4118544" y="5472548"/>
                </a:lnTo>
                <a:lnTo>
                  <a:pt x="2777446" y="5472548"/>
                </a:lnTo>
                <a:close/>
                <a:moveTo>
                  <a:pt x="1388723" y="4131450"/>
                </a:moveTo>
                <a:lnTo>
                  <a:pt x="2729821" y="4131450"/>
                </a:lnTo>
                <a:lnTo>
                  <a:pt x="2729821" y="5472548"/>
                </a:lnTo>
                <a:lnTo>
                  <a:pt x="1388723" y="5472548"/>
                </a:lnTo>
                <a:close/>
                <a:moveTo>
                  <a:pt x="0" y="4131450"/>
                </a:moveTo>
                <a:lnTo>
                  <a:pt x="1341098" y="4131450"/>
                </a:lnTo>
                <a:lnTo>
                  <a:pt x="1341098" y="5472548"/>
                </a:lnTo>
                <a:lnTo>
                  <a:pt x="0" y="5472548"/>
                </a:lnTo>
                <a:close/>
                <a:moveTo>
                  <a:pt x="4154597" y="2754300"/>
                </a:moveTo>
                <a:lnTo>
                  <a:pt x="5495695" y="2754300"/>
                </a:lnTo>
                <a:lnTo>
                  <a:pt x="5495695" y="4095398"/>
                </a:lnTo>
                <a:lnTo>
                  <a:pt x="4154597" y="4095398"/>
                </a:lnTo>
                <a:close/>
                <a:moveTo>
                  <a:pt x="2777446" y="2754300"/>
                </a:moveTo>
                <a:lnTo>
                  <a:pt x="4118544" y="2754300"/>
                </a:lnTo>
                <a:lnTo>
                  <a:pt x="4118544" y="4095398"/>
                </a:lnTo>
                <a:lnTo>
                  <a:pt x="2777446" y="4095398"/>
                </a:lnTo>
                <a:close/>
                <a:moveTo>
                  <a:pt x="1388723" y="2754300"/>
                </a:moveTo>
                <a:lnTo>
                  <a:pt x="2729821" y="2754300"/>
                </a:lnTo>
                <a:lnTo>
                  <a:pt x="2729821" y="4095398"/>
                </a:lnTo>
                <a:lnTo>
                  <a:pt x="1388723" y="4095398"/>
                </a:lnTo>
                <a:close/>
                <a:moveTo>
                  <a:pt x="4154597" y="1377151"/>
                </a:moveTo>
                <a:lnTo>
                  <a:pt x="5495695" y="1377151"/>
                </a:lnTo>
                <a:lnTo>
                  <a:pt x="5495695" y="2718248"/>
                </a:lnTo>
                <a:lnTo>
                  <a:pt x="4154597" y="2718248"/>
                </a:lnTo>
                <a:close/>
                <a:moveTo>
                  <a:pt x="2777446" y="1377151"/>
                </a:moveTo>
                <a:lnTo>
                  <a:pt x="4118544" y="1377151"/>
                </a:lnTo>
                <a:lnTo>
                  <a:pt x="4118544" y="2718248"/>
                </a:lnTo>
                <a:lnTo>
                  <a:pt x="2777446" y="2718248"/>
                </a:lnTo>
                <a:close/>
                <a:moveTo>
                  <a:pt x="5531748" y="1377150"/>
                </a:moveTo>
                <a:lnTo>
                  <a:pt x="6872846" y="1377150"/>
                </a:lnTo>
                <a:lnTo>
                  <a:pt x="6872846" y="2718248"/>
                </a:lnTo>
                <a:lnTo>
                  <a:pt x="5531748" y="2718248"/>
                </a:lnTo>
                <a:close/>
                <a:moveTo>
                  <a:pt x="4154597" y="1"/>
                </a:moveTo>
                <a:lnTo>
                  <a:pt x="5495695" y="1"/>
                </a:lnTo>
                <a:lnTo>
                  <a:pt x="5495695" y="1341099"/>
                </a:lnTo>
                <a:lnTo>
                  <a:pt x="4154597" y="1341099"/>
                </a:lnTo>
                <a:close/>
                <a:moveTo>
                  <a:pt x="2777446" y="1"/>
                </a:moveTo>
                <a:lnTo>
                  <a:pt x="4118544" y="1"/>
                </a:lnTo>
                <a:lnTo>
                  <a:pt x="4118544" y="1341099"/>
                </a:lnTo>
                <a:lnTo>
                  <a:pt x="2777446" y="1341099"/>
                </a:lnTo>
                <a:close/>
                <a:moveTo>
                  <a:pt x="5531748" y="0"/>
                </a:moveTo>
                <a:lnTo>
                  <a:pt x="6872846" y="0"/>
                </a:lnTo>
                <a:lnTo>
                  <a:pt x="6872846" y="1341098"/>
                </a:lnTo>
                <a:lnTo>
                  <a:pt x="5531748" y="1341098"/>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49970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Freeform: Shape 4">
            <a:extLst>
              <a:ext uri="{FF2B5EF4-FFF2-40B4-BE49-F238E27FC236}">
                <a16:creationId xmlns:a16="http://schemas.microsoft.com/office/drawing/2014/main" id="{EDEC6D2E-F64D-4839-8C0A-9F89355F01C5}"/>
              </a:ext>
            </a:extLst>
          </p:cNvPr>
          <p:cNvSpPr/>
          <p:nvPr userDrawn="1"/>
        </p:nvSpPr>
        <p:spPr>
          <a:xfrm>
            <a:off x="0" y="0"/>
            <a:ext cx="4524375" cy="6858000"/>
          </a:xfrm>
          <a:custGeom>
            <a:avLst/>
            <a:gdLst>
              <a:gd name="connsiteX0" fmla="*/ 0 w 4524487"/>
              <a:gd name="connsiteY0" fmla="*/ 0 h 6858000"/>
              <a:gd name="connsiteX1" fmla="*/ 3488082 w 4524487"/>
              <a:gd name="connsiteY1" fmla="*/ 0 h 6858000"/>
              <a:gd name="connsiteX2" fmla="*/ 3681780 w 4524487"/>
              <a:gd name="connsiteY2" fmla="*/ 255815 h 6858000"/>
              <a:gd name="connsiteX3" fmla="*/ 4524487 w 4524487"/>
              <a:gd name="connsiteY3" fmla="*/ 2956183 h 6858000"/>
              <a:gd name="connsiteX4" fmla="*/ 2572421 w 4524487"/>
              <a:gd name="connsiteY4" fmla="*/ 6792786 h 6858000"/>
              <a:gd name="connsiteX5" fmla="*/ 2476508 w 4524487"/>
              <a:gd name="connsiteY5" fmla="*/ 6858000 h 6858000"/>
              <a:gd name="connsiteX6" fmla="*/ 0 w 45244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487" h="685800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Freeform: Shape 5">
            <a:extLst>
              <a:ext uri="{FF2B5EF4-FFF2-40B4-BE49-F238E27FC236}">
                <a16:creationId xmlns:a16="http://schemas.microsoft.com/office/drawing/2014/main" id="{6D67D3AC-6318-48AF-81B5-434AE64E88BE}"/>
              </a:ext>
            </a:extLst>
          </p:cNvPr>
          <p:cNvSpPr/>
          <p:nvPr userDrawn="1"/>
        </p:nvSpPr>
        <p:spPr>
          <a:xfrm>
            <a:off x="0" y="0"/>
            <a:ext cx="4278313" cy="6858000"/>
          </a:xfrm>
          <a:custGeom>
            <a:avLst/>
            <a:gdLst>
              <a:gd name="connsiteX0" fmla="*/ 0 w 4278688"/>
              <a:gd name="connsiteY0" fmla="*/ 0 h 6858000"/>
              <a:gd name="connsiteX1" fmla="*/ 3046210 w 4278688"/>
              <a:gd name="connsiteY1" fmla="*/ 0 h 6858000"/>
              <a:gd name="connsiteX2" fmla="*/ 3301644 w 4278688"/>
              <a:gd name="connsiteY2" fmla="*/ 281049 h 6858000"/>
              <a:gd name="connsiteX3" fmla="*/ 4278688 w 4278688"/>
              <a:gd name="connsiteY3" fmla="*/ 3002691 h 6858000"/>
              <a:gd name="connsiteX4" fmla="*/ 2039478 w 4278688"/>
              <a:gd name="connsiteY4" fmla="*/ 6764964 h 6858000"/>
              <a:gd name="connsiteX5" fmla="*/ 1857826 w 4278688"/>
              <a:gd name="connsiteY5" fmla="*/ 6858000 h 6858000"/>
              <a:gd name="connsiteX6" fmla="*/ 0 w 42786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688" h="685800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9" name="Picture Placeholder 18"/>
          <p:cNvSpPr>
            <a:spLocks noGrp="1"/>
          </p:cNvSpPr>
          <p:nvPr>
            <p:ph type="pic" sz="quarter" idx="15"/>
          </p:nvPr>
        </p:nvSpPr>
        <p:spPr>
          <a:xfrm>
            <a:off x="1255670" y="393328"/>
            <a:ext cx="2434414" cy="2609365"/>
          </a:xfrm>
          <a:custGeom>
            <a:avLst/>
            <a:gdLst>
              <a:gd name="connsiteX0" fmla="*/ 1353694 w 2434414"/>
              <a:gd name="connsiteY0" fmla="*/ 0 h 2609365"/>
              <a:gd name="connsiteX1" fmla="*/ 2434414 w 2434414"/>
              <a:gd name="connsiteY1" fmla="*/ 2609365 h 2609365"/>
              <a:gd name="connsiteX2" fmla="*/ 521129 w 2434414"/>
              <a:gd name="connsiteY2" fmla="*/ 2609365 h 2609365"/>
              <a:gd name="connsiteX3" fmla="*/ 0 w 2434414"/>
              <a:gd name="connsiteY3" fmla="*/ 1353694 h 2609365"/>
            </a:gdLst>
            <a:ahLst/>
            <a:cxnLst>
              <a:cxn ang="0">
                <a:pos x="connsiteX0" y="connsiteY0"/>
              </a:cxn>
              <a:cxn ang="0">
                <a:pos x="connsiteX1" y="connsiteY1"/>
              </a:cxn>
              <a:cxn ang="0">
                <a:pos x="connsiteX2" y="connsiteY2"/>
              </a:cxn>
              <a:cxn ang="0">
                <a:pos x="connsiteX3" y="connsiteY3"/>
              </a:cxn>
            </a:cxnLst>
            <a:rect l="l" t="t" r="r" b="b"/>
            <a:pathLst>
              <a:path w="2434414" h="2609365">
                <a:moveTo>
                  <a:pt x="1353694" y="0"/>
                </a:moveTo>
                <a:cubicBezTo>
                  <a:pt x="2021235" y="667541"/>
                  <a:pt x="2434414" y="1590683"/>
                  <a:pt x="2434414" y="2609365"/>
                </a:cubicBezTo>
                <a:lnTo>
                  <a:pt x="521129" y="2609365"/>
                </a:lnTo>
                <a:cubicBezTo>
                  <a:pt x="521129" y="2119256"/>
                  <a:pt x="321363" y="1675056"/>
                  <a:pt x="0" y="1353694"/>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23" name="Picture Placeholder 22"/>
          <p:cNvSpPr>
            <a:spLocks noGrp="1"/>
          </p:cNvSpPr>
          <p:nvPr>
            <p:ph type="pic" sz="quarter" idx="17"/>
          </p:nvPr>
        </p:nvSpPr>
        <p:spPr>
          <a:xfrm>
            <a:off x="0" y="4259605"/>
            <a:ext cx="2609365" cy="2433174"/>
          </a:xfrm>
          <a:custGeom>
            <a:avLst/>
            <a:gdLst>
              <a:gd name="connsiteX0" fmla="*/ 1255672 w 2609365"/>
              <a:gd name="connsiteY0" fmla="*/ 0 h 2433174"/>
              <a:gd name="connsiteX1" fmla="*/ 2609365 w 2609365"/>
              <a:gd name="connsiteY1" fmla="*/ 1352453 h 2433174"/>
              <a:gd name="connsiteX2" fmla="*/ 0 w 2609365"/>
              <a:gd name="connsiteY2" fmla="*/ 2433174 h 2433174"/>
              <a:gd name="connsiteX3" fmla="*/ 0 w 2609365"/>
              <a:gd name="connsiteY3" fmla="*/ 521129 h 2433174"/>
              <a:gd name="connsiteX4" fmla="*/ 1255672 w 2609365"/>
              <a:gd name="connsiteY4" fmla="*/ 0 h 243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365" h="2433174">
                <a:moveTo>
                  <a:pt x="1255672" y="0"/>
                </a:moveTo>
                <a:lnTo>
                  <a:pt x="2609365" y="1352453"/>
                </a:lnTo>
                <a:cubicBezTo>
                  <a:pt x="1941825" y="2019993"/>
                  <a:pt x="1018683" y="2433174"/>
                  <a:pt x="0" y="2433174"/>
                </a:cubicBezTo>
                <a:lnTo>
                  <a:pt x="0" y="521129"/>
                </a:lnTo>
                <a:cubicBezTo>
                  <a:pt x="490110" y="521129"/>
                  <a:pt x="934310" y="321363"/>
                  <a:pt x="1255672"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21" name="Picture Placeholder 20"/>
          <p:cNvSpPr>
            <a:spLocks noGrp="1"/>
          </p:cNvSpPr>
          <p:nvPr>
            <p:ph type="pic" sz="quarter" idx="16"/>
          </p:nvPr>
        </p:nvSpPr>
        <p:spPr>
          <a:xfrm>
            <a:off x="1255670" y="3002693"/>
            <a:ext cx="2434414" cy="2609364"/>
          </a:xfrm>
          <a:custGeom>
            <a:avLst/>
            <a:gdLst>
              <a:gd name="connsiteX0" fmla="*/ 521129 w 2434414"/>
              <a:gd name="connsiteY0" fmla="*/ 1242 h 2609364"/>
              <a:gd name="connsiteX1" fmla="*/ 2434352 w 2434414"/>
              <a:gd name="connsiteY1" fmla="*/ 1242 h 2609364"/>
              <a:gd name="connsiteX2" fmla="*/ 2415357 w 2434414"/>
              <a:gd name="connsiteY2" fmla="*/ 377215 h 2609364"/>
              <a:gd name="connsiteX3" fmla="*/ 1353694 w 2434414"/>
              <a:gd name="connsiteY3" fmla="*/ 2609364 h 2609364"/>
              <a:gd name="connsiteX4" fmla="*/ 0 w 2434414"/>
              <a:gd name="connsiteY4" fmla="*/ 1256912 h 2609364"/>
              <a:gd name="connsiteX5" fmla="*/ 521129 w 2434414"/>
              <a:gd name="connsiteY5" fmla="*/ 1242 h 2609364"/>
              <a:gd name="connsiteX6" fmla="*/ 2434414 w 2434414"/>
              <a:gd name="connsiteY6" fmla="*/ 0 h 2609364"/>
              <a:gd name="connsiteX7" fmla="*/ 2434414 w 2434414"/>
              <a:gd name="connsiteY7" fmla="*/ 1242 h 2609364"/>
              <a:gd name="connsiteX8" fmla="*/ 2434352 w 2434414"/>
              <a:gd name="connsiteY8" fmla="*/ 1242 h 26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414" h="2609364">
                <a:moveTo>
                  <a:pt x="521129" y="1242"/>
                </a:moveTo>
                <a:lnTo>
                  <a:pt x="2434352" y="1242"/>
                </a:lnTo>
                <a:lnTo>
                  <a:pt x="2415357" y="377215"/>
                </a:lnTo>
                <a:cubicBezTo>
                  <a:pt x="2327145" y="1245475"/>
                  <a:pt x="1937792" y="2025267"/>
                  <a:pt x="1353694" y="2609364"/>
                </a:cubicBezTo>
                <a:lnTo>
                  <a:pt x="0" y="1256912"/>
                </a:lnTo>
                <a:cubicBezTo>
                  <a:pt x="321363" y="935550"/>
                  <a:pt x="521129" y="490110"/>
                  <a:pt x="521129" y="1242"/>
                </a:cubicBezTo>
                <a:close/>
                <a:moveTo>
                  <a:pt x="2434414" y="0"/>
                </a:moveTo>
                <a:lnTo>
                  <a:pt x="2434414" y="1242"/>
                </a:lnTo>
                <a:lnTo>
                  <a:pt x="2434352" y="1242"/>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7" name="Picture Placeholder 16"/>
          <p:cNvSpPr>
            <a:spLocks noGrp="1"/>
          </p:cNvSpPr>
          <p:nvPr>
            <p:ph type="pic" sz="quarter" idx="14"/>
          </p:nvPr>
        </p:nvSpPr>
        <p:spPr>
          <a:xfrm>
            <a:off x="0" y="1"/>
            <a:ext cx="2609365" cy="1747021"/>
          </a:xfrm>
          <a:custGeom>
            <a:avLst/>
            <a:gdLst>
              <a:gd name="connsiteX0" fmla="*/ 0 w 2609365"/>
              <a:gd name="connsiteY0" fmla="*/ 0 h 1747021"/>
              <a:gd name="connsiteX1" fmla="*/ 2145313 w 2609365"/>
              <a:gd name="connsiteY1" fmla="*/ 0 h 1747021"/>
              <a:gd name="connsiteX2" fmla="*/ 2609365 w 2609365"/>
              <a:gd name="connsiteY2" fmla="*/ 393329 h 1747021"/>
              <a:gd name="connsiteX3" fmla="*/ 1255672 w 2609365"/>
              <a:gd name="connsiteY3" fmla="*/ 1747021 h 1747021"/>
              <a:gd name="connsiteX4" fmla="*/ 0 w 2609365"/>
              <a:gd name="connsiteY4" fmla="*/ 1225893 h 1747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365" h="1747021">
                <a:moveTo>
                  <a:pt x="0" y="0"/>
                </a:moveTo>
                <a:lnTo>
                  <a:pt x="2145313" y="0"/>
                </a:lnTo>
                <a:cubicBezTo>
                  <a:pt x="2310336" y="117875"/>
                  <a:pt x="2465435" y="249398"/>
                  <a:pt x="2609365" y="393329"/>
                </a:cubicBezTo>
                <a:lnTo>
                  <a:pt x="1255672" y="1747021"/>
                </a:lnTo>
                <a:cubicBezTo>
                  <a:pt x="934310" y="1425659"/>
                  <a:pt x="490110" y="1225893"/>
                  <a:pt x="0" y="1225893"/>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3383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4F6F9"/>
        </a:solidFill>
        <a:effectLst/>
      </p:bgPr>
    </p:bg>
    <p:spTree>
      <p:nvGrpSpPr>
        <p:cNvPr id="1" name=""/>
        <p:cNvGrpSpPr/>
        <p:nvPr/>
      </p:nvGrpSpPr>
      <p:grpSpPr>
        <a:xfrm>
          <a:off x="0" y="0"/>
          <a:ext cx="0" cy="0"/>
          <a:chOff x="0" y="0"/>
          <a:chExt cx="0" cy="0"/>
        </a:xfrm>
      </p:grpSpPr>
      <p:sp>
        <p:nvSpPr>
          <p:cNvPr id="6" name="Graphic 14">
            <a:extLst>
              <a:ext uri="{FF2B5EF4-FFF2-40B4-BE49-F238E27FC236}">
                <a16:creationId xmlns:a16="http://schemas.microsoft.com/office/drawing/2014/main" id="{976D8751-3528-472C-94A2-5072554ECF42}"/>
              </a:ext>
            </a:extLst>
          </p:cNvPr>
          <p:cNvSpPr>
            <a:spLocks/>
          </p:cNvSpPr>
          <p:nvPr userDrawn="1"/>
        </p:nvSpPr>
        <p:spPr bwMode="auto">
          <a:xfrm>
            <a:off x="0" y="0"/>
            <a:ext cx="12192000" cy="2846388"/>
          </a:xfrm>
          <a:custGeom>
            <a:avLst/>
            <a:gdLst>
              <a:gd name="T0" fmla="*/ 0 w 9144000"/>
              <a:gd name="T1" fmla="*/ 4439375 h 2134781"/>
              <a:gd name="T2" fmla="*/ 12418780 w 9144000"/>
              <a:gd name="T3" fmla="*/ 3419845 h 2134781"/>
              <a:gd name="T4" fmla="*/ 34567081 w 9144000"/>
              <a:gd name="T5" fmla="*/ 7180875 h 2134781"/>
              <a:gd name="T6" fmla="*/ 38532741 w 9144000"/>
              <a:gd name="T7" fmla="*/ 4736405 h 2134781"/>
              <a:gd name="T8" fmla="*/ 38532741 w 9144000"/>
              <a:gd name="T9" fmla="*/ 0 h 2134781"/>
              <a:gd name="T10" fmla="*/ 0 w 9144000"/>
              <a:gd name="T11" fmla="*/ 0 h 2134781"/>
              <a:gd name="T12" fmla="*/ 0 w 9144000"/>
              <a:gd name="T13" fmla="*/ 4439375 h 21347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44000" h="2134781">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IL"/>
          </a:p>
        </p:txBody>
      </p:sp>
      <p:sp>
        <p:nvSpPr>
          <p:cNvPr id="10" name="Picture Placeholder 8"/>
          <p:cNvSpPr>
            <a:spLocks noGrp="1"/>
          </p:cNvSpPr>
          <p:nvPr>
            <p:ph type="pic" sz="quarter" idx="10"/>
          </p:nvPr>
        </p:nvSpPr>
        <p:spPr>
          <a:xfrm>
            <a:off x="6187961" y="767999"/>
            <a:ext cx="3505560" cy="6086475"/>
          </a:xfrm>
          <a:prstGeom prst="rect">
            <a:avLst/>
          </a:prstGeom>
          <a:no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3" name="Picture Placeholder 12"/>
          <p:cNvSpPr>
            <a:spLocks noGrp="1"/>
          </p:cNvSpPr>
          <p:nvPr>
            <p:ph type="pic" sz="quarter" idx="16"/>
          </p:nvPr>
        </p:nvSpPr>
        <p:spPr>
          <a:xfrm>
            <a:off x="8936055" y="5232263"/>
            <a:ext cx="297056" cy="297056"/>
          </a:xfrm>
          <a:custGeom>
            <a:avLst/>
            <a:gdLst>
              <a:gd name="connsiteX0" fmla="*/ 148528 w 297056"/>
              <a:gd name="connsiteY0" fmla="*/ 0 h 297056"/>
              <a:gd name="connsiteX1" fmla="*/ 297056 w 297056"/>
              <a:gd name="connsiteY1" fmla="*/ 148528 h 297056"/>
              <a:gd name="connsiteX2" fmla="*/ 148528 w 297056"/>
              <a:gd name="connsiteY2" fmla="*/ 297056 h 297056"/>
              <a:gd name="connsiteX3" fmla="*/ 0 w 297056"/>
              <a:gd name="connsiteY3" fmla="*/ 148528 h 297056"/>
              <a:gd name="connsiteX4" fmla="*/ 148528 w 297056"/>
              <a:gd name="connsiteY4" fmla="*/ 0 h 29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56" h="297056">
                <a:moveTo>
                  <a:pt x="148528" y="0"/>
                </a:moveTo>
                <a:cubicBezTo>
                  <a:pt x="230558" y="0"/>
                  <a:pt x="297056" y="66498"/>
                  <a:pt x="297056" y="148528"/>
                </a:cubicBezTo>
                <a:cubicBezTo>
                  <a:pt x="297056" y="230558"/>
                  <a:pt x="230558" y="297056"/>
                  <a:pt x="148528" y="297056"/>
                </a:cubicBezTo>
                <a:cubicBezTo>
                  <a:pt x="66498" y="297056"/>
                  <a:pt x="0" y="230558"/>
                  <a:pt x="0" y="148528"/>
                </a:cubicBezTo>
                <a:cubicBezTo>
                  <a:pt x="0" y="66498"/>
                  <a:pt x="66498" y="0"/>
                  <a:pt x="148528" y="0"/>
                </a:cubicBezTo>
                <a:close/>
              </a:path>
            </a:pathLst>
          </a:custGeom>
          <a:solidFill>
            <a:schemeClr val="bg1">
              <a:lumMod val="85000"/>
              <a:alpha val="25000"/>
            </a:schemeClr>
          </a:solidFill>
          <a:ln w="22225">
            <a:solidFill>
              <a:schemeClr val="bg1"/>
            </a:solidFill>
          </a:ln>
        </p:spPr>
        <p:txBody>
          <a:bodyPr wrap="square">
            <a:no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4" name="Picture Placeholder 13"/>
          <p:cNvSpPr>
            <a:spLocks noGrp="1"/>
          </p:cNvSpPr>
          <p:nvPr>
            <p:ph type="pic" sz="quarter" idx="17"/>
          </p:nvPr>
        </p:nvSpPr>
        <p:spPr>
          <a:xfrm>
            <a:off x="9450028" y="5232263"/>
            <a:ext cx="297056" cy="297056"/>
          </a:xfrm>
          <a:custGeom>
            <a:avLst/>
            <a:gdLst>
              <a:gd name="connsiteX0" fmla="*/ 148528 w 297056"/>
              <a:gd name="connsiteY0" fmla="*/ 0 h 297056"/>
              <a:gd name="connsiteX1" fmla="*/ 297056 w 297056"/>
              <a:gd name="connsiteY1" fmla="*/ 148528 h 297056"/>
              <a:gd name="connsiteX2" fmla="*/ 148528 w 297056"/>
              <a:gd name="connsiteY2" fmla="*/ 297056 h 297056"/>
              <a:gd name="connsiteX3" fmla="*/ 0 w 297056"/>
              <a:gd name="connsiteY3" fmla="*/ 148528 h 297056"/>
              <a:gd name="connsiteX4" fmla="*/ 148528 w 297056"/>
              <a:gd name="connsiteY4" fmla="*/ 0 h 29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56" h="297056">
                <a:moveTo>
                  <a:pt x="148528" y="0"/>
                </a:moveTo>
                <a:cubicBezTo>
                  <a:pt x="230558" y="0"/>
                  <a:pt x="297056" y="66498"/>
                  <a:pt x="297056" y="148528"/>
                </a:cubicBezTo>
                <a:cubicBezTo>
                  <a:pt x="297056" y="230558"/>
                  <a:pt x="230558" y="297056"/>
                  <a:pt x="148528" y="297056"/>
                </a:cubicBezTo>
                <a:cubicBezTo>
                  <a:pt x="66498" y="297056"/>
                  <a:pt x="0" y="230558"/>
                  <a:pt x="0" y="148528"/>
                </a:cubicBezTo>
                <a:cubicBezTo>
                  <a:pt x="0" y="66498"/>
                  <a:pt x="66498" y="0"/>
                  <a:pt x="148528" y="0"/>
                </a:cubicBezTo>
                <a:close/>
              </a:path>
            </a:pathLst>
          </a:custGeom>
          <a:solidFill>
            <a:schemeClr val="bg1">
              <a:lumMod val="85000"/>
              <a:alpha val="25000"/>
            </a:schemeClr>
          </a:solidFill>
          <a:ln w="22225">
            <a:solidFill>
              <a:schemeClr val="bg1"/>
            </a:solidFill>
          </a:ln>
        </p:spPr>
        <p:txBody>
          <a:bodyPr wrap="square">
            <a:no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5" name="Picture Placeholder 14"/>
          <p:cNvSpPr>
            <a:spLocks noGrp="1"/>
          </p:cNvSpPr>
          <p:nvPr>
            <p:ph type="pic" sz="quarter" idx="18"/>
          </p:nvPr>
        </p:nvSpPr>
        <p:spPr>
          <a:xfrm>
            <a:off x="9964001" y="5232263"/>
            <a:ext cx="297056" cy="297056"/>
          </a:xfrm>
          <a:custGeom>
            <a:avLst/>
            <a:gdLst>
              <a:gd name="connsiteX0" fmla="*/ 148528 w 297056"/>
              <a:gd name="connsiteY0" fmla="*/ 0 h 297056"/>
              <a:gd name="connsiteX1" fmla="*/ 297056 w 297056"/>
              <a:gd name="connsiteY1" fmla="*/ 148528 h 297056"/>
              <a:gd name="connsiteX2" fmla="*/ 148528 w 297056"/>
              <a:gd name="connsiteY2" fmla="*/ 297056 h 297056"/>
              <a:gd name="connsiteX3" fmla="*/ 0 w 297056"/>
              <a:gd name="connsiteY3" fmla="*/ 148528 h 297056"/>
              <a:gd name="connsiteX4" fmla="*/ 148528 w 297056"/>
              <a:gd name="connsiteY4" fmla="*/ 0 h 29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56" h="297056">
                <a:moveTo>
                  <a:pt x="148528" y="0"/>
                </a:moveTo>
                <a:cubicBezTo>
                  <a:pt x="230558" y="0"/>
                  <a:pt x="297056" y="66498"/>
                  <a:pt x="297056" y="148528"/>
                </a:cubicBezTo>
                <a:cubicBezTo>
                  <a:pt x="297056" y="230558"/>
                  <a:pt x="230558" y="297056"/>
                  <a:pt x="148528" y="297056"/>
                </a:cubicBezTo>
                <a:cubicBezTo>
                  <a:pt x="66498" y="297056"/>
                  <a:pt x="0" y="230558"/>
                  <a:pt x="0" y="148528"/>
                </a:cubicBezTo>
                <a:cubicBezTo>
                  <a:pt x="0" y="66498"/>
                  <a:pt x="66498" y="0"/>
                  <a:pt x="148528" y="0"/>
                </a:cubicBezTo>
                <a:close/>
              </a:path>
            </a:pathLst>
          </a:custGeom>
          <a:solidFill>
            <a:schemeClr val="bg1">
              <a:lumMod val="85000"/>
              <a:alpha val="25000"/>
            </a:schemeClr>
          </a:solidFill>
          <a:ln w="22225">
            <a:solidFill>
              <a:schemeClr val="bg1"/>
            </a:solidFill>
          </a:ln>
        </p:spPr>
        <p:txBody>
          <a:bodyPr wrap="square">
            <a:no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7407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Freeform: Shape 4">
            <a:extLst>
              <a:ext uri="{FF2B5EF4-FFF2-40B4-BE49-F238E27FC236}">
                <a16:creationId xmlns:a16="http://schemas.microsoft.com/office/drawing/2014/main" id="{744F17DD-5AA8-4886-A177-10070F2A19FE}"/>
              </a:ext>
            </a:extLst>
          </p:cNvPr>
          <p:cNvSpPr>
            <a:spLocks/>
          </p:cNvSpPr>
          <p:nvPr userDrawn="1"/>
        </p:nvSpPr>
        <p:spPr bwMode="auto">
          <a:xfrm rot="20700000" flipH="1">
            <a:off x="-912813" y="-584200"/>
            <a:ext cx="6992938" cy="6137275"/>
          </a:xfrm>
          <a:custGeom>
            <a:avLst/>
            <a:gdLst>
              <a:gd name="T0" fmla="*/ 5348733 w 6992762"/>
              <a:gd name="T1" fmla="*/ 0 h 6137613"/>
              <a:gd name="T2" fmla="*/ 0 w 6992762"/>
              <a:gd name="T3" fmla="*/ 1432728 h 6137613"/>
              <a:gd name="T4" fmla="*/ 0 w 6992762"/>
              <a:gd name="T5" fmla="*/ 4390301 h 6137613"/>
              <a:gd name="T6" fmla="*/ 2125024 w 6992762"/>
              <a:gd name="T7" fmla="*/ 6136261 h 6137613"/>
              <a:gd name="T8" fmla="*/ 6993466 w 6992762"/>
              <a:gd name="T9" fmla="*/ 6136261 h 61376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2762" h="6137613">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a:extLst>
            <a:ext uri="{91240B29-F687-4F45-9708-019B960494DF}">
              <a14:hiddenLine xmlns:a14="http://schemas.microsoft.com/office/drawing/2010/main" w="7192" cap="flat">
                <a:solidFill>
                  <a:srgbClr val="000000"/>
                </a:solidFill>
                <a:prstDash val="solid"/>
                <a:miter lim="800000"/>
                <a:headEnd/>
                <a:tailEnd/>
              </a14:hiddenLine>
            </a:ext>
          </a:extLst>
        </p:spPr>
        <p:txBody>
          <a:bodyPr anchor="ctr"/>
          <a:lstStyle/>
          <a:p>
            <a:endParaRPr lang="en-IL"/>
          </a:p>
        </p:txBody>
      </p:sp>
      <p:sp>
        <p:nvSpPr>
          <p:cNvPr id="5" name="Picture Placeholder 4"/>
          <p:cNvSpPr>
            <a:spLocks noGrp="1"/>
          </p:cNvSpPr>
          <p:nvPr>
            <p:ph type="pic" sz="quarter" idx="10"/>
          </p:nvPr>
        </p:nvSpPr>
        <p:spPr>
          <a:xfrm>
            <a:off x="2" y="2"/>
            <a:ext cx="5358595" cy="6857999"/>
          </a:xfrm>
          <a:custGeom>
            <a:avLst/>
            <a:gdLst>
              <a:gd name="connsiteX0" fmla="*/ 4224909 w 5358595"/>
              <a:gd name="connsiteY0" fmla="*/ 0 h 6857999"/>
              <a:gd name="connsiteX1" fmla="*/ 5305845 w 5358595"/>
              <a:gd name="connsiteY1" fmla="*/ 4034108 h 6857999"/>
              <a:gd name="connsiteX2" fmla="*/ 4219085 w 5358595"/>
              <a:gd name="connsiteY2" fmla="*/ 5916430 h 6857999"/>
              <a:gd name="connsiteX3" fmla="*/ 705103 w 5358595"/>
              <a:gd name="connsiteY3" fmla="*/ 6857999 h 6857999"/>
              <a:gd name="connsiteX4" fmla="*/ 0 w 5358595"/>
              <a:gd name="connsiteY4" fmla="*/ 6857999 h 6857999"/>
              <a:gd name="connsiteX5" fmla="*/ 0 w 5358595"/>
              <a:gd name="connsiteY5"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595" h="6857999">
                <a:moveTo>
                  <a:pt x="4224909" y="0"/>
                </a:moveTo>
                <a:lnTo>
                  <a:pt x="5305845" y="4034108"/>
                </a:lnTo>
                <a:cubicBezTo>
                  <a:pt x="5525534" y="4853997"/>
                  <a:pt x="5038975" y="5696742"/>
                  <a:pt x="4219085" y="5916430"/>
                </a:cubicBezTo>
                <a:lnTo>
                  <a:pt x="705103" y="6857999"/>
                </a:lnTo>
                <a:lnTo>
                  <a:pt x="0" y="6857999"/>
                </a:lnTo>
                <a:lnTo>
                  <a:pt x="0" y="1"/>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968741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Freeform: Shape 4">
            <a:extLst>
              <a:ext uri="{FF2B5EF4-FFF2-40B4-BE49-F238E27FC236}">
                <a16:creationId xmlns:a16="http://schemas.microsoft.com/office/drawing/2014/main" id="{3E4742FA-2738-4F90-B220-E98FF3FF917C}"/>
              </a:ext>
            </a:extLst>
          </p:cNvPr>
          <p:cNvSpPr>
            <a:spLocks/>
          </p:cNvSpPr>
          <p:nvPr userDrawn="1"/>
        </p:nvSpPr>
        <p:spPr bwMode="auto">
          <a:xfrm rot="900000">
            <a:off x="6256338" y="-688975"/>
            <a:ext cx="6327775" cy="3036888"/>
          </a:xfrm>
          <a:custGeom>
            <a:avLst/>
            <a:gdLst>
              <a:gd name="T0" fmla="*/ 0 w 6328464"/>
              <a:gd name="T1" fmla="*/ 1507541 h 3036982"/>
              <a:gd name="T2" fmla="*/ 5624470 w 6328464"/>
              <a:gd name="T3" fmla="*/ 0 h 3036982"/>
              <a:gd name="T4" fmla="*/ 6325708 w 6328464"/>
              <a:gd name="T5" fmla="*/ 2617875 h 3036982"/>
              <a:gd name="T6" fmla="*/ 6197491 w 6328464"/>
              <a:gd name="T7" fmla="*/ 2674809 h 3036982"/>
              <a:gd name="T8" fmla="*/ 146747 w 6328464"/>
              <a:gd name="T9" fmla="*/ 1577069 h 3036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8464" h="3036982">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IL"/>
          </a:p>
        </p:txBody>
      </p:sp>
      <p:sp>
        <p:nvSpPr>
          <p:cNvPr id="13" name="Picture Placeholder 8"/>
          <p:cNvSpPr>
            <a:spLocks noGrp="1"/>
          </p:cNvSpPr>
          <p:nvPr>
            <p:ph type="pic" sz="quarter" idx="14"/>
          </p:nvPr>
        </p:nvSpPr>
        <p:spPr>
          <a:xfrm>
            <a:off x="7327069" y="3607533"/>
            <a:ext cx="1812093" cy="1790228"/>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9" name="Picture Placeholder 8"/>
          <p:cNvSpPr>
            <a:spLocks noGrp="1"/>
          </p:cNvSpPr>
          <p:nvPr>
            <p:ph type="pic" sz="quarter" idx="10"/>
          </p:nvPr>
        </p:nvSpPr>
        <p:spPr>
          <a:xfrm>
            <a:off x="5514976" y="877745"/>
            <a:ext cx="1812093" cy="1790228"/>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0" name="Picture Placeholder 8"/>
          <p:cNvSpPr>
            <a:spLocks noGrp="1"/>
          </p:cNvSpPr>
          <p:nvPr>
            <p:ph type="pic" sz="quarter" idx="11"/>
          </p:nvPr>
        </p:nvSpPr>
        <p:spPr>
          <a:xfrm>
            <a:off x="7327069" y="877745"/>
            <a:ext cx="1812093" cy="1790228"/>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1" name="Picture Placeholder 8"/>
          <p:cNvSpPr>
            <a:spLocks noGrp="1"/>
          </p:cNvSpPr>
          <p:nvPr>
            <p:ph type="pic" sz="quarter" idx="12"/>
          </p:nvPr>
        </p:nvSpPr>
        <p:spPr>
          <a:xfrm>
            <a:off x="9139164" y="877745"/>
            <a:ext cx="1812093" cy="1790228"/>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2" name="Picture Placeholder 8"/>
          <p:cNvSpPr>
            <a:spLocks noGrp="1"/>
          </p:cNvSpPr>
          <p:nvPr>
            <p:ph type="pic" sz="quarter" idx="13"/>
          </p:nvPr>
        </p:nvSpPr>
        <p:spPr>
          <a:xfrm>
            <a:off x="5514976" y="3607533"/>
            <a:ext cx="1812093" cy="1790228"/>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4" name="Picture Placeholder 8"/>
          <p:cNvSpPr>
            <a:spLocks noGrp="1"/>
          </p:cNvSpPr>
          <p:nvPr>
            <p:ph type="pic" sz="quarter" idx="15"/>
          </p:nvPr>
        </p:nvSpPr>
        <p:spPr>
          <a:xfrm>
            <a:off x="9139164" y="3607533"/>
            <a:ext cx="1812093" cy="1790228"/>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89339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5282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9AC010F-145C-4FD4-8573-72305B4D2AC5}"/>
              </a:ext>
            </a:extLst>
          </p:cNvPr>
          <p:cNvGrpSpPr>
            <a:grpSpLocks/>
          </p:cNvGrpSpPr>
          <p:nvPr userDrawn="1"/>
        </p:nvGrpSpPr>
        <p:grpSpPr bwMode="auto">
          <a:xfrm>
            <a:off x="0" y="0"/>
            <a:ext cx="12192000" cy="5846763"/>
            <a:chOff x="0" y="0"/>
            <a:chExt cx="12192000" cy="5847079"/>
          </a:xfrm>
        </p:grpSpPr>
        <p:sp>
          <p:nvSpPr>
            <p:cNvPr id="4" name="Freeform: Shape 5">
              <a:extLst>
                <a:ext uri="{FF2B5EF4-FFF2-40B4-BE49-F238E27FC236}">
                  <a16:creationId xmlns:a16="http://schemas.microsoft.com/office/drawing/2014/main" id="{FA0CD589-C6D0-4551-A0AE-ADC1482B95BF}"/>
                </a:ext>
              </a:extLst>
            </p:cNvPr>
            <p:cNvSpPr/>
            <p:nvPr/>
          </p:nvSpPr>
          <p:spPr>
            <a:xfrm flipH="1">
              <a:off x="0" y="0"/>
              <a:ext cx="12192000" cy="5847079"/>
            </a:xfrm>
            <a:custGeom>
              <a:avLst/>
              <a:gdLst>
                <a:gd name="connsiteX0" fmla="*/ 0 w 9191625"/>
                <a:gd name="connsiteY0" fmla="*/ 3353753 h 4385309"/>
                <a:gd name="connsiteX1" fmla="*/ 2571750 w 9191625"/>
                <a:gd name="connsiteY1" fmla="*/ 2426018 h 4385309"/>
                <a:gd name="connsiteX2" fmla="*/ 6224588 w 9191625"/>
                <a:gd name="connsiteY2" fmla="*/ 4385310 h 4385309"/>
                <a:gd name="connsiteX3" fmla="*/ 9191625 w 9191625"/>
                <a:gd name="connsiteY3" fmla="*/ 2707958 h 4385309"/>
                <a:gd name="connsiteX4" fmla="*/ 9191625 w 9191625"/>
                <a:gd name="connsiteY4" fmla="*/ 0 h 4385309"/>
                <a:gd name="connsiteX5" fmla="*/ 0 w 9191625"/>
                <a:gd name="connsiteY5" fmla="*/ 0 h 4385309"/>
                <a:gd name="connsiteX6" fmla="*/ 0 w 9191625"/>
                <a:gd name="connsiteY6" fmla="*/ 3353753 h 43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625" h="4385309">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flip="none" rotWithShape="1">
              <a:gsLst>
                <a:gs pos="0">
                  <a:schemeClr val="accent1">
                    <a:lumMod val="60000"/>
                    <a:lumOff val="40000"/>
                  </a:schemeClr>
                </a:gs>
                <a:gs pos="99000">
                  <a:schemeClr val="accent1"/>
                </a:gs>
              </a:gsLst>
              <a:lin ang="0" scaled="1"/>
              <a:tileRect/>
            </a:gradFill>
            <a:ln w="9525"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5" name="Freeform: Shape 7">
              <a:extLst>
                <a:ext uri="{FF2B5EF4-FFF2-40B4-BE49-F238E27FC236}">
                  <a16:creationId xmlns:a16="http://schemas.microsoft.com/office/drawing/2014/main" id="{7BA3D071-C300-4661-8D28-52F34D220750}"/>
                </a:ext>
              </a:extLst>
            </p:cNvPr>
            <p:cNvSpPr/>
            <p:nvPr/>
          </p:nvSpPr>
          <p:spPr>
            <a:xfrm flipH="1">
              <a:off x="0" y="0"/>
              <a:ext cx="12192000" cy="5353339"/>
            </a:xfrm>
            <a:custGeom>
              <a:avLst/>
              <a:gdLst>
                <a:gd name="connsiteX0" fmla="*/ 0 w 9191625"/>
                <a:gd name="connsiteY0" fmla="*/ 3353753 h 4014787"/>
                <a:gd name="connsiteX1" fmla="*/ 2571750 w 9191625"/>
                <a:gd name="connsiteY1" fmla="*/ 2055495 h 4014787"/>
                <a:gd name="connsiteX2" fmla="*/ 6224588 w 9191625"/>
                <a:gd name="connsiteY2" fmla="*/ 4014788 h 4014787"/>
                <a:gd name="connsiteX3" fmla="*/ 9191625 w 9191625"/>
                <a:gd name="connsiteY3" fmla="*/ 2707958 h 4014787"/>
                <a:gd name="connsiteX4" fmla="*/ 9191625 w 9191625"/>
                <a:gd name="connsiteY4" fmla="*/ 0 h 4014787"/>
                <a:gd name="connsiteX5" fmla="*/ 0 w 9191625"/>
                <a:gd name="connsiteY5" fmla="*/ 0 h 4014787"/>
                <a:gd name="connsiteX6" fmla="*/ 0 w 9191625"/>
                <a:gd name="connsiteY6" fmla="*/ 3353753 h 401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625" h="4014787">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chemeClr val="accent1">
                    <a:lumMod val="60000"/>
                    <a:lumOff val="40000"/>
                  </a:schemeClr>
                </a:gs>
                <a:gs pos="99000">
                  <a:schemeClr val="accent1"/>
                </a:gs>
              </a:gsLst>
              <a:lin ang="2700000" scaled="1"/>
            </a:gradFill>
            <a:ln w="9525"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6" name="Freeform: Shape 8">
              <a:extLst>
                <a:ext uri="{FF2B5EF4-FFF2-40B4-BE49-F238E27FC236}">
                  <a16:creationId xmlns:a16="http://schemas.microsoft.com/office/drawing/2014/main" id="{1060BE49-1F78-4B62-9AC6-174B748C515E}"/>
                </a:ext>
              </a:extLst>
            </p:cNvPr>
            <p:cNvSpPr/>
            <p:nvPr/>
          </p:nvSpPr>
          <p:spPr>
            <a:xfrm flipH="1">
              <a:off x="0" y="0"/>
              <a:ext cx="10052050" cy="2473459"/>
            </a:xfrm>
            <a:custGeom>
              <a:avLst/>
              <a:gdLst>
                <a:gd name="connsiteX0" fmla="*/ 6500164 w 6500164"/>
                <a:gd name="connsiteY0" fmla="*/ 0 h 1599285"/>
                <a:gd name="connsiteX1" fmla="*/ 0 w 6500164"/>
                <a:gd name="connsiteY1" fmla="*/ 0 h 1599285"/>
                <a:gd name="connsiteX2" fmla="*/ 466468 w 6500164"/>
                <a:gd name="connsiteY2" fmla="*/ 445966 h 1599285"/>
                <a:gd name="connsiteX3" fmla="*/ 3098014 w 6500164"/>
                <a:gd name="connsiteY3" fmla="*/ 1599285 h 1599285"/>
                <a:gd name="connsiteX4" fmla="*/ 6465248 w 6500164"/>
                <a:gd name="connsiteY4" fmla="*/ 70448 h 1599285"/>
                <a:gd name="connsiteX5" fmla="*/ 6500164 w 6500164"/>
                <a:gd name="connsiteY5" fmla="*/ 32235 h 159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164" h="1599285">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flip="none" rotWithShape="1">
              <a:gsLst>
                <a:gs pos="0">
                  <a:schemeClr val="accent1">
                    <a:lumMod val="60000"/>
                    <a:lumOff val="40000"/>
                    <a:alpha val="0"/>
                  </a:schemeClr>
                </a:gs>
                <a:gs pos="99000">
                  <a:schemeClr val="accent1"/>
                </a:gs>
              </a:gsLst>
              <a:lin ang="8100000" scaled="1"/>
              <a:tileRect/>
            </a:gradFill>
            <a:ln w="9525"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grpSp>
      <p:sp>
        <p:nvSpPr>
          <p:cNvPr id="9" name="Picture Placeholder 8"/>
          <p:cNvSpPr>
            <a:spLocks noGrp="1"/>
          </p:cNvSpPr>
          <p:nvPr>
            <p:ph type="pic" sz="quarter" idx="10"/>
          </p:nvPr>
        </p:nvSpPr>
        <p:spPr>
          <a:xfrm>
            <a:off x="5930734" y="1"/>
            <a:ext cx="5461166" cy="6854474"/>
          </a:xfrm>
          <a:prstGeom prst="rect">
            <a:avLst/>
          </a:prstGeom>
          <a:no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8280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1638D830-473C-431F-BA81-9C05BACEEA29}"/>
              </a:ext>
            </a:extLst>
          </p:cNvPr>
          <p:cNvSpPr/>
          <p:nvPr userDrawn="1"/>
        </p:nvSpPr>
        <p:spPr>
          <a:xfrm>
            <a:off x="1066800" y="1139825"/>
            <a:ext cx="10058400" cy="3927475"/>
          </a:xfrm>
          <a:prstGeom prst="roundRect">
            <a:avLst>
              <a:gd name="adj" fmla="val 3708"/>
            </a:avLst>
          </a:prstGeom>
          <a:solidFill>
            <a:schemeClr val="bg1"/>
          </a:solidFill>
          <a:ln>
            <a:noFill/>
          </a:ln>
          <a:effectLst>
            <a:outerShdw blurRad="838200" dist="698500" dir="8100000" sx="94000" sy="94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8" name="Picture Placeholder 8"/>
          <p:cNvSpPr>
            <a:spLocks noGrp="1"/>
          </p:cNvSpPr>
          <p:nvPr>
            <p:ph type="pic" sz="quarter" idx="10"/>
          </p:nvPr>
        </p:nvSpPr>
        <p:spPr>
          <a:xfrm>
            <a:off x="1634217" y="1918102"/>
            <a:ext cx="2530151" cy="3492098"/>
          </a:xfrm>
          <a:prstGeom prst="rect">
            <a:avLst/>
          </a:prstGeom>
          <a:no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9" name="Picture Placeholder 8"/>
          <p:cNvSpPr>
            <a:spLocks noGrp="1"/>
          </p:cNvSpPr>
          <p:nvPr>
            <p:ph type="pic" sz="quarter" idx="11"/>
          </p:nvPr>
        </p:nvSpPr>
        <p:spPr>
          <a:xfrm>
            <a:off x="8039100" y="1918102"/>
            <a:ext cx="2530151" cy="3492098"/>
          </a:xfrm>
          <a:prstGeom prst="rect">
            <a:avLst/>
          </a:prstGeom>
          <a:no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986542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 y="3527"/>
            <a:ext cx="12192000" cy="6850947"/>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871321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10414003" y="2435225"/>
            <a:ext cx="2501900" cy="3403600"/>
          </a:xfrm>
          <a:custGeom>
            <a:avLst/>
            <a:gdLst>
              <a:gd name="connsiteX0" fmla="*/ 175683 w 2501900"/>
              <a:gd name="connsiteY0" fmla="*/ 0 h 3403600"/>
              <a:gd name="connsiteX1" fmla="*/ 2326217 w 2501900"/>
              <a:gd name="connsiteY1" fmla="*/ 0 h 3403600"/>
              <a:gd name="connsiteX2" fmla="*/ 2501900 w 2501900"/>
              <a:gd name="connsiteY2" fmla="*/ 175683 h 3403600"/>
              <a:gd name="connsiteX3" fmla="*/ 2501900 w 2501900"/>
              <a:gd name="connsiteY3" fmla="*/ 3227917 h 3403600"/>
              <a:gd name="connsiteX4" fmla="*/ 2326217 w 2501900"/>
              <a:gd name="connsiteY4" fmla="*/ 3403600 h 3403600"/>
              <a:gd name="connsiteX5" fmla="*/ 175683 w 2501900"/>
              <a:gd name="connsiteY5" fmla="*/ 3403600 h 3403600"/>
              <a:gd name="connsiteX6" fmla="*/ 0 w 2501900"/>
              <a:gd name="connsiteY6" fmla="*/ 3227917 h 3403600"/>
              <a:gd name="connsiteX7" fmla="*/ 0 w 2501900"/>
              <a:gd name="connsiteY7" fmla="*/ 175683 h 3403600"/>
              <a:gd name="connsiteX8" fmla="*/ 175683 w 2501900"/>
              <a:gd name="connsiteY8" fmla="*/ 0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3403600">
                <a:moveTo>
                  <a:pt x="175683" y="0"/>
                </a:moveTo>
                <a:lnTo>
                  <a:pt x="2326217" y="0"/>
                </a:lnTo>
                <a:cubicBezTo>
                  <a:pt x="2423244" y="0"/>
                  <a:pt x="2501900" y="78656"/>
                  <a:pt x="2501900" y="175683"/>
                </a:cubicBezTo>
                <a:lnTo>
                  <a:pt x="2501900" y="3227917"/>
                </a:lnTo>
                <a:cubicBezTo>
                  <a:pt x="2501900" y="3324944"/>
                  <a:pt x="2423244" y="3403600"/>
                  <a:pt x="2326217" y="3403600"/>
                </a:cubicBezTo>
                <a:lnTo>
                  <a:pt x="175683" y="3403600"/>
                </a:lnTo>
                <a:cubicBezTo>
                  <a:pt x="78656" y="3403600"/>
                  <a:pt x="0" y="3324944"/>
                  <a:pt x="0" y="3227917"/>
                </a:cubicBezTo>
                <a:lnTo>
                  <a:pt x="0" y="175683"/>
                </a:lnTo>
                <a:cubicBezTo>
                  <a:pt x="0" y="78656"/>
                  <a:pt x="78656" y="0"/>
                  <a:pt x="1756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7" name="Picture Placeholder 16"/>
          <p:cNvSpPr>
            <a:spLocks noGrp="1"/>
          </p:cNvSpPr>
          <p:nvPr>
            <p:ph type="pic" sz="quarter" idx="13"/>
          </p:nvPr>
        </p:nvSpPr>
        <p:spPr>
          <a:xfrm>
            <a:off x="7629525" y="2435225"/>
            <a:ext cx="2501900" cy="3403600"/>
          </a:xfrm>
          <a:custGeom>
            <a:avLst/>
            <a:gdLst>
              <a:gd name="connsiteX0" fmla="*/ 175683 w 2501900"/>
              <a:gd name="connsiteY0" fmla="*/ 0 h 3403600"/>
              <a:gd name="connsiteX1" fmla="*/ 2326217 w 2501900"/>
              <a:gd name="connsiteY1" fmla="*/ 0 h 3403600"/>
              <a:gd name="connsiteX2" fmla="*/ 2501900 w 2501900"/>
              <a:gd name="connsiteY2" fmla="*/ 175683 h 3403600"/>
              <a:gd name="connsiteX3" fmla="*/ 2501900 w 2501900"/>
              <a:gd name="connsiteY3" fmla="*/ 3227917 h 3403600"/>
              <a:gd name="connsiteX4" fmla="*/ 2326217 w 2501900"/>
              <a:gd name="connsiteY4" fmla="*/ 3403600 h 3403600"/>
              <a:gd name="connsiteX5" fmla="*/ 175683 w 2501900"/>
              <a:gd name="connsiteY5" fmla="*/ 3403600 h 3403600"/>
              <a:gd name="connsiteX6" fmla="*/ 0 w 2501900"/>
              <a:gd name="connsiteY6" fmla="*/ 3227917 h 3403600"/>
              <a:gd name="connsiteX7" fmla="*/ 0 w 2501900"/>
              <a:gd name="connsiteY7" fmla="*/ 175683 h 3403600"/>
              <a:gd name="connsiteX8" fmla="*/ 175683 w 2501900"/>
              <a:gd name="connsiteY8" fmla="*/ 0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3403600">
                <a:moveTo>
                  <a:pt x="175683" y="0"/>
                </a:moveTo>
                <a:lnTo>
                  <a:pt x="2326217" y="0"/>
                </a:lnTo>
                <a:cubicBezTo>
                  <a:pt x="2423244" y="0"/>
                  <a:pt x="2501900" y="78656"/>
                  <a:pt x="2501900" y="175683"/>
                </a:cubicBezTo>
                <a:lnTo>
                  <a:pt x="2501900" y="3227917"/>
                </a:lnTo>
                <a:cubicBezTo>
                  <a:pt x="2501900" y="3324944"/>
                  <a:pt x="2423244" y="3403600"/>
                  <a:pt x="2326217" y="3403600"/>
                </a:cubicBezTo>
                <a:lnTo>
                  <a:pt x="175683" y="3403600"/>
                </a:lnTo>
                <a:cubicBezTo>
                  <a:pt x="78656" y="3403600"/>
                  <a:pt x="0" y="3324944"/>
                  <a:pt x="0" y="3227917"/>
                </a:cubicBezTo>
                <a:lnTo>
                  <a:pt x="0" y="175683"/>
                </a:lnTo>
                <a:cubicBezTo>
                  <a:pt x="0" y="78656"/>
                  <a:pt x="78656" y="0"/>
                  <a:pt x="1756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5" name="Picture Placeholder 14"/>
          <p:cNvSpPr>
            <a:spLocks noGrp="1"/>
          </p:cNvSpPr>
          <p:nvPr>
            <p:ph type="pic" sz="quarter" idx="12"/>
          </p:nvPr>
        </p:nvSpPr>
        <p:spPr>
          <a:xfrm>
            <a:off x="4845049" y="2435225"/>
            <a:ext cx="2501900" cy="3403600"/>
          </a:xfrm>
          <a:custGeom>
            <a:avLst/>
            <a:gdLst>
              <a:gd name="connsiteX0" fmla="*/ 175683 w 2501900"/>
              <a:gd name="connsiteY0" fmla="*/ 0 h 3403600"/>
              <a:gd name="connsiteX1" fmla="*/ 2326217 w 2501900"/>
              <a:gd name="connsiteY1" fmla="*/ 0 h 3403600"/>
              <a:gd name="connsiteX2" fmla="*/ 2501900 w 2501900"/>
              <a:gd name="connsiteY2" fmla="*/ 175683 h 3403600"/>
              <a:gd name="connsiteX3" fmla="*/ 2501900 w 2501900"/>
              <a:gd name="connsiteY3" fmla="*/ 3227917 h 3403600"/>
              <a:gd name="connsiteX4" fmla="*/ 2326217 w 2501900"/>
              <a:gd name="connsiteY4" fmla="*/ 3403600 h 3403600"/>
              <a:gd name="connsiteX5" fmla="*/ 175683 w 2501900"/>
              <a:gd name="connsiteY5" fmla="*/ 3403600 h 3403600"/>
              <a:gd name="connsiteX6" fmla="*/ 0 w 2501900"/>
              <a:gd name="connsiteY6" fmla="*/ 3227917 h 3403600"/>
              <a:gd name="connsiteX7" fmla="*/ 0 w 2501900"/>
              <a:gd name="connsiteY7" fmla="*/ 175683 h 3403600"/>
              <a:gd name="connsiteX8" fmla="*/ 175683 w 2501900"/>
              <a:gd name="connsiteY8" fmla="*/ 0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3403600">
                <a:moveTo>
                  <a:pt x="175683" y="0"/>
                </a:moveTo>
                <a:lnTo>
                  <a:pt x="2326217" y="0"/>
                </a:lnTo>
                <a:cubicBezTo>
                  <a:pt x="2423244" y="0"/>
                  <a:pt x="2501900" y="78656"/>
                  <a:pt x="2501900" y="175683"/>
                </a:cubicBezTo>
                <a:lnTo>
                  <a:pt x="2501900" y="3227917"/>
                </a:lnTo>
                <a:cubicBezTo>
                  <a:pt x="2501900" y="3324944"/>
                  <a:pt x="2423244" y="3403600"/>
                  <a:pt x="2326217" y="3403600"/>
                </a:cubicBezTo>
                <a:lnTo>
                  <a:pt x="175683" y="3403600"/>
                </a:lnTo>
                <a:cubicBezTo>
                  <a:pt x="78656" y="3403600"/>
                  <a:pt x="0" y="3324944"/>
                  <a:pt x="0" y="3227917"/>
                </a:cubicBezTo>
                <a:lnTo>
                  <a:pt x="0" y="175683"/>
                </a:lnTo>
                <a:cubicBezTo>
                  <a:pt x="0" y="78656"/>
                  <a:pt x="78656" y="0"/>
                  <a:pt x="1756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3" name="Picture Placeholder 12"/>
          <p:cNvSpPr>
            <a:spLocks noGrp="1"/>
          </p:cNvSpPr>
          <p:nvPr>
            <p:ph type="pic" sz="quarter" idx="11"/>
          </p:nvPr>
        </p:nvSpPr>
        <p:spPr>
          <a:xfrm>
            <a:off x="2060573" y="2435225"/>
            <a:ext cx="2501900" cy="3403600"/>
          </a:xfrm>
          <a:custGeom>
            <a:avLst/>
            <a:gdLst>
              <a:gd name="connsiteX0" fmla="*/ 175683 w 2501900"/>
              <a:gd name="connsiteY0" fmla="*/ 0 h 3403600"/>
              <a:gd name="connsiteX1" fmla="*/ 2326217 w 2501900"/>
              <a:gd name="connsiteY1" fmla="*/ 0 h 3403600"/>
              <a:gd name="connsiteX2" fmla="*/ 2501900 w 2501900"/>
              <a:gd name="connsiteY2" fmla="*/ 175683 h 3403600"/>
              <a:gd name="connsiteX3" fmla="*/ 2501900 w 2501900"/>
              <a:gd name="connsiteY3" fmla="*/ 3227917 h 3403600"/>
              <a:gd name="connsiteX4" fmla="*/ 2326217 w 2501900"/>
              <a:gd name="connsiteY4" fmla="*/ 3403600 h 3403600"/>
              <a:gd name="connsiteX5" fmla="*/ 175683 w 2501900"/>
              <a:gd name="connsiteY5" fmla="*/ 3403600 h 3403600"/>
              <a:gd name="connsiteX6" fmla="*/ 0 w 2501900"/>
              <a:gd name="connsiteY6" fmla="*/ 3227917 h 3403600"/>
              <a:gd name="connsiteX7" fmla="*/ 0 w 2501900"/>
              <a:gd name="connsiteY7" fmla="*/ 175683 h 3403600"/>
              <a:gd name="connsiteX8" fmla="*/ 175683 w 2501900"/>
              <a:gd name="connsiteY8" fmla="*/ 0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3403600">
                <a:moveTo>
                  <a:pt x="175683" y="0"/>
                </a:moveTo>
                <a:lnTo>
                  <a:pt x="2326217" y="0"/>
                </a:lnTo>
                <a:cubicBezTo>
                  <a:pt x="2423244" y="0"/>
                  <a:pt x="2501900" y="78656"/>
                  <a:pt x="2501900" y="175683"/>
                </a:cubicBezTo>
                <a:lnTo>
                  <a:pt x="2501900" y="3227917"/>
                </a:lnTo>
                <a:cubicBezTo>
                  <a:pt x="2501900" y="3324944"/>
                  <a:pt x="2423244" y="3403600"/>
                  <a:pt x="2326217" y="3403600"/>
                </a:cubicBezTo>
                <a:lnTo>
                  <a:pt x="175683" y="3403600"/>
                </a:lnTo>
                <a:cubicBezTo>
                  <a:pt x="78656" y="3403600"/>
                  <a:pt x="0" y="3324944"/>
                  <a:pt x="0" y="3227917"/>
                </a:cubicBezTo>
                <a:lnTo>
                  <a:pt x="0" y="175683"/>
                </a:lnTo>
                <a:cubicBezTo>
                  <a:pt x="0" y="78656"/>
                  <a:pt x="78656" y="0"/>
                  <a:pt x="1756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0" name="Picture Placeholder 9"/>
          <p:cNvSpPr>
            <a:spLocks noGrp="1"/>
          </p:cNvSpPr>
          <p:nvPr>
            <p:ph type="pic" sz="quarter" idx="10"/>
          </p:nvPr>
        </p:nvSpPr>
        <p:spPr>
          <a:xfrm>
            <a:off x="-723903" y="2435225"/>
            <a:ext cx="2501900" cy="3403600"/>
          </a:xfrm>
          <a:custGeom>
            <a:avLst/>
            <a:gdLst>
              <a:gd name="connsiteX0" fmla="*/ 175683 w 2501900"/>
              <a:gd name="connsiteY0" fmla="*/ 0 h 3403600"/>
              <a:gd name="connsiteX1" fmla="*/ 2326217 w 2501900"/>
              <a:gd name="connsiteY1" fmla="*/ 0 h 3403600"/>
              <a:gd name="connsiteX2" fmla="*/ 2501900 w 2501900"/>
              <a:gd name="connsiteY2" fmla="*/ 175683 h 3403600"/>
              <a:gd name="connsiteX3" fmla="*/ 2501900 w 2501900"/>
              <a:gd name="connsiteY3" fmla="*/ 3227917 h 3403600"/>
              <a:gd name="connsiteX4" fmla="*/ 2326217 w 2501900"/>
              <a:gd name="connsiteY4" fmla="*/ 3403600 h 3403600"/>
              <a:gd name="connsiteX5" fmla="*/ 175683 w 2501900"/>
              <a:gd name="connsiteY5" fmla="*/ 3403600 h 3403600"/>
              <a:gd name="connsiteX6" fmla="*/ 0 w 2501900"/>
              <a:gd name="connsiteY6" fmla="*/ 3227917 h 3403600"/>
              <a:gd name="connsiteX7" fmla="*/ 0 w 2501900"/>
              <a:gd name="connsiteY7" fmla="*/ 175683 h 3403600"/>
              <a:gd name="connsiteX8" fmla="*/ 175683 w 2501900"/>
              <a:gd name="connsiteY8" fmla="*/ 0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3403600">
                <a:moveTo>
                  <a:pt x="175683" y="0"/>
                </a:moveTo>
                <a:lnTo>
                  <a:pt x="2326217" y="0"/>
                </a:lnTo>
                <a:cubicBezTo>
                  <a:pt x="2423244" y="0"/>
                  <a:pt x="2501900" y="78656"/>
                  <a:pt x="2501900" y="175683"/>
                </a:cubicBezTo>
                <a:lnTo>
                  <a:pt x="2501900" y="3227917"/>
                </a:lnTo>
                <a:cubicBezTo>
                  <a:pt x="2501900" y="3324944"/>
                  <a:pt x="2423244" y="3403600"/>
                  <a:pt x="2326217" y="3403600"/>
                </a:cubicBezTo>
                <a:lnTo>
                  <a:pt x="175683" y="3403600"/>
                </a:lnTo>
                <a:cubicBezTo>
                  <a:pt x="78656" y="3403600"/>
                  <a:pt x="0" y="3324944"/>
                  <a:pt x="0" y="3227917"/>
                </a:cubicBezTo>
                <a:lnTo>
                  <a:pt x="0" y="175683"/>
                </a:lnTo>
                <a:cubicBezTo>
                  <a:pt x="0" y="78656"/>
                  <a:pt x="78656" y="0"/>
                  <a:pt x="1756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453206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1853588" y="0"/>
            <a:ext cx="4383878" cy="3986683"/>
          </a:xfrm>
          <a:custGeom>
            <a:avLst/>
            <a:gdLst>
              <a:gd name="connsiteX0" fmla="*/ 0 w 4383878"/>
              <a:gd name="connsiteY0" fmla="*/ 2340050 h 3986683"/>
              <a:gd name="connsiteX1" fmla="*/ 2828407 w 4383878"/>
              <a:gd name="connsiteY1" fmla="*/ 2340050 h 3986683"/>
              <a:gd name="connsiteX2" fmla="*/ 2828407 w 4383878"/>
              <a:gd name="connsiteY2" fmla="*/ 3986678 h 3986683"/>
              <a:gd name="connsiteX3" fmla="*/ 0 w 4383878"/>
              <a:gd name="connsiteY3" fmla="*/ 3986678 h 3986683"/>
              <a:gd name="connsiteX4" fmla="*/ 0 w 4383878"/>
              <a:gd name="connsiteY4" fmla="*/ 0 h 3986683"/>
              <a:gd name="connsiteX5" fmla="*/ 4383878 w 4383878"/>
              <a:gd name="connsiteY5" fmla="*/ 0 h 3986683"/>
              <a:gd name="connsiteX6" fmla="*/ 4383878 w 4383878"/>
              <a:gd name="connsiteY6" fmla="*/ 3986683 h 3986683"/>
              <a:gd name="connsiteX7" fmla="*/ 3001038 w 4383878"/>
              <a:gd name="connsiteY7" fmla="*/ 3986683 h 3986683"/>
              <a:gd name="connsiteX8" fmla="*/ 3001038 w 4383878"/>
              <a:gd name="connsiteY8" fmla="*/ 2167424 h 3986683"/>
              <a:gd name="connsiteX9" fmla="*/ 0 w 4383878"/>
              <a:gd name="connsiteY9" fmla="*/ 2167424 h 398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878" h="3986683">
                <a:moveTo>
                  <a:pt x="0" y="2340050"/>
                </a:moveTo>
                <a:lnTo>
                  <a:pt x="2828407" y="2340050"/>
                </a:lnTo>
                <a:lnTo>
                  <a:pt x="2828407" y="3986678"/>
                </a:lnTo>
                <a:lnTo>
                  <a:pt x="0" y="3986678"/>
                </a:lnTo>
                <a:close/>
                <a:moveTo>
                  <a:pt x="0" y="0"/>
                </a:moveTo>
                <a:lnTo>
                  <a:pt x="4383878" y="0"/>
                </a:lnTo>
                <a:lnTo>
                  <a:pt x="4383878" y="3986683"/>
                </a:lnTo>
                <a:lnTo>
                  <a:pt x="3001038" y="3986683"/>
                </a:lnTo>
                <a:lnTo>
                  <a:pt x="3001038" y="2167424"/>
                </a:lnTo>
                <a:lnTo>
                  <a:pt x="0" y="2167424"/>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5" name="Picture Placeholder 14"/>
          <p:cNvSpPr>
            <a:spLocks noGrp="1"/>
          </p:cNvSpPr>
          <p:nvPr>
            <p:ph type="pic" sz="quarter" idx="11"/>
          </p:nvPr>
        </p:nvSpPr>
        <p:spPr>
          <a:xfrm>
            <a:off x="-1" y="3412954"/>
            <a:ext cx="1662341" cy="3436462"/>
          </a:xfrm>
          <a:custGeom>
            <a:avLst/>
            <a:gdLst>
              <a:gd name="connsiteX0" fmla="*/ 0 w 1662341"/>
              <a:gd name="connsiteY0" fmla="*/ 0 h 3436462"/>
              <a:gd name="connsiteX1" fmla="*/ 1662341 w 1662341"/>
              <a:gd name="connsiteY1" fmla="*/ 0 h 3436462"/>
              <a:gd name="connsiteX2" fmla="*/ 1662341 w 1662341"/>
              <a:gd name="connsiteY2" fmla="*/ 3436462 h 3436462"/>
              <a:gd name="connsiteX3" fmla="*/ 0 w 1662341"/>
              <a:gd name="connsiteY3" fmla="*/ 3436462 h 3436462"/>
            </a:gdLst>
            <a:ahLst/>
            <a:cxnLst>
              <a:cxn ang="0">
                <a:pos x="connsiteX0" y="connsiteY0"/>
              </a:cxn>
              <a:cxn ang="0">
                <a:pos x="connsiteX1" y="connsiteY1"/>
              </a:cxn>
              <a:cxn ang="0">
                <a:pos x="connsiteX2" y="connsiteY2"/>
              </a:cxn>
              <a:cxn ang="0">
                <a:pos x="connsiteX3" y="connsiteY3"/>
              </a:cxn>
            </a:cxnLst>
            <a:rect l="l" t="t" r="r" b="b"/>
            <a:pathLst>
              <a:path w="1662341" h="3436462">
                <a:moveTo>
                  <a:pt x="0" y="0"/>
                </a:moveTo>
                <a:lnTo>
                  <a:pt x="1662341" y="0"/>
                </a:lnTo>
                <a:lnTo>
                  <a:pt x="1662341" y="3436462"/>
                </a:lnTo>
                <a:lnTo>
                  <a:pt x="0" y="3436462"/>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13" name="Picture Placeholder 12"/>
          <p:cNvSpPr>
            <a:spLocks noGrp="1"/>
          </p:cNvSpPr>
          <p:nvPr>
            <p:ph type="pic" sz="quarter" idx="10"/>
          </p:nvPr>
        </p:nvSpPr>
        <p:spPr>
          <a:xfrm>
            <a:off x="-1" y="0"/>
            <a:ext cx="1662341" cy="3207001"/>
          </a:xfrm>
          <a:custGeom>
            <a:avLst/>
            <a:gdLst>
              <a:gd name="connsiteX0" fmla="*/ 0 w 1662341"/>
              <a:gd name="connsiteY0" fmla="*/ 0 h 3207001"/>
              <a:gd name="connsiteX1" fmla="*/ 1662341 w 1662341"/>
              <a:gd name="connsiteY1" fmla="*/ 0 h 3207001"/>
              <a:gd name="connsiteX2" fmla="*/ 1662341 w 1662341"/>
              <a:gd name="connsiteY2" fmla="*/ 3207001 h 3207001"/>
              <a:gd name="connsiteX3" fmla="*/ 0 w 1662341"/>
              <a:gd name="connsiteY3" fmla="*/ 3207001 h 3207001"/>
            </a:gdLst>
            <a:ahLst/>
            <a:cxnLst>
              <a:cxn ang="0">
                <a:pos x="connsiteX0" y="connsiteY0"/>
              </a:cxn>
              <a:cxn ang="0">
                <a:pos x="connsiteX1" y="connsiteY1"/>
              </a:cxn>
              <a:cxn ang="0">
                <a:pos x="connsiteX2" y="connsiteY2"/>
              </a:cxn>
              <a:cxn ang="0">
                <a:pos x="connsiteX3" y="connsiteY3"/>
              </a:cxn>
            </a:cxnLst>
            <a:rect l="l" t="t" r="r" b="b"/>
            <a:pathLst>
              <a:path w="1662341" h="3207001">
                <a:moveTo>
                  <a:pt x="0" y="0"/>
                </a:moveTo>
                <a:lnTo>
                  <a:pt x="1662341" y="0"/>
                </a:lnTo>
                <a:lnTo>
                  <a:pt x="1662341" y="3207001"/>
                </a:lnTo>
                <a:lnTo>
                  <a:pt x="0" y="3207001"/>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21" name="Picture Placeholder 20"/>
          <p:cNvSpPr>
            <a:spLocks noGrp="1"/>
          </p:cNvSpPr>
          <p:nvPr>
            <p:ph type="pic" sz="quarter" idx="13"/>
          </p:nvPr>
        </p:nvSpPr>
        <p:spPr>
          <a:xfrm>
            <a:off x="1853585" y="4177922"/>
            <a:ext cx="4383878" cy="2680079"/>
          </a:xfrm>
          <a:custGeom>
            <a:avLst/>
            <a:gdLst>
              <a:gd name="connsiteX0" fmla="*/ 3001038 w 4383878"/>
              <a:gd name="connsiteY0" fmla="*/ 3 h 2680079"/>
              <a:gd name="connsiteX1" fmla="*/ 4383878 w 4383878"/>
              <a:gd name="connsiteY1" fmla="*/ 3 h 2680079"/>
              <a:gd name="connsiteX2" fmla="*/ 4383878 w 4383878"/>
              <a:gd name="connsiteY2" fmla="*/ 2680079 h 2680079"/>
              <a:gd name="connsiteX3" fmla="*/ 3001038 w 4383878"/>
              <a:gd name="connsiteY3" fmla="*/ 2680079 h 2680079"/>
              <a:gd name="connsiteX4" fmla="*/ 0 w 4383878"/>
              <a:gd name="connsiteY4" fmla="*/ 0 h 2680079"/>
              <a:gd name="connsiteX5" fmla="*/ 2828407 w 4383878"/>
              <a:gd name="connsiteY5" fmla="*/ 0 h 2680079"/>
              <a:gd name="connsiteX6" fmla="*/ 2828407 w 4383878"/>
              <a:gd name="connsiteY6" fmla="*/ 2671496 h 2680079"/>
              <a:gd name="connsiteX7" fmla="*/ 0 w 4383878"/>
              <a:gd name="connsiteY7" fmla="*/ 2671496 h 268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878" h="2680079">
                <a:moveTo>
                  <a:pt x="3001038" y="3"/>
                </a:moveTo>
                <a:lnTo>
                  <a:pt x="4383878" y="3"/>
                </a:lnTo>
                <a:lnTo>
                  <a:pt x="4383878" y="2680079"/>
                </a:lnTo>
                <a:lnTo>
                  <a:pt x="3001038" y="2680079"/>
                </a:lnTo>
                <a:close/>
                <a:moveTo>
                  <a:pt x="0" y="0"/>
                </a:moveTo>
                <a:lnTo>
                  <a:pt x="2828407" y="0"/>
                </a:lnTo>
                <a:lnTo>
                  <a:pt x="2828407" y="2671496"/>
                </a:lnTo>
                <a:lnTo>
                  <a:pt x="0" y="2671496"/>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887750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 y="1130299"/>
            <a:ext cx="4471573" cy="5727697"/>
          </a:xfrm>
          <a:custGeom>
            <a:avLst/>
            <a:gdLst>
              <a:gd name="connsiteX0" fmla="*/ 0 w 4471573"/>
              <a:gd name="connsiteY0" fmla="*/ 0 h 5727697"/>
              <a:gd name="connsiteX1" fmla="*/ 3533213 w 4471573"/>
              <a:gd name="connsiteY1" fmla="*/ 0 h 5727697"/>
              <a:gd name="connsiteX2" fmla="*/ 4471573 w 4471573"/>
              <a:gd name="connsiteY2" fmla="*/ 938360 h 5727697"/>
              <a:gd name="connsiteX3" fmla="*/ 4471573 w 4471573"/>
              <a:gd name="connsiteY3" fmla="*/ 5727697 h 5727697"/>
              <a:gd name="connsiteX4" fmla="*/ 0 w 4471573"/>
              <a:gd name="connsiteY4" fmla="*/ 5727697 h 572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573" h="5727697">
                <a:moveTo>
                  <a:pt x="0" y="0"/>
                </a:moveTo>
                <a:lnTo>
                  <a:pt x="3533213" y="0"/>
                </a:lnTo>
                <a:cubicBezTo>
                  <a:pt x="4051455" y="0"/>
                  <a:pt x="4471573" y="420118"/>
                  <a:pt x="4471573" y="938360"/>
                </a:cubicBezTo>
                <a:lnTo>
                  <a:pt x="4471573" y="5727697"/>
                </a:lnTo>
                <a:lnTo>
                  <a:pt x="0" y="5727697"/>
                </a:ln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007959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3527"/>
            <a:ext cx="12192001" cy="6850947"/>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7" name="Picture Placeholder 6"/>
          <p:cNvSpPr>
            <a:spLocks noGrp="1"/>
          </p:cNvSpPr>
          <p:nvPr>
            <p:ph type="pic" sz="quarter" idx="11"/>
          </p:nvPr>
        </p:nvSpPr>
        <p:spPr>
          <a:xfrm>
            <a:off x="6781801" y="1857375"/>
            <a:ext cx="3090862" cy="4995271"/>
          </a:xfrm>
          <a:custGeom>
            <a:avLst/>
            <a:gdLst>
              <a:gd name="connsiteX0" fmla="*/ 247175 w 3090862"/>
              <a:gd name="connsiteY0" fmla="*/ 0 h 4995271"/>
              <a:gd name="connsiteX1" fmla="*/ 2843686 w 3090862"/>
              <a:gd name="connsiteY1" fmla="*/ 0 h 4995271"/>
              <a:gd name="connsiteX2" fmla="*/ 3090862 w 3090862"/>
              <a:gd name="connsiteY2" fmla="*/ 247648 h 4995271"/>
              <a:gd name="connsiteX3" fmla="*/ 3090862 w 3090862"/>
              <a:gd name="connsiteY3" fmla="*/ 4995271 h 4995271"/>
              <a:gd name="connsiteX4" fmla="*/ 0 w 3090862"/>
              <a:gd name="connsiteY4" fmla="*/ 4995271 h 4995271"/>
              <a:gd name="connsiteX5" fmla="*/ 0 w 3090862"/>
              <a:gd name="connsiteY5" fmla="*/ 247648 h 4995271"/>
              <a:gd name="connsiteX6" fmla="*/ 247175 w 3090862"/>
              <a:gd name="connsiteY6" fmla="*/ 0 h 499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0862" h="4995271">
                <a:moveTo>
                  <a:pt x="247175" y="0"/>
                </a:moveTo>
                <a:lnTo>
                  <a:pt x="2843686" y="0"/>
                </a:lnTo>
                <a:cubicBezTo>
                  <a:pt x="2980198" y="0"/>
                  <a:pt x="3090862" y="110876"/>
                  <a:pt x="3090862" y="247648"/>
                </a:cubicBezTo>
                <a:lnTo>
                  <a:pt x="3090862" y="4995271"/>
                </a:lnTo>
                <a:lnTo>
                  <a:pt x="0" y="4995271"/>
                </a:lnTo>
                <a:lnTo>
                  <a:pt x="0" y="247648"/>
                </a:lnTo>
                <a:cubicBezTo>
                  <a:pt x="0" y="110876"/>
                  <a:pt x="110663" y="0"/>
                  <a:pt x="247175"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467556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kup 2">
    <p:bg>
      <p:bgPr>
        <a:gradFill rotWithShape="0">
          <a:gsLst>
            <a:gs pos="0">
              <a:srgbClr val="1A6AFF"/>
            </a:gs>
            <a:gs pos="99001">
              <a:srgbClr val="361BFF"/>
            </a:gs>
            <a:gs pos="100000">
              <a:srgbClr val="361BFF"/>
            </a:gs>
          </a:gsLst>
          <a:lin ang="2700000" scaled="1"/>
        </a:gradFill>
        <a:effectLst/>
      </p:bgPr>
    </p:bg>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1510018" y="1736521"/>
            <a:ext cx="4647501" cy="2902591"/>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221857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3" name="Freeform: Shape 4">
            <a:extLst>
              <a:ext uri="{FF2B5EF4-FFF2-40B4-BE49-F238E27FC236}">
                <a16:creationId xmlns:a16="http://schemas.microsoft.com/office/drawing/2014/main" id="{136AE949-2E95-4218-83D5-8EE8C5E44A4E}"/>
              </a:ext>
            </a:extLst>
          </p:cNvPr>
          <p:cNvSpPr>
            <a:spLocks/>
          </p:cNvSpPr>
          <p:nvPr userDrawn="1"/>
        </p:nvSpPr>
        <p:spPr bwMode="auto">
          <a:xfrm>
            <a:off x="3216275" y="0"/>
            <a:ext cx="5759450" cy="6858000"/>
          </a:xfrm>
          <a:custGeom>
            <a:avLst/>
            <a:gdLst>
              <a:gd name="T0" fmla="*/ 0 w 12184802"/>
              <a:gd name="T1" fmla="*/ 0 h 6852646"/>
              <a:gd name="T2" fmla="*/ 287559 w 12184802"/>
              <a:gd name="T3" fmla="*/ 0 h 6852646"/>
              <a:gd name="T4" fmla="*/ 287559 w 12184802"/>
              <a:gd name="T5" fmla="*/ 6879458 h 6852646"/>
              <a:gd name="T6" fmla="*/ 0 w 12184802"/>
              <a:gd name="T7" fmla="*/ 6879458 h 68526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84802" h="6852646">
                <a:moveTo>
                  <a:pt x="0" y="0"/>
                </a:moveTo>
                <a:lnTo>
                  <a:pt x="12184802" y="0"/>
                </a:lnTo>
                <a:lnTo>
                  <a:pt x="12184802" y="6852646"/>
                </a:lnTo>
                <a:lnTo>
                  <a:pt x="0" y="6852646"/>
                </a:lnTo>
                <a:lnTo>
                  <a:pt x="0" y="0"/>
                </a:lnTo>
                <a:close/>
              </a:path>
            </a:pathLst>
          </a:custGeom>
          <a:solidFill>
            <a:srgbClr val="00AEEF"/>
          </a:solidFill>
          <a:ln>
            <a:noFill/>
          </a:ln>
          <a:extLst>
            <a:ext uri="{91240B29-F687-4F45-9708-019B960494DF}">
              <a14:hiddenLine xmlns:a14="http://schemas.microsoft.com/office/drawing/2010/main" w="360" cap="flat">
                <a:solidFill>
                  <a:srgbClr val="000000"/>
                </a:solidFill>
                <a:prstDash val="solid"/>
                <a:miter lim="800000"/>
                <a:headEnd/>
                <a:tailEnd/>
              </a14:hiddenLine>
            </a:ext>
          </a:extLst>
        </p:spPr>
        <p:txBody>
          <a:bodyPr anchor="ctr"/>
          <a:lstStyle/>
          <a:p>
            <a:endParaRPr lang="en-IL"/>
          </a:p>
        </p:txBody>
      </p:sp>
      <p:sp>
        <p:nvSpPr>
          <p:cNvPr id="5" name="Picture Placeholder 8"/>
          <p:cNvSpPr>
            <a:spLocks noGrp="1"/>
          </p:cNvSpPr>
          <p:nvPr>
            <p:ph type="pic" sz="quarter" idx="10"/>
          </p:nvPr>
        </p:nvSpPr>
        <p:spPr>
          <a:xfrm>
            <a:off x="4161778" y="2459728"/>
            <a:ext cx="3868317" cy="2079021"/>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288888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icing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3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080121" y="3527"/>
            <a:ext cx="10111880" cy="6121138"/>
          </a:xfrm>
          <a:custGeom>
            <a:avLst/>
            <a:gdLst>
              <a:gd name="connsiteX0" fmla="*/ 0 w 10111880"/>
              <a:gd name="connsiteY0" fmla="*/ 0 h 6121138"/>
              <a:gd name="connsiteX1" fmla="*/ 5050874 w 10111880"/>
              <a:gd name="connsiteY1" fmla="*/ 0 h 6121138"/>
              <a:gd name="connsiteX2" fmla="*/ 6061903 w 10111880"/>
              <a:gd name="connsiteY2" fmla="*/ 1011546 h 6121138"/>
              <a:gd name="connsiteX3" fmla="*/ 7642847 w 10111880"/>
              <a:gd name="connsiteY3" fmla="*/ 1011546 h 6121138"/>
              <a:gd name="connsiteX4" fmla="*/ 8654112 w 10111880"/>
              <a:gd name="connsiteY4" fmla="*/ 0 h 6121138"/>
              <a:gd name="connsiteX5" fmla="*/ 10111880 w 10111880"/>
              <a:gd name="connsiteY5" fmla="*/ 0 h 6121138"/>
              <a:gd name="connsiteX6" fmla="*/ 10111880 w 10111880"/>
              <a:gd name="connsiteY6" fmla="*/ 3594706 h 6121138"/>
              <a:gd name="connsiteX7" fmla="*/ 8102553 w 10111880"/>
              <a:gd name="connsiteY7" fmla="*/ 5605296 h 6121138"/>
              <a:gd name="connsiteX8" fmla="*/ 5602433 w 10111880"/>
              <a:gd name="connsiteY8" fmla="*/ 5605296 h 61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1880" h="6121138">
                <a:moveTo>
                  <a:pt x="0" y="0"/>
                </a:moveTo>
                <a:lnTo>
                  <a:pt x="5050874" y="0"/>
                </a:lnTo>
                <a:lnTo>
                  <a:pt x="6061903" y="1011546"/>
                </a:lnTo>
                <a:cubicBezTo>
                  <a:pt x="6496645" y="1446511"/>
                  <a:pt x="7208105" y="1446511"/>
                  <a:pt x="7642847" y="1011546"/>
                </a:cubicBezTo>
                <a:lnTo>
                  <a:pt x="8654112" y="0"/>
                </a:lnTo>
                <a:lnTo>
                  <a:pt x="10111880" y="0"/>
                </a:lnTo>
                <a:lnTo>
                  <a:pt x="10111880" y="3594706"/>
                </a:lnTo>
                <a:lnTo>
                  <a:pt x="8102553" y="5605296"/>
                </a:lnTo>
                <a:cubicBezTo>
                  <a:pt x="7414878" y="6293086"/>
                  <a:pt x="6289872" y="6293086"/>
                  <a:pt x="5602433" y="5605296"/>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148917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Graphic 10">
            <a:extLst>
              <a:ext uri="{FF2B5EF4-FFF2-40B4-BE49-F238E27FC236}">
                <a16:creationId xmlns:a16="http://schemas.microsoft.com/office/drawing/2014/main" id="{B441B0DC-721B-43FA-AA03-DFE255403E41}"/>
              </a:ext>
            </a:extLst>
          </p:cNvPr>
          <p:cNvSpPr/>
          <p:nvPr userDrawn="1"/>
        </p:nvSpPr>
        <p:spPr>
          <a:xfrm flipH="1">
            <a:off x="1304925" y="1000125"/>
            <a:ext cx="9582150" cy="3990975"/>
          </a:xfrm>
          <a:prstGeom prst="rect">
            <a:avLst/>
          </a:prstGeom>
          <a:solidFill>
            <a:schemeClr val="bg1">
              <a:lumMod val="95000"/>
              <a:alpha val="85000"/>
            </a:schemeClr>
          </a:solidFill>
          <a:ln w="7192"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6" name="Picture Placeholder 8"/>
          <p:cNvSpPr>
            <a:spLocks noGrp="1"/>
          </p:cNvSpPr>
          <p:nvPr>
            <p:ph type="pic" sz="quarter" idx="10"/>
          </p:nvPr>
        </p:nvSpPr>
        <p:spPr>
          <a:xfrm>
            <a:off x="1514475" y="784800"/>
            <a:ext cx="9163050" cy="3990974"/>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414195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021692" y="3527"/>
            <a:ext cx="10170309" cy="6850947"/>
          </a:xfrm>
          <a:custGeom>
            <a:avLst/>
            <a:gdLst>
              <a:gd name="connsiteX0" fmla="*/ 2138095 w 10170309"/>
              <a:gd name="connsiteY0" fmla="*/ 0 h 6850947"/>
              <a:gd name="connsiteX1" fmla="*/ 8341039 w 10170309"/>
              <a:gd name="connsiteY1" fmla="*/ 0 h 6850947"/>
              <a:gd name="connsiteX2" fmla="*/ 10170309 w 10170309"/>
              <a:gd name="connsiteY2" fmla="*/ 0 h 6850947"/>
              <a:gd name="connsiteX3" fmla="*/ 10170309 w 10170309"/>
              <a:gd name="connsiteY3" fmla="*/ 6850947 h 6850947"/>
              <a:gd name="connsiteX4" fmla="*/ 9773572 w 10170309"/>
              <a:gd name="connsiteY4" fmla="*/ 6850947 h 6850947"/>
              <a:gd name="connsiteX5" fmla="*/ 7608273 w 10170309"/>
              <a:gd name="connsiteY5" fmla="*/ 6850947 h 6850947"/>
              <a:gd name="connsiteX6" fmla="*/ 2870861 w 10170309"/>
              <a:gd name="connsiteY6" fmla="*/ 6850947 h 6850947"/>
              <a:gd name="connsiteX7" fmla="*/ 705561 w 10170309"/>
              <a:gd name="connsiteY7" fmla="*/ 6850947 h 6850947"/>
              <a:gd name="connsiteX8" fmla="*/ 0 w 10170309"/>
              <a:gd name="connsiteY8" fmla="*/ 4223428 h 6850947"/>
              <a:gd name="connsiteX9" fmla="*/ 2138095 w 10170309"/>
              <a:gd name="connsiteY9" fmla="*/ 0 h 685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0309" h="6850947">
                <a:moveTo>
                  <a:pt x="2138095" y="0"/>
                </a:moveTo>
                <a:lnTo>
                  <a:pt x="8341039" y="0"/>
                </a:lnTo>
                <a:lnTo>
                  <a:pt x="10170309" y="0"/>
                </a:lnTo>
                <a:lnTo>
                  <a:pt x="10170309" y="6850947"/>
                </a:lnTo>
                <a:lnTo>
                  <a:pt x="9773572" y="6850947"/>
                </a:lnTo>
                <a:lnTo>
                  <a:pt x="7608273" y="6850947"/>
                </a:lnTo>
                <a:lnTo>
                  <a:pt x="2870861" y="6850947"/>
                </a:lnTo>
                <a:lnTo>
                  <a:pt x="705561" y="6850947"/>
                </a:lnTo>
                <a:cubicBezTo>
                  <a:pt x="257186" y="6078562"/>
                  <a:pt x="0" y="5180973"/>
                  <a:pt x="0" y="4223428"/>
                </a:cubicBezTo>
                <a:cubicBezTo>
                  <a:pt x="0" y="2490223"/>
                  <a:pt x="841585" y="954019"/>
                  <a:pt x="2138095"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469627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8797159" y="6489010"/>
            <a:ext cx="1963443" cy="248273"/>
          </a:xfrm>
          <a:prstGeom prst="rect">
            <a:avLst/>
          </a:prstGeom>
          <a:effectLst/>
        </p:spPr>
        <p:txBody>
          <a:bodyPr wrap="square" lIns="91440" tIns="45720" rIns="91440" bIns="45720" anchor="t">
            <a:spAutoFit/>
          </a:bodyPr>
          <a:lstStyle/>
          <a:p>
            <a:pPr algn="r" rtl="1">
              <a:lnSpc>
                <a:spcPts val="1200"/>
              </a:lnSpc>
            </a:pPr>
            <a:r>
              <a:rPr lang="en-US" sz="1200" dirty="0">
                <a:solidFill>
                  <a:srgbClr val="00AEEF"/>
                </a:solidFill>
                <a:latin typeface="Assistant Light" pitchFamily="2" charset="-79"/>
                <a:cs typeface="Assistant Light" pitchFamily="2" charset="-79"/>
              </a:rPr>
              <a:t>2021 Annual Summary</a:t>
            </a:r>
            <a:endParaRPr lang="he-IL" sz="1200" spc="150" dirty="0">
              <a:solidFill>
                <a:srgbClr val="00AEEF"/>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7315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23456273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652481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79592" y="1387396"/>
            <a:ext cx="4083208" cy="4083208"/>
          </a:xfrm>
          <a:custGeom>
            <a:avLst/>
            <a:gdLst>
              <a:gd name="connsiteX0" fmla="*/ 2041604 w 4083208"/>
              <a:gd name="connsiteY0" fmla="*/ 0 h 4083208"/>
              <a:gd name="connsiteX1" fmla="*/ 4083208 w 4083208"/>
              <a:gd name="connsiteY1" fmla="*/ 2041604 h 4083208"/>
              <a:gd name="connsiteX2" fmla="*/ 2041604 w 4083208"/>
              <a:gd name="connsiteY2" fmla="*/ 4083208 h 4083208"/>
              <a:gd name="connsiteX3" fmla="*/ 0 w 4083208"/>
              <a:gd name="connsiteY3" fmla="*/ 2041604 h 4083208"/>
              <a:gd name="connsiteX4" fmla="*/ 2041604 w 4083208"/>
              <a:gd name="connsiteY4" fmla="*/ 0 h 408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208" h="4083208">
                <a:moveTo>
                  <a:pt x="2041604" y="0"/>
                </a:moveTo>
                <a:cubicBezTo>
                  <a:pt x="3169151" y="0"/>
                  <a:pt x="4083208" y="914057"/>
                  <a:pt x="4083208" y="2041604"/>
                </a:cubicBezTo>
                <a:cubicBezTo>
                  <a:pt x="4083208" y="3169151"/>
                  <a:pt x="3169151" y="4083208"/>
                  <a:pt x="2041604" y="4083208"/>
                </a:cubicBezTo>
                <a:cubicBezTo>
                  <a:pt x="914057" y="4083208"/>
                  <a:pt x="0" y="3169151"/>
                  <a:pt x="0" y="2041604"/>
                </a:cubicBezTo>
                <a:cubicBezTo>
                  <a:pt x="0" y="914057"/>
                  <a:pt x="914057" y="0"/>
                  <a:pt x="2041604"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20468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244572" y="1209960"/>
            <a:ext cx="2821870" cy="5648040"/>
          </a:xfrm>
          <a:custGeom>
            <a:avLst/>
            <a:gdLst>
              <a:gd name="connsiteX0" fmla="*/ 1555197 w 2821870"/>
              <a:gd name="connsiteY0" fmla="*/ 112 h 5648040"/>
              <a:gd name="connsiteX1" fmla="*/ 1558760 w 2821870"/>
              <a:gd name="connsiteY1" fmla="*/ 6858 h 5648040"/>
              <a:gd name="connsiteX2" fmla="*/ 1568259 w 2821870"/>
              <a:gd name="connsiteY2" fmla="*/ 13207 h 5648040"/>
              <a:gd name="connsiteX3" fmla="*/ 1609425 w 2821870"/>
              <a:gd name="connsiteY3" fmla="*/ 6858 h 5648040"/>
              <a:gd name="connsiteX4" fmla="*/ 1615758 w 2821870"/>
              <a:gd name="connsiteY4" fmla="*/ 13207 h 5648040"/>
              <a:gd name="connsiteX5" fmla="*/ 1641091 w 2821870"/>
              <a:gd name="connsiteY5" fmla="*/ 48129 h 5648040"/>
              <a:gd name="connsiteX6" fmla="*/ 1688590 w 2821870"/>
              <a:gd name="connsiteY6" fmla="*/ 57653 h 5648040"/>
              <a:gd name="connsiteX7" fmla="*/ 1698090 w 2821870"/>
              <a:gd name="connsiteY7" fmla="*/ 76701 h 5648040"/>
              <a:gd name="connsiteX8" fmla="*/ 1701256 w 2821870"/>
              <a:gd name="connsiteY8" fmla="*/ 89399 h 5648040"/>
              <a:gd name="connsiteX9" fmla="*/ 1732922 w 2821870"/>
              <a:gd name="connsiteY9" fmla="*/ 105273 h 5648040"/>
              <a:gd name="connsiteX10" fmla="*/ 1767755 w 2821870"/>
              <a:gd name="connsiteY10" fmla="*/ 130670 h 5648040"/>
              <a:gd name="connsiteX11" fmla="*/ 1796255 w 2821870"/>
              <a:gd name="connsiteY11" fmla="*/ 156067 h 5648040"/>
              <a:gd name="connsiteX12" fmla="*/ 1802588 w 2821870"/>
              <a:gd name="connsiteY12" fmla="*/ 171941 h 5648040"/>
              <a:gd name="connsiteX13" fmla="*/ 1818421 w 2821870"/>
              <a:gd name="connsiteY13" fmla="*/ 187814 h 5648040"/>
              <a:gd name="connsiteX14" fmla="*/ 1827921 w 2821870"/>
              <a:gd name="connsiteY14" fmla="*/ 200512 h 5648040"/>
              <a:gd name="connsiteX15" fmla="*/ 1846920 w 2821870"/>
              <a:gd name="connsiteY15" fmla="*/ 232259 h 5648040"/>
              <a:gd name="connsiteX16" fmla="*/ 1894419 w 2821870"/>
              <a:gd name="connsiteY16" fmla="*/ 314800 h 5648040"/>
              <a:gd name="connsiteX17" fmla="*/ 1903919 w 2821870"/>
              <a:gd name="connsiteY17" fmla="*/ 381468 h 5648040"/>
              <a:gd name="connsiteX18" fmla="*/ 1907086 w 2821870"/>
              <a:gd name="connsiteY18" fmla="*/ 467184 h 5648040"/>
              <a:gd name="connsiteX19" fmla="*/ 1916585 w 2821870"/>
              <a:gd name="connsiteY19" fmla="*/ 559249 h 5648040"/>
              <a:gd name="connsiteX20" fmla="*/ 1922919 w 2821870"/>
              <a:gd name="connsiteY20" fmla="*/ 635441 h 5648040"/>
              <a:gd name="connsiteX21" fmla="*/ 1922919 w 2821870"/>
              <a:gd name="connsiteY21" fmla="*/ 679886 h 5648040"/>
              <a:gd name="connsiteX22" fmla="*/ 1919752 w 2821870"/>
              <a:gd name="connsiteY22" fmla="*/ 686236 h 5648040"/>
              <a:gd name="connsiteX23" fmla="*/ 1903919 w 2821870"/>
              <a:gd name="connsiteY23" fmla="*/ 743380 h 5648040"/>
              <a:gd name="connsiteX24" fmla="*/ 1903919 w 2821870"/>
              <a:gd name="connsiteY24" fmla="*/ 810048 h 5648040"/>
              <a:gd name="connsiteX25" fmla="*/ 1894419 w 2821870"/>
              <a:gd name="connsiteY25" fmla="*/ 914812 h 5648040"/>
              <a:gd name="connsiteX26" fmla="*/ 1881753 w 2821870"/>
              <a:gd name="connsiteY26" fmla="*/ 971955 h 5648040"/>
              <a:gd name="connsiteX27" fmla="*/ 1840587 w 2821870"/>
              <a:gd name="connsiteY27" fmla="*/ 997353 h 5648040"/>
              <a:gd name="connsiteX28" fmla="*/ 1827921 w 2821870"/>
              <a:gd name="connsiteY28" fmla="*/ 994178 h 5648040"/>
              <a:gd name="connsiteX29" fmla="*/ 1818421 w 2821870"/>
              <a:gd name="connsiteY29" fmla="*/ 997353 h 5648040"/>
              <a:gd name="connsiteX30" fmla="*/ 1805754 w 2821870"/>
              <a:gd name="connsiteY30" fmla="*/ 1098942 h 5648040"/>
              <a:gd name="connsiteX31" fmla="*/ 1786755 w 2821870"/>
              <a:gd name="connsiteY31" fmla="*/ 1191007 h 5648040"/>
              <a:gd name="connsiteX32" fmla="*/ 1786755 w 2821870"/>
              <a:gd name="connsiteY32" fmla="*/ 1216404 h 5648040"/>
              <a:gd name="connsiteX33" fmla="*/ 1796255 w 2821870"/>
              <a:gd name="connsiteY33" fmla="*/ 1225928 h 5648040"/>
              <a:gd name="connsiteX34" fmla="*/ 1859587 w 2821870"/>
              <a:gd name="connsiteY34" fmla="*/ 1279898 h 5648040"/>
              <a:gd name="connsiteX35" fmla="*/ 1878586 w 2821870"/>
              <a:gd name="connsiteY35" fmla="*/ 1302120 h 5648040"/>
              <a:gd name="connsiteX36" fmla="*/ 1976751 w 2821870"/>
              <a:gd name="connsiteY36" fmla="*/ 1397360 h 5648040"/>
              <a:gd name="connsiteX37" fmla="*/ 2014750 w 2821870"/>
              <a:gd name="connsiteY37" fmla="*/ 1413233 h 5648040"/>
              <a:gd name="connsiteX38" fmla="*/ 2154080 w 2821870"/>
              <a:gd name="connsiteY38" fmla="*/ 1473552 h 5648040"/>
              <a:gd name="connsiteX39" fmla="*/ 2268078 w 2821870"/>
              <a:gd name="connsiteY39" fmla="*/ 1521172 h 5648040"/>
              <a:gd name="connsiteX40" fmla="*/ 2423242 w 2821870"/>
              <a:gd name="connsiteY40" fmla="*/ 1581490 h 5648040"/>
              <a:gd name="connsiteX41" fmla="*/ 2537239 w 2821870"/>
              <a:gd name="connsiteY41" fmla="*/ 1622761 h 5648040"/>
              <a:gd name="connsiteX42" fmla="*/ 2546739 w 2821870"/>
              <a:gd name="connsiteY42" fmla="*/ 1625936 h 5648040"/>
              <a:gd name="connsiteX43" fmla="*/ 2597405 w 2821870"/>
              <a:gd name="connsiteY43" fmla="*/ 1660857 h 5648040"/>
              <a:gd name="connsiteX44" fmla="*/ 2606904 w 2821870"/>
              <a:gd name="connsiteY44" fmla="*/ 1718001 h 5648040"/>
              <a:gd name="connsiteX45" fmla="*/ 2619571 w 2821870"/>
              <a:gd name="connsiteY45" fmla="*/ 1771970 h 5648040"/>
              <a:gd name="connsiteX46" fmla="*/ 2632237 w 2821870"/>
              <a:gd name="connsiteY46" fmla="*/ 1838638 h 5648040"/>
              <a:gd name="connsiteX47" fmla="*/ 2648070 w 2821870"/>
              <a:gd name="connsiteY47" fmla="*/ 1905306 h 5648040"/>
              <a:gd name="connsiteX48" fmla="*/ 2676570 w 2821870"/>
              <a:gd name="connsiteY48" fmla="*/ 1991022 h 5648040"/>
              <a:gd name="connsiteX49" fmla="*/ 2689236 w 2821870"/>
              <a:gd name="connsiteY49" fmla="*/ 2054515 h 5648040"/>
              <a:gd name="connsiteX50" fmla="*/ 2705069 w 2821870"/>
              <a:gd name="connsiteY50" fmla="*/ 2133882 h 5648040"/>
              <a:gd name="connsiteX51" fmla="*/ 2708236 w 2821870"/>
              <a:gd name="connsiteY51" fmla="*/ 2159279 h 5648040"/>
              <a:gd name="connsiteX52" fmla="*/ 2717736 w 2821870"/>
              <a:gd name="connsiteY52" fmla="*/ 2219598 h 5648040"/>
              <a:gd name="connsiteX53" fmla="*/ 2730402 w 2821870"/>
              <a:gd name="connsiteY53" fmla="*/ 2340235 h 5648040"/>
              <a:gd name="connsiteX54" fmla="*/ 2736735 w 2821870"/>
              <a:gd name="connsiteY54" fmla="*/ 2479920 h 5648040"/>
              <a:gd name="connsiteX55" fmla="*/ 2746235 w 2821870"/>
              <a:gd name="connsiteY55" fmla="*/ 2556112 h 5648040"/>
              <a:gd name="connsiteX56" fmla="*/ 2762068 w 2821870"/>
              <a:gd name="connsiteY56" fmla="*/ 2660875 h 5648040"/>
              <a:gd name="connsiteX57" fmla="*/ 2774734 w 2821870"/>
              <a:gd name="connsiteY57" fmla="*/ 2721194 h 5648040"/>
              <a:gd name="connsiteX58" fmla="*/ 2784234 w 2821870"/>
              <a:gd name="connsiteY58" fmla="*/ 2781513 h 5648040"/>
              <a:gd name="connsiteX59" fmla="*/ 2796900 w 2821870"/>
              <a:gd name="connsiteY59" fmla="*/ 2876752 h 5648040"/>
              <a:gd name="connsiteX60" fmla="*/ 2809567 w 2821870"/>
              <a:gd name="connsiteY60" fmla="*/ 2918023 h 5648040"/>
              <a:gd name="connsiteX61" fmla="*/ 2812734 w 2821870"/>
              <a:gd name="connsiteY61" fmla="*/ 3057708 h 5648040"/>
              <a:gd name="connsiteX62" fmla="*/ 2790568 w 2821870"/>
              <a:gd name="connsiteY62" fmla="*/ 3156123 h 5648040"/>
              <a:gd name="connsiteX63" fmla="*/ 2793734 w 2821870"/>
              <a:gd name="connsiteY63" fmla="*/ 3197393 h 5648040"/>
              <a:gd name="connsiteX64" fmla="*/ 2793734 w 2821870"/>
              <a:gd name="connsiteY64" fmla="*/ 3295808 h 5648040"/>
              <a:gd name="connsiteX65" fmla="*/ 2771568 w 2821870"/>
              <a:gd name="connsiteY65" fmla="*/ 3387873 h 5648040"/>
              <a:gd name="connsiteX66" fmla="*/ 2695569 w 2821870"/>
              <a:gd name="connsiteY66" fmla="*/ 3486287 h 5648040"/>
              <a:gd name="connsiteX67" fmla="*/ 2613238 w 2821870"/>
              <a:gd name="connsiteY67" fmla="*/ 3543431 h 5648040"/>
              <a:gd name="connsiteX68" fmla="*/ 2549906 w 2821870"/>
              <a:gd name="connsiteY68" fmla="*/ 3565654 h 5648040"/>
              <a:gd name="connsiteX69" fmla="*/ 2518240 w 2821870"/>
              <a:gd name="connsiteY69" fmla="*/ 3565654 h 5648040"/>
              <a:gd name="connsiteX70" fmla="*/ 2467574 w 2821870"/>
              <a:gd name="connsiteY70" fmla="*/ 3565654 h 5648040"/>
              <a:gd name="connsiteX71" fmla="*/ 2394742 w 2821870"/>
              <a:gd name="connsiteY71" fmla="*/ 3568829 h 5648040"/>
              <a:gd name="connsiteX72" fmla="*/ 2385242 w 2821870"/>
              <a:gd name="connsiteY72" fmla="*/ 3581527 h 5648040"/>
              <a:gd name="connsiteX73" fmla="*/ 2435908 w 2821870"/>
              <a:gd name="connsiteY73" fmla="*/ 3718038 h 5648040"/>
              <a:gd name="connsiteX74" fmla="*/ 2432742 w 2821870"/>
              <a:gd name="connsiteY74" fmla="*/ 3784706 h 5648040"/>
              <a:gd name="connsiteX75" fmla="*/ 2435908 w 2821870"/>
              <a:gd name="connsiteY75" fmla="*/ 3800579 h 5648040"/>
              <a:gd name="connsiteX76" fmla="*/ 2489740 w 2821870"/>
              <a:gd name="connsiteY76" fmla="*/ 3991059 h 5648040"/>
              <a:gd name="connsiteX77" fmla="*/ 2518240 w 2821870"/>
              <a:gd name="connsiteY77" fmla="*/ 4086299 h 5648040"/>
              <a:gd name="connsiteX78" fmla="*/ 2546739 w 2821870"/>
              <a:gd name="connsiteY78" fmla="*/ 4216460 h 5648040"/>
              <a:gd name="connsiteX79" fmla="*/ 2597405 w 2821870"/>
              <a:gd name="connsiteY79" fmla="*/ 4435511 h 5648040"/>
              <a:gd name="connsiteX80" fmla="*/ 2622738 w 2821870"/>
              <a:gd name="connsiteY80" fmla="*/ 4556149 h 5648040"/>
              <a:gd name="connsiteX81" fmla="*/ 2616404 w 2821870"/>
              <a:gd name="connsiteY81" fmla="*/ 4572022 h 5648040"/>
              <a:gd name="connsiteX82" fmla="*/ 2480240 w 2821870"/>
              <a:gd name="connsiteY82" fmla="*/ 4648214 h 5648040"/>
              <a:gd name="connsiteX83" fmla="*/ 2407408 w 2821870"/>
              <a:gd name="connsiteY83" fmla="*/ 4676786 h 5648040"/>
              <a:gd name="connsiteX84" fmla="*/ 2397909 w 2821870"/>
              <a:gd name="connsiteY84" fmla="*/ 4689484 h 5648040"/>
              <a:gd name="connsiteX85" fmla="*/ 2401076 w 2821870"/>
              <a:gd name="connsiteY85" fmla="*/ 4752978 h 5648040"/>
              <a:gd name="connsiteX86" fmla="*/ 2407408 w 2821870"/>
              <a:gd name="connsiteY86" fmla="*/ 4851392 h 5648040"/>
              <a:gd name="connsiteX87" fmla="*/ 2416908 w 2821870"/>
              <a:gd name="connsiteY87" fmla="*/ 4899012 h 5648040"/>
              <a:gd name="connsiteX88" fmla="*/ 2404242 w 2821870"/>
              <a:gd name="connsiteY88" fmla="*/ 4997427 h 5648040"/>
              <a:gd name="connsiteX89" fmla="*/ 2401076 w 2821870"/>
              <a:gd name="connsiteY89" fmla="*/ 5025999 h 5648040"/>
              <a:gd name="connsiteX90" fmla="*/ 2397909 w 2821870"/>
              <a:gd name="connsiteY90" fmla="*/ 5083142 h 5648040"/>
              <a:gd name="connsiteX91" fmla="*/ 2397909 w 2821870"/>
              <a:gd name="connsiteY91" fmla="*/ 5133937 h 5648040"/>
              <a:gd name="connsiteX92" fmla="*/ 2394742 w 2821870"/>
              <a:gd name="connsiteY92" fmla="*/ 5226002 h 5648040"/>
              <a:gd name="connsiteX93" fmla="*/ 2382076 w 2821870"/>
              <a:gd name="connsiteY93" fmla="*/ 5333941 h 5648040"/>
              <a:gd name="connsiteX94" fmla="*/ 2382076 w 2821870"/>
              <a:gd name="connsiteY94" fmla="*/ 5343465 h 5648040"/>
              <a:gd name="connsiteX95" fmla="*/ 2372576 w 2821870"/>
              <a:gd name="connsiteY95" fmla="*/ 5540294 h 5648040"/>
              <a:gd name="connsiteX96" fmla="*/ 2363862 w 2821870"/>
              <a:gd name="connsiteY96" fmla="*/ 5648040 h 5648040"/>
              <a:gd name="connsiteX97" fmla="*/ 1525669 w 2821870"/>
              <a:gd name="connsiteY97" fmla="*/ 5648040 h 5648040"/>
              <a:gd name="connsiteX98" fmla="*/ 1511260 w 2821870"/>
              <a:gd name="connsiteY98" fmla="*/ 5549818 h 5648040"/>
              <a:gd name="connsiteX99" fmla="*/ 1508094 w 2821870"/>
              <a:gd name="connsiteY99" fmla="*/ 5457753 h 5648040"/>
              <a:gd name="connsiteX100" fmla="*/ 1508094 w 2821870"/>
              <a:gd name="connsiteY100" fmla="*/ 5346639 h 5648040"/>
              <a:gd name="connsiteX101" fmla="*/ 1501761 w 2821870"/>
              <a:gd name="connsiteY101" fmla="*/ 5286321 h 5648040"/>
              <a:gd name="connsiteX102" fmla="*/ 1498594 w 2821870"/>
              <a:gd name="connsiteY102" fmla="*/ 5226002 h 5648040"/>
              <a:gd name="connsiteX103" fmla="*/ 1492261 w 2821870"/>
              <a:gd name="connsiteY103" fmla="*/ 5210129 h 5648040"/>
              <a:gd name="connsiteX104" fmla="*/ 1457428 w 2821870"/>
              <a:gd name="connsiteY104" fmla="*/ 5187906 h 5648040"/>
              <a:gd name="connsiteX105" fmla="*/ 1435262 w 2821870"/>
              <a:gd name="connsiteY105" fmla="*/ 5203780 h 5648040"/>
              <a:gd name="connsiteX106" fmla="*/ 1438429 w 2821870"/>
              <a:gd name="connsiteY106" fmla="*/ 5216478 h 5648040"/>
              <a:gd name="connsiteX107" fmla="*/ 1441595 w 2821870"/>
              <a:gd name="connsiteY107" fmla="*/ 5279971 h 5648040"/>
              <a:gd name="connsiteX108" fmla="*/ 1425762 w 2821870"/>
              <a:gd name="connsiteY108" fmla="*/ 5400609 h 5648040"/>
              <a:gd name="connsiteX109" fmla="*/ 1416262 w 2821870"/>
              <a:gd name="connsiteY109" fmla="*/ 5492674 h 5648040"/>
              <a:gd name="connsiteX110" fmla="*/ 1394096 w 2821870"/>
              <a:gd name="connsiteY110" fmla="*/ 5575215 h 5648040"/>
              <a:gd name="connsiteX111" fmla="*/ 1377333 w 2821870"/>
              <a:gd name="connsiteY111" fmla="*/ 5648040 h 5648040"/>
              <a:gd name="connsiteX112" fmla="*/ 608042 w 2821870"/>
              <a:gd name="connsiteY112" fmla="*/ 5648040 h 5648040"/>
              <a:gd name="connsiteX113" fmla="*/ 606008 w 2821870"/>
              <a:gd name="connsiteY113" fmla="*/ 5621248 h 5648040"/>
              <a:gd name="connsiteX114" fmla="*/ 605612 w 2821870"/>
              <a:gd name="connsiteY114" fmla="*/ 5584739 h 5648040"/>
              <a:gd name="connsiteX115" fmla="*/ 596113 w 2821870"/>
              <a:gd name="connsiteY115" fmla="*/ 5556167 h 5648040"/>
              <a:gd name="connsiteX116" fmla="*/ 589779 w 2821870"/>
              <a:gd name="connsiteY116" fmla="*/ 5508547 h 5648040"/>
              <a:gd name="connsiteX117" fmla="*/ 580280 w 2821870"/>
              <a:gd name="connsiteY117" fmla="*/ 5451403 h 5648040"/>
              <a:gd name="connsiteX118" fmla="*/ 570780 w 2821870"/>
              <a:gd name="connsiteY118" fmla="*/ 5410133 h 5648040"/>
              <a:gd name="connsiteX119" fmla="*/ 564447 w 2821870"/>
              <a:gd name="connsiteY119" fmla="*/ 5365687 h 5648040"/>
              <a:gd name="connsiteX120" fmla="*/ 561280 w 2821870"/>
              <a:gd name="connsiteY120" fmla="*/ 5314893 h 5648040"/>
              <a:gd name="connsiteX121" fmla="*/ 554947 w 2821870"/>
              <a:gd name="connsiteY121" fmla="*/ 5267273 h 5648040"/>
              <a:gd name="connsiteX122" fmla="*/ 554947 w 2821870"/>
              <a:gd name="connsiteY122" fmla="*/ 5260924 h 5648040"/>
              <a:gd name="connsiteX123" fmla="*/ 548614 w 2821870"/>
              <a:gd name="connsiteY123" fmla="*/ 5165684 h 5648040"/>
              <a:gd name="connsiteX124" fmla="*/ 523281 w 2821870"/>
              <a:gd name="connsiteY124" fmla="*/ 5099016 h 5648040"/>
              <a:gd name="connsiteX125" fmla="*/ 507448 w 2821870"/>
              <a:gd name="connsiteY125" fmla="*/ 5045047 h 5648040"/>
              <a:gd name="connsiteX126" fmla="*/ 520114 w 2821870"/>
              <a:gd name="connsiteY126" fmla="*/ 4933933 h 5648040"/>
              <a:gd name="connsiteX127" fmla="*/ 529614 w 2821870"/>
              <a:gd name="connsiteY127" fmla="*/ 4876789 h 5648040"/>
              <a:gd name="connsiteX128" fmla="*/ 529614 w 2821870"/>
              <a:gd name="connsiteY128" fmla="*/ 4864091 h 5648040"/>
              <a:gd name="connsiteX129" fmla="*/ 529614 w 2821870"/>
              <a:gd name="connsiteY129" fmla="*/ 4791074 h 5648040"/>
              <a:gd name="connsiteX130" fmla="*/ 529614 w 2821870"/>
              <a:gd name="connsiteY130" fmla="*/ 4714882 h 5648040"/>
              <a:gd name="connsiteX131" fmla="*/ 529614 w 2821870"/>
              <a:gd name="connsiteY131" fmla="*/ 4654563 h 5648040"/>
              <a:gd name="connsiteX132" fmla="*/ 520114 w 2821870"/>
              <a:gd name="connsiteY132" fmla="*/ 4641864 h 5648040"/>
              <a:gd name="connsiteX133" fmla="*/ 374451 w 2821870"/>
              <a:gd name="connsiteY133" fmla="*/ 4603769 h 5648040"/>
              <a:gd name="connsiteX134" fmla="*/ 361784 w 2821870"/>
              <a:gd name="connsiteY134" fmla="*/ 4584721 h 5648040"/>
              <a:gd name="connsiteX135" fmla="*/ 374451 w 2821870"/>
              <a:gd name="connsiteY135" fmla="*/ 4499005 h 5648040"/>
              <a:gd name="connsiteX136" fmla="*/ 393450 w 2821870"/>
              <a:gd name="connsiteY136" fmla="*/ 4403765 h 5648040"/>
              <a:gd name="connsiteX137" fmla="*/ 402950 w 2821870"/>
              <a:gd name="connsiteY137" fmla="*/ 4321224 h 5648040"/>
              <a:gd name="connsiteX138" fmla="*/ 421950 w 2821870"/>
              <a:gd name="connsiteY138" fmla="*/ 4210110 h 5648040"/>
              <a:gd name="connsiteX139" fmla="*/ 437783 w 2821870"/>
              <a:gd name="connsiteY139" fmla="*/ 4108521 h 5648040"/>
              <a:gd name="connsiteX140" fmla="*/ 450449 w 2821870"/>
              <a:gd name="connsiteY140" fmla="*/ 4010107 h 5648040"/>
              <a:gd name="connsiteX141" fmla="*/ 466282 w 2821870"/>
              <a:gd name="connsiteY141" fmla="*/ 3889469 h 5648040"/>
              <a:gd name="connsiteX142" fmla="*/ 485282 w 2821870"/>
              <a:gd name="connsiteY142" fmla="*/ 3781531 h 5648040"/>
              <a:gd name="connsiteX143" fmla="*/ 485282 w 2821870"/>
              <a:gd name="connsiteY143" fmla="*/ 3778356 h 5648040"/>
              <a:gd name="connsiteX144" fmla="*/ 491615 w 2821870"/>
              <a:gd name="connsiteY144" fmla="*/ 3705339 h 5648040"/>
              <a:gd name="connsiteX145" fmla="*/ 501115 w 2821870"/>
              <a:gd name="connsiteY145" fmla="*/ 3638671 h 5648040"/>
              <a:gd name="connsiteX146" fmla="*/ 516948 w 2821870"/>
              <a:gd name="connsiteY146" fmla="*/ 3546606 h 5648040"/>
              <a:gd name="connsiteX147" fmla="*/ 520114 w 2821870"/>
              <a:gd name="connsiteY147" fmla="*/ 3518034 h 5648040"/>
              <a:gd name="connsiteX148" fmla="*/ 520114 w 2821870"/>
              <a:gd name="connsiteY148" fmla="*/ 3483113 h 5648040"/>
              <a:gd name="connsiteX149" fmla="*/ 542280 w 2821870"/>
              <a:gd name="connsiteY149" fmla="*/ 3330729 h 5648040"/>
              <a:gd name="connsiteX150" fmla="*/ 545447 w 2821870"/>
              <a:gd name="connsiteY150" fmla="*/ 3308506 h 5648040"/>
              <a:gd name="connsiteX151" fmla="*/ 545447 w 2821870"/>
              <a:gd name="connsiteY151" fmla="*/ 3298982 h 5648040"/>
              <a:gd name="connsiteX152" fmla="*/ 535947 w 2821870"/>
              <a:gd name="connsiteY152" fmla="*/ 3302157 h 5648040"/>
              <a:gd name="connsiteX153" fmla="*/ 497948 w 2821870"/>
              <a:gd name="connsiteY153" fmla="*/ 3340253 h 5648040"/>
              <a:gd name="connsiteX154" fmla="*/ 437783 w 2821870"/>
              <a:gd name="connsiteY154" fmla="*/ 3381524 h 5648040"/>
              <a:gd name="connsiteX155" fmla="*/ 368117 w 2821870"/>
              <a:gd name="connsiteY155" fmla="*/ 3432318 h 5648040"/>
              <a:gd name="connsiteX156" fmla="*/ 320618 w 2821870"/>
              <a:gd name="connsiteY156" fmla="*/ 3457715 h 5648040"/>
              <a:gd name="connsiteX157" fmla="*/ 250953 w 2821870"/>
              <a:gd name="connsiteY157" fmla="*/ 3454541 h 5648040"/>
              <a:gd name="connsiteX158" fmla="*/ 190788 w 2821870"/>
              <a:gd name="connsiteY158" fmla="*/ 3413270 h 5648040"/>
              <a:gd name="connsiteX159" fmla="*/ 124289 w 2821870"/>
              <a:gd name="connsiteY159" fmla="*/ 3330729 h 5648040"/>
              <a:gd name="connsiteX160" fmla="*/ 86290 w 2821870"/>
              <a:gd name="connsiteY160" fmla="*/ 3251362 h 5648040"/>
              <a:gd name="connsiteX161" fmla="*/ 48291 w 2821870"/>
              <a:gd name="connsiteY161" fmla="*/ 3146599 h 5648040"/>
              <a:gd name="connsiteX162" fmla="*/ 22958 w 2821870"/>
              <a:gd name="connsiteY162" fmla="*/ 3102153 h 5648040"/>
              <a:gd name="connsiteX163" fmla="*/ 792 w 2821870"/>
              <a:gd name="connsiteY163" fmla="*/ 3025961 h 5648040"/>
              <a:gd name="connsiteX164" fmla="*/ 3958 w 2821870"/>
              <a:gd name="connsiteY164" fmla="*/ 2924372 h 5648040"/>
              <a:gd name="connsiteX165" fmla="*/ 19791 w 2821870"/>
              <a:gd name="connsiteY165" fmla="*/ 2857704 h 5648040"/>
              <a:gd name="connsiteX166" fmla="*/ 45124 w 2821870"/>
              <a:gd name="connsiteY166" fmla="*/ 2727543 h 5648040"/>
              <a:gd name="connsiteX167" fmla="*/ 67290 w 2821870"/>
              <a:gd name="connsiteY167" fmla="*/ 2654526 h 5648040"/>
              <a:gd name="connsiteX168" fmla="*/ 105290 w 2821870"/>
              <a:gd name="connsiteY168" fmla="*/ 2568810 h 5648040"/>
              <a:gd name="connsiteX169" fmla="*/ 117956 w 2821870"/>
              <a:gd name="connsiteY169" fmla="*/ 2521190 h 5648040"/>
              <a:gd name="connsiteX170" fmla="*/ 149622 w 2821870"/>
              <a:gd name="connsiteY170" fmla="*/ 2464046 h 5648040"/>
              <a:gd name="connsiteX171" fmla="*/ 168621 w 2821870"/>
              <a:gd name="connsiteY171" fmla="*/ 2444998 h 5648040"/>
              <a:gd name="connsiteX172" fmla="*/ 168621 w 2821870"/>
              <a:gd name="connsiteY172" fmla="*/ 2435474 h 5648040"/>
              <a:gd name="connsiteX173" fmla="*/ 165455 w 2821870"/>
              <a:gd name="connsiteY173" fmla="*/ 2362457 h 5648040"/>
              <a:gd name="connsiteX174" fmla="*/ 181288 w 2821870"/>
              <a:gd name="connsiteY174" fmla="*/ 2302139 h 5648040"/>
              <a:gd name="connsiteX175" fmla="*/ 203454 w 2821870"/>
              <a:gd name="connsiteY175" fmla="*/ 2260868 h 5648040"/>
              <a:gd name="connsiteX176" fmla="*/ 212954 w 2821870"/>
              <a:gd name="connsiteY176" fmla="*/ 2222772 h 5648040"/>
              <a:gd name="connsiteX177" fmla="*/ 212954 w 2821870"/>
              <a:gd name="connsiteY177" fmla="*/ 2175152 h 5648040"/>
              <a:gd name="connsiteX178" fmla="*/ 228787 w 2821870"/>
              <a:gd name="connsiteY178" fmla="*/ 2143406 h 5648040"/>
              <a:gd name="connsiteX179" fmla="*/ 241453 w 2821870"/>
              <a:gd name="connsiteY179" fmla="*/ 2121183 h 5648040"/>
              <a:gd name="connsiteX180" fmla="*/ 250953 w 2821870"/>
              <a:gd name="connsiteY180" fmla="*/ 2025943 h 5648040"/>
              <a:gd name="connsiteX181" fmla="*/ 263620 w 2821870"/>
              <a:gd name="connsiteY181" fmla="*/ 1981498 h 5648040"/>
              <a:gd name="connsiteX182" fmla="*/ 282619 w 2821870"/>
              <a:gd name="connsiteY182" fmla="*/ 1902131 h 5648040"/>
              <a:gd name="connsiteX183" fmla="*/ 298452 w 2821870"/>
              <a:gd name="connsiteY183" fmla="*/ 1851337 h 5648040"/>
              <a:gd name="connsiteX184" fmla="*/ 307952 w 2821870"/>
              <a:gd name="connsiteY184" fmla="*/ 1810066 h 5648040"/>
              <a:gd name="connsiteX185" fmla="*/ 317452 w 2821870"/>
              <a:gd name="connsiteY185" fmla="*/ 1771970 h 5648040"/>
              <a:gd name="connsiteX186" fmla="*/ 336451 w 2821870"/>
              <a:gd name="connsiteY186" fmla="*/ 1718001 h 5648040"/>
              <a:gd name="connsiteX187" fmla="*/ 355451 w 2821870"/>
              <a:gd name="connsiteY187" fmla="*/ 1664032 h 5648040"/>
              <a:gd name="connsiteX188" fmla="*/ 380784 w 2821870"/>
              <a:gd name="connsiteY188" fmla="*/ 1587840 h 5648040"/>
              <a:gd name="connsiteX189" fmla="*/ 421950 w 2821870"/>
              <a:gd name="connsiteY189" fmla="*/ 1562442 h 5648040"/>
              <a:gd name="connsiteX190" fmla="*/ 463115 w 2821870"/>
              <a:gd name="connsiteY190" fmla="*/ 1549744 h 5648040"/>
              <a:gd name="connsiteX191" fmla="*/ 548614 w 2821870"/>
              <a:gd name="connsiteY191" fmla="*/ 1537045 h 5648040"/>
              <a:gd name="connsiteX192" fmla="*/ 706944 w 2821870"/>
              <a:gd name="connsiteY192" fmla="*/ 1483076 h 5648040"/>
              <a:gd name="connsiteX193" fmla="*/ 865274 w 2821870"/>
              <a:gd name="connsiteY193" fmla="*/ 1422757 h 5648040"/>
              <a:gd name="connsiteX194" fmla="*/ 950772 w 2821870"/>
              <a:gd name="connsiteY194" fmla="*/ 1378312 h 5648040"/>
              <a:gd name="connsiteX195" fmla="*/ 995104 w 2821870"/>
              <a:gd name="connsiteY195" fmla="*/ 1359264 h 5648040"/>
              <a:gd name="connsiteX196" fmla="*/ 1048937 w 2821870"/>
              <a:gd name="connsiteY196" fmla="*/ 1330692 h 5648040"/>
              <a:gd name="connsiteX197" fmla="*/ 1118602 w 2821870"/>
              <a:gd name="connsiteY197" fmla="*/ 1267199 h 5648040"/>
              <a:gd name="connsiteX198" fmla="*/ 1121768 w 2821870"/>
              <a:gd name="connsiteY198" fmla="*/ 1241802 h 5648040"/>
              <a:gd name="connsiteX199" fmla="*/ 1093269 w 2821870"/>
              <a:gd name="connsiteY199" fmla="*/ 1152911 h 5648040"/>
              <a:gd name="connsiteX200" fmla="*/ 1083769 w 2821870"/>
              <a:gd name="connsiteY200" fmla="*/ 1111640 h 5648040"/>
              <a:gd name="connsiteX201" fmla="*/ 1071103 w 2821870"/>
              <a:gd name="connsiteY201" fmla="*/ 1025925 h 5648040"/>
              <a:gd name="connsiteX202" fmla="*/ 1067936 w 2821870"/>
              <a:gd name="connsiteY202" fmla="*/ 1019575 h 5648040"/>
              <a:gd name="connsiteX203" fmla="*/ 1020437 w 2821870"/>
              <a:gd name="connsiteY203" fmla="*/ 933859 h 5648040"/>
              <a:gd name="connsiteX204" fmla="*/ 1007771 w 2821870"/>
              <a:gd name="connsiteY204" fmla="*/ 860842 h 5648040"/>
              <a:gd name="connsiteX205" fmla="*/ 1007771 w 2821870"/>
              <a:gd name="connsiteY205" fmla="*/ 771952 h 5648040"/>
              <a:gd name="connsiteX206" fmla="*/ 998271 w 2821870"/>
              <a:gd name="connsiteY206" fmla="*/ 746554 h 5648040"/>
              <a:gd name="connsiteX207" fmla="*/ 988771 w 2821870"/>
              <a:gd name="connsiteY207" fmla="*/ 705284 h 5648040"/>
              <a:gd name="connsiteX208" fmla="*/ 982438 w 2821870"/>
              <a:gd name="connsiteY208" fmla="*/ 644965 h 5648040"/>
              <a:gd name="connsiteX209" fmla="*/ 979271 w 2821870"/>
              <a:gd name="connsiteY209" fmla="*/ 619568 h 5648040"/>
              <a:gd name="connsiteX210" fmla="*/ 985605 w 2821870"/>
              <a:gd name="connsiteY210" fmla="*/ 476708 h 5648040"/>
              <a:gd name="connsiteX211" fmla="*/ 995104 w 2821870"/>
              <a:gd name="connsiteY211" fmla="*/ 390992 h 5648040"/>
              <a:gd name="connsiteX212" fmla="*/ 991938 w 2821870"/>
              <a:gd name="connsiteY212" fmla="*/ 384643 h 5648040"/>
              <a:gd name="connsiteX213" fmla="*/ 985605 w 2821870"/>
              <a:gd name="connsiteY213" fmla="*/ 365595 h 5648040"/>
              <a:gd name="connsiteX214" fmla="*/ 998271 w 2821870"/>
              <a:gd name="connsiteY214" fmla="*/ 305276 h 5648040"/>
              <a:gd name="connsiteX215" fmla="*/ 1052103 w 2821870"/>
              <a:gd name="connsiteY215" fmla="*/ 225910 h 5648040"/>
              <a:gd name="connsiteX216" fmla="*/ 1077436 w 2821870"/>
              <a:gd name="connsiteY216" fmla="*/ 197338 h 5648040"/>
              <a:gd name="connsiteX217" fmla="*/ 1115435 w 2821870"/>
              <a:gd name="connsiteY217" fmla="*/ 162417 h 5648040"/>
              <a:gd name="connsiteX218" fmla="*/ 1121768 w 2821870"/>
              <a:gd name="connsiteY218" fmla="*/ 152893 h 5648040"/>
              <a:gd name="connsiteX219" fmla="*/ 1143935 w 2821870"/>
              <a:gd name="connsiteY219" fmla="*/ 130670 h 5648040"/>
              <a:gd name="connsiteX220" fmla="*/ 1156601 w 2821870"/>
              <a:gd name="connsiteY220" fmla="*/ 117971 h 5648040"/>
              <a:gd name="connsiteX221" fmla="*/ 1175601 w 2821870"/>
              <a:gd name="connsiteY221" fmla="*/ 108447 h 5648040"/>
              <a:gd name="connsiteX222" fmla="*/ 1194600 w 2821870"/>
              <a:gd name="connsiteY222" fmla="*/ 95749 h 5648040"/>
              <a:gd name="connsiteX223" fmla="*/ 1232600 w 2821870"/>
              <a:gd name="connsiteY223" fmla="*/ 57653 h 5648040"/>
              <a:gd name="connsiteX224" fmla="*/ 1242099 w 2821870"/>
              <a:gd name="connsiteY224" fmla="*/ 51303 h 5648040"/>
              <a:gd name="connsiteX225" fmla="*/ 1257932 w 2821870"/>
              <a:gd name="connsiteY225" fmla="*/ 35430 h 5648040"/>
              <a:gd name="connsiteX226" fmla="*/ 1267432 w 2821870"/>
              <a:gd name="connsiteY226" fmla="*/ 19557 h 5648040"/>
              <a:gd name="connsiteX227" fmla="*/ 1311764 w 2821870"/>
              <a:gd name="connsiteY227" fmla="*/ 13207 h 5648040"/>
              <a:gd name="connsiteX228" fmla="*/ 1318098 w 2821870"/>
              <a:gd name="connsiteY228" fmla="*/ 10033 h 5648040"/>
              <a:gd name="connsiteX229" fmla="*/ 1330764 w 2821870"/>
              <a:gd name="connsiteY229" fmla="*/ 6858 h 5648040"/>
              <a:gd name="connsiteX230" fmla="*/ 1346597 w 2821870"/>
              <a:gd name="connsiteY230" fmla="*/ 13207 h 5648040"/>
              <a:gd name="connsiteX231" fmla="*/ 1365597 w 2821870"/>
              <a:gd name="connsiteY231" fmla="*/ 19557 h 5648040"/>
              <a:gd name="connsiteX232" fmla="*/ 1378263 w 2821870"/>
              <a:gd name="connsiteY232" fmla="*/ 16382 h 5648040"/>
              <a:gd name="connsiteX233" fmla="*/ 1397263 w 2821870"/>
              <a:gd name="connsiteY233" fmla="*/ 13207 h 5648040"/>
              <a:gd name="connsiteX234" fmla="*/ 1406763 w 2821870"/>
              <a:gd name="connsiteY234" fmla="*/ 16382 h 5648040"/>
              <a:gd name="connsiteX235" fmla="*/ 1438429 w 2821870"/>
              <a:gd name="connsiteY235" fmla="*/ 13207 h 5648040"/>
              <a:gd name="connsiteX236" fmla="*/ 1444762 w 2821870"/>
              <a:gd name="connsiteY236" fmla="*/ 13207 h 5648040"/>
              <a:gd name="connsiteX237" fmla="*/ 1539760 w 2821870"/>
              <a:gd name="connsiteY237" fmla="*/ 509 h 5648040"/>
              <a:gd name="connsiteX238" fmla="*/ 1549260 w 2821870"/>
              <a:gd name="connsiteY238" fmla="*/ 509 h 5648040"/>
              <a:gd name="connsiteX239" fmla="*/ 1555197 w 2821870"/>
              <a:gd name="connsiteY239" fmla="*/ 112 h 564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2821870" h="5648040">
                <a:moveTo>
                  <a:pt x="1555197" y="112"/>
                </a:moveTo>
                <a:cubicBezTo>
                  <a:pt x="1557177" y="509"/>
                  <a:pt x="1558760" y="2096"/>
                  <a:pt x="1558760" y="6858"/>
                </a:cubicBezTo>
                <a:cubicBezTo>
                  <a:pt x="1558760" y="10033"/>
                  <a:pt x="1565093" y="13207"/>
                  <a:pt x="1568259" y="13207"/>
                </a:cubicBezTo>
                <a:cubicBezTo>
                  <a:pt x="1584092" y="10033"/>
                  <a:pt x="1596759" y="16382"/>
                  <a:pt x="1609425" y="6858"/>
                </a:cubicBezTo>
                <a:cubicBezTo>
                  <a:pt x="1615758" y="6858"/>
                  <a:pt x="1618925" y="6858"/>
                  <a:pt x="1615758" y="13207"/>
                </a:cubicBezTo>
                <a:cubicBezTo>
                  <a:pt x="1612592" y="29081"/>
                  <a:pt x="1625258" y="48129"/>
                  <a:pt x="1641091" y="48129"/>
                </a:cubicBezTo>
                <a:cubicBezTo>
                  <a:pt x="1656924" y="51303"/>
                  <a:pt x="1672757" y="57653"/>
                  <a:pt x="1688590" y="57653"/>
                </a:cubicBezTo>
                <a:cubicBezTo>
                  <a:pt x="1701256" y="57653"/>
                  <a:pt x="1698090" y="67177"/>
                  <a:pt x="1698090" y="76701"/>
                </a:cubicBezTo>
                <a:cubicBezTo>
                  <a:pt x="1694923" y="83050"/>
                  <a:pt x="1698090" y="86225"/>
                  <a:pt x="1701256" y="89399"/>
                </a:cubicBezTo>
                <a:cubicBezTo>
                  <a:pt x="1710756" y="95749"/>
                  <a:pt x="1720256" y="102098"/>
                  <a:pt x="1732922" y="105273"/>
                </a:cubicBezTo>
                <a:cubicBezTo>
                  <a:pt x="1748756" y="108447"/>
                  <a:pt x="1758255" y="117971"/>
                  <a:pt x="1767755" y="130670"/>
                </a:cubicBezTo>
                <a:cubicBezTo>
                  <a:pt x="1774088" y="143369"/>
                  <a:pt x="1786755" y="149718"/>
                  <a:pt x="1796255" y="156067"/>
                </a:cubicBezTo>
                <a:cubicBezTo>
                  <a:pt x="1799421" y="162417"/>
                  <a:pt x="1802588" y="165591"/>
                  <a:pt x="1802588" y="171941"/>
                </a:cubicBezTo>
                <a:cubicBezTo>
                  <a:pt x="1805754" y="178290"/>
                  <a:pt x="1812088" y="181465"/>
                  <a:pt x="1818421" y="187814"/>
                </a:cubicBezTo>
                <a:cubicBezTo>
                  <a:pt x="1824754" y="190989"/>
                  <a:pt x="1827921" y="194163"/>
                  <a:pt x="1827921" y="200512"/>
                </a:cubicBezTo>
                <a:cubicBezTo>
                  <a:pt x="1831087" y="213211"/>
                  <a:pt x="1840587" y="222735"/>
                  <a:pt x="1846920" y="232259"/>
                </a:cubicBezTo>
                <a:cubicBezTo>
                  <a:pt x="1865920" y="260831"/>
                  <a:pt x="1888086" y="283054"/>
                  <a:pt x="1894419" y="314800"/>
                </a:cubicBezTo>
                <a:cubicBezTo>
                  <a:pt x="1900752" y="337023"/>
                  <a:pt x="1907086" y="359246"/>
                  <a:pt x="1903919" y="381468"/>
                </a:cubicBezTo>
                <a:cubicBezTo>
                  <a:pt x="1900752" y="410040"/>
                  <a:pt x="1903919" y="438612"/>
                  <a:pt x="1907086" y="467184"/>
                </a:cubicBezTo>
                <a:cubicBezTo>
                  <a:pt x="1910252" y="498931"/>
                  <a:pt x="1916585" y="527503"/>
                  <a:pt x="1916585" y="559249"/>
                </a:cubicBezTo>
                <a:cubicBezTo>
                  <a:pt x="1916585" y="584647"/>
                  <a:pt x="1919752" y="610044"/>
                  <a:pt x="1922919" y="635441"/>
                </a:cubicBezTo>
                <a:cubicBezTo>
                  <a:pt x="1926085" y="651314"/>
                  <a:pt x="1922919" y="664013"/>
                  <a:pt x="1922919" y="679886"/>
                </a:cubicBezTo>
                <a:cubicBezTo>
                  <a:pt x="1922919" y="679886"/>
                  <a:pt x="1922919" y="683061"/>
                  <a:pt x="1919752" y="686236"/>
                </a:cubicBezTo>
                <a:cubicBezTo>
                  <a:pt x="1900752" y="702109"/>
                  <a:pt x="1903919" y="724332"/>
                  <a:pt x="1903919" y="743380"/>
                </a:cubicBezTo>
                <a:cubicBezTo>
                  <a:pt x="1900752" y="765602"/>
                  <a:pt x="1903919" y="787825"/>
                  <a:pt x="1903919" y="810048"/>
                </a:cubicBezTo>
                <a:cubicBezTo>
                  <a:pt x="1907086" y="844969"/>
                  <a:pt x="1900752" y="879890"/>
                  <a:pt x="1894419" y="914812"/>
                </a:cubicBezTo>
                <a:cubicBezTo>
                  <a:pt x="1891253" y="933859"/>
                  <a:pt x="1891253" y="956082"/>
                  <a:pt x="1881753" y="971955"/>
                </a:cubicBezTo>
                <a:cubicBezTo>
                  <a:pt x="1872253" y="987829"/>
                  <a:pt x="1859587" y="1000527"/>
                  <a:pt x="1840587" y="997353"/>
                </a:cubicBezTo>
                <a:cubicBezTo>
                  <a:pt x="1837420" y="997353"/>
                  <a:pt x="1831087" y="997353"/>
                  <a:pt x="1827921" y="994178"/>
                </a:cubicBezTo>
                <a:cubicBezTo>
                  <a:pt x="1821587" y="987829"/>
                  <a:pt x="1818421" y="987829"/>
                  <a:pt x="1818421" y="997353"/>
                </a:cubicBezTo>
                <a:cubicBezTo>
                  <a:pt x="1821587" y="1032274"/>
                  <a:pt x="1812088" y="1064021"/>
                  <a:pt x="1805754" y="1098942"/>
                </a:cubicBezTo>
                <a:cubicBezTo>
                  <a:pt x="1799421" y="1127514"/>
                  <a:pt x="1793088" y="1159261"/>
                  <a:pt x="1786755" y="1191007"/>
                </a:cubicBezTo>
                <a:cubicBezTo>
                  <a:pt x="1786755" y="1197356"/>
                  <a:pt x="1786755" y="1206880"/>
                  <a:pt x="1786755" y="1216404"/>
                </a:cubicBezTo>
                <a:cubicBezTo>
                  <a:pt x="1786755" y="1222754"/>
                  <a:pt x="1789921" y="1225928"/>
                  <a:pt x="1796255" y="1225928"/>
                </a:cubicBezTo>
                <a:cubicBezTo>
                  <a:pt x="1824754" y="1232278"/>
                  <a:pt x="1843754" y="1254500"/>
                  <a:pt x="1859587" y="1279898"/>
                </a:cubicBezTo>
                <a:cubicBezTo>
                  <a:pt x="1862753" y="1289422"/>
                  <a:pt x="1872253" y="1295771"/>
                  <a:pt x="1878586" y="1302120"/>
                </a:cubicBezTo>
                <a:cubicBezTo>
                  <a:pt x="1910252" y="1333867"/>
                  <a:pt x="1941918" y="1365613"/>
                  <a:pt x="1976751" y="1397360"/>
                </a:cubicBezTo>
                <a:cubicBezTo>
                  <a:pt x="1989417" y="1403709"/>
                  <a:pt x="2002084" y="1410059"/>
                  <a:pt x="2014750" y="1413233"/>
                </a:cubicBezTo>
                <a:cubicBezTo>
                  <a:pt x="2062249" y="1429107"/>
                  <a:pt x="2109748" y="1448155"/>
                  <a:pt x="2154080" y="1473552"/>
                </a:cubicBezTo>
                <a:cubicBezTo>
                  <a:pt x="2192080" y="1489425"/>
                  <a:pt x="2230079" y="1505299"/>
                  <a:pt x="2268078" y="1521172"/>
                </a:cubicBezTo>
                <a:cubicBezTo>
                  <a:pt x="2318744" y="1543394"/>
                  <a:pt x="2372576" y="1562442"/>
                  <a:pt x="2423242" y="1581490"/>
                </a:cubicBezTo>
                <a:cubicBezTo>
                  <a:pt x="2461241" y="1594189"/>
                  <a:pt x="2499240" y="1603713"/>
                  <a:pt x="2537239" y="1622761"/>
                </a:cubicBezTo>
                <a:cubicBezTo>
                  <a:pt x="2540406" y="1625936"/>
                  <a:pt x="2543572" y="1625936"/>
                  <a:pt x="2546739" y="1625936"/>
                </a:cubicBezTo>
                <a:cubicBezTo>
                  <a:pt x="2572072" y="1625936"/>
                  <a:pt x="2587905" y="1638634"/>
                  <a:pt x="2597405" y="1660857"/>
                </a:cubicBezTo>
                <a:cubicBezTo>
                  <a:pt x="2603738" y="1676730"/>
                  <a:pt x="2606904" y="1695778"/>
                  <a:pt x="2606904" y="1718001"/>
                </a:cubicBezTo>
                <a:cubicBezTo>
                  <a:pt x="2610071" y="1733874"/>
                  <a:pt x="2616404" y="1752922"/>
                  <a:pt x="2619571" y="1771970"/>
                </a:cubicBezTo>
                <a:cubicBezTo>
                  <a:pt x="2625904" y="1794193"/>
                  <a:pt x="2632237" y="1816415"/>
                  <a:pt x="2632237" y="1838638"/>
                </a:cubicBezTo>
                <a:cubicBezTo>
                  <a:pt x="2629071" y="1864035"/>
                  <a:pt x="2641737" y="1883083"/>
                  <a:pt x="2648070" y="1905306"/>
                </a:cubicBezTo>
                <a:cubicBezTo>
                  <a:pt x="2657570" y="1933878"/>
                  <a:pt x="2667070" y="1962450"/>
                  <a:pt x="2676570" y="1991022"/>
                </a:cubicBezTo>
                <a:cubicBezTo>
                  <a:pt x="2682903" y="2010070"/>
                  <a:pt x="2682903" y="2032292"/>
                  <a:pt x="2689236" y="2054515"/>
                </a:cubicBezTo>
                <a:cubicBezTo>
                  <a:pt x="2695569" y="2079912"/>
                  <a:pt x="2698736" y="2108484"/>
                  <a:pt x="2705069" y="2133882"/>
                </a:cubicBezTo>
                <a:cubicBezTo>
                  <a:pt x="2708236" y="2143406"/>
                  <a:pt x="2708236" y="2149755"/>
                  <a:pt x="2708236" y="2159279"/>
                </a:cubicBezTo>
                <a:cubicBezTo>
                  <a:pt x="2708236" y="2178327"/>
                  <a:pt x="2714569" y="2200549"/>
                  <a:pt x="2717736" y="2219598"/>
                </a:cubicBezTo>
                <a:cubicBezTo>
                  <a:pt x="2724069" y="2260868"/>
                  <a:pt x="2727235" y="2302139"/>
                  <a:pt x="2730402" y="2340235"/>
                </a:cubicBezTo>
                <a:cubicBezTo>
                  <a:pt x="2733568" y="2387854"/>
                  <a:pt x="2733568" y="2432300"/>
                  <a:pt x="2736735" y="2479920"/>
                </a:cubicBezTo>
                <a:cubicBezTo>
                  <a:pt x="2736735" y="2505317"/>
                  <a:pt x="2743068" y="2530714"/>
                  <a:pt x="2746235" y="2556112"/>
                </a:cubicBezTo>
                <a:cubicBezTo>
                  <a:pt x="2755735" y="2587858"/>
                  <a:pt x="2755735" y="2625954"/>
                  <a:pt x="2762068" y="2660875"/>
                </a:cubicBezTo>
                <a:cubicBezTo>
                  <a:pt x="2765234" y="2679923"/>
                  <a:pt x="2771568" y="2702146"/>
                  <a:pt x="2774734" y="2721194"/>
                </a:cubicBezTo>
                <a:cubicBezTo>
                  <a:pt x="2777901" y="2740242"/>
                  <a:pt x="2781068" y="2762465"/>
                  <a:pt x="2784234" y="2781513"/>
                </a:cubicBezTo>
                <a:cubicBezTo>
                  <a:pt x="2787401" y="2813259"/>
                  <a:pt x="2790568" y="2845006"/>
                  <a:pt x="2796900" y="2876752"/>
                </a:cubicBezTo>
                <a:cubicBezTo>
                  <a:pt x="2800067" y="2892626"/>
                  <a:pt x="2806400" y="2905324"/>
                  <a:pt x="2809567" y="2918023"/>
                </a:cubicBezTo>
                <a:cubicBezTo>
                  <a:pt x="2825400" y="2965643"/>
                  <a:pt x="2825400" y="3010088"/>
                  <a:pt x="2812734" y="3057708"/>
                </a:cubicBezTo>
                <a:cubicBezTo>
                  <a:pt x="2803234" y="3089455"/>
                  <a:pt x="2796900" y="3124376"/>
                  <a:pt x="2790568" y="3156123"/>
                </a:cubicBezTo>
                <a:cubicBezTo>
                  <a:pt x="2787401" y="3168821"/>
                  <a:pt x="2790568" y="3184695"/>
                  <a:pt x="2793734" y="3197393"/>
                </a:cubicBezTo>
                <a:cubicBezTo>
                  <a:pt x="2796900" y="3232315"/>
                  <a:pt x="2793734" y="3264061"/>
                  <a:pt x="2793734" y="3295808"/>
                </a:cubicBezTo>
                <a:cubicBezTo>
                  <a:pt x="2790568" y="3327554"/>
                  <a:pt x="2784234" y="3359301"/>
                  <a:pt x="2771568" y="3387873"/>
                </a:cubicBezTo>
                <a:cubicBezTo>
                  <a:pt x="2755735" y="3429144"/>
                  <a:pt x="2730402" y="3464065"/>
                  <a:pt x="2695569" y="3486287"/>
                </a:cubicBezTo>
                <a:cubicBezTo>
                  <a:pt x="2667070" y="3505335"/>
                  <a:pt x="2641737" y="3524383"/>
                  <a:pt x="2613238" y="3543431"/>
                </a:cubicBezTo>
                <a:cubicBezTo>
                  <a:pt x="2597405" y="3556130"/>
                  <a:pt x="2575238" y="3565654"/>
                  <a:pt x="2549906" y="3565654"/>
                </a:cubicBezTo>
                <a:cubicBezTo>
                  <a:pt x="2540406" y="3565654"/>
                  <a:pt x="2527740" y="3565654"/>
                  <a:pt x="2518240" y="3565654"/>
                </a:cubicBezTo>
                <a:cubicBezTo>
                  <a:pt x="2499240" y="3565654"/>
                  <a:pt x="2483407" y="3565654"/>
                  <a:pt x="2467574" y="3565654"/>
                </a:cubicBezTo>
                <a:cubicBezTo>
                  <a:pt x="2442241" y="3562479"/>
                  <a:pt x="2416908" y="3568829"/>
                  <a:pt x="2394742" y="3568829"/>
                </a:cubicBezTo>
                <a:cubicBezTo>
                  <a:pt x="2385242" y="3568829"/>
                  <a:pt x="2385242" y="3575178"/>
                  <a:pt x="2385242" y="3581527"/>
                </a:cubicBezTo>
                <a:cubicBezTo>
                  <a:pt x="2404242" y="3625973"/>
                  <a:pt x="2413742" y="3673592"/>
                  <a:pt x="2435908" y="3718038"/>
                </a:cubicBezTo>
                <a:cubicBezTo>
                  <a:pt x="2445408" y="3740260"/>
                  <a:pt x="2451741" y="3762483"/>
                  <a:pt x="2432742" y="3784706"/>
                </a:cubicBezTo>
                <a:cubicBezTo>
                  <a:pt x="2429575" y="3787880"/>
                  <a:pt x="2432742" y="3794230"/>
                  <a:pt x="2435908" y="3800579"/>
                </a:cubicBezTo>
                <a:cubicBezTo>
                  <a:pt x="2451741" y="3864072"/>
                  <a:pt x="2473907" y="3927565"/>
                  <a:pt x="2489740" y="3991059"/>
                </a:cubicBezTo>
                <a:cubicBezTo>
                  <a:pt x="2499240" y="4022805"/>
                  <a:pt x="2508740" y="4054552"/>
                  <a:pt x="2518240" y="4086299"/>
                </a:cubicBezTo>
                <a:cubicBezTo>
                  <a:pt x="2527740" y="4127569"/>
                  <a:pt x="2537239" y="4172014"/>
                  <a:pt x="2546739" y="4216460"/>
                </a:cubicBezTo>
                <a:cubicBezTo>
                  <a:pt x="2565739" y="4289477"/>
                  <a:pt x="2578405" y="4362494"/>
                  <a:pt x="2597405" y="4435511"/>
                </a:cubicBezTo>
                <a:cubicBezTo>
                  <a:pt x="2606904" y="4473607"/>
                  <a:pt x="2616404" y="4514878"/>
                  <a:pt x="2622738" y="4556149"/>
                </a:cubicBezTo>
                <a:cubicBezTo>
                  <a:pt x="2622738" y="4562498"/>
                  <a:pt x="2622738" y="4568847"/>
                  <a:pt x="2616404" y="4572022"/>
                </a:cubicBezTo>
                <a:cubicBezTo>
                  <a:pt x="2568905" y="4594245"/>
                  <a:pt x="2527740" y="4629166"/>
                  <a:pt x="2480240" y="4648214"/>
                </a:cubicBezTo>
                <a:cubicBezTo>
                  <a:pt x="2454908" y="4657738"/>
                  <a:pt x="2429575" y="4667262"/>
                  <a:pt x="2407408" y="4676786"/>
                </a:cubicBezTo>
                <a:cubicBezTo>
                  <a:pt x="2401076" y="4679960"/>
                  <a:pt x="2397909" y="4683135"/>
                  <a:pt x="2397909" y="4689484"/>
                </a:cubicBezTo>
                <a:cubicBezTo>
                  <a:pt x="2394742" y="4711707"/>
                  <a:pt x="2397909" y="4733930"/>
                  <a:pt x="2401076" y="4752978"/>
                </a:cubicBezTo>
                <a:cubicBezTo>
                  <a:pt x="2410575" y="4787899"/>
                  <a:pt x="2404242" y="4819646"/>
                  <a:pt x="2407408" y="4851392"/>
                </a:cubicBezTo>
                <a:cubicBezTo>
                  <a:pt x="2407408" y="4870440"/>
                  <a:pt x="2407408" y="4886313"/>
                  <a:pt x="2416908" y="4899012"/>
                </a:cubicBezTo>
                <a:cubicBezTo>
                  <a:pt x="2420075" y="4933933"/>
                  <a:pt x="2423242" y="4965680"/>
                  <a:pt x="2404242" y="4997427"/>
                </a:cubicBezTo>
                <a:cubicBezTo>
                  <a:pt x="2397909" y="5006951"/>
                  <a:pt x="2401076" y="5016475"/>
                  <a:pt x="2401076" y="5025999"/>
                </a:cubicBezTo>
                <a:cubicBezTo>
                  <a:pt x="2394742" y="5045047"/>
                  <a:pt x="2394742" y="5064094"/>
                  <a:pt x="2397909" y="5083142"/>
                </a:cubicBezTo>
                <a:cubicBezTo>
                  <a:pt x="2401076" y="5099016"/>
                  <a:pt x="2397909" y="5118064"/>
                  <a:pt x="2397909" y="5133937"/>
                </a:cubicBezTo>
                <a:cubicBezTo>
                  <a:pt x="2391576" y="5165684"/>
                  <a:pt x="2394742" y="5197430"/>
                  <a:pt x="2394742" y="5226002"/>
                </a:cubicBezTo>
                <a:cubicBezTo>
                  <a:pt x="2394742" y="5264098"/>
                  <a:pt x="2391576" y="5299019"/>
                  <a:pt x="2382076" y="5333941"/>
                </a:cubicBezTo>
                <a:cubicBezTo>
                  <a:pt x="2382076" y="5337115"/>
                  <a:pt x="2382076" y="5340290"/>
                  <a:pt x="2382076" y="5343465"/>
                </a:cubicBezTo>
                <a:cubicBezTo>
                  <a:pt x="2378909" y="5406958"/>
                  <a:pt x="2372576" y="5473626"/>
                  <a:pt x="2372576" y="5540294"/>
                </a:cubicBezTo>
                <a:lnTo>
                  <a:pt x="2363862" y="5648040"/>
                </a:lnTo>
                <a:lnTo>
                  <a:pt x="1525669" y="5648040"/>
                </a:lnTo>
                <a:lnTo>
                  <a:pt x="1511260" y="5549818"/>
                </a:lnTo>
                <a:cubicBezTo>
                  <a:pt x="1508094" y="5518071"/>
                  <a:pt x="1508094" y="5486325"/>
                  <a:pt x="1508094" y="5457753"/>
                </a:cubicBezTo>
                <a:cubicBezTo>
                  <a:pt x="1511260" y="5419657"/>
                  <a:pt x="1514427" y="5384735"/>
                  <a:pt x="1508094" y="5346639"/>
                </a:cubicBezTo>
                <a:cubicBezTo>
                  <a:pt x="1504927" y="5327591"/>
                  <a:pt x="1498594" y="5308543"/>
                  <a:pt x="1501761" y="5286321"/>
                </a:cubicBezTo>
                <a:cubicBezTo>
                  <a:pt x="1504927" y="5267273"/>
                  <a:pt x="1498594" y="5245050"/>
                  <a:pt x="1498594" y="5226002"/>
                </a:cubicBezTo>
                <a:cubicBezTo>
                  <a:pt x="1498594" y="5219653"/>
                  <a:pt x="1498594" y="5213304"/>
                  <a:pt x="1492261" y="5210129"/>
                </a:cubicBezTo>
                <a:cubicBezTo>
                  <a:pt x="1482761" y="5203780"/>
                  <a:pt x="1470095" y="5194256"/>
                  <a:pt x="1457428" y="5187906"/>
                </a:cubicBezTo>
                <a:cubicBezTo>
                  <a:pt x="1447928" y="5181557"/>
                  <a:pt x="1435262" y="5184732"/>
                  <a:pt x="1435262" y="5203780"/>
                </a:cubicBezTo>
                <a:cubicBezTo>
                  <a:pt x="1438429" y="5206954"/>
                  <a:pt x="1438429" y="5210129"/>
                  <a:pt x="1438429" y="5216478"/>
                </a:cubicBezTo>
                <a:cubicBezTo>
                  <a:pt x="1444762" y="5235526"/>
                  <a:pt x="1444762" y="5257749"/>
                  <a:pt x="1441595" y="5279971"/>
                </a:cubicBezTo>
                <a:cubicBezTo>
                  <a:pt x="1435262" y="5321242"/>
                  <a:pt x="1425762" y="5359338"/>
                  <a:pt x="1425762" y="5400609"/>
                </a:cubicBezTo>
                <a:cubicBezTo>
                  <a:pt x="1425762" y="5429181"/>
                  <a:pt x="1419429" y="5460927"/>
                  <a:pt x="1416262" y="5492674"/>
                </a:cubicBezTo>
                <a:cubicBezTo>
                  <a:pt x="1409929" y="5518071"/>
                  <a:pt x="1406763" y="5546643"/>
                  <a:pt x="1394096" y="5575215"/>
                </a:cubicBezTo>
                <a:lnTo>
                  <a:pt x="1377333" y="5648040"/>
                </a:lnTo>
                <a:lnTo>
                  <a:pt x="608042" y="5648040"/>
                </a:lnTo>
                <a:lnTo>
                  <a:pt x="606008" y="5621248"/>
                </a:lnTo>
                <a:cubicBezTo>
                  <a:pt x="604821" y="5609343"/>
                  <a:pt x="604029" y="5597438"/>
                  <a:pt x="605612" y="5584739"/>
                </a:cubicBezTo>
                <a:cubicBezTo>
                  <a:pt x="605612" y="5575215"/>
                  <a:pt x="599279" y="5565691"/>
                  <a:pt x="596113" y="5556167"/>
                </a:cubicBezTo>
                <a:cubicBezTo>
                  <a:pt x="592946" y="5540294"/>
                  <a:pt x="586613" y="5524420"/>
                  <a:pt x="589779" y="5508547"/>
                </a:cubicBezTo>
                <a:cubicBezTo>
                  <a:pt x="589779" y="5489499"/>
                  <a:pt x="586613" y="5470451"/>
                  <a:pt x="580280" y="5451403"/>
                </a:cubicBezTo>
                <a:cubicBezTo>
                  <a:pt x="573946" y="5438705"/>
                  <a:pt x="570780" y="5422831"/>
                  <a:pt x="570780" y="5410133"/>
                </a:cubicBezTo>
                <a:cubicBezTo>
                  <a:pt x="573946" y="5394259"/>
                  <a:pt x="570780" y="5378386"/>
                  <a:pt x="564447" y="5365687"/>
                </a:cubicBezTo>
                <a:cubicBezTo>
                  <a:pt x="558113" y="5346639"/>
                  <a:pt x="561280" y="5330766"/>
                  <a:pt x="561280" y="5314893"/>
                </a:cubicBezTo>
                <a:cubicBezTo>
                  <a:pt x="561280" y="5299019"/>
                  <a:pt x="561280" y="5283146"/>
                  <a:pt x="554947" y="5267273"/>
                </a:cubicBezTo>
                <a:cubicBezTo>
                  <a:pt x="554947" y="5267273"/>
                  <a:pt x="554947" y="5264098"/>
                  <a:pt x="554947" y="5260924"/>
                </a:cubicBezTo>
                <a:cubicBezTo>
                  <a:pt x="554947" y="5229177"/>
                  <a:pt x="548614" y="5197430"/>
                  <a:pt x="548614" y="5165684"/>
                </a:cubicBezTo>
                <a:cubicBezTo>
                  <a:pt x="545447" y="5140286"/>
                  <a:pt x="535947" y="5121238"/>
                  <a:pt x="523281" y="5099016"/>
                </a:cubicBezTo>
                <a:cubicBezTo>
                  <a:pt x="516948" y="5083142"/>
                  <a:pt x="507448" y="5067269"/>
                  <a:pt x="507448" y="5045047"/>
                </a:cubicBezTo>
                <a:cubicBezTo>
                  <a:pt x="510614" y="5006951"/>
                  <a:pt x="510614" y="4972029"/>
                  <a:pt x="520114" y="4933933"/>
                </a:cubicBezTo>
                <a:cubicBezTo>
                  <a:pt x="526447" y="4914885"/>
                  <a:pt x="529614" y="4895837"/>
                  <a:pt x="529614" y="4876789"/>
                </a:cubicBezTo>
                <a:cubicBezTo>
                  <a:pt x="529614" y="4870440"/>
                  <a:pt x="529614" y="4867265"/>
                  <a:pt x="529614" y="4864091"/>
                </a:cubicBezTo>
                <a:cubicBezTo>
                  <a:pt x="539114" y="4838694"/>
                  <a:pt x="532781" y="4813296"/>
                  <a:pt x="529614" y="4791074"/>
                </a:cubicBezTo>
                <a:cubicBezTo>
                  <a:pt x="526447" y="4765676"/>
                  <a:pt x="526447" y="4740279"/>
                  <a:pt x="529614" y="4714882"/>
                </a:cubicBezTo>
                <a:cubicBezTo>
                  <a:pt x="529614" y="4695834"/>
                  <a:pt x="529614" y="4673611"/>
                  <a:pt x="529614" y="4654563"/>
                </a:cubicBezTo>
                <a:cubicBezTo>
                  <a:pt x="529614" y="4648214"/>
                  <a:pt x="526447" y="4645039"/>
                  <a:pt x="520114" y="4641864"/>
                </a:cubicBezTo>
                <a:cubicBezTo>
                  <a:pt x="472615" y="4629166"/>
                  <a:pt x="421950" y="4619642"/>
                  <a:pt x="374451" y="4603769"/>
                </a:cubicBezTo>
                <a:cubicBezTo>
                  <a:pt x="364951" y="4600594"/>
                  <a:pt x="361784" y="4594245"/>
                  <a:pt x="361784" y="4584721"/>
                </a:cubicBezTo>
                <a:cubicBezTo>
                  <a:pt x="361784" y="4556149"/>
                  <a:pt x="371284" y="4527577"/>
                  <a:pt x="374451" y="4499005"/>
                </a:cubicBezTo>
                <a:cubicBezTo>
                  <a:pt x="380784" y="4467258"/>
                  <a:pt x="387117" y="4435511"/>
                  <a:pt x="393450" y="4403765"/>
                </a:cubicBezTo>
                <a:cubicBezTo>
                  <a:pt x="396617" y="4375193"/>
                  <a:pt x="402950" y="4349796"/>
                  <a:pt x="402950" y="4321224"/>
                </a:cubicBezTo>
                <a:cubicBezTo>
                  <a:pt x="409283" y="4283128"/>
                  <a:pt x="415616" y="4248206"/>
                  <a:pt x="421950" y="4210110"/>
                </a:cubicBezTo>
                <a:cubicBezTo>
                  <a:pt x="428283" y="4175189"/>
                  <a:pt x="431449" y="4143442"/>
                  <a:pt x="437783" y="4108521"/>
                </a:cubicBezTo>
                <a:cubicBezTo>
                  <a:pt x="444116" y="4076775"/>
                  <a:pt x="447282" y="4041853"/>
                  <a:pt x="450449" y="4010107"/>
                </a:cubicBezTo>
                <a:cubicBezTo>
                  <a:pt x="453616" y="3968836"/>
                  <a:pt x="459949" y="3927565"/>
                  <a:pt x="466282" y="3889469"/>
                </a:cubicBezTo>
                <a:cubicBezTo>
                  <a:pt x="469449" y="3854548"/>
                  <a:pt x="475782" y="3816452"/>
                  <a:pt x="485282" y="3781531"/>
                </a:cubicBezTo>
                <a:cubicBezTo>
                  <a:pt x="485282" y="3781531"/>
                  <a:pt x="485282" y="3781531"/>
                  <a:pt x="485282" y="3778356"/>
                </a:cubicBezTo>
                <a:cubicBezTo>
                  <a:pt x="472615" y="3752959"/>
                  <a:pt x="488448" y="3730736"/>
                  <a:pt x="491615" y="3705339"/>
                </a:cubicBezTo>
                <a:cubicBezTo>
                  <a:pt x="494781" y="3683116"/>
                  <a:pt x="497948" y="3660894"/>
                  <a:pt x="501115" y="3638671"/>
                </a:cubicBezTo>
                <a:cubicBezTo>
                  <a:pt x="507448" y="3610099"/>
                  <a:pt x="510614" y="3578353"/>
                  <a:pt x="516948" y="3546606"/>
                </a:cubicBezTo>
                <a:cubicBezTo>
                  <a:pt x="520114" y="3537082"/>
                  <a:pt x="520114" y="3527558"/>
                  <a:pt x="520114" y="3518034"/>
                </a:cubicBezTo>
                <a:cubicBezTo>
                  <a:pt x="520114" y="3505335"/>
                  <a:pt x="520114" y="3492637"/>
                  <a:pt x="520114" y="3483113"/>
                </a:cubicBezTo>
                <a:cubicBezTo>
                  <a:pt x="529614" y="3432318"/>
                  <a:pt x="535947" y="3381524"/>
                  <a:pt x="542280" y="3330729"/>
                </a:cubicBezTo>
                <a:cubicBezTo>
                  <a:pt x="542280" y="3324380"/>
                  <a:pt x="548614" y="3314856"/>
                  <a:pt x="545447" y="3308506"/>
                </a:cubicBezTo>
                <a:cubicBezTo>
                  <a:pt x="545447" y="3305332"/>
                  <a:pt x="548614" y="3302157"/>
                  <a:pt x="545447" y="3298982"/>
                </a:cubicBezTo>
                <a:cubicBezTo>
                  <a:pt x="539114" y="3298982"/>
                  <a:pt x="539114" y="3302157"/>
                  <a:pt x="535947" y="3302157"/>
                </a:cubicBezTo>
                <a:cubicBezTo>
                  <a:pt x="523281" y="3314856"/>
                  <a:pt x="513781" y="3327554"/>
                  <a:pt x="497948" y="3340253"/>
                </a:cubicBezTo>
                <a:cubicBezTo>
                  <a:pt x="478948" y="3356126"/>
                  <a:pt x="459949" y="3368825"/>
                  <a:pt x="437783" y="3381524"/>
                </a:cubicBezTo>
                <a:cubicBezTo>
                  <a:pt x="412450" y="3397397"/>
                  <a:pt x="393450" y="3419620"/>
                  <a:pt x="368117" y="3432318"/>
                </a:cubicBezTo>
                <a:cubicBezTo>
                  <a:pt x="352284" y="3441842"/>
                  <a:pt x="336451" y="3451366"/>
                  <a:pt x="320618" y="3457715"/>
                </a:cubicBezTo>
                <a:cubicBezTo>
                  <a:pt x="295286" y="3467239"/>
                  <a:pt x="273119" y="3464065"/>
                  <a:pt x="250953" y="3454541"/>
                </a:cubicBezTo>
                <a:cubicBezTo>
                  <a:pt x="228787" y="3445017"/>
                  <a:pt x="209787" y="3429144"/>
                  <a:pt x="190788" y="3413270"/>
                </a:cubicBezTo>
                <a:cubicBezTo>
                  <a:pt x="168621" y="3387873"/>
                  <a:pt x="140122" y="3362476"/>
                  <a:pt x="124289" y="3330729"/>
                </a:cubicBezTo>
                <a:cubicBezTo>
                  <a:pt x="111623" y="3305332"/>
                  <a:pt x="98956" y="3276760"/>
                  <a:pt x="86290" y="3251362"/>
                </a:cubicBezTo>
                <a:cubicBezTo>
                  <a:pt x="73624" y="3216441"/>
                  <a:pt x="60957" y="3181520"/>
                  <a:pt x="48291" y="3146599"/>
                </a:cubicBezTo>
                <a:cubicBezTo>
                  <a:pt x="41958" y="3130725"/>
                  <a:pt x="32458" y="3118027"/>
                  <a:pt x="22958" y="3102153"/>
                </a:cubicBezTo>
                <a:cubicBezTo>
                  <a:pt x="7125" y="3076756"/>
                  <a:pt x="792" y="3051359"/>
                  <a:pt x="792" y="3025961"/>
                </a:cubicBezTo>
                <a:cubicBezTo>
                  <a:pt x="792" y="2991040"/>
                  <a:pt x="-2375" y="2959294"/>
                  <a:pt x="3958" y="2924372"/>
                </a:cubicBezTo>
                <a:cubicBezTo>
                  <a:pt x="10292" y="2902150"/>
                  <a:pt x="16625" y="2879927"/>
                  <a:pt x="19791" y="2857704"/>
                </a:cubicBezTo>
                <a:cubicBezTo>
                  <a:pt x="26125" y="2816434"/>
                  <a:pt x="35624" y="2771989"/>
                  <a:pt x="45124" y="2727543"/>
                </a:cubicBezTo>
                <a:cubicBezTo>
                  <a:pt x="51457" y="2702146"/>
                  <a:pt x="64124" y="2679923"/>
                  <a:pt x="67290" y="2654526"/>
                </a:cubicBezTo>
                <a:cubicBezTo>
                  <a:pt x="76790" y="2622779"/>
                  <a:pt x="89457" y="2594207"/>
                  <a:pt x="105290" y="2568810"/>
                </a:cubicBezTo>
                <a:cubicBezTo>
                  <a:pt x="114789" y="2556112"/>
                  <a:pt x="121123" y="2540238"/>
                  <a:pt x="117956" y="2521190"/>
                </a:cubicBezTo>
                <a:cubicBezTo>
                  <a:pt x="114789" y="2495793"/>
                  <a:pt x="127456" y="2476745"/>
                  <a:pt x="149622" y="2464046"/>
                </a:cubicBezTo>
                <a:cubicBezTo>
                  <a:pt x="155955" y="2457697"/>
                  <a:pt x="162288" y="2451348"/>
                  <a:pt x="168621" y="2444998"/>
                </a:cubicBezTo>
                <a:cubicBezTo>
                  <a:pt x="168621" y="2444998"/>
                  <a:pt x="171788" y="2441824"/>
                  <a:pt x="168621" y="2435474"/>
                </a:cubicBezTo>
                <a:cubicBezTo>
                  <a:pt x="152788" y="2413252"/>
                  <a:pt x="155955" y="2387854"/>
                  <a:pt x="165455" y="2362457"/>
                </a:cubicBezTo>
                <a:cubicBezTo>
                  <a:pt x="171788" y="2343409"/>
                  <a:pt x="174955" y="2321187"/>
                  <a:pt x="181288" y="2302139"/>
                </a:cubicBezTo>
                <a:cubicBezTo>
                  <a:pt x="187621" y="2286265"/>
                  <a:pt x="193954" y="2273567"/>
                  <a:pt x="203454" y="2260868"/>
                </a:cubicBezTo>
                <a:cubicBezTo>
                  <a:pt x="212954" y="2251344"/>
                  <a:pt x="216120" y="2235471"/>
                  <a:pt x="212954" y="2222772"/>
                </a:cubicBezTo>
                <a:cubicBezTo>
                  <a:pt x="209787" y="2206899"/>
                  <a:pt x="212954" y="2191025"/>
                  <a:pt x="212954" y="2175152"/>
                </a:cubicBezTo>
                <a:cubicBezTo>
                  <a:pt x="212954" y="2162453"/>
                  <a:pt x="219287" y="2152930"/>
                  <a:pt x="228787" y="2143406"/>
                </a:cubicBezTo>
                <a:cubicBezTo>
                  <a:pt x="235120" y="2137056"/>
                  <a:pt x="238287" y="2127532"/>
                  <a:pt x="241453" y="2121183"/>
                </a:cubicBezTo>
                <a:cubicBezTo>
                  <a:pt x="247786" y="2089436"/>
                  <a:pt x="254120" y="2057690"/>
                  <a:pt x="250953" y="2025943"/>
                </a:cubicBezTo>
                <a:cubicBezTo>
                  <a:pt x="250953" y="2010070"/>
                  <a:pt x="257286" y="1994197"/>
                  <a:pt x="263620" y="1981498"/>
                </a:cubicBezTo>
                <a:cubicBezTo>
                  <a:pt x="273119" y="1956101"/>
                  <a:pt x="276286" y="1927529"/>
                  <a:pt x="282619" y="1902131"/>
                </a:cubicBezTo>
                <a:cubicBezTo>
                  <a:pt x="288952" y="1886258"/>
                  <a:pt x="295286" y="1867210"/>
                  <a:pt x="298452" y="1851337"/>
                </a:cubicBezTo>
                <a:cubicBezTo>
                  <a:pt x="304785" y="1835463"/>
                  <a:pt x="307952" y="1822765"/>
                  <a:pt x="307952" y="1810066"/>
                </a:cubicBezTo>
                <a:cubicBezTo>
                  <a:pt x="307952" y="1794193"/>
                  <a:pt x="311119" y="1781494"/>
                  <a:pt x="317452" y="1771970"/>
                </a:cubicBezTo>
                <a:cubicBezTo>
                  <a:pt x="330118" y="1756097"/>
                  <a:pt x="333285" y="1737049"/>
                  <a:pt x="336451" y="1718001"/>
                </a:cubicBezTo>
                <a:cubicBezTo>
                  <a:pt x="339618" y="1698953"/>
                  <a:pt x="345951" y="1679905"/>
                  <a:pt x="355451" y="1664032"/>
                </a:cubicBezTo>
                <a:cubicBezTo>
                  <a:pt x="368117" y="1638634"/>
                  <a:pt x="364951" y="1610063"/>
                  <a:pt x="380784" y="1587840"/>
                </a:cubicBezTo>
                <a:cubicBezTo>
                  <a:pt x="390284" y="1571966"/>
                  <a:pt x="402950" y="1562442"/>
                  <a:pt x="421950" y="1562442"/>
                </a:cubicBezTo>
                <a:cubicBezTo>
                  <a:pt x="437783" y="1562442"/>
                  <a:pt x="450449" y="1552918"/>
                  <a:pt x="463115" y="1549744"/>
                </a:cubicBezTo>
                <a:cubicBezTo>
                  <a:pt x="491615" y="1546569"/>
                  <a:pt x="520114" y="1540220"/>
                  <a:pt x="548614" y="1537045"/>
                </a:cubicBezTo>
                <a:cubicBezTo>
                  <a:pt x="602446" y="1527521"/>
                  <a:pt x="653112" y="1498949"/>
                  <a:pt x="706944" y="1483076"/>
                </a:cubicBezTo>
                <a:cubicBezTo>
                  <a:pt x="760776" y="1467203"/>
                  <a:pt x="814608" y="1444980"/>
                  <a:pt x="865274" y="1422757"/>
                </a:cubicBezTo>
                <a:cubicBezTo>
                  <a:pt x="896940" y="1410059"/>
                  <a:pt x="925439" y="1397360"/>
                  <a:pt x="950772" y="1378312"/>
                </a:cubicBezTo>
                <a:cubicBezTo>
                  <a:pt x="963438" y="1368788"/>
                  <a:pt x="979271" y="1362439"/>
                  <a:pt x="995104" y="1359264"/>
                </a:cubicBezTo>
                <a:cubicBezTo>
                  <a:pt x="1017271" y="1356089"/>
                  <a:pt x="1033104" y="1343391"/>
                  <a:pt x="1048937" y="1330692"/>
                </a:cubicBezTo>
                <a:cubicBezTo>
                  <a:pt x="1077436" y="1314819"/>
                  <a:pt x="1099602" y="1292596"/>
                  <a:pt x="1118602" y="1267199"/>
                </a:cubicBezTo>
                <a:cubicBezTo>
                  <a:pt x="1124935" y="1257675"/>
                  <a:pt x="1124935" y="1251326"/>
                  <a:pt x="1121768" y="1241802"/>
                </a:cubicBezTo>
                <a:cubicBezTo>
                  <a:pt x="1112269" y="1213230"/>
                  <a:pt x="1102769" y="1184658"/>
                  <a:pt x="1093269" y="1152911"/>
                </a:cubicBezTo>
                <a:cubicBezTo>
                  <a:pt x="1086936" y="1140213"/>
                  <a:pt x="1086936" y="1124339"/>
                  <a:pt x="1083769" y="1111640"/>
                </a:cubicBezTo>
                <a:cubicBezTo>
                  <a:pt x="1077436" y="1083069"/>
                  <a:pt x="1074270" y="1054497"/>
                  <a:pt x="1071103" y="1025925"/>
                </a:cubicBezTo>
                <a:cubicBezTo>
                  <a:pt x="1067936" y="1022750"/>
                  <a:pt x="1067936" y="1022750"/>
                  <a:pt x="1067936" y="1019575"/>
                </a:cubicBezTo>
                <a:cubicBezTo>
                  <a:pt x="1039437" y="997353"/>
                  <a:pt x="1026770" y="965606"/>
                  <a:pt x="1020437" y="933859"/>
                </a:cubicBezTo>
                <a:cubicBezTo>
                  <a:pt x="1017271" y="908462"/>
                  <a:pt x="1010937" y="886239"/>
                  <a:pt x="1007771" y="860842"/>
                </a:cubicBezTo>
                <a:cubicBezTo>
                  <a:pt x="1004604" y="832270"/>
                  <a:pt x="1004604" y="803698"/>
                  <a:pt x="1007771" y="771952"/>
                </a:cubicBezTo>
                <a:cubicBezTo>
                  <a:pt x="1007771" y="762428"/>
                  <a:pt x="1004604" y="756078"/>
                  <a:pt x="998271" y="746554"/>
                </a:cubicBezTo>
                <a:cubicBezTo>
                  <a:pt x="988771" y="737030"/>
                  <a:pt x="988771" y="721157"/>
                  <a:pt x="988771" y="705284"/>
                </a:cubicBezTo>
                <a:cubicBezTo>
                  <a:pt x="982438" y="686236"/>
                  <a:pt x="982438" y="667188"/>
                  <a:pt x="982438" y="644965"/>
                </a:cubicBezTo>
                <a:cubicBezTo>
                  <a:pt x="982438" y="635441"/>
                  <a:pt x="979271" y="629092"/>
                  <a:pt x="979271" y="619568"/>
                </a:cubicBezTo>
                <a:cubicBezTo>
                  <a:pt x="976105" y="571948"/>
                  <a:pt x="979271" y="524328"/>
                  <a:pt x="985605" y="476708"/>
                </a:cubicBezTo>
                <a:cubicBezTo>
                  <a:pt x="988771" y="448136"/>
                  <a:pt x="995104" y="419564"/>
                  <a:pt x="995104" y="390992"/>
                </a:cubicBezTo>
                <a:cubicBezTo>
                  <a:pt x="995104" y="387818"/>
                  <a:pt x="995104" y="384643"/>
                  <a:pt x="991938" y="384643"/>
                </a:cubicBezTo>
                <a:cubicBezTo>
                  <a:pt x="982438" y="381468"/>
                  <a:pt x="982438" y="371944"/>
                  <a:pt x="985605" y="365595"/>
                </a:cubicBezTo>
                <a:cubicBezTo>
                  <a:pt x="988771" y="346547"/>
                  <a:pt x="991938" y="324324"/>
                  <a:pt x="998271" y="305276"/>
                </a:cubicBezTo>
                <a:cubicBezTo>
                  <a:pt x="1007771" y="273530"/>
                  <a:pt x="1026770" y="248132"/>
                  <a:pt x="1052103" y="225910"/>
                </a:cubicBezTo>
                <a:cubicBezTo>
                  <a:pt x="1061603" y="219561"/>
                  <a:pt x="1071103" y="210037"/>
                  <a:pt x="1077436" y="197338"/>
                </a:cubicBezTo>
                <a:cubicBezTo>
                  <a:pt x="1086936" y="181465"/>
                  <a:pt x="1096436" y="168766"/>
                  <a:pt x="1115435" y="162417"/>
                </a:cubicBezTo>
                <a:cubicBezTo>
                  <a:pt x="1118602" y="159242"/>
                  <a:pt x="1121768" y="156067"/>
                  <a:pt x="1121768" y="152893"/>
                </a:cubicBezTo>
                <a:cubicBezTo>
                  <a:pt x="1124935" y="140194"/>
                  <a:pt x="1134435" y="137019"/>
                  <a:pt x="1143935" y="130670"/>
                </a:cubicBezTo>
                <a:cubicBezTo>
                  <a:pt x="1147101" y="127495"/>
                  <a:pt x="1153434" y="124321"/>
                  <a:pt x="1156601" y="117971"/>
                </a:cubicBezTo>
                <a:cubicBezTo>
                  <a:pt x="1162934" y="111622"/>
                  <a:pt x="1166101" y="108447"/>
                  <a:pt x="1175601" y="108447"/>
                </a:cubicBezTo>
                <a:cubicBezTo>
                  <a:pt x="1185100" y="108447"/>
                  <a:pt x="1191434" y="98923"/>
                  <a:pt x="1194600" y="95749"/>
                </a:cubicBezTo>
                <a:cubicBezTo>
                  <a:pt x="1204100" y="79875"/>
                  <a:pt x="1223100" y="73526"/>
                  <a:pt x="1232600" y="57653"/>
                </a:cubicBezTo>
                <a:cubicBezTo>
                  <a:pt x="1235766" y="54478"/>
                  <a:pt x="1238933" y="51303"/>
                  <a:pt x="1242099" y="51303"/>
                </a:cubicBezTo>
                <a:cubicBezTo>
                  <a:pt x="1254766" y="51303"/>
                  <a:pt x="1257932" y="44954"/>
                  <a:pt x="1257932" y="35430"/>
                </a:cubicBezTo>
                <a:cubicBezTo>
                  <a:pt x="1254766" y="29081"/>
                  <a:pt x="1257932" y="25906"/>
                  <a:pt x="1267432" y="19557"/>
                </a:cubicBezTo>
                <a:cubicBezTo>
                  <a:pt x="1280098" y="13207"/>
                  <a:pt x="1295932" y="10033"/>
                  <a:pt x="1311764" y="13207"/>
                </a:cubicBezTo>
                <a:cubicBezTo>
                  <a:pt x="1314931" y="13207"/>
                  <a:pt x="1318098" y="13207"/>
                  <a:pt x="1318098" y="10033"/>
                </a:cubicBezTo>
                <a:cubicBezTo>
                  <a:pt x="1318098" y="509"/>
                  <a:pt x="1324431" y="3684"/>
                  <a:pt x="1330764" y="6858"/>
                </a:cubicBezTo>
                <a:cubicBezTo>
                  <a:pt x="1333931" y="10033"/>
                  <a:pt x="1340264" y="13207"/>
                  <a:pt x="1346597" y="13207"/>
                </a:cubicBezTo>
                <a:cubicBezTo>
                  <a:pt x="1356097" y="16382"/>
                  <a:pt x="1362430" y="16382"/>
                  <a:pt x="1365597" y="19557"/>
                </a:cubicBezTo>
                <a:cubicBezTo>
                  <a:pt x="1371930" y="22731"/>
                  <a:pt x="1375097" y="22731"/>
                  <a:pt x="1378263" y="16382"/>
                </a:cubicBezTo>
                <a:cubicBezTo>
                  <a:pt x="1384596" y="10033"/>
                  <a:pt x="1390930" y="10033"/>
                  <a:pt x="1397263" y="13207"/>
                </a:cubicBezTo>
                <a:cubicBezTo>
                  <a:pt x="1400429" y="16382"/>
                  <a:pt x="1403596" y="16382"/>
                  <a:pt x="1406763" y="16382"/>
                </a:cubicBezTo>
                <a:cubicBezTo>
                  <a:pt x="1416262" y="10033"/>
                  <a:pt x="1425762" y="10033"/>
                  <a:pt x="1438429" y="13207"/>
                </a:cubicBezTo>
                <a:cubicBezTo>
                  <a:pt x="1438429" y="16382"/>
                  <a:pt x="1441595" y="13207"/>
                  <a:pt x="1444762" y="13207"/>
                </a:cubicBezTo>
                <a:cubicBezTo>
                  <a:pt x="1476428" y="-2666"/>
                  <a:pt x="1508094" y="509"/>
                  <a:pt x="1539760" y="509"/>
                </a:cubicBezTo>
                <a:cubicBezTo>
                  <a:pt x="1542926" y="509"/>
                  <a:pt x="1546093" y="509"/>
                  <a:pt x="1549260" y="509"/>
                </a:cubicBezTo>
                <a:cubicBezTo>
                  <a:pt x="1550843" y="509"/>
                  <a:pt x="1553218" y="-285"/>
                  <a:pt x="1555197" y="112"/>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748509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 y="2"/>
            <a:ext cx="5099051" cy="5337175"/>
          </a:xfrm>
          <a:custGeom>
            <a:avLst/>
            <a:gdLst>
              <a:gd name="connsiteX0" fmla="*/ 0 w 5099051"/>
              <a:gd name="connsiteY0" fmla="*/ 0 h 5337175"/>
              <a:gd name="connsiteX1" fmla="*/ 5068882 w 5099051"/>
              <a:gd name="connsiteY1" fmla="*/ 0 h 5337175"/>
              <a:gd name="connsiteX2" fmla="*/ 5074250 w 5099051"/>
              <a:gd name="connsiteY2" fmla="*/ 42242 h 5337175"/>
              <a:gd name="connsiteX3" fmla="*/ 5099051 w 5099051"/>
              <a:gd name="connsiteY3" fmla="*/ 533400 h 5337175"/>
              <a:gd name="connsiteX4" fmla="*/ 295276 w 5099051"/>
              <a:gd name="connsiteY4" fmla="*/ 5337175 h 5337175"/>
              <a:gd name="connsiteX5" fmla="*/ 48074 w 5099051"/>
              <a:gd name="connsiteY5" fmla="*/ 5330925 h 5337175"/>
              <a:gd name="connsiteX6" fmla="*/ 0 w 5099051"/>
              <a:gd name="connsiteY6" fmla="*/ 5327269 h 533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051" h="5337175">
                <a:moveTo>
                  <a:pt x="0" y="0"/>
                </a:moveTo>
                <a:lnTo>
                  <a:pt x="5068882" y="0"/>
                </a:lnTo>
                <a:lnTo>
                  <a:pt x="5074250" y="42242"/>
                </a:lnTo>
                <a:cubicBezTo>
                  <a:pt x="5090650" y="203731"/>
                  <a:pt x="5099051" y="367584"/>
                  <a:pt x="5099051" y="533400"/>
                </a:cubicBezTo>
                <a:cubicBezTo>
                  <a:pt x="5099051" y="3186452"/>
                  <a:pt x="2948328" y="5337175"/>
                  <a:pt x="295276" y="5337175"/>
                </a:cubicBezTo>
                <a:cubicBezTo>
                  <a:pt x="212368" y="5337175"/>
                  <a:pt x="129951" y="5335075"/>
                  <a:pt x="48074" y="5330925"/>
                </a:cubicBezTo>
                <a:lnTo>
                  <a:pt x="0" y="5327269"/>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4" name="Picture Placeholder 3"/>
          <p:cNvSpPr>
            <a:spLocks noGrp="1"/>
          </p:cNvSpPr>
          <p:nvPr>
            <p:ph type="pic" sz="quarter" idx="10"/>
          </p:nvPr>
        </p:nvSpPr>
        <p:spPr>
          <a:xfrm>
            <a:off x="1838349" y="1177650"/>
            <a:ext cx="3054292" cy="5680351"/>
          </a:xfrm>
          <a:custGeom>
            <a:avLst/>
            <a:gdLst>
              <a:gd name="connsiteX0" fmla="*/ 988594 w 3054292"/>
              <a:gd name="connsiteY0" fmla="*/ 96 h 5680351"/>
              <a:gd name="connsiteX1" fmla="*/ 1006368 w 3054292"/>
              <a:gd name="connsiteY1" fmla="*/ 4994 h 5680351"/>
              <a:gd name="connsiteX2" fmla="*/ 1033596 w 3054292"/>
              <a:gd name="connsiteY2" fmla="*/ 17050 h 5680351"/>
              <a:gd name="connsiteX3" fmla="*/ 1082002 w 3054292"/>
              <a:gd name="connsiteY3" fmla="*/ 32120 h 5680351"/>
              <a:gd name="connsiteX4" fmla="*/ 1160660 w 3054292"/>
              <a:gd name="connsiteY4" fmla="*/ 56232 h 5680351"/>
              <a:gd name="connsiteX5" fmla="*/ 1339154 w 3054292"/>
              <a:gd name="connsiteY5" fmla="*/ 161722 h 5680351"/>
              <a:gd name="connsiteX6" fmla="*/ 1390585 w 3054292"/>
              <a:gd name="connsiteY6" fmla="*/ 212960 h 5680351"/>
              <a:gd name="connsiteX7" fmla="*/ 1487395 w 3054292"/>
              <a:gd name="connsiteY7" fmla="*/ 324478 h 5680351"/>
              <a:gd name="connsiteX8" fmla="*/ 1532775 w 3054292"/>
              <a:gd name="connsiteY8" fmla="*/ 432982 h 5680351"/>
              <a:gd name="connsiteX9" fmla="*/ 1544876 w 3054292"/>
              <a:gd name="connsiteY9" fmla="*/ 466136 h 5680351"/>
              <a:gd name="connsiteX10" fmla="*/ 1560003 w 3054292"/>
              <a:gd name="connsiteY10" fmla="*/ 517374 h 5680351"/>
              <a:gd name="connsiteX11" fmla="*/ 1572104 w 3054292"/>
              <a:gd name="connsiteY11" fmla="*/ 565598 h 5680351"/>
              <a:gd name="connsiteX12" fmla="*/ 1590256 w 3054292"/>
              <a:gd name="connsiteY12" fmla="*/ 610808 h 5680351"/>
              <a:gd name="connsiteX13" fmla="*/ 1596307 w 3054292"/>
              <a:gd name="connsiteY13" fmla="*/ 755479 h 5680351"/>
              <a:gd name="connsiteX14" fmla="*/ 1581180 w 3054292"/>
              <a:gd name="connsiteY14" fmla="*/ 794661 h 5680351"/>
              <a:gd name="connsiteX15" fmla="*/ 1575130 w 3054292"/>
              <a:gd name="connsiteY15" fmla="*/ 854941 h 5680351"/>
              <a:gd name="connsiteX16" fmla="*/ 1593282 w 3054292"/>
              <a:gd name="connsiteY16" fmla="*/ 882067 h 5680351"/>
              <a:gd name="connsiteX17" fmla="*/ 1671940 w 3054292"/>
              <a:gd name="connsiteY17" fmla="*/ 903165 h 5680351"/>
              <a:gd name="connsiteX18" fmla="*/ 1693117 w 3054292"/>
              <a:gd name="connsiteY18" fmla="*/ 912207 h 5680351"/>
              <a:gd name="connsiteX19" fmla="*/ 1696143 w 3054292"/>
              <a:gd name="connsiteY19" fmla="*/ 924263 h 5680351"/>
              <a:gd name="connsiteX20" fmla="*/ 1693117 w 3054292"/>
              <a:gd name="connsiteY20" fmla="*/ 951389 h 5680351"/>
              <a:gd name="connsiteX21" fmla="*/ 1690092 w 3054292"/>
              <a:gd name="connsiteY21" fmla="*/ 969473 h 5680351"/>
              <a:gd name="connsiteX22" fmla="*/ 1668915 w 3054292"/>
              <a:gd name="connsiteY22" fmla="*/ 1005641 h 5680351"/>
              <a:gd name="connsiteX23" fmla="*/ 1656814 w 3054292"/>
              <a:gd name="connsiteY23" fmla="*/ 1035781 h 5680351"/>
              <a:gd name="connsiteX24" fmla="*/ 1581180 w 3054292"/>
              <a:gd name="connsiteY24" fmla="*/ 1177439 h 5680351"/>
              <a:gd name="connsiteX25" fmla="*/ 1578155 w 3054292"/>
              <a:gd name="connsiteY25" fmla="*/ 1186481 h 5680351"/>
              <a:gd name="connsiteX26" fmla="*/ 1572104 w 3054292"/>
              <a:gd name="connsiteY26" fmla="*/ 1249775 h 5680351"/>
              <a:gd name="connsiteX27" fmla="*/ 1523699 w 3054292"/>
              <a:gd name="connsiteY27" fmla="*/ 1421573 h 5680351"/>
              <a:gd name="connsiteX28" fmla="*/ 1396635 w 3054292"/>
              <a:gd name="connsiteY28" fmla="*/ 1620497 h 5680351"/>
              <a:gd name="connsiteX29" fmla="*/ 1366382 w 3054292"/>
              <a:gd name="connsiteY29" fmla="*/ 1689819 h 5680351"/>
              <a:gd name="connsiteX30" fmla="*/ 1378483 w 3054292"/>
              <a:gd name="connsiteY30" fmla="*/ 1713931 h 5680351"/>
              <a:gd name="connsiteX31" fmla="*/ 1484370 w 3054292"/>
              <a:gd name="connsiteY31" fmla="*/ 1786267 h 5680351"/>
              <a:gd name="connsiteX32" fmla="*/ 1496471 w 3054292"/>
              <a:gd name="connsiteY32" fmla="*/ 1798323 h 5680351"/>
              <a:gd name="connsiteX33" fmla="*/ 1544876 w 3054292"/>
              <a:gd name="connsiteY33" fmla="*/ 1870659 h 5680351"/>
              <a:gd name="connsiteX34" fmla="*/ 1644712 w 3054292"/>
              <a:gd name="connsiteY34" fmla="*/ 1961078 h 5680351"/>
              <a:gd name="connsiteX35" fmla="*/ 1662864 w 3054292"/>
              <a:gd name="connsiteY35" fmla="*/ 1982176 h 5680351"/>
              <a:gd name="connsiteX36" fmla="*/ 1681016 w 3054292"/>
              <a:gd name="connsiteY36" fmla="*/ 1994232 h 5680351"/>
              <a:gd name="connsiteX37" fmla="*/ 1720345 w 3054292"/>
              <a:gd name="connsiteY37" fmla="*/ 1997246 h 5680351"/>
              <a:gd name="connsiteX38" fmla="*/ 1862536 w 3054292"/>
              <a:gd name="connsiteY38" fmla="*/ 2006288 h 5680351"/>
              <a:gd name="connsiteX39" fmla="*/ 1901865 w 3054292"/>
              <a:gd name="connsiteY39" fmla="*/ 2018345 h 5680351"/>
              <a:gd name="connsiteX40" fmla="*/ 2059182 w 3054292"/>
              <a:gd name="connsiteY40" fmla="*/ 2135890 h 5680351"/>
              <a:gd name="connsiteX41" fmla="*/ 2101537 w 3054292"/>
              <a:gd name="connsiteY41" fmla="*/ 2196170 h 5680351"/>
              <a:gd name="connsiteX42" fmla="*/ 2119688 w 3054292"/>
              <a:gd name="connsiteY42" fmla="*/ 2229324 h 5680351"/>
              <a:gd name="connsiteX43" fmla="*/ 2177170 w 3054292"/>
              <a:gd name="connsiteY43" fmla="*/ 2346870 h 5680351"/>
              <a:gd name="connsiteX44" fmla="*/ 2231626 w 3054292"/>
              <a:gd name="connsiteY44" fmla="*/ 2461402 h 5680351"/>
              <a:gd name="connsiteX45" fmla="*/ 2246752 w 3054292"/>
              <a:gd name="connsiteY45" fmla="*/ 2479486 h 5680351"/>
              <a:gd name="connsiteX46" fmla="*/ 2277005 w 3054292"/>
              <a:gd name="connsiteY46" fmla="*/ 2524696 h 5680351"/>
              <a:gd name="connsiteX47" fmla="*/ 2307259 w 3054292"/>
              <a:gd name="connsiteY47" fmla="*/ 2572920 h 5680351"/>
              <a:gd name="connsiteX48" fmla="*/ 2322385 w 3054292"/>
              <a:gd name="connsiteY48" fmla="*/ 2581962 h 5680351"/>
              <a:gd name="connsiteX49" fmla="*/ 2352639 w 3054292"/>
              <a:gd name="connsiteY49" fmla="*/ 2594018 h 5680351"/>
              <a:gd name="connsiteX50" fmla="*/ 2373816 w 3054292"/>
              <a:gd name="connsiteY50" fmla="*/ 2621144 h 5680351"/>
              <a:gd name="connsiteX51" fmla="*/ 2407095 w 3054292"/>
              <a:gd name="connsiteY51" fmla="*/ 2648270 h 5680351"/>
              <a:gd name="connsiteX52" fmla="*/ 2509955 w 3054292"/>
              <a:gd name="connsiteY52" fmla="*/ 2756774 h 5680351"/>
              <a:gd name="connsiteX53" fmla="*/ 2525082 w 3054292"/>
              <a:gd name="connsiteY53" fmla="*/ 2768830 h 5680351"/>
              <a:gd name="connsiteX54" fmla="*/ 2564411 w 3054292"/>
              <a:gd name="connsiteY54" fmla="*/ 2789928 h 5680351"/>
              <a:gd name="connsiteX55" fmla="*/ 2618867 w 3054292"/>
              <a:gd name="connsiteY55" fmla="*/ 2841166 h 5680351"/>
              <a:gd name="connsiteX56" fmla="*/ 2652146 w 3054292"/>
              <a:gd name="connsiteY56" fmla="*/ 2850208 h 5680351"/>
              <a:gd name="connsiteX57" fmla="*/ 2679374 w 3054292"/>
              <a:gd name="connsiteY57" fmla="*/ 2850208 h 5680351"/>
              <a:gd name="connsiteX58" fmla="*/ 2682399 w 3054292"/>
              <a:gd name="connsiteY58" fmla="*/ 2877334 h 5680351"/>
              <a:gd name="connsiteX59" fmla="*/ 2682399 w 3054292"/>
              <a:gd name="connsiteY59" fmla="*/ 2901446 h 5680351"/>
              <a:gd name="connsiteX60" fmla="*/ 2718703 w 3054292"/>
              <a:gd name="connsiteY60" fmla="*/ 2943642 h 5680351"/>
              <a:gd name="connsiteX61" fmla="*/ 2730804 w 3054292"/>
              <a:gd name="connsiteY61" fmla="*/ 2949670 h 5680351"/>
              <a:gd name="connsiteX62" fmla="*/ 2755007 w 3054292"/>
              <a:gd name="connsiteY62" fmla="*/ 2973782 h 5680351"/>
              <a:gd name="connsiteX63" fmla="*/ 2764083 w 3054292"/>
              <a:gd name="connsiteY63" fmla="*/ 3003921 h 5680351"/>
              <a:gd name="connsiteX64" fmla="*/ 2773159 w 3054292"/>
              <a:gd name="connsiteY64" fmla="*/ 3015977 h 5680351"/>
              <a:gd name="connsiteX65" fmla="*/ 2815513 w 3054292"/>
              <a:gd name="connsiteY65" fmla="*/ 3055159 h 5680351"/>
              <a:gd name="connsiteX66" fmla="*/ 2848792 w 3054292"/>
              <a:gd name="connsiteY66" fmla="*/ 3100369 h 5680351"/>
              <a:gd name="connsiteX67" fmla="*/ 2857868 w 3054292"/>
              <a:gd name="connsiteY67" fmla="*/ 3148593 h 5680351"/>
              <a:gd name="connsiteX68" fmla="*/ 2912324 w 3054292"/>
              <a:gd name="connsiteY68" fmla="*/ 3223943 h 5680351"/>
              <a:gd name="connsiteX69" fmla="*/ 2948628 w 3054292"/>
              <a:gd name="connsiteY69" fmla="*/ 3266139 h 5680351"/>
              <a:gd name="connsiteX70" fmla="*/ 2972831 w 3054292"/>
              <a:gd name="connsiteY70" fmla="*/ 3293265 h 5680351"/>
              <a:gd name="connsiteX71" fmla="*/ 3051489 w 3054292"/>
              <a:gd name="connsiteY71" fmla="*/ 3492189 h 5680351"/>
              <a:gd name="connsiteX72" fmla="*/ 3036362 w 3054292"/>
              <a:gd name="connsiteY72" fmla="*/ 3582609 h 5680351"/>
              <a:gd name="connsiteX73" fmla="*/ 3027286 w 3054292"/>
              <a:gd name="connsiteY73" fmla="*/ 3615763 h 5680351"/>
              <a:gd name="connsiteX74" fmla="*/ 3015185 w 3054292"/>
              <a:gd name="connsiteY74" fmla="*/ 3645903 h 5680351"/>
              <a:gd name="connsiteX75" fmla="*/ 2975856 w 3054292"/>
              <a:gd name="connsiteY75" fmla="*/ 3721253 h 5680351"/>
              <a:gd name="connsiteX76" fmla="*/ 2912324 w 3054292"/>
              <a:gd name="connsiteY76" fmla="*/ 3772491 h 5680351"/>
              <a:gd name="connsiteX77" fmla="*/ 2854843 w 3054292"/>
              <a:gd name="connsiteY77" fmla="*/ 3814687 h 5680351"/>
              <a:gd name="connsiteX78" fmla="*/ 2788286 w 3054292"/>
              <a:gd name="connsiteY78" fmla="*/ 3868939 h 5680351"/>
              <a:gd name="connsiteX79" fmla="*/ 2730804 w 3054292"/>
              <a:gd name="connsiteY79" fmla="*/ 3914149 h 5680351"/>
              <a:gd name="connsiteX80" fmla="*/ 2673323 w 3054292"/>
              <a:gd name="connsiteY80" fmla="*/ 3938261 h 5680351"/>
              <a:gd name="connsiteX81" fmla="*/ 2585589 w 3054292"/>
              <a:gd name="connsiteY81" fmla="*/ 3974429 h 5680351"/>
              <a:gd name="connsiteX82" fmla="*/ 2540209 w 3054292"/>
              <a:gd name="connsiteY82" fmla="*/ 3986485 h 5680351"/>
              <a:gd name="connsiteX83" fmla="*/ 2440373 w 3054292"/>
              <a:gd name="connsiteY83" fmla="*/ 3980457 h 5680351"/>
              <a:gd name="connsiteX84" fmla="*/ 2358689 w 3054292"/>
              <a:gd name="connsiteY84" fmla="*/ 3974429 h 5680351"/>
              <a:gd name="connsiteX85" fmla="*/ 2319360 w 3054292"/>
              <a:gd name="connsiteY85" fmla="*/ 3971415 h 5680351"/>
              <a:gd name="connsiteX86" fmla="*/ 2307259 w 3054292"/>
              <a:gd name="connsiteY86" fmla="*/ 3971415 h 5680351"/>
              <a:gd name="connsiteX87" fmla="*/ 2264904 w 3054292"/>
              <a:gd name="connsiteY87" fmla="*/ 4031695 h 5680351"/>
              <a:gd name="connsiteX88" fmla="*/ 2258854 w 3054292"/>
              <a:gd name="connsiteY88" fmla="*/ 4052793 h 5680351"/>
              <a:gd name="connsiteX89" fmla="*/ 2277005 w 3054292"/>
              <a:gd name="connsiteY89" fmla="*/ 4143212 h 5680351"/>
              <a:gd name="connsiteX90" fmla="*/ 2280031 w 3054292"/>
              <a:gd name="connsiteY90" fmla="*/ 4164310 h 5680351"/>
              <a:gd name="connsiteX91" fmla="*/ 2316335 w 3054292"/>
              <a:gd name="connsiteY91" fmla="*/ 4354192 h 5680351"/>
              <a:gd name="connsiteX92" fmla="*/ 2361714 w 3054292"/>
              <a:gd name="connsiteY92" fmla="*/ 4535032 h 5680351"/>
              <a:gd name="connsiteX93" fmla="*/ 2413145 w 3054292"/>
              <a:gd name="connsiteY93" fmla="*/ 4736970 h 5680351"/>
              <a:gd name="connsiteX94" fmla="*/ 2410120 w 3054292"/>
              <a:gd name="connsiteY94" fmla="*/ 4773138 h 5680351"/>
              <a:gd name="connsiteX95" fmla="*/ 2394994 w 3054292"/>
              <a:gd name="connsiteY95" fmla="*/ 4845474 h 5680351"/>
              <a:gd name="connsiteX96" fmla="*/ 2379867 w 3054292"/>
              <a:gd name="connsiteY96" fmla="*/ 4917810 h 5680351"/>
              <a:gd name="connsiteX97" fmla="*/ 2376841 w 3054292"/>
              <a:gd name="connsiteY97" fmla="*/ 4960006 h 5680351"/>
              <a:gd name="connsiteX98" fmla="*/ 2373816 w 3054292"/>
              <a:gd name="connsiteY98" fmla="*/ 4984118 h 5680351"/>
              <a:gd name="connsiteX99" fmla="*/ 2361714 w 3054292"/>
              <a:gd name="connsiteY99" fmla="*/ 4987132 h 5680351"/>
              <a:gd name="connsiteX100" fmla="*/ 2343562 w 3054292"/>
              <a:gd name="connsiteY100" fmla="*/ 4966034 h 5680351"/>
              <a:gd name="connsiteX101" fmla="*/ 2334487 w 3054292"/>
              <a:gd name="connsiteY101" fmla="*/ 4944936 h 5680351"/>
              <a:gd name="connsiteX102" fmla="*/ 2310284 w 3054292"/>
              <a:gd name="connsiteY102" fmla="*/ 4944936 h 5680351"/>
              <a:gd name="connsiteX103" fmla="*/ 2298183 w 3054292"/>
              <a:gd name="connsiteY103" fmla="*/ 4956992 h 5680351"/>
              <a:gd name="connsiteX104" fmla="*/ 2292132 w 3054292"/>
              <a:gd name="connsiteY104" fmla="*/ 4996174 h 5680351"/>
              <a:gd name="connsiteX105" fmla="*/ 2289107 w 3054292"/>
              <a:gd name="connsiteY105" fmla="*/ 5098650 h 5680351"/>
              <a:gd name="connsiteX106" fmla="*/ 2304233 w 3054292"/>
              <a:gd name="connsiteY106" fmla="*/ 5110706 h 5680351"/>
              <a:gd name="connsiteX107" fmla="*/ 2331461 w 3054292"/>
              <a:gd name="connsiteY107" fmla="*/ 5104678 h 5680351"/>
              <a:gd name="connsiteX108" fmla="*/ 2343562 w 3054292"/>
              <a:gd name="connsiteY108" fmla="*/ 5119748 h 5680351"/>
              <a:gd name="connsiteX109" fmla="*/ 2340537 w 3054292"/>
              <a:gd name="connsiteY109" fmla="*/ 5146874 h 5680351"/>
              <a:gd name="connsiteX110" fmla="*/ 2322385 w 3054292"/>
              <a:gd name="connsiteY110" fmla="*/ 5237294 h 5680351"/>
              <a:gd name="connsiteX111" fmla="*/ 2289107 w 3054292"/>
              <a:gd name="connsiteY111" fmla="*/ 5381966 h 5680351"/>
              <a:gd name="connsiteX112" fmla="*/ 2237676 w 3054292"/>
              <a:gd name="connsiteY112" fmla="*/ 5484441 h 5680351"/>
              <a:gd name="connsiteX113" fmla="*/ 2228600 w 3054292"/>
              <a:gd name="connsiteY113" fmla="*/ 5520609 h 5680351"/>
              <a:gd name="connsiteX114" fmla="*/ 2231626 w 3054292"/>
              <a:gd name="connsiteY114" fmla="*/ 5680351 h 5680351"/>
              <a:gd name="connsiteX115" fmla="*/ 600975 w 3054292"/>
              <a:gd name="connsiteY115" fmla="*/ 5680351 h 5680351"/>
              <a:gd name="connsiteX116" fmla="*/ 597949 w 3054292"/>
              <a:gd name="connsiteY116" fmla="*/ 5641169 h 5680351"/>
              <a:gd name="connsiteX117" fmla="*/ 597949 w 3054292"/>
              <a:gd name="connsiteY117" fmla="*/ 5538693 h 5680351"/>
              <a:gd name="connsiteX118" fmla="*/ 607025 w 3054292"/>
              <a:gd name="connsiteY118" fmla="*/ 5505539 h 5680351"/>
              <a:gd name="connsiteX119" fmla="*/ 616101 w 3054292"/>
              <a:gd name="connsiteY119" fmla="*/ 5430189 h 5680351"/>
              <a:gd name="connsiteX120" fmla="*/ 613076 w 3054292"/>
              <a:gd name="connsiteY120" fmla="*/ 5406077 h 5680351"/>
              <a:gd name="connsiteX121" fmla="*/ 576772 w 3054292"/>
              <a:gd name="connsiteY121" fmla="*/ 5375938 h 5680351"/>
              <a:gd name="connsiteX122" fmla="*/ 564671 w 3054292"/>
              <a:gd name="connsiteY122" fmla="*/ 5354840 h 5680351"/>
              <a:gd name="connsiteX123" fmla="*/ 570721 w 3054292"/>
              <a:gd name="connsiteY123" fmla="*/ 5321686 h 5680351"/>
              <a:gd name="connsiteX124" fmla="*/ 594924 w 3054292"/>
              <a:gd name="connsiteY124" fmla="*/ 5192084 h 5680351"/>
              <a:gd name="connsiteX125" fmla="*/ 640304 w 3054292"/>
              <a:gd name="connsiteY125" fmla="*/ 5047412 h 5680351"/>
              <a:gd name="connsiteX126" fmla="*/ 661481 w 3054292"/>
              <a:gd name="connsiteY126" fmla="*/ 5002202 h 5680351"/>
              <a:gd name="connsiteX127" fmla="*/ 676608 w 3054292"/>
              <a:gd name="connsiteY127" fmla="*/ 4881642 h 5680351"/>
              <a:gd name="connsiteX128" fmla="*/ 670557 w 3054292"/>
              <a:gd name="connsiteY128" fmla="*/ 4848488 h 5680351"/>
              <a:gd name="connsiteX129" fmla="*/ 640304 w 3054292"/>
              <a:gd name="connsiteY129" fmla="*/ 4770124 h 5680351"/>
              <a:gd name="connsiteX130" fmla="*/ 634253 w 3054292"/>
              <a:gd name="connsiteY130" fmla="*/ 4646550 h 5680351"/>
              <a:gd name="connsiteX131" fmla="*/ 628203 w 3054292"/>
              <a:gd name="connsiteY131" fmla="*/ 4486808 h 5680351"/>
              <a:gd name="connsiteX132" fmla="*/ 628203 w 3054292"/>
              <a:gd name="connsiteY132" fmla="*/ 4477766 h 5680351"/>
              <a:gd name="connsiteX133" fmla="*/ 588873 w 3054292"/>
              <a:gd name="connsiteY133" fmla="*/ 4308982 h 5680351"/>
              <a:gd name="connsiteX134" fmla="*/ 549544 w 3054292"/>
              <a:gd name="connsiteY134" fmla="*/ 4143212 h 5680351"/>
              <a:gd name="connsiteX135" fmla="*/ 525342 w 3054292"/>
              <a:gd name="connsiteY135" fmla="*/ 4052793 h 5680351"/>
              <a:gd name="connsiteX136" fmla="*/ 479961 w 3054292"/>
              <a:gd name="connsiteY136" fmla="*/ 3986485 h 5680351"/>
              <a:gd name="connsiteX137" fmla="*/ 413404 w 3054292"/>
              <a:gd name="connsiteY137" fmla="*/ 3880995 h 5680351"/>
              <a:gd name="connsiteX138" fmla="*/ 392227 w 3054292"/>
              <a:gd name="connsiteY138" fmla="*/ 3835785 h 5680351"/>
              <a:gd name="connsiteX139" fmla="*/ 383151 w 3054292"/>
              <a:gd name="connsiteY139" fmla="*/ 3811673 h 5680351"/>
              <a:gd name="connsiteX140" fmla="*/ 374075 w 3054292"/>
              <a:gd name="connsiteY140" fmla="*/ 3760435 h 5680351"/>
              <a:gd name="connsiteX141" fmla="*/ 364999 w 3054292"/>
              <a:gd name="connsiteY141" fmla="*/ 3724267 h 5680351"/>
              <a:gd name="connsiteX142" fmla="*/ 237935 w 3054292"/>
              <a:gd name="connsiteY142" fmla="*/ 3573567 h 5680351"/>
              <a:gd name="connsiteX143" fmla="*/ 189530 w 3054292"/>
              <a:gd name="connsiteY143" fmla="*/ 3486161 h 5680351"/>
              <a:gd name="connsiteX144" fmla="*/ 180454 w 3054292"/>
              <a:gd name="connsiteY144" fmla="*/ 3395741 h 5680351"/>
              <a:gd name="connsiteX145" fmla="*/ 153226 w 3054292"/>
              <a:gd name="connsiteY145" fmla="*/ 3365601 h 5680351"/>
              <a:gd name="connsiteX146" fmla="*/ 77593 w 3054292"/>
              <a:gd name="connsiteY146" fmla="*/ 3305321 h 5680351"/>
              <a:gd name="connsiteX147" fmla="*/ 50365 w 3054292"/>
              <a:gd name="connsiteY147" fmla="*/ 3190789 h 5680351"/>
              <a:gd name="connsiteX148" fmla="*/ 38264 w 3054292"/>
              <a:gd name="connsiteY148" fmla="*/ 3085299 h 5680351"/>
              <a:gd name="connsiteX149" fmla="*/ 35239 w 3054292"/>
              <a:gd name="connsiteY149" fmla="*/ 3064201 h 5680351"/>
              <a:gd name="connsiteX150" fmla="*/ 29188 w 3054292"/>
              <a:gd name="connsiteY150" fmla="*/ 2946656 h 5680351"/>
              <a:gd name="connsiteX151" fmla="*/ 26162 w 3054292"/>
              <a:gd name="connsiteY151" fmla="*/ 2862264 h 5680351"/>
              <a:gd name="connsiteX152" fmla="*/ 23137 w 3054292"/>
              <a:gd name="connsiteY152" fmla="*/ 2814040 h 5680351"/>
              <a:gd name="connsiteX153" fmla="*/ 4985 w 3054292"/>
              <a:gd name="connsiteY153" fmla="*/ 2660326 h 5680351"/>
              <a:gd name="connsiteX154" fmla="*/ 1960 w 3054292"/>
              <a:gd name="connsiteY154" fmla="*/ 2569906 h 5680351"/>
              <a:gd name="connsiteX155" fmla="*/ 14061 w 3054292"/>
              <a:gd name="connsiteY155" fmla="*/ 2455374 h 5680351"/>
              <a:gd name="connsiteX156" fmla="*/ 41289 w 3054292"/>
              <a:gd name="connsiteY156" fmla="*/ 2377010 h 5680351"/>
              <a:gd name="connsiteX157" fmla="*/ 107846 w 3054292"/>
              <a:gd name="connsiteY157" fmla="*/ 2301660 h 5680351"/>
              <a:gd name="connsiteX158" fmla="*/ 189530 w 3054292"/>
              <a:gd name="connsiteY158" fmla="*/ 2256450 h 5680351"/>
              <a:gd name="connsiteX159" fmla="*/ 301467 w 3054292"/>
              <a:gd name="connsiteY159" fmla="*/ 2202198 h 5680351"/>
              <a:gd name="connsiteX160" fmla="*/ 325670 w 3054292"/>
              <a:gd name="connsiteY160" fmla="*/ 2187128 h 5680351"/>
              <a:gd name="connsiteX161" fmla="*/ 428531 w 3054292"/>
              <a:gd name="connsiteY161" fmla="*/ 2096709 h 5680351"/>
              <a:gd name="connsiteX162" fmla="*/ 434582 w 3054292"/>
              <a:gd name="connsiteY162" fmla="*/ 2093694 h 5680351"/>
              <a:gd name="connsiteX163" fmla="*/ 495088 w 3054292"/>
              <a:gd name="connsiteY163" fmla="*/ 2039442 h 5680351"/>
              <a:gd name="connsiteX164" fmla="*/ 558620 w 3054292"/>
              <a:gd name="connsiteY164" fmla="*/ 1997246 h 5680351"/>
              <a:gd name="connsiteX165" fmla="*/ 579797 w 3054292"/>
              <a:gd name="connsiteY165" fmla="*/ 1973134 h 5680351"/>
              <a:gd name="connsiteX166" fmla="*/ 613076 w 3054292"/>
              <a:gd name="connsiteY166" fmla="*/ 1906827 h 5680351"/>
              <a:gd name="connsiteX167" fmla="*/ 622152 w 3054292"/>
              <a:gd name="connsiteY167" fmla="*/ 1888743 h 5680351"/>
              <a:gd name="connsiteX168" fmla="*/ 631228 w 3054292"/>
              <a:gd name="connsiteY168" fmla="*/ 1801337 h 5680351"/>
              <a:gd name="connsiteX169" fmla="*/ 646354 w 3054292"/>
              <a:gd name="connsiteY169" fmla="*/ 1774211 h 5680351"/>
              <a:gd name="connsiteX170" fmla="*/ 658456 w 3054292"/>
              <a:gd name="connsiteY170" fmla="*/ 1698861 h 5680351"/>
              <a:gd name="connsiteX171" fmla="*/ 676608 w 3054292"/>
              <a:gd name="connsiteY171" fmla="*/ 1635567 h 5680351"/>
              <a:gd name="connsiteX172" fmla="*/ 688709 w 3054292"/>
              <a:gd name="connsiteY172" fmla="*/ 1611455 h 5680351"/>
              <a:gd name="connsiteX173" fmla="*/ 682658 w 3054292"/>
              <a:gd name="connsiteY173" fmla="*/ 1581315 h 5680351"/>
              <a:gd name="connsiteX174" fmla="*/ 676608 w 3054292"/>
              <a:gd name="connsiteY174" fmla="*/ 1572273 h 5680351"/>
              <a:gd name="connsiteX175" fmla="*/ 670557 w 3054292"/>
              <a:gd name="connsiteY175" fmla="*/ 1551175 h 5680351"/>
              <a:gd name="connsiteX176" fmla="*/ 655431 w 3054292"/>
              <a:gd name="connsiteY176" fmla="*/ 1539119 h 5680351"/>
              <a:gd name="connsiteX177" fmla="*/ 643329 w 3054292"/>
              <a:gd name="connsiteY177" fmla="*/ 1533091 h 5680351"/>
              <a:gd name="connsiteX178" fmla="*/ 643329 w 3054292"/>
              <a:gd name="connsiteY178" fmla="*/ 1511993 h 5680351"/>
              <a:gd name="connsiteX179" fmla="*/ 646354 w 3054292"/>
              <a:gd name="connsiteY179" fmla="*/ 1475825 h 5680351"/>
              <a:gd name="connsiteX180" fmla="*/ 628203 w 3054292"/>
              <a:gd name="connsiteY180" fmla="*/ 1418559 h 5680351"/>
              <a:gd name="connsiteX181" fmla="*/ 613076 w 3054292"/>
              <a:gd name="connsiteY181" fmla="*/ 1397461 h 5680351"/>
              <a:gd name="connsiteX182" fmla="*/ 604000 w 3054292"/>
              <a:gd name="connsiteY182" fmla="*/ 1388419 h 5680351"/>
              <a:gd name="connsiteX183" fmla="*/ 585848 w 3054292"/>
              <a:gd name="connsiteY183" fmla="*/ 1337181 h 5680351"/>
              <a:gd name="connsiteX184" fmla="*/ 576772 w 3054292"/>
              <a:gd name="connsiteY184" fmla="*/ 1325125 h 5680351"/>
              <a:gd name="connsiteX185" fmla="*/ 534417 w 3054292"/>
              <a:gd name="connsiteY185" fmla="*/ 1276901 h 5680351"/>
              <a:gd name="connsiteX186" fmla="*/ 513240 w 3054292"/>
              <a:gd name="connsiteY186" fmla="*/ 1234705 h 5680351"/>
              <a:gd name="connsiteX187" fmla="*/ 501139 w 3054292"/>
              <a:gd name="connsiteY187" fmla="*/ 1216621 h 5680351"/>
              <a:gd name="connsiteX188" fmla="*/ 437607 w 3054292"/>
              <a:gd name="connsiteY188" fmla="*/ 1074963 h 5680351"/>
              <a:gd name="connsiteX189" fmla="*/ 425505 w 3054292"/>
              <a:gd name="connsiteY189" fmla="*/ 1038795 h 5680351"/>
              <a:gd name="connsiteX190" fmla="*/ 416430 w 3054292"/>
              <a:gd name="connsiteY190" fmla="*/ 1017697 h 5680351"/>
              <a:gd name="connsiteX191" fmla="*/ 416430 w 3054292"/>
              <a:gd name="connsiteY191" fmla="*/ 1011669 h 5680351"/>
              <a:gd name="connsiteX192" fmla="*/ 422480 w 3054292"/>
              <a:gd name="connsiteY192" fmla="*/ 993585 h 5680351"/>
              <a:gd name="connsiteX193" fmla="*/ 419455 w 3054292"/>
              <a:gd name="connsiteY193" fmla="*/ 954404 h 5680351"/>
              <a:gd name="connsiteX194" fmla="*/ 440632 w 3054292"/>
              <a:gd name="connsiteY194" fmla="*/ 851927 h 5680351"/>
              <a:gd name="connsiteX195" fmla="*/ 437607 w 3054292"/>
              <a:gd name="connsiteY195" fmla="*/ 830829 h 5680351"/>
              <a:gd name="connsiteX196" fmla="*/ 410379 w 3054292"/>
              <a:gd name="connsiteY196" fmla="*/ 764521 h 5680351"/>
              <a:gd name="connsiteX197" fmla="*/ 413404 w 3054292"/>
              <a:gd name="connsiteY197" fmla="*/ 631906 h 5680351"/>
              <a:gd name="connsiteX198" fmla="*/ 431556 w 3054292"/>
              <a:gd name="connsiteY198" fmla="*/ 541486 h 5680351"/>
              <a:gd name="connsiteX199" fmla="*/ 440632 w 3054292"/>
              <a:gd name="connsiteY199" fmla="*/ 496276 h 5680351"/>
              <a:gd name="connsiteX200" fmla="*/ 501139 w 3054292"/>
              <a:gd name="connsiteY200" fmla="*/ 354618 h 5680351"/>
              <a:gd name="connsiteX201" fmla="*/ 531392 w 3054292"/>
              <a:gd name="connsiteY201" fmla="*/ 297352 h 5680351"/>
              <a:gd name="connsiteX202" fmla="*/ 579797 w 3054292"/>
              <a:gd name="connsiteY202" fmla="*/ 218988 h 5680351"/>
              <a:gd name="connsiteX203" fmla="*/ 594924 w 3054292"/>
              <a:gd name="connsiteY203" fmla="*/ 197890 h 5680351"/>
              <a:gd name="connsiteX204" fmla="*/ 631228 w 3054292"/>
              <a:gd name="connsiteY204" fmla="*/ 152680 h 5680351"/>
              <a:gd name="connsiteX205" fmla="*/ 646354 w 3054292"/>
              <a:gd name="connsiteY205" fmla="*/ 137610 h 5680351"/>
              <a:gd name="connsiteX206" fmla="*/ 709886 w 3054292"/>
              <a:gd name="connsiteY206" fmla="*/ 101442 h 5680351"/>
              <a:gd name="connsiteX207" fmla="*/ 758292 w 3054292"/>
              <a:gd name="connsiteY207" fmla="*/ 86372 h 5680351"/>
              <a:gd name="connsiteX208" fmla="*/ 797621 w 3054292"/>
              <a:gd name="connsiteY208" fmla="*/ 71302 h 5680351"/>
              <a:gd name="connsiteX209" fmla="*/ 803672 w 3054292"/>
              <a:gd name="connsiteY209" fmla="*/ 65274 h 5680351"/>
              <a:gd name="connsiteX210" fmla="*/ 821823 w 3054292"/>
              <a:gd name="connsiteY210" fmla="*/ 53218 h 5680351"/>
              <a:gd name="connsiteX211" fmla="*/ 867203 w 3054292"/>
              <a:gd name="connsiteY211" fmla="*/ 26092 h 5680351"/>
              <a:gd name="connsiteX212" fmla="*/ 897457 w 3054292"/>
              <a:gd name="connsiteY212" fmla="*/ 1980 h 5680351"/>
              <a:gd name="connsiteX213" fmla="*/ 936786 w 3054292"/>
              <a:gd name="connsiteY213" fmla="*/ 8008 h 5680351"/>
              <a:gd name="connsiteX214" fmla="*/ 973090 w 3054292"/>
              <a:gd name="connsiteY214" fmla="*/ 1980 h 5680351"/>
              <a:gd name="connsiteX215" fmla="*/ 988594 w 3054292"/>
              <a:gd name="connsiteY215" fmla="*/ 96 h 568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3054292" h="5680351">
                <a:moveTo>
                  <a:pt x="988594" y="96"/>
                </a:moveTo>
                <a:cubicBezTo>
                  <a:pt x="994267" y="473"/>
                  <a:pt x="1000318" y="1980"/>
                  <a:pt x="1006368" y="4994"/>
                </a:cubicBezTo>
                <a:cubicBezTo>
                  <a:pt x="1015444" y="8008"/>
                  <a:pt x="1024520" y="17050"/>
                  <a:pt x="1033596" y="17050"/>
                </a:cubicBezTo>
                <a:cubicBezTo>
                  <a:pt x="1051748" y="23078"/>
                  <a:pt x="1066875" y="29106"/>
                  <a:pt x="1082002" y="32120"/>
                </a:cubicBezTo>
                <a:cubicBezTo>
                  <a:pt x="1109229" y="35134"/>
                  <a:pt x="1136457" y="47190"/>
                  <a:pt x="1160660" y="56232"/>
                </a:cubicBezTo>
                <a:cubicBezTo>
                  <a:pt x="1224192" y="83358"/>
                  <a:pt x="1281673" y="125554"/>
                  <a:pt x="1339154" y="161722"/>
                </a:cubicBezTo>
                <a:cubicBezTo>
                  <a:pt x="1360332" y="173778"/>
                  <a:pt x="1375458" y="194876"/>
                  <a:pt x="1390585" y="212960"/>
                </a:cubicBezTo>
                <a:cubicBezTo>
                  <a:pt x="1426889" y="249128"/>
                  <a:pt x="1457142" y="285296"/>
                  <a:pt x="1487395" y="324478"/>
                </a:cubicBezTo>
                <a:cubicBezTo>
                  <a:pt x="1508573" y="357632"/>
                  <a:pt x="1529750" y="390786"/>
                  <a:pt x="1532775" y="432982"/>
                </a:cubicBezTo>
                <a:cubicBezTo>
                  <a:pt x="1535800" y="445038"/>
                  <a:pt x="1538826" y="457094"/>
                  <a:pt x="1544876" y="466136"/>
                </a:cubicBezTo>
                <a:cubicBezTo>
                  <a:pt x="1550927" y="484220"/>
                  <a:pt x="1556978" y="499290"/>
                  <a:pt x="1560003" y="517374"/>
                </a:cubicBezTo>
                <a:cubicBezTo>
                  <a:pt x="1563028" y="532444"/>
                  <a:pt x="1569079" y="550528"/>
                  <a:pt x="1572104" y="565598"/>
                </a:cubicBezTo>
                <a:cubicBezTo>
                  <a:pt x="1575130" y="580668"/>
                  <a:pt x="1584206" y="595738"/>
                  <a:pt x="1590256" y="610808"/>
                </a:cubicBezTo>
                <a:cubicBezTo>
                  <a:pt x="1602358" y="659032"/>
                  <a:pt x="1605383" y="707256"/>
                  <a:pt x="1596307" y="755479"/>
                </a:cubicBezTo>
                <a:cubicBezTo>
                  <a:pt x="1593282" y="770549"/>
                  <a:pt x="1587231" y="782605"/>
                  <a:pt x="1581180" y="794661"/>
                </a:cubicBezTo>
                <a:cubicBezTo>
                  <a:pt x="1575130" y="815759"/>
                  <a:pt x="1578155" y="833843"/>
                  <a:pt x="1575130" y="854941"/>
                </a:cubicBezTo>
                <a:cubicBezTo>
                  <a:pt x="1575130" y="870011"/>
                  <a:pt x="1578155" y="876039"/>
                  <a:pt x="1593282" y="882067"/>
                </a:cubicBezTo>
                <a:cubicBezTo>
                  <a:pt x="1620510" y="888095"/>
                  <a:pt x="1647738" y="897137"/>
                  <a:pt x="1671940" y="903165"/>
                </a:cubicBezTo>
                <a:cubicBezTo>
                  <a:pt x="1681016" y="906179"/>
                  <a:pt x="1687067" y="909193"/>
                  <a:pt x="1693117" y="912207"/>
                </a:cubicBezTo>
                <a:cubicBezTo>
                  <a:pt x="1699168" y="915221"/>
                  <a:pt x="1705219" y="918235"/>
                  <a:pt x="1696143" y="924263"/>
                </a:cubicBezTo>
                <a:cubicBezTo>
                  <a:pt x="1687067" y="933306"/>
                  <a:pt x="1690092" y="942347"/>
                  <a:pt x="1693117" y="951389"/>
                </a:cubicBezTo>
                <a:cubicBezTo>
                  <a:pt x="1699168" y="960431"/>
                  <a:pt x="1696143" y="966459"/>
                  <a:pt x="1690092" y="969473"/>
                </a:cubicBezTo>
                <a:cubicBezTo>
                  <a:pt x="1681016" y="981529"/>
                  <a:pt x="1671940" y="993585"/>
                  <a:pt x="1668915" y="1005641"/>
                </a:cubicBezTo>
                <a:cubicBezTo>
                  <a:pt x="1665890" y="1017697"/>
                  <a:pt x="1659839" y="1026739"/>
                  <a:pt x="1656814" y="1035781"/>
                </a:cubicBezTo>
                <a:cubicBezTo>
                  <a:pt x="1638662" y="1087019"/>
                  <a:pt x="1617484" y="1135243"/>
                  <a:pt x="1581180" y="1177439"/>
                </a:cubicBezTo>
                <a:cubicBezTo>
                  <a:pt x="1578155" y="1180453"/>
                  <a:pt x="1578155" y="1183467"/>
                  <a:pt x="1578155" y="1186481"/>
                </a:cubicBezTo>
                <a:cubicBezTo>
                  <a:pt x="1578155" y="1207579"/>
                  <a:pt x="1575130" y="1228677"/>
                  <a:pt x="1572104" y="1249775"/>
                </a:cubicBezTo>
                <a:cubicBezTo>
                  <a:pt x="1566054" y="1310055"/>
                  <a:pt x="1550927" y="1367321"/>
                  <a:pt x="1523699" y="1421573"/>
                </a:cubicBezTo>
                <a:cubicBezTo>
                  <a:pt x="1490421" y="1493909"/>
                  <a:pt x="1442015" y="1557203"/>
                  <a:pt x="1396635" y="1620497"/>
                </a:cubicBezTo>
                <a:cubicBezTo>
                  <a:pt x="1381509" y="1641595"/>
                  <a:pt x="1360332" y="1659679"/>
                  <a:pt x="1366382" y="1689819"/>
                </a:cubicBezTo>
                <a:cubicBezTo>
                  <a:pt x="1366382" y="1701875"/>
                  <a:pt x="1369408" y="1707903"/>
                  <a:pt x="1378483" y="1713931"/>
                </a:cubicBezTo>
                <a:cubicBezTo>
                  <a:pt x="1414787" y="1738043"/>
                  <a:pt x="1451091" y="1759141"/>
                  <a:pt x="1484370" y="1786267"/>
                </a:cubicBezTo>
                <a:cubicBezTo>
                  <a:pt x="1490421" y="1789281"/>
                  <a:pt x="1493446" y="1792295"/>
                  <a:pt x="1496471" y="1798323"/>
                </a:cubicBezTo>
                <a:cubicBezTo>
                  <a:pt x="1502522" y="1831477"/>
                  <a:pt x="1523699" y="1852575"/>
                  <a:pt x="1544876" y="1870659"/>
                </a:cubicBezTo>
                <a:cubicBezTo>
                  <a:pt x="1581180" y="1897785"/>
                  <a:pt x="1614459" y="1927924"/>
                  <a:pt x="1644712" y="1961078"/>
                </a:cubicBezTo>
                <a:cubicBezTo>
                  <a:pt x="1650763" y="1967106"/>
                  <a:pt x="1659839" y="1973134"/>
                  <a:pt x="1662864" y="1982176"/>
                </a:cubicBezTo>
                <a:cubicBezTo>
                  <a:pt x="1668915" y="1991219"/>
                  <a:pt x="1671940" y="1994232"/>
                  <a:pt x="1681016" y="1994232"/>
                </a:cubicBezTo>
                <a:cubicBezTo>
                  <a:pt x="1693117" y="1997246"/>
                  <a:pt x="1708244" y="1997246"/>
                  <a:pt x="1720345" y="1997246"/>
                </a:cubicBezTo>
                <a:cubicBezTo>
                  <a:pt x="1768751" y="2000260"/>
                  <a:pt x="1814130" y="2003274"/>
                  <a:pt x="1862536" y="2006288"/>
                </a:cubicBezTo>
                <a:cubicBezTo>
                  <a:pt x="1874637" y="2006288"/>
                  <a:pt x="1889764" y="2012317"/>
                  <a:pt x="1901865" y="2018345"/>
                </a:cubicBezTo>
                <a:cubicBezTo>
                  <a:pt x="1962371" y="2045471"/>
                  <a:pt x="2013802" y="2087666"/>
                  <a:pt x="2059182" y="2135890"/>
                </a:cubicBezTo>
                <a:cubicBezTo>
                  <a:pt x="2077334" y="2153974"/>
                  <a:pt x="2092461" y="2172058"/>
                  <a:pt x="2101537" y="2196170"/>
                </a:cubicBezTo>
                <a:cubicBezTo>
                  <a:pt x="2107587" y="2208226"/>
                  <a:pt x="2113638" y="2220282"/>
                  <a:pt x="2119688" y="2229324"/>
                </a:cubicBezTo>
                <a:cubicBezTo>
                  <a:pt x="2143891" y="2265492"/>
                  <a:pt x="2162043" y="2304674"/>
                  <a:pt x="2177170" y="2346870"/>
                </a:cubicBezTo>
                <a:cubicBezTo>
                  <a:pt x="2189271" y="2386052"/>
                  <a:pt x="2210448" y="2425234"/>
                  <a:pt x="2231626" y="2461402"/>
                </a:cubicBezTo>
                <a:cubicBezTo>
                  <a:pt x="2234651" y="2467430"/>
                  <a:pt x="2240702" y="2473458"/>
                  <a:pt x="2246752" y="2479486"/>
                </a:cubicBezTo>
                <a:cubicBezTo>
                  <a:pt x="2261879" y="2491542"/>
                  <a:pt x="2270955" y="2506612"/>
                  <a:pt x="2277005" y="2524696"/>
                </a:cubicBezTo>
                <a:cubicBezTo>
                  <a:pt x="2286081" y="2539766"/>
                  <a:pt x="2295157" y="2557850"/>
                  <a:pt x="2307259" y="2572920"/>
                </a:cubicBezTo>
                <a:cubicBezTo>
                  <a:pt x="2310284" y="2578948"/>
                  <a:pt x="2313309" y="2584976"/>
                  <a:pt x="2322385" y="2581962"/>
                </a:cubicBezTo>
                <a:cubicBezTo>
                  <a:pt x="2337512" y="2575934"/>
                  <a:pt x="2346588" y="2578948"/>
                  <a:pt x="2352639" y="2594018"/>
                </a:cubicBezTo>
                <a:cubicBezTo>
                  <a:pt x="2358689" y="2606074"/>
                  <a:pt x="2364740" y="2615116"/>
                  <a:pt x="2373816" y="2621144"/>
                </a:cubicBezTo>
                <a:cubicBezTo>
                  <a:pt x="2382892" y="2633200"/>
                  <a:pt x="2394994" y="2639228"/>
                  <a:pt x="2407095" y="2648270"/>
                </a:cubicBezTo>
                <a:cubicBezTo>
                  <a:pt x="2449449" y="2678410"/>
                  <a:pt x="2488778" y="2708550"/>
                  <a:pt x="2509955" y="2756774"/>
                </a:cubicBezTo>
                <a:cubicBezTo>
                  <a:pt x="2512981" y="2762802"/>
                  <a:pt x="2519031" y="2765816"/>
                  <a:pt x="2525082" y="2768830"/>
                </a:cubicBezTo>
                <a:cubicBezTo>
                  <a:pt x="2540209" y="2771844"/>
                  <a:pt x="2552310" y="2780886"/>
                  <a:pt x="2564411" y="2789928"/>
                </a:cubicBezTo>
                <a:cubicBezTo>
                  <a:pt x="2582563" y="2808012"/>
                  <a:pt x="2600716" y="2826096"/>
                  <a:pt x="2618867" y="2841166"/>
                </a:cubicBezTo>
                <a:cubicBezTo>
                  <a:pt x="2637019" y="2859250"/>
                  <a:pt x="2633994" y="2859250"/>
                  <a:pt x="2652146" y="2850208"/>
                </a:cubicBezTo>
                <a:cubicBezTo>
                  <a:pt x="2661222" y="2844180"/>
                  <a:pt x="2670298" y="2841166"/>
                  <a:pt x="2679374" y="2850208"/>
                </a:cubicBezTo>
                <a:cubicBezTo>
                  <a:pt x="2688450" y="2856236"/>
                  <a:pt x="2685424" y="2868292"/>
                  <a:pt x="2682399" y="2877334"/>
                </a:cubicBezTo>
                <a:cubicBezTo>
                  <a:pt x="2679374" y="2883362"/>
                  <a:pt x="2676348" y="2892404"/>
                  <a:pt x="2682399" y="2901446"/>
                </a:cubicBezTo>
                <a:cubicBezTo>
                  <a:pt x="2694500" y="2913502"/>
                  <a:pt x="2706602" y="2928572"/>
                  <a:pt x="2718703" y="2943642"/>
                </a:cubicBezTo>
                <a:cubicBezTo>
                  <a:pt x="2721728" y="2949670"/>
                  <a:pt x="2724754" y="2952684"/>
                  <a:pt x="2730804" y="2949670"/>
                </a:cubicBezTo>
                <a:cubicBezTo>
                  <a:pt x="2748956" y="2949670"/>
                  <a:pt x="2758032" y="2955698"/>
                  <a:pt x="2755007" y="2973782"/>
                </a:cubicBezTo>
                <a:cubicBezTo>
                  <a:pt x="2751982" y="2985837"/>
                  <a:pt x="2755007" y="2994879"/>
                  <a:pt x="2764083" y="3003921"/>
                </a:cubicBezTo>
                <a:cubicBezTo>
                  <a:pt x="2770134" y="3006935"/>
                  <a:pt x="2770134" y="3012963"/>
                  <a:pt x="2773159" y="3015977"/>
                </a:cubicBezTo>
                <a:cubicBezTo>
                  <a:pt x="2785260" y="3031047"/>
                  <a:pt x="2794336" y="3049131"/>
                  <a:pt x="2815513" y="3055159"/>
                </a:cubicBezTo>
                <a:cubicBezTo>
                  <a:pt x="2845767" y="3064201"/>
                  <a:pt x="2848792" y="3070229"/>
                  <a:pt x="2848792" y="3100369"/>
                </a:cubicBezTo>
                <a:cubicBezTo>
                  <a:pt x="2848792" y="3118453"/>
                  <a:pt x="2848792" y="3133523"/>
                  <a:pt x="2857868" y="3148593"/>
                </a:cubicBezTo>
                <a:cubicBezTo>
                  <a:pt x="2872995" y="3175719"/>
                  <a:pt x="2888121" y="3202845"/>
                  <a:pt x="2912324" y="3223943"/>
                </a:cubicBezTo>
                <a:cubicBezTo>
                  <a:pt x="2927451" y="3235999"/>
                  <a:pt x="2936527" y="3251069"/>
                  <a:pt x="2948628" y="3266139"/>
                </a:cubicBezTo>
                <a:cubicBezTo>
                  <a:pt x="2954678" y="3275181"/>
                  <a:pt x="2963754" y="3284223"/>
                  <a:pt x="2972831" y="3293265"/>
                </a:cubicBezTo>
                <a:cubicBezTo>
                  <a:pt x="3036362" y="3344503"/>
                  <a:pt x="3063590" y="3410811"/>
                  <a:pt x="3051489" y="3492189"/>
                </a:cubicBezTo>
                <a:cubicBezTo>
                  <a:pt x="3048464" y="3522329"/>
                  <a:pt x="3036362" y="3552469"/>
                  <a:pt x="3036362" y="3582609"/>
                </a:cubicBezTo>
                <a:cubicBezTo>
                  <a:pt x="3036362" y="3594665"/>
                  <a:pt x="3033337" y="3606721"/>
                  <a:pt x="3027286" y="3615763"/>
                </a:cubicBezTo>
                <a:cubicBezTo>
                  <a:pt x="3021236" y="3624805"/>
                  <a:pt x="3018210" y="3633847"/>
                  <a:pt x="3015185" y="3645903"/>
                </a:cubicBezTo>
                <a:cubicBezTo>
                  <a:pt x="3012160" y="3676043"/>
                  <a:pt x="2997033" y="3700155"/>
                  <a:pt x="2975856" y="3721253"/>
                </a:cubicBezTo>
                <a:cubicBezTo>
                  <a:pt x="2954678" y="3739337"/>
                  <a:pt x="2933502" y="3754407"/>
                  <a:pt x="2912324" y="3772491"/>
                </a:cubicBezTo>
                <a:cubicBezTo>
                  <a:pt x="2894172" y="3787561"/>
                  <a:pt x="2872995" y="3799617"/>
                  <a:pt x="2854843" y="3814687"/>
                </a:cubicBezTo>
                <a:cubicBezTo>
                  <a:pt x="2833665" y="3832771"/>
                  <a:pt x="2812488" y="3853869"/>
                  <a:pt x="2788286" y="3868939"/>
                </a:cubicBezTo>
                <a:cubicBezTo>
                  <a:pt x="2770134" y="3884009"/>
                  <a:pt x="2751982" y="3902093"/>
                  <a:pt x="2730804" y="3914149"/>
                </a:cubicBezTo>
                <a:cubicBezTo>
                  <a:pt x="2712652" y="3926205"/>
                  <a:pt x="2691475" y="3929219"/>
                  <a:pt x="2673323" y="3938261"/>
                </a:cubicBezTo>
                <a:cubicBezTo>
                  <a:pt x="2646095" y="3950317"/>
                  <a:pt x="2615842" y="3962373"/>
                  <a:pt x="2585589" y="3974429"/>
                </a:cubicBezTo>
                <a:cubicBezTo>
                  <a:pt x="2570462" y="3983471"/>
                  <a:pt x="2555335" y="3986485"/>
                  <a:pt x="2540209" y="3986485"/>
                </a:cubicBezTo>
                <a:cubicBezTo>
                  <a:pt x="2506930" y="3983471"/>
                  <a:pt x="2473652" y="3986485"/>
                  <a:pt x="2440373" y="3980457"/>
                </a:cubicBezTo>
                <a:cubicBezTo>
                  <a:pt x="2416170" y="3974429"/>
                  <a:pt x="2385917" y="3980457"/>
                  <a:pt x="2358689" y="3974429"/>
                </a:cubicBezTo>
                <a:cubicBezTo>
                  <a:pt x="2346588" y="3974429"/>
                  <a:pt x="2331461" y="3977443"/>
                  <a:pt x="2319360" y="3971415"/>
                </a:cubicBezTo>
                <a:cubicBezTo>
                  <a:pt x="2313309" y="3965387"/>
                  <a:pt x="2310284" y="3968401"/>
                  <a:pt x="2307259" y="3971415"/>
                </a:cubicBezTo>
                <a:cubicBezTo>
                  <a:pt x="2289107" y="3989499"/>
                  <a:pt x="2280031" y="4013611"/>
                  <a:pt x="2264904" y="4031695"/>
                </a:cubicBezTo>
                <a:cubicBezTo>
                  <a:pt x="2258854" y="4037723"/>
                  <a:pt x="2258854" y="4043751"/>
                  <a:pt x="2258854" y="4052793"/>
                </a:cubicBezTo>
                <a:cubicBezTo>
                  <a:pt x="2267929" y="4082933"/>
                  <a:pt x="2277005" y="4113073"/>
                  <a:pt x="2277005" y="4143212"/>
                </a:cubicBezTo>
                <a:cubicBezTo>
                  <a:pt x="2277005" y="4152254"/>
                  <a:pt x="2277005" y="4158282"/>
                  <a:pt x="2280031" y="4164310"/>
                </a:cubicBezTo>
                <a:cubicBezTo>
                  <a:pt x="2289107" y="4227605"/>
                  <a:pt x="2301208" y="4290898"/>
                  <a:pt x="2316335" y="4354192"/>
                </a:cubicBezTo>
                <a:cubicBezTo>
                  <a:pt x="2331461" y="4414472"/>
                  <a:pt x="2346588" y="4474752"/>
                  <a:pt x="2361714" y="4535032"/>
                </a:cubicBezTo>
                <a:cubicBezTo>
                  <a:pt x="2376841" y="4604354"/>
                  <a:pt x="2398018" y="4667648"/>
                  <a:pt x="2413145" y="4736970"/>
                </a:cubicBezTo>
                <a:cubicBezTo>
                  <a:pt x="2413145" y="4749026"/>
                  <a:pt x="2413145" y="4761082"/>
                  <a:pt x="2410120" y="4773138"/>
                </a:cubicBezTo>
                <a:cubicBezTo>
                  <a:pt x="2407095" y="4797250"/>
                  <a:pt x="2401044" y="4821362"/>
                  <a:pt x="2394994" y="4845474"/>
                </a:cubicBezTo>
                <a:cubicBezTo>
                  <a:pt x="2388942" y="4869586"/>
                  <a:pt x="2379867" y="4890684"/>
                  <a:pt x="2379867" y="4917810"/>
                </a:cubicBezTo>
                <a:cubicBezTo>
                  <a:pt x="2379867" y="4932880"/>
                  <a:pt x="2376841" y="4947950"/>
                  <a:pt x="2376841" y="4960006"/>
                </a:cubicBezTo>
                <a:cubicBezTo>
                  <a:pt x="2376841" y="4969048"/>
                  <a:pt x="2373816" y="4975076"/>
                  <a:pt x="2373816" y="4984118"/>
                </a:cubicBezTo>
                <a:cubicBezTo>
                  <a:pt x="2370790" y="4990146"/>
                  <a:pt x="2364740" y="4993160"/>
                  <a:pt x="2361714" y="4987132"/>
                </a:cubicBezTo>
                <a:cubicBezTo>
                  <a:pt x="2355664" y="4981104"/>
                  <a:pt x="2349613" y="4975076"/>
                  <a:pt x="2343562" y="4966034"/>
                </a:cubicBezTo>
                <a:cubicBezTo>
                  <a:pt x="2340537" y="4960006"/>
                  <a:pt x="2343562" y="4947950"/>
                  <a:pt x="2334487" y="4944936"/>
                </a:cubicBezTo>
                <a:cubicBezTo>
                  <a:pt x="2328436" y="4941922"/>
                  <a:pt x="2319360" y="4944936"/>
                  <a:pt x="2310284" y="4944936"/>
                </a:cubicBezTo>
                <a:cubicBezTo>
                  <a:pt x="2304233" y="4944936"/>
                  <a:pt x="2298183" y="4950964"/>
                  <a:pt x="2298183" y="4956992"/>
                </a:cubicBezTo>
                <a:cubicBezTo>
                  <a:pt x="2298183" y="4969048"/>
                  <a:pt x="2292132" y="4984118"/>
                  <a:pt x="2292132" y="4996174"/>
                </a:cubicBezTo>
                <a:cubicBezTo>
                  <a:pt x="2283056" y="5029328"/>
                  <a:pt x="2289107" y="5062482"/>
                  <a:pt x="2289107" y="5098650"/>
                </a:cubicBezTo>
                <a:cubicBezTo>
                  <a:pt x="2286081" y="5107692"/>
                  <a:pt x="2295157" y="5110706"/>
                  <a:pt x="2304233" y="5110706"/>
                </a:cubicBezTo>
                <a:cubicBezTo>
                  <a:pt x="2313309" y="5107692"/>
                  <a:pt x="2322385" y="5107692"/>
                  <a:pt x="2331461" y="5104678"/>
                </a:cubicBezTo>
                <a:cubicBezTo>
                  <a:pt x="2340537" y="5104678"/>
                  <a:pt x="2346588" y="5107692"/>
                  <a:pt x="2343562" y="5119748"/>
                </a:cubicBezTo>
                <a:cubicBezTo>
                  <a:pt x="2343562" y="5128790"/>
                  <a:pt x="2340537" y="5137832"/>
                  <a:pt x="2340537" y="5146874"/>
                </a:cubicBezTo>
                <a:cubicBezTo>
                  <a:pt x="2334487" y="5177014"/>
                  <a:pt x="2322385" y="5204140"/>
                  <a:pt x="2322385" y="5237294"/>
                </a:cubicBezTo>
                <a:cubicBezTo>
                  <a:pt x="2325411" y="5288532"/>
                  <a:pt x="2310284" y="5333742"/>
                  <a:pt x="2289107" y="5381966"/>
                </a:cubicBezTo>
                <a:cubicBezTo>
                  <a:pt x="2273980" y="5415119"/>
                  <a:pt x="2255828" y="5448273"/>
                  <a:pt x="2237676" y="5484441"/>
                </a:cubicBezTo>
                <a:cubicBezTo>
                  <a:pt x="2231626" y="5496497"/>
                  <a:pt x="2225575" y="5505539"/>
                  <a:pt x="2228600" y="5520609"/>
                </a:cubicBezTo>
                <a:cubicBezTo>
                  <a:pt x="2240702" y="5574861"/>
                  <a:pt x="2231626" y="5626099"/>
                  <a:pt x="2231626" y="5680351"/>
                </a:cubicBezTo>
                <a:lnTo>
                  <a:pt x="600975" y="5680351"/>
                </a:lnTo>
                <a:cubicBezTo>
                  <a:pt x="600975" y="5668295"/>
                  <a:pt x="600975" y="5653225"/>
                  <a:pt x="597949" y="5641169"/>
                </a:cubicBezTo>
                <a:cubicBezTo>
                  <a:pt x="591898" y="5608015"/>
                  <a:pt x="591898" y="5571847"/>
                  <a:pt x="597949" y="5538693"/>
                </a:cubicBezTo>
                <a:cubicBezTo>
                  <a:pt x="600975" y="5526637"/>
                  <a:pt x="607025" y="5517595"/>
                  <a:pt x="607025" y="5505539"/>
                </a:cubicBezTo>
                <a:cubicBezTo>
                  <a:pt x="604000" y="5481427"/>
                  <a:pt x="610051" y="5454301"/>
                  <a:pt x="616101" y="5430189"/>
                </a:cubicBezTo>
                <a:cubicBezTo>
                  <a:pt x="616101" y="5421147"/>
                  <a:pt x="619126" y="5412105"/>
                  <a:pt x="613076" y="5406077"/>
                </a:cubicBezTo>
                <a:cubicBezTo>
                  <a:pt x="604000" y="5394022"/>
                  <a:pt x="591898" y="5381966"/>
                  <a:pt x="576772" y="5375938"/>
                </a:cubicBezTo>
                <a:cubicBezTo>
                  <a:pt x="564671" y="5372924"/>
                  <a:pt x="564671" y="5366896"/>
                  <a:pt x="564671" y="5354840"/>
                </a:cubicBezTo>
                <a:cubicBezTo>
                  <a:pt x="567696" y="5342784"/>
                  <a:pt x="567696" y="5333742"/>
                  <a:pt x="570721" y="5321686"/>
                </a:cubicBezTo>
                <a:cubicBezTo>
                  <a:pt x="579797" y="5279490"/>
                  <a:pt x="588873" y="5234280"/>
                  <a:pt x="594924" y="5192084"/>
                </a:cubicBezTo>
                <a:cubicBezTo>
                  <a:pt x="600975" y="5140846"/>
                  <a:pt x="613076" y="5092622"/>
                  <a:pt x="640304" y="5047412"/>
                </a:cubicBezTo>
                <a:cubicBezTo>
                  <a:pt x="649380" y="5032342"/>
                  <a:pt x="658456" y="5020286"/>
                  <a:pt x="661481" y="5002202"/>
                </a:cubicBezTo>
                <a:cubicBezTo>
                  <a:pt x="667532" y="4963020"/>
                  <a:pt x="676608" y="4920824"/>
                  <a:pt x="676608" y="4881642"/>
                </a:cubicBezTo>
                <a:cubicBezTo>
                  <a:pt x="676608" y="4869586"/>
                  <a:pt x="673582" y="4857530"/>
                  <a:pt x="670557" y="4848488"/>
                </a:cubicBezTo>
                <a:cubicBezTo>
                  <a:pt x="655431" y="4824376"/>
                  <a:pt x="643329" y="4797250"/>
                  <a:pt x="640304" y="4770124"/>
                </a:cubicBezTo>
                <a:cubicBezTo>
                  <a:pt x="631228" y="4727928"/>
                  <a:pt x="634253" y="4685732"/>
                  <a:pt x="634253" y="4646550"/>
                </a:cubicBezTo>
                <a:cubicBezTo>
                  <a:pt x="631228" y="4592298"/>
                  <a:pt x="625177" y="4541060"/>
                  <a:pt x="628203" y="4486808"/>
                </a:cubicBezTo>
                <a:cubicBezTo>
                  <a:pt x="628203" y="4483794"/>
                  <a:pt x="628203" y="4480780"/>
                  <a:pt x="628203" y="4477766"/>
                </a:cubicBezTo>
                <a:cubicBezTo>
                  <a:pt x="616101" y="4420500"/>
                  <a:pt x="604000" y="4366248"/>
                  <a:pt x="588873" y="4308982"/>
                </a:cubicBezTo>
                <a:cubicBezTo>
                  <a:pt x="576772" y="4254731"/>
                  <a:pt x="558620" y="4200479"/>
                  <a:pt x="549544" y="4143212"/>
                </a:cubicBezTo>
                <a:cubicBezTo>
                  <a:pt x="543493" y="4113073"/>
                  <a:pt x="540468" y="4079919"/>
                  <a:pt x="525342" y="4052793"/>
                </a:cubicBezTo>
                <a:cubicBezTo>
                  <a:pt x="510215" y="4031695"/>
                  <a:pt x="501139" y="4004569"/>
                  <a:pt x="479961" y="3986485"/>
                </a:cubicBezTo>
                <a:cubicBezTo>
                  <a:pt x="449708" y="3959359"/>
                  <a:pt x="428531" y="3920177"/>
                  <a:pt x="413404" y="3880995"/>
                </a:cubicBezTo>
                <a:cubicBezTo>
                  <a:pt x="407354" y="3865925"/>
                  <a:pt x="404328" y="3847841"/>
                  <a:pt x="392227" y="3835785"/>
                </a:cubicBezTo>
                <a:cubicBezTo>
                  <a:pt x="386176" y="3826743"/>
                  <a:pt x="386176" y="3817701"/>
                  <a:pt x="383151" y="3811673"/>
                </a:cubicBezTo>
                <a:cubicBezTo>
                  <a:pt x="380126" y="3793589"/>
                  <a:pt x="377101" y="3778519"/>
                  <a:pt x="374075" y="3760435"/>
                </a:cubicBezTo>
                <a:cubicBezTo>
                  <a:pt x="374075" y="3748379"/>
                  <a:pt x="374075" y="3736323"/>
                  <a:pt x="364999" y="3724267"/>
                </a:cubicBezTo>
                <a:cubicBezTo>
                  <a:pt x="328695" y="3670015"/>
                  <a:pt x="277265" y="3627819"/>
                  <a:pt x="237935" y="3573567"/>
                </a:cubicBezTo>
                <a:cubicBezTo>
                  <a:pt x="216758" y="3546441"/>
                  <a:pt x="201632" y="3516301"/>
                  <a:pt x="189530" y="3486161"/>
                </a:cubicBezTo>
                <a:cubicBezTo>
                  <a:pt x="183480" y="3456021"/>
                  <a:pt x="186505" y="3425881"/>
                  <a:pt x="180454" y="3395741"/>
                </a:cubicBezTo>
                <a:cubicBezTo>
                  <a:pt x="177429" y="3377657"/>
                  <a:pt x="171378" y="3371629"/>
                  <a:pt x="153226" y="3365601"/>
                </a:cubicBezTo>
                <a:cubicBezTo>
                  <a:pt x="116922" y="3359573"/>
                  <a:pt x="95745" y="3335461"/>
                  <a:pt x="77593" y="3305321"/>
                </a:cubicBezTo>
                <a:cubicBezTo>
                  <a:pt x="59441" y="3269153"/>
                  <a:pt x="50365" y="3229971"/>
                  <a:pt x="50365" y="3190789"/>
                </a:cubicBezTo>
                <a:cubicBezTo>
                  <a:pt x="50365" y="3154621"/>
                  <a:pt x="50365" y="3118453"/>
                  <a:pt x="38264" y="3085299"/>
                </a:cubicBezTo>
                <a:cubicBezTo>
                  <a:pt x="35239" y="3079271"/>
                  <a:pt x="35239" y="3070229"/>
                  <a:pt x="35239" y="3064201"/>
                </a:cubicBezTo>
                <a:cubicBezTo>
                  <a:pt x="38264" y="3025019"/>
                  <a:pt x="29188" y="2985837"/>
                  <a:pt x="29188" y="2946656"/>
                </a:cubicBezTo>
                <a:cubicBezTo>
                  <a:pt x="26162" y="2919530"/>
                  <a:pt x="23137" y="2889390"/>
                  <a:pt x="26162" y="2862264"/>
                </a:cubicBezTo>
                <a:cubicBezTo>
                  <a:pt x="26162" y="2844180"/>
                  <a:pt x="26162" y="2829110"/>
                  <a:pt x="23137" y="2814040"/>
                </a:cubicBezTo>
                <a:cubicBezTo>
                  <a:pt x="11036" y="2762802"/>
                  <a:pt x="4985" y="2711564"/>
                  <a:pt x="4985" y="2660326"/>
                </a:cubicBezTo>
                <a:cubicBezTo>
                  <a:pt x="1960" y="2630186"/>
                  <a:pt x="4985" y="2600046"/>
                  <a:pt x="1960" y="2569906"/>
                </a:cubicBezTo>
                <a:cubicBezTo>
                  <a:pt x="-4091" y="2530724"/>
                  <a:pt x="4985" y="2491542"/>
                  <a:pt x="14061" y="2455374"/>
                </a:cubicBezTo>
                <a:cubicBezTo>
                  <a:pt x="20112" y="2428248"/>
                  <a:pt x="35239" y="2404136"/>
                  <a:pt x="41289" y="2377010"/>
                </a:cubicBezTo>
                <a:cubicBezTo>
                  <a:pt x="53390" y="2343856"/>
                  <a:pt x="77593" y="2319744"/>
                  <a:pt x="107846" y="2301660"/>
                </a:cubicBezTo>
                <a:cubicBezTo>
                  <a:pt x="135074" y="2286590"/>
                  <a:pt x="162302" y="2271520"/>
                  <a:pt x="189530" y="2256450"/>
                </a:cubicBezTo>
                <a:cubicBezTo>
                  <a:pt x="228860" y="2238366"/>
                  <a:pt x="265163" y="2220282"/>
                  <a:pt x="301467" y="2202198"/>
                </a:cubicBezTo>
                <a:cubicBezTo>
                  <a:pt x="310543" y="2199184"/>
                  <a:pt x="319619" y="2193156"/>
                  <a:pt x="325670" y="2187128"/>
                </a:cubicBezTo>
                <a:cubicBezTo>
                  <a:pt x="355923" y="2153974"/>
                  <a:pt x="395252" y="2132876"/>
                  <a:pt x="428531" y="2096709"/>
                </a:cubicBezTo>
                <a:cubicBezTo>
                  <a:pt x="428531" y="2096709"/>
                  <a:pt x="431556" y="2093694"/>
                  <a:pt x="434582" y="2093694"/>
                </a:cubicBezTo>
                <a:cubicBezTo>
                  <a:pt x="461810" y="2081638"/>
                  <a:pt x="476936" y="2060540"/>
                  <a:pt x="495088" y="2039442"/>
                </a:cubicBezTo>
                <a:cubicBezTo>
                  <a:pt x="510215" y="2018345"/>
                  <a:pt x="531392" y="2003274"/>
                  <a:pt x="558620" y="1997246"/>
                </a:cubicBezTo>
                <a:cubicBezTo>
                  <a:pt x="570721" y="1994232"/>
                  <a:pt x="579797" y="1985191"/>
                  <a:pt x="579797" y="1973134"/>
                </a:cubicBezTo>
                <a:cubicBezTo>
                  <a:pt x="576772" y="1942994"/>
                  <a:pt x="591898" y="1921896"/>
                  <a:pt x="613076" y="1906827"/>
                </a:cubicBezTo>
                <a:cubicBezTo>
                  <a:pt x="619126" y="1900799"/>
                  <a:pt x="622152" y="1897785"/>
                  <a:pt x="622152" y="1888743"/>
                </a:cubicBezTo>
                <a:cubicBezTo>
                  <a:pt x="616101" y="1858603"/>
                  <a:pt x="622152" y="1831477"/>
                  <a:pt x="631228" y="1801337"/>
                </a:cubicBezTo>
                <a:cubicBezTo>
                  <a:pt x="634253" y="1792295"/>
                  <a:pt x="643329" y="1783253"/>
                  <a:pt x="646354" y="1774211"/>
                </a:cubicBezTo>
                <a:cubicBezTo>
                  <a:pt x="649380" y="1747085"/>
                  <a:pt x="655431" y="1722973"/>
                  <a:pt x="658456" y="1698861"/>
                </a:cubicBezTo>
                <a:cubicBezTo>
                  <a:pt x="664507" y="1677763"/>
                  <a:pt x="664507" y="1653651"/>
                  <a:pt x="676608" y="1635567"/>
                </a:cubicBezTo>
                <a:cubicBezTo>
                  <a:pt x="679633" y="1626525"/>
                  <a:pt x="685684" y="1617483"/>
                  <a:pt x="688709" y="1611455"/>
                </a:cubicBezTo>
                <a:cubicBezTo>
                  <a:pt x="697785" y="1599399"/>
                  <a:pt x="694760" y="1590357"/>
                  <a:pt x="682658" y="1581315"/>
                </a:cubicBezTo>
                <a:cubicBezTo>
                  <a:pt x="679633" y="1578301"/>
                  <a:pt x="676608" y="1575287"/>
                  <a:pt x="676608" y="1572273"/>
                </a:cubicBezTo>
                <a:cubicBezTo>
                  <a:pt x="673582" y="1563231"/>
                  <a:pt x="673582" y="1557203"/>
                  <a:pt x="670557" y="1551175"/>
                </a:cubicBezTo>
                <a:cubicBezTo>
                  <a:pt x="670557" y="1545147"/>
                  <a:pt x="664507" y="1539119"/>
                  <a:pt x="655431" y="1539119"/>
                </a:cubicBezTo>
                <a:cubicBezTo>
                  <a:pt x="649380" y="1539119"/>
                  <a:pt x="643329" y="1542133"/>
                  <a:pt x="643329" y="1533091"/>
                </a:cubicBezTo>
                <a:cubicBezTo>
                  <a:pt x="640304" y="1527063"/>
                  <a:pt x="637279" y="1518021"/>
                  <a:pt x="643329" y="1511993"/>
                </a:cubicBezTo>
                <a:cubicBezTo>
                  <a:pt x="655431" y="1499937"/>
                  <a:pt x="652405" y="1487881"/>
                  <a:pt x="646354" y="1475825"/>
                </a:cubicBezTo>
                <a:cubicBezTo>
                  <a:pt x="637279" y="1457741"/>
                  <a:pt x="631228" y="1439657"/>
                  <a:pt x="628203" y="1418559"/>
                </a:cubicBezTo>
                <a:cubicBezTo>
                  <a:pt x="625177" y="1409517"/>
                  <a:pt x="622152" y="1400475"/>
                  <a:pt x="613076" y="1397461"/>
                </a:cubicBezTo>
                <a:cubicBezTo>
                  <a:pt x="610051" y="1397461"/>
                  <a:pt x="604000" y="1394447"/>
                  <a:pt x="604000" y="1388419"/>
                </a:cubicBezTo>
                <a:cubicBezTo>
                  <a:pt x="597949" y="1370335"/>
                  <a:pt x="582823" y="1358279"/>
                  <a:pt x="585848" y="1337181"/>
                </a:cubicBezTo>
                <a:cubicBezTo>
                  <a:pt x="588873" y="1331153"/>
                  <a:pt x="585848" y="1325125"/>
                  <a:pt x="576772" y="1325125"/>
                </a:cubicBezTo>
                <a:cubicBezTo>
                  <a:pt x="552569" y="1319097"/>
                  <a:pt x="537443" y="1301013"/>
                  <a:pt x="534417" y="1276901"/>
                </a:cubicBezTo>
                <a:cubicBezTo>
                  <a:pt x="531392" y="1261831"/>
                  <a:pt x="522316" y="1246761"/>
                  <a:pt x="513240" y="1234705"/>
                </a:cubicBezTo>
                <a:cubicBezTo>
                  <a:pt x="510215" y="1228677"/>
                  <a:pt x="507190" y="1222649"/>
                  <a:pt x="501139" y="1216621"/>
                </a:cubicBezTo>
                <a:cubicBezTo>
                  <a:pt x="476936" y="1171411"/>
                  <a:pt x="458784" y="1123187"/>
                  <a:pt x="437607" y="1074963"/>
                </a:cubicBezTo>
                <a:cubicBezTo>
                  <a:pt x="434582" y="1062907"/>
                  <a:pt x="431556" y="1050851"/>
                  <a:pt x="425505" y="1038795"/>
                </a:cubicBezTo>
                <a:cubicBezTo>
                  <a:pt x="425505" y="1029753"/>
                  <a:pt x="425505" y="1023725"/>
                  <a:pt x="416430" y="1017697"/>
                </a:cubicBezTo>
                <a:cubicBezTo>
                  <a:pt x="413404" y="1017697"/>
                  <a:pt x="413404" y="1014683"/>
                  <a:pt x="416430" y="1011669"/>
                </a:cubicBezTo>
                <a:cubicBezTo>
                  <a:pt x="422480" y="1008655"/>
                  <a:pt x="422480" y="999613"/>
                  <a:pt x="422480" y="993585"/>
                </a:cubicBezTo>
                <a:cubicBezTo>
                  <a:pt x="422480" y="981529"/>
                  <a:pt x="419455" y="966459"/>
                  <a:pt x="419455" y="954404"/>
                </a:cubicBezTo>
                <a:cubicBezTo>
                  <a:pt x="422480" y="921250"/>
                  <a:pt x="434582" y="885081"/>
                  <a:pt x="440632" y="851927"/>
                </a:cubicBezTo>
                <a:cubicBezTo>
                  <a:pt x="443658" y="842885"/>
                  <a:pt x="443658" y="836857"/>
                  <a:pt x="437607" y="830829"/>
                </a:cubicBezTo>
                <a:cubicBezTo>
                  <a:pt x="419455" y="812745"/>
                  <a:pt x="410379" y="791647"/>
                  <a:pt x="410379" y="764521"/>
                </a:cubicBezTo>
                <a:cubicBezTo>
                  <a:pt x="395252" y="719311"/>
                  <a:pt x="407354" y="677116"/>
                  <a:pt x="413404" y="631906"/>
                </a:cubicBezTo>
                <a:cubicBezTo>
                  <a:pt x="416430" y="601766"/>
                  <a:pt x="425505" y="571626"/>
                  <a:pt x="431556" y="541486"/>
                </a:cubicBezTo>
                <a:cubicBezTo>
                  <a:pt x="431556" y="526416"/>
                  <a:pt x="437607" y="508332"/>
                  <a:pt x="440632" y="496276"/>
                </a:cubicBezTo>
                <a:cubicBezTo>
                  <a:pt x="458784" y="448052"/>
                  <a:pt x="476936" y="399828"/>
                  <a:pt x="501139" y="354618"/>
                </a:cubicBezTo>
                <a:cubicBezTo>
                  <a:pt x="510215" y="336534"/>
                  <a:pt x="519291" y="315436"/>
                  <a:pt x="531392" y="297352"/>
                </a:cubicBezTo>
                <a:cubicBezTo>
                  <a:pt x="543493" y="270226"/>
                  <a:pt x="558620" y="243100"/>
                  <a:pt x="579797" y="218988"/>
                </a:cubicBezTo>
                <a:cubicBezTo>
                  <a:pt x="585848" y="212960"/>
                  <a:pt x="591898" y="203918"/>
                  <a:pt x="594924" y="197890"/>
                </a:cubicBezTo>
                <a:cubicBezTo>
                  <a:pt x="604000" y="179806"/>
                  <a:pt x="616101" y="161722"/>
                  <a:pt x="631228" y="152680"/>
                </a:cubicBezTo>
                <a:cubicBezTo>
                  <a:pt x="637279" y="146652"/>
                  <a:pt x="643329" y="143638"/>
                  <a:pt x="646354" y="137610"/>
                </a:cubicBezTo>
                <a:cubicBezTo>
                  <a:pt x="667532" y="122540"/>
                  <a:pt x="685684" y="107470"/>
                  <a:pt x="709886" y="101442"/>
                </a:cubicBezTo>
                <a:cubicBezTo>
                  <a:pt x="728038" y="95414"/>
                  <a:pt x="743165" y="92400"/>
                  <a:pt x="758292" y="86372"/>
                </a:cubicBezTo>
                <a:cubicBezTo>
                  <a:pt x="770393" y="80344"/>
                  <a:pt x="782494" y="71302"/>
                  <a:pt x="797621" y="71302"/>
                </a:cubicBezTo>
                <a:cubicBezTo>
                  <a:pt x="800646" y="71302"/>
                  <a:pt x="803672" y="71302"/>
                  <a:pt x="803672" y="65274"/>
                </a:cubicBezTo>
                <a:cubicBezTo>
                  <a:pt x="803672" y="53218"/>
                  <a:pt x="809722" y="50204"/>
                  <a:pt x="821823" y="53218"/>
                </a:cubicBezTo>
                <a:cubicBezTo>
                  <a:pt x="843001" y="56232"/>
                  <a:pt x="858127" y="44176"/>
                  <a:pt x="867203" y="26092"/>
                </a:cubicBezTo>
                <a:cubicBezTo>
                  <a:pt x="870229" y="14036"/>
                  <a:pt x="888381" y="1980"/>
                  <a:pt x="897457" y="1980"/>
                </a:cubicBezTo>
                <a:cubicBezTo>
                  <a:pt x="909558" y="4994"/>
                  <a:pt x="921659" y="4994"/>
                  <a:pt x="936786" y="8008"/>
                </a:cubicBezTo>
                <a:cubicBezTo>
                  <a:pt x="948887" y="8008"/>
                  <a:pt x="960989" y="8008"/>
                  <a:pt x="973090" y="1980"/>
                </a:cubicBezTo>
                <a:cubicBezTo>
                  <a:pt x="977628" y="473"/>
                  <a:pt x="982922" y="-280"/>
                  <a:pt x="988594" y="96"/>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531914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9403043" y="2952750"/>
            <a:ext cx="2788957" cy="3905250"/>
          </a:xfrm>
          <a:custGeom>
            <a:avLst/>
            <a:gdLst>
              <a:gd name="connsiteX0" fmla="*/ 0 w 2788957"/>
              <a:gd name="connsiteY0" fmla="*/ 0 h 3905250"/>
              <a:gd name="connsiteX1" fmla="*/ 2788957 w 2788957"/>
              <a:gd name="connsiteY1" fmla="*/ 0 h 3905250"/>
              <a:gd name="connsiteX2" fmla="*/ 2788957 w 2788957"/>
              <a:gd name="connsiteY2" fmla="*/ 3905250 h 3905250"/>
              <a:gd name="connsiteX3" fmla="*/ 0 w 2788957"/>
              <a:gd name="connsiteY3" fmla="*/ 3905250 h 3905250"/>
            </a:gdLst>
            <a:ahLst/>
            <a:cxnLst>
              <a:cxn ang="0">
                <a:pos x="connsiteX0" y="connsiteY0"/>
              </a:cxn>
              <a:cxn ang="0">
                <a:pos x="connsiteX1" y="connsiteY1"/>
              </a:cxn>
              <a:cxn ang="0">
                <a:pos x="connsiteX2" y="connsiteY2"/>
              </a:cxn>
              <a:cxn ang="0">
                <a:pos x="connsiteX3" y="connsiteY3"/>
              </a:cxn>
            </a:cxnLst>
            <a:rect l="l" t="t" r="r" b="b"/>
            <a:pathLst>
              <a:path w="2788957" h="3905250">
                <a:moveTo>
                  <a:pt x="0" y="0"/>
                </a:moveTo>
                <a:lnTo>
                  <a:pt x="2788957" y="0"/>
                </a:lnTo>
                <a:lnTo>
                  <a:pt x="2788957" y="3905250"/>
                </a:lnTo>
                <a:lnTo>
                  <a:pt x="0" y="3905250"/>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5" name="Picture Placeholder 4"/>
          <p:cNvSpPr>
            <a:spLocks noGrp="1"/>
          </p:cNvSpPr>
          <p:nvPr>
            <p:ph type="pic" sz="quarter" idx="10"/>
          </p:nvPr>
        </p:nvSpPr>
        <p:spPr>
          <a:xfrm>
            <a:off x="7532511" y="1053928"/>
            <a:ext cx="2763771" cy="5802712"/>
          </a:xfrm>
          <a:custGeom>
            <a:avLst/>
            <a:gdLst>
              <a:gd name="connsiteX0" fmla="*/ 1451417 w 2763771"/>
              <a:gd name="connsiteY0" fmla="*/ 1366 h 5802712"/>
              <a:gd name="connsiteX1" fmla="*/ 1474391 w 2763771"/>
              <a:gd name="connsiteY1" fmla="*/ 12086 h 5802712"/>
              <a:gd name="connsiteX2" fmla="*/ 1518756 w 2763771"/>
              <a:gd name="connsiteY2" fmla="*/ 18439 h 5802712"/>
              <a:gd name="connsiteX3" fmla="*/ 1604315 w 2763771"/>
              <a:gd name="connsiteY3" fmla="*/ 21616 h 5802712"/>
              <a:gd name="connsiteX4" fmla="*/ 1623329 w 2763771"/>
              <a:gd name="connsiteY4" fmla="*/ 21616 h 5802712"/>
              <a:gd name="connsiteX5" fmla="*/ 1686706 w 2763771"/>
              <a:gd name="connsiteY5" fmla="*/ 47027 h 5802712"/>
              <a:gd name="connsiteX6" fmla="*/ 1708888 w 2763771"/>
              <a:gd name="connsiteY6" fmla="*/ 72438 h 5802712"/>
              <a:gd name="connsiteX7" fmla="*/ 1715226 w 2763771"/>
              <a:gd name="connsiteY7" fmla="*/ 75615 h 5802712"/>
              <a:gd name="connsiteX8" fmla="*/ 1816630 w 2763771"/>
              <a:gd name="connsiteY8" fmla="*/ 129614 h 5802712"/>
              <a:gd name="connsiteX9" fmla="*/ 1867332 w 2763771"/>
              <a:gd name="connsiteY9" fmla="*/ 148673 h 5802712"/>
              <a:gd name="connsiteX10" fmla="*/ 1873670 w 2763771"/>
              <a:gd name="connsiteY10" fmla="*/ 148673 h 5802712"/>
              <a:gd name="connsiteX11" fmla="*/ 1918034 w 2763771"/>
              <a:gd name="connsiteY11" fmla="*/ 167731 h 5802712"/>
              <a:gd name="connsiteX12" fmla="*/ 1921203 w 2763771"/>
              <a:gd name="connsiteY12" fmla="*/ 170908 h 5802712"/>
              <a:gd name="connsiteX13" fmla="*/ 1918034 w 2763771"/>
              <a:gd name="connsiteY13" fmla="*/ 177261 h 5802712"/>
              <a:gd name="connsiteX14" fmla="*/ 1899021 w 2763771"/>
              <a:gd name="connsiteY14" fmla="*/ 180437 h 5802712"/>
              <a:gd name="connsiteX15" fmla="*/ 1892683 w 2763771"/>
              <a:gd name="connsiteY15" fmla="*/ 180437 h 5802712"/>
              <a:gd name="connsiteX16" fmla="*/ 1895852 w 2763771"/>
              <a:gd name="connsiteY16" fmla="*/ 189966 h 5802712"/>
              <a:gd name="connsiteX17" fmla="*/ 1908528 w 2763771"/>
              <a:gd name="connsiteY17" fmla="*/ 196319 h 5802712"/>
              <a:gd name="connsiteX18" fmla="*/ 1927541 w 2763771"/>
              <a:gd name="connsiteY18" fmla="*/ 218554 h 5802712"/>
              <a:gd name="connsiteX19" fmla="*/ 1952892 w 2763771"/>
              <a:gd name="connsiteY19" fmla="*/ 256671 h 5802712"/>
              <a:gd name="connsiteX20" fmla="*/ 1968736 w 2763771"/>
              <a:gd name="connsiteY20" fmla="*/ 275730 h 5802712"/>
              <a:gd name="connsiteX21" fmla="*/ 1987749 w 2763771"/>
              <a:gd name="connsiteY21" fmla="*/ 301141 h 5802712"/>
              <a:gd name="connsiteX22" fmla="*/ 1990918 w 2763771"/>
              <a:gd name="connsiteY22" fmla="*/ 317023 h 5802712"/>
              <a:gd name="connsiteX23" fmla="*/ 1994087 w 2763771"/>
              <a:gd name="connsiteY23" fmla="*/ 377375 h 5802712"/>
              <a:gd name="connsiteX24" fmla="*/ 2000425 w 2763771"/>
              <a:gd name="connsiteY24" fmla="*/ 440904 h 5802712"/>
              <a:gd name="connsiteX25" fmla="*/ 2016269 w 2763771"/>
              <a:gd name="connsiteY25" fmla="*/ 479021 h 5802712"/>
              <a:gd name="connsiteX26" fmla="*/ 2028945 w 2763771"/>
              <a:gd name="connsiteY26" fmla="*/ 520315 h 5802712"/>
              <a:gd name="connsiteX27" fmla="*/ 2028945 w 2763771"/>
              <a:gd name="connsiteY27" fmla="*/ 539373 h 5802712"/>
              <a:gd name="connsiteX28" fmla="*/ 2028945 w 2763771"/>
              <a:gd name="connsiteY28" fmla="*/ 558432 h 5802712"/>
              <a:gd name="connsiteX29" fmla="*/ 2032114 w 2763771"/>
              <a:gd name="connsiteY29" fmla="*/ 647372 h 5802712"/>
              <a:gd name="connsiteX30" fmla="*/ 2038451 w 2763771"/>
              <a:gd name="connsiteY30" fmla="*/ 726782 h 5802712"/>
              <a:gd name="connsiteX31" fmla="*/ 2032114 w 2763771"/>
              <a:gd name="connsiteY31" fmla="*/ 822075 h 5802712"/>
              <a:gd name="connsiteX32" fmla="*/ 2035282 w 2763771"/>
              <a:gd name="connsiteY32" fmla="*/ 847487 h 5802712"/>
              <a:gd name="connsiteX33" fmla="*/ 2035282 w 2763771"/>
              <a:gd name="connsiteY33" fmla="*/ 876074 h 5802712"/>
              <a:gd name="connsiteX34" fmla="*/ 2032114 w 2763771"/>
              <a:gd name="connsiteY34" fmla="*/ 904662 h 5802712"/>
              <a:gd name="connsiteX35" fmla="*/ 2063802 w 2763771"/>
              <a:gd name="connsiteY35" fmla="*/ 993602 h 5802712"/>
              <a:gd name="connsiteX36" fmla="*/ 2051127 w 2763771"/>
              <a:gd name="connsiteY36" fmla="*/ 1101601 h 5802712"/>
              <a:gd name="connsiteX37" fmla="*/ 2013100 w 2763771"/>
              <a:gd name="connsiteY37" fmla="*/ 1181011 h 5802712"/>
              <a:gd name="connsiteX38" fmla="*/ 1965567 w 2763771"/>
              <a:gd name="connsiteY38" fmla="*/ 1247716 h 5802712"/>
              <a:gd name="connsiteX39" fmla="*/ 1946554 w 2763771"/>
              <a:gd name="connsiteY39" fmla="*/ 1285833 h 5802712"/>
              <a:gd name="connsiteX40" fmla="*/ 1940216 w 2763771"/>
              <a:gd name="connsiteY40" fmla="*/ 1428773 h 5802712"/>
              <a:gd name="connsiteX41" fmla="*/ 1962398 w 2763771"/>
              <a:gd name="connsiteY41" fmla="*/ 1568535 h 5802712"/>
              <a:gd name="connsiteX42" fmla="*/ 1971905 w 2763771"/>
              <a:gd name="connsiteY42" fmla="*/ 1616182 h 5802712"/>
              <a:gd name="connsiteX43" fmla="*/ 1997256 w 2763771"/>
              <a:gd name="connsiteY43" fmla="*/ 1635240 h 5802712"/>
              <a:gd name="connsiteX44" fmla="*/ 2051127 w 2763771"/>
              <a:gd name="connsiteY44" fmla="*/ 1632064 h 5802712"/>
              <a:gd name="connsiteX45" fmla="*/ 2063802 w 2763771"/>
              <a:gd name="connsiteY45" fmla="*/ 1644770 h 5802712"/>
              <a:gd name="connsiteX46" fmla="*/ 2073309 w 2763771"/>
              <a:gd name="connsiteY46" fmla="*/ 1692416 h 5802712"/>
              <a:gd name="connsiteX47" fmla="*/ 2095491 w 2763771"/>
              <a:gd name="connsiteY47" fmla="*/ 1787709 h 5802712"/>
              <a:gd name="connsiteX48" fmla="*/ 2108167 w 2763771"/>
              <a:gd name="connsiteY48" fmla="*/ 1825826 h 5802712"/>
              <a:gd name="connsiteX49" fmla="*/ 2114504 w 2763771"/>
              <a:gd name="connsiteY49" fmla="*/ 1841708 h 5802712"/>
              <a:gd name="connsiteX50" fmla="*/ 2155700 w 2763771"/>
              <a:gd name="connsiteY50" fmla="*/ 1898884 h 5802712"/>
              <a:gd name="connsiteX51" fmla="*/ 2215908 w 2763771"/>
              <a:gd name="connsiteY51" fmla="*/ 1924295 h 5802712"/>
              <a:gd name="connsiteX52" fmla="*/ 2250766 w 2763771"/>
              <a:gd name="connsiteY52" fmla="*/ 1956060 h 5802712"/>
              <a:gd name="connsiteX53" fmla="*/ 2279286 w 2763771"/>
              <a:gd name="connsiteY53" fmla="*/ 1987824 h 5802712"/>
              <a:gd name="connsiteX54" fmla="*/ 2320482 w 2763771"/>
              <a:gd name="connsiteY54" fmla="*/ 2035470 h 5802712"/>
              <a:gd name="connsiteX55" fmla="*/ 2345832 w 2763771"/>
              <a:gd name="connsiteY55" fmla="*/ 2064058 h 5802712"/>
              <a:gd name="connsiteX56" fmla="*/ 2444068 w 2763771"/>
              <a:gd name="connsiteY56" fmla="*/ 2152998 h 5802712"/>
              <a:gd name="connsiteX57" fmla="*/ 2491601 w 2763771"/>
              <a:gd name="connsiteY57" fmla="*/ 2213350 h 5802712"/>
              <a:gd name="connsiteX58" fmla="*/ 2520121 w 2763771"/>
              <a:gd name="connsiteY58" fmla="*/ 2238761 h 5802712"/>
              <a:gd name="connsiteX59" fmla="*/ 2593005 w 2763771"/>
              <a:gd name="connsiteY59" fmla="*/ 2318172 h 5802712"/>
              <a:gd name="connsiteX60" fmla="*/ 2627862 w 2763771"/>
              <a:gd name="connsiteY60" fmla="*/ 2372172 h 5802712"/>
              <a:gd name="connsiteX61" fmla="*/ 2665889 w 2763771"/>
              <a:gd name="connsiteY61" fmla="*/ 2467464 h 5802712"/>
              <a:gd name="connsiteX62" fmla="*/ 2672227 w 2763771"/>
              <a:gd name="connsiteY62" fmla="*/ 2489699 h 5802712"/>
              <a:gd name="connsiteX63" fmla="*/ 2745111 w 2763771"/>
              <a:gd name="connsiteY63" fmla="*/ 2667579 h 5802712"/>
              <a:gd name="connsiteX64" fmla="*/ 2760955 w 2763771"/>
              <a:gd name="connsiteY64" fmla="*/ 2740637 h 5802712"/>
              <a:gd name="connsiteX65" fmla="*/ 2760955 w 2763771"/>
              <a:gd name="connsiteY65" fmla="*/ 2823224 h 5802712"/>
              <a:gd name="connsiteX66" fmla="*/ 2757786 w 2763771"/>
              <a:gd name="connsiteY66" fmla="*/ 2912164 h 5802712"/>
              <a:gd name="connsiteX67" fmla="*/ 2757786 w 2763771"/>
              <a:gd name="connsiteY67" fmla="*/ 2991574 h 5802712"/>
              <a:gd name="connsiteX68" fmla="*/ 2754618 w 2763771"/>
              <a:gd name="connsiteY68" fmla="*/ 3070985 h 5802712"/>
              <a:gd name="connsiteX69" fmla="*/ 2729266 w 2763771"/>
              <a:gd name="connsiteY69" fmla="*/ 3232983 h 5802712"/>
              <a:gd name="connsiteX70" fmla="*/ 2700746 w 2763771"/>
              <a:gd name="connsiteY70" fmla="*/ 3353687 h 5802712"/>
              <a:gd name="connsiteX71" fmla="*/ 2678564 w 2763771"/>
              <a:gd name="connsiteY71" fmla="*/ 3442627 h 5802712"/>
              <a:gd name="connsiteX72" fmla="*/ 2659551 w 2763771"/>
              <a:gd name="connsiteY72" fmla="*/ 3487097 h 5802712"/>
              <a:gd name="connsiteX73" fmla="*/ 2653214 w 2763771"/>
              <a:gd name="connsiteY73" fmla="*/ 3509332 h 5802712"/>
              <a:gd name="connsiteX74" fmla="*/ 2640538 w 2763771"/>
              <a:gd name="connsiteY74" fmla="*/ 3534743 h 5802712"/>
              <a:gd name="connsiteX75" fmla="*/ 2631031 w 2763771"/>
              <a:gd name="connsiteY75" fmla="*/ 3550626 h 5802712"/>
              <a:gd name="connsiteX76" fmla="*/ 2621525 w 2763771"/>
              <a:gd name="connsiteY76" fmla="*/ 3595096 h 5802712"/>
              <a:gd name="connsiteX77" fmla="*/ 2608849 w 2763771"/>
              <a:gd name="connsiteY77" fmla="*/ 3639566 h 5802712"/>
              <a:gd name="connsiteX78" fmla="*/ 2573992 w 2763771"/>
              <a:gd name="connsiteY78" fmla="*/ 3769799 h 5802712"/>
              <a:gd name="connsiteX79" fmla="*/ 2567654 w 2763771"/>
              <a:gd name="connsiteY79" fmla="*/ 3798387 h 5802712"/>
              <a:gd name="connsiteX80" fmla="*/ 2564485 w 2763771"/>
              <a:gd name="connsiteY80" fmla="*/ 3811093 h 5802712"/>
              <a:gd name="connsiteX81" fmla="*/ 2539134 w 2763771"/>
              <a:gd name="connsiteY81" fmla="*/ 3871445 h 5802712"/>
              <a:gd name="connsiteX82" fmla="*/ 2459912 w 2763771"/>
              <a:gd name="connsiteY82" fmla="*/ 4049325 h 5802712"/>
              <a:gd name="connsiteX83" fmla="*/ 2402872 w 2763771"/>
              <a:gd name="connsiteY83" fmla="*/ 4179558 h 5802712"/>
              <a:gd name="connsiteX84" fmla="*/ 2371184 w 2763771"/>
              <a:gd name="connsiteY84" fmla="*/ 4246263 h 5802712"/>
              <a:gd name="connsiteX85" fmla="*/ 2371184 w 2763771"/>
              <a:gd name="connsiteY85" fmla="*/ 4271675 h 5802712"/>
              <a:gd name="connsiteX86" fmla="*/ 2402872 w 2763771"/>
              <a:gd name="connsiteY86" fmla="*/ 4338380 h 5802712"/>
              <a:gd name="connsiteX87" fmla="*/ 2421886 w 2763771"/>
              <a:gd name="connsiteY87" fmla="*/ 4443202 h 5802712"/>
              <a:gd name="connsiteX88" fmla="*/ 2425054 w 2763771"/>
              <a:gd name="connsiteY88" fmla="*/ 4570259 h 5802712"/>
              <a:gd name="connsiteX89" fmla="*/ 2380690 w 2763771"/>
              <a:gd name="connsiteY89" fmla="*/ 4646493 h 5802712"/>
              <a:gd name="connsiteX90" fmla="*/ 2355339 w 2763771"/>
              <a:gd name="connsiteY90" fmla="*/ 4687786 h 5802712"/>
              <a:gd name="connsiteX91" fmla="*/ 2355339 w 2763771"/>
              <a:gd name="connsiteY91" fmla="*/ 4713198 h 5802712"/>
              <a:gd name="connsiteX92" fmla="*/ 2361677 w 2763771"/>
              <a:gd name="connsiteY92" fmla="*/ 4729080 h 5802712"/>
              <a:gd name="connsiteX93" fmla="*/ 2383859 w 2763771"/>
              <a:gd name="connsiteY93" fmla="*/ 4795785 h 5802712"/>
              <a:gd name="connsiteX94" fmla="*/ 2393366 w 2763771"/>
              <a:gd name="connsiteY94" fmla="*/ 4859314 h 5802712"/>
              <a:gd name="connsiteX95" fmla="*/ 2396534 w 2763771"/>
              <a:gd name="connsiteY95" fmla="*/ 4875196 h 5802712"/>
              <a:gd name="connsiteX96" fmla="*/ 2399703 w 2763771"/>
              <a:gd name="connsiteY96" fmla="*/ 4989547 h 5802712"/>
              <a:gd name="connsiteX97" fmla="*/ 2412379 w 2763771"/>
              <a:gd name="connsiteY97" fmla="*/ 5043546 h 5802712"/>
              <a:gd name="connsiteX98" fmla="*/ 2425054 w 2763771"/>
              <a:gd name="connsiteY98" fmla="*/ 5094369 h 5802712"/>
              <a:gd name="connsiteX99" fmla="*/ 2406041 w 2763771"/>
              <a:gd name="connsiteY99" fmla="*/ 5227779 h 5802712"/>
              <a:gd name="connsiteX100" fmla="*/ 2393366 w 2763771"/>
              <a:gd name="connsiteY100" fmla="*/ 5259543 h 5802712"/>
              <a:gd name="connsiteX101" fmla="*/ 2393366 w 2763771"/>
              <a:gd name="connsiteY101" fmla="*/ 5272249 h 5802712"/>
              <a:gd name="connsiteX102" fmla="*/ 2402872 w 2763771"/>
              <a:gd name="connsiteY102" fmla="*/ 5300837 h 5802712"/>
              <a:gd name="connsiteX103" fmla="*/ 2415548 w 2763771"/>
              <a:gd name="connsiteY103" fmla="*/ 5345307 h 5802712"/>
              <a:gd name="connsiteX104" fmla="*/ 2425054 w 2763771"/>
              <a:gd name="connsiteY104" fmla="*/ 5367542 h 5802712"/>
              <a:gd name="connsiteX105" fmla="*/ 2472588 w 2763771"/>
              <a:gd name="connsiteY105" fmla="*/ 5462835 h 5802712"/>
              <a:gd name="connsiteX106" fmla="*/ 2478925 w 2763771"/>
              <a:gd name="connsiteY106" fmla="*/ 5472364 h 5802712"/>
              <a:gd name="connsiteX107" fmla="*/ 2501108 w 2763771"/>
              <a:gd name="connsiteY107" fmla="*/ 5520010 h 5802712"/>
              <a:gd name="connsiteX108" fmla="*/ 2516952 w 2763771"/>
              <a:gd name="connsiteY108" fmla="*/ 5580362 h 5802712"/>
              <a:gd name="connsiteX109" fmla="*/ 2535965 w 2763771"/>
              <a:gd name="connsiteY109" fmla="*/ 5653420 h 5802712"/>
              <a:gd name="connsiteX110" fmla="*/ 2542303 w 2763771"/>
              <a:gd name="connsiteY110" fmla="*/ 5751889 h 5802712"/>
              <a:gd name="connsiteX111" fmla="*/ 2545472 w 2763771"/>
              <a:gd name="connsiteY111" fmla="*/ 5774124 h 5802712"/>
              <a:gd name="connsiteX112" fmla="*/ 2548640 w 2763771"/>
              <a:gd name="connsiteY112" fmla="*/ 5790007 h 5802712"/>
              <a:gd name="connsiteX113" fmla="*/ 2535965 w 2763771"/>
              <a:gd name="connsiteY113" fmla="*/ 5802712 h 5802712"/>
              <a:gd name="connsiteX114" fmla="*/ 2526458 w 2763771"/>
              <a:gd name="connsiteY114" fmla="*/ 5802712 h 5802712"/>
              <a:gd name="connsiteX115" fmla="*/ 1585302 w 2763771"/>
              <a:gd name="connsiteY115" fmla="*/ 5802712 h 5802712"/>
              <a:gd name="connsiteX116" fmla="*/ 640977 w 2763771"/>
              <a:gd name="connsiteY116" fmla="*/ 5802712 h 5802712"/>
              <a:gd name="connsiteX117" fmla="*/ 618795 w 2763771"/>
              <a:gd name="connsiteY117" fmla="*/ 5783654 h 5802712"/>
              <a:gd name="connsiteX118" fmla="*/ 618795 w 2763771"/>
              <a:gd name="connsiteY118" fmla="*/ 5755066 h 5802712"/>
              <a:gd name="connsiteX119" fmla="*/ 615626 w 2763771"/>
              <a:gd name="connsiteY119" fmla="*/ 5736007 h 5802712"/>
              <a:gd name="connsiteX120" fmla="*/ 606119 w 2763771"/>
              <a:gd name="connsiteY120" fmla="*/ 5691537 h 5802712"/>
              <a:gd name="connsiteX121" fmla="*/ 596613 w 2763771"/>
              <a:gd name="connsiteY121" fmla="*/ 5612127 h 5802712"/>
              <a:gd name="connsiteX122" fmla="*/ 596613 w 2763771"/>
              <a:gd name="connsiteY122" fmla="*/ 5608950 h 5802712"/>
              <a:gd name="connsiteX123" fmla="*/ 583937 w 2763771"/>
              <a:gd name="connsiteY123" fmla="*/ 5500952 h 5802712"/>
              <a:gd name="connsiteX124" fmla="*/ 577600 w 2763771"/>
              <a:gd name="connsiteY124" fmla="*/ 5380247 h 5802712"/>
              <a:gd name="connsiteX125" fmla="*/ 574431 w 2763771"/>
              <a:gd name="connsiteY125" fmla="*/ 5288131 h 5802712"/>
              <a:gd name="connsiteX126" fmla="*/ 561755 w 2763771"/>
              <a:gd name="connsiteY126" fmla="*/ 5167427 h 5802712"/>
              <a:gd name="connsiteX127" fmla="*/ 555417 w 2763771"/>
              <a:gd name="connsiteY127" fmla="*/ 5049899 h 5802712"/>
              <a:gd name="connsiteX128" fmla="*/ 558586 w 2763771"/>
              <a:gd name="connsiteY128" fmla="*/ 5014958 h 5802712"/>
              <a:gd name="connsiteX129" fmla="*/ 552249 w 2763771"/>
              <a:gd name="connsiteY129" fmla="*/ 4960959 h 5802712"/>
              <a:gd name="connsiteX130" fmla="*/ 549080 w 2763771"/>
              <a:gd name="connsiteY130" fmla="*/ 4935548 h 5802712"/>
              <a:gd name="connsiteX131" fmla="*/ 545911 w 2763771"/>
              <a:gd name="connsiteY131" fmla="*/ 4770374 h 5802712"/>
              <a:gd name="connsiteX132" fmla="*/ 555417 w 2763771"/>
              <a:gd name="connsiteY132" fmla="*/ 4643317 h 5802712"/>
              <a:gd name="connsiteX133" fmla="*/ 555417 w 2763771"/>
              <a:gd name="connsiteY133" fmla="*/ 4627434 h 5802712"/>
              <a:gd name="connsiteX134" fmla="*/ 555417 w 2763771"/>
              <a:gd name="connsiteY134" fmla="*/ 4557553 h 5802712"/>
              <a:gd name="connsiteX135" fmla="*/ 568093 w 2763771"/>
              <a:gd name="connsiteY135" fmla="*/ 4420967 h 5802712"/>
              <a:gd name="connsiteX136" fmla="*/ 574431 w 2763771"/>
              <a:gd name="connsiteY136" fmla="*/ 4379673 h 5802712"/>
              <a:gd name="connsiteX137" fmla="*/ 558586 w 2763771"/>
              <a:gd name="connsiteY137" fmla="*/ 4370144 h 5802712"/>
              <a:gd name="connsiteX138" fmla="*/ 435000 w 2763771"/>
              <a:gd name="connsiteY138" fmla="*/ 4395555 h 5802712"/>
              <a:gd name="connsiteX139" fmla="*/ 412818 w 2763771"/>
              <a:gd name="connsiteY139" fmla="*/ 4398732 h 5802712"/>
              <a:gd name="connsiteX140" fmla="*/ 381129 w 2763771"/>
              <a:gd name="connsiteY140" fmla="*/ 4401908 h 5802712"/>
              <a:gd name="connsiteX141" fmla="*/ 358947 w 2763771"/>
              <a:gd name="connsiteY141" fmla="*/ 4405085 h 5802712"/>
              <a:gd name="connsiteX142" fmla="*/ 330427 w 2763771"/>
              <a:gd name="connsiteY142" fmla="*/ 4405085 h 5802712"/>
              <a:gd name="connsiteX143" fmla="*/ 257543 w 2763771"/>
              <a:gd name="connsiteY143" fmla="*/ 4401908 h 5802712"/>
              <a:gd name="connsiteX144" fmla="*/ 241699 w 2763771"/>
              <a:gd name="connsiteY144" fmla="*/ 4395555 h 5802712"/>
              <a:gd name="connsiteX145" fmla="*/ 200503 w 2763771"/>
              <a:gd name="connsiteY145" fmla="*/ 4335203 h 5802712"/>
              <a:gd name="connsiteX146" fmla="*/ 165646 w 2763771"/>
              <a:gd name="connsiteY146" fmla="*/ 4309792 h 5802712"/>
              <a:gd name="connsiteX147" fmla="*/ 83255 w 2763771"/>
              <a:gd name="connsiteY147" fmla="*/ 4271675 h 5802712"/>
              <a:gd name="connsiteX148" fmla="*/ 35722 w 2763771"/>
              <a:gd name="connsiteY148" fmla="*/ 4217675 h 5802712"/>
              <a:gd name="connsiteX149" fmla="*/ 16709 w 2763771"/>
              <a:gd name="connsiteY149" fmla="*/ 4147794 h 5802712"/>
              <a:gd name="connsiteX150" fmla="*/ 7202 w 2763771"/>
              <a:gd name="connsiteY150" fmla="*/ 4093795 h 5802712"/>
              <a:gd name="connsiteX151" fmla="*/ 864 w 2763771"/>
              <a:gd name="connsiteY151" fmla="*/ 3995325 h 5802712"/>
              <a:gd name="connsiteX152" fmla="*/ 7202 w 2763771"/>
              <a:gd name="connsiteY152" fmla="*/ 3934973 h 5802712"/>
              <a:gd name="connsiteX153" fmla="*/ 7202 w 2763771"/>
              <a:gd name="connsiteY153" fmla="*/ 3919091 h 5802712"/>
              <a:gd name="connsiteX154" fmla="*/ 10371 w 2763771"/>
              <a:gd name="connsiteY154" fmla="*/ 3801563 h 5802712"/>
              <a:gd name="connsiteX155" fmla="*/ 23046 w 2763771"/>
              <a:gd name="connsiteY155" fmla="*/ 3750740 h 5802712"/>
              <a:gd name="connsiteX156" fmla="*/ 48397 w 2763771"/>
              <a:gd name="connsiteY156" fmla="*/ 3680859 h 5802712"/>
              <a:gd name="connsiteX157" fmla="*/ 57904 w 2763771"/>
              <a:gd name="connsiteY157" fmla="*/ 3623683 h 5802712"/>
              <a:gd name="connsiteX158" fmla="*/ 86424 w 2763771"/>
              <a:gd name="connsiteY158" fmla="*/ 3566508 h 5802712"/>
              <a:gd name="connsiteX159" fmla="*/ 99099 w 2763771"/>
              <a:gd name="connsiteY159" fmla="*/ 3563331 h 5802712"/>
              <a:gd name="connsiteX160" fmla="*/ 127619 w 2763771"/>
              <a:gd name="connsiteY160" fmla="*/ 3550626 h 5802712"/>
              <a:gd name="connsiteX161" fmla="*/ 159308 w 2763771"/>
              <a:gd name="connsiteY161" fmla="*/ 3537920 h 5802712"/>
              <a:gd name="connsiteX162" fmla="*/ 175152 w 2763771"/>
              <a:gd name="connsiteY162" fmla="*/ 3522038 h 5802712"/>
              <a:gd name="connsiteX163" fmla="*/ 206841 w 2763771"/>
              <a:gd name="connsiteY163" fmla="*/ 3461686 h 5802712"/>
              <a:gd name="connsiteX164" fmla="*/ 210010 w 2763771"/>
              <a:gd name="connsiteY164" fmla="*/ 3448980 h 5802712"/>
              <a:gd name="connsiteX165" fmla="*/ 210010 w 2763771"/>
              <a:gd name="connsiteY165" fmla="*/ 3379099 h 5802712"/>
              <a:gd name="connsiteX166" fmla="*/ 222685 w 2763771"/>
              <a:gd name="connsiteY166" fmla="*/ 3350511 h 5802712"/>
              <a:gd name="connsiteX167" fmla="*/ 257543 w 2763771"/>
              <a:gd name="connsiteY167" fmla="*/ 3306041 h 5802712"/>
              <a:gd name="connsiteX168" fmla="*/ 270219 w 2763771"/>
              <a:gd name="connsiteY168" fmla="*/ 3271100 h 5802712"/>
              <a:gd name="connsiteX169" fmla="*/ 292401 w 2763771"/>
              <a:gd name="connsiteY169" fmla="*/ 3223454 h 5802712"/>
              <a:gd name="connsiteX170" fmla="*/ 384298 w 2763771"/>
              <a:gd name="connsiteY170" fmla="*/ 3137690 h 5802712"/>
              <a:gd name="connsiteX171" fmla="*/ 422325 w 2763771"/>
              <a:gd name="connsiteY171" fmla="*/ 3090044 h 5802712"/>
              <a:gd name="connsiteX172" fmla="*/ 422325 w 2763771"/>
              <a:gd name="connsiteY172" fmla="*/ 3064632 h 5802712"/>
              <a:gd name="connsiteX173" fmla="*/ 425494 w 2763771"/>
              <a:gd name="connsiteY173" fmla="*/ 3016986 h 5802712"/>
              <a:gd name="connsiteX174" fmla="*/ 435000 w 2763771"/>
              <a:gd name="connsiteY174" fmla="*/ 2988398 h 5802712"/>
              <a:gd name="connsiteX175" fmla="*/ 482533 w 2763771"/>
              <a:gd name="connsiteY175" fmla="*/ 2924870 h 5802712"/>
              <a:gd name="connsiteX176" fmla="*/ 498378 w 2763771"/>
              <a:gd name="connsiteY176" fmla="*/ 2921693 h 5802712"/>
              <a:gd name="connsiteX177" fmla="*/ 545911 w 2763771"/>
              <a:gd name="connsiteY177" fmla="*/ 2921693 h 5802712"/>
              <a:gd name="connsiteX178" fmla="*/ 558586 w 2763771"/>
              <a:gd name="connsiteY178" fmla="*/ 2908987 h 5802712"/>
              <a:gd name="connsiteX179" fmla="*/ 558586 w 2763771"/>
              <a:gd name="connsiteY179" fmla="*/ 2658050 h 5802712"/>
              <a:gd name="connsiteX180" fmla="*/ 542742 w 2763771"/>
              <a:gd name="connsiteY180" fmla="*/ 2562757 h 5802712"/>
              <a:gd name="connsiteX181" fmla="*/ 533235 w 2763771"/>
              <a:gd name="connsiteY181" fmla="*/ 2521463 h 5802712"/>
              <a:gd name="connsiteX182" fmla="*/ 507884 w 2763771"/>
              <a:gd name="connsiteY182" fmla="*/ 2467464 h 5802712"/>
              <a:gd name="connsiteX183" fmla="*/ 482533 w 2763771"/>
              <a:gd name="connsiteY183" fmla="*/ 2400759 h 5802712"/>
              <a:gd name="connsiteX184" fmla="*/ 460351 w 2763771"/>
              <a:gd name="connsiteY184" fmla="*/ 2327701 h 5802712"/>
              <a:gd name="connsiteX185" fmla="*/ 431831 w 2763771"/>
              <a:gd name="connsiteY185" fmla="*/ 2197468 h 5802712"/>
              <a:gd name="connsiteX186" fmla="*/ 435000 w 2763771"/>
              <a:gd name="connsiteY186" fmla="*/ 2095822 h 5802712"/>
              <a:gd name="connsiteX187" fmla="*/ 435000 w 2763771"/>
              <a:gd name="connsiteY187" fmla="*/ 2083117 h 5802712"/>
              <a:gd name="connsiteX188" fmla="*/ 441338 w 2763771"/>
              <a:gd name="connsiteY188" fmla="*/ 1952883 h 5802712"/>
              <a:gd name="connsiteX189" fmla="*/ 457182 w 2763771"/>
              <a:gd name="connsiteY189" fmla="*/ 1921119 h 5802712"/>
              <a:gd name="connsiteX190" fmla="*/ 479364 w 2763771"/>
              <a:gd name="connsiteY190" fmla="*/ 1898884 h 5802712"/>
              <a:gd name="connsiteX191" fmla="*/ 530066 w 2763771"/>
              <a:gd name="connsiteY191" fmla="*/ 1876649 h 5802712"/>
              <a:gd name="connsiteX192" fmla="*/ 609288 w 2763771"/>
              <a:gd name="connsiteY192" fmla="*/ 1848061 h 5802712"/>
              <a:gd name="connsiteX193" fmla="*/ 682173 w 2763771"/>
              <a:gd name="connsiteY193" fmla="*/ 1841708 h 5802712"/>
              <a:gd name="connsiteX194" fmla="*/ 717030 w 2763771"/>
              <a:gd name="connsiteY194" fmla="*/ 1835355 h 5802712"/>
              <a:gd name="connsiteX195" fmla="*/ 774070 w 2763771"/>
              <a:gd name="connsiteY195" fmla="*/ 1790885 h 5802712"/>
              <a:gd name="connsiteX196" fmla="*/ 827941 w 2763771"/>
              <a:gd name="connsiteY196" fmla="*/ 1790885 h 5802712"/>
              <a:gd name="connsiteX197" fmla="*/ 862798 w 2763771"/>
              <a:gd name="connsiteY197" fmla="*/ 1813120 h 5802712"/>
              <a:gd name="connsiteX198" fmla="*/ 884980 w 2763771"/>
              <a:gd name="connsiteY198" fmla="*/ 1806768 h 5802712"/>
              <a:gd name="connsiteX199" fmla="*/ 970540 w 2763771"/>
              <a:gd name="connsiteY199" fmla="*/ 1762297 h 5802712"/>
              <a:gd name="connsiteX200" fmla="*/ 1021242 w 2763771"/>
              <a:gd name="connsiteY200" fmla="*/ 1803591 h 5802712"/>
              <a:gd name="connsiteX201" fmla="*/ 1049762 w 2763771"/>
              <a:gd name="connsiteY201" fmla="*/ 1857590 h 5802712"/>
              <a:gd name="connsiteX202" fmla="*/ 1062438 w 2763771"/>
              <a:gd name="connsiteY202" fmla="*/ 1898884 h 5802712"/>
              <a:gd name="connsiteX203" fmla="*/ 1071944 w 2763771"/>
              <a:gd name="connsiteY203" fmla="*/ 1902060 h 5802712"/>
              <a:gd name="connsiteX204" fmla="*/ 1128984 w 2763771"/>
              <a:gd name="connsiteY204" fmla="*/ 1832179 h 5802712"/>
              <a:gd name="connsiteX205" fmla="*/ 1128984 w 2763771"/>
              <a:gd name="connsiteY205" fmla="*/ 1825826 h 5802712"/>
              <a:gd name="connsiteX206" fmla="*/ 1094126 w 2763771"/>
              <a:gd name="connsiteY206" fmla="*/ 1787709 h 5802712"/>
              <a:gd name="connsiteX207" fmla="*/ 1078282 w 2763771"/>
              <a:gd name="connsiteY207" fmla="*/ 1765474 h 5802712"/>
              <a:gd name="connsiteX208" fmla="*/ 1037086 w 2763771"/>
              <a:gd name="connsiteY208" fmla="*/ 1714651 h 5802712"/>
              <a:gd name="connsiteX209" fmla="*/ 1037086 w 2763771"/>
              <a:gd name="connsiteY209" fmla="*/ 1711475 h 5802712"/>
              <a:gd name="connsiteX210" fmla="*/ 1018073 w 2763771"/>
              <a:gd name="connsiteY210" fmla="*/ 1670181 h 5802712"/>
              <a:gd name="connsiteX211" fmla="*/ 973709 w 2763771"/>
              <a:gd name="connsiteY211" fmla="*/ 1590770 h 5802712"/>
              <a:gd name="connsiteX212" fmla="*/ 970540 w 2763771"/>
              <a:gd name="connsiteY212" fmla="*/ 1578065 h 5802712"/>
              <a:gd name="connsiteX213" fmla="*/ 961033 w 2763771"/>
              <a:gd name="connsiteY213" fmla="*/ 1530418 h 5802712"/>
              <a:gd name="connsiteX214" fmla="*/ 951527 w 2763771"/>
              <a:gd name="connsiteY214" fmla="*/ 1511360 h 5802712"/>
              <a:gd name="connsiteX215" fmla="*/ 938851 w 2763771"/>
              <a:gd name="connsiteY215" fmla="*/ 1473243 h 5802712"/>
              <a:gd name="connsiteX216" fmla="*/ 916669 w 2763771"/>
              <a:gd name="connsiteY216" fmla="*/ 1327127 h 5802712"/>
              <a:gd name="connsiteX217" fmla="*/ 862798 w 2763771"/>
              <a:gd name="connsiteY217" fmla="*/ 1152424 h 5802712"/>
              <a:gd name="connsiteX218" fmla="*/ 853292 w 2763771"/>
              <a:gd name="connsiteY218" fmla="*/ 1139718 h 5802712"/>
              <a:gd name="connsiteX219" fmla="*/ 761394 w 2763771"/>
              <a:gd name="connsiteY219" fmla="*/ 1019014 h 5802712"/>
              <a:gd name="connsiteX220" fmla="*/ 748719 w 2763771"/>
              <a:gd name="connsiteY220" fmla="*/ 984073 h 5802712"/>
              <a:gd name="connsiteX221" fmla="*/ 717030 w 2763771"/>
              <a:gd name="connsiteY221" fmla="*/ 961838 h 5802712"/>
              <a:gd name="connsiteX222" fmla="*/ 698017 w 2763771"/>
              <a:gd name="connsiteY222" fmla="*/ 945956 h 5802712"/>
              <a:gd name="connsiteX223" fmla="*/ 694848 w 2763771"/>
              <a:gd name="connsiteY223" fmla="*/ 920544 h 5802712"/>
              <a:gd name="connsiteX224" fmla="*/ 707524 w 2763771"/>
              <a:gd name="connsiteY224" fmla="*/ 904662 h 5802712"/>
              <a:gd name="connsiteX225" fmla="*/ 742381 w 2763771"/>
              <a:gd name="connsiteY225" fmla="*/ 895133 h 5802712"/>
              <a:gd name="connsiteX226" fmla="*/ 802590 w 2763771"/>
              <a:gd name="connsiteY226" fmla="*/ 860192 h 5802712"/>
              <a:gd name="connsiteX227" fmla="*/ 840616 w 2763771"/>
              <a:gd name="connsiteY227" fmla="*/ 841134 h 5802712"/>
              <a:gd name="connsiteX228" fmla="*/ 856460 w 2763771"/>
              <a:gd name="connsiteY228" fmla="*/ 818899 h 5802712"/>
              <a:gd name="connsiteX229" fmla="*/ 850123 w 2763771"/>
              <a:gd name="connsiteY229" fmla="*/ 771252 h 5802712"/>
              <a:gd name="connsiteX230" fmla="*/ 846954 w 2763771"/>
              <a:gd name="connsiteY230" fmla="*/ 704547 h 5802712"/>
              <a:gd name="connsiteX231" fmla="*/ 840616 w 2763771"/>
              <a:gd name="connsiteY231" fmla="*/ 675959 h 5802712"/>
              <a:gd name="connsiteX232" fmla="*/ 850123 w 2763771"/>
              <a:gd name="connsiteY232" fmla="*/ 590196 h 5802712"/>
              <a:gd name="connsiteX233" fmla="*/ 856460 w 2763771"/>
              <a:gd name="connsiteY233" fmla="*/ 520315 h 5802712"/>
              <a:gd name="connsiteX234" fmla="*/ 853292 w 2763771"/>
              <a:gd name="connsiteY234" fmla="*/ 507609 h 5802712"/>
              <a:gd name="connsiteX235" fmla="*/ 843785 w 2763771"/>
              <a:gd name="connsiteY235" fmla="*/ 453610 h 5802712"/>
              <a:gd name="connsiteX236" fmla="*/ 850123 w 2763771"/>
              <a:gd name="connsiteY236" fmla="*/ 402787 h 5802712"/>
              <a:gd name="connsiteX237" fmla="*/ 846954 w 2763771"/>
              <a:gd name="connsiteY237" fmla="*/ 380552 h 5802712"/>
              <a:gd name="connsiteX238" fmla="*/ 834279 w 2763771"/>
              <a:gd name="connsiteY238" fmla="*/ 339258 h 5802712"/>
              <a:gd name="connsiteX239" fmla="*/ 834279 w 2763771"/>
              <a:gd name="connsiteY239" fmla="*/ 329729 h 5802712"/>
              <a:gd name="connsiteX240" fmla="*/ 818434 w 2763771"/>
              <a:gd name="connsiteY240" fmla="*/ 285259 h 5802712"/>
              <a:gd name="connsiteX241" fmla="*/ 827941 w 2763771"/>
              <a:gd name="connsiteY241" fmla="*/ 263024 h 5802712"/>
              <a:gd name="connsiteX242" fmla="*/ 840616 w 2763771"/>
              <a:gd name="connsiteY242" fmla="*/ 234436 h 5802712"/>
              <a:gd name="connsiteX243" fmla="*/ 846954 w 2763771"/>
              <a:gd name="connsiteY243" fmla="*/ 151849 h 5802712"/>
              <a:gd name="connsiteX244" fmla="*/ 862798 w 2763771"/>
              <a:gd name="connsiteY244" fmla="*/ 148673 h 5802712"/>
              <a:gd name="connsiteX245" fmla="*/ 872305 w 2763771"/>
              <a:gd name="connsiteY245" fmla="*/ 158202 h 5802712"/>
              <a:gd name="connsiteX246" fmla="*/ 872305 w 2763771"/>
              <a:gd name="connsiteY246" fmla="*/ 196319 h 5802712"/>
              <a:gd name="connsiteX247" fmla="*/ 878643 w 2763771"/>
              <a:gd name="connsiteY247" fmla="*/ 209025 h 5802712"/>
              <a:gd name="connsiteX248" fmla="*/ 891318 w 2763771"/>
              <a:gd name="connsiteY248" fmla="*/ 199495 h 5802712"/>
              <a:gd name="connsiteX249" fmla="*/ 926176 w 2763771"/>
              <a:gd name="connsiteY249" fmla="*/ 129614 h 5802712"/>
              <a:gd name="connsiteX250" fmla="*/ 954696 w 2763771"/>
              <a:gd name="connsiteY250" fmla="*/ 116908 h 5802712"/>
              <a:gd name="connsiteX251" fmla="*/ 980047 w 2763771"/>
              <a:gd name="connsiteY251" fmla="*/ 110556 h 5802712"/>
              <a:gd name="connsiteX252" fmla="*/ 1008567 w 2763771"/>
              <a:gd name="connsiteY252" fmla="*/ 91497 h 5802712"/>
              <a:gd name="connsiteX253" fmla="*/ 1021242 w 2763771"/>
              <a:gd name="connsiteY253" fmla="*/ 81968 h 5802712"/>
              <a:gd name="connsiteX254" fmla="*/ 1056100 w 2763771"/>
              <a:gd name="connsiteY254" fmla="*/ 69262 h 5802712"/>
              <a:gd name="connsiteX255" fmla="*/ 1075113 w 2763771"/>
              <a:gd name="connsiteY255" fmla="*/ 75615 h 5802712"/>
              <a:gd name="connsiteX256" fmla="*/ 1087788 w 2763771"/>
              <a:gd name="connsiteY256" fmla="*/ 81968 h 5802712"/>
              <a:gd name="connsiteX257" fmla="*/ 1122646 w 2763771"/>
              <a:gd name="connsiteY257" fmla="*/ 69262 h 5802712"/>
              <a:gd name="connsiteX258" fmla="*/ 1217712 w 2763771"/>
              <a:gd name="connsiteY258" fmla="*/ 27968 h 5802712"/>
              <a:gd name="connsiteX259" fmla="*/ 1277921 w 2763771"/>
              <a:gd name="connsiteY259" fmla="*/ 24792 h 5802712"/>
              <a:gd name="connsiteX260" fmla="*/ 1296934 w 2763771"/>
              <a:gd name="connsiteY260" fmla="*/ 18439 h 5802712"/>
              <a:gd name="connsiteX261" fmla="*/ 1344468 w 2763771"/>
              <a:gd name="connsiteY261" fmla="*/ 8910 h 5802712"/>
              <a:gd name="connsiteX262" fmla="*/ 1423689 w 2763771"/>
              <a:gd name="connsiteY262" fmla="*/ 2557 h 5802712"/>
              <a:gd name="connsiteX263" fmla="*/ 1451417 w 2763771"/>
              <a:gd name="connsiteY263" fmla="*/ 1366 h 58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2763771" h="5802712">
                <a:moveTo>
                  <a:pt x="1451417" y="1366"/>
                </a:moveTo>
                <a:cubicBezTo>
                  <a:pt x="1460132" y="3351"/>
                  <a:pt x="1468054" y="7322"/>
                  <a:pt x="1474391" y="12086"/>
                </a:cubicBezTo>
                <a:cubicBezTo>
                  <a:pt x="1490236" y="21616"/>
                  <a:pt x="1502911" y="18439"/>
                  <a:pt x="1518756" y="18439"/>
                </a:cubicBezTo>
                <a:cubicBezTo>
                  <a:pt x="1547276" y="15263"/>
                  <a:pt x="1575796" y="12086"/>
                  <a:pt x="1604315" y="21616"/>
                </a:cubicBezTo>
                <a:cubicBezTo>
                  <a:pt x="1610653" y="24792"/>
                  <a:pt x="1616991" y="24792"/>
                  <a:pt x="1623329" y="21616"/>
                </a:cubicBezTo>
                <a:cubicBezTo>
                  <a:pt x="1648680" y="21616"/>
                  <a:pt x="1667693" y="31145"/>
                  <a:pt x="1686706" y="47027"/>
                </a:cubicBezTo>
                <a:cubicBezTo>
                  <a:pt x="1693044" y="56556"/>
                  <a:pt x="1705719" y="59733"/>
                  <a:pt x="1708888" y="72438"/>
                </a:cubicBezTo>
                <a:cubicBezTo>
                  <a:pt x="1712057" y="72438"/>
                  <a:pt x="1712057" y="72438"/>
                  <a:pt x="1715226" y="75615"/>
                </a:cubicBezTo>
                <a:cubicBezTo>
                  <a:pt x="1753252" y="85144"/>
                  <a:pt x="1784941" y="107379"/>
                  <a:pt x="1816630" y="129614"/>
                </a:cubicBezTo>
                <a:cubicBezTo>
                  <a:pt x="1832474" y="139143"/>
                  <a:pt x="1848319" y="145496"/>
                  <a:pt x="1867332" y="148673"/>
                </a:cubicBezTo>
                <a:cubicBezTo>
                  <a:pt x="1870501" y="148673"/>
                  <a:pt x="1873670" y="148673"/>
                  <a:pt x="1873670" y="148673"/>
                </a:cubicBezTo>
                <a:cubicBezTo>
                  <a:pt x="1886345" y="158202"/>
                  <a:pt x="1902190" y="164555"/>
                  <a:pt x="1918034" y="167731"/>
                </a:cubicBezTo>
                <a:cubicBezTo>
                  <a:pt x="1921203" y="167731"/>
                  <a:pt x="1921203" y="170908"/>
                  <a:pt x="1921203" y="170908"/>
                </a:cubicBezTo>
                <a:cubicBezTo>
                  <a:pt x="1921203" y="174084"/>
                  <a:pt x="1921203" y="177261"/>
                  <a:pt x="1918034" y="177261"/>
                </a:cubicBezTo>
                <a:cubicBezTo>
                  <a:pt x="1911696" y="180437"/>
                  <a:pt x="1905359" y="180437"/>
                  <a:pt x="1899021" y="180437"/>
                </a:cubicBezTo>
                <a:cubicBezTo>
                  <a:pt x="1899021" y="180437"/>
                  <a:pt x="1895852" y="180437"/>
                  <a:pt x="1892683" y="180437"/>
                </a:cubicBezTo>
                <a:cubicBezTo>
                  <a:pt x="1892683" y="183613"/>
                  <a:pt x="1895852" y="186790"/>
                  <a:pt x="1895852" y="189966"/>
                </a:cubicBezTo>
                <a:cubicBezTo>
                  <a:pt x="1899021" y="193143"/>
                  <a:pt x="1902190" y="196319"/>
                  <a:pt x="1908528" y="196319"/>
                </a:cubicBezTo>
                <a:cubicBezTo>
                  <a:pt x="1918034" y="199495"/>
                  <a:pt x="1927541" y="205848"/>
                  <a:pt x="1927541" y="218554"/>
                </a:cubicBezTo>
                <a:cubicBezTo>
                  <a:pt x="1927541" y="237612"/>
                  <a:pt x="1937047" y="247142"/>
                  <a:pt x="1952892" y="256671"/>
                </a:cubicBezTo>
                <a:cubicBezTo>
                  <a:pt x="1959230" y="263024"/>
                  <a:pt x="1965567" y="266200"/>
                  <a:pt x="1968736" y="275730"/>
                </a:cubicBezTo>
                <a:cubicBezTo>
                  <a:pt x="1971905" y="285259"/>
                  <a:pt x="1981412" y="291612"/>
                  <a:pt x="1987749" y="301141"/>
                </a:cubicBezTo>
                <a:cubicBezTo>
                  <a:pt x="1990918" y="304318"/>
                  <a:pt x="1994087" y="310670"/>
                  <a:pt x="1990918" y="317023"/>
                </a:cubicBezTo>
                <a:cubicBezTo>
                  <a:pt x="1987749" y="339258"/>
                  <a:pt x="1987749" y="358317"/>
                  <a:pt x="1994087" y="377375"/>
                </a:cubicBezTo>
                <a:cubicBezTo>
                  <a:pt x="2000425" y="396434"/>
                  <a:pt x="1997256" y="418669"/>
                  <a:pt x="2000425" y="440904"/>
                </a:cubicBezTo>
                <a:cubicBezTo>
                  <a:pt x="2003594" y="453610"/>
                  <a:pt x="2009932" y="469492"/>
                  <a:pt x="2016269" y="479021"/>
                </a:cubicBezTo>
                <a:cubicBezTo>
                  <a:pt x="2028945" y="491727"/>
                  <a:pt x="2028945" y="504432"/>
                  <a:pt x="2028945" y="520315"/>
                </a:cubicBezTo>
                <a:cubicBezTo>
                  <a:pt x="2025776" y="526667"/>
                  <a:pt x="2025776" y="533020"/>
                  <a:pt x="2028945" y="539373"/>
                </a:cubicBezTo>
                <a:cubicBezTo>
                  <a:pt x="2032114" y="545726"/>
                  <a:pt x="2032114" y="552079"/>
                  <a:pt x="2028945" y="558432"/>
                </a:cubicBezTo>
                <a:cubicBezTo>
                  <a:pt x="2025776" y="587020"/>
                  <a:pt x="2028945" y="618784"/>
                  <a:pt x="2032114" y="647372"/>
                </a:cubicBezTo>
                <a:cubicBezTo>
                  <a:pt x="2035282" y="672783"/>
                  <a:pt x="2038451" y="701371"/>
                  <a:pt x="2038451" y="726782"/>
                </a:cubicBezTo>
                <a:cubicBezTo>
                  <a:pt x="2038451" y="758547"/>
                  <a:pt x="2038451" y="790311"/>
                  <a:pt x="2032114" y="822075"/>
                </a:cubicBezTo>
                <a:cubicBezTo>
                  <a:pt x="2028945" y="831604"/>
                  <a:pt x="2032114" y="841134"/>
                  <a:pt x="2035282" y="847487"/>
                </a:cubicBezTo>
                <a:cubicBezTo>
                  <a:pt x="2044789" y="857016"/>
                  <a:pt x="2044789" y="866545"/>
                  <a:pt x="2035282" y="876074"/>
                </a:cubicBezTo>
                <a:cubicBezTo>
                  <a:pt x="2028945" y="885604"/>
                  <a:pt x="2028945" y="891956"/>
                  <a:pt x="2032114" y="904662"/>
                </a:cubicBezTo>
                <a:cubicBezTo>
                  <a:pt x="2041620" y="933250"/>
                  <a:pt x="2060634" y="961838"/>
                  <a:pt x="2063802" y="993602"/>
                </a:cubicBezTo>
                <a:cubicBezTo>
                  <a:pt x="2070140" y="1031719"/>
                  <a:pt x="2073309" y="1066660"/>
                  <a:pt x="2051127" y="1101601"/>
                </a:cubicBezTo>
                <a:cubicBezTo>
                  <a:pt x="2035282" y="1127012"/>
                  <a:pt x="2022607" y="1152424"/>
                  <a:pt x="2013100" y="1181011"/>
                </a:cubicBezTo>
                <a:cubicBezTo>
                  <a:pt x="2003594" y="1209599"/>
                  <a:pt x="1987749" y="1228658"/>
                  <a:pt x="1965567" y="1247716"/>
                </a:cubicBezTo>
                <a:cubicBezTo>
                  <a:pt x="1956061" y="1257246"/>
                  <a:pt x="1952892" y="1269951"/>
                  <a:pt x="1946554" y="1285833"/>
                </a:cubicBezTo>
                <a:cubicBezTo>
                  <a:pt x="1937047" y="1333480"/>
                  <a:pt x="1946554" y="1381126"/>
                  <a:pt x="1940216" y="1428773"/>
                </a:cubicBezTo>
                <a:cubicBezTo>
                  <a:pt x="1937047" y="1476419"/>
                  <a:pt x="1949723" y="1520889"/>
                  <a:pt x="1962398" y="1568535"/>
                </a:cubicBezTo>
                <a:cubicBezTo>
                  <a:pt x="1965567" y="1584418"/>
                  <a:pt x="1968736" y="1600300"/>
                  <a:pt x="1971905" y="1616182"/>
                </a:cubicBezTo>
                <a:cubicBezTo>
                  <a:pt x="1975074" y="1635240"/>
                  <a:pt x="1978243" y="1638417"/>
                  <a:pt x="1997256" y="1635240"/>
                </a:cubicBezTo>
                <a:cubicBezTo>
                  <a:pt x="2013100" y="1635240"/>
                  <a:pt x="2032114" y="1632064"/>
                  <a:pt x="2051127" y="1632064"/>
                </a:cubicBezTo>
                <a:cubicBezTo>
                  <a:pt x="2057465" y="1632064"/>
                  <a:pt x="2066971" y="1635240"/>
                  <a:pt x="2063802" y="1644770"/>
                </a:cubicBezTo>
                <a:cubicBezTo>
                  <a:pt x="2063802" y="1660652"/>
                  <a:pt x="2070140" y="1676534"/>
                  <a:pt x="2073309" y="1692416"/>
                </a:cubicBezTo>
                <a:cubicBezTo>
                  <a:pt x="2085985" y="1721004"/>
                  <a:pt x="2085985" y="1755945"/>
                  <a:pt x="2095491" y="1787709"/>
                </a:cubicBezTo>
                <a:cubicBezTo>
                  <a:pt x="2098660" y="1800415"/>
                  <a:pt x="2101829" y="1813120"/>
                  <a:pt x="2108167" y="1825826"/>
                </a:cubicBezTo>
                <a:cubicBezTo>
                  <a:pt x="2111336" y="1829002"/>
                  <a:pt x="2114504" y="1835355"/>
                  <a:pt x="2114504" y="1841708"/>
                </a:cubicBezTo>
                <a:cubicBezTo>
                  <a:pt x="2117673" y="1870296"/>
                  <a:pt x="2136686" y="1886178"/>
                  <a:pt x="2155700" y="1898884"/>
                </a:cubicBezTo>
                <a:cubicBezTo>
                  <a:pt x="2174713" y="1908413"/>
                  <a:pt x="2196895" y="1914766"/>
                  <a:pt x="2215908" y="1924295"/>
                </a:cubicBezTo>
                <a:cubicBezTo>
                  <a:pt x="2231753" y="1930648"/>
                  <a:pt x="2241260" y="1943354"/>
                  <a:pt x="2250766" y="1956060"/>
                </a:cubicBezTo>
                <a:cubicBezTo>
                  <a:pt x="2260273" y="1968765"/>
                  <a:pt x="2269780" y="1978294"/>
                  <a:pt x="2279286" y="1987824"/>
                </a:cubicBezTo>
                <a:cubicBezTo>
                  <a:pt x="2291962" y="2003706"/>
                  <a:pt x="2304637" y="2022764"/>
                  <a:pt x="2320482" y="2035470"/>
                </a:cubicBezTo>
                <a:cubicBezTo>
                  <a:pt x="2329988" y="2041823"/>
                  <a:pt x="2339495" y="2054529"/>
                  <a:pt x="2345832" y="2064058"/>
                </a:cubicBezTo>
                <a:cubicBezTo>
                  <a:pt x="2377521" y="2095822"/>
                  <a:pt x="2415548" y="2121234"/>
                  <a:pt x="2444068" y="2152998"/>
                </a:cubicBezTo>
                <a:cubicBezTo>
                  <a:pt x="2459912" y="2172056"/>
                  <a:pt x="2478925" y="2191115"/>
                  <a:pt x="2491601" y="2213350"/>
                </a:cubicBezTo>
                <a:cubicBezTo>
                  <a:pt x="2497938" y="2222879"/>
                  <a:pt x="2507445" y="2229232"/>
                  <a:pt x="2520121" y="2238761"/>
                </a:cubicBezTo>
                <a:cubicBezTo>
                  <a:pt x="2548640" y="2257820"/>
                  <a:pt x="2573992" y="2286408"/>
                  <a:pt x="2593005" y="2318172"/>
                </a:cubicBezTo>
                <a:cubicBezTo>
                  <a:pt x="2602512" y="2337231"/>
                  <a:pt x="2618356" y="2353113"/>
                  <a:pt x="2627862" y="2372172"/>
                </a:cubicBezTo>
                <a:cubicBezTo>
                  <a:pt x="2646876" y="2400759"/>
                  <a:pt x="2659551" y="2432523"/>
                  <a:pt x="2665889" y="2467464"/>
                </a:cubicBezTo>
                <a:cubicBezTo>
                  <a:pt x="2665889" y="2476993"/>
                  <a:pt x="2669058" y="2483346"/>
                  <a:pt x="2672227" y="2489699"/>
                </a:cubicBezTo>
                <a:cubicBezTo>
                  <a:pt x="2697578" y="2546875"/>
                  <a:pt x="2726098" y="2607227"/>
                  <a:pt x="2745111" y="2667579"/>
                </a:cubicBezTo>
                <a:cubicBezTo>
                  <a:pt x="2754618" y="2689814"/>
                  <a:pt x="2757786" y="2715225"/>
                  <a:pt x="2760955" y="2740637"/>
                </a:cubicBezTo>
                <a:cubicBezTo>
                  <a:pt x="2760955" y="2769225"/>
                  <a:pt x="2767293" y="2794636"/>
                  <a:pt x="2760955" y="2823224"/>
                </a:cubicBezTo>
                <a:cubicBezTo>
                  <a:pt x="2757786" y="2851812"/>
                  <a:pt x="2754618" y="2880400"/>
                  <a:pt x="2757786" y="2912164"/>
                </a:cubicBezTo>
                <a:cubicBezTo>
                  <a:pt x="2757786" y="2937575"/>
                  <a:pt x="2757786" y="2966163"/>
                  <a:pt x="2757786" y="2991574"/>
                </a:cubicBezTo>
                <a:cubicBezTo>
                  <a:pt x="2760955" y="3020162"/>
                  <a:pt x="2757786" y="3045574"/>
                  <a:pt x="2754618" y="3070985"/>
                </a:cubicBezTo>
                <a:cubicBezTo>
                  <a:pt x="2748280" y="3124984"/>
                  <a:pt x="2741942" y="3178984"/>
                  <a:pt x="2729266" y="3232983"/>
                </a:cubicBezTo>
                <a:cubicBezTo>
                  <a:pt x="2719760" y="3274276"/>
                  <a:pt x="2710253" y="3312394"/>
                  <a:pt x="2700746" y="3353687"/>
                </a:cubicBezTo>
                <a:cubicBezTo>
                  <a:pt x="2694409" y="3382275"/>
                  <a:pt x="2688071" y="3414039"/>
                  <a:pt x="2678564" y="3442627"/>
                </a:cubicBezTo>
                <a:cubicBezTo>
                  <a:pt x="2675396" y="3458509"/>
                  <a:pt x="2665889" y="3471215"/>
                  <a:pt x="2659551" y="3487097"/>
                </a:cubicBezTo>
                <a:cubicBezTo>
                  <a:pt x="2656382" y="3493450"/>
                  <a:pt x="2653214" y="3502979"/>
                  <a:pt x="2653214" y="3509332"/>
                </a:cubicBezTo>
                <a:cubicBezTo>
                  <a:pt x="2656382" y="3522038"/>
                  <a:pt x="2650044" y="3531567"/>
                  <a:pt x="2640538" y="3534743"/>
                </a:cubicBezTo>
                <a:cubicBezTo>
                  <a:pt x="2634200" y="3537920"/>
                  <a:pt x="2631031" y="3544273"/>
                  <a:pt x="2631031" y="3550626"/>
                </a:cubicBezTo>
                <a:cubicBezTo>
                  <a:pt x="2634200" y="3566508"/>
                  <a:pt x="2631031" y="3579213"/>
                  <a:pt x="2621525" y="3595096"/>
                </a:cubicBezTo>
                <a:cubicBezTo>
                  <a:pt x="2615187" y="3607801"/>
                  <a:pt x="2612018" y="3623683"/>
                  <a:pt x="2608849" y="3639566"/>
                </a:cubicBezTo>
                <a:cubicBezTo>
                  <a:pt x="2602512" y="3684036"/>
                  <a:pt x="2586667" y="3728505"/>
                  <a:pt x="2573992" y="3769799"/>
                </a:cubicBezTo>
                <a:cubicBezTo>
                  <a:pt x="2570823" y="3779328"/>
                  <a:pt x="2567654" y="3788858"/>
                  <a:pt x="2567654" y="3798387"/>
                </a:cubicBezTo>
                <a:cubicBezTo>
                  <a:pt x="2567654" y="3801563"/>
                  <a:pt x="2567654" y="3807916"/>
                  <a:pt x="2564485" y="3811093"/>
                </a:cubicBezTo>
                <a:cubicBezTo>
                  <a:pt x="2551810" y="3830151"/>
                  <a:pt x="2548640" y="3852386"/>
                  <a:pt x="2539134" y="3871445"/>
                </a:cubicBezTo>
                <a:cubicBezTo>
                  <a:pt x="2516952" y="3931797"/>
                  <a:pt x="2491601" y="3992149"/>
                  <a:pt x="2459912" y="4049325"/>
                </a:cubicBezTo>
                <a:cubicBezTo>
                  <a:pt x="2437730" y="4090618"/>
                  <a:pt x="2418716" y="4135088"/>
                  <a:pt x="2402872" y="4179558"/>
                </a:cubicBezTo>
                <a:cubicBezTo>
                  <a:pt x="2396534" y="4201793"/>
                  <a:pt x="2383859" y="4224028"/>
                  <a:pt x="2371184" y="4246263"/>
                </a:cubicBezTo>
                <a:cubicBezTo>
                  <a:pt x="2368014" y="4252616"/>
                  <a:pt x="2368014" y="4262145"/>
                  <a:pt x="2371184" y="4271675"/>
                </a:cubicBezTo>
                <a:cubicBezTo>
                  <a:pt x="2387028" y="4290733"/>
                  <a:pt x="2396534" y="4312968"/>
                  <a:pt x="2402872" y="4338380"/>
                </a:cubicBezTo>
                <a:cubicBezTo>
                  <a:pt x="2409210" y="4373320"/>
                  <a:pt x="2421886" y="4408261"/>
                  <a:pt x="2421886" y="4443202"/>
                </a:cubicBezTo>
                <a:cubicBezTo>
                  <a:pt x="2418716" y="4487672"/>
                  <a:pt x="2428223" y="4528965"/>
                  <a:pt x="2425054" y="4570259"/>
                </a:cubicBezTo>
                <a:cubicBezTo>
                  <a:pt x="2425054" y="4605199"/>
                  <a:pt x="2412379" y="4630611"/>
                  <a:pt x="2380690" y="4646493"/>
                </a:cubicBezTo>
                <a:cubicBezTo>
                  <a:pt x="2364846" y="4656022"/>
                  <a:pt x="2355339" y="4668728"/>
                  <a:pt x="2355339" y="4687786"/>
                </a:cubicBezTo>
                <a:cubicBezTo>
                  <a:pt x="2358508" y="4697316"/>
                  <a:pt x="2355339" y="4703669"/>
                  <a:pt x="2355339" y="4713198"/>
                </a:cubicBezTo>
                <a:cubicBezTo>
                  <a:pt x="2355339" y="4719551"/>
                  <a:pt x="2358508" y="4725904"/>
                  <a:pt x="2361677" y="4729080"/>
                </a:cubicBezTo>
                <a:cubicBezTo>
                  <a:pt x="2377521" y="4748139"/>
                  <a:pt x="2380690" y="4773550"/>
                  <a:pt x="2383859" y="4795785"/>
                </a:cubicBezTo>
                <a:cubicBezTo>
                  <a:pt x="2387028" y="4818020"/>
                  <a:pt x="2390197" y="4837079"/>
                  <a:pt x="2393366" y="4859314"/>
                </a:cubicBezTo>
                <a:cubicBezTo>
                  <a:pt x="2393366" y="4865666"/>
                  <a:pt x="2396534" y="4868843"/>
                  <a:pt x="2396534" y="4875196"/>
                </a:cubicBezTo>
                <a:cubicBezTo>
                  <a:pt x="2393366" y="4913313"/>
                  <a:pt x="2396534" y="4951430"/>
                  <a:pt x="2399703" y="4989547"/>
                </a:cubicBezTo>
                <a:cubicBezTo>
                  <a:pt x="2399703" y="5008606"/>
                  <a:pt x="2399703" y="5024488"/>
                  <a:pt x="2412379" y="5043546"/>
                </a:cubicBezTo>
                <a:cubicBezTo>
                  <a:pt x="2421886" y="5056252"/>
                  <a:pt x="2421886" y="5075311"/>
                  <a:pt x="2425054" y="5094369"/>
                </a:cubicBezTo>
                <a:cubicBezTo>
                  <a:pt x="2434561" y="5142015"/>
                  <a:pt x="2421886" y="5183309"/>
                  <a:pt x="2406041" y="5227779"/>
                </a:cubicBezTo>
                <a:cubicBezTo>
                  <a:pt x="2399703" y="5237308"/>
                  <a:pt x="2396534" y="5250014"/>
                  <a:pt x="2393366" y="5259543"/>
                </a:cubicBezTo>
                <a:cubicBezTo>
                  <a:pt x="2393366" y="5265896"/>
                  <a:pt x="2390197" y="5269073"/>
                  <a:pt x="2393366" y="5272249"/>
                </a:cubicBezTo>
                <a:cubicBezTo>
                  <a:pt x="2399703" y="5281778"/>
                  <a:pt x="2402872" y="5291308"/>
                  <a:pt x="2402872" y="5300837"/>
                </a:cubicBezTo>
                <a:cubicBezTo>
                  <a:pt x="2406041" y="5316719"/>
                  <a:pt x="2412379" y="5329425"/>
                  <a:pt x="2415548" y="5345307"/>
                </a:cubicBezTo>
                <a:cubicBezTo>
                  <a:pt x="2415548" y="5354836"/>
                  <a:pt x="2421886" y="5361189"/>
                  <a:pt x="2425054" y="5367542"/>
                </a:cubicBezTo>
                <a:cubicBezTo>
                  <a:pt x="2444068" y="5399306"/>
                  <a:pt x="2463081" y="5427894"/>
                  <a:pt x="2472588" y="5462835"/>
                </a:cubicBezTo>
                <a:cubicBezTo>
                  <a:pt x="2475756" y="5466011"/>
                  <a:pt x="2475756" y="5469187"/>
                  <a:pt x="2478925" y="5472364"/>
                </a:cubicBezTo>
                <a:cubicBezTo>
                  <a:pt x="2488432" y="5485070"/>
                  <a:pt x="2497938" y="5500952"/>
                  <a:pt x="2501108" y="5520010"/>
                </a:cubicBezTo>
                <a:cubicBezTo>
                  <a:pt x="2501108" y="5539069"/>
                  <a:pt x="2510614" y="5558127"/>
                  <a:pt x="2516952" y="5580362"/>
                </a:cubicBezTo>
                <a:cubicBezTo>
                  <a:pt x="2523290" y="5602597"/>
                  <a:pt x="2532796" y="5628009"/>
                  <a:pt x="2535965" y="5653420"/>
                </a:cubicBezTo>
                <a:cubicBezTo>
                  <a:pt x="2539134" y="5685184"/>
                  <a:pt x="2545472" y="5720125"/>
                  <a:pt x="2542303" y="5751889"/>
                </a:cubicBezTo>
                <a:cubicBezTo>
                  <a:pt x="2542303" y="5761419"/>
                  <a:pt x="2545472" y="5767772"/>
                  <a:pt x="2545472" y="5774124"/>
                </a:cubicBezTo>
                <a:cubicBezTo>
                  <a:pt x="2548640" y="5780477"/>
                  <a:pt x="2548640" y="5786830"/>
                  <a:pt x="2548640" y="5790007"/>
                </a:cubicBezTo>
                <a:cubicBezTo>
                  <a:pt x="2548640" y="5799536"/>
                  <a:pt x="2545472" y="5802712"/>
                  <a:pt x="2535965" y="5802712"/>
                </a:cubicBezTo>
                <a:cubicBezTo>
                  <a:pt x="2532796" y="5802712"/>
                  <a:pt x="2529627" y="5802712"/>
                  <a:pt x="2526458" y="5802712"/>
                </a:cubicBezTo>
                <a:cubicBezTo>
                  <a:pt x="2212740" y="5802712"/>
                  <a:pt x="1899021" y="5802712"/>
                  <a:pt x="1585302" y="5802712"/>
                </a:cubicBezTo>
                <a:cubicBezTo>
                  <a:pt x="1268414" y="5802712"/>
                  <a:pt x="954696" y="5802712"/>
                  <a:pt x="640977" y="5802712"/>
                </a:cubicBezTo>
                <a:cubicBezTo>
                  <a:pt x="618795" y="5802712"/>
                  <a:pt x="618795" y="5802712"/>
                  <a:pt x="618795" y="5783654"/>
                </a:cubicBezTo>
                <a:cubicBezTo>
                  <a:pt x="618795" y="5774124"/>
                  <a:pt x="618795" y="5764595"/>
                  <a:pt x="618795" y="5755066"/>
                </a:cubicBezTo>
                <a:cubicBezTo>
                  <a:pt x="618795" y="5748713"/>
                  <a:pt x="618795" y="5742360"/>
                  <a:pt x="615626" y="5736007"/>
                </a:cubicBezTo>
                <a:cubicBezTo>
                  <a:pt x="606119" y="5723302"/>
                  <a:pt x="602951" y="5707419"/>
                  <a:pt x="606119" y="5691537"/>
                </a:cubicBezTo>
                <a:cubicBezTo>
                  <a:pt x="606119" y="5666126"/>
                  <a:pt x="602951" y="5637538"/>
                  <a:pt x="596613" y="5612127"/>
                </a:cubicBezTo>
                <a:cubicBezTo>
                  <a:pt x="596613" y="5612127"/>
                  <a:pt x="596613" y="5608950"/>
                  <a:pt x="596613" y="5608950"/>
                </a:cubicBezTo>
                <a:cubicBezTo>
                  <a:pt x="599782" y="5570833"/>
                  <a:pt x="587106" y="5535892"/>
                  <a:pt x="583937" y="5500952"/>
                </a:cubicBezTo>
                <a:cubicBezTo>
                  <a:pt x="580768" y="5459658"/>
                  <a:pt x="574431" y="5418365"/>
                  <a:pt x="577600" y="5380247"/>
                </a:cubicBezTo>
                <a:cubicBezTo>
                  <a:pt x="583937" y="5348483"/>
                  <a:pt x="577600" y="5316719"/>
                  <a:pt x="574431" y="5288131"/>
                </a:cubicBezTo>
                <a:cubicBezTo>
                  <a:pt x="568093" y="5246838"/>
                  <a:pt x="564924" y="5208720"/>
                  <a:pt x="561755" y="5167427"/>
                </a:cubicBezTo>
                <a:cubicBezTo>
                  <a:pt x="558586" y="5129310"/>
                  <a:pt x="558586" y="5088016"/>
                  <a:pt x="555417" y="5049899"/>
                </a:cubicBezTo>
                <a:cubicBezTo>
                  <a:pt x="555417" y="5037193"/>
                  <a:pt x="558586" y="5027664"/>
                  <a:pt x="558586" y="5014958"/>
                </a:cubicBezTo>
                <a:cubicBezTo>
                  <a:pt x="561755" y="4995900"/>
                  <a:pt x="552249" y="4980018"/>
                  <a:pt x="552249" y="4960959"/>
                </a:cubicBezTo>
                <a:cubicBezTo>
                  <a:pt x="549080" y="4951430"/>
                  <a:pt x="549080" y="4945077"/>
                  <a:pt x="549080" y="4935548"/>
                </a:cubicBezTo>
                <a:cubicBezTo>
                  <a:pt x="549080" y="4881549"/>
                  <a:pt x="549080" y="4827549"/>
                  <a:pt x="545911" y="4770374"/>
                </a:cubicBezTo>
                <a:cubicBezTo>
                  <a:pt x="542742" y="4729080"/>
                  <a:pt x="549080" y="4684610"/>
                  <a:pt x="555417" y="4643317"/>
                </a:cubicBezTo>
                <a:cubicBezTo>
                  <a:pt x="555417" y="4636964"/>
                  <a:pt x="555417" y="4633787"/>
                  <a:pt x="555417" y="4627434"/>
                </a:cubicBezTo>
                <a:cubicBezTo>
                  <a:pt x="555417" y="4605199"/>
                  <a:pt x="555417" y="4582964"/>
                  <a:pt x="555417" y="4557553"/>
                </a:cubicBezTo>
                <a:cubicBezTo>
                  <a:pt x="555417" y="4509907"/>
                  <a:pt x="558586" y="4465437"/>
                  <a:pt x="568093" y="4420967"/>
                </a:cubicBezTo>
                <a:cubicBezTo>
                  <a:pt x="571262" y="4408261"/>
                  <a:pt x="568093" y="4392379"/>
                  <a:pt x="574431" y="4379673"/>
                </a:cubicBezTo>
                <a:cubicBezTo>
                  <a:pt x="574431" y="4373320"/>
                  <a:pt x="568093" y="4366967"/>
                  <a:pt x="558586" y="4370144"/>
                </a:cubicBezTo>
                <a:cubicBezTo>
                  <a:pt x="517391" y="4379673"/>
                  <a:pt x="476196" y="4382850"/>
                  <a:pt x="435000" y="4395555"/>
                </a:cubicBezTo>
                <a:cubicBezTo>
                  <a:pt x="428662" y="4398732"/>
                  <a:pt x="419156" y="4398732"/>
                  <a:pt x="412818" y="4398732"/>
                </a:cubicBezTo>
                <a:cubicBezTo>
                  <a:pt x="403311" y="4398732"/>
                  <a:pt x="390636" y="4398732"/>
                  <a:pt x="381129" y="4401908"/>
                </a:cubicBezTo>
                <a:cubicBezTo>
                  <a:pt x="374792" y="4405085"/>
                  <a:pt x="368454" y="4408261"/>
                  <a:pt x="358947" y="4405085"/>
                </a:cubicBezTo>
                <a:cubicBezTo>
                  <a:pt x="349441" y="4401908"/>
                  <a:pt x="339934" y="4405085"/>
                  <a:pt x="330427" y="4405085"/>
                </a:cubicBezTo>
                <a:cubicBezTo>
                  <a:pt x="305076" y="4405085"/>
                  <a:pt x="282894" y="4405085"/>
                  <a:pt x="257543" y="4401908"/>
                </a:cubicBezTo>
                <a:cubicBezTo>
                  <a:pt x="251205" y="4401908"/>
                  <a:pt x="244868" y="4401908"/>
                  <a:pt x="241699" y="4395555"/>
                </a:cubicBezTo>
                <a:cubicBezTo>
                  <a:pt x="229023" y="4376497"/>
                  <a:pt x="210010" y="4357438"/>
                  <a:pt x="200503" y="4335203"/>
                </a:cubicBezTo>
                <a:cubicBezTo>
                  <a:pt x="190997" y="4322497"/>
                  <a:pt x="178321" y="4316145"/>
                  <a:pt x="165646" y="4309792"/>
                </a:cubicBezTo>
                <a:cubicBezTo>
                  <a:pt x="137126" y="4300262"/>
                  <a:pt x="108606" y="4287557"/>
                  <a:pt x="83255" y="4271675"/>
                </a:cubicBezTo>
                <a:cubicBezTo>
                  <a:pt x="64242" y="4258969"/>
                  <a:pt x="48397" y="4239910"/>
                  <a:pt x="35722" y="4217675"/>
                </a:cubicBezTo>
                <a:cubicBezTo>
                  <a:pt x="26215" y="4195440"/>
                  <a:pt x="19877" y="4173205"/>
                  <a:pt x="16709" y="4147794"/>
                </a:cubicBezTo>
                <a:cubicBezTo>
                  <a:pt x="13540" y="4128735"/>
                  <a:pt x="10371" y="4109677"/>
                  <a:pt x="7202" y="4093795"/>
                </a:cubicBezTo>
                <a:cubicBezTo>
                  <a:pt x="4033" y="4058854"/>
                  <a:pt x="-2305" y="4027090"/>
                  <a:pt x="864" y="3995325"/>
                </a:cubicBezTo>
                <a:cubicBezTo>
                  <a:pt x="864" y="3973090"/>
                  <a:pt x="864" y="3954032"/>
                  <a:pt x="7202" y="3934973"/>
                </a:cubicBezTo>
                <a:cubicBezTo>
                  <a:pt x="7202" y="3928620"/>
                  <a:pt x="7202" y="3925444"/>
                  <a:pt x="7202" y="3919091"/>
                </a:cubicBezTo>
                <a:cubicBezTo>
                  <a:pt x="7202" y="3880974"/>
                  <a:pt x="7202" y="3839680"/>
                  <a:pt x="10371" y="3801563"/>
                </a:cubicBezTo>
                <a:cubicBezTo>
                  <a:pt x="13540" y="3782505"/>
                  <a:pt x="19877" y="3766623"/>
                  <a:pt x="23046" y="3750740"/>
                </a:cubicBezTo>
                <a:cubicBezTo>
                  <a:pt x="32553" y="3728505"/>
                  <a:pt x="42060" y="3706271"/>
                  <a:pt x="48397" y="3680859"/>
                </a:cubicBezTo>
                <a:cubicBezTo>
                  <a:pt x="51566" y="3661801"/>
                  <a:pt x="54735" y="3642742"/>
                  <a:pt x="57904" y="3623683"/>
                </a:cubicBezTo>
                <a:cubicBezTo>
                  <a:pt x="61073" y="3601448"/>
                  <a:pt x="70579" y="3582390"/>
                  <a:pt x="86424" y="3566508"/>
                </a:cubicBezTo>
                <a:cubicBezTo>
                  <a:pt x="89593" y="3563331"/>
                  <a:pt x="92762" y="3563331"/>
                  <a:pt x="99099" y="3563331"/>
                </a:cubicBezTo>
                <a:cubicBezTo>
                  <a:pt x="108606" y="3563331"/>
                  <a:pt x="118113" y="3556978"/>
                  <a:pt x="127619" y="3550626"/>
                </a:cubicBezTo>
                <a:cubicBezTo>
                  <a:pt x="137126" y="3544273"/>
                  <a:pt x="146632" y="3537920"/>
                  <a:pt x="159308" y="3537920"/>
                </a:cubicBezTo>
                <a:cubicBezTo>
                  <a:pt x="165646" y="3537920"/>
                  <a:pt x="171983" y="3531567"/>
                  <a:pt x="175152" y="3522038"/>
                </a:cubicBezTo>
                <a:cubicBezTo>
                  <a:pt x="187828" y="3502979"/>
                  <a:pt x="190997" y="3480744"/>
                  <a:pt x="206841" y="3461686"/>
                </a:cubicBezTo>
                <a:cubicBezTo>
                  <a:pt x="210010" y="3458509"/>
                  <a:pt x="210010" y="3452156"/>
                  <a:pt x="210010" y="3448980"/>
                </a:cubicBezTo>
                <a:cubicBezTo>
                  <a:pt x="210010" y="3426745"/>
                  <a:pt x="210010" y="3401334"/>
                  <a:pt x="210010" y="3379099"/>
                </a:cubicBezTo>
                <a:cubicBezTo>
                  <a:pt x="210010" y="3369569"/>
                  <a:pt x="213179" y="3360040"/>
                  <a:pt x="222685" y="3350511"/>
                </a:cubicBezTo>
                <a:cubicBezTo>
                  <a:pt x="238530" y="3337805"/>
                  <a:pt x="251205" y="3321923"/>
                  <a:pt x="257543" y="3306041"/>
                </a:cubicBezTo>
                <a:cubicBezTo>
                  <a:pt x="263881" y="3296511"/>
                  <a:pt x="267050" y="3280629"/>
                  <a:pt x="270219" y="3271100"/>
                </a:cubicBezTo>
                <a:cubicBezTo>
                  <a:pt x="270219" y="3252041"/>
                  <a:pt x="279725" y="3236159"/>
                  <a:pt x="292401" y="3223454"/>
                </a:cubicBezTo>
                <a:cubicBezTo>
                  <a:pt x="320921" y="3191689"/>
                  <a:pt x="355778" y="3166278"/>
                  <a:pt x="384298" y="3137690"/>
                </a:cubicBezTo>
                <a:cubicBezTo>
                  <a:pt x="396974" y="3121808"/>
                  <a:pt x="406480" y="3105926"/>
                  <a:pt x="422325" y="3090044"/>
                </a:cubicBezTo>
                <a:cubicBezTo>
                  <a:pt x="428662" y="3083691"/>
                  <a:pt x="425494" y="3074162"/>
                  <a:pt x="422325" y="3064632"/>
                </a:cubicBezTo>
                <a:cubicBezTo>
                  <a:pt x="419156" y="3048750"/>
                  <a:pt x="419156" y="3032868"/>
                  <a:pt x="425494" y="3016986"/>
                </a:cubicBezTo>
                <a:cubicBezTo>
                  <a:pt x="428662" y="3007457"/>
                  <a:pt x="431831" y="2997927"/>
                  <a:pt x="435000" y="2988398"/>
                </a:cubicBezTo>
                <a:cubicBezTo>
                  <a:pt x="441338" y="2962987"/>
                  <a:pt x="463520" y="2943928"/>
                  <a:pt x="482533" y="2924870"/>
                </a:cubicBezTo>
                <a:cubicBezTo>
                  <a:pt x="485702" y="2921693"/>
                  <a:pt x="492040" y="2921693"/>
                  <a:pt x="498378" y="2921693"/>
                </a:cubicBezTo>
                <a:cubicBezTo>
                  <a:pt x="514222" y="2921693"/>
                  <a:pt x="530066" y="2921693"/>
                  <a:pt x="545911" y="2921693"/>
                </a:cubicBezTo>
                <a:cubicBezTo>
                  <a:pt x="555417" y="2921693"/>
                  <a:pt x="561755" y="2918517"/>
                  <a:pt x="558586" y="2908987"/>
                </a:cubicBezTo>
                <a:cubicBezTo>
                  <a:pt x="558586" y="2823224"/>
                  <a:pt x="561755" y="2740637"/>
                  <a:pt x="558586" y="2658050"/>
                </a:cubicBezTo>
                <a:cubicBezTo>
                  <a:pt x="558586" y="2626285"/>
                  <a:pt x="552249" y="2594521"/>
                  <a:pt x="542742" y="2562757"/>
                </a:cubicBezTo>
                <a:cubicBezTo>
                  <a:pt x="539573" y="2550051"/>
                  <a:pt x="536404" y="2534169"/>
                  <a:pt x="533235" y="2521463"/>
                </a:cubicBezTo>
                <a:cubicBezTo>
                  <a:pt x="530066" y="2502405"/>
                  <a:pt x="520560" y="2486523"/>
                  <a:pt x="507884" y="2467464"/>
                </a:cubicBezTo>
                <a:cubicBezTo>
                  <a:pt x="492040" y="2448406"/>
                  <a:pt x="488871" y="2422994"/>
                  <a:pt x="482533" y="2400759"/>
                </a:cubicBezTo>
                <a:cubicBezTo>
                  <a:pt x="473027" y="2375348"/>
                  <a:pt x="466689" y="2353113"/>
                  <a:pt x="460351" y="2327701"/>
                </a:cubicBezTo>
                <a:cubicBezTo>
                  <a:pt x="444507" y="2286408"/>
                  <a:pt x="431831" y="2241938"/>
                  <a:pt x="431831" y="2197468"/>
                </a:cubicBezTo>
                <a:cubicBezTo>
                  <a:pt x="431831" y="2162527"/>
                  <a:pt x="431831" y="2130763"/>
                  <a:pt x="435000" y="2095822"/>
                </a:cubicBezTo>
                <a:cubicBezTo>
                  <a:pt x="435000" y="2092646"/>
                  <a:pt x="435000" y="2086293"/>
                  <a:pt x="435000" y="2083117"/>
                </a:cubicBezTo>
                <a:cubicBezTo>
                  <a:pt x="419156" y="2038647"/>
                  <a:pt x="435000" y="1997353"/>
                  <a:pt x="441338" y="1952883"/>
                </a:cubicBezTo>
                <a:cubicBezTo>
                  <a:pt x="441338" y="1940177"/>
                  <a:pt x="447676" y="1930648"/>
                  <a:pt x="457182" y="1921119"/>
                </a:cubicBezTo>
                <a:cubicBezTo>
                  <a:pt x="463520" y="1914766"/>
                  <a:pt x="473027" y="1908413"/>
                  <a:pt x="479364" y="1898884"/>
                </a:cubicBezTo>
                <a:cubicBezTo>
                  <a:pt x="492040" y="1883002"/>
                  <a:pt x="507884" y="1876649"/>
                  <a:pt x="530066" y="1876649"/>
                </a:cubicBezTo>
                <a:cubicBezTo>
                  <a:pt x="558586" y="1876649"/>
                  <a:pt x="587106" y="1867120"/>
                  <a:pt x="609288" y="1848061"/>
                </a:cubicBezTo>
                <a:cubicBezTo>
                  <a:pt x="631471" y="1832179"/>
                  <a:pt x="656822" y="1832179"/>
                  <a:pt x="682173" y="1841708"/>
                </a:cubicBezTo>
                <a:cubicBezTo>
                  <a:pt x="694848" y="1844885"/>
                  <a:pt x="707524" y="1844885"/>
                  <a:pt x="717030" y="1835355"/>
                </a:cubicBezTo>
                <a:cubicBezTo>
                  <a:pt x="732875" y="1816297"/>
                  <a:pt x="751888" y="1800415"/>
                  <a:pt x="774070" y="1790885"/>
                </a:cubicBezTo>
                <a:cubicBezTo>
                  <a:pt x="793083" y="1784532"/>
                  <a:pt x="808928" y="1784532"/>
                  <a:pt x="827941" y="1790885"/>
                </a:cubicBezTo>
                <a:cubicBezTo>
                  <a:pt x="840616" y="1797238"/>
                  <a:pt x="853292" y="1806768"/>
                  <a:pt x="862798" y="1813120"/>
                </a:cubicBezTo>
                <a:cubicBezTo>
                  <a:pt x="872305" y="1816297"/>
                  <a:pt x="881812" y="1816297"/>
                  <a:pt x="884980" y="1806768"/>
                </a:cubicBezTo>
                <a:cubicBezTo>
                  <a:pt x="900825" y="1765474"/>
                  <a:pt x="932514" y="1755945"/>
                  <a:pt x="970540" y="1762297"/>
                </a:cubicBezTo>
                <a:cubicBezTo>
                  <a:pt x="995891" y="1768650"/>
                  <a:pt x="1011735" y="1784532"/>
                  <a:pt x="1021242" y="1803591"/>
                </a:cubicBezTo>
                <a:cubicBezTo>
                  <a:pt x="1030749" y="1822650"/>
                  <a:pt x="1043424" y="1838532"/>
                  <a:pt x="1049762" y="1857590"/>
                </a:cubicBezTo>
                <a:cubicBezTo>
                  <a:pt x="1056100" y="1870296"/>
                  <a:pt x="1052931" y="1886178"/>
                  <a:pt x="1062438" y="1898884"/>
                </a:cubicBezTo>
                <a:cubicBezTo>
                  <a:pt x="1065606" y="1905237"/>
                  <a:pt x="1068775" y="1908413"/>
                  <a:pt x="1071944" y="1902060"/>
                </a:cubicBezTo>
                <a:cubicBezTo>
                  <a:pt x="1084620" y="1873472"/>
                  <a:pt x="1103633" y="1851237"/>
                  <a:pt x="1128984" y="1832179"/>
                </a:cubicBezTo>
                <a:cubicBezTo>
                  <a:pt x="1128984" y="1829002"/>
                  <a:pt x="1132153" y="1825826"/>
                  <a:pt x="1128984" y="1825826"/>
                </a:cubicBezTo>
                <a:cubicBezTo>
                  <a:pt x="1113140" y="1816297"/>
                  <a:pt x="1106802" y="1800415"/>
                  <a:pt x="1094126" y="1787709"/>
                </a:cubicBezTo>
                <a:cubicBezTo>
                  <a:pt x="1087788" y="1784532"/>
                  <a:pt x="1084620" y="1771827"/>
                  <a:pt x="1078282" y="1765474"/>
                </a:cubicBezTo>
                <a:cubicBezTo>
                  <a:pt x="1068775" y="1746415"/>
                  <a:pt x="1052931" y="1730533"/>
                  <a:pt x="1037086" y="1714651"/>
                </a:cubicBezTo>
                <a:cubicBezTo>
                  <a:pt x="1037086" y="1711475"/>
                  <a:pt x="1037086" y="1711475"/>
                  <a:pt x="1037086" y="1711475"/>
                </a:cubicBezTo>
                <a:cubicBezTo>
                  <a:pt x="1037086" y="1692416"/>
                  <a:pt x="1024411" y="1682887"/>
                  <a:pt x="1018073" y="1670181"/>
                </a:cubicBezTo>
                <a:cubicBezTo>
                  <a:pt x="999060" y="1644770"/>
                  <a:pt x="995891" y="1613005"/>
                  <a:pt x="973709" y="1590770"/>
                </a:cubicBezTo>
                <a:cubicBezTo>
                  <a:pt x="970540" y="1587594"/>
                  <a:pt x="970540" y="1581241"/>
                  <a:pt x="970540" y="1578065"/>
                </a:cubicBezTo>
                <a:cubicBezTo>
                  <a:pt x="967371" y="1562183"/>
                  <a:pt x="964202" y="1546301"/>
                  <a:pt x="961033" y="1530418"/>
                </a:cubicBezTo>
                <a:cubicBezTo>
                  <a:pt x="957865" y="1524065"/>
                  <a:pt x="957865" y="1517713"/>
                  <a:pt x="951527" y="1511360"/>
                </a:cubicBezTo>
                <a:cubicBezTo>
                  <a:pt x="942020" y="1501830"/>
                  <a:pt x="942020" y="1485948"/>
                  <a:pt x="938851" y="1473243"/>
                </a:cubicBezTo>
                <a:cubicBezTo>
                  <a:pt x="932514" y="1422420"/>
                  <a:pt x="929345" y="1374773"/>
                  <a:pt x="916669" y="1327127"/>
                </a:cubicBezTo>
                <a:cubicBezTo>
                  <a:pt x="900825" y="1266775"/>
                  <a:pt x="875474" y="1212776"/>
                  <a:pt x="862798" y="1152424"/>
                </a:cubicBezTo>
                <a:cubicBezTo>
                  <a:pt x="862798" y="1146071"/>
                  <a:pt x="856460" y="1142894"/>
                  <a:pt x="853292" y="1139718"/>
                </a:cubicBezTo>
                <a:cubicBezTo>
                  <a:pt x="799421" y="1117483"/>
                  <a:pt x="777239" y="1069837"/>
                  <a:pt x="761394" y="1019014"/>
                </a:cubicBezTo>
                <a:cubicBezTo>
                  <a:pt x="755057" y="1006308"/>
                  <a:pt x="751888" y="996779"/>
                  <a:pt x="748719" y="984073"/>
                </a:cubicBezTo>
                <a:cubicBezTo>
                  <a:pt x="742381" y="971367"/>
                  <a:pt x="732875" y="961838"/>
                  <a:pt x="717030" y="961838"/>
                </a:cubicBezTo>
                <a:cubicBezTo>
                  <a:pt x="704355" y="961838"/>
                  <a:pt x="701186" y="958661"/>
                  <a:pt x="698017" y="945956"/>
                </a:cubicBezTo>
                <a:cubicBezTo>
                  <a:pt x="694848" y="936426"/>
                  <a:pt x="694848" y="926897"/>
                  <a:pt x="694848" y="920544"/>
                </a:cubicBezTo>
                <a:cubicBezTo>
                  <a:pt x="694848" y="911015"/>
                  <a:pt x="701186" y="907839"/>
                  <a:pt x="707524" y="904662"/>
                </a:cubicBezTo>
                <a:cubicBezTo>
                  <a:pt x="717030" y="904662"/>
                  <a:pt x="729706" y="898309"/>
                  <a:pt x="742381" y="895133"/>
                </a:cubicBezTo>
                <a:cubicBezTo>
                  <a:pt x="764563" y="888780"/>
                  <a:pt x="783577" y="872898"/>
                  <a:pt x="802590" y="860192"/>
                </a:cubicBezTo>
                <a:cubicBezTo>
                  <a:pt x="815265" y="853839"/>
                  <a:pt x="827941" y="847487"/>
                  <a:pt x="840616" y="841134"/>
                </a:cubicBezTo>
                <a:cubicBezTo>
                  <a:pt x="856460" y="837957"/>
                  <a:pt x="859629" y="834781"/>
                  <a:pt x="856460" y="818899"/>
                </a:cubicBezTo>
                <a:cubicBezTo>
                  <a:pt x="853292" y="803016"/>
                  <a:pt x="850123" y="787134"/>
                  <a:pt x="850123" y="771252"/>
                </a:cubicBezTo>
                <a:cubicBezTo>
                  <a:pt x="846954" y="749017"/>
                  <a:pt x="846954" y="726782"/>
                  <a:pt x="846954" y="704547"/>
                </a:cubicBezTo>
                <a:cubicBezTo>
                  <a:pt x="846954" y="695018"/>
                  <a:pt x="840616" y="685489"/>
                  <a:pt x="840616" y="675959"/>
                </a:cubicBezTo>
                <a:cubicBezTo>
                  <a:pt x="846954" y="647372"/>
                  <a:pt x="843785" y="618784"/>
                  <a:pt x="850123" y="590196"/>
                </a:cubicBezTo>
                <a:cubicBezTo>
                  <a:pt x="856460" y="567961"/>
                  <a:pt x="859629" y="542550"/>
                  <a:pt x="856460" y="520315"/>
                </a:cubicBezTo>
                <a:cubicBezTo>
                  <a:pt x="853292" y="513962"/>
                  <a:pt x="853292" y="510785"/>
                  <a:pt x="853292" y="507609"/>
                </a:cubicBezTo>
                <a:cubicBezTo>
                  <a:pt x="853292" y="488550"/>
                  <a:pt x="853292" y="469492"/>
                  <a:pt x="843785" y="453610"/>
                </a:cubicBezTo>
                <a:cubicBezTo>
                  <a:pt x="837447" y="434551"/>
                  <a:pt x="843785" y="418669"/>
                  <a:pt x="850123" y="402787"/>
                </a:cubicBezTo>
                <a:cubicBezTo>
                  <a:pt x="853292" y="393257"/>
                  <a:pt x="853292" y="386905"/>
                  <a:pt x="846954" y="380552"/>
                </a:cubicBezTo>
                <a:cubicBezTo>
                  <a:pt x="837447" y="367846"/>
                  <a:pt x="834279" y="355140"/>
                  <a:pt x="834279" y="339258"/>
                </a:cubicBezTo>
                <a:cubicBezTo>
                  <a:pt x="837447" y="336082"/>
                  <a:pt x="834279" y="332905"/>
                  <a:pt x="834279" y="329729"/>
                </a:cubicBezTo>
                <a:cubicBezTo>
                  <a:pt x="824772" y="317023"/>
                  <a:pt x="824772" y="297965"/>
                  <a:pt x="818434" y="285259"/>
                </a:cubicBezTo>
                <a:cubicBezTo>
                  <a:pt x="815265" y="275730"/>
                  <a:pt x="818434" y="269377"/>
                  <a:pt x="827941" y="263024"/>
                </a:cubicBezTo>
                <a:cubicBezTo>
                  <a:pt x="843785" y="256671"/>
                  <a:pt x="843785" y="250318"/>
                  <a:pt x="840616" y="234436"/>
                </a:cubicBezTo>
                <a:cubicBezTo>
                  <a:pt x="827941" y="205848"/>
                  <a:pt x="837447" y="180437"/>
                  <a:pt x="846954" y="151849"/>
                </a:cubicBezTo>
                <a:cubicBezTo>
                  <a:pt x="850123" y="145496"/>
                  <a:pt x="856460" y="148673"/>
                  <a:pt x="862798" y="148673"/>
                </a:cubicBezTo>
                <a:cubicBezTo>
                  <a:pt x="872305" y="148673"/>
                  <a:pt x="872305" y="151849"/>
                  <a:pt x="872305" y="158202"/>
                </a:cubicBezTo>
                <a:cubicBezTo>
                  <a:pt x="872305" y="170908"/>
                  <a:pt x="875474" y="183613"/>
                  <a:pt x="872305" y="196319"/>
                </a:cubicBezTo>
                <a:cubicBezTo>
                  <a:pt x="869136" y="202672"/>
                  <a:pt x="869136" y="205848"/>
                  <a:pt x="878643" y="209025"/>
                </a:cubicBezTo>
                <a:cubicBezTo>
                  <a:pt x="884980" y="209025"/>
                  <a:pt x="888149" y="205848"/>
                  <a:pt x="891318" y="199495"/>
                </a:cubicBezTo>
                <a:cubicBezTo>
                  <a:pt x="900825" y="174084"/>
                  <a:pt x="907163" y="148673"/>
                  <a:pt x="926176" y="129614"/>
                </a:cubicBezTo>
                <a:cubicBezTo>
                  <a:pt x="935682" y="123261"/>
                  <a:pt x="945189" y="116908"/>
                  <a:pt x="954696" y="116908"/>
                </a:cubicBezTo>
                <a:cubicBezTo>
                  <a:pt x="964202" y="116908"/>
                  <a:pt x="973709" y="113732"/>
                  <a:pt x="980047" y="110556"/>
                </a:cubicBezTo>
                <a:cubicBezTo>
                  <a:pt x="986384" y="101026"/>
                  <a:pt x="999060" y="97850"/>
                  <a:pt x="1008567" y="91497"/>
                </a:cubicBezTo>
                <a:cubicBezTo>
                  <a:pt x="1011735" y="88321"/>
                  <a:pt x="1018073" y="85144"/>
                  <a:pt x="1021242" y="81968"/>
                </a:cubicBezTo>
                <a:cubicBezTo>
                  <a:pt x="1030749" y="69262"/>
                  <a:pt x="1043424" y="66086"/>
                  <a:pt x="1056100" y="69262"/>
                </a:cubicBezTo>
                <a:cubicBezTo>
                  <a:pt x="1065606" y="69262"/>
                  <a:pt x="1071944" y="69262"/>
                  <a:pt x="1075113" y="75615"/>
                </a:cubicBezTo>
                <a:cubicBezTo>
                  <a:pt x="1078282" y="81968"/>
                  <a:pt x="1084620" y="85144"/>
                  <a:pt x="1087788" y="81968"/>
                </a:cubicBezTo>
                <a:cubicBezTo>
                  <a:pt x="1100464" y="75615"/>
                  <a:pt x="1109971" y="72438"/>
                  <a:pt x="1122646" y="69262"/>
                </a:cubicBezTo>
                <a:cubicBezTo>
                  <a:pt x="1154335" y="59733"/>
                  <a:pt x="1182855" y="37498"/>
                  <a:pt x="1217712" y="27968"/>
                </a:cubicBezTo>
                <a:cubicBezTo>
                  <a:pt x="1236726" y="24792"/>
                  <a:pt x="1255739" y="21616"/>
                  <a:pt x="1277921" y="24792"/>
                </a:cubicBezTo>
                <a:cubicBezTo>
                  <a:pt x="1284259" y="24792"/>
                  <a:pt x="1290597" y="21616"/>
                  <a:pt x="1296934" y="18439"/>
                </a:cubicBezTo>
                <a:cubicBezTo>
                  <a:pt x="1312779" y="5733"/>
                  <a:pt x="1328623" y="8910"/>
                  <a:pt x="1344468" y="8910"/>
                </a:cubicBezTo>
                <a:cubicBezTo>
                  <a:pt x="1372987" y="12086"/>
                  <a:pt x="1398338" y="15263"/>
                  <a:pt x="1423689" y="2557"/>
                </a:cubicBezTo>
                <a:cubicBezTo>
                  <a:pt x="1433196" y="-619"/>
                  <a:pt x="1442703" y="-619"/>
                  <a:pt x="1451417" y="1366"/>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4252356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93209" y="1329708"/>
            <a:ext cx="4204355" cy="4198584"/>
          </a:xfrm>
          <a:custGeom>
            <a:avLst/>
            <a:gdLst>
              <a:gd name="connsiteX0" fmla="*/ 2159327 w 4204355"/>
              <a:gd name="connsiteY0" fmla="*/ 0 h 4198584"/>
              <a:gd name="connsiteX1" fmla="*/ 2317113 w 4204355"/>
              <a:gd name="connsiteY1" fmla="*/ 7967 h 4198584"/>
              <a:gd name="connsiteX2" fmla="*/ 4204355 w 4204355"/>
              <a:gd name="connsiteY2" fmla="*/ 2099292 h 4198584"/>
              <a:gd name="connsiteX3" fmla="*/ 2317113 w 4204355"/>
              <a:gd name="connsiteY3" fmla="*/ 4190617 h 4198584"/>
              <a:gd name="connsiteX4" fmla="*/ 2159327 w 4204355"/>
              <a:gd name="connsiteY4" fmla="*/ 4198584 h 4198584"/>
              <a:gd name="connsiteX5" fmla="*/ 2045027 w 4204355"/>
              <a:gd name="connsiteY5" fmla="*/ 0 h 4198584"/>
              <a:gd name="connsiteX6" fmla="*/ 2045027 w 4204355"/>
              <a:gd name="connsiteY6" fmla="*/ 4198584 h 4198584"/>
              <a:gd name="connsiteX7" fmla="*/ 1887243 w 4204355"/>
              <a:gd name="connsiteY7" fmla="*/ 4190617 h 4198584"/>
              <a:gd name="connsiteX8" fmla="*/ 0 w 4204355"/>
              <a:gd name="connsiteY8" fmla="*/ 2099292 h 4198584"/>
              <a:gd name="connsiteX9" fmla="*/ 1887243 w 4204355"/>
              <a:gd name="connsiteY9" fmla="*/ 7967 h 41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4355" h="4198584">
                <a:moveTo>
                  <a:pt x="2159327" y="0"/>
                </a:moveTo>
                <a:lnTo>
                  <a:pt x="2317113" y="7967"/>
                </a:lnTo>
                <a:cubicBezTo>
                  <a:pt x="3377149" y="115620"/>
                  <a:pt x="4204355" y="1010854"/>
                  <a:pt x="4204355" y="2099292"/>
                </a:cubicBezTo>
                <a:cubicBezTo>
                  <a:pt x="4204355" y="3187731"/>
                  <a:pt x="3377149" y="4082964"/>
                  <a:pt x="2317113" y="4190617"/>
                </a:cubicBezTo>
                <a:lnTo>
                  <a:pt x="2159327" y="4198584"/>
                </a:lnTo>
                <a:close/>
                <a:moveTo>
                  <a:pt x="2045027" y="0"/>
                </a:moveTo>
                <a:lnTo>
                  <a:pt x="2045027" y="4198584"/>
                </a:lnTo>
                <a:lnTo>
                  <a:pt x="1887243" y="4190617"/>
                </a:lnTo>
                <a:cubicBezTo>
                  <a:pt x="827207" y="4082964"/>
                  <a:pt x="0" y="3187731"/>
                  <a:pt x="0" y="2099292"/>
                </a:cubicBezTo>
                <a:cubicBezTo>
                  <a:pt x="0" y="1010854"/>
                  <a:pt x="827207" y="115620"/>
                  <a:pt x="1887243" y="7967"/>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12310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3">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B804D2B-9D63-4576-A729-0C3B2493DF33}"/>
              </a:ext>
            </a:extLst>
          </p:cNvPr>
          <p:cNvGrpSpPr>
            <a:grpSpLocks/>
          </p:cNvGrpSpPr>
          <p:nvPr userDrawn="1"/>
        </p:nvGrpSpPr>
        <p:grpSpPr bwMode="auto">
          <a:xfrm>
            <a:off x="-2274888" y="-3306763"/>
            <a:ext cx="14685963" cy="12271376"/>
            <a:chOff x="-2274327" y="-3306983"/>
            <a:chExt cx="14686131" cy="12271637"/>
          </a:xfrm>
        </p:grpSpPr>
        <p:sp>
          <p:nvSpPr>
            <p:cNvPr id="3" name="Freeform: Shape 5">
              <a:extLst>
                <a:ext uri="{FF2B5EF4-FFF2-40B4-BE49-F238E27FC236}">
                  <a16:creationId xmlns:a16="http://schemas.microsoft.com/office/drawing/2014/main" id="{E67B7473-4AB4-4CF8-AC62-7D07805984D1}"/>
                </a:ext>
              </a:extLst>
            </p:cNvPr>
            <p:cNvSpPr>
              <a:spLocks/>
            </p:cNvSpPr>
            <p:nvPr/>
          </p:nvSpPr>
          <p:spPr bwMode="auto">
            <a:xfrm>
              <a:off x="5398" y="5354"/>
              <a:ext cx="12184802" cy="6852646"/>
            </a:xfrm>
            <a:custGeom>
              <a:avLst/>
              <a:gdLst>
                <a:gd name="T0" fmla="*/ 0 w 12184802"/>
                <a:gd name="T1" fmla="*/ 0 h 6852646"/>
                <a:gd name="T2" fmla="*/ 12184802 w 12184802"/>
                <a:gd name="T3" fmla="*/ 0 h 6852646"/>
                <a:gd name="T4" fmla="*/ 12184802 w 12184802"/>
                <a:gd name="T5" fmla="*/ 6852646 h 6852646"/>
                <a:gd name="T6" fmla="*/ 0 w 12184802"/>
                <a:gd name="T7" fmla="*/ 6852646 h 68526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84802" h="6852646">
                  <a:moveTo>
                    <a:pt x="0" y="0"/>
                  </a:moveTo>
                  <a:lnTo>
                    <a:pt x="12184802" y="0"/>
                  </a:lnTo>
                  <a:lnTo>
                    <a:pt x="12184802" y="6852646"/>
                  </a:lnTo>
                  <a:lnTo>
                    <a:pt x="0" y="6852646"/>
                  </a:lnTo>
                  <a:lnTo>
                    <a:pt x="0" y="0"/>
                  </a:lnTo>
                  <a:close/>
                </a:path>
              </a:pathLst>
            </a:custGeom>
            <a:gradFill rotWithShape="1">
              <a:gsLst>
                <a:gs pos="0">
                  <a:srgbClr val="1A6AFF"/>
                </a:gs>
                <a:gs pos="100000">
                  <a:srgbClr val="361BFF"/>
                </a:gs>
              </a:gsLst>
              <a:lin ang="2700000" scaled="1"/>
            </a:gradFill>
            <a:ln>
              <a:noFill/>
            </a:ln>
            <a:extLst>
              <a:ext uri="{91240B29-F687-4F45-9708-019B960494DF}">
                <a14:hiddenLine xmlns:a14="http://schemas.microsoft.com/office/drawing/2010/main" w="360" cap="flat">
                  <a:solidFill>
                    <a:srgbClr val="000000"/>
                  </a:solidFill>
                  <a:prstDash val="solid"/>
                  <a:miter lim="800000"/>
                  <a:headEnd/>
                  <a:tailEnd/>
                </a14:hiddenLine>
              </a:ext>
            </a:extLst>
          </p:spPr>
          <p:txBody>
            <a:bodyPr anchor="ctr"/>
            <a:lstStyle/>
            <a:p>
              <a:endParaRPr lang="en-IL"/>
            </a:p>
          </p:txBody>
        </p:sp>
        <p:grpSp>
          <p:nvGrpSpPr>
            <p:cNvPr id="4" name="Group 7">
              <a:extLst>
                <a:ext uri="{FF2B5EF4-FFF2-40B4-BE49-F238E27FC236}">
                  <a16:creationId xmlns:a16="http://schemas.microsoft.com/office/drawing/2014/main" id="{FBB8E308-8B6E-417A-9C16-CC9294279D4C}"/>
                </a:ext>
              </a:extLst>
            </p:cNvPr>
            <p:cNvGrpSpPr>
              <a:grpSpLocks/>
            </p:cNvGrpSpPr>
            <p:nvPr/>
          </p:nvGrpSpPr>
          <p:grpSpPr bwMode="auto">
            <a:xfrm>
              <a:off x="-2274327" y="-3306983"/>
              <a:ext cx="14686131" cy="12271637"/>
              <a:chOff x="-2274327" y="-3306983"/>
              <a:chExt cx="14686131" cy="12271637"/>
            </a:xfrm>
          </p:grpSpPr>
          <p:sp>
            <p:nvSpPr>
              <p:cNvPr id="5" name="Freeform: Shape 8">
                <a:extLst>
                  <a:ext uri="{FF2B5EF4-FFF2-40B4-BE49-F238E27FC236}">
                    <a16:creationId xmlns:a16="http://schemas.microsoft.com/office/drawing/2014/main" id="{B1CA446A-C2EE-45EC-AE44-D0B4ED534E78}"/>
                  </a:ext>
                </a:extLst>
              </p:cNvPr>
              <p:cNvSpPr/>
              <p:nvPr/>
            </p:nvSpPr>
            <p:spPr>
              <a:xfrm rot="2700000">
                <a:off x="140167" y="-3306983"/>
                <a:ext cx="12271637" cy="12271637"/>
              </a:xfrm>
              <a:custGeom>
                <a:avLst/>
                <a:gdLst>
                  <a:gd name="connsiteX0" fmla="*/ 0 w 12271637"/>
                  <a:gd name="connsiteY0" fmla="*/ 8274845 h 12271637"/>
                  <a:gd name="connsiteX1" fmla="*/ 8274846 w 12271637"/>
                  <a:gd name="connsiteY1" fmla="*/ 0 h 12271637"/>
                  <a:gd name="connsiteX2" fmla="*/ 8361418 w 12271637"/>
                  <a:gd name="connsiteY2" fmla="*/ 0 h 12271637"/>
                  <a:gd name="connsiteX3" fmla="*/ 12271637 w 12271637"/>
                  <a:gd name="connsiteY3" fmla="*/ 3910219 h 12271637"/>
                  <a:gd name="connsiteX4" fmla="*/ 12271637 w 12271637"/>
                  <a:gd name="connsiteY4" fmla="*/ 5694313 h 12271637"/>
                  <a:gd name="connsiteX5" fmla="*/ 5694313 w 12271637"/>
                  <a:gd name="connsiteY5" fmla="*/ 12271637 h 12271637"/>
                  <a:gd name="connsiteX6" fmla="*/ 3401143 w 12271637"/>
                  <a:gd name="connsiteY6" fmla="*/ 12271637 h 12271637"/>
                  <a:gd name="connsiteX7" fmla="*/ 0 w 12271637"/>
                  <a:gd name="connsiteY7" fmla="*/ 8870494 h 1227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1637" h="12271637">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26000">
                    <a:srgbClr val="1A6AFF">
                      <a:alpha val="50000"/>
                    </a:srgbClr>
                  </a:gs>
                  <a:gs pos="100000">
                    <a:srgbClr val="361B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6" name="Freeform: Shape 9">
                <a:extLst>
                  <a:ext uri="{FF2B5EF4-FFF2-40B4-BE49-F238E27FC236}">
                    <a16:creationId xmlns:a16="http://schemas.microsoft.com/office/drawing/2014/main" id="{FBF67EFE-BD61-428A-9A98-D30B586A7B7F}"/>
                  </a:ext>
                </a:extLst>
              </p:cNvPr>
              <p:cNvSpPr/>
              <p:nvPr/>
            </p:nvSpPr>
            <p:spPr>
              <a:xfrm rot="2700000">
                <a:off x="-1135329" y="-2085325"/>
                <a:ext cx="9579180" cy="10431582"/>
              </a:xfrm>
              <a:custGeom>
                <a:avLst/>
                <a:gdLst>
                  <a:gd name="connsiteX0" fmla="*/ 0 w 9579719"/>
                  <a:gd name="connsiteY0" fmla="*/ 5586713 h 10432266"/>
                  <a:gd name="connsiteX1" fmla="*/ 5586713 w 9579719"/>
                  <a:gd name="connsiteY1" fmla="*/ 0 h 10432266"/>
                  <a:gd name="connsiteX2" fmla="*/ 7534405 w 9579719"/>
                  <a:gd name="connsiteY2" fmla="*/ 0 h 10432266"/>
                  <a:gd name="connsiteX3" fmla="*/ 9579719 w 9579719"/>
                  <a:gd name="connsiteY3" fmla="*/ 2045314 h 10432266"/>
                  <a:gd name="connsiteX4" fmla="*/ 9579719 w 9579719"/>
                  <a:gd name="connsiteY4" fmla="*/ 5698099 h 10432266"/>
                  <a:gd name="connsiteX5" fmla="*/ 4845552 w 9579719"/>
                  <a:gd name="connsiteY5" fmla="*/ 10432266 h 1043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9719" h="10432266">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50000"/>
                    </a:srgbClr>
                  </a:gs>
                  <a:gs pos="100000">
                    <a:srgbClr val="361B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Freeform: Shape 10">
                <a:extLst>
                  <a:ext uri="{FF2B5EF4-FFF2-40B4-BE49-F238E27FC236}">
                    <a16:creationId xmlns:a16="http://schemas.microsoft.com/office/drawing/2014/main" id="{B5809838-557D-4579-BCD4-53B2565508F3}"/>
                  </a:ext>
                </a:extLst>
              </p:cNvPr>
              <p:cNvSpPr/>
              <p:nvPr/>
            </p:nvSpPr>
            <p:spPr>
              <a:xfrm rot="2700000">
                <a:off x="-1848108" y="-366042"/>
                <a:ext cx="6138994" cy="6991431"/>
              </a:xfrm>
              <a:custGeom>
                <a:avLst/>
                <a:gdLst>
                  <a:gd name="connsiteX0" fmla="*/ 0 w 6139112"/>
                  <a:gd name="connsiteY0" fmla="*/ 2146106 h 6991659"/>
                  <a:gd name="connsiteX1" fmla="*/ 2146106 w 6139112"/>
                  <a:gd name="connsiteY1" fmla="*/ 0 h 6991659"/>
                  <a:gd name="connsiteX2" fmla="*/ 4944315 w 6139112"/>
                  <a:gd name="connsiteY2" fmla="*/ 0 h 6991659"/>
                  <a:gd name="connsiteX3" fmla="*/ 6139112 w 6139112"/>
                  <a:gd name="connsiteY3" fmla="*/ 1194797 h 6991659"/>
                  <a:gd name="connsiteX4" fmla="*/ 6139112 w 6139112"/>
                  <a:gd name="connsiteY4" fmla="*/ 5698099 h 6991659"/>
                  <a:gd name="connsiteX5" fmla="*/ 4845552 w 6139112"/>
                  <a:gd name="connsiteY5" fmla="*/ 6991659 h 699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9112" h="6991659">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flip="none" rotWithShape="1">
                <a:gsLst>
                  <a:gs pos="0">
                    <a:srgbClr val="1A6AFF">
                      <a:alpha val="50000"/>
                    </a:srgbClr>
                  </a:gs>
                  <a:gs pos="100000">
                    <a:srgbClr val="361BFF"/>
                  </a:gs>
                </a:gsLst>
                <a:lin ang="5400000" scaled="1"/>
                <a:tileRect/>
              </a:gradFill>
              <a:ln>
                <a:noFill/>
              </a:ln>
              <a:effectLst>
                <a:outerShdw blurRad="50800" dist="38100" dir="2700000" algn="tl"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grpSp>
      <p:sp>
        <p:nvSpPr>
          <p:cNvPr id="8" name="Freeform: Shape 11">
            <a:extLst>
              <a:ext uri="{FF2B5EF4-FFF2-40B4-BE49-F238E27FC236}">
                <a16:creationId xmlns:a16="http://schemas.microsoft.com/office/drawing/2014/main" id="{9FDC9B00-F29E-4668-9FE6-D4E59F01A6F6}"/>
              </a:ext>
            </a:extLst>
          </p:cNvPr>
          <p:cNvSpPr>
            <a:spLocks/>
          </p:cNvSpPr>
          <p:nvPr userDrawn="1"/>
        </p:nvSpPr>
        <p:spPr bwMode="auto">
          <a:xfrm>
            <a:off x="3175" y="2017713"/>
            <a:ext cx="12185650" cy="3736975"/>
          </a:xfrm>
          <a:custGeom>
            <a:avLst/>
            <a:gdLst>
              <a:gd name="T0" fmla="*/ 8366314 w 12184802"/>
              <a:gd name="T1" fmla="*/ 1048593 h 3736498"/>
              <a:gd name="T2" fmla="*/ 0 w 12184802"/>
              <a:gd name="T3" fmla="*/ 175664 h 3736498"/>
              <a:gd name="T4" fmla="*/ 12187346 w 12184802"/>
              <a:gd name="T5" fmla="*/ 868608 h 3736498"/>
              <a:gd name="T6" fmla="*/ 8170495 w 12184802"/>
              <a:gd name="T7" fmla="*/ 1028794 h 3736498"/>
              <a:gd name="T8" fmla="*/ 0 w 12184802"/>
              <a:gd name="T9" fmla="*/ 526276 h 3736498"/>
              <a:gd name="T10" fmla="*/ 12187346 w 12184802"/>
              <a:gd name="T11" fmla="*/ 1102589 h 3736498"/>
              <a:gd name="T12" fmla="*/ 7975032 w 12184802"/>
              <a:gd name="T13" fmla="*/ 1008997 h 3736498"/>
              <a:gd name="T14" fmla="*/ 0 w 12184802"/>
              <a:gd name="T15" fmla="*/ 876168 h 3736498"/>
              <a:gd name="T16" fmla="*/ 12187346 w 12184802"/>
              <a:gd name="T17" fmla="*/ 1343047 h 3736498"/>
              <a:gd name="T18" fmla="*/ 7779210 w 12184802"/>
              <a:gd name="T19" fmla="*/ 989197 h 3736498"/>
              <a:gd name="T20" fmla="*/ 0 w 12184802"/>
              <a:gd name="T21" fmla="*/ 1226057 h 3736498"/>
              <a:gd name="T22" fmla="*/ 12187346 w 12184802"/>
              <a:gd name="T23" fmla="*/ 1593227 h 3736498"/>
              <a:gd name="T24" fmla="*/ 7583751 w 12184802"/>
              <a:gd name="T25" fmla="*/ 969760 h 3736498"/>
              <a:gd name="T26" fmla="*/ 0 w 12184802"/>
              <a:gd name="T27" fmla="*/ 1575229 h 3736498"/>
              <a:gd name="T28" fmla="*/ 12187346 w 12184802"/>
              <a:gd name="T29" fmla="*/ 1854207 h 3736498"/>
              <a:gd name="T30" fmla="*/ 7387929 w 12184802"/>
              <a:gd name="T31" fmla="*/ 949960 h 3736498"/>
              <a:gd name="T32" fmla="*/ 0 w 12184802"/>
              <a:gd name="T33" fmla="*/ 1923681 h 3736498"/>
              <a:gd name="T34" fmla="*/ 12187346 w 12184802"/>
              <a:gd name="T35" fmla="*/ 2127424 h 3736498"/>
              <a:gd name="T36" fmla="*/ 7192467 w 12184802"/>
              <a:gd name="T37" fmla="*/ 930164 h 3736498"/>
              <a:gd name="T38" fmla="*/ 0 w 12184802"/>
              <a:gd name="T39" fmla="*/ 2271412 h 3736498"/>
              <a:gd name="T40" fmla="*/ 12187346 w 12184802"/>
              <a:gd name="T41" fmla="*/ 2414679 h 3736498"/>
              <a:gd name="T42" fmla="*/ 6996647 w 12184802"/>
              <a:gd name="T43" fmla="*/ 910364 h 3736498"/>
              <a:gd name="T44" fmla="*/ 0 w 12184802"/>
              <a:gd name="T45" fmla="*/ 2618782 h 3736498"/>
              <a:gd name="T46" fmla="*/ 12187346 w 12184802"/>
              <a:gd name="T47" fmla="*/ 2717775 h 3736498"/>
              <a:gd name="T48" fmla="*/ 6801185 w 12184802"/>
              <a:gd name="T49" fmla="*/ 890567 h 3736498"/>
              <a:gd name="T50" fmla="*/ 0 w 12184802"/>
              <a:gd name="T51" fmla="*/ 2965073 h 3736498"/>
              <a:gd name="T52" fmla="*/ 12187346 w 12184802"/>
              <a:gd name="T53" fmla="*/ 3038149 h 3736498"/>
              <a:gd name="T54" fmla="*/ 6605725 w 12184802"/>
              <a:gd name="T55" fmla="*/ 870767 h 3736498"/>
              <a:gd name="T56" fmla="*/ 0 w 12184802"/>
              <a:gd name="T57" fmla="*/ 3311006 h 3736498"/>
              <a:gd name="T58" fmla="*/ 12187346 w 12184802"/>
              <a:gd name="T59" fmla="*/ 3377599 h 3736498"/>
              <a:gd name="T60" fmla="*/ 6409903 w 12184802"/>
              <a:gd name="T61" fmla="*/ 850971 h 3736498"/>
              <a:gd name="T62" fmla="*/ 0 w 12184802"/>
              <a:gd name="T63" fmla="*/ 3656577 h 37364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84802" h="3736498">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93" cap="flat">
            <a:solidFill>
              <a:srgbClr val="FEFEFE">
                <a:alpha val="10196"/>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IL"/>
          </a:p>
        </p:txBody>
      </p:sp>
      <p:grpSp>
        <p:nvGrpSpPr>
          <p:cNvPr id="9" name="Group 13">
            <a:extLst>
              <a:ext uri="{FF2B5EF4-FFF2-40B4-BE49-F238E27FC236}">
                <a16:creationId xmlns:a16="http://schemas.microsoft.com/office/drawing/2014/main" id="{C1FA1B9F-E81C-4C9A-92FF-A6F9B4EE9694}"/>
              </a:ext>
            </a:extLst>
          </p:cNvPr>
          <p:cNvGrpSpPr>
            <a:grpSpLocks/>
          </p:cNvGrpSpPr>
          <p:nvPr userDrawn="1"/>
        </p:nvGrpSpPr>
        <p:grpSpPr bwMode="auto">
          <a:xfrm>
            <a:off x="9691688" y="1878013"/>
            <a:ext cx="1620837" cy="1198562"/>
            <a:chOff x="9691646" y="1877764"/>
            <a:chExt cx="1621196" cy="1198907"/>
          </a:xfrm>
        </p:grpSpPr>
        <p:grpSp>
          <p:nvGrpSpPr>
            <p:cNvPr id="10" name="Group 14">
              <a:extLst>
                <a:ext uri="{FF2B5EF4-FFF2-40B4-BE49-F238E27FC236}">
                  <a16:creationId xmlns:a16="http://schemas.microsoft.com/office/drawing/2014/main" id="{7A142E24-5183-4BA9-91E8-8A60768585EF}"/>
                </a:ext>
              </a:extLst>
            </p:cNvPr>
            <p:cNvGrpSpPr>
              <a:grpSpLocks/>
            </p:cNvGrpSpPr>
            <p:nvPr/>
          </p:nvGrpSpPr>
          <p:grpSpPr bwMode="auto">
            <a:xfrm>
              <a:off x="10656023" y="2419852"/>
              <a:ext cx="656819" cy="656819"/>
              <a:chOff x="10656023" y="2419852"/>
              <a:chExt cx="656819" cy="656819"/>
            </a:xfrm>
          </p:grpSpPr>
          <p:sp>
            <p:nvSpPr>
              <p:cNvPr id="15" name="Freeform: Shape 19">
                <a:extLst>
                  <a:ext uri="{FF2B5EF4-FFF2-40B4-BE49-F238E27FC236}">
                    <a16:creationId xmlns:a16="http://schemas.microsoft.com/office/drawing/2014/main" id="{7C8F00DD-EE92-4FD6-9EA3-FCCE2D8F50D8}"/>
                  </a:ext>
                </a:extLst>
              </p:cNvPr>
              <p:cNvSpPr/>
              <p:nvPr/>
            </p:nvSpPr>
            <p:spPr>
              <a:xfrm>
                <a:off x="10656023" y="2419852"/>
                <a:ext cx="656819" cy="656819"/>
              </a:xfrm>
              <a:custGeom>
                <a:avLst/>
                <a:gdLst>
                  <a:gd name="connsiteX0" fmla="*/ 1164401 w 1164401"/>
                  <a:gd name="connsiteY0" fmla="*/ 582201 h 1164401"/>
                  <a:gd name="connsiteX1" fmla="*/ 582201 w 1164401"/>
                  <a:gd name="connsiteY1" fmla="*/ 1164401 h 1164401"/>
                  <a:gd name="connsiteX2" fmla="*/ 0 w 1164401"/>
                  <a:gd name="connsiteY2" fmla="*/ 582201 h 1164401"/>
                  <a:gd name="connsiteX3" fmla="*/ 582201 w 1164401"/>
                  <a:gd name="connsiteY3" fmla="*/ 0 h 1164401"/>
                  <a:gd name="connsiteX4" fmla="*/ 1164401 w 1164401"/>
                  <a:gd name="connsiteY4" fmla="*/ 582201 h 116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01" h="1164401">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flip="none" rotWithShape="1">
                <a:gsLst>
                  <a:gs pos="26000">
                    <a:srgbClr val="377DFF"/>
                  </a:gs>
                  <a:gs pos="43000">
                    <a:srgbClr val="1A6AFF"/>
                  </a:gs>
                  <a:gs pos="83000">
                    <a:srgbClr val="361BFF"/>
                  </a:gs>
                </a:gsLst>
                <a:path path="circle">
                  <a:fillToRect l="100000" b="100000"/>
                </a:path>
                <a:tileRect t="-100000" r="-100000"/>
              </a:gradFill>
              <a:ln w="7185" cap="flat">
                <a:noFill/>
                <a:prstDash val="solid"/>
                <a:miter/>
              </a:ln>
              <a:effectLst>
                <a:outerShdw blurRad="431800" dist="190500" dir="2700000" algn="tl" rotWithShape="0">
                  <a:schemeClr val="tx1">
                    <a:alpha val="13000"/>
                  </a:schemeClr>
                </a:outerShdw>
              </a:effectLst>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16" name="Freeform: Shape 20">
                <a:extLst>
                  <a:ext uri="{FF2B5EF4-FFF2-40B4-BE49-F238E27FC236}">
                    <a16:creationId xmlns:a16="http://schemas.microsoft.com/office/drawing/2014/main" id="{32E998D8-D4BA-4986-8AF7-57E392AED55A}"/>
                  </a:ext>
                </a:extLst>
              </p:cNvPr>
              <p:cNvSpPr/>
              <p:nvPr/>
            </p:nvSpPr>
            <p:spPr>
              <a:xfrm>
                <a:off x="10984972" y="2568859"/>
                <a:ext cx="280749" cy="460690"/>
              </a:xfrm>
              <a:custGeom>
                <a:avLst/>
                <a:gdLst>
                  <a:gd name="connsiteX0" fmla="*/ 188275 w 497708"/>
                  <a:gd name="connsiteY0" fmla="*/ 549200 h 816706"/>
                  <a:gd name="connsiteX1" fmla="*/ 296042 w 497708"/>
                  <a:gd name="connsiteY1" fmla="*/ 718663 h 816706"/>
                  <a:gd name="connsiteX2" fmla="*/ 478 w 497708"/>
                  <a:gd name="connsiteY2" fmla="*/ 816706 h 816706"/>
                  <a:gd name="connsiteX3" fmla="*/ 0 w 497708"/>
                  <a:gd name="connsiteY3" fmla="*/ 616794 h 816706"/>
                  <a:gd name="connsiteX4" fmla="*/ 188275 w 497708"/>
                  <a:gd name="connsiteY4" fmla="*/ 549200 h 816706"/>
                  <a:gd name="connsiteX5" fmla="*/ 288869 w 497708"/>
                  <a:gd name="connsiteY5" fmla="*/ 390896 h 816706"/>
                  <a:gd name="connsiteX6" fmla="*/ 471086 w 497708"/>
                  <a:gd name="connsiteY6" fmla="*/ 479055 h 816706"/>
                  <a:gd name="connsiteX7" fmla="*/ 342115 w 497708"/>
                  <a:gd name="connsiteY7" fmla="*/ 679924 h 816706"/>
                  <a:gd name="connsiteX8" fmla="*/ 231159 w 497708"/>
                  <a:gd name="connsiteY8" fmla="*/ 506156 h 816706"/>
                  <a:gd name="connsiteX9" fmla="*/ 288869 w 497708"/>
                  <a:gd name="connsiteY9" fmla="*/ 390896 h 816706"/>
                  <a:gd name="connsiteX10" fmla="*/ 383245 w 497708"/>
                  <a:gd name="connsiteY10" fmla="*/ 0 h 816706"/>
                  <a:gd name="connsiteX11" fmla="*/ 497708 w 497708"/>
                  <a:gd name="connsiteY11" fmla="*/ 318042 h 816706"/>
                  <a:gd name="connsiteX12" fmla="*/ 485911 w 497708"/>
                  <a:gd name="connsiteY12" fmla="*/ 426129 h 816706"/>
                  <a:gd name="connsiteX13" fmla="*/ 297158 w 497708"/>
                  <a:gd name="connsiteY13" fmla="*/ 338448 h 816706"/>
                  <a:gd name="connsiteX14" fmla="*/ 297796 w 497708"/>
                  <a:gd name="connsiteY14" fmla="*/ 318042 h 816706"/>
                  <a:gd name="connsiteX15" fmla="*/ 236260 w 497708"/>
                  <a:gd name="connsiteY15" fmla="*/ 136304 h 8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708" h="816706">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flip="none" rotWithShape="1">
                <a:gsLst>
                  <a:gs pos="45000">
                    <a:srgbClr val="377DFF">
                      <a:alpha val="34000"/>
                    </a:srgbClr>
                  </a:gs>
                  <a:gs pos="100000">
                    <a:schemeClr val="bg1">
                      <a:alpha val="0"/>
                    </a:schemeClr>
                  </a:gs>
                </a:gsLst>
                <a:lin ang="54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17" name="Freeform: Shape 21">
                <a:extLst>
                  <a:ext uri="{FF2B5EF4-FFF2-40B4-BE49-F238E27FC236}">
                    <a16:creationId xmlns:a16="http://schemas.microsoft.com/office/drawing/2014/main" id="{E8980C28-8352-4D55-8E5E-2A64EA8E689D}"/>
                  </a:ext>
                </a:extLst>
              </p:cNvPr>
              <p:cNvSpPr/>
              <p:nvPr/>
            </p:nvSpPr>
            <p:spPr>
              <a:xfrm>
                <a:off x="10705122" y="2466884"/>
                <a:ext cx="290371" cy="413479"/>
              </a:xfrm>
              <a:custGeom>
                <a:avLst/>
                <a:gdLst>
                  <a:gd name="connsiteX0" fmla="*/ 197840 w 514767"/>
                  <a:gd name="connsiteY0" fmla="*/ 529592 h 733011"/>
                  <a:gd name="connsiteX1" fmla="*/ 270057 w 514767"/>
                  <a:gd name="connsiteY1" fmla="*/ 695388 h 733011"/>
                  <a:gd name="connsiteX2" fmla="*/ 54681 w 514767"/>
                  <a:gd name="connsiteY2" fmla="*/ 733011 h 733011"/>
                  <a:gd name="connsiteX3" fmla="*/ 0 w 514767"/>
                  <a:gd name="connsiteY3" fmla="*/ 559722 h 733011"/>
                  <a:gd name="connsiteX4" fmla="*/ 495158 w 514767"/>
                  <a:gd name="connsiteY4" fmla="*/ 0 h 733011"/>
                  <a:gd name="connsiteX5" fmla="*/ 514767 w 514767"/>
                  <a:gd name="connsiteY5" fmla="*/ 319 h 733011"/>
                  <a:gd name="connsiteX6" fmla="*/ 499462 w 514767"/>
                  <a:gd name="connsiteY6" fmla="*/ 199912 h 733011"/>
                  <a:gd name="connsiteX7" fmla="*/ 495158 w 514767"/>
                  <a:gd name="connsiteY7" fmla="*/ 199912 h 733011"/>
                  <a:gd name="connsiteX8" fmla="*/ 215536 w 514767"/>
                  <a:gd name="connsiteY8" fmla="*/ 392969 h 733011"/>
                  <a:gd name="connsiteX9" fmla="*/ 18812 w 514767"/>
                  <a:gd name="connsiteY9" fmla="*/ 350245 h 733011"/>
                  <a:gd name="connsiteX10" fmla="*/ 495158 w 514767"/>
                  <a:gd name="connsiteY10" fmla="*/ 0 h 7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767" h="733011">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flip="none" rotWithShape="1">
                <a:gsLst>
                  <a:gs pos="9000">
                    <a:schemeClr val="bg1">
                      <a:alpha val="10000"/>
                    </a:schemeClr>
                  </a:gs>
                  <a:gs pos="100000">
                    <a:srgbClr val="377DFF">
                      <a:alpha val="12000"/>
                    </a:srgbClr>
                  </a:gs>
                </a:gsLst>
                <a:lin ang="162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grpSp>
        <p:grpSp>
          <p:nvGrpSpPr>
            <p:cNvPr id="11" name="Group 15">
              <a:extLst>
                <a:ext uri="{FF2B5EF4-FFF2-40B4-BE49-F238E27FC236}">
                  <a16:creationId xmlns:a16="http://schemas.microsoft.com/office/drawing/2014/main" id="{B787FC75-227A-4FCC-BE0D-5C1C994B525C}"/>
                </a:ext>
              </a:extLst>
            </p:cNvPr>
            <p:cNvGrpSpPr>
              <a:grpSpLocks/>
            </p:cNvGrpSpPr>
            <p:nvPr/>
          </p:nvGrpSpPr>
          <p:grpSpPr bwMode="auto">
            <a:xfrm>
              <a:off x="9691646" y="1877764"/>
              <a:ext cx="1164401" cy="1164401"/>
              <a:chOff x="9692927" y="1837651"/>
              <a:chExt cx="1164401" cy="1164401"/>
            </a:xfrm>
          </p:grpSpPr>
          <p:sp>
            <p:nvSpPr>
              <p:cNvPr id="12" name="Freeform: Shape 16">
                <a:extLst>
                  <a:ext uri="{FF2B5EF4-FFF2-40B4-BE49-F238E27FC236}">
                    <a16:creationId xmlns:a16="http://schemas.microsoft.com/office/drawing/2014/main" id="{F2901BB8-C70C-4B6F-B75C-59A457976FA4}"/>
                  </a:ext>
                </a:extLst>
              </p:cNvPr>
              <p:cNvSpPr/>
              <p:nvPr/>
            </p:nvSpPr>
            <p:spPr>
              <a:xfrm>
                <a:off x="9692927" y="1837651"/>
                <a:ext cx="1164401" cy="1164401"/>
              </a:xfrm>
              <a:custGeom>
                <a:avLst/>
                <a:gdLst>
                  <a:gd name="connsiteX0" fmla="*/ 1164401 w 1164401"/>
                  <a:gd name="connsiteY0" fmla="*/ 582201 h 1164401"/>
                  <a:gd name="connsiteX1" fmla="*/ 582201 w 1164401"/>
                  <a:gd name="connsiteY1" fmla="*/ 1164401 h 1164401"/>
                  <a:gd name="connsiteX2" fmla="*/ 0 w 1164401"/>
                  <a:gd name="connsiteY2" fmla="*/ 582201 h 1164401"/>
                  <a:gd name="connsiteX3" fmla="*/ 582201 w 1164401"/>
                  <a:gd name="connsiteY3" fmla="*/ 0 h 1164401"/>
                  <a:gd name="connsiteX4" fmla="*/ 1164401 w 1164401"/>
                  <a:gd name="connsiteY4" fmla="*/ 582201 h 116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01" h="1164401">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flip="none" rotWithShape="1">
                <a:gsLst>
                  <a:gs pos="26000">
                    <a:schemeClr val="bg1"/>
                  </a:gs>
                  <a:gs pos="48000">
                    <a:srgbClr val="FFC000"/>
                  </a:gs>
                  <a:gs pos="94000">
                    <a:srgbClr val="FBBF3F"/>
                  </a:gs>
                </a:gsLst>
                <a:path path="circle">
                  <a:fillToRect l="100000" b="100000"/>
                </a:path>
                <a:tileRect t="-100000" r="-100000"/>
              </a:gradFill>
              <a:ln w="7185" cap="flat">
                <a:noFill/>
                <a:prstDash val="solid"/>
                <a:miter/>
              </a:ln>
              <a:effectLst>
                <a:outerShdw blurRad="241300" dist="203200" dir="2700000" algn="tl" rotWithShape="0">
                  <a:prstClr val="black">
                    <a:alpha val="14000"/>
                  </a:prstClr>
                </a:outerShdw>
              </a:effectLst>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13" name="Freeform: Shape 17">
                <a:extLst>
                  <a:ext uri="{FF2B5EF4-FFF2-40B4-BE49-F238E27FC236}">
                    <a16:creationId xmlns:a16="http://schemas.microsoft.com/office/drawing/2014/main" id="{4EDDF14B-5522-4F47-A2AC-EE618696FA0B}"/>
                  </a:ext>
                </a:extLst>
              </p:cNvPr>
              <p:cNvSpPr/>
              <p:nvPr/>
            </p:nvSpPr>
            <p:spPr>
              <a:xfrm>
                <a:off x="10276084" y="2101809"/>
                <a:ext cx="497708" cy="816706"/>
              </a:xfrm>
              <a:custGeom>
                <a:avLst/>
                <a:gdLst>
                  <a:gd name="connsiteX0" fmla="*/ 188275 w 497708"/>
                  <a:gd name="connsiteY0" fmla="*/ 549200 h 816706"/>
                  <a:gd name="connsiteX1" fmla="*/ 296042 w 497708"/>
                  <a:gd name="connsiteY1" fmla="*/ 718663 h 816706"/>
                  <a:gd name="connsiteX2" fmla="*/ 478 w 497708"/>
                  <a:gd name="connsiteY2" fmla="*/ 816706 h 816706"/>
                  <a:gd name="connsiteX3" fmla="*/ 0 w 497708"/>
                  <a:gd name="connsiteY3" fmla="*/ 616794 h 816706"/>
                  <a:gd name="connsiteX4" fmla="*/ 188275 w 497708"/>
                  <a:gd name="connsiteY4" fmla="*/ 549200 h 816706"/>
                  <a:gd name="connsiteX5" fmla="*/ 288869 w 497708"/>
                  <a:gd name="connsiteY5" fmla="*/ 390896 h 816706"/>
                  <a:gd name="connsiteX6" fmla="*/ 471086 w 497708"/>
                  <a:gd name="connsiteY6" fmla="*/ 479055 h 816706"/>
                  <a:gd name="connsiteX7" fmla="*/ 342115 w 497708"/>
                  <a:gd name="connsiteY7" fmla="*/ 679924 h 816706"/>
                  <a:gd name="connsiteX8" fmla="*/ 231159 w 497708"/>
                  <a:gd name="connsiteY8" fmla="*/ 506156 h 816706"/>
                  <a:gd name="connsiteX9" fmla="*/ 288869 w 497708"/>
                  <a:gd name="connsiteY9" fmla="*/ 390896 h 816706"/>
                  <a:gd name="connsiteX10" fmla="*/ 383245 w 497708"/>
                  <a:gd name="connsiteY10" fmla="*/ 0 h 816706"/>
                  <a:gd name="connsiteX11" fmla="*/ 497708 w 497708"/>
                  <a:gd name="connsiteY11" fmla="*/ 318042 h 816706"/>
                  <a:gd name="connsiteX12" fmla="*/ 485911 w 497708"/>
                  <a:gd name="connsiteY12" fmla="*/ 426129 h 816706"/>
                  <a:gd name="connsiteX13" fmla="*/ 297158 w 497708"/>
                  <a:gd name="connsiteY13" fmla="*/ 338448 h 816706"/>
                  <a:gd name="connsiteX14" fmla="*/ 297796 w 497708"/>
                  <a:gd name="connsiteY14" fmla="*/ 318042 h 816706"/>
                  <a:gd name="connsiteX15" fmla="*/ 236260 w 497708"/>
                  <a:gd name="connsiteY15" fmla="*/ 136304 h 8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708" h="816706">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flip="none" rotWithShape="1">
                <a:gsLst>
                  <a:gs pos="36000">
                    <a:schemeClr val="bg1">
                      <a:alpha val="59000"/>
                    </a:schemeClr>
                  </a:gs>
                  <a:gs pos="99000">
                    <a:schemeClr val="bg1">
                      <a:alpha val="0"/>
                    </a:schemeClr>
                  </a:gs>
                </a:gsLst>
                <a:lin ang="54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14" name="Freeform: Shape 18">
                <a:extLst>
                  <a:ext uri="{FF2B5EF4-FFF2-40B4-BE49-F238E27FC236}">
                    <a16:creationId xmlns:a16="http://schemas.microsoft.com/office/drawing/2014/main" id="{68266131-4043-4F4E-8183-0A0B1C387825}"/>
                  </a:ext>
                </a:extLst>
              </p:cNvPr>
              <p:cNvSpPr/>
              <p:nvPr/>
            </p:nvSpPr>
            <p:spPr>
              <a:xfrm>
                <a:off x="9779970" y="1921028"/>
                <a:ext cx="514767" cy="733011"/>
              </a:xfrm>
              <a:custGeom>
                <a:avLst/>
                <a:gdLst>
                  <a:gd name="connsiteX0" fmla="*/ 197840 w 514767"/>
                  <a:gd name="connsiteY0" fmla="*/ 529592 h 733011"/>
                  <a:gd name="connsiteX1" fmla="*/ 270057 w 514767"/>
                  <a:gd name="connsiteY1" fmla="*/ 695388 h 733011"/>
                  <a:gd name="connsiteX2" fmla="*/ 54681 w 514767"/>
                  <a:gd name="connsiteY2" fmla="*/ 733011 h 733011"/>
                  <a:gd name="connsiteX3" fmla="*/ 0 w 514767"/>
                  <a:gd name="connsiteY3" fmla="*/ 559722 h 733011"/>
                  <a:gd name="connsiteX4" fmla="*/ 495158 w 514767"/>
                  <a:gd name="connsiteY4" fmla="*/ 0 h 733011"/>
                  <a:gd name="connsiteX5" fmla="*/ 514767 w 514767"/>
                  <a:gd name="connsiteY5" fmla="*/ 319 h 733011"/>
                  <a:gd name="connsiteX6" fmla="*/ 499462 w 514767"/>
                  <a:gd name="connsiteY6" fmla="*/ 199912 h 733011"/>
                  <a:gd name="connsiteX7" fmla="*/ 495158 w 514767"/>
                  <a:gd name="connsiteY7" fmla="*/ 199912 h 733011"/>
                  <a:gd name="connsiteX8" fmla="*/ 215536 w 514767"/>
                  <a:gd name="connsiteY8" fmla="*/ 392969 h 733011"/>
                  <a:gd name="connsiteX9" fmla="*/ 18812 w 514767"/>
                  <a:gd name="connsiteY9" fmla="*/ 350245 h 733011"/>
                  <a:gd name="connsiteX10" fmla="*/ 495158 w 514767"/>
                  <a:gd name="connsiteY10" fmla="*/ 0 h 7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767" h="733011">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flip="none" rotWithShape="1">
                <a:gsLst>
                  <a:gs pos="9000">
                    <a:schemeClr val="bg1">
                      <a:alpha val="10000"/>
                    </a:schemeClr>
                  </a:gs>
                  <a:gs pos="100000">
                    <a:schemeClr val="bg1">
                      <a:alpha val="51000"/>
                    </a:schemeClr>
                  </a:gs>
                </a:gsLst>
                <a:lin ang="162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grpSp>
      </p:grpSp>
      <p:grpSp>
        <p:nvGrpSpPr>
          <p:cNvPr id="18" name="Group 22">
            <a:extLst>
              <a:ext uri="{FF2B5EF4-FFF2-40B4-BE49-F238E27FC236}">
                <a16:creationId xmlns:a16="http://schemas.microsoft.com/office/drawing/2014/main" id="{C9BADEC0-242E-4863-BCCD-1E84169E4247}"/>
              </a:ext>
            </a:extLst>
          </p:cNvPr>
          <p:cNvGrpSpPr>
            <a:grpSpLocks/>
          </p:cNvGrpSpPr>
          <p:nvPr userDrawn="1"/>
        </p:nvGrpSpPr>
        <p:grpSpPr bwMode="auto">
          <a:xfrm>
            <a:off x="1441450" y="2668588"/>
            <a:ext cx="1160463" cy="1220787"/>
            <a:chOff x="1441746" y="2668982"/>
            <a:chExt cx="1160477" cy="1220627"/>
          </a:xfrm>
        </p:grpSpPr>
        <p:grpSp>
          <p:nvGrpSpPr>
            <p:cNvPr id="19" name="Group 23">
              <a:extLst>
                <a:ext uri="{FF2B5EF4-FFF2-40B4-BE49-F238E27FC236}">
                  <a16:creationId xmlns:a16="http://schemas.microsoft.com/office/drawing/2014/main" id="{F6AD3B29-C391-493C-BD41-EC45684CCE96}"/>
                </a:ext>
              </a:extLst>
            </p:cNvPr>
            <p:cNvGrpSpPr>
              <a:grpSpLocks/>
            </p:cNvGrpSpPr>
            <p:nvPr/>
          </p:nvGrpSpPr>
          <p:grpSpPr bwMode="auto">
            <a:xfrm>
              <a:off x="1441746" y="2968391"/>
              <a:ext cx="921218" cy="921218"/>
              <a:chOff x="10656023" y="2419852"/>
              <a:chExt cx="656819" cy="656819"/>
            </a:xfrm>
          </p:grpSpPr>
          <p:sp>
            <p:nvSpPr>
              <p:cNvPr id="24" name="Freeform: Shape 28">
                <a:extLst>
                  <a:ext uri="{FF2B5EF4-FFF2-40B4-BE49-F238E27FC236}">
                    <a16:creationId xmlns:a16="http://schemas.microsoft.com/office/drawing/2014/main" id="{ADA12B09-6FE6-4702-8688-209851F8D97D}"/>
                  </a:ext>
                </a:extLst>
              </p:cNvPr>
              <p:cNvSpPr/>
              <p:nvPr/>
            </p:nvSpPr>
            <p:spPr>
              <a:xfrm>
                <a:off x="10656023" y="2419852"/>
                <a:ext cx="656819" cy="656819"/>
              </a:xfrm>
              <a:custGeom>
                <a:avLst/>
                <a:gdLst>
                  <a:gd name="connsiteX0" fmla="*/ 1164401 w 1164401"/>
                  <a:gd name="connsiteY0" fmla="*/ 582201 h 1164401"/>
                  <a:gd name="connsiteX1" fmla="*/ 582201 w 1164401"/>
                  <a:gd name="connsiteY1" fmla="*/ 1164401 h 1164401"/>
                  <a:gd name="connsiteX2" fmla="*/ 0 w 1164401"/>
                  <a:gd name="connsiteY2" fmla="*/ 582201 h 1164401"/>
                  <a:gd name="connsiteX3" fmla="*/ 582201 w 1164401"/>
                  <a:gd name="connsiteY3" fmla="*/ 0 h 1164401"/>
                  <a:gd name="connsiteX4" fmla="*/ 1164401 w 1164401"/>
                  <a:gd name="connsiteY4" fmla="*/ 582201 h 116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01" h="1164401">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flip="none" rotWithShape="1">
                <a:gsLst>
                  <a:gs pos="26000">
                    <a:srgbClr val="377DFF"/>
                  </a:gs>
                  <a:gs pos="43000">
                    <a:srgbClr val="1A6AFF"/>
                  </a:gs>
                  <a:gs pos="83000">
                    <a:srgbClr val="361BFF"/>
                  </a:gs>
                </a:gsLst>
                <a:path path="circle">
                  <a:fillToRect l="100000" b="100000"/>
                </a:path>
                <a:tileRect t="-100000" r="-100000"/>
              </a:gradFill>
              <a:ln w="7185" cap="flat">
                <a:noFill/>
                <a:prstDash val="solid"/>
                <a:miter/>
              </a:ln>
              <a:effectLst>
                <a:outerShdw blurRad="431800" dist="190500" dir="2700000" algn="tl" rotWithShape="0">
                  <a:schemeClr val="tx1">
                    <a:alpha val="13000"/>
                  </a:schemeClr>
                </a:outerShdw>
              </a:effectLst>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25" name="Freeform: Shape 29">
                <a:extLst>
                  <a:ext uri="{FF2B5EF4-FFF2-40B4-BE49-F238E27FC236}">
                    <a16:creationId xmlns:a16="http://schemas.microsoft.com/office/drawing/2014/main" id="{50694C6F-47F5-46BE-B7A9-8C2DF0DC296C}"/>
                  </a:ext>
                </a:extLst>
              </p:cNvPr>
              <p:cNvSpPr/>
              <p:nvPr/>
            </p:nvSpPr>
            <p:spPr>
              <a:xfrm>
                <a:off x="10984972" y="2568859"/>
                <a:ext cx="280749" cy="460690"/>
              </a:xfrm>
              <a:custGeom>
                <a:avLst/>
                <a:gdLst>
                  <a:gd name="connsiteX0" fmla="*/ 188275 w 497708"/>
                  <a:gd name="connsiteY0" fmla="*/ 549200 h 816706"/>
                  <a:gd name="connsiteX1" fmla="*/ 296042 w 497708"/>
                  <a:gd name="connsiteY1" fmla="*/ 718663 h 816706"/>
                  <a:gd name="connsiteX2" fmla="*/ 478 w 497708"/>
                  <a:gd name="connsiteY2" fmla="*/ 816706 h 816706"/>
                  <a:gd name="connsiteX3" fmla="*/ 0 w 497708"/>
                  <a:gd name="connsiteY3" fmla="*/ 616794 h 816706"/>
                  <a:gd name="connsiteX4" fmla="*/ 188275 w 497708"/>
                  <a:gd name="connsiteY4" fmla="*/ 549200 h 816706"/>
                  <a:gd name="connsiteX5" fmla="*/ 288869 w 497708"/>
                  <a:gd name="connsiteY5" fmla="*/ 390896 h 816706"/>
                  <a:gd name="connsiteX6" fmla="*/ 471086 w 497708"/>
                  <a:gd name="connsiteY6" fmla="*/ 479055 h 816706"/>
                  <a:gd name="connsiteX7" fmla="*/ 342115 w 497708"/>
                  <a:gd name="connsiteY7" fmla="*/ 679924 h 816706"/>
                  <a:gd name="connsiteX8" fmla="*/ 231159 w 497708"/>
                  <a:gd name="connsiteY8" fmla="*/ 506156 h 816706"/>
                  <a:gd name="connsiteX9" fmla="*/ 288869 w 497708"/>
                  <a:gd name="connsiteY9" fmla="*/ 390896 h 816706"/>
                  <a:gd name="connsiteX10" fmla="*/ 383245 w 497708"/>
                  <a:gd name="connsiteY10" fmla="*/ 0 h 816706"/>
                  <a:gd name="connsiteX11" fmla="*/ 497708 w 497708"/>
                  <a:gd name="connsiteY11" fmla="*/ 318042 h 816706"/>
                  <a:gd name="connsiteX12" fmla="*/ 485911 w 497708"/>
                  <a:gd name="connsiteY12" fmla="*/ 426129 h 816706"/>
                  <a:gd name="connsiteX13" fmla="*/ 297158 w 497708"/>
                  <a:gd name="connsiteY13" fmla="*/ 338448 h 816706"/>
                  <a:gd name="connsiteX14" fmla="*/ 297796 w 497708"/>
                  <a:gd name="connsiteY14" fmla="*/ 318042 h 816706"/>
                  <a:gd name="connsiteX15" fmla="*/ 236260 w 497708"/>
                  <a:gd name="connsiteY15" fmla="*/ 136304 h 8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708" h="816706">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flip="none" rotWithShape="1">
                <a:gsLst>
                  <a:gs pos="45000">
                    <a:srgbClr val="377DFF">
                      <a:alpha val="34000"/>
                    </a:srgbClr>
                  </a:gs>
                  <a:gs pos="100000">
                    <a:schemeClr val="bg1">
                      <a:alpha val="0"/>
                    </a:schemeClr>
                  </a:gs>
                </a:gsLst>
                <a:lin ang="54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26" name="Freeform: Shape 30">
                <a:extLst>
                  <a:ext uri="{FF2B5EF4-FFF2-40B4-BE49-F238E27FC236}">
                    <a16:creationId xmlns:a16="http://schemas.microsoft.com/office/drawing/2014/main" id="{ACA78730-7B01-42BE-8478-F705682D20B3}"/>
                  </a:ext>
                </a:extLst>
              </p:cNvPr>
              <p:cNvSpPr/>
              <p:nvPr/>
            </p:nvSpPr>
            <p:spPr>
              <a:xfrm>
                <a:off x="10705122" y="2466884"/>
                <a:ext cx="290371" cy="413479"/>
              </a:xfrm>
              <a:custGeom>
                <a:avLst/>
                <a:gdLst>
                  <a:gd name="connsiteX0" fmla="*/ 197840 w 514767"/>
                  <a:gd name="connsiteY0" fmla="*/ 529592 h 733011"/>
                  <a:gd name="connsiteX1" fmla="*/ 270057 w 514767"/>
                  <a:gd name="connsiteY1" fmla="*/ 695388 h 733011"/>
                  <a:gd name="connsiteX2" fmla="*/ 54681 w 514767"/>
                  <a:gd name="connsiteY2" fmla="*/ 733011 h 733011"/>
                  <a:gd name="connsiteX3" fmla="*/ 0 w 514767"/>
                  <a:gd name="connsiteY3" fmla="*/ 559722 h 733011"/>
                  <a:gd name="connsiteX4" fmla="*/ 495158 w 514767"/>
                  <a:gd name="connsiteY4" fmla="*/ 0 h 733011"/>
                  <a:gd name="connsiteX5" fmla="*/ 514767 w 514767"/>
                  <a:gd name="connsiteY5" fmla="*/ 319 h 733011"/>
                  <a:gd name="connsiteX6" fmla="*/ 499462 w 514767"/>
                  <a:gd name="connsiteY6" fmla="*/ 199912 h 733011"/>
                  <a:gd name="connsiteX7" fmla="*/ 495158 w 514767"/>
                  <a:gd name="connsiteY7" fmla="*/ 199912 h 733011"/>
                  <a:gd name="connsiteX8" fmla="*/ 215536 w 514767"/>
                  <a:gd name="connsiteY8" fmla="*/ 392969 h 733011"/>
                  <a:gd name="connsiteX9" fmla="*/ 18812 w 514767"/>
                  <a:gd name="connsiteY9" fmla="*/ 350245 h 733011"/>
                  <a:gd name="connsiteX10" fmla="*/ 495158 w 514767"/>
                  <a:gd name="connsiteY10" fmla="*/ 0 h 7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767" h="733011">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flip="none" rotWithShape="1">
                <a:gsLst>
                  <a:gs pos="9000">
                    <a:schemeClr val="bg1">
                      <a:alpha val="10000"/>
                    </a:schemeClr>
                  </a:gs>
                  <a:gs pos="100000">
                    <a:srgbClr val="377DFF">
                      <a:alpha val="12000"/>
                    </a:srgbClr>
                  </a:gs>
                </a:gsLst>
                <a:lin ang="162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grpSp>
        <p:grpSp>
          <p:nvGrpSpPr>
            <p:cNvPr id="20" name="Group 24">
              <a:extLst>
                <a:ext uri="{FF2B5EF4-FFF2-40B4-BE49-F238E27FC236}">
                  <a16:creationId xmlns:a16="http://schemas.microsoft.com/office/drawing/2014/main" id="{8560307F-AC34-4A29-B5AA-B53F6800C3F9}"/>
                </a:ext>
              </a:extLst>
            </p:cNvPr>
            <p:cNvGrpSpPr>
              <a:grpSpLocks/>
            </p:cNvGrpSpPr>
            <p:nvPr/>
          </p:nvGrpSpPr>
          <p:grpSpPr bwMode="auto">
            <a:xfrm>
              <a:off x="1956084" y="2668982"/>
              <a:ext cx="646139" cy="646139"/>
              <a:chOff x="9692927" y="1837651"/>
              <a:chExt cx="1164401" cy="1164401"/>
            </a:xfrm>
          </p:grpSpPr>
          <p:sp>
            <p:nvSpPr>
              <p:cNvPr id="21" name="Freeform: Shape 25">
                <a:extLst>
                  <a:ext uri="{FF2B5EF4-FFF2-40B4-BE49-F238E27FC236}">
                    <a16:creationId xmlns:a16="http://schemas.microsoft.com/office/drawing/2014/main" id="{EB374128-AAAE-4E6F-AB5A-D88141EF5112}"/>
                  </a:ext>
                </a:extLst>
              </p:cNvPr>
              <p:cNvSpPr/>
              <p:nvPr/>
            </p:nvSpPr>
            <p:spPr>
              <a:xfrm>
                <a:off x="9692927" y="1837651"/>
                <a:ext cx="1164401" cy="1164401"/>
              </a:xfrm>
              <a:custGeom>
                <a:avLst/>
                <a:gdLst>
                  <a:gd name="connsiteX0" fmla="*/ 1164401 w 1164401"/>
                  <a:gd name="connsiteY0" fmla="*/ 582201 h 1164401"/>
                  <a:gd name="connsiteX1" fmla="*/ 582201 w 1164401"/>
                  <a:gd name="connsiteY1" fmla="*/ 1164401 h 1164401"/>
                  <a:gd name="connsiteX2" fmla="*/ 0 w 1164401"/>
                  <a:gd name="connsiteY2" fmla="*/ 582201 h 1164401"/>
                  <a:gd name="connsiteX3" fmla="*/ 582201 w 1164401"/>
                  <a:gd name="connsiteY3" fmla="*/ 0 h 1164401"/>
                  <a:gd name="connsiteX4" fmla="*/ 1164401 w 1164401"/>
                  <a:gd name="connsiteY4" fmla="*/ 582201 h 116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01" h="1164401">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flip="none" rotWithShape="1">
                <a:gsLst>
                  <a:gs pos="26000">
                    <a:schemeClr val="bg1"/>
                  </a:gs>
                  <a:gs pos="48000">
                    <a:srgbClr val="FFC000"/>
                  </a:gs>
                  <a:gs pos="94000">
                    <a:srgbClr val="FBBF3F"/>
                  </a:gs>
                </a:gsLst>
                <a:path path="circle">
                  <a:fillToRect l="100000" b="100000"/>
                </a:path>
                <a:tileRect t="-100000" r="-100000"/>
              </a:gradFill>
              <a:ln w="7185" cap="flat">
                <a:noFill/>
                <a:prstDash val="solid"/>
                <a:miter/>
              </a:ln>
              <a:effectLst>
                <a:outerShdw blurRad="241300" dist="203200" dir="2700000" algn="tl" rotWithShape="0">
                  <a:prstClr val="black">
                    <a:alpha val="14000"/>
                  </a:prstClr>
                </a:outerShdw>
              </a:effectLst>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22" name="Freeform: Shape 26">
                <a:extLst>
                  <a:ext uri="{FF2B5EF4-FFF2-40B4-BE49-F238E27FC236}">
                    <a16:creationId xmlns:a16="http://schemas.microsoft.com/office/drawing/2014/main" id="{015FDF85-8761-4E38-B246-3031A249DD44}"/>
                  </a:ext>
                </a:extLst>
              </p:cNvPr>
              <p:cNvSpPr/>
              <p:nvPr/>
            </p:nvSpPr>
            <p:spPr>
              <a:xfrm>
                <a:off x="10276084" y="2101809"/>
                <a:ext cx="497708" cy="816706"/>
              </a:xfrm>
              <a:custGeom>
                <a:avLst/>
                <a:gdLst>
                  <a:gd name="connsiteX0" fmla="*/ 188275 w 497708"/>
                  <a:gd name="connsiteY0" fmla="*/ 549200 h 816706"/>
                  <a:gd name="connsiteX1" fmla="*/ 296042 w 497708"/>
                  <a:gd name="connsiteY1" fmla="*/ 718663 h 816706"/>
                  <a:gd name="connsiteX2" fmla="*/ 478 w 497708"/>
                  <a:gd name="connsiteY2" fmla="*/ 816706 h 816706"/>
                  <a:gd name="connsiteX3" fmla="*/ 0 w 497708"/>
                  <a:gd name="connsiteY3" fmla="*/ 616794 h 816706"/>
                  <a:gd name="connsiteX4" fmla="*/ 188275 w 497708"/>
                  <a:gd name="connsiteY4" fmla="*/ 549200 h 816706"/>
                  <a:gd name="connsiteX5" fmla="*/ 288869 w 497708"/>
                  <a:gd name="connsiteY5" fmla="*/ 390896 h 816706"/>
                  <a:gd name="connsiteX6" fmla="*/ 471086 w 497708"/>
                  <a:gd name="connsiteY6" fmla="*/ 479055 h 816706"/>
                  <a:gd name="connsiteX7" fmla="*/ 342115 w 497708"/>
                  <a:gd name="connsiteY7" fmla="*/ 679924 h 816706"/>
                  <a:gd name="connsiteX8" fmla="*/ 231159 w 497708"/>
                  <a:gd name="connsiteY8" fmla="*/ 506156 h 816706"/>
                  <a:gd name="connsiteX9" fmla="*/ 288869 w 497708"/>
                  <a:gd name="connsiteY9" fmla="*/ 390896 h 816706"/>
                  <a:gd name="connsiteX10" fmla="*/ 383245 w 497708"/>
                  <a:gd name="connsiteY10" fmla="*/ 0 h 816706"/>
                  <a:gd name="connsiteX11" fmla="*/ 497708 w 497708"/>
                  <a:gd name="connsiteY11" fmla="*/ 318042 h 816706"/>
                  <a:gd name="connsiteX12" fmla="*/ 485911 w 497708"/>
                  <a:gd name="connsiteY12" fmla="*/ 426129 h 816706"/>
                  <a:gd name="connsiteX13" fmla="*/ 297158 w 497708"/>
                  <a:gd name="connsiteY13" fmla="*/ 338448 h 816706"/>
                  <a:gd name="connsiteX14" fmla="*/ 297796 w 497708"/>
                  <a:gd name="connsiteY14" fmla="*/ 318042 h 816706"/>
                  <a:gd name="connsiteX15" fmla="*/ 236260 w 497708"/>
                  <a:gd name="connsiteY15" fmla="*/ 136304 h 8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708" h="816706">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flip="none" rotWithShape="1">
                <a:gsLst>
                  <a:gs pos="36000">
                    <a:schemeClr val="bg1">
                      <a:alpha val="59000"/>
                    </a:schemeClr>
                  </a:gs>
                  <a:gs pos="99000">
                    <a:schemeClr val="bg1">
                      <a:alpha val="0"/>
                    </a:schemeClr>
                  </a:gs>
                </a:gsLst>
                <a:lin ang="54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sp>
            <p:nvSpPr>
              <p:cNvPr id="23" name="Freeform: Shape 27">
                <a:extLst>
                  <a:ext uri="{FF2B5EF4-FFF2-40B4-BE49-F238E27FC236}">
                    <a16:creationId xmlns:a16="http://schemas.microsoft.com/office/drawing/2014/main" id="{61678237-EF84-4145-ACB2-75D9FF2BD3FE}"/>
                  </a:ext>
                </a:extLst>
              </p:cNvPr>
              <p:cNvSpPr/>
              <p:nvPr/>
            </p:nvSpPr>
            <p:spPr>
              <a:xfrm>
                <a:off x="9779970" y="1921028"/>
                <a:ext cx="514767" cy="733011"/>
              </a:xfrm>
              <a:custGeom>
                <a:avLst/>
                <a:gdLst>
                  <a:gd name="connsiteX0" fmla="*/ 197840 w 514767"/>
                  <a:gd name="connsiteY0" fmla="*/ 529592 h 733011"/>
                  <a:gd name="connsiteX1" fmla="*/ 270057 w 514767"/>
                  <a:gd name="connsiteY1" fmla="*/ 695388 h 733011"/>
                  <a:gd name="connsiteX2" fmla="*/ 54681 w 514767"/>
                  <a:gd name="connsiteY2" fmla="*/ 733011 h 733011"/>
                  <a:gd name="connsiteX3" fmla="*/ 0 w 514767"/>
                  <a:gd name="connsiteY3" fmla="*/ 559722 h 733011"/>
                  <a:gd name="connsiteX4" fmla="*/ 495158 w 514767"/>
                  <a:gd name="connsiteY4" fmla="*/ 0 h 733011"/>
                  <a:gd name="connsiteX5" fmla="*/ 514767 w 514767"/>
                  <a:gd name="connsiteY5" fmla="*/ 319 h 733011"/>
                  <a:gd name="connsiteX6" fmla="*/ 499462 w 514767"/>
                  <a:gd name="connsiteY6" fmla="*/ 199912 h 733011"/>
                  <a:gd name="connsiteX7" fmla="*/ 495158 w 514767"/>
                  <a:gd name="connsiteY7" fmla="*/ 199912 h 733011"/>
                  <a:gd name="connsiteX8" fmla="*/ 215536 w 514767"/>
                  <a:gd name="connsiteY8" fmla="*/ 392969 h 733011"/>
                  <a:gd name="connsiteX9" fmla="*/ 18812 w 514767"/>
                  <a:gd name="connsiteY9" fmla="*/ 350245 h 733011"/>
                  <a:gd name="connsiteX10" fmla="*/ 495158 w 514767"/>
                  <a:gd name="connsiteY10" fmla="*/ 0 h 7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767" h="733011">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flip="none" rotWithShape="1">
                <a:gsLst>
                  <a:gs pos="9000">
                    <a:schemeClr val="bg1">
                      <a:alpha val="10000"/>
                    </a:schemeClr>
                  </a:gs>
                  <a:gs pos="100000">
                    <a:schemeClr val="bg1">
                      <a:alpha val="51000"/>
                    </a:schemeClr>
                  </a:gs>
                </a:gsLst>
                <a:lin ang="16200000" scaled="1"/>
                <a:tileRect/>
              </a:gradFill>
              <a:ln w="2738" cap="flat">
                <a:noFill/>
                <a:prstDash val="solid"/>
                <a:miter/>
              </a:ln>
            </p:spPr>
            <p:txBody>
              <a:bodyPr anchor="ctr"/>
              <a:lstStyle/>
              <a:p>
                <a:pPr eaLnBrk="1" fontAlgn="auto" hangingPunct="1">
                  <a:spcBef>
                    <a:spcPts val="0"/>
                  </a:spcBef>
                  <a:spcAft>
                    <a:spcPts val="0"/>
                  </a:spcAft>
                  <a:defRPr/>
                </a:pPr>
                <a:endParaRPr lang="en-US" dirty="0">
                  <a:solidFill>
                    <a:srgbClr val="000000"/>
                  </a:solidFill>
                  <a:latin typeface="Calibri"/>
                </a:endParaRPr>
              </a:p>
            </p:txBody>
          </p:sp>
        </p:grpSp>
      </p:grpSp>
    </p:spTree>
    <p:extLst>
      <p:ext uri="{BB962C8B-B14F-4D97-AF65-F5344CB8AC3E}">
        <p14:creationId xmlns:p14="http://schemas.microsoft.com/office/powerpoint/2010/main" val="89463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4287494"/>
            <a:ext cx="12191998" cy="2569590"/>
          </a:xfrm>
          <a:custGeom>
            <a:avLst/>
            <a:gdLst>
              <a:gd name="connsiteX0" fmla="*/ 6096000 w 12191998"/>
              <a:gd name="connsiteY0" fmla="*/ 0 h 2569590"/>
              <a:gd name="connsiteX1" fmla="*/ 12163577 w 12191998"/>
              <a:gd name="connsiteY1" fmla="*/ 1344771 h 2569590"/>
              <a:gd name="connsiteX2" fmla="*/ 12191998 w 12191998"/>
              <a:gd name="connsiteY2" fmla="*/ 1366741 h 2569590"/>
              <a:gd name="connsiteX3" fmla="*/ 12191998 w 12191998"/>
              <a:gd name="connsiteY3" fmla="*/ 2569590 h 2569590"/>
              <a:gd name="connsiteX4" fmla="*/ 0 w 12191998"/>
              <a:gd name="connsiteY4" fmla="*/ 2569590 h 2569590"/>
              <a:gd name="connsiteX5" fmla="*/ 0 w 12191998"/>
              <a:gd name="connsiteY5" fmla="*/ 1366742 h 2569590"/>
              <a:gd name="connsiteX6" fmla="*/ 28423 w 12191998"/>
              <a:gd name="connsiteY6" fmla="*/ 1344771 h 2569590"/>
              <a:gd name="connsiteX7" fmla="*/ 6096000 w 12191998"/>
              <a:gd name="connsiteY7" fmla="*/ 0 h 256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2569590">
                <a:moveTo>
                  <a:pt x="6096000" y="0"/>
                </a:moveTo>
                <a:cubicBezTo>
                  <a:pt x="8716060" y="0"/>
                  <a:pt x="10995065" y="543765"/>
                  <a:pt x="12163577" y="1344771"/>
                </a:cubicBezTo>
                <a:lnTo>
                  <a:pt x="12191998" y="1366741"/>
                </a:lnTo>
                <a:lnTo>
                  <a:pt x="12191998" y="2569590"/>
                </a:lnTo>
                <a:lnTo>
                  <a:pt x="0" y="2569590"/>
                </a:lnTo>
                <a:lnTo>
                  <a:pt x="0" y="1366742"/>
                </a:lnTo>
                <a:lnTo>
                  <a:pt x="28423" y="1344771"/>
                </a:lnTo>
                <a:cubicBezTo>
                  <a:pt x="1196935" y="543765"/>
                  <a:pt x="3475940" y="0"/>
                  <a:pt x="6096000"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1813282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40513" y="938981"/>
            <a:ext cx="4283377" cy="4980038"/>
          </a:xfrm>
          <a:custGeom>
            <a:avLst/>
            <a:gdLst>
              <a:gd name="connsiteX0" fmla="*/ 1770668 w 4283377"/>
              <a:gd name="connsiteY0" fmla="*/ 642169 h 4980038"/>
              <a:gd name="connsiteX1" fmla="*/ 1770668 w 4283377"/>
              <a:gd name="connsiteY1" fmla="*/ 4337869 h 4980038"/>
              <a:gd name="connsiteX2" fmla="*/ 1662604 w 4283377"/>
              <a:gd name="connsiteY2" fmla="*/ 4332412 h 4980038"/>
              <a:gd name="connsiteX3" fmla="*/ 0 w 4283377"/>
              <a:gd name="connsiteY3" fmla="*/ 2490019 h 4980038"/>
              <a:gd name="connsiteX4" fmla="*/ 1662604 w 4283377"/>
              <a:gd name="connsiteY4" fmla="*/ 647626 h 4980038"/>
              <a:gd name="connsiteX5" fmla="*/ 1897366 w 4283377"/>
              <a:gd name="connsiteY5" fmla="*/ 0 h 4980038"/>
              <a:gd name="connsiteX6" fmla="*/ 2042982 w 4283377"/>
              <a:gd name="connsiteY6" fmla="*/ 7353 h 4980038"/>
              <a:gd name="connsiteX7" fmla="*/ 4283377 w 4283377"/>
              <a:gd name="connsiteY7" fmla="*/ 2490019 h 4980038"/>
              <a:gd name="connsiteX8" fmla="*/ 2042982 w 4283377"/>
              <a:gd name="connsiteY8" fmla="*/ 4972685 h 4980038"/>
              <a:gd name="connsiteX9" fmla="*/ 1897366 w 4283377"/>
              <a:gd name="connsiteY9" fmla="*/ 4980038 h 498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377" h="4980038">
                <a:moveTo>
                  <a:pt x="1770668" y="642169"/>
                </a:moveTo>
                <a:lnTo>
                  <a:pt x="1770668" y="4337869"/>
                </a:lnTo>
                <a:lnTo>
                  <a:pt x="1662604" y="4332412"/>
                </a:lnTo>
                <a:cubicBezTo>
                  <a:pt x="728745" y="4237574"/>
                  <a:pt x="0" y="3448900"/>
                  <a:pt x="0" y="2490019"/>
                </a:cubicBezTo>
                <a:cubicBezTo>
                  <a:pt x="0" y="1531139"/>
                  <a:pt x="728745" y="742465"/>
                  <a:pt x="1662604" y="647626"/>
                </a:cubicBezTo>
                <a:close/>
                <a:moveTo>
                  <a:pt x="1897366" y="0"/>
                </a:moveTo>
                <a:lnTo>
                  <a:pt x="2042982" y="7353"/>
                </a:lnTo>
                <a:cubicBezTo>
                  <a:pt x="3301379" y="135151"/>
                  <a:pt x="4283377" y="1197906"/>
                  <a:pt x="4283377" y="2490019"/>
                </a:cubicBezTo>
                <a:cubicBezTo>
                  <a:pt x="4283377" y="3782132"/>
                  <a:pt x="3301379" y="4844888"/>
                  <a:pt x="2042982" y="4972685"/>
                </a:cubicBezTo>
                <a:lnTo>
                  <a:pt x="1897366" y="4980038"/>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128602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034672" cy="6858000"/>
          </a:xfrm>
          <a:custGeom>
            <a:avLst/>
            <a:gdLst>
              <a:gd name="connsiteX0" fmla="*/ 0 w 4034672"/>
              <a:gd name="connsiteY0" fmla="*/ 0 h 6858000"/>
              <a:gd name="connsiteX1" fmla="*/ 4034672 w 4034672"/>
              <a:gd name="connsiteY1" fmla="*/ 0 h 6858000"/>
              <a:gd name="connsiteX2" fmla="*/ 4034672 w 4034672"/>
              <a:gd name="connsiteY2" fmla="*/ 6858000 h 6858000"/>
              <a:gd name="connsiteX3" fmla="*/ 0 w 40346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4672" h="6858000">
                <a:moveTo>
                  <a:pt x="0" y="0"/>
                </a:moveTo>
                <a:lnTo>
                  <a:pt x="4034672" y="0"/>
                </a:lnTo>
                <a:lnTo>
                  <a:pt x="4034672" y="6858000"/>
                </a:lnTo>
                <a:lnTo>
                  <a:pt x="0" y="6858000"/>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8573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715128" y="2947989"/>
            <a:ext cx="2162175" cy="962025"/>
          </a:xfrm>
          <a:custGeom>
            <a:avLst/>
            <a:gdLst>
              <a:gd name="connsiteX0" fmla="*/ 160341 w 2162175"/>
              <a:gd name="connsiteY0" fmla="*/ 0 h 962025"/>
              <a:gd name="connsiteX1" fmla="*/ 2001834 w 2162175"/>
              <a:gd name="connsiteY1" fmla="*/ 0 h 962025"/>
              <a:gd name="connsiteX2" fmla="*/ 2162175 w 2162175"/>
              <a:gd name="connsiteY2" fmla="*/ 160341 h 962025"/>
              <a:gd name="connsiteX3" fmla="*/ 2162175 w 2162175"/>
              <a:gd name="connsiteY3" fmla="*/ 801684 h 962025"/>
              <a:gd name="connsiteX4" fmla="*/ 2001834 w 2162175"/>
              <a:gd name="connsiteY4" fmla="*/ 962025 h 962025"/>
              <a:gd name="connsiteX5" fmla="*/ 160341 w 2162175"/>
              <a:gd name="connsiteY5" fmla="*/ 962025 h 962025"/>
              <a:gd name="connsiteX6" fmla="*/ 0 w 2162175"/>
              <a:gd name="connsiteY6" fmla="*/ 801684 h 962025"/>
              <a:gd name="connsiteX7" fmla="*/ 0 w 2162175"/>
              <a:gd name="connsiteY7" fmla="*/ 160341 h 962025"/>
              <a:gd name="connsiteX8" fmla="*/ 160341 w 2162175"/>
              <a:gd name="connsiteY8"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175" h="962025">
                <a:moveTo>
                  <a:pt x="160341" y="0"/>
                </a:moveTo>
                <a:lnTo>
                  <a:pt x="2001834" y="0"/>
                </a:lnTo>
                <a:cubicBezTo>
                  <a:pt x="2090388" y="0"/>
                  <a:pt x="2162175" y="71787"/>
                  <a:pt x="2162175" y="160341"/>
                </a:cubicBezTo>
                <a:lnTo>
                  <a:pt x="2162175" y="801684"/>
                </a:lnTo>
                <a:cubicBezTo>
                  <a:pt x="2162175" y="890238"/>
                  <a:pt x="2090388" y="962025"/>
                  <a:pt x="2001834" y="962025"/>
                </a:cubicBezTo>
                <a:lnTo>
                  <a:pt x="160341" y="962025"/>
                </a:lnTo>
                <a:cubicBezTo>
                  <a:pt x="71787" y="962025"/>
                  <a:pt x="0" y="890238"/>
                  <a:pt x="0" y="801684"/>
                </a:cubicBezTo>
                <a:lnTo>
                  <a:pt x="0" y="160341"/>
                </a:lnTo>
                <a:cubicBezTo>
                  <a:pt x="0" y="71787"/>
                  <a:pt x="71787" y="0"/>
                  <a:pt x="160341" y="0"/>
                </a:cubicBez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9" name="Picture Placeholder 8"/>
          <p:cNvSpPr>
            <a:spLocks noGrp="1"/>
          </p:cNvSpPr>
          <p:nvPr>
            <p:ph type="pic" sz="quarter" idx="10"/>
          </p:nvPr>
        </p:nvSpPr>
        <p:spPr>
          <a:xfrm>
            <a:off x="3314701" y="1275829"/>
            <a:ext cx="2162175" cy="962025"/>
          </a:xfrm>
          <a:custGeom>
            <a:avLst/>
            <a:gdLst>
              <a:gd name="connsiteX0" fmla="*/ 160341 w 2162175"/>
              <a:gd name="connsiteY0" fmla="*/ 0 h 962025"/>
              <a:gd name="connsiteX1" fmla="*/ 2001834 w 2162175"/>
              <a:gd name="connsiteY1" fmla="*/ 0 h 962025"/>
              <a:gd name="connsiteX2" fmla="*/ 2162175 w 2162175"/>
              <a:gd name="connsiteY2" fmla="*/ 160341 h 962025"/>
              <a:gd name="connsiteX3" fmla="*/ 2162175 w 2162175"/>
              <a:gd name="connsiteY3" fmla="*/ 801684 h 962025"/>
              <a:gd name="connsiteX4" fmla="*/ 2001834 w 2162175"/>
              <a:gd name="connsiteY4" fmla="*/ 962025 h 962025"/>
              <a:gd name="connsiteX5" fmla="*/ 160341 w 2162175"/>
              <a:gd name="connsiteY5" fmla="*/ 962025 h 962025"/>
              <a:gd name="connsiteX6" fmla="*/ 0 w 2162175"/>
              <a:gd name="connsiteY6" fmla="*/ 801684 h 962025"/>
              <a:gd name="connsiteX7" fmla="*/ 0 w 2162175"/>
              <a:gd name="connsiteY7" fmla="*/ 160341 h 962025"/>
              <a:gd name="connsiteX8" fmla="*/ 160341 w 2162175"/>
              <a:gd name="connsiteY8"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175" h="962025">
                <a:moveTo>
                  <a:pt x="160341" y="0"/>
                </a:moveTo>
                <a:lnTo>
                  <a:pt x="2001834" y="0"/>
                </a:lnTo>
                <a:cubicBezTo>
                  <a:pt x="2090388" y="0"/>
                  <a:pt x="2162175" y="71787"/>
                  <a:pt x="2162175" y="160341"/>
                </a:cubicBezTo>
                <a:lnTo>
                  <a:pt x="2162175" y="801684"/>
                </a:lnTo>
                <a:cubicBezTo>
                  <a:pt x="2162175" y="890238"/>
                  <a:pt x="2090388" y="962025"/>
                  <a:pt x="2001834" y="962025"/>
                </a:cubicBezTo>
                <a:lnTo>
                  <a:pt x="160341" y="962025"/>
                </a:lnTo>
                <a:cubicBezTo>
                  <a:pt x="71787" y="962025"/>
                  <a:pt x="0" y="890238"/>
                  <a:pt x="0" y="801684"/>
                </a:cubicBezTo>
                <a:lnTo>
                  <a:pt x="0" y="160341"/>
                </a:lnTo>
                <a:cubicBezTo>
                  <a:pt x="0" y="71787"/>
                  <a:pt x="71787" y="0"/>
                  <a:pt x="160341"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653730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715128" y="4620148"/>
            <a:ext cx="2162175" cy="962025"/>
          </a:xfrm>
          <a:custGeom>
            <a:avLst/>
            <a:gdLst>
              <a:gd name="connsiteX0" fmla="*/ 160341 w 2162175"/>
              <a:gd name="connsiteY0" fmla="*/ 0 h 962025"/>
              <a:gd name="connsiteX1" fmla="*/ 2001834 w 2162175"/>
              <a:gd name="connsiteY1" fmla="*/ 0 h 962025"/>
              <a:gd name="connsiteX2" fmla="*/ 2162175 w 2162175"/>
              <a:gd name="connsiteY2" fmla="*/ 160341 h 962025"/>
              <a:gd name="connsiteX3" fmla="*/ 2162175 w 2162175"/>
              <a:gd name="connsiteY3" fmla="*/ 801684 h 962025"/>
              <a:gd name="connsiteX4" fmla="*/ 2001834 w 2162175"/>
              <a:gd name="connsiteY4" fmla="*/ 962025 h 962025"/>
              <a:gd name="connsiteX5" fmla="*/ 160341 w 2162175"/>
              <a:gd name="connsiteY5" fmla="*/ 962025 h 962025"/>
              <a:gd name="connsiteX6" fmla="*/ 0 w 2162175"/>
              <a:gd name="connsiteY6" fmla="*/ 801684 h 962025"/>
              <a:gd name="connsiteX7" fmla="*/ 0 w 2162175"/>
              <a:gd name="connsiteY7" fmla="*/ 160341 h 962025"/>
              <a:gd name="connsiteX8" fmla="*/ 160341 w 2162175"/>
              <a:gd name="connsiteY8"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175" h="962025">
                <a:moveTo>
                  <a:pt x="160341" y="0"/>
                </a:moveTo>
                <a:lnTo>
                  <a:pt x="2001834" y="0"/>
                </a:lnTo>
                <a:cubicBezTo>
                  <a:pt x="2090388" y="0"/>
                  <a:pt x="2162175" y="71787"/>
                  <a:pt x="2162175" y="160341"/>
                </a:cubicBezTo>
                <a:lnTo>
                  <a:pt x="2162175" y="801684"/>
                </a:lnTo>
                <a:cubicBezTo>
                  <a:pt x="2162175" y="890238"/>
                  <a:pt x="2090388" y="962025"/>
                  <a:pt x="2001834" y="962025"/>
                </a:cubicBezTo>
                <a:lnTo>
                  <a:pt x="160341" y="962025"/>
                </a:lnTo>
                <a:cubicBezTo>
                  <a:pt x="71787" y="962025"/>
                  <a:pt x="0" y="890238"/>
                  <a:pt x="0" y="801684"/>
                </a:cubicBezTo>
                <a:lnTo>
                  <a:pt x="0" y="160341"/>
                </a:lnTo>
                <a:cubicBezTo>
                  <a:pt x="0" y="71787"/>
                  <a:pt x="71787" y="0"/>
                  <a:pt x="160341" y="0"/>
                </a:cubicBez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9" name="Picture Placeholder 8"/>
          <p:cNvSpPr>
            <a:spLocks noGrp="1"/>
          </p:cNvSpPr>
          <p:nvPr>
            <p:ph type="pic" sz="quarter" idx="10"/>
          </p:nvPr>
        </p:nvSpPr>
        <p:spPr>
          <a:xfrm>
            <a:off x="3314701" y="2947988"/>
            <a:ext cx="2162175" cy="962025"/>
          </a:xfrm>
          <a:custGeom>
            <a:avLst/>
            <a:gdLst>
              <a:gd name="connsiteX0" fmla="*/ 160341 w 2162175"/>
              <a:gd name="connsiteY0" fmla="*/ 0 h 962025"/>
              <a:gd name="connsiteX1" fmla="*/ 2001834 w 2162175"/>
              <a:gd name="connsiteY1" fmla="*/ 0 h 962025"/>
              <a:gd name="connsiteX2" fmla="*/ 2162175 w 2162175"/>
              <a:gd name="connsiteY2" fmla="*/ 160341 h 962025"/>
              <a:gd name="connsiteX3" fmla="*/ 2162175 w 2162175"/>
              <a:gd name="connsiteY3" fmla="*/ 801684 h 962025"/>
              <a:gd name="connsiteX4" fmla="*/ 2001834 w 2162175"/>
              <a:gd name="connsiteY4" fmla="*/ 962025 h 962025"/>
              <a:gd name="connsiteX5" fmla="*/ 160341 w 2162175"/>
              <a:gd name="connsiteY5" fmla="*/ 962025 h 962025"/>
              <a:gd name="connsiteX6" fmla="*/ 0 w 2162175"/>
              <a:gd name="connsiteY6" fmla="*/ 801684 h 962025"/>
              <a:gd name="connsiteX7" fmla="*/ 0 w 2162175"/>
              <a:gd name="connsiteY7" fmla="*/ 160341 h 962025"/>
              <a:gd name="connsiteX8" fmla="*/ 160341 w 2162175"/>
              <a:gd name="connsiteY8"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175" h="962025">
                <a:moveTo>
                  <a:pt x="160341" y="0"/>
                </a:moveTo>
                <a:lnTo>
                  <a:pt x="2001834" y="0"/>
                </a:lnTo>
                <a:cubicBezTo>
                  <a:pt x="2090388" y="0"/>
                  <a:pt x="2162175" y="71787"/>
                  <a:pt x="2162175" y="160341"/>
                </a:cubicBezTo>
                <a:lnTo>
                  <a:pt x="2162175" y="801684"/>
                </a:lnTo>
                <a:cubicBezTo>
                  <a:pt x="2162175" y="890238"/>
                  <a:pt x="2090388" y="962025"/>
                  <a:pt x="2001834" y="962025"/>
                </a:cubicBezTo>
                <a:lnTo>
                  <a:pt x="160341" y="962025"/>
                </a:lnTo>
                <a:cubicBezTo>
                  <a:pt x="71787" y="962025"/>
                  <a:pt x="0" y="890238"/>
                  <a:pt x="0" y="801684"/>
                </a:cubicBezTo>
                <a:lnTo>
                  <a:pt x="0" y="160341"/>
                </a:lnTo>
                <a:cubicBezTo>
                  <a:pt x="0" y="71787"/>
                  <a:pt x="71787" y="0"/>
                  <a:pt x="160341"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964768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824982" y="1468225"/>
            <a:ext cx="6367019" cy="3912122"/>
          </a:xfrm>
          <a:custGeom>
            <a:avLst/>
            <a:gdLst>
              <a:gd name="connsiteX0" fmla="*/ 2422687 w 6367019"/>
              <a:gd name="connsiteY0" fmla="*/ 0 h 3912122"/>
              <a:gd name="connsiteX1" fmla="*/ 6367019 w 6367019"/>
              <a:gd name="connsiteY1" fmla="*/ 0 h 3912122"/>
              <a:gd name="connsiteX2" fmla="*/ 6367019 w 6367019"/>
              <a:gd name="connsiteY2" fmla="*/ 3912122 h 3912122"/>
              <a:gd name="connsiteX3" fmla="*/ 2422687 w 6367019"/>
              <a:gd name="connsiteY3" fmla="*/ 3912122 h 3912122"/>
              <a:gd name="connsiteX4" fmla="*/ 1956061 w 6367019"/>
              <a:gd name="connsiteY4" fmla="*/ 0 h 3912122"/>
              <a:gd name="connsiteX5" fmla="*/ 2369271 w 6367019"/>
              <a:gd name="connsiteY5" fmla="*/ 0 h 3912122"/>
              <a:gd name="connsiteX6" fmla="*/ 2369271 w 6367019"/>
              <a:gd name="connsiteY6" fmla="*/ 3912122 h 3912122"/>
              <a:gd name="connsiteX7" fmla="*/ 1956061 w 6367019"/>
              <a:gd name="connsiteY7" fmla="*/ 3912122 h 3912122"/>
              <a:gd name="connsiteX8" fmla="*/ 0 w 6367019"/>
              <a:gd name="connsiteY8" fmla="*/ 1956061 h 3912122"/>
              <a:gd name="connsiteX9" fmla="*/ 1956061 w 6367019"/>
              <a:gd name="connsiteY9" fmla="*/ 0 h 391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7019" h="3912122">
                <a:moveTo>
                  <a:pt x="2422687" y="0"/>
                </a:moveTo>
                <a:lnTo>
                  <a:pt x="6367019" y="0"/>
                </a:lnTo>
                <a:lnTo>
                  <a:pt x="6367019" y="3912122"/>
                </a:lnTo>
                <a:lnTo>
                  <a:pt x="2422687" y="3912122"/>
                </a:lnTo>
                <a:close/>
                <a:moveTo>
                  <a:pt x="1956061" y="0"/>
                </a:moveTo>
                <a:lnTo>
                  <a:pt x="2369271" y="0"/>
                </a:lnTo>
                <a:lnTo>
                  <a:pt x="2369271" y="3912122"/>
                </a:lnTo>
                <a:lnTo>
                  <a:pt x="1956061" y="3912122"/>
                </a:lnTo>
                <a:cubicBezTo>
                  <a:pt x="875758" y="3912122"/>
                  <a:pt x="0" y="3036364"/>
                  <a:pt x="0" y="1956061"/>
                </a:cubicBezTo>
                <a:cubicBezTo>
                  <a:pt x="0" y="875758"/>
                  <a:pt x="875758" y="0"/>
                  <a:pt x="1956061"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4017649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82104" y="1061148"/>
            <a:ext cx="4011005" cy="4735704"/>
          </a:xfrm>
          <a:custGeom>
            <a:avLst/>
            <a:gdLst>
              <a:gd name="connsiteX0" fmla="*/ 2043791 w 4011005"/>
              <a:gd name="connsiteY0" fmla="*/ 801278 h 4735704"/>
              <a:gd name="connsiteX1" fmla="*/ 4011005 w 4011005"/>
              <a:gd name="connsiteY1" fmla="*/ 2768491 h 4735704"/>
              <a:gd name="connsiteX2" fmla="*/ 2043791 w 4011005"/>
              <a:gd name="connsiteY2" fmla="*/ 4735704 h 4735704"/>
              <a:gd name="connsiteX3" fmla="*/ 2037353 w 4011005"/>
              <a:gd name="connsiteY3" fmla="*/ 4735379 h 4735704"/>
              <a:gd name="connsiteX4" fmla="*/ 2037353 w 4011005"/>
              <a:gd name="connsiteY4" fmla="*/ 801603 h 4735704"/>
              <a:gd name="connsiteX5" fmla="*/ 1967213 w 4011005"/>
              <a:gd name="connsiteY5" fmla="*/ 0 h 4735704"/>
              <a:gd name="connsiteX6" fmla="*/ 1973651 w 4011005"/>
              <a:gd name="connsiteY6" fmla="*/ 325 h 4735704"/>
              <a:gd name="connsiteX7" fmla="*/ 1973651 w 4011005"/>
              <a:gd name="connsiteY7" fmla="*/ 3934101 h 4735704"/>
              <a:gd name="connsiteX8" fmla="*/ 1967213 w 4011005"/>
              <a:gd name="connsiteY8" fmla="*/ 3934426 h 4735704"/>
              <a:gd name="connsiteX9" fmla="*/ 0 w 4011005"/>
              <a:gd name="connsiteY9" fmla="*/ 1967213 h 4735704"/>
              <a:gd name="connsiteX10" fmla="*/ 1967213 w 4011005"/>
              <a:gd name="connsiteY10" fmla="*/ 0 h 473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1005" h="4735704">
                <a:moveTo>
                  <a:pt x="2043791" y="801278"/>
                </a:moveTo>
                <a:cubicBezTo>
                  <a:pt x="3130253" y="801278"/>
                  <a:pt x="4011005" y="1682029"/>
                  <a:pt x="4011005" y="2768491"/>
                </a:cubicBezTo>
                <a:cubicBezTo>
                  <a:pt x="4011005" y="3854953"/>
                  <a:pt x="3130253" y="4735704"/>
                  <a:pt x="2043791" y="4735704"/>
                </a:cubicBezTo>
                <a:lnTo>
                  <a:pt x="2037353" y="4735379"/>
                </a:lnTo>
                <a:lnTo>
                  <a:pt x="2037353" y="801603"/>
                </a:lnTo>
                <a:close/>
                <a:moveTo>
                  <a:pt x="1967213" y="0"/>
                </a:moveTo>
                <a:lnTo>
                  <a:pt x="1973651" y="325"/>
                </a:lnTo>
                <a:lnTo>
                  <a:pt x="1973651" y="3934101"/>
                </a:lnTo>
                <a:lnTo>
                  <a:pt x="1967213" y="3934426"/>
                </a:lnTo>
                <a:cubicBezTo>
                  <a:pt x="880751" y="3934426"/>
                  <a:pt x="0" y="3053675"/>
                  <a:pt x="0" y="1967213"/>
                </a:cubicBezTo>
                <a:cubicBezTo>
                  <a:pt x="0" y="880751"/>
                  <a:pt x="880751" y="0"/>
                  <a:pt x="1967213"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867560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5681818" cy="5681816"/>
          </a:xfrm>
          <a:custGeom>
            <a:avLst/>
            <a:gdLst>
              <a:gd name="connsiteX0" fmla="*/ 0 w 5681818"/>
              <a:gd name="connsiteY0" fmla="*/ 0 h 5681816"/>
              <a:gd name="connsiteX1" fmla="*/ 5681818 w 5681818"/>
              <a:gd name="connsiteY1" fmla="*/ 0 h 5681816"/>
              <a:gd name="connsiteX2" fmla="*/ 1 w 5681818"/>
              <a:gd name="connsiteY2" fmla="*/ 5681816 h 5681816"/>
              <a:gd name="connsiteX3" fmla="*/ 0 w 5681818"/>
              <a:gd name="connsiteY3" fmla="*/ 5681816 h 5681816"/>
            </a:gdLst>
            <a:ahLst/>
            <a:cxnLst>
              <a:cxn ang="0">
                <a:pos x="connsiteX0" y="connsiteY0"/>
              </a:cxn>
              <a:cxn ang="0">
                <a:pos x="connsiteX1" y="connsiteY1"/>
              </a:cxn>
              <a:cxn ang="0">
                <a:pos x="connsiteX2" y="connsiteY2"/>
              </a:cxn>
              <a:cxn ang="0">
                <a:pos x="connsiteX3" y="connsiteY3"/>
              </a:cxn>
            </a:cxnLst>
            <a:rect l="l" t="t" r="r" b="b"/>
            <a:pathLst>
              <a:path w="5681818" h="5681816">
                <a:moveTo>
                  <a:pt x="0" y="0"/>
                </a:moveTo>
                <a:lnTo>
                  <a:pt x="5681818" y="0"/>
                </a:lnTo>
                <a:cubicBezTo>
                  <a:pt x="5681818" y="3137980"/>
                  <a:pt x="3137981" y="5681816"/>
                  <a:pt x="1" y="5681816"/>
                </a:cubicBezTo>
                <a:lnTo>
                  <a:pt x="0" y="5681816"/>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870725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763572"/>
            <a:ext cx="2988594" cy="5977188"/>
          </a:xfrm>
          <a:custGeom>
            <a:avLst/>
            <a:gdLst>
              <a:gd name="connsiteX0" fmla="*/ 0 w 2988594"/>
              <a:gd name="connsiteY0" fmla="*/ 0 h 5977188"/>
              <a:gd name="connsiteX1" fmla="*/ 2988594 w 2988594"/>
              <a:gd name="connsiteY1" fmla="*/ 2988594 h 5977188"/>
              <a:gd name="connsiteX2" fmla="*/ 0 w 2988594"/>
              <a:gd name="connsiteY2" fmla="*/ 5977188 h 5977188"/>
            </a:gdLst>
            <a:ahLst/>
            <a:cxnLst>
              <a:cxn ang="0">
                <a:pos x="connsiteX0" y="connsiteY0"/>
              </a:cxn>
              <a:cxn ang="0">
                <a:pos x="connsiteX1" y="connsiteY1"/>
              </a:cxn>
              <a:cxn ang="0">
                <a:pos x="connsiteX2" y="connsiteY2"/>
              </a:cxn>
            </a:cxnLst>
            <a:rect l="l" t="t" r="r" b="b"/>
            <a:pathLst>
              <a:path w="2988594" h="5977188">
                <a:moveTo>
                  <a:pt x="0" y="0"/>
                </a:moveTo>
                <a:cubicBezTo>
                  <a:pt x="1650555" y="0"/>
                  <a:pt x="2988594" y="1338039"/>
                  <a:pt x="2988594" y="2988594"/>
                </a:cubicBezTo>
                <a:cubicBezTo>
                  <a:pt x="2988594" y="4639149"/>
                  <a:pt x="1650555" y="5977188"/>
                  <a:pt x="0" y="5977188"/>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1137796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448256" y="2269830"/>
            <a:ext cx="4743744" cy="4588170"/>
          </a:xfrm>
          <a:custGeom>
            <a:avLst/>
            <a:gdLst>
              <a:gd name="connsiteX0" fmla="*/ 3168945 w 4743744"/>
              <a:gd name="connsiteY0" fmla="*/ 0 h 4588170"/>
              <a:gd name="connsiteX1" fmla="*/ 4679453 w 4743744"/>
              <a:gd name="connsiteY1" fmla="*/ 382475 h 4588170"/>
              <a:gd name="connsiteX2" fmla="*/ 4743744 w 4743744"/>
              <a:gd name="connsiteY2" fmla="*/ 421533 h 4588170"/>
              <a:gd name="connsiteX3" fmla="*/ 4743744 w 4743744"/>
              <a:gd name="connsiteY3" fmla="*/ 4588170 h 4588170"/>
              <a:gd name="connsiteX4" fmla="*/ 338501 w 4743744"/>
              <a:gd name="connsiteY4" fmla="*/ 4588170 h 4588170"/>
              <a:gd name="connsiteX5" fmla="*/ 249031 w 4743744"/>
              <a:gd name="connsiteY5" fmla="*/ 4402443 h 4588170"/>
              <a:gd name="connsiteX6" fmla="*/ 0 w 4743744"/>
              <a:gd name="connsiteY6" fmla="*/ 3168946 h 4588170"/>
              <a:gd name="connsiteX7" fmla="*/ 3168945 w 4743744"/>
              <a:gd name="connsiteY7" fmla="*/ 0 h 458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744" h="4588170">
                <a:moveTo>
                  <a:pt x="3168945" y="0"/>
                </a:moveTo>
                <a:cubicBezTo>
                  <a:pt x="3715870" y="0"/>
                  <a:pt x="4230435" y="138554"/>
                  <a:pt x="4679453" y="382475"/>
                </a:cubicBezTo>
                <a:lnTo>
                  <a:pt x="4743744" y="421533"/>
                </a:lnTo>
                <a:lnTo>
                  <a:pt x="4743744" y="4588170"/>
                </a:lnTo>
                <a:lnTo>
                  <a:pt x="338501" y="4588170"/>
                </a:lnTo>
                <a:lnTo>
                  <a:pt x="249031" y="4402443"/>
                </a:lnTo>
                <a:cubicBezTo>
                  <a:pt x="88674" y="4023316"/>
                  <a:pt x="0" y="3606487"/>
                  <a:pt x="0" y="3168946"/>
                </a:cubicBezTo>
                <a:cubicBezTo>
                  <a:pt x="0" y="1418785"/>
                  <a:pt x="1418784" y="0"/>
                  <a:pt x="3168945"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100382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1">
    <p:spTree>
      <p:nvGrpSpPr>
        <p:cNvPr id="1" name=""/>
        <p:cNvGrpSpPr/>
        <p:nvPr/>
      </p:nvGrpSpPr>
      <p:grpSpPr>
        <a:xfrm>
          <a:off x="0" y="0"/>
          <a:ext cx="0" cy="0"/>
          <a:chOff x="0" y="0"/>
          <a:chExt cx="0" cy="0"/>
        </a:xfrm>
      </p:grpSpPr>
      <p:sp>
        <p:nvSpPr>
          <p:cNvPr id="3" name="Graphic 10">
            <a:extLst>
              <a:ext uri="{FF2B5EF4-FFF2-40B4-BE49-F238E27FC236}">
                <a16:creationId xmlns:a16="http://schemas.microsoft.com/office/drawing/2014/main" id="{9489F5E7-6AAC-476F-9966-83EDABF4E42E}"/>
              </a:ext>
            </a:extLst>
          </p:cNvPr>
          <p:cNvSpPr>
            <a:spLocks/>
          </p:cNvSpPr>
          <p:nvPr userDrawn="1"/>
        </p:nvSpPr>
        <p:spPr bwMode="auto">
          <a:xfrm flipH="1">
            <a:off x="0" y="863600"/>
            <a:ext cx="5634038" cy="5283200"/>
          </a:xfrm>
          <a:custGeom>
            <a:avLst/>
            <a:gdLst>
              <a:gd name="T0" fmla="*/ 12754884 w 4593002"/>
              <a:gd name="T1" fmla="*/ 385665 h 4898659"/>
              <a:gd name="T2" fmla="*/ 8112966 w 4593002"/>
              <a:gd name="T3" fmla="*/ 751720 h 4898659"/>
              <a:gd name="T4" fmla="*/ 3116165 w 4593002"/>
              <a:gd name="T5" fmla="*/ 1409128 h 4898659"/>
              <a:gd name="T6" fmla="*/ 5188704 w 4593002"/>
              <a:gd name="T7" fmla="*/ 6481625 h 4898659"/>
              <a:gd name="T8" fmla="*/ 8723371 w 4593002"/>
              <a:gd name="T9" fmla="*/ 6937330 h 4898659"/>
              <a:gd name="T10" fmla="*/ 12754884 w 4593002"/>
              <a:gd name="T11" fmla="*/ 6668388 h 4898659"/>
              <a:gd name="T12" fmla="*/ 12754884 w 4593002"/>
              <a:gd name="T13" fmla="*/ 385665 h 48986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3002" h="4898659">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a:extLst>
            <a:ext uri="{91240B29-F687-4F45-9708-019B960494DF}">
              <a14:hiddenLine xmlns:a14="http://schemas.microsoft.com/office/drawing/2010/main" w="7192" cap="flat">
                <a:solidFill>
                  <a:srgbClr val="000000"/>
                </a:solidFill>
                <a:prstDash val="solid"/>
                <a:miter lim="800000"/>
                <a:headEnd/>
                <a:tailEnd/>
              </a14:hiddenLine>
            </a:ext>
          </a:extLst>
        </p:spPr>
        <p:txBody>
          <a:bodyPr anchor="ctr"/>
          <a:lstStyle/>
          <a:p>
            <a:endParaRPr lang="en-IL"/>
          </a:p>
        </p:txBody>
      </p:sp>
      <p:sp>
        <p:nvSpPr>
          <p:cNvPr id="6" name="Picture Placeholder 8"/>
          <p:cNvSpPr>
            <a:spLocks noGrp="1"/>
          </p:cNvSpPr>
          <p:nvPr>
            <p:ph type="pic" sz="quarter" idx="10"/>
          </p:nvPr>
        </p:nvSpPr>
        <p:spPr>
          <a:xfrm>
            <a:off x="1903631" y="558449"/>
            <a:ext cx="3458943" cy="6296025"/>
          </a:xfrm>
          <a:prstGeom prst="rect">
            <a:avLst/>
          </a:prstGeom>
          <a:no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116690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9" name="Picture Placeholder 18"/>
          <p:cNvSpPr>
            <a:spLocks noGrp="1"/>
          </p:cNvSpPr>
          <p:nvPr>
            <p:ph type="pic" sz="quarter" idx="15"/>
          </p:nvPr>
        </p:nvSpPr>
        <p:spPr>
          <a:xfrm>
            <a:off x="8853779" y="3656425"/>
            <a:ext cx="2284122" cy="2333625"/>
          </a:xfrm>
          <a:custGeom>
            <a:avLst/>
            <a:gdLst>
              <a:gd name="connsiteX0" fmla="*/ 415048 w 2284122"/>
              <a:gd name="connsiteY0" fmla="*/ 0 h 2333625"/>
              <a:gd name="connsiteX1" fmla="*/ 2284122 w 2284122"/>
              <a:gd name="connsiteY1" fmla="*/ 0 h 2333625"/>
              <a:gd name="connsiteX2" fmla="*/ 1869074 w 2284122"/>
              <a:gd name="connsiteY2" fmla="*/ 2333625 h 2333625"/>
              <a:gd name="connsiteX3" fmla="*/ 0 w 2284122"/>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2284122" h="2333625">
                <a:moveTo>
                  <a:pt x="415048" y="0"/>
                </a:moveTo>
                <a:lnTo>
                  <a:pt x="2284122" y="0"/>
                </a:lnTo>
                <a:lnTo>
                  <a:pt x="1869074" y="2333625"/>
                </a:lnTo>
                <a:lnTo>
                  <a:pt x="0" y="2333625"/>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17" name="Picture Placeholder 16"/>
          <p:cNvSpPr>
            <a:spLocks noGrp="1"/>
          </p:cNvSpPr>
          <p:nvPr>
            <p:ph type="pic" sz="quarter" idx="14"/>
          </p:nvPr>
        </p:nvSpPr>
        <p:spPr>
          <a:xfrm>
            <a:off x="6569657" y="3656425"/>
            <a:ext cx="2284122" cy="2333625"/>
          </a:xfrm>
          <a:custGeom>
            <a:avLst/>
            <a:gdLst>
              <a:gd name="connsiteX0" fmla="*/ 415048 w 2284122"/>
              <a:gd name="connsiteY0" fmla="*/ 0 h 2333625"/>
              <a:gd name="connsiteX1" fmla="*/ 2284122 w 2284122"/>
              <a:gd name="connsiteY1" fmla="*/ 0 h 2333625"/>
              <a:gd name="connsiteX2" fmla="*/ 1869074 w 2284122"/>
              <a:gd name="connsiteY2" fmla="*/ 2333625 h 2333625"/>
              <a:gd name="connsiteX3" fmla="*/ 0 w 2284122"/>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2284122" h="2333625">
                <a:moveTo>
                  <a:pt x="415048" y="0"/>
                </a:moveTo>
                <a:lnTo>
                  <a:pt x="2284122" y="0"/>
                </a:lnTo>
                <a:lnTo>
                  <a:pt x="1869074" y="2333625"/>
                </a:lnTo>
                <a:lnTo>
                  <a:pt x="0" y="2333625"/>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15" name="Picture Placeholder 14"/>
          <p:cNvSpPr>
            <a:spLocks noGrp="1"/>
          </p:cNvSpPr>
          <p:nvPr>
            <p:ph type="pic" sz="quarter" idx="13"/>
          </p:nvPr>
        </p:nvSpPr>
        <p:spPr>
          <a:xfrm>
            <a:off x="3911401" y="3542124"/>
            <a:ext cx="2666434" cy="2724224"/>
          </a:xfrm>
          <a:custGeom>
            <a:avLst/>
            <a:gdLst>
              <a:gd name="connsiteX0" fmla="*/ 484518 w 2666434"/>
              <a:gd name="connsiteY0" fmla="*/ 0 h 2724224"/>
              <a:gd name="connsiteX1" fmla="*/ 2666434 w 2666434"/>
              <a:gd name="connsiteY1" fmla="*/ 0 h 2724224"/>
              <a:gd name="connsiteX2" fmla="*/ 2181916 w 2666434"/>
              <a:gd name="connsiteY2" fmla="*/ 2724224 h 2724224"/>
              <a:gd name="connsiteX3" fmla="*/ 0 w 2666434"/>
              <a:gd name="connsiteY3" fmla="*/ 2724224 h 2724224"/>
            </a:gdLst>
            <a:ahLst/>
            <a:cxnLst>
              <a:cxn ang="0">
                <a:pos x="connsiteX0" y="connsiteY0"/>
              </a:cxn>
              <a:cxn ang="0">
                <a:pos x="connsiteX1" y="connsiteY1"/>
              </a:cxn>
              <a:cxn ang="0">
                <a:pos x="connsiteX2" y="connsiteY2"/>
              </a:cxn>
              <a:cxn ang="0">
                <a:pos x="connsiteX3" y="connsiteY3"/>
              </a:cxn>
            </a:cxnLst>
            <a:rect l="l" t="t" r="r" b="b"/>
            <a:pathLst>
              <a:path w="2666434" h="2724224">
                <a:moveTo>
                  <a:pt x="484518" y="0"/>
                </a:moveTo>
                <a:lnTo>
                  <a:pt x="2666434" y="0"/>
                </a:lnTo>
                <a:lnTo>
                  <a:pt x="2181916" y="2724224"/>
                </a:lnTo>
                <a:lnTo>
                  <a:pt x="0" y="2724224"/>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13" name="Picture Placeholder 12"/>
          <p:cNvSpPr>
            <a:spLocks noGrp="1"/>
          </p:cNvSpPr>
          <p:nvPr>
            <p:ph type="pic" sz="quarter" idx="12"/>
          </p:nvPr>
        </p:nvSpPr>
        <p:spPr>
          <a:xfrm>
            <a:off x="5246979" y="981075"/>
            <a:ext cx="2284122" cy="2333625"/>
          </a:xfrm>
          <a:custGeom>
            <a:avLst/>
            <a:gdLst>
              <a:gd name="connsiteX0" fmla="*/ 415048 w 2284122"/>
              <a:gd name="connsiteY0" fmla="*/ 0 h 2333625"/>
              <a:gd name="connsiteX1" fmla="*/ 2284122 w 2284122"/>
              <a:gd name="connsiteY1" fmla="*/ 0 h 2333625"/>
              <a:gd name="connsiteX2" fmla="*/ 1869074 w 2284122"/>
              <a:gd name="connsiteY2" fmla="*/ 2333625 h 2333625"/>
              <a:gd name="connsiteX3" fmla="*/ 0 w 2284122"/>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2284122" h="2333625">
                <a:moveTo>
                  <a:pt x="415048" y="0"/>
                </a:moveTo>
                <a:lnTo>
                  <a:pt x="2284122" y="0"/>
                </a:lnTo>
                <a:lnTo>
                  <a:pt x="1869074" y="2333625"/>
                </a:lnTo>
                <a:lnTo>
                  <a:pt x="0" y="2333625"/>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11" name="Picture Placeholder 10"/>
          <p:cNvSpPr>
            <a:spLocks noGrp="1"/>
          </p:cNvSpPr>
          <p:nvPr>
            <p:ph type="pic" sz="quarter" idx="11"/>
          </p:nvPr>
        </p:nvSpPr>
        <p:spPr>
          <a:xfrm>
            <a:off x="2962857" y="981075"/>
            <a:ext cx="2284122" cy="2333625"/>
          </a:xfrm>
          <a:custGeom>
            <a:avLst/>
            <a:gdLst>
              <a:gd name="connsiteX0" fmla="*/ 415048 w 2284122"/>
              <a:gd name="connsiteY0" fmla="*/ 0 h 2333625"/>
              <a:gd name="connsiteX1" fmla="*/ 2284122 w 2284122"/>
              <a:gd name="connsiteY1" fmla="*/ 0 h 2333625"/>
              <a:gd name="connsiteX2" fmla="*/ 1869075 w 2284122"/>
              <a:gd name="connsiteY2" fmla="*/ 2333625 h 2333625"/>
              <a:gd name="connsiteX3" fmla="*/ 0 w 2284122"/>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2284122" h="2333625">
                <a:moveTo>
                  <a:pt x="415048" y="0"/>
                </a:moveTo>
                <a:lnTo>
                  <a:pt x="2284122" y="0"/>
                </a:lnTo>
                <a:lnTo>
                  <a:pt x="1869075" y="2333625"/>
                </a:lnTo>
                <a:lnTo>
                  <a:pt x="0" y="2333625"/>
                </a:ln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9" name="Picture Placeholder 8"/>
          <p:cNvSpPr>
            <a:spLocks noGrp="1"/>
          </p:cNvSpPr>
          <p:nvPr>
            <p:ph type="pic" sz="quarter" idx="10"/>
          </p:nvPr>
        </p:nvSpPr>
        <p:spPr>
          <a:xfrm>
            <a:off x="678735" y="981075"/>
            <a:ext cx="2284122" cy="2333625"/>
          </a:xfrm>
          <a:custGeom>
            <a:avLst/>
            <a:gdLst>
              <a:gd name="connsiteX0" fmla="*/ 415048 w 2284122"/>
              <a:gd name="connsiteY0" fmla="*/ 0 h 2333625"/>
              <a:gd name="connsiteX1" fmla="*/ 2284122 w 2284122"/>
              <a:gd name="connsiteY1" fmla="*/ 0 h 2333625"/>
              <a:gd name="connsiteX2" fmla="*/ 1869074 w 2284122"/>
              <a:gd name="connsiteY2" fmla="*/ 2333625 h 2333625"/>
              <a:gd name="connsiteX3" fmla="*/ 0 w 2284122"/>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2284122" h="2333625">
                <a:moveTo>
                  <a:pt x="415048" y="0"/>
                </a:moveTo>
                <a:lnTo>
                  <a:pt x="2284122" y="0"/>
                </a:lnTo>
                <a:lnTo>
                  <a:pt x="1869074" y="2333625"/>
                </a:lnTo>
                <a:lnTo>
                  <a:pt x="0" y="2333625"/>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445260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7696201" y="2822597"/>
            <a:ext cx="933450" cy="933450"/>
          </a:xfrm>
          <a:custGeom>
            <a:avLst/>
            <a:gdLst>
              <a:gd name="connsiteX0" fmla="*/ 466725 w 933450"/>
              <a:gd name="connsiteY0" fmla="*/ 0 h 933450"/>
              <a:gd name="connsiteX1" fmla="*/ 933450 w 933450"/>
              <a:gd name="connsiteY1" fmla="*/ 466725 h 933450"/>
              <a:gd name="connsiteX2" fmla="*/ 466725 w 933450"/>
              <a:gd name="connsiteY2" fmla="*/ 933450 h 933450"/>
              <a:gd name="connsiteX3" fmla="*/ 0 w 933450"/>
              <a:gd name="connsiteY3" fmla="*/ 466725 h 933450"/>
              <a:gd name="connsiteX4" fmla="*/ 466725 w 933450"/>
              <a:gd name="connsiteY4" fmla="*/ 0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933450">
                <a:moveTo>
                  <a:pt x="466725" y="0"/>
                </a:moveTo>
                <a:cubicBezTo>
                  <a:pt x="724490" y="0"/>
                  <a:pt x="933450" y="208960"/>
                  <a:pt x="933450" y="466725"/>
                </a:cubicBezTo>
                <a:cubicBezTo>
                  <a:pt x="933450" y="724490"/>
                  <a:pt x="724490" y="933450"/>
                  <a:pt x="466725" y="933450"/>
                </a:cubicBezTo>
                <a:cubicBezTo>
                  <a:pt x="208960" y="933450"/>
                  <a:pt x="0" y="724490"/>
                  <a:pt x="0" y="466725"/>
                </a:cubicBezTo>
                <a:cubicBezTo>
                  <a:pt x="0" y="208960"/>
                  <a:pt x="208960" y="0"/>
                  <a:pt x="466725" y="0"/>
                </a:cubicBez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5" name="Picture Placeholder 4"/>
          <p:cNvSpPr>
            <a:spLocks noGrp="1"/>
          </p:cNvSpPr>
          <p:nvPr>
            <p:ph type="pic" sz="quarter" idx="10"/>
          </p:nvPr>
        </p:nvSpPr>
        <p:spPr>
          <a:xfrm>
            <a:off x="3562351" y="2822597"/>
            <a:ext cx="933451" cy="933450"/>
          </a:xfrm>
          <a:custGeom>
            <a:avLst/>
            <a:gdLst>
              <a:gd name="connsiteX0" fmla="*/ 466725 w 933451"/>
              <a:gd name="connsiteY0" fmla="*/ 0 h 933450"/>
              <a:gd name="connsiteX1" fmla="*/ 933451 w 933451"/>
              <a:gd name="connsiteY1" fmla="*/ 466725 h 933450"/>
              <a:gd name="connsiteX2" fmla="*/ 466725 w 933451"/>
              <a:gd name="connsiteY2" fmla="*/ 933450 h 933450"/>
              <a:gd name="connsiteX3" fmla="*/ 0 w 933451"/>
              <a:gd name="connsiteY3" fmla="*/ 466725 h 933450"/>
              <a:gd name="connsiteX4" fmla="*/ 466725 w 933451"/>
              <a:gd name="connsiteY4" fmla="*/ 0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1" h="933450">
                <a:moveTo>
                  <a:pt x="466725" y="0"/>
                </a:moveTo>
                <a:cubicBezTo>
                  <a:pt x="724491" y="0"/>
                  <a:pt x="933451" y="208960"/>
                  <a:pt x="933451" y="466725"/>
                </a:cubicBezTo>
                <a:cubicBezTo>
                  <a:pt x="933451" y="724490"/>
                  <a:pt x="724491" y="933450"/>
                  <a:pt x="466725" y="933450"/>
                </a:cubicBezTo>
                <a:cubicBezTo>
                  <a:pt x="208960" y="933450"/>
                  <a:pt x="0" y="724490"/>
                  <a:pt x="0" y="466725"/>
                </a:cubicBezTo>
                <a:cubicBezTo>
                  <a:pt x="0" y="208960"/>
                  <a:pt x="208960" y="0"/>
                  <a:pt x="466725"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3610650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87709" y="1071906"/>
            <a:ext cx="5000451" cy="4472664"/>
          </a:xfrm>
          <a:custGeom>
            <a:avLst/>
            <a:gdLst>
              <a:gd name="connsiteX0" fmla="*/ 3013102 w 5000451"/>
              <a:gd name="connsiteY0" fmla="*/ 0 h 4472664"/>
              <a:gd name="connsiteX1" fmla="*/ 3239666 w 5000451"/>
              <a:gd name="connsiteY1" fmla="*/ 37727 h 4472664"/>
              <a:gd name="connsiteX2" fmla="*/ 4985539 w 5000451"/>
              <a:gd name="connsiteY2" fmla="*/ 2485313 h 4472664"/>
              <a:gd name="connsiteX3" fmla="*/ 2729439 w 5000451"/>
              <a:gd name="connsiteY3" fmla="*/ 4472464 h 4472664"/>
              <a:gd name="connsiteX4" fmla="*/ 2500227 w 5000451"/>
              <a:gd name="connsiteY4" fmla="*/ 4457752 h 4472664"/>
              <a:gd name="connsiteX5" fmla="*/ 1987350 w 5000451"/>
              <a:gd name="connsiteY5" fmla="*/ 0 h 4472664"/>
              <a:gd name="connsiteX6" fmla="*/ 2500225 w 5000451"/>
              <a:gd name="connsiteY6" fmla="*/ 4457752 h 4472664"/>
              <a:gd name="connsiteX7" fmla="*/ 2271013 w 5000451"/>
              <a:gd name="connsiteY7" fmla="*/ 4472464 h 4472664"/>
              <a:gd name="connsiteX8" fmla="*/ 14913 w 5000451"/>
              <a:gd name="connsiteY8" fmla="*/ 2485314 h 4472664"/>
              <a:gd name="connsiteX9" fmla="*/ 1760785 w 5000451"/>
              <a:gd name="connsiteY9" fmla="*/ 37727 h 447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451" h="4472664">
                <a:moveTo>
                  <a:pt x="3013102" y="0"/>
                </a:moveTo>
                <a:lnTo>
                  <a:pt x="3239666" y="37727"/>
                </a:lnTo>
                <a:cubicBezTo>
                  <a:pt x="4350458" y="281178"/>
                  <a:pt x="5118314" y="1331277"/>
                  <a:pt x="4985539" y="2485313"/>
                </a:cubicBezTo>
                <a:cubicBezTo>
                  <a:pt x="4852764" y="3639352"/>
                  <a:pt x="3866495" y="4487633"/>
                  <a:pt x="2729439" y="4472464"/>
                </a:cubicBezTo>
                <a:lnTo>
                  <a:pt x="2500227" y="4457752"/>
                </a:lnTo>
                <a:close/>
                <a:moveTo>
                  <a:pt x="1987350" y="0"/>
                </a:moveTo>
                <a:lnTo>
                  <a:pt x="2500225" y="4457752"/>
                </a:lnTo>
                <a:lnTo>
                  <a:pt x="2271013" y="4472464"/>
                </a:lnTo>
                <a:cubicBezTo>
                  <a:pt x="1133957" y="4487633"/>
                  <a:pt x="147688" y="3639352"/>
                  <a:pt x="14913" y="2485314"/>
                </a:cubicBezTo>
                <a:cubicBezTo>
                  <a:pt x="-117862" y="1331277"/>
                  <a:pt x="649994" y="281178"/>
                  <a:pt x="1760785" y="37727"/>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650151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648700" y="2857500"/>
            <a:ext cx="3009900" cy="3009900"/>
          </a:xfrm>
          <a:custGeom>
            <a:avLst/>
            <a:gdLst>
              <a:gd name="connsiteX0" fmla="*/ 1504950 w 3009900"/>
              <a:gd name="connsiteY0" fmla="*/ 0 h 3009900"/>
              <a:gd name="connsiteX1" fmla="*/ 3009900 w 3009900"/>
              <a:gd name="connsiteY1" fmla="*/ 1504950 h 3009900"/>
              <a:gd name="connsiteX2" fmla="*/ 1504950 w 3009900"/>
              <a:gd name="connsiteY2" fmla="*/ 3009900 h 3009900"/>
              <a:gd name="connsiteX3" fmla="*/ 0 w 3009900"/>
              <a:gd name="connsiteY3" fmla="*/ 1504950 h 3009900"/>
              <a:gd name="connsiteX4" fmla="*/ 1504950 w 30099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3009900">
                <a:moveTo>
                  <a:pt x="1504950" y="0"/>
                </a:moveTo>
                <a:cubicBezTo>
                  <a:pt x="2336111" y="0"/>
                  <a:pt x="3009900" y="673789"/>
                  <a:pt x="3009900" y="1504950"/>
                </a:cubicBezTo>
                <a:cubicBezTo>
                  <a:pt x="3009900" y="2336111"/>
                  <a:pt x="2336111" y="3009900"/>
                  <a:pt x="1504950" y="3009900"/>
                </a:cubicBezTo>
                <a:cubicBezTo>
                  <a:pt x="673789" y="3009900"/>
                  <a:pt x="0" y="2336111"/>
                  <a:pt x="0" y="1504950"/>
                </a:cubicBezTo>
                <a:cubicBezTo>
                  <a:pt x="0" y="673789"/>
                  <a:pt x="673789" y="0"/>
                  <a:pt x="1504950" y="0"/>
                </a:cubicBez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5" name="Picture Placeholder 4"/>
          <p:cNvSpPr>
            <a:spLocks noGrp="1"/>
          </p:cNvSpPr>
          <p:nvPr>
            <p:ph type="pic" sz="quarter" idx="10"/>
          </p:nvPr>
        </p:nvSpPr>
        <p:spPr>
          <a:xfrm>
            <a:off x="6096000" y="981075"/>
            <a:ext cx="3009900" cy="3009900"/>
          </a:xfrm>
          <a:custGeom>
            <a:avLst/>
            <a:gdLst>
              <a:gd name="connsiteX0" fmla="*/ 1504950 w 3009900"/>
              <a:gd name="connsiteY0" fmla="*/ 0 h 3009900"/>
              <a:gd name="connsiteX1" fmla="*/ 3009900 w 3009900"/>
              <a:gd name="connsiteY1" fmla="*/ 1504950 h 3009900"/>
              <a:gd name="connsiteX2" fmla="*/ 1504950 w 3009900"/>
              <a:gd name="connsiteY2" fmla="*/ 3009900 h 3009900"/>
              <a:gd name="connsiteX3" fmla="*/ 0 w 3009900"/>
              <a:gd name="connsiteY3" fmla="*/ 1504950 h 3009900"/>
              <a:gd name="connsiteX4" fmla="*/ 1504950 w 30099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3009900">
                <a:moveTo>
                  <a:pt x="1504950" y="0"/>
                </a:moveTo>
                <a:cubicBezTo>
                  <a:pt x="2336111" y="0"/>
                  <a:pt x="3009900" y="673789"/>
                  <a:pt x="3009900" y="1504950"/>
                </a:cubicBezTo>
                <a:cubicBezTo>
                  <a:pt x="3009900" y="2336111"/>
                  <a:pt x="2336111" y="3009900"/>
                  <a:pt x="1504950" y="3009900"/>
                </a:cubicBezTo>
                <a:cubicBezTo>
                  <a:pt x="673789" y="3009900"/>
                  <a:pt x="0" y="2336111"/>
                  <a:pt x="0" y="1504950"/>
                </a:cubicBezTo>
                <a:cubicBezTo>
                  <a:pt x="0" y="673789"/>
                  <a:pt x="673789" y="0"/>
                  <a:pt x="1504950" y="0"/>
                </a:cubicBez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402906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76627" y="1475025"/>
            <a:ext cx="2023771" cy="4078050"/>
          </a:xfrm>
          <a:custGeom>
            <a:avLst/>
            <a:gdLst>
              <a:gd name="connsiteX0" fmla="*/ 485005 w 2023771"/>
              <a:gd name="connsiteY0" fmla="*/ 1354 h 4078050"/>
              <a:gd name="connsiteX1" fmla="*/ 502879 w 2023771"/>
              <a:gd name="connsiteY1" fmla="*/ 2951 h 4078050"/>
              <a:gd name="connsiteX2" fmla="*/ 1107710 w 2023771"/>
              <a:gd name="connsiteY2" fmla="*/ 237097 h 4078050"/>
              <a:gd name="connsiteX3" fmla="*/ 2006378 w 2023771"/>
              <a:gd name="connsiteY3" fmla="*/ 584061 h 4078050"/>
              <a:gd name="connsiteX4" fmla="*/ 2023536 w 2023771"/>
              <a:gd name="connsiteY4" fmla="*/ 612442 h 4078050"/>
              <a:gd name="connsiteX5" fmla="*/ 2007092 w 2023771"/>
              <a:gd name="connsiteY5" fmla="*/ 772798 h 4078050"/>
              <a:gd name="connsiteX6" fmla="*/ 1974206 w 2023771"/>
              <a:gd name="connsiteY6" fmla="*/ 1099184 h 4078050"/>
              <a:gd name="connsiteX7" fmla="*/ 1937744 w 2023771"/>
              <a:gd name="connsiteY7" fmla="*/ 1461757 h 4078050"/>
              <a:gd name="connsiteX8" fmla="*/ 1910577 w 2023771"/>
              <a:gd name="connsiteY8" fmla="*/ 1724995 h 4078050"/>
              <a:gd name="connsiteX9" fmla="*/ 1886985 w 2023771"/>
              <a:gd name="connsiteY9" fmla="*/ 1960561 h 4078050"/>
              <a:gd name="connsiteX10" fmla="*/ 1854098 w 2023771"/>
              <a:gd name="connsiteY10" fmla="*/ 2286947 h 4078050"/>
              <a:gd name="connsiteX11" fmla="*/ 1829790 w 2023771"/>
              <a:gd name="connsiteY11" fmla="*/ 2526061 h 4078050"/>
              <a:gd name="connsiteX12" fmla="*/ 1802623 w 2023771"/>
              <a:gd name="connsiteY12" fmla="*/ 2794266 h 4078050"/>
              <a:gd name="connsiteX13" fmla="*/ 1775455 w 2023771"/>
              <a:gd name="connsiteY13" fmla="*/ 3065308 h 4078050"/>
              <a:gd name="connsiteX14" fmla="*/ 1744713 w 2023771"/>
              <a:gd name="connsiteY14" fmla="*/ 3364024 h 4078050"/>
              <a:gd name="connsiteX15" fmla="*/ 1717546 w 2023771"/>
              <a:gd name="connsiteY15" fmla="*/ 3633647 h 4078050"/>
              <a:gd name="connsiteX16" fmla="*/ 1687519 w 2023771"/>
              <a:gd name="connsiteY16" fmla="*/ 3928105 h 4078050"/>
              <a:gd name="connsiteX17" fmla="*/ 1673935 w 2023771"/>
              <a:gd name="connsiteY17" fmla="*/ 4060788 h 4078050"/>
              <a:gd name="connsiteX18" fmla="*/ 1651773 w 2023771"/>
              <a:gd name="connsiteY18" fmla="*/ 4077817 h 4078050"/>
              <a:gd name="connsiteX19" fmla="*/ 1415130 w 2023771"/>
              <a:gd name="connsiteY19" fmla="*/ 4051564 h 4078050"/>
              <a:gd name="connsiteX20" fmla="*/ 1094127 w 2023771"/>
              <a:gd name="connsiteY20" fmla="*/ 4016087 h 4078050"/>
              <a:gd name="connsiteX21" fmla="*/ 770263 w 2023771"/>
              <a:gd name="connsiteY21" fmla="*/ 3979901 h 4078050"/>
              <a:gd name="connsiteX22" fmla="*/ 427096 w 2023771"/>
              <a:gd name="connsiteY22" fmla="*/ 3942295 h 4078050"/>
              <a:gd name="connsiteX23" fmla="*/ 21016 w 2023771"/>
              <a:gd name="connsiteY23" fmla="*/ 3896885 h 4078050"/>
              <a:gd name="connsiteX24" fmla="*/ 283 w 2023771"/>
              <a:gd name="connsiteY24" fmla="*/ 3866375 h 4078050"/>
              <a:gd name="connsiteX25" fmla="*/ 5287 w 2023771"/>
              <a:gd name="connsiteY25" fmla="*/ 3825932 h 4078050"/>
              <a:gd name="connsiteX26" fmla="*/ 61052 w 2023771"/>
              <a:gd name="connsiteY26" fmla="*/ 3376795 h 4078050"/>
              <a:gd name="connsiteX27" fmla="*/ 111812 w 2023771"/>
              <a:gd name="connsiteY27" fmla="*/ 2968102 h 4078050"/>
              <a:gd name="connsiteX28" fmla="*/ 166861 w 2023771"/>
              <a:gd name="connsiteY28" fmla="*/ 2521804 h 4078050"/>
              <a:gd name="connsiteX29" fmla="*/ 232635 w 2023771"/>
              <a:gd name="connsiteY29" fmla="*/ 1994618 h 4078050"/>
              <a:gd name="connsiteX30" fmla="*/ 305558 w 2023771"/>
              <a:gd name="connsiteY30" fmla="*/ 1406413 h 4078050"/>
              <a:gd name="connsiteX31" fmla="*/ 359893 w 2023771"/>
              <a:gd name="connsiteY31" fmla="*/ 968629 h 4078050"/>
              <a:gd name="connsiteX32" fmla="*/ 417087 w 2023771"/>
              <a:gd name="connsiteY32" fmla="*/ 508850 h 4078050"/>
              <a:gd name="connsiteX33" fmla="*/ 477857 w 2023771"/>
              <a:gd name="connsiteY33" fmla="*/ 17851 h 4078050"/>
              <a:gd name="connsiteX34" fmla="*/ 485005 w 2023771"/>
              <a:gd name="connsiteY34" fmla="*/ 1354 h 407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3771" h="4078050">
                <a:moveTo>
                  <a:pt x="485005" y="1354"/>
                </a:moveTo>
                <a:cubicBezTo>
                  <a:pt x="488937" y="-952"/>
                  <a:pt x="494657" y="-242"/>
                  <a:pt x="502879" y="2951"/>
                </a:cubicBezTo>
                <a:cubicBezTo>
                  <a:pt x="704490" y="81000"/>
                  <a:pt x="906099" y="159049"/>
                  <a:pt x="1107710" y="237097"/>
                </a:cubicBezTo>
                <a:cubicBezTo>
                  <a:pt x="1407266" y="352752"/>
                  <a:pt x="1706822" y="468406"/>
                  <a:pt x="2006378" y="584061"/>
                </a:cubicBezTo>
                <a:cubicBezTo>
                  <a:pt x="2019962" y="589737"/>
                  <a:pt x="2024966" y="598251"/>
                  <a:pt x="2023536" y="612442"/>
                </a:cubicBezTo>
                <a:cubicBezTo>
                  <a:pt x="2017816" y="665658"/>
                  <a:pt x="2012812" y="719582"/>
                  <a:pt x="2007092" y="772798"/>
                </a:cubicBezTo>
                <a:cubicBezTo>
                  <a:pt x="1996368" y="881356"/>
                  <a:pt x="1984930" y="990625"/>
                  <a:pt x="1974206" y="1099184"/>
                </a:cubicBezTo>
                <a:cubicBezTo>
                  <a:pt x="1961337" y="1219805"/>
                  <a:pt x="1949899" y="1340426"/>
                  <a:pt x="1937744" y="1461757"/>
                </a:cubicBezTo>
                <a:cubicBezTo>
                  <a:pt x="1928451" y="1549740"/>
                  <a:pt x="1919871" y="1637013"/>
                  <a:pt x="1910577" y="1724995"/>
                </a:cubicBezTo>
                <a:cubicBezTo>
                  <a:pt x="1902713" y="1803754"/>
                  <a:pt x="1894848" y="1882512"/>
                  <a:pt x="1886985" y="1960561"/>
                </a:cubicBezTo>
                <a:cubicBezTo>
                  <a:pt x="1876261" y="2069120"/>
                  <a:pt x="1864822" y="2178389"/>
                  <a:pt x="1854098" y="2286947"/>
                </a:cubicBezTo>
                <a:cubicBezTo>
                  <a:pt x="1845519" y="2366416"/>
                  <a:pt x="1837655" y="2446593"/>
                  <a:pt x="1829790" y="2526061"/>
                </a:cubicBezTo>
                <a:cubicBezTo>
                  <a:pt x="1820496" y="2615463"/>
                  <a:pt x="1811202" y="2704864"/>
                  <a:pt x="1802623" y="2794266"/>
                </a:cubicBezTo>
                <a:cubicBezTo>
                  <a:pt x="1793328" y="2884377"/>
                  <a:pt x="1784750" y="2975197"/>
                  <a:pt x="1775455" y="3065308"/>
                </a:cubicBezTo>
                <a:cubicBezTo>
                  <a:pt x="1765446" y="3164644"/>
                  <a:pt x="1754722" y="3264688"/>
                  <a:pt x="1744713" y="3364024"/>
                </a:cubicBezTo>
                <a:cubicBezTo>
                  <a:pt x="1735419" y="3454134"/>
                  <a:pt x="1726840" y="3543536"/>
                  <a:pt x="1717546" y="3633647"/>
                </a:cubicBezTo>
                <a:cubicBezTo>
                  <a:pt x="1707537" y="3731564"/>
                  <a:pt x="1697528" y="3830189"/>
                  <a:pt x="1687519" y="3928105"/>
                </a:cubicBezTo>
                <a:cubicBezTo>
                  <a:pt x="1683230" y="3972805"/>
                  <a:pt x="1678225" y="4016797"/>
                  <a:pt x="1673935" y="4060788"/>
                </a:cubicBezTo>
                <a:cubicBezTo>
                  <a:pt x="1672505" y="4074269"/>
                  <a:pt x="1665356" y="4079236"/>
                  <a:pt x="1651773" y="4077817"/>
                </a:cubicBezTo>
                <a:cubicBezTo>
                  <a:pt x="1573131" y="4068593"/>
                  <a:pt x="1493773" y="4060078"/>
                  <a:pt x="1415130" y="4051564"/>
                </a:cubicBezTo>
                <a:cubicBezTo>
                  <a:pt x="1307891" y="4039502"/>
                  <a:pt x="1201367" y="4027440"/>
                  <a:pt x="1094127" y="4016087"/>
                </a:cubicBezTo>
                <a:cubicBezTo>
                  <a:pt x="986172" y="4004025"/>
                  <a:pt x="878217" y="3991963"/>
                  <a:pt x="770263" y="3979901"/>
                </a:cubicBezTo>
                <a:cubicBezTo>
                  <a:pt x="655874" y="3967129"/>
                  <a:pt x="541485" y="3954357"/>
                  <a:pt x="427096" y="3942295"/>
                </a:cubicBezTo>
                <a:cubicBezTo>
                  <a:pt x="291260" y="3926686"/>
                  <a:pt x="156137" y="3911785"/>
                  <a:pt x="21016" y="3896885"/>
                </a:cubicBezTo>
                <a:cubicBezTo>
                  <a:pt x="2428" y="3894757"/>
                  <a:pt x="-1147" y="3890499"/>
                  <a:pt x="283" y="3866375"/>
                </a:cubicBezTo>
                <a:cubicBezTo>
                  <a:pt x="1712" y="3856442"/>
                  <a:pt x="3858" y="3841541"/>
                  <a:pt x="5287" y="3825932"/>
                </a:cubicBezTo>
                <a:cubicBezTo>
                  <a:pt x="23876" y="3676219"/>
                  <a:pt x="42464" y="3526507"/>
                  <a:pt x="61052" y="3376795"/>
                </a:cubicBezTo>
                <a:cubicBezTo>
                  <a:pt x="77496" y="3240564"/>
                  <a:pt x="94654" y="3104333"/>
                  <a:pt x="111812" y="2968102"/>
                </a:cubicBezTo>
                <a:cubicBezTo>
                  <a:pt x="130401" y="2819100"/>
                  <a:pt x="148274" y="2670806"/>
                  <a:pt x="166861" y="2521804"/>
                </a:cubicBezTo>
                <a:cubicBezTo>
                  <a:pt x="188309" y="2345839"/>
                  <a:pt x="210473" y="2169874"/>
                  <a:pt x="232635" y="1994618"/>
                </a:cubicBezTo>
                <a:cubicBezTo>
                  <a:pt x="256943" y="1798077"/>
                  <a:pt x="281250" y="1602245"/>
                  <a:pt x="305558" y="1406413"/>
                </a:cubicBezTo>
                <a:cubicBezTo>
                  <a:pt x="324146" y="1260249"/>
                  <a:pt x="342019" y="1114794"/>
                  <a:pt x="359893" y="968629"/>
                </a:cubicBezTo>
                <a:cubicBezTo>
                  <a:pt x="379196" y="815370"/>
                  <a:pt x="398499" y="662110"/>
                  <a:pt x="417087" y="508850"/>
                </a:cubicBezTo>
                <a:cubicBezTo>
                  <a:pt x="437820" y="344947"/>
                  <a:pt x="457838" y="181044"/>
                  <a:pt x="477857" y="17851"/>
                </a:cubicBezTo>
                <a:cubicBezTo>
                  <a:pt x="478928" y="8982"/>
                  <a:pt x="481074" y="3660"/>
                  <a:pt x="485005" y="1354"/>
                </a:cubicBezTo>
                <a:close/>
              </a:path>
            </a:pathLst>
          </a:custGeom>
          <a:pattFill prst="pct20">
            <a:fgClr>
              <a:schemeClr val="accent1"/>
            </a:fgClr>
            <a:bgClr>
              <a:schemeClr val="bg1"/>
            </a:bgClr>
          </a:pattFill>
        </p:spPr>
        <p:txBody>
          <a:bodyPr wrap="square">
            <a:noAutofit/>
          </a:bodyPr>
          <a:lstStyle/>
          <a:p>
            <a:pPr lvl="0"/>
            <a:endParaRPr lang="en-ID" noProof="0" dirty="0"/>
          </a:p>
        </p:txBody>
      </p:sp>
      <p:sp>
        <p:nvSpPr>
          <p:cNvPr id="5" name="Picture Placeholder 4"/>
          <p:cNvSpPr>
            <a:spLocks noGrp="1"/>
          </p:cNvSpPr>
          <p:nvPr>
            <p:ph type="pic" sz="quarter" idx="10"/>
          </p:nvPr>
        </p:nvSpPr>
        <p:spPr>
          <a:xfrm>
            <a:off x="1208232" y="2130317"/>
            <a:ext cx="1787348" cy="3145307"/>
          </a:xfrm>
          <a:custGeom>
            <a:avLst/>
            <a:gdLst>
              <a:gd name="connsiteX0" fmla="*/ 0 w 1787348"/>
              <a:gd name="connsiteY0" fmla="*/ 0 h 3145307"/>
              <a:gd name="connsiteX1" fmla="*/ 1787348 w 1787348"/>
              <a:gd name="connsiteY1" fmla="*/ 0 h 3145307"/>
              <a:gd name="connsiteX2" fmla="*/ 1787348 w 1787348"/>
              <a:gd name="connsiteY2" fmla="*/ 3145307 h 3145307"/>
              <a:gd name="connsiteX3" fmla="*/ 0 w 1787348"/>
              <a:gd name="connsiteY3" fmla="*/ 3145307 h 3145307"/>
            </a:gdLst>
            <a:ahLst/>
            <a:cxnLst>
              <a:cxn ang="0">
                <a:pos x="connsiteX0" y="connsiteY0"/>
              </a:cxn>
              <a:cxn ang="0">
                <a:pos x="connsiteX1" y="connsiteY1"/>
              </a:cxn>
              <a:cxn ang="0">
                <a:pos x="connsiteX2" y="connsiteY2"/>
              </a:cxn>
              <a:cxn ang="0">
                <a:pos x="connsiteX3" y="connsiteY3"/>
              </a:cxn>
            </a:cxnLst>
            <a:rect l="l" t="t" r="r" b="b"/>
            <a:pathLst>
              <a:path w="1787348" h="3145307">
                <a:moveTo>
                  <a:pt x="0" y="0"/>
                </a:moveTo>
                <a:lnTo>
                  <a:pt x="1787348" y="0"/>
                </a:lnTo>
                <a:lnTo>
                  <a:pt x="1787348" y="3145307"/>
                </a:lnTo>
                <a:lnTo>
                  <a:pt x="0" y="3145307"/>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2871020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896212" y="1228724"/>
            <a:ext cx="5330824" cy="3378994"/>
          </a:xfrm>
          <a:custGeom>
            <a:avLst/>
            <a:gdLst>
              <a:gd name="connsiteX0" fmla="*/ 0 w 5330824"/>
              <a:gd name="connsiteY0" fmla="*/ 0 h 3378994"/>
              <a:gd name="connsiteX1" fmla="*/ 5330824 w 5330824"/>
              <a:gd name="connsiteY1" fmla="*/ 0 h 3378994"/>
              <a:gd name="connsiteX2" fmla="*/ 5330824 w 5330824"/>
              <a:gd name="connsiteY2" fmla="*/ 3378994 h 3378994"/>
              <a:gd name="connsiteX3" fmla="*/ 0 w 5330824"/>
              <a:gd name="connsiteY3" fmla="*/ 3378994 h 3378994"/>
            </a:gdLst>
            <a:ahLst/>
            <a:cxnLst>
              <a:cxn ang="0">
                <a:pos x="connsiteX0" y="connsiteY0"/>
              </a:cxn>
              <a:cxn ang="0">
                <a:pos x="connsiteX1" y="connsiteY1"/>
              </a:cxn>
              <a:cxn ang="0">
                <a:pos x="connsiteX2" y="connsiteY2"/>
              </a:cxn>
              <a:cxn ang="0">
                <a:pos x="connsiteX3" y="connsiteY3"/>
              </a:cxn>
            </a:cxnLst>
            <a:rect l="l" t="t" r="r" b="b"/>
            <a:pathLst>
              <a:path w="5330824" h="3378994">
                <a:moveTo>
                  <a:pt x="0" y="0"/>
                </a:moveTo>
                <a:lnTo>
                  <a:pt x="5330824" y="0"/>
                </a:lnTo>
                <a:lnTo>
                  <a:pt x="5330824" y="3378994"/>
                </a:lnTo>
                <a:lnTo>
                  <a:pt x="0" y="3378994"/>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3270021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40803" y="1780316"/>
            <a:ext cx="4199895" cy="4521422"/>
          </a:xfrm>
          <a:custGeom>
            <a:avLst/>
            <a:gdLst>
              <a:gd name="connsiteX0" fmla="*/ 1815720 w 4199895"/>
              <a:gd name="connsiteY0" fmla="*/ 0 h 4521422"/>
              <a:gd name="connsiteX1" fmla="*/ 4199895 w 4199895"/>
              <a:gd name="connsiteY1" fmla="*/ 1376505 h 4521422"/>
              <a:gd name="connsiteX2" fmla="*/ 2384176 w 4199895"/>
              <a:gd name="connsiteY2" fmla="*/ 4521422 h 4521422"/>
              <a:gd name="connsiteX3" fmla="*/ 0 w 4199895"/>
              <a:gd name="connsiteY3" fmla="*/ 3144918 h 4521422"/>
            </a:gdLst>
            <a:ahLst/>
            <a:cxnLst>
              <a:cxn ang="0">
                <a:pos x="connsiteX0" y="connsiteY0"/>
              </a:cxn>
              <a:cxn ang="0">
                <a:pos x="connsiteX1" y="connsiteY1"/>
              </a:cxn>
              <a:cxn ang="0">
                <a:pos x="connsiteX2" y="connsiteY2"/>
              </a:cxn>
              <a:cxn ang="0">
                <a:pos x="connsiteX3" y="connsiteY3"/>
              </a:cxn>
            </a:cxnLst>
            <a:rect l="l" t="t" r="r" b="b"/>
            <a:pathLst>
              <a:path w="4199895" h="4521422">
                <a:moveTo>
                  <a:pt x="1815720" y="0"/>
                </a:moveTo>
                <a:lnTo>
                  <a:pt x="4199895" y="1376505"/>
                </a:lnTo>
                <a:lnTo>
                  <a:pt x="2384176" y="4521422"/>
                </a:lnTo>
                <a:lnTo>
                  <a:pt x="0" y="3144918"/>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804353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683604" y="1171671"/>
            <a:ext cx="4524866" cy="4519762"/>
          </a:xfrm>
          <a:custGeom>
            <a:avLst/>
            <a:gdLst>
              <a:gd name="connsiteX0" fmla="*/ 2363517 w 4524866"/>
              <a:gd name="connsiteY0" fmla="*/ 0 h 4519762"/>
              <a:gd name="connsiteX1" fmla="*/ 2493754 w 4524866"/>
              <a:gd name="connsiteY1" fmla="*/ 6577 h 4519762"/>
              <a:gd name="connsiteX2" fmla="*/ 4524866 w 4524866"/>
              <a:gd name="connsiteY2" fmla="*/ 2257329 h 4519762"/>
              <a:gd name="connsiteX3" fmla="*/ 2262433 w 4524866"/>
              <a:gd name="connsiteY3" fmla="*/ 4519762 h 4519762"/>
              <a:gd name="connsiteX4" fmla="*/ 0 w 4524866"/>
              <a:gd name="connsiteY4" fmla="*/ 2257329 h 4519762"/>
              <a:gd name="connsiteX5" fmla="*/ 2031112 w 4524866"/>
              <a:gd name="connsiteY5" fmla="*/ 6577 h 4519762"/>
              <a:gd name="connsiteX6" fmla="*/ 2105171 w 4524866"/>
              <a:gd name="connsiteY6" fmla="*/ 2837 h 4519762"/>
              <a:gd name="connsiteX7" fmla="*/ 2298236 w 4524866"/>
              <a:gd name="connsiteY7" fmla="*/ 359791 h 4519762"/>
              <a:gd name="connsiteX8" fmla="*/ 2098464 w 4524866"/>
              <a:gd name="connsiteY8" fmla="*/ 618454 h 4519762"/>
              <a:gd name="connsiteX9" fmla="*/ 2330182 w 4524866"/>
              <a:gd name="connsiteY9" fmla="*/ 1043056 h 4519762"/>
              <a:gd name="connsiteX10" fmla="*/ 2107226 w 4524866"/>
              <a:gd name="connsiteY10" fmla="*/ 1356647 h 4519762"/>
              <a:gd name="connsiteX11" fmla="*/ 2381230 w 4524866"/>
              <a:gd name="connsiteY11" fmla="*/ 2210027 h 4519762"/>
              <a:gd name="connsiteX12" fmla="*/ 2200479 w 4524866"/>
              <a:gd name="connsiteY12" fmla="*/ 1373357 h 4519762"/>
              <a:gd name="connsiteX13" fmla="*/ 2453823 w 4524866"/>
              <a:gd name="connsiteY13" fmla="*/ 1033765 h 4519762"/>
              <a:gd name="connsiteX14" fmla="*/ 2257506 w 4524866"/>
              <a:gd name="connsiteY14" fmla="*/ 640281 h 4519762"/>
              <a:gd name="connsiteX15" fmla="*/ 2472420 w 4524866"/>
              <a:gd name="connsiteY15" fmla="*/ 430072 h 451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4866" h="4519762">
                <a:moveTo>
                  <a:pt x="2363517" y="0"/>
                </a:moveTo>
                <a:lnTo>
                  <a:pt x="2493754" y="6577"/>
                </a:lnTo>
                <a:cubicBezTo>
                  <a:pt x="3634599" y="122436"/>
                  <a:pt x="4524866" y="1085916"/>
                  <a:pt x="4524866" y="2257329"/>
                </a:cubicBezTo>
                <a:cubicBezTo>
                  <a:pt x="4524866" y="3506836"/>
                  <a:pt x="3511940" y="4519762"/>
                  <a:pt x="2262433" y="4519762"/>
                </a:cubicBezTo>
                <a:cubicBezTo>
                  <a:pt x="1012926" y="4519762"/>
                  <a:pt x="0" y="3506836"/>
                  <a:pt x="0" y="2257329"/>
                </a:cubicBezTo>
                <a:cubicBezTo>
                  <a:pt x="0" y="1085916"/>
                  <a:pt x="890267" y="122436"/>
                  <a:pt x="2031112" y="6577"/>
                </a:cubicBezTo>
                <a:lnTo>
                  <a:pt x="2105171" y="2837"/>
                </a:lnTo>
                <a:lnTo>
                  <a:pt x="2298236" y="359791"/>
                </a:lnTo>
                <a:lnTo>
                  <a:pt x="2098464" y="618454"/>
                </a:lnTo>
                <a:lnTo>
                  <a:pt x="2330182" y="1043056"/>
                </a:lnTo>
                <a:lnTo>
                  <a:pt x="2107226" y="1356647"/>
                </a:lnTo>
                <a:lnTo>
                  <a:pt x="2381230" y="2210027"/>
                </a:lnTo>
                <a:lnTo>
                  <a:pt x="2200479" y="1373357"/>
                </a:lnTo>
                <a:lnTo>
                  <a:pt x="2453823" y="1033765"/>
                </a:lnTo>
                <a:lnTo>
                  <a:pt x="2257506" y="640281"/>
                </a:lnTo>
                <a:lnTo>
                  <a:pt x="2472420" y="430072"/>
                </a:lnTo>
                <a:close/>
              </a:path>
            </a:pathLst>
          </a:custGeom>
          <a:pattFill prst="pct20">
            <a:fgClr>
              <a:schemeClr val="accent1"/>
            </a:fgClr>
            <a:bgClr>
              <a:schemeClr val="bg1"/>
            </a:bgClr>
          </a:pattFill>
        </p:spPr>
        <p:txBody>
          <a:bodyPr wrap="square">
            <a:noAutofit/>
          </a:bodyPr>
          <a:lstStyle/>
          <a:p>
            <a:pPr lvl="0"/>
            <a:endParaRPr lang="en-ID" noProof="0" dirty="0"/>
          </a:p>
        </p:txBody>
      </p:sp>
    </p:spTree>
    <p:extLst>
      <p:ext uri="{BB962C8B-B14F-4D97-AF65-F5344CB8AC3E}">
        <p14:creationId xmlns:p14="http://schemas.microsoft.com/office/powerpoint/2010/main" val="4082168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27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96049" y="729237"/>
            <a:ext cx="5695952" cy="5341038"/>
          </a:xfrm>
          <a:custGeom>
            <a:avLst/>
            <a:gdLst>
              <a:gd name="connsiteX0" fmla="*/ 4588127 w 5695952"/>
              <a:gd name="connsiteY0" fmla="*/ 1711 h 5341038"/>
              <a:gd name="connsiteX1" fmla="*/ 5695952 w 5695952"/>
              <a:gd name="connsiteY1" fmla="*/ 288214 h 5341038"/>
              <a:gd name="connsiteX2" fmla="*/ 5695952 w 5695952"/>
              <a:gd name="connsiteY2" fmla="*/ 4983380 h 5341038"/>
              <a:gd name="connsiteX3" fmla="*/ 3895599 w 5695952"/>
              <a:gd name="connsiteY3" fmla="*/ 5184362 h 5341038"/>
              <a:gd name="connsiteX4" fmla="*/ 2317122 w 5695952"/>
              <a:gd name="connsiteY4" fmla="*/ 4843809 h 5341038"/>
              <a:gd name="connsiteX5" fmla="*/ 1391588 w 5695952"/>
              <a:gd name="connsiteY5" fmla="*/ 1053062 h 5341038"/>
              <a:gd name="connsiteX6" fmla="*/ 3623011 w 5695952"/>
              <a:gd name="connsiteY6" fmla="*/ 561772 h 5341038"/>
              <a:gd name="connsiteX7" fmla="*/ 4588127 w 5695952"/>
              <a:gd name="connsiteY7" fmla="*/ 1711 h 534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952" h="5341038">
                <a:moveTo>
                  <a:pt x="4588127" y="1711"/>
                </a:moveTo>
                <a:cubicBezTo>
                  <a:pt x="5161076" y="-25821"/>
                  <a:pt x="5695952" y="288214"/>
                  <a:pt x="5695952" y="288214"/>
                </a:cubicBezTo>
                <a:lnTo>
                  <a:pt x="5695952" y="4983380"/>
                </a:lnTo>
                <a:cubicBezTo>
                  <a:pt x="5695952" y="4983380"/>
                  <a:pt x="4941579" y="4642827"/>
                  <a:pt x="3895599" y="5184362"/>
                </a:cubicBezTo>
                <a:cubicBezTo>
                  <a:pt x="2843281" y="5725898"/>
                  <a:pt x="3039798" y="4676324"/>
                  <a:pt x="2317122" y="4843809"/>
                </a:cubicBezTo>
                <a:cubicBezTo>
                  <a:pt x="-896888" y="5603075"/>
                  <a:pt x="-332693" y="1053062"/>
                  <a:pt x="1391588" y="1053062"/>
                </a:cubicBezTo>
                <a:cubicBezTo>
                  <a:pt x="2348817" y="1053062"/>
                  <a:pt x="2913013" y="1639261"/>
                  <a:pt x="3623011" y="561772"/>
                </a:cubicBezTo>
                <a:cubicBezTo>
                  <a:pt x="3886883" y="157714"/>
                  <a:pt x="4244358" y="18231"/>
                  <a:pt x="4588127" y="1711"/>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8947363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5778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3">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3527"/>
            <a:ext cx="12192000" cy="4290307"/>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9698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4">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1" y="3527"/>
            <a:ext cx="12192000" cy="6854473"/>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16277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5">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781050"/>
            <a:ext cx="12192000" cy="4762500"/>
          </a:xfrm>
          <a:prstGeom prst="rect">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
        <p:nvSpPr>
          <p:cNvPr id="7" name="Picture Placeholder 6"/>
          <p:cNvSpPr>
            <a:spLocks noGrp="1"/>
          </p:cNvSpPr>
          <p:nvPr>
            <p:ph type="pic" sz="quarter" idx="11"/>
          </p:nvPr>
        </p:nvSpPr>
        <p:spPr>
          <a:xfrm>
            <a:off x="1685925" y="1456737"/>
            <a:ext cx="4410075" cy="2924175"/>
          </a:xfrm>
          <a:prstGeom prst="roundRect">
            <a:avLst>
              <a:gd name="adj" fmla="val 1683"/>
            </a:avLst>
          </a:pr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2479174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69876DD8-8F9D-495B-84D2-A1659502E399}"/>
              </a:ext>
            </a:extLst>
          </p:cNvPr>
          <p:cNvSpPr txBox="1">
            <a:spLocks noChangeArrowheads="1"/>
          </p:cNvSpPr>
          <p:nvPr userDrawn="1"/>
        </p:nvSpPr>
        <p:spPr bwMode="auto">
          <a:xfrm>
            <a:off x="11299825" y="6396038"/>
            <a:ext cx="520700" cy="261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eaLnBrk="1" hangingPunct="1">
              <a:defRPr/>
            </a:pPr>
            <a:fld id="{232EA9FE-06EE-4362-A6A9-B13769485E1C}" type="slidenum">
              <a:rPr lang="id-ID" altLang="en-IL" sz="1100" smtClean="0">
                <a:solidFill>
                  <a:srgbClr val="A6A6A6"/>
                </a:solidFill>
                <a:latin typeface="Assistant" pitchFamily="2" charset="-79"/>
                <a:ea typeface="Open Sans Light" panose="020B0306030504020204" pitchFamily="34" charset="0"/>
                <a:cs typeface="Open Sans Light" panose="020B0306030504020204" pitchFamily="34" charset="0"/>
              </a:rPr>
              <a:pPr algn="r" eaLnBrk="1" hangingPunct="1">
                <a:defRPr/>
              </a:pPr>
              <a:t>‹#›</a:t>
            </a:fld>
            <a:endParaRPr lang="id-ID" altLang="en-IL" sz="1200">
              <a:solidFill>
                <a:srgbClr val="A6A6A6"/>
              </a:solidFill>
              <a:latin typeface="Assistant" pitchFamily="2" charset="-79"/>
              <a:ea typeface="Open Sans Light" panose="020B0306030504020204" pitchFamily="34" charset="0"/>
              <a:cs typeface="Open Sans Light" panose="020B0306030504020204" pitchFamily="34" charset="0"/>
            </a:endParaRPr>
          </a:p>
        </p:txBody>
      </p:sp>
      <p:sp>
        <p:nvSpPr>
          <p:cNvPr id="1027" name="TextBox 12">
            <a:extLst>
              <a:ext uri="{FF2B5EF4-FFF2-40B4-BE49-F238E27FC236}">
                <a16:creationId xmlns:a16="http://schemas.microsoft.com/office/drawing/2014/main" id="{3BB4A67E-404C-4011-ACFA-0F0AD2F30B7E}"/>
              </a:ext>
            </a:extLst>
          </p:cNvPr>
          <p:cNvSpPr txBox="1">
            <a:spLocks noChangeArrowheads="1"/>
          </p:cNvSpPr>
          <p:nvPr userDrawn="1"/>
        </p:nvSpPr>
        <p:spPr bwMode="auto">
          <a:xfrm>
            <a:off x="10309225" y="6396038"/>
            <a:ext cx="1143000" cy="261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GB" altLang="en-IL" sz="1100">
                <a:solidFill>
                  <a:srgbClr val="A6A6A6"/>
                </a:solidFill>
                <a:latin typeface="Assistant" pitchFamily="2" charset="-79"/>
                <a:ea typeface="Open Sans Light" panose="020B0306030504020204" pitchFamily="34" charset="0"/>
                <a:cs typeface="Open Sans Light" panose="020B0306030504020204" pitchFamily="34" charset="0"/>
              </a:rPr>
              <a:t>Page</a:t>
            </a:r>
          </a:p>
        </p:txBody>
      </p:sp>
      <p:pic>
        <p:nvPicPr>
          <p:cNvPr id="2" name="Picture 1">
            <a:extLst>
              <a:ext uri="{FF2B5EF4-FFF2-40B4-BE49-F238E27FC236}">
                <a16:creationId xmlns:a16="http://schemas.microsoft.com/office/drawing/2014/main" id="{472B68F2-7E9C-4F39-965D-92C43D08974F}"/>
              </a:ext>
            </a:extLst>
          </p:cNvPr>
          <p:cNvPicPr>
            <a:picLocks noChangeAspect="1"/>
          </p:cNvPicPr>
          <p:nvPr userDrawn="1"/>
        </p:nvPicPr>
        <p:blipFill>
          <a:blip r:embed="rId35" cstate="print">
            <a:duotone>
              <a:schemeClr val="bg2">
                <a:shade val="45000"/>
                <a:satMod val="135000"/>
              </a:schemeClr>
              <a:prstClr val="white"/>
            </a:duotone>
          </a:blip>
          <a:stretch>
            <a:fillRect/>
          </a:stretch>
        </p:blipFill>
        <p:spPr>
          <a:xfrm>
            <a:off x="379136" y="6171313"/>
            <a:ext cx="1157564" cy="524577"/>
          </a:xfrm>
          <a:prstGeom prst="rect">
            <a:avLst/>
          </a:prstGeom>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66" r:id="rId4"/>
    <p:sldLayoutId id="2147484067"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68" r:id="rId15"/>
    <p:sldLayoutId id="2147484069" r:id="rId16"/>
    <p:sldLayoutId id="2147484070" r:id="rId17"/>
    <p:sldLayoutId id="2147484071" r:id="rId18"/>
    <p:sldLayoutId id="2147484072" r:id="rId19"/>
    <p:sldLayoutId id="2147484073" r:id="rId20"/>
    <p:sldLayoutId id="2147484074" r:id="rId21"/>
    <p:sldLayoutId id="2147484033" r:id="rId22"/>
    <p:sldLayoutId id="2147484034" r:id="rId23"/>
    <p:sldLayoutId id="2147484035" r:id="rId24"/>
    <p:sldLayoutId id="2147484036" r:id="rId25"/>
    <p:sldLayoutId id="2147484037" r:id="rId26"/>
    <p:sldLayoutId id="2147484075" r:id="rId27"/>
    <p:sldLayoutId id="2147484076" r:id="rId28"/>
    <p:sldLayoutId id="2147484038" r:id="rId29"/>
    <p:sldLayoutId id="2147484077" r:id="rId30"/>
    <p:sldLayoutId id="2147484078" r:id="rId31"/>
    <p:sldLayoutId id="2147484079" r:id="rId32"/>
    <p:sldLayoutId id="2147484080" r:id="rId3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ssistant" pitchFamily="2" charset="-79"/>
        </a:defRPr>
      </a:lvl2pPr>
      <a:lvl3pPr algn="l" rtl="0" eaLnBrk="0" fontAlgn="base" hangingPunct="0">
        <a:lnSpc>
          <a:spcPct val="90000"/>
        </a:lnSpc>
        <a:spcBef>
          <a:spcPct val="0"/>
        </a:spcBef>
        <a:spcAft>
          <a:spcPct val="0"/>
        </a:spcAft>
        <a:defRPr sz="4400">
          <a:solidFill>
            <a:schemeClr val="tx1"/>
          </a:solidFill>
          <a:latin typeface="Assistant" pitchFamily="2" charset="-79"/>
        </a:defRPr>
      </a:lvl3pPr>
      <a:lvl4pPr algn="l" rtl="0" eaLnBrk="0" fontAlgn="base" hangingPunct="0">
        <a:lnSpc>
          <a:spcPct val="90000"/>
        </a:lnSpc>
        <a:spcBef>
          <a:spcPct val="0"/>
        </a:spcBef>
        <a:spcAft>
          <a:spcPct val="0"/>
        </a:spcAft>
        <a:defRPr sz="4400">
          <a:solidFill>
            <a:schemeClr val="tx1"/>
          </a:solidFill>
          <a:latin typeface="Assistant" pitchFamily="2" charset="-79"/>
        </a:defRPr>
      </a:lvl4pPr>
      <a:lvl5pPr algn="l" rtl="0" eaLnBrk="0" fontAlgn="base" hangingPunct="0">
        <a:lnSpc>
          <a:spcPct val="90000"/>
        </a:lnSpc>
        <a:spcBef>
          <a:spcPct val="0"/>
        </a:spcBef>
        <a:spcAft>
          <a:spcPct val="0"/>
        </a:spcAft>
        <a:defRPr sz="4400">
          <a:solidFill>
            <a:schemeClr val="tx1"/>
          </a:solidFill>
          <a:latin typeface="Assistant" pitchFamily="2" charset="-79"/>
        </a:defRPr>
      </a:lvl5pPr>
      <a:lvl6pPr marL="457200" algn="l" rtl="0" fontAlgn="base">
        <a:lnSpc>
          <a:spcPct val="90000"/>
        </a:lnSpc>
        <a:spcBef>
          <a:spcPct val="0"/>
        </a:spcBef>
        <a:spcAft>
          <a:spcPct val="0"/>
        </a:spcAft>
        <a:defRPr sz="4400">
          <a:solidFill>
            <a:schemeClr val="tx1"/>
          </a:solidFill>
          <a:latin typeface="Assistant" pitchFamily="2" charset="-79"/>
        </a:defRPr>
      </a:lvl6pPr>
      <a:lvl7pPr marL="914400" algn="l" rtl="0" fontAlgn="base">
        <a:lnSpc>
          <a:spcPct val="90000"/>
        </a:lnSpc>
        <a:spcBef>
          <a:spcPct val="0"/>
        </a:spcBef>
        <a:spcAft>
          <a:spcPct val="0"/>
        </a:spcAft>
        <a:defRPr sz="4400">
          <a:solidFill>
            <a:schemeClr val="tx1"/>
          </a:solidFill>
          <a:latin typeface="Assistant" pitchFamily="2" charset="-79"/>
        </a:defRPr>
      </a:lvl7pPr>
      <a:lvl8pPr marL="1371600" algn="l" rtl="0" fontAlgn="base">
        <a:lnSpc>
          <a:spcPct val="90000"/>
        </a:lnSpc>
        <a:spcBef>
          <a:spcPct val="0"/>
        </a:spcBef>
        <a:spcAft>
          <a:spcPct val="0"/>
        </a:spcAft>
        <a:defRPr sz="4400">
          <a:solidFill>
            <a:schemeClr val="tx1"/>
          </a:solidFill>
          <a:latin typeface="Assistant" pitchFamily="2" charset="-79"/>
        </a:defRPr>
      </a:lvl8pPr>
      <a:lvl9pPr marL="1828800" algn="l" rtl="0" fontAlgn="base">
        <a:lnSpc>
          <a:spcPct val="90000"/>
        </a:lnSpc>
        <a:spcBef>
          <a:spcPct val="0"/>
        </a:spcBef>
        <a:spcAft>
          <a:spcPct val="0"/>
        </a:spcAft>
        <a:defRPr sz="4400">
          <a:solidFill>
            <a:schemeClr val="tx1"/>
          </a:solidFill>
          <a:latin typeface="Assistant"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 id="2147484057" r:id="rId19"/>
    <p:sldLayoutId id="2147484058" r:id="rId20"/>
    <p:sldLayoutId id="2147484059" r:id="rId21"/>
    <p:sldLayoutId id="2147484060" r:id="rId22"/>
    <p:sldLayoutId id="2147484061" r:id="rId23"/>
    <p:sldLayoutId id="2147484062" r:id="rId24"/>
    <p:sldLayoutId id="2147484063" r:id="rId25"/>
    <p:sldLayoutId id="2147484064" r:id="rId26"/>
    <p:sldLayoutId id="2147484081" r:id="rId2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Black" panose="020B0A04020102020204" pitchFamily="34" charset="0"/>
        </a:defRPr>
      </a:lvl2pPr>
      <a:lvl3pPr algn="l" rtl="0" eaLnBrk="0" fontAlgn="base" hangingPunct="0">
        <a:lnSpc>
          <a:spcPct val="90000"/>
        </a:lnSpc>
        <a:spcBef>
          <a:spcPct val="0"/>
        </a:spcBef>
        <a:spcAft>
          <a:spcPct val="0"/>
        </a:spcAft>
        <a:defRPr sz="4400">
          <a:solidFill>
            <a:schemeClr val="tx1"/>
          </a:solidFill>
          <a:latin typeface="Arial Black" panose="020B0A04020102020204" pitchFamily="34" charset="0"/>
        </a:defRPr>
      </a:lvl3pPr>
      <a:lvl4pPr algn="l" rtl="0" eaLnBrk="0" fontAlgn="base" hangingPunct="0">
        <a:lnSpc>
          <a:spcPct val="90000"/>
        </a:lnSpc>
        <a:spcBef>
          <a:spcPct val="0"/>
        </a:spcBef>
        <a:spcAft>
          <a:spcPct val="0"/>
        </a:spcAft>
        <a:defRPr sz="4400">
          <a:solidFill>
            <a:schemeClr val="tx1"/>
          </a:solidFill>
          <a:latin typeface="Arial Black" panose="020B0A04020102020204" pitchFamily="34" charset="0"/>
        </a:defRPr>
      </a:lvl4pPr>
      <a:lvl5pPr algn="l" rtl="0" eaLnBrk="0" fontAlgn="base" hangingPunct="0">
        <a:lnSpc>
          <a:spcPct val="90000"/>
        </a:lnSpc>
        <a:spcBef>
          <a:spcPct val="0"/>
        </a:spcBef>
        <a:spcAft>
          <a:spcPct val="0"/>
        </a:spcAft>
        <a:defRPr sz="4400">
          <a:solidFill>
            <a:schemeClr val="tx1"/>
          </a:solidFill>
          <a:latin typeface="Arial Black" panose="020B0A04020102020204" pitchFamily="34" charset="0"/>
        </a:defRPr>
      </a:lvl5pPr>
      <a:lvl6pPr marL="457200" algn="l" rtl="0" fontAlgn="base">
        <a:lnSpc>
          <a:spcPct val="90000"/>
        </a:lnSpc>
        <a:spcBef>
          <a:spcPct val="0"/>
        </a:spcBef>
        <a:spcAft>
          <a:spcPct val="0"/>
        </a:spcAft>
        <a:defRPr sz="4400">
          <a:solidFill>
            <a:schemeClr val="tx1"/>
          </a:solidFill>
          <a:latin typeface="Arial Black" panose="020B0A04020102020204" pitchFamily="34" charset="0"/>
        </a:defRPr>
      </a:lvl6pPr>
      <a:lvl7pPr marL="914400" algn="l" rtl="0" fontAlgn="base">
        <a:lnSpc>
          <a:spcPct val="90000"/>
        </a:lnSpc>
        <a:spcBef>
          <a:spcPct val="0"/>
        </a:spcBef>
        <a:spcAft>
          <a:spcPct val="0"/>
        </a:spcAft>
        <a:defRPr sz="4400">
          <a:solidFill>
            <a:schemeClr val="tx1"/>
          </a:solidFill>
          <a:latin typeface="Arial Black" panose="020B0A04020102020204" pitchFamily="34" charset="0"/>
        </a:defRPr>
      </a:lvl7pPr>
      <a:lvl8pPr marL="1371600" algn="l" rtl="0" fontAlgn="base">
        <a:lnSpc>
          <a:spcPct val="90000"/>
        </a:lnSpc>
        <a:spcBef>
          <a:spcPct val="0"/>
        </a:spcBef>
        <a:spcAft>
          <a:spcPct val="0"/>
        </a:spcAft>
        <a:defRPr sz="4400">
          <a:solidFill>
            <a:schemeClr val="tx1"/>
          </a:solidFill>
          <a:latin typeface="Arial Black" panose="020B0A04020102020204" pitchFamily="34" charset="0"/>
        </a:defRPr>
      </a:lvl8pPr>
      <a:lvl9pPr marL="1828800" algn="l" rtl="0" fontAlgn="base">
        <a:lnSpc>
          <a:spcPct val="90000"/>
        </a:lnSpc>
        <a:spcBef>
          <a:spcPct val="0"/>
        </a:spcBef>
        <a:spcAft>
          <a:spcPct val="0"/>
        </a:spcAft>
        <a:defRPr sz="4400">
          <a:solidFill>
            <a:schemeClr val="tx1"/>
          </a:solidFill>
          <a:latin typeface="Arial Black" panose="020B0A040201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comments" Target="../comments/comment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comments" Target="../comments/commen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8.xml"/><Relationship Id="rId5" Type="http://schemas.openxmlformats.org/officeDocument/2006/relationships/comments" Target="../comments/comment6.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jpeg"/><Relationship Id="rId17"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image" Target="../media/image57.jpg"/><Relationship Id="rId20" Type="http://schemas.openxmlformats.org/officeDocument/2006/relationships/chart" Target="../charts/chart5.xml"/><Relationship Id="rId1" Type="http://schemas.openxmlformats.org/officeDocument/2006/relationships/slideLayout" Target="../slideLayouts/slideLayout58.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comments" Target="../comments/comment7.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3.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8.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58.xml"/><Relationship Id="rId5" Type="http://schemas.openxmlformats.org/officeDocument/2006/relationships/chart" Target="../charts/chart1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58.xml"/><Relationship Id="rId6" Type="http://schemas.openxmlformats.org/officeDocument/2006/relationships/image" Target="../media/image71.png"/><Relationship Id="rId5" Type="http://schemas.openxmlformats.org/officeDocument/2006/relationships/chart" Target="../charts/chart12.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3.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comments" Target="../comments/commen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8.xml"/><Relationship Id="rId5" Type="http://schemas.openxmlformats.org/officeDocument/2006/relationships/comments" Target="../comments/comment9.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8.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3.wdp"/><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jpg"/><Relationship Id="rId12" Type="http://schemas.openxmlformats.org/officeDocument/2006/relationships/image" Target="../media/image29.jpeg"/><Relationship Id="rId2" Type="http://schemas.openxmlformats.org/officeDocument/2006/relationships/notesSlide" Target="../notesSlides/notesSlide3.xml"/><Relationship Id="rId16" Type="http://schemas.openxmlformats.org/officeDocument/2006/relationships/comments" Target="../comments/comment1.xml"/><Relationship Id="rId1" Type="http://schemas.openxmlformats.org/officeDocument/2006/relationships/slideLayout" Target="../slideLayouts/slideLayout19.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8.png"/><Relationship Id="rId5" Type="http://schemas.openxmlformats.org/officeDocument/2006/relationships/image" Target="../media/image37.png"/><Relationship Id="rId10" Type="http://schemas.microsoft.com/office/2007/relationships/hdphoto" Target="../media/hdphoto1.wdp"/><Relationship Id="rId4" Type="http://schemas.openxmlformats.org/officeDocument/2006/relationships/image" Target="../media/image3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comments" Target="../comments/comment3.xml"/><Relationship Id="rId2" Type="http://schemas.openxmlformats.org/officeDocument/2006/relationships/slideLayout" Target="../slideLayouts/slideLayout58.xml"/><Relationship Id="rId1" Type="http://schemas.openxmlformats.org/officeDocument/2006/relationships/vmlDrawing" Target="../drawings/vmlDrawing1.vml"/><Relationship Id="rId6" Type="http://schemas.openxmlformats.org/officeDocument/2006/relationships/image" Target="../media/image41.wmf"/><Relationship Id="rId5" Type="http://schemas.openxmlformats.org/officeDocument/2006/relationships/oleObject" Target="../embeddings/oleObject2.bin"/><Relationship Id="rId4"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C0B2BE0-88A3-4D7A-8643-35E0C511DD18}"/>
              </a:ext>
            </a:extLst>
          </p:cNvPr>
          <p:cNvSpPr/>
          <p:nvPr/>
        </p:nvSpPr>
        <p:spPr>
          <a:xfrm>
            <a:off x="3" y="3327806"/>
            <a:ext cx="12191997" cy="3530194"/>
          </a:xfrm>
          <a:prstGeom prst="rect">
            <a:avLst/>
          </a:prstGeom>
          <a:gradFill>
            <a:gsLst>
              <a:gs pos="0">
                <a:srgbClr val="006386">
                  <a:alpha val="0"/>
                </a:srgbClr>
              </a:gs>
              <a:gs pos="99000">
                <a:srgbClr val="006386">
                  <a:alpha val="5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Oval 50">
            <a:extLst>
              <a:ext uri="{FF2B5EF4-FFF2-40B4-BE49-F238E27FC236}">
                <a16:creationId xmlns:a16="http://schemas.microsoft.com/office/drawing/2014/main" id="{1364DCC3-8FE6-4607-971F-75E9D5CCD370}"/>
              </a:ext>
            </a:extLst>
          </p:cNvPr>
          <p:cNvSpPr/>
          <p:nvPr/>
        </p:nvSpPr>
        <p:spPr>
          <a:xfrm>
            <a:off x="1479062" y="1539154"/>
            <a:ext cx="4407300" cy="4407295"/>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1188087" y="1242069"/>
            <a:ext cx="4993988" cy="499398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6" name="Oval 25">
            <a:extLst>
              <a:ext uri="{FF2B5EF4-FFF2-40B4-BE49-F238E27FC236}">
                <a16:creationId xmlns:a16="http://schemas.microsoft.com/office/drawing/2014/main" id="{DB4C00AF-DE7A-4217-9FD5-5529FC67681A}"/>
              </a:ext>
            </a:extLst>
          </p:cNvPr>
          <p:cNvSpPr/>
          <p:nvPr/>
        </p:nvSpPr>
        <p:spPr>
          <a:xfrm>
            <a:off x="3897743" y="692097"/>
            <a:ext cx="1454129" cy="1454129"/>
          </a:xfrm>
          <a:prstGeom prst="ellipse">
            <a:avLst/>
          </a:prstGeom>
          <a:solidFill>
            <a:srgbClr val="00AEEF">
              <a:alpha val="2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a:extLst>
              <a:ext uri="{FF2B5EF4-FFF2-40B4-BE49-F238E27FC236}">
                <a16:creationId xmlns:a16="http://schemas.microsoft.com/office/drawing/2014/main" id="{B2185978-1AA4-4C41-BB2B-5E0A4AC1C2AE}"/>
              </a:ext>
            </a:extLst>
          </p:cNvPr>
          <p:cNvSpPr txBox="1"/>
          <p:nvPr/>
        </p:nvSpPr>
        <p:spPr>
          <a:xfrm>
            <a:off x="2428036" y="2808710"/>
            <a:ext cx="2864266" cy="240065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The bankers of tomorrow are not bankers at all.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rgbClr val="21BFD5"/>
                </a:solidFill>
                <a:effectLst/>
                <a:uLnTx/>
                <a:uFillTx/>
                <a:latin typeface="Assistant Light" panose="00000400000000000000" pitchFamily="2" charset="-79"/>
                <a:ea typeface="+mn-ea"/>
                <a:cs typeface="Assistant Light" panose="00000400000000000000" pitchFamily="2" charset="-79"/>
              </a:rPr>
              <a:t>The bankers of tomorrow are technologists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who enable banking experiences your customers will use across the digital landscape</a:t>
            </a:r>
          </a:p>
          <a:p>
            <a:pPr marL="0" marR="0" lvl="0" indent="0" defTabSz="914400" rtl="0" eaLnBrk="1" fontAlgn="auto" latinLnBrk="0" hangingPunct="1">
              <a:lnSpc>
                <a:spcPct val="100000"/>
              </a:lnSpc>
              <a:spcBef>
                <a:spcPts val="0"/>
              </a:spcBef>
              <a:spcAft>
                <a:spcPts val="0"/>
              </a:spcAft>
              <a:buClrTx/>
              <a:buSzTx/>
              <a:buFontTx/>
              <a:buNone/>
              <a:tabLst/>
              <a:defRPr/>
            </a:pPr>
            <a:b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br>
            <a: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Brett King, Bank 4.0</a:t>
            </a:r>
            <a:endParaRPr kumimoji="0" lang="he-IL"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endParaRPr>
          </a:p>
        </p:txBody>
      </p:sp>
      <p:sp>
        <p:nvSpPr>
          <p:cNvPr id="48" name="Rectangle 47">
            <a:extLst>
              <a:ext uri="{FF2B5EF4-FFF2-40B4-BE49-F238E27FC236}">
                <a16:creationId xmlns:a16="http://schemas.microsoft.com/office/drawing/2014/main" id="{A477E1A1-D2BF-45A0-B2B8-E3637BDEB0C9}"/>
              </a:ext>
            </a:extLst>
          </p:cNvPr>
          <p:cNvSpPr/>
          <p:nvPr/>
        </p:nvSpPr>
        <p:spPr>
          <a:xfrm>
            <a:off x="6473050" y="2523475"/>
            <a:ext cx="5250052" cy="1441677"/>
          </a:xfrm>
          <a:prstGeom prst="rect">
            <a:avLst/>
          </a:prstGeom>
        </p:spPr>
        <p:txBody>
          <a:bodyPr wrap="square" lIns="91440" tIns="45720" rIns="91440" bIns="45720" anchor="t">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lang="en-US" sz="4800" spc="150" dirty="0">
                <a:solidFill>
                  <a:srgbClr val="00AEEF"/>
                </a:solidFill>
                <a:latin typeface="Assistant ExtraBold" pitchFamily="2" charset="-79"/>
                <a:cs typeface="Assistant ExtraBold" panose="00000900000000000000" pitchFamily="2" charset="-79"/>
              </a:rPr>
              <a:t>Capital Market Presentation</a:t>
            </a:r>
            <a:endParaRPr kumimoji="0" lang="x-none" sz="4800" b="0" i="0" u="none" strike="noStrike" kern="1200" cap="none" spc="0" normalizeH="0" baseline="0" noProof="0" dirty="0">
              <a:ln>
                <a:noFill/>
              </a:ln>
              <a:solidFill>
                <a:srgbClr val="00AEEF"/>
              </a:solidFill>
              <a:effectLst/>
              <a:uLnTx/>
              <a:uFillTx/>
              <a:latin typeface="Assistant ExtraBold" pitchFamily="2" charset="-79"/>
              <a:ea typeface="+mn-ea"/>
              <a:cs typeface="Assistant ExtraBold" pitchFamily="2" charset="-79"/>
            </a:endParaRPr>
          </a:p>
        </p:txBody>
      </p:sp>
      <p:sp>
        <p:nvSpPr>
          <p:cNvPr id="50" name="Rectangle 49">
            <a:extLst>
              <a:ext uri="{FF2B5EF4-FFF2-40B4-BE49-F238E27FC236}">
                <a16:creationId xmlns:a16="http://schemas.microsoft.com/office/drawing/2014/main" id="{596AAA1D-0055-451B-9AB7-33BE886786EB}"/>
              </a:ext>
            </a:extLst>
          </p:cNvPr>
          <p:cNvSpPr/>
          <p:nvPr/>
        </p:nvSpPr>
        <p:spPr>
          <a:xfrm>
            <a:off x="6627326" y="3937524"/>
            <a:ext cx="3915028" cy="584775"/>
          </a:xfrm>
          <a:prstGeom prst="rect">
            <a:avLst/>
          </a:prstGeom>
        </p:spPr>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effectLst/>
                <a:uLnTx/>
                <a:uFillTx/>
                <a:latin typeface="Assistant" panose="00000500000000000000" pitchFamily="2" charset="-79"/>
                <a:ea typeface="+mn-ea"/>
                <a:cs typeface="Assistant" panose="00000500000000000000" pitchFamily="2" charset="-79"/>
              </a:rPr>
              <a:t>2021 Summary</a:t>
            </a:r>
            <a:endParaRPr kumimoji="0" lang="x-none" sz="32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TextBox 16">
            <a:extLst>
              <a:ext uri="{FF2B5EF4-FFF2-40B4-BE49-F238E27FC236}">
                <a16:creationId xmlns:a16="http://schemas.microsoft.com/office/drawing/2014/main" id="{F4D29C37-305B-489F-9598-47C1C07C8680}"/>
              </a:ext>
            </a:extLst>
          </p:cNvPr>
          <p:cNvSpPr txBox="1"/>
          <p:nvPr/>
        </p:nvSpPr>
        <p:spPr>
          <a:xfrm>
            <a:off x="8337773" y="338154"/>
            <a:ext cx="3519439" cy="353943"/>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700" b="1" dirty="0">
                <a:latin typeface="Assistant SemiBold" pitchFamily="2" charset="-79"/>
                <a:cs typeface="Assistant SemiBold" pitchFamily="2" charset="-79"/>
              </a:rPr>
              <a:t>Blender Financial Technologies Ltd.</a:t>
            </a:r>
            <a:endParaRPr kumimoji="0" lang="he-IL" sz="1700" i="0" u="none" strike="noStrike" kern="1200" cap="none" normalizeH="0" noProof="0" dirty="0">
              <a:ln>
                <a:noFill/>
              </a:ln>
              <a:effectLst/>
              <a:uLnTx/>
              <a:uFillTx/>
              <a:latin typeface="Assistant SemiBold" pitchFamily="2" charset="-79"/>
              <a:cs typeface="Assistant SemiBold" pitchFamily="2" charset="-79"/>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sp>
        <p:nvSpPr>
          <p:cNvPr id="15" name="Freeform 18">
            <a:extLst>
              <a:ext uri="{FF2B5EF4-FFF2-40B4-BE49-F238E27FC236}">
                <a16:creationId xmlns:a16="http://schemas.microsoft.com/office/drawing/2014/main" id="{A8E44D7C-A012-4EE4-837A-8F3FA816C2AB}"/>
              </a:ext>
            </a:extLst>
          </p:cNvPr>
          <p:cNvSpPr/>
          <p:nvPr/>
        </p:nvSpPr>
        <p:spPr>
          <a:xfrm>
            <a:off x="2435874" y="2428744"/>
            <a:ext cx="390034" cy="354170"/>
          </a:xfrm>
          <a:custGeom>
            <a:avLst/>
            <a:gdLst/>
            <a:ahLst/>
            <a:cxnLst/>
            <a:rect l="l" t="t" r="r" b="b"/>
            <a:pathLst>
              <a:path w="304952" h="276911">
                <a:moveTo>
                  <a:pt x="168249" y="0"/>
                </a:moveTo>
                <a:lnTo>
                  <a:pt x="304952" y="0"/>
                </a:lnTo>
                <a:lnTo>
                  <a:pt x="304952" y="87630"/>
                </a:lnTo>
                <a:cubicBezTo>
                  <a:pt x="304952" y="139039"/>
                  <a:pt x="295021" y="179933"/>
                  <a:pt x="275158" y="210312"/>
                </a:cubicBezTo>
                <a:cubicBezTo>
                  <a:pt x="255295" y="240690"/>
                  <a:pt x="221411" y="262890"/>
                  <a:pt x="173507" y="276911"/>
                </a:cubicBezTo>
                <a:lnTo>
                  <a:pt x="173507" y="201549"/>
                </a:lnTo>
                <a:cubicBezTo>
                  <a:pt x="189865" y="196875"/>
                  <a:pt x="202425" y="188696"/>
                  <a:pt x="211188" y="177012"/>
                </a:cubicBezTo>
                <a:cubicBezTo>
                  <a:pt x="219951" y="165328"/>
                  <a:pt x="224332" y="149555"/>
                  <a:pt x="224332" y="129692"/>
                </a:cubicBezTo>
                <a:lnTo>
                  <a:pt x="168249" y="129692"/>
                </a:lnTo>
                <a:close/>
                <a:moveTo>
                  <a:pt x="0" y="0"/>
                </a:moveTo>
                <a:lnTo>
                  <a:pt x="136702" y="0"/>
                </a:lnTo>
                <a:lnTo>
                  <a:pt x="136702" y="87630"/>
                </a:lnTo>
                <a:cubicBezTo>
                  <a:pt x="136702" y="139039"/>
                  <a:pt x="126771" y="179933"/>
                  <a:pt x="106908" y="210312"/>
                </a:cubicBezTo>
                <a:cubicBezTo>
                  <a:pt x="87045" y="240690"/>
                  <a:pt x="53162" y="262890"/>
                  <a:pt x="5257" y="276911"/>
                </a:cubicBezTo>
                <a:lnTo>
                  <a:pt x="5257" y="201549"/>
                </a:lnTo>
                <a:cubicBezTo>
                  <a:pt x="21615" y="196875"/>
                  <a:pt x="34175" y="188696"/>
                  <a:pt x="42938" y="177012"/>
                </a:cubicBezTo>
                <a:cubicBezTo>
                  <a:pt x="51701" y="165328"/>
                  <a:pt x="56083" y="149555"/>
                  <a:pt x="56083" y="129692"/>
                </a:cubicBezTo>
                <a:lnTo>
                  <a:pt x="0" y="129692"/>
                </a:lnTo>
                <a:close/>
              </a:path>
            </a:pathLst>
          </a:custGeom>
          <a:solidFill>
            <a:srgbClr val="A0C7E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1">
            <a:extLst>
              <a:ext uri="{FF2B5EF4-FFF2-40B4-BE49-F238E27FC236}">
                <a16:creationId xmlns:a16="http://schemas.microsoft.com/office/drawing/2014/main" id="{F5CB9235-A774-4A17-8DF4-3199150844BE}"/>
              </a:ext>
            </a:extLst>
          </p:cNvPr>
          <p:cNvSpPr/>
          <p:nvPr/>
        </p:nvSpPr>
        <p:spPr>
          <a:xfrm>
            <a:off x="4570808" y="137508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8337773" y="4718419"/>
            <a:ext cx="2017951" cy="560881"/>
          </a:xfrm>
          <a:prstGeom prst="rect">
            <a:avLst/>
          </a:prstGeom>
        </p:spPr>
      </p:pic>
      <p:sp>
        <p:nvSpPr>
          <p:cNvPr id="33" name="Oval 32">
            <a:extLst>
              <a:ext uri="{FF2B5EF4-FFF2-40B4-BE49-F238E27FC236}">
                <a16:creationId xmlns:a16="http://schemas.microsoft.com/office/drawing/2014/main" id="{6587EA95-9AD4-4DB7-A1DE-03B2DD5F35A7}"/>
              </a:ext>
            </a:extLst>
          </p:cNvPr>
          <p:cNvSpPr/>
          <p:nvPr/>
        </p:nvSpPr>
        <p:spPr>
          <a:xfrm>
            <a:off x="1564354" y="1624443"/>
            <a:ext cx="4236716" cy="4236716"/>
          </a:xfrm>
          <a:prstGeom prst="ellipse">
            <a:avLst/>
          </a:prstGeom>
          <a:noFill/>
          <a:ln>
            <a:solidFill>
              <a:srgbClr val="009ED6"/>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757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52D7F89-BFE5-45FF-8C81-9B58C18EE57E}"/>
              </a:ext>
            </a:extLst>
          </p:cNvPr>
          <p:cNvSpPr/>
          <p:nvPr/>
        </p:nvSpPr>
        <p:spPr>
          <a:xfrm>
            <a:off x="17585" y="1564556"/>
            <a:ext cx="12275835" cy="1732305"/>
          </a:xfrm>
          <a:prstGeom prst="rect">
            <a:avLst/>
          </a:prstGeom>
          <a:gradFill>
            <a:gsLst>
              <a:gs pos="100000">
                <a:schemeClr val="tx1">
                  <a:lumMod val="50000"/>
                  <a:lumOff val="50000"/>
                  <a:alpha val="37000"/>
                </a:scheme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Rectangle 17">
            <a:extLst>
              <a:ext uri="{FF2B5EF4-FFF2-40B4-BE49-F238E27FC236}">
                <a16:creationId xmlns:a16="http://schemas.microsoft.com/office/drawing/2014/main" id="{51C72723-C32F-4212-8B8F-FDF09E0E6ECC}"/>
              </a:ext>
            </a:extLst>
          </p:cNvPr>
          <p:cNvSpPr/>
          <p:nvPr/>
        </p:nvSpPr>
        <p:spPr>
          <a:xfrm>
            <a:off x="0" y="3295170"/>
            <a:ext cx="12275835" cy="1646294"/>
          </a:xfrm>
          <a:prstGeom prst="rect">
            <a:avLst/>
          </a:prstGeom>
          <a:gradFill>
            <a:gsLst>
              <a:gs pos="0">
                <a:srgbClr val="009ED6">
                  <a:alpha val="33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Rectangle 18">
            <a:extLst>
              <a:ext uri="{FF2B5EF4-FFF2-40B4-BE49-F238E27FC236}">
                <a16:creationId xmlns:a16="http://schemas.microsoft.com/office/drawing/2014/main" id="{27407E14-42A9-4A22-90E0-D741060AF4BF}"/>
              </a:ext>
            </a:extLst>
          </p:cNvPr>
          <p:cNvSpPr/>
          <p:nvPr/>
        </p:nvSpPr>
        <p:spPr>
          <a:xfrm>
            <a:off x="11823314" y="-33897"/>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28">
            <a:extLst>
              <a:ext uri="{FF2B5EF4-FFF2-40B4-BE49-F238E27FC236}">
                <a16:creationId xmlns:a16="http://schemas.microsoft.com/office/drawing/2014/main" id="{F0EA6CB0-34D1-4E3B-BF10-16E5DA758B52}"/>
              </a:ext>
            </a:extLst>
          </p:cNvPr>
          <p:cNvSpPr txBox="1"/>
          <p:nvPr/>
        </p:nvSpPr>
        <p:spPr>
          <a:xfrm>
            <a:off x="778615" y="113281"/>
            <a:ext cx="7793436" cy="1015663"/>
          </a:xfrm>
          <a:prstGeom prst="rect">
            <a:avLst/>
          </a:prstGeom>
          <a:noFill/>
        </p:spPr>
        <p:txBody>
          <a:bodyPr wrap="square" rtlCol="0">
            <a:spAutoFit/>
          </a:bodyPr>
          <a:lstStyle/>
          <a:p>
            <a:pPr>
              <a:defRPr/>
            </a:pPr>
            <a:r>
              <a:rPr lang="en-US" sz="3600" dirty="0">
                <a:latin typeface="Assistant ExtraBold" pitchFamily="2" charset="-79"/>
                <a:cs typeface="Assistant ExtraBold" pitchFamily="2" charset="-79"/>
              </a:rPr>
              <a:t>Key Events from the IPO until Today</a:t>
            </a:r>
            <a:endParaRPr lang="he-IL" sz="3600" dirty="0">
              <a:latin typeface="Assistant ExtraBold" pitchFamily="2" charset="-79"/>
              <a:cs typeface="Assistant ExtraBold" pitchFamily="2" charset="-79"/>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ssistant SemiBold" pitchFamily="2" charset="-79"/>
                <a:ea typeface="+mn-ea"/>
                <a:cs typeface="Assistant SemiBold" pitchFamily="2" charset="-79"/>
              </a:rPr>
              <a:t>(January 2021 to February 2022)</a:t>
            </a:r>
            <a:endParaRPr kumimoji="0" lang="en-US" sz="3600" b="0" i="0" u="none" strike="noStrike" kern="1200" cap="none" spc="0" normalizeH="0" baseline="0" noProof="0" dirty="0">
              <a:ln>
                <a:noFill/>
              </a:ln>
              <a:effectLst/>
              <a:uLnTx/>
              <a:uFillTx/>
              <a:latin typeface="Assistant SemiBold" pitchFamily="2" charset="-79"/>
              <a:ea typeface="+mn-ea"/>
              <a:cs typeface="Assistant SemiBold" pitchFamily="2" charset="-79"/>
            </a:endParaRPr>
          </a:p>
        </p:txBody>
      </p:sp>
      <p:sp>
        <p:nvSpPr>
          <p:cNvPr id="22" name="Arc 21">
            <a:extLst>
              <a:ext uri="{FF2B5EF4-FFF2-40B4-BE49-F238E27FC236}">
                <a16:creationId xmlns:a16="http://schemas.microsoft.com/office/drawing/2014/main" id="{6F4C33A7-C33B-4BA5-B9EB-82B17D842ABF}"/>
              </a:ext>
            </a:extLst>
          </p:cNvPr>
          <p:cNvSpPr/>
          <p:nvPr/>
        </p:nvSpPr>
        <p:spPr>
          <a:xfrm rot="4500000">
            <a:off x="-489685" y="183527"/>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3" name="Arc 22">
            <a:extLst>
              <a:ext uri="{FF2B5EF4-FFF2-40B4-BE49-F238E27FC236}">
                <a16:creationId xmlns:a16="http://schemas.microsoft.com/office/drawing/2014/main" id="{EC06EB9B-A594-4FD8-A1EB-019998A5A6D3}"/>
              </a:ext>
            </a:extLst>
          </p:cNvPr>
          <p:cNvSpPr/>
          <p:nvPr/>
        </p:nvSpPr>
        <p:spPr>
          <a:xfrm rot="15300000" flipH="1" flipV="1">
            <a:off x="-609630" y="22577"/>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Partial Circle 23">
            <a:extLst>
              <a:ext uri="{FF2B5EF4-FFF2-40B4-BE49-F238E27FC236}">
                <a16:creationId xmlns:a16="http://schemas.microsoft.com/office/drawing/2014/main" id="{41DC6D5A-1B06-4479-8350-33EEE0CD3434}"/>
              </a:ext>
            </a:extLst>
          </p:cNvPr>
          <p:cNvSpPr/>
          <p:nvPr/>
        </p:nvSpPr>
        <p:spPr>
          <a:xfrm rot="16200000">
            <a:off x="-413330" y="322324"/>
            <a:ext cx="858316" cy="760290"/>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5" name="Rectangle 24">
            <a:extLst>
              <a:ext uri="{FF2B5EF4-FFF2-40B4-BE49-F238E27FC236}">
                <a16:creationId xmlns:a16="http://schemas.microsoft.com/office/drawing/2014/main" id="{DE6CC13D-ED87-4E63-B5BE-08435480123C}"/>
              </a:ext>
            </a:extLst>
          </p:cNvPr>
          <p:cNvSpPr/>
          <p:nvPr/>
        </p:nvSpPr>
        <p:spPr>
          <a:xfrm>
            <a:off x="12363588" y="-33897"/>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Straight Connector 5">
            <a:extLst>
              <a:ext uri="{FF2B5EF4-FFF2-40B4-BE49-F238E27FC236}">
                <a16:creationId xmlns:a16="http://schemas.microsoft.com/office/drawing/2014/main" id="{7B040700-0BC6-4A72-BCD1-0FA3E567AF36}"/>
              </a:ext>
            </a:extLst>
          </p:cNvPr>
          <p:cNvCxnSpPr>
            <a:cxnSpLocks/>
          </p:cNvCxnSpPr>
          <p:nvPr/>
        </p:nvCxnSpPr>
        <p:spPr>
          <a:xfrm>
            <a:off x="-123095" y="3295107"/>
            <a:ext cx="1217592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B67093F-C6D6-4F00-AC17-06B30ED0E354}"/>
              </a:ext>
            </a:extLst>
          </p:cNvPr>
          <p:cNvSpPr txBox="1"/>
          <p:nvPr/>
        </p:nvSpPr>
        <p:spPr>
          <a:xfrm>
            <a:off x="2765352" y="2142116"/>
            <a:ext cx="2258047" cy="1054135"/>
          </a:xfrm>
          <a:prstGeom prst="rect">
            <a:avLst/>
          </a:prstGeom>
          <a:noFill/>
        </p:spPr>
        <p:txBody>
          <a:bodyPr wrap="square">
            <a:spAutoFit/>
          </a:bodyPr>
          <a:lstStyle/>
          <a:p>
            <a:pPr rtl="1">
              <a:lnSpc>
                <a:spcPts val="1500"/>
              </a:lnSpc>
              <a:spcBef>
                <a:spcPts val="300"/>
              </a:spcBef>
              <a:defRPr/>
            </a:pPr>
            <a:r>
              <a:rPr lang="en-US" sz="1400" b="1" dirty="0">
                <a:solidFill>
                  <a:schemeClr val="bg2">
                    <a:lumMod val="25000"/>
                  </a:schemeClr>
                </a:solidFill>
                <a:latin typeface="Assistant SemiBold" pitchFamily="2" charset="-79"/>
                <a:cs typeface="Assistant SemiBold" pitchFamily="2" charset="-79"/>
              </a:rPr>
              <a:t>February 2021</a:t>
            </a:r>
            <a:br>
              <a:rPr lang="en-US" sz="1400" b="1" dirty="0">
                <a:solidFill>
                  <a:schemeClr val="bg2">
                    <a:lumMod val="25000"/>
                  </a:schemeClr>
                </a:solidFill>
                <a:latin typeface="Assistant SemiBold" pitchFamily="2" charset="-79"/>
                <a:cs typeface="Assistant SemiBold" pitchFamily="2" charset="-79"/>
              </a:rPr>
            </a:br>
            <a:r>
              <a:rPr lang="en-US" sz="1400" dirty="0" err="1">
                <a:solidFill>
                  <a:schemeClr val="bg2">
                    <a:lumMod val="25000"/>
                  </a:schemeClr>
                </a:solidFill>
                <a:latin typeface="Assistant" pitchFamily="2" charset="-79"/>
                <a:cs typeface="Assistant" pitchFamily="2" charset="-79"/>
              </a:rPr>
              <a:t>BlenderPay</a:t>
            </a:r>
            <a:r>
              <a:rPr lang="en-US" sz="1400" dirty="0">
                <a:solidFill>
                  <a:schemeClr val="bg2">
                    <a:lumMod val="25000"/>
                  </a:schemeClr>
                </a:solidFill>
                <a:latin typeface="Assistant" pitchFamily="2" charset="-79"/>
                <a:cs typeface="Assistant" pitchFamily="2" charset="-79"/>
              </a:rPr>
              <a:t> for e-commerce solution launched for payments on internet trade sites</a:t>
            </a:r>
            <a:endParaRPr lang="he-IL" sz="1400" dirty="0">
              <a:solidFill>
                <a:schemeClr val="bg2">
                  <a:lumMod val="25000"/>
                </a:schemeClr>
              </a:solidFill>
              <a:latin typeface="Assistant" pitchFamily="2" charset="-79"/>
              <a:cs typeface="Assistant" pitchFamily="2" charset="-79"/>
            </a:endParaRPr>
          </a:p>
        </p:txBody>
      </p:sp>
      <p:sp>
        <p:nvSpPr>
          <p:cNvPr id="52" name="TextBox 51">
            <a:extLst>
              <a:ext uri="{FF2B5EF4-FFF2-40B4-BE49-F238E27FC236}">
                <a16:creationId xmlns:a16="http://schemas.microsoft.com/office/drawing/2014/main" id="{13159EF5-1D7B-4C90-80EA-9A5D6B8BB1E9}"/>
              </a:ext>
            </a:extLst>
          </p:cNvPr>
          <p:cNvSpPr txBox="1"/>
          <p:nvPr/>
        </p:nvSpPr>
        <p:spPr>
          <a:xfrm>
            <a:off x="3949815" y="4888343"/>
            <a:ext cx="2355104" cy="1246495"/>
          </a:xfrm>
          <a:prstGeom prst="rect">
            <a:avLst/>
          </a:prstGeom>
          <a:noFill/>
        </p:spPr>
        <p:txBody>
          <a:bodyPr wrap="square">
            <a:spAutoFit/>
          </a:bodyPr>
          <a:lstStyle/>
          <a:p>
            <a:pPr rtl="1">
              <a:lnSpc>
                <a:spcPts val="1500"/>
              </a:lnSpc>
              <a:spcBef>
                <a:spcPts val="300"/>
              </a:spcBef>
              <a:defRPr/>
            </a:pPr>
            <a:r>
              <a:rPr lang="en-US" sz="1400" b="1" dirty="0">
                <a:solidFill>
                  <a:srgbClr val="006CB7"/>
                </a:solidFill>
                <a:latin typeface="Assistant SemiBold" pitchFamily="2" charset="-79"/>
                <a:cs typeface="Assistant SemiBold" pitchFamily="2" charset="-79"/>
              </a:rPr>
              <a:t>April 2021</a:t>
            </a:r>
            <a:br>
              <a:rPr lang="en-US" sz="1400" b="1" dirty="0">
                <a:solidFill>
                  <a:srgbClr val="006CB7"/>
                </a:solidFill>
                <a:latin typeface="Assistant SemiBold" pitchFamily="2" charset="-79"/>
                <a:cs typeface="Assistant SemiBold" pitchFamily="2" charset="-79"/>
              </a:rPr>
            </a:br>
            <a:r>
              <a:rPr lang="en-US" sz="1400" dirty="0">
                <a:solidFill>
                  <a:srgbClr val="006CB7"/>
                </a:solidFill>
                <a:latin typeface="Assistant" pitchFamily="2" charset="-79"/>
                <a:cs typeface="Assistant" pitchFamily="2" charset="-79"/>
              </a:rPr>
              <a:t>A third credit line is received from the French Eiffel investment group for a cumulative funding amount of about 13 million euro</a:t>
            </a:r>
            <a:endParaRPr lang="he-IL" sz="1400" dirty="0">
              <a:solidFill>
                <a:srgbClr val="006CB7"/>
              </a:solidFill>
              <a:latin typeface="Assistant" pitchFamily="2" charset="-79"/>
              <a:cs typeface="Assistant" pitchFamily="2" charset="-79"/>
            </a:endParaRPr>
          </a:p>
        </p:txBody>
      </p:sp>
      <p:sp>
        <p:nvSpPr>
          <p:cNvPr id="53" name="TextBox 52">
            <a:extLst>
              <a:ext uri="{FF2B5EF4-FFF2-40B4-BE49-F238E27FC236}">
                <a16:creationId xmlns:a16="http://schemas.microsoft.com/office/drawing/2014/main" id="{F24678A5-3BC2-46BB-A876-D7CEBB72E9F9}"/>
              </a:ext>
            </a:extLst>
          </p:cNvPr>
          <p:cNvSpPr txBox="1"/>
          <p:nvPr/>
        </p:nvSpPr>
        <p:spPr>
          <a:xfrm>
            <a:off x="4965930" y="3542312"/>
            <a:ext cx="1716146" cy="900246"/>
          </a:xfrm>
          <a:prstGeom prst="rect">
            <a:avLst/>
          </a:prstGeom>
          <a:noFill/>
        </p:spPr>
        <p:txBody>
          <a:bodyPr wrap="square">
            <a:spAutoFit/>
          </a:bodyPr>
          <a:lstStyle/>
          <a:p>
            <a:pPr algn="l">
              <a:lnSpc>
                <a:spcPts val="1500"/>
              </a:lnSpc>
              <a:spcBef>
                <a:spcPts val="300"/>
              </a:spcBef>
              <a:defRPr/>
            </a:pPr>
            <a:r>
              <a:rPr lang="en-US" sz="1400" b="1" dirty="0">
                <a:solidFill>
                  <a:srgbClr val="006CB7"/>
                </a:solidFill>
                <a:latin typeface="Assistant SemiBold" pitchFamily="2" charset="-79"/>
                <a:cs typeface="Assistant SemiBold" pitchFamily="2" charset="-79"/>
              </a:rPr>
              <a:t>August 2021</a:t>
            </a:r>
            <a:endParaRPr lang="x-none" sz="1400" b="1" dirty="0">
              <a:solidFill>
                <a:srgbClr val="006CB7"/>
              </a:solidFill>
              <a:latin typeface="Assistant SemiBold" pitchFamily="2" charset="-79"/>
              <a:cs typeface="Assistant SemiBold" pitchFamily="2" charset="-79"/>
            </a:endParaRPr>
          </a:p>
          <a:p>
            <a:pPr rtl="1">
              <a:lnSpc>
                <a:spcPts val="1500"/>
              </a:lnSpc>
              <a:spcBef>
                <a:spcPts val="300"/>
              </a:spcBef>
              <a:defRPr/>
            </a:pPr>
            <a:r>
              <a:rPr lang="en-US" sz="1400" dirty="0">
                <a:solidFill>
                  <a:srgbClr val="006CB7"/>
                </a:solidFill>
                <a:latin typeface="Assistant" pitchFamily="2" charset="-79"/>
                <a:cs typeface="Assistant" pitchFamily="2" charset="-79"/>
              </a:rPr>
              <a:t>Approval received to extend consumer credit in Poland</a:t>
            </a:r>
            <a:endParaRPr lang="he-IL" sz="1400" dirty="0">
              <a:solidFill>
                <a:srgbClr val="006CB7"/>
              </a:solidFill>
              <a:latin typeface="Assistant" pitchFamily="2" charset="-79"/>
              <a:cs typeface="Assistant" pitchFamily="2" charset="-79"/>
            </a:endParaRPr>
          </a:p>
        </p:txBody>
      </p:sp>
      <p:sp>
        <p:nvSpPr>
          <p:cNvPr id="56" name="TextBox 55">
            <a:extLst>
              <a:ext uri="{FF2B5EF4-FFF2-40B4-BE49-F238E27FC236}">
                <a16:creationId xmlns:a16="http://schemas.microsoft.com/office/drawing/2014/main" id="{50484D0F-DB3D-49B5-A904-98C1363C4605}"/>
              </a:ext>
            </a:extLst>
          </p:cNvPr>
          <p:cNvSpPr txBox="1"/>
          <p:nvPr/>
        </p:nvSpPr>
        <p:spPr>
          <a:xfrm>
            <a:off x="7095070" y="5515444"/>
            <a:ext cx="2095552" cy="1054135"/>
          </a:xfrm>
          <a:prstGeom prst="rect">
            <a:avLst/>
          </a:prstGeom>
          <a:noFill/>
        </p:spPr>
        <p:txBody>
          <a:bodyPr wrap="square">
            <a:spAutoFit/>
          </a:bodyPr>
          <a:lstStyle/>
          <a:p>
            <a:pPr algn="l">
              <a:lnSpc>
                <a:spcPts val="1500"/>
              </a:lnSpc>
              <a:spcBef>
                <a:spcPts val="300"/>
              </a:spcBef>
              <a:defRPr/>
            </a:pPr>
            <a:r>
              <a:rPr lang="en-US" sz="1400" dirty="0">
                <a:solidFill>
                  <a:srgbClr val="006CB7"/>
                </a:solidFill>
                <a:latin typeface="Assistant SemiBold" pitchFamily="2" charset="-79"/>
                <a:cs typeface="Assistant SemiBold" pitchFamily="2" charset="-79"/>
              </a:rPr>
              <a:t>October 2021</a:t>
            </a:r>
            <a:br>
              <a:rPr lang="en-US" sz="1400" dirty="0">
                <a:solidFill>
                  <a:srgbClr val="006CB7"/>
                </a:solidFill>
                <a:latin typeface="Assistant SemiBold" pitchFamily="2" charset="-79"/>
                <a:cs typeface="Assistant SemiBold" pitchFamily="2" charset="-79"/>
              </a:rPr>
            </a:br>
            <a:r>
              <a:rPr lang="en-US" sz="1400" dirty="0">
                <a:solidFill>
                  <a:srgbClr val="006CB7"/>
                </a:solidFill>
                <a:latin typeface="Assistant" pitchFamily="2" charset="-79"/>
                <a:cs typeface="Assistant" pitchFamily="2" charset="-79"/>
              </a:rPr>
              <a:t>Official request to receive a license to operate a digital bank in Europe is submitted</a:t>
            </a:r>
          </a:p>
        </p:txBody>
      </p:sp>
      <p:sp>
        <p:nvSpPr>
          <p:cNvPr id="57" name="TextBox 56">
            <a:extLst>
              <a:ext uri="{FF2B5EF4-FFF2-40B4-BE49-F238E27FC236}">
                <a16:creationId xmlns:a16="http://schemas.microsoft.com/office/drawing/2014/main" id="{FF8F53DD-1486-4FC6-AB93-982470EA63D1}"/>
              </a:ext>
            </a:extLst>
          </p:cNvPr>
          <p:cNvSpPr txBox="1"/>
          <p:nvPr/>
        </p:nvSpPr>
        <p:spPr>
          <a:xfrm>
            <a:off x="7982685" y="1363051"/>
            <a:ext cx="1913124" cy="1862048"/>
          </a:xfrm>
          <a:prstGeom prst="rect">
            <a:avLst/>
          </a:prstGeom>
          <a:noFill/>
        </p:spPr>
        <p:txBody>
          <a:bodyPr wrap="square">
            <a:spAutoFit/>
          </a:bodyPr>
          <a:lstStyle/>
          <a:p>
            <a:pPr rtl="1">
              <a:lnSpc>
                <a:spcPts val="1500"/>
              </a:lnSpc>
              <a:spcBef>
                <a:spcPts val="300"/>
              </a:spcBef>
              <a:defRPr/>
            </a:pPr>
            <a:r>
              <a:rPr lang="en-US" sz="1400" dirty="0">
                <a:solidFill>
                  <a:schemeClr val="bg2">
                    <a:lumMod val="25000"/>
                  </a:schemeClr>
                </a:solidFill>
                <a:latin typeface="Assistant SemiBold" pitchFamily="2" charset="-79"/>
                <a:cs typeface="Assistant SemiBold" pitchFamily="2" charset="-79"/>
              </a:rPr>
              <a:t>November 2021</a:t>
            </a:r>
            <a:endParaRPr lang="he-IL" sz="1400" dirty="0">
              <a:solidFill>
                <a:schemeClr val="bg2">
                  <a:lumMod val="25000"/>
                </a:schemeClr>
              </a:solidFill>
              <a:latin typeface="Assistant SemiBold" pitchFamily="2" charset="-79"/>
              <a:cs typeface="Assistant SemiBold" pitchFamily="2" charset="-79"/>
            </a:endParaRPr>
          </a:p>
          <a:p>
            <a:pPr algn="l">
              <a:lnSpc>
                <a:spcPts val="1500"/>
              </a:lnSpc>
              <a:spcBef>
                <a:spcPts val="300"/>
              </a:spcBef>
              <a:buClr>
                <a:srgbClr val="00AEEF"/>
              </a:buClr>
              <a:defRPr/>
            </a:pPr>
            <a:r>
              <a:rPr lang="en-US" sz="1400" dirty="0">
                <a:solidFill>
                  <a:schemeClr val="bg2">
                    <a:lumMod val="25000"/>
                  </a:schemeClr>
                </a:solidFill>
                <a:latin typeface="Assistant" pitchFamily="2" charset="-79"/>
                <a:cs typeface="Assistant" pitchFamily="2" charset="-79"/>
              </a:rPr>
              <a:t>Agreement signed to establish a joint company with Bank Hapoalim to provide consumer credit at points of sale and e-commerce sites (BNPL – Buy Now Pay Later)</a:t>
            </a:r>
            <a:endParaRPr lang="he-IL" sz="1400" dirty="0">
              <a:solidFill>
                <a:schemeClr val="bg2">
                  <a:lumMod val="25000"/>
                </a:schemeClr>
              </a:solidFill>
              <a:latin typeface="Assistant" pitchFamily="2" charset="-79"/>
              <a:cs typeface="Assistant" pitchFamily="2" charset="-79"/>
            </a:endParaRPr>
          </a:p>
        </p:txBody>
      </p:sp>
      <p:sp>
        <p:nvSpPr>
          <p:cNvPr id="58" name="TextBox 57">
            <a:extLst>
              <a:ext uri="{FF2B5EF4-FFF2-40B4-BE49-F238E27FC236}">
                <a16:creationId xmlns:a16="http://schemas.microsoft.com/office/drawing/2014/main" id="{82283772-6D5E-478B-B156-36B0C62911C8}"/>
              </a:ext>
            </a:extLst>
          </p:cNvPr>
          <p:cNvSpPr txBox="1"/>
          <p:nvPr/>
        </p:nvSpPr>
        <p:spPr>
          <a:xfrm>
            <a:off x="7761909" y="3508385"/>
            <a:ext cx="1381958" cy="1862048"/>
          </a:xfrm>
          <a:prstGeom prst="rect">
            <a:avLst/>
          </a:prstGeom>
          <a:noFill/>
        </p:spPr>
        <p:txBody>
          <a:bodyPr wrap="square">
            <a:spAutoFit/>
          </a:bodyPr>
          <a:lstStyle/>
          <a:p>
            <a:pPr rtl="1">
              <a:lnSpc>
                <a:spcPts val="1500"/>
              </a:lnSpc>
              <a:spcBef>
                <a:spcPts val="300"/>
              </a:spcBef>
              <a:defRPr/>
            </a:pPr>
            <a:r>
              <a:rPr lang="en-US" sz="1400" b="1" dirty="0">
                <a:solidFill>
                  <a:srgbClr val="006CB7"/>
                </a:solidFill>
                <a:latin typeface="Assistant SemiBold" pitchFamily="2" charset="-79"/>
                <a:cs typeface="Assistant SemiBold" pitchFamily="2" charset="-79"/>
              </a:rPr>
              <a:t>November 2021</a:t>
            </a:r>
            <a:endParaRPr lang="he-IL" sz="1400" b="1" dirty="0">
              <a:solidFill>
                <a:srgbClr val="006CB7"/>
              </a:solidFill>
              <a:latin typeface="Assistant SemiBold" pitchFamily="2" charset="-79"/>
              <a:cs typeface="Assistant SemiBold" pitchFamily="2" charset="-79"/>
            </a:endParaRPr>
          </a:p>
          <a:p>
            <a:pPr>
              <a:lnSpc>
                <a:spcPts val="1500"/>
              </a:lnSpc>
              <a:spcBef>
                <a:spcPts val="300"/>
              </a:spcBef>
              <a:buClr>
                <a:srgbClr val="00AEEF"/>
              </a:buClr>
              <a:defRPr/>
            </a:pPr>
            <a:r>
              <a:rPr lang="en-US" sz="1400" dirty="0">
                <a:solidFill>
                  <a:srgbClr val="006CB7"/>
                </a:solidFill>
                <a:latin typeface="Assistant" pitchFamily="2" charset="-79"/>
                <a:cs typeface="Assistant" pitchFamily="2" charset="-79"/>
              </a:rPr>
              <a:t>4</a:t>
            </a:r>
            <a:r>
              <a:rPr lang="en-US" sz="1400" baseline="30000" dirty="0">
                <a:solidFill>
                  <a:srgbClr val="006CB7"/>
                </a:solidFill>
                <a:latin typeface="Assistant" pitchFamily="2" charset="-79"/>
                <a:cs typeface="Assistant" pitchFamily="2" charset="-79"/>
              </a:rPr>
              <a:t>th</a:t>
            </a:r>
            <a:r>
              <a:rPr lang="en-US" sz="1400" dirty="0">
                <a:solidFill>
                  <a:srgbClr val="006CB7"/>
                </a:solidFill>
                <a:latin typeface="Assistant" pitchFamily="2" charset="-79"/>
                <a:cs typeface="Assistant" pitchFamily="2" charset="-79"/>
              </a:rPr>
              <a:t> line of credit received from the French Eiffel investment group for total funding amount of 18 million euro</a:t>
            </a:r>
          </a:p>
        </p:txBody>
      </p:sp>
      <p:sp>
        <p:nvSpPr>
          <p:cNvPr id="38" name="TextBox 37">
            <a:extLst>
              <a:ext uri="{FF2B5EF4-FFF2-40B4-BE49-F238E27FC236}">
                <a16:creationId xmlns:a16="http://schemas.microsoft.com/office/drawing/2014/main" id="{4151A0AA-3DCB-46D7-9CE7-80661D5CF0BB}"/>
              </a:ext>
            </a:extLst>
          </p:cNvPr>
          <p:cNvSpPr txBox="1"/>
          <p:nvPr/>
        </p:nvSpPr>
        <p:spPr>
          <a:xfrm>
            <a:off x="1792280" y="1311300"/>
            <a:ext cx="2311705" cy="707886"/>
          </a:xfrm>
          <a:prstGeom prst="rect">
            <a:avLst/>
          </a:prstGeom>
          <a:noFill/>
        </p:spPr>
        <p:txBody>
          <a:bodyPr wrap="square">
            <a:spAutoFit/>
          </a:bodyPr>
          <a:lstStyle/>
          <a:p>
            <a:pPr marL="0" marR="0" lvl="0" indent="0" defTabSz="914400" rtl="1" eaLnBrk="1" fontAlgn="auto" latinLnBrk="0" hangingPunct="1">
              <a:lnSpc>
                <a:spcPts val="1500"/>
              </a:lnSpc>
              <a:spcBef>
                <a:spcPts val="300"/>
              </a:spcBef>
              <a:buClrTx/>
              <a:buSzTx/>
              <a:buFontTx/>
              <a:buNone/>
              <a:tabLst/>
              <a:defRPr/>
            </a:pPr>
            <a:r>
              <a:rPr lang="en-US" sz="1400" b="1" dirty="0">
                <a:solidFill>
                  <a:schemeClr val="bg2">
                    <a:lumMod val="25000"/>
                  </a:schemeClr>
                </a:solidFill>
                <a:latin typeface="Assistant SemiBold" pitchFamily="2" charset="-79"/>
                <a:cs typeface="Assistant SemiBold" pitchFamily="2" charset="-79"/>
              </a:rPr>
              <a:t>January 2021</a:t>
            </a:r>
            <a:endParaRPr lang="he-IL" sz="1400" b="1" dirty="0">
              <a:solidFill>
                <a:schemeClr val="bg2">
                  <a:lumMod val="25000"/>
                </a:schemeClr>
              </a:solidFill>
              <a:latin typeface="Assistant SemiBold" pitchFamily="2" charset="-79"/>
              <a:cs typeface="Assistant SemiBold" pitchFamily="2" charset="-79"/>
            </a:endParaRPr>
          </a:p>
          <a:p>
            <a:pPr marL="0" marR="0" lvl="0" indent="0" algn="l" defTabSz="914400" eaLnBrk="1" fontAlgn="auto" latinLnBrk="0" hangingPunct="1">
              <a:lnSpc>
                <a:spcPts val="1500"/>
              </a:lnSpc>
              <a:spcBef>
                <a:spcPts val="300"/>
              </a:spcBef>
              <a:buClrTx/>
              <a:buSzTx/>
              <a:buFontTx/>
              <a:buNone/>
              <a:tabLst/>
              <a:defRPr/>
            </a:pPr>
            <a:r>
              <a:rPr lang="en-US" sz="1400" b="0" dirty="0">
                <a:solidFill>
                  <a:schemeClr val="bg2">
                    <a:lumMod val="25000"/>
                  </a:schemeClr>
                </a:solidFill>
                <a:latin typeface="Assistant" pitchFamily="2" charset="-79"/>
                <a:cs typeface="Assistant" pitchFamily="2" charset="-79"/>
              </a:rPr>
              <a:t>IPO at the Tel Aviv Securities Exchange</a:t>
            </a:r>
            <a:endParaRPr lang="he-IL" sz="1400" b="0" dirty="0">
              <a:solidFill>
                <a:schemeClr val="bg2">
                  <a:lumMod val="25000"/>
                </a:schemeClr>
              </a:solidFill>
              <a:latin typeface="Assistant" pitchFamily="2" charset="-79"/>
              <a:cs typeface="Assistant" pitchFamily="2" charset="-79"/>
            </a:endParaRPr>
          </a:p>
        </p:txBody>
      </p:sp>
      <p:sp>
        <p:nvSpPr>
          <p:cNvPr id="77" name="TextBox 76">
            <a:extLst>
              <a:ext uri="{FF2B5EF4-FFF2-40B4-BE49-F238E27FC236}">
                <a16:creationId xmlns:a16="http://schemas.microsoft.com/office/drawing/2014/main" id="{C848784E-1E1F-43A4-A08E-393280208A32}"/>
              </a:ext>
            </a:extLst>
          </p:cNvPr>
          <p:cNvSpPr txBox="1"/>
          <p:nvPr/>
        </p:nvSpPr>
        <p:spPr>
          <a:xfrm>
            <a:off x="-1177552" y="2597872"/>
            <a:ext cx="2355104" cy="317651"/>
          </a:xfrm>
          <a:prstGeom prst="rect">
            <a:avLst/>
          </a:prstGeom>
          <a:noFill/>
        </p:spPr>
        <p:txBody>
          <a:bodyPr wrap="square">
            <a:spAutoFit/>
          </a:bodyPr>
          <a:lstStyle/>
          <a:p>
            <a:pPr algn="r" rtl="1">
              <a:lnSpc>
                <a:spcPts val="1500"/>
              </a:lnSpc>
              <a:spcBef>
                <a:spcPts val="600"/>
              </a:spcBef>
              <a:defRPr/>
            </a:pPr>
            <a:r>
              <a:rPr lang="en-US" sz="2400" dirty="0">
                <a:solidFill>
                  <a:schemeClr val="tx1">
                    <a:lumMod val="65000"/>
                    <a:lumOff val="35000"/>
                  </a:schemeClr>
                </a:solidFill>
                <a:latin typeface="Assistant SemiBold" pitchFamily="2" charset="-79"/>
                <a:cs typeface="Assistant SemiBold" pitchFamily="2" charset="-79"/>
              </a:rPr>
              <a:t>Israel</a:t>
            </a:r>
            <a:endParaRPr lang="he-IL" sz="2400" dirty="0">
              <a:solidFill>
                <a:schemeClr val="tx1">
                  <a:lumMod val="65000"/>
                  <a:lumOff val="35000"/>
                </a:schemeClr>
              </a:solidFill>
              <a:latin typeface="Assistant" pitchFamily="2" charset="-79"/>
              <a:cs typeface="Assistant" pitchFamily="2" charset="-79"/>
            </a:endParaRPr>
          </a:p>
        </p:txBody>
      </p:sp>
      <p:sp>
        <p:nvSpPr>
          <p:cNvPr id="78" name="TextBox 77">
            <a:extLst>
              <a:ext uri="{FF2B5EF4-FFF2-40B4-BE49-F238E27FC236}">
                <a16:creationId xmlns:a16="http://schemas.microsoft.com/office/drawing/2014/main" id="{07ACCEBF-1C77-40DB-BCEB-ADA3F780F2F5}"/>
              </a:ext>
            </a:extLst>
          </p:cNvPr>
          <p:cNvSpPr txBox="1"/>
          <p:nvPr/>
        </p:nvSpPr>
        <p:spPr>
          <a:xfrm>
            <a:off x="301916" y="3816135"/>
            <a:ext cx="1365078" cy="317651"/>
          </a:xfrm>
          <a:prstGeom prst="rect">
            <a:avLst/>
          </a:prstGeom>
          <a:noFill/>
        </p:spPr>
        <p:txBody>
          <a:bodyPr wrap="square">
            <a:spAutoFit/>
          </a:bodyPr>
          <a:lstStyle/>
          <a:p>
            <a:pPr rtl="1">
              <a:lnSpc>
                <a:spcPts val="1500"/>
              </a:lnSpc>
              <a:spcBef>
                <a:spcPts val="600"/>
              </a:spcBef>
              <a:defRPr/>
            </a:pPr>
            <a:r>
              <a:rPr lang="en-US" sz="2400" dirty="0">
                <a:solidFill>
                  <a:srgbClr val="006CB7"/>
                </a:solidFill>
                <a:latin typeface="Assistant SemiBold" pitchFamily="2" charset="-79"/>
                <a:cs typeface="Assistant SemiBold" pitchFamily="2" charset="-79"/>
              </a:rPr>
              <a:t>Europe</a:t>
            </a:r>
            <a:endParaRPr lang="he-IL" sz="2400" dirty="0">
              <a:solidFill>
                <a:srgbClr val="006CB7"/>
              </a:solidFill>
              <a:latin typeface="Assistant" pitchFamily="2" charset="-79"/>
              <a:cs typeface="Assistant" pitchFamily="2" charset="-79"/>
            </a:endParaRPr>
          </a:p>
        </p:txBody>
      </p:sp>
      <p:sp>
        <p:nvSpPr>
          <p:cNvPr id="46" name="Slide Number Placeholder 5">
            <a:extLst>
              <a:ext uri="{FF2B5EF4-FFF2-40B4-BE49-F238E27FC236}">
                <a16:creationId xmlns:a16="http://schemas.microsoft.com/office/drawing/2014/main" id="{862D0196-4C0B-447D-A776-4F42CD35BE1E}"/>
              </a:ext>
            </a:extLst>
          </p:cNvPr>
          <p:cNvSpPr>
            <a:spLocks noGrp="1"/>
          </p:cNvSpPr>
          <p:nvPr>
            <p:ph type="sldNum" sz="quarter" idx="12"/>
          </p:nvPr>
        </p:nvSpPr>
        <p:spPr>
          <a:xfrm>
            <a:off x="10625166"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2" name="Group 1">
            <a:extLst>
              <a:ext uri="{FF2B5EF4-FFF2-40B4-BE49-F238E27FC236}">
                <a16:creationId xmlns:a16="http://schemas.microsoft.com/office/drawing/2014/main" id="{F96828BC-C602-4716-B127-3F7E59DEDB05}"/>
              </a:ext>
            </a:extLst>
          </p:cNvPr>
          <p:cNvGrpSpPr/>
          <p:nvPr/>
        </p:nvGrpSpPr>
        <p:grpSpPr>
          <a:xfrm rot="10800000">
            <a:off x="11345876" y="3138952"/>
            <a:ext cx="413334" cy="286627"/>
            <a:chOff x="493250" y="3081286"/>
            <a:chExt cx="610755" cy="423530"/>
          </a:xfrm>
        </p:grpSpPr>
        <p:sp>
          <p:nvSpPr>
            <p:cNvPr id="13" name="L-Shape 12">
              <a:extLst>
                <a:ext uri="{FF2B5EF4-FFF2-40B4-BE49-F238E27FC236}">
                  <a16:creationId xmlns:a16="http://schemas.microsoft.com/office/drawing/2014/main" id="{CC5C9B2F-7156-425A-BF6E-E81B93558F60}"/>
                </a:ext>
              </a:extLst>
            </p:cNvPr>
            <p:cNvSpPr/>
            <p:nvPr/>
          </p:nvSpPr>
          <p:spPr>
            <a:xfrm rot="2700000">
              <a:off x="493250" y="3081288"/>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L-Shape 47">
              <a:extLst>
                <a:ext uri="{FF2B5EF4-FFF2-40B4-BE49-F238E27FC236}">
                  <a16:creationId xmlns:a16="http://schemas.microsoft.com/office/drawing/2014/main" id="{2437C8A7-0EE7-4BFD-8BFF-42396588CF33}"/>
                </a:ext>
              </a:extLst>
            </p:cNvPr>
            <p:cNvSpPr/>
            <p:nvPr/>
          </p:nvSpPr>
          <p:spPr>
            <a:xfrm rot="2700000">
              <a:off x="680477" y="3081286"/>
              <a:ext cx="423527"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40" name="Group 39">
            <a:extLst>
              <a:ext uri="{FF2B5EF4-FFF2-40B4-BE49-F238E27FC236}">
                <a16:creationId xmlns:a16="http://schemas.microsoft.com/office/drawing/2014/main" id="{1E404D91-8F77-4462-AC91-54F0829C5F82}"/>
              </a:ext>
            </a:extLst>
          </p:cNvPr>
          <p:cNvGrpSpPr/>
          <p:nvPr/>
        </p:nvGrpSpPr>
        <p:grpSpPr>
          <a:xfrm flipH="1" flipV="1">
            <a:off x="1214830" y="2583980"/>
            <a:ext cx="278644" cy="193227"/>
            <a:chOff x="493250" y="3081285"/>
            <a:chExt cx="610755" cy="423531"/>
          </a:xfrm>
        </p:grpSpPr>
        <p:sp>
          <p:nvSpPr>
            <p:cNvPr id="41" name="L-Shape 40">
              <a:extLst>
                <a:ext uri="{FF2B5EF4-FFF2-40B4-BE49-F238E27FC236}">
                  <a16:creationId xmlns:a16="http://schemas.microsoft.com/office/drawing/2014/main" id="{9408C346-B6FB-402F-A7D5-E183F75F3EE7}"/>
                </a:ext>
              </a:extLst>
            </p:cNvPr>
            <p:cNvSpPr/>
            <p:nvPr/>
          </p:nvSpPr>
          <p:spPr>
            <a:xfrm rot="2700000">
              <a:off x="493250" y="3081287"/>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L-Shape 41">
              <a:extLst>
                <a:ext uri="{FF2B5EF4-FFF2-40B4-BE49-F238E27FC236}">
                  <a16:creationId xmlns:a16="http://schemas.microsoft.com/office/drawing/2014/main" id="{FE264C21-0506-4287-8DF3-267FB2AA0141}"/>
                </a:ext>
              </a:extLst>
            </p:cNvPr>
            <p:cNvSpPr/>
            <p:nvPr/>
          </p:nvSpPr>
          <p:spPr>
            <a:xfrm rot="2700000">
              <a:off x="680476" y="3081285"/>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5" name="L-Shape 54">
            <a:extLst>
              <a:ext uri="{FF2B5EF4-FFF2-40B4-BE49-F238E27FC236}">
                <a16:creationId xmlns:a16="http://schemas.microsoft.com/office/drawing/2014/main" id="{31E2F223-BABE-4332-85F7-8822BCE9D991}"/>
              </a:ext>
            </a:extLst>
          </p:cNvPr>
          <p:cNvSpPr/>
          <p:nvPr/>
        </p:nvSpPr>
        <p:spPr>
          <a:xfrm rot="2700000" flipH="1" flipV="1">
            <a:off x="1754127" y="2583981"/>
            <a:ext cx="193226" cy="193226"/>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0" name="Group 59">
            <a:extLst>
              <a:ext uri="{FF2B5EF4-FFF2-40B4-BE49-F238E27FC236}">
                <a16:creationId xmlns:a16="http://schemas.microsoft.com/office/drawing/2014/main" id="{F4CDA80A-2E93-4027-ABFC-74F4A8C081A9}"/>
              </a:ext>
            </a:extLst>
          </p:cNvPr>
          <p:cNvGrpSpPr/>
          <p:nvPr/>
        </p:nvGrpSpPr>
        <p:grpSpPr>
          <a:xfrm flipH="1" flipV="1">
            <a:off x="1283665" y="3880944"/>
            <a:ext cx="278644" cy="193227"/>
            <a:chOff x="493250" y="3081285"/>
            <a:chExt cx="610755" cy="423531"/>
          </a:xfrm>
        </p:grpSpPr>
        <p:sp>
          <p:nvSpPr>
            <p:cNvPr id="61" name="L-Shape 60">
              <a:extLst>
                <a:ext uri="{FF2B5EF4-FFF2-40B4-BE49-F238E27FC236}">
                  <a16:creationId xmlns:a16="http://schemas.microsoft.com/office/drawing/2014/main" id="{CFB939C9-FE1B-4E88-A8A1-2902B086FBD7}"/>
                </a:ext>
              </a:extLst>
            </p:cNvPr>
            <p:cNvSpPr/>
            <p:nvPr/>
          </p:nvSpPr>
          <p:spPr>
            <a:xfrm rot="2700000">
              <a:off x="493250" y="3081287"/>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L-Shape 63">
              <a:extLst>
                <a:ext uri="{FF2B5EF4-FFF2-40B4-BE49-F238E27FC236}">
                  <a16:creationId xmlns:a16="http://schemas.microsoft.com/office/drawing/2014/main" id="{A5C65B3D-3212-4C3A-8DF1-7BBEE00D089B}"/>
                </a:ext>
              </a:extLst>
            </p:cNvPr>
            <p:cNvSpPr/>
            <p:nvPr/>
          </p:nvSpPr>
          <p:spPr>
            <a:xfrm rot="2700000">
              <a:off x="680476" y="3081285"/>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5" name="L-Shape 64">
            <a:extLst>
              <a:ext uri="{FF2B5EF4-FFF2-40B4-BE49-F238E27FC236}">
                <a16:creationId xmlns:a16="http://schemas.microsoft.com/office/drawing/2014/main" id="{478B61C3-FB49-4E24-868A-02F2B0DCCF37}"/>
              </a:ext>
            </a:extLst>
          </p:cNvPr>
          <p:cNvSpPr/>
          <p:nvPr/>
        </p:nvSpPr>
        <p:spPr>
          <a:xfrm rot="2700000" flipH="1" flipV="1">
            <a:off x="1844644" y="3882926"/>
            <a:ext cx="193226" cy="193226"/>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TextBox 56">
            <a:extLst>
              <a:ext uri="{FF2B5EF4-FFF2-40B4-BE49-F238E27FC236}">
                <a16:creationId xmlns:a16="http://schemas.microsoft.com/office/drawing/2014/main" id="{3AF1E3B2-9774-45AE-8AAD-98457C8AD909}"/>
              </a:ext>
            </a:extLst>
          </p:cNvPr>
          <p:cNvSpPr txBox="1"/>
          <p:nvPr/>
        </p:nvSpPr>
        <p:spPr>
          <a:xfrm>
            <a:off x="9905451" y="981176"/>
            <a:ext cx="1961328" cy="2323713"/>
          </a:xfrm>
          <a:prstGeom prst="rect">
            <a:avLst/>
          </a:prstGeom>
          <a:noFill/>
        </p:spPr>
        <p:txBody>
          <a:bodyPr wrap="square">
            <a:spAutoFit/>
          </a:bodyPr>
          <a:lstStyle/>
          <a:p>
            <a:pPr rtl="1">
              <a:lnSpc>
                <a:spcPts val="1500"/>
              </a:lnSpc>
              <a:spcBef>
                <a:spcPts val="300"/>
              </a:spcBef>
              <a:defRPr/>
            </a:pPr>
            <a:r>
              <a:rPr lang="en-US" sz="1400" b="1" dirty="0">
                <a:solidFill>
                  <a:schemeClr val="bg2">
                    <a:lumMod val="25000"/>
                  </a:schemeClr>
                </a:solidFill>
                <a:latin typeface="Assistant SemiBold" pitchFamily="2" charset="-79"/>
                <a:cs typeface="Assistant SemiBold" pitchFamily="2" charset="-79"/>
              </a:rPr>
              <a:t>February 2022</a:t>
            </a:r>
            <a:endParaRPr lang="he-IL" sz="1400" b="1" dirty="0">
              <a:solidFill>
                <a:schemeClr val="bg2">
                  <a:lumMod val="25000"/>
                </a:schemeClr>
              </a:solidFill>
              <a:latin typeface="Assistant SemiBold" pitchFamily="2" charset="-79"/>
              <a:cs typeface="Assistant SemiBold" pitchFamily="2" charset="-79"/>
            </a:endParaRPr>
          </a:p>
          <a:p>
            <a:pPr algn="l">
              <a:lnSpc>
                <a:spcPts val="1500"/>
              </a:lnSpc>
              <a:spcBef>
                <a:spcPts val="300"/>
              </a:spcBef>
              <a:buClr>
                <a:srgbClr val="00AEEF"/>
              </a:buClr>
              <a:defRPr/>
            </a:pPr>
            <a:r>
              <a:rPr lang="en-US" sz="1400" dirty="0">
                <a:solidFill>
                  <a:schemeClr val="bg2">
                    <a:lumMod val="25000"/>
                  </a:schemeClr>
                </a:solidFill>
                <a:latin typeface="Assistant" pitchFamily="2" charset="-79"/>
                <a:cs typeface="Assistant" pitchFamily="2" charset="-79"/>
              </a:rPr>
              <a:t>Credit line from Bank Mizrachi </a:t>
            </a:r>
            <a:r>
              <a:rPr lang="en-US" sz="1400" dirty="0" err="1">
                <a:solidFill>
                  <a:schemeClr val="bg2">
                    <a:lumMod val="25000"/>
                  </a:schemeClr>
                </a:solidFill>
                <a:latin typeface="Assistant" pitchFamily="2" charset="-79"/>
                <a:cs typeface="Assistant" pitchFamily="2" charset="-79"/>
              </a:rPr>
              <a:t>Tefahot</a:t>
            </a:r>
            <a:r>
              <a:rPr lang="en-US" sz="1400" dirty="0">
                <a:solidFill>
                  <a:schemeClr val="bg2">
                    <a:lumMod val="25000"/>
                  </a:schemeClr>
                </a:solidFill>
                <a:latin typeface="Assistant" pitchFamily="2" charset="-79"/>
                <a:cs typeface="Assistant" pitchFamily="2" charset="-79"/>
              </a:rPr>
              <a:t> of about 50 million ILS</a:t>
            </a:r>
            <a:endParaRPr lang="he-IL" sz="1400" dirty="0">
              <a:solidFill>
                <a:schemeClr val="bg2">
                  <a:lumMod val="25000"/>
                </a:schemeClr>
              </a:solidFill>
              <a:latin typeface="Assistant" pitchFamily="2" charset="-79"/>
              <a:cs typeface="Assistant" pitchFamily="2" charset="-79"/>
            </a:endParaRPr>
          </a:p>
          <a:p>
            <a:pPr rtl="1">
              <a:lnSpc>
                <a:spcPts val="1500"/>
              </a:lnSpc>
              <a:spcBef>
                <a:spcPts val="300"/>
              </a:spcBef>
              <a:buClr>
                <a:srgbClr val="00AEEF"/>
              </a:buClr>
              <a:defRPr/>
            </a:pPr>
            <a:r>
              <a:rPr lang="en-US" sz="1400" b="1" dirty="0">
                <a:solidFill>
                  <a:schemeClr val="bg2">
                    <a:lumMod val="25000"/>
                  </a:schemeClr>
                </a:solidFill>
                <a:latin typeface="Assistant SemiBold" pitchFamily="2" charset="-79"/>
                <a:cs typeface="Assistant SemiBold" pitchFamily="2" charset="-79"/>
              </a:rPr>
              <a:t>February 2022</a:t>
            </a:r>
            <a:endParaRPr lang="he-IL" sz="1400" b="1" dirty="0">
              <a:solidFill>
                <a:schemeClr val="bg2">
                  <a:lumMod val="25000"/>
                </a:schemeClr>
              </a:solidFill>
              <a:latin typeface="Assistant SemiBold" pitchFamily="2" charset="-79"/>
              <a:cs typeface="Assistant SemiBold" pitchFamily="2" charset="-79"/>
            </a:endParaRPr>
          </a:p>
          <a:p>
            <a:pPr algn="l">
              <a:lnSpc>
                <a:spcPts val="1500"/>
              </a:lnSpc>
              <a:spcBef>
                <a:spcPts val="300"/>
              </a:spcBef>
              <a:buClr>
                <a:srgbClr val="00AEEF"/>
              </a:buClr>
              <a:defRPr/>
            </a:pPr>
            <a:r>
              <a:rPr lang="en-US" sz="1400" dirty="0">
                <a:solidFill>
                  <a:schemeClr val="bg2">
                    <a:lumMod val="25000"/>
                  </a:schemeClr>
                </a:solidFill>
                <a:latin typeface="Assistant" pitchFamily="2" charset="-79"/>
                <a:cs typeface="Assistant" pitchFamily="2" charset="-79"/>
              </a:rPr>
              <a:t>Approval received from the Competition Authority for the Bank Hapoalim and </a:t>
            </a:r>
            <a:r>
              <a:rPr lang="en-US" sz="1400" dirty="0" err="1">
                <a:solidFill>
                  <a:schemeClr val="bg2">
                    <a:lumMod val="25000"/>
                  </a:schemeClr>
                </a:solidFill>
                <a:latin typeface="Assistant" pitchFamily="2" charset="-79"/>
                <a:cs typeface="Assistant" pitchFamily="2" charset="-79"/>
              </a:rPr>
              <a:t>BlenderPay</a:t>
            </a:r>
            <a:r>
              <a:rPr lang="en-US" sz="1400" dirty="0">
                <a:solidFill>
                  <a:schemeClr val="bg2">
                    <a:lumMod val="25000"/>
                  </a:schemeClr>
                </a:solidFill>
                <a:latin typeface="Assistant" pitchFamily="2" charset="-79"/>
                <a:cs typeface="Assistant" pitchFamily="2" charset="-79"/>
              </a:rPr>
              <a:t> deal</a:t>
            </a:r>
            <a:br>
              <a:rPr lang="en-US" sz="1400" dirty="0">
                <a:solidFill>
                  <a:schemeClr val="bg2">
                    <a:lumMod val="25000"/>
                  </a:schemeClr>
                </a:solidFill>
                <a:latin typeface="Assistant" pitchFamily="2" charset="-79"/>
                <a:cs typeface="Assistant" pitchFamily="2" charset="-79"/>
              </a:rPr>
            </a:br>
            <a:endParaRPr lang="he-IL" sz="1400" dirty="0">
              <a:solidFill>
                <a:schemeClr val="bg2">
                  <a:lumMod val="25000"/>
                </a:schemeClr>
              </a:solidFill>
              <a:latin typeface="Assistant" pitchFamily="2" charset="-79"/>
              <a:cs typeface="Assistant" pitchFamily="2" charset="-79"/>
            </a:endParaRPr>
          </a:p>
        </p:txBody>
      </p:sp>
      <p:grpSp>
        <p:nvGrpSpPr>
          <p:cNvPr id="5" name="Group 4">
            <a:extLst>
              <a:ext uri="{FF2B5EF4-FFF2-40B4-BE49-F238E27FC236}">
                <a16:creationId xmlns:a16="http://schemas.microsoft.com/office/drawing/2014/main" id="{40E509FD-64E3-4CDB-AED0-52EF4B6D74DE}"/>
              </a:ext>
            </a:extLst>
          </p:cNvPr>
          <p:cNvGrpSpPr/>
          <p:nvPr/>
        </p:nvGrpSpPr>
        <p:grpSpPr>
          <a:xfrm flipH="1">
            <a:off x="1518648" y="1299001"/>
            <a:ext cx="8471135" cy="5088499"/>
            <a:chOff x="2075493" y="1292436"/>
            <a:chExt cx="8471135" cy="5088499"/>
          </a:xfrm>
        </p:grpSpPr>
        <p:grpSp>
          <p:nvGrpSpPr>
            <p:cNvPr id="11" name="Group 10">
              <a:extLst>
                <a:ext uri="{FF2B5EF4-FFF2-40B4-BE49-F238E27FC236}">
                  <a16:creationId xmlns:a16="http://schemas.microsoft.com/office/drawing/2014/main" id="{CFB78DDA-CCAA-473A-AB66-9ACCF633889D}"/>
                </a:ext>
              </a:extLst>
            </p:cNvPr>
            <p:cNvGrpSpPr/>
            <p:nvPr/>
          </p:nvGrpSpPr>
          <p:grpSpPr>
            <a:xfrm>
              <a:off x="4175225" y="1564556"/>
              <a:ext cx="201718" cy="3550055"/>
              <a:chOff x="3323038" y="1564556"/>
              <a:chExt cx="201718" cy="3550055"/>
            </a:xfrm>
          </p:grpSpPr>
          <p:cxnSp>
            <p:nvCxnSpPr>
              <p:cNvPr id="63" name="Straight Connector 62">
                <a:extLst>
                  <a:ext uri="{FF2B5EF4-FFF2-40B4-BE49-F238E27FC236}">
                    <a16:creationId xmlns:a16="http://schemas.microsoft.com/office/drawing/2014/main" id="{4F6B39BE-9615-4E43-9075-C73E09B1F1F2}"/>
                  </a:ext>
                </a:extLst>
              </p:cNvPr>
              <p:cNvCxnSpPr>
                <a:cxnSpLocks/>
              </p:cNvCxnSpPr>
              <p:nvPr/>
            </p:nvCxnSpPr>
            <p:spPr>
              <a:xfrm>
                <a:off x="3423897" y="1564556"/>
                <a:ext cx="0" cy="3550055"/>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B9446212-AF94-4DEF-B1BB-91B6109345AA}"/>
                  </a:ext>
                </a:extLst>
              </p:cNvPr>
              <p:cNvSpPr/>
              <p:nvPr/>
            </p:nvSpPr>
            <p:spPr>
              <a:xfrm>
                <a:off x="3323038"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0" name="Group 9">
              <a:extLst>
                <a:ext uri="{FF2B5EF4-FFF2-40B4-BE49-F238E27FC236}">
                  <a16:creationId xmlns:a16="http://schemas.microsoft.com/office/drawing/2014/main" id="{D9F61D1D-E545-4F37-8EED-D7A04B2B1E51}"/>
                </a:ext>
              </a:extLst>
            </p:cNvPr>
            <p:cNvGrpSpPr/>
            <p:nvPr/>
          </p:nvGrpSpPr>
          <p:grpSpPr>
            <a:xfrm>
              <a:off x="4951936" y="3197956"/>
              <a:ext cx="201718" cy="3182979"/>
              <a:chOff x="4493350" y="3197956"/>
              <a:chExt cx="201718" cy="3182979"/>
            </a:xfrm>
          </p:grpSpPr>
          <p:cxnSp>
            <p:nvCxnSpPr>
              <p:cNvPr id="82" name="Straight Connector 81">
                <a:extLst>
                  <a:ext uri="{FF2B5EF4-FFF2-40B4-BE49-F238E27FC236}">
                    <a16:creationId xmlns:a16="http://schemas.microsoft.com/office/drawing/2014/main" id="{6D6B10CA-6549-4DD3-BEF9-E8AEA403BB30}"/>
                  </a:ext>
                </a:extLst>
              </p:cNvPr>
              <p:cNvCxnSpPr>
                <a:cxnSpLocks/>
              </p:cNvCxnSpPr>
              <p:nvPr/>
            </p:nvCxnSpPr>
            <p:spPr>
              <a:xfrm>
                <a:off x="4594209" y="3295107"/>
                <a:ext cx="0" cy="3085828"/>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F42C686-4251-4C23-981F-A9BB79C24635}"/>
                  </a:ext>
                </a:extLst>
              </p:cNvPr>
              <p:cNvSpPr/>
              <p:nvPr/>
            </p:nvSpPr>
            <p:spPr>
              <a:xfrm>
                <a:off x="4493350"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 name="Group 8">
              <a:extLst>
                <a:ext uri="{FF2B5EF4-FFF2-40B4-BE49-F238E27FC236}">
                  <a16:creationId xmlns:a16="http://schemas.microsoft.com/office/drawing/2014/main" id="{F932F746-2F14-4B92-B998-301F2ECF3FE7}"/>
                </a:ext>
              </a:extLst>
            </p:cNvPr>
            <p:cNvGrpSpPr/>
            <p:nvPr/>
          </p:nvGrpSpPr>
          <p:grpSpPr>
            <a:xfrm>
              <a:off x="6030530" y="1980685"/>
              <a:ext cx="201718" cy="1418989"/>
              <a:chOff x="5663662" y="1980685"/>
              <a:chExt cx="201718" cy="1418989"/>
            </a:xfrm>
          </p:grpSpPr>
          <p:cxnSp>
            <p:nvCxnSpPr>
              <p:cNvPr id="80" name="Straight Connector 79">
                <a:extLst>
                  <a:ext uri="{FF2B5EF4-FFF2-40B4-BE49-F238E27FC236}">
                    <a16:creationId xmlns:a16="http://schemas.microsoft.com/office/drawing/2014/main" id="{C4219F7D-1840-4C93-B37F-6364C68E1A81}"/>
                  </a:ext>
                </a:extLst>
              </p:cNvPr>
              <p:cNvCxnSpPr>
                <a:cxnSpLocks/>
              </p:cNvCxnSpPr>
              <p:nvPr/>
            </p:nvCxnSpPr>
            <p:spPr>
              <a:xfrm>
                <a:off x="5764521" y="1980685"/>
                <a:ext cx="0" cy="1314422"/>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0D01466A-77E7-44BC-A6A6-B6990CC6ED5F}"/>
                  </a:ext>
                </a:extLst>
              </p:cNvPr>
              <p:cNvSpPr/>
              <p:nvPr/>
            </p:nvSpPr>
            <p:spPr>
              <a:xfrm>
                <a:off x="5663662"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Group 6">
              <a:extLst>
                <a:ext uri="{FF2B5EF4-FFF2-40B4-BE49-F238E27FC236}">
                  <a16:creationId xmlns:a16="http://schemas.microsoft.com/office/drawing/2014/main" id="{543F1D07-2C89-4F83-9711-3CDAA51BF1F9}"/>
                </a:ext>
              </a:extLst>
            </p:cNvPr>
            <p:cNvGrpSpPr/>
            <p:nvPr/>
          </p:nvGrpSpPr>
          <p:grpSpPr>
            <a:xfrm>
              <a:off x="7109124" y="3197956"/>
              <a:ext cx="201718" cy="1173611"/>
              <a:chOff x="6833974" y="3197956"/>
              <a:chExt cx="201718" cy="1173611"/>
            </a:xfrm>
          </p:grpSpPr>
          <p:cxnSp>
            <p:nvCxnSpPr>
              <p:cNvPr id="84" name="Straight Connector 83">
                <a:extLst>
                  <a:ext uri="{FF2B5EF4-FFF2-40B4-BE49-F238E27FC236}">
                    <a16:creationId xmlns:a16="http://schemas.microsoft.com/office/drawing/2014/main" id="{7FAB6A5F-D06E-4F81-A329-FDBEE2DC096D}"/>
                  </a:ext>
                </a:extLst>
              </p:cNvPr>
              <p:cNvCxnSpPr>
                <a:cxnSpLocks/>
              </p:cNvCxnSpPr>
              <p:nvPr/>
            </p:nvCxnSpPr>
            <p:spPr>
              <a:xfrm>
                <a:off x="6934833" y="3197956"/>
                <a:ext cx="0" cy="1173611"/>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D2F586EB-B856-49BF-B7B8-15F2AB5F99FE}"/>
                  </a:ext>
                </a:extLst>
              </p:cNvPr>
              <p:cNvSpPr/>
              <p:nvPr/>
            </p:nvSpPr>
            <p:spPr>
              <a:xfrm>
                <a:off x="6833974"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8" name="Group 7">
              <a:extLst>
                <a:ext uri="{FF2B5EF4-FFF2-40B4-BE49-F238E27FC236}">
                  <a16:creationId xmlns:a16="http://schemas.microsoft.com/office/drawing/2014/main" id="{B3079A9B-D595-4AA0-9F02-08FB377F94A5}"/>
                </a:ext>
              </a:extLst>
            </p:cNvPr>
            <p:cNvGrpSpPr/>
            <p:nvPr/>
          </p:nvGrpSpPr>
          <p:grpSpPr>
            <a:xfrm>
              <a:off x="8187718" y="3197956"/>
              <a:ext cx="201718" cy="2204441"/>
              <a:chOff x="8004286" y="3197956"/>
              <a:chExt cx="201718" cy="2204441"/>
            </a:xfrm>
          </p:grpSpPr>
          <p:cxnSp>
            <p:nvCxnSpPr>
              <p:cNvPr id="73" name="Straight Connector 72">
                <a:extLst>
                  <a:ext uri="{FF2B5EF4-FFF2-40B4-BE49-F238E27FC236}">
                    <a16:creationId xmlns:a16="http://schemas.microsoft.com/office/drawing/2014/main" id="{8A0F6912-9507-4EC8-A6E6-E4BA36BE9537}"/>
                  </a:ext>
                </a:extLst>
              </p:cNvPr>
              <p:cNvCxnSpPr>
                <a:cxnSpLocks/>
              </p:cNvCxnSpPr>
              <p:nvPr/>
            </p:nvCxnSpPr>
            <p:spPr>
              <a:xfrm>
                <a:off x="8105145" y="3197956"/>
                <a:ext cx="0" cy="2204441"/>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7F505797-7DEE-4003-A906-70BCB23937A5}"/>
                  </a:ext>
                </a:extLst>
              </p:cNvPr>
              <p:cNvSpPr/>
              <p:nvPr/>
            </p:nvSpPr>
            <p:spPr>
              <a:xfrm>
                <a:off x="8004286"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 name="Group 2">
              <a:extLst>
                <a:ext uri="{FF2B5EF4-FFF2-40B4-BE49-F238E27FC236}">
                  <a16:creationId xmlns:a16="http://schemas.microsoft.com/office/drawing/2014/main" id="{C298B48B-A4D6-4C68-8C66-A04C59A6CEA8}"/>
                </a:ext>
              </a:extLst>
            </p:cNvPr>
            <p:cNvGrpSpPr/>
            <p:nvPr/>
          </p:nvGrpSpPr>
          <p:grpSpPr>
            <a:xfrm>
              <a:off x="9266312" y="2147533"/>
              <a:ext cx="201718" cy="1252141"/>
              <a:chOff x="9174598" y="2147533"/>
              <a:chExt cx="201718" cy="1252141"/>
            </a:xfrm>
          </p:grpSpPr>
          <p:cxnSp>
            <p:nvCxnSpPr>
              <p:cNvPr id="72" name="Straight Connector 71">
                <a:extLst>
                  <a:ext uri="{FF2B5EF4-FFF2-40B4-BE49-F238E27FC236}">
                    <a16:creationId xmlns:a16="http://schemas.microsoft.com/office/drawing/2014/main" id="{E3B1EA95-09C3-4FC7-B823-931359DDCDC2}"/>
                  </a:ext>
                </a:extLst>
              </p:cNvPr>
              <p:cNvCxnSpPr>
                <a:cxnSpLocks/>
              </p:cNvCxnSpPr>
              <p:nvPr/>
            </p:nvCxnSpPr>
            <p:spPr>
              <a:xfrm>
                <a:off x="9275457" y="2147533"/>
                <a:ext cx="0" cy="1173763"/>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DFE7C164-2259-437B-BB65-2AC7D7F4FE27}"/>
                  </a:ext>
                </a:extLst>
              </p:cNvPr>
              <p:cNvSpPr/>
              <p:nvPr/>
            </p:nvSpPr>
            <p:spPr>
              <a:xfrm>
                <a:off x="9174598"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 name="Group 3">
              <a:extLst>
                <a:ext uri="{FF2B5EF4-FFF2-40B4-BE49-F238E27FC236}">
                  <a16:creationId xmlns:a16="http://schemas.microsoft.com/office/drawing/2014/main" id="{97DBE294-538E-401D-A630-868F4D2B8822}"/>
                </a:ext>
              </a:extLst>
            </p:cNvPr>
            <p:cNvGrpSpPr/>
            <p:nvPr/>
          </p:nvGrpSpPr>
          <p:grpSpPr>
            <a:xfrm>
              <a:off x="10344910" y="1409369"/>
              <a:ext cx="201718" cy="1990305"/>
              <a:chOff x="10344910" y="1409369"/>
              <a:chExt cx="201718" cy="1990305"/>
            </a:xfrm>
          </p:grpSpPr>
          <p:cxnSp>
            <p:nvCxnSpPr>
              <p:cNvPr id="62" name="Straight Connector 61">
                <a:extLst>
                  <a:ext uri="{FF2B5EF4-FFF2-40B4-BE49-F238E27FC236}">
                    <a16:creationId xmlns:a16="http://schemas.microsoft.com/office/drawing/2014/main" id="{46C2BFBE-6E98-4F6F-AC09-ECBB7B8D97A3}"/>
                  </a:ext>
                </a:extLst>
              </p:cNvPr>
              <p:cNvCxnSpPr>
                <a:cxnSpLocks/>
              </p:cNvCxnSpPr>
              <p:nvPr/>
            </p:nvCxnSpPr>
            <p:spPr>
              <a:xfrm>
                <a:off x="10432079" y="1409369"/>
                <a:ext cx="13690" cy="1939184"/>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B13680D0-F705-4BEB-A8AA-91A58DF72321}"/>
                  </a:ext>
                </a:extLst>
              </p:cNvPr>
              <p:cNvSpPr/>
              <p:nvPr/>
            </p:nvSpPr>
            <p:spPr>
              <a:xfrm>
                <a:off x="10344910"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5" name="Group 14">
              <a:extLst>
                <a:ext uri="{FF2B5EF4-FFF2-40B4-BE49-F238E27FC236}">
                  <a16:creationId xmlns:a16="http://schemas.microsoft.com/office/drawing/2014/main" id="{BE0463D3-8217-49CF-9F45-B7B94AC8ECE8}"/>
                </a:ext>
              </a:extLst>
            </p:cNvPr>
            <p:cNvGrpSpPr/>
            <p:nvPr/>
          </p:nvGrpSpPr>
          <p:grpSpPr>
            <a:xfrm>
              <a:off x="2075493" y="1292436"/>
              <a:ext cx="201718" cy="2111402"/>
              <a:chOff x="962544" y="1311851"/>
              <a:chExt cx="201718" cy="2111402"/>
            </a:xfrm>
          </p:grpSpPr>
          <p:cxnSp>
            <p:nvCxnSpPr>
              <p:cNvPr id="50" name="Straight Connector 62">
                <a:extLst>
                  <a:ext uri="{FF2B5EF4-FFF2-40B4-BE49-F238E27FC236}">
                    <a16:creationId xmlns:a16="http://schemas.microsoft.com/office/drawing/2014/main" id="{710037AF-78B3-4FB6-9468-FA2575E1545F}"/>
                  </a:ext>
                </a:extLst>
              </p:cNvPr>
              <p:cNvCxnSpPr>
                <a:cxnSpLocks/>
              </p:cNvCxnSpPr>
              <p:nvPr/>
            </p:nvCxnSpPr>
            <p:spPr>
              <a:xfrm>
                <a:off x="1063403" y="1311851"/>
                <a:ext cx="0" cy="1978171"/>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Oval 84">
                <a:extLst>
                  <a:ext uri="{FF2B5EF4-FFF2-40B4-BE49-F238E27FC236}">
                    <a16:creationId xmlns:a16="http://schemas.microsoft.com/office/drawing/2014/main" id="{6663EE6C-2505-4829-85A0-77F7FCC066F9}"/>
                  </a:ext>
                </a:extLst>
              </p:cNvPr>
              <p:cNvSpPr/>
              <p:nvPr/>
            </p:nvSpPr>
            <p:spPr>
              <a:xfrm>
                <a:off x="962544" y="3221535"/>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 name="Group 11">
              <a:extLst>
                <a:ext uri="{FF2B5EF4-FFF2-40B4-BE49-F238E27FC236}">
                  <a16:creationId xmlns:a16="http://schemas.microsoft.com/office/drawing/2014/main" id="{36C88E54-4813-4FFC-A0DB-5C8D23AD05A9}"/>
                </a:ext>
              </a:extLst>
            </p:cNvPr>
            <p:cNvGrpSpPr/>
            <p:nvPr/>
          </p:nvGrpSpPr>
          <p:grpSpPr>
            <a:xfrm>
              <a:off x="2924994" y="3204135"/>
              <a:ext cx="201718" cy="1737329"/>
              <a:chOff x="1712468" y="3204135"/>
              <a:chExt cx="201718" cy="1737329"/>
            </a:xfrm>
          </p:grpSpPr>
          <p:sp>
            <p:nvSpPr>
              <p:cNvPr id="49" name="Oval 84">
                <a:extLst>
                  <a:ext uri="{FF2B5EF4-FFF2-40B4-BE49-F238E27FC236}">
                    <a16:creationId xmlns:a16="http://schemas.microsoft.com/office/drawing/2014/main" id="{0A11624A-8168-40E2-8004-8680F318BC75}"/>
                  </a:ext>
                </a:extLst>
              </p:cNvPr>
              <p:cNvSpPr/>
              <p:nvPr/>
            </p:nvSpPr>
            <p:spPr>
              <a:xfrm>
                <a:off x="1712468" y="3204135"/>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8" name="Straight Connector 72">
                <a:extLst>
                  <a:ext uri="{FF2B5EF4-FFF2-40B4-BE49-F238E27FC236}">
                    <a16:creationId xmlns:a16="http://schemas.microsoft.com/office/drawing/2014/main" id="{1641F9F1-F2C0-43B6-8579-6E989F229CD9}"/>
                  </a:ext>
                </a:extLst>
              </p:cNvPr>
              <p:cNvCxnSpPr>
                <a:cxnSpLocks/>
              </p:cNvCxnSpPr>
              <p:nvPr/>
            </p:nvCxnSpPr>
            <p:spPr>
              <a:xfrm>
                <a:off x="1816645" y="3419391"/>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sp>
        <p:nvSpPr>
          <p:cNvPr id="69" name="TextBox 57">
            <a:extLst>
              <a:ext uri="{FF2B5EF4-FFF2-40B4-BE49-F238E27FC236}">
                <a16:creationId xmlns:a16="http://schemas.microsoft.com/office/drawing/2014/main" id="{FE6D115E-F021-46B0-A886-92868759F911}"/>
              </a:ext>
            </a:extLst>
          </p:cNvPr>
          <p:cNvSpPr txBox="1"/>
          <p:nvPr/>
        </p:nvSpPr>
        <p:spPr>
          <a:xfrm>
            <a:off x="9139860" y="4173214"/>
            <a:ext cx="1729231" cy="1092607"/>
          </a:xfrm>
          <a:prstGeom prst="rect">
            <a:avLst/>
          </a:prstGeom>
          <a:noFill/>
        </p:spPr>
        <p:txBody>
          <a:bodyPr wrap="square">
            <a:spAutoFit/>
          </a:bodyPr>
          <a:lstStyle/>
          <a:p>
            <a:pPr algn="l">
              <a:lnSpc>
                <a:spcPts val="1500"/>
              </a:lnSpc>
              <a:spcBef>
                <a:spcPts val="300"/>
              </a:spcBef>
              <a:defRPr/>
            </a:pPr>
            <a:r>
              <a:rPr lang="en-US" sz="1400" dirty="0">
                <a:solidFill>
                  <a:srgbClr val="006CB7"/>
                </a:solidFill>
                <a:latin typeface="Assistant SemiBold" pitchFamily="2" charset="-79"/>
                <a:cs typeface="Assistant SemiBold" pitchFamily="2" charset="-79"/>
              </a:rPr>
              <a:t>January 2022</a:t>
            </a:r>
            <a:endParaRPr lang="he-IL" sz="1400" dirty="0">
              <a:solidFill>
                <a:srgbClr val="006CB7"/>
              </a:solidFill>
              <a:latin typeface="Assistant SemiBold" pitchFamily="2" charset="-79"/>
              <a:cs typeface="Assistant SemiBold" pitchFamily="2" charset="-79"/>
            </a:endParaRPr>
          </a:p>
          <a:p>
            <a:pPr algn="l">
              <a:lnSpc>
                <a:spcPts val="1500"/>
              </a:lnSpc>
              <a:spcBef>
                <a:spcPts val="300"/>
              </a:spcBef>
              <a:buClr>
                <a:srgbClr val="00AEEF"/>
              </a:buClr>
              <a:defRPr/>
            </a:pPr>
            <a:r>
              <a:rPr lang="en-US" sz="1400" dirty="0">
                <a:solidFill>
                  <a:srgbClr val="006CB7"/>
                </a:solidFill>
                <a:latin typeface="Assistant" pitchFamily="2" charset="-79"/>
                <a:cs typeface="Assistant" pitchFamily="2" charset="-79"/>
              </a:rPr>
              <a:t>LTL credit union acquired for conversion into a digital bank</a:t>
            </a:r>
            <a:endParaRPr lang="he-IL" sz="1400" dirty="0">
              <a:solidFill>
                <a:srgbClr val="006CB7"/>
              </a:solidFill>
              <a:latin typeface="Assistant" pitchFamily="2" charset="-79"/>
              <a:cs typeface="Assistant" pitchFamily="2" charset="-79"/>
            </a:endParaRPr>
          </a:p>
        </p:txBody>
      </p:sp>
      <p:sp>
        <p:nvSpPr>
          <p:cNvPr id="75" name="TextBox 57">
            <a:extLst>
              <a:ext uri="{FF2B5EF4-FFF2-40B4-BE49-F238E27FC236}">
                <a16:creationId xmlns:a16="http://schemas.microsoft.com/office/drawing/2014/main" id="{E944C90E-09D9-46A6-AF16-D90B00C6EB82}"/>
              </a:ext>
            </a:extLst>
          </p:cNvPr>
          <p:cNvSpPr txBox="1"/>
          <p:nvPr/>
        </p:nvSpPr>
        <p:spPr>
          <a:xfrm>
            <a:off x="9147485" y="3464372"/>
            <a:ext cx="2101397" cy="669414"/>
          </a:xfrm>
          <a:prstGeom prst="rect">
            <a:avLst/>
          </a:prstGeom>
          <a:noFill/>
        </p:spPr>
        <p:txBody>
          <a:bodyPr wrap="square">
            <a:spAutoFit/>
          </a:bodyPr>
          <a:lstStyle/>
          <a:p>
            <a:pPr algn="l">
              <a:lnSpc>
                <a:spcPts val="1500"/>
              </a:lnSpc>
              <a:spcBef>
                <a:spcPts val="300"/>
              </a:spcBef>
              <a:defRPr/>
            </a:pPr>
            <a:r>
              <a:rPr lang="en-US" sz="1400" dirty="0">
                <a:solidFill>
                  <a:srgbClr val="006CB7"/>
                </a:solidFill>
                <a:latin typeface="Assistant SemiBold" pitchFamily="2" charset="-79"/>
                <a:cs typeface="Assistant SemiBold" pitchFamily="2" charset="-79"/>
              </a:rPr>
              <a:t>January 2022</a:t>
            </a:r>
            <a:br>
              <a:rPr lang="en-US" sz="1400" dirty="0">
                <a:solidFill>
                  <a:srgbClr val="006CB7"/>
                </a:solidFill>
                <a:latin typeface="Assistant SemiBold" pitchFamily="2" charset="-79"/>
                <a:cs typeface="Assistant SemiBold" pitchFamily="2" charset="-79"/>
              </a:rPr>
            </a:br>
            <a:r>
              <a:rPr lang="en-US" sz="1400" dirty="0">
                <a:solidFill>
                  <a:srgbClr val="006CB7"/>
                </a:solidFill>
                <a:latin typeface="Assistant" pitchFamily="2" charset="-79"/>
                <a:cs typeface="Assistant" pitchFamily="2" charset="-79"/>
              </a:rPr>
              <a:t>Credit starts being extended in Poland</a:t>
            </a:r>
          </a:p>
        </p:txBody>
      </p:sp>
      <p:sp>
        <p:nvSpPr>
          <p:cNvPr id="67" name="TextBox 66">
            <a:extLst>
              <a:ext uri="{FF2B5EF4-FFF2-40B4-BE49-F238E27FC236}">
                <a16:creationId xmlns:a16="http://schemas.microsoft.com/office/drawing/2014/main" id="{51374FD3-D5C5-4602-8CCE-75B7E41F1B4A}"/>
              </a:ext>
            </a:extLst>
          </p:cNvPr>
          <p:cNvSpPr txBox="1"/>
          <p:nvPr/>
        </p:nvSpPr>
        <p:spPr>
          <a:xfrm>
            <a:off x="5990864" y="1736461"/>
            <a:ext cx="1767946" cy="1477328"/>
          </a:xfrm>
          <a:prstGeom prst="rect">
            <a:avLst/>
          </a:prstGeom>
          <a:noFill/>
        </p:spPr>
        <p:txBody>
          <a:bodyPr wrap="square">
            <a:spAutoFit/>
          </a:bodyPr>
          <a:lstStyle/>
          <a:p>
            <a:pPr rtl="1">
              <a:lnSpc>
                <a:spcPts val="1500"/>
              </a:lnSpc>
              <a:spcBef>
                <a:spcPts val="300"/>
              </a:spcBef>
              <a:defRPr/>
            </a:pPr>
            <a:r>
              <a:rPr lang="en-US" sz="1400" dirty="0">
                <a:solidFill>
                  <a:schemeClr val="bg2">
                    <a:lumMod val="25000"/>
                  </a:schemeClr>
                </a:solidFill>
                <a:latin typeface="Assistant SemiBold" pitchFamily="2" charset="-79"/>
                <a:cs typeface="Assistant SemiBold" pitchFamily="2" charset="-79"/>
              </a:rPr>
              <a:t>September 2021</a:t>
            </a:r>
            <a:endParaRPr lang="he-IL" sz="1400" dirty="0">
              <a:solidFill>
                <a:schemeClr val="bg2">
                  <a:lumMod val="25000"/>
                </a:schemeClr>
              </a:solidFill>
              <a:latin typeface="Assistant SemiBold" pitchFamily="2" charset="-79"/>
              <a:cs typeface="Assistant SemiBold" pitchFamily="2" charset="-79"/>
            </a:endParaRPr>
          </a:p>
          <a:p>
            <a:pPr>
              <a:lnSpc>
                <a:spcPts val="1500"/>
              </a:lnSpc>
              <a:spcBef>
                <a:spcPts val="300"/>
              </a:spcBef>
              <a:buClr>
                <a:srgbClr val="00AEEF"/>
              </a:buClr>
            </a:pPr>
            <a:r>
              <a:rPr lang="en-US" sz="1400" dirty="0">
                <a:solidFill>
                  <a:schemeClr val="bg2">
                    <a:lumMod val="25000"/>
                  </a:schemeClr>
                </a:solidFill>
                <a:latin typeface="Assistant" pitchFamily="2" charset="-79"/>
                <a:cs typeface="Assistant" pitchFamily="2" charset="-79"/>
              </a:rPr>
              <a:t>Extended credit broker license received from Capital Market Authority, Insurance and Savings</a:t>
            </a:r>
            <a:endParaRPr lang="he-IL" sz="1400" dirty="0">
              <a:solidFill>
                <a:schemeClr val="bg2">
                  <a:lumMod val="25000"/>
                </a:schemeClr>
              </a:solidFill>
              <a:latin typeface="Assistant" pitchFamily="2" charset="-79"/>
              <a:cs typeface="Assistant" pitchFamily="2" charset="-79"/>
            </a:endParaRPr>
          </a:p>
        </p:txBody>
      </p:sp>
    </p:spTree>
    <p:extLst>
      <p:ext uri="{BB962C8B-B14F-4D97-AF65-F5344CB8AC3E}">
        <p14:creationId xmlns:p14="http://schemas.microsoft.com/office/powerpoint/2010/main" val="32808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60346-D1B8-4B4E-BC95-599907C4FDAF}"/>
              </a:ext>
            </a:extLst>
          </p:cNvPr>
          <p:cNvSpPr/>
          <p:nvPr/>
        </p:nvSpPr>
        <p:spPr>
          <a:xfrm>
            <a:off x="0" y="1115992"/>
            <a:ext cx="12034137" cy="574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4FC4C2BE-1D22-4278-BF32-742D227EDF28}"/>
              </a:ext>
            </a:extLst>
          </p:cNvPr>
          <p:cNvGrpSpPr/>
          <p:nvPr/>
        </p:nvGrpSpPr>
        <p:grpSpPr>
          <a:xfrm>
            <a:off x="-647023" y="-141665"/>
            <a:ext cx="1343804" cy="1343808"/>
            <a:chOff x="-647023" y="-141665"/>
            <a:chExt cx="1343804" cy="1343808"/>
          </a:xfrm>
        </p:grpSpPr>
        <p:sp>
          <p:nvSpPr>
            <p:cNvPr id="50" name="Arc 49">
              <a:extLst>
                <a:ext uri="{FF2B5EF4-FFF2-40B4-BE49-F238E27FC236}">
                  <a16:creationId xmlns:a16="http://schemas.microsoft.com/office/drawing/2014/main" id="{213AB831-27FA-4115-8686-96E5A4EA6A25}"/>
                </a:ext>
              </a:extLst>
            </p:cNvPr>
            <p:cNvSpPr/>
            <p:nvPr/>
          </p:nvSpPr>
          <p:spPr>
            <a:xfrm rot="15300000" flipH="1" flipV="1">
              <a:off x="-647025" y="-141663"/>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2188EBFB-B0C9-4326-ACC5-857A9047F48E}"/>
                </a:ext>
              </a:extLst>
            </p:cNvPr>
            <p:cNvGrpSpPr/>
            <p:nvPr/>
          </p:nvGrpSpPr>
          <p:grpSpPr>
            <a:xfrm>
              <a:off x="-518128" y="-12770"/>
              <a:ext cx="1086015" cy="1086017"/>
              <a:chOff x="-518128" y="-12770"/>
              <a:chExt cx="1086015" cy="1086017"/>
            </a:xfrm>
          </p:grpSpPr>
          <p:sp>
            <p:nvSpPr>
              <p:cNvPr id="47" name="Arc 46">
                <a:extLst>
                  <a:ext uri="{FF2B5EF4-FFF2-40B4-BE49-F238E27FC236}">
                    <a16:creationId xmlns:a16="http://schemas.microsoft.com/office/drawing/2014/main" id="{75F1ADA3-EB8D-4457-9781-048E8CF1D608}"/>
                  </a:ext>
                </a:extLst>
              </p:cNvPr>
              <p:cNvSpPr/>
              <p:nvPr/>
            </p:nvSpPr>
            <p:spPr>
              <a:xfrm rot="15300000" flipH="1" flipV="1">
                <a:off x="-518129" y="-12769"/>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232723" y="948482"/>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16200000" flipH="1">
                <a:off x="-346649" y="185072"/>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
        <p:nvSpPr>
          <p:cNvPr id="52" name="Rectangle 51">
            <a:extLst>
              <a:ext uri="{FF2B5EF4-FFF2-40B4-BE49-F238E27FC236}">
                <a16:creationId xmlns:a16="http://schemas.microsoft.com/office/drawing/2014/main" id="{F3EE8C12-51CB-48D0-BCA7-0D4E6E18536A}"/>
              </a:ext>
            </a:extLst>
          </p:cNvPr>
          <p:cNvSpPr/>
          <p:nvPr/>
        </p:nvSpPr>
        <p:spPr>
          <a:xfrm>
            <a:off x="-558289" y="-35169"/>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 name="TextBox 28">
            <a:extLst>
              <a:ext uri="{FF2B5EF4-FFF2-40B4-BE49-F238E27FC236}">
                <a16:creationId xmlns:a16="http://schemas.microsoft.com/office/drawing/2014/main" id="{A1BF6115-0E00-4370-AEEE-491FC3CBBAB3}"/>
              </a:ext>
            </a:extLst>
          </p:cNvPr>
          <p:cNvSpPr txBox="1"/>
          <p:nvPr/>
        </p:nvSpPr>
        <p:spPr>
          <a:xfrm>
            <a:off x="779378" y="254711"/>
            <a:ext cx="9644076" cy="646331"/>
          </a:xfrm>
          <a:prstGeom prst="rect">
            <a:avLst/>
          </a:prstGeom>
          <a:noFill/>
        </p:spPr>
        <p:txBody>
          <a:bodyPr wrap="square" rtlCol="0">
            <a:spAutoFit/>
          </a:bodyPr>
          <a:lstStyle/>
          <a:p>
            <a:pPr rtl="1">
              <a:defRPr/>
            </a:pPr>
            <a:r>
              <a:rPr lang="en-US" sz="3600" dirty="0">
                <a:latin typeface="Assistant ExtraBold" pitchFamily="2" charset="-79"/>
                <a:cs typeface="Assistant ExtraBold" pitchFamily="2" charset="-79"/>
              </a:rPr>
              <a:t>Meeting Company Objectives for 2021</a:t>
            </a:r>
            <a:endParaRPr kumimoji="0" lang="en-US" sz="3600" b="0" i="0" u="none" strike="noStrike" kern="1200" cap="none" spc="0" normalizeH="0" baseline="0" noProof="0" dirty="0">
              <a:ln>
                <a:noFill/>
              </a:ln>
              <a:effectLst/>
              <a:uLnTx/>
              <a:uFillTx/>
              <a:latin typeface="Assistant ExtraBold" pitchFamily="2" charset="-79"/>
              <a:ea typeface="+mn-ea"/>
              <a:cs typeface="Assistant ExtraBold" pitchFamily="2" charset="-79"/>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aphicFrame>
        <p:nvGraphicFramePr>
          <p:cNvPr id="27" name="טבלה 8">
            <a:extLst>
              <a:ext uri="{FF2B5EF4-FFF2-40B4-BE49-F238E27FC236}">
                <a16:creationId xmlns:a16="http://schemas.microsoft.com/office/drawing/2014/main" id="{7ABAB350-9A7E-4A2A-8FA0-61C87844FD72}"/>
              </a:ext>
            </a:extLst>
          </p:cNvPr>
          <p:cNvGraphicFramePr>
            <a:graphicFrameLocks noGrp="1"/>
          </p:cNvGraphicFramePr>
          <p:nvPr>
            <p:extLst>
              <p:ext uri="{D42A27DB-BD31-4B8C-83A1-F6EECF244321}">
                <p14:modId xmlns:p14="http://schemas.microsoft.com/office/powerpoint/2010/main" val="142770064"/>
              </p:ext>
            </p:extLst>
          </p:nvPr>
        </p:nvGraphicFramePr>
        <p:xfrm>
          <a:off x="469227" y="2283782"/>
          <a:ext cx="5315539" cy="3814800"/>
        </p:xfrm>
        <a:graphic>
          <a:graphicData uri="http://schemas.openxmlformats.org/drawingml/2006/table">
            <a:tbl>
              <a:tblPr firstRow="1" bandRow="1">
                <a:tableStyleId>{3B4B98B0-60AC-42C2-AFA5-B58CD77FA1E5}</a:tableStyleId>
              </a:tblPr>
              <a:tblGrid>
                <a:gridCol w="2739342">
                  <a:extLst>
                    <a:ext uri="{9D8B030D-6E8A-4147-A177-3AD203B41FA5}">
                      <a16:colId xmlns:a16="http://schemas.microsoft.com/office/drawing/2014/main" val="477178080"/>
                    </a:ext>
                  </a:extLst>
                </a:gridCol>
                <a:gridCol w="2576197">
                  <a:extLst>
                    <a:ext uri="{9D8B030D-6E8A-4147-A177-3AD203B41FA5}">
                      <a16:colId xmlns:a16="http://schemas.microsoft.com/office/drawing/2014/main" val="267897799"/>
                    </a:ext>
                  </a:extLst>
                </a:gridCol>
              </a:tblGrid>
              <a:tr h="360000">
                <a:tc>
                  <a:txBody>
                    <a:bodyPr/>
                    <a:lstStyle/>
                    <a:p>
                      <a:pPr marL="0" algn="l" defTabSz="914400" rtl="0" eaLnBrk="1" latinLnBrk="0" hangingPunct="1">
                        <a:lnSpc>
                          <a:spcPts val="1800"/>
                        </a:lnSpc>
                      </a:pPr>
                      <a:r>
                        <a:rPr lang="en-US" sz="2000" b="1" kern="1200" dirty="0">
                          <a:solidFill>
                            <a:schemeClr val="bg1"/>
                          </a:solidFill>
                          <a:latin typeface="Assistant" panose="00000500000000000000" pitchFamily="2" charset="-79"/>
                          <a:ea typeface="+mn-ea"/>
                          <a:cs typeface="Assistant" panose="00000500000000000000" pitchFamily="2" charset="-79"/>
                        </a:rPr>
                        <a:t>Execution</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rgbClr val="009ED6"/>
                    </a:solidFill>
                  </a:tcPr>
                </a:tc>
                <a:tc>
                  <a:txBody>
                    <a:bodyPr/>
                    <a:lstStyle/>
                    <a:p>
                      <a:pPr marL="0" algn="l" defTabSz="914400" rtl="0" eaLnBrk="1" latinLnBrk="0" hangingPunct="1">
                        <a:lnSpc>
                          <a:spcPts val="1800"/>
                        </a:lnSpc>
                      </a:pPr>
                      <a:r>
                        <a:rPr lang="en-US" sz="2000" b="1" kern="1200" dirty="0">
                          <a:solidFill>
                            <a:schemeClr val="bg1"/>
                          </a:solidFill>
                          <a:latin typeface="Assistant" panose="00000500000000000000" pitchFamily="2" charset="-79"/>
                          <a:ea typeface="+mn-ea"/>
                          <a:cs typeface="Assistant" panose="00000500000000000000" pitchFamily="2" charset="-79"/>
                        </a:rPr>
                        <a:t>   Objective</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rgbClr val="009ED6"/>
                    </a:solidFill>
                  </a:tcPr>
                </a:tc>
                <a:extLst>
                  <a:ext uri="{0D108BD9-81ED-4DB2-BD59-A6C34878D82A}">
                    <a16:rowId xmlns:a16="http://schemas.microsoft.com/office/drawing/2014/main" val="587950126"/>
                  </a:ext>
                </a:extLst>
              </a:tr>
              <a:tr h="329502">
                <a:tc>
                  <a:txBody>
                    <a:bodyPr/>
                    <a:lstStyle/>
                    <a:p>
                      <a:pPr algn="l" rtl="1">
                        <a:lnSpc>
                          <a:spcPts val="1700"/>
                        </a:lnSpc>
                      </a:pPr>
                      <a:r>
                        <a:rPr lang="en-US" sz="1600" b="0" dirty="0">
                          <a:latin typeface="Assistant" pitchFamily="2" charset="-79"/>
                          <a:cs typeface="Assistant" pitchFamily="2" charset="-79"/>
                        </a:rPr>
                        <a:t>Credit line received from Bank Mizrahi Tefahot</a:t>
                      </a:r>
                      <a:endParaRPr lang="x-none" sz="1600" b="0" dirty="0">
                        <a:latin typeface="Assistant" pitchFamily="2" charset="-79"/>
                        <a:cs typeface="Assistant" pitchFamily="2" charset="-79"/>
                      </a:endParaRPr>
                    </a:p>
                  </a:txBody>
                  <a:tcPr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dirty="0">
                          <a:latin typeface="Assistant" pitchFamily="2" charset="-79"/>
                          <a:cs typeface="Assistant" pitchFamily="2" charset="-79"/>
                        </a:rPr>
                        <a:t>Expansion in automotive industry by enlisting credit lines</a:t>
                      </a:r>
                      <a:endParaRPr lang="he-IL" sz="1600" b="0" dirty="0">
                        <a:latin typeface="Assistant" pitchFamily="2" charset="-79"/>
                        <a:cs typeface="Assistant" pitchFamily="2" charset="-79"/>
                      </a:endParaRPr>
                    </a:p>
                  </a:txBody>
                  <a:tcPr marL="216000"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205825"/>
                  </a:ext>
                </a:extLst>
              </a:tr>
              <a:tr h="340996">
                <a:tc>
                  <a:txBody>
                    <a:bodyPr/>
                    <a:lstStyle/>
                    <a:p>
                      <a:pPr algn="l" rtl="0">
                        <a:lnSpc>
                          <a:spcPts val="1700"/>
                        </a:lnSpc>
                      </a:pPr>
                      <a:r>
                        <a:rPr lang="en-US" sz="1600" b="0" dirty="0" err="1">
                          <a:latin typeface="Assistant" pitchFamily="2" charset="-79"/>
                          <a:cs typeface="Assistant" pitchFamily="2" charset="-79"/>
                        </a:rPr>
                        <a:t>BlenderPay</a:t>
                      </a:r>
                      <a:r>
                        <a:rPr lang="en-US" sz="1600" b="0" dirty="0">
                          <a:latin typeface="Assistant" pitchFamily="2" charset="-79"/>
                          <a:cs typeface="Assistant" pitchFamily="2" charset="-79"/>
                        </a:rPr>
                        <a:t> increase of ~44% at points of sale for about 1,520 points</a:t>
                      </a:r>
                    </a:p>
                  </a:txBody>
                  <a:tcPr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600" b="0" kern="1200" dirty="0">
                          <a:solidFill>
                            <a:schemeClr val="tx1"/>
                          </a:solidFill>
                          <a:latin typeface="Assistant" pitchFamily="2" charset="-79"/>
                          <a:ea typeface="+mn-ea"/>
                          <a:cs typeface="Assistant" pitchFamily="2" charset="-79"/>
                        </a:rPr>
                        <a:t>Expansion of credit at points o f sale (BNPL)</a:t>
                      </a:r>
                      <a:endParaRPr lang="he-IL" sz="1600" b="0" dirty="0">
                        <a:latin typeface="Assistant" pitchFamily="2" charset="-79"/>
                        <a:cs typeface="Assistant" pitchFamily="2" charset="-79"/>
                      </a:endParaRPr>
                    </a:p>
                  </a:txBody>
                  <a:tcPr marL="216000"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409579"/>
                  </a:ext>
                </a:extLst>
              </a:tr>
              <a:tr h="573272">
                <a:tc>
                  <a:txBody>
                    <a:bodyPr/>
                    <a:lstStyle/>
                    <a:p>
                      <a:pPr algn="l" rtl="1">
                        <a:lnSpc>
                          <a:spcPts val="1700"/>
                        </a:lnSpc>
                      </a:pPr>
                      <a:r>
                        <a:rPr lang="en-US" sz="1600" b="0" dirty="0">
                          <a:latin typeface="Assistant" pitchFamily="2" charset="-79"/>
                          <a:cs typeface="Assistant" pitchFamily="2" charset="-79"/>
                        </a:rPr>
                        <a:t>Agreement signed and approved by the Antitrust Authority</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dirty="0">
                          <a:latin typeface="Assistant" pitchFamily="2" charset="-79"/>
                          <a:cs typeface="Assistant" pitchFamily="2" charset="-79"/>
                        </a:rPr>
                        <a:t>Collaboration with Bank Hapoalim on credit at points of sale</a:t>
                      </a:r>
                      <a:endParaRPr lang="he-IL" sz="1600" b="0" dirty="0">
                        <a:latin typeface="Assistant" pitchFamily="2" charset="-79"/>
                        <a:cs typeface="Assistant" pitchFamily="2" charset="-79"/>
                      </a:endParaRPr>
                    </a:p>
                  </a:txBody>
                  <a:tcPr marL="216000"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49538"/>
                  </a:ext>
                </a:extLst>
              </a:tr>
              <a:tr h="331611">
                <a:tc>
                  <a:txBody>
                    <a:bodyPr/>
                    <a:lstStyle/>
                    <a:p>
                      <a:pPr algn="l" rtl="1">
                        <a:lnSpc>
                          <a:spcPts val="1700"/>
                        </a:lnSpc>
                      </a:pPr>
                      <a:r>
                        <a:rPr lang="en-US" sz="1600" b="0" dirty="0">
                          <a:latin typeface="Assistant" pitchFamily="2" charset="-79"/>
                          <a:cs typeface="Assistant" pitchFamily="2" charset="-79"/>
                        </a:rPr>
                        <a:t>Received in September 2021</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dirty="0">
                          <a:latin typeface="Assistant" pitchFamily="2" charset="-79"/>
                          <a:cs typeface="Assistant" pitchFamily="2" charset="-79"/>
                        </a:rPr>
                        <a:t>Receipt of extended license for credit brokerage</a:t>
                      </a:r>
                      <a:endParaRPr lang="he-IL" sz="1600" b="0" dirty="0">
                        <a:latin typeface="Assistant" pitchFamily="2" charset="-79"/>
                        <a:cs typeface="Assistant" pitchFamily="2" charset="-79"/>
                      </a:endParaRPr>
                    </a:p>
                  </a:txBody>
                  <a:tcPr marL="216000"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041402"/>
                  </a:ext>
                </a:extLst>
              </a:tr>
            </a:tbl>
          </a:graphicData>
        </a:graphic>
      </p:graphicFrame>
      <p:sp>
        <p:nvSpPr>
          <p:cNvPr id="17" name="Rectangle 16">
            <a:extLst>
              <a:ext uri="{FF2B5EF4-FFF2-40B4-BE49-F238E27FC236}">
                <a16:creationId xmlns:a16="http://schemas.microsoft.com/office/drawing/2014/main" id="{2EC42AEB-1964-4CBC-9331-61EA77E9DE6C}"/>
              </a:ext>
            </a:extLst>
          </p:cNvPr>
          <p:cNvSpPr/>
          <p:nvPr/>
        </p:nvSpPr>
        <p:spPr>
          <a:xfrm>
            <a:off x="3164947" y="2226504"/>
            <a:ext cx="108000" cy="36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8" name="טבלה 8">
            <a:extLst>
              <a:ext uri="{FF2B5EF4-FFF2-40B4-BE49-F238E27FC236}">
                <a16:creationId xmlns:a16="http://schemas.microsoft.com/office/drawing/2014/main" id="{930B67DF-B1EB-4D2B-8AA5-CAAD6B52DBDD}"/>
              </a:ext>
            </a:extLst>
          </p:cNvPr>
          <p:cNvGraphicFramePr>
            <a:graphicFrameLocks noGrp="1"/>
          </p:cNvGraphicFramePr>
          <p:nvPr>
            <p:extLst>
              <p:ext uri="{D42A27DB-BD31-4B8C-83A1-F6EECF244321}">
                <p14:modId xmlns:p14="http://schemas.microsoft.com/office/powerpoint/2010/main" val="3355714760"/>
              </p:ext>
            </p:extLst>
          </p:nvPr>
        </p:nvGraphicFramePr>
        <p:xfrm>
          <a:off x="6220510" y="2283782"/>
          <a:ext cx="5315414" cy="4678400"/>
        </p:xfrm>
        <a:graphic>
          <a:graphicData uri="http://schemas.openxmlformats.org/drawingml/2006/table">
            <a:tbl>
              <a:tblPr firstRow="1" bandRow="1">
                <a:tableStyleId>{3B4B98B0-60AC-42C2-AFA5-B58CD77FA1E5}</a:tableStyleId>
              </a:tblPr>
              <a:tblGrid>
                <a:gridCol w="2657707">
                  <a:extLst>
                    <a:ext uri="{9D8B030D-6E8A-4147-A177-3AD203B41FA5}">
                      <a16:colId xmlns:a16="http://schemas.microsoft.com/office/drawing/2014/main" val="477178080"/>
                    </a:ext>
                  </a:extLst>
                </a:gridCol>
                <a:gridCol w="2657707">
                  <a:extLst>
                    <a:ext uri="{9D8B030D-6E8A-4147-A177-3AD203B41FA5}">
                      <a16:colId xmlns:a16="http://schemas.microsoft.com/office/drawing/2014/main" val="267897799"/>
                    </a:ext>
                  </a:extLst>
                </a:gridCol>
              </a:tblGrid>
              <a:tr h="360000">
                <a:tc>
                  <a:txBody>
                    <a:bodyPr/>
                    <a:lstStyle/>
                    <a:p>
                      <a:pPr marL="0" algn="l" defTabSz="914400" rtl="1" eaLnBrk="1" latinLnBrk="0" hangingPunct="1">
                        <a:lnSpc>
                          <a:spcPts val="1800"/>
                        </a:lnSpc>
                      </a:pPr>
                      <a:r>
                        <a:rPr lang="en-US" sz="2000" b="1" kern="1200" dirty="0">
                          <a:solidFill>
                            <a:schemeClr val="bg1"/>
                          </a:solidFill>
                          <a:latin typeface="Assistant" panose="00000500000000000000" pitchFamily="2" charset="-79"/>
                          <a:ea typeface="+mn-ea"/>
                          <a:cs typeface="Assistant" panose="00000500000000000000" pitchFamily="2" charset="-79"/>
                        </a:rPr>
                        <a:t>Execution</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l" defTabSz="914400" rtl="1" eaLnBrk="1" latinLnBrk="0" hangingPunct="1">
                        <a:lnSpc>
                          <a:spcPts val="1800"/>
                        </a:lnSpc>
                      </a:pPr>
                      <a:r>
                        <a:rPr lang="he-IL" sz="2000" b="1" kern="1200" dirty="0">
                          <a:solidFill>
                            <a:schemeClr val="bg1"/>
                          </a:solidFill>
                          <a:latin typeface="Assistant" panose="00000500000000000000" pitchFamily="2" charset="-79"/>
                          <a:ea typeface="+mn-ea"/>
                          <a:cs typeface="Assistant" panose="00000500000000000000" pitchFamily="2" charset="-79"/>
                        </a:rPr>
                        <a:t>  </a:t>
                      </a:r>
                      <a:r>
                        <a:rPr lang="en-US" sz="2000" b="1" kern="1200" dirty="0">
                          <a:solidFill>
                            <a:schemeClr val="bg1"/>
                          </a:solidFill>
                          <a:latin typeface="Assistant" panose="00000500000000000000" pitchFamily="2" charset="-79"/>
                          <a:ea typeface="+mn-ea"/>
                          <a:cs typeface="Assistant" panose="00000500000000000000" pitchFamily="2" charset="-79"/>
                        </a:rPr>
                        <a:t>Objective</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587950126"/>
                  </a:ext>
                </a:extLst>
              </a:tr>
              <a:tr h="472209">
                <a:tc>
                  <a:txBody>
                    <a:bodyPr/>
                    <a:lstStyle/>
                    <a:p>
                      <a:pPr algn="l" rtl="1">
                        <a:lnSpc>
                          <a:spcPts val="1700"/>
                        </a:lnSpc>
                      </a:pPr>
                      <a:r>
                        <a:rPr lang="en-US" sz="1600" b="0" dirty="0">
                          <a:latin typeface="Assistant" pitchFamily="2" charset="-79"/>
                          <a:cs typeface="Assistant" pitchFamily="2" charset="-79"/>
                        </a:rPr>
                        <a:t>Entry into Poland, significant increase in business activity in Lithuania and Latvia</a:t>
                      </a:r>
                      <a:endParaRPr lang="x-none" sz="1600" b="0" dirty="0">
                        <a:latin typeface="Assistant" pitchFamily="2" charset="-79"/>
                        <a:cs typeface="Assistant" pitchFamily="2" charset="-79"/>
                      </a:endParaRPr>
                    </a:p>
                  </a:txBody>
                  <a:tcPr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dirty="0">
                          <a:latin typeface="Assistant" pitchFamily="2" charset="-79"/>
                          <a:cs typeface="Assistant" pitchFamily="2" charset="-79"/>
                        </a:rPr>
                        <a:t>Expansion in Europe</a:t>
                      </a:r>
                      <a:endParaRPr lang="he-IL" sz="1600" b="0" dirty="0">
                        <a:latin typeface="Assistant" pitchFamily="2" charset="-79"/>
                        <a:cs typeface="Assistant" pitchFamily="2" charset="-79"/>
                      </a:endParaRPr>
                    </a:p>
                  </a:txBody>
                  <a:tcPr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205825"/>
                  </a:ext>
                </a:extLst>
              </a:tr>
              <a:tr h="472209">
                <a:tc>
                  <a:txBody>
                    <a:bodyPr/>
                    <a:lstStyle/>
                    <a:p>
                      <a:pPr algn="l" rtl="1">
                        <a:lnSpc>
                          <a:spcPts val="1700"/>
                        </a:lnSpc>
                      </a:pPr>
                      <a:r>
                        <a:rPr lang="en-US" sz="1600" b="0" dirty="0">
                          <a:latin typeface="Assistant" pitchFamily="2" charset="-79"/>
                          <a:cs typeface="Assistant" pitchFamily="2" charset="-79"/>
                        </a:rPr>
                        <a:t>Two new credit lines received from Eiffel at a total amount of about 18 million euro</a:t>
                      </a: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kern="1200" dirty="0">
                          <a:solidFill>
                            <a:schemeClr val="tx1"/>
                          </a:solidFill>
                          <a:latin typeface="Assistant" pitchFamily="2" charset="-79"/>
                          <a:ea typeface="+mn-ea"/>
                          <a:cs typeface="Assistant" pitchFamily="2" charset="-79"/>
                        </a:rPr>
                        <a:t>Increasing credit line fundraising</a:t>
                      </a:r>
                      <a:endParaRPr lang="he-IL" sz="1600" b="0" dirty="0">
                        <a:latin typeface="Assistant" pitchFamily="2" charset="-79"/>
                        <a:cs typeface="Assistant" pitchFamily="2" charset="-79"/>
                      </a:endParaRP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409579"/>
                  </a:ext>
                </a:extLst>
              </a:tr>
              <a:tr h="671034">
                <a:tc>
                  <a:txBody>
                    <a:bodyPr/>
                    <a:lstStyle/>
                    <a:p>
                      <a:pPr algn="l" rtl="1">
                        <a:lnSpc>
                          <a:spcPts val="1700"/>
                        </a:lnSpc>
                      </a:pPr>
                      <a:r>
                        <a:rPr lang="en-US" sz="1600" b="0" dirty="0">
                          <a:latin typeface="Assistant" pitchFamily="2" charset="-79"/>
                          <a:cs typeface="Assistant" pitchFamily="2" charset="-79"/>
                        </a:rPr>
                        <a:t>Submission of request to central bank completed, all prerequisites for receiving license met</a:t>
                      </a: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dirty="0">
                          <a:latin typeface="Assistant" pitchFamily="2" charset="-79"/>
                          <a:cs typeface="Assistant" pitchFamily="2" charset="-79"/>
                        </a:rPr>
                        <a:t>Establishing a European digital bank for credit and deposits</a:t>
                      </a: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49538"/>
                  </a:ext>
                </a:extLst>
              </a:tr>
              <a:tr h="671034">
                <a:tc>
                  <a:txBody>
                    <a:bodyPr/>
                    <a:lstStyle/>
                    <a:p>
                      <a:pPr marL="0" algn="l" defTabSz="914400" rtl="0" eaLnBrk="1" latinLnBrk="0" hangingPunct="1">
                        <a:lnSpc>
                          <a:spcPts val="1700"/>
                        </a:lnSpc>
                      </a:pPr>
                      <a:r>
                        <a:rPr lang="en-US" sz="1600" b="0" kern="1200" dirty="0">
                          <a:solidFill>
                            <a:schemeClr val="tx1"/>
                          </a:solidFill>
                          <a:latin typeface="Assistant" pitchFamily="2" charset="-79"/>
                          <a:ea typeface="+mn-ea"/>
                          <a:cs typeface="Assistant" pitchFamily="2" charset="-79"/>
                        </a:rPr>
                        <a:t>Purchase of LTL to increase the margin by enlisting deposits and reducing the wait time for receiving a banking license</a:t>
                      </a:r>
                      <a:endParaRPr lang="x-none" sz="1600" b="0" kern="1200" dirty="0">
                        <a:solidFill>
                          <a:schemeClr val="tx1"/>
                        </a:solidFill>
                        <a:latin typeface="Assistant" pitchFamily="2" charset="-79"/>
                        <a:ea typeface="+mn-ea"/>
                        <a:cs typeface="Assistant" pitchFamily="2" charset="-79"/>
                      </a:endParaRP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1" eaLnBrk="1" fontAlgn="auto" latinLnBrk="0" hangingPunct="1">
                        <a:lnSpc>
                          <a:spcPts val="1700"/>
                        </a:lnSpc>
                        <a:spcBef>
                          <a:spcPts val="0"/>
                        </a:spcBef>
                        <a:spcAft>
                          <a:spcPts val="0"/>
                        </a:spcAft>
                        <a:buClrTx/>
                        <a:buSzTx/>
                        <a:buFontTx/>
                        <a:buNone/>
                        <a:tabLst/>
                        <a:defRPr/>
                      </a:pPr>
                      <a:r>
                        <a:rPr lang="en-US" sz="1600" b="0" kern="1200" noProof="0" dirty="0">
                          <a:solidFill>
                            <a:schemeClr val="tx1"/>
                          </a:solidFill>
                          <a:latin typeface="Assistant" pitchFamily="2" charset="-79"/>
                          <a:ea typeface="+mn-ea"/>
                          <a:cs typeface="Assistant" pitchFamily="2" charset="-79"/>
                        </a:rPr>
                        <a:t>Purchase of synergetic activity</a:t>
                      </a: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482458"/>
                  </a:ext>
                </a:extLst>
              </a:tr>
            </a:tbl>
          </a:graphicData>
        </a:graphic>
      </p:graphicFrame>
      <p:sp>
        <p:nvSpPr>
          <p:cNvPr id="16" name="Rectangle 15">
            <a:extLst>
              <a:ext uri="{FF2B5EF4-FFF2-40B4-BE49-F238E27FC236}">
                <a16:creationId xmlns:a16="http://schemas.microsoft.com/office/drawing/2014/main" id="{CDB7BABA-2C48-4F9B-A0AA-656968FC7B7C}"/>
              </a:ext>
            </a:extLst>
          </p:cNvPr>
          <p:cNvSpPr/>
          <p:nvPr/>
        </p:nvSpPr>
        <p:spPr>
          <a:xfrm>
            <a:off x="8800265" y="2226504"/>
            <a:ext cx="108000" cy="36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9" name="Picture 18">
            <a:extLst>
              <a:ext uri="{FF2B5EF4-FFF2-40B4-BE49-F238E27FC236}">
                <a16:creationId xmlns:a16="http://schemas.microsoft.com/office/drawing/2014/main" id="{91A2C1D3-266F-4AA5-B7A3-6AB5D104880E}"/>
              </a:ext>
            </a:extLst>
          </p:cNvPr>
          <p:cNvPicPr>
            <a:picLocks noChangeAspect="1"/>
          </p:cNvPicPr>
          <p:nvPr/>
        </p:nvPicPr>
        <p:blipFill>
          <a:blip r:embed="rId3">
            <a:duotone>
              <a:prstClr val="black"/>
              <a:schemeClr val="tx2">
                <a:tint val="45000"/>
                <a:satMod val="400000"/>
              </a:schemeClr>
            </a:duotone>
          </a:blip>
          <a:stretch>
            <a:fillRect/>
          </a:stretch>
        </p:blipFill>
        <p:spPr>
          <a:xfrm>
            <a:off x="491586" y="1568100"/>
            <a:ext cx="575584" cy="573818"/>
          </a:xfrm>
          <a:prstGeom prst="rect">
            <a:avLst/>
          </a:prstGeom>
          <a:effectLst/>
        </p:spPr>
      </p:pic>
      <p:pic>
        <p:nvPicPr>
          <p:cNvPr id="20" name="Picture 19">
            <a:extLst>
              <a:ext uri="{FF2B5EF4-FFF2-40B4-BE49-F238E27FC236}">
                <a16:creationId xmlns:a16="http://schemas.microsoft.com/office/drawing/2014/main" id="{17B676BE-0469-4B4A-818E-D857A5CD6DEF}"/>
              </a:ext>
            </a:extLst>
          </p:cNvPr>
          <p:cNvPicPr>
            <a:picLocks noChangeAspect="1"/>
          </p:cNvPicPr>
          <p:nvPr/>
        </p:nvPicPr>
        <p:blipFill>
          <a:blip r:embed="rId4">
            <a:duotone>
              <a:prstClr val="black"/>
              <a:schemeClr val="tx2">
                <a:tint val="45000"/>
                <a:satMod val="400000"/>
              </a:schemeClr>
            </a:duotone>
          </a:blip>
          <a:stretch>
            <a:fillRect/>
          </a:stretch>
        </p:blipFill>
        <p:spPr>
          <a:xfrm>
            <a:off x="6348213" y="1553864"/>
            <a:ext cx="578245" cy="575354"/>
          </a:xfrm>
          <a:prstGeom prst="rect">
            <a:avLst/>
          </a:prstGeom>
          <a:effectLst/>
        </p:spPr>
      </p:pic>
      <p:sp>
        <p:nvSpPr>
          <p:cNvPr id="31" name="Rectangle 93">
            <a:extLst>
              <a:ext uri="{FF2B5EF4-FFF2-40B4-BE49-F238E27FC236}">
                <a16:creationId xmlns:a16="http://schemas.microsoft.com/office/drawing/2014/main" id="{D124CAE5-27B6-44CA-AD8C-227E77A01F6D}"/>
              </a:ext>
            </a:extLst>
          </p:cNvPr>
          <p:cNvSpPr/>
          <p:nvPr/>
        </p:nvSpPr>
        <p:spPr>
          <a:xfrm>
            <a:off x="976414" y="1583276"/>
            <a:ext cx="2499419"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Assistant ExtraBold"/>
              </a:rPr>
              <a:t>Blender</a:t>
            </a:r>
            <a:r>
              <a:rPr kumimoji="0" lang="he-IL" sz="2800" b="0" i="0" u="none" strike="noStrike" kern="1200" cap="none" spc="0" normalizeH="0" baseline="0" noProof="0" dirty="0">
                <a:ln>
                  <a:noFill/>
                </a:ln>
                <a:effectLst/>
                <a:uLnTx/>
                <a:uFillTx/>
                <a:latin typeface="Calibri" panose="020F0502020204030204"/>
                <a:ea typeface="+mn-ea"/>
                <a:cs typeface="Assistant ExtraBold"/>
              </a:rPr>
              <a:t> </a:t>
            </a:r>
            <a:r>
              <a:rPr kumimoji="0" lang="en-US" sz="2800" b="1" i="0" u="none" strike="noStrike" kern="1200" cap="none" spc="0" normalizeH="0" baseline="0" noProof="0" dirty="0">
                <a:ln>
                  <a:noFill/>
                </a:ln>
                <a:solidFill>
                  <a:srgbClr val="00AEEF"/>
                </a:solidFill>
                <a:effectLst/>
                <a:uLnTx/>
                <a:uFillTx/>
                <a:latin typeface="Calibri" panose="020F0502020204030204"/>
                <a:ea typeface="+mn-ea"/>
                <a:cs typeface="Assistant ExtraBold"/>
              </a:rPr>
              <a:t>Israel</a:t>
            </a:r>
            <a:endParaRPr kumimoji="0" lang="en-US" sz="1600" b="1" i="0" u="none" strike="sngStrike" kern="1200" cap="none" spc="0" normalizeH="0" baseline="0" noProof="0" dirty="0">
              <a:ln>
                <a:noFill/>
              </a:ln>
              <a:solidFill>
                <a:srgbClr val="00AEEF"/>
              </a:solidFill>
              <a:effectLst/>
              <a:uLnTx/>
              <a:uFillTx/>
              <a:latin typeface="Calibri" panose="020F0502020204030204"/>
              <a:ea typeface="+mn-ea"/>
              <a:cs typeface="Assistant ExtraBold"/>
            </a:endParaRPr>
          </a:p>
        </p:txBody>
      </p:sp>
      <p:sp>
        <p:nvSpPr>
          <p:cNvPr id="32" name="Rectangle 93">
            <a:extLst>
              <a:ext uri="{FF2B5EF4-FFF2-40B4-BE49-F238E27FC236}">
                <a16:creationId xmlns:a16="http://schemas.microsoft.com/office/drawing/2014/main" id="{B5EE17B0-03AA-4810-9AED-59C64FB09DBB}"/>
              </a:ext>
            </a:extLst>
          </p:cNvPr>
          <p:cNvSpPr/>
          <p:nvPr/>
        </p:nvSpPr>
        <p:spPr>
          <a:xfrm>
            <a:off x="6888430" y="1593399"/>
            <a:ext cx="2499419"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Assistant ExtraBold"/>
              </a:rPr>
              <a:t>Blender</a:t>
            </a:r>
            <a:r>
              <a:rPr kumimoji="0" lang="he-IL" sz="2800" b="0" i="0" u="none" strike="noStrike" kern="1200" cap="none" spc="0" normalizeH="0" baseline="0" noProof="0" dirty="0">
                <a:ln>
                  <a:noFill/>
                </a:ln>
                <a:effectLst/>
                <a:uLnTx/>
                <a:uFillTx/>
                <a:latin typeface="Calibri" panose="020F0502020204030204"/>
                <a:ea typeface="+mn-ea"/>
                <a:cs typeface="Assistant ExtraBold"/>
              </a:rPr>
              <a:t> </a:t>
            </a:r>
            <a:r>
              <a:rPr kumimoji="0" lang="en-US" sz="2800" b="1" i="0" u="none" strike="noStrike" kern="1200" cap="none" spc="0" normalizeH="0" baseline="0" noProof="0" dirty="0">
                <a:ln>
                  <a:noFill/>
                </a:ln>
                <a:solidFill>
                  <a:srgbClr val="00AEEF"/>
                </a:solidFill>
                <a:effectLst/>
                <a:uLnTx/>
                <a:uFillTx/>
                <a:latin typeface="Calibri" panose="020F0502020204030204"/>
                <a:ea typeface="+mn-ea"/>
                <a:cs typeface="Assistant ExtraBold"/>
              </a:rPr>
              <a:t>Europe</a:t>
            </a:r>
            <a:endParaRPr kumimoji="0" lang="en-US" sz="1600" b="1" i="0" u="none" strike="sngStrike" kern="1200" cap="none" spc="0" normalizeH="0" baseline="0" noProof="0" dirty="0">
              <a:ln>
                <a:noFill/>
              </a:ln>
              <a:solidFill>
                <a:srgbClr val="00AEEF"/>
              </a:solidFill>
              <a:effectLst/>
              <a:uLnTx/>
              <a:uFillTx/>
              <a:latin typeface="Calibri" panose="020F0502020204030204"/>
              <a:ea typeface="+mn-ea"/>
              <a:cs typeface="Assistant ExtraBold"/>
            </a:endParaRPr>
          </a:p>
        </p:txBody>
      </p:sp>
    </p:spTree>
    <p:extLst>
      <p:ext uri="{BB962C8B-B14F-4D97-AF65-F5344CB8AC3E}">
        <p14:creationId xmlns:p14="http://schemas.microsoft.com/office/powerpoint/2010/main" val="30573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36">
            <a:extLst>
              <a:ext uri="{FF2B5EF4-FFF2-40B4-BE49-F238E27FC236}">
                <a16:creationId xmlns:a16="http://schemas.microsoft.com/office/drawing/2014/main" id="{30ABA6E4-E937-45AA-9169-BB5FE0798D1F}"/>
              </a:ext>
            </a:extLst>
          </p:cNvPr>
          <p:cNvSpPr/>
          <p:nvPr/>
        </p:nvSpPr>
        <p:spPr>
          <a:xfrm>
            <a:off x="3211488" y="1581650"/>
            <a:ext cx="8482426" cy="4212116"/>
          </a:xfrm>
          <a:custGeom>
            <a:avLst/>
            <a:gdLst>
              <a:gd name="connsiteX0" fmla="*/ 74155 w 4242869"/>
              <a:gd name="connsiteY0" fmla="*/ 0 h 2705292"/>
              <a:gd name="connsiteX1" fmla="*/ 625680 w 4242869"/>
              <a:gd name="connsiteY1" fmla="*/ 0 h 2705292"/>
              <a:gd name="connsiteX2" fmla="*/ 3546921 w 4242869"/>
              <a:gd name="connsiteY2" fmla="*/ 0 h 2705292"/>
              <a:gd name="connsiteX3" fmla="*/ 4098446 w 4242869"/>
              <a:gd name="connsiteY3" fmla="*/ 0 h 2705292"/>
              <a:gd name="connsiteX4" fmla="*/ 4110991 w 4242869"/>
              <a:gd name="connsiteY4" fmla="*/ 46375 h 2705292"/>
              <a:gd name="connsiteX5" fmla="*/ 4228468 w 4242869"/>
              <a:gd name="connsiteY5" fmla="*/ 817249 h 2705292"/>
              <a:gd name="connsiteX6" fmla="*/ 4242869 w 4242869"/>
              <a:gd name="connsiteY6" fmla="*/ 1197249 h 2705292"/>
              <a:gd name="connsiteX7" fmla="*/ 4242869 w 4242869"/>
              <a:gd name="connsiteY7" fmla="*/ 1233927 h 2705292"/>
              <a:gd name="connsiteX8" fmla="*/ 4228468 w 4242869"/>
              <a:gd name="connsiteY8" fmla="*/ 1613927 h 2705292"/>
              <a:gd name="connsiteX9" fmla="*/ 4110991 w 4242869"/>
              <a:gd name="connsiteY9" fmla="*/ 2384801 h 2705292"/>
              <a:gd name="connsiteX10" fmla="*/ 4024291 w 4242869"/>
              <a:gd name="connsiteY10" fmla="*/ 2705292 h 2705292"/>
              <a:gd name="connsiteX11" fmla="*/ 3472766 w 4242869"/>
              <a:gd name="connsiteY11" fmla="*/ 2705292 h 2705292"/>
              <a:gd name="connsiteX12" fmla="*/ 551525 w 4242869"/>
              <a:gd name="connsiteY12" fmla="*/ 2705292 h 2705292"/>
              <a:gd name="connsiteX13" fmla="*/ 0 w 4242869"/>
              <a:gd name="connsiteY13" fmla="*/ 2705292 h 2705292"/>
              <a:gd name="connsiteX14" fmla="*/ 86700 w 4242869"/>
              <a:gd name="connsiteY14" fmla="*/ 2384801 h 2705292"/>
              <a:gd name="connsiteX15" fmla="*/ 204177 w 4242869"/>
              <a:gd name="connsiteY15" fmla="*/ 1613927 h 2705292"/>
              <a:gd name="connsiteX16" fmla="*/ 218578 w 4242869"/>
              <a:gd name="connsiteY16" fmla="*/ 1233927 h 2705292"/>
              <a:gd name="connsiteX17" fmla="*/ 218578 w 4242869"/>
              <a:gd name="connsiteY17" fmla="*/ 1197249 h 2705292"/>
              <a:gd name="connsiteX18" fmla="*/ 204177 w 4242869"/>
              <a:gd name="connsiteY18" fmla="*/ 817249 h 2705292"/>
              <a:gd name="connsiteX19" fmla="*/ 86700 w 4242869"/>
              <a:gd name="connsiteY19" fmla="*/ 46375 h 27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2869" h="2705292">
                <a:moveTo>
                  <a:pt x="74155" y="0"/>
                </a:moveTo>
                <a:lnTo>
                  <a:pt x="625680" y="0"/>
                </a:lnTo>
                <a:lnTo>
                  <a:pt x="3546921" y="0"/>
                </a:lnTo>
                <a:lnTo>
                  <a:pt x="4098446" y="0"/>
                </a:lnTo>
                <a:lnTo>
                  <a:pt x="4110991" y="46375"/>
                </a:lnTo>
                <a:cubicBezTo>
                  <a:pt x="4168814" y="296867"/>
                  <a:pt x="4208461" y="554313"/>
                  <a:pt x="4228468" y="817249"/>
                </a:cubicBezTo>
                <a:lnTo>
                  <a:pt x="4242869" y="1197249"/>
                </a:lnTo>
                <a:lnTo>
                  <a:pt x="4242869" y="1233927"/>
                </a:lnTo>
                <a:lnTo>
                  <a:pt x="4228468" y="1613927"/>
                </a:lnTo>
                <a:cubicBezTo>
                  <a:pt x="4208461" y="1876863"/>
                  <a:pt x="4168814" y="2134309"/>
                  <a:pt x="4110991" y="2384801"/>
                </a:cubicBezTo>
                <a:lnTo>
                  <a:pt x="4024291" y="2705292"/>
                </a:lnTo>
                <a:lnTo>
                  <a:pt x="3472766" y="2705292"/>
                </a:lnTo>
                <a:lnTo>
                  <a:pt x="551525" y="2705292"/>
                </a:lnTo>
                <a:lnTo>
                  <a:pt x="0" y="2705292"/>
                </a:lnTo>
                <a:lnTo>
                  <a:pt x="86700" y="2384801"/>
                </a:lnTo>
                <a:cubicBezTo>
                  <a:pt x="144523" y="2134309"/>
                  <a:pt x="184170" y="1876863"/>
                  <a:pt x="204177" y="1613927"/>
                </a:cubicBezTo>
                <a:lnTo>
                  <a:pt x="218578" y="1233927"/>
                </a:lnTo>
                <a:lnTo>
                  <a:pt x="218578" y="1197249"/>
                </a:lnTo>
                <a:lnTo>
                  <a:pt x="204177" y="817249"/>
                </a:lnTo>
                <a:cubicBezTo>
                  <a:pt x="184170" y="554313"/>
                  <a:pt x="144523" y="296867"/>
                  <a:pt x="86700" y="46375"/>
                </a:cubicBezTo>
                <a:close/>
              </a:path>
            </a:pathLst>
          </a:custGeom>
          <a:gradFill>
            <a:gsLst>
              <a:gs pos="90000">
                <a:schemeClr val="bg1">
                  <a:lumMod val="95000"/>
                </a:schemeClr>
              </a:gs>
              <a:gs pos="0">
                <a:schemeClr val="bg1">
                  <a:lumMod val="8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3" name="Freeform: Shape 82">
            <a:extLst>
              <a:ext uri="{FF2B5EF4-FFF2-40B4-BE49-F238E27FC236}">
                <a16:creationId xmlns:a16="http://schemas.microsoft.com/office/drawing/2014/main" id="{A6707160-248B-4213-8064-537FC3DB428C}"/>
              </a:ext>
            </a:extLst>
          </p:cNvPr>
          <p:cNvSpPr/>
          <p:nvPr/>
        </p:nvSpPr>
        <p:spPr>
          <a:xfrm rot="10800000">
            <a:off x="7305" y="-12957"/>
            <a:ext cx="6093429" cy="6888787"/>
          </a:xfrm>
          <a:custGeom>
            <a:avLst/>
            <a:gdLst>
              <a:gd name="connsiteX0" fmla="*/ 6093429 w 6093429"/>
              <a:gd name="connsiteY0" fmla="*/ 6888787 h 6888787"/>
              <a:gd name="connsiteX1" fmla="*/ 5849980 w 6093429"/>
              <a:gd name="connsiteY1" fmla="*/ 6888787 h 6888787"/>
              <a:gd name="connsiteX2" fmla="*/ 1373774 w 6093429"/>
              <a:gd name="connsiteY2" fmla="*/ 6888787 h 6888787"/>
              <a:gd name="connsiteX3" fmla="*/ 1130325 w 6093429"/>
              <a:gd name="connsiteY3" fmla="*/ 6888787 h 6888787"/>
              <a:gd name="connsiteX4" fmla="*/ 991781 w 6093429"/>
              <a:gd name="connsiteY4" fmla="*/ 6693961 h 6888787"/>
              <a:gd name="connsiteX5" fmla="*/ 0 w 6093429"/>
              <a:gd name="connsiteY5" fmla="*/ 3447090 h 6888787"/>
              <a:gd name="connsiteX6" fmla="*/ 991781 w 6093429"/>
              <a:gd name="connsiteY6" fmla="*/ 200219 h 6888787"/>
              <a:gd name="connsiteX7" fmla="*/ 1134160 w 6093429"/>
              <a:gd name="connsiteY7" fmla="*/ 0 h 6888787"/>
              <a:gd name="connsiteX8" fmla="*/ 1377609 w 6093429"/>
              <a:gd name="connsiteY8" fmla="*/ 0 h 6888787"/>
              <a:gd name="connsiteX9" fmla="*/ 5849980 w 6093429"/>
              <a:gd name="connsiteY9" fmla="*/ 0 h 6888787"/>
              <a:gd name="connsiteX10" fmla="*/ 6093429 w 6093429"/>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429" h="6888787">
                <a:moveTo>
                  <a:pt x="6093429" y="6888787"/>
                </a:moveTo>
                <a:lnTo>
                  <a:pt x="5849980" y="6888787"/>
                </a:lnTo>
                <a:lnTo>
                  <a:pt x="1373774"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1377609" y="0"/>
                </a:lnTo>
                <a:lnTo>
                  <a:pt x="5849980" y="0"/>
                </a:lnTo>
                <a:lnTo>
                  <a:pt x="6093429" y="0"/>
                </a:lnTo>
                <a:close/>
              </a:path>
            </a:pathLst>
          </a:custGeom>
          <a:gradFill flip="none" rotWithShape="1">
            <a:gsLst>
              <a:gs pos="90000">
                <a:srgbClr val="006386">
                  <a:alpha val="58000"/>
                </a:srgbClr>
              </a:gs>
              <a:gs pos="0">
                <a:srgbClr val="21BFD5">
                  <a:alpha val="5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1" name="Freeform: Shape 20">
            <a:extLst>
              <a:ext uri="{FF2B5EF4-FFF2-40B4-BE49-F238E27FC236}">
                <a16:creationId xmlns:a16="http://schemas.microsoft.com/office/drawing/2014/main" id="{99ACB891-2360-4920-85B0-6A40FB068ADC}"/>
              </a:ext>
            </a:extLst>
          </p:cNvPr>
          <p:cNvSpPr/>
          <p:nvPr/>
        </p:nvSpPr>
        <p:spPr>
          <a:xfrm>
            <a:off x="527538" y="1581649"/>
            <a:ext cx="5427551" cy="4212117"/>
          </a:xfrm>
          <a:custGeom>
            <a:avLst/>
            <a:gdLst>
              <a:gd name="connsiteX0" fmla="*/ 0 w 5427551"/>
              <a:gd name="connsiteY0" fmla="*/ 0 h 4212117"/>
              <a:gd name="connsiteX1" fmla="*/ 5102601 w 5427551"/>
              <a:gd name="connsiteY1" fmla="*/ 0 h 4212117"/>
              <a:gd name="connsiteX2" fmla="*/ 5130827 w 5427551"/>
              <a:gd name="connsiteY2" fmla="*/ 72206 h 4212117"/>
              <a:gd name="connsiteX3" fmla="*/ 5395149 w 5427551"/>
              <a:gd name="connsiteY3" fmla="*/ 1272450 h 4212117"/>
              <a:gd name="connsiteX4" fmla="*/ 5427551 w 5427551"/>
              <a:gd name="connsiteY4" fmla="*/ 1864107 h 4212117"/>
              <a:gd name="connsiteX5" fmla="*/ 5427551 w 5427551"/>
              <a:gd name="connsiteY5" fmla="*/ 1921214 h 4212117"/>
              <a:gd name="connsiteX6" fmla="*/ 5395149 w 5427551"/>
              <a:gd name="connsiteY6" fmla="*/ 2512871 h 4212117"/>
              <a:gd name="connsiteX7" fmla="*/ 5130827 w 5427551"/>
              <a:gd name="connsiteY7" fmla="*/ 3713115 h 4212117"/>
              <a:gd name="connsiteX8" fmla="*/ 4935753 w 5427551"/>
              <a:gd name="connsiteY8" fmla="*/ 4212117 h 4212117"/>
              <a:gd name="connsiteX9" fmla="*/ 0 w 5427551"/>
              <a:gd name="connsiteY9" fmla="*/ 4212117 h 421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51" h="4212117">
                <a:moveTo>
                  <a:pt x="0" y="0"/>
                </a:moveTo>
                <a:lnTo>
                  <a:pt x="5102601" y="0"/>
                </a:lnTo>
                <a:lnTo>
                  <a:pt x="5130827" y="72206"/>
                </a:lnTo>
                <a:cubicBezTo>
                  <a:pt x="5260928" y="462220"/>
                  <a:pt x="5350133" y="863061"/>
                  <a:pt x="5395149" y="1272450"/>
                </a:cubicBezTo>
                <a:lnTo>
                  <a:pt x="5427551" y="1864107"/>
                </a:lnTo>
                <a:lnTo>
                  <a:pt x="5427551" y="1921214"/>
                </a:lnTo>
                <a:lnTo>
                  <a:pt x="5395149" y="2512871"/>
                </a:lnTo>
                <a:cubicBezTo>
                  <a:pt x="5350133" y="2922260"/>
                  <a:pt x="5260928" y="3323101"/>
                  <a:pt x="5130827" y="3713115"/>
                </a:cubicBezTo>
                <a:lnTo>
                  <a:pt x="4935753" y="4212117"/>
                </a:lnTo>
                <a:lnTo>
                  <a:pt x="0" y="4212117"/>
                </a:lnTo>
                <a:close/>
              </a:path>
            </a:pathLst>
          </a:custGeom>
          <a:solidFill>
            <a:schemeClr val="bg1"/>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786488" y="185071"/>
            <a:ext cx="7145399" cy="646331"/>
          </a:xfrm>
          <a:prstGeom prst="rect">
            <a:avLst/>
          </a:prstGeom>
          <a:noFill/>
        </p:spPr>
        <p:txBody>
          <a:bodyPr wrap="square" rtlCol="0">
            <a:spAutoFit/>
          </a:bodyPr>
          <a:lstStyle/>
          <a:p>
            <a:pPr>
              <a:defRPr/>
            </a:pPr>
            <a:r>
              <a:rPr lang="en-US" sz="3600" dirty="0">
                <a:latin typeface="Assistant ExtraBold" pitchFamily="2" charset="-79"/>
                <a:cs typeface="Assistant ExtraBold" pitchFamily="2" charset="-79"/>
              </a:rPr>
              <a:t>Major Growth in Credit Portfolio</a:t>
            </a:r>
          </a:p>
        </p:txBody>
      </p:sp>
      <p:sp>
        <p:nvSpPr>
          <p:cNvPr id="74" name="תיבת טקסט 1">
            <a:extLst>
              <a:ext uri="{FF2B5EF4-FFF2-40B4-BE49-F238E27FC236}">
                <a16:creationId xmlns:a16="http://schemas.microsoft.com/office/drawing/2014/main" id="{7699560A-513C-4922-868F-813C20E4BB6A}"/>
              </a:ext>
            </a:extLst>
          </p:cNvPr>
          <p:cNvSpPr txBox="1"/>
          <p:nvPr/>
        </p:nvSpPr>
        <p:spPr>
          <a:xfrm>
            <a:off x="6667910" y="1172665"/>
            <a:ext cx="4854074" cy="332976"/>
          </a:xfrm>
          <a:prstGeom prst="rect">
            <a:avLst/>
          </a:prstGeom>
          <a:noFill/>
        </p:spPr>
        <p:txBody>
          <a:bodyPr wrap="square" rtlCol="0">
            <a:spAutoFit/>
          </a:bodyPr>
          <a:lstStyle/>
          <a:p>
            <a:pPr algn="ctr" rtl="1">
              <a:lnSpc>
                <a:spcPts val="1800"/>
              </a:lnSpc>
              <a:defRPr/>
            </a:pPr>
            <a:r>
              <a:rPr lang="en-US" sz="2000" dirty="0">
                <a:latin typeface="Assistant SemiBold" pitchFamily="2" charset="-79"/>
                <a:cs typeface="Assistant SemiBold" pitchFamily="2" charset="-79"/>
              </a:rPr>
              <a:t>Israel Credit Portfolio (millions of ILS)</a:t>
            </a:r>
            <a:endParaRPr lang="en-IL" dirty="0">
              <a:latin typeface="Assistant SemiBold" pitchFamily="2" charset="-79"/>
              <a:cs typeface="Assistant SemiBold" pitchFamily="2" charset="-79"/>
            </a:endParaRPr>
          </a:p>
        </p:txBody>
      </p:sp>
      <p:sp>
        <p:nvSpPr>
          <p:cNvPr id="76" name="תיבת טקסט 1">
            <a:extLst>
              <a:ext uri="{FF2B5EF4-FFF2-40B4-BE49-F238E27FC236}">
                <a16:creationId xmlns:a16="http://schemas.microsoft.com/office/drawing/2014/main" id="{AFCBEF78-9097-48AD-8517-6DBFC1936654}"/>
              </a:ext>
            </a:extLst>
          </p:cNvPr>
          <p:cNvSpPr txBox="1"/>
          <p:nvPr/>
        </p:nvSpPr>
        <p:spPr>
          <a:xfrm>
            <a:off x="1108432" y="1187941"/>
            <a:ext cx="4485897" cy="294504"/>
          </a:xfrm>
          <a:prstGeom prst="rect">
            <a:avLst/>
          </a:prstGeom>
          <a:noFill/>
        </p:spPr>
        <p:txBody>
          <a:bodyPr wrap="square" rtlCol="0">
            <a:spAutoFit/>
          </a:bodyPr>
          <a:lstStyle/>
          <a:p>
            <a:pPr algn="ctr" rtl="1">
              <a:lnSpc>
                <a:spcPts val="1400"/>
              </a:lnSpc>
              <a:defRPr/>
            </a:pPr>
            <a:r>
              <a:rPr lang="en-US" sz="2000" dirty="0">
                <a:solidFill>
                  <a:schemeClr val="bg1"/>
                </a:solidFill>
                <a:latin typeface="Assistant SemiBold" pitchFamily="2" charset="-79"/>
                <a:cs typeface="Assistant SemiBold" pitchFamily="2" charset="-79"/>
              </a:rPr>
              <a:t>Europe Credit Portfolio (millions of ILS)</a:t>
            </a:r>
            <a:endParaRPr lang="en-IL" sz="2000" dirty="0">
              <a:solidFill>
                <a:schemeClr val="bg1"/>
              </a:solidFill>
              <a:latin typeface="Assistant SemiBold" pitchFamily="2" charset="-79"/>
              <a:cs typeface="Assistant SemiBold" pitchFamily="2" charset="-79"/>
            </a:endParaRPr>
          </a:p>
        </p:txBody>
      </p:sp>
      <p:sp>
        <p:nvSpPr>
          <p:cNvPr id="81" name="Rectangle 80">
            <a:extLst>
              <a:ext uri="{FF2B5EF4-FFF2-40B4-BE49-F238E27FC236}">
                <a16:creationId xmlns:a16="http://schemas.microsoft.com/office/drawing/2014/main" id="{14346402-D73D-46BD-ADBC-DF4916C8158E}"/>
              </a:ext>
            </a:extLst>
          </p:cNvPr>
          <p:cNvSpPr/>
          <p:nvPr/>
        </p:nvSpPr>
        <p:spPr>
          <a:xfrm>
            <a:off x="-650760" y="-12957"/>
            <a:ext cx="660227" cy="687095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7" name="Chart 1">
            <a:extLst>
              <a:ext uri="{FF2B5EF4-FFF2-40B4-BE49-F238E27FC236}">
                <a16:creationId xmlns:a16="http://schemas.microsoft.com/office/drawing/2014/main" id="{7D23F7F3-0FAF-4742-B127-70163A60DD74}"/>
              </a:ext>
            </a:extLst>
          </p:cNvPr>
          <p:cNvGraphicFramePr>
            <a:graphicFrameLocks/>
          </p:cNvGraphicFramePr>
          <p:nvPr/>
        </p:nvGraphicFramePr>
        <p:xfrm>
          <a:off x="606984" y="2020252"/>
          <a:ext cx="4379999" cy="4225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
            <a:extLst>
              <a:ext uri="{FF2B5EF4-FFF2-40B4-BE49-F238E27FC236}">
                <a16:creationId xmlns:a16="http://schemas.microsoft.com/office/drawing/2014/main" id="{11289582-AE0F-4A6C-9AC4-012DB913B5F9}"/>
              </a:ext>
            </a:extLst>
          </p:cNvPr>
          <p:cNvGraphicFramePr>
            <a:graphicFrameLocks/>
          </p:cNvGraphicFramePr>
          <p:nvPr/>
        </p:nvGraphicFramePr>
        <p:xfrm>
          <a:off x="6756683" y="1581649"/>
          <a:ext cx="3863651" cy="4212116"/>
        </p:xfrm>
        <a:graphic>
          <a:graphicData uri="http://schemas.openxmlformats.org/drawingml/2006/chart">
            <c:chart xmlns:c="http://schemas.openxmlformats.org/drawingml/2006/chart" xmlns:r="http://schemas.openxmlformats.org/officeDocument/2006/relationships" r:id="rId4"/>
          </a:graphicData>
        </a:graphic>
      </p:graphicFrame>
      <p:sp>
        <p:nvSpPr>
          <p:cNvPr id="20" name="תיבת טקסט 19">
            <a:extLst>
              <a:ext uri="{FF2B5EF4-FFF2-40B4-BE49-F238E27FC236}">
                <a16:creationId xmlns:a16="http://schemas.microsoft.com/office/drawing/2014/main" id="{EF3E37BA-160C-42FB-A6E6-2411F46C6755}"/>
              </a:ext>
            </a:extLst>
          </p:cNvPr>
          <p:cNvSpPr txBox="1"/>
          <p:nvPr/>
        </p:nvSpPr>
        <p:spPr>
          <a:xfrm>
            <a:off x="4900246" y="6154762"/>
            <a:ext cx="6697492" cy="299249"/>
          </a:xfrm>
          <a:prstGeom prst="rect">
            <a:avLst/>
          </a:prstGeom>
          <a:noFill/>
        </p:spPr>
        <p:txBody>
          <a:bodyPr wrap="square">
            <a:spAutoFit/>
          </a:bodyPr>
          <a:lstStyle/>
          <a:p>
            <a:pPr algn="r">
              <a:lnSpc>
                <a:spcPct val="150000"/>
              </a:lnSpc>
            </a:pPr>
            <a:r>
              <a:rPr lang="en-US" sz="1000" dirty="0">
                <a:solidFill>
                  <a:srgbClr val="3D3B3C"/>
                </a:solidFill>
                <a:latin typeface="Assistant" pitchFamily="2" charset="-79"/>
                <a:cs typeface="Assistant" pitchFamily="2" charset="-79"/>
              </a:rPr>
              <a:t>Unaudited data valid as at December 31, 2021</a:t>
            </a:r>
            <a:endParaRPr lang="he-IL" sz="1000" dirty="0">
              <a:solidFill>
                <a:srgbClr val="3D3B3C"/>
              </a:solidFill>
              <a:latin typeface="Assistant" pitchFamily="2" charset="-79"/>
              <a:cs typeface="Assistant" pitchFamily="2" charset="-79"/>
            </a:endParaRPr>
          </a:p>
        </p:txBody>
      </p:sp>
      <p:sp>
        <p:nvSpPr>
          <p:cNvPr id="22" name="תיבת טקסט 1">
            <a:extLst>
              <a:ext uri="{FF2B5EF4-FFF2-40B4-BE49-F238E27FC236}">
                <a16:creationId xmlns:a16="http://schemas.microsoft.com/office/drawing/2014/main" id="{70F4768B-C9C1-4205-9E62-09E1D3B8CB15}"/>
              </a:ext>
            </a:extLst>
          </p:cNvPr>
          <p:cNvSpPr txBox="1"/>
          <p:nvPr/>
        </p:nvSpPr>
        <p:spPr>
          <a:xfrm>
            <a:off x="1551346" y="2255235"/>
            <a:ext cx="1370608" cy="262444"/>
          </a:xfrm>
          <a:prstGeom prst="rect">
            <a:avLst/>
          </a:prstGeom>
          <a:solidFill>
            <a:schemeClr val="bg1"/>
          </a:solidFill>
        </p:spPr>
        <p:txBody>
          <a:bodyPr wrap="square" rtlCol="0">
            <a:spAutoFit/>
          </a:bodyPr>
          <a:lstStyle/>
          <a:p>
            <a:pPr>
              <a:lnSpc>
                <a:spcPts val="1400"/>
              </a:lnSpc>
              <a:defRPr/>
            </a:pPr>
            <a:r>
              <a:rPr lang="en-US" sz="1050" dirty="0">
                <a:latin typeface="Assistant SemiBold" pitchFamily="2" charset="-79"/>
                <a:cs typeface="Assistant SemiBold" pitchFamily="2" charset="-79"/>
              </a:rPr>
              <a:t>Amount extended</a:t>
            </a:r>
            <a:endParaRPr lang="en-IL" sz="1050" dirty="0">
              <a:latin typeface="Assistant SemiBold" pitchFamily="2" charset="-79"/>
              <a:cs typeface="Assistant SemiBold" pitchFamily="2" charset="-79"/>
            </a:endParaRPr>
          </a:p>
        </p:txBody>
      </p:sp>
      <p:sp>
        <p:nvSpPr>
          <p:cNvPr id="23" name="תיבת טקסט 1">
            <a:extLst>
              <a:ext uri="{FF2B5EF4-FFF2-40B4-BE49-F238E27FC236}">
                <a16:creationId xmlns:a16="http://schemas.microsoft.com/office/drawing/2014/main" id="{F8A109C5-115E-4A75-923D-803E3F2FDF50}"/>
              </a:ext>
            </a:extLst>
          </p:cNvPr>
          <p:cNvSpPr txBox="1"/>
          <p:nvPr/>
        </p:nvSpPr>
        <p:spPr>
          <a:xfrm>
            <a:off x="1551346" y="2621440"/>
            <a:ext cx="1660142" cy="262444"/>
          </a:xfrm>
          <a:prstGeom prst="rect">
            <a:avLst/>
          </a:prstGeom>
          <a:solidFill>
            <a:schemeClr val="bg1"/>
          </a:solidFill>
        </p:spPr>
        <p:txBody>
          <a:bodyPr wrap="square" rtlCol="0">
            <a:spAutoFit/>
          </a:bodyPr>
          <a:lstStyle/>
          <a:p>
            <a:pPr>
              <a:lnSpc>
                <a:spcPts val="1400"/>
              </a:lnSpc>
              <a:defRPr/>
            </a:pPr>
            <a:r>
              <a:rPr lang="en-US" sz="1050" dirty="0">
                <a:latin typeface="Assistant SemiBold" pitchFamily="2" charset="-79"/>
                <a:cs typeface="Assistant SemiBold" pitchFamily="2" charset="-79"/>
              </a:rPr>
              <a:t>Credit portfolio balance</a:t>
            </a:r>
            <a:endParaRPr lang="en-IL" sz="1050" dirty="0">
              <a:latin typeface="Assistant SemiBold" pitchFamily="2" charset="-79"/>
              <a:cs typeface="Assistant SemiBold" pitchFamily="2" charset="-79"/>
            </a:endParaRPr>
          </a:p>
        </p:txBody>
      </p:sp>
      <p:sp>
        <p:nvSpPr>
          <p:cNvPr id="25" name="תיבת טקסט 1">
            <a:extLst>
              <a:ext uri="{FF2B5EF4-FFF2-40B4-BE49-F238E27FC236}">
                <a16:creationId xmlns:a16="http://schemas.microsoft.com/office/drawing/2014/main" id="{C2B402B8-07E2-4BF1-9D8E-56DD3ECBE6F4}"/>
              </a:ext>
            </a:extLst>
          </p:cNvPr>
          <p:cNvSpPr txBox="1"/>
          <p:nvPr/>
        </p:nvSpPr>
        <p:spPr>
          <a:xfrm>
            <a:off x="7334630" y="2207312"/>
            <a:ext cx="1370608" cy="262444"/>
          </a:xfrm>
          <a:prstGeom prst="rect">
            <a:avLst/>
          </a:prstGeom>
          <a:solidFill>
            <a:srgbClr val="EAEAEA"/>
          </a:solidFill>
        </p:spPr>
        <p:txBody>
          <a:bodyPr wrap="square" rtlCol="0">
            <a:spAutoFit/>
          </a:bodyPr>
          <a:lstStyle/>
          <a:p>
            <a:pPr>
              <a:lnSpc>
                <a:spcPts val="1400"/>
              </a:lnSpc>
              <a:defRPr/>
            </a:pPr>
            <a:r>
              <a:rPr lang="en-US" sz="1050" dirty="0">
                <a:latin typeface="Assistant SemiBold" pitchFamily="2" charset="-79"/>
                <a:cs typeface="Assistant SemiBold" pitchFamily="2" charset="-79"/>
              </a:rPr>
              <a:t>Amount extended</a:t>
            </a:r>
            <a:endParaRPr lang="en-IL" sz="1050" dirty="0">
              <a:latin typeface="Assistant SemiBold" pitchFamily="2" charset="-79"/>
              <a:cs typeface="Assistant SemiBold" pitchFamily="2" charset="-79"/>
            </a:endParaRPr>
          </a:p>
        </p:txBody>
      </p:sp>
      <p:sp>
        <p:nvSpPr>
          <p:cNvPr id="26" name="תיבת טקסט 1">
            <a:extLst>
              <a:ext uri="{FF2B5EF4-FFF2-40B4-BE49-F238E27FC236}">
                <a16:creationId xmlns:a16="http://schemas.microsoft.com/office/drawing/2014/main" id="{370234C1-7154-4251-B820-C84B189B45CC}"/>
              </a:ext>
            </a:extLst>
          </p:cNvPr>
          <p:cNvSpPr txBox="1"/>
          <p:nvPr/>
        </p:nvSpPr>
        <p:spPr>
          <a:xfrm>
            <a:off x="7334630" y="2560480"/>
            <a:ext cx="1660142" cy="262444"/>
          </a:xfrm>
          <a:prstGeom prst="rect">
            <a:avLst/>
          </a:prstGeom>
          <a:solidFill>
            <a:srgbClr val="EAEAEA"/>
          </a:solidFill>
        </p:spPr>
        <p:txBody>
          <a:bodyPr wrap="square" rtlCol="0">
            <a:spAutoFit/>
          </a:bodyPr>
          <a:lstStyle/>
          <a:p>
            <a:pPr>
              <a:lnSpc>
                <a:spcPts val="1400"/>
              </a:lnSpc>
              <a:defRPr/>
            </a:pPr>
            <a:r>
              <a:rPr lang="en-US" sz="1050" dirty="0">
                <a:latin typeface="Assistant SemiBold" pitchFamily="2" charset="-79"/>
                <a:cs typeface="Assistant SemiBold" pitchFamily="2" charset="-79"/>
              </a:rPr>
              <a:t>Credit portfolio balance</a:t>
            </a:r>
            <a:endParaRPr lang="en-IL" sz="1050" dirty="0">
              <a:latin typeface="Assistant SemiBold" pitchFamily="2" charset="-79"/>
              <a:cs typeface="Assistant SemiBold" pitchFamily="2" charset="-79"/>
            </a:endParaRPr>
          </a:p>
        </p:txBody>
      </p:sp>
      <p:grpSp>
        <p:nvGrpSpPr>
          <p:cNvPr id="31" name="Group 30">
            <a:extLst>
              <a:ext uri="{FF2B5EF4-FFF2-40B4-BE49-F238E27FC236}">
                <a16:creationId xmlns:a16="http://schemas.microsoft.com/office/drawing/2014/main" id="{D634ED89-FBEE-473D-A872-CE108EA848A8}"/>
              </a:ext>
            </a:extLst>
          </p:cNvPr>
          <p:cNvGrpSpPr/>
          <p:nvPr/>
        </p:nvGrpSpPr>
        <p:grpSpPr>
          <a:xfrm>
            <a:off x="-647023" y="-141665"/>
            <a:ext cx="1343804" cy="1343808"/>
            <a:chOff x="-647023" y="-141665"/>
            <a:chExt cx="1343804" cy="1343808"/>
          </a:xfrm>
        </p:grpSpPr>
        <p:sp>
          <p:nvSpPr>
            <p:cNvPr id="32" name="Arc 31">
              <a:extLst>
                <a:ext uri="{FF2B5EF4-FFF2-40B4-BE49-F238E27FC236}">
                  <a16:creationId xmlns:a16="http://schemas.microsoft.com/office/drawing/2014/main" id="{EF9C830C-B1EA-48D7-ABF7-724E3EBE6CB0}"/>
                </a:ext>
              </a:extLst>
            </p:cNvPr>
            <p:cNvSpPr/>
            <p:nvPr/>
          </p:nvSpPr>
          <p:spPr>
            <a:xfrm rot="15300000" flipH="1" flipV="1">
              <a:off x="-647025" y="-141663"/>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33" name="Group 32">
              <a:extLst>
                <a:ext uri="{FF2B5EF4-FFF2-40B4-BE49-F238E27FC236}">
                  <a16:creationId xmlns:a16="http://schemas.microsoft.com/office/drawing/2014/main" id="{D491F73C-A6D8-4DF7-BAEC-C603E96BEE45}"/>
                </a:ext>
              </a:extLst>
            </p:cNvPr>
            <p:cNvGrpSpPr/>
            <p:nvPr/>
          </p:nvGrpSpPr>
          <p:grpSpPr>
            <a:xfrm>
              <a:off x="-518128" y="-12770"/>
              <a:ext cx="1086015" cy="1086017"/>
              <a:chOff x="-518128" y="-12770"/>
              <a:chExt cx="1086015" cy="1086017"/>
            </a:xfrm>
          </p:grpSpPr>
          <p:sp>
            <p:nvSpPr>
              <p:cNvPr id="34" name="Arc 33">
                <a:extLst>
                  <a:ext uri="{FF2B5EF4-FFF2-40B4-BE49-F238E27FC236}">
                    <a16:creationId xmlns:a16="http://schemas.microsoft.com/office/drawing/2014/main" id="{092FC38C-439E-4452-8FFD-32723F318DA2}"/>
                  </a:ext>
                </a:extLst>
              </p:cNvPr>
              <p:cNvSpPr/>
              <p:nvPr/>
            </p:nvSpPr>
            <p:spPr>
              <a:xfrm rot="15300000" flipH="1" flipV="1">
                <a:off x="-518129" y="-12769"/>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5" name="Oval 34">
                <a:extLst>
                  <a:ext uri="{FF2B5EF4-FFF2-40B4-BE49-F238E27FC236}">
                    <a16:creationId xmlns:a16="http://schemas.microsoft.com/office/drawing/2014/main" id="{F0A9EF05-D1FB-4941-846B-693E0570E9CC}"/>
                  </a:ext>
                </a:extLst>
              </p:cNvPr>
              <p:cNvSpPr/>
              <p:nvPr/>
            </p:nvSpPr>
            <p:spPr>
              <a:xfrm>
                <a:off x="232723" y="948482"/>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6" name="Partial Circle 35">
                <a:extLst>
                  <a:ext uri="{FF2B5EF4-FFF2-40B4-BE49-F238E27FC236}">
                    <a16:creationId xmlns:a16="http://schemas.microsoft.com/office/drawing/2014/main" id="{75652EFA-2C59-45AD-B179-4EA19F2CD081}"/>
                  </a:ext>
                </a:extLst>
              </p:cNvPr>
              <p:cNvSpPr/>
              <p:nvPr/>
            </p:nvSpPr>
            <p:spPr>
              <a:xfrm rot="16200000" flipH="1">
                <a:off x="-346649" y="185072"/>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Tree>
    <p:extLst>
      <p:ext uri="{BB962C8B-B14F-4D97-AF65-F5344CB8AC3E}">
        <p14:creationId xmlns:p14="http://schemas.microsoft.com/office/powerpoint/2010/main" val="129560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986B26A-B0C6-42E2-8E30-A1C7716A82CE}"/>
              </a:ext>
            </a:extLst>
          </p:cNvPr>
          <p:cNvSpPr/>
          <p:nvPr/>
        </p:nvSpPr>
        <p:spPr>
          <a:xfrm rot="10800000">
            <a:off x="-2578400" y="-15394"/>
            <a:ext cx="8890164" cy="6888787"/>
          </a:xfrm>
          <a:custGeom>
            <a:avLst/>
            <a:gdLst>
              <a:gd name="connsiteX0" fmla="*/ 6093429 w 6093429"/>
              <a:gd name="connsiteY0" fmla="*/ 6888787 h 6888787"/>
              <a:gd name="connsiteX1" fmla="*/ 5849980 w 6093429"/>
              <a:gd name="connsiteY1" fmla="*/ 6888787 h 6888787"/>
              <a:gd name="connsiteX2" fmla="*/ 1373774 w 6093429"/>
              <a:gd name="connsiteY2" fmla="*/ 6888787 h 6888787"/>
              <a:gd name="connsiteX3" fmla="*/ 1130325 w 6093429"/>
              <a:gd name="connsiteY3" fmla="*/ 6888787 h 6888787"/>
              <a:gd name="connsiteX4" fmla="*/ 991781 w 6093429"/>
              <a:gd name="connsiteY4" fmla="*/ 6693961 h 6888787"/>
              <a:gd name="connsiteX5" fmla="*/ 0 w 6093429"/>
              <a:gd name="connsiteY5" fmla="*/ 3447090 h 6888787"/>
              <a:gd name="connsiteX6" fmla="*/ 991781 w 6093429"/>
              <a:gd name="connsiteY6" fmla="*/ 200219 h 6888787"/>
              <a:gd name="connsiteX7" fmla="*/ 1134160 w 6093429"/>
              <a:gd name="connsiteY7" fmla="*/ 0 h 6888787"/>
              <a:gd name="connsiteX8" fmla="*/ 1377609 w 6093429"/>
              <a:gd name="connsiteY8" fmla="*/ 0 h 6888787"/>
              <a:gd name="connsiteX9" fmla="*/ 5849980 w 6093429"/>
              <a:gd name="connsiteY9" fmla="*/ 0 h 6888787"/>
              <a:gd name="connsiteX10" fmla="*/ 6093429 w 6093429"/>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429" h="6888787">
                <a:moveTo>
                  <a:pt x="6093429" y="6888787"/>
                </a:moveTo>
                <a:lnTo>
                  <a:pt x="5849980" y="6888787"/>
                </a:lnTo>
                <a:lnTo>
                  <a:pt x="1373774"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1377609" y="0"/>
                </a:lnTo>
                <a:lnTo>
                  <a:pt x="5849980" y="0"/>
                </a:lnTo>
                <a:lnTo>
                  <a:pt x="6093429" y="0"/>
                </a:lnTo>
                <a:close/>
              </a:path>
            </a:pathLst>
          </a:custGeom>
          <a:gradFill flip="none" rotWithShape="1">
            <a:gsLst>
              <a:gs pos="90000">
                <a:srgbClr val="006386">
                  <a:alpha val="58000"/>
                </a:srgbClr>
              </a:gs>
              <a:gs pos="0">
                <a:srgbClr val="21BFD5">
                  <a:alpha val="5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0" name="Freeform: Shape 29">
            <a:extLst>
              <a:ext uri="{FF2B5EF4-FFF2-40B4-BE49-F238E27FC236}">
                <a16:creationId xmlns:a16="http://schemas.microsoft.com/office/drawing/2014/main" id="{849CA5F6-BA2F-43B0-A74F-D9D08BB564E9}"/>
              </a:ext>
            </a:extLst>
          </p:cNvPr>
          <p:cNvSpPr/>
          <p:nvPr/>
        </p:nvSpPr>
        <p:spPr>
          <a:xfrm>
            <a:off x="479001" y="1984710"/>
            <a:ext cx="5476088" cy="3510048"/>
          </a:xfrm>
          <a:custGeom>
            <a:avLst/>
            <a:gdLst>
              <a:gd name="connsiteX0" fmla="*/ 0 w 5427551"/>
              <a:gd name="connsiteY0" fmla="*/ 0 h 4212117"/>
              <a:gd name="connsiteX1" fmla="*/ 5102601 w 5427551"/>
              <a:gd name="connsiteY1" fmla="*/ 0 h 4212117"/>
              <a:gd name="connsiteX2" fmla="*/ 5130827 w 5427551"/>
              <a:gd name="connsiteY2" fmla="*/ 72206 h 4212117"/>
              <a:gd name="connsiteX3" fmla="*/ 5395149 w 5427551"/>
              <a:gd name="connsiteY3" fmla="*/ 1272450 h 4212117"/>
              <a:gd name="connsiteX4" fmla="*/ 5427551 w 5427551"/>
              <a:gd name="connsiteY4" fmla="*/ 1864107 h 4212117"/>
              <a:gd name="connsiteX5" fmla="*/ 5427551 w 5427551"/>
              <a:gd name="connsiteY5" fmla="*/ 1921214 h 4212117"/>
              <a:gd name="connsiteX6" fmla="*/ 5395149 w 5427551"/>
              <a:gd name="connsiteY6" fmla="*/ 2512871 h 4212117"/>
              <a:gd name="connsiteX7" fmla="*/ 5130827 w 5427551"/>
              <a:gd name="connsiteY7" fmla="*/ 3713115 h 4212117"/>
              <a:gd name="connsiteX8" fmla="*/ 4935753 w 5427551"/>
              <a:gd name="connsiteY8" fmla="*/ 4212117 h 4212117"/>
              <a:gd name="connsiteX9" fmla="*/ 0 w 5427551"/>
              <a:gd name="connsiteY9" fmla="*/ 4212117 h 421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51" h="4212117">
                <a:moveTo>
                  <a:pt x="0" y="0"/>
                </a:moveTo>
                <a:lnTo>
                  <a:pt x="5102601" y="0"/>
                </a:lnTo>
                <a:lnTo>
                  <a:pt x="5130827" y="72206"/>
                </a:lnTo>
                <a:cubicBezTo>
                  <a:pt x="5260928" y="462220"/>
                  <a:pt x="5350133" y="863061"/>
                  <a:pt x="5395149" y="1272450"/>
                </a:cubicBezTo>
                <a:lnTo>
                  <a:pt x="5427551" y="1864107"/>
                </a:lnTo>
                <a:lnTo>
                  <a:pt x="5427551" y="1921214"/>
                </a:lnTo>
                <a:lnTo>
                  <a:pt x="5395149" y="2512871"/>
                </a:lnTo>
                <a:cubicBezTo>
                  <a:pt x="5350133" y="2922260"/>
                  <a:pt x="5260928" y="3323101"/>
                  <a:pt x="5130827" y="3713115"/>
                </a:cubicBezTo>
                <a:lnTo>
                  <a:pt x="4935753" y="4212117"/>
                </a:lnTo>
                <a:lnTo>
                  <a:pt x="0" y="4212117"/>
                </a:lnTo>
                <a:close/>
              </a:path>
            </a:pathLst>
          </a:custGeom>
          <a:solidFill>
            <a:schemeClr val="bg1"/>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7" name="Freeform: Shape 26">
            <a:extLst>
              <a:ext uri="{FF2B5EF4-FFF2-40B4-BE49-F238E27FC236}">
                <a16:creationId xmlns:a16="http://schemas.microsoft.com/office/drawing/2014/main" id="{F9573888-F7E4-4B32-BDFA-AC1F4B6F4E78}"/>
              </a:ext>
            </a:extLst>
          </p:cNvPr>
          <p:cNvSpPr/>
          <p:nvPr/>
        </p:nvSpPr>
        <p:spPr>
          <a:xfrm>
            <a:off x="5739602" y="1980596"/>
            <a:ext cx="6146617" cy="3545561"/>
          </a:xfrm>
          <a:custGeom>
            <a:avLst/>
            <a:gdLst>
              <a:gd name="connsiteX0" fmla="*/ 300383 w 6030359"/>
              <a:gd name="connsiteY0" fmla="*/ 0 h 3545561"/>
              <a:gd name="connsiteX1" fmla="*/ 4432398 w 6030359"/>
              <a:gd name="connsiteY1" fmla="*/ 0 h 3545561"/>
              <a:gd name="connsiteX2" fmla="*/ 5698750 w 6030359"/>
              <a:gd name="connsiteY2" fmla="*/ 0 h 3545561"/>
              <a:gd name="connsiteX3" fmla="*/ 5727555 w 6030359"/>
              <a:gd name="connsiteY3" fmla="*/ 60779 h 3545561"/>
              <a:gd name="connsiteX4" fmla="*/ 5997293 w 6030359"/>
              <a:gd name="connsiteY4" fmla="*/ 1071088 h 3545561"/>
              <a:gd name="connsiteX5" fmla="*/ 6030359 w 6030359"/>
              <a:gd name="connsiteY5" fmla="*/ 1569117 h 3545561"/>
              <a:gd name="connsiteX6" fmla="*/ 6030359 w 6030359"/>
              <a:gd name="connsiteY6" fmla="*/ 1617187 h 3545561"/>
              <a:gd name="connsiteX7" fmla="*/ 5997293 w 6030359"/>
              <a:gd name="connsiteY7" fmla="*/ 2115216 h 3545561"/>
              <a:gd name="connsiteX8" fmla="*/ 5727555 w 6030359"/>
              <a:gd name="connsiteY8" fmla="*/ 3125525 h 3545561"/>
              <a:gd name="connsiteX9" fmla="*/ 5528484 w 6030359"/>
              <a:gd name="connsiteY9" fmla="*/ 3545561 h 3545561"/>
              <a:gd name="connsiteX10" fmla="*/ 4262131 w 6030359"/>
              <a:gd name="connsiteY10" fmla="*/ 3545561 h 3545561"/>
              <a:gd name="connsiteX11" fmla="*/ 0 w 6030359"/>
              <a:gd name="connsiteY11" fmla="*/ 3545561 h 3545561"/>
              <a:gd name="connsiteX12" fmla="*/ 190366 w 6030359"/>
              <a:gd name="connsiteY12" fmla="*/ 3175031 h 3545561"/>
              <a:gd name="connsiteX13" fmla="*/ 571276 w 6030359"/>
              <a:gd name="connsiteY13" fmla="*/ 1448142 h 3545561"/>
              <a:gd name="connsiteX14" fmla="*/ 354319 w 6030359"/>
              <a:gd name="connsiteY14" fmla="*/ 136656 h 354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30359" h="3545561">
                <a:moveTo>
                  <a:pt x="300383" y="0"/>
                </a:moveTo>
                <a:lnTo>
                  <a:pt x="4432398" y="0"/>
                </a:lnTo>
                <a:lnTo>
                  <a:pt x="5698750" y="0"/>
                </a:lnTo>
                <a:lnTo>
                  <a:pt x="5727555" y="60779"/>
                </a:lnTo>
                <a:cubicBezTo>
                  <a:pt x="5860322" y="389075"/>
                  <a:pt x="5951355" y="726484"/>
                  <a:pt x="5997293" y="1071088"/>
                </a:cubicBezTo>
                <a:lnTo>
                  <a:pt x="6030359" y="1569117"/>
                </a:lnTo>
                <a:lnTo>
                  <a:pt x="6030359" y="1617187"/>
                </a:lnTo>
                <a:lnTo>
                  <a:pt x="5997293" y="2115216"/>
                </a:lnTo>
                <a:cubicBezTo>
                  <a:pt x="5951355" y="2459820"/>
                  <a:pt x="5860322" y="2797230"/>
                  <a:pt x="5727555" y="3125525"/>
                </a:cubicBezTo>
                <a:lnTo>
                  <a:pt x="5528484" y="3545561"/>
                </a:lnTo>
                <a:lnTo>
                  <a:pt x="4262131" y="3545561"/>
                </a:lnTo>
                <a:lnTo>
                  <a:pt x="0" y="3545561"/>
                </a:lnTo>
                <a:lnTo>
                  <a:pt x="190366" y="3175031"/>
                </a:lnTo>
                <a:cubicBezTo>
                  <a:pt x="437918" y="2629508"/>
                  <a:pt x="571276" y="2049499"/>
                  <a:pt x="571276" y="1448142"/>
                </a:cubicBezTo>
                <a:cubicBezTo>
                  <a:pt x="571276" y="997124"/>
                  <a:pt x="496262" y="558115"/>
                  <a:pt x="354319" y="136656"/>
                </a:cubicBezTo>
                <a:close/>
              </a:path>
            </a:pathLst>
          </a:custGeom>
          <a:gradFill>
            <a:gsLst>
              <a:gs pos="90000">
                <a:schemeClr val="bg1">
                  <a:lumMod val="95000"/>
                </a:schemeClr>
              </a:gs>
              <a:gs pos="0">
                <a:schemeClr val="bg1">
                  <a:lumMod val="8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777392" y="256488"/>
            <a:ext cx="11018073" cy="646331"/>
          </a:xfrm>
          <a:prstGeom prst="rect">
            <a:avLst/>
          </a:prstGeom>
          <a:noFill/>
        </p:spPr>
        <p:txBody>
          <a:bodyPr wrap="square" rtlCol="0">
            <a:spAutoFit/>
          </a:bodyPr>
          <a:lstStyle/>
          <a:p>
            <a:pPr>
              <a:defRPr/>
            </a:pPr>
            <a:r>
              <a:rPr lang="en-US" sz="3600" dirty="0">
                <a:latin typeface="Assistant ExtraBold" pitchFamily="2" charset="-79"/>
                <a:cs typeface="Assistant ExtraBold" pitchFamily="2" charset="-79"/>
              </a:rPr>
              <a:t>Steady and Consistent Income Growth</a:t>
            </a: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5695811" y="6077016"/>
            <a:ext cx="5882444" cy="400110"/>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 Non-GAAP gross income reported in segment note</a:t>
            </a:r>
          </a:p>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Unaudited data valid as at December 31, 2021</a:t>
            </a:r>
            <a:endParaRPr lang="he-IL" sz="1050" dirty="0">
              <a:solidFill>
                <a:srgbClr val="000000"/>
              </a:solidFill>
              <a:latin typeface="Assistant Light" panose="00000400000000000000" pitchFamily="2" charset="-79"/>
              <a:cs typeface="Assistant Light" panose="00000400000000000000" pitchFamily="2" charset="-79"/>
            </a:endParaRPr>
          </a:p>
        </p:txBody>
      </p:sp>
      <p:graphicFrame>
        <p:nvGraphicFramePr>
          <p:cNvPr id="26" name="Chart 25">
            <a:extLst>
              <a:ext uri="{FF2B5EF4-FFF2-40B4-BE49-F238E27FC236}">
                <a16:creationId xmlns:a16="http://schemas.microsoft.com/office/drawing/2014/main" id="{62089E62-2B20-4D7C-8504-3E7A59B7DAFE}"/>
              </a:ext>
            </a:extLst>
          </p:cNvPr>
          <p:cNvGraphicFramePr>
            <a:graphicFrameLocks/>
          </p:cNvGraphicFramePr>
          <p:nvPr/>
        </p:nvGraphicFramePr>
        <p:xfrm>
          <a:off x="6687722" y="1331843"/>
          <a:ext cx="4488937" cy="465697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3" name="תיבת טקסט 23">
            <a:extLst>
              <a:ext uri="{FF2B5EF4-FFF2-40B4-BE49-F238E27FC236}">
                <a16:creationId xmlns:a16="http://schemas.microsoft.com/office/drawing/2014/main" id="{018ADE36-92DE-4AEB-8D5F-A9F0B40AE19D}"/>
              </a:ext>
            </a:extLst>
          </p:cNvPr>
          <p:cNvSpPr txBox="1"/>
          <p:nvPr/>
        </p:nvSpPr>
        <p:spPr>
          <a:xfrm>
            <a:off x="7152505" y="1541792"/>
            <a:ext cx="4570527" cy="388367"/>
          </a:xfrm>
          <a:prstGeom prst="rect">
            <a:avLst/>
          </a:prstGeom>
          <a:noFill/>
        </p:spPr>
        <p:txBody>
          <a:bodyPr wrap="square" tIns="72000">
            <a:spAutoFit/>
          </a:bodyPr>
          <a:lstStyle/>
          <a:p>
            <a:pPr marL="0" marR="0" lvl="0" indent="0" algn="ctr" defTabSz="914400" rtl="1" eaLnBrk="1" fontAlgn="auto" latinLnBrk="0" hangingPunct="1">
              <a:lnSpc>
                <a:spcPts val="21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ssistant" pitchFamily="2" charset="-79"/>
                <a:cs typeface="Assistant" pitchFamily="2" charset="-79"/>
              </a:rPr>
              <a:t>Consolidated Income by Quarter*</a:t>
            </a:r>
            <a:endParaRPr kumimoji="0" lang="en-IL" sz="2000" b="1" i="0" u="none" strike="noStrike" kern="1200" cap="none" spc="0" normalizeH="0" baseline="0" noProof="0" dirty="0">
              <a:ln>
                <a:noFill/>
              </a:ln>
              <a:solidFill>
                <a:prstClr val="black">
                  <a:lumMod val="65000"/>
                  <a:lumOff val="35000"/>
                </a:prstClr>
              </a:solidFill>
              <a:effectLst/>
              <a:uLnTx/>
              <a:uFillTx/>
              <a:latin typeface="Assistant" pitchFamily="2" charset="-79"/>
              <a:cs typeface="Assistant" pitchFamily="2" charset="-79"/>
            </a:endParaRPr>
          </a:p>
        </p:txBody>
      </p:sp>
      <p:sp>
        <p:nvSpPr>
          <p:cNvPr id="28" name="תיבת טקסט 23">
            <a:extLst>
              <a:ext uri="{FF2B5EF4-FFF2-40B4-BE49-F238E27FC236}">
                <a16:creationId xmlns:a16="http://schemas.microsoft.com/office/drawing/2014/main" id="{3BE7881F-C278-4673-A177-E191F9D0C90D}"/>
              </a:ext>
            </a:extLst>
          </p:cNvPr>
          <p:cNvSpPr txBox="1"/>
          <p:nvPr/>
        </p:nvSpPr>
        <p:spPr>
          <a:xfrm>
            <a:off x="-150912" y="1517113"/>
            <a:ext cx="4731999" cy="388367"/>
          </a:xfrm>
          <a:prstGeom prst="rect">
            <a:avLst/>
          </a:prstGeom>
          <a:noFill/>
        </p:spPr>
        <p:txBody>
          <a:bodyPr wrap="square" tIns="72000">
            <a:spAutoFit/>
          </a:bodyPr>
          <a:lstStyle/>
          <a:p>
            <a:pPr algn="ctr" rtl="1">
              <a:lnSpc>
                <a:spcPts val="2100"/>
              </a:lnSpc>
              <a:defRPr/>
            </a:pPr>
            <a:r>
              <a:rPr lang="en-US" sz="2000" b="1" dirty="0">
                <a:solidFill>
                  <a:schemeClr val="bg1"/>
                </a:solidFill>
                <a:latin typeface="Assistant" pitchFamily="2" charset="-79"/>
                <a:cs typeface="Assistant" pitchFamily="2" charset="-79"/>
              </a:rPr>
              <a:t>Consolidated Income by Year*</a:t>
            </a:r>
            <a:endParaRPr lang="en-IL" sz="2000" b="1" dirty="0">
              <a:solidFill>
                <a:schemeClr val="bg1"/>
              </a:solidFill>
              <a:latin typeface="Assistant" pitchFamily="2" charset="-79"/>
              <a:cs typeface="Assistant" pitchFamily="2" charset="-79"/>
            </a:endParaRPr>
          </a:p>
        </p:txBody>
      </p:sp>
      <p:cxnSp>
        <p:nvCxnSpPr>
          <p:cNvPr id="41" name="Straight Connector 40">
            <a:extLst>
              <a:ext uri="{FF2B5EF4-FFF2-40B4-BE49-F238E27FC236}">
                <a16:creationId xmlns:a16="http://schemas.microsoft.com/office/drawing/2014/main" id="{CAC864CA-3F7E-4630-9243-3E7ED8313218}"/>
              </a:ext>
            </a:extLst>
          </p:cNvPr>
          <p:cNvCxnSpPr>
            <a:cxnSpLocks/>
          </p:cNvCxnSpPr>
          <p:nvPr/>
        </p:nvCxnSpPr>
        <p:spPr>
          <a:xfrm>
            <a:off x="6738239" y="5200222"/>
            <a:ext cx="4406858" cy="0"/>
          </a:xfrm>
          <a:prstGeom prst="line">
            <a:avLst/>
          </a:prstGeom>
          <a:ln w="25400">
            <a:solidFill>
              <a:srgbClr val="006386"/>
            </a:solidFill>
          </a:ln>
        </p:spPr>
        <p:style>
          <a:lnRef idx="1">
            <a:schemeClr val="accent1"/>
          </a:lnRef>
          <a:fillRef idx="0">
            <a:schemeClr val="accent1"/>
          </a:fillRef>
          <a:effectRef idx="0">
            <a:schemeClr val="accent1"/>
          </a:effectRef>
          <a:fontRef idx="minor">
            <a:schemeClr val="tx1"/>
          </a:fontRef>
        </p:style>
      </p:cxnSp>
      <p:graphicFrame>
        <p:nvGraphicFramePr>
          <p:cNvPr id="53" name="Chart 1">
            <a:extLst>
              <a:ext uri="{FF2B5EF4-FFF2-40B4-BE49-F238E27FC236}">
                <a16:creationId xmlns:a16="http://schemas.microsoft.com/office/drawing/2014/main" id="{1733D7A6-79E2-4609-B0C3-6CFE0BEB108B}"/>
              </a:ext>
            </a:extLst>
          </p:cNvPr>
          <p:cNvGraphicFramePr>
            <a:graphicFrameLocks/>
          </p:cNvGraphicFramePr>
          <p:nvPr/>
        </p:nvGraphicFramePr>
        <p:xfrm>
          <a:off x="629901" y="1745120"/>
          <a:ext cx="4612805" cy="419596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8">
            <a:extLst>
              <a:ext uri="{FF2B5EF4-FFF2-40B4-BE49-F238E27FC236}">
                <a16:creationId xmlns:a16="http://schemas.microsoft.com/office/drawing/2014/main" id="{3807AAE1-8CAC-4337-820B-4F0F4CDAD45F}"/>
              </a:ext>
            </a:extLst>
          </p:cNvPr>
          <p:cNvSpPr txBox="1"/>
          <p:nvPr/>
        </p:nvSpPr>
        <p:spPr>
          <a:xfrm rot="18999463">
            <a:off x="10006377" y="2080017"/>
            <a:ext cx="802498" cy="442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prstClr val="black">
                    <a:lumMod val="65000"/>
                    <a:lumOff val="35000"/>
                  </a:prstClr>
                </a:solidFill>
                <a:latin typeface="Calibri" panose="020F0502020204030204"/>
                <a:cs typeface="Arial" panose="020B0604020202020204" pitchFamily="34" charset="0"/>
              </a:rPr>
              <a:t>22%</a:t>
            </a:r>
          </a:p>
        </p:txBody>
      </p:sp>
      <p:cxnSp>
        <p:nvCxnSpPr>
          <p:cNvPr id="39" name="Straight Connector 38">
            <a:extLst>
              <a:ext uri="{FF2B5EF4-FFF2-40B4-BE49-F238E27FC236}">
                <a16:creationId xmlns:a16="http://schemas.microsoft.com/office/drawing/2014/main" id="{695D0C84-79DA-46D0-92B7-C22A800A51E6}"/>
              </a:ext>
            </a:extLst>
          </p:cNvPr>
          <p:cNvCxnSpPr>
            <a:cxnSpLocks/>
          </p:cNvCxnSpPr>
          <p:nvPr/>
        </p:nvCxnSpPr>
        <p:spPr>
          <a:xfrm>
            <a:off x="1131030" y="5266324"/>
            <a:ext cx="3857553" cy="0"/>
          </a:xfrm>
          <a:prstGeom prst="line">
            <a:avLst/>
          </a:prstGeom>
          <a:ln w="25400">
            <a:solidFill>
              <a:srgbClr val="006386"/>
            </a:solidFill>
          </a:ln>
        </p:spPr>
        <p:style>
          <a:lnRef idx="1">
            <a:schemeClr val="accent1"/>
          </a:lnRef>
          <a:fillRef idx="0">
            <a:schemeClr val="accent1"/>
          </a:fillRef>
          <a:effectRef idx="0">
            <a:schemeClr val="accent1"/>
          </a:effectRef>
          <a:fontRef idx="minor">
            <a:schemeClr val="tx1"/>
          </a:fontRef>
        </p:style>
      </p:cxnSp>
      <p:sp>
        <p:nvSpPr>
          <p:cNvPr id="43" name="חץ: ימינה 42">
            <a:extLst>
              <a:ext uri="{FF2B5EF4-FFF2-40B4-BE49-F238E27FC236}">
                <a16:creationId xmlns:a16="http://schemas.microsoft.com/office/drawing/2014/main" id="{389E43D9-97E0-490C-8CEE-D6F0375FB7CC}"/>
              </a:ext>
            </a:extLst>
          </p:cNvPr>
          <p:cNvSpPr/>
          <p:nvPr/>
        </p:nvSpPr>
        <p:spPr>
          <a:xfrm rot="19824096">
            <a:off x="1201500" y="2810968"/>
            <a:ext cx="1747893" cy="218411"/>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TextBox 8">
            <a:extLst>
              <a:ext uri="{FF2B5EF4-FFF2-40B4-BE49-F238E27FC236}">
                <a16:creationId xmlns:a16="http://schemas.microsoft.com/office/drawing/2014/main" id="{69E6DBFB-A264-49EC-A584-7764882572F8}"/>
              </a:ext>
            </a:extLst>
          </p:cNvPr>
          <p:cNvSpPr txBox="1"/>
          <p:nvPr/>
        </p:nvSpPr>
        <p:spPr>
          <a:xfrm rot="19924916">
            <a:off x="1111227" y="2451434"/>
            <a:ext cx="2121267" cy="442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prstClr val="black">
                    <a:lumMod val="65000"/>
                    <a:lumOff val="35000"/>
                  </a:prstClr>
                </a:solidFill>
                <a:latin typeface="Calibri" panose="020F0502020204030204"/>
                <a:cs typeface="Arial" panose="020B0604020202020204" pitchFamily="34" charset="0"/>
              </a:rPr>
              <a:t>CAGR 37. 5%</a:t>
            </a:r>
          </a:p>
        </p:txBody>
      </p:sp>
      <p:grpSp>
        <p:nvGrpSpPr>
          <p:cNvPr id="24" name="Group 23">
            <a:extLst>
              <a:ext uri="{FF2B5EF4-FFF2-40B4-BE49-F238E27FC236}">
                <a16:creationId xmlns:a16="http://schemas.microsoft.com/office/drawing/2014/main" id="{A235E1E4-7B68-4AFC-AAAF-AD4F4CBEBE1E}"/>
              </a:ext>
            </a:extLst>
          </p:cNvPr>
          <p:cNvGrpSpPr/>
          <p:nvPr/>
        </p:nvGrpSpPr>
        <p:grpSpPr>
          <a:xfrm>
            <a:off x="-594268" y="-141665"/>
            <a:ext cx="1343804" cy="1343808"/>
            <a:chOff x="-647023" y="-141665"/>
            <a:chExt cx="1343804" cy="1343808"/>
          </a:xfrm>
        </p:grpSpPr>
        <p:sp>
          <p:nvSpPr>
            <p:cNvPr id="31" name="Arc 30">
              <a:extLst>
                <a:ext uri="{FF2B5EF4-FFF2-40B4-BE49-F238E27FC236}">
                  <a16:creationId xmlns:a16="http://schemas.microsoft.com/office/drawing/2014/main" id="{97931FF7-187F-4FBC-BC12-F73345F00CEA}"/>
                </a:ext>
              </a:extLst>
            </p:cNvPr>
            <p:cNvSpPr/>
            <p:nvPr/>
          </p:nvSpPr>
          <p:spPr>
            <a:xfrm rot="15300000" flipH="1" flipV="1">
              <a:off x="-647025" y="-141663"/>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32" name="Group 31">
              <a:extLst>
                <a:ext uri="{FF2B5EF4-FFF2-40B4-BE49-F238E27FC236}">
                  <a16:creationId xmlns:a16="http://schemas.microsoft.com/office/drawing/2014/main" id="{2582A25C-5B63-417D-AA5F-7E1AA4859C07}"/>
                </a:ext>
              </a:extLst>
            </p:cNvPr>
            <p:cNvGrpSpPr/>
            <p:nvPr/>
          </p:nvGrpSpPr>
          <p:grpSpPr>
            <a:xfrm>
              <a:off x="-518128" y="-12770"/>
              <a:ext cx="1086015" cy="1086017"/>
              <a:chOff x="-518128" y="-12770"/>
              <a:chExt cx="1086015" cy="1086017"/>
            </a:xfrm>
          </p:grpSpPr>
          <p:sp>
            <p:nvSpPr>
              <p:cNvPr id="33" name="Arc 32">
                <a:extLst>
                  <a:ext uri="{FF2B5EF4-FFF2-40B4-BE49-F238E27FC236}">
                    <a16:creationId xmlns:a16="http://schemas.microsoft.com/office/drawing/2014/main" id="{EA40E372-06F0-444A-AF58-E8729B352923}"/>
                  </a:ext>
                </a:extLst>
              </p:cNvPr>
              <p:cNvSpPr/>
              <p:nvPr/>
            </p:nvSpPr>
            <p:spPr>
              <a:xfrm rot="15300000" flipH="1" flipV="1">
                <a:off x="-518129" y="-12769"/>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val 33">
                <a:extLst>
                  <a:ext uri="{FF2B5EF4-FFF2-40B4-BE49-F238E27FC236}">
                    <a16:creationId xmlns:a16="http://schemas.microsoft.com/office/drawing/2014/main" id="{4059A31F-5272-4F8C-9619-C5AD505446B7}"/>
                  </a:ext>
                </a:extLst>
              </p:cNvPr>
              <p:cNvSpPr/>
              <p:nvPr/>
            </p:nvSpPr>
            <p:spPr>
              <a:xfrm>
                <a:off x="232723" y="948482"/>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Partial Circle 34">
                <a:extLst>
                  <a:ext uri="{FF2B5EF4-FFF2-40B4-BE49-F238E27FC236}">
                    <a16:creationId xmlns:a16="http://schemas.microsoft.com/office/drawing/2014/main" id="{A46E8699-2A09-4CBE-BDC3-C393BB6BC171}"/>
                  </a:ext>
                </a:extLst>
              </p:cNvPr>
              <p:cNvSpPr/>
              <p:nvPr/>
            </p:nvSpPr>
            <p:spPr>
              <a:xfrm rot="16200000" flipH="1">
                <a:off x="-346649" y="185072"/>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
        <p:nvSpPr>
          <p:cNvPr id="3" name="TextBox 2">
            <a:extLst>
              <a:ext uri="{FF2B5EF4-FFF2-40B4-BE49-F238E27FC236}">
                <a16:creationId xmlns:a16="http://schemas.microsoft.com/office/drawing/2014/main" id="{A3E5C18C-5A37-471D-A347-1F0F66E9795A}"/>
              </a:ext>
            </a:extLst>
          </p:cNvPr>
          <p:cNvSpPr txBox="1"/>
          <p:nvPr/>
        </p:nvSpPr>
        <p:spPr>
          <a:xfrm>
            <a:off x="8165804" y="5646251"/>
            <a:ext cx="839975" cy="215444"/>
          </a:xfrm>
          <a:prstGeom prst="rect">
            <a:avLst/>
          </a:prstGeom>
          <a:solidFill>
            <a:schemeClr val="bg1"/>
          </a:solidFill>
        </p:spPr>
        <p:txBody>
          <a:bodyPr wrap="square" rtlCol="0">
            <a:spAutoFit/>
          </a:bodyPr>
          <a:lstStyle/>
          <a:p>
            <a:r>
              <a:rPr lang="en-GB" sz="800" dirty="0"/>
              <a:t>2020 Combined</a:t>
            </a:r>
          </a:p>
        </p:txBody>
      </p:sp>
      <p:sp>
        <p:nvSpPr>
          <p:cNvPr id="36" name="TextBox 35">
            <a:extLst>
              <a:ext uri="{FF2B5EF4-FFF2-40B4-BE49-F238E27FC236}">
                <a16:creationId xmlns:a16="http://schemas.microsoft.com/office/drawing/2014/main" id="{3EC1590D-41C2-4F1A-92AA-C48EDE2D8E1E}"/>
              </a:ext>
            </a:extLst>
          </p:cNvPr>
          <p:cNvSpPr txBox="1"/>
          <p:nvPr/>
        </p:nvSpPr>
        <p:spPr>
          <a:xfrm>
            <a:off x="9199536" y="5638310"/>
            <a:ext cx="839975" cy="215444"/>
          </a:xfrm>
          <a:prstGeom prst="rect">
            <a:avLst/>
          </a:prstGeom>
          <a:solidFill>
            <a:schemeClr val="bg1"/>
          </a:solidFill>
        </p:spPr>
        <p:txBody>
          <a:bodyPr wrap="square" rtlCol="0">
            <a:spAutoFit/>
          </a:bodyPr>
          <a:lstStyle/>
          <a:p>
            <a:r>
              <a:rPr lang="en-GB" sz="800" dirty="0"/>
              <a:t>2021 Combined</a:t>
            </a:r>
          </a:p>
        </p:txBody>
      </p:sp>
    </p:spTree>
    <p:extLst>
      <p:ext uri="{BB962C8B-B14F-4D97-AF65-F5344CB8AC3E}">
        <p14:creationId xmlns:p14="http://schemas.microsoft.com/office/powerpoint/2010/main" val="15849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C657F07-BD0B-4EDA-9459-DA8A82C1FCF9}"/>
              </a:ext>
            </a:extLst>
          </p:cNvPr>
          <p:cNvSpPr/>
          <p:nvPr/>
        </p:nvSpPr>
        <p:spPr>
          <a:xfrm>
            <a:off x="-1" y="3477678"/>
            <a:ext cx="12192001" cy="33803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302311" y="277333"/>
            <a:ext cx="3514262" cy="646331"/>
          </a:xfrm>
          <a:prstGeom prst="rect">
            <a:avLst/>
          </a:prstGeom>
          <a:noFill/>
        </p:spPr>
        <p:txBody>
          <a:bodyPr wrap="square" rtlCol="0">
            <a:spAutoFit/>
          </a:bodyPr>
          <a:lstStyle/>
          <a:p>
            <a:pPr algn="r">
              <a:defRPr/>
            </a:pPr>
            <a:r>
              <a:rPr lang="en-US" sz="3600" dirty="0">
                <a:solidFill>
                  <a:srgbClr val="041634"/>
                </a:solidFill>
                <a:latin typeface="Assistant ExtraBold" pitchFamily="2" charset="-79"/>
                <a:cs typeface="Assistant ExtraBold" pitchFamily="2" charset="-79"/>
              </a:rPr>
              <a:t>BLENDER </a:t>
            </a:r>
            <a:r>
              <a:rPr lang="en-US" sz="3600" dirty="0">
                <a:solidFill>
                  <a:srgbClr val="00AEEF"/>
                </a:solidFill>
                <a:latin typeface="Assistant ExtraBold" pitchFamily="2" charset="-79"/>
                <a:cs typeface="Assistant ExtraBold" pitchFamily="2" charset="-79"/>
              </a:rPr>
              <a:t>PAY</a:t>
            </a:r>
            <a:endParaRPr lang="en-US" sz="3600" dirty="0">
              <a:solidFill>
                <a:srgbClr val="041634"/>
              </a:solidFill>
              <a:latin typeface="Assistant ExtraBold" pitchFamily="2" charset="-79"/>
              <a:cs typeface="Assistant ExtraBold" pitchFamily="2" charset="-79"/>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2799572" y="257894"/>
            <a:ext cx="7710435" cy="646331"/>
          </a:xfrm>
          <a:prstGeom prst="rect">
            <a:avLst/>
          </a:prstGeom>
          <a:noFill/>
        </p:spPr>
        <p:txBody>
          <a:bodyPr wrap="square" rtlCol="0">
            <a:spAutoFit/>
          </a:bodyPr>
          <a:lstStyle/>
          <a:p>
            <a:pPr algn="r" rtl="1">
              <a:defRPr/>
            </a:pPr>
            <a:r>
              <a:rPr lang="en-US" sz="3600" dirty="0">
                <a:latin typeface="Assistant SemiBold" panose="00000700000000000000" pitchFamily="2" charset="-79"/>
                <a:cs typeface="Assistant SemiBold" panose="00000700000000000000" pitchFamily="2" charset="-79"/>
              </a:rPr>
              <a:t>Immediate Credit at Points of Sale</a:t>
            </a:r>
          </a:p>
        </p:txBody>
      </p:sp>
      <p:sp>
        <p:nvSpPr>
          <p:cNvPr id="55" name="Oval 54">
            <a:extLst>
              <a:ext uri="{FF2B5EF4-FFF2-40B4-BE49-F238E27FC236}">
                <a16:creationId xmlns:a16="http://schemas.microsoft.com/office/drawing/2014/main" id="{AE15F642-F7BB-40C4-9DF7-87282BF9D516}"/>
              </a:ext>
            </a:extLst>
          </p:cNvPr>
          <p:cNvSpPr/>
          <p:nvPr/>
        </p:nvSpPr>
        <p:spPr>
          <a:xfrm>
            <a:off x="8605640"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2" name="Oval 61">
            <a:extLst>
              <a:ext uri="{FF2B5EF4-FFF2-40B4-BE49-F238E27FC236}">
                <a16:creationId xmlns:a16="http://schemas.microsoft.com/office/drawing/2014/main" id="{8FF99AF2-6A6E-4BAE-91AE-826E58774B8E}"/>
              </a:ext>
            </a:extLst>
          </p:cNvPr>
          <p:cNvSpPr/>
          <p:nvPr/>
        </p:nvSpPr>
        <p:spPr>
          <a:xfrm>
            <a:off x="10516674"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3" name="Oval 62">
            <a:extLst>
              <a:ext uri="{FF2B5EF4-FFF2-40B4-BE49-F238E27FC236}">
                <a16:creationId xmlns:a16="http://schemas.microsoft.com/office/drawing/2014/main" id="{EE3D4458-9B4C-48C1-9A44-814DCEB289FA}"/>
              </a:ext>
            </a:extLst>
          </p:cNvPr>
          <p:cNvSpPr/>
          <p:nvPr/>
        </p:nvSpPr>
        <p:spPr>
          <a:xfrm>
            <a:off x="961496"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4" name="Oval 63">
            <a:extLst>
              <a:ext uri="{FF2B5EF4-FFF2-40B4-BE49-F238E27FC236}">
                <a16:creationId xmlns:a16="http://schemas.microsoft.com/office/drawing/2014/main" id="{87B8BD22-CED0-4A3C-9526-4F4A003BCC42}"/>
              </a:ext>
            </a:extLst>
          </p:cNvPr>
          <p:cNvSpPr/>
          <p:nvPr/>
        </p:nvSpPr>
        <p:spPr>
          <a:xfrm>
            <a:off x="2872532"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5" name="Oval 64">
            <a:extLst>
              <a:ext uri="{FF2B5EF4-FFF2-40B4-BE49-F238E27FC236}">
                <a16:creationId xmlns:a16="http://schemas.microsoft.com/office/drawing/2014/main" id="{A76698DF-21AA-4D6D-9886-4F5B9137BE45}"/>
              </a:ext>
            </a:extLst>
          </p:cNvPr>
          <p:cNvSpPr/>
          <p:nvPr/>
        </p:nvSpPr>
        <p:spPr>
          <a:xfrm>
            <a:off x="4783568"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6" name="Oval 65">
            <a:extLst>
              <a:ext uri="{FF2B5EF4-FFF2-40B4-BE49-F238E27FC236}">
                <a16:creationId xmlns:a16="http://schemas.microsoft.com/office/drawing/2014/main" id="{4FF6440A-2806-4FF8-BE5E-73B5BB9BE983}"/>
              </a:ext>
            </a:extLst>
          </p:cNvPr>
          <p:cNvSpPr/>
          <p:nvPr/>
        </p:nvSpPr>
        <p:spPr>
          <a:xfrm>
            <a:off x="6694604"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6" name="Picture 5">
            <a:extLst>
              <a:ext uri="{FF2B5EF4-FFF2-40B4-BE49-F238E27FC236}">
                <a16:creationId xmlns:a16="http://schemas.microsoft.com/office/drawing/2014/main" id="{F96A68A4-B835-4030-BE37-4CD75F8B53FF}"/>
              </a:ext>
            </a:extLst>
          </p:cNvPr>
          <p:cNvPicPr>
            <a:picLocks noChangeAspect="1"/>
          </p:cNvPicPr>
          <p:nvPr/>
        </p:nvPicPr>
        <p:blipFill>
          <a:blip r:embed="rId3">
            <a:lum bright="70000" contrast="-70000"/>
          </a:blip>
          <a:stretch>
            <a:fillRect/>
          </a:stretch>
        </p:blipFill>
        <p:spPr>
          <a:xfrm>
            <a:off x="1139203" y="1659431"/>
            <a:ext cx="9986113" cy="469433"/>
          </a:xfrm>
          <a:prstGeom prst="rect">
            <a:avLst/>
          </a:prstGeom>
        </p:spPr>
      </p:pic>
      <p:pic>
        <p:nvPicPr>
          <p:cNvPr id="46" name="Picture 6" descr="מרפאות VIV">
            <a:extLst>
              <a:ext uri="{FF2B5EF4-FFF2-40B4-BE49-F238E27FC236}">
                <a16:creationId xmlns:a16="http://schemas.microsoft.com/office/drawing/2014/main" id="{32086AB4-4014-420C-AD3C-E9A7319FD0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758"/>
          <a:stretch/>
        </p:blipFill>
        <p:spPr bwMode="auto">
          <a:xfrm>
            <a:off x="10713968" y="5948443"/>
            <a:ext cx="449728" cy="27592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קורקינט חשמלי למבוגרים אינוקים – הקורקינט הנמכר והמוביל בישראל">
            <a:extLst>
              <a:ext uri="{FF2B5EF4-FFF2-40B4-BE49-F238E27FC236}">
                <a16:creationId xmlns:a16="http://schemas.microsoft.com/office/drawing/2014/main" id="{247E0C9A-00CD-4A61-976C-EC7E32624E3A}"/>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9203" y="5340781"/>
            <a:ext cx="695258" cy="2309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תא לחיים">
            <a:extLst>
              <a:ext uri="{FF2B5EF4-FFF2-40B4-BE49-F238E27FC236}">
                <a16:creationId xmlns:a16="http://schemas.microsoft.com/office/drawing/2014/main" id="{606C603E-C9EC-478E-94F1-B82818067D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434" y="5820651"/>
            <a:ext cx="687406" cy="1813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א.צ.מ החברה המרכזית לאיבזור וציוד מכוניות לנכים">
            <a:extLst>
              <a:ext uri="{FF2B5EF4-FFF2-40B4-BE49-F238E27FC236}">
                <a16:creationId xmlns:a16="http://schemas.microsoft.com/office/drawing/2014/main" id="{F1DA77EC-C933-40BA-8612-CAA8A7B709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1193" y="4986685"/>
            <a:ext cx="563444" cy="1870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logo">
            <a:extLst>
              <a:ext uri="{FF2B5EF4-FFF2-40B4-BE49-F238E27FC236}">
                <a16:creationId xmlns:a16="http://schemas.microsoft.com/office/drawing/2014/main" id="{91C8E1FD-EFB4-4424-BA54-03017E0E04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9442" y="5360693"/>
            <a:ext cx="763442" cy="1505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קונינג - קורקינטים חשמליים ואופניים חשמליים">
            <a:extLst>
              <a:ext uri="{FF2B5EF4-FFF2-40B4-BE49-F238E27FC236}">
                <a16:creationId xmlns:a16="http://schemas.microsoft.com/office/drawing/2014/main" id="{16EFEA36-9A13-4A24-9222-546D0D56A4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725" y="4849467"/>
            <a:ext cx="771700" cy="224044"/>
          </a:xfrm>
          <a:prstGeom prst="rect">
            <a:avLst/>
          </a:prstGeom>
          <a:noFill/>
          <a:extLst>
            <a:ext uri="{909E8E84-426E-40DD-AFC4-6F175D3DCCD1}">
              <a14:hiddenFill xmlns:a14="http://schemas.microsoft.com/office/drawing/2010/main">
                <a:solidFill>
                  <a:srgbClr val="FFFFFF"/>
                </a:solidFill>
              </a14:hiddenFill>
            </a:ext>
          </a:extLst>
        </p:spPr>
      </p:pic>
      <p:pic>
        <p:nvPicPr>
          <p:cNvPr id="72" name="תמונה 22">
            <a:extLst>
              <a:ext uri="{FF2B5EF4-FFF2-40B4-BE49-F238E27FC236}">
                <a16:creationId xmlns:a16="http://schemas.microsoft.com/office/drawing/2014/main" id="{5FCDC9EF-8AB5-4F13-BBC7-1340CC4858AE}"/>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007000" y="4424206"/>
            <a:ext cx="791632" cy="142662"/>
          </a:xfrm>
          <a:prstGeom prst="rect">
            <a:avLst/>
          </a:prstGeom>
        </p:spPr>
      </p:pic>
      <p:pic>
        <p:nvPicPr>
          <p:cNvPr id="73" name="Picture 2" descr="באג - BUG - שירות לקוחות - שירות לקוחות">
            <a:extLst>
              <a:ext uri="{FF2B5EF4-FFF2-40B4-BE49-F238E27FC236}">
                <a16:creationId xmlns:a16="http://schemas.microsoft.com/office/drawing/2014/main" id="{6E998403-7620-4F89-85DF-64AA6AD39C16}"/>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1787" y="4421391"/>
            <a:ext cx="483360" cy="290954"/>
          </a:xfrm>
          <a:prstGeom prst="rect">
            <a:avLst/>
          </a:prstGeom>
          <a:noFill/>
          <a:extLst>
            <a:ext uri="{909E8E84-426E-40DD-AFC4-6F175D3DCCD1}">
              <a14:hiddenFill xmlns:a14="http://schemas.microsoft.com/office/drawing/2010/main">
                <a:solidFill>
                  <a:srgbClr val="FFFFFF"/>
                </a:solidFill>
              </a14:hiddenFill>
            </a:ext>
          </a:extLst>
        </p:spPr>
      </p:pic>
      <p:pic>
        <p:nvPicPr>
          <p:cNvPr id="76" name="תמונה 6">
            <a:extLst>
              <a:ext uri="{FF2B5EF4-FFF2-40B4-BE49-F238E27FC236}">
                <a16:creationId xmlns:a16="http://schemas.microsoft.com/office/drawing/2014/main" id="{0B19563D-352C-452F-8D9D-862435B26F9C}"/>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1201979" y="4217691"/>
            <a:ext cx="442346" cy="422018"/>
          </a:xfrm>
          <a:prstGeom prst="rect">
            <a:avLst/>
          </a:prstGeom>
        </p:spPr>
      </p:pic>
      <p:pic>
        <p:nvPicPr>
          <p:cNvPr id="79" name="תמונה 8">
            <a:extLst>
              <a:ext uri="{FF2B5EF4-FFF2-40B4-BE49-F238E27FC236}">
                <a16:creationId xmlns:a16="http://schemas.microsoft.com/office/drawing/2014/main" id="{4CAE4AA3-9F1E-476A-A7DD-4B7119307416}"/>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9429" y="5864969"/>
            <a:ext cx="741846" cy="306630"/>
          </a:xfrm>
          <a:prstGeom prst="rect">
            <a:avLst/>
          </a:prstGeom>
        </p:spPr>
      </p:pic>
      <p:pic>
        <p:nvPicPr>
          <p:cNvPr id="80" name="תמונה 10">
            <a:extLst>
              <a:ext uri="{FF2B5EF4-FFF2-40B4-BE49-F238E27FC236}">
                <a16:creationId xmlns:a16="http://schemas.microsoft.com/office/drawing/2014/main" id="{CEF37814-915F-4D98-A296-41A0A19F1BF5}"/>
              </a:ext>
            </a:extLst>
          </p:cNvPr>
          <p:cNvPicPr>
            <a:picLocks noChangeAspect="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1086543" y="5835999"/>
            <a:ext cx="745046" cy="190526"/>
          </a:xfrm>
          <a:prstGeom prst="rect">
            <a:avLst/>
          </a:prstGeom>
        </p:spPr>
      </p:pic>
      <p:pic>
        <p:nvPicPr>
          <p:cNvPr id="81" name="תמונה 12">
            <a:extLst>
              <a:ext uri="{FF2B5EF4-FFF2-40B4-BE49-F238E27FC236}">
                <a16:creationId xmlns:a16="http://schemas.microsoft.com/office/drawing/2014/main" id="{5B1D86D4-20F0-4765-A087-1984CC2BDCF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26944"/>
          <a:stretch/>
        </p:blipFill>
        <p:spPr>
          <a:xfrm>
            <a:off x="9373081" y="5457707"/>
            <a:ext cx="622106" cy="181358"/>
          </a:xfrm>
          <a:prstGeom prst="rect">
            <a:avLst/>
          </a:prstGeom>
        </p:spPr>
      </p:pic>
      <p:pic>
        <p:nvPicPr>
          <p:cNvPr id="82" name="תמונה 14">
            <a:extLst>
              <a:ext uri="{FF2B5EF4-FFF2-40B4-BE49-F238E27FC236}">
                <a16:creationId xmlns:a16="http://schemas.microsoft.com/office/drawing/2014/main" id="{182B9446-66E9-469C-BB98-A91AA27F5E8E}"/>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58609" y="5377558"/>
            <a:ext cx="867290" cy="326806"/>
          </a:xfrm>
          <a:prstGeom prst="rect">
            <a:avLst/>
          </a:prstGeom>
        </p:spPr>
      </p:pic>
      <p:pic>
        <p:nvPicPr>
          <p:cNvPr id="83" name="תמונה 2048">
            <a:extLst>
              <a:ext uri="{FF2B5EF4-FFF2-40B4-BE49-F238E27FC236}">
                <a16:creationId xmlns:a16="http://schemas.microsoft.com/office/drawing/2014/main" id="{D11B9B2F-6BBA-496A-8119-7DF438C7483F}"/>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55377" y="4920816"/>
            <a:ext cx="1015662" cy="249422"/>
          </a:xfrm>
          <a:prstGeom prst="rect">
            <a:avLst/>
          </a:prstGeom>
        </p:spPr>
      </p:pic>
      <p:pic>
        <p:nvPicPr>
          <p:cNvPr id="84" name="Picture 83">
            <a:extLst>
              <a:ext uri="{FF2B5EF4-FFF2-40B4-BE49-F238E27FC236}">
                <a16:creationId xmlns:a16="http://schemas.microsoft.com/office/drawing/2014/main" id="{F9FAD19F-2D2C-4843-A411-38E59282FF03}"/>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2082035" y="4870595"/>
            <a:ext cx="794592" cy="208418"/>
          </a:xfrm>
          <a:prstGeom prst="rect">
            <a:avLst/>
          </a:prstGeom>
        </p:spPr>
      </p:pic>
      <p:pic>
        <p:nvPicPr>
          <p:cNvPr id="1026" name="Picture 2" descr="Samsung">
            <a:extLst>
              <a:ext uri="{FF2B5EF4-FFF2-40B4-BE49-F238E27FC236}">
                <a16:creationId xmlns:a16="http://schemas.microsoft.com/office/drawing/2014/main" id="{532D59F6-C90E-49F9-9309-B2CBD8A5DE9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51710" y="4467002"/>
            <a:ext cx="981003" cy="207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7" name="Chart 4">
            <a:extLst>
              <a:ext uri="{FF2B5EF4-FFF2-40B4-BE49-F238E27FC236}">
                <a16:creationId xmlns:a16="http://schemas.microsoft.com/office/drawing/2014/main" id="{8A602750-DBA8-4EC1-806C-4FE1464CC18D}"/>
              </a:ext>
            </a:extLst>
          </p:cNvPr>
          <p:cNvGraphicFramePr>
            <a:graphicFrameLocks/>
          </p:cNvGraphicFramePr>
          <p:nvPr/>
        </p:nvGraphicFramePr>
        <p:xfrm>
          <a:off x="3876207" y="3848872"/>
          <a:ext cx="4563798" cy="2897188"/>
        </p:xfrm>
        <a:graphic>
          <a:graphicData uri="http://schemas.openxmlformats.org/drawingml/2006/chart">
            <c:chart xmlns:c="http://schemas.openxmlformats.org/drawingml/2006/chart" xmlns:r="http://schemas.openxmlformats.org/officeDocument/2006/relationships" r:id="rId20"/>
          </a:graphicData>
        </a:graphic>
      </p:graphicFrame>
      <p:sp>
        <p:nvSpPr>
          <p:cNvPr id="43" name="TextBox 42">
            <a:extLst>
              <a:ext uri="{FF2B5EF4-FFF2-40B4-BE49-F238E27FC236}">
                <a16:creationId xmlns:a16="http://schemas.microsoft.com/office/drawing/2014/main" id="{784F12FC-5FA5-40B6-8632-B77CF5186324}"/>
              </a:ext>
            </a:extLst>
          </p:cNvPr>
          <p:cNvSpPr txBox="1"/>
          <p:nvPr/>
        </p:nvSpPr>
        <p:spPr>
          <a:xfrm>
            <a:off x="270532" y="2342555"/>
            <a:ext cx="2130072" cy="810478"/>
          </a:xfrm>
          <a:prstGeom prst="rect">
            <a:avLst/>
          </a:prstGeom>
          <a:noFill/>
        </p:spPr>
        <p:txBody>
          <a:bodyPr wrap="square" rtlCol="0">
            <a:spAutoFit/>
          </a:bodyPr>
          <a:lstStyle/>
          <a:p>
            <a:pPr lvl="0" algn="ctr">
              <a:lnSpc>
                <a:spcPts val="1400"/>
              </a:lnSpc>
              <a:defRPr/>
            </a:pPr>
            <a:r>
              <a:rPr lang="en-US" sz="1300" dirty="0">
                <a:solidFill>
                  <a:srgbClr val="000000"/>
                </a:solidFill>
                <a:latin typeface="Assistant SemiBold" pitchFamily="2" charset="-79"/>
                <a:cs typeface="Assistant SemiBold" pitchFamily="2" charset="-79"/>
              </a:rPr>
              <a:t>Solution for purchasing at physical stores, e-commerce sites, and call centers</a:t>
            </a:r>
          </a:p>
        </p:txBody>
      </p:sp>
      <p:sp>
        <p:nvSpPr>
          <p:cNvPr id="67" name="TextBox 66">
            <a:extLst>
              <a:ext uri="{FF2B5EF4-FFF2-40B4-BE49-F238E27FC236}">
                <a16:creationId xmlns:a16="http://schemas.microsoft.com/office/drawing/2014/main" id="{1A019816-455A-4005-81F5-C6260ED39E8E}"/>
              </a:ext>
            </a:extLst>
          </p:cNvPr>
          <p:cNvSpPr txBox="1"/>
          <p:nvPr/>
        </p:nvSpPr>
        <p:spPr>
          <a:xfrm>
            <a:off x="2400604" y="2357742"/>
            <a:ext cx="1692000" cy="1169551"/>
          </a:xfrm>
          <a:prstGeom prst="rect">
            <a:avLst/>
          </a:prstGeom>
          <a:noFill/>
        </p:spPr>
        <p:txBody>
          <a:bodyPr wrap="square" rtlCol="0">
            <a:spAutoFit/>
          </a:bodyPr>
          <a:lstStyle/>
          <a:p>
            <a:pPr lvl="0" algn="ctr">
              <a:lnSpc>
                <a:spcPts val="1400"/>
              </a:lnSpc>
              <a:defRPr/>
            </a:pPr>
            <a:r>
              <a:rPr lang="en-US" sz="1300" dirty="0">
                <a:solidFill>
                  <a:srgbClr val="000000"/>
                </a:solidFill>
                <a:latin typeface="Assistant SemiBold" pitchFamily="2" charset="-79"/>
                <a:cs typeface="Assistant SemiBold" pitchFamily="2" charset="-79"/>
              </a:rPr>
              <a:t>Simple and safe technological solution for checkout credit in e-commerce sites</a:t>
            </a:r>
          </a:p>
          <a:p>
            <a:pPr lvl="0" algn="ctr">
              <a:lnSpc>
                <a:spcPts val="1400"/>
              </a:lnSpc>
              <a:defRPr/>
            </a:pPr>
            <a:endParaRPr lang="en-US" sz="1300" dirty="0">
              <a:solidFill>
                <a:srgbClr val="000000"/>
              </a:solidFill>
              <a:latin typeface="Assistant SemiBold" pitchFamily="2" charset="-79"/>
              <a:cs typeface="Assistant SemiBold" pitchFamily="2" charset="-79"/>
            </a:endParaRPr>
          </a:p>
        </p:txBody>
      </p:sp>
      <p:sp>
        <p:nvSpPr>
          <p:cNvPr id="68" name="TextBox 67">
            <a:extLst>
              <a:ext uri="{FF2B5EF4-FFF2-40B4-BE49-F238E27FC236}">
                <a16:creationId xmlns:a16="http://schemas.microsoft.com/office/drawing/2014/main" id="{2CB994A0-20C9-45FA-92A7-8EB086F6C370}"/>
              </a:ext>
            </a:extLst>
          </p:cNvPr>
          <p:cNvSpPr txBox="1"/>
          <p:nvPr/>
        </p:nvSpPr>
        <p:spPr>
          <a:xfrm>
            <a:off x="4311640" y="2368943"/>
            <a:ext cx="1692000" cy="630942"/>
          </a:xfrm>
          <a:prstGeom prst="rect">
            <a:avLst/>
          </a:prstGeom>
          <a:noFill/>
        </p:spPr>
        <p:txBody>
          <a:bodyPr wrap="square" rtlCol="0">
            <a:spAutoFit/>
          </a:bodyPr>
          <a:lstStyle/>
          <a:p>
            <a:pPr lvl="0" algn="ctr" rtl="1">
              <a:lnSpc>
                <a:spcPts val="1400"/>
              </a:lnSpc>
              <a:defRPr/>
            </a:pPr>
            <a:r>
              <a:rPr lang="en-US" sz="1300" dirty="0">
                <a:solidFill>
                  <a:srgbClr val="000000"/>
                </a:solidFill>
                <a:latin typeface="Assistant SemiBold" pitchFamily="2" charset="-79"/>
                <a:cs typeface="Assistant SemiBold" pitchFamily="2" charset="-79"/>
              </a:rPr>
              <a:t>Substitutes for check and credit payment for large purchases</a:t>
            </a:r>
            <a:endParaRPr lang="he-IL" sz="1300" dirty="0">
              <a:solidFill>
                <a:srgbClr val="000000"/>
              </a:solidFill>
              <a:latin typeface="Assistant SemiBold" pitchFamily="2" charset="-79"/>
              <a:cs typeface="Assistant SemiBold" pitchFamily="2" charset="-79"/>
            </a:endParaRPr>
          </a:p>
        </p:txBody>
      </p:sp>
      <p:sp>
        <p:nvSpPr>
          <p:cNvPr id="69" name="TextBox 68">
            <a:extLst>
              <a:ext uri="{FF2B5EF4-FFF2-40B4-BE49-F238E27FC236}">
                <a16:creationId xmlns:a16="http://schemas.microsoft.com/office/drawing/2014/main" id="{EE8C09C2-E995-4EBF-AA31-052F824B8755}"/>
              </a:ext>
            </a:extLst>
          </p:cNvPr>
          <p:cNvSpPr txBox="1"/>
          <p:nvPr/>
        </p:nvSpPr>
        <p:spPr>
          <a:xfrm>
            <a:off x="6222676" y="2368943"/>
            <a:ext cx="1692000" cy="630942"/>
          </a:xfrm>
          <a:prstGeom prst="rect">
            <a:avLst/>
          </a:prstGeom>
          <a:noFill/>
        </p:spPr>
        <p:txBody>
          <a:bodyPr wrap="square" rtlCol="0">
            <a:spAutoFit/>
          </a:bodyPr>
          <a:lstStyle/>
          <a:p>
            <a:pPr lvl="0" algn="ctr">
              <a:lnSpc>
                <a:spcPts val="1400"/>
              </a:lnSpc>
              <a:defRPr/>
            </a:pPr>
            <a:r>
              <a:rPr lang="en-US" sz="1300" dirty="0">
                <a:solidFill>
                  <a:srgbClr val="000000"/>
                </a:solidFill>
                <a:latin typeface="Assistant SemiBold" pitchFamily="2" charset="-79"/>
                <a:cs typeface="Assistant SemiBold" pitchFamily="2" charset="-79"/>
              </a:rPr>
              <a:t>Transaction approved within just 17 seconds**</a:t>
            </a:r>
            <a:endParaRPr lang="he-IL" sz="1300" dirty="0">
              <a:solidFill>
                <a:srgbClr val="000000"/>
              </a:solidFill>
              <a:latin typeface="Assistant SemiBold" pitchFamily="2" charset="-79"/>
              <a:cs typeface="Assistant SemiBold" pitchFamily="2" charset="-79"/>
            </a:endParaRPr>
          </a:p>
        </p:txBody>
      </p:sp>
      <p:sp>
        <p:nvSpPr>
          <p:cNvPr id="70" name="TextBox 69">
            <a:extLst>
              <a:ext uri="{FF2B5EF4-FFF2-40B4-BE49-F238E27FC236}">
                <a16:creationId xmlns:a16="http://schemas.microsoft.com/office/drawing/2014/main" id="{F0080AE5-34C8-4DC7-BF7B-547DD03C31CE}"/>
              </a:ext>
            </a:extLst>
          </p:cNvPr>
          <p:cNvSpPr txBox="1"/>
          <p:nvPr/>
        </p:nvSpPr>
        <p:spPr>
          <a:xfrm>
            <a:off x="8215984" y="2375353"/>
            <a:ext cx="1527456" cy="990015"/>
          </a:xfrm>
          <a:prstGeom prst="rect">
            <a:avLst/>
          </a:prstGeom>
          <a:noFill/>
        </p:spPr>
        <p:txBody>
          <a:bodyPr wrap="square" lIns="91440" tIns="45720" rIns="91440" bIns="45720" rtlCol="0" anchor="t">
            <a:spAutoFit/>
          </a:bodyPr>
          <a:lstStyle/>
          <a:p>
            <a:pPr algn="ctr" rtl="1">
              <a:lnSpc>
                <a:spcPts val="1400"/>
              </a:lnSpc>
              <a:defRPr/>
            </a:pPr>
            <a:r>
              <a:rPr lang="en-US" sz="1300" dirty="0">
                <a:latin typeface="Assistant SemiBold" pitchFamily="2" charset="-79"/>
                <a:cs typeface="Assistant SemiBold" pitchFamily="2" charset="-79"/>
              </a:rPr>
              <a:t>Deployed at about 1,520 points of sale* using </a:t>
            </a:r>
            <a:r>
              <a:rPr lang="en-US" sz="1300" dirty="0" err="1">
                <a:latin typeface="Assistant SemiBold" pitchFamily="2" charset="-79"/>
                <a:cs typeface="Assistant SemiBold" pitchFamily="2" charset="-79"/>
              </a:rPr>
              <a:t>BlenderPay</a:t>
            </a:r>
            <a:r>
              <a:rPr lang="en-US" sz="1300" dirty="0">
                <a:latin typeface="Assistant SemiBold" pitchFamily="2" charset="-79"/>
                <a:cs typeface="Assistant SemiBold" pitchFamily="2" charset="-79"/>
              </a:rPr>
              <a:t> as a means of payment</a:t>
            </a:r>
            <a:endParaRPr lang="he-IL" sz="1300" dirty="0">
              <a:solidFill>
                <a:srgbClr val="000000"/>
              </a:solidFill>
              <a:latin typeface="Assistant SemiBold" pitchFamily="2" charset="-79"/>
              <a:cs typeface="Assistant SemiBold" pitchFamily="2" charset="-79"/>
            </a:endParaRPr>
          </a:p>
        </p:txBody>
      </p:sp>
      <p:sp>
        <p:nvSpPr>
          <p:cNvPr id="71" name="TextBox 70">
            <a:extLst>
              <a:ext uri="{FF2B5EF4-FFF2-40B4-BE49-F238E27FC236}">
                <a16:creationId xmlns:a16="http://schemas.microsoft.com/office/drawing/2014/main" id="{EF5AE05A-9457-4D65-BC36-FC558A612D91}"/>
              </a:ext>
            </a:extLst>
          </p:cNvPr>
          <p:cNvSpPr txBox="1"/>
          <p:nvPr/>
        </p:nvSpPr>
        <p:spPr>
          <a:xfrm>
            <a:off x="9892059" y="2388784"/>
            <a:ext cx="2161393" cy="810478"/>
          </a:xfrm>
          <a:prstGeom prst="rect">
            <a:avLst/>
          </a:prstGeom>
          <a:noFill/>
        </p:spPr>
        <p:txBody>
          <a:bodyPr wrap="square" rtlCol="0">
            <a:spAutoFit/>
          </a:bodyPr>
          <a:lstStyle/>
          <a:p>
            <a:pPr lvl="0" algn="ctr">
              <a:lnSpc>
                <a:spcPts val="1400"/>
              </a:lnSpc>
              <a:defRPr/>
            </a:pPr>
            <a:r>
              <a:rPr lang="en-US" sz="1300" dirty="0">
                <a:solidFill>
                  <a:srgbClr val="000000"/>
                </a:solidFill>
                <a:latin typeface="Assistant SemiBold" pitchFamily="2" charset="-79"/>
                <a:cs typeface="Assistant SemiBold" pitchFamily="2" charset="-79"/>
              </a:rPr>
              <a:t>Technology allows payment in extended installments using rapid non-bank credit at POSs</a:t>
            </a:r>
            <a:endParaRPr lang="he-IL" sz="1300" dirty="0">
              <a:solidFill>
                <a:srgbClr val="000000"/>
              </a:solidFill>
              <a:latin typeface="Assistant SemiBold" pitchFamily="2" charset="-79"/>
              <a:cs typeface="Assistant SemiBold" pitchFamily="2" charset="-79"/>
            </a:endParaRPr>
          </a:p>
        </p:txBody>
      </p:sp>
      <p:sp>
        <p:nvSpPr>
          <p:cNvPr id="77" name="TextBox 76">
            <a:extLst>
              <a:ext uri="{FF2B5EF4-FFF2-40B4-BE49-F238E27FC236}">
                <a16:creationId xmlns:a16="http://schemas.microsoft.com/office/drawing/2014/main" id="{E5DF5E6F-1C2C-4BEC-BE9F-20E972C98967}"/>
              </a:ext>
            </a:extLst>
          </p:cNvPr>
          <p:cNvSpPr txBox="1"/>
          <p:nvPr/>
        </p:nvSpPr>
        <p:spPr>
          <a:xfrm>
            <a:off x="3557939" y="3552252"/>
            <a:ext cx="5149054" cy="338554"/>
          </a:xfrm>
          <a:prstGeom prst="rect">
            <a:avLst/>
          </a:prstGeom>
          <a:noFill/>
        </p:spPr>
        <p:txBody>
          <a:bodyPr wrap="square">
            <a:spAutoFit/>
          </a:bodyPr>
          <a:lstStyle/>
          <a:p>
            <a:pPr algn="ctr">
              <a:defRPr sz="1500" b="1" i="0" u="none" strike="noStrike" kern="1200" cap="all" spc="100" normalizeH="0" baseline="0">
                <a:solidFill>
                  <a:prstClr val="white"/>
                </a:solidFill>
                <a:latin typeface="+mn-lt"/>
                <a:ea typeface="+mn-ea"/>
                <a:cs typeface="+mn-cs"/>
              </a:defRPr>
            </a:pPr>
            <a:r>
              <a:rPr lang="en-US" sz="1600" dirty="0">
                <a:solidFill>
                  <a:srgbClr val="000000"/>
                </a:solidFill>
                <a:latin typeface="Assistant SemiBold" pitchFamily="2" charset="-79"/>
                <a:cs typeface="Assistant SemiBold" pitchFamily="2" charset="-79"/>
              </a:rPr>
              <a:t>Significant growth in </a:t>
            </a:r>
            <a:r>
              <a:rPr lang="en-US" sz="1600" dirty="0" err="1">
                <a:solidFill>
                  <a:srgbClr val="000000"/>
                </a:solidFill>
                <a:latin typeface="Assistant SemiBold" pitchFamily="2" charset="-79"/>
                <a:cs typeface="Assistant SemiBold" pitchFamily="2" charset="-79"/>
              </a:rPr>
              <a:t>PoS</a:t>
            </a:r>
            <a:r>
              <a:rPr lang="en-US" sz="1600" dirty="0">
                <a:solidFill>
                  <a:srgbClr val="000000"/>
                </a:solidFill>
                <a:latin typeface="Assistant SemiBold" pitchFamily="2" charset="-79"/>
                <a:cs typeface="Assistant SemiBold" pitchFamily="2" charset="-79"/>
              </a:rPr>
              <a:t> deployment</a:t>
            </a:r>
            <a:endParaRPr lang="he-IL" sz="1600" dirty="0">
              <a:solidFill>
                <a:srgbClr val="000000"/>
              </a:solidFill>
              <a:latin typeface="Assistant SemiBold" pitchFamily="2" charset="-79"/>
              <a:cs typeface="Assistant SemiBold" pitchFamily="2" charset="-79"/>
            </a:endParaRPr>
          </a:p>
        </p:txBody>
      </p:sp>
      <p:sp>
        <p:nvSpPr>
          <p:cNvPr id="85" name="תיבת טקסט 2">
            <a:extLst>
              <a:ext uri="{FF2B5EF4-FFF2-40B4-BE49-F238E27FC236}">
                <a16:creationId xmlns:a16="http://schemas.microsoft.com/office/drawing/2014/main" id="{40401235-5810-4310-9149-D2B0F83BE7EB}"/>
              </a:ext>
            </a:extLst>
          </p:cNvPr>
          <p:cNvSpPr txBox="1"/>
          <p:nvPr/>
        </p:nvSpPr>
        <p:spPr>
          <a:xfrm>
            <a:off x="10005205" y="6405627"/>
            <a:ext cx="1631498" cy="415498"/>
          </a:xfrm>
          <a:prstGeom prst="rect">
            <a:avLst/>
          </a:prstGeom>
          <a:noFill/>
        </p:spPr>
        <p:txBody>
          <a:bodyPr wrap="square" rtlCol="0">
            <a:spAutoFit/>
          </a:bodyPr>
          <a:lstStyle/>
          <a:p>
            <a:r>
              <a:rPr lang="en-US" sz="1000" dirty="0">
                <a:solidFill>
                  <a:srgbClr val="000000"/>
                </a:solidFill>
                <a:latin typeface="Assistant Light" panose="00000400000000000000" pitchFamily="2" charset="-79"/>
                <a:cs typeface="Assistant Light" panose="00000400000000000000" pitchFamily="2" charset="-79"/>
              </a:rPr>
              <a:t>* Includes auto dealerships</a:t>
            </a:r>
            <a:endParaRPr lang="he-IL" sz="1000" dirty="0">
              <a:solidFill>
                <a:srgbClr val="000000"/>
              </a:solidFill>
              <a:latin typeface="Assistant Light" panose="00000400000000000000" pitchFamily="2" charset="-79"/>
              <a:cs typeface="Assistant Light" panose="00000400000000000000" pitchFamily="2" charset="-79"/>
            </a:endParaRPr>
          </a:p>
          <a:p>
            <a:pPr algn="l"/>
            <a:r>
              <a:rPr lang="en-US" sz="1000" dirty="0">
                <a:solidFill>
                  <a:srgbClr val="000000"/>
                </a:solidFill>
                <a:latin typeface="Assistant Light" panose="00000400000000000000" pitchFamily="2" charset="-79"/>
                <a:cs typeface="Assistant Light" panose="00000400000000000000" pitchFamily="2" charset="-79"/>
              </a:rPr>
              <a:t>** Minimal time period</a:t>
            </a:r>
            <a:endParaRPr lang="he-IL" sz="1000" dirty="0">
              <a:solidFill>
                <a:srgbClr val="000000"/>
              </a:solidFill>
              <a:latin typeface="Assistant Light" panose="00000400000000000000" pitchFamily="2" charset="-79"/>
              <a:cs typeface="Assistant Light" panose="00000400000000000000" pitchFamily="2" charset="-79"/>
            </a:endParaRPr>
          </a:p>
        </p:txBody>
      </p:sp>
      <p:grpSp>
        <p:nvGrpSpPr>
          <p:cNvPr id="87" name="Group 86">
            <a:extLst>
              <a:ext uri="{FF2B5EF4-FFF2-40B4-BE49-F238E27FC236}">
                <a16:creationId xmlns:a16="http://schemas.microsoft.com/office/drawing/2014/main" id="{1EB89CA8-2BF0-40CA-9E78-B0F0DFC98F8C}"/>
              </a:ext>
            </a:extLst>
          </p:cNvPr>
          <p:cNvGrpSpPr/>
          <p:nvPr/>
        </p:nvGrpSpPr>
        <p:grpSpPr>
          <a:xfrm>
            <a:off x="-647023" y="-141665"/>
            <a:ext cx="1343804" cy="1343808"/>
            <a:chOff x="-647023" y="-141665"/>
            <a:chExt cx="1343804" cy="1343808"/>
          </a:xfrm>
        </p:grpSpPr>
        <p:sp>
          <p:nvSpPr>
            <p:cNvPr id="88" name="Arc 87">
              <a:extLst>
                <a:ext uri="{FF2B5EF4-FFF2-40B4-BE49-F238E27FC236}">
                  <a16:creationId xmlns:a16="http://schemas.microsoft.com/office/drawing/2014/main" id="{518BB089-B160-4D49-B18F-042C0263DDE1}"/>
                </a:ext>
              </a:extLst>
            </p:cNvPr>
            <p:cNvSpPr/>
            <p:nvPr/>
          </p:nvSpPr>
          <p:spPr>
            <a:xfrm rot="15300000" flipH="1" flipV="1">
              <a:off x="-647025" y="-141663"/>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89" name="Group 88">
              <a:extLst>
                <a:ext uri="{FF2B5EF4-FFF2-40B4-BE49-F238E27FC236}">
                  <a16:creationId xmlns:a16="http://schemas.microsoft.com/office/drawing/2014/main" id="{FE5489C8-D7BB-49A6-A2B6-B8BED57A734C}"/>
                </a:ext>
              </a:extLst>
            </p:cNvPr>
            <p:cNvGrpSpPr/>
            <p:nvPr/>
          </p:nvGrpSpPr>
          <p:grpSpPr>
            <a:xfrm>
              <a:off x="-518128" y="-12770"/>
              <a:ext cx="1086015" cy="1086017"/>
              <a:chOff x="-518128" y="-12770"/>
              <a:chExt cx="1086015" cy="1086017"/>
            </a:xfrm>
          </p:grpSpPr>
          <p:sp>
            <p:nvSpPr>
              <p:cNvPr id="90" name="Arc 89">
                <a:extLst>
                  <a:ext uri="{FF2B5EF4-FFF2-40B4-BE49-F238E27FC236}">
                    <a16:creationId xmlns:a16="http://schemas.microsoft.com/office/drawing/2014/main" id="{D568AEF1-8D0B-47F1-8E44-D8EDF5B4979F}"/>
                  </a:ext>
                </a:extLst>
              </p:cNvPr>
              <p:cNvSpPr/>
              <p:nvPr/>
            </p:nvSpPr>
            <p:spPr>
              <a:xfrm rot="15300000" flipH="1" flipV="1">
                <a:off x="-518129" y="-12769"/>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1" name="Oval 90">
                <a:extLst>
                  <a:ext uri="{FF2B5EF4-FFF2-40B4-BE49-F238E27FC236}">
                    <a16:creationId xmlns:a16="http://schemas.microsoft.com/office/drawing/2014/main" id="{A821016A-5863-4E12-94AF-56AB1F394B23}"/>
                  </a:ext>
                </a:extLst>
              </p:cNvPr>
              <p:cNvSpPr/>
              <p:nvPr/>
            </p:nvSpPr>
            <p:spPr>
              <a:xfrm>
                <a:off x="232723" y="948482"/>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Partial Circle 91">
                <a:extLst>
                  <a:ext uri="{FF2B5EF4-FFF2-40B4-BE49-F238E27FC236}">
                    <a16:creationId xmlns:a16="http://schemas.microsoft.com/office/drawing/2014/main" id="{9D42BC6A-FCF9-4ABA-928E-9CD755FFF073}"/>
                  </a:ext>
                </a:extLst>
              </p:cNvPr>
              <p:cNvSpPr/>
              <p:nvPr/>
            </p:nvSpPr>
            <p:spPr>
              <a:xfrm rot="16200000" flipH="1">
                <a:off x="-346649" y="185072"/>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Tree>
    <p:extLst>
      <p:ext uri="{BB962C8B-B14F-4D97-AF65-F5344CB8AC3E}">
        <p14:creationId xmlns:p14="http://schemas.microsoft.com/office/powerpoint/2010/main" val="29983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1553C0D-2B4B-4534-9393-8F3B757D2BF9}"/>
              </a:ext>
            </a:extLst>
          </p:cNvPr>
          <p:cNvSpPr/>
          <p:nvPr/>
        </p:nvSpPr>
        <p:spPr>
          <a:xfrm>
            <a:off x="0" y="3710709"/>
            <a:ext cx="12192000" cy="2314800"/>
          </a:xfrm>
          <a:prstGeom prst="rect">
            <a:avLst/>
          </a:prstGeom>
          <a:solidFill>
            <a:srgbClr val="BD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TextBox 73">
            <a:extLst>
              <a:ext uri="{FF2B5EF4-FFF2-40B4-BE49-F238E27FC236}">
                <a16:creationId xmlns:a16="http://schemas.microsoft.com/office/drawing/2014/main" id="{7484AF50-FE2E-4B9F-AAD2-948804B887AA}"/>
              </a:ext>
            </a:extLst>
          </p:cNvPr>
          <p:cNvSpPr txBox="1"/>
          <p:nvPr/>
        </p:nvSpPr>
        <p:spPr>
          <a:xfrm>
            <a:off x="5206905" y="2537562"/>
            <a:ext cx="1836000" cy="630942"/>
          </a:xfrm>
          <a:prstGeom prst="rect">
            <a:avLst/>
          </a:prstGeom>
          <a:noFill/>
        </p:spPr>
        <p:txBody>
          <a:bodyPr wrap="square" rtlCol="0">
            <a:spAutoFit/>
          </a:bodyPr>
          <a:lstStyle/>
          <a:p>
            <a:pPr algn="ctr">
              <a:lnSpc>
                <a:spcPts val="1400"/>
              </a:lnSpc>
              <a:defRPr/>
            </a:pPr>
            <a:r>
              <a:rPr lang="en-US" sz="1300" dirty="0">
                <a:solidFill>
                  <a:srgbClr val="000000"/>
                </a:solidFill>
                <a:latin typeface="Assistant SemiBold" pitchFamily="2" charset="-79"/>
                <a:cs typeface="Assistant SemiBold" pitchFamily="2" charset="-79"/>
              </a:rPr>
              <a:t>Wide installment spread tailored to customer needs</a:t>
            </a:r>
            <a:endParaRPr lang="he-IL" sz="1300" dirty="0">
              <a:solidFill>
                <a:srgbClr val="000000"/>
              </a:solidFill>
              <a:latin typeface="Assistant SemiBold" pitchFamily="2" charset="-79"/>
              <a:cs typeface="Assistant SemiBold" pitchFamily="2" charset="-79"/>
            </a:endParaRPr>
          </a:p>
        </p:txBody>
      </p:sp>
      <p:sp>
        <p:nvSpPr>
          <p:cNvPr id="75" name="TextBox 74">
            <a:extLst>
              <a:ext uri="{FF2B5EF4-FFF2-40B4-BE49-F238E27FC236}">
                <a16:creationId xmlns:a16="http://schemas.microsoft.com/office/drawing/2014/main" id="{A953DCAD-8D38-4EC6-B91E-6FC02BD7B5D1}"/>
              </a:ext>
            </a:extLst>
          </p:cNvPr>
          <p:cNvSpPr txBox="1"/>
          <p:nvPr/>
        </p:nvSpPr>
        <p:spPr>
          <a:xfrm>
            <a:off x="2821024" y="2537562"/>
            <a:ext cx="1836000" cy="738664"/>
          </a:xfrm>
          <a:prstGeom prst="rect">
            <a:avLst/>
          </a:prstGeom>
          <a:noFill/>
        </p:spPr>
        <p:txBody>
          <a:bodyPr wrap="square" rtlCol="0">
            <a:spAutoFit/>
          </a:bodyPr>
          <a:lstStyle/>
          <a:p>
            <a:pPr algn="ctr" eaLnBrk="1" hangingPunct="1"/>
            <a:r>
              <a:rPr lang="en-GB" altLang="en-IL" sz="1400" b="1" dirty="0">
                <a:latin typeface="Assistant Light" pitchFamily="2" charset="-79"/>
                <a:cs typeface="Assistant Light" pitchFamily="2" charset="-79"/>
                <a:sym typeface="Assistant Light" pitchFamily="2" charset="-79"/>
              </a:rPr>
              <a:t>Convenient and easy-to-use digital platform for car dealers</a:t>
            </a:r>
            <a:endParaRPr lang="en-GB" altLang="en-IL" sz="1400" b="1" dirty="0">
              <a:latin typeface="Assistant Light" pitchFamily="2" charset="-79"/>
              <a:cs typeface="Assistant Light" pitchFamily="2" charset="-79"/>
            </a:endParaRPr>
          </a:p>
        </p:txBody>
      </p:sp>
      <p:sp>
        <p:nvSpPr>
          <p:cNvPr id="76" name="TextBox 75">
            <a:extLst>
              <a:ext uri="{FF2B5EF4-FFF2-40B4-BE49-F238E27FC236}">
                <a16:creationId xmlns:a16="http://schemas.microsoft.com/office/drawing/2014/main" id="{700656E6-5AC2-498C-8E37-BAFBCB2DEE25}"/>
              </a:ext>
            </a:extLst>
          </p:cNvPr>
          <p:cNvSpPr txBox="1"/>
          <p:nvPr/>
        </p:nvSpPr>
        <p:spPr>
          <a:xfrm>
            <a:off x="403615" y="2537562"/>
            <a:ext cx="1836000" cy="923330"/>
          </a:xfrm>
          <a:prstGeom prst="rect">
            <a:avLst/>
          </a:prstGeom>
          <a:noFill/>
        </p:spPr>
        <p:txBody>
          <a:bodyPr wrap="square" rtlCol="0">
            <a:spAutoFit/>
          </a:bodyPr>
          <a:lstStyle/>
          <a:p>
            <a:pPr algn="ctr" eaLnBrk="1" hangingPunct="1"/>
            <a:r>
              <a:rPr lang="en-GB" altLang="en-IL" sz="1400" b="1" dirty="0">
                <a:latin typeface="Assistant Light" pitchFamily="2" charset="-79"/>
                <a:cs typeface="Assistant Light" pitchFamily="2" charset="-79"/>
                <a:sym typeface="Assistant Light" pitchFamily="2" charset="-79"/>
              </a:rPr>
              <a:t>Transaction authorisation within just 30 seconds* </a:t>
            </a:r>
          </a:p>
          <a:p>
            <a:pPr algn="ctr" eaLnBrk="1" hangingPunct="1"/>
            <a:r>
              <a:rPr lang="en-GB" altLang="en-IL" sz="1200" dirty="0">
                <a:latin typeface="Assistant Light" pitchFamily="2" charset="-79"/>
                <a:cs typeface="Assistant Light" pitchFamily="2" charset="-79"/>
                <a:sym typeface="Assistant Light" pitchFamily="2" charset="-79"/>
              </a:rPr>
              <a:t>No forms or paperwork!</a:t>
            </a:r>
            <a:endParaRPr lang="en-GB" altLang="en-IL" sz="1200" dirty="0">
              <a:latin typeface="Assistant Light" pitchFamily="2" charset="-79"/>
              <a:cs typeface="Assistant Light" pitchFamily="2" charset="-79"/>
            </a:endParaRPr>
          </a:p>
        </p:txBody>
      </p:sp>
      <p:sp>
        <p:nvSpPr>
          <p:cNvPr id="89" name="Oval 88">
            <a:extLst>
              <a:ext uri="{FF2B5EF4-FFF2-40B4-BE49-F238E27FC236}">
                <a16:creationId xmlns:a16="http://schemas.microsoft.com/office/drawing/2014/main" id="{62AE27B2-DDB6-4928-A09C-F225EE3EAD3B}"/>
              </a:ext>
            </a:extLst>
          </p:cNvPr>
          <p:cNvSpPr/>
          <p:nvPr/>
        </p:nvSpPr>
        <p:spPr>
          <a:xfrm>
            <a:off x="10516674"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0" name="Oval 89">
            <a:extLst>
              <a:ext uri="{FF2B5EF4-FFF2-40B4-BE49-F238E27FC236}">
                <a16:creationId xmlns:a16="http://schemas.microsoft.com/office/drawing/2014/main" id="{224701CA-14B8-4007-B826-84F735F22570}"/>
              </a:ext>
            </a:extLst>
          </p:cNvPr>
          <p:cNvSpPr/>
          <p:nvPr/>
        </p:nvSpPr>
        <p:spPr>
          <a:xfrm>
            <a:off x="961496"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121717" y="218474"/>
            <a:ext cx="3514262" cy="646331"/>
          </a:xfrm>
          <a:prstGeom prst="rect">
            <a:avLst/>
          </a:prstGeom>
          <a:noFill/>
        </p:spPr>
        <p:txBody>
          <a:bodyPr wrap="square" rtlCol="0">
            <a:spAutoFit/>
          </a:bodyPr>
          <a:lstStyle/>
          <a:p>
            <a:pPr algn="r">
              <a:defRPr/>
            </a:pPr>
            <a:r>
              <a:rPr lang="en-US" sz="3600" dirty="0">
                <a:solidFill>
                  <a:srgbClr val="041634"/>
                </a:solidFill>
                <a:latin typeface="Assistant ExtraBold" pitchFamily="2" charset="-79"/>
                <a:cs typeface="Assistant ExtraBold" pitchFamily="2" charset="-79"/>
              </a:rPr>
              <a:t>BLENDER </a:t>
            </a:r>
            <a:r>
              <a:rPr lang="en-US" sz="3600" dirty="0">
                <a:solidFill>
                  <a:srgbClr val="00AEEF"/>
                </a:solidFill>
                <a:latin typeface="Assistant ExtraBold" pitchFamily="2" charset="-79"/>
                <a:cs typeface="Assistant ExtraBold" pitchFamily="2" charset="-79"/>
              </a:rPr>
              <a:t>CAR</a:t>
            </a:r>
            <a:endParaRPr lang="en-US" sz="3600" dirty="0">
              <a:solidFill>
                <a:srgbClr val="041634"/>
              </a:solidFill>
              <a:latin typeface="Assistant ExtraBold" pitchFamily="2" charset="-79"/>
              <a:cs typeface="Assistant ExtraBold" pitchFamily="2" charset="-79"/>
            </a:endParaRPr>
          </a:p>
        </p:txBody>
      </p:sp>
      <p:sp>
        <p:nvSpPr>
          <p:cNvPr id="77" name="TextBox 76">
            <a:extLst>
              <a:ext uri="{FF2B5EF4-FFF2-40B4-BE49-F238E27FC236}">
                <a16:creationId xmlns:a16="http://schemas.microsoft.com/office/drawing/2014/main" id="{0D0B4867-6E55-4E1F-BE15-39361863EEF8}"/>
              </a:ext>
            </a:extLst>
          </p:cNvPr>
          <p:cNvSpPr txBox="1"/>
          <p:nvPr/>
        </p:nvSpPr>
        <p:spPr>
          <a:xfrm>
            <a:off x="7202909" y="5512837"/>
            <a:ext cx="4397089" cy="319896"/>
          </a:xfrm>
          <a:prstGeom prst="rect">
            <a:avLst/>
          </a:prstGeom>
          <a:noFill/>
        </p:spPr>
        <p:txBody>
          <a:bodyPr wrap="square" rtlCol="0">
            <a:spAutoFit/>
          </a:bodyPr>
          <a:lstStyle/>
          <a:p>
            <a:pPr marR="0" lvl="0" algn="r" defTabSz="914400" rtl="1" eaLnBrk="1" fontAlgn="auto" latinLnBrk="0" hangingPunct="1">
              <a:lnSpc>
                <a:spcPct val="150000"/>
              </a:lnSpc>
              <a:spcBef>
                <a:spcPts val="0"/>
              </a:spcBef>
              <a:spcAft>
                <a:spcPts val="0"/>
              </a:spcAft>
              <a:buClrTx/>
              <a:buSzTx/>
              <a:tabLst/>
              <a:defRPr/>
            </a:pPr>
            <a:r>
              <a:rPr kumimoji="0" lang="he-IL" sz="11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rPr>
              <a:t>*   פרק זמן מינימלי</a:t>
            </a:r>
            <a:endParaRPr kumimoji="0" lang="en-US" sz="11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endParaRPr>
          </a:p>
        </p:txBody>
      </p:sp>
      <p:sp>
        <p:nvSpPr>
          <p:cNvPr id="84" name="Oval 83">
            <a:extLst>
              <a:ext uri="{FF2B5EF4-FFF2-40B4-BE49-F238E27FC236}">
                <a16:creationId xmlns:a16="http://schemas.microsoft.com/office/drawing/2014/main" id="{248B7C1B-C68F-4FB6-98DF-E90AE08ED08A}"/>
              </a:ext>
            </a:extLst>
          </p:cNvPr>
          <p:cNvSpPr/>
          <p:nvPr/>
        </p:nvSpPr>
        <p:spPr>
          <a:xfrm>
            <a:off x="8127878"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4" name="Oval 93">
            <a:extLst>
              <a:ext uri="{FF2B5EF4-FFF2-40B4-BE49-F238E27FC236}">
                <a16:creationId xmlns:a16="http://schemas.microsoft.com/office/drawing/2014/main" id="{CB8920F7-69E7-41A1-ADBB-6AC3B20BE5F5}"/>
              </a:ext>
            </a:extLst>
          </p:cNvPr>
          <p:cNvSpPr/>
          <p:nvPr/>
        </p:nvSpPr>
        <p:spPr>
          <a:xfrm>
            <a:off x="3350290"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5" name="Oval 94">
            <a:extLst>
              <a:ext uri="{FF2B5EF4-FFF2-40B4-BE49-F238E27FC236}">
                <a16:creationId xmlns:a16="http://schemas.microsoft.com/office/drawing/2014/main" id="{C64C5DB3-0ABF-419A-978D-5D2925B594CD}"/>
              </a:ext>
            </a:extLst>
          </p:cNvPr>
          <p:cNvSpPr/>
          <p:nvPr/>
        </p:nvSpPr>
        <p:spPr>
          <a:xfrm>
            <a:off x="5739084"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3314" name="Picture 2">
            <a:extLst>
              <a:ext uri="{FF2B5EF4-FFF2-40B4-BE49-F238E27FC236}">
                <a16:creationId xmlns:a16="http://schemas.microsoft.com/office/drawing/2014/main" id="{156D50AA-E594-46D0-838E-D4651D221A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35" t="18226" r="-39665" b="34308"/>
          <a:stretch/>
        </p:blipFill>
        <p:spPr bwMode="auto">
          <a:xfrm>
            <a:off x="-1" y="3710709"/>
            <a:ext cx="12201999" cy="23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10E7EC-C0D8-4DEA-A329-877412CD8E46}"/>
              </a:ext>
            </a:extLst>
          </p:cNvPr>
          <p:cNvSpPr/>
          <p:nvPr/>
        </p:nvSpPr>
        <p:spPr>
          <a:xfrm>
            <a:off x="0" y="3710709"/>
            <a:ext cx="5936771" cy="2314800"/>
          </a:xfrm>
          <a:prstGeom prst="rect">
            <a:avLst/>
          </a:prstGeom>
          <a:gradFill>
            <a:gsLst>
              <a:gs pos="0">
                <a:srgbClr val="21BFD5">
                  <a:alpha val="0"/>
                </a:srgbClr>
              </a:gs>
              <a:gs pos="53000">
                <a:srgbClr val="21BFD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0" name="Rectangle 109">
            <a:extLst>
              <a:ext uri="{FF2B5EF4-FFF2-40B4-BE49-F238E27FC236}">
                <a16:creationId xmlns:a16="http://schemas.microsoft.com/office/drawing/2014/main" id="{5C807C0C-3E83-48A6-9CD8-C35E3ED03722}"/>
              </a:ext>
            </a:extLst>
          </p:cNvPr>
          <p:cNvSpPr/>
          <p:nvPr/>
        </p:nvSpPr>
        <p:spPr>
          <a:xfrm flipH="1">
            <a:off x="6255227" y="3710709"/>
            <a:ext cx="5936772" cy="2314800"/>
          </a:xfrm>
          <a:prstGeom prst="rect">
            <a:avLst/>
          </a:prstGeom>
          <a:gradFill>
            <a:gsLst>
              <a:gs pos="0">
                <a:srgbClr val="21BFD5">
                  <a:alpha val="0"/>
                </a:srgbClr>
              </a:gs>
              <a:gs pos="53000">
                <a:srgbClr val="006CB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1" name="TextBox 110">
            <a:extLst>
              <a:ext uri="{FF2B5EF4-FFF2-40B4-BE49-F238E27FC236}">
                <a16:creationId xmlns:a16="http://schemas.microsoft.com/office/drawing/2014/main" id="{EDB2D1A8-8778-4E56-921D-555392E7839D}"/>
              </a:ext>
            </a:extLst>
          </p:cNvPr>
          <p:cNvSpPr txBox="1"/>
          <p:nvPr/>
        </p:nvSpPr>
        <p:spPr>
          <a:xfrm>
            <a:off x="1102943" y="6178517"/>
            <a:ext cx="2230853" cy="299249"/>
          </a:xfrm>
          <a:prstGeom prst="rect">
            <a:avLst/>
          </a:prstGeom>
          <a:noFill/>
        </p:spPr>
        <p:txBody>
          <a:bodyPr wrap="square" rtlCol="0">
            <a:spAutoFit/>
          </a:bodyPr>
          <a:lstStyle/>
          <a:p>
            <a:pPr marR="0" lvl="0" algn="r" defTabSz="914400" rtl="1" eaLnBrk="1" fontAlgn="auto" latinLnBrk="0" hangingPunct="1">
              <a:lnSpc>
                <a:spcPct val="150000"/>
              </a:lnSpc>
              <a:spcBef>
                <a:spcPts val="0"/>
              </a:spcBef>
              <a:spcAft>
                <a:spcPts val="0"/>
              </a:spcAft>
              <a:buClrTx/>
              <a:buSzTx/>
              <a:tabLst/>
              <a:defRPr/>
            </a:pPr>
            <a:r>
              <a:rPr kumimoji="0" lang="en-US" sz="10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rPr>
              <a:t>* Minimal time period</a:t>
            </a:r>
          </a:p>
        </p:txBody>
      </p:sp>
      <p:sp>
        <p:nvSpPr>
          <p:cNvPr id="112" name="Slide Number Placeholder 5">
            <a:extLst>
              <a:ext uri="{FF2B5EF4-FFF2-40B4-BE49-F238E27FC236}">
                <a16:creationId xmlns:a16="http://schemas.microsoft.com/office/drawing/2014/main" id="{6914D597-749C-47F1-A9D4-438966451ED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8" name="Picture 7">
            <a:extLst>
              <a:ext uri="{FF2B5EF4-FFF2-40B4-BE49-F238E27FC236}">
                <a16:creationId xmlns:a16="http://schemas.microsoft.com/office/drawing/2014/main" id="{D1368389-6084-44E3-AE60-3B078290DC7F}"/>
              </a:ext>
            </a:extLst>
          </p:cNvPr>
          <p:cNvPicPr>
            <a:picLocks noChangeAspect="1"/>
          </p:cNvPicPr>
          <p:nvPr/>
        </p:nvPicPr>
        <p:blipFill>
          <a:blip r:embed="rId4">
            <a:lum bright="70000" contrast="-70000"/>
          </a:blip>
          <a:stretch>
            <a:fillRect/>
          </a:stretch>
        </p:blipFill>
        <p:spPr>
          <a:xfrm>
            <a:off x="1102943" y="1905801"/>
            <a:ext cx="9986113" cy="438950"/>
          </a:xfrm>
          <a:prstGeom prst="rect">
            <a:avLst/>
          </a:prstGeom>
        </p:spPr>
      </p:pic>
      <p:sp>
        <p:nvSpPr>
          <p:cNvPr id="27" name="TextBox 26">
            <a:extLst>
              <a:ext uri="{FF2B5EF4-FFF2-40B4-BE49-F238E27FC236}">
                <a16:creationId xmlns:a16="http://schemas.microsoft.com/office/drawing/2014/main" id="{249995C4-9EB5-4E46-9E20-C4320999892A}"/>
              </a:ext>
            </a:extLst>
          </p:cNvPr>
          <p:cNvSpPr txBox="1"/>
          <p:nvPr/>
        </p:nvSpPr>
        <p:spPr>
          <a:xfrm>
            <a:off x="7533145" y="2537562"/>
            <a:ext cx="1836000" cy="990015"/>
          </a:xfrm>
          <a:prstGeom prst="rect">
            <a:avLst/>
          </a:prstGeom>
          <a:noFill/>
        </p:spPr>
        <p:txBody>
          <a:bodyPr wrap="square" lIns="91440" tIns="45720" rIns="91440" bIns="45720" rtlCol="0" anchor="t">
            <a:spAutoFit/>
          </a:bodyPr>
          <a:lstStyle/>
          <a:p>
            <a:pPr algn="ctr">
              <a:lnSpc>
                <a:spcPts val="1400"/>
              </a:lnSpc>
              <a:defRPr/>
            </a:pPr>
            <a:r>
              <a:rPr lang="en-US" sz="1300" dirty="0">
                <a:solidFill>
                  <a:srgbClr val="000000"/>
                </a:solidFill>
                <a:latin typeface="Assistant SemiBold" pitchFamily="2" charset="-79"/>
                <a:cs typeface="Assistant SemiBold" pitchFamily="2" charset="-79"/>
              </a:rPr>
              <a:t>Unique AI-based (artificial intelligence) technology and machine learning for quick financing</a:t>
            </a:r>
            <a:endParaRPr lang="he-IL" sz="1300" dirty="0">
              <a:solidFill>
                <a:srgbClr val="000000"/>
              </a:solidFill>
              <a:latin typeface="Assistant SemiBold" pitchFamily="2" charset="-79"/>
              <a:cs typeface="Assistant SemiBold" pitchFamily="2" charset="-79"/>
            </a:endParaRPr>
          </a:p>
        </p:txBody>
      </p:sp>
      <p:sp>
        <p:nvSpPr>
          <p:cNvPr id="28" name="TextBox 27">
            <a:extLst>
              <a:ext uri="{FF2B5EF4-FFF2-40B4-BE49-F238E27FC236}">
                <a16:creationId xmlns:a16="http://schemas.microsoft.com/office/drawing/2014/main" id="{A108C665-0BA8-4E56-A69E-F84CF60B8F87}"/>
              </a:ext>
            </a:extLst>
          </p:cNvPr>
          <p:cNvSpPr txBox="1"/>
          <p:nvPr/>
        </p:nvSpPr>
        <p:spPr>
          <a:xfrm>
            <a:off x="10005088" y="2537562"/>
            <a:ext cx="1836000" cy="810478"/>
          </a:xfrm>
          <a:prstGeom prst="rect">
            <a:avLst/>
          </a:prstGeom>
          <a:noFill/>
        </p:spPr>
        <p:txBody>
          <a:bodyPr wrap="square" rtlCol="0">
            <a:spAutoFit/>
          </a:bodyPr>
          <a:lstStyle/>
          <a:p>
            <a:pPr algn="ctr" rtl="1">
              <a:lnSpc>
                <a:spcPts val="1400"/>
              </a:lnSpc>
              <a:defRPr/>
            </a:pPr>
            <a:r>
              <a:rPr lang="en-US" sz="1300" dirty="0">
                <a:solidFill>
                  <a:srgbClr val="000000"/>
                </a:solidFill>
                <a:latin typeface="Assistant SemiBold" pitchFamily="2" charset="-79"/>
                <a:cs typeface="Assistant SemiBold" pitchFamily="2" charset="-79"/>
              </a:rPr>
              <a:t>Wide selection of car lots that use </a:t>
            </a:r>
            <a:r>
              <a:rPr lang="en-US" sz="1300" dirty="0" err="1">
                <a:solidFill>
                  <a:srgbClr val="000000"/>
                </a:solidFill>
                <a:latin typeface="Assistant SemiBold" pitchFamily="2" charset="-79"/>
                <a:cs typeface="Assistant SemiBold" pitchFamily="2" charset="-79"/>
              </a:rPr>
              <a:t>BlenderCar</a:t>
            </a:r>
            <a:r>
              <a:rPr lang="en-US" sz="1300" dirty="0">
                <a:solidFill>
                  <a:srgbClr val="000000"/>
                </a:solidFill>
                <a:latin typeface="Assistant SemiBold" pitchFamily="2" charset="-79"/>
                <a:cs typeface="Assistant SemiBold" pitchFamily="2" charset="-79"/>
              </a:rPr>
              <a:t> in Israel and Europe</a:t>
            </a:r>
            <a:endParaRPr lang="he-IL" sz="1300" dirty="0">
              <a:solidFill>
                <a:srgbClr val="000000"/>
              </a:solidFill>
              <a:latin typeface="Assistant SemiBold" pitchFamily="2" charset="-79"/>
              <a:cs typeface="Assistant SemiBold" pitchFamily="2" charset="-79"/>
            </a:endParaRPr>
          </a:p>
        </p:txBody>
      </p:sp>
      <p:sp>
        <p:nvSpPr>
          <p:cNvPr id="29" name="TextBox 28">
            <a:extLst>
              <a:ext uri="{FF2B5EF4-FFF2-40B4-BE49-F238E27FC236}">
                <a16:creationId xmlns:a16="http://schemas.microsoft.com/office/drawing/2014/main" id="{0E72BDF6-499D-4AF3-B65F-E3B11FA48772}"/>
              </a:ext>
            </a:extLst>
          </p:cNvPr>
          <p:cNvSpPr txBox="1"/>
          <p:nvPr/>
        </p:nvSpPr>
        <p:spPr>
          <a:xfrm>
            <a:off x="590684" y="814519"/>
            <a:ext cx="9702424" cy="461665"/>
          </a:xfrm>
          <a:prstGeom prst="rect">
            <a:avLst/>
          </a:prstGeom>
          <a:noFill/>
        </p:spPr>
        <p:txBody>
          <a:bodyPr wrap="square" rtlCol="0">
            <a:spAutoFit/>
          </a:bodyPr>
          <a:lstStyle/>
          <a:p>
            <a:pPr algn="l">
              <a:defRPr/>
            </a:pPr>
            <a:r>
              <a:rPr lang="en-US" sz="2400" dirty="0">
                <a:latin typeface="Assistant SemiBold" panose="00000700000000000000" pitchFamily="2" charset="-79"/>
                <a:cs typeface="Assistant SemiBold" panose="00000700000000000000" pitchFamily="2" charset="-79"/>
              </a:rPr>
              <a:t>The fastest and most accurate option for auto loans in Israel and Europe</a:t>
            </a:r>
            <a:endParaRPr lang="he-IL" sz="2400" dirty="0">
              <a:latin typeface="Assistant SemiBold" panose="00000700000000000000" pitchFamily="2" charset="-79"/>
              <a:cs typeface="Assistant SemiBold" panose="00000700000000000000" pitchFamily="2" charset="-79"/>
            </a:endParaRPr>
          </a:p>
        </p:txBody>
      </p:sp>
      <p:grpSp>
        <p:nvGrpSpPr>
          <p:cNvPr id="30" name="Group 29">
            <a:extLst>
              <a:ext uri="{FF2B5EF4-FFF2-40B4-BE49-F238E27FC236}">
                <a16:creationId xmlns:a16="http://schemas.microsoft.com/office/drawing/2014/main" id="{06664A64-6D43-4078-A90F-4B7C9C239C5E}"/>
              </a:ext>
            </a:extLst>
          </p:cNvPr>
          <p:cNvGrpSpPr/>
          <p:nvPr/>
        </p:nvGrpSpPr>
        <p:grpSpPr>
          <a:xfrm>
            <a:off x="-647023" y="-141665"/>
            <a:ext cx="1343804" cy="1343808"/>
            <a:chOff x="-647023" y="-141665"/>
            <a:chExt cx="1343804" cy="1343808"/>
          </a:xfrm>
        </p:grpSpPr>
        <p:sp>
          <p:nvSpPr>
            <p:cNvPr id="31" name="Arc 30">
              <a:extLst>
                <a:ext uri="{FF2B5EF4-FFF2-40B4-BE49-F238E27FC236}">
                  <a16:creationId xmlns:a16="http://schemas.microsoft.com/office/drawing/2014/main" id="{C30B71D1-4A3D-4406-B7A3-6403EEB53BED}"/>
                </a:ext>
              </a:extLst>
            </p:cNvPr>
            <p:cNvSpPr/>
            <p:nvPr/>
          </p:nvSpPr>
          <p:spPr>
            <a:xfrm rot="15300000" flipH="1" flipV="1">
              <a:off x="-647025" y="-141663"/>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32" name="Group 31">
              <a:extLst>
                <a:ext uri="{FF2B5EF4-FFF2-40B4-BE49-F238E27FC236}">
                  <a16:creationId xmlns:a16="http://schemas.microsoft.com/office/drawing/2014/main" id="{FF01B7E6-E3ED-487C-B7A0-F110A4A7E895}"/>
                </a:ext>
              </a:extLst>
            </p:cNvPr>
            <p:cNvGrpSpPr/>
            <p:nvPr/>
          </p:nvGrpSpPr>
          <p:grpSpPr>
            <a:xfrm>
              <a:off x="-518128" y="-12770"/>
              <a:ext cx="1086015" cy="1086017"/>
              <a:chOff x="-518128" y="-12770"/>
              <a:chExt cx="1086015" cy="1086017"/>
            </a:xfrm>
          </p:grpSpPr>
          <p:sp>
            <p:nvSpPr>
              <p:cNvPr id="33" name="Arc 32">
                <a:extLst>
                  <a:ext uri="{FF2B5EF4-FFF2-40B4-BE49-F238E27FC236}">
                    <a16:creationId xmlns:a16="http://schemas.microsoft.com/office/drawing/2014/main" id="{06A904EB-E455-4986-812F-0D328364C0BE}"/>
                  </a:ext>
                </a:extLst>
              </p:cNvPr>
              <p:cNvSpPr/>
              <p:nvPr/>
            </p:nvSpPr>
            <p:spPr>
              <a:xfrm rot="15300000" flipH="1" flipV="1">
                <a:off x="-518129" y="-12769"/>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val 33">
                <a:extLst>
                  <a:ext uri="{FF2B5EF4-FFF2-40B4-BE49-F238E27FC236}">
                    <a16:creationId xmlns:a16="http://schemas.microsoft.com/office/drawing/2014/main" id="{F1058C2F-47F2-4B42-854E-0E8719272669}"/>
                  </a:ext>
                </a:extLst>
              </p:cNvPr>
              <p:cNvSpPr/>
              <p:nvPr/>
            </p:nvSpPr>
            <p:spPr>
              <a:xfrm>
                <a:off x="232723" y="948482"/>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Partial Circle 34">
                <a:extLst>
                  <a:ext uri="{FF2B5EF4-FFF2-40B4-BE49-F238E27FC236}">
                    <a16:creationId xmlns:a16="http://schemas.microsoft.com/office/drawing/2014/main" id="{14D84AE2-54F7-4C15-AAD6-F8E58F4B1E80}"/>
                  </a:ext>
                </a:extLst>
              </p:cNvPr>
              <p:cNvSpPr/>
              <p:nvPr/>
            </p:nvSpPr>
            <p:spPr>
              <a:xfrm rot="16200000" flipH="1">
                <a:off x="-346649" y="185072"/>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Tree>
    <p:extLst>
      <p:ext uri="{BB962C8B-B14F-4D97-AF65-F5344CB8AC3E}">
        <p14:creationId xmlns:p14="http://schemas.microsoft.com/office/powerpoint/2010/main" val="2619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081" r="5081"/>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02734" y="-2371408"/>
            <a:ext cx="11614436" cy="11614436"/>
          </a:xfrm>
          <a:prstGeom prst="ellipse">
            <a:avLst/>
          </a:prstGeom>
          <a:gradFill flip="none" rotWithShape="1">
            <a:gsLst>
              <a:gs pos="62000">
                <a:srgbClr val="009ED6">
                  <a:alpha val="28000"/>
                </a:srgbClr>
              </a:gs>
              <a:gs pos="79000">
                <a:srgbClr val="006386">
                  <a:alpha val="69000"/>
                </a:srgbClr>
              </a:gs>
              <a:gs pos="22000">
                <a:srgbClr val="9E9E9E">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D86F31D6-BB85-4D42-8C2B-0FE1DB28CB0B}"/>
              </a:ext>
            </a:extLst>
          </p:cNvPr>
          <p:cNvSpPr/>
          <p:nvPr/>
        </p:nvSpPr>
        <p:spPr>
          <a:xfrm flipH="1">
            <a:off x="7887861" y="2241053"/>
            <a:ext cx="2523693" cy="2461838"/>
          </a:xfrm>
          <a:prstGeom prst="ellipse">
            <a:avLst/>
          </a:prstGeom>
          <a:solidFill>
            <a:srgbClr val="006386">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6" name="Oval 35">
            <a:extLst>
              <a:ext uri="{FF2B5EF4-FFF2-40B4-BE49-F238E27FC236}">
                <a16:creationId xmlns:a16="http://schemas.microsoft.com/office/drawing/2014/main" id="{7CE6EB14-C75C-4F2F-891D-CCEC46D0F151}"/>
              </a:ext>
            </a:extLst>
          </p:cNvPr>
          <p:cNvSpPr/>
          <p:nvPr/>
        </p:nvSpPr>
        <p:spPr>
          <a:xfrm>
            <a:off x="9423438" y="4820529"/>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3" name="Rectangle 32">
            <a:extLst>
              <a:ext uri="{FF2B5EF4-FFF2-40B4-BE49-F238E27FC236}">
                <a16:creationId xmlns:a16="http://schemas.microsoft.com/office/drawing/2014/main" id="{7ABE6D64-F2C8-4987-9D2E-326A5657F59E}"/>
              </a:ext>
            </a:extLst>
          </p:cNvPr>
          <p:cNvSpPr/>
          <p:nvPr/>
        </p:nvSpPr>
        <p:spPr>
          <a:xfrm>
            <a:off x="376235" y="3104291"/>
            <a:ext cx="7356921" cy="815288"/>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marL="0" marR="0" lvl="0" indent="0" algn="r" defTabSz="914400" rtl="1" eaLnBrk="1" fontAlgn="auto" latinLnBrk="0" hangingPunct="1">
              <a:lnSpc>
                <a:spcPts val="5200"/>
              </a:lnSpc>
              <a:spcBef>
                <a:spcPts val="0"/>
              </a:spcBef>
              <a:spcAft>
                <a:spcPts val="0"/>
              </a:spcAft>
              <a:buClrTx/>
              <a:buSzTx/>
              <a:buFontTx/>
              <a:buNone/>
              <a:tabLst/>
              <a:defRPr/>
            </a:pPr>
            <a:r>
              <a:rPr kumimoji="0" lang="en-US" sz="6600" b="0" i="0" u="none" strike="noStrike" kern="1200" cap="none" spc="150" normalizeH="0" baseline="0" noProof="0" dirty="0">
                <a:ln>
                  <a:solidFill>
                    <a:srgbClr val="006386"/>
                  </a:solidFill>
                </a:ln>
                <a:solidFill>
                  <a:schemeClr val="bg1"/>
                </a:solidFill>
                <a:effectLst/>
                <a:uLnTx/>
                <a:uFillTx/>
                <a:latin typeface="Assistant ExtraBold" pitchFamily="2" charset="-79"/>
                <a:ea typeface="+mn-ea"/>
                <a:cs typeface="Assistant ExtraBold" panose="00000900000000000000" pitchFamily="2" charset="-79"/>
              </a:rPr>
              <a:t>BLENDER</a:t>
            </a:r>
            <a:r>
              <a:rPr kumimoji="0" lang="en-US" sz="6600" b="0" i="0" u="none" strike="noStrike" kern="1200" cap="none" spc="150" normalizeH="0" noProof="0" dirty="0">
                <a:ln>
                  <a:solidFill>
                    <a:srgbClr val="006386"/>
                  </a:solidFill>
                </a:ln>
                <a:solidFill>
                  <a:schemeClr val="bg1"/>
                </a:solidFill>
                <a:effectLst/>
                <a:uLnTx/>
                <a:uFillTx/>
                <a:latin typeface="Assistant ExtraBold" pitchFamily="2" charset="-79"/>
                <a:ea typeface="+mn-ea"/>
                <a:cs typeface="Assistant ExtraBold" panose="00000900000000000000" pitchFamily="2" charset="-79"/>
              </a:rPr>
              <a:t> ISRAEL</a:t>
            </a:r>
            <a:endParaRPr kumimoji="0" lang="x-none" sz="6600" b="0" i="0" u="none" strike="noStrike" kern="1200" cap="none" spc="0" normalizeH="0" baseline="0" noProof="0" dirty="0">
              <a:ln>
                <a:solidFill>
                  <a:srgbClr val="006386"/>
                </a:solidFill>
              </a:ln>
              <a:solidFill>
                <a:schemeClr val="bg1"/>
              </a:solidFill>
              <a:effectLst/>
              <a:uLnTx/>
              <a:uFillTx/>
              <a:latin typeface="Assistant ExtraBold" pitchFamily="2" charset="-79"/>
              <a:ea typeface="+mn-ea"/>
              <a:cs typeface="Assistant ExtraBold" pitchFamily="2" charset="-79"/>
            </a:endParaRPr>
          </a:p>
        </p:txBody>
      </p:sp>
      <p:sp>
        <p:nvSpPr>
          <p:cNvPr id="26" name="Oval 25">
            <a:extLst>
              <a:ext uri="{FF2B5EF4-FFF2-40B4-BE49-F238E27FC236}">
                <a16:creationId xmlns:a16="http://schemas.microsoft.com/office/drawing/2014/main" id="{F9AB1832-D971-4516-B351-668597892817}"/>
              </a:ext>
            </a:extLst>
          </p:cNvPr>
          <p:cNvSpPr/>
          <p:nvPr/>
        </p:nvSpPr>
        <p:spPr>
          <a:xfrm flipH="1">
            <a:off x="9234473" y="2731250"/>
            <a:ext cx="713407" cy="695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9ED6"/>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40304542-ADC2-4C79-9085-95ADA88C448D}"/>
              </a:ext>
            </a:extLst>
          </p:cNvPr>
          <p:cNvPicPr>
            <a:picLocks noChangeAspect="1"/>
          </p:cNvPicPr>
          <p:nvPr/>
        </p:nvPicPr>
        <p:blipFill>
          <a:blip r:embed="rId3">
            <a:lum bright="70000" contrast="-70000"/>
          </a:blip>
          <a:stretch>
            <a:fillRect/>
          </a:stretch>
        </p:blipFill>
        <p:spPr>
          <a:xfrm>
            <a:off x="8532629" y="2839660"/>
            <a:ext cx="1213694" cy="1209971"/>
          </a:xfrm>
          <a:prstGeom prst="rect">
            <a:avLst/>
          </a:prstGeom>
          <a:effectLst>
            <a:outerShdw blurRad="114300" dist="76200" dir="8100000" algn="tr" rotWithShape="0">
              <a:prstClr val="black">
                <a:alpha val="40000"/>
              </a:prstClr>
            </a:outerShdw>
          </a:effectLst>
        </p:spPr>
      </p:pic>
      <p:sp>
        <p:nvSpPr>
          <p:cNvPr id="27" name="Arc 26">
            <a:extLst>
              <a:ext uri="{FF2B5EF4-FFF2-40B4-BE49-F238E27FC236}">
                <a16:creationId xmlns:a16="http://schemas.microsoft.com/office/drawing/2014/main" id="{0AABF023-91FE-4B4C-A5D8-FFD59B4C07A3}"/>
              </a:ext>
            </a:extLst>
          </p:cNvPr>
          <p:cNvSpPr/>
          <p:nvPr/>
        </p:nvSpPr>
        <p:spPr>
          <a:xfrm rot="900000">
            <a:off x="7118680" y="1389684"/>
            <a:ext cx="4041593" cy="4041590"/>
          </a:xfrm>
          <a:prstGeom prst="arc">
            <a:avLst>
              <a:gd name="adj1" fmla="val 11912447"/>
              <a:gd name="adj2" fmla="val 2930560"/>
            </a:avLst>
          </a:prstGeom>
          <a:ln w="9525">
            <a:solidFill>
              <a:srgbClr val="006386">
                <a:alpha val="52000"/>
              </a:srgb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a:extLst>
              <a:ext uri="{FF2B5EF4-FFF2-40B4-BE49-F238E27FC236}">
                <a16:creationId xmlns:a16="http://schemas.microsoft.com/office/drawing/2014/main" id="{A660A1B3-FDB9-4DAF-BD22-FE4EE0CF3688}"/>
              </a:ext>
            </a:extLst>
          </p:cNvPr>
          <p:cNvSpPr/>
          <p:nvPr/>
        </p:nvSpPr>
        <p:spPr>
          <a:xfrm rot="900000">
            <a:off x="8418391" y="2677744"/>
            <a:ext cx="1559326" cy="1559325"/>
          </a:xfrm>
          <a:prstGeom prst="arc">
            <a:avLst>
              <a:gd name="adj1" fmla="val 13839297"/>
              <a:gd name="adj2" fmla="val 7953272"/>
            </a:avLst>
          </a:prstGeom>
          <a:ln w="9525">
            <a:solidFill>
              <a:schemeClr val="bg1">
                <a:alpha val="94000"/>
              </a:scheme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7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CBFBCBC-7CCF-4719-BE36-8D1018AF64C0}"/>
              </a:ext>
            </a:extLst>
          </p:cNvPr>
          <p:cNvSpPr/>
          <p:nvPr/>
        </p:nvSpPr>
        <p:spPr>
          <a:xfrm>
            <a:off x="8863653" y="337503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Rectangle 108">
            <a:extLst>
              <a:ext uri="{FF2B5EF4-FFF2-40B4-BE49-F238E27FC236}">
                <a16:creationId xmlns:a16="http://schemas.microsoft.com/office/drawing/2014/main" id="{1BD1FE27-3E34-421B-A18E-0FAD83EFA244}"/>
              </a:ext>
            </a:extLst>
          </p:cNvPr>
          <p:cNvSpPr/>
          <p:nvPr/>
        </p:nvSpPr>
        <p:spPr>
          <a:xfrm>
            <a:off x="9032010" y="4816539"/>
            <a:ext cx="1232512" cy="39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1526732" y="253642"/>
            <a:ext cx="9982736" cy="1015663"/>
          </a:xfrm>
          <a:prstGeom prst="rect">
            <a:avLst/>
          </a:prstGeom>
          <a:noFill/>
        </p:spPr>
        <p:txBody>
          <a:bodyPr wrap="square" rtlCol="0">
            <a:spAutoFit/>
          </a:bodyPr>
          <a:lstStyle/>
          <a:p>
            <a:pPr>
              <a:defRPr/>
            </a:pPr>
            <a:r>
              <a:rPr lang="en-US" sz="3600" dirty="0">
                <a:latin typeface="Assistant ExtraBold" pitchFamily="2" charset="-79"/>
                <a:cs typeface="Assistant ExtraBold" pitchFamily="2" charset="-79"/>
              </a:rPr>
              <a:t>BLENDER ISRAEL</a:t>
            </a:r>
            <a:endParaRPr lang="he-IL" sz="3600" dirty="0">
              <a:latin typeface="Assistant ExtraBold" pitchFamily="2" charset="-79"/>
              <a:cs typeface="Assistant ExtraBold" pitchFamily="2" charset="-79"/>
            </a:endParaRPr>
          </a:p>
          <a:p>
            <a:pPr rtl="1">
              <a:defRPr/>
            </a:pPr>
            <a:r>
              <a:rPr lang="en-US" sz="2400" dirty="0">
                <a:latin typeface="Assistant SemiBold" panose="00000700000000000000" pitchFamily="2" charset="-79"/>
                <a:cs typeface="Assistant SemiBold" panose="00000700000000000000" pitchFamily="2" charset="-79"/>
              </a:rPr>
              <a:t>The leading Fintech company offering non-bank financing in Israel</a:t>
            </a:r>
            <a:endParaRPr lang="he-IL" sz="2400" dirty="0">
              <a:latin typeface="Assistant SemiBold" panose="00000700000000000000" pitchFamily="2" charset="-79"/>
              <a:cs typeface="Assistant SemiBold" panose="00000700000000000000" pitchFamily="2" charset="-79"/>
            </a:endParaRPr>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54" name="Oval 112">
            <a:extLst>
              <a:ext uri="{FF2B5EF4-FFF2-40B4-BE49-F238E27FC236}">
                <a16:creationId xmlns:a16="http://schemas.microsoft.com/office/drawing/2014/main" id="{054453E8-52BC-4E9E-BE4A-50D53E0F6EE9}"/>
              </a:ext>
            </a:extLst>
          </p:cNvPr>
          <p:cNvSpPr/>
          <p:nvPr/>
        </p:nvSpPr>
        <p:spPr>
          <a:xfrm>
            <a:off x="9155520"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59" name="TextBox 117">
            <a:extLst>
              <a:ext uri="{FF2B5EF4-FFF2-40B4-BE49-F238E27FC236}">
                <a16:creationId xmlns:a16="http://schemas.microsoft.com/office/drawing/2014/main" id="{FCD1FB42-6BF0-4976-8E45-AB5CDA1BC2B7}"/>
              </a:ext>
            </a:extLst>
          </p:cNvPr>
          <p:cNvSpPr txBox="1"/>
          <p:nvPr/>
        </p:nvSpPr>
        <p:spPr>
          <a:xfrm>
            <a:off x="8847195" y="3733547"/>
            <a:ext cx="1620000" cy="1021853"/>
          </a:xfrm>
          <a:prstGeom prst="rect">
            <a:avLst/>
          </a:prstGeom>
          <a:noFill/>
        </p:spPr>
        <p:txBody>
          <a:bodyPr wrap="square" rtlCol="0" anchor="ctr" anchorCtr="0">
            <a:noAutofit/>
          </a:bodyPr>
          <a:lstStyle/>
          <a:p>
            <a:pPr algn="ctr" rtl="1">
              <a:defRPr/>
            </a:pPr>
            <a:r>
              <a:rPr lang="en-US" sz="1600" dirty="0">
                <a:solidFill>
                  <a:schemeClr val="bg1"/>
                </a:solidFill>
                <a:latin typeface="Assistant SemiBold" pitchFamily="2" charset="-79"/>
                <a:cs typeface="Assistant SemiBold" pitchFamily="2" charset="-79"/>
              </a:rPr>
              <a:t>Credit for auto loans</a:t>
            </a:r>
          </a:p>
        </p:txBody>
      </p:sp>
      <p:pic>
        <p:nvPicPr>
          <p:cNvPr id="72" name="Picture 81">
            <a:extLst>
              <a:ext uri="{FF2B5EF4-FFF2-40B4-BE49-F238E27FC236}">
                <a16:creationId xmlns:a16="http://schemas.microsoft.com/office/drawing/2014/main" id="{CCC92F9C-6DDD-4746-B18B-7ED1522A1BF2}"/>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9427994" y="1853113"/>
            <a:ext cx="391053" cy="391053"/>
          </a:xfrm>
          <a:prstGeom prst="rect">
            <a:avLst/>
          </a:prstGeom>
        </p:spPr>
      </p:pic>
      <p:cxnSp>
        <p:nvCxnSpPr>
          <p:cNvPr id="46" name="Straight Connector 109">
            <a:extLst>
              <a:ext uri="{FF2B5EF4-FFF2-40B4-BE49-F238E27FC236}">
                <a16:creationId xmlns:a16="http://schemas.microsoft.com/office/drawing/2014/main" id="{5BE6E262-73DA-4565-861F-6820C5DFFABD}"/>
              </a:ext>
            </a:extLst>
          </p:cNvPr>
          <p:cNvCxnSpPr>
            <a:cxnSpLocks/>
          </p:cNvCxnSpPr>
          <p:nvPr/>
        </p:nvCxnSpPr>
        <p:spPr>
          <a:xfrm flipV="1">
            <a:off x="9623520"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4B6C27-83C5-49E8-A874-BC3A02A457EF}"/>
              </a:ext>
            </a:extLst>
          </p:cNvPr>
          <p:cNvCxnSpPr>
            <a:cxnSpLocks/>
          </p:cNvCxnSpPr>
          <p:nvPr/>
        </p:nvCxnSpPr>
        <p:spPr>
          <a:xfrm>
            <a:off x="8854205" y="326119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D069E0-B3BE-487C-A81D-E5D91560BC2B}"/>
              </a:ext>
            </a:extLst>
          </p:cNvPr>
          <p:cNvCxnSpPr>
            <a:cxnSpLocks/>
          </p:cNvCxnSpPr>
          <p:nvPr/>
        </p:nvCxnSpPr>
        <p:spPr>
          <a:xfrm>
            <a:off x="8854205" y="549004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AB524E8-C386-4B44-B05B-86DD0C888823}"/>
              </a:ext>
            </a:extLst>
          </p:cNvPr>
          <p:cNvSpPr/>
          <p:nvPr/>
        </p:nvSpPr>
        <p:spPr>
          <a:xfrm>
            <a:off x="7000356"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Oval 115">
            <a:extLst>
              <a:ext uri="{FF2B5EF4-FFF2-40B4-BE49-F238E27FC236}">
                <a16:creationId xmlns:a16="http://schemas.microsoft.com/office/drawing/2014/main" id="{3C83E6E2-06CE-4842-95AA-3CC06C69F838}"/>
              </a:ext>
            </a:extLst>
          </p:cNvPr>
          <p:cNvSpPr/>
          <p:nvPr/>
        </p:nvSpPr>
        <p:spPr>
          <a:xfrm>
            <a:off x="7334127"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74" name="Straight Connector 109">
            <a:extLst>
              <a:ext uri="{FF2B5EF4-FFF2-40B4-BE49-F238E27FC236}">
                <a16:creationId xmlns:a16="http://schemas.microsoft.com/office/drawing/2014/main" id="{E09E1B03-483B-4ACB-86F8-5FD9569B7A4C}"/>
              </a:ext>
            </a:extLst>
          </p:cNvPr>
          <p:cNvCxnSpPr>
            <a:cxnSpLocks/>
          </p:cNvCxnSpPr>
          <p:nvPr/>
        </p:nvCxnSpPr>
        <p:spPr>
          <a:xfrm flipV="1">
            <a:off x="7802127"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93F62C-9108-4113-8B0D-30D177F17889}"/>
              </a:ext>
            </a:extLst>
          </p:cNvPr>
          <p:cNvCxnSpPr>
            <a:cxnSpLocks/>
          </p:cNvCxnSpPr>
          <p:nvPr/>
        </p:nvCxnSpPr>
        <p:spPr>
          <a:xfrm>
            <a:off x="6990908"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F2BBB1-41BA-4602-B6CA-E2FDE41E0B7D}"/>
              </a:ext>
            </a:extLst>
          </p:cNvPr>
          <p:cNvCxnSpPr>
            <a:cxnSpLocks/>
          </p:cNvCxnSpPr>
          <p:nvPr/>
        </p:nvCxnSpPr>
        <p:spPr>
          <a:xfrm>
            <a:off x="6990908"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ACEB1B6-B2DE-4244-87F5-ABEAAF22D1A1}"/>
              </a:ext>
            </a:extLst>
          </p:cNvPr>
          <p:cNvSpPr/>
          <p:nvPr/>
        </p:nvSpPr>
        <p:spPr>
          <a:xfrm>
            <a:off x="5178964"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119">
            <a:extLst>
              <a:ext uri="{FF2B5EF4-FFF2-40B4-BE49-F238E27FC236}">
                <a16:creationId xmlns:a16="http://schemas.microsoft.com/office/drawing/2014/main" id="{DBED72D6-C45B-4BB7-8EB5-BAAD5D25D68D}"/>
              </a:ext>
            </a:extLst>
          </p:cNvPr>
          <p:cNvSpPr txBox="1"/>
          <p:nvPr/>
        </p:nvSpPr>
        <p:spPr>
          <a:xfrm>
            <a:off x="5170735" y="3558562"/>
            <a:ext cx="1620000" cy="1692000"/>
          </a:xfrm>
          <a:prstGeom prst="rect">
            <a:avLst/>
          </a:prstGeom>
          <a:noFill/>
        </p:spPr>
        <p:txBody>
          <a:bodyPr wrap="square" rtlCol="0" anchor="ctr" anchorCtr="0">
            <a:noAutofit/>
          </a:bodyPr>
          <a:lstStyle/>
          <a:p>
            <a:pPr algn="ctr" rtl="1">
              <a:defRPr/>
            </a:pPr>
            <a:r>
              <a:rPr lang="en-US" sz="1600" dirty="0">
                <a:solidFill>
                  <a:schemeClr val="bg1"/>
                </a:solidFill>
                <a:latin typeface="Assistant SemiBold" pitchFamily="2" charset="-79"/>
                <a:cs typeface="Assistant SemiBold" pitchFamily="2" charset="-79"/>
              </a:rPr>
              <a:t>P2P credit brokerage</a:t>
            </a:r>
          </a:p>
        </p:txBody>
      </p:sp>
      <p:sp>
        <p:nvSpPr>
          <p:cNvPr id="56" name="Oval 114">
            <a:extLst>
              <a:ext uri="{FF2B5EF4-FFF2-40B4-BE49-F238E27FC236}">
                <a16:creationId xmlns:a16="http://schemas.microsoft.com/office/drawing/2014/main" id="{3923A0B5-E9DC-4F8C-928C-B59AFAE03F1F}"/>
              </a:ext>
            </a:extLst>
          </p:cNvPr>
          <p:cNvSpPr/>
          <p:nvPr/>
        </p:nvSpPr>
        <p:spPr>
          <a:xfrm>
            <a:off x="5512735"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8" name="Picture 138">
            <a:extLst>
              <a:ext uri="{FF2B5EF4-FFF2-40B4-BE49-F238E27FC236}">
                <a16:creationId xmlns:a16="http://schemas.microsoft.com/office/drawing/2014/main" id="{6DDE0BBF-D62E-4364-A523-86F19BEA80CE}"/>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5797537" y="1865334"/>
            <a:ext cx="366397" cy="366397"/>
          </a:xfrm>
          <a:prstGeom prst="rect">
            <a:avLst/>
          </a:prstGeom>
        </p:spPr>
      </p:pic>
      <p:cxnSp>
        <p:nvCxnSpPr>
          <p:cNvPr id="77" name="Straight Connector 109">
            <a:extLst>
              <a:ext uri="{FF2B5EF4-FFF2-40B4-BE49-F238E27FC236}">
                <a16:creationId xmlns:a16="http://schemas.microsoft.com/office/drawing/2014/main" id="{5EE235A7-1DFD-41A1-A3B7-305AFB9E6E3D}"/>
              </a:ext>
            </a:extLst>
          </p:cNvPr>
          <p:cNvCxnSpPr>
            <a:cxnSpLocks/>
          </p:cNvCxnSpPr>
          <p:nvPr/>
        </p:nvCxnSpPr>
        <p:spPr>
          <a:xfrm flipV="1">
            <a:off x="5980735"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546E90A-DB9E-481D-AAA4-D1BABE57AD78}"/>
              </a:ext>
            </a:extLst>
          </p:cNvPr>
          <p:cNvCxnSpPr>
            <a:cxnSpLocks/>
          </p:cNvCxnSpPr>
          <p:nvPr/>
        </p:nvCxnSpPr>
        <p:spPr>
          <a:xfrm>
            <a:off x="5169516"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6F942E-9DBE-45F2-922B-0E43345DDDE5}"/>
              </a:ext>
            </a:extLst>
          </p:cNvPr>
          <p:cNvCxnSpPr>
            <a:cxnSpLocks/>
          </p:cNvCxnSpPr>
          <p:nvPr/>
        </p:nvCxnSpPr>
        <p:spPr>
          <a:xfrm>
            <a:off x="5169516"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12BE48E-6A73-4AB5-9302-216E7FE5EF7B}"/>
              </a:ext>
            </a:extLst>
          </p:cNvPr>
          <p:cNvSpPr/>
          <p:nvPr/>
        </p:nvSpPr>
        <p:spPr>
          <a:xfrm>
            <a:off x="3357572"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TextBox 118">
            <a:extLst>
              <a:ext uri="{FF2B5EF4-FFF2-40B4-BE49-F238E27FC236}">
                <a16:creationId xmlns:a16="http://schemas.microsoft.com/office/drawing/2014/main" id="{0239B6BE-4694-426B-9FCF-B0D65725442F}"/>
              </a:ext>
            </a:extLst>
          </p:cNvPr>
          <p:cNvSpPr txBox="1"/>
          <p:nvPr/>
        </p:nvSpPr>
        <p:spPr>
          <a:xfrm>
            <a:off x="3349343" y="3558562"/>
            <a:ext cx="1620000" cy="1692000"/>
          </a:xfrm>
          <a:prstGeom prst="rect">
            <a:avLst/>
          </a:prstGeom>
          <a:noFill/>
        </p:spPr>
        <p:txBody>
          <a:bodyPr wrap="square" lIns="91440" tIns="45720" rIns="91440" bIns="45720" rtlCol="0" anchor="ctr" anchorCtr="0">
            <a:noAutofit/>
          </a:bodyPr>
          <a:lstStyle/>
          <a:p>
            <a:pPr algn="ctr" rtl="1">
              <a:defRPr/>
            </a:pPr>
            <a:r>
              <a:rPr lang="en-US" sz="1600" dirty="0">
                <a:solidFill>
                  <a:schemeClr val="bg1"/>
                </a:solidFill>
                <a:latin typeface="Assistant SemiBold" pitchFamily="2" charset="-79"/>
                <a:cs typeface="Assistant SemiBold" pitchFamily="2" charset="-79"/>
              </a:rPr>
              <a:t>Penetrating the secured real estate credit market</a:t>
            </a:r>
            <a:endParaRPr lang="he-IL" sz="1600" dirty="0">
              <a:solidFill>
                <a:schemeClr val="bg1"/>
              </a:solidFill>
              <a:latin typeface="Assistant SemiBold" pitchFamily="2" charset="-79"/>
              <a:cs typeface="Assistant SemiBold" pitchFamily="2" charset="-79"/>
            </a:endParaRPr>
          </a:p>
        </p:txBody>
      </p:sp>
      <p:sp>
        <p:nvSpPr>
          <p:cNvPr id="53" name="Oval 111">
            <a:extLst>
              <a:ext uri="{FF2B5EF4-FFF2-40B4-BE49-F238E27FC236}">
                <a16:creationId xmlns:a16="http://schemas.microsoft.com/office/drawing/2014/main" id="{EE889FEA-61F8-44D5-A81A-C4B7DD9E0520}"/>
              </a:ext>
            </a:extLst>
          </p:cNvPr>
          <p:cNvSpPr/>
          <p:nvPr/>
        </p:nvSpPr>
        <p:spPr>
          <a:xfrm>
            <a:off x="3691343"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80" name="Straight Connector 109">
            <a:extLst>
              <a:ext uri="{FF2B5EF4-FFF2-40B4-BE49-F238E27FC236}">
                <a16:creationId xmlns:a16="http://schemas.microsoft.com/office/drawing/2014/main" id="{A8B9C76D-C501-4FD1-ACE5-5B1F42C6E471}"/>
              </a:ext>
            </a:extLst>
          </p:cNvPr>
          <p:cNvCxnSpPr>
            <a:cxnSpLocks/>
          </p:cNvCxnSpPr>
          <p:nvPr/>
        </p:nvCxnSpPr>
        <p:spPr>
          <a:xfrm flipV="1">
            <a:off x="4159343"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608CF41-3CED-4A46-A6E1-D8BD6F859CF0}"/>
              </a:ext>
            </a:extLst>
          </p:cNvPr>
          <p:cNvCxnSpPr>
            <a:cxnSpLocks/>
          </p:cNvCxnSpPr>
          <p:nvPr/>
        </p:nvCxnSpPr>
        <p:spPr>
          <a:xfrm>
            <a:off x="3348124"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ADDD45-B461-4CC5-989A-AB7640141BFD}"/>
              </a:ext>
            </a:extLst>
          </p:cNvPr>
          <p:cNvCxnSpPr>
            <a:cxnSpLocks/>
          </p:cNvCxnSpPr>
          <p:nvPr/>
        </p:nvCxnSpPr>
        <p:spPr>
          <a:xfrm>
            <a:off x="3348124"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7354AF0-F7AD-4F47-A561-D369E484B408}"/>
              </a:ext>
            </a:extLst>
          </p:cNvPr>
          <p:cNvSpPr/>
          <p:nvPr/>
        </p:nvSpPr>
        <p:spPr>
          <a:xfrm>
            <a:off x="1536180"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TextBox 120">
            <a:extLst>
              <a:ext uri="{FF2B5EF4-FFF2-40B4-BE49-F238E27FC236}">
                <a16:creationId xmlns:a16="http://schemas.microsoft.com/office/drawing/2014/main" id="{274B8AD5-1A58-447D-B0ED-29CA9C543530}"/>
              </a:ext>
            </a:extLst>
          </p:cNvPr>
          <p:cNvSpPr txBox="1"/>
          <p:nvPr/>
        </p:nvSpPr>
        <p:spPr>
          <a:xfrm>
            <a:off x="1527951" y="3558563"/>
            <a:ext cx="1620000" cy="1692000"/>
          </a:xfrm>
          <a:prstGeom prst="rect">
            <a:avLst/>
          </a:prstGeom>
          <a:noFill/>
        </p:spPr>
        <p:txBody>
          <a:bodyPr wrap="square" rtlCol="0" anchor="ctr" anchorCtr="0">
            <a:noAutofit/>
          </a:bodyPr>
          <a:lstStyle/>
          <a:p>
            <a:pPr indent="0" algn="ctr" rtl="1">
              <a:buFontTx/>
              <a:buNone/>
              <a:defRPr/>
            </a:pPr>
            <a:r>
              <a:rPr lang="en-US" sz="1600" dirty="0">
                <a:solidFill>
                  <a:schemeClr val="bg1"/>
                </a:solidFill>
                <a:latin typeface="Assistant SemiBold" pitchFamily="2" charset="-79"/>
                <a:cs typeface="Assistant SemiBold" pitchFamily="2" charset="-79"/>
              </a:rPr>
              <a:t>Consumer credit for all purposes</a:t>
            </a:r>
            <a:endParaRPr lang="he-IL" sz="1600" dirty="0">
              <a:solidFill>
                <a:schemeClr val="bg1"/>
              </a:solidFill>
              <a:latin typeface="Assistant SemiBold" pitchFamily="2" charset="-79"/>
              <a:cs typeface="Assistant SemiBold" pitchFamily="2" charset="-79"/>
            </a:endParaRPr>
          </a:p>
        </p:txBody>
      </p:sp>
      <p:sp>
        <p:nvSpPr>
          <p:cNvPr id="58" name="Oval 116">
            <a:extLst>
              <a:ext uri="{FF2B5EF4-FFF2-40B4-BE49-F238E27FC236}">
                <a16:creationId xmlns:a16="http://schemas.microsoft.com/office/drawing/2014/main" id="{8EC1FCFE-036D-4F93-BDBA-6400CC8BE12A}"/>
              </a:ext>
            </a:extLst>
          </p:cNvPr>
          <p:cNvSpPr/>
          <p:nvPr/>
        </p:nvSpPr>
        <p:spPr>
          <a:xfrm>
            <a:off x="1869951"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83" name="Straight Connector 109">
            <a:extLst>
              <a:ext uri="{FF2B5EF4-FFF2-40B4-BE49-F238E27FC236}">
                <a16:creationId xmlns:a16="http://schemas.microsoft.com/office/drawing/2014/main" id="{429015F0-6135-442D-903B-52001B86EEB7}"/>
              </a:ext>
            </a:extLst>
          </p:cNvPr>
          <p:cNvCxnSpPr>
            <a:cxnSpLocks/>
          </p:cNvCxnSpPr>
          <p:nvPr/>
        </p:nvCxnSpPr>
        <p:spPr>
          <a:xfrm flipV="1">
            <a:off x="2337951"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57E7D8C-958D-49D8-8BB3-08EEF054B34C}"/>
              </a:ext>
            </a:extLst>
          </p:cNvPr>
          <p:cNvCxnSpPr>
            <a:cxnSpLocks/>
          </p:cNvCxnSpPr>
          <p:nvPr/>
        </p:nvCxnSpPr>
        <p:spPr>
          <a:xfrm>
            <a:off x="1526732"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315F93B-417F-45D9-99AC-C2D7508B63B9}"/>
              </a:ext>
            </a:extLst>
          </p:cNvPr>
          <p:cNvCxnSpPr>
            <a:cxnSpLocks/>
          </p:cNvCxnSpPr>
          <p:nvPr/>
        </p:nvCxnSpPr>
        <p:spPr>
          <a:xfrm>
            <a:off x="1526732"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64" name="TextBox 122">
            <a:extLst>
              <a:ext uri="{FF2B5EF4-FFF2-40B4-BE49-F238E27FC236}">
                <a16:creationId xmlns:a16="http://schemas.microsoft.com/office/drawing/2014/main" id="{E7455A88-952D-486D-8093-78376CA45930}"/>
              </a:ext>
            </a:extLst>
          </p:cNvPr>
          <p:cNvSpPr txBox="1"/>
          <p:nvPr/>
        </p:nvSpPr>
        <p:spPr>
          <a:xfrm>
            <a:off x="6980503" y="3317760"/>
            <a:ext cx="1620000" cy="1692000"/>
          </a:xfrm>
          <a:prstGeom prst="rect">
            <a:avLst/>
          </a:prstGeom>
          <a:noFill/>
        </p:spPr>
        <p:txBody>
          <a:bodyPr wrap="square" rtlCol="0" anchor="ctr" anchorCtr="0">
            <a:noAutofit/>
          </a:bodyPr>
          <a:lstStyle/>
          <a:p>
            <a:pPr algn="ctr" rtl="1">
              <a:defRPr/>
            </a:pPr>
            <a:r>
              <a:rPr lang="en-US" sz="1600" dirty="0">
                <a:solidFill>
                  <a:schemeClr val="bg1"/>
                </a:solidFill>
                <a:latin typeface="Assistant SemiBold" pitchFamily="2" charset="-79"/>
                <a:cs typeface="Assistant SemiBold" pitchFamily="2" charset="-79"/>
              </a:rPr>
              <a:t>Consumer credit at </a:t>
            </a:r>
            <a:r>
              <a:rPr lang="en-US" sz="1600" dirty="0" err="1">
                <a:solidFill>
                  <a:schemeClr val="bg1"/>
                </a:solidFill>
                <a:latin typeface="Assistant SemiBold" pitchFamily="2" charset="-79"/>
                <a:cs typeface="Assistant SemiBold" pitchFamily="2" charset="-79"/>
              </a:rPr>
              <a:t>BlenderPay</a:t>
            </a:r>
            <a:r>
              <a:rPr lang="en-US" sz="1600" dirty="0">
                <a:solidFill>
                  <a:schemeClr val="bg1"/>
                </a:solidFill>
                <a:latin typeface="Assistant SemiBold" pitchFamily="2" charset="-79"/>
                <a:cs typeface="Assistant SemiBold" pitchFamily="2" charset="-79"/>
              </a:rPr>
              <a:t> POSs in partnership with </a:t>
            </a:r>
          </a:p>
        </p:txBody>
      </p:sp>
      <p:pic>
        <p:nvPicPr>
          <p:cNvPr id="96" name="Picture 2">
            <a:extLst>
              <a:ext uri="{FF2B5EF4-FFF2-40B4-BE49-F238E27FC236}">
                <a16:creationId xmlns:a16="http://schemas.microsoft.com/office/drawing/2014/main" id="{B41DFB63-75F7-4D7C-8C3E-79E599603D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453" y="4873411"/>
            <a:ext cx="719202" cy="27269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665B26FC-7CF9-4272-86F5-F9FB59C85AA4}"/>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3976353" y="1836278"/>
            <a:ext cx="395339" cy="395339"/>
          </a:xfrm>
          <a:prstGeom prst="rect">
            <a:avLst/>
          </a:prstGeom>
        </p:spPr>
      </p:pic>
      <p:pic>
        <p:nvPicPr>
          <p:cNvPr id="104" name="Picture 10" descr="Credit card  free icon">
            <a:extLst>
              <a:ext uri="{FF2B5EF4-FFF2-40B4-BE49-F238E27FC236}">
                <a16:creationId xmlns:a16="http://schemas.microsoft.com/office/drawing/2014/main" id="{13F51730-1633-4888-8E81-2DCC81F4C6F3}"/>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31878" y="1835437"/>
            <a:ext cx="439896" cy="43989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E7E1BA3C-3410-4F90-9DEA-6BCB41B6F3A7}"/>
              </a:ext>
            </a:extLst>
          </p:cNvPr>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7602081" y="1826466"/>
            <a:ext cx="393714" cy="393714"/>
          </a:xfrm>
          <a:prstGeom prst="rect">
            <a:avLst/>
          </a:prstGeom>
        </p:spPr>
      </p:pic>
      <p:sp>
        <p:nvSpPr>
          <p:cNvPr id="110" name="Arc 149">
            <a:extLst>
              <a:ext uri="{FF2B5EF4-FFF2-40B4-BE49-F238E27FC236}">
                <a16:creationId xmlns:a16="http://schemas.microsoft.com/office/drawing/2014/main" id="{1A9070B1-CCFD-45CE-B60B-B4715AB681DA}"/>
              </a:ext>
            </a:extLst>
          </p:cNvPr>
          <p:cNvSpPr/>
          <p:nvPr/>
        </p:nvSpPr>
        <p:spPr>
          <a:xfrm>
            <a:off x="1732014"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1" name="Arc 149">
            <a:extLst>
              <a:ext uri="{FF2B5EF4-FFF2-40B4-BE49-F238E27FC236}">
                <a16:creationId xmlns:a16="http://schemas.microsoft.com/office/drawing/2014/main" id="{5505B7DF-77BA-4700-9E3B-28C62060EBA3}"/>
              </a:ext>
            </a:extLst>
          </p:cNvPr>
          <p:cNvSpPr/>
          <p:nvPr/>
        </p:nvSpPr>
        <p:spPr>
          <a:xfrm>
            <a:off x="3553405"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2" name="Arc 149">
            <a:extLst>
              <a:ext uri="{FF2B5EF4-FFF2-40B4-BE49-F238E27FC236}">
                <a16:creationId xmlns:a16="http://schemas.microsoft.com/office/drawing/2014/main" id="{998B6395-30B9-4672-956B-7476A706E5B5}"/>
              </a:ext>
            </a:extLst>
          </p:cNvPr>
          <p:cNvSpPr/>
          <p:nvPr/>
        </p:nvSpPr>
        <p:spPr>
          <a:xfrm>
            <a:off x="5374796"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3" name="Arc 149">
            <a:extLst>
              <a:ext uri="{FF2B5EF4-FFF2-40B4-BE49-F238E27FC236}">
                <a16:creationId xmlns:a16="http://schemas.microsoft.com/office/drawing/2014/main" id="{B22C1171-754E-4581-B263-ADB9349F6CF7}"/>
              </a:ext>
            </a:extLst>
          </p:cNvPr>
          <p:cNvSpPr/>
          <p:nvPr/>
        </p:nvSpPr>
        <p:spPr>
          <a:xfrm>
            <a:off x="7210618"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4" name="Arc 149">
            <a:extLst>
              <a:ext uri="{FF2B5EF4-FFF2-40B4-BE49-F238E27FC236}">
                <a16:creationId xmlns:a16="http://schemas.microsoft.com/office/drawing/2014/main" id="{1ADF5C28-86F1-43FE-8CDD-B6108C1E907F}"/>
              </a:ext>
            </a:extLst>
          </p:cNvPr>
          <p:cNvSpPr/>
          <p:nvPr/>
        </p:nvSpPr>
        <p:spPr>
          <a:xfrm>
            <a:off x="9032009"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 name="מלבן 2">
            <a:extLst>
              <a:ext uri="{FF2B5EF4-FFF2-40B4-BE49-F238E27FC236}">
                <a16:creationId xmlns:a16="http://schemas.microsoft.com/office/drawing/2014/main" id="{5493786B-2667-419A-8AA6-217E76370B44}"/>
              </a:ext>
            </a:extLst>
          </p:cNvPr>
          <p:cNvSpPr/>
          <p:nvPr/>
        </p:nvSpPr>
        <p:spPr>
          <a:xfrm>
            <a:off x="7203746" y="4816539"/>
            <a:ext cx="1190384" cy="394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8" name="תמונה 47">
            <a:extLst>
              <a:ext uri="{FF2B5EF4-FFF2-40B4-BE49-F238E27FC236}">
                <a16:creationId xmlns:a16="http://schemas.microsoft.com/office/drawing/2014/main" id="{86334A80-E06C-4948-9212-2CAB66C710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8064" y="4930743"/>
            <a:ext cx="1008125" cy="192166"/>
          </a:xfrm>
          <a:prstGeom prst="rect">
            <a:avLst/>
          </a:prstGeom>
        </p:spPr>
      </p:pic>
      <p:grpSp>
        <p:nvGrpSpPr>
          <p:cNvPr id="63" name="Group 62">
            <a:extLst>
              <a:ext uri="{FF2B5EF4-FFF2-40B4-BE49-F238E27FC236}">
                <a16:creationId xmlns:a16="http://schemas.microsoft.com/office/drawing/2014/main" id="{3681A0F2-F505-4863-B451-212B25537306}"/>
              </a:ext>
            </a:extLst>
          </p:cNvPr>
          <p:cNvGrpSpPr/>
          <p:nvPr/>
        </p:nvGrpSpPr>
        <p:grpSpPr>
          <a:xfrm>
            <a:off x="-647023" y="-141665"/>
            <a:ext cx="1343804" cy="1343808"/>
            <a:chOff x="-647023" y="-141665"/>
            <a:chExt cx="1343804" cy="1343808"/>
          </a:xfrm>
        </p:grpSpPr>
        <p:sp>
          <p:nvSpPr>
            <p:cNvPr id="65" name="Arc 64">
              <a:extLst>
                <a:ext uri="{FF2B5EF4-FFF2-40B4-BE49-F238E27FC236}">
                  <a16:creationId xmlns:a16="http://schemas.microsoft.com/office/drawing/2014/main" id="{EA2C06FC-E6DC-4931-9D09-BC5CB46D513A}"/>
                </a:ext>
              </a:extLst>
            </p:cNvPr>
            <p:cNvSpPr/>
            <p:nvPr/>
          </p:nvSpPr>
          <p:spPr>
            <a:xfrm rot="15300000" flipH="1" flipV="1">
              <a:off x="-647025" y="-141663"/>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66" name="Group 65">
              <a:extLst>
                <a:ext uri="{FF2B5EF4-FFF2-40B4-BE49-F238E27FC236}">
                  <a16:creationId xmlns:a16="http://schemas.microsoft.com/office/drawing/2014/main" id="{05EC5574-110E-4D5E-AF3A-A89F2A84F22E}"/>
                </a:ext>
              </a:extLst>
            </p:cNvPr>
            <p:cNvGrpSpPr/>
            <p:nvPr/>
          </p:nvGrpSpPr>
          <p:grpSpPr>
            <a:xfrm>
              <a:off x="-518128" y="-12770"/>
              <a:ext cx="1086015" cy="1086017"/>
              <a:chOff x="-518128" y="-12770"/>
              <a:chExt cx="1086015" cy="1086017"/>
            </a:xfrm>
          </p:grpSpPr>
          <p:sp>
            <p:nvSpPr>
              <p:cNvPr id="67" name="Arc 66">
                <a:extLst>
                  <a:ext uri="{FF2B5EF4-FFF2-40B4-BE49-F238E27FC236}">
                    <a16:creationId xmlns:a16="http://schemas.microsoft.com/office/drawing/2014/main" id="{D4D9E981-C646-45F2-B5C7-E303550B8310}"/>
                  </a:ext>
                </a:extLst>
              </p:cNvPr>
              <p:cNvSpPr/>
              <p:nvPr/>
            </p:nvSpPr>
            <p:spPr>
              <a:xfrm rot="15300000" flipH="1" flipV="1">
                <a:off x="-518129" y="-12769"/>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9" name="Oval 68">
                <a:extLst>
                  <a:ext uri="{FF2B5EF4-FFF2-40B4-BE49-F238E27FC236}">
                    <a16:creationId xmlns:a16="http://schemas.microsoft.com/office/drawing/2014/main" id="{1666D6AA-874A-4470-86B2-090D0E7CF25D}"/>
                  </a:ext>
                </a:extLst>
              </p:cNvPr>
              <p:cNvSpPr/>
              <p:nvPr/>
            </p:nvSpPr>
            <p:spPr>
              <a:xfrm>
                <a:off x="232723" y="948482"/>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0" name="Partial Circle 69">
                <a:extLst>
                  <a:ext uri="{FF2B5EF4-FFF2-40B4-BE49-F238E27FC236}">
                    <a16:creationId xmlns:a16="http://schemas.microsoft.com/office/drawing/2014/main" id="{777D54E0-DC21-490C-9F2C-5A31655C13A9}"/>
                  </a:ext>
                </a:extLst>
              </p:cNvPr>
              <p:cNvSpPr/>
              <p:nvPr/>
            </p:nvSpPr>
            <p:spPr>
              <a:xfrm rot="16200000" flipH="1">
                <a:off x="-346649" y="185072"/>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Tree>
    <p:extLst>
      <p:ext uri="{BB962C8B-B14F-4D97-AF65-F5344CB8AC3E}">
        <p14:creationId xmlns:p14="http://schemas.microsoft.com/office/powerpoint/2010/main" val="139640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2">
            <a:extLst>
              <a:ext uri="{FF2B5EF4-FFF2-40B4-BE49-F238E27FC236}">
                <a16:creationId xmlns:a16="http://schemas.microsoft.com/office/drawing/2014/main" id="{19FBF4C2-2B06-480C-AF76-06509594D70E}"/>
              </a:ext>
            </a:extLst>
          </p:cNvPr>
          <p:cNvGraphicFramePr>
            <a:graphicFrameLocks/>
          </p:cNvGraphicFramePr>
          <p:nvPr/>
        </p:nvGraphicFramePr>
        <p:xfrm>
          <a:off x="3614466" y="1663369"/>
          <a:ext cx="2363698" cy="434531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1209337" y="253642"/>
            <a:ext cx="9271094"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Growth of Blender Operations in Israel</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161583" y="1251505"/>
            <a:ext cx="3785058" cy="400110"/>
          </a:xfrm>
          <a:prstGeom prst="rect">
            <a:avLst/>
          </a:prstGeom>
          <a:noFill/>
        </p:spPr>
        <p:txBody>
          <a:bodyPr wrap="square">
            <a:spAutoFit/>
          </a:bodyPr>
          <a:lstStyle/>
          <a:p>
            <a:pPr algn="ctr">
              <a:defRPr/>
            </a:pPr>
            <a:r>
              <a:rPr lang="en-US" sz="2000" dirty="0">
                <a:solidFill>
                  <a:srgbClr val="041634"/>
                </a:solidFill>
                <a:latin typeface="Assistant SemiBold" pitchFamily="2" charset="-79"/>
                <a:cs typeface="Assistant SemiBold" pitchFamily="2" charset="-79"/>
              </a:rPr>
              <a:t>Total Credit Portfolio</a:t>
            </a:r>
          </a:p>
        </p:txBody>
      </p:sp>
      <p:sp>
        <p:nvSpPr>
          <p:cNvPr id="24" name="TextBox 23">
            <a:extLst>
              <a:ext uri="{FF2B5EF4-FFF2-40B4-BE49-F238E27FC236}">
                <a16:creationId xmlns:a16="http://schemas.microsoft.com/office/drawing/2014/main" id="{D27FDC45-5C72-4BEF-8C64-AC430ECF0785}"/>
              </a:ext>
            </a:extLst>
          </p:cNvPr>
          <p:cNvSpPr txBox="1"/>
          <p:nvPr/>
        </p:nvSpPr>
        <p:spPr>
          <a:xfrm>
            <a:off x="2396266" y="1273552"/>
            <a:ext cx="2175907" cy="400110"/>
          </a:xfrm>
          <a:prstGeom prst="rect">
            <a:avLst/>
          </a:prstGeom>
          <a:noFill/>
        </p:spPr>
        <p:txBody>
          <a:bodyPr wrap="square">
            <a:spAutoFit/>
          </a:bodyPr>
          <a:lstStyle/>
          <a:p>
            <a:pPr algn="ctr">
              <a:defRPr/>
            </a:pPr>
            <a:r>
              <a:rPr lang="en-US" sz="2000" dirty="0">
                <a:solidFill>
                  <a:srgbClr val="041634"/>
                </a:solidFill>
                <a:latin typeface="Assistant SemiBold" pitchFamily="2" charset="-79"/>
                <a:cs typeface="Assistant SemiBold" pitchFamily="2" charset="-79"/>
              </a:rPr>
              <a:t>Revenue*</a:t>
            </a:r>
          </a:p>
        </p:txBody>
      </p:sp>
      <p:graphicFrame>
        <p:nvGraphicFramePr>
          <p:cNvPr id="30" name="תרשים 29">
            <a:extLst>
              <a:ext uri="{FF2B5EF4-FFF2-40B4-BE49-F238E27FC236}">
                <a16:creationId xmlns:a16="http://schemas.microsoft.com/office/drawing/2014/main" id="{442E699A-B6AE-43C3-A69E-CA2F9C420F12}"/>
              </a:ext>
            </a:extLst>
          </p:cNvPr>
          <p:cNvGraphicFramePr>
            <a:graphicFrameLocks/>
          </p:cNvGraphicFramePr>
          <p:nvPr/>
        </p:nvGraphicFramePr>
        <p:xfrm>
          <a:off x="1209337" y="1735466"/>
          <a:ext cx="4316967" cy="3776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תרשים 32">
            <a:extLst>
              <a:ext uri="{FF2B5EF4-FFF2-40B4-BE49-F238E27FC236}">
                <a16:creationId xmlns:a16="http://schemas.microsoft.com/office/drawing/2014/main" id="{66EC0386-ED9E-42F5-9299-55CCAD1F3FDE}"/>
              </a:ext>
            </a:extLst>
          </p:cNvPr>
          <p:cNvGraphicFramePr>
            <a:graphicFrameLocks/>
          </p:cNvGraphicFramePr>
          <p:nvPr/>
        </p:nvGraphicFramePr>
        <p:xfrm>
          <a:off x="5895627" y="1735466"/>
          <a:ext cx="4316968" cy="3787221"/>
        </p:xfrm>
        <a:graphic>
          <a:graphicData uri="http://schemas.openxmlformats.org/drawingml/2006/chart">
            <c:chart xmlns:c="http://schemas.openxmlformats.org/drawingml/2006/chart" xmlns:r="http://schemas.openxmlformats.org/officeDocument/2006/relationships" r:id="rId4"/>
          </a:graphicData>
        </a:graphic>
      </p:graphicFrame>
      <p:cxnSp>
        <p:nvCxnSpPr>
          <p:cNvPr id="35" name="מחבר חץ ישר 34">
            <a:extLst>
              <a:ext uri="{FF2B5EF4-FFF2-40B4-BE49-F238E27FC236}">
                <a16:creationId xmlns:a16="http://schemas.microsoft.com/office/drawing/2014/main" id="{E10CD578-C2C6-4CB4-8D7A-524F00EEC82B}"/>
              </a:ext>
            </a:extLst>
          </p:cNvPr>
          <p:cNvCxnSpPr/>
          <p:nvPr/>
        </p:nvCxnSpPr>
        <p:spPr>
          <a:xfrm flipV="1">
            <a:off x="7450955" y="1987943"/>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58A88EBD-08DE-4101-AAAC-D9466BBBF56D}"/>
              </a:ext>
            </a:extLst>
          </p:cNvPr>
          <p:cNvSpPr txBox="1"/>
          <p:nvPr/>
        </p:nvSpPr>
        <p:spPr>
          <a:xfrm rot="19877404">
            <a:off x="7413055" y="1850705"/>
            <a:ext cx="863166" cy="369332"/>
          </a:xfrm>
          <a:prstGeom prst="rect">
            <a:avLst/>
          </a:prstGeom>
          <a:noFill/>
        </p:spPr>
        <p:txBody>
          <a:bodyPr wrap="square" rtlCol="1">
            <a:spAutoFit/>
          </a:bodyPr>
          <a:lstStyle/>
          <a:p>
            <a:r>
              <a:rPr lang="he-IL" b="1" dirty="0">
                <a:solidFill>
                  <a:prstClr val="black">
                    <a:lumMod val="65000"/>
                    <a:lumOff val="35000"/>
                  </a:prstClr>
                </a:solidFill>
                <a:latin typeface="Calibri" panose="020F0502020204030204"/>
                <a:cs typeface="Arial" panose="020B0604020202020204" pitchFamily="34" charset="0"/>
              </a:rPr>
              <a:t>25%</a:t>
            </a:r>
          </a:p>
        </p:txBody>
      </p:sp>
      <p:sp>
        <p:nvSpPr>
          <p:cNvPr id="37" name="תיבת טקסט 36">
            <a:extLst>
              <a:ext uri="{FF2B5EF4-FFF2-40B4-BE49-F238E27FC236}">
                <a16:creationId xmlns:a16="http://schemas.microsoft.com/office/drawing/2014/main" id="{1A6F884C-36AD-4B80-B030-85F5F5694B8F}"/>
              </a:ext>
            </a:extLst>
          </p:cNvPr>
          <p:cNvSpPr txBox="1"/>
          <p:nvPr/>
        </p:nvSpPr>
        <p:spPr>
          <a:xfrm rot="19877404">
            <a:off x="2742224" y="1803277"/>
            <a:ext cx="863166" cy="369332"/>
          </a:xfrm>
          <a:prstGeom prst="rect">
            <a:avLst/>
          </a:prstGeom>
          <a:noFill/>
        </p:spPr>
        <p:txBody>
          <a:bodyPr wrap="square" rtlCol="1">
            <a:spAutoFit/>
          </a:bodyPr>
          <a:lstStyle/>
          <a:p>
            <a:r>
              <a:rPr lang="en-US" b="1" dirty="0">
                <a:solidFill>
                  <a:prstClr val="black">
                    <a:lumMod val="65000"/>
                    <a:lumOff val="35000"/>
                  </a:prstClr>
                </a:solidFill>
                <a:latin typeface="Calibri" panose="020F0502020204030204"/>
                <a:cs typeface="Arial" panose="020B0604020202020204" pitchFamily="34" charset="0"/>
              </a:rPr>
              <a:t>18</a:t>
            </a:r>
            <a:r>
              <a:rPr lang="he-IL" b="1" dirty="0">
                <a:solidFill>
                  <a:prstClr val="black">
                    <a:lumMod val="65000"/>
                    <a:lumOff val="35000"/>
                  </a:prstClr>
                </a:solidFill>
                <a:latin typeface="Calibri" panose="020F0502020204030204"/>
                <a:cs typeface="Arial" panose="020B0604020202020204" pitchFamily="34" charset="0"/>
              </a:rPr>
              <a:t>%</a:t>
            </a:r>
          </a:p>
        </p:txBody>
      </p:sp>
      <p:cxnSp>
        <p:nvCxnSpPr>
          <p:cNvPr id="38" name="מחבר חץ ישר 37">
            <a:extLst>
              <a:ext uri="{FF2B5EF4-FFF2-40B4-BE49-F238E27FC236}">
                <a16:creationId xmlns:a16="http://schemas.microsoft.com/office/drawing/2014/main" id="{23037A9C-4EA8-4115-B078-486B801F91FF}"/>
              </a:ext>
            </a:extLst>
          </p:cNvPr>
          <p:cNvCxnSpPr/>
          <p:nvPr/>
        </p:nvCxnSpPr>
        <p:spPr>
          <a:xfrm flipV="1">
            <a:off x="2779353" y="1976149"/>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id="{A635A3DB-DBD8-46F6-9D79-C8105EEBA205}"/>
              </a:ext>
            </a:extLst>
          </p:cNvPr>
          <p:cNvSpPr txBox="1"/>
          <p:nvPr/>
        </p:nvSpPr>
        <p:spPr>
          <a:xfrm>
            <a:off x="1224980" y="5555339"/>
            <a:ext cx="4316966" cy="338554"/>
          </a:xfrm>
          <a:prstGeom prst="rect">
            <a:avLst/>
          </a:prstGeom>
          <a:noFill/>
        </p:spPr>
        <p:txBody>
          <a:bodyPr wrap="square">
            <a:spAutoFit/>
          </a:bodyPr>
          <a:lstStyle/>
          <a:p>
            <a:pPr algn="ctr" rtl="1">
              <a:defRPr/>
            </a:pPr>
            <a:r>
              <a:rPr lang="en-US" sz="1600" dirty="0">
                <a:solidFill>
                  <a:srgbClr val="041634"/>
                </a:solidFill>
                <a:latin typeface="Assistant SemiBold" pitchFamily="2" charset="-79"/>
                <a:cs typeface="Assistant SemiBold" pitchFamily="2" charset="-79"/>
              </a:rPr>
              <a:t>Double-digit income growth in Israel</a:t>
            </a:r>
          </a:p>
        </p:txBody>
      </p:sp>
      <p:sp>
        <p:nvSpPr>
          <p:cNvPr id="22" name="TextBox 22">
            <a:extLst>
              <a:ext uri="{FF2B5EF4-FFF2-40B4-BE49-F238E27FC236}">
                <a16:creationId xmlns:a16="http://schemas.microsoft.com/office/drawing/2014/main" id="{7BA30AB5-2EF3-443B-BAB3-B4D2551741F5}"/>
              </a:ext>
            </a:extLst>
          </p:cNvPr>
          <p:cNvSpPr txBox="1"/>
          <p:nvPr/>
        </p:nvSpPr>
        <p:spPr>
          <a:xfrm>
            <a:off x="5869920" y="5555339"/>
            <a:ext cx="4316969" cy="338554"/>
          </a:xfrm>
          <a:prstGeom prst="rect">
            <a:avLst/>
          </a:prstGeom>
          <a:noFill/>
        </p:spPr>
        <p:txBody>
          <a:bodyPr wrap="square">
            <a:spAutoFit/>
          </a:bodyPr>
          <a:lstStyle/>
          <a:p>
            <a:pPr algn="ctr" rtl="1">
              <a:defRPr/>
            </a:pPr>
            <a:r>
              <a:rPr lang="en-US" sz="1600" dirty="0">
                <a:solidFill>
                  <a:srgbClr val="041634"/>
                </a:solidFill>
                <a:latin typeface="Assistant SemiBold" pitchFamily="2" charset="-79"/>
                <a:cs typeface="Assistant SemiBold" pitchFamily="2" charset="-79"/>
              </a:rPr>
              <a:t>Considerable growth in Israel’s credit portfolio</a:t>
            </a:r>
          </a:p>
        </p:txBody>
      </p:sp>
      <p:sp>
        <p:nvSpPr>
          <p:cNvPr id="25" name="תיבת טקסט 33">
            <a:extLst>
              <a:ext uri="{FF2B5EF4-FFF2-40B4-BE49-F238E27FC236}">
                <a16:creationId xmlns:a16="http://schemas.microsoft.com/office/drawing/2014/main" id="{158C5873-4CF4-4981-AF8B-A469164DE980}"/>
              </a:ext>
            </a:extLst>
          </p:cNvPr>
          <p:cNvSpPr txBox="1"/>
          <p:nvPr/>
        </p:nvSpPr>
        <p:spPr>
          <a:xfrm>
            <a:off x="1209337" y="6158125"/>
            <a:ext cx="6375952" cy="400110"/>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Gross Non-GAAP income reported in the segment note</a:t>
            </a:r>
          </a:p>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Non-audited data valid as at December 31, 2021</a:t>
            </a:r>
            <a:endParaRPr lang="en-IL" sz="1000" dirty="0">
              <a:solidFill>
                <a:srgbClr val="000000"/>
              </a:solidFill>
              <a:latin typeface="Assistant Light" panose="00000400000000000000" pitchFamily="2" charset="-79"/>
              <a:cs typeface="Assistant Light" panose="00000400000000000000" pitchFamily="2" charset="-79"/>
            </a:endParaRPr>
          </a:p>
        </p:txBody>
      </p:sp>
    </p:spTree>
    <p:extLst>
      <p:ext uri="{BB962C8B-B14F-4D97-AF65-F5344CB8AC3E}">
        <p14:creationId xmlns:p14="http://schemas.microsoft.com/office/powerpoint/2010/main" val="2104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2">
            <a:extLst>
              <a:ext uri="{FF2B5EF4-FFF2-40B4-BE49-F238E27FC236}">
                <a16:creationId xmlns:a16="http://schemas.microsoft.com/office/drawing/2014/main" id="{19FBF4C2-2B06-480C-AF76-06509594D70E}"/>
              </a:ext>
            </a:extLst>
          </p:cNvPr>
          <p:cNvGraphicFramePr>
            <a:graphicFrameLocks/>
          </p:cNvGraphicFramePr>
          <p:nvPr/>
        </p:nvGraphicFramePr>
        <p:xfrm>
          <a:off x="3614466" y="1663369"/>
          <a:ext cx="2363698" cy="434531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951017" y="202981"/>
            <a:ext cx="8908508"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Growth of Blender Operations in Israel</a:t>
            </a:r>
          </a:p>
        </p:txBody>
      </p:sp>
      <p:sp>
        <p:nvSpPr>
          <p:cNvPr id="23" name="TextBox 22">
            <a:extLst>
              <a:ext uri="{FF2B5EF4-FFF2-40B4-BE49-F238E27FC236}">
                <a16:creationId xmlns:a16="http://schemas.microsoft.com/office/drawing/2014/main" id="{9AD78B2B-8FB8-44EE-9FD2-AE0B8F0DE34C}"/>
              </a:ext>
            </a:extLst>
          </p:cNvPr>
          <p:cNvSpPr txBox="1"/>
          <p:nvPr/>
        </p:nvSpPr>
        <p:spPr>
          <a:xfrm>
            <a:off x="5961496" y="1251505"/>
            <a:ext cx="5140478" cy="400110"/>
          </a:xfrm>
          <a:prstGeom prst="rect">
            <a:avLst/>
          </a:prstGeom>
          <a:noFill/>
        </p:spPr>
        <p:txBody>
          <a:bodyPr wrap="square">
            <a:spAutoFit/>
          </a:bodyPr>
          <a:lstStyle/>
          <a:p>
            <a:pPr algn="ctr" rtl="1">
              <a:defRPr/>
            </a:pPr>
            <a:r>
              <a:rPr lang="en-US" sz="2000" dirty="0">
                <a:solidFill>
                  <a:srgbClr val="041634"/>
                </a:solidFill>
                <a:latin typeface="Assistant SemiBold" pitchFamily="2" charset="-79"/>
                <a:cs typeface="Assistant SemiBold" pitchFamily="2" charset="-79"/>
              </a:rPr>
              <a:t>Disbursed Loans (in thousands of ILS)</a:t>
            </a:r>
          </a:p>
        </p:txBody>
      </p:sp>
      <p:sp>
        <p:nvSpPr>
          <p:cNvPr id="24" name="TextBox 23">
            <a:extLst>
              <a:ext uri="{FF2B5EF4-FFF2-40B4-BE49-F238E27FC236}">
                <a16:creationId xmlns:a16="http://schemas.microsoft.com/office/drawing/2014/main" id="{D27FDC45-5C72-4BEF-8C64-AC430ECF0785}"/>
              </a:ext>
            </a:extLst>
          </p:cNvPr>
          <p:cNvSpPr txBox="1"/>
          <p:nvPr/>
        </p:nvSpPr>
        <p:spPr>
          <a:xfrm>
            <a:off x="2396266" y="1273552"/>
            <a:ext cx="2175907" cy="400110"/>
          </a:xfrm>
          <a:prstGeom prst="rect">
            <a:avLst/>
          </a:prstGeom>
          <a:noFill/>
        </p:spPr>
        <p:txBody>
          <a:bodyPr wrap="square">
            <a:spAutoFit/>
          </a:bodyPr>
          <a:lstStyle/>
          <a:p>
            <a:pPr algn="ctr">
              <a:defRPr/>
            </a:pPr>
            <a:r>
              <a:rPr lang="en-US" sz="2000" dirty="0">
                <a:solidFill>
                  <a:srgbClr val="041634"/>
                </a:solidFill>
                <a:latin typeface="Assistant SemiBold" pitchFamily="2" charset="-79"/>
                <a:cs typeface="Assistant SemiBold" pitchFamily="2" charset="-79"/>
              </a:rPr>
              <a:t>Paying Customers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218056" y="6152284"/>
            <a:ext cx="6375952" cy="246221"/>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Non-audited data valid as at December 31, 2021</a:t>
            </a:r>
            <a:endParaRPr lang="en-IL" sz="1000" dirty="0">
              <a:solidFill>
                <a:srgbClr val="000000"/>
              </a:solidFill>
              <a:latin typeface="Assistant Light" panose="00000400000000000000" pitchFamily="2" charset="-79"/>
              <a:cs typeface="Assistant Light" panose="00000400000000000000" pitchFamily="2" charset="-79"/>
            </a:endParaRPr>
          </a:p>
        </p:txBody>
      </p:sp>
      <p:graphicFrame>
        <p:nvGraphicFramePr>
          <p:cNvPr id="17" name="Chart 12">
            <a:extLst>
              <a:ext uri="{FF2B5EF4-FFF2-40B4-BE49-F238E27FC236}">
                <a16:creationId xmlns:a16="http://schemas.microsoft.com/office/drawing/2014/main" id="{2C40438E-8F51-43E9-8387-04C5AB5E8C55}"/>
              </a:ext>
            </a:extLst>
          </p:cNvPr>
          <p:cNvGraphicFramePr>
            <a:graphicFrameLocks/>
          </p:cNvGraphicFramePr>
          <p:nvPr/>
        </p:nvGraphicFramePr>
        <p:xfrm>
          <a:off x="1184338" y="1731286"/>
          <a:ext cx="4343400" cy="3790623"/>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מחבר חץ ישר 3">
            <a:extLst>
              <a:ext uri="{FF2B5EF4-FFF2-40B4-BE49-F238E27FC236}">
                <a16:creationId xmlns:a16="http://schemas.microsoft.com/office/drawing/2014/main" id="{C669C82F-9A71-4500-BA8C-9D219E48903A}"/>
              </a:ext>
            </a:extLst>
          </p:cNvPr>
          <p:cNvCxnSpPr/>
          <p:nvPr/>
        </p:nvCxnSpPr>
        <p:spPr>
          <a:xfrm flipV="1">
            <a:off x="7450955" y="1987943"/>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7">
            <a:extLst>
              <a:ext uri="{FF2B5EF4-FFF2-40B4-BE49-F238E27FC236}">
                <a16:creationId xmlns:a16="http://schemas.microsoft.com/office/drawing/2014/main" id="{56B431F2-A592-439A-BDFA-B7EC967C4E0F}"/>
              </a:ext>
            </a:extLst>
          </p:cNvPr>
          <p:cNvGraphicFramePr>
            <a:graphicFrameLocks/>
          </p:cNvGraphicFramePr>
          <p:nvPr>
            <p:extLst>
              <p:ext uri="{D42A27DB-BD31-4B8C-83A1-F6EECF244321}">
                <p14:modId xmlns:p14="http://schemas.microsoft.com/office/powerpoint/2010/main" val="1612732101"/>
              </p:ext>
            </p:extLst>
          </p:nvPr>
        </p:nvGraphicFramePr>
        <p:xfrm>
          <a:off x="5810337" y="1731285"/>
          <a:ext cx="5318106" cy="379062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5">
            <a:extLst>
              <a:ext uri="{FF2B5EF4-FFF2-40B4-BE49-F238E27FC236}">
                <a16:creationId xmlns:a16="http://schemas.microsoft.com/office/drawing/2014/main" id="{3DF9BCB7-A832-4215-8575-A402606105D9}"/>
              </a:ext>
            </a:extLst>
          </p:cNvPr>
          <p:cNvSpPr txBox="1"/>
          <p:nvPr/>
        </p:nvSpPr>
        <p:spPr>
          <a:xfrm rot="18348393">
            <a:off x="9760885" y="1553682"/>
            <a:ext cx="1439728" cy="493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dirty="0">
                <a:solidFill>
                  <a:prstClr val="black">
                    <a:lumMod val="65000"/>
                    <a:lumOff val="35000"/>
                  </a:prstClr>
                </a:solidFill>
                <a:latin typeface="Calibri" panose="020F0502020204030204"/>
                <a:cs typeface="Arial" panose="020B0604020202020204" pitchFamily="34" charset="0"/>
              </a:rPr>
              <a:t>48%</a:t>
            </a:r>
            <a:endParaRPr lang="en-IL" sz="1800" b="1" kern="1200" dirty="0">
              <a:solidFill>
                <a:prstClr val="black">
                  <a:lumMod val="65000"/>
                  <a:lumOff val="35000"/>
                </a:prstClr>
              </a:solidFill>
              <a:latin typeface="Calibri" panose="020F0502020204030204"/>
              <a:cs typeface="Arial" panose="020B0604020202020204" pitchFamily="34" charset="0"/>
            </a:endParaRPr>
          </a:p>
        </p:txBody>
      </p:sp>
      <p:sp>
        <p:nvSpPr>
          <p:cNvPr id="22" name="TextBox 22">
            <a:extLst>
              <a:ext uri="{FF2B5EF4-FFF2-40B4-BE49-F238E27FC236}">
                <a16:creationId xmlns:a16="http://schemas.microsoft.com/office/drawing/2014/main" id="{CE8CAB10-656F-4395-B9C3-872CACCCFDBE}"/>
              </a:ext>
            </a:extLst>
          </p:cNvPr>
          <p:cNvSpPr txBox="1"/>
          <p:nvPr/>
        </p:nvSpPr>
        <p:spPr>
          <a:xfrm>
            <a:off x="1184338" y="5573964"/>
            <a:ext cx="4343400" cy="338554"/>
          </a:xfrm>
          <a:prstGeom prst="rect">
            <a:avLst/>
          </a:prstGeom>
          <a:noFill/>
        </p:spPr>
        <p:txBody>
          <a:bodyPr wrap="square">
            <a:spAutoFit/>
          </a:bodyPr>
          <a:lstStyle/>
          <a:p>
            <a:pPr algn="ctr" rtl="1">
              <a:defRPr/>
            </a:pPr>
            <a:r>
              <a:rPr lang="en-US" sz="1600" dirty="0">
                <a:solidFill>
                  <a:srgbClr val="041634"/>
                </a:solidFill>
                <a:latin typeface="Assistant SemiBold" pitchFamily="2" charset="-79"/>
                <a:cs typeface="Assistant SemiBold" pitchFamily="2" charset="-79"/>
              </a:rPr>
              <a:t>Double-digit growth in paying customers</a:t>
            </a:r>
          </a:p>
        </p:txBody>
      </p:sp>
      <p:sp>
        <p:nvSpPr>
          <p:cNvPr id="25" name="TextBox 22">
            <a:extLst>
              <a:ext uri="{FF2B5EF4-FFF2-40B4-BE49-F238E27FC236}">
                <a16:creationId xmlns:a16="http://schemas.microsoft.com/office/drawing/2014/main" id="{FB6C2AD5-975B-4E69-A330-A851FD265DC1}"/>
              </a:ext>
            </a:extLst>
          </p:cNvPr>
          <p:cNvSpPr txBox="1"/>
          <p:nvPr/>
        </p:nvSpPr>
        <p:spPr>
          <a:xfrm>
            <a:off x="5810338" y="5601578"/>
            <a:ext cx="5318106" cy="338554"/>
          </a:xfrm>
          <a:prstGeom prst="rect">
            <a:avLst/>
          </a:prstGeom>
          <a:noFill/>
        </p:spPr>
        <p:txBody>
          <a:bodyPr wrap="square">
            <a:spAutoFit/>
          </a:bodyPr>
          <a:lstStyle/>
          <a:p>
            <a:pPr algn="ctr" rtl="1">
              <a:defRPr/>
            </a:pPr>
            <a:r>
              <a:rPr lang="en-US" sz="1600" dirty="0">
                <a:solidFill>
                  <a:srgbClr val="041634"/>
                </a:solidFill>
                <a:latin typeface="Assistant SemiBold" pitchFamily="2" charset="-79"/>
                <a:cs typeface="Assistant SemiBold" pitchFamily="2" charset="-79"/>
              </a:rPr>
              <a:t>Major expansion of Israeli operations in Q4</a:t>
            </a:r>
          </a:p>
        </p:txBody>
      </p:sp>
    </p:spTree>
    <p:extLst>
      <p:ext uri="{BB962C8B-B14F-4D97-AF65-F5344CB8AC3E}">
        <p14:creationId xmlns:p14="http://schemas.microsoft.com/office/powerpoint/2010/main" val="2018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7D073AD-B54B-45D7-A97A-3E986DCA5400}"/>
              </a:ext>
            </a:extLst>
          </p:cNvPr>
          <p:cNvPicPr>
            <a:picLocks noGrp="1" noChangeAspect="1"/>
          </p:cNvPicPr>
          <p:nvPr>
            <p:ph type="pic" sz="quarter" idx="10"/>
          </p:nvPr>
        </p:nvPicPr>
        <p:blipFill rotWithShape="1">
          <a:blip r:embed="rId2" cstate="print">
            <a:duotone>
              <a:schemeClr val="accent1">
                <a:shade val="45000"/>
                <a:satMod val="135000"/>
              </a:schemeClr>
              <a:prstClr val="white"/>
            </a:duotone>
          </a:blip>
          <a:srcRect l="76" t="13087" r="-105" b="-382"/>
          <a:stretch/>
        </p:blipFill>
        <p:spPr>
          <a:xfrm>
            <a:off x="1" y="3527"/>
            <a:ext cx="12192000" cy="3273073"/>
          </a:xfrm>
        </p:spPr>
      </p:pic>
      <p:sp>
        <p:nvSpPr>
          <p:cNvPr id="23" name="Rectangle: Rounded Corners 22">
            <a:extLst>
              <a:ext uri="{FF2B5EF4-FFF2-40B4-BE49-F238E27FC236}">
                <a16:creationId xmlns:a16="http://schemas.microsoft.com/office/drawing/2014/main" id="{4128C885-8D76-44D8-85BE-78EE5038C4C3}"/>
              </a:ext>
            </a:extLst>
          </p:cNvPr>
          <p:cNvSpPr/>
          <p:nvPr/>
        </p:nvSpPr>
        <p:spPr>
          <a:xfrm>
            <a:off x="611632" y="626967"/>
            <a:ext cx="10452100" cy="5604065"/>
          </a:xfrm>
          <a:prstGeom prst="roundRect">
            <a:avLst>
              <a:gd name="adj" fmla="val 6780"/>
            </a:avLst>
          </a:prstGeom>
          <a:solidFill>
            <a:schemeClr val="bg1"/>
          </a:solidFill>
          <a:ln>
            <a:noFill/>
          </a:ln>
          <a:effectLst>
            <a:outerShdw blurRad="838200" dist="698500" dir="8100000" sx="94000" sy="94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latin typeface="+mj-lt"/>
            </a:endParaRPr>
          </a:p>
        </p:txBody>
      </p:sp>
      <p:sp>
        <p:nvSpPr>
          <p:cNvPr id="12" name="TextBox 11">
            <a:extLst>
              <a:ext uri="{FF2B5EF4-FFF2-40B4-BE49-F238E27FC236}">
                <a16:creationId xmlns:a16="http://schemas.microsoft.com/office/drawing/2014/main" id="{33F95C83-CB69-4D33-9A15-6F2C6474347C}"/>
              </a:ext>
            </a:extLst>
          </p:cNvPr>
          <p:cNvSpPr txBox="1"/>
          <p:nvPr/>
        </p:nvSpPr>
        <p:spPr>
          <a:xfrm>
            <a:off x="160782" y="850330"/>
            <a:ext cx="11353800" cy="400050"/>
          </a:xfrm>
          <a:prstGeom prst="rect">
            <a:avLst/>
          </a:prstGeom>
          <a:noFill/>
        </p:spPr>
        <p:txBody>
          <a:bodyPr>
            <a:spAutoFit/>
          </a:bodyPr>
          <a:lstStyle/>
          <a:p>
            <a:pPr algn="ctr" eaLnBrk="1" fontAlgn="auto" hangingPunct="1">
              <a:spcBef>
                <a:spcPts val="0"/>
              </a:spcBef>
              <a:spcAft>
                <a:spcPts val="0"/>
              </a:spcAft>
              <a:defRPr/>
            </a:pPr>
            <a:r>
              <a:rPr lang="en-gb" sz="2000" b="1" spc="300" dirty="0">
                <a:solidFill>
                  <a:srgbClr val="000000">
                    <a:lumMod val="95000"/>
                    <a:lumOff val="5000"/>
                  </a:srgbClr>
                </a:solidFill>
                <a:latin typeface="Assistant ExtraBold" panose="00000900000000000000" pitchFamily="50" charset="-79"/>
                <a:cs typeface="Assistant ExtraBold" panose="00000900000000000000" pitchFamily="50" charset="-79"/>
              </a:rPr>
              <a:t>Legal Disclaimer</a:t>
            </a:r>
          </a:p>
        </p:txBody>
      </p:sp>
      <p:sp>
        <p:nvSpPr>
          <p:cNvPr id="2" name="תיבת טקסט 1">
            <a:extLst>
              <a:ext uri="{FF2B5EF4-FFF2-40B4-BE49-F238E27FC236}">
                <a16:creationId xmlns:a16="http://schemas.microsoft.com/office/drawing/2014/main" id="{47DE3BC0-2A21-41A0-AEC7-03C696BF32CA}"/>
              </a:ext>
            </a:extLst>
          </p:cNvPr>
          <p:cNvSpPr txBox="1"/>
          <p:nvPr/>
        </p:nvSpPr>
        <p:spPr>
          <a:xfrm>
            <a:off x="1043432" y="1250380"/>
            <a:ext cx="9588500" cy="5113259"/>
          </a:xfrm>
          <a:prstGeom prst="rect">
            <a:avLst/>
          </a:prstGeom>
          <a:noFill/>
        </p:spPr>
        <p:txBody>
          <a:bodyPr>
            <a:spAutoFit/>
          </a:bodyPr>
          <a:lstStyle/>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Arial" panose="020B0604020202020204" pitchFamily="34" charset="0"/>
              </a:rPr>
              <a:t>This presentation is a basic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on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p>
          <a:p>
            <a:pPr marL="0" marR="0">
              <a:lnSpc>
                <a:spcPct val="107000"/>
              </a:lnSpc>
              <a:spcBef>
                <a:spcPts val="0"/>
              </a:spcBef>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Forward-looking Information Disclaimer</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Arial" panose="020B0604020202020204" pitchFamily="34" charset="0"/>
              </a:rPr>
              <a:t>The presentation contains forward-looking information, as defined in the Securities Law of 1968 ("the Securities Law"). Said information contains, inter alia, forecasts, goals, Company assessments and estimates, including information presented as illustrations, graphs, reviews, and any other information provided in any way, which refers to future events which may or may not transpire at a time that is unknown, which are not under the control of the Company. By nature, forward-looking information is subject to non-materialization risks and, as stated earlier, is uncertain. The materialization of the forward-looking information may be affected by risk factors characteristic of the Company's activities, developments in the financial environment in which the Company operates, and outside factors, including regulation, which may affect its activities. As such, we hereby clarify and emphasize that the Company's future results and achievements may be materially different from those displayed as forward-looking information in this presentation. In addition, the said forward-looking information contains the Company's data estimate for 2021, including a revenue estimate (slides 3, 9, 12, 13,18, 19, 23, 24, 28) based solely on assessment, and constitutes forward-looking information, as defined in the Securities Law, which involves uncertainty and is based on, inter alia, variables over which the Company does not necessary exercise any control. Thus, the Company's actual revenue may be lower and/or higher or materially different than how they were assessed or estimated at first, due, inter alia, to the fact that financial statements for the period of the year that ended on December 31, 2021, have not yet been prepared, and they have not yet been completely audited by the Company's auditor. For the avoidance of doubt, it is hereby clarified that the Company is not obligated to update and/or change the information contained in the presentation so that it reflects events and/or circumstances that occur after the time the presentation was created. </a:t>
            </a:r>
          </a:p>
          <a:p>
            <a:pPr eaLnBrk="1" fontAlgn="auto" hangingPunct="1">
              <a:spcBef>
                <a:spcPts val="0"/>
              </a:spcBef>
              <a:spcAft>
                <a:spcPts val="0"/>
              </a:spcAft>
              <a:defRPr/>
            </a:pPr>
            <a:endParaRPr lang="en-gb"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a:extLst>
              <a:ext uri="{FF2B5EF4-FFF2-40B4-BE49-F238E27FC236}">
                <a16:creationId xmlns:a16="http://schemas.microsoft.com/office/drawing/2014/main" id="{795E2AD1-A4A3-4D02-88AD-A0F7AD4ADB50}"/>
              </a:ext>
            </a:extLst>
          </p:cNvPr>
          <p:cNvSpPr/>
          <p:nvPr/>
        </p:nvSpPr>
        <p:spPr>
          <a:xfrm>
            <a:off x="9924738" y="4523925"/>
            <a:ext cx="598181" cy="537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Oval 44">
            <a:extLst>
              <a:ext uri="{FF2B5EF4-FFF2-40B4-BE49-F238E27FC236}">
                <a16:creationId xmlns:a16="http://schemas.microsoft.com/office/drawing/2014/main" id="{A8E75621-5298-41DA-BE6B-101CDFF0BB57}"/>
              </a:ext>
            </a:extLst>
          </p:cNvPr>
          <p:cNvSpPr/>
          <p:nvPr/>
        </p:nvSpPr>
        <p:spPr>
          <a:xfrm>
            <a:off x="1418201" y="-1204926"/>
            <a:ext cx="9567662" cy="9567654"/>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414639" y="180931"/>
            <a:ext cx="3514262" cy="677108"/>
          </a:xfrm>
          <a:prstGeom prst="rect">
            <a:avLst/>
          </a:prstGeom>
          <a:noFill/>
        </p:spPr>
        <p:txBody>
          <a:bodyPr wrap="square" rtlCol="0">
            <a:spAutoFit/>
          </a:bodyPr>
          <a:lstStyle/>
          <a:p>
            <a:pPr algn="r">
              <a:defRPr/>
            </a:pPr>
            <a:r>
              <a:rPr lang="en-US" sz="3800" dirty="0">
                <a:latin typeface="Assistant ExtraBold" pitchFamily="2" charset="-79"/>
                <a:cs typeface="Assistant ExtraBold" pitchFamily="2" charset="-79"/>
              </a:rPr>
              <a:t>BLENDER PAY</a:t>
            </a:r>
          </a:p>
        </p:txBody>
      </p:sp>
      <p:sp>
        <p:nvSpPr>
          <p:cNvPr id="54" name="TextBox 28">
            <a:extLst>
              <a:ext uri="{FF2B5EF4-FFF2-40B4-BE49-F238E27FC236}">
                <a16:creationId xmlns:a16="http://schemas.microsoft.com/office/drawing/2014/main" id="{224E89B3-1B60-41CE-8B34-DCE5175EE55E}"/>
              </a:ext>
            </a:extLst>
          </p:cNvPr>
          <p:cNvSpPr txBox="1"/>
          <p:nvPr/>
        </p:nvSpPr>
        <p:spPr>
          <a:xfrm>
            <a:off x="3680211" y="200738"/>
            <a:ext cx="4310564" cy="646331"/>
          </a:xfrm>
          <a:prstGeom prst="rect">
            <a:avLst/>
          </a:prstGeom>
          <a:noFill/>
        </p:spPr>
        <p:txBody>
          <a:bodyPr wrap="square" rtlCol="0">
            <a:spAutoFit/>
          </a:bodyPr>
          <a:lstStyle/>
          <a:p>
            <a:pPr algn="r">
              <a:defRPr/>
            </a:pPr>
            <a:r>
              <a:rPr lang="en-US" sz="3600" dirty="0">
                <a:latin typeface="Assistant ExtraBold" pitchFamily="2" charset="-79"/>
                <a:cs typeface="Assistant ExtraBold" pitchFamily="2" charset="-79"/>
              </a:rPr>
              <a:t>in partnership with</a:t>
            </a: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965584" y="3912139"/>
            <a:ext cx="445349" cy="445349"/>
          </a:xfrm>
          <a:prstGeom prst="rect">
            <a:avLst/>
          </a:prstGeom>
        </p:spPr>
      </p:pic>
      <p:pic>
        <p:nvPicPr>
          <p:cNvPr id="32" name="תמונה 47">
            <a:extLst>
              <a:ext uri="{FF2B5EF4-FFF2-40B4-BE49-F238E27FC236}">
                <a16:creationId xmlns:a16="http://schemas.microsoft.com/office/drawing/2014/main" id="{7C535B2B-FD8D-4D00-BCF8-40C9FCC76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25" y="315813"/>
            <a:ext cx="2352526" cy="393313"/>
          </a:xfrm>
          <a:prstGeom prst="rect">
            <a:avLst/>
          </a:prstGeom>
        </p:spPr>
      </p:pic>
      <p:sp>
        <p:nvSpPr>
          <p:cNvPr id="43" name="Slide Number Placeholder 5">
            <a:extLst>
              <a:ext uri="{FF2B5EF4-FFF2-40B4-BE49-F238E27FC236}">
                <a16:creationId xmlns:a16="http://schemas.microsoft.com/office/drawing/2014/main" id="{AE359BB8-5A68-4FA2-9EF4-2C111746F475}"/>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aphicFrame>
        <p:nvGraphicFramePr>
          <p:cNvPr id="5" name="Table 5">
            <a:extLst>
              <a:ext uri="{FF2B5EF4-FFF2-40B4-BE49-F238E27FC236}">
                <a16:creationId xmlns:a16="http://schemas.microsoft.com/office/drawing/2014/main" id="{3E634616-2891-4C7B-9584-2BF2B2E2F8CE}"/>
              </a:ext>
            </a:extLst>
          </p:cNvPr>
          <p:cNvGraphicFramePr>
            <a:graphicFrameLocks noGrp="1"/>
          </p:cNvGraphicFramePr>
          <p:nvPr>
            <p:extLst>
              <p:ext uri="{D42A27DB-BD31-4B8C-83A1-F6EECF244321}">
                <p14:modId xmlns:p14="http://schemas.microsoft.com/office/powerpoint/2010/main" val="478760310"/>
              </p:ext>
            </p:extLst>
          </p:nvPr>
        </p:nvGraphicFramePr>
        <p:xfrm>
          <a:off x="1085187" y="1855234"/>
          <a:ext cx="5687428" cy="4499822"/>
        </p:xfrm>
        <a:graphic>
          <a:graphicData uri="http://schemas.openxmlformats.org/drawingml/2006/table">
            <a:tbl>
              <a:tblPr rtl="1" firstRow="1" bandRow="1">
                <a:tableStyleId>{5C22544A-7EE6-4342-B048-85BDC9FD1C3A}</a:tableStyleId>
              </a:tblPr>
              <a:tblGrid>
                <a:gridCol w="1411605">
                  <a:extLst>
                    <a:ext uri="{9D8B030D-6E8A-4147-A177-3AD203B41FA5}">
                      <a16:colId xmlns:a16="http://schemas.microsoft.com/office/drawing/2014/main" val="1608338226"/>
                    </a:ext>
                  </a:extLst>
                </a:gridCol>
                <a:gridCol w="1525613">
                  <a:extLst>
                    <a:ext uri="{9D8B030D-6E8A-4147-A177-3AD203B41FA5}">
                      <a16:colId xmlns:a16="http://schemas.microsoft.com/office/drawing/2014/main" val="675872855"/>
                    </a:ext>
                  </a:extLst>
                </a:gridCol>
                <a:gridCol w="1212667">
                  <a:extLst>
                    <a:ext uri="{9D8B030D-6E8A-4147-A177-3AD203B41FA5}">
                      <a16:colId xmlns:a16="http://schemas.microsoft.com/office/drawing/2014/main" val="2015802166"/>
                    </a:ext>
                  </a:extLst>
                </a:gridCol>
                <a:gridCol w="1537543">
                  <a:extLst>
                    <a:ext uri="{9D8B030D-6E8A-4147-A177-3AD203B41FA5}">
                      <a16:colId xmlns:a16="http://schemas.microsoft.com/office/drawing/2014/main" val="4261091223"/>
                    </a:ext>
                  </a:extLst>
                </a:gridCol>
              </a:tblGrid>
              <a:tr h="550822">
                <a:tc>
                  <a:txBody>
                    <a:bodyPr/>
                    <a:lstStyle/>
                    <a:p>
                      <a:r>
                        <a:rPr lang="en-US" sz="1400" b="0" kern="1200" dirty="0">
                          <a:solidFill>
                            <a:schemeClr val="tx1">
                              <a:lumMod val="95000"/>
                              <a:lumOff val="5000"/>
                            </a:schemeClr>
                          </a:solidFill>
                          <a:latin typeface="Assistant SemiBold" pitchFamily="2" charset="-79"/>
                          <a:ea typeface="+mn-ea"/>
                          <a:cs typeface="Assistant SemiBold" pitchFamily="2" charset="-79"/>
                        </a:rPr>
                        <a:t>Relevant market</a:t>
                      </a:r>
                      <a:r>
                        <a:rPr lang="he-IL" sz="1400" b="0" kern="1200" dirty="0">
                          <a:solidFill>
                            <a:schemeClr val="tx1">
                              <a:lumMod val="95000"/>
                              <a:lumOff val="5000"/>
                            </a:schemeClr>
                          </a:solidFill>
                          <a:latin typeface="Assistant SemiBold" pitchFamily="2" charset="-79"/>
                          <a:ea typeface="+mn-ea"/>
                          <a:cs typeface="Assistant SemiBold" pitchFamily="2" charset="-79"/>
                        </a:rPr>
                        <a:t> </a:t>
                      </a:r>
                      <a:r>
                        <a:rPr lang="en-GB" sz="1400" b="0" kern="1200" dirty="0">
                          <a:solidFill>
                            <a:schemeClr val="tx1">
                              <a:lumMod val="95000"/>
                              <a:lumOff val="5000"/>
                            </a:schemeClr>
                          </a:solidFill>
                          <a:latin typeface="Assistant SemiBold" pitchFamily="2" charset="-79"/>
                          <a:ea typeface="+mn-ea"/>
                          <a:cs typeface="Assistant SemiBold" pitchFamily="2" charset="-79"/>
                        </a:rPr>
                        <a:t> segmentation</a:t>
                      </a:r>
                      <a:endParaRPr lang="en-US" sz="1400" b="0" kern="1200" dirty="0">
                        <a:solidFill>
                          <a:schemeClr val="tx1">
                            <a:lumMod val="95000"/>
                            <a:lumOff val="5000"/>
                          </a:schemeClr>
                        </a:solidFill>
                        <a:latin typeface="Assistant SemiBold" pitchFamily="2" charset="-79"/>
                        <a:ea typeface="+mn-ea"/>
                        <a:cs typeface="Assistant SemiBold" pitchFamily="2" charset="-79"/>
                      </a:endParaRPr>
                    </a:p>
                  </a:txBody>
                  <a:tcPr marB="108000" anchor="b">
                    <a:lnL w="9525" cap="flat" cmpd="sng" algn="ctr">
                      <a:solidFill>
                        <a:srgbClr val="009ED6"/>
                      </a:solidFill>
                      <a:prstDash val="solid"/>
                      <a:round/>
                      <a:headEnd type="none" w="med" len="med"/>
                      <a:tailEnd type="none" w="med" len="med"/>
                    </a:lnL>
                    <a:lnR w="9525" cap="flat" cmpd="sng" algn="ctr">
                      <a:solidFill>
                        <a:srgbClr val="009ED6"/>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noFill/>
                  </a:tcPr>
                </a:tc>
                <a:tc>
                  <a:txBody>
                    <a:bodyPr/>
                    <a:lstStyle/>
                    <a:p>
                      <a:pPr algn="l" rtl="1">
                        <a:lnSpc>
                          <a:spcPts val="1400"/>
                        </a:lnSpc>
                      </a:pPr>
                      <a:r>
                        <a:rPr lang="en-US" sz="1400" b="0" dirty="0">
                          <a:solidFill>
                            <a:schemeClr val="tx1">
                              <a:lumMod val="95000"/>
                              <a:lumOff val="5000"/>
                            </a:schemeClr>
                          </a:solidFill>
                          <a:latin typeface="Assistant SemiBold" pitchFamily="2" charset="-79"/>
                          <a:cs typeface="Assistant SemiBold" pitchFamily="2" charset="-79"/>
                        </a:rPr>
                        <a:t>Average yearly expenditure</a:t>
                      </a:r>
                      <a:endParaRPr lang="he-IL" sz="1400" b="0" dirty="0">
                        <a:solidFill>
                          <a:schemeClr val="tx1">
                            <a:lumMod val="95000"/>
                            <a:lumOff val="5000"/>
                          </a:schemeClr>
                        </a:solidFill>
                        <a:latin typeface="Assistant SemiBold" pitchFamily="2" charset="-79"/>
                        <a:cs typeface="Assistant SemiBold" pitchFamily="2" charset="-79"/>
                      </a:endParaRPr>
                    </a:p>
                  </a:txBody>
                  <a:tcPr marB="108000" anchor="b">
                    <a:lnL w="9525" cap="flat" cmpd="sng" algn="ctr">
                      <a:solidFill>
                        <a:srgbClr val="009ED6"/>
                      </a:solidFill>
                      <a:prstDash val="solid"/>
                      <a:round/>
                      <a:headEnd type="none" w="med" len="med"/>
                      <a:tailEnd type="none" w="med" len="med"/>
                    </a:lnL>
                    <a:lnR w="9525" cap="flat" cmpd="sng" algn="ctr">
                      <a:solidFill>
                        <a:srgbClr val="009ED6"/>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noFill/>
                  </a:tcPr>
                </a:tc>
                <a:tc>
                  <a:txBody>
                    <a:bodyPr/>
                    <a:lstStyle/>
                    <a:p>
                      <a:pPr algn="l" rtl="1">
                        <a:lnSpc>
                          <a:spcPts val="1400"/>
                        </a:lnSpc>
                      </a:pPr>
                      <a:r>
                        <a:rPr lang="en-US" sz="1400" b="0" dirty="0">
                          <a:solidFill>
                            <a:schemeClr val="tx1">
                              <a:lumMod val="95000"/>
                              <a:lumOff val="5000"/>
                            </a:schemeClr>
                          </a:solidFill>
                          <a:latin typeface="Assistant SemiBold" pitchFamily="2" charset="-79"/>
                          <a:cs typeface="Assistant SemiBold" pitchFamily="2" charset="-79"/>
                        </a:rPr>
                        <a:t>Relevant market share estimate</a:t>
                      </a:r>
                      <a:endParaRPr lang="he-IL" sz="1400" b="0" dirty="0">
                        <a:solidFill>
                          <a:schemeClr val="tx1">
                            <a:lumMod val="95000"/>
                            <a:lumOff val="5000"/>
                          </a:schemeClr>
                        </a:solidFill>
                        <a:latin typeface="Assistant SemiBold" pitchFamily="2" charset="-79"/>
                        <a:cs typeface="Assistant SemiBold" pitchFamily="2" charset="-79"/>
                      </a:endParaRPr>
                    </a:p>
                  </a:txBody>
                  <a:tcPr marB="108000" anchor="b">
                    <a:lnL w="9525" cap="flat" cmpd="sng" algn="ctr">
                      <a:solidFill>
                        <a:srgbClr val="009ED6"/>
                      </a:solidFill>
                      <a:prstDash val="solid"/>
                      <a:round/>
                      <a:headEnd type="none" w="med" len="med"/>
                      <a:tailEnd type="none" w="med" len="med"/>
                    </a:lnL>
                    <a:lnR w="9525" cap="flat" cmpd="sng" algn="ctr">
                      <a:solidFill>
                        <a:srgbClr val="009ED6"/>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noFill/>
                  </a:tcPr>
                </a:tc>
                <a:tc>
                  <a:txBody>
                    <a:bodyPr/>
                    <a:lstStyle/>
                    <a:p>
                      <a:pPr algn="l" rtl="1">
                        <a:lnSpc>
                          <a:spcPts val="1400"/>
                        </a:lnSpc>
                      </a:pPr>
                      <a:r>
                        <a:rPr lang="en-US" sz="1400" b="0" dirty="0">
                          <a:solidFill>
                            <a:schemeClr val="tx1">
                              <a:lumMod val="95000"/>
                              <a:lumOff val="5000"/>
                            </a:schemeClr>
                          </a:solidFill>
                          <a:latin typeface="Assistant SemiBold" pitchFamily="2" charset="-79"/>
                          <a:cs typeface="Assistant SemiBold" pitchFamily="2" charset="-79"/>
                        </a:rPr>
                        <a:t>Sector</a:t>
                      </a:r>
                      <a:endParaRPr lang="he-IL" sz="1400" b="0" dirty="0">
                        <a:solidFill>
                          <a:schemeClr val="tx1">
                            <a:lumMod val="95000"/>
                            <a:lumOff val="5000"/>
                          </a:schemeClr>
                        </a:solidFill>
                        <a:latin typeface="Assistant SemiBold" pitchFamily="2" charset="-79"/>
                        <a:cs typeface="Assistant SemiBold" pitchFamily="2" charset="-79"/>
                      </a:endParaRPr>
                    </a:p>
                  </a:txBody>
                  <a:tcPr marB="108000" anchor="b">
                    <a:lnL w="9525" cap="flat" cmpd="sng" algn="ctr">
                      <a:solidFill>
                        <a:srgbClr val="009ED6"/>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00207820"/>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3,400,000,000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6,800,000,000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he-IL" sz="1400" dirty="0">
                          <a:latin typeface="Assistant" pitchFamily="2" charset="-79"/>
                          <a:cs typeface="Assistant" pitchFamily="2" charset="-79"/>
                        </a:rPr>
                        <a:t>50%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Appliances</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1776183650"/>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15,240,000,000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25,400,000,000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he-IL" sz="1400" dirty="0">
                          <a:latin typeface="Assistant" pitchFamily="2" charset="-79"/>
                          <a:cs typeface="Assistant" pitchFamily="2" charset="-79"/>
                        </a:rPr>
                        <a:t>60%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Domestic tourism</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1672745787"/>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2,239,200,000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7,464,000,000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he-IL" sz="1400" dirty="0">
                          <a:latin typeface="Assistant" pitchFamily="2" charset="-79"/>
                          <a:cs typeface="Assistant" pitchFamily="2" charset="-79"/>
                        </a:rPr>
                        <a:t>30%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Dentistry</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1469428631"/>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49,400,000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49,400,000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Plastic surgery</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419036043"/>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245,420,000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350,600,000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he-IL" sz="1400" dirty="0">
                          <a:latin typeface="Assistant" pitchFamily="2" charset="-79"/>
                          <a:cs typeface="Assistant" pitchFamily="2" charset="-79"/>
                        </a:rPr>
                        <a:t>70%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Aesthetic treatments</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4259364096"/>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3,746,200,000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3,746,200,000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Functions</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682969226"/>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3,917,800,000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3,917,800,000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Education</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2241982226"/>
                  </a:ext>
                </a:extLst>
              </a:tr>
              <a:tr h="381386">
                <a:tc>
                  <a:txBody>
                    <a:bodyPr/>
                    <a:lstStyle/>
                    <a:p>
                      <a:pPr marL="0" algn="l" defTabSz="914400" rtl="1" eaLnBrk="1" latinLnBrk="0" hangingPunct="1"/>
                      <a:r>
                        <a:rPr lang="he-IL" sz="1400" kern="1200" dirty="0">
                          <a:solidFill>
                            <a:schemeClr val="dk1"/>
                          </a:solidFill>
                          <a:latin typeface="Assistant" pitchFamily="2" charset="-79"/>
                          <a:ea typeface="+mn-ea"/>
                          <a:cs typeface="Assistant" pitchFamily="2" charset="-79"/>
                        </a:rPr>
                        <a:t>698,700,000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dirty="0">
                          <a:latin typeface="Assistant" pitchFamily="2" charset="-79"/>
                          <a:cs typeface="Assistant" pitchFamily="2" charset="-79"/>
                        </a:rPr>
                        <a:t>698,700,000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dirty="0">
                          <a:solidFill>
                            <a:schemeClr val="bg1"/>
                          </a:solidFill>
                          <a:latin typeface="Assistant" pitchFamily="2" charset="-79"/>
                          <a:cs typeface="Assistant" pitchFamily="2" charset="-79"/>
                        </a:rPr>
                        <a:t>2-wheeled vehicles</a:t>
                      </a:r>
                      <a:endParaRPr lang="he-IL" sz="1400"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3733369689"/>
                  </a:ext>
                </a:extLst>
              </a:tr>
              <a:tr h="381386">
                <a:tc>
                  <a:txBody>
                    <a:bodyPr/>
                    <a:lstStyle/>
                    <a:p>
                      <a:pPr marL="0" algn="l" defTabSz="914400" rtl="1" eaLnBrk="1" latinLnBrk="0" hangingPunct="1"/>
                      <a:r>
                        <a:rPr lang="he-IL" sz="1400" b="1" kern="1200" dirty="0">
                          <a:solidFill>
                            <a:schemeClr val="dk1"/>
                          </a:solidFill>
                          <a:latin typeface="Assistant" pitchFamily="2" charset="-79"/>
                          <a:ea typeface="+mn-ea"/>
                          <a:cs typeface="Assistant" pitchFamily="2" charset="-79"/>
                        </a:rPr>
                        <a:t>29,536,720,000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1"/>
                      <a:r>
                        <a:rPr lang="he-IL" sz="1400" b="1" dirty="0">
                          <a:latin typeface="Assistant" pitchFamily="2" charset="-79"/>
                          <a:cs typeface="Assistant" pitchFamily="2" charset="-79"/>
                        </a:rPr>
                        <a:t>48,426,700,000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endParaRPr lang="he-IL" sz="1400" b="1" dirty="0">
                        <a:latin typeface="Assistant" pitchFamily="2" charset="-79"/>
                        <a:cs typeface="Assistant" pitchFamily="2" charset="-79"/>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l" rtl="1"/>
                      <a:r>
                        <a:rPr lang="en-US" sz="1400" b="1" dirty="0">
                          <a:solidFill>
                            <a:schemeClr val="bg1"/>
                          </a:solidFill>
                          <a:latin typeface="Assistant" pitchFamily="2" charset="-79"/>
                          <a:cs typeface="Assistant" pitchFamily="2" charset="-79"/>
                        </a:rPr>
                        <a:t>Total</a:t>
                      </a:r>
                      <a:endParaRPr lang="he-IL" sz="1400" b="1" dirty="0">
                        <a:solidFill>
                          <a:schemeClr val="bg1"/>
                        </a:solidFill>
                        <a:latin typeface="Assistant" pitchFamily="2" charset="-79"/>
                        <a:cs typeface="Assistant" pitchFamily="2" charset="-79"/>
                      </a:endParaRP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alpha val="60000"/>
                      </a:schemeClr>
                    </a:solidFill>
                  </a:tcPr>
                </a:tc>
                <a:extLst>
                  <a:ext uri="{0D108BD9-81ED-4DB2-BD59-A6C34878D82A}">
                    <a16:rowId xmlns:a16="http://schemas.microsoft.com/office/drawing/2014/main" val="3693706501"/>
                  </a:ext>
                </a:extLst>
              </a:tr>
            </a:tbl>
          </a:graphicData>
        </a:graphic>
      </p:graphicFrame>
      <p:sp>
        <p:nvSpPr>
          <p:cNvPr id="44" name="TextBox 43">
            <a:extLst>
              <a:ext uri="{FF2B5EF4-FFF2-40B4-BE49-F238E27FC236}">
                <a16:creationId xmlns:a16="http://schemas.microsoft.com/office/drawing/2014/main" id="{990388EF-99D2-4ADF-B3B1-AD39ABF5C945}"/>
              </a:ext>
            </a:extLst>
          </p:cNvPr>
          <p:cNvSpPr txBox="1"/>
          <p:nvPr/>
        </p:nvSpPr>
        <p:spPr>
          <a:xfrm rot="16200000">
            <a:off x="6218591" y="2715557"/>
            <a:ext cx="1342531" cy="302583"/>
          </a:xfrm>
          <a:prstGeom prst="rect">
            <a:avLst/>
          </a:prstGeom>
          <a:noFill/>
        </p:spPr>
        <p:txBody>
          <a:bodyPr wrap="square" rtlCol="0">
            <a:spAutoFit/>
          </a:bodyPr>
          <a:lstStyle/>
          <a:p>
            <a:pPr lvl="0" rtl="1">
              <a:lnSpc>
                <a:spcPts val="1800"/>
              </a:lnSpc>
              <a:defRPr/>
            </a:pPr>
            <a:r>
              <a:rPr lang="en-US" sz="1100" dirty="0">
                <a:solidFill>
                  <a:srgbClr val="000000"/>
                </a:solidFill>
                <a:latin typeface="Assistant" pitchFamily="2" charset="-79"/>
                <a:cs typeface="Assistant" pitchFamily="2" charset="-79"/>
              </a:rPr>
              <a:t>* Prices in ILS</a:t>
            </a:r>
            <a:endParaRPr lang="he-IL" sz="1100" dirty="0">
              <a:solidFill>
                <a:srgbClr val="000000"/>
              </a:solidFill>
              <a:latin typeface="Assistant" pitchFamily="2" charset="-79"/>
              <a:cs typeface="Assistant" pitchFamily="2" charset="-79"/>
            </a:endParaRPr>
          </a:p>
        </p:txBody>
      </p:sp>
      <p:graphicFrame>
        <p:nvGraphicFramePr>
          <p:cNvPr id="8" name="Chart 7">
            <a:extLst>
              <a:ext uri="{FF2B5EF4-FFF2-40B4-BE49-F238E27FC236}">
                <a16:creationId xmlns:a16="http://schemas.microsoft.com/office/drawing/2014/main" id="{ED6B5B5F-F5F9-4238-9DD9-3518DC3E9F00}"/>
              </a:ext>
            </a:extLst>
          </p:cNvPr>
          <p:cNvGraphicFramePr/>
          <p:nvPr/>
        </p:nvGraphicFramePr>
        <p:xfrm>
          <a:off x="9739343" y="2181784"/>
          <a:ext cx="898105" cy="699789"/>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7632" y="2976221"/>
            <a:ext cx="465179" cy="465179"/>
          </a:xfrm>
          <a:prstGeom prst="rect">
            <a:avLst/>
          </a:prstGeom>
          <a:noFill/>
          <a:extLst>
            <a:ext uri="{909E8E84-426E-40DD-AFC4-6F175D3DCCD1}">
              <a14:hiddenFill xmlns:a14="http://schemas.microsoft.com/office/drawing/2010/main">
                <a:solidFill>
                  <a:srgbClr val="FFFFFF"/>
                </a:solidFill>
              </a14:hiddenFill>
            </a:ext>
          </a:extLst>
        </p:spPr>
      </p:pic>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300" t="1" b="-1729"/>
          <a:stretch/>
        </p:blipFill>
        <p:spPr>
          <a:xfrm>
            <a:off x="10144702" y="4897196"/>
            <a:ext cx="402969"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17" t="15243" r="35628" b="46409"/>
          <a:stretch/>
        </p:blipFill>
        <p:spPr>
          <a:xfrm>
            <a:off x="9911051" y="4852991"/>
            <a:ext cx="495010" cy="454905"/>
          </a:xfrm>
          <a:prstGeom prst="rect">
            <a:avLst/>
          </a:prstGeom>
          <a:effectLst/>
        </p:spPr>
      </p:pic>
      <p:sp>
        <p:nvSpPr>
          <p:cNvPr id="33" name="תיבת טקסט 32">
            <a:extLst>
              <a:ext uri="{FF2B5EF4-FFF2-40B4-BE49-F238E27FC236}">
                <a16:creationId xmlns:a16="http://schemas.microsoft.com/office/drawing/2014/main" id="{85F69A48-90F5-4F6D-8615-2306862B8859}"/>
              </a:ext>
            </a:extLst>
          </p:cNvPr>
          <p:cNvSpPr txBox="1"/>
          <p:nvPr/>
        </p:nvSpPr>
        <p:spPr>
          <a:xfrm>
            <a:off x="1056223" y="6312755"/>
            <a:ext cx="6097424" cy="246221"/>
          </a:xfrm>
          <a:prstGeom prst="rect">
            <a:avLst/>
          </a:prstGeom>
          <a:noFill/>
        </p:spPr>
        <p:txBody>
          <a:bodyPr wrap="square">
            <a:spAutoFit/>
          </a:bodyPr>
          <a:lstStyle/>
          <a:p>
            <a:pPr rtl="1"/>
            <a:r>
              <a:rPr lang="en-US" sz="1000" dirty="0">
                <a:solidFill>
                  <a:srgbClr val="3A3A3C"/>
                </a:solidFill>
                <a:latin typeface="Assistant" panose="00000500000000000000" pitchFamily="2" charset="-79"/>
                <a:cs typeface="Assistant" panose="00000500000000000000" pitchFamily="2" charset="-79"/>
              </a:rPr>
              <a:t>Source: ttps://old.cbs.gov.il/reader/newhodaot/hodaa_template.html?hodaa=202029202</a:t>
            </a:r>
          </a:p>
        </p:txBody>
      </p:sp>
      <p:sp>
        <p:nvSpPr>
          <p:cNvPr id="26" name="Rectangle 25">
            <a:extLst>
              <a:ext uri="{FF2B5EF4-FFF2-40B4-BE49-F238E27FC236}">
                <a16:creationId xmlns:a16="http://schemas.microsoft.com/office/drawing/2014/main" id="{9999B873-35EA-4C56-BDF7-8BE7A7954121}"/>
              </a:ext>
            </a:extLst>
          </p:cNvPr>
          <p:cNvSpPr/>
          <p:nvPr/>
        </p:nvSpPr>
        <p:spPr>
          <a:xfrm>
            <a:off x="899564" y="813452"/>
            <a:ext cx="10841902" cy="461665"/>
          </a:xfrm>
          <a:prstGeom prst="rect">
            <a:avLst/>
          </a:prstGeom>
        </p:spPr>
        <p:txBody>
          <a:bodyPr wrap="square">
            <a:spAutoFit/>
          </a:bodyPr>
          <a:lstStyle/>
          <a:p>
            <a:pPr rtl="1">
              <a:defRPr/>
            </a:pPr>
            <a:r>
              <a:rPr lang="en-US" sz="2400" dirty="0">
                <a:latin typeface="Assistant SemiBold" panose="00000700000000000000" pitchFamily="2" charset="-79"/>
                <a:cs typeface="Assistant SemiBold" panose="00000700000000000000" pitchFamily="2" charset="-79"/>
              </a:rPr>
              <a:t>The preferred option for paying in installments for large purchases in Israel</a:t>
            </a:r>
            <a:endParaRPr lang="en-US" sz="2400" dirty="0">
              <a:latin typeface="Assistant ExtraBold" panose="00000900000000000000" pitchFamily="2" charset="-79"/>
              <a:cs typeface="Assistant ExtraBold" panose="00000900000000000000" pitchFamily="2" charset="-79"/>
            </a:endParaRPr>
          </a:p>
        </p:txBody>
      </p:sp>
      <p:sp>
        <p:nvSpPr>
          <p:cNvPr id="27" name="TextBox 26">
            <a:extLst>
              <a:ext uri="{FF2B5EF4-FFF2-40B4-BE49-F238E27FC236}">
                <a16:creationId xmlns:a16="http://schemas.microsoft.com/office/drawing/2014/main" id="{A8349882-E38B-40CB-B925-80391995C2A8}"/>
              </a:ext>
            </a:extLst>
          </p:cNvPr>
          <p:cNvSpPr txBox="1"/>
          <p:nvPr/>
        </p:nvSpPr>
        <p:spPr>
          <a:xfrm>
            <a:off x="7058159" y="2229865"/>
            <a:ext cx="2832684" cy="543547"/>
          </a:xfrm>
          <a:prstGeom prst="rect">
            <a:avLst/>
          </a:prstGeom>
          <a:noFill/>
        </p:spPr>
        <p:txBody>
          <a:bodyPr wrap="square" rtlCol="0">
            <a:spAutoFit/>
          </a:bodyPr>
          <a:lstStyle/>
          <a:p>
            <a:pPr lvl="0" rtl="1">
              <a:lnSpc>
                <a:spcPts val="1800"/>
              </a:lnSpc>
              <a:defRPr/>
            </a:pPr>
            <a:r>
              <a:rPr lang="en-US" sz="1400" dirty="0">
                <a:solidFill>
                  <a:srgbClr val="000000"/>
                </a:solidFill>
                <a:latin typeface="Assistant" pitchFamily="2" charset="-79"/>
                <a:cs typeface="Assistant" pitchFamily="2" charset="-79"/>
              </a:rPr>
              <a:t>Jointly owned company by</a:t>
            </a:r>
            <a:r>
              <a:rPr lang="en-GB" sz="1400" dirty="0">
                <a:solidFill>
                  <a:srgbClr val="000000"/>
                </a:solidFill>
                <a:latin typeface="Assistant" pitchFamily="2" charset="-79"/>
                <a:cs typeface="Assistant" pitchFamily="2" charset="-79"/>
              </a:rPr>
              <a:t> </a:t>
            </a:r>
            <a:r>
              <a:rPr lang="en-US" sz="1400" dirty="0">
                <a:solidFill>
                  <a:srgbClr val="000000"/>
                </a:solidFill>
                <a:latin typeface="Assistant" pitchFamily="2" charset="-79"/>
                <a:cs typeface="Assistant" pitchFamily="2" charset="-79"/>
              </a:rPr>
              <a:t>Blender 80% and Bank </a:t>
            </a:r>
            <a:r>
              <a:rPr lang="en-US" sz="1400" dirty="0" err="1">
                <a:solidFill>
                  <a:srgbClr val="000000"/>
                </a:solidFill>
                <a:latin typeface="Assistant" pitchFamily="2" charset="-79"/>
                <a:cs typeface="Assistant" pitchFamily="2" charset="-79"/>
              </a:rPr>
              <a:t>Hapoalim</a:t>
            </a:r>
            <a:r>
              <a:rPr lang="en-US" sz="1400" dirty="0">
                <a:solidFill>
                  <a:srgbClr val="000000"/>
                </a:solidFill>
                <a:latin typeface="Assistant" pitchFamily="2" charset="-79"/>
                <a:cs typeface="Assistant" pitchFamily="2" charset="-79"/>
              </a:rPr>
              <a:t> 20%</a:t>
            </a:r>
            <a:endParaRPr lang="he-IL" sz="1400" dirty="0">
              <a:solidFill>
                <a:srgbClr val="000000"/>
              </a:solidFill>
              <a:latin typeface="Assistant" pitchFamily="2" charset="-79"/>
              <a:cs typeface="Assistant" pitchFamily="2" charset="-79"/>
            </a:endParaRPr>
          </a:p>
        </p:txBody>
      </p:sp>
      <p:sp>
        <p:nvSpPr>
          <p:cNvPr id="29" name="TextBox 28">
            <a:extLst>
              <a:ext uri="{FF2B5EF4-FFF2-40B4-BE49-F238E27FC236}">
                <a16:creationId xmlns:a16="http://schemas.microsoft.com/office/drawing/2014/main" id="{ADBADFB5-7A20-4AB8-9892-598449A6E12F}"/>
              </a:ext>
            </a:extLst>
          </p:cNvPr>
          <p:cNvSpPr txBox="1"/>
          <p:nvPr/>
        </p:nvSpPr>
        <p:spPr>
          <a:xfrm>
            <a:off x="7041149" y="2886838"/>
            <a:ext cx="2849694" cy="774379"/>
          </a:xfrm>
          <a:prstGeom prst="rect">
            <a:avLst/>
          </a:prstGeom>
          <a:noFill/>
        </p:spPr>
        <p:txBody>
          <a:bodyPr wrap="square" rtlCol="0">
            <a:spAutoFit/>
          </a:bodyPr>
          <a:lstStyle/>
          <a:p>
            <a:pPr lvl="0" rtl="1">
              <a:lnSpc>
                <a:spcPts val="1800"/>
              </a:lnSpc>
              <a:defRPr/>
            </a:pPr>
            <a:r>
              <a:rPr lang="en-US" sz="1400" dirty="0">
                <a:solidFill>
                  <a:srgbClr val="000000"/>
                </a:solidFill>
                <a:latin typeface="Assistant" pitchFamily="2" charset="-79"/>
                <a:cs typeface="Assistant" pitchFamily="2" charset="-79"/>
              </a:rPr>
              <a:t>Potential market of 30 billion ILS per year on large purchases in Israel (not including auto)</a:t>
            </a:r>
            <a:endParaRPr lang="he-IL" sz="1400" dirty="0">
              <a:solidFill>
                <a:srgbClr val="000000"/>
              </a:solidFill>
              <a:latin typeface="Assistant" pitchFamily="2" charset="-79"/>
              <a:cs typeface="Assistant" pitchFamily="2" charset="-79"/>
            </a:endParaRPr>
          </a:p>
        </p:txBody>
      </p:sp>
      <p:sp>
        <p:nvSpPr>
          <p:cNvPr id="34" name="TextBox 74">
            <a:extLst>
              <a:ext uri="{FF2B5EF4-FFF2-40B4-BE49-F238E27FC236}">
                <a16:creationId xmlns:a16="http://schemas.microsoft.com/office/drawing/2014/main" id="{E6EF5A5E-D709-4101-8D9D-07FCDD6EF390}"/>
              </a:ext>
            </a:extLst>
          </p:cNvPr>
          <p:cNvSpPr txBox="1"/>
          <p:nvPr/>
        </p:nvSpPr>
        <p:spPr>
          <a:xfrm>
            <a:off x="7041508" y="3774643"/>
            <a:ext cx="2921973" cy="774379"/>
          </a:xfrm>
          <a:prstGeom prst="rect">
            <a:avLst/>
          </a:prstGeom>
          <a:noFill/>
        </p:spPr>
        <p:txBody>
          <a:bodyPr wrap="square" rtlCol="0">
            <a:spAutoFit/>
          </a:bodyPr>
          <a:lstStyle/>
          <a:p>
            <a:pPr lvl="0" rtl="1">
              <a:lnSpc>
                <a:spcPts val="1800"/>
              </a:lnSpc>
              <a:defRPr/>
            </a:pPr>
            <a:r>
              <a:rPr lang="en-US" sz="1400" dirty="0">
                <a:solidFill>
                  <a:srgbClr val="000000"/>
                </a:solidFill>
                <a:latin typeface="Assistant" pitchFamily="2" charset="-79"/>
                <a:cs typeface="Assistant" pitchFamily="2" charset="-79"/>
              </a:rPr>
              <a:t>Technology allowing payment in extended installments using quick non-bank credit at POSs</a:t>
            </a:r>
            <a:endParaRPr lang="he-IL" sz="1400" dirty="0">
              <a:solidFill>
                <a:srgbClr val="000000"/>
              </a:solidFill>
              <a:latin typeface="Assistant" pitchFamily="2" charset="-79"/>
              <a:cs typeface="Assistant" pitchFamily="2" charset="-79"/>
            </a:endParaRPr>
          </a:p>
        </p:txBody>
      </p:sp>
      <p:sp>
        <p:nvSpPr>
          <p:cNvPr id="37" name="TextBox 36">
            <a:extLst>
              <a:ext uri="{FF2B5EF4-FFF2-40B4-BE49-F238E27FC236}">
                <a16:creationId xmlns:a16="http://schemas.microsoft.com/office/drawing/2014/main" id="{50BB47A2-489E-4F56-8780-A353D3173584}"/>
              </a:ext>
            </a:extLst>
          </p:cNvPr>
          <p:cNvSpPr txBox="1"/>
          <p:nvPr/>
        </p:nvSpPr>
        <p:spPr>
          <a:xfrm>
            <a:off x="7041508" y="4732147"/>
            <a:ext cx="2921973" cy="1005212"/>
          </a:xfrm>
          <a:prstGeom prst="rect">
            <a:avLst/>
          </a:prstGeom>
          <a:noFill/>
        </p:spPr>
        <p:txBody>
          <a:bodyPr wrap="square" rtlCol="0">
            <a:spAutoFit/>
          </a:bodyPr>
          <a:lstStyle/>
          <a:p>
            <a:pPr lvl="0" algn="l">
              <a:lnSpc>
                <a:spcPts val="1800"/>
              </a:lnSpc>
              <a:defRPr/>
            </a:pPr>
            <a:r>
              <a:rPr lang="en-US" sz="1400" dirty="0">
                <a:solidFill>
                  <a:srgbClr val="000000"/>
                </a:solidFill>
                <a:latin typeface="Assistant" pitchFamily="2" charset="-79"/>
                <a:cs typeface="Assistant" pitchFamily="2" charset="-79"/>
              </a:rPr>
              <a:t>The company obtained authorization from the Competition Authority and estimates that joint operations will begin in June 2022</a:t>
            </a:r>
          </a:p>
        </p:txBody>
      </p:sp>
    </p:spTree>
    <p:extLst>
      <p:ext uri="{BB962C8B-B14F-4D97-AF65-F5344CB8AC3E}">
        <p14:creationId xmlns:p14="http://schemas.microsoft.com/office/powerpoint/2010/main" val="22021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996" b="21556"/>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29" name="Freeform: Shape 28">
            <a:extLst>
              <a:ext uri="{FF2B5EF4-FFF2-40B4-BE49-F238E27FC236}">
                <a16:creationId xmlns:a16="http://schemas.microsoft.com/office/drawing/2014/main" id="{9080CC05-F1AA-40BC-8061-DC36591C4E1F}"/>
              </a:ext>
            </a:extLst>
          </p:cNvPr>
          <p:cNvSpPr/>
          <p:nvPr/>
        </p:nvSpPr>
        <p:spPr>
          <a:xfrm>
            <a:off x="5212692" y="-142247"/>
            <a:ext cx="3826962" cy="2138315"/>
          </a:xfrm>
          <a:custGeom>
            <a:avLst/>
            <a:gdLst>
              <a:gd name="connsiteX0" fmla="*/ 0 w 3826962"/>
              <a:gd name="connsiteY0" fmla="*/ 0 h 2138315"/>
              <a:gd name="connsiteX1" fmla="*/ 2748413 w 3826962"/>
              <a:gd name="connsiteY1" fmla="*/ 0 h 2138315"/>
              <a:gd name="connsiteX2" fmla="*/ 2766298 w 3826962"/>
              <a:gd name="connsiteY2" fmla="*/ 19719 h 2138315"/>
              <a:gd name="connsiteX3" fmla="*/ 3772958 w 3826962"/>
              <a:gd name="connsiteY3" fmla="*/ 1941564 h 2138315"/>
              <a:gd name="connsiteX4" fmla="*/ 3826962 w 3826962"/>
              <a:gd name="connsiteY4" fmla="*/ 2138315 h 2138315"/>
              <a:gd name="connsiteX5" fmla="*/ 0 w 3826962"/>
              <a:gd name="connsiteY5" fmla="*/ 2138315 h 213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962" h="2138315">
                <a:moveTo>
                  <a:pt x="0" y="0"/>
                </a:moveTo>
                <a:lnTo>
                  <a:pt x="2748413" y="0"/>
                </a:lnTo>
                <a:lnTo>
                  <a:pt x="2766298" y="19719"/>
                </a:lnTo>
                <a:cubicBezTo>
                  <a:pt x="3210226" y="558531"/>
                  <a:pt x="3555667" y="1210814"/>
                  <a:pt x="3772958" y="1941564"/>
                </a:cubicBezTo>
                <a:lnTo>
                  <a:pt x="3826962" y="2138315"/>
                </a:lnTo>
                <a:lnTo>
                  <a:pt x="0" y="2138315"/>
                </a:lnTo>
                <a:close/>
              </a:path>
            </a:pathLst>
          </a:cu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0" name="Oval 29">
            <a:extLst>
              <a:ext uri="{FF2B5EF4-FFF2-40B4-BE49-F238E27FC236}">
                <a16:creationId xmlns:a16="http://schemas.microsoft.com/office/drawing/2014/main" id="{EC36FA42-C3FD-49C9-B017-4EADF0CA1B48}"/>
              </a:ext>
            </a:extLst>
          </p:cNvPr>
          <p:cNvSpPr/>
          <p:nvPr/>
        </p:nvSpPr>
        <p:spPr>
          <a:xfrm>
            <a:off x="-2402734" y="-2362821"/>
            <a:ext cx="11614436" cy="11614436"/>
          </a:xfrm>
          <a:prstGeom prst="ellipse">
            <a:avLst/>
          </a:prstGeom>
          <a:gradFill flip="none" rotWithShape="1">
            <a:gsLst>
              <a:gs pos="62000">
                <a:srgbClr val="009ED6">
                  <a:alpha val="49000"/>
                </a:srgbClr>
              </a:gs>
              <a:gs pos="79000">
                <a:srgbClr val="006386">
                  <a:alpha val="69000"/>
                </a:srgbClr>
              </a:gs>
              <a:gs pos="14000">
                <a:srgbClr val="9E9E9E">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D86F31D6-BB85-4D42-8C2B-0FE1DB28CB0B}"/>
              </a:ext>
            </a:extLst>
          </p:cNvPr>
          <p:cNvSpPr/>
          <p:nvPr/>
        </p:nvSpPr>
        <p:spPr>
          <a:xfrm flipH="1">
            <a:off x="7898333" y="2246609"/>
            <a:ext cx="2523693" cy="2461838"/>
          </a:xfrm>
          <a:prstGeom prst="ellipse">
            <a:avLst/>
          </a:prstGeom>
          <a:solidFill>
            <a:srgbClr val="006386">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6" name="Oval 35">
            <a:extLst>
              <a:ext uri="{FF2B5EF4-FFF2-40B4-BE49-F238E27FC236}">
                <a16:creationId xmlns:a16="http://schemas.microsoft.com/office/drawing/2014/main" id="{7CE6EB14-C75C-4F2F-891D-CCEC46D0F151}"/>
              </a:ext>
            </a:extLst>
          </p:cNvPr>
          <p:cNvSpPr/>
          <p:nvPr/>
        </p:nvSpPr>
        <p:spPr>
          <a:xfrm>
            <a:off x="9423438" y="4820529"/>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3" name="Rectangle 32">
            <a:extLst>
              <a:ext uri="{FF2B5EF4-FFF2-40B4-BE49-F238E27FC236}">
                <a16:creationId xmlns:a16="http://schemas.microsoft.com/office/drawing/2014/main" id="{7ABE6D64-F2C8-4987-9D2E-326A5657F59E}"/>
              </a:ext>
            </a:extLst>
          </p:cNvPr>
          <p:cNvSpPr/>
          <p:nvPr/>
        </p:nvSpPr>
        <p:spPr>
          <a:xfrm>
            <a:off x="-101780" y="3081039"/>
            <a:ext cx="7356921" cy="815288"/>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algn="r" rtl="1">
              <a:lnSpc>
                <a:spcPts val="5200"/>
              </a:lnSpc>
              <a:defRPr/>
            </a:pPr>
            <a:r>
              <a:rPr lang="en-US" sz="6600" spc="150" dirty="0">
                <a:ln>
                  <a:solidFill>
                    <a:srgbClr val="006386"/>
                  </a:solidFill>
                </a:ln>
                <a:solidFill>
                  <a:schemeClr val="bg1"/>
                </a:solidFill>
                <a:latin typeface="Assistant ExtraBold" pitchFamily="2" charset="-79"/>
                <a:cs typeface="Assistant ExtraBold" panose="00000900000000000000" pitchFamily="2" charset="-79"/>
              </a:rPr>
              <a:t>BLENDER EUROPE</a:t>
            </a:r>
            <a:endParaRPr lang="x-none" sz="6600" spc="150" dirty="0">
              <a:ln>
                <a:solidFill>
                  <a:srgbClr val="006386"/>
                </a:solidFill>
              </a:ln>
              <a:solidFill>
                <a:schemeClr val="bg1"/>
              </a:solidFill>
              <a:latin typeface="Assistant ExtraBold" pitchFamily="2" charset="-79"/>
              <a:cs typeface="Assistant ExtraBold" panose="00000900000000000000" pitchFamily="2" charset="-79"/>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5" name="Oval 14">
            <a:extLst>
              <a:ext uri="{FF2B5EF4-FFF2-40B4-BE49-F238E27FC236}">
                <a16:creationId xmlns:a16="http://schemas.microsoft.com/office/drawing/2014/main" id="{F31BE63B-B9A8-4F04-AA40-B89DC8FCAF28}"/>
              </a:ext>
            </a:extLst>
          </p:cNvPr>
          <p:cNvSpPr/>
          <p:nvPr/>
        </p:nvSpPr>
        <p:spPr>
          <a:xfrm flipH="1">
            <a:off x="9276732" y="2733078"/>
            <a:ext cx="713407" cy="695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9ED6"/>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40EDDE7F-B1B9-49A1-A6E8-8ACA082C5BF1}"/>
              </a:ext>
            </a:extLst>
          </p:cNvPr>
          <p:cNvSpPr/>
          <p:nvPr/>
        </p:nvSpPr>
        <p:spPr>
          <a:xfrm rot="900000">
            <a:off x="7118680" y="1389684"/>
            <a:ext cx="4041593" cy="4041590"/>
          </a:xfrm>
          <a:prstGeom prst="arc">
            <a:avLst>
              <a:gd name="adj1" fmla="val 11912447"/>
              <a:gd name="adj2" fmla="val 2930560"/>
            </a:avLst>
          </a:prstGeom>
          <a:ln w="9525">
            <a:solidFill>
              <a:srgbClr val="006386">
                <a:alpha val="52000"/>
              </a:srgb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a:extLst>
              <a:ext uri="{FF2B5EF4-FFF2-40B4-BE49-F238E27FC236}">
                <a16:creationId xmlns:a16="http://schemas.microsoft.com/office/drawing/2014/main" id="{F255157D-4E67-41AD-B424-38AFCD00ABFC}"/>
              </a:ext>
            </a:extLst>
          </p:cNvPr>
          <p:cNvSpPr/>
          <p:nvPr/>
        </p:nvSpPr>
        <p:spPr>
          <a:xfrm rot="900000">
            <a:off x="8418391" y="2677744"/>
            <a:ext cx="1559326" cy="1559325"/>
          </a:xfrm>
          <a:prstGeom prst="arc">
            <a:avLst>
              <a:gd name="adj1" fmla="val 13839297"/>
              <a:gd name="adj2" fmla="val 7953272"/>
            </a:avLst>
          </a:prstGeom>
          <a:ln w="9525">
            <a:solidFill>
              <a:schemeClr val="bg1">
                <a:alpha val="94000"/>
              </a:scheme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17" name="Picture 16">
            <a:extLst>
              <a:ext uri="{FF2B5EF4-FFF2-40B4-BE49-F238E27FC236}">
                <a16:creationId xmlns:a16="http://schemas.microsoft.com/office/drawing/2014/main" id="{99A4953C-5196-41BA-AFFD-51F4985D3CCF}"/>
              </a:ext>
            </a:extLst>
          </p:cNvPr>
          <p:cNvPicPr>
            <a:picLocks noChangeAspect="1"/>
          </p:cNvPicPr>
          <p:nvPr/>
        </p:nvPicPr>
        <p:blipFill>
          <a:blip r:embed="rId3">
            <a:lum bright="70000" contrast="-70000"/>
          </a:blip>
          <a:stretch>
            <a:fillRect/>
          </a:stretch>
        </p:blipFill>
        <p:spPr>
          <a:xfrm>
            <a:off x="8589934" y="2841055"/>
            <a:ext cx="1219306" cy="1213209"/>
          </a:xfrm>
          <a:prstGeom prst="rect">
            <a:avLst/>
          </a:prstGeom>
          <a:effectLst>
            <a:outerShdw blurRad="114300" dist="76200" dir="8100000" algn="tr" rotWithShape="0">
              <a:prstClr val="black">
                <a:alpha val="40000"/>
              </a:prstClr>
            </a:outerShdw>
          </a:effectLst>
        </p:spPr>
      </p:pic>
    </p:spTree>
    <p:extLst>
      <p:ext uri="{BB962C8B-B14F-4D97-AF65-F5344CB8AC3E}">
        <p14:creationId xmlns:p14="http://schemas.microsoft.com/office/powerpoint/2010/main" val="351242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Lst>
          </p:cNvPr>
          <p:cNvSpPr/>
          <p:nvPr/>
        </p:nvSpPr>
        <p:spPr>
          <a:xfrm rot="15300000" flipH="1" flipV="1">
            <a:off x="-563373" y="1146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flipH="1">
            <a:off x="333579" y="863187"/>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Arc 49">
            <a:extLst>
              <a:ext uri="{FF2B5EF4-FFF2-40B4-BE49-F238E27FC236}">
                <a16:creationId xmlns:a16="http://schemas.microsoft.com/office/drawing/2014/main" id="{213AB831-27FA-4115-8686-96E5A4EA6A25}"/>
              </a:ext>
            </a:extLst>
          </p:cNvPr>
          <p:cNvSpPr/>
          <p:nvPr/>
        </p:nvSpPr>
        <p:spPr>
          <a:xfrm rot="15300000" flipH="1" flipV="1">
            <a:off x="-692269" y="-11743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16200000" flipH="1">
            <a:off x="-374308" y="20930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506179" y="-246558"/>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34467" y="288913"/>
            <a:ext cx="7793436" cy="1508105"/>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Blender Europe</a:t>
            </a:r>
            <a:endParaRPr lang="he-IL" sz="3600" dirty="0">
              <a:solidFill>
                <a:srgbClr val="041634"/>
              </a:solidFill>
              <a:latin typeface="Assistant ExtraBold" pitchFamily="2" charset="-79"/>
              <a:cs typeface="Assistant ExtraBold" pitchFamily="2" charset="-79"/>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dirty="0">
                <a:solidFill>
                  <a:srgbClr val="041634"/>
                </a:solidFill>
                <a:latin typeface="Assistant SemiBold" pitchFamily="2" charset="-79"/>
                <a:cs typeface="Assistant SemiBold" pitchFamily="2" charset="-79"/>
              </a:rPr>
              <a:t>The Vision: Leading Digital Credit Banking in Europe</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66" name="Rectangle 134">
            <a:extLst>
              <a:ext uri="{FF2B5EF4-FFF2-40B4-BE49-F238E27FC236}">
                <a16:creationId xmlns:a16="http://schemas.microsoft.com/office/drawing/2014/main" id="{E746CAB3-372E-4383-A93A-81C0666AEDF3}"/>
              </a:ext>
            </a:extLst>
          </p:cNvPr>
          <p:cNvSpPr/>
          <p:nvPr/>
        </p:nvSpPr>
        <p:spPr>
          <a:xfrm>
            <a:off x="522562" y="6175371"/>
            <a:ext cx="4344385" cy="251159"/>
          </a:xfrm>
          <a:prstGeom prst="rect">
            <a:avLst/>
          </a:prstGeom>
        </p:spPr>
        <p:txBody>
          <a:bodyPr wrap="square">
            <a:spAutoFit/>
          </a:bodyPr>
          <a:lstStyle/>
          <a:p>
            <a:pPr marL="0" marR="0" lvl="0" indent="0" algn="l" defTabSz="914400" eaLnBrk="1" fontAlgn="auto" latinLnBrk="0" hangingPunct="1">
              <a:lnSpc>
                <a:spcPts val="13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ssistant Light" pitchFamily="2" charset="-79"/>
                <a:cs typeface="Assistant Light" pitchFamily="2" charset="-79"/>
              </a:rPr>
              <a:t>*Blender is currently in the</a:t>
            </a:r>
            <a:r>
              <a:rPr lang="en-GB" sz="1000" dirty="0">
                <a:solidFill>
                  <a:srgbClr val="000000"/>
                </a:solidFill>
                <a:latin typeface="Assistant Light" pitchFamily="2" charset="-79"/>
                <a:cs typeface="Assistant Light" pitchFamily="2" charset="-79"/>
              </a:rPr>
              <a:t> process of attaining a banking license in Europe</a:t>
            </a:r>
            <a:endParaRPr kumimoji="0" lang="en-GB" sz="1000" b="0" i="0" u="none" strike="noStrike" kern="1200" cap="none" spc="0" normalizeH="0" baseline="0" noProof="0" dirty="0">
              <a:ln>
                <a:noFill/>
              </a:ln>
              <a:solidFill>
                <a:srgbClr val="000000"/>
              </a:solidFill>
              <a:effectLst/>
              <a:uLnTx/>
              <a:uFillTx/>
              <a:latin typeface="Assistant Light" pitchFamily="2" charset="-79"/>
              <a:cs typeface="Assistant Light" pitchFamily="2" charset="-79"/>
            </a:endParaRPr>
          </a:p>
        </p:txBody>
      </p:sp>
      <p:sp>
        <p:nvSpPr>
          <p:cNvPr id="94" name="Rectangle 93">
            <a:extLst>
              <a:ext uri="{FF2B5EF4-FFF2-40B4-BE49-F238E27FC236}">
                <a16:creationId xmlns:a16="http://schemas.microsoft.com/office/drawing/2014/main" id="{DCBFBCBC-7CCF-4719-BE36-8D1018AF64C0}"/>
              </a:ext>
            </a:extLst>
          </p:cNvPr>
          <p:cNvSpPr/>
          <p:nvPr/>
        </p:nvSpPr>
        <p:spPr>
          <a:xfrm>
            <a:off x="9726210"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117">
            <a:extLst>
              <a:ext uri="{FF2B5EF4-FFF2-40B4-BE49-F238E27FC236}">
                <a16:creationId xmlns:a16="http://schemas.microsoft.com/office/drawing/2014/main" id="{FCD1FB42-6BF0-4976-8E45-AB5CDA1BC2B7}"/>
              </a:ext>
            </a:extLst>
          </p:cNvPr>
          <p:cNvSpPr txBox="1"/>
          <p:nvPr/>
        </p:nvSpPr>
        <p:spPr>
          <a:xfrm>
            <a:off x="9717981" y="3489978"/>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en-US" sz="1600" dirty="0">
                <a:solidFill>
                  <a:schemeClr val="bg1"/>
                </a:solidFill>
                <a:latin typeface="Assistant SemiBold" pitchFamily="2" charset="-79"/>
                <a:cs typeface="Assistant SemiBold" pitchFamily="2" charset="-79"/>
              </a:rPr>
              <a:t>Credit for auto loans</a:t>
            </a:r>
          </a:p>
        </p:txBody>
      </p:sp>
      <p:sp>
        <p:nvSpPr>
          <p:cNvPr id="54" name="Oval 112">
            <a:extLst>
              <a:ext uri="{FF2B5EF4-FFF2-40B4-BE49-F238E27FC236}">
                <a16:creationId xmlns:a16="http://schemas.microsoft.com/office/drawing/2014/main" id="{054453E8-52BC-4E9E-BE4A-50D53E0F6EE9}"/>
              </a:ext>
            </a:extLst>
          </p:cNvPr>
          <p:cNvSpPr/>
          <p:nvPr/>
        </p:nvSpPr>
        <p:spPr>
          <a:xfrm>
            <a:off x="10059981"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72" name="Picture 81">
            <a:extLst>
              <a:ext uri="{FF2B5EF4-FFF2-40B4-BE49-F238E27FC236}">
                <a16:creationId xmlns:a16="http://schemas.microsoft.com/office/drawing/2014/main" id="{CCC92F9C-6DDD-4746-B18B-7ED1522A1BF2}"/>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0332455" y="1812435"/>
            <a:ext cx="391053" cy="391053"/>
          </a:xfrm>
          <a:prstGeom prst="rect">
            <a:avLst/>
          </a:prstGeom>
        </p:spPr>
      </p:pic>
      <p:cxnSp>
        <p:nvCxnSpPr>
          <p:cNvPr id="46" name="Straight Connector 109">
            <a:extLst>
              <a:ext uri="{FF2B5EF4-FFF2-40B4-BE49-F238E27FC236}">
                <a16:creationId xmlns:a16="http://schemas.microsoft.com/office/drawing/2014/main" id="{5BE6E262-73DA-4565-861F-6820C5DFFABD}"/>
              </a:ext>
            </a:extLst>
          </p:cNvPr>
          <p:cNvCxnSpPr>
            <a:cxnSpLocks/>
          </p:cNvCxnSpPr>
          <p:nvPr/>
        </p:nvCxnSpPr>
        <p:spPr>
          <a:xfrm flipV="1">
            <a:off x="10527981"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4B6C27-83C5-49E8-A874-BC3A02A457EF}"/>
              </a:ext>
            </a:extLst>
          </p:cNvPr>
          <p:cNvCxnSpPr>
            <a:cxnSpLocks/>
          </p:cNvCxnSpPr>
          <p:nvPr/>
        </p:nvCxnSpPr>
        <p:spPr>
          <a:xfrm>
            <a:off x="9716762"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D069E0-B3BE-487C-A81D-E5D91560BC2B}"/>
              </a:ext>
            </a:extLst>
          </p:cNvPr>
          <p:cNvCxnSpPr>
            <a:cxnSpLocks/>
          </p:cNvCxnSpPr>
          <p:nvPr/>
        </p:nvCxnSpPr>
        <p:spPr>
          <a:xfrm>
            <a:off x="9716762"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AB524E8-C386-4B44-B05B-86DD0C888823}"/>
              </a:ext>
            </a:extLst>
          </p:cNvPr>
          <p:cNvSpPr/>
          <p:nvPr/>
        </p:nvSpPr>
        <p:spPr>
          <a:xfrm>
            <a:off x="7904817"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TextBox 121">
            <a:extLst>
              <a:ext uri="{FF2B5EF4-FFF2-40B4-BE49-F238E27FC236}">
                <a16:creationId xmlns:a16="http://schemas.microsoft.com/office/drawing/2014/main" id="{7942B47F-0C7D-4433-B745-8329FF161BBD}"/>
              </a:ext>
            </a:extLst>
          </p:cNvPr>
          <p:cNvSpPr txBox="1"/>
          <p:nvPr/>
        </p:nvSpPr>
        <p:spPr>
          <a:xfrm>
            <a:off x="7896588" y="3489979"/>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en-US" sz="1600" dirty="0">
                <a:solidFill>
                  <a:schemeClr val="bg1"/>
                </a:solidFill>
                <a:latin typeface="Assistant SemiBold" pitchFamily="2" charset="-79"/>
                <a:cs typeface="Assistant SemiBold" pitchFamily="2" charset="-79"/>
              </a:rPr>
              <a:t>Consumer credit at POSs</a:t>
            </a:r>
          </a:p>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a:t>
            </a:r>
            <a:r>
              <a:rPr lang="en-US" sz="1600" dirty="0" err="1">
                <a:solidFill>
                  <a:schemeClr val="bg1"/>
                </a:solidFill>
                <a:latin typeface="Assistant SemiBold" pitchFamily="2" charset="-79"/>
                <a:cs typeface="Assistant SemiBold" pitchFamily="2" charset="-79"/>
              </a:rPr>
              <a:t>BlenderPay</a:t>
            </a:r>
            <a:r>
              <a:rPr lang="he-IL" sz="1600" dirty="0">
                <a:solidFill>
                  <a:schemeClr val="bg1"/>
                </a:solidFill>
                <a:latin typeface="Assistant SemiBold" pitchFamily="2" charset="-79"/>
                <a:cs typeface="Assistant SemiBold" pitchFamily="2" charset="-79"/>
              </a:rPr>
              <a:t>) </a:t>
            </a:r>
            <a:r>
              <a:rPr lang="en-US" sz="1600" dirty="0">
                <a:solidFill>
                  <a:schemeClr val="bg1"/>
                </a:solidFill>
                <a:latin typeface="Assistant SemiBold" pitchFamily="2" charset="-79"/>
                <a:cs typeface="Assistant SemiBold" pitchFamily="2" charset="-79"/>
              </a:rPr>
              <a:t>and credit for all purposes</a:t>
            </a:r>
            <a:endParaRPr lang="he-IL" sz="1600" dirty="0">
              <a:solidFill>
                <a:schemeClr val="bg1"/>
              </a:solidFill>
              <a:latin typeface="Assistant SemiBold" pitchFamily="2" charset="-79"/>
              <a:cs typeface="Assistant SemiBold" pitchFamily="2" charset="-79"/>
            </a:endParaRPr>
          </a:p>
        </p:txBody>
      </p:sp>
      <p:sp>
        <p:nvSpPr>
          <p:cNvPr id="57" name="Oval 115">
            <a:extLst>
              <a:ext uri="{FF2B5EF4-FFF2-40B4-BE49-F238E27FC236}">
                <a16:creationId xmlns:a16="http://schemas.microsoft.com/office/drawing/2014/main" id="{3C83E6E2-06CE-4842-95AA-3CC06C69F838}"/>
              </a:ext>
            </a:extLst>
          </p:cNvPr>
          <p:cNvSpPr/>
          <p:nvPr/>
        </p:nvSpPr>
        <p:spPr>
          <a:xfrm>
            <a:off x="8238588"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7" name="Picture 136">
            <a:extLst>
              <a:ext uri="{FF2B5EF4-FFF2-40B4-BE49-F238E27FC236}">
                <a16:creationId xmlns:a16="http://schemas.microsoft.com/office/drawing/2014/main" id="{B027EB3A-D738-496B-BDBB-C93912B8F14D}"/>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8520186" y="1824555"/>
            <a:ext cx="372804" cy="372804"/>
          </a:xfrm>
          <a:prstGeom prst="rect">
            <a:avLst/>
          </a:prstGeom>
        </p:spPr>
      </p:pic>
      <p:cxnSp>
        <p:nvCxnSpPr>
          <p:cNvPr id="74" name="Straight Connector 109">
            <a:extLst>
              <a:ext uri="{FF2B5EF4-FFF2-40B4-BE49-F238E27FC236}">
                <a16:creationId xmlns:a16="http://schemas.microsoft.com/office/drawing/2014/main" id="{E09E1B03-483B-4ACB-86F8-5FD9569B7A4C}"/>
              </a:ext>
            </a:extLst>
          </p:cNvPr>
          <p:cNvCxnSpPr>
            <a:cxnSpLocks/>
          </p:cNvCxnSpPr>
          <p:nvPr/>
        </p:nvCxnSpPr>
        <p:spPr>
          <a:xfrm flipV="1">
            <a:off x="8706588"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93F62C-9108-4113-8B0D-30D177F17889}"/>
              </a:ext>
            </a:extLst>
          </p:cNvPr>
          <p:cNvCxnSpPr>
            <a:cxnSpLocks/>
          </p:cNvCxnSpPr>
          <p:nvPr/>
        </p:nvCxnSpPr>
        <p:spPr>
          <a:xfrm>
            <a:off x="7895369"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F2BBB1-41BA-4602-B6CA-E2FDE41E0B7D}"/>
              </a:ext>
            </a:extLst>
          </p:cNvPr>
          <p:cNvCxnSpPr>
            <a:cxnSpLocks/>
          </p:cNvCxnSpPr>
          <p:nvPr/>
        </p:nvCxnSpPr>
        <p:spPr>
          <a:xfrm>
            <a:off x="7895369"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ACEB1B6-B2DE-4244-87F5-ABEAAF22D1A1}"/>
              </a:ext>
            </a:extLst>
          </p:cNvPr>
          <p:cNvSpPr/>
          <p:nvPr/>
        </p:nvSpPr>
        <p:spPr>
          <a:xfrm>
            <a:off x="6083425"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119">
            <a:extLst>
              <a:ext uri="{FF2B5EF4-FFF2-40B4-BE49-F238E27FC236}">
                <a16:creationId xmlns:a16="http://schemas.microsoft.com/office/drawing/2014/main" id="{DBED72D6-C45B-4BB7-8EB5-BAAD5D25D68D}"/>
              </a:ext>
            </a:extLst>
          </p:cNvPr>
          <p:cNvSpPr txBox="1"/>
          <p:nvPr/>
        </p:nvSpPr>
        <p:spPr>
          <a:xfrm>
            <a:off x="6075196" y="3489978"/>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en-US" sz="1600" dirty="0">
                <a:solidFill>
                  <a:schemeClr val="bg1"/>
                </a:solidFill>
                <a:latin typeface="Assistant SemiBold" pitchFamily="2" charset="-79"/>
                <a:cs typeface="Assistant SemiBold" pitchFamily="2" charset="-79"/>
              </a:rPr>
              <a:t>In the process of turning into a pan-European digital bank*</a:t>
            </a:r>
            <a:endParaRPr lang="he-IL" sz="1600" dirty="0">
              <a:solidFill>
                <a:schemeClr val="bg1"/>
              </a:solidFill>
              <a:latin typeface="Assistant SemiBold" pitchFamily="2" charset="-79"/>
              <a:cs typeface="Assistant SemiBold" pitchFamily="2" charset="-79"/>
            </a:endParaRPr>
          </a:p>
        </p:txBody>
      </p:sp>
      <p:sp>
        <p:nvSpPr>
          <p:cNvPr id="56" name="Oval 114">
            <a:extLst>
              <a:ext uri="{FF2B5EF4-FFF2-40B4-BE49-F238E27FC236}">
                <a16:creationId xmlns:a16="http://schemas.microsoft.com/office/drawing/2014/main" id="{3923A0B5-E9DC-4F8C-928C-B59AFAE03F1F}"/>
              </a:ext>
            </a:extLst>
          </p:cNvPr>
          <p:cNvSpPr/>
          <p:nvPr/>
        </p:nvSpPr>
        <p:spPr>
          <a:xfrm>
            <a:off x="6417196"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8" name="Picture 138">
            <a:extLst>
              <a:ext uri="{FF2B5EF4-FFF2-40B4-BE49-F238E27FC236}">
                <a16:creationId xmlns:a16="http://schemas.microsoft.com/office/drawing/2014/main" id="{6DDE0BBF-D62E-4364-A523-86F19BEA80CE}"/>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6701998" y="1824656"/>
            <a:ext cx="366397" cy="366397"/>
          </a:xfrm>
          <a:prstGeom prst="rect">
            <a:avLst/>
          </a:prstGeom>
        </p:spPr>
      </p:pic>
      <p:cxnSp>
        <p:nvCxnSpPr>
          <p:cNvPr id="77" name="Straight Connector 109">
            <a:extLst>
              <a:ext uri="{FF2B5EF4-FFF2-40B4-BE49-F238E27FC236}">
                <a16:creationId xmlns:a16="http://schemas.microsoft.com/office/drawing/2014/main" id="{5EE235A7-1DFD-41A1-A3B7-305AFB9E6E3D}"/>
              </a:ext>
            </a:extLst>
          </p:cNvPr>
          <p:cNvCxnSpPr>
            <a:cxnSpLocks/>
          </p:cNvCxnSpPr>
          <p:nvPr/>
        </p:nvCxnSpPr>
        <p:spPr>
          <a:xfrm flipV="1">
            <a:off x="6885196"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546E90A-DB9E-481D-AAA4-D1BABE57AD78}"/>
              </a:ext>
            </a:extLst>
          </p:cNvPr>
          <p:cNvCxnSpPr>
            <a:cxnSpLocks/>
          </p:cNvCxnSpPr>
          <p:nvPr/>
        </p:nvCxnSpPr>
        <p:spPr>
          <a:xfrm>
            <a:off x="6073977"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6F942E-9DBE-45F2-922B-0E43345DDDE5}"/>
              </a:ext>
            </a:extLst>
          </p:cNvPr>
          <p:cNvCxnSpPr>
            <a:cxnSpLocks/>
          </p:cNvCxnSpPr>
          <p:nvPr/>
        </p:nvCxnSpPr>
        <p:spPr>
          <a:xfrm>
            <a:off x="6073977"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12BE48E-6A73-4AB5-9302-216E7FE5EF7B}"/>
              </a:ext>
            </a:extLst>
          </p:cNvPr>
          <p:cNvSpPr/>
          <p:nvPr/>
        </p:nvSpPr>
        <p:spPr>
          <a:xfrm>
            <a:off x="4262033"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1600" dirty="0">
                <a:solidFill>
                  <a:schemeClr val="bg1"/>
                </a:solidFill>
                <a:latin typeface="Assistant SemiBold" pitchFamily="2" charset="-79"/>
                <a:cs typeface="Assistant SemiBold" pitchFamily="2" charset="-79"/>
              </a:rPr>
              <a:t>Operations funded using institutional credit lines</a:t>
            </a:r>
          </a:p>
        </p:txBody>
      </p:sp>
      <p:sp>
        <p:nvSpPr>
          <p:cNvPr id="53" name="Oval 111">
            <a:extLst>
              <a:ext uri="{FF2B5EF4-FFF2-40B4-BE49-F238E27FC236}">
                <a16:creationId xmlns:a16="http://schemas.microsoft.com/office/drawing/2014/main" id="{EE889FEA-61F8-44D5-A81A-C4B7DD9E0520}"/>
              </a:ext>
            </a:extLst>
          </p:cNvPr>
          <p:cNvSpPr/>
          <p:nvPr/>
        </p:nvSpPr>
        <p:spPr>
          <a:xfrm>
            <a:off x="4595804"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9" name="Picture 139">
            <a:extLst>
              <a:ext uri="{FF2B5EF4-FFF2-40B4-BE49-F238E27FC236}">
                <a16:creationId xmlns:a16="http://schemas.microsoft.com/office/drawing/2014/main" id="{80E88CAD-A41A-4697-8156-8FF728CE2BD4}"/>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4866947" y="1812435"/>
            <a:ext cx="393714" cy="393714"/>
          </a:xfrm>
          <a:prstGeom prst="rect">
            <a:avLst/>
          </a:prstGeom>
        </p:spPr>
      </p:pic>
      <p:cxnSp>
        <p:nvCxnSpPr>
          <p:cNvPr id="80" name="Straight Connector 109">
            <a:extLst>
              <a:ext uri="{FF2B5EF4-FFF2-40B4-BE49-F238E27FC236}">
                <a16:creationId xmlns:a16="http://schemas.microsoft.com/office/drawing/2014/main" id="{A8B9C76D-C501-4FD1-ACE5-5B1F42C6E471}"/>
              </a:ext>
            </a:extLst>
          </p:cNvPr>
          <p:cNvCxnSpPr>
            <a:cxnSpLocks/>
          </p:cNvCxnSpPr>
          <p:nvPr/>
        </p:nvCxnSpPr>
        <p:spPr>
          <a:xfrm flipV="1">
            <a:off x="5063804"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608CF41-3CED-4A46-A6E1-D8BD6F859CF0}"/>
              </a:ext>
            </a:extLst>
          </p:cNvPr>
          <p:cNvCxnSpPr>
            <a:cxnSpLocks/>
          </p:cNvCxnSpPr>
          <p:nvPr/>
        </p:nvCxnSpPr>
        <p:spPr>
          <a:xfrm>
            <a:off x="4252585"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ADDD45-B461-4CC5-989A-AB7640141BFD}"/>
              </a:ext>
            </a:extLst>
          </p:cNvPr>
          <p:cNvCxnSpPr>
            <a:cxnSpLocks/>
          </p:cNvCxnSpPr>
          <p:nvPr/>
        </p:nvCxnSpPr>
        <p:spPr>
          <a:xfrm>
            <a:off x="4252585"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7354AF0-F7AD-4F47-A561-D369E484B408}"/>
              </a:ext>
            </a:extLst>
          </p:cNvPr>
          <p:cNvSpPr/>
          <p:nvPr/>
        </p:nvSpPr>
        <p:spPr>
          <a:xfrm>
            <a:off x="2440641"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TextBox 120">
            <a:extLst>
              <a:ext uri="{FF2B5EF4-FFF2-40B4-BE49-F238E27FC236}">
                <a16:creationId xmlns:a16="http://schemas.microsoft.com/office/drawing/2014/main" id="{274B8AD5-1A58-447D-B0ED-29CA9C543530}"/>
              </a:ext>
            </a:extLst>
          </p:cNvPr>
          <p:cNvSpPr txBox="1"/>
          <p:nvPr/>
        </p:nvSpPr>
        <p:spPr>
          <a:xfrm>
            <a:off x="2432412" y="3489979"/>
            <a:ext cx="1620000" cy="1692000"/>
          </a:xfrm>
          <a:prstGeom prst="rect">
            <a:avLst/>
          </a:prstGeom>
          <a:noFill/>
        </p:spPr>
        <p:txBody>
          <a:bodyPr wrap="square" rtlCol="0" anchor="ctr" anchorCtr="0">
            <a:noAutofit/>
          </a:bodyPr>
          <a:lstStyle/>
          <a:p>
            <a:pPr marR="0" indent="0" algn="ctr" rtl="1" fontAlgn="auto">
              <a:lnSpc>
                <a:spcPct val="100000"/>
              </a:lnSpc>
              <a:spcBef>
                <a:spcPts val="0"/>
              </a:spcBef>
              <a:spcAft>
                <a:spcPts val="0"/>
              </a:spcAft>
              <a:buClrTx/>
              <a:buSzTx/>
              <a:buFontTx/>
              <a:buNone/>
              <a:tabLst/>
              <a:defRPr/>
            </a:pPr>
            <a:r>
              <a:rPr lang="en-US" sz="1600" dirty="0">
                <a:solidFill>
                  <a:schemeClr val="bg1"/>
                </a:solidFill>
                <a:latin typeface="Assistant SemiBold" pitchFamily="2" charset="-79"/>
                <a:cs typeface="Assistant SemiBold" pitchFamily="2" charset="-79"/>
              </a:rPr>
              <a:t>Operations expanded through mergers and acquisitions</a:t>
            </a:r>
            <a:endParaRPr lang="he-IL" sz="1600" dirty="0">
              <a:solidFill>
                <a:schemeClr val="bg1"/>
              </a:solidFill>
              <a:latin typeface="Assistant SemiBold" pitchFamily="2" charset="-79"/>
              <a:cs typeface="Assistant SemiBold" pitchFamily="2" charset="-79"/>
            </a:endParaRPr>
          </a:p>
        </p:txBody>
      </p:sp>
      <p:sp>
        <p:nvSpPr>
          <p:cNvPr id="58" name="Oval 116">
            <a:extLst>
              <a:ext uri="{FF2B5EF4-FFF2-40B4-BE49-F238E27FC236}">
                <a16:creationId xmlns:a16="http://schemas.microsoft.com/office/drawing/2014/main" id="{8EC1FCFE-036D-4F93-BDBA-6400CC8BE12A}"/>
              </a:ext>
            </a:extLst>
          </p:cNvPr>
          <p:cNvSpPr/>
          <p:nvPr/>
        </p:nvSpPr>
        <p:spPr>
          <a:xfrm>
            <a:off x="2774412"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71" name="Picture 4" descr="European union  premium icon">
            <a:extLst>
              <a:ext uri="{FF2B5EF4-FFF2-40B4-BE49-F238E27FC236}">
                <a16:creationId xmlns:a16="http://schemas.microsoft.com/office/drawing/2014/main" id="{D0045C61-BF21-48AA-9136-541E6509F011}"/>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54371" y="1821278"/>
            <a:ext cx="376082" cy="376082"/>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109">
            <a:extLst>
              <a:ext uri="{FF2B5EF4-FFF2-40B4-BE49-F238E27FC236}">
                <a16:creationId xmlns:a16="http://schemas.microsoft.com/office/drawing/2014/main" id="{429015F0-6135-442D-903B-52001B86EEB7}"/>
              </a:ext>
            </a:extLst>
          </p:cNvPr>
          <p:cNvCxnSpPr>
            <a:cxnSpLocks/>
          </p:cNvCxnSpPr>
          <p:nvPr/>
        </p:nvCxnSpPr>
        <p:spPr>
          <a:xfrm flipV="1">
            <a:off x="3242412"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57E7D8C-958D-49D8-8BB3-08EEF054B34C}"/>
              </a:ext>
            </a:extLst>
          </p:cNvPr>
          <p:cNvCxnSpPr>
            <a:cxnSpLocks/>
          </p:cNvCxnSpPr>
          <p:nvPr/>
        </p:nvCxnSpPr>
        <p:spPr>
          <a:xfrm>
            <a:off x="2431193"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315F93B-417F-45D9-99AC-C2D7508B63B9}"/>
              </a:ext>
            </a:extLst>
          </p:cNvPr>
          <p:cNvCxnSpPr>
            <a:cxnSpLocks/>
          </p:cNvCxnSpPr>
          <p:nvPr/>
        </p:nvCxnSpPr>
        <p:spPr>
          <a:xfrm>
            <a:off x="2431193"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B7A650-D271-4B13-A1F8-8C7D4EA39889}"/>
              </a:ext>
            </a:extLst>
          </p:cNvPr>
          <p:cNvSpPr/>
          <p:nvPr/>
        </p:nvSpPr>
        <p:spPr>
          <a:xfrm>
            <a:off x="619249"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611020" y="3489978"/>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en-US" sz="1600" dirty="0">
                <a:solidFill>
                  <a:schemeClr val="bg1"/>
                </a:solidFill>
                <a:latin typeface="Assistant SemiBold" pitchFamily="2" charset="-79"/>
                <a:cs typeface="Assistant SemiBold" pitchFamily="2" charset="-79"/>
              </a:rPr>
              <a:t>Real-estate-backed credit</a:t>
            </a:r>
            <a:endParaRPr lang="he-IL" sz="1600" dirty="0">
              <a:solidFill>
                <a:schemeClr val="bg1"/>
              </a:solidFill>
              <a:latin typeface="Assistant SemiBold" pitchFamily="2" charset="-79"/>
              <a:cs typeface="Assistant SemiBold" pitchFamily="2" charset="-79"/>
            </a:endParaRPr>
          </a:p>
        </p:txBody>
      </p:sp>
      <p:sp>
        <p:nvSpPr>
          <p:cNvPr id="55" name="Oval 113">
            <a:extLst>
              <a:ext uri="{FF2B5EF4-FFF2-40B4-BE49-F238E27FC236}">
                <a16:creationId xmlns:a16="http://schemas.microsoft.com/office/drawing/2014/main" id="{466F5692-39CD-486C-B17E-68DCA9AAC762}"/>
              </a:ext>
            </a:extLst>
          </p:cNvPr>
          <p:cNvSpPr/>
          <p:nvPr/>
        </p:nvSpPr>
        <p:spPr>
          <a:xfrm>
            <a:off x="953020"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70" name="Picture 140">
            <a:extLst>
              <a:ext uri="{FF2B5EF4-FFF2-40B4-BE49-F238E27FC236}">
                <a16:creationId xmlns:a16="http://schemas.microsoft.com/office/drawing/2014/main" id="{365B7793-EE1B-4307-ADF4-FB88349604E0}"/>
              </a:ext>
            </a:extLst>
          </p:cNvPr>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1223351" y="1811040"/>
            <a:ext cx="395339" cy="395339"/>
          </a:xfrm>
          <a:prstGeom prst="rect">
            <a:avLst/>
          </a:prstGeom>
        </p:spPr>
      </p:pic>
      <p:cxnSp>
        <p:nvCxnSpPr>
          <p:cNvPr id="86" name="Straight Connector 109">
            <a:extLst>
              <a:ext uri="{FF2B5EF4-FFF2-40B4-BE49-F238E27FC236}">
                <a16:creationId xmlns:a16="http://schemas.microsoft.com/office/drawing/2014/main" id="{2708AD75-7384-4F64-BB96-0CA7D4034C81}"/>
              </a:ext>
            </a:extLst>
          </p:cNvPr>
          <p:cNvCxnSpPr>
            <a:cxnSpLocks/>
          </p:cNvCxnSpPr>
          <p:nvPr/>
        </p:nvCxnSpPr>
        <p:spPr>
          <a:xfrm flipV="1">
            <a:off x="1421020"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9752802-A22B-4BCB-B1B8-9E60AAD5FE74}"/>
              </a:ext>
            </a:extLst>
          </p:cNvPr>
          <p:cNvCxnSpPr>
            <a:cxnSpLocks/>
          </p:cNvCxnSpPr>
          <p:nvPr/>
        </p:nvCxnSpPr>
        <p:spPr>
          <a:xfrm>
            <a:off x="609801"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A5AB9E-7492-4324-AAA2-9D15967B165A}"/>
              </a:ext>
            </a:extLst>
          </p:cNvPr>
          <p:cNvCxnSpPr>
            <a:cxnSpLocks/>
          </p:cNvCxnSpPr>
          <p:nvPr/>
        </p:nvCxnSpPr>
        <p:spPr>
          <a:xfrm>
            <a:off x="609801"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6" name="Arc 149">
            <a:extLst>
              <a:ext uri="{FF2B5EF4-FFF2-40B4-BE49-F238E27FC236}">
                <a16:creationId xmlns:a16="http://schemas.microsoft.com/office/drawing/2014/main" id="{B620B0AE-1F16-4F47-B11F-7300C55150F5}"/>
              </a:ext>
            </a:extLst>
          </p:cNvPr>
          <p:cNvSpPr/>
          <p:nvPr/>
        </p:nvSpPr>
        <p:spPr>
          <a:xfrm rot="8593993">
            <a:off x="815084"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7" name="Arc 149">
            <a:extLst>
              <a:ext uri="{FF2B5EF4-FFF2-40B4-BE49-F238E27FC236}">
                <a16:creationId xmlns:a16="http://schemas.microsoft.com/office/drawing/2014/main" id="{A4172147-070E-4F6B-8D52-FC93CECC9D7F}"/>
              </a:ext>
            </a:extLst>
          </p:cNvPr>
          <p:cNvSpPr/>
          <p:nvPr/>
        </p:nvSpPr>
        <p:spPr>
          <a:xfrm rot="8593993">
            <a:off x="2636475"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8" name="Arc 149">
            <a:extLst>
              <a:ext uri="{FF2B5EF4-FFF2-40B4-BE49-F238E27FC236}">
                <a16:creationId xmlns:a16="http://schemas.microsoft.com/office/drawing/2014/main" id="{5952496B-F09A-4B30-8D03-ADE74E5B9669}"/>
              </a:ext>
            </a:extLst>
          </p:cNvPr>
          <p:cNvSpPr/>
          <p:nvPr/>
        </p:nvSpPr>
        <p:spPr>
          <a:xfrm rot="8593993">
            <a:off x="4457866"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9" name="Arc 149">
            <a:extLst>
              <a:ext uri="{FF2B5EF4-FFF2-40B4-BE49-F238E27FC236}">
                <a16:creationId xmlns:a16="http://schemas.microsoft.com/office/drawing/2014/main" id="{C6CC0519-A1C2-40D4-9917-26D55CDB0745}"/>
              </a:ext>
            </a:extLst>
          </p:cNvPr>
          <p:cNvSpPr/>
          <p:nvPr/>
        </p:nvSpPr>
        <p:spPr>
          <a:xfrm rot="8593993">
            <a:off x="6279257"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0" name="Arc 149">
            <a:extLst>
              <a:ext uri="{FF2B5EF4-FFF2-40B4-BE49-F238E27FC236}">
                <a16:creationId xmlns:a16="http://schemas.microsoft.com/office/drawing/2014/main" id="{1954E750-7E19-4C47-AB16-2919F8FD8A7A}"/>
              </a:ext>
            </a:extLst>
          </p:cNvPr>
          <p:cNvSpPr/>
          <p:nvPr/>
        </p:nvSpPr>
        <p:spPr>
          <a:xfrm rot="8593993">
            <a:off x="8115079"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1" name="Arc 149">
            <a:extLst>
              <a:ext uri="{FF2B5EF4-FFF2-40B4-BE49-F238E27FC236}">
                <a16:creationId xmlns:a16="http://schemas.microsoft.com/office/drawing/2014/main" id="{7C9DD578-2DED-4213-A5FC-F5FF0E8FA36A}"/>
              </a:ext>
            </a:extLst>
          </p:cNvPr>
          <p:cNvSpPr/>
          <p:nvPr/>
        </p:nvSpPr>
        <p:spPr>
          <a:xfrm rot="8593993">
            <a:off x="9936470"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Tree>
    <p:extLst>
      <p:ext uri="{BB962C8B-B14F-4D97-AF65-F5344CB8AC3E}">
        <p14:creationId xmlns:p14="http://schemas.microsoft.com/office/powerpoint/2010/main" val="29904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946278" y="363528"/>
            <a:ext cx="9426025"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Growth of Blender Europe Operations</a:t>
            </a:r>
          </a:p>
        </p:txBody>
      </p:sp>
      <p:graphicFrame>
        <p:nvGraphicFramePr>
          <p:cNvPr id="17" name="תרשים 16">
            <a:extLst>
              <a:ext uri="{FF2B5EF4-FFF2-40B4-BE49-F238E27FC236}">
                <a16:creationId xmlns:a16="http://schemas.microsoft.com/office/drawing/2014/main" id="{9CAE8261-E72A-473C-BC4E-6198B2CD3956}"/>
              </a:ext>
            </a:extLst>
          </p:cNvPr>
          <p:cNvGraphicFramePr>
            <a:graphicFrameLocks/>
          </p:cNvGraphicFramePr>
          <p:nvPr/>
        </p:nvGraphicFramePr>
        <p:xfrm>
          <a:off x="1077048" y="1753988"/>
          <a:ext cx="4464900" cy="3761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תרשים 17">
            <a:extLst>
              <a:ext uri="{FF2B5EF4-FFF2-40B4-BE49-F238E27FC236}">
                <a16:creationId xmlns:a16="http://schemas.microsoft.com/office/drawing/2014/main" id="{19FBF4C2-2B06-480C-AF76-06509594D70E}"/>
              </a:ext>
            </a:extLst>
          </p:cNvPr>
          <p:cNvGraphicFramePr>
            <a:graphicFrameLocks/>
          </p:cNvGraphicFramePr>
          <p:nvPr/>
        </p:nvGraphicFramePr>
        <p:xfrm>
          <a:off x="5978163" y="1753988"/>
          <a:ext cx="4316967" cy="3761115"/>
        </p:xfrm>
        <a:graphic>
          <a:graphicData uri="http://schemas.openxmlformats.org/drawingml/2006/chart">
            <c:chart xmlns:c="http://schemas.openxmlformats.org/drawingml/2006/chart" xmlns:r="http://schemas.openxmlformats.org/officeDocument/2006/relationships" r:id="rId3"/>
          </a:graphicData>
        </a:graphic>
      </p:graphicFrame>
      <p:sp>
        <p:nvSpPr>
          <p:cNvPr id="4" name="תיבת טקסט 3">
            <a:extLst>
              <a:ext uri="{FF2B5EF4-FFF2-40B4-BE49-F238E27FC236}">
                <a16:creationId xmlns:a16="http://schemas.microsoft.com/office/drawing/2014/main" id="{665E0757-B968-4803-A014-76AC63412AA6}"/>
              </a:ext>
            </a:extLst>
          </p:cNvPr>
          <p:cNvSpPr txBox="1"/>
          <p:nvPr/>
        </p:nvSpPr>
        <p:spPr>
          <a:xfrm rot="19857384">
            <a:off x="7349722" y="1946562"/>
            <a:ext cx="655983" cy="369332"/>
          </a:xfrm>
          <a:prstGeom prst="rect">
            <a:avLst/>
          </a:prstGeom>
          <a:noFill/>
        </p:spPr>
        <p:txBody>
          <a:bodyPr wrap="square" rtlCol="1">
            <a:spAutoFit/>
          </a:bodyPr>
          <a:lstStyle/>
          <a:p>
            <a:r>
              <a:rPr lang="en-US" b="1" dirty="0">
                <a:solidFill>
                  <a:prstClr val="black">
                    <a:lumMod val="65000"/>
                    <a:lumOff val="35000"/>
                  </a:prstClr>
                </a:solidFill>
                <a:latin typeface="Calibri" panose="020F0502020204030204"/>
                <a:cs typeface="Arial" panose="020B0604020202020204" pitchFamily="34" charset="0"/>
              </a:rPr>
              <a:t>38%</a:t>
            </a:r>
            <a:endParaRPr lang="he-IL" b="1" dirty="0">
              <a:solidFill>
                <a:prstClr val="black">
                  <a:lumMod val="65000"/>
                  <a:lumOff val="35000"/>
                </a:prstClr>
              </a:solidFill>
              <a:latin typeface="Calibri" panose="020F0502020204030204"/>
              <a:cs typeface="Arial" panose="020B0604020202020204" pitchFamily="34" charset="0"/>
            </a:endParaRPr>
          </a:p>
        </p:txBody>
      </p:sp>
      <p:sp>
        <p:nvSpPr>
          <p:cNvPr id="22" name="תיבת טקסט 21">
            <a:extLst>
              <a:ext uri="{FF2B5EF4-FFF2-40B4-BE49-F238E27FC236}">
                <a16:creationId xmlns:a16="http://schemas.microsoft.com/office/drawing/2014/main" id="{10B4B303-E0A4-4F37-A8DF-B106C2546747}"/>
              </a:ext>
            </a:extLst>
          </p:cNvPr>
          <p:cNvSpPr txBox="1"/>
          <p:nvPr/>
        </p:nvSpPr>
        <p:spPr>
          <a:xfrm rot="19857384">
            <a:off x="2630553" y="1972312"/>
            <a:ext cx="655983" cy="369332"/>
          </a:xfrm>
          <a:prstGeom prst="rect">
            <a:avLst/>
          </a:prstGeom>
          <a:noFill/>
        </p:spPr>
        <p:txBody>
          <a:bodyPr wrap="square" rtlCol="1">
            <a:spAutoFit/>
          </a:bodyPr>
          <a:lstStyle/>
          <a:p>
            <a:r>
              <a:rPr lang="en-US" b="1" dirty="0">
                <a:solidFill>
                  <a:prstClr val="black">
                    <a:lumMod val="65000"/>
                    <a:lumOff val="35000"/>
                  </a:prstClr>
                </a:solidFill>
                <a:latin typeface="Calibri" panose="020F0502020204030204"/>
                <a:cs typeface="Arial" panose="020B0604020202020204" pitchFamily="34" charset="0"/>
              </a:rPr>
              <a:t>37%</a:t>
            </a:r>
            <a:endParaRPr lang="he-IL" b="1" dirty="0">
              <a:solidFill>
                <a:prstClr val="black">
                  <a:lumMod val="65000"/>
                  <a:lumOff val="35000"/>
                </a:prstClr>
              </a:solidFill>
              <a:latin typeface="Calibri" panose="020F0502020204030204"/>
              <a:cs typeface="Arial" panose="020B0604020202020204" pitchFamily="34" charset="0"/>
            </a:endParaRPr>
          </a:p>
        </p:txBody>
      </p:sp>
      <p:sp>
        <p:nvSpPr>
          <p:cNvPr id="16" name="TextBox 15">
            <a:extLst>
              <a:ext uri="{FF2B5EF4-FFF2-40B4-BE49-F238E27FC236}">
                <a16:creationId xmlns:a16="http://schemas.microsoft.com/office/drawing/2014/main" id="{4412E19A-8A70-4DFB-832A-F16828A5AB62}"/>
              </a:ext>
            </a:extLst>
          </p:cNvPr>
          <p:cNvSpPr txBox="1"/>
          <p:nvPr/>
        </p:nvSpPr>
        <p:spPr>
          <a:xfrm>
            <a:off x="6161583" y="1251505"/>
            <a:ext cx="3785058" cy="707886"/>
          </a:xfrm>
          <a:prstGeom prst="rect">
            <a:avLst/>
          </a:prstGeom>
          <a:noFill/>
        </p:spPr>
        <p:txBody>
          <a:bodyPr wrap="square">
            <a:spAutoFit/>
          </a:bodyPr>
          <a:lstStyle/>
          <a:p>
            <a:pPr algn="ctr">
              <a:defRPr/>
            </a:pPr>
            <a:r>
              <a:rPr lang="en-US" sz="2000" dirty="0">
                <a:solidFill>
                  <a:srgbClr val="041634"/>
                </a:solidFill>
                <a:latin typeface="Assistant SemiBold" pitchFamily="2" charset="-79"/>
                <a:cs typeface="Assistant SemiBold" pitchFamily="2" charset="-79"/>
              </a:rPr>
              <a:t>Total Credit Portfolio</a:t>
            </a:r>
          </a:p>
          <a:p>
            <a:pPr algn="ctr">
              <a:defRPr/>
            </a:pPr>
            <a:r>
              <a:rPr lang="en-US" sz="2000" dirty="0">
                <a:solidFill>
                  <a:srgbClr val="041634"/>
                </a:solidFill>
                <a:latin typeface="Assistant SemiBold" pitchFamily="2" charset="-79"/>
                <a:cs typeface="Assistant SemiBold" pitchFamily="2" charset="-79"/>
              </a:rPr>
              <a:t>(in thousands of ILS)</a:t>
            </a:r>
          </a:p>
        </p:txBody>
      </p:sp>
      <p:sp>
        <p:nvSpPr>
          <p:cNvPr id="19" name="TextBox 18">
            <a:extLst>
              <a:ext uri="{FF2B5EF4-FFF2-40B4-BE49-F238E27FC236}">
                <a16:creationId xmlns:a16="http://schemas.microsoft.com/office/drawing/2014/main" id="{88526893-F8C9-4449-8B9B-82002A43C112}"/>
              </a:ext>
            </a:extLst>
          </p:cNvPr>
          <p:cNvSpPr txBox="1"/>
          <p:nvPr/>
        </p:nvSpPr>
        <p:spPr>
          <a:xfrm>
            <a:off x="2138576" y="1251505"/>
            <a:ext cx="2515976" cy="707886"/>
          </a:xfrm>
          <a:prstGeom prst="rect">
            <a:avLst/>
          </a:prstGeom>
          <a:noFill/>
        </p:spPr>
        <p:txBody>
          <a:bodyPr wrap="square">
            <a:spAutoFit/>
          </a:bodyPr>
          <a:lstStyle/>
          <a:p>
            <a:pPr algn="ctr">
              <a:defRPr/>
            </a:pPr>
            <a:r>
              <a:rPr lang="en-US" sz="2000" dirty="0">
                <a:solidFill>
                  <a:srgbClr val="041634"/>
                </a:solidFill>
                <a:latin typeface="Assistant SemiBold" pitchFamily="2" charset="-79"/>
                <a:cs typeface="Assistant SemiBold" pitchFamily="2" charset="-79"/>
              </a:rPr>
              <a:t>Revenue* </a:t>
            </a:r>
          </a:p>
          <a:p>
            <a:pPr algn="ctr">
              <a:defRPr/>
            </a:pPr>
            <a:r>
              <a:rPr lang="en-US" sz="2000" dirty="0">
                <a:solidFill>
                  <a:srgbClr val="041634"/>
                </a:solidFill>
                <a:latin typeface="Assistant SemiBold" pitchFamily="2" charset="-79"/>
                <a:cs typeface="Assistant SemiBold" pitchFamily="2" charset="-79"/>
              </a:rPr>
              <a:t>(in thousands of ILS)</a:t>
            </a:r>
          </a:p>
        </p:txBody>
      </p:sp>
      <p:sp>
        <p:nvSpPr>
          <p:cNvPr id="20" name="תיבת טקסט 33">
            <a:extLst>
              <a:ext uri="{FF2B5EF4-FFF2-40B4-BE49-F238E27FC236}">
                <a16:creationId xmlns:a16="http://schemas.microsoft.com/office/drawing/2014/main" id="{09B48ED6-1F7F-49C2-A168-6F510E5CD332}"/>
              </a:ext>
            </a:extLst>
          </p:cNvPr>
          <p:cNvSpPr txBox="1"/>
          <p:nvPr/>
        </p:nvSpPr>
        <p:spPr>
          <a:xfrm>
            <a:off x="1209337" y="6158125"/>
            <a:ext cx="6375952" cy="553998"/>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Gross Non-GAAP income reported in the segment note</a:t>
            </a:r>
          </a:p>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Non-audited data valid as at December 31, 2021</a:t>
            </a:r>
          </a:p>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Based on average exchange rate</a:t>
            </a:r>
            <a:endParaRPr lang="en-IL" sz="1000" dirty="0">
              <a:solidFill>
                <a:srgbClr val="000000"/>
              </a:solidFill>
              <a:latin typeface="Assistant Light" panose="00000400000000000000" pitchFamily="2" charset="-79"/>
              <a:cs typeface="Assistant Light" panose="00000400000000000000" pitchFamily="2" charset="-79"/>
            </a:endParaRPr>
          </a:p>
        </p:txBody>
      </p:sp>
    </p:spTree>
    <p:extLst>
      <p:ext uri="{BB962C8B-B14F-4D97-AF65-F5344CB8AC3E}">
        <p14:creationId xmlns:p14="http://schemas.microsoft.com/office/powerpoint/2010/main" val="425567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2">
            <a:extLst>
              <a:ext uri="{FF2B5EF4-FFF2-40B4-BE49-F238E27FC236}">
                <a16:creationId xmlns:a16="http://schemas.microsoft.com/office/drawing/2014/main" id="{19FBF4C2-2B06-480C-AF76-06509594D70E}"/>
              </a:ext>
            </a:extLst>
          </p:cNvPr>
          <p:cNvGraphicFramePr>
            <a:graphicFrameLocks/>
          </p:cNvGraphicFramePr>
          <p:nvPr/>
        </p:nvGraphicFramePr>
        <p:xfrm>
          <a:off x="3614466" y="1663369"/>
          <a:ext cx="2363698" cy="434531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305694" y="6283195"/>
            <a:ext cx="6375952" cy="246221"/>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Non-audited data valid as at December 31, 2021</a:t>
            </a:r>
          </a:p>
        </p:txBody>
      </p:sp>
      <p:cxnSp>
        <p:nvCxnSpPr>
          <p:cNvPr id="4" name="מחבר חץ ישר 3">
            <a:extLst>
              <a:ext uri="{FF2B5EF4-FFF2-40B4-BE49-F238E27FC236}">
                <a16:creationId xmlns:a16="http://schemas.microsoft.com/office/drawing/2014/main" id="{C669C82F-9A71-4500-BA8C-9D219E48903A}"/>
              </a:ext>
            </a:extLst>
          </p:cNvPr>
          <p:cNvCxnSpPr/>
          <p:nvPr/>
        </p:nvCxnSpPr>
        <p:spPr>
          <a:xfrm flipV="1">
            <a:off x="7450955" y="1987943"/>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8DD6F236-30ED-481E-B5C9-0EB2FF08A168}"/>
              </a:ext>
            </a:extLst>
          </p:cNvPr>
          <p:cNvCxnSpPr/>
          <p:nvPr/>
        </p:nvCxnSpPr>
        <p:spPr>
          <a:xfrm flipV="1">
            <a:off x="7515448" y="2171971"/>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6DC2EC6F-1385-495A-9446-0468743BC718}"/>
              </a:ext>
            </a:extLst>
          </p:cNvPr>
          <p:cNvGraphicFramePr>
            <a:graphicFrameLocks/>
          </p:cNvGraphicFramePr>
          <p:nvPr/>
        </p:nvGraphicFramePr>
        <p:xfrm>
          <a:off x="1305694" y="1571355"/>
          <a:ext cx="4234514" cy="4219710"/>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מחבר חץ ישר 24">
            <a:extLst>
              <a:ext uri="{FF2B5EF4-FFF2-40B4-BE49-F238E27FC236}">
                <a16:creationId xmlns:a16="http://schemas.microsoft.com/office/drawing/2014/main" id="{DF4328FE-4C21-460E-992C-983545052846}"/>
              </a:ext>
            </a:extLst>
          </p:cNvPr>
          <p:cNvCxnSpPr>
            <a:cxnSpLocks/>
          </p:cNvCxnSpPr>
          <p:nvPr/>
        </p:nvCxnSpPr>
        <p:spPr>
          <a:xfrm flipV="1">
            <a:off x="2427236" y="2635995"/>
            <a:ext cx="973517" cy="642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5">
            <a:extLst>
              <a:ext uri="{FF2B5EF4-FFF2-40B4-BE49-F238E27FC236}">
                <a16:creationId xmlns:a16="http://schemas.microsoft.com/office/drawing/2014/main" id="{79BCC12C-7C0F-4D07-84DC-9024AB3B1D41}"/>
              </a:ext>
            </a:extLst>
          </p:cNvPr>
          <p:cNvSpPr txBox="1"/>
          <p:nvPr/>
        </p:nvSpPr>
        <p:spPr>
          <a:xfrm rot="19596502">
            <a:off x="2079711" y="2548796"/>
            <a:ext cx="1439728" cy="493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dirty="0">
                <a:solidFill>
                  <a:prstClr val="black">
                    <a:lumMod val="65000"/>
                    <a:lumOff val="35000"/>
                  </a:prstClr>
                </a:solidFill>
                <a:latin typeface="Calibri" panose="020F0502020204030204"/>
                <a:cs typeface="Arial" panose="020B0604020202020204" pitchFamily="34" charset="0"/>
              </a:rPr>
              <a:t> CAGR 45%</a:t>
            </a:r>
            <a:endParaRPr lang="en-IL" sz="1800" b="1" kern="1200" dirty="0">
              <a:solidFill>
                <a:prstClr val="black">
                  <a:lumMod val="65000"/>
                  <a:lumOff val="35000"/>
                </a:prstClr>
              </a:solidFill>
              <a:latin typeface="Calibri" panose="020F0502020204030204"/>
              <a:cs typeface="Arial" panose="020B0604020202020204" pitchFamily="34" charset="0"/>
            </a:endParaRPr>
          </a:p>
        </p:txBody>
      </p:sp>
      <p:graphicFrame>
        <p:nvGraphicFramePr>
          <p:cNvPr id="29" name="Chart 7">
            <a:extLst>
              <a:ext uri="{FF2B5EF4-FFF2-40B4-BE49-F238E27FC236}">
                <a16:creationId xmlns:a16="http://schemas.microsoft.com/office/drawing/2014/main" id="{71D18F04-5EB3-4DB8-8610-3990270114E0}"/>
              </a:ext>
            </a:extLst>
          </p:cNvPr>
          <p:cNvGraphicFramePr>
            <a:graphicFrameLocks/>
          </p:cNvGraphicFramePr>
          <p:nvPr/>
        </p:nvGraphicFramePr>
        <p:xfrm>
          <a:off x="5901825" y="1740157"/>
          <a:ext cx="4227406" cy="4017696"/>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5">
            <a:extLst>
              <a:ext uri="{FF2B5EF4-FFF2-40B4-BE49-F238E27FC236}">
                <a16:creationId xmlns:a16="http://schemas.microsoft.com/office/drawing/2014/main" id="{140FC19A-EFCB-4664-913D-74FC082A8170}"/>
              </a:ext>
            </a:extLst>
          </p:cNvPr>
          <p:cNvSpPr txBox="1"/>
          <p:nvPr/>
        </p:nvSpPr>
        <p:spPr>
          <a:xfrm rot="18459514">
            <a:off x="8790328" y="1599680"/>
            <a:ext cx="1439728" cy="493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dirty="0">
                <a:solidFill>
                  <a:prstClr val="black">
                    <a:lumMod val="65000"/>
                    <a:lumOff val="35000"/>
                  </a:prstClr>
                </a:solidFill>
                <a:latin typeface="Calibri" panose="020F0502020204030204"/>
                <a:cs typeface="Arial" panose="020B0604020202020204" pitchFamily="34" charset="0"/>
              </a:rPr>
              <a:t>233%</a:t>
            </a:r>
            <a:endParaRPr lang="en-IL" sz="1800" b="1" kern="1200" dirty="0">
              <a:solidFill>
                <a:prstClr val="black">
                  <a:lumMod val="65000"/>
                  <a:lumOff val="35000"/>
                </a:prstClr>
              </a:solidFill>
              <a:latin typeface="Calibri" panose="020F0502020204030204"/>
              <a:cs typeface="Arial" panose="020B0604020202020204" pitchFamily="34" charset="0"/>
            </a:endParaRPr>
          </a:p>
        </p:txBody>
      </p:sp>
      <p:sp>
        <p:nvSpPr>
          <p:cNvPr id="28" name="TextBox 28">
            <a:extLst>
              <a:ext uri="{FF2B5EF4-FFF2-40B4-BE49-F238E27FC236}">
                <a16:creationId xmlns:a16="http://schemas.microsoft.com/office/drawing/2014/main" id="{1F3DCC90-D7C6-43C0-8468-43E8A6810661}"/>
              </a:ext>
            </a:extLst>
          </p:cNvPr>
          <p:cNvSpPr txBox="1"/>
          <p:nvPr/>
        </p:nvSpPr>
        <p:spPr>
          <a:xfrm>
            <a:off x="1085954" y="214304"/>
            <a:ext cx="8908508"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Growth of Blender Operations in Europe</a:t>
            </a:r>
          </a:p>
        </p:txBody>
      </p:sp>
      <p:sp>
        <p:nvSpPr>
          <p:cNvPr id="30" name="TextBox 29">
            <a:extLst>
              <a:ext uri="{FF2B5EF4-FFF2-40B4-BE49-F238E27FC236}">
                <a16:creationId xmlns:a16="http://schemas.microsoft.com/office/drawing/2014/main" id="{6C133706-D063-4618-BD01-4C3F1ABC5A73}"/>
              </a:ext>
            </a:extLst>
          </p:cNvPr>
          <p:cNvSpPr txBox="1"/>
          <p:nvPr/>
        </p:nvSpPr>
        <p:spPr>
          <a:xfrm>
            <a:off x="5477775" y="1032809"/>
            <a:ext cx="5140478" cy="707886"/>
          </a:xfrm>
          <a:prstGeom prst="rect">
            <a:avLst/>
          </a:prstGeom>
          <a:noFill/>
        </p:spPr>
        <p:txBody>
          <a:bodyPr wrap="square">
            <a:spAutoFit/>
          </a:bodyPr>
          <a:lstStyle/>
          <a:p>
            <a:pPr algn="ctr" rtl="1">
              <a:defRPr/>
            </a:pPr>
            <a:r>
              <a:rPr lang="en-US" sz="2000" dirty="0">
                <a:solidFill>
                  <a:srgbClr val="041634"/>
                </a:solidFill>
                <a:latin typeface="Assistant SemiBold" pitchFamily="2" charset="-79"/>
                <a:cs typeface="Assistant SemiBold" pitchFamily="2" charset="-79"/>
              </a:rPr>
              <a:t>Disbursed Loans </a:t>
            </a:r>
          </a:p>
          <a:p>
            <a:pPr algn="ctr" rtl="1">
              <a:defRPr/>
            </a:pPr>
            <a:r>
              <a:rPr lang="en-US" sz="2000" dirty="0">
                <a:solidFill>
                  <a:srgbClr val="041634"/>
                </a:solidFill>
                <a:latin typeface="Assistant SemiBold" pitchFamily="2" charset="-79"/>
                <a:cs typeface="Assistant SemiBold" pitchFamily="2" charset="-79"/>
              </a:rPr>
              <a:t>(in thousands of ILS)</a:t>
            </a:r>
          </a:p>
        </p:txBody>
      </p:sp>
      <p:sp>
        <p:nvSpPr>
          <p:cNvPr id="32" name="TextBox 31">
            <a:extLst>
              <a:ext uri="{FF2B5EF4-FFF2-40B4-BE49-F238E27FC236}">
                <a16:creationId xmlns:a16="http://schemas.microsoft.com/office/drawing/2014/main" id="{92A959E0-676E-4BC6-A9CF-4962CB327EC3}"/>
              </a:ext>
            </a:extLst>
          </p:cNvPr>
          <p:cNvSpPr txBox="1"/>
          <p:nvPr/>
        </p:nvSpPr>
        <p:spPr>
          <a:xfrm>
            <a:off x="2312799" y="1041929"/>
            <a:ext cx="2175907" cy="400110"/>
          </a:xfrm>
          <a:prstGeom prst="rect">
            <a:avLst/>
          </a:prstGeom>
          <a:noFill/>
        </p:spPr>
        <p:txBody>
          <a:bodyPr wrap="square">
            <a:spAutoFit/>
          </a:bodyPr>
          <a:lstStyle/>
          <a:p>
            <a:pPr algn="ctr">
              <a:defRPr/>
            </a:pPr>
            <a:r>
              <a:rPr lang="en-US" sz="2000" dirty="0">
                <a:solidFill>
                  <a:srgbClr val="041634"/>
                </a:solidFill>
                <a:latin typeface="Assistant SemiBold" pitchFamily="2" charset="-79"/>
                <a:cs typeface="Assistant SemiBold" pitchFamily="2" charset="-79"/>
              </a:rPr>
              <a:t>Paying Customers</a:t>
            </a:r>
          </a:p>
        </p:txBody>
      </p:sp>
      <p:sp>
        <p:nvSpPr>
          <p:cNvPr id="33" name="TextBox 22">
            <a:extLst>
              <a:ext uri="{FF2B5EF4-FFF2-40B4-BE49-F238E27FC236}">
                <a16:creationId xmlns:a16="http://schemas.microsoft.com/office/drawing/2014/main" id="{A607AFDE-1F6B-4A82-A670-7EABDF6D21D7}"/>
              </a:ext>
            </a:extLst>
          </p:cNvPr>
          <p:cNvSpPr txBox="1"/>
          <p:nvPr/>
        </p:nvSpPr>
        <p:spPr>
          <a:xfrm>
            <a:off x="1279866" y="5890329"/>
            <a:ext cx="4343400" cy="338554"/>
          </a:xfrm>
          <a:prstGeom prst="rect">
            <a:avLst/>
          </a:prstGeom>
          <a:noFill/>
        </p:spPr>
        <p:txBody>
          <a:bodyPr wrap="square">
            <a:spAutoFit/>
          </a:bodyPr>
          <a:lstStyle/>
          <a:p>
            <a:pPr algn="ctr" rtl="1">
              <a:defRPr/>
            </a:pPr>
            <a:r>
              <a:rPr lang="en-US" sz="1600" dirty="0">
                <a:solidFill>
                  <a:srgbClr val="041634"/>
                </a:solidFill>
                <a:latin typeface="Assistant SemiBold" pitchFamily="2" charset="-79"/>
                <a:cs typeface="Assistant SemiBold" pitchFamily="2" charset="-79"/>
              </a:rPr>
              <a:t>54% growth in the number of customers in 2021</a:t>
            </a:r>
          </a:p>
        </p:txBody>
      </p:sp>
      <p:sp>
        <p:nvSpPr>
          <p:cNvPr id="35" name="TextBox 22">
            <a:extLst>
              <a:ext uri="{FF2B5EF4-FFF2-40B4-BE49-F238E27FC236}">
                <a16:creationId xmlns:a16="http://schemas.microsoft.com/office/drawing/2014/main" id="{CD96A2D8-48BF-4666-BF5C-7299F1173085}"/>
              </a:ext>
            </a:extLst>
          </p:cNvPr>
          <p:cNvSpPr txBox="1"/>
          <p:nvPr/>
        </p:nvSpPr>
        <p:spPr>
          <a:xfrm>
            <a:off x="5477775" y="5867853"/>
            <a:ext cx="5318106" cy="338554"/>
          </a:xfrm>
          <a:prstGeom prst="rect">
            <a:avLst/>
          </a:prstGeom>
          <a:noFill/>
        </p:spPr>
        <p:txBody>
          <a:bodyPr wrap="square">
            <a:spAutoFit/>
          </a:bodyPr>
          <a:lstStyle/>
          <a:p>
            <a:pPr algn="ctr" rtl="1">
              <a:defRPr/>
            </a:pPr>
            <a:r>
              <a:rPr lang="en-US" sz="1600" dirty="0">
                <a:solidFill>
                  <a:srgbClr val="041634"/>
                </a:solidFill>
                <a:latin typeface="Assistant SemiBold" pitchFamily="2" charset="-79"/>
                <a:cs typeface="Assistant SemiBold" pitchFamily="2" charset="-79"/>
              </a:rPr>
              <a:t>150% surge in disbursal of loans in Europe</a:t>
            </a:r>
          </a:p>
        </p:txBody>
      </p:sp>
    </p:spTree>
    <p:extLst>
      <p:ext uri="{BB962C8B-B14F-4D97-AF65-F5344CB8AC3E}">
        <p14:creationId xmlns:p14="http://schemas.microsoft.com/office/powerpoint/2010/main" val="25239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 name="TextBox 28">
            <a:extLst>
              <a:ext uri="{FF2B5EF4-FFF2-40B4-BE49-F238E27FC236}">
                <a16:creationId xmlns:a16="http://schemas.microsoft.com/office/drawing/2014/main" id="{A1BF6115-0E00-4370-AEEE-491FC3CBBAB3}"/>
              </a:ext>
            </a:extLst>
          </p:cNvPr>
          <p:cNvSpPr txBox="1"/>
          <p:nvPr/>
        </p:nvSpPr>
        <p:spPr>
          <a:xfrm>
            <a:off x="854749" y="253642"/>
            <a:ext cx="11150267"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Assistant ExtraBold" pitchFamily="2" charset="-79"/>
                <a:ea typeface="+mn-ea"/>
                <a:cs typeface="Assistant ExtraBold" pitchFamily="2" charset="-79"/>
              </a:rPr>
              <a:t>BLENDER BANK</a:t>
            </a:r>
          </a:p>
          <a:p>
            <a:pPr rtl="1">
              <a:defRPr/>
            </a:pPr>
            <a:r>
              <a:rPr lang="en-US" sz="2400" b="1" dirty="0">
                <a:latin typeface="Assistant SemiBold" pitchFamily="2" charset="-79"/>
                <a:cs typeface="Assistant SemiBold" pitchFamily="2" charset="-79"/>
              </a:rPr>
              <a:t>The future of Blender in Europe, a unique pan-European bank for credit and deposits</a:t>
            </a:r>
            <a:endParaRPr lang="he-IL" sz="2400" b="1" dirty="0">
              <a:latin typeface="Assistant SemiBold" pitchFamily="2" charset="-79"/>
              <a:cs typeface="Assistant SemiBold" pitchFamily="2" charset="-79"/>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FF0000"/>
                </a:solidFill>
                <a:effectLst/>
                <a:uLnTx/>
                <a:uFillTx/>
                <a:latin typeface="Assistant ExtraBold" pitchFamily="2" charset="-79"/>
                <a:ea typeface="+mn-ea"/>
                <a:cs typeface="Assistant ExtraBold" pitchFamily="2" charset="-79"/>
              </a:rPr>
              <a:t> </a:t>
            </a:r>
            <a:endParaRPr kumimoji="0" lang="en-US" sz="3600" b="0" i="0" u="none" strike="noStrike" kern="1200" cap="none" spc="0" normalizeH="0" baseline="0" noProof="0" dirty="0">
              <a:ln>
                <a:noFill/>
              </a:ln>
              <a:solidFill>
                <a:srgbClr val="FF0000"/>
              </a:solidFill>
              <a:effectLst/>
              <a:uLnTx/>
              <a:uFillTx/>
              <a:latin typeface="Assistant ExtraBold" pitchFamily="2" charset="-79"/>
              <a:ea typeface="+mn-ea"/>
              <a:cs typeface="Assistant ExtraBold" pitchFamily="2" charset="-79"/>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4" name="Rectangle 33">
            <a:extLst>
              <a:ext uri="{FF2B5EF4-FFF2-40B4-BE49-F238E27FC236}">
                <a16:creationId xmlns:a16="http://schemas.microsoft.com/office/drawing/2014/main" id="{E29C2C84-2669-4E42-83CD-8A01CE5ED51F}"/>
              </a:ext>
            </a:extLst>
          </p:cNvPr>
          <p:cNvSpPr/>
          <p:nvPr/>
        </p:nvSpPr>
        <p:spPr>
          <a:xfrm>
            <a:off x="-2215662" y="-1410020"/>
            <a:ext cx="15004957"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תיבת טקסט 13">
            <a:extLst>
              <a:ext uri="{FF2B5EF4-FFF2-40B4-BE49-F238E27FC236}">
                <a16:creationId xmlns:a16="http://schemas.microsoft.com/office/drawing/2014/main" id="{389DBE54-DB9F-4F2A-A2D7-B11B866BB8A8}"/>
              </a:ext>
            </a:extLst>
          </p:cNvPr>
          <p:cNvSpPr txBox="1">
            <a:spLocks/>
          </p:cNvSpPr>
          <p:nvPr/>
        </p:nvSpPr>
        <p:spPr>
          <a:xfrm>
            <a:off x="2384794"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Fast Growth Capacity</a:t>
            </a:r>
            <a:br>
              <a:rPr lang="en-US" b="1" dirty="0">
                <a:solidFill>
                  <a:schemeClr val="bg1"/>
                </a:solidFill>
                <a:latin typeface="Assistant" pitchFamily="2" charset="-79"/>
                <a:cs typeface="Assistant" pitchFamily="2" charset="-79"/>
              </a:rPr>
            </a:br>
            <a:r>
              <a:rPr lang="en-US" b="1" dirty="0">
                <a:solidFill>
                  <a:schemeClr val="bg1"/>
                </a:solidFill>
                <a:latin typeface="Assistant" pitchFamily="2" charset="-79"/>
                <a:cs typeface="Assistant" pitchFamily="2" charset="-79"/>
              </a:rPr>
              <a:t>t</a:t>
            </a:r>
            <a:r>
              <a:rPr lang="en-US" dirty="0">
                <a:solidFill>
                  <a:schemeClr val="bg1"/>
                </a:solidFill>
                <a:latin typeface="Assistant" pitchFamily="2" charset="-79"/>
                <a:cs typeface="Assistant" pitchFamily="2" charset="-79"/>
              </a:rPr>
              <a:t>hroughout Europe</a:t>
            </a:r>
            <a:endParaRPr lang="he-IL" dirty="0">
              <a:solidFill>
                <a:schemeClr val="bg1"/>
              </a:solidFill>
              <a:latin typeface="Assistant" pitchFamily="2" charset="-79"/>
              <a:cs typeface="Assistant" pitchFamily="2" charset="-79"/>
            </a:endParaRPr>
          </a:p>
          <a:p>
            <a:pPr algn="ctr" rtl="1">
              <a:lnSpc>
                <a:spcPts val="2160"/>
              </a:lnSpc>
              <a:buClr>
                <a:srgbClr val="00AEEF"/>
              </a:buClr>
            </a:pPr>
            <a:endParaRPr lang="he-IL" sz="1800" spc="-20" dirty="0">
              <a:solidFill>
                <a:schemeClr val="bg1"/>
              </a:solidFill>
              <a:latin typeface="Assistant" panose="00000500000000000000" pitchFamily="2" charset="-79"/>
              <a:cs typeface="Assistant" panose="00000500000000000000" pitchFamily="2" charset="-79"/>
            </a:endParaRPr>
          </a:p>
        </p:txBody>
      </p:sp>
      <p:sp>
        <p:nvSpPr>
          <p:cNvPr id="43" name="TextBox 1">
            <a:extLst>
              <a:ext uri="{FF2B5EF4-FFF2-40B4-BE49-F238E27FC236}">
                <a16:creationId xmlns:a16="http://schemas.microsoft.com/office/drawing/2014/main" id="{A438BAB9-F96C-401E-94E6-2434E6B62B85}"/>
              </a:ext>
            </a:extLst>
          </p:cNvPr>
          <p:cNvSpPr txBox="1"/>
          <p:nvPr/>
        </p:nvSpPr>
        <p:spPr>
          <a:xfrm>
            <a:off x="185213" y="2209703"/>
            <a:ext cx="1949858" cy="646331"/>
          </a:xfrm>
          <a:prstGeom prst="rect">
            <a:avLst/>
          </a:prstGeom>
          <a:noFill/>
        </p:spPr>
        <p:txBody>
          <a:bodyPr wrap="square" rtlCol="0">
            <a:spAutoFit/>
          </a:bodyPr>
          <a:lstStyle/>
          <a:p>
            <a:pPr algn="r" rtl="1"/>
            <a:r>
              <a:rPr lang="en-US" b="1" dirty="0">
                <a:solidFill>
                  <a:schemeClr val="tx1">
                    <a:lumMod val="85000"/>
                    <a:lumOff val="15000"/>
                  </a:schemeClr>
                </a:solidFill>
                <a:latin typeface="Assistant" pitchFamily="2" charset="-79"/>
                <a:cs typeface="Assistant" pitchFamily="2" charset="-79"/>
              </a:rPr>
              <a:t>Operating Segments</a:t>
            </a:r>
            <a:endParaRPr lang="en-GB" b="1" dirty="0">
              <a:solidFill>
                <a:schemeClr val="tx1">
                  <a:lumMod val="85000"/>
                  <a:lumOff val="15000"/>
                </a:schemeClr>
              </a:solidFill>
              <a:latin typeface="Assistant" pitchFamily="2" charset="-79"/>
              <a:cs typeface="Assistant" pitchFamily="2" charset="-79"/>
            </a:endParaRPr>
          </a:p>
        </p:txBody>
      </p:sp>
      <p:sp>
        <p:nvSpPr>
          <p:cNvPr id="45" name="TextBox 8">
            <a:extLst>
              <a:ext uri="{FF2B5EF4-FFF2-40B4-BE49-F238E27FC236}">
                <a16:creationId xmlns:a16="http://schemas.microsoft.com/office/drawing/2014/main" id="{C19A1B25-B062-4607-93CE-ADE885E36ABC}"/>
              </a:ext>
            </a:extLst>
          </p:cNvPr>
          <p:cNvSpPr txBox="1"/>
          <p:nvPr/>
        </p:nvSpPr>
        <p:spPr>
          <a:xfrm>
            <a:off x="463351" y="4310791"/>
            <a:ext cx="1542209" cy="369332"/>
          </a:xfrm>
          <a:prstGeom prst="rect">
            <a:avLst/>
          </a:prstGeom>
          <a:noFill/>
        </p:spPr>
        <p:txBody>
          <a:bodyPr wrap="square" rtlCol="0">
            <a:spAutoFit/>
          </a:bodyPr>
          <a:lstStyle/>
          <a:p>
            <a:pPr algn="r" rtl="1"/>
            <a:r>
              <a:rPr lang="en-US" b="1" dirty="0">
                <a:solidFill>
                  <a:schemeClr val="tx1">
                    <a:lumMod val="85000"/>
                    <a:lumOff val="15000"/>
                  </a:schemeClr>
                </a:solidFill>
                <a:latin typeface="Assistant" pitchFamily="2" charset="-79"/>
                <a:cs typeface="Assistant" pitchFamily="2" charset="-79"/>
              </a:rPr>
              <a:t>Benefits</a:t>
            </a:r>
            <a:endParaRPr lang="en-GB" b="1" dirty="0">
              <a:solidFill>
                <a:schemeClr val="tx1">
                  <a:lumMod val="85000"/>
                  <a:lumOff val="15000"/>
                </a:schemeClr>
              </a:solidFill>
              <a:latin typeface="Assistant" pitchFamily="2" charset="-79"/>
              <a:cs typeface="Assistant" pitchFamily="2" charset="-79"/>
            </a:endParaRPr>
          </a:p>
        </p:txBody>
      </p:sp>
      <p:sp>
        <p:nvSpPr>
          <p:cNvPr id="46" name="תיבת טקסט 13">
            <a:extLst>
              <a:ext uri="{FF2B5EF4-FFF2-40B4-BE49-F238E27FC236}">
                <a16:creationId xmlns:a16="http://schemas.microsoft.com/office/drawing/2014/main" id="{437A16CA-EFCA-483D-BF46-CE7052474966}"/>
              </a:ext>
            </a:extLst>
          </p:cNvPr>
          <p:cNvSpPr txBox="1">
            <a:spLocks/>
          </p:cNvSpPr>
          <p:nvPr/>
        </p:nvSpPr>
        <p:spPr>
          <a:xfrm>
            <a:off x="9451058"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Raising Deposits </a:t>
            </a:r>
            <a:endParaRPr lang="he-IL" b="1" dirty="0">
              <a:solidFill>
                <a:schemeClr val="bg1"/>
              </a:solidFill>
              <a:latin typeface="Assistant" pitchFamily="2" charset="-79"/>
              <a:cs typeface="Assistant" pitchFamily="2" charset="-79"/>
            </a:endParaRPr>
          </a:p>
          <a:p>
            <a:pPr algn="ctr" rtl="1">
              <a:lnSpc>
                <a:spcPts val="2160"/>
              </a:lnSpc>
              <a:buClr>
                <a:srgbClr val="00AEEF"/>
              </a:buClr>
            </a:pPr>
            <a:r>
              <a:rPr lang="en-US" dirty="0">
                <a:solidFill>
                  <a:schemeClr val="bg1"/>
                </a:solidFill>
                <a:latin typeface="Assistant" pitchFamily="2" charset="-79"/>
                <a:cs typeface="Assistant" pitchFamily="2" charset="-79"/>
              </a:rPr>
              <a:t>as a cheap and readily available credit source</a:t>
            </a:r>
            <a:endParaRPr lang="he-IL" dirty="0">
              <a:solidFill>
                <a:schemeClr val="bg1"/>
              </a:solidFill>
              <a:latin typeface="Assistant" pitchFamily="2" charset="-79"/>
              <a:cs typeface="Assistant" pitchFamily="2" charset="-79"/>
            </a:endParaRPr>
          </a:p>
        </p:txBody>
      </p:sp>
      <p:sp>
        <p:nvSpPr>
          <p:cNvPr id="48" name="תיבת טקסט 13">
            <a:extLst>
              <a:ext uri="{FF2B5EF4-FFF2-40B4-BE49-F238E27FC236}">
                <a16:creationId xmlns:a16="http://schemas.microsoft.com/office/drawing/2014/main" id="{DB986C06-D410-45B5-A82C-0782FA5013CB}"/>
              </a:ext>
            </a:extLst>
          </p:cNvPr>
          <p:cNvSpPr txBox="1">
            <a:spLocks/>
          </p:cNvSpPr>
          <p:nvPr/>
        </p:nvSpPr>
        <p:spPr>
          <a:xfrm>
            <a:off x="7095636" y="3789442"/>
            <a:ext cx="2196000" cy="1412030"/>
          </a:xfrm>
          <a:prstGeom prst="rect">
            <a:avLst/>
          </a:prstGeom>
          <a:solidFill>
            <a:srgbClr val="009ED6"/>
          </a:solidFill>
        </p:spPr>
        <p:txBody>
          <a:bodyPr wrap="square" lIns="144000" tIns="252000" rIns="108000" anchor="t" anchorCtr="0">
            <a:noAutofit/>
          </a:bodyPr>
          <a:lstStyle/>
          <a:p>
            <a:pPr algn="ctr">
              <a:lnSpc>
                <a:spcPts val="2160"/>
              </a:lnSpc>
              <a:buClr>
                <a:srgbClr val="00AEEF"/>
              </a:buClr>
            </a:pPr>
            <a:r>
              <a:rPr lang="en-US" dirty="0">
                <a:solidFill>
                  <a:schemeClr val="bg1"/>
                </a:solidFill>
                <a:latin typeface="Assistant SemiBold" pitchFamily="2" charset="-79"/>
                <a:cs typeface="Assistant SemiBold" pitchFamily="2" charset="-79"/>
              </a:rPr>
              <a:t>The option to operate throughout the EU based on passporting**</a:t>
            </a:r>
            <a:endParaRPr lang="en-US" baseline="30000" dirty="0">
              <a:solidFill>
                <a:schemeClr val="bg1"/>
              </a:solidFill>
              <a:latin typeface="Assistant SemiBold" pitchFamily="2" charset="-79"/>
              <a:cs typeface="Assistant SemiBold" pitchFamily="2" charset="-79"/>
            </a:endParaRPr>
          </a:p>
        </p:txBody>
      </p:sp>
      <p:sp>
        <p:nvSpPr>
          <p:cNvPr id="55" name="תיבת טקסט 13">
            <a:extLst>
              <a:ext uri="{FF2B5EF4-FFF2-40B4-BE49-F238E27FC236}">
                <a16:creationId xmlns:a16="http://schemas.microsoft.com/office/drawing/2014/main" id="{E25C9FC4-B0D5-4909-A643-E33D90AE8F17}"/>
              </a:ext>
            </a:extLst>
          </p:cNvPr>
          <p:cNvSpPr txBox="1">
            <a:spLocks/>
          </p:cNvSpPr>
          <p:nvPr/>
        </p:nvSpPr>
        <p:spPr>
          <a:xfrm>
            <a:off x="4740215"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Increased Profitability</a:t>
            </a:r>
            <a:endParaRPr lang="he-IL" b="1" dirty="0">
              <a:solidFill>
                <a:schemeClr val="bg1"/>
              </a:solidFill>
              <a:latin typeface="Assistant" pitchFamily="2" charset="-79"/>
              <a:cs typeface="Assistant" pitchFamily="2" charset="-79"/>
            </a:endParaRPr>
          </a:p>
          <a:p>
            <a:pPr algn="ctr" rtl="1">
              <a:lnSpc>
                <a:spcPts val="2160"/>
              </a:lnSpc>
              <a:buClr>
                <a:srgbClr val="00AEEF"/>
              </a:buClr>
            </a:pPr>
            <a:r>
              <a:rPr lang="en-US" dirty="0">
                <a:solidFill>
                  <a:schemeClr val="bg1"/>
                </a:solidFill>
                <a:latin typeface="Assistant" pitchFamily="2" charset="-79"/>
                <a:cs typeface="Assistant" pitchFamily="2" charset="-79"/>
              </a:rPr>
              <a:t>thanks to cheaper </a:t>
            </a:r>
            <a:br>
              <a:rPr lang="en-US" dirty="0">
                <a:solidFill>
                  <a:schemeClr val="bg1"/>
                </a:solidFill>
                <a:latin typeface="Assistant" pitchFamily="2" charset="-79"/>
                <a:cs typeface="Assistant" pitchFamily="2" charset="-79"/>
              </a:rPr>
            </a:br>
            <a:r>
              <a:rPr lang="en-US" dirty="0">
                <a:solidFill>
                  <a:schemeClr val="bg1"/>
                </a:solidFill>
                <a:latin typeface="Assistant" pitchFamily="2" charset="-79"/>
                <a:cs typeface="Assistant" pitchFamily="2" charset="-79"/>
              </a:rPr>
              <a:t>credit sources</a:t>
            </a:r>
            <a:endParaRPr lang="he-IL" dirty="0">
              <a:solidFill>
                <a:schemeClr val="bg1"/>
              </a:solidFill>
              <a:latin typeface="Assistant" pitchFamily="2" charset="-79"/>
              <a:cs typeface="Assistant" pitchFamily="2" charset="-79"/>
            </a:endParaRPr>
          </a:p>
        </p:txBody>
      </p:sp>
      <p:sp>
        <p:nvSpPr>
          <p:cNvPr id="56" name="תיבת טקסט 13">
            <a:extLst>
              <a:ext uri="{FF2B5EF4-FFF2-40B4-BE49-F238E27FC236}">
                <a16:creationId xmlns:a16="http://schemas.microsoft.com/office/drawing/2014/main" id="{A0DF4859-B10E-419C-82AD-9E9A89E93C62}"/>
              </a:ext>
            </a:extLst>
          </p:cNvPr>
          <p:cNvSpPr txBox="1">
            <a:spLocks/>
          </p:cNvSpPr>
          <p:nvPr/>
        </p:nvSpPr>
        <p:spPr>
          <a:xfrm>
            <a:off x="2384794"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Mortgages</a:t>
            </a:r>
            <a:endParaRPr lang="he-IL" b="1" dirty="0">
              <a:solidFill>
                <a:schemeClr val="bg1"/>
              </a:solidFill>
              <a:latin typeface="Assistant" pitchFamily="2" charset="-79"/>
              <a:cs typeface="Assistant" pitchFamily="2" charset="-79"/>
            </a:endParaRPr>
          </a:p>
        </p:txBody>
      </p:sp>
      <p:sp>
        <p:nvSpPr>
          <p:cNvPr id="57" name="תיבת טקסט 13">
            <a:extLst>
              <a:ext uri="{FF2B5EF4-FFF2-40B4-BE49-F238E27FC236}">
                <a16:creationId xmlns:a16="http://schemas.microsoft.com/office/drawing/2014/main" id="{9D0F6E06-DA0C-43FE-9BD2-9DD365AFCDF2}"/>
              </a:ext>
            </a:extLst>
          </p:cNvPr>
          <p:cNvSpPr txBox="1">
            <a:spLocks/>
          </p:cNvSpPr>
          <p:nvPr/>
        </p:nvSpPr>
        <p:spPr>
          <a:xfrm>
            <a:off x="9451058"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Digital Bank</a:t>
            </a:r>
          </a:p>
          <a:p>
            <a:pPr algn="ctr" rtl="1">
              <a:lnSpc>
                <a:spcPts val="2160"/>
              </a:lnSpc>
              <a:buClr>
                <a:srgbClr val="00AEEF"/>
              </a:buClr>
            </a:pPr>
            <a:r>
              <a:rPr lang="en-US" dirty="0">
                <a:solidFill>
                  <a:schemeClr val="bg1"/>
                </a:solidFill>
                <a:latin typeface="Assistant" pitchFamily="2" charset="-79"/>
                <a:cs typeface="Assistant" pitchFamily="2" charset="-79"/>
              </a:rPr>
              <a:t>Specializing in consumer credit</a:t>
            </a:r>
            <a:br>
              <a:rPr lang="en-US" dirty="0">
                <a:solidFill>
                  <a:schemeClr val="bg1"/>
                </a:solidFill>
                <a:latin typeface="Assistant" pitchFamily="2" charset="-79"/>
                <a:cs typeface="Assistant" pitchFamily="2" charset="-79"/>
              </a:rPr>
            </a:br>
            <a:endParaRPr lang="he-IL" dirty="0">
              <a:solidFill>
                <a:schemeClr val="bg1"/>
              </a:solidFill>
              <a:latin typeface="Assistant" pitchFamily="2" charset="-79"/>
              <a:cs typeface="Assistant" pitchFamily="2" charset="-79"/>
            </a:endParaRPr>
          </a:p>
        </p:txBody>
      </p:sp>
      <p:sp>
        <p:nvSpPr>
          <p:cNvPr id="58" name="תיבת טקסט 13">
            <a:extLst>
              <a:ext uri="{FF2B5EF4-FFF2-40B4-BE49-F238E27FC236}">
                <a16:creationId xmlns:a16="http://schemas.microsoft.com/office/drawing/2014/main" id="{5A2FFC4A-535F-4F0B-9B4B-424DE1165131}"/>
              </a:ext>
            </a:extLst>
          </p:cNvPr>
          <p:cNvSpPr txBox="1">
            <a:spLocks/>
          </p:cNvSpPr>
          <p:nvPr/>
        </p:nvSpPr>
        <p:spPr>
          <a:xfrm>
            <a:off x="7095636"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BNPL</a:t>
            </a:r>
            <a:r>
              <a:rPr lang="en-US" dirty="0">
                <a:solidFill>
                  <a:schemeClr val="bg1"/>
                </a:solidFill>
                <a:latin typeface="Assistant" pitchFamily="2" charset="-79"/>
                <a:cs typeface="Assistant" pitchFamily="2" charset="-79"/>
              </a:rPr>
              <a:t> </a:t>
            </a:r>
          </a:p>
          <a:p>
            <a:pPr algn="ctr" rtl="1">
              <a:lnSpc>
                <a:spcPts val="2160"/>
              </a:lnSpc>
              <a:buClr>
                <a:srgbClr val="00AEEF"/>
              </a:buClr>
            </a:pPr>
            <a:r>
              <a:rPr lang="en-US" dirty="0">
                <a:solidFill>
                  <a:schemeClr val="bg1"/>
                </a:solidFill>
                <a:latin typeface="Assistant SemiBold" pitchFamily="2" charset="-79"/>
                <a:cs typeface="Assistant SemiBold" pitchFamily="2" charset="-79"/>
              </a:rPr>
              <a:t>(</a:t>
            </a:r>
            <a:r>
              <a:rPr lang="en-US" dirty="0">
                <a:solidFill>
                  <a:schemeClr val="bg1"/>
                </a:solidFill>
                <a:latin typeface="Assistant" pitchFamily="2" charset="-79"/>
                <a:cs typeface="Assistant" pitchFamily="2" charset="-79"/>
              </a:rPr>
              <a:t>Buy</a:t>
            </a:r>
            <a:r>
              <a:rPr lang="en-US" dirty="0">
                <a:solidFill>
                  <a:schemeClr val="bg1"/>
                </a:solidFill>
                <a:latin typeface="Assistant SemiBold" pitchFamily="2" charset="-79"/>
                <a:cs typeface="Assistant SemiBold" pitchFamily="2" charset="-79"/>
              </a:rPr>
              <a:t> Now Pay </a:t>
            </a:r>
            <a:r>
              <a:rPr lang="en-US" dirty="0">
                <a:solidFill>
                  <a:schemeClr val="bg1"/>
                </a:solidFill>
                <a:latin typeface="Assistant" pitchFamily="2" charset="-79"/>
                <a:cs typeface="Assistant" pitchFamily="2" charset="-79"/>
              </a:rPr>
              <a:t>Later</a:t>
            </a:r>
            <a:r>
              <a:rPr lang="en-US" dirty="0">
                <a:solidFill>
                  <a:schemeClr val="bg1"/>
                </a:solidFill>
                <a:latin typeface="Assistant SemiBold" pitchFamily="2" charset="-79"/>
                <a:cs typeface="Assistant SemiBold" pitchFamily="2" charset="-79"/>
              </a:rPr>
              <a:t>)</a:t>
            </a:r>
          </a:p>
        </p:txBody>
      </p:sp>
      <p:sp>
        <p:nvSpPr>
          <p:cNvPr id="59" name="תיבת טקסט 13">
            <a:extLst>
              <a:ext uri="{FF2B5EF4-FFF2-40B4-BE49-F238E27FC236}">
                <a16:creationId xmlns:a16="http://schemas.microsoft.com/office/drawing/2014/main" id="{2546E89D-AAC6-4D09-8827-E814E16753D3}"/>
              </a:ext>
            </a:extLst>
          </p:cNvPr>
          <p:cNvSpPr txBox="1">
            <a:spLocks/>
          </p:cNvSpPr>
          <p:nvPr/>
        </p:nvSpPr>
        <p:spPr>
          <a:xfrm>
            <a:off x="4740215"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Auto Loans</a:t>
            </a:r>
            <a:br>
              <a:rPr lang="en-US" b="1" dirty="0">
                <a:solidFill>
                  <a:schemeClr val="bg1"/>
                </a:solidFill>
                <a:latin typeface="Assistant" pitchFamily="2" charset="-79"/>
                <a:cs typeface="Assistant" pitchFamily="2" charset="-79"/>
              </a:rPr>
            </a:br>
            <a:endParaRPr lang="he-IL" dirty="0">
              <a:solidFill>
                <a:schemeClr val="bg1"/>
              </a:solidFill>
              <a:latin typeface="Assistant" pitchFamily="2" charset="-79"/>
              <a:cs typeface="Assistant" pitchFamily="2" charset="-79"/>
            </a:endParaRPr>
          </a:p>
        </p:txBody>
      </p:sp>
      <p:cxnSp>
        <p:nvCxnSpPr>
          <p:cNvPr id="5" name="Straight Connector 4">
            <a:extLst>
              <a:ext uri="{FF2B5EF4-FFF2-40B4-BE49-F238E27FC236}">
                <a16:creationId xmlns:a16="http://schemas.microsoft.com/office/drawing/2014/main" id="{F46F3263-FB35-4F26-96F5-165A426DA86E}"/>
              </a:ext>
            </a:extLst>
          </p:cNvPr>
          <p:cNvCxnSpPr/>
          <p:nvPr/>
        </p:nvCxnSpPr>
        <p:spPr>
          <a:xfrm>
            <a:off x="854750" y="1809975"/>
            <a:ext cx="10725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2A0B1E-02E0-42DB-8F77-3EA6BFF61231}"/>
              </a:ext>
            </a:extLst>
          </p:cNvPr>
          <p:cNvCxnSpPr/>
          <p:nvPr/>
        </p:nvCxnSpPr>
        <p:spPr>
          <a:xfrm>
            <a:off x="854750" y="3336576"/>
            <a:ext cx="10725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1CBD1C-4E24-483B-A7D5-C9278E8E505A}"/>
              </a:ext>
            </a:extLst>
          </p:cNvPr>
          <p:cNvCxnSpPr/>
          <p:nvPr/>
        </p:nvCxnSpPr>
        <p:spPr>
          <a:xfrm>
            <a:off x="854750" y="3708051"/>
            <a:ext cx="10725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98E932C-2E32-4503-9C42-919DE0A9560A}"/>
              </a:ext>
            </a:extLst>
          </p:cNvPr>
          <p:cNvCxnSpPr/>
          <p:nvPr/>
        </p:nvCxnSpPr>
        <p:spPr>
          <a:xfrm>
            <a:off x="854750" y="5260626"/>
            <a:ext cx="1072500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
            <a:extLst>
              <a:ext uri="{FF2B5EF4-FFF2-40B4-BE49-F238E27FC236}">
                <a16:creationId xmlns:a16="http://schemas.microsoft.com/office/drawing/2014/main" id="{6C2F78B8-AB4E-47E3-B7A4-ACBFD24E1FC8}"/>
              </a:ext>
            </a:extLst>
          </p:cNvPr>
          <p:cNvSpPr txBox="1"/>
          <p:nvPr/>
        </p:nvSpPr>
        <p:spPr>
          <a:xfrm>
            <a:off x="933108" y="5737120"/>
            <a:ext cx="8958214" cy="400110"/>
          </a:xfrm>
          <a:prstGeom prst="rect">
            <a:avLst/>
          </a:prstGeom>
          <a:noFill/>
        </p:spPr>
        <p:txBody>
          <a:bodyPr wrap="square" rtlCol="0">
            <a:spAutoFit/>
          </a:bodyPr>
          <a:lstStyle/>
          <a:p>
            <a:r>
              <a:rPr lang="en-US" sz="1000" dirty="0">
                <a:solidFill>
                  <a:srgbClr val="3D3B3C"/>
                </a:solidFill>
                <a:latin typeface="Assistant Light" pitchFamily="2" charset="-79"/>
                <a:cs typeface="Assistant Light" pitchFamily="2" charset="-79"/>
              </a:rPr>
              <a:t>* Subject to the receipt of all relevant regulatory approvals, including the receipt of a banking license, during Q2 2022</a:t>
            </a:r>
          </a:p>
          <a:p>
            <a:r>
              <a:rPr lang="en-US" sz="1000" dirty="0">
                <a:solidFill>
                  <a:srgbClr val="3D3B3C"/>
                </a:solidFill>
                <a:latin typeface="Assistant Light" pitchFamily="2" charset="-79"/>
                <a:cs typeface="Assistant Light" pitchFamily="2" charset="-79"/>
              </a:rPr>
              <a:t>** Forecast for 2023, subject to the receipt of all regulatory approvals</a:t>
            </a:r>
          </a:p>
        </p:txBody>
      </p:sp>
    </p:spTree>
    <p:extLst>
      <p:ext uri="{BB962C8B-B14F-4D97-AF65-F5344CB8AC3E}">
        <p14:creationId xmlns:p14="http://schemas.microsoft.com/office/powerpoint/2010/main" val="378242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282D597-2EDA-4909-A267-531E9DCA1087}"/>
              </a:ext>
            </a:extLst>
          </p:cNvPr>
          <p:cNvSpPr/>
          <p:nvPr/>
        </p:nvSpPr>
        <p:spPr>
          <a:xfrm>
            <a:off x="596234" y="1184770"/>
            <a:ext cx="4995950" cy="4995950"/>
          </a:xfrm>
          <a:prstGeom prst="ellipse">
            <a:avLst/>
          </a:prstGeom>
          <a:gradFill flip="none" rotWithShape="1">
            <a:gsLst>
              <a:gs pos="100000">
                <a:srgbClr val="21BFD5"/>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תיבת טקסט 3">
            <a:extLst>
              <a:ext uri="{FF2B5EF4-FFF2-40B4-BE49-F238E27FC236}">
                <a16:creationId xmlns:a16="http://schemas.microsoft.com/office/drawing/2014/main" id="{6E57B996-9C6A-403A-ADB2-A40F16700BDC}"/>
              </a:ext>
            </a:extLst>
          </p:cNvPr>
          <p:cNvSpPr txBox="1"/>
          <p:nvPr/>
        </p:nvSpPr>
        <p:spPr>
          <a:xfrm>
            <a:off x="-2301726" y="861082"/>
            <a:ext cx="1162974" cy="923330"/>
          </a:xfrm>
          <a:prstGeom prst="rect">
            <a:avLst/>
          </a:prstGeom>
          <a:solidFill>
            <a:schemeClr val="accent2"/>
          </a:solidFill>
        </p:spPr>
        <p:txBody>
          <a:bodyPr wrap="square" rtlCol="0">
            <a:spAutoFit/>
          </a:bodyPr>
          <a:lstStyle/>
          <a:p>
            <a:r>
              <a:rPr lang="he-IL" dirty="0"/>
              <a:t>לעדכן גרף לדצמבר 21</a:t>
            </a:r>
            <a:endParaRPr lang="en-IL" dirty="0"/>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5" name="Rectangle 34">
            <a:extLst>
              <a:ext uri="{FF2B5EF4-FFF2-40B4-BE49-F238E27FC236}">
                <a16:creationId xmlns:a16="http://schemas.microsoft.com/office/drawing/2014/main" id="{4258975B-2E59-436C-895A-9235B44BF5C0}"/>
              </a:ext>
            </a:extLst>
          </p:cNvPr>
          <p:cNvSpPr/>
          <p:nvPr/>
        </p:nvSpPr>
        <p:spPr>
          <a:xfrm>
            <a:off x="-2625968" y="6859301"/>
            <a:ext cx="15415264"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Rectangle 35">
            <a:extLst>
              <a:ext uri="{FF2B5EF4-FFF2-40B4-BE49-F238E27FC236}">
                <a16:creationId xmlns:a16="http://schemas.microsoft.com/office/drawing/2014/main" id="{363CC7CB-E8D4-4388-9EA8-A36921F400AC}"/>
              </a:ext>
            </a:extLst>
          </p:cNvPr>
          <p:cNvSpPr/>
          <p:nvPr/>
        </p:nvSpPr>
        <p:spPr>
          <a:xfrm>
            <a:off x="-2625969" y="-46591"/>
            <a:ext cx="2625969"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תיבת טקסט 9">
            <a:extLst>
              <a:ext uri="{FF2B5EF4-FFF2-40B4-BE49-F238E27FC236}">
                <a16:creationId xmlns:a16="http://schemas.microsoft.com/office/drawing/2014/main" id="{9964FF44-FE68-4FC2-9931-EBBD4A5F59DC}"/>
              </a:ext>
            </a:extLst>
          </p:cNvPr>
          <p:cNvSpPr txBox="1"/>
          <p:nvPr/>
        </p:nvSpPr>
        <p:spPr>
          <a:xfrm>
            <a:off x="6185611" y="1667431"/>
            <a:ext cx="5455640" cy="2050690"/>
          </a:xfrm>
          <a:prstGeom prst="rect">
            <a:avLst/>
          </a:prstGeom>
          <a:noFill/>
        </p:spPr>
        <p:txBody>
          <a:bodyPr wrap="square">
            <a:spAutoFit/>
          </a:bodyPr>
          <a:lstStyle/>
          <a:p>
            <a:pPr marL="174625" indent="-174625" algn="l">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Purchasing a credit union that raises deposits and disburses credit</a:t>
            </a:r>
          </a:p>
          <a:p>
            <a:pPr marL="174625" indent="-174625" algn="l">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Managing €32 million in loans, backed mainly by real estate</a:t>
            </a:r>
          </a:p>
          <a:p>
            <a:pPr marL="174625" indent="-174625" algn="l">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Purchase amount: ~ €32 million (~18 million ILS) </a:t>
            </a:r>
          </a:p>
          <a:p>
            <a:pPr marL="174625" indent="-174625" algn="l">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Receiving a license to operate a digital bank (far along the process)</a:t>
            </a:r>
          </a:p>
          <a:p>
            <a:pPr marL="174625" indent="-174625" algn="l">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Profitable activity</a:t>
            </a:r>
            <a:endParaRPr lang="he-IL" sz="1600" dirty="0">
              <a:solidFill>
                <a:srgbClr val="3D3B3C"/>
              </a:solidFill>
              <a:latin typeface="Assistant" pitchFamily="2" charset="-79"/>
              <a:cs typeface="Assistant" pitchFamily="2" charset="-79"/>
            </a:endParaRPr>
          </a:p>
        </p:txBody>
      </p:sp>
      <p:sp>
        <p:nvSpPr>
          <p:cNvPr id="57" name="TextBox 28">
            <a:extLst>
              <a:ext uri="{FF2B5EF4-FFF2-40B4-BE49-F238E27FC236}">
                <a16:creationId xmlns:a16="http://schemas.microsoft.com/office/drawing/2014/main" id="{699D305F-E1F0-481C-9840-A3B3B030319A}"/>
              </a:ext>
            </a:extLst>
          </p:cNvPr>
          <p:cNvSpPr txBox="1"/>
          <p:nvPr/>
        </p:nvSpPr>
        <p:spPr>
          <a:xfrm>
            <a:off x="966775" y="-62202"/>
            <a:ext cx="10625588" cy="1015663"/>
          </a:xfrm>
          <a:prstGeom prst="rect">
            <a:avLst/>
          </a:prstGeom>
          <a:noFill/>
        </p:spPr>
        <p:txBody>
          <a:bodyPr wrap="square" rtlCol="0">
            <a:spAutoFit/>
          </a:bodyPr>
          <a:lstStyle/>
          <a:p>
            <a:pPr marL="0" marR="0" algn="l">
              <a:spcBef>
                <a:spcPts val="0"/>
              </a:spcBef>
              <a:spcAft>
                <a:spcPts val="0"/>
              </a:spcAft>
            </a:pPr>
            <a:r>
              <a:rPr lang="en-US" sz="3600" dirty="0">
                <a:latin typeface="Assistant ExtraBold" pitchFamily="2" charset="-79"/>
                <a:cs typeface="Assistant ExtraBold" pitchFamily="2" charset="-79"/>
              </a:rPr>
              <a:t>Purchase of LTL</a:t>
            </a:r>
            <a:endParaRPr lang="he-IL" sz="3600" dirty="0">
              <a:latin typeface="Assistant SemiBold" pitchFamily="2" charset="-79"/>
              <a:cs typeface="Assistant SemiBold" pitchFamily="2" charset="-79"/>
            </a:endParaRPr>
          </a:p>
          <a:p>
            <a:pPr marL="0" marR="0" algn="l">
              <a:spcBef>
                <a:spcPts val="0"/>
              </a:spcBef>
              <a:spcAft>
                <a:spcPts val="0"/>
              </a:spcAft>
            </a:pPr>
            <a:r>
              <a:rPr lang="en-US" sz="2400" dirty="0">
                <a:latin typeface="Assistant SemiBold" pitchFamily="2" charset="-79"/>
                <a:cs typeface="Assistant SemiBold" pitchFamily="2" charset="-79"/>
              </a:rPr>
              <a:t>Progress toward a banking license in Europe and tripling the credit portfolio</a:t>
            </a:r>
          </a:p>
        </p:txBody>
      </p:sp>
      <p:graphicFrame>
        <p:nvGraphicFramePr>
          <p:cNvPr id="58" name="תרשים 1">
            <a:extLst>
              <a:ext uri="{FF2B5EF4-FFF2-40B4-BE49-F238E27FC236}">
                <a16:creationId xmlns:a16="http://schemas.microsoft.com/office/drawing/2014/main" id="{E0CDC84E-AB68-45CA-AB5D-3FA895BEB8B9}"/>
              </a:ext>
            </a:extLst>
          </p:cNvPr>
          <p:cNvGraphicFramePr>
            <a:graphicFrameLocks/>
          </p:cNvGraphicFramePr>
          <p:nvPr/>
        </p:nvGraphicFramePr>
        <p:xfrm>
          <a:off x="1489616" y="1162273"/>
          <a:ext cx="3551819" cy="3452562"/>
        </p:xfrm>
        <a:graphic>
          <a:graphicData uri="http://schemas.openxmlformats.org/drawingml/2006/chart">
            <c:chart xmlns:c="http://schemas.openxmlformats.org/drawingml/2006/chart" xmlns:r="http://schemas.openxmlformats.org/officeDocument/2006/relationships" r:id="rId3"/>
          </a:graphicData>
        </a:graphic>
      </p:graphicFrame>
      <p:sp>
        <p:nvSpPr>
          <p:cNvPr id="59" name="תיבת טקסט 8">
            <a:extLst>
              <a:ext uri="{FF2B5EF4-FFF2-40B4-BE49-F238E27FC236}">
                <a16:creationId xmlns:a16="http://schemas.microsoft.com/office/drawing/2014/main" id="{C10A8EC4-E90E-4A69-88F4-B92ADAAC4960}"/>
              </a:ext>
            </a:extLst>
          </p:cNvPr>
          <p:cNvSpPr txBox="1"/>
          <p:nvPr/>
        </p:nvSpPr>
        <p:spPr>
          <a:xfrm>
            <a:off x="6090270" y="5466655"/>
            <a:ext cx="2756566" cy="553998"/>
          </a:xfrm>
          <a:prstGeom prst="rect">
            <a:avLst/>
          </a:prstGeom>
          <a:noFill/>
        </p:spPr>
        <p:txBody>
          <a:bodyPr wrap="square" rtlCol="0">
            <a:spAutoFit/>
          </a:bodyPr>
          <a:lstStyle/>
          <a:p>
            <a:pPr rtl="1"/>
            <a:r>
              <a:rPr lang="en-US" sz="1000" dirty="0">
                <a:solidFill>
                  <a:srgbClr val="3D3B3C"/>
                </a:solidFill>
                <a:latin typeface="Assistant" pitchFamily="2" charset="-79"/>
                <a:cs typeface="Assistant" pitchFamily="2" charset="-79"/>
              </a:rPr>
              <a:t>* Data in millions of ILS, assessed for 2021, at a 3.5 ILS-EUR exchange rate</a:t>
            </a:r>
          </a:p>
          <a:p>
            <a:pPr rtl="1"/>
            <a:r>
              <a:rPr lang="en-US" sz="1000" dirty="0">
                <a:solidFill>
                  <a:srgbClr val="3D3B3C"/>
                </a:solidFill>
                <a:latin typeface="Assistant" pitchFamily="2" charset="-79"/>
                <a:cs typeface="Assistant" pitchFamily="2" charset="-79"/>
              </a:rPr>
              <a:t>** Data  assessed after the deal is complete</a:t>
            </a:r>
          </a:p>
        </p:txBody>
      </p:sp>
      <p:cxnSp>
        <p:nvCxnSpPr>
          <p:cNvPr id="60" name="מחבר חץ ישר 11">
            <a:extLst>
              <a:ext uri="{FF2B5EF4-FFF2-40B4-BE49-F238E27FC236}">
                <a16:creationId xmlns:a16="http://schemas.microsoft.com/office/drawing/2014/main" id="{991413D4-BFC1-4002-8163-C0390D948EA0}"/>
              </a:ext>
            </a:extLst>
          </p:cNvPr>
          <p:cNvCxnSpPr>
            <a:cxnSpLocks/>
          </p:cNvCxnSpPr>
          <p:nvPr/>
        </p:nvCxnSpPr>
        <p:spPr>
          <a:xfrm flipV="1">
            <a:off x="2647986" y="2395883"/>
            <a:ext cx="577164" cy="74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תיבת טקסט 12">
            <a:extLst>
              <a:ext uri="{FF2B5EF4-FFF2-40B4-BE49-F238E27FC236}">
                <a16:creationId xmlns:a16="http://schemas.microsoft.com/office/drawing/2014/main" id="{8E52BB00-B6EA-4970-BDD9-A68952B6E970}"/>
              </a:ext>
            </a:extLst>
          </p:cNvPr>
          <p:cNvSpPr txBox="1"/>
          <p:nvPr/>
        </p:nvSpPr>
        <p:spPr>
          <a:xfrm>
            <a:off x="3428507" y="4499419"/>
            <a:ext cx="783632" cy="230832"/>
          </a:xfrm>
          <a:prstGeom prst="rect">
            <a:avLst/>
          </a:prstGeom>
          <a:noFill/>
        </p:spPr>
        <p:txBody>
          <a:bodyPr wrap="square" rtlCol="0">
            <a:spAutoFit/>
          </a:bodyPr>
          <a:lstStyle/>
          <a:p>
            <a:r>
              <a:rPr lang="en-US" sz="900" dirty="0">
                <a:solidFill>
                  <a:schemeClr val="tx1">
                    <a:lumMod val="65000"/>
                    <a:lumOff val="35000"/>
                  </a:schemeClr>
                </a:solidFill>
              </a:rPr>
              <a:t>(e**)</a:t>
            </a:r>
            <a:endParaRPr lang="en-IL" sz="900" dirty="0">
              <a:solidFill>
                <a:schemeClr val="tx1">
                  <a:lumMod val="65000"/>
                  <a:lumOff val="35000"/>
                </a:schemeClr>
              </a:solidFill>
            </a:endParaRPr>
          </a:p>
        </p:txBody>
      </p:sp>
      <p:sp>
        <p:nvSpPr>
          <p:cNvPr id="62" name="תיבת טקסט 26">
            <a:extLst>
              <a:ext uri="{FF2B5EF4-FFF2-40B4-BE49-F238E27FC236}">
                <a16:creationId xmlns:a16="http://schemas.microsoft.com/office/drawing/2014/main" id="{F180CBA4-D03F-4799-AB00-3E7695779234}"/>
              </a:ext>
            </a:extLst>
          </p:cNvPr>
          <p:cNvSpPr txBox="1"/>
          <p:nvPr/>
        </p:nvSpPr>
        <p:spPr>
          <a:xfrm>
            <a:off x="2146789" y="4482483"/>
            <a:ext cx="783632" cy="230832"/>
          </a:xfrm>
          <a:prstGeom prst="rect">
            <a:avLst/>
          </a:prstGeom>
          <a:noFill/>
        </p:spPr>
        <p:txBody>
          <a:bodyPr wrap="square" rtlCol="0">
            <a:spAutoFit/>
          </a:bodyPr>
          <a:lstStyle/>
          <a:p>
            <a:r>
              <a:rPr lang="en-US" sz="900" dirty="0">
                <a:solidFill>
                  <a:schemeClr val="tx1">
                    <a:lumMod val="65000"/>
                    <a:lumOff val="35000"/>
                  </a:schemeClr>
                </a:solidFill>
              </a:rPr>
              <a:t>(e*)</a:t>
            </a:r>
            <a:endParaRPr lang="en-IL" sz="900" dirty="0">
              <a:solidFill>
                <a:schemeClr val="tx1">
                  <a:lumMod val="65000"/>
                  <a:lumOff val="35000"/>
                </a:schemeClr>
              </a:solidFill>
            </a:endParaRPr>
          </a:p>
        </p:txBody>
      </p:sp>
      <p:sp>
        <p:nvSpPr>
          <p:cNvPr id="93" name="תיבת טקסט 9">
            <a:extLst>
              <a:ext uri="{FF2B5EF4-FFF2-40B4-BE49-F238E27FC236}">
                <a16:creationId xmlns:a16="http://schemas.microsoft.com/office/drawing/2014/main" id="{F05447BD-CB30-4143-8E6A-9E87BF70B93B}"/>
              </a:ext>
            </a:extLst>
          </p:cNvPr>
          <p:cNvSpPr txBox="1"/>
          <p:nvPr/>
        </p:nvSpPr>
        <p:spPr>
          <a:xfrm>
            <a:off x="6185611" y="3682745"/>
            <a:ext cx="5402646" cy="1486433"/>
          </a:xfrm>
          <a:prstGeom prst="rect">
            <a:avLst/>
          </a:prstGeom>
          <a:noFill/>
        </p:spPr>
        <p:txBody>
          <a:bodyPr wrap="square">
            <a:spAutoFit/>
          </a:bodyPr>
          <a:lstStyle/>
          <a:p>
            <a:pPr algn="l">
              <a:lnSpc>
                <a:spcPts val="2200"/>
              </a:lnSpc>
              <a:buClr>
                <a:srgbClr val="00AEEF"/>
              </a:buClr>
            </a:pPr>
            <a:r>
              <a:rPr lang="en-US" sz="2400" dirty="0">
                <a:solidFill>
                  <a:srgbClr val="00AEEF"/>
                </a:solidFill>
                <a:latin typeface="Assistant" pitchFamily="2" charset="-79"/>
                <a:cs typeface="Assistant" pitchFamily="2" charset="-79"/>
              </a:rPr>
              <a:t>Benefits for Blender</a:t>
            </a:r>
            <a:endParaRPr lang="he-IL" sz="2400" dirty="0">
              <a:solidFill>
                <a:srgbClr val="00AEEF"/>
              </a:solidFill>
              <a:latin typeface="Assistant" pitchFamily="2" charset="-79"/>
              <a:cs typeface="Assistant" pitchFamily="2" charset="-79"/>
            </a:endParaRPr>
          </a:p>
          <a:p>
            <a:pPr marL="174625" indent="-174625">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Shorter wait time for receiving a European banking license</a:t>
            </a:r>
          </a:p>
          <a:p>
            <a:pPr marL="174625" indent="-174625">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Tripling of Blender Europe’s credit portfolio</a:t>
            </a:r>
          </a:p>
          <a:p>
            <a:pPr marL="174625" indent="-174625">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Reduced cost of financing sources thanks to deposit-raising</a:t>
            </a:r>
          </a:p>
          <a:p>
            <a:pPr marL="174625" indent="-174625">
              <a:lnSpc>
                <a:spcPts val="2200"/>
              </a:lnSpc>
              <a:buClr>
                <a:srgbClr val="00AEEF"/>
              </a:buClr>
              <a:buFont typeface="Arial" panose="020B0604020202020204" pitchFamily="34" charset="0"/>
              <a:buChar char="•"/>
            </a:pPr>
            <a:r>
              <a:rPr lang="en-US" sz="1600" dirty="0">
                <a:solidFill>
                  <a:srgbClr val="3D3B3C"/>
                </a:solidFill>
                <a:latin typeface="Assistant" pitchFamily="2" charset="-79"/>
                <a:cs typeface="Assistant" pitchFamily="2" charset="-79"/>
              </a:rPr>
              <a:t>Entry into real estate credit markets</a:t>
            </a:r>
          </a:p>
        </p:txBody>
      </p:sp>
      <p:grpSp>
        <p:nvGrpSpPr>
          <p:cNvPr id="2" name="Group 1">
            <a:extLst>
              <a:ext uri="{FF2B5EF4-FFF2-40B4-BE49-F238E27FC236}">
                <a16:creationId xmlns:a16="http://schemas.microsoft.com/office/drawing/2014/main" id="{488BE3C0-7820-4725-9A07-CCD0815736D1}"/>
              </a:ext>
            </a:extLst>
          </p:cNvPr>
          <p:cNvGrpSpPr/>
          <p:nvPr/>
        </p:nvGrpSpPr>
        <p:grpSpPr>
          <a:xfrm>
            <a:off x="475732" y="864141"/>
            <a:ext cx="2161798" cy="2161796"/>
            <a:chOff x="7118680" y="1389684"/>
            <a:chExt cx="4041593" cy="4041590"/>
          </a:xfrm>
        </p:grpSpPr>
        <p:sp>
          <p:nvSpPr>
            <p:cNvPr id="43" name="Oval 42">
              <a:extLst>
                <a:ext uri="{FF2B5EF4-FFF2-40B4-BE49-F238E27FC236}">
                  <a16:creationId xmlns:a16="http://schemas.microsoft.com/office/drawing/2014/main" id="{AAC4C574-E901-4C20-8244-2883DC2BF790}"/>
                </a:ext>
              </a:extLst>
            </p:cNvPr>
            <p:cNvSpPr/>
            <p:nvPr/>
          </p:nvSpPr>
          <p:spPr>
            <a:xfrm flipH="1">
              <a:off x="7904746" y="2213478"/>
              <a:ext cx="2523693" cy="2461838"/>
            </a:xfrm>
            <a:prstGeom prst="ellipse">
              <a:avLst/>
            </a:prstGeom>
            <a:solidFill>
              <a:srgbClr val="006386">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3258FA8D-135C-4961-A6C6-FD0092192504}"/>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5" name="Oval 44">
              <a:extLst>
                <a:ext uri="{FF2B5EF4-FFF2-40B4-BE49-F238E27FC236}">
                  <a16:creationId xmlns:a16="http://schemas.microsoft.com/office/drawing/2014/main" id="{5D41C1BF-E1E7-4D4B-AB31-EC5C92AEAEED}"/>
                </a:ext>
              </a:extLst>
            </p:cNvPr>
            <p:cNvSpPr/>
            <p:nvPr/>
          </p:nvSpPr>
          <p:spPr>
            <a:xfrm>
              <a:off x="9423438" y="4820529"/>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6" name="Oval 45">
              <a:extLst>
                <a:ext uri="{FF2B5EF4-FFF2-40B4-BE49-F238E27FC236}">
                  <a16:creationId xmlns:a16="http://schemas.microsoft.com/office/drawing/2014/main" id="{124D4371-938A-4E5E-A714-31401B395A60}"/>
                </a:ext>
              </a:extLst>
            </p:cNvPr>
            <p:cNvSpPr/>
            <p:nvPr/>
          </p:nvSpPr>
          <p:spPr>
            <a:xfrm flipH="1">
              <a:off x="9276732" y="2733078"/>
              <a:ext cx="713407" cy="695922"/>
            </a:xfrm>
            <a:prstGeom prst="ellipse">
              <a:avLst/>
            </a:prstGeom>
            <a:solidFill>
              <a:srgbClr val="21B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9ED6"/>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82E8C43A-AA70-4B49-8832-7B0B669CCB91}"/>
                </a:ext>
              </a:extLst>
            </p:cNvPr>
            <p:cNvSpPr/>
            <p:nvPr/>
          </p:nvSpPr>
          <p:spPr>
            <a:xfrm rot="900000">
              <a:off x="7118680" y="1389684"/>
              <a:ext cx="4041593" cy="4041590"/>
            </a:xfrm>
            <a:prstGeom prst="arc">
              <a:avLst>
                <a:gd name="adj1" fmla="val 11912447"/>
                <a:gd name="adj2" fmla="val 2930560"/>
              </a:avLst>
            </a:prstGeom>
            <a:ln w="9525">
              <a:solidFill>
                <a:srgbClr val="006386">
                  <a:alpha val="52000"/>
                </a:srgb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3" name="Arc 52">
              <a:extLst>
                <a:ext uri="{FF2B5EF4-FFF2-40B4-BE49-F238E27FC236}">
                  <a16:creationId xmlns:a16="http://schemas.microsoft.com/office/drawing/2014/main" id="{4F4C9E90-7176-4DCE-8F36-61E480947584}"/>
                </a:ext>
              </a:extLst>
            </p:cNvPr>
            <p:cNvSpPr/>
            <p:nvPr/>
          </p:nvSpPr>
          <p:spPr>
            <a:xfrm rot="900000">
              <a:off x="8418391" y="2677744"/>
              <a:ext cx="1559326" cy="1559325"/>
            </a:xfrm>
            <a:prstGeom prst="arc">
              <a:avLst>
                <a:gd name="adj1" fmla="val 13839297"/>
                <a:gd name="adj2" fmla="val 7953272"/>
              </a:avLst>
            </a:prstGeom>
            <a:ln w="9525">
              <a:solidFill>
                <a:schemeClr val="bg1">
                  <a:alpha val="94000"/>
                </a:scheme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54" name="TextBox 53">
            <a:extLst>
              <a:ext uri="{FF2B5EF4-FFF2-40B4-BE49-F238E27FC236}">
                <a16:creationId xmlns:a16="http://schemas.microsoft.com/office/drawing/2014/main" id="{793CC032-4E9C-492E-9A91-3C7046E2348A}"/>
              </a:ext>
            </a:extLst>
          </p:cNvPr>
          <p:cNvSpPr txBox="1"/>
          <p:nvPr/>
        </p:nvSpPr>
        <p:spPr>
          <a:xfrm>
            <a:off x="1091768" y="1691488"/>
            <a:ext cx="899892" cy="523220"/>
          </a:xfrm>
          <a:prstGeom prst="rect">
            <a:avLst/>
          </a:prstGeom>
          <a:noFill/>
        </p:spPr>
        <p:txBody>
          <a:bodyPr wrap="square">
            <a:spAutoFit/>
          </a:bodyPr>
          <a:lstStyle/>
          <a:p>
            <a:pPr algn="ctr"/>
            <a:r>
              <a:rPr lang="en-US" sz="2800" dirty="0">
                <a:solidFill>
                  <a:schemeClr val="bg1"/>
                </a:solidFill>
                <a:latin typeface="Assistant SemiBold" pitchFamily="2" charset="-79"/>
                <a:cs typeface="Assistant SemiBold" pitchFamily="2" charset="-79"/>
              </a:rPr>
              <a:t>LTL</a:t>
            </a:r>
            <a:endParaRPr lang="he-IL" sz="2800" dirty="0">
              <a:solidFill>
                <a:schemeClr val="bg1"/>
              </a:solidFill>
            </a:endParaRPr>
          </a:p>
        </p:txBody>
      </p:sp>
      <p:sp>
        <p:nvSpPr>
          <p:cNvPr id="29" name="תיבת טקסט 10">
            <a:extLst>
              <a:ext uri="{FF2B5EF4-FFF2-40B4-BE49-F238E27FC236}">
                <a16:creationId xmlns:a16="http://schemas.microsoft.com/office/drawing/2014/main" id="{85C7EBD8-3D51-44C5-9B84-67A9DF28E550}"/>
              </a:ext>
            </a:extLst>
          </p:cNvPr>
          <p:cNvSpPr txBox="1"/>
          <p:nvPr/>
        </p:nvSpPr>
        <p:spPr>
          <a:xfrm>
            <a:off x="893649" y="4752748"/>
            <a:ext cx="4401119" cy="584775"/>
          </a:xfrm>
          <a:prstGeom prst="rect">
            <a:avLst/>
          </a:prstGeom>
          <a:noFill/>
        </p:spPr>
        <p:txBody>
          <a:bodyPr wrap="square" rtlCol="0">
            <a:spAutoFit/>
          </a:bodyPr>
          <a:lstStyle/>
          <a:p>
            <a:pPr algn="ctr" rtl="1"/>
            <a:r>
              <a:rPr lang="en-US" sz="1600" dirty="0">
                <a:solidFill>
                  <a:srgbClr val="3D3B3C"/>
                </a:solidFill>
                <a:latin typeface="Assistant SemiBold" pitchFamily="2" charset="-79"/>
                <a:cs typeface="Assistant SemiBold" pitchFamily="2" charset="-79"/>
              </a:rPr>
              <a:t>Increase in Blender Europe’s Credit Portfolio After the LTL Deal (in millions of ILS)</a:t>
            </a:r>
            <a:endParaRPr lang="en-IL" sz="1600" dirty="0">
              <a:solidFill>
                <a:srgbClr val="3D3B3C"/>
              </a:solidFill>
              <a:latin typeface="Assistant SemiBold" pitchFamily="2" charset="-79"/>
              <a:cs typeface="Assistant SemiBold" pitchFamily="2" charset="-79"/>
            </a:endParaRPr>
          </a:p>
        </p:txBody>
      </p:sp>
    </p:spTree>
    <p:extLst>
      <p:ext uri="{BB962C8B-B14F-4D97-AF65-F5344CB8AC3E}">
        <p14:creationId xmlns:p14="http://schemas.microsoft.com/office/powerpoint/2010/main" val="397781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71B7E4D3-9E93-470D-967C-E66E2644E69C}"/>
              </a:ext>
            </a:extLst>
          </p:cNvPr>
          <p:cNvSpPr/>
          <p:nvPr/>
        </p:nvSpPr>
        <p:spPr>
          <a:xfrm rot="10800000">
            <a:off x="-477417" y="-12957"/>
            <a:ext cx="5849980" cy="6888787"/>
          </a:xfrm>
          <a:custGeom>
            <a:avLst/>
            <a:gdLst>
              <a:gd name="connsiteX0" fmla="*/ 1134160 w 5849980"/>
              <a:gd name="connsiteY0" fmla="*/ 0 h 6888787"/>
              <a:gd name="connsiteX1" fmla="*/ 5849980 w 5849980"/>
              <a:gd name="connsiteY1" fmla="*/ 0 h 6888787"/>
              <a:gd name="connsiteX2" fmla="*/ 5849980 w 5849980"/>
              <a:gd name="connsiteY2" fmla="*/ 6888787 h 6888787"/>
              <a:gd name="connsiteX3" fmla="*/ 1130325 w 5849980"/>
              <a:gd name="connsiteY3" fmla="*/ 6888787 h 6888787"/>
              <a:gd name="connsiteX4" fmla="*/ 991781 w 5849980"/>
              <a:gd name="connsiteY4" fmla="*/ 6693961 h 6888787"/>
              <a:gd name="connsiteX5" fmla="*/ 0 w 5849980"/>
              <a:gd name="connsiteY5" fmla="*/ 3447090 h 6888787"/>
              <a:gd name="connsiteX6" fmla="*/ 991781 w 5849980"/>
              <a:gd name="connsiteY6" fmla="*/ 200219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9980" h="6888787">
                <a:moveTo>
                  <a:pt x="1134160" y="0"/>
                </a:moveTo>
                <a:lnTo>
                  <a:pt x="5849980" y="0"/>
                </a:lnTo>
                <a:lnTo>
                  <a:pt x="5849980" y="6888787"/>
                </a:lnTo>
                <a:lnTo>
                  <a:pt x="1130325" y="6888787"/>
                </a:lnTo>
                <a:lnTo>
                  <a:pt x="991781" y="6693961"/>
                </a:lnTo>
                <a:cubicBezTo>
                  <a:pt x="365622" y="5767123"/>
                  <a:pt x="0" y="4649805"/>
                  <a:pt x="0" y="3447090"/>
                </a:cubicBezTo>
                <a:cubicBezTo>
                  <a:pt x="0" y="2244376"/>
                  <a:pt x="365622" y="1127057"/>
                  <a:pt x="991781" y="200219"/>
                </a:cubicBezTo>
                <a:close/>
              </a:path>
            </a:pathLst>
          </a:custGeom>
          <a:gradFill flip="none" rotWithShape="1">
            <a:gsLst>
              <a:gs pos="90000">
                <a:srgbClr val="006386">
                  <a:alpha val="58000"/>
                </a:srgbClr>
              </a:gs>
              <a:gs pos="0">
                <a:srgbClr val="21BFD5">
                  <a:alpha val="5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46" name="Rectangle 45">
            <a:extLst>
              <a:ext uri="{FF2B5EF4-FFF2-40B4-BE49-F238E27FC236}">
                <a16:creationId xmlns:a16="http://schemas.microsoft.com/office/drawing/2014/main" id="{BF09A34D-7DD5-4B77-BB58-4841EE4F4609}"/>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4" name="Rectangle 93">
            <a:extLst>
              <a:ext uri="{FF2B5EF4-FFF2-40B4-BE49-F238E27FC236}">
                <a16:creationId xmlns:a16="http://schemas.microsoft.com/office/drawing/2014/main" id="{8F2080E0-DDCC-4697-A9D7-5974C901436C}"/>
              </a:ext>
            </a:extLst>
          </p:cNvPr>
          <p:cNvSpPr/>
          <p:nvPr/>
        </p:nvSpPr>
        <p:spPr>
          <a:xfrm>
            <a:off x="2187544" y="3205324"/>
            <a:ext cx="249941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ssistant ExtraBold"/>
              </a:rPr>
              <a:t>Blender Israel</a:t>
            </a: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Assistant ExtraBold"/>
            </a:endParaRPr>
          </a:p>
        </p:txBody>
      </p:sp>
      <p:sp>
        <p:nvSpPr>
          <p:cNvPr id="96" name="Rectangle 18">
            <a:extLst>
              <a:ext uri="{FF2B5EF4-FFF2-40B4-BE49-F238E27FC236}">
                <a16:creationId xmlns:a16="http://schemas.microsoft.com/office/drawing/2014/main" id="{3C712A2B-FF6D-419F-8217-E026D0F8F745}"/>
              </a:ext>
            </a:extLst>
          </p:cNvPr>
          <p:cNvSpPr/>
          <p:nvPr/>
        </p:nvSpPr>
        <p:spPr>
          <a:xfrm>
            <a:off x="879859" y="4691280"/>
            <a:ext cx="407314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ssistant ExtraBold"/>
              </a:rPr>
              <a:t>Blender Europe</a:t>
            </a: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Assistant ExtraBold"/>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022387" y="1591871"/>
            <a:ext cx="432609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ssistant ExtraBold"/>
              </a:rPr>
              <a:t>Blender Group</a:t>
            </a: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Assistant ExtraBold"/>
            </a:endParaRPr>
          </a:p>
        </p:txBody>
      </p:sp>
      <p:sp>
        <p:nvSpPr>
          <p:cNvPr id="56" name="Flowchart: Connector 55">
            <a:extLst>
              <a:ext uri="{FF2B5EF4-FFF2-40B4-BE49-F238E27FC236}">
                <a16:creationId xmlns:a16="http://schemas.microsoft.com/office/drawing/2014/main" id="{D74408FB-419C-4BAD-A863-7AF4EE74257F}"/>
              </a:ext>
            </a:extLst>
          </p:cNvPr>
          <p:cNvSpPr/>
          <p:nvPr/>
        </p:nvSpPr>
        <p:spPr>
          <a:xfrm>
            <a:off x="4850055" y="3033917"/>
            <a:ext cx="906300" cy="9063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Flowchart: Connector 56">
            <a:extLst>
              <a:ext uri="{FF2B5EF4-FFF2-40B4-BE49-F238E27FC236}">
                <a16:creationId xmlns:a16="http://schemas.microsoft.com/office/drawing/2014/main" id="{75EE3FAF-B8D2-4870-BE26-BA29559F1D23}"/>
              </a:ext>
            </a:extLst>
          </p:cNvPr>
          <p:cNvSpPr/>
          <p:nvPr/>
        </p:nvSpPr>
        <p:spPr>
          <a:xfrm>
            <a:off x="4629355" y="1422060"/>
            <a:ext cx="906300" cy="906300"/>
          </a:xfrm>
          <a:prstGeom prst="flowChartConnector">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Flowchart: Connector 57">
            <a:extLst>
              <a:ext uri="{FF2B5EF4-FFF2-40B4-BE49-F238E27FC236}">
                <a16:creationId xmlns:a16="http://schemas.microsoft.com/office/drawing/2014/main" id="{39E91F63-1A90-4FE0-ADAC-AE05AE4C42F9}"/>
              </a:ext>
            </a:extLst>
          </p:cNvPr>
          <p:cNvSpPr/>
          <p:nvPr/>
        </p:nvSpPr>
        <p:spPr>
          <a:xfrm>
            <a:off x="4628075" y="4535647"/>
            <a:ext cx="906300" cy="9063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תיבת טקסט 13">
            <a:extLst>
              <a:ext uri="{FF2B5EF4-FFF2-40B4-BE49-F238E27FC236}">
                <a16:creationId xmlns:a16="http://schemas.microsoft.com/office/drawing/2014/main" id="{3AECE904-C583-4115-BE28-A6E58A51A31C}"/>
              </a:ext>
            </a:extLst>
          </p:cNvPr>
          <p:cNvSpPr txBox="1"/>
          <p:nvPr/>
        </p:nvSpPr>
        <p:spPr>
          <a:xfrm>
            <a:off x="6835574" y="2824568"/>
            <a:ext cx="4245228" cy="1518493"/>
          </a:xfrm>
          <a:prstGeom prst="rect">
            <a:avLst/>
          </a:prstGeom>
          <a:noFill/>
        </p:spPr>
        <p:txBody>
          <a:bodyPr wrap="square" rtlCol="0">
            <a:spAutoFit/>
          </a:bodyPr>
          <a:lstStyle>
            <a:defPPr>
              <a:defRPr lang="en-US"/>
            </a:defPPr>
            <a:lvl1pPr algn="ctr" rtl="1">
              <a:defRPr>
                <a:latin typeface="Assistant SemiBold" panose="00000700000000000000" pitchFamily="2" charset="-79"/>
                <a:cs typeface="Assistant SemiBold" panose="00000700000000000000" pitchFamily="2" charset="-79"/>
              </a:defRPr>
            </a:lvl1pPr>
          </a:lstStyle>
          <a:p>
            <a:pPr marL="174625" indent="-174625" algn="l" rtl="0">
              <a:lnSpc>
                <a:spcPts val="2000"/>
              </a:lnSpc>
              <a:spcBef>
                <a:spcPts val="400"/>
              </a:spcBef>
              <a:buClr>
                <a:srgbClr val="009ED6"/>
              </a:buClr>
              <a:buFont typeface="Arial" panose="020B0604020202020204" pitchFamily="34" charset="0"/>
              <a:buChar char="•"/>
            </a:pPr>
            <a:r>
              <a:rPr lang="en-US" sz="1600" dirty="0"/>
              <a:t>Expansion of auto credit</a:t>
            </a:r>
            <a:endParaRPr lang="he-IL" sz="1600" dirty="0"/>
          </a:p>
          <a:p>
            <a:pPr marL="174625" indent="-174625" algn="l" rtl="0">
              <a:lnSpc>
                <a:spcPts val="2000"/>
              </a:lnSpc>
              <a:spcBef>
                <a:spcPts val="400"/>
              </a:spcBef>
              <a:buClr>
                <a:srgbClr val="009ED6"/>
              </a:buClr>
              <a:buFont typeface="Arial" panose="020B0604020202020204" pitchFamily="34" charset="0"/>
              <a:buChar char="•"/>
            </a:pPr>
            <a:r>
              <a:rPr lang="en-US" sz="1600" dirty="0"/>
              <a:t>Expansion of BNPL POS credit</a:t>
            </a:r>
          </a:p>
          <a:p>
            <a:pPr marL="174625" indent="-174625" algn="l" rtl="0">
              <a:lnSpc>
                <a:spcPts val="2000"/>
              </a:lnSpc>
              <a:spcBef>
                <a:spcPts val="400"/>
              </a:spcBef>
              <a:buClr>
                <a:srgbClr val="009ED6"/>
              </a:buClr>
              <a:buFont typeface="Arial" panose="020B0604020202020204" pitchFamily="34" charset="0"/>
              <a:buChar char="•"/>
            </a:pPr>
            <a:r>
              <a:rPr lang="en-US" sz="1600" dirty="0"/>
              <a:t>Raising additional funding from banks and institutional entities</a:t>
            </a:r>
          </a:p>
          <a:p>
            <a:pPr marL="174625" indent="-174625" algn="l" rtl="0">
              <a:lnSpc>
                <a:spcPts val="2000"/>
              </a:lnSpc>
              <a:spcBef>
                <a:spcPts val="400"/>
              </a:spcBef>
              <a:buClr>
                <a:srgbClr val="009ED6"/>
              </a:buClr>
              <a:buFont typeface="Arial" panose="020B0604020202020204" pitchFamily="34" charset="0"/>
              <a:buChar char="•"/>
            </a:pPr>
            <a:r>
              <a:rPr lang="en-US" sz="1600" dirty="0"/>
              <a:t>Entry into the secured real estate business</a:t>
            </a:r>
          </a:p>
        </p:txBody>
      </p:sp>
      <p:sp>
        <p:nvSpPr>
          <p:cNvPr id="60" name="תיבת טקסט 12">
            <a:extLst>
              <a:ext uri="{FF2B5EF4-FFF2-40B4-BE49-F238E27FC236}">
                <a16:creationId xmlns:a16="http://schemas.microsoft.com/office/drawing/2014/main" id="{6EA0E1A9-C67C-44A1-B34D-794D986E6B70}"/>
              </a:ext>
            </a:extLst>
          </p:cNvPr>
          <p:cNvSpPr txBox="1"/>
          <p:nvPr/>
        </p:nvSpPr>
        <p:spPr>
          <a:xfrm>
            <a:off x="6845918" y="4466264"/>
            <a:ext cx="4503740" cy="1518493"/>
          </a:xfrm>
          <a:prstGeom prst="rect">
            <a:avLst/>
          </a:prstGeom>
          <a:noFill/>
        </p:spPr>
        <p:txBody>
          <a:bodyPr wrap="square" rtlCol="0">
            <a:spAutoFit/>
          </a:bodyPr>
          <a:lstStyle/>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Receiving a digital bank license</a:t>
            </a:r>
          </a:p>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Expanding funding for credit provision</a:t>
            </a:r>
          </a:p>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Significantly expanding operations in Europe directly and through mergers and acquisitions</a:t>
            </a:r>
          </a:p>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Expanding into other countries in Europe</a:t>
            </a:r>
          </a:p>
        </p:txBody>
      </p:sp>
      <p:sp>
        <p:nvSpPr>
          <p:cNvPr id="61" name="תיבת טקסט 12">
            <a:extLst>
              <a:ext uri="{FF2B5EF4-FFF2-40B4-BE49-F238E27FC236}">
                <a16:creationId xmlns:a16="http://schemas.microsoft.com/office/drawing/2014/main" id="{9A11BFBE-F41A-4A6A-88ED-809C6CB6F8A1}"/>
              </a:ext>
            </a:extLst>
          </p:cNvPr>
          <p:cNvSpPr txBox="1"/>
          <p:nvPr/>
        </p:nvSpPr>
        <p:spPr>
          <a:xfrm>
            <a:off x="6819438" y="398672"/>
            <a:ext cx="5027715" cy="2287934"/>
          </a:xfrm>
          <a:prstGeom prst="rect">
            <a:avLst/>
          </a:prstGeom>
          <a:noFill/>
        </p:spPr>
        <p:txBody>
          <a:bodyPr wrap="square" rtlCol="0">
            <a:spAutoFit/>
          </a:bodyPr>
          <a:lstStyle/>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Developing advanced, innovative technology products</a:t>
            </a:r>
          </a:p>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Implementing a dedicated platform for the digital bank</a:t>
            </a:r>
          </a:p>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Maintaining technology leadership for all credit products</a:t>
            </a:r>
          </a:p>
          <a:p>
            <a:pPr marL="174625" indent="-174625" algn="l">
              <a:lnSpc>
                <a:spcPts val="2000"/>
              </a:lnSpc>
              <a:spcBef>
                <a:spcPts val="400"/>
              </a:spcBef>
              <a:buClr>
                <a:srgbClr val="009ED6"/>
              </a:buClr>
              <a:buFont typeface="Arial" panose="020B0604020202020204" pitchFamily="34" charset="0"/>
              <a:buChar char="•"/>
            </a:pPr>
            <a:r>
              <a:rPr lang="en-US" sz="1600" dirty="0">
                <a:latin typeface="Assistant SemiBold" panose="00000700000000000000" pitchFamily="2" charset="-79"/>
                <a:cs typeface="Assistant SemiBold" panose="00000700000000000000" pitchFamily="2" charset="-79"/>
              </a:rPr>
              <a:t>Raising negotiable bonds for growth and strengthening operations</a:t>
            </a:r>
          </a:p>
        </p:txBody>
      </p:sp>
      <p:pic>
        <p:nvPicPr>
          <p:cNvPr id="62" name="Picture 61">
            <a:extLst>
              <a:ext uri="{FF2B5EF4-FFF2-40B4-BE49-F238E27FC236}">
                <a16:creationId xmlns:a16="http://schemas.microsoft.com/office/drawing/2014/main" id="{78B6A686-B9D8-44A6-AD63-5E291DC41E37}"/>
              </a:ext>
            </a:extLst>
          </p:cNvPr>
          <p:cNvPicPr>
            <a:picLocks noChangeAspect="1"/>
          </p:cNvPicPr>
          <p:nvPr/>
        </p:nvPicPr>
        <p:blipFill>
          <a:blip r:embed="rId3">
            <a:lum bright="70000" contrast="-70000"/>
          </a:blip>
          <a:stretch>
            <a:fillRect/>
          </a:stretch>
        </p:blipFill>
        <p:spPr>
          <a:xfrm>
            <a:off x="5029716" y="3199247"/>
            <a:ext cx="558716" cy="557003"/>
          </a:xfrm>
          <a:prstGeom prst="rect">
            <a:avLst/>
          </a:prstGeom>
          <a:effectLst/>
        </p:spPr>
      </p:pic>
      <p:pic>
        <p:nvPicPr>
          <p:cNvPr id="63" name="Picture 62">
            <a:extLst>
              <a:ext uri="{FF2B5EF4-FFF2-40B4-BE49-F238E27FC236}">
                <a16:creationId xmlns:a16="http://schemas.microsoft.com/office/drawing/2014/main" id="{23A32EDC-ADD1-498C-A61D-900944BF71F6}"/>
              </a:ext>
            </a:extLst>
          </p:cNvPr>
          <p:cNvPicPr>
            <a:picLocks noChangeAspect="1"/>
          </p:cNvPicPr>
          <p:nvPr/>
        </p:nvPicPr>
        <p:blipFill>
          <a:blip r:embed="rId4">
            <a:lum bright="70000" contrast="-70000"/>
          </a:blip>
          <a:stretch>
            <a:fillRect/>
          </a:stretch>
        </p:blipFill>
        <p:spPr>
          <a:xfrm>
            <a:off x="4820764" y="4706619"/>
            <a:ext cx="561299" cy="558493"/>
          </a:xfrm>
          <a:prstGeom prst="rect">
            <a:avLst/>
          </a:prstGeom>
          <a:effectLst/>
        </p:spPr>
      </p:pic>
      <p:grpSp>
        <p:nvGrpSpPr>
          <p:cNvPr id="64" name="Group 63">
            <a:extLst>
              <a:ext uri="{FF2B5EF4-FFF2-40B4-BE49-F238E27FC236}">
                <a16:creationId xmlns:a16="http://schemas.microsoft.com/office/drawing/2014/main" id="{6AF86211-38E2-472D-9C13-5DBFF6B3B4C9}"/>
              </a:ext>
            </a:extLst>
          </p:cNvPr>
          <p:cNvGrpSpPr/>
          <p:nvPr/>
        </p:nvGrpSpPr>
        <p:grpSpPr>
          <a:xfrm>
            <a:off x="4800576" y="1600749"/>
            <a:ext cx="561299" cy="558493"/>
            <a:chOff x="2569920" y="1218448"/>
            <a:chExt cx="561299" cy="558493"/>
          </a:xfrm>
        </p:grpSpPr>
        <p:pic>
          <p:nvPicPr>
            <p:cNvPr id="65" name="Picture 64">
              <a:extLst>
                <a:ext uri="{FF2B5EF4-FFF2-40B4-BE49-F238E27FC236}">
                  <a16:creationId xmlns:a16="http://schemas.microsoft.com/office/drawing/2014/main" id="{50F7791A-9417-40DC-8626-7340982B4CCD}"/>
                </a:ext>
              </a:extLst>
            </p:cNvPr>
            <p:cNvPicPr>
              <a:picLocks noChangeAspect="1"/>
            </p:cNvPicPr>
            <p:nvPr/>
          </p:nvPicPr>
          <p:blipFill>
            <a:blip r:embed="rId4">
              <a:lum bright="70000" contrast="-70000"/>
            </a:blip>
            <a:srcRect/>
            <a:stretch>
              <a:fillRect/>
            </a:stretch>
          </p:blipFill>
          <p:spPr>
            <a:xfrm>
              <a:off x="2569920" y="1218448"/>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sp>
          <p:nvSpPr>
            <p:cNvPr id="66" name="Freeform: Shape 65">
              <a:extLst>
                <a:ext uri="{FF2B5EF4-FFF2-40B4-BE49-F238E27FC236}">
                  <a16:creationId xmlns:a16="http://schemas.microsoft.com/office/drawing/2014/main" id="{61A0FC59-061E-4484-9B3E-0E7B80BA6191}"/>
                </a:ext>
              </a:extLst>
            </p:cNvPr>
            <p:cNvSpPr/>
            <p:nvPr/>
          </p:nvSpPr>
          <p:spPr>
            <a:xfrm>
              <a:off x="2659815" y="1322747"/>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sp>
        <p:nvSpPr>
          <p:cNvPr id="70" name="Arc 69">
            <a:extLst>
              <a:ext uri="{FF2B5EF4-FFF2-40B4-BE49-F238E27FC236}">
                <a16:creationId xmlns:a16="http://schemas.microsoft.com/office/drawing/2014/main" id="{6F1ABFD2-9D29-45AC-8CBF-151526C27D78}"/>
              </a:ext>
            </a:extLst>
          </p:cNvPr>
          <p:cNvSpPr/>
          <p:nvPr/>
        </p:nvSpPr>
        <p:spPr>
          <a:xfrm rot="900000">
            <a:off x="4488215" y="4389801"/>
            <a:ext cx="1177614" cy="1177614"/>
          </a:xfrm>
          <a:prstGeom prst="arc">
            <a:avLst>
              <a:gd name="adj1" fmla="val 17879321"/>
              <a:gd name="adj2" fmla="val 7953272"/>
            </a:avLst>
          </a:prstGeom>
          <a:ln w="9525">
            <a:solidFill>
              <a:schemeClr val="tx1">
                <a:lumMod val="65000"/>
                <a:lumOff val="35000"/>
                <a:alpha val="94000"/>
              </a:scheme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1" name="Arc 70">
            <a:extLst>
              <a:ext uri="{FF2B5EF4-FFF2-40B4-BE49-F238E27FC236}">
                <a16:creationId xmlns:a16="http://schemas.microsoft.com/office/drawing/2014/main" id="{1A7F4BBC-5E7D-4CCB-B14E-FCF4F542F591}"/>
              </a:ext>
            </a:extLst>
          </p:cNvPr>
          <p:cNvSpPr/>
          <p:nvPr/>
        </p:nvSpPr>
        <p:spPr>
          <a:xfrm rot="900000">
            <a:off x="4704371" y="2890293"/>
            <a:ext cx="1177614" cy="1177614"/>
          </a:xfrm>
          <a:prstGeom prst="arc">
            <a:avLst>
              <a:gd name="adj1" fmla="val 16977976"/>
              <a:gd name="adj2" fmla="val 7953272"/>
            </a:avLst>
          </a:prstGeom>
          <a:ln w="9525">
            <a:solidFill>
              <a:schemeClr val="tx1">
                <a:lumMod val="65000"/>
                <a:lumOff val="35000"/>
                <a:alpha val="94000"/>
              </a:scheme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2" name="Arc 71">
            <a:extLst>
              <a:ext uri="{FF2B5EF4-FFF2-40B4-BE49-F238E27FC236}">
                <a16:creationId xmlns:a16="http://schemas.microsoft.com/office/drawing/2014/main" id="{14011756-9963-4886-B986-937ABD2943CD}"/>
              </a:ext>
            </a:extLst>
          </p:cNvPr>
          <p:cNvSpPr/>
          <p:nvPr/>
        </p:nvSpPr>
        <p:spPr>
          <a:xfrm rot="900000">
            <a:off x="4488215" y="1309707"/>
            <a:ext cx="1177614" cy="1177614"/>
          </a:xfrm>
          <a:prstGeom prst="arc">
            <a:avLst>
              <a:gd name="adj1" fmla="val 16977976"/>
              <a:gd name="adj2" fmla="val 7953272"/>
            </a:avLst>
          </a:prstGeom>
          <a:ln w="9525">
            <a:solidFill>
              <a:schemeClr val="tx1">
                <a:lumMod val="65000"/>
                <a:lumOff val="35000"/>
                <a:alpha val="94000"/>
              </a:scheme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5" name="Group 4">
            <a:extLst>
              <a:ext uri="{FF2B5EF4-FFF2-40B4-BE49-F238E27FC236}">
                <a16:creationId xmlns:a16="http://schemas.microsoft.com/office/drawing/2014/main" id="{0083B299-F6AE-48AF-9D68-3126E1EF9B6B}"/>
              </a:ext>
            </a:extLst>
          </p:cNvPr>
          <p:cNvGrpSpPr/>
          <p:nvPr/>
        </p:nvGrpSpPr>
        <p:grpSpPr>
          <a:xfrm rot="10800000">
            <a:off x="5816648" y="413777"/>
            <a:ext cx="1018923" cy="5499329"/>
            <a:chOff x="5056046" y="1059791"/>
            <a:chExt cx="982890" cy="4709989"/>
          </a:xfrm>
        </p:grpSpPr>
        <p:sp>
          <p:nvSpPr>
            <p:cNvPr id="73" name="Right Bracket 72">
              <a:extLst>
                <a:ext uri="{FF2B5EF4-FFF2-40B4-BE49-F238E27FC236}">
                  <a16:creationId xmlns:a16="http://schemas.microsoft.com/office/drawing/2014/main" id="{BDF48D4B-DE0B-4901-AA38-6329E50087B5}"/>
                </a:ext>
              </a:extLst>
            </p:cNvPr>
            <p:cNvSpPr/>
            <p:nvPr/>
          </p:nvSpPr>
          <p:spPr>
            <a:xfrm>
              <a:off x="5071608" y="1059791"/>
              <a:ext cx="278741" cy="1300538"/>
            </a:xfrm>
            <a:prstGeom prst="rightBracket">
              <a:avLst/>
            </a:prstGeom>
            <a:ln>
              <a:solidFill>
                <a:srgbClr val="009ED6"/>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4" name="Right Bracket 73">
              <a:extLst>
                <a:ext uri="{FF2B5EF4-FFF2-40B4-BE49-F238E27FC236}">
                  <a16:creationId xmlns:a16="http://schemas.microsoft.com/office/drawing/2014/main" id="{F328D90E-207F-4A76-95CE-0AF3051A09E3}"/>
                </a:ext>
              </a:extLst>
            </p:cNvPr>
            <p:cNvSpPr/>
            <p:nvPr/>
          </p:nvSpPr>
          <p:spPr>
            <a:xfrm>
              <a:off x="5056990" y="2445679"/>
              <a:ext cx="311221" cy="1235262"/>
            </a:xfrm>
            <a:prstGeom prst="rightBracket">
              <a:avLst/>
            </a:prstGeom>
            <a:ln>
              <a:solidFill>
                <a:srgbClr val="009ED6"/>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79" name="Right Bracket 78">
              <a:extLst>
                <a:ext uri="{FF2B5EF4-FFF2-40B4-BE49-F238E27FC236}">
                  <a16:creationId xmlns:a16="http://schemas.microsoft.com/office/drawing/2014/main" id="{0457D01B-3BD7-4FEB-AAC3-33F12B89BE95}"/>
                </a:ext>
              </a:extLst>
            </p:cNvPr>
            <p:cNvSpPr/>
            <p:nvPr/>
          </p:nvSpPr>
          <p:spPr>
            <a:xfrm>
              <a:off x="5056046" y="3864361"/>
              <a:ext cx="312168" cy="1905419"/>
            </a:xfrm>
            <a:prstGeom prst="rightBracket">
              <a:avLst/>
            </a:prstGeom>
            <a:ln>
              <a:solidFill>
                <a:srgbClr val="009ED6"/>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80" name="Straight Connector 79">
              <a:extLst>
                <a:ext uri="{FF2B5EF4-FFF2-40B4-BE49-F238E27FC236}">
                  <a16:creationId xmlns:a16="http://schemas.microsoft.com/office/drawing/2014/main" id="{5B9EAEAD-0CA3-41FC-8944-E04EA9A25316}"/>
                </a:ext>
              </a:extLst>
            </p:cNvPr>
            <p:cNvCxnSpPr>
              <a:cxnSpLocks/>
            </p:cNvCxnSpPr>
            <p:nvPr/>
          </p:nvCxnSpPr>
          <p:spPr>
            <a:xfrm>
              <a:off x="5350378" y="1951906"/>
              <a:ext cx="688558" cy="0"/>
            </a:xfrm>
            <a:prstGeom prst="line">
              <a:avLst/>
            </a:prstGeom>
            <a:ln>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EDA85A5-6164-4421-86C3-008DF6572D7A}"/>
                </a:ext>
              </a:extLst>
            </p:cNvPr>
            <p:cNvCxnSpPr/>
            <p:nvPr/>
          </p:nvCxnSpPr>
          <p:spPr>
            <a:xfrm>
              <a:off x="5356146" y="3059086"/>
              <a:ext cx="498463" cy="4224"/>
            </a:xfrm>
            <a:prstGeom prst="line">
              <a:avLst/>
            </a:prstGeom>
            <a:ln>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1F24D1F-8078-409A-8EA7-E6CC282A9787}"/>
                </a:ext>
              </a:extLst>
            </p:cNvPr>
            <p:cNvCxnSpPr>
              <a:cxnSpLocks/>
            </p:cNvCxnSpPr>
            <p:nvPr/>
          </p:nvCxnSpPr>
          <p:spPr>
            <a:xfrm>
              <a:off x="5368212" y="4551319"/>
              <a:ext cx="670724" cy="0"/>
            </a:xfrm>
            <a:prstGeom prst="line">
              <a:avLst/>
            </a:prstGeom>
            <a:ln>
              <a:solidFill>
                <a:srgbClr val="009ED6"/>
              </a:solidFill>
            </a:ln>
          </p:spPr>
          <p:style>
            <a:lnRef idx="1">
              <a:schemeClr val="accent1"/>
            </a:lnRef>
            <a:fillRef idx="0">
              <a:schemeClr val="accent1"/>
            </a:fillRef>
            <a:effectRef idx="0">
              <a:schemeClr val="accent1"/>
            </a:effectRef>
            <a:fontRef idx="minor">
              <a:schemeClr val="tx1"/>
            </a:fontRef>
          </p:style>
        </p:cxnSp>
      </p:grpSp>
      <p:sp>
        <p:nvSpPr>
          <p:cNvPr id="35" name="TextBox 28">
            <a:extLst>
              <a:ext uri="{FF2B5EF4-FFF2-40B4-BE49-F238E27FC236}">
                <a16:creationId xmlns:a16="http://schemas.microsoft.com/office/drawing/2014/main" id="{41233823-7B50-4F87-A086-A5DD58184E50}"/>
              </a:ext>
            </a:extLst>
          </p:cNvPr>
          <p:cNvSpPr txBox="1"/>
          <p:nvPr/>
        </p:nvSpPr>
        <p:spPr>
          <a:xfrm>
            <a:off x="272568" y="211316"/>
            <a:ext cx="10625588" cy="646331"/>
          </a:xfrm>
          <a:prstGeom prst="rect">
            <a:avLst/>
          </a:prstGeom>
          <a:noFill/>
        </p:spPr>
        <p:txBody>
          <a:bodyPr wrap="square" rtlCol="0">
            <a:spAutoFit/>
          </a:bodyPr>
          <a:lstStyle/>
          <a:p>
            <a:pPr marL="0" marR="0" algn="l">
              <a:spcBef>
                <a:spcPts val="0"/>
              </a:spcBef>
              <a:spcAft>
                <a:spcPts val="0"/>
              </a:spcAft>
            </a:pPr>
            <a:r>
              <a:rPr lang="en-US" sz="3600" dirty="0">
                <a:latin typeface="Assistant ExtraBold" pitchFamily="2" charset="-79"/>
                <a:cs typeface="Assistant ExtraBold" pitchFamily="2" charset="-79"/>
              </a:rPr>
              <a:t>Growth Strategy</a:t>
            </a:r>
            <a:endParaRPr lang="he-IL" sz="3600" dirty="0">
              <a:latin typeface="Assistant SemiBold" pitchFamily="2" charset="-79"/>
              <a:cs typeface="Assistant SemiBold" pitchFamily="2" charset="-79"/>
            </a:endParaRPr>
          </a:p>
        </p:txBody>
      </p:sp>
    </p:spTree>
    <p:extLst>
      <p:ext uri="{BB962C8B-B14F-4D97-AF65-F5344CB8AC3E}">
        <p14:creationId xmlns:p14="http://schemas.microsoft.com/office/powerpoint/2010/main" val="15752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1706520" y="272068"/>
            <a:ext cx="9800411"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Financial Ratios</a:t>
            </a:r>
          </a:p>
        </p:txBody>
      </p:sp>
      <p:grpSp>
        <p:nvGrpSpPr>
          <p:cNvPr id="2" name="קבוצה 1">
            <a:extLst>
              <a:ext uri="{FF2B5EF4-FFF2-40B4-BE49-F238E27FC236}">
                <a16:creationId xmlns:a16="http://schemas.microsoft.com/office/drawing/2014/main" id="{BEEA4FA3-B4B5-4581-9C15-F5ABB7D3FA8E}"/>
              </a:ext>
            </a:extLst>
          </p:cNvPr>
          <p:cNvGrpSpPr/>
          <p:nvPr/>
        </p:nvGrpSpPr>
        <p:grpSpPr>
          <a:xfrm>
            <a:off x="618732" y="1699971"/>
            <a:ext cx="10411942" cy="4687529"/>
            <a:chOff x="699395" y="1887978"/>
            <a:chExt cx="10411942" cy="4687529"/>
          </a:xfrm>
        </p:grpSpPr>
        <p:grpSp>
          <p:nvGrpSpPr>
            <p:cNvPr id="3" name="קבוצה 2">
              <a:extLst>
                <a:ext uri="{FF2B5EF4-FFF2-40B4-BE49-F238E27FC236}">
                  <a16:creationId xmlns:a16="http://schemas.microsoft.com/office/drawing/2014/main" id="{15D8FB1A-ABF4-4309-8E40-509349060CFD}"/>
                </a:ext>
              </a:extLst>
            </p:cNvPr>
            <p:cNvGrpSpPr/>
            <p:nvPr/>
          </p:nvGrpSpPr>
          <p:grpSpPr>
            <a:xfrm>
              <a:off x="4928236" y="2041866"/>
              <a:ext cx="6183101" cy="403768"/>
              <a:chOff x="1675019" y="1473968"/>
              <a:chExt cx="6183101" cy="403768"/>
            </a:xfrm>
          </p:grpSpPr>
          <p:sp>
            <p:nvSpPr>
              <p:cNvPr id="24" name="TextBox 23">
                <a:extLst>
                  <a:ext uri="{FF2B5EF4-FFF2-40B4-BE49-F238E27FC236}">
                    <a16:creationId xmlns:a16="http://schemas.microsoft.com/office/drawing/2014/main" id="{D27FDC45-5C72-4BEF-8C64-AC430ECF0785}"/>
                  </a:ext>
                </a:extLst>
              </p:cNvPr>
              <p:cNvSpPr txBox="1"/>
              <p:nvPr/>
            </p:nvSpPr>
            <p:spPr>
              <a:xfrm>
                <a:off x="4650380" y="1473968"/>
                <a:ext cx="3207740" cy="400110"/>
              </a:xfrm>
              <a:prstGeom prst="rect">
                <a:avLst/>
              </a:prstGeom>
              <a:noFill/>
            </p:spPr>
            <p:txBody>
              <a:bodyPr wrap="square">
                <a:spAutoFit/>
              </a:bodyPr>
              <a:lstStyle/>
              <a:p>
                <a:pPr algn="ctr">
                  <a:defRPr/>
                </a:pPr>
                <a:r>
                  <a:rPr lang="en-US" sz="2000" b="1" dirty="0">
                    <a:solidFill>
                      <a:prstClr val="black">
                        <a:lumMod val="65000"/>
                        <a:lumOff val="35000"/>
                      </a:prstClr>
                    </a:solidFill>
                    <a:latin typeface="Assistant" pitchFamily="2" charset="-79"/>
                    <a:cs typeface="Assistant" pitchFamily="2" charset="-79"/>
                  </a:rPr>
                  <a:t>Capital-to-Balance Sheet</a:t>
                </a:r>
              </a:p>
            </p:txBody>
          </p:sp>
          <p:sp>
            <p:nvSpPr>
              <p:cNvPr id="28" name="TextBox 23">
                <a:extLst>
                  <a:ext uri="{FF2B5EF4-FFF2-40B4-BE49-F238E27FC236}">
                    <a16:creationId xmlns:a16="http://schemas.microsoft.com/office/drawing/2014/main" id="{67D2DABC-063D-4859-97A5-5AD56D8C0728}"/>
                  </a:ext>
                </a:extLst>
              </p:cNvPr>
              <p:cNvSpPr txBox="1"/>
              <p:nvPr/>
            </p:nvSpPr>
            <p:spPr>
              <a:xfrm>
                <a:off x="1675019" y="1477626"/>
                <a:ext cx="2175907" cy="400110"/>
              </a:xfrm>
              <a:prstGeom prst="rect">
                <a:avLst/>
              </a:prstGeom>
              <a:noFill/>
            </p:spPr>
            <p:txBody>
              <a:bodyPr wrap="square">
                <a:spAutoFit/>
              </a:bodyPr>
              <a:lstStyle/>
              <a:p>
                <a:pPr algn="ctr">
                  <a:defRPr/>
                </a:pPr>
                <a:r>
                  <a:rPr lang="en-US" sz="2000" b="1" dirty="0">
                    <a:solidFill>
                      <a:prstClr val="black">
                        <a:lumMod val="65000"/>
                        <a:lumOff val="35000"/>
                      </a:prstClr>
                    </a:solidFill>
                    <a:latin typeface="Assistant" pitchFamily="2" charset="-79"/>
                    <a:cs typeface="Assistant" pitchFamily="2" charset="-79"/>
                  </a:rPr>
                  <a:t>Share Capital</a:t>
                </a:r>
              </a:p>
            </p:txBody>
          </p:sp>
        </p:grpSp>
        <p:sp>
          <p:nvSpPr>
            <p:cNvPr id="16" name="תיבת טקסט 15">
              <a:extLst>
                <a:ext uri="{FF2B5EF4-FFF2-40B4-BE49-F238E27FC236}">
                  <a16:creationId xmlns:a16="http://schemas.microsoft.com/office/drawing/2014/main" id="{F22683B3-F152-42CB-8AB8-6397551558D2}"/>
                </a:ext>
              </a:extLst>
            </p:cNvPr>
            <p:cNvSpPr txBox="1"/>
            <p:nvPr/>
          </p:nvSpPr>
          <p:spPr>
            <a:xfrm>
              <a:off x="699395" y="6329286"/>
              <a:ext cx="6375162" cy="246221"/>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Non-audited data valid as at December 31, 2021</a:t>
              </a:r>
            </a:p>
          </p:txBody>
        </p:sp>
        <p:graphicFrame>
          <p:nvGraphicFramePr>
            <p:cNvPr id="20" name="Chart 1">
              <a:extLst>
                <a:ext uri="{FF2B5EF4-FFF2-40B4-BE49-F238E27FC236}">
                  <a16:creationId xmlns:a16="http://schemas.microsoft.com/office/drawing/2014/main" id="{415EF4EE-7693-4FE0-B92E-028BA7C31B2E}"/>
                </a:ext>
              </a:extLst>
            </p:cNvPr>
            <p:cNvGraphicFramePr>
              <a:graphicFrameLocks/>
            </p:cNvGraphicFramePr>
            <p:nvPr/>
          </p:nvGraphicFramePr>
          <p:xfrm>
            <a:off x="4323583" y="2512000"/>
            <a:ext cx="3392054" cy="36613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3">
              <a:extLst>
                <a:ext uri="{FF2B5EF4-FFF2-40B4-BE49-F238E27FC236}">
                  <a16:creationId xmlns:a16="http://schemas.microsoft.com/office/drawing/2014/main" id="{76C7C537-C442-4CEF-BDB0-868F06868855}"/>
                </a:ext>
              </a:extLst>
            </p:cNvPr>
            <p:cNvGraphicFramePr>
              <a:graphicFrameLocks/>
            </p:cNvGraphicFramePr>
            <p:nvPr/>
          </p:nvGraphicFramePr>
          <p:xfrm>
            <a:off x="699395" y="2512000"/>
            <a:ext cx="3392054" cy="348100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3">
              <a:extLst>
                <a:ext uri="{FF2B5EF4-FFF2-40B4-BE49-F238E27FC236}">
                  <a16:creationId xmlns:a16="http://schemas.microsoft.com/office/drawing/2014/main" id="{FEE0F693-EF9A-4703-AC73-028D60412828}"/>
                </a:ext>
              </a:extLst>
            </p:cNvPr>
            <p:cNvSpPr txBox="1"/>
            <p:nvPr/>
          </p:nvSpPr>
          <p:spPr>
            <a:xfrm>
              <a:off x="699395" y="1887978"/>
              <a:ext cx="3392054" cy="707886"/>
            </a:xfrm>
            <a:prstGeom prst="rect">
              <a:avLst/>
            </a:prstGeom>
            <a:noFill/>
          </p:spPr>
          <p:txBody>
            <a:bodyPr wrap="square">
              <a:spAutoFit/>
            </a:bodyPr>
            <a:lstStyle/>
            <a:p>
              <a:pPr algn="ctr">
                <a:defRPr/>
              </a:pPr>
              <a:r>
                <a:rPr lang="en-US" sz="2000" b="1" dirty="0">
                  <a:solidFill>
                    <a:prstClr val="black">
                      <a:lumMod val="65000"/>
                      <a:lumOff val="35000"/>
                    </a:prstClr>
                  </a:solidFill>
                  <a:latin typeface="Assistant" pitchFamily="2" charset="-79"/>
                  <a:cs typeface="Assistant" pitchFamily="2" charset="-79"/>
                </a:rPr>
                <a:t>Doubtful Debt Expenditures (Revenues)</a:t>
              </a:r>
            </a:p>
          </p:txBody>
        </p:sp>
      </p:grpSp>
      <p:graphicFrame>
        <p:nvGraphicFramePr>
          <p:cNvPr id="19" name="Chart 1">
            <a:extLst>
              <a:ext uri="{FF2B5EF4-FFF2-40B4-BE49-F238E27FC236}">
                <a16:creationId xmlns:a16="http://schemas.microsoft.com/office/drawing/2014/main" id="{415EF4EE-7693-4FE0-B92E-028BA7C31B2E}"/>
              </a:ext>
            </a:extLst>
          </p:cNvPr>
          <p:cNvGraphicFramePr>
            <a:graphicFrameLocks/>
          </p:cNvGraphicFramePr>
          <p:nvPr/>
        </p:nvGraphicFramePr>
        <p:xfrm>
          <a:off x="7911713" y="2323993"/>
          <a:ext cx="3392055" cy="366138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F1CAA8C9-028E-4195-BEE4-425830B2273F}"/>
              </a:ext>
            </a:extLst>
          </p:cNvPr>
          <p:cNvSpPr txBox="1"/>
          <p:nvPr/>
        </p:nvSpPr>
        <p:spPr>
          <a:xfrm>
            <a:off x="1120587" y="4432299"/>
            <a:ext cx="843820" cy="307777"/>
          </a:xfrm>
          <a:prstGeom prst="rect">
            <a:avLst/>
          </a:prstGeom>
          <a:solidFill>
            <a:srgbClr val="DCDCDC"/>
          </a:solidFill>
        </p:spPr>
        <p:txBody>
          <a:bodyPr wrap="square" rtlCol="0">
            <a:spAutoFit/>
          </a:bodyPr>
          <a:lstStyle/>
          <a:p>
            <a:pPr algn="ctr"/>
            <a:r>
              <a:rPr lang="en-US" sz="1400" dirty="0"/>
              <a:t>2019</a:t>
            </a:r>
            <a:endParaRPr lang="en-US" dirty="0"/>
          </a:p>
        </p:txBody>
      </p:sp>
      <p:sp>
        <p:nvSpPr>
          <p:cNvPr id="21" name="TextBox 20">
            <a:extLst>
              <a:ext uri="{FF2B5EF4-FFF2-40B4-BE49-F238E27FC236}">
                <a16:creationId xmlns:a16="http://schemas.microsoft.com/office/drawing/2014/main" id="{9ADA5DAA-0C1F-46AF-8973-6FF1FCC57C1D}"/>
              </a:ext>
            </a:extLst>
          </p:cNvPr>
          <p:cNvSpPr txBox="1"/>
          <p:nvPr/>
        </p:nvSpPr>
        <p:spPr>
          <a:xfrm>
            <a:off x="2062751" y="4432299"/>
            <a:ext cx="843820" cy="307777"/>
          </a:xfrm>
          <a:prstGeom prst="rect">
            <a:avLst/>
          </a:prstGeom>
          <a:solidFill>
            <a:srgbClr val="DCDCDC"/>
          </a:solidFill>
        </p:spPr>
        <p:txBody>
          <a:bodyPr wrap="square" rtlCol="0">
            <a:spAutoFit/>
          </a:bodyPr>
          <a:lstStyle/>
          <a:p>
            <a:pPr algn="ctr"/>
            <a:r>
              <a:rPr lang="en-US" sz="1400" dirty="0"/>
              <a:t>2020</a:t>
            </a:r>
            <a:endParaRPr lang="en-US" dirty="0"/>
          </a:p>
        </p:txBody>
      </p:sp>
      <p:sp>
        <p:nvSpPr>
          <p:cNvPr id="22" name="TextBox 21">
            <a:extLst>
              <a:ext uri="{FF2B5EF4-FFF2-40B4-BE49-F238E27FC236}">
                <a16:creationId xmlns:a16="http://schemas.microsoft.com/office/drawing/2014/main" id="{81897794-DA59-42E5-ACB9-0BF2F9696993}"/>
              </a:ext>
            </a:extLst>
          </p:cNvPr>
          <p:cNvSpPr txBox="1"/>
          <p:nvPr/>
        </p:nvSpPr>
        <p:spPr>
          <a:xfrm>
            <a:off x="3072394" y="4432299"/>
            <a:ext cx="646167" cy="307777"/>
          </a:xfrm>
          <a:prstGeom prst="rect">
            <a:avLst/>
          </a:prstGeom>
          <a:solidFill>
            <a:srgbClr val="00AEEF"/>
          </a:solidFill>
        </p:spPr>
        <p:txBody>
          <a:bodyPr wrap="square" rtlCol="0">
            <a:spAutoFit/>
          </a:bodyPr>
          <a:lstStyle/>
          <a:p>
            <a:pPr algn="ctr"/>
            <a:r>
              <a:rPr lang="en-US" sz="1400" dirty="0"/>
              <a:t>2021</a:t>
            </a:r>
            <a:endParaRPr lang="en-US" dirty="0"/>
          </a:p>
        </p:txBody>
      </p:sp>
      <p:sp>
        <p:nvSpPr>
          <p:cNvPr id="5" name="Rectangle 4">
            <a:extLst>
              <a:ext uri="{FF2B5EF4-FFF2-40B4-BE49-F238E27FC236}">
                <a16:creationId xmlns:a16="http://schemas.microsoft.com/office/drawing/2014/main" id="{8C892DD7-B40B-4ECD-AF96-C0F699F5C83B}"/>
              </a:ext>
            </a:extLst>
          </p:cNvPr>
          <p:cNvSpPr/>
          <p:nvPr/>
        </p:nvSpPr>
        <p:spPr>
          <a:xfrm>
            <a:off x="2881894" y="4571811"/>
            <a:ext cx="190500" cy="16002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5247AD-322B-4DC7-B79A-C2FFA906EBC6}"/>
              </a:ext>
            </a:extLst>
          </p:cNvPr>
          <p:cNvSpPr/>
          <p:nvPr/>
        </p:nvSpPr>
        <p:spPr>
          <a:xfrm>
            <a:off x="3732569" y="4571811"/>
            <a:ext cx="190500" cy="16002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009ED6">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AEEF"/>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AEEF"/>
              </a:solidFill>
              <a:effectLst/>
              <a:uLnTx/>
              <a:uFillTx/>
              <a:latin typeface="Assistant ExtraBold" pitchFamily="2" charset="-79"/>
              <a:ea typeface="+mn-ea"/>
              <a:cs typeface="Assistant ExtraBold" pitchFamily="2" charset="-79"/>
            </a:endParaRPr>
          </a:p>
        </p:txBody>
      </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תיבת טקסט 50">
            <a:extLst>
              <a:ext uri="{FF2B5EF4-FFF2-40B4-BE49-F238E27FC236}">
                <a16:creationId xmlns:a16="http://schemas.microsoft.com/office/drawing/2014/main" id="{186FCE09-569B-45EB-956B-F48217B67597}"/>
              </a:ext>
            </a:extLst>
          </p:cNvPr>
          <p:cNvSpPr txBox="1"/>
          <p:nvPr/>
        </p:nvSpPr>
        <p:spPr>
          <a:xfrm>
            <a:off x="798964"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08" name="תיבת טקסט 40">
            <a:extLst>
              <a:ext uri="{FF2B5EF4-FFF2-40B4-BE49-F238E27FC236}">
                <a16:creationId xmlns:a16="http://schemas.microsoft.com/office/drawing/2014/main" id="{9106D3FB-08F8-4ABF-BA38-929EFBD6B95B}"/>
              </a:ext>
            </a:extLst>
          </p:cNvPr>
          <p:cNvSpPr txBox="1"/>
          <p:nvPr/>
        </p:nvSpPr>
        <p:spPr>
          <a:xfrm>
            <a:off x="10119841"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0" name="תיבת טקסט 44">
            <a:extLst>
              <a:ext uri="{FF2B5EF4-FFF2-40B4-BE49-F238E27FC236}">
                <a16:creationId xmlns:a16="http://schemas.microsoft.com/office/drawing/2014/main" id="{5A2598C8-E2EB-4231-BECC-7DD9018DD51C}"/>
              </a:ext>
            </a:extLst>
          </p:cNvPr>
          <p:cNvSpPr txBox="1"/>
          <p:nvPr/>
        </p:nvSpPr>
        <p:spPr>
          <a:xfrm>
            <a:off x="8255329"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2" name="תיבת טקסט 48">
            <a:extLst>
              <a:ext uri="{FF2B5EF4-FFF2-40B4-BE49-F238E27FC236}">
                <a16:creationId xmlns:a16="http://schemas.microsoft.com/office/drawing/2014/main" id="{052FB2E4-8665-4727-B173-EB1DA7E1765F}"/>
              </a:ext>
            </a:extLst>
          </p:cNvPr>
          <p:cNvSpPr txBox="1"/>
          <p:nvPr/>
        </p:nvSpPr>
        <p:spPr>
          <a:xfrm>
            <a:off x="6384169"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09" name="תיבת טקסט 42">
            <a:extLst>
              <a:ext uri="{FF2B5EF4-FFF2-40B4-BE49-F238E27FC236}">
                <a16:creationId xmlns:a16="http://schemas.microsoft.com/office/drawing/2014/main" id="{94E79B9A-FF2F-473F-9518-8654E56489D3}"/>
              </a:ext>
            </a:extLst>
          </p:cNvPr>
          <p:cNvSpPr txBox="1"/>
          <p:nvPr/>
        </p:nvSpPr>
        <p:spPr>
          <a:xfrm>
            <a:off x="4519657"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1" name="תיבת טקסט 46">
            <a:extLst>
              <a:ext uri="{FF2B5EF4-FFF2-40B4-BE49-F238E27FC236}">
                <a16:creationId xmlns:a16="http://schemas.microsoft.com/office/drawing/2014/main" id="{E4E1E020-8039-4C2D-9C0A-C9FB18EB6413}"/>
              </a:ext>
            </a:extLst>
          </p:cNvPr>
          <p:cNvSpPr txBox="1"/>
          <p:nvPr/>
        </p:nvSpPr>
        <p:spPr>
          <a:xfrm>
            <a:off x="2663476"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84" name="Partial Circle 83">
            <a:extLst>
              <a:ext uri="{FF2B5EF4-FFF2-40B4-BE49-F238E27FC236}">
                <a16:creationId xmlns:a16="http://schemas.microsoft.com/office/drawing/2014/main" id="{5A320108-13D6-46E0-8C09-CF78B367F2F7}"/>
              </a:ext>
            </a:extLst>
          </p:cNvPr>
          <p:cNvSpPr/>
          <p:nvPr/>
        </p:nvSpPr>
        <p:spPr>
          <a:xfrm rot="16200000" flipH="1">
            <a:off x="-383005" y="176965"/>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 name="תיבת טקסט 1">
            <a:extLst>
              <a:ext uri="{FF2B5EF4-FFF2-40B4-BE49-F238E27FC236}">
                <a16:creationId xmlns:a16="http://schemas.microsoft.com/office/drawing/2014/main" id="{C8F04A7F-24B1-4E5E-91CB-62E3765BBAAA}"/>
              </a:ext>
            </a:extLst>
          </p:cNvPr>
          <p:cNvSpPr txBox="1"/>
          <p:nvPr/>
        </p:nvSpPr>
        <p:spPr>
          <a:xfrm>
            <a:off x="690964" y="4469644"/>
            <a:ext cx="1548000" cy="1128497"/>
          </a:xfrm>
          <a:prstGeom prst="rect">
            <a:avLst/>
          </a:prstGeom>
          <a:noFill/>
        </p:spPr>
        <p:txBody>
          <a:bodyPr wrap="square" rtlCol="0">
            <a:noAutofit/>
          </a:bodyPr>
          <a:lstStyle/>
          <a:p>
            <a:pPr marL="0" marR="0" lvl="0" indent="0" algn="ctr" defTabSz="914400" rtl="1" eaLnBrk="1" fontAlgn="auto" latinLnBrk="0" hangingPunct="1">
              <a:lnSpc>
                <a:spcPts val="2100"/>
              </a:lnSpc>
              <a:spcBef>
                <a:spcPts val="0"/>
              </a:spcBef>
              <a:spcAft>
                <a:spcPts val="600"/>
              </a:spcAft>
              <a:buClrTx/>
              <a:buSzTx/>
              <a:buFontTx/>
              <a:buNone/>
              <a:tabLst/>
              <a:defRPr/>
            </a:pPr>
            <a:r>
              <a:rPr lang="en-US" spc="-20" dirty="0">
                <a:latin typeface="Assistant SemiBold" pitchFamily="2" charset="-79"/>
                <a:cs typeface="Assistant SemiBold" pitchFamily="2" charset="-79"/>
              </a:rPr>
              <a:t>Countries with operations:</a:t>
            </a:r>
            <a:br>
              <a:rPr lang="en-US" spc="-20" dirty="0">
                <a:latin typeface="Assistant SemiBold" pitchFamily="2" charset="-79"/>
                <a:cs typeface="Assistant SemiBold" pitchFamily="2" charset="-79"/>
              </a:rPr>
            </a:br>
            <a:r>
              <a:rPr kumimoji="0" lang="en-US" sz="1800" b="0" i="0" u="none" strike="noStrike" kern="1200" cap="none" spc="-20" normalizeH="0" baseline="0" noProof="0" dirty="0">
                <a:ln>
                  <a:noFill/>
                </a:ln>
                <a:uLnTx/>
                <a:uFillTx/>
                <a:latin typeface="Assistant SemiBold" pitchFamily="2" charset="-79"/>
                <a:cs typeface="Assistant SemiBold" pitchFamily="2" charset="-79"/>
              </a:rPr>
              <a:t>Israel, Lithuania, Latvia, and Poland</a:t>
            </a:r>
            <a:endParaRPr kumimoji="0" lang="he-IL" sz="1800" b="0" i="0" u="none" strike="noStrike" kern="1200" cap="none" spc="-20" normalizeH="0" baseline="0" noProof="0" dirty="0">
              <a:ln>
                <a:noFill/>
              </a:ln>
              <a:uLnTx/>
              <a:uFillTx/>
              <a:latin typeface="Assistant SemiBold" pitchFamily="2" charset="-79"/>
              <a:cs typeface="Assistant SemiBold" pitchFamily="2" charset="-79"/>
            </a:endParaRPr>
          </a:p>
          <a:p>
            <a:pPr marL="0" marR="0" lvl="0" indent="0" algn="l" defTabSz="914400" rtl="0" eaLnBrk="1" fontAlgn="auto" latinLnBrk="0" hangingPunct="1">
              <a:lnSpc>
                <a:spcPts val="2100"/>
              </a:lnSpc>
              <a:spcBef>
                <a:spcPts val="0"/>
              </a:spcBef>
              <a:spcAft>
                <a:spcPts val="600"/>
              </a:spcAft>
              <a:buClrTx/>
              <a:buSzTx/>
              <a:buFontTx/>
              <a:buNone/>
              <a:tabLst/>
              <a:defRPr/>
            </a:pPr>
            <a:endParaRPr kumimoji="0" lang="en-IL" sz="1800" b="0" i="0" u="none" strike="noStrike" kern="1200" cap="none" spc="0" normalizeH="0" baseline="0" noProof="0" dirty="0">
              <a:ln>
                <a:noFill/>
              </a:ln>
              <a:uLnTx/>
              <a:uFillTx/>
              <a:latin typeface="Assistant SemiBold" pitchFamily="2" charset="-79"/>
              <a:cs typeface="Assistant SemiBold" pitchFamily="2" charset="-79"/>
            </a:endParaRPr>
          </a:p>
        </p:txBody>
      </p:sp>
      <p:sp>
        <p:nvSpPr>
          <p:cNvPr id="29" name="TextBox 54">
            <a:extLst>
              <a:ext uri="{FF2B5EF4-FFF2-40B4-BE49-F238E27FC236}">
                <a16:creationId xmlns:a16="http://schemas.microsoft.com/office/drawing/2014/main" id="{11E96A1C-436D-4C6F-8040-8CCFD5421657}"/>
              </a:ext>
            </a:extLst>
          </p:cNvPr>
          <p:cNvSpPr txBox="1"/>
          <p:nvPr/>
        </p:nvSpPr>
        <p:spPr>
          <a:xfrm>
            <a:off x="2521394" y="5914871"/>
            <a:ext cx="4397089" cy="553998"/>
          </a:xfrm>
          <a:prstGeom prst="rect">
            <a:avLst/>
          </a:prstGeom>
          <a:noFill/>
        </p:spPr>
        <p:txBody>
          <a:bodyPr wrap="square" rtlCol="0">
            <a:spAutoFit/>
          </a:bodyPr>
          <a:lstStyle/>
          <a:p>
            <a:pPr marL="0" marR="0" lvl="0" indent="0" algn="l" defTabSz="91440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rPr>
              <a:t>* Unaudited Non-GAAP Income</a:t>
            </a:r>
          </a:p>
          <a:p>
            <a:pPr marL="0" marR="0" lvl="0" indent="0" algn="l" defTabSz="91440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rPr>
              <a:t>** Includes LTL portfolio balance as at January 2022</a:t>
            </a:r>
          </a:p>
          <a:p>
            <a:pPr marL="0" marR="0" lvl="0" indent="0" algn="l" defTabSz="914400" eaLnBrk="1" fontAlgn="auto" latinLnBrk="0" hangingPunct="1">
              <a:lnSpc>
                <a:spcPts val="1200"/>
              </a:lnSpc>
              <a:spcBef>
                <a:spcPts val="0"/>
              </a:spcBef>
              <a:spcAft>
                <a:spcPts val="0"/>
              </a:spcAft>
              <a:buClrTx/>
              <a:buSzTx/>
              <a:buFontTx/>
              <a:buNone/>
              <a:tabLst/>
              <a:defRPr/>
            </a:pPr>
            <a:r>
              <a:rPr lang="en-US" sz="1000" dirty="0">
                <a:solidFill>
                  <a:prstClr val="black">
                    <a:lumMod val="95000"/>
                    <a:lumOff val="5000"/>
                  </a:prstClr>
                </a:solidFill>
                <a:latin typeface="Assistant Light" pitchFamily="2" charset="-79"/>
                <a:cs typeface="Assistant Light" pitchFamily="2" charset="-79"/>
              </a:rPr>
              <a:t>Unaudited updated data as at December 31, 2021</a:t>
            </a:r>
            <a:endPar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endParaRPr>
          </a:p>
        </p:txBody>
      </p:sp>
      <p:pic>
        <p:nvPicPr>
          <p:cNvPr id="77" name="Picture 4" descr="European union  premium icon">
            <a:extLst>
              <a:ext uri="{FF2B5EF4-FFF2-40B4-BE49-F238E27FC236}">
                <a16:creationId xmlns:a16="http://schemas.microsoft.com/office/drawing/2014/main" id="{F0F7FDB4-6735-4C0D-B273-EDB5F92B6D27}"/>
              </a:ext>
            </a:extLst>
          </p:cNvP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73480" y="2742260"/>
            <a:ext cx="582969" cy="582969"/>
          </a:xfrm>
          <a:prstGeom prst="rect">
            <a:avLst/>
          </a:prstGeom>
          <a:noFill/>
          <a:extLst>
            <a:ext uri="{909E8E84-426E-40DD-AFC4-6F175D3DCCD1}">
              <a14:hiddenFill xmlns:a14="http://schemas.microsoft.com/office/drawing/2010/main">
                <a:solidFill>
                  <a:srgbClr val="FFFFFF"/>
                </a:solidFill>
              </a14:hiddenFill>
            </a:ext>
          </a:extLst>
        </p:spPr>
      </p:pic>
      <p:sp>
        <p:nvSpPr>
          <p:cNvPr id="86" name="Arc 85">
            <a:extLst>
              <a:ext uri="{FF2B5EF4-FFF2-40B4-BE49-F238E27FC236}">
                <a16:creationId xmlns:a16="http://schemas.microsoft.com/office/drawing/2014/main" id="{6C84F382-F16F-4831-89EF-B21AF7613856}"/>
              </a:ext>
            </a:extLst>
          </p:cNvPr>
          <p:cNvSpPr/>
          <p:nvPr/>
        </p:nvSpPr>
        <p:spPr>
          <a:xfrm rot="15300000" flipH="1" flipV="1">
            <a:off x="-572070" y="-20876"/>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87" name="Oval 86">
            <a:extLst>
              <a:ext uri="{FF2B5EF4-FFF2-40B4-BE49-F238E27FC236}">
                <a16:creationId xmlns:a16="http://schemas.microsoft.com/office/drawing/2014/main" id="{2CB13BAE-2461-4B9D-B903-12D381879714}"/>
              </a:ext>
            </a:extLst>
          </p:cNvPr>
          <p:cNvSpPr/>
          <p:nvPr/>
        </p:nvSpPr>
        <p:spPr>
          <a:xfrm flipH="1">
            <a:off x="-491005" y="82839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 name="Arc 87">
            <a:extLst>
              <a:ext uri="{FF2B5EF4-FFF2-40B4-BE49-F238E27FC236}">
                <a16:creationId xmlns:a16="http://schemas.microsoft.com/office/drawing/2014/main" id="{A5D874F6-3000-487A-AAB2-282A53269DFB}"/>
              </a:ext>
            </a:extLst>
          </p:cNvPr>
          <p:cNvSpPr/>
          <p:nvPr/>
        </p:nvSpPr>
        <p:spPr>
          <a:xfrm rot="15300000" flipH="1" flipV="1">
            <a:off x="-700966" y="-149770"/>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4" name="Rectangle 73">
            <a:extLst>
              <a:ext uri="{FF2B5EF4-FFF2-40B4-BE49-F238E27FC236}">
                <a16:creationId xmlns:a16="http://schemas.microsoft.com/office/drawing/2014/main" id="{4FDB3D1D-7B08-493D-858D-E834874CA29E}"/>
              </a:ext>
            </a:extLst>
          </p:cNvPr>
          <p:cNvSpPr/>
          <p:nvPr/>
        </p:nvSpPr>
        <p:spPr>
          <a:xfrm>
            <a:off x="-544126" y="0"/>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תיבת טקסט 41">
            <a:extLst>
              <a:ext uri="{FF2B5EF4-FFF2-40B4-BE49-F238E27FC236}">
                <a16:creationId xmlns:a16="http://schemas.microsoft.com/office/drawing/2014/main" id="{088B204A-7ED3-4A8D-8763-402BB1F9F951}"/>
              </a:ext>
            </a:extLst>
          </p:cNvPr>
          <p:cNvSpPr txBox="1"/>
          <p:nvPr/>
        </p:nvSpPr>
        <p:spPr>
          <a:xfrm>
            <a:off x="10011841"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en-US" sz="1800" b="0" i="0" u="none" strike="noStrike" kern="1200" cap="none" spc="-20" normalizeH="0" baseline="0" noProof="0" dirty="0">
                <a:ln>
                  <a:noFill/>
                </a:ln>
                <a:uLnTx/>
                <a:uFillTx/>
                <a:latin typeface="Assistant SemiBold" pitchFamily="2" charset="-79"/>
                <a:cs typeface="Assistant SemiBold" pitchFamily="2" charset="-79"/>
              </a:rPr>
              <a:t>Total financed loans</a:t>
            </a:r>
            <a:endParaRPr kumimoji="0" lang="he-IL" sz="1800" b="0" i="0" u="none" strike="noStrike" kern="1200" cap="none" spc="-20" normalizeH="0" baseline="0" noProof="0" dirty="0">
              <a:ln>
                <a:noFill/>
              </a:ln>
              <a:uLnTx/>
              <a:uFillTx/>
              <a:latin typeface="Assistant SemiBold" pitchFamily="2" charset="-79"/>
              <a:cs typeface="Assistant SemiBold" pitchFamily="2" charset="-79"/>
            </a:endParaRPr>
          </a:p>
        </p:txBody>
      </p:sp>
      <p:pic>
        <p:nvPicPr>
          <p:cNvPr id="80" name="Picture 12" descr="Personal  free icon">
            <a:extLst>
              <a:ext uri="{FF2B5EF4-FFF2-40B4-BE49-F238E27FC236}">
                <a16:creationId xmlns:a16="http://schemas.microsoft.com/office/drawing/2014/main" id="{731607F5-60FC-4283-8809-E4197AF07B56}"/>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510895" y="2723003"/>
            <a:ext cx="549893" cy="54989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A9AC47FD-9122-4EF2-8912-BB49067A5DBE}"/>
              </a:ext>
            </a:extLst>
          </p:cNvPr>
          <p:cNvSpPr txBox="1"/>
          <p:nvPr/>
        </p:nvSpPr>
        <p:spPr>
          <a:xfrm>
            <a:off x="10011841"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912M</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6" name="תיבת טקסט 45">
            <a:extLst>
              <a:ext uri="{FF2B5EF4-FFF2-40B4-BE49-F238E27FC236}">
                <a16:creationId xmlns:a16="http://schemas.microsoft.com/office/drawing/2014/main" id="{760F44ED-830F-4E5F-BB2B-A8446F3BFA41}"/>
              </a:ext>
            </a:extLst>
          </p:cNvPr>
          <p:cNvSpPr txBox="1"/>
          <p:nvPr/>
        </p:nvSpPr>
        <p:spPr>
          <a:xfrm>
            <a:off x="8147329" y="4469644"/>
            <a:ext cx="1548000" cy="1138782"/>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en-US" sz="1800" b="0" i="0" u="none" strike="noStrike" kern="1200" cap="none" spc="-20" normalizeH="0" baseline="0" noProof="0" dirty="0">
                <a:ln>
                  <a:noFill/>
                </a:ln>
                <a:uLnTx/>
                <a:uFillTx/>
                <a:latin typeface="Assistant SemiBold" pitchFamily="2" charset="-79"/>
                <a:cs typeface="Assistant SemiBold" pitchFamily="2" charset="-79"/>
              </a:rPr>
              <a:t>Credit portfolio balance**</a:t>
            </a:r>
            <a:endParaRPr kumimoji="0" lang="he-IL" sz="1800" b="0" i="0" u="none" strike="noStrike" kern="1200" cap="none" spc="-20" normalizeH="0" baseline="0" noProof="0" dirty="0">
              <a:ln>
                <a:noFill/>
              </a:ln>
              <a:uLnTx/>
              <a:uFillTx/>
              <a:latin typeface="Assistant SemiBold" pitchFamily="2" charset="-79"/>
              <a:cs typeface="Assistant SemiBold" pitchFamily="2" charset="-79"/>
            </a:endParaRPr>
          </a:p>
        </p:txBody>
      </p:sp>
      <p:pic>
        <p:nvPicPr>
          <p:cNvPr id="81" name="Picture 16">
            <a:extLst>
              <a:ext uri="{FF2B5EF4-FFF2-40B4-BE49-F238E27FC236}">
                <a16:creationId xmlns:a16="http://schemas.microsoft.com/office/drawing/2014/main" id="{14E86A35-1B92-4AAC-8554-019673AC0F6C}"/>
              </a:ext>
            </a:extLst>
          </p:cNvPr>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87868" y="2674199"/>
            <a:ext cx="666922" cy="66692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50BC6949-1218-428D-81CE-0B045AFB19F0}"/>
              </a:ext>
            </a:extLst>
          </p:cNvPr>
          <p:cNvSpPr txBox="1"/>
          <p:nvPr/>
        </p:nvSpPr>
        <p:spPr>
          <a:xfrm>
            <a:off x="8147329"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575M</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0" name="תיבת טקסט 49">
            <a:extLst>
              <a:ext uri="{FF2B5EF4-FFF2-40B4-BE49-F238E27FC236}">
                <a16:creationId xmlns:a16="http://schemas.microsoft.com/office/drawing/2014/main" id="{17A081F3-A742-4015-8EB3-C668B0CEBAA4}"/>
              </a:ext>
            </a:extLst>
          </p:cNvPr>
          <p:cNvSpPr txBox="1"/>
          <p:nvPr/>
        </p:nvSpPr>
        <p:spPr>
          <a:xfrm>
            <a:off x="6276169"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en-US" sz="1800" b="0" i="0" u="none" strike="noStrike" kern="1200" cap="none" spc="-20" normalizeH="0" baseline="0" noProof="0" dirty="0">
                <a:ln>
                  <a:noFill/>
                </a:ln>
                <a:uLnTx/>
                <a:uFillTx/>
                <a:latin typeface="Assistant SemiBold" pitchFamily="2" charset="-79"/>
                <a:cs typeface="Assistant SemiBold" pitchFamily="2" charset="-79"/>
              </a:rPr>
              <a:t>Total gross annual revenue</a:t>
            </a:r>
          </a:p>
        </p:txBody>
      </p:sp>
      <p:pic>
        <p:nvPicPr>
          <p:cNvPr id="82" name="Picture 18" descr="Sales  free icon">
            <a:extLst>
              <a:ext uri="{FF2B5EF4-FFF2-40B4-BE49-F238E27FC236}">
                <a16:creationId xmlns:a16="http://schemas.microsoft.com/office/drawing/2014/main" id="{B2A34319-FCE2-45C5-A704-8608468A0B65}"/>
              </a:ext>
            </a:extLst>
          </p:cNvPr>
          <p:cNvPicPr>
            <a:picLocks noChangeAspect="1" noChangeArrowheads="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745385" y="2689372"/>
            <a:ext cx="609568" cy="609568"/>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79C8E517-B807-444D-AF6B-6A491679F9A4}"/>
              </a:ext>
            </a:extLst>
          </p:cNvPr>
          <p:cNvSpPr txBox="1"/>
          <p:nvPr/>
        </p:nvSpPr>
        <p:spPr>
          <a:xfrm>
            <a:off x="6232345" y="3803939"/>
            <a:ext cx="159182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41</a:t>
            </a: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M</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4" name="תיבת טקסט 43">
            <a:extLst>
              <a:ext uri="{FF2B5EF4-FFF2-40B4-BE49-F238E27FC236}">
                <a16:creationId xmlns:a16="http://schemas.microsoft.com/office/drawing/2014/main" id="{734BFC84-2398-4029-8B7C-D2DC050FB86E}"/>
              </a:ext>
            </a:extLst>
          </p:cNvPr>
          <p:cNvSpPr txBox="1"/>
          <p:nvPr/>
        </p:nvSpPr>
        <p:spPr>
          <a:xfrm>
            <a:off x="4411657"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en-US" sz="1800" b="0" i="0" u="none" strike="noStrike" kern="1200" cap="none" spc="-20" normalizeH="0" baseline="0" noProof="0" dirty="0">
                <a:ln>
                  <a:noFill/>
                </a:ln>
                <a:uLnTx/>
                <a:uFillTx/>
                <a:latin typeface="Assistant SemiBold" pitchFamily="2" charset="-79"/>
                <a:cs typeface="Assistant SemiBold" pitchFamily="2" charset="-79"/>
              </a:rPr>
              <a:t>Paying customers</a:t>
            </a:r>
          </a:p>
        </p:txBody>
      </p:sp>
      <p:pic>
        <p:nvPicPr>
          <p:cNvPr id="79" name="Picture 10" descr="Credit card  free icon">
            <a:extLst>
              <a:ext uri="{FF2B5EF4-FFF2-40B4-BE49-F238E27FC236}">
                <a16:creationId xmlns:a16="http://schemas.microsoft.com/office/drawing/2014/main" id="{35462193-9775-4951-8B15-FCFD7FF1717B}"/>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86242" y="2686957"/>
            <a:ext cx="643434" cy="643434"/>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8E9BC7CA-7517-47BA-A523-4A3E950568CA}"/>
              </a:ext>
            </a:extLst>
          </p:cNvPr>
          <p:cNvSpPr txBox="1"/>
          <p:nvPr/>
        </p:nvSpPr>
        <p:spPr>
          <a:xfrm>
            <a:off x="4411657"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48K</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8" name="תיבת טקסט 47">
            <a:extLst>
              <a:ext uri="{FF2B5EF4-FFF2-40B4-BE49-F238E27FC236}">
                <a16:creationId xmlns:a16="http://schemas.microsoft.com/office/drawing/2014/main" id="{4BEC45E3-C097-4570-A624-806E2A1EAFC0}"/>
              </a:ext>
            </a:extLst>
          </p:cNvPr>
          <p:cNvSpPr txBox="1"/>
          <p:nvPr/>
        </p:nvSpPr>
        <p:spPr>
          <a:xfrm>
            <a:off x="2555476"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en-US" sz="1800" b="0" i="0" u="none" strike="noStrike" kern="1200" cap="none" spc="-20" normalizeH="0" baseline="0" noProof="0" dirty="0">
                <a:ln>
                  <a:noFill/>
                </a:ln>
                <a:uLnTx/>
                <a:uFillTx/>
                <a:latin typeface="Assistant SemiBold" pitchFamily="2" charset="-79"/>
                <a:cs typeface="Assistant SemiBold" pitchFamily="2" charset="-79"/>
              </a:rPr>
              <a:t>Employees in Israel and Europe</a:t>
            </a:r>
          </a:p>
        </p:txBody>
      </p:sp>
      <p:pic>
        <p:nvPicPr>
          <p:cNvPr id="78" name="Picture 6" descr="Employee  free icon">
            <a:extLst>
              <a:ext uri="{FF2B5EF4-FFF2-40B4-BE49-F238E27FC236}">
                <a16:creationId xmlns:a16="http://schemas.microsoft.com/office/drawing/2014/main" id="{3B93A274-7F1A-4110-A477-9E61CF369C7A}"/>
              </a:ext>
            </a:extLst>
          </p:cNvPr>
          <p:cNvPicPr>
            <a:picLocks noChangeAspect="1" noChangeArrowheads="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05578" y="2668606"/>
            <a:ext cx="647796" cy="647796"/>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229C6649-4F64-4F1E-A58B-D1E70722CDA6}"/>
              </a:ext>
            </a:extLst>
          </p:cNvPr>
          <p:cNvSpPr txBox="1"/>
          <p:nvPr/>
        </p:nvSpPr>
        <p:spPr>
          <a:xfrm>
            <a:off x="2547145"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83</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7" name="TextBox 106">
            <a:extLst>
              <a:ext uri="{FF2B5EF4-FFF2-40B4-BE49-F238E27FC236}">
                <a16:creationId xmlns:a16="http://schemas.microsoft.com/office/drawing/2014/main" id="{9628FD6D-F2F5-490D-9C65-55923A3A9280}"/>
              </a:ext>
            </a:extLst>
          </p:cNvPr>
          <p:cNvSpPr txBox="1"/>
          <p:nvPr/>
        </p:nvSpPr>
        <p:spPr>
          <a:xfrm>
            <a:off x="690964"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4" name="Slide Number Placeholder 5">
            <a:extLst>
              <a:ext uri="{FF2B5EF4-FFF2-40B4-BE49-F238E27FC236}">
                <a16:creationId xmlns:a16="http://schemas.microsoft.com/office/drawing/2014/main" id="{A605748A-3CB8-4C45-B601-AD5564D667C8}"/>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4" name="TextBox 28">
            <a:extLst>
              <a:ext uri="{FF2B5EF4-FFF2-40B4-BE49-F238E27FC236}">
                <a16:creationId xmlns:a16="http://schemas.microsoft.com/office/drawing/2014/main" id="{CCD863EE-22FA-4CF6-B44D-8794848816EB}"/>
              </a:ext>
            </a:extLst>
          </p:cNvPr>
          <p:cNvSpPr txBox="1"/>
          <p:nvPr/>
        </p:nvSpPr>
        <p:spPr>
          <a:xfrm>
            <a:off x="4652159" y="326668"/>
            <a:ext cx="28453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041634"/>
                </a:solidFill>
                <a:latin typeface="Assistant ExtraBold" pitchFamily="2" charset="-79"/>
                <a:cs typeface="Assistant ExtraBold" pitchFamily="2" charset="-79"/>
              </a:rPr>
              <a:t>BLENDER</a:t>
            </a:r>
            <a:endParaRPr kumimoji="0" lang="en-US" sz="3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35" name="TextBox 34">
            <a:extLst>
              <a:ext uri="{FF2B5EF4-FFF2-40B4-BE49-F238E27FC236}">
                <a16:creationId xmlns:a16="http://schemas.microsoft.com/office/drawing/2014/main" id="{75F9D147-DAEB-4059-BED5-F60CBF3C99A3}"/>
              </a:ext>
            </a:extLst>
          </p:cNvPr>
          <p:cNvSpPr txBox="1"/>
          <p:nvPr/>
        </p:nvSpPr>
        <p:spPr>
          <a:xfrm>
            <a:off x="1458172" y="965822"/>
            <a:ext cx="9052723" cy="1284967"/>
          </a:xfrm>
          <a:prstGeom prst="rect">
            <a:avLst/>
          </a:prstGeom>
          <a:noFill/>
        </p:spPr>
        <p:txBody>
          <a:bodyPr wrap="square" rtlCol="0">
            <a:spAutoFit/>
          </a:bodyPr>
          <a:lstStyle/>
          <a:p>
            <a:pPr algn="ctr">
              <a:lnSpc>
                <a:spcPts val="3100"/>
              </a:lnSpc>
            </a:pPr>
            <a:r>
              <a:rPr lang="en-US" sz="2800" spc="-20" dirty="0">
                <a:latin typeface="Assistant SemiBold" pitchFamily="2" charset="-79"/>
                <a:cs typeface="Assistant SemiBold" pitchFamily="2" charset="-79"/>
              </a:rPr>
              <a:t>A global Fintech company that provides credit and innovative financing solutions to tens of thousands of customers, customized to meet their preferences and needs</a:t>
            </a:r>
            <a:endParaRPr lang="he-IL" sz="2800" spc="-20" dirty="0">
              <a:latin typeface="Assistant" pitchFamily="2" charset="-79"/>
              <a:cs typeface="Assistant" pitchFamily="2" charset="-79"/>
            </a:endParaRPr>
          </a:p>
        </p:txBody>
      </p:sp>
    </p:spTree>
    <p:extLst>
      <p:ext uri="{BB962C8B-B14F-4D97-AF65-F5344CB8AC3E}">
        <p14:creationId xmlns:p14="http://schemas.microsoft.com/office/powerpoint/2010/main" val="155808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0">
            <a:extLst>
              <a:ext uri="{FF2B5EF4-FFF2-40B4-BE49-F238E27FC236}">
                <a16:creationId xmlns:a16="http://schemas.microsoft.com/office/drawing/2014/main" id="{285DC0AA-827A-4101-A3C2-A7E41DDFDB7E}"/>
              </a:ext>
            </a:extLst>
          </p:cNvPr>
          <p:cNvSpPr>
            <a:spLocks noChangeArrowheads="1"/>
          </p:cNvSpPr>
          <p:nvPr/>
        </p:nvSpPr>
        <p:spPr bwMode="auto">
          <a:xfrm>
            <a:off x="-1588" y="103188"/>
            <a:ext cx="1219200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IL" sz="4800">
                <a:solidFill>
                  <a:srgbClr val="0D0D0D"/>
                </a:solidFill>
                <a:latin typeface="Assistant ExtraBold" pitchFamily="2" charset="-79"/>
                <a:cs typeface="Assistant ExtraBold" pitchFamily="2" charset="-79"/>
              </a:rPr>
              <a:t>Group Management</a:t>
            </a:r>
            <a:endParaRPr lang="en-GB" altLang="en-IL" sz="3200">
              <a:solidFill>
                <a:srgbClr val="000000"/>
              </a:solidFill>
              <a:latin typeface="Assistant ExtraBold" pitchFamily="2" charset="-79"/>
              <a:cs typeface="Assistant ExtraBold" pitchFamily="2" charset="-79"/>
            </a:endParaRPr>
          </a:p>
        </p:txBody>
      </p:sp>
      <p:sp>
        <p:nvSpPr>
          <p:cNvPr id="116" name="תיבת טקסט 12">
            <a:extLst>
              <a:ext uri="{FF2B5EF4-FFF2-40B4-BE49-F238E27FC236}">
                <a16:creationId xmlns:a16="http://schemas.microsoft.com/office/drawing/2014/main" id="{5793A079-078F-491E-B0B2-9AE45413235E}"/>
              </a:ext>
            </a:extLst>
          </p:cNvPr>
          <p:cNvSpPr txBox="1"/>
          <p:nvPr/>
        </p:nvSpPr>
        <p:spPr>
          <a:xfrm>
            <a:off x="1860550" y="6334125"/>
            <a:ext cx="7750175" cy="523875"/>
          </a:xfrm>
          <a:prstGeom prst="rect">
            <a:avLst/>
          </a:prstGeom>
          <a:solidFill>
            <a:schemeClr val="tx1">
              <a:lumMod val="65000"/>
              <a:lumOff val="35000"/>
            </a:schemeClr>
          </a:solidFill>
        </p:spPr>
        <p:txBody>
          <a:bodyPr>
            <a:spAutoFit/>
          </a:bodyPr>
          <a:lstStyle/>
          <a:p>
            <a:pPr algn="ctr" eaLnBrk="1" fontAlgn="auto" hangingPunct="1">
              <a:spcBef>
                <a:spcPts val="0"/>
              </a:spcBef>
              <a:spcAft>
                <a:spcPts val="0"/>
              </a:spcAft>
              <a:defRPr/>
            </a:pPr>
            <a:r>
              <a:rPr lang="en-gb" sz="1400" dirty="0">
                <a:solidFill>
                  <a:schemeClr val="bg1"/>
                </a:solidFill>
                <a:latin typeface="Assistant SemiBold" panose="00000700000000000000" pitchFamily="2" charset="-79"/>
                <a:ea typeface="Assistant SemiBold" panose="00000700000000000000" pitchFamily="2" charset="-79"/>
                <a:cs typeface="Assistant SemiBold" panose="00000700000000000000" pitchFamily="2" charset="-79"/>
                <a:sym typeface="Assistant SemiBold" panose="00000700000000000000" pitchFamily="2" charset="-79"/>
              </a:rPr>
              <a:t>The controlling shareholders and company founders are involved in all </a:t>
            </a:r>
            <a:r>
              <a:rPr lang="en-GB" sz="1400" dirty="0">
                <a:solidFill>
                  <a:schemeClr val="bg1"/>
                </a:solidFill>
                <a:latin typeface="Assistant SemiBold" panose="00000700000000000000" pitchFamily="2" charset="-79"/>
                <a:ea typeface="Assistant SemiBold" panose="00000700000000000000" pitchFamily="2" charset="-79"/>
                <a:cs typeface="Assistant SemiBold" panose="00000700000000000000" pitchFamily="2" charset="-79"/>
                <a:sym typeface="Assistant SemiBold" panose="00000700000000000000" pitchFamily="2" charset="-79"/>
              </a:rPr>
              <a:t>fields</a:t>
            </a:r>
            <a:r>
              <a:rPr lang="en-gb" sz="1400" dirty="0">
                <a:solidFill>
                  <a:schemeClr val="bg1"/>
                </a:solidFill>
                <a:latin typeface="Assistant SemiBold" panose="00000700000000000000" pitchFamily="2" charset="-79"/>
                <a:ea typeface="Assistant SemiBold" panose="00000700000000000000" pitchFamily="2" charset="-79"/>
                <a:cs typeface="Assistant SemiBold" panose="00000700000000000000" pitchFamily="2" charset="-79"/>
                <a:sym typeface="Assistant SemiBold" panose="00000700000000000000" pitchFamily="2" charset="-79"/>
              </a:rPr>
              <a:t> of activity and lead research, development, management, strategy</a:t>
            </a:r>
            <a:r>
              <a:rPr lang="en-GB" sz="1400" dirty="0">
                <a:solidFill>
                  <a:schemeClr val="bg1"/>
                </a:solidFill>
                <a:latin typeface="Assistant SemiBold" panose="00000700000000000000" pitchFamily="2" charset="-79"/>
                <a:ea typeface="Assistant SemiBold" panose="00000700000000000000" pitchFamily="2" charset="-79"/>
                <a:cs typeface="Assistant SemiBold" panose="00000700000000000000" pitchFamily="2" charset="-79"/>
                <a:sym typeface="Assistant SemiBold" panose="00000700000000000000" pitchFamily="2" charset="-79"/>
              </a:rPr>
              <a:t>,</a:t>
            </a:r>
            <a:r>
              <a:rPr lang="en-gb" sz="1400" dirty="0">
                <a:solidFill>
                  <a:schemeClr val="bg1"/>
                </a:solidFill>
                <a:latin typeface="Assistant SemiBold" panose="00000700000000000000" pitchFamily="2" charset="-79"/>
                <a:ea typeface="Assistant SemiBold" panose="00000700000000000000" pitchFamily="2" charset="-79"/>
                <a:cs typeface="Assistant SemiBold" panose="00000700000000000000" pitchFamily="2" charset="-79"/>
                <a:sym typeface="Assistant SemiBold" panose="00000700000000000000" pitchFamily="2" charset="-79"/>
              </a:rPr>
              <a:t> and growth.</a:t>
            </a:r>
            <a:endParaRPr lang="en-gb" sz="1400" dirty="0">
              <a:solidFill>
                <a:schemeClr val="bg1"/>
              </a:solidFill>
              <a:latin typeface="Assistant SemiBold" panose="00000700000000000000" pitchFamily="2" charset="-79"/>
              <a:cs typeface="Assistant SemiBold" panose="00000700000000000000" pitchFamily="2" charset="-79"/>
            </a:endParaRPr>
          </a:p>
        </p:txBody>
      </p:sp>
      <p:pic>
        <p:nvPicPr>
          <p:cNvPr id="45" name="Picture 44">
            <a:extLst>
              <a:ext uri="{FF2B5EF4-FFF2-40B4-BE49-F238E27FC236}">
                <a16:creationId xmlns:a16="http://schemas.microsoft.com/office/drawing/2014/main" id="{BB40D171-C3B9-4295-BE0D-CCB5FDE30287}"/>
              </a:ext>
            </a:extLst>
          </p:cNvPr>
          <p:cNvPicPr preferRelativeResize="0">
            <a:picLocks/>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0132" t="10234" b="14267"/>
          <a:stretch/>
        </p:blipFill>
        <p:spPr>
          <a:xfrm>
            <a:off x="9523967" y="974905"/>
            <a:ext cx="900000" cy="900000"/>
          </a:xfrm>
          <a:prstGeom prst="ellipse">
            <a:avLst/>
          </a:prstGeom>
          <a:solidFill>
            <a:srgbClr val="737373"/>
          </a:solidFill>
          <a:ln w="6350" cap="rnd">
            <a:solidFill>
              <a:schemeClr val="bg1"/>
            </a:solidFill>
          </a:ln>
          <a:effectLst>
            <a:outerShdw blurRad="88900" dist="88900" dir="8100000" algn="tr" rotWithShape="0">
              <a:prstClr val="black">
                <a:alpha val="32000"/>
              </a:prstClr>
            </a:outerShdw>
          </a:effectLst>
        </p:spPr>
      </p:pic>
      <p:sp>
        <p:nvSpPr>
          <p:cNvPr id="47" name="TextBox 46">
            <a:extLst>
              <a:ext uri="{FF2B5EF4-FFF2-40B4-BE49-F238E27FC236}">
                <a16:creationId xmlns:a16="http://schemas.microsoft.com/office/drawing/2014/main" id="{A3A66051-8793-41A6-A6E9-0ACE4C2B14EC}"/>
              </a:ext>
            </a:extLst>
          </p:cNvPr>
          <p:cNvSpPr txBox="1"/>
          <p:nvPr/>
        </p:nvSpPr>
        <p:spPr>
          <a:xfrm>
            <a:off x="9347071" y="2140220"/>
            <a:ext cx="1253792" cy="338554"/>
          </a:xfrm>
          <a:prstGeom prst="rect">
            <a:avLst/>
          </a:prstGeom>
          <a:noFill/>
        </p:spPr>
        <p:txBody>
          <a:bodyPr wrap="square" rtlCol="0">
            <a:spAutoFit/>
          </a:body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Doron Aviv</a:t>
            </a:r>
          </a:p>
        </p:txBody>
      </p:sp>
      <p:sp>
        <p:nvSpPr>
          <p:cNvPr id="50" name="TextBox 49">
            <a:extLst>
              <a:ext uri="{FF2B5EF4-FFF2-40B4-BE49-F238E27FC236}">
                <a16:creationId xmlns:a16="http://schemas.microsoft.com/office/drawing/2014/main" id="{267645FD-A35B-4B74-AEBA-5CC39FD9CCBF}"/>
              </a:ext>
            </a:extLst>
          </p:cNvPr>
          <p:cNvSpPr txBox="1"/>
          <p:nvPr/>
        </p:nvSpPr>
        <p:spPr>
          <a:xfrm>
            <a:off x="8893967" y="2433424"/>
            <a:ext cx="2160000" cy="461665"/>
          </a:xfrm>
          <a:prstGeom prst="rect">
            <a:avLst/>
          </a:prstGeom>
          <a:noFill/>
        </p:spPr>
        <p:txBody>
          <a:bodyPr wrap="square" lIns="91440" tIns="45720" rIns="91440" bIns="45720" rtlCol="0" anchor="t" anchorCtr="0">
            <a:spAutoFit/>
          </a:body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Chairman of the Board, Controlling Shareholder</a:t>
            </a:r>
          </a:p>
        </p:txBody>
      </p:sp>
      <p:sp>
        <p:nvSpPr>
          <p:cNvPr id="51" name="TextBox 50">
            <a:extLst>
              <a:ext uri="{FF2B5EF4-FFF2-40B4-BE49-F238E27FC236}">
                <a16:creationId xmlns:a16="http://schemas.microsoft.com/office/drawing/2014/main" id="{124C622E-5D9A-455D-9FB9-DA9EBF5C7901}"/>
              </a:ext>
            </a:extLst>
          </p:cNvPr>
          <p:cNvSpPr txBox="1"/>
          <p:nvPr/>
        </p:nvSpPr>
        <p:spPr>
          <a:xfrm>
            <a:off x="8713967" y="3270603"/>
            <a:ext cx="2520000" cy="707886"/>
          </a:xfrm>
          <a:prstGeom prst="rect">
            <a:avLst/>
          </a:prstGeom>
          <a:noFill/>
        </p:spPr>
        <p:txBody>
          <a:bodyPr wrap="square" lIns="91440" tIns="45720" rIns="91440" bIns="45720" rtlCol="0" anchor="t">
            <a:spAutoFit/>
          </a:bodyPr>
          <a:lstStyle/>
          <a:p>
            <a:pPr algn="ctr" eaLnBrk="1" hangingPunct="1">
              <a:spcBef>
                <a:spcPts val="600"/>
              </a:spcBef>
            </a:pP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Chairman of Aviv Group, one of Israel’s leading real estate firms. Graduated from Technion University’s Faculty of Engineering with </a:t>
            </a:r>
            <a:r>
              <a:rPr lang="en-GB" altLang="en-IL" sz="1000" dirty="0" err="1">
                <a:solidFill>
                  <a:srgbClr val="333333"/>
                </a:solidFill>
                <a:latin typeface="Assistant" pitchFamily="2" charset="-79"/>
                <a:ea typeface="Open Sans Light" panose="020B0306030504020204" pitchFamily="34" charset="0"/>
                <a:cs typeface="Assistant" pitchFamily="2" charset="-79"/>
                <a:sym typeface="Assistant" pitchFamily="2" charset="-79"/>
              </a:rPr>
              <a:t>honors</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a:t>
            </a:r>
          </a:p>
        </p:txBody>
      </p:sp>
      <p:pic>
        <p:nvPicPr>
          <p:cNvPr id="52" name="Picture 14">
            <a:extLst>
              <a:ext uri="{FF2B5EF4-FFF2-40B4-BE49-F238E27FC236}">
                <a16:creationId xmlns:a16="http://schemas.microsoft.com/office/drawing/2014/main" id="{7547342F-FB0F-4A8F-B56A-AA49B1F70D14}"/>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31331" t="15226" r="31110" b="31120"/>
          <a:stretch/>
        </p:blipFill>
        <p:spPr>
          <a:xfrm>
            <a:off x="1289771" y="974905"/>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54" name="TextBox 53">
            <a:extLst>
              <a:ext uri="{FF2B5EF4-FFF2-40B4-BE49-F238E27FC236}">
                <a16:creationId xmlns:a16="http://schemas.microsoft.com/office/drawing/2014/main" id="{8D9915B4-CAB2-4395-8271-E013002F82AB}"/>
              </a:ext>
            </a:extLst>
          </p:cNvPr>
          <p:cNvSpPr txBox="1"/>
          <p:nvPr/>
        </p:nvSpPr>
        <p:spPr>
          <a:xfrm>
            <a:off x="1112875" y="2140220"/>
            <a:ext cx="1253792" cy="338554"/>
          </a:xfrm>
          <a:prstGeom prst="rect">
            <a:avLst/>
          </a:prstGeom>
          <a:noFill/>
        </p:spPr>
        <p:txBody>
          <a:bodyPr wrap="square" rtlCol="0">
            <a:spAutoFit/>
          </a:body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Barak Gur</a:t>
            </a:r>
          </a:p>
        </p:txBody>
      </p:sp>
      <p:sp>
        <p:nvSpPr>
          <p:cNvPr id="55" name="TextBox 54">
            <a:extLst>
              <a:ext uri="{FF2B5EF4-FFF2-40B4-BE49-F238E27FC236}">
                <a16:creationId xmlns:a16="http://schemas.microsoft.com/office/drawing/2014/main" id="{7FC193E5-9E50-4DCE-A123-24F54A82C7F9}"/>
              </a:ext>
            </a:extLst>
          </p:cNvPr>
          <p:cNvSpPr txBox="1"/>
          <p:nvPr/>
        </p:nvSpPr>
        <p:spPr>
          <a:xfrm>
            <a:off x="659771" y="2433424"/>
            <a:ext cx="2160000" cy="646331"/>
          </a:xfrm>
          <a:prstGeom prst="rect">
            <a:avLst/>
          </a:prstGeom>
          <a:noFill/>
        </p:spPr>
        <p:txBody>
          <a:bodyPr wrap="square" lIns="91440" tIns="45720" rIns="91440" bIns="45720" rtlCol="0" anchor="t" anchorCtr="0">
            <a:spAutoFit/>
          </a:body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Founder, Deputy CEO, </a:t>
            </a:r>
            <a:br>
              <a:rPr lang="en-GB" altLang="en-IL" sz="1200" dirty="0">
                <a:latin typeface="Assistant SemiBold" pitchFamily="2" charset="-79"/>
                <a:ea typeface="Open Sans Light" panose="020B0306030504020204" pitchFamily="34" charset="0"/>
                <a:cs typeface="Assistant SemiBold" pitchFamily="2" charset="-79"/>
              </a:rPr>
            </a:br>
            <a:r>
              <a:rPr lang="en-GB" altLang="en-IL" sz="1200" dirty="0">
                <a:latin typeface="Assistant SemiBold" pitchFamily="2" charset="-79"/>
                <a:ea typeface="Open Sans Light" panose="020B0306030504020204" pitchFamily="34" charset="0"/>
                <a:cs typeface="Assistant SemiBold" pitchFamily="2" charset="-79"/>
              </a:rPr>
              <a:t>Chief Product Officer, Board Member</a:t>
            </a:r>
          </a:p>
        </p:txBody>
      </p:sp>
      <p:sp>
        <p:nvSpPr>
          <p:cNvPr id="56" name="TextBox 55">
            <a:extLst>
              <a:ext uri="{FF2B5EF4-FFF2-40B4-BE49-F238E27FC236}">
                <a16:creationId xmlns:a16="http://schemas.microsoft.com/office/drawing/2014/main" id="{332116F0-A04D-4E39-819D-5499F4F2F021}"/>
              </a:ext>
            </a:extLst>
          </p:cNvPr>
          <p:cNvSpPr txBox="1"/>
          <p:nvPr/>
        </p:nvSpPr>
        <p:spPr>
          <a:xfrm>
            <a:off x="479771" y="3217331"/>
            <a:ext cx="2520000" cy="861774"/>
          </a:xfrm>
          <a:prstGeom prst="rect">
            <a:avLst/>
          </a:prstGeom>
          <a:noFill/>
        </p:spPr>
        <p:txBody>
          <a:bodyPr wrap="square" lIns="91440" tIns="45720" rIns="91440" bIns="45720" rtlCol="0" anchor="t">
            <a:spAutoFit/>
          </a:bodyPr>
          <a:lstStyle/>
          <a:p>
            <a:pPr algn="ctr" eaLnBrk="1" hangingPunct="1">
              <a:spcBef>
                <a:spcPts val="600"/>
              </a:spcBef>
            </a:pP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MSc in Physics,</a:t>
            </a:r>
            <a:r>
              <a:rPr lang="en-IL" altLang="en-IL" sz="1000" dirty="0">
                <a:solidFill>
                  <a:srgbClr val="333333"/>
                </a:solidFill>
                <a:latin typeface="Assistant" pitchFamily="2" charset="-79"/>
                <a:ea typeface="Open Sans Light" panose="020B0306030504020204" pitchFamily="34" charset="0"/>
                <a:cs typeface="Assistant" pitchFamily="2" charset="-79"/>
              </a:rPr>
              <a:t> with specialty in complex systems</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 from Ben-Gurion University. Graduate of an IDF specialized intelligence unit. One of the founders of “Asimov” </a:t>
            </a:r>
            <a:r>
              <a:rPr lang="en-IL" altLang="en-IL" sz="1000" dirty="0">
                <a:latin typeface="Calibri Light" panose="020F0302020204030204" pitchFamily="34" charset="0"/>
                <a:ea typeface="Open Sans Light" panose="020B0306030504020204" pitchFamily="34" charset="0"/>
                <a:cs typeface="Assistant" pitchFamily="2" charset="-79"/>
              </a:rPr>
              <a:t>—</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 Artificial Intelligence.</a:t>
            </a:r>
            <a:endParaRPr lang="en-GB" altLang="en-IL" sz="1000" dirty="0">
              <a:latin typeface="Assistant SemiBold" pitchFamily="2" charset="-79"/>
              <a:ea typeface="Open Sans Light" panose="020B0306030504020204" pitchFamily="34" charset="0"/>
              <a:cs typeface="Assistant SemiBold" pitchFamily="2" charset="-79"/>
            </a:endParaRPr>
          </a:p>
        </p:txBody>
      </p:sp>
      <p:sp>
        <p:nvSpPr>
          <p:cNvPr id="57" name="TextBox 56">
            <a:extLst>
              <a:ext uri="{FF2B5EF4-FFF2-40B4-BE49-F238E27FC236}">
                <a16:creationId xmlns:a16="http://schemas.microsoft.com/office/drawing/2014/main" id="{26A639B5-9C4D-474E-90D5-E75512298231}"/>
              </a:ext>
            </a:extLst>
          </p:cNvPr>
          <p:cNvSpPr txBox="1"/>
          <p:nvPr/>
        </p:nvSpPr>
        <p:spPr>
          <a:xfrm>
            <a:off x="6602339" y="2140220"/>
            <a:ext cx="1253792" cy="338554"/>
          </a:xfrm>
          <a:prstGeom prst="rect">
            <a:avLst/>
          </a:prstGeom>
          <a:noFill/>
        </p:spPr>
        <p:txBody>
          <a:bodyPr wrap="square" rtlCol="0">
            <a:spAutoFit/>
          </a:bodyPr>
          <a:lstStyle/>
          <a:p>
            <a:pPr algn="ctr" eaLnBrk="1" fontAlgn="auto" hangingPunct="1">
              <a:spcBef>
                <a:spcPts val="0"/>
              </a:spcBef>
              <a:spcAft>
                <a:spcPts val="0"/>
              </a:spcAft>
              <a:defRPr/>
            </a:pPr>
            <a:r>
              <a:rPr lang="en-gb" sz="1600" b="1" dirty="0" err="1">
                <a:solidFill>
                  <a:schemeClr val="accent1"/>
                </a:solidFill>
                <a:latin typeface="+mj-lt"/>
                <a:cs typeface="Assistant" panose="00000500000000000000" pitchFamily="2" charset="-79"/>
              </a:rPr>
              <a:t>Dr.</a:t>
            </a:r>
            <a:r>
              <a:rPr lang="en-gb" sz="1600" b="1" dirty="0">
                <a:solidFill>
                  <a:schemeClr val="accent1"/>
                </a:solidFill>
                <a:latin typeface="+mj-lt"/>
                <a:cs typeface="Assistant" panose="00000500000000000000" pitchFamily="2" charset="-79"/>
              </a:rPr>
              <a:t> Gal Aviv</a:t>
            </a:r>
          </a:p>
        </p:txBody>
      </p:sp>
      <p:sp>
        <p:nvSpPr>
          <p:cNvPr id="58" name="TextBox 57">
            <a:extLst>
              <a:ext uri="{FF2B5EF4-FFF2-40B4-BE49-F238E27FC236}">
                <a16:creationId xmlns:a16="http://schemas.microsoft.com/office/drawing/2014/main" id="{62877352-B253-4AF5-9224-4415E58AB1E9}"/>
              </a:ext>
            </a:extLst>
          </p:cNvPr>
          <p:cNvSpPr txBox="1"/>
          <p:nvPr/>
        </p:nvSpPr>
        <p:spPr>
          <a:xfrm>
            <a:off x="6149235" y="2433424"/>
            <a:ext cx="2160000" cy="646331"/>
          </a:xfrm>
          <a:prstGeom prst="rect">
            <a:avLst/>
          </a:prstGeom>
          <a:noFill/>
        </p:spPr>
        <p:txBody>
          <a:bodyPr wrap="square" lIns="91440" tIns="45720" rIns="91440" bIns="45720" rtlCol="0" anchor="t" anchorCtr="0">
            <a:spAutoFit/>
          </a:bodyPr>
          <a:lstStyle/>
          <a:p>
            <a:pPr algn="ctr" eaLnBrk="1" fontAlgn="auto" hangingPunct="1">
              <a:spcBef>
                <a:spcPts val="0"/>
              </a:spcBef>
              <a:spcAft>
                <a:spcPts val="0"/>
              </a:spcAft>
              <a:defRPr/>
            </a:pPr>
            <a:r>
              <a:rPr lang="en-gb" sz="1200" dirty="0">
                <a:latin typeface="Assistant SemiBold" panose="00000700000000000000" pitchFamily="2" charset="-79"/>
                <a:ea typeface="Open Sans Light"/>
                <a:cs typeface="Assistant SemiBold" panose="00000700000000000000" pitchFamily="2" charset="-79"/>
              </a:rPr>
              <a:t>Founder, Controlling Shareholder, CEO</a:t>
            </a:r>
            <a:br>
              <a:rPr lang="en-GB" sz="1200" dirty="0">
                <a:latin typeface="Assistant SemiBold" panose="00000700000000000000" pitchFamily="2" charset="-79"/>
                <a:ea typeface="Open Sans Light"/>
                <a:cs typeface="Assistant SemiBold" panose="00000700000000000000" pitchFamily="2" charset="-79"/>
              </a:rPr>
            </a:br>
            <a:r>
              <a:rPr lang="en-gb" sz="1200" dirty="0">
                <a:latin typeface="Assistant SemiBold" panose="00000700000000000000" pitchFamily="2" charset="-79"/>
                <a:ea typeface="Open Sans Light"/>
                <a:cs typeface="Assistant SemiBold" panose="00000700000000000000" pitchFamily="2" charset="-79"/>
              </a:rPr>
              <a:t>Board Member</a:t>
            </a:r>
            <a:endParaRPr lang="en-GB" sz="1200" dirty="0">
              <a:latin typeface="Assistant SemiBold" panose="00000700000000000000" pitchFamily="2" charset="-79"/>
              <a:ea typeface="Open Sans Light"/>
              <a:cs typeface="Assistant SemiBold" panose="00000700000000000000" pitchFamily="2" charset="-79"/>
            </a:endParaRPr>
          </a:p>
        </p:txBody>
      </p:sp>
      <p:sp>
        <p:nvSpPr>
          <p:cNvPr id="59" name="TextBox 58">
            <a:extLst>
              <a:ext uri="{FF2B5EF4-FFF2-40B4-BE49-F238E27FC236}">
                <a16:creationId xmlns:a16="http://schemas.microsoft.com/office/drawing/2014/main" id="{E9269F55-CE86-4D69-9F75-C0F098CAF1A8}"/>
              </a:ext>
            </a:extLst>
          </p:cNvPr>
          <p:cNvSpPr txBox="1"/>
          <p:nvPr/>
        </p:nvSpPr>
        <p:spPr>
          <a:xfrm>
            <a:off x="5969235" y="3252504"/>
            <a:ext cx="2520000" cy="984885"/>
          </a:xfrm>
          <a:prstGeom prst="rect">
            <a:avLst/>
          </a:prstGeom>
          <a:noFill/>
        </p:spPr>
        <p:txBody>
          <a:bodyPr wrap="square" lIns="91440" tIns="45720" rIns="91440" bIns="45720" rtlCol="0" anchor="t">
            <a:spAutoFit/>
          </a:bodyPr>
          <a:lstStyle/>
          <a:p>
            <a:pPr algn="ctr" eaLnBrk="1" fontAlgn="auto" hangingPunct="1">
              <a:spcBef>
                <a:spcPts val="600"/>
              </a:spcBef>
              <a:spcAft>
                <a:spcPts val="0"/>
              </a:spcAft>
              <a:defRPr/>
            </a:pPr>
            <a:r>
              <a:rPr lang="en-gb" sz="1000" dirty="0">
                <a:solidFill>
                  <a:srgbClr val="333333"/>
                </a:solidFill>
                <a:latin typeface="Assistant"/>
                <a:ea typeface="Assistant"/>
                <a:cs typeface="Assistant"/>
                <a:sym typeface="Assistant"/>
              </a:rPr>
              <a:t>PhD in Physics from Nottingham University, UK</a:t>
            </a:r>
            <a:r>
              <a:rPr lang="en-GB" sz="1000" dirty="0">
                <a:solidFill>
                  <a:srgbClr val="333333"/>
                </a:solidFill>
                <a:latin typeface="Assistant"/>
                <a:ea typeface="Assistant"/>
                <a:cs typeface="Assistant"/>
                <a:sym typeface="Assistant"/>
              </a:rPr>
              <a:t>.</a:t>
            </a:r>
            <a:endParaRPr lang="en-gb" sz="1000" dirty="0">
              <a:solidFill>
                <a:srgbClr val="333333"/>
              </a:solidFill>
              <a:latin typeface="Assistant"/>
              <a:cs typeface="Assistant"/>
            </a:endParaRPr>
          </a:p>
          <a:p>
            <a:pPr algn="ctr" eaLnBrk="1" fontAlgn="auto" hangingPunct="1">
              <a:spcBef>
                <a:spcPts val="0"/>
              </a:spcBef>
              <a:spcAft>
                <a:spcPts val="0"/>
              </a:spcAft>
              <a:defRPr/>
            </a:pPr>
            <a:r>
              <a:rPr lang="en-gb" sz="1000" dirty="0">
                <a:latin typeface="+mn-lt"/>
                <a:ea typeface="+mn-lt"/>
                <a:cs typeface="+mn-lt"/>
                <a:sym typeface="+mn-lt"/>
              </a:rPr>
              <a:t> </a:t>
            </a:r>
            <a:r>
              <a:rPr lang="en-gb" sz="1000" dirty="0">
                <a:solidFill>
                  <a:srgbClr val="333333"/>
                </a:solidFill>
                <a:latin typeface="Assistant"/>
                <a:ea typeface="Assistant"/>
                <a:cs typeface="Assistant"/>
                <a:sym typeface="Assistant"/>
              </a:rPr>
              <a:t>Specialist in quantum optics</a:t>
            </a:r>
            <a:r>
              <a:rPr lang="en-GB" sz="1000" dirty="0">
                <a:solidFill>
                  <a:srgbClr val="333333"/>
                </a:solidFill>
                <a:latin typeface="Assistant"/>
                <a:ea typeface="Assistant"/>
                <a:cs typeface="Assistant"/>
                <a:sym typeface="Assistant"/>
              </a:rPr>
              <a:t>.</a:t>
            </a:r>
            <a:endParaRPr lang="en-gb" sz="1000" dirty="0">
              <a:latin typeface="Assistant"/>
              <a:cs typeface="Assistant"/>
            </a:endParaRPr>
          </a:p>
          <a:p>
            <a:pPr algn="ctr" eaLnBrk="1" fontAlgn="auto" hangingPunct="1">
              <a:spcBef>
                <a:spcPts val="0"/>
              </a:spcBef>
              <a:spcAft>
                <a:spcPts val="0"/>
              </a:spcAft>
              <a:defRPr/>
            </a:pPr>
            <a:r>
              <a:rPr lang="en-GB" sz="1000" dirty="0">
                <a:solidFill>
                  <a:srgbClr val="333333"/>
                </a:solidFill>
                <a:latin typeface="Assistant"/>
                <a:ea typeface="Assistant"/>
                <a:cs typeface="Assistant"/>
                <a:sym typeface="Assistant"/>
              </a:rPr>
              <a:t>O</a:t>
            </a:r>
            <a:r>
              <a:rPr lang="en-gb" sz="1000" dirty="0">
                <a:solidFill>
                  <a:srgbClr val="333333"/>
                </a:solidFill>
                <a:latin typeface="Assistant"/>
                <a:ea typeface="Assistant"/>
                <a:cs typeface="Assistant"/>
                <a:sym typeface="Assistant"/>
              </a:rPr>
              <a:t>ver a decade of experience as an entrepreneur and venture capitalist.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2BAD8"/>
              </a:solidFill>
              <a:effectLst/>
              <a:uLnTx/>
              <a:uFillTx/>
              <a:latin typeface="Calibri Light" panose="020F0302020204030204"/>
              <a:ea typeface="Open Sans Light" panose="020B0306030504020204" pitchFamily="34" charset="0"/>
              <a:cs typeface="Assistant" panose="00000500000000000000" pitchFamily="2" charset="-79"/>
            </a:endParaRPr>
          </a:p>
        </p:txBody>
      </p:sp>
      <p:pic>
        <p:nvPicPr>
          <p:cNvPr id="60" name="Content Placeholder 4">
            <a:extLst>
              <a:ext uri="{FF2B5EF4-FFF2-40B4-BE49-F238E27FC236}">
                <a16:creationId xmlns:a16="http://schemas.microsoft.com/office/drawing/2014/main" id="{24FA694A-1FCF-428C-B3FA-C719996D951D}"/>
              </a:ext>
            </a:extLst>
          </p:cNvPr>
          <p:cNvPicPr preferRelativeResize="0">
            <a:picLocks/>
          </p:cNvPicPr>
          <p:nvPr/>
        </p:nvPicPr>
        <p:blipFill rotWithShape="1">
          <a:blip r:embed="rId6" cstate="print">
            <a:extLst>
              <a:ext uri="{28A0092B-C50C-407E-A947-70E740481C1C}">
                <a14:useLocalDpi xmlns:a14="http://schemas.microsoft.com/office/drawing/2010/main" val="0"/>
              </a:ext>
            </a:extLst>
          </a:blip>
          <a:srcRect l="22163" r="34404" b="38294"/>
          <a:stretch/>
        </p:blipFill>
        <p:spPr>
          <a:xfrm>
            <a:off x="6779235" y="974905"/>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61" name="TextBox 60">
            <a:extLst>
              <a:ext uri="{FF2B5EF4-FFF2-40B4-BE49-F238E27FC236}">
                <a16:creationId xmlns:a16="http://schemas.microsoft.com/office/drawing/2014/main" id="{6C6D02F5-3686-4B8C-8FFB-DF0B586CF4BA}"/>
              </a:ext>
            </a:extLst>
          </p:cNvPr>
          <p:cNvSpPr txBox="1"/>
          <p:nvPr/>
        </p:nvSpPr>
        <p:spPr>
          <a:xfrm>
            <a:off x="3857607" y="2140220"/>
            <a:ext cx="1253792" cy="338554"/>
          </a:xfrm>
          <a:prstGeom prst="rect">
            <a:avLst/>
          </a:prstGeom>
          <a:noFill/>
        </p:spPr>
        <p:txBody>
          <a:bodyPr wrap="square" rtlCol="0">
            <a:spAutoFit/>
          </a:body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Boaz Aviv</a:t>
            </a:r>
          </a:p>
        </p:txBody>
      </p:sp>
      <p:sp>
        <p:nvSpPr>
          <p:cNvPr id="62" name="TextBox 61">
            <a:extLst>
              <a:ext uri="{FF2B5EF4-FFF2-40B4-BE49-F238E27FC236}">
                <a16:creationId xmlns:a16="http://schemas.microsoft.com/office/drawing/2014/main" id="{B377F571-205D-41EE-8E3B-DF025A6C9950}"/>
              </a:ext>
            </a:extLst>
          </p:cNvPr>
          <p:cNvSpPr txBox="1"/>
          <p:nvPr/>
        </p:nvSpPr>
        <p:spPr>
          <a:xfrm>
            <a:off x="3404503" y="2433424"/>
            <a:ext cx="2160000" cy="830997"/>
          </a:xfrm>
          <a:prstGeom prst="rect">
            <a:avLst/>
          </a:prstGeom>
          <a:noFill/>
        </p:spPr>
        <p:txBody>
          <a:bodyPr wrap="square" lIns="91440" tIns="45720" rIns="91440" bIns="45720" rtlCol="0" anchor="t" anchorCtr="0">
            <a:spAutoFit/>
          </a:body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Founder, Controlling Shareholder, Deputy CEO </a:t>
            </a:r>
          </a:p>
          <a:p>
            <a:pPr algn="ctr" eaLnBrk="1" hangingPunct="1"/>
            <a:r>
              <a:rPr lang="en-GB" altLang="en-IL" sz="1200" dirty="0">
                <a:latin typeface="Assistant SemiBold" pitchFamily="2" charset="-79"/>
                <a:ea typeface="Open Sans Light" panose="020B0306030504020204" pitchFamily="34" charset="0"/>
                <a:cs typeface="Assistant SemiBold" pitchFamily="2" charset="-79"/>
              </a:rPr>
              <a:t>Chief Technology Officer and Board Member</a:t>
            </a:r>
          </a:p>
        </p:txBody>
      </p:sp>
      <p:sp>
        <p:nvSpPr>
          <p:cNvPr id="63" name="TextBox 62">
            <a:extLst>
              <a:ext uri="{FF2B5EF4-FFF2-40B4-BE49-F238E27FC236}">
                <a16:creationId xmlns:a16="http://schemas.microsoft.com/office/drawing/2014/main" id="{845AD284-4117-41FA-B45B-D1C592137F7C}"/>
              </a:ext>
            </a:extLst>
          </p:cNvPr>
          <p:cNvSpPr txBox="1"/>
          <p:nvPr/>
        </p:nvSpPr>
        <p:spPr>
          <a:xfrm>
            <a:off x="2948538" y="3270632"/>
            <a:ext cx="3147462" cy="1138773"/>
          </a:xfrm>
          <a:prstGeom prst="rect">
            <a:avLst/>
          </a:prstGeom>
          <a:noFill/>
        </p:spPr>
        <p:txBody>
          <a:bodyPr wrap="square" lIns="91440" tIns="45720" rIns="91440" bIns="45720" rtlCol="0" anchor="t">
            <a:spAutoFit/>
          </a:bodyPr>
          <a:lstStyle/>
          <a:p>
            <a:pPr algn="ctr" eaLnBrk="1" hangingPunct="1">
              <a:spcBef>
                <a:spcPts val="600"/>
              </a:spcBef>
            </a:pP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MSc in Computer Science </a:t>
            </a:r>
            <a:r>
              <a:rPr lang="en-US" altLang="en-IL" sz="1000" dirty="0">
                <a:solidFill>
                  <a:srgbClr val="333333"/>
                </a:solidFill>
                <a:latin typeface="Assistant" pitchFamily="2" charset="-79"/>
                <a:ea typeface="Open Sans Light" panose="020B0306030504020204" pitchFamily="34" charset="0"/>
                <a:cs typeface="Assistant" pitchFamily="2" charset="-79"/>
              </a:rPr>
              <a:t>science from the Interdisciplinary Center Herzliya</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 BSc in Physics and Economics </a:t>
            </a:r>
            <a:r>
              <a:rPr lang="en-US" altLang="en-IL" sz="1000" dirty="0">
                <a:solidFill>
                  <a:srgbClr val="333333"/>
                </a:solidFill>
                <a:latin typeface="Assistant" pitchFamily="2" charset="-79"/>
                <a:ea typeface="Open Sans Light" panose="020B0306030504020204" pitchFamily="34" charset="0"/>
                <a:cs typeface="Assistant" pitchFamily="2" charset="-79"/>
              </a:rPr>
              <a:t>from Tel Aviv University</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 </a:t>
            </a:r>
            <a:r>
              <a:rPr lang="en-IL" altLang="en-IL" sz="1000" dirty="0">
                <a:solidFill>
                  <a:srgbClr val="333333"/>
                </a:solidFill>
                <a:latin typeface="Assistant" pitchFamily="2" charset="-79"/>
                <a:ea typeface="Open Sans Light" panose="020B0306030504020204" pitchFamily="34" charset="0"/>
                <a:cs typeface="Assistant" pitchFamily="2" charset="-79"/>
              </a:rPr>
              <a:t>Served in Unit 81 </a:t>
            </a:r>
            <a:r>
              <a:rPr lang="en-US" altLang="en-IL" sz="1000" dirty="0">
                <a:solidFill>
                  <a:srgbClr val="333333"/>
                </a:solidFill>
                <a:latin typeface="Assistant" pitchFamily="2" charset="-79"/>
                <a:ea typeface="Open Sans Light" panose="020B0306030504020204" pitchFamily="34" charset="0"/>
                <a:cs typeface="Assistant" pitchFamily="2" charset="-79"/>
              </a:rPr>
              <a:t>of the Israel Defense Forces (IDF) </a:t>
            </a:r>
            <a:r>
              <a:rPr lang="en-IL" altLang="en-IL" sz="1000" dirty="0">
                <a:solidFill>
                  <a:srgbClr val="333333"/>
                </a:solidFill>
                <a:latin typeface="Assistant" pitchFamily="2" charset="-79"/>
                <a:ea typeface="Open Sans Light" panose="020B0306030504020204" pitchFamily="34" charset="0"/>
                <a:cs typeface="Assistant" pitchFamily="2" charset="-79"/>
              </a:rPr>
              <a:t>— the technology unit of </a:t>
            </a:r>
            <a:r>
              <a:rPr lang="en-US" altLang="en-IL" sz="1000" dirty="0">
                <a:solidFill>
                  <a:srgbClr val="333333"/>
                </a:solidFill>
                <a:latin typeface="Assistant" pitchFamily="2" charset="-79"/>
                <a:ea typeface="Open Sans Light" panose="020B0306030504020204" pitchFamily="34" charset="0"/>
                <a:cs typeface="Assistant" pitchFamily="2" charset="-79"/>
              </a:rPr>
              <a:t>Israel’s</a:t>
            </a:r>
            <a:r>
              <a:rPr lang="en-IL" altLang="en-IL" sz="1000" dirty="0">
                <a:solidFill>
                  <a:srgbClr val="333333"/>
                </a:solidFill>
                <a:latin typeface="Assistant" pitchFamily="2" charset="-79"/>
                <a:ea typeface="Open Sans Light" panose="020B0306030504020204" pitchFamily="34" charset="0"/>
                <a:cs typeface="Assistant" pitchFamily="2" charset="-79"/>
              </a:rPr>
              <a:t> Military Intelligence Directorate. </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Founder of </a:t>
            </a:r>
            <a:r>
              <a:rPr lang="en-GB" altLang="en-IL" sz="1000" dirty="0" err="1">
                <a:solidFill>
                  <a:srgbClr val="333333"/>
                </a:solidFill>
                <a:latin typeface="Assistant" pitchFamily="2" charset="-79"/>
                <a:ea typeface="Open Sans Light" panose="020B0306030504020204" pitchFamily="34" charset="0"/>
                <a:cs typeface="Assistant" pitchFamily="2" charset="-79"/>
                <a:sym typeface="Assistant" pitchFamily="2" charset="-79"/>
              </a:rPr>
              <a:t>PetWise</a:t>
            </a:r>
            <a:r>
              <a:rPr lang="en-GB" altLang="en-IL" sz="1000" dirty="0">
                <a:solidFill>
                  <a:srgbClr val="333333"/>
                </a:solidFill>
                <a:latin typeface="Assistant" pitchFamily="2" charset="-79"/>
                <a:ea typeface="Open Sans Light" panose="020B0306030504020204" pitchFamily="34" charset="0"/>
                <a:cs typeface="Assistant" pitchFamily="2" charset="-79"/>
                <a:sym typeface="Assistant" pitchFamily="2" charset="-79"/>
              </a:rPr>
              <a:t>, a remote sensing system for animals.</a:t>
            </a:r>
            <a:endParaRPr lang="en-GB" altLang="en-IL" sz="1000" dirty="0">
              <a:latin typeface="Assistant SemiBold" pitchFamily="2" charset="-79"/>
              <a:ea typeface="Open Sans Light" panose="020B0306030504020204" pitchFamily="34" charset="0"/>
              <a:cs typeface="Assistant SemiBold"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2BAD8"/>
              </a:solidFill>
              <a:effectLst/>
              <a:uLnTx/>
              <a:uFillTx/>
              <a:latin typeface="Calibri Light" panose="020F0302020204030204"/>
              <a:ea typeface="Open Sans Light" panose="020B0306030504020204" pitchFamily="34" charset="0"/>
              <a:cs typeface="Assistant" panose="00000500000000000000" pitchFamily="2" charset="-79"/>
            </a:endParaRPr>
          </a:p>
        </p:txBody>
      </p:sp>
      <p:pic>
        <p:nvPicPr>
          <p:cNvPr id="64" name="Picture 11">
            <a:extLst>
              <a:ext uri="{FF2B5EF4-FFF2-40B4-BE49-F238E27FC236}">
                <a16:creationId xmlns:a16="http://schemas.microsoft.com/office/drawing/2014/main" id="{0BA76E7F-771C-48F2-A205-8B52DF55ACC0}"/>
              </a:ext>
            </a:extLst>
          </p:cNvPr>
          <p:cNvPicPr preferRelativeResize="0">
            <a:picLocks/>
          </p:cNvPicPr>
          <p:nvPr/>
        </p:nvPicPr>
        <p:blipFill rotWithShape="1">
          <a:blip r:embed="rId7" cstate="print">
            <a:extLst>
              <a:ext uri="{28A0092B-C50C-407E-A947-70E740481C1C}">
                <a14:useLocalDpi xmlns:a14="http://schemas.microsoft.com/office/drawing/2010/main" val="0"/>
              </a:ext>
            </a:extLst>
          </a:blip>
          <a:srcRect l="18352" t="7343" r="35444" b="26654"/>
          <a:stretch/>
        </p:blipFill>
        <p:spPr>
          <a:xfrm>
            <a:off x="4034503" y="974905"/>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pic>
        <p:nvPicPr>
          <p:cNvPr id="65" name="Picture 19">
            <a:extLst>
              <a:ext uri="{FF2B5EF4-FFF2-40B4-BE49-F238E27FC236}">
                <a16:creationId xmlns:a16="http://schemas.microsoft.com/office/drawing/2014/main" id="{4D5D1BEE-BED7-4B46-9DC1-737A9F7EA10D}"/>
              </a:ext>
            </a:extLst>
          </p:cNvPr>
          <p:cNvPicPr preferRelativeResize="0">
            <a:picLocks/>
          </p:cNvPicPr>
          <p:nvPr/>
        </p:nvPicPr>
        <p:blipFill rotWithShape="1">
          <a:blip r:embed="rId8" cstate="print">
            <a:extLst>
              <a:ext uri="{28A0092B-C50C-407E-A947-70E740481C1C}">
                <a14:useLocalDpi xmlns:a14="http://schemas.microsoft.com/office/drawing/2010/main" val="0"/>
              </a:ext>
            </a:extLst>
          </a:blip>
          <a:srcRect l="25073" t="10951" r="30763" b="25959"/>
          <a:stretch/>
        </p:blipFill>
        <p:spPr>
          <a:xfrm>
            <a:off x="8151601" y="4263063"/>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66" name="TextBox 65">
            <a:extLst>
              <a:ext uri="{FF2B5EF4-FFF2-40B4-BE49-F238E27FC236}">
                <a16:creationId xmlns:a16="http://schemas.microsoft.com/office/drawing/2014/main" id="{9F230B23-8488-4E86-B24C-64B53E0A0420}"/>
              </a:ext>
            </a:extLst>
          </p:cNvPr>
          <p:cNvSpPr txBox="1"/>
          <p:nvPr/>
        </p:nvSpPr>
        <p:spPr>
          <a:xfrm>
            <a:off x="7719715" y="5243803"/>
            <a:ext cx="1988503" cy="338554"/>
          </a:xfrm>
          <a:prstGeom prst="rect">
            <a:avLst/>
          </a:prstGeom>
          <a:noFill/>
        </p:spPr>
        <p:txBody>
          <a:bodyPr wrap="square" rtlCol="0">
            <a:spAutoFit/>
          </a:body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Annie Aviram, Adv. </a:t>
            </a:r>
          </a:p>
        </p:txBody>
      </p:sp>
      <p:sp>
        <p:nvSpPr>
          <p:cNvPr id="67" name="TextBox 66">
            <a:extLst>
              <a:ext uri="{FF2B5EF4-FFF2-40B4-BE49-F238E27FC236}">
                <a16:creationId xmlns:a16="http://schemas.microsoft.com/office/drawing/2014/main" id="{1C13246F-BD60-4CDC-8B96-8CD73AF55AD8}"/>
              </a:ext>
            </a:extLst>
          </p:cNvPr>
          <p:cNvSpPr txBox="1"/>
          <p:nvPr/>
        </p:nvSpPr>
        <p:spPr>
          <a:xfrm>
            <a:off x="7367197" y="5440781"/>
            <a:ext cx="2520000" cy="276999"/>
          </a:xfrm>
          <a:prstGeom prst="rect">
            <a:avLst/>
          </a:prstGeom>
          <a:noFill/>
        </p:spPr>
        <p:txBody>
          <a:bodyPr wrap="square" lIns="91440" tIns="45720" rIns="91440" bIns="45720" rtlCol="0" anchor="t" anchorCtr="0">
            <a:spAutoFit/>
          </a:body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Chief Legal Counsel, Senior VP</a:t>
            </a:r>
          </a:p>
        </p:txBody>
      </p:sp>
      <p:sp>
        <p:nvSpPr>
          <p:cNvPr id="68" name="TextBox 67">
            <a:extLst>
              <a:ext uri="{FF2B5EF4-FFF2-40B4-BE49-F238E27FC236}">
                <a16:creationId xmlns:a16="http://schemas.microsoft.com/office/drawing/2014/main" id="{4D16BEB1-2E55-4C48-BE2A-8CBC502883E9}"/>
              </a:ext>
            </a:extLst>
          </p:cNvPr>
          <p:cNvSpPr txBox="1"/>
          <p:nvPr/>
        </p:nvSpPr>
        <p:spPr>
          <a:xfrm>
            <a:off x="5844574" y="5618801"/>
            <a:ext cx="5738786" cy="507831"/>
          </a:xfrm>
          <a:prstGeom prst="rect">
            <a:avLst/>
          </a:prstGeom>
          <a:noFill/>
        </p:spPr>
        <p:txBody>
          <a:bodyPr wrap="square" lIns="91440" tIns="45720" rIns="91440" bIns="45720" rtlCol="0" anchor="t">
            <a:spAutoFit/>
          </a:bodyPr>
          <a:lstStyle/>
          <a:p>
            <a:pPr algn="ctr" eaLnBrk="1" hangingPunct="1">
              <a:spcBef>
                <a:spcPts val="600"/>
              </a:spcBef>
            </a:pPr>
            <a:r>
              <a:rPr lang="en-GB" altLang="en-IL" sz="900" dirty="0">
                <a:solidFill>
                  <a:srgbClr val="333333"/>
                </a:solidFill>
                <a:latin typeface="Assistant" pitchFamily="2" charset="-79"/>
                <a:ea typeface="Open Sans Light" panose="020B0306030504020204" pitchFamily="34" charset="0"/>
                <a:cs typeface="Assistant" pitchFamily="2" charset="-79"/>
                <a:sym typeface="Assistant" pitchFamily="2" charset="-79"/>
              </a:rPr>
              <a:t>Over 30 years of banking experience providing legal advice for financial transactions and regulations. Served as Head of Legal Advisory Department at Bank Leumi, director and member of a provident fund’s Audit Committee and in other positions  at various companies. Chair of a trust company</a:t>
            </a:r>
            <a:r>
              <a:rPr lang="en-GB" altLang="en-IL" sz="900" dirty="0">
                <a:solidFill>
                  <a:srgbClr val="333333"/>
                </a:solidFill>
                <a:latin typeface="Assistant SemiBold" pitchFamily="2" charset="-79"/>
                <a:ea typeface="Assistant" pitchFamily="2" charset="-79"/>
                <a:cs typeface="Assistant SemiBold" pitchFamily="2" charset="-79"/>
                <a:sym typeface="Assistant" pitchFamily="2" charset="-79"/>
              </a:rPr>
              <a:t>.</a:t>
            </a:r>
            <a:endParaRPr lang="en-GB" altLang="en-IL" sz="900" dirty="0">
              <a:latin typeface="Assistant SemiBold" pitchFamily="2" charset="-79"/>
              <a:ea typeface="Open Sans Light" panose="020B0306030504020204" pitchFamily="34" charset="0"/>
              <a:cs typeface="Assistant SemiBold" pitchFamily="2" charset="-79"/>
            </a:endParaRPr>
          </a:p>
        </p:txBody>
      </p:sp>
      <p:sp>
        <p:nvSpPr>
          <p:cNvPr id="69" name="TextBox 68">
            <a:extLst>
              <a:ext uri="{FF2B5EF4-FFF2-40B4-BE49-F238E27FC236}">
                <a16:creationId xmlns:a16="http://schemas.microsoft.com/office/drawing/2014/main" id="{77427A6D-2C3D-4F49-B263-9596B0996AAB}"/>
              </a:ext>
            </a:extLst>
          </p:cNvPr>
          <p:cNvSpPr txBox="1"/>
          <p:nvPr/>
        </p:nvSpPr>
        <p:spPr>
          <a:xfrm>
            <a:off x="1000949" y="5216573"/>
            <a:ext cx="3163682" cy="338554"/>
          </a:xfrm>
          <a:prstGeom prst="rect">
            <a:avLst/>
          </a:prstGeom>
          <a:noFill/>
        </p:spPr>
        <p:txBody>
          <a:bodyPr wrap="square" rtlCol="0">
            <a:spAutoFit/>
          </a:body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Chen </a:t>
            </a:r>
            <a:r>
              <a:rPr lang="en-gb" sz="1600" b="1" dirty="0" err="1">
                <a:solidFill>
                  <a:schemeClr val="accent1"/>
                </a:solidFill>
                <a:latin typeface="+mj-lt"/>
                <a:cs typeface="Assistant" panose="00000500000000000000" pitchFamily="2" charset="-79"/>
              </a:rPr>
              <a:t>Meshulami</a:t>
            </a:r>
            <a:r>
              <a:rPr lang="en-gb" sz="1600" b="1" dirty="0">
                <a:solidFill>
                  <a:schemeClr val="accent1"/>
                </a:solidFill>
                <a:latin typeface="+mj-lt"/>
                <a:cs typeface="Assistant" panose="00000500000000000000" pitchFamily="2" charset="-79"/>
              </a:rPr>
              <a:t> Cohen, CPA</a:t>
            </a:r>
          </a:p>
        </p:txBody>
      </p:sp>
      <p:sp>
        <p:nvSpPr>
          <p:cNvPr id="70" name="TextBox 69">
            <a:extLst>
              <a:ext uri="{FF2B5EF4-FFF2-40B4-BE49-F238E27FC236}">
                <a16:creationId xmlns:a16="http://schemas.microsoft.com/office/drawing/2014/main" id="{E50387FB-7F40-4300-8A59-288C6B971759}"/>
              </a:ext>
            </a:extLst>
          </p:cNvPr>
          <p:cNvSpPr txBox="1"/>
          <p:nvPr/>
        </p:nvSpPr>
        <p:spPr>
          <a:xfrm>
            <a:off x="1412790" y="5451561"/>
            <a:ext cx="2340000" cy="276999"/>
          </a:xfrm>
          <a:prstGeom prst="rect">
            <a:avLst/>
          </a:prstGeom>
          <a:noFill/>
        </p:spPr>
        <p:txBody>
          <a:bodyPr wrap="square" lIns="91440" tIns="45720" rIns="91440" bIns="45720" rtlCol="0" anchor="t" anchorCtr="0">
            <a:spAutoFit/>
          </a:bodyPr>
          <a:lstStyle/>
          <a:p>
            <a:pPr algn="ctr" eaLnBrk="1" hangingPunct="1"/>
            <a:r>
              <a:rPr lang="en-US" altLang="en-IL" sz="1200" dirty="0">
                <a:latin typeface="Assistant SemiBold" pitchFamily="2" charset="-79"/>
                <a:ea typeface="Open Sans Light" panose="020B0306030504020204" pitchFamily="34" charset="0"/>
                <a:cs typeface="Assistant SemiBold" pitchFamily="2" charset="-79"/>
              </a:rPr>
              <a:t>CFO</a:t>
            </a:r>
            <a:endParaRPr lang="en-GB" altLang="en-IL" sz="1200" dirty="0">
              <a:latin typeface="Assistant SemiBold" pitchFamily="2" charset="-79"/>
              <a:ea typeface="Open Sans Light" panose="020B0306030504020204" pitchFamily="34" charset="0"/>
              <a:cs typeface="Assistant SemiBold" pitchFamily="2" charset="-79"/>
            </a:endParaRPr>
          </a:p>
        </p:txBody>
      </p:sp>
      <p:sp>
        <p:nvSpPr>
          <p:cNvPr id="71" name="TextBox 70">
            <a:extLst>
              <a:ext uri="{FF2B5EF4-FFF2-40B4-BE49-F238E27FC236}">
                <a16:creationId xmlns:a16="http://schemas.microsoft.com/office/drawing/2014/main" id="{F9A926C0-4A4A-4BD4-9BDE-0D891A2AFDF3}"/>
              </a:ext>
            </a:extLst>
          </p:cNvPr>
          <p:cNvSpPr txBox="1"/>
          <p:nvPr/>
        </p:nvSpPr>
        <p:spPr>
          <a:xfrm>
            <a:off x="333960" y="5629430"/>
            <a:ext cx="5310696" cy="369332"/>
          </a:xfrm>
          <a:prstGeom prst="rect">
            <a:avLst/>
          </a:prstGeom>
          <a:noFill/>
        </p:spPr>
        <p:txBody>
          <a:bodyPr wrap="square" lIns="91440" tIns="45720" rIns="91440" bIns="45720" rtlCol="0" anchor="t">
            <a:spAutoFit/>
          </a:bodyPr>
          <a:lstStyle/>
          <a:p>
            <a:pPr algn="ctr" eaLnBrk="1" hangingPunct="1">
              <a:spcBef>
                <a:spcPts val="600"/>
              </a:spcBef>
            </a:pPr>
            <a:r>
              <a:rPr lang="en-GB" altLang="en-IL" sz="900" dirty="0">
                <a:solidFill>
                  <a:srgbClr val="333333"/>
                </a:solidFill>
                <a:latin typeface="Assistant" pitchFamily="2" charset="-79"/>
                <a:ea typeface="Open Sans Light" panose="020B0306030504020204" pitchFamily="34" charset="0"/>
                <a:cs typeface="Assistant" pitchFamily="2" charset="-79"/>
                <a:sym typeface="Assistant" pitchFamily="2" charset="-79"/>
              </a:rPr>
              <a:t>Over 16 years of experience managing financial systems in global industrial companies. Holds an MBA in Business Administration and a BA in Accounting and Business Administration.</a:t>
            </a:r>
          </a:p>
        </p:txBody>
      </p:sp>
      <p:cxnSp>
        <p:nvCxnSpPr>
          <p:cNvPr id="72" name="Straight Connector 71">
            <a:extLst>
              <a:ext uri="{FF2B5EF4-FFF2-40B4-BE49-F238E27FC236}">
                <a16:creationId xmlns:a16="http://schemas.microsoft.com/office/drawing/2014/main" id="{D350A03F-C86C-42EF-B85F-2F1DB89491CD}"/>
              </a:ext>
            </a:extLst>
          </p:cNvPr>
          <p:cNvCxnSpPr>
            <a:cxnSpLocks/>
          </p:cNvCxnSpPr>
          <p:nvPr/>
        </p:nvCxnSpPr>
        <p:spPr>
          <a:xfrm>
            <a:off x="1335715" y="2053768"/>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AD73A7E-806D-460D-B6A1-FDDFEB19D731}"/>
              </a:ext>
            </a:extLst>
          </p:cNvPr>
          <p:cNvCxnSpPr>
            <a:cxnSpLocks/>
          </p:cNvCxnSpPr>
          <p:nvPr/>
        </p:nvCxnSpPr>
        <p:spPr>
          <a:xfrm>
            <a:off x="4080447" y="2053768"/>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9766AC0-BF6F-4239-B883-B454FB9CEE15}"/>
              </a:ext>
            </a:extLst>
          </p:cNvPr>
          <p:cNvCxnSpPr>
            <a:cxnSpLocks/>
          </p:cNvCxnSpPr>
          <p:nvPr/>
        </p:nvCxnSpPr>
        <p:spPr>
          <a:xfrm>
            <a:off x="6825179" y="2053768"/>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CF746A9-B612-44A5-9C92-182260B7ACAE}"/>
              </a:ext>
            </a:extLst>
          </p:cNvPr>
          <p:cNvCxnSpPr>
            <a:cxnSpLocks/>
          </p:cNvCxnSpPr>
          <p:nvPr/>
        </p:nvCxnSpPr>
        <p:spPr>
          <a:xfrm>
            <a:off x="9569911" y="2053768"/>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pic>
        <p:nvPicPr>
          <p:cNvPr id="77" name="Picture 19">
            <a:extLst>
              <a:ext uri="{FF2B5EF4-FFF2-40B4-BE49-F238E27FC236}">
                <a16:creationId xmlns:a16="http://schemas.microsoft.com/office/drawing/2014/main" id="{A3B85EFD-0F11-4F78-A9E1-B6F03F23A5D2}"/>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21081" t="5322" r="24112" b="16386"/>
          <a:stretch/>
        </p:blipFill>
        <p:spPr>
          <a:xfrm>
            <a:off x="2143828" y="4227893"/>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3">
            <a:extLst>
              <a:ext uri="{FF2B5EF4-FFF2-40B4-BE49-F238E27FC236}">
                <a16:creationId xmlns:a16="http://schemas.microsoft.com/office/drawing/2014/main" id="{90D3BDFC-5584-4EE9-B88B-FD181C2DA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031" b="24078"/>
          <a:stretch>
            <a:fillRect/>
          </a:stretch>
        </p:blipFill>
        <p:spPr bwMode="auto">
          <a:xfrm>
            <a:off x="-1588" y="-42863"/>
            <a:ext cx="12192001"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79D9D741-E126-4B72-AC7D-997CBB4B099B}"/>
              </a:ext>
            </a:extLst>
          </p:cNvPr>
          <p:cNvSpPr/>
          <p:nvPr/>
        </p:nvSpPr>
        <p:spPr>
          <a:xfrm>
            <a:off x="-1313" y="246576"/>
            <a:ext cx="12192000" cy="830997"/>
          </a:xfrm>
          <a:prstGeom prst="rect">
            <a:avLst/>
          </a:prstGeom>
        </p:spPr>
        <p:txBody>
          <a:bodyPr>
            <a:spAutoFit/>
          </a:bodyPr>
          <a:lstStyle/>
          <a:p>
            <a:pPr algn="ctr" eaLnBrk="1" fontAlgn="auto" hangingPunct="1">
              <a:spcBef>
                <a:spcPts val="0"/>
              </a:spcBef>
              <a:spcAft>
                <a:spcPts val="0"/>
              </a:spcAft>
              <a:defRPr/>
            </a:pPr>
            <a:r>
              <a:rPr lang="en-gb" sz="4800" dirty="0">
                <a:solidFill>
                  <a:srgbClr val="000000"/>
                </a:solidFill>
                <a:latin typeface="Assistant ExtraBold"/>
                <a:ea typeface="Assistant ExtraBold"/>
                <a:cs typeface="Assistant ExtraBold"/>
                <a:sym typeface="Assistant ExtraBold"/>
              </a:rPr>
              <a:t>Our Team </a:t>
            </a:r>
            <a:endParaRPr lang="en-gb" sz="3200" strike="sngStrike" dirty="0">
              <a:solidFill>
                <a:srgbClr val="000000"/>
              </a:solidFill>
              <a:latin typeface="+mn-lt"/>
              <a:cs typeface="Assistant ExtraBold"/>
            </a:endParaRPr>
          </a:p>
        </p:txBody>
      </p:sp>
      <p:sp>
        <p:nvSpPr>
          <p:cNvPr id="85" name="Oval 84">
            <a:extLst>
              <a:ext uri="{FF2B5EF4-FFF2-40B4-BE49-F238E27FC236}">
                <a16:creationId xmlns:a16="http://schemas.microsoft.com/office/drawing/2014/main" id="{AE922CC5-651F-487E-8C58-D2DA326850CD}"/>
              </a:ext>
            </a:extLst>
          </p:cNvPr>
          <p:cNvSpPr/>
          <p:nvPr/>
        </p:nvSpPr>
        <p:spPr>
          <a:xfrm>
            <a:off x="-1449349" y="53413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5" name="Group 4">
            <a:extLst>
              <a:ext uri="{FF2B5EF4-FFF2-40B4-BE49-F238E27FC236}">
                <a16:creationId xmlns:a16="http://schemas.microsoft.com/office/drawing/2014/main" id="{4A7F8065-B858-45C2-A4B9-1F4E61443E2B}"/>
              </a:ext>
            </a:extLst>
          </p:cNvPr>
          <p:cNvGrpSpPr/>
          <p:nvPr/>
        </p:nvGrpSpPr>
        <p:grpSpPr>
          <a:xfrm>
            <a:off x="4292410" y="1346292"/>
            <a:ext cx="1813028" cy="2519635"/>
            <a:chOff x="-9194736" y="998664"/>
            <a:chExt cx="1813028" cy="2519635"/>
          </a:xfrm>
        </p:grpSpPr>
        <p:sp>
          <p:nvSpPr>
            <p:cNvPr id="138" name="TextBox 61">
              <a:extLst>
                <a:ext uri="{FF2B5EF4-FFF2-40B4-BE49-F238E27FC236}">
                  <a16:creationId xmlns:a16="http://schemas.microsoft.com/office/drawing/2014/main" id="{7A1CE445-7935-4B9A-BCEA-95DCD881D532}"/>
                </a:ext>
              </a:extLst>
            </p:cNvPr>
            <p:cNvSpPr txBox="1"/>
            <p:nvPr/>
          </p:nvSpPr>
          <p:spPr>
            <a:xfrm>
              <a:off x="-9181708" y="2193422"/>
              <a:ext cx="1800000" cy="646331"/>
            </a:xfrm>
            <a:prstGeom prst="rect">
              <a:avLst/>
            </a:prstGeom>
            <a:noFill/>
          </p:spPr>
          <p:txBody>
            <a:bodyPr wrap="square" lIns="72000" tIns="45720" rIns="7200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VP Business Development, Blender Israel</a:t>
              </a:r>
            </a:p>
          </p:txBody>
        </p:sp>
        <p:sp>
          <p:nvSpPr>
            <p:cNvPr id="139" name="TextBox 62">
              <a:extLst>
                <a:ext uri="{FF2B5EF4-FFF2-40B4-BE49-F238E27FC236}">
                  <a16:creationId xmlns:a16="http://schemas.microsoft.com/office/drawing/2014/main" id="{79842A9E-D98B-4954-8BFB-8680CED0915C}"/>
                </a:ext>
              </a:extLst>
            </p:cNvPr>
            <p:cNvSpPr txBox="1"/>
            <p:nvPr/>
          </p:nvSpPr>
          <p:spPr>
            <a:xfrm>
              <a:off x="-9194736" y="2871968"/>
              <a:ext cx="1813028"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10 years of experience in capital markets. Holds an MA in Marketing and Economics and a BA in Psychology.</a:t>
              </a:r>
            </a:p>
          </p:txBody>
        </p:sp>
        <p:sp>
          <p:nvSpPr>
            <p:cNvPr id="140" name="TextBox 74">
              <a:extLst>
                <a:ext uri="{FF2B5EF4-FFF2-40B4-BE49-F238E27FC236}">
                  <a16:creationId xmlns:a16="http://schemas.microsoft.com/office/drawing/2014/main" id="{A1082B81-A7C2-483E-B210-3BA00CCBC22B}"/>
                </a:ext>
              </a:extLst>
            </p:cNvPr>
            <p:cNvSpPr txBox="1"/>
            <p:nvPr/>
          </p:nvSpPr>
          <p:spPr>
            <a:xfrm>
              <a:off x="-9181708" y="1932998"/>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Stav Bloch</a:t>
              </a:r>
            </a:p>
          </p:txBody>
        </p:sp>
        <p:pic>
          <p:nvPicPr>
            <p:cNvPr id="141" name="Picture 140">
              <a:extLst>
                <a:ext uri="{FF2B5EF4-FFF2-40B4-BE49-F238E27FC236}">
                  <a16:creationId xmlns:a16="http://schemas.microsoft.com/office/drawing/2014/main" id="{0E240529-7F41-443F-9C5D-FB7C91717C67}"/>
                </a:ext>
              </a:extLst>
            </p:cNvPr>
            <p:cNvPicPr preferRelativeResize="0">
              <a:picLocks/>
            </p:cNvPicPr>
            <p:nvPr/>
          </p:nvPicPr>
          <p:blipFill rotWithShape="1">
            <a:blip r:embed="rId4" cstate="print">
              <a:extLst>
                <a:ext uri="{28A0092B-C50C-407E-A947-70E740481C1C}">
                  <a14:useLocalDpi xmlns:a14="http://schemas.microsoft.com/office/drawing/2010/main" val="0"/>
                </a:ext>
              </a:extLst>
            </a:blip>
            <a:srcRect l="8136" t="12555" r="5004" b="31801"/>
            <a:stretch/>
          </p:blipFill>
          <p:spPr>
            <a:xfrm>
              <a:off x="-8695708" y="998664"/>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8" name="Group 7">
            <a:extLst>
              <a:ext uri="{FF2B5EF4-FFF2-40B4-BE49-F238E27FC236}">
                <a16:creationId xmlns:a16="http://schemas.microsoft.com/office/drawing/2014/main" id="{F7A6722B-32BE-44D5-852B-6C78FF3C6457}"/>
              </a:ext>
            </a:extLst>
          </p:cNvPr>
          <p:cNvGrpSpPr/>
          <p:nvPr/>
        </p:nvGrpSpPr>
        <p:grpSpPr>
          <a:xfrm>
            <a:off x="10110486" y="4211698"/>
            <a:ext cx="1800000" cy="2301471"/>
            <a:chOff x="-3367770" y="3382987"/>
            <a:chExt cx="1800000" cy="2301471"/>
          </a:xfrm>
        </p:grpSpPr>
        <p:sp>
          <p:nvSpPr>
            <p:cNvPr id="130" name="TextBox 104">
              <a:extLst>
                <a:ext uri="{FF2B5EF4-FFF2-40B4-BE49-F238E27FC236}">
                  <a16:creationId xmlns:a16="http://schemas.microsoft.com/office/drawing/2014/main" id="{3C8E9D5E-A026-4569-9A28-7D89A1885E8C}"/>
                </a:ext>
              </a:extLst>
            </p:cNvPr>
            <p:cNvSpPr txBox="1"/>
            <p:nvPr/>
          </p:nvSpPr>
          <p:spPr>
            <a:xfrm>
              <a:off x="-3367770" y="4292360"/>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err="1">
                  <a:solidFill>
                    <a:schemeClr val="accent1"/>
                  </a:solidFill>
                  <a:latin typeface="+mj-lt"/>
                  <a:cs typeface="Assistant" panose="00000500000000000000" pitchFamily="2" charset="-79"/>
                </a:rPr>
                <a:t>Reut</a:t>
              </a:r>
              <a:r>
                <a:rPr lang="en-gb" sz="1600" b="1" dirty="0">
                  <a:solidFill>
                    <a:schemeClr val="accent1"/>
                  </a:solidFill>
                  <a:latin typeface="+mj-lt"/>
                  <a:cs typeface="Assistant" panose="00000500000000000000" pitchFamily="2" charset="-79"/>
                </a:rPr>
                <a:t> </a:t>
              </a:r>
              <a:r>
                <a:rPr lang="en-gb" sz="1600" b="1" dirty="0" err="1">
                  <a:solidFill>
                    <a:schemeClr val="accent1"/>
                  </a:solidFill>
                  <a:latin typeface="+mj-lt"/>
                  <a:cs typeface="Assistant" panose="00000500000000000000" pitchFamily="2" charset="-79"/>
                </a:rPr>
                <a:t>Gilady</a:t>
              </a:r>
              <a:endParaRPr lang="en-gb" sz="1600" b="1" dirty="0">
                <a:solidFill>
                  <a:schemeClr val="accent1"/>
                </a:solidFill>
                <a:latin typeface="+mj-lt"/>
                <a:cs typeface="Assistant" panose="00000500000000000000" pitchFamily="2" charset="-79"/>
              </a:endParaRPr>
            </a:p>
          </p:txBody>
        </p:sp>
        <p:pic>
          <p:nvPicPr>
            <p:cNvPr id="132" name="תמונה 2">
              <a:extLst>
                <a:ext uri="{FF2B5EF4-FFF2-40B4-BE49-F238E27FC236}">
                  <a16:creationId xmlns:a16="http://schemas.microsoft.com/office/drawing/2014/main" id="{80BC2E09-8F5F-447F-B562-48D3F8BBA04C}"/>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23136" t="5156" r="17943" b="10673"/>
            <a:stretch/>
          </p:blipFill>
          <p:spPr>
            <a:xfrm>
              <a:off x="-2881770" y="3382987"/>
              <a:ext cx="828000" cy="828000"/>
            </a:xfrm>
            <a:prstGeom prst="ellipse">
              <a:avLst/>
            </a:prstGeom>
            <a:solidFill>
              <a:schemeClr val="bg1">
                <a:lumMod val="65000"/>
              </a:schemeClr>
            </a:solidFill>
            <a:ln w="6350" cap="rnd">
              <a:solidFill>
                <a:schemeClr val="bg1"/>
              </a:solidFill>
            </a:ln>
            <a:effectLst>
              <a:outerShdw blurRad="88900" dist="88900" dir="8100000" algn="tr" rotWithShape="0">
                <a:prstClr val="black">
                  <a:alpha val="32000"/>
                </a:prstClr>
              </a:outerShdw>
            </a:effectLst>
          </p:spPr>
        </p:pic>
        <p:sp>
          <p:nvSpPr>
            <p:cNvPr id="135" name="TextBox 59">
              <a:extLst>
                <a:ext uri="{FF2B5EF4-FFF2-40B4-BE49-F238E27FC236}">
                  <a16:creationId xmlns:a16="http://schemas.microsoft.com/office/drawing/2014/main" id="{DF3CEE8B-ABD6-43A1-921E-291CA249AA26}"/>
                </a:ext>
              </a:extLst>
            </p:cNvPr>
            <p:cNvSpPr txBox="1"/>
            <p:nvPr/>
          </p:nvSpPr>
          <p:spPr>
            <a:xfrm>
              <a:off x="-3367770" y="4554035"/>
              <a:ext cx="1800000" cy="276999"/>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Marketing Director</a:t>
              </a:r>
            </a:p>
          </p:txBody>
        </p:sp>
        <p:sp>
          <p:nvSpPr>
            <p:cNvPr id="136" name="TextBox 60">
              <a:extLst>
                <a:ext uri="{FF2B5EF4-FFF2-40B4-BE49-F238E27FC236}">
                  <a16:creationId xmlns:a16="http://schemas.microsoft.com/office/drawing/2014/main" id="{A3460CD1-5FD7-402D-A42E-F0D5099B0786}"/>
                </a:ext>
              </a:extLst>
            </p:cNvPr>
            <p:cNvSpPr txBox="1"/>
            <p:nvPr/>
          </p:nvSpPr>
          <p:spPr>
            <a:xfrm>
              <a:off x="-3367770" y="4761128"/>
              <a:ext cx="1800000"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15 years of experience as a marketing and communication director in the fields of finance and capital markets. Holds an MBA and a BA in Communications and Management.</a:t>
              </a:r>
            </a:p>
          </p:txBody>
        </p:sp>
      </p:grpSp>
      <p:grpSp>
        <p:nvGrpSpPr>
          <p:cNvPr id="2" name="Group 1">
            <a:extLst>
              <a:ext uri="{FF2B5EF4-FFF2-40B4-BE49-F238E27FC236}">
                <a16:creationId xmlns:a16="http://schemas.microsoft.com/office/drawing/2014/main" id="{0CE74744-B02B-4478-A75B-21EE67110718}"/>
              </a:ext>
            </a:extLst>
          </p:cNvPr>
          <p:cNvGrpSpPr/>
          <p:nvPr/>
        </p:nvGrpSpPr>
        <p:grpSpPr>
          <a:xfrm>
            <a:off x="10110486" y="1290152"/>
            <a:ext cx="1800000" cy="2273172"/>
            <a:chOff x="10110486" y="1346292"/>
            <a:chExt cx="1800000" cy="2273172"/>
          </a:xfrm>
        </p:grpSpPr>
        <p:sp>
          <p:nvSpPr>
            <p:cNvPr id="129" name="TextBox 48">
              <a:extLst>
                <a:ext uri="{FF2B5EF4-FFF2-40B4-BE49-F238E27FC236}">
                  <a16:creationId xmlns:a16="http://schemas.microsoft.com/office/drawing/2014/main" id="{B80154A3-D783-4228-8BCA-18137D7AFEC5}"/>
                </a:ext>
              </a:extLst>
            </p:cNvPr>
            <p:cNvSpPr txBox="1"/>
            <p:nvPr/>
          </p:nvSpPr>
          <p:spPr>
            <a:xfrm>
              <a:off x="10110486" y="2280626"/>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j-lt"/>
                  <a:cs typeface="Assistant" panose="00000500000000000000" pitchFamily="2" charset="-79"/>
                </a:rPr>
                <a:t>Gil Stav</a:t>
              </a:r>
              <a:endParaRPr lang="he-IL" sz="1600" b="1" dirty="0">
                <a:solidFill>
                  <a:schemeClr val="accent1"/>
                </a:solidFill>
                <a:latin typeface="+mj-lt"/>
                <a:cs typeface="Assistant" panose="00000500000000000000" pitchFamily="2" charset="-79"/>
              </a:endParaRPr>
            </a:p>
          </p:txBody>
        </p:sp>
        <p:sp>
          <p:nvSpPr>
            <p:cNvPr id="133" name="TextBox 59">
              <a:extLst>
                <a:ext uri="{FF2B5EF4-FFF2-40B4-BE49-F238E27FC236}">
                  <a16:creationId xmlns:a16="http://schemas.microsoft.com/office/drawing/2014/main" id="{EA37B145-0D09-4F16-96B3-3FE3D764A493}"/>
                </a:ext>
              </a:extLst>
            </p:cNvPr>
            <p:cNvSpPr txBox="1"/>
            <p:nvPr/>
          </p:nvSpPr>
          <p:spPr>
            <a:xfrm>
              <a:off x="10110486" y="2541050"/>
              <a:ext cx="1800000" cy="259045"/>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ssistant SemiBold" pitchFamily="2" charset="-79"/>
                  <a:ea typeface="Open Sans Light"/>
                  <a:cs typeface="Assistant SemiBold" pitchFamily="2" charset="-79"/>
                </a:rPr>
                <a:t>CEO of Blender Israel</a:t>
              </a:r>
              <a:endParaRPr kumimoji="0" lang="he-IL" sz="1200" b="0" i="0" u="none" strike="noStrike" kern="1200" cap="none" spc="0" normalizeH="0" baseline="0" noProof="0" dirty="0">
                <a:ln>
                  <a:noFill/>
                </a:ln>
                <a:effectLst/>
                <a:uLnTx/>
                <a:uFillTx/>
                <a:latin typeface="Assistant SemiBold" pitchFamily="2" charset="-79"/>
                <a:ea typeface="Open Sans Light"/>
                <a:cs typeface="Assistant SemiBold" pitchFamily="2" charset="-79"/>
              </a:endParaRPr>
            </a:p>
          </p:txBody>
        </p:sp>
        <p:sp>
          <p:nvSpPr>
            <p:cNvPr id="134" name="TextBox 60">
              <a:extLst>
                <a:ext uri="{FF2B5EF4-FFF2-40B4-BE49-F238E27FC236}">
                  <a16:creationId xmlns:a16="http://schemas.microsoft.com/office/drawing/2014/main" id="{F1CBD559-FB9C-4246-B03E-AB4527B917EA}"/>
                </a:ext>
              </a:extLst>
            </p:cNvPr>
            <p:cNvSpPr txBox="1"/>
            <p:nvPr/>
          </p:nvSpPr>
          <p:spPr>
            <a:xfrm>
              <a:off x="10110486" y="2757690"/>
              <a:ext cx="1800000"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ts val="1000"/>
                </a:lnSpc>
                <a:spcBef>
                  <a:spcPts val="0"/>
                </a:spcBef>
                <a:spcAft>
                  <a:spcPts val="0"/>
                </a:spcAft>
                <a:buClrTx/>
                <a:buSzTx/>
                <a:buFontTx/>
                <a:buNone/>
                <a:tabLst/>
                <a:defRPr/>
              </a:pPr>
              <a:r>
                <a:rPr lang="en-US" sz="900" dirty="0">
                  <a:latin typeface="Assistant" panose="00000500000000000000" pitchFamily="2" charset="-79"/>
                  <a:cs typeface="Assistant" panose="00000500000000000000" pitchFamily="2" charset="-79"/>
                </a:rPr>
                <a:t>Over 20 years of experience managing sales, marketing, service, and operations systems in the business sector, in public and private companies. Holds a BA in Management.</a:t>
              </a:r>
              <a:endParaRPr kumimoji="0" lang="he-IL" sz="9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endParaRPr>
            </a:p>
          </p:txBody>
        </p:sp>
        <p:pic>
          <p:nvPicPr>
            <p:cNvPr id="137" name="Picture 136">
              <a:extLst>
                <a:ext uri="{FF2B5EF4-FFF2-40B4-BE49-F238E27FC236}">
                  <a16:creationId xmlns:a16="http://schemas.microsoft.com/office/drawing/2014/main" id="{3DF38DD9-0EFC-442B-9E0D-1EB7DA93157A}"/>
                </a:ext>
              </a:extLst>
            </p:cNvPr>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l="10548" t="9698" r="12794" b="41193"/>
            <a:stretch/>
          </p:blipFill>
          <p:spPr bwMode="auto">
            <a:xfrm>
              <a:off x="10596486" y="1346292"/>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180C177D-0AF8-49CA-ACA9-CF62F8F681B1}"/>
              </a:ext>
            </a:extLst>
          </p:cNvPr>
          <p:cNvGrpSpPr/>
          <p:nvPr/>
        </p:nvGrpSpPr>
        <p:grpSpPr>
          <a:xfrm>
            <a:off x="2058043" y="1301965"/>
            <a:ext cx="2298000" cy="2519298"/>
            <a:chOff x="-11368687" y="998664"/>
            <a:chExt cx="2298000" cy="2519298"/>
          </a:xfrm>
        </p:grpSpPr>
        <p:sp>
          <p:nvSpPr>
            <p:cNvPr id="125" name="TextBox 58">
              <a:extLst>
                <a:ext uri="{FF2B5EF4-FFF2-40B4-BE49-F238E27FC236}">
                  <a16:creationId xmlns:a16="http://schemas.microsoft.com/office/drawing/2014/main" id="{B6F61202-E38E-4548-BE28-0484896350DD}"/>
                </a:ext>
              </a:extLst>
            </p:cNvPr>
            <p:cNvSpPr txBox="1"/>
            <p:nvPr/>
          </p:nvSpPr>
          <p:spPr>
            <a:xfrm>
              <a:off x="-11368687" y="1940914"/>
              <a:ext cx="2298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Anita Michael </a:t>
              </a:r>
              <a:r>
                <a:rPr lang="en-gb" sz="1600" b="1" dirty="0" err="1">
                  <a:solidFill>
                    <a:schemeClr val="accent1"/>
                  </a:solidFill>
                  <a:latin typeface="+mj-lt"/>
                  <a:cs typeface="Assistant" panose="00000500000000000000" pitchFamily="2" charset="-79"/>
                </a:rPr>
                <a:t>Lalental</a:t>
              </a:r>
              <a:endParaRPr lang="en-gb" sz="1600" b="1" dirty="0">
                <a:solidFill>
                  <a:schemeClr val="accent1"/>
                </a:solidFill>
                <a:latin typeface="+mj-lt"/>
                <a:cs typeface="Assistant" panose="00000500000000000000" pitchFamily="2" charset="-79"/>
              </a:endParaRPr>
            </a:p>
          </p:txBody>
        </p:sp>
        <p:sp>
          <p:nvSpPr>
            <p:cNvPr id="126" name="TextBox 59">
              <a:extLst>
                <a:ext uri="{FF2B5EF4-FFF2-40B4-BE49-F238E27FC236}">
                  <a16:creationId xmlns:a16="http://schemas.microsoft.com/office/drawing/2014/main" id="{CE69F7B2-2EA6-4284-BDE2-4A1D10175C57}"/>
                </a:ext>
              </a:extLst>
            </p:cNvPr>
            <p:cNvSpPr txBox="1"/>
            <p:nvPr/>
          </p:nvSpPr>
          <p:spPr>
            <a:xfrm>
              <a:off x="-11119687" y="2220128"/>
              <a:ext cx="1800000" cy="461665"/>
            </a:xfrm>
            <a:prstGeom prst="rect">
              <a:avLst/>
            </a:prstGeom>
            <a:noFill/>
          </p:spPr>
          <p:txBody>
            <a:bodyPr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IL" sz="1200" dirty="0">
                  <a:latin typeface="Assistant SemiBold" pitchFamily="2" charset="-79"/>
                  <a:ea typeface="Open Sans Light" panose="020B0306030504020204" pitchFamily="34" charset="0"/>
                  <a:cs typeface="Assistant SemiBold" pitchFamily="2" charset="-79"/>
                </a:rPr>
                <a:t>Director of Operations </a:t>
              </a:r>
              <a:r>
                <a:rPr kumimoji="0" lang="en-US"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a:t>
              </a:r>
              <a:r>
                <a:rPr lang="en-US" altLang="en-IL" sz="1200" dirty="0">
                  <a:latin typeface="Assistant SemiBold" pitchFamily="2" charset="-79"/>
                  <a:ea typeface="Open Sans Light" panose="020B0306030504020204" pitchFamily="34" charset="0"/>
                  <a:cs typeface="Assistant SemiBold" pitchFamily="2" charset="-79"/>
                </a:rPr>
                <a:t> Poland</a:t>
              </a:r>
              <a:endParaRPr lang="en-GB" altLang="en-IL" sz="1200" dirty="0">
                <a:latin typeface="Assistant SemiBold" pitchFamily="2" charset="-79"/>
                <a:ea typeface="Open Sans Light" panose="020B0306030504020204" pitchFamily="34" charset="0"/>
                <a:cs typeface="Assistant SemiBold" pitchFamily="2" charset="-79"/>
              </a:endParaRPr>
            </a:p>
          </p:txBody>
        </p:sp>
        <p:sp>
          <p:nvSpPr>
            <p:cNvPr id="127" name="TextBox 60">
              <a:extLst>
                <a:ext uri="{FF2B5EF4-FFF2-40B4-BE49-F238E27FC236}">
                  <a16:creationId xmlns:a16="http://schemas.microsoft.com/office/drawing/2014/main" id="{81BB05F8-FABC-4F83-89A4-4A6B6107254A}"/>
                </a:ext>
              </a:extLst>
            </p:cNvPr>
            <p:cNvSpPr txBox="1"/>
            <p:nvPr/>
          </p:nvSpPr>
          <p:spPr>
            <a:xfrm>
              <a:off x="-11169698" y="2733132"/>
              <a:ext cx="1800000" cy="7848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15 years of experience in finance, fulfilling key positions at leading banks in Europe, such as HSBC and DNB. Holds an MA in Banking and Finance. </a:t>
              </a:r>
            </a:p>
          </p:txBody>
        </p:sp>
        <p:pic>
          <p:nvPicPr>
            <p:cNvPr id="128" name="Picture 127">
              <a:extLst>
                <a:ext uri="{FF2B5EF4-FFF2-40B4-BE49-F238E27FC236}">
                  <a16:creationId xmlns:a16="http://schemas.microsoft.com/office/drawing/2014/main" id="{1ADB2248-8D6E-4E9B-83D2-303B241A4407}"/>
                </a:ext>
              </a:extLst>
            </p:cNvPr>
            <p:cNvPicPr preferRelativeResize="0">
              <a:picLocks/>
            </p:cNvPicPr>
            <p:nvPr/>
          </p:nvPicPr>
          <p:blipFill rotWithShape="1">
            <a:blip r:embed="rId7">
              <a:extLst>
                <a:ext uri="{28A0092B-C50C-407E-A947-70E740481C1C}">
                  <a14:useLocalDpi xmlns:a14="http://schemas.microsoft.com/office/drawing/2010/main" val="0"/>
                </a:ext>
              </a:extLst>
            </a:blip>
            <a:srcRect l="4186" t="1950" r="12413" b="31460"/>
            <a:stretch/>
          </p:blipFill>
          <p:spPr>
            <a:xfrm>
              <a:off x="-10633687" y="998664"/>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7" name="Group 6">
            <a:extLst>
              <a:ext uri="{FF2B5EF4-FFF2-40B4-BE49-F238E27FC236}">
                <a16:creationId xmlns:a16="http://schemas.microsoft.com/office/drawing/2014/main" id="{1D3117A5-DC79-46C5-B225-716C25C15973}"/>
              </a:ext>
            </a:extLst>
          </p:cNvPr>
          <p:cNvGrpSpPr/>
          <p:nvPr/>
        </p:nvGrpSpPr>
        <p:grpSpPr>
          <a:xfrm>
            <a:off x="47159" y="1346292"/>
            <a:ext cx="2298000" cy="2391157"/>
            <a:chOff x="-13306666" y="1010595"/>
            <a:chExt cx="2298000" cy="2391157"/>
          </a:xfrm>
        </p:grpSpPr>
        <p:sp>
          <p:nvSpPr>
            <p:cNvPr id="117" name="TextBox 91">
              <a:extLst>
                <a:ext uri="{FF2B5EF4-FFF2-40B4-BE49-F238E27FC236}">
                  <a16:creationId xmlns:a16="http://schemas.microsoft.com/office/drawing/2014/main" id="{19A771A8-AF01-4F2D-877F-4EA6F215E93A}"/>
                </a:ext>
              </a:extLst>
            </p:cNvPr>
            <p:cNvSpPr txBox="1"/>
            <p:nvPr/>
          </p:nvSpPr>
          <p:spPr>
            <a:xfrm>
              <a:off x="-13057666" y="2181586"/>
              <a:ext cx="1800000" cy="461665"/>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Director of Baltic Operations</a:t>
              </a:r>
            </a:p>
          </p:txBody>
        </p:sp>
        <p:sp>
          <p:nvSpPr>
            <p:cNvPr id="118" name="TextBox 96">
              <a:extLst>
                <a:ext uri="{FF2B5EF4-FFF2-40B4-BE49-F238E27FC236}">
                  <a16:creationId xmlns:a16="http://schemas.microsoft.com/office/drawing/2014/main" id="{26A1B268-04A5-412A-B2E7-F2DE3C82E98C}"/>
                </a:ext>
              </a:extLst>
            </p:cNvPr>
            <p:cNvSpPr txBox="1"/>
            <p:nvPr/>
          </p:nvSpPr>
          <p:spPr>
            <a:xfrm>
              <a:off x="-13046030" y="2616922"/>
              <a:ext cx="1800000" cy="7848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15 years of experience in banking</a:t>
              </a:r>
              <a:br>
                <a:rPr lang="en-GB" altLang="en-IL" sz="900" dirty="0">
                  <a:solidFill>
                    <a:srgbClr val="333333"/>
                  </a:solidFill>
                  <a:latin typeface="Assistant" pitchFamily="2" charset="-79"/>
                  <a:cs typeface="Assistant" pitchFamily="2" charset="-79"/>
                  <a:sym typeface="Assistant" pitchFamily="2" charset="-79"/>
                </a:rPr>
              </a:br>
              <a:r>
                <a:rPr lang="en-GB" altLang="en-IL" sz="900" dirty="0">
                  <a:solidFill>
                    <a:srgbClr val="333333"/>
                  </a:solidFill>
                  <a:latin typeface="Assistant" pitchFamily="2" charset="-79"/>
                  <a:cs typeface="Assistant" pitchFamily="2" charset="-79"/>
                  <a:sym typeface="Assistant" pitchFamily="2" charset="-79"/>
                </a:rPr>
                <a:t>and finance. Expertise in the fields of credit </a:t>
              </a:r>
              <a:br>
                <a:rPr lang="en-GB" altLang="en-IL" sz="900" dirty="0">
                  <a:solidFill>
                    <a:srgbClr val="333333"/>
                  </a:solidFill>
                  <a:latin typeface="Assistant" pitchFamily="2" charset="-79"/>
                  <a:cs typeface="Assistant" pitchFamily="2" charset="-79"/>
                  <a:sym typeface="Assistant" pitchFamily="2" charset="-79"/>
                </a:rPr>
              </a:br>
              <a:r>
                <a:rPr lang="en-GB" altLang="en-IL" sz="900" dirty="0">
                  <a:solidFill>
                    <a:srgbClr val="333333"/>
                  </a:solidFill>
                  <a:latin typeface="Assistant" pitchFamily="2" charset="-79"/>
                  <a:cs typeface="Assistant" pitchFamily="2" charset="-79"/>
                  <a:sym typeface="Assistant" pitchFamily="2" charset="-79"/>
                </a:rPr>
                <a:t>and sales. Holds an MBA. </a:t>
              </a:r>
            </a:p>
          </p:txBody>
        </p:sp>
        <p:sp>
          <p:nvSpPr>
            <p:cNvPr id="119" name="TextBox 112">
              <a:extLst>
                <a:ext uri="{FF2B5EF4-FFF2-40B4-BE49-F238E27FC236}">
                  <a16:creationId xmlns:a16="http://schemas.microsoft.com/office/drawing/2014/main" id="{33CA87BF-5D6B-47C8-A629-7AF5F44D94C4}"/>
                </a:ext>
              </a:extLst>
            </p:cNvPr>
            <p:cNvSpPr txBox="1"/>
            <p:nvPr/>
          </p:nvSpPr>
          <p:spPr>
            <a:xfrm>
              <a:off x="-13306666" y="1908518"/>
              <a:ext cx="2298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err="1">
                  <a:solidFill>
                    <a:schemeClr val="accent1"/>
                  </a:solidFill>
                  <a:latin typeface="+mj-lt"/>
                  <a:cs typeface="Assistant" panose="00000500000000000000" pitchFamily="2" charset="-79"/>
                </a:rPr>
                <a:t>Paulius</a:t>
              </a:r>
              <a:r>
                <a:rPr lang="en-gb" sz="1600" b="1" dirty="0">
                  <a:solidFill>
                    <a:schemeClr val="accent1"/>
                  </a:solidFill>
                  <a:latin typeface="+mj-lt"/>
                  <a:cs typeface="Assistant" panose="00000500000000000000" pitchFamily="2" charset="-79"/>
                </a:rPr>
                <a:t> Tamosaitis</a:t>
              </a:r>
            </a:p>
          </p:txBody>
        </p:sp>
        <p:pic>
          <p:nvPicPr>
            <p:cNvPr id="120" name="Picture 119">
              <a:extLst>
                <a:ext uri="{FF2B5EF4-FFF2-40B4-BE49-F238E27FC236}">
                  <a16:creationId xmlns:a16="http://schemas.microsoft.com/office/drawing/2014/main" id="{8B3646BC-DBB2-46F2-B7E6-D8A3FCF54FDC}"/>
                </a:ext>
              </a:extLst>
            </p:cNvPr>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38602" t="1379" r="21078" b="58300"/>
            <a:stretch/>
          </p:blipFill>
          <p:spPr bwMode="auto">
            <a:xfrm>
              <a:off x="-12571666" y="1010595"/>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53AAD089-9FF5-4563-B886-3C289451BAF1}"/>
              </a:ext>
            </a:extLst>
          </p:cNvPr>
          <p:cNvGrpSpPr/>
          <p:nvPr/>
        </p:nvGrpSpPr>
        <p:grpSpPr>
          <a:xfrm>
            <a:off x="8275136" y="1275393"/>
            <a:ext cx="1812078" cy="2459273"/>
            <a:chOff x="-5305750" y="998664"/>
            <a:chExt cx="1812078" cy="2459273"/>
          </a:xfrm>
        </p:grpSpPr>
        <p:sp>
          <p:nvSpPr>
            <p:cNvPr id="108" name="TextBox 59">
              <a:extLst>
                <a:ext uri="{FF2B5EF4-FFF2-40B4-BE49-F238E27FC236}">
                  <a16:creationId xmlns:a16="http://schemas.microsoft.com/office/drawing/2014/main" id="{A9E53DFA-E8F8-49D2-B4D6-BC12EA705995}"/>
                </a:ext>
              </a:extLst>
            </p:cNvPr>
            <p:cNvSpPr txBox="1"/>
            <p:nvPr/>
          </p:nvSpPr>
          <p:spPr>
            <a:xfrm>
              <a:off x="-5305750" y="2193422"/>
              <a:ext cx="1800000" cy="425758"/>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ssistant SemiBold" pitchFamily="2" charset="-79"/>
                  <a:ea typeface="Open Sans Light"/>
                  <a:cs typeface="Assistant SemiBold" pitchFamily="2" charset="-79"/>
                </a:rPr>
                <a:t>Director of Operations </a:t>
              </a:r>
              <a:r>
                <a:rPr kumimoji="0" lang="en-US"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a:t>
              </a:r>
              <a:r>
                <a:rPr kumimoji="0" lang="en-US" sz="1200" b="0" i="0" u="none" strike="noStrike" kern="1200" cap="none" spc="0" normalizeH="0" baseline="0" noProof="0" dirty="0">
                  <a:ln>
                    <a:noFill/>
                  </a:ln>
                  <a:effectLst/>
                  <a:uLnTx/>
                  <a:uFillTx/>
                  <a:latin typeface="Assistant SemiBold" pitchFamily="2" charset="-79"/>
                  <a:ea typeface="Open Sans Light"/>
                  <a:cs typeface="Assistant SemiBold" pitchFamily="2" charset="-79"/>
                </a:rPr>
                <a:t> Europe</a:t>
              </a:r>
              <a:endParaRPr kumimoji="0" lang="he-IL" sz="1200" b="0" i="0" u="none" strike="noStrike" kern="1200" cap="none" spc="0" normalizeH="0" baseline="0" noProof="0" dirty="0">
                <a:ln>
                  <a:noFill/>
                </a:ln>
                <a:effectLst/>
                <a:uLnTx/>
                <a:uFillTx/>
                <a:latin typeface="Assistant SemiBold" pitchFamily="2" charset="-79"/>
                <a:ea typeface="Open Sans Light"/>
                <a:cs typeface="Assistant SemiBold" pitchFamily="2" charset="-79"/>
              </a:endParaRPr>
            </a:p>
          </p:txBody>
        </p:sp>
        <p:sp>
          <p:nvSpPr>
            <p:cNvPr id="110" name="TextBox 58">
              <a:extLst>
                <a:ext uri="{FF2B5EF4-FFF2-40B4-BE49-F238E27FC236}">
                  <a16:creationId xmlns:a16="http://schemas.microsoft.com/office/drawing/2014/main" id="{D8367DA9-C588-4076-975B-D9725D80083E}"/>
                </a:ext>
              </a:extLst>
            </p:cNvPr>
            <p:cNvSpPr txBox="1"/>
            <p:nvPr/>
          </p:nvSpPr>
          <p:spPr>
            <a:xfrm>
              <a:off x="-5305750" y="1932998"/>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j-lt"/>
                  <a:cs typeface="Assistant" panose="00000500000000000000" pitchFamily="2" charset="-79"/>
                </a:rPr>
                <a:t>David Ben Gal</a:t>
              </a:r>
              <a:endParaRPr lang="he-IL" sz="1600" b="1" dirty="0">
                <a:solidFill>
                  <a:schemeClr val="accent1"/>
                </a:solidFill>
                <a:latin typeface="+mj-lt"/>
                <a:cs typeface="Assistant" panose="00000500000000000000" pitchFamily="2" charset="-79"/>
              </a:endParaRPr>
            </a:p>
          </p:txBody>
        </p:sp>
        <p:pic>
          <p:nvPicPr>
            <p:cNvPr id="115" name="Picture 114">
              <a:extLst>
                <a:ext uri="{FF2B5EF4-FFF2-40B4-BE49-F238E27FC236}">
                  <a16:creationId xmlns:a16="http://schemas.microsoft.com/office/drawing/2014/main" id="{17F69566-B006-4E87-AF0E-389B8EEC6116}"/>
                </a:ext>
              </a:extLst>
            </p:cNvPr>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l="4210" t="6835" r="17395" b="34368"/>
            <a:stretch/>
          </p:blipFill>
          <p:spPr bwMode="auto">
            <a:xfrm>
              <a:off x="-4819750" y="998664"/>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09" name="TextBox 60">
              <a:extLst>
                <a:ext uri="{FF2B5EF4-FFF2-40B4-BE49-F238E27FC236}">
                  <a16:creationId xmlns:a16="http://schemas.microsoft.com/office/drawing/2014/main" id="{699A9A13-4657-4E3F-9BA7-8C558BF37D04}"/>
                </a:ext>
              </a:extLst>
            </p:cNvPr>
            <p:cNvSpPr txBox="1"/>
            <p:nvPr/>
          </p:nvSpPr>
          <p:spPr>
            <a:xfrm>
              <a:off x="-5293672" y="2596163"/>
              <a:ext cx="1800000"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ts val="1000"/>
                </a:lnSpc>
                <a:spcBef>
                  <a:spcPts val="0"/>
                </a:spcBef>
                <a:spcAft>
                  <a:spcPts val="0"/>
                </a:spcAft>
                <a:buClrTx/>
                <a:buSzTx/>
                <a:buFontTx/>
                <a:buNone/>
                <a:tabLst/>
                <a:defRPr/>
              </a:pPr>
              <a:r>
                <a:rPr lang="en-US" sz="900" dirty="0">
                  <a:latin typeface="Assistant" panose="00000500000000000000" pitchFamily="2" charset="-79"/>
                  <a:cs typeface="Assistant" panose="00000500000000000000" pitchFamily="2" charset="-79"/>
                </a:rPr>
                <a:t>Over 20 years of experience in initiating, establishing and managing a multinational sales force and network of distributors in Europe and East Asia. Holds an MBA in Business Administration.</a:t>
              </a:r>
              <a:endParaRPr kumimoji="0" lang="he-IL" sz="9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endParaRPr>
            </a:p>
          </p:txBody>
        </p:sp>
      </p:grpSp>
      <p:grpSp>
        <p:nvGrpSpPr>
          <p:cNvPr id="4" name="Group 3">
            <a:extLst>
              <a:ext uri="{FF2B5EF4-FFF2-40B4-BE49-F238E27FC236}">
                <a16:creationId xmlns:a16="http://schemas.microsoft.com/office/drawing/2014/main" id="{0A09486E-FFDB-47BC-9E23-9114DF6CB6BD}"/>
              </a:ext>
            </a:extLst>
          </p:cNvPr>
          <p:cNvGrpSpPr/>
          <p:nvPr/>
        </p:nvGrpSpPr>
        <p:grpSpPr>
          <a:xfrm>
            <a:off x="6367786" y="1301965"/>
            <a:ext cx="1800000" cy="2634430"/>
            <a:chOff x="-7243729" y="998664"/>
            <a:chExt cx="1800000" cy="2634430"/>
          </a:xfrm>
        </p:grpSpPr>
        <p:sp>
          <p:nvSpPr>
            <p:cNvPr id="96" name="TextBox 69">
              <a:extLst>
                <a:ext uri="{FF2B5EF4-FFF2-40B4-BE49-F238E27FC236}">
                  <a16:creationId xmlns:a16="http://schemas.microsoft.com/office/drawing/2014/main" id="{09E92F89-1120-4A02-BC3A-85CAFAE7108A}"/>
                </a:ext>
              </a:extLst>
            </p:cNvPr>
            <p:cNvSpPr txBox="1"/>
            <p:nvPr/>
          </p:nvSpPr>
          <p:spPr>
            <a:xfrm>
              <a:off x="-7243729" y="2193422"/>
              <a:ext cx="1800000" cy="276999"/>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Head of Funding</a:t>
              </a:r>
            </a:p>
          </p:txBody>
        </p:sp>
        <p:sp>
          <p:nvSpPr>
            <p:cNvPr id="97" name="TextBox 70">
              <a:extLst>
                <a:ext uri="{FF2B5EF4-FFF2-40B4-BE49-F238E27FC236}">
                  <a16:creationId xmlns:a16="http://schemas.microsoft.com/office/drawing/2014/main" id="{B3478111-C4F5-41AA-ACFC-A89728AF0549}"/>
                </a:ext>
              </a:extLst>
            </p:cNvPr>
            <p:cNvSpPr txBox="1"/>
            <p:nvPr/>
          </p:nvSpPr>
          <p:spPr>
            <a:xfrm>
              <a:off x="-7243729" y="2432765"/>
              <a:ext cx="1800000"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IL" sz="900" dirty="0">
                  <a:solidFill>
                    <a:srgbClr val="333333"/>
                  </a:solidFill>
                  <a:latin typeface="Assistant" pitchFamily="2" charset="-79"/>
                  <a:cs typeface="Assistant" pitchFamily="2" charset="-79"/>
                </a:rPr>
                <a:t>Over 15 years of international experience in corporate development and structured finance in Investment Banking. Holds a BSc in Finance and an MSc in Financial Engineering and Capital Markets from Paris Sorbonne.</a:t>
              </a:r>
              <a:endParaRPr lang="en-IL" altLang="en-IL" sz="900" dirty="0">
                <a:solidFill>
                  <a:srgbClr val="333333"/>
                </a:solidFill>
                <a:latin typeface="Assistant" pitchFamily="2" charset="-79"/>
                <a:cs typeface="Assistant" pitchFamily="2" charset="-79"/>
              </a:endParaRPr>
            </a:p>
          </p:txBody>
        </p:sp>
        <p:sp>
          <p:nvSpPr>
            <p:cNvPr id="102" name="TextBox 66">
              <a:extLst>
                <a:ext uri="{FF2B5EF4-FFF2-40B4-BE49-F238E27FC236}">
                  <a16:creationId xmlns:a16="http://schemas.microsoft.com/office/drawing/2014/main" id="{36C29E7D-F025-41EB-A92C-3F2B8CE340E3}"/>
                </a:ext>
              </a:extLst>
            </p:cNvPr>
            <p:cNvSpPr txBox="1"/>
            <p:nvPr/>
          </p:nvSpPr>
          <p:spPr>
            <a:xfrm>
              <a:off x="-7243729" y="1932998"/>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Anna </a:t>
              </a:r>
              <a:r>
                <a:rPr lang="en-gb" sz="1600" b="1" dirty="0" err="1">
                  <a:solidFill>
                    <a:schemeClr val="accent1"/>
                  </a:solidFill>
                  <a:latin typeface="+mj-lt"/>
                  <a:cs typeface="Assistant" panose="00000500000000000000" pitchFamily="2" charset="-79"/>
                </a:rPr>
                <a:t>Ettedgui</a:t>
              </a:r>
              <a:endParaRPr lang="en-gb" sz="1600" b="1" dirty="0">
                <a:solidFill>
                  <a:schemeClr val="accent1"/>
                </a:solidFill>
                <a:latin typeface="+mj-lt"/>
                <a:cs typeface="Assistant" panose="00000500000000000000" pitchFamily="2" charset="-79"/>
              </a:endParaRPr>
            </a:p>
          </p:txBody>
        </p:sp>
        <p:pic>
          <p:nvPicPr>
            <p:cNvPr id="103" name="Picture 102">
              <a:extLst>
                <a:ext uri="{FF2B5EF4-FFF2-40B4-BE49-F238E27FC236}">
                  <a16:creationId xmlns:a16="http://schemas.microsoft.com/office/drawing/2014/main" id="{444A4E87-AB12-49BE-97C7-7B52306C93BD}"/>
                </a:ext>
              </a:extLst>
            </p:cNvPr>
            <p:cNvPicPr preferRelativeResize="0">
              <a:picLocks noChangeArrowheads="1"/>
            </p:cNvPicPr>
            <p:nvPr/>
          </p:nvPicPr>
          <p:blipFill rotWithShape="1">
            <a:blip r:embed="rId10" cstate="print">
              <a:extLst>
                <a:ext uri="{28A0092B-C50C-407E-A947-70E740481C1C}">
                  <a14:useLocalDpi xmlns:a14="http://schemas.microsoft.com/office/drawing/2010/main" val="0"/>
                </a:ext>
              </a:extLst>
            </a:blip>
            <a:srcRect l="17949" t="6774" r="14576" b="50000"/>
            <a:stretch/>
          </p:blipFill>
          <p:spPr bwMode="auto">
            <a:xfrm>
              <a:off x="-6757729" y="998664"/>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39F66FE2-53F8-4CC7-8D25-FB3414979F91}"/>
              </a:ext>
            </a:extLst>
          </p:cNvPr>
          <p:cNvGrpSpPr/>
          <p:nvPr/>
        </p:nvGrpSpPr>
        <p:grpSpPr>
          <a:xfrm>
            <a:off x="4183748" y="4115307"/>
            <a:ext cx="1800000" cy="2787608"/>
            <a:chOff x="5396750" y="1947149"/>
            <a:chExt cx="1800000" cy="2787608"/>
          </a:xfrm>
        </p:grpSpPr>
        <p:sp>
          <p:nvSpPr>
            <p:cNvPr id="41" name="TextBox 59">
              <a:extLst>
                <a:ext uri="{FF2B5EF4-FFF2-40B4-BE49-F238E27FC236}">
                  <a16:creationId xmlns:a16="http://schemas.microsoft.com/office/drawing/2014/main" id="{33FB1AE1-5778-4D00-981D-F01D07967B5F}"/>
                </a:ext>
              </a:extLst>
            </p:cNvPr>
            <p:cNvSpPr txBox="1"/>
            <p:nvPr/>
          </p:nvSpPr>
          <p:spPr>
            <a:xfrm>
              <a:off x="5396750" y="3118140"/>
              <a:ext cx="1800000" cy="830997"/>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1200" dirty="0">
                  <a:latin typeface="Assistant SemiBold" pitchFamily="2" charset="-79"/>
                  <a:ea typeface="Open Sans Light" panose="020B0306030504020204" pitchFamily="34" charset="0"/>
                  <a:cs typeface="Assistant SemiBold" pitchFamily="2" charset="-79"/>
                </a:rPr>
                <a:t>Compliance and Anti-Money </a:t>
              </a:r>
              <a:br>
                <a:rPr lang="en-GB" altLang="en-IL" sz="1200" dirty="0">
                  <a:latin typeface="Assistant SemiBold" pitchFamily="2" charset="-79"/>
                  <a:ea typeface="Open Sans Light" panose="020B0306030504020204" pitchFamily="34" charset="0"/>
                  <a:cs typeface="Assistant SemiBold" pitchFamily="2" charset="-79"/>
                </a:rPr>
              </a:br>
              <a:r>
                <a:rPr lang="en-GB" altLang="en-IL" sz="1200" dirty="0">
                  <a:latin typeface="Assistant SemiBold" pitchFamily="2" charset="-79"/>
                  <a:ea typeface="Open Sans Light" panose="020B0306030504020204" pitchFamily="34" charset="0"/>
                  <a:cs typeface="Assistant SemiBold" pitchFamily="2" charset="-79"/>
                </a:rPr>
                <a:t>Laundering Officer, Credit Risk Manager</a:t>
              </a:r>
              <a:endParaRPr lang="en-GB" altLang="en-IL" sz="1200" dirty="0">
                <a:ea typeface="Open Sans Light" panose="020B0306030504020204" pitchFamily="34" charset="0"/>
                <a:cs typeface="Assistant SemiBold" pitchFamily="2" charset="-79"/>
              </a:endParaRPr>
            </a:p>
          </p:txBody>
        </p:sp>
        <p:sp>
          <p:nvSpPr>
            <p:cNvPr id="42" name="TextBox 60">
              <a:extLst>
                <a:ext uri="{FF2B5EF4-FFF2-40B4-BE49-F238E27FC236}">
                  <a16:creationId xmlns:a16="http://schemas.microsoft.com/office/drawing/2014/main" id="{4ADCF6E5-F3A4-477A-ACBD-DCE7BE63C49C}"/>
                </a:ext>
              </a:extLst>
            </p:cNvPr>
            <p:cNvSpPr txBox="1"/>
            <p:nvPr/>
          </p:nvSpPr>
          <p:spPr>
            <a:xfrm>
              <a:off x="5396750" y="3949927"/>
              <a:ext cx="1800000" cy="7848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7 years of experience in the fields of credit and management, both in Israel and abroad. Holds a BA in Economics and Project Management.</a:t>
              </a:r>
            </a:p>
          </p:txBody>
        </p:sp>
        <p:sp>
          <p:nvSpPr>
            <p:cNvPr id="43" name="TextBox 110">
              <a:extLst>
                <a:ext uri="{FF2B5EF4-FFF2-40B4-BE49-F238E27FC236}">
                  <a16:creationId xmlns:a16="http://schemas.microsoft.com/office/drawing/2014/main" id="{BF90BCE3-0CFD-46CD-9FFF-C00533F2E395}"/>
                </a:ext>
              </a:extLst>
            </p:cNvPr>
            <p:cNvSpPr txBox="1"/>
            <p:nvPr/>
          </p:nvSpPr>
          <p:spPr>
            <a:xfrm>
              <a:off x="5396750" y="2856465"/>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Mark Perry</a:t>
              </a:r>
            </a:p>
          </p:txBody>
        </p:sp>
        <p:pic>
          <p:nvPicPr>
            <p:cNvPr id="44" name="Picture 43">
              <a:extLst>
                <a:ext uri="{FF2B5EF4-FFF2-40B4-BE49-F238E27FC236}">
                  <a16:creationId xmlns:a16="http://schemas.microsoft.com/office/drawing/2014/main" id="{9CE0D3F1-FCB6-4485-A77F-A1D5C4202FF4}"/>
                </a:ext>
              </a:extLst>
            </p:cNvPr>
            <p:cNvPicPr preferRelativeResize="0">
              <a:picLocks/>
            </p:cNvPicPr>
            <p:nvPr/>
          </p:nvPicPr>
          <p:blipFill rotWithShape="1">
            <a:blip r:embed="rId11" cstate="print">
              <a:extLst>
                <a:ext uri="{28A0092B-C50C-407E-A947-70E740481C1C}">
                  <a14:useLocalDpi xmlns:a14="http://schemas.microsoft.com/office/drawing/2010/main" val="0"/>
                </a:ext>
              </a:extLst>
            </a:blip>
            <a:srcRect l="28890" t="8703" r="25887" b="26695"/>
            <a:stretch/>
          </p:blipFill>
          <p:spPr>
            <a:xfrm>
              <a:off x="5882750" y="1947149"/>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45" name="Group 44">
            <a:extLst>
              <a:ext uri="{FF2B5EF4-FFF2-40B4-BE49-F238E27FC236}">
                <a16:creationId xmlns:a16="http://schemas.microsoft.com/office/drawing/2014/main" id="{58206E0C-9E89-4129-80F9-9C50D5848FF1}"/>
              </a:ext>
            </a:extLst>
          </p:cNvPr>
          <p:cNvGrpSpPr/>
          <p:nvPr/>
        </p:nvGrpSpPr>
        <p:grpSpPr>
          <a:xfrm>
            <a:off x="47159" y="4221602"/>
            <a:ext cx="1800000" cy="2578031"/>
            <a:chOff x="-13057666" y="3383044"/>
            <a:chExt cx="1800000" cy="2578031"/>
          </a:xfrm>
        </p:grpSpPr>
        <p:sp>
          <p:nvSpPr>
            <p:cNvPr id="46" name="TextBox 58">
              <a:extLst>
                <a:ext uri="{FF2B5EF4-FFF2-40B4-BE49-F238E27FC236}">
                  <a16:creationId xmlns:a16="http://schemas.microsoft.com/office/drawing/2014/main" id="{7628F30E-D457-4328-A8AF-B1C366540E70}"/>
                </a:ext>
              </a:extLst>
            </p:cNvPr>
            <p:cNvSpPr txBox="1"/>
            <p:nvPr/>
          </p:nvSpPr>
          <p:spPr>
            <a:xfrm>
              <a:off x="-13057666" y="4292360"/>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Neta </a:t>
              </a:r>
              <a:r>
                <a:rPr lang="en-gb" sz="1600" b="1" dirty="0" err="1">
                  <a:solidFill>
                    <a:schemeClr val="accent1"/>
                  </a:solidFill>
                  <a:latin typeface="+mj-lt"/>
                  <a:cs typeface="Assistant" panose="00000500000000000000" pitchFamily="2" charset="-79"/>
                </a:rPr>
                <a:t>Barel</a:t>
              </a:r>
              <a:endParaRPr lang="en-gb" sz="1600" b="1" dirty="0">
                <a:solidFill>
                  <a:schemeClr val="accent1"/>
                </a:solidFill>
                <a:latin typeface="+mj-lt"/>
                <a:cs typeface="Assistant" panose="00000500000000000000" pitchFamily="2" charset="-79"/>
              </a:endParaRPr>
            </a:p>
          </p:txBody>
        </p:sp>
        <p:sp>
          <p:nvSpPr>
            <p:cNvPr id="47" name="TextBox 59">
              <a:extLst>
                <a:ext uri="{FF2B5EF4-FFF2-40B4-BE49-F238E27FC236}">
                  <a16:creationId xmlns:a16="http://schemas.microsoft.com/office/drawing/2014/main" id="{A3D46D41-EEEC-49E3-8ADE-4D4B54314D59}"/>
                </a:ext>
              </a:extLst>
            </p:cNvPr>
            <p:cNvSpPr txBox="1"/>
            <p:nvPr/>
          </p:nvSpPr>
          <p:spPr>
            <a:xfrm>
              <a:off x="-13057666" y="4545058"/>
              <a:ext cx="1800000" cy="276999"/>
            </a:xfrm>
            <a:prstGeom prst="rect">
              <a:avLst/>
            </a:prstGeom>
            <a:noFill/>
          </p:spPr>
          <p:txBody>
            <a:bodyPr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IL" sz="1200" dirty="0">
                  <a:latin typeface="Assistant SemiBold" pitchFamily="2" charset="-79"/>
                  <a:ea typeface="Open Sans Light" panose="020B0306030504020204" pitchFamily="34" charset="0"/>
                  <a:cs typeface="Assistant SemiBold" pitchFamily="2" charset="-79"/>
                </a:rPr>
                <a:t>HR Director</a:t>
              </a:r>
              <a:endParaRPr lang="en-GB" altLang="en-IL" sz="1200" dirty="0">
                <a:latin typeface="Assistant SemiBold" pitchFamily="2" charset="-79"/>
                <a:ea typeface="Open Sans Light" panose="020B0306030504020204" pitchFamily="34" charset="0"/>
                <a:cs typeface="Assistant SemiBold" pitchFamily="2" charset="-79"/>
              </a:endParaRPr>
            </a:p>
          </p:txBody>
        </p:sp>
        <p:sp>
          <p:nvSpPr>
            <p:cNvPr id="48" name="TextBox 60">
              <a:extLst>
                <a:ext uri="{FF2B5EF4-FFF2-40B4-BE49-F238E27FC236}">
                  <a16:creationId xmlns:a16="http://schemas.microsoft.com/office/drawing/2014/main" id="{28C6F3EF-89A1-400D-BD6C-B19D6E42ADC6}"/>
                </a:ext>
              </a:extLst>
            </p:cNvPr>
            <p:cNvSpPr txBox="1"/>
            <p:nvPr/>
          </p:nvSpPr>
          <p:spPr>
            <a:xfrm>
              <a:off x="-13057666" y="4760746"/>
              <a:ext cx="1800000"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20 years of experience in human resources, including the creation and integration of HR systems in organizations. Specializes in HR diagnosis and hiring, and development and support of managers. Holds a BA in Social Sciences</a:t>
              </a:r>
            </a:p>
          </p:txBody>
        </p:sp>
        <p:pic>
          <p:nvPicPr>
            <p:cNvPr id="49" name="Picture 48">
              <a:extLst>
                <a:ext uri="{FF2B5EF4-FFF2-40B4-BE49-F238E27FC236}">
                  <a16:creationId xmlns:a16="http://schemas.microsoft.com/office/drawing/2014/main" id="{1F02A115-777F-4DD0-9477-057A2B38899E}"/>
                </a:ext>
              </a:extLst>
            </p:cNvPr>
            <p:cNvPicPr preferRelativeResize="0">
              <a:picLocks/>
            </p:cNvPicPr>
            <p:nvPr/>
          </p:nvPicPr>
          <p:blipFill rotWithShape="1">
            <a:blip r:embed="rId12" cstate="print">
              <a:extLst>
                <a:ext uri="{28A0092B-C50C-407E-A947-70E740481C1C}">
                  <a14:useLocalDpi xmlns:a14="http://schemas.microsoft.com/office/drawing/2010/main" val="0"/>
                </a:ext>
              </a:extLst>
            </a:blip>
            <a:srcRect l="15969" t="10393" r="21601" b="49613"/>
            <a:stretch/>
          </p:blipFill>
          <p:spPr>
            <a:xfrm>
              <a:off x="-12571666" y="3383044"/>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50" name="Group 49">
            <a:extLst>
              <a:ext uri="{FF2B5EF4-FFF2-40B4-BE49-F238E27FC236}">
                <a16:creationId xmlns:a16="http://schemas.microsoft.com/office/drawing/2014/main" id="{0DA47C10-33FC-4F89-80AE-490F431DA263}"/>
              </a:ext>
            </a:extLst>
          </p:cNvPr>
          <p:cNvGrpSpPr/>
          <p:nvPr/>
        </p:nvGrpSpPr>
        <p:grpSpPr>
          <a:xfrm>
            <a:off x="8320032" y="4188257"/>
            <a:ext cx="1910048" cy="2423167"/>
            <a:chOff x="-5415798" y="3383044"/>
            <a:chExt cx="1910048" cy="2423167"/>
          </a:xfrm>
        </p:grpSpPr>
        <p:sp>
          <p:nvSpPr>
            <p:cNvPr id="51" name="TextBox 88">
              <a:extLst>
                <a:ext uri="{FF2B5EF4-FFF2-40B4-BE49-F238E27FC236}">
                  <a16:creationId xmlns:a16="http://schemas.microsoft.com/office/drawing/2014/main" id="{E315AA04-1D67-40BC-A0DA-558B949BE4B3}"/>
                </a:ext>
              </a:extLst>
            </p:cNvPr>
            <p:cNvSpPr txBox="1"/>
            <p:nvPr/>
          </p:nvSpPr>
          <p:spPr>
            <a:xfrm>
              <a:off x="-5305750" y="4554035"/>
              <a:ext cx="1800000" cy="425758"/>
            </a:xfrm>
            <a:prstGeom prst="rect">
              <a:avLst/>
            </a:prstGeom>
            <a:noFill/>
          </p:spPr>
          <p:txBody>
            <a:bodyPr wrap="square" lIns="72000" tIns="45720" rIns="7200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VP Finance – Balkan Operations</a:t>
              </a:r>
              <a:endPar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endParaRPr>
            </a:p>
          </p:txBody>
        </p:sp>
        <p:sp>
          <p:nvSpPr>
            <p:cNvPr id="52" name="TextBox 90">
              <a:extLst>
                <a:ext uri="{FF2B5EF4-FFF2-40B4-BE49-F238E27FC236}">
                  <a16:creationId xmlns:a16="http://schemas.microsoft.com/office/drawing/2014/main" id="{3180CAF6-2049-4BC3-8788-860C302166E3}"/>
                </a:ext>
              </a:extLst>
            </p:cNvPr>
            <p:cNvSpPr txBox="1"/>
            <p:nvPr/>
          </p:nvSpPr>
          <p:spPr>
            <a:xfrm>
              <a:off x="-5305750" y="4944437"/>
              <a:ext cx="1800000"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ts val="1000"/>
                </a:lnSpc>
                <a:spcBef>
                  <a:spcPts val="0"/>
                </a:spcBef>
                <a:spcAft>
                  <a:spcPts val="0"/>
                </a:spcAft>
                <a:buClrTx/>
                <a:buSzTx/>
                <a:buFontTx/>
                <a:buNone/>
                <a:tabLst/>
                <a:defRPr/>
              </a:pPr>
              <a:r>
                <a:rPr lang="en-US" sz="900" dirty="0">
                  <a:solidFill>
                    <a:srgbClr val="333333"/>
                  </a:solidFill>
                  <a:latin typeface="Assistant" panose="00000500000000000000" pitchFamily="2" charset="-79"/>
                  <a:cs typeface="Assistant" panose="00000500000000000000" pitchFamily="2" charset="-79"/>
                </a:rPr>
                <a:t>Over 20 years of experience in the finance and banking sector, specializing in financial management. Holds an MA in economics and business administration.</a:t>
              </a:r>
              <a:endPar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endParaRPr>
            </a:p>
          </p:txBody>
        </p:sp>
        <p:sp>
          <p:nvSpPr>
            <p:cNvPr id="53" name="TextBox 113">
              <a:extLst>
                <a:ext uri="{FF2B5EF4-FFF2-40B4-BE49-F238E27FC236}">
                  <a16:creationId xmlns:a16="http://schemas.microsoft.com/office/drawing/2014/main" id="{9CD7A780-A774-4E21-9349-B136CF541B0C}"/>
                </a:ext>
              </a:extLst>
            </p:cNvPr>
            <p:cNvSpPr txBox="1"/>
            <p:nvPr/>
          </p:nvSpPr>
          <p:spPr>
            <a:xfrm>
              <a:off x="-5415798" y="4292360"/>
              <a:ext cx="191004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dirty="0" err="1">
                  <a:solidFill>
                    <a:schemeClr val="accent1"/>
                  </a:solidFill>
                  <a:latin typeface="+mj-lt"/>
                  <a:cs typeface="Assistant" panose="00000500000000000000" pitchFamily="2" charset="-79"/>
                </a:rPr>
                <a:t>Saulinus</a:t>
              </a:r>
              <a:r>
                <a:rPr lang="en-US" sz="1600" b="1" dirty="0">
                  <a:solidFill>
                    <a:schemeClr val="accent1"/>
                  </a:solidFill>
                  <a:latin typeface="+mj-lt"/>
                  <a:cs typeface="Assistant" panose="00000500000000000000" pitchFamily="2" charset="-79"/>
                </a:rPr>
                <a:t> </a:t>
              </a:r>
              <a:r>
                <a:rPr lang="en-US" sz="1600" b="1" dirty="0" err="1">
                  <a:solidFill>
                    <a:schemeClr val="accent1"/>
                  </a:solidFill>
                  <a:latin typeface="+mj-lt"/>
                  <a:cs typeface="Assistant" panose="00000500000000000000" pitchFamily="2" charset="-79"/>
                </a:rPr>
                <a:t>Galazinus</a:t>
              </a:r>
              <a:endParaRPr lang="he-IL" sz="1600" b="1" dirty="0">
                <a:solidFill>
                  <a:schemeClr val="accent1"/>
                </a:solidFill>
                <a:latin typeface="+mj-lt"/>
                <a:cs typeface="Assistant" panose="00000500000000000000" pitchFamily="2" charset="-79"/>
              </a:endParaRPr>
            </a:p>
          </p:txBody>
        </p:sp>
        <p:pic>
          <p:nvPicPr>
            <p:cNvPr id="54" name="Picture 53">
              <a:extLst>
                <a:ext uri="{FF2B5EF4-FFF2-40B4-BE49-F238E27FC236}">
                  <a16:creationId xmlns:a16="http://schemas.microsoft.com/office/drawing/2014/main" id="{F7E7ABEE-B0C2-4FD4-946F-36C22C770F38}"/>
                </a:ext>
              </a:extLst>
            </p:cNvPr>
            <p:cNvPicPr preferRelativeResize="0">
              <a:picLocks/>
            </p:cNvPicPr>
            <p:nvPr/>
          </p:nvPicPr>
          <p:blipFill rotWithShape="1">
            <a:blip r:embed="rId13" cstate="print">
              <a:extLst>
                <a:ext uri="{28A0092B-C50C-407E-A947-70E740481C1C}">
                  <a14:useLocalDpi xmlns:a14="http://schemas.microsoft.com/office/drawing/2010/main" val="0"/>
                </a:ext>
              </a:extLst>
            </a:blip>
            <a:srcRect l="29026" t="7853" r="10383" b="52742"/>
            <a:stretch/>
          </p:blipFill>
          <p:spPr>
            <a:xfrm>
              <a:off x="-4819750" y="3383044"/>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55" name="Group 54">
            <a:extLst>
              <a:ext uri="{FF2B5EF4-FFF2-40B4-BE49-F238E27FC236}">
                <a16:creationId xmlns:a16="http://schemas.microsoft.com/office/drawing/2014/main" id="{7D653C4F-ABC3-4161-983C-21013563E4F0}"/>
              </a:ext>
            </a:extLst>
          </p:cNvPr>
          <p:cNvGrpSpPr/>
          <p:nvPr/>
        </p:nvGrpSpPr>
        <p:grpSpPr>
          <a:xfrm>
            <a:off x="6237924" y="4174201"/>
            <a:ext cx="1937979" cy="2458692"/>
            <a:chOff x="7168356" y="2028465"/>
            <a:chExt cx="1937979" cy="2458692"/>
          </a:xfrm>
        </p:grpSpPr>
        <p:sp>
          <p:nvSpPr>
            <p:cNvPr id="56" name="TextBox 52">
              <a:extLst>
                <a:ext uri="{FF2B5EF4-FFF2-40B4-BE49-F238E27FC236}">
                  <a16:creationId xmlns:a16="http://schemas.microsoft.com/office/drawing/2014/main" id="{09354722-71C4-46DB-B93B-7045EEF6AEA2}"/>
                </a:ext>
              </a:extLst>
            </p:cNvPr>
            <p:cNvSpPr txBox="1"/>
            <p:nvPr/>
          </p:nvSpPr>
          <p:spPr>
            <a:xfrm>
              <a:off x="7278404" y="3199456"/>
              <a:ext cx="1800000" cy="425758"/>
            </a:xfrm>
            <a:prstGeom prst="rect">
              <a:avLst/>
            </a:prstGeom>
            <a:noFill/>
          </p:spPr>
          <p:txBody>
            <a:bodyPr wrap="square" lIns="72000" tIns="45720" rIns="7200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ts val="1300"/>
                </a:lnSpc>
                <a:defRPr/>
              </a:pPr>
              <a:r>
                <a:rPr lang="en-US" sz="1200" dirty="0">
                  <a:latin typeface="Assistant SemiBold" pitchFamily="2" charset="-79"/>
                  <a:ea typeface="Open Sans Light"/>
                  <a:cs typeface="Assistant SemiBold" pitchFamily="2" charset="-79"/>
                </a:rPr>
                <a:t>Credit Risk Manager </a:t>
              </a:r>
              <a:r>
                <a:rPr kumimoji="0" lang="en-US"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a:t>
              </a:r>
              <a:r>
                <a:rPr lang="en-US" sz="1200" dirty="0">
                  <a:latin typeface="Assistant SemiBold" pitchFamily="2" charset="-79"/>
                  <a:ea typeface="Open Sans Light"/>
                  <a:cs typeface="Assistant SemiBold" pitchFamily="2" charset="-79"/>
                </a:rPr>
                <a:t> Europe</a:t>
              </a:r>
              <a:endParaRPr lang="he-IL" sz="1200" dirty="0">
                <a:latin typeface="Assistant SemiBold" pitchFamily="2" charset="-79"/>
                <a:ea typeface="Open Sans Light"/>
                <a:cs typeface="Assistant SemiBold" pitchFamily="2" charset="-79"/>
              </a:endParaRPr>
            </a:p>
          </p:txBody>
        </p:sp>
        <p:sp>
          <p:nvSpPr>
            <p:cNvPr id="57" name="TextBox 56">
              <a:extLst>
                <a:ext uri="{FF2B5EF4-FFF2-40B4-BE49-F238E27FC236}">
                  <a16:creationId xmlns:a16="http://schemas.microsoft.com/office/drawing/2014/main" id="{17E3CABA-2B42-4613-9FB5-D89B6789D607}"/>
                </a:ext>
              </a:extLst>
            </p:cNvPr>
            <p:cNvSpPr txBox="1"/>
            <p:nvPr/>
          </p:nvSpPr>
          <p:spPr>
            <a:xfrm>
              <a:off x="7168356" y="3753623"/>
              <a:ext cx="1937979" cy="73353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US" sz="900" dirty="0">
                  <a:latin typeface="Assistant" panose="00000500000000000000" pitchFamily="2" charset="-79"/>
                  <a:cs typeface="Assistant" panose="00000500000000000000" pitchFamily="2" charset="-79"/>
                </a:rPr>
                <a:t>Over 16 years of experience as a credit risk manager, specializing in banking, risk management, and credit products. Holds a BA and MA in Economics.</a:t>
              </a:r>
              <a:endParaRPr lang="he-IL" sz="900" dirty="0">
                <a:latin typeface="Assistant" panose="00000500000000000000" pitchFamily="2" charset="-79"/>
                <a:cs typeface="Assistant" panose="00000500000000000000" pitchFamily="2" charset="-79"/>
              </a:endParaRPr>
            </a:p>
          </p:txBody>
        </p:sp>
        <p:sp>
          <p:nvSpPr>
            <p:cNvPr id="58" name="TextBox 59">
              <a:extLst>
                <a:ext uri="{FF2B5EF4-FFF2-40B4-BE49-F238E27FC236}">
                  <a16:creationId xmlns:a16="http://schemas.microsoft.com/office/drawing/2014/main" id="{093FE563-DAB3-4BEE-BB4F-38941A6EF451}"/>
                </a:ext>
              </a:extLst>
            </p:cNvPr>
            <p:cNvSpPr txBox="1"/>
            <p:nvPr/>
          </p:nvSpPr>
          <p:spPr>
            <a:xfrm>
              <a:off x="7168356" y="2937781"/>
              <a:ext cx="191004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schemeClr val="accent1"/>
                  </a:solidFill>
                  <a:latin typeface="+mj-lt"/>
                  <a:cs typeface="Assistant" panose="00000500000000000000" pitchFamily="2" charset="-79"/>
                </a:rPr>
                <a:t>Mariana Romanova</a:t>
              </a:r>
              <a:endParaRPr lang="he-IL" sz="1600" b="1" dirty="0">
                <a:solidFill>
                  <a:schemeClr val="accent1"/>
                </a:solidFill>
                <a:latin typeface="+mj-lt"/>
                <a:cs typeface="Assistant" panose="00000500000000000000" pitchFamily="2" charset="-79"/>
              </a:endParaRPr>
            </a:p>
          </p:txBody>
        </p:sp>
        <p:pic>
          <p:nvPicPr>
            <p:cNvPr id="59" name="Picture 58">
              <a:extLst>
                <a:ext uri="{FF2B5EF4-FFF2-40B4-BE49-F238E27FC236}">
                  <a16:creationId xmlns:a16="http://schemas.microsoft.com/office/drawing/2014/main" id="{613A07BC-82E1-4823-9772-5D13C76C05E3}"/>
                </a:ext>
              </a:extLst>
            </p:cNvPr>
            <p:cNvPicPr preferRelativeResize="0">
              <a:picLocks/>
            </p:cNvPicPr>
            <p:nvPr/>
          </p:nvPicPr>
          <p:blipFill rotWithShape="1">
            <a:blip r:embed="rId14" cstate="print">
              <a:extLst>
                <a:ext uri="{28A0092B-C50C-407E-A947-70E740481C1C}">
                  <a14:useLocalDpi xmlns:a14="http://schemas.microsoft.com/office/drawing/2010/main" val="0"/>
                </a:ext>
              </a:extLst>
            </a:blip>
            <a:srcRect l="10685" t="11241" r="1460" b="25998"/>
            <a:stretch/>
          </p:blipFill>
          <p:spPr>
            <a:xfrm>
              <a:off x="7764404" y="2028465"/>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60" name="Group 59">
            <a:extLst>
              <a:ext uri="{FF2B5EF4-FFF2-40B4-BE49-F238E27FC236}">
                <a16:creationId xmlns:a16="http://schemas.microsoft.com/office/drawing/2014/main" id="{7D89BC27-5597-4729-BEE7-3489C2F1451E}"/>
              </a:ext>
            </a:extLst>
          </p:cNvPr>
          <p:cNvGrpSpPr/>
          <p:nvPr/>
        </p:nvGrpSpPr>
        <p:grpSpPr>
          <a:xfrm>
            <a:off x="2111373" y="4221602"/>
            <a:ext cx="1800000" cy="2187097"/>
            <a:chOff x="-11119687" y="3383044"/>
            <a:chExt cx="1800000" cy="2187097"/>
          </a:xfrm>
        </p:grpSpPr>
        <p:sp>
          <p:nvSpPr>
            <p:cNvPr id="61" name="TextBox 59">
              <a:extLst>
                <a:ext uri="{FF2B5EF4-FFF2-40B4-BE49-F238E27FC236}">
                  <a16:creationId xmlns:a16="http://schemas.microsoft.com/office/drawing/2014/main" id="{51F52048-B884-46DC-8814-151FD79A924F}"/>
                </a:ext>
              </a:extLst>
            </p:cNvPr>
            <p:cNvSpPr txBox="1"/>
            <p:nvPr/>
          </p:nvSpPr>
          <p:spPr>
            <a:xfrm>
              <a:off x="-11119687" y="4554035"/>
              <a:ext cx="1800000" cy="276999"/>
            </a:xfrm>
            <a:prstGeom prst="rect">
              <a:avLst/>
            </a:prstGeom>
            <a:noFill/>
          </p:spPr>
          <p:txBody>
            <a:bodyPr wrap="square"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IL" sz="1200" dirty="0">
                  <a:latin typeface="Assistant SemiBold" pitchFamily="2" charset="-79"/>
                  <a:ea typeface="Open Sans Light" panose="020B0306030504020204" pitchFamily="34" charset="0"/>
                  <a:cs typeface="Assistant SemiBold" pitchFamily="2" charset="-79"/>
                </a:rPr>
                <a:t>Director of Operations</a:t>
              </a:r>
              <a:endParaRPr lang="en-GB" altLang="en-IL" sz="1200" dirty="0">
                <a:latin typeface="Assistant SemiBold" pitchFamily="2" charset="-79"/>
                <a:ea typeface="Open Sans Light" panose="020B0306030504020204" pitchFamily="34" charset="0"/>
                <a:cs typeface="Assistant SemiBold" pitchFamily="2" charset="-79"/>
              </a:endParaRPr>
            </a:p>
          </p:txBody>
        </p:sp>
        <p:sp>
          <p:nvSpPr>
            <p:cNvPr id="62" name="TextBox 60">
              <a:extLst>
                <a:ext uri="{FF2B5EF4-FFF2-40B4-BE49-F238E27FC236}">
                  <a16:creationId xmlns:a16="http://schemas.microsoft.com/office/drawing/2014/main" id="{8434774E-3AB6-4D54-AC85-5E26D64AF146}"/>
                </a:ext>
              </a:extLst>
            </p:cNvPr>
            <p:cNvSpPr txBox="1"/>
            <p:nvPr/>
          </p:nvSpPr>
          <p:spPr>
            <a:xfrm>
              <a:off x="-11119687" y="4785311"/>
              <a:ext cx="1800000" cy="7848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IL" sz="900" dirty="0">
                  <a:solidFill>
                    <a:srgbClr val="333333"/>
                  </a:solidFill>
                  <a:latin typeface="Assistant" pitchFamily="2" charset="-79"/>
                  <a:cs typeface="Assistant" pitchFamily="2" charset="-79"/>
                  <a:sym typeface="Assistant" pitchFamily="2" charset="-79"/>
                </a:rPr>
                <a:t>Over 20 years of experience in insurance and finance, specializing in operations system management. Holds a BA in Insurance. </a:t>
              </a:r>
            </a:p>
          </p:txBody>
        </p:sp>
        <p:sp>
          <p:nvSpPr>
            <p:cNvPr id="63" name="TextBox 79">
              <a:extLst>
                <a:ext uri="{FF2B5EF4-FFF2-40B4-BE49-F238E27FC236}">
                  <a16:creationId xmlns:a16="http://schemas.microsoft.com/office/drawing/2014/main" id="{324E8D17-742C-47AC-9FF6-37EA287497B8}"/>
                </a:ext>
              </a:extLst>
            </p:cNvPr>
            <p:cNvSpPr txBox="1"/>
            <p:nvPr/>
          </p:nvSpPr>
          <p:spPr>
            <a:xfrm>
              <a:off x="-11119687" y="4292360"/>
              <a:ext cx="180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600" b="1" dirty="0">
                  <a:solidFill>
                    <a:schemeClr val="accent1"/>
                  </a:solidFill>
                  <a:latin typeface="+mj-lt"/>
                  <a:cs typeface="Assistant" panose="00000500000000000000" pitchFamily="2" charset="-79"/>
                </a:rPr>
                <a:t>Noa </a:t>
              </a:r>
              <a:r>
                <a:rPr lang="en-gb" sz="1600" b="1" dirty="0" err="1">
                  <a:solidFill>
                    <a:schemeClr val="accent1"/>
                  </a:solidFill>
                  <a:latin typeface="+mj-lt"/>
                  <a:cs typeface="Assistant" panose="00000500000000000000" pitchFamily="2" charset="-79"/>
                </a:rPr>
                <a:t>Dik</a:t>
              </a:r>
              <a:endParaRPr lang="en-gb" sz="1600" b="1" dirty="0">
                <a:solidFill>
                  <a:schemeClr val="accent1"/>
                </a:solidFill>
                <a:latin typeface="+mj-lt"/>
                <a:cs typeface="Assistant" panose="00000500000000000000" pitchFamily="2" charset="-79"/>
              </a:endParaRPr>
            </a:p>
          </p:txBody>
        </p:sp>
        <p:pic>
          <p:nvPicPr>
            <p:cNvPr id="64" name="Picture 63">
              <a:extLst>
                <a:ext uri="{FF2B5EF4-FFF2-40B4-BE49-F238E27FC236}">
                  <a16:creationId xmlns:a16="http://schemas.microsoft.com/office/drawing/2014/main" id="{E016AF8D-8D2E-4312-AEC7-C5BECEBE3A38}"/>
                </a:ext>
              </a:extLst>
            </p:cNvPr>
            <p:cNvPicPr preferRelativeResize="0">
              <a:picLocks/>
            </p:cNvPicPr>
            <p:nvPr/>
          </p:nvPicPr>
          <p:blipFill rotWithShape="1">
            <a:blip r:embed="rId15" cstate="print">
              <a:extLst>
                <a:ext uri="{28A0092B-C50C-407E-A947-70E740481C1C}">
                  <a14:useLocalDpi xmlns:a14="http://schemas.microsoft.com/office/drawing/2010/main" val="0"/>
                </a:ext>
              </a:extLst>
            </a:blip>
            <a:srcRect l="-6001" t="13476" r="-7345" b="-5"/>
            <a:stretch/>
          </p:blipFill>
          <p:spPr>
            <a:xfrm>
              <a:off x="-10633687" y="3383044"/>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rc 71">
            <a:extLst>
              <a:ext uri="{FF2B5EF4-FFF2-40B4-BE49-F238E27FC236}">
                <a16:creationId xmlns:a16="http://schemas.microsoft.com/office/drawing/2014/main" id="{C0AA2D9B-E4CA-4D29-8738-01882A6B2EF0}"/>
              </a:ext>
            </a:extLst>
          </p:cNvPr>
          <p:cNvSpPr/>
          <p:nvPr/>
        </p:nvSpPr>
        <p:spPr>
          <a:xfrm rot="15300000" flipH="1" flipV="1">
            <a:off x="-495009" y="-27766"/>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4" name="Arc 73">
            <a:extLst>
              <a:ext uri="{FF2B5EF4-FFF2-40B4-BE49-F238E27FC236}">
                <a16:creationId xmlns:a16="http://schemas.microsoft.com/office/drawing/2014/main" id="{27D9E5F2-652F-4B55-B81E-BD201E44D9BD}"/>
              </a:ext>
            </a:extLst>
          </p:cNvPr>
          <p:cNvSpPr/>
          <p:nvPr/>
        </p:nvSpPr>
        <p:spPr>
          <a:xfrm rot="15300000" flipH="1" flipV="1">
            <a:off x="-623905" y="-156660"/>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9" name="Group 8">
            <a:extLst>
              <a:ext uri="{FF2B5EF4-FFF2-40B4-BE49-F238E27FC236}">
                <a16:creationId xmlns:a16="http://schemas.microsoft.com/office/drawing/2014/main" id="{A0CC009E-5E74-49D7-A060-09CC1E8E018E}"/>
              </a:ext>
            </a:extLst>
          </p:cNvPr>
          <p:cNvGrpSpPr/>
          <p:nvPr/>
        </p:nvGrpSpPr>
        <p:grpSpPr>
          <a:xfrm>
            <a:off x="-2578333" y="0"/>
            <a:ext cx="9228925" cy="6877588"/>
            <a:chOff x="-13063" y="1092866"/>
            <a:chExt cx="6668831" cy="4969752"/>
          </a:xfrm>
        </p:grpSpPr>
        <p:sp>
          <p:nvSpPr>
            <p:cNvPr id="60" name="Freeform: Shape 59">
              <a:extLst>
                <a:ext uri="{FF2B5EF4-FFF2-40B4-BE49-F238E27FC236}">
                  <a16:creationId xmlns:a16="http://schemas.microsoft.com/office/drawing/2014/main" id="{08487240-E500-48D8-89BF-AC0FEF6CE202}"/>
                </a:ext>
              </a:extLst>
            </p:cNvPr>
            <p:cNvSpPr/>
            <p:nvPr/>
          </p:nvSpPr>
          <p:spPr>
            <a:xfrm>
              <a:off x="5522683" y="1098679"/>
              <a:ext cx="1133085" cy="4963929"/>
            </a:xfrm>
            <a:custGeom>
              <a:avLst/>
              <a:gdLst>
                <a:gd name="connsiteX0" fmla="*/ 0 w 854878"/>
                <a:gd name="connsiteY0" fmla="*/ 0 h 3745132"/>
                <a:gd name="connsiteX1" fmla="*/ 127075 w 854878"/>
                <a:gd name="connsiteY1" fmla="*/ 115494 h 3745132"/>
                <a:gd name="connsiteX2" fmla="*/ 854878 w 854878"/>
                <a:gd name="connsiteY2" fmla="*/ 1872566 h 3745132"/>
                <a:gd name="connsiteX3" fmla="*/ 127075 w 854878"/>
                <a:gd name="connsiteY3" fmla="*/ 3629639 h 3745132"/>
                <a:gd name="connsiteX4" fmla="*/ 0 w 854878"/>
                <a:gd name="connsiteY4" fmla="*/ 3745132 h 374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78" h="3745132">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 name="Rectangle 4">
              <a:extLst>
                <a:ext uri="{FF2B5EF4-FFF2-40B4-BE49-F238E27FC236}">
                  <a16:creationId xmlns:a16="http://schemas.microsoft.com/office/drawing/2014/main" id="{21C47965-F239-4AB2-AFA8-B076099C3A30}"/>
                </a:ext>
              </a:extLst>
            </p:cNvPr>
            <p:cNvSpPr/>
            <p:nvPr/>
          </p:nvSpPr>
          <p:spPr>
            <a:xfrm>
              <a:off x="-13063" y="1092866"/>
              <a:ext cx="5540055" cy="4969752"/>
            </a:xfrm>
            <a:prstGeom prst="rect">
              <a:avLst/>
            </a:pr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9" name="Rectangle 28">
            <a:extLst>
              <a:ext uri="{FF2B5EF4-FFF2-40B4-BE49-F238E27FC236}">
                <a16:creationId xmlns:a16="http://schemas.microsoft.com/office/drawing/2014/main" id="{3AEB1552-B133-4FC0-B2D3-FA5C9E17A384}"/>
              </a:ext>
            </a:extLst>
          </p:cNvPr>
          <p:cNvSpPr/>
          <p:nvPr/>
        </p:nvSpPr>
        <p:spPr>
          <a:xfrm>
            <a:off x="-41135" y="6857954"/>
            <a:ext cx="12709358" cy="10141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2" name="Oval 41">
            <a:extLst>
              <a:ext uri="{FF2B5EF4-FFF2-40B4-BE49-F238E27FC236}">
                <a16:creationId xmlns:a16="http://schemas.microsoft.com/office/drawing/2014/main" id="{1AA4DA79-D4BD-42AC-A44A-36DD887383F8}"/>
              </a:ext>
            </a:extLst>
          </p:cNvPr>
          <p:cNvSpPr/>
          <p:nvPr/>
        </p:nvSpPr>
        <p:spPr>
          <a:xfrm>
            <a:off x="-5506907" y="-675952"/>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Oval 44">
            <a:extLst>
              <a:ext uri="{FF2B5EF4-FFF2-40B4-BE49-F238E27FC236}">
                <a16:creationId xmlns:a16="http://schemas.microsoft.com/office/drawing/2014/main" id="{49BA56F3-1431-4FA4-BC78-8C285E1D770A}"/>
              </a:ext>
            </a:extLst>
          </p:cNvPr>
          <p:cNvSpPr/>
          <p:nvPr/>
        </p:nvSpPr>
        <p:spPr>
          <a:xfrm>
            <a:off x="-9209581" y="-1444727"/>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1" name="Oval 60">
            <a:extLst>
              <a:ext uri="{FF2B5EF4-FFF2-40B4-BE49-F238E27FC236}">
                <a16:creationId xmlns:a16="http://schemas.microsoft.com/office/drawing/2014/main" id="{1C34AEFF-9B54-4AE8-8C15-7371E099F6F5}"/>
              </a:ext>
            </a:extLst>
          </p:cNvPr>
          <p:cNvSpPr/>
          <p:nvPr/>
        </p:nvSpPr>
        <p:spPr>
          <a:xfrm>
            <a:off x="17342540" y="7484928"/>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4" name="Oval 63">
            <a:extLst>
              <a:ext uri="{FF2B5EF4-FFF2-40B4-BE49-F238E27FC236}">
                <a16:creationId xmlns:a16="http://schemas.microsoft.com/office/drawing/2014/main" id="{CE3F5D87-8A3E-4146-869C-EADBC79EE4D1}"/>
              </a:ext>
            </a:extLst>
          </p:cNvPr>
          <p:cNvSpPr/>
          <p:nvPr/>
        </p:nvSpPr>
        <p:spPr>
          <a:xfrm>
            <a:off x="15565088" y="10151543"/>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Oval 77">
            <a:extLst>
              <a:ext uri="{FF2B5EF4-FFF2-40B4-BE49-F238E27FC236}">
                <a16:creationId xmlns:a16="http://schemas.microsoft.com/office/drawing/2014/main" id="{2E3C6CA2-ECBE-4F3B-AD26-C720A78F1224}"/>
              </a:ext>
            </a:extLst>
          </p:cNvPr>
          <p:cNvSpPr/>
          <p:nvPr/>
        </p:nvSpPr>
        <p:spPr>
          <a:xfrm>
            <a:off x="3789299" y="9305444"/>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Oval 36">
            <a:extLst>
              <a:ext uri="{FF2B5EF4-FFF2-40B4-BE49-F238E27FC236}">
                <a16:creationId xmlns:a16="http://schemas.microsoft.com/office/drawing/2014/main" id="{4DA2C30C-3682-4BBD-BD93-9CAF7436F39D}"/>
              </a:ext>
            </a:extLst>
          </p:cNvPr>
          <p:cNvSpPr/>
          <p:nvPr/>
        </p:nvSpPr>
        <p:spPr>
          <a:xfrm>
            <a:off x="4191957" y="1781470"/>
            <a:ext cx="3785052" cy="3785048"/>
          </a:xfrm>
          <a:prstGeom prst="ellipse">
            <a:avLst/>
          </a:prstGeom>
          <a:solidFill>
            <a:srgbClr val="25A6D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A0BD858-6E0E-41CD-B1B0-A8444E621F76}"/>
              </a:ext>
            </a:extLst>
          </p:cNvPr>
          <p:cNvSpPr/>
          <p:nvPr/>
        </p:nvSpPr>
        <p:spPr>
          <a:xfrm>
            <a:off x="-41135" y="-800954"/>
            <a:ext cx="12709358" cy="79438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5">
            <a:extLst>
              <a:ext uri="{FF2B5EF4-FFF2-40B4-BE49-F238E27FC236}">
                <a16:creationId xmlns:a16="http://schemas.microsoft.com/office/drawing/2014/main" id="{217A0D7D-D733-42B4-9E40-FE74FA9D320C}"/>
              </a:ext>
            </a:extLst>
          </p:cNvPr>
          <p:cNvSpPr/>
          <p:nvPr/>
        </p:nvSpPr>
        <p:spPr>
          <a:xfrm>
            <a:off x="4332548" y="1922061"/>
            <a:ext cx="3503870" cy="3503866"/>
          </a:xfrm>
          <a:prstGeom prst="ellipse">
            <a:avLst/>
          </a:prstGeom>
          <a:solidFill>
            <a:schemeClr val="tx1">
              <a:lumMod val="85000"/>
              <a:lumOff val="1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Freeform: Shape 68">
            <a:extLst>
              <a:ext uri="{FF2B5EF4-FFF2-40B4-BE49-F238E27FC236}">
                <a16:creationId xmlns:a16="http://schemas.microsoft.com/office/drawing/2014/main" id="{6D40ACB2-59E3-4829-9A17-17D756B9A179}"/>
              </a:ext>
            </a:extLst>
          </p:cNvPr>
          <p:cNvSpPr/>
          <p:nvPr/>
        </p:nvSpPr>
        <p:spPr>
          <a:xfrm>
            <a:off x="5475684" y="3102170"/>
            <a:ext cx="1209383" cy="1114932"/>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3" name="Partial Circle 42">
            <a:extLst>
              <a:ext uri="{FF2B5EF4-FFF2-40B4-BE49-F238E27FC236}">
                <a16:creationId xmlns:a16="http://schemas.microsoft.com/office/drawing/2014/main" id="{B8F54FA8-765C-48E4-81C0-70F7A06934FD}"/>
              </a:ext>
            </a:extLst>
          </p:cNvPr>
          <p:cNvSpPr/>
          <p:nvPr/>
        </p:nvSpPr>
        <p:spPr>
          <a:xfrm rot="16200000" flipH="1">
            <a:off x="-305944" y="170075"/>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7" name="Rectangle 46">
            <a:extLst>
              <a:ext uri="{FF2B5EF4-FFF2-40B4-BE49-F238E27FC236}">
                <a16:creationId xmlns:a16="http://schemas.microsoft.com/office/drawing/2014/main" id="{B47DBE04-8334-40E6-B381-CC62C8D50BD5}"/>
              </a:ext>
            </a:extLst>
          </p:cNvPr>
          <p:cNvSpPr/>
          <p:nvPr/>
        </p:nvSpPr>
        <p:spPr>
          <a:xfrm>
            <a:off x="12192000" y="-64685"/>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TextBox 28">
            <a:extLst>
              <a:ext uri="{FF2B5EF4-FFF2-40B4-BE49-F238E27FC236}">
                <a16:creationId xmlns:a16="http://schemas.microsoft.com/office/drawing/2014/main" id="{0A5D6BEF-45C0-4EA8-8120-0CF26191D44E}"/>
              </a:ext>
            </a:extLst>
          </p:cNvPr>
          <p:cNvSpPr txBox="1"/>
          <p:nvPr/>
        </p:nvSpPr>
        <p:spPr>
          <a:xfrm>
            <a:off x="1069854" y="78635"/>
            <a:ext cx="7400406" cy="1200329"/>
          </a:xfrm>
          <a:prstGeom prst="rect">
            <a:avLst/>
          </a:prstGeom>
          <a:noFill/>
        </p:spPr>
        <p:txBody>
          <a:bodyPr wrap="square" rtlCol="0">
            <a:spAutoFit/>
          </a:bodyPr>
          <a:lstStyle/>
          <a:p>
            <a:pPr>
              <a:defRPr/>
            </a:pPr>
            <a:r>
              <a:rPr lang="en-US" sz="3600" dirty="0">
                <a:latin typeface="Assistant ExtraBold" pitchFamily="2" charset="-79"/>
                <a:cs typeface="Assistant ExtraBold" pitchFamily="2" charset="-79"/>
              </a:rPr>
              <a:t>Diverse Consumer </a:t>
            </a:r>
            <a:br>
              <a:rPr lang="en-US" sz="3600" dirty="0">
                <a:latin typeface="Assistant ExtraBold" pitchFamily="2" charset="-79"/>
                <a:cs typeface="Assistant ExtraBold" pitchFamily="2" charset="-79"/>
              </a:rPr>
            </a:br>
            <a:r>
              <a:rPr lang="en-US" sz="3600" dirty="0">
                <a:latin typeface="Assistant ExtraBold" pitchFamily="2" charset="-79"/>
                <a:cs typeface="Assistant ExtraBold" pitchFamily="2" charset="-79"/>
              </a:rPr>
              <a:t>Credit Activity</a:t>
            </a:r>
          </a:p>
        </p:txBody>
      </p:sp>
      <p:sp>
        <p:nvSpPr>
          <p:cNvPr id="75" name="Rectangle 74">
            <a:extLst>
              <a:ext uri="{FF2B5EF4-FFF2-40B4-BE49-F238E27FC236}">
                <a16:creationId xmlns:a16="http://schemas.microsoft.com/office/drawing/2014/main" id="{272F3F49-6C78-415C-B737-44751B01DC36}"/>
              </a:ext>
            </a:extLst>
          </p:cNvPr>
          <p:cNvSpPr/>
          <p:nvPr/>
        </p:nvSpPr>
        <p:spPr>
          <a:xfrm>
            <a:off x="-2774225" y="-46591"/>
            <a:ext cx="2822224"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Slide Number Placeholder 5">
            <a:extLst>
              <a:ext uri="{FF2B5EF4-FFF2-40B4-BE49-F238E27FC236}">
                <a16:creationId xmlns:a16="http://schemas.microsoft.com/office/drawing/2014/main" id="{317DA0FE-DB6C-4968-8269-1FB51BED599D}"/>
              </a:ext>
            </a:extLst>
          </p:cNvPr>
          <p:cNvSpPr>
            <a:spLocks noGrp="1"/>
          </p:cNvSpPr>
          <p:nvPr>
            <p:ph type="sldNum" sz="quarter" idx="12"/>
          </p:nvPr>
        </p:nvSpPr>
        <p:spPr>
          <a:xfrm flipH="1">
            <a:off x="11853615" y="6350261"/>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10" name="Group 9">
            <a:extLst>
              <a:ext uri="{FF2B5EF4-FFF2-40B4-BE49-F238E27FC236}">
                <a16:creationId xmlns:a16="http://schemas.microsoft.com/office/drawing/2014/main" id="{1EBFB6E9-747D-4302-9BBA-79019A332777}"/>
              </a:ext>
            </a:extLst>
          </p:cNvPr>
          <p:cNvGrpSpPr/>
          <p:nvPr/>
        </p:nvGrpSpPr>
        <p:grpSpPr>
          <a:xfrm flipH="1">
            <a:off x="8272777" y="1997392"/>
            <a:ext cx="3597779" cy="3212341"/>
            <a:chOff x="954727" y="2022051"/>
            <a:chExt cx="3597779" cy="3212341"/>
          </a:xfrm>
        </p:grpSpPr>
        <p:grpSp>
          <p:nvGrpSpPr>
            <p:cNvPr id="23" name="Group 22">
              <a:extLst>
                <a:ext uri="{FF2B5EF4-FFF2-40B4-BE49-F238E27FC236}">
                  <a16:creationId xmlns:a16="http://schemas.microsoft.com/office/drawing/2014/main" id="{26B1E22F-CAEB-4E0F-8EB3-21D53BE065DE}"/>
                </a:ext>
              </a:extLst>
            </p:cNvPr>
            <p:cNvGrpSpPr/>
            <p:nvPr/>
          </p:nvGrpSpPr>
          <p:grpSpPr>
            <a:xfrm>
              <a:off x="954727" y="2022051"/>
              <a:ext cx="3597779" cy="3212341"/>
              <a:chOff x="580823" y="1939989"/>
              <a:chExt cx="3597779" cy="3212341"/>
            </a:xfrm>
          </p:grpSpPr>
          <p:grpSp>
            <p:nvGrpSpPr>
              <p:cNvPr id="6" name="Group 5">
                <a:extLst>
                  <a:ext uri="{FF2B5EF4-FFF2-40B4-BE49-F238E27FC236}">
                    <a16:creationId xmlns:a16="http://schemas.microsoft.com/office/drawing/2014/main" id="{C299D8CE-9ACA-4B6A-91A3-756378258AEA}"/>
                  </a:ext>
                </a:extLst>
              </p:cNvPr>
              <p:cNvGrpSpPr/>
              <p:nvPr/>
            </p:nvGrpSpPr>
            <p:grpSpPr>
              <a:xfrm>
                <a:off x="1779534" y="2374027"/>
                <a:ext cx="2399068" cy="2399066"/>
                <a:chOff x="814446" y="2523934"/>
                <a:chExt cx="2399068" cy="2399066"/>
              </a:xfrm>
            </p:grpSpPr>
            <p:sp>
              <p:nvSpPr>
                <p:cNvPr id="38" name="Oval 37">
                  <a:extLst>
                    <a:ext uri="{FF2B5EF4-FFF2-40B4-BE49-F238E27FC236}">
                      <a16:creationId xmlns:a16="http://schemas.microsoft.com/office/drawing/2014/main" id="{B9581EBB-AD3C-4ECF-B3F5-3CF9F95FA04C}"/>
                    </a:ext>
                  </a:extLst>
                </p:cNvPr>
                <p:cNvSpPr/>
                <p:nvPr/>
              </p:nvSpPr>
              <p:spPr>
                <a:xfrm>
                  <a:off x="942500" y="2644814"/>
                  <a:ext cx="2182708" cy="2182706"/>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098" name="Picture 2">
                  <a:extLst>
                    <a:ext uri="{FF2B5EF4-FFF2-40B4-BE49-F238E27FC236}">
                      <a16:creationId xmlns:a16="http://schemas.microsoft.com/office/drawing/2014/main" id="{CC21B23C-EECD-43DE-BAF7-E136331A7EAC}"/>
                    </a:ext>
                  </a:extLst>
                </p:cNvPr>
                <p:cNvPicPr>
                  <a:picLocks noChangeAspect="1" noChangeArrowheads="1"/>
                </p:cNvPicPr>
                <p:nvPr/>
              </p:nvPicPr>
              <p:blipFill>
                <a:blip r:embed="rId2">
                  <a:lum bright="70000" contrast="-70000"/>
                  <a:alphaModFix/>
                  <a:extLst>
                    <a:ext uri="{28A0092B-C50C-407E-A947-70E740481C1C}">
                      <a14:useLocalDpi xmlns:a14="http://schemas.microsoft.com/office/drawing/2010/main" val="0"/>
                    </a:ext>
                  </a:extLst>
                </a:blip>
                <a:srcRect/>
                <a:stretch/>
              </p:blipFill>
              <p:spPr bwMode="auto">
                <a:xfrm>
                  <a:off x="1873311" y="2839829"/>
                  <a:ext cx="435918" cy="43591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10">
                  <a:extLst>
                    <a:ext uri="{FF2B5EF4-FFF2-40B4-BE49-F238E27FC236}">
                      <a16:creationId xmlns:a16="http://schemas.microsoft.com/office/drawing/2014/main" id="{897B4EF5-C625-48AC-BDFB-5FD9D2D7C05A}"/>
                    </a:ext>
                  </a:extLst>
                </p:cNvPr>
                <p:cNvSpPr txBox="1">
                  <a:spLocks noChangeArrowheads="1"/>
                </p:cNvSpPr>
                <p:nvPr/>
              </p:nvSpPr>
              <p:spPr bwMode="auto">
                <a:xfrm>
                  <a:off x="1226394" y="3378346"/>
                  <a:ext cx="1818051" cy="12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Credit Recipients</a:t>
                  </a:r>
                  <a:endPar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endParaRPr>
                </a:p>
              </p:txBody>
            </p:sp>
            <p:sp>
              <p:nvSpPr>
                <p:cNvPr id="55" name="Arc 54">
                  <a:extLst>
                    <a:ext uri="{FF2B5EF4-FFF2-40B4-BE49-F238E27FC236}">
                      <a16:creationId xmlns:a16="http://schemas.microsoft.com/office/drawing/2014/main" id="{E0B6EC04-6B12-4527-9648-AD68BA39A6E1}"/>
                    </a:ext>
                  </a:extLst>
                </p:cNvPr>
                <p:cNvSpPr/>
                <p:nvPr/>
              </p:nvSpPr>
              <p:spPr>
                <a:xfrm>
                  <a:off x="814446" y="2523934"/>
                  <a:ext cx="2399068" cy="2399066"/>
                </a:xfrm>
                <a:prstGeom prst="arc">
                  <a:avLst>
                    <a:gd name="adj1" fmla="val 16535089"/>
                    <a:gd name="adj2" fmla="val 7953272"/>
                  </a:avLst>
                </a:prstGeom>
                <a:ln w="9525">
                  <a:solidFill>
                    <a:srgbClr val="008EC0">
                      <a:alpha val="51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48" name="מלבן 47">
                <a:extLst>
                  <a:ext uri="{FF2B5EF4-FFF2-40B4-BE49-F238E27FC236}">
                    <a16:creationId xmlns:a16="http://schemas.microsoft.com/office/drawing/2014/main" id="{398D2717-3BF6-42A1-B950-1493578A0306}"/>
                  </a:ext>
                </a:extLst>
              </p:cNvPr>
              <p:cNvSpPr/>
              <p:nvPr/>
            </p:nvSpPr>
            <p:spPr>
              <a:xfrm>
                <a:off x="767758" y="1939989"/>
                <a:ext cx="900000" cy="900000"/>
              </a:xfrm>
              <a:prstGeom prst="ellipse">
                <a:avLst/>
              </a:prstGeom>
              <a:solidFill>
                <a:srgbClr val="00638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Car</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1" name="מלבן 50">
                <a:extLst>
                  <a:ext uri="{FF2B5EF4-FFF2-40B4-BE49-F238E27FC236}">
                    <a16:creationId xmlns:a16="http://schemas.microsoft.com/office/drawing/2014/main" id="{7197A0A5-2FE5-43B9-ACEB-DCE32BB9355E}"/>
                  </a:ext>
                </a:extLst>
              </p:cNvPr>
              <p:cNvSpPr/>
              <p:nvPr/>
            </p:nvSpPr>
            <p:spPr>
              <a:xfrm>
                <a:off x="781302" y="4252330"/>
                <a:ext cx="900000" cy="900000"/>
              </a:xfrm>
              <a:prstGeom prst="ellipse">
                <a:avLst/>
              </a:prstGeom>
              <a:solidFill>
                <a:srgbClr val="00638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Loan</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3" name="מלבן 52">
                <a:extLst>
                  <a:ext uri="{FF2B5EF4-FFF2-40B4-BE49-F238E27FC236}">
                    <a16:creationId xmlns:a16="http://schemas.microsoft.com/office/drawing/2014/main" id="{B9906890-DA18-4FA6-B30B-46BFD3DF6C7E}"/>
                  </a:ext>
                </a:extLst>
              </p:cNvPr>
              <p:cNvSpPr/>
              <p:nvPr/>
            </p:nvSpPr>
            <p:spPr>
              <a:xfrm>
                <a:off x="580823" y="3076609"/>
                <a:ext cx="900000" cy="900000"/>
              </a:xfrm>
              <a:prstGeom prst="ellipse">
                <a:avLst/>
              </a:prstGeom>
              <a:solidFill>
                <a:srgbClr val="00638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Pay</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cxnSp>
            <p:nvCxnSpPr>
              <p:cNvPr id="17" name="מחבר חץ ישר 16">
                <a:extLst>
                  <a:ext uri="{FF2B5EF4-FFF2-40B4-BE49-F238E27FC236}">
                    <a16:creationId xmlns:a16="http://schemas.microsoft.com/office/drawing/2014/main" id="{981E4E44-20F4-410B-AF26-9659A82DC2D5}"/>
                  </a:ext>
                </a:extLst>
              </p:cNvPr>
              <p:cNvCxnSpPr>
                <a:cxnSpLocks/>
              </p:cNvCxnSpPr>
              <p:nvPr/>
            </p:nvCxnSpPr>
            <p:spPr>
              <a:xfrm flipH="1" flipV="1">
                <a:off x="1550819" y="3565709"/>
                <a:ext cx="707243" cy="1"/>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a:extLst>
                  <a:ext uri="{FF2B5EF4-FFF2-40B4-BE49-F238E27FC236}">
                    <a16:creationId xmlns:a16="http://schemas.microsoft.com/office/drawing/2014/main" id="{1A0DA163-D29B-4BD6-941C-0C61EAFED8B4}"/>
                  </a:ext>
                </a:extLst>
              </p:cNvPr>
              <p:cNvCxnSpPr>
                <a:cxnSpLocks/>
              </p:cNvCxnSpPr>
              <p:nvPr/>
            </p:nvCxnSpPr>
            <p:spPr>
              <a:xfrm flipH="1">
                <a:off x="1720841" y="3736167"/>
                <a:ext cx="563560" cy="562749"/>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58">
                <a:extLst>
                  <a:ext uri="{FF2B5EF4-FFF2-40B4-BE49-F238E27FC236}">
                    <a16:creationId xmlns:a16="http://schemas.microsoft.com/office/drawing/2014/main" id="{DB82D3B4-1A95-46F5-A724-D79DFA10E78C}"/>
                  </a:ext>
                </a:extLst>
              </p:cNvPr>
              <p:cNvCxnSpPr>
                <a:cxnSpLocks/>
              </p:cNvCxnSpPr>
              <p:nvPr/>
            </p:nvCxnSpPr>
            <p:spPr>
              <a:xfrm flipH="1" flipV="1">
                <a:off x="1667758" y="2790889"/>
                <a:ext cx="656182" cy="607137"/>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77865EDC-8054-40A7-981D-DAFBCA50FD10}"/>
                </a:ext>
              </a:extLst>
            </p:cNvPr>
            <p:cNvSpPr txBox="1"/>
            <p:nvPr/>
          </p:nvSpPr>
          <p:spPr>
            <a:xfrm rot="10800000">
              <a:off x="2354724" y="3446341"/>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grpSp>
        <p:nvGrpSpPr>
          <p:cNvPr id="8" name="Group 7">
            <a:extLst>
              <a:ext uri="{FF2B5EF4-FFF2-40B4-BE49-F238E27FC236}">
                <a16:creationId xmlns:a16="http://schemas.microsoft.com/office/drawing/2014/main" id="{3A33F781-8354-4BA8-B9C1-3A77F9D2C424}"/>
              </a:ext>
            </a:extLst>
          </p:cNvPr>
          <p:cNvGrpSpPr/>
          <p:nvPr/>
        </p:nvGrpSpPr>
        <p:grpSpPr>
          <a:xfrm flipH="1">
            <a:off x="139808" y="1260468"/>
            <a:ext cx="4039918" cy="3606148"/>
            <a:chOff x="7629160" y="1237664"/>
            <a:chExt cx="4039918" cy="3606148"/>
          </a:xfrm>
        </p:grpSpPr>
        <p:grpSp>
          <p:nvGrpSpPr>
            <p:cNvPr id="22" name="Group 21">
              <a:extLst>
                <a:ext uri="{FF2B5EF4-FFF2-40B4-BE49-F238E27FC236}">
                  <a16:creationId xmlns:a16="http://schemas.microsoft.com/office/drawing/2014/main" id="{78A70F45-33EA-41EB-93E9-FD94AE08689F}"/>
                </a:ext>
              </a:extLst>
            </p:cNvPr>
            <p:cNvGrpSpPr/>
            <p:nvPr/>
          </p:nvGrpSpPr>
          <p:grpSpPr>
            <a:xfrm>
              <a:off x="7629160" y="2467812"/>
              <a:ext cx="2750530" cy="2376000"/>
              <a:chOff x="7476761" y="2385750"/>
              <a:chExt cx="2750530" cy="2376000"/>
            </a:xfrm>
          </p:grpSpPr>
          <p:grpSp>
            <p:nvGrpSpPr>
              <p:cNvPr id="4" name="Group 3">
                <a:extLst>
                  <a:ext uri="{FF2B5EF4-FFF2-40B4-BE49-F238E27FC236}">
                    <a16:creationId xmlns:a16="http://schemas.microsoft.com/office/drawing/2014/main" id="{E7BD034B-EABF-4918-BBB2-5A6B6A5C479E}"/>
                  </a:ext>
                </a:extLst>
              </p:cNvPr>
              <p:cNvGrpSpPr/>
              <p:nvPr/>
            </p:nvGrpSpPr>
            <p:grpSpPr>
              <a:xfrm>
                <a:off x="7476761" y="2385750"/>
                <a:ext cx="2376000" cy="2376000"/>
                <a:chOff x="7344409" y="2530134"/>
                <a:chExt cx="2376000" cy="2376000"/>
              </a:xfrm>
            </p:grpSpPr>
            <p:sp>
              <p:nvSpPr>
                <p:cNvPr id="36" name="Oval 35">
                  <a:extLst>
                    <a:ext uri="{FF2B5EF4-FFF2-40B4-BE49-F238E27FC236}">
                      <a16:creationId xmlns:a16="http://schemas.microsoft.com/office/drawing/2014/main" id="{02410D96-6CBC-4624-9DFF-66C2723456D8}"/>
                    </a:ext>
                  </a:extLst>
                </p:cNvPr>
                <p:cNvSpPr/>
                <p:nvPr/>
              </p:nvSpPr>
              <p:spPr>
                <a:xfrm>
                  <a:off x="7439015" y="2644814"/>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104" name="Picture 8" descr="Give money  free icon">
                  <a:extLst>
                    <a:ext uri="{FF2B5EF4-FFF2-40B4-BE49-F238E27FC236}">
                      <a16:creationId xmlns:a16="http://schemas.microsoft.com/office/drawing/2014/main" id="{119166B1-61E2-403C-A4D7-0D89518648F0}"/>
                    </a:ext>
                  </a:extLst>
                </p:cNvPr>
                <p:cNvPicPr>
                  <a:picLocks noChangeAspect="1" noChangeArrowheads="1"/>
                </p:cNvPicPr>
                <p:nvPr/>
              </p:nvPicPr>
              <p:blipFill>
                <a:blip r:embed="rId3" cstate="print">
                  <a:alphaModFix amt="35000"/>
                  <a:extLst>
                    <a:ext uri="{28A0092B-C50C-407E-A947-70E740481C1C}">
                      <a14:useLocalDpi xmlns:a14="http://schemas.microsoft.com/office/drawing/2010/main" val="0"/>
                    </a:ext>
                  </a:extLst>
                </a:blip>
                <a:srcRect/>
                <a:stretch>
                  <a:fillRect/>
                </a:stretch>
              </p:blipFill>
              <p:spPr bwMode="auto">
                <a:xfrm>
                  <a:off x="8336059" y="2910637"/>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2" name="Arc 1">
                  <a:extLst>
                    <a:ext uri="{FF2B5EF4-FFF2-40B4-BE49-F238E27FC236}">
                      <a16:creationId xmlns:a16="http://schemas.microsoft.com/office/drawing/2014/main" id="{22C7CB3E-4E97-4E9D-A0DB-380BE586826A}"/>
                    </a:ext>
                  </a:extLst>
                </p:cNvPr>
                <p:cNvSpPr/>
                <p:nvPr/>
              </p:nvSpPr>
              <p:spPr>
                <a:xfrm>
                  <a:off x="7344409" y="2530134"/>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cxnSp>
            <p:nvCxnSpPr>
              <p:cNvPr id="67" name="מחבר חץ ישר 57">
                <a:extLst>
                  <a:ext uri="{FF2B5EF4-FFF2-40B4-BE49-F238E27FC236}">
                    <a16:creationId xmlns:a16="http://schemas.microsoft.com/office/drawing/2014/main" id="{29707017-64B8-40D8-8DBB-C2285E60E0F1}"/>
                  </a:ext>
                </a:extLst>
              </p:cNvPr>
              <p:cNvCxnSpPr>
                <a:cxnSpLocks/>
              </p:cNvCxnSpPr>
              <p:nvPr/>
            </p:nvCxnSpPr>
            <p:spPr>
              <a:xfrm flipH="1" flipV="1">
                <a:off x="9661116" y="4209373"/>
                <a:ext cx="566175" cy="388000"/>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36BB022C-7734-4E2C-A452-74E53D9DBD56}"/>
                </a:ext>
              </a:extLst>
            </p:cNvPr>
            <p:cNvGrpSpPr/>
            <p:nvPr/>
          </p:nvGrpSpPr>
          <p:grpSpPr>
            <a:xfrm>
              <a:off x="7630836" y="1237664"/>
              <a:ext cx="4038242" cy="3606148"/>
              <a:chOff x="7476761" y="1155602"/>
              <a:chExt cx="4038242" cy="3606148"/>
            </a:xfrm>
          </p:grpSpPr>
          <p:grpSp>
            <p:nvGrpSpPr>
              <p:cNvPr id="77" name="Group 76">
                <a:extLst>
                  <a:ext uri="{FF2B5EF4-FFF2-40B4-BE49-F238E27FC236}">
                    <a16:creationId xmlns:a16="http://schemas.microsoft.com/office/drawing/2014/main" id="{EC49439E-A7EC-431C-8D77-EB9AE41820F7}"/>
                  </a:ext>
                </a:extLst>
              </p:cNvPr>
              <p:cNvGrpSpPr/>
              <p:nvPr/>
            </p:nvGrpSpPr>
            <p:grpSpPr>
              <a:xfrm>
                <a:off x="7476761" y="2385750"/>
                <a:ext cx="2415327" cy="2376000"/>
                <a:chOff x="7344409" y="2530134"/>
                <a:chExt cx="2415327" cy="2376000"/>
              </a:xfrm>
            </p:grpSpPr>
            <p:sp>
              <p:nvSpPr>
                <p:cNvPr id="87" name="Oval 86">
                  <a:extLst>
                    <a:ext uri="{FF2B5EF4-FFF2-40B4-BE49-F238E27FC236}">
                      <a16:creationId xmlns:a16="http://schemas.microsoft.com/office/drawing/2014/main" id="{85E28903-9E52-4D4A-BD68-081D0C47649F}"/>
                    </a:ext>
                  </a:extLst>
                </p:cNvPr>
                <p:cNvSpPr/>
                <p:nvPr/>
              </p:nvSpPr>
              <p:spPr>
                <a:xfrm>
                  <a:off x="7439015" y="2644814"/>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88" name="Picture 8" descr="Give money  free icon">
                  <a:extLst>
                    <a:ext uri="{FF2B5EF4-FFF2-40B4-BE49-F238E27FC236}">
                      <a16:creationId xmlns:a16="http://schemas.microsoft.com/office/drawing/2014/main" id="{BB6400F0-9586-452D-B42F-64D59216AC72}"/>
                    </a:ext>
                  </a:extLst>
                </p:cNvPr>
                <p:cNvPicPr>
                  <a:picLocks noChangeAspect="1" noChangeArrowheads="1"/>
                </p:cNvPicPr>
                <p:nvPr/>
              </p:nvPicPr>
              <p:blipFill>
                <a:blip r:embed="rId3" cstate="print">
                  <a:alphaModFix amt="35000"/>
                  <a:extLst>
                    <a:ext uri="{28A0092B-C50C-407E-A947-70E740481C1C}">
                      <a14:useLocalDpi xmlns:a14="http://schemas.microsoft.com/office/drawing/2010/main" val="0"/>
                    </a:ext>
                  </a:extLst>
                </a:blip>
                <a:srcRect/>
                <a:stretch>
                  <a:fillRect/>
                </a:stretch>
              </p:blipFill>
              <p:spPr bwMode="auto">
                <a:xfrm>
                  <a:off x="8268257" y="2821874"/>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9" name="TextBox 10">
                  <a:extLst>
                    <a:ext uri="{FF2B5EF4-FFF2-40B4-BE49-F238E27FC236}">
                      <a16:creationId xmlns:a16="http://schemas.microsoft.com/office/drawing/2014/main" id="{4317988A-1E4F-4974-8665-69CDCD07EAB9}"/>
                    </a:ext>
                  </a:extLst>
                </p:cNvPr>
                <p:cNvSpPr txBox="1">
                  <a:spLocks noChangeArrowheads="1"/>
                </p:cNvSpPr>
                <p:nvPr/>
              </p:nvSpPr>
              <p:spPr bwMode="auto">
                <a:xfrm>
                  <a:off x="7467321" y="3372823"/>
                  <a:ext cx="2292415" cy="8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Funding Sources</a:t>
                  </a:r>
                  <a:endPar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endParaRPr>
                </a:p>
              </p:txBody>
            </p:sp>
            <p:sp>
              <p:nvSpPr>
                <p:cNvPr id="90" name="Arc 89">
                  <a:extLst>
                    <a:ext uri="{FF2B5EF4-FFF2-40B4-BE49-F238E27FC236}">
                      <a16:creationId xmlns:a16="http://schemas.microsoft.com/office/drawing/2014/main" id="{D42A256C-86B1-4EBF-A8B0-6767E814AB75}"/>
                    </a:ext>
                  </a:extLst>
                </p:cNvPr>
                <p:cNvSpPr/>
                <p:nvPr/>
              </p:nvSpPr>
              <p:spPr>
                <a:xfrm>
                  <a:off x="7344409" y="2530134"/>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79" name="מלבן 47">
                <a:extLst>
                  <a:ext uri="{FF2B5EF4-FFF2-40B4-BE49-F238E27FC236}">
                    <a16:creationId xmlns:a16="http://schemas.microsoft.com/office/drawing/2014/main" id="{F5D7A956-0E23-4911-812F-2BA383BE9A0B}"/>
                  </a:ext>
                </a:extLst>
              </p:cNvPr>
              <p:cNvSpPr/>
              <p:nvPr/>
            </p:nvSpPr>
            <p:spPr>
              <a:xfrm>
                <a:off x="9362786" y="1155602"/>
                <a:ext cx="997334" cy="997334"/>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Bank credit lines</a:t>
                </a:r>
                <a:endParaRPr kumimoji="0" lang="en-IL" sz="12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sp>
            <p:nvSpPr>
              <p:cNvPr id="80" name="מלבן 50">
                <a:extLst>
                  <a:ext uri="{FF2B5EF4-FFF2-40B4-BE49-F238E27FC236}">
                    <a16:creationId xmlns:a16="http://schemas.microsoft.com/office/drawing/2014/main" id="{63CC2012-7C56-487D-9B6F-169A1D8DB7A0}"/>
                  </a:ext>
                </a:extLst>
              </p:cNvPr>
              <p:cNvSpPr/>
              <p:nvPr/>
            </p:nvSpPr>
            <p:spPr>
              <a:xfrm>
                <a:off x="10432937" y="3060566"/>
                <a:ext cx="1082066" cy="1082066"/>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Institutional </a:t>
                </a:r>
                <a:r>
                  <a:rPr lang="en-US" sz="1100" dirty="0">
                    <a:solidFill>
                      <a:prstClr val="white"/>
                    </a:solidFill>
                    <a:latin typeface="Assistant SemiBold" pitchFamily="2" charset="-79"/>
                    <a:cs typeface="Assistant SemiBold" pitchFamily="2" charset="-79"/>
                  </a:rPr>
                  <a:t>entities</a:t>
                </a:r>
                <a:endParaRPr kumimoji="0" lang="en-IL" sz="11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sp>
            <p:nvSpPr>
              <p:cNvPr id="81" name="מלבן 52">
                <a:extLst>
                  <a:ext uri="{FF2B5EF4-FFF2-40B4-BE49-F238E27FC236}">
                    <a16:creationId xmlns:a16="http://schemas.microsoft.com/office/drawing/2014/main" id="{A38D035D-90E2-4D16-8449-966950A2BF8A}"/>
                  </a:ext>
                </a:extLst>
              </p:cNvPr>
              <p:cNvSpPr/>
              <p:nvPr/>
            </p:nvSpPr>
            <p:spPr>
              <a:xfrm>
                <a:off x="10299490" y="1903261"/>
                <a:ext cx="1021260" cy="102126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Private investors (P2P)</a:t>
                </a:r>
                <a:endParaRPr kumimoji="0" lang="en-IL" sz="12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grpSp>
            <p:nvGrpSpPr>
              <p:cNvPr id="82" name="Group 81">
                <a:extLst>
                  <a:ext uri="{FF2B5EF4-FFF2-40B4-BE49-F238E27FC236}">
                    <a16:creationId xmlns:a16="http://schemas.microsoft.com/office/drawing/2014/main" id="{3BB54DBF-66B5-4B11-BCCA-A6081C306368}"/>
                  </a:ext>
                </a:extLst>
              </p:cNvPr>
              <p:cNvGrpSpPr/>
              <p:nvPr/>
            </p:nvGrpSpPr>
            <p:grpSpPr>
              <a:xfrm flipH="1">
                <a:off x="9702603" y="2588198"/>
                <a:ext cx="730334" cy="1013401"/>
                <a:chOff x="9084151" y="2588198"/>
                <a:chExt cx="730334" cy="1013401"/>
              </a:xfrm>
            </p:grpSpPr>
            <p:cxnSp>
              <p:nvCxnSpPr>
                <p:cNvPr id="83" name="מחבר חץ ישר 16">
                  <a:extLst>
                    <a:ext uri="{FF2B5EF4-FFF2-40B4-BE49-F238E27FC236}">
                      <a16:creationId xmlns:a16="http://schemas.microsoft.com/office/drawing/2014/main" id="{8A9DE14B-3786-40D7-91BC-799457CD639A}"/>
                    </a:ext>
                  </a:extLst>
                </p:cNvPr>
                <p:cNvCxnSpPr>
                  <a:cxnSpLocks/>
                  <a:stCxn id="80" idx="2"/>
                </p:cNvCxnSpPr>
                <p:nvPr/>
              </p:nvCxnSpPr>
              <p:spPr>
                <a:xfrm flipV="1">
                  <a:off x="9084151" y="3598746"/>
                  <a:ext cx="600734" cy="2853"/>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מחבר חץ ישר 58">
                  <a:extLst>
                    <a:ext uri="{FF2B5EF4-FFF2-40B4-BE49-F238E27FC236}">
                      <a16:creationId xmlns:a16="http://schemas.microsoft.com/office/drawing/2014/main" id="{5B937CC5-965C-4C60-B8C7-0DF1BAA2C175}"/>
                    </a:ext>
                  </a:extLst>
                </p:cNvPr>
                <p:cNvCxnSpPr>
                  <a:cxnSpLocks/>
                </p:cNvCxnSpPr>
                <p:nvPr/>
              </p:nvCxnSpPr>
              <p:spPr>
                <a:xfrm>
                  <a:off x="9170578" y="2588198"/>
                  <a:ext cx="643907" cy="484512"/>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70" name="TextBox 69">
              <a:extLst>
                <a:ext uri="{FF2B5EF4-FFF2-40B4-BE49-F238E27FC236}">
                  <a16:creationId xmlns:a16="http://schemas.microsoft.com/office/drawing/2014/main" id="{68096D4C-6600-4F6A-9297-2A4B16BF46DB}"/>
                </a:ext>
              </a:extLst>
            </p:cNvPr>
            <p:cNvSpPr txBox="1"/>
            <p:nvPr/>
          </p:nvSpPr>
          <p:spPr>
            <a:xfrm rot="10800000">
              <a:off x="7722090" y="3443012"/>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sp>
        <p:nvSpPr>
          <p:cNvPr id="92" name="מלבן 47">
            <a:extLst>
              <a:ext uri="{FF2B5EF4-FFF2-40B4-BE49-F238E27FC236}">
                <a16:creationId xmlns:a16="http://schemas.microsoft.com/office/drawing/2014/main" id="{20C98A3C-B7BB-40AE-A5BD-7065A39ADB69}"/>
              </a:ext>
            </a:extLst>
          </p:cNvPr>
          <p:cNvSpPr/>
          <p:nvPr/>
        </p:nvSpPr>
        <p:spPr>
          <a:xfrm flipH="1">
            <a:off x="301442" y="4479272"/>
            <a:ext cx="1126078" cy="1171118"/>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ssistant SemiBold" pitchFamily="2" charset="-79"/>
                <a:cs typeface="Assistant SemiBold" pitchFamily="2" charset="-79"/>
              </a:rPr>
              <a:t>Negotiable Bonds</a:t>
            </a:r>
            <a:r>
              <a:rPr lang="en-US" sz="1050" dirty="0">
                <a:solidFill>
                  <a:prstClr val="white"/>
                </a:solidFill>
                <a:latin typeface="Assistant SemiBold" pitchFamily="2" charset="-79"/>
                <a:cs typeface="Assistant SemiBold"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Assistant SemiBold" pitchFamily="2" charset="-79"/>
                <a:cs typeface="Assistant SemiBold" pitchFamily="2" charset="-79"/>
              </a:rPr>
              <a:t>(in assessment)</a:t>
            </a:r>
            <a:endParaRPr kumimoji="0" lang="en-IL" sz="105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cxnSp>
        <p:nvCxnSpPr>
          <p:cNvPr id="93" name="מחבר חץ ישר 58">
            <a:extLst>
              <a:ext uri="{FF2B5EF4-FFF2-40B4-BE49-F238E27FC236}">
                <a16:creationId xmlns:a16="http://schemas.microsoft.com/office/drawing/2014/main" id="{735020DE-4D7D-4F16-AAE8-93ABF3386723}"/>
              </a:ext>
            </a:extLst>
          </p:cNvPr>
          <p:cNvCxnSpPr>
            <a:cxnSpLocks/>
          </p:cNvCxnSpPr>
          <p:nvPr/>
        </p:nvCxnSpPr>
        <p:spPr>
          <a:xfrm>
            <a:off x="2287595" y="2118063"/>
            <a:ext cx="367930" cy="575001"/>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par>
                                <p:cTn id="8" presetID="35" presetClass="path" presetSubtype="0" accel="50000" decel="50000" fill="hold" nodeType="withEffect">
                                  <p:stCondLst>
                                    <p:cond delay="500"/>
                                  </p:stCondLst>
                                  <p:childTnLst>
                                    <p:animMotion origin="layout" path="M 0.09271 -0.00764 L -1.66667E-6 -2.96296E-6 " pathEditMode="relative" rAng="0" ptsTypes="AA">
                                      <p:cBhvr>
                                        <p:cTn id="9" dur="1500" fill="hold"/>
                                        <p:tgtEl>
                                          <p:spTgt spid="10"/>
                                        </p:tgtEl>
                                        <p:attrNameLst>
                                          <p:attrName>ppt_x</p:attrName>
                                          <p:attrName>ppt_y</p:attrName>
                                        </p:attrNameLst>
                                      </p:cBhvr>
                                      <p:rCtr x="-4635"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375DA287-1F54-49F0-96A9-58EACF784DD1}"/>
              </a:ext>
            </a:extLst>
          </p:cNvPr>
          <p:cNvSpPr/>
          <p:nvPr/>
        </p:nvSpPr>
        <p:spPr>
          <a:xfrm>
            <a:off x="715102" y="-1204926"/>
            <a:ext cx="9567662" cy="9567654"/>
          </a:xfrm>
          <a:prstGeom prst="ellipse">
            <a:avLst/>
          </a:prstGeom>
          <a:solidFill>
            <a:srgbClr val="009ED6">
              <a:alpha val="35000"/>
            </a:srgb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4" name="Arc 43">
            <a:extLst>
              <a:ext uri="{FF2B5EF4-FFF2-40B4-BE49-F238E27FC236}">
                <a16:creationId xmlns:a16="http://schemas.microsoft.com/office/drawing/2014/main" id="{D23E8847-06FD-455F-BF0A-00445C32A0EB}"/>
              </a:ext>
            </a:extLst>
          </p:cNvPr>
          <p:cNvSpPr/>
          <p:nvPr/>
        </p:nvSpPr>
        <p:spPr>
          <a:xfrm>
            <a:off x="752985"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4" name="Arc 33">
            <a:extLst>
              <a:ext uri="{FF2B5EF4-FFF2-40B4-BE49-F238E27FC236}">
                <a16:creationId xmlns:a16="http://schemas.microsoft.com/office/drawing/2014/main" id="{F9E7E9E7-E81A-4BDA-B853-3C0068963AA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Oval 34">
            <a:extLst>
              <a:ext uri="{FF2B5EF4-FFF2-40B4-BE49-F238E27FC236}">
                <a16:creationId xmlns:a16="http://schemas.microsoft.com/office/drawing/2014/main" id="{38558675-D366-4956-9068-B06CE098D936}"/>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Arc 35">
            <a:extLst>
              <a:ext uri="{FF2B5EF4-FFF2-40B4-BE49-F238E27FC236}">
                <a16:creationId xmlns:a16="http://schemas.microsoft.com/office/drawing/2014/main" id="{02C78C6A-223F-433E-A5DC-53A876F0C71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7" name="Partial Circle 36">
            <a:extLst>
              <a:ext uri="{FF2B5EF4-FFF2-40B4-BE49-F238E27FC236}">
                <a16:creationId xmlns:a16="http://schemas.microsoft.com/office/drawing/2014/main" id="{EEFBB0E6-676D-445A-8DAA-780A330F4E1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8" name="Picture 7">
            <a:extLst>
              <a:ext uri="{FF2B5EF4-FFF2-40B4-BE49-F238E27FC236}">
                <a16:creationId xmlns:a16="http://schemas.microsoft.com/office/drawing/2014/main" id="{5B0B1F84-13BC-487C-8FD9-E899A42B6E81}"/>
              </a:ext>
            </a:extLst>
          </p:cNvPr>
          <p:cNvPicPr>
            <a:picLocks noChangeAspect="1"/>
          </p:cNvPicPr>
          <p:nvPr/>
        </p:nvPicPr>
        <p:blipFill>
          <a:blip r:embed="rId3">
            <a:lum bright="70000" contrast="-70000"/>
          </a:blip>
          <a:stretch>
            <a:fillRect/>
          </a:stretch>
        </p:blipFill>
        <p:spPr>
          <a:xfrm>
            <a:off x="4186532" y="1546317"/>
            <a:ext cx="4011516" cy="3999323"/>
          </a:xfrm>
          <a:prstGeom prst="rect">
            <a:avLst/>
          </a:prstGeom>
        </p:spPr>
      </p:pic>
      <p:sp>
        <p:nvSpPr>
          <p:cNvPr id="38" name="תיבת טקסט 37">
            <a:extLst>
              <a:ext uri="{FF2B5EF4-FFF2-40B4-BE49-F238E27FC236}">
                <a16:creationId xmlns:a16="http://schemas.microsoft.com/office/drawing/2014/main" id="{AF260A69-7A49-4E87-AC6E-15AFB6211FF6}"/>
              </a:ext>
            </a:extLst>
          </p:cNvPr>
          <p:cNvSpPr txBox="1"/>
          <p:nvPr/>
        </p:nvSpPr>
        <p:spPr>
          <a:xfrm>
            <a:off x="2502212" y="2330608"/>
            <a:ext cx="1619768" cy="246221"/>
          </a:xfrm>
          <a:prstGeom prst="rect">
            <a:avLst/>
          </a:prstGeom>
          <a:noFill/>
        </p:spPr>
        <p:txBody>
          <a:bodyPr wrap="square" rtlCol="1">
            <a:spAutoFit/>
          </a:bodyPr>
          <a:lstStyle/>
          <a:p>
            <a:pPr marL="103187" marR="0" lvl="0" defTabSz="914400" rtl="1"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Assistant Light" pitchFamily="2" charset="-79"/>
                <a:cs typeface="Assistant Light" pitchFamily="2" charset="-79"/>
              </a:rPr>
              <a:t>* Minimal time period</a:t>
            </a:r>
            <a:endParaRPr kumimoji="0" lang="he-IL" sz="1000" b="0" i="0" u="none" strike="noStrike" kern="1200" cap="none" spc="0" normalizeH="0" baseline="0" noProof="0" dirty="0">
              <a:ln>
                <a:noFill/>
              </a:ln>
              <a:solidFill>
                <a:prstClr val="black"/>
              </a:solidFill>
              <a:effectLst/>
              <a:uLnTx/>
              <a:uFillTx/>
              <a:latin typeface="Assistant Light" pitchFamily="2" charset="-79"/>
              <a:cs typeface="Assistant Light" pitchFamily="2" charset="-79"/>
            </a:endParaRPr>
          </a:p>
        </p:txBody>
      </p:sp>
      <p:sp>
        <p:nvSpPr>
          <p:cNvPr id="39" name="מציין מיקום תוכן 3">
            <a:extLst>
              <a:ext uri="{FF2B5EF4-FFF2-40B4-BE49-F238E27FC236}">
                <a16:creationId xmlns:a16="http://schemas.microsoft.com/office/drawing/2014/main" id="{63977DBD-D73C-4887-B16C-E72D30767D0C}"/>
              </a:ext>
            </a:extLst>
          </p:cNvPr>
          <p:cNvSpPr txBox="1">
            <a:spLocks/>
          </p:cNvSpPr>
          <p:nvPr/>
        </p:nvSpPr>
        <p:spPr>
          <a:xfrm>
            <a:off x="4892974" y="2630148"/>
            <a:ext cx="2594286" cy="1441992"/>
          </a:xfrm>
          <a:prstGeom prst="rect">
            <a:avLst/>
          </a:prstGeom>
          <a:noFill/>
        </p:spPr>
        <p:txBody>
          <a:bodyPr anchor="t"/>
          <a:lstStyle>
            <a:lvl1pPr marL="18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6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54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72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1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kumimoji="0" lang="en-US"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Rating2.0™ </a:t>
            </a:r>
            <a:r>
              <a:rPr kumimoji="0" lang="he-IL"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 </a:t>
            </a:r>
          </a:p>
          <a:p>
            <a:pPr marL="0" marR="0" lvl="0" indent="0" algn="ctr" defTabSz="914400" rtl="0"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lang="en-US" sz="1600" dirty="0">
                <a:solidFill>
                  <a:prstClr val="black">
                    <a:lumMod val="85000"/>
                    <a:lumOff val="15000"/>
                  </a:prstClr>
                </a:solidFill>
                <a:latin typeface="Assistant SemiBold" pitchFamily="2" charset="-79"/>
                <a:cs typeface="Assistant SemiBold" pitchFamily="2" charset="-79"/>
              </a:rPr>
              <a:t>A unique credit rating and underwriting system developed by Blender that enables the customer to receive digital credit quickly and </a:t>
            </a:r>
            <a:br>
              <a:rPr lang="en-US" sz="1600" dirty="0">
                <a:solidFill>
                  <a:prstClr val="black">
                    <a:lumMod val="85000"/>
                    <a:lumOff val="15000"/>
                  </a:prstClr>
                </a:solidFill>
                <a:latin typeface="Assistant SemiBold" pitchFamily="2" charset="-79"/>
                <a:cs typeface="Assistant SemiBold" pitchFamily="2" charset="-79"/>
              </a:rPr>
            </a:br>
            <a:r>
              <a:rPr lang="en-US" sz="1600" dirty="0">
                <a:solidFill>
                  <a:prstClr val="black">
                    <a:lumMod val="85000"/>
                    <a:lumOff val="15000"/>
                  </a:prstClr>
                </a:solidFill>
                <a:latin typeface="Assistant SemiBold" pitchFamily="2" charset="-79"/>
                <a:cs typeface="Assistant SemiBold" pitchFamily="2" charset="-79"/>
              </a:rPr>
              <a:t>accurately</a:t>
            </a:r>
            <a:endParaRPr kumimoji="0" lang="he-IL" sz="1600" b="0" i="0" u="none" strike="noStrike" kern="1200" cap="none" spc="-5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cxnSp>
        <p:nvCxnSpPr>
          <p:cNvPr id="9" name="Straight Arrow Connector 8">
            <a:extLst>
              <a:ext uri="{FF2B5EF4-FFF2-40B4-BE49-F238E27FC236}">
                <a16:creationId xmlns:a16="http://schemas.microsoft.com/office/drawing/2014/main" id="{2E1403F9-6CE3-44BC-8D95-D36B170CA1B5}"/>
              </a:ext>
            </a:extLst>
          </p:cNvPr>
          <p:cNvCxnSpPr>
            <a:cxnSpLocks/>
          </p:cNvCxnSpPr>
          <p:nvPr/>
        </p:nvCxnSpPr>
        <p:spPr>
          <a:xfrm flipV="1">
            <a:off x="7102630" y="1743342"/>
            <a:ext cx="328926" cy="478943"/>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C854EDA-F613-4430-A9BC-48BDF3DFB79D}"/>
              </a:ext>
            </a:extLst>
          </p:cNvPr>
          <p:cNvCxnSpPr>
            <a:cxnSpLocks/>
          </p:cNvCxnSpPr>
          <p:nvPr/>
        </p:nvCxnSpPr>
        <p:spPr>
          <a:xfrm flipV="1">
            <a:off x="4130054" y="4052091"/>
            <a:ext cx="627707" cy="172345"/>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pic>
        <p:nvPicPr>
          <p:cNvPr id="2052" name="Picture 4" descr="Digitalization  free icon">
            <a:extLst>
              <a:ext uri="{FF2B5EF4-FFF2-40B4-BE49-F238E27FC236}">
                <a16:creationId xmlns:a16="http://schemas.microsoft.com/office/drawing/2014/main" id="{10551816-A74D-468B-BEDA-8380FC04E7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572" y="4174139"/>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Arrow Connector 73">
            <a:extLst>
              <a:ext uri="{FF2B5EF4-FFF2-40B4-BE49-F238E27FC236}">
                <a16:creationId xmlns:a16="http://schemas.microsoft.com/office/drawing/2014/main" id="{F4C466B0-997B-41A0-8322-00F4E9D0185A}"/>
              </a:ext>
            </a:extLst>
          </p:cNvPr>
          <p:cNvCxnSpPr>
            <a:cxnSpLocks/>
          </p:cNvCxnSpPr>
          <p:nvPr/>
        </p:nvCxnSpPr>
        <p:spPr>
          <a:xfrm flipH="1" flipV="1">
            <a:off x="4939264" y="1761830"/>
            <a:ext cx="382055" cy="517338"/>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96D6B58-4B0F-4E25-A9B6-7FD77E6F5C57}"/>
              </a:ext>
            </a:extLst>
          </p:cNvPr>
          <p:cNvCxnSpPr>
            <a:cxnSpLocks/>
          </p:cNvCxnSpPr>
          <p:nvPr/>
        </p:nvCxnSpPr>
        <p:spPr>
          <a:xfrm flipH="1" flipV="1">
            <a:off x="7661125" y="4040661"/>
            <a:ext cx="763288" cy="294117"/>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תיבת טקסט 19">
            <a:extLst>
              <a:ext uri="{FF2B5EF4-FFF2-40B4-BE49-F238E27FC236}">
                <a16:creationId xmlns:a16="http://schemas.microsoft.com/office/drawing/2014/main" id="{0FB41EF0-EA86-47C7-8E06-42BB5935701A}"/>
              </a:ext>
            </a:extLst>
          </p:cNvPr>
          <p:cNvSpPr txBox="1"/>
          <p:nvPr/>
        </p:nvSpPr>
        <p:spPr>
          <a:xfrm>
            <a:off x="8023892" y="1140836"/>
            <a:ext cx="1774041" cy="307777"/>
          </a:xfrm>
          <a:prstGeom prst="rect">
            <a:avLst/>
          </a:prstGeom>
          <a:noFill/>
        </p:spPr>
        <p:txBody>
          <a:bodyPr wrap="square" rtlCol="1" anchor="t">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Big Data </a:t>
            </a:r>
            <a:r>
              <a:rPr lang="en-US" sz="1400" b="1" dirty="0">
                <a:solidFill>
                  <a:prstClr val="black"/>
                </a:solidFill>
                <a:latin typeface="Assistant ExtraBold" pitchFamily="2" charset="-79"/>
                <a:cs typeface="Assistant ExtraBold" pitchFamily="2" charset="-79"/>
              </a:rPr>
              <a:t>S</a:t>
            </a:r>
            <a:r>
              <a:rPr kumimoji="0" lang="en-US" sz="1400" b="1" i="0" u="none" strike="noStrike" kern="1200" cap="none" spc="0" normalizeH="0" baseline="0" noProof="0" dirty="0" err="1">
                <a:ln>
                  <a:noFill/>
                </a:ln>
                <a:solidFill>
                  <a:prstClr val="black"/>
                </a:solidFill>
                <a:effectLst/>
                <a:uLnTx/>
                <a:uFillTx/>
                <a:latin typeface="Assistant ExtraBold" pitchFamily="2" charset="-79"/>
                <a:cs typeface="Assistant ExtraBold" pitchFamily="2" charset="-79"/>
              </a:rPr>
              <a:t>ystems</a:t>
            </a:r>
            <a:endParaRPr kumimoji="0" lang="he-IL" sz="1000" b="0"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pic>
        <p:nvPicPr>
          <p:cNvPr id="2050" name="Picture 2" descr="Big data  premium icon">
            <a:extLst>
              <a:ext uri="{FF2B5EF4-FFF2-40B4-BE49-F238E27FC236}">
                <a16:creationId xmlns:a16="http://schemas.microsoft.com/office/drawing/2014/main" id="{D061A01B-1964-4B2E-BD90-E0402FDAB7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00000">
            <a:off x="7417219" y="1320829"/>
            <a:ext cx="402637" cy="402637"/>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875D32AA-8FAE-4320-A424-C7537D44E794}"/>
              </a:ext>
            </a:extLst>
          </p:cNvPr>
          <p:cNvGrpSpPr/>
          <p:nvPr/>
        </p:nvGrpSpPr>
        <p:grpSpPr>
          <a:xfrm>
            <a:off x="4652134" y="1972411"/>
            <a:ext cx="3127920" cy="3127918"/>
            <a:chOff x="4429732" y="2196983"/>
            <a:chExt cx="3308028" cy="3308027"/>
          </a:xfrm>
          <a:effectLst>
            <a:outerShdw blurRad="88900" dist="88900" dir="8100000" algn="tr" rotWithShape="0">
              <a:prstClr val="black">
                <a:alpha val="40000"/>
              </a:prstClr>
            </a:outerShdw>
          </a:effectLst>
        </p:grpSpPr>
        <p:sp>
          <p:nvSpPr>
            <p:cNvPr id="76" name="Block Arc 75">
              <a:extLst>
                <a:ext uri="{FF2B5EF4-FFF2-40B4-BE49-F238E27FC236}">
                  <a16:creationId xmlns:a16="http://schemas.microsoft.com/office/drawing/2014/main" id="{1E7F49F7-403C-4763-870A-4CDA0F74AF9F}"/>
                </a:ext>
              </a:extLst>
            </p:cNvPr>
            <p:cNvSpPr/>
            <p:nvPr/>
          </p:nvSpPr>
          <p:spPr>
            <a:xfrm>
              <a:off x="4429732" y="2196983"/>
              <a:ext cx="3308027" cy="3308027"/>
            </a:xfrm>
            <a:prstGeom prst="blockArc">
              <a:avLst>
                <a:gd name="adj1" fmla="val 10800000"/>
                <a:gd name="adj2" fmla="val 16187492"/>
                <a:gd name="adj3" fmla="val 570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Block Arc 76">
              <a:extLst>
                <a:ext uri="{FF2B5EF4-FFF2-40B4-BE49-F238E27FC236}">
                  <a16:creationId xmlns:a16="http://schemas.microsoft.com/office/drawing/2014/main" id="{42487D8C-29DE-4C45-95D1-07A0AA4EFB17}"/>
                </a:ext>
              </a:extLst>
            </p:cNvPr>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Block Arc 77">
              <a:extLst>
                <a:ext uri="{FF2B5EF4-FFF2-40B4-BE49-F238E27FC236}">
                  <a16:creationId xmlns:a16="http://schemas.microsoft.com/office/drawing/2014/main" id="{9D361A73-EED4-4A65-ADE2-6EDE59BF6C79}"/>
                </a:ext>
              </a:extLst>
            </p:cNvPr>
            <p:cNvSpPr/>
            <p:nvPr/>
          </p:nvSpPr>
          <p:spPr>
            <a:xfrm rot="10800000">
              <a:off x="4429733" y="2196983"/>
              <a:ext cx="3308027" cy="3308027"/>
            </a:xfrm>
            <a:prstGeom prst="blockArc">
              <a:avLst>
                <a:gd name="adj1" fmla="val 10800000"/>
                <a:gd name="adj2" fmla="val 16187492"/>
                <a:gd name="adj3" fmla="val 57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Block Arc 78">
              <a:extLst>
                <a:ext uri="{FF2B5EF4-FFF2-40B4-BE49-F238E27FC236}">
                  <a16:creationId xmlns:a16="http://schemas.microsoft.com/office/drawing/2014/main" id="{19DF1DBF-B5D9-4863-8CD9-9BC51194734A}"/>
                </a:ext>
              </a:extLst>
            </p:cNvPr>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22" name="תיבת טקסט 21">
            <a:extLst>
              <a:ext uri="{FF2B5EF4-FFF2-40B4-BE49-F238E27FC236}">
                <a16:creationId xmlns:a16="http://schemas.microsoft.com/office/drawing/2014/main" id="{17A611B4-CE9A-4C7E-A72C-B4BD4FE109AA}"/>
              </a:ext>
            </a:extLst>
          </p:cNvPr>
          <p:cNvSpPr txBox="1"/>
          <p:nvPr/>
        </p:nvSpPr>
        <p:spPr>
          <a:xfrm>
            <a:off x="2486520" y="1476932"/>
            <a:ext cx="2149865" cy="764761"/>
          </a:xfrm>
          <a:prstGeom prst="rect">
            <a:avLst/>
          </a:prstGeom>
          <a:noFill/>
        </p:spPr>
        <p:txBody>
          <a:bodyPr wrap="square" rtlCol="1" anchor="ctr">
            <a:spAutoFit/>
          </a:bodyPr>
          <a:lstStyle/>
          <a:p>
            <a:pPr lvl="0" algn="l">
              <a:lnSpc>
                <a:spcPts val="1300"/>
              </a:lnSpc>
              <a:defRPr/>
            </a:pPr>
            <a:r>
              <a:rPr lang="en-US" sz="1400" dirty="0">
                <a:solidFill>
                  <a:prstClr val="black">
                    <a:lumMod val="85000"/>
                    <a:lumOff val="15000"/>
                  </a:prstClr>
                </a:solidFill>
                <a:latin typeface="Assistant" pitchFamily="2" charset="-79"/>
                <a:cs typeface="Assistant" pitchFamily="2" charset="-79"/>
              </a:rPr>
              <a:t>Credit risk assessment in ~17 seconds* without prior knowledge on the customer</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23" name="תיבת טקסט 22">
            <a:extLst>
              <a:ext uri="{FF2B5EF4-FFF2-40B4-BE49-F238E27FC236}">
                <a16:creationId xmlns:a16="http://schemas.microsoft.com/office/drawing/2014/main" id="{176482D8-9257-4C2A-A963-9675AC48105C}"/>
              </a:ext>
            </a:extLst>
          </p:cNvPr>
          <p:cNvSpPr txBox="1"/>
          <p:nvPr/>
        </p:nvSpPr>
        <p:spPr>
          <a:xfrm>
            <a:off x="1952645" y="1204833"/>
            <a:ext cx="2176058"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Fast Underwriting</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pic>
        <p:nvPicPr>
          <p:cNvPr id="3074" name="Picture 2" descr="Back in time  free icon">
            <a:extLst>
              <a:ext uri="{FF2B5EF4-FFF2-40B4-BE49-F238E27FC236}">
                <a16:creationId xmlns:a16="http://schemas.microsoft.com/office/drawing/2014/main" id="{697777AB-4EB5-40AE-A2A4-6F6735ABFE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741" y="1345804"/>
            <a:ext cx="442387" cy="442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cker  premium icon">
            <a:extLst>
              <a:ext uri="{FF2B5EF4-FFF2-40B4-BE49-F238E27FC236}">
                <a16:creationId xmlns:a16="http://schemas.microsoft.com/office/drawing/2014/main" id="{7140D4EE-3B1C-441B-BDF6-346B3A6638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3483" y="4103261"/>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C56D1E7-092F-47B9-98E3-FA7B5474DF8D}"/>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8">
            <a:extLst>
              <a:ext uri="{FF2B5EF4-FFF2-40B4-BE49-F238E27FC236}">
                <a16:creationId xmlns:a16="http://schemas.microsoft.com/office/drawing/2014/main" id="{22ABC6CF-E9F1-42A6-95D4-0F028C93917E}"/>
              </a:ext>
            </a:extLst>
          </p:cNvPr>
          <p:cNvSpPr txBox="1"/>
          <p:nvPr/>
        </p:nvSpPr>
        <p:spPr>
          <a:xfrm>
            <a:off x="857069" y="304844"/>
            <a:ext cx="11120291" cy="461665"/>
          </a:xfrm>
          <a:prstGeom prst="rect">
            <a:avLst/>
          </a:prstGeom>
          <a:noFill/>
        </p:spPr>
        <p:txBody>
          <a:bodyPr wrap="square" rtlCol="0">
            <a:spAutoFit/>
          </a:bodyPr>
          <a:lstStyle/>
          <a:p>
            <a:pPr>
              <a:defRPr/>
            </a:pPr>
            <a:r>
              <a:rPr lang="en-US" sz="2400" dirty="0">
                <a:latin typeface="Assistant ExtraBold" pitchFamily="2" charset="-79"/>
                <a:cs typeface="Assistant ExtraBold" pitchFamily="2" charset="-79"/>
              </a:rPr>
              <a:t>A Unique Technological Platform </a:t>
            </a:r>
            <a:r>
              <a:rPr kumimoji="0" lang="en-US" sz="24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a:t>
            </a:r>
            <a:r>
              <a:rPr lang="en-US" sz="2400" dirty="0">
                <a:latin typeface="Assistant ExtraBold" pitchFamily="2" charset="-79"/>
                <a:cs typeface="Assistant ExtraBold" pitchFamily="2" charset="-79"/>
              </a:rPr>
              <a:t> Fast and Accurate Underwriting</a:t>
            </a:r>
          </a:p>
        </p:txBody>
      </p:sp>
      <p:sp>
        <p:nvSpPr>
          <p:cNvPr id="40" name="Rectangle 39">
            <a:extLst>
              <a:ext uri="{FF2B5EF4-FFF2-40B4-BE49-F238E27FC236}">
                <a16:creationId xmlns:a16="http://schemas.microsoft.com/office/drawing/2014/main" id="{1D15D2BC-808C-47F8-AA9D-4AAD8D901025}"/>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Rectangle 40">
            <a:extLst>
              <a:ext uri="{FF2B5EF4-FFF2-40B4-BE49-F238E27FC236}">
                <a16:creationId xmlns:a16="http://schemas.microsoft.com/office/drawing/2014/main" id="{A18CD03C-CD9E-42F5-9159-1A867E469581}"/>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Picture 41">
            <a:extLst>
              <a:ext uri="{FF2B5EF4-FFF2-40B4-BE49-F238E27FC236}">
                <a16:creationId xmlns:a16="http://schemas.microsoft.com/office/drawing/2014/main" id="{3BDC2C6D-11F6-4AB5-BA91-2444EE465E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43" name="Picture 42">
            <a:extLst>
              <a:ext uri="{FF2B5EF4-FFF2-40B4-BE49-F238E27FC236}">
                <a16:creationId xmlns:a16="http://schemas.microsoft.com/office/drawing/2014/main" id="{2B99E18E-D8BE-4F37-843E-A4A8A725B319}"/>
              </a:ext>
            </a:extLst>
          </p:cNvPr>
          <p:cNvPicPr>
            <a:picLocks noChangeAspect="1"/>
          </p:cNvPicPr>
          <p:nvPr/>
        </p:nvPicPr>
        <p:blipFill>
          <a:blip r:embed="rId9" cstate="print">
            <a:biLevel thresh="75000"/>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45" name="Oval 44">
            <a:extLst>
              <a:ext uri="{FF2B5EF4-FFF2-40B4-BE49-F238E27FC236}">
                <a16:creationId xmlns:a16="http://schemas.microsoft.com/office/drawing/2014/main" id="{77E9C44F-9E4F-4E71-8E1D-2ED4A36920AA}"/>
              </a:ext>
            </a:extLst>
          </p:cNvPr>
          <p:cNvSpPr/>
          <p:nvPr/>
        </p:nvSpPr>
        <p:spPr>
          <a:xfrm>
            <a:off x="765565"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Arc 46">
            <a:extLst>
              <a:ext uri="{FF2B5EF4-FFF2-40B4-BE49-F238E27FC236}">
                <a16:creationId xmlns:a16="http://schemas.microsoft.com/office/drawing/2014/main" id="{757810EC-EA8F-461C-A968-B97F2247CC48}"/>
              </a:ext>
            </a:extLst>
          </p:cNvPr>
          <p:cNvSpPr/>
          <p:nvPr/>
        </p:nvSpPr>
        <p:spPr>
          <a:xfrm>
            <a:off x="941507" y="-890782"/>
            <a:ext cx="8939372" cy="8939366"/>
          </a:xfrm>
          <a:prstGeom prst="arc">
            <a:avLst>
              <a:gd name="adj1" fmla="val 9561653"/>
              <a:gd name="adj2" fmla="val 14312218"/>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cxnSp>
        <p:nvCxnSpPr>
          <p:cNvPr id="49" name="Straight Connector 48">
            <a:extLst>
              <a:ext uri="{FF2B5EF4-FFF2-40B4-BE49-F238E27FC236}">
                <a16:creationId xmlns:a16="http://schemas.microsoft.com/office/drawing/2014/main" id="{98D1DB99-96DB-41F4-AE59-44BD91A1FAA2}"/>
              </a:ext>
            </a:extLst>
          </p:cNvPr>
          <p:cNvCxnSpPr>
            <a:cxnSpLocks/>
          </p:cNvCxnSpPr>
          <p:nvPr/>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50" name="Slide Number Placeholder 5">
            <a:extLst>
              <a:ext uri="{FF2B5EF4-FFF2-40B4-BE49-F238E27FC236}">
                <a16:creationId xmlns:a16="http://schemas.microsoft.com/office/drawing/2014/main" id="{BA47B9FF-FEC4-47CF-8D80-1878B96F723C}"/>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52" name="Picture 4" descr="Digitalization  free icon">
            <a:extLst>
              <a:ext uri="{FF2B5EF4-FFF2-40B4-BE49-F238E27FC236}">
                <a16:creationId xmlns:a16="http://schemas.microsoft.com/office/drawing/2014/main" id="{150B58CD-2502-4938-820C-DD5E2287A1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908" y="5893796"/>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74">
            <a:extLst>
              <a:ext uri="{FF2B5EF4-FFF2-40B4-BE49-F238E27FC236}">
                <a16:creationId xmlns:a16="http://schemas.microsoft.com/office/drawing/2014/main" id="{2C640467-9F79-4A46-A829-703CF8C87898}"/>
              </a:ext>
            </a:extLst>
          </p:cNvPr>
          <p:cNvCxnSpPr>
            <a:cxnSpLocks/>
          </p:cNvCxnSpPr>
          <p:nvPr/>
        </p:nvCxnSpPr>
        <p:spPr>
          <a:xfrm flipH="1" flipV="1">
            <a:off x="6179874" y="5097726"/>
            <a:ext cx="20486" cy="630577"/>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תיבת טקסט 11">
            <a:extLst>
              <a:ext uri="{FF2B5EF4-FFF2-40B4-BE49-F238E27FC236}">
                <a16:creationId xmlns:a16="http://schemas.microsoft.com/office/drawing/2014/main" id="{033B428C-168D-4EEC-82B6-11C56BEB5613}"/>
              </a:ext>
            </a:extLst>
          </p:cNvPr>
          <p:cNvSpPr txBox="1"/>
          <p:nvPr/>
        </p:nvSpPr>
        <p:spPr>
          <a:xfrm>
            <a:off x="8031765" y="1403431"/>
            <a:ext cx="1513338" cy="1098186"/>
          </a:xfrm>
          <a:prstGeom prst="rect">
            <a:avLst/>
          </a:prstGeom>
          <a:noFill/>
        </p:spPr>
        <p:txBody>
          <a:bodyPr wrap="square" rtlCol="1" anchor="ctr">
            <a:sp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Broad mapping to forecast and manage credit risks from a range of information sources</a:t>
            </a:r>
            <a:endParaRPr kumimoji="0" lang="en-US" sz="1400" b="1"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55" name="תיבת טקסט 18">
            <a:extLst>
              <a:ext uri="{FF2B5EF4-FFF2-40B4-BE49-F238E27FC236}">
                <a16:creationId xmlns:a16="http://schemas.microsoft.com/office/drawing/2014/main" id="{44C53F46-0774-4882-9276-0FD4BE82AA1B}"/>
              </a:ext>
            </a:extLst>
          </p:cNvPr>
          <p:cNvSpPr txBox="1"/>
          <p:nvPr/>
        </p:nvSpPr>
        <p:spPr>
          <a:xfrm>
            <a:off x="9142138" y="3640280"/>
            <a:ext cx="2570035" cy="307777"/>
          </a:xfrm>
          <a:prstGeom prst="rect">
            <a:avLst/>
          </a:prstGeom>
          <a:noFill/>
        </p:spPr>
        <p:txBody>
          <a:bodyPr wrap="square" rtlCol="1" anchor="t">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Secured Integral </a:t>
            </a:r>
            <a:r>
              <a:rPr lang="en-US" sz="1400" b="1" dirty="0">
                <a:solidFill>
                  <a:prstClr val="black"/>
                </a:solidFill>
                <a:latin typeface="Assistant ExtraBold" pitchFamily="2" charset="-79"/>
                <a:cs typeface="Assistant ExtraBold" pitchFamily="2" charset="-79"/>
              </a:rPr>
              <a:t>Architecture</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sp>
        <p:nvSpPr>
          <p:cNvPr id="56" name="תיבת טקסט 82">
            <a:extLst>
              <a:ext uri="{FF2B5EF4-FFF2-40B4-BE49-F238E27FC236}">
                <a16:creationId xmlns:a16="http://schemas.microsoft.com/office/drawing/2014/main" id="{37C6F488-119E-4ACD-8361-0F4B1AF50103}"/>
              </a:ext>
            </a:extLst>
          </p:cNvPr>
          <p:cNvSpPr txBox="1"/>
          <p:nvPr/>
        </p:nvSpPr>
        <p:spPr>
          <a:xfrm>
            <a:off x="9117724" y="3902523"/>
            <a:ext cx="2359174" cy="931473"/>
          </a:xfrm>
          <a:prstGeom prst="rect">
            <a:avLst/>
          </a:prstGeom>
          <a:noFill/>
        </p:spPr>
        <p:txBody>
          <a:bodyPr wrap="square" rtlCol="1" anchor="ctr">
            <a:spAutoFit/>
          </a:bodyPr>
          <a:lstStyle/>
          <a:p>
            <a:pPr marL="0" marR="0" lvl="0" indent="0" algn="l" defTabSz="91440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A unique financial system based on Salesforce significantly improves work processes and the ability to interface with databases</a:t>
            </a:r>
          </a:p>
        </p:txBody>
      </p:sp>
      <p:sp>
        <p:nvSpPr>
          <p:cNvPr id="59" name="תיבת טקסט 18">
            <a:extLst>
              <a:ext uri="{FF2B5EF4-FFF2-40B4-BE49-F238E27FC236}">
                <a16:creationId xmlns:a16="http://schemas.microsoft.com/office/drawing/2014/main" id="{5F92379F-13B7-42F5-819A-4CA8F8FD0A07}"/>
              </a:ext>
            </a:extLst>
          </p:cNvPr>
          <p:cNvSpPr txBox="1"/>
          <p:nvPr/>
        </p:nvSpPr>
        <p:spPr>
          <a:xfrm>
            <a:off x="6804581" y="5622617"/>
            <a:ext cx="1287032" cy="307777"/>
          </a:xfrm>
          <a:prstGeom prst="rect">
            <a:avLst/>
          </a:prstGeom>
          <a:noFill/>
        </p:spPr>
        <p:txBody>
          <a:bodyPr wrap="square" rtlCol="1" anchor="t">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Digital</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sp>
        <p:nvSpPr>
          <p:cNvPr id="61" name="תיבת טקסט 82">
            <a:extLst>
              <a:ext uri="{FF2B5EF4-FFF2-40B4-BE49-F238E27FC236}">
                <a16:creationId xmlns:a16="http://schemas.microsoft.com/office/drawing/2014/main" id="{3AE0D838-3328-42CA-A7A0-9E40EA078EF5}"/>
              </a:ext>
            </a:extLst>
          </p:cNvPr>
          <p:cNvSpPr txBox="1"/>
          <p:nvPr/>
        </p:nvSpPr>
        <p:spPr>
          <a:xfrm>
            <a:off x="6772546" y="5879067"/>
            <a:ext cx="2810318" cy="598049"/>
          </a:xfrm>
          <a:prstGeom prst="rect">
            <a:avLst/>
          </a:prstGeom>
          <a:noFill/>
        </p:spPr>
        <p:txBody>
          <a:bodyPr wrap="square" rtlCol="1" anchor="ctr">
            <a:sp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An advanced, accessible, and simple digital platform - no forms or paperwork required</a:t>
            </a:r>
          </a:p>
        </p:txBody>
      </p:sp>
      <p:sp>
        <p:nvSpPr>
          <p:cNvPr id="62" name="תיבת טקסט 20">
            <a:extLst>
              <a:ext uri="{FF2B5EF4-FFF2-40B4-BE49-F238E27FC236}">
                <a16:creationId xmlns:a16="http://schemas.microsoft.com/office/drawing/2014/main" id="{9FF86820-E4BD-4C66-9980-264756728315}"/>
              </a:ext>
            </a:extLst>
          </p:cNvPr>
          <p:cNvSpPr txBox="1"/>
          <p:nvPr/>
        </p:nvSpPr>
        <p:spPr>
          <a:xfrm>
            <a:off x="1809242" y="3822637"/>
            <a:ext cx="1326521" cy="523220"/>
          </a:xfrm>
          <a:prstGeom prst="rect">
            <a:avLst/>
          </a:prstGeom>
          <a:noFill/>
        </p:spPr>
        <p:txBody>
          <a:bodyPr wrap="square" rtlCol="1" anchor="t">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Fraud Prevention</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sp>
        <p:nvSpPr>
          <p:cNvPr id="63" name="תיבת טקסט 17">
            <a:extLst>
              <a:ext uri="{FF2B5EF4-FFF2-40B4-BE49-F238E27FC236}">
                <a16:creationId xmlns:a16="http://schemas.microsoft.com/office/drawing/2014/main" id="{97B071DA-5D4E-4690-AE9A-6BD7BE25433B}"/>
              </a:ext>
            </a:extLst>
          </p:cNvPr>
          <p:cNvSpPr txBox="1"/>
          <p:nvPr/>
        </p:nvSpPr>
        <p:spPr>
          <a:xfrm>
            <a:off x="1806219" y="4345857"/>
            <a:ext cx="1758321" cy="764761"/>
          </a:xfrm>
          <a:prstGeom prst="rect">
            <a:avLst/>
          </a:prstGeom>
          <a:noFill/>
        </p:spPr>
        <p:txBody>
          <a:bodyPr wrap="square" rtlCol="1" anchor="ctr">
            <a:sp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A multi-dimensional model for credit risk assessment and preventing fraud</a:t>
            </a:r>
            <a:endPar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Tree>
    <p:extLst>
      <p:ext uri="{BB962C8B-B14F-4D97-AF65-F5344CB8AC3E}">
        <p14:creationId xmlns:p14="http://schemas.microsoft.com/office/powerpoint/2010/main" val="2555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2" name="Rectangle 151">
            <a:extLst>
              <a:ext uri="{FF2B5EF4-FFF2-40B4-BE49-F238E27FC236}">
                <a16:creationId xmlns:a16="http://schemas.microsoft.com/office/drawing/2014/main" id="{C3ABDCF4-4E0F-430C-92F5-3959563224C4}"/>
              </a:ext>
            </a:extLst>
          </p:cNvPr>
          <p:cNvSpPr/>
          <p:nvPr/>
        </p:nvSpPr>
        <p:spPr>
          <a:xfrm>
            <a:off x="-705068" y="6963611"/>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7" name="קבוצה 6">
            <a:extLst>
              <a:ext uri="{FF2B5EF4-FFF2-40B4-BE49-F238E27FC236}">
                <a16:creationId xmlns:a16="http://schemas.microsoft.com/office/drawing/2014/main" id="{4DD76224-F1FB-4C09-97FC-8E5521BFDD39}"/>
              </a:ext>
            </a:extLst>
          </p:cNvPr>
          <p:cNvGrpSpPr/>
          <p:nvPr/>
        </p:nvGrpSpPr>
        <p:grpSpPr>
          <a:xfrm flipH="1">
            <a:off x="700483" y="1961454"/>
            <a:ext cx="10798045" cy="3297984"/>
            <a:chOff x="724332" y="1961454"/>
            <a:chExt cx="10798045" cy="3297984"/>
          </a:xfrm>
        </p:grpSpPr>
        <p:grpSp>
          <p:nvGrpSpPr>
            <p:cNvPr id="6" name="קבוצה 5">
              <a:extLst>
                <a:ext uri="{FF2B5EF4-FFF2-40B4-BE49-F238E27FC236}">
                  <a16:creationId xmlns:a16="http://schemas.microsoft.com/office/drawing/2014/main" id="{7BA9CE15-5067-47BC-99A5-975FFFE45C55}"/>
                </a:ext>
              </a:extLst>
            </p:cNvPr>
            <p:cNvGrpSpPr/>
            <p:nvPr/>
          </p:nvGrpSpPr>
          <p:grpSpPr>
            <a:xfrm>
              <a:off x="724332" y="1961454"/>
              <a:ext cx="1647610" cy="3272339"/>
              <a:chOff x="1560915" y="1961454"/>
              <a:chExt cx="1647610" cy="3272339"/>
            </a:xfrm>
          </p:grpSpPr>
          <p:sp>
            <p:nvSpPr>
              <p:cNvPr id="90" name="Rectangle 89">
                <a:extLst>
                  <a:ext uri="{FF2B5EF4-FFF2-40B4-BE49-F238E27FC236}">
                    <a16:creationId xmlns:a16="http://schemas.microsoft.com/office/drawing/2014/main" id="{F7354AF0-F7AD-4F47-A561-D369E484B408}"/>
                  </a:ext>
                </a:extLst>
              </p:cNvPr>
              <p:cNvSpPr/>
              <p:nvPr/>
            </p:nvSpPr>
            <p:spPr>
              <a:xfrm>
                <a:off x="1570363"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TextBox 120">
                <a:extLst>
                  <a:ext uri="{FF2B5EF4-FFF2-40B4-BE49-F238E27FC236}">
                    <a16:creationId xmlns:a16="http://schemas.microsoft.com/office/drawing/2014/main" id="{274B8AD5-1A58-447D-B0ED-29CA9C543530}"/>
                  </a:ext>
                </a:extLst>
              </p:cNvPr>
              <p:cNvSpPr txBox="1"/>
              <p:nvPr/>
            </p:nvSpPr>
            <p:spPr>
              <a:xfrm>
                <a:off x="1588525" y="3312674"/>
                <a:ext cx="1620000" cy="1692000"/>
              </a:xfrm>
              <a:prstGeom prst="rect">
                <a:avLst/>
              </a:prstGeom>
              <a:noFill/>
            </p:spPr>
            <p:txBody>
              <a:bodyPr wrap="square" rtlCol="0" anchor="t" anchorCtr="0">
                <a:noAutofit/>
              </a:bodyPr>
              <a:lstStyle/>
              <a:p>
                <a:pPr indent="0" algn="ctr" rtl="1">
                  <a:buFontTx/>
                  <a:buNone/>
                  <a:defRPr/>
                </a:pPr>
                <a:r>
                  <a:rPr lang="en-US" sz="1600" dirty="0">
                    <a:solidFill>
                      <a:schemeClr val="bg1"/>
                    </a:solidFill>
                    <a:latin typeface="Assistant SemiBold" pitchFamily="2" charset="-79"/>
                    <a:cs typeface="Assistant SemiBold" pitchFamily="2" charset="-79"/>
                  </a:rPr>
                  <a:t>Loan is approved in 30 seconds</a:t>
                </a:r>
                <a:endParaRPr lang="he-IL" sz="1600" dirty="0">
                  <a:solidFill>
                    <a:schemeClr val="bg1"/>
                  </a:solidFill>
                  <a:latin typeface="Assistant SemiBold" pitchFamily="2" charset="-79"/>
                  <a:cs typeface="Assistant SemiBold" pitchFamily="2" charset="-79"/>
                </a:endParaRPr>
              </a:p>
            </p:txBody>
          </p:sp>
          <p:cxnSp>
            <p:nvCxnSpPr>
              <p:cNvPr id="84" name="Straight Connector 83">
                <a:extLst>
                  <a:ext uri="{FF2B5EF4-FFF2-40B4-BE49-F238E27FC236}">
                    <a16:creationId xmlns:a16="http://schemas.microsoft.com/office/drawing/2014/main" id="{057E7D8C-958D-49D8-8BB3-08EEF054B34C}"/>
                  </a:ext>
                </a:extLst>
              </p:cNvPr>
              <p:cNvCxnSpPr>
                <a:cxnSpLocks/>
              </p:cNvCxnSpPr>
              <p:nvPr/>
            </p:nvCxnSpPr>
            <p:spPr>
              <a:xfrm>
                <a:off x="1570363" y="1961454"/>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315F93B-417F-45D9-99AC-C2D7508B63B9}"/>
                  </a:ext>
                </a:extLst>
              </p:cNvPr>
              <p:cNvCxnSpPr>
                <a:cxnSpLocks/>
              </p:cNvCxnSpPr>
              <p:nvPr/>
            </p:nvCxnSpPr>
            <p:spPr>
              <a:xfrm>
                <a:off x="1560915"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87" name="Oval 116">
                <a:extLst>
                  <a:ext uri="{FF2B5EF4-FFF2-40B4-BE49-F238E27FC236}">
                    <a16:creationId xmlns:a16="http://schemas.microsoft.com/office/drawing/2014/main" id="{D70AFDCD-B983-498B-A16D-DD1EF0507C9A}"/>
                  </a:ext>
                </a:extLst>
              </p:cNvPr>
              <p:cNvSpPr/>
              <p:nvPr/>
            </p:nvSpPr>
            <p:spPr>
              <a:xfrm>
                <a:off x="1919198" y="2278904"/>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88" name="Picture 10" descr="Credit card  free icon">
                <a:extLst>
                  <a:ext uri="{FF2B5EF4-FFF2-40B4-BE49-F238E27FC236}">
                    <a16:creationId xmlns:a16="http://schemas.microsoft.com/office/drawing/2014/main" id="{06FD2F0B-13DD-4DAA-ADD8-3DB2998F1C3A}"/>
                  </a:ext>
                </a:extLst>
              </p:cNvP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67250" y="2523729"/>
                <a:ext cx="439896" cy="43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קבוצה 4">
              <a:extLst>
                <a:ext uri="{FF2B5EF4-FFF2-40B4-BE49-F238E27FC236}">
                  <a16:creationId xmlns:a16="http://schemas.microsoft.com/office/drawing/2014/main" id="{B35F03B8-DE31-4138-A5A2-EF94D2A14C6D}"/>
                </a:ext>
              </a:extLst>
            </p:cNvPr>
            <p:cNvGrpSpPr/>
            <p:nvPr/>
          </p:nvGrpSpPr>
          <p:grpSpPr>
            <a:xfrm>
              <a:off x="4386848" y="1986155"/>
              <a:ext cx="7135529" cy="3273283"/>
              <a:chOff x="3382307" y="1960510"/>
              <a:chExt cx="7135529" cy="3273283"/>
            </a:xfrm>
          </p:grpSpPr>
          <p:sp>
            <p:nvSpPr>
              <p:cNvPr id="94" name="Rectangle 93">
                <a:extLst>
                  <a:ext uri="{FF2B5EF4-FFF2-40B4-BE49-F238E27FC236}">
                    <a16:creationId xmlns:a16="http://schemas.microsoft.com/office/drawing/2014/main" id="{DCBFBCBC-7CCF-4719-BE36-8D1018AF64C0}"/>
                  </a:ext>
                </a:extLst>
              </p:cNvPr>
              <p:cNvSpPr/>
              <p:nvPr/>
            </p:nvSpPr>
            <p:spPr>
              <a:xfrm>
                <a:off x="8897836" y="2117042"/>
                <a:ext cx="1603542" cy="301139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117">
                <a:extLst>
                  <a:ext uri="{FF2B5EF4-FFF2-40B4-BE49-F238E27FC236}">
                    <a16:creationId xmlns:a16="http://schemas.microsoft.com/office/drawing/2014/main" id="{FCD1FB42-6BF0-4976-8E45-AB5CDA1BC2B7}"/>
                  </a:ext>
                </a:extLst>
              </p:cNvPr>
              <p:cNvSpPr txBox="1"/>
              <p:nvPr/>
            </p:nvSpPr>
            <p:spPr>
              <a:xfrm>
                <a:off x="8888388" y="3287029"/>
                <a:ext cx="1620000" cy="1021853"/>
              </a:xfrm>
              <a:prstGeom prst="rect">
                <a:avLst/>
              </a:prstGeom>
              <a:noFill/>
            </p:spPr>
            <p:txBody>
              <a:bodyPr wrap="square" rtlCol="0" anchor="t" anchorCtr="0">
                <a:noAutofit/>
              </a:bodyPr>
              <a:lstStyle/>
              <a:p>
                <a:pPr algn="ctr" rtl="1">
                  <a:defRPr/>
                </a:pPr>
                <a:r>
                  <a:rPr lang="en-US" sz="1600" dirty="0">
                    <a:solidFill>
                      <a:schemeClr val="bg1"/>
                    </a:solidFill>
                    <a:latin typeface="Assistant SemiBold" pitchFamily="2" charset="-79"/>
                    <a:cs typeface="Assistant SemiBold" pitchFamily="2" charset="-79"/>
                  </a:rPr>
                  <a:t>Cross-checking the customer against Blender’s technological system</a:t>
                </a:r>
              </a:p>
            </p:txBody>
          </p:sp>
          <p:cxnSp>
            <p:nvCxnSpPr>
              <p:cNvPr id="18" name="Straight Connector 17">
                <a:extLst>
                  <a:ext uri="{FF2B5EF4-FFF2-40B4-BE49-F238E27FC236}">
                    <a16:creationId xmlns:a16="http://schemas.microsoft.com/office/drawing/2014/main" id="{214B6C27-83C5-49E8-A874-BC3A02A457EF}"/>
                  </a:ext>
                </a:extLst>
              </p:cNvPr>
              <p:cNvCxnSpPr>
                <a:cxnSpLocks/>
              </p:cNvCxnSpPr>
              <p:nvPr/>
            </p:nvCxnSpPr>
            <p:spPr>
              <a:xfrm>
                <a:off x="8897836" y="1960510"/>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D069E0-B3BE-487C-A81D-E5D91560BC2B}"/>
                  </a:ext>
                </a:extLst>
              </p:cNvPr>
              <p:cNvCxnSpPr>
                <a:cxnSpLocks/>
              </p:cNvCxnSpPr>
              <p:nvPr/>
            </p:nvCxnSpPr>
            <p:spPr>
              <a:xfrm>
                <a:off x="8888388" y="523367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AB524E8-C386-4B44-B05B-86DD0C888823}"/>
                  </a:ext>
                </a:extLst>
              </p:cNvPr>
              <p:cNvSpPr/>
              <p:nvPr/>
            </p:nvSpPr>
            <p:spPr>
              <a:xfrm>
                <a:off x="7034539"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5" name="Straight Connector 74">
                <a:extLst>
                  <a:ext uri="{FF2B5EF4-FFF2-40B4-BE49-F238E27FC236}">
                    <a16:creationId xmlns:a16="http://schemas.microsoft.com/office/drawing/2014/main" id="{2593F62C-9108-4113-8B0D-30D177F17889}"/>
                  </a:ext>
                </a:extLst>
              </p:cNvPr>
              <p:cNvCxnSpPr>
                <a:cxnSpLocks/>
              </p:cNvCxnSpPr>
              <p:nvPr/>
            </p:nvCxnSpPr>
            <p:spPr>
              <a:xfrm>
                <a:off x="7034539" y="1960510"/>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F2BBB1-41BA-4602-B6CA-E2FDE41E0B7D}"/>
                  </a:ext>
                </a:extLst>
              </p:cNvPr>
              <p:cNvCxnSpPr>
                <a:cxnSpLocks/>
              </p:cNvCxnSpPr>
              <p:nvPr/>
            </p:nvCxnSpPr>
            <p:spPr>
              <a:xfrm>
                <a:off x="7025091"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ACEB1B6-B2DE-4244-87F5-ABEAAF22D1A1}"/>
                  </a:ext>
                </a:extLst>
              </p:cNvPr>
              <p:cNvSpPr/>
              <p:nvPr/>
            </p:nvSpPr>
            <p:spPr>
              <a:xfrm>
                <a:off x="5213147"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119">
                <a:extLst>
                  <a:ext uri="{FF2B5EF4-FFF2-40B4-BE49-F238E27FC236}">
                    <a16:creationId xmlns:a16="http://schemas.microsoft.com/office/drawing/2014/main" id="{DBED72D6-C45B-4BB7-8EB5-BAAD5D25D68D}"/>
                  </a:ext>
                </a:extLst>
              </p:cNvPr>
              <p:cNvSpPr txBox="1"/>
              <p:nvPr/>
            </p:nvSpPr>
            <p:spPr>
              <a:xfrm>
                <a:off x="5194843" y="3287029"/>
                <a:ext cx="1620000" cy="1692000"/>
              </a:xfrm>
              <a:prstGeom prst="rect">
                <a:avLst/>
              </a:prstGeom>
              <a:noFill/>
            </p:spPr>
            <p:txBody>
              <a:bodyPr wrap="square" rtlCol="0" anchor="t" anchorCtr="0">
                <a:noAutofit/>
              </a:bodyPr>
              <a:lstStyle/>
              <a:p>
                <a:pPr algn="ctr" rtl="1">
                  <a:defRPr/>
                </a:pPr>
                <a:r>
                  <a:rPr lang="en-US" sz="1600" dirty="0">
                    <a:solidFill>
                      <a:schemeClr val="bg1"/>
                    </a:solidFill>
                    <a:latin typeface="Assistant SemiBold" pitchFamily="2" charset="-79"/>
                    <a:cs typeface="Assistant SemiBold" pitchFamily="2" charset="-79"/>
                  </a:rPr>
                  <a:t>Rating the customer and the maximum loan amount</a:t>
                </a:r>
                <a:br>
                  <a:rPr lang="en-US" sz="1600" dirty="0">
                    <a:solidFill>
                      <a:schemeClr val="bg1"/>
                    </a:solidFill>
                    <a:latin typeface="Assistant SemiBold" pitchFamily="2" charset="-79"/>
                    <a:cs typeface="Assistant SemiBold" pitchFamily="2" charset="-79"/>
                  </a:rPr>
                </a:br>
                <a:r>
                  <a:rPr lang="he-IL" sz="1600" dirty="0">
                    <a:solidFill>
                      <a:schemeClr val="bg1"/>
                    </a:solidFill>
                    <a:latin typeface="Assistant SemiBold" pitchFamily="2" charset="-79"/>
                    <a:cs typeface="Assistant SemiBold" pitchFamily="2" charset="-79"/>
                  </a:rPr>
                  <a:t>	</a:t>
                </a:r>
              </a:p>
            </p:txBody>
          </p:sp>
          <p:cxnSp>
            <p:nvCxnSpPr>
              <p:cNvPr id="78" name="Straight Connector 77">
                <a:extLst>
                  <a:ext uri="{FF2B5EF4-FFF2-40B4-BE49-F238E27FC236}">
                    <a16:creationId xmlns:a16="http://schemas.microsoft.com/office/drawing/2014/main" id="{6546E90A-DB9E-481D-AAA4-D1BABE57AD78}"/>
                  </a:ext>
                </a:extLst>
              </p:cNvPr>
              <p:cNvCxnSpPr>
                <a:cxnSpLocks/>
              </p:cNvCxnSpPr>
              <p:nvPr/>
            </p:nvCxnSpPr>
            <p:spPr>
              <a:xfrm>
                <a:off x="5213147" y="1960510"/>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6F942E-9DBE-45F2-922B-0E43345DDDE5}"/>
                  </a:ext>
                </a:extLst>
              </p:cNvPr>
              <p:cNvCxnSpPr>
                <a:cxnSpLocks/>
              </p:cNvCxnSpPr>
              <p:nvPr/>
            </p:nvCxnSpPr>
            <p:spPr>
              <a:xfrm>
                <a:off x="5203699"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64" name="TextBox 122">
                <a:extLst>
                  <a:ext uri="{FF2B5EF4-FFF2-40B4-BE49-F238E27FC236}">
                    <a16:creationId xmlns:a16="http://schemas.microsoft.com/office/drawing/2014/main" id="{E7455A88-952D-486D-8093-78376CA45930}"/>
                  </a:ext>
                </a:extLst>
              </p:cNvPr>
              <p:cNvSpPr txBox="1"/>
              <p:nvPr/>
            </p:nvSpPr>
            <p:spPr>
              <a:xfrm>
                <a:off x="7054271" y="3287029"/>
                <a:ext cx="1620000" cy="1692000"/>
              </a:xfrm>
              <a:prstGeom prst="rect">
                <a:avLst/>
              </a:prstGeom>
              <a:noFill/>
            </p:spPr>
            <p:txBody>
              <a:bodyPr wrap="square" rtlCol="0" anchor="t" anchorCtr="0">
                <a:noAutofit/>
              </a:bodyPr>
              <a:lstStyle/>
              <a:p>
                <a:pPr algn="ctr">
                  <a:defRPr/>
                </a:pPr>
                <a:r>
                  <a:rPr lang="en-US" sz="1600" dirty="0">
                    <a:solidFill>
                      <a:schemeClr val="bg1"/>
                    </a:solidFill>
                    <a:latin typeface="Assistant SemiBold" pitchFamily="2" charset="-79"/>
                    <a:cs typeface="Assistant SemiBold" pitchFamily="2" charset="-79"/>
                  </a:rPr>
                  <a:t>Running an automatic model to evaluate the customer’s credit report data</a:t>
                </a:r>
                <a:endParaRPr lang="he-IL" sz="1600" dirty="0">
                  <a:solidFill>
                    <a:schemeClr val="bg1"/>
                  </a:solidFill>
                  <a:latin typeface="Assistant SemiBold" pitchFamily="2" charset="-79"/>
                  <a:cs typeface="Assistant SemiBold" pitchFamily="2" charset="-79"/>
                </a:endParaRPr>
              </a:p>
            </p:txBody>
          </p:sp>
          <p:sp>
            <p:nvSpPr>
              <p:cNvPr id="97" name="Oval 116">
                <a:extLst>
                  <a:ext uri="{FF2B5EF4-FFF2-40B4-BE49-F238E27FC236}">
                    <a16:creationId xmlns:a16="http://schemas.microsoft.com/office/drawing/2014/main" id="{F08ED3D4-4552-45EA-B7E1-72C857070971}"/>
                  </a:ext>
                </a:extLst>
              </p:cNvPr>
              <p:cNvSpPr/>
              <p:nvPr/>
            </p:nvSpPr>
            <p:spPr>
              <a:xfrm>
                <a:off x="7352850" y="2286560"/>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grpSp>
            <p:nvGrpSpPr>
              <p:cNvPr id="4" name="קבוצה 3">
                <a:extLst>
                  <a:ext uri="{FF2B5EF4-FFF2-40B4-BE49-F238E27FC236}">
                    <a16:creationId xmlns:a16="http://schemas.microsoft.com/office/drawing/2014/main" id="{4CD4B91D-31BD-46FB-9F44-7EACE46C2493}"/>
                  </a:ext>
                </a:extLst>
              </p:cNvPr>
              <p:cNvGrpSpPr/>
              <p:nvPr/>
            </p:nvGrpSpPr>
            <p:grpSpPr>
              <a:xfrm>
                <a:off x="3382307" y="1961728"/>
                <a:ext cx="1653886" cy="3272065"/>
                <a:chOff x="3382307" y="1961728"/>
                <a:chExt cx="1653886" cy="3272065"/>
              </a:xfrm>
            </p:grpSpPr>
            <p:sp>
              <p:nvSpPr>
                <p:cNvPr id="91" name="Rectangle 90">
                  <a:extLst>
                    <a:ext uri="{FF2B5EF4-FFF2-40B4-BE49-F238E27FC236}">
                      <a16:creationId xmlns:a16="http://schemas.microsoft.com/office/drawing/2014/main" id="{F12BE48E-6A73-4AB5-9302-216E7FE5EF7B}"/>
                    </a:ext>
                  </a:extLst>
                </p:cNvPr>
                <p:cNvSpPr/>
                <p:nvPr/>
              </p:nvSpPr>
              <p:spPr>
                <a:xfrm>
                  <a:off x="3391755"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TextBox 118">
                  <a:extLst>
                    <a:ext uri="{FF2B5EF4-FFF2-40B4-BE49-F238E27FC236}">
                      <a16:creationId xmlns:a16="http://schemas.microsoft.com/office/drawing/2014/main" id="{0239B6BE-4694-426B-9FCF-B0D65725442F}"/>
                    </a:ext>
                  </a:extLst>
                </p:cNvPr>
                <p:cNvSpPr txBox="1"/>
                <p:nvPr/>
              </p:nvSpPr>
              <p:spPr>
                <a:xfrm>
                  <a:off x="3400836" y="3287029"/>
                  <a:ext cx="1609493" cy="1692000"/>
                </a:xfrm>
                <a:prstGeom prst="rect">
                  <a:avLst/>
                </a:prstGeom>
                <a:noFill/>
              </p:spPr>
              <p:txBody>
                <a:bodyPr wrap="square" lIns="91440" tIns="45720" rIns="91440" bIns="45720" rtlCol="0" anchor="t" anchorCtr="0">
                  <a:noAutofit/>
                </a:bodyPr>
                <a:lstStyle/>
                <a:p>
                  <a:pPr algn="ctr" rtl="1">
                    <a:defRPr/>
                  </a:pPr>
                  <a:r>
                    <a:rPr lang="en-US" sz="1600" dirty="0">
                      <a:solidFill>
                        <a:schemeClr val="bg1"/>
                      </a:solidFill>
                      <a:latin typeface="Assistant SemiBold" pitchFamily="2" charset="-79"/>
                      <a:cs typeface="Assistant SemiBold" pitchFamily="2" charset="-79"/>
                    </a:rPr>
                    <a:t>Using advanced tools to identify and authenticate the customer</a:t>
                  </a:r>
                  <a:endParaRPr lang="he-IL" sz="1600" dirty="0">
                    <a:solidFill>
                      <a:schemeClr val="bg1"/>
                    </a:solidFill>
                    <a:latin typeface="Assistant SemiBold" pitchFamily="2" charset="-79"/>
                    <a:cs typeface="Assistant SemiBold" pitchFamily="2" charset="-79"/>
                  </a:endParaRPr>
                </a:p>
              </p:txBody>
            </p:sp>
            <p:cxnSp>
              <p:nvCxnSpPr>
                <p:cNvPr id="81" name="Straight Connector 80">
                  <a:extLst>
                    <a:ext uri="{FF2B5EF4-FFF2-40B4-BE49-F238E27FC236}">
                      <a16:creationId xmlns:a16="http://schemas.microsoft.com/office/drawing/2014/main" id="{C608CF41-3CED-4A46-A6E1-D8BD6F859CF0}"/>
                    </a:ext>
                  </a:extLst>
                </p:cNvPr>
                <p:cNvCxnSpPr>
                  <a:cxnSpLocks/>
                </p:cNvCxnSpPr>
                <p:nvPr/>
              </p:nvCxnSpPr>
              <p:spPr>
                <a:xfrm>
                  <a:off x="3416193" y="1961728"/>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ADDD45-B461-4CC5-989A-AB7640141BFD}"/>
                    </a:ext>
                  </a:extLst>
                </p:cNvPr>
                <p:cNvCxnSpPr>
                  <a:cxnSpLocks/>
                </p:cNvCxnSpPr>
                <p:nvPr/>
              </p:nvCxnSpPr>
              <p:spPr>
                <a:xfrm>
                  <a:off x="3382307"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8" name="TextBox 70">
                  <a:extLst>
                    <a:ext uri="{FF2B5EF4-FFF2-40B4-BE49-F238E27FC236}">
                      <a16:creationId xmlns:a16="http://schemas.microsoft.com/office/drawing/2014/main" id="{E9C3AD20-296D-4C5A-BA60-8980E1AD2E61}"/>
                    </a:ext>
                  </a:extLst>
                </p:cNvPr>
                <p:cNvSpPr txBox="1"/>
                <p:nvPr/>
              </p:nvSpPr>
              <p:spPr>
                <a:xfrm>
                  <a:off x="3799345" y="2350514"/>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99" name="Oval 116">
                  <a:extLst>
                    <a:ext uri="{FF2B5EF4-FFF2-40B4-BE49-F238E27FC236}">
                      <a16:creationId xmlns:a16="http://schemas.microsoft.com/office/drawing/2014/main" id="{8F5C089B-D352-4842-BD18-A65E5DAD2003}"/>
                    </a:ext>
                  </a:extLst>
                </p:cNvPr>
                <p:cNvSpPr/>
                <p:nvPr/>
              </p:nvSpPr>
              <p:spPr>
                <a:xfrm>
                  <a:off x="3724307" y="227449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00" name="TextBox 70">
                  <a:extLst>
                    <a:ext uri="{FF2B5EF4-FFF2-40B4-BE49-F238E27FC236}">
                      <a16:creationId xmlns:a16="http://schemas.microsoft.com/office/drawing/2014/main" id="{DDA3BA23-F475-48C1-AAD6-0EF4BE828B75}"/>
                    </a:ext>
                  </a:extLst>
                </p:cNvPr>
                <p:cNvSpPr txBox="1"/>
                <p:nvPr/>
              </p:nvSpPr>
              <p:spPr>
                <a:xfrm>
                  <a:off x="3943095" y="251202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sp>
            <p:nvSpPr>
              <p:cNvPr id="101" name="Oval 116">
                <a:extLst>
                  <a:ext uri="{FF2B5EF4-FFF2-40B4-BE49-F238E27FC236}">
                    <a16:creationId xmlns:a16="http://schemas.microsoft.com/office/drawing/2014/main" id="{431226F8-D80F-4CD3-B134-0118FCE3DEFF}"/>
                  </a:ext>
                </a:extLst>
              </p:cNvPr>
              <p:cNvSpPr/>
              <p:nvPr/>
            </p:nvSpPr>
            <p:spPr>
              <a:xfrm>
                <a:off x="5549494" y="2278904"/>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03" name="TextBox 70">
                <a:extLst>
                  <a:ext uri="{FF2B5EF4-FFF2-40B4-BE49-F238E27FC236}">
                    <a16:creationId xmlns:a16="http://schemas.microsoft.com/office/drawing/2014/main" id="{B9F12A20-2D9E-4183-B5B0-C7359F25BB95}"/>
                  </a:ext>
                </a:extLst>
              </p:cNvPr>
              <p:cNvSpPr txBox="1"/>
              <p:nvPr/>
            </p:nvSpPr>
            <p:spPr>
              <a:xfrm>
                <a:off x="5761191" y="2523729"/>
                <a:ext cx="524973" cy="830997"/>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a:p>
                <a:endParaRPr lang="he-IL" sz="2400" dirty="0"/>
              </a:p>
            </p:txBody>
          </p:sp>
          <p:sp>
            <p:nvSpPr>
              <p:cNvPr id="89" name="Oval 116">
                <a:extLst>
                  <a:ext uri="{FF2B5EF4-FFF2-40B4-BE49-F238E27FC236}">
                    <a16:creationId xmlns:a16="http://schemas.microsoft.com/office/drawing/2014/main" id="{C620D25F-16F9-4701-946F-5F2FE1F1A275}"/>
                  </a:ext>
                </a:extLst>
              </p:cNvPr>
              <p:cNvSpPr/>
              <p:nvPr/>
            </p:nvSpPr>
            <p:spPr>
              <a:xfrm>
                <a:off x="9224619" y="2268806"/>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66" name="TextBox 70">
                <a:extLst>
                  <a:ext uri="{FF2B5EF4-FFF2-40B4-BE49-F238E27FC236}">
                    <a16:creationId xmlns:a16="http://schemas.microsoft.com/office/drawing/2014/main" id="{4C097445-7B8E-43EF-B13E-6BD467CF25F8}"/>
                  </a:ext>
                </a:extLst>
              </p:cNvPr>
              <p:cNvSpPr txBox="1"/>
              <p:nvPr/>
            </p:nvSpPr>
            <p:spPr>
              <a:xfrm>
                <a:off x="7572604" y="252988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105" name="TextBox 70">
                <a:extLst>
                  <a:ext uri="{FF2B5EF4-FFF2-40B4-BE49-F238E27FC236}">
                    <a16:creationId xmlns:a16="http://schemas.microsoft.com/office/drawing/2014/main" id="{048052E5-ED60-45CF-B13D-F406B9760709}"/>
                  </a:ext>
                </a:extLst>
              </p:cNvPr>
              <p:cNvSpPr txBox="1"/>
              <p:nvPr/>
            </p:nvSpPr>
            <p:spPr>
              <a:xfrm>
                <a:off x="9430132" y="2523729"/>
                <a:ext cx="524973" cy="830997"/>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a:p>
                <a:endParaRPr lang="he-IL" sz="2400" dirty="0">
                  <a:latin typeface="Assistant" pitchFamily="2" charset="-79"/>
                  <a:cs typeface="Assistant" pitchFamily="2" charset="-79"/>
                </a:endParaRPr>
              </a:p>
            </p:txBody>
          </p:sp>
        </p:grpSp>
        <p:grpSp>
          <p:nvGrpSpPr>
            <p:cNvPr id="115" name="קבוצה 114">
              <a:extLst>
                <a:ext uri="{FF2B5EF4-FFF2-40B4-BE49-F238E27FC236}">
                  <a16:creationId xmlns:a16="http://schemas.microsoft.com/office/drawing/2014/main" id="{0CB0ED2C-4C58-499F-BB0F-CCE38515224F}"/>
                </a:ext>
              </a:extLst>
            </p:cNvPr>
            <p:cNvGrpSpPr/>
            <p:nvPr/>
          </p:nvGrpSpPr>
          <p:grpSpPr>
            <a:xfrm>
              <a:off x="2571263" y="1961728"/>
              <a:ext cx="1653886" cy="3272065"/>
              <a:chOff x="3382307" y="1961728"/>
              <a:chExt cx="1653886" cy="3272065"/>
            </a:xfrm>
          </p:grpSpPr>
          <p:sp>
            <p:nvSpPr>
              <p:cNvPr id="116" name="Rectangle 90">
                <a:extLst>
                  <a:ext uri="{FF2B5EF4-FFF2-40B4-BE49-F238E27FC236}">
                    <a16:creationId xmlns:a16="http://schemas.microsoft.com/office/drawing/2014/main" id="{04966F07-7272-48C0-B51B-DE287D51BD6C}"/>
                  </a:ext>
                </a:extLst>
              </p:cNvPr>
              <p:cNvSpPr/>
              <p:nvPr/>
            </p:nvSpPr>
            <p:spPr>
              <a:xfrm>
                <a:off x="3391755"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7" name="TextBox 118">
                <a:extLst>
                  <a:ext uri="{FF2B5EF4-FFF2-40B4-BE49-F238E27FC236}">
                    <a16:creationId xmlns:a16="http://schemas.microsoft.com/office/drawing/2014/main" id="{0AFEC120-77A4-48E0-955A-FB65F48FCBF0}"/>
                  </a:ext>
                </a:extLst>
              </p:cNvPr>
              <p:cNvSpPr txBox="1"/>
              <p:nvPr/>
            </p:nvSpPr>
            <p:spPr>
              <a:xfrm>
                <a:off x="3413888" y="3312674"/>
                <a:ext cx="1609493" cy="1692000"/>
              </a:xfrm>
              <a:prstGeom prst="rect">
                <a:avLst/>
              </a:prstGeom>
              <a:noFill/>
            </p:spPr>
            <p:txBody>
              <a:bodyPr wrap="square" lIns="91440" tIns="45720" rIns="91440" bIns="45720" rtlCol="0" anchor="t" anchorCtr="0">
                <a:noAutofit/>
              </a:bodyPr>
              <a:lstStyle/>
              <a:p>
                <a:pPr algn="ctr" rtl="1">
                  <a:defRPr/>
                </a:pPr>
                <a:r>
                  <a:rPr lang="en-US" sz="1600" dirty="0">
                    <a:solidFill>
                      <a:schemeClr val="bg1"/>
                    </a:solidFill>
                    <a:latin typeface="Assistant SemiBold" pitchFamily="2" charset="-79"/>
                    <a:cs typeface="Assistant SemiBold" pitchFamily="2" charset="-79"/>
                  </a:rPr>
                  <a:t>Collateral valuation and underwriting</a:t>
                </a:r>
                <a:endParaRPr lang="he-IL" sz="1600" dirty="0">
                  <a:solidFill>
                    <a:schemeClr val="bg1"/>
                  </a:solidFill>
                  <a:latin typeface="Assistant SemiBold" pitchFamily="2" charset="-79"/>
                  <a:cs typeface="Assistant SemiBold" pitchFamily="2" charset="-79"/>
                </a:endParaRPr>
              </a:p>
              <a:p>
                <a:pPr algn="ctr" rtl="1">
                  <a:defRPr/>
                </a:pPr>
                <a:r>
                  <a:rPr lang="en-US" sz="1600" dirty="0">
                    <a:solidFill>
                      <a:schemeClr val="bg1"/>
                    </a:solidFill>
                    <a:latin typeface="Assistant SemiBold" pitchFamily="2" charset="-79"/>
                    <a:cs typeface="Assistant SemiBold" pitchFamily="2" charset="-79"/>
                  </a:rPr>
                  <a:t>(vehicle/real estate)</a:t>
                </a:r>
                <a:endParaRPr lang="he-IL" sz="1600" dirty="0">
                  <a:solidFill>
                    <a:schemeClr val="bg1"/>
                  </a:solidFill>
                  <a:latin typeface="Assistant SemiBold" pitchFamily="2" charset="-79"/>
                  <a:cs typeface="Assistant SemiBold" pitchFamily="2" charset="-79"/>
                </a:endParaRPr>
              </a:p>
            </p:txBody>
          </p:sp>
          <p:cxnSp>
            <p:nvCxnSpPr>
              <p:cNvPr id="118" name="Straight Connector 80">
                <a:extLst>
                  <a:ext uri="{FF2B5EF4-FFF2-40B4-BE49-F238E27FC236}">
                    <a16:creationId xmlns:a16="http://schemas.microsoft.com/office/drawing/2014/main" id="{6F7A0973-EFB3-4524-849D-B15267A97FD3}"/>
                  </a:ext>
                </a:extLst>
              </p:cNvPr>
              <p:cNvCxnSpPr>
                <a:cxnSpLocks/>
              </p:cNvCxnSpPr>
              <p:nvPr/>
            </p:nvCxnSpPr>
            <p:spPr>
              <a:xfrm>
                <a:off x="3416193" y="1961728"/>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119" name="Straight Connector 81">
                <a:extLst>
                  <a:ext uri="{FF2B5EF4-FFF2-40B4-BE49-F238E27FC236}">
                    <a16:creationId xmlns:a16="http://schemas.microsoft.com/office/drawing/2014/main" id="{8A4ABB20-F74B-4999-8E86-357D05BBBD42}"/>
                  </a:ext>
                </a:extLst>
              </p:cNvPr>
              <p:cNvCxnSpPr>
                <a:cxnSpLocks/>
              </p:cNvCxnSpPr>
              <p:nvPr/>
            </p:nvCxnSpPr>
            <p:spPr>
              <a:xfrm>
                <a:off x="3382307"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120" name="TextBox 70">
                <a:extLst>
                  <a:ext uri="{FF2B5EF4-FFF2-40B4-BE49-F238E27FC236}">
                    <a16:creationId xmlns:a16="http://schemas.microsoft.com/office/drawing/2014/main" id="{58EDFEFA-2340-4AD0-B3A0-9C0018240DDD}"/>
                  </a:ext>
                </a:extLst>
              </p:cNvPr>
              <p:cNvSpPr txBox="1"/>
              <p:nvPr/>
            </p:nvSpPr>
            <p:spPr>
              <a:xfrm>
                <a:off x="3799345" y="2350514"/>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121" name="Oval 116">
                <a:extLst>
                  <a:ext uri="{FF2B5EF4-FFF2-40B4-BE49-F238E27FC236}">
                    <a16:creationId xmlns:a16="http://schemas.microsoft.com/office/drawing/2014/main" id="{DD16518D-D64B-4298-91E3-163CCBE4DF22}"/>
                  </a:ext>
                </a:extLst>
              </p:cNvPr>
              <p:cNvSpPr/>
              <p:nvPr/>
            </p:nvSpPr>
            <p:spPr>
              <a:xfrm>
                <a:off x="3724307" y="227449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22" name="TextBox 70">
                <a:extLst>
                  <a:ext uri="{FF2B5EF4-FFF2-40B4-BE49-F238E27FC236}">
                    <a16:creationId xmlns:a16="http://schemas.microsoft.com/office/drawing/2014/main" id="{E3F9A9BA-61E3-4BD5-9D67-5F5BF4E2CFD8}"/>
                  </a:ext>
                </a:extLst>
              </p:cNvPr>
              <p:cNvSpPr txBox="1"/>
              <p:nvPr/>
            </p:nvSpPr>
            <p:spPr>
              <a:xfrm>
                <a:off x="3943095" y="2512029"/>
                <a:ext cx="524973" cy="830997"/>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a:p>
                <a:endParaRPr lang="he-IL" sz="2400" dirty="0"/>
              </a:p>
            </p:txBody>
          </p:sp>
        </p:grpSp>
      </p:grpSp>
      <p:sp>
        <p:nvSpPr>
          <p:cNvPr id="53" name="TextBox 28">
            <a:extLst>
              <a:ext uri="{FF2B5EF4-FFF2-40B4-BE49-F238E27FC236}">
                <a16:creationId xmlns:a16="http://schemas.microsoft.com/office/drawing/2014/main" id="{9C4E32CA-2B8F-402B-B5BD-0251602924BC}"/>
              </a:ext>
            </a:extLst>
          </p:cNvPr>
          <p:cNvSpPr txBox="1"/>
          <p:nvPr/>
        </p:nvSpPr>
        <p:spPr>
          <a:xfrm>
            <a:off x="578016" y="240742"/>
            <a:ext cx="12611864" cy="646331"/>
          </a:xfrm>
          <a:prstGeom prst="rect">
            <a:avLst/>
          </a:prstGeom>
          <a:noFill/>
        </p:spPr>
        <p:txBody>
          <a:bodyPr wrap="square" rtlCol="0">
            <a:spAutoFit/>
          </a:bodyPr>
          <a:lstStyle/>
          <a:p>
            <a:pPr>
              <a:defRPr/>
            </a:pPr>
            <a:r>
              <a:rPr lang="en-US" sz="3600" dirty="0">
                <a:latin typeface="Assistant ExtraBold" pitchFamily="2" charset="-79"/>
                <a:cs typeface="Assistant ExtraBold" pitchFamily="2" charset="-79"/>
              </a:rPr>
              <a:t>Fast and Conservative Underwriting Process</a:t>
            </a:r>
            <a:endParaRPr lang="he-IL" sz="3600" dirty="0">
              <a:latin typeface="Assistant ExtraBold" pitchFamily="2" charset="-79"/>
              <a:cs typeface="Assistant ExtraBold" pitchFamily="2" charset="-79"/>
            </a:endParaRPr>
          </a:p>
        </p:txBody>
      </p:sp>
    </p:spTree>
    <p:extLst>
      <p:ext uri="{BB962C8B-B14F-4D97-AF65-F5344CB8AC3E}">
        <p14:creationId xmlns:p14="http://schemas.microsoft.com/office/powerpoint/2010/main" val="25200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8B9BCC4E-3801-47C8-A53E-A637BBB8691B}"/>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A0C2F928-9C07-4DDF-B8D2-7C77CABF583B}"/>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Arc 5">
            <a:extLst>
              <a:ext uri="{FF2B5EF4-FFF2-40B4-BE49-F238E27FC236}">
                <a16:creationId xmlns:a16="http://schemas.microsoft.com/office/drawing/2014/main" id="{85FEAC33-D81C-415B-B429-3EB843E602D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Partial Circle 6">
            <a:extLst>
              <a:ext uri="{FF2B5EF4-FFF2-40B4-BE49-F238E27FC236}">
                <a16:creationId xmlns:a16="http://schemas.microsoft.com/office/drawing/2014/main" id="{66A5A8DE-44EA-4D1D-91FE-CA379FF185F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A382848-08C9-43B2-ACBD-3FB702CA6AB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1915412" y="253642"/>
            <a:ext cx="9732562" cy="646331"/>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3600" dirty="0">
                <a:latin typeface="Assistant ExtraBold" pitchFamily="2" charset="-79"/>
                <a:cs typeface="Assistant ExtraBold" pitchFamily="2" charset="-79"/>
              </a:rPr>
              <a:t>Meticulous Risk Management</a:t>
            </a:r>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7" name="TextBox 26">
            <a:extLst>
              <a:ext uri="{FF2B5EF4-FFF2-40B4-BE49-F238E27FC236}">
                <a16:creationId xmlns:a16="http://schemas.microsoft.com/office/drawing/2014/main" id="{1233166D-B765-40BC-9279-5E1E279B4771}"/>
              </a:ext>
            </a:extLst>
          </p:cNvPr>
          <p:cNvSpPr txBox="1"/>
          <p:nvPr/>
        </p:nvSpPr>
        <p:spPr>
          <a:xfrm>
            <a:off x="1251433" y="5836205"/>
            <a:ext cx="10212393" cy="400110"/>
          </a:xfrm>
          <a:prstGeom prst="rect">
            <a:avLst/>
          </a:prstGeom>
          <a:noFill/>
        </p:spPr>
        <p:txBody>
          <a:bodyPr wrap="square" rtlCol="0">
            <a:spAutoFit/>
          </a:bodyPr>
          <a:lstStyle/>
          <a:p>
            <a:pPr algn="ctr" rtl="1"/>
            <a:r>
              <a:rPr lang="en-US" sz="2000" dirty="0">
                <a:latin typeface="Assistant SemiBold" panose="00000700000000000000" pitchFamily="2" charset="-79"/>
                <a:cs typeface="Assistant SemiBold" panose="00000700000000000000" pitchFamily="2" charset="-79"/>
              </a:rPr>
              <a:t>Proven risk management capability over the 7 years the company has been active</a:t>
            </a:r>
            <a:endParaRPr lang="he-IL" sz="2000" dirty="0">
              <a:latin typeface="Assistant SemiBold" panose="00000700000000000000" pitchFamily="2" charset="-79"/>
              <a:cs typeface="Assistant SemiBold" panose="00000700000000000000" pitchFamily="2" charset="-79"/>
            </a:endParaRPr>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6843188" y="1538472"/>
            <a:ext cx="3775236"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Assistant" pitchFamily="2" charset="-79"/>
                <a:cs typeface="Assistant" pitchFamily="2" charset="-79"/>
              </a:rPr>
              <a:t>Israel</a:t>
            </a:r>
            <a:endParaRPr lang="he-IL" sz="2000" b="1" dirty="0">
              <a:solidFill>
                <a:prstClr val="black">
                  <a:lumMod val="65000"/>
                  <a:lumOff val="35000"/>
                </a:prstClr>
              </a:solidFill>
              <a:latin typeface="Assistant" pitchFamily="2" charset="-79"/>
              <a:cs typeface="Assistant" pitchFamily="2" charset="-79"/>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611830" y="1538472"/>
            <a:ext cx="3775236"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Assistant" pitchFamily="2" charset="-79"/>
                <a:cs typeface="Assistant" pitchFamily="2" charset="-79"/>
              </a:rPr>
              <a:t>Europe</a:t>
            </a:r>
            <a:endParaRPr lang="he-IL" sz="2000" b="1" dirty="0">
              <a:solidFill>
                <a:prstClr val="black">
                  <a:lumMod val="65000"/>
                  <a:lumOff val="35000"/>
                </a:prstClr>
              </a:solidFill>
              <a:latin typeface="Assistant" pitchFamily="2" charset="-79"/>
              <a:cs typeface="Assistant" pitchFamily="2" charset="-79"/>
            </a:endParaRPr>
          </a:p>
        </p:txBody>
      </p:sp>
      <p:sp>
        <p:nvSpPr>
          <p:cNvPr id="28" name="TextBox 26">
            <a:extLst>
              <a:ext uri="{FF2B5EF4-FFF2-40B4-BE49-F238E27FC236}">
                <a16:creationId xmlns:a16="http://schemas.microsoft.com/office/drawing/2014/main" id="{0490E29D-E86D-4A70-9035-6DD59AFD4EBA}"/>
              </a:ext>
            </a:extLst>
          </p:cNvPr>
          <p:cNvSpPr txBox="1"/>
          <p:nvPr/>
        </p:nvSpPr>
        <p:spPr>
          <a:xfrm>
            <a:off x="1918653" y="873486"/>
            <a:ext cx="6827944" cy="461665"/>
          </a:xfrm>
          <a:prstGeom prst="rect">
            <a:avLst/>
          </a:prstGeom>
          <a:noFill/>
        </p:spPr>
        <p:txBody>
          <a:bodyPr wrap="square" rtlCol="0">
            <a:spAutoFit/>
          </a:bodyPr>
          <a:lstStyle/>
          <a:p>
            <a:pPr>
              <a:defRPr b="0" i="0" u="none" strike="noStrike" kern="1200" baseline="0">
                <a:solidFill>
                  <a:prstClr val="black">
                    <a:lumMod val="65000"/>
                    <a:lumOff val="35000"/>
                  </a:prstClr>
                </a:solidFill>
                <a:effectLst/>
                <a:latin typeface="+mn-lt"/>
                <a:ea typeface="+mn-ea"/>
                <a:cs typeface="+mn-cs"/>
              </a:defRPr>
            </a:pPr>
            <a:r>
              <a:rPr lang="en-US" sz="2400" dirty="0">
                <a:solidFill>
                  <a:schemeClr val="tx1">
                    <a:lumMod val="95000"/>
                    <a:lumOff val="5000"/>
                  </a:schemeClr>
                </a:solidFill>
                <a:latin typeface="Assistant SemiBold" panose="00000700000000000000" pitchFamily="2" charset="-79"/>
                <a:cs typeface="Assistant SemiBold" panose="00000700000000000000" pitchFamily="2" charset="-79"/>
              </a:rPr>
              <a:t>Failure Rates vs. Interest APR</a:t>
            </a:r>
          </a:p>
        </p:txBody>
      </p:sp>
      <p:graphicFrame>
        <p:nvGraphicFramePr>
          <p:cNvPr id="3" name="Object 2">
            <a:extLst>
              <a:ext uri="{FF2B5EF4-FFF2-40B4-BE49-F238E27FC236}">
                <a16:creationId xmlns:a16="http://schemas.microsoft.com/office/drawing/2014/main" id="{431CA1DA-5EC7-44D3-BAB8-E6BC05A69789}"/>
              </a:ext>
            </a:extLst>
          </p:cNvPr>
          <p:cNvGraphicFramePr>
            <a:graphicFrameLocks noChangeAspect="1"/>
          </p:cNvGraphicFramePr>
          <p:nvPr/>
        </p:nvGraphicFramePr>
        <p:xfrm>
          <a:off x="6808270" y="2355502"/>
          <a:ext cx="3771900" cy="3295650"/>
        </p:xfrm>
        <a:graphic>
          <a:graphicData uri="http://schemas.openxmlformats.org/presentationml/2006/ole">
            <mc:AlternateContent xmlns:mc="http://schemas.openxmlformats.org/markup-compatibility/2006">
              <mc:Choice xmlns:v="urn:schemas-microsoft-com:vml" Requires="v">
                <p:oleObj spid="_x0000_s1074" name="Bitmap Image" r:id="rId3" imgW="3772080" imgH="3295800" progId="Paint.Picture">
                  <p:embed/>
                </p:oleObj>
              </mc:Choice>
              <mc:Fallback>
                <p:oleObj name="Bitmap Image" r:id="rId3" imgW="3772080" imgH="3295800" progId="Paint.Picture">
                  <p:embed/>
                  <p:pic>
                    <p:nvPicPr>
                      <p:cNvPr id="3" name="Object 2">
                        <a:extLst>
                          <a:ext uri="{FF2B5EF4-FFF2-40B4-BE49-F238E27FC236}">
                            <a16:creationId xmlns:a16="http://schemas.microsoft.com/office/drawing/2014/main" id="{431CA1DA-5EC7-44D3-BAB8-E6BC05A69789}"/>
                          </a:ext>
                        </a:extLst>
                      </p:cNvPr>
                      <p:cNvPicPr/>
                      <p:nvPr/>
                    </p:nvPicPr>
                    <p:blipFill>
                      <a:blip r:embed="rId4"/>
                      <a:stretch>
                        <a:fillRect/>
                      </a:stretch>
                    </p:blipFill>
                    <p:spPr>
                      <a:xfrm>
                        <a:off x="6808270" y="2355502"/>
                        <a:ext cx="3771900" cy="329565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18C4417F-5FA0-487D-BB39-6D561D4E4073}"/>
              </a:ext>
            </a:extLst>
          </p:cNvPr>
          <p:cNvSpPr txBox="1"/>
          <p:nvPr/>
        </p:nvSpPr>
        <p:spPr>
          <a:xfrm>
            <a:off x="7856754" y="2238079"/>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11.7%</a:t>
            </a:r>
            <a:endParaRPr lang="en-US" sz="1600" dirty="0"/>
          </a:p>
        </p:txBody>
      </p:sp>
      <p:sp>
        <p:nvSpPr>
          <p:cNvPr id="23" name="TextBox 22">
            <a:extLst>
              <a:ext uri="{FF2B5EF4-FFF2-40B4-BE49-F238E27FC236}">
                <a16:creationId xmlns:a16="http://schemas.microsoft.com/office/drawing/2014/main" id="{E837C88C-8F44-42BB-B324-A6E61CB68362}"/>
              </a:ext>
            </a:extLst>
          </p:cNvPr>
          <p:cNvSpPr txBox="1"/>
          <p:nvPr/>
        </p:nvSpPr>
        <p:spPr>
          <a:xfrm>
            <a:off x="9516960" y="2253428"/>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11.6%</a:t>
            </a:r>
            <a:endParaRPr lang="en-US" sz="1600" dirty="0"/>
          </a:p>
        </p:txBody>
      </p:sp>
      <p:sp>
        <p:nvSpPr>
          <p:cNvPr id="24" name="TextBox 23">
            <a:extLst>
              <a:ext uri="{FF2B5EF4-FFF2-40B4-BE49-F238E27FC236}">
                <a16:creationId xmlns:a16="http://schemas.microsoft.com/office/drawing/2014/main" id="{C6BD7C15-0D80-455E-97C9-E5C126CC0675}"/>
              </a:ext>
            </a:extLst>
          </p:cNvPr>
          <p:cNvSpPr txBox="1"/>
          <p:nvPr/>
        </p:nvSpPr>
        <p:spPr>
          <a:xfrm>
            <a:off x="8875929" y="4009729"/>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2.3%</a:t>
            </a:r>
            <a:endParaRPr lang="en-US" sz="1600" dirty="0"/>
          </a:p>
        </p:txBody>
      </p:sp>
      <p:sp>
        <p:nvSpPr>
          <p:cNvPr id="25" name="TextBox 24">
            <a:extLst>
              <a:ext uri="{FF2B5EF4-FFF2-40B4-BE49-F238E27FC236}">
                <a16:creationId xmlns:a16="http://schemas.microsoft.com/office/drawing/2014/main" id="{E84A004F-232E-4921-AB44-D7BCD51FC35F}"/>
              </a:ext>
            </a:extLst>
          </p:cNvPr>
          <p:cNvSpPr txBox="1"/>
          <p:nvPr/>
        </p:nvSpPr>
        <p:spPr>
          <a:xfrm>
            <a:off x="7218579" y="3981154"/>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2.3%</a:t>
            </a:r>
            <a:endParaRPr lang="en-US" sz="1600" dirty="0"/>
          </a:p>
        </p:txBody>
      </p:sp>
      <p:sp>
        <p:nvSpPr>
          <p:cNvPr id="26" name="TextBox 25">
            <a:extLst>
              <a:ext uri="{FF2B5EF4-FFF2-40B4-BE49-F238E27FC236}">
                <a16:creationId xmlns:a16="http://schemas.microsoft.com/office/drawing/2014/main" id="{579770BA-0466-4CD3-8AD3-DD173A70750E}"/>
              </a:ext>
            </a:extLst>
          </p:cNvPr>
          <p:cNvSpPr txBox="1"/>
          <p:nvPr/>
        </p:nvSpPr>
        <p:spPr>
          <a:xfrm>
            <a:off x="9314079" y="5143352"/>
            <a:ext cx="837034" cy="461665"/>
          </a:xfrm>
          <a:prstGeom prst="rect">
            <a:avLst/>
          </a:prstGeom>
          <a:noFill/>
        </p:spPr>
        <p:txBody>
          <a:bodyPr wrap="square">
            <a:spAutoFit/>
          </a:bodyPr>
          <a:lstStyle/>
          <a:p>
            <a:r>
              <a:rPr lang="en-US" sz="1200" dirty="0">
                <a:latin typeface="Assistant SemiBold" panose="00000700000000000000" pitchFamily="2" charset="-79"/>
                <a:cs typeface="Assistant SemiBold" panose="00000700000000000000" pitchFamily="2" charset="-79"/>
              </a:rPr>
              <a:t>Failure Rate %</a:t>
            </a:r>
            <a:endParaRPr lang="en-US" sz="1200" dirty="0"/>
          </a:p>
        </p:txBody>
      </p:sp>
      <p:graphicFrame>
        <p:nvGraphicFramePr>
          <p:cNvPr id="21" name="Object 20">
            <a:extLst>
              <a:ext uri="{FF2B5EF4-FFF2-40B4-BE49-F238E27FC236}">
                <a16:creationId xmlns:a16="http://schemas.microsoft.com/office/drawing/2014/main" id="{3136C188-5868-4E1E-BB00-56CB458A0115}"/>
              </a:ext>
            </a:extLst>
          </p:cNvPr>
          <p:cNvGraphicFramePr>
            <a:graphicFrameLocks noChangeAspect="1"/>
          </p:cNvGraphicFramePr>
          <p:nvPr/>
        </p:nvGraphicFramePr>
        <p:xfrm>
          <a:off x="1792624" y="1923135"/>
          <a:ext cx="3781425" cy="3552825"/>
        </p:xfrm>
        <a:graphic>
          <a:graphicData uri="http://schemas.openxmlformats.org/presentationml/2006/ole">
            <mc:AlternateContent xmlns:mc="http://schemas.openxmlformats.org/markup-compatibility/2006">
              <mc:Choice xmlns:v="urn:schemas-microsoft-com:vml" Requires="v">
                <p:oleObj spid="_x0000_s1075" name="Bitmap Image" r:id="rId5" imgW="3781440" imgH="3552840" progId="Paint.Picture">
                  <p:embed/>
                </p:oleObj>
              </mc:Choice>
              <mc:Fallback>
                <p:oleObj name="Bitmap Image" r:id="rId5" imgW="3781440" imgH="3552840" progId="Paint.Picture">
                  <p:embed/>
                  <p:pic>
                    <p:nvPicPr>
                      <p:cNvPr id="21" name="Object 20">
                        <a:extLst>
                          <a:ext uri="{FF2B5EF4-FFF2-40B4-BE49-F238E27FC236}">
                            <a16:creationId xmlns:a16="http://schemas.microsoft.com/office/drawing/2014/main" id="{3136C188-5868-4E1E-BB00-56CB458A0115}"/>
                          </a:ext>
                        </a:extLst>
                      </p:cNvPr>
                      <p:cNvPicPr/>
                      <p:nvPr/>
                    </p:nvPicPr>
                    <p:blipFill>
                      <a:blip r:embed="rId6"/>
                      <a:stretch>
                        <a:fillRect/>
                      </a:stretch>
                    </p:blipFill>
                    <p:spPr>
                      <a:xfrm>
                        <a:off x="1792624" y="1923135"/>
                        <a:ext cx="3781425" cy="3552825"/>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C6C369E8-EB6C-4CE9-9C09-D776C41AB8A7}"/>
              </a:ext>
            </a:extLst>
          </p:cNvPr>
          <p:cNvSpPr txBox="1"/>
          <p:nvPr/>
        </p:nvSpPr>
        <p:spPr>
          <a:xfrm>
            <a:off x="2902918" y="2021177"/>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19%</a:t>
            </a:r>
            <a:endParaRPr lang="en-US" sz="1600" dirty="0"/>
          </a:p>
        </p:txBody>
      </p:sp>
      <p:sp>
        <p:nvSpPr>
          <p:cNvPr id="37" name="TextBox 36">
            <a:extLst>
              <a:ext uri="{FF2B5EF4-FFF2-40B4-BE49-F238E27FC236}">
                <a16:creationId xmlns:a16="http://schemas.microsoft.com/office/drawing/2014/main" id="{19B54CF6-AC98-4CB8-92D9-847E1489628E}"/>
              </a:ext>
            </a:extLst>
          </p:cNvPr>
          <p:cNvSpPr txBox="1"/>
          <p:nvPr/>
        </p:nvSpPr>
        <p:spPr>
          <a:xfrm>
            <a:off x="4639324" y="2236551"/>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18%</a:t>
            </a:r>
            <a:endParaRPr lang="en-US" sz="1600" dirty="0"/>
          </a:p>
        </p:txBody>
      </p:sp>
      <p:sp>
        <p:nvSpPr>
          <p:cNvPr id="38" name="TextBox 37">
            <a:extLst>
              <a:ext uri="{FF2B5EF4-FFF2-40B4-BE49-F238E27FC236}">
                <a16:creationId xmlns:a16="http://schemas.microsoft.com/office/drawing/2014/main" id="{3E5675B7-A80E-4250-BF6B-49B5F3E6F63F}"/>
              </a:ext>
            </a:extLst>
          </p:cNvPr>
          <p:cNvSpPr txBox="1"/>
          <p:nvPr/>
        </p:nvSpPr>
        <p:spPr>
          <a:xfrm>
            <a:off x="3903043" y="4278602"/>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1.4%</a:t>
            </a:r>
            <a:endParaRPr lang="en-US" sz="1600" dirty="0"/>
          </a:p>
        </p:txBody>
      </p:sp>
      <p:sp>
        <p:nvSpPr>
          <p:cNvPr id="39" name="TextBox 38">
            <a:extLst>
              <a:ext uri="{FF2B5EF4-FFF2-40B4-BE49-F238E27FC236}">
                <a16:creationId xmlns:a16="http://schemas.microsoft.com/office/drawing/2014/main" id="{B824F223-402B-427C-86AA-1E062A5D91F6}"/>
              </a:ext>
            </a:extLst>
          </p:cNvPr>
          <p:cNvSpPr txBox="1"/>
          <p:nvPr/>
        </p:nvSpPr>
        <p:spPr>
          <a:xfrm>
            <a:off x="2150443" y="4050002"/>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3.5%</a:t>
            </a:r>
            <a:endParaRPr lang="en-US" sz="1600" dirty="0"/>
          </a:p>
        </p:txBody>
      </p:sp>
      <p:sp>
        <p:nvSpPr>
          <p:cNvPr id="40" name="TextBox 39">
            <a:extLst>
              <a:ext uri="{FF2B5EF4-FFF2-40B4-BE49-F238E27FC236}">
                <a16:creationId xmlns:a16="http://schemas.microsoft.com/office/drawing/2014/main" id="{CA499803-D7D8-4EC6-A419-701260DB64ED}"/>
              </a:ext>
            </a:extLst>
          </p:cNvPr>
          <p:cNvSpPr txBox="1"/>
          <p:nvPr/>
        </p:nvSpPr>
        <p:spPr>
          <a:xfrm>
            <a:off x="3778701" y="5150607"/>
            <a:ext cx="2031549" cy="461665"/>
          </a:xfrm>
          <a:prstGeom prst="rect">
            <a:avLst/>
          </a:prstGeom>
          <a:noFill/>
        </p:spPr>
        <p:txBody>
          <a:bodyPr wrap="square">
            <a:spAutoFit/>
          </a:bodyPr>
          <a:lstStyle/>
          <a:p>
            <a:r>
              <a:rPr lang="en-US" sz="1200" dirty="0">
                <a:latin typeface="Assistant SemiBold" panose="00000700000000000000" pitchFamily="2" charset="-79"/>
                <a:cs typeface="Assistant SemiBold" panose="00000700000000000000" pitchFamily="2" charset="-79"/>
              </a:rPr>
              <a:t>Provisions for Credit Portfolio Balance %</a:t>
            </a:r>
            <a:endParaRPr lang="en-US" sz="1200" dirty="0"/>
          </a:p>
        </p:txBody>
      </p:sp>
      <p:sp>
        <p:nvSpPr>
          <p:cNvPr id="41" name="TextBox 40">
            <a:extLst>
              <a:ext uri="{FF2B5EF4-FFF2-40B4-BE49-F238E27FC236}">
                <a16:creationId xmlns:a16="http://schemas.microsoft.com/office/drawing/2014/main" id="{F43ED5F0-2002-4EB2-95AE-0F8DDD3B3869}"/>
              </a:ext>
            </a:extLst>
          </p:cNvPr>
          <p:cNvSpPr txBox="1"/>
          <p:nvPr/>
        </p:nvSpPr>
        <p:spPr>
          <a:xfrm>
            <a:off x="2274268" y="5155050"/>
            <a:ext cx="1298104" cy="276999"/>
          </a:xfrm>
          <a:prstGeom prst="rect">
            <a:avLst/>
          </a:prstGeom>
          <a:noFill/>
        </p:spPr>
        <p:txBody>
          <a:bodyPr wrap="square">
            <a:spAutoFit/>
          </a:bodyPr>
          <a:lstStyle/>
          <a:p>
            <a:pPr algn="l" rtl="1"/>
            <a:r>
              <a:rPr lang="en-US" sz="1200" dirty="0">
                <a:latin typeface="Assistant SemiBold" panose="00000700000000000000" pitchFamily="2" charset="-79"/>
                <a:cs typeface="Assistant SemiBold" panose="00000700000000000000" pitchFamily="2" charset="-79"/>
              </a:rPr>
              <a:t>Interest APR</a:t>
            </a:r>
            <a:endParaRPr lang="en-US" sz="1200" dirty="0"/>
          </a:p>
        </p:txBody>
      </p:sp>
      <p:sp>
        <p:nvSpPr>
          <p:cNvPr id="43" name="TextBox 42">
            <a:extLst>
              <a:ext uri="{FF2B5EF4-FFF2-40B4-BE49-F238E27FC236}">
                <a16:creationId xmlns:a16="http://schemas.microsoft.com/office/drawing/2014/main" id="{F816EED1-0025-4AE5-A0BD-B185D8AE9A2E}"/>
              </a:ext>
            </a:extLst>
          </p:cNvPr>
          <p:cNvSpPr txBox="1"/>
          <p:nvPr/>
        </p:nvSpPr>
        <p:spPr>
          <a:xfrm>
            <a:off x="7827343" y="5145525"/>
            <a:ext cx="1298104" cy="276999"/>
          </a:xfrm>
          <a:prstGeom prst="rect">
            <a:avLst/>
          </a:prstGeom>
          <a:noFill/>
        </p:spPr>
        <p:txBody>
          <a:bodyPr wrap="square">
            <a:spAutoFit/>
          </a:bodyPr>
          <a:lstStyle/>
          <a:p>
            <a:pPr algn="l" rtl="1"/>
            <a:r>
              <a:rPr lang="en-US" sz="1200" dirty="0">
                <a:latin typeface="Assistant SemiBold" panose="00000700000000000000" pitchFamily="2" charset="-79"/>
                <a:cs typeface="Assistant SemiBold" panose="00000700000000000000" pitchFamily="2" charset="-79"/>
              </a:rPr>
              <a:t>Interest APR</a:t>
            </a:r>
            <a:endParaRPr lang="en-US" sz="1200" dirty="0"/>
          </a:p>
        </p:txBody>
      </p:sp>
      <p:sp>
        <p:nvSpPr>
          <p:cNvPr id="29" name="תיבת טקסט 17">
            <a:extLst>
              <a:ext uri="{FF2B5EF4-FFF2-40B4-BE49-F238E27FC236}">
                <a16:creationId xmlns:a16="http://schemas.microsoft.com/office/drawing/2014/main" id="{A60002F9-B733-41FD-B8E0-7FE79294F911}"/>
              </a:ext>
            </a:extLst>
          </p:cNvPr>
          <p:cNvSpPr txBox="1"/>
          <p:nvPr/>
        </p:nvSpPr>
        <p:spPr>
          <a:xfrm>
            <a:off x="1901263" y="6145330"/>
            <a:ext cx="7463455"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Assistant Light" panose="00000400000000000000" pitchFamily="2" charset="-79"/>
                <a:cs typeface="Assistant Light" panose="00000400000000000000" pitchFamily="2" charset="-79"/>
              </a:rPr>
              <a:t>Unaudited data, valid as at Dec. 31, 2021.</a:t>
            </a:r>
            <a:br>
              <a:rPr lang="en-US" sz="1000" dirty="0">
                <a:solidFill>
                  <a:srgbClr val="000000"/>
                </a:solidFill>
                <a:latin typeface="Assistant Light" panose="00000400000000000000" pitchFamily="2" charset="-79"/>
                <a:cs typeface="Assistant Light" panose="00000400000000000000" pitchFamily="2" charset="-79"/>
              </a:rPr>
            </a:br>
            <a:r>
              <a:rPr lang="en-US" sz="1000" dirty="0">
                <a:solidFill>
                  <a:srgbClr val="000000"/>
                </a:solidFill>
                <a:latin typeface="Assistant Light" panose="00000400000000000000" pitchFamily="2" charset="-79"/>
                <a:cs typeface="Assistant Light" panose="00000400000000000000" pitchFamily="2" charset="-79"/>
              </a:rPr>
              <a:t>The estimated failure range in Israel for the ordinary course of business is between 2.3% and 3.6% for 2021, and between 2.3% and 3.6% for 2020, as specified in the period report for 2020.</a:t>
            </a:r>
            <a:endParaRPr lang="he-IL" sz="1000" dirty="0">
              <a:solidFill>
                <a:srgbClr val="000000"/>
              </a:solidFill>
              <a:latin typeface="Assistant Light" panose="00000400000000000000" pitchFamily="2" charset="-79"/>
              <a:cs typeface="Assistant Light" panose="00000400000000000000" pitchFamily="2" charset="-79"/>
            </a:endParaRPr>
          </a:p>
        </p:txBody>
      </p:sp>
    </p:spTree>
    <p:extLst>
      <p:ext uri="{BB962C8B-B14F-4D97-AF65-F5344CB8AC3E}">
        <p14:creationId xmlns:p14="http://schemas.microsoft.com/office/powerpoint/2010/main" val="3603614592"/>
      </p:ext>
    </p:extLst>
  </p:cSld>
  <p:clrMapOvr>
    <a:masterClrMapping/>
  </p:clrMapOvr>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Custom 3">
      <a:majorFont>
        <a:latin typeface="Assistan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urfzone Gradient Color 12">
      <a:dk1>
        <a:srgbClr val="000000"/>
      </a:dk1>
      <a:lt1>
        <a:srgbClr val="FFFFFF"/>
      </a:lt1>
      <a:dk2>
        <a:srgbClr val="394656"/>
      </a:dk2>
      <a:lt2>
        <a:srgbClr val="B4B3B2"/>
      </a:lt2>
      <a:accent1>
        <a:srgbClr val="4469B2"/>
      </a:accent1>
      <a:accent2>
        <a:srgbClr val="4478BC"/>
      </a:accent2>
      <a:accent3>
        <a:srgbClr val="4289C8"/>
      </a:accent3>
      <a:accent4>
        <a:srgbClr val="3F9AD5"/>
      </a:accent4>
      <a:accent5>
        <a:srgbClr val="3DACE2"/>
      </a:accent5>
      <a:accent6>
        <a:srgbClr val="3ABEEF"/>
      </a:accent6>
      <a:hlink>
        <a:srgbClr val="9454C3"/>
      </a:hlink>
      <a:folHlink>
        <a:srgbClr val="3EBBF0"/>
      </a:folHlink>
    </a:clrScheme>
    <a:fontScheme name="Custom 19">
      <a:majorFont>
        <a:latin typeface="Arial Black"/>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4904</TotalTime>
  <Words>3432</Words>
  <Application>Microsoft Office PowerPoint</Application>
  <PresentationFormat>Widescreen</PresentationFormat>
  <Paragraphs>483</Paragraphs>
  <Slides>29</Slides>
  <Notes>18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2" baseType="lpstr">
      <vt:lpstr>Assistant</vt:lpstr>
      <vt:lpstr>Arial</vt:lpstr>
      <vt:lpstr>Poppins</vt:lpstr>
      <vt:lpstr>Calibri Light</vt:lpstr>
      <vt:lpstr>Assistant Light</vt:lpstr>
      <vt:lpstr>Arial Black</vt:lpstr>
      <vt:lpstr>Assistant SemiBold</vt:lpstr>
      <vt:lpstr>Calibri</vt:lpstr>
      <vt:lpstr>Wingdings</vt:lpstr>
      <vt:lpstr>Assistant ExtraBold</vt:lpstr>
      <vt:lpstr>1_Office Theme</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avihai eliasi</dc:creator>
  <cp:lastModifiedBy>Yonina Izsak</cp:lastModifiedBy>
  <cp:revision>239</cp:revision>
  <dcterms:created xsi:type="dcterms:W3CDTF">2021-05-27T10:35:19Z</dcterms:created>
  <dcterms:modified xsi:type="dcterms:W3CDTF">2022-03-13T09:49:24Z</dcterms:modified>
</cp:coreProperties>
</file>