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-53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6E0876-D39C-4E16-BEE6-DF7DF3F7CF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BE86D57-35AF-4C24-BE56-0B40A9C7F0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F03E0C-AF89-4283-9039-360181008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pPr/>
              <a:t>2022-03-20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FDFA01-FD7A-4FE5-8DEC-3CDA4F0EB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DF112E-4668-4873-A078-2A3108016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82000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2432F5-34A3-46F1-8168-7BF2881EC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BEBF438-F82B-473A-B0E7-265D17B2D7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F077F0-FB61-4413-BB1D-1C8960662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pPr/>
              <a:t>2022-03-20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A134DD-0350-429D-AC15-5C8B89627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342E65-91F3-4528-86C8-D4432CCAF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09051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6071A92-ED03-4807-B8E9-27867B2874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E96DC4-30FF-47D5-8C47-679BAF2D5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7D12EE-18E4-4EB3-9CF4-468B15D7A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pPr/>
              <a:t>2022-03-20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2A78B2-E80A-49D7-9017-F84D5CDAB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B892C4-5066-4ECC-8148-7A3373700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32525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675C44-22BA-484B-8381-BFEACE62F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CA2A38-9AB1-41B2-AE55-1B19FB156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7974A3-8B43-4600-A1B0-A7B823477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pPr/>
              <a:t>2022-03-20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282875-FAC7-4E0B-8911-B9C89D623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84D1F9-28CC-486D-B92C-CD5E6D37A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30122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3E0E59-C49D-4228-B9EB-7A49EED85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32459D3-CE7F-466B-B765-EE0691B84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C3EB93D-A976-456D-9A9D-7D3DDEA74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pPr/>
              <a:t>2022-03-20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99F7D4-3B76-4264-ADF5-F60C44741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30F738-4BB1-4F16-B7DD-85F7F1FEE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20719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98D3EC-4210-4C45-AA5B-A5F5831AE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A0E23D-7CB6-404E-ACF4-D7A8C7587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D7BFDDB-ECBC-4616-B5ED-C2C8CC8AE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420DA4C-69EF-4DBF-B947-4D605B9CA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pPr/>
              <a:t>2022-03-20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03B0C20-6365-4FA1-A933-351C5D3D1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C0E092B-CD54-4407-AFA9-3E6159FA3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55367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0543E7-E5AF-44AA-A127-82165D47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5A44DCB-9993-4DF1-B36A-957480EA3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279FA37-965B-4D0A-A5E6-7ABC17844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7FDBC03-28AC-4FD2-A325-8D25DAABE3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C8AD91E-156B-4C40-8C6A-EF12399BAD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8CCB15F-E428-4E78-AF25-ABF90060A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pPr/>
              <a:t>2022-03-20</a:t>
            </a:fld>
            <a:endParaRPr lang="en-C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B209CCA-594E-4532-94D5-926821D18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F0F440F-5258-4132-BDC3-7701EDA2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33432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54B389-B96B-41F9-B092-160B7F06A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F1A7F00-948D-40DC-AD04-6CBA4D74A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pPr/>
              <a:t>2022-03-20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346224E-11AC-4C37-8ED3-45179D150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B5B7F1B-B95C-4D17-8083-41E6A4295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76563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AFBF081-1422-40B2-8B8D-5C1F4AF66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pPr/>
              <a:t>2022-03-20</a:t>
            </a:fld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2FA3172-0B19-4F10-9A41-65BE8A5D7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0D5AC8-919A-4A91-999F-84EC863A6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54313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F0FC9B-8E81-45A6-8208-47477DCE4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7B3B4A-EE56-4238-9B9A-F252BEFF2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E33C18C-2776-4931-8D7E-A34B61901C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0CC603B-19DA-4608-AF0D-EAD778C54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pPr/>
              <a:t>2022-03-20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21C1CD9-2735-46BB-8A04-60DEEB064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ED0AB8C-FB29-4C48-AC25-03478F928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422571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66227C-ECA6-4D22-8AB7-833394953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84D9804-36C5-445D-BDF4-87D0C83219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5AB7E3F-B127-4188-A384-B745A6366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55047FF-8B15-4B43-A14D-CD2434D36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pPr/>
              <a:t>2022-03-20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31DD391-AD54-49E9-A196-9A993C909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6FD540-B873-44DF-85A8-356E42E5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94515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C6C0386-2338-412C-AF6E-FD211FA1A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1BC4369-E09C-43F4-BF18-23241D610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1473E0B-2C1E-478C-9D95-816E34BA64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47E05-28A3-460C-9870-AE34AB388E58}" type="datetimeFigureOut">
              <a:rPr lang="en-CA" smtClean="0"/>
              <a:pPr/>
              <a:t>2022-03-20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4551B1-8A7B-4E16-83E1-D35227087E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E61BD9-4904-48FE-9BB8-F7040C717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13F8B-858D-4AAA-A0F0-D52E5D34A55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02255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vethechildren.org.uk/about-us/accountanility-and-transparency/safeguarding-children" TargetMode="External"/><Relationship Id="rId7" Type="http://schemas.openxmlformats.org/officeDocument/2006/relationships/hyperlink" Target="https://collections.unu.edu/eserv/UNU:8065/Delata87_CrisisPolicyGuide.pdf" TargetMode="External"/><Relationship Id="rId2" Type="http://schemas.openxmlformats.org/officeDocument/2006/relationships/hyperlink" Target="https://slavefreetoday.org/slavery-and-humanitarian-response-supplemental-journal-of-modern-slavery-volume-6-issue-3-2021-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sce.org/files/f/documents/9/f/513784.pdf" TargetMode="External"/><Relationship Id="rId5" Type="http://schemas.openxmlformats.org/officeDocument/2006/relationships/hyperlink" Target="https://www.gaatw.org/" TargetMode="External"/><Relationship Id="rId4" Type="http://schemas.openxmlformats.org/officeDocument/2006/relationships/hyperlink" Target="https://www.lastradainternational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6BADB4-2A46-4075-AAEA-6E5DF35DC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3528"/>
          </a:xfrm>
        </p:spPr>
        <p:txBody>
          <a:bodyPr/>
          <a:lstStyle/>
          <a:p>
            <a:r>
              <a:rPr lang="he-IL" dirty="0"/>
              <a:t>משבר הפליטים מאוקראינה: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1A8032A-84A6-4A4E-862D-ACFE471A9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09091"/>
            <a:ext cx="9144000" cy="3823854"/>
          </a:xfrm>
        </p:spPr>
        <p:txBody>
          <a:bodyPr>
            <a:normAutofit/>
          </a:bodyPr>
          <a:lstStyle/>
          <a:p>
            <a:r>
              <a:rPr lang="he-IL" sz="5400" dirty="0">
                <a:cs typeface="+mj-cs"/>
              </a:rPr>
              <a:t>זיהוי והגנה מפני</a:t>
            </a:r>
          </a:p>
          <a:p>
            <a:r>
              <a:rPr lang="he-IL" sz="5400" dirty="0">
                <a:cs typeface="+mj-cs"/>
              </a:rPr>
              <a:t>סחר בבני אדם בנסיבות</a:t>
            </a:r>
          </a:p>
          <a:p>
            <a:r>
              <a:rPr lang="he-IL" sz="5400" dirty="0">
                <a:cs typeface="+mj-cs"/>
              </a:rPr>
              <a:t>הומניטריות – מבוא קצר</a:t>
            </a:r>
          </a:p>
          <a:p>
            <a:r>
              <a:rPr lang="he-IL" dirty="0">
                <a:cs typeface="+mj-cs"/>
              </a:rPr>
              <a:t>ד"ר איידן מקווייד</a:t>
            </a:r>
          </a:p>
          <a:p>
            <a:r>
              <a:rPr lang="he-IL" dirty="0">
                <a:cs typeface="+mj-cs"/>
              </a:rPr>
              <a:t>15 במרץ 2022</a:t>
            </a:r>
            <a:endParaRPr lang="en-C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1394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4E02DE-27F7-45D6-B6F1-33720E717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58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עצות הגנה בסיסיות לפליטים 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F14B24-1E7A-4BAA-942D-F856E9071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710"/>
            <a:ext cx="10515600" cy="5133253"/>
          </a:xfrm>
        </p:spPr>
        <p:txBody>
          <a:bodyPr>
            <a:normAutofit/>
          </a:bodyPr>
          <a:lstStyle/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הכירו את זכויותיכם כפליטים באיחוד האירופי ומחוץ לאיחוד (למשל, בבריטניה)</a:t>
            </a:r>
          </a:p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לעולם אל תשלמו עבור הצעת עבודה – אם מגייס עובדים מבקש תשלום, זה </a:t>
            </a:r>
            <a:r>
              <a:rPr lang="he-I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סימן לכך שהצעת </a:t>
            </a:r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העבודה אינה לגיטימית</a:t>
            </a:r>
          </a:p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התייחסו בחשדנות לתשלום עבור הצעות לסיוע בדיור, נסיעות, ויזות, וכד'</a:t>
            </a:r>
          </a:p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לעולם אל תיתנו את הדרכון שלכם</a:t>
            </a:r>
          </a:p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במידת האפשר, סעו בקבוצה</a:t>
            </a:r>
          </a:p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נסו לקבל עזרה וסיוע ממוסדות ולא מאנשים</a:t>
            </a:r>
          </a:p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אם אתם מקבלים סיוע מאדם, השיגו כמה שיותר מידע </a:t>
            </a:r>
            <a:r>
              <a:rPr lang="he-I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מזהה עליו </a:t>
            </a:r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(כלי הרכב, שם הנהג, כתובת, וכד') ושתפו מידע זה עם אנשים שאתם סומכים עליהם כדי שניתן יהיה לאתר אתכם</a:t>
            </a:r>
          </a:p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נסו לזהות מי מציע לכם דיור – האם מדובר במוסדות או באנשים לא מוכרים (אל תשלמו מראש)</a:t>
            </a:r>
          </a:p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שמרו תמיד בהישג יד מידע על מוקד סיוע טלפוני – למשל,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Strada</a:t>
            </a:r>
            <a:endParaRPr lang="en-C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446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866A1A-366F-4673-86D3-088C7EDCD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פעולה הומניטרית מס' 1 למניעת סחר בבני אדם: העצמת פליטים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E4E52B-CA71-436A-83DC-4FA652658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העבירו לפליטים מידע על זכויותיהם באופן ישיר, ובאמצעות מדיה חברתית, מדיה משודרת ואמצעי תקשורת אחרים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ספקו לפליטים צילומים של דרכוניהם ושל מסמכים חשובים אחרים</a:t>
            </a:r>
          </a:p>
          <a:p>
            <a:pPr algn="r" rt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תלו עלוני </a:t>
            </a:r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מידע, לרבות מספרים של מוקדי סיוע בטלפון, בתאי שירותים לנשים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פתחו כלי מדיה חברתית והעברת הודעות (על מספרי הטלפון של מוקדי סיוע, למשל) בשפות המקומיות</a:t>
            </a:r>
          </a:p>
          <a:p>
            <a:pPr marL="0" indent="0" algn="r" rtl="1">
              <a:buNone/>
            </a:pP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5573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5DACCF-309C-4882-B3CB-B4143DC08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פעולה הומניטרית מס' 2 למניעת סחר בבני אדם: טיפול במערכות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4322CA-1481-41C1-884B-A02C62FD4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שקדו על זיהוי וטיפול בתחומים בהם קיימים סיכונים מערכתיים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תעדו ודווחו על כל תקרית שמצביעה על דעה קדומה או אפליה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פתחו תוכניות לניהול מערכות יחסי ציבור נגד כל דעה קדומה מערכתית שמשפיעה על פליטים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פתחו תוכניות לתמיכה בפליטים בטווח הבינוני והארוך, ולא רק למתן סיוע מיידי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סחר בבני אדם הוא פשע: אם אתם רואים פשע בזמן אמת דווחו על כך, ועקבו אחר פעילות המשטרה כדי לוודא שהפשע נחקר כראוי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1423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BB36EC-C59E-4A10-945C-AA01212C4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984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 rtl="1">
              <a:buNone/>
            </a:pPr>
            <a:r>
              <a:rPr lang="he-IL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"לכל אחד מאיתנו יש תפקיד וזכות להגן על החלשים מפני החזקים, </a:t>
            </a:r>
            <a:r>
              <a:rPr lang="he-IL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ולהתקומם נגד אכזריות </a:t>
            </a:r>
            <a:r>
              <a:rPr lang="he-IL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בכל צורה שהיא"</a:t>
            </a:r>
          </a:p>
          <a:p>
            <a:pPr marL="0" indent="0" algn="ctr" rtl="1">
              <a:buNone/>
            </a:pPr>
            <a:r>
              <a:rPr lang="he-IL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רוג'ר קייסמנט</a:t>
            </a:r>
            <a:endParaRPr lang="en-C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5858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8D18B6-64B1-40FE-8DBB-B5B328B52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לקריאה נוספת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C861C0-0DD2-4AC9-A647-96247890D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345"/>
            <a:ext cx="10515600" cy="4717618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Modern Slavery: Slavery and Humanitarian Response, Supplemental Vol. 6, Issue 3, 2021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https://slavefreetoday.org/slavery-and-humanitarian-response-supplemental-journal-of-modern-slavery-volume-6-issue-3-2021-2/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 the Children website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https://www.savethechildren.org.uk/about-us/accountanility-and-transparency/safeguarding-children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Strada International website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https://www.lastradainternational.org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Alliance Against Trafficking in Women website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https://www.gaatw.org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for Security and Co-operation in Europe (OSCE) policy recommendations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https://www.osce.org/files/f/documents/9/f/513784.pdf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Delta 8.7 Crisis Policy Guide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https://collections.unu.edu/eserv/UNU:8065/Delata87_CrisisPolicyGuide.pdf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C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206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6EE7F5-8279-4599-93F1-111DA54F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 smtClean="0"/>
              <a:t>בעיה </a:t>
            </a:r>
            <a:r>
              <a:rPr lang="he-IL" smtClean="0"/>
              <a:t>עתיקת יומין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D2FD90-39F0-4D2A-8F42-3FC7E85F0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cs typeface="+mj-cs"/>
              </a:rPr>
              <a:t>לכל אורך ההיסטוריה, מלחמות לוו בעבדות ובסחר בבני אדם</a:t>
            </a:r>
          </a:p>
          <a:p>
            <a:pPr lvl="1" algn="r" rtl="1"/>
            <a:r>
              <a:rPr lang="he-IL" dirty="0">
                <a:cs typeface="+mj-cs"/>
              </a:rPr>
              <a:t>ילדים-חיילים</a:t>
            </a:r>
          </a:p>
          <a:p>
            <a:pPr lvl="1" algn="r" rtl="1"/>
            <a:r>
              <a:rPr lang="he-IL" dirty="0">
                <a:cs typeface="+mj-cs"/>
              </a:rPr>
              <a:t>מימון באמצעות מכירת בני אדם</a:t>
            </a:r>
          </a:p>
          <a:p>
            <a:pPr lvl="1" algn="r" rtl="1"/>
            <a:r>
              <a:rPr lang="he-IL" dirty="0">
                <a:cs typeface="+mj-cs"/>
              </a:rPr>
              <a:t>שעבוד נשים לצורך ניצול מיני ועבדות ביתית</a:t>
            </a:r>
          </a:p>
          <a:p>
            <a:pPr lvl="1" algn="r" rtl="1"/>
            <a:r>
              <a:rPr lang="he-IL" dirty="0">
                <a:cs typeface="+mj-cs"/>
              </a:rPr>
              <a:t>סחר בילדים לצורך התעללות מינית</a:t>
            </a:r>
          </a:p>
          <a:p>
            <a:pPr lvl="1" algn="r" rtl="1"/>
            <a:r>
              <a:rPr lang="he-IL" dirty="0">
                <a:cs typeface="+mj-cs"/>
              </a:rPr>
              <a:t>עבודת כפייה</a:t>
            </a:r>
          </a:p>
          <a:p>
            <a:pPr algn="r" rtl="1"/>
            <a:r>
              <a:rPr lang="he-IL" dirty="0">
                <a:cs typeface="+mj-cs"/>
              </a:rPr>
              <a:t>אסונות מגדילים את מאגר האנשים שעלולים ליפול קורבן </a:t>
            </a:r>
            <a:r>
              <a:rPr lang="he-IL" dirty="0" smtClean="0">
                <a:cs typeface="+mj-cs"/>
              </a:rPr>
              <a:t>לניצול</a:t>
            </a:r>
            <a:r>
              <a:rPr lang="en-US" dirty="0" smtClean="0">
                <a:cs typeface="+mj-cs"/>
              </a:rPr>
              <a:t> </a:t>
            </a:r>
            <a:r>
              <a:rPr lang="he-IL" dirty="0" smtClean="0">
                <a:cs typeface="+mj-cs"/>
              </a:rPr>
              <a:t>כיוון </a:t>
            </a:r>
            <a:r>
              <a:rPr lang="he-IL" dirty="0">
                <a:cs typeface="+mj-cs"/>
              </a:rPr>
              <a:t>שהם פחות מוגנים</a:t>
            </a:r>
          </a:p>
          <a:p>
            <a:pPr lvl="1" algn="r" rtl="1"/>
            <a:endParaRPr lang="en-C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17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EADF73-55E8-4CF7-8362-F9629AEF7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/>
              <a:t>לכן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D6F16A-B5EB-4105-823A-E6E8732FC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3200" dirty="0">
                <a:cs typeface="+mj-cs"/>
              </a:rPr>
              <a:t>מכיוון שמרבית הפליטים מאוקראינה הם נשים וילדים שנעקרו מבתיהם, סובלים מטראומה כתוצאה מהמלחמה, </a:t>
            </a:r>
            <a:r>
              <a:rPr lang="he-IL" sz="3200" dirty="0" smtClean="0">
                <a:cs typeface="+mj-cs"/>
              </a:rPr>
              <a:t>ולעתים קרובות חסרי-כל</a:t>
            </a:r>
            <a:r>
              <a:rPr lang="he-IL" sz="3200" dirty="0">
                <a:cs typeface="+mj-cs"/>
              </a:rPr>
              <a:t>, הם באופן טבעי חשופים לשעבוד</a:t>
            </a:r>
          </a:p>
          <a:p>
            <a:pPr algn="r" rtl="1"/>
            <a:r>
              <a:rPr lang="he-IL" sz="3200" dirty="0">
                <a:cs typeface="+mj-cs"/>
              </a:rPr>
              <a:t>לעתים קרובות, סוחרים בבני אדם מנצלים את ההזדמנויות שהתוהו ובוהו פותח בפניהם לפני...</a:t>
            </a:r>
          </a:p>
          <a:p>
            <a:pPr algn="r" rtl="1"/>
            <a:r>
              <a:rPr lang="he-IL" sz="3200" dirty="0">
                <a:solidFill>
                  <a:srgbClr val="FF0000"/>
                </a:solidFill>
                <a:cs typeface="+mj-cs"/>
              </a:rPr>
              <a:t>שגורמים הומניטריים מספיקים לספק הגנות מתאימות</a:t>
            </a:r>
          </a:p>
          <a:p>
            <a:pPr algn="r" rtl="1"/>
            <a:endParaRPr lang="he-IL" sz="32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2925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F5019C-13F7-4EB6-B42E-EEC4E40EE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257"/>
          </a:xfrm>
        </p:spPr>
        <p:txBody>
          <a:bodyPr/>
          <a:lstStyle/>
          <a:p>
            <a:pPr algn="r" rtl="1"/>
            <a:r>
              <a:rPr lang="he-IL" dirty="0"/>
              <a:t>סימני אזהרה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637CAB-E2A3-4F76-B342-A6EAA6909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91"/>
            <a:ext cx="10515600" cy="1994550"/>
          </a:xfrm>
        </p:spPr>
        <p:txBody>
          <a:bodyPr/>
          <a:lstStyle/>
          <a:p>
            <a:pPr marL="0" indent="0" algn="r" rtl="1">
              <a:buNone/>
            </a:pPr>
            <a:r>
              <a:rPr lang="he-IL" dirty="0">
                <a:cs typeface="+mj-cs"/>
              </a:rPr>
              <a:t>כדי לזהות סיכונים או מצבים של סחר בבני אדם, חפשו סימנים – </a:t>
            </a:r>
            <a:r>
              <a:rPr lang="he-IL" dirty="0">
                <a:solidFill>
                  <a:srgbClr val="FF0000"/>
                </a:solidFill>
                <a:cs typeface="+mj-cs"/>
              </a:rPr>
              <a:t>רמזים</a:t>
            </a:r>
            <a:r>
              <a:rPr lang="he-IL" dirty="0">
                <a:cs typeface="+mj-cs"/>
              </a:rPr>
              <a:t> – שיכולים לעזור לזהות סיכון לאדם מסוים</a:t>
            </a:r>
          </a:p>
          <a:p>
            <a:pPr marL="0" indent="0" algn="r" rtl="1">
              <a:buNone/>
            </a:pPr>
            <a:r>
              <a:rPr lang="he-IL" dirty="0">
                <a:cs typeface="+mj-cs"/>
              </a:rPr>
              <a:t>סימן אחד מצביע על כך שיש צורך </a:t>
            </a:r>
            <a:r>
              <a:rPr lang="he-IL" dirty="0" smtClean="0">
                <a:cs typeface="+mj-cs"/>
              </a:rPr>
              <a:t>בבדיקה </a:t>
            </a:r>
            <a:r>
              <a:rPr lang="he-IL" dirty="0">
                <a:cs typeface="+mj-cs"/>
              </a:rPr>
              <a:t>נוספת</a:t>
            </a:r>
          </a:p>
          <a:p>
            <a:pPr marL="0" indent="0" algn="r" rtl="1">
              <a:buNone/>
            </a:pPr>
            <a:r>
              <a:rPr lang="he-IL" dirty="0">
                <a:cs typeface="+mj-cs"/>
              </a:rPr>
              <a:t>שני סימנים או יותר בדרך כלל מצביעים על מצב של סחר בבני אדם</a:t>
            </a:r>
          </a:p>
          <a:p>
            <a:pPr marL="0" indent="0" algn="r" rtl="1">
              <a:buNone/>
            </a:pPr>
            <a:endParaRPr lang="en-CA" dirty="0">
              <a:cs typeface="+mj-cs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98AADE1E-3468-49B9-8710-517C124FB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93263952"/>
              </p:ext>
            </p:extLst>
          </p:nvPr>
        </p:nvGraphicFramePr>
        <p:xfrm>
          <a:off x="1256146" y="3519560"/>
          <a:ext cx="9975274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3819">
                  <a:extLst>
                    <a:ext uri="{9D8B030D-6E8A-4147-A177-3AD203B41FA5}">
                      <a16:colId xmlns:a16="http://schemas.microsoft.com/office/drawing/2014/main" xmlns="" val="489036383"/>
                    </a:ext>
                  </a:extLst>
                </a:gridCol>
                <a:gridCol w="2346035">
                  <a:extLst>
                    <a:ext uri="{9D8B030D-6E8A-4147-A177-3AD203B41FA5}">
                      <a16:colId xmlns:a16="http://schemas.microsoft.com/office/drawing/2014/main" xmlns="" val="1730802390"/>
                    </a:ext>
                  </a:extLst>
                </a:gridCol>
                <a:gridCol w="2630267">
                  <a:extLst>
                    <a:ext uri="{9D8B030D-6E8A-4147-A177-3AD203B41FA5}">
                      <a16:colId xmlns:a16="http://schemas.microsoft.com/office/drawing/2014/main" xmlns="" val="431479106"/>
                    </a:ext>
                  </a:extLst>
                </a:gridCol>
                <a:gridCol w="2505153">
                  <a:extLst>
                    <a:ext uri="{9D8B030D-6E8A-4147-A177-3AD203B41FA5}">
                      <a16:colId xmlns:a16="http://schemas.microsoft.com/office/drawing/2014/main" xmlns="" val="3962401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החרמת מסמכים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בידוד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הולכת שולל, למשל, בגיוס עובדים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ניצול של אנשים במצב פגיע (כגון פליטים)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2199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 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 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 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  <a:cs typeface="+mj-cs"/>
                      </a:endParaRPr>
                    </a:p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  <a:cs typeface="+mj-cs"/>
                      </a:endParaRPr>
                    </a:p>
                    <a:p>
                      <a:pPr algn="ctr" rtl="1"/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0588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tx1"/>
                          </a:solidFill>
                          <a:cs typeface="+mj-cs"/>
                        </a:rPr>
                        <a:t>אלימות פיזית או מינית</a:t>
                      </a:r>
                      <a:endParaRPr lang="en-CA" b="1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tx1"/>
                          </a:solidFill>
                          <a:cs typeface="+mj-cs"/>
                        </a:rPr>
                        <a:t>איומים או הפחדה</a:t>
                      </a:r>
                      <a:endParaRPr lang="en-CA" b="1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0637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 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 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  <a:cs typeface="+mj-cs"/>
                      </a:endParaRPr>
                    </a:p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  <a:cs typeface="+mj-cs"/>
                      </a:endParaRPr>
                    </a:p>
                    <a:p>
                      <a:pPr algn="ctr" rtl="1"/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7439730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10CB472-685B-4EB1-9129-A3C75369C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2463" y="4207660"/>
            <a:ext cx="971687" cy="8080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70901D7E-EE23-448D-A840-8BC47660CE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2093" y="4207660"/>
            <a:ext cx="971687" cy="81350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23ADA26-CAC9-41FF-85E9-D35E535689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3040" y="4207660"/>
            <a:ext cx="971687" cy="82287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627D151-3569-40D6-B742-D0FE63F8C2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0696" y="4207660"/>
            <a:ext cx="843661" cy="82608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936FFF01-5747-4CF0-ADCF-25B3754D6A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78958" y="5514109"/>
            <a:ext cx="824822" cy="77558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2E761413-16D9-4A67-92E6-1DB9089C47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26264" y="5508213"/>
            <a:ext cx="957506" cy="77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14830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9779B6-E685-4E28-8B30-DF52AD321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נקודות תורפה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DA2F2C-DE70-41D5-89E9-8EFFE05E5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cs typeface="+mj-cs"/>
              </a:rPr>
              <a:t>נקודות תורפה עשויות להיות</a:t>
            </a:r>
          </a:p>
          <a:p>
            <a:pPr lvl="1" algn="r" rtl="1"/>
            <a:r>
              <a:rPr lang="he-IL" dirty="0">
                <a:cs typeface="+mj-cs"/>
              </a:rPr>
              <a:t>אישיות – מוגבלות גופנית או נפשית, טראומה, החוזק היחסי של האדם, גילו</a:t>
            </a:r>
          </a:p>
          <a:p>
            <a:pPr lvl="1" algn="r" rtl="1"/>
            <a:r>
              <a:rPr lang="he-IL" dirty="0">
                <a:cs typeface="+mj-cs"/>
              </a:rPr>
              <a:t>מצביות </a:t>
            </a:r>
            <a:r>
              <a:rPr lang="he-IL" dirty="0" err="1">
                <a:cs typeface="+mj-cs"/>
              </a:rPr>
              <a:t>– </a:t>
            </a:r>
            <a:r>
              <a:rPr lang="he-IL" dirty="0" err="1" smtClean="0">
                <a:cs typeface="+mj-cs"/>
              </a:rPr>
              <a:t>מ</a:t>
            </a:r>
            <a:r>
              <a:rPr lang="he-IL" dirty="0" smtClean="0">
                <a:cs typeface="+mj-cs"/>
              </a:rPr>
              <a:t>עמד אישי פגיע</a:t>
            </a:r>
            <a:r>
              <a:rPr lang="he-IL" dirty="0" smtClean="0">
                <a:cs typeface="+mj-cs"/>
              </a:rPr>
              <a:t>, </a:t>
            </a:r>
            <a:r>
              <a:rPr lang="he-IL" dirty="0">
                <a:cs typeface="+mj-cs"/>
              </a:rPr>
              <a:t>בידוד חברתי או לשוני</a:t>
            </a:r>
          </a:p>
          <a:p>
            <a:pPr lvl="1" algn="r" rtl="1"/>
            <a:r>
              <a:rPr lang="he-IL" dirty="0">
                <a:cs typeface="+mj-cs"/>
              </a:rPr>
              <a:t>נסיבתיות – עוני, היעדר קורת גג</a:t>
            </a:r>
          </a:p>
          <a:p>
            <a:pPr algn="r" rtl="1"/>
            <a:r>
              <a:rPr lang="he-IL" dirty="0">
                <a:cs typeface="+mj-cs"/>
              </a:rPr>
              <a:t>לאדם מסוים עלולות להיות מספר נקודות תורפה בנקודת זמן נתונה</a:t>
            </a:r>
          </a:p>
          <a:p>
            <a:pPr algn="r" rtl="1"/>
            <a:r>
              <a:rPr lang="he-IL" dirty="0" smtClean="0">
                <a:cs typeface="+mj-cs"/>
              </a:rPr>
              <a:t>מלחמה, מעצם טיבה, יוצרת </a:t>
            </a:r>
            <a:r>
              <a:rPr lang="he-IL" dirty="0">
                <a:cs typeface="+mj-cs"/>
              </a:rPr>
              <a:t>נקודות תורפה רבות</a:t>
            </a:r>
          </a:p>
          <a:p>
            <a:pPr algn="r" rtl="1"/>
            <a:r>
              <a:rPr lang="he-IL" dirty="0">
                <a:cs typeface="+mj-cs"/>
              </a:rPr>
              <a:t>ייתכן שנקודות התורפה היו קיימות</a:t>
            </a:r>
            <a:r>
              <a:rPr lang="en-US" dirty="0">
                <a:cs typeface="+mj-cs"/>
              </a:rPr>
              <a:t> </a:t>
            </a:r>
            <a:r>
              <a:rPr lang="he-IL" dirty="0">
                <a:cs typeface="+mj-cs"/>
              </a:rPr>
              <a:t>כבר, וייתכן שנוצרו על ידי סוחר בבני אדם</a:t>
            </a:r>
          </a:p>
          <a:p>
            <a:pPr lvl="1" algn="r" rtl="1"/>
            <a:endParaRPr lang="en-C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480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A0136D-9865-46E5-86FC-D3BBCF77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דוגמאות להולכת שולל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9727E7-8CB0-4155-8F28-5CF601388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הצעות עבודה מפתות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הצעות סיוע והגנה</a:t>
            </a:r>
          </a:p>
          <a:p>
            <a:pPr algn="r" rtl="1"/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הבטחה לחום ואהבה</a:t>
            </a:r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68673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A0DE02-5E78-4E04-A3CD-D28C3AAF2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הזכויות של פליטים מאוקראינה באיחוד האירופי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EEB96F-27B4-4923-9C35-2B791492D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"הגנה זמנית" למשך שנה, לרבות זכויות תושבות, גישה לשירותי בריאות, חינוך ושוק התעסוקה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נסיעות המשך בתוך האיחוד האירופי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הגנה בינלאומית (מקלט מדיני)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סיוע בשיבה למולדת (למשל, לפליטים שאינם אוקראינים)</a:t>
            </a:r>
          </a:p>
          <a:p>
            <a:pPr algn="r" rtl="1"/>
            <a:r>
              <a:rPr lang="he-I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הזכויות האלה מתמודדות עם רבות מנקודות התורפה המצביות של פליטים מאוקראינה, אבל לא עם </a:t>
            </a:r>
            <a:r>
              <a:rPr lang="he-I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כולן</a:t>
            </a:r>
            <a:endParaRPr lang="he-I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759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366767-84EB-4874-B6B8-39C24DA86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נקודות תורפה שעדיין עלולות להשפיע על פליטים מאוקראינה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B88D95D4-2E39-4507-B9CE-2C7775A2C1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2147978"/>
              </p:ext>
            </p:extLst>
          </p:nvPr>
        </p:nvGraphicFramePr>
        <p:xfrm>
          <a:off x="2179782" y="2504440"/>
          <a:ext cx="812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309059294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5614809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2400" b="0" dirty="0">
                          <a:solidFill>
                            <a:schemeClr val="tx1"/>
                          </a:solidFill>
                          <a:cs typeface="+mj-cs"/>
                        </a:rPr>
                        <a:t>טראומה</a:t>
                      </a:r>
                      <a:endParaRPr lang="en-CA" sz="2400" b="0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2400" b="0" dirty="0">
                          <a:solidFill>
                            <a:schemeClr val="tx1"/>
                          </a:solidFill>
                          <a:cs typeface="+mj-cs"/>
                        </a:rPr>
                        <a:t>עוני</a:t>
                      </a:r>
                      <a:endParaRPr lang="en-CA" sz="2400" b="0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4349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2400" b="0" dirty="0">
                          <a:cs typeface="+mj-cs"/>
                        </a:rPr>
                        <a:t>היעדר קורת גג</a:t>
                      </a:r>
                      <a:endParaRPr lang="en-CA" sz="2400" b="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2400" dirty="0">
                          <a:cs typeface="+mj-cs"/>
                        </a:rPr>
                        <a:t>אבטלה</a:t>
                      </a:r>
                      <a:endParaRPr lang="en-CA" sz="24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1010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2400" b="0" dirty="0">
                          <a:cs typeface="+mj-cs"/>
                        </a:rPr>
                        <a:t>החרמת מסמכים מזהים</a:t>
                      </a:r>
                      <a:endParaRPr lang="en-CA" sz="2400" b="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2400" dirty="0">
                          <a:cs typeface="+mj-cs"/>
                        </a:rPr>
                        <a:t>חוסר מודעות לזכויות</a:t>
                      </a:r>
                      <a:endParaRPr lang="en-CA" sz="24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0341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endParaRPr lang="en-CA" sz="24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2400" dirty="0">
                          <a:cs typeface="+mj-cs"/>
                        </a:rPr>
                        <a:t>גיל</a:t>
                      </a:r>
                      <a:endParaRPr lang="en-CA" sz="24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9985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endParaRPr lang="en-CA" sz="24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2400" dirty="0">
                          <a:cs typeface="+mj-cs"/>
                        </a:rPr>
                        <a:t>מוגבלות גופנית או נפשית</a:t>
                      </a:r>
                      <a:endParaRPr lang="en-CA" sz="24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4952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018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C6A4DC-06EE-4D11-8BB8-D971E1A93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אסטרטגיה הומניטרית למניעת סחר בבני אדם כוללת שני מרכיבים: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39C8FE-37F9-4638-A450-6B8D6D4A2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העצמת פליטים להגן על עצמם וזה על זה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נקיטת </a:t>
            </a:r>
            <a:r>
              <a:rPr lang="he-I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צעדים להפסקת פעילותן של מערכות הכוללות התעללות וניצול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755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773</Words>
  <Application>Microsoft Office PowerPoint</Application>
  <PresentationFormat>מותאם אישית</PresentationFormat>
  <Paragraphs>102</Paragraphs>
  <Slides>14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5" baseType="lpstr">
      <vt:lpstr>Office Theme</vt:lpstr>
      <vt:lpstr>משבר הפליטים מאוקראינה:</vt:lpstr>
      <vt:lpstr>בעיה עתיקת יומין</vt:lpstr>
      <vt:lpstr>לכן</vt:lpstr>
      <vt:lpstr>סימני אזהרה</vt:lpstr>
      <vt:lpstr>נקודות תורפה</vt:lpstr>
      <vt:lpstr> דוגמאות להולכת שולל</vt:lpstr>
      <vt:lpstr>הזכויות של פליטים מאוקראינה באיחוד האירופי</vt:lpstr>
      <vt:lpstr>נקודות תורפה שעדיין עלולות להשפיע על פליטים מאוקראינה</vt:lpstr>
      <vt:lpstr>אסטרטגיה הומניטרית למניעת סחר בבני אדם כוללת שני מרכיבים:</vt:lpstr>
      <vt:lpstr>עצות הגנה בסיסיות לפליטים </vt:lpstr>
      <vt:lpstr>פעולה הומניטרית מס' 1 למניעת סחר בבני אדם: העצמת פליטים</vt:lpstr>
      <vt:lpstr>פעולה הומניטרית מס' 2 למניעת סחר בבני אדם: טיפול במערכות</vt:lpstr>
      <vt:lpstr>שקופית 13</vt:lpstr>
      <vt:lpstr>לקריאה נוספת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משבר הפליטים מאוקראינה:</dc:title>
  <dc:creator>Oded Tal</dc:creator>
  <cp:lastModifiedBy>Author</cp:lastModifiedBy>
  <cp:revision>19</cp:revision>
  <dcterms:created xsi:type="dcterms:W3CDTF">2022-03-17T19:33:50Z</dcterms:created>
  <dcterms:modified xsi:type="dcterms:W3CDTF">2022-03-20T08:00:04Z</dcterms:modified>
</cp:coreProperties>
</file>