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5">
  <p:sldMasterIdLst>
    <p:sldMasterId id="2147483648" r:id="rId4"/>
  </p:sldMasterIdLst>
  <p:notesMasterIdLst>
    <p:notesMasterId r:id="rId73"/>
  </p:notesMasterIdLst>
  <p:handoutMasterIdLst>
    <p:handoutMasterId r:id="rId74"/>
  </p:handoutMasterIdLst>
  <p:sldIdLst>
    <p:sldId id="258" r:id="rId5"/>
    <p:sldId id="320" r:id="rId6"/>
    <p:sldId id="695" r:id="rId7"/>
    <p:sldId id="390" r:id="rId8"/>
    <p:sldId id="448" r:id="rId9"/>
    <p:sldId id="637" r:id="rId10"/>
    <p:sldId id="646" r:id="rId11"/>
    <p:sldId id="639" r:id="rId12"/>
    <p:sldId id="640" r:id="rId13"/>
    <p:sldId id="641" r:id="rId14"/>
    <p:sldId id="642" r:id="rId15"/>
    <p:sldId id="462" r:id="rId16"/>
    <p:sldId id="461" r:id="rId17"/>
    <p:sldId id="647" r:id="rId18"/>
    <p:sldId id="694" r:id="rId19"/>
    <p:sldId id="625" r:id="rId20"/>
    <p:sldId id="459" r:id="rId21"/>
    <p:sldId id="675" r:id="rId22"/>
    <p:sldId id="652" r:id="rId23"/>
    <p:sldId id="653" r:id="rId24"/>
    <p:sldId id="654" r:id="rId25"/>
    <p:sldId id="447" r:id="rId26"/>
    <p:sldId id="655" r:id="rId27"/>
    <p:sldId id="657" r:id="rId28"/>
    <p:sldId id="658" r:id="rId29"/>
    <p:sldId id="659" r:id="rId30"/>
    <p:sldId id="660" r:id="rId31"/>
    <p:sldId id="661" r:id="rId32"/>
    <p:sldId id="662" r:id="rId33"/>
    <p:sldId id="676" r:id="rId34"/>
    <p:sldId id="663" r:id="rId35"/>
    <p:sldId id="469" r:id="rId36"/>
    <p:sldId id="665" r:id="rId37"/>
    <p:sldId id="664" r:id="rId38"/>
    <p:sldId id="666" r:id="rId39"/>
    <p:sldId id="488" r:id="rId40"/>
    <p:sldId id="494" r:id="rId41"/>
    <p:sldId id="482" r:id="rId42"/>
    <p:sldId id="497" r:id="rId43"/>
    <p:sldId id="492" r:id="rId44"/>
    <p:sldId id="478" r:id="rId45"/>
    <p:sldId id="677" r:id="rId46"/>
    <p:sldId id="678" r:id="rId47"/>
    <p:sldId id="693" r:id="rId48"/>
    <p:sldId id="670" r:id="rId49"/>
    <p:sldId id="671" r:id="rId50"/>
    <p:sldId id="672" r:id="rId51"/>
    <p:sldId id="506" r:id="rId52"/>
    <p:sldId id="604" r:id="rId53"/>
    <p:sldId id="605" r:id="rId54"/>
    <p:sldId id="603" r:id="rId55"/>
    <p:sldId id="607" r:id="rId56"/>
    <p:sldId id="606" r:id="rId57"/>
    <p:sldId id="576" r:id="rId58"/>
    <p:sldId id="679" r:id="rId59"/>
    <p:sldId id="681" r:id="rId60"/>
    <p:sldId id="692" r:id="rId61"/>
    <p:sldId id="682" r:id="rId62"/>
    <p:sldId id="683" r:id="rId63"/>
    <p:sldId id="684" r:id="rId64"/>
    <p:sldId id="685" r:id="rId65"/>
    <p:sldId id="686" r:id="rId66"/>
    <p:sldId id="687" r:id="rId67"/>
    <p:sldId id="688" r:id="rId68"/>
    <p:sldId id="689" r:id="rId69"/>
    <p:sldId id="690" r:id="rId70"/>
    <p:sldId id="691" r:id="rId71"/>
    <p:sldId id="680" r:id="rId7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4B6895-27AD-58B3-B4A0-4CE36647677E}" name="Tasneem Masri" initials="TM" userId="S::TasneemM@cet.ac.il::c9f7b723-5d18-4e7f-880f-1f101a54cd58" providerId="AD"/>
  <p188:author id="{DD10229C-F1ED-F3C4-D39A-2FF1926A8C6A}" name="Tal Mishaan Spiegel" initials="TM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mrit Slonim Franco" initials="SSF" lastIdx="2" clrIdx="0">
    <p:extLst>
      <p:ext uri="{19B8F6BF-5375-455C-9EA6-DF929625EA0E}">
        <p15:presenceInfo xmlns:p15="http://schemas.microsoft.com/office/powerpoint/2012/main" userId="S-1-5-21-606772748-477572614-688488514-18817" providerId="AD"/>
      </p:ext>
    </p:extLst>
  </p:cmAuthor>
  <p:cmAuthor id="2" name="Shimrit Slonim Franco" initials="SF" lastIdx="1" clrIdx="1">
    <p:extLst>
      <p:ext uri="{19B8F6BF-5375-455C-9EA6-DF929625EA0E}">
        <p15:presenceInfo xmlns:p15="http://schemas.microsoft.com/office/powerpoint/2012/main" userId="S::shimrits@cet.ac.il::9e9607ab-c139-44fc-b39b-884e37ca43d9" providerId="AD"/>
      </p:ext>
    </p:extLst>
  </p:cmAuthor>
  <p:cmAuthor id="3" name="Alona Tsirulnikov" initials="AT" lastIdx="2" clrIdx="2">
    <p:extLst>
      <p:ext uri="{19B8F6BF-5375-455C-9EA6-DF929625EA0E}">
        <p15:presenceInfo xmlns:p15="http://schemas.microsoft.com/office/powerpoint/2012/main" userId="S::alonat@cet.ac.il::4bbafd77-0cd3-4d60-af1e-94ad4b8da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1E1"/>
    <a:srgbClr val="9AB1B7"/>
    <a:srgbClr val="36636F"/>
    <a:srgbClr val="FFDC72"/>
    <a:srgbClr val="B4DE86"/>
    <a:srgbClr val="C8E7A7"/>
    <a:srgbClr val="D9D9D9"/>
    <a:srgbClr val="7ABB33"/>
    <a:srgbClr val="A6D86E"/>
    <a:srgbClr val="DFF1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2" autoAdjust="0"/>
    <p:restoredTop sz="93211" autoAdjust="0"/>
  </p:normalViewPr>
  <p:slideViewPr>
    <p:cSldViewPr snapToGrid="0">
      <p:cViewPr varScale="1">
        <p:scale>
          <a:sx n="100" d="100"/>
          <a:sy n="100" d="100"/>
        </p:scale>
        <p:origin x="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14;&#1510;&#1508;&#1497;&#1493;&#1514;%20&#1490;&#1492;&#1500;%20-&#1490;&#1493;&#1500;&#1502;&#1497;/&#1502;&#1502;&#1510;&#1488;&#1497;&#1501;%20&#1512;&#1488;&#1513;&#1493;&#1504;&#1497;&#1497;&#1501;%20&#1502;&#1497;&#1493;&#1501;%20&#1492;&#1500;&#1497;&#1499;&#1493;&#1514;-%20&#1500;&#1497;&#1505;&#1502;&#1497;&#1503;%209.12.2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31072470328738"/>
          <c:y val="0.24823046288171219"/>
          <c:w val="0.45537855059342525"/>
          <c:h val="0.64428497200293233"/>
        </c:manualLayout>
      </c:layout>
      <c:pieChart>
        <c:varyColors val="1"/>
        <c:ser>
          <c:idx val="0"/>
          <c:order val="0"/>
          <c:tx>
            <c:strRef>
              <c:f>Sheet1!$B$1</c:f>
              <c:strCache>
                <c:ptCount val="1"/>
                <c:pt idx="0">
                  <c:v>אחוזים</c:v>
                </c:pt>
              </c:strCache>
            </c:strRef>
          </c:tx>
          <c:spPr>
            <a:ln w="38100"/>
          </c:spPr>
          <c:dPt>
            <c:idx val="0"/>
            <c:bubble3D val="0"/>
            <c:spPr>
              <a:solidFill>
                <a:srgbClr val="97D258"/>
              </a:solidFill>
              <a:ln w="38100">
                <a:solidFill>
                  <a:schemeClr val="lt1"/>
                </a:solidFill>
              </a:ln>
              <a:effectLst/>
            </c:spPr>
            <c:extLst>
              <c:ext xmlns:c16="http://schemas.microsoft.com/office/drawing/2014/chart" uri="{C3380CC4-5D6E-409C-BE32-E72D297353CC}">
                <c16:uniqueId val="{00000002-8415-4B1C-B27D-410FBF9FB4ED}"/>
              </c:ext>
            </c:extLst>
          </c:dPt>
          <c:dPt>
            <c:idx val="1"/>
            <c:bubble3D val="0"/>
            <c:spPr>
              <a:solidFill>
                <a:srgbClr val="36636F"/>
              </a:solidFill>
              <a:ln w="38100">
                <a:solidFill>
                  <a:schemeClr val="lt1"/>
                </a:solidFill>
              </a:ln>
              <a:effectLst/>
            </c:spPr>
            <c:extLst>
              <c:ext xmlns:c16="http://schemas.microsoft.com/office/drawing/2014/chart" uri="{C3380CC4-5D6E-409C-BE32-E72D297353CC}">
                <c16:uniqueId val="{00000003-8415-4B1C-B27D-410FBF9FB4ED}"/>
              </c:ext>
            </c:extLst>
          </c:dPt>
          <c:dPt>
            <c:idx val="2"/>
            <c:bubble3D val="0"/>
            <c:spPr>
              <a:solidFill>
                <a:schemeClr val="accent3"/>
              </a:solidFill>
              <a:ln w="38100">
                <a:solidFill>
                  <a:schemeClr val="lt1"/>
                </a:solidFill>
              </a:ln>
              <a:effectLst/>
            </c:spPr>
            <c:extLst>
              <c:ext xmlns:c16="http://schemas.microsoft.com/office/drawing/2014/chart" uri="{C3380CC4-5D6E-409C-BE32-E72D297353CC}">
                <c16:uniqueId val="{00000004-8415-4B1C-B27D-410FBF9FB4ED}"/>
              </c:ext>
            </c:extLst>
          </c:dPt>
          <c:dLbls>
            <c:dLbl>
              <c:idx val="2"/>
              <c:spPr>
                <a:noFill/>
                <a:ln>
                  <a:noFill/>
                </a:ln>
                <a:effectLst/>
              </c:spPr>
              <c:txPr>
                <a:bodyPr rot="0" spcFirstLastPara="1" vertOverflow="ellipsis" vert="horz" wrap="square" anchor="ctr" anchorCtr="1"/>
                <a:lstStyle/>
                <a:p>
                  <a:pPr>
                    <a:defRPr sz="1197" b="1" i="0" u="none" strike="noStrike" kern="1200" baseline="0">
                      <a:solidFill>
                        <a:srgbClr val="36636F"/>
                      </a:solidFill>
                      <a:latin typeface="Segoe UI" panose="020B0502040204020203" pitchFamily="34" charset="0"/>
                      <a:ea typeface="+mn-ea"/>
                      <a:cs typeface="Segoe UI" panose="020B0502040204020203"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4-8415-4B1C-B27D-410FBF9FB4E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1-2 children</c:v>
                </c:pt>
                <c:pt idx="1">
                  <c:v>3-4 children</c:v>
                </c:pt>
                <c:pt idx="2">
                  <c:v>5+ children</c:v>
                </c:pt>
              </c:strCache>
            </c:strRef>
          </c:cat>
          <c:val>
            <c:numRef>
              <c:f>Sheet1!$B$2:$B$4</c:f>
              <c:numCache>
                <c:formatCode>0%</c:formatCode>
                <c:ptCount val="3"/>
                <c:pt idx="0">
                  <c:v>0.68</c:v>
                </c:pt>
                <c:pt idx="1">
                  <c:v>0.28999999999999998</c:v>
                </c:pt>
                <c:pt idx="2">
                  <c:v>0.03</c:v>
                </c:pt>
              </c:numCache>
            </c:numRef>
          </c:val>
          <c:extLst>
            <c:ext xmlns:c16="http://schemas.microsoft.com/office/drawing/2014/chart" uri="{C3380CC4-5D6E-409C-BE32-E72D297353CC}">
              <c16:uniqueId val="{00000000-8415-4B1C-B27D-410FBF9FB4E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2910002629555537"/>
          <c:y val="0.24859936172650937"/>
          <c:w val="0.27089997370444463"/>
          <c:h val="0.39753245917388635"/>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36636F"/>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9743000874889"/>
          <c:y val="0"/>
          <c:w val="0.77297736220472446"/>
          <c:h val="0.88869253618746757"/>
        </c:manualLayout>
      </c:layout>
      <c:doughnutChart>
        <c:varyColors val="1"/>
        <c:ser>
          <c:idx val="0"/>
          <c:order val="0"/>
          <c:spPr>
            <a:solidFill>
              <a:srgbClr val="FFDC72"/>
            </a:solidFill>
          </c:spPr>
          <c:dPt>
            <c:idx val="0"/>
            <c:bubble3D val="0"/>
            <c:spPr>
              <a:solidFill>
                <a:srgbClr val="FFF9E5"/>
              </a:solidFill>
              <a:ln w="19050">
                <a:solidFill>
                  <a:schemeClr val="lt1"/>
                </a:solidFill>
              </a:ln>
              <a:effectLst/>
            </c:spPr>
            <c:extLst>
              <c:ext xmlns:c16="http://schemas.microsoft.com/office/drawing/2014/chart" uri="{C3380CC4-5D6E-409C-BE32-E72D297353CC}">
                <c16:uniqueId val="{00000001-9662-46AC-AD09-D145EFBC021A}"/>
              </c:ext>
            </c:extLst>
          </c:dPt>
          <c:dPt>
            <c:idx val="1"/>
            <c:bubble3D val="0"/>
            <c:spPr>
              <a:pattFill prst="dkDnDiag">
                <a:fgClr>
                  <a:srgbClr val="FFEEB9"/>
                </a:fgClr>
                <a:bgClr>
                  <a:schemeClr val="bg1"/>
                </a:bgClr>
              </a:pattFill>
              <a:ln w="19050">
                <a:solidFill>
                  <a:schemeClr val="lt1"/>
                </a:solidFill>
              </a:ln>
              <a:effectLst/>
            </c:spPr>
            <c:extLst>
              <c:ext xmlns:c16="http://schemas.microsoft.com/office/drawing/2014/chart" uri="{C3380CC4-5D6E-409C-BE32-E72D297353CC}">
                <c16:uniqueId val="{00000003-9662-46AC-AD09-D145EFBC021A}"/>
              </c:ext>
            </c:extLst>
          </c:dPt>
          <c:dPt>
            <c:idx val="2"/>
            <c:bubble3D val="0"/>
            <c:spPr>
              <a:solidFill>
                <a:srgbClr val="FFEEB9"/>
              </a:solidFill>
              <a:ln w="19050">
                <a:solidFill>
                  <a:schemeClr val="lt1"/>
                </a:solidFill>
              </a:ln>
              <a:effectLst/>
            </c:spPr>
            <c:extLst>
              <c:ext xmlns:c16="http://schemas.microsoft.com/office/drawing/2014/chart" uri="{C3380CC4-5D6E-409C-BE32-E72D297353CC}">
                <c16:uniqueId val="{00000005-9662-46AC-AD09-D145EFBC021A}"/>
              </c:ext>
            </c:extLst>
          </c:dPt>
          <c:dPt>
            <c:idx val="3"/>
            <c:bubble3D val="0"/>
            <c:spPr>
              <a:solidFill>
                <a:srgbClr val="FFDC72"/>
              </a:solidFill>
              <a:ln w="19050">
                <a:solidFill>
                  <a:schemeClr val="lt1"/>
                </a:solidFill>
              </a:ln>
              <a:effectLst/>
            </c:spPr>
            <c:extLst>
              <c:ext xmlns:c16="http://schemas.microsoft.com/office/drawing/2014/chart" uri="{C3380CC4-5D6E-409C-BE32-E72D297353CC}">
                <c16:uniqueId val="{00000007-9662-46AC-AD09-D145EFBC021A}"/>
              </c:ext>
            </c:extLst>
          </c:dPt>
          <c:dPt>
            <c:idx val="4"/>
            <c:bubble3D val="0"/>
            <c:spPr>
              <a:solidFill>
                <a:srgbClr val="FFC301"/>
              </a:solidFill>
              <a:ln w="19050">
                <a:solidFill>
                  <a:schemeClr val="lt1"/>
                </a:solidFill>
              </a:ln>
              <a:effectLst/>
            </c:spPr>
            <c:extLst>
              <c:ext xmlns:c16="http://schemas.microsoft.com/office/drawing/2014/chart" uri="{C3380CC4-5D6E-409C-BE32-E72D297353CC}">
                <c16:uniqueId val="{00000009-9662-46AC-AD09-D145EFBC021A}"/>
              </c:ext>
            </c:extLst>
          </c:dPt>
          <c:dPt>
            <c:idx val="5"/>
            <c:bubble3D val="0"/>
            <c:spPr>
              <a:solidFill>
                <a:srgbClr val="D6A300"/>
              </a:solidFill>
              <a:ln w="19050">
                <a:solidFill>
                  <a:schemeClr val="lt1"/>
                </a:solidFill>
              </a:ln>
              <a:effectLst/>
            </c:spPr>
            <c:extLst>
              <c:ext xmlns:c16="http://schemas.microsoft.com/office/drawing/2014/chart" uri="{C3380CC4-5D6E-409C-BE32-E72D297353CC}">
                <c16:uniqueId val="{0000000B-9662-46AC-AD09-D145EFBC021A}"/>
              </c:ext>
            </c:extLst>
          </c:dPt>
          <c:dLbls>
            <c:dLbl>
              <c:idx val="0"/>
              <c:layout>
                <c:manualLayout>
                  <c:x val="2.7757566723617035E-2"/>
                  <c:y val="-4.2120215841232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62-46AC-AD09-D145EFBC021A}"/>
                </c:ext>
              </c:extLst>
            </c:dLbl>
            <c:dLbl>
              <c:idx val="1"/>
              <c:layout>
                <c:manualLayout>
                  <c:x val="8.3272700170851106E-3"/>
                  <c:y val="1.2960066412686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62-46AC-AD09-D145EFBC021A}"/>
                </c:ext>
              </c:extLst>
            </c:dLbl>
            <c:dLbl>
              <c:idx val="5"/>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9662-46AC-AD09-D145EFBC021A}"/>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גרפים!$B$57:$B$62</c:f>
              <c:strCache>
                <c:ptCount val="6"/>
                <c:pt idx="0">
                  <c:v>Elementary </c:v>
                </c:pt>
                <c:pt idx="1">
                  <c:v>Partial high school</c:v>
                </c:pt>
                <c:pt idx="2">
                  <c:v>Full highschool</c:v>
                </c:pt>
                <c:pt idx="3">
                  <c:v>Tertiary/ Diploma studies</c:v>
                </c:pt>
                <c:pt idx="4">
                  <c:v>Bachelor's degree</c:v>
                </c:pt>
                <c:pt idx="5">
                  <c:v>Master's degree or higher</c:v>
                </c:pt>
              </c:strCache>
            </c:strRef>
          </c:cat>
          <c:val>
            <c:numRef>
              <c:f>גרפים!$C$57:$C$62</c:f>
              <c:numCache>
                <c:formatCode>###0%</c:formatCode>
                <c:ptCount val="6"/>
                <c:pt idx="0">
                  <c:v>1.9607843137254902E-2</c:v>
                </c:pt>
                <c:pt idx="1">
                  <c:v>7.1895424836601302E-2</c:v>
                </c:pt>
                <c:pt idx="2">
                  <c:v>0.29411764705882354</c:v>
                </c:pt>
                <c:pt idx="3">
                  <c:v>0.16339869281045749</c:v>
                </c:pt>
                <c:pt idx="4">
                  <c:v>0.38562091503267981</c:v>
                </c:pt>
                <c:pt idx="5">
                  <c:v>6.535947712418301E-2</c:v>
                </c:pt>
              </c:numCache>
            </c:numRef>
          </c:val>
          <c:extLst>
            <c:ext xmlns:c16="http://schemas.microsoft.com/office/drawing/2014/chart" uri="{C3380CC4-5D6E-409C-BE32-E72D297353CC}">
              <c16:uniqueId val="{0000000C-9662-46AC-AD09-D145EFBC021A}"/>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5285702951634734"/>
          <c:y val="0.23688781863458555"/>
          <c:w val="0.4094809356879035"/>
          <c:h val="0.4149295372924635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600" b="1" dirty="0">
                <a:latin typeface="Segoe UI" panose="020B0502040204020203" pitchFamily="34" charset="0"/>
                <a:cs typeface="Segoe UI" panose="020B0502040204020203" pitchFamily="34" charset="0"/>
              </a:rPr>
              <a:t>Recreation Areas for Children</a:t>
            </a:r>
          </a:p>
        </c:rich>
      </c:tx>
      <c:layout>
        <c:manualLayout>
          <c:xMode val="edge"/>
          <c:yMode val="edge"/>
          <c:x val="0.35553914511897788"/>
          <c:y val="4.8168353955755548E-2"/>
        </c:manualLayout>
      </c:layout>
      <c:overlay val="0"/>
      <c:spPr>
        <a:noFill/>
        <a:ln>
          <a:noFill/>
        </a:ln>
        <a:effectLst/>
      </c:spPr>
      <c:txPr>
        <a:bodyPr rot="0" spcFirstLastPara="1" vertOverflow="ellipsis" vert="horz" wrap="square" anchor="ctr" anchorCtr="1"/>
        <a:lstStyle/>
        <a:p>
          <a:pPr rtl="0">
            <a:defRPr sz="16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5.521549560005768E-2"/>
          <c:y val="2.976190476190476E-3"/>
          <c:w val="0.98574828099044354"/>
          <c:h val="0.54702216910386203"/>
        </c:manualLayout>
      </c:layout>
      <c:barChart>
        <c:barDir val="col"/>
        <c:grouping val="clustered"/>
        <c:varyColors val="0"/>
        <c:ser>
          <c:idx val="0"/>
          <c:order val="0"/>
          <c:spPr>
            <a:solidFill>
              <a:srgbClr val="FFDC72"/>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7B9D-4444-A9F0-BA5985FF6189}"/>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At home with their parents</c:v>
                </c:pt>
                <c:pt idx="1">
                  <c:v>At home with their relatives</c:v>
                </c:pt>
                <c:pt idx="2">
                  <c:v>Park in Tira</c:v>
                </c:pt>
                <c:pt idx="3">
                  <c:v>Park outside Tira in  Jewish City</c:v>
                </c:pt>
                <c:pt idx="4">
                  <c:v>Park outside Tira in an Arab city</c:v>
                </c:pt>
                <c:pt idx="5">
                  <c:v>Extracuricular/enrichment activities</c:v>
                </c:pt>
                <c:pt idx="6">
                  <c:v>Playroom outside Tira in an Arab city</c:v>
                </c:pt>
                <c:pt idx="7">
                  <c:v>Playroom outside Tira in a Jewish city</c:v>
                </c:pt>
                <c:pt idx="8">
                  <c:v>Playroom in Tira</c:v>
                </c:pt>
              </c:strCache>
            </c:strRef>
          </c:cat>
          <c:val>
            <c:numRef>
              <c:f>Sheet1!$B$2:$B$10</c:f>
              <c:numCache>
                <c:formatCode>###0%</c:formatCode>
                <c:ptCount val="9"/>
                <c:pt idx="0">
                  <c:v>0.66013071895424824</c:v>
                </c:pt>
                <c:pt idx="1">
                  <c:v>0.34640522875816993</c:v>
                </c:pt>
                <c:pt idx="2">
                  <c:v>0.25490196078431371</c:v>
                </c:pt>
                <c:pt idx="3">
                  <c:v>0.17647058823529413</c:v>
                </c:pt>
                <c:pt idx="4">
                  <c:v>0.16993464052287582</c:v>
                </c:pt>
                <c:pt idx="5">
                  <c:v>0.1437908496732026</c:v>
                </c:pt>
                <c:pt idx="6">
                  <c:v>0.10457516339869281</c:v>
                </c:pt>
                <c:pt idx="7">
                  <c:v>9.8039215686274522E-2</c:v>
                </c:pt>
                <c:pt idx="8">
                  <c:v>5.8823529411764698E-2</c:v>
                </c:pt>
              </c:numCache>
            </c:numRef>
          </c:val>
          <c:extLst>
            <c:ext xmlns:c16="http://schemas.microsoft.com/office/drawing/2014/chart" uri="{C3380CC4-5D6E-409C-BE32-E72D297353CC}">
              <c16:uniqueId val="{00000002-7B9D-4444-A9F0-BA5985FF6189}"/>
            </c:ext>
          </c:extLst>
        </c:ser>
        <c:dLbls>
          <c:dLblPos val="outEnd"/>
          <c:showLegendKey val="0"/>
          <c:showVal val="1"/>
          <c:showCatName val="0"/>
          <c:showSerName val="0"/>
          <c:showPercent val="0"/>
          <c:showBubbleSize val="0"/>
        </c:dLbls>
        <c:gapWidth val="182"/>
        <c:axId val="1714582464"/>
        <c:axId val="1714585184"/>
      </c:barChart>
      <c:catAx>
        <c:axId val="17145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14585184"/>
        <c:crosses val="autoZero"/>
        <c:auto val="1"/>
        <c:lblAlgn val="r"/>
        <c:lblOffset val="100"/>
        <c:noMultiLvlLbl val="0"/>
      </c:catAx>
      <c:valAx>
        <c:axId val="1714585184"/>
        <c:scaling>
          <c:orientation val="minMax"/>
          <c:max val="1"/>
        </c:scaling>
        <c:delete val="1"/>
        <c:axPos val="l"/>
        <c:numFmt formatCode="###0%" sourceLinked="1"/>
        <c:majorTickMark val="none"/>
        <c:minorTickMark val="none"/>
        <c:tickLblPos val="nextTo"/>
        <c:crossAx val="17145824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'נתונים לדוח'!$H$15</c:f>
              <c:strCache>
                <c:ptCount val="1"/>
                <c:pt idx="0">
                  <c:v>מקטע רחוב אלנדא</c:v>
                </c:pt>
              </c:strCache>
            </c:strRef>
          </c:tx>
          <c:spPr>
            <a:solidFill>
              <a:srgbClr val="F9BC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'נתונים לדוח'!$G$16:$G$18</c:f>
              <c:strCache>
                <c:ptCount val="3"/>
                <c:pt idx="0">
                  <c:v>לידה עד 5
N=172</c:v>
                </c:pt>
                <c:pt idx="1">
                  <c:v>ילדים 6-14
N=235</c:v>
                </c:pt>
                <c:pt idx="2">
                  <c:v>מבוגרים
N=175</c:v>
                </c:pt>
              </c:strCache>
            </c:strRef>
          </c:cat>
          <c:val>
            <c:numRef>
              <c:f>'נתונים לדוח'!$H$16:$H$18</c:f>
              <c:numCache>
                <c:formatCode>0%</c:formatCode>
                <c:ptCount val="3"/>
                <c:pt idx="0">
                  <c:v>0.43023255813953487</c:v>
                </c:pt>
                <c:pt idx="1">
                  <c:v>0.6</c:v>
                </c:pt>
                <c:pt idx="2">
                  <c:v>0.30857142857142855</c:v>
                </c:pt>
              </c:numCache>
            </c:numRef>
          </c:val>
          <c:extLst>
            <c:ext xmlns:c16="http://schemas.microsoft.com/office/drawing/2014/chart" uri="{C3380CC4-5D6E-409C-BE32-E72D297353CC}">
              <c16:uniqueId val="{00000000-E155-45D6-AA1B-442DF127E8E1}"/>
            </c:ext>
          </c:extLst>
        </c:ser>
        <c:ser>
          <c:idx val="1"/>
          <c:order val="1"/>
          <c:tx>
            <c:strRef>
              <c:f>'נתונים לדוח'!$I$15</c:f>
              <c:strCache>
                <c:ptCount val="1"/>
                <c:pt idx="0">
                  <c:v>רחבת בית הספר</c:v>
                </c:pt>
              </c:strCache>
            </c:strRef>
          </c:tx>
          <c:spPr>
            <a:solidFill>
              <a:srgbClr val="3663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'נתונים לדוח'!$G$16:$G$18</c:f>
              <c:strCache>
                <c:ptCount val="3"/>
                <c:pt idx="0">
                  <c:v>לידה עד 5
N=172</c:v>
                </c:pt>
                <c:pt idx="1">
                  <c:v>ילדים 6-14
N=235</c:v>
                </c:pt>
                <c:pt idx="2">
                  <c:v>מבוגרים
N=175</c:v>
                </c:pt>
              </c:strCache>
            </c:strRef>
          </c:cat>
          <c:val>
            <c:numRef>
              <c:f>'נתונים לדוח'!$I$16:$I$18</c:f>
              <c:numCache>
                <c:formatCode>0%</c:formatCode>
                <c:ptCount val="3"/>
                <c:pt idx="0">
                  <c:v>0.56976744186046513</c:v>
                </c:pt>
                <c:pt idx="1">
                  <c:v>0.4</c:v>
                </c:pt>
                <c:pt idx="2">
                  <c:v>0.69142857142857139</c:v>
                </c:pt>
              </c:numCache>
            </c:numRef>
          </c:val>
          <c:extLst>
            <c:ext xmlns:c16="http://schemas.microsoft.com/office/drawing/2014/chart" uri="{C3380CC4-5D6E-409C-BE32-E72D297353CC}">
              <c16:uniqueId val="{00000001-E155-45D6-AA1B-442DF127E8E1}"/>
            </c:ext>
          </c:extLst>
        </c:ser>
        <c:dLbls>
          <c:dLblPos val="ctr"/>
          <c:showLegendKey val="0"/>
          <c:showVal val="1"/>
          <c:showCatName val="0"/>
          <c:showSerName val="0"/>
          <c:showPercent val="0"/>
          <c:showBubbleSize val="0"/>
        </c:dLbls>
        <c:gapWidth val="150"/>
        <c:overlap val="100"/>
        <c:axId val="1710661696"/>
        <c:axId val="1710663328"/>
      </c:barChart>
      <c:catAx>
        <c:axId val="1710661696"/>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710663328"/>
        <c:crosses val="autoZero"/>
        <c:auto val="1"/>
        <c:lblAlgn val="ctr"/>
        <c:lblOffset val="100"/>
        <c:noMultiLvlLbl val="0"/>
      </c:catAx>
      <c:valAx>
        <c:axId val="1710663328"/>
        <c:scaling>
          <c:orientation val="maxMin"/>
          <c:max val="1"/>
        </c:scaling>
        <c:delete val="1"/>
        <c:axPos val="b"/>
        <c:numFmt formatCode="0%" sourceLinked="1"/>
        <c:majorTickMark val="none"/>
        <c:minorTickMark val="none"/>
        <c:tickLblPos val="nextTo"/>
        <c:crossAx val="1710661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171257705564635E-2"/>
          <c:y val="3.3559909424507726E-2"/>
          <c:w val="0.87110637874474472"/>
          <c:h val="0.96644009057549229"/>
        </c:manualLayout>
      </c:layout>
      <c:doughnutChart>
        <c:varyColors val="1"/>
        <c:ser>
          <c:idx val="0"/>
          <c:order val="0"/>
          <c:dPt>
            <c:idx val="0"/>
            <c:bubble3D val="0"/>
            <c:spPr>
              <a:solidFill>
                <a:srgbClr val="FFDC72"/>
              </a:solidFill>
              <a:ln w="19050">
                <a:solidFill>
                  <a:schemeClr val="lt1"/>
                </a:solidFill>
              </a:ln>
              <a:effectLst/>
            </c:spPr>
            <c:extLst>
              <c:ext xmlns:c16="http://schemas.microsoft.com/office/drawing/2014/chart" uri="{C3380CC4-5D6E-409C-BE32-E72D297353CC}">
                <c16:uniqueId val="{00000001-AEDA-4C28-9290-134D132B5572}"/>
              </c:ext>
            </c:extLst>
          </c:dPt>
          <c:dPt>
            <c:idx val="1"/>
            <c:bubble3D val="0"/>
            <c:spPr>
              <a:solidFill>
                <a:srgbClr val="C8E7A7"/>
              </a:solidFill>
              <a:ln w="19050">
                <a:solidFill>
                  <a:schemeClr val="lt1"/>
                </a:solidFill>
              </a:ln>
              <a:effectLst/>
            </c:spPr>
            <c:extLst>
              <c:ext xmlns:c16="http://schemas.microsoft.com/office/drawing/2014/chart" uri="{C3380CC4-5D6E-409C-BE32-E72D297353CC}">
                <c16:uniqueId val="{00000003-AEDA-4C28-9290-134D132B5572}"/>
              </c:ext>
            </c:extLst>
          </c:dPt>
          <c:dLbls>
            <c:dLbl>
              <c:idx val="0"/>
              <c:layout>
                <c:manualLayout>
                  <c:x val="-3.007518796992481E-2"/>
                  <c:y val="9.0338770388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DA-4C28-9290-134D132B5572}"/>
                </c:ext>
              </c:extLst>
            </c:dLbl>
            <c:dLbl>
              <c:idx val="1"/>
              <c:layout>
                <c:manualLayout>
                  <c:x val="2.1482277121374866E-2"/>
                  <c:y val="-0.115432873274780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DA-4C28-9290-134D132B5572}"/>
                </c:ext>
              </c:extLst>
            </c:dLbl>
            <c:spPr>
              <a:noFill/>
              <a:ln>
                <a:noFill/>
              </a:ln>
              <a:effectLst/>
            </c:spPr>
            <c:txPr>
              <a:bodyPr rot="0" spcFirstLastPara="1" vertOverflow="ellipsis" vert="horz" wrap="square" anchor="ctr" anchorCtr="1"/>
              <a:lstStyle/>
              <a:p>
                <a:pPr>
                  <a:defRPr sz="1800" b="1" i="0" u="none" strike="noStrike" kern="1200" baseline="0">
                    <a:solidFill>
                      <a:srgbClr val="36636F"/>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גרפים!$B$3:$B$4</c:f>
              <c:strCache>
                <c:ptCount val="2"/>
                <c:pt idx="0">
                  <c:v>גברים</c:v>
                </c:pt>
                <c:pt idx="1">
                  <c:v>נשים</c:v>
                </c:pt>
              </c:strCache>
            </c:strRef>
          </c:cat>
          <c:val>
            <c:numRef>
              <c:f>גרפים!$C$3:$C$4</c:f>
              <c:numCache>
                <c:formatCode>###0%</c:formatCode>
                <c:ptCount val="2"/>
                <c:pt idx="0">
                  <c:v>0.49673202614379086</c:v>
                </c:pt>
                <c:pt idx="1">
                  <c:v>0.50326797385620914</c:v>
                </c:pt>
              </c:numCache>
            </c:numRef>
          </c:val>
          <c:extLst>
            <c:ext xmlns:c16="http://schemas.microsoft.com/office/drawing/2014/chart" uri="{C3380CC4-5D6E-409C-BE32-E72D297353CC}">
              <c16:uniqueId val="{00000004-AEDA-4C28-9290-134D132B5572}"/>
            </c:ext>
          </c:extLst>
        </c:ser>
        <c:dLbls>
          <c:showLegendKey val="0"/>
          <c:showVal val="1"/>
          <c:showCatName val="0"/>
          <c:showSerName val="0"/>
          <c:showPercent val="0"/>
          <c:showBubbleSize val="0"/>
          <c:showLeaderLines val="1"/>
        </c:dLbls>
        <c:firstSliceAng val="360"/>
        <c:holeSize val="60"/>
      </c:doughnutChart>
      <c:spPr>
        <a:noFill/>
        <a:ln>
          <a:noFill/>
        </a:ln>
        <a:effectLst/>
      </c:spPr>
    </c:plotArea>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64664481441164"/>
          <c:y val="4.2013547492004026E-2"/>
          <c:w val="0.65400351606201057"/>
          <c:h val="0.84285647664165209"/>
        </c:manualLayout>
      </c:layout>
      <c:doughnutChart>
        <c:varyColors val="1"/>
        <c:ser>
          <c:idx val="0"/>
          <c:order val="0"/>
          <c:spPr>
            <a:solidFill>
              <a:srgbClr val="9AB1B7"/>
            </a:solidFill>
          </c:spPr>
          <c:dPt>
            <c:idx val="0"/>
            <c:bubble3D val="0"/>
            <c:spPr>
              <a:solidFill>
                <a:srgbClr val="CED9DC"/>
              </a:solidFill>
              <a:ln w="19050">
                <a:solidFill>
                  <a:schemeClr val="lt1"/>
                </a:solidFill>
              </a:ln>
              <a:effectLst/>
            </c:spPr>
            <c:extLst>
              <c:ext xmlns:c16="http://schemas.microsoft.com/office/drawing/2014/chart" uri="{C3380CC4-5D6E-409C-BE32-E72D297353CC}">
                <c16:uniqueId val="{00000001-2628-449B-B099-76F6DEEBAA4A}"/>
              </c:ext>
            </c:extLst>
          </c:dPt>
          <c:dPt>
            <c:idx val="1"/>
            <c:bubble3D val="0"/>
            <c:spPr>
              <a:solidFill>
                <a:srgbClr val="BACACE"/>
              </a:solidFill>
              <a:ln w="19050">
                <a:solidFill>
                  <a:schemeClr val="lt1"/>
                </a:solidFill>
              </a:ln>
              <a:effectLst/>
            </c:spPr>
            <c:extLst>
              <c:ext xmlns:c16="http://schemas.microsoft.com/office/drawing/2014/chart" uri="{C3380CC4-5D6E-409C-BE32-E72D297353CC}">
                <c16:uniqueId val="{00000003-2628-449B-B099-76F6DEEBAA4A}"/>
              </c:ext>
            </c:extLst>
          </c:dPt>
          <c:dPt>
            <c:idx val="2"/>
            <c:bubble3D val="0"/>
            <c:spPr>
              <a:solidFill>
                <a:srgbClr val="9AB1B7"/>
              </a:solidFill>
              <a:ln w="19050">
                <a:solidFill>
                  <a:schemeClr val="lt1"/>
                </a:solidFill>
              </a:ln>
              <a:effectLst/>
            </c:spPr>
            <c:extLst>
              <c:ext xmlns:c16="http://schemas.microsoft.com/office/drawing/2014/chart" uri="{C3380CC4-5D6E-409C-BE32-E72D297353CC}">
                <c16:uniqueId val="{00000005-2628-449B-B099-76F6DEEBAA4A}"/>
              </c:ext>
            </c:extLst>
          </c:dPt>
          <c:dPt>
            <c:idx val="3"/>
            <c:bubble3D val="0"/>
            <c:spPr>
              <a:solidFill>
                <a:srgbClr val="607E86"/>
              </a:solidFill>
              <a:ln w="19050">
                <a:solidFill>
                  <a:schemeClr val="lt1"/>
                </a:solidFill>
              </a:ln>
              <a:effectLst/>
            </c:spPr>
            <c:extLst>
              <c:ext xmlns:c16="http://schemas.microsoft.com/office/drawing/2014/chart" uri="{C3380CC4-5D6E-409C-BE32-E72D297353CC}">
                <c16:uniqueId val="{00000007-2628-449B-B099-76F6DEEBAA4A}"/>
              </c:ext>
            </c:extLst>
          </c:dPt>
          <c:dPt>
            <c:idx val="4"/>
            <c:bubble3D val="0"/>
            <c:spPr>
              <a:solidFill>
                <a:srgbClr val="4A636A"/>
              </a:solidFill>
              <a:ln w="19050">
                <a:solidFill>
                  <a:schemeClr val="lt1"/>
                </a:solidFill>
              </a:ln>
              <a:effectLst/>
            </c:spPr>
            <c:extLst>
              <c:ext xmlns:c16="http://schemas.microsoft.com/office/drawing/2014/chart" uri="{C3380CC4-5D6E-409C-BE32-E72D297353CC}">
                <c16:uniqueId val="{00000009-2628-449B-B099-76F6DEEBAA4A}"/>
              </c:ext>
            </c:extLst>
          </c:dPt>
          <c:dLbls>
            <c:dLbl>
              <c:idx val="3"/>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628-449B-B099-76F6DEEBAA4A}"/>
                </c:ext>
              </c:extLst>
            </c:dLbl>
            <c:dLbl>
              <c:idx val="4"/>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628-449B-B099-76F6DEEBAA4A}"/>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גרפים!$B$19:$B$23</c:f>
              <c:strCache>
                <c:ptCount val="5"/>
                <c:pt idx="0">
                  <c:v>20-24</c:v>
                </c:pt>
                <c:pt idx="1">
                  <c:v>25-29</c:v>
                </c:pt>
                <c:pt idx="2">
                  <c:v>30-39</c:v>
                </c:pt>
                <c:pt idx="3">
                  <c:v>40-49</c:v>
                </c:pt>
                <c:pt idx="4">
                  <c:v>50+</c:v>
                </c:pt>
              </c:strCache>
            </c:strRef>
          </c:cat>
          <c:val>
            <c:numRef>
              <c:f>גרפים!$C$19:$C$23</c:f>
              <c:numCache>
                <c:formatCode>###0%</c:formatCode>
                <c:ptCount val="5"/>
                <c:pt idx="0">
                  <c:v>8.4967320261437912E-2</c:v>
                </c:pt>
                <c:pt idx="1">
                  <c:v>0.20915032679738563</c:v>
                </c:pt>
                <c:pt idx="2">
                  <c:v>0.43790849673202614</c:v>
                </c:pt>
                <c:pt idx="3">
                  <c:v>0.20915032679738563</c:v>
                </c:pt>
                <c:pt idx="4">
                  <c:v>5.8823529411764698E-2</c:v>
                </c:pt>
              </c:numCache>
            </c:numRef>
          </c:val>
          <c:extLst>
            <c:ext xmlns:c16="http://schemas.microsoft.com/office/drawing/2014/chart" uri="{C3380CC4-5D6E-409C-BE32-E72D297353CC}">
              <c16:uniqueId val="{0000000A-2628-449B-B099-76F6DEEBAA4A}"/>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8299277720001712"/>
          <c:y val="0.27649718554142017"/>
          <c:w val="0.23753230344278559"/>
          <c:h val="0.4097004861707543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12526089292845E-2"/>
          <c:y val="7.7506052419213364E-2"/>
          <c:w val="0.73953343696019669"/>
          <c:h val="0.83801613746243309"/>
        </c:manualLayout>
      </c:layout>
      <c:doughnutChart>
        <c:varyColors val="1"/>
        <c:ser>
          <c:idx val="0"/>
          <c:order val="0"/>
          <c:spPr>
            <a:solidFill>
              <a:srgbClr val="9AB1B7"/>
            </a:solidFill>
          </c:spPr>
          <c:dPt>
            <c:idx val="0"/>
            <c:bubble3D val="0"/>
            <c:spPr>
              <a:solidFill>
                <a:srgbClr val="607E86"/>
              </a:solidFill>
              <a:ln w="19050">
                <a:solidFill>
                  <a:schemeClr val="lt1"/>
                </a:solidFill>
              </a:ln>
              <a:effectLst/>
            </c:spPr>
            <c:extLst>
              <c:ext xmlns:c16="http://schemas.microsoft.com/office/drawing/2014/chart" uri="{C3380CC4-5D6E-409C-BE32-E72D297353CC}">
                <c16:uniqueId val="{00000001-34B2-40A4-A8D4-23F68C5FA62C}"/>
              </c:ext>
            </c:extLst>
          </c:dPt>
          <c:dPt>
            <c:idx val="1"/>
            <c:bubble3D val="0"/>
            <c:spPr>
              <a:solidFill>
                <a:srgbClr val="9AB1B7"/>
              </a:solidFill>
              <a:ln w="19050">
                <a:solidFill>
                  <a:schemeClr val="lt1"/>
                </a:solidFill>
              </a:ln>
              <a:effectLst/>
            </c:spPr>
            <c:extLst>
              <c:ext xmlns:c16="http://schemas.microsoft.com/office/drawing/2014/chart" uri="{C3380CC4-5D6E-409C-BE32-E72D297353CC}">
                <c16:uniqueId val="{00000003-34B2-40A4-A8D4-23F68C5FA62C}"/>
              </c:ext>
            </c:extLst>
          </c:dPt>
          <c:dPt>
            <c:idx val="2"/>
            <c:bubble3D val="0"/>
            <c:spPr>
              <a:solidFill>
                <a:srgbClr val="BACACE"/>
              </a:solidFill>
              <a:ln w="19050">
                <a:solidFill>
                  <a:schemeClr val="lt1"/>
                </a:solidFill>
              </a:ln>
              <a:effectLst/>
            </c:spPr>
            <c:extLst>
              <c:ext xmlns:c16="http://schemas.microsoft.com/office/drawing/2014/chart" uri="{C3380CC4-5D6E-409C-BE32-E72D297353CC}">
                <c16:uniqueId val="{00000005-34B2-40A4-A8D4-23F68C5FA62C}"/>
              </c:ext>
            </c:extLst>
          </c:dPt>
          <c:dPt>
            <c:idx val="3"/>
            <c:bubble3D val="0"/>
            <c:spPr>
              <a:solidFill>
                <a:srgbClr val="CED9DC"/>
              </a:solidFill>
              <a:ln w="19050">
                <a:solidFill>
                  <a:schemeClr val="lt1"/>
                </a:solidFill>
              </a:ln>
              <a:effectLst/>
            </c:spPr>
            <c:extLst>
              <c:ext xmlns:c16="http://schemas.microsoft.com/office/drawing/2014/chart" uri="{C3380CC4-5D6E-409C-BE32-E72D297353CC}">
                <c16:uniqueId val="{00000007-34B2-40A4-A8D4-23F68C5FA62C}"/>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4B2-40A4-A8D4-23F68C5FA62C}"/>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גרפים!$B$26:$B$29</c:f>
              <c:strCache>
                <c:ptCount val="4"/>
                <c:pt idx="0">
                  <c:v>Not religious at all</c:v>
                </c:pt>
                <c:pt idx="1">
                  <c:v>Not very religious</c:v>
                </c:pt>
                <c:pt idx="2">
                  <c:v>Religious</c:v>
                </c:pt>
                <c:pt idx="3">
                  <c:v>Very religious</c:v>
                </c:pt>
              </c:strCache>
            </c:strRef>
          </c:cat>
          <c:val>
            <c:numRef>
              <c:f>גרפים!$C$26:$C$29</c:f>
              <c:numCache>
                <c:formatCode>###0%</c:formatCode>
                <c:ptCount val="4"/>
                <c:pt idx="0">
                  <c:v>0.15032679738562091</c:v>
                </c:pt>
                <c:pt idx="1">
                  <c:v>0.46405228758169931</c:v>
                </c:pt>
                <c:pt idx="2">
                  <c:v>0.35294117647058826</c:v>
                </c:pt>
                <c:pt idx="3">
                  <c:v>3.2679738562091505E-2</c:v>
                </c:pt>
              </c:numCache>
            </c:numRef>
          </c:val>
          <c:extLst>
            <c:ext xmlns:c16="http://schemas.microsoft.com/office/drawing/2014/chart" uri="{C3380CC4-5D6E-409C-BE32-E72D297353CC}">
              <c16:uniqueId val="{00000008-34B2-40A4-A8D4-23F68C5FA62C}"/>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1131300924569949"/>
          <c:y val="0.3015810793153012"/>
          <c:w val="0.31648416653790185"/>
          <c:h val="0.4008360454943132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87041419727258"/>
          <c:y val="0.12617763779527558"/>
          <c:w val="0.60374658157224037"/>
          <c:h val="0.74804220472440941"/>
        </c:manualLayout>
      </c:layout>
      <c:doughnutChart>
        <c:varyColors val="1"/>
        <c:ser>
          <c:idx val="0"/>
          <c:order val="0"/>
          <c:dPt>
            <c:idx val="0"/>
            <c:bubble3D val="0"/>
            <c:spPr>
              <a:solidFill>
                <a:srgbClr val="C8E7A7"/>
              </a:solidFill>
              <a:ln w="19050">
                <a:solidFill>
                  <a:schemeClr val="lt1"/>
                </a:solidFill>
              </a:ln>
              <a:effectLst/>
            </c:spPr>
            <c:extLst>
              <c:ext xmlns:c16="http://schemas.microsoft.com/office/drawing/2014/chart" uri="{C3380CC4-5D6E-409C-BE32-E72D297353CC}">
                <c16:uniqueId val="{00000001-4235-4560-A6A8-7381CD166038}"/>
              </c:ext>
            </c:extLst>
          </c:dPt>
          <c:dPt>
            <c:idx val="1"/>
            <c:bubble3D val="0"/>
            <c:spPr>
              <a:solidFill>
                <a:srgbClr val="FFDC72"/>
              </a:solidFill>
              <a:ln w="19050">
                <a:solidFill>
                  <a:schemeClr val="lt1"/>
                </a:solidFill>
              </a:ln>
              <a:effectLst/>
            </c:spPr>
            <c:extLst>
              <c:ext xmlns:c16="http://schemas.microsoft.com/office/drawing/2014/chart" uri="{C3380CC4-5D6E-409C-BE32-E72D297353CC}">
                <c16:uniqueId val="{00000003-4235-4560-A6A8-7381CD166038}"/>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4235-4560-A6A8-7381CD166038}"/>
              </c:ext>
            </c:extLst>
          </c:dPt>
          <c:dLbls>
            <c:spPr>
              <a:noFill/>
              <a:ln>
                <a:noFill/>
              </a:ln>
              <a:effectLst/>
            </c:spPr>
            <c:txPr>
              <a:bodyPr rot="0" spcFirstLastPara="1" vertOverflow="ellipsis" vert="horz" wrap="square" anchor="ctr" anchorCtr="1"/>
              <a:lstStyle/>
              <a:p>
                <a:pPr>
                  <a:defRPr sz="1800" b="1" i="0" u="none" strike="noStrike" kern="1200" baseline="0">
                    <a:solidFill>
                      <a:srgbClr val="36636F"/>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גרפים!$B$8:$B$10</c:f>
              <c:strCache>
                <c:ptCount val="3"/>
                <c:pt idx="0">
                  <c:v>1 child</c:v>
                </c:pt>
                <c:pt idx="1">
                  <c:v>2 children</c:v>
                </c:pt>
                <c:pt idx="2">
                  <c:v>3 or more children</c:v>
                </c:pt>
              </c:strCache>
            </c:strRef>
          </c:cat>
          <c:val>
            <c:numRef>
              <c:f>גרפים!$C$8:$C$10</c:f>
              <c:numCache>
                <c:formatCode>###0%</c:formatCode>
                <c:ptCount val="3"/>
                <c:pt idx="0">
                  <c:v>0.23529411764705879</c:v>
                </c:pt>
                <c:pt idx="1">
                  <c:v>0.34640522875816993</c:v>
                </c:pt>
                <c:pt idx="2">
                  <c:v>0.41830065359477125</c:v>
                </c:pt>
              </c:numCache>
            </c:numRef>
          </c:val>
          <c:extLst>
            <c:ext xmlns:c16="http://schemas.microsoft.com/office/drawing/2014/chart" uri="{C3380CC4-5D6E-409C-BE32-E72D297353CC}">
              <c16:uniqueId val="{00000006-4235-4560-A6A8-7381CD166038}"/>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4015002188708904"/>
          <c:y val="0.33501637795275591"/>
          <c:w val="0.29976033510378952"/>
          <c:h val="0.3016938582677165"/>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87041419727258"/>
          <c:y val="0.12617763779527558"/>
          <c:w val="0.60374658157224037"/>
          <c:h val="0.74804220472440941"/>
        </c:manualLayout>
      </c:layout>
      <c:doughnutChart>
        <c:varyColors val="1"/>
        <c:ser>
          <c:idx val="0"/>
          <c:order val="0"/>
          <c:dPt>
            <c:idx val="0"/>
            <c:bubble3D val="0"/>
            <c:spPr>
              <a:solidFill>
                <a:srgbClr val="C8E7A7"/>
              </a:solidFill>
              <a:ln w="19050">
                <a:solidFill>
                  <a:schemeClr val="lt1"/>
                </a:solidFill>
              </a:ln>
              <a:effectLst/>
            </c:spPr>
            <c:extLst>
              <c:ext xmlns:c16="http://schemas.microsoft.com/office/drawing/2014/chart" uri="{C3380CC4-5D6E-409C-BE32-E72D297353CC}">
                <c16:uniqueId val="{00000001-877E-4F64-B97A-5FF9E9820217}"/>
              </c:ext>
            </c:extLst>
          </c:dPt>
          <c:dPt>
            <c:idx val="1"/>
            <c:bubble3D val="0"/>
            <c:spPr>
              <a:solidFill>
                <a:srgbClr val="FFDC72"/>
              </a:solidFill>
              <a:ln w="19050">
                <a:solidFill>
                  <a:schemeClr val="lt1"/>
                </a:solidFill>
              </a:ln>
              <a:effectLst/>
            </c:spPr>
            <c:extLst>
              <c:ext xmlns:c16="http://schemas.microsoft.com/office/drawing/2014/chart" uri="{C3380CC4-5D6E-409C-BE32-E72D297353CC}">
                <c16:uniqueId val="{00000003-877E-4F64-B97A-5FF9E9820217}"/>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877E-4F64-B97A-5FF9E9820217}"/>
              </c:ext>
            </c:extLst>
          </c:dPt>
          <c:dLbls>
            <c:spPr>
              <a:noFill/>
              <a:ln>
                <a:noFill/>
              </a:ln>
              <a:effectLst/>
            </c:spPr>
            <c:txPr>
              <a:bodyPr rot="0" spcFirstLastPara="1" vertOverflow="ellipsis" vert="horz" wrap="square" anchor="ctr" anchorCtr="1"/>
              <a:lstStyle/>
              <a:p>
                <a:pPr>
                  <a:defRPr sz="1800" b="1" i="0" u="none" strike="noStrike" kern="1200" baseline="0">
                    <a:solidFill>
                      <a:srgbClr val="36636F"/>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גרפים!$B$12:$B$14</c:f>
              <c:strCache>
                <c:ptCount val="3"/>
                <c:pt idx="0">
                  <c:v>בני 0-2 שנים</c:v>
                </c:pt>
                <c:pt idx="1">
                  <c:v>בני 3-4 שנים</c:v>
                </c:pt>
                <c:pt idx="2">
                  <c:v>בני 5 ומעלה</c:v>
                </c:pt>
              </c:strCache>
            </c:strRef>
          </c:cat>
          <c:val>
            <c:numRef>
              <c:f>גרפים!$C$12:$C$14</c:f>
              <c:numCache>
                <c:formatCode>###0%</c:formatCode>
                <c:ptCount val="3"/>
                <c:pt idx="0">
                  <c:v>0.35947712418300654</c:v>
                </c:pt>
                <c:pt idx="1">
                  <c:v>0.48366013071895425</c:v>
                </c:pt>
                <c:pt idx="2">
                  <c:v>0.6143790849673203</c:v>
                </c:pt>
              </c:numCache>
            </c:numRef>
          </c:val>
          <c:extLst>
            <c:ext xmlns:c16="http://schemas.microsoft.com/office/drawing/2014/chart" uri="{C3380CC4-5D6E-409C-BE32-E72D297353CC}">
              <c16:uniqueId val="{00000006-877E-4F64-B97A-5FF9E9820217}"/>
            </c:ext>
          </c:extLst>
        </c:ser>
        <c:dLbls>
          <c:showLegendKey val="0"/>
          <c:showVal val="1"/>
          <c:showCatName val="0"/>
          <c:showSerName val="0"/>
          <c:showPercent val="0"/>
          <c:showBubbleSize val="0"/>
          <c:showLeaderLines val="1"/>
        </c:dLbls>
        <c:firstSliceAng val="360"/>
        <c:holeSize val="60"/>
      </c:doughnutChart>
      <c:spPr>
        <a:noFill/>
        <a:ln>
          <a:noFill/>
        </a:ln>
        <a:effectLst/>
      </c:spPr>
    </c:plotArea>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48199504084265"/>
          <c:y val="7.3780718014999733E-2"/>
          <c:w val="0.79787813574759436"/>
          <c:h val="0.90031542304912837"/>
        </c:manualLayout>
      </c:layout>
      <c:doughnutChart>
        <c:varyColors val="1"/>
        <c:ser>
          <c:idx val="0"/>
          <c:order val="0"/>
          <c:spPr>
            <a:solidFill>
              <a:srgbClr val="9AB1B7"/>
            </a:solidFill>
          </c:spPr>
          <c:dPt>
            <c:idx val="0"/>
            <c:bubble3D val="0"/>
            <c:spPr>
              <a:solidFill>
                <a:srgbClr val="9AB1B7"/>
              </a:solidFill>
              <a:ln w="19050">
                <a:solidFill>
                  <a:schemeClr val="lt1"/>
                </a:solidFill>
              </a:ln>
              <a:effectLst/>
            </c:spPr>
            <c:extLst>
              <c:ext xmlns:c16="http://schemas.microsoft.com/office/drawing/2014/chart" uri="{C3380CC4-5D6E-409C-BE32-E72D297353CC}">
                <c16:uniqueId val="{00000001-2B58-4E5A-8AA5-2E55BD3BF8B0}"/>
              </c:ext>
            </c:extLst>
          </c:dPt>
          <c:dPt>
            <c:idx val="1"/>
            <c:bubble3D val="0"/>
            <c:spPr>
              <a:pattFill prst="dkDnDiag">
                <a:fgClr>
                  <a:srgbClr val="9AB1B7"/>
                </a:fgClr>
                <a:bgClr>
                  <a:schemeClr val="bg1"/>
                </a:bgClr>
              </a:pattFill>
              <a:ln w="19050">
                <a:solidFill>
                  <a:schemeClr val="lt1"/>
                </a:solidFill>
              </a:ln>
              <a:effectLst/>
            </c:spPr>
            <c:extLst>
              <c:ext xmlns:c16="http://schemas.microsoft.com/office/drawing/2014/chart" uri="{C3380CC4-5D6E-409C-BE32-E72D297353CC}">
                <c16:uniqueId val="{00000003-2B58-4E5A-8AA5-2E55BD3BF8B0}"/>
              </c:ext>
            </c:extLst>
          </c:dPt>
          <c:dPt>
            <c:idx val="2"/>
            <c:bubble3D val="0"/>
            <c:spPr>
              <a:solidFill>
                <a:srgbClr val="4A636A"/>
              </a:solidFill>
              <a:ln w="19050">
                <a:solidFill>
                  <a:schemeClr val="lt1"/>
                </a:solidFill>
              </a:ln>
              <a:effectLst/>
            </c:spPr>
            <c:extLst>
              <c:ext xmlns:c16="http://schemas.microsoft.com/office/drawing/2014/chart" uri="{C3380CC4-5D6E-409C-BE32-E72D297353CC}">
                <c16:uniqueId val="{00000005-2B58-4E5A-8AA5-2E55BD3BF8B0}"/>
              </c:ext>
            </c:extLst>
          </c:dPt>
          <c:dPt>
            <c:idx val="3"/>
            <c:bubble3D val="0"/>
            <c:spPr>
              <a:solidFill>
                <a:srgbClr val="CED9DC"/>
              </a:solidFill>
              <a:ln w="19050">
                <a:solidFill>
                  <a:schemeClr val="lt1"/>
                </a:solidFill>
              </a:ln>
              <a:effectLst/>
            </c:spPr>
            <c:extLst>
              <c:ext xmlns:c16="http://schemas.microsoft.com/office/drawing/2014/chart" uri="{C3380CC4-5D6E-409C-BE32-E72D297353CC}">
                <c16:uniqueId val="{00000007-2B58-4E5A-8AA5-2E55BD3BF8B0}"/>
              </c:ext>
            </c:extLst>
          </c:dPt>
          <c:dLbls>
            <c:dLbl>
              <c:idx val="2"/>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B58-4E5A-8AA5-2E55BD3BF8B0}"/>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גרפים!$B$39:$B$42</c:f>
              <c:strCache>
                <c:ptCount val="4"/>
                <c:pt idx="0">
                  <c:v>Full-time employee</c:v>
                </c:pt>
                <c:pt idx="1">
                  <c:v>Part-time employee</c:v>
                </c:pt>
                <c:pt idx="2">
                  <c:v>Self-employed</c:v>
                </c:pt>
                <c:pt idx="3">
                  <c:v>Does not work</c:v>
                </c:pt>
              </c:strCache>
            </c:strRef>
          </c:cat>
          <c:val>
            <c:numRef>
              <c:f>גרפים!$C$39:$C$42</c:f>
              <c:numCache>
                <c:formatCode>###0%</c:formatCode>
                <c:ptCount val="4"/>
                <c:pt idx="0">
                  <c:v>0.36601307189542481</c:v>
                </c:pt>
                <c:pt idx="1">
                  <c:v>0.15032679738562091</c:v>
                </c:pt>
                <c:pt idx="2">
                  <c:v>0.28758169934640521</c:v>
                </c:pt>
                <c:pt idx="3">
                  <c:v>0.2</c:v>
                </c:pt>
              </c:numCache>
            </c:numRef>
          </c:val>
          <c:extLst>
            <c:ext xmlns:c16="http://schemas.microsoft.com/office/drawing/2014/chart" uri="{C3380CC4-5D6E-409C-BE32-E72D297353CC}">
              <c16:uniqueId val="{00000008-2B58-4E5A-8AA5-2E55BD3BF8B0}"/>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1412448082369643"/>
          <c:y val="0.34409380792843658"/>
          <c:w val="0.42165288758368152"/>
          <c:h val="0.37275132332885391"/>
        </c:manualLayout>
      </c:layout>
      <c:overlay val="0"/>
      <c:spPr>
        <a:noFill/>
        <a:ln>
          <a:noFill/>
        </a:ln>
        <a:effectLst/>
      </c:spPr>
      <c:txPr>
        <a:bodyPr rot="0" spcFirstLastPara="1" vertOverflow="ellipsis" vert="horz" wrap="square" anchor="ctr" anchorCtr="1"/>
        <a:lstStyle/>
        <a:p>
          <a:pPr rtl="1">
            <a:defRPr sz="10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77685177459508"/>
          <c:y val="3.7167273150908363E-2"/>
          <c:w val="0.70030896058460446"/>
          <c:h val="0.87065445191951052"/>
        </c:manualLayout>
      </c:layout>
      <c:doughnutChart>
        <c:varyColors val="1"/>
        <c:ser>
          <c:idx val="0"/>
          <c:order val="0"/>
          <c:spPr>
            <a:solidFill>
              <a:srgbClr val="9AB1B7"/>
            </a:solidFill>
          </c:spPr>
          <c:dPt>
            <c:idx val="0"/>
            <c:bubble3D val="0"/>
            <c:spPr>
              <a:solidFill>
                <a:schemeClr val="bg1"/>
              </a:solidFill>
              <a:ln w="6350">
                <a:solidFill>
                  <a:srgbClr val="36636F"/>
                </a:solidFill>
              </a:ln>
              <a:effectLst/>
            </c:spPr>
            <c:extLst>
              <c:ext xmlns:c16="http://schemas.microsoft.com/office/drawing/2014/chart" uri="{C3380CC4-5D6E-409C-BE32-E72D297353CC}">
                <c16:uniqueId val="{00000001-1A50-49E0-AA87-42A42EF825FE}"/>
              </c:ext>
            </c:extLst>
          </c:dPt>
          <c:dPt>
            <c:idx val="1"/>
            <c:bubble3D val="0"/>
            <c:spPr>
              <a:solidFill>
                <a:srgbClr val="9AB1B7"/>
              </a:solidFill>
              <a:ln w="19050">
                <a:solidFill>
                  <a:schemeClr val="lt1"/>
                </a:solidFill>
              </a:ln>
              <a:effectLst/>
            </c:spPr>
            <c:extLst>
              <c:ext xmlns:c16="http://schemas.microsoft.com/office/drawing/2014/chart" uri="{C3380CC4-5D6E-409C-BE32-E72D297353CC}">
                <c16:uniqueId val="{00000003-1A50-49E0-AA87-42A42EF825FE}"/>
              </c:ext>
            </c:extLst>
          </c:dPt>
          <c:dPt>
            <c:idx val="2"/>
            <c:bubble3D val="0"/>
            <c:spPr>
              <a:pattFill prst="dkDnDiag">
                <a:fgClr>
                  <a:srgbClr val="9AB1B7"/>
                </a:fgClr>
                <a:bgClr>
                  <a:schemeClr val="bg1"/>
                </a:bgClr>
              </a:pattFill>
              <a:ln w="19050">
                <a:solidFill>
                  <a:schemeClr val="lt1"/>
                </a:solidFill>
              </a:ln>
              <a:effectLst/>
            </c:spPr>
            <c:extLst>
              <c:ext xmlns:c16="http://schemas.microsoft.com/office/drawing/2014/chart" uri="{C3380CC4-5D6E-409C-BE32-E72D297353CC}">
                <c16:uniqueId val="{00000005-1A50-49E0-AA87-42A42EF825FE}"/>
              </c:ext>
            </c:extLst>
          </c:dPt>
          <c:dPt>
            <c:idx val="3"/>
            <c:bubble3D val="0"/>
            <c:spPr>
              <a:solidFill>
                <a:srgbClr val="4A636A"/>
              </a:solidFill>
              <a:ln w="19050">
                <a:solidFill>
                  <a:schemeClr val="lt1"/>
                </a:solidFill>
              </a:ln>
              <a:effectLst/>
            </c:spPr>
            <c:extLst>
              <c:ext xmlns:c16="http://schemas.microsoft.com/office/drawing/2014/chart" uri="{C3380CC4-5D6E-409C-BE32-E72D297353CC}">
                <c16:uniqueId val="{00000007-1A50-49E0-AA87-42A42EF825FE}"/>
              </c:ext>
            </c:extLst>
          </c:dPt>
          <c:dPt>
            <c:idx val="4"/>
            <c:bubble3D val="0"/>
            <c:spPr>
              <a:pattFill prst="pct20">
                <a:fgClr>
                  <a:srgbClr val="9AB1B7"/>
                </a:fgClr>
                <a:bgClr>
                  <a:schemeClr val="bg1"/>
                </a:bgClr>
              </a:pattFill>
            </c:spPr>
            <c:extLst>
              <c:ext xmlns:c16="http://schemas.microsoft.com/office/drawing/2014/chart" uri="{C3380CC4-5D6E-409C-BE32-E72D297353CC}">
                <c16:uniqueId val="{00000009-1A50-49E0-AA87-42A42EF825FE}"/>
              </c:ext>
            </c:extLst>
          </c:dPt>
          <c:dPt>
            <c:idx val="5"/>
            <c:bubble3D val="0"/>
            <c:spPr>
              <a:solidFill>
                <a:srgbClr val="CED9DC"/>
              </a:solidFill>
            </c:spPr>
            <c:extLst>
              <c:ext xmlns:c16="http://schemas.microsoft.com/office/drawing/2014/chart" uri="{C3380CC4-5D6E-409C-BE32-E72D297353CC}">
                <c16:uniqueId val="{0000000A-3697-409A-871B-55BEBB98DBC6}"/>
              </c:ext>
            </c:extLst>
          </c:dPt>
          <c:dLbls>
            <c:dLbl>
              <c:idx val="0"/>
              <c:layout>
                <c:manualLayout>
                  <c:x val="1.9948264658047752E-2"/>
                  <c:y val="-1.0735339780548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50-49E0-AA87-42A42EF825FE}"/>
                </c:ext>
              </c:extLst>
            </c:dLbl>
            <c:dLbl>
              <c:idx val="3"/>
              <c:spPr>
                <a:noFill/>
                <a:ln>
                  <a:noFill/>
                </a:ln>
                <a:effectLst/>
              </c:spPr>
              <c:txPr>
                <a:bodyPr rot="0" vert="horz"/>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A50-49E0-AA87-42A42EF825FE}"/>
                </c:ext>
              </c:extLst>
            </c:dLbl>
            <c:spPr>
              <a:noFill/>
              <a:ln>
                <a:noFill/>
              </a:ln>
              <a:effectLst/>
            </c:spPr>
            <c:txPr>
              <a:bodyPr rot="0" vert="horz"/>
              <a:lstStyle/>
              <a:p>
                <a:pPr>
                  <a:defRPr sz="1800" b="1"/>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גרפים!$B$44:$B$49</c:f>
              <c:strCache>
                <c:ptCount val="6"/>
                <c:pt idx="0">
                  <c:v>Irrelavent</c:v>
                </c:pt>
                <c:pt idx="1">
                  <c:v>Full-time employee</c:v>
                </c:pt>
                <c:pt idx="2">
                  <c:v>Part-time employee</c:v>
                </c:pt>
                <c:pt idx="3">
                  <c:v>Self-employed</c:v>
                </c:pt>
                <c:pt idx="4">
                  <c:v>Unpaid leave/ unemployed/ does not work</c:v>
                </c:pt>
                <c:pt idx="5">
                  <c:v>לא עובד/ת </c:v>
                </c:pt>
              </c:strCache>
            </c:strRef>
          </c:cat>
          <c:val>
            <c:numRef>
              <c:f>גרפים!$C$44:$C$49</c:f>
              <c:numCache>
                <c:formatCode>###0%</c:formatCode>
                <c:ptCount val="6"/>
                <c:pt idx="0">
                  <c:v>1.9607843137254902E-2</c:v>
                </c:pt>
                <c:pt idx="1">
                  <c:v>0.36601307189542481</c:v>
                </c:pt>
                <c:pt idx="2">
                  <c:v>0.10457516339869281</c:v>
                </c:pt>
                <c:pt idx="3">
                  <c:v>0.26143790849673204</c:v>
                </c:pt>
                <c:pt idx="4">
                  <c:v>1.3071895424836602E-2</c:v>
                </c:pt>
                <c:pt idx="5">
                  <c:v>0.24</c:v>
                </c:pt>
              </c:numCache>
            </c:numRef>
          </c:val>
          <c:extLst>
            <c:ext xmlns:c16="http://schemas.microsoft.com/office/drawing/2014/chart" uri="{C3380CC4-5D6E-409C-BE32-E72D297353CC}">
              <c16:uniqueId val="{0000000A-1A50-49E0-AA87-42A42EF825FE}"/>
            </c:ext>
          </c:extLst>
        </c:ser>
        <c:dLbls>
          <c:showLegendKey val="0"/>
          <c:showVal val="1"/>
          <c:showCatName val="0"/>
          <c:showSerName val="0"/>
          <c:showPercent val="0"/>
          <c:showBubbleSize val="0"/>
          <c:showLeaderLines val="1"/>
        </c:dLbls>
        <c:firstSliceAng val="360"/>
        <c:holeSize val="60"/>
      </c:doughnutChart>
    </c:plotArea>
    <c:legend>
      <c:legendPos val="b"/>
      <c:layout>
        <c:manualLayout>
          <c:xMode val="edge"/>
          <c:yMode val="edge"/>
          <c:x val="0.31181650827729568"/>
          <c:y val="0.27056155688912958"/>
          <c:w val="0.41575464129092793"/>
          <c:h val="0.41754047448511228"/>
        </c:manualLayout>
      </c:layout>
      <c:overlay val="0"/>
      <c:spPr>
        <a:noFill/>
        <a:ln>
          <a:noFill/>
        </a:ln>
        <a:effectLst/>
      </c:spPr>
      <c:txPr>
        <a:bodyPr rot="0" vert="horz"/>
        <a:lstStyle/>
        <a:p>
          <a:pPr>
            <a:defRPr b="1">
              <a:solidFill>
                <a:schemeClr val="tx1">
                  <a:lumMod val="65000"/>
                  <a:lumOff val="35000"/>
                </a:schemeClr>
              </a:solidFill>
            </a:defRPr>
          </a:pPr>
          <a:endParaRPr lang="en-US"/>
        </a:p>
      </c:txPr>
    </c:legend>
    <c:plotVisOnly val="1"/>
    <c:dispBlanksAs val="gap"/>
    <c:showDLblsOverMax val="0"/>
  </c:chart>
  <c:txPr>
    <a:bodyPr/>
    <a:lstStyle/>
    <a:p>
      <a:pPr>
        <a:defRPr>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0523863088543"/>
          <c:y val="5.1443686726659166E-2"/>
          <c:w val="0.80521966896995023"/>
          <c:h val="0.880709012935883"/>
        </c:manualLayout>
      </c:layout>
      <c:doughnutChart>
        <c:varyColors val="1"/>
        <c:ser>
          <c:idx val="0"/>
          <c:order val="0"/>
          <c:spPr>
            <a:solidFill>
              <a:srgbClr val="C8E7A7"/>
            </a:solidFill>
          </c:spPr>
          <c:dPt>
            <c:idx val="0"/>
            <c:bubble3D val="0"/>
            <c:spPr>
              <a:solidFill>
                <a:srgbClr val="EBF6DE"/>
              </a:solidFill>
              <a:ln w="19050">
                <a:solidFill>
                  <a:schemeClr val="lt1"/>
                </a:solidFill>
              </a:ln>
              <a:effectLst/>
            </c:spPr>
            <c:extLst>
              <c:ext xmlns:c16="http://schemas.microsoft.com/office/drawing/2014/chart" uri="{C3380CC4-5D6E-409C-BE32-E72D297353CC}">
                <c16:uniqueId val="{00000001-62AB-4FA3-AF42-6E8597CA8A16}"/>
              </c:ext>
            </c:extLst>
          </c:dPt>
          <c:dPt>
            <c:idx val="1"/>
            <c:bubble3D val="0"/>
            <c:spPr>
              <a:solidFill>
                <a:srgbClr val="DFF1CB"/>
              </a:solidFill>
              <a:ln w="19050">
                <a:solidFill>
                  <a:schemeClr val="lt1"/>
                </a:solidFill>
              </a:ln>
              <a:effectLst/>
            </c:spPr>
            <c:extLst>
              <c:ext xmlns:c16="http://schemas.microsoft.com/office/drawing/2014/chart" uri="{C3380CC4-5D6E-409C-BE32-E72D297353CC}">
                <c16:uniqueId val="{00000003-62AB-4FA3-AF42-6E8597CA8A16}"/>
              </c:ext>
            </c:extLst>
          </c:dPt>
          <c:dPt>
            <c:idx val="2"/>
            <c:bubble3D val="0"/>
            <c:spPr>
              <a:solidFill>
                <a:srgbClr val="C8E7A7"/>
              </a:solidFill>
              <a:ln w="19050">
                <a:solidFill>
                  <a:schemeClr val="lt1"/>
                </a:solidFill>
              </a:ln>
              <a:effectLst/>
            </c:spPr>
            <c:extLst>
              <c:ext xmlns:c16="http://schemas.microsoft.com/office/drawing/2014/chart" uri="{C3380CC4-5D6E-409C-BE32-E72D297353CC}">
                <c16:uniqueId val="{00000005-62AB-4FA3-AF42-6E8597CA8A16}"/>
              </c:ext>
            </c:extLst>
          </c:dPt>
          <c:dPt>
            <c:idx val="3"/>
            <c:bubble3D val="0"/>
            <c:spPr>
              <a:solidFill>
                <a:srgbClr val="A6D86E"/>
              </a:solidFill>
              <a:ln w="19050">
                <a:solidFill>
                  <a:schemeClr val="lt1"/>
                </a:solidFill>
              </a:ln>
              <a:effectLst/>
            </c:spPr>
            <c:extLst>
              <c:ext xmlns:c16="http://schemas.microsoft.com/office/drawing/2014/chart" uri="{C3380CC4-5D6E-409C-BE32-E72D297353CC}">
                <c16:uniqueId val="{00000007-62AB-4FA3-AF42-6E8597CA8A16}"/>
              </c:ext>
            </c:extLst>
          </c:dPt>
          <c:dPt>
            <c:idx val="4"/>
            <c:bubble3D val="0"/>
            <c:spPr>
              <a:solidFill>
                <a:srgbClr val="7ABB33"/>
              </a:solidFill>
              <a:ln w="19050">
                <a:solidFill>
                  <a:schemeClr val="lt1"/>
                </a:solidFill>
              </a:ln>
              <a:effectLst/>
            </c:spPr>
            <c:extLst>
              <c:ext xmlns:c16="http://schemas.microsoft.com/office/drawing/2014/chart" uri="{C3380CC4-5D6E-409C-BE32-E72D297353CC}">
                <c16:uniqueId val="{00000009-62AB-4FA3-AF42-6E8597CA8A16}"/>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גרפים!$B$51:$B$55</c:f>
              <c:strCache>
                <c:ptCount val="5"/>
                <c:pt idx="0">
                  <c:v>Well below average</c:v>
                </c:pt>
                <c:pt idx="1">
                  <c:v>Slightly below averge</c:v>
                </c:pt>
                <c:pt idx="2">
                  <c:v>Average</c:v>
                </c:pt>
                <c:pt idx="3">
                  <c:v>Slightly above averge</c:v>
                </c:pt>
                <c:pt idx="4">
                  <c:v>Well above average</c:v>
                </c:pt>
              </c:strCache>
            </c:strRef>
          </c:cat>
          <c:val>
            <c:numRef>
              <c:f>גרפים!$C$51:$C$55</c:f>
              <c:numCache>
                <c:formatCode>###0%</c:formatCode>
                <c:ptCount val="5"/>
                <c:pt idx="0">
                  <c:v>0.10457516339869281</c:v>
                </c:pt>
                <c:pt idx="1">
                  <c:v>0.16993464052287582</c:v>
                </c:pt>
                <c:pt idx="2">
                  <c:v>0.37254901960784315</c:v>
                </c:pt>
                <c:pt idx="3">
                  <c:v>0.21568627450980393</c:v>
                </c:pt>
                <c:pt idx="4">
                  <c:v>0.13725490196078433</c:v>
                </c:pt>
              </c:numCache>
            </c:numRef>
          </c:val>
          <c:extLst>
            <c:ext xmlns:c16="http://schemas.microsoft.com/office/drawing/2014/chart" uri="{C3380CC4-5D6E-409C-BE32-E72D297353CC}">
              <c16:uniqueId val="{0000000A-62AB-4FA3-AF42-6E8597CA8A16}"/>
            </c:ext>
          </c:extLst>
        </c:ser>
        <c:dLbls>
          <c:showLegendKey val="0"/>
          <c:showVal val="1"/>
          <c:showCatName val="0"/>
          <c:showSerName val="0"/>
          <c:showPercent val="0"/>
          <c:showBubbleSize val="0"/>
          <c:showLeaderLines val="1"/>
        </c:dLbls>
        <c:firstSliceAng val="360"/>
        <c:holeSize val="60"/>
      </c:doughnutChart>
      <c:spPr>
        <a:noFill/>
        <a:ln>
          <a:noFill/>
        </a:ln>
        <a:effectLst/>
      </c:spPr>
    </c:plotArea>
    <c:legend>
      <c:legendPos val="b"/>
      <c:layout>
        <c:manualLayout>
          <c:xMode val="edge"/>
          <c:yMode val="edge"/>
          <c:x val="0.30080089695419804"/>
          <c:y val="0.32182953761869798"/>
          <c:w val="0.44002024746906637"/>
          <c:h val="0.3452136943181795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DE943F-4AA5-4D49-9022-969DD2AB3F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a:extLst>
              <a:ext uri="{FF2B5EF4-FFF2-40B4-BE49-F238E27FC236}">
                <a16:creationId xmlns:a16="http://schemas.microsoft.com/office/drawing/2014/main" id="{7F8FDBF6-6A27-4B37-86B2-6AD9251715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A41E4979-9028-4A0F-B383-38083DBC9900}" type="datetimeFigureOut">
              <a:rPr lang="he-IL" smtClean="0"/>
              <a:t>ט"ז.אייר.תשפ"ב</a:t>
            </a:fld>
            <a:endParaRPr lang="he-IL" dirty="0"/>
          </a:p>
        </p:txBody>
      </p:sp>
      <p:sp>
        <p:nvSpPr>
          <p:cNvPr id="4" name="Footer Placeholder 3">
            <a:extLst>
              <a:ext uri="{FF2B5EF4-FFF2-40B4-BE49-F238E27FC236}">
                <a16:creationId xmlns:a16="http://schemas.microsoft.com/office/drawing/2014/main" id="{1BB4E224-C798-480E-9644-C3A3E19E29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5" name="Slide Number Placeholder 4">
            <a:extLst>
              <a:ext uri="{FF2B5EF4-FFF2-40B4-BE49-F238E27FC236}">
                <a16:creationId xmlns:a16="http://schemas.microsoft.com/office/drawing/2014/main" id="{BC664178-CEDA-46F4-B5A8-675DA206E6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FCF7DE61-DF8B-4BF3-A0D9-04CA72390EDD}" type="slidenum">
              <a:rPr lang="he-IL" smtClean="0"/>
              <a:t>‹#›</a:t>
            </a:fld>
            <a:endParaRPr lang="he-IL" dirty="0"/>
          </a:p>
        </p:txBody>
      </p:sp>
    </p:spTree>
    <p:extLst>
      <p:ext uri="{BB962C8B-B14F-4D97-AF65-F5344CB8AC3E}">
        <p14:creationId xmlns:p14="http://schemas.microsoft.com/office/powerpoint/2010/main" val="3083749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FCB7351-3695-4B34-BD16-7CEA73C1ACEA}" type="datetimeFigureOut">
              <a:rPr lang="he-IL" smtClean="0"/>
              <a:t>ט"ז.אייר.תשפ"ב</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280EF0F0-FBE1-4FA8-80B3-11666AFBA521}" type="slidenum">
              <a:rPr lang="he-IL" smtClean="0"/>
              <a:t>‹#›</a:t>
            </a:fld>
            <a:endParaRPr lang="he-IL" dirty="0"/>
          </a:p>
        </p:txBody>
      </p:sp>
    </p:spTree>
    <p:extLst>
      <p:ext uri="{BB962C8B-B14F-4D97-AF65-F5344CB8AC3E}">
        <p14:creationId xmlns:p14="http://schemas.microsoft.com/office/powerpoint/2010/main" val="4062827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1</a:t>
            </a:fld>
            <a:endParaRPr lang="he-IL" dirty="0"/>
          </a:p>
        </p:txBody>
      </p:sp>
    </p:spTree>
    <p:extLst>
      <p:ext uri="{BB962C8B-B14F-4D97-AF65-F5344CB8AC3E}">
        <p14:creationId xmlns:p14="http://schemas.microsoft.com/office/powerpoint/2010/main" val="53020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dirty="0"/>
          </a:p>
        </p:txBody>
      </p:sp>
    </p:spTree>
    <p:extLst>
      <p:ext uri="{BB962C8B-B14F-4D97-AF65-F5344CB8AC3E}">
        <p14:creationId xmlns:p14="http://schemas.microsoft.com/office/powerpoint/2010/main" val="50161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dirty="0"/>
          </a:p>
        </p:txBody>
      </p:sp>
    </p:spTree>
    <p:extLst>
      <p:ext uri="{BB962C8B-B14F-4D97-AF65-F5344CB8AC3E}">
        <p14:creationId xmlns:p14="http://schemas.microsoft.com/office/powerpoint/2010/main" val="146971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dirty="0"/>
          </a:p>
        </p:txBody>
      </p:sp>
    </p:spTree>
    <p:extLst>
      <p:ext uri="{BB962C8B-B14F-4D97-AF65-F5344CB8AC3E}">
        <p14:creationId xmlns:p14="http://schemas.microsoft.com/office/powerpoint/2010/main" val="1610647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dirty="0"/>
          </a:p>
        </p:txBody>
      </p:sp>
    </p:spTree>
    <p:extLst>
      <p:ext uri="{BB962C8B-B14F-4D97-AF65-F5344CB8AC3E}">
        <p14:creationId xmlns:p14="http://schemas.microsoft.com/office/powerpoint/2010/main" val="75239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dirty="0"/>
          </a:p>
        </p:txBody>
      </p:sp>
    </p:spTree>
    <p:extLst>
      <p:ext uri="{BB962C8B-B14F-4D97-AF65-F5344CB8AC3E}">
        <p14:creationId xmlns:p14="http://schemas.microsoft.com/office/powerpoint/2010/main" val="29108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dirty="0"/>
          </a:p>
        </p:txBody>
      </p:sp>
    </p:spTree>
    <p:extLst>
      <p:ext uri="{BB962C8B-B14F-4D97-AF65-F5344CB8AC3E}">
        <p14:creationId xmlns:p14="http://schemas.microsoft.com/office/powerpoint/2010/main" val="236274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dirty="0"/>
          </a:p>
        </p:txBody>
      </p:sp>
    </p:spTree>
    <p:extLst>
      <p:ext uri="{BB962C8B-B14F-4D97-AF65-F5344CB8AC3E}">
        <p14:creationId xmlns:p14="http://schemas.microsoft.com/office/powerpoint/2010/main" val="563678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dirty="0"/>
          </a:p>
        </p:txBody>
      </p:sp>
    </p:spTree>
    <p:extLst>
      <p:ext uri="{BB962C8B-B14F-4D97-AF65-F5344CB8AC3E}">
        <p14:creationId xmlns:p14="http://schemas.microsoft.com/office/powerpoint/2010/main" val="937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18</a:t>
            </a:fld>
            <a:endParaRPr lang="he-IL" dirty="0"/>
          </a:p>
        </p:txBody>
      </p:sp>
    </p:spTree>
    <p:extLst>
      <p:ext uri="{BB962C8B-B14F-4D97-AF65-F5344CB8AC3E}">
        <p14:creationId xmlns:p14="http://schemas.microsoft.com/office/powerpoint/2010/main" val="3947225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dirty="0"/>
          </a:p>
        </p:txBody>
      </p:sp>
    </p:spTree>
    <p:extLst>
      <p:ext uri="{BB962C8B-B14F-4D97-AF65-F5344CB8AC3E}">
        <p14:creationId xmlns:p14="http://schemas.microsoft.com/office/powerpoint/2010/main" val="332579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2</a:t>
            </a:fld>
            <a:endParaRPr lang="he-IL" dirty="0"/>
          </a:p>
        </p:txBody>
      </p:sp>
    </p:spTree>
    <p:extLst>
      <p:ext uri="{BB962C8B-B14F-4D97-AF65-F5344CB8AC3E}">
        <p14:creationId xmlns:p14="http://schemas.microsoft.com/office/powerpoint/2010/main" val="259713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dirty="0"/>
          </a:p>
        </p:txBody>
      </p:sp>
    </p:spTree>
    <p:extLst>
      <p:ext uri="{BB962C8B-B14F-4D97-AF65-F5344CB8AC3E}">
        <p14:creationId xmlns:p14="http://schemas.microsoft.com/office/powerpoint/2010/main" val="684376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dirty="0"/>
          </a:p>
        </p:txBody>
      </p:sp>
    </p:spTree>
    <p:extLst>
      <p:ext uri="{BB962C8B-B14F-4D97-AF65-F5344CB8AC3E}">
        <p14:creationId xmlns:p14="http://schemas.microsoft.com/office/powerpoint/2010/main" val="722611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dirty="0"/>
          </a:p>
        </p:txBody>
      </p:sp>
    </p:spTree>
    <p:extLst>
      <p:ext uri="{BB962C8B-B14F-4D97-AF65-F5344CB8AC3E}">
        <p14:creationId xmlns:p14="http://schemas.microsoft.com/office/powerpoint/2010/main" val="214621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23</a:t>
            </a:fld>
            <a:endParaRPr lang="en-US" dirty="0"/>
          </a:p>
        </p:txBody>
      </p:sp>
    </p:spTree>
    <p:extLst>
      <p:ext uri="{BB962C8B-B14F-4D97-AF65-F5344CB8AC3E}">
        <p14:creationId xmlns:p14="http://schemas.microsoft.com/office/powerpoint/2010/main" val="1328769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defTabSz="937443" rtl="1">
              <a:buFont typeface="Arial" panose="020B0604020202020204" pitchFamily="34" charset="0"/>
              <a:buChar char="•"/>
            </a:pPr>
            <a:r>
              <a:rPr lang="he-IL" dirty="0"/>
              <a:t>גיל הרך על סדר היום</a:t>
            </a:r>
          </a:p>
          <a:p>
            <a:pPr marL="171450" indent="-171450" algn="r" defTabSz="937443" rtl="1">
              <a:buFont typeface="Arial" panose="020B0604020202020204" pitchFamily="34" charset="0"/>
              <a:buChar char="•"/>
            </a:pPr>
            <a:r>
              <a:rPr lang="he-IL" dirty="0"/>
              <a:t>אנשים בעלי ידע והבנה</a:t>
            </a:r>
          </a:p>
          <a:p>
            <a:pPr marL="171450" indent="-171450" algn="r" defTabSz="937443" rtl="1">
              <a:buFont typeface="Arial" panose="020B0604020202020204" pitchFamily="34" charset="0"/>
              <a:buChar char="•"/>
            </a:pPr>
            <a:r>
              <a:rPr lang="he-IL" dirty="0"/>
              <a:t>עד כמה התרחש שינוי תפיסה</a:t>
            </a:r>
          </a:p>
          <a:p>
            <a:pPr marL="171450" indent="-171450" algn="r" defTabSz="937443" rtl="1">
              <a:buFont typeface="Arial" panose="020B0604020202020204" pitchFamily="34" charset="0"/>
              <a:buChar char="•"/>
            </a:pPr>
            <a:r>
              <a:rPr lang="he-IL" dirty="0"/>
              <a:t>חשיבות ומרכזיות של גיל הרך </a:t>
            </a:r>
          </a:p>
          <a:p>
            <a:pPr algn="r" defTabSz="937443" rtl="1"/>
            <a:endParaRPr lang="he-IL" dirty="0"/>
          </a:p>
          <a:p>
            <a:pPr algn="r" defTabSz="937443" rtl="1"/>
            <a:r>
              <a:rPr lang="he-IL" dirty="0"/>
              <a:t>שקפים מתוך מודל לוגי טירה – מצגות טירה </a:t>
            </a:r>
          </a:p>
          <a:p>
            <a:pPr algn="r" defTabSz="937443" rtl="1"/>
            <a:r>
              <a:rPr lang="he-IL" dirty="0"/>
              <a:t>מה העמדות והתפיסות של בעלי תפקידים </a:t>
            </a:r>
          </a:p>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24</a:t>
            </a:fld>
            <a:endParaRPr lang="en-US" dirty="0"/>
          </a:p>
        </p:txBody>
      </p:sp>
    </p:spTree>
    <p:extLst>
      <p:ext uri="{BB962C8B-B14F-4D97-AF65-F5344CB8AC3E}">
        <p14:creationId xmlns:p14="http://schemas.microsoft.com/office/powerpoint/2010/main" val="2474483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25</a:t>
            </a:fld>
            <a:endParaRPr lang="en-US" dirty="0"/>
          </a:p>
        </p:txBody>
      </p:sp>
    </p:spTree>
    <p:extLst>
      <p:ext uri="{BB962C8B-B14F-4D97-AF65-F5344CB8AC3E}">
        <p14:creationId xmlns:p14="http://schemas.microsoft.com/office/powerpoint/2010/main" val="2570841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dirty="0"/>
          </a:p>
        </p:txBody>
      </p:sp>
    </p:spTree>
    <p:extLst>
      <p:ext uri="{BB962C8B-B14F-4D97-AF65-F5344CB8AC3E}">
        <p14:creationId xmlns:p14="http://schemas.microsoft.com/office/powerpoint/2010/main" val="223933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27</a:t>
            </a:fld>
            <a:endParaRPr lang="en-US" dirty="0"/>
          </a:p>
        </p:txBody>
      </p:sp>
    </p:spTree>
    <p:extLst>
      <p:ext uri="{BB962C8B-B14F-4D97-AF65-F5344CB8AC3E}">
        <p14:creationId xmlns:p14="http://schemas.microsoft.com/office/powerpoint/2010/main" val="812618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dirty="0"/>
          </a:p>
        </p:txBody>
      </p:sp>
    </p:spTree>
    <p:extLst>
      <p:ext uri="{BB962C8B-B14F-4D97-AF65-F5344CB8AC3E}">
        <p14:creationId xmlns:p14="http://schemas.microsoft.com/office/powerpoint/2010/main" val="426213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dirty="0"/>
          </a:p>
        </p:txBody>
      </p:sp>
    </p:spTree>
    <p:extLst>
      <p:ext uri="{BB962C8B-B14F-4D97-AF65-F5344CB8AC3E}">
        <p14:creationId xmlns:p14="http://schemas.microsoft.com/office/powerpoint/2010/main" val="178883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a:p>
        </p:txBody>
      </p:sp>
    </p:spTree>
    <p:extLst>
      <p:ext uri="{BB962C8B-B14F-4D97-AF65-F5344CB8AC3E}">
        <p14:creationId xmlns:p14="http://schemas.microsoft.com/office/powerpoint/2010/main" val="30499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dirty="0"/>
          </a:p>
        </p:txBody>
      </p:sp>
    </p:spTree>
    <p:extLst>
      <p:ext uri="{BB962C8B-B14F-4D97-AF65-F5344CB8AC3E}">
        <p14:creationId xmlns:p14="http://schemas.microsoft.com/office/powerpoint/2010/main" val="1099870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dirty="0"/>
          </a:p>
        </p:txBody>
      </p:sp>
    </p:spTree>
    <p:extLst>
      <p:ext uri="{BB962C8B-B14F-4D97-AF65-F5344CB8AC3E}">
        <p14:creationId xmlns:p14="http://schemas.microsoft.com/office/powerpoint/2010/main" val="1164536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dirty="0"/>
          </a:p>
        </p:txBody>
      </p:sp>
    </p:spTree>
    <p:extLst>
      <p:ext uri="{BB962C8B-B14F-4D97-AF65-F5344CB8AC3E}">
        <p14:creationId xmlns:p14="http://schemas.microsoft.com/office/powerpoint/2010/main" val="2616200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dirty="0"/>
          </a:p>
        </p:txBody>
      </p:sp>
    </p:spTree>
    <p:extLst>
      <p:ext uri="{BB962C8B-B14F-4D97-AF65-F5344CB8AC3E}">
        <p14:creationId xmlns:p14="http://schemas.microsoft.com/office/powerpoint/2010/main" val="135638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dirty="0"/>
          </a:p>
        </p:txBody>
      </p:sp>
    </p:spTree>
    <p:extLst>
      <p:ext uri="{BB962C8B-B14F-4D97-AF65-F5344CB8AC3E}">
        <p14:creationId xmlns:p14="http://schemas.microsoft.com/office/powerpoint/2010/main" val="3399074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80EF0F0-FBE1-4FA8-80B3-11666AFBA521}" type="slidenum">
              <a:rPr lang="he-IL" smtClean="0"/>
              <a:t>36</a:t>
            </a:fld>
            <a:endParaRPr lang="he-IL" dirty="0"/>
          </a:p>
        </p:txBody>
      </p:sp>
    </p:spTree>
    <p:extLst>
      <p:ext uri="{BB962C8B-B14F-4D97-AF65-F5344CB8AC3E}">
        <p14:creationId xmlns:p14="http://schemas.microsoft.com/office/powerpoint/2010/main" val="3620621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80EF0F0-FBE1-4FA8-80B3-11666AFBA521}" type="slidenum">
              <a:rPr lang="he-IL" smtClean="0"/>
              <a:t>37</a:t>
            </a:fld>
            <a:endParaRPr lang="he-IL" dirty="0"/>
          </a:p>
        </p:txBody>
      </p:sp>
    </p:spTree>
    <p:extLst>
      <p:ext uri="{BB962C8B-B14F-4D97-AF65-F5344CB8AC3E}">
        <p14:creationId xmlns:p14="http://schemas.microsoft.com/office/powerpoint/2010/main" val="63003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dirty="0"/>
          </a:p>
        </p:txBody>
      </p:sp>
    </p:spTree>
    <p:extLst>
      <p:ext uri="{BB962C8B-B14F-4D97-AF65-F5344CB8AC3E}">
        <p14:creationId xmlns:p14="http://schemas.microsoft.com/office/powerpoint/2010/main" val="2323336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dirty="0"/>
          </a:p>
        </p:txBody>
      </p:sp>
    </p:spTree>
    <p:extLst>
      <p:ext uri="{BB962C8B-B14F-4D97-AF65-F5344CB8AC3E}">
        <p14:creationId xmlns:p14="http://schemas.microsoft.com/office/powerpoint/2010/main" val="310057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80EF0F0-FBE1-4FA8-80B3-11666AFBA521}" type="slidenum">
              <a:rPr lang="he-IL" smtClean="0"/>
              <a:t>40</a:t>
            </a:fld>
            <a:endParaRPr lang="he-IL" dirty="0"/>
          </a:p>
        </p:txBody>
      </p:sp>
    </p:spTree>
    <p:extLst>
      <p:ext uri="{BB962C8B-B14F-4D97-AF65-F5344CB8AC3E}">
        <p14:creationId xmlns:p14="http://schemas.microsoft.com/office/powerpoint/2010/main" val="148437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dirty="0"/>
          </a:p>
        </p:txBody>
      </p:sp>
    </p:spTree>
    <p:extLst>
      <p:ext uri="{BB962C8B-B14F-4D97-AF65-F5344CB8AC3E}">
        <p14:creationId xmlns:p14="http://schemas.microsoft.com/office/powerpoint/2010/main" val="3049933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dirty="0"/>
          </a:p>
        </p:txBody>
      </p:sp>
    </p:spTree>
    <p:extLst>
      <p:ext uri="{BB962C8B-B14F-4D97-AF65-F5344CB8AC3E}">
        <p14:creationId xmlns:p14="http://schemas.microsoft.com/office/powerpoint/2010/main" val="30643691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dirty="0"/>
          </a:p>
        </p:txBody>
      </p:sp>
    </p:spTree>
    <p:extLst>
      <p:ext uri="{BB962C8B-B14F-4D97-AF65-F5344CB8AC3E}">
        <p14:creationId xmlns:p14="http://schemas.microsoft.com/office/powerpoint/2010/main" val="17600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43</a:t>
            </a:fld>
            <a:endParaRPr dirty="0"/>
          </a:p>
        </p:txBody>
      </p:sp>
    </p:spTree>
    <p:extLst>
      <p:ext uri="{BB962C8B-B14F-4D97-AF65-F5344CB8AC3E}">
        <p14:creationId xmlns:p14="http://schemas.microsoft.com/office/powerpoint/2010/main" val="452288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defTabSz="937443" rtl="1">
              <a:buFont typeface="Arial" panose="020B0604020202020204" pitchFamily="34" charset="0"/>
              <a:buChar char="•"/>
            </a:pPr>
            <a:r>
              <a:rPr lang="he-IL" dirty="0"/>
              <a:t>גיל הרך על סדר היום</a:t>
            </a:r>
          </a:p>
          <a:p>
            <a:pPr marL="171450" indent="-171450" algn="r" defTabSz="937443" rtl="1">
              <a:buFont typeface="Arial" panose="020B0604020202020204" pitchFamily="34" charset="0"/>
              <a:buChar char="•"/>
            </a:pPr>
            <a:r>
              <a:rPr lang="he-IL" dirty="0"/>
              <a:t>אנשים בעלי ידע והבנה</a:t>
            </a:r>
          </a:p>
          <a:p>
            <a:pPr marL="171450" indent="-171450" algn="r" defTabSz="937443" rtl="1">
              <a:buFont typeface="Arial" panose="020B0604020202020204" pitchFamily="34" charset="0"/>
              <a:buChar char="•"/>
            </a:pPr>
            <a:r>
              <a:rPr lang="he-IL" dirty="0"/>
              <a:t>עד כמה התרחש שינוי תפיסה</a:t>
            </a:r>
          </a:p>
          <a:p>
            <a:pPr marL="171450" indent="-171450" algn="r" defTabSz="937443" rtl="1">
              <a:buFont typeface="Arial" panose="020B0604020202020204" pitchFamily="34" charset="0"/>
              <a:buChar char="•"/>
            </a:pPr>
            <a:r>
              <a:rPr lang="he-IL" dirty="0"/>
              <a:t>חשיבות ומרכזיות של גיל הרך </a:t>
            </a:r>
          </a:p>
          <a:p>
            <a:pPr algn="r" defTabSz="937443" rtl="1"/>
            <a:endParaRPr lang="he-IL" dirty="0"/>
          </a:p>
          <a:p>
            <a:pPr algn="r" defTabSz="937443" rtl="1"/>
            <a:r>
              <a:rPr lang="he-IL" dirty="0"/>
              <a:t>שקפים מתוך מודל לוגי טירה – מצגות טירה </a:t>
            </a:r>
          </a:p>
          <a:p>
            <a:pPr algn="r" defTabSz="937443" rtl="1"/>
            <a:r>
              <a:rPr lang="he-IL" dirty="0"/>
              <a:t>מה העמדות והתפיסות של בעלי תפקידים </a:t>
            </a:r>
          </a:p>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44</a:t>
            </a:fld>
            <a:endParaRPr lang="en-US" dirty="0"/>
          </a:p>
        </p:txBody>
      </p:sp>
    </p:spTree>
    <p:extLst>
      <p:ext uri="{BB962C8B-B14F-4D97-AF65-F5344CB8AC3E}">
        <p14:creationId xmlns:p14="http://schemas.microsoft.com/office/powerpoint/2010/main" val="2799139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dirty="0"/>
          </a:p>
        </p:txBody>
      </p:sp>
    </p:spTree>
    <p:extLst>
      <p:ext uri="{BB962C8B-B14F-4D97-AF65-F5344CB8AC3E}">
        <p14:creationId xmlns:p14="http://schemas.microsoft.com/office/powerpoint/2010/main" val="909735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dirty="0"/>
          </a:p>
        </p:txBody>
      </p:sp>
    </p:spTree>
    <p:extLst>
      <p:ext uri="{BB962C8B-B14F-4D97-AF65-F5344CB8AC3E}">
        <p14:creationId xmlns:p14="http://schemas.microsoft.com/office/powerpoint/2010/main" val="3141139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dirty="0"/>
          </a:p>
        </p:txBody>
      </p:sp>
    </p:spTree>
    <p:extLst>
      <p:ext uri="{BB962C8B-B14F-4D97-AF65-F5344CB8AC3E}">
        <p14:creationId xmlns:p14="http://schemas.microsoft.com/office/powerpoint/2010/main" val="3325426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10"/>
          </p:nvPr>
        </p:nvSpPr>
        <p:spPr/>
        <p:txBody>
          <a:bodyPr/>
          <a:lstStyle/>
          <a:p>
            <a:fld id="{978BCAE1-5F72-474F-B970-09885B17872C}" type="slidenum">
              <a:rPr lang="he-IL" smtClean="0"/>
              <a:pPr/>
              <a:t>48</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Header Placeholder 5"/>
          <p:cNvSpPr>
            <a:spLocks noGrp="1"/>
          </p:cNvSpPr>
          <p:nvPr>
            <p:ph type="hdr" sz="quarter" idx="12"/>
          </p:nvPr>
        </p:nvSpPr>
        <p:spPr/>
        <p:txBody>
          <a:bodyPr/>
          <a:lstStyle/>
          <a:p>
            <a:endParaRPr lang="he-IL" dirty="0"/>
          </a:p>
        </p:txBody>
      </p:sp>
    </p:spTree>
    <p:extLst>
      <p:ext uri="{BB962C8B-B14F-4D97-AF65-F5344CB8AC3E}">
        <p14:creationId xmlns:p14="http://schemas.microsoft.com/office/powerpoint/2010/main" val="1557981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49</a:t>
            </a:fld>
            <a:endParaRPr lang="en-US" dirty="0"/>
          </a:p>
        </p:txBody>
      </p:sp>
    </p:spTree>
    <p:extLst>
      <p:ext uri="{BB962C8B-B14F-4D97-AF65-F5344CB8AC3E}">
        <p14:creationId xmlns:p14="http://schemas.microsoft.com/office/powerpoint/2010/main" val="3150546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50</a:t>
            </a:fld>
            <a:endParaRPr lang="en-US" dirty="0"/>
          </a:p>
        </p:txBody>
      </p:sp>
    </p:spTree>
    <p:extLst>
      <p:ext uri="{BB962C8B-B14F-4D97-AF65-F5344CB8AC3E}">
        <p14:creationId xmlns:p14="http://schemas.microsoft.com/office/powerpoint/2010/main" val="66534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31774" rtl="1" fontAlgn="base">
              <a:defRPr/>
            </a:pPr>
            <a:r>
              <a:rPr lang="en-GB" dirty="0">
                <a:latin typeface="Tahoma" panose="020B0604030504040204" pitchFamily="34" charset="0"/>
                <a:ea typeface="Tahoma" panose="020B0604030504040204" pitchFamily="34" charset="0"/>
                <a:cs typeface="Tahoma" panose="020B0604030504040204" pitchFamily="34" charset="0"/>
              </a:rPr>
              <a:t>The</a:t>
            </a:r>
            <a:r>
              <a:rPr lang="en-GB" baseline="0" dirty="0">
                <a:latin typeface="Tahoma" panose="020B0604030504040204" pitchFamily="34" charset="0"/>
                <a:ea typeface="Tahoma" panose="020B0604030504040204" pitchFamily="34" charset="0"/>
                <a:cs typeface="Tahoma" panose="020B0604030504040204" pitchFamily="34" charset="0"/>
              </a:rPr>
              <a:t> joint initiative part – I assumed the foundation was funding the program – but if you say the ILGBC is operating it then you need to say what the foundation is doing, or not refer to what either of them is doing and just say that it’s a joint initiative of the foundation and the ILGBC…</a:t>
            </a: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fld id="{978BCAE1-5F72-474F-B970-09885B17872C}" type="slidenum">
              <a:rPr lang="he-IL" smtClean="0"/>
              <a:pPr/>
              <a:t>5</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Header Placeholder 5"/>
          <p:cNvSpPr>
            <a:spLocks noGrp="1"/>
          </p:cNvSpPr>
          <p:nvPr>
            <p:ph type="hdr" sz="quarter" idx="12"/>
          </p:nvPr>
        </p:nvSpPr>
        <p:spPr/>
        <p:txBody>
          <a:bodyPr/>
          <a:lstStyle/>
          <a:p>
            <a:endParaRPr lang="he-IL" dirty="0"/>
          </a:p>
        </p:txBody>
      </p:sp>
    </p:spTree>
    <p:extLst>
      <p:ext uri="{BB962C8B-B14F-4D97-AF65-F5344CB8AC3E}">
        <p14:creationId xmlns:p14="http://schemas.microsoft.com/office/powerpoint/2010/main" val="15944769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51</a:t>
            </a:fld>
            <a:endParaRPr lang="en-US" dirty="0"/>
          </a:p>
        </p:txBody>
      </p:sp>
    </p:spTree>
    <p:extLst>
      <p:ext uri="{BB962C8B-B14F-4D97-AF65-F5344CB8AC3E}">
        <p14:creationId xmlns:p14="http://schemas.microsoft.com/office/powerpoint/2010/main" val="3633440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52</a:t>
            </a:fld>
            <a:endParaRPr lang="en-US" dirty="0"/>
          </a:p>
        </p:txBody>
      </p:sp>
    </p:spTree>
    <p:extLst>
      <p:ext uri="{BB962C8B-B14F-4D97-AF65-F5344CB8AC3E}">
        <p14:creationId xmlns:p14="http://schemas.microsoft.com/office/powerpoint/2010/main" val="3637673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dirty="0"/>
          </a:p>
        </p:txBody>
      </p:sp>
    </p:spTree>
    <p:extLst>
      <p:ext uri="{BB962C8B-B14F-4D97-AF65-F5344CB8AC3E}">
        <p14:creationId xmlns:p14="http://schemas.microsoft.com/office/powerpoint/2010/main" val="2650651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54</a:t>
            </a:fld>
            <a:endParaRPr lang="en-US" dirty="0"/>
          </a:p>
        </p:txBody>
      </p:sp>
    </p:spTree>
    <p:extLst>
      <p:ext uri="{BB962C8B-B14F-4D97-AF65-F5344CB8AC3E}">
        <p14:creationId xmlns:p14="http://schemas.microsoft.com/office/powerpoint/2010/main" val="1853227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55</a:t>
            </a:fld>
            <a:endParaRPr dirty="0"/>
          </a:p>
        </p:txBody>
      </p:sp>
    </p:spTree>
    <p:extLst>
      <p:ext uri="{BB962C8B-B14F-4D97-AF65-F5344CB8AC3E}">
        <p14:creationId xmlns:p14="http://schemas.microsoft.com/office/powerpoint/2010/main" val="1782009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56</a:t>
            </a:fld>
            <a:endParaRPr lang="en-US" dirty="0"/>
          </a:p>
        </p:txBody>
      </p:sp>
    </p:spTree>
    <p:extLst>
      <p:ext uri="{BB962C8B-B14F-4D97-AF65-F5344CB8AC3E}">
        <p14:creationId xmlns:p14="http://schemas.microsoft.com/office/powerpoint/2010/main" val="2989765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57</a:t>
            </a:fld>
            <a:endParaRPr lang="en-US" dirty="0"/>
          </a:p>
        </p:txBody>
      </p:sp>
    </p:spTree>
    <p:extLst>
      <p:ext uri="{BB962C8B-B14F-4D97-AF65-F5344CB8AC3E}">
        <p14:creationId xmlns:p14="http://schemas.microsoft.com/office/powerpoint/2010/main" val="2066375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58</a:t>
            </a:fld>
            <a:endParaRPr lang="en-US" dirty="0"/>
          </a:p>
        </p:txBody>
      </p:sp>
    </p:spTree>
    <p:extLst>
      <p:ext uri="{BB962C8B-B14F-4D97-AF65-F5344CB8AC3E}">
        <p14:creationId xmlns:p14="http://schemas.microsoft.com/office/powerpoint/2010/main" val="1910749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59</a:t>
            </a:fld>
            <a:endParaRPr lang="en-US" dirty="0"/>
          </a:p>
        </p:txBody>
      </p:sp>
    </p:spTree>
    <p:extLst>
      <p:ext uri="{BB962C8B-B14F-4D97-AF65-F5344CB8AC3E}">
        <p14:creationId xmlns:p14="http://schemas.microsoft.com/office/powerpoint/2010/main" val="632939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60</a:t>
            </a:fld>
            <a:endParaRPr lang="en-US" dirty="0"/>
          </a:p>
        </p:txBody>
      </p:sp>
    </p:spTree>
    <p:extLst>
      <p:ext uri="{BB962C8B-B14F-4D97-AF65-F5344CB8AC3E}">
        <p14:creationId xmlns:p14="http://schemas.microsoft.com/office/powerpoint/2010/main" val="294539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dirty="0"/>
          </a:p>
        </p:txBody>
      </p:sp>
    </p:spTree>
    <p:extLst>
      <p:ext uri="{BB962C8B-B14F-4D97-AF65-F5344CB8AC3E}">
        <p14:creationId xmlns:p14="http://schemas.microsoft.com/office/powerpoint/2010/main" val="1257695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61</a:t>
            </a:fld>
            <a:endParaRPr lang="en-US" dirty="0"/>
          </a:p>
        </p:txBody>
      </p:sp>
    </p:spTree>
    <p:extLst>
      <p:ext uri="{BB962C8B-B14F-4D97-AF65-F5344CB8AC3E}">
        <p14:creationId xmlns:p14="http://schemas.microsoft.com/office/powerpoint/2010/main" val="811703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62</a:t>
            </a:fld>
            <a:endParaRPr lang="en-US" dirty="0"/>
          </a:p>
        </p:txBody>
      </p:sp>
    </p:spTree>
    <p:extLst>
      <p:ext uri="{BB962C8B-B14F-4D97-AF65-F5344CB8AC3E}">
        <p14:creationId xmlns:p14="http://schemas.microsoft.com/office/powerpoint/2010/main" val="1602039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63</a:t>
            </a:fld>
            <a:endParaRPr lang="en-US" dirty="0"/>
          </a:p>
        </p:txBody>
      </p:sp>
    </p:spTree>
    <p:extLst>
      <p:ext uri="{BB962C8B-B14F-4D97-AF65-F5344CB8AC3E}">
        <p14:creationId xmlns:p14="http://schemas.microsoft.com/office/powerpoint/2010/main" val="1471042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64</a:t>
            </a:fld>
            <a:endParaRPr lang="en-US" dirty="0"/>
          </a:p>
        </p:txBody>
      </p:sp>
    </p:spTree>
    <p:extLst>
      <p:ext uri="{BB962C8B-B14F-4D97-AF65-F5344CB8AC3E}">
        <p14:creationId xmlns:p14="http://schemas.microsoft.com/office/powerpoint/2010/main" val="1514075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65</a:t>
            </a:fld>
            <a:endParaRPr lang="en-US" dirty="0"/>
          </a:p>
        </p:txBody>
      </p:sp>
    </p:spTree>
    <p:extLst>
      <p:ext uri="{BB962C8B-B14F-4D97-AF65-F5344CB8AC3E}">
        <p14:creationId xmlns:p14="http://schemas.microsoft.com/office/powerpoint/2010/main" val="3461502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66</a:t>
            </a:fld>
            <a:endParaRPr lang="en-US" dirty="0"/>
          </a:p>
        </p:txBody>
      </p:sp>
    </p:spTree>
    <p:extLst>
      <p:ext uri="{BB962C8B-B14F-4D97-AF65-F5344CB8AC3E}">
        <p14:creationId xmlns:p14="http://schemas.microsoft.com/office/powerpoint/2010/main" val="2231080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67</a:t>
            </a:fld>
            <a:endParaRPr lang="en-US" dirty="0"/>
          </a:p>
        </p:txBody>
      </p:sp>
    </p:spTree>
    <p:extLst>
      <p:ext uri="{BB962C8B-B14F-4D97-AF65-F5344CB8AC3E}">
        <p14:creationId xmlns:p14="http://schemas.microsoft.com/office/powerpoint/2010/main" val="1295175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68</a:t>
            </a:fld>
            <a:endParaRPr dirty="0"/>
          </a:p>
        </p:txBody>
      </p:sp>
    </p:spTree>
    <p:extLst>
      <p:ext uri="{BB962C8B-B14F-4D97-AF65-F5344CB8AC3E}">
        <p14:creationId xmlns:p14="http://schemas.microsoft.com/office/powerpoint/2010/main" val="344491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dirty="0"/>
          </a:p>
        </p:txBody>
      </p:sp>
    </p:spTree>
    <p:extLst>
      <p:ext uri="{BB962C8B-B14F-4D97-AF65-F5344CB8AC3E}">
        <p14:creationId xmlns:p14="http://schemas.microsoft.com/office/powerpoint/2010/main" val="254359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dirty="0"/>
          </a:p>
        </p:txBody>
      </p:sp>
    </p:spTree>
    <p:extLst>
      <p:ext uri="{BB962C8B-B14F-4D97-AF65-F5344CB8AC3E}">
        <p14:creationId xmlns:p14="http://schemas.microsoft.com/office/powerpoint/2010/main" val="143281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dirty="0"/>
          </a:p>
        </p:txBody>
      </p:sp>
    </p:spTree>
    <p:extLst>
      <p:ext uri="{BB962C8B-B14F-4D97-AF65-F5344CB8AC3E}">
        <p14:creationId xmlns:p14="http://schemas.microsoft.com/office/powerpoint/2010/main" val="387557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A3BA864-CBF3-4BA7-A5FF-AF8C8FB6476C}" type="datetime8">
              <a:rPr lang="he-IL" smtClean="0"/>
              <a:t>17 במאי 22</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B4598CFB-5F6B-46C5-B0E9-8606F42A9C63}" type="datetime8">
              <a:rPr lang="he-IL" smtClean="0"/>
              <a:t>17 במאי 22</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4215C41-AF7C-4533-BF80-9B91E6F9AA61}" type="datetime8">
              <a:rPr lang="he-IL" smtClean="0"/>
              <a:t>17 במאי 22</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048DDC1-D380-45B0-BCA0-963052317ACC}" type="datetime8">
              <a:rPr lang="he-IL" smtClean="0"/>
              <a:t>17 במאי 22</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32B81D0-5BA0-4EE9-8462-DFAEA3C3364A}" type="datetime8">
              <a:rPr lang="he-IL" smtClean="0"/>
              <a:t>17 במאי 22</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355AE30E-6A74-4B44-ACCE-93389B19577C}" type="datetime8">
              <a:rPr lang="he-IL" smtClean="0"/>
              <a:t>17 במאי 22</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8828D37-3BC3-49E2-9B6E-AA3E49152A08}" type="datetime8">
              <a:rPr lang="he-IL" smtClean="0"/>
              <a:t>17 במאי 22</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AB7D7F2-C66C-4BCE-9CD0-AE4065EEA5D4}" type="datetime8">
              <a:rPr lang="he-IL" smtClean="0"/>
              <a:t>17 במאי 22</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1A8606E6-71FD-43C0-ABC7-30E7BCD8069F}" type="datetime8">
              <a:rPr lang="he-IL" smtClean="0"/>
              <a:t>17 במאי 22</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CEBAEB-9DD4-48E0-B1DD-F2DCF6C107C2}" type="datetime8">
              <a:rPr lang="he-IL" smtClean="0"/>
              <a:t>17 במאי 22</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496306-4841-4BBA-9748-02233F45205C}" type="datetime8">
              <a:rPr lang="he-IL" smtClean="0"/>
              <a:t>17 במאי 22</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3D32661-FF80-4BE4-BD26-2BB349EF55FF}" type="datetime8">
              <a:rPr lang="he-IL" smtClean="0"/>
              <a:t>17 במאי 22</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dirty="0"/>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image" Target="../media/image42.png"/><Relationship Id="rId2" Type="http://schemas.openxmlformats.org/officeDocument/2006/relationships/notesSlide" Target="../notesSlides/notesSlide33.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chart" Target="../charts/chart5.xml"/><Relationship Id="rId11" Type="http://schemas.openxmlformats.org/officeDocument/2006/relationships/image" Target="../media/image41.svg"/><Relationship Id="rId5" Type="http://schemas.openxmlformats.org/officeDocument/2006/relationships/chart" Target="../charts/chart4.xml"/><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chart" Target="../charts/chart3.xml"/><Relationship Id="rId9" Type="http://schemas.openxmlformats.org/officeDocument/2006/relationships/image" Target="../media/image39.sv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5.sv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svg"/><Relationship Id="rId5" Type="http://schemas.microsoft.com/office/2007/relationships/hdphoto" Target="../media/hdphoto5.wdp"/><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jpeg"/><Relationship Id="rId5" Type="http://schemas.microsoft.com/office/2007/relationships/hdphoto" Target="../media/hdphoto7.wdp"/><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microsoft.com/office/2007/relationships/hdphoto" Target="../media/hdphoto7.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0.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pn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jpeg"/><Relationship Id="rId9" Type="http://schemas.openxmlformats.org/officeDocument/2006/relationships/image" Target="../media/image106.png"/></Relationships>
</file>

<file path=ppt/slides/_rels/slide5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5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chart" Target="../charts/chart12.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ECE299-FCA0-457F-895A-7484E66B763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36650" y="54890"/>
            <a:ext cx="7705725" cy="6705600"/>
          </a:xfrm>
          <a:prstGeom prst="rect">
            <a:avLst/>
          </a:prstGeom>
        </p:spPr>
      </p:pic>
      <p:sp>
        <p:nvSpPr>
          <p:cNvPr id="11" name="מלבן מעוגל 10"/>
          <p:cNvSpPr/>
          <p:nvPr/>
        </p:nvSpPr>
        <p:spPr>
          <a:xfrm rot="4329447">
            <a:off x="7548124" y="1534038"/>
            <a:ext cx="5891601" cy="5891601"/>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מלבן מעוגל 1"/>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מלבן 7"/>
          <p:cNvSpPr/>
          <p:nvPr/>
        </p:nvSpPr>
        <p:spPr>
          <a:xfrm>
            <a:off x="6659223" y="1042322"/>
            <a:ext cx="5818255" cy="4503797"/>
          </a:xfrm>
          <a:prstGeom prst="rect">
            <a:avLst/>
          </a:prstGeom>
        </p:spPr>
        <p:txBody>
          <a:bodyPr wrap="square" lIns="91440" tIns="45720" rIns="91440" bIns="45720" anchor="t">
            <a:spAutoFit/>
          </a:bodyPr>
          <a:lstStyle/>
          <a:p>
            <a:pPr algn="ctr" rtl="0">
              <a:spcBef>
                <a:spcPts val="1000"/>
              </a:spcBef>
            </a:pP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Baseline Report for the Urban95 Program in Tira</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sz="4000" dirty="0">
                <a:solidFill>
                  <a:schemeClr val="bg1"/>
                </a:solidFill>
                <a:latin typeface="Segoe UI"/>
                <a:ea typeface="Tahoma"/>
                <a:cs typeface="Segoe UI"/>
              </a:rPr>
              <a:t>Status Report Prior to </a:t>
            </a:r>
            <a:r>
              <a:rPr lang="en-US" sz="4000" dirty="0">
                <a:solidFill>
                  <a:schemeClr val="bg1"/>
                </a:solidFill>
                <a:latin typeface="Segoe UI"/>
                <a:ea typeface="Tahoma"/>
                <a:cs typeface="Segoe UI"/>
              </a:rPr>
              <a:t>Intervention Implementation</a:t>
            </a:r>
            <a:endParaRPr lang="he-IL" sz="4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dirty="0">
                <a:solidFill>
                  <a:schemeClr val="bg1"/>
                </a:solidFill>
                <a:latin typeface="Segoe UI"/>
                <a:ea typeface="Tahoma"/>
                <a:cs typeface="Segoe UI"/>
              </a:rPr>
              <a:t>April 2022</a:t>
            </a:r>
            <a:endParaRPr lang="he-IL" dirty="0">
              <a:solidFill>
                <a:schemeClr val="bg1"/>
              </a:solidFill>
              <a:latin typeface="Segoe UI"/>
              <a:ea typeface="Tahoma"/>
              <a:cs typeface="Segoe UI"/>
            </a:endParaRPr>
          </a:p>
        </p:txBody>
      </p:sp>
      <p:grpSp>
        <p:nvGrpSpPr>
          <p:cNvPr id="27" name="Group 26">
            <a:extLst>
              <a:ext uri="{FF2B5EF4-FFF2-40B4-BE49-F238E27FC236}">
                <a16:creationId xmlns:a16="http://schemas.microsoft.com/office/drawing/2014/main" id="{84D03AFD-BA4B-47BD-9358-C1102574F075}"/>
              </a:ext>
            </a:extLst>
          </p:cNvPr>
          <p:cNvGrpSpPr/>
          <p:nvPr/>
        </p:nvGrpSpPr>
        <p:grpSpPr>
          <a:xfrm>
            <a:off x="-116958" y="6506578"/>
            <a:ext cx="12650972" cy="545033"/>
            <a:chOff x="-116958" y="6506578"/>
            <a:chExt cx="12650972" cy="545033"/>
          </a:xfrm>
        </p:grpSpPr>
        <p:sp>
          <p:nvSpPr>
            <p:cNvPr id="28" name="Rectangle: Rounded Corners 27">
              <a:extLst>
                <a:ext uri="{FF2B5EF4-FFF2-40B4-BE49-F238E27FC236}">
                  <a16:creationId xmlns:a16="http://schemas.microsoft.com/office/drawing/2014/main" id="{E1DF3481-E3F9-40B5-B1E5-F5E4C63AC59E}"/>
                </a:ext>
              </a:extLst>
            </p:cNvPr>
            <p:cNvSpPr/>
            <p:nvPr/>
          </p:nvSpPr>
          <p:spPr>
            <a:xfrm>
              <a:off x="-116958" y="6528391"/>
              <a:ext cx="12410558"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9" name="Rectangle: Rounded Corners 28">
              <a:extLst>
                <a:ext uri="{FF2B5EF4-FFF2-40B4-BE49-F238E27FC236}">
                  <a16:creationId xmlns:a16="http://schemas.microsoft.com/office/drawing/2014/main" id="{38E446F3-211A-4960-BDF8-EF79A4AF8809}"/>
                </a:ext>
              </a:extLst>
            </p:cNvPr>
            <p:cNvSpPr/>
            <p:nvPr/>
          </p:nvSpPr>
          <p:spPr>
            <a:xfrm>
              <a:off x="2104067" y="6506578"/>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TextBox 29">
              <a:extLst>
                <a:ext uri="{FF2B5EF4-FFF2-40B4-BE49-F238E27FC236}">
                  <a16:creationId xmlns:a16="http://schemas.microsoft.com/office/drawing/2014/main" id="{0E2574B9-F5CA-4ACF-9D63-BA9C1916B8C6}"/>
                </a:ext>
              </a:extLst>
            </p:cNvPr>
            <p:cNvSpPr txBox="1"/>
            <p:nvPr/>
          </p:nvSpPr>
          <p:spPr>
            <a:xfrm>
              <a:off x="2209800" y="6590153"/>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8" name="Isosceles Triangle 17">
            <a:extLst>
              <a:ext uri="{FF2B5EF4-FFF2-40B4-BE49-F238E27FC236}">
                <a16:creationId xmlns:a16="http://schemas.microsoft.com/office/drawing/2014/main" id="{4940C447-EBE6-4FB8-A771-C550AF502871}"/>
              </a:ext>
            </a:extLst>
          </p:cNvPr>
          <p:cNvSpPr/>
          <p:nvPr/>
        </p:nvSpPr>
        <p:spPr>
          <a:xfrm>
            <a:off x="2226" y="3335532"/>
            <a:ext cx="2448748" cy="37160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grpSp>
        <p:nvGrpSpPr>
          <p:cNvPr id="19" name="Group 18">
            <a:extLst>
              <a:ext uri="{FF2B5EF4-FFF2-40B4-BE49-F238E27FC236}">
                <a16:creationId xmlns:a16="http://schemas.microsoft.com/office/drawing/2014/main" id="{5E70D595-E801-4803-B18D-D834B842C9DA}"/>
              </a:ext>
            </a:extLst>
          </p:cNvPr>
          <p:cNvGrpSpPr/>
          <p:nvPr/>
        </p:nvGrpSpPr>
        <p:grpSpPr>
          <a:xfrm>
            <a:off x="-72619" y="4590175"/>
            <a:ext cx="1444009" cy="2170315"/>
            <a:chOff x="-72619" y="4590175"/>
            <a:chExt cx="1444009" cy="2170315"/>
          </a:xfrm>
        </p:grpSpPr>
        <p:sp>
          <p:nvSpPr>
            <p:cNvPr id="21" name="TextBox 20">
              <a:extLst>
                <a:ext uri="{FF2B5EF4-FFF2-40B4-BE49-F238E27FC236}">
                  <a16:creationId xmlns:a16="http://schemas.microsoft.com/office/drawing/2014/main" id="{66D1B4D4-AB9A-4A06-B049-EAFCD7F63F85}"/>
                </a:ext>
              </a:extLst>
            </p:cNvPr>
            <p:cNvSpPr txBox="1"/>
            <p:nvPr/>
          </p:nvSpPr>
          <p:spPr>
            <a:xfrm>
              <a:off x="98611" y="6506578"/>
              <a:ext cx="803425" cy="215444"/>
            </a:xfrm>
            <a:prstGeom prst="rect">
              <a:avLst/>
            </a:prstGeom>
            <a:noFill/>
          </p:spPr>
          <p:txBody>
            <a:bodyPr wrap="none" rtlCol="1">
              <a:spAutoFit/>
            </a:bodyPr>
            <a:lstStyle/>
            <a:p>
              <a:pPr algn="l" rtl="0"/>
              <a:r>
                <a:rPr lang="he-IL" sz="800" dirty="0">
                  <a:solidFill>
                    <a:schemeClr val="bg1"/>
                  </a:solidFill>
                  <a:latin typeface="Tahoma" panose="020B0604030504040204" pitchFamily="34" charset="0"/>
                  <a:ea typeface="Tahoma" panose="020B0604030504040204" pitchFamily="34" charset="0"/>
                  <a:cs typeface="Tahoma" panose="020B0604030504040204" pitchFamily="34" charset="0"/>
                </a:rPr>
                <a:t>צילום: "מסע"</a:t>
              </a:r>
            </a:p>
          </p:txBody>
        </p:sp>
        <p:pic>
          <p:nvPicPr>
            <p:cNvPr id="22" name="Picture 21">
              <a:extLst>
                <a:ext uri="{FF2B5EF4-FFF2-40B4-BE49-F238E27FC236}">
                  <a16:creationId xmlns:a16="http://schemas.microsoft.com/office/drawing/2014/main" id="{3D49642C-36AE-4FA2-BEE2-1BF6DE66AD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061" y="6454980"/>
              <a:ext cx="996329" cy="305510"/>
            </a:xfrm>
            <a:prstGeom prst="rect">
              <a:avLst/>
            </a:prstGeom>
          </p:spPr>
        </p:pic>
        <p:pic>
          <p:nvPicPr>
            <p:cNvPr id="23" name="Picture 4" descr="https://westeurope1-mediap.svc.ms/transform/thumbnail?provider=spo&amp;inputFormat=png&amp;cs=fFNQTw&amp;docid=https%3A%2F%2Fcet365.sharepoint.com%3A443%2F_api%2Fv2.0%2Fdrives%2Fb!2wHxPgjkP0ysVFtsv2YxNyW-o0uqA8JFuQ_YwlUQfrcd6ZYw1-vlTLKzVtdDkLVX%2Fitems%2F01GQLBMVY2TSVRJLQYBRHZYZ6G6RQST3WC%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6&amp;height=297&amp;action=Access">
              <a:extLst>
                <a:ext uri="{FF2B5EF4-FFF2-40B4-BE49-F238E27FC236}">
                  <a16:creationId xmlns:a16="http://schemas.microsoft.com/office/drawing/2014/main" id="{4DFA9EBE-D88D-41A6-BA43-81C2409006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39" t="16728" r="36226" b="19001"/>
            <a:stretch/>
          </p:blipFill>
          <p:spPr bwMode="auto">
            <a:xfrm>
              <a:off x="-72619" y="4590175"/>
              <a:ext cx="889591" cy="8793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westeurope1-mediap.svc.ms/transform/thumbnail?provider=spo&amp;inputFormat=png&amp;cs=fFNQTw&amp;docid=https%3A%2F%2Fcet365.sharepoint.com%3A443%2F_api%2Fv2.0%2Fdrives%2Fb!2wHxPgjkP0ysVFtsv2YxNyW-o0uqA8JFuQ_YwlUQfrcd6ZYw1-vlTLKzVtdDkLVX%2Fitems%2F01GQLBMV4Y45AL73IKCBAJKNHWMEYT2TW5%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8&amp;height=228&amp;action=Access">
              <a:extLst>
                <a:ext uri="{FF2B5EF4-FFF2-40B4-BE49-F238E27FC236}">
                  <a16:creationId xmlns:a16="http://schemas.microsoft.com/office/drawing/2014/main" id="{1DBAE475-63F4-4C1C-A304-319DEFEC7F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526" t="30056" r="22199" b="43315"/>
            <a:stretch/>
          </p:blipFill>
          <p:spPr bwMode="auto">
            <a:xfrm>
              <a:off x="60994" y="5510295"/>
              <a:ext cx="1086258" cy="2092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10E769-95BF-4BF6-BA3D-46193B534248}"/>
                </a:ext>
              </a:extLst>
            </p:cNvPr>
            <p:cNvPicPr>
              <a:picLocks noChangeAspect="1"/>
            </p:cNvPicPr>
            <p:nvPr/>
          </p:nvPicPr>
          <p:blipFill>
            <a:blip r:embed="rId8"/>
            <a:stretch>
              <a:fillRect/>
            </a:stretch>
          </p:blipFill>
          <p:spPr>
            <a:xfrm>
              <a:off x="-9005" y="5860556"/>
              <a:ext cx="1081950" cy="425149"/>
            </a:xfrm>
            <a:prstGeom prst="rect">
              <a:avLst/>
            </a:prstGeom>
          </p:spPr>
        </p:pic>
      </p:grpSp>
      <p:pic>
        <p:nvPicPr>
          <p:cNvPr id="20" name="Picture 2" descr="טירה (עיר) – ויקיפדיה">
            <a:extLst>
              <a:ext uri="{FF2B5EF4-FFF2-40B4-BE49-F238E27FC236}">
                <a16:creationId xmlns:a16="http://schemas.microsoft.com/office/drawing/2014/main" id="{CD9DFE8D-B796-40CE-AA99-140D0B0ED4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3941" y="5778624"/>
            <a:ext cx="540780" cy="5944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658B1F-F40A-4AC0-AB0B-36ABBBFEF864}"/>
              </a:ext>
            </a:extLst>
          </p:cNvPr>
          <p:cNvSpPr>
            <a:spLocks noGrp="1"/>
          </p:cNvSpPr>
          <p:nvPr>
            <p:ph type="sldNum" sz="quarter" idx="12"/>
          </p:nvPr>
        </p:nvSpPr>
        <p:spPr/>
        <p:txBody>
          <a:bodyPr/>
          <a:lstStyle/>
          <a:p>
            <a:pPr algn="r" rtl="0"/>
            <a:fld id="{199E282D-D310-42D8-B8FF-78ED45A44D81}" type="slidenum">
              <a:rPr lang="he-IL" smtClean="0"/>
              <a:pPr algn="r" rtl="0"/>
              <a:t>1</a:t>
            </a:fld>
            <a:endParaRPr lang="he-IL" dirty="0"/>
          </a:p>
        </p:txBody>
      </p:sp>
    </p:spTree>
    <p:extLst>
      <p:ext uri="{BB962C8B-B14F-4D97-AF65-F5344CB8AC3E}">
        <p14:creationId xmlns:p14="http://schemas.microsoft.com/office/powerpoint/2010/main" val="397622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10</a:t>
            </a:fld>
            <a:endParaRPr dirty="0"/>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Arab Population in Israel – </a:t>
            </a:r>
            <a:r>
              <a:rPr lang="en-US" b="1" dirty="0">
                <a:solidFill>
                  <a:schemeClr val="bg1"/>
                </a:solidFill>
                <a:latin typeface="Tahoma" pitchFamily="34" charset="0"/>
                <a:ea typeface="Tahoma" pitchFamily="34" charset="0"/>
                <a:cs typeface="Tahoma" pitchFamily="34" charset="0"/>
              </a:rPr>
              <a:t>Personal Safety and Exposure to Crime*</a:t>
            </a:r>
            <a:endParaRPr lang="he-IL"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636227" y="544204"/>
            <a:ext cx="5555773" cy="235449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Compared to the Jewish population, the Arab population in Israel is not as pleased with how the police force functions (37.3% of Arabs as opposed to 43.8% of non-orthodox Jews and 52.3% of orthodox Jews) as well as how the Israeli security forces and legal system functions. However, no considerable differences were found regarding the rate of people over 20 who reported crimes and victims of crimes committed by individuals.   </a:t>
            </a:r>
            <a:endParaRPr lang="he-IL" sz="14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10</a:t>
            </a:fld>
            <a:endParaRPr lang="x-none"/>
          </a:p>
        </p:txBody>
      </p:sp>
      <p:sp>
        <p:nvSpPr>
          <p:cNvPr id="18" name="Rectangle 8">
            <a:extLst>
              <a:ext uri="{FF2B5EF4-FFF2-40B4-BE49-F238E27FC236}">
                <a16:creationId xmlns:a16="http://schemas.microsoft.com/office/drawing/2014/main" id="{C43D51AC-3C86-4397-8495-FB88D298B4FF}"/>
              </a:ext>
            </a:extLst>
          </p:cNvPr>
          <p:cNvSpPr/>
          <p:nvPr/>
        </p:nvSpPr>
        <p:spPr>
          <a:xfrm>
            <a:off x="821890" y="595242"/>
            <a:ext cx="5064560" cy="369332"/>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Field of Personal Safety and Exposure to Crime Indexes</a:t>
            </a:r>
            <a:r>
              <a:rPr lang="en-US" sz="1200" dirty="0">
                <a:latin typeface="Segoe UI" panose="020B0502040204020203" pitchFamily="34" charset="0"/>
                <a:cs typeface="Segoe UI" panose="020B0502040204020203" pitchFamily="34" charset="0"/>
              </a:rPr>
              <a:t> for 2017</a:t>
            </a:r>
            <a:endParaRPr lang="he-IL" sz="1200" dirty="0">
              <a:latin typeface="Segoe UI" panose="020B0502040204020203" pitchFamily="34" charset="0"/>
              <a:cs typeface="Segoe UI" panose="020B0502040204020203" pitchFamily="34" charset="0"/>
            </a:endParaRPr>
          </a:p>
        </p:txBody>
      </p:sp>
      <p:pic>
        <p:nvPicPr>
          <p:cNvPr id="5" name="תמונה 4">
            <a:extLst>
              <a:ext uri="{FF2B5EF4-FFF2-40B4-BE49-F238E27FC236}">
                <a16:creationId xmlns:a16="http://schemas.microsoft.com/office/drawing/2014/main" id="{31144994-7106-4111-9AE1-4BCB309A696C}"/>
              </a:ext>
            </a:extLst>
          </p:cNvPr>
          <p:cNvPicPr>
            <a:picLocks noChangeAspect="1"/>
          </p:cNvPicPr>
          <p:nvPr/>
        </p:nvPicPr>
        <p:blipFill>
          <a:blip r:embed="rId3"/>
          <a:stretch>
            <a:fillRect/>
          </a:stretch>
        </p:blipFill>
        <p:spPr>
          <a:xfrm>
            <a:off x="470957" y="958569"/>
            <a:ext cx="5894747" cy="2635670"/>
          </a:xfrm>
          <a:prstGeom prst="rect">
            <a:avLst/>
          </a:prstGeom>
        </p:spPr>
      </p:pic>
      <p:pic>
        <p:nvPicPr>
          <p:cNvPr id="17" name="תמונה 16">
            <a:extLst>
              <a:ext uri="{FF2B5EF4-FFF2-40B4-BE49-F238E27FC236}">
                <a16:creationId xmlns:a16="http://schemas.microsoft.com/office/drawing/2014/main" id="{14B78641-A014-4D22-ABCD-2263705FD22D}"/>
              </a:ext>
            </a:extLst>
          </p:cNvPr>
          <p:cNvPicPr>
            <a:picLocks noChangeAspect="1"/>
          </p:cNvPicPr>
          <p:nvPr/>
        </p:nvPicPr>
        <p:blipFill>
          <a:blip r:embed="rId4"/>
          <a:stretch>
            <a:fillRect/>
          </a:stretch>
        </p:blipFill>
        <p:spPr>
          <a:xfrm>
            <a:off x="6636228" y="3374444"/>
            <a:ext cx="5084815" cy="2725738"/>
          </a:xfrm>
          <a:prstGeom prst="rect">
            <a:avLst/>
          </a:prstGeom>
        </p:spPr>
      </p:pic>
      <p:sp>
        <p:nvSpPr>
          <p:cNvPr id="21" name="Rectangle 8">
            <a:extLst>
              <a:ext uri="{FF2B5EF4-FFF2-40B4-BE49-F238E27FC236}">
                <a16:creationId xmlns:a16="http://schemas.microsoft.com/office/drawing/2014/main" id="{96796089-782E-49E3-B05E-A2A94FC840BF}"/>
              </a:ext>
            </a:extLst>
          </p:cNvPr>
          <p:cNvSpPr/>
          <p:nvPr/>
        </p:nvSpPr>
        <p:spPr>
          <a:xfrm>
            <a:off x="6636228" y="2984716"/>
            <a:ext cx="5511322" cy="611899"/>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Personal Security and Exposure to Crime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B0E1BDC6-ECFA-4B82-BEF3-3694AE030790}"/>
              </a:ext>
            </a:extLst>
          </p:cNvPr>
          <p:cNvSpPr/>
          <p:nvPr/>
        </p:nvSpPr>
        <p:spPr>
          <a:xfrm>
            <a:off x="870390" y="3977081"/>
            <a:ext cx="5495314" cy="170816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It is clear that the trend of change in personal security and exposure to crime has seen a major decline among the Arab population over the years, in contrast to the upward trend observed among the orthodox and non-orthodox Jewish populations.  </a:t>
            </a:r>
            <a:endParaRPr lang="he-IL" sz="1400" dirty="0">
              <a:solidFill>
                <a:prstClr val="black"/>
              </a:solidFill>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788978C8-78DD-4537-A67F-823A28853706}"/>
              </a:ext>
            </a:extLst>
          </p:cNvPr>
          <p:cNvGrpSpPr/>
          <p:nvPr/>
        </p:nvGrpSpPr>
        <p:grpSpPr>
          <a:xfrm>
            <a:off x="-116958" y="6457504"/>
            <a:ext cx="10518852" cy="594107"/>
            <a:chOff x="-116958" y="6457504"/>
            <a:chExt cx="10518852" cy="594107"/>
          </a:xfrm>
        </p:grpSpPr>
        <p:sp>
          <p:nvSpPr>
            <p:cNvPr id="29" name="Rectangle: Rounded Corners 28">
              <a:extLst>
                <a:ext uri="{FF2B5EF4-FFF2-40B4-BE49-F238E27FC236}">
                  <a16:creationId xmlns:a16="http://schemas.microsoft.com/office/drawing/2014/main" id="{99DC4FC1-9D72-4420-A95A-C6D820875D39}"/>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Rectangle: Rounded Corners 29">
              <a:extLst>
                <a:ext uri="{FF2B5EF4-FFF2-40B4-BE49-F238E27FC236}">
                  <a16:creationId xmlns:a16="http://schemas.microsoft.com/office/drawing/2014/main" id="{7F5EBE73-EC95-4075-A37E-27033636E4BD}"/>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TextBox 30">
              <a:extLst>
                <a:ext uri="{FF2B5EF4-FFF2-40B4-BE49-F238E27FC236}">
                  <a16:creationId xmlns:a16="http://schemas.microsoft.com/office/drawing/2014/main" id="{FB80C005-D018-4E16-A83A-3EFB401BF6DE}"/>
                </a:ext>
              </a:extLst>
            </p:cNvPr>
            <p:cNvSpPr txBox="1"/>
            <p:nvPr/>
          </p:nvSpPr>
          <p:spPr>
            <a:xfrm>
              <a:off x="77680" y="657511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40FF5E93-474C-46AC-9F97-04027D197748}"/>
              </a:ext>
            </a:extLst>
          </p:cNvPr>
          <p:cNvSpPr>
            <a:spLocks noChangeArrowheads="1"/>
          </p:cNvSpPr>
          <p:nvPr/>
        </p:nvSpPr>
        <p:spPr bwMode="auto">
          <a:xfrm>
            <a:off x="2798" y="5960080"/>
            <a:ext cx="80342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a:t>
            </a:r>
          </a:p>
          <a:p>
            <a:r>
              <a:rPr lang="en-US" altLang="he-IL" sz="1000" dirty="0">
                <a:latin typeface="Segoe UI" panose="020B0502040204020203" pitchFamily="34" charset="0"/>
                <a:ea typeface="Calibri" panose="020F0502020204030204" pitchFamily="34" charset="0"/>
                <a:cs typeface="Segoe UI" panose="020B0502040204020203" pitchFamily="34" charset="0"/>
              </a:rPr>
              <a:t>Due to changes in the measurement system that have taken place in recent years, a critical view should be taken regarding the trends appearing in the change in the field of personal security index.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73352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11</a:t>
            </a:fld>
            <a:endParaRPr dirty="0"/>
          </a:p>
        </p:txBody>
      </p:sp>
      <p:sp>
        <p:nvSpPr>
          <p:cNvPr id="8" name="Google Shape;107;p1">
            <a:extLst>
              <a:ext uri="{FF2B5EF4-FFF2-40B4-BE49-F238E27FC236}">
                <a16:creationId xmlns:a16="http://schemas.microsoft.com/office/drawing/2014/main" id="{54058863-8CF1-463F-8475-020621591825}"/>
              </a:ext>
            </a:extLst>
          </p:cNvPr>
          <p:cNvSpPr txBox="1"/>
          <p:nvPr/>
        </p:nvSpPr>
        <p:spPr>
          <a:xfrm>
            <a:off x="-835025" y="5669491"/>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e-IL" sz="1400" i="0" u="none" strike="noStrike" cap="none" dirty="0">
                <a:solidFill>
                  <a:schemeClr val="lt1"/>
                </a:solidFill>
                <a:latin typeface="Calibri"/>
                <a:ea typeface="Calibri"/>
                <a:cs typeface="Calibri"/>
                <a:sym typeface="Calibri"/>
              </a:rPr>
              <a:t>צילום: צוות עמית</a:t>
            </a:r>
            <a:endParaRPr sz="1400" i="0" u="none" strike="noStrike" cap="none" dirty="0">
              <a:solidFill>
                <a:schemeClr val="lt1"/>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338554"/>
          </a:xfrm>
          <a:prstGeom prst="rect">
            <a:avLst/>
          </a:prstGeom>
          <a:solidFill>
            <a:srgbClr val="36636F"/>
          </a:solidFill>
        </p:spPr>
        <p:txBody>
          <a:bodyPr wrap="square" rtlCol="0">
            <a:spAutoFit/>
          </a:bodyPr>
          <a:lstStyle/>
          <a:p>
            <a:pPr algn="l" rtl="0"/>
            <a:r>
              <a:rPr lang="en-US" sz="1600" dirty="0">
                <a:solidFill>
                  <a:schemeClr val="bg1"/>
                </a:solidFill>
                <a:latin typeface="Tahoma" pitchFamily="34" charset="0"/>
                <a:ea typeface="Tahoma" pitchFamily="34" charset="0"/>
                <a:cs typeface="Tahoma" pitchFamily="34" charset="0"/>
              </a:rPr>
              <a:t>The Quality of Life Index of the Arab Population in Israel – </a:t>
            </a:r>
            <a:r>
              <a:rPr lang="en-US" sz="1600" b="1" dirty="0">
                <a:solidFill>
                  <a:schemeClr val="bg1"/>
                </a:solidFill>
                <a:latin typeface="Tahoma" pitchFamily="34" charset="0"/>
                <a:ea typeface="Tahoma" pitchFamily="34" charset="0"/>
                <a:cs typeface="Tahoma" pitchFamily="34" charset="0"/>
              </a:rPr>
              <a:t>Municipality, Public Transportation and the Environment*</a:t>
            </a:r>
            <a:endParaRPr lang="he-IL" sz="16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326510" y="400573"/>
            <a:ext cx="5713090" cy="300082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There is considerably lower satisfaction with the functioning of the municipality and level of cleanliness in living areas among the Arab population compared to the orthodox and non-orthodox Jewish populations. The rate of those reporting noise hazards and air pollution is the same across all the population groups, however it is still relatively low (33.1% reported noise pollution and 36.4% reported air pollution). In recent years there has been a rise in satisfaction rates regarding local public transportation among Arab residents, probably due to ongoing investment in the field. </a:t>
            </a:r>
            <a:endParaRPr lang="he-IL" sz="14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11</a:t>
            </a:fld>
            <a:endParaRPr lang="x-none"/>
          </a:p>
        </p:txBody>
      </p:sp>
      <p:pic>
        <p:nvPicPr>
          <p:cNvPr id="3" name="תמונה 2">
            <a:extLst>
              <a:ext uri="{FF2B5EF4-FFF2-40B4-BE49-F238E27FC236}">
                <a16:creationId xmlns:a16="http://schemas.microsoft.com/office/drawing/2014/main" id="{22039D6E-0AD4-42C9-8D04-08AD95AFE5D2}"/>
              </a:ext>
            </a:extLst>
          </p:cNvPr>
          <p:cNvPicPr>
            <a:picLocks noChangeAspect="1"/>
          </p:cNvPicPr>
          <p:nvPr/>
        </p:nvPicPr>
        <p:blipFill>
          <a:blip r:embed="rId3"/>
          <a:stretch>
            <a:fillRect/>
          </a:stretch>
        </p:blipFill>
        <p:spPr>
          <a:xfrm>
            <a:off x="591252" y="1002387"/>
            <a:ext cx="5397159" cy="2644391"/>
          </a:xfrm>
          <a:prstGeom prst="rect">
            <a:avLst/>
          </a:prstGeom>
        </p:spPr>
      </p:pic>
      <p:pic>
        <p:nvPicPr>
          <p:cNvPr id="11" name="תמונה 10">
            <a:extLst>
              <a:ext uri="{FF2B5EF4-FFF2-40B4-BE49-F238E27FC236}">
                <a16:creationId xmlns:a16="http://schemas.microsoft.com/office/drawing/2014/main" id="{A57B4AB5-67F9-4717-A6B7-E895648640B2}"/>
              </a:ext>
            </a:extLst>
          </p:cNvPr>
          <p:cNvPicPr>
            <a:picLocks noChangeAspect="1"/>
          </p:cNvPicPr>
          <p:nvPr/>
        </p:nvPicPr>
        <p:blipFill rotWithShape="1">
          <a:blip r:embed="rId4"/>
          <a:srcRect t="2383" b="-1"/>
          <a:stretch/>
        </p:blipFill>
        <p:spPr>
          <a:xfrm>
            <a:off x="6587339" y="3897095"/>
            <a:ext cx="4673840" cy="2423811"/>
          </a:xfrm>
          <a:prstGeom prst="rect">
            <a:avLst/>
          </a:prstGeom>
        </p:spPr>
      </p:pic>
      <p:sp>
        <p:nvSpPr>
          <p:cNvPr id="21" name="Rectangle 8">
            <a:extLst>
              <a:ext uri="{FF2B5EF4-FFF2-40B4-BE49-F238E27FC236}">
                <a16:creationId xmlns:a16="http://schemas.microsoft.com/office/drawing/2014/main" id="{8EFEBF20-3DE2-4B84-A553-88F1619C2339}"/>
              </a:ext>
            </a:extLst>
          </p:cNvPr>
          <p:cNvSpPr/>
          <p:nvPr/>
        </p:nvSpPr>
        <p:spPr>
          <a:xfrm>
            <a:off x="6587338" y="3384589"/>
            <a:ext cx="5604661" cy="611899"/>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Municipality, Public Transportation, and the Environment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22" name="Rectangle 8">
            <a:extLst>
              <a:ext uri="{FF2B5EF4-FFF2-40B4-BE49-F238E27FC236}">
                <a16:creationId xmlns:a16="http://schemas.microsoft.com/office/drawing/2014/main" id="{3218C9A7-0071-4D71-83AE-9A9D1070E790}"/>
              </a:ext>
            </a:extLst>
          </p:cNvPr>
          <p:cNvSpPr/>
          <p:nvPr/>
        </p:nvSpPr>
        <p:spPr>
          <a:xfrm>
            <a:off x="762000" y="584161"/>
            <a:ext cx="5644040" cy="611899"/>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Municipality, Public Transportation and the Environment Indexes</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D94DECA6-C001-4F2A-AAE5-6281BFF8E06D}"/>
              </a:ext>
            </a:extLst>
          </p:cNvPr>
          <p:cNvSpPr/>
          <p:nvPr/>
        </p:nvSpPr>
        <p:spPr>
          <a:xfrm>
            <a:off x="563094" y="4231023"/>
            <a:ext cx="5631118" cy="1708160"/>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addition, it appears that over the years the Arab public has experienced ongoing improvement in regard to their local municipality, public transportation, and the environment, in contrast to orthodox and non-orthodox Jews who have experienced an ongoing decline in these indexes. </a:t>
            </a:r>
            <a:endParaRPr lang="he-IL" sz="1400" dirty="0">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42DF2765-E94D-4FE5-B824-F53899E19EBF}"/>
              </a:ext>
            </a:extLst>
          </p:cNvPr>
          <p:cNvGrpSpPr/>
          <p:nvPr/>
        </p:nvGrpSpPr>
        <p:grpSpPr>
          <a:xfrm>
            <a:off x="-116958" y="6457504"/>
            <a:ext cx="10424032" cy="594107"/>
            <a:chOff x="-116958" y="6457504"/>
            <a:chExt cx="10424032" cy="594107"/>
          </a:xfrm>
        </p:grpSpPr>
        <p:sp>
          <p:nvSpPr>
            <p:cNvPr id="29" name="Rectangle: Rounded Corners 28">
              <a:extLst>
                <a:ext uri="{FF2B5EF4-FFF2-40B4-BE49-F238E27FC236}">
                  <a16:creationId xmlns:a16="http://schemas.microsoft.com/office/drawing/2014/main" id="{7709BA13-16FA-435E-B32F-E25237EE9B06}"/>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Rectangle: Rounded Corners 29">
              <a:extLst>
                <a:ext uri="{FF2B5EF4-FFF2-40B4-BE49-F238E27FC236}">
                  <a16:creationId xmlns:a16="http://schemas.microsoft.com/office/drawing/2014/main" id="{1B1661EF-4912-4662-86C3-8C368BCF89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TextBox 30">
              <a:extLst>
                <a:ext uri="{FF2B5EF4-FFF2-40B4-BE49-F238E27FC236}">
                  <a16:creationId xmlns:a16="http://schemas.microsoft.com/office/drawing/2014/main" id="{A8C3F4FE-8E96-43CB-A101-603A23D9B335}"/>
                </a:ext>
              </a:extLst>
            </p:cNvPr>
            <p:cNvSpPr txBox="1"/>
            <p:nvPr/>
          </p:nvSpPr>
          <p:spPr>
            <a:xfrm>
              <a:off x="-17140" y="656750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7" name="Rectangle 16">
            <a:extLst>
              <a:ext uri="{FF2B5EF4-FFF2-40B4-BE49-F238E27FC236}">
                <a16:creationId xmlns:a16="http://schemas.microsoft.com/office/drawing/2014/main" id="{F54F1B6A-D5F9-4C68-8484-D8302026098B}"/>
              </a:ext>
            </a:extLst>
          </p:cNvPr>
          <p:cNvSpPr>
            <a:spLocks noChangeArrowheads="1"/>
          </p:cNvSpPr>
          <p:nvPr/>
        </p:nvSpPr>
        <p:spPr bwMode="auto">
          <a:xfrm>
            <a:off x="306574" y="6167390"/>
            <a:ext cx="8304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695383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12</a:t>
            </a:fld>
            <a:endParaRPr dirty="0"/>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Daycare for Young Children in Arab Society in Israel*</a:t>
            </a:r>
            <a:endParaRPr lang="he-IL" sz="20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06129" y="773971"/>
            <a:ext cx="10979744" cy="5262979"/>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participation rate of children in supervised daycare for young children in Arab society is particularly low. </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In 2019 the employment rate of Arab women aged 25-64 was only 37%, a low number compared to non-orthodox </a:t>
            </a:r>
          </a:p>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Jewish women (83%) and orthodox Jewish women (77%).</a:t>
            </a:r>
            <a:endParaRPr lang="he-IL" sz="14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u="sng"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400" u="sng"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r>
              <a:rPr lang="en-US" sz="1400" u="sng" dirty="0">
                <a:latin typeface="Segoe UI" panose="020B0502040204020203" pitchFamily="34" charset="0"/>
                <a:cs typeface="Segoe UI" panose="020B0502040204020203" pitchFamily="34" charset="0"/>
              </a:rPr>
              <a:t>There are several explanations for this phenomenon:</a:t>
            </a:r>
            <a:endParaRPr lang="he-IL" sz="1400" u="sng" dirty="0">
              <a:latin typeface="Segoe UI" panose="020B0502040204020203" pitchFamily="34" charset="0"/>
              <a:cs typeface="Segoe UI" panose="020B0502040204020203" pitchFamily="34" charset="0"/>
            </a:endParaRPr>
          </a:p>
          <a:p>
            <a:pPr lvl="1" indent="-342900" algn="l" rtl="0" eaLnBrk="0" fontAlgn="base" hangingPunct="0">
              <a:lnSpc>
                <a:spcPct val="150000"/>
              </a:lnSpc>
              <a:spcBef>
                <a:spcPct val="0"/>
              </a:spcBef>
              <a:spcAft>
                <a:spcPct val="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Parents prefer</a:t>
            </a:r>
            <a:r>
              <a:rPr lang="en-US" sz="1200" dirty="0">
                <a:latin typeface="Segoe UI" panose="020B0502040204020203" pitchFamily="34" charset="0"/>
                <a:cs typeface="Segoe UI" panose="020B0502040204020203" pitchFamily="34" charset="0"/>
              </a:rPr>
              <a:t> their young children be taken care of by their mothers or other family members. </a:t>
            </a:r>
            <a:endParaRPr lang="he-IL" sz="1200" dirty="0">
              <a:latin typeface="Segoe UI" panose="020B0502040204020203" pitchFamily="34" charset="0"/>
              <a:cs typeface="Segoe UI" panose="020B0502040204020203" pitchFamily="34" charset="0"/>
            </a:endParaRPr>
          </a:p>
          <a:p>
            <a:pPr lvl="1" indent="-342900" algn="l" rtl="0" eaLnBrk="0" fontAlgn="base" hangingPunct="0">
              <a:lnSpc>
                <a:spcPct val="150000"/>
              </a:lnSpc>
              <a:spcBef>
                <a:spcPct val="0"/>
              </a:spcBef>
              <a:spcAft>
                <a:spcPct val="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The limited number of supervised frameworks</a:t>
            </a:r>
            <a:r>
              <a:rPr lang="en-US" sz="1200" dirty="0">
                <a:latin typeface="Segoe UI" panose="020B0502040204020203" pitchFamily="34" charset="0"/>
                <a:cs typeface="Segoe UI" panose="020B0502040204020203" pitchFamily="34" charset="0"/>
              </a:rPr>
              <a:t> in Arab society, due to planning difficulties and the lack of appropriate physical and professional infrastructures. </a:t>
            </a:r>
            <a:endParaRPr lang="he-IL" sz="1200" dirty="0">
              <a:latin typeface="Segoe UI" panose="020B0502040204020203" pitchFamily="34" charset="0"/>
              <a:cs typeface="Segoe UI" panose="020B0502040204020203" pitchFamily="34" charset="0"/>
            </a:endParaRPr>
          </a:p>
          <a:p>
            <a:pPr lvl="1" indent="-342900" algn="l" rtl="0" eaLnBrk="0" fontAlgn="base" hangingPunct="0">
              <a:lnSpc>
                <a:spcPct val="150000"/>
              </a:lnSpc>
              <a:spcBef>
                <a:spcPct val="0"/>
              </a:spcBef>
              <a:spcAft>
                <a:spcPct val="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Conditioning funding</a:t>
            </a:r>
            <a:r>
              <a:rPr lang="en-US" sz="1200" dirty="0">
                <a:latin typeface="Segoe UI" panose="020B0502040204020203" pitchFamily="34" charset="0"/>
                <a:cs typeface="Segoe UI" panose="020B0502040204020203" pitchFamily="34" charset="0"/>
              </a:rPr>
              <a:t>  the children’s participation </a:t>
            </a:r>
            <a:r>
              <a:rPr lang="en-US" sz="1200" b="1" dirty="0">
                <a:latin typeface="Segoe UI" panose="020B0502040204020203" pitchFamily="34" charset="0"/>
                <a:cs typeface="Segoe UI" panose="020B0502040204020203" pitchFamily="34" charset="0"/>
              </a:rPr>
              <a:t>on the mother being employed</a:t>
            </a:r>
            <a:r>
              <a:rPr lang="en-US" sz="1200" dirty="0">
                <a:latin typeface="Segoe UI" panose="020B0502040204020203" pitchFamily="34" charset="0"/>
                <a:cs typeface="Segoe UI" panose="020B0502040204020203" pitchFamily="34" charset="0"/>
              </a:rPr>
              <a:t> – pre-excluding a large number of Arab children.</a:t>
            </a:r>
            <a:endParaRPr lang="he-IL" sz="1200" dirty="0">
              <a:latin typeface="Segoe UI" panose="020B0502040204020203" pitchFamily="34" charset="0"/>
              <a:cs typeface="Segoe UI" panose="020B0502040204020203" pitchFamily="34" charset="0"/>
            </a:endParaRPr>
          </a:p>
          <a:p>
            <a:pPr lvl="1" indent="-342900" algn="l" rtl="0" eaLnBrk="0" fontAlgn="base" hangingPunct="0">
              <a:lnSpc>
                <a:spcPct val="150000"/>
              </a:lnSpc>
              <a:spcBef>
                <a:spcPct val="0"/>
              </a:spcBef>
              <a:spcAft>
                <a:spcPct val="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The bureaucratic difficulty</a:t>
            </a:r>
            <a:r>
              <a:rPr lang="en-US" sz="1200" dirty="0">
                <a:latin typeface="Segoe UI" panose="020B0502040204020203" pitchFamily="34" charset="0"/>
                <a:cs typeface="Segoe UI" panose="020B0502040204020203" pitchFamily="34" charset="0"/>
              </a:rPr>
              <a:t> Arab parents face when attempting to enroll their children in supervised daycare and exercise their right to funding.</a:t>
            </a:r>
            <a:endParaRPr lang="he-IL" sz="1200" dirty="0">
              <a:latin typeface="Segoe UI" panose="020B0502040204020203" pitchFamily="34" charset="0"/>
              <a:cs typeface="Segoe UI" panose="020B0502040204020203" pitchFamily="34" charset="0"/>
            </a:endParaRPr>
          </a:p>
          <a:p>
            <a:pPr lvl="1" indent="-342900" algn="l" rtl="0" eaLnBrk="0" fontAlgn="base" hangingPunct="0">
              <a:lnSpc>
                <a:spcPct val="150000"/>
              </a:lnSpc>
              <a:spcBef>
                <a:spcPct val="0"/>
              </a:spcBef>
              <a:spcAft>
                <a:spcPct val="0"/>
              </a:spcAft>
              <a:buFont typeface="Arial" panose="020B0604020202020204" pitchFamily="34" charset="0"/>
              <a:buChar char="•"/>
            </a:pPr>
            <a:r>
              <a:rPr lang="en-US" sz="1200" b="1" dirty="0">
                <a:latin typeface="Segoe UI" panose="020B0502040204020203" pitchFamily="34" charset="0"/>
                <a:cs typeface="Segoe UI" panose="020B0502040204020203" pitchFamily="34" charset="0"/>
              </a:rPr>
              <a:t>The lack of an appropriate public transportation infrastructure </a:t>
            </a:r>
            <a:r>
              <a:rPr lang="en-US" sz="1200" dirty="0">
                <a:latin typeface="Segoe UI" panose="020B0502040204020203" pitchFamily="34" charset="0"/>
                <a:cs typeface="Segoe UI" panose="020B0502040204020203" pitchFamily="34" charset="0"/>
              </a:rPr>
              <a:t> and daycare </a:t>
            </a:r>
            <a:r>
              <a:rPr lang="en-US" sz="1200" b="1" dirty="0">
                <a:latin typeface="Segoe UI" panose="020B0502040204020203" pitchFamily="34" charset="0"/>
                <a:cs typeface="Segoe UI" panose="020B0502040204020203" pitchFamily="34" charset="0"/>
              </a:rPr>
              <a:t>activity hours that are incongruent </a:t>
            </a:r>
            <a:r>
              <a:rPr lang="en-US" sz="1200" dirty="0">
                <a:latin typeface="Segoe UI" panose="020B0502040204020203" pitchFamily="34" charset="0"/>
                <a:cs typeface="Segoe UI" panose="020B0502040204020203" pitchFamily="34" charset="0"/>
              </a:rPr>
              <a:t>with many Arab women’s work hours. </a:t>
            </a:r>
            <a:endParaRPr lang="he-IL" sz="1200" b="1" dirty="0">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33800C61-5B49-4FE9-A577-642CCFEB9E37}"/>
              </a:ext>
            </a:extLst>
          </p:cNvPr>
          <p:cNvSpPr>
            <a:spLocks noChangeArrowheads="1"/>
          </p:cNvSpPr>
          <p:nvPr/>
        </p:nvSpPr>
        <p:spPr bwMode="auto">
          <a:xfrm>
            <a:off x="282649" y="6006287"/>
            <a:ext cx="9525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he-IL" altLang="he-IL" sz="1000" dirty="0">
                <a:latin typeface="Segoe UI" panose="020B0502040204020203" pitchFamily="34" charset="0"/>
                <a:ea typeface="Calibri" panose="020F0502020204030204" pitchFamily="34" charset="0"/>
                <a:cs typeface="Segoe UI" panose="020B0502040204020203" pitchFamily="34" charset="0"/>
              </a:rPr>
              <a:t>*</a:t>
            </a:r>
            <a:r>
              <a:rPr lang="en-US" altLang="he-IL" sz="1000" dirty="0">
                <a:latin typeface="Segoe UI" panose="020B0502040204020203" pitchFamily="34" charset="0"/>
                <a:ea typeface="Calibri" panose="020F0502020204030204" pitchFamily="34" charset="0"/>
                <a:cs typeface="Segoe UI" panose="020B0502040204020203" pitchFamily="34" charset="0"/>
              </a:rPr>
              <a:t>Source: Participation of Arab Children in Supervised Educational Frameworks for Young Children, Research Paper No. 7, Jerusalem, November 2021. Taub Center Early Childhood Research Series. </a:t>
            </a:r>
            <a:endParaRPr lang="he-IL" altLang="he-IL" sz="1000" dirty="0">
              <a:latin typeface="Segoe UI" panose="020B0502040204020203"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E8BB2F3D-67D2-433D-BC27-7838EA76EBB4}"/>
              </a:ext>
            </a:extLst>
          </p:cNvPr>
          <p:cNvSpPr/>
          <p:nvPr/>
        </p:nvSpPr>
        <p:spPr>
          <a:xfrm>
            <a:off x="7683190" y="2084016"/>
            <a:ext cx="3902681" cy="1384995"/>
          </a:xfrm>
          <a:prstGeom prst="rect">
            <a:avLst/>
          </a:prstGeom>
          <a:solidFill>
            <a:srgbClr val="FFDC72"/>
          </a:solidFill>
        </p:spPr>
        <p:txBody>
          <a:bodyPr wrap="square">
            <a:spAutoFit/>
          </a:bodyPr>
          <a:lstStyle/>
          <a:p>
            <a:pPr algn="l" rtl="0">
              <a:lnSpc>
                <a:spcPct val="150000"/>
              </a:lnSpc>
            </a:pPr>
            <a:r>
              <a:rPr lang="en-US" sz="1400" dirty="0">
                <a:solidFill>
                  <a:srgbClr val="36636F"/>
                </a:solidFill>
                <a:latin typeface="Segoe UI" panose="020B0502040204020203" pitchFamily="34" charset="0"/>
                <a:cs typeface="Segoe UI" panose="020B0502040204020203" pitchFamily="34" charset="0"/>
              </a:rPr>
              <a:t>Despite the fact that over half of Arab children live in poverty stricken households, their participation rate in supervised daycare for children aged 0-3 is only 18%. </a:t>
            </a:r>
            <a:endParaRPr lang="he-IL" dirty="0">
              <a:solidFill>
                <a:srgbClr val="36636F"/>
              </a:solidFill>
            </a:endParaRPr>
          </a:p>
        </p:txBody>
      </p:sp>
      <p:sp>
        <p:nvSpPr>
          <p:cNvPr id="5" name="Rectangle 4">
            <a:extLst>
              <a:ext uri="{FF2B5EF4-FFF2-40B4-BE49-F238E27FC236}">
                <a16:creationId xmlns:a16="http://schemas.microsoft.com/office/drawing/2014/main" id="{889CEC4B-E49E-42AA-8F43-07D1B97325B9}"/>
              </a:ext>
            </a:extLst>
          </p:cNvPr>
          <p:cNvSpPr/>
          <p:nvPr/>
        </p:nvSpPr>
        <p:spPr>
          <a:xfrm>
            <a:off x="555328" y="1922433"/>
            <a:ext cx="6954399" cy="134485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limited participation </a:t>
            </a:r>
            <a:r>
              <a:rPr lang="en-GB" sz="1400" dirty="0">
                <a:latin typeface="Segoe UI" panose="020B0502040204020203" pitchFamily="34" charset="0"/>
                <a:cs typeface="Segoe UI" panose="020B0502040204020203" pitchFamily="34" charset="0"/>
              </a:rPr>
              <a:t>of Arab toddlers in Israel in state funded supervised daycare is problematic. This is because these frameworks are a vital component of the social investment in children living in poverty that contributes to the children’s cognitive, social, and emotional development and improves their talents and skills. </a:t>
            </a:r>
            <a:endParaRPr lang="he-IL" sz="1400" dirty="0">
              <a:latin typeface="Segoe UI" panose="020B0502040204020203" pitchFamily="34" charset="0"/>
              <a:cs typeface="Segoe UI" panose="020B0502040204020203" pitchFamily="34" charset="0"/>
            </a:endParaRPr>
          </a:p>
        </p:txBody>
      </p:sp>
      <p:grpSp>
        <p:nvGrpSpPr>
          <p:cNvPr id="18" name="Group 17">
            <a:extLst>
              <a:ext uri="{FF2B5EF4-FFF2-40B4-BE49-F238E27FC236}">
                <a16:creationId xmlns:a16="http://schemas.microsoft.com/office/drawing/2014/main" id="{2BA6163B-201A-44E1-930D-ED787D437A28}"/>
              </a:ext>
            </a:extLst>
          </p:cNvPr>
          <p:cNvGrpSpPr/>
          <p:nvPr/>
        </p:nvGrpSpPr>
        <p:grpSpPr>
          <a:xfrm>
            <a:off x="-74427" y="6457504"/>
            <a:ext cx="10446783" cy="586274"/>
            <a:chOff x="-74427" y="6457504"/>
            <a:chExt cx="10446783" cy="586274"/>
          </a:xfrm>
        </p:grpSpPr>
        <p:sp>
          <p:nvSpPr>
            <p:cNvPr id="20" name="Rectangle: Rounded Corners 19">
              <a:extLst>
                <a:ext uri="{FF2B5EF4-FFF2-40B4-BE49-F238E27FC236}">
                  <a16:creationId xmlns:a16="http://schemas.microsoft.com/office/drawing/2014/main" id="{C658E6D2-AE13-4D86-81D1-900E52DACF20}"/>
                </a:ext>
              </a:extLst>
            </p:cNvPr>
            <p:cNvSpPr/>
            <p:nvPr/>
          </p:nvSpPr>
          <p:spPr>
            <a:xfrm>
              <a:off x="48142" y="6520558"/>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1" name="Rectangle: Rounded Corners 20">
              <a:extLst>
                <a:ext uri="{FF2B5EF4-FFF2-40B4-BE49-F238E27FC236}">
                  <a16:creationId xmlns:a16="http://schemas.microsoft.com/office/drawing/2014/main" id="{141976D3-AC6B-417E-BD34-B6E66A07E47A}"/>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2" name="TextBox 21">
              <a:extLst>
                <a:ext uri="{FF2B5EF4-FFF2-40B4-BE49-F238E27FC236}">
                  <a16:creationId xmlns:a16="http://schemas.microsoft.com/office/drawing/2014/main" id="{8BDD9CCC-A02A-408B-880F-34D0054279B9}"/>
                </a:ext>
              </a:extLst>
            </p:cNvPr>
            <p:cNvSpPr txBox="1"/>
            <p:nvPr/>
          </p:nvSpPr>
          <p:spPr>
            <a:xfrm>
              <a:off x="0" y="659276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1580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13</a:t>
            </a:fld>
            <a:endParaRPr dirty="0"/>
          </a:p>
        </p:txBody>
      </p:sp>
      <p:sp>
        <p:nvSpPr>
          <p:cNvPr id="2" name="Rectangle 1">
            <a:extLst>
              <a:ext uri="{FF2B5EF4-FFF2-40B4-BE49-F238E27FC236}">
                <a16:creationId xmlns:a16="http://schemas.microsoft.com/office/drawing/2014/main" id="{46A71F0B-E372-4CEF-ABCE-A90AAD08970A}"/>
              </a:ext>
            </a:extLst>
          </p:cNvPr>
          <p:cNvSpPr>
            <a:spLocks noChangeArrowheads="1"/>
          </p:cNvSpPr>
          <p:nvPr/>
        </p:nvSpPr>
        <p:spPr bwMode="auto">
          <a:xfrm>
            <a:off x="3470919" y="89918"/>
            <a:ext cx="8452708" cy="232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76176" numCol="1" anchor="ctr" anchorCtr="0" compatLnSpc="1">
            <a:prstTxWarp prst="textNoShape">
              <a:avLst/>
            </a:prstTxWarp>
            <a:spAutoFit/>
          </a:bodyPr>
          <a:lstStyle/>
          <a:p>
            <a:pPr lvl="0" algn="l" rtl="0" eaLnBrk="0" fontAlgn="base" hangingPunct="0">
              <a:lnSpc>
                <a:spcPct val="150000"/>
              </a:lnSpc>
              <a:spcBef>
                <a:spcPct val="0"/>
              </a:spcBef>
              <a:spcAft>
                <a:spcPct val="0"/>
              </a:spcAft>
            </a:pPr>
            <a:r>
              <a:rPr lang="en-US" altLang="he-IL" sz="1400" u="sng" dirty="0">
                <a:latin typeface="Segoe UI" panose="020B0502040204020203" pitchFamily="34" charset="0"/>
                <a:cs typeface="Segoe UI" panose="020B0502040204020203" pitchFamily="34" charset="0"/>
              </a:rPr>
              <a:t>Parks and play areas:</a:t>
            </a:r>
            <a:r>
              <a:rPr lang="en-US" altLang="he-IL" sz="1400" dirty="0">
                <a:latin typeface="Segoe UI" panose="020B0502040204020203" pitchFamily="34" charset="0"/>
                <a:cs typeface="Segoe UI" panose="020B0502040204020203" pitchFamily="34" charset="0"/>
              </a:rPr>
              <a:t> Arab towns lack parks, areas for leisure activities, boardwalks and green roadside areas and green areas separating neighborhoods.* Population growth and transitioning to a modern urban society has involved moving from standalone houses with surrounding land to apartments, a development that has led to a change in demand patterns and a reduction of privately-owned areas, alongside a rise in  demand for open public parks and playgrounds for the town and neighborhood children. </a:t>
            </a:r>
            <a:endParaRPr lang="he-IL" altLang="he-IL" sz="1400" dirty="0">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DF746BDB-891F-453C-A966-2ED22BD0257B}"/>
              </a:ext>
            </a:extLst>
          </p:cNvPr>
          <p:cNvSpPr txBox="1"/>
          <p:nvPr/>
        </p:nvSpPr>
        <p:spPr>
          <a:xfrm>
            <a:off x="2692" y="-29730"/>
            <a:ext cx="12192000" cy="369332"/>
          </a:xfrm>
          <a:prstGeom prst="rect">
            <a:avLst/>
          </a:prstGeom>
          <a:solidFill>
            <a:srgbClr val="36636F"/>
          </a:solidFill>
        </p:spPr>
        <p:txBody>
          <a:bodyPr wrap="square" rtlCol="0">
            <a:spAutoFit/>
          </a:bodyPr>
          <a:lstStyle/>
          <a:p>
            <a:pPr algn="l" rtl="0"/>
            <a:r>
              <a:rPr lang="en-GB" b="1" dirty="0">
                <a:solidFill>
                  <a:schemeClr val="bg1"/>
                </a:solidFill>
                <a:latin typeface="Tahoma" pitchFamily="34" charset="0"/>
                <a:ea typeface="Tahoma" pitchFamily="34" charset="0"/>
                <a:cs typeface="Tahoma" pitchFamily="34" charset="0"/>
              </a:rPr>
              <a:t>Safety, Public Spaces and </a:t>
            </a:r>
            <a:r>
              <a:rPr lang="en-US" b="1" dirty="0">
                <a:solidFill>
                  <a:schemeClr val="bg1"/>
                </a:solidFill>
                <a:latin typeface="Tahoma" pitchFamily="34" charset="0"/>
                <a:ea typeface="Tahoma" pitchFamily="34" charset="0"/>
                <a:cs typeface="Tahoma" pitchFamily="34" charset="0"/>
              </a:rPr>
              <a:t>Parks for Young Children in Arab Society in Israel</a:t>
            </a:r>
            <a:endParaRPr lang="he-IL" b="1" dirty="0">
              <a:solidFill>
                <a:schemeClr val="bg1"/>
              </a:solidFill>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446E3690-9962-4FDA-963C-F71E6B54D0FF}"/>
              </a:ext>
            </a:extLst>
          </p:cNvPr>
          <p:cNvSpPr/>
          <p:nvPr/>
        </p:nvSpPr>
        <p:spPr>
          <a:xfrm>
            <a:off x="419376" y="2662048"/>
            <a:ext cx="5002408" cy="235449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u="sng" dirty="0">
                <a:latin typeface="Segoe UI" panose="020B0502040204020203" pitchFamily="34" charset="0"/>
                <a:cs typeface="Segoe UI" panose="020B0502040204020203" pitchFamily="34" charset="0"/>
              </a:rPr>
              <a:t>Safety, Infrastructures, and Car Accidents Involving Children and Pedestrians***</a:t>
            </a:r>
          </a:p>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2017 the rate of serious injuries among Arab children in the center of Israel was 19.7 per 100K children, as opposed to 7.6 among Jewish children. This is likely due to infrastructure differences leading Arab children to cross roads in an unsafe manner compared to Jewish children.</a:t>
            </a:r>
          </a:p>
        </p:txBody>
      </p:sp>
      <p:pic>
        <p:nvPicPr>
          <p:cNvPr id="8" name="תמונה 7">
            <a:extLst>
              <a:ext uri="{FF2B5EF4-FFF2-40B4-BE49-F238E27FC236}">
                <a16:creationId xmlns:a16="http://schemas.microsoft.com/office/drawing/2014/main" id="{499D073F-4A6A-405A-A5BE-0990089BA5E4}"/>
              </a:ext>
            </a:extLst>
          </p:cNvPr>
          <p:cNvPicPr>
            <a:picLocks noChangeAspect="1"/>
          </p:cNvPicPr>
          <p:nvPr/>
        </p:nvPicPr>
        <p:blipFill>
          <a:blip r:embed="rId3"/>
          <a:stretch>
            <a:fillRect/>
          </a:stretch>
        </p:blipFill>
        <p:spPr>
          <a:xfrm>
            <a:off x="5641428" y="2662048"/>
            <a:ext cx="6119893" cy="1506561"/>
          </a:xfrm>
          <a:prstGeom prst="rect">
            <a:avLst/>
          </a:prstGeom>
        </p:spPr>
      </p:pic>
      <p:sp>
        <p:nvSpPr>
          <p:cNvPr id="17" name="Rectangle 8">
            <a:extLst>
              <a:ext uri="{FF2B5EF4-FFF2-40B4-BE49-F238E27FC236}">
                <a16:creationId xmlns:a16="http://schemas.microsoft.com/office/drawing/2014/main" id="{70215578-9D90-4D6F-8A74-54CB1E066695}"/>
              </a:ext>
            </a:extLst>
          </p:cNvPr>
          <p:cNvSpPr/>
          <p:nvPr/>
        </p:nvSpPr>
        <p:spPr>
          <a:xfrm>
            <a:off x="5734216" y="2374283"/>
            <a:ext cx="6005919"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Child-Pedestrian Injuries from Serious Car Accidents</a:t>
            </a:r>
            <a:r>
              <a:rPr lang="en-US" sz="1200" dirty="0">
                <a:latin typeface="Segoe UI" panose="020B0502040204020203" pitchFamily="34" charset="0"/>
                <a:cs typeface="Segoe UI" panose="020B0502040204020203" pitchFamily="34" charset="0"/>
              </a:rPr>
              <a:t>, by Age and Sector, 2018</a:t>
            </a:r>
            <a:endParaRPr lang="he-IL" sz="1200" dirty="0">
              <a:latin typeface="Segoe UI" panose="020B0502040204020203" pitchFamily="34" charset="0"/>
              <a:cs typeface="Segoe UI" panose="020B0502040204020203" pitchFamily="34" charset="0"/>
            </a:endParaRPr>
          </a:p>
        </p:txBody>
      </p:sp>
      <p:pic>
        <p:nvPicPr>
          <p:cNvPr id="18" name="תמונה 5">
            <a:extLst>
              <a:ext uri="{FF2B5EF4-FFF2-40B4-BE49-F238E27FC236}">
                <a16:creationId xmlns:a16="http://schemas.microsoft.com/office/drawing/2014/main" id="{E46A964C-B86E-4469-AA43-6BB342167782}"/>
              </a:ext>
            </a:extLst>
          </p:cNvPr>
          <p:cNvPicPr>
            <a:picLocks noChangeAspect="1"/>
          </p:cNvPicPr>
          <p:nvPr/>
        </p:nvPicPr>
        <p:blipFill>
          <a:blip r:embed="rId4"/>
          <a:stretch>
            <a:fillRect/>
          </a:stretch>
        </p:blipFill>
        <p:spPr>
          <a:xfrm>
            <a:off x="8294043" y="4432913"/>
            <a:ext cx="3467278" cy="1759040"/>
          </a:xfrm>
          <a:prstGeom prst="rect">
            <a:avLst/>
          </a:prstGeom>
        </p:spPr>
      </p:pic>
      <p:sp>
        <p:nvSpPr>
          <p:cNvPr id="20" name="Rectangle 8">
            <a:extLst>
              <a:ext uri="{FF2B5EF4-FFF2-40B4-BE49-F238E27FC236}">
                <a16:creationId xmlns:a16="http://schemas.microsoft.com/office/drawing/2014/main" id="{77524678-6F1A-4A46-BFF8-97A590521058}"/>
              </a:ext>
            </a:extLst>
          </p:cNvPr>
          <p:cNvSpPr/>
          <p:nvPr/>
        </p:nvSpPr>
        <p:spPr>
          <a:xfrm>
            <a:off x="6548759" y="4148482"/>
            <a:ext cx="5524994" cy="646331"/>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Serious Injuries per 100K Young Children</a:t>
            </a:r>
            <a:r>
              <a:rPr lang="en-US" sz="1200" dirty="0">
                <a:latin typeface="Segoe UI" panose="020B0502040204020203" pitchFamily="34" charset="0"/>
                <a:cs typeface="Segoe UI" panose="020B0502040204020203" pitchFamily="34" charset="0"/>
              </a:rPr>
              <a:t>, by Sector (2017)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5DAD1538-BEA5-4FAD-90AF-E47AEC747175}"/>
              </a:ext>
            </a:extLst>
          </p:cNvPr>
          <p:cNvSpPr>
            <a:spLocks noChangeArrowheads="1"/>
          </p:cNvSpPr>
          <p:nvPr/>
        </p:nvSpPr>
        <p:spPr bwMode="auto">
          <a:xfrm>
            <a:off x="68506" y="5609148"/>
            <a:ext cx="468470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900" dirty="0">
                <a:latin typeface="Segoe UI" panose="020B0502040204020203" pitchFamily="34" charset="0"/>
                <a:ea typeface="Calibri" panose="020F0502020204030204" pitchFamily="34" charset="0"/>
                <a:cs typeface="Segoe UI" panose="020B0502040204020203" pitchFamily="34" charset="0"/>
              </a:rPr>
              <a:t>* Based on the Knesset’s 2008 Information and Research Center Report.</a:t>
            </a:r>
            <a:endParaRPr lang="he-IL" altLang="he-IL" sz="900" dirty="0">
              <a:latin typeface="Segoe UI" panose="020B0502040204020203" pitchFamily="34" charset="0"/>
              <a:ea typeface="Calibri" panose="020F0502020204030204" pitchFamily="34" charset="0"/>
              <a:cs typeface="Segoe UI" panose="020B0502040204020203" pitchFamily="34" charset="0"/>
            </a:endParaRPr>
          </a:p>
          <a:p>
            <a:pPr algn="l"/>
            <a:r>
              <a:rPr lang="en-US" altLang="he-IL" sz="900" dirty="0">
                <a:latin typeface="Segoe UI" panose="020B0502040204020203" pitchFamily="34" charset="0"/>
                <a:ea typeface="Calibri" panose="020F0502020204030204" pitchFamily="34" charset="0"/>
                <a:cs typeface="Segoe UI" panose="020B0502040204020203" pitchFamily="34" charset="0"/>
              </a:rPr>
              <a:t>** Source: “The Public Space and Appearance of Arab Towns in Israel – Removing the Obstacles and Realizing Development Challenges.” The Friedrich Ebert Foundation in Israel and the Jewish Arab Center at Haifa University, December 2016.</a:t>
            </a:r>
          </a:p>
          <a:p>
            <a:pPr algn="l"/>
            <a:r>
              <a:rPr lang="en-US" altLang="he-IL" sz="900" dirty="0">
                <a:latin typeface="Segoe UI" panose="020B0502040204020203" pitchFamily="34" charset="0"/>
                <a:ea typeface="Calibri" panose="020F0502020204030204" pitchFamily="34" charset="0"/>
                <a:cs typeface="Segoe UI" panose="020B0502040204020203" pitchFamily="34" charset="0"/>
              </a:rPr>
              <a:t>*** Data from the </a:t>
            </a:r>
            <a:r>
              <a:rPr lang="en-GB" altLang="he-IL" sz="900" dirty="0">
                <a:latin typeface="Segoe UI" panose="020B0502040204020203" pitchFamily="34" charset="0"/>
                <a:ea typeface="Calibri" panose="020F0502020204030204" pitchFamily="34" charset="0"/>
                <a:cs typeface="Segoe UI" panose="020B0502040204020203" pitchFamily="34" charset="0"/>
              </a:rPr>
              <a:t>National Highway Traffic Safety Administration (NHTSA) for 2017.</a:t>
            </a:r>
            <a:endParaRPr lang="he-IL" altLang="he-IL" sz="900" dirty="0">
              <a:latin typeface="Segoe UI" panose="020B0502040204020203" pitchFamily="34" charset="0"/>
              <a:ea typeface="Calibri" panose="020F0502020204030204" pitchFamily="34" charset="0"/>
              <a:cs typeface="Segoe UI" panose="020B0502040204020203" pitchFamily="34" charset="0"/>
            </a:endParaRPr>
          </a:p>
        </p:txBody>
      </p:sp>
      <p:sp>
        <p:nvSpPr>
          <p:cNvPr id="6" name="Rectangle 5">
            <a:extLst>
              <a:ext uri="{FF2B5EF4-FFF2-40B4-BE49-F238E27FC236}">
                <a16:creationId xmlns:a16="http://schemas.microsoft.com/office/drawing/2014/main" id="{50C55E86-7C64-4944-953F-D2794EC85267}"/>
              </a:ext>
            </a:extLst>
          </p:cNvPr>
          <p:cNvSpPr/>
          <p:nvPr/>
        </p:nvSpPr>
        <p:spPr>
          <a:xfrm>
            <a:off x="203827" y="440756"/>
            <a:ext cx="3176056" cy="2031325"/>
          </a:xfrm>
          <a:prstGeom prst="rect">
            <a:avLst/>
          </a:prstGeom>
          <a:solidFill>
            <a:srgbClr val="FFDC72"/>
          </a:solidFill>
        </p:spPr>
        <p:txBody>
          <a:bodyPr wrap="square">
            <a:spAutoFit/>
          </a:bodyPr>
          <a:lstStyle/>
          <a:p>
            <a:pPr algn="l" rtl="0">
              <a:lnSpc>
                <a:spcPct val="150000"/>
              </a:lnSpc>
            </a:pPr>
            <a:r>
              <a:rPr lang="en-US" altLang="he-IL" sz="1400" dirty="0">
                <a:solidFill>
                  <a:srgbClr val="36636F"/>
                </a:solidFill>
                <a:latin typeface="Segoe UI" panose="020B0502040204020203" pitchFamily="34" charset="0"/>
                <a:cs typeface="Segoe UI" panose="020B0502040204020203" pitchFamily="34" charset="0"/>
              </a:rPr>
              <a:t>Transitioning from an agrarian society to an urban one has led to changes in urban planning and raised the importance of spatial planning in order to meet the substantial demand for public areas.** </a:t>
            </a:r>
            <a:endParaRPr lang="he-IL" dirty="0">
              <a:solidFill>
                <a:srgbClr val="36636F"/>
              </a:solidFill>
            </a:endParaRPr>
          </a:p>
        </p:txBody>
      </p:sp>
      <p:sp>
        <p:nvSpPr>
          <p:cNvPr id="27" name="Rectangle 26">
            <a:extLst>
              <a:ext uri="{FF2B5EF4-FFF2-40B4-BE49-F238E27FC236}">
                <a16:creationId xmlns:a16="http://schemas.microsoft.com/office/drawing/2014/main" id="{60C7E13F-6018-4974-A142-39359DF7D4A8}"/>
              </a:ext>
            </a:extLst>
          </p:cNvPr>
          <p:cNvSpPr/>
          <p:nvPr/>
        </p:nvSpPr>
        <p:spPr>
          <a:xfrm>
            <a:off x="5734216" y="4620559"/>
            <a:ext cx="2500670" cy="1384995"/>
          </a:xfrm>
          <a:prstGeom prst="rect">
            <a:avLst/>
          </a:prstGeom>
          <a:solidFill>
            <a:srgbClr val="FFDC72"/>
          </a:solidFill>
        </p:spPr>
        <p:txBody>
          <a:bodyPr wrap="square">
            <a:spAutoFit/>
          </a:bodyPr>
          <a:lstStyle/>
          <a:p>
            <a:pPr algn="l" rtl="0">
              <a:lnSpc>
                <a:spcPct val="150000"/>
              </a:lnSpc>
            </a:pPr>
            <a:r>
              <a:rPr lang="en-US" altLang="he-IL" sz="1400" dirty="0">
                <a:solidFill>
                  <a:srgbClr val="36636F"/>
                </a:solidFill>
                <a:latin typeface="Segoe UI" panose="020B0502040204020203" pitchFamily="34" charset="0"/>
                <a:cs typeface="Segoe UI" panose="020B0502040204020203" pitchFamily="34" charset="0"/>
              </a:rPr>
              <a:t>In general, the rate of Arab children injured in car accidents is much higher than that of Jewish children.</a:t>
            </a:r>
            <a:endParaRPr lang="he-IL" dirty="0">
              <a:solidFill>
                <a:srgbClr val="36636F"/>
              </a:solidFill>
            </a:endParaRPr>
          </a:p>
        </p:txBody>
      </p:sp>
      <p:grpSp>
        <p:nvGrpSpPr>
          <p:cNvPr id="13" name="Group 12">
            <a:extLst>
              <a:ext uri="{FF2B5EF4-FFF2-40B4-BE49-F238E27FC236}">
                <a16:creationId xmlns:a16="http://schemas.microsoft.com/office/drawing/2014/main" id="{27599B49-6FB6-4BCE-A88D-B80911C455B3}"/>
              </a:ext>
            </a:extLst>
          </p:cNvPr>
          <p:cNvGrpSpPr/>
          <p:nvPr/>
        </p:nvGrpSpPr>
        <p:grpSpPr>
          <a:xfrm>
            <a:off x="-141768" y="6457504"/>
            <a:ext cx="10349024" cy="594107"/>
            <a:chOff x="-141768" y="6457504"/>
            <a:chExt cx="10349024" cy="594107"/>
          </a:xfrm>
        </p:grpSpPr>
        <p:sp>
          <p:nvSpPr>
            <p:cNvPr id="14" name="Rectangle: Rounded Corners 13">
              <a:extLst>
                <a:ext uri="{FF2B5EF4-FFF2-40B4-BE49-F238E27FC236}">
                  <a16:creationId xmlns:a16="http://schemas.microsoft.com/office/drawing/2014/main" id="{3191FEBE-6A85-4641-AADF-3A6052D7A1B0}"/>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5" name="Rectangle: Rounded Corners 14">
              <a:extLst>
                <a:ext uri="{FF2B5EF4-FFF2-40B4-BE49-F238E27FC236}">
                  <a16:creationId xmlns:a16="http://schemas.microsoft.com/office/drawing/2014/main" id="{8EEA4705-F0DA-4124-A3ED-704ECB26AF4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1" name="TextBox 20">
              <a:extLst>
                <a:ext uri="{FF2B5EF4-FFF2-40B4-BE49-F238E27FC236}">
                  <a16:creationId xmlns:a16="http://schemas.microsoft.com/office/drawing/2014/main" id="{65655C1A-9DFC-449F-902D-5ADD6D94C9DA}"/>
                </a:ext>
              </a:extLst>
            </p:cNvPr>
            <p:cNvSpPr txBox="1"/>
            <p:nvPr/>
          </p:nvSpPr>
          <p:spPr>
            <a:xfrm>
              <a:off x="-141768" y="6578076"/>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9689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Picture 1">
            <a:extLst>
              <a:ext uri="{FF2B5EF4-FFF2-40B4-BE49-F238E27FC236}">
                <a16:creationId xmlns:a16="http://schemas.microsoft.com/office/drawing/2014/main" id="{BBB831C2-585C-4BB9-8F1F-603B71102164}"/>
              </a:ext>
            </a:extLst>
          </p:cNvPr>
          <p:cNvPicPr>
            <a:picLocks noChangeAspect="1"/>
          </p:cNvPicPr>
          <p:nvPr/>
        </p:nvPicPr>
        <p:blipFill>
          <a:blip r:embed="rId3"/>
          <a:stretch>
            <a:fillRect/>
          </a:stretch>
        </p:blipFill>
        <p:spPr>
          <a:xfrm>
            <a:off x="191386" y="456018"/>
            <a:ext cx="6351116" cy="5787355"/>
          </a:xfrm>
          <a:prstGeom prst="rect">
            <a:avLst/>
          </a:prstGeom>
        </p:spPr>
      </p:pic>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14</a:t>
            </a:fld>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5646"/>
            <a:ext cx="12191999" cy="369332"/>
          </a:xfrm>
          <a:prstGeom prst="rect">
            <a:avLst/>
          </a:prstGeom>
          <a:solidFill>
            <a:srgbClr val="36636F"/>
          </a:solidFill>
        </p:spPr>
        <p:txBody>
          <a:bodyPr wrap="square" rtlCol="0">
            <a:spAutoFit/>
          </a:bodyPr>
          <a:lstStyle/>
          <a:p>
            <a:pPr algn="l" rtl="0"/>
            <a:r>
              <a:rPr lang="en-US" b="1" dirty="0">
                <a:solidFill>
                  <a:schemeClr val="bg1"/>
                </a:solidFill>
                <a:latin typeface="Tahoma" pitchFamily="34" charset="0"/>
                <a:ea typeface="Tahoma" pitchFamily="34" charset="0"/>
                <a:cs typeface="Tahoma" pitchFamily="34" charset="0"/>
              </a:rPr>
              <a:t>General Data and Demographics (From the Report of the Central Bureau of Statistics)</a:t>
            </a:r>
            <a:endParaRPr lang="he-IL" b="1" dirty="0">
              <a:solidFill>
                <a:schemeClr val="bg1"/>
              </a:solidFill>
              <a:latin typeface="Tahoma" pitchFamily="34" charset="0"/>
              <a:ea typeface="Tahoma" pitchFamily="34" charset="0"/>
              <a:cs typeface="Tahoma" pitchFamily="34" charset="0"/>
            </a:endParaRPr>
          </a:p>
        </p:txBody>
      </p:sp>
      <p:sp>
        <p:nvSpPr>
          <p:cNvPr id="25" name="Rectangle 24">
            <a:extLst>
              <a:ext uri="{FF2B5EF4-FFF2-40B4-BE49-F238E27FC236}">
                <a16:creationId xmlns:a16="http://schemas.microsoft.com/office/drawing/2014/main" id="{281FEA2E-A1A0-4C17-9A67-95989D4CADFE}"/>
              </a:ext>
            </a:extLst>
          </p:cNvPr>
          <p:cNvSpPr>
            <a:spLocks noChangeArrowheads="1"/>
          </p:cNvSpPr>
          <p:nvPr/>
        </p:nvSpPr>
        <p:spPr bwMode="auto">
          <a:xfrm>
            <a:off x="37213" y="6216465"/>
            <a:ext cx="1211757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171450" indent="-171450" algn="l">
              <a:buFont typeface="Arial" panose="020B0604020202020204" pitchFamily="34" charset="0"/>
              <a:buChar char="•"/>
            </a:pPr>
            <a:r>
              <a:rPr lang="en-US" altLang="he-IL" sz="1000" dirty="0">
                <a:latin typeface="Segoe UI" panose="020B0502040204020203" pitchFamily="34" charset="0"/>
                <a:ea typeface="Calibri" panose="020F0502020204030204" pitchFamily="34" charset="0"/>
                <a:cs typeface="Segoe UI" panose="020B0502040204020203" pitchFamily="34" charset="0"/>
              </a:rPr>
              <a:t>Based on data from the Employment Service site for February 2020, just before the COVID lockdowns began,</a:t>
            </a:r>
          </a:p>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which led to a dramatic rise in unemployment rates. The website does not offer more updated data segmented by towns.</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B0C5899D-FC8F-4485-96F9-FB23576DD0F7}"/>
              </a:ext>
            </a:extLst>
          </p:cNvPr>
          <p:cNvGrpSpPr/>
          <p:nvPr/>
        </p:nvGrpSpPr>
        <p:grpSpPr>
          <a:xfrm>
            <a:off x="-104258" y="6696903"/>
            <a:ext cx="10366745" cy="594107"/>
            <a:chOff x="-116958" y="6457504"/>
            <a:chExt cx="10366745" cy="594107"/>
          </a:xfrm>
        </p:grpSpPr>
        <p:sp>
          <p:nvSpPr>
            <p:cNvPr id="8" name="Rectangle: Rounded Corners 7">
              <a:extLst>
                <a:ext uri="{FF2B5EF4-FFF2-40B4-BE49-F238E27FC236}">
                  <a16:creationId xmlns:a16="http://schemas.microsoft.com/office/drawing/2014/main" id="{05AD22B3-D6B0-4D91-AB27-3F13FAB3834A}"/>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Rectangle: Rounded Corners 8">
              <a:extLst>
                <a:ext uri="{FF2B5EF4-FFF2-40B4-BE49-F238E27FC236}">
                  <a16:creationId xmlns:a16="http://schemas.microsoft.com/office/drawing/2014/main" id="{D70CEB81-C822-45B7-946C-6CC1DE079BE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0" name="TextBox 9">
              <a:extLst>
                <a:ext uri="{FF2B5EF4-FFF2-40B4-BE49-F238E27FC236}">
                  <a16:creationId xmlns:a16="http://schemas.microsoft.com/office/drawing/2014/main" id="{05080DFD-7DBF-4F46-8C05-F51B930DDC07}"/>
                </a:ext>
              </a:extLst>
            </p:cNvPr>
            <p:cNvSpPr txBox="1"/>
            <p:nvPr/>
          </p:nvSpPr>
          <p:spPr>
            <a:xfrm>
              <a:off x="-74427" y="66253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3" name="Table 2">
            <a:extLst>
              <a:ext uri="{FF2B5EF4-FFF2-40B4-BE49-F238E27FC236}">
                <a16:creationId xmlns:a16="http://schemas.microsoft.com/office/drawing/2014/main" id="{FF877F9F-4679-46A2-BC8D-6332D7EEA81F}"/>
              </a:ext>
            </a:extLst>
          </p:cNvPr>
          <p:cNvGraphicFramePr>
            <a:graphicFrameLocks noGrp="1"/>
          </p:cNvGraphicFramePr>
          <p:nvPr>
            <p:extLst>
              <p:ext uri="{D42A27DB-BD31-4B8C-83A1-F6EECF244321}">
                <p14:modId xmlns:p14="http://schemas.microsoft.com/office/powerpoint/2010/main" val="28372948"/>
              </p:ext>
            </p:extLst>
          </p:nvPr>
        </p:nvGraphicFramePr>
        <p:xfrm>
          <a:off x="6688899" y="534001"/>
          <a:ext cx="5311716" cy="5852160"/>
        </p:xfrm>
        <a:graphic>
          <a:graphicData uri="http://schemas.openxmlformats.org/drawingml/2006/table">
            <a:tbl>
              <a:tblPr rtl="1" firstRow="1" bandRow="1">
                <a:tableStyleId>{5940675A-B579-460E-94D1-54222C63F5DA}</a:tableStyleId>
              </a:tblPr>
              <a:tblGrid>
                <a:gridCol w="1770572">
                  <a:extLst>
                    <a:ext uri="{9D8B030D-6E8A-4147-A177-3AD203B41FA5}">
                      <a16:colId xmlns:a16="http://schemas.microsoft.com/office/drawing/2014/main" val="3675287082"/>
                    </a:ext>
                  </a:extLst>
                </a:gridCol>
                <a:gridCol w="1770572">
                  <a:extLst>
                    <a:ext uri="{9D8B030D-6E8A-4147-A177-3AD203B41FA5}">
                      <a16:colId xmlns:a16="http://schemas.microsoft.com/office/drawing/2014/main" val="3709993030"/>
                    </a:ext>
                  </a:extLst>
                </a:gridCol>
                <a:gridCol w="1770572">
                  <a:extLst>
                    <a:ext uri="{9D8B030D-6E8A-4147-A177-3AD203B41FA5}">
                      <a16:colId xmlns:a16="http://schemas.microsoft.com/office/drawing/2014/main" val="2535749957"/>
                    </a:ext>
                  </a:extLst>
                </a:gridCol>
              </a:tblGrid>
              <a:tr h="1150723">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800" kern="1200" noProof="0" dirty="0">
                          <a:solidFill>
                            <a:srgbClr val="36636F"/>
                          </a:solidFill>
                          <a:latin typeface="Segoe UI" panose="020B0502040204020203" pitchFamily="34" charset="0"/>
                          <a:ea typeface="+mn-ea"/>
                          <a:cs typeface="Segoe UI" panose="020B0502040204020203" pitchFamily="34" charset="0"/>
                        </a:rPr>
                        <a:t>A municipal area of about</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2000" kern="1200" noProof="0" dirty="0">
                          <a:solidFill>
                            <a:srgbClr val="36636F"/>
                          </a:solidFill>
                          <a:latin typeface="Segoe UI" panose="020B0502040204020203" pitchFamily="34" charset="0"/>
                          <a:ea typeface="+mn-ea"/>
                          <a:cs typeface="Segoe UI" panose="020B0502040204020203" pitchFamily="34" charset="0"/>
                        </a:rPr>
                        <a:t>12,000 dunams</a:t>
                      </a:r>
                      <a:endParaRPr lang="he-IL" altLang="he-IL" sz="1800" kern="1200" noProof="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600" kern="1200" noProof="0" dirty="0">
                          <a:solidFill>
                            <a:srgbClr val="36636F"/>
                          </a:solidFill>
                          <a:latin typeface="Segoe UI" panose="020B0502040204020203" pitchFamily="34" charset="0"/>
                          <a:ea typeface="+mn-ea"/>
                          <a:cs typeface="Segoe UI" panose="020B0502040204020203" pitchFamily="34" charset="0"/>
                        </a:rPr>
                        <a:t>26,500 residents,</a:t>
                      </a:r>
                      <a:endParaRPr lang="he-IL" altLang="he-IL" sz="1600" kern="1200" noProof="0" dirty="0">
                        <a:solidFill>
                          <a:srgbClr val="36636F"/>
                        </a:solidFill>
                        <a:latin typeface="Segoe UI" panose="020B0502040204020203" pitchFamily="34" charset="0"/>
                        <a:ea typeface="+mn-ea"/>
                        <a:cs typeface="Segoe UI" panose="020B0502040204020203" pitchFamily="34" charset="0"/>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600" kern="1200" noProof="0" dirty="0">
                          <a:solidFill>
                            <a:srgbClr val="36636F"/>
                          </a:solidFill>
                          <a:latin typeface="Segoe UI" panose="020B0502040204020203" pitchFamily="34" charset="0"/>
                          <a:ea typeface="+mn-ea"/>
                          <a:cs typeface="Segoe UI" panose="020B0502040204020203" pitchFamily="34" charset="0"/>
                        </a:rPr>
                        <a:t>the</a:t>
                      </a:r>
                      <a:r>
                        <a:rPr lang="en-US" altLang="he-IL" sz="1600" kern="1200" baseline="0" noProof="0" dirty="0">
                          <a:solidFill>
                            <a:srgbClr val="36636F"/>
                          </a:solidFill>
                          <a:latin typeface="Segoe UI" panose="020B0502040204020203" pitchFamily="34" charset="0"/>
                          <a:ea typeface="+mn-ea"/>
                          <a:cs typeface="Segoe UI" panose="020B0502040204020203" pitchFamily="34" charset="0"/>
                        </a:rPr>
                        <a:t> majority of which are </a:t>
                      </a:r>
                      <a:r>
                        <a:rPr lang="en-US" altLang="he-IL" sz="2000" kern="1200" noProof="0" dirty="0">
                          <a:solidFill>
                            <a:srgbClr val="36636F"/>
                          </a:solidFill>
                          <a:latin typeface="Segoe UI" panose="020B0502040204020203" pitchFamily="34" charset="0"/>
                          <a:ea typeface="+mn-ea"/>
                          <a:cs typeface="Segoe UI" panose="020B0502040204020203" pitchFamily="34" charset="0"/>
                        </a:rPr>
                        <a:t>Muslim</a:t>
                      </a:r>
                      <a:endParaRPr lang="he-IL" altLang="he-IL" sz="1600" kern="1200" noProof="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2,500 children</a:t>
                      </a:r>
                      <a:r>
                        <a:rPr lang="en-US" altLang="he-IL" sz="1600" baseline="0" dirty="0">
                          <a:solidFill>
                            <a:srgbClr val="36636F"/>
                          </a:solidFill>
                          <a:latin typeface="Segoe UI" panose="020B0502040204020203" pitchFamily="34" charset="0"/>
                          <a:cs typeface="Segoe UI" panose="020B0502040204020203" pitchFamily="34" charset="0"/>
                        </a:rPr>
                        <a:t> aged 0-4 </a:t>
                      </a:r>
                      <a:r>
                        <a:rPr lang="en-US" altLang="he-IL" sz="1200" baseline="0" dirty="0">
                          <a:solidFill>
                            <a:srgbClr val="36636F"/>
                          </a:solidFill>
                          <a:latin typeface="Segoe UI" panose="020B0502040204020203" pitchFamily="34" charset="0"/>
                          <a:cs typeface="Segoe UI" panose="020B0502040204020203" pitchFamily="34" charset="0"/>
                        </a:rPr>
                        <a:t>Constituting 9.3% of the population</a:t>
                      </a:r>
                      <a:endParaRPr lang="he-IL" altLang="he-IL" sz="1200" dirty="0">
                        <a:solidFill>
                          <a:srgbClr val="36636F"/>
                        </a:solidFill>
                        <a:latin typeface="Segoe UI" panose="020B0502040204020203" pitchFamily="34" charset="0"/>
                        <a:cs typeface="Segoe UI" panose="020B0502040204020203" pitchFamily="34" charset="0"/>
                      </a:endParaRPr>
                    </a:p>
                    <a:p>
                      <a:pPr algn="l" rtl="0">
                        <a:lnSpc>
                          <a:spcPct val="100000"/>
                        </a:lnSpc>
                        <a:spcBef>
                          <a:spcPts val="0"/>
                        </a:spcBef>
                      </a:pPr>
                      <a:endParaRPr lang="he-IL"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55945531"/>
                  </a:ext>
                </a:extLst>
              </a:tr>
              <a:tr h="1843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200" dirty="0">
                          <a:solidFill>
                            <a:srgbClr val="36636F"/>
                          </a:solidFill>
                          <a:latin typeface="Segoe UI" panose="020B0502040204020203" pitchFamily="34" charset="0"/>
                          <a:cs typeface="Segoe UI" panose="020B0502040204020203" pitchFamily="34" charset="0"/>
                        </a:rPr>
                        <a:t>Tira belongs to </a:t>
                      </a:r>
                      <a:r>
                        <a:rPr lang="en-US" altLang="he-IL" sz="1600" dirty="0">
                          <a:solidFill>
                            <a:srgbClr val="36636F"/>
                          </a:solidFill>
                          <a:latin typeface="Segoe UI" panose="020B0502040204020203" pitchFamily="34" charset="0"/>
                          <a:cs typeface="Segoe UI" panose="020B0502040204020203" pitchFamily="34" charset="0"/>
                        </a:rPr>
                        <a:t>socio-economic</a:t>
                      </a:r>
                      <a:r>
                        <a:rPr lang="en-US" altLang="he-IL" sz="1600" baseline="0" dirty="0">
                          <a:solidFill>
                            <a:srgbClr val="36636F"/>
                          </a:solidFill>
                          <a:latin typeface="Segoe UI" panose="020B0502040204020203" pitchFamily="34" charset="0"/>
                          <a:cs typeface="Segoe UI" panose="020B0502040204020203" pitchFamily="34" charset="0"/>
                        </a:rPr>
                        <a:t> cluster 4, </a:t>
                      </a:r>
                      <a:r>
                        <a:rPr lang="en-US" altLang="he-IL" sz="1200" baseline="0" dirty="0">
                          <a:solidFill>
                            <a:srgbClr val="36636F"/>
                          </a:solidFill>
                          <a:latin typeface="Segoe UI" panose="020B0502040204020203" pitchFamily="34" charset="0"/>
                          <a:cs typeface="Segoe UI" panose="020B0502040204020203" pitchFamily="34" charset="0"/>
                        </a:rPr>
                        <a:t>which attracts intra-Arab immigration. A strong middle class is emerging alongside an underprivileged population in the old core of the city.</a:t>
                      </a:r>
                      <a:endParaRPr lang="he-IL" altLang="he-IL" sz="12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Average salary of a salaried employee</a:t>
                      </a:r>
                      <a:r>
                        <a:rPr lang="he-IL" altLang="he-IL" sz="1600" dirty="0">
                          <a:solidFill>
                            <a:srgbClr val="36636F"/>
                          </a:solidFill>
                          <a:latin typeface="Segoe UI" panose="020B0502040204020203" pitchFamily="34" charset="0"/>
                          <a:cs typeface="Segoe UI" panose="020B0502040204020203" pitchFamily="34" charset="0"/>
                        </a:rPr>
                        <a:t> </a:t>
                      </a:r>
                      <a:endParaRPr lang="en-US" altLang="he-IL" sz="1600" dirty="0">
                        <a:solidFill>
                          <a:srgbClr val="36636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NIS </a:t>
                      </a:r>
                      <a:r>
                        <a:rPr lang="en-US" altLang="he-IL" sz="1800" dirty="0">
                          <a:solidFill>
                            <a:srgbClr val="36636F"/>
                          </a:solidFill>
                          <a:latin typeface="Segoe UI" panose="020B0502040204020203" pitchFamily="34" charset="0"/>
                          <a:cs typeface="Segoe UI" panose="020B0502040204020203" pitchFamily="34" charset="0"/>
                        </a:rPr>
                        <a:t>8,353</a:t>
                      </a:r>
                      <a:r>
                        <a:rPr lang="en-US" altLang="he-IL" sz="1600" dirty="0">
                          <a:solidFill>
                            <a:srgbClr val="36636F"/>
                          </a:solidFill>
                          <a:latin typeface="Segoe UI" panose="020B0502040204020203" pitchFamily="34" charset="0"/>
                          <a:cs typeface="Segoe UI" panose="020B0502040204020203" pitchFamily="34" charset="0"/>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High employment</a:t>
                      </a:r>
                      <a:r>
                        <a:rPr lang="en-US" altLang="he-IL" sz="1600" baseline="0" dirty="0">
                          <a:solidFill>
                            <a:srgbClr val="36636F"/>
                          </a:solidFill>
                          <a:latin typeface="Segoe UI" panose="020B0502040204020203" pitchFamily="34" charset="0"/>
                          <a:cs typeface="Segoe UI" panose="020B0502040204020203" pitchFamily="34" charset="0"/>
                        </a:rPr>
                        <a:t> rate among women</a:t>
                      </a:r>
                      <a:endParaRPr lang="en-US" altLang="he-IL" sz="1600" dirty="0">
                        <a:solidFill>
                          <a:srgbClr val="36636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e-IL" altLang="he-IL" sz="18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dirty="0">
                          <a:solidFill>
                            <a:srgbClr val="36636F"/>
                          </a:solidFill>
                          <a:latin typeface="Segoe UI" panose="020B0502040204020203" pitchFamily="34" charset="0"/>
                          <a:cs typeface="Segoe UI" panose="020B0502040204020203" pitchFamily="34" charset="0"/>
                        </a:rPr>
                        <a:t>Annual population growth rate of 1.7%,</a:t>
                      </a:r>
                      <a:br>
                        <a:rPr lang="en-US" altLang="he-IL" sz="1400" dirty="0">
                          <a:solidFill>
                            <a:srgbClr val="36636F"/>
                          </a:solidFill>
                          <a:latin typeface="Segoe UI" panose="020B0502040204020203" pitchFamily="34" charset="0"/>
                          <a:cs typeface="Segoe UI" panose="020B0502040204020203" pitchFamily="34" charset="0"/>
                        </a:rPr>
                      </a:br>
                      <a:r>
                        <a:rPr lang="en-US" altLang="he-IL" sz="1800" dirty="0">
                          <a:solidFill>
                            <a:srgbClr val="36636F"/>
                          </a:solidFill>
                          <a:latin typeface="Segoe UI" panose="020B0502040204020203" pitchFamily="34" charset="0"/>
                          <a:cs typeface="Segoe UI" panose="020B0502040204020203" pitchFamily="34" charset="0"/>
                        </a:rPr>
                        <a:t>2.7 children on average per family</a:t>
                      </a:r>
                      <a:r>
                        <a:rPr lang="he-IL" altLang="he-IL" sz="1800" dirty="0">
                          <a:solidFill>
                            <a:srgbClr val="36636F"/>
                          </a:solidFill>
                          <a:latin typeface="Segoe UI" panose="020B0502040204020203" pitchFamily="34" charset="0"/>
                          <a:cs typeface="Segoe UI" panose="020B0502040204020203" pitchFamily="34" charset="0"/>
                        </a:rPr>
                        <a:t> </a:t>
                      </a:r>
                      <a:endParaRPr lang="en-US" altLang="he-IL" sz="14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843982">
                <a:tc>
                  <a:txBody>
                    <a:bodyPr/>
                    <a:lstStyle/>
                    <a:p>
                      <a:pPr algn="l" rtl="0">
                        <a:lnSpc>
                          <a:spcPct val="100000"/>
                        </a:lnSpc>
                        <a:spcBef>
                          <a:spcPts val="0"/>
                        </a:spcBef>
                      </a:pPr>
                      <a:r>
                        <a:rPr lang="en-US" sz="1600" dirty="0">
                          <a:solidFill>
                            <a:srgbClr val="36636F"/>
                          </a:solidFill>
                          <a:latin typeface="Segoe UI" panose="020B0502040204020203" pitchFamily="34" charset="0"/>
                          <a:cs typeface="Segoe UI" panose="020B0502040204020203" pitchFamily="34" charset="0"/>
                        </a:rPr>
                        <a:t>The</a:t>
                      </a:r>
                      <a:r>
                        <a:rPr lang="en-US" sz="1600" baseline="0" dirty="0">
                          <a:solidFill>
                            <a:srgbClr val="36636F"/>
                          </a:solidFill>
                          <a:latin typeface="Segoe UI" panose="020B0502040204020203" pitchFamily="34" charset="0"/>
                          <a:cs typeface="Segoe UI" panose="020B0502040204020203" pitchFamily="34" charset="0"/>
                        </a:rPr>
                        <a:t> unemployment rate in Tira is relatively low compared to the national average</a:t>
                      </a:r>
                    </a:p>
                    <a:p>
                      <a:pPr algn="l" rtl="0">
                        <a:lnSpc>
                          <a:spcPct val="100000"/>
                        </a:lnSpc>
                        <a:spcBef>
                          <a:spcPts val="0"/>
                        </a:spcBef>
                      </a:pPr>
                      <a:r>
                        <a:rPr lang="en-US" sz="1200" baseline="0" dirty="0">
                          <a:solidFill>
                            <a:srgbClr val="36636F"/>
                          </a:solidFill>
                          <a:latin typeface="Segoe UI" panose="020B0502040204020203" pitchFamily="34" charset="0"/>
                          <a:cs typeface="Segoe UI" panose="020B0502040204020203" pitchFamily="34" charset="0"/>
                        </a:rPr>
                        <a:t>In February 2020* the national unemployment rate was 3.9% while in Tira it was only 1.7%</a:t>
                      </a:r>
                      <a:r>
                        <a:rPr lang="en-US" sz="1400" baseline="0" dirty="0">
                          <a:solidFill>
                            <a:srgbClr val="36636F"/>
                          </a:solidFill>
                          <a:latin typeface="Segoe UI" panose="020B0502040204020203" pitchFamily="34" charset="0"/>
                          <a:cs typeface="Segoe UI" panose="020B0502040204020203" pitchFamily="34" charset="0"/>
                        </a:rPr>
                        <a:t> </a:t>
                      </a:r>
                      <a:endParaRPr lang="he-IL" sz="14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dirty="0">
                          <a:solidFill>
                            <a:srgbClr val="36636F"/>
                          </a:solidFill>
                          <a:latin typeface="Segoe UI" panose="020B0502040204020203" pitchFamily="34" charset="0"/>
                          <a:cs typeface="Segoe UI" panose="020B0502040204020203" pitchFamily="34" charset="0"/>
                        </a:rPr>
                        <a:t>Number of children</a:t>
                      </a:r>
                      <a:r>
                        <a:rPr lang="en-US" altLang="he-IL" sz="1400" baseline="0" dirty="0">
                          <a:solidFill>
                            <a:srgbClr val="36636F"/>
                          </a:solidFill>
                          <a:latin typeface="Segoe UI" panose="020B0502040204020203" pitchFamily="34" charset="0"/>
                          <a:cs typeface="Segoe UI" panose="020B0502040204020203" pitchFamily="34" charset="0"/>
                        </a:rPr>
                        <a:t> per family:</a:t>
                      </a:r>
                      <a:endParaRPr lang="he-IL" altLang="he-IL" sz="14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altLang="he-IL"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84670190"/>
                  </a:ext>
                </a:extLst>
              </a:tr>
            </a:tbl>
          </a:graphicData>
        </a:graphic>
      </p:graphicFrame>
      <p:graphicFrame>
        <p:nvGraphicFramePr>
          <p:cNvPr id="6" name="Chart 5">
            <a:extLst>
              <a:ext uri="{FF2B5EF4-FFF2-40B4-BE49-F238E27FC236}">
                <a16:creationId xmlns:a16="http://schemas.microsoft.com/office/drawing/2014/main" id="{6E7B88DD-B5B6-4F86-912B-BCAD46B36A79}"/>
              </a:ext>
            </a:extLst>
          </p:cNvPr>
          <p:cNvGraphicFramePr/>
          <p:nvPr>
            <p:extLst>
              <p:ext uri="{D42A27DB-BD31-4B8C-83A1-F6EECF244321}">
                <p14:modId xmlns:p14="http://schemas.microsoft.com/office/powerpoint/2010/main" val="3638693547"/>
              </p:ext>
            </p:extLst>
          </p:nvPr>
        </p:nvGraphicFramePr>
        <p:xfrm>
          <a:off x="6095998" y="4112692"/>
          <a:ext cx="3860801" cy="25481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9235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15</a:t>
            </a:fld>
            <a:endParaRPr dirty="0"/>
          </a:p>
        </p:txBody>
      </p:sp>
      <p:sp>
        <p:nvSpPr>
          <p:cNvPr id="21" name="מלבן 7">
            <a:extLst>
              <a:ext uri="{FF2B5EF4-FFF2-40B4-BE49-F238E27FC236}">
                <a16:creationId xmlns:a16="http://schemas.microsoft.com/office/drawing/2014/main" id="{B7A3E847-E8B1-4C70-A6AC-AD45B286C3BE}"/>
              </a:ext>
            </a:extLst>
          </p:cNvPr>
          <p:cNvSpPr/>
          <p:nvPr/>
        </p:nvSpPr>
        <p:spPr>
          <a:xfrm>
            <a:off x="3528711" y="1984882"/>
            <a:ext cx="5374645" cy="1569660"/>
          </a:xfrm>
          <a:prstGeom prst="rect">
            <a:avLst/>
          </a:prstGeom>
        </p:spPr>
        <p:txBody>
          <a:bodyPr wrap="square">
            <a:spAutoFit/>
          </a:bodyPr>
          <a:lstStyle/>
          <a:p>
            <a:pPr algn="ctr" rtl="1">
              <a:spcBef>
                <a:spcPts val="1000"/>
              </a:spcBef>
            </a:pPr>
            <a:r>
              <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rPr>
              <a:t>רקע – נתונים אודות העיר טירה</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419D4D5E-3B3D-4BB0-99C5-728C7C9B1C25}"/>
              </a:ext>
            </a:extLst>
          </p:cNvPr>
          <p:cNvSpPr txBox="1"/>
          <p:nvPr/>
        </p:nvSpPr>
        <p:spPr>
          <a:xfrm>
            <a:off x="0" y="-5646"/>
            <a:ext cx="12191999"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Tira: Public Space</a:t>
            </a:r>
            <a:endParaRPr lang="he-IL" sz="2400" b="1" dirty="0">
              <a:solidFill>
                <a:schemeClr val="bg1"/>
              </a:solidFill>
              <a:latin typeface="Tahoma" pitchFamily="34" charset="0"/>
              <a:ea typeface="Tahoma" pitchFamily="34" charset="0"/>
              <a:cs typeface="Tahoma" pitchFamily="34" charset="0"/>
            </a:endParaRPr>
          </a:p>
        </p:txBody>
      </p:sp>
      <p:sp>
        <p:nvSpPr>
          <p:cNvPr id="14" name="Rectangle 13">
            <a:extLst>
              <a:ext uri="{FF2B5EF4-FFF2-40B4-BE49-F238E27FC236}">
                <a16:creationId xmlns:a16="http://schemas.microsoft.com/office/drawing/2014/main" id="{F3371AB9-1B94-45B4-B67E-6179E838E61B}"/>
              </a:ext>
            </a:extLst>
          </p:cNvPr>
          <p:cNvSpPr>
            <a:spLocks noChangeArrowheads="1"/>
          </p:cNvSpPr>
          <p:nvPr/>
        </p:nvSpPr>
        <p:spPr bwMode="auto">
          <a:xfrm>
            <a:off x="4792406" y="6175839"/>
            <a:ext cx="306526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R="0" lvl="0" indent="0">
              <a:lnSpc>
                <a:spcPct val="100000"/>
              </a:lnSpc>
              <a:buClrTx/>
              <a:buSzTx/>
              <a:buFontTx/>
              <a:buNone/>
            </a:pPr>
            <a:r>
              <a:rPr lang="he-IL" altLang="he-IL" sz="1000" dirty="0">
                <a:latin typeface="Segoe UI" panose="020B0502040204020203" pitchFamily="34" charset="0"/>
                <a:ea typeface="Calibri" panose="020F0502020204030204" pitchFamily="34" charset="0"/>
                <a:cs typeface="Segoe UI" panose="020B0502040204020203" pitchFamily="34" charset="0"/>
              </a:rPr>
              <a:t>*</a:t>
            </a:r>
            <a:r>
              <a:rPr lang="en-US" altLang="he-IL" sz="1000" dirty="0">
                <a:latin typeface="Segoe UI" panose="020B0502040204020203" pitchFamily="34" charset="0"/>
                <a:ea typeface="Calibri" panose="020F0502020204030204" pitchFamily="34" charset="0"/>
                <a:cs typeface="Segoe UI" panose="020B0502040204020203" pitchFamily="34" charset="0"/>
              </a:rPr>
              <a:t>Data from the Tira Municipal Authority’s Database</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6" name="תמונה 5">
            <a:extLst>
              <a:ext uri="{FF2B5EF4-FFF2-40B4-BE49-F238E27FC236}">
                <a16:creationId xmlns:a16="http://schemas.microsoft.com/office/drawing/2014/main" id="{607D9AC5-5271-49E5-AC46-AF4447C842ED}"/>
              </a:ext>
            </a:extLst>
          </p:cNvPr>
          <p:cNvPicPr>
            <a:picLocks noChangeAspect="1"/>
          </p:cNvPicPr>
          <p:nvPr/>
        </p:nvPicPr>
        <p:blipFill>
          <a:blip r:embed="rId3"/>
          <a:stretch>
            <a:fillRect/>
          </a:stretch>
        </p:blipFill>
        <p:spPr>
          <a:xfrm>
            <a:off x="9427" y="457756"/>
            <a:ext cx="4788577" cy="6349378"/>
          </a:xfrm>
          <a:prstGeom prst="rect">
            <a:avLst/>
          </a:prstGeom>
        </p:spPr>
      </p:pic>
      <p:grpSp>
        <p:nvGrpSpPr>
          <p:cNvPr id="19" name="Group 18">
            <a:extLst>
              <a:ext uri="{FF2B5EF4-FFF2-40B4-BE49-F238E27FC236}">
                <a16:creationId xmlns:a16="http://schemas.microsoft.com/office/drawing/2014/main" id="{92E8BB5A-2CBC-4350-AF2F-2DBBAEAE5BA9}"/>
              </a:ext>
            </a:extLst>
          </p:cNvPr>
          <p:cNvGrpSpPr/>
          <p:nvPr/>
        </p:nvGrpSpPr>
        <p:grpSpPr>
          <a:xfrm>
            <a:off x="-116958" y="6457504"/>
            <a:ext cx="10441172" cy="594107"/>
            <a:chOff x="-116958" y="6457504"/>
            <a:chExt cx="10441172" cy="594107"/>
          </a:xfrm>
        </p:grpSpPr>
        <p:sp>
          <p:nvSpPr>
            <p:cNvPr id="20" name="Rectangle: Rounded Corners 19">
              <a:extLst>
                <a:ext uri="{FF2B5EF4-FFF2-40B4-BE49-F238E27FC236}">
                  <a16:creationId xmlns:a16="http://schemas.microsoft.com/office/drawing/2014/main" id="{24A3C9D3-8A46-4356-907A-0D259EDEAD1B}"/>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Rectangle: Rounded Corners 21">
              <a:extLst>
                <a:ext uri="{FF2B5EF4-FFF2-40B4-BE49-F238E27FC236}">
                  <a16:creationId xmlns:a16="http://schemas.microsoft.com/office/drawing/2014/main" id="{9A0581BA-536B-4E74-837F-109EA523E7A1}"/>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3" name="TextBox 22">
              <a:extLst>
                <a:ext uri="{FF2B5EF4-FFF2-40B4-BE49-F238E27FC236}">
                  <a16:creationId xmlns:a16="http://schemas.microsoft.com/office/drawing/2014/main" id="{7E3C78D6-9E59-4535-9740-B6A2C920FB3C}"/>
                </a:ext>
              </a:extLst>
            </p:cNvPr>
            <p:cNvSpPr txBox="1"/>
            <p:nvPr/>
          </p:nvSpPr>
          <p:spPr>
            <a:xfrm>
              <a:off x="0" y="6586491"/>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5" name="Table 14">
            <a:extLst>
              <a:ext uri="{FF2B5EF4-FFF2-40B4-BE49-F238E27FC236}">
                <a16:creationId xmlns:a16="http://schemas.microsoft.com/office/drawing/2014/main" id="{7F62669D-9371-447D-8799-C0B27AAC5F9C}"/>
              </a:ext>
            </a:extLst>
          </p:cNvPr>
          <p:cNvGraphicFramePr>
            <a:graphicFrameLocks noGrp="1"/>
          </p:cNvGraphicFramePr>
          <p:nvPr>
            <p:extLst>
              <p:ext uri="{D42A27DB-BD31-4B8C-83A1-F6EECF244321}">
                <p14:modId xmlns:p14="http://schemas.microsoft.com/office/powerpoint/2010/main" val="1957883744"/>
              </p:ext>
            </p:extLst>
          </p:nvPr>
        </p:nvGraphicFramePr>
        <p:xfrm>
          <a:off x="5768193" y="896822"/>
          <a:ext cx="2549095" cy="5259842"/>
        </p:xfrm>
        <a:graphic>
          <a:graphicData uri="http://schemas.openxmlformats.org/drawingml/2006/table">
            <a:tbl>
              <a:tblPr rtl="1" firstRow="1" bandRow="1">
                <a:tableStyleId>{5940675A-B579-460E-94D1-54222C63F5DA}</a:tableStyleId>
              </a:tblPr>
              <a:tblGrid>
                <a:gridCol w="2549095">
                  <a:extLst>
                    <a:ext uri="{9D8B030D-6E8A-4147-A177-3AD203B41FA5}">
                      <a16:colId xmlns:a16="http://schemas.microsoft.com/office/drawing/2014/main" val="3675287082"/>
                    </a:ext>
                  </a:extLst>
                </a:gridCol>
              </a:tblGrid>
              <a:tr h="67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chemeClr val="bg1"/>
                          </a:solidFill>
                          <a:latin typeface="Segoe UI" panose="020B0502040204020203" pitchFamily="34" charset="0"/>
                          <a:cs typeface="Segoe UI" panose="020B0502040204020203" pitchFamily="34" charset="0"/>
                        </a:rPr>
                        <a:t>Low level of awareness regarding cleanliness</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67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Vandalism</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173894394"/>
                  </a:ext>
                </a:extLst>
              </a:tr>
              <a:tr h="67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chemeClr val="bg1"/>
                          </a:solidFill>
                          <a:latin typeface="Segoe UI" panose="020B0502040204020203" pitchFamily="34" charset="0"/>
                          <a:cs typeface="Segoe UI" panose="020B0502040204020203" pitchFamily="34" charset="0"/>
                        </a:rPr>
                        <a:t>Violence</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992144056"/>
                  </a:ext>
                </a:extLst>
              </a:tr>
              <a:tr h="67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Illegal parking</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2583581284"/>
                  </a:ext>
                </a:extLst>
              </a:tr>
              <a:tr h="737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chemeClr val="bg1"/>
                          </a:solidFill>
                          <a:latin typeface="Segoe UI" panose="020B0502040204020203" pitchFamily="34" charset="0"/>
                          <a:cs typeface="Segoe UI" panose="020B0502040204020203" pitchFamily="34" charset="0"/>
                        </a:rPr>
                        <a:t>Most of the land is privately held</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241357164"/>
                  </a:ext>
                </a:extLst>
              </a:tr>
              <a:tr h="673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Lack of shading and trees</a:t>
                      </a:r>
                      <a:endParaRPr lang="he-IL" altLang="he-IL" sz="1800" b="1" dirty="0">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245478384"/>
                  </a:ext>
                </a:extLst>
              </a:tr>
              <a:tr h="737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Inadequate infrastructures for walking</a:t>
                      </a:r>
                      <a:endParaRPr kumimoji="0" lang="he-IL" altLang="he-IL" sz="18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4075506331"/>
                  </a:ext>
                </a:extLst>
              </a:tr>
            </a:tbl>
          </a:graphicData>
        </a:graphic>
      </p:graphicFrame>
      <p:graphicFrame>
        <p:nvGraphicFramePr>
          <p:cNvPr id="16" name="Table 15">
            <a:extLst>
              <a:ext uri="{FF2B5EF4-FFF2-40B4-BE49-F238E27FC236}">
                <a16:creationId xmlns:a16="http://schemas.microsoft.com/office/drawing/2014/main" id="{EEB36DB1-73C0-4C25-A53A-FEDB30CBEB95}"/>
              </a:ext>
            </a:extLst>
          </p:cNvPr>
          <p:cNvGraphicFramePr>
            <a:graphicFrameLocks noGrp="1"/>
          </p:cNvGraphicFramePr>
          <p:nvPr>
            <p:extLst>
              <p:ext uri="{D42A27DB-BD31-4B8C-83A1-F6EECF244321}">
                <p14:modId xmlns:p14="http://schemas.microsoft.com/office/powerpoint/2010/main" val="1646924207"/>
              </p:ext>
            </p:extLst>
          </p:nvPr>
        </p:nvGraphicFramePr>
        <p:xfrm>
          <a:off x="8453325" y="1557027"/>
          <a:ext cx="3612186" cy="3698314"/>
        </p:xfrm>
        <a:graphic>
          <a:graphicData uri="http://schemas.openxmlformats.org/drawingml/2006/table">
            <a:tbl>
              <a:tblPr rtl="1" firstRow="1" bandRow="1">
                <a:tableStyleId>{5940675A-B579-460E-94D1-54222C63F5DA}</a:tableStyleId>
              </a:tblPr>
              <a:tblGrid>
                <a:gridCol w="3612186">
                  <a:extLst>
                    <a:ext uri="{9D8B030D-6E8A-4147-A177-3AD203B41FA5}">
                      <a16:colId xmlns:a16="http://schemas.microsoft.com/office/drawing/2014/main" val="3675287082"/>
                    </a:ext>
                  </a:extLst>
                </a:gridCol>
              </a:tblGrid>
              <a:tr h="14891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There is a plan to establish the National Water Carrier Park. A call for proposals has been submitted. </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There is a plan to establish a park in the north-east of the city.</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Open areas in the core of the city </a:t>
                      </a:r>
                      <a:r>
                        <a:rPr lang="en-US" altLang="he-IL" sz="1800" b="1" baseline="0" dirty="0">
                          <a:solidFill>
                            <a:srgbClr val="36636F"/>
                          </a:solidFill>
                          <a:latin typeface="Segoe UI" panose="020B0502040204020203" pitchFamily="34" charset="0"/>
                          <a:cs typeface="Segoe UI" panose="020B0502040204020203" pitchFamily="34" charset="0"/>
                        </a:rPr>
                        <a:t>are currently being mapped</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bl>
          </a:graphicData>
        </a:graphic>
      </p:graphicFrame>
      <p:pic>
        <p:nvPicPr>
          <p:cNvPr id="4" name="Graphic 3" descr="Deciduous tree">
            <a:extLst>
              <a:ext uri="{FF2B5EF4-FFF2-40B4-BE49-F238E27FC236}">
                <a16:creationId xmlns:a16="http://schemas.microsoft.com/office/drawing/2014/main" id="{E6B356FD-D7F1-4423-AD43-69673064B1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696" y="704660"/>
            <a:ext cx="914400" cy="914400"/>
          </a:xfrm>
          <a:prstGeom prst="rect">
            <a:avLst/>
          </a:prstGeom>
        </p:spPr>
      </p:pic>
      <p:pic>
        <p:nvPicPr>
          <p:cNvPr id="17" name="Graphic 16" descr="Deciduous tree">
            <a:extLst>
              <a:ext uri="{FF2B5EF4-FFF2-40B4-BE49-F238E27FC236}">
                <a16:creationId xmlns:a16="http://schemas.microsoft.com/office/drawing/2014/main" id="{8393CF74-07C7-4691-A167-22159190C5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9939" y="735677"/>
            <a:ext cx="790333" cy="790333"/>
          </a:xfrm>
          <a:prstGeom prst="rect">
            <a:avLst/>
          </a:prstGeom>
        </p:spPr>
      </p:pic>
    </p:spTree>
    <p:extLst>
      <p:ext uri="{BB962C8B-B14F-4D97-AF65-F5344CB8AC3E}">
        <p14:creationId xmlns:p14="http://schemas.microsoft.com/office/powerpoint/2010/main" val="263798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16</a:t>
            </a:fld>
            <a:endParaRPr dirty="0"/>
          </a:p>
        </p:txBody>
      </p:sp>
      <p:sp>
        <p:nvSpPr>
          <p:cNvPr id="21" name="מלבן 7">
            <a:extLst>
              <a:ext uri="{FF2B5EF4-FFF2-40B4-BE49-F238E27FC236}">
                <a16:creationId xmlns:a16="http://schemas.microsoft.com/office/drawing/2014/main" id="{B7A3E847-E8B1-4C70-A6AC-AD45B286C3BE}"/>
              </a:ext>
            </a:extLst>
          </p:cNvPr>
          <p:cNvSpPr/>
          <p:nvPr/>
        </p:nvSpPr>
        <p:spPr>
          <a:xfrm>
            <a:off x="3528711" y="1984882"/>
            <a:ext cx="5374645" cy="1569660"/>
          </a:xfrm>
          <a:prstGeom prst="rect">
            <a:avLst/>
          </a:prstGeom>
        </p:spPr>
        <p:txBody>
          <a:bodyPr wrap="square">
            <a:spAutoFit/>
          </a:bodyPr>
          <a:lstStyle/>
          <a:p>
            <a:pPr algn="ctr" rtl="0">
              <a:spcBef>
                <a:spcPts val="1000"/>
              </a:spcBef>
            </a:pPr>
            <a:r>
              <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rPr>
              <a:t>רקע – נתונים אודות העיר טירה</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419D4D5E-3B3D-4BB0-99C5-728C7C9B1C25}"/>
              </a:ext>
            </a:extLst>
          </p:cNvPr>
          <p:cNvSpPr txBox="1"/>
          <p:nvPr/>
        </p:nvSpPr>
        <p:spPr>
          <a:xfrm>
            <a:off x="0" y="-5646"/>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Tira: Transportation &amp; Mobility</a:t>
            </a:r>
            <a:endParaRPr lang="he-IL" sz="24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BDA250C7-A2C9-453B-8619-592D6BEA6321}"/>
              </a:ext>
            </a:extLst>
          </p:cNvPr>
          <p:cNvSpPr>
            <a:spLocks noChangeArrowheads="1"/>
          </p:cNvSpPr>
          <p:nvPr/>
        </p:nvSpPr>
        <p:spPr bwMode="auto">
          <a:xfrm>
            <a:off x="7000781" y="493446"/>
            <a:ext cx="4797208" cy="393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76176"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en-US" altLang="he-IL" sz="1400" dirty="0">
                <a:solidFill>
                  <a:srgbClr val="36636F"/>
                </a:solidFill>
                <a:latin typeface="Segoe UI" panose="020B0502040204020203" pitchFamily="34" charset="0"/>
                <a:cs typeface="Segoe UI" panose="020B0502040204020203" pitchFamily="34" charset="0"/>
              </a:rPr>
              <a:t>Most of the residents use </a:t>
            </a:r>
            <a:r>
              <a:rPr lang="en-US" altLang="he-IL" sz="1400" b="1" dirty="0">
                <a:solidFill>
                  <a:srgbClr val="36636F"/>
                </a:solidFill>
                <a:latin typeface="Segoe UI" panose="020B0502040204020203" pitchFamily="34" charset="0"/>
                <a:cs typeface="Segoe UI" panose="020B0502040204020203" pitchFamily="34" charset="0"/>
              </a:rPr>
              <a:t>cars</a:t>
            </a:r>
            <a:endParaRPr lang="he-IL" altLang="he-IL" sz="1400" b="1" dirty="0">
              <a:solidFill>
                <a:srgbClr val="36636F"/>
              </a:solidFill>
              <a:latin typeface="Segoe UI" panose="020B0502040204020203" pitchFamily="34" charset="0"/>
              <a:cs typeface="Segoe UI" panose="020B0502040204020203"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There are two intra-city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public transportation</a:t>
            </a:r>
            <a:r>
              <a:rPr kumimoji="0" lang="en-US" altLang="he-IL" sz="1400" b="1" i="0" u="none" strike="noStrike" cap="none" normalizeH="0" dirty="0">
                <a:ln>
                  <a:noFill/>
                </a:ln>
                <a:solidFill>
                  <a:srgbClr val="36636F"/>
                </a:solidFill>
                <a:effectLst/>
                <a:latin typeface="Segoe UI" panose="020B0502040204020203" pitchFamily="34" charset="0"/>
                <a:cs typeface="Segoe UI" panose="020B0502040204020203" pitchFamily="34" charset="0"/>
              </a:rPr>
              <a:t> </a:t>
            </a:r>
            <a:r>
              <a:rPr kumimoji="0" lang="en-US" altLang="he-IL" sz="1400" i="0" u="none" strike="noStrike" cap="none" normalizeH="0" dirty="0">
                <a:ln>
                  <a:noFill/>
                </a:ln>
                <a:solidFill>
                  <a:srgbClr val="36636F"/>
                </a:solidFill>
                <a:effectLst/>
                <a:latin typeface="Segoe UI" panose="020B0502040204020203" pitchFamily="34" charset="0"/>
                <a:cs typeface="Segoe UI" panose="020B0502040204020203" pitchFamily="34" charset="0"/>
              </a:rPr>
              <a:t>lines and </a:t>
            </a:r>
            <a:r>
              <a:rPr kumimoji="0" lang="en-GB" altLang="he-IL" sz="1400" i="0" u="none" strike="noStrike" cap="none" normalizeH="0" dirty="0">
                <a:ln>
                  <a:noFill/>
                </a:ln>
                <a:solidFill>
                  <a:srgbClr val="36636F"/>
                </a:solidFill>
                <a:effectLst/>
                <a:latin typeface="Segoe UI" panose="020B0502040204020203" pitchFamily="34" charset="0"/>
                <a:cs typeface="Segoe UI" panose="020B0502040204020203" pitchFamily="34" charset="0"/>
              </a:rPr>
              <a:t>a plan for</a:t>
            </a:r>
            <a:r>
              <a:rPr kumimoji="0" lang="en-US" altLang="he-IL" sz="1400" i="0" u="none" strike="noStrike" cap="none" normalizeH="0" dirty="0">
                <a:ln>
                  <a:noFill/>
                </a:ln>
                <a:solidFill>
                  <a:srgbClr val="36636F"/>
                </a:solidFill>
                <a:effectLst/>
                <a:latin typeface="Segoe UI" panose="020B0502040204020203" pitchFamily="34" charset="0"/>
                <a:cs typeface="Segoe UI" panose="020B0502040204020203" pitchFamily="34" charset="0"/>
              </a:rPr>
              <a:t> adding more lines</a:t>
            </a:r>
            <a:r>
              <a:rPr lang="en-US" altLang="he-IL" sz="1400" dirty="0">
                <a:solidFill>
                  <a:srgbClr val="36636F"/>
                </a:solidFill>
                <a:latin typeface="Segoe UI" panose="020B0502040204020203" pitchFamily="34" charset="0"/>
                <a:cs typeface="Segoe UI" panose="020B0502040204020203" pitchFamily="34" charset="0"/>
              </a:rPr>
              <a:t> and means of public transportation.</a:t>
            </a:r>
            <a:endParaRPr kumimoji="0" lang="he-IL"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en-US" altLang="he-IL" sz="1400" b="1" dirty="0">
                <a:solidFill>
                  <a:srgbClr val="36636F"/>
                </a:solidFill>
                <a:latin typeface="Segoe UI" panose="020B0502040204020203" pitchFamily="34" charset="0"/>
                <a:cs typeface="Segoe UI" panose="020B0502040204020203" pitchFamily="34" charset="0"/>
              </a:rPr>
              <a:t>High potential for </a:t>
            </a:r>
            <a:r>
              <a:rPr lang="en-US" altLang="he-IL" sz="1400" dirty="0">
                <a:solidFill>
                  <a:srgbClr val="36636F"/>
                </a:solidFill>
                <a:latin typeface="Segoe UI" panose="020B0502040204020203" pitchFamily="34" charset="0"/>
                <a:cs typeface="Segoe UI" panose="020B0502040204020203" pitchFamily="34" charset="0"/>
              </a:rPr>
              <a:t>temporary / partial </a:t>
            </a:r>
            <a:r>
              <a:rPr lang="en-US" altLang="he-IL" sz="1400" b="1" dirty="0">
                <a:solidFill>
                  <a:srgbClr val="36636F"/>
                </a:solidFill>
                <a:latin typeface="Segoe UI" panose="020B0502040204020203" pitchFamily="34" charset="0"/>
                <a:cs typeface="Segoe UI" panose="020B0502040204020203" pitchFamily="34" charset="0"/>
              </a:rPr>
              <a:t>closure of traffic routes in favor of public spaces.</a:t>
            </a:r>
            <a:endParaRPr lang="he-IL" altLang="he-IL" sz="1400" b="1" dirty="0">
              <a:solidFill>
                <a:srgbClr val="36636F"/>
              </a:solidFill>
              <a:latin typeface="Segoe UI" panose="020B0502040204020203" pitchFamily="34" charset="0"/>
              <a:cs typeface="Segoe UI" panose="020B0502040204020203" pitchFamily="34" charset="0"/>
            </a:endParaRPr>
          </a:p>
          <a:p>
            <a:pPr marL="285750" lvl="0" indent="-285750" algn="l" rtl="0" eaLnBrk="0" fontAlgn="base" hangingPunct="0">
              <a:lnSpc>
                <a:spcPct val="150000"/>
              </a:lnSpc>
              <a:spcBef>
                <a:spcPct val="0"/>
              </a:spcBef>
              <a:spcAft>
                <a:spcPct val="0"/>
              </a:spcAft>
              <a:buFont typeface="Wingdings" panose="05000000000000000000" pitchFamily="2" charset="2"/>
              <a:buChar char="§"/>
            </a:pPr>
            <a:r>
              <a:rPr lang="en-US" altLang="he-IL" sz="1400" b="1" dirty="0">
                <a:solidFill>
                  <a:srgbClr val="36636F"/>
                </a:solidFill>
                <a:latin typeface="Segoe UI" panose="020B0502040204020203" pitchFamily="34" charset="0"/>
                <a:cs typeface="Segoe UI" panose="020B0502040204020203" pitchFamily="34" charset="0"/>
              </a:rPr>
              <a:t>Potential for walking and bike riding </a:t>
            </a:r>
            <a:r>
              <a:rPr lang="en-US" altLang="he-IL" sz="1400" dirty="0">
                <a:solidFill>
                  <a:srgbClr val="36636F"/>
                </a:solidFill>
                <a:latin typeface="Segoe UI" panose="020B0502040204020203" pitchFamily="34" charset="0"/>
                <a:cs typeface="Segoe UI" panose="020B0502040204020203" pitchFamily="34" charset="0"/>
              </a:rPr>
              <a:t>based on</a:t>
            </a:r>
            <a:r>
              <a:rPr kumimoji="0" lang="en-US"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a:t>
            </a:r>
            <a:r>
              <a:rPr lang="en-US" altLang="he-IL" sz="1400" dirty="0">
                <a:solidFill>
                  <a:srgbClr val="36636F"/>
                </a:solidFill>
                <a:latin typeface="Segoe UI" panose="020B0502040204020203" pitchFamily="34" charset="0"/>
                <a:cs typeface="Segoe UI" panose="020B0502040204020203" pitchFamily="34" charset="0"/>
              </a:rPr>
              <a:t>former routes and </a:t>
            </a:r>
            <a:r>
              <a:rPr kumimoji="0" lang="en-US"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lifestyles</a:t>
            </a:r>
            <a:r>
              <a:rPr kumimoji="0" lang="en-US" altLang="he-IL" sz="1400" i="0" u="none" strike="noStrike" cap="none" normalizeH="0" dirty="0">
                <a:ln>
                  <a:noFill/>
                </a:ln>
                <a:solidFill>
                  <a:srgbClr val="36636F"/>
                </a:solidFill>
                <a:effectLst/>
                <a:latin typeface="Segoe UI" panose="020B0502040204020203" pitchFamily="34" charset="0"/>
                <a:cs typeface="Segoe UI" panose="020B0502040204020203" pitchFamily="34" charset="0"/>
              </a:rPr>
              <a:t>. </a:t>
            </a:r>
            <a:endParaRPr lang="he-IL" altLang="he-IL" sz="1400" b="1" dirty="0">
              <a:solidFill>
                <a:srgbClr val="36636F"/>
              </a:solidFill>
              <a:latin typeface="Segoe UI" panose="020B0502040204020203" pitchFamily="34" charset="0"/>
              <a:cs typeface="Segoe UI" panose="020B0502040204020203"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A train station </a:t>
            </a:r>
            <a:r>
              <a:rPr kumimoji="0" lang="en-US"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will</a:t>
            </a:r>
            <a:r>
              <a:rPr kumimoji="0" lang="en-US" altLang="he-IL" sz="1400" i="0" u="none" strike="noStrike" cap="none" normalizeH="0" dirty="0">
                <a:ln>
                  <a:noFill/>
                </a:ln>
                <a:solidFill>
                  <a:srgbClr val="36636F"/>
                </a:solidFill>
                <a:effectLst/>
                <a:latin typeface="Segoe UI" panose="020B0502040204020203" pitchFamily="34" charset="0"/>
                <a:cs typeface="Segoe UI" panose="020B0502040204020203" pitchFamily="34" charset="0"/>
              </a:rPr>
              <a:t> be built on the east side of the city.</a:t>
            </a:r>
            <a:endParaRPr kumimoji="0" lang="he-IL"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en-US" altLang="he-IL" sz="1400" dirty="0">
                <a:solidFill>
                  <a:srgbClr val="36636F"/>
                </a:solidFill>
                <a:latin typeface="Segoe UI" panose="020B0502040204020203" pitchFamily="34" charset="0"/>
                <a:cs typeface="Segoe UI" panose="020B0502040204020203" pitchFamily="34" charset="0"/>
              </a:rPr>
              <a:t>Most children come to kindergarten by car, making it unpleasant to enter the premises. </a:t>
            </a:r>
            <a:endParaRPr kumimoji="0" lang="en-US" altLang="he-IL" sz="140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p:txBody>
      </p:sp>
      <p:pic>
        <p:nvPicPr>
          <p:cNvPr id="4" name="תמונה 3">
            <a:extLst>
              <a:ext uri="{FF2B5EF4-FFF2-40B4-BE49-F238E27FC236}">
                <a16:creationId xmlns:a16="http://schemas.microsoft.com/office/drawing/2014/main" id="{7ABCD17E-0768-4A19-AD15-A962E0007312}"/>
              </a:ext>
            </a:extLst>
          </p:cNvPr>
          <p:cNvPicPr>
            <a:picLocks noChangeAspect="1"/>
          </p:cNvPicPr>
          <p:nvPr/>
        </p:nvPicPr>
        <p:blipFill>
          <a:blip r:embed="rId3"/>
          <a:stretch>
            <a:fillRect/>
          </a:stretch>
        </p:blipFill>
        <p:spPr>
          <a:xfrm>
            <a:off x="-196595" y="865284"/>
            <a:ext cx="6959958" cy="3416476"/>
          </a:xfrm>
          <a:prstGeom prst="rect">
            <a:avLst/>
          </a:prstGeom>
        </p:spPr>
      </p:pic>
      <p:sp>
        <p:nvSpPr>
          <p:cNvPr id="19" name="Rectangle 18">
            <a:extLst>
              <a:ext uri="{FF2B5EF4-FFF2-40B4-BE49-F238E27FC236}">
                <a16:creationId xmlns:a16="http://schemas.microsoft.com/office/drawing/2014/main" id="{F0D2D47A-B41D-4C1B-8B49-7745AD6A4026}"/>
              </a:ext>
            </a:extLst>
          </p:cNvPr>
          <p:cNvSpPr/>
          <p:nvPr/>
        </p:nvSpPr>
        <p:spPr>
          <a:xfrm>
            <a:off x="139700" y="4385611"/>
            <a:ext cx="11899900" cy="1708481"/>
          </a:xfrm>
          <a:prstGeom prst="rect">
            <a:avLst/>
          </a:prstGeom>
          <a:solidFill>
            <a:srgbClr val="9AB1B7"/>
          </a:solidFill>
        </p:spPr>
        <p:txBody>
          <a:bodyPr wrap="square">
            <a:spAutoFit/>
          </a:bodyPr>
          <a:lstStyle/>
          <a:p>
            <a:pPr algn="l" rtl="0" eaLnBrk="0" fontAlgn="base" hangingPunct="0">
              <a:lnSpc>
                <a:spcPct val="150000"/>
              </a:lnSpc>
              <a:spcBef>
                <a:spcPct val="0"/>
              </a:spcBef>
              <a:spcAft>
                <a:spcPct val="0"/>
              </a:spcAft>
            </a:pPr>
            <a:r>
              <a:rPr lang="en-US" sz="1600" b="1" dirty="0">
                <a:solidFill>
                  <a:schemeClr val="bg1"/>
                </a:solidFill>
                <a:latin typeface="Segoe UI" panose="020B0502040204020203" pitchFamily="34" charset="0"/>
                <a:cs typeface="Segoe UI" panose="020B0502040204020203" pitchFamily="34" charset="0"/>
              </a:rPr>
              <a:t>In 2019, </a:t>
            </a:r>
            <a:r>
              <a:rPr lang="en-US" sz="2000" b="1" dirty="0">
                <a:solidFill>
                  <a:schemeClr val="bg1"/>
                </a:solidFill>
                <a:latin typeface="Segoe UI" panose="020B0502040204020203" pitchFamily="34" charset="0"/>
                <a:cs typeface="Segoe UI" panose="020B0502040204020203" pitchFamily="34" charset="0"/>
              </a:rPr>
              <a:t>7 children </a:t>
            </a:r>
            <a:r>
              <a:rPr lang="en-US" sz="1600" b="1" dirty="0">
                <a:solidFill>
                  <a:schemeClr val="bg1"/>
                </a:solidFill>
                <a:latin typeface="Segoe UI" panose="020B0502040204020203" pitchFamily="34" charset="0"/>
                <a:cs typeface="Segoe UI" panose="020B0502040204020203" pitchFamily="34" charset="0"/>
              </a:rPr>
              <a:t>under the age of 19 were victims of traffic accidents, one of whom was under the age of  9 and another who was between 10-14 years old. In total there were </a:t>
            </a:r>
            <a:r>
              <a:rPr lang="en-US" sz="2000" b="1" dirty="0">
                <a:solidFill>
                  <a:schemeClr val="bg1"/>
                </a:solidFill>
                <a:latin typeface="Segoe UI" panose="020B0502040204020203" pitchFamily="34" charset="0"/>
                <a:cs typeface="Segoe UI" panose="020B0502040204020203" pitchFamily="34" charset="0"/>
              </a:rPr>
              <a:t>19 traffic accidents </a:t>
            </a:r>
            <a:r>
              <a:rPr lang="en-US" sz="1600" b="1" dirty="0">
                <a:solidFill>
                  <a:schemeClr val="bg1"/>
                </a:solidFill>
                <a:latin typeface="Segoe UI" panose="020B0502040204020203" pitchFamily="34" charset="0"/>
                <a:cs typeface="Segoe UI" panose="020B0502040204020203" pitchFamily="34" charset="0"/>
              </a:rPr>
              <a:t>with casualties (one of which with fatalities) in Tira. Of these, 10 accidents also included injuries to pedestrians. The data does not include information about the victims’ age. </a:t>
            </a:r>
          </a:p>
        </p:txBody>
      </p:sp>
      <p:grpSp>
        <p:nvGrpSpPr>
          <p:cNvPr id="20" name="Group 19">
            <a:extLst>
              <a:ext uri="{FF2B5EF4-FFF2-40B4-BE49-F238E27FC236}">
                <a16:creationId xmlns:a16="http://schemas.microsoft.com/office/drawing/2014/main" id="{E9948684-8EC0-4AFD-938C-5F9528EA3809}"/>
              </a:ext>
            </a:extLst>
          </p:cNvPr>
          <p:cNvGrpSpPr/>
          <p:nvPr/>
        </p:nvGrpSpPr>
        <p:grpSpPr>
          <a:xfrm>
            <a:off x="-116958" y="6457504"/>
            <a:ext cx="10366745" cy="594107"/>
            <a:chOff x="-116958" y="6457504"/>
            <a:chExt cx="10366745" cy="594107"/>
          </a:xfrm>
        </p:grpSpPr>
        <p:sp>
          <p:nvSpPr>
            <p:cNvPr id="22" name="Rectangle: Rounded Corners 21">
              <a:extLst>
                <a:ext uri="{FF2B5EF4-FFF2-40B4-BE49-F238E27FC236}">
                  <a16:creationId xmlns:a16="http://schemas.microsoft.com/office/drawing/2014/main" id="{461599B0-1E92-4F3E-836B-25CE5F04519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3" name="Rectangle: Rounded Corners 22">
              <a:extLst>
                <a:ext uri="{FF2B5EF4-FFF2-40B4-BE49-F238E27FC236}">
                  <a16:creationId xmlns:a16="http://schemas.microsoft.com/office/drawing/2014/main" id="{7E3C0895-D3C2-404C-938C-145A46531FD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4" name="TextBox 23">
              <a:extLst>
                <a:ext uri="{FF2B5EF4-FFF2-40B4-BE49-F238E27FC236}">
                  <a16:creationId xmlns:a16="http://schemas.microsoft.com/office/drawing/2014/main" id="{CC1BD419-E7D5-4191-9958-FE4B7DB895EA}"/>
                </a:ext>
              </a:extLst>
            </p:cNvPr>
            <p:cNvSpPr txBox="1"/>
            <p:nvPr/>
          </p:nvSpPr>
          <p:spPr>
            <a:xfrm>
              <a:off x="-74427" y="65730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5" name="Rectangle 14">
            <a:extLst>
              <a:ext uri="{FF2B5EF4-FFF2-40B4-BE49-F238E27FC236}">
                <a16:creationId xmlns:a16="http://schemas.microsoft.com/office/drawing/2014/main" id="{E9FD6EC1-555C-4E6E-B546-38AEDC600DD3}"/>
              </a:ext>
            </a:extLst>
          </p:cNvPr>
          <p:cNvSpPr>
            <a:spLocks noChangeArrowheads="1"/>
          </p:cNvSpPr>
          <p:nvPr/>
        </p:nvSpPr>
        <p:spPr bwMode="auto">
          <a:xfrm>
            <a:off x="0" y="6201402"/>
            <a:ext cx="230063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lvl="0"/>
            <a:r>
              <a:rPr lang="en-US" altLang="he-IL" sz="1000" dirty="0">
                <a:latin typeface="Segoe UI" panose="020B0502040204020203" pitchFamily="34" charset="0"/>
                <a:ea typeface="Calibri" panose="020F0502020204030204" pitchFamily="34" charset="0"/>
                <a:cs typeface="Segoe UI" panose="020B0502040204020203" pitchFamily="34" charset="0"/>
              </a:rPr>
              <a:t>* Data from Tira’s municipal database</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24701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9791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17</a:t>
            </a:fld>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Tira: Public Buildings</a:t>
            </a:r>
            <a:endParaRPr lang="he-IL" sz="24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BDA250C7-A2C9-453B-8619-592D6BEA6321}"/>
              </a:ext>
            </a:extLst>
          </p:cNvPr>
          <p:cNvSpPr>
            <a:spLocks noChangeArrowheads="1"/>
          </p:cNvSpPr>
          <p:nvPr/>
        </p:nvSpPr>
        <p:spPr bwMode="auto">
          <a:xfrm>
            <a:off x="7584112" y="884343"/>
            <a:ext cx="4217112" cy="490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76176" numCol="1" anchor="t"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he-IL" altLang="he-IL" b="1" dirty="0">
                <a:solidFill>
                  <a:srgbClr val="36636F"/>
                </a:solidFill>
                <a:latin typeface="Segoe UI" panose="020B0502040204020203" pitchFamily="34" charset="0"/>
                <a:cs typeface="Segoe UI" panose="020B0502040204020203" pitchFamily="34" charset="0"/>
              </a:rPr>
              <a:t>4</a:t>
            </a:r>
            <a:r>
              <a:rPr lang="he-IL" altLang="he-IL" dirty="0">
                <a:solidFill>
                  <a:srgbClr val="36636F"/>
                </a:solidFill>
                <a:latin typeface="Segoe UI" panose="020B0502040204020203" pitchFamily="34" charset="0"/>
                <a:cs typeface="Segoe UI" panose="020B0502040204020203" pitchFamily="34" charset="0"/>
              </a:rPr>
              <a:t> מבני </a:t>
            </a:r>
            <a:r>
              <a:rPr lang="he-IL" altLang="he-IL" b="1" dirty="0">
                <a:solidFill>
                  <a:srgbClr val="36636F"/>
                </a:solidFill>
                <a:latin typeface="Segoe UI" panose="020B0502040204020203" pitchFamily="34" charset="0"/>
                <a:cs typeface="Segoe UI" panose="020B0502040204020203" pitchFamily="34" charset="0"/>
              </a:rPr>
              <a:t>טיפות חלב</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he-IL" altLang="he-IL"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ספרייה</a:t>
            </a:r>
            <a:r>
              <a:rPr kumimoji="0" lang="he-IL" altLang="he-IL"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אחת, לא בתפקוד מלא</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he-IL" altLang="he-IL" b="1" dirty="0">
                <a:solidFill>
                  <a:srgbClr val="36636F"/>
                </a:solidFill>
                <a:latin typeface="Segoe UI" panose="020B0502040204020203" pitchFamily="34" charset="0"/>
                <a:cs typeface="Segoe UI" panose="020B0502040204020203" pitchFamily="34" charset="0"/>
              </a:rPr>
              <a:t>המתנ"ס</a:t>
            </a:r>
            <a:r>
              <a:rPr lang="he-IL" altLang="he-IL" dirty="0">
                <a:solidFill>
                  <a:srgbClr val="36636F"/>
                </a:solidFill>
                <a:latin typeface="Segoe UI" panose="020B0502040204020203" pitchFamily="34" charset="0"/>
                <a:cs typeface="Segoe UI" panose="020B0502040204020203" pitchFamily="34" charset="0"/>
              </a:rPr>
              <a:t> בשלבי שיפוצים, כרגע לא בתפקוד</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he-IL" altLang="he-IL"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קיים תקציב לפיתוח </a:t>
            </a:r>
            <a:r>
              <a:rPr kumimoji="0" lang="he-IL" altLang="he-IL"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גינה טיפולית </a:t>
            </a:r>
            <a:r>
              <a:rPr kumimoji="0" lang="he-IL" altLang="he-IL"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בשטח מבנה העירייה </a:t>
            </a:r>
            <a:r>
              <a:rPr lang="he-IL" altLang="he-IL" dirty="0">
                <a:solidFill>
                  <a:srgbClr val="36636F"/>
                </a:solidFill>
                <a:latin typeface="Segoe UI" panose="020B0502040204020203" pitchFamily="34" charset="0"/>
                <a:cs typeface="Segoe UI" panose="020B0502040204020203" pitchFamily="34" charset="0"/>
              </a:rPr>
              <a:t>– מחלקת רווחה</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he-IL" altLang="he-IL" dirty="0">
                <a:solidFill>
                  <a:srgbClr val="36636F"/>
                </a:solidFill>
                <a:latin typeface="Segoe UI" panose="020B0502040204020203" pitchFamily="34" charset="0"/>
                <a:cs typeface="Segoe UI" panose="020B0502040204020203" pitchFamily="34" charset="0"/>
              </a:rPr>
              <a:t>ישנן תוכניות להשמשה של מבנה רב תכליתי</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he-IL" altLang="he-IL" b="1" dirty="0">
                <a:solidFill>
                  <a:srgbClr val="36636F"/>
                </a:solidFill>
                <a:latin typeface="Segoe UI" panose="020B0502040204020203" pitchFamily="34" charset="0"/>
                <a:cs typeface="Segoe UI" panose="020B0502040204020203" pitchFamily="34" charset="0"/>
              </a:rPr>
              <a:t>בריכה עירונית </a:t>
            </a:r>
            <a:r>
              <a:rPr lang="he-IL" altLang="he-IL" dirty="0">
                <a:solidFill>
                  <a:srgbClr val="36636F"/>
                </a:solidFill>
                <a:latin typeface="Segoe UI" panose="020B0502040204020203" pitchFamily="34" charset="0"/>
                <a:cs typeface="Segoe UI" panose="020B0502040204020203" pitchFamily="34" charset="0"/>
              </a:rPr>
              <a:t>שצריכה לעבור שיפוץ</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lang="he-IL" altLang="he-IL" dirty="0">
                <a:solidFill>
                  <a:srgbClr val="36636F"/>
                </a:solidFill>
                <a:latin typeface="Segoe UI" panose="020B0502040204020203" pitchFamily="34" charset="0"/>
                <a:cs typeface="Segoe UI" panose="020B0502040204020203" pitchFamily="34" charset="0"/>
              </a:rPr>
              <a:t>ישנן תוכניות לפיתוח </a:t>
            </a:r>
            <a:r>
              <a:rPr lang="he-IL" altLang="he-IL" b="1" dirty="0">
                <a:solidFill>
                  <a:srgbClr val="36636F"/>
                </a:solidFill>
                <a:latin typeface="Segoe UI" panose="020B0502040204020203" pitchFamily="34" charset="0"/>
                <a:cs typeface="Segoe UI" panose="020B0502040204020203" pitchFamily="34" charset="0"/>
              </a:rPr>
              <a:t>מרכז לגיל הרך</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endParaRPr kumimoji="0" lang="en-US" altLang="he-IL"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p:txBody>
      </p:sp>
      <p:pic>
        <p:nvPicPr>
          <p:cNvPr id="4" name="תמונה 3">
            <a:extLst>
              <a:ext uri="{FF2B5EF4-FFF2-40B4-BE49-F238E27FC236}">
                <a16:creationId xmlns:a16="http://schemas.microsoft.com/office/drawing/2014/main" id="{9C2E5247-6C32-4009-AEBD-E828216F7410}"/>
              </a:ext>
            </a:extLst>
          </p:cNvPr>
          <p:cNvPicPr>
            <a:picLocks noChangeAspect="1"/>
          </p:cNvPicPr>
          <p:nvPr/>
        </p:nvPicPr>
        <p:blipFill>
          <a:blip r:embed="rId3"/>
          <a:stretch>
            <a:fillRect/>
          </a:stretch>
        </p:blipFill>
        <p:spPr>
          <a:xfrm>
            <a:off x="0" y="400500"/>
            <a:ext cx="7193336" cy="5576768"/>
          </a:xfrm>
          <a:prstGeom prst="rect">
            <a:avLst/>
          </a:prstGeom>
        </p:spPr>
      </p:pic>
      <p:grpSp>
        <p:nvGrpSpPr>
          <p:cNvPr id="17" name="Group 16">
            <a:extLst>
              <a:ext uri="{FF2B5EF4-FFF2-40B4-BE49-F238E27FC236}">
                <a16:creationId xmlns:a16="http://schemas.microsoft.com/office/drawing/2014/main" id="{994A4FB1-1787-41C1-87D5-827749566140}"/>
              </a:ext>
            </a:extLst>
          </p:cNvPr>
          <p:cNvGrpSpPr/>
          <p:nvPr/>
        </p:nvGrpSpPr>
        <p:grpSpPr>
          <a:xfrm>
            <a:off x="-116958" y="6457504"/>
            <a:ext cx="10441172" cy="594107"/>
            <a:chOff x="-116958" y="6457504"/>
            <a:chExt cx="10441172" cy="594107"/>
          </a:xfrm>
        </p:grpSpPr>
        <p:sp>
          <p:nvSpPr>
            <p:cNvPr id="18" name="Rectangle: Rounded Corners 17">
              <a:extLst>
                <a:ext uri="{FF2B5EF4-FFF2-40B4-BE49-F238E27FC236}">
                  <a16:creationId xmlns:a16="http://schemas.microsoft.com/office/drawing/2014/main" id="{C8D86A09-3478-4167-B99A-57ECC1EF8094}"/>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9" name="Rectangle: Rounded Corners 18">
              <a:extLst>
                <a:ext uri="{FF2B5EF4-FFF2-40B4-BE49-F238E27FC236}">
                  <a16:creationId xmlns:a16="http://schemas.microsoft.com/office/drawing/2014/main" id="{C6F75BAF-972E-4792-86B3-DA58C937E6D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0" name="TextBox 19">
              <a:extLst>
                <a:ext uri="{FF2B5EF4-FFF2-40B4-BE49-F238E27FC236}">
                  <a16:creationId xmlns:a16="http://schemas.microsoft.com/office/drawing/2014/main" id="{9641F7E8-B4AE-49A8-AC16-B66C5C74A489}"/>
                </a:ext>
              </a:extLst>
            </p:cNvPr>
            <p:cNvSpPr txBox="1"/>
            <p:nvPr/>
          </p:nvSpPr>
          <p:spPr>
            <a:xfrm>
              <a:off x="0" y="657933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ED47532D-16B8-4DEE-87D9-F563D9AF8B88}"/>
              </a:ext>
            </a:extLst>
          </p:cNvPr>
          <p:cNvSpPr>
            <a:spLocks noChangeArrowheads="1"/>
          </p:cNvSpPr>
          <p:nvPr/>
        </p:nvSpPr>
        <p:spPr bwMode="auto">
          <a:xfrm>
            <a:off x="0" y="6202631"/>
            <a:ext cx="230063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lvl="0"/>
            <a:r>
              <a:rPr lang="en-US" altLang="he-IL" sz="1000" dirty="0">
                <a:latin typeface="Segoe UI" panose="020B0502040204020203" pitchFamily="34" charset="0"/>
                <a:ea typeface="Calibri" panose="020F0502020204030204" pitchFamily="34" charset="0"/>
                <a:cs typeface="Segoe UI" panose="020B0502040204020203" pitchFamily="34" charset="0"/>
              </a:rPr>
              <a:t>* Data from Tira’s municipal database</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22" name="Table 21">
            <a:extLst>
              <a:ext uri="{FF2B5EF4-FFF2-40B4-BE49-F238E27FC236}">
                <a16:creationId xmlns:a16="http://schemas.microsoft.com/office/drawing/2014/main" id="{DE12ACA6-7B98-4494-BC4A-19E91D63AF75}"/>
              </a:ext>
            </a:extLst>
          </p:cNvPr>
          <p:cNvGraphicFramePr>
            <a:graphicFrameLocks noGrp="1"/>
          </p:cNvGraphicFramePr>
          <p:nvPr>
            <p:extLst>
              <p:ext uri="{D42A27DB-BD31-4B8C-83A1-F6EECF244321}">
                <p14:modId xmlns:p14="http://schemas.microsoft.com/office/powerpoint/2010/main" val="1036373420"/>
              </p:ext>
            </p:extLst>
          </p:nvPr>
        </p:nvGraphicFramePr>
        <p:xfrm>
          <a:off x="7301928" y="761755"/>
          <a:ext cx="4781480" cy="5391690"/>
        </p:xfrm>
        <a:graphic>
          <a:graphicData uri="http://schemas.openxmlformats.org/drawingml/2006/table">
            <a:tbl>
              <a:tblPr rtl="1" firstRow="1" bandRow="1">
                <a:tableStyleId>{5940675A-B579-460E-94D1-54222C63F5DA}</a:tableStyleId>
              </a:tblPr>
              <a:tblGrid>
                <a:gridCol w="4781480">
                  <a:extLst>
                    <a:ext uri="{9D8B030D-6E8A-4147-A177-3AD203B41FA5}">
                      <a16:colId xmlns:a16="http://schemas.microsoft.com/office/drawing/2014/main" val="3675287082"/>
                    </a:ext>
                  </a:extLst>
                </a:gridCol>
              </a:tblGrid>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he-IL" sz="1800" b="1" dirty="0">
                          <a:solidFill>
                            <a:srgbClr val="36636F"/>
                          </a:solidFill>
                          <a:latin typeface="Segoe UI" panose="020B0502040204020203" pitchFamily="34" charset="0"/>
                          <a:cs typeface="Segoe UI" panose="020B0502040204020203" pitchFamily="34" charset="0"/>
                        </a:rPr>
                        <a:t>4 family</a:t>
                      </a:r>
                      <a:r>
                        <a:rPr lang="en-GB" altLang="he-IL" sz="1800" b="1" baseline="0" dirty="0">
                          <a:solidFill>
                            <a:srgbClr val="36636F"/>
                          </a:solidFill>
                          <a:latin typeface="Segoe UI" panose="020B0502040204020203" pitchFamily="34" charset="0"/>
                          <a:cs typeface="Segoe UI" panose="020B0502040204020203" pitchFamily="34" charset="0"/>
                        </a:rPr>
                        <a:t> health centers</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650059573"/>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One library, not fully functional</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173894394"/>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The</a:t>
                      </a:r>
                      <a:r>
                        <a:rPr lang="en-US" altLang="he-IL" sz="1800" b="1" baseline="0" dirty="0">
                          <a:solidFill>
                            <a:srgbClr val="36636F"/>
                          </a:solidFill>
                          <a:latin typeface="Segoe UI" panose="020B0502040204020203" pitchFamily="34" charset="0"/>
                          <a:cs typeface="Segoe UI" panose="020B0502040204020203" pitchFamily="34" charset="0"/>
                        </a:rPr>
                        <a:t> community center is being renovated and is currently inactive.</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992144056"/>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There is a budget</a:t>
                      </a:r>
                      <a:r>
                        <a:rPr lang="en-US" altLang="he-IL" sz="1800" b="1" baseline="0" dirty="0">
                          <a:solidFill>
                            <a:srgbClr val="36636F"/>
                          </a:solidFill>
                          <a:latin typeface="Segoe UI" panose="020B0502040204020203" pitchFamily="34" charset="0"/>
                          <a:cs typeface="Segoe UI" panose="020B0502040204020203" pitchFamily="34" charset="0"/>
                        </a:rPr>
                        <a:t> for developing a therapeutic garden in the area of the municipality’s Welfare Department building</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1379712500"/>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There are plans for utilizing a multipurpose building</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747857914"/>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city pool that needs to</a:t>
                      </a:r>
                      <a:r>
                        <a:rPr lang="en-US" altLang="he-IL" sz="1800" b="1" baseline="0" dirty="0">
                          <a:solidFill>
                            <a:srgbClr val="36636F"/>
                          </a:solidFill>
                          <a:latin typeface="Segoe UI" panose="020B0502040204020203" pitchFamily="34" charset="0"/>
                          <a:cs typeface="Segoe UI" panose="020B0502040204020203" pitchFamily="34" charset="0"/>
                        </a:rPr>
                        <a:t> be renovated</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2645996197"/>
                  </a:ext>
                </a:extLst>
              </a:tr>
              <a:tr h="700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There are</a:t>
                      </a:r>
                      <a:r>
                        <a:rPr lang="en-US" altLang="he-IL" sz="1800" b="1" baseline="0" dirty="0">
                          <a:solidFill>
                            <a:srgbClr val="36636F"/>
                          </a:solidFill>
                          <a:latin typeface="Segoe UI" panose="020B0502040204020203" pitchFamily="34" charset="0"/>
                          <a:cs typeface="Segoe UI" panose="020B0502040204020203" pitchFamily="34" charset="0"/>
                        </a:rPr>
                        <a:t> plans for developing an early childhood center </a:t>
                      </a:r>
                      <a:endParaRPr lang="he-IL" altLang="he-IL" sz="1800" b="1"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4063040099"/>
                  </a:ext>
                </a:extLst>
              </a:tr>
            </a:tbl>
          </a:graphicData>
        </a:graphic>
      </p:graphicFrame>
    </p:spTree>
    <p:extLst>
      <p:ext uri="{BB962C8B-B14F-4D97-AF65-F5344CB8AC3E}">
        <p14:creationId xmlns:p14="http://schemas.microsoft.com/office/powerpoint/2010/main" val="179104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p:nvPr/>
        </p:nvSpPr>
        <p:spPr>
          <a:xfrm rot="4329447">
            <a:off x="6404958" y="467754"/>
            <a:ext cx="486344" cy="571968"/>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מלבן מעוגל 1"/>
          <p:cNvSpPr/>
          <p:nvPr/>
        </p:nvSpPr>
        <p:spPr>
          <a:xfrm rot="4329447">
            <a:off x="209946" y="352760"/>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209946" y="50724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מלבן 7"/>
          <p:cNvSpPr/>
          <p:nvPr/>
        </p:nvSpPr>
        <p:spPr>
          <a:xfrm>
            <a:off x="34910" y="1383991"/>
            <a:ext cx="5818255" cy="2929007"/>
          </a:xfrm>
          <a:prstGeom prst="rect">
            <a:avLst/>
          </a:prstGeom>
        </p:spPr>
        <p:txBody>
          <a:bodyPr wrap="square" lIns="91440" tIns="45720" rIns="91440" bIns="45720" anchor="t">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Evaluation Research Goals</a:t>
            </a:r>
          </a:p>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for the Urban95 Program in Tira</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27" name="Group 26">
            <a:extLst>
              <a:ext uri="{FF2B5EF4-FFF2-40B4-BE49-F238E27FC236}">
                <a16:creationId xmlns:a16="http://schemas.microsoft.com/office/drawing/2014/main" id="{84D03AFD-BA4B-47BD-9358-C1102574F075}"/>
              </a:ext>
            </a:extLst>
          </p:cNvPr>
          <p:cNvGrpSpPr/>
          <p:nvPr/>
        </p:nvGrpSpPr>
        <p:grpSpPr>
          <a:xfrm>
            <a:off x="-116958" y="6457504"/>
            <a:ext cx="10465298" cy="594107"/>
            <a:chOff x="-116958" y="6457504"/>
            <a:chExt cx="10465298" cy="594107"/>
          </a:xfrm>
        </p:grpSpPr>
        <p:sp>
          <p:nvSpPr>
            <p:cNvPr id="28" name="Rectangle: Rounded Corners 27">
              <a:extLst>
                <a:ext uri="{FF2B5EF4-FFF2-40B4-BE49-F238E27FC236}">
                  <a16:creationId xmlns:a16="http://schemas.microsoft.com/office/drawing/2014/main" id="{E1DF3481-E3F9-40B5-B1E5-F5E4C63AC59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9" name="Rectangle: Rounded Corners 28">
              <a:extLst>
                <a:ext uri="{FF2B5EF4-FFF2-40B4-BE49-F238E27FC236}">
                  <a16:creationId xmlns:a16="http://schemas.microsoft.com/office/drawing/2014/main" id="{38E446F3-211A-4960-BDF8-EF79A4AF880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TextBox 29">
              <a:extLst>
                <a:ext uri="{FF2B5EF4-FFF2-40B4-BE49-F238E27FC236}">
                  <a16:creationId xmlns:a16="http://schemas.microsoft.com/office/drawing/2014/main" id="{0E2574B9-F5CA-4ACF-9D63-BA9C1916B8C6}"/>
                </a:ext>
              </a:extLst>
            </p:cNvPr>
            <p:cNvSpPr txBox="1"/>
            <p:nvPr/>
          </p:nvSpPr>
          <p:spPr>
            <a:xfrm>
              <a:off x="24126" y="655450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2" name="מלבן מעוגל 10">
            <a:extLst>
              <a:ext uri="{FF2B5EF4-FFF2-40B4-BE49-F238E27FC236}">
                <a16:creationId xmlns:a16="http://schemas.microsoft.com/office/drawing/2014/main" id="{61BAFF39-2973-4BA8-BFB9-9FC1935AF2C9}"/>
              </a:ext>
            </a:extLst>
          </p:cNvPr>
          <p:cNvSpPr/>
          <p:nvPr/>
        </p:nvSpPr>
        <p:spPr>
          <a:xfrm rot="4329447">
            <a:off x="6406626" y="2419255"/>
            <a:ext cx="488364" cy="56568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3" name="מלבן מעוגל 10">
            <a:extLst>
              <a:ext uri="{FF2B5EF4-FFF2-40B4-BE49-F238E27FC236}">
                <a16:creationId xmlns:a16="http://schemas.microsoft.com/office/drawing/2014/main" id="{CC05D165-7BFD-4AD4-B8C3-13F93CD0D070}"/>
              </a:ext>
            </a:extLst>
          </p:cNvPr>
          <p:cNvSpPr/>
          <p:nvPr/>
        </p:nvSpPr>
        <p:spPr>
          <a:xfrm rot="4329447">
            <a:off x="6475640" y="3493457"/>
            <a:ext cx="487651" cy="56790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25">
            <a:extLst>
              <a:ext uri="{FF2B5EF4-FFF2-40B4-BE49-F238E27FC236}">
                <a16:creationId xmlns:a16="http://schemas.microsoft.com/office/drawing/2014/main" id="{0A8ADD37-10A5-4F62-996D-D3D080783177}"/>
              </a:ext>
            </a:extLst>
          </p:cNvPr>
          <p:cNvSpPr/>
          <p:nvPr/>
        </p:nvSpPr>
        <p:spPr>
          <a:xfrm>
            <a:off x="6994866" y="379041"/>
            <a:ext cx="5118774" cy="5391219"/>
          </a:xfrm>
          <a:prstGeom prst="rect">
            <a:avLst/>
          </a:prstGeom>
        </p:spPr>
        <p:txBody>
          <a:bodyPr wrap="square">
            <a:spAutoFit/>
          </a:bodyPr>
          <a:lstStyle/>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Outlining the evaluation research for the Urban95 program in Tira</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including developing a primary logic model for the program and a separate one for Tira, including mapping and formulating evaluation indicators congruent with BvLF indicators.</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Accompanying evaluation research: </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Research to map needs in order to examine possible interventions for Tira.</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a:p>
            <a:pPr marL="0" lvl="1" algn="l" rtl="0">
              <a:lnSpc>
                <a:spcPct val="150000"/>
              </a:lnSpc>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Formative evaluation research: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conducting pre-intervention measurements as part of a range of pilot programs in Tira, in order to refine intervention processes and solutions based on the needs of the target audience and examine the effect post-intervention. </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06814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9791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he-IL" dirty="0"/>
              <a:t>19</a:t>
            </a:r>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a:t>
            </a:r>
            <a:endParaRPr lang="he-IL" sz="2400" b="1" dirty="0">
              <a:solidFill>
                <a:schemeClr val="bg1"/>
              </a:solidFill>
              <a:latin typeface="Tahoma" pitchFamily="34" charset="0"/>
              <a:ea typeface="Tahoma" pitchFamily="34" charset="0"/>
              <a:cs typeface="Tahoma" pitchFamily="34" charset="0"/>
            </a:endParaRPr>
          </a:p>
        </p:txBody>
      </p:sp>
      <p:grpSp>
        <p:nvGrpSpPr>
          <p:cNvPr id="17" name="Group 16">
            <a:extLst>
              <a:ext uri="{FF2B5EF4-FFF2-40B4-BE49-F238E27FC236}">
                <a16:creationId xmlns:a16="http://schemas.microsoft.com/office/drawing/2014/main" id="{994A4FB1-1787-41C1-87D5-827749566140}"/>
              </a:ext>
            </a:extLst>
          </p:cNvPr>
          <p:cNvGrpSpPr/>
          <p:nvPr/>
        </p:nvGrpSpPr>
        <p:grpSpPr>
          <a:xfrm>
            <a:off x="-116958" y="6457504"/>
            <a:ext cx="10468795" cy="594107"/>
            <a:chOff x="-116958" y="6457504"/>
            <a:chExt cx="10468795" cy="594107"/>
          </a:xfrm>
        </p:grpSpPr>
        <p:sp>
          <p:nvSpPr>
            <p:cNvPr id="18" name="Rectangle: Rounded Corners 17">
              <a:extLst>
                <a:ext uri="{FF2B5EF4-FFF2-40B4-BE49-F238E27FC236}">
                  <a16:creationId xmlns:a16="http://schemas.microsoft.com/office/drawing/2014/main" id="{C8D86A09-3478-4167-B99A-57ECC1EF8094}"/>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9" name="Rectangle: Rounded Corners 18">
              <a:extLst>
                <a:ext uri="{FF2B5EF4-FFF2-40B4-BE49-F238E27FC236}">
                  <a16:creationId xmlns:a16="http://schemas.microsoft.com/office/drawing/2014/main" id="{C6F75BAF-972E-4792-86B3-DA58C937E6D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0" name="TextBox 19">
              <a:extLst>
                <a:ext uri="{FF2B5EF4-FFF2-40B4-BE49-F238E27FC236}">
                  <a16:creationId xmlns:a16="http://schemas.microsoft.com/office/drawing/2014/main" id="{9641F7E8-B4AE-49A8-AC16-B66C5C74A489}"/>
                </a:ext>
              </a:extLst>
            </p:cNvPr>
            <p:cNvSpPr txBox="1"/>
            <p:nvPr/>
          </p:nvSpPr>
          <p:spPr>
            <a:xfrm>
              <a:off x="27623" y="65857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84C81FE9-86AE-4DDA-B2D2-8F9BD8AD4E95}"/>
              </a:ext>
            </a:extLst>
          </p:cNvPr>
          <p:cNvSpPr txBox="1"/>
          <p:nvPr/>
        </p:nvSpPr>
        <p:spPr>
          <a:xfrm>
            <a:off x="2743873" y="1262775"/>
            <a:ext cx="2835941"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Baseline Evaluation </a:t>
            </a:r>
            <a:r>
              <a:rPr lang="en-US" sz="1900" dirty="0">
                <a:solidFill>
                  <a:srgbClr val="36636F"/>
                </a:solidFill>
                <a:latin typeface="Segoe UI" panose="020B0502040204020203" pitchFamily="34" charset="0"/>
                <a:cs typeface="Segoe UI" panose="020B0502040204020203" pitchFamily="34" charset="0"/>
              </a:rPr>
              <a:t>Municipal Stakeholders</a:t>
            </a:r>
          </a:p>
        </p:txBody>
      </p:sp>
      <p:sp>
        <p:nvSpPr>
          <p:cNvPr id="15" name="TextBox 14">
            <a:extLst>
              <a:ext uri="{FF2B5EF4-FFF2-40B4-BE49-F238E27FC236}">
                <a16:creationId xmlns:a16="http://schemas.microsoft.com/office/drawing/2014/main" id="{A9BBA472-69FF-4F51-A4AD-FC834678198A}"/>
              </a:ext>
            </a:extLst>
          </p:cNvPr>
          <p:cNvSpPr txBox="1"/>
          <p:nvPr/>
        </p:nvSpPr>
        <p:spPr>
          <a:xfrm>
            <a:off x="10046426" y="1205604"/>
            <a:ext cx="2079246" cy="969496"/>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Pilot Programs - Formative Evaluation </a:t>
            </a:r>
            <a:endParaRPr lang="en-US" sz="1900" b="1" dirty="0">
              <a:solidFill>
                <a:srgbClr val="36636F"/>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14379B0F-CEA9-450A-9EBC-6EB3D963B17F}"/>
              </a:ext>
            </a:extLst>
          </p:cNvPr>
          <p:cNvSpPr txBox="1"/>
          <p:nvPr/>
        </p:nvSpPr>
        <p:spPr>
          <a:xfrm>
            <a:off x="8308871" y="1351798"/>
            <a:ext cx="1436983"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T</a:t>
            </a:r>
            <a:r>
              <a:rPr lang="en-GB" sz="1900" b="1" dirty="0">
                <a:solidFill>
                  <a:srgbClr val="36636F"/>
                </a:solidFill>
                <a:latin typeface="Segoe UI" panose="020B0502040204020203" pitchFamily="34" charset="0"/>
                <a:cs typeface="Segoe UI" panose="020B0502040204020203" pitchFamily="34" charset="0"/>
              </a:rPr>
              <a:t>raining Evaluation</a:t>
            </a:r>
            <a:endParaRPr lang="en-US" sz="1900" b="1" dirty="0">
              <a:solidFill>
                <a:srgbClr val="36636F"/>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4BE279-2399-4446-A9B5-37436E94C76F}"/>
              </a:ext>
            </a:extLst>
          </p:cNvPr>
          <p:cNvSpPr txBox="1"/>
          <p:nvPr/>
        </p:nvSpPr>
        <p:spPr>
          <a:xfrm>
            <a:off x="363595" y="1430416"/>
            <a:ext cx="1710712"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Learning and Planning</a:t>
            </a:r>
          </a:p>
        </p:txBody>
      </p:sp>
      <p:sp>
        <p:nvSpPr>
          <p:cNvPr id="24" name="Rectangle: Rounded Corners 23">
            <a:extLst>
              <a:ext uri="{FF2B5EF4-FFF2-40B4-BE49-F238E27FC236}">
                <a16:creationId xmlns:a16="http://schemas.microsoft.com/office/drawing/2014/main" id="{0DE3E50A-BC70-4F47-9853-077B74E195DD}"/>
              </a:ext>
            </a:extLst>
          </p:cNvPr>
          <p:cNvSpPr/>
          <p:nvPr/>
        </p:nvSpPr>
        <p:spPr>
          <a:xfrm>
            <a:off x="50631" y="2339109"/>
            <a:ext cx="2693243" cy="1934342"/>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8 learning interviews to identify needs and align expectations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solidFill>
                <a:latin typeface="Segoe UI" panose="020B0502040204020203" pitchFamily="34" charset="0"/>
                <a:cs typeface="Segoe UI" panose="020B0502040204020203" pitchFamily="34" charset="0"/>
              </a:rPr>
              <a:t>Key officials at the ILGBC</a:t>
            </a:r>
            <a:endParaRPr lang="he-IL" sz="12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solidFill>
                <a:latin typeface="Segoe UI" panose="020B0502040204020203" pitchFamily="34" charset="0"/>
                <a:cs typeface="Segoe UI" panose="020B0502040204020203" pitchFamily="34" charset="0"/>
              </a:rPr>
              <a:t>The BvLF team</a:t>
            </a:r>
            <a:endParaRPr lang="he-IL" sz="12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solidFill>
                <a:latin typeface="Segoe UI" panose="020B0502040204020203" pitchFamily="34" charset="0"/>
                <a:cs typeface="Segoe UI" panose="020B0502040204020203" pitchFamily="34" charset="0"/>
              </a:rPr>
              <a:t>Key stakeholders in Tira’s municipality. </a:t>
            </a:r>
            <a:endParaRPr lang="he-IL" sz="1200" dirty="0">
              <a:solidFill>
                <a:schemeClr val="tx1"/>
              </a:solidFill>
              <a:latin typeface="Segoe UI" panose="020B0502040204020203" pitchFamily="34" charset="0"/>
              <a:cs typeface="Segoe UI" panose="020B0502040204020203" pitchFamily="34" charset="0"/>
            </a:endParaRPr>
          </a:p>
        </p:txBody>
      </p:sp>
      <p:sp>
        <p:nvSpPr>
          <p:cNvPr id="25" name="Rectangle: Rounded Corners 24">
            <a:extLst>
              <a:ext uri="{FF2B5EF4-FFF2-40B4-BE49-F238E27FC236}">
                <a16:creationId xmlns:a16="http://schemas.microsoft.com/office/drawing/2014/main" id="{B7A369F8-0526-44B1-BA90-5A91BA7E78C5}"/>
              </a:ext>
            </a:extLst>
          </p:cNvPr>
          <p:cNvSpPr/>
          <p:nvPr/>
        </p:nvSpPr>
        <p:spPr>
          <a:xfrm>
            <a:off x="5841468" y="2335492"/>
            <a:ext cx="2170101" cy="1608906"/>
          </a:xfrm>
          <a:prstGeom prst="roundRect">
            <a:avLst/>
          </a:prstGeom>
          <a:solidFill>
            <a:srgbClr val="36636F">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3 focus groups with residents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Resident survey</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endParaRPr lang="en-US" sz="1600" dirty="0">
              <a:solidFill>
                <a:schemeClr val="tx1"/>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336E546A-62AF-441C-A2EC-CB196BC6CAFB}"/>
              </a:ext>
            </a:extLst>
          </p:cNvPr>
          <p:cNvSpPr/>
          <p:nvPr/>
        </p:nvSpPr>
        <p:spPr>
          <a:xfrm>
            <a:off x="8065059" y="2248164"/>
            <a:ext cx="1957422" cy="2854962"/>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Feedback survey to assess team training sessions</a:t>
            </a:r>
            <a:endParaRPr lang="he-IL" sz="1600" dirty="0">
              <a:solidFill>
                <a:schemeClr val="tx1"/>
              </a:solidFill>
              <a:latin typeface="Segoe UI"/>
              <a:cs typeface="Segoe UI"/>
            </a:endParaRPr>
          </a:p>
          <a:p>
            <a:pPr marL="285750" indent="-285750" algn="l" rtl="0">
              <a:buFont typeface="Courier New" panose="02070309020205020404" pitchFamily="49" charset="0"/>
              <a:buChar char="o"/>
            </a:pPr>
            <a:r>
              <a:rPr lang="en-GB" sz="1600" dirty="0">
                <a:solidFill>
                  <a:schemeClr val="tx1"/>
                </a:solidFill>
                <a:latin typeface="Segoe UI"/>
                <a:cs typeface="Segoe UI"/>
              </a:rPr>
              <a:t>Focus group with the National Carrier team</a:t>
            </a:r>
            <a:endParaRPr lang="he-IL" sz="1600" dirty="0">
              <a:solidFill>
                <a:schemeClr val="tx1"/>
              </a:solidFill>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030F2AC4-BC4C-4E68-A942-4344EA775CE5}"/>
              </a:ext>
            </a:extLst>
          </p:cNvPr>
          <p:cNvSpPr/>
          <p:nvPr/>
        </p:nvSpPr>
        <p:spPr>
          <a:xfrm>
            <a:off x="10132578" y="2248164"/>
            <a:ext cx="2046684" cy="2370031"/>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7 observations on the ground pre-intervention</a:t>
            </a:r>
            <a:endParaRPr lang="he-IL" sz="1600" dirty="0">
              <a:solidFill>
                <a:schemeClr val="tx1"/>
              </a:solidFill>
              <a:latin typeface="Segoe UI"/>
              <a:cs typeface="Segoe UI"/>
            </a:endParaRPr>
          </a:p>
          <a:p>
            <a:pPr marL="285750" indent="-285750" algn="l" rtl="0">
              <a:buFont typeface="Courier New" panose="02070309020205020404" pitchFamily="49" charset="0"/>
              <a:buChar char="o"/>
            </a:pPr>
            <a:r>
              <a:rPr lang="en-GB" sz="1600" dirty="0">
                <a:solidFill>
                  <a:schemeClr val="tx1"/>
                </a:solidFill>
                <a:latin typeface="Segoe UI"/>
                <a:cs typeface="Segoe UI"/>
              </a:rPr>
              <a:t>4 observations conducted as part of the </a:t>
            </a:r>
            <a:r>
              <a:rPr lang="en-US" sz="1600" dirty="0">
                <a:solidFill>
                  <a:schemeClr val="tx1"/>
                </a:solidFill>
                <a:latin typeface="Segoe UI"/>
                <a:cs typeface="Segoe UI"/>
              </a:rPr>
              <a:t>“Walking Day” pilot. </a:t>
            </a:r>
            <a:endParaRPr lang="he-IL" sz="1600" dirty="0">
              <a:solidFill>
                <a:schemeClr val="tx1"/>
              </a:solidFill>
              <a:latin typeface="Segoe UI"/>
              <a:cs typeface="Segoe UI"/>
            </a:endParaRPr>
          </a:p>
        </p:txBody>
      </p:sp>
      <p:sp>
        <p:nvSpPr>
          <p:cNvPr id="28" name="Rectangle: Rounded Corners 27">
            <a:extLst>
              <a:ext uri="{FF2B5EF4-FFF2-40B4-BE49-F238E27FC236}">
                <a16:creationId xmlns:a16="http://schemas.microsoft.com/office/drawing/2014/main" id="{E382AF5E-C31D-44CF-B8B1-3E623186D0A8}"/>
              </a:ext>
            </a:extLst>
          </p:cNvPr>
          <p:cNvSpPr/>
          <p:nvPr/>
        </p:nvSpPr>
        <p:spPr>
          <a:xfrm>
            <a:off x="2826951" y="2338631"/>
            <a:ext cx="2931440" cy="3107921"/>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Logic model workshop on June 9</a:t>
            </a:r>
            <a:r>
              <a:rPr lang="en-US" sz="1600" baseline="30000" dirty="0">
                <a:solidFill>
                  <a:schemeClr val="tx1"/>
                </a:solidFill>
                <a:latin typeface="Segoe UI" panose="020B0502040204020203" pitchFamily="34" charset="0"/>
                <a:cs typeface="Segoe UI" panose="020B0502040204020203" pitchFamily="34" charset="0"/>
              </a:rPr>
              <a:t>th</a:t>
            </a:r>
            <a:r>
              <a:rPr lang="en-US" sz="1600" dirty="0">
                <a:solidFill>
                  <a:schemeClr val="tx1"/>
                </a:solidFill>
                <a:latin typeface="Segoe UI" panose="020B0502040204020203" pitchFamily="34" charset="0"/>
                <a:cs typeface="Segoe UI" panose="020B0502040204020203" pitchFamily="34" charset="0"/>
              </a:rPr>
              <a:t> 2021 with key participants: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solidFill>
                <a:latin typeface="Segoe UI" panose="020B0502040204020203" pitchFamily="34" charset="0"/>
                <a:cs typeface="Segoe UI" panose="020B0502040204020203" pitchFamily="34" charset="0"/>
              </a:rPr>
              <a:t>The BvLF team</a:t>
            </a:r>
            <a:endParaRPr lang="he-IL" sz="12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solidFill>
                <a:latin typeface="Segoe UI" panose="020B0502040204020203" pitchFamily="34" charset="0"/>
                <a:cs typeface="Segoe UI" panose="020B0502040204020203" pitchFamily="34" charset="0"/>
              </a:rPr>
              <a:t>The ILGBC team</a:t>
            </a:r>
            <a:endParaRPr lang="he-IL" sz="12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solidFill>
                <a:latin typeface="Segoe UI" panose="020B0502040204020203" pitchFamily="34" charset="0"/>
                <a:cs typeface="Segoe UI" panose="020B0502040204020203" pitchFamily="34" charset="0"/>
              </a:rPr>
              <a:t>Various key officials from Tira’s municipality, including an impressive number of women in key positions. </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Evaluation indicators were defined.</a:t>
            </a:r>
            <a:endParaRPr lang="en-US" sz="1600" dirty="0">
              <a:solidFill>
                <a:schemeClr val="tx1"/>
              </a:solidFill>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975ED30-A321-413D-91ED-6CA208E1AF5F}"/>
              </a:ext>
            </a:extLst>
          </p:cNvPr>
          <p:cNvSpPr txBox="1"/>
          <p:nvPr/>
        </p:nvSpPr>
        <p:spPr>
          <a:xfrm>
            <a:off x="5683698" y="1359844"/>
            <a:ext cx="2521290" cy="677108"/>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Baseline Evaluation</a:t>
            </a:r>
          </a:p>
          <a:p>
            <a:pPr algn="ctr" rtl="0"/>
            <a:r>
              <a:rPr lang="en-GB" sz="1900" dirty="0">
                <a:solidFill>
                  <a:srgbClr val="36636F"/>
                </a:solidFill>
                <a:latin typeface="Segoe UI" panose="020B0502040204020203" pitchFamily="34" charset="0"/>
                <a:cs typeface="Segoe UI" panose="020B0502040204020203" pitchFamily="34" charset="0"/>
              </a:rPr>
              <a:t>Residents</a:t>
            </a:r>
            <a:endParaRPr lang="en-US" sz="1900" dirty="0">
              <a:solidFill>
                <a:srgbClr val="36636F"/>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33BEAE9F-90F0-4D00-8393-343DAE7DB8A5}"/>
              </a:ext>
            </a:extLst>
          </p:cNvPr>
          <p:cNvSpPr/>
          <p:nvPr/>
        </p:nvSpPr>
        <p:spPr>
          <a:xfrm>
            <a:off x="476250" y="713489"/>
            <a:ext cx="10249223" cy="507831"/>
          </a:xfrm>
          <a:prstGeom prst="rect">
            <a:avLst/>
          </a:prstGeom>
        </p:spPr>
        <p:txBody>
          <a:bodyPr wrap="square" lIns="91440" tIns="45720" rIns="91440" bIns="45720" anchor="t">
            <a:spAutoFit/>
          </a:bodyPr>
          <a:lstStyle/>
          <a:p>
            <a:pPr algn="l" rtl="0">
              <a:lnSpc>
                <a:spcPct val="150000"/>
              </a:lnSpc>
              <a:spcAft>
                <a:spcPts val="600"/>
              </a:spcAft>
            </a:pPr>
            <a:r>
              <a:rPr lang="en-US" b="1" dirty="0">
                <a:solidFill>
                  <a:srgbClr val="36636F"/>
                </a:solidFill>
                <a:latin typeface="Tahoma"/>
                <a:ea typeface="Tahoma"/>
                <a:cs typeface="Tahoma"/>
              </a:rPr>
              <a:t>Evaluation Period – Stage 1 of the Urban95 Program in Tira, May 2021-March 2022</a:t>
            </a:r>
            <a:endParaRPr lang="he-IL" b="1" dirty="0">
              <a:solidFill>
                <a:srgbClr val="36636F"/>
              </a:solidFill>
              <a:latin typeface="Tahoma"/>
              <a:ea typeface="Tahoma"/>
              <a:cs typeface="Tahoma"/>
            </a:endParaRPr>
          </a:p>
        </p:txBody>
      </p:sp>
    </p:spTree>
    <p:extLst>
      <p:ext uri="{BB962C8B-B14F-4D97-AF65-F5344CB8AC3E}">
        <p14:creationId xmlns:p14="http://schemas.microsoft.com/office/powerpoint/2010/main" val="42857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p:bldP spid="24" grpId="0" animBg="1"/>
      <p:bldP spid="25" grpId="0" animBg="1"/>
      <p:bldP spid="26" grpId="0" animBg="1"/>
      <p:bldP spid="27" grpId="0" animBg="1"/>
      <p:bldP spid="28"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288023" y="2778741"/>
            <a:ext cx="1152000" cy="1152000"/>
          </a:xfrm>
          <a:prstGeom prst="ellipse">
            <a:avLst/>
          </a:prstGeom>
          <a:ln w="12700" cap="rnd">
            <a:noFill/>
          </a:ln>
          <a:effectLst/>
        </p:spPr>
      </p:pic>
      <p:sp>
        <p:nvSpPr>
          <p:cNvPr id="3" name="TextBox 2"/>
          <p:cNvSpPr txBox="1"/>
          <p:nvPr/>
        </p:nvSpPr>
        <p:spPr>
          <a:xfrm>
            <a:off x="7889598" y="1477390"/>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Dr. Hava Newman</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Head of Measurement &amp; Evaluation Administration</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5" name="TextBox 34"/>
          <p:cNvSpPr txBox="1"/>
          <p:nvPr/>
        </p:nvSpPr>
        <p:spPr>
          <a:xfrm>
            <a:off x="7889598" y="2979426"/>
            <a:ext cx="1970283"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Alona </a:t>
            </a:r>
            <a:r>
              <a:rPr lang="en-US" sz="1400" b="1" dirty="0" err="1">
                <a:solidFill>
                  <a:schemeClr val="tx1">
                    <a:lumMod val="75000"/>
                    <a:lumOff val="25000"/>
                  </a:schemeClr>
                </a:solidFill>
                <a:latin typeface="Segoe UI" panose="020B0502040204020203" pitchFamily="34" charset="0"/>
                <a:ea typeface="Tahoma"/>
                <a:cs typeface="Segoe UI" panose="020B0502040204020203" pitchFamily="34" charset="0"/>
              </a:rPr>
              <a:t>Tsirulnikov</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6" name="TextBox 35"/>
          <p:cNvSpPr txBox="1"/>
          <p:nvPr/>
        </p:nvSpPr>
        <p:spPr>
          <a:xfrm>
            <a:off x="2822454" y="4584137"/>
            <a:ext cx="2029402"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Tasneem Masri</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Statistician &amp; Research </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Coordinator</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9" name="TextBox 38"/>
          <p:cNvSpPr txBox="1"/>
          <p:nvPr/>
        </p:nvSpPr>
        <p:spPr>
          <a:xfrm>
            <a:off x="2822454" y="3068821"/>
            <a:ext cx="2056076"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Shimrit Slonim Franco</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Program Researcher &amp;</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43" name="Picture 42">
            <a:extLst>
              <a:ext uri="{FF2B5EF4-FFF2-40B4-BE49-F238E27FC236}">
                <a16:creationId xmlns:a16="http://schemas.microsoft.com/office/drawing/2014/main" id="{BD52B800-66F3-44E7-9075-6B8CBF29F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187" y="1161449"/>
            <a:ext cx="1649196" cy="1398209"/>
          </a:xfrm>
          <a:prstGeom prst="rect">
            <a:avLst/>
          </a:prstGeom>
        </p:spPr>
      </p:pic>
      <p:pic>
        <p:nvPicPr>
          <p:cNvPr id="37" name="Picture 5"/>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436233" y="2794924"/>
            <a:ext cx="1077647" cy="1173292"/>
          </a:xfrm>
          <a:prstGeom prst="ellipse">
            <a:avLst/>
          </a:prstGeom>
          <a:ln w="12700" cap="rnd">
            <a:noFill/>
          </a:ln>
          <a:effectLst/>
        </p:spPr>
      </p:pic>
      <p:pic>
        <p:nvPicPr>
          <p:cNvPr id="28" name="Picture 5">
            <a:extLst>
              <a:ext uri="{FF2B5EF4-FFF2-40B4-BE49-F238E27FC236}">
                <a16:creationId xmlns:a16="http://schemas.microsoft.com/office/drawing/2014/main" id="{866579B6-D977-4383-AF2B-2C65AD6539F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239892" y="4319030"/>
            <a:ext cx="1077647" cy="1151912"/>
          </a:xfrm>
          <a:prstGeom prst="ellipse">
            <a:avLst/>
          </a:prstGeom>
          <a:ln w="12700" cap="rnd">
            <a:noFill/>
          </a:ln>
          <a:effectLst/>
        </p:spPr>
      </p:pic>
      <p:pic>
        <p:nvPicPr>
          <p:cNvPr id="23" name="Picture 5">
            <a:extLst>
              <a:ext uri="{FF2B5EF4-FFF2-40B4-BE49-F238E27FC236}">
                <a16:creationId xmlns:a16="http://schemas.microsoft.com/office/drawing/2014/main" id="{8AEA3CF8-6807-462A-A65E-D1D26D64B7D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288023" y="1284554"/>
            <a:ext cx="1120293" cy="1152000"/>
          </a:xfrm>
          <a:prstGeom prst="ellipse">
            <a:avLst/>
          </a:prstGeom>
          <a:ln w="12700" cap="rnd">
            <a:noFill/>
          </a:ln>
          <a:effectLst/>
        </p:spPr>
      </p:pic>
      <p:sp>
        <p:nvSpPr>
          <p:cNvPr id="24" name="Rectangle 23">
            <a:extLst>
              <a:ext uri="{FF2B5EF4-FFF2-40B4-BE49-F238E27FC236}">
                <a16:creationId xmlns:a16="http://schemas.microsoft.com/office/drawing/2014/main" id="{76303211-B270-40DE-8EB7-E6FBB2EC384E}"/>
              </a:ext>
            </a:extLst>
          </p:cNvPr>
          <p:cNvSpPr/>
          <p:nvPr/>
        </p:nvSpPr>
        <p:spPr>
          <a:xfrm>
            <a:off x="2822454" y="1535200"/>
            <a:ext cx="2141164" cy="738664"/>
          </a:xfrm>
          <a:prstGeom prst="rect">
            <a:avLst/>
          </a:prstGeom>
        </p:spPr>
        <p:txBody>
          <a:bodyPr wrap="none">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Dr. Tal </a:t>
            </a:r>
            <a:r>
              <a:rPr lang="en-US" sz="1400" b="1" dirty="0" err="1">
                <a:solidFill>
                  <a:schemeClr val="tx1">
                    <a:lumMod val="75000"/>
                    <a:lumOff val="25000"/>
                  </a:schemeClr>
                </a:solidFill>
                <a:latin typeface="Segoe UI" panose="020B0502040204020203" pitchFamily="34" charset="0"/>
                <a:ea typeface="Tahoma"/>
                <a:cs typeface="Segoe UI" panose="020B0502040204020203" pitchFamily="34" charset="0"/>
              </a:rPr>
              <a:t>Mishaan</a:t>
            </a:r>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 Spiegel</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Director of the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Evaluation Unit</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25" name="TextBox 35">
            <a:extLst>
              <a:ext uri="{FF2B5EF4-FFF2-40B4-BE49-F238E27FC236}">
                <a16:creationId xmlns:a16="http://schemas.microsoft.com/office/drawing/2014/main" id="{408716F5-5AB4-4A06-9BB1-28012E4C2541}"/>
              </a:ext>
            </a:extLst>
          </p:cNvPr>
          <p:cNvSpPr txBox="1"/>
          <p:nvPr/>
        </p:nvSpPr>
        <p:spPr>
          <a:xfrm>
            <a:off x="7937585" y="4460373"/>
            <a:ext cx="1970283" cy="738664"/>
          </a:xfrm>
          <a:prstGeom prst="rect">
            <a:avLst/>
          </a:prstGeom>
          <a:noFill/>
        </p:spPr>
        <p:txBody>
          <a:bodyPr wrap="none" lIns="91440" tIns="45720" rIns="91440" bIns="45720" rtlCol="1" anchor="t">
            <a:spAutoFit/>
          </a:bodyPr>
          <a:lstStyle/>
          <a:p>
            <a:pPr algn="l" rtl="0"/>
            <a:r>
              <a:rPr lang="en-US" sz="1400" b="1" dirty="0">
                <a:solidFill>
                  <a:schemeClr val="tx1">
                    <a:lumMod val="75000"/>
                    <a:lumOff val="25000"/>
                  </a:schemeClr>
                </a:solidFill>
                <a:latin typeface="Segoe UI"/>
                <a:ea typeface="Tahoma"/>
                <a:cs typeface="Segoe UI"/>
              </a:rPr>
              <a:t>Dudu Ben Shitrit</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Program Researcher &amp;</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9" name="תמונה 5">
            <a:extLst>
              <a:ext uri="{FF2B5EF4-FFF2-40B4-BE49-F238E27FC236}">
                <a16:creationId xmlns:a16="http://schemas.microsoft.com/office/drawing/2014/main" id="{97853551-32DE-4106-902E-4B81C36F083F}"/>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6388410" y="4283997"/>
            <a:ext cx="1173292" cy="1173292"/>
          </a:xfrm>
          <a:prstGeom prst="ellipse">
            <a:avLst/>
          </a:prstGeom>
          <a:ln w="12700" cap="rnd">
            <a:noFill/>
          </a:ln>
          <a:effectLst/>
        </p:spPr>
      </p:pic>
      <p:sp>
        <p:nvSpPr>
          <p:cNvPr id="30" name="TextBox 29">
            <a:extLst>
              <a:ext uri="{FF2B5EF4-FFF2-40B4-BE49-F238E27FC236}">
                <a16:creationId xmlns:a16="http://schemas.microsoft.com/office/drawing/2014/main" id="{A74186DE-BE0A-4932-9F3A-607044140A40}"/>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The Accompanying Team</a:t>
            </a:r>
            <a:endParaRPr lang="he-IL" sz="2400" b="1" dirty="0">
              <a:solidFill>
                <a:schemeClr val="bg1"/>
              </a:solidFill>
              <a:latin typeface="Tahoma" pitchFamily="34" charset="0"/>
              <a:ea typeface="Tahoma" pitchFamily="34" charset="0"/>
              <a:cs typeface="Tahoma" pitchFamily="34" charset="0"/>
            </a:endParaRPr>
          </a:p>
        </p:txBody>
      </p:sp>
      <p:grpSp>
        <p:nvGrpSpPr>
          <p:cNvPr id="7" name="Group 6">
            <a:extLst>
              <a:ext uri="{FF2B5EF4-FFF2-40B4-BE49-F238E27FC236}">
                <a16:creationId xmlns:a16="http://schemas.microsoft.com/office/drawing/2014/main" id="{30DF32BB-AE32-4ACB-B1EC-3863E9E3C689}"/>
              </a:ext>
            </a:extLst>
          </p:cNvPr>
          <p:cNvGrpSpPr/>
          <p:nvPr/>
        </p:nvGrpSpPr>
        <p:grpSpPr>
          <a:xfrm>
            <a:off x="-78858" y="6434416"/>
            <a:ext cx="10441173" cy="594107"/>
            <a:chOff x="-116958" y="6457504"/>
            <a:chExt cx="10441173" cy="594107"/>
          </a:xfrm>
        </p:grpSpPr>
        <p:sp>
          <p:nvSpPr>
            <p:cNvPr id="5" name="Rectangle: Rounded Corners 4">
              <a:extLst>
                <a:ext uri="{FF2B5EF4-FFF2-40B4-BE49-F238E27FC236}">
                  <a16:creationId xmlns:a16="http://schemas.microsoft.com/office/drawing/2014/main" id="{5AA7CD3C-7038-4AE8-967E-916CC134800F}"/>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44" name="Rectangle: Rounded Corners 43">
              <a:extLst>
                <a:ext uri="{FF2B5EF4-FFF2-40B4-BE49-F238E27FC236}">
                  <a16:creationId xmlns:a16="http://schemas.microsoft.com/office/drawing/2014/main" id="{3A878C1F-FC6A-4CEF-A4C2-14509FBD95CB}"/>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6" name="TextBox 5">
              <a:extLst>
                <a:ext uri="{FF2B5EF4-FFF2-40B4-BE49-F238E27FC236}">
                  <a16:creationId xmlns:a16="http://schemas.microsoft.com/office/drawing/2014/main" id="{3D12A121-6EC3-4D5E-BE8F-0CF89238959E}"/>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BBA704F2-AD65-457D-B2ED-E358499ECC68}"/>
              </a:ext>
            </a:extLst>
          </p:cNvPr>
          <p:cNvSpPr>
            <a:spLocks noGrp="1"/>
          </p:cNvSpPr>
          <p:nvPr>
            <p:ph type="sldNum" sz="quarter" idx="12"/>
          </p:nvPr>
        </p:nvSpPr>
        <p:spPr/>
        <p:txBody>
          <a:bodyPr/>
          <a:lstStyle/>
          <a:p>
            <a:pPr algn="r" rtl="0"/>
            <a:fld id="{199E282D-D310-42D8-B8FF-78ED45A44D81}" type="slidenum">
              <a:rPr lang="he-IL" smtClean="0"/>
              <a:pPr algn="r" rtl="0"/>
              <a:t>2</a:t>
            </a:fld>
            <a:endParaRPr lang="he-IL" dirty="0"/>
          </a:p>
        </p:txBody>
      </p:sp>
    </p:spTree>
    <p:extLst>
      <p:ext uri="{BB962C8B-B14F-4D97-AF65-F5344CB8AC3E}">
        <p14:creationId xmlns:p14="http://schemas.microsoft.com/office/powerpoint/2010/main" val="1206754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55050" y="639752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he-IL" dirty="0"/>
              <a:t>19</a:t>
            </a:r>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4445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Inputs &amp; Outputs</a:t>
            </a:r>
            <a:endParaRPr lang="he-IL" sz="2400" b="1" dirty="0">
              <a:solidFill>
                <a:schemeClr val="bg1"/>
              </a:solidFill>
              <a:latin typeface="Tahoma" pitchFamily="34" charset="0"/>
              <a:ea typeface="Tahoma" pitchFamily="34" charset="0"/>
              <a:cs typeface="Tahoma" pitchFamily="34" charset="0"/>
            </a:endParaRPr>
          </a:p>
        </p:txBody>
      </p:sp>
      <p:grpSp>
        <p:nvGrpSpPr>
          <p:cNvPr id="17" name="Group 16">
            <a:extLst>
              <a:ext uri="{FF2B5EF4-FFF2-40B4-BE49-F238E27FC236}">
                <a16:creationId xmlns:a16="http://schemas.microsoft.com/office/drawing/2014/main" id="{994A4FB1-1787-41C1-87D5-827749566140}"/>
              </a:ext>
            </a:extLst>
          </p:cNvPr>
          <p:cNvGrpSpPr/>
          <p:nvPr/>
        </p:nvGrpSpPr>
        <p:grpSpPr>
          <a:xfrm>
            <a:off x="-72508" y="6457114"/>
            <a:ext cx="10324214" cy="594107"/>
            <a:chOff x="-116958" y="6457504"/>
            <a:chExt cx="10324214" cy="594107"/>
          </a:xfrm>
        </p:grpSpPr>
        <p:sp>
          <p:nvSpPr>
            <p:cNvPr id="18" name="Rectangle: Rounded Corners 17">
              <a:extLst>
                <a:ext uri="{FF2B5EF4-FFF2-40B4-BE49-F238E27FC236}">
                  <a16:creationId xmlns:a16="http://schemas.microsoft.com/office/drawing/2014/main" id="{C8D86A09-3478-4167-B99A-57ECC1EF8094}"/>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9" name="Rectangle: Rounded Corners 18">
              <a:extLst>
                <a:ext uri="{FF2B5EF4-FFF2-40B4-BE49-F238E27FC236}">
                  <a16:creationId xmlns:a16="http://schemas.microsoft.com/office/drawing/2014/main" id="{C6F75BAF-972E-4792-86B3-DA58C937E6D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0" name="TextBox 19">
              <a:extLst>
                <a:ext uri="{FF2B5EF4-FFF2-40B4-BE49-F238E27FC236}">
                  <a16:creationId xmlns:a16="http://schemas.microsoft.com/office/drawing/2014/main" id="{9641F7E8-B4AE-49A8-AC16-B66C5C74A489}"/>
                </a:ext>
              </a:extLst>
            </p:cNvPr>
            <p:cNvSpPr txBox="1"/>
            <p:nvPr/>
          </p:nvSpPr>
          <p:spPr>
            <a:xfrm>
              <a:off x="-116958" y="65857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2" name="Table 2">
            <a:extLst>
              <a:ext uri="{FF2B5EF4-FFF2-40B4-BE49-F238E27FC236}">
                <a16:creationId xmlns:a16="http://schemas.microsoft.com/office/drawing/2014/main" id="{1894D1FD-8A42-DABB-CA01-763D2D226609}"/>
              </a:ext>
            </a:extLst>
          </p:cNvPr>
          <p:cNvGraphicFramePr>
            <a:graphicFrameLocks noGrp="1"/>
          </p:cNvGraphicFramePr>
          <p:nvPr>
            <p:extLst>
              <p:ext uri="{D42A27DB-BD31-4B8C-83A1-F6EECF244321}">
                <p14:modId xmlns:p14="http://schemas.microsoft.com/office/powerpoint/2010/main" val="3782012622"/>
              </p:ext>
            </p:extLst>
          </p:nvPr>
        </p:nvGraphicFramePr>
        <p:xfrm>
          <a:off x="276386" y="532964"/>
          <a:ext cx="11639228" cy="5967641"/>
        </p:xfrm>
        <a:graphic>
          <a:graphicData uri="http://schemas.openxmlformats.org/drawingml/2006/table">
            <a:tbl>
              <a:tblPr firstRow="1" bandRow="1">
                <a:tableStyleId>{F5AB1C69-6EDB-4FF4-983F-18BD219EF322}</a:tableStyleId>
              </a:tblPr>
              <a:tblGrid>
                <a:gridCol w="3471621">
                  <a:extLst>
                    <a:ext uri="{9D8B030D-6E8A-4147-A177-3AD203B41FA5}">
                      <a16:colId xmlns:a16="http://schemas.microsoft.com/office/drawing/2014/main" val="2640156245"/>
                    </a:ext>
                  </a:extLst>
                </a:gridCol>
                <a:gridCol w="8167607">
                  <a:extLst>
                    <a:ext uri="{9D8B030D-6E8A-4147-A177-3AD203B41FA5}">
                      <a16:colId xmlns:a16="http://schemas.microsoft.com/office/drawing/2014/main" val="3947323900"/>
                    </a:ext>
                  </a:extLst>
                </a:gridCol>
              </a:tblGrid>
              <a:tr h="310115">
                <a:tc>
                  <a:txBody>
                    <a:bodyPr/>
                    <a:lstStyle/>
                    <a:p>
                      <a:pPr marL="0" marR="0" algn="l" rtl="0">
                        <a:lnSpc>
                          <a:spcPct val="150000"/>
                        </a:lnSpc>
                        <a:spcBef>
                          <a:spcPts val="0"/>
                        </a:spcBef>
                        <a:spcAft>
                          <a:spcPts val="0"/>
                        </a:spcAft>
                      </a:pPr>
                      <a:r>
                        <a:rPr lang="en-US" sz="1100" b="1" dirty="0">
                          <a:effectLst/>
                          <a:latin typeface="Arial" panose="020B0604020202020204" pitchFamily="34" charset="0"/>
                          <a:ea typeface="Calibri" panose="020F0502020204030204" pitchFamily="34" charset="0"/>
                          <a:cs typeface="Arial" panose="020B0604020202020204" pitchFamily="34" charset="0"/>
                        </a:rPr>
                        <a:t>Goals and Inputs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Outputs and Results at the End of the 2021 Activity Year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92403067"/>
                  </a:ext>
                </a:extLst>
              </a:tr>
              <a:tr h="608176">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Training and seminars for acquiring knowledge and tools to raise awareness of the importance of addressing early childhood needs in all areas of life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rtl="0">
                        <a:lnSpc>
                          <a:spcPct val="150000"/>
                        </a:lnSpc>
                        <a:spcBef>
                          <a:spcPts val="0"/>
                        </a:spcBef>
                        <a:spcAft>
                          <a:spcPts val="0"/>
                        </a:spcAft>
                        <a:buFont typeface="Symbol" pitchFamily="2" charset="2"/>
                        <a:buChar char=""/>
                      </a:pPr>
                      <a:r>
                        <a:rPr lang="en-US" sz="1000">
                          <a:effectLst/>
                          <a:latin typeface="Arial" panose="020B0604020202020204" pitchFamily="34" charset="0"/>
                          <a:ea typeface="Calibri" panose="020F0502020204030204" pitchFamily="34" charset="0"/>
                          <a:cs typeface="Arial" panose="020B0604020202020204" pitchFamily="34" charset="0"/>
                        </a:rPr>
                        <a:t>Tours of day care centers (“Parparim” at Tel Aviv Port, “Tif-Taf” in Holon, a learning day dedicated to walking)</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a:effectLst/>
                          <a:latin typeface="Arial" panose="020B0604020202020204" pitchFamily="34" charset="0"/>
                          <a:ea typeface="Calibri" panose="020F0502020204030204" pitchFamily="34" charset="0"/>
                          <a:cs typeface="Arial" panose="020B0604020202020204" pitchFamily="34" charset="0"/>
                        </a:rPr>
                        <a:t>Participants highly satisfied with the training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8972316"/>
                  </a:ext>
                </a:extLst>
              </a:tr>
              <a:tr h="818460">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Mapping needs and identifying opportunities for creating accessible content for young children and their caregivers to support interventions in the municipality’s urban environment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Learning interviews conducted to identify needs and align expectations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Definition of the program’s action steps, goals, impact, and target audience in Tira using the logic model</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Focus groups conducted with residents and distribution of a resident survey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Distribution of a feedback survey about the professional team training sessions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8640297"/>
                  </a:ext>
                </a:extLst>
              </a:tr>
              <a:tr h="397893">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Engaging various municipality officials with the Urban95 vision, with a focus on senior officials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Engaging the director of the city’s Child Development Department, the deputy mayor and the principal of a nearby school to improve the public spaces and increase the residents’ sense of safety and security.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18473007"/>
                  </a:ext>
                </a:extLst>
              </a:tr>
              <a:tr h="1869878">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Initiating pilot programs that include an array of accompanying content in the municipality’s physical environment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A therapeutic community garden in the municipal welfare building: there are architectural plans, a pathway has been built and there is a budget for the watering system; once the second floor is built, development of the garden will continue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A playground at the educational campus – budgeted and executed by the city’s Engineering Department and accompanied by landscapers recommended by Urban95</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The community center – renovations that began as Urban95 entered the city have been completed and it is now functional. An orchard  is currently being set up in the community center</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A space for therapeutic gardening at the entrance to the Child Development Department has been established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A community garden near </a:t>
                      </a:r>
                      <a:r>
                        <a:rPr lang="en-US" sz="1000" dirty="0" err="1">
                          <a:effectLst/>
                          <a:latin typeface="Arial" panose="020B0604020202020204" pitchFamily="34" charset="0"/>
                          <a:ea typeface="Calibri" panose="020F0502020204030204" pitchFamily="34" charset="0"/>
                          <a:cs typeface="Arial" panose="020B0604020202020204" pitchFamily="34" charset="0"/>
                        </a:rPr>
                        <a:t>Salwah’s</a:t>
                      </a:r>
                      <a:r>
                        <a:rPr lang="en-US" sz="1000" dirty="0">
                          <a:effectLst/>
                          <a:latin typeface="Arial" panose="020B0604020202020204" pitchFamily="34" charset="0"/>
                          <a:ea typeface="Calibri" panose="020F0502020204030204" pitchFamily="34" charset="0"/>
                          <a:cs typeface="Arial" panose="020B0604020202020204" pitchFamily="34" charset="0"/>
                        </a:rPr>
                        <a:t> garden, with the participation of the Technion through its 1:1 course, the municipality and </a:t>
                      </a:r>
                      <a:r>
                        <a:rPr lang="en-US" sz="1000" dirty="0" err="1">
                          <a:effectLst/>
                          <a:latin typeface="Arial" panose="020B0604020202020204" pitchFamily="34" charset="0"/>
                          <a:ea typeface="Calibri" panose="020F0502020204030204" pitchFamily="34" charset="0"/>
                          <a:cs typeface="Arial" panose="020B0604020202020204" pitchFamily="34" charset="0"/>
                        </a:rPr>
                        <a:t>Treellion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50217972"/>
                  </a:ext>
                </a:extLst>
              </a:tr>
              <a:tr h="1659594">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Building a work team in the municipality and forming collaborations inside and outside the municipality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Launching the activity in Tira during a meeting of the broad municipal team</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A session in which the team members were exposed to design thinking tools for planning public spaces for children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Getting to know kindergarten teachers and distributing pamphlets in Arabic about parent training and activities for parents and children, in collaboration with “Magic Moments”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Collaboration with SFI – the program’s director is participating in the strategic development of a program for children with developmental delay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Collaborations with </a:t>
                      </a:r>
                      <a:r>
                        <a:rPr lang="en-US" sz="1000" dirty="0" err="1">
                          <a:effectLst/>
                          <a:latin typeface="Arial" panose="020B0604020202020204" pitchFamily="34" charset="0"/>
                          <a:ea typeface="Calibri" panose="020F0502020204030204" pitchFamily="34" charset="0"/>
                          <a:cs typeface="Arial" panose="020B0604020202020204" pitchFamily="34" charset="0"/>
                        </a:rPr>
                        <a:t>Mifal</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Hapayis</a:t>
                      </a:r>
                      <a:r>
                        <a:rPr lang="en-US" sz="1000" dirty="0">
                          <a:effectLst/>
                          <a:latin typeface="Arial" panose="020B0604020202020204" pitchFamily="34" charset="0"/>
                          <a:ea typeface="Calibri" panose="020F0502020204030204" pitchFamily="34" charset="0"/>
                          <a:cs typeface="Arial" panose="020B0604020202020204" pitchFamily="34" charset="0"/>
                        </a:rPr>
                        <a:t> (Israel’s state lottery) and Netafim</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rtl="0">
                        <a:lnSpc>
                          <a:spcPct val="150000"/>
                        </a:lnSpc>
                        <a:spcBef>
                          <a:spcPts val="0"/>
                        </a:spcBef>
                        <a:spcAft>
                          <a:spcPts val="0"/>
                        </a:spcAft>
                        <a:buFont typeface="Symbol" pitchFamily="2" charset="2"/>
                        <a:buChar char=""/>
                      </a:pPr>
                      <a:r>
                        <a:rPr lang="en-US" sz="1000" dirty="0">
                          <a:effectLst/>
                          <a:latin typeface="Arial" panose="020B0604020202020204" pitchFamily="34" charset="0"/>
                          <a:ea typeface="Calibri" panose="020F0502020204030204" pitchFamily="34" charset="0"/>
                          <a:cs typeface="Arial" panose="020B0604020202020204" pitchFamily="34" charset="0"/>
                        </a:rPr>
                        <a:t>Kick-starting the “Edible Forest” initiative with </a:t>
                      </a:r>
                      <a:r>
                        <a:rPr lang="en-US" sz="1000" dirty="0" err="1">
                          <a:effectLst/>
                          <a:latin typeface="Arial" panose="020B0604020202020204" pitchFamily="34" charset="0"/>
                          <a:ea typeface="Calibri" panose="020F0502020204030204" pitchFamily="34" charset="0"/>
                          <a:cs typeface="Arial" panose="020B0604020202020204" pitchFamily="34" charset="0"/>
                        </a:rPr>
                        <a:t>ReForest</a:t>
                      </a:r>
                      <a:r>
                        <a:rPr lang="en-US" sz="1000"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56429988"/>
                  </a:ext>
                </a:extLst>
              </a:tr>
            </a:tbl>
          </a:graphicData>
        </a:graphic>
      </p:graphicFrame>
    </p:spTree>
    <p:extLst>
      <p:ext uri="{BB962C8B-B14F-4D97-AF65-F5344CB8AC3E}">
        <p14:creationId xmlns:p14="http://schemas.microsoft.com/office/powerpoint/2010/main" val="101033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D3C549CB-356B-4C16-8B6D-34E3309E657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504" y="87324"/>
            <a:ext cx="7705725" cy="6705600"/>
          </a:xfrm>
          <a:prstGeom prst="rect">
            <a:avLst/>
          </a:prstGeom>
        </p:spPr>
      </p:pic>
      <p:sp>
        <p:nvSpPr>
          <p:cNvPr id="15" name="מלבן מעוגל 1">
            <a:extLst>
              <a:ext uri="{FF2B5EF4-FFF2-40B4-BE49-F238E27FC236}">
                <a16:creationId xmlns:a16="http://schemas.microsoft.com/office/drawing/2014/main" id="{A91590D6-4A1E-41AA-9033-D4A60785C6CE}"/>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21</a:t>
            </a:fld>
            <a:endParaRPr dirty="0"/>
          </a:p>
        </p:txBody>
      </p:sp>
      <p:sp>
        <p:nvSpPr>
          <p:cNvPr id="14" name="מלבן 7">
            <a:extLst>
              <a:ext uri="{FF2B5EF4-FFF2-40B4-BE49-F238E27FC236}">
                <a16:creationId xmlns:a16="http://schemas.microsoft.com/office/drawing/2014/main" id="{F18A2E3C-9A2B-4180-89BF-319B79BEC76D}"/>
              </a:ext>
            </a:extLst>
          </p:cNvPr>
          <p:cNvSpPr/>
          <p:nvPr/>
        </p:nvSpPr>
        <p:spPr>
          <a:xfrm>
            <a:off x="7033451" y="1015431"/>
            <a:ext cx="5374645" cy="3667671"/>
          </a:xfrm>
          <a:prstGeom prst="rect">
            <a:avLst/>
          </a:prstGeom>
        </p:spPr>
        <p:txBody>
          <a:bodyPr wrap="square">
            <a:spAutoFit/>
          </a:bodyPr>
          <a:lstStyle/>
          <a:p>
            <a:pPr algn="ctr" rtl="0">
              <a:spcBef>
                <a:spcPts val="1000"/>
              </a:spcBef>
            </a:pP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1</a:t>
            </a:r>
            <a:endPar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4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 Officials and Decision Makers in Tira’s Municipality</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D0C4646C-E019-4985-A439-B00DE77E3001}"/>
              </a:ext>
            </a:extLst>
          </p:cNvPr>
          <p:cNvGrpSpPr/>
          <p:nvPr/>
        </p:nvGrpSpPr>
        <p:grpSpPr>
          <a:xfrm>
            <a:off x="-116958" y="6457504"/>
            <a:ext cx="10442058" cy="594107"/>
            <a:chOff x="-116958" y="6457504"/>
            <a:chExt cx="10442058" cy="594107"/>
          </a:xfrm>
        </p:grpSpPr>
        <p:sp>
          <p:nvSpPr>
            <p:cNvPr id="20" name="Rectangle: Rounded Corners 19">
              <a:extLst>
                <a:ext uri="{FF2B5EF4-FFF2-40B4-BE49-F238E27FC236}">
                  <a16:creationId xmlns:a16="http://schemas.microsoft.com/office/drawing/2014/main" id="{EBD4AB09-2644-4777-B45D-7EC8BE1054D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1" name="Rectangle: Rounded Corners 20">
              <a:extLst>
                <a:ext uri="{FF2B5EF4-FFF2-40B4-BE49-F238E27FC236}">
                  <a16:creationId xmlns:a16="http://schemas.microsoft.com/office/drawing/2014/main" id="{FC8FB0AA-F732-4CE3-A471-6414842C47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TextBox 21">
              <a:extLst>
                <a:ext uri="{FF2B5EF4-FFF2-40B4-BE49-F238E27FC236}">
                  <a16:creationId xmlns:a16="http://schemas.microsoft.com/office/drawing/2014/main" id="{8FDF0B63-D64E-4A64-BB46-25D8969AA43D}"/>
                </a:ext>
              </a:extLst>
            </p:cNvPr>
            <p:cNvSpPr txBox="1"/>
            <p:nvPr/>
          </p:nvSpPr>
          <p:spPr>
            <a:xfrm>
              <a:off x="886" y="65999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מלבן מעוגל 8">
            <a:extLst>
              <a:ext uri="{FF2B5EF4-FFF2-40B4-BE49-F238E27FC236}">
                <a16:creationId xmlns:a16="http://schemas.microsoft.com/office/drawing/2014/main" id="{4E9A994D-F822-4AE7-8457-97C8FB413407}"/>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520721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22</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00110"/>
          </a:xfrm>
          <a:prstGeom prst="rect">
            <a:avLst/>
          </a:prstGeom>
          <a:solidFill>
            <a:srgbClr val="36636F"/>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מודל לוגי לרשות העיר טירה - תוכנית </a:t>
            </a:r>
            <a:r>
              <a:rPr lang="en-US" sz="2000" b="1" dirty="0">
                <a:solidFill>
                  <a:schemeClr val="bg1"/>
                </a:solidFill>
                <a:latin typeface="Tahoma" pitchFamily="34" charset="0"/>
                <a:ea typeface="Tahoma" pitchFamily="34" charset="0"/>
                <a:cs typeface="Tahoma" pitchFamily="34" charset="0"/>
              </a:rPr>
              <a:t> Urban95</a:t>
            </a:r>
            <a:r>
              <a:rPr lang="he-IL" sz="2000" b="1" dirty="0">
                <a:solidFill>
                  <a:schemeClr val="bg1"/>
                </a:solidFill>
                <a:latin typeface="Tahoma" pitchFamily="34" charset="0"/>
                <a:ea typeface="Tahoma" pitchFamily="34" charset="0"/>
                <a:cs typeface="Tahoma" pitchFamily="34" charset="0"/>
              </a:rPr>
              <a:t>בפריפריה החברתית והגיאוגרפית בישראל </a:t>
            </a: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70289" cy="594107"/>
            <a:chOff x="-116958" y="6457504"/>
            <a:chExt cx="10370289"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0883"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1" name="Table 10">
            <a:extLst>
              <a:ext uri="{FF2B5EF4-FFF2-40B4-BE49-F238E27FC236}">
                <a16:creationId xmlns:a16="http://schemas.microsoft.com/office/drawing/2014/main" id="{30516EE3-3B41-437E-871B-08327B5D514A}"/>
              </a:ext>
            </a:extLst>
          </p:cNvPr>
          <p:cNvGraphicFramePr>
            <a:graphicFrameLocks noGrp="1"/>
          </p:cNvGraphicFramePr>
          <p:nvPr>
            <p:extLst>
              <p:ext uri="{D42A27DB-BD31-4B8C-83A1-F6EECF244321}">
                <p14:modId xmlns:p14="http://schemas.microsoft.com/office/powerpoint/2010/main" val="3460064872"/>
              </p:ext>
            </p:extLst>
          </p:nvPr>
        </p:nvGraphicFramePr>
        <p:xfrm>
          <a:off x="255148" y="473624"/>
          <a:ext cx="11675327" cy="5903112"/>
        </p:xfrm>
        <a:graphic>
          <a:graphicData uri="http://schemas.openxmlformats.org/drawingml/2006/table">
            <a:tbl>
              <a:tblPr firstRow="1" bandRow="1"/>
              <a:tblGrid>
                <a:gridCol w="1015753">
                  <a:extLst>
                    <a:ext uri="{9D8B030D-6E8A-4147-A177-3AD203B41FA5}">
                      <a16:colId xmlns:a16="http://schemas.microsoft.com/office/drawing/2014/main" val="1916387435"/>
                    </a:ext>
                  </a:extLst>
                </a:gridCol>
                <a:gridCol w="952706">
                  <a:extLst>
                    <a:ext uri="{9D8B030D-6E8A-4147-A177-3AD203B41FA5}">
                      <a16:colId xmlns:a16="http://schemas.microsoft.com/office/drawing/2014/main" val="2975577272"/>
                    </a:ext>
                  </a:extLst>
                </a:gridCol>
                <a:gridCol w="2521872">
                  <a:extLst>
                    <a:ext uri="{9D8B030D-6E8A-4147-A177-3AD203B41FA5}">
                      <a16:colId xmlns:a16="http://schemas.microsoft.com/office/drawing/2014/main" val="624455343"/>
                    </a:ext>
                  </a:extLst>
                </a:gridCol>
                <a:gridCol w="2248668">
                  <a:extLst>
                    <a:ext uri="{9D8B030D-6E8A-4147-A177-3AD203B41FA5}">
                      <a16:colId xmlns:a16="http://schemas.microsoft.com/office/drawing/2014/main" val="1956129209"/>
                    </a:ext>
                  </a:extLst>
                </a:gridCol>
                <a:gridCol w="2180950">
                  <a:extLst>
                    <a:ext uri="{9D8B030D-6E8A-4147-A177-3AD203B41FA5}">
                      <a16:colId xmlns:a16="http://schemas.microsoft.com/office/drawing/2014/main" val="2836973008"/>
                    </a:ext>
                  </a:extLst>
                </a:gridCol>
                <a:gridCol w="1772315">
                  <a:extLst>
                    <a:ext uri="{9D8B030D-6E8A-4147-A177-3AD203B41FA5}">
                      <a16:colId xmlns:a16="http://schemas.microsoft.com/office/drawing/2014/main" val="2642611136"/>
                    </a:ext>
                  </a:extLst>
                </a:gridCol>
                <a:gridCol w="983063">
                  <a:extLst>
                    <a:ext uri="{9D8B030D-6E8A-4147-A177-3AD203B41FA5}">
                      <a16:colId xmlns:a16="http://schemas.microsoft.com/office/drawing/2014/main" val="2269327620"/>
                    </a:ext>
                  </a:extLst>
                </a:gridCol>
              </a:tblGrid>
              <a:tr h="294479">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3080659702"/>
                  </a:ext>
                </a:extLst>
              </a:tr>
              <a:tr h="4056859">
                <a:tc>
                  <a:txBody>
                    <a:bodyPr/>
                    <a:lstStyle/>
                    <a:p>
                      <a:pPr marL="0" marR="0" algn="just" rtl="1">
                        <a:lnSpc>
                          <a:spcPct val="115000"/>
                        </a:lnSpc>
                        <a:spcBef>
                          <a:spcPts val="0"/>
                        </a:spcBef>
                        <a:spcAft>
                          <a:spcPts val="1000"/>
                        </a:spcAft>
                      </a:pPr>
                      <a:r>
                        <a:rPr lang="he-IL" sz="105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Officials &amp; municipal decision makers, and professionals in the field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 municipality program manager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 officials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 consultants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 partners </a:t>
                      </a:r>
                      <a:b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and outside of the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 knowledge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 from BvLF, ILGBC, Urban95 TLV and at the national roundtable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 funding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 and evaluation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meetings and committees to promote early childhood development (ECD)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trainings &amp; seminars to acquire knowledge and tools and to raise awareness for ECD in all aspects of life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of potential interventions</a:t>
                      </a: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 </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public spaces and mobility domains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needs and identifying opportunities to provide relevant contents for young children and their caregivers, supporting the interventions in the urban environment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municipal stakeholders in pilots’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Connecting with external partners for pooling resources and expending opportunities for additional collaborations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in the urban environment, including providing accompanying contents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municipal program manager will support pilots’ implementation and accompany municipal stakeholders in assimilating inter-administrative collaborative work models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permanent seat for program leaders at the anchor municipality’s decision-making table, to examine possible touching points between the early childhood domain and the municipality’s ongoing work-plans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municipal officials who have participated in seminars for acquiring local and international knowledge and tools regarding early childhood needs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Satisfaction of trainings’ participants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new partners engagement and inter-department collaborations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 of well defined and differentiated intervention locations, to implement pilots in the domains of public space and mobility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implementation while defining inter-departmental division of labor and engaging relevant officials from in and outside of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data-based work: using knowledge and experience accumulated from the program’s partners network, the program’s website, and peer learning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childhood is permanently present on the municipal agenda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knowledgeable and understanding of early childhood needs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using work mechanisms and new management practices, along with inter-department collaborations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Collaborations between municipal officials and external partners, while seeking resources dedicated to promoting early childhood in the city (pooling resources)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Interventions’ implementation in the mobility and public space domains: adjusting them for young children and their caregivers use, and providing contents for young children and caregivers to support these interventions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Promotion of municipal investment in adjusting the urban environment for safe and accessible use and mobility of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Tira constitutes a source for peer learning to other municipalities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implementing acquired knowledge &amp; understanding of ECD needs for decision making and for promoting solutions for young children and their caregivers’ benefit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 &amp; caregivers’ P</a:t>
                      </a:r>
                      <a:r>
                        <a:rPr lang="he-IL"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he-IL"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 is considered when planning early-childhood-suitable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public spaces and infrastructures renovated and adjusted for the use of caregivers and their children, by the Urban95 principles &amp; standards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Tira’s municipality is seeking for external funding resources and acts independently to promote ECD needs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anchor municipal urban planning, that is based on Urban95 principles, is recognized as a “success story” and echoes in other municipalities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 policy for promoting an urban environment that is adjusted for optimal development of early childhood is properly and sustainably embedded in all of Tira’s municipal administrations, that are acting in full coordination and collaboration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1419219304"/>
                  </a:ext>
                </a:extLst>
              </a:tr>
            </a:tbl>
          </a:graphicData>
        </a:graphic>
      </p:graphicFrame>
    </p:spTree>
    <p:extLst>
      <p:ext uri="{BB962C8B-B14F-4D97-AF65-F5344CB8AC3E}">
        <p14:creationId xmlns:p14="http://schemas.microsoft.com/office/powerpoint/2010/main" val="26869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23</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61665"/>
          </a:xfrm>
          <a:prstGeom prst="rect">
            <a:avLst/>
          </a:prstGeom>
          <a:solidFill>
            <a:srgbClr val="36636F"/>
          </a:solidFill>
        </p:spPr>
        <p:txBody>
          <a:bodyPr wrap="square" rtlCol="0">
            <a:spAutoFit/>
          </a:bodyPr>
          <a:lstStyle>
            <a:defPPr>
              <a:defRPr lang="he-IL"/>
            </a:defPPr>
            <a:lvl1pPr>
              <a:defRPr sz="2400" b="1">
                <a:solidFill>
                  <a:schemeClr val="bg1"/>
                </a:solidFill>
                <a:latin typeface="Tahoma" pitchFamily="34" charset="0"/>
                <a:ea typeface="Tahoma" pitchFamily="34" charset="0"/>
                <a:cs typeface="Tahoma" pitchFamily="34" charset="0"/>
              </a:defRPr>
            </a:lvl1pPr>
          </a:lstStyle>
          <a:p>
            <a:pPr algn="l" rtl="0"/>
            <a:r>
              <a:rPr lang="en-US" dirty="0"/>
              <a:t>Mapping Evaluation and Research Tools and Indicators</a:t>
            </a:r>
            <a:endParaRPr lang="he-IL" dirty="0"/>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41172" cy="594107"/>
            <a:chOff x="-116958" y="6457504"/>
            <a:chExt cx="10441172"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0"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0" name="Table 9">
            <a:extLst>
              <a:ext uri="{FF2B5EF4-FFF2-40B4-BE49-F238E27FC236}">
                <a16:creationId xmlns:a16="http://schemas.microsoft.com/office/drawing/2014/main" id="{5C62F210-AEEA-42AB-898D-315A20793627}"/>
              </a:ext>
            </a:extLst>
          </p:cNvPr>
          <p:cNvGraphicFramePr>
            <a:graphicFrameLocks noGrp="1"/>
          </p:cNvGraphicFramePr>
          <p:nvPr>
            <p:extLst>
              <p:ext uri="{D42A27DB-BD31-4B8C-83A1-F6EECF244321}">
                <p14:modId xmlns:p14="http://schemas.microsoft.com/office/powerpoint/2010/main" val="2273138365"/>
              </p:ext>
            </p:extLst>
          </p:nvPr>
        </p:nvGraphicFramePr>
        <p:xfrm>
          <a:off x="440074" y="764831"/>
          <a:ext cx="11311850" cy="5306673"/>
        </p:xfrm>
        <a:graphic>
          <a:graphicData uri="http://schemas.openxmlformats.org/drawingml/2006/table">
            <a:tbl>
              <a:tblPr firstRow="1" bandRow="1">
                <a:tableStyleId>{5C22544A-7EE6-4342-B048-85BDC9FD1C3A}</a:tableStyleId>
              </a:tblPr>
              <a:tblGrid>
                <a:gridCol w="5368818">
                  <a:extLst>
                    <a:ext uri="{9D8B030D-6E8A-4147-A177-3AD203B41FA5}">
                      <a16:colId xmlns:a16="http://schemas.microsoft.com/office/drawing/2014/main" val="3514908777"/>
                    </a:ext>
                  </a:extLst>
                </a:gridCol>
                <a:gridCol w="1485758">
                  <a:extLst>
                    <a:ext uri="{9D8B030D-6E8A-4147-A177-3AD203B41FA5}">
                      <a16:colId xmlns:a16="http://schemas.microsoft.com/office/drawing/2014/main" val="124044733"/>
                    </a:ext>
                  </a:extLst>
                </a:gridCol>
                <a:gridCol w="1485758">
                  <a:extLst>
                    <a:ext uri="{9D8B030D-6E8A-4147-A177-3AD203B41FA5}">
                      <a16:colId xmlns:a16="http://schemas.microsoft.com/office/drawing/2014/main" val="1907631507"/>
                    </a:ext>
                  </a:extLst>
                </a:gridCol>
                <a:gridCol w="1485758">
                  <a:extLst>
                    <a:ext uri="{9D8B030D-6E8A-4147-A177-3AD203B41FA5}">
                      <a16:colId xmlns:a16="http://schemas.microsoft.com/office/drawing/2014/main" val="164071642"/>
                    </a:ext>
                  </a:extLst>
                </a:gridCol>
                <a:gridCol w="1485758">
                  <a:extLst>
                    <a:ext uri="{9D8B030D-6E8A-4147-A177-3AD203B41FA5}">
                      <a16:colId xmlns:a16="http://schemas.microsoft.com/office/drawing/2014/main" val="733522341"/>
                    </a:ext>
                  </a:extLst>
                </a:gridCol>
              </a:tblGrid>
              <a:tr h="1615559">
                <a:tc>
                  <a:txBody>
                    <a:bodyPr/>
                    <a:lstStyle/>
                    <a:p>
                      <a:pPr algn="ctr" rtl="1">
                        <a:lnSpc>
                          <a:spcPct val="115000"/>
                        </a:lnSpc>
                        <a:spcAft>
                          <a:spcPts val="1000"/>
                        </a:spcAft>
                      </a:pPr>
                      <a:r>
                        <a:rPr lang="he-IL" sz="1600" dirty="0">
                          <a:effectLst/>
                          <a:latin typeface="Segoe UI" panose="020B0502040204020203" pitchFamily="34" charset="0"/>
                          <a:ea typeface="Tahoma" panose="020B0604030504040204" pitchFamily="34" charset="0"/>
                          <a:cs typeface="Segoe UI" panose="020B0502040204020203" pitchFamily="34" charset="0"/>
                        </a:rPr>
                        <a:t> </a:t>
                      </a:r>
                      <a:endParaRPr lang="en-US" sz="1600" dirty="0">
                        <a:effectLst/>
                        <a:latin typeface="Segoe UI" panose="020B0502040204020203" pitchFamily="34" charset="0"/>
                        <a:ea typeface="Tahoma" panose="020B0604030504040204" pitchFamily="34" charset="0"/>
                        <a:cs typeface="Segoe UI" panose="020B0502040204020203" pitchFamily="34" charset="0"/>
                      </a:endParaRPr>
                    </a:p>
                    <a:p>
                      <a:pPr marL="0" marR="0" algn="ctr" rtl="1">
                        <a:lnSpc>
                          <a:spcPct val="115000"/>
                        </a:lnSpc>
                        <a:spcBef>
                          <a:spcPts val="0"/>
                        </a:spcBef>
                        <a:spcAft>
                          <a:spcPts val="0"/>
                        </a:spcAft>
                      </a:pPr>
                      <a:r>
                        <a:rPr lang="en-US" sz="1600" dirty="0">
                          <a:effectLst/>
                        </a:rPr>
                        <a:t>Indicator /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364" marR="65364" marT="0" marB="0" anchor="ctr">
                    <a:solidFill>
                      <a:schemeClr val="bg1">
                        <a:lumMod val="50000"/>
                      </a:schemeClr>
                    </a:solidFill>
                  </a:tcPr>
                </a:tc>
                <a:tc>
                  <a:txBody>
                    <a:bodyPr/>
                    <a:lstStyle/>
                    <a:p>
                      <a:pPr marL="0" marR="0" algn="ctr" rtl="0">
                        <a:lnSpc>
                          <a:spcPct val="115000"/>
                        </a:lnSpc>
                        <a:spcBef>
                          <a:spcPts val="0"/>
                        </a:spcBef>
                        <a:spcAft>
                          <a:spcPts val="0"/>
                        </a:spcAft>
                      </a:pPr>
                      <a:r>
                        <a:rPr lang="en-US" sz="1600" dirty="0">
                          <a:effectLst/>
                        </a:rPr>
                        <a:t>Data Review &amp;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364" marR="65364" marT="0" marB="0" anchor="ctr">
                    <a:solidFill>
                      <a:schemeClr val="bg1">
                        <a:lumMod val="50000"/>
                      </a:schemeClr>
                    </a:solidFill>
                  </a:tcPr>
                </a:tc>
                <a:tc>
                  <a:txBody>
                    <a:bodyPr/>
                    <a:lstStyle/>
                    <a:p>
                      <a:pPr marL="0" marR="0" algn="ctr" rtl="0">
                        <a:lnSpc>
                          <a:spcPct val="115000"/>
                        </a:lnSpc>
                        <a:spcBef>
                          <a:spcPts val="0"/>
                        </a:spcBef>
                        <a:spcAft>
                          <a:spcPts val="0"/>
                        </a:spcAft>
                      </a:pPr>
                      <a:r>
                        <a:rPr lang="en-US" sz="1600" dirty="0">
                          <a:effectLst/>
                        </a:rPr>
                        <a:t>In-depth Interviews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364" marR="65364" marT="0" marB="0" anchor="ctr">
                    <a:solidFill>
                      <a:schemeClr val="bg1">
                        <a:lumMod val="50000"/>
                      </a:schemeClr>
                    </a:solidFill>
                  </a:tcPr>
                </a:tc>
                <a:tc>
                  <a:txBody>
                    <a:bodyPr/>
                    <a:lstStyle/>
                    <a:p>
                      <a:pPr marL="0" marR="0" algn="ctr" rtl="1">
                        <a:lnSpc>
                          <a:spcPct val="115000"/>
                        </a:lnSpc>
                        <a:spcBef>
                          <a:spcPts val="0"/>
                        </a:spcBef>
                        <a:spcAft>
                          <a:spcPts val="0"/>
                        </a:spcAft>
                      </a:pPr>
                      <a:r>
                        <a:rPr lang="en-US" sz="1600" dirty="0">
                          <a:effectLst/>
                        </a:rPr>
                        <a:t>Focus Groups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364" marR="65364" marT="0" marB="0" anchor="ctr">
                    <a:solidFill>
                      <a:schemeClr val="bg1">
                        <a:lumMod val="50000"/>
                      </a:schemeClr>
                    </a:solidFill>
                  </a:tcPr>
                </a:tc>
                <a:tc>
                  <a:txBody>
                    <a:bodyPr/>
                    <a:lstStyle/>
                    <a:p>
                      <a:pPr marL="0" marR="0" algn="ctr" rtl="1">
                        <a:lnSpc>
                          <a:spcPct val="115000"/>
                        </a:lnSpc>
                        <a:spcBef>
                          <a:spcPts val="0"/>
                        </a:spcBef>
                        <a:spcAft>
                          <a:spcPts val="0"/>
                        </a:spcAft>
                      </a:pPr>
                      <a:r>
                        <a:rPr lang="en-US" sz="1600" dirty="0">
                          <a:effectLst/>
                        </a:rPr>
                        <a:t>Trainings’ Participants Feedback</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364" marR="65364" marT="0" marB="0" anchor="ctr">
                    <a:solidFill>
                      <a:schemeClr val="bg1">
                        <a:lumMod val="50000"/>
                      </a:schemeClr>
                    </a:solidFill>
                  </a:tcPr>
                </a:tc>
                <a:extLst>
                  <a:ext uri="{0D108BD9-81ED-4DB2-BD59-A6C34878D82A}">
                    <a16:rowId xmlns:a16="http://schemas.microsoft.com/office/drawing/2014/main" val="2984688061"/>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ECD is on the municipal agenda</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extLst>
                  <a:ext uri="{0D108BD9-81ED-4DB2-BD59-A6C34878D82A}">
                    <a16:rowId xmlns:a16="http://schemas.microsoft.com/office/drawing/2014/main" val="375140447"/>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Young children &amp; caregivers’ P.O.V considered when planning public spaces</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extLst>
                  <a:ext uri="{0D108BD9-81ED-4DB2-BD59-A6C34878D82A}">
                    <a16:rowId xmlns:a16="http://schemas.microsoft.com/office/drawing/2014/main" val="3649354089"/>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Knowledge in and understanding of ECD needs</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extLst>
                  <a:ext uri="{0D108BD9-81ED-4DB2-BD59-A6C34878D82A}">
                    <a16:rowId xmlns:a16="http://schemas.microsoft.com/office/drawing/2014/main" val="2173085644"/>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Establish inter-administrative collaboration mechanisms</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extLst>
                  <a:ext uri="{0D108BD9-81ED-4DB2-BD59-A6C34878D82A}">
                    <a16:rowId xmlns:a16="http://schemas.microsoft.com/office/drawing/2014/main" val="2653938814"/>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New collaboration with external partners, including resource allocation</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extLst>
                  <a:ext uri="{0D108BD9-81ED-4DB2-BD59-A6C34878D82A}">
                    <a16:rowId xmlns:a16="http://schemas.microsoft.com/office/drawing/2014/main" val="1230724695"/>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Municipal positions &amp; budgets allocation, dedicated to ECD</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F0F0F0"/>
                    </a:solidFill>
                  </a:tcPr>
                </a:tc>
                <a:extLst>
                  <a:ext uri="{0D108BD9-81ED-4DB2-BD59-A6C34878D82A}">
                    <a16:rowId xmlns:a16="http://schemas.microsoft.com/office/drawing/2014/main" val="80003254"/>
                  </a:ext>
                </a:extLst>
              </a:tr>
              <a:tr h="527302">
                <a:tc>
                  <a:txBody>
                    <a:bodyPr/>
                    <a:lstStyle/>
                    <a:p>
                      <a:pPr marL="0" marR="0" algn="l" rtl="0">
                        <a:lnSpc>
                          <a:spcPct val="115000"/>
                        </a:lnSpc>
                        <a:spcBef>
                          <a:spcPts val="0"/>
                        </a:spcBef>
                        <a:spcAft>
                          <a:spcPts val="0"/>
                        </a:spcAft>
                      </a:pPr>
                      <a:r>
                        <a:rPr lang="en-US" sz="1400" b="0" kern="1200" dirty="0">
                          <a:solidFill>
                            <a:schemeClr val="dk1"/>
                          </a:solidFill>
                          <a:effectLst/>
                          <a:latin typeface="Segoe UI" panose="020B0502040204020203" pitchFamily="34" charset="0"/>
                          <a:ea typeface="Tahoma" panose="020B0604030504040204" pitchFamily="34" charset="0"/>
                          <a:cs typeface="Segoe UI" panose="020B0502040204020203" pitchFamily="34" charset="0"/>
                        </a:rPr>
                        <a:t>Public space &amp; mobility pilots’ initiation, including accompanying contents development</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tc>
                  <a:txBody>
                    <a:bodyPr/>
                    <a:lstStyle/>
                    <a:p>
                      <a:pPr algn="ctr" rtl="1">
                        <a:lnSpc>
                          <a:spcPct val="115000"/>
                        </a:lnSpc>
                        <a:spcAft>
                          <a:spcPts val="1000"/>
                        </a:spcAft>
                      </a:pPr>
                      <a:r>
                        <a:rPr lang="en-US" sz="1400" dirty="0">
                          <a:effectLst/>
                          <a:latin typeface="Segoe UI" panose="020B0502040204020203" pitchFamily="34" charset="0"/>
                          <a:ea typeface="Tahoma" panose="020B0604030504040204" pitchFamily="34" charset="0"/>
                          <a:cs typeface="Segoe UI" panose="020B0502040204020203" pitchFamily="34" charset="0"/>
                        </a:rPr>
                        <a:t>V</a:t>
                      </a:r>
                    </a:p>
                  </a:txBody>
                  <a:tcPr marL="65364" marR="65364" marT="0" marB="0">
                    <a:solidFill>
                      <a:srgbClr val="E1E1E1"/>
                    </a:solidFill>
                  </a:tcPr>
                </a:tc>
                <a:extLst>
                  <a:ext uri="{0D108BD9-81ED-4DB2-BD59-A6C34878D82A}">
                    <a16:rowId xmlns:a16="http://schemas.microsoft.com/office/drawing/2014/main" val="4168275520"/>
                  </a:ext>
                </a:extLst>
              </a:tr>
            </a:tbl>
          </a:graphicData>
        </a:graphic>
      </p:graphicFrame>
    </p:spTree>
    <p:extLst>
      <p:ext uri="{BB962C8B-B14F-4D97-AF65-F5344CB8AC3E}">
        <p14:creationId xmlns:p14="http://schemas.microsoft.com/office/powerpoint/2010/main" val="1183524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FA20B7-13B0-4BCB-8217-C3810EA0868E}"/>
              </a:ext>
            </a:extLst>
          </p:cNvPr>
          <p:cNvSpPr/>
          <p:nvPr/>
        </p:nvSpPr>
        <p:spPr>
          <a:xfrm>
            <a:off x="777125" y="938556"/>
            <a:ext cx="4869358" cy="488849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24</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584775"/>
          </a:xfrm>
          <a:prstGeom prst="rect">
            <a:avLst/>
          </a:prstGeom>
          <a:solidFill>
            <a:srgbClr val="36636F"/>
          </a:solidFill>
        </p:spPr>
        <p:txBody>
          <a:bodyPr wrap="square" rtlCol="0">
            <a:spAutoFit/>
          </a:bodyPr>
          <a:lstStyle/>
          <a:p>
            <a:pPr algn="l" defTabSz="937443" rtl="0"/>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Extent to which Early Childhood is on the Municipality’s Agenda and Integration of the Child and Caregiver’s Point of View in Planning Appropriate Public Spaces</a:t>
            </a:r>
            <a:endParaRPr lang="he-IL" sz="16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41172" cy="594107"/>
            <a:chOff x="-116958" y="6457504"/>
            <a:chExt cx="10441172"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0"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849F943B-7E67-4EE0-90CE-2DA8546AC1E5}"/>
              </a:ext>
            </a:extLst>
          </p:cNvPr>
          <p:cNvSpPr txBox="1"/>
          <p:nvPr/>
        </p:nvSpPr>
        <p:spPr>
          <a:xfrm>
            <a:off x="6201893" y="713281"/>
            <a:ext cx="5415898" cy="5693866"/>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“There’s no one in charge of early childhood. There are a few frameworks that cater to young children as part of their target audience, such as the 360 program, the Welfare Department, and informal education, but we don’t have a dedicated early childhood department nor do we have public institutions for young children.”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"The field has been completely neglected by the department and in Tira in general. There are no community centers and no urban frameworks. There are no municipal activities for young children, only private ones. As a result, families who are most in need of these services get nothing, because they can’t pay. There are practically no services for underprivileged populations.”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“There are many unused public spaces that are filled with garbage, or there’s a tacit agreement that they’ll be used for private construction.”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“We don’t have extracurricular classes and activities. None of the activities for young children are free.”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“We never aimed to make physical buildings accessible to children as part of our goals. Today we take it into account, we think about it. Urban95 has raised our awareness in this regard. The whole team was involved in the thinking and planning process and we are currently thinking about developing supplementary services.” </a:t>
            </a:r>
            <a:endParaRPr lang="he-IL" sz="1400" b="1" dirty="0">
              <a:solidFill>
                <a:srgbClr val="000000"/>
              </a:solidFill>
              <a:latin typeface="Segoe UI" panose="020B0502040204020203" pitchFamily="34" charset="0"/>
              <a:ea typeface="Tahoma" panose="020B060403050404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EA347F1C-EBDF-409D-B19D-92E9F9F51929}"/>
              </a:ext>
            </a:extLst>
          </p:cNvPr>
          <p:cNvSpPr/>
          <p:nvPr/>
        </p:nvSpPr>
        <p:spPr>
          <a:xfrm>
            <a:off x="1104783" y="1205971"/>
            <a:ext cx="4116792" cy="4109138"/>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Some municipal officials have dealt with certain issues related to early childhood before their introduction to Urban95, however for others this was a completely new field. Up till now, early childhood had not been taken into account at the project execution stage in the various departments and on a systemic level the needs of parents and their young children were not being met. As a result, residents sought out solutions on their own.</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144515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FACCDB0-74C2-4F47-BEE4-A5EE4B4F6D23}"/>
              </a:ext>
            </a:extLst>
          </p:cNvPr>
          <p:cNvSpPr/>
          <p:nvPr/>
        </p:nvSpPr>
        <p:spPr>
          <a:xfrm>
            <a:off x="276306" y="3941923"/>
            <a:ext cx="4294045" cy="231989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25</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Municipal Officials Are Knowledgeable and Have an Understanding of Early Childhood Needs </a:t>
            </a: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54815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198C833C-0614-4911-9390-C9BA6EBBF04E}"/>
              </a:ext>
            </a:extLst>
          </p:cNvPr>
          <p:cNvSpPr txBox="1"/>
          <p:nvPr/>
        </p:nvSpPr>
        <p:spPr>
          <a:xfrm>
            <a:off x="4846656" y="221786"/>
            <a:ext cx="6452074" cy="5693866"/>
          </a:xfrm>
          <a:prstGeom prst="rect">
            <a:avLst/>
          </a:prstGeom>
          <a:noFill/>
        </p:spPr>
        <p:txBody>
          <a:bodyPr wrap="square" rtlCol="1">
            <a:spAutoFit/>
          </a:bodyPr>
          <a:lstStyle/>
          <a:p>
            <a:pPr algn="l" rtl="0"/>
            <a:endParaRPr lang="he-IL" sz="1400" b="1" dirty="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algn="l" rtl="0"/>
            <a:r>
              <a:rPr lang="en-US" sz="1400" b="0"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“Despite the fact that Tira is considered to be modern and developed, we can’t imagine having public gardens</a:t>
            </a:r>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 playgrounds, and parks. There are currently very few throughout the city and it’s not enough (one lot for every 5-6K residents). There are also no children’s clubs. I walk around outside and I see what they have over there and what we have here. I imagine it but it’s unrealistic. There are no budgets.”</a:t>
            </a:r>
            <a:endParaRPr lang="ar-BH" sz="140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endParaRPr lang="ar-BH" sz="140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“Many services were missing in the Welfare Department – in terms of treatment as well as prevention, and this is how it related to Urban95, because if we think about programs for young children and their parents and enrichment, it’s all related to prevention.”</a:t>
            </a:r>
            <a:endParaRPr lang="ar-BH" sz="140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“The thinking was that if there’d be a playground it would be possible to have enriching activities, to think about enriching parent groups for young mothers on topics such as parenting skills. “</a:t>
            </a:r>
            <a:endParaRPr lang="ar-BH" sz="140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r>
              <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rPr>
              <a:t>  </a:t>
            </a:r>
          </a:p>
          <a:p>
            <a:pPr algn="l" rtl="0"/>
            <a:endPar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“Clearing a workday is no simple feat, but personally I feel committed to the program. I have to gain knowledge in order to be able to contribute and that’s why the training is necessary. My approach is that we need to lead and be change agents in the city, even if it’s not always directly related to our role. </a:t>
            </a:r>
            <a:endPar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“Because we’re very busy and don’t have time to learn, when it does become possible and there’s an opportunity, I try to make time for it.”</a:t>
            </a:r>
            <a:endParaRPr lang="he-IL" sz="1400" dirty="0">
              <a:latin typeface="Segoe UI" panose="020B0502040204020203" pitchFamily="34" charset="0"/>
              <a:cs typeface="Segoe UI" panose="020B0502040204020203" pitchFamily="34" charset="0"/>
            </a:endParaRPr>
          </a:p>
        </p:txBody>
      </p:sp>
      <p:sp>
        <p:nvSpPr>
          <p:cNvPr id="11" name="Rectangle: Rounded Corners 10">
            <a:extLst>
              <a:ext uri="{FF2B5EF4-FFF2-40B4-BE49-F238E27FC236}">
                <a16:creationId xmlns:a16="http://schemas.microsoft.com/office/drawing/2014/main" id="{8FE21B61-84C0-4B6A-85CA-EC04204666DA}"/>
              </a:ext>
            </a:extLst>
          </p:cNvPr>
          <p:cNvSpPr/>
          <p:nvPr/>
        </p:nvSpPr>
        <p:spPr>
          <a:xfrm>
            <a:off x="349774" y="673234"/>
            <a:ext cx="4294045" cy="2843166"/>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 name="Rectangle 2">
            <a:extLst>
              <a:ext uri="{FF2B5EF4-FFF2-40B4-BE49-F238E27FC236}">
                <a16:creationId xmlns:a16="http://schemas.microsoft.com/office/drawing/2014/main" id="{D4A35161-0F41-46CF-9037-07A1A1884A62}"/>
              </a:ext>
            </a:extLst>
          </p:cNvPr>
          <p:cNvSpPr/>
          <p:nvPr/>
        </p:nvSpPr>
        <p:spPr>
          <a:xfrm>
            <a:off x="569782" y="3988942"/>
            <a:ext cx="3854025" cy="230832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Officials demonstrate a commitment to the program and promoting early childhood needs by consistently participating in Urban95’s professional training, despite the their ongoing workload.</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797E4FA6-6A9B-422B-9F45-811AA0D4D1C2}"/>
              </a:ext>
            </a:extLst>
          </p:cNvPr>
          <p:cNvSpPr/>
          <p:nvPr/>
        </p:nvSpPr>
        <p:spPr>
          <a:xfrm>
            <a:off x="638085" y="928108"/>
            <a:ext cx="3717421" cy="2262479"/>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Municipal officials acknowledge early childhood needs and are aware of the gaps between what the municipality currently provides and the residents’ needs, such as the lack of parks and playgrounds in the city. </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42138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26</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378693"/>
          </a:xfrm>
          <a:prstGeom prst="rect">
            <a:avLst/>
          </a:prstGeom>
          <a:solidFill>
            <a:srgbClr val="36636F"/>
          </a:solidFill>
        </p:spPr>
        <p:txBody>
          <a:bodyPr wrap="square" rtlCol="0">
            <a:spAutoFit/>
          </a:bodyPr>
          <a:lstStyle/>
          <a:p>
            <a:pPr algn="l" rtl="0">
              <a:lnSpc>
                <a:spcPct val="115000"/>
              </a:lnSpc>
              <a:spcAft>
                <a:spcPts val="1000"/>
              </a:spcAft>
            </a:pPr>
            <a:r>
              <a:rPr lang="en-US"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Officials Make Use of Inter-Administration Collaboration Practices and Mechanisms</a:t>
            </a:r>
            <a:endParaRPr lang="he-IL"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617398"/>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C665B459-0614-4309-9257-45B12B7C8F38}"/>
              </a:ext>
            </a:extLst>
          </p:cNvPr>
          <p:cNvSpPr txBox="1"/>
          <p:nvPr/>
        </p:nvSpPr>
        <p:spPr>
          <a:xfrm>
            <a:off x="5580483" y="515811"/>
            <a:ext cx="6246785" cy="6124754"/>
          </a:xfrm>
          <a:prstGeom prst="rect">
            <a:avLst/>
          </a:prstGeom>
          <a:noFill/>
        </p:spPr>
        <p:txBody>
          <a:bodyPr wrap="square" rtlCol="1">
            <a:spAutoFit/>
          </a:bodyPr>
          <a:lstStyle/>
          <a:p>
            <a:pPr algn="l" rtl="0" fontAlgn="base"/>
            <a:r>
              <a:rPr lang="en-US" sz="1400" dirty="0">
                <a:solidFill>
                  <a:srgbClr val="000000"/>
                </a:solidFill>
                <a:latin typeface="Segoe UI" panose="020B0502040204020203" pitchFamily="34" charset="0"/>
                <a:ea typeface="Tahoma" panose="020B0604030504040204" pitchFamily="34" charset="0"/>
                <a:cs typeface="Segoe UI" panose="020B0502040204020203" pitchFamily="34" charset="0"/>
              </a:rPr>
              <a:t>“We’re setting up three projects called “Pathways to Parenting” for early childhood, school children, and adolescents. The early childhood program is being set up in collaboration with the Child Development Department. It’s going to be a center that provides treatment services focusing on parent-child relationships. One of its goals is to work on enrichment at the community level.” </a:t>
            </a:r>
            <a:endPar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fontAlgn="base"/>
            <a:r>
              <a:rPr lang="en-US" sz="1400" dirty="0">
                <a:latin typeface="Segoe UI" panose="020B0502040204020203" pitchFamily="34" charset="0"/>
                <a:ea typeface="Tahoma" panose="020B0604030504040204" pitchFamily="34" charset="0"/>
                <a:cs typeface="Segoe UI" panose="020B0502040204020203" pitchFamily="34" charset="0"/>
              </a:rPr>
              <a:t>“I have a project for senior citizens where we want to build collaborations with the HMOs. When the municipality initiates and invites them they come. There’s a willingness, but someone needs to take the lead. If Urban95 takes it forward I believe we’ll have a collaboration, especially if it’s under the auspices of the mayor.”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fontAlgn="base"/>
            <a:r>
              <a:rPr lang="en-US" sz="1400" dirty="0">
                <a:latin typeface="Segoe UI" panose="020B0502040204020203" pitchFamily="34" charset="0"/>
                <a:ea typeface="Tahoma" panose="020B0604030504040204" pitchFamily="34" charset="0"/>
                <a:cs typeface="Segoe UI" panose="020B0502040204020203" pitchFamily="34" charset="0"/>
              </a:rPr>
              <a:t>“A lot of the welfare services can be operated through the community center. In any case the municipality doesn’t operate them directly because it’s all privatized and operated by nonprofit organizations. The municipality should keep handling their operation even when the budgets come from the Welfare Ministry. The direction of thought needs to be changed.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“There is no roundtable for thinking about the municipality as a whole in the long term. The departments communicated with each other regarding a  specific collaboration for building a playground in a municipal area – it wasn’t on the level of the municipality.”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he-IL" sz="1400" b="0" i="0" dirty="0">
                <a:effectLst/>
                <a:latin typeface="Segoe UI" panose="020B0502040204020203" pitchFamily="34" charset="0"/>
                <a:ea typeface="Tahoma" panose="020B0604030504040204" pitchFamily="34" charset="0"/>
                <a:cs typeface="Segoe UI" panose="020B0502040204020203" pitchFamily="34" charset="0"/>
              </a:rPr>
              <a:t> </a:t>
            </a:r>
            <a:endParaRPr lang="ar-BH" sz="1400">
              <a:latin typeface="Segoe UI" panose="020B0502040204020203" pitchFamily="34" charset="0"/>
              <a:ea typeface="Tahoma" panose="020B0604030504040204" pitchFamily="34" charset="0"/>
              <a:cs typeface="Segoe UI" panose="020B0502040204020203" pitchFamily="34" charset="0"/>
            </a:endParaRPr>
          </a:p>
          <a:p>
            <a:pPr algn="l" rtl="0"/>
            <a:r>
              <a:rPr lang="en-US" sz="1400" b="0" i="0" dirty="0">
                <a:effectLst/>
                <a:latin typeface="Segoe UI" panose="020B0502040204020203" pitchFamily="34" charset="0"/>
                <a:ea typeface="Tahoma" panose="020B0604030504040204" pitchFamily="34" charset="0"/>
                <a:cs typeface="Segoe UI" panose="020B0502040204020203" pitchFamily="34" charset="0"/>
              </a:rPr>
              <a:t>“There’s a lack of community work in regard to communicating with residents and getting them join in, not about the high level of violence, there’s a lack of belongingness.” </a:t>
            </a:r>
            <a:endParaRPr lang="he-IL" sz="1600" dirty="0">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4862C4CD-6E39-43A5-8C09-583A76A6FDAC}"/>
              </a:ext>
            </a:extLst>
          </p:cNvPr>
          <p:cNvSpPr/>
          <p:nvPr/>
        </p:nvSpPr>
        <p:spPr>
          <a:xfrm>
            <a:off x="412227" y="733042"/>
            <a:ext cx="4608112" cy="461483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 name="Rectangle 2">
            <a:extLst>
              <a:ext uri="{FF2B5EF4-FFF2-40B4-BE49-F238E27FC236}">
                <a16:creationId xmlns:a16="http://schemas.microsoft.com/office/drawing/2014/main" id="{95B57C83-2D5B-4007-8D09-32CE8F898CF9}"/>
              </a:ext>
            </a:extLst>
          </p:cNvPr>
          <p:cNvSpPr/>
          <p:nvPr/>
        </p:nvSpPr>
        <p:spPr>
          <a:xfrm>
            <a:off x="622571" y="962970"/>
            <a:ext cx="4346770" cy="415498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Departments have collaborated on specific joint projects in the past. However, there are no organized municipal mechanisms for inter-departmental collaborations such roundtable discussions that include long-term thinking about the municipality as a whole.</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the learning interviews officials demonstrated an understanding of the importance of working together and spoke about potential collaborations for promoting the Urban95 project in Tira:</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954210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3B9C7B3-7F32-4B2C-A3A7-6121F796663D}"/>
              </a:ext>
            </a:extLst>
          </p:cNvPr>
          <p:cNvSpPr/>
          <p:nvPr/>
        </p:nvSpPr>
        <p:spPr>
          <a:xfrm>
            <a:off x="242907" y="847108"/>
            <a:ext cx="4403662" cy="4288913"/>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27</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562783"/>
          </a:xfrm>
          <a:prstGeom prst="rect">
            <a:avLst/>
          </a:prstGeom>
          <a:solidFill>
            <a:srgbClr val="36636F"/>
          </a:solidFill>
        </p:spPr>
        <p:txBody>
          <a:bodyPr wrap="square" rtlCol="0">
            <a:spAutoFit/>
          </a:bodyPr>
          <a:lstStyle/>
          <a:p>
            <a:pPr algn="l" rtl="0">
              <a:lnSpc>
                <a:spcPct val="115000"/>
              </a:lnSpc>
              <a:spcAft>
                <a:spcPts val="1000"/>
              </a:spcAft>
            </a:pPr>
            <a:r>
              <a:rPr lang="en-US" sz="1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Collaborations Initiated with External Entities, Including for Pooling Dedicated Resources to Promoting Young Children and Allocating Positions and Budgets to Promote Adaptation of the Urban Environment to Meet Early Childhood Needs</a:t>
            </a:r>
            <a:endParaRPr lang="he-IL" sz="1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41172" cy="594107"/>
            <a:chOff x="-116958" y="6457504"/>
            <a:chExt cx="10441172"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0" y="661981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101F5A9A-1CDB-4C46-93E4-B914D046D94C}"/>
              </a:ext>
            </a:extLst>
          </p:cNvPr>
          <p:cNvSpPr txBox="1"/>
          <p:nvPr/>
        </p:nvSpPr>
        <p:spPr>
          <a:xfrm>
            <a:off x="5279525" y="783748"/>
            <a:ext cx="5509828" cy="5262979"/>
          </a:xfrm>
          <a:prstGeom prst="rect">
            <a:avLst/>
          </a:prstGeom>
          <a:noFill/>
        </p:spPr>
        <p:txBody>
          <a:bodyPr wrap="square" rtlCol="1">
            <a:spAutoFit/>
          </a:bodyPr>
          <a:lstStyle/>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 are all kinds of reasons why external entities want to collaborate with us. In terms of cities and neighborhoods, this city is part of the Sharon cluster, which is a fairly new cluster that’s been established recently. So far we haven’t seen any big changes, but we can think about suggesting some collaborations.”</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“Tira is a central city in the Triangle and I would open a discussion and start thinking about how to create collaborations that don’t rely on the municipality alone, but also on the third and business sectors.”</a:t>
            </a:r>
            <a:endParaRPr lang="he-IL" sz="1600" b="0" i="0" dirty="0">
              <a:solidFill>
                <a:srgbClr val="000000"/>
              </a:solidFill>
              <a:effectLst/>
              <a:latin typeface="Segoe UI" panose="020B0502040204020203" pitchFamily="34" charset="0"/>
              <a:cs typeface="Segoe UI" panose="020B0502040204020203" pitchFamily="34" charset="0"/>
            </a:endParaRPr>
          </a:p>
          <a:p>
            <a:pPr algn="l" rtl="0"/>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terms of partners from the business sector, Tira has a lot of small and medium businesses (over 1000 according to our business licensing records), so this would include business owners who want to sponsor projects and be involved. It can go down to the micro level of local businesses who want to partner on projects.”</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fontAlgn="base"/>
            <a:r>
              <a:rPr lang="en-US" sz="1600" dirty="0">
                <a:solidFill>
                  <a:schemeClr val="tx1"/>
                </a:solidFill>
                <a:latin typeface="Segoe UI" panose="020B0502040204020203" pitchFamily="34" charset="0"/>
                <a:cs typeface="Segoe UI" panose="020B0502040204020203" pitchFamily="34" charset="0"/>
              </a:rPr>
              <a:t>“We should create a plan for the entire town for collaborating with various entities.” </a:t>
            </a:r>
            <a:endParaRPr lang="he-IL" sz="1600" b="0" i="0" dirty="0">
              <a:solidFill>
                <a:srgbClr val="000000"/>
              </a:solidFill>
              <a:effectLst/>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DB12798E-4EF2-4BA3-8B47-671DA93E52E5}"/>
              </a:ext>
            </a:extLst>
          </p:cNvPr>
          <p:cNvSpPr/>
          <p:nvPr/>
        </p:nvSpPr>
        <p:spPr>
          <a:xfrm>
            <a:off x="657883" y="1072001"/>
            <a:ext cx="3573710" cy="3785652"/>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cs typeface="Segoe UI" panose="020B0502040204020203" pitchFamily="34" charset="0"/>
              </a:rPr>
              <a:t>Tira is characterized by a large number of nonprofit organizations with which collaborations can be initiated. These include the Engineers’ Association, the Lawyers’ Association, the Academics’ Association, and others.</a:t>
            </a:r>
          </a:p>
          <a:p>
            <a:pPr algn="l" rtl="0">
              <a:lnSpc>
                <a:spcPct val="150000"/>
              </a:lnSpc>
            </a:pPr>
            <a:r>
              <a:rPr lang="en-US" sz="1600" dirty="0">
                <a:solidFill>
                  <a:srgbClr val="36636F"/>
                </a:solidFill>
                <a:latin typeface="Segoe UI" panose="020B0502040204020203" pitchFamily="34" charset="0"/>
                <a:cs typeface="Segoe UI" panose="020B0502040204020203" pitchFamily="34" charset="0"/>
              </a:rPr>
              <a:t>Various proposals for collaborations with HMOs or business owners in the city were raised in the past. </a:t>
            </a:r>
            <a:endParaRPr lang="he-IL" sz="1600" dirty="0">
              <a:solidFill>
                <a:srgbClr val="36636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11022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87DDB09-C497-42DF-8FA4-AB09AA49C4A1}"/>
              </a:ext>
            </a:extLst>
          </p:cNvPr>
          <p:cNvSpPr/>
          <p:nvPr/>
        </p:nvSpPr>
        <p:spPr>
          <a:xfrm>
            <a:off x="388691" y="771456"/>
            <a:ext cx="5707309" cy="5035052"/>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28</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GB"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Pilot Program Initiation in the Fields of Mobility and Public Spaces, Including Accompanying Content</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41172" cy="594107"/>
            <a:chOff x="-116958" y="6457504"/>
            <a:chExt cx="10441172"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0" y="6613377"/>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472C623D-039B-4BFE-ADBF-BBFF48FA5BB4}"/>
              </a:ext>
            </a:extLst>
          </p:cNvPr>
          <p:cNvSpPr txBox="1"/>
          <p:nvPr/>
        </p:nvSpPr>
        <p:spPr>
          <a:xfrm>
            <a:off x="6970386" y="789750"/>
            <a:ext cx="4328344" cy="5016758"/>
          </a:xfrm>
          <a:prstGeom prst="rect">
            <a:avLst/>
          </a:prstGeom>
          <a:noFill/>
        </p:spPr>
        <p:txBody>
          <a:bodyPr wrap="square" rtlCol="1">
            <a:spAutoFit/>
          </a:bodyPr>
          <a:lstStyle/>
          <a:p>
            <a:pPr algn="l" rtl="0"/>
            <a:r>
              <a:rPr lang="en-US" sz="1600" dirty="0">
                <a:latin typeface="Segoe UI" panose="020B0502040204020203" pitchFamily="34" charset="0"/>
                <a:ea typeface="Tahoma" panose="020B0604030504040204" pitchFamily="34" charset="0"/>
                <a:cs typeface="Segoe UI" panose="020B0502040204020203" pitchFamily="34" charset="0"/>
              </a:rPr>
              <a:t>“The Tira South neighborhood is on state lands. Planning is easier compared to privately owned lands, where public spaces are not a given.”</a:t>
            </a: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1" i="0" dirty="0">
              <a:effectLst/>
              <a:latin typeface="Segoe UI" panose="020B0502040204020203" pitchFamily="34" charset="0"/>
              <a:ea typeface="Tahoma" panose="020B0604030504040204" pitchFamily="34" charset="0"/>
              <a:cs typeface="Segoe UI" panose="020B0502040204020203" pitchFamily="34" charset="0"/>
            </a:endParaRPr>
          </a:p>
          <a:p>
            <a:pPr algn="l" rtl="0"/>
            <a:r>
              <a:rPr lang="en-US" sz="1600" i="0" dirty="0">
                <a:effectLst/>
                <a:latin typeface="Segoe UI" panose="020B0502040204020203" pitchFamily="34" charset="0"/>
                <a:ea typeface="Tahoma" panose="020B0604030504040204" pitchFamily="34" charset="0"/>
                <a:cs typeface="Segoe UI" panose="020B0502040204020203" pitchFamily="34" charset="0"/>
              </a:rPr>
              <a:t>“Our flagship project: a multipurpose building and the National Carrier park, which Urban95 can get involved with.”</a:t>
            </a: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1" i="0" dirty="0">
              <a:effectLst/>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latin typeface="Segoe UI" panose="020B0502040204020203" pitchFamily="34" charset="0"/>
                <a:ea typeface="Tahoma" panose="020B0604030504040204" pitchFamily="34" charset="0"/>
                <a:cs typeface="Segoe UI" panose="020B0502040204020203" pitchFamily="34" charset="0"/>
              </a:rPr>
              <a:t>“Establishing parent enrichment groups focusing on parenting skills.”</a:t>
            </a: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0" i="0" dirty="0">
              <a:effectLst/>
              <a:latin typeface="Segoe UI" panose="020B0502040204020203" pitchFamily="34" charset="0"/>
              <a:ea typeface="Tahoma" panose="020B0604030504040204" pitchFamily="34" charset="0"/>
              <a:cs typeface="Segoe UI" panose="020B0502040204020203" pitchFamily="34" charset="0"/>
            </a:endParaRPr>
          </a:p>
          <a:p>
            <a:pPr algn="l" rtl="0"/>
            <a:r>
              <a:rPr lang="en-US" sz="1600" b="0" i="0" dirty="0">
                <a:effectLst/>
                <a:latin typeface="Segoe UI" panose="020B0502040204020203" pitchFamily="34" charset="0"/>
                <a:ea typeface="Tahoma" panose="020B0604030504040204" pitchFamily="34" charset="0"/>
                <a:cs typeface="Segoe UI" panose="020B0502040204020203" pitchFamily="34" charset="0"/>
              </a:rPr>
              <a:t>“We’ll locate small plots that up to now have been a public and environmental nuisance and turn them into something that’s accessible to children.”</a:t>
            </a: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endParaRPr lang="ar-BH" sz="1600">
              <a:latin typeface="Segoe UI" panose="020B0502040204020203" pitchFamily="34" charset="0"/>
              <a:ea typeface="Tahoma" panose="020B0604030504040204" pitchFamily="34" charset="0"/>
              <a:cs typeface="Segoe UI" panose="020B0502040204020203" pitchFamily="34" charset="0"/>
            </a:endParaRPr>
          </a:p>
          <a:p>
            <a:pPr algn="l" rtl="0"/>
            <a:r>
              <a:rPr lang="en-US" sz="1600" b="0" i="0" dirty="0">
                <a:effectLst/>
                <a:latin typeface="Segoe UI" panose="020B0502040204020203" pitchFamily="34" charset="0"/>
                <a:ea typeface="Tahoma" panose="020B0604030504040204" pitchFamily="34" charset="0"/>
                <a:cs typeface="Segoe UI" panose="020B0502040204020203" pitchFamily="34" charset="0"/>
              </a:rPr>
              <a:t>“We want to create a therapeutic playground or garden for families and children who come to the department.”</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53A12290-08D5-4B61-AC25-7E7A623EA6B4}"/>
              </a:ext>
            </a:extLst>
          </p:cNvPr>
          <p:cNvSpPr/>
          <p:nvPr/>
        </p:nvSpPr>
        <p:spPr>
          <a:xfrm>
            <a:off x="666750" y="1163873"/>
            <a:ext cx="5474553" cy="4154984"/>
          </a:xfrm>
          <a:prstGeom prst="rect">
            <a:avLst/>
          </a:prstGeom>
        </p:spPr>
        <p:txBody>
          <a:bodyPr wrap="square">
            <a:spAutoFit/>
          </a:bodyPr>
          <a:lstStyle/>
          <a:p>
            <a:pPr algn="l" rtl="0">
              <a:lnSpc>
                <a:spcPct val="150000"/>
              </a:lnSpc>
            </a:pPr>
            <a:r>
              <a:rPr lang="en-GB" sz="1600" dirty="0">
                <a:solidFill>
                  <a:srgbClr val="36636F"/>
                </a:solidFill>
                <a:latin typeface="Segoe UI" panose="020B0502040204020203" pitchFamily="34" charset="0"/>
                <a:ea typeface="Tahoma" panose="020B0604030504040204" pitchFamily="34" charset="0"/>
                <a:cs typeface="Segoe UI" panose="020B0502040204020203" pitchFamily="34" charset="0"/>
              </a:rPr>
              <a:t>During the learning interviews municipal officials suggested various pilot programs that were congruent with Urban95. For example, regarding </a:t>
            </a:r>
            <a:r>
              <a:rPr lang="en-GB"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accompanying content for promoting parental welfare </a:t>
            </a:r>
            <a:r>
              <a:rPr lang="en-GB" sz="1600" dirty="0">
                <a:solidFill>
                  <a:srgbClr val="36636F"/>
                </a:solidFill>
                <a:latin typeface="Segoe UI" panose="020B0502040204020203" pitchFamily="34" charset="0"/>
                <a:ea typeface="Tahoma" panose="020B0604030504040204" pitchFamily="34" charset="0"/>
                <a:cs typeface="Segoe UI" panose="020B0502040204020203" pitchFamily="34" charset="0"/>
              </a:rPr>
              <a:t>they suggested holding parent training and enrichment groups. </a:t>
            </a:r>
            <a:endPar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regard to </a:t>
            </a:r>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public spaces</a:t>
            </a: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 they suggested setting up a therapeutic garden in the welfare building’s area for families and children coming to receive welfare services. </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mobility</a:t>
            </a: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 they suggested establishing the National Carrier park and getting the Urban95 team involved in planning it.</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909890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29</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1 - Target Audience: Municipal Officials</a:t>
            </a:r>
            <a:endParaRPr lang="he-IL"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24214" cy="594107"/>
            <a:chOff x="-116958" y="6457504"/>
            <a:chExt cx="10324214"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116958" y="6600677"/>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1" name="Table 10">
            <a:extLst>
              <a:ext uri="{FF2B5EF4-FFF2-40B4-BE49-F238E27FC236}">
                <a16:creationId xmlns:a16="http://schemas.microsoft.com/office/drawing/2014/main" id="{2376E616-C2DD-4598-ACDB-5CB2CB0AE4A6}"/>
              </a:ext>
            </a:extLst>
          </p:cNvPr>
          <p:cNvGraphicFramePr>
            <a:graphicFrameLocks noGrp="1"/>
          </p:cNvGraphicFramePr>
          <p:nvPr>
            <p:extLst>
              <p:ext uri="{D42A27DB-BD31-4B8C-83A1-F6EECF244321}">
                <p14:modId xmlns:p14="http://schemas.microsoft.com/office/powerpoint/2010/main" val="1030492642"/>
              </p:ext>
            </p:extLst>
          </p:nvPr>
        </p:nvGraphicFramePr>
        <p:xfrm>
          <a:off x="202572" y="1163599"/>
          <a:ext cx="11786856" cy="5151120"/>
        </p:xfrm>
        <a:graphic>
          <a:graphicData uri="http://schemas.openxmlformats.org/drawingml/2006/table">
            <a:tbl>
              <a:tblPr rtl="1" firstRow="1" bandRow="1">
                <a:tableStyleId>{5940675A-B579-460E-94D1-54222C63F5DA}</a:tableStyleId>
              </a:tblPr>
              <a:tblGrid>
                <a:gridCol w="2946714">
                  <a:extLst>
                    <a:ext uri="{9D8B030D-6E8A-4147-A177-3AD203B41FA5}">
                      <a16:colId xmlns:a16="http://schemas.microsoft.com/office/drawing/2014/main" val="900124159"/>
                    </a:ext>
                  </a:extLst>
                </a:gridCol>
                <a:gridCol w="2946714">
                  <a:extLst>
                    <a:ext uri="{9D8B030D-6E8A-4147-A177-3AD203B41FA5}">
                      <a16:colId xmlns:a16="http://schemas.microsoft.com/office/drawing/2014/main" val="2232404127"/>
                    </a:ext>
                  </a:extLst>
                </a:gridCol>
                <a:gridCol w="2946714">
                  <a:extLst>
                    <a:ext uri="{9D8B030D-6E8A-4147-A177-3AD203B41FA5}">
                      <a16:colId xmlns:a16="http://schemas.microsoft.com/office/drawing/2014/main" val="2101772589"/>
                    </a:ext>
                  </a:extLst>
                </a:gridCol>
                <a:gridCol w="2946714">
                  <a:extLst>
                    <a:ext uri="{9D8B030D-6E8A-4147-A177-3AD203B41FA5}">
                      <a16:colId xmlns:a16="http://schemas.microsoft.com/office/drawing/2014/main" val="3675287082"/>
                    </a:ext>
                  </a:extLst>
                </a:gridCol>
              </a:tblGrid>
              <a:tr h="1711841">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chemeClr val="bg1"/>
                          </a:solidFill>
                          <a:latin typeface="Segoe UI" panose="020B0502040204020203" pitchFamily="34" charset="0"/>
                          <a:cs typeface="Segoe UI" panose="020B0502040204020203" pitchFamily="34" charset="0"/>
                        </a:rPr>
                        <a:t>Tira has a lot of potential for collaborations with external entities</a:t>
                      </a:r>
                      <a:r>
                        <a:rPr lang="en-US" altLang="he-IL" sz="1400" b="1" baseline="0" dirty="0">
                          <a:solidFill>
                            <a:schemeClr val="bg1"/>
                          </a:solidFill>
                          <a:latin typeface="Segoe UI" panose="020B0502040204020203" pitchFamily="34" charset="0"/>
                          <a:cs typeface="Segoe UI" panose="020B0502040204020203" pitchFamily="34" charset="0"/>
                        </a:rPr>
                        <a:t> such as nonprofit organizations, business owners, etc., which can help promote the program in Tira</a:t>
                      </a:r>
                      <a:endParaRPr lang="he-IL" altLang="he-IL" sz="14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chemeClr val="bg1"/>
                          </a:solidFill>
                          <a:latin typeface="Segoe UI" panose="020B0502040204020203" pitchFamily="34" charset="0"/>
                          <a:cs typeface="Segoe UI" panose="020B0502040204020203" pitchFamily="34" charset="0"/>
                        </a:rPr>
                        <a:t>There are currently no</a:t>
                      </a:r>
                      <a:r>
                        <a:rPr lang="en-US" altLang="he-IL" sz="1400" b="1" baseline="0" dirty="0">
                          <a:solidFill>
                            <a:schemeClr val="bg1"/>
                          </a:solidFill>
                          <a:latin typeface="Segoe UI" panose="020B0502040204020203" pitchFamily="34" charset="0"/>
                          <a:cs typeface="Segoe UI" panose="020B0502040204020203" pitchFamily="34" charset="0"/>
                        </a:rPr>
                        <a:t> inter-departmental collaboration mechanisms, only specific collaborations focusing on addressing specific issues </a:t>
                      </a:r>
                      <a:endParaRPr lang="he-IL" altLang="he-IL" sz="14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chemeClr val="bg1"/>
                          </a:solidFill>
                          <a:latin typeface="Segoe UI" panose="020B0502040204020203" pitchFamily="34" charset="0"/>
                          <a:cs typeface="Segoe UI" panose="020B0502040204020203" pitchFamily="34" charset="0"/>
                        </a:rPr>
                        <a:t>Officials</a:t>
                      </a:r>
                      <a:r>
                        <a:rPr lang="en-US" altLang="he-IL" sz="1400" b="1" baseline="0" dirty="0">
                          <a:solidFill>
                            <a:schemeClr val="bg1"/>
                          </a:solidFill>
                          <a:latin typeface="Segoe UI" panose="020B0502040204020203" pitchFamily="34" charset="0"/>
                          <a:cs typeface="Segoe UI" panose="020B0502040204020203" pitchFamily="34" charset="0"/>
                        </a:rPr>
                        <a:t> understand early childhood needs, are aware of the gaps between the current situation and the desirable one in terms of the municipal services provided to residents and want to act to reduce these gaps</a:t>
                      </a:r>
                      <a:endParaRPr lang="he-IL" altLang="he-IL" sz="14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chemeClr val="bg1"/>
                          </a:solidFill>
                          <a:latin typeface="Segoe UI" panose="020B0502040204020203" pitchFamily="34" charset="0"/>
                          <a:cs typeface="Segoe UI" panose="020B0502040204020203" pitchFamily="34" charset="0"/>
                        </a:rPr>
                        <a:t>The field of early childhood is</a:t>
                      </a:r>
                      <a:r>
                        <a:rPr lang="en-US" altLang="he-IL" sz="1400" b="1" baseline="0" dirty="0">
                          <a:solidFill>
                            <a:schemeClr val="bg1"/>
                          </a:solidFill>
                          <a:latin typeface="Segoe UI" panose="020B0502040204020203" pitchFamily="34" charset="0"/>
                          <a:cs typeface="Segoe UI" panose="020B0502040204020203" pitchFamily="34" charset="0"/>
                        </a:rPr>
                        <a:t> considered relatively new to many municipal officials and early childhood needs had not previously been integrated in the various planning projects </a:t>
                      </a:r>
                      <a:endParaRPr lang="he-IL" altLang="he-IL" sz="14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969572">
                <a:tc>
                  <a:txBody>
                    <a:bodyPr/>
                    <a:lstStyle/>
                    <a:p>
                      <a:pPr marL="285750" indent="-285750" algn="l" rtl="0">
                        <a:spcBef>
                          <a:spcPts val="600"/>
                        </a:spcBef>
                        <a:buFont typeface="Wingdings" panose="05000000000000000000" pitchFamily="2" charset="2"/>
                        <a:buChar char="§"/>
                      </a:pP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Partnerships should be initiated with external entities where there is potential and an alignment of interests.</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spcBef>
                          <a:spcPts val="600"/>
                        </a:spcBef>
                        <a:buFont typeface="Wingdings" panose="05000000000000000000" pitchFamily="2" charset="2"/>
                        <a:buChar char="§"/>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In addition, engaging residents can promote </a:t>
                      </a: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their sense of trust in the municipality and promote potential partnerships with members of the community.</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0" indent="0" algn="l" rtl="0">
                        <a:spcBef>
                          <a:spcPts val="600"/>
                        </a:spcBef>
                        <a:buFont typeface="Wingdings" panose="05000000000000000000" pitchFamily="2" charset="2"/>
                        <a:buNone/>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a:t>
                      </a: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promoting m</a:t>
                      </a: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eetings</a:t>
                      </a: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with representatives from all the municipal department to design collaborations on issues that need to be solved. </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l" rtl="0">
                        <a:spcBef>
                          <a:spcPts val="600"/>
                        </a:spcBef>
                        <a:buFont typeface="Wingdings" panose="05000000000000000000" pitchFamily="2" charset="2"/>
                        <a:buChar char="§"/>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Accordingly,</a:t>
                      </a: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we recommend promoting a discussion about the about these gaps and ways to reduce them.</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spcBef>
                          <a:spcPts val="600"/>
                        </a:spcBef>
                        <a:buFont typeface="Wingdings" panose="05000000000000000000" pitchFamily="2" charset="2"/>
                        <a:buChar char="§"/>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a:t>
                      </a: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providing support regarding resource management in order to promote initiatives for reducing these gaps, as well as setting benchmarks for success. </a:t>
                      </a:r>
                    </a:p>
                    <a:p>
                      <a:pPr marL="285750" indent="-285750" algn="l" rtl="0">
                        <a:spcBef>
                          <a:spcPts val="600"/>
                        </a:spcBef>
                        <a:buFont typeface="Wingdings" panose="05000000000000000000" pitchFamily="2" charset="2"/>
                        <a:buChar char="§"/>
                      </a:pPr>
                      <a:r>
                        <a:rPr lang="en-US" sz="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Likewise, measures should be taken to raise the officials’ sense of competence regarding their ability to reduce these gaps. This should be done by setting achievable short-term goals to give them a sense of achievement every time they meet a target.</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0" indent="0" algn="l" defTabSz="914400" rtl="0" eaLnBrk="1" latinLnBrk="0" hangingPunct="1">
                        <a:spcBef>
                          <a:spcPts val="600"/>
                        </a:spcBef>
                        <a:buFont typeface="Wingdings" panose="05000000000000000000" pitchFamily="2" charset="2"/>
                        <a:buNone/>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Accordingly, some of the professional training content should focus on helping</a:t>
                      </a:r>
                      <a:r>
                        <a:rPr lang="en-US" sz="1200" kern="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the officials gain</a:t>
                      </a: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 knowledge,</a:t>
                      </a:r>
                      <a:r>
                        <a:rPr lang="en-US" sz="1200" kern="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tools, and practices that will serve them in their ongoing work in regard to promoting the early childhood needs in the municipality. </a:t>
                      </a: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Tree>
    <p:extLst>
      <p:ext uri="{BB962C8B-B14F-4D97-AF65-F5344CB8AC3E}">
        <p14:creationId xmlns:p14="http://schemas.microsoft.com/office/powerpoint/2010/main" val="405518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3</a:t>
            </a:fld>
            <a:endParaRPr lang="en-US" sz="1400"/>
          </a:p>
        </p:txBody>
      </p:sp>
      <p:sp>
        <p:nvSpPr>
          <p:cNvPr id="17" name="TextBox 16"/>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Table of Contents</a:t>
            </a:r>
            <a:endParaRPr lang="he-IL" sz="2400" b="1"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112693" y="461665"/>
            <a:ext cx="9137094" cy="6186309"/>
          </a:xfrm>
          <a:prstGeom prst="rect">
            <a:avLst/>
          </a:prstGeom>
        </p:spPr>
        <p:txBody>
          <a:bodyPr wrap="square" lIns="91440" tIns="45720" rIns="91440" bIns="45720" anchor="t">
            <a:spAutoFit/>
          </a:bodyPr>
          <a:lstStyle/>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Background…</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4-16</a:t>
            </a:r>
            <a:endParaRPr lang="he-IL" dirty="0"/>
          </a:p>
          <a:p>
            <a:pPr marL="565150" lvl="1" algn="l" rtl="0">
              <a:lnSpc>
                <a:spcPct val="150000"/>
              </a:lnSpc>
            </a:pPr>
            <a:r>
              <a:rPr lang="en-US" sz="1200" dirty="0">
                <a:latin typeface="Segoe UI"/>
                <a:ea typeface="Tahoma"/>
                <a:cs typeface="Segoe UI"/>
              </a:rPr>
              <a:t>Young Children and Their Caregivers in Arab Society in Israel…………………………………………………………………….….4-12</a:t>
            </a:r>
            <a:endParaRPr lang="he-IL" sz="1200"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Data from Tira Pertaining to Young Children and Their Caregivers…………………………………………………………..…..13-16</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Goals…..……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...…..17</a:t>
            </a:r>
            <a:endParaRPr lang="he-IL" sz="1200" b="1"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Design……</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............18</a:t>
            </a:r>
            <a:endParaRPr lang="he-IL" sz="1200" b="1"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Inputs and Outputs……………………………………………………………………………………………………………………..19</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1: Target Audience – Officials and Decision Makers in Tira’s Municipality………………………………….20-28</a:t>
            </a:r>
            <a:endParaRPr lang="he-IL" sz="1200" b="1"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a:ea typeface="Tahoma"/>
                <a:cs typeface="Segoe UI"/>
              </a:rPr>
              <a:t>Perceptions and Expectations among the Target Audience Based on Learning Interviews, Steering </a:t>
            </a:r>
          </a:p>
          <a:p>
            <a:pPr marL="565150" lvl="1" algn="l" rtl="0">
              <a:lnSpc>
                <a:spcPct val="150000"/>
              </a:lnSpc>
            </a:pPr>
            <a:r>
              <a:rPr lang="en-US" sz="1200" dirty="0">
                <a:latin typeface="Segoe UI"/>
                <a:ea typeface="Tahoma"/>
                <a:cs typeface="Segoe UI"/>
              </a:rPr>
              <a:t>Committees and a Flowchart……………………………………………………………………………..………………………….…………….……21-27</a:t>
            </a:r>
            <a:endParaRPr lang="he-IL" sz="1200" dirty="0">
              <a:latin typeface="Segoe UI"/>
              <a:ea typeface="Tahoma"/>
              <a:cs typeface="Segoe UI"/>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…………………………………………………………………………………………………………………….28</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2: Target Audience –Tira Residents: Parents and Their 0-6 Year Old Children……………………………...29-41</a:t>
            </a:r>
          </a:p>
          <a:p>
            <a:pPr marL="565150" lvl="1" algn="l" rtl="0">
              <a:lnSpc>
                <a:spcPct val="150000"/>
              </a:lnSpc>
            </a:pPr>
            <a:r>
              <a:rPr lang="en-US" sz="1200" dirty="0">
                <a:latin typeface="Segoe UI"/>
                <a:ea typeface="Tahoma"/>
                <a:cs typeface="Segoe UI"/>
              </a:rPr>
              <a:t>Needs and Obstacles among the Target Audience Based on the Focus Group, a Resident Survey and Field </a:t>
            </a:r>
          </a:p>
          <a:p>
            <a:pPr marL="565150" lvl="1" algn="l" rtl="0">
              <a:lnSpc>
                <a:spcPct val="150000"/>
              </a:lnSpc>
            </a:pPr>
            <a:r>
              <a:rPr lang="en-US" sz="1200" dirty="0">
                <a:latin typeface="Segoe UI"/>
                <a:ea typeface="Tahoma"/>
                <a:cs typeface="Segoe UI"/>
              </a:rPr>
              <a:t>Observations…………………………………………………………………………………………………………………………………………………….30-40</a:t>
            </a:r>
            <a:endParaRPr lang="he-IL" sz="1200" dirty="0">
              <a:latin typeface="Segoe UI"/>
              <a:ea typeface="Tahoma"/>
              <a:cs typeface="Segoe UI"/>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……………………………………………………………………………………………………………………..41</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3: Buds of Change in Tira………………………</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..42-53</a:t>
            </a:r>
            <a:endParaRPr lang="he-IL" sz="1200" b="1"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The Perceptual Shift among Municipal Officials</a:t>
            </a:r>
            <a:r>
              <a:rPr lang="he-IL" sz="1200" dirty="0">
                <a:latin typeface="Segoe UI" panose="020B0502040204020203" pitchFamily="34" charset="0"/>
                <a:ea typeface="Tahoma" pitchFamily="34" charset="0"/>
                <a:cs typeface="Segoe UI" panose="020B0502040204020203" pitchFamily="34" charset="0"/>
              </a:rPr>
              <a:t> </a:t>
            </a:r>
            <a:r>
              <a:rPr lang="en-US" sz="1200" dirty="0">
                <a:latin typeface="Segoe UI" panose="020B0502040204020203" pitchFamily="34" charset="0"/>
                <a:ea typeface="Tahoma" pitchFamily="34" charset="0"/>
                <a:cs typeface="Segoe UI" panose="020B0502040204020203" pitchFamily="34" charset="0"/>
              </a:rPr>
              <a:t>.....………………..</a:t>
            </a:r>
            <a:r>
              <a:rPr lang="he-IL" sz="1200" dirty="0">
                <a:latin typeface="Segoe UI" panose="020B0502040204020203" pitchFamily="34" charset="0"/>
                <a:ea typeface="Tahoma" pitchFamily="34" charset="0"/>
                <a:cs typeface="Segoe UI" panose="020B0502040204020203" pitchFamily="34" charset="0"/>
              </a:rPr>
              <a:t>................................................................................................</a:t>
            </a:r>
            <a:r>
              <a:rPr lang="en-US" sz="1200" dirty="0">
                <a:latin typeface="Segoe UI" panose="020B0502040204020203" pitchFamily="34" charset="0"/>
                <a:ea typeface="Tahoma" pitchFamily="34" charset="0"/>
                <a:cs typeface="Segoe UI" panose="020B0502040204020203" pitchFamily="34" charset="0"/>
              </a:rPr>
              <a:t>43-46</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Case Study – Findings from Field Observations on Walking Day - October 29</a:t>
            </a:r>
            <a:r>
              <a:rPr lang="en-US" sz="1200" baseline="30000" dirty="0">
                <a:latin typeface="Segoe UI" panose="020B0502040204020203" pitchFamily="34" charset="0"/>
                <a:ea typeface="Tahoma" pitchFamily="34" charset="0"/>
                <a:cs typeface="Segoe UI" panose="020B0502040204020203" pitchFamily="34" charset="0"/>
              </a:rPr>
              <a:t>th</a:t>
            </a:r>
            <a:r>
              <a:rPr lang="en-US" sz="1200" dirty="0">
                <a:latin typeface="Segoe UI" panose="020B0502040204020203" pitchFamily="34" charset="0"/>
                <a:ea typeface="Tahoma" pitchFamily="34" charset="0"/>
                <a:cs typeface="Segoe UI" panose="020B0502040204020203" pitchFamily="34" charset="0"/>
              </a:rPr>
              <a:t>, 2021…………………………………........47-53</a:t>
            </a:r>
            <a:endParaRPr lang="he-IL" sz="1200" dirty="0">
              <a:latin typeface="Segoe UI" panose="020B0502040204020203" pitchFamily="34" charset="0"/>
              <a:ea typeface="Tahoma" pitchFamily="34" charset="0"/>
              <a:cs typeface="Segoe UI" panose="020B0502040204020203" pitchFamily="34" charset="0"/>
            </a:endParaRPr>
          </a:p>
          <a:p>
            <a:pPr marL="107950" algn="just" rtl="0">
              <a:lnSpc>
                <a:spcPct val="150000"/>
              </a:lnSpc>
            </a:pPr>
            <a:r>
              <a:rPr lang="en-US" sz="1200" b="1" dirty="0">
                <a:latin typeface="Segoe UI" panose="020B0502040204020203" pitchFamily="34" charset="0"/>
                <a:ea typeface="Tahoma" pitchFamily="34" charset="0"/>
                <a:cs typeface="Segoe UI" panose="020B0502040204020203" pitchFamily="34" charset="0"/>
              </a:rPr>
              <a:t>Appendixes.……………………………………………………………………………………………………</a:t>
            </a:r>
            <a:r>
              <a:rPr lang="he-IL" sz="1200" b="1" dirty="0">
                <a:latin typeface="Segoe UI" panose="020B0502040204020203" pitchFamily="34" charset="0"/>
                <a:ea typeface="Tahoma" pitchFamily="34" charset="0"/>
                <a:cs typeface="Segoe UI" panose="020B0502040204020203" pitchFamily="34" charset="0"/>
              </a:rPr>
              <a:t>..... </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.................54-69</a:t>
            </a:r>
            <a:endParaRPr lang="he-IL" sz="1200" b="1"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Bibliography – List of References and Documents…………………………… …………………………… ……………………………………55</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List of Interviewees …………………………… …………………………… …………………………… …………………………… ……………………….56</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Need Mapping Survey Questionnaire  among Tira Residents – Parents of Young Children ………………………………….57-62</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Example of a Field Observation Indicator …………………………… …………………………… …………………………………………………63-66</a:t>
            </a:r>
            <a:endParaRPr lang="he-IL" sz="1200" dirty="0">
              <a:latin typeface="Segoe UI" panose="020B0502040204020203" pitchFamily="34" charset="0"/>
              <a:ea typeface="Tahoma"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B37DDB21-E28F-4173-917E-9CF7CE78A600}"/>
              </a:ext>
            </a:extLst>
          </p:cNvPr>
          <p:cNvGrpSpPr/>
          <p:nvPr/>
        </p:nvGrpSpPr>
        <p:grpSpPr>
          <a:xfrm>
            <a:off x="-116958" y="6560946"/>
            <a:ext cx="10561828" cy="594107"/>
            <a:chOff x="-116958" y="6457504"/>
            <a:chExt cx="10561828" cy="594107"/>
          </a:xfrm>
        </p:grpSpPr>
        <p:sp>
          <p:nvSpPr>
            <p:cNvPr id="11" name="Rectangle: Rounded Corners 10">
              <a:extLst>
                <a:ext uri="{FF2B5EF4-FFF2-40B4-BE49-F238E27FC236}">
                  <a16:creationId xmlns:a16="http://schemas.microsoft.com/office/drawing/2014/main" id="{C4DAE2AA-A519-4836-8252-06D32EF4895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2" name="Rectangle: Rounded Corners 11">
              <a:extLst>
                <a:ext uri="{FF2B5EF4-FFF2-40B4-BE49-F238E27FC236}">
                  <a16:creationId xmlns:a16="http://schemas.microsoft.com/office/drawing/2014/main" id="{4D6B8681-9E41-402E-A7D1-A602DC2E24CC}"/>
                </a:ext>
              </a:extLst>
            </p:cNvPr>
            <p:cNvSpPr/>
            <p:nvPr/>
          </p:nvSpPr>
          <p:spPr>
            <a:xfrm>
              <a:off x="-74427" y="6457504"/>
              <a:ext cx="1028168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3" name="TextBox 12">
              <a:extLst>
                <a:ext uri="{FF2B5EF4-FFF2-40B4-BE49-F238E27FC236}">
                  <a16:creationId xmlns:a16="http://schemas.microsoft.com/office/drawing/2014/main" id="{B9527E99-78FB-419A-8415-8AAD352C76E5}"/>
                </a:ext>
              </a:extLst>
            </p:cNvPr>
            <p:cNvSpPr txBox="1"/>
            <p:nvPr/>
          </p:nvSpPr>
          <p:spPr>
            <a:xfrm>
              <a:off x="120656" y="660693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00057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D3C549CB-356B-4C16-8B6D-34E3309E657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504" y="87324"/>
            <a:ext cx="7705725" cy="6705600"/>
          </a:xfrm>
          <a:prstGeom prst="rect">
            <a:avLst/>
          </a:prstGeom>
        </p:spPr>
      </p:pic>
      <p:sp>
        <p:nvSpPr>
          <p:cNvPr id="15" name="מלבן מעוגל 1">
            <a:extLst>
              <a:ext uri="{FF2B5EF4-FFF2-40B4-BE49-F238E27FC236}">
                <a16:creationId xmlns:a16="http://schemas.microsoft.com/office/drawing/2014/main" id="{A91590D6-4A1E-41AA-9033-D4A60785C6CE}"/>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30</a:t>
            </a:fld>
            <a:endParaRPr dirty="0"/>
          </a:p>
        </p:txBody>
      </p:sp>
      <p:sp>
        <p:nvSpPr>
          <p:cNvPr id="14" name="מלבן 7">
            <a:extLst>
              <a:ext uri="{FF2B5EF4-FFF2-40B4-BE49-F238E27FC236}">
                <a16:creationId xmlns:a16="http://schemas.microsoft.com/office/drawing/2014/main" id="{F18A2E3C-9A2B-4180-89BF-319B79BEC76D}"/>
              </a:ext>
            </a:extLst>
          </p:cNvPr>
          <p:cNvSpPr/>
          <p:nvPr/>
        </p:nvSpPr>
        <p:spPr>
          <a:xfrm>
            <a:off x="7033451" y="1015431"/>
            <a:ext cx="5374645" cy="3488134"/>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2</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a:t>
            </a: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Tira Residents: Parents and their 0-6-Year-Old Children</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D0C4646C-E019-4985-A439-B00DE77E3001}"/>
              </a:ext>
            </a:extLst>
          </p:cNvPr>
          <p:cNvGrpSpPr/>
          <p:nvPr/>
        </p:nvGrpSpPr>
        <p:grpSpPr>
          <a:xfrm>
            <a:off x="-116958" y="6457504"/>
            <a:ext cx="10366745" cy="594107"/>
            <a:chOff x="-116958" y="6457504"/>
            <a:chExt cx="10366745" cy="594107"/>
          </a:xfrm>
        </p:grpSpPr>
        <p:sp>
          <p:nvSpPr>
            <p:cNvPr id="20" name="Rectangle: Rounded Corners 19">
              <a:extLst>
                <a:ext uri="{FF2B5EF4-FFF2-40B4-BE49-F238E27FC236}">
                  <a16:creationId xmlns:a16="http://schemas.microsoft.com/office/drawing/2014/main" id="{EBD4AB09-2644-4777-B45D-7EC8BE1054D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1" name="Rectangle: Rounded Corners 20">
              <a:extLst>
                <a:ext uri="{FF2B5EF4-FFF2-40B4-BE49-F238E27FC236}">
                  <a16:creationId xmlns:a16="http://schemas.microsoft.com/office/drawing/2014/main" id="{FC8FB0AA-F732-4CE3-A471-6414842C47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TextBox 21">
              <a:extLst>
                <a:ext uri="{FF2B5EF4-FFF2-40B4-BE49-F238E27FC236}">
                  <a16:creationId xmlns:a16="http://schemas.microsoft.com/office/drawing/2014/main" id="{8FDF0B63-D64E-4A64-BB46-25D8969AA43D}"/>
                </a:ext>
              </a:extLst>
            </p:cNvPr>
            <p:cNvSpPr txBox="1"/>
            <p:nvPr/>
          </p:nvSpPr>
          <p:spPr>
            <a:xfrm>
              <a:off x="-74427" y="6618186"/>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מלבן מעוגל 8">
            <a:extLst>
              <a:ext uri="{FF2B5EF4-FFF2-40B4-BE49-F238E27FC236}">
                <a16:creationId xmlns:a16="http://schemas.microsoft.com/office/drawing/2014/main" id="{4E9A994D-F822-4AE7-8457-97C8FB413407}"/>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642237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434567"/>
            <a:ext cx="638122" cy="365125"/>
          </a:xfrm>
        </p:spPr>
        <p:txBody>
          <a:bodyPr/>
          <a:lstStyle/>
          <a:p>
            <a:fld id="{F2736200-3204-44C4-A5EC-985817706BA3}" type="slidenum">
              <a:rPr lang="en-US" sz="1400" smtClean="0"/>
              <a:t>31</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Flowchart for the Tira Municipality Authority: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24214" cy="594107"/>
            <a:chOff x="-116958" y="6457504"/>
            <a:chExt cx="10324214"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116958" y="66253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4" name="Table 3">
            <a:extLst>
              <a:ext uri="{FF2B5EF4-FFF2-40B4-BE49-F238E27FC236}">
                <a16:creationId xmlns:a16="http://schemas.microsoft.com/office/drawing/2014/main" id="{F6A547E8-970D-463E-BB8C-2707603B915A}"/>
              </a:ext>
            </a:extLst>
          </p:cNvPr>
          <p:cNvGraphicFramePr>
            <a:graphicFrameLocks noGrp="1"/>
          </p:cNvGraphicFramePr>
          <p:nvPr>
            <p:extLst>
              <p:ext uri="{D42A27DB-BD31-4B8C-83A1-F6EECF244321}">
                <p14:modId xmlns:p14="http://schemas.microsoft.com/office/powerpoint/2010/main" val="2306885843"/>
              </p:ext>
            </p:extLst>
          </p:nvPr>
        </p:nvGraphicFramePr>
        <p:xfrm>
          <a:off x="192334" y="441899"/>
          <a:ext cx="11817531" cy="6009848"/>
        </p:xfrm>
        <a:graphic>
          <a:graphicData uri="http://schemas.openxmlformats.org/drawingml/2006/table">
            <a:tbl>
              <a:tblPr firstRow="1" bandRow="1"/>
              <a:tblGrid>
                <a:gridCol w="817772">
                  <a:extLst>
                    <a:ext uri="{9D8B030D-6E8A-4147-A177-3AD203B41FA5}">
                      <a16:colId xmlns:a16="http://schemas.microsoft.com/office/drawing/2014/main" val="1183163142"/>
                    </a:ext>
                  </a:extLst>
                </a:gridCol>
                <a:gridCol w="961948">
                  <a:extLst>
                    <a:ext uri="{9D8B030D-6E8A-4147-A177-3AD203B41FA5}">
                      <a16:colId xmlns:a16="http://schemas.microsoft.com/office/drawing/2014/main" val="1491333623"/>
                    </a:ext>
                  </a:extLst>
                </a:gridCol>
                <a:gridCol w="3575986">
                  <a:extLst>
                    <a:ext uri="{9D8B030D-6E8A-4147-A177-3AD203B41FA5}">
                      <a16:colId xmlns:a16="http://schemas.microsoft.com/office/drawing/2014/main" val="919906075"/>
                    </a:ext>
                  </a:extLst>
                </a:gridCol>
                <a:gridCol w="1583549">
                  <a:extLst>
                    <a:ext uri="{9D8B030D-6E8A-4147-A177-3AD203B41FA5}">
                      <a16:colId xmlns:a16="http://schemas.microsoft.com/office/drawing/2014/main" val="78879571"/>
                    </a:ext>
                  </a:extLst>
                </a:gridCol>
                <a:gridCol w="2268965">
                  <a:extLst>
                    <a:ext uri="{9D8B030D-6E8A-4147-A177-3AD203B41FA5}">
                      <a16:colId xmlns:a16="http://schemas.microsoft.com/office/drawing/2014/main" val="2130121792"/>
                    </a:ext>
                  </a:extLst>
                </a:gridCol>
                <a:gridCol w="1581185">
                  <a:extLst>
                    <a:ext uri="{9D8B030D-6E8A-4147-A177-3AD203B41FA5}">
                      <a16:colId xmlns:a16="http://schemas.microsoft.com/office/drawing/2014/main" val="3343770412"/>
                    </a:ext>
                  </a:extLst>
                </a:gridCol>
                <a:gridCol w="1028126">
                  <a:extLst>
                    <a:ext uri="{9D8B030D-6E8A-4147-A177-3AD203B41FA5}">
                      <a16:colId xmlns:a16="http://schemas.microsoft.com/office/drawing/2014/main" val="3787551541"/>
                    </a:ext>
                  </a:extLst>
                </a:gridCol>
              </a:tblGrid>
              <a:tr h="284977">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a:t>
                      </a:r>
                      <a: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740171647"/>
                  </a:ext>
                </a:extLst>
              </a:tr>
              <a:tr h="4066361">
                <a:tc>
                  <a:txBody>
                    <a:bodyPr/>
                    <a:lstStyle/>
                    <a:p>
                      <a:pPr marL="0" marR="0" algn="just" rtl="1">
                        <a:lnSpc>
                          <a:spcPct val="115000"/>
                        </a:lnSpc>
                        <a:spcBef>
                          <a:spcPts val="0"/>
                        </a:spcBef>
                        <a:spcAft>
                          <a:spcPts val="1000"/>
                        </a:spcAft>
                      </a:pPr>
                      <a:r>
                        <a:rPr lang="he-IL" sz="100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Tira’s residents - children from birth to the age of 6 and their caregivers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dirty="0">
                          <a:effectLst/>
                          <a:latin typeface="Tahoma" panose="020B060403050404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 municipality program manager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 officials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 consultants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 partners (inside and outside the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 knowledge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 from BvLF, ILGBC, Urban95 TLV and at the national roundtable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 funding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 and evaluation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needs and </a:t>
                      </a: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barriers among city residents and</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young children, regarding adjustment of the build environment in their neighborhoods for suitable and accessible use.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the needs of city residents and their young children, </a:t>
                      </a: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from all socio-economic populations, to develop accompanying contents, promoting sense of parental welfare.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partners to pilots’ implementation (inter-municipality and cross-sectional), including partners among city residents.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benefitting young children, promoting safe mobility, prioritizing walking, and riding bicycles, over car use.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establishment / renovation of playgrounds or play areas near municipal public buildings, based on Urban95 principles (for example combining developmental elements, multi-age adjustment) across different areas in the anchor municipality.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Development of accompanying contents for municipal services and interventions in the urban environment, to strengthen sense of parental welfare and promote community ties, while characterizing and adjusting services and contents to weakened populations.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processes of public participation within pilots’ implementation.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sense of security and safety as part of implementing interventions in the public space (for example by building fencing, collaboration with neighborhood trustees and municipal officials).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interventions in public spaces and mobility that have been implemented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activities and events for young children and caregivers, taking place in the anchor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City residents, parents of young children, are aware of and familiar with the program and the pilots promoted within it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Parents of young children are aware of services and events realized as part of the pilots across the city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number of city residents, parents of young children, involved in public participation 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Parents of young children report sense of safety and security when using and staying in public spaces undergone interventions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post-intervention public spaces are suitable for safe use, stay and mobility on foot and with a stroller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contents and services consumption (provided as part of the program’s interventions) by caregivers’ and their young children, across the anchor municipality and especially by weakened populations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 satisfaction of caregivers and their young children, from the contents and services consumption (provided as part of the program’s interventions)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staying in post-intervention playgrounds / public space play areas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not using cars (walking or by bicycles), in post-intervention public spaces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participating in activities in tactic intervention areas (place making) on city streets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extent of promoting communal ties among city residents, parents of young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are satisfied with the city-life experience, relating to use, stay and mobility in public spaces suitable for young children needs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and their young children frequently spend time in public spaces, which were adjusted to their needs and designed by the Urban95 principles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Strong sense of security among young children and their caregivers when staying and mobilizing in post-intervention urban area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Strengthening sense of community and social interactions among city residents, parents and their young children (including between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 improved among city residents, parents of young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1000"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An equal urban environment that optimally promotes ECD and sense of parental welfare in the anchor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3607646947"/>
                  </a:ext>
                </a:extLst>
              </a:tr>
            </a:tbl>
          </a:graphicData>
        </a:graphic>
      </p:graphicFrame>
    </p:spTree>
    <p:extLst>
      <p:ext uri="{BB962C8B-B14F-4D97-AF65-F5344CB8AC3E}">
        <p14:creationId xmlns:p14="http://schemas.microsoft.com/office/powerpoint/2010/main" val="309166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1CCF3E3-81F3-4C3F-9EE0-DA4D91B22EAA}"/>
              </a:ext>
            </a:extLst>
          </p:cNvPr>
          <p:cNvGraphicFramePr>
            <a:graphicFrameLocks noGrp="1"/>
          </p:cNvGraphicFramePr>
          <p:nvPr>
            <p:extLst>
              <p:ext uri="{D42A27DB-BD31-4B8C-83A1-F6EECF244321}">
                <p14:modId xmlns:p14="http://schemas.microsoft.com/office/powerpoint/2010/main" val="455938945"/>
              </p:ext>
            </p:extLst>
          </p:nvPr>
        </p:nvGraphicFramePr>
        <p:xfrm>
          <a:off x="0" y="532942"/>
          <a:ext cx="11204341" cy="5794436"/>
        </p:xfrm>
        <a:graphic>
          <a:graphicData uri="http://schemas.openxmlformats.org/drawingml/2006/table">
            <a:tbl>
              <a:tblPr firstRow="1" bandRow="1">
                <a:tableStyleId>{5C22544A-7EE6-4342-B048-85BDC9FD1C3A}</a:tableStyleId>
              </a:tblPr>
              <a:tblGrid>
                <a:gridCol w="3153839">
                  <a:extLst>
                    <a:ext uri="{9D8B030D-6E8A-4147-A177-3AD203B41FA5}">
                      <a16:colId xmlns:a16="http://schemas.microsoft.com/office/drawing/2014/main" val="456907329"/>
                    </a:ext>
                  </a:extLst>
                </a:gridCol>
                <a:gridCol w="4186106">
                  <a:extLst>
                    <a:ext uri="{9D8B030D-6E8A-4147-A177-3AD203B41FA5}">
                      <a16:colId xmlns:a16="http://schemas.microsoft.com/office/drawing/2014/main" val="4028261787"/>
                    </a:ext>
                  </a:extLst>
                </a:gridCol>
                <a:gridCol w="1288132">
                  <a:extLst>
                    <a:ext uri="{9D8B030D-6E8A-4147-A177-3AD203B41FA5}">
                      <a16:colId xmlns:a16="http://schemas.microsoft.com/office/drawing/2014/main" val="1364995695"/>
                    </a:ext>
                  </a:extLst>
                </a:gridCol>
                <a:gridCol w="1288132">
                  <a:extLst>
                    <a:ext uri="{9D8B030D-6E8A-4147-A177-3AD203B41FA5}">
                      <a16:colId xmlns:a16="http://schemas.microsoft.com/office/drawing/2014/main" val="3574002004"/>
                    </a:ext>
                  </a:extLst>
                </a:gridCol>
                <a:gridCol w="1288132">
                  <a:extLst>
                    <a:ext uri="{9D8B030D-6E8A-4147-A177-3AD203B41FA5}">
                      <a16:colId xmlns:a16="http://schemas.microsoft.com/office/drawing/2014/main" val="665479464"/>
                    </a:ext>
                  </a:extLst>
                </a:gridCol>
              </a:tblGrid>
              <a:tr h="1268524">
                <a:tc>
                  <a:txBody>
                    <a:bodyPr/>
                    <a:lstStyle/>
                    <a:p>
                      <a:pPr algn="r" rtl="1">
                        <a:lnSpc>
                          <a:spcPct val="115000"/>
                        </a:lnSpc>
                        <a:spcAft>
                          <a:spcPts val="0"/>
                        </a:spcAft>
                      </a:pPr>
                      <a:endParaRPr lang="en-US" sz="16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noFill/>
                  </a:tcPr>
                </a:tc>
                <a:tc>
                  <a:txBody>
                    <a:bodyPr/>
                    <a:lstStyle/>
                    <a:p>
                      <a:pPr algn="ctr" rtl="1">
                        <a:lnSpc>
                          <a:spcPct val="115000"/>
                        </a:lnSpc>
                        <a:spcAft>
                          <a:spcPts val="0"/>
                        </a:spcAft>
                      </a:pPr>
                      <a:r>
                        <a:rPr lang="he-IL" sz="1600" dirty="0">
                          <a:effectLst/>
                          <a:latin typeface="Segoe UI" panose="020B0502040204020203" pitchFamily="34" charset="0"/>
                          <a:cs typeface="Segoe UI" panose="020B0502040204020203" pitchFamily="34" charset="0"/>
                        </a:rPr>
                        <a:t> </a:t>
                      </a:r>
                      <a:endParaRPr lang="en-US" sz="1600" dirty="0">
                        <a:effectLst/>
                        <a:latin typeface="Segoe UI" panose="020B0502040204020203" pitchFamily="34" charset="0"/>
                        <a:cs typeface="Segoe UI" panose="020B0502040204020203" pitchFamily="34" charset="0"/>
                      </a:endParaRPr>
                    </a:p>
                    <a:p>
                      <a:pPr marL="0" marR="0" algn="ctr" rtl="1">
                        <a:lnSpc>
                          <a:spcPct val="115000"/>
                        </a:lnSpc>
                        <a:spcBef>
                          <a:spcPts val="0"/>
                        </a:spcBef>
                        <a:spcAft>
                          <a:spcPts val="0"/>
                        </a:spcAft>
                      </a:pPr>
                      <a:r>
                        <a:rPr lang="en-US" sz="1600" dirty="0">
                          <a:effectLst/>
                        </a:rPr>
                        <a:t>Indicator /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lnB w="38100" cap="flat" cmpd="sng" algn="ctr">
                      <a:solidFill>
                        <a:schemeClr val="bg1"/>
                      </a:solidFill>
                      <a:prstDash val="solid"/>
                      <a:round/>
                      <a:headEnd type="none" w="med" len="med"/>
                      <a:tailEnd type="none" w="med" len="med"/>
                    </a:lnB>
                    <a:solidFill>
                      <a:srgbClr val="7F7F7F"/>
                    </a:solidFill>
                  </a:tcPr>
                </a:tc>
                <a:tc>
                  <a:txBody>
                    <a:bodyPr/>
                    <a:lstStyle/>
                    <a:p>
                      <a:pPr marL="0" marR="0" algn="ctr" rtl="1">
                        <a:lnSpc>
                          <a:spcPct val="115000"/>
                        </a:lnSpc>
                        <a:spcBef>
                          <a:spcPts val="0"/>
                        </a:spcBef>
                        <a:spcAft>
                          <a:spcPts val="0"/>
                        </a:spcAft>
                      </a:pPr>
                      <a:r>
                        <a:rPr lang="en-US" sz="1600" dirty="0">
                          <a:effectLst/>
                        </a:rPr>
                        <a:t>Field Observations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lnB w="38100" cap="flat" cmpd="sng" algn="ctr">
                      <a:solidFill>
                        <a:schemeClr val="bg1"/>
                      </a:solidFill>
                      <a:prstDash val="solid"/>
                      <a:round/>
                      <a:headEnd type="none" w="med" len="med"/>
                      <a:tailEnd type="none" w="med" len="med"/>
                    </a:lnB>
                    <a:solidFill>
                      <a:srgbClr val="7F7F7F"/>
                    </a:solidFill>
                  </a:tcPr>
                </a:tc>
                <a:tc>
                  <a:txBody>
                    <a:bodyPr/>
                    <a:lstStyle/>
                    <a:p>
                      <a:pPr marL="0" marR="0" algn="ctr" rtl="1">
                        <a:lnSpc>
                          <a:spcPct val="115000"/>
                        </a:lnSpc>
                        <a:spcBef>
                          <a:spcPts val="0"/>
                        </a:spcBef>
                        <a:spcAft>
                          <a:spcPts val="0"/>
                        </a:spcAft>
                      </a:pPr>
                      <a:r>
                        <a:rPr lang="en-US" sz="1600" dirty="0">
                          <a:effectLst/>
                        </a:rPr>
                        <a:t>Focus Groups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lnB w="38100" cap="flat" cmpd="sng" algn="ctr">
                      <a:solidFill>
                        <a:schemeClr val="bg1"/>
                      </a:solidFill>
                      <a:prstDash val="solid"/>
                      <a:round/>
                      <a:headEnd type="none" w="med" len="med"/>
                      <a:tailEnd type="none" w="med" len="med"/>
                    </a:lnB>
                    <a:solidFill>
                      <a:srgbClr val="7F7F7F"/>
                    </a:solidFill>
                  </a:tcPr>
                </a:tc>
                <a:tc>
                  <a:txBody>
                    <a:bodyPr/>
                    <a:lstStyle/>
                    <a:p>
                      <a:pPr marL="0" marR="0" algn="ctr" rtl="1">
                        <a:lnSpc>
                          <a:spcPct val="115000"/>
                        </a:lnSpc>
                        <a:spcBef>
                          <a:spcPts val="0"/>
                        </a:spcBef>
                        <a:spcAft>
                          <a:spcPts val="0"/>
                        </a:spcAft>
                      </a:pPr>
                      <a:r>
                        <a:rPr lang="en-US" sz="1600" dirty="0">
                          <a:effectLst/>
                        </a:rPr>
                        <a:t>Caregivers’ Surveys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lnB w="38100" cap="flat" cmpd="sng" algn="ctr">
                      <a:solidFill>
                        <a:schemeClr val="bg1"/>
                      </a:solidFill>
                      <a:prstDash val="solid"/>
                      <a:round/>
                      <a:headEnd type="none" w="med" len="med"/>
                      <a:tailEnd type="none" w="med" len="med"/>
                    </a:lnB>
                    <a:solidFill>
                      <a:srgbClr val="7F7F7F"/>
                    </a:solidFill>
                  </a:tcPr>
                </a:tc>
                <a:extLst>
                  <a:ext uri="{0D108BD9-81ED-4DB2-BD59-A6C34878D82A}">
                    <a16:rowId xmlns:a16="http://schemas.microsoft.com/office/drawing/2014/main" val="2141623549"/>
                  </a:ext>
                </a:extLst>
              </a:tr>
              <a:tr h="341682">
                <a:tc rowSpan="4">
                  <a:txBody>
                    <a:bodyPr/>
                    <a:lstStyle/>
                    <a:p>
                      <a:pPr marL="0" marR="0" lvl="0" indent="0" algn="ctr" defTabSz="914400" rtl="1" eaLnBrk="1" fontAlgn="auto" latinLnBrk="0" hangingPunct="1">
                        <a:lnSpc>
                          <a:spcPct val="115000"/>
                        </a:lnSpc>
                        <a:spcBef>
                          <a:spcPts val="0"/>
                        </a:spcBef>
                        <a:spcAft>
                          <a:spcPts val="600"/>
                        </a:spcAft>
                        <a:buClrTx/>
                        <a:buSzTx/>
                        <a:buFontTx/>
                        <a:buNone/>
                        <a:tabLst/>
                        <a:defRPr/>
                      </a:pPr>
                      <a:r>
                        <a:rPr lang="en-US" sz="1800" b="1" kern="1200" dirty="0">
                          <a:solidFill>
                            <a:srgbClr val="7F7F7F"/>
                          </a:solidFill>
                          <a:latin typeface="Segoe UI" panose="020B0502040204020203" pitchFamily="34" charset="0"/>
                          <a:ea typeface="Tahoma"/>
                          <a:cs typeface="Segoe UI" panose="020B0502040204020203" pitchFamily="34" charset="0"/>
                        </a:rPr>
                        <a:t>Adjusting the Urban </a:t>
                      </a:r>
                      <a:r>
                        <a:rPr lang="en-US" sz="1800" b="1" kern="1200" baseline="0" dirty="0">
                          <a:solidFill>
                            <a:srgbClr val="7F7F7F"/>
                          </a:solidFill>
                          <a:latin typeface="Segoe UI" panose="020B0502040204020203" pitchFamily="34" charset="0"/>
                          <a:ea typeface="Tahoma"/>
                          <a:cs typeface="Segoe UI" panose="020B0502040204020203" pitchFamily="34" charset="0"/>
                        </a:rPr>
                        <a:t>Environment for Safe Mobility </a:t>
                      </a:r>
                      <a:endParaRPr lang="he-IL" sz="1800" b="1" kern="1200" dirty="0">
                        <a:solidFill>
                          <a:srgbClr val="7F7F7F"/>
                        </a:solidFill>
                        <a:latin typeface="Segoe UI" panose="020B0502040204020203" pitchFamily="34" charset="0"/>
                        <a:ea typeface="Tahoma"/>
                        <a:cs typeface="Segoe UI" panose="020B0502040204020203" pitchFamily="34" charset="0"/>
                      </a:endParaRPr>
                    </a:p>
                    <a:p>
                      <a:pPr marL="0" marR="0" lvl="0" indent="0" algn="ctr" defTabSz="914400" rtl="1" eaLnBrk="1" fontAlgn="auto" latinLnBrk="0" hangingPunct="1">
                        <a:lnSpc>
                          <a:spcPct val="115000"/>
                        </a:lnSpc>
                        <a:spcBef>
                          <a:spcPts val="0"/>
                        </a:spcBef>
                        <a:spcAft>
                          <a:spcPts val="600"/>
                        </a:spcAft>
                        <a:buClrTx/>
                        <a:buSzTx/>
                        <a:buFontTx/>
                        <a:buNone/>
                        <a:tabLst/>
                        <a:defRPr/>
                      </a:pPr>
                      <a:endParaRPr lang="en-US" sz="1800" b="1" kern="1200" dirty="0">
                        <a:solidFill>
                          <a:srgbClr val="7F7F7F"/>
                        </a:solidFill>
                        <a:latin typeface="Segoe UI" panose="020B0502040204020203" pitchFamily="34" charset="0"/>
                        <a:ea typeface="Tahoma"/>
                        <a:cs typeface="Segoe UI" panose="020B0502040204020203" pitchFamily="34" charset="0"/>
                      </a:endParaRPr>
                    </a:p>
                  </a:txBody>
                  <a:tcPr marL="65664" marR="65664"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DB8"/>
                    </a:solidFill>
                  </a:tcPr>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Suitable infrastructures for young children and caregivers </a:t>
                      </a:r>
                    </a:p>
                  </a:txBody>
                  <a:tcPr marL="65664" marR="65664"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1E1E1"/>
                    </a:solidFill>
                  </a:tcPr>
                </a:tc>
                <a:extLst>
                  <a:ext uri="{0D108BD9-81ED-4DB2-BD59-A6C34878D82A}">
                    <a16:rowId xmlns:a16="http://schemas.microsoft.com/office/drawing/2014/main" val="569484709"/>
                  </a:ext>
                </a:extLst>
              </a:tr>
              <a:tr h="341682">
                <a:tc vMerge="1">
                  <a:txBody>
                    <a:bodyPr/>
                    <a:lstStyle/>
                    <a:p>
                      <a:pPr rtl="1"/>
                      <a:endParaRPr lang="he-IL"/>
                    </a:p>
                  </a:txBody>
                  <a:tcPr/>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Using a suitable urban space</a:t>
                      </a:r>
                    </a:p>
                  </a:txBody>
                  <a:tcPr marL="65664" marR="65664" marT="0" marB="0">
                    <a:lnL w="38100" cap="flat" cmpd="sng" algn="ctr">
                      <a:solidFill>
                        <a:schemeClr val="bg1"/>
                      </a:solidFill>
                      <a:prstDash val="solid"/>
                      <a:round/>
                      <a:headEnd type="none" w="med" len="med"/>
                      <a:tailEnd type="none" w="med" len="med"/>
                    </a:lnL>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solidFill>
                      <a:srgbClr val="F0F0F0"/>
                    </a:solidFill>
                  </a:tcPr>
                </a:tc>
                <a:extLst>
                  <a:ext uri="{0D108BD9-81ED-4DB2-BD59-A6C34878D82A}">
                    <a16:rowId xmlns:a16="http://schemas.microsoft.com/office/drawing/2014/main" val="2797545593"/>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Safe mobility without the use of a private car </a:t>
                      </a:r>
                    </a:p>
                  </a:txBody>
                  <a:tcPr marL="65664" marR="65664" marT="0" marB="0">
                    <a:lnL w="38100" cap="flat" cmpd="sng" algn="ctr">
                      <a:solidFill>
                        <a:schemeClr val="bg1"/>
                      </a:solidFill>
                      <a:prstDash val="solid"/>
                      <a:round/>
                      <a:headEnd type="none" w="med" len="med"/>
                      <a:tailEnd type="none" w="med" len="med"/>
                    </a:lnL>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E1E1E1"/>
                    </a:solidFill>
                  </a:tcPr>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en-US" sz="1400" dirty="0">
                          <a:effectLst/>
                          <a:latin typeface="Segoe UI" panose="020B0502040204020203" pitchFamily="34" charset="0"/>
                          <a:cs typeface="Segoe UI" panose="020B0502040204020203" pitchFamily="34" charset="0"/>
                        </a:rPr>
                        <a:t> 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solidFill>
                      <a:srgbClr val="E1E1E1"/>
                    </a:solidFill>
                  </a:tcPr>
                </a:tc>
                <a:extLst>
                  <a:ext uri="{0D108BD9-81ED-4DB2-BD59-A6C34878D82A}">
                    <a16:rowId xmlns:a16="http://schemas.microsoft.com/office/drawing/2014/main" val="4223109118"/>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Frequency of mobility via foot, bicycle, or public transport</a:t>
                      </a:r>
                    </a:p>
                  </a:txBody>
                  <a:tcPr marL="65664" marR="65664" marT="0" marB="0">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634726677"/>
                  </a:ext>
                </a:extLst>
              </a:tr>
              <a:tr h="341682">
                <a:tc rowSpan="4">
                  <a:txBody>
                    <a:bodyPr/>
                    <a:lstStyle/>
                    <a:p>
                      <a:pPr marL="0" marR="0" lvl="0" indent="0" algn="ctr" defTabSz="914400" rtl="1" eaLnBrk="1" fontAlgn="auto" latinLnBrk="0" hangingPunct="1">
                        <a:lnSpc>
                          <a:spcPct val="115000"/>
                        </a:lnSpc>
                        <a:spcBef>
                          <a:spcPts val="0"/>
                        </a:spcBef>
                        <a:spcAft>
                          <a:spcPts val="600"/>
                        </a:spcAft>
                        <a:buClrTx/>
                        <a:buSzTx/>
                        <a:buFontTx/>
                        <a:buNone/>
                        <a:tabLst/>
                        <a:defRPr/>
                      </a:pPr>
                      <a:r>
                        <a:rPr lang="en-US" sz="1600" b="1" kern="1200" dirty="0">
                          <a:solidFill>
                            <a:srgbClr val="727272"/>
                          </a:solidFill>
                          <a:latin typeface="Segoe UI" panose="020B0502040204020203" pitchFamily="34" charset="0"/>
                          <a:ea typeface="Tahoma"/>
                          <a:cs typeface="Segoe UI" panose="020B0502040204020203" pitchFamily="34" charset="0"/>
                        </a:rPr>
                        <a:t>Establishing</a:t>
                      </a:r>
                      <a:r>
                        <a:rPr lang="en-US" sz="1600" b="1" kern="1200" baseline="0" dirty="0">
                          <a:solidFill>
                            <a:srgbClr val="727272"/>
                          </a:solidFill>
                          <a:latin typeface="Segoe UI" panose="020B0502040204020203" pitchFamily="34" charset="0"/>
                          <a:ea typeface="Tahoma"/>
                          <a:cs typeface="Segoe UI" panose="020B0502040204020203" pitchFamily="34" charset="0"/>
                        </a:rPr>
                        <a:t> areas for Spending Time and Playing Together</a:t>
                      </a:r>
                      <a:endParaRPr lang="he-IL" sz="1600" b="1" kern="1200" dirty="0">
                        <a:solidFill>
                          <a:srgbClr val="727272"/>
                        </a:solidFill>
                        <a:latin typeface="Segoe UI" panose="020B0502040204020203" pitchFamily="34" charset="0"/>
                        <a:ea typeface="Tahoma"/>
                        <a:cs typeface="Segoe UI" panose="020B0502040204020203" pitchFamily="34" charset="0"/>
                      </a:endParaRPr>
                    </a:p>
                  </a:txBody>
                  <a:tcPr marL="65664" marR="65664"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8E7A7"/>
                    </a:solidFill>
                  </a:tcPr>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Playground deployment and suitable public space</a:t>
                      </a:r>
                    </a:p>
                  </a:txBody>
                  <a:tcPr marL="65664" marR="65664"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1E1E1"/>
                    </a:solidFill>
                  </a:tcPr>
                </a:tc>
                <a:extLst>
                  <a:ext uri="{0D108BD9-81ED-4DB2-BD59-A6C34878D82A}">
                    <a16:rowId xmlns:a16="http://schemas.microsoft.com/office/drawing/2014/main" val="1631948720"/>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Use of public space and playgrounds</a:t>
                      </a:r>
                    </a:p>
                  </a:txBody>
                  <a:tcPr marL="65664" marR="65664" marT="0" marB="0">
                    <a:lnL w="38100" cap="flat" cmpd="sng" algn="ctr">
                      <a:solidFill>
                        <a:schemeClr val="bg1"/>
                      </a:solidFill>
                      <a:prstDash val="solid"/>
                      <a:round/>
                      <a:headEnd type="none" w="med" len="med"/>
                      <a:tailEnd type="none" w="med" len="med"/>
                    </a:lnL>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solidFill>
                      <a:srgbClr val="F0F0F0"/>
                    </a:solidFill>
                  </a:tcPr>
                </a:tc>
                <a:extLst>
                  <a:ext uri="{0D108BD9-81ED-4DB2-BD59-A6C34878D82A}">
                    <a16:rowId xmlns:a16="http://schemas.microsoft.com/office/drawing/2014/main" val="2858730903"/>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Satisfaction from </a:t>
                      </a:r>
                      <a:r>
                        <a:rPr lang="en-GB" sz="1400" kern="1200" dirty="0">
                          <a:solidFill>
                            <a:schemeClr val="dk1"/>
                          </a:solidFill>
                          <a:effectLst/>
                          <a:latin typeface="Segoe UI" panose="020B0502040204020203" pitchFamily="34" charset="0"/>
                          <a:ea typeface="+mn-ea"/>
                          <a:cs typeface="Segoe UI" panose="020B0502040204020203" pitchFamily="34" charset="0"/>
                        </a:rPr>
                        <a:t>facilities and space</a:t>
                      </a:r>
                      <a:endParaRPr lang="en-US" sz="1400" kern="1200" dirty="0">
                        <a:solidFill>
                          <a:schemeClr val="dk1"/>
                        </a:solidFill>
                        <a:effectLst/>
                        <a:latin typeface="Segoe UI" panose="020B0502040204020203" pitchFamily="34" charset="0"/>
                        <a:ea typeface="+mn-ea"/>
                        <a:cs typeface="Segoe UI" panose="020B0502040204020203" pitchFamily="34" charset="0"/>
                      </a:endParaRPr>
                    </a:p>
                  </a:txBody>
                  <a:tcPr marL="65664" marR="65664" marT="0" marB="0">
                    <a:lnL w="38100" cap="flat" cmpd="sng" algn="ctr">
                      <a:solidFill>
                        <a:schemeClr val="bg1"/>
                      </a:solidFill>
                      <a:prstDash val="solid"/>
                      <a:round/>
                      <a:headEnd type="none" w="med" len="med"/>
                      <a:tailEnd type="none" w="med" len="med"/>
                    </a:lnL>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solidFill>
                      <a:srgbClr val="E1E1E1"/>
                    </a:solidFill>
                  </a:tcPr>
                </a:tc>
                <a:extLst>
                  <a:ext uri="{0D108BD9-81ED-4DB2-BD59-A6C34878D82A}">
                    <a16:rowId xmlns:a16="http://schemas.microsoft.com/office/drawing/2014/main" val="2905150157"/>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rtl="0">
                        <a:lnSpc>
                          <a:spcPct val="115000"/>
                        </a:lnSpc>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Interaction &amp; joint play in the public space</a:t>
                      </a:r>
                    </a:p>
                  </a:txBody>
                  <a:tcPr marL="65664" marR="65664" marT="0" marB="0">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228959192"/>
                  </a:ext>
                </a:extLst>
              </a:tr>
              <a:tr h="341682">
                <a:tc rowSpan="3">
                  <a:txBody>
                    <a:bodyPr/>
                    <a:lstStyle/>
                    <a:p>
                      <a:pPr marL="0" marR="0" lvl="0" indent="0" algn="ctr" defTabSz="914400" rtl="1" eaLnBrk="1" fontAlgn="auto" latinLnBrk="0" hangingPunct="1">
                        <a:lnSpc>
                          <a:spcPct val="115000"/>
                        </a:lnSpc>
                        <a:spcBef>
                          <a:spcPts val="0"/>
                        </a:spcBef>
                        <a:spcAft>
                          <a:spcPts val="600"/>
                        </a:spcAft>
                        <a:buClrTx/>
                        <a:buSzTx/>
                        <a:buFontTx/>
                        <a:buNone/>
                        <a:tabLst/>
                        <a:defRPr/>
                      </a:pPr>
                      <a:r>
                        <a:rPr lang="en-US" sz="1800" b="1" kern="1200" dirty="0">
                          <a:solidFill>
                            <a:srgbClr val="575757"/>
                          </a:solidFill>
                          <a:latin typeface="Segoe UI" panose="020B0502040204020203" pitchFamily="34" charset="0"/>
                          <a:ea typeface="Tahoma"/>
                          <a:cs typeface="Segoe UI" panose="020B0502040204020203" pitchFamily="34" charset="0"/>
                        </a:rPr>
                        <a:t>Accompanying Content to Promote</a:t>
                      </a:r>
                      <a:r>
                        <a:rPr lang="en-US" sz="1800" b="1" kern="1200" baseline="0" dirty="0">
                          <a:solidFill>
                            <a:srgbClr val="575757"/>
                          </a:solidFill>
                          <a:latin typeface="Segoe UI" panose="020B0502040204020203" pitchFamily="34" charset="0"/>
                          <a:ea typeface="Tahoma"/>
                          <a:cs typeface="Segoe UI" panose="020B0502040204020203" pitchFamily="34" charset="0"/>
                        </a:rPr>
                        <a:t> Parental Welfare</a:t>
                      </a:r>
                      <a:endParaRPr lang="en-US" sz="1800" b="1" kern="1200" dirty="0">
                        <a:solidFill>
                          <a:srgbClr val="575757"/>
                        </a:solidFill>
                        <a:latin typeface="Segoe UI" panose="020B0502040204020203" pitchFamily="34" charset="0"/>
                        <a:ea typeface="Tahoma"/>
                        <a:cs typeface="Segoe UI" panose="020B0502040204020203" pitchFamily="34" charset="0"/>
                      </a:endParaRPr>
                    </a:p>
                  </a:txBody>
                  <a:tcPr marL="65664" marR="65664"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AB1B7"/>
                    </a:solidFill>
                  </a:tcPr>
                </a:tc>
                <a:tc>
                  <a:txBody>
                    <a:bodyPr/>
                    <a:lstStyle/>
                    <a:p>
                      <a:pPr marL="0" marR="0" algn="l">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Service - utilization &amp; satisfaction </a:t>
                      </a:r>
                    </a:p>
                  </a:txBody>
                  <a:tcPr marL="65664" marR="65664"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E1E1E1"/>
                    </a:solidFill>
                  </a:tcPr>
                </a:tc>
                <a:extLst>
                  <a:ext uri="{0D108BD9-81ED-4DB2-BD59-A6C34878D82A}">
                    <a16:rowId xmlns:a16="http://schemas.microsoft.com/office/drawing/2014/main" val="4216587652"/>
                  </a:ext>
                </a:extLst>
              </a:tr>
              <a:tr h="3416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algn="l">
                        <a:spcBef>
                          <a:spcPts val="0"/>
                        </a:spcBef>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Parental welfare improvement </a:t>
                      </a:r>
                    </a:p>
                  </a:txBody>
                  <a:tcPr marL="65664" marR="65664" marT="0" marB="0">
                    <a:lnL w="38100" cap="flat" cmpd="sng" algn="ctr">
                      <a:solidFill>
                        <a:schemeClr val="bg1"/>
                      </a:solidFill>
                      <a:prstDash val="solid"/>
                      <a:round/>
                      <a:headEnd type="none" w="med" len="med"/>
                      <a:tailEnd type="none" w="med" len="med"/>
                    </a:lnL>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solidFill>
                      <a:srgbClr val="F0F0F0"/>
                    </a:solidFill>
                  </a:tcPr>
                </a:tc>
                <a:extLst>
                  <a:ext uri="{0D108BD9-81ED-4DB2-BD59-A6C34878D82A}">
                    <a16:rowId xmlns:a16="http://schemas.microsoft.com/office/drawing/2014/main" val="3236292575"/>
                  </a:ext>
                </a:extLst>
              </a:tr>
              <a:tr h="511482">
                <a:tc vMerge="1">
                  <a:txBody>
                    <a:bodyPr/>
                    <a:lstStyle/>
                    <a:p>
                      <a:pPr algn="r" rtl="1">
                        <a:lnSpc>
                          <a:spcPct val="115000"/>
                        </a:lnSpc>
                        <a:spcAft>
                          <a:spcPts val="0"/>
                        </a:spcAft>
                      </a:pP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5664" marR="65664"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dk1"/>
                          </a:solidFill>
                          <a:effectLst/>
                          <a:latin typeface="Segoe UI" panose="020B0502040204020203" pitchFamily="34" charset="0"/>
                          <a:ea typeface="+mn-ea"/>
                          <a:cs typeface="Segoe UI" panose="020B0502040204020203" pitchFamily="34" charset="0"/>
                        </a:rPr>
                        <a:t>Sense of community and social belongingness  </a:t>
                      </a:r>
                    </a:p>
                  </a:txBody>
                  <a:tcPr marL="65664" marR="65664" marT="0" marB="0">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B w="38100" cap="flat" cmpd="sng" algn="ctr">
                      <a:solidFill>
                        <a:schemeClr val="bg1"/>
                      </a:solidFill>
                      <a:prstDash val="solid"/>
                      <a:round/>
                      <a:headEnd type="none" w="med" len="med"/>
                      <a:tailEnd type="none" w="med" len="med"/>
                    </a:lnB>
                    <a:solidFill>
                      <a:srgbClr val="E1E1E1"/>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E1E1E1"/>
                    </a:solidFill>
                  </a:tcPr>
                </a:tc>
                <a:extLst>
                  <a:ext uri="{0D108BD9-81ED-4DB2-BD59-A6C34878D82A}">
                    <a16:rowId xmlns:a16="http://schemas.microsoft.com/office/drawing/2014/main" val="2463665348"/>
                  </a:ext>
                </a:extLst>
              </a:tr>
              <a:tr h="341682">
                <a:tc>
                  <a:txBody>
                    <a:bodyPr/>
                    <a:lstStyle/>
                    <a:p>
                      <a:pPr marL="0" marR="0" lvl="0" indent="0" algn="r" defTabSz="914400" rtl="1" eaLnBrk="1" fontAlgn="auto" latinLnBrk="0" hangingPunct="1">
                        <a:lnSpc>
                          <a:spcPct val="115000"/>
                        </a:lnSpc>
                        <a:spcBef>
                          <a:spcPts val="0"/>
                        </a:spcBef>
                        <a:spcAft>
                          <a:spcPts val="0"/>
                        </a:spcAft>
                        <a:buClrTx/>
                        <a:buSzTx/>
                        <a:buFontTx/>
                        <a:buNone/>
                        <a:tabLst/>
                        <a:defRPr/>
                      </a:pPr>
                      <a:r>
                        <a:rPr lang="en-US" sz="1800" b="1" kern="1200" dirty="0">
                          <a:solidFill>
                            <a:schemeClr val="bg1"/>
                          </a:solidFill>
                          <a:latin typeface="Segoe UI" panose="020B0502040204020203" pitchFamily="34" charset="0"/>
                          <a:ea typeface="Tahoma"/>
                          <a:cs typeface="Segoe UI" panose="020B0502040204020203" pitchFamily="34" charset="0"/>
                        </a:rPr>
                        <a:t>Index Across</a:t>
                      </a:r>
                      <a:r>
                        <a:rPr lang="en-US" sz="1800" b="1" kern="1200" baseline="0" dirty="0">
                          <a:solidFill>
                            <a:schemeClr val="bg1"/>
                          </a:solidFill>
                          <a:latin typeface="Segoe UI" panose="020B0502040204020203" pitchFamily="34" charset="0"/>
                          <a:ea typeface="Tahoma"/>
                          <a:cs typeface="Segoe UI" panose="020B0502040204020203" pitchFamily="34" charset="0"/>
                        </a:rPr>
                        <a:t> the 3 Areas </a:t>
                      </a:r>
                      <a:endParaRPr lang="en-US" sz="1800" b="1" kern="1200" dirty="0">
                        <a:solidFill>
                          <a:schemeClr val="bg1"/>
                        </a:solidFill>
                        <a:latin typeface="Segoe UI" panose="020B0502040204020203" pitchFamily="34" charset="0"/>
                        <a:ea typeface="Tahoma"/>
                        <a:cs typeface="Segoe UI" panose="020B0502040204020203" pitchFamily="34" charset="0"/>
                      </a:endParaRPr>
                    </a:p>
                  </a:txBody>
                  <a:tcPr marL="65664" marR="65664"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6636F"/>
                    </a:solidFill>
                  </a:tcPr>
                </a:tc>
                <a:tc>
                  <a:txBody>
                    <a:bodyPr/>
                    <a:lstStyle/>
                    <a:p>
                      <a:pPr algn="l" rtl="1">
                        <a:lnSpc>
                          <a:spcPct val="115000"/>
                        </a:lnSpc>
                        <a:spcAft>
                          <a:spcPts val="0"/>
                        </a:spcAft>
                      </a:pPr>
                      <a:r>
                        <a:rPr lang="en-US" sz="1400" kern="1200" dirty="0">
                          <a:solidFill>
                            <a:schemeClr val="dk1"/>
                          </a:solidFill>
                          <a:effectLst/>
                          <a:latin typeface="Segoe UI" panose="020B0502040204020203" pitchFamily="34" charset="0"/>
                          <a:ea typeface="+mn-ea"/>
                          <a:cs typeface="Segoe UI" panose="020B0502040204020203" pitchFamily="34" charset="0"/>
                        </a:rPr>
                        <a:t>City-life experience improvement </a:t>
                      </a:r>
                    </a:p>
                  </a:txBody>
                  <a:tcPr marL="65664" marR="65664"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0F0F0"/>
                    </a:solidFill>
                  </a:tcPr>
                </a:tc>
                <a:tc>
                  <a:txBody>
                    <a:bodyPr/>
                    <a:lstStyle/>
                    <a:p>
                      <a:pPr algn="ctr" rtl="1">
                        <a:lnSpc>
                          <a:spcPct val="115000"/>
                        </a:lnSpc>
                        <a:spcAft>
                          <a:spcPts val="0"/>
                        </a:spcAft>
                      </a:pPr>
                      <a:r>
                        <a:rPr lang="en-US" sz="1400" dirty="0">
                          <a:effectLst/>
                          <a:latin typeface="Segoe UI" panose="020B0502040204020203" pitchFamily="34" charset="0"/>
                          <a:cs typeface="Segoe UI" panose="020B0502040204020203" pitchFamily="34" charset="0"/>
                        </a:rPr>
                        <a:t>V</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marL="65664" marR="65664"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2578678094"/>
                  </a:ext>
                </a:extLst>
              </a:tr>
            </a:tbl>
          </a:graphicData>
        </a:graphic>
      </p:graphicFrame>
      <p:sp>
        <p:nvSpPr>
          <p:cNvPr id="3" name="Slide Number Placeholder 2">
            <a:extLst>
              <a:ext uri="{FF2B5EF4-FFF2-40B4-BE49-F238E27FC236}">
                <a16:creationId xmlns:a16="http://schemas.microsoft.com/office/drawing/2014/main" id="{22E9615A-6A2F-4B9C-AF8C-7AABCDF83712}"/>
              </a:ext>
            </a:extLst>
          </p:cNvPr>
          <p:cNvSpPr>
            <a:spLocks noGrp="1"/>
          </p:cNvSpPr>
          <p:nvPr>
            <p:ph type="sldNum" sz="quarter" idx="12"/>
          </p:nvPr>
        </p:nvSpPr>
        <p:spPr/>
        <p:txBody>
          <a:bodyPr/>
          <a:lstStyle/>
          <a:p>
            <a:fld id="{199E282D-D310-42D8-B8FF-78ED45A44D81}" type="slidenum">
              <a:rPr lang="he-IL" smtClean="0"/>
              <a:t>32</a:t>
            </a:fld>
            <a:endParaRPr lang="he-IL" dirty="0"/>
          </a:p>
        </p:txBody>
      </p:sp>
      <p:grpSp>
        <p:nvGrpSpPr>
          <p:cNvPr id="5" name="Group 4">
            <a:extLst>
              <a:ext uri="{FF2B5EF4-FFF2-40B4-BE49-F238E27FC236}">
                <a16:creationId xmlns:a16="http://schemas.microsoft.com/office/drawing/2014/main" id="{7A40EB5D-D1DD-4D4D-8469-22E87760DFC7}"/>
              </a:ext>
            </a:extLst>
          </p:cNvPr>
          <p:cNvGrpSpPr/>
          <p:nvPr/>
        </p:nvGrpSpPr>
        <p:grpSpPr>
          <a:xfrm>
            <a:off x="-116958" y="6457504"/>
            <a:ext cx="10324214" cy="594107"/>
            <a:chOff x="-116958" y="6457504"/>
            <a:chExt cx="10324214" cy="594107"/>
          </a:xfrm>
        </p:grpSpPr>
        <p:sp>
          <p:nvSpPr>
            <p:cNvPr id="6" name="Rectangle: Rounded Corners 5">
              <a:extLst>
                <a:ext uri="{FF2B5EF4-FFF2-40B4-BE49-F238E27FC236}">
                  <a16:creationId xmlns:a16="http://schemas.microsoft.com/office/drawing/2014/main" id="{8C23A3AA-BB36-4EA4-91EF-D26AC5899892}"/>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Rounded Corners 6">
              <a:extLst>
                <a:ext uri="{FF2B5EF4-FFF2-40B4-BE49-F238E27FC236}">
                  <a16:creationId xmlns:a16="http://schemas.microsoft.com/office/drawing/2014/main" id="{F9709ED0-7F27-46F6-B860-4F9E6E461430}"/>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TextBox 7">
              <a:extLst>
                <a:ext uri="{FF2B5EF4-FFF2-40B4-BE49-F238E27FC236}">
                  <a16:creationId xmlns:a16="http://schemas.microsoft.com/office/drawing/2014/main" id="{893F0895-9444-4F10-BE5D-5BD2009F2371}"/>
                </a:ext>
              </a:extLst>
            </p:cNvPr>
            <p:cNvSpPr txBox="1"/>
            <p:nvPr/>
          </p:nvSpPr>
          <p:spPr>
            <a:xfrm>
              <a:off x="-116958" y="657750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621A7031-C037-40DB-B32B-65CEB04F6B6E}"/>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pic>
        <p:nvPicPr>
          <p:cNvPr id="16" name="Graphic 15" descr="Woman with stroller">
            <a:extLst>
              <a:ext uri="{FF2B5EF4-FFF2-40B4-BE49-F238E27FC236}">
                <a16:creationId xmlns:a16="http://schemas.microsoft.com/office/drawing/2014/main" id="{D796A7F4-5146-462A-B316-2697FF9520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17" y="2714300"/>
            <a:ext cx="644326" cy="644326"/>
          </a:xfrm>
          <a:prstGeom prst="rect">
            <a:avLst/>
          </a:prstGeom>
        </p:spPr>
      </p:pic>
      <p:pic>
        <p:nvPicPr>
          <p:cNvPr id="20" name="Picture 2" descr="City clipart park, City park Transparent FREE for download on  WebStockReview 2021">
            <a:extLst>
              <a:ext uri="{FF2B5EF4-FFF2-40B4-BE49-F238E27FC236}">
                <a16:creationId xmlns:a16="http://schemas.microsoft.com/office/drawing/2014/main" id="{DEB1AAD7-0AFC-4CC8-8C4B-18CE0CDE1927}"/>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203194" y="4082328"/>
            <a:ext cx="644326" cy="644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amily Counselling - CentacareCQ">
            <a:extLst>
              <a:ext uri="{FF2B5EF4-FFF2-40B4-BE49-F238E27FC236}">
                <a16:creationId xmlns:a16="http://schemas.microsoft.com/office/drawing/2014/main" id="{40B576A8-1657-4BC6-B5FB-4D43ADEB455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81201" y="5401274"/>
            <a:ext cx="607397" cy="6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19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r>
              <a:rPr lang="he-IL" sz="1400" dirty="0"/>
              <a:t>33</a:t>
            </a:r>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 Evaluation Actions</a:t>
            </a:r>
            <a:endParaRPr lang="he-IL" sz="2400" b="1" dirty="0">
              <a:solidFill>
                <a:schemeClr val="bg1"/>
              </a:solidFill>
              <a:latin typeface="Tahoma" pitchFamily="34" charset="0"/>
              <a:ea typeface="Tahoma" pitchFamily="34" charset="0"/>
              <a:cs typeface="Tahoma"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31544" cy="594107"/>
            <a:chOff x="-116958" y="6457504"/>
            <a:chExt cx="10431544"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9628" y="6616968"/>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2" name="Rectangle 11">
            <a:extLst>
              <a:ext uri="{FF2B5EF4-FFF2-40B4-BE49-F238E27FC236}">
                <a16:creationId xmlns:a16="http://schemas.microsoft.com/office/drawing/2014/main" id="{9B20B501-22DB-4F6A-A60B-EC4DE1B8D9AA}"/>
              </a:ext>
            </a:extLst>
          </p:cNvPr>
          <p:cNvSpPr/>
          <p:nvPr/>
        </p:nvSpPr>
        <p:spPr>
          <a:xfrm>
            <a:off x="4562384" y="399815"/>
            <a:ext cx="7589128" cy="345159"/>
          </a:xfrm>
          <a:prstGeom prst="rect">
            <a:avLst/>
          </a:prstGeom>
        </p:spPr>
        <p:txBody>
          <a:bodyPr wrap="square" anchor="t">
            <a:spAutoFit/>
          </a:bodyPr>
          <a:lstStyle/>
          <a:p>
            <a:pPr algn="l" rtl="0">
              <a:lnSpc>
                <a:spcPts val="2300"/>
              </a:lnSpc>
              <a:spcAft>
                <a:spcPts val="1000"/>
              </a:spcAft>
            </a:pPr>
            <a:r>
              <a:rPr lang="en-US" sz="1200" b="1" dirty="0">
                <a:latin typeface="Segoe UI" panose="020B0502040204020203" pitchFamily="34" charset="0"/>
                <a:ea typeface="Tahoma" pitchFamily="34" charset="0"/>
                <a:cs typeface="Segoe UI" panose="020B0502040204020203" pitchFamily="34" charset="0"/>
              </a:rPr>
              <a:t>The research actions took place between May-December 2021</a:t>
            </a:r>
            <a:endParaRPr lang="he-IL" sz="1200" b="1" dirty="0">
              <a:latin typeface="Segoe UI" panose="020B0502040204020203" pitchFamily="34" charset="0"/>
              <a:ea typeface="Tahoma" pitchFamily="34" charset="0"/>
              <a:cs typeface="Segoe UI" panose="020B0502040204020203" pitchFamily="34" charset="0"/>
            </a:endParaRPr>
          </a:p>
        </p:txBody>
      </p:sp>
      <p:graphicFrame>
        <p:nvGraphicFramePr>
          <p:cNvPr id="3" name="Table 3">
            <a:extLst>
              <a:ext uri="{FF2B5EF4-FFF2-40B4-BE49-F238E27FC236}">
                <a16:creationId xmlns:a16="http://schemas.microsoft.com/office/drawing/2014/main" id="{4A81B2AA-C38D-E3A8-1BE3-81C114471570}"/>
              </a:ext>
            </a:extLst>
          </p:cNvPr>
          <p:cNvGraphicFramePr>
            <a:graphicFrameLocks noGrp="1"/>
          </p:cNvGraphicFramePr>
          <p:nvPr>
            <p:extLst>
              <p:ext uri="{D42A27DB-BD31-4B8C-83A1-F6EECF244321}">
                <p14:modId xmlns:p14="http://schemas.microsoft.com/office/powerpoint/2010/main" val="1404315288"/>
              </p:ext>
            </p:extLst>
          </p:nvPr>
        </p:nvGraphicFramePr>
        <p:xfrm>
          <a:off x="340966" y="744974"/>
          <a:ext cx="11595886" cy="5414492"/>
        </p:xfrm>
        <a:graphic>
          <a:graphicData uri="http://schemas.openxmlformats.org/drawingml/2006/table">
            <a:tbl>
              <a:tblPr firstRow="1" bandRow="1">
                <a:tableStyleId>{F5AB1C69-6EDB-4FF4-983F-18BD219EF322}</a:tableStyleId>
              </a:tblPr>
              <a:tblGrid>
                <a:gridCol w="1709692">
                  <a:extLst>
                    <a:ext uri="{9D8B030D-6E8A-4147-A177-3AD203B41FA5}">
                      <a16:colId xmlns:a16="http://schemas.microsoft.com/office/drawing/2014/main" val="2984342968"/>
                    </a:ext>
                  </a:extLst>
                </a:gridCol>
                <a:gridCol w="3001789">
                  <a:extLst>
                    <a:ext uri="{9D8B030D-6E8A-4147-A177-3AD203B41FA5}">
                      <a16:colId xmlns:a16="http://schemas.microsoft.com/office/drawing/2014/main" val="324101046"/>
                    </a:ext>
                  </a:extLst>
                </a:gridCol>
                <a:gridCol w="1162373">
                  <a:extLst>
                    <a:ext uri="{9D8B030D-6E8A-4147-A177-3AD203B41FA5}">
                      <a16:colId xmlns:a16="http://schemas.microsoft.com/office/drawing/2014/main" val="2382676298"/>
                    </a:ext>
                  </a:extLst>
                </a:gridCol>
                <a:gridCol w="743919">
                  <a:extLst>
                    <a:ext uri="{9D8B030D-6E8A-4147-A177-3AD203B41FA5}">
                      <a16:colId xmlns:a16="http://schemas.microsoft.com/office/drawing/2014/main" val="1521370089"/>
                    </a:ext>
                  </a:extLst>
                </a:gridCol>
                <a:gridCol w="1286359">
                  <a:extLst>
                    <a:ext uri="{9D8B030D-6E8A-4147-A177-3AD203B41FA5}">
                      <a16:colId xmlns:a16="http://schemas.microsoft.com/office/drawing/2014/main" val="1827655614"/>
                    </a:ext>
                  </a:extLst>
                </a:gridCol>
                <a:gridCol w="2758699">
                  <a:extLst>
                    <a:ext uri="{9D8B030D-6E8A-4147-A177-3AD203B41FA5}">
                      <a16:colId xmlns:a16="http://schemas.microsoft.com/office/drawing/2014/main" val="4067543615"/>
                    </a:ext>
                  </a:extLst>
                </a:gridCol>
                <a:gridCol w="933055">
                  <a:extLst>
                    <a:ext uri="{9D8B030D-6E8A-4147-A177-3AD203B41FA5}">
                      <a16:colId xmlns:a16="http://schemas.microsoft.com/office/drawing/2014/main" val="1317551497"/>
                    </a:ext>
                  </a:extLst>
                </a:gridCol>
              </a:tblGrid>
              <a:tr h="370840">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Research Tool</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Quantity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No. of Participants/ Respondents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Gender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Age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Area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Data Collection Date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7835719"/>
                  </a:ext>
                </a:extLst>
              </a:tr>
              <a:tr h="1627421">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Activity observations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4 observations before and during the interventions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2 observations on Walking Day;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An observation in the Welfare Department’s therapeutic garden;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An observation of the entrance to playgrounds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Adults (the vast majority of whom were parents) aged 28-62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Children aged 0–9</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An observation in the Welfare Department’s therapeutic garden, an observation in the entry to the gardens, 2 observations on Walking Day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August-November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extLst>
                  <a:ext uri="{0D108BD9-81ED-4DB2-BD59-A6C34878D82A}">
                    <a16:rowId xmlns:a16="http://schemas.microsoft.com/office/drawing/2014/main" val="650953385"/>
                  </a:ext>
                </a:extLst>
              </a:tr>
              <a:tr h="1580827">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Interviews with activity participants (as part of the observations)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4 observations of activity stations on Walking Day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soap bubbles station;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bicycle path;</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inflatables</a:t>
                      </a:r>
                      <a:r>
                        <a:rPr lang="en-US" sz="1000" dirty="0">
                          <a:effectLst/>
                          <a:latin typeface="Calibri" panose="020F0502020204030204" pitchFamily="34" charset="0"/>
                          <a:ea typeface="Calibri" panose="020F0502020204030204" pitchFamily="34" charset="0"/>
                          <a:cs typeface="Arial" panose="020B0604020202020204" pitchFamily="34" charset="0"/>
                        </a:rPr>
                        <a:t> </a:t>
                      </a:r>
                      <a:r>
                        <a:rPr lang="en-US" sz="1000" dirty="0">
                          <a:effectLst/>
                          <a:latin typeface="Arial" panose="020B0604020202020204" pitchFamily="34" charset="0"/>
                          <a:ea typeface="Calibri" panose="020F0502020204030204" pitchFamily="34" charset="0"/>
                          <a:cs typeface="Arial" panose="020B0604020202020204" pitchFamily="34" charset="0"/>
                        </a:rPr>
                        <a:t>station;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performance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About 35 interviewees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27 women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8 men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vMerge="1">
                  <a:txBody>
                    <a:bodyPr/>
                    <a:lstStyle/>
                    <a:p>
                      <a:endParaRPr lang="en-US"/>
                    </a:p>
                  </a:txBody>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vast majority came to the activity from their neighborhood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vMerge="1">
                  <a:txBody>
                    <a:bodyPr/>
                    <a:lstStyle/>
                    <a:p>
                      <a:endParaRPr lang="en-US"/>
                    </a:p>
                  </a:txBody>
                  <a:tcPr/>
                </a:tc>
                <a:extLst>
                  <a:ext uri="{0D108BD9-81ED-4DB2-BD59-A6C34878D82A}">
                    <a16:rowId xmlns:a16="http://schemas.microsoft.com/office/drawing/2014/main" val="3901873492"/>
                  </a:ext>
                </a:extLst>
              </a:tr>
              <a:tr h="370840">
                <a:tc rowSpan="3">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Discussion groups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Men’s group</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7</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Men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rowSpan="3">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Parents aged 30-42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Tira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June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34881673"/>
                  </a:ext>
                </a:extLst>
              </a:tr>
              <a:tr h="370840">
                <a:tc vMerge="1">
                  <a:txBody>
                    <a:bodyPr/>
                    <a:lstStyle/>
                    <a:p>
                      <a:endParaRPr lang="en-US"/>
                    </a:p>
                  </a:txBody>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High socioeconomic women’s group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6</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Women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vMerge="1">
                  <a:txBody>
                    <a:bodyPr/>
                    <a:lstStyle/>
                    <a:p>
                      <a:endParaRPr lang="en-US"/>
                    </a:p>
                  </a:txBody>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Tira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June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20963069"/>
                  </a:ext>
                </a:extLst>
              </a:tr>
              <a:tr h="370840">
                <a:tc vMerge="1">
                  <a:txBody>
                    <a:bodyPr/>
                    <a:lstStyle/>
                    <a:p>
                      <a:endParaRPr lang="en-US"/>
                    </a:p>
                  </a:txBody>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Low socioeconomic women’s group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Women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vMerge="1">
                  <a:txBody>
                    <a:bodyPr/>
                    <a:lstStyle/>
                    <a:p>
                      <a:endParaRPr lang="en-US"/>
                    </a:p>
                  </a:txBody>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Tira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July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221853099"/>
                  </a:ext>
                </a:extLst>
              </a:tr>
              <a:tr h="370840">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Parent survey among Tira residents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153 residents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77 women</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76 men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Tira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September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1E1E1"/>
                    </a:solidFill>
                  </a:tcPr>
                </a:tc>
                <a:extLst>
                  <a:ext uri="{0D108BD9-81ED-4DB2-BD59-A6C34878D82A}">
                    <a16:rowId xmlns:a16="http://schemas.microsoft.com/office/drawing/2014/main" val="276572120"/>
                  </a:ext>
                </a:extLst>
              </a:tr>
            </a:tbl>
          </a:graphicData>
        </a:graphic>
      </p:graphicFrame>
    </p:spTree>
    <p:extLst>
      <p:ext uri="{BB962C8B-B14F-4D97-AF65-F5344CB8AC3E}">
        <p14:creationId xmlns:p14="http://schemas.microsoft.com/office/powerpoint/2010/main" val="3964817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34</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517065"/>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Demographic Profile of Survey Respondents</a:t>
            </a:r>
            <a:endParaRPr lang="he-IL"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95115" cy="594107"/>
            <a:chOff x="-116958" y="6457504"/>
            <a:chExt cx="1039511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46057" y="6610893"/>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1" name="מלבן 3">
            <a:extLst>
              <a:ext uri="{FF2B5EF4-FFF2-40B4-BE49-F238E27FC236}">
                <a16:creationId xmlns:a16="http://schemas.microsoft.com/office/drawing/2014/main" id="{EB93B1E5-9FAB-4065-B9EF-CD0AD5CEE1E4}"/>
              </a:ext>
            </a:extLst>
          </p:cNvPr>
          <p:cNvSpPr/>
          <p:nvPr/>
        </p:nvSpPr>
        <p:spPr>
          <a:xfrm>
            <a:off x="3114598" y="460912"/>
            <a:ext cx="7347104" cy="88670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sz="3200" b="1" dirty="0">
                <a:solidFill>
                  <a:srgbClr val="36636F"/>
                </a:solidFill>
                <a:latin typeface="Segoe UI" panose="020B0502040204020203" pitchFamily="34" charset="0"/>
                <a:cs typeface="Segoe UI" panose="020B0502040204020203" pitchFamily="34" charset="0"/>
              </a:rPr>
              <a:t>153 </a:t>
            </a:r>
            <a:r>
              <a:rPr lang="en-US" sz="2400" dirty="0">
                <a:solidFill>
                  <a:srgbClr val="36636F"/>
                </a:solidFill>
                <a:latin typeface="Segoe UI" panose="020B0502040204020203" pitchFamily="34" charset="0"/>
                <a:cs typeface="Segoe UI" panose="020B0502040204020203" pitchFamily="34" charset="0"/>
              </a:rPr>
              <a:t>Parents with children aged 0-6</a:t>
            </a:r>
            <a:endParaRPr lang="he-IL" sz="2000" b="1" dirty="0">
              <a:solidFill>
                <a:srgbClr val="36636F"/>
              </a:solidFill>
              <a:latin typeface="Segoe UI" panose="020B0502040204020203" pitchFamily="34" charset="0"/>
              <a:cs typeface="Segoe UI" panose="020B0502040204020203" pitchFamily="34" charset="0"/>
            </a:endParaRPr>
          </a:p>
        </p:txBody>
      </p:sp>
      <p:graphicFrame>
        <p:nvGraphicFramePr>
          <p:cNvPr id="12" name="תרשים 16">
            <a:extLst>
              <a:ext uri="{FF2B5EF4-FFF2-40B4-BE49-F238E27FC236}">
                <a16:creationId xmlns:a16="http://schemas.microsoft.com/office/drawing/2014/main" id="{BC2D51BF-C80D-4A6D-9972-57A77BFA81F2}"/>
              </a:ext>
            </a:extLst>
          </p:cNvPr>
          <p:cNvGraphicFramePr>
            <a:graphicFrameLocks/>
          </p:cNvGraphicFramePr>
          <p:nvPr>
            <p:extLst>
              <p:ext uri="{D42A27DB-BD31-4B8C-83A1-F6EECF244321}">
                <p14:modId xmlns:p14="http://schemas.microsoft.com/office/powerpoint/2010/main" val="2490148486"/>
              </p:ext>
            </p:extLst>
          </p:nvPr>
        </p:nvGraphicFramePr>
        <p:xfrm>
          <a:off x="374691" y="1256071"/>
          <a:ext cx="2693508" cy="2426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תרשים 16">
            <a:extLst>
              <a:ext uri="{FF2B5EF4-FFF2-40B4-BE49-F238E27FC236}">
                <a16:creationId xmlns:a16="http://schemas.microsoft.com/office/drawing/2014/main" id="{39FCC328-7827-4706-96F3-623D120249FD}"/>
              </a:ext>
            </a:extLst>
          </p:cNvPr>
          <p:cNvGraphicFramePr>
            <a:graphicFrameLocks/>
          </p:cNvGraphicFramePr>
          <p:nvPr>
            <p:extLst>
              <p:ext uri="{D42A27DB-BD31-4B8C-83A1-F6EECF244321}">
                <p14:modId xmlns:p14="http://schemas.microsoft.com/office/powerpoint/2010/main" val="4257118824"/>
              </p:ext>
            </p:extLst>
          </p:nvPr>
        </p:nvGraphicFramePr>
        <p:xfrm>
          <a:off x="4191043" y="1306406"/>
          <a:ext cx="3650108" cy="2781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תרשים 16">
            <a:extLst>
              <a:ext uri="{FF2B5EF4-FFF2-40B4-BE49-F238E27FC236}">
                <a16:creationId xmlns:a16="http://schemas.microsoft.com/office/drawing/2014/main" id="{D8107650-2F35-40E6-B1ED-533306B8D62B}"/>
              </a:ext>
            </a:extLst>
          </p:cNvPr>
          <p:cNvGraphicFramePr>
            <a:graphicFrameLocks/>
          </p:cNvGraphicFramePr>
          <p:nvPr>
            <p:extLst>
              <p:ext uri="{D42A27DB-BD31-4B8C-83A1-F6EECF244321}">
                <p14:modId xmlns:p14="http://schemas.microsoft.com/office/powerpoint/2010/main" val="3536439980"/>
              </p:ext>
            </p:extLst>
          </p:nvPr>
        </p:nvGraphicFramePr>
        <p:xfrm>
          <a:off x="2234972" y="3451244"/>
          <a:ext cx="3468856" cy="3061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תרשים 16">
            <a:extLst>
              <a:ext uri="{FF2B5EF4-FFF2-40B4-BE49-F238E27FC236}">
                <a16:creationId xmlns:a16="http://schemas.microsoft.com/office/drawing/2014/main" id="{2609F946-2EA6-4CAE-8755-EF9391BAAB22}"/>
              </a:ext>
            </a:extLst>
          </p:cNvPr>
          <p:cNvGraphicFramePr>
            <a:graphicFrameLocks/>
          </p:cNvGraphicFramePr>
          <p:nvPr>
            <p:extLst>
              <p:ext uri="{D42A27DB-BD31-4B8C-83A1-F6EECF244321}">
                <p14:modId xmlns:p14="http://schemas.microsoft.com/office/powerpoint/2010/main" val="1228025982"/>
              </p:ext>
            </p:extLst>
          </p:nvPr>
        </p:nvGraphicFramePr>
        <p:xfrm>
          <a:off x="5942554" y="3560454"/>
          <a:ext cx="3933826" cy="3175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תרשים 16">
            <a:extLst>
              <a:ext uri="{FF2B5EF4-FFF2-40B4-BE49-F238E27FC236}">
                <a16:creationId xmlns:a16="http://schemas.microsoft.com/office/drawing/2014/main" id="{7A22D0CD-76E0-4A6A-B15A-F3AF39158BB2}"/>
              </a:ext>
            </a:extLst>
          </p:cNvPr>
          <p:cNvGraphicFramePr>
            <a:graphicFrameLocks/>
          </p:cNvGraphicFramePr>
          <p:nvPr>
            <p:extLst>
              <p:ext uri="{D42A27DB-BD31-4B8C-83A1-F6EECF244321}">
                <p14:modId xmlns:p14="http://schemas.microsoft.com/office/powerpoint/2010/main" val="453419309"/>
              </p:ext>
            </p:extLst>
          </p:nvPr>
        </p:nvGraphicFramePr>
        <p:xfrm>
          <a:off x="8476477" y="1905242"/>
          <a:ext cx="3930651" cy="3171825"/>
        </p:xfrm>
        <a:graphic>
          <a:graphicData uri="http://schemas.openxmlformats.org/drawingml/2006/chart">
            <c:chart xmlns:c="http://schemas.openxmlformats.org/drawingml/2006/chart" xmlns:r="http://schemas.openxmlformats.org/officeDocument/2006/relationships" r:id="rId7"/>
          </a:graphicData>
        </a:graphic>
      </p:graphicFrame>
      <p:sp>
        <p:nvSpPr>
          <p:cNvPr id="17" name="מלבן 3">
            <a:extLst>
              <a:ext uri="{FF2B5EF4-FFF2-40B4-BE49-F238E27FC236}">
                <a16:creationId xmlns:a16="http://schemas.microsoft.com/office/drawing/2014/main" id="{2101E055-1BB7-4FCC-96EC-7B898843FC06}"/>
              </a:ext>
            </a:extLst>
          </p:cNvPr>
          <p:cNvSpPr/>
          <p:nvPr/>
        </p:nvSpPr>
        <p:spPr>
          <a:xfrm>
            <a:off x="5685323" y="995470"/>
            <a:ext cx="1102827" cy="39654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Age</a:t>
            </a:r>
            <a:endParaRPr lang="he-IL" sz="1200" b="1" dirty="0">
              <a:solidFill>
                <a:srgbClr val="36636F"/>
              </a:solidFill>
              <a:latin typeface="Segoe UI" panose="020B0502040204020203" pitchFamily="34" charset="0"/>
              <a:cs typeface="Segoe UI" panose="020B0502040204020203" pitchFamily="34" charset="0"/>
            </a:endParaRPr>
          </a:p>
        </p:txBody>
      </p:sp>
      <p:sp>
        <p:nvSpPr>
          <p:cNvPr id="18" name="מלבן 3">
            <a:extLst>
              <a:ext uri="{FF2B5EF4-FFF2-40B4-BE49-F238E27FC236}">
                <a16:creationId xmlns:a16="http://schemas.microsoft.com/office/drawing/2014/main" id="{4F2D6C24-E649-4A0D-8AB8-14D10FAE613C}"/>
              </a:ext>
            </a:extLst>
          </p:cNvPr>
          <p:cNvSpPr/>
          <p:nvPr/>
        </p:nvSpPr>
        <p:spPr>
          <a:xfrm>
            <a:off x="628650" y="909858"/>
            <a:ext cx="1295954" cy="39654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Gender</a:t>
            </a:r>
            <a:endParaRPr lang="he-IL" sz="1200" b="1" dirty="0">
              <a:solidFill>
                <a:srgbClr val="36636F"/>
              </a:solidFill>
              <a:latin typeface="Segoe UI" panose="020B0502040204020203" pitchFamily="34" charset="0"/>
              <a:cs typeface="Segoe UI" panose="020B0502040204020203" pitchFamily="34" charset="0"/>
            </a:endParaRPr>
          </a:p>
        </p:txBody>
      </p:sp>
      <p:sp>
        <p:nvSpPr>
          <p:cNvPr id="19" name="מלבן 3">
            <a:extLst>
              <a:ext uri="{FF2B5EF4-FFF2-40B4-BE49-F238E27FC236}">
                <a16:creationId xmlns:a16="http://schemas.microsoft.com/office/drawing/2014/main" id="{66E982D3-912D-4CCF-918F-1FC53456B154}"/>
              </a:ext>
            </a:extLst>
          </p:cNvPr>
          <p:cNvSpPr/>
          <p:nvPr/>
        </p:nvSpPr>
        <p:spPr>
          <a:xfrm>
            <a:off x="9257585" y="1776185"/>
            <a:ext cx="2041145" cy="41127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Children’s Age</a:t>
            </a:r>
            <a:endParaRPr lang="he-IL" sz="1200" b="1" dirty="0">
              <a:solidFill>
                <a:srgbClr val="36636F"/>
              </a:solidFill>
              <a:latin typeface="Segoe UI" panose="020B0502040204020203" pitchFamily="34" charset="0"/>
              <a:cs typeface="Segoe UI" panose="020B0502040204020203" pitchFamily="34" charset="0"/>
            </a:endParaRPr>
          </a:p>
        </p:txBody>
      </p:sp>
      <p:sp>
        <p:nvSpPr>
          <p:cNvPr id="20" name="מלבן 3">
            <a:extLst>
              <a:ext uri="{FF2B5EF4-FFF2-40B4-BE49-F238E27FC236}">
                <a16:creationId xmlns:a16="http://schemas.microsoft.com/office/drawing/2014/main" id="{FB601A08-7EE0-4B13-958F-C92817F99A76}"/>
              </a:ext>
            </a:extLst>
          </p:cNvPr>
          <p:cNvSpPr/>
          <p:nvPr/>
        </p:nvSpPr>
        <p:spPr>
          <a:xfrm>
            <a:off x="2674642" y="3306094"/>
            <a:ext cx="2818736" cy="41127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Level of Religiousness</a:t>
            </a:r>
            <a:endParaRPr lang="he-IL" sz="1200" b="1" dirty="0">
              <a:solidFill>
                <a:srgbClr val="36636F"/>
              </a:solidFill>
              <a:latin typeface="Segoe UI" panose="020B0502040204020203" pitchFamily="34" charset="0"/>
              <a:cs typeface="Segoe UI" panose="020B0502040204020203" pitchFamily="34" charset="0"/>
            </a:endParaRPr>
          </a:p>
        </p:txBody>
      </p:sp>
      <p:sp>
        <p:nvSpPr>
          <p:cNvPr id="21" name="מלבן 3">
            <a:extLst>
              <a:ext uri="{FF2B5EF4-FFF2-40B4-BE49-F238E27FC236}">
                <a16:creationId xmlns:a16="http://schemas.microsoft.com/office/drawing/2014/main" id="{22C8838C-97F4-4B79-99A5-8E349315E651}"/>
              </a:ext>
            </a:extLst>
          </p:cNvPr>
          <p:cNvSpPr/>
          <p:nvPr/>
        </p:nvSpPr>
        <p:spPr>
          <a:xfrm>
            <a:off x="6527903" y="3567894"/>
            <a:ext cx="2761218"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l"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Number of Children</a:t>
            </a:r>
            <a:endParaRPr lang="he-IL" sz="1200" b="1" dirty="0">
              <a:solidFill>
                <a:srgbClr val="36636F"/>
              </a:solidFill>
              <a:latin typeface="Segoe UI" panose="020B0502040204020203" pitchFamily="34" charset="0"/>
              <a:cs typeface="Segoe UI" panose="020B0502040204020203" pitchFamily="34" charset="0"/>
            </a:endParaRPr>
          </a:p>
        </p:txBody>
      </p:sp>
      <p:pic>
        <p:nvPicPr>
          <p:cNvPr id="4" name="Graphic 3" descr="Woman">
            <a:extLst>
              <a:ext uri="{FF2B5EF4-FFF2-40B4-BE49-F238E27FC236}">
                <a16:creationId xmlns:a16="http://schemas.microsoft.com/office/drawing/2014/main" id="{A4D619AF-968A-4834-B542-FE08D5CCB7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5736" y="1618458"/>
            <a:ext cx="819138" cy="819138"/>
          </a:xfrm>
          <a:prstGeom prst="rect">
            <a:avLst/>
          </a:prstGeom>
        </p:spPr>
      </p:pic>
      <p:pic>
        <p:nvPicPr>
          <p:cNvPr id="22" name="Graphic 21" descr="Man">
            <a:extLst>
              <a:ext uri="{FF2B5EF4-FFF2-40B4-BE49-F238E27FC236}">
                <a16:creationId xmlns:a16="http://schemas.microsoft.com/office/drawing/2014/main" id="{6735F811-0F09-4326-A287-1C359A65E93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8999" y="2533657"/>
            <a:ext cx="819138" cy="819138"/>
          </a:xfrm>
          <a:prstGeom prst="rect">
            <a:avLst/>
          </a:prstGeom>
        </p:spPr>
      </p:pic>
      <p:grpSp>
        <p:nvGrpSpPr>
          <p:cNvPr id="35" name="Group 34">
            <a:extLst>
              <a:ext uri="{FF2B5EF4-FFF2-40B4-BE49-F238E27FC236}">
                <a16:creationId xmlns:a16="http://schemas.microsoft.com/office/drawing/2014/main" id="{C88B0465-64BD-486D-8EA2-E343D1A08358}"/>
              </a:ext>
            </a:extLst>
          </p:cNvPr>
          <p:cNvGrpSpPr/>
          <p:nvPr/>
        </p:nvGrpSpPr>
        <p:grpSpPr>
          <a:xfrm>
            <a:off x="11089291" y="2423325"/>
            <a:ext cx="742096" cy="989784"/>
            <a:chOff x="11208664" y="1865935"/>
            <a:chExt cx="742096" cy="989784"/>
          </a:xfrm>
        </p:grpSpPr>
        <p:pic>
          <p:nvPicPr>
            <p:cNvPr id="26" name="Graphic 25" descr="Baby">
              <a:extLst>
                <a:ext uri="{FF2B5EF4-FFF2-40B4-BE49-F238E27FC236}">
                  <a16:creationId xmlns:a16="http://schemas.microsoft.com/office/drawing/2014/main" id="{1E8398B3-BCB0-42EB-A448-DE215AB6B3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08664" y="1865935"/>
              <a:ext cx="742096" cy="742096"/>
            </a:xfrm>
            <a:prstGeom prst="rect">
              <a:avLst/>
            </a:prstGeom>
          </p:spPr>
        </p:pic>
        <p:sp>
          <p:nvSpPr>
            <p:cNvPr id="32" name="מלבן 3">
              <a:extLst>
                <a:ext uri="{FF2B5EF4-FFF2-40B4-BE49-F238E27FC236}">
                  <a16:creationId xmlns:a16="http://schemas.microsoft.com/office/drawing/2014/main" id="{2B9AD674-DD98-4E77-9956-594599031FF4}"/>
                </a:ext>
              </a:extLst>
            </p:cNvPr>
            <p:cNvSpPr/>
            <p:nvPr/>
          </p:nvSpPr>
          <p:spPr>
            <a:xfrm>
              <a:off x="11256164" y="2490594"/>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he-IL" sz="1600" b="1" dirty="0">
                  <a:solidFill>
                    <a:srgbClr val="36636F"/>
                  </a:solidFill>
                  <a:latin typeface="Segoe UI" panose="020B0502040204020203" pitchFamily="34" charset="0"/>
                  <a:cs typeface="Segoe UI" panose="020B0502040204020203" pitchFamily="34" charset="0"/>
                </a:rPr>
                <a:t>0-2</a:t>
              </a:r>
              <a:endParaRPr lang="he-IL" sz="1100" b="1" dirty="0">
                <a:solidFill>
                  <a:srgbClr val="36636F"/>
                </a:solidFill>
                <a:latin typeface="Segoe UI" panose="020B0502040204020203" pitchFamily="34" charset="0"/>
                <a:cs typeface="Segoe UI" panose="020B0502040204020203" pitchFamily="34" charset="0"/>
              </a:endParaRPr>
            </a:p>
          </p:txBody>
        </p:sp>
      </p:grpSp>
      <p:grpSp>
        <p:nvGrpSpPr>
          <p:cNvPr id="37" name="Group 36">
            <a:extLst>
              <a:ext uri="{FF2B5EF4-FFF2-40B4-BE49-F238E27FC236}">
                <a16:creationId xmlns:a16="http://schemas.microsoft.com/office/drawing/2014/main" id="{EF884DF5-A7BA-45B8-B98A-2A95F000D875}"/>
              </a:ext>
            </a:extLst>
          </p:cNvPr>
          <p:cNvGrpSpPr/>
          <p:nvPr/>
        </p:nvGrpSpPr>
        <p:grpSpPr>
          <a:xfrm flipH="1">
            <a:off x="10060840" y="3806799"/>
            <a:ext cx="761923" cy="1309247"/>
            <a:chOff x="10492740" y="4260163"/>
            <a:chExt cx="761923" cy="1309247"/>
          </a:xfrm>
        </p:grpSpPr>
        <p:pic>
          <p:nvPicPr>
            <p:cNvPr id="30" name="Graphic 29" descr="Child with balloon">
              <a:extLst>
                <a:ext uri="{FF2B5EF4-FFF2-40B4-BE49-F238E27FC236}">
                  <a16:creationId xmlns:a16="http://schemas.microsoft.com/office/drawing/2014/main" id="{3C765155-85B1-45BE-9104-ED4AEDFD3E0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92740" y="4827314"/>
              <a:ext cx="742096" cy="742096"/>
            </a:xfrm>
            <a:prstGeom prst="rect">
              <a:avLst/>
            </a:prstGeom>
          </p:spPr>
        </p:pic>
        <p:sp>
          <p:nvSpPr>
            <p:cNvPr id="36" name="Teardrop 35">
              <a:extLst>
                <a:ext uri="{FF2B5EF4-FFF2-40B4-BE49-F238E27FC236}">
                  <a16:creationId xmlns:a16="http://schemas.microsoft.com/office/drawing/2014/main" id="{E0BC836F-6102-4816-9D53-45EC0C96591E}"/>
                </a:ext>
              </a:extLst>
            </p:cNvPr>
            <p:cNvSpPr/>
            <p:nvPr/>
          </p:nvSpPr>
          <p:spPr>
            <a:xfrm rot="8124337">
              <a:off x="10694451" y="4260163"/>
              <a:ext cx="560212" cy="610256"/>
            </a:xfrm>
            <a:prstGeom prst="teardrop">
              <a:avLst>
                <a:gd name="adj" fmla="val 116165"/>
              </a:avLst>
            </a:prstGeom>
            <a:solidFill>
              <a:srgbClr val="366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grpSp>
      <p:sp>
        <p:nvSpPr>
          <p:cNvPr id="34" name="מלבן 3">
            <a:extLst>
              <a:ext uri="{FF2B5EF4-FFF2-40B4-BE49-F238E27FC236}">
                <a16:creationId xmlns:a16="http://schemas.microsoft.com/office/drawing/2014/main" id="{EE105270-A6C0-41E3-985D-32B52F0921E7}"/>
              </a:ext>
            </a:extLst>
          </p:cNvPr>
          <p:cNvSpPr/>
          <p:nvPr/>
        </p:nvSpPr>
        <p:spPr>
          <a:xfrm>
            <a:off x="10028009" y="3968755"/>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he-IL" sz="1600" b="1" dirty="0">
                <a:solidFill>
                  <a:schemeClr val="bg1"/>
                </a:solidFill>
                <a:latin typeface="Segoe UI" panose="020B0502040204020203" pitchFamily="34" charset="0"/>
                <a:cs typeface="Segoe UI" panose="020B0502040204020203" pitchFamily="34" charset="0"/>
              </a:rPr>
              <a:t>3-4</a:t>
            </a:r>
            <a:endParaRPr lang="he-IL" sz="1100" b="1" dirty="0">
              <a:solidFill>
                <a:schemeClr val="bg1"/>
              </a:solidFill>
              <a:latin typeface="Segoe UI" panose="020B0502040204020203" pitchFamily="34" charset="0"/>
              <a:cs typeface="Segoe UI" panose="020B0502040204020203" pitchFamily="34" charset="0"/>
            </a:endParaRPr>
          </a:p>
        </p:txBody>
      </p:sp>
      <p:grpSp>
        <p:nvGrpSpPr>
          <p:cNvPr id="39" name="Group 38">
            <a:extLst>
              <a:ext uri="{FF2B5EF4-FFF2-40B4-BE49-F238E27FC236}">
                <a16:creationId xmlns:a16="http://schemas.microsoft.com/office/drawing/2014/main" id="{5EBBF336-DAC9-4BFC-BB4A-0C1D9742BB57}"/>
              </a:ext>
            </a:extLst>
          </p:cNvPr>
          <p:cNvGrpSpPr/>
          <p:nvPr/>
        </p:nvGrpSpPr>
        <p:grpSpPr>
          <a:xfrm>
            <a:off x="9408484" y="2450211"/>
            <a:ext cx="917072" cy="1465526"/>
            <a:chOff x="7783391" y="2178483"/>
            <a:chExt cx="917072" cy="1465526"/>
          </a:xfrm>
        </p:grpSpPr>
        <p:pic>
          <p:nvPicPr>
            <p:cNvPr id="29" name="Graphic 28" descr="Child with balloon">
              <a:extLst>
                <a:ext uri="{FF2B5EF4-FFF2-40B4-BE49-F238E27FC236}">
                  <a16:creationId xmlns:a16="http://schemas.microsoft.com/office/drawing/2014/main" id="{A3F1167A-7445-4B98-BF4D-1880A9DC14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783391" y="2726937"/>
              <a:ext cx="917072" cy="917072"/>
            </a:xfrm>
            <a:prstGeom prst="rect">
              <a:avLst/>
            </a:prstGeom>
          </p:spPr>
        </p:pic>
        <p:sp>
          <p:nvSpPr>
            <p:cNvPr id="38" name="Teardrop 37">
              <a:extLst>
                <a:ext uri="{FF2B5EF4-FFF2-40B4-BE49-F238E27FC236}">
                  <a16:creationId xmlns:a16="http://schemas.microsoft.com/office/drawing/2014/main" id="{018999CC-F277-449C-852F-B17E31562002}"/>
                </a:ext>
              </a:extLst>
            </p:cNvPr>
            <p:cNvSpPr/>
            <p:nvPr/>
          </p:nvSpPr>
          <p:spPr>
            <a:xfrm rot="8124337">
              <a:off x="8083879" y="2178483"/>
              <a:ext cx="560212" cy="610256"/>
            </a:xfrm>
            <a:prstGeom prst="teardrop">
              <a:avLst>
                <a:gd name="adj" fmla="val 116165"/>
              </a:avLst>
            </a:prstGeom>
            <a:solidFill>
              <a:srgbClr val="366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grpSp>
      <p:sp>
        <p:nvSpPr>
          <p:cNvPr id="33" name="מלבן 3">
            <a:extLst>
              <a:ext uri="{FF2B5EF4-FFF2-40B4-BE49-F238E27FC236}">
                <a16:creationId xmlns:a16="http://schemas.microsoft.com/office/drawing/2014/main" id="{0B5F68E0-5DAB-4FA9-8695-2D181F7953CC}"/>
              </a:ext>
            </a:extLst>
          </p:cNvPr>
          <p:cNvSpPr/>
          <p:nvPr/>
        </p:nvSpPr>
        <p:spPr>
          <a:xfrm>
            <a:off x="9670017" y="2591949"/>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he-IL" sz="1600" b="1" dirty="0">
                <a:solidFill>
                  <a:schemeClr val="bg1"/>
                </a:solidFill>
                <a:latin typeface="Segoe UI" panose="020B0502040204020203" pitchFamily="34" charset="0"/>
                <a:cs typeface="Segoe UI" panose="020B0502040204020203" pitchFamily="34" charset="0"/>
              </a:rPr>
              <a:t>5+</a:t>
            </a:r>
            <a:endParaRPr lang="he-IL" sz="11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4432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35</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74041"/>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Socioeconomic Profile of Survey Respondents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59857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7" name="תרשים 16">
            <a:extLst>
              <a:ext uri="{FF2B5EF4-FFF2-40B4-BE49-F238E27FC236}">
                <a16:creationId xmlns:a16="http://schemas.microsoft.com/office/drawing/2014/main" id="{94CF6D1E-0C12-4E91-8B5E-D31C921CED0C}"/>
              </a:ext>
            </a:extLst>
          </p:cNvPr>
          <p:cNvGraphicFramePr>
            <a:graphicFrameLocks/>
          </p:cNvGraphicFramePr>
          <p:nvPr>
            <p:extLst>
              <p:ext uri="{D42A27DB-BD31-4B8C-83A1-F6EECF244321}">
                <p14:modId xmlns:p14="http://schemas.microsoft.com/office/powerpoint/2010/main" val="3282647526"/>
              </p:ext>
            </p:extLst>
          </p:nvPr>
        </p:nvGraphicFramePr>
        <p:xfrm>
          <a:off x="-227303" y="794098"/>
          <a:ext cx="3864841" cy="3206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תרשים 16">
            <a:extLst>
              <a:ext uri="{FF2B5EF4-FFF2-40B4-BE49-F238E27FC236}">
                <a16:creationId xmlns:a16="http://schemas.microsoft.com/office/drawing/2014/main" id="{061566B3-5653-440F-B463-5A8052E85E4A}"/>
              </a:ext>
            </a:extLst>
          </p:cNvPr>
          <p:cNvGraphicFramePr>
            <a:graphicFrameLocks/>
          </p:cNvGraphicFramePr>
          <p:nvPr>
            <p:extLst>
              <p:ext uri="{D42A27DB-BD31-4B8C-83A1-F6EECF244321}">
                <p14:modId xmlns:p14="http://schemas.microsoft.com/office/powerpoint/2010/main" val="45640244"/>
              </p:ext>
            </p:extLst>
          </p:nvPr>
        </p:nvGraphicFramePr>
        <p:xfrm>
          <a:off x="2378386" y="3282952"/>
          <a:ext cx="4456528" cy="35490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תרשים 16">
            <a:extLst>
              <a:ext uri="{FF2B5EF4-FFF2-40B4-BE49-F238E27FC236}">
                <a16:creationId xmlns:a16="http://schemas.microsoft.com/office/drawing/2014/main" id="{320651DD-3397-421A-BE35-B829BC2E58AD}"/>
              </a:ext>
            </a:extLst>
          </p:cNvPr>
          <p:cNvGraphicFramePr>
            <a:graphicFrameLocks/>
          </p:cNvGraphicFramePr>
          <p:nvPr>
            <p:extLst>
              <p:ext uri="{D42A27DB-BD31-4B8C-83A1-F6EECF244321}">
                <p14:modId xmlns:p14="http://schemas.microsoft.com/office/powerpoint/2010/main" val="3296148619"/>
              </p:ext>
            </p:extLst>
          </p:nvPr>
        </p:nvGraphicFramePr>
        <p:xfrm>
          <a:off x="5179625" y="794098"/>
          <a:ext cx="3810228" cy="34761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תרשים 16">
            <a:extLst>
              <a:ext uri="{FF2B5EF4-FFF2-40B4-BE49-F238E27FC236}">
                <a16:creationId xmlns:a16="http://schemas.microsoft.com/office/drawing/2014/main" id="{CFA2AA7A-B6FA-4AE7-A97F-BEEBFD1BABA9}"/>
              </a:ext>
            </a:extLst>
          </p:cNvPr>
          <p:cNvGraphicFramePr>
            <a:graphicFrameLocks/>
          </p:cNvGraphicFramePr>
          <p:nvPr>
            <p:extLst>
              <p:ext uri="{D42A27DB-BD31-4B8C-83A1-F6EECF244321}">
                <p14:modId xmlns:p14="http://schemas.microsoft.com/office/powerpoint/2010/main" val="87005651"/>
              </p:ext>
            </p:extLst>
          </p:nvPr>
        </p:nvGraphicFramePr>
        <p:xfrm>
          <a:off x="7763684" y="2794440"/>
          <a:ext cx="4575329" cy="3919733"/>
        </p:xfrm>
        <a:graphic>
          <a:graphicData uri="http://schemas.openxmlformats.org/drawingml/2006/chart">
            <c:chart xmlns:c="http://schemas.openxmlformats.org/drawingml/2006/chart" xmlns:r="http://schemas.openxmlformats.org/officeDocument/2006/relationships" r:id="rId6"/>
          </a:graphicData>
        </a:graphic>
      </p:graphicFrame>
      <p:sp>
        <p:nvSpPr>
          <p:cNvPr id="12" name="מלבן 3">
            <a:extLst>
              <a:ext uri="{FF2B5EF4-FFF2-40B4-BE49-F238E27FC236}">
                <a16:creationId xmlns:a16="http://schemas.microsoft.com/office/drawing/2014/main" id="{39CB77CF-3E0F-4885-841C-3AFAC665B807}"/>
              </a:ext>
            </a:extLst>
          </p:cNvPr>
          <p:cNvSpPr/>
          <p:nvPr/>
        </p:nvSpPr>
        <p:spPr>
          <a:xfrm>
            <a:off x="9271879" y="2397346"/>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Education</a:t>
            </a:r>
            <a:endParaRPr lang="he-IL" sz="1200" b="1" dirty="0">
              <a:solidFill>
                <a:srgbClr val="36636F"/>
              </a:solidFill>
              <a:latin typeface="Segoe UI" panose="020B0502040204020203" pitchFamily="34" charset="0"/>
              <a:cs typeface="Segoe UI" panose="020B0502040204020203" pitchFamily="34" charset="0"/>
            </a:endParaRPr>
          </a:p>
        </p:txBody>
      </p:sp>
      <p:sp>
        <p:nvSpPr>
          <p:cNvPr id="13" name="מלבן 3">
            <a:extLst>
              <a:ext uri="{FF2B5EF4-FFF2-40B4-BE49-F238E27FC236}">
                <a16:creationId xmlns:a16="http://schemas.microsoft.com/office/drawing/2014/main" id="{E0DFEE02-A093-4502-B554-666A0FC20A2C}"/>
              </a:ext>
            </a:extLst>
          </p:cNvPr>
          <p:cNvSpPr/>
          <p:nvPr/>
        </p:nvSpPr>
        <p:spPr>
          <a:xfrm>
            <a:off x="6255358" y="58433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Income</a:t>
            </a:r>
            <a:endParaRPr lang="he-IL" sz="1200" b="1" dirty="0">
              <a:solidFill>
                <a:srgbClr val="36636F"/>
              </a:solidFill>
              <a:latin typeface="Segoe UI" panose="020B0502040204020203" pitchFamily="34" charset="0"/>
              <a:cs typeface="Segoe UI" panose="020B0502040204020203" pitchFamily="34" charset="0"/>
            </a:endParaRPr>
          </a:p>
        </p:txBody>
      </p:sp>
      <p:sp>
        <p:nvSpPr>
          <p:cNvPr id="14" name="מלבן 3">
            <a:extLst>
              <a:ext uri="{FF2B5EF4-FFF2-40B4-BE49-F238E27FC236}">
                <a16:creationId xmlns:a16="http://schemas.microsoft.com/office/drawing/2014/main" id="{FB4EB889-970F-4DD8-8FFA-12AFBC491613}"/>
              </a:ext>
            </a:extLst>
          </p:cNvPr>
          <p:cNvSpPr/>
          <p:nvPr/>
        </p:nvSpPr>
        <p:spPr>
          <a:xfrm>
            <a:off x="3494924" y="2679881"/>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Spouse’s Employment</a:t>
            </a:r>
            <a:endParaRPr lang="he-IL" sz="1200" b="1" dirty="0">
              <a:solidFill>
                <a:srgbClr val="36636F"/>
              </a:solidFill>
              <a:latin typeface="Segoe UI" panose="020B0502040204020203" pitchFamily="34" charset="0"/>
              <a:cs typeface="Segoe UI" panose="020B0502040204020203" pitchFamily="34" charset="0"/>
            </a:endParaRPr>
          </a:p>
        </p:txBody>
      </p:sp>
      <p:sp>
        <p:nvSpPr>
          <p:cNvPr id="15" name="מלבן 3">
            <a:extLst>
              <a:ext uri="{FF2B5EF4-FFF2-40B4-BE49-F238E27FC236}">
                <a16:creationId xmlns:a16="http://schemas.microsoft.com/office/drawing/2014/main" id="{867A9E3D-9641-420E-AE82-01444566CFBB}"/>
              </a:ext>
            </a:extLst>
          </p:cNvPr>
          <p:cNvSpPr/>
          <p:nvPr/>
        </p:nvSpPr>
        <p:spPr>
          <a:xfrm>
            <a:off x="785808" y="577903"/>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rtl="0" eaLnBrk="0" fontAlgn="base" hangingPunct="0">
              <a:spcBef>
                <a:spcPct val="0"/>
              </a:spcBef>
              <a:spcAft>
                <a:spcPts val="800"/>
              </a:spcAft>
            </a:pPr>
            <a:r>
              <a:rPr lang="en-US" b="1" dirty="0">
                <a:solidFill>
                  <a:srgbClr val="36636F"/>
                </a:solidFill>
                <a:latin typeface="Segoe UI" panose="020B0502040204020203" pitchFamily="34" charset="0"/>
                <a:cs typeface="Segoe UI" panose="020B0502040204020203" pitchFamily="34" charset="0"/>
              </a:rPr>
              <a:t>Employment</a:t>
            </a:r>
            <a:endParaRPr lang="he-IL" sz="1200" b="1" dirty="0">
              <a:solidFill>
                <a:srgbClr val="36636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611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1745487-D757-49CE-92A7-D6FDD44C5281}"/>
              </a:ext>
            </a:extLst>
          </p:cNvPr>
          <p:cNvSpPr txBox="1"/>
          <p:nvPr/>
        </p:nvSpPr>
        <p:spPr>
          <a:xfrm>
            <a:off x="6349" y="-586"/>
            <a:ext cx="12192000" cy="956224"/>
          </a:xfrm>
          <a:prstGeom prst="rect">
            <a:avLst/>
          </a:prstGeom>
          <a:solidFill>
            <a:srgbClr val="36636F"/>
          </a:solidFill>
        </p:spPr>
        <p:txBody>
          <a:bodyPr wrap="square" rtlCol="0">
            <a:spAutoFit/>
          </a:bodyPr>
          <a:lstStyle/>
          <a:p>
            <a:pPr algn="l" rtl="0">
              <a:lnSpc>
                <a:spcPct val="115000"/>
              </a:lnSpc>
              <a:spcAft>
                <a:spcPts val="1000"/>
              </a:spcAf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to Ensure Safe Mobility</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lnSpc>
                <a:spcPct val="115000"/>
              </a:lnSpc>
              <a:spcAft>
                <a:spcPts val="1000"/>
              </a:spcAft>
            </a:pP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7C29E847-6791-4E01-8346-DCB32289E3A2}"/>
              </a:ext>
            </a:extLst>
          </p:cNvPr>
          <p:cNvSpPr/>
          <p:nvPr/>
        </p:nvSpPr>
        <p:spPr>
          <a:xfrm>
            <a:off x="1" y="1367199"/>
            <a:ext cx="6133560" cy="5477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5EA4395A-EBEE-4001-B54F-2B9BCA935BC9}"/>
              </a:ext>
            </a:extLst>
          </p:cNvPr>
          <p:cNvSpPr txBox="1"/>
          <p:nvPr/>
        </p:nvSpPr>
        <p:spPr>
          <a:xfrm>
            <a:off x="1" y="481146"/>
            <a:ext cx="12193214" cy="1338828"/>
          </a:xfrm>
          <a:prstGeom prst="rect">
            <a:avLst/>
          </a:prstGeom>
          <a:solidFill>
            <a:srgbClr val="FFDC72"/>
          </a:solidFill>
        </p:spPr>
        <p:txBody>
          <a:bodyPr wrap="square" rtlCol="0">
            <a:spAutoFit/>
          </a:bodyPr>
          <a:lstStyle/>
          <a:p>
            <a:pPr algn="l" rtl="0">
              <a:lnSpc>
                <a:spcPct val="150000"/>
              </a:lnSpc>
            </a:pPr>
            <a:r>
              <a:rPr lang="en-US" sz="1400" b="1" dirty="0">
                <a:solidFill>
                  <a:srgbClr val="36636F"/>
                </a:solidFill>
                <a:latin typeface="Segoe UI" panose="020B0502040204020203" pitchFamily="34" charset="0"/>
                <a:cs typeface="Segoe UI" panose="020B0502040204020203" pitchFamily="34" charset="0"/>
              </a:rPr>
              <a:t>The vast majority of Tira’s residents use cars to get around the city during all hours of the day </a:t>
            </a:r>
            <a:r>
              <a:rPr lang="en-US" sz="1200" b="1" dirty="0">
                <a:solidFill>
                  <a:srgbClr val="36636F"/>
                </a:solidFill>
                <a:latin typeface="Segoe UI" panose="020B0502040204020203" pitchFamily="34" charset="0"/>
                <a:cs typeface="Segoe UI" panose="020B0502040204020203" pitchFamily="34" charset="0"/>
              </a:rPr>
              <a:t>(to take children to and from their schools, afternoon recreation activities, get to work, etc.). The baseline research findings point to the following reasons for this: </a:t>
            </a:r>
          </a:p>
          <a:p>
            <a:pPr marL="285750" indent="-285750" algn="l" rtl="0">
              <a:lnSpc>
                <a:spcPct val="150000"/>
              </a:lnSpc>
              <a:buFont typeface="Arial" panose="020B0604020202020204" pitchFamily="34" charset="0"/>
              <a:buChar char="•"/>
            </a:pPr>
            <a:r>
              <a:rPr lang="en-US" sz="1400" b="1" dirty="0">
                <a:solidFill>
                  <a:srgbClr val="36636F"/>
                </a:solidFill>
                <a:latin typeface="Segoe UI" panose="020B0502040204020203" pitchFamily="34" charset="0"/>
                <a:cs typeface="Segoe UI" panose="020B0502040204020203" pitchFamily="34" charset="0"/>
              </a:rPr>
              <a:t>They feel the roads are unsafe</a:t>
            </a:r>
          </a:p>
          <a:p>
            <a:pPr marL="285750" indent="-285750" algn="l" rtl="0">
              <a:lnSpc>
                <a:spcPct val="150000"/>
              </a:lnSpc>
              <a:buFont typeface="Arial" panose="020B0604020202020204" pitchFamily="34" charset="0"/>
              <a:buChar char="•"/>
            </a:pPr>
            <a:r>
              <a:rPr lang="en-US" sz="1400" b="1" dirty="0">
                <a:solidFill>
                  <a:srgbClr val="36636F"/>
                </a:solidFill>
                <a:latin typeface="Segoe UI" panose="020B0502040204020203" pitchFamily="34" charset="0"/>
                <a:cs typeface="Segoe UI" panose="020B0502040204020203" pitchFamily="34" charset="0"/>
              </a:rPr>
              <a:t>Poor infrastructures and blocked sidewalks</a:t>
            </a:r>
            <a:endParaRPr lang="he-IL" sz="1400" b="1" dirty="0">
              <a:solidFill>
                <a:srgbClr val="36636F"/>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434008F3-2800-4288-B478-20BEF80577E6}"/>
              </a:ext>
            </a:extLst>
          </p:cNvPr>
          <p:cNvPicPr>
            <a:picLocks noChangeAspect="1"/>
          </p:cNvPicPr>
          <p:nvPr/>
        </p:nvPicPr>
        <p:blipFill>
          <a:blip r:embed="rId3"/>
          <a:stretch>
            <a:fillRect/>
          </a:stretch>
        </p:blipFill>
        <p:spPr>
          <a:xfrm>
            <a:off x="11023668" y="2624658"/>
            <a:ext cx="998526" cy="998526"/>
          </a:xfrm>
          <a:prstGeom prst="rect">
            <a:avLst/>
          </a:prstGeom>
        </p:spPr>
      </p:pic>
      <p:sp>
        <p:nvSpPr>
          <p:cNvPr id="10" name="TextBox 9">
            <a:extLst>
              <a:ext uri="{FF2B5EF4-FFF2-40B4-BE49-F238E27FC236}">
                <a16:creationId xmlns:a16="http://schemas.microsoft.com/office/drawing/2014/main" id="{29D68993-D518-48DF-AEA5-0C371FB74E65}"/>
              </a:ext>
            </a:extLst>
          </p:cNvPr>
          <p:cNvSpPr txBox="1"/>
          <p:nvPr/>
        </p:nvSpPr>
        <p:spPr>
          <a:xfrm>
            <a:off x="7067057" y="2828568"/>
            <a:ext cx="4367323" cy="1200329"/>
          </a:xfrm>
          <a:prstGeom prst="rect">
            <a:avLst/>
          </a:prstGeom>
          <a:noFill/>
        </p:spPr>
        <p:txBody>
          <a:bodyPr wrap="square">
            <a:spAutoFit/>
          </a:bodyPr>
          <a:lstStyle/>
          <a:p>
            <a:pPr algn="l" rtl="0">
              <a:lnSpc>
                <a:spcPct val="150000"/>
              </a:lnSpc>
            </a:pP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use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cars</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to take their children to or from their</a:t>
            </a:r>
          </a:p>
          <a:p>
            <a:pPr algn="l" rtl="0">
              <a:lnSpc>
                <a:spcPct val="150000"/>
              </a:lnSpc>
            </a:pP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schools</a:t>
            </a:r>
            <a:endParaRPr lang="he-IL"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endParaRPr>
          </a:p>
          <a:p>
            <a:pPr algn="l" rtl="0">
              <a:lnSpc>
                <a:spcPct val="150000"/>
              </a:lnSpc>
            </a:pPr>
            <a:endPar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pPr algn="l" rtl="0">
              <a:lnSpc>
                <a:spcPct val="150000"/>
              </a:lnSpc>
            </a:pP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Use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cars</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to get around in the afternoon</a:t>
            </a:r>
            <a:endParaRPr lang="he-IL" sz="1200" b="1" dirty="0">
              <a:solidFill>
                <a:srgbClr val="404040"/>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C352FC08-34BF-4BEF-BB18-BFD0D5F4C819}"/>
              </a:ext>
            </a:extLst>
          </p:cNvPr>
          <p:cNvSpPr txBox="1"/>
          <p:nvPr/>
        </p:nvSpPr>
        <p:spPr>
          <a:xfrm>
            <a:off x="38234" y="1664067"/>
            <a:ext cx="5982398" cy="4801314"/>
          </a:xfrm>
          <a:prstGeom prst="rect">
            <a:avLst/>
          </a:prstGeom>
          <a:noFill/>
        </p:spPr>
        <p:txBody>
          <a:bodyPr wrap="square">
            <a:spAutoFit/>
          </a:bodyPr>
          <a:lstStyle/>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(Focus groups, women)</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“There’s no sidewalk, no sense of security. It feels like public spaces have been exploited and privatized. I don’t feel accepted by the space, it’s completely uninviting.”</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“There’s no way of walking on the sidewalk. It’s blocked by cars so if you want to walk you have to go down to the road.”</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 are potholes on the sidewalk. Once I was walking to the grocery store near our house with my son and he fell into one of them. There are some potholes I haven’t even noticed. There’s no maintenance, no infrastructures.”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(Focus group, men)</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“You get to Tzur Yitzchak and you see a mother walking with her child in a stroller on the sidewalk, all happy go lucky, and we don’t have a sidewalk to walk on.”</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“I’m not willing for my children to get around on foot because it’s unsafe. There are no sidewalks. Nothing guarantees that my son won’t get run over on the way.” </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son bought a new bicycle and learned how to ride it, but there’s nowhere for us to use it.”</a:t>
            </a:r>
          </a:p>
          <a:p>
            <a:pPr algn="l" rtl="0"/>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roads are very dangerous. People drive way too fast, there are no crosswalks. The most dangerous thing I’ve ever done with my children was go out on the road.”</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AABEF2B-5F88-480B-857D-D748710F96F4}"/>
              </a:ext>
            </a:extLst>
          </p:cNvPr>
          <p:cNvSpPr txBox="1"/>
          <p:nvPr/>
        </p:nvSpPr>
        <p:spPr>
          <a:xfrm>
            <a:off x="7030775" y="2030299"/>
            <a:ext cx="3751521" cy="646331"/>
          </a:xfrm>
          <a:prstGeom prst="rect">
            <a:avLst/>
          </a:prstGeom>
          <a:noFill/>
        </p:spPr>
        <p:txBody>
          <a:bodyPr wrap="square">
            <a:spAutoFit/>
          </a:bodyPr>
          <a:lstStyle/>
          <a:p>
            <a:pPr algn="l" rtl="0"/>
            <a:r>
              <a:rPr lang="en-US" sz="1200" dirty="0">
                <a:solidFill>
                  <a:srgbClr val="404040"/>
                </a:solidFill>
                <a:latin typeface="Segoe UI" panose="020B0502040204020203" pitchFamily="34" charset="0"/>
                <a:cs typeface="Segoe UI" panose="020B0502040204020203" pitchFamily="34" charset="0"/>
              </a:rPr>
              <a:t>report that walking with children on the streets of Tira, with or without a stroller, and riding bicycles is completely unsafe.</a:t>
            </a:r>
            <a:endParaRPr lang="he-IL" sz="1200" dirty="0">
              <a:solidFill>
                <a:srgbClr val="404040"/>
              </a:solidFill>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AA7EDBB5-D8C3-4D13-BE2B-67AB098ABE40}"/>
              </a:ext>
            </a:extLst>
          </p:cNvPr>
          <p:cNvSpPr txBox="1"/>
          <p:nvPr/>
        </p:nvSpPr>
        <p:spPr>
          <a:xfrm>
            <a:off x="6235873" y="2047690"/>
            <a:ext cx="944635" cy="461665"/>
          </a:xfrm>
          <a:prstGeom prst="rect">
            <a:avLst/>
          </a:prstGeom>
          <a:noFill/>
        </p:spPr>
        <p:txBody>
          <a:bodyPr wrap="square">
            <a:spAutoFit/>
          </a:bodyPr>
          <a:lstStyle/>
          <a:p>
            <a:pPr algn="l" rtl="0"/>
            <a:r>
              <a:rPr lang="he-IL" sz="2400" b="1" dirty="0">
                <a:solidFill>
                  <a:srgbClr val="404040"/>
                </a:solidFill>
                <a:latin typeface="Segoe UI" panose="020B0502040204020203" pitchFamily="34" charset="0"/>
                <a:cs typeface="Segoe UI" panose="020B0502040204020203" pitchFamily="34" charset="0"/>
              </a:rPr>
              <a:t>74%</a:t>
            </a:r>
            <a:endParaRPr lang="he-IL" sz="2400" b="1"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2F9FDBD5-2E76-44F9-9F0E-B3FDF1E089D5}"/>
              </a:ext>
            </a:extLst>
          </p:cNvPr>
          <p:cNvSpPr/>
          <p:nvPr/>
        </p:nvSpPr>
        <p:spPr>
          <a:xfrm>
            <a:off x="6133561" y="4614674"/>
            <a:ext cx="6070289" cy="2230262"/>
          </a:xfrm>
          <a:prstGeom prst="rect">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8" name="Picture 2" descr="Business team staff icon Royalty Free Vector Image">
            <a:extLst>
              <a:ext uri="{FF2B5EF4-FFF2-40B4-BE49-F238E27FC236}">
                <a16:creationId xmlns:a16="http://schemas.microsoft.com/office/drawing/2014/main" id="{0F636A44-7FEF-46CC-9948-B7287A5877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260847" y="1777531"/>
            <a:ext cx="577353" cy="4501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siness team staff icon Royalty Free Vector Image">
            <a:extLst>
              <a:ext uri="{FF2B5EF4-FFF2-40B4-BE49-F238E27FC236}">
                <a16:creationId xmlns:a16="http://schemas.microsoft.com/office/drawing/2014/main" id="{519E11B1-503E-40F5-98D5-285A44774A4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204026" y="3893325"/>
            <a:ext cx="634174" cy="425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1B5B7A-899F-42CF-A0AB-304A2962740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9234" r="90541">
                        <a14:foregroundMark x1="46622" y1="62609" x2="46622" y2="62609"/>
                        <a14:foregroundMark x1="77477" y1="64783" x2="77477" y2="64783"/>
                        <a14:foregroundMark x1="90541" y1="55652" x2="90541" y2="55652"/>
                        <a14:foregroundMark x1="19369" y1="66957" x2="19369" y2="66957"/>
                        <a14:foregroundMark x1="9234" y1="39130" x2="9234" y2="39130"/>
                        <a14:foregroundMark x1="27928" y1="17391" x2="27928" y2="17391"/>
                        <a14:foregroundMark x1="50901" y1="18261" x2="50901" y2="18261"/>
                      </a14:backgroundRemoval>
                    </a14:imgEffect>
                  </a14:imgLayer>
                </a14:imgProps>
              </a:ext>
            </a:extLst>
          </a:blip>
          <a:stretch>
            <a:fillRect/>
          </a:stretch>
        </p:blipFill>
        <p:spPr>
          <a:xfrm>
            <a:off x="10937945" y="3544202"/>
            <a:ext cx="1293393" cy="670001"/>
          </a:xfrm>
          <a:prstGeom prst="rect">
            <a:avLst/>
          </a:prstGeom>
        </p:spPr>
      </p:pic>
      <p:sp>
        <p:nvSpPr>
          <p:cNvPr id="21" name="TextBox 20">
            <a:extLst>
              <a:ext uri="{FF2B5EF4-FFF2-40B4-BE49-F238E27FC236}">
                <a16:creationId xmlns:a16="http://schemas.microsoft.com/office/drawing/2014/main" id="{9F667D60-35F7-49B5-8FD2-5EF8E86F3C4D}"/>
              </a:ext>
            </a:extLst>
          </p:cNvPr>
          <p:cNvSpPr txBox="1"/>
          <p:nvPr/>
        </p:nvSpPr>
        <p:spPr>
          <a:xfrm>
            <a:off x="7111481" y="3928660"/>
            <a:ext cx="4331233" cy="611899"/>
          </a:xfrm>
          <a:prstGeom prst="rect">
            <a:avLst/>
          </a:prstGeom>
          <a:noFill/>
        </p:spPr>
        <p:txBody>
          <a:bodyPr wrap="square">
            <a:spAutoFit/>
          </a:bodyPr>
          <a:lstStyle/>
          <a:p>
            <a:pPr algn="l" rtl="0">
              <a:lnSpc>
                <a:spcPct val="150000"/>
              </a:lnSpc>
            </a:pP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o</a:t>
            </a:r>
            <a:r>
              <a:rPr lang="en-US"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rPr>
              <a:t>f residents would like to use subsidized transportation services to and from their children’s schools.</a:t>
            </a:r>
            <a:endParaRPr lang="he-IL" sz="1200" b="1"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22" name="TextBox 21">
            <a:extLst>
              <a:ext uri="{FF2B5EF4-FFF2-40B4-BE49-F238E27FC236}">
                <a16:creationId xmlns:a16="http://schemas.microsoft.com/office/drawing/2014/main" id="{0E6E583B-36BE-4E9F-BDDA-D92AE08D6C7D}"/>
              </a:ext>
            </a:extLst>
          </p:cNvPr>
          <p:cNvSpPr txBox="1"/>
          <p:nvPr/>
        </p:nvSpPr>
        <p:spPr>
          <a:xfrm>
            <a:off x="8894430" y="4743324"/>
            <a:ext cx="3297569" cy="1569660"/>
          </a:xfrm>
          <a:prstGeom prst="rect">
            <a:avLst/>
          </a:prstGeom>
          <a:noFill/>
        </p:spPr>
        <p:txBody>
          <a:bodyPr wrap="square" rtlCol="1">
            <a:spAutoFit/>
          </a:bodyPr>
          <a:lstStyle/>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municipality has neglected the roads”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roads are unsafe”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“To save time”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children refuse to walk”</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CD86BF10-574B-436E-9DBE-B1CC097D9A1A}"/>
              </a:ext>
            </a:extLst>
          </p:cNvPr>
          <p:cNvSpPr txBox="1"/>
          <p:nvPr/>
        </p:nvSpPr>
        <p:spPr>
          <a:xfrm>
            <a:off x="6223917" y="4935410"/>
            <a:ext cx="2819186" cy="1569660"/>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sidewalks are blocked by cars.”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have a car”</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children are young and can’t ride bikes.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need to get to far places”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TextBox 24">
            <a:extLst>
              <a:ext uri="{FF2B5EF4-FFF2-40B4-BE49-F238E27FC236}">
                <a16:creationId xmlns:a16="http://schemas.microsoft.com/office/drawing/2014/main" id="{7401B3F1-F1F9-48D6-B120-B8CFE74D27B1}"/>
              </a:ext>
            </a:extLst>
          </p:cNvPr>
          <p:cNvSpPr txBox="1"/>
          <p:nvPr/>
        </p:nvSpPr>
        <p:spPr>
          <a:xfrm>
            <a:off x="6261724" y="4682071"/>
            <a:ext cx="5892468" cy="307777"/>
          </a:xfrm>
          <a:prstGeom prst="rect">
            <a:avLst/>
          </a:prstGeom>
          <a:noFill/>
        </p:spPr>
        <p:txBody>
          <a:bodyPr wrap="square">
            <a:spAutoFit/>
          </a:bodyPr>
          <a:lstStyle/>
          <a:p>
            <a:pPr algn="l" rtl="0"/>
            <a:r>
              <a:rPr lang="en-US" sz="1400" b="1" dirty="0">
                <a:solidFill>
                  <a:schemeClr val="bg1"/>
                </a:solidFill>
                <a:latin typeface="Segoe UI" panose="020B0502040204020203" pitchFamily="34" charset="0"/>
                <a:ea typeface="Tahoma" panose="020B0604030504040204" pitchFamily="34" charset="0"/>
                <a:cs typeface="Segoe UI" panose="020B0502040204020203" pitchFamily="34" charset="0"/>
              </a:rPr>
              <a:t>Why don’t they walk or ride a bicycle to get around? </a:t>
            </a:r>
            <a:r>
              <a:rPr lang="en-US" sz="1200" b="1" dirty="0">
                <a:solidFill>
                  <a:schemeClr val="bg1"/>
                </a:solidFill>
                <a:latin typeface="Segoe UI" panose="020B0502040204020203" pitchFamily="34" charset="0"/>
                <a:ea typeface="Tahoma" panose="020B0604030504040204" pitchFamily="34" charset="0"/>
                <a:cs typeface="Segoe UI" panose="020B0502040204020203" pitchFamily="34" charset="0"/>
              </a:rPr>
              <a:t>(Resident survey)</a:t>
            </a:r>
            <a:endParaRPr lang="he-IL" sz="12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6BDFFDF7-859C-4D33-A3BC-65D329FBD333}"/>
              </a:ext>
            </a:extLst>
          </p:cNvPr>
          <p:cNvSpPr>
            <a:spLocks noGrp="1"/>
          </p:cNvSpPr>
          <p:nvPr>
            <p:ph type="sldNum" sz="quarter" idx="12"/>
          </p:nvPr>
        </p:nvSpPr>
        <p:spPr/>
        <p:txBody>
          <a:bodyPr/>
          <a:lstStyle/>
          <a:p>
            <a:pPr algn="r" rtl="0"/>
            <a:fld id="{199E282D-D310-42D8-B8FF-78ED45A44D81}" type="slidenum">
              <a:rPr lang="he-IL" smtClean="0">
                <a:latin typeface="Segoe UI" panose="020B0502040204020203" pitchFamily="34" charset="0"/>
                <a:cs typeface="Segoe UI" panose="020B0502040204020203" pitchFamily="34" charset="0"/>
              </a:rPr>
              <a:pPr algn="r" rtl="0"/>
              <a:t>36</a:t>
            </a:fld>
            <a:endParaRPr lang="he-IL" dirty="0">
              <a:latin typeface="Segoe UI" panose="020B0502040204020203" pitchFamily="34" charset="0"/>
              <a:cs typeface="Segoe UI" panose="020B0502040204020203" pitchFamily="34" charset="0"/>
            </a:endParaRPr>
          </a:p>
        </p:txBody>
      </p:sp>
      <p:grpSp>
        <p:nvGrpSpPr>
          <p:cNvPr id="36" name="Group 35">
            <a:extLst>
              <a:ext uri="{FF2B5EF4-FFF2-40B4-BE49-F238E27FC236}">
                <a16:creationId xmlns:a16="http://schemas.microsoft.com/office/drawing/2014/main" id="{5CEF6293-57A8-46F3-9A2D-4659C5E4FBF0}"/>
              </a:ext>
            </a:extLst>
          </p:cNvPr>
          <p:cNvGrpSpPr/>
          <p:nvPr/>
        </p:nvGrpSpPr>
        <p:grpSpPr>
          <a:xfrm>
            <a:off x="10644753" y="1766064"/>
            <a:ext cx="1408637" cy="960549"/>
            <a:chOff x="6370670" y="1483003"/>
            <a:chExt cx="1408637" cy="960549"/>
          </a:xfrm>
        </p:grpSpPr>
        <p:pic>
          <p:nvPicPr>
            <p:cNvPr id="8" name="Picture 7">
              <a:extLst>
                <a:ext uri="{FF2B5EF4-FFF2-40B4-BE49-F238E27FC236}">
                  <a16:creationId xmlns:a16="http://schemas.microsoft.com/office/drawing/2014/main" id="{1F658B65-FBAC-4C54-A1D1-A18794C0C162}"/>
                </a:ext>
              </a:extLst>
            </p:cNvPr>
            <p:cNvPicPr>
              <a:picLocks noChangeAspect="1"/>
            </p:cNvPicPr>
            <p:nvPr/>
          </p:nvPicPr>
          <p:blipFill>
            <a:blip r:embed="rId9"/>
            <a:stretch>
              <a:fillRect/>
            </a:stretch>
          </p:blipFill>
          <p:spPr>
            <a:xfrm>
              <a:off x="6888048" y="1483003"/>
              <a:ext cx="461665" cy="461665"/>
            </a:xfrm>
            <a:prstGeom prst="rect">
              <a:avLst/>
            </a:prstGeom>
          </p:spPr>
        </p:pic>
        <p:pic>
          <p:nvPicPr>
            <p:cNvPr id="11" name="Graphic 10" descr="Woman with stroller">
              <a:extLst>
                <a:ext uri="{FF2B5EF4-FFF2-40B4-BE49-F238E27FC236}">
                  <a16:creationId xmlns:a16="http://schemas.microsoft.com/office/drawing/2014/main" id="{720B0379-8673-4179-BB13-77890376F1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70670" y="1716652"/>
              <a:ext cx="663643" cy="663643"/>
            </a:xfrm>
            <a:prstGeom prst="rect">
              <a:avLst/>
            </a:prstGeom>
          </p:spPr>
        </p:pic>
        <p:pic>
          <p:nvPicPr>
            <p:cNvPr id="13" name="Graphic 12" descr="Cycling">
              <a:extLst>
                <a:ext uri="{FF2B5EF4-FFF2-40B4-BE49-F238E27FC236}">
                  <a16:creationId xmlns:a16="http://schemas.microsoft.com/office/drawing/2014/main" id="{50060080-1794-44BE-BCC2-E877E1F7A48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15663" y="1779908"/>
              <a:ext cx="663644" cy="663644"/>
            </a:xfrm>
            <a:prstGeom prst="rect">
              <a:avLst/>
            </a:prstGeom>
          </p:spPr>
        </p:pic>
        <p:pic>
          <p:nvPicPr>
            <p:cNvPr id="31" name="Graphic 30" descr="Close with solid fill">
              <a:extLst>
                <a:ext uri="{FF2B5EF4-FFF2-40B4-BE49-F238E27FC236}">
                  <a16:creationId xmlns:a16="http://schemas.microsoft.com/office/drawing/2014/main" id="{6FD2BDEF-CF8E-488E-9610-38647E99B7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48014" y="1677431"/>
              <a:ext cx="677513" cy="677513"/>
            </a:xfrm>
            <a:prstGeom prst="rect">
              <a:avLst/>
            </a:prstGeom>
          </p:spPr>
        </p:pic>
      </p:grpSp>
      <p:sp>
        <p:nvSpPr>
          <p:cNvPr id="37" name="Rectangle 36">
            <a:extLst>
              <a:ext uri="{FF2B5EF4-FFF2-40B4-BE49-F238E27FC236}">
                <a16:creationId xmlns:a16="http://schemas.microsoft.com/office/drawing/2014/main" id="{10AC27F1-3898-45A6-A086-DBA868355C9E}"/>
              </a:ext>
            </a:extLst>
          </p:cNvPr>
          <p:cNvSpPr/>
          <p:nvPr/>
        </p:nvSpPr>
        <p:spPr>
          <a:xfrm>
            <a:off x="6253694" y="2867800"/>
            <a:ext cx="805029" cy="461665"/>
          </a:xfrm>
          <a:prstGeom prst="rect">
            <a:avLst/>
          </a:prstGeom>
        </p:spPr>
        <p:txBody>
          <a:bodyPr wrap="none">
            <a:spAutoFit/>
          </a:bodyPr>
          <a:lstStyle/>
          <a:p>
            <a:pPr algn="l" rtl="0"/>
            <a:r>
              <a:rPr lang="he-IL" sz="2400" b="1" dirty="0">
                <a:solidFill>
                  <a:srgbClr val="404040"/>
                </a:solidFill>
                <a:latin typeface="Segoe UI" panose="020B0502040204020203" pitchFamily="34" charset="0"/>
                <a:cs typeface="Segoe UI" panose="020B0502040204020203" pitchFamily="34" charset="0"/>
              </a:rPr>
              <a:t>88%</a:t>
            </a:r>
            <a:endParaRPr lang="he-IL" sz="2400" b="1" dirty="0"/>
          </a:p>
        </p:txBody>
      </p:sp>
      <p:sp>
        <p:nvSpPr>
          <p:cNvPr id="38" name="Rectangle 37">
            <a:extLst>
              <a:ext uri="{FF2B5EF4-FFF2-40B4-BE49-F238E27FC236}">
                <a16:creationId xmlns:a16="http://schemas.microsoft.com/office/drawing/2014/main" id="{CA234EA3-CAA3-4E70-B5E6-B40CA80E5D5E}"/>
              </a:ext>
            </a:extLst>
          </p:cNvPr>
          <p:cNvSpPr/>
          <p:nvPr/>
        </p:nvSpPr>
        <p:spPr>
          <a:xfrm>
            <a:off x="6253694" y="3531527"/>
            <a:ext cx="805029" cy="461665"/>
          </a:xfrm>
          <a:prstGeom prst="rect">
            <a:avLst/>
          </a:prstGeom>
        </p:spPr>
        <p:txBody>
          <a:bodyPr wrap="none">
            <a:spAutoFit/>
          </a:bodyPr>
          <a:lstStyle/>
          <a:p>
            <a:pPr algn="l" rtl="0"/>
            <a:r>
              <a:rPr lang="he-IL" sz="24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95%</a:t>
            </a:r>
            <a:endParaRPr lang="he-IL" sz="2400" b="1" dirty="0"/>
          </a:p>
        </p:txBody>
      </p:sp>
      <p:sp>
        <p:nvSpPr>
          <p:cNvPr id="39" name="Rectangle 38">
            <a:extLst>
              <a:ext uri="{FF2B5EF4-FFF2-40B4-BE49-F238E27FC236}">
                <a16:creationId xmlns:a16="http://schemas.microsoft.com/office/drawing/2014/main" id="{D252E3BA-926D-41AF-810F-4E7874D3AAF6}"/>
              </a:ext>
            </a:extLst>
          </p:cNvPr>
          <p:cNvSpPr/>
          <p:nvPr/>
        </p:nvSpPr>
        <p:spPr>
          <a:xfrm>
            <a:off x="6245568" y="4020992"/>
            <a:ext cx="805029" cy="461665"/>
          </a:xfrm>
          <a:prstGeom prst="rect">
            <a:avLst/>
          </a:prstGeom>
        </p:spPr>
        <p:txBody>
          <a:bodyPr wrap="none">
            <a:spAutoFit/>
          </a:bodyPr>
          <a:lstStyle/>
          <a:p>
            <a:pPr algn="l" rtl="0"/>
            <a:r>
              <a:rPr lang="he-IL" sz="2400" b="1" dirty="0">
                <a:solidFill>
                  <a:srgbClr val="404040"/>
                </a:solidFill>
                <a:latin typeface="Segoe UI" panose="020B0502040204020203" pitchFamily="34" charset="0"/>
                <a:cs typeface="Segoe UI" panose="020B0502040204020203" pitchFamily="34" charset="0"/>
              </a:rPr>
              <a:t>38%</a:t>
            </a:r>
            <a:endParaRPr lang="he-IL" sz="2400" b="1" dirty="0"/>
          </a:p>
        </p:txBody>
      </p:sp>
      <p:grpSp>
        <p:nvGrpSpPr>
          <p:cNvPr id="40" name="Group 39">
            <a:extLst>
              <a:ext uri="{FF2B5EF4-FFF2-40B4-BE49-F238E27FC236}">
                <a16:creationId xmlns:a16="http://schemas.microsoft.com/office/drawing/2014/main" id="{0C1AF50E-EE41-49BF-ACE2-865D04B8C16D}"/>
              </a:ext>
            </a:extLst>
          </p:cNvPr>
          <p:cNvGrpSpPr/>
          <p:nvPr/>
        </p:nvGrpSpPr>
        <p:grpSpPr>
          <a:xfrm>
            <a:off x="-116958" y="6457504"/>
            <a:ext cx="10354778" cy="594107"/>
            <a:chOff x="-116958" y="6457504"/>
            <a:chExt cx="10354778" cy="594107"/>
          </a:xfrm>
        </p:grpSpPr>
        <p:sp>
          <p:nvSpPr>
            <p:cNvPr id="41" name="Rectangle: Rounded Corners 40">
              <a:extLst>
                <a:ext uri="{FF2B5EF4-FFF2-40B4-BE49-F238E27FC236}">
                  <a16:creationId xmlns:a16="http://schemas.microsoft.com/office/drawing/2014/main" id="{CB8866BE-A58B-4800-AE4D-095B829995FB}"/>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42" name="Rectangle: Rounded Corners 41">
              <a:extLst>
                <a:ext uri="{FF2B5EF4-FFF2-40B4-BE49-F238E27FC236}">
                  <a16:creationId xmlns:a16="http://schemas.microsoft.com/office/drawing/2014/main" id="{34489AA2-890E-4915-9F19-3F2526131EAD}"/>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43" name="TextBox 42">
              <a:extLst>
                <a:ext uri="{FF2B5EF4-FFF2-40B4-BE49-F238E27FC236}">
                  <a16:creationId xmlns:a16="http://schemas.microsoft.com/office/drawing/2014/main" id="{6B502D68-CD58-4A75-A8E3-493D96D6D992}"/>
                </a:ext>
              </a:extLst>
            </p:cNvPr>
            <p:cNvSpPr txBox="1"/>
            <p:nvPr/>
          </p:nvSpPr>
          <p:spPr>
            <a:xfrm>
              <a:off x="-86394" y="659731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63513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691C1F-B1DE-40B4-99D1-6AE259ACDEF3}"/>
              </a:ext>
            </a:extLst>
          </p:cNvPr>
          <p:cNvSpPr txBox="1"/>
          <p:nvPr/>
        </p:nvSpPr>
        <p:spPr>
          <a:xfrm>
            <a:off x="1" y="0"/>
            <a:ext cx="12192000" cy="461665"/>
          </a:xfrm>
          <a:prstGeom prst="rect">
            <a:avLst/>
          </a:prstGeom>
          <a:solidFill>
            <a:srgbClr val="36636F"/>
          </a:solidFill>
        </p:spPr>
        <p:txBody>
          <a:bodyPr wrap="square" rtlCol="0">
            <a:spAutoFit/>
          </a:bodyPr>
          <a:lstStyle/>
          <a:p>
            <a:pPr algn="l" rtl="0"/>
            <a:r>
              <a:rPr lang="en-US" sz="2400" b="1" dirty="0">
                <a:solidFill>
                  <a:schemeClr val="bg1"/>
                </a:solidFill>
                <a:cs typeface="Tahoma" panose="020B0604030504040204" pitchFamily="34" charset="0"/>
              </a:rPr>
              <a:t>Observations &amp; Pictures from the Ground 		</a:t>
            </a:r>
            <a:r>
              <a:rPr lang="en-US" sz="2000" b="1" dirty="0">
                <a:solidFill>
                  <a:schemeClr val="bg1"/>
                </a:solidFill>
                <a:cs typeface="Tahoma" panose="020B0604030504040204" pitchFamily="34" charset="0"/>
              </a:rPr>
              <a:t>Adjusting the Urban Environment for Safe Mobility</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2000" b="1" dirty="0">
              <a:solidFill>
                <a:schemeClr val="bg1"/>
              </a:solidFill>
              <a:cs typeface="Tahoma" panose="020B0604030504040204" pitchFamily="34" charset="0"/>
            </a:endParaRPr>
          </a:p>
        </p:txBody>
      </p:sp>
      <p:sp>
        <p:nvSpPr>
          <p:cNvPr id="22" name="Rectangle 21">
            <a:extLst>
              <a:ext uri="{FF2B5EF4-FFF2-40B4-BE49-F238E27FC236}">
                <a16:creationId xmlns:a16="http://schemas.microsoft.com/office/drawing/2014/main" id="{A53FE4AC-6167-4159-B922-0C4AF406B4C0}"/>
              </a:ext>
            </a:extLst>
          </p:cNvPr>
          <p:cNvSpPr/>
          <p:nvPr/>
        </p:nvSpPr>
        <p:spPr>
          <a:xfrm>
            <a:off x="4480159" y="458780"/>
            <a:ext cx="7715693" cy="2317857"/>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endParaRPr lang="he-IL" dirty="0">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6BBDFF10-A95A-4CA3-AD5A-84645A986712}"/>
              </a:ext>
            </a:extLst>
          </p:cNvPr>
          <p:cNvSpPr txBox="1"/>
          <p:nvPr/>
        </p:nvSpPr>
        <p:spPr>
          <a:xfrm>
            <a:off x="5596662" y="418823"/>
            <a:ext cx="6429562" cy="2400657"/>
          </a:xfrm>
          <a:prstGeom prst="rect">
            <a:avLst/>
          </a:prstGeom>
          <a:noFill/>
        </p:spPr>
        <p:txBody>
          <a:bodyPr wrap="square" rtlCol="1">
            <a:spAutoFit/>
          </a:bodyPr>
          <a:lstStyle/>
          <a:p>
            <a:pPr algn="l" rtl="0"/>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In observations conducted as part of the research, the issue of poor infrastructures was particularly salient in various places throughout the city:</a:t>
            </a:r>
            <a:endPar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GB" sz="1200" u="sng" dirty="0">
                <a:solidFill>
                  <a:srgbClr val="36636F"/>
                </a:solidFill>
                <a:latin typeface="Segoe UI" panose="020B0502040204020203" pitchFamily="34" charset="0"/>
                <a:ea typeface="Tahoma" panose="020B0604030504040204" pitchFamily="34" charset="0"/>
                <a:cs typeface="Segoe UI" panose="020B0502040204020203" pitchFamily="34" charset="0"/>
              </a:rPr>
              <a:t>The municipality complex:</a:t>
            </a:r>
            <a:r>
              <a:rPr lang="en-GB" sz="1200" dirty="0">
                <a:solidFill>
                  <a:srgbClr val="36636F"/>
                </a:solidFill>
                <a:latin typeface="Segoe UI" panose="020B0502040204020203" pitchFamily="34" charset="0"/>
                <a:ea typeface="Tahoma" panose="020B0604030504040204" pitchFamily="34" charset="0"/>
                <a:cs typeface="Segoe UI" panose="020B0502040204020203" pitchFamily="34" charset="0"/>
              </a:rPr>
              <a:t> We observed broken and </a:t>
            </a: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irregular sidewalks, a pathway that was inaccessible to strollers, and nothing separating pedestrians from bicycle riders.</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b="1"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u="sng" dirty="0">
                <a:solidFill>
                  <a:srgbClr val="36636F"/>
                </a:solidFill>
                <a:latin typeface="Segoe UI" panose="020B0502040204020203" pitchFamily="34" charset="0"/>
                <a:ea typeface="Tahoma" panose="020B0604030504040204" pitchFamily="34" charset="0"/>
                <a:cs typeface="Segoe UI" panose="020B0502040204020203" pitchFamily="34" charset="0"/>
              </a:rPr>
              <a:t>Walking Day:</a:t>
            </a: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 We observed sidewalks blocked by garbage cans or parked cars, crosswalks that were wiped out, and narrow and broken sidewalks.</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algn="l" rtl="0"/>
            <a:r>
              <a:rPr lang="en-GB" sz="1200" u="sng" dirty="0">
                <a:solidFill>
                  <a:srgbClr val="36636F"/>
                </a:solidFill>
                <a:latin typeface="Segoe UI" panose="020B0502040204020203" pitchFamily="34" charset="0"/>
                <a:ea typeface="Tahoma" panose="020B0604030504040204" pitchFamily="34" charset="0"/>
                <a:cs typeface="Segoe UI" panose="020B0502040204020203" pitchFamily="34" charset="0"/>
              </a:rPr>
              <a:t>The playground area:</a:t>
            </a:r>
            <a:r>
              <a:rPr lang="en-GB" sz="1200" dirty="0">
                <a:solidFill>
                  <a:srgbClr val="36636F"/>
                </a:solidFill>
                <a:latin typeface="Segoe UI" panose="020B0502040204020203" pitchFamily="34" charset="0"/>
                <a:ea typeface="Tahoma" panose="020B0604030504040204" pitchFamily="34" charset="0"/>
                <a:cs typeface="Segoe UI" panose="020B0502040204020203" pitchFamily="34" charset="0"/>
              </a:rPr>
              <a:t> We observed trees and electric poles in the middle of the narrow sidewalk that obstruct pedestrians. Furthermore, there is no fencing or anything separating pedestrians from the road.</a:t>
            </a: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pic>
        <p:nvPicPr>
          <p:cNvPr id="24" name="Picture 6" descr="Search Icon - Download Search Icon 176556 | Noun Project">
            <a:extLst>
              <a:ext uri="{FF2B5EF4-FFF2-40B4-BE49-F238E27FC236}">
                <a16:creationId xmlns:a16="http://schemas.microsoft.com/office/drawing/2014/main" id="{8771D765-56EA-42B3-BE97-637F426A6FB5}"/>
              </a:ext>
            </a:extLst>
          </p:cNvPr>
          <p:cNvPicPr>
            <a:picLocks noChangeAspect="1" noChangeArrowheads="1"/>
          </p:cNvPicPr>
          <p:nvPr/>
        </p:nvPicPr>
        <p:blipFill>
          <a:blip r:embed="rId3">
            <a:duotone>
              <a:prstClr val="black"/>
              <a:srgbClr val="36636F">
                <a:tint val="45000"/>
                <a:satMod val="400000"/>
              </a:srgbClr>
            </a:duotone>
            <a:extLst>
              <a:ext uri="{28A0092B-C50C-407E-A947-70E740481C1C}">
                <a14:useLocalDpi xmlns:a14="http://schemas.microsoft.com/office/drawing/2010/main" val="0"/>
              </a:ext>
            </a:extLst>
          </a:blip>
          <a:srcRect/>
          <a:stretch>
            <a:fillRect/>
          </a:stretch>
        </p:blipFill>
        <p:spPr bwMode="auto">
          <a:xfrm>
            <a:off x="4608156" y="47824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DC8C8A80-0CFE-459C-B376-1CC4C0EB6A2C}"/>
              </a:ext>
            </a:extLst>
          </p:cNvPr>
          <p:cNvSpPr txBox="1"/>
          <p:nvPr/>
        </p:nvSpPr>
        <p:spPr>
          <a:xfrm>
            <a:off x="4489030" y="2687958"/>
            <a:ext cx="7639469" cy="3624069"/>
          </a:xfrm>
          <a:prstGeom prst="rect">
            <a:avLst/>
          </a:prstGeom>
          <a:noFill/>
        </p:spPr>
        <p:txBody>
          <a:bodyPr wrap="square">
            <a:spAutoFit/>
          </a:bodyPr>
          <a:lstStyle/>
          <a:p>
            <a:pPr algn="l" rtl="0">
              <a:lnSpc>
                <a:spcPct val="150000"/>
              </a:lnSpc>
            </a:pPr>
            <a:r>
              <a:rPr lang="he-IL" sz="1600" b="0" dirty="0">
                <a:solidFill>
                  <a:srgbClr val="000000"/>
                </a:solidFill>
                <a:effectLst/>
                <a:latin typeface="Segoe UI" panose="020B0502040204020203" pitchFamily="34" charset="0"/>
                <a:cs typeface="Segoe UI" panose="020B0502040204020203" pitchFamily="34" charset="0"/>
              </a:rPr>
              <a:t>"</a:t>
            </a:r>
            <a:r>
              <a:rPr lang="en-US" sz="1400" b="0" dirty="0">
                <a:solidFill>
                  <a:srgbClr val="000000"/>
                </a:solidFill>
                <a:effectLst/>
                <a:latin typeface="Segoe UI" panose="020B0502040204020203" pitchFamily="34" charset="0"/>
                <a:cs typeface="Segoe UI" panose="020B0502040204020203" pitchFamily="34" charset="0"/>
              </a:rPr>
              <a:t>It’s dangerous for children outside. Things need to be cleaned up and improved.” </a:t>
            </a:r>
          </a:p>
          <a:p>
            <a:pPr algn="l" rtl="0">
              <a:lnSpc>
                <a:spcPct val="150000"/>
              </a:lnSpc>
            </a:pPr>
            <a:r>
              <a:rPr lang="en-US" sz="1200" b="0" dirty="0">
                <a:solidFill>
                  <a:srgbClr val="000000"/>
                </a:solidFill>
                <a:effectLst/>
                <a:latin typeface="Segoe UI" panose="020B0502040204020203" pitchFamily="34" charset="0"/>
                <a:cs typeface="Segoe UI" panose="020B0502040204020203" pitchFamily="34" charset="0"/>
              </a:rPr>
              <a:t>(Welfare building observation)</a:t>
            </a:r>
            <a:endParaRPr lang="he-IL" sz="1100" b="0" dirty="0">
              <a:solidFill>
                <a:srgbClr val="000000"/>
              </a:solidFill>
              <a:effectLst/>
              <a:latin typeface="Segoe UI" panose="020B0502040204020203" pitchFamily="34" charset="0"/>
              <a:cs typeface="Segoe UI" panose="020B0502040204020203" pitchFamily="34" charset="0"/>
            </a:endParaRPr>
          </a:p>
          <a:p>
            <a:pPr algn="l" rtl="0">
              <a:lnSpc>
                <a:spcPct val="150000"/>
              </a:lnSpc>
            </a:pPr>
            <a:r>
              <a:rPr lang="en-US" sz="1400" dirty="0">
                <a:solidFill>
                  <a:srgbClr val="000000"/>
                </a:solidFill>
                <a:latin typeface="Segoe UI" panose="020B0502040204020203" pitchFamily="34" charset="0"/>
                <a:cs typeface="Segoe UI" panose="020B0502040204020203" pitchFamily="34" charset="0"/>
              </a:rPr>
              <a:t>“It’s very rough here in the winter. It’s all mud and puddles</a:t>
            </a:r>
            <a:r>
              <a:rPr lang="en-US" sz="1600" dirty="0">
                <a:solidFill>
                  <a:srgbClr val="000000"/>
                </a:solidFill>
                <a:latin typeface="Segoe UI" panose="020B0502040204020203" pitchFamily="34" charset="0"/>
                <a:cs typeface="Segoe UI" panose="020B0502040204020203" pitchFamily="34" charset="0"/>
              </a:rPr>
              <a:t>.” </a:t>
            </a:r>
            <a:r>
              <a:rPr lang="en-US" sz="1200" dirty="0">
                <a:solidFill>
                  <a:srgbClr val="000000"/>
                </a:solidFill>
                <a:latin typeface="Segoe UI" panose="020B0502040204020203" pitchFamily="34" charset="0"/>
                <a:cs typeface="Segoe UI" panose="020B0502040204020203" pitchFamily="34" charset="0"/>
              </a:rPr>
              <a:t>(Welfare building observation)</a:t>
            </a:r>
            <a:endParaRPr lang="he-IL" sz="1200" dirty="0">
              <a:solidFill>
                <a:srgbClr val="000000"/>
              </a:solidFill>
              <a:latin typeface="Segoe UI" panose="020B0502040204020203" pitchFamily="34" charset="0"/>
              <a:cs typeface="Segoe UI" panose="020B0502040204020203" pitchFamily="34" charset="0"/>
            </a:endParaRPr>
          </a:p>
          <a:p>
            <a:pPr lvl="0" algn="l" rtl="0">
              <a:lnSpc>
                <a:spcPct val="150000"/>
              </a:lnSpc>
            </a:pPr>
            <a:r>
              <a:rPr lang="en-US" sz="1400" dirty="0">
                <a:solidFill>
                  <a:srgbClr val="000000"/>
                </a:solidFill>
                <a:latin typeface="Segoe UI" panose="020B0502040204020203" pitchFamily="34" charset="0"/>
                <a:cs typeface="Segoe UI" panose="020B0502040204020203" pitchFamily="34" charset="0"/>
              </a:rPr>
              <a:t>“Sometimes we help get the strollers in and when people with disabilities come, we go out and hold the meeting outdoors, in the heat, because there’s no other way to do it </a:t>
            </a:r>
            <a:r>
              <a:rPr lang="en-US" sz="1100" dirty="0">
                <a:solidFill>
                  <a:srgbClr val="000000"/>
                </a:solidFill>
                <a:latin typeface="Segoe UI" panose="020B0502040204020203" pitchFamily="34" charset="0"/>
                <a:cs typeface="Segoe UI" panose="020B0502040204020203" pitchFamily="34" charset="0"/>
              </a:rPr>
              <a:t>(Welfare building observation)</a:t>
            </a:r>
            <a:endParaRPr lang="he-IL" sz="1100" dirty="0">
              <a:solidFill>
                <a:srgbClr val="000000"/>
              </a:solidFill>
              <a:latin typeface="Segoe UI" panose="020B0502040204020203" pitchFamily="34" charset="0"/>
              <a:cs typeface="Segoe UI" panose="020B0502040204020203" pitchFamily="34" charset="0"/>
            </a:endParaRPr>
          </a:p>
          <a:p>
            <a:pPr lvl="0" algn="l" rtl="0">
              <a:lnSpc>
                <a:spcPct val="150000"/>
              </a:lnSpc>
            </a:pPr>
            <a:r>
              <a:rPr lang="en-US" sz="1400" dirty="0">
                <a:solidFill>
                  <a:srgbClr val="000000"/>
                </a:solidFill>
                <a:latin typeface="Segoe UI" panose="020B0502040204020203" pitchFamily="34" charset="0"/>
                <a:cs typeface="Segoe UI" panose="020B0502040204020203" pitchFamily="34" charset="0"/>
              </a:rPr>
              <a:t>“There’s no way to make it easier. 500 meters is a long way for a five-year-old to walk there and back and riding a bicycle is out of the question.” </a:t>
            </a:r>
            <a:r>
              <a:rPr lang="en-US" sz="1100" dirty="0">
                <a:solidFill>
                  <a:srgbClr val="000000"/>
                </a:solidFill>
                <a:latin typeface="Segoe UI" panose="020B0502040204020203" pitchFamily="34" charset="0"/>
                <a:cs typeface="Segoe UI" panose="020B0502040204020203" pitchFamily="34" charset="0"/>
              </a:rPr>
              <a:t>(Observation of the playground area)</a:t>
            </a:r>
            <a:endParaRPr lang="he-IL" sz="1000" dirty="0">
              <a:solidFill>
                <a:srgbClr val="000000"/>
              </a:solidFill>
              <a:latin typeface="Segoe UI" panose="020B0502040204020203" pitchFamily="34" charset="0"/>
              <a:cs typeface="Segoe UI" panose="020B0502040204020203" pitchFamily="34" charset="0"/>
            </a:endParaRPr>
          </a:p>
          <a:p>
            <a:pPr lvl="0" algn="l" rtl="0">
              <a:lnSpc>
                <a:spcPct val="150000"/>
              </a:lnSpc>
            </a:pPr>
            <a:r>
              <a:rPr lang="en-US" sz="1400" dirty="0">
                <a:solidFill>
                  <a:srgbClr val="000000"/>
                </a:solidFill>
                <a:latin typeface="Segoe UI" panose="020B0502040204020203" pitchFamily="34" charset="0"/>
                <a:cs typeface="Segoe UI" panose="020B0502040204020203" pitchFamily="34" charset="0"/>
              </a:rPr>
              <a:t>“There’s a problem with parking/stopping to let passengers get in or out. That’s why my wife and I make sure we arrive early, but then there’s a chance that I’ll get blocked. Maybe </a:t>
            </a:r>
            <a:r>
              <a:rPr lang="en-GB" sz="1400" dirty="0">
                <a:solidFill>
                  <a:srgbClr val="000000"/>
                </a:solidFill>
                <a:latin typeface="Segoe UI" panose="020B0502040204020203" pitchFamily="34" charset="0"/>
                <a:cs typeface="Segoe UI" panose="020B0502040204020203" pitchFamily="34" charset="0"/>
              </a:rPr>
              <a:t>transportation could be arranged to eliminate the traffic.”</a:t>
            </a:r>
            <a:r>
              <a:rPr lang="en-US" sz="1400" dirty="0">
                <a:solidFill>
                  <a:srgbClr val="000000"/>
                </a:solidFill>
                <a:latin typeface="Segoe UI" panose="020B0502040204020203" pitchFamily="34" charset="0"/>
                <a:cs typeface="Segoe UI" panose="020B0502040204020203" pitchFamily="34" charset="0"/>
              </a:rPr>
              <a:t> </a:t>
            </a:r>
            <a:r>
              <a:rPr lang="en-US" sz="1100" dirty="0">
                <a:solidFill>
                  <a:srgbClr val="000000"/>
                </a:solidFill>
                <a:latin typeface="Segoe UI" panose="020B0502040204020203" pitchFamily="34" charset="0"/>
                <a:cs typeface="Segoe UI" panose="020B0502040204020203" pitchFamily="34" charset="0"/>
              </a:rPr>
              <a:t>(Observation of the playground area)</a:t>
            </a:r>
            <a:endParaRPr lang="he-IL" sz="1100" dirty="0">
              <a:solidFill>
                <a:srgbClr val="000000"/>
              </a:solidFill>
              <a:latin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D914C8D6-4269-4F7E-B952-648154622B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574" b="83500" l="69760" r="91840">
                        <a14:foregroundMark x1="78600" y1="69630" x2="78600" y2="69630"/>
                        <a14:foregroundMark x1="75800" y1="77778" x2="75800" y2="77778"/>
                        <a14:foregroundMark x1="73000" y1="77037" x2="73000" y2="77037"/>
                      </a14:backgroundRemoval>
                    </a14:imgEffect>
                  </a14:imgLayer>
                </a14:imgProps>
              </a:ext>
            </a:extLst>
          </a:blip>
          <a:srcRect l="67000" t="63333" r="5400" b="14259"/>
          <a:stretch/>
        </p:blipFill>
        <p:spPr>
          <a:xfrm>
            <a:off x="11116568" y="2703925"/>
            <a:ext cx="1011931" cy="887273"/>
          </a:xfrm>
          <a:prstGeom prst="rect">
            <a:avLst/>
          </a:prstGeom>
        </p:spPr>
      </p:pic>
      <p:sp>
        <p:nvSpPr>
          <p:cNvPr id="7" name="Slide Number Placeholder 6">
            <a:extLst>
              <a:ext uri="{FF2B5EF4-FFF2-40B4-BE49-F238E27FC236}">
                <a16:creationId xmlns:a16="http://schemas.microsoft.com/office/drawing/2014/main" id="{13F81C34-D4D3-47B2-8917-65A90A520DFF}"/>
              </a:ext>
            </a:extLst>
          </p:cNvPr>
          <p:cNvSpPr>
            <a:spLocks noGrp="1"/>
          </p:cNvSpPr>
          <p:nvPr>
            <p:ph type="sldNum" sz="quarter" idx="12"/>
          </p:nvPr>
        </p:nvSpPr>
        <p:spPr/>
        <p:txBody>
          <a:bodyPr/>
          <a:lstStyle/>
          <a:p>
            <a:pPr algn="r" rtl="0"/>
            <a:fld id="{199E282D-D310-42D8-B8FF-78ED45A44D81}" type="slidenum">
              <a:rPr lang="he-IL" smtClean="0"/>
              <a:pPr algn="r" rtl="0"/>
              <a:t>37</a:t>
            </a:fld>
            <a:endParaRPr lang="he-IL" dirty="0"/>
          </a:p>
        </p:txBody>
      </p:sp>
      <p:grpSp>
        <p:nvGrpSpPr>
          <p:cNvPr id="33" name="Group 32">
            <a:extLst>
              <a:ext uri="{FF2B5EF4-FFF2-40B4-BE49-F238E27FC236}">
                <a16:creationId xmlns:a16="http://schemas.microsoft.com/office/drawing/2014/main" id="{90038606-D3CB-4E64-A7A0-0DD373F500ED}"/>
              </a:ext>
            </a:extLst>
          </p:cNvPr>
          <p:cNvGrpSpPr/>
          <p:nvPr/>
        </p:nvGrpSpPr>
        <p:grpSpPr>
          <a:xfrm>
            <a:off x="-116958" y="6457504"/>
            <a:ext cx="10441172" cy="594107"/>
            <a:chOff x="-116958" y="6457504"/>
            <a:chExt cx="10441172" cy="594107"/>
          </a:xfrm>
        </p:grpSpPr>
        <p:sp>
          <p:nvSpPr>
            <p:cNvPr id="34" name="Rectangle: Rounded Corners 33">
              <a:extLst>
                <a:ext uri="{FF2B5EF4-FFF2-40B4-BE49-F238E27FC236}">
                  <a16:creationId xmlns:a16="http://schemas.microsoft.com/office/drawing/2014/main" id="{B246C334-D9B8-433B-9261-9238973AD75A}"/>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5" name="Rectangle: Rounded Corners 34">
              <a:extLst>
                <a:ext uri="{FF2B5EF4-FFF2-40B4-BE49-F238E27FC236}">
                  <a16:creationId xmlns:a16="http://schemas.microsoft.com/office/drawing/2014/main" id="{44004B4B-D8C0-48DA-8B44-0326BEAEBD7D}"/>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7" name="TextBox 36">
              <a:extLst>
                <a:ext uri="{FF2B5EF4-FFF2-40B4-BE49-F238E27FC236}">
                  <a16:creationId xmlns:a16="http://schemas.microsoft.com/office/drawing/2014/main" id="{665A4436-D1D3-4A2D-916E-2D26A7CEA88C}"/>
                </a:ext>
              </a:extLst>
            </p:cNvPr>
            <p:cNvSpPr txBox="1"/>
            <p:nvPr/>
          </p:nvSpPr>
          <p:spPr>
            <a:xfrm>
              <a:off x="0" y="657763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3767A364-2501-4A83-8521-5AE0A7988665}"/>
              </a:ext>
            </a:extLst>
          </p:cNvPr>
          <p:cNvGrpSpPr/>
          <p:nvPr/>
        </p:nvGrpSpPr>
        <p:grpSpPr>
          <a:xfrm>
            <a:off x="0" y="493559"/>
            <a:ext cx="4453024" cy="5930201"/>
            <a:chOff x="30783" y="524938"/>
            <a:chExt cx="4453024" cy="5930201"/>
          </a:xfrm>
        </p:grpSpPr>
        <p:pic>
          <p:nvPicPr>
            <p:cNvPr id="2" name="Picture 1">
              <a:extLst>
                <a:ext uri="{FF2B5EF4-FFF2-40B4-BE49-F238E27FC236}">
                  <a16:creationId xmlns:a16="http://schemas.microsoft.com/office/drawing/2014/main" id="{096F515F-AE8F-4F8B-A946-950169C483A7}"/>
                </a:ext>
              </a:extLst>
            </p:cNvPr>
            <p:cNvPicPr>
              <a:picLocks noChangeAspect="1"/>
            </p:cNvPicPr>
            <p:nvPr/>
          </p:nvPicPr>
          <p:blipFill rotWithShape="1">
            <a:blip r:embed="rId6"/>
            <a:srcRect b="16273"/>
            <a:stretch/>
          </p:blipFill>
          <p:spPr>
            <a:xfrm>
              <a:off x="3161850" y="986288"/>
              <a:ext cx="1313086" cy="1446869"/>
            </a:xfrm>
            <a:prstGeom prst="rect">
              <a:avLst/>
            </a:prstGeom>
          </p:spPr>
        </p:pic>
        <p:pic>
          <p:nvPicPr>
            <p:cNvPr id="3" name="Picture 12">
              <a:extLst>
                <a:ext uri="{FF2B5EF4-FFF2-40B4-BE49-F238E27FC236}">
                  <a16:creationId xmlns:a16="http://schemas.microsoft.com/office/drawing/2014/main" id="{A4E9BEDD-B1CB-4A9A-9711-3DD3B10703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21" y="5025756"/>
              <a:ext cx="1340784" cy="1419431"/>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A car parked next to a group of dumpsters&#10;&#10;Description automatically generated with low confidence">
              <a:extLst>
                <a:ext uri="{FF2B5EF4-FFF2-40B4-BE49-F238E27FC236}">
                  <a16:creationId xmlns:a16="http://schemas.microsoft.com/office/drawing/2014/main" id="{9782C9E4-6FA6-4A11-BB52-2C1A9190E5E9}"/>
                </a:ext>
              </a:extLst>
            </p:cNvPr>
            <p:cNvPicPr>
              <a:picLocks noChangeAspect="1"/>
            </p:cNvPicPr>
            <p:nvPr/>
          </p:nvPicPr>
          <p:blipFill rotWithShape="1">
            <a:blip r:embed="rId8"/>
            <a:srcRect l="-2653" t="1456" r="2653" b="29831"/>
            <a:stretch/>
          </p:blipFill>
          <p:spPr>
            <a:xfrm>
              <a:off x="30783" y="986288"/>
              <a:ext cx="1464943" cy="1446869"/>
            </a:xfrm>
            <a:prstGeom prst="rect">
              <a:avLst/>
            </a:prstGeom>
          </p:spPr>
        </p:pic>
        <p:pic>
          <p:nvPicPr>
            <p:cNvPr id="5" name="Picture 4">
              <a:extLst>
                <a:ext uri="{FF2B5EF4-FFF2-40B4-BE49-F238E27FC236}">
                  <a16:creationId xmlns:a16="http://schemas.microsoft.com/office/drawing/2014/main" id="{00C54B7C-E75E-4423-A0DE-D7E149FA68B8}"/>
                </a:ext>
              </a:extLst>
            </p:cNvPr>
            <p:cNvPicPr>
              <a:picLocks noChangeAspect="1"/>
            </p:cNvPicPr>
            <p:nvPr/>
          </p:nvPicPr>
          <p:blipFill>
            <a:blip r:embed="rId9"/>
            <a:stretch>
              <a:fillRect/>
            </a:stretch>
          </p:blipFill>
          <p:spPr>
            <a:xfrm>
              <a:off x="1586505" y="5035708"/>
              <a:ext cx="1363854" cy="1419431"/>
            </a:xfrm>
            <a:prstGeom prst="rect">
              <a:avLst/>
            </a:prstGeom>
          </p:spPr>
        </p:pic>
        <p:pic>
          <p:nvPicPr>
            <p:cNvPr id="6" name="Picture 4">
              <a:extLst>
                <a:ext uri="{FF2B5EF4-FFF2-40B4-BE49-F238E27FC236}">
                  <a16:creationId xmlns:a16="http://schemas.microsoft.com/office/drawing/2014/main" id="{7C21A35B-D44E-4FB3-8B93-E6D3AB581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9074" y="3084124"/>
              <a:ext cx="1342096" cy="1343672"/>
            </a:xfrm>
            <a:prstGeom prst="rect">
              <a:avLst/>
            </a:prstGeom>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5147AD8-F312-4E9E-8764-C7C5BC836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51" y="3078172"/>
              <a:ext cx="1363854" cy="1376258"/>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BC4A8-2EB9-41F2-83E2-799AF50844C7}"/>
                </a:ext>
              </a:extLst>
            </p:cNvPr>
            <p:cNvPicPr>
              <a:picLocks noChangeAspect="1"/>
            </p:cNvPicPr>
            <p:nvPr/>
          </p:nvPicPr>
          <p:blipFill rotWithShape="1">
            <a:blip r:embed="rId12"/>
            <a:srcRect b="34750"/>
            <a:stretch/>
          </p:blipFill>
          <p:spPr>
            <a:xfrm>
              <a:off x="1626241" y="985874"/>
              <a:ext cx="1371605" cy="1434494"/>
            </a:xfrm>
            <a:prstGeom prst="rect">
              <a:avLst/>
            </a:prstGeom>
          </p:spPr>
        </p:pic>
        <p:pic>
          <p:nvPicPr>
            <p:cNvPr id="10" name="Picture 9">
              <a:extLst>
                <a:ext uri="{FF2B5EF4-FFF2-40B4-BE49-F238E27FC236}">
                  <a16:creationId xmlns:a16="http://schemas.microsoft.com/office/drawing/2014/main" id="{8EE27172-640B-46F2-8777-30B2BC712B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9074" y="5034635"/>
              <a:ext cx="1342094" cy="1419431"/>
            </a:xfrm>
            <a:prstGeom prst="rect">
              <a:avLst/>
            </a:prstGeom>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152A78DD-9B2A-4FF4-8FDF-ED4E88C423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97138" y="3078171"/>
              <a:ext cx="1363854" cy="1349625"/>
            </a:xfrm>
            <a:prstGeom prst="rect">
              <a:avLst/>
            </a:prstGeom>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BF67374-C890-49A0-91D7-D27571A25FD3}"/>
                </a:ext>
              </a:extLst>
            </p:cNvPr>
            <p:cNvSpPr txBox="1"/>
            <p:nvPr/>
          </p:nvSpPr>
          <p:spPr>
            <a:xfrm>
              <a:off x="65451" y="524938"/>
              <a:ext cx="4409484" cy="400110"/>
            </a:xfrm>
            <a:prstGeom prst="rect">
              <a:avLst/>
            </a:prstGeom>
            <a:solidFill>
              <a:schemeClr val="bg1">
                <a:lumMod val="65000"/>
              </a:schemeClr>
            </a:solidFill>
            <a:ln>
              <a:noFill/>
            </a:ln>
          </p:spPr>
          <p:txBody>
            <a:bodyPr wrap="square" rtlCol="1">
              <a:spAutoFit/>
            </a:bodyPr>
            <a:lstStyle/>
            <a:p>
              <a:pPr algn="ctr" rtl="0"/>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The Payis &amp; Ajiyal Playgrounds</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7788CFDE-C532-46D8-91B3-B8B1FE588241}"/>
                </a:ext>
              </a:extLst>
            </p:cNvPr>
            <p:cNvSpPr txBox="1"/>
            <p:nvPr/>
          </p:nvSpPr>
          <p:spPr>
            <a:xfrm>
              <a:off x="65451" y="2563392"/>
              <a:ext cx="4409485" cy="400110"/>
            </a:xfrm>
            <a:prstGeom prst="rect">
              <a:avLst/>
            </a:prstGeom>
            <a:solidFill>
              <a:schemeClr val="bg1">
                <a:lumMod val="65000"/>
              </a:schemeClr>
            </a:solidFill>
            <a:ln>
              <a:noFill/>
            </a:ln>
          </p:spPr>
          <p:txBody>
            <a:bodyPr wrap="square" rtlCol="1">
              <a:spAutoFit/>
            </a:bodyPr>
            <a:lstStyle/>
            <a:p>
              <a:pPr algn="ctr" rtl="0"/>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Walking Day Observation</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41" name="TextBox 40">
              <a:extLst>
                <a:ext uri="{FF2B5EF4-FFF2-40B4-BE49-F238E27FC236}">
                  <a16:creationId xmlns:a16="http://schemas.microsoft.com/office/drawing/2014/main" id="{4B3F6C77-236C-445F-A9BC-CED004266AFC}"/>
                </a:ext>
              </a:extLst>
            </p:cNvPr>
            <p:cNvSpPr txBox="1"/>
            <p:nvPr/>
          </p:nvSpPr>
          <p:spPr>
            <a:xfrm>
              <a:off x="74322" y="4558093"/>
              <a:ext cx="4409485" cy="400110"/>
            </a:xfrm>
            <a:prstGeom prst="rect">
              <a:avLst/>
            </a:prstGeom>
            <a:solidFill>
              <a:schemeClr val="bg1">
                <a:lumMod val="65000"/>
              </a:schemeClr>
            </a:solidFill>
            <a:ln>
              <a:noFill/>
            </a:ln>
          </p:spPr>
          <p:txBody>
            <a:bodyPr wrap="square" rtlCol="1">
              <a:spAutoFit/>
            </a:bodyPr>
            <a:lstStyle/>
            <a:p>
              <a:pPr algn="ctr" rtl="0"/>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The Welfare Building</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spTree>
    <p:extLst>
      <p:ext uri="{BB962C8B-B14F-4D97-AF65-F5344CB8AC3E}">
        <p14:creationId xmlns:p14="http://schemas.microsoft.com/office/powerpoint/2010/main" val="299036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F4E47C8-3D17-4859-A656-372431298257}"/>
              </a:ext>
            </a:extLst>
          </p:cNvPr>
          <p:cNvSpPr/>
          <p:nvPr/>
        </p:nvSpPr>
        <p:spPr>
          <a:xfrm>
            <a:off x="-3370" y="694742"/>
            <a:ext cx="6480303" cy="611581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C10E61BE-90CF-43B3-B4D8-C7B989184685}"/>
              </a:ext>
            </a:extLst>
          </p:cNvPr>
          <p:cNvSpPr txBox="1"/>
          <p:nvPr/>
        </p:nvSpPr>
        <p:spPr>
          <a:xfrm>
            <a:off x="-39598" y="2713370"/>
            <a:ext cx="5311022" cy="400110"/>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“Every public area that belongs to the municipality is used for parking trucks or large pieces of junk.”</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EA5B6E15-CFC4-4F54-8DC4-AFCDD45C0849}"/>
              </a:ext>
            </a:extLst>
          </p:cNvPr>
          <p:cNvSpPr txBox="1"/>
          <p:nvPr/>
        </p:nvSpPr>
        <p:spPr>
          <a:xfrm>
            <a:off x="16174" y="496766"/>
            <a:ext cx="12192000" cy="703013"/>
          </a:xfrm>
          <a:prstGeom prst="rect">
            <a:avLst/>
          </a:prstGeom>
          <a:solidFill>
            <a:srgbClr val="C8E7A7"/>
          </a:solidFill>
        </p:spPr>
        <p:txBody>
          <a:bodyPr wrap="square" rtlCol="0">
            <a:spAutoFit/>
          </a:bodyPr>
          <a:lstStyle/>
          <a:p>
            <a:pPr algn="l" rtl="0">
              <a:lnSpc>
                <a:spcPct val="150000"/>
              </a:lnSpc>
            </a:pPr>
            <a:r>
              <a:rPr lang="en-US" sz="1400" b="1" dirty="0">
                <a:solidFill>
                  <a:srgbClr val="36636F"/>
                </a:solidFill>
                <a:cs typeface="Tahoma" panose="020B0604030504040204" pitchFamily="34" charset="0"/>
              </a:rPr>
              <a:t>Most of the residents are unaware of the options available to them for spending time with their young children in public spaces in Tira, and those who are aware of them rarely use the playgrounds because they are unsafe, dirty, and unmaintained.</a:t>
            </a:r>
            <a:endParaRPr lang="he-IL" sz="1400" b="1" dirty="0">
              <a:solidFill>
                <a:srgbClr val="36636F"/>
              </a:solidFill>
              <a:cs typeface="Tahoma" panose="020B0604030504040204" pitchFamily="34" charset="0"/>
            </a:endParaRPr>
          </a:p>
        </p:txBody>
      </p:sp>
      <p:sp>
        <p:nvSpPr>
          <p:cNvPr id="14" name="TextBox 13">
            <a:extLst>
              <a:ext uri="{FF2B5EF4-FFF2-40B4-BE49-F238E27FC236}">
                <a16:creationId xmlns:a16="http://schemas.microsoft.com/office/drawing/2014/main" id="{283063DF-019B-463C-AB20-5E0E6AB4077D}"/>
              </a:ext>
            </a:extLst>
          </p:cNvPr>
          <p:cNvSpPr txBox="1"/>
          <p:nvPr/>
        </p:nvSpPr>
        <p:spPr>
          <a:xfrm>
            <a:off x="7196538" y="1325612"/>
            <a:ext cx="5007060" cy="1261884"/>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do not know the Abu Akfa playground and 16% of those who do know it report that it is unsafe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do not know the play ground near </a:t>
            </a:r>
            <a:r>
              <a:rPr lang="en-GB"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Vav elementary school and </a:t>
            </a:r>
            <a:r>
              <a:rPr lang="en-GB"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25%</a:t>
            </a:r>
            <a:r>
              <a:rPr lang="en-GB"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those who know it report that it is unsafe.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E8CF06B9-8FCA-4AC4-9BC1-F70716EFF930}"/>
              </a:ext>
            </a:extLst>
          </p:cNvPr>
          <p:cNvSpPr txBox="1"/>
          <p:nvPr/>
        </p:nvSpPr>
        <p:spPr>
          <a:xfrm>
            <a:off x="53361" y="3383326"/>
            <a:ext cx="6332482" cy="400110"/>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area is dangerous and unsafe. The park is right next to the road, unlike the one in Kfar Saba, where I take my children to play.”</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4" name="TextBox 23">
            <a:extLst>
              <a:ext uri="{FF2B5EF4-FFF2-40B4-BE49-F238E27FC236}">
                <a16:creationId xmlns:a16="http://schemas.microsoft.com/office/drawing/2014/main" id="{759B732D-1A83-4A3B-86E8-BC0CF2790F87}"/>
              </a:ext>
            </a:extLst>
          </p:cNvPr>
          <p:cNvSpPr txBox="1"/>
          <p:nvPr/>
        </p:nvSpPr>
        <p:spPr>
          <a:xfrm>
            <a:off x="-86785" y="4065917"/>
            <a:ext cx="6556561" cy="553998"/>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learned to get by and weren’t aware of what other people had. We coped with what we had and played with what we could. Now the kids can compare and see the difference and understand that what Tira has is not good enough compared to Jewish cities.” </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68B06B42-8A42-4AEF-906B-01505C42E490}"/>
              </a:ext>
            </a:extLst>
          </p:cNvPr>
          <p:cNvSpPr txBox="1"/>
          <p:nvPr/>
        </p:nvSpPr>
        <p:spPr>
          <a:xfrm>
            <a:off x="-38745" y="1232587"/>
            <a:ext cx="5225931" cy="553998"/>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all of Tira there are three playing areas. There’s no shading, no playground facilities for children of all ages. They install these things but there’s no continuity. There’s a problem with maintenance and care.</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542D8732-BB89-46D2-92F7-C17D500B4E20}"/>
              </a:ext>
            </a:extLst>
          </p:cNvPr>
          <p:cNvSpPr txBox="1"/>
          <p:nvPr/>
        </p:nvSpPr>
        <p:spPr>
          <a:xfrm>
            <a:off x="4705" y="3811395"/>
            <a:ext cx="6624090" cy="246221"/>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want public parks and playgrounds in Tira, we want it to be safe for children so they can be independent.</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TextBox 21">
            <a:extLst>
              <a:ext uri="{FF2B5EF4-FFF2-40B4-BE49-F238E27FC236}">
                <a16:creationId xmlns:a16="http://schemas.microsoft.com/office/drawing/2014/main" id="{338FDBF0-3790-42BD-8766-0A3C7A17E8FE}"/>
              </a:ext>
            </a:extLst>
          </p:cNvPr>
          <p:cNvSpPr txBox="1"/>
          <p:nvPr/>
        </p:nvSpPr>
        <p:spPr>
          <a:xfrm>
            <a:off x="6628795" y="2353173"/>
            <a:ext cx="5334000" cy="816890"/>
          </a:xfrm>
          <a:prstGeom prst="rect">
            <a:avLst/>
          </a:prstGeom>
          <a:noFill/>
        </p:spPr>
        <p:txBody>
          <a:bodyPr wrap="square">
            <a:spAutoFit/>
          </a:bodyPr>
          <a:lstStyle/>
          <a:p>
            <a:pPr lvl="0" algn="l" rtl="0">
              <a:lnSpc>
                <a:spcPct val="107000"/>
              </a:lnSpc>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Only </a:t>
            </a:r>
            <a:r>
              <a:rPr lang="en-US"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 </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reported that they spent time with their children in public spaces/playgrounds when the children were not in school, and </a:t>
            </a:r>
            <a:r>
              <a:rPr lang="en-US"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67%</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spent time at home. </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27" name="Picture 4" descr="Business team staff icon Royalty Free Vector Image">
            <a:extLst>
              <a:ext uri="{FF2B5EF4-FFF2-40B4-BE49-F238E27FC236}">
                <a16:creationId xmlns:a16="http://schemas.microsoft.com/office/drawing/2014/main" id="{3ABDE344-0A16-48D4-9253-2A832B8249D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5285987" y="1166499"/>
            <a:ext cx="1023566" cy="6867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DDBB9D5-33C2-4D51-B9F4-027E072B4BC0}"/>
              </a:ext>
            </a:extLst>
          </p:cNvPr>
          <p:cNvSpPr txBox="1"/>
          <p:nvPr/>
        </p:nvSpPr>
        <p:spPr>
          <a:xfrm>
            <a:off x="4705" y="1801326"/>
            <a:ext cx="6373580" cy="400110"/>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“If you’re hoping to hear that we go out with our kids to the nearest park – it’s not going to happen. Not because we don’t want to, but because there just isn’t one.”</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9" name="TextBox 28">
            <a:extLst>
              <a:ext uri="{FF2B5EF4-FFF2-40B4-BE49-F238E27FC236}">
                <a16:creationId xmlns:a16="http://schemas.microsoft.com/office/drawing/2014/main" id="{1A25D2D6-41F4-4797-BCF0-F4B3755AC213}"/>
              </a:ext>
            </a:extLst>
          </p:cNvPr>
          <p:cNvSpPr txBox="1"/>
          <p:nvPr/>
        </p:nvSpPr>
        <p:spPr>
          <a:xfrm>
            <a:off x="-4223" y="2190012"/>
            <a:ext cx="6332482" cy="553998"/>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wasn’t aware of this before COVID. when we weren’t allowed to go to the parks outside the city and we were locked indoors. Only then did we realize the depth of the problem, because we had nowhere to be with our children within the permissible range. </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30" name="TextBox 29">
            <a:extLst>
              <a:ext uri="{FF2B5EF4-FFF2-40B4-BE49-F238E27FC236}">
                <a16:creationId xmlns:a16="http://schemas.microsoft.com/office/drawing/2014/main" id="{B6436B37-DDB5-4D2E-9449-2E1CE09A7482}"/>
              </a:ext>
            </a:extLst>
          </p:cNvPr>
          <p:cNvSpPr txBox="1"/>
          <p:nvPr/>
        </p:nvSpPr>
        <p:spPr>
          <a:xfrm>
            <a:off x="-66440" y="3076695"/>
            <a:ext cx="6619460" cy="400110"/>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park looks like a dump, everything’s broken and they wrecked all the </a:t>
            </a:r>
          </a:p>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playground facilities</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31" name="Picture 2" descr="Business team staff icon Royalty Free Vector Image">
            <a:extLst>
              <a:ext uri="{FF2B5EF4-FFF2-40B4-BE49-F238E27FC236}">
                <a16:creationId xmlns:a16="http://schemas.microsoft.com/office/drawing/2014/main" id="{95BFFADF-124A-4DB8-854F-9C94E771B5D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5366684" y="2582113"/>
            <a:ext cx="953185" cy="7432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65634AB-F767-4FE0-AF5E-4A6159FE5C7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5574" b="83500" l="69760" r="91840">
                        <a14:foregroundMark x1="78600" y1="69630" x2="78600" y2="69630"/>
                        <a14:foregroundMark x1="75800" y1="77778" x2="75800" y2="77778"/>
                        <a14:foregroundMark x1="73000" y1="77037" x2="73000" y2="77037"/>
                      </a14:backgroundRemoval>
                    </a14:imgEffect>
                  </a14:imgLayer>
                </a14:imgProps>
              </a:ext>
            </a:extLst>
          </a:blip>
          <a:srcRect l="67000" t="63333" r="5400" b="14259"/>
          <a:stretch/>
        </p:blipFill>
        <p:spPr>
          <a:xfrm>
            <a:off x="4800364" y="4635579"/>
            <a:ext cx="1156656" cy="1014169"/>
          </a:xfrm>
          <a:prstGeom prst="rect">
            <a:avLst/>
          </a:prstGeom>
        </p:spPr>
      </p:pic>
      <p:sp>
        <p:nvSpPr>
          <p:cNvPr id="34" name="TextBox 33">
            <a:extLst>
              <a:ext uri="{FF2B5EF4-FFF2-40B4-BE49-F238E27FC236}">
                <a16:creationId xmlns:a16="http://schemas.microsoft.com/office/drawing/2014/main" id="{3BA57FBF-C7B6-4F86-A6DA-650653D7577D}"/>
              </a:ext>
            </a:extLst>
          </p:cNvPr>
          <p:cNvSpPr txBox="1"/>
          <p:nvPr/>
        </p:nvSpPr>
        <p:spPr>
          <a:xfrm>
            <a:off x="53361" y="4672657"/>
            <a:ext cx="4885365" cy="415498"/>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“There’s no reason for us to go to the 2.5 parks we have here.  It’s very dirty and the interaction and facilities are not that great.” (Observation of the garden area)</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35" name="TextBox 34">
            <a:extLst>
              <a:ext uri="{FF2B5EF4-FFF2-40B4-BE49-F238E27FC236}">
                <a16:creationId xmlns:a16="http://schemas.microsoft.com/office/drawing/2014/main" id="{C3453759-DB7B-4ED8-A85C-7A6002949102}"/>
              </a:ext>
            </a:extLst>
          </p:cNvPr>
          <p:cNvSpPr txBox="1"/>
          <p:nvPr/>
        </p:nvSpPr>
        <p:spPr>
          <a:xfrm>
            <a:off x="42252" y="5138599"/>
            <a:ext cx="4335095" cy="400110"/>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didn’t even know we had any parks in Tira.” (Interview from the garden area observation)</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37" name="TextBox 36">
            <a:extLst>
              <a:ext uri="{FF2B5EF4-FFF2-40B4-BE49-F238E27FC236}">
                <a16:creationId xmlns:a16="http://schemas.microsoft.com/office/drawing/2014/main" id="{8514AF10-ECE7-4891-87AC-8DEB6E183645}"/>
              </a:ext>
            </a:extLst>
          </p:cNvPr>
          <p:cNvSpPr txBox="1"/>
          <p:nvPr/>
        </p:nvSpPr>
        <p:spPr>
          <a:xfrm>
            <a:off x="-66440" y="5503669"/>
            <a:ext cx="5976000" cy="861774"/>
          </a:xfrm>
          <a:prstGeom prst="rect">
            <a:avLst/>
          </a:prstGeom>
          <a:noFill/>
        </p:spPr>
        <p:txBody>
          <a:bodyPr wrap="square">
            <a:spAutoFit/>
          </a:bodyPr>
          <a:lstStyle/>
          <a:p>
            <a:pPr algn="l"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“When I realized that every time I wanted to spend time with my kids I had to go to a Jewish city, I decided to bring the playground to our home. We have a swimming pool and facilities, a swing, a slide, a trampoline and all kinds of games, and I also invite the neighborhood kids over to play, because not everyone can go out of town and every child deserves to play.” (Interview based on an observation of a community garden)</a:t>
            </a:r>
            <a:endPar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40" name="TextBox 39">
            <a:extLst>
              <a:ext uri="{FF2B5EF4-FFF2-40B4-BE49-F238E27FC236}">
                <a16:creationId xmlns:a16="http://schemas.microsoft.com/office/drawing/2014/main" id="{F62EB24C-02C7-451D-BCBB-359D8FD6C9B1}"/>
              </a:ext>
            </a:extLst>
          </p:cNvPr>
          <p:cNvSpPr txBox="1"/>
          <p:nvPr/>
        </p:nvSpPr>
        <p:spPr>
          <a:xfrm>
            <a:off x="6485861" y="4511383"/>
            <a:ext cx="5722313" cy="2354491"/>
          </a:xfrm>
          <a:prstGeom prst="rect">
            <a:avLst/>
          </a:prstGeom>
          <a:solidFill>
            <a:srgbClr val="9AB1B7"/>
          </a:solidFill>
        </p:spPr>
        <p:txBody>
          <a:bodyPr wrap="square" rtlCol="1">
            <a:spAutoFit/>
          </a:bodyPr>
          <a:lstStyle/>
          <a:p>
            <a:pPr algn="l" rtl="0"/>
            <a:r>
              <a:rPr lang="en-US" sz="1050" dirty="0">
                <a:latin typeface="Segoe UI" panose="020B0502040204020203" pitchFamily="34" charset="0"/>
                <a:cs typeface="Segoe UI" panose="020B0502040204020203" pitchFamily="34" charset="0"/>
              </a:rPr>
              <a:t>In an observation of the </a:t>
            </a:r>
            <a:r>
              <a:rPr lang="en-US" sz="1050" b="1" dirty="0">
                <a:latin typeface="Segoe UI" panose="020B0502040204020203" pitchFamily="34" charset="0"/>
                <a:cs typeface="Segoe UI" panose="020B0502040204020203" pitchFamily="34" charset="0"/>
              </a:rPr>
              <a:t>educational campus playground </a:t>
            </a:r>
            <a:r>
              <a:rPr lang="en-US" sz="1050" dirty="0">
                <a:latin typeface="Segoe UI" panose="020B0502040204020203" pitchFamily="34" charset="0"/>
                <a:cs typeface="Segoe UI" panose="020B0502040204020203" pitchFamily="34" charset="0"/>
              </a:rPr>
              <a:t>very few visitors were observed, </a:t>
            </a:r>
            <a:r>
              <a:rPr lang="en-GB" sz="1050" dirty="0">
                <a:latin typeface="Segoe UI" panose="020B0502040204020203" pitchFamily="34" charset="0"/>
                <a:cs typeface="Segoe UI" panose="020B0502040204020203" pitchFamily="34" charset="0"/>
              </a:rPr>
              <a:t>along with a low level of satisfaction with the playground’s cleanliness and maintenance and a low sense of safety. Parents stated that they came to the playground because there were no other options in Tira. </a:t>
            </a:r>
            <a:endParaRPr lang="he-IL" sz="105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050" dirty="0">
                <a:latin typeface="Segoe UI" panose="020B0502040204020203" pitchFamily="34" charset="0"/>
                <a:ea typeface="Tahoma" panose="020B0604030504040204" pitchFamily="34" charset="0"/>
                <a:cs typeface="Segoe UI" panose="020B0502040204020203" pitchFamily="34" charset="0"/>
              </a:rPr>
              <a:t>An </a:t>
            </a:r>
            <a:r>
              <a:rPr lang="en-US" sz="1050" b="1" dirty="0">
                <a:latin typeface="Segoe UI" panose="020B0502040204020203" pitchFamily="34" charset="0"/>
                <a:ea typeface="Tahoma" panose="020B0604030504040204" pitchFamily="34" charset="0"/>
                <a:cs typeface="Segoe UI" panose="020B0502040204020203" pitchFamily="34" charset="0"/>
              </a:rPr>
              <a:t>observation of the playground area </a:t>
            </a:r>
            <a:r>
              <a:rPr lang="en-US" sz="1050" dirty="0">
                <a:latin typeface="Segoe UI" panose="020B0502040204020203" pitchFamily="34" charset="0"/>
                <a:ea typeface="Tahoma" panose="020B0604030504040204" pitchFamily="34" charset="0"/>
                <a:cs typeface="Segoe UI" panose="020B0502040204020203" pitchFamily="34" charset="0"/>
              </a:rPr>
              <a:t>pointed to the need for a public area/playground where children could play after school, a place close to home that would allow children to play outside their regular framework and parents to get to know each other better. </a:t>
            </a:r>
            <a:endParaRPr lang="he-IL" sz="1050" dirty="0">
              <a:latin typeface="Segoe UI" panose="020B0502040204020203" pitchFamily="34" charset="0"/>
              <a:cs typeface="Segoe UI" panose="020B0502040204020203" pitchFamily="34" charset="0"/>
            </a:endParaRPr>
          </a:p>
          <a:p>
            <a:pPr algn="l" rtl="0"/>
            <a:r>
              <a:rPr lang="en-US" sz="1050" dirty="0">
                <a:latin typeface="Segoe UI" panose="020B0502040204020203" pitchFamily="34" charset="0"/>
                <a:cs typeface="Segoe UI" panose="020B0502040204020203" pitchFamily="34" charset="0"/>
              </a:rPr>
              <a:t>The parents raised an important point, which was </a:t>
            </a:r>
            <a:r>
              <a:rPr lang="en-US" sz="1050" b="1" dirty="0">
                <a:latin typeface="Segoe UI" panose="020B0502040204020203" pitchFamily="34" charset="0"/>
                <a:cs typeface="Segoe UI" panose="020B0502040204020203" pitchFamily="34" charset="0"/>
              </a:rPr>
              <a:t>the need for law enforcement and maintenance of the area</a:t>
            </a:r>
            <a:r>
              <a:rPr lang="en-US" sz="1050" dirty="0">
                <a:latin typeface="Segoe UI" panose="020B0502040204020203" pitchFamily="34" charset="0"/>
                <a:cs typeface="Segoe UI" panose="020B0502040204020203" pitchFamily="34" charset="0"/>
              </a:rPr>
              <a:t> so children will be able to enjoy it. They also suggested that the space should enable sports activities, include a bicycle track and an agricultural plot or community garden, in addition to playground facilities. </a:t>
            </a:r>
            <a:endParaRPr lang="he-IL" sz="1050" dirty="0">
              <a:latin typeface="Segoe UI" panose="020B0502040204020203" pitchFamily="34" charset="0"/>
              <a:cs typeface="Segoe UI" panose="020B0502040204020203" pitchFamily="34" charset="0"/>
            </a:endParaRPr>
          </a:p>
          <a:p>
            <a:pPr algn="l" rtl="0"/>
            <a:endParaRPr lang="he-IL" sz="1050" dirty="0">
              <a:latin typeface="Segoe UI" panose="020B0502040204020203" pitchFamily="34" charset="0"/>
              <a:cs typeface="Segoe UI" panose="020B0502040204020203" pitchFamily="34" charset="0"/>
            </a:endParaRPr>
          </a:p>
          <a:p>
            <a:pPr algn="l" rtl="0"/>
            <a:endParaRPr lang="he-IL" sz="1050" dirty="0">
              <a:latin typeface="Segoe UI" panose="020B0502040204020203" pitchFamily="34" charset="0"/>
              <a:cs typeface="Segoe UI" panose="020B0502040204020203" pitchFamily="34" charset="0"/>
            </a:endParaRPr>
          </a:p>
          <a:p>
            <a:pPr algn="l" rtl="0"/>
            <a:endParaRPr lang="he-IL" sz="1050" dirty="0">
              <a:latin typeface="Segoe UI" panose="020B0502040204020203" pitchFamily="34" charset="0"/>
              <a:cs typeface="Segoe UI" panose="020B0502040204020203" pitchFamily="34" charset="0"/>
            </a:endParaRPr>
          </a:p>
        </p:txBody>
      </p:sp>
      <p:sp>
        <p:nvSpPr>
          <p:cNvPr id="32" name="TextBox 31">
            <a:extLst>
              <a:ext uri="{FF2B5EF4-FFF2-40B4-BE49-F238E27FC236}">
                <a16:creationId xmlns:a16="http://schemas.microsoft.com/office/drawing/2014/main" id="{96D5AB3B-E78C-4552-92A1-C29DA778D012}"/>
              </a:ext>
            </a:extLst>
          </p:cNvPr>
          <p:cNvSpPr txBox="1"/>
          <p:nvPr/>
        </p:nvSpPr>
        <p:spPr>
          <a:xfrm>
            <a:off x="7217995" y="3099332"/>
            <a:ext cx="4258043" cy="400110"/>
          </a:xfrm>
          <a:prstGeom prst="rect">
            <a:avLst/>
          </a:prstGeom>
          <a:noFill/>
        </p:spPr>
        <p:txBody>
          <a:bodyPr wrap="square">
            <a:spAutoFit/>
          </a:bodyPr>
          <a:lstStyle/>
          <a:p>
            <a:pPr algn="ctr" rtl="0"/>
            <a:r>
              <a:rPr lang="en-US" sz="1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Conversations and Interactions with Parents/Neighbors While Spending Time in Public Spaces</a:t>
            </a:r>
            <a:endParaRPr lang="he-IL" sz="1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F9C28E32-BB8A-4E39-A989-BEB3C02DB8AE}"/>
              </a:ext>
            </a:extLst>
          </p:cNvPr>
          <p:cNvPicPr>
            <a:picLocks noChangeAspect="1"/>
          </p:cNvPicPr>
          <p:nvPr/>
        </p:nvPicPr>
        <p:blipFill rotWithShape="1">
          <a:blip r:embed="rId8"/>
          <a:srcRect t="39665"/>
          <a:stretch/>
        </p:blipFill>
        <p:spPr>
          <a:xfrm>
            <a:off x="7487737" y="3260245"/>
            <a:ext cx="4055462" cy="1312954"/>
          </a:xfrm>
          <a:prstGeom prst="rect">
            <a:avLst/>
          </a:prstGeom>
        </p:spPr>
      </p:pic>
      <p:sp>
        <p:nvSpPr>
          <p:cNvPr id="2" name="Slide Number Placeholder 1">
            <a:extLst>
              <a:ext uri="{FF2B5EF4-FFF2-40B4-BE49-F238E27FC236}">
                <a16:creationId xmlns:a16="http://schemas.microsoft.com/office/drawing/2014/main" id="{0D4675BE-8DA6-4F71-BAA4-63F71E0D0717}"/>
              </a:ext>
            </a:extLst>
          </p:cNvPr>
          <p:cNvSpPr>
            <a:spLocks noGrp="1"/>
          </p:cNvSpPr>
          <p:nvPr>
            <p:ph type="sldNum" sz="quarter" idx="12"/>
          </p:nvPr>
        </p:nvSpPr>
        <p:spPr/>
        <p:txBody>
          <a:bodyPr/>
          <a:lstStyle/>
          <a:p>
            <a:pPr algn="r" rtl="0"/>
            <a:fld id="{199E282D-D310-42D8-B8FF-78ED45A44D81}" type="slidenum">
              <a:rPr lang="he-IL" smtClean="0"/>
              <a:pPr algn="r" rtl="0"/>
              <a:t>38</a:t>
            </a:fld>
            <a:endParaRPr lang="he-IL" dirty="0"/>
          </a:p>
        </p:txBody>
      </p:sp>
      <p:grpSp>
        <p:nvGrpSpPr>
          <p:cNvPr id="25" name="Group 24">
            <a:extLst>
              <a:ext uri="{FF2B5EF4-FFF2-40B4-BE49-F238E27FC236}">
                <a16:creationId xmlns:a16="http://schemas.microsoft.com/office/drawing/2014/main" id="{4E68FB6D-9981-4836-AF40-7527EA4C4B70}"/>
              </a:ext>
            </a:extLst>
          </p:cNvPr>
          <p:cNvGrpSpPr/>
          <p:nvPr/>
        </p:nvGrpSpPr>
        <p:grpSpPr>
          <a:xfrm>
            <a:off x="-116958" y="6457504"/>
            <a:ext cx="10350244" cy="594107"/>
            <a:chOff x="-116958" y="6457504"/>
            <a:chExt cx="10350244" cy="594107"/>
          </a:xfrm>
        </p:grpSpPr>
        <p:sp>
          <p:nvSpPr>
            <p:cNvPr id="36" name="Rectangle: Rounded Corners 35">
              <a:extLst>
                <a:ext uri="{FF2B5EF4-FFF2-40B4-BE49-F238E27FC236}">
                  <a16:creationId xmlns:a16="http://schemas.microsoft.com/office/drawing/2014/main" id="{36BDAE60-3E14-439A-A2A1-537E46F6FC58}"/>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8" name="Rectangle: Rounded Corners 37">
              <a:extLst>
                <a:ext uri="{FF2B5EF4-FFF2-40B4-BE49-F238E27FC236}">
                  <a16:creationId xmlns:a16="http://schemas.microsoft.com/office/drawing/2014/main" id="{89B4108E-E05B-4FF1-885D-7346D4D34AD8}"/>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41" name="TextBox 40">
              <a:extLst>
                <a:ext uri="{FF2B5EF4-FFF2-40B4-BE49-F238E27FC236}">
                  <a16:creationId xmlns:a16="http://schemas.microsoft.com/office/drawing/2014/main" id="{835E5F93-E26E-4DD6-ADFF-D7495223244C}"/>
                </a:ext>
              </a:extLst>
            </p:cNvPr>
            <p:cNvSpPr txBox="1"/>
            <p:nvPr/>
          </p:nvSpPr>
          <p:spPr>
            <a:xfrm>
              <a:off x="-90928" y="6620881"/>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FF04D2ED-8F4F-4D5B-88CA-F937DBC3025C}"/>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400" b="1" dirty="0">
                <a:solidFill>
                  <a:schemeClr val="bg1"/>
                </a:solidFill>
                <a:cs typeface="Tahoma" panose="020B0604030504040204" pitchFamily="34" charset="0"/>
              </a:rPr>
              <a:t>Findings					     </a:t>
            </a:r>
            <a:r>
              <a:rPr lang="en-US" sz="2000" b="1" dirty="0">
                <a:solidFill>
                  <a:schemeClr val="bg1"/>
                </a:solidFill>
                <a:cs typeface="Tahoma" panose="020B0604030504040204" pitchFamily="34" charset="0"/>
              </a:rPr>
              <a:t>Establishing Areas for Spending Time and Playing Together</a:t>
            </a:r>
            <a:endParaRPr lang="he-IL" sz="2000" b="1" dirty="0">
              <a:solidFill>
                <a:schemeClr val="bg1"/>
              </a:solidFill>
              <a:cs typeface="Tahoma" panose="020B0604030504040204" pitchFamily="34" charset="0"/>
            </a:endParaRPr>
          </a:p>
        </p:txBody>
      </p:sp>
      <p:sp>
        <p:nvSpPr>
          <p:cNvPr id="3" name="Rectangle 2">
            <a:extLst>
              <a:ext uri="{FF2B5EF4-FFF2-40B4-BE49-F238E27FC236}">
                <a16:creationId xmlns:a16="http://schemas.microsoft.com/office/drawing/2014/main" id="{496C54C3-51BB-42CB-A220-D724FA829D0C}"/>
              </a:ext>
            </a:extLst>
          </p:cNvPr>
          <p:cNvSpPr/>
          <p:nvPr/>
        </p:nvSpPr>
        <p:spPr>
          <a:xfrm>
            <a:off x="6437421" y="1288203"/>
            <a:ext cx="889988" cy="461665"/>
          </a:xfrm>
          <a:prstGeom prst="rect">
            <a:avLst/>
          </a:prstGeom>
        </p:spPr>
        <p:txBody>
          <a:bodyPr wrap="none">
            <a:spAutoFit/>
          </a:bodyPr>
          <a:lstStyle/>
          <a:p>
            <a:pPr algn="l" rtl="0"/>
            <a:r>
              <a:rPr lang="he-IL" sz="2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50% </a:t>
            </a:r>
            <a:endParaRPr lang="he-IL" sz="2400" b="1" dirty="0"/>
          </a:p>
        </p:txBody>
      </p:sp>
      <p:sp>
        <p:nvSpPr>
          <p:cNvPr id="4" name="Rectangle 3">
            <a:extLst>
              <a:ext uri="{FF2B5EF4-FFF2-40B4-BE49-F238E27FC236}">
                <a16:creationId xmlns:a16="http://schemas.microsoft.com/office/drawing/2014/main" id="{E6E1A233-6B13-4088-84F3-EEBD90E8574E}"/>
              </a:ext>
            </a:extLst>
          </p:cNvPr>
          <p:cNvSpPr/>
          <p:nvPr/>
        </p:nvSpPr>
        <p:spPr>
          <a:xfrm>
            <a:off x="6451008" y="1845332"/>
            <a:ext cx="889988" cy="461665"/>
          </a:xfrm>
          <a:prstGeom prst="rect">
            <a:avLst/>
          </a:prstGeom>
        </p:spPr>
        <p:txBody>
          <a:bodyPr wrap="none">
            <a:spAutoFit/>
          </a:bodyPr>
          <a:lstStyle/>
          <a:p>
            <a:pPr algn="l" rtl="0"/>
            <a:r>
              <a:rPr lang="he-IL" sz="2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31% </a:t>
            </a:r>
            <a:endParaRPr lang="he-IL" sz="2400" b="1" dirty="0"/>
          </a:p>
        </p:txBody>
      </p:sp>
    </p:spTree>
    <p:extLst>
      <p:ext uri="{BB962C8B-B14F-4D97-AF65-F5344CB8AC3E}">
        <p14:creationId xmlns:p14="http://schemas.microsoft.com/office/powerpoint/2010/main" val="1038579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5B6E15-CFC4-4F54-8DC4-AFCDD45C0849}"/>
              </a:ext>
            </a:extLst>
          </p:cNvPr>
          <p:cNvSpPr txBox="1"/>
          <p:nvPr/>
        </p:nvSpPr>
        <p:spPr>
          <a:xfrm>
            <a:off x="5867176" y="694742"/>
            <a:ext cx="6209414" cy="923330"/>
          </a:xfrm>
          <a:prstGeom prst="rect">
            <a:avLst/>
          </a:prstGeom>
          <a:solidFill>
            <a:srgbClr val="C8E7A7"/>
          </a:solidFill>
        </p:spPr>
        <p:txBody>
          <a:bodyPr wrap="square" rtlCol="0">
            <a:spAutoFit/>
          </a:bodyPr>
          <a:lstStyle/>
          <a:p>
            <a:pPr algn="l" rtl="0">
              <a:lnSpc>
                <a:spcPct val="150000"/>
              </a:lnSpc>
            </a:pPr>
            <a:r>
              <a:rPr lang="en-US" b="1" dirty="0">
                <a:solidFill>
                  <a:srgbClr val="36636F"/>
                </a:solidFill>
                <a:latin typeface="Segoe UI" panose="020B0502040204020203" pitchFamily="34" charset="0"/>
                <a:cs typeface="Segoe UI" panose="020B0502040204020203" pitchFamily="34" charset="0"/>
              </a:rPr>
              <a:t>Most of the children spend the afternoon at their parents’ or relatives’ home</a:t>
            </a:r>
            <a:endParaRPr lang="he-IL" b="1" dirty="0">
              <a:solidFill>
                <a:srgbClr val="36636F"/>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283063DF-019B-463C-AB20-5E0E6AB4077D}"/>
              </a:ext>
            </a:extLst>
          </p:cNvPr>
          <p:cNvSpPr txBox="1"/>
          <p:nvPr/>
        </p:nvSpPr>
        <p:spPr>
          <a:xfrm>
            <a:off x="5867176" y="1650568"/>
            <a:ext cx="6209414" cy="871713"/>
          </a:xfrm>
          <a:prstGeom prst="rect">
            <a:avLst/>
          </a:prstGeom>
          <a:solidFill>
            <a:srgbClr val="C8E7A7"/>
          </a:solidFill>
        </p:spPr>
        <p:txBody>
          <a:bodyPr wrap="square" rtlCol="0">
            <a:spAutoFit/>
          </a:bodyPr>
          <a:lstStyle>
            <a:defPPr>
              <a:defRPr lang="he-IL"/>
            </a:defPPr>
            <a:lvl1pPr>
              <a:lnSpc>
                <a:spcPct val="150000"/>
              </a:lnSpc>
              <a:defRPr b="1">
                <a:solidFill>
                  <a:srgbClr val="36636F"/>
                </a:solidFill>
                <a:latin typeface="Segoe UI" panose="020B0502040204020203" pitchFamily="34" charset="0"/>
                <a:cs typeface="Segoe UI" panose="020B0502040204020203" pitchFamily="34" charset="0"/>
              </a:defRPr>
            </a:lvl1pPr>
          </a:lstStyle>
          <a:p>
            <a:pPr algn="l" rtl="0"/>
            <a:r>
              <a:rPr lang="en-US" dirty="0"/>
              <a:t>90% of the children spend the afternoon with their mother</a:t>
            </a:r>
            <a:endParaRPr lang="he-IL" sz="1400" dirty="0"/>
          </a:p>
        </p:txBody>
      </p:sp>
      <p:sp>
        <p:nvSpPr>
          <p:cNvPr id="2" name="Speech Bubble: Oval 1">
            <a:extLst>
              <a:ext uri="{FF2B5EF4-FFF2-40B4-BE49-F238E27FC236}">
                <a16:creationId xmlns:a16="http://schemas.microsoft.com/office/drawing/2014/main" id="{9C3CC028-3D2E-4BE1-ADD5-26694DA08979}"/>
              </a:ext>
            </a:extLst>
          </p:cNvPr>
          <p:cNvSpPr/>
          <p:nvPr/>
        </p:nvSpPr>
        <p:spPr>
          <a:xfrm>
            <a:off x="9645815" y="2954067"/>
            <a:ext cx="1980868" cy="1138263"/>
          </a:xfrm>
          <a:prstGeom prst="wedgeEllipseCallout">
            <a:avLst>
              <a:gd name="adj1" fmla="val 39986"/>
              <a:gd name="adj2" fmla="val 90380"/>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b="1" dirty="0">
                <a:latin typeface="Segoe UI" panose="020B0502040204020203" pitchFamily="34" charset="0"/>
                <a:cs typeface="Segoe UI" panose="020B0502040204020203" pitchFamily="34" charset="0"/>
              </a:rPr>
              <a:t>Other: swimming pool, library, the mall</a:t>
            </a:r>
          </a:p>
        </p:txBody>
      </p:sp>
      <p:sp>
        <p:nvSpPr>
          <p:cNvPr id="4" name="TextBox 3">
            <a:extLst>
              <a:ext uri="{FF2B5EF4-FFF2-40B4-BE49-F238E27FC236}">
                <a16:creationId xmlns:a16="http://schemas.microsoft.com/office/drawing/2014/main" id="{498EF0B5-AC4B-45CD-A92E-AD90D6341DAB}"/>
              </a:ext>
            </a:extLst>
          </p:cNvPr>
          <p:cNvSpPr txBox="1"/>
          <p:nvPr/>
        </p:nvSpPr>
        <p:spPr>
          <a:xfrm>
            <a:off x="-1" y="522634"/>
            <a:ext cx="5503680" cy="2862322"/>
          </a:xfrm>
          <a:prstGeom prst="rect">
            <a:avLst/>
          </a:prstGeom>
          <a:solidFill>
            <a:srgbClr val="D9D9D9"/>
          </a:solidFill>
        </p:spPr>
        <p:txBody>
          <a:bodyPr wrap="square" rtlCol="1">
            <a:spAutoFit/>
          </a:bodyPr>
          <a:lstStyle/>
          <a:p>
            <a:pPr algn="l" rtl="0"/>
            <a:r>
              <a:rPr lang="en-US"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Why do they only spend time at home?</a:t>
            </a:r>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(Based on the resident survey)</a:t>
            </a:r>
            <a:endParaRPr lang="he-IL" sz="11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2000" dirty="0">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prefer to stay at home because of COVID and diseases”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"It doesn’t feel safe outside”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child is very young and there are no suitable activities for his age”</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have everything we need at home and in the yard”</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“Lack of time”</a:t>
            </a:r>
            <a:endParaRPr lang="he-IL" dirty="0">
              <a:latin typeface="Segoe UI" panose="020B0502040204020203" pitchFamily="34" charset="0"/>
              <a:cs typeface="Segoe UI" panose="020B0502040204020203" pitchFamily="34" charset="0"/>
            </a:endParaRPr>
          </a:p>
          <a:p>
            <a:pPr algn="l" rtl="0"/>
            <a:endParaRPr lang="he-IL"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id="{7DEB7E59-8DE6-4078-A010-A438BFBA4A0F}"/>
              </a:ext>
            </a:extLst>
          </p:cNvPr>
          <p:cNvSpPr>
            <a:spLocks noGrp="1"/>
          </p:cNvSpPr>
          <p:nvPr>
            <p:ph type="sldNum" sz="quarter" idx="12"/>
          </p:nvPr>
        </p:nvSpPr>
        <p:spPr/>
        <p:txBody>
          <a:bodyPr/>
          <a:lstStyle/>
          <a:p>
            <a:pPr algn="r" rtl="0"/>
            <a:fld id="{199E282D-D310-42D8-B8FF-78ED45A44D81}" type="slidenum">
              <a:rPr lang="he-IL" smtClean="0"/>
              <a:pPr algn="r" rtl="0"/>
              <a:t>39</a:t>
            </a:fld>
            <a:endParaRPr lang="he-IL" dirty="0"/>
          </a:p>
        </p:txBody>
      </p:sp>
      <p:grpSp>
        <p:nvGrpSpPr>
          <p:cNvPr id="10" name="Group 9">
            <a:extLst>
              <a:ext uri="{FF2B5EF4-FFF2-40B4-BE49-F238E27FC236}">
                <a16:creationId xmlns:a16="http://schemas.microsoft.com/office/drawing/2014/main" id="{7909E382-D798-4212-9117-34406F824969}"/>
              </a:ext>
            </a:extLst>
          </p:cNvPr>
          <p:cNvGrpSpPr/>
          <p:nvPr/>
        </p:nvGrpSpPr>
        <p:grpSpPr>
          <a:xfrm>
            <a:off x="238755" y="5937966"/>
            <a:ext cx="10326648" cy="594107"/>
            <a:chOff x="-116958" y="6457504"/>
            <a:chExt cx="10326648" cy="594107"/>
          </a:xfrm>
        </p:grpSpPr>
        <p:sp>
          <p:nvSpPr>
            <p:cNvPr id="11" name="Rectangle: Rounded Corners 10">
              <a:extLst>
                <a:ext uri="{FF2B5EF4-FFF2-40B4-BE49-F238E27FC236}">
                  <a16:creationId xmlns:a16="http://schemas.microsoft.com/office/drawing/2014/main" id="{ABB66023-E341-44EA-99F7-FC4454F6D0D6}"/>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Rectangle: Rounded Corners 11">
              <a:extLst>
                <a:ext uri="{FF2B5EF4-FFF2-40B4-BE49-F238E27FC236}">
                  <a16:creationId xmlns:a16="http://schemas.microsoft.com/office/drawing/2014/main" id="{558F2DEB-5791-4B0D-A83F-F4AACA4E8367}"/>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3" name="TextBox 12">
              <a:extLst>
                <a:ext uri="{FF2B5EF4-FFF2-40B4-BE49-F238E27FC236}">
                  <a16:creationId xmlns:a16="http://schemas.microsoft.com/office/drawing/2014/main" id="{C38E972B-5ADD-4657-9127-FB6E730B3C42}"/>
                </a:ext>
              </a:extLst>
            </p:cNvPr>
            <p:cNvSpPr txBox="1"/>
            <p:nvPr/>
          </p:nvSpPr>
          <p:spPr>
            <a:xfrm>
              <a:off x="-114524"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AEA1A77-E1BC-4B36-90DF-1D51AE3B758B}"/>
              </a:ext>
            </a:extLst>
          </p:cNvPr>
          <p:cNvSpPr txBox="1"/>
          <p:nvPr/>
        </p:nvSpPr>
        <p:spPr>
          <a:xfrm>
            <a:off x="-1" y="-586"/>
            <a:ext cx="12192000" cy="523220"/>
          </a:xfrm>
          <a:prstGeom prst="rect">
            <a:avLst/>
          </a:prstGeom>
          <a:solidFill>
            <a:srgbClr val="36636F"/>
          </a:solidFill>
        </p:spPr>
        <p:txBody>
          <a:bodyPr wrap="square" rtlCol="0">
            <a:spAutoFit/>
          </a:bodyPr>
          <a:lstStyle/>
          <a:p>
            <a:pPr algn="l" rtl="0"/>
            <a:r>
              <a:rPr lang="en-US" sz="2400" b="1" dirty="0">
                <a:solidFill>
                  <a:schemeClr val="bg1"/>
                </a:solidFill>
                <a:cs typeface="Tahoma" panose="020B0604030504040204" pitchFamily="34" charset="0"/>
              </a:rPr>
              <a:t>Findings</a:t>
            </a:r>
            <a:r>
              <a:rPr lang="en-US" sz="2800" b="1" dirty="0">
                <a:solidFill>
                  <a:schemeClr val="bg1"/>
                </a:solidFill>
                <a:cs typeface="Tahoma" panose="020B0604030504040204" pitchFamily="34" charset="0"/>
              </a:rPr>
              <a:t>			                           </a:t>
            </a:r>
            <a:r>
              <a:rPr lang="en-US" sz="2000" b="1" dirty="0">
                <a:solidFill>
                  <a:schemeClr val="bg1"/>
                </a:solidFill>
                <a:cs typeface="Tahoma" panose="020B0604030504040204" pitchFamily="34" charset="0"/>
              </a:rPr>
              <a:t>Establishing Areas for Spending Time and Playing Together</a:t>
            </a:r>
            <a:endParaRPr lang="he-IL" sz="2000" b="1" dirty="0">
              <a:solidFill>
                <a:schemeClr val="bg1"/>
              </a:solidFill>
              <a:cs typeface="Tahoma" panose="020B0604030504040204" pitchFamily="34" charset="0"/>
            </a:endParaRPr>
          </a:p>
        </p:txBody>
      </p:sp>
      <p:graphicFrame>
        <p:nvGraphicFramePr>
          <p:cNvPr id="25" name="Chart 24">
            <a:extLst>
              <a:ext uri="{FF2B5EF4-FFF2-40B4-BE49-F238E27FC236}">
                <a16:creationId xmlns:a16="http://schemas.microsoft.com/office/drawing/2014/main" id="{FD420900-37DC-4BF4-9B0B-40BBBC38643B}"/>
              </a:ext>
            </a:extLst>
          </p:cNvPr>
          <p:cNvGraphicFramePr>
            <a:graphicFrameLocks/>
          </p:cNvGraphicFramePr>
          <p:nvPr>
            <p:extLst>
              <p:ext uri="{D42A27DB-BD31-4B8C-83A1-F6EECF244321}">
                <p14:modId xmlns:p14="http://schemas.microsoft.com/office/powerpoint/2010/main" val="1611117172"/>
              </p:ext>
            </p:extLst>
          </p:nvPr>
        </p:nvGraphicFramePr>
        <p:xfrm>
          <a:off x="50800" y="3384956"/>
          <a:ext cx="11400604" cy="3508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5029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4</a:t>
            </a:fld>
            <a:endParaRPr lang="en-US" sz="1400" dirty="0"/>
          </a:p>
        </p:txBody>
      </p:sp>
      <p:sp>
        <p:nvSpPr>
          <p:cNvPr id="17" name="TextBox 16"/>
          <p:cNvSpPr txBox="1"/>
          <p:nvPr/>
        </p:nvSpPr>
        <p:spPr>
          <a:xfrm>
            <a:off x="1" y="0"/>
            <a:ext cx="12191999" cy="461665"/>
          </a:xfrm>
          <a:prstGeom prst="rect">
            <a:avLst/>
          </a:prstGeom>
          <a:solidFill>
            <a:srgbClr val="36636F"/>
          </a:solidFill>
        </p:spPr>
        <p:txBody>
          <a:bodyPr wrap="square" rtlCol="0">
            <a:spAutoFit/>
          </a:bodyPr>
          <a:lstStyle/>
          <a:p>
            <a:pPr algn="r"/>
            <a:r>
              <a:rPr lang="he-IL" sz="2400" b="1" dirty="0">
                <a:solidFill>
                  <a:schemeClr val="bg1"/>
                </a:solidFill>
                <a:latin typeface="Tahoma" pitchFamily="34" charset="0"/>
                <a:ea typeface="Tahoma" pitchFamily="34" charset="0"/>
                <a:cs typeface="Tahoma" pitchFamily="34" charset="0"/>
              </a:rPr>
              <a:t>תוכן העניינים</a:t>
            </a:r>
          </a:p>
        </p:txBody>
      </p:sp>
      <p:sp>
        <p:nvSpPr>
          <p:cNvPr id="3" name="Rectangle 2"/>
          <p:cNvSpPr/>
          <p:nvPr/>
        </p:nvSpPr>
        <p:spPr>
          <a:xfrm>
            <a:off x="1535837" y="697453"/>
            <a:ext cx="9137094" cy="5597879"/>
          </a:xfrm>
          <a:prstGeom prst="rect">
            <a:avLst/>
          </a:prstGeom>
        </p:spPr>
        <p:txBody>
          <a:bodyPr wrap="square" lIns="91440" tIns="45720" rIns="91440" bIns="45720" anchor="t">
            <a:spAutoFit/>
          </a:bodyPr>
          <a:lstStyle/>
          <a:p>
            <a:pPr marL="107950" algn="r" rtl="1">
              <a:lnSpc>
                <a:spcPct val="150000"/>
              </a:lnSpc>
            </a:pPr>
            <a:r>
              <a:rPr lang="he-IL" sz="1200" b="1" dirty="0">
                <a:latin typeface="Segoe UI" panose="020B0502040204020203" pitchFamily="34" charset="0"/>
                <a:ea typeface="Tahoma" pitchFamily="34" charset="0"/>
                <a:cs typeface="Segoe UI" panose="020B0502040204020203" pitchFamily="34" charset="0"/>
              </a:rPr>
              <a:t>רקע</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4-16</a:t>
            </a:r>
            <a:endParaRPr lang="he-IL" dirty="0"/>
          </a:p>
          <a:p>
            <a:pPr marL="565150" lvl="1">
              <a:lnSpc>
                <a:spcPct val="150000"/>
              </a:lnSpc>
            </a:pPr>
            <a:r>
              <a:rPr lang="he-IL" sz="1200" dirty="0">
                <a:latin typeface="Segoe UI"/>
                <a:ea typeface="Tahoma"/>
                <a:cs typeface="Segoe UI"/>
              </a:rPr>
              <a:t>ילדי הגיל הרך ומלוויהם בחברה הערבית בישראל..................................................................................................... 4-12</a:t>
            </a:r>
            <a:endParaRPr lang="he-IL" sz="1200" dirty="0">
              <a:latin typeface="Segoe UI" panose="020B0502040204020203" pitchFamily="34" charset="0"/>
              <a:ea typeface="Tahoma" pitchFamily="34" charset="0"/>
              <a:cs typeface="Segoe UI" panose="020B0502040204020203" pitchFamily="34" charset="0"/>
            </a:endParaRPr>
          </a:p>
          <a:p>
            <a:pPr marL="565150" lvl="1">
              <a:lnSpc>
                <a:spcPct val="150000"/>
              </a:lnSpc>
            </a:pPr>
            <a:r>
              <a:rPr lang="he-IL" sz="1200" dirty="0">
                <a:latin typeface="Segoe UI" panose="020B0502040204020203" pitchFamily="34" charset="0"/>
                <a:ea typeface="Tahoma" pitchFamily="34" charset="0"/>
                <a:cs typeface="Segoe UI" panose="020B0502040204020203" pitchFamily="34" charset="0"/>
              </a:rPr>
              <a:t>נתונים אודות העיר טירה בהקשר של הגיל הרך ומלוויהם....................................................................................... 13-16</a:t>
            </a:r>
          </a:p>
          <a:p>
            <a:pPr marL="107950">
              <a:lnSpc>
                <a:spcPct val="150000"/>
              </a:lnSpc>
            </a:pPr>
            <a:r>
              <a:rPr lang="he-IL" sz="1200" b="1" dirty="0">
                <a:latin typeface="Segoe UI" panose="020B0502040204020203" pitchFamily="34" charset="0"/>
                <a:ea typeface="Tahoma" pitchFamily="34" charset="0"/>
                <a:cs typeface="Segoe UI" panose="020B0502040204020203" pitchFamily="34" charset="0"/>
              </a:rPr>
              <a:t>מטרות המחקר</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17</a:t>
            </a:r>
          </a:p>
          <a:p>
            <a:pPr marL="107950" algn="r" rtl="1">
              <a:lnSpc>
                <a:spcPct val="150000"/>
              </a:lnSpc>
            </a:pPr>
            <a:r>
              <a:rPr lang="he-IL" sz="1200" b="1" dirty="0">
                <a:latin typeface="Segoe UI" panose="020B0502040204020203" pitchFamily="34" charset="0"/>
                <a:ea typeface="Tahoma" pitchFamily="34" charset="0"/>
                <a:cs typeface="Segoe UI" panose="020B0502040204020203" pitchFamily="34" charset="0"/>
              </a:rPr>
              <a:t>מערך מחקר </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18</a:t>
            </a:r>
          </a:p>
          <a:p>
            <a:pPr marL="107950" algn="r" rtl="1">
              <a:lnSpc>
                <a:spcPct val="150000"/>
              </a:lnSpc>
            </a:pPr>
            <a:r>
              <a:rPr lang="he-IL" sz="1200" b="1" dirty="0">
                <a:latin typeface="Segoe UI" panose="020B0502040204020203" pitchFamily="34" charset="0"/>
                <a:ea typeface="Tahoma" pitchFamily="34" charset="0"/>
                <a:cs typeface="Segoe UI" panose="020B0502040204020203" pitchFamily="34" charset="0"/>
              </a:rPr>
              <a:t>תשומות ותפוקות........</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19</a:t>
            </a:r>
            <a:endParaRPr lang="en-US" sz="1200" b="1" dirty="0">
              <a:latin typeface="Segoe UI" panose="020B0502040204020203" pitchFamily="34" charset="0"/>
              <a:ea typeface="Tahoma" pitchFamily="34" charset="0"/>
              <a:cs typeface="Segoe UI" panose="020B0502040204020203" pitchFamily="34" charset="0"/>
            </a:endParaRPr>
          </a:p>
          <a:p>
            <a:pPr marL="107950">
              <a:lnSpc>
                <a:spcPct val="150000"/>
              </a:lnSpc>
            </a:pPr>
            <a:r>
              <a:rPr lang="he-IL" sz="1200" b="1" dirty="0">
                <a:latin typeface="Segoe UI" panose="020B0502040204020203" pitchFamily="34" charset="0"/>
                <a:ea typeface="Tahoma" pitchFamily="34" charset="0"/>
                <a:cs typeface="Segoe UI" panose="020B0502040204020203" pitchFamily="34" charset="0"/>
              </a:rPr>
              <a:t>פרק א': קהל היעד – גורמי עירייה ובעלי תפקידים ברשות טירה................................................................... 20-28</a:t>
            </a:r>
          </a:p>
          <a:p>
            <a:pPr marL="565150" lvl="1">
              <a:lnSpc>
                <a:spcPct val="150000"/>
              </a:lnSpc>
            </a:pPr>
            <a:r>
              <a:rPr lang="he-IL" sz="1200" dirty="0">
                <a:latin typeface="Segoe UI"/>
                <a:ea typeface="Tahoma"/>
                <a:cs typeface="Segoe UI"/>
              </a:rPr>
              <a:t>תפיסות וציפיות בקרב קהל היעד, על בסיס ראיונות למידה, סיכומי וועדות היגוי וסדנת מודל לוגי...............21-27</a:t>
            </a:r>
          </a:p>
          <a:p>
            <a:pPr marL="565150" lvl="1">
              <a:lnSpc>
                <a:spcPct val="150000"/>
              </a:lnSpc>
            </a:pPr>
            <a:r>
              <a:rPr lang="he-IL" sz="1200" dirty="0">
                <a:latin typeface="Segoe UI" panose="020B0502040204020203" pitchFamily="34" charset="0"/>
                <a:ea typeface="Tahoma" pitchFamily="34" charset="0"/>
                <a:cs typeface="Segoe UI" panose="020B0502040204020203" pitchFamily="34" charset="0"/>
              </a:rPr>
              <a:t>סיכום והמלצות..................................................................................................................................................................... 28</a:t>
            </a:r>
          </a:p>
          <a:p>
            <a:pPr marL="107950" algn="r" rtl="1">
              <a:lnSpc>
                <a:spcPct val="150000"/>
              </a:lnSpc>
            </a:pPr>
            <a:r>
              <a:rPr lang="he-IL" sz="1200" b="1" dirty="0">
                <a:latin typeface="Segoe UI" panose="020B0502040204020203" pitchFamily="34" charset="0"/>
                <a:ea typeface="Tahoma" pitchFamily="34" charset="0"/>
                <a:cs typeface="Segoe UI" panose="020B0502040204020203" pitchFamily="34" charset="0"/>
              </a:rPr>
              <a:t>פרק ב': קהל היעד – הורים תושבי העיר טירה וילדיהם מגילי לידה עד 6 </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29-41</a:t>
            </a:r>
            <a:endParaRPr lang="en-US" sz="1200" b="1" dirty="0">
              <a:latin typeface="Segoe UI" panose="020B0502040204020203" pitchFamily="34" charset="0"/>
              <a:ea typeface="Tahoma" pitchFamily="34" charset="0"/>
              <a:cs typeface="Segoe UI" panose="020B0502040204020203" pitchFamily="34" charset="0"/>
            </a:endParaRPr>
          </a:p>
          <a:p>
            <a:pPr marL="565150" lvl="1">
              <a:lnSpc>
                <a:spcPct val="150000"/>
              </a:lnSpc>
            </a:pPr>
            <a:r>
              <a:rPr lang="he-IL" sz="1200" dirty="0">
                <a:latin typeface="Segoe UI"/>
                <a:ea typeface="Tahoma"/>
                <a:cs typeface="Segoe UI"/>
              </a:rPr>
              <a:t>צרכים וחסמים בקרב קהל היעד על בסיס קבוצות המיקוד, סקר תושבים ותצפיות שטח...............................30-40</a:t>
            </a:r>
          </a:p>
          <a:p>
            <a:pPr marL="565150" lvl="1" algn="r" rtl="1">
              <a:lnSpc>
                <a:spcPct val="150000"/>
              </a:lnSpc>
            </a:pPr>
            <a:r>
              <a:rPr lang="he-IL" sz="1200" dirty="0">
                <a:latin typeface="Segoe UI" panose="020B0502040204020203" pitchFamily="34" charset="0"/>
                <a:ea typeface="Tahoma" pitchFamily="34" charset="0"/>
                <a:cs typeface="Segoe UI" panose="020B0502040204020203" pitchFamily="34" charset="0"/>
              </a:rPr>
              <a:t>סיכום והמלצות.....................................................................................................................................................................41</a:t>
            </a:r>
          </a:p>
          <a:p>
            <a:pPr marL="107950">
              <a:lnSpc>
                <a:spcPct val="150000"/>
              </a:lnSpc>
            </a:pPr>
            <a:r>
              <a:rPr lang="he-IL" sz="1200" b="1" dirty="0">
                <a:latin typeface="Segoe UI" panose="020B0502040204020203" pitchFamily="34" charset="0"/>
                <a:ea typeface="Tahoma" pitchFamily="34" charset="0"/>
                <a:cs typeface="Segoe UI" panose="020B0502040204020203" pitchFamily="34" charset="0"/>
              </a:rPr>
              <a:t>פרק ג': ניצני שינוי בטירה...............................................................................................................................42-53</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שינוי תפיסתי בקרב בעלי תפקידים בעירייה...................................................................................................................43-46</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מקרה בוחן – ממצאי תצפיות ביום הליכות 29.10.21....................................................................................................47-53</a:t>
            </a:r>
          </a:p>
          <a:p>
            <a:pPr marL="107950" algn="r" rtl="1">
              <a:lnSpc>
                <a:spcPct val="150000"/>
              </a:lnSpc>
            </a:pPr>
            <a:r>
              <a:rPr lang="he-IL" sz="1200" b="1" dirty="0">
                <a:latin typeface="Segoe UI" panose="020B0502040204020203" pitchFamily="34" charset="0"/>
                <a:ea typeface="Tahoma" pitchFamily="34" charset="0"/>
                <a:cs typeface="Segoe UI" panose="020B0502040204020203" pitchFamily="34" charset="0"/>
              </a:rPr>
              <a:t>נספחים...........................................................................................................................................................54-69</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ביבליוגרפיה – רשימת מקורות ומסמכים.........................................................................................................................55</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רשימת מרואיינים....................................................................................................................................................................56</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שאלון סקר מיפוי צרכים בקרב תושבי טירה – הורים לילדים בגיל הרך..................................................................57-62</a:t>
            </a:r>
          </a:p>
          <a:p>
            <a:pPr lvl="1">
              <a:lnSpc>
                <a:spcPct val="150000"/>
              </a:lnSpc>
            </a:pPr>
            <a:r>
              <a:rPr lang="he-IL" sz="1200" dirty="0">
                <a:latin typeface="Segoe UI" panose="020B0502040204020203" pitchFamily="34" charset="0"/>
                <a:ea typeface="Tahoma" pitchFamily="34" charset="0"/>
                <a:cs typeface="Segoe UI" panose="020B0502040204020203" pitchFamily="34" charset="0"/>
              </a:rPr>
              <a:t>מחוון תצפית שטח לדוגמה...................................................................................................................................................63-66</a:t>
            </a:r>
          </a:p>
        </p:txBody>
      </p:sp>
      <p:grpSp>
        <p:nvGrpSpPr>
          <p:cNvPr id="10" name="Group 9">
            <a:extLst>
              <a:ext uri="{FF2B5EF4-FFF2-40B4-BE49-F238E27FC236}">
                <a16:creationId xmlns:a16="http://schemas.microsoft.com/office/drawing/2014/main" id="{B37DDB21-E28F-4173-917E-9CF7CE78A600}"/>
              </a:ext>
            </a:extLst>
          </p:cNvPr>
          <p:cNvGrpSpPr/>
          <p:nvPr/>
        </p:nvGrpSpPr>
        <p:grpSpPr>
          <a:xfrm>
            <a:off x="-116958" y="6457504"/>
            <a:ext cx="10561828" cy="594107"/>
            <a:chOff x="-116958" y="6457504"/>
            <a:chExt cx="10561828" cy="594107"/>
          </a:xfrm>
        </p:grpSpPr>
        <p:sp>
          <p:nvSpPr>
            <p:cNvPr id="11" name="Rectangle: Rounded Corners 10">
              <a:extLst>
                <a:ext uri="{FF2B5EF4-FFF2-40B4-BE49-F238E27FC236}">
                  <a16:creationId xmlns:a16="http://schemas.microsoft.com/office/drawing/2014/main" id="{C4DAE2AA-A519-4836-8252-06D32EF4895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Rectangle: Rounded Corners 11">
              <a:extLst>
                <a:ext uri="{FF2B5EF4-FFF2-40B4-BE49-F238E27FC236}">
                  <a16:creationId xmlns:a16="http://schemas.microsoft.com/office/drawing/2014/main" id="{4D6B8681-9E41-402E-A7D1-A602DC2E24CC}"/>
                </a:ext>
              </a:extLst>
            </p:cNvPr>
            <p:cNvSpPr/>
            <p:nvPr/>
          </p:nvSpPr>
          <p:spPr>
            <a:xfrm>
              <a:off x="-74427" y="6457504"/>
              <a:ext cx="1028168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TextBox 12">
              <a:extLst>
                <a:ext uri="{FF2B5EF4-FFF2-40B4-BE49-F238E27FC236}">
                  <a16:creationId xmlns:a16="http://schemas.microsoft.com/office/drawing/2014/main" id="{B9527E99-78FB-419A-8415-8AAD352C76E5}"/>
                </a:ext>
              </a:extLst>
            </p:cNvPr>
            <p:cNvSpPr txBox="1"/>
            <p:nvPr/>
          </p:nvSpPr>
          <p:spPr>
            <a:xfrm>
              <a:off x="120656" y="660693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59625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A01C0-8E2B-4244-8FDB-3E791C7EC5A9}"/>
              </a:ext>
            </a:extLst>
          </p:cNvPr>
          <p:cNvSpPr txBox="1"/>
          <p:nvPr/>
        </p:nvSpPr>
        <p:spPr>
          <a:xfrm>
            <a:off x="1" y="0"/>
            <a:ext cx="12192000" cy="474041"/>
          </a:xfrm>
          <a:prstGeom prst="rect">
            <a:avLst/>
          </a:prstGeom>
          <a:solidFill>
            <a:srgbClr val="36636F"/>
          </a:solidFill>
        </p:spPr>
        <p:txBody>
          <a:bodyPr wrap="square" rtlCol="0">
            <a:spAutoFit/>
          </a:bodyPr>
          <a:lstStyle>
            <a:defPPr>
              <a:defRPr lang="he-IL"/>
            </a:defPPr>
            <a:lvl1pPr>
              <a:lnSpc>
                <a:spcPct val="115000"/>
              </a:lnSpc>
              <a:spcAft>
                <a:spcPts val="1000"/>
              </a:spcAft>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dirty="0"/>
              <a:t>Pictures of the Community Playground Pre-Intervention</a:t>
            </a:r>
            <a:endParaRPr lang="he-IL" dirty="0"/>
          </a:p>
        </p:txBody>
      </p:sp>
      <p:pic>
        <p:nvPicPr>
          <p:cNvPr id="3" name="Picture 2">
            <a:extLst>
              <a:ext uri="{FF2B5EF4-FFF2-40B4-BE49-F238E27FC236}">
                <a16:creationId xmlns:a16="http://schemas.microsoft.com/office/drawing/2014/main" id="{30F2489B-BAE2-45D8-89A9-1889E14314A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1707" y="983867"/>
            <a:ext cx="2562033" cy="1664335"/>
          </a:xfrm>
          <a:prstGeom prst="rect">
            <a:avLst/>
          </a:prstGeom>
          <a:noFill/>
        </p:spPr>
      </p:pic>
      <p:pic>
        <p:nvPicPr>
          <p:cNvPr id="4" name="Picture 3">
            <a:extLst>
              <a:ext uri="{FF2B5EF4-FFF2-40B4-BE49-F238E27FC236}">
                <a16:creationId xmlns:a16="http://schemas.microsoft.com/office/drawing/2014/main" id="{63D266D4-5001-47DF-8661-D8F030F2D5B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1707" y="2916197"/>
            <a:ext cx="2562033" cy="1682115"/>
          </a:xfrm>
          <a:prstGeom prst="rect">
            <a:avLst/>
          </a:prstGeom>
          <a:noFill/>
        </p:spPr>
      </p:pic>
      <p:pic>
        <p:nvPicPr>
          <p:cNvPr id="5" name="Picture 4">
            <a:extLst>
              <a:ext uri="{FF2B5EF4-FFF2-40B4-BE49-F238E27FC236}">
                <a16:creationId xmlns:a16="http://schemas.microsoft.com/office/drawing/2014/main" id="{7CC276A5-4F9B-457C-B9D5-1C362FBB950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2972" y="5000327"/>
            <a:ext cx="2562034" cy="1623695"/>
          </a:xfrm>
          <a:prstGeom prst="rect">
            <a:avLst/>
          </a:prstGeom>
          <a:noFill/>
        </p:spPr>
      </p:pic>
      <p:sp>
        <p:nvSpPr>
          <p:cNvPr id="7" name="TextBox 6">
            <a:extLst>
              <a:ext uri="{FF2B5EF4-FFF2-40B4-BE49-F238E27FC236}">
                <a16:creationId xmlns:a16="http://schemas.microsoft.com/office/drawing/2014/main" id="{DC4CC16C-CAB4-4B7F-9CCD-EDB5DDE86949}"/>
              </a:ext>
            </a:extLst>
          </p:cNvPr>
          <p:cNvSpPr txBox="1"/>
          <p:nvPr/>
        </p:nvSpPr>
        <p:spPr>
          <a:xfrm>
            <a:off x="9867020" y="593255"/>
            <a:ext cx="2006009" cy="369332"/>
          </a:xfrm>
          <a:prstGeom prst="rect">
            <a:avLst/>
          </a:prstGeom>
          <a:noFill/>
        </p:spPr>
        <p:txBody>
          <a:bodyPr wrap="square">
            <a:spAutoFit/>
          </a:bodyPr>
          <a:lstStyle/>
          <a:p>
            <a:pPr algn="ctr" rtl="0"/>
            <a:r>
              <a:rPr lang="en-US" sz="1800" b="1" dirty="0">
                <a:effectLst/>
                <a:ea typeface="Calibri" panose="020F0502020204030204" pitchFamily="34" charset="0"/>
                <a:cs typeface="Calibri" panose="020F0502020204030204" pitchFamily="34" charset="0"/>
              </a:rPr>
              <a:t>Shaded facilities</a:t>
            </a:r>
            <a:endParaRPr lang="en-US" sz="1800" dirty="0">
              <a:effectLst/>
              <a:ea typeface="Times New Roman" panose="02020603050405020304" pitchFamily="18" charset="0"/>
            </a:endParaRPr>
          </a:p>
        </p:txBody>
      </p:sp>
      <p:pic>
        <p:nvPicPr>
          <p:cNvPr id="8" name="Picture 7">
            <a:extLst>
              <a:ext uri="{FF2B5EF4-FFF2-40B4-BE49-F238E27FC236}">
                <a16:creationId xmlns:a16="http://schemas.microsoft.com/office/drawing/2014/main" id="{07FE7A80-B0B7-49D8-BD5F-CE84A15F8CD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2170" y="5000325"/>
            <a:ext cx="2562034" cy="1623695"/>
          </a:xfrm>
          <a:prstGeom prst="rect">
            <a:avLst/>
          </a:prstGeom>
          <a:noFill/>
        </p:spPr>
      </p:pic>
      <p:pic>
        <p:nvPicPr>
          <p:cNvPr id="9" name="Picture 8">
            <a:extLst>
              <a:ext uri="{FF2B5EF4-FFF2-40B4-BE49-F238E27FC236}">
                <a16:creationId xmlns:a16="http://schemas.microsoft.com/office/drawing/2014/main" id="{30BFB631-2B15-4D80-BE5A-F445981F2E7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170" y="2916197"/>
            <a:ext cx="2562033" cy="1682115"/>
          </a:xfrm>
          <a:prstGeom prst="rect">
            <a:avLst/>
          </a:prstGeom>
          <a:noFill/>
        </p:spPr>
      </p:pic>
      <p:pic>
        <p:nvPicPr>
          <p:cNvPr id="10" name="Picture 9">
            <a:extLst>
              <a:ext uri="{FF2B5EF4-FFF2-40B4-BE49-F238E27FC236}">
                <a16:creationId xmlns:a16="http://schemas.microsoft.com/office/drawing/2014/main" id="{15E78B3E-54FD-4B32-B896-D688B49C9F4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2170" y="974895"/>
            <a:ext cx="2562033" cy="1725322"/>
          </a:xfrm>
          <a:prstGeom prst="rect">
            <a:avLst/>
          </a:prstGeom>
          <a:noFill/>
        </p:spPr>
      </p:pic>
      <p:sp>
        <p:nvSpPr>
          <p:cNvPr id="11" name="TextBox 10">
            <a:extLst>
              <a:ext uri="{FF2B5EF4-FFF2-40B4-BE49-F238E27FC236}">
                <a16:creationId xmlns:a16="http://schemas.microsoft.com/office/drawing/2014/main" id="{70F5CE1D-20DD-4585-A237-F10C20AB2A7E}"/>
              </a:ext>
            </a:extLst>
          </p:cNvPr>
          <p:cNvSpPr txBox="1"/>
          <p:nvPr/>
        </p:nvSpPr>
        <p:spPr>
          <a:xfrm>
            <a:off x="6216820" y="418469"/>
            <a:ext cx="2727383" cy="646331"/>
          </a:xfrm>
          <a:prstGeom prst="rect">
            <a:avLst/>
          </a:prstGeom>
          <a:noFill/>
        </p:spPr>
        <p:txBody>
          <a:bodyPr wrap="square">
            <a:spAutoFit/>
          </a:bodyPr>
          <a:lstStyle/>
          <a:p>
            <a:pPr algn="ctr" rtl="0"/>
            <a:r>
              <a:rPr lang="en-US" b="1" dirty="0">
                <a:ea typeface="Calibri" panose="020F0502020204030204" pitchFamily="34" charset="0"/>
                <a:cs typeface="Calibri" panose="020F0502020204030204" pitchFamily="34" charset="0"/>
              </a:rPr>
              <a:t>Broken facilities in the abandoned area</a:t>
            </a:r>
            <a:endParaRPr lang="en-US" sz="18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EC58DA09-5314-4E84-A679-FBBF12430384}"/>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6213" y="2916197"/>
            <a:ext cx="2464438" cy="1682115"/>
          </a:xfrm>
          <a:prstGeom prst="rect">
            <a:avLst/>
          </a:prstGeom>
          <a:noFill/>
        </p:spPr>
      </p:pic>
      <p:pic>
        <p:nvPicPr>
          <p:cNvPr id="13" name="Picture 12">
            <a:extLst>
              <a:ext uri="{FF2B5EF4-FFF2-40B4-BE49-F238E27FC236}">
                <a16:creationId xmlns:a16="http://schemas.microsoft.com/office/drawing/2014/main" id="{0EF1986E-FA35-4225-A6B8-4232EC90A4A6}"/>
              </a:ext>
            </a:extLst>
          </p:cNvPr>
          <p:cNvPicPr/>
          <p:nvPr/>
        </p:nvPicPr>
        <p:blipFill rotWithShape="1">
          <a:blip r:embed="rId10" cstate="print">
            <a:extLst>
              <a:ext uri="{28A0092B-C50C-407E-A947-70E740481C1C}">
                <a14:useLocalDpi xmlns:a14="http://schemas.microsoft.com/office/drawing/2010/main" val="0"/>
              </a:ext>
            </a:extLst>
          </a:blip>
          <a:srcRect l="20520"/>
          <a:stretch/>
        </p:blipFill>
        <p:spPr bwMode="auto">
          <a:xfrm>
            <a:off x="3466213" y="983867"/>
            <a:ext cx="2464438" cy="1725322"/>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0DAC206B-8699-428F-8D4C-1BD3C38DF7D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6213" y="5000325"/>
            <a:ext cx="2464438" cy="1623696"/>
          </a:xfrm>
          <a:prstGeom prst="rect">
            <a:avLst/>
          </a:prstGeom>
          <a:noFill/>
        </p:spPr>
      </p:pic>
      <p:sp>
        <p:nvSpPr>
          <p:cNvPr id="16" name="TextBox 15">
            <a:extLst>
              <a:ext uri="{FF2B5EF4-FFF2-40B4-BE49-F238E27FC236}">
                <a16:creationId xmlns:a16="http://schemas.microsoft.com/office/drawing/2014/main" id="{DEE173DB-6157-47D3-B9A1-F05B302978FE}"/>
              </a:ext>
            </a:extLst>
          </p:cNvPr>
          <p:cNvSpPr txBox="1"/>
          <p:nvPr/>
        </p:nvSpPr>
        <p:spPr>
          <a:xfrm>
            <a:off x="3060700" y="583368"/>
            <a:ext cx="3273629" cy="369332"/>
          </a:xfrm>
          <a:prstGeom prst="rect">
            <a:avLst/>
          </a:prstGeom>
          <a:noFill/>
        </p:spPr>
        <p:txBody>
          <a:bodyPr wrap="square">
            <a:spAutoFit/>
          </a:bodyPr>
          <a:lstStyle/>
          <a:p>
            <a:pPr algn="l" rtl="0"/>
            <a:r>
              <a:rPr lang="en-US" sz="1800" b="1" dirty="0">
                <a:effectLst/>
                <a:ea typeface="Calibri" panose="020F0502020204030204" pitchFamily="34" charset="0"/>
                <a:cs typeface="Calibri" panose="020F0502020204030204" pitchFamily="34" charset="0"/>
              </a:rPr>
              <a:t>Dirt and garbage everywhere</a:t>
            </a:r>
            <a:endParaRPr lang="he-IL" dirty="0"/>
          </a:p>
        </p:txBody>
      </p:sp>
      <p:pic>
        <p:nvPicPr>
          <p:cNvPr id="17" name="Picture 16">
            <a:extLst>
              <a:ext uri="{FF2B5EF4-FFF2-40B4-BE49-F238E27FC236}">
                <a16:creationId xmlns:a16="http://schemas.microsoft.com/office/drawing/2014/main" id="{988EC7DD-9744-4539-8BAC-A2A89C08E0D4}"/>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746870" y="1014029"/>
            <a:ext cx="2136775" cy="3268345"/>
          </a:xfrm>
          <a:prstGeom prst="rect">
            <a:avLst/>
          </a:prstGeom>
          <a:noFill/>
        </p:spPr>
      </p:pic>
      <p:pic>
        <p:nvPicPr>
          <p:cNvPr id="18" name="Picture 17">
            <a:extLst>
              <a:ext uri="{FF2B5EF4-FFF2-40B4-BE49-F238E27FC236}">
                <a16:creationId xmlns:a16="http://schemas.microsoft.com/office/drawing/2014/main" id="{09A1DE4F-3A79-4F15-979D-E8232D8BFE28}"/>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9783" y="4793209"/>
            <a:ext cx="2824480" cy="1586865"/>
          </a:xfrm>
          <a:prstGeom prst="rect">
            <a:avLst/>
          </a:prstGeom>
          <a:noFill/>
        </p:spPr>
      </p:pic>
      <p:sp>
        <p:nvSpPr>
          <p:cNvPr id="19" name="TextBox 18">
            <a:extLst>
              <a:ext uri="{FF2B5EF4-FFF2-40B4-BE49-F238E27FC236}">
                <a16:creationId xmlns:a16="http://schemas.microsoft.com/office/drawing/2014/main" id="{DD451C55-32D7-4506-B86F-1FD087E8358A}"/>
              </a:ext>
            </a:extLst>
          </p:cNvPr>
          <p:cNvSpPr txBox="1"/>
          <p:nvPr/>
        </p:nvSpPr>
        <p:spPr>
          <a:xfrm>
            <a:off x="877636" y="556969"/>
            <a:ext cx="2006009" cy="369332"/>
          </a:xfrm>
          <a:prstGeom prst="rect">
            <a:avLst/>
          </a:prstGeom>
          <a:noFill/>
        </p:spPr>
        <p:txBody>
          <a:bodyPr wrap="square">
            <a:spAutoFit/>
          </a:bodyPr>
          <a:lstStyle/>
          <a:p>
            <a:pPr algn="ctr" rtl="0"/>
            <a:r>
              <a:rPr lang="en-US" sz="1800" b="1" dirty="0">
                <a:effectLst/>
                <a:ea typeface="Calibri" panose="020F0502020204030204" pitchFamily="34" charset="0"/>
                <a:cs typeface="Calibri" panose="020F0502020204030204" pitchFamily="34" charset="0"/>
              </a:rPr>
              <a:t>Drinking fountain </a:t>
            </a:r>
            <a:endParaRPr lang="he-IL" dirty="0"/>
          </a:p>
        </p:txBody>
      </p:sp>
      <p:sp>
        <p:nvSpPr>
          <p:cNvPr id="20" name="TextBox 19">
            <a:extLst>
              <a:ext uri="{FF2B5EF4-FFF2-40B4-BE49-F238E27FC236}">
                <a16:creationId xmlns:a16="http://schemas.microsoft.com/office/drawing/2014/main" id="{1E22CC66-4F43-4DDC-B27F-CFA517E6AE56}"/>
              </a:ext>
            </a:extLst>
          </p:cNvPr>
          <p:cNvSpPr txBox="1"/>
          <p:nvPr/>
        </p:nvSpPr>
        <p:spPr>
          <a:xfrm>
            <a:off x="66490" y="4373300"/>
            <a:ext cx="2994210" cy="369332"/>
          </a:xfrm>
          <a:prstGeom prst="rect">
            <a:avLst/>
          </a:prstGeom>
          <a:noFill/>
        </p:spPr>
        <p:txBody>
          <a:bodyPr wrap="square">
            <a:spAutoFit/>
          </a:bodyPr>
          <a:lstStyle/>
          <a:p>
            <a:pPr algn="ctr" rtl="0"/>
            <a:r>
              <a:rPr lang="en-US" sz="1800" b="1" dirty="0">
                <a:effectLst/>
                <a:ea typeface="Calibri" panose="020F0502020204030204" pitchFamily="34" charset="0"/>
                <a:cs typeface="Calibri" panose="020F0502020204030204" pitchFamily="34" charset="0"/>
              </a:rPr>
              <a:t>Only one garbage can</a:t>
            </a:r>
            <a:endParaRPr lang="he-IL" dirty="0"/>
          </a:p>
        </p:txBody>
      </p:sp>
      <p:sp>
        <p:nvSpPr>
          <p:cNvPr id="6" name="Slide Number Placeholder 5">
            <a:extLst>
              <a:ext uri="{FF2B5EF4-FFF2-40B4-BE49-F238E27FC236}">
                <a16:creationId xmlns:a16="http://schemas.microsoft.com/office/drawing/2014/main" id="{38D79395-8207-47F9-A8A4-40FB721F4633}"/>
              </a:ext>
            </a:extLst>
          </p:cNvPr>
          <p:cNvSpPr>
            <a:spLocks noGrp="1"/>
          </p:cNvSpPr>
          <p:nvPr>
            <p:ph type="sldNum" sz="quarter" idx="12"/>
          </p:nvPr>
        </p:nvSpPr>
        <p:spPr/>
        <p:txBody>
          <a:bodyPr/>
          <a:lstStyle/>
          <a:p>
            <a:pPr algn="r" rtl="0"/>
            <a:fld id="{199E282D-D310-42D8-B8FF-78ED45A44D81}" type="slidenum">
              <a:rPr lang="he-IL" smtClean="0"/>
              <a:pPr algn="r" rtl="0"/>
              <a:t>40</a:t>
            </a:fld>
            <a:endParaRPr lang="he-IL" dirty="0"/>
          </a:p>
        </p:txBody>
      </p:sp>
      <p:grpSp>
        <p:nvGrpSpPr>
          <p:cNvPr id="21" name="Group 20">
            <a:extLst>
              <a:ext uri="{FF2B5EF4-FFF2-40B4-BE49-F238E27FC236}">
                <a16:creationId xmlns:a16="http://schemas.microsoft.com/office/drawing/2014/main" id="{E0748BEF-C77F-41D8-8AF7-FDEC006F65FA}"/>
              </a:ext>
            </a:extLst>
          </p:cNvPr>
          <p:cNvGrpSpPr/>
          <p:nvPr/>
        </p:nvGrpSpPr>
        <p:grpSpPr>
          <a:xfrm>
            <a:off x="-116958" y="6457504"/>
            <a:ext cx="10366745" cy="594107"/>
            <a:chOff x="-116958" y="6457504"/>
            <a:chExt cx="10366745" cy="594107"/>
          </a:xfrm>
        </p:grpSpPr>
        <p:sp>
          <p:nvSpPr>
            <p:cNvPr id="22" name="Rectangle: Rounded Corners 21">
              <a:extLst>
                <a:ext uri="{FF2B5EF4-FFF2-40B4-BE49-F238E27FC236}">
                  <a16:creationId xmlns:a16="http://schemas.microsoft.com/office/drawing/2014/main" id="{60E680B5-CDA9-4D98-A9D4-36977D5E93C8}"/>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3" name="Rectangle: Rounded Corners 22">
              <a:extLst>
                <a:ext uri="{FF2B5EF4-FFF2-40B4-BE49-F238E27FC236}">
                  <a16:creationId xmlns:a16="http://schemas.microsoft.com/office/drawing/2014/main" id="{476F95A7-5186-44BC-B84B-0AEE2D1B5508}"/>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4" name="TextBox 23">
              <a:extLst>
                <a:ext uri="{FF2B5EF4-FFF2-40B4-BE49-F238E27FC236}">
                  <a16:creationId xmlns:a16="http://schemas.microsoft.com/office/drawing/2014/main" id="{1DE75DE6-AD4E-46FA-B7E8-5DC970931515}"/>
                </a:ext>
              </a:extLst>
            </p:cNvPr>
            <p:cNvSpPr txBox="1"/>
            <p:nvPr/>
          </p:nvSpPr>
          <p:spPr>
            <a:xfrm>
              <a:off x="-74427" y="6590643"/>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21229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latin typeface="Segoe UI" panose="020B0502040204020203" pitchFamily="34" charset="0"/>
                <a:cs typeface="Segoe UI" panose="020B0502040204020203" pitchFamily="34" charset="0"/>
              </a:rPr>
              <a:pPr algn="r" rtl="0"/>
              <a:t>41</a:t>
            </a:fld>
            <a:endParaRPr lang="en-US" sz="1400" dirty="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DEFAF351-9314-41AD-91C6-083CCD8530B1}"/>
              </a:ext>
            </a:extLst>
          </p:cNvPr>
          <p:cNvSpPr txBox="1"/>
          <p:nvPr/>
        </p:nvSpPr>
        <p:spPr>
          <a:xfrm>
            <a:off x="6268849" y="1856765"/>
            <a:ext cx="5670082" cy="4462760"/>
          </a:xfrm>
          <a:prstGeom prst="rect">
            <a:avLst/>
          </a:prstGeom>
          <a:noFill/>
        </p:spPr>
        <p:txBody>
          <a:bodyPr wrap="square">
            <a:spAutoFit/>
          </a:bodyPr>
          <a:lstStyle/>
          <a:p>
            <a:pPr algn="l" rtl="0"/>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59%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children participate in privately funded extracurricular and enrichment activities.</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56%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children have never used any early childhood service. Of them, </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parents said they had never needed any of these services, and </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28%</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where unaware of such services. </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p>
          <a:p>
            <a:pPr algn="l" rtl="0"/>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25%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parents used </a:t>
            </a: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counselling/parent training after giving birth provided by a family health center/HMO and </a:t>
            </a:r>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31%</a:t>
            </a: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used child development services provided by an HMO in Tira.</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Only </a:t>
            </a:r>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9% </a:t>
            </a: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residents are pleased with the municipality’s functioning in regard to providing for early childhood needs on a regular basis</a:t>
            </a:r>
            <a:r>
              <a:rPr lang="en-GB"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he-IL" sz="1200" b="1" i="0" dirty="0">
                <a:solidFill>
                  <a:srgbClr val="000000"/>
                </a:solidFill>
                <a:effectLst/>
                <a:latin typeface="Segoe UI" panose="020B0502040204020203" pitchFamily="34" charset="0"/>
                <a:cs typeface="Segoe UI" panose="020B0502040204020203" pitchFamily="34" charset="0"/>
              </a:rPr>
              <a:t> </a:t>
            </a:r>
            <a:endParaRPr lang="he-IL" sz="1200" b="1" dirty="0">
              <a:latin typeface="Segoe UI" panose="020B0502040204020203" pitchFamily="34" charset="0"/>
              <a:cs typeface="Segoe UI" panose="020B0502040204020203" pitchFamily="34" charset="0"/>
            </a:endParaRPr>
          </a:p>
          <a:p>
            <a:pPr algn="l" rtl="0"/>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11%</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reported that the municipality tried to solve issues related to infrastructures in public areas in response to </a:t>
            </a: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residents’ requests.</a:t>
            </a:r>
            <a:endParaRPr lang="he-IL"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59%</a:t>
            </a: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residents receive information about what is happening in the city and the municipality’s activities for young children through the </a:t>
            </a:r>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municipality’s Facebook page.</a:t>
            </a:r>
            <a:endPar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TextBox 26">
            <a:extLst>
              <a:ext uri="{FF2B5EF4-FFF2-40B4-BE49-F238E27FC236}">
                <a16:creationId xmlns:a16="http://schemas.microsoft.com/office/drawing/2014/main" id="{20025E8F-E3F0-4554-9239-439EADF00F79}"/>
              </a:ext>
            </a:extLst>
          </p:cNvPr>
          <p:cNvSpPr txBox="1"/>
          <p:nvPr/>
        </p:nvSpPr>
        <p:spPr>
          <a:xfrm>
            <a:off x="6093102" y="544342"/>
            <a:ext cx="6021577" cy="1200329"/>
          </a:xfrm>
          <a:prstGeom prst="rect">
            <a:avLst/>
          </a:prstGeom>
          <a:solidFill>
            <a:srgbClr val="9AB1B7"/>
          </a:solidFill>
          <a:ln>
            <a:noFill/>
          </a:ln>
        </p:spPr>
        <p:txBody>
          <a:bodyPr wrap="square" rtlCol="0">
            <a:spAutoFit/>
          </a:bodyPr>
          <a:lstStyle/>
          <a:p>
            <a:pPr algn="l" rtl="0">
              <a:lnSpc>
                <a:spcPct val="150000"/>
              </a:lnSpc>
            </a:pPr>
            <a:r>
              <a:rPr lang="en-US" sz="1200" b="1" dirty="0">
                <a:solidFill>
                  <a:schemeClr val="bg1"/>
                </a:solidFill>
                <a:latin typeface="Segoe UI" panose="020B0502040204020203" pitchFamily="34" charset="0"/>
                <a:cs typeface="Segoe UI" panose="020B0502040204020203" pitchFamily="34" charset="0"/>
              </a:rPr>
              <a:t>Most residents do not use early childhood services in Tira. Interviews with parents revealed a lack of dedicated early childhood services in the city, and alternatively, that services existed but residents where unaware of them, or that some of the services where too expensive and unsubsidized. </a:t>
            </a:r>
            <a:endParaRPr lang="he-IL" sz="1200" b="1" dirty="0">
              <a:solidFill>
                <a:schemeClr val="bg1"/>
              </a:solidFill>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338C3F38-8684-4147-850A-CBDCFB0A0208}"/>
              </a:ext>
            </a:extLst>
          </p:cNvPr>
          <p:cNvGrpSpPr/>
          <p:nvPr/>
        </p:nvGrpSpPr>
        <p:grpSpPr>
          <a:xfrm>
            <a:off x="-1" y="3769545"/>
            <a:ext cx="6194588" cy="2790740"/>
            <a:chOff x="-1" y="473455"/>
            <a:chExt cx="6194588" cy="2790740"/>
          </a:xfrm>
        </p:grpSpPr>
        <p:sp>
          <p:nvSpPr>
            <p:cNvPr id="6" name="Rectangle 5">
              <a:extLst>
                <a:ext uri="{FF2B5EF4-FFF2-40B4-BE49-F238E27FC236}">
                  <a16:creationId xmlns:a16="http://schemas.microsoft.com/office/drawing/2014/main" id="{825A2791-849B-4AF7-B787-D9F793193A8F}"/>
                </a:ext>
              </a:extLst>
            </p:cNvPr>
            <p:cNvSpPr/>
            <p:nvPr/>
          </p:nvSpPr>
          <p:spPr>
            <a:xfrm>
              <a:off x="-1" y="473455"/>
              <a:ext cx="5997411" cy="27907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pic>
          <p:nvPicPr>
            <p:cNvPr id="10" name="Picture 2" descr="Business team staff icon Royalty Free Vector Image">
              <a:extLst>
                <a:ext uri="{FF2B5EF4-FFF2-40B4-BE49-F238E27FC236}">
                  <a16:creationId xmlns:a16="http://schemas.microsoft.com/office/drawing/2014/main" id="{3524A7A7-8792-494D-8499-0E04F519466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986254" y="508515"/>
              <a:ext cx="953185" cy="7432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7AA5DA-4B66-4F93-A2B2-E26BE5737EC9}"/>
                </a:ext>
              </a:extLst>
            </p:cNvPr>
            <p:cNvSpPr txBox="1"/>
            <p:nvPr/>
          </p:nvSpPr>
          <p:spPr>
            <a:xfrm>
              <a:off x="150867" y="571248"/>
              <a:ext cx="4869472" cy="461665"/>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“I’m missing guidance and counseling regarding my behavior – what I should and shouldn’t do when dealing with my child.”</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CAEFE9D6-7AEA-4A21-BAE8-076483FB09E8}"/>
                </a:ext>
              </a:extLst>
            </p:cNvPr>
            <p:cNvSpPr txBox="1"/>
            <p:nvPr/>
          </p:nvSpPr>
          <p:spPr>
            <a:xfrm>
              <a:off x="98587" y="1300399"/>
              <a:ext cx="6096000" cy="646331"/>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 aren’t enough workshops for parents, because at the end of the day, parent workshops are meant to be implemented .”</a:t>
              </a:r>
              <a:b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4A1FA7C1-DCEA-41E4-9767-D0153239F3B7}"/>
                </a:ext>
              </a:extLst>
            </p:cNvPr>
            <p:cNvSpPr txBox="1"/>
            <p:nvPr/>
          </p:nvSpPr>
          <p:spPr>
            <a:xfrm>
              <a:off x="49292" y="1808230"/>
              <a:ext cx="5898823" cy="646331"/>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“There’s no body that makes sure there are enrichment activities for children under 6. There isn’t even a swimming pool for children. Any parent who wants to takes the initiative and teaches their kids privately.”</a:t>
              </a:r>
              <a:endParaRPr lang="he-IL"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0" name="TextBox 19">
              <a:extLst>
                <a:ext uri="{FF2B5EF4-FFF2-40B4-BE49-F238E27FC236}">
                  <a16:creationId xmlns:a16="http://schemas.microsoft.com/office/drawing/2014/main" id="{A67DDAFF-E195-42FF-A314-EE95CC960A42}"/>
                </a:ext>
              </a:extLst>
            </p:cNvPr>
            <p:cNvSpPr txBox="1"/>
            <p:nvPr/>
          </p:nvSpPr>
          <p:spPr>
            <a:xfrm>
              <a:off x="118895" y="2380020"/>
              <a:ext cx="5898823" cy="738664"/>
            </a:xfrm>
            <a:prstGeom prst="rect">
              <a:avLst/>
            </a:prstGeom>
            <a:noFill/>
          </p:spPr>
          <p:txBody>
            <a:bodyPr wrap="square">
              <a:spAutoFit/>
            </a:bodyPr>
            <a:lstStyle/>
            <a:p>
              <a:pPr algn="l" rtl="0"/>
              <a:endParaRPr lang="he-IL" sz="18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“Even the community center isn’t active. The kindergarten teacher held the end of year party in Tayibe and not in Tira, because she could find a place to do it in.”</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grpSp>
      <p:sp>
        <p:nvSpPr>
          <p:cNvPr id="15" name="TextBox 14">
            <a:extLst>
              <a:ext uri="{FF2B5EF4-FFF2-40B4-BE49-F238E27FC236}">
                <a16:creationId xmlns:a16="http://schemas.microsoft.com/office/drawing/2014/main" id="{01A01F4F-35F2-4069-A083-A21B1F03CAA9}"/>
              </a:ext>
            </a:extLst>
          </p:cNvPr>
          <p:cNvSpPr txBox="1"/>
          <p:nvPr/>
        </p:nvSpPr>
        <p:spPr>
          <a:xfrm>
            <a:off x="211912" y="491108"/>
            <a:ext cx="3040602" cy="3323987"/>
          </a:xfrm>
          <a:prstGeom prst="rect">
            <a:avLst/>
          </a:prstGeom>
          <a:noFill/>
        </p:spPr>
        <p:txBody>
          <a:bodyPr wrap="square">
            <a:spAutoFit/>
          </a:bodyPr>
          <a:lstStyle/>
          <a:p>
            <a:pPr algn="l" rtl="0"/>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Early childhood activities residents want to receive from the municipality</a:t>
            </a:r>
            <a:endPar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Subsidized parent training on everything related to early childhood</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Enrichment programs and activities for children</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Playrooms and playgrounds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 swimming pool and swimming lessons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Transportation to the parks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Treatment centers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Clean and safe public parks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3715B0DB-E96B-4516-B80E-3763FDDD135E}"/>
              </a:ext>
            </a:extLst>
          </p:cNvPr>
          <p:cNvSpPr txBox="1"/>
          <p:nvPr/>
        </p:nvSpPr>
        <p:spPr>
          <a:xfrm>
            <a:off x="3215728" y="529984"/>
            <a:ext cx="2922773" cy="2893100"/>
          </a:xfrm>
          <a:prstGeom prst="rect">
            <a:avLst/>
          </a:prstGeom>
          <a:noFill/>
        </p:spPr>
        <p:txBody>
          <a:bodyPr wrap="square">
            <a:spAutoFit/>
          </a:bodyPr>
          <a:lstStyle/>
          <a:p>
            <a:pPr algn="l" rtl="0"/>
            <a:r>
              <a:rPr lang="en-GB"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Other channels through which parents want to receive information:</a:t>
            </a:r>
            <a:endPar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HMOs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Mail</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Phone calls and text messages</a:t>
            </a: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Signs on roads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School WhatsApp groups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Instagram</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Flyers distributed in schools and on the street</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buFontTx/>
              <a:buChar char="-"/>
            </a:pP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21" name="Group 20">
            <a:extLst>
              <a:ext uri="{FF2B5EF4-FFF2-40B4-BE49-F238E27FC236}">
                <a16:creationId xmlns:a16="http://schemas.microsoft.com/office/drawing/2014/main" id="{06DE264A-7F57-4FC1-B02D-547F19928F30}"/>
              </a:ext>
            </a:extLst>
          </p:cNvPr>
          <p:cNvGrpSpPr/>
          <p:nvPr/>
        </p:nvGrpSpPr>
        <p:grpSpPr>
          <a:xfrm>
            <a:off x="-116958" y="6457504"/>
            <a:ext cx="10370289" cy="594107"/>
            <a:chOff x="-116958" y="6457504"/>
            <a:chExt cx="10370289" cy="594107"/>
          </a:xfrm>
        </p:grpSpPr>
        <p:sp>
          <p:nvSpPr>
            <p:cNvPr id="22" name="Rectangle: Rounded Corners 21">
              <a:extLst>
                <a:ext uri="{FF2B5EF4-FFF2-40B4-BE49-F238E27FC236}">
                  <a16:creationId xmlns:a16="http://schemas.microsoft.com/office/drawing/2014/main" id="{F1A0EE3C-69CB-4904-B5D8-E8BA0555E25F}"/>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23" name="Rectangle: Rounded Corners 22">
              <a:extLst>
                <a:ext uri="{FF2B5EF4-FFF2-40B4-BE49-F238E27FC236}">
                  <a16:creationId xmlns:a16="http://schemas.microsoft.com/office/drawing/2014/main" id="{347F1ADA-0255-4E7C-9B6D-B142F17CAF3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82C393D3-4B7A-4D78-8D64-65388DE5E6B6}"/>
                </a:ext>
              </a:extLst>
            </p:cNvPr>
            <p:cNvSpPr txBox="1"/>
            <p:nvPr/>
          </p:nvSpPr>
          <p:spPr>
            <a:xfrm>
              <a:off x="-70883" y="6623018"/>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8684AEA0-855B-4C78-B2C6-A69A4F172512}"/>
              </a:ext>
            </a:extLst>
          </p:cNvPr>
          <p:cNvSpPr txBox="1"/>
          <p:nvPr/>
        </p:nvSpPr>
        <p:spPr>
          <a:xfrm>
            <a:off x="-1" y="-586"/>
            <a:ext cx="12192000" cy="523220"/>
          </a:xfrm>
          <a:prstGeom prst="rect">
            <a:avLst/>
          </a:prstGeom>
          <a:solidFill>
            <a:srgbClr val="36636F"/>
          </a:solidFill>
        </p:spPr>
        <p:txBody>
          <a:bodyPr wrap="square" rtlCol="0">
            <a:spAutoFit/>
          </a:bodyPr>
          <a:lstStyle/>
          <a:p>
            <a:pPr algn="l" rtl="0"/>
            <a:r>
              <a:rPr lang="en-US" sz="2400" b="1" dirty="0">
                <a:solidFill>
                  <a:schemeClr val="bg1"/>
                </a:solidFill>
                <a:cs typeface="Tahoma" panose="020B0604030504040204" pitchFamily="34" charset="0"/>
              </a:rPr>
              <a:t>Findings</a:t>
            </a:r>
            <a:r>
              <a:rPr lang="en-US" sz="2800" b="1" dirty="0">
                <a:solidFill>
                  <a:schemeClr val="bg1"/>
                </a:solidFill>
                <a:cs typeface="Tahoma" panose="020B0604030504040204" pitchFamily="34" charset="0"/>
              </a:rPr>
              <a:t>			                                   </a:t>
            </a:r>
            <a:r>
              <a:rPr lang="en-US" sz="2000" b="1" dirty="0">
                <a:solidFill>
                  <a:schemeClr val="bg1"/>
                </a:solidFill>
                <a:cs typeface="Tahoma" panose="020B0604030504040204" pitchFamily="34" charset="0"/>
              </a:rPr>
              <a:t>Accompanying Content to Promote Parental Welfare</a:t>
            </a:r>
            <a:endParaRPr lang="he-IL" sz="2000" b="1" dirty="0">
              <a:solidFill>
                <a:schemeClr val="bg1"/>
              </a:solidFill>
              <a:cs typeface="Tahoma" panose="020B0604030504040204" pitchFamily="34" charset="0"/>
            </a:endParaRPr>
          </a:p>
        </p:txBody>
      </p:sp>
    </p:spTree>
    <p:extLst>
      <p:ext uri="{BB962C8B-B14F-4D97-AF65-F5344CB8AC3E}">
        <p14:creationId xmlns:p14="http://schemas.microsoft.com/office/powerpoint/2010/main" val="96289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42</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29464"/>
            <a:ext cx="12192000" cy="338554"/>
          </a:xfrm>
          <a:prstGeom prst="rect">
            <a:avLst/>
          </a:prstGeom>
          <a:solidFill>
            <a:srgbClr val="36636F"/>
          </a:solidFill>
        </p:spPr>
        <p:txBody>
          <a:bodyPr wrap="square" rtlCol="0">
            <a:spAutoFit/>
          </a:bodyPr>
          <a:lstStyle/>
          <a:p>
            <a:pPr algn="l" rtl="0">
              <a:spcBef>
                <a:spcPts val="1000"/>
              </a:spcBef>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2 – Target Audience: Tira Residents,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Parents and Their 0-6-Year-Old Children</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30022" y="6457504"/>
            <a:ext cx="10337278" cy="594107"/>
            <a:chOff x="-130022" y="6457504"/>
            <a:chExt cx="10337278"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130022"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11" name="Table 10">
            <a:extLst>
              <a:ext uri="{FF2B5EF4-FFF2-40B4-BE49-F238E27FC236}">
                <a16:creationId xmlns:a16="http://schemas.microsoft.com/office/drawing/2014/main" id="{2376E616-C2DD-4598-ACDB-5CB2CB0AE4A6}"/>
              </a:ext>
            </a:extLst>
          </p:cNvPr>
          <p:cNvGraphicFramePr>
            <a:graphicFrameLocks noGrp="1"/>
          </p:cNvGraphicFramePr>
          <p:nvPr>
            <p:extLst>
              <p:ext uri="{D42A27DB-BD31-4B8C-83A1-F6EECF244321}">
                <p14:modId xmlns:p14="http://schemas.microsoft.com/office/powerpoint/2010/main" val="2820548397"/>
              </p:ext>
            </p:extLst>
          </p:nvPr>
        </p:nvGraphicFramePr>
        <p:xfrm>
          <a:off x="212928" y="691862"/>
          <a:ext cx="11766144" cy="5171682"/>
        </p:xfrm>
        <a:graphic>
          <a:graphicData uri="http://schemas.openxmlformats.org/drawingml/2006/table">
            <a:tbl>
              <a:tblPr rtl="1" firstRow="1" bandRow="1">
                <a:tableStyleId>{5940675A-B579-460E-94D1-54222C63F5DA}</a:tableStyleId>
              </a:tblPr>
              <a:tblGrid>
                <a:gridCol w="3922048">
                  <a:extLst>
                    <a:ext uri="{9D8B030D-6E8A-4147-A177-3AD203B41FA5}">
                      <a16:colId xmlns:a16="http://schemas.microsoft.com/office/drawing/2014/main" val="900124159"/>
                    </a:ext>
                  </a:extLst>
                </a:gridCol>
                <a:gridCol w="3922048">
                  <a:extLst>
                    <a:ext uri="{9D8B030D-6E8A-4147-A177-3AD203B41FA5}">
                      <a16:colId xmlns:a16="http://schemas.microsoft.com/office/drawing/2014/main" val="2232404127"/>
                    </a:ext>
                  </a:extLst>
                </a:gridCol>
                <a:gridCol w="3922048">
                  <a:extLst>
                    <a:ext uri="{9D8B030D-6E8A-4147-A177-3AD203B41FA5}">
                      <a16:colId xmlns:a16="http://schemas.microsoft.com/office/drawing/2014/main" val="2101772589"/>
                    </a:ext>
                  </a:extLst>
                </a:gridCol>
              </a:tblGrid>
              <a:tr h="1941463">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chemeClr val="bg1"/>
                          </a:solidFill>
                          <a:latin typeface="Segoe UI" panose="020B0502040204020203" pitchFamily="34" charset="0"/>
                          <a:cs typeface="Segoe UI" panose="020B0502040204020203" pitchFamily="34" charset="0"/>
                        </a:rPr>
                        <a:t>Many of the residents do not use</a:t>
                      </a:r>
                      <a:r>
                        <a:rPr lang="en-US" altLang="he-IL" sz="1600" b="1" baseline="0" dirty="0">
                          <a:solidFill>
                            <a:schemeClr val="bg1"/>
                          </a:solidFill>
                          <a:latin typeface="Segoe UI" panose="020B0502040204020203" pitchFamily="34" charset="0"/>
                          <a:cs typeface="Segoe UI" panose="020B0502040204020203" pitchFamily="34" charset="0"/>
                        </a:rPr>
                        <a:t> early childhood services. This is due to a lack of dedicated early childhood services in Tira, a lack of awareness regarding the existence of these services, or a lack of funding for services that are perceived as expensive</a:t>
                      </a:r>
                      <a:endParaRPr lang="he-IL" altLang="he-IL" sz="16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chemeClr val="bg1"/>
                          </a:solidFill>
                          <a:latin typeface="Segoe UI" panose="020B0502040204020203" pitchFamily="34" charset="0"/>
                          <a:cs typeface="Segoe UI" panose="020B0502040204020203" pitchFamily="34" charset="0"/>
                        </a:rPr>
                        <a:t>Residents are unaware</a:t>
                      </a:r>
                      <a:r>
                        <a:rPr lang="en-US" altLang="he-IL" sz="1600" b="1" baseline="0" dirty="0">
                          <a:solidFill>
                            <a:schemeClr val="bg1"/>
                          </a:solidFill>
                          <a:latin typeface="Segoe UI" panose="020B0502040204020203" pitchFamily="34" charset="0"/>
                          <a:cs typeface="Segoe UI" panose="020B0502040204020203" pitchFamily="34" charset="0"/>
                        </a:rPr>
                        <a:t> of the options available to them for spending time with their children in public spaces. Those who are aware hardly use the playgrounds due to the low level maintenance, safety hazards, and the lack of cleanliness </a:t>
                      </a:r>
                      <a:endParaRPr lang="he-IL" altLang="he-IL" sz="16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chemeClr val="bg1"/>
                          </a:solidFill>
                          <a:latin typeface="Segoe UI" panose="020B0502040204020203" pitchFamily="34" charset="0"/>
                          <a:cs typeface="Segoe UI" panose="020B0502040204020203" pitchFamily="34" charset="0"/>
                        </a:rPr>
                        <a:t>Many of</a:t>
                      </a:r>
                      <a:r>
                        <a:rPr lang="en-US" altLang="he-IL" sz="1600" b="1" baseline="0" dirty="0">
                          <a:solidFill>
                            <a:schemeClr val="bg1"/>
                          </a:solidFill>
                          <a:latin typeface="Segoe UI" panose="020B0502040204020203" pitchFamily="34" charset="0"/>
                          <a:cs typeface="Segoe UI" panose="020B0502040204020203" pitchFamily="34" charset="0"/>
                        </a:rPr>
                        <a:t> the residents choose to use cars to get around due to the low sense of safety and security, the need to save time, and the poor infrastructures available for pedestrians</a:t>
                      </a:r>
                      <a:endParaRPr lang="he-IL" altLang="he-IL" sz="16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3129522">
                <a:tc>
                  <a:txBody>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 holding activities at the centers that</a:t>
                      </a:r>
                      <a:r>
                        <a:rPr lang="en-US" sz="1400" kern="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provide services (e.g. the community center and the child development center in Tira) to raise awareness among the residents in regard to the existence of these services. </a:t>
                      </a: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We</a:t>
                      </a:r>
                      <a:r>
                        <a:rPr lang="en-US" sz="1400" kern="12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recommend promoting initiatives with relevant partners to raise a budget for subsidizing early childhood services that are in high demand. </a:t>
                      </a: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l" rtl="0">
                        <a:spcBef>
                          <a:spcPts val="600"/>
                        </a:spcBef>
                        <a:buFont typeface="Wingdings" panose="05000000000000000000" pitchFamily="2" charset="2"/>
                        <a:buChar char="§"/>
                      </a:pPr>
                      <a:r>
                        <a:rPr lang="en-GB" sz="14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a:t>
                      </a:r>
                      <a:r>
                        <a:rPr lang="en-GB" sz="14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investing in resources to raise awareness regarding public recreational areas in the city and to address</a:t>
                      </a:r>
                      <a:r>
                        <a:rPr lang="en-US" sz="14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the deficiencies in the public playgrounds.</a:t>
                      </a: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spcBef>
                          <a:spcPts val="600"/>
                        </a:spcBef>
                        <a:buFont typeface="Wingdings" panose="05000000000000000000" pitchFamily="2" charset="2"/>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a:t>
                      </a:r>
                      <a:r>
                        <a:rPr lang="en-US" sz="14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holding activities together with the community to clean, cultivate and maintain the playgrounds over time. </a:t>
                      </a: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We recommend promoting initiatives</a:t>
                      </a:r>
                      <a:r>
                        <a:rPr lang="en-US" sz="14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that contribute to the residents’ sense of safety and security (e.g. road safety activities in kindergartens and enrichment frameworks, paving safe walking areas separated from the road, paving bicycle tracks, painting crosswalks, and more).</a:t>
                      </a: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addition, we recommend holding walking</a:t>
                      </a:r>
                      <a:r>
                        <a:rPr lang="en-US" sz="1400" baseline="0" dirty="0">
                          <a:solidFill>
                            <a:srgbClr val="36636F"/>
                          </a:solidFill>
                          <a:latin typeface="Segoe UI" panose="020B0502040204020203" pitchFamily="34" charset="0"/>
                          <a:ea typeface="Tahoma" panose="020B0604030504040204" pitchFamily="34" charset="0"/>
                          <a:cs typeface="Segoe UI" panose="020B0502040204020203" pitchFamily="34" charset="0"/>
                        </a:rPr>
                        <a:t> activities throughout the city to strengthen the sense of safety and raise awareness to the benefits of walking as a means of getting around the neighborhood. </a:t>
                      </a: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144000" marR="0" lvl="0" indent="0" algn="l" defTabSz="914400" rtl="0" eaLnBrk="1" fontAlgn="auto" latinLnBrk="0" hangingPunct="1">
                        <a:lnSpc>
                          <a:spcPct val="100000"/>
                        </a:lnSpc>
                        <a:spcBef>
                          <a:spcPts val="0"/>
                        </a:spcBef>
                        <a:spcAft>
                          <a:spcPts val="0"/>
                        </a:spcAft>
                        <a:buClrTx/>
                        <a:buSzTx/>
                        <a:buFontTx/>
                        <a:buNone/>
                        <a:tabLst/>
                        <a:defRP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Tree>
    <p:extLst>
      <p:ext uri="{BB962C8B-B14F-4D97-AF65-F5344CB8AC3E}">
        <p14:creationId xmlns:p14="http://schemas.microsoft.com/office/powerpoint/2010/main" val="2317243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D3C549CB-356B-4C16-8B6D-34E3309E657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504" y="87324"/>
            <a:ext cx="7705725" cy="6705600"/>
          </a:xfrm>
          <a:prstGeom prst="rect">
            <a:avLst/>
          </a:prstGeom>
        </p:spPr>
      </p:pic>
      <p:sp>
        <p:nvSpPr>
          <p:cNvPr id="15" name="מלבן מעוגל 1">
            <a:extLst>
              <a:ext uri="{FF2B5EF4-FFF2-40B4-BE49-F238E27FC236}">
                <a16:creationId xmlns:a16="http://schemas.microsoft.com/office/drawing/2014/main" id="{A91590D6-4A1E-41AA-9033-D4A60785C6CE}"/>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43</a:t>
            </a:fld>
            <a:endParaRPr dirty="0"/>
          </a:p>
        </p:txBody>
      </p:sp>
      <p:sp>
        <p:nvSpPr>
          <p:cNvPr id="14" name="מלבן 7">
            <a:extLst>
              <a:ext uri="{FF2B5EF4-FFF2-40B4-BE49-F238E27FC236}">
                <a16:creationId xmlns:a16="http://schemas.microsoft.com/office/drawing/2014/main" id="{F18A2E3C-9A2B-4180-89BF-319B79BEC76D}"/>
              </a:ext>
            </a:extLst>
          </p:cNvPr>
          <p:cNvSpPr/>
          <p:nvPr/>
        </p:nvSpPr>
        <p:spPr>
          <a:xfrm>
            <a:off x="6817355" y="1876669"/>
            <a:ext cx="5374645" cy="2313454"/>
          </a:xfrm>
          <a:prstGeom prst="rect">
            <a:avLst/>
          </a:prstGeom>
        </p:spPr>
        <p:txBody>
          <a:bodyPr wrap="square">
            <a:spAutoFit/>
          </a:bodyPr>
          <a:lstStyle/>
          <a:p>
            <a:pPr algn="ctr" rtl="0">
              <a:spcBef>
                <a:spcPts val="1000"/>
              </a:spcBef>
            </a:pP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3</a:t>
            </a:r>
            <a:endPar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400" dirty="0">
                <a:solidFill>
                  <a:schemeClr val="bg1"/>
                </a:solidFill>
                <a:latin typeface="Segoe UI" panose="020B0502040204020203" pitchFamily="34" charset="0"/>
                <a:ea typeface="Tahoma" panose="020B0604030504040204" pitchFamily="34" charset="0"/>
                <a:cs typeface="Segoe UI" panose="020B0502040204020203" pitchFamily="34" charset="0"/>
              </a:rPr>
              <a:t>Hints of Change in Tira</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D0C4646C-E019-4985-A439-B00DE77E3001}"/>
              </a:ext>
            </a:extLst>
          </p:cNvPr>
          <p:cNvGrpSpPr/>
          <p:nvPr/>
        </p:nvGrpSpPr>
        <p:grpSpPr>
          <a:xfrm>
            <a:off x="-116958" y="6457504"/>
            <a:ext cx="10366745" cy="594107"/>
            <a:chOff x="-116958" y="6457504"/>
            <a:chExt cx="10366745" cy="594107"/>
          </a:xfrm>
        </p:grpSpPr>
        <p:sp>
          <p:nvSpPr>
            <p:cNvPr id="20" name="Rectangle: Rounded Corners 19">
              <a:extLst>
                <a:ext uri="{FF2B5EF4-FFF2-40B4-BE49-F238E27FC236}">
                  <a16:creationId xmlns:a16="http://schemas.microsoft.com/office/drawing/2014/main" id="{EBD4AB09-2644-4777-B45D-7EC8BE1054D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1" name="Rectangle: Rounded Corners 20">
              <a:extLst>
                <a:ext uri="{FF2B5EF4-FFF2-40B4-BE49-F238E27FC236}">
                  <a16:creationId xmlns:a16="http://schemas.microsoft.com/office/drawing/2014/main" id="{FC8FB0AA-F732-4CE3-A471-6414842C47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TextBox 21">
              <a:extLst>
                <a:ext uri="{FF2B5EF4-FFF2-40B4-BE49-F238E27FC236}">
                  <a16:creationId xmlns:a16="http://schemas.microsoft.com/office/drawing/2014/main" id="{8FDF0B63-D64E-4A64-BB46-25D8969AA43D}"/>
                </a:ext>
              </a:extLst>
            </p:cNvPr>
            <p:cNvSpPr txBox="1"/>
            <p:nvPr/>
          </p:nvSpPr>
          <p:spPr>
            <a:xfrm>
              <a:off x="-74427" y="65857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מלבן מעוגל 8">
            <a:extLst>
              <a:ext uri="{FF2B5EF4-FFF2-40B4-BE49-F238E27FC236}">
                <a16:creationId xmlns:a16="http://schemas.microsoft.com/office/drawing/2014/main" id="{4E9A994D-F822-4AE7-8457-97C8FB413407}"/>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590159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6912"/>
            <a:ext cx="638122" cy="365125"/>
          </a:xfrm>
        </p:spPr>
        <p:txBody>
          <a:bodyPr/>
          <a:lstStyle/>
          <a:p>
            <a:pPr algn="r" rtl="0"/>
            <a:fld id="{F2736200-3204-44C4-A5EC-985817706BA3}" type="slidenum">
              <a:rPr lang="en-US" sz="1400" smtClean="0"/>
              <a:pPr algn="r" rtl="0"/>
              <a:t>44</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The Burgeoning Perceptual Shift among Municipal Officials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11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 name="תיבת טקסט 11">
            <a:extLst>
              <a:ext uri="{FF2B5EF4-FFF2-40B4-BE49-F238E27FC236}">
                <a16:creationId xmlns:a16="http://schemas.microsoft.com/office/drawing/2014/main" id="{119C9DFB-041C-482F-9B3A-BBF3E9FBF178}"/>
              </a:ext>
            </a:extLst>
          </p:cNvPr>
          <p:cNvSpPr txBox="1"/>
          <p:nvPr/>
        </p:nvSpPr>
        <p:spPr>
          <a:xfrm>
            <a:off x="4893339" y="593310"/>
            <a:ext cx="6612503" cy="5262979"/>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Three training sessions were held as part of the training for team members from the anchor cities participating in the Urban95 national expansion program:</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day tour at early childhood centers in Holon and Tel Aviv Port</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joint seminar with the Beit Shemesh team in Holon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GB" sz="1600" dirty="0">
                <a:latin typeface="Segoe UI" panose="020B0502040204020203" pitchFamily="34" charset="0"/>
                <a:ea typeface="Tahoma" panose="020B0604030504040204" pitchFamily="34" charset="0"/>
                <a:cs typeface="Segoe UI" panose="020B0502040204020203" pitchFamily="34" charset="0"/>
              </a:rPr>
              <a:t>An educational session on public spaces provided by architect Anat Horowitz Harel on behalf of the ILGBC.</a:t>
            </a:r>
            <a:endParaRPr lang="he-IL" sz="16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At the end of each training session the participants were given a questionnaire. In the following slides we present the feedback findings regarding the training provided thus far for Tira’s leadership  team (N=19)</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In addition, a focus group with key municipal officials was held in order to characterize their perception of the potential for change.</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endParaRPr lang="he-IL" sz="1600" dirty="0">
              <a:latin typeface="Segoe UI" panose="020B0502040204020203" pitchFamily="34" charset="0"/>
              <a:ea typeface="Tahoma" panose="020B0604030504040204" pitchFamily="34" charset="0"/>
              <a:cs typeface="Segoe UI" panose="020B0502040204020203" pitchFamily="34" charset="0"/>
            </a:endParaRPr>
          </a:p>
        </p:txBody>
      </p:sp>
      <p:pic>
        <p:nvPicPr>
          <p:cNvPr id="14" name="Picture 13">
            <a:extLst>
              <a:ext uri="{FF2B5EF4-FFF2-40B4-BE49-F238E27FC236}">
                <a16:creationId xmlns:a16="http://schemas.microsoft.com/office/drawing/2014/main" id="{CC5BCCAE-92F2-4F8F-ADF3-8659166BB92F}"/>
              </a:ext>
            </a:extLst>
          </p:cNvPr>
          <p:cNvPicPr>
            <a:picLocks noChangeAspect="1"/>
          </p:cNvPicPr>
          <p:nvPr/>
        </p:nvPicPr>
        <p:blipFill>
          <a:blip r:embed="rId3"/>
          <a:stretch>
            <a:fillRect/>
          </a:stretch>
        </p:blipFill>
        <p:spPr>
          <a:xfrm>
            <a:off x="702086" y="695098"/>
            <a:ext cx="3490773" cy="2899628"/>
          </a:xfrm>
          <a:prstGeom prst="rect">
            <a:avLst/>
          </a:prstGeom>
        </p:spPr>
      </p:pic>
      <p:pic>
        <p:nvPicPr>
          <p:cNvPr id="18" name="Picture 17">
            <a:extLst>
              <a:ext uri="{FF2B5EF4-FFF2-40B4-BE49-F238E27FC236}">
                <a16:creationId xmlns:a16="http://schemas.microsoft.com/office/drawing/2014/main" id="{ACA7523A-6136-419D-AE80-4F4BD7EA4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86" y="3707388"/>
            <a:ext cx="3490773" cy="2618081"/>
          </a:xfrm>
          <a:prstGeom prst="rect">
            <a:avLst/>
          </a:prstGeom>
        </p:spPr>
      </p:pic>
    </p:spTree>
    <p:extLst>
      <p:ext uri="{BB962C8B-B14F-4D97-AF65-F5344CB8AC3E}">
        <p14:creationId xmlns:p14="http://schemas.microsoft.com/office/powerpoint/2010/main" val="3998369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EB224A-8CA0-4C3F-B3C2-8DD2573735B5}"/>
              </a:ext>
            </a:extLst>
          </p:cNvPr>
          <p:cNvPicPr>
            <a:picLocks noChangeAspect="1"/>
          </p:cNvPicPr>
          <p:nvPr/>
        </p:nvPicPr>
        <p:blipFill>
          <a:blip r:embed="rId3"/>
          <a:stretch>
            <a:fillRect/>
          </a:stretch>
        </p:blipFill>
        <p:spPr>
          <a:xfrm>
            <a:off x="0" y="3353487"/>
            <a:ext cx="7183225" cy="3192313"/>
          </a:xfrm>
          <a:prstGeom prst="rect">
            <a:avLst/>
          </a:prstGeom>
        </p:spPr>
      </p:pic>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45</a:t>
            </a:fld>
            <a:endParaRPr lang="en-US" sz="1400" dirty="0"/>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441172" cy="594107"/>
            <a:chOff x="-116958" y="6457504"/>
            <a:chExt cx="10441172"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0" y="6588236"/>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1" name="תיבת טקסט 11">
            <a:extLst>
              <a:ext uri="{FF2B5EF4-FFF2-40B4-BE49-F238E27FC236}">
                <a16:creationId xmlns:a16="http://schemas.microsoft.com/office/drawing/2014/main" id="{381F11FF-13F4-40C0-B890-5CEDD7A2F439}"/>
              </a:ext>
            </a:extLst>
          </p:cNvPr>
          <p:cNvSpPr txBox="1"/>
          <p:nvPr/>
        </p:nvSpPr>
        <p:spPr>
          <a:xfrm>
            <a:off x="7503736" y="676629"/>
            <a:ext cx="4433116" cy="5869171"/>
          </a:xfrm>
          <a:prstGeom prst="rect">
            <a:avLst/>
          </a:prstGeom>
          <a:noFill/>
        </p:spPr>
        <p:txBody>
          <a:bodyPr wrap="square">
            <a:spAutoFit/>
          </a:bodyPr>
          <a:lstStyle/>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Over a third of the participants felt the training sessions deepened collegial relationships and opened them to new possibilities for working together on joint topics.</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Half of the participants felt they had acquired new knowledge and tools that would serve them in their work over the upcoming six months.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Most of the participants felt the training sessions helped them understand the need to integrate early childhood content as part of their professional work.</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Most of the participants noted that the training primarily contributed to their understanding of early childhood needs, and over half of them felt the training had inspired and motivated them to develop more ideas in the spirit of the principles of Urban95.</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endParaRPr lang="he-IL" sz="1400" dirty="0">
              <a:latin typeface="Segoe UI" panose="020B0502040204020203" pitchFamily="34" charset="0"/>
              <a:ea typeface="Tahoma" panose="020B0604030504040204" pitchFamily="34" charset="0"/>
              <a:cs typeface="Segoe UI" panose="020B0502040204020203" pitchFamily="34" charset="0"/>
            </a:endParaRPr>
          </a:p>
        </p:txBody>
      </p:sp>
      <p:pic>
        <p:nvPicPr>
          <p:cNvPr id="13" name="תמונה 2">
            <a:extLst>
              <a:ext uri="{FF2B5EF4-FFF2-40B4-BE49-F238E27FC236}">
                <a16:creationId xmlns:a16="http://schemas.microsoft.com/office/drawing/2014/main" id="{00F5369E-F0DF-49AE-BE40-CD15A1886975}"/>
              </a:ext>
            </a:extLst>
          </p:cNvPr>
          <p:cNvPicPr>
            <a:picLocks noChangeAspect="1"/>
          </p:cNvPicPr>
          <p:nvPr/>
        </p:nvPicPr>
        <p:blipFill>
          <a:blip r:embed="rId4"/>
          <a:stretch>
            <a:fillRect/>
          </a:stretch>
        </p:blipFill>
        <p:spPr>
          <a:xfrm>
            <a:off x="0" y="490984"/>
            <a:ext cx="7183225" cy="3817328"/>
          </a:xfrm>
          <a:prstGeom prst="rect">
            <a:avLst/>
          </a:prstGeom>
        </p:spPr>
      </p:pic>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7744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46</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 – Open Question Analysis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59652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4" name="תיבת טקסט 11">
            <a:extLst>
              <a:ext uri="{FF2B5EF4-FFF2-40B4-BE49-F238E27FC236}">
                <a16:creationId xmlns:a16="http://schemas.microsoft.com/office/drawing/2014/main" id="{6D7DF67F-ED3C-4F93-BBAC-317CB86BBF3D}"/>
              </a:ext>
            </a:extLst>
          </p:cNvPr>
          <p:cNvSpPr txBox="1"/>
          <p:nvPr/>
        </p:nvSpPr>
        <p:spPr>
          <a:xfrm>
            <a:off x="270847" y="1075918"/>
            <a:ext cx="7960811" cy="2031325"/>
          </a:xfrm>
          <a:prstGeom prst="rect">
            <a:avLst/>
          </a:prstGeom>
          <a:noFill/>
        </p:spPr>
        <p:txBody>
          <a:bodyPr wrap="square">
            <a:spAutoFit/>
          </a:bodyPr>
          <a:lstStyle/>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Using empathic tools at work</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effectLst/>
                <a:latin typeface="Segoe UI" panose="020B0502040204020203" pitchFamily="34" charset="0"/>
                <a:ea typeface="Tahoma" panose="020B0604030504040204" pitchFamily="34" charset="0"/>
                <a:cs typeface="Segoe UI" panose="020B0502040204020203" pitchFamily="34" charset="0"/>
              </a:rPr>
              <a:t>Strategies for effecting change in three stages</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Approaches to changing behavior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Inspiration for architectural elements in the space</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Creative thinking in regard to developing early childhood projects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Inspiration from Urban95 community projects taking place in Tel Aviv</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5" name="TextBox 17">
            <a:extLst>
              <a:ext uri="{FF2B5EF4-FFF2-40B4-BE49-F238E27FC236}">
                <a16:creationId xmlns:a16="http://schemas.microsoft.com/office/drawing/2014/main" id="{15706CB6-AD96-4A22-883F-F64B143CE670}"/>
              </a:ext>
            </a:extLst>
          </p:cNvPr>
          <p:cNvSpPr txBox="1"/>
          <p:nvPr/>
        </p:nvSpPr>
        <p:spPr>
          <a:xfrm>
            <a:off x="270848" y="646106"/>
            <a:ext cx="6845893" cy="369332"/>
          </a:xfrm>
          <a:prstGeom prst="rect">
            <a:avLst/>
          </a:prstGeom>
          <a:noFill/>
        </p:spPr>
        <p:txBody>
          <a:bodyPr wrap="square" rtlCol="1" anchor="ctr">
            <a:spAutoFit/>
          </a:bodyPr>
          <a:lstStyle/>
          <a:p>
            <a:pPr algn="l" rtl="0"/>
            <a:r>
              <a:rPr lang="en-US" b="1" dirty="0">
                <a:solidFill>
                  <a:srgbClr val="36636F"/>
                </a:solidFill>
                <a:latin typeface="Segoe UI" panose="020B0502040204020203" pitchFamily="34" charset="0"/>
                <a:ea typeface="Tahoma" panose="020B0604030504040204" pitchFamily="34" charset="0"/>
                <a:cs typeface="Segoe UI" panose="020B0502040204020203" pitchFamily="34" charset="0"/>
              </a:rPr>
              <a:t>What new practical tools did you gain from the trainings?</a:t>
            </a:r>
            <a:endParaRPr lang="he-IL" u="sng"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16" name="תיבת טקסט 11">
            <a:extLst>
              <a:ext uri="{FF2B5EF4-FFF2-40B4-BE49-F238E27FC236}">
                <a16:creationId xmlns:a16="http://schemas.microsoft.com/office/drawing/2014/main" id="{237CC22F-9651-4115-BC47-AEE632029B0B}"/>
              </a:ext>
            </a:extLst>
          </p:cNvPr>
          <p:cNvSpPr txBox="1"/>
          <p:nvPr/>
        </p:nvSpPr>
        <p:spPr>
          <a:xfrm>
            <a:off x="270846" y="3840048"/>
            <a:ext cx="7960811" cy="2677656"/>
          </a:xfrm>
          <a:prstGeom prst="rect">
            <a:avLst/>
          </a:prstGeom>
          <a:noFill/>
        </p:spPr>
        <p:txBody>
          <a:bodyPr wrap="square">
            <a:spAutoFit/>
          </a:bodyPr>
          <a:lstStyle/>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Adjusting and making public spaces suitable for use – fixing the sidewalks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effectLst/>
                <a:latin typeface="Segoe UI" panose="020B0502040204020203" pitchFamily="34" charset="0"/>
                <a:ea typeface="Tahoma" panose="020B0604030504040204" pitchFamily="34" charset="0"/>
                <a:cs typeface="Segoe UI" panose="020B0502040204020203" pitchFamily="34" charset="0"/>
              </a:rPr>
              <a:t>Removing hazards from sidewalks on main roads</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Planting trees in public spaces, creating shaded areas and bicycle tracks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effectLst/>
                <a:latin typeface="Segoe UI" panose="020B0502040204020203" pitchFamily="34" charset="0"/>
                <a:ea typeface="Tahoma" panose="020B0604030504040204" pitchFamily="34" charset="0"/>
                <a:cs typeface="Segoe UI" panose="020B0502040204020203" pitchFamily="34" charset="0"/>
              </a:rPr>
              <a:t>Integrating early childhood needs when planning public spaces</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Closing off small streets and creating neighborhood centers with interesting </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activities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Designing public buildings that are accessible to young children and their</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caregivers</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7" name="TextBox 17">
            <a:extLst>
              <a:ext uri="{FF2B5EF4-FFF2-40B4-BE49-F238E27FC236}">
                <a16:creationId xmlns:a16="http://schemas.microsoft.com/office/drawing/2014/main" id="{74E90CA0-F992-4916-991F-2C1A05DA5F6A}"/>
              </a:ext>
            </a:extLst>
          </p:cNvPr>
          <p:cNvSpPr txBox="1"/>
          <p:nvPr/>
        </p:nvSpPr>
        <p:spPr>
          <a:xfrm>
            <a:off x="270846" y="3206124"/>
            <a:ext cx="6845893" cy="646331"/>
          </a:xfrm>
          <a:prstGeom prst="rect">
            <a:avLst/>
          </a:prstGeom>
          <a:noFill/>
        </p:spPr>
        <p:txBody>
          <a:bodyPr wrap="square" rtlCol="1" anchor="ctr">
            <a:spAutoFit/>
          </a:bodyPr>
          <a:lstStyle>
            <a:defPPr>
              <a:defRPr lang="he-IL"/>
            </a:defPPr>
            <a:lvl1pPr algn="ctr">
              <a:defRPr b="1">
                <a:solidFill>
                  <a:srgbClr val="36636F"/>
                </a:solidFill>
                <a:latin typeface="Segoe UI" panose="020B0502040204020203" pitchFamily="34" charset="0"/>
                <a:ea typeface="Tahoma" panose="020B0604030504040204" pitchFamily="34" charset="0"/>
                <a:cs typeface="Segoe UI" panose="020B0502040204020203" pitchFamily="34" charset="0"/>
              </a:defRPr>
            </a:lvl1pPr>
          </a:lstStyle>
          <a:p>
            <a:pPr algn="l" rtl="0"/>
            <a:r>
              <a:rPr lang="en-US" dirty="0"/>
              <a:t>What suggestions do you have for adjusting the urban space to early childhood needs?</a:t>
            </a:r>
            <a:endParaRPr lang="he-IL" dirty="0"/>
          </a:p>
        </p:txBody>
      </p:sp>
      <p:pic>
        <p:nvPicPr>
          <p:cNvPr id="13" name="Picture 12">
            <a:extLst>
              <a:ext uri="{FF2B5EF4-FFF2-40B4-BE49-F238E27FC236}">
                <a16:creationId xmlns:a16="http://schemas.microsoft.com/office/drawing/2014/main" id="{F40EE99B-26C5-430C-9D4F-11739F3C306F}"/>
              </a:ext>
            </a:extLst>
          </p:cNvPr>
          <p:cNvPicPr>
            <a:picLocks noChangeAspect="1"/>
          </p:cNvPicPr>
          <p:nvPr/>
        </p:nvPicPr>
        <p:blipFill>
          <a:blip r:embed="rId3"/>
          <a:stretch>
            <a:fillRect/>
          </a:stretch>
        </p:blipFill>
        <p:spPr>
          <a:xfrm>
            <a:off x="7220932" y="4430439"/>
            <a:ext cx="4865598" cy="1827661"/>
          </a:xfrm>
          <a:prstGeom prst="rect">
            <a:avLst/>
          </a:prstGeom>
        </p:spPr>
      </p:pic>
      <p:pic>
        <p:nvPicPr>
          <p:cNvPr id="18" name="Picture 17">
            <a:extLst>
              <a:ext uri="{FF2B5EF4-FFF2-40B4-BE49-F238E27FC236}">
                <a16:creationId xmlns:a16="http://schemas.microsoft.com/office/drawing/2014/main" id="{68272AD6-65C3-4F53-87D8-1A4F822CFB6D}"/>
              </a:ext>
            </a:extLst>
          </p:cNvPr>
          <p:cNvPicPr>
            <a:picLocks noChangeAspect="1"/>
          </p:cNvPicPr>
          <p:nvPr/>
        </p:nvPicPr>
        <p:blipFill>
          <a:blip r:embed="rId4"/>
          <a:stretch>
            <a:fillRect/>
          </a:stretch>
        </p:blipFill>
        <p:spPr>
          <a:xfrm>
            <a:off x="7220932" y="2505694"/>
            <a:ext cx="4865598" cy="1816724"/>
          </a:xfrm>
          <a:prstGeom prst="rect">
            <a:avLst/>
          </a:prstGeom>
        </p:spPr>
      </p:pic>
      <p:pic>
        <p:nvPicPr>
          <p:cNvPr id="19" name="Picture 18">
            <a:extLst>
              <a:ext uri="{FF2B5EF4-FFF2-40B4-BE49-F238E27FC236}">
                <a16:creationId xmlns:a16="http://schemas.microsoft.com/office/drawing/2014/main" id="{263752CE-FE13-46C1-ADEA-CD1C153D3513}"/>
              </a:ext>
            </a:extLst>
          </p:cNvPr>
          <p:cNvPicPr>
            <a:picLocks noChangeAspect="1"/>
          </p:cNvPicPr>
          <p:nvPr/>
        </p:nvPicPr>
        <p:blipFill>
          <a:blip r:embed="rId5"/>
          <a:stretch>
            <a:fillRect/>
          </a:stretch>
        </p:blipFill>
        <p:spPr>
          <a:xfrm>
            <a:off x="7220931" y="576954"/>
            <a:ext cx="4865599" cy="1857853"/>
          </a:xfrm>
          <a:prstGeom prst="rect">
            <a:avLst/>
          </a:prstGeom>
        </p:spPr>
      </p:pic>
    </p:spTree>
    <p:extLst>
      <p:ext uri="{BB962C8B-B14F-4D97-AF65-F5344CB8AC3E}">
        <p14:creationId xmlns:p14="http://schemas.microsoft.com/office/powerpoint/2010/main" val="2315422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47</a:t>
            </a:fld>
            <a:endParaRPr lang="en-US" sz="1400" dirty="0"/>
          </a:p>
        </p:txBody>
      </p:sp>
      <p:sp>
        <p:nvSpPr>
          <p:cNvPr id="5" name="TextBox 4">
            <a:extLst>
              <a:ext uri="{FF2B5EF4-FFF2-40B4-BE49-F238E27FC236}">
                <a16:creationId xmlns:a16="http://schemas.microsoft.com/office/drawing/2014/main" id="{903256E4-F2B4-4E3A-955B-4BB082A41C07}"/>
              </a:ext>
            </a:extLst>
          </p:cNvPr>
          <p:cNvSpPr txBox="1"/>
          <p:nvPr/>
        </p:nvSpPr>
        <p:spPr>
          <a:xfrm>
            <a:off x="0" y="39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Key Insights from the Focus Group with the Leading Team</a:t>
            </a:r>
            <a:endParaRPr lang="he-IL"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4CE40E7-5480-406C-80BB-490A574E775A}"/>
              </a:ext>
            </a:extLst>
          </p:cNvPr>
          <p:cNvGrpSpPr/>
          <p:nvPr/>
        </p:nvGrpSpPr>
        <p:grpSpPr>
          <a:xfrm>
            <a:off x="-116958" y="6457504"/>
            <a:ext cx="10366745" cy="594107"/>
            <a:chOff x="-116958" y="6457504"/>
            <a:chExt cx="10366745" cy="594107"/>
          </a:xfrm>
        </p:grpSpPr>
        <p:sp>
          <p:nvSpPr>
            <p:cNvPr id="7" name="Rectangle: Rounded Corners 6">
              <a:extLst>
                <a:ext uri="{FF2B5EF4-FFF2-40B4-BE49-F238E27FC236}">
                  <a16:creationId xmlns:a16="http://schemas.microsoft.com/office/drawing/2014/main" id="{554F0B12-169A-4A17-92C1-001DE3EB1B8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Rectangle: Rounded Corners 7">
              <a:extLst>
                <a:ext uri="{FF2B5EF4-FFF2-40B4-BE49-F238E27FC236}">
                  <a16:creationId xmlns:a16="http://schemas.microsoft.com/office/drawing/2014/main" id="{81B53F85-5650-43D2-89BD-1C3A2BF6847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TextBox 8">
              <a:extLst>
                <a:ext uri="{FF2B5EF4-FFF2-40B4-BE49-F238E27FC236}">
                  <a16:creationId xmlns:a16="http://schemas.microsoft.com/office/drawing/2014/main" id="{C0C06322-3A8C-401C-AD9B-A073914FD7A9}"/>
                </a:ext>
              </a:extLst>
            </p:cNvPr>
            <p:cNvSpPr txBox="1"/>
            <p:nvPr/>
          </p:nvSpPr>
          <p:spPr>
            <a:xfrm>
              <a:off x="-74427"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2" name="תיבת טקסט 9">
            <a:extLst>
              <a:ext uri="{FF2B5EF4-FFF2-40B4-BE49-F238E27FC236}">
                <a16:creationId xmlns:a16="http://schemas.microsoft.com/office/drawing/2014/main" id="{894547F7-6414-4D27-A5CD-DE79AF3C2499}"/>
              </a:ext>
            </a:extLst>
          </p:cNvPr>
          <p:cNvSpPr txBox="1"/>
          <p:nvPr/>
        </p:nvSpPr>
        <p:spPr>
          <a:xfrm>
            <a:off x="95923" y="457832"/>
            <a:ext cx="6007022" cy="553998"/>
          </a:xfrm>
          <a:prstGeom prst="rect">
            <a:avLst/>
          </a:prstGeom>
          <a:noFill/>
        </p:spPr>
        <p:txBody>
          <a:bodyPr wrap="square" rtlCol="1">
            <a:spAutoFit/>
          </a:bodyPr>
          <a:lstStyle/>
          <a:p>
            <a:pPr algn="ctr" rtl="0">
              <a:lnSpc>
                <a:spcPct val="150000"/>
              </a:lnSpc>
            </a:pPr>
            <a:r>
              <a:rPr lang="en-US" sz="2000" b="1" dirty="0">
                <a:solidFill>
                  <a:srgbClr val="36636F"/>
                </a:solidFill>
                <a:latin typeface="Segoe UI" panose="020B0502040204020203" pitchFamily="34" charset="0"/>
                <a:cs typeface="Segoe UI" panose="020B0502040204020203" pitchFamily="34" charset="0"/>
              </a:rPr>
              <a:t>Contribution of the Professional Training</a:t>
            </a:r>
            <a:endParaRPr lang="he-IL" sz="2000" b="1" dirty="0">
              <a:solidFill>
                <a:srgbClr val="36636F"/>
              </a:solidFill>
              <a:latin typeface="Segoe UI" panose="020B0502040204020203" pitchFamily="34" charset="0"/>
              <a:cs typeface="Segoe UI" panose="020B0502040204020203" pitchFamily="34" charset="0"/>
            </a:endParaRPr>
          </a:p>
        </p:txBody>
      </p:sp>
      <p:sp>
        <p:nvSpPr>
          <p:cNvPr id="19" name="מלבן 30">
            <a:extLst>
              <a:ext uri="{FF2B5EF4-FFF2-40B4-BE49-F238E27FC236}">
                <a16:creationId xmlns:a16="http://schemas.microsoft.com/office/drawing/2014/main" id="{6EA61775-67C7-4D53-9624-EDD34FBCCFD9}"/>
              </a:ext>
            </a:extLst>
          </p:cNvPr>
          <p:cNvSpPr/>
          <p:nvPr/>
        </p:nvSpPr>
        <p:spPr>
          <a:xfrm>
            <a:off x="6525091" y="1960317"/>
            <a:ext cx="5336970"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were more occupied with providing services, direct treatment. I started looking at the space and the environment, how to make it better and accessible to young children”</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2" name="מלבן 3">
            <a:extLst>
              <a:ext uri="{FF2B5EF4-FFF2-40B4-BE49-F238E27FC236}">
                <a16:creationId xmlns:a16="http://schemas.microsoft.com/office/drawing/2014/main" id="{EC5940DB-D04A-47F8-9A25-077A3BE67B93}"/>
              </a:ext>
            </a:extLst>
          </p:cNvPr>
          <p:cNvSpPr/>
          <p:nvPr/>
        </p:nvSpPr>
        <p:spPr>
          <a:xfrm>
            <a:off x="6525091" y="964016"/>
            <a:ext cx="5336970" cy="1077218"/>
          </a:xfrm>
          <a:prstGeom prst="rect">
            <a:avLst/>
          </a:prstGeom>
        </p:spPr>
        <p:txBody>
          <a:bodyPr wrap="square">
            <a:spAutoFit/>
          </a:bodyPr>
          <a:lstStyle/>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greatest achievement – in half a year Urban95 has managed to introduce a lot of momentum and get into the minds of municipal officials regarding early childhood needs”</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מלבן 3">
            <a:extLst>
              <a:ext uri="{FF2B5EF4-FFF2-40B4-BE49-F238E27FC236}">
                <a16:creationId xmlns:a16="http://schemas.microsoft.com/office/drawing/2014/main" id="{D45523C8-BB69-4B52-B118-F8AC4EBD9B36}"/>
              </a:ext>
            </a:extLst>
          </p:cNvPr>
          <p:cNvSpPr/>
          <p:nvPr/>
        </p:nvSpPr>
        <p:spPr>
          <a:xfrm>
            <a:off x="6525091" y="3427127"/>
            <a:ext cx="5336970" cy="584775"/>
          </a:xfrm>
          <a:prstGeom prst="rect">
            <a:avLst/>
          </a:prstGeom>
        </p:spPr>
        <p:txBody>
          <a:bodyPr wrap="square">
            <a:spAutoFit/>
          </a:bodyPr>
          <a:lstStyle/>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training taught us that we could do projects and offer activities at a low cost or even for free” </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28" name="מלבן 30">
            <a:extLst>
              <a:ext uri="{FF2B5EF4-FFF2-40B4-BE49-F238E27FC236}">
                <a16:creationId xmlns:a16="http://schemas.microsoft.com/office/drawing/2014/main" id="{2FB77CDE-659B-4C89-847C-B651343A9761}"/>
              </a:ext>
            </a:extLst>
          </p:cNvPr>
          <p:cNvSpPr/>
          <p:nvPr/>
        </p:nvSpPr>
        <p:spPr>
          <a:xfrm>
            <a:off x="6474367" y="4192839"/>
            <a:ext cx="5336970" cy="132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r>
              <a:rPr lang="en-US"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“Regarding collaborations between municipal departments, trying to think together, each of us coming from our own field, about how we could scrape together budgets and pool resources. Working alone would only make things harder”</a:t>
            </a:r>
            <a:endPar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graphicFrame>
        <p:nvGraphicFramePr>
          <p:cNvPr id="29" name="Table 28">
            <a:extLst>
              <a:ext uri="{FF2B5EF4-FFF2-40B4-BE49-F238E27FC236}">
                <a16:creationId xmlns:a16="http://schemas.microsoft.com/office/drawing/2014/main" id="{09287390-7CE1-4A43-B504-ABF5068313FD}"/>
              </a:ext>
            </a:extLst>
          </p:cNvPr>
          <p:cNvGraphicFramePr>
            <a:graphicFrameLocks noGrp="1"/>
          </p:cNvGraphicFramePr>
          <p:nvPr>
            <p:extLst>
              <p:ext uri="{D42A27DB-BD31-4B8C-83A1-F6EECF244321}">
                <p14:modId xmlns:p14="http://schemas.microsoft.com/office/powerpoint/2010/main" val="1404069883"/>
              </p:ext>
            </p:extLst>
          </p:nvPr>
        </p:nvGraphicFramePr>
        <p:xfrm>
          <a:off x="164147" y="976679"/>
          <a:ext cx="6007021" cy="5302216"/>
        </p:xfrm>
        <a:graphic>
          <a:graphicData uri="http://schemas.openxmlformats.org/drawingml/2006/table">
            <a:tbl>
              <a:tblPr rtl="1" firstRow="1" bandRow="1">
                <a:tableStyleId>{5940675A-B579-460E-94D1-54222C63F5DA}</a:tableStyleId>
              </a:tblPr>
              <a:tblGrid>
                <a:gridCol w="6007021">
                  <a:extLst>
                    <a:ext uri="{9D8B030D-6E8A-4147-A177-3AD203B41FA5}">
                      <a16:colId xmlns:a16="http://schemas.microsoft.com/office/drawing/2014/main" val="3675287082"/>
                    </a:ext>
                  </a:extLst>
                </a:gridCol>
              </a:tblGrid>
              <a:tr h="789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 rise in the importance of the issue and its place on the agenda</a:t>
                      </a:r>
                      <a:r>
                        <a:rPr lang="en-US" altLang="he-IL" sz="1400" b="0" dirty="0">
                          <a:solidFill>
                            <a:srgbClr val="36636F"/>
                          </a:solidFill>
                          <a:latin typeface="Segoe UI" panose="020B0502040204020203" pitchFamily="34" charset="0"/>
                          <a:cs typeface="Segoe UI" panose="020B0502040204020203" pitchFamily="34" charset="0"/>
                        </a:rPr>
                        <a:t> – among employees from</a:t>
                      </a:r>
                      <a:r>
                        <a:rPr lang="en-US" altLang="he-IL" sz="1400" b="0" baseline="0" dirty="0">
                          <a:solidFill>
                            <a:srgbClr val="36636F"/>
                          </a:solidFill>
                          <a:latin typeface="Segoe UI" panose="020B0502040204020203" pitchFamily="34" charset="0"/>
                          <a:cs typeface="Segoe UI" panose="020B0502040204020203" pitchFamily="34" charset="0"/>
                        </a:rPr>
                        <a:t> all departments</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789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a:t>
                      </a:r>
                      <a:r>
                        <a:rPr lang="en-US" altLang="he-IL" sz="1400" b="1" baseline="0" dirty="0">
                          <a:solidFill>
                            <a:srgbClr val="36636F"/>
                          </a:solidFill>
                          <a:latin typeface="Segoe UI" panose="020B0502040204020203" pitchFamily="34" charset="0"/>
                          <a:cs typeface="Segoe UI" panose="020B0502040204020203" pitchFamily="34" charset="0"/>
                        </a:rPr>
                        <a:t> change in perception was observed </a:t>
                      </a:r>
                      <a:r>
                        <a:rPr lang="en-US" altLang="he-IL" sz="1400" b="0" baseline="0" dirty="0">
                          <a:solidFill>
                            <a:srgbClr val="36636F"/>
                          </a:solidFill>
                          <a:latin typeface="Segoe UI" panose="020B0502040204020203" pitchFamily="34" charset="0"/>
                          <a:cs typeface="Segoe UI" panose="020B0502040204020203" pitchFamily="34" charset="0"/>
                        </a:rPr>
                        <a:t>regarding early childhood issues as a result of Urban 95’s entry into Tira’s municipality</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789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 sense of commitment to the program</a:t>
                      </a:r>
                      <a:r>
                        <a:rPr lang="en-US" altLang="he-IL" sz="1400" b="0" dirty="0">
                          <a:solidFill>
                            <a:srgbClr val="36636F"/>
                          </a:solidFill>
                          <a:latin typeface="Segoe UI" panose="020B0502040204020203" pitchFamily="34" charset="0"/>
                          <a:cs typeface="Segoe UI" panose="020B0502040204020203" pitchFamily="34" charset="0"/>
                        </a:rPr>
                        <a:t> – participants feel a </a:t>
                      </a:r>
                      <a:r>
                        <a:rPr lang="en-US" altLang="he-IL" sz="1400" b="0" baseline="0" dirty="0">
                          <a:solidFill>
                            <a:srgbClr val="36636F"/>
                          </a:solidFill>
                          <a:latin typeface="Segoe UI" panose="020B0502040204020203" pitchFamily="34" charset="0"/>
                          <a:cs typeface="Segoe UI" panose="020B0502040204020203" pitchFamily="34" charset="0"/>
                        </a:rPr>
                        <a:t>commitment to participate in all the training sessions</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r h="107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 change in</a:t>
                      </a:r>
                      <a:r>
                        <a:rPr lang="en-US" altLang="he-IL" sz="1400" b="1" baseline="0" dirty="0">
                          <a:solidFill>
                            <a:srgbClr val="36636F"/>
                          </a:solidFill>
                          <a:latin typeface="Segoe UI" panose="020B0502040204020203" pitchFamily="34" charset="0"/>
                          <a:cs typeface="Segoe UI" panose="020B0502040204020203" pitchFamily="34" charset="0"/>
                        </a:rPr>
                        <a:t> work habits</a:t>
                      </a:r>
                      <a:r>
                        <a:rPr lang="en-US" altLang="he-IL" sz="1400" b="0" baseline="0" dirty="0">
                          <a:solidFill>
                            <a:srgbClr val="36636F"/>
                          </a:solidFill>
                          <a:latin typeface="Segoe UI" panose="020B0502040204020203" pitchFamily="34" charset="0"/>
                          <a:cs typeface="Segoe UI" panose="020B0502040204020203" pitchFamily="34" charset="0"/>
                        </a:rPr>
                        <a:t> – meeting with colleagues and initiating pilot programs as part of the training sessions contributed to the creation of new work habits </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583581284"/>
                  </a:ext>
                </a:extLst>
              </a:tr>
              <a:tr h="1072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New connections between</a:t>
                      </a:r>
                      <a:r>
                        <a:rPr lang="en-US" altLang="he-IL" sz="1400" b="1" baseline="0" dirty="0">
                          <a:solidFill>
                            <a:srgbClr val="36636F"/>
                          </a:solidFill>
                          <a:latin typeface="Segoe UI" panose="020B0502040204020203" pitchFamily="34" charset="0"/>
                          <a:cs typeface="Segoe UI" panose="020B0502040204020203" pitchFamily="34" charset="0"/>
                        </a:rPr>
                        <a:t> municipal entities and with external entities (recruiting partners)</a:t>
                      </a:r>
                      <a:r>
                        <a:rPr lang="en-US" altLang="he-IL" sz="1400" b="0" baseline="0" dirty="0">
                          <a:solidFill>
                            <a:srgbClr val="36636F"/>
                          </a:solidFill>
                          <a:latin typeface="Segoe UI" panose="020B0502040204020203" pitchFamily="34" charset="0"/>
                          <a:cs typeface="Segoe UI" panose="020B0502040204020203" pitchFamily="34" charset="0"/>
                        </a:rPr>
                        <a:t> – the professional training sessions led to collaborations that had not taken place before</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41357164"/>
                  </a:ext>
                </a:extLst>
              </a:tr>
              <a:tr h="789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Promoting internal motivation</a:t>
                      </a:r>
                      <a:r>
                        <a:rPr lang="en-US" altLang="he-IL" sz="1400" b="0" baseline="0" dirty="0">
                          <a:solidFill>
                            <a:srgbClr val="36636F"/>
                          </a:solidFill>
                          <a:latin typeface="Segoe UI" panose="020B0502040204020203" pitchFamily="34" charset="0"/>
                          <a:cs typeface="Segoe UI" panose="020B0502040204020203" pitchFamily="34" charset="0"/>
                        </a:rPr>
                        <a:t> – the participants came up with ideas for various development channels that could be right for the program</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45478384"/>
                  </a:ext>
                </a:extLst>
              </a:tr>
            </a:tbl>
          </a:graphicData>
        </a:graphic>
      </p:graphicFrame>
    </p:spTree>
    <p:extLst>
      <p:ext uri="{BB962C8B-B14F-4D97-AF65-F5344CB8AC3E}">
        <p14:creationId xmlns:p14="http://schemas.microsoft.com/office/powerpoint/2010/main" val="4090456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מעוגל 7"/>
          <p:cNvSpPr/>
          <p:nvPr/>
        </p:nvSpPr>
        <p:spPr>
          <a:xfrm rot="4329447">
            <a:off x="9216167" y="-5658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9365457" y="-4699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8" name="TextBox 17"/>
          <p:cNvSpPr txBox="1"/>
          <p:nvPr/>
        </p:nvSpPr>
        <p:spPr>
          <a:xfrm>
            <a:off x="9458462" y="66833"/>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Walking Day</a:t>
            </a:r>
            <a:r>
              <a:rPr lang="en-US" sz="2800" b="1" u="sng" dirty="0">
                <a:solidFill>
                  <a:schemeClr val="bg1"/>
                </a:solidFill>
                <a:latin typeface="Calibri" panose="020F0502020204030204" pitchFamily="34" charset="0"/>
                <a:ea typeface="Tahoma" panose="020B0604030504040204" pitchFamily="34" charset="0"/>
                <a:cs typeface="Calibri" panose="020F0502020204030204" pitchFamily="34" charset="0"/>
              </a:rPr>
              <a:t> in Tira</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תיבת טקסט 11">
            <a:extLst>
              <a:ext uri="{FF2B5EF4-FFF2-40B4-BE49-F238E27FC236}">
                <a16:creationId xmlns:a16="http://schemas.microsoft.com/office/drawing/2014/main" id="{2CA4FCEA-5480-41F3-A470-7852338FC8C2}"/>
              </a:ext>
            </a:extLst>
          </p:cNvPr>
          <p:cNvSpPr txBox="1"/>
          <p:nvPr/>
        </p:nvSpPr>
        <p:spPr>
          <a:xfrm>
            <a:off x="473994" y="306975"/>
            <a:ext cx="7800232" cy="5909310"/>
          </a:xfrm>
          <a:prstGeom prst="rect">
            <a:avLst/>
          </a:prstGeom>
          <a:noFill/>
        </p:spPr>
        <p:txBody>
          <a:bodyPr wrap="square">
            <a:spAutoFit/>
          </a:bodyPr>
          <a:lstStyle/>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In September 2021 a survey was distributed among Tira residents to map needs and three focus groups were held with residents. The residents reported that they tended to spend their free time with their children mainly in their own yards (those who had one) or parks and playgrounds </a:t>
            </a:r>
            <a:r>
              <a:rPr lang="en-US" sz="1400" b="1" dirty="0">
                <a:latin typeface="Segoe UI" panose="020B0502040204020203" pitchFamily="34" charset="0"/>
                <a:ea typeface="Tahoma" panose="020B0604030504040204" pitchFamily="34" charset="0"/>
                <a:cs typeface="Segoe UI" panose="020B0502040204020203" pitchFamily="34" charset="0"/>
              </a:rPr>
              <a:t>outside the city</a:t>
            </a:r>
            <a:r>
              <a:rPr lang="en-US" sz="1400" dirty="0">
                <a:latin typeface="Segoe UI" panose="020B0502040204020203" pitchFamily="34" charset="0"/>
                <a:ea typeface="Tahoma" panose="020B0604030504040204" pitchFamily="34" charset="0"/>
                <a:cs typeface="Segoe UI" panose="020B0502040204020203" pitchFamily="34" charset="0"/>
              </a:rPr>
              <a:t>. The findings reveal several salient issues that needed to be addressed and developed, including adjusting the urban environment so residents can get around safely without a car, establishing urban spaces for spending time and playing together, and accompanying content.</a:t>
            </a:r>
            <a:endParaRPr lang="he-IL" sz="1400" dirty="0">
              <a:effectLst/>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The International Walking Day that took place on October 29</a:t>
            </a:r>
            <a:r>
              <a:rPr lang="en-US" sz="1400" baseline="30000" dirty="0">
                <a:latin typeface="Segoe UI" panose="020B0502040204020203" pitchFamily="34" charset="0"/>
                <a:ea typeface="Tahoma" panose="020B0604030504040204" pitchFamily="34" charset="0"/>
                <a:cs typeface="Segoe UI" panose="020B0502040204020203" pitchFamily="34" charset="0"/>
              </a:rPr>
              <a:t>th</a:t>
            </a:r>
            <a:r>
              <a:rPr lang="en-US" sz="1400" dirty="0">
                <a:latin typeface="Segoe UI" panose="020B0502040204020203" pitchFamily="34" charset="0"/>
                <a:ea typeface="Tahoma" panose="020B0604030504040204" pitchFamily="34" charset="0"/>
                <a:cs typeface="Segoe UI" panose="020B0502040204020203" pitchFamily="34" charset="0"/>
              </a:rPr>
              <a:t> 2021 presented an opportunity for implementing the intervention and initiating an activity in the spirit of the day. This was done by holding an event open to the public that included several dedicated activity stations for children and their caregivers, in an aim to give the residents to a positive experience of getting around and spending time in public spaces.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The event, which took place as part of a collaboration between several entities including the National Highway Traffic Safety Administration, Clalit Health Services, and the Urban95 team at Tira’s municipality, included closing off a section of the street and placing activity stations in the dedicated area. The chosen location was adjacent to existing playgrounds and the parking lot near the high school – an area with potential for being closed off in the future for other events. </a:t>
            </a:r>
            <a:endParaRPr lang="en-US" sz="1400" dirty="0">
              <a:effectLst/>
              <a:latin typeface="Segoe UI" panose="020B0502040204020203" pitchFamily="34" charset="0"/>
              <a:ea typeface="Tahoma" panose="020B0604030504040204" pitchFamily="34" charset="0"/>
              <a:cs typeface="Segoe UI" panose="020B0502040204020203" pitchFamily="34" charset="0"/>
            </a:endParaRPr>
          </a:p>
        </p:txBody>
      </p:sp>
      <p:pic>
        <p:nvPicPr>
          <p:cNvPr id="17" name="Picture 2">
            <a:extLst>
              <a:ext uri="{FF2B5EF4-FFF2-40B4-BE49-F238E27FC236}">
                <a16:creationId xmlns:a16="http://schemas.microsoft.com/office/drawing/2014/main" id="{B11C47AD-3CE6-44C4-8DA2-5BE6D095A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55" t="17297" r="10224" b="11940"/>
          <a:stretch/>
        </p:blipFill>
        <p:spPr bwMode="auto">
          <a:xfrm>
            <a:off x="8455991" y="2663731"/>
            <a:ext cx="3736008" cy="277601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6AE831E-F1F6-453D-A884-3163A16DFB4D}"/>
              </a:ext>
            </a:extLst>
          </p:cNvPr>
          <p:cNvGrpSpPr/>
          <p:nvPr/>
        </p:nvGrpSpPr>
        <p:grpSpPr>
          <a:xfrm>
            <a:off x="-116958" y="6457504"/>
            <a:ext cx="10366745" cy="594107"/>
            <a:chOff x="-116958" y="6457504"/>
            <a:chExt cx="10366745" cy="594107"/>
          </a:xfrm>
        </p:grpSpPr>
        <p:sp>
          <p:nvSpPr>
            <p:cNvPr id="20" name="Rectangle: Rounded Corners 19">
              <a:extLst>
                <a:ext uri="{FF2B5EF4-FFF2-40B4-BE49-F238E27FC236}">
                  <a16:creationId xmlns:a16="http://schemas.microsoft.com/office/drawing/2014/main" id="{92C8C7F9-A4CE-4FAF-AF87-7CD50EA9351F}"/>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1" name="Rectangle: Rounded Corners 20">
              <a:extLst>
                <a:ext uri="{FF2B5EF4-FFF2-40B4-BE49-F238E27FC236}">
                  <a16:creationId xmlns:a16="http://schemas.microsoft.com/office/drawing/2014/main" id="{56DEA836-1BC5-4DCD-8A61-CDB20FA32518}"/>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2" name="TextBox 21">
              <a:extLst>
                <a:ext uri="{FF2B5EF4-FFF2-40B4-BE49-F238E27FC236}">
                  <a16:creationId xmlns:a16="http://schemas.microsoft.com/office/drawing/2014/main" id="{5B1438AE-8BE6-4675-9094-855A2EBA20F0}"/>
                </a:ext>
              </a:extLst>
            </p:cNvPr>
            <p:cNvSpPr txBox="1"/>
            <p:nvPr/>
          </p:nvSpPr>
          <p:spPr>
            <a:xfrm>
              <a:off x="-74427" y="66253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02594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03F99E-B098-4283-9B48-9A64B181D523}"/>
              </a:ext>
            </a:extLst>
          </p:cNvPr>
          <p:cNvSpPr/>
          <p:nvPr/>
        </p:nvSpPr>
        <p:spPr>
          <a:xfrm>
            <a:off x="189893" y="1569340"/>
            <a:ext cx="4671748" cy="476589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3" name="Rectangle 2"/>
          <p:cNvSpPr/>
          <p:nvPr/>
        </p:nvSpPr>
        <p:spPr>
          <a:xfrm>
            <a:off x="5180530" y="458647"/>
            <a:ext cx="6873091" cy="1384995"/>
          </a:xfrm>
          <a:prstGeom prst="rect">
            <a:avLst/>
          </a:prstGeom>
          <a:noFill/>
        </p:spPr>
        <p:txBody>
          <a:bodyPr wrap="square" lIns="91440" tIns="45720" rIns="91440" bIns="45720" anchor="t">
            <a:spAutoFit/>
          </a:bodyPr>
          <a:lstStyle/>
          <a:p>
            <a:pPr algn="l" rtl="0">
              <a:lnSpc>
                <a:spcPct val="150000"/>
              </a:lnSpc>
              <a:buClr>
                <a:srgbClr val="FFC000"/>
              </a:buClr>
            </a:pPr>
            <a:r>
              <a:rPr lang="en-US" sz="1400" dirty="0">
                <a:latin typeface="Segoe UI" panose="020B0502040204020203" pitchFamily="34" charset="0"/>
                <a:ea typeface="Tahoma" panose="020B0604030504040204" pitchFamily="34" charset="0"/>
                <a:cs typeface="Segoe UI" panose="020B0502040204020203" pitchFamily="34" charset="0"/>
              </a:rPr>
              <a:t>The area chosen for the activity was a section of the street going from “Beit Al Diafa” to the roundabout near the high school, including the parking lot. There are 2 playgrounds and a park along the street: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buClr>
                <a:srgbClr val="FFC000"/>
              </a:buClr>
            </a:pPr>
            <a:r>
              <a:rPr lang="he-IL"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A memorial park</a:t>
            </a:r>
            <a:r>
              <a:rPr lang="he-IL"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   An old and derelict playground      A playground</a:t>
            </a:r>
            <a:endPar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25B8DA2B-B068-44DA-8E37-B83DA6D598AB}"/>
              </a:ext>
            </a:extLst>
          </p:cNvPr>
          <p:cNvSpPr txBox="1"/>
          <p:nvPr/>
        </p:nvSpPr>
        <p:spPr>
          <a:xfrm>
            <a:off x="0" y="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Findings from the Preliminary Observation and a Description of the Area</a:t>
            </a:r>
            <a:endParaRPr lang="he-IL" sz="2000" b="1" dirty="0">
              <a:solidFill>
                <a:schemeClr val="bg1"/>
              </a:solidFill>
              <a:latin typeface="Tahoma" pitchFamily="34" charset="0"/>
              <a:ea typeface="Tahoma" pitchFamily="34" charset="0"/>
              <a:cs typeface="Tahoma" pitchFamily="34" charset="0"/>
            </a:endParaRPr>
          </a:p>
        </p:txBody>
      </p:sp>
      <p:pic>
        <p:nvPicPr>
          <p:cNvPr id="14" name="Picture 13">
            <a:extLst>
              <a:ext uri="{FF2B5EF4-FFF2-40B4-BE49-F238E27FC236}">
                <a16:creationId xmlns:a16="http://schemas.microsoft.com/office/drawing/2014/main" id="{77B07E9E-9563-41A8-8649-4488A764518D}"/>
              </a:ext>
            </a:extLst>
          </p:cNvPr>
          <p:cNvPicPr>
            <a:picLocks noChangeAspect="1"/>
          </p:cNvPicPr>
          <p:nvPr/>
        </p:nvPicPr>
        <p:blipFill rotWithShape="1">
          <a:blip r:embed="rId3"/>
          <a:srcRect r="22361" b="-3"/>
          <a:stretch/>
        </p:blipFill>
        <p:spPr>
          <a:xfrm>
            <a:off x="9836201" y="2017139"/>
            <a:ext cx="2136140" cy="3668611"/>
          </a:xfrm>
          <a:prstGeom prst="rect">
            <a:avLst/>
          </a:prstGeom>
        </p:spPr>
      </p:pic>
      <p:pic>
        <p:nvPicPr>
          <p:cNvPr id="16" name="Picture 15">
            <a:extLst>
              <a:ext uri="{FF2B5EF4-FFF2-40B4-BE49-F238E27FC236}">
                <a16:creationId xmlns:a16="http://schemas.microsoft.com/office/drawing/2014/main" id="{77440ECF-33DB-4388-B3B6-C28D7053368C}"/>
              </a:ext>
            </a:extLst>
          </p:cNvPr>
          <p:cNvPicPr>
            <a:picLocks noChangeAspect="1"/>
          </p:cNvPicPr>
          <p:nvPr/>
        </p:nvPicPr>
        <p:blipFill rotWithShape="1">
          <a:blip r:embed="rId4"/>
          <a:srcRect l="5181" r="16573" b="-3"/>
          <a:stretch/>
        </p:blipFill>
        <p:spPr>
          <a:xfrm>
            <a:off x="7476231" y="2017139"/>
            <a:ext cx="2152841" cy="3668611"/>
          </a:xfrm>
          <a:prstGeom prst="rect">
            <a:avLst/>
          </a:prstGeom>
        </p:spPr>
      </p:pic>
      <p:pic>
        <p:nvPicPr>
          <p:cNvPr id="17" name="Picture 16">
            <a:extLst>
              <a:ext uri="{FF2B5EF4-FFF2-40B4-BE49-F238E27FC236}">
                <a16:creationId xmlns:a16="http://schemas.microsoft.com/office/drawing/2014/main" id="{8EC6AFC1-B104-4E4C-947A-996586FB067F}"/>
              </a:ext>
            </a:extLst>
          </p:cNvPr>
          <p:cNvPicPr>
            <a:picLocks noChangeAspect="1"/>
          </p:cNvPicPr>
          <p:nvPr/>
        </p:nvPicPr>
        <p:blipFill rotWithShape="1">
          <a:blip r:embed="rId5"/>
          <a:srcRect l="22246" r="-3" b="-3"/>
          <a:stretch/>
        </p:blipFill>
        <p:spPr>
          <a:xfrm>
            <a:off x="5099250" y="2017139"/>
            <a:ext cx="2139372" cy="3668611"/>
          </a:xfrm>
          <a:prstGeom prst="rect">
            <a:avLst/>
          </a:prstGeom>
        </p:spPr>
      </p:pic>
      <p:sp>
        <p:nvSpPr>
          <p:cNvPr id="4" name="Rectangle 3">
            <a:extLst>
              <a:ext uri="{FF2B5EF4-FFF2-40B4-BE49-F238E27FC236}">
                <a16:creationId xmlns:a16="http://schemas.microsoft.com/office/drawing/2014/main" id="{D03EDF09-7C3A-4D48-B838-F3F97DE5C90A}"/>
              </a:ext>
            </a:extLst>
          </p:cNvPr>
          <p:cNvSpPr/>
          <p:nvPr/>
        </p:nvSpPr>
        <p:spPr>
          <a:xfrm>
            <a:off x="198375" y="457638"/>
            <a:ext cx="4671748" cy="1021690"/>
          </a:xfrm>
          <a:prstGeom prst="rect">
            <a:avLst/>
          </a:prstGeom>
        </p:spPr>
        <p:txBody>
          <a:bodyPr wrap="square">
            <a:spAutoFit/>
          </a:bodyPr>
          <a:lstStyle/>
          <a:p>
            <a:pPr algn="l" rtl="0">
              <a:lnSpc>
                <a:spcPct val="150000"/>
              </a:lnSpc>
              <a:buClr>
                <a:srgbClr val="FFC000"/>
              </a:buClr>
            </a:pPr>
            <a:r>
              <a:rPr lang="en-US" sz="1400" dirty="0">
                <a:latin typeface="Segoe UI" panose="020B0502040204020203" pitchFamily="34" charset="0"/>
                <a:ea typeface="Tahoma" panose="020B0604030504040204" pitchFamily="34" charset="0"/>
                <a:cs typeface="Segoe UI" panose="020B0502040204020203" pitchFamily="34" charset="0"/>
              </a:rPr>
              <a:t>According to the data from the app, during a 2-hour observation the following were observed: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endParaRPr lang="he-IL" sz="1400" dirty="0">
              <a:latin typeface="Segoe UI" panose="020B0502040204020203" pitchFamily="34" charset="0"/>
              <a:ea typeface="Tahoma" panose="020B0604030504040204" pitchFamily="34" charset="0"/>
              <a:cs typeface="Segoe UI" panose="020B0502040204020203" pitchFamily="34" charset="0"/>
            </a:endParaRPr>
          </a:p>
        </p:txBody>
      </p:sp>
      <p:pic>
        <p:nvPicPr>
          <p:cNvPr id="18" name="Graphic 17" descr="Car">
            <a:extLst>
              <a:ext uri="{FF2B5EF4-FFF2-40B4-BE49-F238E27FC236}">
                <a16:creationId xmlns:a16="http://schemas.microsoft.com/office/drawing/2014/main" id="{ABBD5B3B-1D16-43DE-A18E-D380FBC975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80795" y="4531976"/>
            <a:ext cx="1356409" cy="1356409"/>
          </a:xfrm>
          <a:prstGeom prst="rect">
            <a:avLst/>
          </a:prstGeom>
        </p:spPr>
      </p:pic>
      <p:pic>
        <p:nvPicPr>
          <p:cNvPr id="19" name="Graphic 18" descr="Family with two children">
            <a:extLst>
              <a:ext uri="{FF2B5EF4-FFF2-40B4-BE49-F238E27FC236}">
                <a16:creationId xmlns:a16="http://schemas.microsoft.com/office/drawing/2014/main" id="{6F0B8C86-26FC-4B41-80E2-8EBB1EBEF2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2443" y="4088991"/>
            <a:ext cx="914400" cy="914400"/>
          </a:xfrm>
          <a:prstGeom prst="rect">
            <a:avLst/>
          </a:prstGeom>
        </p:spPr>
      </p:pic>
      <p:pic>
        <p:nvPicPr>
          <p:cNvPr id="20" name="Graphic 19" descr="Walk">
            <a:extLst>
              <a:ext uri="{FF2B5EF4-FFF2-40B4-BE49-F238E27FC236}">
                <a16:creationId xmlns:a16="http://schemas.microsoft.com/office/drawing/2014/main" id="{5EBDAFCB-0BD6-44E9-A731-B44CC6617E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6614" y="2562698"/>
            <a:ext cx="623957" cy="623957"/>
          </a:xfrm>
          <a:prstGeom prst="rect">
            <a:avLst/>
          </a:prstGeom>
        </p:spPr>
      </p:pic>
      <p:sp>
        <p:nvSpPr>
          <p:cNvPr id="21" name="TextBox 20">
            <a:extLst>
              <a:ext uri="{FF2B5EF4-FFF2-40B4-BE49-F238E27FC236}">
                <a16:creationId xmlns:a16="http://schemas.microsoft.com/office/drawing/2014/main" id="{09121659-2C06-469D-8530-604C5D135020}"/>
              </a:ext>
            </a:extLst>
          </p:cNvPr>
          <p:cNvSpPr txBox="1"/>
          <p:nvPr/>
        </p:nvSpPr>
        <p:spPr>
          <a:xfrm>
            <a:off x="279688" y="4688301"/>
            <a:ext cx="1786793" cy="1077218"/>
          </a:xfrm>
          <a:prstGeom prst="rect">
            <a:avLst/>
          </a:prstGeom>
          <a:noFill/>
        </p:spPr>
        <p:txBody>
          <a:bodyPr wrap="square" rtlCol="1">
            <a:spAutoFit/>
          </a:bodyPr>
          <a:lstStyle/>
          <a:p>
            <a:pPr algn="l" rtl="0"/>
            <a:r>
              <a:rPr lang="en-US" dirty="0">
                <a:latin typeface="Segoe UI" panose="020B0502040204020203" pitchFamily="34" charset="0"/>
                <a:ea typeface="Tahoma" panose="020B0604030504040204" pitchFamily="34" charset="0"/>
                <a:cs typeface="Segoe UI" panose="020B0502040204020203" pitchFamily="34" charset="0"/>
              </a:rPr>
              <a:t>A total of </a:t>
            </a:r>
            <a:r>
              <a:rPr lang="en-US" sz="2800" b="1" dirty="0">
                <a:latin typeface="Segoe UI" panose="020B0502040204020203" pitchFamily="34" charset="0"/>
                <a:ea typeface="Tahoma" panose="020B0604030504040204" pitchFamily="34" charset="0"/>
                <a:cs typeface="Segoe UI" panose="020B0502040204020203" pitchFamily="34" charset="0"/>
              </a:rPr>
              <a:t>50 </a:t>
            </a:r>
            <a:r>
              <a:rPr lang="en-US" dirty="0">
                <a:latin typeface="Segoe UI" panose="020B0502040204020203" pitchFamily="34" charset="0"/>
                <a:ea typeface="Tahoma" panose="020B0604030504040204" pitchFamily="34" charset="0"/>
                <a:cs typeface="Segoe UI" panose="020B0502040204020203" pitchFamily="34" charset="0"/>
              </a:rPr>
              <a:t>cars over a 10-minute period</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22" name="TextBox 21">
            <a:extLst>
              <a:ext uri="{FF2B5EF4-FFF2-40B4-BE49-F238E27FC236}">
                <a16:creationId xmlns:a16="http://schemas.microsoft.com/office/drawing/2014/main" id="{834C95F8-855F-4C9C-8C93-F851AD638151}"/>
              </a:ext>
            </a:extLst>
          </p:cNvPr>
          <p:cNvSpPr txBox="1"/>
          <p:nvPr/>
        </p:nvSpPr>
        <p:spPr>
          <a:xfrm>
            <a:off x="3105328" y="5434130"/>
            <a:ext cx="1786793" cy="738664"/>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Ane a total of 226 cars over a period of 2 hours</a:t>
            </a:r>
            <a:endParaRPr lang="he-IL" sz="900" dirty="0">
              <a:latin typeface="Segoe UI" panose="020B0502040204020203" pitchFamily="34" charset="0"/>
              <a:ea typeface="Tahoma" panose="020B0604030504040204"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8B0128B3-16CA-426B-8E8C-1543C83FC80D}"/>
              </a:ext>
            </a:extLst>
          </p:cNvPr>
          <p:cNvSpPr/>
          <p:nvPr/>
        </p:nvSpPr>
        <p:spPr>
          <a:xfrm>
            <a:off x="376395" y="3170652"/>
            <a:ext cx="4392822" cy="1200329"/>
          </a:xfrm>
          <a:prstGeom prst="rect">
            <a:avLst/>
          </a:prstGeom>
        </p:spPr>
        <p:txBody>
          <a:bodyPr wrap="square">
            <a:spAutoFit/>
          </a:bodyPr>
          <a:lstStyle/>
          <a:p>
            <a:pPr algn="l" rtl="0">
              <a:lnSpc>
                <a:spcPct val="150000"/>
              </a:lnSpc>
            </a:pPr>
            <a:r>
              <a:rPr lang="en-US" sz="1600" b="1" dirty="0">
                <a:latin typeface="Segoe UI" panose="020B0502040204020203" pitchFamily="34" charset="0"/>
                <a:ea typeface="Tahoma" panose="020B0604030504040204" pitchFamily="34" charset="0"/>
                <a:cs typeface="Segoe UI" panose="020B0502040204020203" pitchFamily="34" charset="0"/>
              </a:rPr>
              <a:t>In the playground</a:t>
            </a:r>
            <a:r>
              <a:rPr lang="en-US" sz="1600" dirty="0">
                <a:latin typeface="Segoe UI" panose="020B0502040204020203" pitchFamily="34" charset="0"/>
                <a:ea typeface="Tahoma" panose="020B0604030504040204" pitchFamily="34" charset="0"/>
                <a:cs typeface="Segoe UI" panose="020B0502040204020203" pitchFamily="34" charset="0"/>
              </a:rPr>
              <a:t> there were 8 people: a mother and son, a group of 3 children aged 7-9 and a group of 3 children aged 11-14</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88E1E3A7-A546-4638-AB97-E16E59335879}"/>
              </a:ext>
            </a:extLst>
          </p:cNvPr>
          <p:cNvSpPr/>
          <p:nvPr/>
        </p:nvSpPr>
        <p:spPr>
          <a:xfrm>
            <a:off x="376394" y="1417649"/>
            <a:ext cx="4392823" cy="1523494"/>
          </a:xfrm>
          <a:prstGeom prst="rect">
            <a:avLst/>
          </a:prstGeom>
        </p:spPr>
        <p:txBody>
          <a:bodyPr wrap="square">
            <a:spAutoFit/>
          </a:bodyPr>
          <a:lstStyle/>
          <a:p>
            <a:pPr algn="l" rtl="0">
              <a:lnSpc>
                <a:spcPct val="150000"/>
              </a:lnSpc>
            </a:pPr>
            <a:r>
              <a:rPr lang="en-US" sz="2000" b="1" dirty="0">
                <a:latin typeface="Segoe UI" panose="020B0502040204020203" pitchFamily="34" charset="0"/>
                <a:ea typeface="Tahoma" panose="020B0604030504040204" pitchFamily="34" charset="0"/>
                <a:cs typeface="Segoe UI" panose="020B0502040204020203" pitchFamily="34" charset="0"/>
              </a:rPr>
              <a:t>22 pedestrians</a:t>
            </a:r>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en-US" sz="1400" dirty="0">
                <a:latin typeface="Segoe UI" panose="020B0502040204020203" pitchFamily="34" charset="0"/>
                <a:ea typeface="Tahoma" panose="020B0604030504040204" pitchFamily="34" charset="0"/>
                <a:cs typeface="Segoe UI" panose="020B0502040204020203" pitchFamily="34" charset="0"/>
              </a:rPr>
              <a:t>Of which 8 were adults (aged 25-64), 10 were young adults (aged 15-24) and </a:t>
            </a:r>
            <a:r>
              <a:rPr lang="en-US" sz="1400" b="1" dirty="0">
                <a:latin typeface="Segoe UI" panose="020B0502040204020203" pitchFamily="34" charset="0"/>
                <a:ea typeface="Tahoma" panose="020B0604030504040204" pitchFamily="34" charset="0"/>
                <a:cs typeface="Segoe UI" panose="020B0502040204020203" pitchFamily="34" charset="0"/>
              </a:rPr>
              <a:t>4 were children aged 7-14, unescorted by an adult</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2" name="Slide Number Placeholder 1">
            <a:extLst>
              <a:ext uri="{FF2B5EF4-FFF2-40B4-BE49-F238E27FC236}">
                <a16:creationId xmlns:a16="http://schemas.microsoft.com/office/drawing/2014/main" id="{8DE2DCC0-8C2F-41CA-808B-57C8FEC7A3B9}"/>
              </a:ext>
            </a:extLst>
          </p:cNvPr>
          <p:cNvSpPr>
            <a:spLocks noGrp="1"/>
          </p:cNvSpPr>
          <p:nvPr>
            <p:ph type="sldNum" sz="quarter" idx="12"/>
          </p:nvPr>
        </p:nvSpPr>
        <p:spPr/>
        <p:txBody>
          <a:bodyPr/>
          <a:lstStyle/>
          <a:p>
            <a:pPr algn="r" rtl="0"/>
            <a:fld id="{199E282D-D310-42D8-B8FF-78ED45A44D81}" type="slidenum">
              <a:rPr lang="he-IL" smtClean="0"/>
              <a:pPr algn="r" rtl="0"/>
              <a:t>49</a:t>
            </a:fld>
            <a:endParaRPr lang="he-IL" dirty="0"/>
          </a:p>
        </p:txBody>
      </p:sp>
      <p:grpSp>
        <p:nvGrpSpPr>
          <p:cNvPr id="25" name="Group 24">
            <a:extLst>
              <a:ext uri="{FF2B5EF4-FFF2-40B4-BE49-F238E27FC236}">
                <a16:creationId xmlns:a16="http://schemas.microsoft.com/office/drawing/2014/main" id="{A6227212-3C98-4F20-ABBC-046359C1C170}"/>
              </a:ext>
            </a:extLst>
          </p:cNvPr>
          <p:cNvGrpSpPr/>
          <p:nvPr/>
        </p:nvGrpSpPr>
        <p:grpSpPr>
          <a:xfrm>
            <a:off x="-116958" y="6457504"/>
            <a:ext cx="10366745" cy="594107"/>
            <a:chOff x="-116958" y="6457504"/>
            <a:chExt cx="10366745" cy="594107"/>
          </a:xfrm>
        </p:grpSpPr>
        <p:sp>
          <p:nvSpPr>
            <p:cNvPr id="26" name="Rectangle: Rounded Corners 25">
              <a:extLst>
                <a:ext uri="{FF2B5EF4-FFF2-40B4-BE49-F238E27FC236}">
                  <a16:creationId xmlns:a16="http://schemas.microsoft.com/office/drawing/2014/main" id="{89C89B8D-43F5-469A-9AEE-4B378F9E2FD1}"/>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7" name="Rectangle: Rounded Corners 26">
              <a:extLst>
                <a:ext uri="{FF2B5EF4-FFF2-40B4-BE49-F238E27FC236}">
                  <a16:creationId xmlns:a16="http://schemas.microsoft.com/office/drawing/2014/main" id="{8A4E6C6F-4131-4C60-9A81-2989AD7DF178}"/>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8" name="TextBox 27">
              <a:extLst>
                <a:ext uri="{FF2B5EF4-FFF2-40B4-BE49-F238E27FC236}">
                  <a16:creationId xmlns:a16="http://schemas.microsoft.com/office/drawing/2014/main" id="{1A5D9B5E-D370-410F-AC4D-4B8BAA8BF962}"/>
                </a:ext>
              </a:extLst>
            </p:cNvPr>
            <p:cNvSpPr txBox="1"/>
            <p:nvPr/>
          </p:nvSpPr>
          <p:spPr>
            <a:xfrm>
              <a:off x="-74427" y="662168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5328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C27200-63FC-4C08-9E0E-7EC101E39F11}"/>
              </a:ext>
            </a:extLst>
          </p:cNvPr>
          <p:cNvSpPr/>
          <p:nvPr/>
        </p:nvSpPr>
        <p:spPr>
          <a:xfrm>
            <a:off x="5171026" y="838293"/>
            <a:ext cx="6456514" cy="3000821"/>
          </a:xfrm>
          <a:prstGeom prst="rect">
            <a:avLst/>
          </a:prstGeom>
        </p:spPr>
        <p:txBody>
          <a:bodyPr wrap="square">
            <a:spAutoFit/>
          </a:bodyPr>
          <a:lstStyle/>
          <a:p>
            <a:pPr marL="0" lvl="1" algn="l" rtl="0">
              <a:lnSpc>
                <a:spcPct val="150000"/>
              </a:lnSpc>
              <a:spcBef>
                <a:spcPts val="1000"/>
              </a:spcBef>
            </a:pP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The Urban95 program in the social and geographic periphery of Israel is a joint initiative </a:t>
            </a:r>
            <a:r>
              <a:rPr lang="en-US" sz="1400" dirty="0">
                <a:solidFill>
                  <a:srgbClr val="FF0000"/>
                </a:solidFill>
                <a:latin typeface="Segoe UI" panose="020B0502040204020203" pitchFamily="34" charset="0"/>
                <a:ea typeface="Segoe UI Black" panose="020B0A02040204020203" pitchFamily="34" charset="0"/>
                <a:cs typeface="Segoe UI" panose="020B0502040204020203" pitchFamily="34" charset="0"/>
              </a:rPr>
              <a:t>funded</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 </a:t>
            </a:r>
            <a:r>
              <a:rPr lang="en-US" sz="1400" dirty="0">
                <a:solidFill>
                  <a:srgbClr val="FF0000"/>
                </a:solidFill>
                <a:latin typeface="Segoe UI" panose="020B0502040204020203" pitchFamily="34" charset="0"/>
                <a:ea typeface="Segoe UI Black" panose="020B0A02040204020203" pitchFamily="34" charset="0"/>
                <a:cs typeface="Segoe UI" panose="020B0502040204020203" pitchFamily="34" charset="0"/>
              </a:rPr>
              <a:t>by</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 the Bernard Van Leer Foundation (BvLF) and operated by the Israeli Green Building Council (ILGBC). In the first stage, the program operates in the two “anchor” municipalities of Tira and Beit Shemesh. In the second stage it will operate in a third municipality located in the social and geographic periphery of Israel. The program’s activity in the three municipalities will serve as a model for other cities for promoting early childhood needs. In the third stage of the program interventions at a more limited scope are intended to be implemented in 9-12 additional satellite municipal councils. </a:t>
            </a:r>
            <a:endParaRPr lang="he-IL"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2" name="Rectangle: Rounded Corners 1">
            <a:extLst>
              <a:ext uri="{FF2B5EF4-FFF2-40B4-BE49-F238E27FC236}">
                <a16:creationId xmlns:a16="http://schemas.microsoft.com/office/drawing/2014/main" id="{D6215C54-F6F8-4367-A0D2-BFC7E59BE1D1}"/>
              </a:ext>
            </a:extLst>
          </p:cNvPr>
          <p:cNvSpPr/>
          <p:nvPr/>
        </p:nvSpPr>
        <p:spPr>
          <a:xfrm>
            <a:off x="163141" y="931773"/>
            <a:ext cx="4806398" cy="2813860"/>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 name="Rectangle 2">
            <a:extLst>
              <a:ext uri="{FF2B5EF4-FFF2-40B4-BE49-F238E27FC236}">
                <a16:creationId xmlns:a16="http://schemas.microsoft.com/office/drawing/2014/main" id="{D8CD1724-BFA4-4E39-A454-4A44F953B874}"/>
              </a:ext>
            </a:extLst>
          </p:cNvPr>
          <p:cNvSpPr/>
          <p:nvPr/>
        </p:nvSpPr>
        <p:spPr>
          <a:xfrm>
            <a:off x="364628" y="1122430"/>
            <a:ext cx="4557204" cy="2585323"/>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goal of the Urban95 program</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is to promote the development of a supportive urban-communal environment that provides equal opportunity in regard to raising and nurturing young children and the welfare of their caregivers.</a:t>
            </a:r>
            <a:endParaRPr lang="he-IL" b="1"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2BFB2428-598D-49AA-97DC-771A9DDE7F67}"/>
              </a:ext>
            </a:extLst>
          </p:cNvPr>
          <p:cNvSpPr/>
          <p:nvPr/>
        </p:nvSpPr>
        <p:spPr>
          <a:xfrm>
            <a:off x="364628" y="4764983"/>
            <a:ext cx="11323872" cy="1338828"/>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following report focuses on the findings of the evaluation conducted at the start of the program’s activity in the Tira municipality and describing the state of the city prior to implementing the interventions on the ground. </a:t>
            </a:r>
          </a:p>
        </p:txBody>
      </p:sp>
      <p:sp>
        <p:nvSpPr>
          <p:cNvPr id="19" name="TextBox 18">
            <a:extLst>
              <a:ext uri="{FF2B5EF4-FFF2-40B4-BE49-F238E27FC236}">
                <a16:creationId xmlns:a16="http://schemas.microsoft.com/office/drawing/2014/main" id="{F6895AE6-6D54-43A4-8DD6-464E9131A33A}"/>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Background – Urban95 in the Social &amp; Geographic Periphery of Israel</a:t>
            </a:r>
            <a:endParaRPr lang="he-IL" sz="2400" b="1" dirty="0">
              <a:solidFill>
                <a:schemeClr val="bg1"/>
              </a:solidFill>
              <a:latin typeface="Tahoma" pitchFamily="34" charset="0"/>
              <a:ea typeface="Tahoma" pitchFamily="34" charset="0"/>
              <a:cs typeface="Tahoma" pitchFamily="34" charset="0"/>
            </a:endParaRPr>
          </a:p>
        </p:txBody>
      </p:sp>
      <p:grpSp>
        <p:nvGrpSpPr>
          <p:cNvPr id="22" name="Group 21">
            <a:extLst>
              <a:ext uri="{FF2B5EF4-FFF2-40B4-BE49-F238E27FC236}">
                <a16:creationId xmlns:a16="http://schemas.microsoft.com/office/drawing/2014/main" id="{A8BF5806-DB3D-464F-99E5-0A0613EDB53B}"/>
              </a:ext>
            </a:extLst>
          </p:cNvPr>
          <p:cNvGrpSpPr/>
          <p:nvPr/>
        </p:nvGrpSpPr>
        <p:grpSpPr>
          <a:xfrm>
            <a:off x="-116958" y="6457504"/>
            <a:ext cx="10696058" cy="594107"/>
            <a:chOff x="-116958" y="6457504"/>
            <a:chExt cx="10441172" cy="594107"/>
          </a:xfrm>
        </p:grpSpPr>
        <p:sp>
          <p:nvSpPr>
            <p:cNvPr id="24" name="Rectangle: Rounded Corners 23">
              <a:extLst>
                <a:ext uri="{FF2B5EF4-FFF2-40B4-BE49-F238E27FC236}">
                  <a16:creationId xmlns:a16="http://schemas.microsoft.com/office/drawing/2014/main" id="{E23A1256-3A82-4BEC-9F15-C4722E66EB9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5" name="Rectangle: Rounded Corners 24">
              <a:extLst>
                <a:ext uri="{FF2B5EF4-FFF2-40B4-BE49-F238E27FC236}">
                  <a16:creationId xmlns:a16="http://schemas.microsoft.com/office/drawing/2014/main" id="{EA71FF92-B3ED-49FA-B780-EE5E76934067}"/>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TextBox 25">
              <a:extLst>
                <a:ext uri="{FF2B5EF4-FFF2-40B4-BE49-F238E27FC236}">
                  <a16:creationId xmlns:a16="http://schemas.microsoft.com/office/drawing/2014/main" id="{F062E2E3-18EF-4508-B348-35E7EA2BCF98}"/>
                </a:ext>
              </a:extLst>
            </p:cNvPr>
            <p:cNvSpPr txBox="1"/>
            <p:nvPr/>
          </p:nvSpPr>
          <p:spPr>
            <a:xfrm>
              <a:off x="0" y="660303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4" name="Slide Number Placeholder 3">
            <a:extLst>
              <a:ext uri="{FF2B5EF4-FFF2-40B4-BE49-F238E27FC236}">
                <a16:creationId xmlns:a16="http://schemas.microsoft.com/office/drawing/2014/main" id="{6417CE16-95C8-4362-883D-96BE42289BDD}"/>
              </a:ext>
            </a:extLst>
          </p:cNvPr>
          <p:cNvSpPr>
            <a:spLocks noGrp="1"/>
          </p:cNvSpPr>
          <p:nvPr>
            <p:ph type="sldNum" sz="quarter" idx="12"/>
          </p:nvPr>
        </p:nvSpPr>
        <p:spPr/>
        <p:txBody>
          <a:bodyPr/>
          <a:lstStyle/>
          <a:p>
            <a:pPr algn="r" rtl="0"/>
            <a:fld id="{199E282D-D310-42D8-B8FF-78ED45A44D81}" type="slidenum">
              <a:rPr lang="he-IL" smtClean="0"/>
              <a:pPr algn="r" rtl="0"/>
              <a:t>5</a:t>
            </a:fld>
            <a:endParaRPr lang="he-IL" dirty="0"/>
          </a:p>
        </p:txBody>
      </p:sp>
    </p:spTree>
    <p:extLst>
      <p:ext uri="{BB962C8B-B14F-4D97-AF65-F5344CB8AC3E}">
        <p14:creationId xmlns:p14="http://schemas.microsoft.com/office/powerpoint/2010/main" val="348968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50</a:t>
            </a:fld>
            <a:endParaRPr lang="en-US" sz="1400" dirty="0"/>
          </a:p>
        </p:txBody>
      </p:sp>
      <p:sp>
        <p:nvSpPr>
          <p:cNvPr id="3" name="Rectangle 2"/>
          <p:cNvSpPr/>
          <p:nvPr/>
        </p:nvSpPr>
        <p:spPr>
          <a:xfrm>
            <a:off x="7290278" y="620355"/>
            <a:ext cx="4750272" cy="5262979"/>
          </a:xfrm>
          <a:prstGeom prst="rect">
            <a:avLst/>
          </a:prstGeom>
          <a:noFill/>
        </p:spPr>
        <p:txBody>
          <a:bodyPr wrap="square" lIns="91440" tIns="45720" rIns="91440" bIns="45720" anchor="t">
            <a:spAutoFit/>
          </a:bodyPr>
          <a:lstStyle/>
          <a:p>
            <a:pPr marL="285750" indent="-285750" algn="l" rtl="0">
              <a:lnSpc>
                <a:spcPct val="150000"/>
              </a:lnSpc>
              <a:buClr>
                <a:srgbClr val="FFC000"/>
              </a:buClr>
              <a:buFontTx/>
              <a:buChar char="█"/>
            </a:pPr>
            <a:r>
              <a:rPr lang="en-US" sz="1600" b="1" dirty="0">
                <a:latin typeface="Segoe UI" panose="020B0502040204020203" pitchFamily="34" charset="0"/>
                <a:ea typeface="Tahoma" panose="020B0604030504040204" pitchFamily="34" charset="0"/>
                <a:cs typeface="Segoe UI" panose="020B0502040204020203" pitchFamily="34" charset="0"/>
              </a:rPr>
              <a:t>Maintenance:</a:t>
            </a:r>
            <a:r>
              <a:rPr lang="en-US" sz="1600" dirty="0">
                <a:latin typeface="Segoe UI" panose="020B0502040204020203" pitchFamily="34" charset="0"/>
                <a:ea typeface="Tahoma" panose="020B0604030504040204" pitchFamily="34" charset="0"/>
                <a:cs typeface="Segoe UI" panose="020B0502040204020203" pitchFamily="34" charset="0"/>
              </a:rPr>
              <a:t> The playground and the adjacent area were very dirty and neglected. garbage was observed in the playground area and under the playing facilities, as well as in the entrances to the playgrounds.</a:t>
            </a: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buClr>
                <a:srgbClr val="FFC000"/>
              </a:buClr>
            </a:pP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600" b="1" dirty="0">
                <a:latin typeface="Segoe UI" panose="020B0502040204020203" pitchFamily="34" charset="0"/>
                <a:ea typeface="Tahoma" panose="020B0604030504040204" pitchFamily="34" charset="0"/>
                <a:cs typeface="Segoe UI" panose="020B0502040204020203" pitchFamily="34" charset="0"/>
              </a:rPr>
              <a:t>Accessibility and mobility:</a:t>
            </a:r>
            <a:r>
              <a:rPr lang="en-US" sz="1600" dirty="0">
                <a:latin typeface="Segoe UI" panose="020B0502040204020203" pitchFamily="34" charset="0"/>
                <a:ea typeface="Tahoma" panose="020B0604030504040204" pitchFamily="34" charset="0"/>
                <a:cs typeface="Segoe UI" panose="020B0502040204020203" pitchFamily="34" charset="0"/>
              </a:rPr>
              <a:t> The sidewalk adjacent to the playgrounds is wide enough, however the sidewalk on the other side is very narrow and cars and trucks were parked right next to it.</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600" dirty="0">
                <a:latin typeface="Segoe UI" panose="020B0502040204020203" pitchFamily="34" charset="0"/>
                <a:ea typeface="Tahoma" panose="020B0604030504040204" pitchFamily="34" charset="0"/>
                <a:cs typeface="Segoe UI" panose="020B0502040204020203" pitchFamily="34" charset="0"/>
              </a:rPr>
              <a:t>Both sidewalks were blocked at times by many garbage cans and gardening waste.</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600" dirty="0">
                <a:latin typeface="Segoe UI" panose="020B0502040204020203" pitchFamily="34" charset="0"/>
                <a:ea typeface="Tahoma" panose="020B0604030504040204" pitchFamily="34" charset="0"/>
                <a:cs typeface="Segoe UI" panose="020B0502040204020203" pitchFamily="34" charset="0"/>
              </a:rPr>
              <a:t>There were very few visitors in the area.</a:t>
            </a:r>
          </a:p>
        </p:txBody>
      </p:sp>
      <p:sp>
        <p:nvSpPr>
          <p:cNvPr id="15" name="TextBox 14">
            <a:extLst>
              <a:ext uri="{FF2B5EF4-FFF2-40B4-BE49-F238E27FC236}">
                <a16:creationId xmlns:a16="http://schemas.microsoft.com/office/drawing/2014/main" id="{25B8DA2B-B068-44DA-8E37-B83DA6D598AB}"/>
              </a:ext>
            </a:extLst>
          </p:cNvPr>
          <p:cNvSpPr txBox="1"/>
          <p:nvPr/>
        </p:nvSpPr>
        <p:spPr>
          <a:xfrm>
            <a:off x="0" y="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Findings from the Preliminary Observation and a Description of the Area</a:t>
            </a:r>
            <a:endParaRPr lang="he-IL" sz="2000" b="1" dirty="0">
              <a:solidFill>
                <a:schemeClr val="bg1"/>
              </a:solidFill>
              <a:latin typeface="Tahoma" pitchFamily="34" charset="0"/>
              <a:ea typeface="Tahoma" pitchFamily="34" charset="0"/>
              <a:cs typeface="Tahoma" pitchFamily="34" charset="0"/>
            </a:endParaRPr>
          </a:p>
        </p:txBody>
      </p:sp>
      <p:pic>
        <p:nvPicPr>
          <p:cNvPr id="14" name="Picture 13" descr="A picture containing tree, ground, outdoor, plant&#10;&#10;Description automatically generated">
            <a:extLst>
              <a:ext uri="{FF2B5EF4-FFF2-40B4-BE49-F238E27FC236}">
                <a16:creationId xmlns:a16="http://schemas.microsoft.com/office/drawing/2014/main" id="{ACC9254C-24FC-45B9-B9A6-399969D31E38}"/>
              </a:ext>
            </a:extLst>
          </p:cNvPr>
          <p:cNvPicPr/>
          <p:nvPr/>
        </p:nvPicPr>
        <p:blipFill rotWithShape="1">
          <a:blip r:embed="rId3" cstate="print">
            <a:extLst>
              <a:ext uri="{28A0092B-C50C-407E-A947-70E740481C1C}">
                <a14:useLocalDpi xmlns:a14="http://schemas.microsoft.com/office/drawing/2010/main" val="0"/>
              </a:ext>
            </a:extLst>
          </a:blip>
          <a:srcRect b="40997"/>
          <a:stretch/>
        </p:blipFill>
        <p:spPr bwMode="auto">
          <a:xfrm>
            <a:off x="2547001" y="2312987"/>
            <a:ext cx="2232203" cy="2055813"/>
          </a:xfrm>
          <a:prstGeom prst="rect">
            <a:avLst/>
          </a:prstGeom>
          <a:noFill/>
          <a:ln>
            <a:noFill/>
          </a:ln>
          <a:extLst>
            <a:ext uri="{53640926-AAD7-44D8-BBD7-CCE9431645EC}">
              <a14:shadowObscured xmlns:a14="http://schemas.microsoft.com/office/drawing/2010/main"/>
            </a:ext>
          </a:extLst>
        </p:spPr>
      </p:pic>
      <p:pic>
        <p:nvPicPr>
          <p:cNvPr id="16" name="Picture 15" descr="A picture containing outdoor, ground, building, stone&#10;&#10;Description automatically generated">
            <a:extLst>
              <a:ext uri="{FF2B5EF4-FFF2-40B4-BE49-F238E27FC236}">
                <a16:creationId xmlns:a16="http://schemas.microsoft.com/office/drawing/2014/main" id="{6F5463CC-861D-4EEC-A031-CFDC69EDD4B0}"/>
              </a:ext>
            </a:extLst>
          </p:cNvPr>
          <p:cNvPicPr/>
          <p:nvPr/>
        </p:nvPicPr>
        <p:blipFill rotWithShape="1">
          <a:blip r:embed="rId4" cstate="print">
            <a:extLst>
              <a:ext uri="{28A0092B-C50C-407E-A947-70E740481C1C}">
                <a14:useLocalDpi xmlns:a14="http://schemas.microsoft.com/office/drawing/2010/main" val="0"/>
              </a:ext>
            </a:extLst>
          </a:blip>
          <a:srcRect l="-765" t="10906" r="765" b="12190"/>
          <a:stretch/>
        </p:blipFill>
        <p:spPr bwMode="auto">
          <a:xfrm>
            <a:off x="-31617" y="2312987"/>
            <a:ext cx="2393747" cy="2055813"/>
          </a:xfrm>
          <a:prstGeom prst="rect">
            <a:avLst/>
          </a:prstGeom>
          <a:noFill/>
          <a:ln>
            <a:noFill/>
          </a:ln>
          <a:extLst>
            <a:ext uri="{53640926-AAD7-44D8-BBD7-CCE9431645EC}">
              <a14:shadowObscured xmlns:a14="http://schemas.microsoft.com/office/drawing/2010/main"/>
            </a:ext>
          </a:extLst>
        </p:spPr>
      </p:pic>
      <p:pic>
        <p:nvPicPr>
          <p:cNvPr id="17" name="Picture 16" descr="A picture containing ground, outdoor, paving&#10;&#10;Description automatically generated">
            <a:extLst>
              <a:ext uri="{FF2B5EF4-FFF2-40B4-BE49-F238E27FC236}">
                <a16:creationId xmlns:a16="http://schemas.microsoft.com/office/drawing/2014/main" id="{58B97520-DE4D-49CB-8ED0-B4D90CB215A6}"/>
              </a:ext>
            </a:extLst>
          </p:cNvPr>
          <p:cNvPicPr/>
          <p:nvPr/>
        </p:nvPicPr>
        <p:blipFill rotWithShape="1">
          <a:blip r:embed="rId5" cstate="print">
            <a:extLst>
              <a:ext uri="{28A0092B-C50C-407E-A947-70E740481C1C}">
                <a14:useLocalDpi xmlns:a14="http://schemas.microsoft.com/office/drawing/2010/main" val="0"/>
              </a:ext>
            </a:extLst>
          </a:blip>
          <a:srcRect b="38105"/>
          <a:stretch/>
        </p:blipFill>
        <p:spPr bwMode="auto">
          <a:xfrm>
            <a:off x="2547001" y="387667"/>
            <a:ext cx="2232203" cy="1786573"/>
          </a:xfrm>
          <a:prstGeom prst="rect">
            <a:avLst/>
          </a:prstGeom>
          <a:noFill/>
          <a:ln>
            <a:noFill/>
          </a:ln>
          <a:extLst>
            <a:ext uri="{53640926-AAD7-44D8-BBD7-CCE9431645EC}">
              <a14:shadowObscured xmlns:a14="http://schemas.microsoft.com/office/drawing/2010/main"/>
            </a:ext>
          </a:extLst>
        </p:spPr>
      </p:pic>
      <p:pic>
        <p:nvPicPr>
          <p:cNvPr id="19" name="Picture 18" descr="A picture containing text, ground, outdoor, tree&#10;&#10;Description automatically generated">
            <a:extLst>
              <a:ext uri="{FF2B5EF4-FFF2-40B4-BE49-F238E27FC236}">
                <a16:creationId xmlns:a16="http://schemas.microsoft.com/office/drawing/2014/main" id="{3CC84D96-B393-4B3F-B6EE-5E5B672E31C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0699" y="400110"/>
            <a:ext cx="2229042" cy="1774130"/>
          </a:xfrm>
          <a:prstGeom prst="rect">
            <a:avLst/>
          </a:prstGeom>
          <a:noFill/>
        </p:spPr>
      </p:pic>
      <p:pic>
        <p:nvPicPr>
          <p:cNvPr id="20" name="Picture 19">
            <a:extLst>
              <a:ext uri="{FF2B5EF4-FFF2-40B4-BE49-F238E27FC236}">
                <a16:creationId xmlns:a16="http://schemas.microsoft.com/office/drawing/2014/main" id="{8CF6E080-32C1-4A99-BB5F-B7315F82B2C7}"/>
              </a:ext>
            </a:extLst>
          </p:cNvPr>
          <p:cNvPicPr>
            <a:picLocks noChangeAspect="1"/>
          </p:cNvPicPr>
          <p:nvPr/>
        </p:nvPicPr>
        <p:blipFill>
          <a:blip r:embed="rId7"/>
          <a:stretch>
            <a:fillRect/>
          </a:stretch>
        </p:blipFill>
        <p:spPr>
          <a:xfrm>
            <a:off x="-1" y="400110"/>
            <a:ext cx="2412000" cy="1809000"/>
          </a:xfrm>
          <a:prstGeom prst="rect">
            <a:avLst/>
          </a:prstGeom>
        </p:spPr>
      </p:pic>
      <p:pic>
        <p:nvPicPr>
          <p:cNvPr id="22" name="Picture 21">
            <a:extLst>
              <a:ext uri="{FF2B5EF4-FFF2-40B4-BE49-F238E27FC236}">
                <a16:creationId xmlns:a16="http://schemas.microsoft.com/office/drawing/2014/main" id="{D739B40C-6529-4631-AAD2-C88A32C353E0}"/>
              </a:ext>
            </a:extLst>
          </p:cNvPr>
          <p:cNvPicPr>
            <a:picLocks noChangeAspect="1"/>
          </p:cNvPicPr>
          <p:nvPr/>
        </p:nvPicPr>
        <p:blipFill rotWithShape="1">
          <a:blip r:embed="rId8"/>
          <a:srcRect r="52459" b="54007"/>
          <a:stretch/>
        </p:blipFill>
        <p:spPr>
          <a:xfrm>
            <a:off x="2547001" y="4507546"/>
            <a:ext cx="2232203" cy="1962787"/>
          </a:xfrm>
          <a:prstGeom prst="rect">
            <a:avLst/>
          </a:prstGeom>
        </p:spPr>
      </p:pic>
      <p:pic>
        <p:nvPicPr>
          <p:cNvPr id="23" name="Picture 22">
            <a:extLst>
              <a:ext uri="{FF2B5EF4-FFF2-40B4-BE49-F238E27FC236}">
                <a16:creationId xmlns:a16="http://schemas.microsoft.com/office/drawing/2014/main" id="{0639F468-4F33-4C12-B33E-2069CFB9972D}"/>
              </a:ext>
            </a:extLst>
          </p:cNvPr>
          <p:cNvPicPr>
            <a:picLocks noChangeAspect="1"/>
          </p:cNvPicPr>
          <p:nvPr/>
        </p:nvPicPr>
        <p:blipFill rotWithShape="1">
          <a:blip r:embed="rId8"/>
          <a:srcRect l="61124" t="2997" r="-471" b="59139"/>
          <a:stretch/>
        </p:blipFill>
        <p:spPr>
          <a:xfrm>
            <a:off x="4957538" y="2301116"/>
            <a:ext cx="2229042" cy="2060382"/>
          </a:xfrm>
          <a:prstGeom prst="rect">
            <a:avLst/>
          </a:prstGeom>
        </p:spPr>
      </p:pic>
      <p:pic>
        <p:nvPicPr>
          <p:cNvPr id="24" name="Picture 23">
            <a:extLst>
              <a:ext uri="{FF2B5EF4-FFF2-40B4-BE49-F238E27FC236}">
                <a16:creationId xmlns:a16="http://schemas.microsoft.com/office/drawing/2014/main" id="{ED29E2AB-4811-432E-A485-1FED3FA6539E}"/>
              </a:ext>
            </a:extLst>
          </p:cNvPr>
          <p:cNvPicPr>
            <a:picLocks noChangeAspect="1"/>
          </p:cNvPicPr>
          <p:nvPr/>
        </p:nvPicPr>
        <p:blipFill>
          <a:blip r:embed="rId9"/>
          <a:stretch>
            <a:fillRect/>
          </a:stretch>
        </p:blipFill>
        <p:spPr>
          <a:xfrm>
            <a:off x="4957537" y="4507547"/>
            <a:ext cx="2229043" cy="1950344"/>
          </a:xfrm>
          <a:prstGeom prst="rect">
            <a:avLst/>
          </a:prstGeom>
        </p:spPr>
      </p:pic>
      <p:pic>
        <p:nvPicPr>
          <p:cNvPr id="25" name="Picture 24">
            <a:extLst>
              <a:ext uri="{FF2B5EF4-FFF2-40B4-BE49-F238E27FC236}">
                <a16:creationId xmlns:a16="http://schemas.microsoft.com/office/drawing/2014/main" id="{C812F484-281C-44EA-8574-4CA220F20B8A}"/>
              </a:ext>
            </a:extLst>
          </p:cNvPr>
          <p:cNvPicPr>
            <a:picLocks noChangeAspect="1"/>
          </p:cNvPicPr>
          <p:nvPr/>
        </p:nvPicPr>
        <p:blipFill rotWithShape="1">
          <a:blip r:embed="rId10"/>
          <a:srcRect b="45468"/>
          <a:stretch/>
        </p:blipFill>
        <p:spPr>
          <a:xfrm>
            <a:off x="0" y="4507546"/>
            <a:ext cx="2362130" cy="1950344"/>
          </a:xfrm>
          <a:prstGeom prst="rect">
            <a:avLst/>
          </a:prstGeom>
        </p:spPr>
      </p:pic>
      <p:grpSp>
        <p:nvGrpSpPr>
          <p:cNvPr id="18" name="Group 17">
            <a:extLst>
              <a:ext uri="{FF2B5EF4-FFF2-40B4-BE49-F238E27FC236}">
                <a16:creationId xmlns:a16="http://schemas.microsoft.com/office/drawing/2014/main" id="{77713FAF-2DFA-4C98-97E2-EF0E8C2B0EE7}"/>
              </a:ext>
            </a:extLst>
          </p:cNvPr>
          <p:cNvGrpSpPr/>
          <p:nvPr/>
        </p:nvGrpSpPr>
        <p:grpSpPr>
          <a:xfrm>
            <a:off x="-116958" y="6457504"/>
            <a:ext cx="10324214" cy="594107"/>
            <a:chOff x="-116958" y="6457504"/>
            <a:chExt cx="10324214" cy="594107"/>
          </a:xfrm>
        </p:grpSpPr>
        <p:sp>
          <p:nvSpPr>
            <p:cNvPr id="21" name="Rectangle: Rounded Corners 20">
              <a:extLst>
                <a:ext uri="{FF2B5EF4-FFF2-40B4-BE49-F238E27FC236}">
                  <a16:creationId xmlns:a16="http://schemas.microsoft.com/office/drawing/2014/main" id="{8081357C-A36F-40BB-B95D-8D1AE7358BE9}"/>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Rounded Corners 25">
              <a:extLst>
                <a:ext uri="{FF2B5EF4-FFF2-40B4-BE49-F238E27FC236}">
                  <a16:creationId xmlns:a16="http://schemas.microsoft.com/office/drawing/2014/main" id="{A7A5C569-E160-4FC8-858D-EC8983EF9DD3}"/>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7" name="TextBox 26">
              <a:extLst>
                <a:ext uri="{FF2B5EF4-FFF2-40B4-BE49-F238E27FC236}">
                  <a16:creationId xmlns:a16="http://schemas.microsoft.com/office/drawing/2014/main" id="{DAD8CFAE-BB13-473D-AE7A-DD55670EB5C7}"/>
                </a:ext>
              </a:extLst>
            </p:cNvPr>
            <p:cNvSpPr txBox="1"/>
            <p:nvPr/>
          </p:nvSpPr>
          <p:spPr>
            <a:xfrm>
              <a:off x="-116958" y="659216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4710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51</a:t>
            </a:fld>
            <a:endParaRPr lang="en-US" sz="1400" dirty="0"/>
          </a:p>
        </p:txBody>
      </p:sp>
      <p:sp>
        <p:nvSpPr>
          <p:cNvPr id="3" name="Rectangle 2"/>
          <p:cNvSpPr/>
          <p:nvPr/>
        </p:nvSpPr>
        <p:spPr>
          <a:xfrm>
            <a:off x="203200" y="516534"/>
            <a:ext cx="5792842" cy="3993401"/>
          </a:xfrm>
          <a:prstGeom prst="rect">
            <a:avLst/>
          </a:prstGeom>
          <a:noFill/>
        </p:spPr>
        <p:txBody>
          <a:bodyPr wrap="square" lIns="91440" tIns="45720" rIns="91440" bIns="45720" anchor="t">
            <a:spAutoFit/>
          </a:bodyPr>
          <a:lstStyle/>
          <a:p>
            <a:pPr marL="285750" indent="-285750" algn="l" rtl="0">
              <a:lnSpc>
                <a:spcPct val="150000"/>
              </a:lnSpc>
              <a:buClr>
                <a:srgbClr val="FFC000"/>
              </a:buClr>
              <a:buFontTx/>
              <a:buChar char="█"/>
            </a:pPr>
            <a:r>
              <a:rPr lang="en-US" sz="1300" dirty="0">
                <a:latin typeface="Segoe UI" panose="020B0502040204020203" pitchFamily="34" charset="0"/>
                <a:ea typeface="Tahoma" panose="020B0604030504040204" pitchFamily="34" charset="0"/>
                <a:cs typeface="Segoe UI" panose="020B0502040204020203" pitchFamily="34" charset="0"/>
              </a:rPr>
              <a:t>The Walking Day route began at the pick-up point near “Beit Al Diafa,” which is adjacent to the educational campus playground where all the parents arrived with their children.</a:t>
            </a:r>
            <a:endParaRPr lang="he-IL" sz="13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300" dirty="0">
                <a:latin typeface="Segoe UI" panose="020B0502040204020203" pitchFamily="34" charset="0"/>
                <a:ea typeface="Tahoma" panose="020B0604030504040204" pitchFamily="34" charset="0"/>
                <a:cs typeface="Segoe UI" panose="020B0502040204020203" pitchFamily="34" charset="0"/>
              </a:rPr>
              <a:t>After about 15 minutes all the children and those accompanying them began walking towards the central park, where a number of activity stations had been set up. These included a soap bubble station, a hair braiding station, tables and equipment for painting, a slime area, a microphone for children to showcase their talents (singing, performing), and a small playing area.</a:t>
            </a:r>
            <a:br>
              <a:rPr lang="en-US" sz="1300" dirty="0">
                <a:latin typeface="Segoe UI" panose="020B0502040204020203" pitchFamily="34" charset="0"/>
                <a:ea typeface="Tahoma" panose="020B0604030504040204" pitchFamily="34" charset="0"/>
                <a:cs typeface="Segoe UI" panose="020B0502040204020203" pitchFamily="34" charset="0"/>
              </a:rPr>
            </a:br>
            <a:r>
              <a:rPr lang="en-US" sz="1300" dirty="0">
                <a:latin typeface="Segoe UI" panose="020B0502040204020203" pitchFamily="34" charset="0"/>
                <a:ea typeface="Tahoma" panose="020B0604030504040204" pitchFamily="34" charset="0"/>
                <a:cs typeface="Segoe UI" panose="020B0502040204020203" pitchFamily="34" charset="0"/>
              </a:rPr>
              <a:t>Near the playing area there was also a grass area where some of the children played soccer and a small trampoline had been placed nearby. </a:t>
            </a:r>
          </a:p>
          <a:p>
            <a:pPr algn="l" rtl="0">
              <a:lnSpc>
                <a:spcPct val="150000"/>
              </a:lnSpc>
              <a:buClr>
                <a:srgbClr val="FFC000"/>
              </a:buClr>
            </a:pPr>
            <a:r>
              <a:rPr lang="en-US" sz="1300" dirty="0">
                <a:latin typeface="Segoe UI" panose="020B0502040204020203" pitchFamily="34" charset="0"/>
                <a:ea typeface="Tahoma" panose="020B0604030504040204" pitchFamily="34" charset="0"/>
                <a:cs typeface="Segoe UI" panose="020B0502040204020203" pitchFamily="34" charset="0"/>
              </a:rPr>
              <a:t>	 </a:t>
            </a:r>
            <a:endParaRPr lang="he-IL" sz="13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endParaRPr lang="en-US" sz="1300" dirty="0">
              <a:latin typeface="Segoe UI" panose="020B0502040204020203" pitchFamily="34" charset="0"/>
              <a:ea typeface="Tahoma" panose="020B060403050404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4817E8AF-F34F-4E0E-9364-37DBE1DACA02}"/>
              </a:ext>
            </a:extLst>
          </p:cNvPr>
          <p:cNvSpPr txBox="1"/>
          <p:nvPr/>
        </p:nvSpPr>
        <p:spPr>
          <a:xfrm>
            <a:off x="0" y="-10458"/>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Findings from the Walking Day Observation</a:t>
            </a:r>
            <a:endParaRPr lang="he-IL" sz="2000" b="1" dirty="0">
              <a:solidFill>
                <a:schemeClr val="bg1"/>
              </a:solidFill>
              <a:latin typeface="Tahoma" pitchFamily="34" charset="0"/>
              <a:ea typeface="Tahoma" pitchFamily="34" charset="0"/>
              <a:cs typeface="Tahoma" pitchFamily="34" charset="0"/>
            </a:endParaRPr>
          </a:p>
        </p:txBody>
      </p:sp>
      <p:pic>
        <p:nvPicPr>
          <p:cNvPr id="21" name="Picture 20" descr="A group of people standing outside&#10;&#10;Description automatically generated with low confidence">
            <a:extLst>
              <a:ext uri="{FF2B5EF4-FFF2-40B4-BE49-F238E27FC236}">
                <a16:creationId xmlns:a16="http://schemas.microsoft.com/office/drawing/2014/main" id="{695E260D-D287-4C5A-8336-CFACEB0C556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032" y="4276666"/>
            <a:ext cx="2988000" cy="1872000"/>
          </a:xfrm>
          <a:prstGeom prst="rect">
            <a:avLst/>
          </a:prstGeom>
          <a:noFill/>
        </p:spPr>
      </p:pic>
      <p:pic>
        <p:nvPicPr>
          <p:cNvPr id="23" name="Picture 22">
            <a:extLst>
              <a:ext uri="{FF2B5EF4-FFF2-40B4-BE49-F238E27FC236}">
                <a16:creationId xmlns:a16="http://schemas.microsoft.com/office/drawing/2014/main" id="{29E5C9D4-FFC9-4798-8146-7F5F47F12983}"/>
              </a:ext>
            </a:extLst>
          </p:cNvPr>
          <p:cNvPicPr/>
          <p:nvPr/>
        </p:nvPicPr>
        <p:blipFill rotWithShape="1">
          <a:blip r:embed="rId4" cstate="print">
            <a:extLst>
              <a:ext uri="{28A0092B-C50C-407E-A947-70E740481C1C}">
                <a14:useLocalDpi xmlns:a14="http://schemas.microsoft.com/office/drawing/2010/main" val="0"/>
              </a:ext>
            </a:extLst>
          </a:blip>
          <a:srcRect r="16023"/>
          <a:stretch/>
        </p:blipFill>
        <p:spPr bwMode="auto">
          <a:xfrm>
            <a:off x="0" y="4277252"/>
            <a:ext cx="2988000" cy="1872000"/>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7532C6E1-2D81-46AC-BF2D-41174FE195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6480" y="389652"/>
            <a:ext cx="2988000" cy="1872000"/>
          </a:xfrm>
          <a:prstGeom prst="rect">
            <a:avLst/>
          </a:prstGeom>
          <a:noFill/>
        </p:spPr>
      </p:pic>
      <p:pic>
        <p:nvPicPr>
          <p:cNvPr id="27" name="Picture 26">
            <a:extLst>
              <a:ext uri="{FF2B5EF4-FFF2-40B4-BE49-F238E27FC236}">
                <a16:creationId xmlns:a16="http://schemas.microsoft.com/office/drawing/2014/main" id="{1F151933-0222-47F7-BBF7-A45476E1C9A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6480" y="2348046"/>
            <a:ext cx="2988000" cy="1872000"/>
          </a:xfrm>
          <a:prstGeom prst="rect">
            <a:avLst/>
          </a:prstGeom>
          <a:noFill/>
        </p:spPr>
      </p:pic>
      <p:pic>
        <p:nvPicPr>
          <p:cNvPr id="28" name="Picture 27">
            <a:extLst>
              <a:ext uri="{FF2B5EF4-FFF2-40B4-BE49-F238E27FC236}">
                <a16:creationId xmlns:a16="http://schemas.microsoft.com/office/drawing/2014/main" id="{284C2E99-C272-455B-8778-B35D018EE6E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516" y="4306440"/>
            <a:ext cx="2988000" cy="1872000"/>
          </a:xfrm>
          <a:prstGeom prst="rect">
            <a:avLst/>
          </a:prstGeom>
          <a:noFill/>
        </p:spPr>
      </p:pic>
      <p:pic>
        <p:nvPicPr>
          <p:cNvPr id="29" name="Picture 28">
            <a:extLst>
              <a:ext uri="{FF2B5EF4-FFF2-40B4-BE49-F238E27FC236}">
                <a16:creationId xmlns:a16="http://schemas.microsoft.com/office/drawing/2014/main" id="{7CD0FDF1-C901-4940-BA01-1385CC9316A0}"/>
              </a:ext>
            </a:extLst>
          </p:cNvPr>
          <p:cNvPicPr/>
          <p:nvPr/>
        </p:nvPicPr>
        <p:blipFill rotWithShape="1">
          <a:blip r:embed="rId8" cstate="print">
            <a:extLst>
              <a:ext uri="{28A0092B-C50C-407E-A947-70E740481C1C}">
                <a14:useLocalDpi xmlns:a14="http://schemas.microsoft.com/office/drawing/2010/main" val="0"/>
              </a:ext>
            </a:extLst>
          </a:blip>
          <a:srcRect l="13018"/>
          <a:stretch/>
        </p:blipFill>
        <p:spPr bwMode="auto">
          <a:xfrm>
            <a:off x="9204000" y="4276666"/>
            <a:ext cx="2988000" cy="1872000"/>
          </a:xfrm>
          <a:prstGeom prst="rect">
            <a:avLst/>
          </a:prstGeom>
          <a:noFill/>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FBE2FE96-FC4C-4EDE-B931-88EEED52851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4000" y="389652"/>
            <a:ext cx="2988000" cy="1872000"/>
          </a:xfrm>
          <a:prstGeom prst="rect">
            <a:avLst/>
          </a:prstGeom>
          <a:noFill/>
        </p:spPr>
      </p:pic>
      <p:pic>
        <p:nvPicPr>
          <p:cNvPr id="31" name="Picture 30">
            <a:extLst>
              <a:ext uri="{FF2B5EF4-FFF2-40B4-BE49-F238E27FC236}">
                <a16:creationId xmlns:a16="http://schemas.microsoft.com/office/drawing/2014/main" id="{0190E1DE-4E2A-49B3-B6F7-9037D6AE276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4000" y="2333159"/>
            <a:ext cx="2988000" cy="1872000"/>
          </a:xfrm>
          <a:prstGeom prst="rect">
            <a:avLst/>
          </a:prstGeom>
          <a:noFill/>
        </p:spPr>
      </p:pic>
      <p:grpSp>
        <p:nvGrpSpPr>
          <p:cNvPr id="13" name="Group 12">
            <a:extLst>
              <a:ext uri="{FF2B5EF4-FFF2-40B4-BE49-F238E27FC236}">
                <a16:creationId xmlns:a16="http://schemas.microsoft.com/office/drawing/2014/main" id="{EA9FD43D-658B-4D72-8F06-8E34CA02078C}"/>
              </a:ext>
            </a:extLst>
          </p:cNvPr>
          <p:cNvGrpSpPr/>
          <p:nvPr/>
        </p:nvGrpSpPr>
        <p:grpSpPr>
          <a:xfrm>
            <a:off x="-116958" y="6457504"/>
            <a:ext cx="10366745" cy="594107"/>
            <a:chOff x="-116958" y="6457504"/>
            <a:chExt cx="10366745" cy="594107"/>
          </a:xfrm>
        </p:grpSpPr>
        <p:sp>
          <p:nvSpPr>
            <p:cNvPr id="14" name="Rectangle: Rounded Corners 13">
              <a:extLst>
                <a:ext uri="{FF2B5EF4-FFF2-40B4-BE49-F238E27FC236}">
                  <a16:creationId xmlns:a16="http://schemas.microsoft.com/office/drawing/2014/main" id="{8D24CB5B-FD31-474D-ACF9-AF287B7DBC50}"/>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5" name="Rectangle: Rounded Corners 14">
              <a:extLst>
                <a:ext uri="{FF2B5EF4-FFF2-40B4-BE49-F238E27FC236}">
                  <a16:creationId xmlns:a16="http://schemas.microsoft.com/office/drawing/2014/main" id="{FC9E3507-4448-48DE-B919-E42158B1D23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6" name="TextBox 15">
              <a:extLst>
                <a:ext uri="{FF2B5EF4-FFF2-40B4-BE49-F238E27FC236}">
                  <a16:creationId xmlns:a16="http://schemas.microsoft.com/office/drawing/2014/main" id="{5603EF0A-B399-44D4-92AF-64A69064B84B}"/>
                </a:ext>
              </a:extLst>
            </p:cNvPr>
            <p:cNvSpPr txBox="1"/>
            <p:nvPr/>
          </p:nvSpPr>
          <p:spPr>
            <a:xfrm>
              <a:off x="-74427" y="655450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23583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52</a:t>
            </a:fld>
            <a:endParaRPr lang="en-US" sz="1400" dirty="0"/>
          </a:p>
        </p:txBody>
      </p:sp>
      <p:sp>
        <p:nvSpPr>
          <p:cNvPr id="3" name="Rectangle 2"/>
          <p:cNvSpPr/>
          <p:nvPr/>
        </p:nvSpPr>
        <p:spPr>
          <a:xfrm>
            <a:off x="197963" y="489409"/>
            <a:ext cx="5739940" cy="3970318"/>
          </a:xfrm>
          <a:prstGeom prst="rect">
            <a:avLst/>
          </a:prstGeom>
          <a:noFill/>
        </p:spPr>
        <p:txBody>
          <a:bodyPr wrap="square" lIns="91440" tIns="45720" rIns="91440" bIns="45720" anchor="t">
            <a:spAutoFit/>
          </a:bodyPr>
          <a:lstStyle/>
          <a:p>
            <a:pPr marL="285750" indent="-285750" algn="l" rtl="0">
              <a:lnSpc>
                <a:spcPct val="150000"/>
              </a:lnSpc>
              <a:buClr>
                <a:srgbClr val="FFC000"/>
              </a:buClr>
              <a:buFontTx/>
              <a:buChar char="█"/>
            </a:pPr>
            <a:r>
              <a:rPr lang="en-US" sz="1400" dirty="0">
                <a:latin typeface="Segoe UI" panose="020B0502040204020203" pitchFamily="34" charset="0"/>
                <a:ea typeface="Tahoma" panose="020B0604030504040204" pitchFamily="34" charset="0"/>
                <a:cs typeface="Segoe UI" panose="020B0502040204020203" pitchFamily="34" charset="0"/>
              </a:rPr>
              <a:t>Bicycle activity was held near the school: the children were given bicycles and helmets and they rode along the path leading from the parking lot to the school yard, where children’s activities were taking place that included an inflatable slide.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400" dirty="0">
                <a:latin typeface="Segoe UI" panose="020B0502040204020203" pitchFamily="34" charset="0"/>
                <a:ea typeface="Tahoma" panose="020B0604030504040204" pitchFamily="34" charset="0"/>
                <a:cs typeface="Segoe UI" panose="020B0502040204020203" pitchFamily="34" charset="0"/>
              </a:rPr>
              <a:t>At the track endpoint in the school yard there was a performance given by children entertainer Idial. The performance included songs and audience participation and was the highlight of the event.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r>
              <a:rPr lang="en-US" sz="1400" b="1" dirty="0">
                <a:latin typeface="Segoe UI" panose="020B0502040204020203" pitchFamily="34" charset="0"/>
                <a:ea typeface="Tahoma" panose="020B0604030504040204" pitchFamily="34" charset="0"/>
                <a:cs typeface="Segoe UI" panose="020B0502040204020203" pitchFamily="34" charset="0"/>
              </a:rPr>
              <a:t>Compared to the preliminary observation, it was clear the playgrounds and park along the street had been thoroughly cleaned. The area was clean, accessible and suitable for recreation. </a:t>
            </a:r>
            <a:endParaRPr lang="en-US" sz="1400" dirty="0">
              <a:latin typeface="Segoe UI" panose="020B0502040204020203" pitchFamily="34" charset="0"/>
              <a:ea typeface="Tahoma" panose="020B060403050404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4817E8AF-F34F-4E0E-9364-37DBE1DACA02}"/>
              </a:ext>
            </a:extLst>
          </p:cNvPr>
          <p:cNvSpPr txBox="1"/>
          <p:nvPr/>
        </p:nvSpPr>
        <p:spPr>
          <a:xfrm>
            <a:off x="0" y="-10458"/>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Findings from the Walking Day Observation</a:t>
            </a:r>
            <a:endParaRPr lang="he-IL" sz="2000" b="1" dirty="0">
              <a:solidFill>
                <a:schemeClr val="bg1"/>
              </a:solidFill>
              <a:latin typeface="Tahoma" pitchFamily="34" charset="0"/>
              <a:ea typeface="Tahoma" pitchFamily="34" charset="0"/>
              <a:cs typeface="Tahoma" pitchFamily="34" charset="0"/>
            </a:endParaRPr>
          </a:p>
        </p:txBody>
      </p:sp>
      <p:pic>
        <p:nvPicPr>
          <p:cNvPr id="10" name="Picture 9">
            <a:extLst>
              <a:ext uri="{FF2B5EF4-FFF2-40B4-BE49-F238E27FC236}">
                <a16:creationId xmlns:a16="http://schemas.microsoft.com/office/drawing/2014/main" id="{6E7BE9EC-D4D8-4094-A3FD-E86231A399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4000" y="389652"/>
            <a:ext cx="2988000" cy="1872000"/>
          </a:xfrm>
          <a:prstGeom prst="rect">
            <a:avLst/>
          </a:prstGeom>
          <a:noFill/>
        </p:spPr>
      </p:pic>
      <p:pic>
        <p:nvPicPr>
          <p:cNvPr id="11" name="Picture 10">
            <a:extLst>
              <a:ext uri="{FF2B5EF4-FFF2-40B4-BE49-F238E27FC236}">
                <a16:creationId xmlns:a16="http://schemas.microsoft.com/office/drawing/2014/main" id="{DBF4D589-41FA-436E-B00E-57F9C5A548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3306" y="391672"/>
            <a:ext cx="2988000" cy="1872000"/>
          </a:xfrm>
          <a:prstGeom prst="rect">
            <a:avLst/>
          </a:prstGeom>
          <a:noFill/>
        </p:spPr>
      </p:pic>
      <p:pic>
        <p:nvPicPr>
          <p:cNvPr id="12" name="Picture 11">
            <a:extLst>
              <a:ext uri="{FF2B5EF4-FFF2-40B4-BE49-F238E27FC236}">
                <a16:creationId xmlns:a16="http://schemas.microsoft.com/office/drawing/2014/main" id="{4B9F578E-98A6-4F78-B4BD-7F0D6297F1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4000" y="2351837"/>
            <a:ext cx="2988000" cy="1872000"/>
          </a:xfrm>
          <a:prstGeom prst="rect">
            <a:avLst/>
          </a:prstGeom>
          <a:noFill/>
        </p:spPr>
      </p:pic>
      <p:pic>
        <p:nvPicPr>
          <p:cNvPr id="13" name="Picture 12">
            <a:extLst>
              <a:ext uri="{FF2B5EF4-FFF2-40B4-BE49-F238E27FC236}">
                <a16:creationId xmlns:a16="http://schemas.microsoft.com/office/drawing/2014/main" id="{720E67D2-118C-4DC2-BD22-76C5D92DDB8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3306" y="2351837"/>
            <a:ext cx="2988000" cy="1872000"/>
          </a:xfrm>
          <a:prstGeom prst="rect">
            <a:avLst/>
          </a:prstGeom>
          <a:noFill/>
        </p:spPr>
      </p:pic>
      <p:pic>
        <p:nvPicPr>
          <p:cNvPr id="14" name="Picture 13">
            <a:extLst>
              <a:ext uri="{FF2B5EF4-FFF2-40B4-BE49-F238E27FC236}">
                <a16:creationId xmlns:a16="http://schemas.microsoft.com/office/drawing/2014/main" id="{7121CB83-636F-4DFE-AAC9-FD4CC2DEB84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3306" y="4314022"/>
            <a:ext cx="2988000" cy="1872000"/>
          </a:xfrm>
          <a:prstGeom prst="rect">
            <a:avLst/>
          </a:prstGeom>
          <a:noFill/>
        </p:spPr>
      </p:pic>
      <p:pic>
        <p:nvPicPr>
          <p:cNvPr id="15" name="Picture 14">
            <a:extLst>
              <a:ext uri="{FF2B5EF4-FFF2-40B4-BE49-F238E27FC236}">
                <a16:creationId xmlns:a16="http://schemas.microsoft.com/office/drawing/2014/main" id="{5D66DDBE-DB5B-4439-AA8C-5E82FE949FE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4000" y="4314022"/>
            <a:ext cx="2988000" cy="1872000"/>
          </a:xfrm>
          <a:prstGeom prst="rect">
            <a:avLst/>
          </a:prstGeom>
          <a:noFill/>
        </p:spPr>
      </p:pic>
      <p:pic>
        <p:nvPicPr>
          <p:cNvPr id="16" name="Picture 15" descr="A group of people on stage&#10;&#10;Description automatically generated with low confidence">
            <a:extLst>
              <a:ext uri="{FF2B5EF4-FFF2-40B4-BE49-F238E27FC236}">
                <a16:creationId xmlns:a16="http://schemas.microsoft.com/office/drawing/2014/main" id="{4A5BCC95-52F8-49C1-9487-16C4176A730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2612" y="4314022"/>
            <a:ext cx="2988000" cy="1872000"/>
          </a:xfrm>
          <a:prstGeom prst="rect">
            <a:avLst/>
          </a:prstGeom>
          <a:noFill/>
        </p:spPr>
      </p:pic>
      <p:grpSp>
        <p:nvGrpSpPr>
          <p:cNvPr id="17" name="Group 16">
            <a:extLst>
              <a:ext uri="{FF2B5EF4-FFF2-40B4-BE49-F238E27FC236}">
                <a16:creationId xmlns:a16="http://schemas.microsoft.com/office/drawing/2014/main" id="{8D184258-5034-4D50-8C92-E724F40D9C71}"/>
              </a:ext>
            </a:extLst>
          </p:cNvPr>
          <p:cNvGrpSpPr/>
          <p:nvPr/>
        </p:nvGrpSpPr>
        <p:grpSpPr>
          <a:xfrm>
            <a:off x="-116958" y="6457504"/>
            <a:ext cx="10441172" cy="594107"/>
            <a:chOff x="-116958" y="6457504"/>
            <a:chExt cx="10441172" cy="594107"/>
          </a:xfrm>
        </p:grpSpPr>
        <p:sp>
          <p:nvSpPr>
            <p:cNvPr id="18" name="Rectangle: Rounded Corners 17">
              <a:extLst>
                <a:ext uri="{FF2B5EF4-FFF2-40B4-BE49-F238E27FC236}">
                  <a16:creationId xmlns:a16="http://schemas.microsoft.com/office/drawing/2014/main" id="{C69DC94C-E3B4-4149-BDE0-2F24F84E5D03}"/>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9" name="Rectangle: Rounded Corners 18">
              <a:extLst>
                <a:ext uri="{FF2B5EF4-FFF2-40B4-BE49-F238E27FC236}">
                  <a16:creationId xmlns:a16="http://schemas.microsoft.com/office/drawing/2014/main" id="{BC1449DB-AFBB-4643-A7B5-13DE1A644E8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0" name="TextBox 19">
              <a:extLst>
                <a:ext uri="{FF2B5EF4-FFF2-40B4-BE49-F238E27FC236}">
                  <a16:creationId xmlns:a16="http://schemas.microsoft.com/office/drawing/2014/main" id="{52E71696-1134-4068-A5A2-15BF805D0377}"/>
                </a:ext>
              </a:extLst>
            </p:cNvPr>
            <p:cNvSpPr txBox="1"/>
            <p:nvPr/>
          </p:nvSpPr>
          <p:spPr>
            <a:xfrm>
              <a:off x="0" y="66063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30589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ight Triangle 36">
            <a:extLst>
              <a:ext uri="{FF2B5EF4-FFF2-40B4-BE49-F238E27FC236}">
                <a16:creationId xmlns:a16="http://schemas.microsoft.com/office/drawing/2014/main" id="{355F8CB9-C29C-448F-93BB-7100C5379FC1}"/>
              </a:ext>
            </a:extLst>
          </p:cNvPr>
          <p:cNvSpPr/>
          <p:nvPr/>
        </p:nvSpPr>
        <p:spPr>
          <a:xfrm rot="16200000">
            <a:off x="8633767" y="2454974"/>
            <a:ext cx="3053509" cy="4062958"/>
          </a:xfrm>
          <a:prstGeom prst="rtTriangle">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33" name="Arrow: Pentagon 32">
            <a:extLst>
              <a:ext uri="{FF2B5EF4-FFF2-40B4-BE49-F238E27FC236}">
                <a16:creationId xmlns:a16="http://schemas.microsoft.com/office/drawing/2014/main" id="{76E0D8AD-8B43-47BB-9F95-7FECCA7D40FC}"/>
              </a:ext>
            </a:extLst>
          </p:cNvPr>
          <p:cNvSpPr/>
          <p:nvPr/>
        </p:nvSpPr>
        <p:spPr>
          <a:xfrm>
            <a:off x="-39611" y="715605"/>
            <a:ext cx="7344178" cy="821531"/>
          </a:xfrm>
          <a:prstGeom prst="homePlate">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36" name="Arrow: Pentagon 35">
            <a:extLst>
              <a:ext uri="{FF2B5EF4-FFF2-40B4-BE49-F238E27FC236}">
                <a16:creationId xmlns:a16="http://schemas.microsoft.com/office/drawing/2014/main" id="{92704E92-FF33-4AC2-B7DA-C6805612FA3A}"/>
              </a:ext>
            </a:extLst>
          </p:cNvPr>
          <p:cNvSpPr/>
          <p:nvPr/>
        </p:nvSpPr>
        <p:spPr>
          <a:xfrm rot="16200000">
            <a:off x="4720394" y="740000"/>
            <a:ext cx="1471123" cy="2825362"/>
          </a:xfrm>
          <a:prstGeom prst="homePlate">
            <a:avLst>
              <a:gd name="adj" fmla="val 51319"/>
            </a:avLst>
          </a:prstGeom>
          <a:solidFill>
            <a:srgbClr val="366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32" name="Arrow: Pentagon 31">
            <a:extLst>
              <a:ext uri="{FF2B5EF4-FFF2-40B4-BE49-F238E27FC236}">
                <a16:creationId xmlns:a16="http://schemas.microsoft.com/office/drawing/2014/main" id="{FD082B2E-0F1B-44A7-9AEF-D21AEC74BC33}"/>
              </a:ext>
            </a:extLst>
          </p:cNvPr>
          <p:cNvSpPr/>
          <p:nvPr/>
        </p:nvSpPr>
        <p:spPr>
          <a:xfrm rot="10800000">
            <a:off x="-9118" y="5631854"/>
            <a:ext cx="8138158" cy="806704"/>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28" name="Arrow: Pentagon 27">
            <a:extLst>
              <a:ext uri="{FF2B5EF4-FFF2-40B4-BE49-F238E27FC236}">
                <a16:creationId xmlns:a16="http://schemas.microsoft.com/office/drawing/2014/main" id="{2EA008A5-27E4-494A-A649-EDA423FF82F2}"/>
              </a:ext>
            </a:extLst>
          </p:cNvPr>
          <p:cNvSpPr/>
          <p:nvPr/>
        </p:nvSpPr>
        <p:spPr>
          <a:xfrm rot="10800000">
            <a:off x="8262612" y="822557"/>
            <a:ext cx="3929388" cy="2063566"/>
          </a:xfrm>
          <a:prstGeom prst="homePlate">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Segoe UI" panose="020B0502040204020203" pitchFamily="34" charset="0"/>
              <a:cs typeface="Segoe UI" panose="020B0502040204020203" pitchFamily="34" charset="0"/>
            </a:endParaRPr>
          </a:p>
        </p:txBody>
      </p:sp>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latin typeface="Segoe UI" panose="020B0502040204020203" pitchFamily="34" charset="0"/>
                <a:cs typeface="Segoe UI" panose="020B0502040204020203" pitchFamily="34" charset="0"/>
              </a:rPr>
              <a:pPr algn="r" rtl="0"/>
              <a:t>53</a:t>
            </a:fld>
            <a:endParaRPr lang="en-US" sz="14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4817E8AF-F34F-4E0E-9364-37DBE1DACA02}"/>
              </a:ext>
            </a:extLst>
          </p:cNvPr>
          <p:cNvSpPr txBox="1"/>
          <p:nvPr/>
        </p:nvSpPr>
        <p:spPr>
          <a:xfrm>
            <a:off x="0" y="-10458"/>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itchFamily="34" charset="0"/>
                <a:ea typeface="Tahoma" pitchFamily="34" charset="0"/>
                <a:cs typeface="Tahoma" pitchFamily="34" charset="0"/>
              </a:rPr>
              <a:t>Findings from the Walking Day Observation</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21A8EDD6-262B-4F21-824E-DC244473E070}"/>
              </a:ext>
            </a:extLst>
          </p:cNvPr>
          <p:cNvSpPr/>
          <p:nvPr/>
        </p:nvSpPr>
        <p:spPr>
          <a:xfrm>
            <a:off x="7361306" y="378085"/>
            <a:ext cx="5089451" cy="1061829"/>
          </a:xfrm>
          <a:prstGeom prst="rect">
            <a:avLst/>
          </a:prstGeom>
        </p:spPr>
        <p:txBody>
          <a:bodyPr wrap="square">
            <a:spAutoFit/>
          </a:bodyPr>
          <a:lstStyle/>
          <a:p>
            <a:pPr algn="l" rtl="0">
              <a:lnSpc>
                <a:spcPct val="150000"/>
              </a:lnSpc>
              <a:buClr>
                <a:srgbClr val="FFC000"/>
              </a:buClr>
            </a:pPr>
            <a:r>
              <a:rPr lang="en-US" sz="1400" dirty="0">
                <a:latin typeface="Segoe UI" panose="020B0502040204020203" pitchFamily="34" charset="0"/>
                <a:ea typeface="Tahoma" panose="020B0604030504040204" pitchFamily="34" charset="0"/>
                <a:cs typeface="Segoe UI" panose="020B0502040204020203" pitchFamily="34" charset="0"/>
              </a:rPr>
              <a:t>According to the data from the app, during a 2-hour observation: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pPr>
            <a:endParaRPr lang="he-IL" sz="1400" dirty="0">
              <a:latin typeface="Segoe UI" panose="020B0502040204020203" pitchFamily="34" charset="0"/>
              <a:ea typeface="Tahoma" panose="020B0604030504040204" pitchFamily="34" charset="0"/>
              <a:cs typeface="Segoe UI" panose="020B0502040204020203" pitchFamily="34" charset="0"/>
            </a:endParaRPr>
          </a:p>
        </p:txBody>
      </p:sp>
      <p:pic>
        <p:nvPicPr>
          <p:cNvPr id="9" name="Graphic 8" descr="Car">
            <a:extLst>
              <a:ext uri="{FF2B5EF4-FFF2-40B4-BE49-F238E27FC236}">
                <a16:creationId xmlns:a16="http://schemas.microsoft.com/office/drawing/2014/main" id="{376D5703-0D09-4F90-8C00-E2B0741F51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282" y="5407634"/>
            <a:ext cx="1306539" cy="1306539"/>
          </a:xfrm>
          <a:prstGeom prst="rect">
            <a:avLst/>
          </a:prstGeom>
        </p:spPr>
      </p:pic>
      <p:pic>
        <p:nvPicPr>
          <p:cNvPr id="10" name="Graphic 9" descr="Family with two children">
            <a:extLst>
              <a:ext uri="{FF2B5EF4-FFF2-40B4-BE49-F238E27FC236}">
                <a16:creationId xmlns:a16="http://schemas.microsoft.com/office/drawing/2014/main" id="{7F4196A8-3810-42C6-91E2-3922E03997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83936" y="3585050"/>
            <a:ext cx="914400" cy="914400"/>
          </a:xfrm>
          <a:prstGeom prst="rect">
            <a:avLst/>
          </a:prstGeom>
        </p:spPr>
      </p:pic>
      <p:sp>
        <p:nvSpPr>
          <p:cNvPr id="13" name="TextBox 12">
            <a:extLst>
              <a:ext uri="{FF2B5EF4-FFF2-40B4-BE49-F238E27FC236}">
                <a16:creationId xmlns:a16="http://schemas.microsoft.com/office/drawing/2014/main" id="{9A3FFDAE-565B-4E71-9D3C-83E14B84F662}"/>
              </a:ext>
            </a:extLst>
          </p:cNvPr>
          <p:cNvSpPr txBox="1"/>
          <p:nvPr/>
        </p:nvSpPr>
        <p:spPr>
          <a:xfrm>
            <a:off x="2173234" y="5658446"/>
            <a:ext cx="1800064" cy="830997"/>
          </a:xfrm>
          <a:prstGeom prst="rect">
            <a:avLst/>
          </a:prstGeom>
          <a:noFill/>
        </p:spPr>
        <p:txBody>
          <a:bodyPr wrap="square" rtlCol="1">
            <a:spAutoFit/>
          </a:bodyPr>
          <a:lstStyle/>
          <a:p>
            <a:pPr algn="l" rtl="0"/>
            <a:r>
              <a:rPr lang="en-US" sz="1600" b="1" dirty="0">
                <a:latin typeface="Segoe UI" panose="020B0502040204020203" pitchFamily="34" charset="0"/>
                <a:ea typeface="Tahoma" panose="020B0604030504040204" pitchFamily="34" charset="0"/>
                <a:cs typeface="Segoe UI" panose="020B0502040204020203" pitchFamily="34" charset="0"/>
              </a:rPr>
              <a:t>5 </a:t>
            </a:r>
            <a:r>
              <a:rPr lang="en-US" sz="1600" dirty="0">
                <a:latin typeface="Segoe UI" panose="020B0502040204020203" pitchFamily="34" charset="0"/>
                <a:ea typeface="Tahoma" panose="020B0604030504040204" pitchFamily="34" charset="0"/>
                <a:cs typeface="Segoe UI" panose="020B0502040204020203" pitchFamily="34" charset="0"/>
              </a:rPr>
              <a:t>cars were observed over a 2-hour period</a:t>
            </a:r>
            <a:endParaRPr lang="he-IL" sz="700" dirty="0">
              <a:latin typeface="Segoe UI" panose="020B0502040204020203" pitchFamily="34" charset="0"/>
              <a:ea typeface="Tahoma" panose="020B0604030504040204"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BB4002F2-ED15-4E69-B37C-01476716F774}"/>
              </a:ext>
            </a:extLst>
          </p:cNvPr>
          <p:cNvSpPr/>
          <p:nvPr/>
        </p:nvSpPr>
        <p:spPr>
          <a:xfrm>
            <a:off x="9174019" y="1053695"/>
            <a:ext cx="2849645" cy="1754326"/>
          </a:xfrm>
          <a:prstGeom prst="rect">
            <a:avLst/>
          </a:prstGeom>
        </p:spPr>
        <p:txBody>
          <a:bodyPr wrap="square">
            <a:spAutoFit/>
          </a:bodyPr>
          <a:lstStyle/>
          <a:p>
            <a:pPr algn="l" rtl="0">
              <a:lnSpc>
                <a:spcPct val="150000"/>
              </a:lnSpc>
            </a:pPr>
            <a:r>
              <a:rPr lang="en-US" dirty="0">
                <a:latin typeface="Segoe UI" panose="020B0502040204020203" pitchFamily="34" charset="0"/>
                <a:ea typeface="Tahoma" panose="020B0604030504040204" pitchFamily="34" charset="0"/>
                <a:cs typeface="Segoe UI" panose="020B0502040204020203" pitchFamily="34" charset="0"/>
              </a:rPr>
              <a:t>Close to </a:t>
            </a:r>
            <a:r>
              <a:rPr lang="en-US" b="1" dirty="0">
                <a:latin typeface="Segoe UI" panose="020B0502040204020203" pitchFamily="34" charset="0"/>
                <a:ea typeface="Tahoma" panose="020B0604030504040204" pitchFamily="34" charset="0"/>
                <a:cs typeface="Segoe UI" panose="020B0502040204020203" pitchFamily="34" charset="0"/>
              </a:rPr>
              <a:t>700 </a:t>
            </a:r>
            <a:r>
              <a:rPr lang="en-US" dirty="0">
                <a:latin typeface="Segoe UI" panose="020B0502040204020203" pitchFamily="34" charset="0"/>
                <a:ea typeface="Tahoma" panose="020B0604030504040204" pitchFamily="34" charset="0"/>
                <a:cs typeface="Segoe UI" panose="020B0502040204020203" pitchFamily="34" charset="0"/>
              </a:rPr>
              <a:t>visitors were recorded, the vast majority of whom were </a:t>
            </a:r>
            <a:r>
              <a:rPr lang="en-US" b="1" dirty="0">
                <a:latin typeface="Segoe UI" panose="020B0502040204020203" pitchFamily="34" charset="0"/>
                <a:ea typeface="Tahoma" panose="020B0604030504040204" pitchFamily="34" charset="0"/>
                <a:cs typeface="Segoe UI" panose="020B0502040204020203" pitchFamily="34" charset="0"/>
              </a:rPr>
              <a:t>walking</a:t>
            </a:r>
            <a:endParaRPr lang="he-IL" sz="1200" b="1" dirty="0">
              <a:latin typeface="Segoe UI" panose="020B0502040204020203" pitchFamily="34" charset="0"/>
              <a:ea typeface="Tahoma" panose="020B0604030504040204"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7EDF8A7E-FF08-43D8-8FFF-ABE481F86509}"/>
              </a:ext>
            </a:extLst>
          </p:cNvPr>
          <p:cNvSpPr/>
          <p:nvPr/>
        </p:nvSpPr>
        <p:spPr>
          <a:xfrm>
            <a:off x="4185602" y="1860638"/>
            <a:ext cx="2542712" cy="888898"/>
          </a:xfrm>
          <a:prstGeom prst="rect">
            <a:avLst/>
          </a:prstGeom>
        </p:spPr>
        <p:txBody>
          <a:bodyPr wrap="square">
            <a:spAutoFit/>
          </a:bodyPr>
          <a:lstStyle/>
          <a:p>
            <a:pPr algn="ctr" rtl="0">
              <a:lnSpc>
                <a:spcPct val="150000"/>
              </a:lnSpc>
            </a:pPr>
            <a:r>
              <a:rPr lang="en-US" sz="1200" dirty="0">
                <a:solidFill>
                  <a:schemeClr val="bg1"/>
                </a:solidFill>
                <a:latin typeface="Segoe UI" panose="020B0502040204020203" pitchFamily="34" charset="0"/>
                <a:ea typeface="Tahoma" panose="020B0604030504040204" pitchFamily="34" charset="0"/>
                <a:cs typeface="Segoe UI" panose="020B0502040204020203" pitchFamily="34" charset="0"/>
              </a:rPr>
              <a:t>There were more people in the school yard than there were on Al Nada Street (a road)</a:t>
            </a:r>
            <a:endParaRPr lang="he-IL" sz="1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aphicFrame>
        <p:nvGraphicFramePr>
          <p:cNvPr id="20" name="Chart 19">
            <a:extLst>
              <a:ext uri="{FF2B5EF4-FFF2-40B4-BE49-F238E27FC236}">
                <a16:creationId xmlns:a16="http://schemas.microsoft.com/office/drawing/2014/main" id="{703F5470-6187-4FC7-BAF8-8A1D84F30CFF}"/>
              </a:ext>
            </a:extLst>
          </p:cNvPr>
          <p:cNvGraphicFramePr>
            <a:graphicFrameLocks/>
          </p:cNvGraphicFramePr>
          <p:nvPr>
            <p:extLst>
              <p:ext uri="{D42A27DB-BD31-4B8C-83A1-F6EECF244321}">
                <p14:modId xmlns:p14="http://schemas.microsoft.com/office/powerpoint/2010/main" val="395723323"/>
              </p:ext>
            </p:extLst>
          </p:nvPr>
        </p:nvGraphicFramePr>
        <p:xfrm>
          <a:off x="3910692" y="2458824"/>
          <a:ext cx="5302102" cy="3173029"/>
        </p:xfrm>
        <a:graphic>
          <a:graphicData uri="http://schemas.openxmlformats.org/drawingml/2006/chart">
            <c:chart xmlns:c="http://schemas.openxmlformats.org/drawingml/2006/chart" xmlns:r="http://schemas.openxmlformats.org/officeDocument/2006/relationships" r:id="rId7"/>
          </a:graphicData>
        </a:graphic>
      </p:graphicFrame>
      <p:sp>
        <p:nvSpPr>
          <p:cNvPr id="21" name="Rectangle 20">
            <a:extLst>
              <a:ext uri="{FF2B5EF4-FFF2-40B4-BE49-F238E27FC236}">
                <a16:creationId xmlns:a16="http://schemas.microsoft.com/office/drawing/2014/main" id="{D04585FF-53FE-4F68-A726-1FADEE4BA044}"/>
              </a:ext>
            </a:extLst>
          </p:cNvPr>
          <p:cNvSpPr/>
          <p:nvPr/>
        </p:nvSpPr>
        <p:spPr>
          <a:xfrm>
            <a:off x="9353106" y="4413246"/>
            <a:ext cx="3103598" cy="1638910"/>
          </a:xfrm>
          <a:prstGeom prst="rect">
            <a:avLst/>
          </a:prstGeom>
        </p:spPr>
        <p:txBody>
          <a:bodyPr wrap="square">
            <a:spAutoFit/>
          </a:bodyPr>
          <a:lstStyle/>
          <a:p>
            <a:pPr algn="ctr" rtl="0">
              <a:lnSpc>
                <a:spcPct val="150000"/>
              </a:lnSpc>
            </a:pPr>
            <a:r>
              <a:rPr lang="en-US" sz="1100" dirty="0">
                <a:latin typeface="Segoe UI" panose="020B0502040204020203" pitchFamily="34" charset="0"/>
                <a:ea typeface="Tahoma" panose="020B0604030504040204" pitchFamily="34" charset="0"/>
                <a:cs typeface="Segoe UI" panose="020B0502040204020203" pitchFamily="34" charset="0"/>
              </a:rPr>
              <a:t>Of the passersby (N=582)</a:t>
            </a:r>
            <a:endParaRPr lang="he-IL" sz="1100" dirty="0">
              <a:latin typeface="Segoe UI" panose="020B0502040204020203" pitchFamily="34" charset="0"/>
              <a:ea typeface="Tahoma" panose="020B0604030504040204" pitchFamily="34" charset="0"/>
              <a:cs typeface="Segoe UI" panose="020B0502040204020203" pitchFamily="34" charset="0"/>
            </a:endParaRPr>
          </a:p>
          <a:p>
            <a:pPr algn="ctr" rtl="0">
              <a:lnSpc>
                <a:spcPct val="150000"/>
              </a:lnSpc>
            </a:pPr>
            <a:r>
              <a:rPr lang="en-US" sz="1400" b="1" dirty="0">
                <a:latin typeface="Segoe UI" panose="020B0502040204020203" pitchFamily="34" charset="0"/>
                <a:ea typeface="Tahoma" panose="020B0604030504040204" pitchFamily="34" charset="0"/>
                <a:cs typeface="Segoe UI" panose="020B0502040204020203" pitchFamily="34" charset="0"/>
              </a:rPr>
              <a:t>30% </a:t>
            </a:r>
            <a:r>
              <a:rPr lang="en-US" sz="1400" dirty="0">
                <a:latin typeface="Segoe UI" panose="020B0502040204020203" pitchFamily="34" charset="0"/>
                <a:ea typeface="Tahoma" panose="020B0604030504040204" pitchFamily="34" charset="0"/>
                <a:cs typeface="Segoe UI" panose="020B0502040204020203" pitchFamily="34" charset="0"/>
              </a:rPr>
              <a:t>were adults</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ctr" rtl="0">
              <a:lnSpc>
                <a:spcPct val="150000"/>
              </a:lnSpc>
            </a:pPr>
            <a:r>
              <a:rPr lang="en-US" sz="1400" b="1" dirty="0">
                <a:latin typeface="Segoe UI" panose="020B0502040204020203" pitchFamily="34" charset="0"/>
                <a:ea typeface="Tahoma" panose="020B0604030504040204" pitchFamily="34" charset="0"/>
                <a:cs typeface="Segoe UI" panose="020B0502040204020203" pitchFamily="34" charset="0"/>
              </a:rPr>
              <a:t>40% </a:t>
            </a:r>
            <a:r>
              <a:rPr lang="en-US" sz="1400" dirty="0">
                <a:latin typeface="Segoe UI" panose="020B0502040204020203" pitchFamily="34" charset="0"/>
                <a:ea typeface="Tahoma" panose="020B0604030504040204" pitchFamily="34" charset="0"/>
                <a:cs typeface="Segoe UI" panose="020B0502040204020203" pitchFamily="34" charset="0"/>
              </a:rPr>
              <a:t>were children aged 6-14</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ctr" rtl="0">
              <a:lnSpc>
                <a:spcPct val="150000"/>
              </a:lnSpc>
            </a:pPr>
            <a:r>
              <a:rPr lang="en-US" sz="1400" b="1" dirty="0">
                <a:latin typeface="Segoe UI" panose="020B0502040204020203" pitchFamily="34" charset="0"/>
                <a:ea typeface="Tahoma" panose="020B0604030504040204" pitchFamily="34" charset="0"/>
                <a:cs typeface="Segoe UI" panose="020B0502040204020203" pitchFamily="34" charset="0"/>
              </a:rPr>
              <a:t>30% </a:t>
            </a:r>
            <a:r>
              <a:rPr lang="en-US" sz="1400" dirty="0">
                <a:latin typeface="Segoe UI" panose="020B0502040204020203" pitchFamily="34" charset="0"/>
                <a:ea typeface="Tahoma" panose="020B0604030504040204" pitchFamily="34" charset="0"/>
                <a:cs typeface="Segoe UI" panose="020B0502040204020203" pitchFamily="34" charset="0"/>
              </a:rPr>
              <a:t>were children and toddlers aged 0-5</a:t>
            </a:r>
            <a:endParaRPr lang="he-IL" sz="1100" b="1" dirty="0">
              <a:latin typeface="Segoe UI" panose="020B0502040204020203" pitchFamily="34" charset="0"/>
              <a:ea typeface="Tahoma" panose="020B0604030504040204" pitchFamily="34" charset="0"/>
              <a:cs typeface="Segoe UI" panose="020B0502040204020203" pitchFamily="34" charset="0"/>
            </a:endParaRPr>
          </a:p>
        </p:txBody>
      </p:sp>
      <p:sp>
        <p:nvSpPr>
          <p:cNvPr id="22" name="TextBox 21">
            <a:extLst>
              <a:ext uri="{FF2B5EF4-FFF2-40B4-BE49-F238E27FC236}">
                <a16:creationId xmlns:a16="http://schemas.microsoft.com/office/drawing/2014/main" id="{F6079DC0-AE51-4BD7-A24B-0D11863F916D}"/>
              </a:ext>
            </a:extLst>
          </p:cNvPr>
          <p:cNvSpPr txBox="1"/>
          <p:nvPr/>
        </p:nvSpPr>
        <p:spPr>
          <a:xfrm>
            <a:off x="6140752" y="5650798"/>
            <a:ext cx="1988288" cy="307777"/>
          </a:xfrm>
          <a:prstGeom prst="rect">
            <a:avLst/>
          </a:prstGeom>
          <a:solidFill>
            <a:srgbClr val="F9BC25"/>
          </a:solid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Al Nada Street section</a:t>
            </a:r>
            <a:endParaRPr lang="he-IL" sz="900" dirty="0">
              <a:latin typeface="Segoe UI" panose="020B0502040204020203" pitchFamily="34" charset="0"/>
              <a:ea typeface="Tahoma" panose="020B060403050404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90938EB6-5FAC-4829-99FD-EF3445C637E8}"/>
              </a:ext>
            </a:extLst>
          </p:cNvPr>
          <p:cNvSpPr txBox="1"/>
          <p:nvPr/>
        </p:nvSpPr>
        <p:spPr>
          <a:xfrm>
            <a:off x="4051004" y="5637448"/>
            <a:ext cx="1686981" cy="307777"/>
          </a:xfrm>
          <a:prstGeom prst="rect">
            <a:avLst/>
          </a:prstGeom>
          <a:solidFill>
            <a:srgbClr val="36636F"/>
          </a:solidFill>
        </p:spPr>
        <p:txBody>
          <a:bodyPr wrap="square" rtlCol="1">
            <a:spAutoFit/>
          </a:bodyPr>
          <a:lstStyle/>
          <a:p>
            <a:pPr algn="l" rtl="0"/>
            <a:r>
              <a:rPr lang="en-US" sz="1400" dirty="0">
                <a:solidFill>
                  <a:schemeClr val="bg1"/>
                </a:solidFill>
                <a:latin typeface="Segoe UI" panose="020B0502040204020203" pitchFamily="34" charset="0"/>
                <a:ea typeface="Tahoma" panose="020B0604030504040204" pitchFamily="34" charset="0"/>
                <a:cs typeface="Segoe UI" panose="020B0502040204020203" pitchFamily="34" charset="0"/>
              </a:rPr>
              <a:t>School yard</a:t>
            </a:r>
            <a:endParaRPr lang="he-IL" sz="9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4" name="Arrow: Circular 23">
            <a:extLst>
              <a:ext uri="{FF2B5EF4-FFF2-40B4-BE49-F238E27FC236}">
                <a16:creationId xmlns:a16="http://schemas.microsoft.com/office/drawing/2014/main" id="{F296B38C-9D69-4E60-B275-7053FB488901}"/>
              </a:ext>
            </a:extLst>
          </p:cNvPr>
          <p:cNvSpPr/>
          <p:nvPr/>
        </p:nvSpPr>
        <p:spPr>
          <a:xfrm rot="11381843">
            <a:off x="2715424" y="2540416"/>
            <a:ext cx="1996245" cy="1814355"/>
          </a:xfrm>
          <a:prstGeom prst="circularArrow">
            <a:avLst>
              <a:gd name="adj1" fmla="val 5833"/>
              <a:gd name="adj2" fmla="val 1142319"/>
              <a:gd name="adj3" fmla="val 20458856"/>
              <a:gd name="adj4" fmla="val 13721432"/>
              <a:gd name="adj5" fmla="val 125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tx1"/>
              </a:solidFill>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4128D486-5B8C-432A-9AF4-375A62E18CDB}"/>
              </a:ext>
            </a:extLst>
          </p:cNvPr>
          <p:cNvSpPr/>
          <p:nvPr/>
        </p:nvSpPr>
        <p:spPr>
          <a:xfrm>
            <a:off x="197735" y="2264544"/>
            <a:ext cx="3332996" cy="923330"/>
          </a:xfrm>
          <a:prstGeom prst="rect">
            <a:avLst/>
          </a:prstGeom>
        </p:spPr>
        <p:txBody>
          <a:bodyPr wrap="square">
            <a:spAutoFit/>
          </a:bodyPr>
          <a:lstStyle/>
          <a:p>
            <a:pPr algn="l" rtl="0">
              <a:lnSpc>
                <a:spcPct val="150000"/>
              </a:lnSpc>
            </a:pPr>
            <a:r>
              <a:rPr lang="en-US" b="1" dirty="0">
                <a:latin typeface="Segoe UI" panose="020B0502040204020203" pitchFamily="34" charset="0"/>
                <a:ea typeface="Tahoma" panose="020B0604030504040204" pitchFamily="34" charset="0"/>
                <a:cs typeface="Segoe UI" panose="020B0502040204020203" pitchFamily="34" charset="0"/>
              </a:rPr>
              <a:t>34% </a:t>
            </a:r>
            <a:r>
              <a:rPr lang="en-US" dirty="0">
                <a:latin typeface="Segoe UI" panose="020B0502040204020203" pitchFamily="34" charset="0"/>
                <a:ea typeface="Tahoma" panose="020B0604030504040204" pitchFamily="34" charset="0"/>
                <a:cs typeface="Segoe UI" panose="020B0502040204020203" pitchFamily="34" charset="0"/>
              </a:rPr>
              <a:t>of the children aged 6-14 used a 2-wheeled vehicle </a:t>
            </a:r>
            <a:endParaRPr lang="he-IL" sz="1050" dirty="0">
              <a:latin typeface="Segoe UI" panose="020B0502040204020203" pitchFamily="34" charset="0"/>
              <a:ea typeface="Tahoma" panose="020B0604030504040204"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0360CCDC-BDE3-4E2B-BD8E-BC123976BB77}"/>
              </a:ext>
            </a:extLst>
          </p:cNvPr>
          <p:cNvSpPr/>
          <p:nvPr/>
        </p:nvSpPr>
        <p:spPr>
          <a:xfrm>
            <a:off x="244227" y="3305441"/>
            <a:ext cx="2166521" cy="1200329"/>
          </a:xfrm>
          <a:prstGeom prst="rect">
            <a:avLst/>
          </a:prstGeom>
        </p:spPr>
        <p:txBody>
          <a:bodyPr wrap="square">
            <a:spAutoFit/>
          </a:bodyPr>
          <a:lstStyle/>
          <a:p>
            <a:pPr algn="l" rtl="0">
              <a:lnSpc>
                <a:spcPct val="150000"/>
              </a:lnSpc>
            </a:pPr>
            <a:r>
              <a:rPr lang="en-US" sz="1600" dirty="0">
                <a:latin typeface="Segoe UI" panose="020B0502040204020203" pitchFamily="34" charset="0"/>
                <a:ea typeface="Tahoma" panose="020B0604030504040204" pitchFamily="34" charset="0"/>
                <a:cs typeface="Segoe UI" panose="020B0502040204020203" pitchFamily="34" charset="0"/>
              </a:rPr>
              <a:t>Half the children aged 6-14 who walked did so </a:t>
            </a:r>
            <a:r>
              <a:rPr lang="en-US" sz="1600" b="1" dirty="0">
                <a:latin typeface="Segoe UI" panose="020B0502040204020203" pitchFamily="34" charset="0"/>
                <a:ea typeface="Tahoma" panose="020B0604030504040204" pitchFamily="34" charset="0"/>
                <a:cs typeface="Segoe UI" panose="020B0502040204020203" pitchFamily="34" charset="0"/>
              </a:rPr>
              <a:t>without an escort</a:t>
            </a:r>
            <a:endParaRPr lang="he-IL" sz="1100" b="1" dirty="0">
              <a:latin typeface="Segoe UI" panose="020B0502040204020203" pitchFamily="34" charset="0"/>
              <a:ea typeface="Tahoma" panose="020B0604030504040204" pitchFamily="34" charset="0"/>
              <a:cs typeface="Segoe UI" panose="020B0502040204020203" pitchFamily="34" charset="0"/>
            </a:endParaRPr>
          </a:p>
        </p:txBody>
      </p:sp>
      <p:sp>
        <p:nvSpPr>
          <p:cNvPr id="27" name="Arrow: Circular 26">
            <a:extLst>
              <a:ext uri="{FF2B5EF4-FFF2-40B4-BE49-F238E27FC236}">
                <a16:creationId xmlns:a16="http://schemas.microsoft.com/office/drawing/2014/main" id="{7279E88D-C1A7-4460-8FD4-4F8A9726611E}"/>
              </a:ext>
            </a:extLst>
          </p:cNvPr>
          <p:cNvSpPr/>
          <p:nvPr/>
        </p:nvSpPr>
        <p:spPr>
          <a:xfrm rot="13929904" flipV="1">
            <a:off x="2019494" y="3756450"/>
            <a:ext cx="1996245" cy="1814355"/>
          </a:xfrm>
          <a:prstGeom prst="circularArrow">
            <a:avLst>
              <a:gd name="adj1" fmla="val 5833"/>
              <a:gd name="adj2" fmla="val 1142319"/>
              <a:gd name="adj3" fmla="val 20458856"/>
              <a:gd name="adj4" fmla="val 17912943"/>
              <a:gd name="adj5" fmla="val 125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tx1"/>
              </a:solidFill>
              <a:latin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AD0DC7FA-14C1-4664-B826-AF4F1CB0E49A}"/>
              </a:ext>
            </a:extLst>
          </p:cNvPr>
          <p:cNvSpPr/>
          <p:nvPr/>
        </p:nvSpPr>
        <p:spPr>
          <a:xfrm>
            <a:off x="248173" y="903486"/>
            <a:ext cx="6873946" cy="375359"/>
          </a:xfrm>
          <a:prstGeom prst="rect">
            <a:avLst/>
          </a:prstGeom>
        </p:spPr>
        <p:txBody>
          <a:bodyPr wrap="square">
            <a:spAutoFit/>
          </a:bodyPr>
          <a:lstStyle/>
          <a:p>
            <a:pPr algn="l" rtl="0">
              <a:lnSpc>
                <a:spcPct val="150000"/>
              </a:lnSpc>
            </a:pPr>
            <a:r>
              <a:rPr lang="en-US" sz="1400" dirty="0">
                <a:latin typeface="Segoe UI" panose="020B0502040204020203" pitchFamily="34" charset="0"/>
                <a:ea typeface="Tahoma" panose="020B0604030504040204" pitchFamily="34" charset="0"/>
                <a:cs typeface="Segoe UI" panose="020B0502040204020203" pitchFamily="34" charset="0"/>
              </a:rPr>
              <a:t>Most of the passersby and those spending time at the venue were </a:t>
            </a:r>
            <a:r>
              <a:rPr lang="en-US" sz="1400" b="1" dirty="0">
                <a:latin typeface="Segoe UI" panose="020B0502040204020203" pitchFamily="34" charset="0"/>
                <a:ea typeface="Tahoma" panose="020B0604030504040204" pitchFamily="34" charset="0"/>
                <a:cs typeface="Segoe UI" panose="020B0502040204020203" pitchFamily="34" charset="0"/>
              </a:rPr>
              <a:t>women (67%)</a:t>
            </a:r>
            <a:endParaRPr lang="he-IL" b="1" dirty="0">
              <a:latin typeface="Segoe UI" panose="020B0502040204020203" pitchFamily="34" charset="0"/>
              <a:ea typeface="Tahoma" panose="020B0604030504040204"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4A0E2417-EAF5-40CC-9B1C-C41ED08F919E}"/>
              </a:ext>
            </a:extLst>
          </p:cNvPr>
          <p:cNvGrpSpPr/>
          <p:nvPr/>
        </p:nvGrpSpPr>
        <p:grpSpPr>
          <a:xfrm>
            <a:off x="-116958" y="6457504"/>
            <a:ext cx="10324214" cy="594107"/>
            <a:chOff x="-116958" y="6457504"/>
            <a:chExt cx="10324214" cy="594107"/>
          </a:xfrm>
        </p:grpSpPr>
        <p:sp>
          <p:nvSpPr>
            <p:cNvPr id="30" name="Rectangle: Rounded Corners 29">
              <a:extLst>
                <a:ext uri="{FF2B5EF4-FFF2-40B4-BE49-F238E27FC236}">
                  <a16:creationId xmlns:a16="http://schemas.microsoft.com/office/drawing/2014/main" id="{BA0B7FA6-20FF-4D8D-9086-78D9654E47A1}"/>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4" name="Rectangle: Rounded Corners 33">
              <a:extLst>
                <a:ext uri="{FF2B5EF4-FFF2-40B4-BE49-F238E27FC236}">
                  <a16:creationId xmlns:a16="http://schemas.microsoft.com/office/drawing/2014/main" id="{EB8DCFAF-ADA3-4EAA-9B32-CD0564867C4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5" name="TextBox 34">
              <a:extLst>
                <a:ext uri="{FF2B5EF4-FFF2-40B4-BE49-F238E27FC236}">
                  <a16:creationId xmlns:a16="http://schemas.microsoft.com/office/drawing/2014/main" id="{F9EFF0FA-526B-45C0-8307-C39626C4867D}"/>
                </a:ext>
              </a:extLst>
            </p:cNvPr>
            <p:cNvSpPr txBox="1"/>
            <p:nvPr/>
          </p:nvSpPr>
          <p:spPr>
            <a:xfrm>
              <a:off x="-116958" y="6586876"/>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8566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54</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Summary</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609600" y="1724949"/>
            <a:ext cx="10972800" cy="3420360"/>
          </a:xfrm>
          <a:prstGeom prst="rect">
            <a:avLst/>
          </a:prstGeom>
          <a:solidFill>
            <a:schemeClr val="bg1"/>
          </a:solidFill>
        </p:spPr>
        <p:txBody>
          <a:bodyPr wrap="square" lIns="91440" tIns="45720" rIns="91440" bIns="45720" anchor="t">
            <a:spAutoFit/>
          </a:bodyPr>
          <a:lstStyle/>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It was clear a great deal of effort had gone into planning and executing the event.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The event created opportunities for children to play with those who accompanied them.</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The event contributed to the sense of community and created social encounters between children and adults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The residents felt that the event had placed children at the center.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The public space was experienced as being safe, inviting, and accessible to residents for recreation.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36636F"/>
              </a:buClr>
              <a:buFont typeface="Tahoma" panose="020B0604030504040204" pitchFamily="34" charset="0"/>
              <a:buChar char="█"/>
            </a:pPr>
            <a:r>
              <a:rPr lang="en-US" sz="1400" dirty="0">
                <a:latin typeface="Segoe UI" panose="020B0502040204020203" pitchFamily="34" charset="0"/>
                <a:ea typeface="Tahoma" panose="020B0604030504040204" pitchFamily="34" charset="0"/>
                <a:cs typeface="Segoe UI" panose="020B0502040204020203" pitchFamily="34" charset="0"/>
              </a:rPr>
              <a:t>Participating in the event increased the residents’ sense of belonging. Visitors expressed appreciation for the resources that had been invested in them.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200000"/>
              </a:lnSpc>
              <a:buClr>
                <a:srgbClr val="EC1C3C"/>
              </a:buClr>
              <a:buFont typeface="Tahoma" panose="020B0604030504040204" pitchFamily="34" charset="0"/>
              <a:buChar char="█"/>
            </a:pPr>
            <a:endParaRPr lang="he-IL" sz="1100" dirty="0">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C44CCFE3-2575-43F3-9D0A-F24C52CD5CFE}"/>
              </a:ext>
            </a:extLst>
          </p:cNvPr>
          <p:cNvSpPr txBox="1"/>
          <p:nvPr/>
        </p:nvSpPr>
        <p:spPr>
          <a:xfrm>
            <a:off x="0" y="453943"/>
            <a:ext cx="12192000" cy="1384995"/>
          </a:xfrm>
          <a:prstGeom prst="rect">
            <a:avLst/>
          </a:prstGeom>
          <a:solidFill>
            <a:srgbClr val="FFDC72"/>
          </a:solidFill>
        </p:spPr>
        <p:txBody>
          <a:bodyPr wrap="square" rtlCol="1">
            <a:spAutoFit/>
          </a:bodyPr>
          <a:lstStyle/>
          <a:p>
            <a:pPr algn="ctr" rtl="0">
              <a:lnSpc>
                <a:spcPct val="150000"/>
              </a:lnSpc>
              <a:buClr>
                <a:srgbClr val="EC1C3C"/>
              </a:buClr>
            </a:pP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The residents experienced Walking Day as a unique event in the city. Responses were enthusiastic and the residents’ participation uplifted their spirits. The event offered an opportunity for social gatherings and encounters between children and adults that do not normally take place. It also demonstrated that it was possible for them to spend time with their community in an enjoyable way in a public space, with early childhood needs placed at the center.</a:t>
            </a:r>
            <a:endParaRPr lang="he-IL" sz="1400" b="1"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9113F06C-B3BD-4262-B6D8-928D9BDB0BF5}"/>
              </a:ext>
            </a:extLst>
          </p:cNvPr>
          <p:cNvSpPr/>
          <p:nvPr/>
        </p:nvSpPr>
        <p:spPr>
          <a:xfrm>
            <a:off x="0" y="4693435"/>
            <a:ext cx="9917149" cy="1938992"/>
          </a:xfrm>
          <a:prstGeom prst="rect">
            <a:avLst/>
          </a:prstGeom>
          <a:solidFill>
            <a:srgbClr val="9AB1B7"/>
          </a:solidFill>
        </p:spPr>
        <p:txBody>
          <a:bodyPr wrap="square">
            <a:spAutoFit/>
          </a:bodyPr>
          <a:lstStyle/>
          <a:p>
            <a:pPr algn="l" rtl="0">
              <a:lnSpc>
                <a:spcPct val="150000"/>
              </a:lnSpc>
            </a:pPr>
            <a:r>
              <a:rPr lang="en-US" sz="1600" dirty="0">
                <a:solidFill>
                  <a:schemeClr val="bg1"/>
                </a:solidFill>
                <a:latin typeface="Segoe UI" panose="020B0502040204020203" pitchFamily="34" charset="0"/>
                <a:ea typeface="Tahoma" panose="020B0604030504040204" pitchFamily="34" charset="0"/>
                <a:cs typeface="Segoe UI" panose="020B0502040204020203" pitchFamily="34" charset="0"/>
              </a:rPr>
              <a:t>“The collaboration has proved successful – the results speak for themselves. Joy has returned the beautiful faces of Tira’s children and their parents. I was delighted to see them... (thank you to everyone involved) There’s a strong need to continue this kind of activity. Our children are thirsty for it, especially after COVID, which limited children’s activities. Keep working together and contributing to the city’s children” (Tira’s mayor)</a:t>
            </a:r>
            <a:endParaRPr lang="he-IL" sz="16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24214" cy="594107"/>
            <a:chOff x="-116958" y="6457504"/>
            <a:chExt cx="10324214"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116958" y="6601601"/>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79608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D3C549CB-356B-4C16-8B6D-34E3309E657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504" y="87324"/>
            <a:ext cx="7705725" cy="6705600"/>
          </a:xfrm>
          <a:prstGeom prst="rect">
            <a:avLst/>
          </a:prstGeom>
        </p:spPr>
      </p:pic>
      <p:sp>
        <p:nvSpPr>
          <p:cNvPr id="15" name="מלבן מעוגל 1">
            <a:extLst>
              <a:ext uri="{FF2B5EF4-FFF2-40B4-BE49-F238E27FC236}">
                <a16:creationId xmlns:a16="http://schemas.microsoft.com/office/drawing/2014/main" id="{A91590D6-4A1E-41AA-9033-D4A60785C6CE}"/>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55</a:t>
            </a:fld>
            <a:endParaRPr dirty="0"/>
          </a:p>
        </p:txBody>
      </p:sp>
      <p:sp>
        <p:nvSpPr>
          <p:cNvPr id="14" name="מלבן 7">
            <a:extLst>
              <a:ext uri="{FF2B5EF4-FFF2-40B4-BE49-F238E27FC236}">
                <a16:creationId xmlns:a16="http://schemas.microsoft.com/office/drawing/2014/main" id="{F18A2E3C-9A2B-4180-89BF-319B79BEC76D}"/>
              </a:ext>
            </a:extLst>
          </p:cNvPr>
          <p:cNvSpPr/>
          <p:nvPr/>
        </p:nvSpPr>
        <p:spPr>
          <a:xfrm>
            <a:off x="6817355" y="1876669"/>
            <a:ext cx="5374645" cy="1446550"/>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Bibliography &amp; Appendixes</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D0C4646C-E019-4985-A439-B00DE77E3001}"/>
              </a:ext>
            </a:extLst>
          </p:cNvPr>
          <p:cNvGrpSpPr/>
          <p:nvPr/>
        </p:nvGrpSpPr>
        <p:grpSpPr>
          <a:xfrm>
            <a:off x="-116958" y="6457504"/>
            <a:ext cx="10366745" cy="594107"/>
            <a:chOff x="-116958" y="6457504"/>
            <a:chExt cx="10366745" cy="594107"/>
          </a:xfrm>
        </p:grpSpPr>
        <p:sp>
          <p:nvSpPr>
            <p:cNvPr id="20" name="Rectangle: Rounded Corners 19">
              <a:extLst>
                <a:ext uri="{FF2B5EF4-FFF2-40B4-BE49-F238E27FC236}">
                  <a16:creationId xmlns:a16="http://schemas.microsoft.com/office/drawing/2014/main" id="{EBD4AB09-2644-4777-B45D-7EC8BE1054D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1" name="Rectangle: Rounded Corners 20">
              <a:extLst>
                <a:ext uri="{FF2B5EF4-FFF2-40B4-BE49-F238E27FC236}">
                  <a16:creationId xmlns:a16="http://schemas.microsoft.com/office/drawing/2014/main" id="{FC8FB0AA-F732-4CE3-A471-6414842C47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TextBox 21">
              <a:extLst>
                <a:ext uri="{FF2B5EF4-FFF2-40B4-BE49-F238E27FC236}">
                  <a16:creationId xmlns:a16="http://schemas.microsoft.com/office/drawing/2014/main" id="{8FDF0B63-D64E-4A64-BB46-25D8969AA43D}"/>
                </a:ext>
              </a:extLst>
            </p:cNvPr>
            <p:cNvSpPr txBox="1"/>
            <p:nvPr/>
          </p:nvSpPr>
          <p:spPr>
            <a:xfrm>
              <a:off x="-74427" y="66063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מלבן מעוגל 8">
            <a:extLst>
              <a:ext uri="{FF2B5EF4-FFF2-40B4-BE49-F238E27FC236}">
                <a16:creationId xmlns:a16="http://schemas.microsoft.com/office/drawing/2014/main" id="{4E9A994D-F822-4AE7-8457-97C8FB413407}"/>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538085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56</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Bibliography – References and Documents Left as Part of the Evaluation</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594107"/>
            <a:chOff x="-116958" y="6457504"/>
            <a:chExt cx="10366745"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6063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1BA1AEAA-8B93-4CD5-8BEA-EEA0617990DD}"/>
              </a:ext>
            </a:extLst>
          </p:cNvPr>
          <p:cNvSpPr txBox="1"/>
          <p:nvPr/>
        </p:nvSpPr>
        <p:spPr>
          <a:xfrm>
            <a:off x="-26856" y="714845"/>
            <a:ext cx="11173523" cy="5801588"/>
          </a:xfrm>
          <a:prstGeom prst="rect">
            <a:avLst/>
          </a:prstGeom>
          <a:noFill/>
        </p:spPr>
        <p:txBody>
          <a:bodyPr wrap="square" rtlCol="1">
            <a:spAutoFit/>
          </a:bodyPr>
          <a:lstStyle/>
          <a:p>
            <a:pPr marL="342900" indent="-342900" algn="l" rtl="0">
              <a:lnSpc>
                <a:spcPct val="150000"/>
              </a:lnSpc>
              <a:buFont typeface="+mj-lt"/>
              <a:buAutoNum type="arabicPeriod"/>
            </a:pPr>
            <a:r>
              <a:rPr lang="en-US" sz="1400" dirty="0">
                <a:latin typeface="Segoe UI" panose="020B0502040204020203" pitchFamily="34" charset="0"/>
                <a:ea typeface="Tahoma" panose="020B0604030504040204" pitchFamily="34" charset="0"/>
                <a:cs typeface="Segoe UI" panose="020B0502040204020203" pitchFamily="34" charset="0"/>
              </a:rPr>
              <a:t>Quality of Life of Populations in Israeli Society – 2019 Quality of Life Index, October 2019.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 </a:t>
            </a:r>
          </a:p>
          <a:p>
            <a:pPr marL="342900" indent="-342900" algn="l" rtl="0">
              <a:lnSpc>
                <a:spcPct val="150000"/>
              </a:lnSpc>
              <a:buFont typeface="+mj-lt"/>
              <a:buAutoNum type="arabicPeriod"/>
            </a:pPr>
            <a:r>
              <a:rPr lang="en-US" altLang="he-IL" sz="1400" dirty="0">
                <a:latin typeface="Segoe UI" panose="020B0502040204020203" pitchFamily="34" charset="0"/>
                <a:ea typeface="Calibri" panose="020F0502020204030204" pitchFamily="34" charset="0"/>
                <a:cs typeface="Segoe UI" panose="020B0502040204020203" pitchFamily="34" charset="0"/>
              </a:rPr>
              <a:t>Participation of Arab Children in Supervised Educational Frameworks for Young Children, Research Paper No. 7, Jerusalem, November 2021. The Taub Center Early Childhood Research Series   </a:t>
            </a:r>
          </a:p>
          <a:p>
            <a:pPr marL="228600" indent="-228600" algn="l" rtl="0">
              <a:lnSpc>
                <a:spcPct val="150000"/>
              </a:lnSpc>
              <a:buAutoNum type="arabicPeriod" startAt="3"/>
            </a:pPr>
            <a:r>
              <a:rPr lang="en-US" altLang="he-IL" sz="1400" dirty="0">
                <a:latin typeface="Segoe UI" panose="020B0502040204020203" pitchFamily="34" charset="0"/>
                <a:ea typeface="Calibri" panose="020F0502020204030204" pitchFamily="34" charset="0"/>
                <a:cs typeface="Segoe UI" panose="020B0502040204020203" pitchFamily="34" charset="0"/>
              </a:rPr>
              <a:t>  The Knesset’s 2008 Information and Research Center Report.</a:t>
            </a:r>
          </a:p>
          <a:p>
            <a:pPr marL="228600" indent="-228600" algn="l" rtl="0">
              <a:lnSpc>
                <a:spcPct val="150000"/>
              </a:lnSpc>
              <a:buAutoNum type="arabicPeriod" startAt="3"/>
            </a:pPr>
            <a:r>
              <a:rPr lang="en-US" altLang="he-IL" sz="1400" dirty="0">
                <a:latin typeface="Segoe UI" panose="020B0502040204020203" pitchFamily="34" charset="0"/>
                <a:ea typeface="Calibri" panose="020F0502020204030204" pitchFamily="34" charset="0"/>
                <a:cs typeface="Segoe UI" panose="020B0502040204020203" pitchFamily="34" charset="0"/>
              </a:rPr>
              <a:t>  “The Public Space and Appearance of Arab Towns in Israel – Removing the Obstacles and Realizing Development Challenges.” </a:t>
            </a:r>
            <a:br>
              <a:rPr lang="en-US" altLang="he-IL" sz="1400" dirty="0">
                <a:latin typeface="Segoe UI" panose="020B0502040204020203" pitchFamily="34" charset="0"/>
                <a:ea typeface="Calibri" panose="020F0502020204030204" pitchFamily="34" charset="0"/>
                <a:cs typeface="Segoe UI" panose="020B0502040204020203" pitchFamily="34" charset="0"/>
              </a:rPr>
            </a:br>
            <a:r>
              <a:rPr lang="en-US" altLang="he-IL" sz="1400" dirty="0">
                <a:latin typeface="Segoe UI" panose="020B0502040204020203" pitchFamily="34" charset="0"/>
                <a:ea typeface="Calibri" panose="020F0502020204030204" pitchFamily="34" charset="0"/>
                <a:cs typeface="Segoe UI" panose="020B0502040204020203" pitchFamily="34" charset="0"/>
              </a:rPr>
              <a:t>  The Friedrich Ebert Foundation in Israel and the Jewish Arab Center at Haifa University, December 2016.</a:t>
            </a:r>
          </a:p>
          <a:p>
            <a:pPr marL="228600" indent="-228600" algn="l" rtl="0">
              <a:lnSpc>
                <a:spcPct val="150000"/>
              </a:lnSpc>
              <a:buAutoNum type="arabicPeriod" startAt="3"/>
            </a:pPr>
            <a:r>
              <a:rPr lang="en-US" altLang="he-IL" sz="1400" dirty="0">
                <a:latin typeface="Segoe UI" panose="020B0502040204020203" pitchFamily="34" charset="0"/>
                <a:ea typeface="Calibri" panose="020F0502020204030204" pitchFamily="34" charset="0"/>
                <a:cs typeface="Segoe UI" panose="020B0502040204020203" pitchFamily="34" charset="0"/>
              </a:rPr>
              <a:t>  The National Highway Traffic Safety Administration Report for 2017</a:t>
            </a:r>
          </a:p>
          <a:p>
            <a:pPr marL="228600" indent="-228600" algn="l" rtl="0">
              <a:lnSpc>
                <a:spcPct val="150000"/>
              </a:lnSpc>
              <a:buAutoNum type="arabicPeriod" startAt="3"/>
            </a:pPr>
            <a:r>
              <a:rPr lang="en-US" altLang="he-IL" sz="1400" dirty="0">
                <a:latin typeface="Segoe UI" panose="020B0502040204020203" pitchFamily="34" charset="0"/>
                <a:ea typeface="Calibri" panose="020F0502020204030204" pitchFamily="34" charset="0"/>
                <a:cs typeface="Segoe UI" panose="020B0502040204020203" pitchFamily="34" charset="0"/>
              </a:rPr>
              <a:t>  Tira’s Municipal Database</a:t>
            </a:r>
            <a:endParaRPr lang="he-IL" alt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Input and Output File</a:t>
            </a:r>
          </a:p>
          <a:p>
            <a:pPr marL="342900" indent="-3429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Summary of the Kickoff Workshop in Tira</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Summary of the Interview Day in Tira</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Summary of the Steering Committees Meetings</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Summary of the Tira Introduction Meetings</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Summary of the Tira Team’s Focus Group – Professional Training</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Resident Survey Findings</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Observation Reports (Walking Day, Welfare Area, Community Park, Entrance to the Playgrounds)</a:t>
            </a:r>
          </a:p>
          <a:p>
            <a:pPr marL="228600" indent="-228600" algn="l" rtl="0">
              <a:lnSpc>
                <a:spcPct val="150000"/>
              </a:lnSpc>
              <a:buAutoNum type="arabicPeriod" startAt="7"/>
            </a:pPr>
            <a:r>
              <a:rPr lang="en-US" altLang="he-IL" sz="1400" dirty="0">
                <a:latin typeface="Segoe UI" panose="020B0502040204020203" pitchFamily="34" charset="0"/>
                <a:ea typeface="Tahoma" panose="020B0604030504040204" pitchFamily="34" charset="0"/>
                <a:cs typeface="Segoe UI" panose="020B0502040204020203" pitchFamily="34" charset="0"/>
              </a:rPr>
              <a:t>  Walking Day Report</a:t>
            </a:r>
            <a:endParaRPr lang="he-IL" alt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Symbol" panose="05050102010706020507" pitchFamily="18" charset="2"/>
              <a:buChar char=""/>
            </a:pPr>
            <a:endParaRPr lang="he-IL" sz="1400" dirty="0">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36896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57</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List of Interviewees </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24214" cy="594107"/>
            <a:chOff x="-116958" y="6457504"/>
            <a:chExt cx="10324214"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116958" y="655450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27678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58</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Tira Resident Survey</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594107"/>
            <a:chOff x="-116958" y="6457504"/>
            <a:chExt cx="10366745"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616813"/>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E7A026A4-2882-477E-9BC6-67420BA089AD}"/>
              </a:ext>
            </a:extLst>
          </p:cNvPr>
          <p:cNvSpPr txBox="1"/>
          <p:nvPr/>
        </p:nvSpPr>
        <p:spPr>
          <a:xfrm>
            <a:off x="246543" y="1035796"/>
            <a:ext cx="3194835" cy="5155257"/>
          </a:xfrm>
          <a:prstGeom prst="rect">
            <a:avLst/>
          </a:prstGeom>
          <a:noFill/>
        </p:spPr>
        <p:txBody>
          <a:bodyPr wrap="square">
            <a:spAutoFit/>
          </a:bodyPr>
          <a:lstStyle/>
          <a:p>
            <a:pPr algn="l" rtl="0"/>
            <a:r>
              <a:rPr lang="en-GB" sz="1400" b="1" dirty="0">
                <a:latin typeface="Segoe UI" panose="020B0502040204020203" pitchFamily="34" charset="0"/>
                <a:ea typeface="Tahoma" panose="020B0604030504040204" pitchFamily="34" charset="0"/>
                <a:cs typeface="Segoe UI" panose="020B0502040204020203" pitchFamily="34" charset="0"/>
              </a:rPr>
              <a:t>1. Are you currently a resident of Tira?</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AutoNum type="alphaLcPeriod"/>
            </a:pPr>
            <a:r>
              <a:rPr lang="en-GB" sz="1400" dirty="0">
                <a:latin typeface="Segoe UI" panose="020B0502040204020203" pitchFamily="34" charset="0"/>
                <a:ea typeface="Tahoma" panose="020B0604030504040204" pitchFamily="34" charset="0"/>
                <a:cs typeface="Segoe UI" panose="020B0502040204020203" pitchFamily="34" charset="0"/>
              </a:rPr>
              <a:t>Yes</a:t>
            </a:r>
          </a:p>
          <a:p>
            <a:pPr marL="342900" indent="-342900" algn="l" rtl="0">
              <a:buAutoNum type="alphaLcPeriod"/>
            </a:pPr>
            <a:r>
              <a:rPr lang="en-GB" sz="1400" dirty="0">
                <a:latin typeface="Segoe UI" panose="020B0502040204020203" pitchFamily="34" charset="0"/>
                <a:ea typeface="Tahoma" panose="020B0604030504040204" pitchFamily="34" charset="0"/>
                <a:cs typeface="Segoe UI" panose="020B0502040204020203" pitchFamily="34" charset="0"/>
              </a:rPr>
              <a:t>No</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b="1" dirty="0">
                <a:latin typeface="Segoe UI" panose="020B0502040204020203" pitchFamily="34" charset="0"/>
                <a:ea typeface="Tahoma" panose="020B0604030504040204" pitchFamily="34" charset="0"/>
                <a:cs typeface="Segoe UI" panose="020B0502040204020203" pitchFamily="34" charset="0"/>
              </a:rPr>
              <a:t>2. How many children do you have?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a.  </a:t>
            </a:r>
            <a:r>
              <a:rPr lang="he-IL" sz="1400" dirty="0">
                <a:latin typeface="Segoe UI" panose="020B0502040204020203" pitchFamily="34" charset="0"/>
                <a:ea typeface="Tahoma" panose="020B0604030504040204" pitchFamily="34" charset="0"/>
                <a:cs typeface="Segoe UI" panose="020B0502040204020203" pitchFamily="34" charset="0"/>
              </a:rPr>
              <a:t>0</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b.  </a:t>
            </a:r>
            <a:r>
              <a:rPr lang="he-IL" sz="1400" dirty="0">
                <a:latin typeface="Segoe UI" panose="020B0502040204020203" pitchFamily="34" charset="0"/>
                <a:ea typeface="Tahoma" panose="020B0604030504040204" pitchFamily="34" charset="0"/>
                <a:cs typeface="Segoe UI" panose="020B0502040204020203" pitchFamily="34" charset="0"/>
              </a:rPr>
              <a:t>1</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c.  </a:t>
            </a:r>
            <a:r>
              <a:rPr lang="he-IL" sz="1400" dirty="0">
                <a:latin typeface="Segoe UI" panose="020B0502040204020203" pitchFamily="34" charset="0"/>
                <a:ea typeface="Tahoma" panose="020B0604030504040204" pitchFamily="34" charset="0"/>
                <a:cs typeface="Segoe UI" panose="020B0502040204020203" pitchFamily="34" charset="0"/>
              </a:rPr>
              <a:t>2</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d.  </a:t>
            </a:r>
            <a:r>
              <a:rPr lang="he-IL" sz="1400" dirty="0">
                <a:latin typeface="Segoe UI" panose="020B0502040204020203" pitchFamily="34" charset="0"/>
                <a:ea typeface="Tahoma" panose="020B0604030504040204" pitchFamily="34" charset="0"/>
                <a:cs typeface="Segoe UI" panose="020B0502040204020203" pitchFamily="34" charset="0"/>
              </a:rPr>
              <a:t>3</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he-IL" sz="1400" dirty="0">
                <a:latin typeface="Segoe UI" panose="020B0502040204020203" pitchFamily="34" charset="0"/>
                <a:ea typeface="Tahoma" panose="020B0604030504040204" pitchFamily="34" charset="0"/>
                <a:cs typeface="Segoe UI" panose="020B0502040204020203" pitchFamily="34" charset="0"/>
              </a:rPr>
              <a:t>4</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f.   </a:t>
            </a:r>
            <a:r>
              <a:rPr lang="he-IL" sz="1400" dirty="0">
                <a:latin typeface="Segoe UI" panose="020B0502040204020203" pitchFamily="34" charset="0"/>
                <a:ea typeface="Tahoma" panose="020B0604030504040204" pitchFamily="34" charset="0"/>
                <a:cs typeface="Segoe UI" panose="020B0502040204020203" pitchFamily="34" charset="0"/>
              </a:rPr>
              <a:t>5</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g.  6 or more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h. My wife is / I am pregnant</a:t>
            </a: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200" b="1" dirty="0">
                <a:latin typeface="Segoe UI" panose="020B0502040204020203" pitchFamily="34" charset="0"/>
                <a:ea typeface="Tahoma" panose="020B0604030504040204" pitchFamily="34" charset="0"/>
                <a:cs typeface="Segoe UI" panose="020B0502040204020203" pitchFamily="34" charset="0"/>
              </a:rPr>
              <a:t>3. </a:t>
            </a:r>
            <a:r>
              <a:rPr lang="en-GB" sz="1400" b="1" dirty="0">
                <a:latin typeface="Segoe UI" panose="020B0502040204020203" pitchFamily="34" charset="0"/>
                <a:ea typeface="Tahoma" panose="020B0604030504040204" pitchFamily="34" charset="0"/>
                <a:cs typeface="Segoe UI" panose="020B0502040204020203" pitchFamily="34" charset="0"/>
              </a:rPr>
              <a:t>How old are your children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200" dirty="0">
                <a:latin typeface="Segoe UI" panose="020B0502040204020203" pitchFamily="34" charset="0"/>
                <a:ea typeface="Tahoma" panose="020B0604030504040204" pitchFamily="34" charset="0"/>
                <a:cs typeface="Segoe UI" panose="020B0502040204020203" pitchFamily="34" charset="0"/>
              </a:rPr>
              <a:t>a. </a:t>
            </a:r>
            <a:r>
              <a:rPr lang="he-IL" sz="1200" dirty="0">
                <a:latin typeface="Segoe UI" panose="020B0502040204020203" pitchFamily="34" charset="0"/>
                <a:ea typeface="Tahoma" panose="020B0604030504040204" pitchFamily="34" charset="0"/>
                <a:cs typeface="Segoe UI" panose="020B0502040204020203" pitchFamily="34" charset="0"/>
              </a:rPr>
              <a:t>1-0 </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b. </a:t>
            </a:r>
            <a:r>
              <a:rPr lang="he-IL" sz="1400" dirty="0">
                <a:latin typeface="Segoe UI" panose="020B0502040204020203" pitchFamily="34" charset="0"/>
                <a:ea typeface="Tahoma" panose="020B0604030504040204" pitchFamily="34" charset="0"/>
                <a:cs typeface="Segoe UI" panose="020B0502040204020203" pitchFamily="34" charset="0"/>
              </a:rPr>
              <a:t>1-2</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c.  </a:t>
            </a:r>
            <a:r>
              <a:rPr lang="he-IL" sz="1400" dirty="0">
                <a:latin typeface="Segoe UI" panose="020B0502040204020203" pitchFamily="34" charset="0"/>
                <a:ea typeface="Tahoma" panose="020B0604030504040204" pitchFamily="34" charset="0"/>
                <a:cs typeface="Segoe UI" panose="020B0502040204020203" pitchFamily="34" charset="0"/>
              </a:rPr>
              <a:t>2-3</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d. </a:t>
            </a:r>
            <a:r>
              <a:rPr lang="he-IL" sz="1400" dirty="0">
                <a:latin typeface="Segoe UI" panose="020B0502040204020203" pitchFamily="34" charset="0"/>
                <a:ea typeface="Tahoma" panose="020B0604030504040204" pitchFamily="34" charset="0"/>
                <a:cs typeface="Segoe UI" panose="020B0502040204020203" pitchFamily="34" charset="0"/>
              </a:rPr>
              <a:t>3-4</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he-IL" sz="1400" dirty="0">
                <a:latin typeface="Segoe UI" panose="020B0502040204020203" pitchFamily="34" charset="0"/>
                <a:ea typeface="Tahoma" panose="020B0604030504040204" pitchFamily="34" charset="0"/>
                <a:cs typeface="Segoe UI" panose="020B0502040204020203" pitchFamily="34" charset="0"/>
              </a:rPr>
              <a:t>4-5</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f. </a:t>
            </a:r>
            <a:r>
              <a:rPr lang="he-IL" sz="1400" dirty="0">
                <a:latin typeface="Segoe UI" panose="020B0502040204020203" pitchFamily="34" charset="0"/>
                <a:ea typeface="Tahoma" panose="020B0604030504040204" pitchFamily="34" charset="0"/>
                <a:cs typeface="Segoe UI" panose="020B0502040204020203" pitchFamily="34" charset="0"/>
              </a:rPr>
              <a:t>5-6</a:t>
            </a:r>
            <a:endParaRPr lang="en-GB"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g. 6 or older</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91FEFECA-A9CD-4972-A8EF-7D6AED0F379B}"/>
              </a:ext>
            </a:extLst>
          </p:cNvPr>
          <p:cNvSpPr txBox="1"/>
          <p:nvPr/>
        </p:nvSpPr>
        <p:spPr>
          <a:xfrm>
            <a:off x="0" y="425270"/>
            <a:ext cx="11971962" cy="584775"/>
          </a:xfrm>
          <a:prstGeom prst="rect">
            <a:avLst/>
          </a:prstGeom>
          <a:noFill/>
        </p:spPr>
        <p:txBody>
          <a:bodyPr wrap="square">
            <a:spAutoFit/>
          </a:bodyPr>
          <a:lstStyle/>
          <a:p>
            <a:pPr algn="l" rtl="0"/>
            <a:r>
              <a:rPr lang="en-US"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Hello, this is a survey of parents who are Tira residents regarding daily life in the city. Please answer the questions honestly and </a:t>
            </a:r>
            <a:r>
              <a:rPr lang="en-GB"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deliberately. Your opinion matters to us. </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FB3FB6E0-54B6-42A9-A829-3F7409DE12A6}"/>
              </a:ext>
            </a:extLst>
          </p:cNvPr>
          <p:cNvSpPr txBox="1"/>
          <p:nvPr/>
        </p:nvSpPr>
        <p:spPr>
          <a:xfrm>
            <a:off x="3357344" y="910291"/>
            <a:ext cx="5402281" cy="5663089"/>
          </a:xfrm>
          <a:prstGeom prst="rect">
            <a:avLst/>
          </a:prstGeom>
          <a:noFill/>
        </p:spPr>
        <p:txBody>
          <a:bodyPr wrap="square">
            <a:spAutoFit/>
          </a:bodyPr>
          <a:lstStyle/>
          <a:p>
            <a:pPr algn="l" rtl="0"/>
            <a:r>
              <a:rPr lang="en-GB" sz="1400" b="1" dirty="0">
                <a:latin typeface="Segoe UI" panose="020B0502040204020203" pitchFamily="34" charset="0"/>
                <a:ea typeface="Tahoma" panose="020B0604030504040204" pitchFamily="34" charset="0"/>
                <a:cs typeface="Segoe UI" panose="020B0502040204020203" pitchFamily="34" charset="0"/>
              </a:rPr>
              <a:t>4. What type of frameworks do your children attend?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a. No framework, they stay at home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b. No framework, they stay with their grandparents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c. No framework, they stay with a relative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d. They have a nanny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en-US" sz="1400" dirty="0">
                <a:latin typeface="Segoe UI" panose="020B0502040204020203" pitchFamily="34" charset="0"/>
                <a:ea typeface="Tahoma" panose="020B0604030504040204" pitchFamily="34" charset="0"/>
                <a:cs typeface="Segoe UI" panose="020B0502040204020203" pitchFamily="34" charset="0"/>
              </a:rPr>
              <a:t>Pre-nursery playgroup</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 kindergarten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Daycare (WIZO, NA’AMAT)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Municipal kindergarten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Private afternoon childcare facility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J. Municipal afternoon childcare facility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k. Framework outside of Tira,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l.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5. How do you currently get to and from the educational frameworks with your children?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 / 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We take turns (with neighbors/friends from kindergarten /    relatives)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 transportation we pay for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Taxi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Other,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EA7B277-48DD-4079-B7E2-0247D7B63891}"/>
              </a:ext>
            </a:extLst>
          </p:cNvPr>
          <p:cNvSpPr txBox="1"/>
          <p:nvPr/>
        </p:nvSpPr>
        <p:spPr>
          <a:xfrm>
            <a:off x="8704833" y="953216"/>
            <a:ext cx="3393685" cy="5232202"/>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6. If you were offered subsidized transportation to and from your children’s frameworks, how interested would you be in using it?</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Definitely interested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Interested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Interested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Somewhat interested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Not very interested</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Hardly interested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interested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7. With whom of the following do your children usually spend the afternoon? </a:t>
            </a:r>
            <a:r>
              <a:rPr lang="en-US" sz="1200" b="1" dirty="0">
                <a:latin typeface="Segoe UI" panose="020B0502040204020203" pitchFamily="34" charset="0"/>
                <a:ea typeface="Tahoma" panose="020B0604030504040204" pitchFamily="34" charset="0"/>
                <a:cs typeface="Segoe UI" panose="020B0502040204020203" pitchFamily="34" charset="0"/>
              </a:rPr>
              <a:t>(You can mark more than one answer) </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Their mother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Their father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Their older siblings</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Their grandparents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Their uncles and aunts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A nanny / babysitter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877779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59</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Tira Resident Survey</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594107"/>
            <a:chOff x="-116958" y="6457504"/>
            <a:chExt cx="10366745"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565763"/>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476C874F-9EFB-4EC6-B8B8-C845D157689A}"/>
              </a:ext>
            </a:extLst>
          </p:cNvPr>
          <p:cNvSpPr txBox="1"/>
          <p:nvPr/>
        </p:nvSpPr>
        <p:spPr>
          <a:xfrm>
            <a:off x="83932" y="646526"/>
            <a:ext cx="4051004" cy="5632311"/>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8. How do your children spend time when they’re not in their school?</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he-IL" sz="14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9. Here is a list of places where children from Tira can spend time outside their frameworks. Where do your children usually spend time? </a:t>
            </a: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Home with their 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Home with relatives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A friend’s house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Playground/park in Tira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Playground/park outside Tira in an Arab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Playground/park outside Tira in a Jewish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Playroom in Tira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Playroom outside Tira in an Arab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j.  Playroom outside Tira in a Jewish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k. Swimming pool outside Tira in an Arab city</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l.  Swimming pool outside Tira in a Jewish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m.Library outside Tira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n. Extracurricular / enrichment activities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o. Other: _______________________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4B1A2A31-B4A6-4769-8D8C-8DFD660AAAE9}"/>
              </a:ext>
            </a:extLst>
          </p:cNvPr>
          <p:cNvSpPr txBox="1"/>
          <p:nvPr/>
        </p:nvSpPr>
        <p:spPr>
          <a:xfrm>
            <a:off x="4134936" y="533864"/>
            <a:ext cx="4051003" cy="5047536"/>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10. What extracurricular/enrichment activities do your children participate in in addition to their school?</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Municipal extracurricular/enrichment activities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Extracurricular/enrichment activities provided</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by a nonprofit organization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Privately funded extracurricular/enrichment</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activities in Tira</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Privately funded extracurricular/enrichment</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activities outside Tira in an Arab city</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Privately funded extracurricular/enrichment</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activities outside Tira in a Jewish city</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Other: 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11. You previously noted that you only spend the afternoon with your children at home/in other people’s home. Please specify why:</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 wasn’t aware of any other options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There are no other options in Tira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It’s too expensive</a:t>
            </a:r>
            <a:r>
              <a:rPr lang="he-IL" sz="14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Using public transportation is difficult / I don’t have a car</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20" name="TextBox 19">
            <a:extLst>
              <a:ext uri="{FF2B5EF4-FFF2-40B4-BE49-F238E27FC236}">
                <a16:creationId xmlns:a16="http://schemas.microsoft.com/office/drawing/2014/main" id="{0E432127-E968-4C8F-86E9-EDA706106CAF}"/>
              </a:ext>
            </a:extLst>
          </p:cNvPr>
          <p:cNvSpPr txBox="1"/>
          <p:nvPr/>
        </p:nvSpPr>
        <p:spPr>
          <a:xfrm>
            <a:off x="8185939" y="527270"/>
            <a:ext cx="3923416" cy="5016758"/>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12. Which of the following services have your children ever used in Tira? </a:t>
            </a: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Welfare Department services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Child Development Institute / family health</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center services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Child development services provided by an</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HMO</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Child development services provided by a </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private institution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My child/children has/ve never used any of</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these services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13. Why have you never used any of the services?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My children never needed them.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These services aren’t available in the city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There are no available appointments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They’re expensive/too expensive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didn’t think they would benefit my child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wasn’t familiar with these types of services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946555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33" name="Group 32">
            <a:extLst>
              <a:ext uri="{FF2B5EF4-FFF2-40B4-BE49-F238E27FC236}">
                <a16:creationId xmlns:a16="http://schemas.microsoft.com/office/drawing/2014/main" id="{D1B4A29A-E5FB-49BA-A1CB-BC22C408B943}"/>
              </a:ext>
            </a:extLst>
          </p:cNvPr>
          <p:cNvGrpSpPr/>
          <p:nvPr/>
        </p:nvGrpSpPr>
        <p:grpSpPr>
          <a:xfrm>
            <a:off x="-116958" y="6457504"/>
            <a:ext cx="10443970" cy="594107"/>
            <a:chOff x="-116958" y="6457504"/>
            <a:chExt cx="10443970" cy="594107"/>
          </a:xfrm>
        </p:grpSpPr>
        <p:sp>
          <p:nvSpPr>
            <p:cNvPr id="34" name="Rectangle: Rounded Corners 33">
              <a:extLst>
                <a:ext uri="{FF2B5EF4-FFF2-40B4-BE49-F238E27FC236}">
                  <a16:creationId xmlns:a16="http://schemas.microsoft.com/office/drawing/2014/main" id="{092CD506-FAA9-4954-B068-6B4B23E06E57}"/>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5" name="Rectangle: Rounded Corners 34">
              <a:extLst>
                <a:ext uri="{FF2B5EF4-FFF2-40B4-BE49-F238E27FC236}">
                  <a16:creationId xmlns:a16="http://schemas.microsoft.com/office/drawing/2014/main" id="{472D017E-286C-47CF-81F5-815B2FE4EE7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6" name="TextBox 35">
              <a:extLst>
                <a:ext uri="{FF2B5EF4-FFF2-40B4-BE49-F238E27FC236}">
                  <a16:creationId xmlns:a16="http://schemas.microsoft.com/office/drawing/2014/main" id="{D59D5230-E180-4E48-A345-90D7805B5B0A}"/>
                </a:ext>
              </a:extLst>
            </p:cNvPr>
            <p:cNvSpPr txBox="1"/>
            <p:nvPr/>
          </p:nvSpPr>
          <p:spPr>
            <a:xfrm>
              <a:off x="2798" y="6549837"/>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6</a:t>
            </a:fld>
            <a:endParaRPr dirty="0"/>
          </a:p>
        </p:txBody>
      </p:sp>
      <p:sp>
        <p:nvSpPr>
          <p:cNvPr id="4" name="Rectangle 3">
            <a:extLst>
              <a:ext uri="{FF2B5EF4-FFF2-40B4-BE49-F238E27FC236}">
                <a16:creationId xmlns:a16="http://schemas.microsoft.com/office/drawing/2014/main" id="{BA59A0F4-AF19-40DC-A9DB-047888D9EB84}"/>
              </a:ext>
            </a:extLst>
          </p:cNvPr>
          <p:cNvSpPr>
            <a:spLocks noChangeArrowheads="1"/>
          </p:cNvSpPr>
          <p:nvPr/>
        </p:nvSpPr>
        <p:spPr bwMode="auto">
          <a:xfrm>
            <a:off x="28971" y="6186562"/>
            <a:ext cx="78894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The Quality of Life Index of the Arab Population in Israel*</a:t>
            </a:r>
            <a:endParaRPr lang="he-IL" sz="24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096000" y="954170"/>
            <a:ext cx="5564011" cy="2677656"/>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According to the Quality of Life Index for 2017, the weighted index value </a:t>
            </a:r>
            <a:r>
              <a:rPr lang="en-US" sz="1400" dirty="0" err="1">
                <a:latin typeface="Segoe UI" panose="020B0502040204020203" pitchFamily="34" charset="0"/>
                <a:cs typeface="Segoe UI" panose="020B0502040204020203" pitchFamily="34" charset="0"/>
              </a:rPr>
              <a:t>ffor</a:t>
            </a:r>
            <a:r>
              <a:rPr lang="en-US" sz="1400" dirty="0">
                <a:latin typeface="Segoe UI" panose="020B0502040204020203" pitchFamily="34" charset="0"/>
                <a:cs typeface="Segoe UI" panose="020B0502040204020203" pitchFamily="34" charset="0"/>
              </a:rPr>
              <a:t> the Arab population in Israel was only 0.18. The Arab population ranked low in relation to the orthodox Jewish population (0.64) and the non-orthodox Jewish population (0.71). The Arab population is underprivileged compared to the other groups in most areas of life, with significant gaps found in the fields of healthcare, education and higher education, income and economic situation, as well as infrastructure, public transportation and the environment.  </a:t>
            </a:r>
            <a:endParaRPr lang="he-IL" sz="14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6</a:t>
            </a:fld>
            <a:endParaRPr lang="x-none"/>
          </a:p>
        </p:txBody>
      </p:sp>
      <p:pic>
        <p:nvPicPr>
          <p:cNvPr id="3" name="תמונה 2">
            <a:extLst>
              <a:ext uri="{FF2B5EF4-FFF2-40B4-BE49-F238E27FC236}">
                <a16:creationId xmlns:a16="http://schemas.microsoft.com/office/drawing/2014/main" id="{C2D85FF8-9CB0-4AA3-B5A9-84151DBAB8BA}"/>
              </a:ext>
            </a:extLst>
          </p:cNvPr>
          <p:cNvPicPr>
            <a:picLocks noChangeAspect="1"/>
          </p:cNvPicPr>
          <p:nvPr/>
        </p:nvPicPr>
        <p:blipFill>
          <a:blip r:embed="rId3"/>
          <a:stretch>
            <a:fillRect/>
          </a:stretch>
        </p:blipFill>
        <p:spPr>
          <a:xfrm>
            <a:off x="607443" y="963183"/>
            <a:ext cx="5305778" cy="3046943"/>
          </a:xfrm>
          <a:prstGeom prst="rect">
            <a:avLst/>
          </a:prstGeom>
        </p:spPr>
      </p:pic>
      <p:pic>
        <p:nvPicPr>
          <p:cNvPr id="6" name="תמונה 5">
            <a:extLst>
              <a:ext uri="{FF2B5EF4-FFF2-40B4-BE49-F238E27FC236}">
                <a16:creationId xmlns:a16="http://schemas.microsoft.com/office/drawing/2014/main" id="{BEF6AF0A-B20D-4FF6-8058-27D85F93FAA6}"/>
              </a:ext>
            </a:extLst>
          </p:cNvPr>
          <p:cNvPicPr>
            <a:picLocks noChangeAspect="1"/>
          </p:cNvPicPr>
          <p:nvPr/>
        </p:nvPicPr>
        <p:blipFill rotWithShape="1">
          <a:blip r:embed="rId4"/>
          <a:srcRect t="8643"/>
          <a:stretch/>
        </p:blipFill>
        <p:spPr>
          <a:xfrm>
            <a:off x="6696923" y="3913545"/>
            <a:ext cx="4934669" cy="2314352"/>
          </a:xfrm>
          <a:prstGeom prst="rect">
            <a:avLst/>
          </a:prstGeom>
        </p:spPr>
      </p:pic>
      <p:sp>
        <p:nvSpPr>
          <p:cNvPr id="18" name="Rectangle 8">
            <a:extLst>
              <a:ext uri="{FF2B5EF4-FFF2-40B4-BE49-F238E27FC236}">
                <a16:creationId xmlns:a16="http://schemas.microsoft.com/office/drawing/2014/main" id="{C43D51AC-3C86-4397-8495-FB88D298B4FF}"/>
              </a:ext>
            </a:extLst>
          </p:cNvPr>
          <p:cNvSpPr/>
          <p:nvPr/>
        </p:nvSpPr>
        <p:spPr>
          <a:xfrm>
            <a:off x="1099434" y="584838"/>
            <a:ext cx="4380798" cy="369332"/>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Summary of the Weighted Quality of Life Index for 2017</a:t>
            </a:r>
            <a:endParaRPr lang="he-IL" sz="1200" dirty="0">
              <a:latin typeface="Segoe UI" panose="020B0502040204020203" pitchFamily="34" charset="0"/>
              <a:cs typeface="Segoe UI" panose="020B0502040204020203" pitchFamily="34" charset="0"/>
            </a:endParaRPr>
          </a:p>
        </p:txBody>
      </p:sp>
      <p:sp>
        <p:nvSpPr>
          <p:cNvPr id="20" name="Rectangle 8">
            <a:extLst>
              <a:ext uri="{FF2B5EF4-FFF2-40B4-BE49-F238E27FC236}">
                <a16:creationId xmlns:a16="http://schemas.microsoft.com/office/drawing/2014/main" id="{4643B206-0F0B-4C74-AAD1-3FC10C6A5AAD}"/>
              </a:ext>
            </a:extLst>
          </p:cNvPr>
          <p:cNvSpPr/>
          <p:nvPr/>
        </p:nvSpPr>
        <p:spPr>
          <a:xfrm>
            <a:off x="6228790" y="3616217"/>
            <a:ext cx="5396008"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Quality of Life Index, </a:t>
            </a:r>
            <a:r>
              <a:rPr lang="en-US" sz="1200" dirty="0">
                <a:latin typeface="Segoe UI" panose="020B0502040204020203" pitchFamily="34" charset="0"/>
                <a:cs typeface="Segoe UI" panose="020B0502040204020203" pitchFamily="34" charset="0"/>
              </a:rPr>
              <a:t>by population groups, 2012-2017</a:t>
            </a:r>
            <a:endParaRPr lang="he-IL" sz="12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DEF7172-5E8F-453C-87A2-ABDBD505E515}"/>
              </a:ext>
            </a:extLst>
          </p:cNvPr>
          <p:cNvSpPr/>
          <p:nvPr/>
        </p:nvSpPr>
        <p:spPr>
          <a:xfrm>
            <a:off x="560409" y="4371345"/>
            <a:ext cx="5759728" cy="170816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Between 2012-2017 the trend of change in the Arab population's quality of life rose gradually together with the considerable rise observed across the population in Israel. However, the trend of change in the Arab population’s quality of life is more moderate compared to the non-orthodox Jewish population. </a:t>
            </a:r>
            <a:endParaRPr lang="he-IL" sz="1400"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39427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60</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Tira Resident Survey</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441172" cy="594107"/>
            <a:chOff x="-116958" y="6457504"/>
            <a:chExt cx="10441172"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0" y="659495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B64A7A7-0252-41F3-A4E6-4B1AB7031F93}"/>
              </a:ext>
            </a:extLst>
          </p:cNvPr>
          <p:cNvSpPr txBox="1"/>
          <p:nvPr/>
        </p:nvSpPr>
        <p:spPr>
          <a:xfrm>
            <a:off x="88074" y="448388"/>
            <a:ext cx="4051004" cy="6093976"/>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Which of the following services have you ever used in Tira as a parent? </a:t>
            </a:r>
            <a:r>
              <a:rPr lang="en-US" sz="1200" b="1" dirty="0">
                <a:latin typeface="Segoe UI" panose="020B0502040204020203" pitchFamily="34" charset="0"/>
                <a:ea typeface="Tahoma" panose="020B0604030504040204" pitchFamily="34" charset="0"/>
                <a:cs typeface="Segoe UI" panose="020B0502040204020203" pitchFamily="34" charset="0"/>
              </a:rPr>
              <a:t>(Please marks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Counseling / parent training provided by an</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HMO / family health center before giving birth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Privately funded counseling / parent training</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before giving birth</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c. Counseling / parent training provided by an</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HMO / family health center after giving birth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Privately funded counseling / parent training</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after giving birth</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Meetings/lectures for parents on parenting</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related topics provided by an HMO/family</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health center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Privately funded meetings/lectures for parents</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on parenting related topics</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I haven’t used/participated in any of these</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services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15. Why haven’t you used these services?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 didn’t need them</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I didn’t think they would benefit 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I didn’t have the time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These services aren’t available in Tira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wasn’t able to get an appointment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couldn’t afford it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I didn’t know these services were available in Tira</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7BC89A11-EAEA-4142-AC4E-31342A2C84BE}"/>
              </a:ext>
            </a:extLst>
          </p:cNvPr>
          <p:cNvSpPr txBox="1"/>
          <p:nvPr/>
        </p:nvSpPr>
        <p:spPr>
          <a:xfrm>
            <a:off x="4139078" y="483101"/>
            <a:ext cx="4051003" cy="5693866"/>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16. What early childhood services would you like the municipality to provide?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17. If you were offered a municipal service such as a parenting workshop, guided activity for parents and children, or a playroom for young children that you had to pay for, what  price point would you consider reasonable for participating in a single activity?</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Axis scale in NIS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18. How safe do you feel walking on the streets of Tira with your children on a bicycle and/or with a stroller?</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 safe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Very safe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c. Safe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d. Moderately safe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Not very safe</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Hardly safe</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safe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595E81B3-604F-432D-9B6B-CEADADBEE318}"/>
              </a:ext>
            </a:extLst>
          </p:cNvPr>
          <p:cNvSpPr txBox="1"/>
          <p:nvPr/>
        </p:nvSpPr>
        <p:spPr>
          <a:xfrm>
            <a:off x="8141025" y="502779"/>
            <a:ext cx="3923416" cy="5416868"/>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19. How do you usually get around with your children in the afternoon</a:t>
            </a:r>
            <a:r>
              <a:rPr lang="en-US" sz="1200" b="1" dirty="0">
                <a:latin typeface="Segoe UI" panose="020B0502040204020203" pitchFamily="34" charset="0"/>
                <a:ea typeface="Tahoma" panose="020B0604030504040204" pitchFamily="34" charset="0"/>
                <a:cs typeface="Segoe UI" panose="020B0502040204020203" pitchFamily="34" charset="0"/>
              </a:rPr>
              <a:t>? (Please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Train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please specify: 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20. Why don’t you walk or ride a bicycle with your children?</a:t>
            </a: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t>
            </a:r>
          </a:p>
          <a:p>
            <a:pPr algn="l" rtl="0"/>
            <a:r>
              <a:rPr lang="en-US" sz="1200" b="1" dirty="0">
                <a:latin typeface="Segoe UI" panose="020B0502040204020203" pitchFamily="34" charset="0"/>
                <a:ea typeface="Tahoma" panose="020B0604030504040204" pitchFamily="34" charset="0"/>
                <a:cs typeface="Segoe UI" panose="020B0502040204020203" pitchFamily="34" charset="0"/>
              </a:rPr>
              <a:t>answers) </a:t>
            </a:r>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There are no crosswalks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There are no continuous sidewalks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Public spaces are unsafe</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There’s no shade</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There are no bicycle tracks/dedicated</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areas safe for riding</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We don’t ride bicycles for religious/cultural</a:t>
            </a:r>
            <a:br>
              <a:rPr lang="en-US" sz="1400" dirty="0">
                <a:latin typeface="Segoe UI" panose="020B0502040204020203" pitchFamily="34" charset="0"/>
                <a:ea typeface="Tahoma" panose="020B0604030504040204" pitchFamily="34" charset="0"/>
                <a:cs typeface="Segoe UI" panose="020B0502040204020203" pitchFamily="34" charset="0"/>
              </a:rPr>
            </a:br>
            <a:r>
              <a:rPr lang="en-US" sz="1400" dirty="0">
                <a:latin typeface="Segoe UI" panose="020B0502040204020203" pitchFamily="34" charset="0"/>
                <a:ea typeface="Tahoma" panose="020B0604030504040204" pitchFamily="34" charset="0"/>
                <a:cs typeface="Segoe UI" panose="020B0502040204020203" pitchFamily="34" charset="0"/>
              </a:rPr>
              <a:t>   reasons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75120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61</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Tira Resident Survey</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441172" cy="594107"/>
            <a:chOff x="-116958" y="6457504"/>
            <a:chExt cx="10441172"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0" y="6594166"/>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A45AA44F-146D-4F53-B9A0-5079B30A3EF0}"/>
              </a:ext>
            </a:extLst>
          </p:cNvPr>
          <p:cNvSpPr txBox="1"/>
          <p:nvPr/>
        </p:nvSpPr>
        <p:spPr>
          <a:xfrm>
            <a:off x="68411" y="649712"/>
            <a:ext cx="4051004" cy="5693866"/>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21. To what extent do you feel it is safe to spend time in playgrounds in Tira?</a:t>
            </a:r>
          </a:p>
          <a:p>
            <a:pPr algn="l" rtl="0"/>
            <a:r>
              <a:rPr lang="en-US" sz="1400" b="1" dirty="0">
                <a:latin typeface="Segoe UI" panose="020B0502040204020203" pitchFamily="34" charset="0"/>
                <a:ea typeface="Tahoma" panose="020B0604030504040204" pitchFamily="34" charset="0"/>
                <a:cs typeface="Segoe UI" panose="020B0502040204020203" pitchFamily="34" charset="0"/>
              </a:rPr>
              <a:t>The Abu Akfa playground</a:t>
            </a:r>
          </a:p>
          <a:p>
            <a:pPr algn="l" rtl="0"/>
            <a:r>
              <a:rPr lang="en-US" sz="1400" b="1" dirty="0">
                <a:latin typeface="Segoe UI" panose="020B0502040204020203" pitchFamily="34" charset="0"/>
                <a:ea typeface="Tahoma" panose="020B0604030504040204" pitchFamily="34" charset="0"/>
                <a:cs typeface="Segoe UI" panose="020B0502040204020203" pitchFamily="34" charset="0"/>
              </a:rPr>
              <a:t>The playground near Vav elementary school</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Other: ____________________________</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I don’t know these playgrounds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22. To what extent do you talk and interact with parents/neighbors when spending time with your children in public spaces/playgrounds in Tira?</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Always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40432AC5-A753-4800-B746-30D34DB9D989}"/>
              </a:ext>
            </a:extLst>
          </p:cNvPr>
          <p:cNvSpPr txBox="1"/>
          <p:nvPr/>
        </p:nvSpPr>
        <p:spPr>
          <a:xfrm>
            <a:off x="4119415" y="649712"/>
            <a:ext cx="4051003" cy="6124754"/>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23</a:t>
            </a:r>
            <a:r>
              <a:rPr lang="en-US" sz="1400" b="1" dirty="0">
                <a:latin typeface="Segoe UI" panose="020B0502040204020203" pitchFamily="34" charset="0"/>
                <a:ea typeface="Tahoma" panose="020B0604030504040204" pitchFamily="34" charset="0"/>
                <a:cs typeface="Segoe UI" panose="020B0502040204020203" pitchFamily="34" charset="0"/>
              </a:rPr>
              <a:t>. To what extent to you have someone close by you can turn to for help with your children?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Always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24. To what extent are you willing to take the initiative and work to promote early childhood needs in your area of residence?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25. Please leave your contact details for further communication: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Telephone no. + name __________________________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he-IL" sz="1400" dirty="0">
                <a:latin typeface="Segoe UI" panose="020B0502040204020203" pitchFamily="34" charset="0"/>
                <a:ea typeface="Tahoma" panose="020B0604030504040204" pitchFamily="34" charset="0"/>
                <a:cs typeface="Segoe UI" panose="020B0502040204020203" pitchFamily="34" charset="0"/>
              </a:rPr>
              <a:t> </a:t>
            </a:r>
          </a:p>
        </p:txBody>
      </p:sp>
      <p:sp>
        <p:nvSpPr>
          <p:cNvPr id="19" name="TextBox 18">
            <a:extLst>
              <a:ext uri="{FF2B5EF4-FFF2-40B4-BE49-F238E27FC236}">
                <a16:creationId xmlns:a16="http://schemas.microsoft.com/office/drawing/2014/main" id="{3A4C0876-4E89-4FB8-B854-8EFF6B56B0DA}"/>
              </a:ext>
            </a:extLst>
          </p:cNvPr>
          <p:cNvSpPr txBox="1"/>
          <p:nvPr/>
        </p:nvSpPr>
        <p:spPr>
          <a:xfrm>
            <a:off x="8083154" y="651881"/>
            <a:ext cx="3923416" cy="5262979"/>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26. To what extent are you pleased with the municipality’s functioning in regard to early childhood needs in daily life?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27. To what extent is does the municipality try to solve problems related to infrastructures in public spaces in response to residents’ requests?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Absolutely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216343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62</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Tira Resident Survey</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594107"/>
            <a:chOff x="-116958" y="6457504"/>
            <a:chExt cx="10366745"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570262"/>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D431E982-F5B7-4DDA-B1E8-A6C3BE25F7DA}"/>
              </a:ext>
            </a:extLst>
          </p:cNvPr>
          <p:cNvSpPr txBox="1"/>
          <p:nvPr/>
        </p:nvSpPr>
        <p:spPr>
          <a:xfrm>
            <a:off x="78749" y="642866"/>
            <a:ext cx="4051004" cy="4370427"/>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28. What are the main channels through which you receive or consume information about what’s happening in Tira and what the  municipality is doing for young children? </a:t>
            </a: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 don’t receive this kind of information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 municipality’s website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 municipality’s Facebook page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Signage / announcements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Municipal property tax slips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Municipal employees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City hotline / 106</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Other,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Through which other channels would you like to receive information about what’s happening in Tira and what the  municipality is doing for young children? </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endParaRPr lang="en-US"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05FC2B9E-8090-42CE-B6D6-33852097DD99}"/>
              </a:ext>
            </a:extLst>
          </p:cNvPr>
          <p:cNvSpPr txBox="1"/>
          <p:nvPr/>
        </p:nvSpPr>
        <p:spPr>
          <a:xfrm>
            <a:off x="4129753" y="642866"/>
            <a:ext cx="4051003" cy="5293757"/>
          </a:xfrm>
          <a:prstGeom prst="rect">
            <a:avLst/>
          </a:prstGeom>
          <a:noFill/>
        </p:spPr>
        <p:txBody>
          <a:bodyPr wrap="square">
            <a:spAutoFit/>
          </a:bodyPr>
          <a:lstStyle/>
          <a:p>
            <a:pPr algn="l" rtl="0"/>
            <a:r>
              <a:rPr lang="en-US" sz="1600" b="1" dirty="0">
                <a:latin typeface="Segoe UI" panose="020B0502040204020203" pitchFamily="34" charset="0"/>
                <a:ea typeface="Tahoma" panose="020B0604030504040204" pitchFamily="34" charset="0"/>
                <a:cs typeface="Segoe UI" panose="020B0502040204020203" pitchFamily="34" charset="0"/>
              </a:rPr>
              <a:t>Demographic questions</a:t>
            </a:r>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30. What is your gender?</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Man</a:t>
            </a:r>
            <a:r>
              <a:rPr lang="he-IL" sz="14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b. Woman</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31. How old are you?</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32. What is your current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Unpaid leave / unemployed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33. What is your spouse’s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Irrelevant (I don’t have a spouse)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Unpaid leave / unemployed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DA117D44-631B-4F50-A30E-A94F42B66A09}"/>
              </a:ext>
            </a:extLst>
          </p:cNvPr>
          <p:cNvSpPr txBox="1"/>
          <p:nvPr/>
        </p:nvSpPr>
        <p:spPr>
          <a:xfrm>
            <a:off x="8180756" y="522094"/>
            <a:ext cx="3923416" cy="5909310"/>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34. The average gross income per Arab household in Israel is NIS 11,000. What is your household’s income?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Well below average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Slightly below average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Average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Slightly above average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Well above average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35. What is your highest education certificate?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Elementary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Partial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Tertiary / diploma studies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Bachelor's degree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Mater’s degree or higher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36. How religious are you?</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Not religious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Not very religious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Religious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Very religious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37. Which neighborhood / area do you live in?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816820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latin typeface="Tahoma" panose="020B0604030504040204" pitchFamily="34" charset="0"/>
                <a:ea typeface="Tahoma" panose="020B0604030504040204" pitchFamily="34" charset="0"/>
                <a:cs typeface="Tahoma" panose="020B0604030504040204" pitchFamily="34" charset="0"/>
              </a:rPr>
              <a:pPr algn="r" rtl="0"/>
              <a:t>63</a:t>
            </a:fld>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 – Walking Day Observation Indicator</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641888"/>
            <a:chOff x="-116958" y="6457504"/>
            <a:chExt cx="10366745" cy="641888"/>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576172"/>
              <a:ext cx="10324214" cy="523220"/>
            </a:xfrm>
            <a:prstGeom prst="rect">
              <a:avLst/>
            </a:prstGeom>
            <a:noFill/>
          </p:spPr>
          <p:txBody>
            <a:bodyPr wrap="square" rtlCol="1">
              <a:spAutoFit/>
            </a:bodyPr>
            <a:lstStyle/>
            <a:p>
              <a:pPr algn="l" rtl="0"/>
              <a:r>
                <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a:t>
              </a:r>
              <a:r>
                <a:rPr lang="en-GB"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CET’s</a:t>
              </a:r>
              <a:r>
                <a:rPr lang="en-US"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6D8B3800-89C6-4D0B-A563-6CDAFD5394C2}"/>
              </a:ext>
            </a:extLst>
          </p:cNvPr>
          <p:cNvSpPr txBox="1"/>
          <p:nvPr/>
        </p:nvSpPr>
        <p:spPr>
          <a:xfrm>
            <a:off x="0" y="557966"/>
            <a:ext cx="10788650" cy="523220"/>
          </a:xfrm>
          <a:prstGeom prst="rect">
            <a:avLst/>
          </a:prstGeom>
          <a:noFill/>
        </p:spPr>
        <p:txBody>
          <a:bodyPr wrap="square">
            <a:spAutoFit/>
          </a:bodyPr>
          <a:lstStyle/>
          <a:p>
            <a:pPr algn="ctr" rtl="0"/>
            <a:r>
              <a:rPr lang="en-US" sz="1400" b="1" dirty="0">
                <a:effectLst/>
                <a:latin typeface="Tahoma" panose="020B0604030504040204" pitchFamily="34" charset="0"/>
                <a:ea typeface="Tahoma" panose="020B0604030504040204" pitchFamily="34" charset="0"/>
                <a:cs typeface="Tahoma" panose="020B0604030504040204" pitchFamily="34" charset="0"/>
              </a:rPr>
              <a:t>The Urban 95 Initiative:</a:t>
            </a:r>
          </a:p>
          <a:p>
            <a:pPr algn="ctr" rtl="0"/>
            <a:r>
              <a:rPr lang="en-US" sz="1400" b="1" dirty="0">
                <a:effectLst/>
                <a:latin typeface="Tahoma" panose="020B0604030504040204" pitchFamily="34" charset="0"/>
                <a:ea typeface="Tahoma" panose="020B0604030504040204" pitchFamily="34" charset="0"/>
                <a:cs typeface="Tahoma" panose="020B0604030504040204" pitchFamily="34" charset="0"/>
              </a:rPr>
              <a:t>Indicator for an Observation of a Cluster of Streets in Tira - Walking Day Activity Held on October 29</a:t>
            </a:r>
            <a:r>
              <a:rPr lang="en-US" sz="1400" b="1" baseline="30000" dirty="0">
                <a:effectLst/>
                <a:latin typeface="Tahoma" panose="020B0604030504040204" pitchFamily="34" charset="0"/>
                <a:ea typeface="Tahoma" panose="020B0604030504040204" pitchFamily="34" charset="0"/>
                <a:cs typeface="Tahoma" panose="020B0604030504040204" pitchFamily="34" charset="0"/>
              </a:rPr>
              <a:t>th</a:t>
            </a:r>
            <a:r>
              <a:rPr lang="en-US" sz="1400" b="1" dirty="0">
                <a:effectLst/>
                <a:latin typeface="Tahoma" panose="020B0604030504040204" pitchFamily="34" charset="0"/>
                <a:ea typeface="Tahoma" panose="020B0604030504040204" pitchFamily="34" charset="0"/>
                <a:cs typeface="Tahoma" panose="020B0604030504040204" pitchFamily="34" charset="0"/>
              </a:rPr>
              <a:t>, 2021</a:t>
            </a:r>
            <a:endParaRPr lang="en-US" sz="1400" dirty="0">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8" name="Table 17">
            <a:extLst>
              <a:ext uri="{FF2B5EF4-FFF2-40B4-BE49-F238E27FC236}">
                <a16:creationId xmlns:a16="http://schemas.microsoft.com/office/drawing/2014/main" id="{4786F207-2F6D-439A-BC59-2CC7F9E654F2}"/>
              </a:ext>
            </a:extLst>
          </p:cNvPr>
          <p:cNvGraphicFramePr>
            <a:graphicFrameLocks noGrp="1"/>
          </p:cNvGraphicFramePr>
          <p:nvPr>
            <p:extLst>
              <p:ext uri="{D42A27DB-BD31-4B8C-83A1-F6EECF244321}">
                <p14:modId xmlns:p14="http://schemas.microsoft.com/office/powerpoint/2010/main" val="4209493625"/>
              </p:ext>
            </p:extLst>
          </p:nvPr>
        </p:nvGraphicFramePr>
        <p:xfrm>
          <a:off x="1092623" y="1177961"/>
          <a:ext cx="10458816" cy="315976"/>
        </p:xfrm>
        <a:graphic>
          <a:graphicData uri="http://schemas.openxmlformats.org/drawingml/2006/table">
            <a:tbl>
              <a:tblPr rtl="1" firstRow="1" firstCol="1" bandRow="1"/>
              <a:tblGrid>
                <a:gridCol w="2807489">
                  <a:extLst>
                    <a:ext uri="{9D8B030D-6E8A-4147-A177-3AD203B41FA5}">
                      <a16:colId xmlns:a16="http://schemas.microsoft.com/office/drawing/2014/main" val="4260193224"/>
                    </a:ext>
                  </a:extLst>
                </a:gridCol>
                <a:gridCol w="4806950">
                  <a:extLst>
                    <a:ext uri="{9D8B030D-6E8A-4147-A177-3AD203B41FA5}">
                      <a16:colId xmlns:a16="http://schemas.microsoft.com/office/drawing/2014/main" val="1544537156"/>
                    </a:ext>
                  </a:extLst>
                </a:gridCol>
                <a:gridCol w="2844377">
                  <a:extLst>
                    <a:ext uri="{9D8B030D-6E8A-4147-A177-3AD203B41FA5}">
                      <a16:colId xmlns:a16="http://schemas.microsoft.com/office/drawing/2014/main" val="1942710830"/>
                    </a:ext>
                  </a:extLst>
                </a:gridCol>
              </a:tblGrid>
              <a:tr h="189796">
                <a:tc>
                  <a:txBody>
                    <a:bodyPr/>
                    <a:lstStyle/>
                    <a:p>
                      <a:pPr algn="l" rtl="0"/>
                      <a:r>
                        <a:rPr lang="en-US" sz="1600" dirty="0">
                          <a:effectLst/>
                          <a:latin typeface="Tahoma" panose="020B0604030504040204" pitchFamily="34" charset="0"/>
                          <a:ea typeface="Tahoma" panose="020B0604030504040204" pitchFamily="34" charset="0"/>
                          <a:cs typeface="Tahoma" panose="020B0604030504040204" pitchFamily="34" charset="0"/>
                        </a:rPr>
                        <a:t>Location:</a:t>
                      </a:r>
                      <a:r>
                        <a:rPr lang="he-IL" sz="1600" dirty="0">
                          <a:effectLst/>
                          <a:latin typeface="Tahoma" panose="020B0604030504040204" pitchFamily="34" charset="0"/>
                          <a:ea typeface="Tahoma" panose="020B0604030504040204" pitchFamily="34" charset="0"/>
                          <a:cs typeface="Tahoma" panose="020B0604030504040204" pitchFamily="34" charset="0"/>
                        </a:rPr>
                        <a:t> </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50000"/>
                        </a:lnSpc>
                      </a:pPr>
                      <a:r>
                        <a:rPr lang="en-US" sz="1600" dirty="0">
                          <a:effectLst/>
                          <a:latin typeface="Tahoma" panose="020B0604030504040204" pitchFamily="34" charset="0"/>
                          <a:ea typeface="Tahoma" panose="020B0604030504040204" pitchFamily="34" charset="0"/>
                          <a:cs typeface="Tahoma" panose="020B0604030504040204" pitchFamily="34" charset="0"/>
                        </a:rPr>
                        <a:t>Observation</a:t>
                      </a:r>
                      <a:r>
                        <a:rPr lang="en-US" sz="1600" baseline="0" dirty="0">
                          <a:effectLst/>
                          <a:latin typeface="Tahoma" panose="020B0604030504040204" pitchFamily="34" charset="0"/>
                          <a:ea typeface="Tahoma" panose="020B0604030504040204" pitchFamily="34" charset="0"/>
                          <a:cs typeface="Tahoma" panose="020B0604030504040204" pitchFamily="34" charset="0"/>
                        </a:rPr>
                        <a:t> date:</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50000"/>
                        </a:lnSpc>
                      </a:pPr>
                      <a:r>
                        <a:rPr lang="en-US" sz="1600" dirty="0">
                          <a:effectLst/>
                          <a:latin typeface="Tahoma" panose="020B0604030504040204" pitchFamily="34" charset="0"/>
                          <a:ea typeface="Tahoma" panose="020B0604030504040204" pitchFamily="34" charset="0"/>
                          <a:cs typeface="Tahoma" panose="020B0604030504040204" pitchFamily="34" charset="0"/>
                        </a:rPr>
                        <a:t>Observer: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80271"/>
                  </a:ext>
                </a:extLst>
              </a:tr>
            </a:tbl>
          </a:graphicData>
        </a:graphic>
      </p:graphicFrame>
      <p:sp>
        <p:nvSpPr>
          <p:cNvPr id="19" name="TextBox 18">
            <a:extLst>
              <a:ext uri="{FF2B5EF4-FFF2-40B4-BE49-F238E27FC236}">
                <a16:creationId xmlns:a16="http://schemas.microsoft.com/office/drawing/2014/main" id="{9552AE20-BAF3-4406-B70D-FD1E20ECD35F}"/>
              </a:ext>
            </a:extLst>
          </p:cNvPr>
          <p:cNvSpPr txBox="1"/>
          <p:nvPr/>
        </p:nvSpPr>
        <p:spPr>
          <a:xfrm>
            <a:off x="143838" y="1574418"/>
            <a:ext cx="11904324" cy="4185761"/>
          </a:xfrm>
          <a:prstGeom prst="rect">
            <a:avLst/>
          </a:prstGeom>
          <a:noFill/>
        </p:spPr>
        <p:txBody>
          <a:bodyPr wrap="square">
            <a:spAutoFit/>
          </a:bodyPr>
          <a:lstStyle/>
          <a:p>
            <a:pPr algn="l" rtl="0"/>
            <a:r>
              <a:rPr lang="en-US" sz="1400" u="sng" dirty="0">
                <a:effectLst/>
                <a:latin typeface="Tahoma" panose="020B0604030504040204" pitchFamily="34" charset="0"/>
                <a:ea typeface="Tahoma" panose="020B0604030504040204" pitchFamily="34" charset="0"/>
                <a:cs typeface="Tahoma" panose="020B0604030504040204" pitchFamily="34" charset="0"/>
              </a:rPr>
              <a:t>General instructions:</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l" rtl="0">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You are about to conduct an Xplore observation - a research and mapping process (analysis of the characteristics of the space and population, mapping communities, surveying the area, physical and urban characteristics) </a:t>
            </a: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lvl="0" indent="-342900" algn="l" rtl="0">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The observation includes:</a:t>
            </a:r>
          </a:p>
          <a:p>
            <a:pPr marL="342900" lvl="0" indent="-342900" algn="l" rtl="0">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Mapping and characterizing the types of uses of the space using an app and manual indicator to get a general impression. Please refer, among other things, to noise and traffic in the area and the sense of safety in the space and map needs – what is missing in the space to make it suitable for visitors and residents; describe the mix of uses in the space.</a:t>
            </a:r>
          </a:p>
          <a:p>
            <a:pPr marL="342900" lvl="0" indent="-342900" algn="l" rtl="0">
              <a:spcAft>
                <a:spcPts val="0"/>
              </a:spcAft>
              <a:buFont typeface="Courier New" panose="02070309020205020404" pitchFamily="49" charset="0"/>
              <a:buChar char="o"/>
            </a:pPr>
            <a:r>
              <a:rPr lang="en-US" sz="1400" u="sng" dirty="0">
                <a:effectLst/>
                <a:latin typeface="Tahoma" panose="020B0604030504040204" pitchFamily="34" charset="0"/>
                <a:ea typeface="Tahoma" panose="020B0604030504040204" pitchFamily="34" charset="0"/>
                <a:cs typeface="Tahoma" panose="020B0604030504040204" pitchFamily="34" charset="0"/>
              </a:rPr>
              <a:t>Structure of an observation hour –</a:t>
            </a:r>
            <a:r>
              <a:rPr lang="en-US" sz="1400" dirty="0">
                <a:effectLst/>
                <a:latin typeface="Tahoma" panose="020B0604030504040204" pitchFamily="34" charset="0"/>
                <a:ea typeface="Tahoma" panose="020B0604030504040204" pitchFamily="34" charset="0"/>
                <a:cs typeface="Tahoma" panose="020B0604030504040204" pitchFamily="34" charset="0"/>
              </a:rPr>
              <a:t> each observation hour is divided into 10 minute segments. One segment focuses on counting </a:t>
            </a:r>
            <a:r>
              <a:rPr lang="en-US" sz="1400" dirty="0">
                <a:latin typeface="Tahoma" panose="020B0604030504040204" pitchFamily="34" charset="0"/>
                <a:ea typeface="Tahoma" panose="020B0604030504040204" pitchFamily="34" charset="0"/>
                <a:cs typeface="Tahoma" panose="020B0604030504040204" pitchFamily="34" charset="0"/>
              </a:rPr>
              <a:t>and demographic characterization of </a:t>
            </a:r>
            <a:r>
              <a:rPr lang="en-US" sz="1400" dirty="0">
                <a:effectLst/>
                <a:latin typeface="Tahoma" panose="020B0604030504040204" pitchFamily="34" charset="0"/>
                <a:ea typeface="Tahoma" panose="020B0604030504040204" pitchFamily="34" charset="0"/>
                <a:cs typeface="Tahoma" panose="020B0604030504040204" pitchFamily="34" charset="0"/>
              </a:rPr>
              <a:t>passersby (“movement” in the app), the next segment focuses on describing the behavior of those in the space “stationary” in the app) – who the users are, where they are sitting, what they are doing. At the same time, provide a qualitative impression using the Xplore indicator, and repeat.</a:t>
            </a:r>
          </a:p>
          <a:p>
            <a:pPr marL="342900" lvl="0" indent="-342900" algn="l" rtl="0">
              <a:spcAft>
                <a:spcPts val="0"/>
              </a:spcAft>
              <a:buFont typeface="Courier New" panose="02070309020205020404" pitchFamily="49" charset="0"/>
              <a:buChar char="o"/>
            </a:pPr>
            <a:r>
              <a:rPr lang="en-US" sz="1400" b="1" dirty="0">
                <a:effectLst/>
                <a:latin typeface="Tahoma" panose="020B0604030504040204" pitchFamily="34" charset="0"/>
                <a:ea typeface="Tahoma" panose="020B0604030504040204" pitchFamily="34" charset="0"/>
                <a:cs typeface="Tahoma" panose="020B0604030504040204" pitchFamily="34" charset="0"/>
              </a:rPr>
              <a:t>The observation focuses on the following questions – who is in the space (and who is not), what they are doing in it, where they are spending time and how they are getting around.</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Refer to the balances between residential and other uses, meaning between various activities (bars and restaurants, benches, schools, shopping, etc.) and various population groups (residents and visitors, age, gender, etc.)</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l" rtl="0">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Observe what is happing according to the observation indicator and document according to the criteria.</a:t>
            </a:r>
          </a:p>
          <a:p>
            <a:pPr marL="342900" lvl="0" indent="-342900" algn="l" rtl="0">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Try to take pictures of the area and passersby in the public space.</a:t>
            </a:r>
          </a:p>
          <a:p>
            <a:pPr marL="1828800" indent="457200" algn="ctr" rtl="0"/>
            <a:r>
              <a:rPr lang="en-US" sz="1400" dirty="0">
                <a:effectLst/>
                <a:latin typeface="Tahoma" panose="020B0604030504040204" pitchFamily="34" charset="0"/>
                <a:ea typeface="Tahoma" panose="020B0604030504040204" pitchFamily="34" charset="0"/>
                <a:cs typeface="Tahoma" panose="020B0604030504040204" pitchFamily="34" charset="0"/>
              </a:rPr>
              <a:t>Thank you and good luck!</a:t>
            </a:r>
          </a:p>
          <a:p>
            <a:pPr marL="4114800" indent="457200" algn="ctr" rtl="0"/>
            <a:r>
              <a:rPr lang="en-US" sz="1400" dirty="0">
                <a:effectLst/>
                <a:latin typeface="Tahoma" panose="020B0604030504040204" pitchFamily="34" charset="0"/>
                <a:ea typeface="Tahoma" panose="020B0604030504040204" pitchFamily="34" charset="0"/>
                <a:cs typeface="Tahoma" panose="020B0604030504040204" pitchFamily="34" charset="0"/>
              </a:rPr>
              <a:t>The CET’s Urban95 evaluation team </a:t>
            </a:r>
          </a:p>
        </p:txBody>
      </p:sp>
      <p:sp>
        <p:nvSpPr>
          <p:cNvPr id="21" name="TextBox 20">
            <a:extLst>
              <a:ext uri="{FF2B5EF4-FFF2-40B4-BE49-F238E27FC236}">
                <a16:creationId xmlns:a16="http://schemas.microsoft.com/office/drawing/2014/main" id="{61AAE2E4-9B6E-4CC1-9C00-8D714E6F11D0}"/>
              </a:ext>
            </a:extLst>
          </p:cNvPr>
          <p:cNvSpPr txBox="1"/>
          <p:nvPr/>
        </p:nvSpPr>
        <p:spPr>
          <a:xfrm>
            <a:off x="515128" y="5713557"/>
            <a:ext cx="10075524" cy="584775"/>
          </a:xfrm>
          <a:prstGeom prst="rect">
            <a:avLst/>
          </a:prstGeom>
          <a:noFill/>
        </p:spPr>
        <p:txBody>
          <a:bodyPr wrap="square">
            <a:spAutoFit/>
          </a:bodyPr>
          <a:lstStyle/>
          <a:p>
            <a:pPr algn="l" rtl="0"/>
            <a:r>
              <a:rPr lang="en-US" sz="1600" u="sng" dirty="0">
                <a:effectLst/>
                <a:latin typeface="Tahoma" panose="020B0604030504040204" pitchFamily="34" charset="0"/>
                <a:ea typeface="Tahoma" panose="020B0604030504040204" pitchFamily="34" charset="0"/>
                <a:cs typeface="Tahoma" panose="020B0604030504040204" pitchFamily="34" charset="0"/>
              </a:rPr>
              <a:t>General comments (for documentation during the observation) – </a:t>
            </a:r>
            <a:r>
              <a:rPr lang="en-US" sz="1600" b="1" u="sng" dirty="0">
                <a:latin typeface="Tahoma" panose="020B0604030504040204" pitchFamily="34" charset="0"/>
                <a:ea typeface="Tahoma" panose="020B0604030504040204" pitchFamily="34" charset="0"/>
                <a:cs typeface="Tahoma" panose="020B0604030504040204" pitchFamily="34" charset="0"/>
              </a:rPr>
              <a:t>This is where you should describe the course of events in broad strokes</a:t>
            </a:r>
            <a:endParaRPr lang="en-US" sz="16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2985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64</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 – Walking Day Observation Indicator</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366745" cy="594107"/>
            <a:chOff x="-116958" y="6457504"/>
            <a:chExt cx="10366745"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74427" y="6632427"/>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3" name="Table 3">
            <a:extLst>
              <a:ext uri="{FF2B5EF4-FFF2-40B4-BE49-F238E27FC236}">
                <a16:creationId xmlns:a16="http://schemas.microsoft.com/office/drawing/2014/main" id="{DAEF9F20-C553-5E35-CECD-ABDE9CACFB5B}"/>
              </a:ext>
            </a:extLst>
          </p:cNvPr>
          <p:cNvGraphicFramePr>
            <a:graphicFrameLocks noGrp="1"/>
          </p:cNvGraphicFramePr>
          <p:nvPr>
            <p:extLst>
              <p:ext uri="{D42A27DB-BD31-4B8C-83A1-F6EECF244321}">
                <p14:modId xmlns:p14="http://schemas.microsoft.com/office/powerpoint/2010/main" val="4115422121"/>
              </p:ext>
            </p:extLst>
          </p:nvPr>
        </p:nvGraphicFramePr>
        <p:xfrm>
          <a:off x="255148" y="574518"/>
          <a:ext cx="11681704" cy="5289986"/>
        </p:xfrm>
        <a:graphic>
          <a:graphicData uri="http://schemas.openxmlformats.org/drawingml/2006/table">
            <a:tbl>
              <a:tblPr firstRow="1" bandRow="1">
                <a:tableStyleId>{F5AB1C69-6EDB-4FF4-983F-18BD219EF322}</a:tableStyleId>
              </a:tblPr>
              <a:tblGrid>
                <a:gridCol w="3529452">
                  <a:extLst>
                    <a:ext uri="{9D8B030D-6E8A-4147-A177-3AD203B41FA5}">
                      <a16:colId xmlns:a16="http://schemas.microsoft.com/office/drawing/2014/main" val="1338257508"/>
                    </a:ext>
                  </a:extLst>
                </a:gridCol>
                <a:gridCol w="8152252">
                  <a:extLst>
                    <a:ext uri="{9D8B030D-6E8A-4147-A177-3AD203B41FA5}">
                      <a16:colId xmlns:a16="http://schemas.microsoft.com/office/drawing/2014/main" val="1730825426"/>
                    </a:ext>
                  </a:extLst>
                </a:gridCol>
              </a:tblGrid>
              <a:tr h="366571">
                <a:tc>
                  <a:txBody>
                    <a:bodyPr/>
                    <a:lstStyle/>
                    <a:p>
                      <a:pPr marL="0" marR="0" algn="l" rtl="0">
                        <a:lnSpc>
                          <a:spcPct val="150000"/>
                        </a:lnSpc>
                        <a:spcBef>
                          <a:spcPts val="0"/>
                        </a:spcBef>
                        <a:spcAft>
                          <a:spcPts val="0"/>
                        </a:spcAft>
                      </a:pPr>
                      <a:r>
                        <a:rPr lang="en-US" sz="1200" b="1">
                          <a:effectLst/>
                          <a:latin typeface="Arial" panose="020B0604020202020204" pitchFamily="34" charset="0"/>
                          <a:ea typeface="Calibri" panose="020F0502020204030204" pitchFamily="34" charset="0"/>
                          <a:cs typeface="Arial" panose="020B0604020202020204" pitchFamily="34" charset="0"/>
                        </a:rPr>
                        <a:t>Xplore observation criteria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200" b="1">
                          <a:effectLst/>
                          <a:latin typeface="Arial" panose="020B0604020202020204" pitchFamily="34" charset="0"/>
                          <a:ea typeface="Calibri" panose="020F0502020204030204" pitchFamily="34" charset="0"/>
                          <a:cs typeface="Arial" panose="020B0604020202020204" pitchFamily="34" charset="0"/>
                        </a:rPr>
                        <a:t>Mapping the physical space, businesses, public institutions and buildings, and points of interest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65174490"/>
                  </a:ext>
                </a:extLst>
              </a:tr>
              <a:tr h="0">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Mapping the public space and mapping businesses and institutions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Provide a physical description of the space, identify points of interest and attractions for passersby as well as potential </a:t>
                      </a:r>
                      <a:r>
                        <a:rPr lang="en-US" sz="900" b="1" dirty="0">
                          <a:effectLst/>
                          <a:latin typeface="Arial" panose="020B0604020202020204" pitchFamily="34" charset="0"/>
                          <a:ea typeface="Calibri" panose="020F0502020204030204" pitchFamily="34" charset="0"/>
                          <a:cs typeface="Arial" panose="020B0604020202020204" pitchFamily="34" charset="0"/>
                        </a:rPr>
                        <a:t>obstructions and disruptions</a:t>
                      </a: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Description of the space and main usage characteristics </a:t>
                      </a:r>
                      <a:r>
                        <a:rPr lang="en-US" sz="900" dirty="0">
                          <a:effectLst/>
                          <a:latin typeface="Arial" panose="020B0604020202020204" pitchFamily="34" charset="0"/>
                          <a:ea typeface="Calibri" panose="020F0502020204030204" pitchFamily="34" charset="0"/>
                          <a:cs typeface="Arial" panose="020B0604020202020204" pitchFamily="34" charset="0"/>
                        </a:rPr>
                        <a:t>(commerce / leisure / other),</a:t>
                      </a:r>
                      <a:r>
                        <a:rPr lang="en-US" sz="900" b="1" dirty="0">
                          <a:effectLst/>
                          <a:latin typeface="Arial" panose="020B0604020202020204" pitchFamily="34" charset="0"/>
                          <a:ea typeface="Calibri" panose="020F0502020204030204" pitchFamily="34" charset="0"/>
                          <a:cs typeface="Arial" panose="020B0604020202020204" pitchFamily="34" charset="0"/>
                        </a:rPr>
                        <a:t> mapping points of interest and attractions (public institutions and buildings) – </a:t>
                      </a:r>
                      <a:r>
                        <a:rPr lang="en-US" sz="900" b="1" u="sng" dirty="0">
                          <a:effectLst/>
                          <a:latin typeface="Arial" panose="020B0604020202020204" pitchFamily="34" charset="0"/>
                          <a:ea typeface="Calibri" panose="020F0502020204030204" pitchFamily="34" charset="0"/>
                          <a:cs typeface="Arial" panose="020B0604020202020204" pitchFamily="34" charset="0"/>
                        </a:rPr>
                        <a:t>Description of the mix of uses of the space</a:t>
                      </a:r>
                      <a:r>
                        <a:rPr lang="en-US" sz="900" dirty="0">
                          <a:effectLst/>
                          <a:latin typeface="Arial" panose="020B0604020202020204" pitchFamily="34" charset="0"/>
                          <a:ea typeface="Calibri" panose="020F0502020204030204" pitchFamily="34" charset="0"/>
                          <a:cs typeface="Arial" panose="020B0604020202020204" pitchFamily="34" charset="0"/>
                        </a:rPr>
                        <a:t> (playgrounds, day care and educational frameworks, houses of worship, sitting / informal gathering / recreation areas):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Describe street paths in the area, map obstructions and disruptions for pedestrians</a:t>
                      </a:r>
                      <a:r>
                        <a:rPr lang="en-US" sz="900" dirty="0">
                          <a:effectLst/>
                          <a:latin typeface="Arial" panose="020B0604020202020204" pitchFamily="34" charset="0"/>
                          <a:ea typeface="Calibri" panose="020F0502020204030204" pitchFamily="34" charset="0"/>
                          <a:cs typeface="Arial" panose="020B0604020202020204" pitchFamily="34" charset="0"/>
                        </a:rPr>
                        <a:t> (sidewalk width and intactness, separation between pedestrians, bicycles, and cars, parking lot / house entrances and exits, bicycles tracks, emergency services, location of garbage cans and recycling facilities, potholes, infrastructure work, other hazards, untreated greenery, dangerous electrical car / bike traffic in walking areas, etc.):</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55448146"/>
                  </a:ext>
                </a:extLst>
              </a:tr>
              <a:tr h="753948">
                <a:tc>
                  <a:txBody>
                    <a:bodyPr/>
                    <a:lstStyle/>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Score each criterion on a scale from 1 to 7 (1 = not at all / very negative and 7 = positive / to a very large extent)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Score (1–7): </a:t>
                      </a:r>
                      <a:r>
                        <a:rPr lang="en-US" sz="900">
                          <a:effectLst/>
                          <a:latin typeface="Arial" panose="020B0604020202020204" pitchFamily="34" charset="0"/>
                          <a:ea typeface="Calibri" panose="020F0502020204030204" pitchFamily="34" charset="0"/>
                          <a:cs typeface="Arial" panose="020B0604020202020204" pitchFamily="34" charset="0"/>
                        </a:rPr>
                        <a:t>walking</a:t>
                      </a:r>
                      <a:r>
                        <a:rPr lang="en-US" sz="900" b="1">
                          <a:effectLst/>
                          <a:latin typeface="Arial" panose="020B0604020202020204" pitchFamily="34" charset="0"/>
                          <a:ea typeface="Calibri" panose="020F0502020204030204" pitchFamily="34" charset="0"/>
                          <a:cs typeface="Arial" panose="020B0604020202020204" pitchFamily="34" charset="0"/>
                        </a:rPr>
                        <a:t> </a:t>
                      </a:r>
                      <a:r>
                        <a:rPr lang="en-US" sz="900">
                          <a:effectLst/>
                          <a:latin typeface="Arial" panose="020B0604020202020204" pitchFamily="34" charset="0"/>
                          <a:ea typeface="Calibri" panose="020F0502020204030204" pitchFamily="34" charset="0"/>
                          <a:cs typeface="Arial" panose="020B0604020202020204" pitchFamily="34" charset="0"/>
                        </a:rPr>
                        <a:t>ease and continuity __ ease of mobility with a stroller / wheelchair __ cleanliness and maintenance (+ animal waste collection)__ shade (during the day)__ lighting (in the evening)__ fencing/separation__ sense of safety__ sitting areas__</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87915266"/>
                  </a:ext>
                </a:extLst>
              </a:tr>
              <a:tr h="296125">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Observation criteria – Movement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Qualitative aspects among passersby</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53077514"/>
                  </a:ext>
                </a:extLst>
              </a:tr>
              <a:tr h="946919">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Mix: </a:t>
                      </a:r>
                      <a:r>
                        <a:rPr lang="en-US" sz="900" u="sng" dirty="0">
                          <a:effectLst/>
                          <a:latin typeface="Arial" panose="020B0604020202020204" pitchFamily="34" charset="0"/>
                          <a:ea typeface="Calibri" panose="020F0502020204030204" pitchFamily="34" charset="0"/>
                          <a:cs typeface="Arial" panose="020B0604020202020204" pitchFamily="34" charset="0"/>
                        </a:rPr>
                        <a:t>adult</a:t>
                      </a:r>
                      <a:r>
                        <a:rPr lang="en-US" sz="900" dirty="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900" u="sng" dirty="0">
                          <a:effectLst/>
                          <a:latin typeface="Arial" panose="020B0604020202020204" pitchFamily="34" charset="0"/>
                          <a:ea typeface="Calibri" panose="020F0502020204030204" pitchFamily="34" charset="0"/>
                          <a:cs typeface="Arial" panose="020B0604020202020204" pitchFamily="34" charset="0"/>
                        </a:rPr>
                        <a:t>couple</a:t>
                      </a:r>
                      <a:r>
                        <a:rPr lang="en-US" sz="900" dirty="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900" u="sng" dirty="0">
                          <a:effectLst/>
                          <a:latin typeface="Arial" panose="020B0604020202020204" pitchFamily="34" charset="0"/>
                          <a:ea typeface="Calibri" panose="020F0502020204030204" pitchFamily="34" charset="0"/>
                          <a:cs typeface="Arial" panose="020B0604020202020204" pitchFamily="34" charset="0"/>
                        </a:rPr>
                        <a:t>group</a:t>
                      </a:r>
                      <a:r>
                        <a:rPr lang="en-US" sz="900" dirty="0">
                          <a:effectLst/>
                          <a:latin typeface="Arial" panose="020B0604020202020204" pitchFamily="34" charset="0"/>
                          <a:ea typeface="Calibri" panose="020F0502020204030204" pitchFamily="34" charset="0"/>
                          <a:cs typeface="Arial" panose="020B0604020202020204" pitchFamily="34" charset="0"/>
                        </a:rPr>
                        <a:t> (several adults and children): ______________ teenagers__ couples without children__ groups of friends__ senior citizens__ single individuals__ workers__ people with disabilities__</a:t>
                      </a:r>
                      <a:br>
                        <a:rPr lang="en-US" sz="900" dirty="0">
                          <a:effectLst/>
                          <a:latin typeface="Arial" panose="020B0604020202020204" pitchFamily="34" charset="0"/>
                          <a:ea typeface="Calibri" panose="020F0502020204030204" pitchFamily="34" charset="0"/>
                          <a:cs typeface="Arial" panose="020B0604020202020204" pitchFamily="34" charset="0"/>
                        </a:rPr>
                      </a:br>
                      <a:r>
                        <a:rPr lang="en-US" sz="900" dirty="0">
                          <a:effectLst/>
                          <a:latin typeface="Arial" panose="020B0604020202020204" pitchFamily="34" charset="0"/>
                          <a:ea typeface="Calibri" panose="020F0502020204030204" pitchFamily="34" charset="0"/>
                          <a:cs typeface="Arial" panose="020B0604020202020204" pitchFamily="34" charset="0"/>
                        </a:rPr>
                        <a:t>General description of what is happening among passersby (documentation of irregular occurrences and anything noteworthy. Documentation of how families with children conduct themselves and how they get around – strollers, children’s cars…)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7235542"/>
                  </a:ext>
                </a:extLst>
              </a:tr>
              <a:tr h="296125">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Observation criteria – Stationary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Qualitative aspects among those spending time in the area</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5086251"/>
                  </a:ext>
                </a:extLst>
              </a:tr>
              <a:tr h="415075">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Types of cars among families with children (percentages)</a:t>
                      </a:r>
                      <a:br>
                        <a:rPr lang="en-US" sz="900" b="1">
                          <a:effectLst/>
                          <a:latin typeface="Arial" panose="020B0604020202020204" pitchFamily="34" charset="0"/>
                          <a:ea typeface="Calibri" panose="020F0502020204030204" pitchFamily="34" charset="0"/>
                          <a:cs typeface="Arial" panose="020B0604020202020204" pitchFamily="34" charset="0"/>
                        </a:rPr>
                      </a:br>
                      <a:r>
                        <a:rPr lang="en-US" sz="900" b="1">
                          <a:effectLst/>
                          <a:latin typeface="Arial" panose="020B0604020202020204" pitchFamily="34" charset="0"/>
                          <a:ea typeface="Calibri" panose="020F0502020204030204" pitchFamily="34" charset="0"/>
                          <a:cs typeface="Arial" panose="020B0604020202020204" pitchFamily="34" charset="0"/>
                        </a:rPr>
                        <a:t>Visitors who are not families with children (percentages)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Mix: </a:t>
                      </a:r>
                      <a:r>
                        <a:rPr lang="en-US" sz="900" u="sng" dirty="0">
                          <a:effectLst/>
                          <a:latin typeface="Arial" panose="020B0604020202020204" pitchFamily="34" charset="0"/>
                          <a:ea typeface="Calibri" panose="020F0502020204030204" pitchFamily="34" charset="0"/>
                          <a:cs typeface="Arial" panose="020B0604020202020204" pitchFamily="34" charset="0"/>
                        </a:rPr>
                        <a:t>adult</a:t>
                      </a:r>
                      <a:r>
                        <a:rPr lang="en-US" sz="900" dirty="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900" u="sng" dirty="0">
                          <a:effectLst/>
                          <a:latin typeface="Arial" panose="020B0604020202020204" pitchFamily="34" charset="0"/>
                          <a:ea typeface="Calibri" panose="020F0502020204030204" pitchFamily="34" charset="0"/>
                          <a:cs typeface="Arial" panose="020B0604020202020204" pitchFamily="34" charset="0"/>
                        </a:rPr>
                        <a:t>couple</a:t>
                      </a:r>
                      <a:r>
                        <a:rPr lang="en-US" sz="900" dirty="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900" u="sng" dirty="0">
                          <a:effectLst/>
                          <a:latin typeface="Arial" panose="020B0604020202020204" pitchFamily="34" charset="0"/>
                          <a:ea typeface="Calibri" panose="020F0502020204030204" pitchFamily="34" charset="0"/>
                          <a:cs typeface="Arial" panose="020B0604020202020204" pitchFamily="34" charset="0"/>
                        </a:rPr>
                        <a:t>group</a:t>
                      </a:r>
                      <a:r>
                        <a:rPr lang="en-US" sz="900" dirty="0">
                          <a:effectLst/>
                          <a:latin typeface="Arial" panose="020B0604020202020204" pitchFamily="34" charset="0"/>
                          <a:ea typeface="Calibri" panose="020F0502020204030204" pitchFamily="34" charset="0"/>
                          <a:cs typeface="Arial" panose="020B0604020202020204" pitchFamily="34" charset="0"/>
                        </a:rPr>
                        <a:t> (several adults and children): ______________ teenagers__ couples without children__ groups of friends__ senior citizens__ single individuals__ workers__ people with disabilities__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General description of what it going on</a:t>
                      </a:r>
                      <a:r>
                        <a:rPr lang="en-US" sz="900" dirty="0">
                          <a:effectLst/>
                          <a:latin typeface="Arial" panose="020B0604020202020204" pitchFamily="34" charset="0"/>
                          <a:ea typeface="Calibri" panose="020F0502020204030204" pitchFamily="34" charset="0"/>
                          <a:cs typeface="Arial" panose="020B0604020202020204" pitchFamily="34" charset="0"/>
                        </a:rPr>
                        <a:t> among those spending time in the area (presence and behavior of parents and children – joint play, what are the children doing? What grabs their attention/interest and what are they occupied with?</a:t>
                      </a:r>
                      <a:r>
                        <a:rPr lang="en-US" sz="900" b="1" dirty="0">
                          <a:effectLst/>
                          <a:latin typeface="Arial" panose="020B0604020202020204" pitchFamily="34" charset="0"/>
                          <a:ea typeface="Calibri" panose="020F0502020204030204" pitchFamily="34" charset="0"/>
                          <a:cs typeface="Arial" panose="020B0604020202020204" pitchFamily="34" charset="0"/>
                        </a:rPr>
                        <a:t> Are they only focused on the activity stations or are there also spontaneous gatherings in the space?</a:t>
                      </a:r>
                      <a:r>
                        <a:rPr lang="en-US" sz="900" dirty="0">
                          <a:effectLst/>
                          <a:latin typeface="Arial" panose="020B0604020202020204" pitchFamily="34" charset="0"/>
                          <a:ea typeface="Calibri" panose="020F0502020204030204" pitchFamily="34" charset="0"/>
                          <a:cs typeface="Arial" panose="020B0604020202020204" pitchFamily="34" charset="0"/>
                        </a:rPr>
                        <a:t> If so – how and what games do they play? How do the children use the space and the various elements in it? Is an adult involved in what the child is doing?)</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1636273"/>
                  </a:ext>
                </a:extLst>
              </a:tr>
            </a:tbl>
          </a:graphicData>
        </a:graphic>
      </p:graphicFrame>
    </p:spTree>
    <p:extLst>
      <p:ext uri="{BB962C8B-B14F-4D97-AF65-F5344CB8AC3E}">
        <p14:creationId xmlns:p14="http://schemas.microsoft.com/office/powerpoint/2010/main" val="789348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algn="r" rtl="0"/>
            <a:fld id="{F2736200-3204-44C4-A5EC-985817706BA3}" type="slidenum">
              <a:rPr lang="en-US" sz="1400" smtClean="0"/>
              <a:pPr algn="r" rtl="0"/>
              <a:t>65</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 – Walking Day Observation Indicator</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441172" cy="594107"/>
            <a:chOff x="-116958" y="6457504"/>
            <a:chExt cx="10441172"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0" y="66253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3" name="Table 3">
            <a:extLst>
              <a:ext uri="{FF2B5EF4-FFF2-40B4-BE49-F238E27FC236}">
                <a16:creationId xmlns:a16="http://schemas.microsoft.com/office/drawing/2014/main" id="{C48EED50-37E6-D32A-C0CA-39E98E04E6E0}"/>
              </a:ext>
            </a:extLst>
          </p:cNvPr>
          <p:cNvGraphicFramePr>
            <a:graphicFrameLocks noGrp="1"/>
          </p:cNvGraphicFramePr>
          <p:nvPr>
            <p:extLst>
              <p:ext uri="{D42A27DB-BD31-4B8C-83A1-F6EECF244321}">
                <p14:modId xmlns:p14="http://schemas.microsoft.com/office/powerpoint/2010/main" val="2257668649"/>
              </p:ext>
            </p:extLst>
          </p:nvPr>
        </p:nvGraphicFramePr>
        <p:xfrm>
          <a:off x="255148" y="586589"/>
          <a:ext cx="11681704" cy="5680710"/>
        </p:xfrm>
        <a:graphic>
          <a:graphicData uri="http://schemas.openxmlformats.org/drawingml/2006/table">
            <a:tbl>
              <a:tblPr firstRow="1" bandRow="1">
                <a:tableStyleId>{F5AB1C69-6EDB-4FF4-983F-18BD219EF322}</a:tableStyleId>
              </a:tblPr>
              <a:tblGrid>
                <a:gridCol w="3516752">
                  <a:extLst>
                    <a:ext uri="{9D8B030D-6E8A-4147-A177-3AD203B41FA5}">
                      <a16:colId xmlns:a16="http://schemas.microsoft.com/office/drawing/2014/main" val="2103093059"/>
                    </a:ext>
                  </a:extLst>
                </a:gridCol>
                <a:gridCol w="8164952">
                  <a:extLst>
                    <a:ext uri="{9D8B030D-6E8A-4147-A177-3AD203B41FA5}">
                      <a16:colId xmlns:a16="http://schemas.microsoft.com/office/drawing/2014/main" val="321932059"/>
                    </a:ext>
                  </a:extLst>
                </a:gridCol>
              </a:tblGrid>
              <a:tr h="311802">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Observation criteria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Testimonies from observing the activity (the host’s conduct, description of the children and adults’ behavior)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07534833"/>
                  </a:ext>
                </a:extLst>
              </a:tr>
              <a:tr h="452829">
                <a:tc rowSpan="2">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Demographics</a:t>
                      </a:r>
                      <a:r>
                        <a:rPr lang="en-US" sz="1000" dirty="0">
                          <a:effectLst/>
                          <a:latin typeface="Arial" panose="020B0604020202020204" pitchFamily="34" charset="0"/>
                          <a:ea typeface="Calibri" panose="020F0502020204030204" pitchFamily="34" charset="0"/>
                          <a:cs typeface="Arial" panose="020B0604020202020204" pitchFamily="34" charset="0"/>
                        </a:rPr>
                        <a:t> assess the </a:t>
                      </a:r>
                      <a:r>
                        <a:rPr lang="en-US" sz="1000" u="sng" dirty="0">
                          <a:effectLst/>
                          <a:latin typeface="Arial" panose="020B0604020202020204" pitchFamily="34" charset="0"/>
                          <a:ea typeface="Calibri" panose="020F0502020204030204" pitchFamily="34" charset="0"/>
                          <a:cs typeface="Arial" panose="020B0604020202020204" pitchFamily="34" charset="0"/>
                        </a:rPr>
                        <a:t>number</a:t>
                      </a:r>
                      <a:r>
                        <a:rPr lang="en-US" sz="1000" dirty="0">
                          <a:effectLst/>
                          <a:latin typeface="Arial" panose="020B0604020202020204" pitchFamily="34" charset="0"/>
                          <a:ea typeface="Calibri" panose="020F0502020204030204" pitchFamily="34" charset="0"/>
                          <a:cs typeface="Arial" panose="020B0604020202020204" pitchFamily="34" charset="0"/>
                        </a:rPr>
                        <a:t> of adults and children, assess age and gender characteristics </a:t>
                      </a:r>
                      <a:r>
                        <a:rPr lang="en-US" sz="1000" u="sng" dirty="0">
                          <a:effectLst/>
                          <a:latin typeface="Arial" panose="020B0604020202020204" pitchFamily="34" charset="0"/>
                          <a:ea typeface="Calibri" panose="020F0502020204030204" pitchFamily="34" charset="0"/>
                          <a:cs typeface="Arial" panose="020B0604020202020204" pitchFamily="34" charset="0"/>
                        </a:rPr>
                        <a:t>in percentages</a:t>
                      </a:r>
                      <a:r>
                        <a:rPr lang="en-US" sz="1000" dirty="0">
                          <a:effectLst/>
                          <a:latin typeface="Arial" panose="020B0604020202020204" pitchFamily="34" charset="0"/>
                          <a:ea typeface="Calibri" panose="020F0502020204030204" pitchFamily="34" charset="0"/>
                          <a:cs typeface="Arial" panose="020B0604020202020204" pitchFamily="34" charset="0"/>
                        </a:rPr>
                        <a:t>, assess the mix of visitors in percentages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Adults</a:t>
                      </a:r>
                      <a:r>
                        <a:rPr lang="en-US" sz="1000" dirty="0">
                          <a:effectLst/>
                          <a:latin typeface="Arial" panose="020B0604020202020204" pitchFamily="34" charset="0"/>
                          <a:ea typeface="Calibri" panose="020F0502020204030204" pitchFamily="34" charset="0"/>
                          <a:cs typeface="Arial" panose="020B0604020202020204" pitchFamily="34" charset="0"/>
                        </a:rPr>
                        <a:t> No. of adults present at the activity during the observation___</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Women__ Men__ </a:t>
                      </a:r>
                      <a:r>
                        <a:rPr lang="en-US" sz="1000" u="sng" dirty="0">
                          <a:effectLst/>
                          <a:latin typeface="Arial" panose="020B0604020202020204" pitchFamily="34" charset="0"/>
                          <a:ea typeface="Calibri" panose="020F0502020204030204" pitchFamily="34" charset="0"/>
                          <a:cs typeface="Arial" panose="020B0604020202020204" pitchFamily="34" charset="0"/>
                        </a:rPr>
                        <a:t>Relation:</a:t>
                      </a:r>
                      <a:r>
                        <a:rPr lang="en-US" sz="1000" dirty="0">
                          <a:effectLst/>
                          <a:latin typeface="Arial" panose="020B0604020202020204" pitchFamily="34" charset="0"/>
                          <a:ea typeface="Calibri" panose="020F0502020204030204" pitchFamily="34" charset="0"/>
                          <a:cs typeface="Arial" panose="020B0604020202020204" pitchFamily="34" charset="0"/>
                        </a:rPr>
                        <a:t> Parent__ Grandparents__ Nanny__ Older sibling__ Other__</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2757773"/>
                  </a:ext>
                </a:extLst>
              </a:tr>
              <a:tr h="692140">
                <a:tc vMerge="1">
                  <a:txBody>
                    <a:bodyPr/>
                    <a:lstStyle/>
                    <a:p>
                      <a:endParaRPr lang="en-US"/>
                    </a:p>
                  </a:txBody>
                  <a:tcPr/>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Mix: </a:t>
                      </a:r>
                      <a:r>
                        <a:rPr lang="en-US" sz="1000" u="sng">
                          <a:effectLst/>
                          <a:latin typeface="Arial" panose="020B0604020202020204" pitchFamily="34" charset="0"/>
                          <a:ea typeface="Calibri" panose="020F0502020204030204" pitchFamily="34" charset="0"/>
                          <a:cs typeface="Arial" panose="020B0604020202020204" pitchFamily="34" charset="0"/>
                        </a:rPr>
                        <a:t>adult</a:t>
                      </a:r>
                      <a:r>
                        <a:rPr lang="en-US" sz="100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1000" u="sng">
                          <a:effectLst/>
                          <a:latin typeface="Arial" panose="020B0604020202020204" pitchFamily="34" charset="0"/>
                          <a:ea typeface="Calibri" panose="020F0502020204030204" pitchFamily="34" charset="0"/>
                          <a:cs typeface="Arial" panose="020B0604020202020204" pitchFamily="34" charset="0"/>
                        </a:rPr>
                        <a:t>couple</a:t>
                      </a:r>
                      <a:r>
                        <a:rPr lang="en-US" sz="1000">
                          <a:effectLst/>
                          <a:latin typeface="Arial" panose="020B0604020202020204" pitchFamily="34" charset="0"/>
                          <a:ea typeface="Calibri" panose="020F0502020204030204" pitchFamily="34" charset="0"/>
                          <a:cs typeface="Arial" panose="020B0604020202020204" pitchFamily="34" charset="0"/>
                        </a:rPr>
                        <a:t> with 1 child__ 2 children__ 3+ children__ </a:t>
                      </a:r>
                      <a:r>
                        <a:rPr lang="en-US" sz="1000" u="sng">
                          <a:effectLst/>
                          <a:latin typeface="Arial" panose="020B0604020202020204" pitchFamily="34" charset="0"/>
                          <a:ea typeface="Calibri" panose="020F0502020204030204" pitchFamily="34" charset="0"/>
                          <a:cs typeface="Arial" panose="020B0604020202020204" pitchFamily="34" charset="0"/>
                        </a:rPr>
                        <a:t>group</a:t>
                      </a:r>
                      <a:r>
                        <a:rPr lang="en-US" sz="1000">
                          <a:effectLst/>
                          <a:latin typeface="Arial" panose="020B0604020202020204" pitchFamily="34" charset="0"/>
                          <a:ea typeface="Calibri" panose="020F0502020204030204" pitchFamily="34" charset="0"/>
                          <a:cs typeface="Arial" panose="020B0604020202020204" pitchFamily="34" charset="0"/>
                        </a:rPr>
                        <a:t> (several adults and children): ______________</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Means of mobility: </a:t>
                      </a:r>
                      <a:r>
                        <a:rPr lang="en-US" sz="1000">
                          <a:effectLst/>
                          <a:latin typeface="Arial" panose="020B0604020202020204" pitchFamily="34" charset="0"/>
                          <a:ea typeface="Calibri" panose="020F0502020204030204" pitchFamily="34" charset="0"/>
                          <a:cs typeface="Arial" panose="020B0604020202020204" pitchFamily="34" charset="0"/>
                        </a:rPr>
                        <a:t>Adult/s and child/ren </a:t>
                      </a:r>
                      <a:r>
                        <a:rPr lang="en-US" sz="1000" u="sng">
                          <a:effectLst/>
                          <a:latin typeface="Arial" panose="020B0604020202020204" pitchFamily="34" charset="0"/>
                          <a:ea typeface="Calibri" panose="020F0502020204030204" pitchFamily="34" charset="0"/>
                          <a:cs typeface="Arial" panose="020B0604020202020204" pitchFamily="34" charset="0"/>
                        </a:rPr>
                        <a:t>walking</a:t>
                      </a:r>
                      <a:r>
                        <a:rPr lang="en-US" sz="1000">
                          <a:effectLst/>
                          <a:latin typeface="Arial" panose="020B0604020202020204" pitchFamily="34" charset="0"/>
                          <a:ea typeface="Calibri" panose="020F0502020204030204" pitchFamily="34" charset="0"/>
                          <a:cs typeface="Arial" panose="020B0604020202020204" pitchFamily="34" charset="0"/>
                        </a:rPr>
                        <a:t> ___ Adult/s with </a:t>
                      </a:r>
                      <a:r>
                        <a:rPr lang="en-US" sz="1000" u="sng">
                          <a:effectLst/>
                          <a:latin typeface="Arial" panose="020B0604020202020204" pitchFamily="34" charset="0"/>
                          <a:ea typeface="Calibri" panose="020F0502020204030204" pitchFamily="34" charset="0"/>
                          <a:cs typeface="Arial" panose="020B0604020202020204" pitchFamily="34" charset="0"/>
                        </a:rPr>
                        <a:t>stroller</a:t>
                      </a:r>
                      <a:r>
                        <a:rPr lang="en-US" sz="1000">
                          <a:effectLst/>
                          <a:latin typeface="Arial" panose="020B0604020202020204" pitchFamily="34" charset="0"/>
                          <a:ea typeface="Calibri" panose="020F0502020204030204" pitchFamily="34" charset="0"/>
                          <a:cs typeface="Arial" panose="020B0604020202020204" pitchFamily="34" charset="0"/>
                        </a:rPr>
                        <a:t> ___ Adult/s with child </a:t>
                      </a:r>
                      <a:r>
                        <a:rPr lang="en-US" sz="1000" u="sng">
                          <a:effectLst/>
                          <a:latin typeface="Arial" panose="020B0604020202020204" pitchFamily="34" charset="0"/>
                          <a:ea typeface="Calibri" panose="020F0502020204030204" pitchFamily="34" charset="0"/>
                          <a:cs typeface="Arial" panose="020B0604020202020204" pitchFamily="34" charset="0"/>
                        </a:rPr>
                        <a:t>riding</a:t>
                      </a:r>
                      <a:r>
                        <a:rPr lang="en-US" sz="1000">
                          <a:effectLst/>
                          <a:latin typeface="Arial" panose="020B0604020202020204" pitchFamily="34" charset="0"/>
                          <a:ea typeface="Calibri" panose="020F0502020204030204" pitchFamily="34" charset="0"/>
                          <a:cs typeface="Arial" panose="020B0604020202020204" pitchFamily="34" charset="0"/>
                        </a:rPr>
                        <a:t> (bicycle, children’s car, scooter) ___</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11161464"/>
                  </a:ext>
                </a:extLst>
              </a:tr>
              <a:tr h="306819">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Assessment of length of time spent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u="sng" dirty="0">
                          <a:effectLst/>
                          <a:latin typeface="Arial" panose="020B0604020202020204" pitchFamily="34" charset="0"/>
                          <a:ea typeface="Calibri" panose="020F0502020204030204" pitchFamily="34" charset="0"/>
                          <a:cs typeface="Arial" panose="020B0604020202020204" pitchFamily="34" charset="0"/>
                        </a:rPr>
                        <a:t>Up to 10 min.:</a:t>
                      </a:r>
                      <a:r>
                        <a:rPr lang="en-US" sz="1000" dirty="0">
                          <a:effectLst/>
                          <a:latin typeface="Arial" panose="020B0604020202020204" pitchFamily="34" charset="0"/>
                          <a:ea typeface="Calibri" panose="020F0502020204030204" pitchFamily="34" charset="0"/>
                          <a:cs typeface="Arial" panose="020B0604020202020204" pitchFamily="34" charset="0"/>
                        </a:rPr>
                        <a:t> majority / about half / minority  </a:t>
                      </a:r>
                      <a:r>
                        <a:rPr lang="en-US" sz="1000" u="sng" dirty="0">
                          <a:effectLst/>
                          <a:latin typeface="Arial" panose="020B0604020202020204" pitchFamily="34" charset="0"/>
                          <a:ea typeface="Calibri" panose="020F0502020204030204" pitchFamily="34" charset="0"/>
                          <a:cs typeface="Arial" panose="020B0604020202020204" pitchFamily="34" charset="0"/>
                        </a:rPr>
                        <a:t>10–30 min.</a:t>
                      </a:r>
                      <a:r>
                        <a:rPr lang="en-US" sz="1000" dirty="0">
                          <a:effectLst/>
                          <a:latin typeface="Arial" panose="020B0604020202020204" pitchFamily="34" charset="0"/>
                          <a:ea typeface="Calibri" panose="020F0502020204030204" pitchFamily="34" charset="0"/>
                          <a:cs typeface="Arial" panose="020B0604020202020204" pitchFamily="34" charset="0"/>
                        </a:rPr>
                        <a:t> majority / about half / minority </a:t>
                      </a:r>
                      <a:r>
                        <a:rPr lang="en-US" sz="1000" u="sng" dirty="0">
                          <a:effectLst/>
                          <a:latin typeface="Arial" panose="020B0604020202020204" pitchFamily="34" charset="0"/>
                          <a:ea typeface="Calibri" panose="020F0502020204030204" pitchFamily="34" charset="0"/>
                          <a:cs typeface="Arial" panose="020B0604020202020204" pitchFamily="34" charset="0"/>
                        </a:rPr>
                        <a:t>Over 30 min.</a:t>
                      </a:r>
                      <a:r>
                        <a:rPr lang="en-US" sz="1000" dirty="0">
                          <a:effectLst/>
                          <a:latin typeface="Arial" panose="020B0604020202020204" pitchFamily="34" charset="0"/>
                          <a:ea typeface="Calibri" panose="020F0502020204030204" pitchFamily="34" charset="0"/>
                          <a:cs typeface="Arial" panose="020B0604020202020204" pitchFamily="34" charset="0"/>
                        </a:rPr>
                        <a:t> majority / about half / minority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6629438"/>
                  </a:ext>
                </a:extLst>
              </a:tr>
              <a:tr h="1170762">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General description and mapping of obstructions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Score each criterion on a scale from 1 to 7 (with 1 = not at all / very negative and 7 = positive / to a very large extent)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Were signs put up to invite/direct people to the area?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Score (1–7) </a:t>
                      </a:r>
                      <a:r>
                        <a:rPr lang="en-US" sz="1000" b="1" dirty="0">
                          <a:effectLst/>
                          <a:latin typeface="Arial" panose="020B0604020202020204" pitchFamily="34" charset="0"/>
                          <a:ea typeface="Calibri" panose="020F0502020204030204" pitchFamily="34" charset="0"/>
                          <a:cs typeface="Arial" panose="020B0604020202020204" pitchFamily="34" charset="0"/>
                        </a:rPr>
                        <a:t>The public space: </a:t>
                      </a:r>
                      <a:r>
                        <a:rPr lang="en-US" sz="1000" dirty="0">
                          <a:effectLst/>
                          <a:latin typeface="Arial" panose="020B0604020202020204" pitchFamily="34" charset="0"/>
                          <a:ea typeface="Calibri" panose="020F0502020204030204" pitchFamily="34" charset="0"/>
                          <a:cs typeface="Arial" panose="020B0604020202020204" pitchFamily="34" charset="0"/>
                        </a:rPr>
                        <a:t>ease of arrival at the activity point (including with a stroller)__ convenience in terms of holding the activity__ shade__ safety (suitable area, hazards, stray dogs)__ cleanliness__ equipment quality (auxiliary items and accessories)__ suitable for the range of children’s ages__ ease of stay for adults__ suitability to the number of participants__ signage and advertising around the activity*__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81099037"/>
                  </a:ext>
                </a:extLst>
              </a:tr>
              <a:tr h="452829">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General description of the activity area, verbal description of the measurements above, and noteworthy points: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he-IL" sz="1000" b="1">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78017677"/>
                  </a:ext>
                </a:extLst>
              </a:tr>
              <a:tr h="692140">
                <a:tc>
                  <a:txBody>
                    <a:bodyPr/>
                    <a:lstStyle/>
                    <a:p>
                      <a:pPr marL="0" marR="0" algn="l" rtl="0">
                        <a:lnSpc>
                          <a:spcPct val="150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For each occurrence describe the scope of cases observed (number) </a:t>
                      </a:r>
                      <a:r>
                        <a:rPr lang="en-US" sz="1000" b="1">
                          <a:effectLst/>
                          <a:latin typeface="Arial" panose="020B0604020202020204" pitchFamily="34" charset="0"/>
                          <a:ea typeface="Calibri" panose="020F0502020204030204" pitchFamily="34" charset="0"/>
                          <a:cs typeface="Arial" panose="020B0604020202020204" pitchFamily="34" charset="0"/>
                        </a:rPr>
                        <a:t>and provide a description in the general specification section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a:effectLst/>
                          <a:latin typeface="Arial" panose="020B060402020202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0506064"/>
                  </a:ext>
                </a:extLst>
              </a:tr>
              <a:tr h="1601389">
                <a:tc>
                  <a:txBody>
                    <a:bodyPr/>
                    <a:lstStyle/>
                    <a:p>
                      <a:pPr marL="0" marR="0" algn="l" rtl="0">
                        <a:lnSpc>
                          <a:spcPct val="150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Creative uses that contribute to the activity and participants are not considered a disruption, please specify them in the description of the conduct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Scope of disruptions to the activity: </a:t>
                      </a:r>
                      <a:r>
                        <a:rPr lang="en-US" sz="1000" dirty="0">
                          <a:effectLst/>
                          <a:latin typeface="Arial" panose="020B0604020202020204" pitchFamily="34" charset="0"/>
                          <a:ea typeface="Calibri" panose="020F0502020204030204" pitchFamily="34" charset="0"/>
                          <a:cs typeface="Arial" panose="020B0604020202020204" pitchFamily="34" charset="0"/>
                        </a:rPr>
                        <a:t>Answering phones (activity leaders)__ Equipment malfunctions__ Unsuitable use** of items related to the activity (use that </a:t>
                      </a:r>
                      <a:r>
                        <a:rPr lang="en-US" sz="1000" u="sng" dirty="0">
                          <a:effectLst/>
                          <a:latin typeface="Arial" panose="020B0604020202020204" pitchFamily="34" charset="0"/>
                          <a:ea typeface="Calibri" panose="020F0502020204030204" pitchFamily="34" charset="0"/>
                          <a:cs typeface="Arial" panose="020B0604020202020204" pitchFamily="34" charset="0"/>
                        </a:rPr>
                        <a:t>disrupts</a:t>
                      </a:r>
                      <a:r>
                        <a:rPr lang="en-US" sz="1000" dirty="0">
                          <a:effectLst/>
                          <a:latin typeface="Arial" panose="020B0604020202020204" pitchFamily="34" charset="0"/>
                          <a:ea typeface="Calibri" panose="020F0502020204030204" pitchFamily="34" charset="0"/>
                          <a:cs typeface="Arial" panose="020B0604020202020204" pitchFamily="34" charset="0"/>
                        </a:rPr>
                        <a:t> the activity) specify:_____</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From external elements in the public space: </a:t>
                      </a:r>
                      <a:r>
                        <a:rPr lang="en-US" sz="1000" dirty="0">
                          <a:effectLst/>
                          <a:latin typeface="Arial" panose="020B0604020202020204" pitchFamily="34" charset="0"/>
                          <a:ea typeface="Calibri" panose="020F0502020204030204" pitchFamily="34" charset="0"/>
                          <a:cs typeface="Arial" panose="020B0604020202020204" pitchFamily="34" charset="0"/>
                        </a:rPr>
                        <a:t>Any type of passersby____ Disruptions from other activities____ Other, please specify:_____</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General description: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15368826"/>
                  </a:ext>
                </a:extLst>
              </a:tr>
            </a:tbl>
          </a:graphicData>
        </a:graphic>
      </p:graphicFrame>
    </p:spTree>
    <p:extLst>
      <p:ext uri="{BB962C8B-B14F-4D97-AF65-F5344CB8AC3E}">
        <p14:creationId xmlns:p14="http://schemas.microsoft.com/office/powerpoint/2010/main" val="2759556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66</a:t>
            </a:fld>
            <a:endParaRPr lang="en-US" sz="1400" dirty="0"/>
          </a:p>
        </p:txBody>
      </p:sp>
      <p:sp>
        <p:nvSpPr>
          <p:cNvPr id="17" name="TextBox 16"/>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 – Walking Day Observation Indicator</a:t>
            </a:r>
            <a:endParaRPr lang="he-IL" sz="24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499688" cy="594107"/>
            <a:chOff x="-116958" y="6457504"/>
            <a:chExt cx="10499688"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58516" y="656522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3" name="Table 3">
            <a:extLst>
              <a:ext uri="{FF2B5EF4-FFF2-40B4-BE49-F238E27FC236}">
                <a16:creationId xmlns:a16="http://schemas.microsoft.com/office/drawing/2014/main" id="{228068CA-FD82-B663-4300-E7EA86176202}"/>
              </a:ext>
            </a:extLst>
          </p:cNvPr>
          <p:cNvGraphicFramePr>
            <a:graphicFrameLocks noGrp="1"/>
          </p:cNvGraphicFramePr>
          <p:nvPr>
            <p:extLst>
              <p:ext uri="{D42A27DB-BD31-4B8C-83A1-F6EECF244321}">
                <p14:modId xmlns:p14="http://schemas.microsoft.com/office/powerpoint/2010/main" val="2358565080"/>
              </p:ext>
            </p:extLst>
          </p:nvPr>
        </p:nvGraphicFramePr>
        <p:xfrm>
          <a:off x="255148" y="554567"/>
          <a:ext cx="11878336" cy="5648846"/>
        </p:xfrm>
        <a:graphic>
          <a:graphicData uri="http://schemas.openxmlformats.org/drawingml/2006/table">
            <a:tbl>
              <a:tblPr firstRow="1" bandRow="1">
                <a:tableStyleId>{F5AB1C69-6EDB-4FF4-983F-18BD219EF322}</a:tableStyleId>
              </a:tblPr>
              <a:tblGrid>
                <a:gridCol w="2883986">
                  <a:extLst>
                    <a:ext uri="{9D8B030D-6E8A-4147-A177-3AD203B41FA5}">
                      <a16:colId xmlns:a16="http://schemas.microsoft.com/office/drawing/2014/main" val="1883833510"/>
                    </a:ext>
                  </a:extLst>
                </a:gridCol>
                <a:gridCol w="8994350">
                  <a:extLst>
                    <a:ext uri="{9D8B030D-6E8A-4147-A177-3AD203B41FA5}">
                      <a16:colId xmlns:a16="http://schemas.microsoft.com/office/drawing/2014/main" val="719332723"/>
                    </a:ext>
                  </a:extLst>
                </a:gridCol>
              </a:tblGrid>
              <a:tr h="1761947">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Activity leaders’ conduct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Score each criterion on a scale from 1 to 7 (with 1=not at all/very negative and 7=positive/to a very large extent)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Describe and specify how the activity was conducted and how the activity leaders behaved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Score (1–7) </a:t>
                      </a:r>
                      <a:r>
                        <a:rPr lang="en-US" sz="900" b="1" dirty="0">
                          <a:effectLst/>
                          <a:latin typeface="Arial" panose="020B0604020202020204" pitchFamily="34" charset="0"/>
                          <a:ea typeface="Calibri" panose="020F0502020204030204" pitchFamily="34" charset="0"/>
                          <a:cs typeface="Arial" panose="020B0604020202020204" pitchFamily="34" charset="0"/>
                        </a:rPr>
                        <a:t>Clear instruction__ Adaptability and flexibility </a:t>
                      </a:r>
                      <a:r>
                        <a:rPr lang="en-US" sz="900" dirty="0">
                          <a:effectLst/>
                          <a:latin typeface="Arial" panose="020B0604020202020204" pitchFamily="34" charset="0"/>
                          <a:ea typeface="Calibri" panose="020F0502020204030204" pitchFamily="34" charset="0"/>
                          <a:cs typeface="Arial" panose="020B0604020202020204" pitchFamily="34" charset="0"/>
                        </a:rPr>
                        <a:t>(in regard to disruptions, the participants’ needs)___ </a:t>
                      </a:r>
                      <a:r>
                        <a:rPr lang="en-US" sz="900" b="1" dirty="0">
                          <a:effectLst/>
                          <a:latin typeface="Arial" panose="020B0604020202020204" pitchFamily="34" charset="0"/>
                          <a:ea typeface="Calibri" panose="020F0502020204030204" pitchFamily="34" charset="0"/>
                          <a:cs typeface="Arial" panose="020B0604020202020204" pitchFamily="34" charset="0"/>
                        </a:rPr>
                        <a:t>Encouraging joint play between children and their caregivers___ Encouraging creativity__ Providing more ideas for parents to lead activities for children__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endParaRPr lang="en-US" sz="900" b="1" dirty="0">
                        <a:effectLst/>
                        <a:latin typeface="Arial" panose="020B060402020202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Description of the activity leaders’ conduct during the gathering </a:t>
                      </a:r>
                      <a:r>
                        <a:rPr lang="en-US" sz="900" dirty="0">
                          <a:effectLst/>
                          <a:latin typeface="Arial" panose="020B0604020202020204" pitchFamily="34" charset="0"/>
                          <a:ea typeface="Calibri" panose="020F0502020204030204" pitchFamily="34" charset="0"/>
                          <a:cs typeface="Arial" panose="020B0604020202020204" pitchFamily="34" charset="0"/>
                        </a:rPr>
                        <a:t>(specification and examples of the measurements above, number of activity leaders, cooperation between them, mediating information about the event in general and about the other stations, and any other noteworthy issue):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530480"/>
                  </a:ext>
                </a:extLst>
              </a:tr>
              <a:tr h="0">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Participants’ conduct (adults and children) and interactions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Score each criterion on a scale from 1 to 7 (1=not at all/very negative and 7=positive/to a very large extent)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Describe and specify the participants’ behavior and all the types of interactions taking place, including any kind of notable/irregular occurrences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Score (1–7) </a:t>
                      </a:r>
                      <a:r>
                        <a:rPr lang="en-US" sz="900" b="1" dirty="0">
                          <a:effectLst/>
                          <a:latin typeface="Arial" panose="020B0604020202020204" pitchFamily="34" charset="0"/>
                          <a:ea typeface="Calibri" panose="020F0502020204030204" pitchFamily="34" charset="0"/>
                          <a:cs typeface="Arial" panose="020B0604020202020204" pitchFamily="34" charset="0"/>
                        </a:rPr>
                        <a:t>Maintaining equipment and play facilities__ Attentiveness to activity leaders__ Cooperation and involvement__ Joint adult-child play__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Interaction between children and their caregivers: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Assessment of the percent of those whose conduct mostly consists of </a:t>
                      </a:r>
                      <a:r>
                        <a:rPr lang="en-US" sz="900" b="1" dirty="0">
                          <a:effectLst/>
                          <a:latin typeface="Arial" panose="020B0604020202020204" pitchFamily="34" charset="0"/>
                          <a:ea typeface="Calibri" panose="020F0502020204030204" pitchFamily="34" charset="0"/>
                          <a:cs typeface="Arial" panose="020B0604020202020204" pitchFamily="34" charset="0"/>
                        </a:rPr>
                        <a:t>joint caregiver-child play: </a:t>
                      </a:r>
                      <a:r>
                        <a:rPr lang="en-US" sz="900" dirty="0">
                          <a:effectLst/>
                          <a:latin typeface="Arial" panose="020B0604020202020204" pitchFamily="34" charset="0"/>
                          <a:ea typeface="Calibri" panose="020F0502020204030204" pitchFamily="34" charset="0"/>
                          <a:cs typeface="Arial" panose="020B0604020202020204" pitchFamily="34" charset="0"/>
                        </a:rPr>
                        <a:t>to a large extent___ moderate extent___ very little to none (the caregiver only supervises the child)___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Assessment of the percent of children and caregivers who </a:t>
                      </a:r>
                      <a:r>
                        <a:rPr lang="en-US" sz="900" u="sng" dirty="0">
                          <a:effectLst/>
                          <a:latin typeface="Arial" panose="020B0604020202020204" pitchFamily="34" charset="0"/>
                          <a:ea typeface="Calibri" panose="020F0502020204030204" pitchFamily="34" charset="0"/>
                          <a:cs typeface="Arial" panose="020B0604020202020204" pitchFamily="34" charset="0"/>
                        </a:rPr>
                        <a:t>mostly</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b="1" dirty="0">
                          <a:effectLst/>
                          <a:latin typeface="Arial" panose="020B0604020202020204" pitchFamily="34" charset="0"/>
                          <a:ea typeface="Calibri" panose="020F0502020204030204" pitchFamily="34" charset="0"/>
                          <a:cs typeface="Arial" panose="020B0604020202020204" pitchFamily="34" charset="0"/>
                        </a:rPr>
                        <a:t>communicate</a:t>
                      </a:r>
                      <a:r>
                        <a:rPr lang="en-US" sz="900" dirty="0">
                          <a:effectLst/>
                          <a:latin typeface="Arial" panose="020B0604020202020204" pitchFamily="34" charset="0"/>
                          <a:ea typeface="Calibri" panose="020F0502020204030204" pitchFamily="34" charset="0"/>
                          <a:cs typeface="Arial" panose="020B0604020202020204" pitchFamily="34" charset="0"/>
                        </a:rPr>
                        <a:t> with each other (verbally and physically) in a positive way__ neutral way___ negative way__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Description of the nature of communication and conversation topics between children and caregivers. </a:t>
                      </a:r>
                      <a:r>
                        <a:rPr lang="en-US" sz="900" dirty="0">
                          <a:effectLst/>
                          <a:latin typeface="Arial" panose="020B0604020202020204" pitchFamily="34" charset="0"/>
                          <a:ea typeface="Calibri" panose="020F0502020204030204" pitchFamily="34" charset="0"/>
                          <a:cs typeface="Arial" panose="020B0604020202020204" pitchFamily="34" charset="0"/>
                        </a:rPr>
                        <a:t>Does the adult involve and encourage the child’s curiosity in regard to the activity? If so, how?</a:t>
                      </a:r>
                      <a:br>
                        <a:rPr lang="en-US" sz="900" dirty="0">
                          <a:effectLst/>
                          <a:latin typeface="Arial" panose="020B0604020202020204" pitchFamily="34" charset="0"/>
                          <a:ea typeface="Calibri" panose="020F0502020204030204" pitchFamily="34" charset="0"/>
                          <a:cs typeface="Arial" panose="020B0604020202020204" pitchFamily="34" charset="0"/>
                        </a:rPr>
                      </a:br>
                      <a:r>
                        <a:rPr lang="en-US" sz="900" dirty="0">
                          <a:effectLst/>
                          <a:latin typeface="Arial" panose="020B0604020202020204" pitchFamily="34" charset="0"/>
                          <a:ea typeface="Calibri" panose="020F0502020204030204" pitchFamily="34" charset="0"/>
                          <a:cs typeface="Arial" panose="020B0604020202020204" pitchFamily="34" charset="0"/>
                        </a:rPr>
                        <a:t>What grabs the children’s attention? What interests and occupies them? </a:t>
                      </a:r>
                      <a:r>
                        <a:rPr lang="en-US" sz="900" b="1" dirty="0">
                          <a:effectLst/>
                          <a:latin typeface="Arial" panose="020B0604020202020204" pitchFamily="34" charset="0"/>
                          <a:ea typeface="Calibri" panose="020F0502020204030204" pitchFamily="34" charset="0"/>
                          <a:cs typeface="Arial" panose="020B0604020202020204" pitchFamily="34" charset="0"/>
                        </a:rPr>
                        <a:t>Provide examples of expressions of positive and negative emotions of children and their caregivers: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Communal aspects: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Assessment of the percent of </a:t>
                      </a:r>
                      <a:r>
                        <a:rPr lang="en-US" sz="900" b="1" dirty="0">
                          <a:effectLst/>
                          <a:latin typeface="Arial" panose="020B0604020202020204" pitchFamily="34" charset="0"/>
                          <a:ea typeface="Calibri" panose="020F0502020204030204" pitchFamily="34" charset="0"/>
                          <a:cs typeface="Arial" panose="020B0604020202020204" pitchFamily="34" charset="0"/>
                        </a:rPr>
                        <a:t>children playing together</a:t>
                      </a:r>
                      <a:r>
                        <a:rPr lang="en-US" sz="900" dirty="0">
                          <a:effectLst/>
                          <a:latin typeface="Arial" panose="020B0604020202020204" pitchFamily="34" charset="0"/>
                          <a:ea typeface="Calibri" panose="020F0502020204030204" pitchFamily="34" charset="0"/>
                          <a:cs typeface="Arial" panose="020B0604020202020204" pitchFamily="34" charset="0"/>
                        </a:rPr>
                        <a:t> – siblings/friends who arrived together___ children who met in the area___ children who only play with their caregiver__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Assessment of the percent of </a:t>
                      </a:r>
                      <a:r>
                        <a:rPr lang="en-US" sz="900" b="1" dirty="0">
                          <a:effectLst/>
                          <a:latin typeface="Arial" panose="020B0604020202020204" pitchFamily="34" charset="0"/>
                          <a:ea typeface="Calibri" panose="020F0502020204030204" pitchFamily="34" charset="0"/>
                          <a:cs typeface="Arial" panose="020B0604020202020204" pitchFamily="34" charset="0"/>
                        </a:rPr>
                        <a:t>interactions between adults</a:t>
                      </a:r>
                      <a:r>
                        <a:rPr lang="en-US" sz="900" dirty="0">
                          <a:effectLst/>
                          <a:latin typeface="Arial" panose="020B0604020202020204" pitchFamily="34" charset="0"/>
                          <a:ea typeface="Calibri" panose="020F0502020204030204" pitchFamily="34" charset="0"/>
                          <a:cs typeface="Arial" panose="020B0604020202020204" pitchFamily="34" charset="0"/>
                        </a:rPr>
                        <a:t> – who arrived together___ who met in the area__ did not interact with other visitors__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Obstructions </a:t>
                      </a:r>
                      <a:r>
                        <a:rPr lang="en-US" sz="900" dirty="0">
                          <a:effectLst/>
                          <a:latin typeface="Arial" panose="020B0604020202020204" pitchFamily="34" charset="0"/>
                          <a:ea typeface="Calibri" panose="020F0502020204030204" pitchFamily="34" charset="0"/>
                          <a:cs typeface="Arial" panose="020B0604020202020204" pitchFamily="34" charset="0"/>
                        </a:rPr>
                        <a:t>– No. of cases observed where: a phone was given to the child to keep them occupied__ an adult was occupied with their phone__ other obstructions, please specify:___________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Description of the adult and children’s behavior, description of the communication and interactions</a:t>
                      </a:r>
                      <a:r>
                        <a:rPr lang="en-US" sz="900" dirty="0">
                          <a:effectLst/>
                          <a:latin typeface="Arial" panose="020B0604020202020204" pitchFamily="34" charset="0"/>
                          <a:ea typeface="Calibri" panose="020F0502020204030204" pitchFamily="34" charset="0"/>
                          <a:cs typeface="Arial" panose="020B0604020202020204" pitchFamily="34" charset="0"/>
                        </a:rPr>
                        <a:t> (specification and examples of the measurements above, the attitude towards the activity leaders, active participation, encouragement of the children’s participation, parent-child relationships, joint play between parents and children and children and other children, interactions and conversations between adults)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he-IL" sz="900" dirty="0">
                          <a:effectLst/>
                          <a:latin typeface="Calibri" panose="020F050202020403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5583649"/>
                  </a:ext>
                </a:extLst>
              </a:tr>
            </a:tbl>
          </a:graphicData>
        </a:graphic>
      </p:graphicFrame>
    </p:spTree>
    <p:extLst>
      <p:ext uri="{BB962C8B-B14F-4D97-AF65-F5344CB8AC3E}">
        <p14:creationId xmlns:p14="http://schemas.microsoft.com/office/powerpoint/2010/main" val="4280078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67</a:t>
            </a:fld>
            <a:endParaRPr lang="en-US" sz="1400" dirty="0"/>
          </a:p>
        </p:txBody>
      </p:sp>
      <p:sp>
        <p:nvSpPr>
          <p:cNvPr id="17" name="TextBox 16"/>
          <p:cNvSpPr txBox="1"/>
          <p:nvPr/>
        </p:nvSpPr>
        <p:spPr>
          <a:xfrm>
            <a:off x="0" y="-10458"/>
            <a:ext cx="12192000" cy="338554"/>
          </a:xfrm>
          <a:prstGeom prst="rect">
            <a:avLst/>
          </a:prstGeom>
          <a:solidFill>
            <a:srgbClr val="36636F"/>
          </a:solidFill>
        </p:spPr>
        <p:txBody>
          <a:bodyPr wrap="square" rtlCol="0">
            <a:spAutoFit/>
          </a:bodyPr>
          <a:lstStyle/>
          <a:p>
            <a:pPr algn="l" rtl="0"/>
            <a:r>
              <a:rPr lang="en-US" sz="1600" b="1" dirty="0">
                <a:solidFill>
                  <a:schemeClr val="bg1"/>
                </a:solidFill>
                <a:latin typeface="Tahoma" pitchFamily="34" charset="0"/>
                <a:ea typeface="Tahoma" pitchFamily="34" charset="0"/>
                <a:cs typeface="Tahoma" pitchFamily="34" charset="0"/>
              </a:rPr>
              <a:t>Appendix B – Indicator for Questions in Conversations with Parents/Families during the Observation </a:t>
            </a:r>
            <a:endParaRPr lang="he-IL" sz="1600" b="1" dirty="0">
              <a:solidFill>
                <a:schemeClr val="bg1"/>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E1435BE-89E2-4FE4-9A34-F6D512A38533}"/>
              </a:ext>
            </a:extLst>
          </p:cNvPr>
          <p:cNvGrpSpPr/>
          <p:nvPr/>
        </p:nvGrpSpPr>
        <p:grpSpPr>
          <a:xfrm>
            <a:off x="-116958" y="6457504"/>
            <a:ext cx="10441172" cy="594107"/>
            <a:chOff x="-116958" y="6457504"/>
            <a:chExt cx="10441172" cy="594107"/>
          </a:xfrm>
        </p:grpSpPr>
        <p:sp>
          <p:nvSpPr>
            <p:cNvPr id="9" name="Rectangle: Rounded Corners 8">
              <a:extLst>
                <a:ext uri="{FF2B5EF4-FFF2-40B4-BE49-F238E27FC236}">
                  <a16:creationId xmlns:a16="http://schemas.microsoft.com/office/drawing/2014/main" id="{1701BE10-3D38-430C-8974-B137DC5F86B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Rounded Corners 10">
              <a:extLst>
                <a:ext uri="{FF2B5EF4-FFF2-40B4-BE49-F238E27FC236}">
                  <a16:creationId xmlns:a16="http://schemas.microsoft.com/office/drawing/2014/main" id="{347DA93B-70EF-421E-95EF-D3BC7E19681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TextBox 11">
              <a:extLst>
                <a:ext uri="{FF2B5EF4-FFF2-40B4-BE49-F238E27FC236}">
                  <a16:creationId xmlns:a16="http://schemas.microsoft.com/office/drawing/2014/main" id="{147C4D0B-CF65-48AC-BD36-D8A2BAA0AB30}"/>
                </a:ext>
              </a:extLst>
            </p:cNvPr>
            <p:cNvSpPr txBox="1"/>
            <p:nvPr/>
          </p:nvSpPr>
          <p:spPr>
            <a:xfrm>
              <a:off x="0" y="659998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graphicFrame>
        <p:nvGraphicFramePr>
          <p:cNvPr id="3" name="Table 3">
            <a:extLst>
              <a:ext uri="{FF2B5EF4-FFF2-40B4-BE49-F238E27FC236}">
                <a16:creationId xmlns:a16="http://schemas.microsoft.com/office/drawing/2014/main" id="{462D8D0E-C3B6-0728-E0A1-75188A8F31E5}"/>
              </a:ext>
            </a:extLst>
          </p:cNvPr>
          <p:cNvGraphicFramePr>
            <a:graphicFrameLocks noGrp="1"/>
          </p:cNvGraphicFramePr>
          <p:nvPr>
            <p:extLst>
              <p:ext uri="{D42A27DB-BD31-4B8C-83A1-F6EECF244321}">
                <p14:modId xmlns:p14="http://schemas.microsoft.com/office/powerpoint/2010/main" val="1009486677"/>
              </p:ext>
            </p:extLst>
          </p:nvPr>
        </p:nvGraphicFramePr>
        <p:xfrm>
          <a:off x="304798" y="427566"/>
          <a:ext cx="11632056" cy="5738599"/>
        </p:xfrm>
        <a:graphic>
          <a:graphicData uri="http://schemas.openxmlformats.org/drawingml/2006/table">
            <a:tbl>
              <a:tblPr firstRow="1" bandRow="1">
                <a:tableStyleId>{F5AB1C69-6EDB-4FF4-983F-18BD219EF322}</a:tableStyleId>
              </a:tblPr>
              <a:tblGrid>
                <a:gridCol w="2908014">
                  <a:extLst>
                    <a:ext uri="{9D8B030D-6E8A-4147-A177-3AD203B41FA5}">
                      <a16:colId xmlns:a16="http://schemas.microsoft.com/office/drawing/2014/main" val="1716042566"/>
                    </a:ext>
                  </a:extLst>
                </a:gridCol>
                <a:gridCol w="2908014">
                  <a:extLst>
                    <a:ext uri="{9D8B030D-6E8A-4147-A177-3AD203B41FA5}">
                      <a16:colId xmlns:a16="http://schemas.microsoft.com/office/drawing/2014/main" val="862129875"/>
                    </a:ext>
                  </a:extLst>
                </a:gridCol>
                <a:gridCol w="2908014">
                  <a:extLst>
                    <a:ext uri="{9D8B030D-6E8A-4147-A177-3AD203B41FA5}">
                      <a16:colId xmlns:a16="http://schemas.microsoft.com/office/drawing/2014/main" val="1793888989"/>
                    </a:ext>
                  </a:extLst>
                </a:gridCol>
                <a:gridCol w="2908014">
                  <a:extLst>
                    <a:ext uri="{9D8B030D-6E8A-4147-A177-3AD203B41FA5}">
                      <a16:colId xmlns:a16="http://schemas.microsoft.com/office/drawing/2014/main" val="2963183907"/>
                    </a:ext>
                  </a:extLst>
                </a:gridCol>
              </a:tblGrid>
              <a:tr h="370840">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Answers  - Family #____________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873108"/>
                  </a:ext>
                </a:extLst>
              </a:tr>
              <a:tr h="370840">
                <a:tc gridSpan="2">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Adult 1</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u="sng" dirty="0">
                          <a:effectLst/>
                          <a:latin typeface="Arial" panose="020B0604020202020204" pitchFamily="34" charset="0"/>
                          <a:ea typeface="Calibri" panose="020F0502020204030204" pitchFamily="34" charset="0"/>
                          <a:cs typeface="Arial" panose="020B0604020202020204" pitchFamily="34" charset="0"/>
                        </a:rPr>
                        <a:t>Relation</a:t>
                      </a:r>
                      <a:r>
                        <a:rPr lang="en-US" sz="900" dirty="0">
                          <a:effectLst/>
                          <a:latin typeface="Arial" panose="020B0604020202020204" pitchFamily="34" charset="0"/>
                          <a:ea typeface="Calibri" panose="020F0502020204030204" pitchFamily="34" charset="0"/>
                          <a:cs typeface="Arial" panose="020B0604020202020204" pitchFamily="34" charset="0"/>
                        </a:rPr>
                        <a:t>: parent / grandparent / nanny / other, </a:t>
                      </a:r>
                      <a:r>
                        <a:rPr lang="en-US" sz="900" u="sng" dirty="0">
                          <a:effectLst/>
                          <a:latin typeface="Arial" panose="020B0604020202020204" pitchFamily="34" charset="0"/>
                          <a:ea typeface="Calibri" panose="020F0502020204030204" pitchFamily="34" charset="0"/>
                          <a:cs typeface="Arial" panose="020B0604020202020204" pitchFamily="34" charset="0"/>
                        </a:rPr>
                        <a:t>Gender</a:t>
                      </a:r>
                      <a:r>
                        <a:rPr lang="en-US" sz="900" dirty="0">
                          <a:effectLst/>
                          <a:latin typeface="Arial" panose="020B0604020202020204" pitchFamily="34" charset="0"/>
                          <a:ea typeface="Calibri" panose="020F0502020204030204" pitchFamily="34" charset="0"/>
                          <a:cs typeface="Arial" panose="020B0604020202020204" pitchFamily="34" charset="0"/>
                        </a:rPr>
                        <a:t>: M / F, </a:t>
                      </a:r>
                      <a:r>
                        <a:rPr lang="en-US" sz="900" u="sng" dirty="0">
                          <a:effectLst/>
                          <a:latin typeface="Arial" panose="020B0604020202020204" pitchFamily="34" charset="0"/>
                          <a:ea typeface="Calibri" panose="020F0502020204030204" pitchFamily="34" charset="0"/>
                          <a:cs typeface="Arial" panose="020B0604020202020204" pitchFamily="34" charset="0"/>
                        </a:rPr>
                        <a:t>Age</a:t>
                      </a:r>
                      <a:r>
                        <a:rPr lang="en-US" sz="900" dirty="0">
                          <a:effectLst/>
                          <a:latin typeface="Arial" panose="020B0604020202020204" pitchFamily="34" charset="0"/>
                          <a:ea typeface="Calibri" panose="020F0502020204030204" pitchFamily="34" charset="0"/>
                          <a:cs typeface="Arial" panose="020B0604020202020204" pitchFamily="34" charset="0"/>
                        </a:rPr>
                        <a:t>:__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marL="0" marR="0" algn="l" defTabSz="914400" rtl="0" eaLnBrk="1" latinLnBrk="0" hangingPunct="1">
                        <a:lnSpc>
                          <a:spcPct val="150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900" b="1" dirty="0">
                          <a:effectLst/>
                          <a:latin typeface="Arial" panose="020B0604020202020204" pitchFamily="34" charset="0"/>
                          <a:ea typeface="Calibri" panose="020F0502020204030204" pitchFamily="34" charset="0"/>
                          <a:cs typeface="Arial" panose="020B0604020202020204" pitchFamily="34" charset="0"/>
                        </a:rPr>
                        <a:t>Adult 2 </a:t>
                      </a:r>
                      <a:r>
                        <a:rPr lang="en-US" sz="900" u="sng" dirty="0">
                          <a:effectLst/>
                          <a:latin typeface="Arial" panose="020B0604020202020204" pitchFamily="34" charset="0"/>
                          <a:ea typeface="Calibri" panose="020F0502020204030204" pitchFamily="34" charset="0"/>
                          <a:cs typeface="Arial" panose="020B0604020202020204" pitchFamily="34" charset="0"/>
                        </a:rPr>
                        <a:t>Relation</a:t>
                      </a:r>
                      <a:r>
                        <a:rPr lang="en-US" sz="900" dirty="0">
                          <a:effectLst/>
                          <a:latin typeface="Arial" panose="020B0604020202020204" pitchFamily="34" charset="0"/>
                          <a:ea typeface="Calibri" panose="020F0502020204030204" pitchFamily="34" charset="0"/>
                          <a:cs typeface="Arial" panose="020B0604020202020204" pitchFamily="34" charset="0"/>
                        </a:rPr>
                        <a:t>: parent / grandparent / nanny / other, </a:t>
                      </a:r>
                      <a:r>
                        <a:rPr lang="en-US" sz="900" u="sng" dirty="0">
                          <a:effectLst/>
                          <a:latin typeface="Arial" panose="020B0604020202020204" pitchFamily="34" charset="0"/>
                          <a:ea typeface="Calibri" panose="020F0502020204030204" pitchFamily="34" charset="0"/>
                          <a:cs typeface="Arial" panose="020B0604020202020204" pitchFamily="34" charset="0"/>
                        </a:rPr>
                        <a:t>Gender</a:t>
                      </a:r>
                      <a:r>
                        <a:rPr lang="en-US" sz="900" dirty="0">
                          <a:effectLst/>
                          <a:latin typeface="Arial" panose="020B0604020202020204" pitchFamily="34" charset="0"/>
                          <a:ea typeface="Calibri" panose="020F0502020204030204" pitchFamily="34" charset="0"/>
                          <a:cs typeface="Arial" panose="020B0604020202020204" pitchFamily="34" charset="0"/>
                        </a:rPr>
                        <a:t>: M / F, </a:t>
                      </a:r>
                      <a:r>
                        <a:rPr lang="en-US" sz="900" u="sng" dirty="0">
                          <a:effectLst/>
                          <a:latin typeface="Arial" panose="020B0604020202020204" pitchFamily="34" charset="0"/>
                          <a:ea typeface="Calibri" panose="020F0502020204030204" pitchFamily="34" charset="0"/>
                          <a:cs typeface="Arial" panose="020B0604020202020204" pitchFamily="34" charset="0"/>
                        </a:rPr>
                        <a:t>Age</a:t>
                      </a:r>
                      <a:r>
                        <a:rPr lang="en-US" sz="900" dirty="0">
                          <a:effectLst/>
                          <a:latin typeface="Arial" panose="020B0604020202020204" pitchFamily="34" charset="0"/>
                          <a:ea typeface="Calibri" panose="020F0502020204030204" pitchFamily="34" charset="0"/>
                          <a:cs typeface="Arial" panose="020B0604020202020204" pitchFamily="34" charset="0"/>
                        </a:rPr>
                        <a:t>:__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defTabSz="914400" rtl="0" eaLnBrk="1" latinLnBrk="0" hangingPunct="1">
                        <a:lnSpc>
                          <a:spcPct val="150000"/>
                        </a:lnSpc>
                        <a:spcBef>
                          <a:spcPts val="0"/>
                        </a:spcBef>
                        <a:spcAft>
                          <a:spcPts val="0"/>
                        </a:spcAft>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marL="0" marR="0" algn="l" defTabSz="914400" rtl="0" eaLnBrk="1" latinLnBrk="0" hangingPunct="1">
                        <a:lnSpc>
                          <a:spcPct val="150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6883899"/>
                  </a:ext>
                </a:extLst>
              </a:tr>
              <a:tr h="271886">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Child 1 </a:t>
                      </a:r>
                      <a:r>
                        <a:rPr lang="en-US" sz="900" u="sng">
                          <a:effectLst/>
                          <a:latin typeface="Arial" panose="020B0604020202020204" pitchFamily="34" charset="0"/>
                          <a:ea typeface="Calibri" panose="020F0502020204030204" pitchFamily="34" charset="0"/>
                          <a:cs typeface="Arial" panose="020B0604020202020204" pitchFamily="34" charset="0"/>
                        </a:rPr>
                        <a:t>Gender</a:t>
                      </a:r>
                      <a:r>
                        <a:rPr lang="en-US" sz="900">
                          <a:effectLst/>
                          <a:latin typeface="Arial" panose="020B0604020202020204" pitchFamily="34" charset="0"/>
                          <a:ea typeface="Calibri" panose="020F0502020204030204" pitchFamily="34" charset="0"/>
                          <a:cs typeface="Arial" panose="020B0604020202020204" pitchFamily="34" charset="0"/>
                        </a:rPr>
                        <a:t>: M / F, </a:t>
                      </a:r>
                      <a:r>
                        <a:rPr lang="en-US" sz="900" u="sng">
                          <a:effectLst/>
                          <a:latin typeface="Arial" panose="020B0604020202020204" pitchFamily="34" charset="0"/>
                          <a:ea typeface="Calibri" panose="020F0502020204030204" pitchFamily="34" charset="0"/>
                          <a:cs typeface="Arial" panose="020B0604020202020204" pitchFamily="34" charset="0"/>
                        </a:rPr>
                        <a:t>Age: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Child 2 </a:t>
                      </a:r>
                      <a:r>
                        <a:rPr lang="en-US" sz="900" u="sng">
                          <a:effectLst/>
                          <a:latin typeface="Arial" panose="020B0604020202020204" pitchFamily="34" charset="0"/>
                          <a:ea typeface="Calibri" panose="020F0502020204030204" pitchFamily="34" charset="0"/>
                          <a:cs typeface="Arial" panose="020B0604020202020204" pitchFamily="34" charset="0"/>
                        </a:rPr>
                        <a:t>Gender</a:t>
                      </a:r>
                      <a:r>
                        <a:rPr lang="en-US" sz="900">
                          <a:effectLst/>
                          <a:latin typeface="Arial" panose="020B0604020202020204" pitchFamily="34" charset="0"/>
                          <a:ea typeface="Calibri" panose="020F0502020204030204" pitchFamily="34" charset="0"/>
                          <a:cs typeface="Arial" panose="020B0604020202020204" pitchFamily="34" charset="0"/>
                        </a:rPr>
                        <a:t>: M / F, </a:t>
                      </a:r>
                      <a:r>
                        <a:rPr lang="en-US" sz="900" u="sng">
                          <a:effectLst/>
                          <a:latin typeface="Arial" panose="020B0604020202020204" pitchFamily="34" charset="0"/>
                          <a:ea typeface="Calibri" panose="020F0502020204030204" pitchFamily="34" charset="0"/>
                          <a:cs typeface="Arial" panose="020B0604020202020204" pitchFamily="34" charset="0"/>
                        </a:rPr>
                        <a:t>Age: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Child 3 </a:t>
                      </a:r>
                      <a:r>
                        <a:rPr lang="en-US" sz="900" u="sng">
                          <a:effectLst/>
                          <a:latin typeface="Arial" panose="020B0604020202020204" pitchFamily="34" charset="0"/>
                          <a:ea typeface="Calibri" panose="020F0502020204030204" pitchFamily="34" charset="0"/>
                          <a:cs typeface="Arial" panose="020B0604020202020204" pitchFamily="34" charset="0"/>
                        </a:rPr>
                        <a:t>Gender</a:t>
                      </a:r>
                      <a:r>
                        <a:rPr lang="en-US" sz="900">
                          <a:effectLst/>
                          <a:latin typeface="Arial" panose="020B0604020202020204" pitchFamily="34" charset="0"/>
                          <a:ea typeface="Calibri" panose="020F0502020204030204" pitchFamily="34" charset="0"/>
                          <a:cs typeface="Arial" panose="020B0604020202020204" pitchFamily="34" charset="0"/>
                        </a:rPr>
                        <a:t>: M / F, </a:t>
                      </a:r>
                      <a:r>
                        <a:rPr lang="en-US" sz="900" u="sng">
                          <a:effectLst/>
                          <a:latin typeface="Arial" panose="020B0604020202020204" pitchFamily="34" charset="0"/>
                          <a:ea typeface="Calibri" panose="020F0502020204030204" pitchFamily="34" charset="0"/>
                          <a:cs typeface="Arial" panose="020B0604020202020204" pitchFamily="34" charset="0"/>
                        </a:rPr>
                        <a:t>Age: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Child 4 </a:t>
                      </a:r>
                      <a:r>
                        <a:rPr lang="en-US" sz="900" u="sng" dirty="0">
                          <a:effectLst/>
                          <a:latin typeface="Arial" panose="020B0604020202020204" pitchFamily="34" charset="0"/>
                          <a:ea typeface="Calibri" panose="020F0502020204030204" pitchFamily="34" charset="0"/>
                          <a:cs typeface="Arial" panose="020B0604020202020204" pitchFamily="34" charset="0"/>
                        </a:rPr>
                        <a:t>Gender</a:t>
                      </a:r>
                      <a:r>
                        <a:rPr lang="en-US" sz="900" dirty="0">
                          <a:effectLst/>
                          <a:latin typeface="Arial" panose="020B0604020202020204" pitchFamily="34" charset="0"/>
                          <a:ea typeface="Calibri" panose="020F0502020204030204" pitchFamily="34" charset="0"/>
                          <a:cs typeface="Arial" panose="020B0604020202020204" pitchFamily="34" charset="0"/>
                        </a:rPr>
                        <a:t>: M / F, </a:t>
                      </a:r>
                      <a:r>
                        <a:rPr lang="en-US" sz="900" u="sng" dirty="0">
                          <a:effectLst/>
                          <a:latin typeface="Arial" panose="020B0604020202020204" pitchFamily="34" charset="0"/>
                          <a:ea typeface="Calibri" panose="020F0502020204030204" pitchFamily="34" charset="0"/>
                          <a:cs typeface="Arial" panose="020B0604020202020204" pitchFamily="34" charset="0"/>
                        </a:rPr>
                        <a:t>Age:</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8146767"/>
                  </a:ext>
                </a:extLst>
              </a:tr>
              <a:tr h="370840">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Residence: </a:t>
                      </a:r>
                      <a:r>
                        <a:rPr lang="en-US" sz="900" dirty="0">
                          <a:effectLst/>
                          <a:latin typeface="Arial" panose="020B0604020202020204" pitchFamily="34" charset="0"/>
                          <a:ea typeface="Calibri" panose="020F0502020204030204" pitchFamily="34" charset="0"/>
                          <a:cs typeface="Arial" panose="020B0604020202020204" pitchFamily="34" charset="0"/>
                        </a:rPr>
                        <a:t>In the neighborhood / outside the neighborhood – where from?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Frequency of visits to playgrounds in the area: </a:t>
                      </a:r>
                      <a:r>
                        <a:rPr lang="en-US" sz="900" dirty="0">
                          <a:effectLst/>
                          <a:latin typeface="Arial" panose="020B0604020202020204" pitchFamily="34" charset="0"/>
                          <a:ea typeface="Calibri" panose="020F0502020204030204" pitchFamily="34" charset="0"/>
                          <a:cs typeface="Arial" panose="020B0604020202020204" pitchFamily="34" charset="0"/>
                        </a:rPr>
                        <a:t>Daily / several times a week / once a week / less / never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Arrived at the event: </a:t>
                      </a:r>
                      <a:r>
                        <a:rPr lang="en-US" sz="900" dirty="0">
                          <a:effectLst/>
                          <a:latin typeface="Arial" panose="020B0604020202020204" pitchFamily="34" charset="0"/>
                          <a:ea typeface="Calibri" panose="020F0502020204030204" pitchFamily="34" charset="0"/>
                          <a:cs typeface="Arial" panose="020B0604020202020204" pitchFamily="34" charset="0"/>
                        </a:rPr>
                        <a:t>on foot / bicycle / car / public transportation</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Normally come (if stated that they do): </a:t>
                      </a:r>
                      <a:r>
                        <a:rPr lang="en-US" sz="900" dirty="0">
                          <a:effectLst/>
                          <a:latin typeface="Arial" panose="020B0604020202020204" pitchFamily="34" charset="0"/>
                          <a:ea typeface="Calibri" panose="020F0502020204030204" pitchFamily="34" charset="0"/>
                          <a:cs typeface="Arial" panose="020B0604020202020204" pitchFamily="34" charset="0"/>
                        </a:rPr>
                        <a:t>on foot / bicycle / car / public transportation</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1455261"/>
                  </a:ext>
                </a:extLst>
              </a:tr>
              <a:tr h="370840">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Did you come to the event intentionally or by chance?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If they came intentionally – How did you hear about the event? </a:t>
                      </a:r>
                      <a:r>
                        <a:rPr lang="en-US" sz="900" dirty="0">
                          <a:effectLst/>
                          <a:latin typeface="Arial" panose="020B0604020202020204" pitchFamily="34" charset="0"/>
                          <a:ea typeface="Calibri" panose="020F0502020204030204" pitchFamily="34" charset="0"/>
                          <a:cs typeface="Arial" panose="020B0604020202020204" pitchFamily="34" charset="0"/>
                        </a:rPr>
                        <a:t>From a friend / other community WhatsApp groups, social media, kindergarten WhatsApp group, advertising by the municipality, other _____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If they came by chance – Did you hear / know such an event was going to take place? What made you stop and join in? </a:t>
                      </a:r>
                      <a:r>
                        <a:rPr lang="en-US" sz="900" dirty="0">
                          <a:effectLst/>
                          <a:latin typeface="Arial" panose="020B0604020202020204" pitchFamily="34" charset="0"/>
                          <a:ea typeface="Calibri" panose="020F0502020204030204" pitchFamily="34" charset="0"/>
                          <a:cs typeface="Arial" panose="020B0604020202020204" pitchFamily="34" charset="0"/>
                        </a:rPr>
                        <a:t>(I saw friends, the children noticed it and asked to go, I saw adverts in the area…)</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2395963"/>
                  </a:ext>
                </a:extLst>
              </a:tr>
              <a:tr h="255142">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How has the experience been so far? What are you/the child enjoying? What’s been good?</a:t>
                      </a:r>
                      <a:r>
                        <a:rPr lang="en-US" sz="900" dirty="0">
                          <a:effectLst/>
                          <a:latin typeface="Arial" panose="020B0604020202020204" pitchFamily="34" charset="0"/>
                          <a:ea typeface="Calibri" panose="020F0502020204030204" pitchFamily="34" charset="0"/>
                          <a:cs typeface="Arial" panose="020B0604020202020204" pitchFamily="34" charset="0"/>
                        </a:rPr>
                        <a:t> Refer to specific stations and in general – encourages creativity, allows them to get some air, social encounters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7580433"/>
                  </a:ext>
                </a:extLst>
              </a:tr>
              <a:tr h="239902">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What has been less successful? What needs to be improved? </a:t>
                      </a:r>
                      <a:r>
                        <a:rPr lang="en-US" sz="900" dirty="0">
                          <a:effectLst/>
                          <a:latin typeface="Arial" panose="020B0604020202020204" pitchFamily="34" charset="0"/>
                          <a:ea typeface="Calibri" panose="020F0502020204030204" pitchFamily="34" charset="0"/>
                          <a:cs typeface="Arial" panose="020B0604020202020204" pitchFamily="34" charset="0"/>
                        </a:rPr>
                        <a:t>Adapting the content to the children’s ages and number of participants, equipment, organization</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7004492"/>
                  </a:ext>
                </a:extLst>
              </a:tr>
              <a:tr h="370840">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How do you feel the activity contributed to you and your child? What are your main “takeaways”? </a:t>
                      </a:r>
                      <a:r>
                        <a:rPr lang="en-US" sz="900" dirty="0">
                          <a:effectLst/>
                          <a:latin typeface="Arial" panose="020B0604020202020204" pitchFamily="34" charset="0"/>
                          <a:ea typeface="Calibri" panose="020F0502020204030204" pitchFamily="34" charset="0"/>
                          <a:cs typeface="Arial" panose="020B0604020202020204" pitchFamily="34" charset="0"/>
                        </a:rPr>
                        <a:t>Strengthened bonds and positive interaction, new and applicable ideas and tools for playing together, </a:t>
                      </a:r>
                      <a:r>
                        <a:rPr lang="en-US" sz="900" u="sng" dirty="0">
                          <a:effectLst/>
                          <a:latin typeface="Arial" panose="020B0604020202020204" pitchFamily="34" charset="0"/>
                          <a:ea typeface="Calibri" panose="020F0502020204030204" pitchFamily="34" charset="0"/>
                          <a:cs typeface="Arial" panose="020B0604020202020204" pitchFamily="34" charset="0"/>
                        </a:rPr>
                        <a:t>the possibility of spending recreational time in public spaces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4369039"/>
                  </a:ext>
                </a:extLst>
              </a:tr>
              <a:tr h="279843">
                <a:tc gridSpan="4">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Communal aspects – Did the activity contribute to/encourage the formation of new relationships with other parents? Was that part of your reasons for coming?</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6715031"/>
                  </a:ext>
                </a:extLst>
              </a:tr>
              <a:tr h="290003">
                <a:tc gridSpan="4">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To what extent would you recommend this activity to others? Why would / wouldn’t you?</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5262297"/>
                  </a:ext>
                </a:extLst>
              </a:tr>
              <a:tr h="254000">
                <a:tc gridSpan="4">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To what extent would you like to participate in a similar event/attend such an event in the future? Why would / wouldn’t you?</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4724151"/>
                  </a:ext>
                </a:extLst>
              </a:tr>
              <a:tr h="370840">
                <a:tc gridSpan="4">
                  <a:txBody>
                    <a:bodyPr/>
                    <a:lstStyle/>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Where do you normally spend time with the children? Where do the children normally play?</a:t>
                      </a:r>
                      <a:endParaRPr lang="en-US" sz="90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Do you go to other playgrounds with your children in and/or outside Tira? </a:t>
                      </a:r>
                      <a:r>
                        <a:rPr lang="en-US" sz="900">
                          <a:effectLst/>
                          <a:latin typeface="Arial" panose="020B0604020202020204" pitchFamily="34" charset="0"/>
                          <a:ea typeface="Calibri" panose="020F0502020204030204" pitchFamily="34" charset="0"/>
                          <a:cs typeface="Arial" panose="020B0604020202020204" pitchFamily="34" charset="0"/>
                        </a:rPr>
                        <a:t>Which ones? (in another Arab city/in a Jewish city)</a:t>
                      </a:r>
                      <a:r>
                        <a:rPr lang="en-US" sz="900" b="1">
                          <a:effectLst/>
                          <a:latin typeface="Arial" panose="020B0604020202020204" pitchFamily="34" charset="0"/>
                          <a:ea typeface="Calibri" panose="020F0502020204030204" pitchFamily="34" charset="0"/>
                          <a:cs typeface="Arial" panose="020B0604020202020204" pitchFamily="34" charset="0"/>
                        </a:rPr>
                        <a:t> </a:t>
                      </a:r>
                      <a:r>
                        <a:rPr lang="en-US" sz="900" b="1" u="sng">
                          <a:effectLst/>
                          <a:latin typeface="Arial" panose="020B0604020202020204" pitchFamily="34" charset="0"/>
                          <a:ea typeface="Calibri" panose="020F0502020204030204" pitchFamily="34" charset="0"/>
                          <a:cs typeface="Arial" panose="020B0604020202020204" pitchFamily="34" charset="0"/>
                        </a:rPr>
                        <a:t>If not, why not?</a:t>
                      </a:r>
                      <a:endParaRPr lang="en-US" sz="90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a:effectLst/>
                          <a:latin typeface="Arial" panose="020B0604020202020204" pitchFamily="34" charset="0"/>
                          <a:ea typeface="Calibri" panose="020F0502020204030204" pitchFamily="34" charset="0"/>
                          <a:cs typeface="Arial" panose="020B0604020202020204" pitchFamily="34" charset="0"/>
                        </a:rPr>
                        <a:t>Have you previously participated in activities for children offered by the municipality?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7577297"/>
                  </a:ext>
                </a:extLst>
              </a:tr>
              <a:tr h="0">
                <a:tc gridSpan="4">
                  <a:txBody>
                    <a:bodyPr/>
                    <a:lstStyle/>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Score (1=the lowest to 7= the highest) how well the space in which the activity is being held is: </a:t>
                      </a:r>
                      <a:r>
                        <a:rPr lang="en-US" sz="900" dirty="0">
                          <a:effectLst/>
                          <a:latin typeface="Arial" panose="020B0604020202020204" pitchFamily="34" charset="0"/>
                          <a:ea typeface="Calibri" panose="020F0502020204030204" pitchFamily="34" charset="0"/>
                          <a:cs typeface="Arial" panose="020B0604020202020204" pitchFamily="34" charset="0"/>
                        </a:rPr>
                        <a:t>clean and maintained___ shaded/lit___ safe for children___ had proper auxiliary equipment___ easy to access (in general and with a stroller)___ comfortable for caregivers to spend time in (finding a place to sit)___ duration of the activity (long/short/just right)___ suited to the number of participants (too crowded)___</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50000"/>
                        </a:lnSpc>
                        <a:spcBef>
                          <a:spcPts val="0"/>
                        </a:spcBef>
                        <a:spcAft>
                          <a:spcPts val="0"/>
                        </a:spcAft>
                      </a:pPr>
                      <a:r>
                        <a:rPr lang="en-US" sz="900" b="1" dirty="0">
                          <a:effectLst/>
                          <a:latin typeface="Arial" panose="020B0604020202020204" pitchFamily="34" charset="0"/>
                          <a:ea typeface="Calibri" panose="020F0502020204030204" pitchFamily="34" charset="0"/>
                          <a:cs typeface="Arial" panose="020B0604020202020204" pitchFamily="34" charset="0"/>
                        </a:rPr>
                        <a:t>Score (1=the lowest to 7= the highest) how well the content: </a:t>
                      </a:r>
                      <a:r>
                        <a:rPr lang="en-US" sz="900" dirty="0">
                          <a:effectLst/>
                          <a:latin typeface="Arial" panose="020B0604020202020204" pitchFamily="34" charset="0"/>
                          <a:ea typeface="Calibri" panose="020F0502020204030204" pitchFamily="34" charset="0"/>
                          <a:cs typeface="Arial" panose="020B0604020202020204" pitchFamily="34" charset="0"/>
                        </a:rPr>
                        <a:t>strengthens the bond and encourages joint play between adults and children___ encourages interactions between children___ encourages communal relationships and conversations with others___ introduces a change in the child’s play routine___ offers a range of activities for children of different ages (for those arriving with more than one child)___ encourages creativity___ gives them new ideas___ meets their need for fresh air</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2297099"/>
                  </a:ext>
                </a:extLst>
              </a:tr>
            </a:tbl>
          </a:graphicData>
        </a:graphic>
      </p:graphicFrame>
    </p:spTree>
    <p:extLst>
      <p:ext uri="{BB962C8B-B14F-4D97-AF65-F5344CB8AC3E}">
        <p14:creationId xmlns:p14="http://schemas.microsoft.com/office/powerpoint/2010/main" val="3142859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1" name="Picture 10">
            <a:extLst>
              <a:ext uri="{FF2B5EF4-FFF2-40B4-BE49-F238E27FC236}">
                <a16:creationId xmlns:a16="http://schemas.microsoft.com/office/drawing/2014/main" id="{D3C549CB-356B-4C16-8B6D-34E3309E657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3504" y="87324"/>
            <a:ext cx="7705725" cy="6705600"/>
          </a:xfrm>
          <a:prstGeom prst="rect">
            <a:avLst/>
          </a:prstGeom>
        </p:spPr>
      </p:pic>
      <p:sp>
        <p:nvSpPr>
          <p:cNvPr id="15" name="מלבן מעוגל 1">
            <a:extLst>
              <a:ext uri="{FF2B5EF4-FFF2-40B4-BE49-F238E27FC236}">
                <a16:creationId xmlns:a16="http://schemas.microsoft.com/office/drawing/2014/main" id="{A91590D6-4A1E-41AA-9033-D4A60785C6CE}"/>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t>68</a:t>
            </a:fld>
            <a:endParaRPr dirty="0"/>
          </a:p>
        </p:txBody>
      </p:sp>
      <p:sp>
        <p:nvSpPr>
          <p:cNvPr id="14" name="מלבן 7">
            <a:extLst>
              <a:ext uri="{FF2B5EF4-FFF2-40B4-BE49-F238E27FC236}">
                <a16:creationId xmlns:a16="http://schemas.microsoft.com/office/drawing/2014/main" id="{F18A2E3C-9A2B-4180-89BF-319B79BEC76D}"/>
              </a:ext>
            </a:extLst>
          </p:cNvPr>
          <p:cNvSpPr/>
          <p:nvPr/>
        </p:nvSpPr>
        <p:spPr>
          <a:xfrm>
            <a:off x="6817355" y="1876669"/>
            <a:ext cx="5374645" cy="1697901"/>
          </a:xfrm>
          <a:prstGeom prst="rect">
            <a:avLst/>
          </a:prstGeom>
        </p:spPr>
        <p:txBody>
          <a:bodyPr wrap="square">
            <a:spAutoFit/>
          </a:bodyPr>
          <a:lstStyle/>
          <a:p>
            <a:pPr lvl="0" algn="ctr" rtl="0">
              <a:spcBef>
                <a:spcPts val="1000"/>
              </a:spcBef>
            </a:pPr>
            <a:r>
              <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Thank You</a:t>
            </a:r>
          </a:p>
          <a:p>
            <a:pPr lvl="0" algn="ctr">
              <a:spcBef>
                <a:spcPts val="1000"/>
              </a:spcBef>
            </a:pPr>
            <a:r>
              <a:rPr lang="ar-DZ" sz="480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ar-DZ" sz="4800" b="1">
                <a:solidFill>
                  <a:schemeClr val="bg1"/>
                </a:solidFill>
                <a:latin typeface="Segoe UI" panose="020B0502040204020203" pitchFamily="34" charset="0"/>
                <a:ea typeface="Tahoma" panose="020B0604030504040204" pitchFamily="34" charset="0"/>
                <a:cs typeface="Segoe UI" panose="020B0502040204020203" pitchFamily="34" charset="0"/>
              </a:rPr>
              <a:t>شكرا</a:t>
            </a: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  </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D0C4646C-E019-4985-A439-B00DE77E3001}"/>
              </a:ext>
            </a:extLst>
          </p:cNvPr>
          <p:cNvGrpSpPr/>
          <p:nvPr/>
        </p:nvGrpSpPr>
        <p:grpSpPr>
          <a:xfrm>
            <a:off x="-116958" y="6457504"/>
            <a:ext cx="10441172" cy="594107"/>
            <a:chOff x="-116958" y="6457504"/>
            <a:chExt cx="10441172" cy="594107"/>
          </a:xfrm>
        </p:grpSpPr>
        <p:sp>
          <p:nvSpPr>
            <p:cNvPr id="20" name="Rectangle: Rounded Corners 19">
              <a:extLst>
                <a:ext uri="{FF2B5EF4-FFF2-40B4-BE49-F238E27FC236}">
                  <a16:creationId xmlns:a16="http://schemas.microsoft.com/office/drawing/2014/main" id="{EBD4AB09-2644-4777-B45D-7EC8BE1054D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1" name="Rectangle: Rounded Corners 20">
              <a:extLst>
                <a:ext uri="{FF2B5EF4-FFF2-40B4-BE49-F238E27FC236}">
                  <a16:creationId xmlns:a16="http://schemas.microsoft.com/office/drawing/2014/main" id="{FC8FB0AA-F732-4CE3-A471-6414842C4735}"/>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TextBox 21">
              <a:extLst>
                <a:ext uri="{FF2B5EF4-FFF2-40B4-BE49-F238E27FC236}">
                  <a16:creationId xmlns:a16="http://schemas.microsoft.com/office/drawing/2014/main" id="{8FDF0B63-D64E-4A64-BB46-25D8969AA43D}"/>
                </a:ext>
              </a:extLst>
            </p:cNvPr>
            <p:cNvSpPr txBox="1"/>
            <p:nvPr/>
          </p:nvSpPr>
          <p:spPr>
            <a:xfrm>
              <a:off x="0" y="6585739"/>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מלבן מעוגל 8">
            <a:extLst>
              <a:ext uri="{FF2B5EF4-FFF2-40B4-BE49-F238E27FC236}">
                <a16:creationId xmlns:a16="http://schemas.microsoft.com/office/drawing/2014/main" id="{4E9A994D-F822-4AE7-8457-97C8FB413407}"/>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00089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24" name="Group 23">
            <a:extLst>
              <a:ext uri="{FF2B5EF4-FFF2-40B4-BE49-F238E27FC236}">
                <a16:creationId xmlns:a16="http://schemas.microsoft.com/office/drawing/2014/main" id="{0573F8A5-B4A9-4AAF-BA56-E19BF4F00379}"/>
              </a:ext>
            </a:extLst>
          </p:cNvPr>
          <p:cNvGrpSpPr/>
          <p:nvPr/>
        </p:nvGrpSpPr>
        <p:grpSpPr>
          <a:xfrm>
            <a:off x="-116958" y="6457504"/>
            <a:ext cx="10366745" cy="594107"/>
            <a:chOff x="-116958" y="6457504"/>
            <a:chExt cx="10366745" cy="594107"/>
          </a:xfrm>
        </p:grpSpPr>
        <p:sp>
          <p:nvSpPr>
            <p:cNvPr id="25" name="Rectangle: Rounded Corners 24">
              <a:extLst>
                <a:ext uri="{FF2B5EF4-FFF2-40B4-BE49-F238E27FC236}">
                  <a16:creationId xmlns:a16="http://schemas.microsoft.com/office/drawing/2014/main" id="{16C72F66-F099-4E38-9E6D-FD72B91E5D48}"/>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Rounded Corners 25">
              <a:extLst>
                <a:ext uri="{FF2B5EF4-FFF2-40B4-BE49-F238E27FC236}">
                  <a16:creationId xmlns:a16="http://schemas.microsoft.com/office/drawing/2014/main" id="{3FD10798-0AEF-4A32-819D-EB4ACFFBE91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3" name="TextBox 32">
              <a:extLst>
                <a:ext uri="{FF2B5EF4-FFF2-40B4-BE49-F238E27FC236}">
                  <a16:creationId xmlns:a16="http://schemas.microsoft.com/office/drawing/2014/main" id="{A68B9E9C-F941-4DBF-88E4-03615802EF25}"/>
                </a:ext>
              </a:extLst>
            </p:cNvPr>
            <p:cNvSpPr txBox="1"/>
            <p:nvPr/>
          </p:nvSpPr>
          <p:spPr>
            <a:xfrm>
              <a:off x="-74427" y="6599797"/>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7</a:t>
            </a:fld>
            <a:endParaRPr dirty="0"/>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Arab Population in Israel – </a:t>
            </a:r>
            <a:r>
              <a:rPr lang="en-US" b="1" dirty="0">
                <a:solidFill>
                  <a:schemeClr val="bg1"/>
                </a:solidFill>
                <a:latin typeface="Tahoma" pitchFamily="34" charset="0"/>
                <a:ea typeface="Tahoma" pitchFamily="34" charset="0"/>
                <a:cs typeface="Tahoma" pitchFamily="34" charset="0"/>
              </a:rPr>
              <a:t>Personal Welfare and Family Life*</a:t>
            </a:r>
            <a:endParaRPr lang="he-IL"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096001" y="886392"/>
            <a:ext cx="5489872" cy="2677656"/>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the personal welfare and family life indexes, the rate of those satisfied with life among the Arab population was the lowest compared to the other Jewish population groups. Likewise, 40.4% of Arab residents expected their economic situation to improve in the future, data that signifies a decrease in this index compared to previous years. In addition, the sense of loneliness and religious discrimination was higher among Arab residents compared to non-orthodox Jewish residents and orthodox residents. </a:t>
            </a:r>
            <a:endParaRPr lang="he-IL" sz="14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7</a:t>
            </a:fld>
            <a:endParaRPr lang="x-none"/>
          </a:p>
        </p:txBody>
      </p:sp>
      <p:sp>
        <p:nvSpPr>
          <p:cNvPr id="18" name="Rectangle 8">
            <a:extLst>
              <a:ext uri="{FF2B5EF4-FFF2-40B4-BE49-F238E27FC236}">
                <a16:creationId xmlns:a16="http://schemas.microsoft.com/office/drawing/2014/main" id="{C43D51AC-3C86-4397-8495-FB88D298B4FF}"/>
              </a:ext>
            </a:extLst>
          </p:cNvPr>
          <p:cNvSpPr/>
          <p:nvPr/>
        </p:nvSpPr>
        <p:spPr>
          <a:xfrm>
            <a:off x="1656650" y="584933"/>
            <a:ext cx="4350450"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Personal Welfare and Family Life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pic>
        <p:nvPicPr>
          <p:cNvPr id="21" name="תמונה 4">
            <a:extLst>
              <a:ext uri="{FF2B5EF4-FFF2-40B4-BE49-F238E27FC236}">
                <a16:creationId xmlns:a16="http://schemas.microsoft.com/office/drawing/2014/main" id="{78C5B363-4C80-42F0-9FB5-25EF0A7DB1CC}"/>
              </a:ext>
            </a:extLst>
          </p:cNvPr>
          <p:cNvPicPr>
            <a:picLocks noChangeAspect="1"/>
          </p:cNvPicPr>
          <p:nvPr/>
        </p:nvPicPr>
        <p:blipFill>
          <a:blip r:embed="rId3"/>
          <a:stretch>
            <a:fillRect/>
          </a:stretch>
        </p:blipFill>
        <p:spPr>
          <a:xfrm>
            <a:off x="606128" y="965193"/>
            <a:ext cx="5342354" cy="2484962"/>
          </a:xfrm>
          <a:prstGeom prst="rect">
            <a:avLst/>
          </a:prstGeom>
        </p:spPr>
      </p:pic>
      <p:pic>
        <p:nvPicPr>
          <p:cNvPr id="22" name="תמונה 16">
            <a:extLst>
              <a:ext uri="{FF2B5EF4-FFF2-40B4-BE49-F238E27FC236}">
                <a16:creationId xmlns:a16="http://schemas.microsoft.com/office/drawing/2014/main" id="{FD35C85D-CD62-4DD2-AB0F-FA19F2F6D668}"/>
              </a:ext>
            </a:extLst>
          </p:cNvPr>
          <p:cNvPicPr>
            <a:picLocks noChangeAspect="1"/>
          </p:cNvPicPr>
          <p:nvPr/>
        </p:nvPicPr>
        <p:blipFill>
          <a:blip r:embed="rId4"/>
          <a:stretch>
            <a:fillRect/>
          </a:stretch>
        </p:blipFill>
        <p:spPr>
          <a:xfrm>
            <a:off x="6824896" y="3871894"/>
            <a:ext cx="4789897" cy="2316614"/>
          </a:xfrm>
          <a:prstGeom prst="rect">
            <a:avLst/>
          </a:prstGeom>
        </p:spPr>
      </p:pic>
      <p:sp>
        <p:nvSpPr>
          <p:cNvPr id="23" name="Rectangle 8">
            <a:extLst>
              <a:ext uri="{FF2B5EF4-FFF2-40B4-BE49-F238E27FC236}">
                <a16:creationId xmlns:a16="http://schemas.microsoft.com/office/drawing/2014/main" id="{51B6D0A9-0E36-4D95-97F1-BC3CFACAFA6E}"/>
              </a:ext>
            </a:extLst>
          </p:cNvPr>
          <p:cNvSpPr/>
          <p:nvPr/>
        </p:nvSpPr>
        <p:spPr>
          <a:xfrm>
            <a:off x="6499982" y="3651785"/>
            <a:ext cx="5539618"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Personal Welfare and Family Life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F453D7D8-E252-4962-9747-03C1228E6150}"/>
              </a:ext>
            </a:extLst>
          </p:cNvPr>
          <p:cNvSpPr/>
          <p:nvPr/>
        </p:nvSpPr>
        <p:spPr>
          <a:xfrm>
            <a:off x="545457" y="4107251"/>
            <a:ext cx="5723345"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However, the change in the fields of personal welfare and family life indexes indicates ongoing improvement over time, with an upsurge observed in recent years among the Arab population.  </a:t>
            </a:r>
            <a:endParaRPr lang="he-IL" sz="1400" dirty="0">
              <a:solidFill>
                <a:prstClr val="black"/>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11128D30-849D-471D-873C-19F2893011C8}"/>
              </a:ext>
            </a:extLst>
          </p:cNvPr>
          <p:cNvSpPr>
            <a:spLocks noChangeArrowheads="1"/>
          </p:cNvSpPr>
          <p:nvPr/>
        </p:nvSpPr>
        <p:spPr bwMode="auto">
          <a:xfrm>
            <a:off x="100124" y="6188508"/>
            <a:ext cx="84183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7010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28" name="Group 27">
            <a:extLst>
              <a:ext uri="{FF2B5EF4-FFF2-40B4-BE49-F238E27FC236}">
                <a16:creationId xmlns:a16="http://schemas.microsoft.com/office/drawing/2014/main" id="{BFA6940A-54E4-4BD2-83F9-E7B4B903C7C5}"/>
              </a:ext>
            </a:extLst>
          </p:cNvPr>
          <p:cNvGrpSpPr/>
          <p:nvPr/>
        </p:nvGrpSpPr>
        <p:grpSpPr>
          <a:xfrm>
            <a:off x="-116958" y="6457504"/>
            <a:ext cx="10366745" cy="594107"/>
            <a:chOff x="-116958" y="6457504"/>
            <a:chExt cx="10366745" cy="594107"/>
          </a:xfrm>
        </p:grpSpPr>
        <p:sp>
          <p:nvSpPr>
            <p:cNvPr id="29" name="Rectangle: Rounded Corners 28">
              <a:extLst>
                <a:ext uri="{FF2B5EF4-FFF2-40B4-BE49-F238E27FC236}">
                  <a16:creationId xmlns:a16="http://schemas.microsoft.com/office/drawing/2014/main" id="{0C0A62BE-5CFC-44B1-B1CB-8CD7048FEC1D}"/>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Rectangle: Rounded Corners 29">
              <a:extLst>
                <a:ext uri="{FF2B5EF4-FFF2-40B4-BE49-F238E27FC236}">
                  <a16:creationId xmlns:a16="http://schemas.microsoft.com/office/drawing/2014/main" id="{083004BA-7FCA-4E95-81D7-01AFC88D13D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TextBox 30">
              <a:extLst>
                <a:ext uri="{FF2B5EF4-FFF2-40B4-BE49-F238E27FC236}">
                  <a16:creationId xmlns:a16="http://schemas.microsoft.com/office/drawing/2014/main" id="{AFC3222A-0FCF-4521-854F-906E0B12F292}"/>
                </a:ext>
              </a:extLst>
            </p:cNvPr>
            <p:cNvSpPr txBox="1"/>
            <p:nvPr/>
          </p:nvSpPr>
          <p:spPr>
            <a:xfrm>
              <a:off x="-74427" y="660167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8</a:t>
            </a:fld>
            <a:endParaRPr dirty="0"/>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Arab Population in Israel – </a:t>
            </a:r>
            <a:r>
              <a:rPr lang="en-US" b="1" dirty="0">
                <a:solidFill>
                  <a:schemeClr val="bg1"/>
                </a:solidFill>
                <a:latin typeface="Tahoma" pitchFamily="34" charset="0"/>
                <a:ea typeface="Tahoma" pitchFamily="34" charset="0"/>
                <a:cs typeface="Tahoma" pitchFamily="34" charset="0"/>
              </a:rPr>
              <a:t>Education and Higher Education*</a:t>
            </a:r>
            <a:endParaRPr lang="he-IL"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460118" y="540505"/>
            <a:ext cx="5306432" cy="300082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Compared to other populations in Israel, Arab residents are less educated (with an average of 11.8 years of education, compared to 14.6 among the non-orthodox Jewish population). Relative to the population, the rate of academics among the Arab population is the lowest. Similarly, the total private expenditure on education per household with children up to the age of 18 is the lowest, with an average expenditure equal to about half the private expenditure on education among orthodox and non-orthodox Jewish households</a:t>
            </a:r>
            <a:endParaRPr lang="he-IL" sz="14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8</a:t>
            </a:fld>
            <a:endParaRPr lang="x-none"/>
          </a:p>
        </p:txBody>
      </p:sp>
      <p:pic>
        <p:nvPicPr>
          <p:cNvPr id="3" name="תמונה 2">
            <a:extLst>
              <a:ext uri="{FF2B5EF4-FFF2-40B4-BE49-F238E27FC236}">
                <a16:creationId xmlns:a16="http://schemas.microsoft.com/office/drawing/2014/main" id="{00E7D744-ADE4-474F-84D9-0B86202F0659}"/>
              </a:ext>
            </a:extLst>
          </p:cNvPr>
          <p:cNvPicPr>
            <a:picLocks noChangeAspect="1"/>
          </p:cNvPicPr>
          <p:nvPr/>
        </p:nvPicPr>
        <p:blipFill>
          <a:blip r:embed="rId3"/>
          <a:stretch>
            <a:fillRect/>
          </a:stretch>
        </p:blipFill>
        <p:spPr>
          <a:xfrm>
            <a:off x="544177" y="1015625"/>
            <a:ext cx="5818931" cy="2443951"/>
          </a:xfrm>
          <a:prstGeom prst="rect">
            <a:avLst/>
          </a:prstGeom>
        </p:spPr>
      </p:pic>
      <p:pic>
        <p:nvPicPr>
          <p:cNvPr id="11" name="תמונה 10">
            <a:extLst>
              <a:ext uri="{FF2B5EF4-FFF2-40B4-BE49-F238E27FC236}">
                <a16:creationId xmlns:a16="http://schemas.microsoft.com/office/drawing/2014/main" id="{089DE79D-1CD6-4B3B-A1CF-8C167AFDA341}"/>
              </a:ext>
            </a:extLst>
          </p:cNvPr>
          <p:cNvPicPr>
            <a:picLocks noChangeAspect="1"/>
          </p:cNvPicPr>
          <p:nvPr/>
        </p:nvPicPr>
        <p:blipFill rotWithShape="1">
          <a:blip r:embed="rId4"/>
          <a:srcRect t="1163"/>
          <a:stretch/>
        </p:blipFill>
        <p:spPr>
          <a:xfrm>
            <a:off x="7036861" y="3895416"/>
            <a:ext cx="4572238" cy="2364772"/>
          </a:xfrm>
          <a:prstGeom prst="rect">
            <a:avLst/>
          </a:prstGeom>
        </p:spPr>
      </p:pic>
      <p:sp>
        <p:nvSpPr>
          <p:cNvPr id="21" name="Rectangle 8">
            <a:extLst>
              <a:ext uri="{FF2B5EF4-FFF2-40B4-BE49-F238E27FC236}">
                <a16:creationId xmlns:a16="http://schemas.microsoft.com/office/drawing/2014/main" id="{66299068-FA31-4BD5-802B-3DEE5EB57F7A}"/>
              </a:ext>
            </a:extLst>
          </p:cNvPr>
          <p:cNvSpPr/>
          <p:nvPr/>
        </p:nvSpPr>
        <p:spPr>
          <a:xfrm>
            <a:off x="6792503" y="3525073"/>
            <a:ext cx="4974047"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Education and Higher Education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22" name="Rectangle 8">
            <a:extLst>
              <a:ext uri="{FF2B5EF4-FFF2-40B4-BE49-F238E27FC236}">
                <a16:creationId xmlns:a16="http://schemas.microsoft.com/office/drawing/2014/main" id="{03182A6E-D3C0-447E-B899-C2D0F337AAC4}"/>
              </a:ext>
            </a:extLst>
          </p:cNvPr>
          <p:cNvSpPr/>
          <p:nvPr/>
        </p:nvSpPr>
        <p:spPr>
          <a:xfrm>
            <a:off x="1034347" y="63136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Education and Higher Education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D40B1638-81D1-442C-92D1-0E3F44C51A08}"/>
              </a:ext>
            </a:extLst>
          </p:cNvPr>
          <p:cNvSpPr/>
          <p:nvPr/>
        </p:nvSpPr>
        <p:spPr>
          <a:xfrm>
            <a:off x="1225720" y="3933855"/>
            <a:ext cx="4572238" cy="1061829"/>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However, there is a rising trend of change in the education and higher education index across the population in Israel, including the Arab population.  </a:t>
            </a:r>
            <a:endParaRPr lang="he-IL" sz="1400" dirty="0">
              <a:solidFill>
                <a:prstClr val="black"/>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C4397CA2-A131-401A-8489-828A5788B9DD}"/>
              </a:ext>
            </a:extLst>
          </p:cNvPr>
          <p:cNvSpPr>
            <a:spLocks noChangeArrowheads="1"/>
          </p:cNvSpPr>
          <p:nvPr/>
        </p:nvSpPr>
        <p:spPr bwMode="auto">
          <a:xfrm>
            <a:off x="-144276" y="618369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92294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9</a:t>
            </a:fld>
            <a:endParaRPr dirty="0"/>
          </a:p>
        </p:txBody>
      </p:sp>
      <p:sp>
        <p:nvSpPr>
          <p:cNvPr id="19" name="TextBox 18">
            <a:extLst>
              <a:ext uri="{FF2B5EF4-FFF2-40B4-BE49-F238E27FC236}">
                <a16:creationId xmlns:a16="http://schemas.microsoft.com/office/drawing/2014/main" id="{DF746BDB-891F-453C-A966-2ED22BD0257B}"/>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Arab Population in Israel – </a:t>
            </a:r>
            <a:r>
              <a:rPr lang="en-US" b="1" dirty="0">
                <a:solidFill>
                  <a:schemeClr val="bg1"/>
                </a:solidFill>
                <a:latin typeface="Tahoma" pitchFamily="34" charset="0"/>
                <a:ea typeface="Tahoma" pitchFamily="34" charset="0"/>
                <a:cs typeface="Tahoma" pitchFamily="34" charset="0"/>
              </a:rPr>
              <a:t>Community and Social Life*</a:t>
            </a:r>
            <a:endParaRPr lang="he-IL"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8475A218-AA4C-4C23-A86A-704777359DDC}"/>
              </a:ext>
            </a:extLst>
          </p:cNvPr>
          <p:cNvSpPr/>
          <p:nvPr/>
        </p:nvSpPr>
        <p:spPr>
          <a:xfrm>
            <a:off x="6563943" y="819512"/>
            <a:ext cx="5294752" cy="2585323"/>
          </a:xfrm>
          <a:prstGeom prst="rect">
            <a:avLst/>
          </a:prstGeom>
        </p:spPr>
        <p:txBody>
          <a:bodyPr wrap="square">
            <a:spAutoFit/>
          </a:bodyPr>
          <a:lstStyle/>
          <a:p>
            <a:pPr algn="l" rtl="0" eaLnBrk="0" fontAlgn="base" hangingPunct="0">
              <a:lnSpc>
                <a:spcPct val="150000"/>
              </a:lnSpc>
              <a:spcBef>
                <a:spcPct val="0"/>
              </a:spcBef>
              <a:spcAft>
                <a:spcPct val="0"/>
              </a:spcAft>
            </a:pPr>
            <a:r>
              <a:rPr lang="en-US" sz="1200" dirty="0">
                <a:latin typeface="Segoe UI" panose="020B0502040204020203" pitchFamily="34" charset="0"/>
                <a:cs typeface="Segoe UI" panose="020B0502040204020203" pitchFamily="34" charset="0"/>
              </a:rPr>
              <a:t>In the community life indexes Arab residents also ranked lower compared to orthodox and non-orthodox Jewish residents. The rate of those pleased with their place of residence was 69.2% and few of this population’s members volunteered and contributed to their community (7.6%). The rate of Arab residents pleased with their relationship with their neighbors was high (88.0%), however 61.6% of Arab residents believed people from different backgrounds get along well in their place of residence (measured in 2014). It is possible that this data reflects tensions between Jews and Arabs in mixed cities. </a:t>
            </a:r>
            <a:endParaRPr lang="he-IL" sz="1200" dirty="0">
              <a:latin typeface="Segoe UI" panose="020B0502040204020203" pitchFamily="34" charset="0"/>
              <a:cs typeface="Segoe UI" panose="020B0502040204020203" pitchFamily="34" charset="0"/>
            </a:endParaRPr>
          </a:p>
        </p:txBody>
      </p:sp>
      <p:sp>
        <p:nvSpPr>
          <p:cNvPr id="10" name="Google Shape;105;p1">
            <a:extLst>
              <a:ext uri="{FF2B5EF4-FFF2-40B4-BE49-F238E27FC236}">
                <a16:creationId xmlns:a16="http://schemas.microsoft.com/office/drawing/2014/main" id="{09B6CD39-2E0F-4B24-BEF9-562CCBE4AB29}"/>
              </a:ext>
            </a:extLst>
          </p:cNvPr>
          <p:cNvSpPr txBox="1">
            <a:spLocks/>
          </p:cNvSpPr>
          <p:nvPr/>
        </p:nvSpPr>
        <p:spPr>
          <a:xfrm>
            <a:off x="8610600" y="6356350"/>
            <a:ext cx="342900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00000000-1234-1234-1234-123412341234}" type="slidenum">
              <a:rPr lang="x-none" smtClean="0"/>
              <a:pPr algn="r" rtl="0"/>
              <a:t>9</a:t>
            </a:fld>
            <a:endParaRPr lang="x-none"/>
          </a:p>
        </p:txBody>
      </p:sp>
      <p:sp>
        <p:nvSpPr>
          <p:cNvPr id="18" name="Rectangle 8">
            <a:extLst>
              <a:ext uri="{FF2B5EF4-FFF2-40B4-BE49-F238E27FC236}">
                <a16:creationId xmlns:a16="http://schemas.microsoft.com/office/drawing/2014/main" id="{C43D51AC-3C86-4397-8495-FB88D298B4FF}"/>
              </a:ext>
            </a:extLst>
          </p:cNvPr>
          <p:cNvSpPr/>
          <p:nvPr/>
        </p:nvSpPr>
        <p:spPr>
          <a:xfrm>
            <a:off x="883714" y="578655"/>
            <a:ext cx="4136625"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Community Life Indexes</a:t>
            </a:r>
            <a:r>
              <a:rPr lang="en-US" sz="1200" dirty="0">
                <a:latin typeface="Segoe UI" panose="020B0502040204020203" pitchFamily="34" charset="0"/>
                <a:cs typeface="Segoe UI" panose="020B0502040204020203" pitchFamily="34" charset="0"/>
              </a:rPr>
              <a:t> for 2017</a:t>
            </a:r>
            <a:endParaRPr lang="he-IL" sz="1200" dirty="0">
              <a:latin typeface="Segoe UI" panose="020B0502040204020203" pitchFamily="34" charset="0"/>
              <a:cs typeface="Segoe UI" panose="020B0502040204020203" pitchFamily="34" charset="0"/>
            </a:endParaRPr>
          </a:p>
        </p:txBody>
      </p:sp>
      <p:pic>
        <p:nvPicPr>
          <p:cNvPr id="3" name="תמונה 2">
            <a:extLst>
              <a:ext uri="{FF2B5EF4-FFF2-40B4-BE49-F238E27FC236}">
                <a16:creationId xmlns:a16="http://schemas.microsoft.com/office/drawing/2014/main" id="{B16D3946-CD4C-4B51-A67A-717382569572}"/>
              </a:ext>
            </a:extLst>
          </p:cNvPr>
          <p:cNvPicPr>
            <a:picLocks noChangeAspect="1"/>
          </p:cNvPicPr>
          <p:nvPr/>
        </p:nvPicPr>
        <p:blipFill>
          <a:blip r:embed="rId3"/>
          <a:stretch>
            <a:fillRect/>
          </a:stretch>
        </p:blipFill>
        <p:spPr>
          <a:xfrm>
            <a:off x="563444" y="945471"/>
            <a:ext cx="5800929" cy="2600685"/>
          </a:xfrm>
          <a:prstGeom prst="rect">
            <a:avLst/>
          </a:prstGeom>
        </p:spPr>
      </p:pic>
      <p:pic>
        <p:nvPicPr>
          <p:cNvPr id="6" name="תמונה 5">
            <a:extLst>
              <a:ext uri="{FF2B5EF4-FFF2-40B4-BE49-F238E27FC236}">
                <a16:creationId xmlns:a16="http://schemas.microsoft.com/office/drawing/2014/main" id="{B11C073C-69A5-468B-ADC7-86AA82935F9A}"/>
              </a:ext>
            </a:extLst>
          </p:cNvPr>
          <p:cNvPicPr>
            <a:picLocks noChangeAspect="1"/>
          </p:cNvPicPr>
          <p:nvPr/>
        </p:nvPicPr>
        <p:blipFill>
          <a:blip r:embed="rId4"/>
          <a:stretch>
            <a:fillRect/>
          </a:stretch>
        </p:blipFill>
        <p:spPr>
          <a:xfrm>
            <a:off x="6820399" y="3898774"/>
            <a:ext cx="4781841" cy="2161844"/>
          </a:xfrm>
          <a:prstGeom prst="rect">
            <a:avLst/>
          </a:prstGeom>
        </p:spPr>
      </p:pic>
      <p:sp>
        <p:nvSpPr>
          <p:cNvPr id="20" name="Rectangle 8">
            <a:extLst>
              <a:ext uri="{FF2B5EF4-FFF2-40B4-BE49-F238E27FC236}">
                <a16:creationId xmlns:a16="http://schemas.microsoft.com/office/drawing/2014/main" id="{04852E79-DAA4-44C6-91CB-282DF5696599}"/>
              </a:ext>
            </a:extLst>
          </p:cNvPr>
          <p:cNvSpPr/>
          <p:nvPr/>
        </p:nvSpPr>
        <p:spPr>
          <a:xfrm>
            <a:off x="6754522" y="3516171"/>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Community Life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CA5243AC-6C2C-4754-8DBD-41F79A197705}"/>
              </a:ext>
            </a:extLst>
          </p:cNvPr>
          <p:cNvSpPr/>
          <p:nvPr/>
        </p:nvSpPr>
        <p:spPr>
          <a:xfrm>
            <a:off x="597241" y="4208823"/>
            <a:ext cx="5577220" cy="138499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change in the community life index has seen a steep and ongoing decline from 2012 to 2017 among the Arab population, yet a downward trend of change in the community life index has also been observed among the non-orthodox Jewish population. </a:t>
            </a:r>
            <a:endParaRPr lang="he-IL" sz="1400" dirty="0">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FB76A000-BBC6-4111-A709-529F801F3F1D}"/>
              </a:ext>
            </a:extLst>
          </p:cNvPr>
          <p:cNvGrpSpPr/>
          <p:nvPr/>
        </p:nvGrpSpPr>
        <p:grpSpPr>
          <a:xfrm>
            <a:off x="-116958" y="6457504"/>
            <a:ext cx="10366745" cy="594107"/>
            <a:chOff x="-116958" y="6457504"/>
            <a:chExt cx="10366745" cy="594107"/>
          </a:xfrm>
        </p:grpSpPr>
        <p:sp>
          <p:nvSpPr>
            <p:cNvPr id="29" name="Rectangle: Rounded Corners 28">
              <a:extLst>
                <a:ext uri="{FF2B5EF4-FFF2-40B4-BE49-F238E27FC236}">
                  <a16:creationId xmlns:a16="http://schemas.microsoft.com/office/drawing/2014/main" id="{3DF68E0D-225A-4454-B08D-CC43BC8A9FC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0" name="Rectangle: Rounded Corners 29">
              <a:extLst>
                <a:ext uri="{FF2B5EF4-FFF2-40B4-BE49-F238E27FC236}">
                  <a16:creationId xmlns:a16="http://schemas.microsoft.com/office/drawing/2014/main" id="{4824E8CB-6F39-43C8-A775-E22BD0942C3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TextBox 30">
              <a:extLst>
                <a:ext uri="{FF2B5EF4-FFF2-40B4-BE49-F238E27FC236}">
                  <a16:creationId xmlns:a16="http://schemas.microsoft.com/office/drawing/2014/main" id="{90DADCF2-95A2-4CC7-813F-FB4BE9A38DC7}"/>
                </a:ext>
              </a:extLst>
            </p:cNvPr>
            <p:cNvSpPr txBox="1"/>
            <p:nvPr/>
          </p:nvSpPr>
          <p:spPr>
            <a:xfrm>
              <a:off x="-74427" y="6572780"/>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AA3846C7-7AD5-4C0A-A1B0-B2280B16773C}"/>
              </a:ext>
            </a:extLst>
          </p:cNvPr>
          <p:cNvSpPr>
            <a:spLocks noChangeArrowheads="1"/>
          </p:cNvSpPr>
          <p:nvPr/>
        </p:nvSpPr>
        <p:spPr bwMode="auto">
          <a:xfrm>
            <a:off x="233549" y="6198715"/>
            <a:ext cx="80690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6283188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Tasneem Masri</DisplayName>
        <AccountId>47</AccountId>
        <AccountType/>
      </UserInfo>
      <UserInfo>
        <DisplayName>Netanel Katzir</DisplayName>
        <AccountId>2606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13" ma:contentTypeDescription="צור מסמך חדש." ma:contentTypeScope="" ma:versionID="c29c5f31b4e519c495af8f1135c4c857">
  <xsd:schema xmlns:xsd="http://www.w3.org/2001/XMLSchema" xmlns:xs="http://www.w3.org/2001/XMLSchema" xmlns:p="http://schemas.microsoft.com/office/2006/metadata/properties" xmlns:ns2="3096e91d-ebd7-4ce5-b2b3-56d74390b557" xmlns:ns3="4ba3be25-03aa-45c2-b90f-d8c255107eb7" targetNamespace="http://schemas.microsoft.com/office/2006/metadata/properties" ma:root="true" ma:fieldsID="46fe6eb16a427a17e7d6cc33b2d2a666" ns2:_="" ns3:_="">
    <xsd:import namespace="3096e91d-ebd7-4ce5-b2b3-56d74390b557"/>
    <xsd:import namespace="4ba3be25-03aa-45c2-b90f-d8c255107e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51553E-B975-4A4D-AFDB-C83811861162}">
  <ds:schemaRefs>
    <ds:schemaRef ds:uri="http://schemas.microsoft.com/sharepoint/v3/contenttype/forms"/>
  </ds:schemaRefs>
</ds:datastoreItem>
</file>

<file path=customXml/itemProps2.xml><?xml version="1.0" encoding="utf-8"?>
<ds:datastoreItem xmlns:ds="http://schemas.openxmlformats.org/officeDocument/2006/customXml" ds:itemID="{D88C6A62-EEEB-4612-9A5A-23F2A2BBC1CC}">
  <ds:schemaRefs>
    <ds:schemaRef ds:uri="http://purl.org/dc/elements/1.1/"/>
    <ds:schemaRef ds:uri="http://purl.org/dc/dcmitype/"/>
    <ds:schemaRef ds:uri="3096e91d-ebd7-4ce5-b2b3-56d74390b557"/>
    <ds:schemaRef ds:uri="http://purl.org/dc/term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4ba3be25-03aa-45c2-b90f-d8c255107eb7"/>
    <ds:schemaRef ds:uri="http://schemas.microsoft.com/office/2006/metadata/properties"/>
  </ds:schemaRefs>
</ds:datastoreItem>
</file>

<file path=customXml/itemProps3.xml><?xml version="1.0" encoding="utf-8"?>
<ds:datastoreItem xmlns:ds="http://schemas.openxmlformats.org/officeDocument/2006/customXml" ds:itemID="{22C87F18-CDD7-4DDD-8C97-2265477D132D}">
  <ds:schemaRefs>
    <ds:schemaRef ds:uri="3096e91d-ebd7-4ce5-b2b3-56d74390b557"/>
    <ds:schemaRef ds:uri="4ba3be25-03aa-45c2-b90f-d8c255107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29333</TotalTime>
  <Words>18524</Words>
  <Application>Microsoft Macintosh PowerPoint</Application>
  <PresentationFormat>Widescreen</PresentationFormat>
  <Paragraphs>1533</Paragraphs>
  <Slides>68</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Calibri</vt:lpstr>
      <vt:lpstr>Calibri Light</vt:lpstr>
      <vt:lpstr>Courier New</vt:lpstr>
      <vt:lpstr>Segoe UI</vt:lpstr>
      <vt:lpstr>Symbol</vt:lpstr>
      <vt:lpstr>Tahoma</vt:lpstr>
      <vt:lpstr>Times New Roman</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David Ben-Chetrit</dc:creator>
  <cp:lastModifiedBy>Editor</cp:lastModifiedBy>
  <cp:revision>302</cp:revision>
  <dcterms:created xsi:type="dcterms:W3CDTF">2021-05-26T09:35:09Z</dcterms:created>
  <dcterms:modified xsi:type="dcterms:W3CDTF">2022-05-17T12:44:02Z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ies>
</file>