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omments/comment4.xml" ContentType="application/vnd.openxmlformats-officedocument.presentationml.comment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5.xml" ContentType="application/vnd.openxmlformats-officedocument.presentationml.comments+xml"/>
  <Override PartName="/ppt/notesSlides/notesSlide11.xml" ContentType="application/vnd.openxmlformats-officedocument.presentationml.notesSlide+xml"/>
  <Override PartName="/ppt/comments/comment6.xml" ContentType="application/vnd.openxmlformats-officedocument.presentationml.comments+xml"/>
  <Override PartName="/ppt/notesSlides/notesSlide12.xml" ContentType="application/vnd.openxmlformats-officedocument.presentationml.notesSlide+xml"/>
  <Override PartName="/ppt/comments/comment7.xml" ContentType="application/vnd.openxmlformats-officedocument.presentationml.comments+xml"/>
  <Override PartName="/ppt/notesSlides/notesSlide13.xml" ContentType="application/vnd.openxmlformats-officedocument.presentationml.notesSlide+xml"/>
  <Override PartName="/ppt/comments/comment8.xml" ContentType="application/vnd.openxmlformats-officedocument.presentationml.comments+xml"/>
  <Override PartName="/ppt/notesSlides/notesSlide14.xml" ContentType="application/vnd.openxmlformats-officedocument.presentationml.notesSlide+xml"/>
  <Override PartName="/ppt/comments/comment9.xml" ContentType="application/vnd.openxmlformats-officedocument.presentationml.comments+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omments/comment10.xml" ContentType="application/vnd.openxmlformats-officedocument.presentationml.comments+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omments/comment1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4.xml" ContentType="application/vnd.openxmlformats-officedocument.presentationml.comments+xml"/>
  <Override PartName="/ppt/notesSlides/notesSlide29.xml" ContentType="application/vnd.openxmlformats-officedocument.presentationml.notesSlide+xml"/>
  <Override PartName="/ppt/comments/comment15.xml" ContentType="application/vnd.openxmlformats-officedocument.presentationml.comments+xml"/>
  <Override PartName="/ppt/notesSlides/notesSlide30.xml" ContentType="application/vnd.openxmlformats-officedocument.presentationml.notesSlide+xml"/>
  <Override PartName="/ppt/comments/comment16.xml" ContentType="application/vnd.openxmlformats-officedocument.presentationml.comments+xml"/>
  <Override PartName="/ppt/notesSlides/notesSlide3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omments/comment17.xml" ContentType="application/vnd.openxmlformats-officedocument.presentationml.comments+xml"/>
  <Override PartName="/ppt/notesSlides/notesSlide32.xml" ContentType="application/vnd.openxmlformats-officedocument.presentationml.notesSlide+xml"/>
  <Override PartName="/ppt/comments/comment18.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60" r:id="rId5"/>
  </p:sldMasterIdLst>
  <p:notesMasterIdLst>
    <p:notesMasterId r:id="rId65"/>
  </p:notesMasterIdLst>
  <p:sldIdLst>
    <p:sldId id="408" r:id="rId6"/>
    <p:sldId id="548" r:id="rId7"/>
    <p:sldId id="261" r:id="rId8"/>
    <p:sldId id="370" r:id="rId9"/>
    <p:sldId id="553" r:id="rId10"/>
    <p:sldId id="599" r:id="rId11"/>
    <p:sldId id="563" r:id="rId12"/>
    <p:sldId id="443" r:id="rId13"/>
    <p:sldId id="493" r:id="rId14"/>
    <p:sldId id="555" r:id="rId15"/>
    <p:sldId id="554" r:id="rId16"/>
    <p:sldId id="506" r:id="rId17"/>
    <p:sldId id="565" r:id="rId18"/>
    <p:sldId id="566" r:id="rId19"/>
    <p:sldId id="568" r:id="rId20"/>
    <p:sldId id="569" r:id="rId21"/>
    <p:sldId id="570" r:id="rId22"/>
    <p:sldId id="605" r:id="rId23"/>
    <p:sldId id="602" r:id="rId24"/>
    <p:sldId id="487" r:id="rId25"/>
    <p:sldId id="562" r:id="rId26"/>
    <p:sldId id="556" r:id="rId27"/>
    <p:sldId id="606" r:id="rId28"/>
    <p:sldId id="564" r:id="rId29"/>
    <p:sldId id="559" r:id="rId30"/>
    <p:sldId id="600" r:id="rId31"/>
    <p:sldId id="601" r:id="rId32"/>
    <p:sldId id="573" r:id="rId33"/>
    <p:sldId id="574" r:id="rId34"/>
    <p:sldId id="576" r:id="rId35"/>
    <p:sldId id="577" r:id="rId36"/>
    <p:sldId id="578" r:id="rId37"/>
    <p:sldId id="579" r:id="rId38"/>
    <p:sldId id="580" r:id="rId39"/>
    <p:sldId id="581" r:id="rId40"/>
    <p:sldId id="583" r:id="rId41"/>
    <p:sldId id="582" r:id="rId42"/>
    <p:sldId id="585" r:id="rId43"/>
    <p:sldId id="586" r:id="rId44"/>
    <p:sldId id="587" r:id="rId45"/>
    <p:sldId id="588" r:id="rId46"/>
    <p:sldId id="589" r:id="rId47"/>
    <p:sldId id="593" r:id="rId48"/>
    <p:sldId id="594" r:id="rId49"/>
    <p:sldId id="595" r:id="rId50"/>
    <p:sldId id="596" r:id="rId51"/>
    <p:sldId id="590" r:id="rId52"/>
    <p:sldId id="591" r:id="rId53"/>
    <p:sldId id="592" r:id="rId54"/>
    <p:sldId id="411" r:id="rId55"/>
    <p:sldId id="514" r:id="rId56"/>
    <p:sldId id="608" r:id="rId57"/>
    <p:sldId id="549" r:id="rId58"/>
    <p:sldId id="513" r:id="rId59"/>
    <p:sldId id="609" r:id="rId60"/>
    <p:sldId id="355" r:id="rId61"/>
    <p:sldId id="477" r:id="rId62"/>
    <p:sldId id="481" r:id="rId63"/>
    <p:sldId id="482"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l Mishaan Spiegel" initials="TS" lastIdx="41" clrIdx="6">
    <p:extLst>
      <p:ext uri="{19B8F6BF-5375-455C-9EA6-DF929625EA0E}">
        <p15:presenceInfo xmlns:p15="http://schemas.microsoft.com/office/powerpoint/2012/main" userId="S::talm@cet.ac.il::3b49d4d9-3b89-4d06-aedf-35a2972b16e6" providerId="AD"/>
      </p:ext>
    </p:extLst>
  </p:cmAuthor>
  <p:cmAuthor id="1" name="Shimrit Slonim Franco" initials="SSF" lastIdx="9" clrIdx="0"/>
  <p:cmAuthor id="8" name="Sharon Brand Martin" initials="SBM" lastIdx="57" clrIdx="7">
    <p:extLst>
      <p:ext uri="{19B8F6BF-5375-455C-9EA6-DF929625EA0E}">
        <p15:presenceInfo xmlns:p15="http://schemas.microsoft.com/office/powerpoint/2012/main" userId="S-1-5-21-606772748-477572614-688488514-15397" providerId="AD"/>
      </p:ext>
    </p:extLst>
  </p:cmAuthor>
  <p:cmAuthor id="2" name="Alona Tsirulnikov" initials="AT" lastIdx="261" clrIdx="1"/>
  <p:cmAuthor id="9" name="Netanel Katzir" initials="NK" lastIdx="12" clrIdx="8">
    <p:extLst>
      <p:ext uri="{19B8F6BF-5375-455C-9EA6-DF929625EA0E}">
        <p15:presenceInfo xmlns:p15="http://schemas.microsoft.com/office/powerpoint/2012/main" userId="S-1-5-21-606772748-477572614-688488514-18822" providerId="AD"/>
      </p:ext>
    </p:extLst>
  </p:cmAuthor>
  <p:cmAuthor id="3" name="shimrit slonim" initials="ss" lastIdx="2" clrIdx="2"/>
  <p:cmAuthor id="10" name="‏‏משתמש Windows" initials="‏W" lastIdx="9" clrIdx="9">
    <p:extLst>
      <p:ext uri="{19B8F6BF-5375-455C-9EA6-DF929625EA0E}">
        <p15:presenceInfo xmlns:p15="http://schemas.microsoft.com/office/powerpoint/2012/main" userId="‏‏משתמש Windows" providerId="None"/>
      </p:ext>
    </p:extLst>
  </p:cmAuthor>
  <p:cmAuthor id="4" name="Shimrit Slonim Franco" initials="SSF [2]" lastIdx="2" clrIdx="3"/>
  <p:cmAuthor id="11" name="Sharon Brand Martin" initials="SBM [2]" lastIdx="2" clrIdx="10">
    <p:extLst>
      <p:ext uri="{19B8F6BF-5375-455C-9EA6-DF929625EA0E}">
        <p15:presenceInfo xmlns:p15="http://schemas.microsoft.com/office/powerpoint/2012/main" userId="S::SharonB@cet.ac.il::a0fb36f2-726f-461a-8261-94a57a32e8c3" providerId="AD"/>
      </p:ext>
    </p:extLst>
  </p:cmAuthor>
  <p:cmAuthor id="5" name="ofer raz" initials="or" lastIdx="5" clrIdx="4"/>
  <p:cmAuthor id="12" name="ALE editor" initials="ALE" lastIdx="52" clrIdx="11">
    <p:extLst>
      <p:ext uri="{19B8F6BF-5375-455C-9EA6-DF929625EA0E}">
        <p15:presenceInfo xmlns:p15="http://schemas.microsoft.com/office/powerpoint/2012/main" userId="ALE editor" providerId="None"/>
      </p:ext>
    </p:extLst>
  </p:cmAuthor>
  <p:cmAuthor id="6" name="Reoute Diamant" initials="RD" lastIdx="169" clrIdx="5">
    <p:extLst>
      <p:ext uri="{19B8F6BF-5375-455C-9EA6-DF929625EA0E}">
        <p15:presenceInfo xmlns:p15="http://schemas.microsoft.com/office/powerpoint/2012/main" userId="S-1-5-21-606772748-477572614-688488514-17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7E88D"/>
    <a:srgbClr val="4978A6"/>
    <a:srgbClr val="DBE5F1"/>
    <a:srgbClr val="8FB6DF"/>
    <a:srgbClr val="C7DAEF"/>
    <a:srgbClr val="EC1C3C"/>
    <a:srgbClr val="F9BC25"/>
    <a:srgbClr val="A5A5A5"/>
    <a:srgbClr val="FCD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aximized" horzBarState="maximized">
    <p:restoredLeft sz="94201" autoAdjust="0"/>
    <p:restoredTop sz="84915" autoAdjust="0"/>
  </p:normalViewPr>
  <p:slideViewPr>
    <p:cSldViewPr snapToGrid="0">
      <p:cViewPr varScale="1">
        <p:scale>
          <a:sx n="83" d="100"/>
          <a:sy n="83" d="100"/>
        </p:scale>
        <p:origin x="365"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'גרפים- דוח ביניים'!$C$52</c:f>
              <c:strCache>
                <c:ptCount val="1"/>
                <c:pt idx="0">
                  <c:v>נשים</c:v>
                </c:pt>
              </c:strCache>
            </c:strRef>
          </c:tx>
          <c:spPr>
            <a:solidFill>
              <a:srgbClr val="FFC000"/>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ביניים'!$C$53:$C$75</c:f>
              <c:numCache>
                <c:formatCode>General</c:formatCode>
                <c:ptCount val="23"/>
                <c:pt idx="0">
                  <c:v>1</c:v>
                </c:pt>
                <c:pt idx="1">
                  <c:v>2</c:v>
                </c:pt>
                <c:pt idx="2">
                  <c:v>6</c:v>
                </c:pt>
                <c:pt idx="3">
                  <c:v>4</c:v>
                </c:pt>
                <c:pt idx="4">
                  <c:v>7</c:v>
                </c:pt>
                <c:pt idx="5">
                  <c:v>10</c:v>
                </c:pt>
                <c:pt idx="6">
                  <c:v>16</c:v>
                </c:pt>
                <c:pt idx="7">
                  <c:v>12</c:v>
                </c:pt>
                <c:pt idx="8">
                  <c:v>10</c:v>
                </c:pt>
                <c:pt idx="9">
                  <c:v>4</c:v>
                </c:pt>
                <c:pt idx="10">
                  <c:v>2</c:v>
                </c:pt>
                <c:pt idx="11">
                  <c:v>2</c:v>
                </c:pt>
                <c:pt idx="12">
                  <c:v>4</c:v>
                </c:pt>
                <c:pt idx="13">
                  <c:v>8</c:v>
                </c:pt>
                <c:pt idx="14">
                  <c:v>6</c:v>
                </c:pt>
                <c:pt idx="15">
                  <c:v>0</c:v>
                </c:pt>
                <c:pt idx="16">
                  <c:v>3</c:v>
                </c:pt>
                <c:pt idx="17">
                  <c:v>0</c:v>
                </c:pt>
                <c:pt idx="18">
                  <c:v>2</c:v>
                </c:pt>
                <c:pt idx="19">
                  <c:v>1</c:v>
                </c:pt>
                <c:pt idx="20">
                  <c:v>4</c:v>
                </c:pt>
                <c:pt idx="21">
                  <c:v>5</c:v>
                </c:pt>
                <c:pt idx="22">
                  <c:v>4</c:v>
                </c:pt>
              </c:numCache>
            </c:numRef>
          </c:val>
          <c:extLst>
            <c:ext xmlns:c16="http://schemas.microsoft.com/office/drawing/2014/chart" uri="{C3380CC4-5D6E-409C-BE32-E72D297353CC}">
              <c16:uniqueId val="{00000000-5310-4E8B-A8A4-655B145982DB}"/>
            </c:ext>
          </c:extLst>
        </c:ser>
        <c:ser>
          <c:idx val="1"/>
          <c:order val="1"/>
          <c:tx>
            <c:strRef>
              <c:f>'גרפים- דוח ביניים'!$D$52</c:f>
              <c:strCache>
                <c:ptCount val="1"/>
                <c:pt idx="0">
                  <c:v>גברים</c:v>
                </c:pt>
              </c:strCache>
            </c:strRef>
          </c:tx>
          <c:spPr>
            <a:solidFill>
              <a:srgbClr val="4978A6"/>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ביניים'!$D$53:$D$75</c:f>
              <c:numCache>
                <c:formatCode>General</c:formatCode>
                <c:ptCount val="23"/>
                <c:pt idx="0">
                  <c:v>4</c:v>
                </c:pt>
                <c:pt idx="1">
                  <c:v>2</c:v>
                </c:pt>
                <c:pt idx="2">
                  <c:v>10</c:v>
                </c:pt>
                <c:pt idx="3">
                  <c:v>3</c:v>
                </c:pt>
                <c:pt idx="4">
                  <c:v>8</c:v>
                </c:pt>
                <c:pt idx="5">
                  <c:v>12</c:v>
                </c:pt>
                <c:pt idx="6">
                  <c:v>11</c:v>
                </c:pt>
                <c:pt idx="7">
                  <c:v>12</c:v>
                </c:pt>
                <c:pt idx="8">
                  <c:v>12</c:v>
                </c:pt>
                <c:pt idx="9">
                  <c:v>13</c:v>
                </c:pt>
                <c:pt idx="10">
                  <c:v>15</c:v>
                </c:pt>
                <c:pt idx="11">
                  <c:v>11</c:v>
                </c:pt>
                <c:pt idx="12">
                  <c:v>24</c:v>
                </c:pt>
                <c:pt idx="13">
                  <c:v>26</c:v>
                </c:pt>
                <c:pt idx="14">
                  <c:v>12</c:v>
                </c:pt>
                <c:pt idx="15">
                  <c:v>13</c:v>
                </c:pt>
                <c:pt idx="16">
                  <c:v>11</c:v>
                </c:pt>
                <c:pt idx="17">
                  <c:v>7</c:v>
                </c:pt>
                <c:pt idx="18">
                  <c:v>16</c:v>
                </c:pt>
                <c:pt idx="19">
                  <c:v>10</c:v>
                </c:pt>
                <c:pt idx="20">
                  <c:v>11</c:v>
                </c:pt>
                <c:pt idx="21">
                  <c:v>13</c:v>
                </c:pt>
                <c:pt idx="22">
                  <c:v>11</c:v>
                </c:pt>
              </c:numCache>
            </c:numRef>
          </c:val>
          <c:extLst>
            <c:ext xmlns:c16="http://schemas.microsoft.com/office/drawing/2014/chart" uri="{C3380CC4-5D6E-409C-BE32-E72D297353CC}">
              <c16:uniqueId val="{00000001-5310-4E8B-A8A4-655B145982DB}"/>
            </c:ext>
          </c:extLst>
        </c:ser>
        <c:ser>
          <c:idx val="2"/>
          <c:order val="2"/>
          <c:tx>
            <c:strRef>
              <c:f>'גרפים- דוח ביניים'!$E$52</c:f>
              <c:strCache>
                <c:ptCount val="1"/>
                <c:pt idx="0">
                  <c:v>לא ידוע</c:v>
                </c:pt>
              </c:strCache>
            </c:strRef>
          </c:tx>
          <c:spPr>
            <a:pattFill prst="ltUpDiag">
              <a:fgClr>
                <a:srgbClr val="4978A6"/>
              </a:fgClr>
              <a:bgClr>
                <a:schemeClr val="bg1"/>
              </a:bgClr>
            </a:pattFill>
            <a:ln>
              <a:solidFill>
                <a:srgbClr val="4978A6"/>
              </a:solid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ביניים'!$E$53:$E$75</c:f>
              <c:numCache>
                <c:formatCode>General</c:formatCode>
                <c:ptCount val="23"/>
                <c:pt idx="0">
                  <c:v>0</c:v>
                </c:pt>
                <c:pt idx="1">
                  <c:v>0</c:v>
                </c:pt>
                <c:pt idx="2">
                  <c:v>0</c:v>
                </c:pt>
                <c:pt idx="3">
                  <c:v>1</c:v>
                </c:pt>
                <c:pt idx="4">
                  <c:v>1</c:v>
                </c:pt>
                <c:pt idx="5">
                  <c:v>9</c:v>
                </c:pt>
                <c:pt idx="6">
                  <c:v>5</c:v>
                </c:pt>
                <c:pt idx="7">
                  <c:v>5</c:v>
                </c:pt>
                <c:pt idx="8">
                  <c:v>9</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2-5310-4E8B-A8A4-655B145982DB}"/>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3529784660632368"/>
          <c:y val="0.89835814457924901"/>
          <c:w val="0.29404306787352658"/>
          <c:h val="7.96251685056667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53D6-4440-BC4C-3338D0AF4FEA}"/>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53D6-4440-BC4C-3338D0AF4FEA}"/>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53D6-4440-BC4C-3338D0AF4FEA}"/>
              </c:ext>
            </c:extLst>
          </c:dPt>
          <c:dLbls>
            <c:dLbl>
              <c:idx val="1"/>
              <c:layout>
                <c:manualLayout>
                  <c:x val="6.2773301896631356E-2"/>
                  <c:y val="-0.2553843802829008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D6-4440-BC4C-3338D0AF4F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0.85</c:v>
                </c:pt>
                <c:pt idx="2">
                  <c:v>0.05</c:v>
                </c:pt>
              </c:numCache>
            </c:numRef>
          </c:val>
          <c:extLst>
            <c:ext xmlns:c16="http://schemas.microsoft.com/office/drawing/2014/chart" uri="{C3380CC4-5D6E-409C-BE32-E72D297353CC}">
              <c16:uniqueId val="{00000006-53D6-4440-BC4C-3338D0AF4FE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dLbl>
              <c:idx val="2"/>
              <c:delete val="1"/>
              <c:extLst>
                <c:ext xmlns:c15="http://schemas.microsoft.com/office/drawing/2012/chart" uri="{CE6537A1-D6FC-4f65-9D91-7224C49458BB}"/>
                <c:ext xmlns:c16="http://schemas.microsoft.com/office/drawing/2014/chart" uri="{C3380CC4-5D6E-409C-BE32-E72D297353CC}">
                  <c16:uniqueId val="{00000005-D287-4A6D-BE75-117AD1DDD4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0.8</c:v>
                </c:pt>
                <c:pt idx="1">
                  <c:v>0.2</c:v>
                </c:pt>
                <c:pt idx="2">
                  <c:v>0</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0.35</c:v>
                </c:pt>
                <c:pt idx="2">
                  <c:v>0.55000000000000004</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Visitors: Age and Gender</a:t>
            </a:r>
            <a:endParaRPr lang="he-IL" sz="1200" b="1" dirty="0"/>
          </a:p>
          <a:p>
            <a:pPr>
              <a:defRPr sz="1200" b="1" i="0" u="none" strike="noStrike" kern="1200" spc="0" baseline="0">
                <a:solidFill>
                  <a:schemeClr val="tx1">
                    <a:lumMod val="65000"/>
                    <a:lumOff val="35000"/>
                  </a:schemeClr>
                </a:solidFill>
                <a:latin typeface="+mn-lt"/>
                <a:ea typeface="+mn-ea"/>
                <a:cs typeface="+mn-cs"/>
              </a:defRPr>
            </a:pPr>
            <a:r>
              <a:rPr lang="en-US" sz="1200" b="1" dirty="0"/>
              <a:t>N=411</a:t>
            </a:r>
            <a:endParaRPr lang="he-IL"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 דוח ביניים'!$C$79</c:f>
              <c:strCache>
                <c:ptCount val="1"/>
                <c:pt idx="0">
                  <c:v>לידה עד 5</c:v>
                </c:pt>
              </c:strCache>
            </c:strRef>
          </c:tx>
          <c:spPr>
            <a:solidFill>
              <a:srgbClr val="F698A5"/>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ביניים'!$C$80:$C$102</c:f>
              <c:numCache>
                <c:formatCode>General</c:formatCode>
                <c:ptCount val="23"/>
                <c:pt idx="0">
                  <c:v>1</c:v>
                </c:pt>
                <c:pt idx="1">
                  <c:v>1</c:v>
                </c:pt>
                <c:pt idx="2">
                  <c:v>9</c:v>
                </c:pt>
                <c:pt idx="3">
                  <c:v>2</c:v>
                </c:pt>
                <c:pt idx="4">
                  <c:v>6</c:v>
                </c:pt>
                <c:pt idx="5">
                  <c:v>18</c:v>
                </c:pt>
                <c:pt idx="6">
                  <c:v>15</c:v>
                </c:pt>
                <c:pt idx="7">
                  <c:v>14</c:v>
                </c:pt>
                <c:pt idx="8">
                  <c:v>19</c:v>
                </c:pt>
                <c:pt idx="9">
                  <c:v>0</c:v>
                </c:pt>
                <c:pt idx="10">
                  <c:v>0</c:v>
                </c:pt>
                <c:pt idx="11">
                  <c:v>0</c:v>
                </c:pt>
                <c:pt idx="12">
                  <c:v>2</c:v>
                </c:pt>
                <c:pt idx="13">
                  <c:v>4</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0-851F-4FCB-A702-882A06979C09}"/>
            </c:ext>
          </c:extLst>
        </c:ser>
        <c:ser>
          <c:idx val="1"/>
          <c:order val="1"/>
          <c:tx>
            <c:strRef>
              <c:f>'גרפים- דוח ביניים'!$D$79</c:f>
              <c:strCache>
                <c:ptCount val="1"/>
                <c:pt idx="0">
                  <c:v>ילדים 5-14</c:v>
                </c:pt>
              </c:strCache>
            </c:strRef>
          </c:tx>
          <c:spPr>
            <a:solidFill>
              <a:srgbClr val="EC1C3C"/>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ביניים'!$D$80:$D$102</c:f>
              <c:numCache>
                <c:formatCode>General</c:formatCode>
                <c:ptCount val="23"/>
                <c:pt idx="0">
                  <c:v>0</c:v>
                </c:pt>
                <c:pt idx="1">
                  <c:v>0</c:v>
                </c:pt>
                <c:pt idx="2">
                  <c:v>0</c:v>
                </c:pt>
                <c:pt idx="3">
                  <c:v>2</c:v>
                </c:pt>
                <c:pt idx="4">
                  <c:v>4</c:v>
                </c:pt>
                <c:pt idx="5">
                  <c:v>0</c:v>
                </c:pt>
                <c:pt idx="6">
                  <c:v>4</c:v>
                </c:pt>
                <c:pt idx="7">
                  <c:v>1</c:v>
                </c:pt>
                <c:pt idx="8">
                  <c:v>0</c:v>
                </c:pt>
                <c:pt idx="9">
                  <c:v>2</c:v>
                </c:pt>
                <c:pt idx="10">
                  <c:v>2</c:v>
                </c:pt>
                <c:pt idx="11">
                  <c:v>1</c:v>
                </c:pt>
                <c:pt idx="12">
                  <c:v>10</c:v>
                </c:pt>
                <c:pt idx="13">
                  <c:v>13</c:v>
                </c:pt>
                <c:pt idx="14">
                  <c:v>6</c:v>
                </c:pt>
                <c:pt idx="15">
                  <c:v>2</c:v>
                </c:pt>
                <c:pt idx="16">
                  <c:v>5</c:v>
                </c:pt>
                <c:pt idx="17">
                  <c:v>0</c:v>
                </c:pt>
                <c:pt idx="18">
                  <c:v>10</c:v>
                </c:pt>
                <c:pt idx="19">
                  <c:v>6</c:v>
                </c:pt>
                <c:pt idx="20">
                  <c:v>10</c:v>
                </c:pt>
                <c:pt idx="21">
                  <c:v>11</c:v>
                </c:pt>
                <c:pt idx="22">
                  <c:v>12</c:v>
                </c:pt>
              </c:numCache>
            </c:numRef>
          </c:val>
          <c:extLst>
            <c:ext xmlns:c16="http://schemas.microsoft.com/office/drawing/2014/chart" uri="{C3380CC4-5D6E-409C-BE32-E72D297353CC}">
              <c16:uniqueId val="{00000001-851F-4FCB-A702-882A06979C09}"/>
            </c:ext>
          </c:extLst>
        </c:ser>
        <c:ser>
          <c:idx val="2"/>
          <c:order val="2"/>
          <c:tx>
            <c:strRef>
              <c:f>'גרפים- דוח ביניים'!$E$79</c:f>
              <c:strCache>
                <c:ptCount val="1"/>
                <c:pt idx="0">
                  <c:v>15-24</c:v>
                </c:pt>
              </c:strCache>
            </c:strRef>
          </c:tx>
          <c:spPr>
            <a:solidFill>
              <a:srgbClr val="BEBFC2"/>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ביניים'!$E$80:$E$102</c:f>
              <c:numCache>
                <c:formatCode>General</c:formatCode>
                <c:ptCount val="23"/>
                <c:pt idx="0">
                  <c:v>0</c:v>
                </c:pt>
                <c:pt idx="1">
                  <c:v>0</c:v>
                </c:pt>
                <c:pt idx="2">
                  <c:v>0</c:v>
                </c:pt>
                <c:pt idx="3">
                  <c:v>0</c:v>
                </c:pt>
                <c:pt idx="4">
                  <c:v>0</c:v>
                </c:pt>
                <c:pt idx="5">
                  <c:v>0</c:v>
                </c:pt>
                <c:pt idx="6">
                  <c:v>0</c:v>
                </c:pt>
                <c:pt idx="7">
                  <c:v>1</c:v>
                </c:pt>
                <c:pt idx="8">
                  <c:v>1</c:v>
                </c:pt>
                <c:pt idx="9">
                  <c:v>9</c:v>
                </c:pt>
                <c:pt idx="10">
                  <c:v>6</c:v>
                </c:pt>
                <c:pt idx="11">
                  <c:v>4</c:v>
                </c:pt>
                <c:pt idx="12">
                  <c:v>7</c:v>
                </c:pt>
                <c:pt idx="13">
                  <c:v>5</c:v>
                </c:pt>
                <c:pt idx="14">
                  <c:v>0</c:v>
                </c:pt>
                <c:pt idx="15">
                  <c:v>4</c:v>
                </c:pt>
                <c:pt idx="16">
                  <c:v>0</c:v>
                </c:pt>
                <c:pt idx="17">
                  <c:v>0</c:v>
                </c:pt>
                <c:pt idx="18">
                  <c:v>3</c:v>
                </c:pt>
                <c:pt idx="19">
                  <c:v>0</c:v>
                </c:pt>
                <c:pt idx="20">
                  <c:v>3</c:v>
                </c:pt>
                <c:pt idx="21">
                  <c:v>3</c:v>
                </c:pt>
                <c:pt idx="22">
                  <c:v>0</c:v>
                </c:pt>
              </c:numCache>
            </c:numRef>
          </c:val>
          <c:extLst>
            <c:ext xmlns:c16="http://schemas.microsoft.com/office/drawing/2014/chart" uri="{C3380CC4-5D6E-409C-BE32-E72D297353CC}">
              <c16:uniqueId val="{00000002-851F-4FCB-A702-882A06979C09}"/>
            </c:ext>
          </c:extLst>
        </c:ser>
        <c:ser>
          <c:idx val="3"/>
          <c:order val="3"/>
          <c:tx>
            <c:strRef>
              <c:f>'גרפים- דוח ביניים'!$F$79</c:f>
              <c:strCache>
                <c:ptCount val="1"/>
                <c:pt idx="0">
                  <c:v>25-64</c:v>
                </c:pt>
              </c:strCache>
            </c:strRef>
          </c:tx>
          <c:spPr>
            <a:solidFill>
              <a:srgbClr val="F7E88D"/>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ביניים'!$F$80:$F$102</c:f>
              <c:numCache>
                <c:formatCode>General</c:formatCode>
                <c:ptCount val="23"/>
                <c:pt idx="0">
                  <c:v>3</c:v>
                </c:pt>
                <c:pt idx="1">
                  <c:v>1</c:v>
                </c:pt>
                <c:pt idx="2">
                  <c:v>6</c:v>
                </c:pt>
                <c:pt idx="3">
                  <c:v>2</c:v>
                </c:pt>
                <c:pt idx="4">
                  <c:v>4</c:v>
                </c:pt>
                <c:pt idx="5">
                  <c:v>11</c:v>
                </c:pt>
                <c:pt idx="6">
                  <c:v>13</c:v>
                </c:pt>
                <c:pt idx="7">
                  <c:v>11</c:v>
                </c:pt>
                <c:pt idx="8">
                  <c:v>9</c:v>
                </c:pt>
                <c:pt idx="9">
                  <c:v>6</c:v>
                </c:pt>
                <c:pt idx="10">
                  <c:v>7</c:v>
                </c:pt>
                <c:pt idx="11">
                  <c:v>8</c:v>
                </c:pt>
                <c:pt idx="12">
                  <c:v>10</c:v>
                </c:pt>
                <c:pt idx="13">
                  <c:v>12</c:v>
                </c:pt>
                <c:pt idx="14">
                  <c:v>12</c:v>
                </c:pt>
                <c:pt idx="15">
                  <c:v>7</c:v>
                </c:pt>
                <c:pt idx="16">
                  <c:v>9</c:v>
                </c:pt>
                <c:pt idx="17">
                  <c:v>7</c:v>
                </c:pt>
                <c:pt idx="18">
                  <c:v>5</c:v>
                </c:pt>
                <c:pt idx="19">
                  <c:v>5</c:v>
                </c:pt>
                <c:pt idx="20">
                  <c:v>2</c:v>
                </c:pt>
                <c:pt idx="21">
                  <c:v>4</c:v>
                </c:pt>
                <c:pt idx="22">
                  <c:v>3</c:v>
                </c:pt>
              </c:numCache>
            </c:numRef>
          </c:val>
          <c:extLst>
            <c:ext xmlns:c16="http://schemas.microsoft.com/office/drawing/2014/chart" uri="{C3380CC4-5D6E-409C-BE32-E72D297353CC}">
              <c16:uniqueId val="{00000003-851F-4FCB-A702-882A06979C09}"/>
            </c:ext>
          </c:extLst>
        </c:ser>
        <c:ser>
          <c:idx val="4"/>
          <c:order val="4"/>
          <c:tx>
            <c:strRef>
              <c:f>'גרפים- דוח ביניים'!$G$79</c:f>
              <c:strCache>
                <c:ptCount val="1"/>
                <c:pt idx="0">
                  <c:v>65+</c:v>
                </c:pt>
              </c:strCache>
            </c:strRef>
          </c:tx>
          <c:spPr>
            <a:solidFill>
              <a:srgbClr val="4978A6"/>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ביניים'!$G$80:$G$102</c:f>
              <c:numCache>
                <c:formatCode>General</c:formatCode>
                <c:ptCount val="23"/>
                <c:pt idx="0">
                  <c:v>1</c:v>
                </c:pt>
                <c:pt idx="1">
                  <c:v>2</c:v>
                </c:pt>
                <c:pt idx="2">
                  <c:v>1</c:v>
                </c:pt>
                <c:pt idx="3">
                  <c:v>2</c:v>
                </c:pt>
                <c:pt idx="4">
                  <c:v>2</c:v>
                </c:pt>
                <c:pt idx="5">
                  <c:v>2</c:v>
                </c:pt>
                <c:pt idx="6">
                  <c:v>0</c:v>
                </c:pt>
                <c:pt idx="7">
                  <c:v>2</c:v>
                </c:pt>
                <c:pt idx="8">
                  <c:v>2</c:v>
                </c:pt>
                <c:pt idx="9">
                  <c:v>0</c:v>
                </c:pt>
                <c:pt idx="10">
                  <c:v>2</c:v>
                </c:pt>
                <c:pt idx="11">
                  <c:v>0</c:v>
                </c:pt>
                <c:pt idx="12">
                  <c:v>0</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4-851F-4FCB-A702-882A06979C09}"/>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21523965747216584"/>
          <c:y val="0.90354740556198232"/>
          <c:w val="0.56952049805774607"/>
          <c:h val="7.555995562206105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400" b="1" i="0" u="none" strike="noStrike" kern="1200" spc="0" baseline="0">
                <a:solidFill>
                  <a:schemeClr val="tx1">
                    <a:lumMod val="65000"/>
                    <a:lumOff val="35000"/>
                  </a:schemeClr>
                </a:solidFill>
                <a:latin typeface="+mn-lt"/>
                <a:ea typeface="+mn-ea"/>
                <a:cs typeface="+mn-cs"/>
              </a:defRPr>
            </a:pPr>
            <a:r>
              <a:rPr lang="en-US" sz="1200" b="1" dirty="0"/>
              <a:t>Composition</a:t>
            </a:r>
            <a:r>
              <a:rPr lang="en-US" sz="1200" b="1" baseline="0" dirty="0"/>
              <a:t> of groups of visitors </a:t>
            </a:r>
            <a:r>
              <a:rPr lang="en-US" sz="1200" b="1" dirty="0"/>
              <a:t>(5+ participants)</a:t>
            </a:r>
          </a:p>
          <a:p>
            <a:pPr algn="l" rtl="0">
              <a:defRPr sz="1400" b="1" i="0" u="none" strike="noStrike" kern="1200" spc="0" baseline="0">
                <a:solidFill>
                  <a:schemeClr val="tx1">
                    <a:lumMod val="65000"/>
                    <a:lumOff val="35000"/>
                  </a:schemeClr>
                </a:solidFill>
                <a:latin typeface="+mn-lt"/>
                <a:ea typeface="+mn-ea"/>
                <a:cs typeface="+mn-cs"/>
              </a:defRPr>
            </a:pPr>
            <a:endParaRPr lang="he-IL" sz="1100" b="1" dirty="0"/>
          </a:p>
        </c:rich>
      </c:tx>
      <c:layout>
        <c:manualLayout>
          <c:xMode val="edge"/>
          <c:yMode val="edge"/>
          <c:x val="0.11251455683752926"/>
          <c:y val="1.5556606492594483E-2"/>
        </c:manualLayout>
      </c:layout>
      <c:overlay val="0"/>
      <c:spPr>
        <a:noFill/>
        <a:ln>
          <a:noFill/>
        </a:ln>
        <a:effectLst/>
      </c:spPr>
      <c:txPr>
        <a:bodyPr rot="0" spcFirstLastPara="1" vertOverflow="ellipsis" vert="horz" wrap="square" anchor="ctr" anchorCtr="1"/>
        <a:lstStyle/>
        <a:p>
          <a:pPr algn="l" rtl="0">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16587122246657"/>
          <c:y val="0.10462395270287821"/>
          <c:w val="0.651378687965815"/>
          <c:h val="0.83819962985420526"/>
        </c:manualLayout>
      </c:layout>
      <c:barChart>
        <c:barDir val="bar"/>
        <c:grouping val="stacked"/>
        <c:varyColors val="0"/>
        <c:ser>
          <c:idx val="0"/>
          <c:order val="0"/>
          <c:tx>
            <c:strRef>
              <c:f>'גרפים- דוח ביניים'!$B$240</c:f>
              <c:strCache>
                <c:ptCount val="1"/>
                <c:pt idx="0">
                  <c:v>לידה עד 5</c:v>
                </c:pt>
              </c:strCache>
            </c:strRef>
          </c:tx>
          <c:spPr>
            <a:solidFill>
              <a:srgbClr val="F698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ביניים'!$B$241:$B$251</c:f>
              <c:numCache>
                <c:formatCode>General</c:formatCode>
                <c:ptCount val="11"/>
                <c:pt idx="7">
                  <c:v>14</c:v>
                </c:pt>
                <c:pt idx="8">
                  <c:v>15</c:v>
                </c:pt>
                <c:pt idx="9">
                  <c:v>18</c:v>
                </c:pt>
                <c:pt idx="10">
                  <c:v>19</c:v>
                </c:pt>
              </c:numCache>
            </c:numRef>
          </c:val>
          <c:extLst>
            <c:ext xmlns:c16="http://schemas.microsoft.com/office/drawing/2014/chart" uri="{C3380CC4-5D6E-409C-BE32-E72D297353CC}">
              <c16:uniqueId val="{00000000-0575-4AB6-B771-E605799D58FB}"/>
            </c:ext>
          </c:extLst>
        </c:ser>
        <c:ser>
          <c:idx val="1"/>
          <c:order val="1"/>
          <c:tx>
            <c:strRef>
              <c:f>'גרפים- דוח ביניים'!$C$240</c:f>
              <c:strCache>
                <c:ptCount val="1"/>
                <c:pt idx="0">
                  <c:v>ילדים 5-14</c:v>
                </c:pt>
              </c:strCache>
            </c:strRef>
          </c:tx>
          <c:spPr>
            <a:solidFill>
              <a:srgbClr val="EC1C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ביניים'!$C$241:$C$251</c:f>
              <c:numCache>
                <c:formatCode>General</c:formatCode>
                <c:ptCount val="11"/>
                <c:pt idx="1">
                  <c:v>6</c:v>
                </c:pt>
                <c:pt idx="2">
                  <c:v>7</c:v>
                </c:pt>
                <c:pt idx="3">
                  <c:v>8</c:v>
                </c:pt>
                <c:pt idx="4">
                  <c:v>5</c:v>
                </c:pt>
                <c:pt idx="5">
                  <c:v>9</c:v>
                </c:pt>
                <c:pt idx="6">
                  <c:v>6</c:v>
                </c:pt>
              </c:numCache>
            </c:numRef>
          </c:val>
          <c:extLst>
            <c:ext xmlns:c16="http://schemas.microsoft.com/office/drawing/2014/chart" uri="{C3380CC4-5D6E-409C-BE32-E72D297353CC}">
              <c16:uniqueId val="{00000001-0575-4AB6-B771-E605799D58FB}"/>
            </c:ext>
          </c:extLst>
        </c:ser>
        <c:ser>
          <c:idx val="2"/>
          <c:order val="2"/>
          <c:tx>
            <c:strRef>
              <c:f>'גרפים- דוח ביניים'!$D$240</c:f>
              <c:strCache>
                <c:ptCount val="1"/>
                <c:pt idx="0">
                  <c:v>15-24</c:v>
                </c:pt>
              </c:strCache>
            </c:strRef>
          </c:tx>
          <c:spPr>
            <a:solidFill>
              <a:srgbClr val="BEBFC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ביניים'!$D$241:$D$251</c:f>
              <c:numCache>
                <c:formatCode>General</c:formatCode>
                <c:ptCount val="11"/>
                <c:pt idx="10">
                  <c:v>1</c:v>
                </c:pt>
              </c:numCache>
            </c:numRef>
          </c:val>
          <c:extLst>
            <c:ext xmlns:c16="http://schemas.microsoft.com/office/drawing/2014/chart" uri="{C3380CC4-5D6E-409C-BE32-E72D297353CC}">
              <c16:uniqueId val="{00000002-0575-4AB6-B771-E605799D58FB}"/>
            </c:ext>
          </c:extLst>
        </c:ser>
        <c:ser>
          <c:idx val="3"/>
          <c:order val="3"/>
          <c:tx>
            <c:strRef>
              <c:f>'גרפים- דוח ביניים'!$E$240</c:f>
              <c:strCache>
                <c:ptCount val="1"/>
                <c:pt idx="0">
                  <c:v>25-64</c:v>
                </c:pt>
              </c:strCache>
            </c:strRef>
          </c:tx>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ביניים'!$E$241:$E$251</c:f>
              <c:numCache>
                <c:formatCode>General</c:formatCode>
                <c:ptCount val="11"/>
                <c:pt idx="0">
                  <c:v>6</c:v>
                </c:pt>
                <c:pt idx="4">
                  <c:v>3</c:v>
                </c:pt>
                <c:pt idx="6">
                  <c:v>4</c:v>
                </c:pt>
                <c:pt idx="7">
                  <c:v>4</c:v>
                </c:pt>
                <c:pt idx="8">
                  <c:v>4</c:v>
                </c:pt>
                <c:pt idx="9">
                  <c:v>4</c:v>
                </c:pt>
                <c:pt idx="10">
                  <c:v>2</c:v>
                </c:pt>
              </c:numCache>
            </c:numRef>
          </c:val>
          <c:extLst>
            <c:ext xmlns:c16="http://schemas.microsoft.com/office/drawing/2014/chart" uri="{C3380CC4-5D6E-409C-BE32-E72D297353CC}">
              <c16:uniqueId val="{00000003-0575-4AB6-B771-E605799D58FB}"/>
            </c:ext>
          </c:extLst>
        </c:ser>
        <c:ser>
          <c:idx val="4"/>
          <c:order val="4"/>
          <c:tx>
            <c:strRef>
              <c:f>'גרפים- דוח ביניים'!$F$240</c:f>
              <c:strCache>
                <c:ptCount val="1"/>
                <c:pt idx="0">
                  <c:v>65+</c:v>
                </c:pt>
              </c:strCache>
            </c:strRef>
          </c:tx>
          <c:spPr>
            <a:solidFill>
              <a:srgbClr val="4978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ביניים'!$F$241:$F$251</c:f>
              <c:numCache>
                <c:formatCode>General</c:formatCode>
                <c:ptCount val="11"/>
              </c:numCache>
            </c:numRef>
          </c:val>
          <c:extLst>
            <c:ext xmlns:c16="http://schemas.microsoft.com/office/drawing/2014/chart" uri="{C3380CC4-5D6E-409C-BE32-E72D297353CC}">
              <c16:uniqueId val="{00000004-0575-4AB6-B771-E605799D58FB}"/>
            </c:ext>
          </c:extLst>
        </c:ser>
        <c:dLbls>
          <c:dLblPos val="ctr"/>
          <c:showLegendKey val="0"/>
          <c:showVal val="1"/>
          <c:showCatName val="0"/>
          <c:showSerName val="0"/>
          <c:showPercent val="0"/>
          <c:showBubbleSize val="0"/>
        </c:dLbls>
        <c:gapWidth val="50"/>
        <c:overlap val="100"/>
        <c:axId val="500380472"/>
        <c:axId val="500378176"/>
      </c:barChart>
      <c:catAx>
        <c:axId val="500380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78176"/>
        <c:crosses val="autoZero"/>
        <c:auto val="1"/>
        <c:lblAlgn val="ctr"/>
        <c:lblOffset val="100"/>
        <c:noMultiLvlLbl val="0"/>
      </c:catAx>
      <c:valAx>
        <c:axId val="50037817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80472"/>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3489691761651665"/>
          <c:y val="0.48385981508885245"/>
          <c:w val="0.20098195129129198"/>
          <c:h val="0.26839095860936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Average length of stay at various times - by age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355124067493211E-2"/>
          <c:y val="8.5196536720174049E-2"/>
          <c:w val="0.85728960885025685"/>
          <c:h val="0.7248323619384458"/>
        </c:manualLayout>
      </c:layout>
      <c:areaChart>
        <c:grouping val="stacked"/>
        <c:varyColors val="0"/>
        <c:ser>
          <c:idx val="0"/>
          <c:order val="0"/>
          <c:tx>
            <c:strRef>
              <c:f>גרפים!$J$29</c:f>
              <c:strCache>
                <c:ptCount val="1"/>
                <c:pt idx="0">
                  <c:v>לידה עד 5</c:v>
                </c:pt>
              </c:strCache>
            </c:strRef>
          </c:tx>
          <c:spPr>
            <a:solidFill>
              <a:srgbClr val="F698A5"/>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גרפים!$J$30:$J$36</c:f>
              <c:numCache>
                <c:formatCode>General</c:formatCode>
                <c:ptCount val="7"/>
                <c:pt idx="0">
                  <c:v>2</c:v>
                </c:pt>
                <c:pt idx="1">
                  <c:v>1</c:v>
                </c:pt>
                <c:pt idx="2">
                  <c:v>4</c:v>
                </c:pt>
                <c:pt idx="4">
                  <c:v>1.5</c:v>
                </c:pt>
                <c:pt idx="5">
                  <c:v>4</c:v>
                </c:pt>
                <c:pt idx="6">
                  <c:v>2.5</c:v>
                </c:pt>
              </c:numCache>
            </c:numRef>
          </c:val>
          <c:extLst>
            <c:ext xmlns:c16="http://schemas.microsoft.com/office/drawing/2014/chart" uri="{C3380CC4-5D6E-409C-BE32-E72D297353CC}">
              <c16:uniqueId val="{00000000-67DB-4DF5-8689-FF9863C020BD}"/>
            </c:ext>
          </c:extLst>
        </c:ser>
        <c:ser>
          <c:idx val="1"/>
          <c:order val="1"/>
          <c:tx>
            <c:strRef>
              <c:f>גרפים!$K$29</c:f>
              <c:strCache>
                <c:ptCount val="1"/>
                <c:pt idx="0">
                  <c:v>ילדים 5-14</c:v>
                </c:pt>
              </c:strCache>
            </c:strRef>
          </c:tx>
          <c:spPr>
            <a:solidFill>
              <a:srgbClr val="EC1C3C"/>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גרפים!$K$30:$K$36</c:f>
              <c:numCache>
                <c:formatCode>General</c:formatCode>
                <c:ptCount val="7"/>
                <c:pt idx="0">
                  <c:v>2</c:v>
                </c:pt>
                <c:pt idx="1">
                  <c:v>1.5</c:v>
                </c:pt>
                <c:pt idx="2">
                  <c:v>1.5</c:v>
                </c:pt>
                <c:pt idx="4">
                  <c:v>3</c:v>
                </c:pt>
                <c:pt idx="5">
                  <c:v>3.5</c:v>
                </c:pt>
                <c:pt idx="6">
                  <c:v>12</c:v>
                </c:pt>
              </c:numCache>
            </c:numRef>
          </c:val>
          <c:extLst>
            <c:ext xmlns:c16="http://schemas.microsoft.com/office/drawing/2014/chart" uri="{C3380CC4-5D6E-409C-BE32-E72D297353CC}">
              <c16:uniqueId val="{00000001-67DB-4DF5-8689-FF9863C020BD}"/>
            </c:ext>
          </c:extLst>
        </c:ser>
        <c:ser>
          <c:idx val="2"/>
          <c:order val="2"/>
          <c:tx>
            <c:strRef>
              <c:f>גרפים!$L$29</c:f>
              <c:strCache>
                <c:ptCount val="1"/>
                <c:pt idx="0">
                  <c:v>15-24</c:v>
                </c:pt>
              </c:strCache>
            </c:strRef>
          </c:tx>
          <c:spPr>
            <a:solidFill>
              <a:srgbClr val="BEBFC2"/>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גרפים!$L$30:$L$36</c:f>
              <c:numCache>
                <c:formatCode>General</c:formatCode>
                <c:ptCount val="7"/>
                <c:pt idx="1">
                  <c:v>1</c:v>
                </c:pt>
                <c:pt idx="2">
                  <c:v>2</c:v>
                </c:pt>
                <c:pt idx="4">
                  <c:v>2</c:v>
                </c:pt>
                <c:pt idx="6">
                  <c:v>1</c:v>
                </c:pt>
              </c:numCache>
            </c:numRef>
          </c:val>
          <c:extLst>
            <c:ext xmlns:c16="http://schemas.microsoft.com/office/drawing/2014/chart" uri="{C3380CC4-5D6E-409C-BE32-E72D297353CC}">
              <c16:uniqueId val="{00000002-67DB-4DF5-8689-FF9863C020BD}"/>
            </c:ext>
          </c:extLst>
        </c:ser>
        <c:ser>
          <c:idx val="3"/>
          <c:order val="3"/>
          <c:tx>
            <c:strRef>
              <c:f>גרפים!$M$29</c:f>
              <c:strCache>
                <c:ptCount val="1"/>
                <c:pt idx="0">
                  <c:v>25-64</c:v>
                </c:pt>
              </c:strCache>
            </c:strRef>
          </c:tx>
          <c:spPr>
            <a:solidFill>
              <a:srgbClr val="F7E88D"/>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גרפים!$M$30:$M$36</c:f>
              <c:numCache>
                <c:formatCode>General</c:formatCode>
                <c:ptCount val="7"/>
                <c:pt idx="0">
                  <c:v>3.5</c:v>
                </c:pt>
                <c:pt idx="1">
                  <c:v>1.5</c:v>
                </c:pt>
                <c:pt idx="2">
                  <c:v>1</c:v>
                </c:pt>
                <c:pt idx="4">
                  <c:v>2.5</c:v>
                </c:pt>
                <c:pt idx="5">
                  <c:v>2.5</c:v>
                </c:pt>
                <c:pt idx="6">
                  <c:v>11</c:v>
                </c:pt>
              </c:numCache>
            </c:numRef>
          </c:val>
          <c:extLst>
            <c:ext xmlns:c16="http://schemas.microsoft.com/office/drawing/2014/chart" uri="{C3380CC4-5D6E-409C-BE32-E72D297353CC}">
              <c16:uniqueId val="{00000003-67DB-4DF5-8689-FF9863C020BD}"/>
            </c:ext>
          </c:extLst>
        </c:ser>
        <c:ser>
          <c:idx val="4"/>
          <c:order val="4"/>
          <c:tx>
            <c:strRef>
              <c:f>גרפים!$N$29</c:f>
              <c:strCache>
                <c:ptCount val="1"/>
                <c:pt idx="0">
                  <c:v>65+</c:v>
                </c:pt>
              </c:strCache>
            </c:strRef>
          </c:tx>
          <c:spPr>
            <a:solidFill>
              <a:srgbClr val="4978A6"/>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גרפים!$N$30:$N$36</c:f>
              <c:numCache>
                <c:formatCode>General</c:formatCode>
                <c:ptCount val="7"/>
                <c:pt idx="1">
                  <c:v>1</c:v>
                </c:pt>
                <c:pt idx="4">
                  <c:v>1</c:v>
                </c:pt>
                <c:pt idx="5">
                  <c:v>1.5</c:v>
                </c:pt>
                <c:pt idx="6">
                  <c:v>3.5</c:v>
                </c:pt>
              </c:numCache>
            </c:numRef>
          </c:val>
          <c:extLst>
            <c:ext xmlns:c16="http://schemas.microsoft.com/office/drawing/2014/chart" uri="{C3380CC4-5D6E-409C-BE32-E72D297353CC}">
              <c16:uniqueId val="{00000004-67DB-4DF5-8689-FF9863C020BD}"/>
            </c:ext>
          </c:extLst>
        </c:ser>
        <c:dLbls>
          <c:showLegendKey val="0"/>
          <c:showVal val="0"/>
          <c:showCatName val="0"/>
          <c:showSerName val="0"/>
          <c:showPercent val="0"/>
          <c:showBubbleSize val="0"/>
        </c:dLbls>
        <c:axId val="1662179375"/>
        <c:axId val="1674892559"/>
      </c:areaChart>
      <c:catAx>
        <c:axId val="1662179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4892559"/>
        <c:crosses val="autoZero"/>
        <c:auto val="1"/>
        <c:lblAlgn val="ctr"/>
        <c:lblOffset val="100"/>
        <c:noMultiLvlLbl val="0"/>
      </c:catAx>
      <c:valAx>
        <c:axId val="1674892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6217937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Age of park visitors</a:t>
            </a:r>
          </a:p>
          <a:p>
            <a:pPr>
              <a:defRPr sz="1200" b="1" i="0" u="none" strike="noStrike" kern="1200" spc="0" baseline="0">
                <a:solidFill>
                  <a:schemeClr val="tx1">
                    <a:lumMod val="65000"/>
                    <a:lumOff val="35000"/>
                  </a:schemeClr>
                </a:solidFill>
                <a:latin typeface="+mn-lt"/>
                <a:ea typeface="+mn-ea"/>
                <a:cs typeface="+mn-cs"/>
              </a:defRPr>
            </a:pPr>
            <a:r>
              <a:rPr lang="en-US" sz="1200" b="1" dirty="0"/>
              <a:t>N=119</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251219578937419E-2"/>
          <c:y val="0.15381053155566468"/>
          <c:w val="0.91501592394167452"/>
          <c:h val="0.59859524985995538"/>
        </c:manualLayout>
      </c:layout>
      <c:barChart>
        <c:barDir val="col"/>
        <c:grouping val="clustered"/>
        <c:varyColors val="0"/>
        <c:ser>
          <c:idx val="0"/>
          <c:order val="0"/>
          <c:tx>
            <c:strRef>
              <c:f>גרפים!$B$98</c:f>
              <c:strCache>
                <c:ptCount val="1"/>
                <c:pt idx="0">
                  <c:v>לידה עד 5</c:v>
                </c:pt>
              </c:strCache>
            </c:strRef>
          </c:tx>
          <c:spPr>
            <a:solidFill>
              <a:srgbClr val="F698A5"/>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גרפים!$B$99:$B$102</c:f>
              <c:numCache>
                <c:formatCode>General</c:formatCode>
                <c:ptCount val="4"/>
                <c:pt idx="0">
                  <c:v>17</c:v>
                </c:pt>
                <c:pt idx="1">
                  <c:v>1</c:v>
                </c:pt>
                <c:pt idx="3">
                  <c:v>5</c:v>
                </c:pt>
              </c:numCache>
            </c:numRef>
          </c:val>
          <c:extLst>
            <c:ext xmlns:c16="http://schemas.microsoft.com/office/drawing/2014/chart" uri="{C3380CC4-5D6E-409C-BE32-E72D297353CC}">
              <c16:uniqueId val="{00000000-7286-4368-9788-A1D18636BE44}"/>
            </c:ext>
          </c:extLst>
        </c:ser>
        <c:ser>
          <c:idx val="1"/>
          <c:order val="1"/>
          <c:tx>
            <c:strRef>
              <c:f>גרפים!$C$98</c:f>
              <c:strCache>
                <c:ptCount val="1"/>
                <c:pt idx="0">
                  <c:v>ילדים 5-14</c:v>
                </c:pt>
              </c:strCache>
            </c:strRef>
          </c:tx>
          <c:spPr>
            <a:solidFill>
              <a:srgbClr val="EC1C3C"/>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גרפים!$C$99:$C$102</c:f>
              <c:numCache>
                <c:formatCode>General</c:formatCode>
                <c:ptCount val="4"/>
                <c:pt idx="0">
                  <c:v>29</c:v>
                </c:pt>
                <c:pt idx="1">
                  <c:v>4</c:v>
                </c:pt>
              </c:numCache>
            </c:numRef>
          </c:val>
          <c:extLst>
            <c:ext xmlns:c16="http://schemas.microsoft.com/office/drawing/2014/chart" uri="{C3380CC4-5D6E-409C-BE32-E72D297353CC}">
              <c16:uniqueId val="{00000001-7286-4368-9788-A1D18636BE44}"/>
            </c:ext>
          </c:extLst>
        </c:ser>
        <c:ser>
          <c:idx val="2"/>
          <c:order val="2"/>
          <c:tx>
            <c:strRef>
              <c:f>גרפים!$D$98</c:f>
              <c:strCache>
                <c:ptCount val="1"/>
                <c:pt idx="0">
                  <c:v>15-24</c:v>
                </c:pt>
              </c:strCache>
            </c:strRef>
          </c:tx>
          <c:spPr>
            <a:solidFill>
              <a:srgbClr val="BEBFC2"/>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גרפים!$D$99:$D$102</c:f>
              <c:numCache>
                <c:formatCode>General</c:formatCode>
                <c:ptCount val="4"/>
                <c:pt idx="0">
                  <c:v>3</c:v>
                </c:pt>
                <c:pt idx="1">
                  <c:v>1</c:v>
                </c:pt>
                <c:pt idx="2">
                  <c:v>4</c:v>
                </c:pt>
              </c:numCache>
            </c:numRef>
          </c:val>
          <c:extLst>
            <c:ext xmlns:c16="http://schemas.microsoft.com/office/drawing/2014/chart" uri="{C3380CC4-5D6E-409C-BE32-E72D297353CC}">
              <c16:uniqueId val="{00000002-7286-4368-9788-A1D18636BE44}"/>
            </c:ext>
          </c:extLst>
        </c:ser>
        <c:ser>
          <c:idx val="3"/>
          <c:order val="3"/>
          <c:tx>
            <c:strRef>
              <c:f>גרפים!$E$98</c:f>
              <c:strCache>
                <c:ptCount val="1"/>
                <c:pt idx="0">
                  <c:v>25-64</c:v>
                </c:pt>
              </c:strCache>
            </c:strRef>
          </c:tx>
          <c:spPr>
            <a:solidFill>
              <a:srgbClr val="F7E88D"/>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גרפים!$E$99:$E$102</c:f>
              <c:numCache>
                <c:formatCode>General</c:formatCode>
                <c:ptCount val="4"/>
                <c:pt idx="0">
                  <c:v>33</c:v>
                </c:pt>
                <c:pt idx="1">
                  <c:v>4</c:v>
                </c:pt>
                <c:pt idx="2">
                  <c:v>6</c:v>
                </c:pt>
              </c:numCache>
            </c:numRef>
          </c:val>
          <c:extLst>
            <c:ext xmlns:c16="http://schemas.microsoft.com/office/drawing/2014/chart" uri="{C3380CC4-5D6E-409C-BE32-E72D297353CC}">
              <c16:uniqueId val="{00000003-7286-4368-9788-A1D18636BE44}"/>
            </c:ext>
          </c:extLst>
        </c:ser>
        <c:ser>
          <c:idx val="4"/>
          <c:order val="4"/>
          <c:tx>
            <c:strRef>
              <c:f>גרפים!$F$98</c:f>
              <c:strCache>
                <c:ptCount val="1"/>
                <c:pt idx="0">
                  <c:v>65+</c:v>
                </c:pt>
              </c:strCache>
            </c:strRef>
          </c:tx>
          <c:spPr>
            <a:solidFill>
              <a:srgbClr val="4978A6"/>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גרפים!$F$99:$F$102</c:f>
              <c:numCache>
                <c:formatCode>General</c:formatCode>
                <c:ptCount val="4"/>
                <c:pt idx="0">
                  <c:v>10</c:v>
                </c:pt>
                <c:pt idx="1">
                  <c:v>2</c:v>
                </c:pt>
              </c:numCache>
            </c:numRef>
          </c:val>
          <c:extLst>
            <c:ext xmlns:c16="http://schemas.microsoft.com/office/drawing/2014/chart" uri="{C3380CC4-5D6E-409C-BE32-E72D297353CC}">
              <c16:uniqueId val="{00000004-7286-4368-9788-A1D18636BE44}"/>
            </c:ext>
          </c:extLst>
        </c:ser>
        <c:dLbls>
          <c:showLegendKey val="0"/>
          <c:showVal val="0"/>
          <c:showCatName val="0"/>
          <c:showSerName val="0"/>
          <c:showPercent val="0"/>
          <c:showBubbleSize val="0"/>
        </c:dLbls>
        <c:gapWidth val="155"/>
        <c:overlap val="27"/>
        <c:axId val="1776305007"/>
        <c:axId val="1671198847"/>
      </c:barChart>
      <c:catAx>
        <c:axId val="177630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1198847"/>
        <c:crosses val="autoZero"/>
        <c:auto val="1"/>
        <c:lblAlgn val="ctr"/>
        <c:lblOffset val="100"/>
        <c:noMultiLvlLbl val="0"/>
      </c:catAx>
      <c:valAx>
        <c:axId val="16711988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6305007"/>
        <c:crosses val="autoZero"/>
        <c:crossBetween val="between"/>
      </c:valAx>
      <c:spPr>
        <a:noFill/>
        <a:ln>
          <a:noFill/>
        </a:ln>
        <a:effectLst/>
      </c:spPr>
    </c:plotArea>
    <c:legend>
      <c:legendPos val="b"/>
      <c:layout>
        <c:manualLayout>
          <c:xMode val="edge"/>
          <c:yMode val="edge"/>
          <c:x val="0.24507389233260726"/>
          <c:y val="0.85646418944775882"/>
          <c:w val="0.52443377341445174"/>
          <c:h val="7.150333020936795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Groups * of park visitors</a:t>
            </a:r>
            <a:endParaRPr lang="he-IL"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673978252718413E-2"/>
          <c:y val="0.12730326169671205"/>
          <c:w val="0.94571372328458947"/>
          <c:h val="0.69014913362547781"/>
        </c:manualLayout>
      </c:layout>
      <c:bubbleChart>
        <c:varyColors val="0"/>
        <c:ser>
          <c:idx val="0"/>
          <c:order val="0"/>
          <c:tx>
            <c:strRef>
              <c:f>גרפים!$B$107</c:f>
              <c:strCache>
                <c:ptCount val="1"/>
                <c:pt idx="0">
                  <c:v>חמישיה</c:v>
                </c:pt>
              </c:strCache>
            </c:strRef>
          </c:tx>
          <c:spPr>
            <a:solidFill>
              <a:srgbClr val="EC1C3C">
                <a:alpha val="75000"/>
              </a:srgbClr>
            </a:solidFill>
            <a:ln>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גרפים!$B$108:$B$111</c:f>
              <c:numCache>
                <c:formatCode>General</c:formatCode>
                <c:ptCount val="4"/>
                <c:pt idx="3">
                  <c:v>1</c:v>
                </c:pt>
              </c:numCache>
            </c:numRef>
          </c:yVal>
          <c:bubbleSize>
            <c:numRef>
              <c:f>גרפים!$C$108:$C$111</c:f>
              <c:numCache>
                <c:formatCode>General</c:formatCode>
                <c:ptCount val="4"/>
                <c:pt idx="3">
                  <c:v>5</c:v>
                </c:pt>
              </c:numCache>
            </c:numRef>
          </c:bubbleSize>
          <c:bubble3D val="0"/>
          <c:extLst>
            <c:ext xmlns:c16="http://schemas.microsoft.com/office/drawing/2014/chart" uri="{C3380CC4-5D6E-409C-BE32-E72D297353CC}">
              <c16:uniqueId val="{00000000-2903-492E-9D74-5B0A51D8D5B9}"/>
            </c:ext>
          </c:extLst>
        </c:ser>
        <c:ser>
          <c:idx val="1"/>
          <c:order val="1"/>
          <c:tx>
            <c:strRef>
              <c:f>גרפים!$D$107</c:f>
              <c:strCache>
                <c:ptCount val="1"/>
                <c:pt idx="0">
                  <c:v>רביעיות</c:v>
                </c:pt>
              </c:strCache>
            </c:strRef>
          </c:tx>
          <c:spPr>
            <a:solidFill>
              <a:srgbClr val="F9BC2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גרפים!$D$108:$D$111</c:f>
              <c:numCache>
                <c:formatCode>General</c:formatCode>
                <c:ptCount val="4"/>
                <c:pt idx="0">
                  <c:v>8</c:v>
                </c:pt>
              </c:numCache>
            </c:numRef>
          </c:yVal>
          <c:bubbleSize>
            <c:numRef>
              <c:f>גרפים!$E$108:$E$111</c:f>
              <c:numCache>
                <c:formatCode>General</c:formatCode>
                <c:ptCount val="4"/>
                <c:pt idx="0">
                  <c:v>4</c:v>
                </c:pt>
              </c:numCache>
            </c:numRef>
          </c:bubbleSize>
          <c:bubble3D val="0"/>
          <c:extLst>
            <c:ext xmlns:c16="http://schemas.microsoft.com/office/drawing/2014/chart" uri="{C3380CC4-5D6E-409C-BE32-E72D297353CC}">
              <c16:uniqueId val="{00000001-2903-492E-9D74-5B0A51D8D5B9}"/>
            </c:ext>
          </c:extLst>
        </c:ser>
        <c:ser>
          <c:idx val="2"/>
          <c:order val="2"/>
          <c:tx>
            <c:strRef>
              <c:f>גרפים!$F$107</c:f>
              <c:strCache>
                <c:ptCount val="1"/>
                <c:pt idx="0">
                  <c:v>שלישיות</c:v>
                </c:pt>
              </c:strCache>
            </c:strRef>
          </c:tx>
          <c:spPr>
            <a:solidFill>
              <a:srgbClr val="4978A6">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גרפים!$F$108:$F$111</c:f>
              <c:numCache>
                <c:formatCode>General</c:formatCode>
                <c:ptCount val="4"/>
                <c:pt idx="0">
                  <c:v>5</c:v>
                </c:pt>
                <c:pt idx="1">
                  <c:v>1</c:v>
                </c:pt>
              </c:numCache>
            </c:numRef>
          </c:yVal>
          <c:bubbleSize>
            <c:numRef>
              <c:f>גרפים!$G$108:$G$111</c:f>
              <c:numCache>
                <c:formatCode>General</c:formatCode>
                <c:ptCount val="4"/>
                <c:pt idx="0">
                  <c:v>3</c:v>
                </c:pt>
                <c:pt idx="1">
                  <c:v>3</c:v>
                </c:pt>
              </c:numCache>
            </c:numRef>
          </c:bubbleSize>
          <c:bubble3D val="0"/>
          <c:extLst>
            <c:ext xmlns:c16="http://schemas.microsoft.com/office/drawing/2014/chart" uri="{C3380CC4-5D6E-409C-BE32-E72D297353CC}">
              <c16:uniqueId val="{00000002-2903-492E-9D74-5B0A51D8D5B9}"/>
            </c:ext>
          </c:extLst>
        </c:ser>
        <c:ser>
          <c:idx val="3"/>
          <c:order val="3"/>
          <c:tx>
            <c:strRef>
              <c:f>גרפים!$H$107</c:f>
              <c:strCache>
                <c:ptCount val="1"/>
                <c:pt idx="0">
                  <c:v>זוגות</c:v>
                </c:pt>
              </c:strCache>
            </c:strRef>
          </c:tx>
          <c:spPr>
            <a:solidFill>
              <a:srgbClr val="F698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גרפים!$H$108:$H$111</c:f>
              <c:numCache>
                <c:formatCode>General</c:formatCode>
                <c:ptCount val="4"/>
                <c:pt idx="0">
                  <c:v>16</c:v>
                </c:pt>
                <c:pt idx="1">
                  <c:v>3</c:v>
                </c:pt>
                <c:pt idx="2">
                  <c:v>3</c:v>
                </c:pt>
              </c:numCache>
            </c:numRef>
          </c:yVal>
          <c:bubbleSize>
            <c:numRef>
              <c:f>גרפים!$I$108:$I$111</c:f>
              <c:numCache>
                <c:formatCode>General</c:formatCode>
                <c:ptCount val="4"/>
                <c:pt idx="0">
                  <c:v>2</c:v>
                </c:pt>
                <c:pt idx="1">
                  <c:v>2</c:v>
                </c:pt>
                <c:pt idx="2">
                  <c:v>2</c:v>
                </c:pt>
              </c:numCache>
            </c:numRef>
          </c:bubbleSize>
          <c:bubble3D val="0"/>
          <c:extLst>
            <c:ext xmlns:c16="http://schemas.microsoft.com/office/drawing/2014/chart" uri="{C3380CC4-5D6E-409C-BE32-E72D297353CC}">
              <c16:uniqueId val="{00000003-2903-492E-9D74-5B0A51D8D5B9}"/>
            </c:ext>
          </c:extLst>
        </c:ser>
        <c:ser>
          <c:idx val="4"/>
          <c:order val="4"/>
          <c:tx>
            <c:strRef>
              <c:f>גרפים!$J$107</c:f>
              <c:strCache>
                <c:ptCount val="1"/>
                <c:pt idx="0">
                  <c:v>יחידים</c:v>
                </c:pt>
              </c:strCache>
            </c:strRef>
          </c:tx>
          <c:spPr>
            <a:solidFill>
              <a:srgbClr val="A5A5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גרפים!$J$108:$J$111</c:f>
              <c:numCache>
                <c:formatCode>General</c:formatCode>
                <c:ptCount val="4"/>
                <c:pt idx="0">
                  <c:v>13</c:v>
                </c:pt>
                <c:pt idx="1">
                  <c:v>3</c:v>
                </c:pt>
                <c:pt idx="2">
                  <c:v>4</c:v>
                </c:pt>
              </c:numCache>
            </c:numRef>
          </c:yVal>
          <c:bubbleSize>
            <c:numRef>
              <c:f>גרפים!$K$108:$K$111</c:f>
              <c:numCache>
                <c:formatCode>General</c:formatCode>
                <c:ptCount val="4"/>
                <c:pt idx="0">
                  <c:v>1</c:v>
                </c:pt>
                <c:pt idx="1">
                  <c:v>1</c:v>
                </c:pt>
                <c:pt idx="2">
                  <c:v>1</c:v>
                </c:pt>
              </c:numCache>
            </c:numRef>
          </c:bubbleSize>
          <c:bubble3D val="0"/>
          <c:extLst>
            <c:ext xmlns:c16="http://schemas.microsoft.com/office/drawing/2014/chart" uri="{C3380CC4-5D6E-409C-BE32-E72D297353CC}">
              <c16:uniqueId val="{00000004-2903-492E-9D74-5B0A51D8D5B9}"/>
            </c:ext>
          </c:extLst>
        </c:ser>
        <c:dLbls>
          <c:showLegendKey val="0"/>
          <c:showVal val="0"/>
          <c:showCatName val="0"/>
          <c:showSerName val="0"/>
          <c:showPercent val="0"/>
          <c:showBubbleSize val="0"/>
        </c:dLbls>
        <c:bubbleScale val="100"/>
        <c:showNegBubbles val="0"/>
        <c:axId val="1438916784"/>
        <c:axId val="1427359120"/>
      </c:bubbleChart>
      <c:valAx>
        <c:axId val="1438916784"/>
        <c:scaling>
          <c:orientation val="minMax"/>
        </c:scaling>
        <c:delete val="1"/>
        <c:axPos val="b"/>
        <c:numFmt formatCode="General" sourceLinked="0"/>
        <c:majorTickMark val="out"/>
        <c:minorTickMark val="none"/>
        <c:tickLblPos val="nextTo"/>
        <c:crossAx val="1427359120"/>
        <c:crosses val="autoZero"/>
        <c:crossBetween val="midCat"/>
        <c:majorUnit val="1"/>
      </c:valAx>
      <c:valAx>
        <c:axId val="1427359120"/>
        <c:scaling>
          <c:orientation val="minMax"/>
          <c:min val="-2"/>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438916784"/>
        <c:crosses val="autoZero"/>
        <c:crossBetween val="midCat"/>
        <c:majorUnit val="1"/>
      </c:valAx>
      <c:spPr>
        <a:noFill/>
        <a:ln>
          <a:noFill/>
        </a:ln>
        <a:effectLst/>
      </c:spPr>
    </c:plotArea>
    <c:legend>
      <c:legendPos val="b"/>
      <c:layout>
        <c:manualLayout>
          <c:xMode val="edge"/>
          <c:yMode val="edge"/>
          <c:x val="0.76460367454068245"/>
          <c:y val="0.12428280283747495"/>
          <c:w val="0.19060123734533183"/>
          <c:h val="0.355840002798988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a:t>
            </a:r>
            <a:r>
              <a:rPr lang="en-US" baseline="0" dirty="0"/>
              <a:t> Visits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גרפים!$H$316</c:f>
              <c:strCache>
                <c:ptCount val="1"/>
                <c:pt idx="0">
                  <c:v>דרום לפני
N=232</c:v>
                </c:pt>
              </c:strCache>
            </c:strRef>
          </c:tx>
          <c:spPr>
            <a:pattFill prst="dkUpDiag">
              <a:fgClr>
                <a:srgbClr val="EC1C3C"/>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גרפים!$H$317:$H$333</c:f>
              <c:numCache>
                <c:formatCode>General</c:formatCode>
                <c:ptCount val="17"/>
                <c:pt idx="0">
                  <c:v>2</c:v>
                </c:pt>
                <c:pt idx="1">
                  <c:v>4</c:v>
                </c:pt>
                <c:pt idx="3">
                  <c:v>7</c:v>
                </c:pt>
                <c:pt idx="4">
                  <c:v>7</c:v>
                </c:pt>
                <c:pt idx="5">
                  <c:v>8</c:v>
                </c:pt>
                <c:pt idx="6">
                  <c:v>3</c:v>
                </c:pt>
                <c:pt idx="7">
                  <c:v>5</c:v>
                </c:pt>
                <c:pt idx="8">
                  <c:v>6</c:v>
                </c:pt>
                <c:pt idx="9">
                  <c:v>4</c:v>
                </c:pt>
                <c:pt idx="10">
                  <c:v>5</c:v>
                </c:pt>
                <c:pt idx="11">
                  <c:v>26</c:v>
                </c:pt>
                <c:pt idx="12">
                  <c:v>17</c:v>
                </c:pt>
                <c:pt idx="13">
                  <c:v>23</c:v>
                </c:pt>
                <c:pt idx="14">
                  <c:v>47</c:v>
                </c:pt>
                <c:pt idx="15">
                  <c:v>29</c:v>
                </c:pt>
                <c:pt idx="16">
                  <c:v>39</c:v>
                </c:pt>
              </c:numCache>
            </c:numRef>
          </c:val>
          <c:extLst>
            <c:ext xmlns:c16="http://schemas.microsoft.com/office/drawing/2014/chart" uri="{C3380CC4-5D6E-409C-BE32-E72D297353CC}">
              <c16:uniqueId val="{00000000-5E26-4E46-8375-BF6CC05B6A44}"/>
            </c:ext>
          </c:extLst>
        </c:ser>
        <c:ser>
          <c:idx val="1"/>
          <c:order val="1"/>
          <c:tx>
            <c:strRef>
              <c:f>גרפים!$I$316</c:f>
              <c:strCache>
                <c:ptCount val="1"/>
                <c:pt idx="0">
                  <c:v>דרום אחרי
N=93</c:v>
                </c:pt>
              </c:strCache>
            </c:strRef>
          </c:tx>
          <c:spPr>
            <a:solidFill>
              <a:srgbClr val="EC1C3C"/>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גרפים!$I$317:$I$333</c:f>
              <c:numCache>
                <c:formatCode>General</c:formatCode>
                <c:ptCount val="17"/>
                <c:pt idx="0">
                  <c:v>2</c:v>
                </c:pt>
                <c:pt idx="1">
                  <c:v>4</c:v>
                </c:pt>
                <c:pt idx="3">
                  <c:v>4</c:v>
                </c:pt>
                <c:pt idx="4">
                  <c:v>7</c:v>
                </c:pt>
                <c:pt idx="5">
                  <c:v>3</c:v>
                </c:pt>
                <c:pt idx="6">
                  <c:v>2</c:v>
                </c:pt>
                <c:pt idx="7">
                  <c:v>3</c:v>
                </c:pt>
                <c:pt idx="8">
                  <c:v>3</c:v>
                </c:pt>
                <c:pt idx="9">
                  <c:v>2</c:v>
                </c:pt>
                <c:pt idx="10">
                  <c:v>1</c:v>
                </c:pt>
                <c:pt idx="11">
                  <c:v>4</c:v>
                </c:pt>
                <c:pt idx="12">
                  <c:v>13</c:v>
                </c:pt>
                <c:pt idx="13">
                  <c:v>16</c:v>
                </c:pt>
                <c:pt idx="14">
                  <c:v>25</c:v>
                </c:pt>
                <c:pt idx="15">
                  <c:v>2</c:v>
                </c:pt>
                <c:pt idx="16">
                  <c:v>2</c:v>
                </c:pt>
              </c:numCache>
            </c:numRef>
          </c:val>
          <c:extLst>
            <c:ext xmlns:c16="http://schemas.microsoft.com/office/drawing/2014/chart" uri="{C3380CC4-5D6E-409C-BE32-E72D297353CC}">
              <c16:uniqueId val="{00000001-5E26-4E46-8375-BF6CC05B6A44}"/>
            </c:ext>
          </c:extLst>
        </c:ser>
        <c:ser>
          <c:idx val="2"/>
          <c:order val="2"/>
          <c:tx>
            <c:strRef>
              <c:f>גרפים!$J$316</c:f>
              <c:strCache>
                <c:ptCount val="1"/>
                <c:pt idx="0">
                  <c:v>צפון לפני
N=219</c:v>
                </c:pt>
              </c:strCache>
            </c:strRef>
          </c:tx>
          <c:spPr>
            <a:pattFill prst="dkUpDiag">
              <a:fgClr>
                <a:srgbClr val="4978A6"/>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גרפים!$J$317:$J$333</c:f>
              <c:numCache>
                <c:formatCode>General</c:formatCode>
                <c:ptCount val="17"/>
                <c:pt idx="0">
                  <c:v>4</c:v>
                </c:pt>
                <c:pt idx="1">
                  <c:v>6</c:v>
                </c:pt>
                <c:pt idx="2">
                  <c:v>3</c:v>
                </c:pt>
                <c:pt idx="3">
                  <c:v>11</c:v>
                </c:pt>
                <c:pt idx="4">
                  <c:v>9</c:v>
                </c:pt>
                <c:pt idx="5">
                  <c:v>10</c:v>
                </c:pt>
                <c:pt idx="6">
                  <c:v>13</c:v>
                </c:pt>
                <c:pt idx="7">
                  <c:v>8</c:v>
                </c:pt>
                <c:pt idx="8">
                  <c:v>5</c:v>
                </c:pt>
                <c:pt idx="9">
                  <c:v>4</c:v>
                </c:pt>
                <c:pt idx="10">
                  <c:v>2</c:v>
                </c:pt>
                <c:pt idx="11">
                  <c:v>12</c:v>
                </c:pt>
                <c:pt idx="12">
                  <c:v>12</c:v>
                </c:pt>
                <c:pt idx="13">
                  <c:v>22</c:v>
                </c:pt>
                <c:pt idx="14">
                  <c:v>25</c:v>
                </c:pt>
                <c:pt idx="15">
                  <c:v>36</c:v>
                </c:pt>
                <c:pt idx="16">
                  <c:v>37</c:v>
                </c:pt>
              </c:numCache>
            </c:numRef>
          </c:val>
          <c:extLst>
            <c:ext xmlns:c16="http://schemas.microsoft.com/office/drawing/2014/chart" uri="{C3380CC4-5D6E-409C-BE32-E72D297353CC}">
              <c16:uniqueId val="{00000002-5E26-4E46-8375-BF6CC05B6A44}"/>
            </c:ext>
          </c:extLst>
        </c:ser>
        <c:ser>
          <c:idx val="3"/>
          <c:order val="3"/>
          <c:tx>
            <c:strRef>
              <c:f>גרפים!$K$316</c:f>
              <c:strCache>
                <c:ptCount val="1"/>
                <c:pt idx="0">
                  <c:v>צפון אחרי
N=111</c:v>
                </c:pt>
              </c:strCache>
            </c:strRef>
          </c:tx>
          <c:spPr>
            <a:solidFill>
              <a:srgbClr val="4978A6"/>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גרפים!$K$317:$K$333</c:f>
              <c:numCache>
                <c:formatCode>General</c:formatCode>
                <c:ptCount val="17"/>
                <c:pt idx="0">
                  <c:v>2</c:v>
                </c:pt>
                <c:pt idx="1">
                  <c:v>6</c:v>
                </c:pt>
                <c:pt idx="3">
                  <c:v>16</c:v>
                </c:pt>
                <c:pt idx="4">
                  <c:v>14</c:v>
                </c:pt>
                <c:pt idx="5">
                  <c:v>14</c:v>
                </c:pt>
                <c:pt idx="6">
                  <c:v>31</c:v>
                </c:pt>
                <c:pt idx="7">
                  <c:v>2</c:v>
                </c:pt>
                <c:pt idx="8">
                  <c:v>1</c:v>
                </c:pt>
                <c:pt idx="9">
                  <c:v>1</c:v>
                </c:pt>
                <c:pt idx="10">
                  <c:v>3</c:v>
                </c:pt>
                <c:pt idx="11">
                  <c:v>2</c:v>
                </c:pt>
                <c:pt idx="12">
                  <c:v>3</c:v>
                </c:pt>
                <c:pt idx="13">
                  <c:v>6</c:v>
                </c:pt>
                <c:pt idx="14">
                  <c:v>4</c:v>
                </c:pt>
                <c:pt idx="15">
                  <c:v>3</c:v>
                </c:pt>
                <c:pt idx="16">
                  <c:v>3</c:v>
                </c:pt>
              </c:numCache>
            </c:numRef>
          </c:val>
          <c:extLst>
            <c:ext xmlns:c16="http://schemas.microsoft.com/office/drawing/2014/chart" uri="{C3380CC4-5D6E-409C-BE32-E72D297353CC}">
              <c16:uniqueId val="{00000003-5E26-4E46-8375-BF6CC05B6A44}"/>
            </c:ext>
          </c:extLst>
        </c:ser>
        <c:dLbls>
          <c:showLegendKey val="0"/>
          <c:showVal val="0"/>
          <c:showCatName val="0"/>
          <c:showSerName val="0"/>
          <c:showPercent val="0"/>
          <c:showBubbleSize val="0"/>
        </c:dLbls>
        <c:axId val="649446064"/>
        <c:axId val="256768432"/>
      </c:areaChart>
      <c:catAx>
        <c:axId val="649446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56768432"/>
        <c:crosses val="autoZero"/>
        <c:auto val="1"/>
        <c:lblAlgn val="ctr"/>
        <c:lblOffset val="100"/>
        <c:noMultiLvlLbl val="0"/>
      </c:catAx>
      <c:valAx>
        <c:axId val="256768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44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Modes of travel</a:t>
            </a:r>
            <a:endParaRPr lang="he-IL"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243275291942306E-2"/>
          <c:y val="8.5430463576158938E-2"/>
          <c:w val="0.90657623159536693"/>
          <c:h val="0.63275401833049016"/>
        </c:manualLayout>
      </c:layout>
      <c:lineChart>
        <c:grouping val="standard"/>
        <c:varyColors val="0"/>
        <c:ser>
          <c:idx val="0"/>
          <c:order val="0"/>
          <c:tx>
            <c:strRef>
              <c:f>גרפים!$C$229</c:f>
              <c:strCache>
                <c:ptCount val="1"/>
                <c:pt idx="0">
                  <c:v>דרום לפני
N=1883</c:v>
                </c:pt>
              </c:strCache>
            </c:strRef>
          </c:tx>
          <c:spPr>
            <a:ln w="28575" cap="rnd">
              <a:solidFill>
                <a:srgbClr val="EC1C3C"/>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גרפים!$C$230:$C$246</c:f>
              <c:numCache>
                <c:formatCode>General</c:formatCode>
                <c:ptCount val="17"/>
                <c:pt idx="0">
                  <c:v>42</c:v>
                </c:pt>
                <c:pt idx="1">
                  <c:v>54</c:v>
                </c:pt>
                <c:pt idx="3">
                  <c:v>82</c:v>
                </c:pt>
                <c:pt idx="4">
                  <c:v>58</c:v>
                </c:pt>
                <c:pt idx="5">
                  <c:v>61</c:v>
                </c:pt>
                <c:pt idx="6">
                  <c:v>67</c:v>
                </c:pt>
                <c:pt idx="7">
                  <c:v>69</c:v>
                </c:pt>
                <c:pt idx="8">
                  <c:v>136</c:v>
                </c:pt>
                <c:pt idx="9">
                  <c:v>116</c:v>
                </c:pt>
                <c:pt idx="10">
                  <c:v>101</c:v>
                </c:pt>
                <c:pt idx="11">
                  <c:v>187</c:v>
                </c:pt>
                <c:pt idx="12">
                  <c:v>163</c:v>
                </c:pt>
                <c:pt idx="13">
                  <c:v>185</c:v>
                </c:pt>
                <c:pt idx="14">
                  <c:v>201</c:v>
                </c:pt>
                <c:pt idx="15">
                  <c:v>202</c:v>
                </c:pt>
                <c:pt idx="16">
                  <c:v>159</c:v>
                </c:pt>
              </c:numCache>
            </c:numRef>
          </c:val>
          <c:smooth val="0"/>
          <c:extLst>
            <c:ext xmlns:c16="http://schemas.microsoft.com/office/drawing/2014/chart" uri="{C3380CC4-5D6E-409C-BE32-E72D297353CC}">
              <c16:uniqueId val="{00000000-CFD7-494A-8F47-A83F14A27FF6}"/>
            </c:ext>
          </c:extLst>
        </c:ser>
        <c:ser>
          <c:idx val="1"/>
          <c:order val="1"/>
          <c:tx>
            <c:strRef>
              <c:f>גרפים!$D$229</c:f>
              <c:strCache>
                <c:ptCount val="1"/>
                <c:pt idx="0">
                  <c:v>דרום אחרי
N=1298</c:v>
                </c:pt>
              </c:strCache>
            </c:strRef>
          </c:tx>
          <c:spPr>
            <a:ln w="28575" cap="rnd">
              <a:solidFill>
                <a:srgbClr val="EC1C3C"/>
              </a:solidFill>
              <a:prstDash val="solid"/>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גרפים!$D$230:$D$246</c:f>
              <c:numCache>
                <c:formatCode>General</c:formatCode>
                <c:ptCount val="17"/>
                <c:pt idx="0">
                  <c:v>30</c:v>
                </c:pt>
                <c:pt idx="1">
                  <c:v>52</c:v>
                </c:pt>
                <c:pt idx="3">
                  <c:v>53</c:v>
                </c:pt>
                <c:pt idx="4">
                  <c:v>40</c:v>
                </c:pt>
                <c:pt idx="5">
                  <c:v>71</c:v>
                </c:pt>
                <c:pt idx="6">
                  <c:v>54</c:v>
                </c:pt>
                <c:pt idx="7">
                  <c:v>51</c:v>
                </c:pt>
                <c:pt idx="8">
                  <c:v>51</c:v>
                </c:pt>
                <c:pt idx="9">
                  <c:v>38</c:v>
                </c:pt>
                <c:pt idx="10">
                  <c:v>36</c:v>
                </c:pt>
                <c:pt idx="11">
                  <c:v>99</c:v>
                </c:pt>
                <c:pt idx="12">
                  <c:v>147</c:v>
                </c:pt>
                <c:pt idx="13">
                  <c:v>149</c:v>
                </c:pt>
                <c:pt idx="14">
                  <c:v>181</c:v>
                </c:pt>
                <c:pt idx="15">
                  <c:v>126</c:v>
                </c:pt>
                <c:pt idx="16">
                  <c:v>120</c:v>
                </c:pt>
              </c:numCache>
            </c:numRef>
          </c:val>
          <c:smooth val="0"/>
          <c:extLst>
            <c:ext xmlns:c16="http://schemas.microsoft.com/office/drawing/2014/chart" uri="{C3380CC4-5D6E-409C-BE32-E72D297353CC}">
              <c16:uniqueId val="{00000001-CFD7-494A-8F47-A83F14A27FF6}"/>
            </c:ext>
          </c:extLst>
        </c:ser>
        <c:ser>
          <c:idx val="2"/>
          <c:order val="2"/>
          <c:tx>
            <c:strRef>
              <c:f>גרפים!$E$229</c:f>
              <c:strCache>
                <c:ptCount val="1"/>
                <c:pt idx="0">
                  <c:v>צפון לפני
N=2485</c:v>
                </c:pt>
              </c:strCache>
            </c:strRef>
          </c:tx>
          <c:spPr>
            <a:ln w="28575" cap="rnd">
              <a:solidFill>
                <a:srgbClr val="4978A6"/>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גרפים!$E$230:$E$246</c:f>
              <c:numCache>
                <c:formatCode>General</c:formatCode>
                <c:ptCount val="17"/>
                <c:pt idx="0">
                  <c:v>56</c:v>
                </c:pt>
                <c:pt idx="1">
                  <c:v>97</c:v>
                </c:pt>
                <c:pt idx="2">
                  <c:v>14</c:v>
                </c:pt>
                <c:pt idx="3">
                  <c:v>93</c:v>
                </c:pt>
                <c:pt idx="4">
                  <c:v>64</c:v>
                </c:pt>
                <c:pt idx="5">
                  <c:v>82</c:v>
                </c:pt>
                <c:pt idx="6">
                  <c:v>94</c:v>
                </c:pt>
                <c:pt idx="7">
                  <c:v>125</c:v>
                </c:pt>
                <c:pt idx="8">
                  <c:v>84</c:v>
                </c:pt>
                <c:pt idx="9">
                  <c:v>87</c:v>
                </c:pt>
                <c:pt idx="10">
                  <c:v>61</c:v>
                </c:pt>
                <c:pt idx="11">
                  <c:v>143</c:v>
                </c:pt>
                <c:pt idx="12">
                  <c:v>203</c:v>
                </c:pt>
                <c:pt idx="13">
                  <c:v>258</c:v>
                </c:pt>
                <c:pt idx="14">
                  <c:v>318</c:v>
                </c:pt>
                <c:pt idx="15">
                  <c:v>348</c:v>
                </c:pt>
                <c:pt idx="16">
                  <c:v>358</c:v>
                </c:pt>
              </c:numCache>
            </c:numRef>
          </c:val>
          <c:smooth val="0"/>
          <c:extLst>
            <c:ext xmlns:c16="http://schemas.microsoft.com/office/drawing/2014/chart" uri="{C3380CC4-5D6E-409C-BE32-E72D297353CC}">
              <c16:uniqueId val="{00000002-CFD7-494A-8F47-A83F14A27FF6}"/>
            </c:ext>
          </c:extLst>
        </c:ser>
        <c:ser>
          <c:idx val="3"/>
          <c:order val="3"/>
          <c:tx>
            <c:strRef>
              <c:f>גרפים!$F$229</c:f>
              <c:strCache>
                <c:ptCount val="1"/>
                <c:pt idx="0">
                  <c:v>צפון אחרי
N=1036</c:v>
                </c:pt>
              </c:strCache>
            </c:strRef>
          </c:tx>
          <c:spPr>
            <a:ln w="28575" cap="rnd">
              <a:solidFill>
                <a:srgbClr val="4978A6"/>
              </a:solidFill>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גרפים!$F$230:$F$246</c:f>
              <c:numCache>
                <c:formatCode>General</c:formatCode>
                <c:ptCount val="17"/>
                <c:pt idx="0">
                  <c:v>40</c:v>
                </c:pt>
                <c:pt idx="1">
                  <c:v>48</c:v>
                </c:pt>
                <c:pt idx="3">
                  <c:v>49</c:v>
                </c:pt>
                <c:pt idx="4">
                  <c:v>61</c:v>
                </c:pt>
                <c:pt idx="5">
                  <c:v>64</c:v>
                </c:pt>
                <c:pt idx="6">
                  <c:v>70</c:v>
                </c:pt>
                <c:pt idx="7">
                  <c:v>40</c:v>
                </c:pt>
                <c:pt idx="8">
                  <c:v>23</c:v>
                </c:pt>
                <c:pt idx="9">
                  <c:v>20</c:v>
                </c:pt>
                <c:pt idx="10">
                  <c:v>36</c:v>
                </c:pt>
                <c:pt idx="11">
                  <c:v>118</c:v>
                </c:pt>
                <c:pt idx="12">
                  <c:v>90</c:v>
                </c:pt>
                <c:pt idx="13">
                  <c:v>60</c:v>
                </c:pt>
                <c:pt idx="14">
                  <c:v>119</c:v>
                </c:pt>
                <c:pt idx="15">
                  <c:v>88</c:v>
                </c:pt>
                <c:pt idx="16">
                  <c:v>110</c:v>
                </c:pt>
              </c:numCache>
            </c:numRef>
          </c:val>
          <c:smooth val="0"/>
          <c:extLst>
            <c:ext xmlns:c16="http://schemas.microsoft.com/office/drawing/2014/chart" uri="{C3380CC4-5D6E-409C-BE32-E72D297353CC}">
              <c16:uniqueId val="{00000003-CFD7-494A-8F47-A83F14A27FF6}"/>
            </c:ext>
          </c:extLst>
        </c:ser>
        <c:dLbls>
          <c:showLegendKey val="0"/>
          <c:showVal val="0"/>
          <c:showCatName val="0"/>
          <c:showSerName val="0"/>
          <c:showPercent val="0"/>
          <c:showBubbleSize val="0"/>
        </c:dLbls>
        <c:smooth val="0"/>
        <c:axId val="574365760"/>
        <c:axId val="511631536"/>
      </c:lineChart>
      <c:catAx>
        <c:axId val="57436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11631536"/>
        <c:crosses val="autoZero"/>
        <c:auto val="1"/>
        <c:lblAlgn val="ctr"/>
        <c:lblOffset val="100"/>
        <c:noMultiLvlLbl val="0"/>
      </c:catAx>
      <c:valAx>
        <c:axId val="511631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365760"/>
        <c:crosses val="autoZero"/>
        <c:crossBetween val="between"/>
      </c:valAx>
      <c:spPr>
        <a:noFill/>
        <a:ln>
          <a:noFill/>
        </a:ln>
        <a:effectLst/>
      </c:spPr>
    </c:plotArea>
    <c:legend>
      <c:legendPos val="b"/>
      <c:layout>
        <c:manualLayout>
          <c:xMode val="edge"/>
          <c:yMode val="edge"/>
          <c:x val="7.6480498379199416E-2"/>
          <c:y val="0.83680152563711008"/>
          <c:w val="0.71232413257532834"/>
          <c:h val="8.75125708624170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9291-4713-9C46-18B4FD1FDAA8}"/>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9291-4713-9C46-18B4FD1FDAA8}"/>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9291-4713-9C46-18B4FD1FDAA8}"/>
              </c:ext>
            </c:extLst>
          </c:dPt>
          <c:dLbls>
            <c:dLbl>
              <c:idx val="0"/>
              <c:layout>
                <c:manualLayout>
                  <c:x val="-0.15872740952636363"/>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91-4713-9C46-18B4FD1FDAA8}"/>
                </c:ext>
              </c:extLst>
            </c:dLbl>
            <c:dLbl>
              <c:idx val="1"/>
              <c:layout>
                <c:manualLayout>
                  <c:x val="-1.1826010518631143E-2"/>
                  <c:y val="-0.2201208679955301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91-4713-9C46-18B4FD1FDAA8}"/>
                </c:ext>
              </c:extLst>
            </c:dLbl>
            <c:dLbl>
              <c:idx val="2"/>
              <c:layout>
                <c:manualLayout>
                  <c:x val="0.17055342004499471"/>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91-4713-9C46-18B4FD1FDA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0.2</c:v>
                </c:pt>
                <c:pt idx="1">
                  <c:v>0.6</c:v>
                </c:pt>
                <c:pt idx="2">
                  <c:v>0.2</c:v>
                </c:pt>
              </c:numCache>
            </c:numRef>
          </c:val>
          <c:extLst>
            <c:ext xmlns:c16="http://schemas.microsoft.com/office/drawing/2014/chart" uri="{C3380CC4-5D6E-409C-BE32-E72D297353CC}">
              <c16:uniqueId val="{00000006-9291-4713-9C46-18B4FD1FDAA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5-19T20:09:28.432" idx="220">
    <p:pos x="2878" y="3417"/>
    <p:text>למה קניון? מדרחוב במשמעות על רחוב ללא תנועת רכבים</p:text>
    <p:extLst>
      <p:ext uri="{C676402C-5697-4E1C-873F-D02D1690AC5C}">
        <p15:threadingInfo xmlns:p15="http://schemas.microsoft.com/office/powerpoint/2012/main" timeZoneBias="-180"/>
      </p:ext>
    </p:extLst>
  </p:cm>
  <p:cm authorId="12" dt="2022-05-27T16:42:19.236" idx="36">
    <p:pos x="2878" y="3513"/>
    <p:text>changed to zone</p:text>
    <p:extLst>
      <p:ext uri="{C676402C-5697-4E1C-873F-D02D1690AC5C}">
        <p15:threadingInfo xmlns:p15="http://schemas.microsoft.com/office/powerpoint/2012/main" timeZoneBias="-180">
          <p15:parentCm authorId="2" idx="220"/>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2" dt="2022-05-29T09:22:01.855" idx="51">
    <p:pos x="1361" y="844"/>
    <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2" dt="2022-05-29T09:22:46.359" idx="52">
    <p:pos x="1548" y="553"/>
    <p:text>Here I changed it to time spent rather than visits</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2-05-19T23:43:54.186" idx="248">
    <p:pos x="6839" y="596"/>
    <p:text>הכוונה לתאי שירותים</p:text>
    <p:extLst>
      <p:ext uri="{C676402C-5697-4E1C-873F-D02D1690AC5C}">
        <p15:threadingInfo xmlns:p15="http://schemas.microsoft.com/office/powerpoint/2012/main" timeZoneBias="-180"/>
      </p:ext>
    </p:extLst>
  </p:cm>
  <p:cm authorId="12" dt="2022-05-27T17:27:02.130" idx="41">
    <p:pos x="6839" y="692"/>
    <p:text>I added toilet facilities</p:text>
    <p:extLst>
      <p:ext uri="{C676402C-5697-4E1C-873F-D02D1690AC5C}">
        <p15:threadingInfo xmlns:p15="http://schemas.microsoft.com/office/powerpoint/2012/main" timeZoneBias="-180">
          <p15:parentCm authorId="2" idx="248"/>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2-05-20T00:28:11.416" idx="252">
    <p:pos x="756" y="1314"/>
    <p:text>הכוונה לתושבי השכונה שמגדלים כלבים , לא 2 קבוצות נפרדות. מעידים על קהילה שנוצרה בין תושבי שכונה בעלי כלבים</p:text>
    <p:extLst>
      <p:ext uri="{C676402C-5697-4E1C-873F-D02D1690AC5C}">
        <p15:threadingInfo xmlns:p15="http://schemas.microsoft.com/office/powerpoint/2012/main" timeZoneBias="-180"/>
      </p:ext>
    </p:extLst>
  </p:cm>
  <p:cm authorId="12" dt="2022-05-27T17:34:50.790" idx="42">
    <p:pos x="756" y="1410"/>
    <p:text>is this new phrasing correct?</p:text>
    <p:extLst>
      <p:ext uri="{C676402C-5697-4E1C-873F-D02D1690AC5C}">
        <p15:threadingInfo xmlns:p15="http://schemas.microsoft.com/office/powerpoint/2012/main" timeZoneBias="-180">
          <p15:parentCm authorId="2" idx="252"/>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2" dt="2022-05-17T18:37:33.982" idx="24">
    <p:pos x="3060" y="1216"/>
    <p:text>this is how they are mentioned in this report: https://www.atarim.gov.il/wp-content/uploads/2020/06/2018_doch-mapot_Eng.pdf</p:text>
    <p:extLst>
      <p:ext uri="{C676402C-5697-4E1C-873F-D02D1690AC5C}">
        <p15:threadingInfo xmlns:p15="http://schemas.microsoft.com/office/powerpoint/2012/main" timeZoneBias="-180"/>
      </p:ext>
    </p:extLst>
  </p:cm>
  <p:cm authorId="2" dt="2022-05-20T00:35:50.493" idx="254">
    <p:pos x="3060" y="1312"/>
    <p:text>לא בטוחה אם בעת כתיבת הדוח המינהל הנוכחי היה קיים - מדובר במינהל חדש שהוקם ב 2018</p:text>
    <p:extLst>
      <p:ext uri="{C676402C-5697-4E1C-873F-D02D1690AC5C}">
        <p15:threadingInfo xmlns:p15="http://schemas.microsoft.com/office/powerpoint/2012/main" timeZoneBias="-180">
          <p15:parentCm authorId="12" idx="24"/>
        </p15:threadingInfo>
      </p:ext>
    </p:extLst>
  </p:cm>
  <p:cm authorId="12" dt="2022-05-27T17:35:50.182" idx="43">
    <p:pos x="3060" y="1408"/>
    <p:text>I am not sure if any change is needed here.</p:text>
    <p:extLst>
      <p:ext uri="{C676402C-5697-4E1C-873F-D02D1690AC5C}">
        <p15:threadingInfo xmlns:p15="http://schemas.microsoft.com/office/powerpoint/2012/main" timeZoneBias="-180">
          <p15:parentCm authorId="12" idx="24"/>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2" dt="2022-05-27T17:36:57.127" idx="44">
    <p:pos x="3431" y="1703"/>
    <p:text>I put these dates in the format of the previous ones</p:text>
    <p:extLst>
      <p:ext uri="{C676402C-5697-4E1C-873F-D02D1690AC5C}">
        <p15:threadingInfo xmlns:p15="http://schemas.microsoft.com/office/powerpoint/2012/main" timeZoneBias="-1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2-05-20T01:02:09.259" idx="257">
    <p:pos x="3895" y="536"/>
    <p:text>היה כאן לינק מוטמע - יש להחזיר אותו</p:text>
    <p:extLst>
      <p:ext uri="{C676402C-5697-4E1C-873F-D02D1690AC5C}">
        <p15:threadingInfo xmlns:p15="http://schemas.microsoft.com/office/powerpoint/2012/main" timeZoneBias="-180"/>
      </p:ext>
    </p:extLst>
  </p:cm>
  <p:cm authorId="12" dt="2022-05-27T17:37:49.197" idx="45">
    <p:pos x="3895" y="632"/>
    <p:text>I am not sure how to add the live link</p:text>
    <p:extLst>
      <p:ext uri="{C676402C-5697-4E1C-873F-D02D1690AC5C}">
        <p15:threadingInfo xmlns:p15="http://schemas.microsoft.com/office/powerpoint/2012/main" timeZoneBias="-180">
          <p15:parentCm authorId="2" idx="257"/>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2-05-20T01:08:17.965" idx="258">
    <p:pos x="1847" y="2281"/>
    <p:text>הביטוי "משחק פיזי" הוא מונח מקצועי שחשוב להקפיד לתרגם אותו כ physical play</p:text>
    <p:extLst>
      <p:ext uri="{C676402C-5697-4E1C-873F-D02D1690AC5C}">
        <p15:threadingInfo xmlns:p15="http://schemas.microsoft.com/office/powerpoint/2012/main" timeZoneBias="-180"/>
      </p:ext>
    </p:extLst>
  </p:cm>
  <p:cm authorId="12" dt="2022-05-27T17:40:10.074" idx="46">
    <p:pos x="1847" y="2377"/>
    <p:text>I changed energetic play to physical play</p:text>
    <p:extLst>
      <p:ext uri="{C676402C-5697-4E1C-873F-D02D1690AC5C}">
        <p15:threadingInfo xmlns:p15="http://schemas.microsoft.com/office/powerpoint/2012/main" timeZoneBias="-180">
          <p15:parentCm authorId="2" idx="258"/>
        </p15:threadingInfo>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22-05-20T01:14:55.052" idx="261">
    <p:pos x="5692" y="1029"/>
    <p:text>שימו לב לניקוד בעברית. הכוונה שמקור המים איפשר מילוי חוזר של מים עבור תחנות הפעילות הרלוונטיות - יש לשנות את התרגום בהתאם</p:text>
    <p:extLst>
      <p:ext uri="{C676402C-5697-4E1C-873F-D02D1690AC5C}">
        <p15:threadingInfo xmlns:p15="http://schemas.microsoft.com/office/powerpoint/2012/main" timeZoneBias="-180"/>
      </p:ext>
    </p:extLst>
  </p:cm>
  <p:cm authorId="12" dt="2022-05-27T17:41:43.757" idx="47">
    <p:pos x="5692" y="1125"/>
    <p:text>is this rephrasing accurate?</p:text>
    <p:extLst>
      <p:ext uri="{C676402C-5697-4E1C-873F-D02D1690AC5C}">
        <p15:threadingInfo xmlns:p15="http://schemas.microsoft.com/office/powerpoint/2012/main" timeZoneBias="-180">
          <p15:parentCm authorId="2" idx="26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5-19T20:43:34.658" idx="222">
    <p:pos x="4002" y="1366"/>
    <p:text>preliminary לרוב מתרגם כ ראשוני</p:text>
    <p:extLst>
      <p:ext uri="{C676402C-5697-4E1C-873F-D02D1690AC5C}">
        <p15:threadingInfo xmlns:p15="http://schemas.microsoft.com/office/powerpoint/2012/main" timeZoneBias="-180"/>
      </p:ext>
    </p:extLst>
  </p:cm>
  <p:cm authorId="2" dt="2022-05-19T20:44:42.048" idx="223">
    <p:pos x="4002" y="1462"/>
    <p:text>לטובת תרגום תצפיות מקדימות - pre-intervention</p:text>
    <p:extLst>
      <p:ext uri="{C676402C-5697-4E1C-873F-D02D1690AC5C}">
        <p15:threadingInfo xmlns:p15="http://schemas.microsoft.com/office/powerpoint/2012/main" timeZoneBias="-180">
          <p15:parentCm authorId="2" idx="22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5-19T20:52:47.800" idx="227">
    <p:pos x="7584" y="1987"/>
    <p:text>נבקש להפוך כיווני טבלאות (באמצעות הכפתור)</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5-19T20:58:41.983" idx="229">
    <p:pos x="4066" y="238"/>
    <p:text>הכותרת הייתה שהייה, לכן התרגום המתאים הוא stationary
מבקרים (visitors) זה לא מספיק מדויק</p:text>
    <p:extLst>
      <p:ext uri="{C676402C-5697-4E1C-873F-D02D1690AC5C}">
        <p15:threadingInfo xmlns:p15="http://schemas.microsoft.com/office/powerpoint/2012/main" timeZoneBias="-180"/>
      </p:ext>
    </p:extLst>
  </p:cm>
  <p:cm authorId="12" dt="2022-05-29T09:15:26.492" idx="49">
    <p:pos x="1972" y="739"/>
    <p:text>I also changed other bullet points to use the phrase spend time in the park or were observed in the park rather than visit/visitors</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2-05-19T21:23:11.088" idx="230">
    <p:pos x="1487" y="1870"/>
    <p:text>facilities זה המונח המקובל למתקני משחק</p:text>
    <p:extLst>
      <p:ext uri="{C676402C-5697-4E1C-873F-D02D1690AC5C}">
        <p15:threadingInfo xmlns:p15="http://schemas.microsoft.com/office/powerpoint/2012/main" timeZoneBias="-180"/>
      </p:ext>
    </p:extLst>
  </p:cm>
  <p:cm authorId="2" dt="2022-05-19T22:52:22.654" idx="241">
    <p:pos x="1487" y="1966"/>
    <p:text>אבקש לשנות *לכל אורך הדוח*</p:text>
    <p:extLst>
      <p:ext uri="{C676402C-5697-4E1C-873F-D02D1690AC5C}">
        <p15:threadingInfo xmlns:p15="http://schemas.microsoft.com/office/powerpoint/2012/main" timeZoneBias="-180">
          <p15:parentCm authorId="2" idx="230"/>
        </p15:threadingInfo>
      </p:ext>
    </p:extLst>
  </p:cm>
  <p:cm authorId="12" dt="2022-05-27T16:45:38.811" idx="37">
    <p:pos x="1487" y="2062"/>
    <p:text>I changed play equipment to play facilities throughout</p:text>
    <p:extLst>
      <p:ext uri="{C676402C-5697-4E1C-873F-D02D1690AC5C}">
        <p15:threadingInfo xmlns:p15="http://schemas.microsoft.com/office/powerpoint/2012/main" timeZoneBias="-180">
          <p15:parentCm authorId="2" idx="230"/>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2" dt="2022-05-16T10:06:13.803" idx="2">
    <p:pos x="7160" y="648"/>
    <p:text>this section could be more concise, some of the points repeat</p:text>
    <p:extLst>
      <p:ext uri="{C676402C-5697-4E1C-873F-D02D1690AC5C}">
        <p15:threadingInfo xmlns:p15="http://schemas.microsoft.com/office/powerpoint/2012/main" timeZoneBias="-180"/>
      </p:ext>
    </p:extLst>
  </p:cm>
  <p:cm authorId="2" dt="2022-05-19T22:44:02.169" idx="236">
    <p:pos x="7160" y="744"/>
    <p:text>אשמח שתעירי איזו נקודה נראית לך חוזרת על עצמה, לא זיהיתי כזו</p:text>
    <p:extLst>
      <p:ext uri="{C676402C-5697-4E1C-873F-D02D1690AC5C}">
        <p15:threadingInfo xmlns:p15="http://schemas.microsoft.com/office/powerpoint/2012/main" timeZoneBias="-180">
          <p15:parentCm authorId="12" idx="2"/>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2" dt="2022-05-16T11:38:32.849" idx="6">
    <p:pos x="6960" y="1932"/>
    <p:text>does this mean children's bicycles as well?</p:text>
    <p:extLst>
      <p:ext uri="{C676402C-5697-4E1C-873F-D02D1690AC5C}">
        <p15:threadingInfo xmlns:p15="http://schemas.microsoft.com/office/powerpoint/2012/main" timeZoneBias="-180"/>
      </p:ext>
    </p:extLst>
  </p:cm>
  <p:cm authorId="2" dt="2022-05-19T22:49:43.534" idx="240">
    <p:pos x="6960" y="2028"/>
    <p:text>הכוונה לא לאפשר *מעבר* רוכבי אופניים המסכנים את המבקרים, זאת בניגוד לילדים שמשחקים ברכיבה על אופניים</p:text>
    <p:extLst>
      <p:ext uri="{C676402C-5697-4E1C-873F-D02D1690AC5C}">
        <p15:threadingInfo xmlns:p15="http://schemas.microsoft.com/office/powerpoint/2012/main" timeZoneBias="-180">
          <p15:parentCm authorId="12" idx="6"/>
        </p15:threadingInfo>
      </p:ext>
    </p:extLst>
  </p:cm>
  <p:cm authorId="12" dt="2022-05-27T17:18:40.312" idx="38">
    <p:pos x="6960" y="2124"/>
    <p:text>I added (adult) -- is that ok?</p:text>
    <p:extLst>
      <p:ext uri="{C676402C-5697-4E1C-873F-D02D1690AC5C}">
        <p15:threadingInfo xmlns:p15="http://schemas.microsoft.com/office/powerpoint/2012/main" timeZoneBias="-180">
          <p15:parentCm authorId="12" idx="6"/>
        </p15:threadingInfo>
      </p:ext>
    </p:extLst>
  </p:cm>
  <p:cm authorId="2" dt="2022-05-19T23:07:29.335" idx="242">
    <p:pos x="5555" y="1274"/>
    <p:text>שלד ראשוני גובש - זמן עבר</p:text>
    <p:extLst>
      <p:ext uri="{C676402C-5697-4E1C-873F-D02D1690AC5C}">
        <p15:threadingInfo xmlns:p15="http://schemas.microsoft.com/office/powerpoint/2012/main" timeZoneBias="-180"/>
      </p:ext>
    </p:extLst>
  </p:cm>
  <p:cm authorId="12" dt="2022-05-27T17:23:07.968" idx="39">
    <p:pos x="5555" y="1370"/>
    <p:text>I changed the last phrase to the past tense</p:text>
    <p:extLst>
      <p:ext uri="{C676402C-5697-4E1C-873F-D02D1690AC5C}">
        <p15:threadingInfo xmlns:p15="http://schemas.microsoft.com/office/powerpoint/2012/main" timeZoneBias="-180">
          <p15:parentCm authorId="2" idx="242"/>
        </p15:threadingInfo>
      </p:ext>
    </p:extLst>
  </p:cm>
  <p:cm authorId="12" dt="2022-05-29T09:19:23.768" idx="50">
    <p:pos x="6616" y="466"/>
    <p:text>I also changed this to spending time in rather than visiting</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2-05-19T23:17:49.232" idx="244">
    <p:pos x="7261" y="1293"/>
    <p:text>walkability</p:text>
    <p:extLst>
      <p:ext uri="{C676402C-5697-4E1C-873F-D02D1690AC5C}">
        <p15:threadingInfo xmlns:p15="http://schemas.microsoft.com/office/powerpoint/2012/main" timeZoneBias="-180"/>
      </p:ext>
    </p:extLst>
  </p:cm>
  <p:cm authorId="12" dt="2022-05-27T17:24:43.369" idx="40">
    <p:pos x="7261" y="1389"/>
    <p:text>I changed this to mobility -- is that ok?</p:text>
    <p:extLst>
      <p:ext uri="{C676402C-5697-4E1C-873F-D02D1690AC5C}">
        <p15:threadingInfo xmlns:p15="http://schemas.microsoft.com/office/powerpoint/2012/main" timeZoneBias="-180">
          <p15:parentCm authorId="2" idx="244"/>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2" dt="2022-05-27T17:43:22.227" idx="48">
    <p:pos x="3064" y="1465"/>
    <p:text>I changed the format of the dates to be like the others</p:text>
    <p:extLst>
      <p:ext uri="{C676402C-5697-4E1C-873F-D02D1690AC5C}">
        <p15:threadingInfo xmlns:p15="http://schemas.microsoft.com/office/powerpoint/2012/main" timeZoneBias="-180"/>
      </p:ext>
    </p:extLst>
  </p:cm>
</p:cmLst>
</file>

<file path=ppt/drawings/drawing1.xml><?xml version="1.0" encoding="utf-8"?>
<c:userShapes xmlns:c="http://schemas.openxmlformats.org/drawingml/2006/chart">
  <cdr:relSizeAnchor xmlns:cdr="http://schemas.openxmlformats.org/drawingml/2006/chartDrawing">
    <cdr:from>
      <cdr:x>0.25282</cdr:x>
      <cdr:y>0.04999</cdr:y>
    </cdr:from>
    <cdr:to>
      <cdr:x>0.25282</cdr:x>
      <cdr:y>0.67791</cdr:y>
    </cdr:to>
    <cdr:cxnSp macro="">
      <cdr:nvCxnSpPr>
        <cdr:cNvPr id="3" name="מחבר ישר 2">
          <a:extLst xmlns:a="http://schemas.openxmlformats.org/drawingml/2006/main">
            <a:ext uri="{FF2B5EF4-FFF2-40B4-BE49-F238E27FC236}">
              <a16:creationId xmlns:a16="http://schemas.microsoft.com/office/drawing/2014/main" id="{A00727ED-0702-4E80-AA85-54A2C81C7C37}"/>
            </a:ext>
          </a:extLst>
        </cdr:cNvPr>
        <cdr:cNvCxnSpPr/>
      </cdr:nvCxnSpPr>
      <cdr:spPr>
        <a:xfrm xmlns:a="http://schemas.openxmlformats.org/drawingml/2006/main" flipH="1" flipV="1">
          <a:off x="1352000" y="144176"/>
          <a:ext cx="1" cy="1811044"/>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0.25367</cdr:x>
      <cdr:y>0.17084</cdr:y>
    </cdr:from>
    <cdr:to>
      <cdr:x>0.25367</cdr:x>
      <cdr:y>0.67592</cdr:y>
    </cdr:to>
    <cdr:cxnSp macro="">
      <cdr:nvCxnSpPr>
        <cdr:cNvPr id="3" name="מחבר ישר 2">
          <a:extLst xmlns:a="http://schemas.openxmlformats.org/drawingml/2006/main">
            <a:ext uri="{FF2B5EF4-FFF2-40B4-BE49-F238E27FC236}">
              <a16:creationId xmlns:a16="http://schemas.microsoft.com/office/drawing/2014/main" id="{2CB6B3AF-B354-4F75-AFA9-6234A0CF5817}"/>
            </a:ext>
          </a:extLst>
        </cdr:cNvPr>
        <cdr:cNvCxnSpPr/>
      </cdr:nvCxnSpPr>
      <cdr:spPr>
        <a:xfrm xmlns:a="http://schemas.openxmlformats.org/drawingml/2006/main" flipV="1">
          <a:off x="1356540" y="519250"/>
          <a:ext cx="0" cy="1535117"/>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0.35843</cdr:x>
      <cdr:y>0.58506</cdr:y>
    </cdr:from>
    <cdr:to>
      <cdr:x>0.64157</cdr:x>
      <cdr:y>0.80828</cdr:y>
    </cdr:to>
    <cdr:sp macro="" textlink="">
      <cdr:nvSpPr>
        <cdr:cNvPr id="2" name="Rectangle 1">
          <a:extLst xmlns:a="http://schemas.openxmlformats.org/drawingml/2006/main">
            <a:ext uri="{FF2B5EF4-FFF2-40B4-BE49-F238E27FC236}">
              <a16:creationId xmlns:a16="http://schemas.microsoft.com/office/drawing/2014/main" id="{1178FE16-A2BC-402F-AACA-865AB2AC3F5D}"/>
            </a:ext>
          </a:extLst>
        </cdr:cNvPr>
        <cdr:cNvSpPr/>
      </cdr:nvSpPr>
      <cdr:spPr>
        <a:xfrm xmlns:a="http://schemas.openxmlformats.org/drawingml/2006/main">
          <a:off x="1760146" y="2228807"/>
          <a:ext cx="1390451" cy="85039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he-IL"/>
        </a:p>
      </cdr:txBody>
    </cdr:sp>
  </cdr:relSizeAnchor>
</c:userShapes>
</file>

<file path=ppt/drawings/drawing4.xml><?xml version="1.0" encoding="utf-8"?>
<c:userShapes xmlns:c="http://schemas.openxmlformats.org/drawingml/2006/chart">
  <cdr:relSizeAnchor xmlns:cdr="http://schemas.openxmlformats.org/drawingml/2006/chartDrawing">
    <cdr:from>
      <cdr:x>0.17367</cdr:x>
      <cdr:y>0.78252</cdr:y>
    </cdr:from>
    <cdr:to>
      <cdr:x>0.30777</cdr:x>
      <cdr:y>0.94373</cdr:y>
    </cdr:to>
    <cdr:sp macro="" textlink="">
      <cdr:nvSpPr>
        <cdr:cNvPr id="2" name="Rectangle 1"/>
        <cdr:cNvSpPr/>
      </cdr:nvSpPr>
      <cdr:spPr>
        <a:xfrm xmlns:a="http://schemas.openxmlformats.org/drawingml/2006/main">
          <a:off x="926341" y="2236567"/>
          <a:ext cx="715289" cy="46076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he-IL" sz="900" dirty="0">
              <a:solidFill>
                <a:sysClr val="windowText" lastClr="000000"/>
              </a:solidFill>
            </a:rPr>
            <a:t>מתקני המשחק</a:t>
          </a:r>
        </a:p>
      </cdr:txBody>
    </cdr:sp>
  </cdr:relSizeAnchor>
  <cdr:relSizeAnchor xmlns:cdr="http://schemas.openxmlformats.org/drawingml/2006/chartDrawing">
    <cdr:from>
      <cdr:x>0.37624</cdr:x>
      <cdr:y>0.81465</cdr:y>
    </cdr:from>
    <cdr:to>
      <cdr:x>0.49058</cdr:x>
      <cdr:y>0.8656</cdr:y>
    </cdr:to>
    <cdr:sp macro="" textlink="">
      <cdr:nvSpPr>
        <cdr:cNvPr id="3" name="Rectangle 2"/>
        <cdr:cNvSpPr/>
      </cdr:nvSpPr>
      <cdr:spPr>
        <a:xfrm xmlns:a="http://schemas.openxmlformats.org/drawingml/2006/main">
          <a:off x="2006853" y="2328399"/>
          <a:ext cx="609889"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העיגול</a:t>
          </a:r>
        </a:p>
      </cdr:txBody>
    </cdr:sp>
  </cdr:relSizeAnchor>
  <cdr:relSizeAnchor xmlns:cdr="http://schemas.openxmlformats.org/drawingml/2006/chartDrawing">
    <cdr:from>
      <cdr:x>0.56371</cdr:x>
      <cdr:y>0.81579</cdr:y>
    </cdr:from>
    <cdr:to>
      <cdr:x>0.67804</cdr:x>
      <cdr:y>0.86674</cdr:y>
    </cdr:to>
    <cdr:sp macro="" textlink="">
      <cdr:nvSpPr>
        <cdr:cNvPr id="4" name="Rectangle 3"/>
        <cdr:cNvSpPr/>
      </cdr:nvSpPr>
      <cdr:spPr>
        <a:xfrm xmlns:a="http://schemas.openxmlformats.org/drawingml/2006/main">
          <a:off x="3006820" y="2331663"/>
          <a:ext cx="609837"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החורשה</a:t>
          </a:r>
        </a:p>
      </cdr:txBody>
    </cdr:sp>
  </cdr:relSizeAnchor>
  <cdr:relSizeAnchor xmlns:cdr="http://schemas.openxmlformats.org/drawingml/2006/chartDrawing">
    <cdr:from>
      <cdr:x>0.7505</cdr:x>
      <cdr:y>0.81874</cdr:y>
    </cdr:from>
    <cdr:to>
      <cdr:x>0.86483</cdr:x>
      <cdr:y>0.86969</cdr:y>
    </cdr:to>
    <cdr:sp macro="" textlink="">
      <cdr:nvSpPr>
        <cdr:cNvPr id="5" name="Rectangle 4"/>
        <cdr:cNvSpPr/>
      </cdr:nvSpPr>
      <cdr:spPr>
        <a:xfrm xmlns:a="http://schemas.openxmlformats.org/drawingml/2006/main">
          <a:off x="4003184" y="2340115"/>
          <a:ext cx="609836"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אנדרטה</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AA2456-E9B1-4D7F-B3C7-7289AEB4E5B5}" type="datetimeFigureOut">
              <a:rPr lang="en-US" smtClean="0"/>
              <a:t>29-May-22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7E0950-7630-4B72-A91E-FC6ABBB00A8C}" type="slidenum">
              <a:rPr lang="en-US" smtClean="0"/>
              <a:t>‹#›</a:t>
            </a:fld>
            <a:endParaRPr lang="en-US"/>
          </a:p>
        </p:txBody>
      </p:sp>
    </p:spTree>
    <p:extLst>
      <p:ext uri="{BB962C8B-B14F-4D97-AF65-F5344CB8AC3E}">
        <p14:creationId xmlns:p14="http://schemas.microsoft.com/office/powerpoint/2010/main" val="33469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dirty="0"/>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10</a:t>
            </a:fld>
            <a:endParaRPr lang="en-US"/>
          </a:p>
        </p:txBody>
      </p:sp>
    </p:spTree>
    <p:extLst>
      <p:ext uri="{BB962C8B-B14F-4D97-AF65-F5344CB8AC3E}">
        <p14:creationId xmlns:p14="http://schemas.microsoft.com/office/powerpoint/2010/main" val="3243092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11</a:t>
            </a:fld>
            <a:endParaRPr lang="en-US"/>
          </a:p>
        </p:txBody>
      </p:sp>
    </p:spTree>
    <p:extLst>
      <p:ext uri="{BB962C8B-B14F-4D97-AF65-F5344CB8AC3E}">
        <p14:creationId xmlns:p14="http://schemas.microsoft.com/office/powerpoint/2010/main" val="389095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12</a:t>
            </a:fld>
            <a:endParaRPr lang="en-US"/>
          </a:p>
        </p:txBody>
      </p:sp>
    </p:spTree>
    <p:extLst>
      <p:ext uri="{BB962C8B-B14F-4D97-AF65-F5344CB8AC3E}">
        <p14:creationId xmlns:p14="http://schemas.microsoft.com/office/powerpoint/2010/main" val="462683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13</a:t>
            </a:fld>
            <a:endParaRPr lang="en-US"/>
          </a:p>
        </p:txBody>
      </p:sp>
    </p:spTree>
    <p:extLst>
      <p:ext uri="{BB962C8B-B14F-4D97-AF65-F5344CB8AC3E}">
        <p14:creationId xmlns:p14="http://schemas.microsoft.com/office/powerpoint/2010/main" val="421897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14</a:t>
            </a:fld>
            <a:endParaRPr lang="en-US"/>
          </a:p>
        </p:txBody>
      </p:sp>
    </p:spTree>
    <p:extLst>
      <p:ext uri="{BB962C8B-B14F-4D97-AF65-F5344CB8AC3E}">
        <p14:creationId xmlns:p14="http://schemas.microsoft.com/office/powerpoint/2010/main" val="313413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15</a:t>
            </a:fld>
            <a:endParaRPr lang="en-US"/>
          </a:p>
        </p:txBody>
      </p:sp>
    </p:spTree>
    <p:extLst>
      <p:ext uri="{BB962C8B-B14F-4D97-AF65-F5344CB8AC3E}">
        <p14:creationId xmlns:p14="http://schemas.microsoft.com/office/powerpoint/2010/main" val="14349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30730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58616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18</a:t>
            </a:fld>
            <a:endParaRPr lang="en-US"/>
          </a:p>
        </p:txBody>
      </p:sp>
    </p:spTree>
    <p:extLst>
      <p:ext uri="{BB962C8B-B14F-4D97-AF65-F5344CB8AC3E}">
        <p14:creationId xmlns:p14="http://schemas.microsoft.com/office/powerpoint/2010/main" val="9146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19</a:t>
            </a:fld>
            <a:endParaRPr lang="en-US"/>
          </a:p>
        </p:txBody>
      </p:sp>
    </p:spTree>
    <p:extLst>
      <p:ext uri="{BB962C8B-B14F-4D97-AF65-F5344CB8AC3E}">
        <p14:creationId xmlns:p14="http://schemas.microsoft.com/office/powerpoint/2010/main" val="218530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dirty="0"/>
          </a:p>
        </p:txBody>
      </p:sp>
    </p:spTree>
    <p:extLst>
      <p:ext uri="{BB962C8B-B14F-4D97-AF65-F5344CB8AC3E}">
        <p14:creationId xmlns:p14="http://schemas.microsoft.com/office/powerpoint/2010/main" val="3694440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20</a:t>
            </a:fld>
            <a:endParaRPr lang="en-US"/>
          </a:p>
        </p:txBody>
      </p:sp>
    </p:spTree>
    <p:extLst>
      <p:ext uri="{BB962C8B-B14F-4D97-AF65-F5344CB8AC3E}">
        <p14:creationId xmlns:p14="http://schemas.microsoft.com/office/powerpoint/2010/main" val="37303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21</a:t>
            </a:fld>
            <a:endParaRPr lang="en-US"/>
          </a:p>
        </p:txBody>
      </p:sp>
    </p:spTree>
    <p:extLst>
      <p:ext uri="{BB962C8B-B14F-4D97-AF65-F5344CB8AC3E}">
        <p14:creationId xmlns:p14="http://schemas.microsoft.com/office/powerpoint/2010/main" val="2190875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a:p>
        </p:txBody>
      </p:sp>
    </p:spTree>
    <p:extLst>
      <p:ext uri="{BB962C8B-B14F-4D97-AF65-F5344CB8AC3E}">
        <p14:creationId xmlns:p14="http://schemas.microsoft.com/office/powerpoint/2010/main" val="1771900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23</a:t>
            </a:fld>
            <a:endParaRPr lang="en-US"/>
          </a:p>
        </p:txBody>
      </p:sp>
    </p:spTree>
    <p:extLst>
      <p:ext uri="{BB962C8B-B14F-4D97-AF65-F5344CB8AC3E}">
        <p14:creationId xmlns:p14="http://schemas.microsoft.com/office/powerpoint/2010/main" val="3825086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24</a:t>
            </a:fld>
            <a:endParaRPr lang="en-US"/>
          </a:p>
        </p:txBody>
      </p:sp>
    </p:spTree>
    <p:extLst>
      <p:ext uri="{BB962C8B-B14F-4D97-AF65-F5344CB8AC3E}">
        <p14:creationId xmlns:p14="http://schemas.microsoft.com/office/powerpoint/2010/main" val="129040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25</a:t>
            </a:fld>
            <a:endParaRPr lang="en-US"/>
          </a:p>
        </p:txBody>
      </p:sp>
    </p:spTree>
    <p:extLst>
      <p:ext uri="{BB962C8B-B14F-4D97-AF65-F5344CB8AC3E}">
        <p14:creationId xmlns:p14="http://schemas.microsoft.com/office/powerpoint/2010/main" val="276707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26</a:t>
            </a:fld>
            <a:endParaRPr lang="en-US"/>
          </a:p>
        </p:txBody>
      </p:sp>
    </p:spTree>
    <p:extLst>
      <p:ext uri="{BB962C8B-B14F-4D97-AF65-F5344CB8AC3E}">
        <p14:creationId xmlns:p14="http://schemas.microsoft.com/office/powerpoint/2010/main" val="3964267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27</a:t>
            </a:fld>
            <a:endParaRPr lang="en-US"/>
          </a:p>
        </p:txBody>
      </p:sp>
    </p:spTree>
    <p:extLst>
      <p:ext uri="{BB962C8B-B14F-4D97-AF65-F5344CB8AC3E}">
        <p14:creationId xmlns:p14="http://schemas.microsoft.com/office/powerpoint/2010/main" val="1431989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28</a:t>
            </a:fld>
            <a:endParaRPr lang="en-US"/>
          </a:p>
        </p:txBody>
      </p:sp>
    </p:spTree>
    <p:extLst>
      <p:ext uri="{BB962C8B-B14F-4D97-AF65-F5344CB8AC3E}">
        <p14:creationId xmlns:p14="http://schemas.microsoft.com/office/powerpoint/2010/main" val="3164887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29</a:t>
            </a:fld>
            <a:endParaRPr lang="en-US"/>
          </a:p>
        </p:txBody>
      </p:sp>
    </p:spTree>
    <p:extLst>
      <p:ext uri="{BB962C8B-B14F-4D97-AF65-F5344CB8AC3E}">
        <p14:creationId xmlns:p14="http://schemas.microsoft.com/office/powerpoint/2010/main" val="57817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a:t>
            </a:fld>
            <a:endParaRPr lang="en-US" dirty="0"/>
          </a:p>
        </p:txBody>
      </p:sp>
    </p:spTree>
    <p:extLst>
      <p:ext uri="{BB962C8B-B14F-4D97-AF65-F5344CB8AC3E}">
        <p14:creationId xmlns:p14="http://schemas.microsoft.com/office/powerpoint/2010/main" val="28737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30</a:t>
            </a:fld>
            <a:endParaRPr lang="en-US"/>
          </a:p>
        </p:txBody>
      </p:sp>
    </p:spTree>
    <p:extLst>
      <p:ext uri="{BB962C8B-B14F-4D97-AF65-F5344CB8AC3E}">
        <p14:creationId xmlns:p14="http://schemas.microsoft.com/office/powerpoint/2010/main" val="226558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31</a:t>
            </a:fld>
            <a:endParaRPr lang="en-US"/>
          </a:p>
        </p:txBody>
      </p:sp>
    </p:spTree>
    <p:extLst>
      <p:ext uri="{BB962C8B-B14F-4D97-AF65-F5344CB8AC3E}">
        <p14:creationId xmlns:p14="http://schemas.microsoft.com/office/powerpoint/2010/main" val="4271756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32</a:t>
            </a:fld>
            <a:endParaRPr lang="en-US"/>
          </a:p>
        </p:txBody>
      </p:sp>
    </p:spTree>
    <p:extLst>
      <p:ext uri="{BB962C8B-B14F-4D97-AF65-F5344CB8AC3E}">
        <p14:creationId xmlns:p14="http://schemas.microsoft.com/office/powerpoint/2010/main" val="3037715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33</a:t>
            </a:fld>
            <a:endParaRPr lang="en-US"/>
          </a:p>
        </p:txBody>
      </p:sp>
    </p:spTree>
    <p:extLst>
      <p:ext uri="{BB962C8B-B14F-4D97-AF65-F5344CB8AC3E}">
        <p14:creationId xmlns:p14="http://schemas.microsoft.com/office/powerpoint/2010/main" val="3058782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34</a:t>
            </a:fld>
            <a:endParaRPr lang="en-US"/>
          </a:p>
        </p:txBody>
      </p:sp>
    </p:spTree>
    <p:extLst>
      <p:ext uri="{BB962C8B-B14F-4D97-AF65-F5344CB8AC3E}">
        <p14:creationId xmlns:p14="http://schemas.microsoft.com/office/powerpoint/2010/main" val="190575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35</a:t>
            </a:fld>
            <a:endParaRPr lang="en-US"/>
          </a:p>
        </p:txBody>
      </p:sp>
    </p:spTree>
    <p:extLst>
      <p:ext uri="{BB962C8B-B14F-4D97-AF65-F5344CB8AC3E}">
        <p14:creationId xmlns:p14="http://schemas.microsoft.com/office/powerpoint/2010/main" val="1328013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36</a:t>
            </a:fld>
            <a:endParaRPr lang="en-US"/>
          </a:p>
        </p:txBody>
      </p:sp>
    </p:spTree>
    <p:extLst>
      <p:ext uri="{BB962C8B-B14F-4D97-AF65-F5344CB8AC3E}">
        <p14:creationId xmlns:p14="http://schemas.microsoft.com/office/powerpoint/2010/main" val="400613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37</a:t>
            </a:fld>
            <a:endParaRPr lang="en-US"/>
          </a:p>
        </p:txBody>
      </p:sp>
    </p:spTree>
    <p:extLst>
      <p:ext uri="{BB962C8B-B14F-4D97-AF65-F5344CB8AC3E}">
        <p14:creationId xmlns:p14="http://schemas.microsoft.com/office/powerpoint/2010/main" val="1853227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38</a:t>
            </a:fld>
            <a:endParaRPr lang="en-US"/>
          </a:p>
        </p:txBody>
      </p:sp>
    </p:spTree>
    <p:extLst>
      <p:ext uri="{BB962C8B-B14F-4D97-AF65-F5344CB8AC3E}">
        <p14:creationId xmlns:p14="http://schemas.microsoft.com/office/powerpoint/2010/main" val="2289985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39</a:t>
            </a:fld>
            <a:endParaRPr lang="en-US"/>
          </a:p>
        </p:txBody>
      </p:sp>
    </p:spTree>
    <p:extLst>
      <p:ext uri="{BB962C8B-B14F-4D97-AF65-F5344CB8AC3E}">
        <p14:creationId xmlns:p14="http://schemas.microsoft.com/office/powerpoint/2010/main" val="428500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a:t>
            </a:fld>
            <a:endParaRPr lang="en-US" dirty="0"/>
          </a:p>
        </p:txBody>
      </p:sp>
    </p:spTree>
    <p:extLst>
      <p:ext uri="{BB962C8B-B14F-4D97-AF65-F5344CB8AC3E}">
        <p14:creationId xmlns:p14="http://schemas.microsoft.com/office/powerpoint/2010/main" val="3164887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40</a:t>
            </a:fld>
            <a:endParaRPr lang="en-US"/>
          </a:p>
        </p:txBody>
      </p:sp>
    </p:spTree>
    <p:extLst>
      <p:ext uri="{BB962C8B-B14F-4D97-AF65-F5344CB8AC3E}">
        <p14:creationId xmlns:p14="http://schemas.microsoft.com/office/powerpoint/2010/main" val="2618206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41</a:t>
            </a:fld>
            <a:endParaRPr lang="en-US"/>
          </a:p>
        </p:txBody>
      </p:sp>
    </p:spTree>
    <p:extLst>
      <p:ext uri="{BB962C8B-B14F-4D97-AF65-F5344CB8AC3E}">
        <p14:creationId xmlns:p14="http://schemas.microsoft.com/office/powerpoint/2010/main" val="2139342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42</a:t>
            </a:fld>
            <a:endParaRPr lang="en-US"/>
          </a:p>
        </p:txBody>
      </p:sp>
    </p:spTree>
    <p:extLst>
      <p:ext uri="{BB962C8B-B14F-4D97-AF65-F5344CB8AC3E}">
        <p14:creationId xmlns:p14="http://schemas.microsoft.com/office/powerpoint/2010/main" val="3632641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43</a:t>
            </a:fld>
            <a:endParaRPr lang="en-US"/>
          </a:p>
        </p:txBody>
      </p:sp>
    </p:spTree>
    <p:extLst>
      <p:ext uri="{BB962C8B-B14F-4D97-AF65-F5344CB8AC3E}">
        <p14:creationId xmlns:p14="http://schemas.microsoft.com/office/powerpoint/2010/main" val="3497367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44</a:t>
            </a:fld>
            <a:endParaRPr lang="en-US"/>
          </a:p>
        </p:txBody>
      </p:sp>
    </p:spTree>
    <p:extLst>
      <p:ext uri="{BB962C8B-B14F-4D97-AF65-F5344CB8AC3E}">
        <p14:creationId xmlns:p14="http://schemas.microsoft.com/office/powerpoint/2010/main" val="3829767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45</a:t>
            </a:fld>
            <a:endParaRPr lang="en-US"/>
          </a:p>
        </p:txBody>
      </p:sp>
    </p:spTree>
    <p:extLst>
      <p:ext uri="{BB962C8B-B14F-4D97-AF65-F5344CB8AC3E}">
        <p14:creationId xmlns:p14="http://schemas.microsoft.com/office/powerpoint/2010/main" val="3669702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46</a:t>
            </a:fld>
            <a:endParaRPr lang="en-US"/>
          </a:p>
        </p:txBody>
      </p:sp>
    </p:spTree>
    <p:extLst>
      <p:ext uri="{BB962C8B-B14F-4D97-AF65-F5344CB8AC3E}">
        <p14:creationId xmlns:p14="http://schemas.microsoft.com/office/powerpoint/2010/main" val="1874390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47</a:t>
            </a:fld>
            <a:endParaRPr lang="en-US"/>
          </a:p>
        </p:txBody>
      </p:sp>
    </p:spTree>
    <p:extLst>
      <p:ext uri="{BB962C8B-B14F-4D97-AF65-F5344CB8AC3E}">
        <p14:creationId xmlns:p14="http://schemas.microsoft.com/office/powerpoint/2010/main" val="1230026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48</a:t>
            </a:fld>
            <a:endParaRPr lang="en-US"/>
          </a:p>
        </p:txBody>
      </p:sp>
    </p:spTree>
    <p:extLst>
      <p:ext uri="{BB962C8B-B14F-4D97-AF65-F5344CB8AC3E}">
        <p14:creationId xmlns:p14="http://schemas.microsoft.com/office/powerpoint/2010/main" val="4167384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49</a:t>
            </a:fld>
            <a:endParaRPr lang="en-US"/>
          </a:p>
        </p:txBody>
      </p:sp>
    </p:spTree>
    <p:extLst>
      <p:ext uri="{BB962C8B-B14F-4D97-AF65-F5344CB8AC3E}">
        <p14:creationId xmlns:p14="http://schemas.microsoft.com/office/powerpoint/2010/main" val="152698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5</a:t>
            </a:fld>
            <a:endParaRPr lang="en-US"/>
          </a:p>
        </p:txBody>
      </p:sp>
    </p:spTree>
    <p:extLst>
      <p:ext uri="{BB962C8B-B14F-4D97-AF65-F5344CB8AC3E}">
        <p14:creationId xmlns:p14="http://schemas.microsoft.com/office/powerpoint/2010/main" val="3519155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50</a:t>
            </a:fld>
            <a:endParaRPr lang="en-US"/>
          </a:p>
        </p:txBody>
      </p:sp>
    </p:spTree>
    <p:extLst>
      <p:ext uri="{BB962C8B-B14F-4D97-AF65-F5344CB8AC3E}">
        <p14:creationId xmlns:p14="http://schemas.microsoft.com/office/powerpoint/2010/main" val="4264940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51</a:t>
            </a:fld>
            <a:endParaRPr lang="en-US"/>
          </a:p>
        </p:txBody>
      </p:sp>
    </p:spTree>
    <p:extLst>
      <p:ext uri="{BB962C8B-B14F-4D97-AF65-F5344CB8AC3E}">
        <p14:creationId xmlns:p14="http://schemas.microsoft.com/office/powerpoint/2010/main" val="807063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52</a:t>
            </a:fld>
            <a:endParaRPr lang="en-US"/>
          </a:p>
        </p:txBody>
      </p:sp>
    </p:spTree>
    <p:extLst>
      <p:ext uri="{BB962C8B-B14F-4D97-AF65-F5344CB8AC3E}">
        <p14:creationId xmlns:p14="http://schemas.microsoft.com/office/powerpoint/2010/main" val="1608485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53</a:t>
            </a:fld>
            <a:endParaRPr lang="en-US"/>
          </a:p>
        </p:txBody>
      </p:sp>
    </p:spTree>
    <p:extLst>
      <p:ext uri="{BB962C8B-B14F-4D97-AF65-F5344CB8AC3E}">
        <p14:creationId xmlns:p14="http://schemas.microsoft.com/office/powerpoint/2010/main" val="4212942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54</a:t>
            </a:fld>
            <a:endParaRPr lang="en-US"/>
          </a:p>
        </p:txBody>
      </p:sp>
    </p:spTree>
    <p:extLst>
      <p:ext uri="{BB962C8B-B14F-4D97-AF65-F5344CB8AC3E}">
        <p14:creationId xmlns:p14="http://schemas.microsoft.com/office/powerpoint/2010/main" val="2473270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937E0950-7630-4B72-A91E-FC6ABBB00A8C}" type="slidenum">
              <a:rPr lang="en-US" smtClean="0"/>
              <a:t>56</a:t>
            </a:fld>
            <a:endParaRPr lang="en-US"/>
          </a:p>
        </p:txBody>
      </p:sp>
    </p:spTree>
    <p:extLst>
      <p:ext uri="{BB962C8B-B14F-4D97-AF65-F5344CB8AC3E}">
        <p14:creationId xmlns:p14="http://schemas.microsoft.com/office/powerpoint/2010/main" val="1988498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57</a:t>
            </a:fld>
            <a:endParaRPr lang="en-US"/>
          </a:p>
        </p:txBody>
      </p:sp>
    </p:spTree>
    <p:extLst>
      <p:ext uri="{BB962C8B-B14F-4D97-AF65-F5344CB8AC3E}">
        <p14:creationId xmlns:p14="http://schemas.microsoft.com/office/powerpoint/2010/main" val="3542747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58</a:t>
            </a:fld>
            <a:endParaRPr lang="en-US"/>
          </a:p>
        </p:txBody>
      </p:sp>
    </p:spTree>
    <p:extLst>
      <p:ext uri="{BB962C8B-B14F-4D97-AF65-F5344CB8AC3E}">
        <p14:creationId xmlns:p14="http://schemas.microsoft.com/office/powerpoint/2010/main" val="28974139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59</a:t>
            </a:fld>
            <a:endParaRPr lang="en-US"/>
          </a:p>
        </p:txBody>
      </p:sp>
    </p:spTree>
    <p:extLst>
      <p:ext uri="{BB962C8B-B14F-4D97-AF65-F5344CB8AC3E}">
        <p14:creationId xmlns:p14="http://schemas.microsoft.com/office/powerpoint/2010/main" val="3099119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6</a:t>
            </a:fld>
            <a:endParaRPr lang="en-US"/>
          </a:p>
        </p:txBody>
      </p:sp>
    </p:spTree>
    <p:extLst>
      <p:ext uri="{BB962C8B-B14F-4D97-AF65-F5344CB8AC3E}">
        <p14:creationId xmlns:p14="http://schemas.microsoft.com/office/powerpoint/2010/main" val="46722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7</a:t>
            </a:fld>
            <a:endParaRPr lang="en-US"/>
          </a:p>
        </p:txBody>
      </p:sp>
    </p:spTree>
    <p:extLst>
      <p:ext uri="{BB962C8B-B14F-4D97-AF65-F5344CB8AC3E}">
        <p14:creationId xmlns:p14="http://schemas.microsoft.com/office/powerpoint/2010/main" val="250946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8</a:t>
            </a:fld>
            <a:endParaRPr lang="en-US"/>
          </a:p>
        </p:txBody>
      </p:sp>
    </p:spTree>
    <p:extLst>
      <p:ext uri="{BB962C8B-B14F-4D97-AF65-F5344CB8AC3E}">
        <p14:creationId xmlns:p14="http://schemas.microsoft.com/office/powerpoint/2010/main" val="57817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9</a:t>
            </a:fld>
            <a:endParaRPr lang="en-US"/>
          </a:p>
        </p:txBody>
      </p:sp>
    </p:spTree>
    <p:extLst>
      <p:ext uri="{BB962C8B-B14F-4D97-AF65-F5344CB8AC3E}">
        <p14:creationId xmlns:p14="http://schemas.microsoft.com/office/powerpoint/2010/main" val="226558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9FC992-AF5B-4D59-9D90-6A8F9D412563}" type="datetime1">
              <a:rPr lang="en-US" smtClean="0"/>
              <a:t>29-May-22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95069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F77D4-166E-48D9-A3CA-8B0A879C5474}" type="datetime1">
              <a:rPr lang="en-US" smtClean="0"/>
              <a:t>29-May-22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4559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BB745-6BDD-4D37-8B69-ED3B432C141A}" type="datetime1">
              <a:rPr lang="en-US" smtClean="0"/>
              <a:t>29-May-22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726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3635CD-D618-4EB1-964F-030AA1383326}" type="datetime1">
              <a:rPr lang="en-US" smtClean="0"/>
              <a:t>29-May-22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9480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7B53F5-C931-41C5-9280-267697094343}" type="datetime1">
              <a:rPr lang="en-US" smtClean="0"/>
              <a:t>29-May-22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35977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821033-706E-43AA-94C6-BBF503A0CF4D}" type="datetime1">
              <a:rPr lang="en-US" smtClean="0"/>
              <a:t>29-May-22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96901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BD1946-85EE-49AD-8A74-0C6EFB88D725}" type="datetime1">
              <a:rPr lang="en-US" smtClean="0"/>
              <a:t>29-May-22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242510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72F003-9096-4EC0-BA3D-391C28B14389}" type="datetime1">
              <a:rPr lang="en-US" smtClean="0"/>
              <a:t>29-May-22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17712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A00E47-E9AE-4E2B-99C9-78926CA065FE}" type="datetime1">
              <a:rPr lang="en-US" smtClean="0"/>
              <a:t>29-May-22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493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C36759-85E7-445E-A9DF-B6C766204F5A}" type="datetime1">
              <a:rPr lang="en-US" smtClean="0"/>
              <a:t>29-May-22</a:t>
            </a:fld>
            <a:endParaRPr lang="en-US"/>
          </a:p>
        </p:txBody>
      </p:sp>
      <p:sp>
        <p:nvSpPr>
          <p:cNvPr id="4" name="Slide Number Placeholder 3"/>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0770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B0491D-EF4C-42F2-A425-B198861576F2}" type="datetime1">
              <a:rPr lang="en-US" smtClean="0"/>
              <a:t>29-May-22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95489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58B67-E16B-4FF9-84B5-FAD9510B0DD8}" type="datetime1">
              <a:rPr lang="en-US" smtClean="0"/>
              <a:t>29-May-22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31714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78787E-D425-4CAC-9240-D893A290CE6F}" type="datetime1">
              <a:rPr lang="en-US" smtClean="0"/>
              <a:t>29-May-22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658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16E8CD-72A0-4A5A-81D5-FDE579735042}" type="datetime1">
              <a:rPr lang="en-US" smtClean="0"/>
              <a:t>29-May-22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46970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CFF85-3B0F-466A-A87E-48458BCD5333}" type="datetime1">
              <a:rPr lang="en-US" smtClean="0"/>
              <a:t>29-May-22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0046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0BC201-8936-48B8-97BB-668116EDFF90}" type="datetime1">
              <a:rPr lang="en-US" smtClean="0"/>
              <a:t>29-May-22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43783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8E30B-E174-4FB1-A7C0-9C53DF7E44BD}" type="datetime1">
              <a:rPr lang="en-US" smtClean="0"/>
              <a:t>29-May-22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39089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1C9466-9D77-474F-B312-726298696D52}" type="datetime1">
              <a:rPr lang="en-US" smtClean="0"/>
              <a:t>29-May-22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83517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57F69-8AAE-4A3A-A9D1-0B1CD2B039DF}" type="datetime1">
              <a:rPr lang="en-US" smtClean="0"/>
              <a:t>29-May-22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13247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845CD-DA5F-4BD4-BD2B-299822222C8A}" type="datetime1">
              <a:rPr lang="en-US" smtClean="0"/>
              <a:t>29-May-22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8004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306660-596A-4449-8081-172EC7248888}" type="datetime1">
              <a:rPr lang="en-US" smtClean="0"/>
              <a:t>29-May-22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123636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A04647-7884-4116-905A-28C4B76EF37B}" type="datetime1">
              <a:rPr lang="en-US" smtClean="0"/>
              <a:t>29-May-22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622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6914F-C768-4286-84F8-347F79655982}" type="datetime1">
              <a:rPr lang="en-US" smtClean="0"/>
              <a:t>29-May-22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0DA88-D2F3-4C8D-A6CB-6A2B1F716DE8}" type="slidenum">
              <a:rPr lang="en-US" smtClean="0"/>
              <a:t>‹#›</a:t>
            </a:fld>
            <a:endParaRPr lang="en-US"/>
          </a:p>
        </p:txBody>
      </p:sp>
    </p:spTree>
    <p:extLst>
      <p:ext uri="{BB962C8B-B14F-4D97-AF65-F5344CB8AC3E}">
        <p14:creationId xmlns:p14="http://schemas.microsoft.com/office/powerpoint/2010/main" val="350882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3910" y="6440809"/>
            <a:ext cx="10683087" cy="561315"/>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83639"/>
          <a:stretch/>
        </p:blipFill>
        <p:spPr>
          <a:xfrm>
            <a:off x="10402430" y="5839735"/>
            <a:ext cx="1112539" cy="1633728"/>
          </a:xfrm>
          <a:prstGeom prst="rect">
            <a:avLst/>
          </a:prstGeom>
        </p:spPr>
      </p:pic>
      <p:sp>
        <p:nvSpPr>
          <p:cNvPr id="8" name="Rectangle 7"/>
          <p:cNvSpPr/>
          <p:nvPr userDrawn="1"/>
        </p:nvSpPr>
        <p:spPr>
          <a:xfrm>
            <a:off x="11647141" y="6258247"/>
            <a:ext cx="307817" cy="3892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53048" y="6285406"/>
            <a:ext cx="638122"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F2736200-3204-44C4-A5EC-985817706BA3}" type="slidenum">
              <a:rPr lang="en-US" smtClean="0"/>
              <a:pPr/>
              <a:t>‹#›</a:t>
            </a:fld>
            <a:endParaRPr lang="en-US"/>
          </a:p>
        </p:txBody>
      </p:sp>
      <p:sp>
        <p:nvSpPr>
          <p:cNvPr id="10" name="TextBox 9"/>
          <p:cNvSpPr txBox="1"/>
          <p:nvPr userDrawn="1"/>
        </p:nvSpPr>
        <p:spPr>
          <a:xfrm>
            <a:off x="563418" y="6488223"/>
            <a:ext cx="10097931" cy="281231"/>
          </a:xfrm>
          <a:prstGeom prst="rect">
            <a:avLst/>
          </a:prstGeom>
          <a:noFill/>
        </p:spPr>
        <p:txBody>
          <a:bodyPr wrap="square" rtlCol="0">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The program evaluation unit at CET offers a variety of tools and services that support social and educational initiatives and promotes their success</a:t>
            </a:r>
          </a:p>
        </p:txBody>
      </p:sp>
    </p:spTree>
    <p:extLst>
      <p:ext uri="{BB962C8B-B14F-4D97-AF65-F5344CB8AC3E}">
        <p14:creationId xmlns:p14="http://schemas.microsoft.com/office/powerpoint/2010/main" val="3749925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cet.ac.il/"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comments" Target="../comments/comment5.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comments" Target="../comments/comment8.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comments" Target="../comments/commen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comments" Target="../comments/comment11.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comments" Target="../comments/comment1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comments" Target="../comments/comment17.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https://drive.google.com/file/d/1r-GpVY-MTyGtMf3ejp_uoOT3iCKRJJds/view" TargetMode="External"/><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comments" Target="../comments/comment4.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93213" y="6369544"/>
            <a:ext cx="8392315" cy="246221"/>
          </a:xfrm>
          <a:prstGeom prst="rect">
            <a:avLst/>
          </a:prstGeom>
          <a:noFill/>
        </p:spPr>
        <p:txBody>
          <a:bodyPr wrap="square" rtlCol="0">
            <a:spAutoFit/>
          </a:bodyPr>
          <a:lstStyle/>
          <a:p>
            <a:r>
              <a:rPr lang="en-US" sz="1000" dirty="0">
                <a:solidFill>
                  <a:schemeClr val="tx1">
                    <a:lumMod val="50000"/>
                    <a:lumOff val="50000"/>
                  </a:schemeClr>
                </a:solidFill>
                <a:cs typeface="Almoni Neue DL 4.0 AAA" panose="00000500000000000000" pitchFamily="50" charset="-79"/>
              </a:rPr>
              <a:t>The Center for Educational Technology, A Public-Benefit Company, 16 Klausner St., Tel Aviv, Tel. 03-6460163 </a:t>
            </a:r>
            <a:r>
              <a:rPr lang="en-US" sz="1000" dirty="0">
                <a:solidFill>
                  <a:schemeClr val="tx1">
                    <a:lumMod val="50000"/>
                    <a:lumOff val="50000"/>
                  </a:schemeClr>
                </a:solidFill>
                <a:cs typeface="Almoni Neue DL 4.0 AAA" panose="00000500000000000000" pitchFamily="50" charset="-79"/>
                <a:hlinkClick r:id="rId3"/>
              </a:rPr>
              <a:t>www.cet.ac.il</a:t>
            </a:r>
            <a:r>
              <a:rPr lang="he-IL" sz="1000" dirty="0">
                <a:solidFill>
                  <a:schemeClr val="tx1">
                    <a:lumMod val="50000"/>
                    <a:lumOff val="50000"/>
                  </a:schemeClr>
                </a:solidFill>
                <a:cs typeface="Almoni Neue DL 4.0 AAA" panose="00000500000000000000" pitchFamily="50" charset="-79"/>
              </a:rPr>
              <a:t> </a:t>
            </a:r>
            <a:endParaRPr lang="en-US" sz="1000" dirty="0">
              <a:solidFill>
                <a:schemeClr val="tx1">
                  <a:lumMod val="50000"/>
                  <a:lumOff val="50000"/>
                </a:schemeClr>
              </a:solidFill>
              <a:cs typeface="Almoni Neue DL 4.0 AAA" panose="00000500000000000000" pitchFamily="50" charset="-79"/>
            </a:endParaRPr>
          </a:p>
        </p:txBody>
      </p:sp>
      <p:sp>
        <p:nvSpPr>
          <p:cNvPr id="19" name="Rectangle 18"/>
          <p:cNvSpPr/>
          <p:nvPr/>
        </p:nvSpPr>
        <p:spPr>
          <a:xfrm>
            <a:off x="447887" y="-32864"/>
            <a:ext cx="6010662" cy="5948147"/>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86288 w 6011501"/>
              <a:gd name="connsiteY2" fmla="*/ 4663759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41308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24070 h 4722439"/>
              <a:gd name="connsiteX3" fmla="*/ 0 w 6011501"/>
              <a:gd name="connsiteY3" fmla="*/ 4722439 h 4722439"/>
              <a:gd name="connsiteX4" fmla="*/ 0 w 6011501"/>
              <a:gd name="connsiteY4" fmla="*/ 0 h 4722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722439">
                <a:moveTo>
                  <a:pt x="0" y="0"/>
                </a:moveTo>
                <a:lnTo>
                  <a:pt x="6011501" y="0"/>
                </a:lnTo>
                <a:lnTo>
                  <a:pt x="5508866" y="4624070"/>
                </a:lnTo>
                <a:lnTo>
                  <a:pt x="0" y="4722439"/>
                </a:lnTo>
                <a:lnTo>
                  <a:pt x="0" y="0"/>
                </a:lnTo>
                <a:close/>
              </a:path>
            </a:pathLst>
          </a:custGeom>
          <a:solidFill>
            <a:srgbClr val="EC1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8"/>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10925032" y="6234284"/>
            <a:ext cx="942503" cy="39804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456" y="6217723"/>
            <a:ext cx="1117561" cy="564741"/>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4102" t="14557" r="35656" b="18161"/>
          <a:stretch/>
        </p:blipFill>
        <p:spPr>
          <a:xfrm>
            <a:off x="272976" y="6194117"/>
            <a:ext cx="607088" cy="607781"/>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14481" t="29143" r="21913" b="33350"/>
          <a:stretch/>
        </p:blipFill>
        <p:spPr>
          <a:xfrm>
            <a:off x="2300017" y="6336631"/>
            <a:ext cx="1210950" cy="326924"/>
          </a:xfrm>
          <a:prstGeom prst="rect">
            <a:avLst/>
          </a:prstGeom>
        </p:spPr>
      </p:pic>
      <p:sp>
        <p:nvSpPr>
          <p:cNvPr id="28" name="כותרת משנה 2"/>
          <p:cNvSpPr>
            <a:spLocks noGrp="1"/>
          </p:cNvSpPr>
          <p:nvPr>
            <p:ph type="subTitle" idx="1"/>
          </p:nvPr>
        </p:nvSpPr>
        <p:spPr>
          <a:xfrm>
            <a:off x="2164813" y="5400869"/>
            <a:ext cx="1825379" cy="236027"/>
          </a:xfrm>
        </p:spPr>
        <p:txBody>
          <a:bodyPr vert="horz" lIns="91440" tIns="45720" rIns="91440" bIns="45720" rtlCol="0" anchor="t">
            <a:normAutofit fontScale="62500" lnSpcReduction="20000"/>
          </a:bodyPr>
          <a:lstStyle/>
          <a:p>
            <a:r>
              <a:rPr lang="en-US" sz="1800" dirty="0">
                <a:solidFill>
                  <a:schemeClr val="bg1"/>
                </a:solidFill>
                <a:ea typeface="Tahoma"/>
                <a:cs typeface="Tahoma"/>
              </a:rPr>
              <a:t>April </a:t>
            </a:r>
            <a:r>
              <a:rPr lang="he-IL" sz="1800" dirty="0">
                <a:solidFill>
                  <a:schemeClr val="bg1"/>
                </a:solidFill>
                <a:ea typeface="Tahoma"/>
                <a:cs typeface="Tahoma"/>
              </a:rPr>
              <a:t>2022</a:t>
            </a:r>
            <a:endParaRPr lang="he-IL" dirty="0">
              <a:solidFill>
                <a:schemeClr val="bg1"/>
              </a:solidFill>
            </a:endParaRPr>
          </a:p>
        </p:txBody>
      </p:sp>
      <p:sp>
        <p:nvSpPr>
          <p:cNvPr id="3" name="Rectangle 2"/>
          <p:cNvSpPr/>
          <p:nvPr/>
        </p:nvSpPr>
        <p:spPr>
          <a:xfrm>
            <a:off x="438716" y="710148"/>
            <a:ext cx="5715638" cy="3600986"/>
          </a:xfrm>
          <a:prstGeom prst="rect">
            <a:avLst/>
          </a:prstGeom>
        </p:spPr>
        <p:txBody>
          <a:bodyPr wrap="square">
            <a:spAutoFit/>
          </a:bodyPr>
          <a:lstStyle/>
          <a:p>
            <a:pPr algn="ctr" rtl="1"/>
            <a:r>
              <a:rPr lang="en-US" sz="3600" b="1" dirty="0">
                <a:solidFill>
                  <a:srgbClr val="EC1C3C"/>
                </a:solidFill>
                <a:ea typeface="Tahoma" pitchFamily="34" charset="0"/>
                <a:cs typeface="Tahoma" pitchFamily="34" charset="0"/>
              </a:rPr>
              <a:t>Summary Report of </a:t>
            </a:r>
            <a:br>
              <a:rPr lang="en-US" sz="3600" b="1" dirty="0">
                <a:solidFill>
                  <a:srgbClr val="EC1C3C"/>
                </a:solidFill>
                <a:ea typeface="Tahoma" pitchFamily="34" charset="0"/>
                <a:cs typeface="Tahoma" pitchFamily="34" charset="0"/>
              </a:rPr>
            </a:br>
            <a:r>
              <a:rPr lang="en-US" sz="3600" b="1" dirty="0">
                <a:solidFill>
                  <a:srgbClr val="EC1C3C"/>
                </a:solidFill>
                <a:ea typeface="Tahoma" pitchFamily="34" charset="0"/>
                <a:cs typeface="Tahoma" pitchFamily="34" charset="0"/>
              </a:rPr>
              <a:t>Urban Public Space and Mobility Domain for 2021</a:t>
            </a:r>
            <a:br>
              <a:rPr lang="he-IL" sz="4000" b="1" dirty="0">
                <a:solidFill>
                  <a:srgbClr val="EC1C3C"/>
                </a:solidFill>
                <a:ea typeface="Tahoma" panose="020B0604030504040204" pitchFamily="34" charset="0"/>
                <a:cs typeface="Tahoma" panose="020B0604030504040204" pitchFamily="34" charset="0"/>
              </a:rPr>
            </a:br>
            <a:r>
              <a:rPr lang="he-IL" sz="3000" b="1" dirty="0">
                <a:solidFill>
                  <a:srgbClr val="EC1C3C"/>
                </a:solidFill>
                <a:ea typeface="Tahoma" panose="020B0604030504040204" pitchFamily="34" charset="0"/>
                <a:cs typeface="Tahoma" panose="020B0604030504040204" pitchFamily="34" charset="0"/>
              </a:rPr>
              <a:t> </a:t>
            </a:r>
            <a:br>
              <a:rPr lang="en-US" sz="3000" b="1" dirty="0">
                <a:solidFill>
                  <a:srgbClr val="EC1C3C"/>
                </a:solidFill>
                <a:ea typeface="Tahoma" panose="020B0604030504040204" pitchFamily="34" charset="0"/>
                <a:cs typeface="Tahoma" panose="020B0604030504040204" pitchFamily="34" charset="0"/>
              </a:rPr>
            </a:br>
            <a:r>
              <a:rPr lang="he-IL" sz="3000" b="1" dirty="0">
                <a:solidFill>
                  <a:srgbClr val="EC1C3C"/>
                </a:solidFill>
                <a:ea typeface="Tahoma" panose="020B0604030504040204" pitchFamily="34" charset="0"/>
                <a:cs typeface="Tahoma" panose="020B0604030504040204" pitchFamily="34" charset="0"/>
              </a:rPr>
              <a:t>  </a:t>
            </a:r>
            <a:r>
              <a:rPr lang="en-US" sz="3000" b="1" dirty="0">
                <a:ea typeface="Tahoma" panose="020B0604030504040204" pitchFamily="34" charset="0"/>
                <a:cs typeface="Tahoma" panose="020B0604030504040204" pitchFamily="34" charset="0"/>
              </a:rPr>
              <a:t>Submitted as Part of Phase B Urban95 TLV </a:t>
            </a:r>
          </a:p>
          <a:p>
            <a:pPr algn="ctr" rtl="1"/>
            <a:r>
              <a:rPr lang="en-US" sz="3000" b="1" dirty="0">
                <a:ea typeface="Tahoma" panose="020B0604030504040204" pitchFamily="34" charset="0"/>
                <a:cs typeface="Tahoma" panose="020B0604030504040204" pitchFamily="34" charset="0"/>
              </a:rPr>
              <a:t>Program Evaluation</a:t>
            </a:r>
          </a:p>
        </p:txBody>
      </p:sp>
      <p:sp>
        <p:nvSpPr>
          <p:cNvPr id="24" name="Rectangle 23"/>
          <p:cNvSpPr/>
          <p:nvPr/>
        </p:nvSpPr>
        <p:spPr>
          <a:xfrm>
            <a:off x="1" y="-28575"/>
            <a:ext cx="447886" cy="2327671"/>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outdoor, ground, tree, sidewalk&#10;&#10;Description automatically generated">
            <a:extLst>
              <a:ext uri="{FF2B5EF4-FFF2-40B4-BE49-F238E27FC236}">
                <a16:creationId xmlns:a16="http://schemas.microsoft.com/office/drawing/2014/main" id="{9FB82CB0-D8F7-432A-A575-A43AE506F6AC}"/>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6277966" y="2754129"/>
            <a:ext cx="2301104" cy="3068138"/>
          </a:xfrm>
          <a:prstGeom prst="rect">
            <a:avLst/>
          </a:prstGeom>
        </p:spPr>
      </p:pic>
      <p:pic>
        <p:nvPicPr>
          <p:cNvPr id="6" name="Picture 5" descr="Benches in a park&#10;&#10;Description automatically generated with medium confidence">
            <a:extLst>
              <a:ext uri="{FF2B5EF4-FFF2-40B4-BE49-F238E27FC236}">
                <a16:creationId xmlns:a16="http://schemas.microsoft.com/office/drawing/2014/main" id="{F3563C59-CFA4-4BBC-991A-65732D6246EF}"/>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8677240" y="3084151"/>
            <a:ext cx="3210794" cy="2408095"/>
          </a:xfrm>
          <a:prstGeom prst="rect">
            <a:avLst/>
          </a:prstGeom>
        </p:spPr>
      </p:pic>
      <p:pic>
        <p:nvPicPr>
          <p:cNvPr id="17" name="Picture 16">
            <a:extLst>
              <a:ext uri="{FF2B5EF4-FFF2-40B4-BE49-F238E27FC236}">
                <a16:creationId xmlns:a16="http://schemas.microsoft.com/office/drawing/2014/main" id="{462C90D0-0F6E-4C3B-A619-21362824EB45}"/>
              </a:ext>
            </a:extLst>
          </p:cNvPr>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6728939" y="191083"/>
            <a:ext cx="1850131" cy="2466841"/>
          </a:xfrm>
          <a:prstGeom prst="rect">
            <a:avLst/>
          </a:prstGeom>
        </p:spPr>
      </p:pic>
      <p:pic>
        <p:nvPicPr>
          <p:cNvPr id="20" name="Picture 19">
            <a:extLst>
              <a:ext uri="{FF2B5EF4-FFF2-40B4-BE49-F238E27FC236}">
                <a16:creationId xmlns:a16="http://schemas.microsoft.com/office/drawing/2014/main" id="{D134B08F-C6CB-4864-8B4E-8A7A8D8D4B9F}"/>
              </a:ext>
            </a:extLst>
          </p:cNvPr>
          <p:cNvPicPr>
            <a:picLocks noChangeAspect="1"/>
          </p:cNvPicPr>
          <p:nvPr/>
        </p:nvPicPr>
        <p:blipFill>
          <a:blip r:embed="rId11" cstate="print">
            <a:grayscl/>
            <a:extLst>
              <a:ext uri="{28A0092B-C50C-407E-A947-70E740481C1C}">
                <a14:useLocalDpi xmlns:a14="http://schemas.microsoft.com/office/drawing/2010/main" val="0"/>
              </a:ext>
            </a:extLst>
          </a:blip>
          <a:stretch>
            <a:fillRect/>
          </a:stretch>
        </p:blipFill>
        <p:spPr>
          <a:xfrm>
            <a:off x="8697740" y="617682"/>
            <a:ext cx="3169795" cy="2377346"/>
          </a:xfrm>
          <a:prstGeom prst="rect">
            <a:avLst/>
          </a:prstGeom>
        </p:spPr>
      </p:pic>
    </p:spTree>
    <p:extLst>
      <p:ext uri="{BB962C8B-B14F-4D97-AF65-F5344CB8AC3E}">
        <p14:creationId xmlns:p14="http://schemas.microsoft.com/office/powerpoint/2010/main" val="31203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HaShanyim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180366" y="841044"/>
            <a:ext cx="7533409" cy="5687006"/>
          </a:xfrm>
          <a:prstGeom prst="rect">
            <a:avLst/>
          </a:prstGeom>
        </p:spPr>
        <p:txBody>
          <a:bodyPr wrap="square">
            <a:spAutoFit/>
          </a:bodyPr>
          <a:lstStyle/>
          <a:p>
            <a:pPr>
              <a:lnSpc>
                <a:spcPct val="150000"/>
              </a:lnSpc>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Main activities:</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children came to the park unchaperoned. They seem to know each other; for example, a group of about 15 children shared 3-4 bicycles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Pigeons attract a lot of attention and feeding them is favorite activity among visitors. Proposals have been made to set up a facility for selling pigeon feed for a nominal fee.</a:t>
            </a: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Play is the primary activity observed in the park (45%). Visitors were also observed talking (16%), supervising their children (12%), and consuming food and beverages (8%).</a:t>
            </a:r>
          </a:p>
          <a:p>
            <a:pPr>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Types of play:</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facilities appeared neglected and unsafe. Children played in the vicinity of the play facilities and rode bicycles.</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Children ages 5-10 played in the open spaces, hiding, playing tag, climbing on the stair railing &amp; cycling.</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Groups of neighborhood children who saw themselves as "too mature" for the play facilities joined each other in free play, races, and chasing the pigeons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Toddlers and infants mostly used the play facilities under parental supervisions; children with caregivers or grandparents were more likely to play and explore things in the open spaces (water puddles, mud, plants).</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Jewish children tended to play with elements already present in the area, such as climbing on railings, running, and digging in the sand, whereas the Arab children were more likely to play with things brought from home such as balls, bicycles and water balloons</a:t>
            </a:r>
            <a:r>
              <a:rPr lang="he-IL" sz="1200" dirty="0">
                <a:latin typeface="Tahoma" panose="020B0604030504040204" pitchFamily="34" charset="0"/>
                <a:ea typeface="Tahoma" panose="020B0604030504040204" pitchFamily="34" charset="0"/>
                <a:cs typeface="Tahoma" panose="020B0604030504040204" pitchFamily="34" charset="0"/>
              </a:rPr>
              <a:t>.</a:t>
            </a:r>
          </a:p>
          <a:p>
            <a:pP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1BFE9520-E03A-4066-B3B8-4D75C7A7A25E}"/>
              </a:ext>
            </a:extLst>
          </p:cNvPr>
          <p:cNvSpPr/>
          <p:nvPr/>
        </p:nvSpPr>
        <p:spPr>
          <a:xfrm>
            <a:off x="4439" y="389651"/>
            <a:ext cx="7709337" cy="369332"/>
          </a:xfrm>
          <a:prstGeom prst="rect">
            <a:avLst/>
          </a:prstGeom>
          <a:solidFill>
            <a:srgbClr val="4978A6"/>
          </a:solidFill>
          <a:ln>
            <a:noFill/>
          </a:ln>
        </p:spPr>
        <p:txBody>
          <a:bodyPr wrap="square">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Parent-child interaction and joint play</a:t>
            </a:r>
            <a:endParaRPr lang="he-IL" dirty="0">
              <a:solidFill>
                <a:schemeClr val="bg1"/>
              </a:solidFill>
            </a:endParaRPr>
          </a:p>
        </p:txBody>
      </p:sp>
      <p:graphicFrame>
        <p:nvGraphicFramePr>
          <p:cNvPr id="11" name="תרשים 3">
            <a:extLst>
              <a:ext uri="{FF2B5EF4-FFF2-40B4-BE49-F238E27FC236}">
                <a16:creationId xmlns:a16="http://schemas.microsoft.com/office/drawing/2014/main" id="{EA44CD40-D3D1-E7C6-628C-259F3FD2E30E}"/>
              </a:ext>
            </a:extLst>
          </p:cNvPr>
          <p:cNvGraphicFramePr>
            <a:graphicFrameLocks/>
          </p:cNvGraphicFramePr>
          <p:nvPr>
            <p:extLst>
              <p:ext uri="{D42A27DB-BD31-4B8C-83A1-F6EECF244321}">
                <p14:modId xmlns:p14="http://schemas.microsoft.com/office/powerpoint/2010/main" val="2446977761"/>
              </p:ext>
            </p:extLst>
          </p:nvPr>
        </p:nvGraphicFramePr>
        <p:xfrm>
          <a:off x="7901494" y="424452"/>
          <a:ext cx="4188713" cy="404648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3AE6C818-1609-CCC9-45C5-FF3B061A735F}"/>
              </a:ext>
            </a:extLst>
          </p:cNvPr>
          <p:cNvSpPr/>
          <p:nvPr/>
        </p:nvSpPr>
        <p:spPr>
          <a:xfrm>
            <a:off x="7927782" y="4470936"/>
            <a:ext cx="4162425" cy="1716688"/>
          </a:xfrm>
          <a:prstGeom prst="rect">
            <a:avLst/>
          </a:prstGeom>
          <a:solidFill>
            <a:schemeClr val="bg1"/>
          </a:solidFill>
        </p:spPr>
        <p:txBody>
          <a:bodyPr wrap="square">
            <a:spAutoFit/>
          </a:bodyPr>
          <a:lstStyle/>
          <a:p>
            <a:pPr lvl="0" algn="l">
              <a:lnSpc>
                <a:spcPct val="150000"/>
              </a:lnSpc>
              <a:buClr>
                <a:srgbClr val="EC1C3C"/>
              </a:buCl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Groups of more than 5 visitors were usually composed of 2-4 adults and a group of children. Children from birth through 5 were in large groups (about 15-20), and children aged 5-14 were in groups of 5-6 children accompanied by adults, or in groups of 6-10 children without chaperones.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6DD62897-787E-985E-BF00-DC947C3C40D2}"/>
              </a:ext>
            </a:extLst>
          </p:cNvPr>
          <p:cNvCxnSpPr>
            <a:cxnSpLocks/>
          </p:cNvCxnSpPr>
          <p:nvPr/>
        </p:nvCxnSpPr>
        <p:spPr>
          <a:xfrm>
            <a:off x="7718212"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507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11</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endParaRPr lang="he-IL" sz="2000" b="1" dirty="0">
              <a:solidFill>
                <a:schemeClr val="bg1"/>
              </a:solidFill>
              <a:latin typeface="Tahoma" pitchFamily="34" charset="0"/>
              <a:ea typeface="Tahoma" pitchFamily="34" charset="0"/>
              <a:cs typeface="Tahoma" pitchFamily="34" charset="0"/>
            </a:endParaRPr>
          </a:p>
        </p:txBody>
      </p:sp>
      <p:sp>
        <p:nvSpPr>
          <p:cNvPr id="8" name="Rectangle 7">
            <a:extLst>
              <a:ext uri="{FF2B5EF4-FFF2-40B4-BE49-F238E27FC236}">
                <a16:creationId xmlns:a16="http://schemas.microsoft.com/office/drawing/2014/main" id="{62583C00-42F8-4A93-9823-99E5057E0230}"/>
              </a:ext>
            </a:extLst>
          </p:cNvPr>
          <p:cNvSpPr/>
          <p:nvPr/>
        </p:nvSpPr>
        <p:spPr>
          <a:xfrm>
            <a:off x="430924" y="831941"/>
            <a:ext cx="5665076" cy="5333063"/>
          </a:xfrm>
          <a:prstGeom prst="rect">
            <a:avLst/>
          </a:prstGeom>
        </p:spPr>
        <p:txBody>
          <a:bodyPr wrap="square">
            <a:spAutoFit/>
          </a:bodyPr>
          <a:lstStyle/>
          <a:p>
            <a:pPr algn="l">
              <a:spcAft>
                <a:spcPts val="600"/>
              </a:spcAft>
            </a:pPr>
            <a:r>
              <a:rPr lang="en-US" sz="1400" b="1" dirty="0">
                <a:latin typeface="Tahoma" panose="020B0604030504040204" pitchFamily="34" charset="0"/>
                <a:ea typeface="Tahoma" panose="020B0604030504040204" pitchFamily="34" charset="0"/>
                <a:cs typeface="Tahoma" panose="020B0604030504040204" pitchFamily="34" charset="0"/>
              </a:rPr>
              <a:t>Conditions in the park</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Findings of the interviews indicate that:</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Visitors view the park as a green and shady area with some natural elements. However, the area is not utilized to its full potential, and lacks basic features that would make visits more enjoyable. For example, no visitors were seen sitting on the lawns.</a:t>
            </a:r>
          </a:p>
          <a:p>
            <a:pPr marL="285750" indent="-285750" algn="l">
              <a:lnSpc>
                <a:spcPct val="150000"/>
              </a:lnSpc>
              <a:buClr>
                <a:srgbClr val="EC1C3C"/>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are fears and a sense of insecurity in the park, due to the poorly maintained infrastructure and the presence of social groups that are perceived as threatening</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Bicyclists ride in the playground and motorcyclists drive on pedestrian paths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facilities are old and dilapidated. Interviewees said they are unsafe. The play facilities are not challenging or interesting for older children.</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no access to proper toilets or drinking facilities. Children were observed defecating in the bushes.</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Passages between various levels in the park are not accessible to disabled people or people pushing strollers.</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exposed and dangerous electrical switches on the lamp posts.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not enough garbage cans for the space and they are not conveniently located; there is a lot of garbage thrown on the ground.</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D21C2058-736C-4861-9B49-5FC3A3AC052F}"/>
              </a:ext>
            </a:extLst>
          </p:cNvPr>
          <p:cNvSpPr txBox="1"/>
          <p:nvPr/>
        </p:nvSpPr>
        <p:spPr>
          <a:xfrm>
            <a:off x="0" y="6183154"/>
            <a:ext cx="3567952"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39A5AAA7-60DE-4B48-A739-3A829E6C721F}"/>
              </a:ext>
            </a:extLst>
          </p:cNvPr>
          <p:cNvSpPr/>
          <p:nvPr/>
        </p:nvSpPr>
        <p:spPr>
          <a:xfrm>
            <a:off x="-3175" y="389650"/>
            <a:ext cx="9745054"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to young children and their caregivers</a:t>
            </a:r>
            <a:endParaRPr lang="he-IL" dirty="0">
              <a:solidFill>
                <a:schemeClr val="bg1"/>
              </a:solidFill>
            </a:endParaRPr>
          </a:p>
        </p:txBody>
      </p:sp>
      <p:grpSp>
        <p:nvGrpSpPr>
          <p:cNvPr id="23" name="Group 22">
            <a:extLst>
              <a:ext uri="{FF2B5EF4-FFF2-40B4-BE49-F238E27FC236}">
                <a16:creationId xmlns:a16="http://schemas.microsoft.com/office/drawing/2014/main" id="{057380FE-3171-1F9F-38B2-B2836F4B02CA}"/>
              </a:ext>
            </a:extLst>
          </p:cNvPr>
          <p:cNvGrpSpPr/>
          <p:nvPr/>
        </p:nvGrpSpPr>
        <p:grpSpPr>
          <a:xfrm>
            <a:off x="9916050" y="408266"/>
            <a:ext cx="1926963" cy="6024618"/>
            <a:chOff x="407405" y="326205"/>
            <a:chExt cx="1926963" cy="6024618"/>
          </a:xfrm>
        </p:grpSpPr>
        <p:sp>
          <p:nvSpPr>
            <p:cNvPr id="24" name="Rectangle 23">
              <a:extLst>
                <a:ext uri="{FF2B5EF4-FFF2-40B4-BE49-F238E27FC236}">
                  <a16:creationId xmlns:a16="http://schemas.microsoft.com/office/drawing/2014/main" id="{AA763F4C-DE72-353F-27FD-C42932E99FBB}"/>
                </a:ext>
              </a:extLst>
            </p:cNvPr>
            <p:cNvSpPr/>
            <p:nvPr/>
          </p:nvSpPr>
          <p:spPr>
            <a:xfrm>
              <a:off x="642789" y="2250786"/>
              <a:ext cx="1425113"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Cleanliness and maintenance</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4.4</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25" name="Rectangle 24">
              <a:extLst>
                <a:ext uri="{FF2B5EF4-FFF2-40B4-BE49-F238E27FC236}">
                  <a16:creationId xmlns:a16="http://schemas.microsoft.com/office/drawing/2014/main" id="{D5A5DAD2-170C-F7EC-9397-1F064F3D21DF}"/>
                </a:ext>
              </a:extLst>
            </p:cNvPr>
            <p:cNvSpPr/>
            <p:nvPr/>
          </p:nvSpPr>
          <p:spPr>
            <a:xfrm>
              <a:off x="650017" y="5378823"/>
              <a:ext cx="141788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Seating</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2.5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6" name="Rectangle 25">
              <a:extLst>
                <a:ext uri="{FF2B5EF4-FFF2-40B4-BE49-F238E27FC236}">
                  <a16:creationId xmlns:a16="http://schemas.microsoft.com/office/drawing/2014/main" id="{82352FDC-1734-C1DD-484B-B6C0C0572817}"/>
                </a:ext>
              </a:extLst>
            </p:cNvPr>
            <p:cNvSpPr/>
            <p:nvPr/>
          </p:nvSpPr>
          <p:spPr>
            <a:xfrm>
              <a:off x="642789" y="1298205"/>
              <a:ext cx="1425113" cy="881902"/>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Shade</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5.1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7" name="Rectangle 26">
              <a:extLst>
                <a:ext uri="{FF2B5EF4-FFF2-40B4-BE49-F238E27FC236}">
                  <a16:creationId xmlns:a16="http://schemas.microsoft.com/office/drawing/2014/main" id="{70754C27-F9DF-B31C-0436-F943CE01D809}"/>
                </a:ext>
              </a:extLst>
            </p:cNvPr>
            <p:cNvSpPr/>
            <p:nvPr/>
          </p:nvSpPr>
          <p:spPr>
            <a:xfrm>
              <a:off x="642789" y="4336144"/>
              <a:ext cx="1425108"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Lighting</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3</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8" name="Rectangle 27">
              <a:extLst>
                <a:ext uri="{FF2B5EF4-FFF2-40B4-BE49-F238E27FC236}">
                  <a16:creationId xmlns:a16="http://schemas.microsoft.com/office/drawing/2014/main" id="{5F8707A5-5EE2-A0F2-17FE-A73490EF6880}"/>
                </a:ext>
              </a:extLst>
            </p:cNvPr>
            <p:cNvSpPr/>
            <p:nvPr/>
          </p:nvSpPr>
          <p:spPr>
            <a:xfrm>
              <a:off x="642789" y="3293465"/>
              <a:ext cx="1425111"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Child safety</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3.1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9" name="Rectangle 28">
              <a:extLst>
                <a:ext uri="{FF2B5EF4-FFF2-40B4-BE49-F238E27FC236}">
                  <a16:creationId xmlns:a16="http://schemas.microsoft.com/office/drawing/2014/main" id="{BC05E445-F522-5F1F-6026-F599C73DF110}"/>
                </a:ext>
              </a:extLst>
            </p:cNvPr>
            <p:cNvSpPr/>
            <p:nvPr/>
          </p:nvSpPr>
          <p:spPr>
            <a:xfrm>
              <a:off x="407405" y="326205"/>
              <a:ext cx="1926963"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 Based on observations and interviews</a:t>
              </a:r>
            </a:p>
          </p:txBody>
        </p:sp>
      </p:grpSp>
      <p:cxnSp>
        <p:nvCxnSpPr>
          <p:cNvPr id="30" name="Straight Connector 29">
            <a:extLst>
              <a:ext uri="{FF2B5EF4-FFF2-40B4-BE49-F238E27FC236}">
                <a16:creationId xmlns:a16="http://schemas.microsoft.com/office/drawing/2014/main" id="{76B567E7-9F07-7D87-D832-B6552EA4C28D}"/>
              </a:ext>
            </a:extLst>
          </p:cNvPr>
          <p:cNvCxnSpPr>
            <a:cxnSpLocks/>
          </p:cNvCxnSpPr>
          <p:nvPr/>
        </p:nvCxnSpPr>
        <p:spPr>
          <a:xfrm>
            <a:off x="9750433"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D0D2219-3A0D-35B2-5FD8-659C628F4238}"/>
              </a:ext>
            </a:extLst>
          </p:cNvPr>
          <p:cNvSpPr/>
          <p:nvPr/>
        </p:nvSpPr>
        <p:spPr>
          <a:xfrm>
            <a:off x="6216138" y="758982"/>
            <a:ext cx="3371846" cy="3748014"/>
          </a:xfrm>
          <a:prstGeom prst="rect">
            <a:avLst/>
          </a:prstGeom>
        </p:spPr>
        <p:txBody>
          <a:bodyPr wrap="square">
            <a:spAutoFit/>
          </a:bodyPr>
          <a:lstStyle/>
          <a:p>
            <a:pPr lvl="0" algn="l">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Obstacles to mobility surrounding the park:</a:t>
            </a:r>
          </a:p>
          <a:p>
            <a:pPr marL="285750" lvl="0" indent="-285750" algn="l">
              <a:lnSpc>
                <a:spcPct val="150000"/>
              </a:lnSpc>
              <a:buClr>
                <a:srgbClr val="EC1C3C"/>
              </a:buClr>
              <a:buFont typeface="Tahoma" panose="020B060403050404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There is a parking lot nearby, but it has no pedestrian crosswalk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There are no bike paths and no separation between riders and pedestrians.</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paving stones around the park are broken or sunken. </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Some of the sidewalks leading to the park are narrow. Cars park on the sidewalks.</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crosswalk markings are faded and there is only one sign warning of a crosswalk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0661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12</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r>
              <a:rPr lang="en-US" sz="2000" b="1" dirty="0">
                <a:solidFill>
                  <a:schemeClr val="bg1"/>
                </a:solidFill>
                <a:latin typeface="Tahoma" pitchFamily="34" charset="0"/>
                <a:ea typeface="Tahoma" pitchFamily="34" charset="0"/>
                <a:cs typeface="Tahoma" pitchFamily="34" charset="0"/>
              </a:rPr>
              <a:t>-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5" name="Rectangle 4">
            <a:extLst>
              <a:ext uri="{FF2B5EF4-FFF2-40B4-BE49-F238E27FC236}">
                <a16:creationId xmlns:a16="http://schemas.microsoft.com/office/drawing/2014/main" id="{1A498ADB-72CC-4AD5-98B9-DB2B4206BE6E}"/>
              </a:ext>
            </a:extLst>
          </p:cNvPr>
          <p:cNvSpPr/>
          <p:nvPr/>
        </p:nvSpPr>
        <p:spPr>
          <a:xfrm>
            <a:off x="11204" y="407474"/>
            <a:ext cx="5753100" cy="5594673"/>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park is centrally located, connecting several neighborhoods. </a:t>
            </a:r>
            <a:b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b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It serves as a regular, daily meeting place for residents.</a:t>
            </a: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There is a need for frequent maintenance, care, and cleaning of the park area, play facilities, benches, and vegetation</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More seating should be added throughout the park, especially near the play facilities. Interviewees suggested there should be picnic tables and diaper- changing stations.</a:t>
            </a: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Neighborhood children play at the park, often unchaperoned.</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Play facilities for a wider age range of children should be added, such as swings, climbing equipment, and a sandbox.</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Interviewees suggested the park area should be off-limits to (adult) bicyclists.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Interviewees expressed concern about safety threats from crime, drunk teenagers, and dogs. They noted that security cameras and police surveillance are needed</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Little parent-child interaction or joint play of young children and their caregivers was observed.</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Improving how the park looks, adding better facilities, and offering workshops and activities for the community could make young children’s caregivers feel more secure and increase their use of the park.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Most local visitors commute to the park by bicycle or on foot.</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6B7FCE1B-0AFD-6C46-3DEF-26F3795D5E08}"/>
              </a:ext>
            </a:extLst>
          </p:cNvPr>
          <p:cNvSpPr/>
          <p:nvPr/>
        </p:nvSpPr>
        <p:spPr>
          <a:xfrm>
            <a:off x="5764304" y="1983239"/>
            <a:ext cx="6302949" cy="4285129"/>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9" name="Rectangle 8">
            <a:extLst>
              <a:ext uri="{FF2B5EF4-FFF2-40B4-BE49-F238E27FC236}">
                <a16:creationId xmlns:a16="http://schemas.microsoft.com/office/drawing/2014/main" id="{6305372D-444B-CFE1-1A25-E66F6382DD9E}"/>
              </a:ext>
            </a:extLst>
          </p:cNvPr>
          <p:cNvSpPr/>
          <p:nvPr/>
        </p:nvSpPr>
        <p:spPr>
          <a:xfrm>
            <a:off x="5764304" y="320780"/>
            <a:ext cx="6202836" cy="5858848"/>
          </a:xfrm>
          <a:prstGeom prst="rect">
            <a:avLst/>
          </a:prstGeom>
        </p:spPr>
        <p:txBody>
          <a:bodyPr wrap="square">
            <a:spAutoFit/>
          </a:bodyPr>
          <a:lstStyle/>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park’s physical infrastructure is not suitable for young children and their caregivers.</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spcAft>
                <a:spcPts val="600"/>
              </a:spcAft>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 wide range of problems weaken the experience of spending time in this park and reduce its suitability for young children, especially: unsafe play facilities, lack of traffic safety, threatening social situations, lack of cleanliness, and low-quality facilities.  </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spcAft>
                <a:spcPts val="600"/>
              </a:spcAft>
              <a:buClr>
                <a:srgbClr val="F9BC25"/>
              </a:buClr>
              <a:buFont typeface="Tahoma" panose="020B0604030504040204" pitchFamily="34" charset="0"/>
              <a:buChar cha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Integrating Urban95 policy in public space planning</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In light of these findings, it was decided that the scope of the intervention will be expanded, and its budget significantly increased. An initial framework for park planning has been developed.</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To ensure that the public will be positively involved in the process, that their needs will be addressed, and that the intervention will be sustainable, a public meeting was held at the park in Dec. 2021.</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This festive, participatory event was held in collaboration with the company Oa. </a:t>
            </a:r>
            <a:b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three activity stations, residents were invited to express their opinions about the park and what facilities and activities they would like to see there. 550 responses were gathered. Analysis of their responses led to </a:t>
            </a:r>
            <a:r>
              <a:rPr lang="en-US" sz="1200" strike="sngStrike" dirty="0">
                <a:solidFill>
                  <a:schemeClr val="bg1"/>
                </a:solidFill>
                <a:latin typeface="Tahoma" panose="020B0604030504040204" pitchFamily="34" charset="0"/>
                <a:ea typeface="Tahoma" panose="020B0604030504040204" pitchFamily="34" charset="0"/>
                <a:cs typeface="Tahoma" panose="020B0604030504040204" pitchFamily="34" charset="0"/>
              </a:rPr>
              <a:t>three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operational conclusions.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Further Plans include: focus groups of residents to solicit their opinions; processing the insights into a plan; updating the residents; and carrying out the intervention</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As part of the intervention and its follow-up, a community activity in the park will be planned. This will help maintain the changes made and ensure the community’s sense of 'ownership’ of the park complex and its positive use.</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ts val="1600"/>
              </a:lnSpc>
              <a:buClr>
                <a:srgbClr val="FFC000"/>
              </a:buClr>
              <a:buFont typeface="Wingdings" panose="05000000000000000000" pitchFamily="2" charset="2"/>
              <a:buChar cha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This design for extended park improvements integrates Urban95’s principles regarding play facilities in particular, and the needs of young children in general</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110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13</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a:solidFill>
                  <a:schemeClr val="bg1"/>
                </a:solidFill>
                <a:latin typeface="Tahoma" pitchFamily="34" charset="0"/>
                <a:ea typeface="Tahoma" pitchFamily="34" charset="0"/>
                <a:cs typeface="Tahoma" pitchFamily="34" charset="0"/>
              </a:rPr>
              <a:t>Gan </a:t>
            </a:r>
            <a:r>
              <a:rPr lang="en-US" sz="3200" b="1" dirty="0" err="1">
                <a:solidFill>
                  <a:schemeClr val="bg1"/>
                </a:solidFill>
                <a:latin typeface="Tahoma" pitchFamily="34" charset="0"/>
                <a:ea typeface="Tahoma" pitchFamily="34" charset="0"/>
                <a:cs typeface="Tahoma" pitchFamily="34" charset="0"/>
              </a:rPr>
              <a:t>HaShoteret</a:t>
            </a:r>
            <a:endParaRPr lang="he-IL" sz="3200" b="1" dirty="0">
              <a:solidFill>
                <a:schemeClr val="bg1"/>
              </a:solidFill>
              <a:latin typeface="Tahoma" pitchFamily="34" charset="0"/>
              <a:ea typeface="Tahoma" pitchFamily="34" charset="0"/>
              <a:cs typeface="Tahoma" pitchFamily="34" charset="0"/>
            </a:endParaRPr>
          </a:p>
        </p:txBody>
      </p:sp>
      <p:sp>
        <p:nvSpPr>
          <p:cNvPr id="8" name="TextBox 7">
            <a:extLst>
              <a:ext uri="{FF2B5EF4-FFF2-40B4-BE49-F238E27FC236}">
                <a16:creationId xmlns:a16="http://schemas.microsoft.com/office/drawing/2014/main" id="{32339A19-2883-480B-9451-81BCF354AF87}"/>
              </a:ext>
            </a:extLst>
          </p:cNvPr>
          <p:cNvSpPr txBox="1"/>
          <p:nvPr/>
        </p:nvSpPr>
        <p:spPr>
          <a:xfrm>
            <a:off x="7557329" y="696401"/>
            <a:ext cx="4041411" cy="5040675"/>
          </a:xfrm>
          <a:prstGeom prst="rect">
            <a:avLst/>
          </a:prstGeom>
          <a:solidFill>
            <a:schemeClr val="bg1"/>
          </a:solidFill>
        </p:spPr>
        <p:txBody>
          <a:bodyPr wrap="square" rtlCol="1">
            <a:spAutoFit/>
          </a:bodyPr>
          <a:lstStyle/>
          <a:p>
            <a:pPr algn="r" rtl="1">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Gan </a:t>
            </a:r>
            <a:r>
              <a:rPr lang="en-US" sz="1200" dirty="0" err="1">
                <a:latin typeface="Tahoma" panose="020B0604030504040204" pitchFamily="34" charset="0"/>
                <a:ea typeface="Tahoma" panose="020B0604030504040204" pitchFamily="34" charset="0"/>
                <a:cs typeface="Tahoma" panose="020B0604030504040204" pitchFamily="34" charset="0"/>
              </a:rPr>
              <a:t>HaShoteret</a:t>
            </a:r>
            <a:r>
              <a:rPr lang="en-US" sz="1200" dirty="0">
                <a:latin typeface="Tahoma" panose="020B0604030504040204" pitchFamily="34" charset="0"/>
                <a:ea typeface="Tahoma" panose="020B0604030504040204" pitchFamily="34" charset="0"/>
                <a:cs typeface="Tahoma" panose="020B0604030504040204" pitchFamily="34" charset="0"/>
              </a:rPr>
              <a:t> has been identified as a focus for intervention, as part of a broad effort to upgrade mobility in the Ezra and Ha-</a:t>
            </a:r>
            <a:r>
              <a:rPr lang="en-US" sz="1200" dirty="0" err="1">
                <a:latin typeface="Tahoma" panose="020B0604030504040204" pitchFamily="34" charset="0"/>
                <a:ea typeface="Tahoma" panose="020B0604030504040204" pitchFamily="34" charset="0"/>
                <a:cs typeface="Tahoma" panose="020B0604030504040204" pitchFamily="34" charset="0"/>
              </a:rPr>
              <a:t>argazim</a:t>
            </a:r>
            <a:r>
              <a:rPr lang="en-US" sz="1200" dirty="0">
                <a:latin typeface="Tahoma" panose="020B0604030504040204" pitchFamily="34" charset="0"/>
                <a:ea typeface="Tahoma" panose="020B0604030504040204" pitchFamily="34" charset="0"/>
                <a:cs typeface="Tahoma" panose="020B0604030504040204" pitchFamily="34" charset="0"/>
              </a:rPr>
              <a:t> neighborhood</a:t>
            </a:r>
            <a:r>
              <a:rPr lang="en-US" sz="1200" strike="sngStrike" dirty="0">
                <a:latin typeface="Tahoma" panose="020B0604030504040204" pitchFamily="34" charset="0"/>
                <a:ea typeface="Tahoma" panose="020B0604030504040204" pitchFamily="34" charset="0"/>
                <a:cs typeface="Tahoma" panose="020B0604030504040204" pitchFamily="34" charset="0"/>
              </a:rPr>
              <a:t>s</a:t>
            </a:r>
            <a:r>
              <a:rPr lang="en-US" sz="1200" dirty="0">
                <a:latin typeface="Tahoma" panose="020B0604030504040204" pitchFamily="34" charset="0"/>
                <a:ea typeface="Tahoma" panose="020B0604030504040204" pitchFamily="34" charset="0"/>
                <a:cs typeface="Tahoma" panose="020B0604030504040204" pitchFamily="34" charset="0"/>
              </a:rPr>
              <a:t>.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The intervention goals are improving mobility through the neighborhood for parents and children, connecting residents with public spaces, and strengthening places that are “anchors” for the community</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Circle Plaza in the center of the park, which is exposed to the sun, has been identified as the main area to be renovated</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Prior to the intervention, a qualitative and quantitative assessment was made of visitors’ movement to and in the park, the primary uses of the park, and opportunities for and challenges to realizing the inherent potential of the park complex.</a:t>
            </a:r>
            <a:endParaRPr lang="he-IL"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52FA594-D11C-44B0-A6EB-0BF3CA62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911" y="3030279"/>
            <a:ext cx="4627055" cy="3470291"/>
          </a:xfrm>
          <a:prstGeom prst="rect">
            <a:avLst/>
          </a:prstGeom>
        </p:spPr>
      </p:pic>
      <p:pic>
        <p:nvPicPr>
          <p:cNvPr id="4" name="Picture 3">
            <a:extLst>
              <a:ext uri="{FF2B5EF4-FFF2-40B4-BE49-F238E27FC236}">
                <a16:creationId xmlns:a16="http://schemas.microsoft.com/office/drawing/2014/main" id="{913BEC06-5006-4011-B2E2-78490632C6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2" t="860" r="15611" b="26851"/>
          <a:stretch/>
        </p:blipFill>
        <p:spPr>
          <a:xfrm>
            <a:off x="0" y="3385403"/>
            <a:ext cx="4544660" cy="3115167"/>
          </a:xfrm>
          <a:prstGeom prst="rect">
            <a:avLst/>
          </a:prstGeom>
        </p:spPr>
      </p:pic>
      <p:pic>
        <p:nvPicPr>
          <p:cNvPr id="21" name="Picture 20">
            <a:extLst>
              <a:ext uri="{FF2B5EF4-FFF2-40B4-BE49-F238E27FC236}">
                <a16:creationId xmlns:a16="http://schemas.microsoft.com/office/drawing/2014/main" id="{4F65D1A9-25F4-44D2-A12D-CC7709030C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 y="563256"/>
            <a:ext cx="3778196" cy="2833647"/>
          </a:xfrm>
          <a:prstGeom prst="rect">
            <a:avLst/>
          </a:prstGeom>
        </p:spPr>
      </p:pic>
      <p:pic>
        <p:nvPicPr>
          <p:cNvPr id="23" name="Picture 22">
            <a:extLst>
              <a:ext uri="{FF2B5EF4-FFF2-40B4-BE49-F238E27FC236}">
                <a16:creationId xmlns:a16="http://schemas.microsoft.com/office/drawing/2014/main" id="{B42B47B1-A500-49B6-9502-4CA2154A50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134" y="563256"/>
            <a:ext cx="3760832" cy="2820624"/>
          </a:xfrm>
          <a:prstGeom prst="rect">
            <a:avLst/>
          </a:prstGeom>
        </p:spPr>
      </p:pic>
    </p:spTree>
    <p:extLst>
      <p:ext uri="{BB962C8B-B14F-4D97-AF65-F5344CB8AC3E}">
        <p14:creationId xmlns:p14="http://schemas.microsoft.com/office/powerpoint/2010/main" val="796372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14</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r>
              <a:rPr lang="en-US" sz="2000" b="1" dirty="0">
                <a:solidFill>
                  <a:schemeClr val="bg1"/>
                </a:solidFill>
                <a:latin typeface="Tahoma" pitchFamily="34" charset="0"/>
                <a:ea typeface="Tahoma" pitchFamily="34" charset="0"/>
                <a:cs typeface="Tahoma" pitchFamily="34" charset="0"/>
              </a:rPr>
              <a:t>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599680" y="583748"/>
            <a:ext cx="10992640" cy="3735446"/>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 - Field observations were conducted at four times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using the "XPLORE" approach, which includes reference to features of the space</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activities at various times of the day</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8 visitors to the park.</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traffic through and time spent at the park using Gehl Architects’ Public Life app: Data were collected on 140 visitors, of whom N = 21 passed through and N = 119 stayed at the park.</a:t>
            </a:r>
          </a:p>
          <a:p>
            <a:pPr algn="l">
              <a:lnSpc>
                <a:spcPct val="150000"/>
              </a:lnSpc>
              <a:buClr>
                <a:srgbClr val="FFC000"/>
              </a:buClr>
            </a:pPr>
            <a:r>
              <a:rPr lang="en-US" sz="1400" dirty="0">
                <a:latin typeface="Tahoma"/>
                <a:ea typeface="Tahoma"/>
                <a:cs typeface="Tahoma"/>
              </a:rPr>
              <a:t>Observation dates</a:t>
            </a:r>
            <a:r>
              <a:rPr lang="he-IL" sz="1400" dirty="0">
                <a:latin typeface="Tahoma"/>
                <a:ea typeface="Tahoma"/>
                <a:cs typeface="Tahoma"/>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Mornings: Sunday, July 11, 2021 between 8:30 – 11:30; Friday, July 16, 2021 between 9:00 – 12:00</a:t>
            </a:r>
            <a:r>
              <a:rPr lang="he-IL" sz="1400" dirty="0">
                <a:latin typeface="Tahoma" panose="020B0604030504040204" pitchFamily="34" charset="0"/>
                <a:ea typeface="Tahoma" panose="020B0604030504040204" pitchFamily="34" charset="0"/>
                <a:cs typeface="Tahoma" panose="020B0604030504040204" pitchFamily="34" charset="0"/>
              </a:rPr>
              <a:t> </a:t>
            </a: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Afternoons: Sunday, July 11, 2021 between 16:30 – 19:30; Monday, July 19, 2021 between 16:30 – 19:30</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endParaRPr lang="en-US" sz="11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599680" y="5185156"/>
            <a:ext cx="7360979" cy="60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fontAlgn="base">
              <a:lnSpc>
                <a:spcPct val="150000"/>
              </a:lnSpc>
              <a:spcBef>
                <a:spcPct val="0"/>
              </a:spcBef>
              <a:spcAft>
                <a:spcPct val="0"/>
              </a:spcAft>
              <a:buClr>
                <a:srgbClr val="FFC000"/>
              </a:buClr>
            </a:pPr>
            <a:r>
              <a:rPr lang="en-US" altLang="he-IL" sz="1200" dirty="0">
                <a:latin typeface="Tahoma" panose="020B0604030504040204" pitchFamily="34" charset="0"/>
                <a:ea typeface="Tahoma" panose="020B0604030504040204" pitchFamily="34" charset="0"/>
                <a:cs typeface="Tahoma" panose="020B0604030504040204" pitchFamily="34" charset="0"/>
              </a:rPr>
              <a:t>The interviewees were adults accompanying a total of 2 infants and 4 boys and girls aged 2-6. </a:t>
            </a:r>
            <a:br>
              <a:rPr lang="en-US" altLang="he-IL" sz="1200" dirty="0">
                <a:latin typeface="Tahoma" panose="020B0604030504040204" pitchFamily="34" charset="0"/>
                <a:ea typeface="Tahoma" panose="020B0604030504040204" pitchFamily="34" charset="0"/>
                <a:cs typeface="Tahoma" panose="020B0604030504040204" pitchFamily="34" charset="0"/>
              </a:rPr>
            </a:br>
            <a:r>
              <a:rPr lang="en-US" altLang="he-IL" sz="1200" dirty="0">
                <a:latin typeface="Tahoma" panose="020B0604030504040204" pitchFamily="34" charset="0"/>
                <a:ea typeface="Tahoma" panose="020B0604030504040204" pitchFamily="34" charset="0"/>
                <a:cs typeface="Tahoma" panose="020B0604030504040204" pitchFamily="34" charset="0"/>
              </a:rPr>
              <a:t>All interviewees reported coming to the park once a week or several times per week, arriving by foot</a:t>
            </a:r>
            <a:r>
              <a:rPr lang="he-IL" altLang="he-IL" sz="1200" dirty="0">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3" name="Table 2">
            <a:extLst>
              <a:ext uri="{FF2B5EF4-FFF2-40B4-BE49-F238E27FC236}">
                <a16:creationId xmlns:a16="http://schemas.microsoft.com/office/drawing/2014/main" id="{AE1A6D01-1B89-4A5F-A01C-2BD03DA21F91}"/>
              </a:ext>
            </a:extLst>
          </p:cNvPr>
          <p:cNvGraphicFramePr>
            <a:graphicFrameLocks noGrp="1"/>
          </p:cNvGraphicFramePr>
          <p:nvPr>
            <p:extLst>
              <p:ext uri="{D42A27DB-BD31-4B8C-83A1-F6EECF244321}">
                <p14:modId xmlns:p14="http://schemas.microsoft.com/office/powerpoint/2010/main" val="2721139984"/>
              </p:ext>
            </p:extLst>
          </p:nvPr>
        </p:nvGraphicFramePr>
        <p:xfrm>
          <a:off x="0" y="4133500"/>
          <a:ext cx="12192000" cy="1051656"/>
        </p:xfrm>
        <a:graphic>
          <a:graphicData uri="http://schemas.openxmlformats.org/drawingml/2006/table">
            <a:tbl>
              <a:tblPr firstRow="1" firstCol="1" bandRow="1">
                <a:tableStyleId>{5C22544A-7EE6-4342-B048-85BDC9FD1C3A}</a:tableStyleId>
              </a:tblPr>
              <a:tblGrid>
                <a:gridCol w="2031584">
                  <a:extLst>
                    <a:ext uri="{9D8B030D-6E8A-4147-A177-3AD203B41FA5}">
                      <a16:colId xmlns:a16="http://schemas.microsoft.com/office/drawing/2014/main" val="1903623498"/>
                    </a:ext>
                  </a:extLst>
                </a:gridCol>
                <a:gridCol w="2032416">
                  <a:extLst>
                    <a:ext uri="{9D8B030D-6E8A-4147-A177-3AD203B41FA5}">
                      <a16:colId xmlns:a16="http://schemas.microsoft.com/office/drawing/2014/main" val="3714304163"/>
                    </a:ext>
                  </a:extLst>
                </a:gridCol>
                <a:gridCol w="2031584">
                  <a:extLst>
                    <a:ext uri="{9D8B030D-6E8A-4147-A177-3AD203B41FA5}">
                      <a16:colId xmlns:a16="http://schemas.microsoft.com/office/drawing/2014/main" val="3567146514"/>
                    </a:ext>
                  </a:extLst>
                </a:gridCol>
                <a:gridCol w="2032416">
                  <a:extLst>
                    <a:ext uri="{9D8B030D-6E8A-4147-A177-3AD203B41FA5}">
                      <a16:colId xmlns:a16="http://schemas.microsoft.com/office/drawing/2014/main" val="131057838"/>
                    </a:ext>
                  </a:extLst>
                </a:gridCol>
                <a:gridCol w="2448560">
                  <a:extLst>
                    <a:ext uri="{9D8B030D-6E8A-4147-A177-3AD203B41FA5}">
                      <a16:colId xmlns:a16="http://schemas.microsoft.com/office/drawing/2014/main" val="3933771416"/>
                    </a:ext>
                  </a:extLst>
                </a:gridCol>
                <a:gridCol w="1615440">
                  <a:extLst>
                    <a:ext uri="{9D8B030D-6E8A-4147-A177-3AD203B41FA5}">
                      <a16:colId xmlns:a16="http://schemas.microsoft.com/office/drawing/2014/main" val="2172081207"/>
                    </a:ext>
                  </a:extLst>
                </a:gridCol>
              </a:tblGrid>
              <a:tr h="196486">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Relationship*</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 (of Adults)</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extLst>
                  <a:ext uri="{0D108BD9-81ED-4DB2-BD59-A6C34878D82A}">
                    <a16:rowId xmlns:a16="http://schemas.microsoft.com/office/drawing/2014/main" val="1402204680"/>
                  </a:ext>
                </a:extLst>
              </a:tr>
              <a:tr h="196486">
                <a:tc>
                  <a:txBody>
                    <a:bodyPr/>
                    <a:lstStyle/>
                    <a:p>
                      <a:pPr algn="r" rtl="1">
                        <a:spcAft>
                          <a:spcPts val="0"/>
                        </a:spcAft>
                      </a:pPr>
                      <a:r>
                        <a:rPr lang="en-US" sz="1400" b="0" dirty="0">
                          <a:effectLst/>
                          <a:latin typeface="Calibri" panose="020F0502020204030204" pitchFamily="34" charset="0"/>
                          <a:cs typeface="Calibri" panose="020F0502020204030204" pitchFamily="34" charset="0"/>
                        </a:rPr>
                        <a:t>Parent</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Male</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3</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Local neighborhood</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7</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1933034463"/>
                  </a:ext>
                </a:extLst>
              </a:tr>
              <a:tr h="312468">
                <a:tc>
                  <a:txBody>
                    <a:bodyPr/>
                    <a:lstStyle/>
                    <a:p>
                      <a:pPr algn="r" rtl="1">
                        <a:spcAft>
                          <a:spcPts val="0"/>
                        </a:spcAft>
                      </a:pPr>
                      <a:r>
                        <a:rPr lang="en-US" sz="1400" b="0" dirty="0">
                          <a:effectLst/>
                          <a:latin typeface="Calibri" panose="020F0502020204030204" pitchFamily="34" charset="0"/>
                          <a:cs typeface="Calibri" panose="020F0502020204030204" pitchFamily="34" charset="0"/>
                        </a:rPr>
                        <a:t>Aunt</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b="0" dirty="0">
                          <a:effectLst/>
                          <a:latin typeface="Calibri" panose="020F0502020204030204" pitchFamily="34" charset="0"/>
                          <a:cs typeface="Calibri" panose="020F0502020204030204" pitchFamily="34" charset="0"/>
                        </a:rPr>
                        <a:t>1</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Female</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 </a:t>
                      </a:r>
                      <a:r>
                        <a:rPr lang="en-US" sz="1400" b="0" dirty="0">
                          <a:effectLst/>
                          <a:latin typeface="Calibri" panose="020F0502020204030204" pitchFamily="34" charset="0"/>
                          <a:cs typeface="Calibri" panose="020F0502020204030204" pitchFamily="34" charset="0"/>
                        </a:rPr>
                        <a:t>(Mothers)</a:t>
                      </a:r>
                      <a:r>
                        <a:rPr lang="he-IL" sz="1400" b="0" dirty="0">
                          <a:effectLst/>
                          <a:latin typeface="Calibri" panose="020F0502020204030204" pitchFamily="34" charset="0"/>
                          <a:cs typeface="Calibri" panose="020F0502020204030204" pitchFamily="34" charset="0"/>
                        </a:rPr>
                        <a:t> </a:t>
                      </a: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Nearby neighborhood (Shapira)</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2605018585"/>
                  </a:ext>
                </a:extLst>
              </a:tr>
              <a:tr h="312468">
                <a:tc>
                  <a:txBody>
                    <a:bodyPr/>
                    <a:lstStyle/>
                    <a:p>
                      <a:pPr algn="r" rtl="1">
                        <a:spcAft>
                          <a:spcPts val="0"/>
                        </a:spcAft>
                      </a:pPr>
                      <a:r>
                        <a:rPr lang="en-US" sz="1400" b="0" dirty="0">
                          <a:effectLst/>
                          <a:latin typeface="Calibri" panose="020F0502020204030204" pitchFamily="34" charset="0"/>
                          <a:cs typeface="Calibri" panose="020F0502020204030204" pitchFamily="34" charset="0"/>
                        </a:rPr>
                        <a:t>Visitor without children</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2</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 </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noFill/>
                  </a:tcPr>
                </a:tc>
                <a:extLst>
                  <a:ext uri="{0D108BD9-81ED-4DB2-BD59-A6C34878D82A}">
                    <a16:rowId xmlns:a16="http://schemas.microsoft.com/office/drawing/2014/main" val="1724005566"/>
                  </a:ext>
                </a:extLst>
              </a:tr>
            </a:tbl>
          </a:graphicData>
        </a:graphic>
      </p:graphicFrame>
    </p:spTree>
    <p:extLst>
      <p:ext uri="{BB962C8B-B14F-4D97-AF65-F5344CB8AC3E}">
        <p14:creationId xmlns:p14="http://schemas.microsoft.com/office/powerpoint/2010/main" val="346549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70431" y="871074"/>
            <a:ext cx="6781462" cy="4363567"/>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Primary populations using the park</a:t>
            </a:r>
            <a:r>
              <a:rPr lang="he-IL" sz="1400" b="1" dirty="0">
                <a:latin typeface="Tahoma" panose="020B0604030504040204" pitchFamily="34" charset="0"/>
                <a:ea typeface="Tahoma" panose="020B0604030504040204" pitchFamily="34" charset="0"/>
                <a:cs typeface="Tahoma" panose="020B0604030504040204" pitchFamily="34" charset="0"/>
              </a:rPr>
              <a:t>:</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number of visitors to the park was very low during most of the observation times.</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Female visitors were more common during all the observations (62%).</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were few visitors during the morning hours; groups of unchaperoned children aged 4-11 who live near the park were observed there. Occasionally cyclists or people walking their dogs passed through the area.</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Afternoons were busier than mornings; families with young children and infants, groups of unchaperoned children, adults sitting on the benches, and elderly people in wheelchairs accompanied by caregivers were observed in the park.</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Most of the visitors observed were from the local Israeli population. A small number of visitors from the population of asylum-seekers were seen, mainly in the afternoons. There seems to be tension around this issue; one interviewee stated that she was glad that few foreigners visited this park, as compared their greater presence in the </a:t>
            </a:r>
            <a:r>
              <a:rPr lang="en-US" sz="1200" dirty="0" err="1">
                <a:effectLst/>
                <a:latin typeface="Tahoma" panose="020B0604030504040204" pitchFamily="34" charset="0"/>
                <a:ea typeface="Tahoma" panose="020B0604030504040204" pitchFamily="34" charset="0"/>
                <a:cs typeface="Tahoma" panose="020B0604030504040204" pitchFamily="34" charset="0"/>
              </a:rPr>
              <a:t>Hatikva</a:t>
            </a:r>
            <a:r>
              <a:rPr lang="en-US" sz="1200" dirty="0">
                <a:effectLst/>
                <a:latin typeface="Tahoma" panose="020B0604030504040204" pitchFamily="34" charset="0"/>
                <a:ea typeface="Tahoma" panose="020B0604030504040204" pitchFamily="34" charset="0"/>
                <a:cs typeface="Tahoma" panose="020B0604030504040204" pitchFamily="34" charset="0"/>
              </a:rPr>
              <a:t> neighborhood.</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homeless man was seen sleeping at the playground in the morning. It is reported that at night, groups of youth come to the park to drink and smoke.</a:t>
            </a:r>
          </a:p>
        </p:txBody>
      </p:sp>
      <p:sp>
        <p:nvSpPr>
          <p:cNvPr id="10" name="Slide Number Placeholder 1">
            <a:extLst>
              <a:ext uri="{FF2B5EF4-FFF2-40B4-BE49-F238E27FC236}">
                <a16:creationId xmlns:a16="http://schemas.microsoft.com/office/drawing/2014/main" id="{25333DD5-C81B-4834-9E57-0B7413B24982}"/>
              </a:ext>
            </a:extLst>
          </p:cNvPr>
          <p:cNvSpPr txBox="1">
            <a:spLocks/>
          </p:cNvSpPr>
          <p:nvPr/>
        </p:nvSpPr>
        <p:spPr>
          <a:xfrm>
            <a:off x="11298730" y="6267302"/>
            <a:ext cx="63812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736200-3204-44C4-A5EC-985817706BA3}" type="slidenum">
              <a:rPr lang="en-US" sz="1400" smtClean="0"/>
              <a:pPr/>
              <a:t>15</a:t>
            </a:fld>
            <a:endParaRPr lang="en-US" sz="1400"/>
          </a:p>
        </p:txBody>
      </p:sp>
      <p:sp>
        <p:nvSpPr>
          <p:cNvPr id="11" name="Rectangle 10">
            <a:extLst>
              <a:ext uri="{FF2B5EF4-FFF2-40B4-BE49-F238E27FC236}">
                <a16:creationId xmlns:a16="http://schemas.microsoft.com/office/drawing/2014/main" id="{3D01F776-2015-43D8-8E87-5883EB7A2615}"/>
              </a:ext>
            </a:extLst>
          </p:cNvPr>
          <p:cNvSpPr/>
          <p:nvPr/>
        </p:nvSpPr>
        <p:spPr>
          <a:xfrm>
            <a:off x="1616" y="389651"/>
            <a:ext cx="7143257"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Urban Space</a:t>
            </a:r>
            <a:endParaRPr lang="he-IL" dirty="0">
              <a:solidFill>
                <a:schemeClr val="bg1"/>
              </a:solidFill>
            </a:endParaRPr>
          </a:p>
        </p:txBody>
      </p:sp>
      <p:sp>
        <p:nvSpPr>
          <p:cNvPr id="13" name="Slide Number Placeholder 1">
            <a:extLst>
              <a:ext uri="{FF2B5EF4-FFF2-40B4-BE49-F238E27FC236}">
                <a16:creationId xmlns:a16="http://schemas.microsoft.com/office/drawing/2014/main" id="{D1D92F23-7546-299F-8B85-B6CD1559C285}"/>
              </a:ext>
            </a:extLst>
          </p:cNvPr>
          <p:cNvSpPr>
            <a:spLocks noGrp="1"/>
          </p:cNvSpPr>
          <p:nvPr>
            <p:ph type="sldNum" sz="quarter" idx="12"/>
          </p:nvPr>
        </p:nvSpPr>
        <p:spPr>
          <a:xfrm>
            <a:off x="8931179" y="2657559"/>
            <a:ext cx="1390428" cy="850372"/>
          </a:xfrm>
        </p:spPr>
        <p:txBody>
          <a:bodyPr/>
          <a:lstStyle/>
          <a:p>
            <a:fld id="{F2736200-3204-44C4-A5EC-985817706BA3}" type="slidenum">
              <a:rPr lang="en-US" sz="1400" dirty="0" smtClean="0"/>
              <a:t>15</a:t>
            </a:fld>
            <a:endParaRPr lang="en-US" sz="1400"/>
          </a:p>
        </p:txBody>
      </p:sp>
      <p:sp>
        <p:nvSpPr>
          <p:cNvPr id="14" name="Rectangle 13">
            <a:extLst>
              <a:ext uri="{FF2B5EF4-FFF2-40B4-BE49-F238E27FC236}">
                <a16:creationId xmlns:a16="http://schemas.microsoft.com/office/drawing/2014/main" id="{70A5587C-2B9F-C4E7-D4BC-BE2D210D81E8}"/>
              </a:ext>
            </a:extLst>
          </p:cNvPr>
          <p:cNvSpPr/>
          <p:nvPr/>
        </p:nvSpPr>
        <p:spPr>
          <a:xfrm>
            <a:off x="8492153" y="4455915"/>
            <a:ext cx="2467996" cy="1187284"/>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Opportunities for conversation and community meetings</a:t>
            </a:r>
          </a:p>
          <a:p>
            <a:pPr algn="ctr" rtl="1"/>
            <a:r>
              <a:rPr lang="en-US" b="1" dirty="0">
                <a:solidFill>
                  <a:prstClr val="white"/>
                </a:solidFill>
                <a:latin typeface="Calibri" panose="020F0502020204030204" pitchFamily="34" charset="0"/>
                <a:cs typeface="Calibri" panose="020F0502020204030204" pitchFamily="34" charset="0"/>
              </a:rPr>
              <a:t>Score*</a:t>
            </a:r>
            <a:r>
              <a:rPr lang="he-IL" b="1" dirty="0">
                <a:solidFill>
                  <a:prstClr val="white"/>
                </a:solidFill>
                <a:latin typeface="Calibri" panose="020F0502020204030204" pitchFamily="34" charset="0"/>
                <a:cs typeface="Calibri" panose="020F0502020204030204" pitchFamily="34" charset="0"/>
              </a:rPr>
              <a:t> </a:t>
            </a:r>
            <a:r>
              <a:rPr lang="he-IL" sz="3600" b="1" dirty="0">
                <a:solidFill>
                  <a:prstClr val="white"/>
                </a:solidFill>
                <a:latin typeface="Calibri" panose="020F0502020204030204" pitchFamily="34" charset="0"/>
                <a:cs typeface="Calibri" panose="020F0502020204030204" pitchFamily="34" charset="0"/>
              </a:rPr>
              <a:t>4.8</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5" name="TextBox 14">
            <a:extLst>
              <a:ext uri="{FF2B5EF4-FFF2-40B4-BE49-F238E27FC236}">
                <a16:creationId xmlns:a16="http://schemas.microsoft.com/office/drawing/2014/main" id="{4858EB5A-C202-8C8A-317D-BF5558B89C60}"/>
              </a:ext>
            </a:extLst>
          </p:cNvPr>
          <p:cNvSpPr txBox="1"/>
          <p:nvPr/>
        </p:nvSpPr>
        <p:spPr>
          <a:xfrm>
            <a:off x="7144873" y="6183154"/>
            <a:ext cx="4124676"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A80A4B1D-DDDB-568C-3825-9EF2A88CE480}"/>
              </a:ext>
            </a:extLst>
          </p:cNvPr>
          <p:cNvGrpSpPr/>
          <p:nvPr/>
        </p:nvGrpSpPr>
        <p:grpSpPr>
          <a:xfrm>
            <a:off x="7171021" y="553470"/>
            <a:ext cx="4910744" cy="3809568"/>
            <a:chOff x="1031" y="1940221"/>
            <a:chExt cx="4910744" cy="3809568"/>
          </a:xfrm>
        </p:grpSpPr>
        <p:graphicFrame>
          <p:nvGraphicFramePr>
            <p:cNvPr id="18" name="Chart 17">
              <a:extLst>
                <a:ext uri="{FF2B5EF4-FFF2-40B4-BE49-F238E27FC236}">
                  <a16:creationId xmlns:a16="http://schemas.microsoft.com/office/drawing/2014/main" id="{D0777C51-04BD-2715-CC74-76CED3D164E2}"/>
                </a:ext>
              </a:extLst>
            </p:cNvPr>
            <p:cNvGraphicFramePr/>
            <p:nvPr>
              <p:extLst>
                <p:ext uri="{D42A27DB-BD31-4B8C-83A1-F6EECF244321}">
                  <p14:modId xmlns:p14="http://schemas.microsoft.com/office/powerpoint/2010/main" val="3887004460"/>
                </p:ext>
              </p:extLst>
            </p:nvPr>
          </p:nvGraphicFramePr>
          <p:xfrm>
            <a:off x="1031" y="1940221"/>
            <a:ext cx="4910744" cy="3809568"/>
          </p:xfrm>
          <a:graphic>
            <a:graphicData uri="http://schemas.openxmlformats.org/drawingml/2006/chart">
              <c:chart xmlns:c="http://schemas.openxmlformats.org/drawingml/2006/chart" xmlns:r="http://schemas.openxmlformats.org/officeDocument/2006/relationships" r:id="rId3"/>
            </a:graphicData>
          </a:graphic>
        </p:graphicFrame>
        <p:sp>
          <p:nvSpPr>
            <p:cNvPr id="19" name="Sun 18">
              <a:extLst>
                <a:ext uri="{FF2B5EF4-FFF2-40B4-BE49-F238E27FC236}">
                  <a16:creationId xmlns:a16="http://schemas.microsoft.com/office/drawing/2014/main" id="{7D05A837-0DCD-8477-AD67-3303F450D6B6}"/>
                </a:ext>
              </a:extLst>
            </p:cNvPr>
            <p:cNvSpPr/>
            <p:nvPr/>
          </p:nvSpPr>
          <p:spPr>
            <a:xfrm>
              <a:off x="2235200" y="3905250"/>
              <a:ext cx="635000" cy="584200"/>
            </a:xfrm>
            <a:prstGeom prst="sun">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cxnSp>
        <p:nvCxnSpPr>
          <p:cNvPr id="20" name="Straight Connector 19">
            <a:extLst>
              <a:ext uri="{FF2B5EF4-FFF2-40B4-BE49-F238E27FC236}">
                <a16:creationId xmlns:a16="http://schemas.microsoft.com/office/drawing/2014/main" id="{67FBAA25-D775-1A26-A449-732F5E8954A1}"/>
              </a:ext>
            </a:extLst>
          </p:cNvPr>
          <p:cNvCxnSpPr>
            <a:cxnSpLocks/>
          </p:cNvCxnSpPr>
          <p:nvPr/>
        </p:nvCxnSpPr>
        <p:spPr>
          <a:xfrm>
            <a:off x="7123125"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28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16</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86510" y="839814"/>
            <a:ext cx="6581177" cy="4579010"/>
          </a:xfrm>
          <a:prstGeom prst="rect">
            <a:avLst/>
          </a:prstGeom>
        </p:spPr>
        <p:txBody>
          <a:bodyPr wrap="square">
            <a:spAutoFit/>
          </a:bodyPr>
          <a:lstStyle/>
          <a:p>
            <a:pPr algn="l">
              <a:spcAft>
                <a:spcPts val="1200"/>
              </a:spcAft>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Main activities during time spent at the park </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Activities were focused around the play and fitness facilities and the nearby benches. This was the case for park visitors of all ages and group compositions, especially pairs.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Adults were mostly observed sitting and talking, and the children were playing.</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parents sat and watched their children from the benches next to the play facilities, and talked with each other. Parents supervised young children more closely and accompanied them on the play facilities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No interaction was observed between local parents and parents from the population of asylum seekers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Groups of children were observed playing independently; they played tag, used the play and fitness facilities, and rode bicycles or scooters around the park. The children also searched for, collected, and played with natural objects found in the environment (such as sticks)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some areas of the park (the grove, the Circle Plaza, and the monument complex), adults and teenagers were seen talking while sitting on benches or standing. Some used digital devices. Groups of kids played basketball.</a:t>
            </a:r>
            <a:r>
              <a:rPr lang="he-IL" sz="1200"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BB5695EB-EB55-4A36-93F8-3D9AA29B361E}"/>
              </a:ext>
            </a:extLst>
          </p:cNvPr>
          <p:cNvSpPr txBox="1"/>
          <p:nvPr/>
        </p:nvSpPr>
        <p:spPr>
          <a:xfrm>
            <a:off x="-68647" y="6029264"/>
            <a:ext cx="6281329"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The height of the bubbles along the Y-axis represents the number of groups of a particular composition that were observed. The size and color of the bubbles represents the number of people in the group, as specified in the legend.</a:t>
            </a:r>
            <a:endParaRPr lang="he-IL" sz="10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81073A4-3D5C-4BE2-B568-0C6B333AD023}"/>
              </a:ext>
            </a:extLst>
          </p:cNvPr>
          <p:cNvSpPr/>
          <p:nvPr/>
        </p:nvSpPr>
        <p:spPr>
          <a:xfrm>
            <a:off x="-2455" y="389651"/>
            <a:ext cx="6860453"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Parent-child interaction and joint play</a:t>
            </a:r>
            <a:endParaRPr lang="he-IL" dirty="0">
              <a:solidFill>
                <a:schemeClr val="bg1"/>
              </a:solidFill>
            </a:endParaRPr>
          </a:p>
        </p:txBody>
      </p:sp>
      <p:graphicFrame>
        <p:nvGraphicFramePr>
          <p:cNvPr id="12" name="Chart 11">
            <a:extLst>
              <a:ext uri="{FF2B5EF4-FFF2-40B4-BE49-F238E27FC236}">
                <a16:creationId xmlns:a16="http://schemas.microsoft.com/office/drawing/2014/main" id="{CCAF533C-E82D-BE61-BE6C-509DFCD08C28}"/>
              </a:ext>
            </a:extLst>
          </p:cNvPr>
          <p:cNvGraphicFramePr/>
          <p:nvPr>
            <p:extLst>
              <p:ext uri="{D42A27DB-BD31-4B8C-83A1-F6EECF244321}">
                <p14:modId xmlns:p14="http://schemas.microsoft.com/office/powerpoint/2010/main" val="1503369102"/>
              </p:ext>
            </p:extLst>
          </p:nvPr>
        </p:nvGraphicFramePr>
        <p:xfrm>
          <a:off x="6861851" y="389649"/>
          <a:ext cx="5225779" cy="2997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2EF1055B-F8A1-1876-40CC-8F4C68481215}"/>
              </a:ext>
            </a:extLst>
          </p:cNvPr>
          <p:cNvGraphicFramePr/>
          <p:nvPr>
            <p:extLst>
              <p:ext uri="{D42A27DB-BD31-4B8C-83A1-F6EECF244321}">
                <p14:modId xmlns:p14="http://schemas.microsoft.com/office/powerpoint/2010/main" val="553223828"/>
              </p:ext>
            </p:extLst>
          </p:nvPr>
        </p:nvGraphicFramePr>
        <p:xfrm>
          <a:off x="6857998" y="3270046"/>
          <a:ext cx="5334000" cy="2858175"/>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3">
            <a:extLst>
              <a:ext uri="{FF2B5EF4-FFF2-40B4-BE49-F238E27FC236}">
                <a16:creationId xmlns:a16="http://schemas.microsoft.com/office/drawing/2014/main" id="{C045A085-4E37-E1C9-2F07-B1325EFE49DD}"/>
              </a:ext>
            </a:extLst>
          </p:cNvPr>
          <p:cNvCxnSpPr>
            <a:cxnSpLocks/>
          </p:cNvCxnSpPr>
          <p:nvPr/>
        </p:nvCxnSpPr>
        <p:spPr>
          <a:xfrm>
            <a:off x="6857998" y="389650"/>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494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17</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60227" y="789807"/>
            <a:ext cx="8244573" cy="5240730"/>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Features of the area</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facilities are in a shady area and in relatively good condition, although some interviewees noted that they could use renovation. The grove of trees and grassy area are pleasant and relatively clean. The other areas of the park areas are so dirty that it is difficult to enjoy the visit</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trash cans throughout the park, but there is a lot of mess from pigeon droppings and fallen fruit from the trees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number of roosters and hens roamed around the garden. Interviewees reported that they belong to a local resident. Some visitors see them as a nuisance, while others said that the children enjoy their presence</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Circle Plaza is exposed to the sun at all hours of the day. This is the only area that has a functioning water fountain. The concrete flooring has multiple cracks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sidewalks in the park are wide, without separate lanes for bicycles. Trees planted in the center of the paths make walking difficult and uncomfortable, especially for people with disabilities and those with baby strollers</a:t>
            </a:r>
            <a:r>
              <a:rPr lang="he-IL" sz="1200" dirty="0">
                <a:latin typeface="Tahoma" panose="020B0604030504040204" pitchFamily="34" charset="0"/>
                <a:ea typeface="Tahoma" panose="020B0604030504040204" pitchFamily="34" charset="0"/>
                <a:cs typeface="Tahoma" panose="020B0604030504040204" pitchFamily="34" charset="0"/>
              </a:rPr>
              <a:t>.</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l">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Outside the park:</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It is possible to enter the park from all directions. From the east and west, the pathways are relatively accessible and convenient for entry with strollers. From the north, there is an unofficial passage between bushes, from a residential area</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street to the south of the park is very dirty and the entrance is blocked by a planted tree.</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places, the access paths to the parks are too narrow and people pushing strollers must step down into the road.</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2E01ABF5-16BC-451C-8658-FA3E1A538151}"/>
              </a:ext>
            </a:extLst>
          </p:cNvPr>
          <p:cNvSpPr/>
          <p:nvPr/>
        </p:nvSpPr>
        <p:spPr>
          <a:xfrm>
            <a:off x="2494" y="389649"/>
            <a:ext cx="8694873"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young children and their caregivers</a:t>
            </a:r>
            <a:endParaRPr lang="he-IL" dirty="0">
              <a:solidFill>
                <a:schemeClr val="bg1"/>
              </a:solidFill>
            </a:endParaRPr>
          </a:p>
        </p:txBody>
      </p:sp>
      <p:sp>
        <p:nvSpPr>
          <p:cNvPr id="25" name="TextBox 24">
            <a:extLst>
              <a:ext uri="{FF2B5EF4-FFF2-40B4-BE49-F238E27FC236}">
                <a16:creationId xmlns:a16="http://schemas.microsoft.com/office/drawing/2014/main" id="{477E9664-99D6-8625-6DB2-88D8A515BA08}"/>
              </a:ext>
            </a:extLst>
          </p:cNvPr>
          <p:cNvSpPr txBox="1"/>
          <p:nvPr/>
        </p:nvSpPr>
        <p:spPr>
          <a:xfrm>
            <a:off x="5254928" y="6191699"/>
            <a:ext cx="4138990"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1FA44445-2756-9980-B4AC-C3B87662E652}"/>
              </a:ext>
            </a:extLst>
          </p:cNvPr>
          <p:cNvSpPr/>
          <p:nvPr/>
        </p:nvSpPr>
        <p:spPr>
          <a:xfrm>
            <a:off x="8754726" y="198794"/>
            <a:ext cx="3497127"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scores* based on  observations and interviews</a:t>
            </a:r>
          </a:p>
        </p:txBody>
      </p:sp>
      <p:grpSp>
        <p:nvGrpSpPr>
          <p:cNvPr id="28" name="Group 27">
            <a:extLst>
              <a:ext uri="{FF2B5EF4-FFF2-40B4-BE49-F238E27FC236}">
                <a16:creationId xmlns:a16="http://schemas.microsoft.com/office/drawing/2014/main" id="{AD4CF169-3DA0-0AA0-350D-527A99ADAEF5}"/>
              </a:ext>
            </a:extLst>
          </p:cNvPr>
          <p:cNvGrpSpPr/>
          <p:nvPr/>
        </p:nvGrpSpPr>
        <p:grpSpPr>
          <a:xfrm>
            <a:off x="9054145" y="994379"/>
            <a:ext cx="2863630" cy="5220275"/>
            <a:chOff x="152003" y="894047"/>
            <a:chExt cx="2676671" cy="5377530"/>
          </a:xfrm>
        </p:grpSpPr>
        <p:sp>
          <p:nvSpPr>
            <p:cNvPr id="29" name="Rectangle 28">
              <a:extLst>
                <a:ext uri="{FF2B5EF4-FFF2-40B4-BE49-F238E27FC236}">
                  <a16:creationId xmlns:a16="http://schemas.microsoft.com/office/drawing/2014/main" id="{E260CFE0-675B-54F1-4ACA-FDCF3FAE5450}"/>
                </a:ext>
              </a:extLst>
            </p:cNvPr>
            <p:cNvSpPr/>
            <p:nvPr/>
          </p:nvSpPr>
          <p:spPr>
            <a:xfrm>
              <a:off x="152004" y="5423827"/>
              <a:ext cx="2674053"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Cleanliness and maintenance</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3.3</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30" name="Rectangle 29">
              <a:extLst>
                <a:ext uri="{FF2B5EF4-FFF2-40B4-BE49-F238E27FC236}">
                  <a16:creationId xmlns:a16="http://schemas.microsoft.com/office/drawing/2014/main" id="{0061AF99-B160-2BCF-0A64-2DC9DF1BBA66}"/>
                </a:ext>
              </a:extLst>
            </p:cNvPr>
            <p:cNvSpPr/>
            <p:nvPr/>
          </p:nvSpPr>
          <p:spPr>
            <a:xfrm>
              <a:off x="152004" y="894047"/>
              <a:ext cx="2676670"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Seating</a:t>
              </a:r>
              <a:r>
                <a:rPr lang="en-US" b="1" dirty="0">
                  <a:latin typeface="Calibri" panose="020F0502020204030204" pitchFamily="34" charset="0"/>
                  <a:cs typeface="Calibri" panose="020F0502020204030204" pitchFamily="34" charset="0"/>
                </a:rPr>
                <a:t> </a:t>
              </a:r>
              <a:endParaRPr lang="he-IL"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6.4</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31" name="Rectangle 30">
              <a:extLst>
                <a:ext uri="{FF2B5EF4-FFF2-40B4-BE49-F238E27FC236}">
                  <a16:creationId xmlns:a16="http://schemas.microsoft.com/office/drawing/2014/main" id="{02A3FCA7-EE60-1505-257B-BD39680F5854}"/>
                </a:ext>
              </a:extLst>
            </p:cNvPr>
            <p:cNvSpPr/>
            <p:nvPr/>
          </p:nvSpPr>
          <p:spPr>
            <a:xfrm>
              <a:off x="152003" y="1787200"/>
              <a:ext cx="2676667"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Shade</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5.5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32" name="Rectangle 31">
              <a:extLst>
                <a:ext uri="{FF2B5EF4-FFF2-40B4-BE49-F238E27FC236}">
                  <a16:creationId xmlns:a16="http://schemas.microsoft.com/office/drawing/2014/main" id="{F1A0C971-C3DC-02C1-2262-55F1C600BCB3}"/>
                </a:ext>
              </a:extLst>
            </p:cNvPr>
            <p:cNvSpPr/>
            <p:nvPr/>
          </p:nvSpPr>
          <p:spPr>
            <a:xfrm>
              <a:off x="152003" y="3600942"/>
              <a:ext cx="2676661"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1200" b="1" dirty="0">
                <a:latin typeface="Calibri" panose="020F0502020204030204" pitchFamily="34" charset="0"/>
                <a:cs typeface="Calibri" panose="020F0502020204030204" pitchFamily="34" charset="0"/>
              </a:endParaRPr>
            </a:p>
            <a:p>
              <a:pPr algn="ctr" rtl="1"/>
              <a:r>
                <a:rPr lang="en-US" sz="1600" b="1" dirty="0">
                  <a:latin typeface="Calibri" panose="020F0502020204030204" pitchFamily="34" charset="0"/>
                  <a:cs typeface="Calibri" panose="020F0502020204030204" pitchFamily="34" charset="0"/>
                </a:rPr>
                <a:t>Enjoyment and convenience</a:t>
              </a:r>
            </a:p>
            <a:p>
              <a:pPr algn="ctr" rtl="1"/>
              <a:r>
                <a:rPr lang="he-IL" sz="2800" b="1" dirty="0">
                  <a:solidFill>
                    <a:prstClr val="white"/>
                  </a:solidFill>
                  <a:latin typeface="Calibri" panose="020F0502020204030204" pitchFamily="34" charset="0"/>
                  <a:cs typeface="Calibri" panose="020F0502020204030204" pitchFamily="34" charset="0"/>
                </a:rPr>
                <a:t>4.6</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33" name="Rectangle 32">
              <a:extLst>
                <a:ext uri="{FF2B5EF4-FFF2-40B4-BE49-F238E27FC236}">
                  <a16:creationId xmlns:a16="http://schemas.microsoft.com/office/drawing/2014/main" id="{EA403FC9-AB42-8450-851B-0E1A1EE1C1BC}"/>
                </a:ext>
              </a:extLst>
            </p:cNvPr>
            <p:cNvSpPr/>
            <p:nvPr/>
          </p:nvSpPr>
          <p:spPr>
            <a:xfrm>
              <a:off x="152004" y="2689498"/>
              <a:ext cx="2676665"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Child safety</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5.1</a:t>
              </a:r>
              <a:r>
                <a:rPr lang="he-IL" sz="3200" b="1" dirty="0">
                  <a:solidFill>
                    <a:prstClr val="white"/>
                  </a:solidFill>
                  <a:latin typeface="Calibri" panose="020F0502020204030204" pitchFamily="34" charset="0"/>
                  <a:cs typeface="Calibri" panose="020F0502020204030204" pitchFamily="34" charset="0"/>
                </a:rPr>
                <a:t> </a:t>
              </a:r>
              <a:r>
                <a:rPr lang="en-US" sz="3200" b="1" dirty="0">
                  <a:solidFill>
                    <a:prstClr val="white"/>
                  </a:solidFill>
                  <a:latin typeface="Calibri" panose="020F0502020204030204" pitchFamily="34" charset="0"/>
                  <a:cs typeface="Calibri" panose="020F0502020204030204" pitchFamily="34" charset="0"/>
                </a:rPr>
                <a:t> </a:t>
              </a:r>
            </a:p>
          </p:txBody>
        </p:sp>
        <p:sp>
          <p:nvSpPr>
            <p:cNvPr id="34" name="Rectangle 33">
              <a:extLst>
                <a:ext uri="{FF2B5EF4-FFF2-40B4-BE49-F238E27FC236}">
                  <a16:creationId xmlns:a16="http://schemas.microsoft.com/office/drawing/2014/main" id="{75D60FE7-F573-AC65-CC83-7D1E788974A2}"/>
                </a:ext>
              </a:extLst>
            </p:cNvPr>
            <p:cNvSpPr/>
            <p:nvPr/>
          </p:nvSpPr>
          <p:spPr>
            <a:xfrm>
              <a:off x="154607" y="4521530"/>
              <a:ext cx="2674052"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Ease of movement and mobility</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4.5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grpSp>
      <p:cxnSp>
        <p:nvCxnSpPr>
          <p:cNvPr id="36" name="Straight Connector 35">
            <a:extLst>
              <a:ext uri="{FF2B5EF4-FFF2-40B4-BE49-F238E27FC236}">
                <a16:creationId xmlns:a16="http://schemas.microsoft.com/office/drawing/2014/main" id="{A6C2B59C-2A5C-78EB-4985-B7F0D22510A4}"/>
              </a:ext>
            </a:extLst>
          </p:cNvPr>
          <p:cNvCxnSpPr>
            <a:cxnSpLocks/>
          </p:cNvCxnSpPr>
          <p:nvPr/>
        </p:nvCxnSpPr>
        <p:spPr>
          <a:xfrm>
            <a:off x="8708890"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pic>
        <p:nvPicPr>
          <p:cNvPr id="35" name="Graphic 34" descr="Chicken">
            <a:extLst>
              <a:ext uri="{FF2B5EF4-FFF2-40B4-BE49-F238E27FC236}">
                <a16:creationId xmlns:a16="http://schemas.microsoft.com/office/drawing/2014/main" id="{4446ED66-CB62-856E-4ACF-FD92B8BEDE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9915" y="2181726"/>
            <a:ext cx="756179" cy="756179"/>
          </a:xfrm>
          <a:prstGeom prst="rect">
            <a:avLst/>
          </a:prstGeom>
        </p:spPr>
      </p:pic>
      <p:pic>
        <p:nvPicPr>
          <p:cNvPr id="37" name="Graphic 36" descr="Rooster">
            <a:extLst>
              <a:ext uri="{FF2B5EF4-FFF2-40B4-BE49-F238E27FC236}">
                <a16:creationId xmlns:a16="http://schemas.microsoft.com/office/drawing/2014/main" id="{C2ABEE65-5071-B515-50DC-B994C3E7A7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310949" y="3129536"/>
            <a:ext cx="887553" cy="887553"/>
          </a:xfrm>
          <a:prstGeom prst="rect">
            <a:avLst/>
          </a:prstGeom>
        </p:spPr>
      </p:pic>
    </p:spTree>
    <p:extLst>
      <p:ext uri="{BB962C8B-B14F-4D97-AF65-F5344CB8AC3E}">
        <p14:creationId xmlns:p14="http://schemas.microsoft.com/office/powerpoint/2010/main" val="327605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18</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r>
              <a:rPr lang="en-US" sz="2000" b="1" dirty="0">
                <a:solidFill>
                  <a:schemeClr val="bg1"/>
                </a:solidFill>
                <a:latin typeface="Tahoma" pitchFamily="34" charset="0"/>
                <a:ea typeface="Tahoma" pitchFamily="34" charset="0"/>
                <a:cs typeface="Tahoma" pitchFamily="34" charset="0"/>
              </a:rPr>
              <a:t> –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CB0E8BE5-D3AB-4585-A046-F5FE7FC9C31C}"/>
              </a:ext>
            </a:extLst>
          </p:cNvPr>
          <p:cNvSpPr/>
          <p:nvPr/>
        </p:nvSpPr>
        <p:spPr>
          <a:xfrm>
            <a:off x="-1" y="4103820"/>
            <a:ext cx="12191999" cy="1839780"/>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85750" lvl="0" indent="-285750" algn="l">
              <a:lnSpc>
                <a:spcPct val="150000"/>
              </a:lnSpc>
              <a:buClr>
                <a:srgbClr val="F9BC25"/>
              </a:buClr>
              <a:buFont typeface="Tahoma" panose="020B0604030504040204" pitchFamily="34" charset="0"/>
              <a:buChar char="█"/>
            </a:pPr>
            <a:r>
              <a:rPr lang="en-US" sz="1400" b="1" dirty="0">
                <a:solidFill>
                  <a:prstClr val="white"/>
                </a:solidFill>
                <a:latin typeface="Tahoma" panose="020B0604030504040204" pitchFamily="34" charset="0"/>
                <a:ea typeface="Tahoma" panose="020B0604030504040204" pitchFamily="34" charset="0"/>
                <a:cs typeface="Tahoma" panose="020B0604030504040204" pitchFamily="34" charset="0"/>
              </a:rPr>
              <a:t>Integrating Urban95 policy in public space planning</a:t>
            </a:r>
            <a:endParaRPr lang="he-IL" sz="14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Gan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HaShoteret</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was selected as a focus for intervention, as part of a pilot project to improve walkability. This decision followed Urbn95’s mapping of walkways and spaces used by parents and children in the Ezra and Ha-</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argazim</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neighborhood. The mapping was presented to partners and stakeholders, and alternatives were explored. </a:t>
            </a:r>
          </a:p>
          <a:p>
            <a:pPr marL="285750" indent="-285750" algn="l">
              <a:lnSpc>
                <a:spcPct val="150000"/>
              </a:lnSpc>
              <a:buClr>
                <a:srgbClr val="FFC000"/>
              </a:buClr>
              <a:buFont typeface="Wingdings" panose="05000000000000000000" pitchFamily="2" charset="2"/>
              <a:buChar cha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Urban95 submitted a proposal to develop spaces for recreation and gatherings in the park in order to adjust it for use by young children and their families. This plan will be implemented later this year or next year, with involvement of the local community center and other entities in the overall renovation of the park. Other proposals were rejected at this stage due to issues of transportation and permitting.</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04CB3D70-ECD5-4600-82BE-41BDE4B6AE20}"/>
              </a:ext>
            </a:extLst>
          </p:cNvPr>
          <p:cNvSpPr/>
          <p:nvPr/>
        </p:nvSpPr>
        <p:spPr>
          <a:xfrm>
            <a:off x="5868222" y="607499"/>
            <a:ext cx="6096000" cy="3326232"/>
          </a:xfrm>
          <a:prstGeom prst="rect">
            <a:avLst/>
          </a:prstGeom>
        </p:spPr>
        <p:txBody>
          <a:bodyPr>
            <a:spAutoFit/>
          </a:bodyPr>
          <a:lstStyle/>
          <a:p>
            <a:pPr marL="28575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physical infrastructure in the park is only partially adjusted for young children and their caregivers</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Recommendations: Renovating and adding facilities to improve visitors’ wellbeing such as toilets, benches and a drinking fountain with cold water; improving routine maintenance and cleanliness; renovating access paths to allow safe and convenient access for wheelchairs and strollers. </a:t>
            </a: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Little parent-child interaction or joint play among young children and their caregivers was observed</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Activities may enrich the park, for example by creating a branch of the community center in the park area</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Most local park visitors arrive there by foot or bicycle</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9B9B2C2D-91F9-5910-C67F-99312BD4CC3E}"/>
              </a:ext>
            </a:extLst>
          </p:cNvPr>
          <p:cNvSpPr/>
          <p:nvPr/>
        </p:nvSpPr>
        <p:spPr>
          <a:xfrm>
            <a:off x="228701" y="598446"/>
            <a:ext cx="5415978" cy="3978846"/>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park is mainly used by the local population</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Natural elements contribute to a pleasant atmosphere and it is important to preserve them. However, cleanliness must be maintained and waste disposed of. Access routes must be adapted to the natural features (for example, paving walkways around trees so they are not blocked).</a:t>
            </a:r>
            <a:r>
              <a:rPr lang="he-IL" sz="1200"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Improving conditions may attract visitors to under-utilized areas and so the entire park complex reaches its inherent potential. For example, the shelter plaza may be used as a seating and recreation area. The play facilities in the Circle Plaza may be removed and the area converted into a soccer or basketball court or area for play and visiting.</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expressed the need for security cameras to be installed for purposes of crime deterrence and law enforcement.</a:t>
            </a:r>
          </a:p>
          <a:p>
            <a:pPr marL="285750" indent="-285750" algn="l">
              <a:lnSpc>
                <a:spcPct val="150000"/>
              </a:lnSpc>
              <a:buClr>
                <a:srgbClr val="FFC000"/>
              </a:buClr>
              <a:buFont typeface="Wingdings" panose="05000000000000000000" pitchFamily="2" charset="2"/>
              <a:buChar char="§"/>
            </a:pPr>
            <a:endParaRPr lang="he-IL" sz="12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997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19</a:t>
            </a:fld>
            <a:endParaRPr lang="en-US" sz="1400"/>
          </a:p>
        </p:txBody>
      </p:sp>
      <p:sp>
        <p:nvSpPr>
          <p:cNvPr id="17" name="TextBox 16"/>
          <p:cNvSpPr txBox="1"/>
          <p:nvPr/>
        </p:nvSpPr>
        <p:spPr>
          <a:xfrm>
            <a:off x="623110" y="2513194"/>
            <a:ext cx="10675620"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Findings of pre/post intervention observations</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0310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2</a:t>
            </a:fld>
            <a:endParaRPr lang="en-US" sz="1400" dirty="0"/>
          </a:p>
        </p:txBody>
      </p:sp>
      <p:grpSp>
        <p:nvGrpSpPr>
          <p:cNvPr id="5" name="קבוצה 4"/>
          <p:cNvGrpSpPr/>
          <p:nvPr/>
        </p:nvGrpSpPr>
        <p:grpSpPr>
          <a:xfrm>
            <a:off x="417905" y="3416475"/>
            <a:ext cx="5175681" cy="1329417"/>
            <a:chOff x="6213537" y="1215298"/>
            <a:chExt cx="4489376" cy="1329417"/>
          </a:xfrm>
        </p:grpSpPr>
        <p:sp>
          <p:nvSpPr>
            <p:cNvPr id="10" name="Rectangle 9"/>
            <p:cNvSpPr/>
            <p:nvPr/>
          </p:nvSpPr>
          <p:spPr>
            <a:xfrm>
              <a:off x="6213537" y="1565162"/>
              <a:ext cx="3202777" cy="646331"/>
            </a:xfrm>
            <a:prstGeom prst="rect">
              <a:avLst/>
            </a:prstGeom>
          </p:spPr>
          <p:txBody>
            <a:bodyPr wrap="square">
              <a:spAutoFit/>
            </a:bodyPr>
            <a:lstStyle/>
            <a:p>
              <a:pPr algn="r"/>
              <a:r>
                <a:rPr lang="en-US" b="1" i="0" dirty="0" err="1">
                  <a:effectLst/>
                  <a:latin typeface="Tahoma" panose="020B0604030504040204" pitchFamily="34" charset="0"/>
                  <a:ea typeface="Tahoma" panose="020B0604030504040204" pitchFamily="34" charset="0"/>
                  <a:cs typeface="Tahoma" panose="020B0604030504040204" pitchFamily="34" charset="0"/>
                </a:rPr>
                <a:t>Alona</a:t>
              </a:r>
              <a:r>
                <a:rPr lang="en-US" b="1" i="0" dirty="0">
                  <a:effectLst/>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Tsirulnikov</a:t>
              </a:r>
              <a:endParaRPr lang="en-US" b="1" i="0" dirty="0">
                <a:effectLst/>
                <a:latin typeface="Tahoma" panose="020B0604030504040204" pitchFamily="34" charset="0"/>
                <a:ea typeface="Tahoma" panose="020B0604030504040204" pitchFamily="34" charset="0"/>
                <a:cs typeface="Tahoma" panose="020B0604030504040204" pitchFamily="34" charset="0"/>
              </a:endParaRPr>
            </a:p>
            <a:p>
              <a:pPr lvl="0" algn="r" rtl="1">
                <a:defRPr/>
              </a:pPr>
              <a:r>
                <a:rPr lang="en-US" dirty="0">
                  <a:latin typeface="Tahoma" pitchFamily="34" charset="0"/>
                  <a:ea typeface="Tahoma" pitchFamily="34" charset="0"/>
                  <a:cs typeface="Tahoma" pitchFamily="34" charset="0"/>
                </a:rPr>
                <a:t>Researcher &amp; Program Evaluator</a:t>
              </a:r>
              <a:endParaRPr lang="he-IL" dirty="0">
                <a:latin typeface="Tahoma" pitchFamily="34" charset="0"/>
                <a:ea typeface="Tahoma" pitchFamily="34" charset="0"/>
                <a:cs typeface="Tahoma" pitchFamily="34" charset="0"/>
              </a:endParaRPr>
            </a:p>
          </p:txBody>
        </p:sp>
        <p:pic>
          <p:nvPicPr>
            <p:cNvPr id="11" name="תמונה 1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543296" y="1215298"/>
              <a:ext cx="1159617" cy="1329417"/>
            </a:xfrm>
            <a:prstGeom prst="ellipse">
              <a:avLst/>
            </a:prstGeom>
            <a:ln>
              <a:noFill/>
            </a:ln>
            <a:effectLst>
              <a:softEdge rad="112500"/>
            </a:effectLst>
          </p:spPr>
        </p:pic>
      </p:grpSp>
      <p:grpSp>
        <p:nvGrpSpPr>
          <p:cNvPr id="3" name="Group 2">
            <a:extLst>
              <a:ext uri="{FF2B5EF4-FFF2-40B4-BE49-F238E27FC236}">
                <a16:creationId xmlns:a16="http://schemas.microsoft.com/office/drawing/2014/main" id="{AA195042-D717-410F-85E6-97FBF7312DA9}"/>
              </a:ext>
            </a:extLst>
          </p:cNvPr>
          <p:cNvGrpSpPr/>
          <p:nvPr/>
        </p:nvGrpSpPr>
        <p:grpSpPr>
          <a:xfrm>
            <a:off x="5982018" y="1084089"/>
            <a:ext cx="5316712" cy="1259217"/>
            <a:chOff x="788166" y="1609965"/>
            <a:chExt cx="5316712" cy="1259217"/>
          </a:xfrm>
        </p:grpSpPr>
        <p:pic>
          <p:nvPicPr>
            <p:cNvPr id="24" name="תמונה 18">
              <a:extLst>
                <a:ext uri="{FF2B5EF4-FFF2-40B4-BE49-F238E27FC236}">
                  <a16:creationId xmlns:a16="http://schemas.microsoft.com/office/drawing/2014/main" id="{C800FCC4-0901-43E9-9122-0ADE2921CE8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 b="24513"/>
            <a:stretch/>
          </p:blipFill>
          <p:spPr>
            <a:xfrm>
              <a:off x="4899323" y="1609965"/>
              <a:ext cx="1205555" cy="1259217"/>
            </a:xfrm>
            <a:prstGeom prst="ellipse">
              <a:avLst/>
            </a:prstGeom>
            <a:ln>
              <a:noFill/>
            </a:ln>
            <a:effectLst>
              <a:softEdge rad="112500"/>
            </a:effectLst>
          </p:spPr>
        </p:pic>
        <p:sp>
          <p:nvSpPr>
            <p:cNvPr id="25" name="Rectangle 24">
              <a:extLst>
                <a:ext uri="{FF2B5EF4-FFF2-40B4-BE49-F238E27FC236}">
                  <a16:creationId xmlns:a16="http://schemas.microsoft.com/office/drawing/2014/main" id="{BF2A0EF3-49B1-4F7D-89D8-908F97894891}"/>
                </a:ext>
              </a:extLst>
            </p:cNvPr>
            <p:cNvSpPr/>
            <p:nvPr/>
          </p:nvSpPr>
          <p:spPr>
            <a:xfrm>
              <a:off x="788166" y="1916813"/>
              <a:ext cx="4059412" cy="646331"/>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Dr. Tal </a:t>
              </a:r>
              <a:r>
                <a:rPr lang="en-US" b="1" dirty="0" err="1">
                  <a:latin typeface="Tahoma" pitchFamily="34" charset="0"/>
                  <a:ea typeface="Tahoma" pitchFamily="34" charset="0"/>
                  <a:cs typeface="Tahoma" pitchFamily="34" charset="0"/>
                </a:rPr>
                <a:t>Mishaan</a:t>
              </a:r>
              <a:r>
                <a:rPr lang="en-US" b="1" dirty="0">
                  <a:latin typeface="Tahoma" pitchFamily="34" charset="0"/>
                  <a:ea typeface="Tahoma" pitchFamily="34" charset="0"/>
                  <a:cs typeface="Tahoma" pitchFamily="34" charset="0"/>
                </a:rPr>
                <a:t> Spiegel</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Head of Program Evaluation Unit</a:t>
              </a:r>
              <a:endParaRPr lang="en-US" dirty="0">
                <a:solidFill>
                  <a:srgbClr val="36636F"/>
                </a:solidFill>
                <a:latin typeface="Tahoma" pitchFamily="34" charset="0"/>
                <a:ea typeface="Tahoma" pitchFamily="34" charset="0"/>
                <a:cs typeface="Tahoma" pitchFamily="34" charset="0"/>
              </a:endParaRPr>
            </a:p>
          </p:txBody>
        </p:sp>
      </p:grpSp>
      <p:sp>
        <p:nvSpPr>
          <p:cNvPr id="12" name="TextBox 11">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r>
              <a:rPr lang="en-US" sz="2000" dirty="0">
                <a:solidFill>
                  <a:schemeClr val="bg1"/>
                </a:solidFill>
                <a:latin typeface="Tahoma" pitchFamily="34" charset="0"/>
                <a:ea typeface="Tahoma" pitchFamily="34" charset="0"/>
                <a:cs typeface="Tahoma" pitchFamily="34" charset="0"/>
              </a:rPr>
              <a:t>Research Team</a:t>
            </a:r>
            <a:endParaRPr lang="he-IL" sz="2000" dirty="0">
              <a:solidFill>
                <a:schemeClr val="bg1"/>
              </a:solidFill>
              <a:latin typeface="Tahoma" pitchFamily="34" charset="0"/>
              <a:ea typeface="Tahoma" pitchFamily="34" charset="0"/>
              <a:cs typeface="Tahoma" pitchFamily="34" charset="0"/>
            </a:endParaRPr>
          </a:p>
        </p:txBody>
      </p:sp>
      <p:grpSp>
        <p:nvGrpSpPr>
          <p:cNvPr id="7" name="קבוצה 6"/>
          <p:cNvGrpSpPr/>
          <p:nvPr/>
        </p:nvGrpSpPr>
        <p:grpSpPr>
          <a:xfrm>
            <a:off x="-73441" y="871085"/>
            <a:ext cx="5782626" cy="1285478"/>
            <a:chOff x="5621381" y="3976885"/>
            <a:chExt cx="5233458" cy="1285478"/>
          </a:xfrm>
        </p:grpSpPr>
        <p:pic>
          <p:nvPicPr>
            <p:cNvPr id="4" name="תמונה 3"/>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17863" r="7690"/>
            <a:stretch/>
          </p:blipFill>
          <p:spPr>
            <a:xfrm>
              <a:off x="9646786" y="3976885"/>
              <a:ext cx="1208053" cy="1285478"/>
            </a:xfrm>
            <a:prstGeom prst="ellipse">
              <a:avLst/>
            </a:prstGeom>
            <a:ln>
              <a:noFill/>
            </a:ln>
            <a:effectLst>
              <a:softEdge rad="112500"/>
            </a:effectLst>
          </p:spPr>
        </p:pic>
        <p:sp>
          <p:nvSpPr>
            <p:cNvPr id="17" name="Rectangle 19">
              <a:extLst>
                <a:ext uri="{FF2B5EF4-FFF2-40B4-BE49-F238E27FC236}">
                  <a16:creationId xmlns:a16="http://schemas.microsoft.com/office/drawing/2014/main" id="{1E5A95D6-DE9E-4973-AFC3-380A3B36FF67}"/>
                </a:ext>
              </a:extLst>
            </p:cNvPr>
            <p:cNvSpPr/>
            <p:nvPr/>
          </p:nvSpPr>
          <p:spPr>
            <a:xfrm>
              <a:off x="5621381" y="4327236"/>
              <a:ext cx="3921915" cy="646331"/>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Sharon Brand Martin</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Researcher &amp; Program Evaluator</a:t>
              </a:r>
            </a:p>
          </p:txBody>
        </p:sp>
      </p:grpSp>
      <p:grpSp>
        <p:nvGrpSpPr>
          <p:cNvPr id="6" name="Group 5">
            <a:extLst>
              <a:ext uri="{FF2B5EF4-FFF2-40B4-BE49-F238E27FC236}">
                <a16:creationId xmlns:a16="http://schemas.microsoft.com/office/drawing/2014/main" id="{0AC51489-3FA8-4729-8A18-B195CD4CD230}"/>
              </a:ext>
            </a:extLst>
          </p:cNvPr>
          <p:cNvGrpSpPr/>
          <p:nvPr/>
        </p:nvGrpSpPr>
        <p:grpSpPr>
          <a:xfrm>
            <a:off x="6332932" y="3480725"/>
            <a:ext cx="5441163" cy="1330006"/>
            <a:chOff x="788166" y="3027286"/>
            <a:chExt cx="5441163" cy="1330006"/>
          </a:xfrm>
        </p:grpSpPr>
        <p:pic>
          <p:nvPicPr>
            <p:cNvPr id="13" name="Picture 2">
              <a:extLst>
                <a:ext uri="{FF2B5EF4-FFF2-40B4-BE49-F238E27FC236}">
                  <a16:creationId xmlns:a16="http://schemas.microsoft.com/office/drawing/2014/main" id="{C73C984A-103F-4855-83C8-8C6C5E53DDB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99323" y="3027286"/>
              <a:ext cx="1330006" cy="1330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970D314-F529-4061-ACC5-5509AF9B8EDF}"/>
                </a:ext>
              </a:extLst>
            </p:cNvPr>
            <p:cNvSpPr/>
            <p:nvPr/>
          </p:nvSpPr>
          <p:spPr>
            <a:xfrm>
              <a:off x="788166" y="3369123"/>
              <a:ext cx="4059412" cy="923330"/>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Dr. Hava Newman</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Head of Assessment and Evaluation Unit</a:t>
              </a:r>
              <a:endParaRPr lang="en-US" dirty="0">
                <a:solidFill>
                  <a:srgbClr val="36636F"/>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2583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20</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err="1">
                <a:solidFill>
                  <a:schemeClr val="bg1"/>
                </a:solidFill>
                <a:latin typeface="Tahoma" pitchFamily="34" charset="0"/>
                <a:ea typeface="Tahoma" pitchFamily="34" charset="0"/>
                <a:cs typeface="Tahoma" pitchFamily="34" charset="0"/>
              </a:rPr>
              <a:t>Kerem</a:t>
            </a:r>
            <a:r>
              <a:rPr lang="en-US" sz="3200" b="1" dirty="0">
                <a:solidFill>
                  <a:schemeClr val="bg1"/>
                </a:solidFill>
                <a:latin typeface="Tahoma" pitchFamily="34" charset="0"/>
                <a:ea typeface="Tahoma" pitchFamily="34" charset="0"/>
                <a:cs typeface="Tahoma" pitchFamily="34" charset="0"/>
              </a:rPr>
              <a:t> </a:t>
            </a:r>
            <a:r>
              <a:rPr lang="en-US" sz="3200" b="1" dirty="0" err="1">
                <a:solidFill>
                  <a:schemeClr val="bg1"/>
                </a:solidFill>
                <a:latin typeface="Tahoma" pitchFamily="34" charset="0"/>
                <a:ea typeface="Tahoma" pitchFamily="34" charset="0"/>
                <a:cs typeface="Tahoma" pitchFamily="34" charset="0"/>
              </a:rPr>
              <a:t>HaTeimanim</a:t>
            </a:r>
            <a:endParaRPr lang="he-IL" sz="3200" b="1" dirty="0">
              <a:solidFill>
                <a:schemeClr val="bg1"/>
              </a:solidFill>
              <a:latin typeface="Tahoma" pitchFamily="34" charset="0"/>
              <a:ea typeface="Tahoma" pitchFamily="34" charset="0"/>
              <a:cs typeface="Tahoma" pitchFamily="34" charset="0"/>
            </a:endParaRPr>
          </a:p>
        </p:txBody>
      </p:sp>
      <p:pic>
        <p:nvPicPr>
          <p:cNvPr id="11" name="Picture 10">
            <a:extLst>
              <a:ext uri="{FF2B5EF4-FFF2-40B4-BE49-F238E27FC236}">
                <a16:creationId xmlns:a16="http://schemas.microsoft.com/office/drawing/2014/main" id="{41D2E31B-2745-48A1-8F04-5DA7D73A9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256"/>
            <a:ext cx="5819775" cy="4657926"/>
          </a:xfrm>
          <a:prstGeom prst="rect">
            <a:avLst/>
          </a:prstGeom>
        </p:spPr>
      </p:pic>
      <p:pic>
        <p:nvPicPr>
          <p:cNvPr id="14" name="Picture 13">
            <a:extLst>
              <a:ext uri="{FF2B5EF4-FFF2-40B4-BE49-F238E27FC236}">
                <a16:creationId xmlns:a16="http://schemas.microsoft.com/office/drawing/2014/main" id="{13BA1181-D686-4B88-A865-164A3F2A0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6338" y="4107066"/>
            <a:ext cx="2927173" cy="2342798"/>
          </a:xfrm>
          <a:prstGeom prst="rect">
            <a:avLst/>
          </a:prstGeom>
        </p:spPr>
      </p:pic>
      <p:pic>
        <p:nvPicPr>
          <p:cNvPr id="6" name="Picture 5">
            <a:extLst>
              <a:ext uri="{FF2B5EF4-FFF2-40B4-BE49-F238E27FC236}">
                <a16:creationId xmlns:a16="http://schemas.microsoft.com/office/drawing/2014/main" id="{0E339B70-E27A-443B-B36A-D50BE70089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07066"/>
            <a:ext cx="2927173" cy="2342798"/>
          </a:xfrm>
          <a:prstGeom prst="rect">
            <a:avLst/>
          </a:prstGeom>
        </p:spPr>
      </p:pic>
      <p:sp>
        <p:nvSpPr>
          <p:cNvPr id="8" name="TextBox 7">
            <a:extLst>
              <a:ext uri="{FF2B5EF4-FFF2-40B4-BE49-F238E27FC236}">
                <a16:creationId xmlns:a16="http://schemas.microsoft.com/office/drawing/2014/main" id="{32339A19-2883-480B-9451-81BCF354AF87}"/>
              </a:ext>
            </a:extLst>
          </p:cNvPr>
          <p:cNvSpPr txBox="1"/>
          <p:nvPr/>
        </p:nvSpPr>
        <p:spPr>
          <a:xfrm>
            <a:off x="5953126" y="563256"/>
            <a:ext cx="6122334" cy="5588389"/>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a:t>
            </a:r>
            <a:r>
              <a:rPr lang="en-US" sz="1400" dirty="0">
                <a:effectLst/>
                <a:latin typeface="Tahoma" panose="020B0604030504040204" pitchFamily="34" charset="0"/>
                <a:ea typeface="Tahoma" panose="020B0604030504040204" pitchFamily="34" charset="0"/>
                <a:cs typeface="Tahoma" panose="020B0604030504040204" pitchFamily="34" charset="0"/>
              </a:rPr>
              <a:t>s part of a plan to create a pedestrian-oriented neighborhood, an intervention site in the </a:t>
            </a:r>
            <a:r>
              <a:rPr lang="en-US" sz="1400" dirty="0" err="1">
                <a:effectLst/>
                <a:latin typeface="Tahoma" panose="020B0604030504040204" pitchFamily="34" charset="0"/>
                <a:ea typeface="Tahoma" panose="020B0604030504040204" pitchFamily="34" charset="0"/>
                <a:cs typeface="Tahoma" panose="020B0604030504040204" pitchFamily="34" charset="0"/>
              </a:rPr>
              <a:t>Kerem</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HaTeimanim</a:t>
            </a:r>
            <a:r>
              <a:rPr lang="en-US" sz="1400" dirty="0">
                <a:effectLst/>
                <a:latin typeface="Tahoma" panose="020B0604030504040204" pitchFamily="34" charset="0"/>
                <a:ea typeface="Tahoma" panose="020B0604030504040204" pitchFamily="34" charset="0"/>
                <a:cs typeface="Tahoma" panose="020B0604030504040204" pitchFamily="34" charset="0"/>
              </a:rPr>
              <a:t> neighborhood was selected. </a:t>
            </a:r>
            <a:br>
              <a:rPr lang="en-US" sz="1400" dirty="0">
                <a:effectLst/>
                <a:latin typeface="Tahoma" panose="020B0604030504040204" pitchFamily="34" charset="0"/>
                <a:ea typeface="Tahoma" panose="020B0604030504040204" pitchFamily="34" charset="0"/>
                <a:cs typeface="Tahoma" panose="020B0604030504040204" pitchFamily="34" charset="0"/>
              </a:rPr>
            </a:br>
            <a:r>
              <a:rPr lang="en-US" sz="1400" dirty="0">
                <a:effectLst/>
                <a:latin typeface="Tahoma" panose="020B0604030504040204" pitchFamily="34" charset="0"/>
                <a:ea typeface="Tahoma" panose="020B0604030504040204" pitchFamily="34" charset="0"/>
                <a:cs typeface="Tahoma" panose="020B0604030504040204" pitchFamily="34" charset="0"/>
              </a:rPr>
              <a:t>It consists of several streets and businesses that attract visitors, with an atmosphere of bustling activity. Potential solutions for optimizing daily functioning of the businesses and the well-being of the residents were examined, including changes in traffic arrangements in this complex and the public space as a whole.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In the selected complex, some streets are open for vehicular traffic, and others are geared for pedestrian traffic; in reality, this combines several modes of transportation.</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situation before the intervention was mapped, with a focus on modes of travel, the populations using them, local conditions, and their impacts on the well-being of residents, visitors, and businesses. </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Residents were invited to tours and participatory meetings.</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intervention included closing selected streets to vehicles and designating them for pedestrians only.</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44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21</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r>
              <a:rPr lang="en-US" sz="2000" b="1" dirty="0">
                <a:solidFill>
                  <a:schemeClr val="bg1"/>
                </a:solidFill>
                <a:latin typeface="Tahoma" pitchFamily="34" charset="0"/>
                <a:ea typeface="Tahoma" pitchFamily="34" charset="0"/>
                <a:cs typeface="Tahoma" pitchFamily="34" charset="0"/>
              </a:rPr>
              <a:t>–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77512" y="400110"/>
            <a:ext cx="11903651" cy="2679901"/>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 – 40 hours of observations were conducted before the intervention and 40 hours afterwards:</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using the "XPLORE" approach, which includes reference to features in the space</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events at different times of day.</a:t>
            </a: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visitors to the complex: 62 before the intervention and 52 afterwards</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traffic and visits using Gehl Architects’ Public Life app, dividing the observation site into north and south areas.</a:t>
            </a:r>
            <a:endParaRPr lang="en-US" sz="1400" dirty="0">
              <a:latin typeface="Tahoma"/>
              <a:ea typeface="Tahoma"/>
              <a:cs typeface="Tahoma"/>
            </a:endParaRPr>
          </a:p>
          <a:p>
            <a:pPr marL="285750" indent="-285750" algn="l">
              <a:lnSpc>
                <a:spcPct val="150000"/>
              </a:lnSpc>
              <a:buClr>
                <a:srgbClr val="FFC000"/>
              </a:buClr>
              <a:buFontTx/>
              <a:buChar char="█"/>
            </a:pPr>
            <a:r>
              <a:rPr lang="en-US" sz="1400" dirty="0">
                <a:latin typeface="Tahoma"/>
                <a:ea typeface="Tahoma"/>
                <a:cs typeface="Tahoma"/>
              </a:rPr>
              <a:t>Observations times: Thursdays from 10:00 to 24:00 and Fridays between 10:00 - 16:00 during April-May 2021 (pre-intervention) </a:t>
            </a:r>
            <a:br>
              <a:rPr lang="en-US" sz="1400" dirty="0">
                <a:latin typeface="Tahoma"/>
                <a:ea typeface="Tahoma"/>
                <a:cs typeface="Tahoma"/>
              </a:rPr>
            </a:br>
            <a:r>
              <a:rPr lang="en-US" sz="1400" dirty="0">
                <a:latin typeface="Tahoma"/>
                <a:ea typeface="Tahoma"/>
                <a:cs typeface="Tahoma"/>
              </a:rPr>
              <a:t>and September-October 2021 (post-intervention)</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le 6">
            <a:extLst>
              <a:ext uri="{FF2B5EF4-FFF2-40B4-BE49-F238E27FC236}">
                <a16:creationId xmlns:a16="http://schemas.microsoft.com/office/drawing/2014/main" id="{14D325FA-7D19-4F6A-8909-E2D00EDC227F}"/>
              </a:ext>
            </a:extLst>
          </p:cNvPr>
          <p:cNvGraphicFramePr>
            <a:graphicFrameLocks noGrp="1"/>
          </p:cNvGraphicFramePr>
          <p:nvPr>
            <p:extLst>
              <p:ext uri="{D42A27DB-BD31-4B8C-83A1-F6EECF244321}">
                <p14:modId xmlns:p14="http://schemas.microsoft.com/office/powerpoint/2010/main" val="1422692180"/>
              </p:ext>
            </p:extLst>
          </p:nvPr>
        </p:nvGraphicFramePr>
        <p:xfrm>
          <a:off x="749648" y="3080011"/>
          <a:ext cx="11440278" cy="2962201"/>
        </p:xfrm>
        <a:graphic>
          <a:graphicData uri="http://schemas.openxmlformats.org/drawingml/2006/table">
            <a:tbl>
              <a:tblPr firstRow="1" firstCol="1" bandRow="1">
                <a:tableStyleId>{F5AB1C69-6EDB-4FF4-983F-18BD219EF322}</a:tableStyleId>
              </a:tblPr>
              <a:tblGrid>
                <a:gridCol w="355181">
                  <a:extLst>
                    <a:ext uri="{9D8B030D-6E8A-4147-A177-3AD203B41FA5}">
                      <a16:colId xmlns:a16="http://schemas.microsoft.com/office/drawing/2014/main" val="323102562"/>
                    </a:ext>
                  </a:extLst>
                </a:gridCol>
                <a:gridCol w="1907312">
                  <a:extLst>
                    <a:ext uri="{9D8B030D-6E8A-4147-A177-3AD203B41FA5}">
                      <a16:colId xmlns:a16="http://schemas.microsoft.com/office/drawing/2014/main" val="2281880755"/>
                    </a:ext>
                  </a:extLst>
                </a:gridCol>
                <a:gridCol w="2384612">
                  <a:extLst>
                    <a:ext uri="{9D8B030D-6E8A-4147-A177-3AD203B41FA5}">
                      <a16:colId xmlns:a16="http://schemas.microsoft.com/office/drawing/2014/main" val="3005334350"/>
                    </a:ext>
                  </a:extLst>
                </a:gridCol>
                <a:gridCol w="788894">
                  <a:extLst>
                    <a:ext uri="{9D8B030D-6E8A-4147-A177-3AD203B41FA5}">
                      <a16:colId xmlns:a16="http://schemas.microsoft.com/office/drawing/2014/main" val="2164678863"/>
                    </a:ext>
                  </a:extLst>
                </a:gridCol>
                <a:gridCol w="1712259">
                  <a:extLst>
                    <a:ext uri="{9D8B030D-6E8A-4147-A177-3AD203B41FA5}">
                      <a16:colId xmlns:a16="http://schemas.microsoft.com/office/drawing/2014/main" val="67913869"/>
                    </a:ext>
                  </a:extLst>
                </a:gridCol>
                <a:gridCol w="1819835">
                  <a:extLst>
                    <a:ext uri="{9D8B030D-6E8A-4147-A177-3AD203B41FA5}">
                      <a16:colId xmlns:a16="http://schemas.microsoft.com/office/drawing/2014/main" val="430420664"/>
                    </a:ext>
                  </a:extLst>
                </a:gridCol>
                <a:gridCol w="1573899">
                  <a:extLst>
                    <a:ext uri="{9D8B030D-6E8A-4147-A177-3AD203B41FA5}">
                      <a16:colId xmlns:a16="http://schemas.microsoft.com/office/drawing/2014/main" val="1383703242"/>
                    </a:ext>
                  </a:extLst>
                </a:gridCol>
                <a:gridCol w="898286">
                  <a:extLst>
                    <a:ext uri="{9D8B030D-6E8A-4147-A177-3AD203B41FA5}">
                      <a16:colId xmlns:a16="http://schemas.microsoft.com/office/drawing/2014/main" val="4029347661"/>
                    </a:ext>
                  </a:extLst>
                </a:gridCol>
              </a:tblGrid>
              <a:tr h="207515">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endParaRPr lang="en-US"/>
                    </a:p>
                  </a:txBody>
                  <a:tcPr/>
                </a:tc>
                <a:tc gridSpan="2">
                  <a:txBody>
                    <a:bodyPr/>
                    <a:lstStyle/>
                    <a:p>
                      <a:pPr algn="ctr" rtl="1">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Frequency of Visits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365788">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60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a:effectLst/>
                          <a:latin typeface="Calibri" panose="020F0502020204030204" pitchFamily="34" charset="0"/>
                          <a:cs typeface="Calibri" panose="020F0502020204030204" pitchFamily="34" charset="0"/>
                        </a:rPr>
                        <a:t>71</a:t>
                      </a:r>
                      <a:r>
                        <a:rPr lang="en-US" sz="1400">
                          <a:effectLst/>
                          <a:latin typeface="Calibri" panose="020F0502020204030204" pitchFamily="34" charset="0"/>
                          <a:cs typeface="Calibri" panose="020F0502020204030204" pitchFamily="34" charset="0"/>
                        </a:rPr>
                        <a: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Daily</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en-US" sz="1400" dirty="0">
                          <a:effectLst/>
                          <a:latin typeface="Calibri" panose="020F0502020204030204" pitchFamily="34" charset="0"/>
                          <a:cs typeface="Calibri" panose="020F0502020204030204" pitchFamily="34" charset="0"/>
                        </a:rPr>
                        <a:t>53%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Bicycle</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19</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388753">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40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29</a:t>
                      </a:r>
                      <a:r>
                        <a:rPr lang="en-US" sz="1400" dirty="0">
                          <a:effectLst/>
                          <a:latin typeface="Calibri" panose="020F0502020204030204" pitchFamily="34" charset="0"/>
                          <a:cs typeface="Calibri" panose="020F0502020204030204" pitchFamily="34" charset="0"/>
                        </a:rPr>
                        <a: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 Fridays, a third of the interviewees reported visiting the complex daily.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higher percentage of people interviewed in the northern area said they visited daily (62%) compared to those in the southern area (40%).</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2"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By 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58</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711568">
                <a:tc gridSpan="2">
                  <a:txBody>
                    <a:bodyPr/>
                    <a:lstStyle/>
                    <a:p>
                      <a:pPr algn="l" rtl="0"/>
                      <a:r>
                        <a:rPr lang="en-US" sz="1400" b="0" kern="1200" dirty="0">
                          <a:solidFill>
                            <a:schemeClr val="dk1"/>
                          </a:solidFill>
                          <a:effectLst/>
                          <a:latin typeface="Calibri" panose="020F0502020204030204" pitchFamily="34" charset="0"/>
                          <a:ea typeface="+mn-ea"/>
                          <a:cs typeface="Calibri" panose="020F0502020204030204" pitchFamily="34" charset="0"/>
                        </a:rPr>
                        <a:t>Only three interviewees were with children: an infant and two children aged 4-5.</a:t>
                      </a:r>
                    </a:p>
                  </a:txBody>
                  <a:tcPr marL="68580" marR="68580" marT="0" marB="0">
                    <a:solidFill>
                      <a:schemeClr val="bg1">
                        <a:lumMod val="95000"/>
                      </a:schemeClr>
                    </a:solidFill>
                  </a:tcPr>
                </a:tc>
                <a:tc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On Thursdays and Fridays most visitors were neighborhood residents.</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endParaRPr lang="en-US"/>
                    </a:p>
                  </a:txBody>
                  <a:tcPr/>
                </a:tc>
                <a:tc gridSpan="2" vMerge="1">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few individuals arrived by car, mainly in the southern area</a:t>
                      </a: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4866679"/>
                  </a:ext>
                </a:extLst>
              </a:tr>
              <a:tr h="365788">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62%</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rowSpan="3" gridSpan="2">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3" hMerge="1">
                  <a:txBody>
                    <a:bodyPr/>
                    <a:lstStyle/>
                    <a:p>
                      <a:pPr rtl="1"/>
                      <a:endParaRPr lang="he-IL"/>
                    </a:p>
                  </a:txBody>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Bicycle</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extLst>
                  <a:ext uri="{0D108BD9-81ED-4DB2-BD59-A6C34878D82A}">
                    <a16:rowId xmlns:a16="http://schemas.microsoft.com/office/drawing/2014/main" val="694341456"/>
                  </a:ext>
                </a:extLst>
              </a:tr>
              <a:tr h="388753">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44%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38%</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By 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79%</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extLst>
                  <a:ext uri="{0D108BD9-81ED-4DB2-BD59-A6C34878D82A}">
                    <a16:rowId xmlns:a16="http://schemas.microsoft.com/office/drawing/2014/main" val="4039108036"/>
                  </a:ext>
                </a:extLst>
              </a:tr>
              <a:tr h="497196">
                <a:tc gridSpan="2">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he-IL"/>
                    </a:p>
                  </a:txBody>
                  <a:tcPr/>
                </a:tc>
                <a:tc gridSpan="2">
                  <a:txBody>
                    <a:bodyPr/>
                    <a:lstStyle/>
                    <a:p>
                      <a:pPr marL="0" algn="l" defTabSz="914400" rtl="0" eaLnBrk="1" latinLnBrk="0" hangingPunct="1">
                        <a:lnSpc>
                          <a:spcPct val="107000"/>
                        </a:lnSpc>
                        <a:spcAft>
                          <a:spcPts val="0"/>
                        </a:spcAft>
                      </a:pPr>
                      <a:r>
                        <a:rPr lang="en-US" sz="1400" kern="1200" dirty="0">
                          <a:solidFill>
                            <a:schemeClr val="dk1"/>
                          </a:solidFill>
                          <a:effectLst/>
                          <a:latin typeface="Calibri" panose="020F0502020204030204" pitchFamily="34" charset="0"/>
                          <a:ea typeface="+mn-ea"/>
                          <a:cs typeface="Calibri" panose="020F0502020204030204" pitchFamily="34" charset="0"/>
                        </a:rPr>
                        <a:t>On Thursdays most visitors were local residents, on Fridays half were.</a:t>
                      </a:r>
                    </a:p>
                  </a:txBody>
                  <a:tcPr marL="68580" marR="68580" marT="0" marB="0">
                    <a:solidFill>
                      <a:schemeClr val="bg1">
                        <a:lumMod val="95000"/>
                      </a:schemeClr>
                    </a:solidFill>
                  </a:tcPr>
                </a:tc>
                <a:tc hMerge="1">
                  <a:txBody>
                    <a:bodyPr/>
                    <a:lstStyle/>
                    <a:p>
                      <a:endParaRPr lang="en-US"/>
                    </a:p>
                  </a:txBody>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A few individuals arrived by car, mainly in the northern area.</a:t>
                      </a:r>
                    </a:p>
                  </a:txBody>
                  <a:tcPr marL="68580" marR="68580" marT="0" marB="0">
                    <a:solidFill>
                      <a:srgbClr val="F2F2F2"/>
                    </a:solidFill>
                  </a:tcPr>
                </a:tc>
                <a:tc hMerge="1">
                  <a:txBody>
                    <a:bodyPr/>
                    <a:lstStyle/>
                    <a:p>
                      <a:pPr rtl="1"/>
                      <a:endParaRPr lang="he-IL"/>
                    </a:p>
                  </a:txBody>
                  <a:tcPr/>
                </a:tc>
                <a:extLst>
                  <a:ext uri="{0D108BD9-81ED-4DB2-BD59-A6C34878D82A}">
                    <a16:rowId xmlns:a16="http://schemas.microsoft.com/office/drawing/2014/main" val="2285251747"/>
                  </a:ext>
                </a:extLst>
              </a:tr>
            </a:tbl>
          </a:graphicData>
        </a:graphic>
      </p:graphicFrame>
      <p:sp>
        <p:nvSpPr>
          <p:cNvPr id="11" name="Rectangle 10">
            <a:extLst>
              <a:ext uri="{FF2B5EF4-FFF2-40B4-BE49-F238E27FC236}">
                <a16:creationId xmlns:a16="http://schemas.microsoft.com/office/drawing/2014/main" id="{D2D5A9BD-9B80-753C-7E08-1CC6BCF9B874}"/>
              </a:ext>
            </a:extLst>
          </p:cNvPr>
          <p:cNvSpPr/>
          <p:nvPr/>
        </p:nvSpPr>
        <p:spPr>
          <a:xfrm>
            <a:off x="-7019" y="3309586"/>
            <a:ext cx="756667" cy="1517653"/>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solidFill>
                  <a:schemeClr val="tx1"/>
                </a:solidFill>
                <a:latin typeface="Calibri" panose="020F0502020204030204" pitchFamily="34" charset="0"/>
                <a:cs typeface="Calibri" panose="020F0502020204030204" pitchFamily="34" charset="0"/>
              </a:rPr>
              <a:t>Before</a:t>
            </a:r>
            <a:endParaRPr lang="he-IL" sz="1600"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C3B0996-8DC2-13B7-DA0D-7D5D256B4DC6}"/>
              </a:ext>
            </a:extLst>
          </p:cNvPr>
          <p:cNvSpPr/>
          <p:nvPr/>
        </p:nvSpPr>
        <p:spPr>
          <a:xfrm>
            <a:off x="-7020" y="4827241"/>
            <a:ext cx="756667" cy="1214971"/>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solidFill>
                  <a:schemeClr val="tx1"/>
                </a:solidFill>
                <a:latin typeface="Calibri" panose="020F0502020204030204" pitchFamily="34" charset="0"/>
                <a:cs typeface="Calibri" panose="020F0502020204030204" pitchFamily="34" charset="0"/>
              </a:rPr>
              <a:t>After</a:t>
            </a:r>
            <a:endParaRPr lang="he-IL"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406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6975C90-5344-4BE7-B35A-17286012F259}"/>
              </a:ext>
            </a:extLst>
          </p:cNvPr>
          <p:cNvCxnSpPr>
            <a:cxnSpLocks/>
          </p:cNvCxnSpPr>
          <p:nvPr/>
        </p:nvCxnSpPr>
        <p:spPr>
          <a:xfrm>
            <a:off x="626489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22</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194424" y="876833"/>
            <a:ext cx="4533245" cy="5317674"/>
          </a:xfrm>
          <a:prstGeom prst="rect">
            <a:avLst/>
          </a:prstGeom>
        </p:spPr>
        <p:txBody>
          <a:bodyPr wrap="square">
            <a:spAutoFit/>
          </a:bodyPr>
          <a:lstStyle/>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two main streets in the complex were different in character and remain different. </a:t>
            </a:r>
            <a:r>
              <a:rPr lang="en-US" sz="1200" dirty="0" err="1">
                <a:latin typeface="Tahoma" panose="020B0604030504040204" pitchFamily="34" charset="0"/>
                <a:ea typeface="Tahoma" panose="020B0604030504040204" pitchFamily="34" charset="0"/>
                <a:cs typeface="Tahoma" panose="020B0604030504040204" pitchFamily="34" charset="0"/>
              </a:rPr>
              <a:t>Kapah</a:t>
            </a:r>
            <a:r>
              <a:rPr lang="en-US" sz="1200" dirty="0">
                <a:latin typeface="Tahoma" panose="020B0604030504040204" pitchFamily="34" charset="0"/>
                <a:ea typeface="Tahoma" panose="020B0604030504040204" pitchFamily="34" charset="0"/>
                <a:cs typeface="Tahoma" panose="020B0604030504040204" pitchFamily="34" charset="0"/>
              </a:rPr>
              <a:t> Street has bustling traffic and restaurants and bars frequented by visitors. </a:t>
            </a:r>
            <a:r>
              <a:rPr lang="en-US" sz="1200" dirty="0" err="1">
                <a:latin typeface="Tahoma" panose="020B0604030504040204" pitchFamily="34" charset="0"/>
                <a:ea typeface="Tahoma" panose="020B0604030504040204" pitchFamily="34" charset="0"/>
                <a:cs typeface="Tahoma" panose="020B0604030504040204" pitchFamily="34" charset="0"/>
              </a:rPr>
              <a:t>Kanfei</a:t>
            </a:r>
            <a:r>
              <a:rPr lang="en-US" sz="1200" dirty="0">
                <a:latin typeface="Tahoma" panose="020B0604030504040204" pitchFamily="34" charset="0"/>
                <a:ea typeface="Tahoma" panose="020B0604030504040204" pitchFamily="34" charset="0"/>
                <a:cs typeface="Tahoma" panose="020B0604030504040204" pitchFamily="34" charset="0"/>
              </a:rPr>
              <a:t> </a:t>
            </a:r>
            <a:r>
              <a:rPr lang="en-US" sz="1200" dirty="0" err="1">
                <a:latin typeface="Tahoma" panose="020B0604030504040204" pitchFamily="34" charset="0"/>
                <a:ea typeface="Tahoma" panose="020B0604030504040204" pitchFamily="34" charset="0"/>
                <a:cs typeface="Tahoma" panose="020B0604030504040204" pitchFamily="34" charset="0"/>
              </a:rPr>
              <a:t>HaNesharim</a:t>
            </a:r>
            <a:r>
              <a:rPr lang="en-US" sz="1200" dirty="0">
                <a:latin typeface="Tahoma" panose="020B0604030504040204" pitchFamily="34" charset="0"/>
                <a:ea typeface="Tahoma" panose="020B0604030504040204" pitchFamily="34" charset="0"/>
                <a:cs typeface="Tahoma" panose="020B0604030504040204" pitchFamily="34" charset="0"/>
              </a:rPr>
              <a:t> is a residential street used for passage through the neighborhood.</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visitors to the complex are mostly adults of a wide age range (20-60), with equal division by gender.</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the mornings, regular customers visit the local businesses. In the evenings, lively traffic was observed in the bar area. Many people were observed walking dogs.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Fridays are busy, with a high turnover of tourists and visitors to the market, cafes, and restaurants. Most are not residents. Residents reported that the congestion keeps them away from the public and outdoor spaces and reduces their mobility</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Businesses put chairs and tables on the street for the many customers. The overflow of businesses into the public area makes it difficult for pedestrians to cross the street, especially on streets with vehicular traffic</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8" name="Rectangle 7">
            <a:extLst>
              <a:ext uri="{FF2B5EF4-FFF2-40B4-BE49-F238E27FC236}">
                <a16:creationId xmlns:a16="http://schemas.microsoft.com/office/drawing/2014/main" id="{AD5C10E6-B4FA-452D-968E-7B0A0A4661D6}"/>
              </a:ext>
            </a:extLst>
          </p:cNvPr>
          <p:cNvSpPr/>
          <p:nvPr/>
        </p:nvSpPr>
        <p:spPr>
          <a:xfrm>
            <a:off x="1683" y="389651"/>
            <a:ext cx="6263213"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Space </a:t>
            </a:r>
            <a:endParaRPr lang="he-IL" dirty="0">
              <a:solidFill>
                <a:schemeClr val="bg1"/>
              </a:solidFill>
            </a:endParaRPr>
          </a:p>
        </p:txBody>
      </p:sp>
      <p:sp>
        <p:nvSpPr>
          <p:cNvPr id="15" name="TextBox 14">
            <a:extLst>
              <a:ext uri="{FF2B5EF4-FFF2-40B4-BE49-F238E27FC236}">
                <a16:creationId xmlns:a16="http://schemas.microsoft.com/office/drawing/2014/main" id="{92F524B0-BD30-4B6E-ACC5-F8B1AEDFD8BB}"/>
              </a:ext>
            </a:extLst>
          </p:cNvPr>
          <p:cNvSpPr txBox="1"/>
          <p:nvPr/>
        </p:nvSpPr>
        <p:spPr>
          <a:xfrm>
            <a:off x="4930587" y="4242368"/>
            <a:ext cx="3902937" cy="1716688"/>
          </a:xfrm>
          <a:prstGeom prst="rect">
            <a:avLst/>
          </a:prstGeom>
          <a:solidFill>
            <a:srgbClr val="F7E88D"/>
          </a:solidFill>
        </p:spPr>
        <p:txBody>
          <a:bodyPr wrap="square">
            <a:spAutoFit/>
          </a:bodyPr>
          <a:lstStyle>
            <a:defPPr>
              <a:defRPr lang="en-US"/>
            </a:defPPr>
            <a:lvl1pPr marR="0" lvl="0" algn="r" rtl="1" fontAlgn="auto">
              <a:lnSpc>
                <a:spcPct val="150000"/>
              </a:lnSpc>
              <a:spcBef>
                <a:spcPts val="0"/>
              </a:spcBef>
              <a:spcAft>
                <a:spcPts val="0"/>
              </a:spcAft>
              <a:buClr>
                <a:srgbClr val="EC1C3C"/>
              </a:buClr>
              <a:buSzTx/>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algn="l" rtl="0"/>
            <a:r>
              <a:rPr lang="en-US" dirty="0"/>
              <a:t>Closing the streets to vehicular traffic and designating places for tables and chairs helped expand commercial activity in the neighborhood, especially in the southern area, where more streets were closed to traffic. </a:t>
            </a:r>
            <a:br>
              <a:rPr lang="en-US" dirty="0"/>
            </a:br>
            <a:r>
              <a:rPr lang="en-US" dirty="0"/>
              <a:t>The main documented activity was eating and drinking at the many busy restaurants and cafes.</a:t>
            </a:r>
            <a:endParaRPr lang="he-IL" dirty="0"/>
          </a:p>
        </p:txBody>
      </p:sp>
      <p:sp>
        <p:nvSpPr>
          <p:cNvPr id="19" name="TextBox 18">
            <a:extLst>
              <a:ext uri="{FF2B5EF4-FFF2-40B4-BE49-F238E27FC236}">
                <a16:creationId xmlns:a16="http://schemas.microsoft.com/office/drawing/2014/main" id="{0418E755-C5BB-4B17-9C3D-E9D163057BA7}"/>
              </a:ext>
            </a:extLst>
          </p:cNvPr>
          <p:cNvSpPr txBox="1"/>
          <p:nvPr/>
        </p:nvSpPr>
        <p:spPr>
          <a:xfrm>
            <a:off x="4930587" y="1138518"/>
            <a:ext cx="2051781" cy="2019626"/>
          </a:xfrm>
          <a:prstGeom prst="rect">
            <a:avLst/>
          </a:prstGeom>
          <a:solidFill>
            <a:srgbClr val="F7E88D"/>
          </a:solidFill>
        </p:spPr>
        <p:txBody>
          <a:bodyPr wrap="square">
            <a:spAutoFit/>
          </a:bodyPr>
          <a:lstStyle/>
          <a:p>
            <a:pPr marR="0" lvl="0" algn="l" defTabSz="914400" eaLnBrk="1" fontAlgn="auto" latinLnBrk="0" hangingPunct="1">
              <a:lnSpc>
                <a:spcPct val="150000"/>
              </a:lnSpc>
              <a:spcBef>
                <a:spcPts val="0"/>
              </a:spcBef>
              <a:spcAft>
                <a:spcPts val="0"/>
              </a:spcAft>
              <a:buClr>
                <a:srgbClr val="EC1C3C"/>
              </a:buClr>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was no significant change in the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visitors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following the intervention. Virtually no visitors with children were seen during any of the observation times</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10D8E559-4376-8FAD-FE7F-E16D1FDB7242}"/>
              </a:ext>
            </a:extLst>
          </p:cNvPr>
          <p:cNvSpPr txBox="1"/>
          <p:nvPr/>
        </p:nvSpPr>
        <p:spPr>
          <a:xfrm>
            <a:off x="8991616" y="4242368"/>
            <a:ext cx="3190457" cy="1664238"/>
          </a:xfrm>
          <a:prstGeom prst="rect">
            <a:avLst/>
          </a:prstGeom>
          <a:solidFill>
            <a:srgbClr val="A5A5A5"/>
          </a:solidFill>
        </p:spPr>
        <p:txBody>
          <a:bodyPr wrap="square">
            <a:spAutoFit/>
          </a:bodyPr>
          <a:lstStyle/>
          <a:p>
            <a:pPr algn="l">
              <a:lnSpc>
                <a:spcPct val="150000"/>
              </a:lnSpc>
              <a:buClr>
                <a:srgbClr val="EC1C3C"/>
              </a:buClr>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A small number of visitors were under the age of 14,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both before and after the intervention. </a:t>
            </a:r>
            <a:b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 few children observed were in the area mainly on Fridays.</a:t>
            </a:r>
            <a:endParaRPr kumimoji="0" lang="he-IL" sz="14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 name="Chart 12">
            <a:extLst>
              <a:ext uri="{FF2B5EF4-FFF2-40B4-BE49-F238E27FC236}">
                <a16:creationId xmlns:a16="http://schemas.microsoft.com/office/drawing/2014/main" id="{772DC328-F1E3-55A8-6A23-93FA95F16DBB}"/>
              </a:ext>
            </a:extLst>
          </p:cNvPr>
          <p:cNvGraphicFramePr/>
          <p:nvPr>
            <p:extLst>
              <p:ext uri="{D42A27DB-BD31-4B8C-83A1-F6EECF244321}">
                <p14:modId xmlns:p14="http://schemas.microsoft.com/office/powerpoint/2010/main" val="4128673588"/>
              </p:ext>
            </p:extLst>
          </p:nvPr>
        </p:nvGraphicFramePr>
        <p:xfrm>
          <a:off x="6956892" y="390771"/>
          <a:ext cx="5226658" cy="36706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25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23</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28572" y="864749"/>
            <a:ext cx="3124228" cy="4486677"/>
          </a:xfrm>
          <a:prstGeom prst="rect">
            <a:avLst/>
          </a:prstGeom>
        </p:spPr>
        <p:txBody>
          <a:bodyPr wrap="square">
            <a:spAutoFit/>
          </a:bodyPr>
          <a:lstStyle/>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Both before and after the intervention, most traffic in the complex is by foot (75% after the intervention).</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Prior to the intervention, the mix of pedestrians, cyclists and drivers undermined safety and slowed traffic. Interviewees reported traffic disruptions in the residential area from commercial trucks unloading and loading in the narrow streets.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area is well-lit in the evenings, but the sense of security was undermined by parked cars blocking the alleys, before the intervention. These also reduced the space for walking</a:t>
            </a:r>
            <a:r>
              <a:rPr lang="he-IL" sz="1200" dirty="0">
                <a:latin typeface="Tahoma" panose="020B0604030504040204" pitchFamily="34" charset="0"/>
                <a:ea typeface="Tahoma" panose="020B0604030504040204" pitchFamily="34" charset="0"/>
                <a:cs typeface="Tahoma" panose="020B0604030504040204" pitchFamily="34" charset="0"/>
              </a:rPr>
              <a:t>.</a:t>
            </a:r>
          </a:p>
          <a:p>
            <a:pPr algn="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AD5C10E6-B4FA-452D-968E-7B0A0A4661D6}"/>
              </a:ext>
            </a:extLst>
          </p:cNvPr>
          <p:cNvSpPr/>
          <p:nvPr/>
        </p:nvSpPr>
        <p:spPr>
          <a:xfrm>
            <a:off x="3360" y="389651"/>
            <a:ext cx="6894951" cy="369332"/>
          </a:xfrm>
          <a:prstGeom prst="rect">
            <a:avLst/>
          </a:prstGeom>
          <a:solidFill>
            <a:srgbClr val="4978A6"/>
          </a:solidFill>
          <a:ln>
            <a:noFill/>
          </a:ln>
        </p:spPr>
        <p:txBody>
          <a:bodyPr wrap="square">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Travelling by foot, bicycle, or public transport, not by car</a:t>
            </a:r>
            <a:endParaRPr lang="he-IL" dirty="0">
              <a:solidFill>
                <a:schemeClr val="bg1"/>
              </a:solidFill>
            </a:endParaRPr>
          </a:p>
        </p:txBody>
      </p:sp>
      <p:sp>
        <p:nvSpPr>
          <p:cNvPr id="9" name="TextBox 8">
            <a:extLst>
              <a:ext uri="{FF2B5EF4-FFF2-40B4-BE49-F238E27FC236}">
                <a16:creationId xmlns:a16="http://schemas.microsoft.com/office/drawing/2014/main" id="{3E8D0F0F-E983-49B5-ABE4-AE4566E80E9E}"/>
              </a:ext>
            </a:extLst>
          </p:cNvPr>
          <p:cNvSpPr txBox="1"/>
          <p:nvPr/>
        </p:nvSpPr>
        <p:spPr>
          <a:xfrm>
            <a:off x="3368114" y="2155157"/>
            <a:ext cx="3530197" cy="2547685"/>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Closing streets </a:t>
            </a:r>
            <a:r>
              <a:rPr lang="en-US" sz="1200" b="1" dirty="0">
                <a:latin typeface="Tahoma" panose="020B0604030504040204" pitchFamily="34" charset="0"/>
                <a:ea typeface="Tahoma" panose="020B0604030504040204" pitchFamily="34" charset="0"/>
                <a:cs typeface="Tahoma" panose="020B0604030504040204" pitchFamily="34" charset="0"/>
              </a:rPr>
              <a:t>reduced friction between vehicles and pedestrians</a:t>
            </a:r>
            <a:r>
              <a:rPr lang="en-US" sz="1200" dirty="0">
                <a:latin typeface="Tahoma" panose="020B0604030504040204" pitchFamily="34" charset="0"/>
                <a:ea typeface="Tahoma" panose="020B0604030504040204" pitchFamily="34" charset="0"/>
                <a:cs typeface="Tahoma" panose="020B0604030504040204" pitchFamily="34" charset="0"/>
              </a:rPr>
              <a:t> and lowered noise, improving the atmosphere in the public space.</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EC1C3C"/>
              </a:buClr>
            </a:pPr>
            <a:r>
              <a:rPr lang="en-US" sz="1200" b="1" dirty="0">
                <a:latin typeface="Tahoma" panose="020B0604030504040204" pitchFamily="34" charset="0"/>
                <a:ea typeface="Tahoma" panose="020B0604030504040204" pitchFamily="34" charset="0"/>
                <a:cs typeface="Tahoma" panose="020B0604030504040204" pitchFamily="34" charset="0"/>
              </a:rPr>
              <a:t>Interviewed residents said the quality of mobility in the area has improved</a:t>
            </a:r>
            <a:r>
              <a:rPr lang="en-US" sz="1200" dirty="0">
                <a:latin typeface="Tahoma" panose="020B0604030504040204" pitchFamily="34" charset="0"/>
                <a:ea typeface="Tahoma" panose="020B0604030504040204" pitchFamily="34" charset="0"/>
                <a:cs typeface="Tahoma" panose="020B0604030504040204" pitchFamily="34" charset="0"/>
              </a:rPr>
              <a:t>. Some recommended closing a larger area to vehicles.</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However, motorcyclists (mostly couriers) still disrupt pedestrians’ movement and some cars were observed driving on closed streets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689E2B65-7AD4-4474-BBD1-5C94124659D7}"/>
              </a:ext>
            </a:extLst>
          </p:cNvPr>
          <p:cNvSpPr txBox="1"/>
          <p:nvPr/>
        </p:nvSpPr>
        <p:spPr>
          <a:xfrm>
            <a:off x="3363241" y="4853480"/>
            <a:ext cx="3525324" cy="608693"/>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After the intervention, </a:t>
            </a:r>
            <a:r>
              <a:rPr lang="en-US" sz="1200" b="1" dirty="0">
                <a:latin typeface="Tahoma" panose="020B0604030504040204" pitchFamily="34" charset="0"/>
                <a:ea typeface="Tahoma" panose="020B0604030504040204" pitchFamily="34" charset="0"/>
                <a:cs typeface="Tahoma" panose="020B0604030504040204" pitchFamily="34" charset="0"/>
              </a:rPr>
              <a:t>fewer parked vehicles </a:t>
            </a:r>
            <a:r>
              <a:rPr lang="en-US" sz="1200" dirty="0">
                <a:latin typeface="Tahoma" panose="020B0604030504040204" pitchFamily="34" charset="0"/>
                <a:ea typeface="Tahoma" panose="020B0604030504040204" pitchFamily="34" charset="0"/>
                <a:cs typeface="Tahoma" panose="020B0604030504040204" pitchFamily="34" charset="0"/>
              </a:rPr>
              <a:t>were observed; this represents an improvement.</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136E61FD-50EE-42E5-9DAA-0D9327D6B904}"/>
              </a:ext>
            </a:extLst>
          </p:cNvPr>
          <p:cNvSpPr txBox="1"/>
          <p:nvPr/>
        </p:nvSpPr>
        <p:spPr>
          <a:xfrm>
            <a:off x="3368114" y="864749"/>
            <a:ext cx="3530197" cy="1162691"/>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After the intervention, the proportion of cyclists increased (17%) </a:t>
            </a:r>
            <a:r>
              <a:rPr lang="en-US" sz="1200" b="1" dirty="0">
                <a:latin typeface="Tahoma" panose="020B0604030504040204" pitchFamily="34" charset="0"/>
                <a:ea typeface="Tahoma" panose="020B0604030504040204" pitchFamily="34" charset="0"/>
                <a:cs typeface="Tahoma" panose="020B0604030504040204" pitchFamily="34" charset="0"/>
              </a:rPr>
              <a:t>especially female cyclists</a:t>
            </a:r>
            <a:r>
              <a:rPr lang="en-US" sz="1200" dirty="0">
                <a:latin typeface="Tahoma" panose="020B0604030504040204" pitchFamily="34" charset="0"/>
                <a:ea typeface="Tahoma" panose="020B0604030504040204" pitchFamily="34" charset="0"/>
                <a:cs typeface="Tahoma" panose="020B0604030504040204" pitchFamily="34" charset="0"/>
              </a:rPr>
              <a:t> (26% of cyclists after the intervention, compared with 20% before).</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247691CE-B283-41C1-8298-D5C6CA4F723E}"/>
              </a:ext>
            </a:extLst>
          </p:cNvPr>
          <p:cNvSpPr txBox="1"/>
          <p:nvPr/>
        </p:nvSpPr>
        <p:spPr>
          <a:xfrm>
            <a:off x="8962" y="6048834"/>
            <a:ext cx="10707059" cy="400110"/>
          </a:xfrm>
          <a:prstGeom prst="rect">
            <a:avLst/>
          </a:prstGeom>
          <a:noFill/>
        </p:spPr>
        <p:txBody>
          <a:bodyPr wrap="square">
            <a:spAutoFit/>
          </a:bodyPr>
          <a:lstStyle/>
          <a:p>
            <a:pPr algn="l"/>
            <a:r>
              <a:rPr lang="en-US" sz="1000" dirty="0">
                <a:latin typeface="Tahoma" panose="020B0604030504040204" pitchFamily="34" charset="0"/>
                <a:ea typeface="Tahoma" panose="020B0604030504040204" pitchFamily="34" charset="0"/>
                <a:cs typeface="Tahoma" panose="020B0604030504040204" pitchFamily="34" charset="0"/>
              </a:rPr>
              <a:t>Fewer travelers were observed in the complex post-intervention as compared with pre-intervention. Post-Intervention observations were made on weekdays </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between the holidays in autumn 2021, when the Coronavirus was declining and air travel resumed, which may have affected the number of visitors in the observation areas.</a:t>
            </a:r>
            <a:endParaRPr lang="he-IL" sz="1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1" name="Table 20">
            <a:extLst>
              <a:ext uri="{FF2B5EF4-FFF2-40B4-BE49-F238E27FC236}">
                <a16:creationId xmlns:a16="http://schemas.microsoft.com/office/drawing/2014/main" id="{ED02F8AA-61D3-DE55-4086-FB78FFB87775}"/>
              </a:ext>
            </a:extLst>
          </p:cNvPr>
          <p:cNvGraphicFramePr>
            <a:graphicFrameLocks noGrp="1"/>
          </p:cNvGraphicFramePr>
          <p:nvPr>
            <p:extLst>
              <p:ext uri="{D42A27DB-BD31-4B8C-83A1-F6EECF244321}">
                <p14:modId xmlns:p14="http://schemas.microsoft.com/office/powerpoint/2010/main" val="3527970108"/>
              </p:ext>
            </p:extLst>
          </p:nvPr>
        </p:nvGraphicFramePr>
        <p:xfrm>
          <a:off x="7329583" y="417407"/>
          <a:ext cx="4629335" cy="1635829"/>
        </p:xfrm>
        <a:graphic>
          <a:graphicData uri="http://schemas.openxmlformats.org/drawingml/2006/table">
            <a:tbl>
              <a:tblPr firstRow="1" firstCol="1" bandRow="1">
                <a:tableStyleId>{5C22544A-7EE6-4342-B048-85BDC9FD1C3A}</a:tableStyleId>
              </a:tblPr>
              <a:tblGrid>
                <a:gridCol w="886110">
                  <a:extLst>
                    <a:ext uri="{9D8B030D-6E8A-4147-A177-3AD203B41FA5}">
                      <a16:colId xmlns:a16="http://schemas.microsoft.com/office/drawing/2014/main" val="3595963417"/>
                    </a:ext>
                  </a:extLst>
                </a:gridCol>
                <a:gridCol w="982095">
                  <a:extLst>
                    <a:ext uri="{9D8B030D-6E8A-4147-A177-3AD203B41FA5}">
                      <a16:colId xmlns:a16="http://schemas.microsoft.com/office/drawing/2014/main" val="3242755919"/>
                    </a:ext>
                  </a:extLst>
                </a:gridCol>
                <a:gridCol w="878541">
                  <a:extLst>
                    <a:ext uri="{9D8B030D-6E8A-4147-A177-3AD203B41FA5}">
                      <a16:colId xmlns:a16="http://schemas.microsoft.com/office/drawing/2014/main" val="2458540003"/>
                    </a:ext>
                  </a:extLst>
                </a:gridCol>
                <a:gridCol w="959224">
                  <a:extLst>
                    <a:ext uri="{9D8B030D-6E8A-4147-A177-3AD203B41FA5}">
                      <a16:colId xmlns:a16="http://schemas.microsoft.com/office/drawing/2014/main" val="568065585"/>
                    </a:ext>
                  </a:extLst>
                </a:gridCol>
                <a:gridCol w="923365">
                  <a:extLst>
                    <a:ext uri="{9D8B030D-6E8A-4147-A177-3AD203B41FA5}">
                      <a16:colId xmlns:a16="http://schemas.microsoft.com/office/drawing/2014/main" val="4095416871"/>
                    </a:ext>
                  </a:extLst>
                </a:gridCol>
              </a:tblGrid>
              <a:tr h="380452">
                <a:tc>
                  <a:txBody>
                    <a:bodyPr/>
                    <a:lstStyle/>
                    <a:p>
                      <a:pPr algn="l" rtl="0"/>
                      <a:r>
                        <a:rPr lang="en-US" sz="1050" dirty="0">
                          <a:effectLst/>
                          <a:latin typeface="Calibri" panose="020F0502020204030204" pitchFamily="34" charset="0"/>
                          <a:ea typeface="Times New Roman" panose="02020603050405020304" pitchFamily="18" charset="0"/>
                          <a:cs typeface="Calibri" panose="020F0502020204030204" pitchFamily="34" charset="0"/>
                        </a:rPr>
                        <a:t>% of modes of transport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South - before</a:t>
                      </a:r>
                      <a:endParaRPr lang="he-IL" sz="1100" dirty="0">
                        <a:effectLst/>
                        <a:latin typeface="Calibri" panose="020F0502020204030204" pitchFamily="34" charset="0"/>
                        <a:cs typeface="Calibri" panose="020F0502020204030204" pitchFamily="34" charset="0"/>
                      </a:endParaRP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N=1883</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South - after </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N=1298</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North -before</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N=2485</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North - after</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N=1036</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extLst>
                  <a:ext uri="{0D108BD9-81ED-4DB2-BD59-A6C34878D82A}">
                    <a16:rowId xmlns:a16="http://schemas.microsoft.com/office/drawing/2014/main" val="2557615750"/>
                  </a:ext>
                </a:extLst>
              </a:tr>
              <a:tr h="302269">
                <a:tc>
                  <a:txBody>
                    <a:bodyPr/>
                    <a:lstStyle/>
                    <a:p>
                      <a:pPr algn="l" rtl="0"/>
                      <a:r>
                        <a:rPr lang="en-US" sz="1100" dirty="0">
                          <a:effectLst/>
                          <a:latin typeface="Calibri" panose="020F0502020204030204" pitchFamily="34" charset="0"/>
                          <a:cs typeface="Calibri" panose="020F0502020204030204" pitchFamily="34" charset="0"/>
                        </a:rPr>
                        <a:t>Pedestrians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1"/>
                      <a:r>
                        <a:rPr lang="en-US" sz="1200" b="1" dirty="0">
                          <a:effectLst/>
                          <a:latin typeface="Calibri" panose="020F0502020204030204" pitchFamily="34" charset="0"/>
                          <a:cs typeface="Calibri" panose="020F0502020204030204" pitchFamily="34" charset="0"/>
                        </a:rPr>
                        <a:t>82%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78%</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1"/>
                      <a:r>
                        <a:rPr lang="en-US" sz="1200" b="1" dirty="0">
                          <a:effectLst/>
                          <a:latin typeface="Calibri" panose="020F0502020204030204" pitchFamily="34" charset="0"/>
                          <a:cs typeface="Calibri" panose="020F0502020204030204" pitchFamily="34" charset="0"/>
                        </a:rPr>
                        <a:t>82%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73%</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4118742069"/>
                  </a:ext>
                </a:extLst>
              </a:tr>
              <a:tr h="348570">
                <a:tc>
                  <a:txBody>
                    <a:bodyPr/>
                    <a:lstStyle/>
                    <a:p>
                      <a:pPr algn="l" rtl="0"/>
                      <a:r>
                        <a:rPr lang="en-US" sz="1100" dirty="0">
                          <a:effectLst/>
                          <a:latin typeface="Calibri" panose="020F0502020204030204" pitchFamily="34" charset="0"/>
                          <a:cs typeface="Calibri" panose="020F0502020204030204" pitchFamily="34" charset="0"/>
                        </a:rPr>
                        <a:t>Bicycles and scooters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200" b="1" dirty="0">
                          <a:effectLst/>
                          <a:latin typeface="Calibri" panose="020F0502020204030204" pitchFamily="34" charset="0"/>
                          <a:cs typeface="Calibri" panose="020F0502020204030204" pitchFamily="34" charset="0"/>
                        </a:rPr>
                        <a:t>11%</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16%</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200" b="1" dirty="0">
                          <a:effectLst/>
                          <a:latin typeface="Calibri" panose="020F0502020204030204" pitchFamily="34" charset="0"/>
                          <a:cs typeface="Calibri" panose="020F0502020204030204" pitchFamily="34" charset="0"/>
                        </a:rPr>
                        <a:t>10%</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18%</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711038723"/>
                  </a:ext>
                </a:extLst>
              </a:tr>
              <a:tr h="302269">
                <a:tc>
                  <a:txBody>
                    <a:bodyPr/>
                    <a:lstStyle/>
                    <a:p>
                      <a:pPr algn="just" rtl="0"/>
                      <a:r>
                        <a:rPr lang="en-US" sz="1100" dirty="0">
                          <a:effectLst/>
                          <a:latin typeface="Calibri" panose="020F0502020204030204" pitchFamily="34" charset="0"/>
                          <a:cs typeface="Calibri" panose="020F0502020204030204" pitchFamily="34" charset="0"/>
                        </a:rPr>
                        <a:t>Motorcycles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200" b="1" dirty="0">
                          <a:effectLst/>
                          <a:latin typeface="Calibri" panose="020F0502020204030204" pitchFamily="34" charset="0"/>
                          <a:cs typeface="Calibri" panose="020F0502020204030204" pitchFamily="34" charset="0"/>
                        </a:rPr>
                        <a:t>4%</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5%</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200" b="1" dirty="0">
                          <a:effectLst/>
                          <a:latin typeface="Calibri" panose="020F0502020204030204" pitchFamily="34" charset="0"/>
                          <a:cs typeface="Calibri" panose="020F0502020204030204" pitchFamily="34" charset="0"/>
                        </a:rPr>
                        <a:t>4%</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6%</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2099645019"/>
                  </a:ext>
                </a:extLst>
              </a:tr>
              <a:tr h="302269">
                <a:tc>
                  <a:txBody>
                    <a:bodyPr/>
                    <a:lstStyle/>
                    <a:p>
                      <a:pPr algn="just" rtl="0"/>
                      <a:r>
                        <a:rPr lang="en-US" sz="1100" dirty="0">
                          <a:effectLst/>
                          <a:latin typeface="Calibri" panose="020F0502020204030204" pitchFamily="34" charset="0"/>
                          <a:cs typeface="Calibri" panose="020F0502020204030204" pitchFamily="34" charset="0"/>
                        </a:rPr>
                        <a:t>Cars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200" b="1" dirty="0">
                          <a:effectLst/>
                          <a:latin typeface="Calibri" panose="020F0502020204030204" pitchFamily="34" charset="0"/>
                          <a:cs typeface="Calibri" panose="020F0502020204030204" pitchFamily="34" charset="0"/>
                        </a:rPr>
                        <a:t>3%</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200" b="1" dirty="0">
                          <a:effectLst/>
                          <a:latin typeface="Calibri" panose="020F0502020204030204" pitchFamily="34" charset="0"/>
                          <a:cs typeface="Calibri" panose="020F0502020204030204" pitchFamily="34" charset="0"/>
                        </a:rPr>
                        <a:t>3%</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365704839"/>
                  </a:ext>
                </a:extLst>
              </a:tr>
            </a:tbl>
          </a:graphicData>
        </a:graphic>
      </p:graphicFrame>
      <p:graphicFrame>
        <p:nvGraphicFramePr>
          <p:cNvPr id="22" name="Chart 21">
            <a:extLst>
              <a:ext uri="{FF2B5EF4-FFF2-40B4-BE49-F238E27FC236}">
                <a16:creationId xmlns:a16="http://schemas.microsoft.com/office/drawing/2014/main" id="{8E5D8825-2FCA-39DC-48B7-557710D76933}"/>
              </a:ext>
            </a:extLst>
          </p:cNvPr>
          <p:cNvGraphicFramePr/>
          <p:nvPr>
            <p:extLst>
              <p:ext uri="{D42A27DB-BD31-4B8C-83A1-F6EECF244321}">
                <p14:modId xmlns:p14="http://schemas.microsoft.com/office/powerpoint/2010/main" val="1944337981"/>
              </p:ext>
            </p:extLst>
          </p:nvPr>
        </p:nvGraphicFramePr>
        <p:xfrm>
          <a:off x="6818421" y="2155157"/>
          <a:ext cx="5373579" cy="4027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724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24</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92711" y="1004591"/>
            <a:ext cx="5592038" cy="5363841"/>
          </a:xfrm>
          <a:prstGeom prst="rect">
            <a:avLst/>
          </a:prstGeom>
        </p:spPr>
        <p:txBody>
          <a:bodyPr wrap="square">
            <a:spAutoFit/>
          </a:bodyPr>
          <a:lstStyle/>
          <a:p>
            <a:pPr algn="l">
              <a:lnSpc>
                <a:spcPct val="150000"/>
              </a:lnSpc>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Characteristics of the public space</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Public spaces outside local businesses are modest, not well-maintained, and lack useful features for the public welfare such as vegetation, child-centered spaces, or garbage bins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almost no public benches or facilities for casual</a:t>
            </a:r>
            <a:r>
              <a:rPr lang="he-IL"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(non-commercial) rests. A few people were observed sitting on the sidewalks or planting boxes by homes.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the morning, the area is not sufficiently shaded and it is not possible to stay comfortably in the space for an extended time</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noise and congestion resulting from renovations and construction</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said there is noise from bars and clubs in the evenings and at night, which is a nuisance to the neighbors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reported concern about bicycle theft, due to a lack of facilities for safely locking bicycles and inadequate law enforcement in the area</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Sanitation and basic maintenance are poor, both before and after the intervention. Animal droppings are left on the sidewalks. There are few small garbage cans, only dumpsters that accumulate large amounts of garbage and produce bad odors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r" rtl="1">
              <a:lnSpc>
                <a:spcPct val="150000"/>
              </a:lnSpc>
              <a:buClr>
                <a:srgbClr val="EC1C3C"/>
              </a:buClr>
              <a:buFont typeface="Tahoma" panose="020B0604030504040204" pitchFamily="34" charset="0"/>
              <a:buChar cha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9409650B-E30C-4E69-9537-C6FEC6F03114}"/>
              </a:ext>
            </a:extLst>
          </p:cNvPr>
          <p:cNvSpPr/>
          <p:nvPr/>
        </p:nvSpPr>
        <p:spPr>
          <a:xfrm>
            <a:off x="2725" y="389648"/>
            <a:ext cx="6467475" cy="646331"/>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a:t>
            </a:r>
            <a:b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to young children and their caregivers</a:t>
            </a:r>
            <a:endParaRPr lang="he-IL" dirty="0">
              <a:solidFill>
                <a:schemeClr val="bg1"/>
              </a:solidFill>
            </a:endParaRPr>
          </a:p>
        </p:txBody>
      </p:sp>
      <p:sp>
        <p:nvSpPr>
          <p:cNvPr id="12" name="TextBox 11">
            <a:extLst>
              <a:ext uri="{FF2B5EF4-FFF2-40B4-BE49-F238E27FC236}">
                <a16:creationId xmlns:a16="http://schemas.microsoft.com/office/drawing/2014/main" id="{6D42B39D-0A82-1831-2BF0-6B6E4148D720}"/>
              </a:ext>
            </a:extLst>
          </p:cNvPr>
          <p:cNvSpPr txBox="1"/>
          <p:nvPr/>
        </p:nvSpPr>
        <p:spPr>
          <a:xfrm>
            <a:off x="6506954" y="6225147"/>
            <a:ext cx="4571564"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D5D7A2B9-F68C-A403-DB00-A212543E0F21}"/>
              </a:ext>
            </a:extLst>
          </p:cNvPr>
          <p:cNvGraphicFramePr>
            <a:graphicFrameLocks noGrp="1"/>
          </p:cNvGraphicFramePr>
          <p:nvPr>
            <p:extLst>
              <p:ext uri="{D42A27DB-BD31-4B8C-83A1-F6EECF244321}">
                <p14:modId xmlns:p14="http://schemas.microsoft.com/office/powerpoint/2010/main" val="2161224390"/>
              </p:ext>
            </p:extLst>
          </p:nvPr>
        </p:nvGraphicFramePr>
        <p:xfrm>
          <a:off x="8129865" y="786407"/>
          <a:ext cx="3468070" cy="5456484"/>
        </p:xfrm>
        <a:graphic>
          <a:graphicData uri="http://schemas.openxmlformats.org/drawingml/2006/table">
            <a:tbl>
              <a:tblPr firstRow="1" bandRow="1">
                <a:tableStyleId>{5C22544A-7EE6-4342-B048-85BDC9FD1C3A}</a:tableStyleId>
              </a:tblPr>
              <a:tblGrid>
                <a:gridCol w="1734035">
                  <a:extLst>
                    <a:ext uri="{9D8B030D-6E8A-4147-A177-3AD203B41FA5}">
                      <a16:colId xmlns:a16="http://schemas.microsoft.com/office/drawing/2014/main" val="1638521817"/>
                    </a:ext>
                  </a:extLst>
                </a:gridCol>
                <a:gridCol w="1734035">
                  <a:extLst>
                    <a:ext uri="{9D8B030D-6E8A-4147-A177-3AD203B41FA5}">
                      <a16:colId xmlns:a16="http://schemas.microsoft.com/office/drawing/2014/main" val="2350788571"/>
                    </a:ext>
                  </a:extLst>
                </a:gridCol>
              </a:tblGrid>
              <a:tr h="387612">
                <a:tc>
                  <a:txBody>
                    <a:bodyPr/>
                    <a:lstStyle/>
                    <a:p>
                      <a:pPr algn="ctr" rtl="1"/>
                      <a:r>
                        <a:rPr lang="en-US" sz="1600" b="1" dirty="0">
                          <a:solidFill>
                            <a:schemeClr val="tx1"/>
                          </a:solidFill>
                          <a:latin typeface="Calibri" panose="020F0502020204030204" pitchFamily="34" charset="0"/>
                          <a:cs typeface="Calibri" panose="020F0502020204030204" pitchFamily="34" charset="0"/>
                        </a:rPr>
                        <a:t>North</a:t>
                      </a:r>
                      <a:endParaRPr lang="he-IL" sz="1600" b="1" dirty="0">
                        <a:solidFill>
                          <a:schemeClr val="tx1"/>
                        </a:solidFill>
                        <a:latin typeface="Calibri" panose="020F0502020204030204" pitchFamily="34" charset="0"/>
                        <a:cs typeface="Calibri" panose="020F0502020204030204" pitchFamily="34" charset="0"/>
                      </a:endParaRPr>
                    </a:p>
                  </a:txBody>
                  <a:tcPr anchor="b">
                    <a:solidFill>
                      <a:schemeClr val="bg1"/>
                    </a:solidFill>
                  </a:tcPr>
                </a:tc>
                <a:tc>
                  <a:txBody>
                    <a:bodyPr/>
                    <a:lstStyle/>
                    <a:p>
                      <a:pPr algn="ctr" rtl="1"/>
                      <a:r>
                        <a:rPr lang="en-US" sz="1600" b="1" dirty="0">
                          <a:solidFill>
                            <a:schemeClr val="tx1"/>
                          </a:solidFill>
                          <a:latin typeface="Calibri" panose="020F0502020204030204" pitchFamily="34" charset="0"/>
                          <a:cs typeface="Calibri" panose="020F0502020204030204" pitchFamily="34" charset="0"/>
                        </a:rPr>
                        <a:t>South</a:t>
                      </a:r>
                      <a:endParaRPr lang="he-IL" sz="1600" b="1" dirty="0">
                        <a:solidFill>
                          <a:schemeClr val="tx1"/>
                        </a:solidFill>
                        <a:latin typeface="Calibri" panose="020F0502020204030204" pitchFamily="34" charset="0"/>
                        <a:cs typeface="Calibri" panose="020F0502020204030204" pitchFamily="34" charset="0"/>
                      </a:endParaRPr>
                    </a:p>
                  </a:txBody>
                  <a:tcPr anchor="b">
                    <a:solidFill>
                      <a:schemeClr val="bg1"/>
                    </a:solidFill>
                  </a:tcPr>
                </a:tc>
                <a:extLst>
                  <a:ext uri="{0D108BD9-81ED-4DB2-BD59-A6C34878D82A}">
                    <a16:rowId xmlns:a16="http://schemas.microsoft.com/office/drawing/2014/main" val="1293183153"/>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The visit experience</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19639953"/>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4.6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4.3</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4267856640"/>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Sense of security</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1727355"/>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5.2</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2167574559"/>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Comfort of walking</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44939624"/>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4.9</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4.6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3703902674"/>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Cleanliness and maintenance</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496579995"/>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3.9</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3.5</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3524019055"/>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Safety from bicycles and cars</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93237710"/>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3.4</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3.1</a:t>
                      </a:r>
                    </a:p>
                  </a:txBody>
                  <a:tcPr>
                    <a:solidFill>
                      <a:srgbClr val="BEBFC2"/>
                    </a:solidFill>
                  </a:tcPr>
                </a:tc>
                <a:extLst>
                  <a:ext uri="{0D108BD9-81ED-4DB2-BD59-A6C34878D82A}">
                    <a16:rowId xmlns:a16="http://schemas.microsoft.com/office/drawing/2014/main" val="86148703"/>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Seating facilities</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54986723"/>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2.7</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2.7</a:t>
                      </a:r>
                    </a:p>
                  </a:txBody>
                  <a:tcPr>
                    <a:solidFill>
                      <a:srgbClr val="BEBFC2"/>
                    </a:solidFill>
                  </a:tcPr>
                </a:tc>
                <a:extLst>
                  <a:ext uri="{0D108BD9-81ED-4DB2-BD59-A6C34878D82A}">
                    <a16:rowId xmlns:a16="http://schemas.microsoft.com/office/drawing/2014/main" val="508923874"/>
                  </a:ext>
                </a:extLst>
              </a:tr>
            </a:tbl>
          </a:graphicData>
        </a:graphic>
      </p:graphicFrame>
      <p:sp>
        <p:nvSpPr>
          <p:cNvPr id="14" name="Rectangle 13">
            <a:extLst>
              <a:ext uri="{FF2B5EF4-FFF2-40B4-BE49-F238E27FC236}">
                <a16:creationId xmlns:a16="http://schemas.microsoft.com/office/drawing/2014/main" id="{AA1436AB-5DDB-D2FE-72AC-DD1EC59DB791}"/>
              </a:ext>
            </a:extLst>
          </p:cNvPr>
          <p:cNvSpPr/>
          <p:nvPr/>
        </p:nvSpPr>
        <p:spPr>
          <a:xfrm>
            <a:off x="8230120" y="438636"/>
            <a:ext cx="3267560"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scores* based on observations and interviews</a:t>
            </a:r>
          </a:p>
        </p:txBody>
      </p:sp>
      <p:cxnSp>
        <p:nvCxnSpPr>
          <p:cNvPr id="18" name="Straight Connector 17">
            <a:extLst>
              <a:ext uri="{FF2B5EF4-FFF2-40B4-BE49-F238E27FC236}">
                <a16:creationId xmlns:a16="http://schemas.microsoft.com/office/drawing/2014/main" id="{D7C83312-B9A6-C9A3-0202-2182054D31C4}"/>
              </a:ext>
            </a:extLst>
          </p:cNvPr>
          <p:cNvCxnSpPr>
            <a:cxnSpLocks/>
          </p:cNvCxnSpPr>
          <p:nvPr/>
        </p:nvCxnSpPr>
        <p:spPr>
          <a:xfrm>
            <a:off x="6482934"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934AF51B-06C3-E992-48D0-881885FAD3CF}"/>
              </a:ext>
            </a:extLst>
          </p:cNvPr>
          <p:cNvSpPr/>
          <p:nvPr/>
        </p:nvSpPr>
        <p:spPr>
          <a:xfrm>
            <a:off x="8570076" y="2180454"/>
            <a:ext cx="269013" cy="514290"/>
          </a:xfrm>
          <a:prstGeom prst="upArrow">
            <a:avLst>
              <a:gd name="adj1" fmla="val 45507"/>
              <a:gd name="adj2" fmla="val 74785"/>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TextBox 19">
            <a:extLst>
              <a:ext uri="{FF2B5EF4-FFF2-40B4-BE49-F238E27FC236}">
                <a16:creationId xmlns:a16="http://schemas.microsoft.com/office/drawing/2014/main" id="{48BEFF00-68D9-ED64-A9CE-49A63A399627}"/>
              </a:ext>
            </a:extLst>
          </p:cNvPr>
          <p:cNvSpPr txBox="1"/>
          <p:nvPr/>
        </p:nvSpPr>
        <p:spPr>
          <a:xfrm>
            <a:off x="5973238" y="2027845"/>
            <a:ext cx="2442934" cy="830997"/>
          </a:xfrm>
          <a:prstGeom prst="rect">
            <a:avLst/>
          </a:prstGeom>
          <a:solidFill>
            <a:srgbClr val="F7E88D"/>
          </a:solidFill>
        </p:spPr>
        <p:txBody>
          <a:bodyPr wrap="square" rtlCol="1">
            <a:spAutoFit/>
          </a:bodyPr>
          <a:lstStyle/>
          <a:p>
            <a:pPr algn="l"/>
            <a:r>
              <a:rPr lang="en-US" sz="1200" dirty="0">
                <a:latin typeface="Tahoma" panose="020B0604030504040204" pitchFamily="34" charset="0"/>
                <a:ea typeface="Tahoma" panose="020B0604030504040204" pitchFamily="34" charset="0"/>
                <a:cs typeface="Tahoma" panose="020B0604030504040204" pitchFamily="34" charset="0"/>
              </a:rPr>
              <a:t>After the intervention, there was a slight improvement in the security index, but no significant changes in other indices.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0440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25</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r>
              <a:rPr lang="en-US" sz="2000" b="1" dirty="0">
                <a:solidFill>
                  <a:schemeClr val="bg1"/>
                </a:solidFill>
                <a:latin typeface="Tahoma" pitchFamily="34" charset="0"/>
                <a:ea typeface="Tahoma" pitchFamily="34" charset="0"/>
                <a:cs typeface="Tahoma" pitchFamily="34" charset="0"/>
              </a:rPr>
              <a:t> –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51EC4548-8EF0-406E-92B9-B2CB033EA4F8}"/>
              </a:ext>
            </a:extLst>
          </p:cNvPr>
          <p:cNvSpPr/>
          <p:nvPr/>
        </p:nvSpPr>
        <p:spPr>
          <a:xfrm>
            <a:off x="12066" y="398838"/>
            <a:ext cx="6065042" cy="6010171"/>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Residents pass through and visit the complex daily</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Residents’ attitudes regarding changes in the neighborhood are complicated: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they acknowledge the need to improve conditions in public spaces, but express reservations about possible impacts of gentrification on the character of the neighborhood and the types of visitors. </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is a strong need to improve and enrich public spaces by adding useful features: seating facilities, shade, vegetation, recreation areas and playgrounds, garbage cans, racks for locking bicycles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is a friendly community of dog-owners in the neighborhood. However, collection bins for animal waste and designated play areas for dogs should be added.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complex attracts visitors, due to its proximity to the market, and the many restaurants, cafes and bars in the area</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It is important to regulate businesses’ use of public space for seating their customers, so as to balance the needs of businesses and customers with the comfort and safety of movement on the streets and sidewalks. Businesses should be operated in a way that is considerate of neighborhood residents, in terms of noise levels and cleanliness.</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Lack of shade affects how much outdoor space businesses can provide for their customers at certain times of the day. Adding shade will benefit both passers-by and restaurant customers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7" name="TextBox 6">
            <a:extLst>
              <a:ext uri="{FF2B5EF4-FFF2-40B4-BE49-F238E27FC236}">
                <a16:creationId xmlns:a16="http://schemas.microsoft.com/office/drawing/2014/main" id="{ADE00A53-D8C4-417F-4B8B-BF01A7D99709}"/>
              </a:ext>
            </a:extLst>
          </p:cNvPr>
          <p:cNvSpPr txBox="1"/>
          <p:nvPr/>
        </p:nvSpPr>
        <p:spPr>
          <a:xfrm>
            <a:off x="6348636" y="3683488"/>
            <a:ext cx="5846618" cy="2425600"/>
          </a:xfrm>
          <a:prstGeom prst="rect">
            <a:avLst/>
          </a:prstGeom>
          <a:solidFill>
            <a:srgbClr val="4978A6"/>
          </a:solidFill>
        </p:spPr>
        <p:txBody>
          <a:bodyPr wrap="square">
            <a:spAutoFit/>
          </a:bodyPr>
          <a:lstStyle/>
          <a:p>
            <a:pPr marL="0" marR="0">
              <a:lnSpc>
                <a:spcPts val="23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rPr>
              <a:t>In conclusion, </a:t>
            </a:r>
            <a:r>
              <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visitors and residents approved of and welcomed the closure of streets to vehicular traffic. However, interviews and observations indicate there have not yet been changes in patterns of moving through or staying in the space. There was no increase in the presence of children. In order to maintain the change and promote safe walking throughout the </a:t>
            </a:r>
            <a:r>
              <a:rPr lang="en-US" sz="14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Kerem</a:t>
            </a:r>
            <a:r>
              <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en-US" sz="14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HaTeimanim</a:t>
            </a:r>
            <a:r>
              <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neighborhood, conditions must be further improved and adapted to prolonged stays, not just passing through. It is important to enforce the ban on motorized vehicles.</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A6EB57E-F9CA-C6D8-5036-609593D9C7CA}"/>
              </a:ext>
            </a:extLst>
          </p:cNvPr>
          <p:cNvSpPr txBox="1"/>
          <p:nvPr/>
        </p:nvSpPr>
        <p:spPr>
          <a:xfrm>
            <a:off x="6210683" y="398838"/>
            <a:ext cx="5977667" cy="3471015"/>
          </a:xfrm>
          <a:prstGeom prst="rect">
            <a:avLst/>
          </a:prstGeom>
          <a:noFill/>
        </p:spPr>
        <p:txBody>
          <a:bodyPr wrap="square">
            <a:spAutoFit/>
          </a:bodyPr>
          <a:lstStyle/>
          <a:p>
            <a:pPr marL="285750" marR="0" lvl="0" indent="-285750" algn="l" defTabSz="914400"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Residents and visitors move through the neighborhood mainly by foot. In the renovated areas, there has been notable improvement in the quality of mobility.</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Residents expressed satisfaction with the closure of streets</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 Nevertheless, there were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reports and observations of motorcycles and vehicles on closed streets.</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More parking spaces should be allocated. According to interviewees, parking lots and parking spaces are always full.</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physical infrastructure in the complex is not suitable for young children and their caregivers</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All recommendations for improving conditions in the public space could encourage more use by families with children</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marR="0" lvl="0" indent="-2857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997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26</a:t>
            </a:fld>
            <a:endParaRPr lang="en-US" sz="1400"/>
          </a:p>
        </p:txBody>
      </p:sp>
      <p:sp>
        <p:nvSpPr>
          <p:cNvPr id="5" name="Rectangle 18">
            <a:extLst>
              <a:ext uri="{FF2B5EF4-FFF2-40B4-BE49-F238E27FC236}">
                <a16:creationId xmlns:a16="http://schemas.microsoft.com/office/drawing/2014/main" id="{D7D9E8BE-73EA-466F-AF14-8D3F63EE3027}"/>
              </a:ext>
            </a:extLst>
          </p:cNvPr>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092881"/>
          </a:xfrm>
          <a:prstGeom prst="rect">
            <a:avLst/>
          </a:prstGeom>
        </p:spPr>
        <p:txBody>
          <a:bodyPr wrap="square">
            <a:spAutoFit/>
          </a:bodyPr>
          <a:lstStyle/>
          <a:p>
            <a:pPr algn="ctr" rtl="1"/>
            <a:r>
              <a:rPr lang="en-US" sz="5000" b="1" dirty="0">
                <a:solidFill>
                  <a:srgbClr val="F7E88D"/>
                </a:solidFill>
                <a:latin typeface="Tahoma" pitchFamily="34" charset="0"/>
                <a:ea typeface="Tahoma" pitchFamily="34" charset="0"/>
                <a:cs typeface="Tahoma" pitchFamily="34" charset="0"/>
              </a:rPr>
              <a:t>Activities in the public space</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644FDC-387C-4402-AA9A-DBFA72E5A5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16200000">
            <a:off x="7826542" y="-350678"/>
            <a:ext cx="2874802" cy="3833068"/>
          </a:xfrm>
          <a:prstGeom prst="rect">
            <a:avLst/>
          </a:prstGeom>
        </p:spPr>
      </p:pic>
      <p:pic>
        <p:nvPicPr>
          <p:cNvPr id="9" name="Picture 8">
            <a:extLst>
              <a:ext uri="{FF2B5EF4-FFF2-40B4-BE49-F238E27FC236}">
                <a16:creationId xmlns:a16="http://schemas.microsoft.com/office/drawing/2014/main" id="{D2912512-4C91-4DDA-BC78-5953765FF39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347407" y="3050006"/>
            <a:ext cx="3833070" cy="2874802"/>
          </a:xfrm>
          <a:prstGeom prst="rect">
            <a:avLst/>
          </a:prstGeom>
        </p:spPr>
      </p:pic>
      <p:sp>
        <p:nvSpPr>
          <p:cNvPr id="10" name="Rectangle 9">
            <a:extLst>
              <a:ext uri="{FF2B5EF4-FFF2-40B4-BE49-F238E27FC236}">
                <a16:creationId xmlns:a16="http://schemas.microsoft.com/office/drawing/2014/main" id="{0C949E4C-62C5-4D84-818D-7ADB647F9245}"/>
              </a:ext>
            </a:extLst>
          </p:cNvPr>
          <p:cNvSpPr/>
          <p:nvPr/>
        </p:nvSpPr>
        <p:spPr>
          <a:xfrm>
            <a:off x="8783782" y="2161145"/>
            <a:ext cx="3363948" cy="707886"/>
          </a:xfrm>
          <a:prstGeom prst="rect">
            <a:avLst/>
          </a:prstGeom>
          <a:solidFill>
            <a:srgbClr val="F9BC25"/>
          </a:solidFill>
          <a:ln>
            <a:noFill/>
          </a:ln>
        </p:spPr>
        <p:txBody>
          <a:bodyPr wrap="square">
            <a:spAutoFit/>
          </a:bodyPr>
          <a:lstStyle/>
          <a:p>
            <a:r>
              <a:rPr lang="en-US" sz="4000" b="1" dirty="0">
                <a:solidFill>
                  <a:schemeClr val="bg1"/>
                </a:solidFill>
                <a:latin typeface="Tahoma" pitchFamily="34" charset="0"/>
                <a:ea typeface="Tahoma" pitchFamily="34" charset="0"/>
                <a:cs typeface="Tahoma" pitchFamily="34" charset="0"/>
              </a:rPr>
              <a:t>Play-Car</a:t>
            </a:r>
            <a:endParaRPr lang="he-IL" sz="4000" dirty="0">
              <a:solidFill>
                <a:schemeClr val="bg1"/>
              </a:solidFill>
            </a:endParaRPr>
          </a:p>
        </p:txBody>
      </p:sp>
      <p:sp>
        <p:nvSpPr>
          <p:cNvPr id="11" name="Rectangle 10">
            <a:extLst>
              <a:ext uri="{FF2B5EF4-FFF2-40B4-BE49-F238E27FC236}">
                <a16:creationId xmlns:a16="http://schemas.microsoft.com/office/drawing/2014/main" id="{EE0C02FD-6786-40F7-A4B0-18908E6ED139}"/>
              </a:ext>
            </a:extLst>
          </p:cNvPr>
          <p:cNvSpPr/>
          <p:nvPr/>
        </p:nvSpPr>
        <p:spPr>
          <a:xfrm>
            <a:off x="6547973" y="3179442"/>
            <a:ext cx="3204428" cy="707886"/>
          </a:xfrm>
          <a:prstGeom prst="rect">
            <a:avLst/>
          </a:prstGeom>
          <a:solidFill>
            <a:srgbClr val="F9BC25"/>
          </a:solidFill>
          <a:ln>
            <a:noFill/>
          </a:ln>
        </p:spPr>
        <p:txBody>
          <a:bodyPr wrap="square">
            <a:spAutoFit/>
          </a:bodyPr>
          <a:lstStyle/>
          <a:p>
            <a:pPr algn="ctr"/>
            <a:r>
              <a:rPr lang="en-US" sz="4000" b="1" dirty="0">
                <a:solidFill>
                  <a:schemeClr val="bg1"/>
                </a:solidFill>
                <a:latin typeface="Tahoma" pitchFamily="34" charset="0"/>
                <a:ea typeface="Tahoma" pitchFamily="34" charset="0"/>
                <a:cs typeface="Tahoma" pitchFamily="34" charset="0"/>
              </a:rPr>
              <a:t>Play Street</a:t>
            </a:r>
            <a:endParaRPr lang="he-IL" sz="4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4361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27</a:t>
            </a:fld>
            <a:endParaRPr lang="en-US" sz="140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Play-Car</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0893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28</a:t>
            </a:fld>
            <a:endParaRPr lang="en-US" sz="140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Background</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394449" y="334723"/>
            <a:ext cx="7463744" cy="5865388"/>
          </a:xfrm>
          <a:prstGeom prst="rect">
            <a:avLst/>
          </a:prstGeom>
          <a:noFill/>
        </p:spPr>
        <p:txBody>
          <a:bodyPr wrap="square" lIns="91440" tIns="45720" rIns="91440" bIns="45720" anchor="t">
            <a:spAutoFit/>
          </a:bodyPr>
          <a:lstStyle/>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A pilot version of Play-Car was launched in the city center in July 2019, as part of a program to develop activities for young children and their caregivers in public spaces.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In July-August 2021, a series of 14 play-based activities were offered in the afternoons in public parks throughout Jaffa, in collaboration with the Community Administration, </a:t>
            </a:r>
            <a:r>
              <a:rPr lang="en-US" sz="1400" dirty="0" err="1">
                <a:latin typeface="Tahoma" panose="020B0604030504040204" pitchFamily="34" charset="0"/>
                <a:ea typeface="Tahoma" panose="020B0604030504040204" pitchFamily="34" charset="0"/>
                <a:cs typeface="Tahoma" panose="020B0604030504040204" pitchFamily="34" charset="0"/>
              </a:rPr>
              <a:t>Hamishlama</a:t>
            </a:r>
            <a:r>
              <a:rPr lang="en-US" sz="1400" dirty="0">
                <a:latin typeface="Tahoma" panose="020B0604030504040204" pitchFamily="34" charset="0"/>
                <a:ea typeface="Tahoma" panose="020B0604030504040204" pitchFamily="34" charset="0"/>
                <a:cs typeface="Tahoma" panose="020B0604030504040204" pitchFamily="34" charset="0"/>
              </a:rPr>
              <a:t> for Jaffa, and the Urban95 program.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At the same time, 32 activities were held in public parks in the city center.</a:t>
            </a:r>
          </a:p>
          <a:p>
            <a:pPr marL="285750" indent="-285750" algn="l">
              <a:lnSpc>
                <a:spcPct val="150000"/>
              </a:lnSpc>
              <a:buClr>
                <a:srgbClr val="FFC000"/>
              </a:buClr>
              <a:buFontTx/>
              <a:buChar char="█"/>
              <a:defRPr/>
            </a:pPr>
            <a:r>
              <a:rPr lang="he-IL" sz="1400" dirty="0">
                <a:latin typeface="Tahoma" pitchFamily="34" charset="0"/>
                <a:ea typeface="Tahoma" pitchFamily="34" charset="0"/>
                <a:cs typeface="Tahoma" pitchFamily="34" charset="0"/>
              </a:rPr>
              <a:t> </a:t>
            </a:r>
            <a:r>
              <a:rPr lang="en-US" sz="1400" dirty="0">
                <a:latin typeface="Tahoma" pitchFamily="34" charset="0"/>
                <a:ea typeface="Tahoma" pitchFamily="34" charset="0"/>
                <a:cs typeface="Tahoma" pitchFamily="34" charset="0"/>
              </a:rPr>
              <a:t>The activities revolves around a Play-Car - a branded and specially-designed vehicle containing equipment for setting up activity stations throughout the park.</a:t>
            </a:r>
          </a:p>
          <a:p>
            <a:pPr marL="517525" indent="-231775">
              <a:lnSpc>
                <a:spcPct val="150000"/>
              </a:lnSpc>
              <a:buClr>
                <a:srgbClr val="FFC000"/>
              </a:buClr>
              <a:buFont typeface="Wingdings" panose="05000000000000000000" pitchFamily="2" charset="2"/>
              <a:buChar char="§"/>
              <a:defRPr/>
            </a:pPr>
            <a:r>
              <a:rPr lang="en-US" sz="1400" dirty="0">
                <a:latin typeface="Tahoma" pitchFamily="34" charset="0"/>
                <a:ea typeface="Tahoma" pitchFamily="34" charset="0"/>
                <a:cs typeface="Tahoma" pitchFamily="34" charset="0"/>
              </a:rPr>
              <a:t>In Jaffa: The professionally-run sessions were conducted by “My Freedom: Environmental Education Workshops" with two Hebrew-speaking instructors and young Arabic- and Amharic-speaking counselors recruited and trained by the </a:t>
            </a:r>
            <a:r>
              <a:rPr lang="en-US" sz="1400" dirty="0" err="1">
                <a:latin typeface="Tahoma" pitchFamily="34" charset="0"/>
                <a:ea typeface="Tahoma" pitchFamily="34" charset="0"/>
                <a:cs typeface="Tahoma" pitchFamily="34" charset="0"/>
              </a:rPr>
              <a:t>Hamishlama</a:t>
            </a:r>
            <a:r>
              <a:rPr lang="en-US" sz="1400" dirty="0">
                <a:latin typeface="Tahoma" pitchFamily="34" charset="0"/>
                <a:ea typeface="Tahoma" pitchFamily="34" charset="0"/>
                <a:cs typeface="Tahoma" pitchFamily="34" charset="0"/>
              </a:rPr>
              <a:t> for Jaffa staff.</a:t>
            </a:r>
          </a:p>
          <a:p>
            <a:pPr marL="517525" indent="-231775">
              <a:lnSpc>
                <a:spcPct val="150000"/>
              </a:lnSpc>
              <a:buClr>
                <a:srgbClr val="FFC000"/>
              </a:buClr>
              <a:buFont typeface="Wingdings" panose="05000000000000000000" pitchFamily="2" charset="2"/>
              <a:buChar char="§"/>
              <a:defRPr/>
            </a:pPr>
            <a:r>
              <a:rPr lang="en-US" sz="1400" dirty="0">
                <a:latin typeface="Tahoma" pitchFamily="34" charset="0"/>
                <a:ea typeface="Tahoma" pitchFamily="34" charset="0"/>
                <a:cs typeface="Tahoma" pitchFamily="34" charset="0"/>
              </a:rPr>
              <a:t>In the city center: Students in the fields of social sciences and social work were recruited to facilitate the activities on behalf of the Community Administration.</a:t>
            </a:r>
          </a:p>
          <a:p>
            <a:pPr marL="285750" lvl="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Given the high demand for and the positive effect of the activities, the concept was adopted throughout the city, including in south Tel Aviv. The activities are being funded by the Community Culture and Sport Administration and </a:t>
            </a:r>
            <a:r>
              <a:rPr lang="en-US" sz="1400" dirty="0" err="1">
                <a:latin typeface="Tahoma" panose="020B0604030504040204" pitchFamily="34" charset="0"/>
                <a:ea typeface="Tahoma" panose="020B0604030504040204" pitchFamily="34" charset="0"/>
                <a:cs typeface="Tahoma" panose="020B0604030504040204" pitchFamily="34" charset="0"/>
              </a:rPr>
              <a:t>Hamishlama</a:t>
            </a:r>
            <a:r>
              <a:rPr lang="en-US" sz="1400" dirty="0">
                <a:latin typeface="Tahoma" panose="020B0604030504040204" pitchFamily="34" charset="0"/>
                <a:ea typeface="Tahoma" panose="020B0604030504040204" pitchFamily="34" charset="0"/>
                <a:cs typeface="Tahoma" panose="020B0604030504040204" pitchFamily="34" charset="0"/>
              </a:rPr>
              <a:t> for Jaffa</a:t>
            </a:r>
            <a:r>
              <a:rPr lang="en-US" sz="1400" dirty="0">
                <a:solidFill>
                  <a:prstClr val="black"/>
                </a:solidFill>
                <a:latin typeface="Tahoma" pitchFamily="34" charset="0"/>
                <a:ea typeface="Tahoma" pitchFamily="34" charset="0"/>
                <a:cs typeface="Tahoma" pitchFamily="34" charset="0"/>
              </a:rPr>
              <a:t>, with the aim of implementing the model and continuing activities in 2022.</a:t>
            </a: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BA117E7-27EB-372A-CEE7-4D087667AB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08"/>
          <a:stretch/>
        </p:blipFill>
        <p:spPr>
          <a:xfrm>
            <a:off x="8067112" y="3129094"/>
            <a:ext cx="4116198" cy="2738052"/>
          </a:xfrm>
          <a:prstGeom prst="rect">
            <a:avLst/>
          </a:prstGeom>
        </p:spPr>
      </p:pic>
      <p:pic>
        <p:nvPicPr>
          <p:cNvPr id="9" name="Picture 8">
            <a:extLst>
              <a:ext uri="{FF2B5EF4-FFF2-40B4-BE49-F238E27FC236}">
                <a16:creationId xmlns:a16="http://schemas.microsoft.com/office/drawing/2014/main" id="{531D6027-BEEA-54E8-F82F-F61B351A82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308"/>
          <a:stretch/>
        </p:blipFill>
        <p:spPr>
          <a:xfrm>
            <a:off x="8067112" y="391043"/>
            <a:ext cx="4116198" cy="2738051"/>
          </a:xfrm>
          <a:prstGeom prst="rect">
            <a:avLst/>
          </a:prstGeom>
        </p:spPr>
      </p:pic>
    </p:spTree>
    <p:extLst>
      <p:ext uri="{BB962C8B-B14F-4D97-AF65-F5344CB8AC3E}">
        <p14:creationId xmlns:p14="http://schemas.microsoft.com/office/powerpoint/2010/main" val="2839339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29</a:t>
            </a:fld>
            <a:endParaRPr lang="en-US" sz="1400"/>
          </a:p>
        </p:txBody>
      </p:sp>
      <p:sp>
        <p:nvSpPr>
          <p:cNvPr id="17" name="TextBox 16"/>
          <p:cNvSpPr txBox="1"/>
          <p:nvPr/>
        </p:nvSpPr>
        <p:spPr>
          <a:xfrm>
            <a:off x="0" y="-12492"/>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Play-Car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241084" y="381569"/>
            <a:ext cx="11126163" cy="4012445"/>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Three field observations were conducted, which included:</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the events, with an emphasis on the characteristics of the space, activity, training, participants and their behavior, including conversations with the training team.</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22 participants</a:t>
            </a:r>
            <a:endParaRPr lang="he-IL" sz="14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400" dirty="0">
                <a:latin typeface="Tahoma"/>
                <a:ea typeface="Tahoma"/>
                <a:cs typeface="Tahoma"/>
              </a:rPr>
              <a:t>	</a:t>
            </a:r>
            <a:r>
              <a:rPr lang="en-US" sz="1400" dirty="0">
                <a:latin typeface="Tahoma"/>
                <a:ea typeface="Tahoma"/>
                <a:cs typeface="Tahoma"/>
              </a:rPr>
              <a:t>Times and locations of observations</a:t>
            </a:r>
            <a:r>
              <a:rPr lang="he-IL" sz="1400" dirty="0">
                <a:latin typeface="Tahoma"/>
                <a:ea typeface="Tahoma"/>
                <a:cs typeface="Tahoma"/>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Jaffa - </a:t>
            </a:r>
            <a:r>
              <a:rPr lang="en-US" sz="1400" dirty="0" err="1">
                <a:latin typeface="Tahoma" panose="020B0604030504040204" pitchFamily="34" charset="0"/>
                <a:ea typeface="Tahoma" panose="020B0604030504040204" pitchFamily="34" charset="0"/>
                <a:cs typeface="Tahoma" panose="020B0604030504040204" pitchFamily="34" charset="0"/>
              </a:rPr>
              <a:t>Kerem</a:t>
            </a:r>
            <a:r>
              <a:rPr lang="en-US" sz="1400" dirty="0">
                <a:latin typeface="Tahoma" panose="020B0604030504040204" pitchFamily="34" charset="0"/>
                <a:ea typeface="Tahoma" panose="020B0604030504040204" pitchFamily="34" charset="0"/>
                <a:cs typeface="Tahoma" panose="020B0604030504040204" pitchFamily="34" charset="0"/>
              </a:rPr>
              <a:t> al-Dalek neighborhood, Sunday, August 1, 2021 from 16:30-19:30</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Jaffa - The Red Park (</a:t>
            </a:r>
            <a:r>
              <a:rPr lang="en-US" sz="1400" dirty="0" err="1">
                <a:latin typeface="Tahoma" panose="020B0604030504040204" pitchFamily="34" charset="0"/>
                <a:ea typeface="Tahoma" panose="020B0604030504040204" pitchFamily="34" charset="0"/>
                <a:cs typeface="Tahoma" panose="020B0604030504040204" pitchFamily="34" charset="0"/>
              </a:rPr>
              <a:t>Bnei</a:t>
            </a:r>
            <a:r>
              <a:rPr lang="en-US" sz="1400" dirty="0">
                <a:latin typeface="Tahoma" panose="020B0604030504040204" pitchFamily="34" charset="0"/>
                <a:ea typeface="Tahoma" panose="020B0604030504040204" pitchFamily="34" charset="0"/>
                <a:cs typeface="Tahoma" panose="020B0604030504040204" pitchFamily="34" charset="0"/>
              </a:rPr>
              <a:t> Brit) Sunday, August 8, 2021 from 16:30-19:30</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City Center - Moshe Cohen Garden Friday, August 12, 2021 from 16: 00-19: 00</a:t>
            </a:r>
            <a:r>
              <a:rPr lang="he-IL" sz="1400" dirty="0">
                <a:latin typeface="Tahoma" panose="020B0604030504040204" pitchFamily="34" charset="0"/>
                <a:ea typeface="Tahoma" panose="020B0604030504040204" pitchFamily="34" charset="0"/>
                <a:cs typeface="Tahoma" panose="020B0604030504040204" pitchFamily="34" charset="0"/>
              </a:rPr>
              <a:t> </a:t>
            </a:r>
          </a:p>
          <a:p>
            <a:pPr marL="285750" lvl="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Personal interview with a professional parent counselor working on behalf of the </a:t>
            </a:r>
            <a:r>
              <a:rPr lang="en-US" sz="1400" dirty="0" err="1">
                <a:latin typeface="Tahoma" pitchFamily="34" charset="0"/>
                <a:ea typeface="Tahoma" pitchFamily="34" charset="0"/>
                <a:cs typeface="Tahoma" pitchFamily="34" charset="0"/>
              </a:rPr>
              <a:t>Hamishlama</a:t>
            </a:r>
            <a:r>
              <a:rPr lang="en-US" sz="1400" dirty="0">
                <a:latin typeface="Tahoma" pitchFamily="34" charset="0"/>
                <a:ea typeface="Tahoma" pitchFamily="34" charset="0"/>
                <a:cs typeface="Tahoma" pitchFamily="34" charset="0"/>
              </a:rPr>
              <a:t> for Jaffa</a:t>
            </a:r>
          </a:p>
          <a:p>
            <a:pPr marL="285750" lvl="0" indent="-285750" algn="l">
              <a:lnSpc>
                <a:spcPct val="150000"/>
              </a:lnSpc>
              <a:buClr>
                <a:srgbClr val="F9BC25"/>
              </a:buClr>
              <a:buFont typeface="Tahoma" panose="020B0604030504040204" pitchFamily="34" charset="0"/>
              <a:buChar char="█"/>
            </a:pPr>
            <a:r>
              <a:rPr lang="en-US" sz="1400" dirty="0">
                <a:latin typeface="Tahoma" pitchFamily="34" charset="0"/>
                <a:ea typeface="Tahoma" pitchFamily="34" charset="0"/>
                <a:cs typeface="Tahoma" pitchFamily="34" charset="0"/>
              </a:rPr>
              <a:t>Review of social media publications about the activities, collected via the company </a:t>
            </a:r>
            <a:r>
              <a:rPr lang="en-US" sz="1400" dirty="0" err="1">
                <a:latin typeface="Tahoma" pitchFamily="34" charset="0"/>
                <a:ea typeface="Tahoma" pitchFamily="34" charset="0"/>
                <a:cs typeface="Tahoma" pitchFamily="34" charset="0"/>
              </a:rPr>
              <a:t>Zencity</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736055419"/>
              </p:ext>
            </p:extLst>
          </p:nvPr>
        </p:nvGraphicFramePr>
        <p:xfrm>
          <a:off x="241085" y="4416418"/>
          <a:ext cx="11511644" cy="1146853"/>
        </p:xfrm>
        <a:graphic>
          <a:graphicData uri="http://schemas.openxmlformats.org/drawingml/2006/table">
            <a:tbl>
              <a:tblPr firstRow="1" firstCol="1" bandRow="1">
                <a:tableStyleId>{F5AB1C69-6EDB-4FF4-983F-18BD219EF322}</a:tableStyleId>
              </a:tblPr>
              <a:tblGrid>
                <a:gridCol w="1229127">
                  <a:extLst>
                    <a:ext uri="{9D8B030D-6E8A-4147-A177-3AD203B41FA5}">
                      <a16:colId xmlns:a16="http://schemas.microsoft.com/office/drawing/2014/main" val="1889433376"/>
                    </a:ext>
                  </a:extLst>
                </a:gridCol>
                <a:gridCol w="1122673">
                  <a:extLst>
                    <a:ext uri="{9D8B030D-6E8A-4147-A177-3AD203B41FA5}">
                      <a16:colId xmlns:a16="http://schemas.microsoft.com/office/drawing/2014/main" val="995772904"/>
                    </a:ext>
                  </a:extLst>
                </a:gridCol>
                <a:gridCol w="356503">
                  <a:extLst>
                    <a:ext uri="{9D8B030D-6E8A-4147-A177-3AD203B41FA5}">
                      <a16:colId xmlns:a16="http://schemas.microsoft.com/office/drawing/2014/main" val="3424591260"/>
                    </a:ext>
                  </a:extLst>
                </a:gridCol>
                <a:gridCol w="663388">
                  <a:extLst>
                    <a:ext uri="{9D8B030D-6E8A-4147-A177-3AD203B41FA5}">
                      <a16:colId xmlns:a16="http://schemas.microsoft.com/office/drawing/2014/main" val="323102562"/>
                    </a:ext>
                  </a:extLst>
                </a:gridCol>
                <a:gridCol w="654424">
                  <a:extLst>
                    <a:ext uri="{9D8B030D-6E8A-4147-A177-3AD203B41FA5}">
                      <a16:colId xmlns:a16="http://schemas.microsoft.com/office/drawing/2014/main" val="2281880755"/>
                    </a:ext>
                  </a:extLst>
                </a:gridCol>
                <a:gridCol w="2061882">
                  <a:extLst>
                    <a:ext uri="{9D8B030D-6E8A-4147-A177-3AD203B41FA5}">
                      <a16:colId xmlns:a16="http://schemas.microsoft.com/office/drawing/2014/main" val="3005334350"/>
                    </a:ext>
                  </a:extLst>
                </a:gridCol>
                <a:gridCol w="1048871">
                  <a:extLst>
                    <a:ext uri="{9D8B030D-6E8A-4147-A177-3AD203B41FA5}">
                      <a16:colId xmlns:a16="http://schemas.microsoft.com/office/drawing/2014/main" val="1578924148"/>
                    </a:ext>
                  </a:extLst>
                </a:gridCol>
                <a:gridCol w="1110573">
                  <a:extLst>
                    <a:ext uri="{9D8B030D-6E8A-4147-A177-3AD203B41FA5}">
                      <a16:colId xmlns:a16="http://schemas.microsoft.com/office/drawing/2014/main" val="1383703242"/>
                    </a:ext>
                  </a:extLst>
                </a:gridCol>
                <a:gridCol w="754086">
                  <a:extLst>
                    <a:ext uri="{9D8B030D-6E8A-4147-A177-3AD203B41FA5}">
                      <a16:colId xmlns:a16="http://schemas.microsoft.com/office/drawing/2014/main" val="4029347661"/>
                    </a:ext>
                  </a:extLst>
                </a:gridCol>
                <a:gridCol w="1271154">
                  <a:extLst>
                    <a:ext uri="{9D8B030D-6E8A-4147-A177-3AD203B41FA5}">
                      <a16:colId xmlns:a16="http://schemas.microsoft.com/office/drawing/2014/main" val="333862990"/>
                    </a:ext>
                  </a:extLst>
                </a:gridCol>
                <a:gridCol w="1238963">
                  <a:extLst>
                    <a:ext uri="{9D8B030D-6E8A-4147-A177-3AD203B41FA5}">
                      <a16:colId xmlns:a16="http://schemas.microsoft.com/office/drawing/2014/main" val="3324706757"/>
                    </a:ext>
                  </a:extLst>
                </a:gridCol>
              </a:tblGrid>
              <a:tr h="230579">
                <a:tc>
                  <a:txBody>
                    <a:bodyPr/>
                    <a:lstStyle/>
                    <a:p>
                      <a:pPr algn="ctr" rtl="1">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Relationship</a:t>
                      </a:r>
                      <a:r>
                        <a:rPr lang="he-IL"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 of Adult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Arrival at Activity</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222851">
                <a:tc rowSpan="4">
                  <a:txBody>
                    <a:bodyPr/>
                    <a:lstStyle/>
                    <a:p>
                      <a:pPr algn="ctr" rtl="1">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Jaffa</a:t>
                      </a:r>
                    </a:p>
                  </a:txBody>
                  <a:tcPr marL="68580" marR="68580" marT="0" marB="0" anchor="ctr"/>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10</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en-US"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Car</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Unintentional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229217">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ea typeface="Times New Roman" panose="02020603050405020304" pitchFamily="18" charset="0"/>
                          <a:cs typeface="Calibri" panose="020F0502020204030204" pitchFamily="34" charset="0"/>
                        </a:rPr>
                        <a:t>Older sibling</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he-IL" sz="1400">
                          <a:effectLst/>
                          <a:latin typeface="Calibri" panose="020F0502020204030204" pitchFamily="34" charset="0"/>
                          <a:cs typeface="Calibri" panose="020F0502020204030204" pitchFamily="34" charset="0"/>
                        </a:rPr>
                        <a:t>2</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algn="r" rtl="0"/>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h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gridSpan="4">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In </a:t>
                      </a:r>
                      <a:r>
                        <a:rPr lang="en-US" sz="1400" dirty="0" err="1">
                          <a:effectLst/>
                          <a:latin typeface="Calibri" panose="020F0502020204030204" pitchFamily="34" charset="0"/>
                          <a:cs typeface="Calibri" panose="020F0502020204030204" pitchFamily="34" charset="0"/>
                        </a:rPr>
                        <a:t>Kerem</a:t>
                      </a:r>
                      <a:r>
                        <a:rPr lang="en-US" sz="1400" dirty="0">
                          <a:effectLst/>
                          <a:latin typeface="Calibri" panose="020F0502020204030204" pitchFamily="34" charset="0"/>
                          <a:cs typeface="Calibri" panose="020F0502020204030204" pitchFamily="34" charset="0"/>
                        </a:rPr>
                        <a:t> al-Dalek all were residents who arrived by foot; </a:t>
                      </a:r>
                      <a:br>
                        <a:rPr lang="en-US" sz="1400" dirty="0">
                          <a:effectLst/>
                          <a:latin typeface="Calibri" panose="020F0502020204030204" pitchFamily="34" charset="0"/>
                          <a:cs typeface="Calibri" panose="020F0502020204030204" pitchFamily="34" charset="0"/>
                        </a:rPr>
                      </a:br>
                      <a:r>
                        <a:rPr lang="en-US" sz="1400" dirty="0">
                          <a:effectLst/>
                          <a:latin typeface="Calibri" panose="020F0502020204030204" pitchFamily="34" charset="0"/>
                          <a:cs typeface="Calibri" panose="020F0502020204030204" pitchFamily="34" charset="0"/>
                        </a:rPr>
                        <a:t>in the Red Park it was varied and some arrived by car from outside.</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tc rowSpan="2" hMerge="1">
                  <a:txBody>
                    <a:bodyPr/>
                    <a:lstStyle/>
                    <a:p>
                      <a:pPr algn="r" rtl="1">
                        <a:spcAft>
                          <a:spcPts val="0"/>
                        </a:spcAft>
                      </a:pP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rowSpan="2" h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In </a:t>
                      </a:r>
                      <a:r>
                        <a:rPr lang="en-US" sz="1400" dirty="0" err="1">
                          <a:effectLst/>
                          <a:latin typeface="Calibri" panose="020F0502020204030204" pitchFamily="34" charset="0"/>
                          <a:cs typeface="Calibri" panose="020F0502020204030204" pitchFamily="34" charset="0"/>
                        </a:rPr>
                        <a:t>Kerem</a:t>
                      </a:r>
                      <a:r>
                        <a:rPr lang="en-US" sz="1400" dirty="0">
                          <a:effectLst/>
                          <a:latin typeface="Calibri" panose="020F0502020204030204" pitchFamily="34" charset="0"/>
                          <a:cs typeface="Calibri" panose="020F0502020204030204" pitchFamily="34" charset="0"/>
                        </a:rPr>
                        <a:t> al-Dalek all participants arrived intentionally</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extLst>
                  <a:ext uri="{0D108BD9-81ED-4DB2-BD59-A6C34878D82A}">
                    <a16:rowId xmlns:a16="http://schemas.microsoft.com/office/drawing/2014/main" val="3044866679"/>
                  </a:ext>
                </a:extLst>
              </a:tr>
              <a:tr h="228094">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Children</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4" vMerge="1">
                  <a:txBody>
                    <a:bodyPr/>
                    <a:lstStyle/>
                    <a:p>
                      <a:pPr rtl="1"/>
                      <a:endParaRPr lang="he-IL"/>
                    </a:p>
                  </a:txBody>
                  <a:tcPr/>
                </a:tc>
                <a:tc hMerge="1" vMerge="1">
                  <a:txBody>
                    <a:bodyPr/>
                    <a:lstStyle/>
                    <a:p>
                      <a:pPr rtl="1"/>
                      <a:endParaRPr lang="he-IL"/>
                    </a:p>
                  </a:txBody>
                  <a:tcPr/>
                </a:tc>
                <a:tc hMerge="1" vMerge="1">
                  <a:txBody>
                    <a:bodyPr/>
                    <a:lstStyle/>
                    <a:p>
                      <a:pPr algn="r" rtl="1">
                        <a:spcAft>
                          <a:spcPts val="0"/>
                        </a:spcAft>
                      </a:pP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2666345337"/>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1387208" y="6024659"/>
            <a:ext cx="87222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interviewees accompanied about 30 children and infants from birth through age 8 in the Jaffa area, and 7 children aged six months to 5 years in the city center</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54919DF9-DB54-43A0-8C7C-11EBD9D87B60}"/>
              </a:ext>
            </a:extLst>
          </p:cNvPr>
          <p:cNvGraphicFramePr>
            <a:graphicFrameLocks noGrp="1"/>
          </p:cNvGraphicFramePr>
          <p:nvPr>
            <p:extLst>
              <p:ext uri="{D42A27DB-BD31-4B8C-83A1-F6EECF244321}">
                <p14:modId xmlns:p14="http://schemas.microsoft.com/office/powerpoint/2010/main" val="536967805"/>
              </p:ext>
            </p:extLst>
          </p:nvPr>
        </p:nvGraphicFramePr>
        <p:xfrm>
          <a:off x="241085" y="5561545"/>
          <a:ext cx="11511644" cy="466691"/>
        </p:xfrm>
        <a:graphic>
          <a:graphicData uri="http://schemas.openxmlformats.org/drawingml/2006/table">
            <a:tbl>
              <a:tblPr firstCol="1" bandRow="1">
                <a:tableStyleId>{F5AB1C69-6EDB-4FF4-983F-18BD219EF322}</a:tableStyleId>
              </a:tblPr>
              <a:tblGrid>
                <a:gridCol w="1236773">
                  <a:extLst>
                    <a:ext uri="{9D8B030D-6E8A-4147-A177-3AD203B41FA5}">
                      <a16:colId xmlns:a16="http://schemas.microsoft.com/office/drawing/2014/main" val="1889433376"/>
                    </a:ext>
                  </a:extLst>
                </a:gridCol>
                <a:gridCol w="1112942">
                  <a:extLst>
                    <a:ext uri="{9D8B030D-6E8A-4147-A177-3AD203B41FA5}">
                      <a16:colId xmlns:a16="http://schemas.microsoft.com/office/drawing/2014/main" val="995772904"/>
                    </a:ext>
                  </a:extLst>
                </a:gridCol>
                <a:gridCol w="367553">
                  <a:extLst>
                    <a:ext uri="{9D8B030D-6E8A-4147-A177-3AD203B41FA5}">
                      <a16:colId xmlns:a16="http://schemas.microsoft.com/office/drawing/2014/main" val="3424591260"/>
                    </a:ext>
                  </a:extLst>
                </a:gridCol>
                <a:gridCol w="687072">
                  <a:extLst>
                    <a:ext uri="{9D8B030D-6E8A-4147-A177-3AD203B41FA5}">
                      <a16:colId xmlns:a16="http://schemas.microsoft.com/office/drawing/2014/main" val="323102562"/>
                    </a:ext>
                  </a:extLst>
                </a:gridCol>
                <a:gridCol w="612810">
                  <a:extLst>
                    <a:ext uri="{9D8B030D-6E8A-4147-A177-3AD203B41FA5}">
                      <a16:colId xmlns:a16="http://schemas.microsoft.com/office/drawing/2014/main" val="2281880755"/>
                    </a:ext>
                  </a:extLst>
                </a:gridCol>
                <a:gridCol w="2034989">
                  <a:extLst>
                    <a:ext uri="{9D8B030D-6E8A-4147-A177-3AD203B41FA5}">
                      <a16:colId xmlns:a16="http://schemas.microsoft.com/office/drawing/2014/main" val="3005334350"/>
                    </a:ext>
                  </a:extLst>
                </a:gridCol>
                <a:gridCol w="1102658">
                  <a:extLst>
                    <a:ext uri="{9D8B030D-6E8A-4147-A177-3AD203B41FA5}">
                      <a16:colId xmlns:a16="http://schemas.microsoft.com/office/drawing/2014/main" val="1578924148"/>
                    </a:ext>
                  </a:extLst>
                </a:gridCol>
                <a:gridCol w="1075765">
                  <a:extLst>
                    <a:ext uri="{9D8B030D-6E8A-4147-A177-3AD203B41FA5}">
                      <a16:colId xmlns:a16="http://schemas.microsoft.com/office/drawing/2014/main" val="1383703242"/>
                    </a:ext>
                  </a:extLst>
                </a:gridCol>
                <a:gridCol w="788894">
                  <a:extLst>
                    <a:ext uri="{9D8B030D-6E8A-4147-A177-3AD203B41FA5}">
                      <a16:colId xmlns:a16="http://schemas.microsoft.com/office/drawing/2014/main" val="4029347661"/>
                    </a:ext>
                  </a:extLst>
                </a:gridCol>
                <a:gridCol w="1228165">
                  <a:extLst>
                    <a:ext uri="{9D8B030D-6E8A-4147-A177-3AD203B41FA5}">
                      <a16:colId xmlns:a16="http://schemas.microsoft.com/office/drawing/2014/main" val="333862990"/>
                    </a:ext>
                  </a:extLst>
                </a:gridCol>
                <a:gridCol w="1264023">
                  <a:extLst>
                    <a:ext uri="{9D8B030D-6E8A-4147-A177-3AD203B41FA5}">
                      <a16:colId xmlns:a16="http://schemas.microsoft.com/office/drawing/2014/main" val="3324706757"/>
                    </a:ext>
                  </a:extLst>
                </a:gridCol>
              </a:tblGrid>
              <a:tr h="222851">
                <a:tc rowSpan="2">
                  <a:txBody>
                    <a:bodyPr/>
                    <a:lstStyle/>
                    <a:p>
                      <a:pPr algn="ctr" rtl="1">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City Center</a:t>
                      </a:r>
                    </a:p>
                  </a:txBody>
                  <a:tcPr marL="68580" marR="68580" marT="0" marB="0" anchor="ctr"/>
                </a:tc>
                <a:tc>
                  <a:txBody>
                    <a:bodyPr/>
                    <a:lstStyle/>
                    <a:p>
                      <a:pPr marL="0" algn="l" defTabSz="914400" rtl="0"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Parent</a:t>
                      </a:r>
                    </a:p>
                  </a:txBody>
                  <a:tcPr marL="68580" marR="68580" marT="0" marB="0" anchor="b"/>
                </a:tc>
                <a:tc>
                  <a:txBody>
                    <a:bodyPr/>
                    <a:lstStyle/>
                    <a:p>
                      <a:pPr marL="0" algn="r" defTabSz="914400" rtl="1"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5</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marL="0" algn="l" defTabSz="914400" rtl="0"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2</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Neighborhood</a:t>
                      </a:r>
                    </a:p>
                  </a:txBody>
                  <a:tcPr marL="68580" marR="68580" marT="0" marB="0" anchor="b">
                    <a:solidFill>
                      <a:srgbClr val="A5A5A5"/>
                    </a:solidFill>
                  </a:tcPr>
                </a:tc>
                <a:tc>
                  <a:txBody>
                    <a:bodyPr/>
                    <a:lstStyle/>
                    <a:p>
                      <a:pPr marL="0" algn="l" defTabSz="914400" rtl="0"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6</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Foot</a:t>
                      </a:r>
                    </a:p>
                  </a:txBody>
                  <a:tcPr marL="68580" marR="68580" marT="0" marB="0" anchor="b">
                    <a:solidFill>
                      <a:srgbClr val="A5A5A5"/>
                    </a:solidFill>
                  </a:tcPr>
                </a:tc>
                <a:tc>
                  <a:txBody>
                    <a:bodyPr/>
                    <a:lstStyle/>
                    <a:p>
                      <a:pPr marL="0" algn="l" defTabSz="914400" rtl="0"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6</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Intentional</a:t>
                      </a:r>
                    </a:p>
                  </a:txBody>
                  <a:tcPr marL="68580" marR="68580" marT="0" marB="0" anchor="b">
                    <a:solidFill>
                      <a:srgbClr val="A5A5A5"/>
                    </a:solidFill>
                  </a:tcPr>
                </a:tc>
                <a:tc>
                  <a:txBody>
                    <a:bodyPr/>
                    <a:lstStyle/>
                    <a:p>
                      <a:pPr marL="0" algn="l" defTabSz="914400" rtl="0"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1</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1</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a:t>
                      </a: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Unintentional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bl>
          </a:graphicData>
        </a:graphic>
      </p:graphicFrame>
    </p:spTree>
    <p:extLst>
      <p:ext uri="{BB962C8B-B14F-4D97-AF65-F5344CB8AC3E}">
        <p14:creationId xmlns:p14="http://schemas.microsoft.com/office/powerpoint/2010/main" val="210500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a:t>
            </a:fld>
            <a:endParaRPr lang="en-US" sz="1400" dirty="0"/>
          </a:p>
        </p:txBody>
      </p:sp>
      <p:sp>
        <p:nvSpPr>
          <p:cNvPr id="17" name="TextBox 16"/>
          <p:cNvSpPr txBox="1"/>
          <p:nvPr/>
        </p:nvSpPr>
        <p:spPr>
          <a:xfrm>
            <a:off x="0" y="0"/>
            <a:ext cx="1218274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Table of Contents</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טבלה 3">
            <a:extLst>
              <a:ext uri="{FF2B5EF4-FFF2-40B4-BE49-F238E27FC236}">
                <a16:creationId xmlns:a16="http://schemas.microsoft.com/office/drawing/2014/main" id="{495DFA77-A285-4B66-A585-DC01601D480C}"/>
              </a:ext>
            </a:extLst>
          </p:cNvPr>
          <p:cNvGraphicFramePr>
            <a:graphicFrameLocks noGrp="1"/>
          </p:cNvGraphicFramePr>
          <p:nvPr>
            <p:extLst>
              <p:ext uri="{D42A27DB-BD31-4B8C-83A1-F6EECF244321}">
                <p14:modId xmlns:p14="http://schemas.microsoft.com/office/powerpoint/2010/main" val="3399475427"/>
              </p:ext>
            </p:extLst>
          </p:nvPr>
        </p:nvGraphicFramePr>
        <p:xfrm>
          <a:off x="1739465" y="1137543"/>
          <a:ext cx="9118674" cy="4321436"/>
        </p:xfrm>
        <a:graphic>
          <a:graphicData uri="http://schemas.openxmlformats.org/drawingml/2006/table">
            <a:tbl>
              <a:tblPr rtl="1" firstRow="1" firstCol="1" lastCol="1" bandRow="1">
                <a:tableStyleId>{2D5ABB26-0587-4C30-8999-92F81FD0307C}</a:tableStyleId>
              </a:tblPr>
              <a:tblGrid>
                <a:gridCol w="691584">
                  <a:extLst>
                    <a:ext uri="{9D8B030D-6E8A-4147-A177-3AD203B41FA5}">
                      <a16:colId xmlns:a16="http://schemas.microsoft.com/office/drawing/2014/main" val="4260405318"/>
                    </a:ext>
                  </a:extLst>
                </a:gridCol>
                <a:gridCol w="8427090">
                  <a:extLst>
                    <a:ext uri="{9D8B030D-6E8A-4147-A177-3AD203B41FA5}">
                      <a16:colId xmlns:a16="http://schemas.microsoft.com/office/drawing/2014/main" val="3471558985"/>
                    </a:ext>
                  </a:extLst>
                </a:gridCol>
              </a:tblGrid>
              <a:tr h="172522">
                <a:tc>
                  <a:txBody>
                    <a:bodyPr/>
                    <a:lstStyle/>
                    <a:p>
                      <a:pPr algn="r" rtl="0">
                        <a:lnSpc>
                          <a:spcPct val="150000"/>
                        </a:lnSpc>
                      </a:pPr>
                      <a:r>
                        <a:rPr lang="en-US" sz="1100" b="1" dirty="0">
                          <a:latin typeface="Tahoma"/>
                          <a:ea typeface="Tahoma"/>
                          <a:cs typeface="Tahoma"/>
                        </a:rPr>
                        <a:t>4</a:t>
                      </a:r>
                      <a:endParaRPr lang="he-IL" sz="1100" b="1"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kern="1200" dirty="0">
                          <a:solidFill>
                            <a:schemeClr val="tx1"/>
                          </a:solidFill>
                          <a:latin typeface="Tahoma"/>
                          <a:ea typeface="Tahoma"/>
                          <a:cs typeface="Tahoma"/>
                        </a:rPr>
                        <a:t>Summary of activities and outputs in the urban space and mobility domain, 2021 ……</a:t>
                      </a:r>
                      <a:r>
                        <a:rPr lang="he-IL" sz="1100" b="1" dirty="0">
                          <a:latin typeface="Tahoma"/>
                          <a:ea typeface="Tahoma"/>
                          <a:cs typeface="Tahoma"/>
                        </a:rPr>
                        <a:t>....</a:t>
                      </a:r>
                      <a:r>
                        <a:rPr lang="en-US" sz="1100" b="1" dirty="0">
                          <a:latin typeface="Tahoma"/>
                          <a:ea typeface="Tahoma"/>
                          <a:cs typeface="Tahoma"/>
                        </a:rPr>
                        <a:t>........................................</a:t>
                      </a:r>
                      <a:r>
                        <a:rPr lang="he-IL" sz="1100" b="1" dirty="0">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452756"/>
                  </a:ext>
                </a:extLst>
              </a:tr>
              <a:tr h="172522">
                <a:tc>
                  <a:txBody>
                    <a:bodyPr/>
                    <a:lstStyle/>
                    <a:p>
                      <a:pPr algn="r" rtl="0">
                        <a:lnSpc>
                          <a:spcPct val="150000"/>
                        </a:lnSpc>
                      </a:pPr>
                      <a:r>
                        <a:rPr lang="he-IL" sz="1100" b="1" dirty="0">
                          <a:latin typeface="Tahoma"/>
                          <a:ea typeface="Tahoma"/>
                          <a:cs typeface="Tahoma"/>
                        </a:rPr>
                        <a:t>5-25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dirty="0">
                          <a:latin typeface="Tahoma"/>
                          <a:ea typeface="Tahoma"/>
                          <a:cs typeface="Tahoma"/>
                        </a:rPr>
                        <a:t>Public parks and urban spaces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endParaRPr lang="he-IL" sz="1100" b="1"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269790"/>
                  </a:ext>
                </a:extLst>
              </a:tr>
              <a:tr h="172522">
                <a:tc>
                  <a:txBody>
                    <a:bodyPr/>
                    <a:lstStyle/>
                    <a:p>
                      <a:pPr algn="r" rtl="0">
                        <a:lnSpc>
                          <a:spcPct val="150000"/>
                        </a:lnSpc>
                      </a:pPr>
                      <a:r>
                        <a:rPr lang="he-IL" sz="1100" b="0" dirty="0">
                          <a:solidFill>
                            <a:schemeClr val="tx1"/>
                          </a:solidFill>
                          <a:latin typeface="Tahoma"/>
                          <a:ea typeface="Tahoma"/>
                          <a:cs typeface="Tahoma"/>
                        </a:rPr>
                        <a:t>6-18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0" kern="1200" dirty="0">
                          <a:solidFill>
                            <a:schemeClr val="tx1"/>
                          </a:solidFill>
                          <a:latin typeface="Tahoma"/>
                          <a:ea typeface="Tahoma"/>
                          <a:cs typeface="Tahoma"/>
                        </a:rPr>
                        <a:t>Preliminary observations and findings prior to the planned interventions</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394090"/>
                  </a:ext>
                </a:extLst>
              </a:tr>
              <a:tr h="172522">
                <a:tc>
                  <a:txBody>
                    <a:bodyPr/>
                    <a:lstStyle/>
                    <a:p>
                      <a:pPr algn="r" rtl="0">
                        <a:lnSpc>
                          <a:spcPct val="150000"/>
                        </a:lnSpc>
                      </a:pPr>
                      <a:r>
                        <a:rPr lang="he-IL" sz="1100" b="0" dirty="0">
                          <a:latin typeface="Tahoma"/>
                          <a:ea typeface="Tahoma"/>
                          <a:cs typeface="Tahoma"/>
                        </a:rPr>
                        <a:t>7-12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Gan </a:t>
                      </a:r>
                      <a:r>
                        <a:rPr lang="en-US" sz="1100" b="0" kern="1200" dirty="0" err="1">
                          <a:solidFill>
                            <a:schemeClr val="tx1"/>
                          </a:solidFill>
                          <a:latin typeface="Tahoma"/>
                          <a:ea typeface="Tahoma"/>
                          <a:cs typeface="Tahoma"/>
                        </a:rPr>
                        <a:t>HaShnayim</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465975"/>
                  </a:ext>
                </a:extLst>
              </a:tr>
              <a:tr h="172522">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he-IL" sz="1100" b="0" dirty="0">
                          <a:latin typeface="Tahoma"/>
                          <a:ea typeface="Tahoma"/>
                          <a:cs typeface="Tahoma"/>
                        </a:rPr>
                        <a:t>13-18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Gan </a:t>
                      </a:r>
                      <a:r>
                        <a:rPr lang="en-US" sz="1100" b="0" kern="1200" dirty="0" err="1">
                          <a:solidFill>
                            <a:schemeClr val="tx1"/>
                          </a:solidFill>
                          <a:latin typeface="Tahoma"/>
                          <a:ea typeface="Tahoma"/>
                          <a:cs typeface="Tahoma"/>
                        </a:rPr>
                        <a:t>HaShoteret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516792"/>
                  </a:ext>
                </a:extLst>
              </a:tr>
              <a:tr h="237939">
                <a:tc>
                  <a:txBody>
                    <a:bodyPr/>
                    <a:lstStyle/>
                    <a:p>
                      <a:pPr algn="r" rtl="0">
                        <a:lnSpc>
                          <a:spcPct val="150000"/>
                        </a:lnSpc>
                      </a:pPr>
                      <a:r>
                        <a:rPr lang="he-IL" sz="1100" b="0" dirty="0">
                          <a:latin typeface="Tahoma"/>
                          <a:ea typeface="Tahoma"/>
                          <a:cs typeface="Tahoma"/>
                        </a:rPr>
                        <a:t>19-25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baseline="0" noProof="0" dirty="0">
                          <a:solidFill>
                            <a:schemeClr val="tx1"/>
                          </a:solidFill>
                          <a:latin typeface="Tahoma"/>
                          <a:ea typeface="Tahoma"/>
                          <a:cs typeface="Tahoma"/>
                        </a:rPr>
                        <a:t>Findings of the pre- and post-intervention observations</a:t>
                      </a:r>
                      <a:r>
                        <a:rPr lang="en-US" sz="1100" b="0" kern="1200" noProof="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kern="1200" baseline="0" noProof="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460564"/>
                  </a:ext>
                </a:extLst>
              </a:tr>
              <a:tr h="195087">
                <a:tc>
                  <a:txBody>
                    <a:bodyPr/>
                    <a:lstStyle/>
                    <a:p>
                      <a:pPr algn="r" rtl="0">
                        <a:lnSpc>
                          <a:spcPct val="150000"/>
                        </a:lnSpc>
                      </a:pPr>
                      <a:r>
                        <a:rPr lang="he-IL" sz="1100" b="0" dirty="0">
                          <a:latin typeface="Tahoma"/>
                          <a:ea typeface="Tahoma"/>
                          <a:cs typeface="Tahoma"/>
                        </a:rPr>
                        <a:t>20-25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baseline="0" dirty="0">
                          <a:solidFill>
                            <a:schemeClr val="tx1"/>
                          </a:solidFill>
                          <a:latin typeface="Tahoma"/>
                          <a:ea typeface="Tahoma"/>
                          <a:cs typeface="Tahoma"/>
                        </a:rPr>
                        <a:t>          </a:t>
                      </a:r>
                      <a:r>
                        <a:rPr lang="en-US" sz="1100" b="0" kern="1200" baseline="0" dirty="0" err="1">
                          <a:solidFill>
                            <a:schemeClr val="tx1"/>
                          </a:solidFill>
                          <a:latin typeface="Tahoma"/>
                          <a:ea typeface="Tahoma"/>
                          <a:cs typeface="Tahoma"/>
                        </a:rPr>
                        <a:t>Kerem</a:t>
                      </a:r>
                      <a:r>
                        <a:rPr lang="en-US" sz="1100" b="0" kern="1200" baseline="0" dirty="0">
                          <a:solidFill>
                            <a:schemeClr val="tx1"/>
                          </a:solidFill>
                          <a:latin typeface="Tahoma"/>
                          <a:ea typeface="Tahoma"/>
                          <a:cs typeface="Tahoma"/>
                        </a:rPr>
                        <a:t> </a:t>
                      </a:r>
                      <a:r>
                        <a:rPr lang="en-US" sz="1100" b="0" kern="1200" baseline="0" dirty="0" err="1">
                          <a:solidFill>
                            <a:schemeClr val="tx1"/>
                          </a:solidFill>
                          <a:latin typeface="Tahoma"/>
                          <a:ea typeface="Tahoma"/>
                          <a:cs typeface="Tahoma"/>
                        </a:rPr>
                        <a:t>HaTeimanim</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4666884"/>
                  </a:ext>
                </a:extLst>
              </a:tr>
              <a:tr h="172522">
                <a:tc>
                  <a:txBody>
                    <a:bodyPr/>
                    <a:lstStyle/>
                    <a:p>
                      <a:pPr algn="r" rtl="0">
                        <a:lnSpc>
                          <a:spcPct val="150000"/>
                        </a:lnSpc>
                      </a:pPr>
                      <a:r>
                        <a:rPr lang="he-IL" sz="1100" b="1" dirty="0">
                          <a:latin typeface="Tahoma"/>
                          <a:ea typeface="Tahoma"/>
                          <a:cs typeface="Tahoma"/>
                        </a:rPr>
                        <a:t>26-49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1" kern="1200" baseline="0" dirty="0">
                          <a:solidFill>
                            <a:schemeClr val="tx1"/>
                          </a:solidFill>
                          <a:latin typeface="Tahoma"/>
                          <a:ea typeface="Tahoma"/>
                          <a:cs typeface="Tahoma"/>
                        </a:rPr>
                        <a:t>Activities in the public space</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endParaRPr lang="he-IL" sz="1100" b="1"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3656617"/>
                  </a:ext>
                </a:extLst>
              </a:tr>
              <a:tr h="172522">
                <a:tc>
                  <a:txBody>
                    <a:bodyPr/>
                    <a:lstStyle/>
                    <a:p>
                      <a:pPr algn="r" rtl="0">
                        <a:lnSpc>
                          <a:spcPct val="150000"/>
                        </a:lnSpc>
                      </a:pPr>
                      <a:r>
                        <a:rPr lang="he-IL" sz="1100" b="0" dirty="0">
                          <a:latin typeface="Tahoma"/>
                          <a:ea typeface="Tahoma"/>
                          <a:cs typeface="Tahoma"/>
                        </a:rPr>
                        <a:t>27-41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dirty="0">
                          <a:solidFill>
                            <a:schemeClr val="tx1"/>
                          </a:solidFill>
                          <a:latin typeface="Tahoma"/>
                          <a:ea typeface="Tahoma"/>
                          <a:cs typeface="Tahoma"/>
                        </a:rPr>
                        <a:t>“</a:t>
                      </a:r>
                      <a:r>
                        <a:rPr lang="en-US" sz="1100" b="0" kern="1200" dirty="0" err="1">
                          <a:solidFill>
                            <a:schemeClr val="tx1"/>
                          </a:solidFill>
                          <a:latin typeface="Tahoma"/>
                          <a:ea typeface="Tahoma"/>
                          <a:cs typeface="Tahoma"/>
                        </a:rPr>
                        <a:t>Miskhak</a:t>
                      </a:r>
                      <a:r>
                        <a:rPr lang="en-US" sz="1100" b="0" kern="1200" dirty="0">
                          <a:solidFill>
                            <a:schemeClr val="tx1"/>
                          </a:solidFill>
                          <a:latin typeface="Tahoma"/>
                          <a:ea typeface="Tahoma"/>
                          <a:cs typeface="Tahoma"/>
                        </a:rPr>
                        <a:t>-auto” Play-Car</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2897731"/>
                  </a:ext>
                </a:extLst>
              </a:tr>
              <a:tr h="172522">
                <a:tc>
                  <a:txBody>
                    <a:bodyPr/>
                    <a:lstStyle/>
                    <a:p>
                      <a:pPr algn="r" rtl="0">
                        <a:lnSpc>
                          <a:spcPct val="150000"/>
                        </a:lnSpc>
                      </a:pPr>
                      <a:r>
                        <a:rPr lang="he-IL" sz="1100" b="0" dirty="0">
                          <a:latin typeface="Tahoma"/>
                          <a:ea typeface="Tahoma"/>
                          <a:cs typeface="Tahoma"/>
                        </a:rPr>
                        <a:t>30-37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1" dirty="0">
                          <a:latin typeface="Tahoma"/>
                          <a:ea typeface="Tahoma"/>
                          <a:cs typeface="Tahoma"/>
                        </a:rPr>
                        <a:t>            </a:t>
                      </a:r>
                      <a:r>
                        <a:rPr lang="en-US" sz="1100" b="0" dirty="0">
                          <a:latin typeface="Tahoma"/>
                          <a:ea typeface="Tahoma"/>
                          <a:cs typeface="Tahoma"/>
                        </a:rPr>
                        <a:t>Play-Car Jaffa </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330963"/>
                  </a:ext>
                </a:extLst>
              </a:tr>
              <a:tr h="172522">
                <a:tc>
                  <a:txBody>
                    <a:bodyPr/>
                    <a:lstStyle/>
                    <a:p>
                      <a:pPr algn="r" rtl="0">
                        <a:lnSpc>
                          <a:spcPct val="150000"/>
                        </a:lnSpc>
                      </a:pPr>
                      <a:r>
                        <a:rPr lang="he-IL" sz="1100" b="0" dirty="0">
                          <a:latin typeface="Tahoma"/>
                          <a:ea typeface="Tahoma"/>
                          <a:cs typeface="Tahoma"/>
                        </a:rPr>
                        <a:t>38-41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Play-Car in the Center</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804156"/>
                  </a:ext>
                </a:extLst>
              </a:tr>
              <a:tr h="172522">
                <a:tc>
                  <a:txBody>
                    <a:bodyPr/>
                    <a:lstStyle/>
                    <a:p>
                      <a:pPr algn="r" rtl="0">
                        <a:lnSpc>
                          <a:spcPct val="150000"/>
                        </a:lnSpc>
                      </a:pPr>
                      <a:r>
                        <a:rPr lang="he-IL" sz="1100" b="0" dirty="0">
                          <a:latin typeface="Tahoma"/>
                          <a:ea typeface="Tahoma"/>
                          <a:cs typeface="Tahoma"/>
                        </a:rPr>
                        <a:t>42-49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dirty="0">
                          <a:solidFill>
                            <a:schemeClr val="tx1"/>
                          </a:solidFill>
                          <a:latin typeface="Tahoma"/>
                          <a:ea typeface="Tahoma"/>
                          <a:cs typeface="Tahoma"/>
                        </a:rPr>
                        <a:t>Play Street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6406597"/>
                  </a:ext>
                </a:extLst>
              </a:tr>
              <a:tr h="172522">
                <a:tc>
                  <a:txBody>
                    <a:bodyPr/>
                    <a:lstStyle/>
                    <a:p>
                      <a:pPr algn="r" rtl="0">
                        <a:lnSpc>
                          <a:spcPct val="150000"/>
                        </a:lnSpc>
                      </a:pPr>
                      <a:r>
                        <a:rPr lang="he-IL" sz="1100" b="1" dirty="0">
                          <a:latin typeface="Tahoma"/>
                          <a:ea typeface="Tahoma"/>
                          <a:cs typeface="Tahoma"/>
                        </a:rPr>
                        <a:t>50-53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tx1"/>
                          </a:solidFill>
                          <a:latin typeface="Tahoma"/>
                          <a:ea typeface="Tahoma"/>
                          <a:cs typeface="Tahoma"/>
                        </a:rPr>
                        <a:t>Summary and recommendations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206869"/>
                  </a:ext>
                </a:extLst>
              </a:tr>
              <a:tr h="172522">
                <a:tc>
                  <a:txBody>
                    <a:bodyPr/>
                    <a:lstStyle/>
                    <a:p>
                      <a:pPr algn="r" rtl="0">
                        <a:lnSpc>
                          <a:spcPct val="150000"/>
                        </a:lnSpc>
                      </a:pPr>
                      <a:r>
                        <a:rPr lang="he-IL" sz="1100" b="1" dirty="0">
                          <a:solidFill>
                            <a:schemeClr val="tx1"/>
                          </a:solidFill>
                          <a:latin typeface="Tahoma"/>
                          <a:ea typeface="Tahoma"/>
                          <a:cs typeface="Tahoma"/>
                        </a:rPr>
                        <a:t>54-59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kern="1200" dirty="0">
                          <a:solidFill>
                            <a:schemeClr val="tx1"/>
                          </a:solidFill>
                          <a:latin typeface="Tahoma"/>
                          <a:ea typeface="Tahoma"/>
                          <a:cs typeface="Tahoma"/>
                        </a:rPr>
                        <a:t>Appendices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73223"/>
                  </a:ext>
                </a:extLst>
              </a:tr>
            </a:tbl>
          </a:graphicData>
        </a:graphic>
      </p:graphicFrame>
    </p:spTree>
    <p:extLst>
      <p:ext uri="{BB962C8B-B14F-4D97-AF65-F5344CB8AC3E}">
        <p14:creationId xmlns:p14="http://schemas.microsoft.com/office/powerpoint/2010/main" val="3385509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Shape 21">
            <a:extLst>
              <a:ext uri="{FF2B5EF4-FFF2-40B4-BE49-F238E27FC236}">
                <a16:creationId xmlns:a16="http://schemas.microsoft.com/office/drawing/2014/main" id="{9D5636C5-9205-4C1C-89C8-E012C15C6908}"/>
              </a:ext>
            </a:extLst>
          </p:cNvPr>
          <p:cNvSpPr/>
          <p:nvPr/>
        </p:nvSpPr>
        <p:spPr>
          <a:xfrm>
            <a:off x="-2697" y="389652"/>
            <a:ext cx="3496401" cy="1185926"/>
          </a:xfrm>
          <a:prstGeom prst="corner">
            <a:avLst>
              <a:gd name="adj1" fmla="val 66900"/>
              <a:gd name="adj2" fmla="val 294825"/>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a:p>
        </p:txBody>
      </p:sp>
      <p:sp>
        <p:nvSpPr>
          <p:cNvPr id="21" name="Oval 20">
            <a:extLst>
              <a:ext uri="{FF2B5EF4-FFF2-40B4-BE49-F238E27FC236}">
                <a16:creationId xmlns:a16="http://schemas.microsoft.com/office/drawing/2014/main" id="{3055C8AF-6C7F-479E-A317-3887632566C9}"/>
              </a:ext>
            </a:extLst>
          </p:cNvPr>
          <p:cNvSpPr/>
          <p:nvPr/>
        </p:nvSpPr>
        <p:spPr>
          <a:xfrm>
            <a:off x="-639732" y="1788561"/>
            <a:ext cx="4639112" cy="4679787"/>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Cross 19">
            <a:extLst>
              <a:ext uri="{FF2B5EF4-FFF2-40B4-BE49-F238E27FC236}">
                <a16:creationId xmlns:a16="http://schemas.microsoft.com/office/drawing/2014/main" id="{35824E19-3FDA-4593-9100-B5CCA66EB1A2}"/>
              </a:ext>
            </a:extLst>
          </p:cNvPr>
          <p:cNvSpPr/>
          <p:nvPr/>
        </p:nvSpPr>
        <p:spPr>
          <a:xfrm>
            <a:off x="3370295" y="2845349"/>
            <a:ext cx="4535667" cy="3330777"/>
          </a:xfrm>
          <a:prstGeom prst="plus">
            <a:avLst>
              <a:gd name="adj" fmla="val 25756"/>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Arrow: Pentagon 18">
            <a:extLst>
              <a:ext uri="{FF2B5EF4-FFF2-40B4-BE49-F238E27FC236}">
                <a16:creationId xmlns:a16="http://schemas.microsoft.com/office/drawing/2014/main" id="{668D76FE-F76B-4E9B-BC7E-0EEFF7339BC8}"/>
              </a:ext>
            </a:extLst>
          </p:cNvPr>
          <p:cNvSpPr/>
          <p:nvPr/>
        </p:nvSpPr>
        <p:spPr>
          <a:xfrm rot="10800000">
            <a:off x="3400599" y="649885"/>
            <a:ext cx="3620720" cy="2127878"/>
          </a:xfrm>
          <a:prstGeom prst="homePlat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Jaffa - Stats*</a:t>
            </a:r>
            <a:endParaRPr lang="he-IL" sz="2000" b="1" dirty="0">
              <a:solidFill>
                <a:schemeClr val="bg1"/>
              </a:solidFill>
              <a:latin typeface="Tahoma" pitchFamily="34" charset="0"/>
              <a:ea typeface="Tahoma" pitchFamily="34" charset="0"/>
              <a:cs typeface="Tahoma" pitchFamily="34" charset="0"/>
            </a:endParaRPr>
          </a:p>
        </p:txBody>
      </p:sp>
      <p:sp>
        <p:nvSpPr>
          <p:cNvPr id="11" name="TextBox 10">
            <a:extLst>
              <a:ext uri="{FF2B5EF4-FFF2-40B4-BE49-F238E27FC236}">
                <a16:creationId xmlns:a16="http://schemas.microsoft.com/office/drawing/2014/main" id="{2B5B1361-D885-4FE4-95B1-AB6F1C22941A}"/>
              </a:ext>
            </a:extLst>
          </p:cNvPr>
          <p:cNvSpPr txBox="1"/>
          <p:nvPr/>
        </p:nvSpPr>
        <p:spPr>
          <a:xfrm>
            <a:off x="4963976" y="809289"/>
            <a:ext cx="1999363" cy="1815882"/>
          </a:xfrm>
          <a:prstGeom prst="rect">
            <a:avLst/>
          </a:prstGeom>
          <a:noFill/>
        </p:spPr>
        <p:txBody>
          <a:bodyPr wrap="square" rtlCol="1">
            <a:spAutoFit/>
          </a:bodyPr>
          <a:lstStyle/>
          <a:p>
            <a:pPr algn="l"/>
            <a:r>
              <a:rPr lang="en-US" sz="2800" dirty="0">
                <a:latin typeface="Tahoma" panose="020B0604030504040204" pitchFamily="34" charset="0"/>
                <a:ea typeface="Tahoma" panose="020B0604030504040204" pitchFamily="34" charset="0"/>
                <a:cs typeface="Tahoma" panose="020B0604030504040204" pitchFamily="34" charset="0"/>
              </a:rPr>
              <a:t>Truck with Hebrew and Arabic branding</a:t>
            </a:r>
            <a:endParaRPr lang="he-IL"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0" name="Table 9">
            <a:extLst>
              <a:ext uri="{FF2B5EF4-FFF2-40B4-BE49-F238E27FC236}">
                <a16:creationId xmlns:a16="http://schemas.microsoft.com/office/drawing/2014/main" id="{5798FF0C-6107-49FD-BD9B-B1E1996BC6EF}"/>
              </a:ext>
            </a:extLst>
          </p:cNvPr>
          <p:cNvGraphicFramePr>
            <a:graphicFrameLocks noGrp="1"/>
          </p:cNvGraphicFramePr>
          <p:nvPr>
            <p:extLst>
              <p:ext uri="{D42A27DB-BD31-4B8C-83A1-F6EECF244321}">
                <p14:modId xmlns:p14="http://schemas.microsoft.com/office/powerpoint/2010/main" val="1634898322"/>
              </p:ext>
            </p:extLst>
          </p:nvPr>
        </p:nvGraphicFramePr>
        <p:xfrm>
          <a:off x="55792" y="2094362"/>
          <a:ext cx="3198204" cy="3927854"/>
        </p:xfrm>
        <a:graphic>
          <a:graphicData uri="http://schemas.openxmlformats.org/drawingml/2006/table">
            <a:tbl>
              <a:tblPr firstRow="1" bandRow="1">
                <a:tableStyleId>{5940675A-B579-460E-94D1-54222C63F5DA}</a:tableStyleId>
              </a:tblPr>
              <a:tblGrid>
                <a:gridCol w="464431">
                  <a:extLst>
                    <a:ext uri="{9D8B030D-6E8A-4147-A177-3AD203B41FA5}">
                      <a16:colId xmlns:a16="http://schemas.microsoft.com/office/drawing/2014/main" val="2728032805"/>
                    </a:ext>
                  </a:extLst>
                </a:gridCol>
                <a:gridCol w="1667705">
                  <a:extLst>
                    <a:ext uri="{9D8B030D-6E8A-4147-A177-3AD203B41FA5}">
                      <a16:colId xmlns:a16="http://schemas.microsoft.com/office/drawing/2014/main" val="4216608279"/>
                    </a:ext>
                  </a:extLst>
                </a:gridCol>
                <a:gridCol w="1066068">
                  <a:extLst>
                    <a:ext uri="{9D8B030D-6E8A-4147-A177-3AD203B41FA5}">
                      <a16:colId xmlns:a16="http://schemas.microsoft.com/office/drawing/2014/main" val="640971910"/>
                    </a:ext>
                  </a:extLst>
                </a:gridCol>
              </a:tblGrid>
              <a:tr h="587086">
                <a:tc gridSpan="3">
                  <a:txBody>
                    <a:bodyPr/>
                    <a:lstStyle/>
                    <a:p>
                      <a:pPr algn="ctr" rtl="0"/>
                      <a:r>
                        <a:rPr lang="en-US" sz="2000" dirty="0">
                          <a:latin typeface="Tahoma" panose="020B0604030504040204" pitchFamily="34" charset="0"/>
                          <a:ea typeface="Tahoma" panose="020B0604030504040204" pitchFamily="34" charset="0"/>
                          <a:cs typeface="Tahoma" panose="020B0604030504040204" pitchFamily="34" charset="0"/>
                        </a:rPr>
                        <a:t>Staff</a:t>
                      </a:r>
                      <a:endParaRPr lang="he-IL" sz="20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241777490"/>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“My Freedom” operators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Hebrew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4645516"/>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Young counselors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Amharic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1661209"/>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Young counselors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Arabic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5590500"/>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Parent counselor and advisor</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Hebrew and Arabic speaker</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473604"/>
                  </a:ext>
                </a:extLst>
              </a:tr>
            </a:tbl>
          </a:graphicData>
        </a:graphic>
      </p:graphicFrame>
      <p:sp>
        <p:nvSpPr>
          <p:cNvPr id="13" name="TextBox 12">
            <a:extLst>
              <a:ext uri="{FF2B5EF4-FFF2-40B4-BE49-F238E27FC236}">
                <a16:creationId xmlns:a16="http://schemas.microsoft.com/office/drawing/2014/main" id="{A1900FCD-AC5B-484F-B73D-66F723E1B9E6}"/>
              </a:ext>
            </a:extLst>
          </p:cNvPr>
          <p:cNvSpPr txBox="1"/>
          <p:nvPr/>
        </p:nvSpPr>
        <p:spPr>
          <a:xfrm>
            <a:off x="1275827" y="512508"/>
            <a:ext cx="2120637" cy="946413"/>
          </a:xfrm>
          <a:prstGeom prst="rect">
            <a:avLst/>
          </a:prstGeom>
          <a:noFill/>
        </p:spPr>
        <p:txBody>
          <a:bodyPr wrap="square" rtlCol="1">
            <a:spAutoFit/>
          </a:bodyPr>
          <a:lstStyle/>
          <a:p>
            <a:pPr algn="l"/>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1-8 years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endParaRPr lang="en-US"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There were a few children up to the age of 14</a:t>
            </a:r>
            <a:endParaRPr lang="he-IL"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965C0766-C7FE-434F-86B1-379558794937}"/>
              </a:ext>
            </a:extLst>
          </p:cNvPr>
          <p:cNvSpPr txBox="1"/>
          <p:nvPr/>
        </p:nvSpPr>
        <p:spPr>
          <a:xfrm>
            <a:off x="174465" y="652385"/>
            <a:ext cx="1134934" cy="707886"/>
          </a:xfrm>
          <a:prstGeom prst="rect">
            <a:avLst/>
          </a:prstGeom>
          <a:noFill/>
        </p:spPr>
        <p:txBody>
          <a:bodyPr wrap="square" rtlCol="1">
            <a:spAutoFit/>
          </a:bodyPr>
          <a:lstStyle/>
          <a:p>
            <a:pPr algn="l"/>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Age of children</a:t>
            </a:r>
            <a:endParaRPr lang="he-IL"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08239F50-9B26-4028-A9E7-34FC32878791}"/>
              </a:ext>
            </a:extLst>
          </p:cNvPr>
          <p:cNvGraphicFramePr>
            <a:graphicFrameLocks noGrp="1"/>
          </p:cNvGraphicFramePr>
          <p:nvPr>
            <p:extLst>
              <p:ext uri="{D42A27DB-BD31-4B8C-83A1-F6EECF244321}">
                <p14:modId xmlns:p14="http://schemas.microsoft.com/office/powerpoint/2010/main" val="529858174"/>
              </p:ext>
            </p:extLst>
          </p:nvPr>
        </p:nvGraphicFramePr>
        <p:xfrm>
          <a:off x="3910231" y="3786704"/>
          <a:ext cx="3510318" cy="2263050"/>
        </p:xfrm>
        <a:graphic>
          <a:graphicData uri="http://schemas.openxmlformats.org/drawingml/2006/table">
            <a:tbl>
              <a:tblPr firstRow="1" bandRow="1">
                <a:tableStyleId>{5940675A-B579-460E-94D1-54222C63F5DA}</a:tableStyleId>
              </a:tblPr>
              <a:tblGrid>
                <a:gridCol w="1170106">
                  <a:extLst>
                    <a:ext uri="{9D8B030D-6E8A-4147-A177-3AD203B41FA5}">
                      <a16:colId xmlns:a16="http://schemas.microsoft.com/office/drawing/2014/main" val="1475530603"/>
                    </a:ext>
                  </a:extLst>
                </a:gridCol>
                <a:gridCol w="1252982">
                  <a:extLst>
                    <a:ext uri="{9D8B030D-6E8A-4147-A177-3AD203B41FA5}">
                      <a16:colId xmlns:a16="http://schemas.microsoft.com/office/drawing/2014/main" val="507049006"/>
                    </a:ext>
                  </a:extLst>
                </a:gridCol>
                <a:gridCol w="1087230">
                  <a:extLst>
                    <a:ext uri="{9D8B030D-6E8A-4147-A177-3AD203B41FA5}">
                      <a16:colId xmlns:a16="http://schemas.microsoft.com/office/drawing/2014/main" val="4141382963"/>
                    </a:ext>
                  </a:extLst>
                </a:gridCol>
              </a:tblGrid>
              <a:tr h="774369">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Jewish population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Immigrants from Ethiopia</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Religious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4193303"/>
                  </a:ext>
                </a:extLst>
              </a:tr>
              <a:tr h="291913">
                <a:tc rowSpan="3">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Arab population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Muslims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923866763"/>
                  </a:ext>
                </a:extLst>
              </a:tr>
              <a:tr h="412067">
                <a:tc vMerge="1">
                  <a:txBody>
                    <a:bodyPr/>
                    <a:lstStyle/>
                    <a:p>
                      <a:pPr rtl="1"/>
                      <a:endParaRPr lang="he-IL"/>
                    </a:p>
                  </a:txBody>
                  <a:tcPr/>
                </a:tc>
                <a:tc vMerge="1">
                  <a:txBody>
                    <a:bodyPr/>
                    <a:lstStyle/>
                    <a:p>
                      <a:pPr rtl="1"/>
                      <a:endParaRPr lang="he-IL"/>
                    </a:p>
                  </a:txBody>
                  <a:tcPr/>
                </a:tc>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Secular</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6325667"/>
                  </a:ext>
                </a:extLst>
              </a:tr>
              <a:tr h="784701">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Christians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084662677"/>
                  </a:ext>
                </a:extLst>
              </a:tr>
            </a:tbl>
          </a:graphicData>
        </a:graphic>
      </p:graphicFrame>
      <p:sp>
        <p:nvSpPr>
          <p:cNvPr id="16" name="TextBox 15">
            <a:extLst>
              <a:ext uri="{FF2B5EF4-FFF2-40B4-BE49-F238E27FC236}">
                <a16:creationId xmlns:a16="http://schemas.microsoft.com/office/drawing/2014/main" id="{C546AEDA-B3F2-48ED-8253-3190C4AB4AAF}"/>
              </a:ext>
            </a:extLst>
          </p:cNvPr>
          <p:cNvSpPr txBox="1"/>
          <p:nvPr/>
        </p:nvSpPr>
        <p:spPr>
          <a:xfrm>
            <a:off x="4489006" y="3047355"/>
            <a:ext cx="2153790" cy="400110"/>
          </a:xfrm>
          <a:prstGeom prst="rect">
            <a:avLst/>
          </a:prstGeom>
          <a:noFill/>
        </p:spPr>
        <p:txBody>
          <a:bodyPr wrap="square" rtlCol="1">
            <a:spAutoFit/>
          </a:bodyPr>
          <a:lstStyle/>
          <a:p>
            <a:pPr algn="r" rtl="1"/>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Community traits</a:t>
            </a:r>
            <a:endParaRPr lang="he-IL"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Flowchart: Extract 23">
            <a:extLst>
              <a:ext uri="{FF2B5EF4-FFF2-40B4-BE49-F238E27FC236}">
                <a16:creationId xmlns:a16="http://schemas.microsoft.com/office/drawing/2014/main" id="{E7306FFE-69F9-75E4-ADA5-723AC4E775AF}"/>
              </a:ext>
            </a:extLst>
          </p:cNvPr>
          <p:cNvSpPr/>
          <p:nvPr/>
        </p:nvSpPr>
        <p:spPr>
          <a:xfrm>
            <a:off x="7396195" y="3768219"/>
            <a:ext cx="4716463" cy="2263050"/>
          </a:xfrm>
          <a:prstGeom prst="flowChartExtra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25" name="Table 24">
            <a:extLst>
              <a:ext uri="{FF2B5EF4-FFF2-40B4-BE49-F238E27FC236}">
                <a16:creationId xmlns:a16="http://schemas.microsoft.com/office/drawing/2014/main" id="{1F5BBDB4-ADDF-C2DF-3162-455BE19599D9}"/>
              </a:ext>
            </a:extLst>
          </p:cNvPr>
          <p:cNvGraphicFramePr>
            <a:graphicFrameLocks noGrp="1"/>
          </p:cNvGraphicFramePr>
          <p:nvPr>
            <p:extLst>
              <p:ext uri="{D42A27DB-BD31-4B8C-83A1-F6EECF244321}">
                <p14:modId xmlns:p14="http://schemas.microsoft.com/office/powerpoint/2010/main" val="1430588425"/>
              </p:ext>
            </p:extLst>
          </p:nvPr>
        </p:nvGraphicFramePr>
        <p:xfrm>
          <a:off x="7400493" y="-10458"/>
          <a:ext cx="4797863" cy="4604080"/>
        </p:xfrm>
        <a:graphic>
          <a:graphicData uri="http://schemas.openxmlformats.org/drawingml/2006/table">
            <a:tbl>
              <a:tblPr firstRow="1" bandRow="1">
                <a:tableStyleId>{5940675A-B579-460E-94D1-54222C63F5DA}</a:tableStyleId>
              </a:tblPr>
              <a:tblGrid>
                <a:gridCol w="891562">
                  <a:extLst>
                    <a:ext uri="{9D8B030D-6E8A-4147-A177-3AD203B41FA5}">
                      <a16:colId xmlns:a16="http://schemas.microsoft.com/office/drawing/2014/main" val="2463096716"/>
                    </a:ext>
                  </a:extLst>
                </a:gridCol>
                <a:gridCol w="2333915">
                  <a:extLst>
                    <a:ext uri="{9D8B030D-6E8A-4147-A177-3AD203B41FA5}">
                      <a16:colId xmlns:a16="http://schemas.microsoft.com/office/drawing/2014/main" val="851655369"/>
                    </a:ext>
                  </a:extLst>
                </a:gridCol>
                <a:gridCol w="1572386">
                  <a:extLst>
                    <a:ext uri="{9D8B030D-6E8A-4147-A177-3AD203B41FA5}">
                      <a16:colId xmlns:a16="http://schemas.microsoft.com/office/drawing/2014/main" val="4263549685"/>
                    </a:ext>
                  </a:extLst>
                </a:gridCol>
              </a:tblGrid>
              <a:tr h="162651">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of meetings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Location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New participants**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children &amp; parents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3958057"/>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Gan </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HaShnayim</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637254"/>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Brickner Garden (</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Raka</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House)</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218166"/>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Abu-Din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4111144"/>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Red Park (Beni Brit)</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75-80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8977415"/>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Yerachiani</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Compound</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5394375"/>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Pardes</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Dacha</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15-20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749198"/>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24855"/>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Migdal</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2369407"/>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Dolphin Garden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30-40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4009638"/>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Magen Avraham Garden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7783839"/>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Name of the Sages Garden (across from the mosque)</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7810181"/>
                  </a:ext>
                </a:extLst>
              </a:tr>
            </a:tbl>
          </a:graphicData>
        </a:graphic>
      </p:graphicFrame>
      <p:sp>
        <p:nvSpPr>
          <p:cNvPr id="26" name="TextBox 25">
            <a:extLst>
              <a:ext uri="{FF2B5EF4-FFF2-40B4-BE49-F238E27FC236}">
                <a16:creationId xmlns:a16="http://schemas.microsoft.com/office/drawing/2014/main" id="{CE7B7B34-468E-0E61-AEA5-00E214C2E027}"/>
              </a:ext>
            </a:extLst>
          </p:cNvPr>
          <p:cNvSpPr txBox="1"/>
          <p:nvPr/>
        </p:nvSpPr>
        <p:spPr>
          <a:xfrm>
            <a:off x="7935477" y="6034604"/>
            <a:ext cx="3027867"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Data provided by </a:t>
            </a:r>
            <a:r>
              <a:rPr lang="en-US" sz="1000" dirty="0" err="1">
                <a:latin typeface="Tahoma" pitchFamily="34" charset="0"/>
                <a:ea typeface="Tahoma" pitchFamily="34" charset="0"/>
                <a:cs typeface="Tahoma" pitchFamily="34" charset="0"/>
              </a:rPr>
              <a:t>Hamishlama</a:t>
            </a:r>
            <a:endParaRPr lang="en-US" sz="1000" dirty="0">
              <a:latin typeface="Tahoma" pitchFamily="34" charset="0"/>
              <a:ea typeface="Tahoma" pitchFamily="34" charset="0"/>
              <a:cs typeface="Tahoma" pitchFamily="34" charset="0"/>
            </a:endParaRPr>
          </a:p>
          <a:p>
            <a:pPr algn="l"/>
            <a:r>
              <a:rPr lang="en-US" sz="1000" dirty="0">
                <a:latin typeface="Calibri" panose="020F0502020204030204" pitchFamily="34" charset="0"/>
                <a:cs typeface="Calibri" panose="020F0502020204030204" pitchFamily="34" charset="0"/>
              </a:rPr>
              <a:t>*** Return participants were not counted again</a:t>
            </a:r>
            <a:endParaRPr lang="he-IL" sz="10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0A3354E-3EE2-7302-F9DF-66B8ECD3975C}"/>
              </a:ext>
            </a:extLst>
          </p:cNvPr>
          <p:cNvSpPr txBox="1"/>
          <p:nvPr/>
        </p:nvSpPr>
        <p:spPr>
          <a:xfrm>
            <a:off x="9799424" y="4712281"/>
            <a:ext cx="1313862" cy="1200329"/>
          </a:xfrm>
          <a:prstGeom prst="rect">
            <a:avLst/>
          </a:prstGeom>
          <a:noFill/>
        </p:spPr>
        <p:txBody>
          <a:bodyPr wrap="square" rtlCol="1">
            <a:spAutoFit/>
          </a:bodyPr>
          <a:lstStyle/>
          <a:p>
            <a:pPr algn="l"/>
            <a:r>
              <a:rPr lang="en-US" sz="2400" b="1" dirty="0">
                <a:latin typeface="Tahoma" panose="020B0604030504040204" pitchFamily="34" charset="0"/>
                <a:ea typeface="Tahoma" panose="020B0604030504040204" pitchFamily="34" charset="0"/>
                <a:cs typeface="Tahoma" panose="020B0604030504040204" pitchFamily="34" charset="0"/>
              </a:rPr>
              <a:t>July-August</a:t>
            </a:r>
            <a:r>
              <a:rPr lang="he-IL" sz="2400" b="1" dirty="0">
                <a:latin typeface="Tahoma" panose="020B0604030504040204" pitchFamily="34" charset="0"/>
                <a:ea typeface="Tahoma" panose="020B0604030504040204" pitchFamily="34" charset="0"/>
                <a:cs typeface="Tahoma" panose="020B0604030504040204" pitchFamily="34" charset="0"/>
              </a:rPr>
              <a:t> 2021</a:t>
            </a:r>
          </a:p>
        </p:txBody>
      </p:sp>
      <p:sp>
        <p:nvSpPr>
          <p:cNvPr id="29" name="TextBox 28">
            <a:extLst>
              <a:ext uri="{FF2B5EF4-FFF2-40B4-BE49-F238E27FC236}">
                <a16:creationId xmlns:a16="http://schemas.microsoft.com/office/drawing/2014/main" id="{6401640F-8FB3-E002-1B8E-F0C49756EBB9}"/>
              </a:ext>
            </a:extLst>
          </p:cNvPr>
          <p:cNvSpPr txBox="1"/>
          <p:nvPr/>
        </p:nvSpPr>
        <p:spPr>
          <a:xfrm>
            <a:off x="3834293" y="1074389"/>
            <a:ext cx="918061" cy="1200329"/>
          </a:xfrm>
          <a:prstGeom prst="rect">
            <a:avLst/>
          </a:prstGeom>
          <a:noFill/>
        </p:spPr>
        <p:txBody>
          <a:bodyPr wrap="square" rtlCol="1">
            <a:spAutoFit/>
          </a:bodyPr>
          <a:lstStyle/>
          <a:p>
            <a:pPr algn="r" rtl="1"/>
            <a:r>
              <a:rPr lang="he-IL" sz="7200" dirty="0">
                <a:latin typeface="Tahoma" panose="020B0604030504040204" pitchFamily="34" charset="0"/>
                <a:ea typeface="Tahoma" panose="020B0604030504040204" pitchFamily="34" charset="0"/>
                <a:cs typeface="Tahoma" panose="020B0604030504040204" pitchFamily="34" charset="0"/>
              </a:rPr>
              <a:t>1</a:t>
            </a:r>
          </a:p>
        </p:txBody>
      </p:sp>
      <p:sp>
        <p:nvSpPr>
          <p:cNvPr id="30" name="TextBox 29">
            <a:extLst>
              <a:ext uri="{FF2B5EF4-FFF2-40B4-BE49-F238E27FC236}">
                <a16:creationId xmlns:a16="http://schemas.microsoft.com/office/drawing/2014/main" id="{F07CE112-27B1-495D-F920-820B945724E3}"/>
              </a:ext>
            </a:extLst>
          </p:cNvPr>
          <p:cNvSpPr txBox="1"/>
          <p:nvPr/>
        </p:nvSpPr>
        <p:spPr>
          <a:xfrm>
            <a:off x="8456477" y="4998333"/>
            <a:ext cx="1313862" cy="707886"/>
          </a:xfrm>
          <a:prstGeom prst="rect">
            <a:avLst/>
          </a:prstGeom>
          <a:noFill/>
        </p:spPr>
        <p:txBody>
          <a:bodyPr wrap="square" rtlCol="1">
            <a:spAutoFit/>
          </a:bodyPr>
          <a:lstStyle/>
          <a:p>
            <a:pPr algn="l"/>
            <a:r>
              <a:rPr lang="en-US" sz="2000" dirty="0">
                <a:latin typeface="Tahoma" panose="020B0604030504040204" pitchFamily="34" charset="0"/>
                <a:ea typeface="Tahoma" panose="020B0604030504040204" pitchFamily="34" charset="0"/>
                <a:cs typeface="Tahoma" panose="020B0604030504040204" pitchFamily="34" charset="0"/>
              </a:rPr>
              <a:t>Activity period</a:t>
            </a:r>
            <a:endParaRPr lang="he-IL"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2551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31</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419683133"/>
              </p:ext>
            </p:extLst>
          </p:nvPr>
        </p:nvGraphicFramePr>
        <p:xfrm>
          <a:off x="7324" y="389649"/>
          <a:ext cx="8545005" cy="5835293"/>
        </p:xfrm>
        <a:graphic>
          <a:graphicData uri="http://schemas.openxmlformats.org/drawingml/2006/table">
            <a:tbl>
              <a:tblPr firstRow="1" bandRow="1">
                <a:tableStyleId>{2D5ABB26-0587-4C30-8999-92F81FD0307C}</a:tableStyleId>
              </a:tblPr>
              <a:tblGrid>
                <a:gridCol w="1336792">
                  <a:extLst>
                    <a:ext uri="{9D8B030D-6E8A-4147-A177-3AD203B41FA5}">
                      <a16:colId xmlns:a16="http://schemas.microsoft.com/office/drawing/2014/main" val="851805883"/>
                    </a:ext>
                  </a:extLst>
                </a:gridCol>
                <a:gridCol w="3767992">
                  <a:extLst>
                    <a:ext uri="{9D8B030D-6E8A-4147-A177-3AD203B41FA5}">
                      <a16:colId xmlns:a16="http://schemas.microsoft.com/office/drawing/2014/main" val="60637984"/>
                    </a:ext>
                  </a:extLst>
                </a:gridCol>
                <a:gridCol w="3440221">
                  <a:extLst>
                    <a:ext uri="{9D8B030D-6E8A-4147-A177-3AD203B41FA5}">
                      <a16:colId xmlns:a16="http://schemas.microsoft.com/office/drawing/2014/main" val="1289128960"/>
                    </a:ext>
                  </a:extLst>
                </a:gridCol>
              </a:tblGrid>
              <a:tr h="621417">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317405">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Demographics</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latin typeface="Tahoma" panose="020B0604030504040204" pitchFamily="34" charset="0"/>
                          <a:ea typeface="Tahoma" panose="020B0604030504040204" pitchFamily="34" charset="0"/>
                          <a:cs typeface="Tahoma" panose="020B0604030504040204" pitchFamily="34" charset="0"/>
                        </a:rPr>
                        <a:t>Most chaperones were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Most visitors stayed 1-2 hours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Age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latin typeface="Tahoma" panose="020B0604030504040204" pitchFamily="34" charset="0"/>
                          <a:ea typeface="Tahoma" panose="020B0604030504040204" pitchFamily="34" charset="0"/>
                          <a:cs typeface="Tahoma" panose="020B0604030504040204" pitchFamily="34" charset="0"/>
                        </a:rPr>
                        <a:t>Most chaperones were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Most visitors stayed between </a:t>
                      </a:r>
                    </a:p>
                    <a:p>
                      <a:pPr algn="l" rtl="0"/>
                      <a:r>
                        <a:rPr lang="en-US" sz="1200" dirty="0">
                          <a:latin typeface="Tahoma" panose="020B0604030504040204" pitchFamily="34" charset="0"/>
                          <a:ea typeface="Tahoma" panose="020B0604030504040204" pitchFamily="34" charset="0"/>
                          <a:cs typeface="Tahoma" panose="020B0604030504040204" pitchFamily="34" charset="0"/>
                        </a:rPr>
                        <a:t>half an hour to one hour</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Age of participants:</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649984">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Community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Activities were </a:t>
                      </a:r>
                      <a:r>
                        <a:rPr lang="en-US" sz="1200" b="1" dirty="0">
                          <a:latin typeface="Tahoma" panose="020B0604030504040204" pitchFamily="34" charset="0"/>
                          <a:ea typeface="Tahoma" panose="020B0604030504040204" pitchFamily="34" charset="0"/>
                          <a:cs typeface="Tahoma" panose="020B0604030504040204" pitchFamily="34" charset="0"/>
                        </a:rPr>
                        <a:t>integrated into a routine community gathering at the park</a:t>
                      </a:r>
                      <a:r>
                        <a:rPr lang="en-US" sz="1200" dirty="0">
                          <a:latin typeface="Tahoma" panose="020B0604030504040204" pitchFamily="34" charset="0"/>
                          <a:ea typeface="Tahoma" panose="020B0604030504040204" pitchFamily="34" charset="0"/>
                          <a:cs typeface="Tahoma" panose="020B0604030504040204" pitchFamily="34" charset="0"/>
                        </a:rPr>
                        <a:t>. Interviewees said most participants come to the parks daily and know each other.</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rtl="0">
                        <a:lnSpc>
                          <a:spcPct val="100000"/>
                        </a:lnSpc>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Enthusiastic interaction among the children</a:t>
                      </a:r>
                      <a:r>
                        <a:rPr lang="en-US" sz="1200" dirty="0">
                          <a:latin typeface="Tahoma" panose="020B0604030504040204" pitchFamily="34" charset="0"/>
                          <a:ea typeface="Tahoma" panose="020B0604030504040204" pitchFamily="34" charset="0"/>
                          <a:cs typeface="Tahoma" panose="020B0604030504040204" pitchFamily="34" charset="0"/>
                        </a:rPr>
                        <a:t>, physical play, fun, and familiarity among most participants were observed.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rtl="0">
                        <a:lnSpc>
                          <a:spcPct val="100000"/>
                        </a:lnSpc>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participants were from the Arab population. They learned about the activities through community information channels. They stayed for the entire activity.</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indent="-171450" algn="l" rtl="0">
                        <a:lnSpc>
                          <a:spcPct val="100000"/>
                        </a:lnSpc>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few Jewish families passed by and took an interest, but remained only a short time.</a:t>
                      </a:r>
                      <a:r>
                        <a:rPr lang="he-IL" sz="1200" dirty="0">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was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high turnover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during the activity. Participants belong to diverse population groups (Arab, Jewish, Russian- and Amharic-speaking).</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No population remained if they were in the minority</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when most participants were from the Arab population, Jewish children felt uncomfortable and left the activity; when there was a majority from the Jewish population, mothers of Arab descent were likely to leave.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406511">
                <a:tc>
                  <a:txBody>
                    <a:bodyPr/>
                    <a:lstStyle/>
                    <a:p>
                      <a:pPr algn="l" rtl="0">
                        <a:lnSpc>
                          <a:spcPct val="100000"/>
                        </a:lnSpc>
                      </a:pPr>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Encouraging</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community*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391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Interaction among children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89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Need for rejuvenation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4" name="Group 3">
            <a:extLst>
              <a:ext uri="{FF2B5EF4-FFF2-40B4-BE49-F238E27FC236}">
                <a16:creationId xmlns:a16="http://schemas.microsoft.com/office/drawing/2014/main" id="{64D61C31-96C6-4EB8-837D-E3B2F696AB16}"/>
              </a:ext>
            </a:extLst>
          </p:cNvPr>
          <p:cNvGrpSpPr/>
          <p:nvPr/>
        </p:nvGrpSpPr>
        <p:grpSpPr>
          <a:xfrm>
            <a:off x="158676" y="1674625"/>
            <a:ext cx="1082491" cy="577081"/>
            <a:chOff x="11055223" y="1968658"/>
            <a:chExt cx="1082491" cy="577081"/>
          </a:xfrm>
        </p:grpSpPr>
        <p:sp>
          <p:nvSpPr>
            <p:cNvPr id="7" name="TextBox 6">
              <a:extLst>
                <a:ext uri="{FF2B5EF4-FFF2-40B4-BE49-F238E27FC236}">
                  <a16:creationId xmlns:a16="http://schemas.microsoft.com/office/drawing/2014/main" id="{1987F127-EEA5-4555-A108-A441BDD3E3CC}"/>
                </a:ext>
              </a:extLst>
            </p:cNvPr>
            <p:cNvSpPr txBox="1"/>
            <p:nvPr/>
          </p:nvSpPr>
          <p:spPr>
            <a:xfrm>
              <a:off x="11102922" y="1968658"/>
              <a:ext cx="1034792" cy="577081"/>
            </a:xfrm>
            <a:prstGeom prst="rect">
              <a:avLst/>
            </a:prstGeom>
            <a:noFill/>
          </p:spPr>
          <p:txBody>
            <a:bodyPr wrap="square" rtlCol="1">
              <a:spAutoFit/>
            </a:bodyPr>
            <a:lstStyle/>
            <a:p>
              <a:pPr algn="r" rtl="1"/>
              <a:r>
                <a:rPr lang="en-US" sz="1050" dirty="0">
                  <a:solidFill>
                    <a:schemeClr val="bg1"/>
                  </a:solidFill>
                </a:rPr>
                <a:t>under 3</a:t>
              </a:r>
              <a:endParaRPr lang="he-IL" sz="1050" dirty="0">
                <a:solidFill>
                  <a:schemeClr val="bg1"/>
                </a:solidFill>
              </a:endParaRPr>
            </a:p>
            <a:p>
              <a:pPr algn="r" rtl="1"/>
              <a:r>
                <a:rPr lang="en-US" sz="1050" dirty="0">
                  <a:solidFill>
                    <a:schemeClr val="bg1"/>
                  </a:solidFill>
                </a:rPr>
                <a:t>years</a:t>
              </a:r>
              <a:r>
                <a:rPr lang="he-IL" sz="1050" dirty="0">
                  <a:solidFill>
                    <a:schemeClr val="bg1"/>
                  </a:solidFill>
                </a:rPr>
                <a:t> 3-6</a:t>
              </a:r>
            </a:p>
            <a:p>
              <a:pPr algn="r" rtl="1"/>
              <a:r>
                <a:rPr lang="en-US" sz="1050" dirty="0">
                  <a:solidFill>
                    <a:schemeClr val="bg1"/>
                  </a:solidFill>
                </a:rPr>
                <a:t>Over 6</a:t>
              </a:r>
              <a:endParaRPr lang="he-IL" sz="1050" dirty="0">
                <a:solidFill>
                  <a:schemeClr val="bg1"/>
                </a:solidFill>
              </a:endParaRPr>
            </a:p>
          </p:txBody>
        </p:sp>
        <p:sp>
          <p:nvSpPr>
            <p:cNvPr id="8" name="Oval 7">
              <a:extLst>
                <a:ext uri="{FF2B5EF4-FFF2-40B4-BE49-F238E27FC236}">
                  <a16:creationId xmlns:a16="http://schemas.microsoft.com/office/drawing/2014/main" id="{ED45B012-B997-4BDA-8D9E-6FDC165B7CE5}"/>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sp>
          <p:nvSpPr>
            <p:cNvPr id="9" name="Oval 8">
              <a:extLst>
                <a:ext uri="{FF2B5EF4-FFF2-40B4-BE49-F238E27FC236}">
                  <a16:creationId xmlns:a16="http://schemas.microsoft.com/office/drawing/2014/main" id="{AA494856-3667-404C-9481-490206F91BAF}"/>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sp>
          <p:nvSpPr>
            <p:cNvPr id="10" name="Oval 9">
              <a:extLst>
                <a:ext uri="{FF2B5EF4-FFF2-40B4-BE49-F238E27FC236}">
                  <a16:creationId xmlns:a16="http://schemas.microsoft.com/office/drawing/2014/main" id="{AC527676-5DA4-407B-BA07-942A3118EE7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pSp>
      <p:graphicFrame>
        <p:nvGraphicFramePr>
          <p:cNvPr id="11" name="Chart 10">
            <a:extLst>
              <a:ext uri="{FF2B5EF4-FFF2-40B4-BE49-F238E27FC236}">
                <a16:creationId xmlns:a16="http://schemas.microsoft.com/office/drawing/2014/main" id="{C71F905D-81CB-4223-BF18-142F36D1689A}"/>
              </a:ext>
            </a:extLst>
          </p:cNvPr>
          <p:cNvGraphicFramePr/>
          <p:nvPr>
            <p:extLst>
              <p:ext uri="{D42A27DB-BD31-4B8C-83A1-F6EECF244321}">
                <p14:modId xmlns:p14="http://schemas.microsoft.com/office/powerpoint/2010/main" val="78574160"/>
              </p:ext>
            </p:extLst>
          </p:nvPr>
        </p:nvGraphicFramePr>
        <p:xfrm>
          <a:off x="3205922" y="734607"/>
          <a:ext cx="2147808" cy="167521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D3EA58EB-5BE0-DE22-74B7-1186EFA1A681}"/>
              </a:ext>
            </a:extLst>
          </p:cNvPr>
          <p:cNvSpPr txBox="1"/>
          <p:nvPr/>
        </p:nvSpPr>
        <p:spPr>
          <a:xfrm>
            <a:off x="8839200" y="390320"/>
            <a:ext cx="3350233" cy="5647700"/>
          </a:xfrm>
          <a:prstGeom prst="rect">
            <a:avLst/>
          </a:prstGeom>
          <a:solidFill>
            <a:srgbClr val="F7E88D"/>
          </a:solidFill>
        </p:spPr>
        <p:txBody>
          <a:bodyPr wrap="square" rtlCol="1">
            <a:spAutoFit/>
          </a:bodyPr>
          <a:lstStyle/>
          <a:p>
            <a:pPr algn="l"/>
            <a:r>
              <a:rPr lang="en-US" sz="1200" dirty="0">
                <a:latin typeface="Tahoma" panose="020B0604030504040204" pitchFamily="34" charset="0"/>
                <a:ea typeface="Tahoma" panose="020B0604030504040204" pitchFamily="34" charset="0"/>
                <a:cs typeface="Tahoma" panose="020B0604030504040204" pitchFamily="34" charset="0"/>
              </a:rPr>
              <a:t>The </a:t>
            </a:r>
            <a:r>
              <a:rPr lang="en-US" sz="1200" b="1" dirty="0">
                <a:latin typeface="Tahoma" panose="020B0604030504040204" pitchFamily="34" charset="0"/>
                <a:ea typeface="Tahoma" panose="020B0604030504040204" pitchFamily="34" charset="0"/>
                <a:cs typeface="Tahoma" panose="020B0604030504040204" pitchFamily="34" charset="0"/>
              </a:rPr>
              <a:t>parent counselor </a:t>
            </a:r>
            <a:r>
              <a:rPr lang="en-US" sz="1200" dirty="0">
                <a:latin typeface="Tahoma" panose="020B0604030504040204" pitchFamily="34" charset="0"/>
                <a:ea typeface="Tahoma" panose="020B0604030504040204" pitchFamily="34" charset="0"/>
                <a:cs typeface="Tahoma" panose="020B0604030504040204" pitchFamily="34" charset="0"/>
              </a:rPr>
              <a:t>was present at 10 activity sessions in Jaffa. She described the populations she encountered: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Primarily a socially marginalized population</a:t>
            </a:r>
            <a:r>
              <a:rPr lang="en-US" sz="1200" dirty="0">
                <a:latin typeface="Tahoma" panose="020B0604030504040204" pitchFamily="34" charset="0"/>
                <a:ea typeface="Tahoma" panose="020B0604030504040204" pitchFamily="34" charset="0"/>
                <a:cs typeface="Tahoma" panose="020B0604030504040204" pitchFamily="34" charset="0"/>
              </a:rPr>
              <a:t>, mainly Arabic-speakers. Only one session had an ethnically and socio-demographically mixed population.</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participants came to the activity closest to their home. There were </a:t>
            </a:r>
            <a:r>
              <a:rPr lang="en-US" sz="1200" b="1" dirty="0">
                <a:latin typeface="Tahoma" panose="020B0604030504040204" pitchFamily="34" charset="0"/>
                <a:ea typeface="Tahoma" panose="020B0604030504040204" pitchFamily="34" charset="0"/>
                <a:cs typeface="Tahoma" panose="020B0604030504040204" pitchFamily="34" charset="0"/>
              </a:rPr>
              <a:t>few returning participants.</a:t>
            </a:r>
            <a:endParaRPr lang="he-IL" sz="1200" b="1"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parents needed assistance. following the Covid-19 crisis, guidance to help parents deal with children’s difficulties has increased (online workshops, school meetings).</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Mothers seemed embarrassed by public offers of help, but when the counselor made individual, direct contact, they expressed a desire for advice.</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activities encouraged mothers to leave the house with their children. Usually many of them stay home while their children go out with groups of friends, unchaperoned.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For them to leave the house and gather socially in the parks is a significant achievement and opportunity for change.</a:t>
            </a:r>
            <a:r>
              <a:rPr lang="he-IL" sz="1200" dirty="0">
                <a:latin typeface="Tahoma" panose="020B0604030504040204" pitchFamily="34" charset="0"/>
                <a:ea typeface="Tahoma" panose="020B0604030504040204" pitchFamily="34" charset="0"/>
                <a:cs typeface="Tahoma" panose="020B0604030504040204" pitchFamily="34" charset="0"/>
              </a:rPr>
              <a:t> </a:t>
            </a:r>
          </a:p>
        </p:txBody>
      </p:sp>
      <p:sp>
        <p:nvSpPr>
          <p:cNvPr id="16" name="TextBox 15">
            <a:extLst>
              <a:ext uri="{FF2B5EF4-FFF2-40B4-BE49-F238E27FC236}">
                <a16:creationId xmlns:a16="http://schemas.microsoft.com/office/drawing/2014/main" id="{16178320-0F21-67DE-89B0-0BA6ECDEA002}"/>
              </a:ext>
            </a:extLst>
          </p:cNvPr>
          <p:cNvSpPr txBox="1"/>
          <p:nvPr/>
        </p:nvSpPr>
        <p:spPr>
          <a:xfrm>
            <a:off x="1312752" y="6199502"/>
            <a:ext cx="6145895"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from 1 (low) to 7 (high) :</a:t>
            </a:r>
            <a:endParaRPr lang="he-IL" sz="1000" dirty="0">
              <a:latin typeface="Calibri" panose="020F0502020204030204" pitchFamily="34" charset="0"/>
              <a:cs typeface="Calibri" panose="020F0502020204030204" pitchFamily="34" charset="0"/>
            </a:endParaRPr>
          </a:p>
        </p:txBody>
      </p:sp>
      <p:graphicFrame>
        <p:nvGraphicFramePr>
          <p:cNvPr id="18" name="Chart 17">
            <a:extLst>
              <a:ext uri="{FF2B5EF4-FFF2-40B4-BE49-F238E27FC236}">
                <a16:creationId xmlns:a16="http://schemas.microsoft.com/office/drawing/2014/main" id="{59445548-B163-8B61-9C31-4B0808F944A5}"/>
              </a:ext>
            </a:extLst>
          </p:cNvPr>
          <p:cNvGraphicFramePr/>
          <p:nvPr>
            <p:extLst>
              <p:ext uri="{D42A27DB-BD31-4B8C-83A1-F6EECF244321}">
                <p14:modId xmlns:p14="http://schemas.microsoft.com/office/powerpoint/2010/main" val="430138514"/>
              </p:ext>
            </p:extLst>
          </p:nvPr>
        </p:nvGraphicFramePr>
        <p:xfrm>
          <a:off x="6899897" y="744936"/>
          <a:ext cx="2147808" cy="16752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7523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32</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588366886"/>
              </p:ext>
            </p:extLst>
          </p:nvPr>
        </p:nvGraphicFramePr>
        <p:xfrm>
          <a:off x="10099" y="389648"/>
          <a:ext cx="9089071" cy="5006417"/>
        </p:xfrm>
        <a:graphic>
          <a:graphicData uri="http://schemas.openxmlformats.org/drawingml/2006/table">
            <a:tbl>
              <a:tblPr firstRow="1" bandRow="1">
                <a:tableStyleId>{2D5ABB26-0587-4C30-8999-92F81FD0307C}</a:tableStyleId>
              </a:tblPr>
              <a:tblGrid>
                <a:gridCol w="2076920">
                  <a:extLst>
                    <a:ext uri="{9D8B030D-6E8A-4147-A177-3AD203B41FA5}">
                      <a16:colId xmlns:a16="http://schemas.microsoft.com/office/drawing/2014/main" val="851805883"/>
                    </a:ext>
                  </a:extLst>
                </a:gridCol>
                <a:gridCol w="3453220">
                  <a:extLst>
                    <a:ext uri="{9D8B030D-6E8A-4147-A177-3AD203B41FA5}">
                      <a16:colId xmlns:a16="http://schemas.microsoft.com/office/drawing/2014/main" val="60637984"/>
                    </a:ext>
                  </a:extLst>
                </a:gridCol>
                <a:gridCol w="3558931">
                  <a:extLst>
                    <a:ext uri="{9D8B030D-6E8A-4147-A177-3AD203B41FA5}">
                      <a16:colId xmlns:a16="http://schemas.microsoft.com/office/drawing/2014/main" val="1289128960"/>
                    </a:ext>
                  </a:extLst>
                </a:gridCol>
              </a:tblGrid>
              <a:tr h="620283">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460344">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No seats were provided in the area where the activity took place.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Mostly children were present. The few adults sat on equipment crates near the activity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area was close to the road, with no separation fence. There were no garbage bins, water fountains, or toilets. </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was conducted in a shady lawn, near a water source (from which the stations could refill their water supply), near the community center where there were accessible toilets.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were no seats or play facilities. The adults brought folding chairs or sat on crates or mats</a:t>
                      </a:r>
                      <a:r>
                        <a:rPr lang="he-IL" sz="12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420562">
                <a:tc>
                  <a:txBody>
                    <a:bodyPr/>
                    <a:lstStyle/>
                    <a:p>
                      <a:pPr algn="l" rtl="0"/>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Clean &amp; well-maintained*</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a:solidFill>
                            <a:srgbClr val="F7E88D"/>
                          </a:solidFill>
                          <a:latin typeface="Tahoma" panose="020B0604030504040204" pitchFamily="34" charset="0"/>
                          <a:ea typeface="Tahoma" panose="020B0604030504040204" pitchFamily="34" charset="0"/>
                          <a:cs typeface="Tahoma" panose="020B060403050404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393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Drinking water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Bathrooms available*</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817299143"/>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Shady*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350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Safe for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Comfortable seating*</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Convenient access*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431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Suitable for # of participants*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82686138"/>
                  </a:ext>
                </a:extLst>
              </a:tr>
            </a:tbl>
          </a:graphicData>
        </a:graphic>
      </p:graphicFrame>
      <p:sp>
        <p:nvSpPr>
          <p:cNvPr id="8" name="TextBox 7">
            <a:extLst>
              <a:ext uri="{FF2B5EF4-FFF2-40B4-BE49-F238E27FC236}">
                <a16:creationId xmlns:a16="http://schemas.microsoft.com/office/drawing/2014/main" id="{A21E91CF-54F9-4BE2-92C2-424A26CF605B}"/>
              </a:ext>
            </a:extLst>
          </p:cNvPr>
          <p:cNvSpPr txBox="1"/>
          <p:nvPr/>
        </p:nvSpPr>
        <p:spPr>
          <a:xfrm>
            <a:off x="2013859" y="5396065"/>
            <a:ext cx="6628118"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ECEDF93-B396-6A78-3975-1185CCD90A11}"/>
              </a:ext>
            </a:extLst>
          </p:cNvPr>
          <p:cNvSpPr txBox="1"/>
          <p:nvPr/>
        </p:nvSpPr>
        <p:spPr>
          <a:xfrm>
            <a:off x="9368657" y="389648"/>
            <a:ext cx="2824480" cy="4308872"/>
          </a:xfrm>
          <a:prstGeom prst="rect">
            <a:avLst/>
          </a:prstGeom>
          <a:solidFill>
            <a:srgbClr val="90B6D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Monitoring social media via the </a:t>
            </a:r>
            <a:r>
              <a:rPr lang="en-US" sz="1200" dirty="0" err="1">
                <a:latin typeface="Tahoma" panose="020B0604030504040204" pitchFamily="34" charset="0"/>
                <a:ea typeface="Tahoma" panose="020B0604030504040204" pitchFamily="34" charset="0"/>
                <a:cs typeface="Tahoma" panose="020B0604030504040204" pitchFamily="34" charset="0"/>
              </a:rPr>
              <a:t>Zencity</a:t>
            </a:r>
            <a:r>
              <a:rPr lang="en-US" sz="1200" dirty="0">
                <a:latin typeface="Tahoma" panose="020B0604030504040204" pitchFamily="34" charset="0"/>
                <a:ea typeface="Tahoma" panose="020B0604030504040204" pitchFamily="34" charset="0"/>
                <a:cs typeface="Tahoma" panose="020B0604030504040204" pitchFamily="34" charset="0"/>
              </a:rPr>
              <a:t> platform indicated that before the activities there was discussion on Facebook about Play-Car in Jaffa and posts by </a:t>
            </a:r>
            <a:r>
              <a:rPr lang="en-US" sz="1200" dirty="0" err="1">
                <a:latin typeface="Tahoma" panose="020B0604030504040204" pitchFamily="34" charset="0"/>
                <a:ea typeface="Tahoma" panose="020B0604030504040204" pitchFamily="34" charset="0"/>
                <a:cs typeface="Tahoma" panose="020B0604030504040204" pitchFamily="34" charset="0"/>
              </a:rPr>
              <a:t>Hamishlama</a:t>
            </a:r>
            <a:r>
              <a:rPr lang="en-US" sz="1200" dirty="0">
                <a:latin typeface="Tahoma" panose="020B0604030504040204" pitchFamily="34" charset="0"/>
                <a:ea typeface="Tahoma" panose="020B0604030504040204" pitchFamily="34" charset="0"/>
                <a:cs typeface="Tahoma" panose="020B0604030504040204" pitchFamily="34" charset="0"/>
              </a:rPr>
              <a:t> for Jaffa (4) and Beit </a:t>
            </a:r>
            <a:r>
              <a:rPr lang="en-US" sz="1200" dirty="0" err="1">
                <a:latin typeface="Tahoma" panose="020B0604030504040204" pitchFamily="34" charset="0"/>
                <a:ea typeface="Tahoma" panose="020B0604030504040204" pitchFamily="34" charset="0"/>
                <a:cs typeface="Tahoma" panose="020B0604030504040204" pitchFamily="34" charset="0"/>
              </a:rPr>
              <a:t>Raka</a:t>
            </a:r>
            <a:r>
              <a:rPr lang="en-US" sz="1200" dirty="0">
                <a:latin typeface="Tahoma" panose="020B0604030504040204" pitchFamily="34" charset="0"/>
                <a:ea typeface="Tahoma" panose="020B0604030504040204" pitchFamily="34" charset="0"/>
                <a:cs typeface="Tahoma" panose="020B0604030504040204" pitchFamily="34" charset="0"/>
              </a:rPr>
              <a:t> (3). These received some likes and shares but almost no comments. </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By the end of January 2022, there had been about 50 mentions of Play-Car Jaffa on Facebook, all from formal sources. About half were published by community centers in Jaffa (mainly </a:t>
            </a:r>
            <a:r>
              <a:rPr lang="en-US" sz="1200" dirty="0" err="1">
                <a:latin typeface="Tahoma" panose="020B0604030504040204" pitchFamily="34" charset="0"/>
                <a:ea typeface="Tahoma" panose="020B0604030504040204" pitchFamily="34" charset="0"/>
                <a:cs typeface="Tahoma" panose="020B0604030504040204" pitchFamily="34" charset="0"/>
              </a:rPr>
              <a:t>Hamishlama</a:t>
            </a:r>
            <a:r>
              <a:rPr lang="en-US" sz="1200" dirty="0">
                <a:latin typeface="Tahoma" panose="020B0604030504040204" pitchFamily="34" charset="0"/>
                <a:ea typeface="Tahoma" panose="020B0604030504040204" pitchFamily="34" charset="0"/>
                <a:cs typeface="Tahoma" panose="020B0604030504040204" pitchFamily="34" charset="0"/>
              </a:rPr>
              <a:t> and Beit </a:t>
            </a:r>
            <a:r>
              <a:rPr lang="en-US" sz="1200" dirty="0" err="1">
                <a:latin typeface="Tahoma" panose="020B0604030504040204" pitchFamily="34" charset="0"/>
                <a:ea typeface="Tahoma" panose="020B0604030504040204" pitchFamily="34" charset="0"/>
                <a:cs typeface="Tahoma" panose="020B0604030504040204" pitchFamily="34" charset="0"/>
              </a:rPr>
              <a:t>Raka</a:t>
            </a:r>
            <a:r>
              <a:rPr lang="en-US" sz="1200" dirty="0">
                <a:latin typeface="Tahoma" panose="020B0604030504040204" pitchFamily="34" charset="0"/>
                <a:ea typeface="Tahoma" panose="020B0604030504040204" pitchFamily="34" charset="0"/>
                <a:cs typeface="Tahoma" panose="020B0604030504040204" pitchFamily="34" charset="0"/>
              </a:rPr>
              <a:t>), which elicited about 100 reactions, mainly likes and shares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According to interviewed participants, about a third of them heard about the activity through </a:t>
            </a:r>
            <a:r>
              <a:rPr lang="en-US" sz="1200" dirty="0" err="1">
                <a:latin typeface="Tahoma" panose="020B0604030504040204" pitchFamily="34" charset="0"/>
                <a:ea typeface="Tahoma" panose="020B0604030504040204" pitchFamily="34" charset="0"/>
                <a:cs typeface="Tahoma" panose="020B0604030504040204" pitchFamily="34" charset="0"/>
              </a:rPr>
              <a:t>Hamishlama’s</a:t>
            </a:r>
            <a:r>
              <a:rPr lang="en-US" sz="1200" dirty="0">
                <a:latin typeface="Tahoma" panose="020B0604030504040204" pitchFamily="34" charset="0"/>
                <a:ea typeface="Tahoma" panose="020B0604030504040204" pitchFamily="34" charset="0"/>
                <a:cs typeface="Tahoma" panose="020B0604030504040204" pitchFamily="34" charset="0"/>
              </a:rPr>
              <a:t> posts and WhatsApp groups.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2624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33</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1487627730"/>
              </p:ext>
            </p:extLst>
          </p:nvPr>
        </p:nvGraphicFramePr>
        <p:xfrm>
          <a:off x="2214" y="389651"/>
          <a:ext cx="9428482" cy="5885878"/>
        </p:xfrm>
        <a:graphic>
          <a:graphicData uri="http://schemas.openxmlformats.org/drawingml/2006/table">
            <a:tbl>
              <a:tblPr firstRow="1" bandRow="1">
                <a:tableStyleId>{2D5ABB26-0587-4C30-8999-92F81FD0307C}</a:tableStyleId>
              </a:tblPr>
              <a:tblGrid>
                <a:gridCol w="1222376">
                  <a:extLst>
                    <a:ext uri="{9D8B030D-6E8A-4147-A177-3AD203B41FA5}">
                      <a16:colId xmlns:a16="http://schemas.microsoft.com/office/drawing/2014/main" val="851805883"/>
                    </a:ext>
                  </a:extLst>
                </a:gridCol>
                <a:gridCol w="4040505">
                  <a:extLst>
                    <a:ext uri="{9D8B030D-6E8A-4147-A177-3AD203B41FA5}">
                      <a16:colId xmlns:a16="http://schemas.microsoft.com/office/drawing/2014/main" val="60637984"/>
                    </a:ext>
                  </a:extLst>
                </a:gridCol>
                <a:gridCol w="4165601">
                  <a:extLst>
                    <a:ext uri="{9D8B030D-6E8A-4147-A177-3AD203B41FA5}">
                      <a16:colId xmlns:a16="http://schemas.microsoft.com/office/drawing/2014/main" val="1289128960"/>
                    </a:ext>
                  </a:extLst>
                </a:gridCol>
              </a:tblGrid>
              <a:tr h="644274">
                <a:tc>
                  <a:txBody>
                    <a:bodyPr/>
                    <a:lstStyle/>
                    <a:p>
                      <a:pPr algn="l" rtl="0"/>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823575">
                <a:tc rowSpan="2">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Guidance</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2">
                  <a:txBody>
                    <a:bodyPr/>
                    <a:lstStyle/>
                    <a:p>
                      <a:pPr marL="0" indent="0" algn="l" defTabSz="914400" rtl="0" eaLnBrk="1" latinLnBrk="0" hangingPunct="1">
                        <a:spcBef>
                          <a:spcPts val="600"/>
                        </a:spcBef>
                        <a:buClr>
                          <a:srgbClr val="EC1C3C"/>
                        </a:buClr>
                        <a:buFont typeface="Tahoma" panose="020B0604030504040204" pitchFamily="34" charset="0"/>
                        <a:buNone/>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The same training team was at both observations. They referred to previous meetings at which they were present:</a:t>
                      </a:r>
                      <a:endPar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קיבלה מהמישלמה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כלים מועילים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לקראת ההדרכה בפעילות, למשל: התמודדות עם קונפליקטים בין ילדים, רתימה להשתתפות והתגברות על הפרעות. לדבריה היא הייתה שמחה להעמיק את הידע בכל הנוגע לזיהוי השפה הרגשית המתאימה לתקשורת משמעותית עם ילדים.</a:t>
                      </a: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המדריכים התייחסו ל</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פערי השפה והתרבות </a:t>
                      </a:r>
                      <a:r>
                        <a:rPr lang="he-IL" sz="1200" b="0" kern="1200" dirty="0">
                          <a:solidFill>
                            <a:schemeClr val="tx1"/>
                          </a:solidFill>
                          <a:latin typeface="Tahoma" panose="020B0604030504040204" pitchFamily="34" charset="0"/>
                          <a:ea typeface="Tahoma" panose="020B0604030504040204" pitchFamily="34" charset="0"/>
                          <a:cs typeface="Tahoma" panose="020B0604030504040204" pitchFamily="34" charset="0"/>
                        </a:rPr>
                        <a:t>שהשפיעו מאוד על התקשורת עם המשתתפים, וגם לאחר ליווי של רכזת הגיל הרך הקהילתית נחווה קושי בעקבות מ</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חסום השפה. הסיוע של מדריכות צעירות דוברות השפה היה חיוני, אחת מהן הוסיפה כי ילדים נטו להתעלם כאשר פנו אליהם בשפה שונה (למשל ביחס לילדים ממוצא ערבי/אתיופי). </a:t>
                      </a: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ניכר הבדל באופן המשחק, במידת האנרגיות וההשתוללות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בקרב ילדים ממוצא אתני שונה</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עם זאת, התרשמה כי בנים נוטים להתפרע יותר ולהפריע למשחק הבנות, זאת ללא הבדל במוצא האתני.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708432">
                <a:tc vMerge="1">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המדריכים דוברי העברית התמקדו בתחנות ספציפיות ונתנו הסבר מקדים לילדים.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היו דינמיות בין התחנות.</a:t>
                      </a: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הילדים למדו את הפעילויות תוך כדי תחלופה דרך חיקוי ואלתור.</a:t>
                      </a: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מדריכה דוברת עברית תקשרה עם הילדים בהבעות פנים ומשחק, המדריך הכיר מעט מילים בערבית.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המדריכים לא יצרו קשר עם האימהות המלוות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(רובן ישבו רחוק מהפעילות). האינטראקציה הייתה דלה גם מול האימהות המעטות שכן חברו לילדיהן.</a:t>
                      </a: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בפעילות נכחה מדריכת הורים ששוחחה עם האימהות, אך לא נצפתה מעורבות שלה ברחבי הפעילות או בקשר עם מדריכים.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צוות ההדרכה היה אקטיבי, המדריכים ניתבו את המשתתפים בין התחנות והיו בתקשורת עם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המד"ציות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הצוות לא שינה באופן משמעותי את התנהלותו בנוגע למסגור והנחיית הפעילות. עם זאת,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בהיעדר המחסום השפתי</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המדריכים דוברי העברית פנו יותר להורים, תקשרו יותר עם הילדים ונראה כי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יכלו לבטא באופן מופגן יותר את מקצועיותם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מבחינה תוכנית, בהיבטים של עידוד משחק משותף והעברת מסרים משמעותיים בנוגע לפעילות. </a:t>
                      </a:r>
                    </a:p>
                    <a:p>
                      <a:pPr marL="171450" indent="-171450" algn="l" defTabSz="914400" rtl="0"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ההורים הביעו התעניינות ותקשרו עם הצוות מיוזמתם.</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384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ציוד עזר*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0"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0"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53572169"/>
                  </a:ext>
                </a:extLst>
              </a:tr>
            </a:tbl>
          </a:graphicData>
        </a:graphic>
      </p:graphicFrame>
      <p:sp>
        <p:nvSpPr>
          <p:cNvPr id="8" name="TextBox 7">
            <a:extLst>
              <a:ext uri="{FF2B5EF4-FFF2-40B4-BE49-F238E27FC236}">
                <a16:creationId xmlns:a16="http://schemas.microsoft.com/office/drawing/2014/main" id="{D7F53BED-1D67-4B13-9632-E900FFF28D82}"/>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
        <p:nvSpPr>
          <p:cNvPr id="7" name="TextBox 6">
            <a:extLst>
              <a:ext uri="{FF2B5EF4-FFF2-40B4-BE49-F238E27FC236}">
                <a16:creationId xmlns:a16="http://schemas.microsoft.com/office/drawing/2014/main" id="{D3BA327B-2CDB-6ABF-5BB8-E77EBE3F99C6}"/>
              </a:ext>
            </a:extLst>
          </p:cNvPr>
          <p:cNvSpPr txBox="1"/>
          <p:nvPr/>
        </p:nvSpPr>
        <p:spPr>
          <a:xfrm>
            <a:off x="9771360" y="389650"/>
            <a:ext cx="2414427" cy="5709255"/>
          </a:xfrm>
          <a:prstGeom prst="rect">
            <a:avLst/>
          </a:prstGeom>
          <a:solidFill>
            <a:srgbClr val="F7E88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מדריכת ההורים סיפרה שנערך מפגש בינה לבין צוות ההדרכה לאחר שהחל סבב הפעילויות, ובו הוצפו קשיים בנוגע </a:t>
            </a:r>
            <a:r>
              <a:rPr lang="he-IL" sz="1200" b="1" dirty="0">
                <a:latin typeface="Tahoma" panose="020B0604030504040204" pitchFamily="34" charset="0"/>
                <a:ea typeface="Tahoma" panose="020B0604030504040204" pitchFamily="34" charset="0"/>
                <a:cs typeface="Tahoma" panose="020B0604030504040204" pitchFamily="34" charset="0"/>
              </a:rPr>
              <a:t>לגיוס ההורים </a:t>
            </a:r>
            <a:r>
              <a:rPr lang="he-IL" sz="1200" dirty="0">
                <a:latin typeface="Tahoma" panose="020B0604030504040204" pitchFamily="34" charset="0"/>
                <a:ea typeface="Tahoma" panose="020B0604030504040204" pitchFamily="34" charset="0"/>
                <a:cs typeface="Tahoma" panose="020B0604030504040204" pitchFamily="34" charset="0"/>
              </a:rPr>
              <a:t>להשתתפות.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לתחושתה יכלה לסייע </a:t>
            </a:r>
            <a:r>
              <a:rPr lang="he-IL" sz="1200" b="1" dirty="0">
                <a:latin typeface="Tahoma" panose="020B0604030504040204" pitchFamily="34" charset="0"/>
                <a:ea typeface="Tahoma" panose="020B0604030504040204" pitchFamily="34" charset="0"/>
                <a:cs typeface="Tahoma" panose="020B0604030504040204" pitchFamily="34" charset="0"/>
              </a:rPr>
              <a:t>בהכנה מקדימה</a:t>
            </a:r>
            <a:r>
              <a:rPr lang="he-IL" sz="1200" dirty="0">
                <a:latin typeface="Tahoma" panose="020B0604030504040204" pitchFamily="34" charset="0"/>
                <a:ea typeface="Tahoma" panose="020B0604030504040204" pitchFamily="34" charset="0"/>
                <a:cs typeface="Tahoma" panose="020B0604030504040204" pitchFamily="34" charset="0"/>
              </a:rPr>
              <a:t> לפני שהחלו הפעילויות, ו/או לשלב מפגשים עמה באופן תדיר יותר, על מנת לייעץ וללוות את הצוות. </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המנחה פנה אליה לעזרה בתיווך גם מבחינה שפתית וגם תרבותית, והם שיתפו פעולה היטב והגיעו להישגים מוצלחים. מלבדו, שאר צוות ההדרכה לא נעזרו בה כלל.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להתרשמותה, המדריכות הצעירות סייעו </a:t>
            </a:r>
            <a:r>
              <a:rPr lang="he-IL" sz="1200" b="1" dirty="0">
                <a:latin typeface="Tahoma" panose="020B0604030504040204" pitchFamily="34" charset="0"/>
                <a:ea typeface="Tahoma" panose="020B0604030504040204" pitchFamily="34" charset="0"/>
                <a:cs typeface="Tahoma" panose="020B0604030504040204" pitchFamily="34" charset="0"/>
              </a:rPr>
              <a:t>בארגון</a:t>
            </a:r>
            <a:r>
              <a:rPr lang="he-IL" sz="1200" dirty="0">
                <a:latin typeface="Tahoma" panose="020B0604030504040204" pitchFamily="34" charset="0"/>
                <a:ea typeface="Tahoma" panose="020B0604030504040204" pitchFamily="34" charset="0"/>
                <a:cs typeface="Tahoma" panose="020B0604030504040204" pitchFamily="34" charset="0"/>
              </a:rPr>
              <a:t> סביבת הפעילות ובתקשורת עם ילדים, אך לא היו להן כלים לפנות להורים ולהשפיע באופן משמעותי על השתתפותם. בנוסף, הבחינה כי מדריכות דוברות אמהרית התקשו לתקשר עם ילדים דוברי ערבית, שהיו רוב המשתתפים במרבית הפעילויות.</a:t>
            </a:r>
          </a:p>
        </p:txBody>
      </p:sp>
    </p:spTree>
    <p:extLst>
      <p:ext uri="{BB962C8B-B14F-4D97-AF65-F5344CB8AC3E}">
        <p14:creationId xmlns:p14="http://schemas.microsoft.com/office/powerpoint/2010/main" val="2654951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34</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יפו</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1695594308"/>
              </p:ext>
            </p:extLst>
          </p:nvPr>
        </p:nvGraphicFramePr>
        <p:xfrm>
          <a:off x="4431" y="389650"/>
          <a:ext cx="8810625" cy="5534901"/>
        </p:xfrm>
        <a:graphic>
          <a:graphicData uri="http://schemas.openxmlformats.org/drawingml/2006/table">
            <a:tbl>
              <a:tblPr firstRow="1" bandRow="1">
                <a:tableStyleId>{2D5ABB26-0587-4C30-8999-92F81FD0307C}</a:tableStyleId>
              </a:tblPr>
              <a:tblGrid>
                <a:gridCol w="1134414">
                  <a:extLst>
                    <a:ext uri="{9D8B030D-6E8A-4147-A177-3AD203B41FA5}">
                      <a16:colId xmlns:a16="http://schemas.microsoft.com/office/drawing/2014/main" val="851805883"/>
                    </a:ext>
                  </a:extLst>
                </a:gridCol>
                <a:gridCol w="3762478">
                  <a:extLst>
                    <a:ext uri="{9D8B030D-6E8A-4147-A177-3AD203B41FA5}">
                      <a16:colId xmlns:a16="http://schemas.microsoft.com/office/drawing/2014/main" val="60637984"/>
                    </a:ext>
                  </a:extLst>
                </a:gridCol>
                <a:gridCol w="3913733">
                  <a:extLst>
                    <a:ext uri="{9D8B030D-6E8A-4147-A177-3AD203B41FA5}">
                      <a16:colId xmlns:a16="http://schemas.microsoft.com/office/drawing/2014/main" val="1289128960"/>
                    </a:ext>
                  </a:extLst>
                </a:gridCol>
              </a:tblGrid>
              <a:tr h="759718">
                <a:tc>
                  <a:txBody>
                    <a:bodyPr/>
                    <a:lstStyle/>
                    <a:p>
                      <a:pPr marL="0" algn="r" defTabSz="914400" rtl="1" eaLnBrk="1" latinLnBrk="0" hangingPunct="1"/>
                      <a:endParaRPr lang="he-IL" sz="1400" b="1"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כרם אלדלק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3973725">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משחק משותף מלווה-ילד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באזור הפעילות נכחו בעיקר ילדים,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האימהות ישבו באזור מרוחק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ומדי פעם ילדים ניגשו אליהן. מיעוט מהאימהות, בעיקר צעירות לילדים עד גיל 4 שיחקו עם ילדיהן בפעילות. נראה כי חברותיהן הבוגרות והמנוסות יותר מעט לעגו להן על כך.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המדריכים, ההורים מהאוכלוסייה הערבית לרוב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ראו בצוות ההדרכה כמשגיחים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עבור הילדים והם נטו להיות פחות מעורבים בפעילויות, דבר אשר לצד המחסום השפתי, הקשה לגייסם להשתתפות. לעומת זאת, הורים ממוצא אתיופי ובכלל מהאוכלוסייה היהודית נטו להיות מעורבים יותר. </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בראיונות היו הורים שהביעו שביעות רצון מעצם קיום הפעילות, שאפשרה להתאוורר ולשנות שגרה, וחלקם נהנו לשחרר את הילדים להשגחה חיצונית. </a:t>
                      </a:r>
                      <a:b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בנוסף היו שהביעו הערכה על ההזדמנות לשחק עם הילדים ולבלות במסגרת מובנית תוך התנסות בחוויה חדשה.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נצפתה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מעורבות גבוהה של ההורים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וקיום משחק משותף, כל ההורים שהו בקרבת שטח הפעילות והשגיחו מקרוב על ילדיהם, חלקם שיחקו עימם באופן פעיל.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ההורים הרבו לצלם את ילדיהם ולתעד את המתרחש בפעילות.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הורים רבים גילו עניין בחומרי הציוד ובאופי המשחק, וניכר כי נהנו להשתתף באופן פעיל בתחנות, לשחק באביזרים ולהתנסות בבניה ותכנון בהתאם לאופי התחנה.</a:t>
                      </a: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80145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חיזוק הקשר ומשחק משותף*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66276411"/>
                  </a:ext>
                </a:extLst>
              </a:tr>
            </a:tbl>
          </a:graphicData>
        </a:graphic>
      </p:graphicFrame>
      <p:sp>
        <p:nvSpPr>
          <p:cNvPr id="8" name="TextBox 7">
            <a:extLst>
              <a:ext uri="{FF2B5EF4-FFF2-40B4-BE49-F238E27FC236}">
                <a16:creationId xmlns:a16="http://schemas.microsoft.com/office/drawing/2014/main" id="{183C64CD-597B-41EC-9E52-B5C870C7B881}"/>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
        <p:nvSpPr>
          <p:cNvPr id="9" name="TextBox 8">
            <a:extLst>
              <a:ext uri="{FF2B5EF4-FFF2-40B4-BE49-F238E27FC236}">
                <a16:creationId xmlns:a16="http://schemas.microsoft.com/office/drawing/2014/main" id="{ED572729-9C09-4D88-F154-99BA25F0FDF1}"/>
              </a:ext>
            </a:extLst>
          </p:cNvPr>
          <p:cNvSpPr txBox="1"/>
          <p:nvPr/>
        </p:nvSpPr>
        <p:spPr>
          <a:xfrm>
            <a:off x="9263254" y="391509"/>
            <a:ext cx="2925626" cy="5220603"/>
          </a:xfrm>
          <a:prstGeom prst="rect">
            <a:avLst/>
          </a:prstGeom>
          <a:solidFill>
            <a:srgbClr val="F7E88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מדריכת ההורים תיארה מודעות נמוכה בקרב המבקרים לעקרון המשחק המשותף. לדבריה האימהות נוהגות לשבת להשגיח מרחוק </a:t>
            </a:r>
            <a:r>
              <a:rPr lang="he-IL" sz="1200" b="1" dirty="0">
                <a:latin typeface="Tahoma" panose="020B0604030504040204" pitchFamily="34" charset="0"/>
                <a:ea typeface="Tahoma" panose="020B0604030504040204" pitchFamily="34" charset="0"/>
                <a:cs typeface="Tahoma" panose="020B0604030504040204" pitchFamily="34" charset="0"/>
              </a:rPr>
              <a:t>ולא מודעות לאפשרות ולערך שבמשחק משותף עם ילדיהן</a:t>
            </a:r>
            <a:r>
              <a:rPr lang="he-IL" sz="1200" dirty="0">
                <a:latin typeface="Tahoma" panose="020B0604030504040204" pitchFamily="34" charset="0"/>
                <a:ea typeface="Tahoma" panose="020B0604030504040204" pitchFamily="34" charset="0"/>
                <a:cs typeface="Tahoma" panose="020B0604030504040204" pitchFamily="34" charset="0"/>
              </a:rPr>
              <a:t>: </a:t>
            </a:r>
            <a:r>
              <a:rPr lang="he-IL" sz="1200" i="1" dirty="0">
                <a:latin typeface="Tahoma" panose="020B0604030504040204" pitchFamily="34" charset="0"/>
                <a:ea typeface="Tahoma" panose="020B0604030504040204" pitchFamily="34" charset="0"/>
                <a:cs typeface="Tahoma" panose="020B0604030504040204" pitchFamily="34" charset="0"/>
              </a:rPr>
              <a:t>"הן אומרות 'הוא יודע לשחק לבד, הנה אני יושבת ומסתכלת'".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להתרשמותה, הפעילות מובנית היטב ומתאימה להגשמת מטרותיה בקרב האוכלוסייה ביפו, בדגש על הזדמנות למשחק משותף בין הורים לילדים ככלי לחיזוק הקשר. עם זאת המליצה לערוך </a:t>
            </a:r>
            <a:r>
              <a:rPr lang="he-IL" sz="1200" b="1" dirty="0">
                <a:latin typeface="Tahoma" panose="020B0604030504040204" pitchFamily="34" charset="0"/>
                <a:ea typeface="Tahoma" panose="020B0604030504040204" pitchFamily="34" charset="0"/>
                <a:cs typeface="Tahoma" panose="020B0604030504040204" pitchFamily="34" charset="0"/>
              </a:rPr>
              <a:t>מפגשי הכנה מקדימים</a:t>
            </a:r>
            <a:r>
              <a:rPr lang="he-IL" sz="1200" dirty="0">
                <a:latin typeface="Tahoma" panose="020B0604030504040204" pitchFamily="34" charset="0"/>
                <a:ea typeface="Tahoma" panose="020B0604030504040204" pitchFamily="34" charset="0"/>
                <a:cs typeface="Tahoma" panose="020B0604030504040204" pitchFamily="34" charset="0"/>
              </a:rPr>
              <a:t> </a:t>
            </a:r>
            <a:r>
              <a:rPr lang="he-IL" sz="1200" b="1" dirty="0">
                <a:latin typeface="Tahoma" panose="020B0604030504040204" pitchFamily="34" charset="0"/>
                <a:ea typeface="Tahoma" panose="020B0604030504040204" pitchFamily="34" charset="0"/>
                <a:cs typeface="Tahoma" panose="020B0604030504040204" pitchFamily="34" charset="0"/>
              </a:rPr>
              <a:t>להורים</a:t>
            </a:r>
            <a:r>
              <a:rPr lang="he-IL" sz="1200" dirty="0">
                <a:latin typeface="Tahoma" panose="020B0604030504040204" pitchFamily="34" charset="0"/>
                <a:ea typeface="Tahoma" panose="020B0604030504040204" pitchFamily="34" charset="0"/>
                <a:cs typeface="Tahoma" panose="020B0604030504040204" pitchFamily="34" charset="0"/>
              </a:rPr>
              <a:t> ולהטמיע את המודעות לנושא עוד בטרם יוצאים לשטח, ללמד כלים למשחק עם הילדים ולדבר על חשיבות העניין.</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לדבריה, נהגה להקדים הגעתה לשטח וליזום שיחות עם הורים לפני שהחלה הפעילות, להציע </a:t>
            </a:r>
            <a:r>
              <a:rPr lang="he-IL" sz="1200" b="1" dirty="0">
                <a:latin typeface="Tahoma" panose="020B0604030504040204" pitchFamily="34" charset="0"/>
                <a:ea typeface="Tahoma" panose="020B0604030504040204" pitchFamily="34" charset="0"/>
                <a:cs typeface="Tahoma" panose="020B0604030504040204" pitchFamily="34" charset="0"/>
              </a:rPr>
              <a:t>אוזן קשבת </a:t>
            </a:r>
            <a:r>
              <a:rPr lang="he-IL" sz="1200" dirty="0">
                <a:latin typeface="Tahoma" panose="020B0604030504040204" pitchFamily="34" charset="0"/>
                <a:ea typeface="Tahoma" panose="020B0604030504040204" pitchFamily="34" charset="0"/>
                <a:cs typeface="Tahoma" panose="020B0604030504040204" pitchFamily="34" charset="0"/>
              </a:rPr>
              <a:t>ולפתוח בשיחות על אתגרי ההורות, ותוך כך גם </a:t>
            </a:r>
            <a:r>
              <a:rPr lang="he-IL" sz="1200" b="1" dirty="0">
                <a:latin typeface="Tahoma" panose="020B0604030504040204" pitchFamily="34" charset="0"/>
                <a:ea typeface="Tahoma" panose="020B0604030504040204" pitchFamily="34" charset="0"/>
                <a:cs typeface="Tahoma" panose="020B0604030504040204" pitchFamily="34" charset="0"/>
              </a:rPr>
              <a:t>לגייסם להתנסות פעילה </a:t>
            </a:r>
            <a:r>
              <a:rPr lang="he-IL" sz="1200" dirty="0">
                <a:latin typeface="Tahoma" panose="020B0604030504040204" pitchFamily="34" charset="0"/>
                <a:ea typeface="Tahoma" panose="020B0604030504040204" pitchFamily="34" charset="0"/>
                <a:cs typeface="Tahoma" panose="020B0604030504040204" pitchFamily="34" charset="0"/>
              </a:rPr>
              <a:t>באירוע: </a:t>
            </a:r>
            <a:r>
              <a:rPr lang="he-IL" sz="1200" i="1" dirty="0">
                <a:latin typeface="Tahoma" panose="020B0604030504040204" pitchFamily="34" charset="0"/>
                <a:ea typeface="Tahoma" panose="020B0604030504040204" pitchFamily="34" charset="0"/>
                <a:cs typeface="Tahoma" panose="020B0604030504040204" pitchFamily="34" charset="0"/>
              </a:rPr>
              <a:t>"התחלתי לדבר ולאט לאט הצטרפו עוד אימהות ונוצר לנו מעגל של שיחה.. שאלו מתי אגיע שוב"</a:t>
            </a:r>
          </a:p>
        </p:txBody>
      </p:sp>
    </p:spTree>
    <p:extLst>
      <p:ext uri="{BB962C8B-B14F-4D97-AF65-F5344CB8AC3E}">
        <p14:creationId xmlns:p14="http://schemas.microsoft.com/office/powerpoint/2010/main" val="223168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35</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יפו</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389957887"/>
              </p:ext>
            </p:extLst>
          </p:nvPr>
        </p:nvGraphicFramePr>
        <p:xfrm>
          <a:off x="12618" y="389648"/>
          <a:ext cx="8970470" cy="5610648"/>
        </p:xfrm>
        <a:graphic>
          <a:graphicData uri="http://schemas.openxmlformats.org/drawingml/2006/table">
            <a:tbl>
              <a:tblPr firstRow="1" bandRow="1">
                <a:tableStyleId>{2D5ABB26-0587-4C30-8999-92F81FD0307C}</a:tableStyleId>
              </a:tblPr>
              <a:tblGrid>
                <a:gridCol w="1293725">
                  <a:extLst>
                    <a:ext uri="{9D8B030D-6E8A-4147-A177-3AD203B41FA5}">
                      <a16:colId xmlns:a16="http://schemas.microsoft.com/office/drawing/2014/main" val="851805883"/>
                    </a:ext>
                  </a:extLst>
                </a:gridCol>
                <a:gridCol w="3717764">
                  <a:extLst>
                    <a:ext uri="{9D8B030D-6E8A-4147-A177-3AD203B41FA5}">
                      <a16:colId xmlns:a16="http://schemas.microsoft.com/office/drawing/2014/main" val="60637984"/>
                    </a:ext>
                  </a:extLst>
                </a:gridCol>
                <a:gridCol w="3958981">
                  <a:extLst>
                    <a:ext uri="{9D8B030D-6E8A-4147-A177-3AD203B41FA5}">
                      <a16:colId xmlns:a16="http://schemas.microsoft.com/office/drawing/2014/main" val="1289128960"/>
                    </a:ext>
                  </a:extLst>
                </a:gridCol>
              </a:tblGrid>
              <a:tr h="707029">
                <a:tc>
                  <a:txBody>
                    <a:bodyPr/>
                    <a:lstStyle/>
                    <a:p>
                      <a:pPr marL="0" algn="r" defTabSz="914400" rtl="1" eaLnBrk="1" latinLnBrk="0" hangingPunct="1"/>
                      <a:endParaRPr lang="he-IL" sz="1400" b="1"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כרם אלדלק </a:t>
                      </a:r>
                    </a:p>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הפארק האדום </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3954825">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התנהלות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בראיונות עלו רשמים חיוביים מכל התחנות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בחלקן נצפה עומס גבוה לאורך זמן (כיור כלים, בועות סבון, כדורים), בעוד שניכר מיצוי מהיר באחרות (שיט סירות, בנייה מצינורות, קוביות).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משחקי המים היו מבוקשים מאוד ונוצרה מעט השתוללות סביבם, שהתמתנה לבקשת המדריך. </a:t>
                      </a:r>
                      <a:b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חלק מהאימהות היו פחות מרוצות מכך שהילדים נרטבו והתלכלכו.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לעיתים הילדים השתמשו בחפצי הפעילות כדי להכות אחד את השני (כמשחק), לקחו אביזרים מחוץ לרחבה כדי להראות לאימהות והחזירו.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בראיונות עלה כי נדרשה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יותר הכוונה וסיוע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של המדריכים בתפעול התחנות.</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מד"צית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ניכר ביקוש להוסיף תחנה המאפשרת משחק כדורגל (ילדים הקימו שער מחפצי הפעילות) ופאזלים.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בתום הפעילות, הילדים שהשתתפו עזרו למדריכים באיסוף הציוד.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בקרב המרואיינים נרשמה הסכמה גורפת על הצלחת תחנת בועות הסבון. עם זאת, חלקם ציינו כי יש מקום לתחנות המשלבות מים ומותאמות לילדים גדולים יותר. בנוסף דווח שנהנו בתחנת הסירות, ודיווחים מעטים יותר על הרכבת הצינורות, הקוביות והכדורים.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ככלל, המרואיינים הביעו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שביעות רצון על החוויה הלא שגרתית, וההזדמנות לילדים לשחק במשהו חדש</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האימהות הקפידו לתווך לילדיהם את החשיבות של שמירה על הציוד והחזרתו.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איסוף וקיפול הציוד נעשה בהדרגתיות ואפשר לילדים לעבור בין התחנות ולמצוא משחקים חלופיים ויצירתיים באמצעות הציוד שנשאר. </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0022968"/>
                  </a:ext>
                </a:extLst>
              </a:tr>
              <a:tr h="51906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עידוד יצירתיות*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9615874"/>
                  </a:ext>
                </a:extLst>
              </a:tr>
              <a:tr h="42973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רעיונות חדשים*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212874410"/>
                  </a:ext>
                </a:extLst>
              </a:tr>
            </a:tbl>
          </a:graphicData>
        </a:graphic>
      </p:graphicFrame>
      <p:sp>
        <p:nvSpPr>
          <p:cNvPr id="6" name="TextBox 5">
            <a:extLst>
              <a:ext uri="{FF2B5EF4-FFF2-40B4-BE49-F238E27FC236}">
                <a16:creationId xmlns:a16="http://schemas.microsoft.com/office/drawing/2014/main" id="{33A26BED-3F1D-40FF-8007-2D78D98AA8A8}"/>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pic>
        <p:nvPicPr>
          <p:cNvPr id="18" name="Picture 17">
            <a:extLst>
              <a:ext uri="{FF2B5EF4-FFF2-40B4-BE49-F238E27FC236}">
                <a16:creationId xmlns:a16="http://schemas.microsoft.com/office/drawing/2014/main" id="{6C5D399C-F79A-2B88-40B2-1DD8F8137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3084" y="389648"/>
            <a:ext cx="3169795" cy="2377346"/>
          </a:xfrm>
          <a:prstGeom prst="rect">
            <a:avLst/>
          </a:prstGeom>
        </p:spPr>
      </p:pic>
      <p:pic>
        <p:nvPicPr>
          <p:cNvPr id="19" name="Picture 18">
            <a:extLst>
              <a:ext uri="{FF2B5EF4-FFF2-40B4-BE49-F238E27FC236}">
                <a16:creationId xmlns:a16="http://schemas.microsoft.com/office/drawing/2014/main" id="{354F2EE4-A9E8-4C13-415D-3C14D381A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392807" y="2527951"/>
            <a:ext cx="2377347" cy="3169796"/>
          </a:xfrm>
          <a:prstGeom prst="rect">
            <a:avLst/>
          </a:prstGeom>
        </p:spPr>
      </p:pic>
      <p:sp>
        <p:nvSpPr>
          <p:cNvPr id="20" name="TextBox 19">
            <a:extLst>
              <a:ext uri="{FF2B5EF4-FFF2-40B4-BE49-F238E27FC236}">
                <a16:creationId xmlns:a16="http://schemas.microsoft.com/office/drawing/2014/main" id="{E9F69772-600E-EE61-BF69-6205C61F0ED2}"/>
              </a:ext>
            </a:extLst>
          </p:cNvPr>
          <p:cNvSpPr txBox="1"/>
          <p:nvPr/>
        </p:nvSpPr>
        <p:spPr>
          <a:xfrm>
            <a:off x="11060307" y="2717114"/>
            <a:ext cx="1134595"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כרם </a:t>
            </a:r>
            <a:r>
              <a:rPr lang="he-IL" sz="1000" dirty="0" err="1">
                <a:latin typeface="Calibri" panose="020F0502020204030204" pitchFamily="34" charset="0"/>
                <a:cs typeface="Calibri" panose="020F0502020204030204" pitchFamily="34" charset="0"/>
              </a:rPr>
              <a:t>אלדלק</a:t>
            </a:r>
            <a:endParaRPr lang="he-IL" sz="10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DC07801-1743-B0BD-FE51-62C0285A1266}"/>
              </a:ext>
            </a:extLst>
          </p:cNvPr>
          <p:cNvSpPr txBox="1"/>
          <p:nvPr/>
        </p:nvSpPr>
        <p:spPr>
          <a:xfrm>
            <a:off x="11060307" y="5258679"/>
            <a:ext cx="1134595"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הפארק האדום</a:t>
            </a:r>
          </a:p>
        </p:txBody>
      </p:sp>
    </p:spTree>
    <p:extLst>
      <p:ext uri="{BB962C8B-B14F-4D97-AF65-F5344CB8AC3E}">
        <p14:creationId xmlns:p14="http://schemas.microsoft.com/office/powerpoint/2010/main" val="4138589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08499-5EFF-41B4-A240-ADFFF7B996B4}"/>
              </a:ext>
            </a:extLst>
          </p:cNvPr>
          <p:cNvSpPr/>
          <p:nvPr/>
        </p:nvSpPr>
        <p:spPr>
          <a:xfrm>
            <a:off x="5504580" y="-1720"/>
            <a:ext cx="6687420" cy="5826797"/>
          </a:xfrm>
          <a:prstGeom prst="rect">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7">
            <a:extLst>
              <a:ext uri="{FF2B5EF4-FFF2-40B4-BE49-F238E27FC236}">
                <a16:creationId xmlns:a16="http://schemas.microsoft.com/office/drawing/2014/main" id="{7E00C14F-3D6A-43E7-A8C4-4A0B870FD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395" y="3627213"/>
            <a:ext cx="2930485" cy="2197864"/>
          </a:xfrm>
          <a:prstGeom prst="rect">
            <a:avLst/>
          </a:prstGeom>
        </p:spPr>
      </p:pic>
      <p:pic>
        <p:nvPicPr>
          <p:cNvPr id="14" name="Picture 13">
            <a:extLst>
              <a:ext uri="{FF2B5EF4-FFF2-40B4-BE49-F238E27FC236}">
                <a16:creationId xmlns:a16="http://schemas.microsoft.com/office/drawing/2014/main" id="{3E6C6573-2487-450F-A8D7-940841D3E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447" y="520256"/>
            <a:ext cx="1930938" cy="1448204"/>
          </a:xfrm>
          <a:prstGeom prst="rect">
            <a:avLst/>
          </a:prstGeom>
        </p:spPr>
      </p:pic>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36</a:t>
            </a:fld>
            <a:endParaRPr lang="en-US" sz="1400"/>
          </a:p>
        </p:txBody>
      </p:sp>
      <p:pic>
        <p:nvPicPr>
          <p:cNvPr id="4" name="Picture 3">
            <a:extLst>
              <a:ext uri="{FF2B5EF4-FFF2-40B4-BE49-F238E27FC236}">
                <a16:creationId xmlns:a16="http://schemas.microsoft.com/office/drawing/2014/main" id="{F61BAFCD-A129-4476-A41F-DC2F264B2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552" y="1840451"/>
            <a:ext cx="2279328" cy="1709496"/>
          </a:xfrm>
          <a:prstGeom prst="rect">
            <a:avLst/>
          </a:prstGeom>
        </p:spPr>
      </p:pic>
      <p:pic>
        <p:nvPicPr>
          <p:cNvPr id="5" name="Picture 4">
            <a:extLst>
              <a:ext uri="{FF2B5EF4-FFF2-40B4-BE49-F238E27FC236}">
                <a16:creationId xmlns:a16="http://schemas.microsoft.com/office/drawing/2014/main" id="{01E38B31-29DA-4315-82B8-A2D18EF120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580" y="520256"/>
            <a:ext cx="2272269" cy="3029691"/>
          </a:xfrm>
          <a:prstGeom prst="rect">
            <a:avLst/>
          </a:prstGeom>
        </p:spPr>
      </p:pic>
      <p:sp>
        <p:nvSpPr>
          <p:cNvPr id="6" name="TextBox 5">
            <a:extLst>
              <a:ext uri="{FF2B5EF4-FFF2-40B4-BE49-F238E27FC236}">
                <a16:creationId xmlns:a16="http://schemas.microsoft.com/office/drawing/2014/main" id="{54F63FCF-FF79-44AC-84D9-5E046A7B3C25}"/>
              </a:ext>
            </a:extLst>
          </p:cNvPr>
          <p:cNvSpPr txBox="1"/>
          <p:nvPr/>
        </p:nvSpPr>
        <p:spPr>
          <a:xfrm>
            <a:off x="8175153" y="1263543"/>
            <a:ext cx="1636989" cy="646331"/>
          </a:xfrm>
          <a:prstGeom prst="rect">
            <a:avLst/>
          </a:prstGeom>
          <a:solidFill>
            <a:srgbClr val="4978A6"/>
          </a:solidFill>
        </p:spPr>
        <p:txBody>
          <a:bodyPr wrap="square" rtlCol="0" anchor="ctr">
            <a:spAutoFit/>
          </a:bodyPr>
          <a:lstStyle/>
          <a:p>
            <a:pPr algn="ctr" rtl="1"/>
            <a:r>
              <a:rPr lang="en-US" b="1"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E271FBDC-0DE1-42FA-8490-522E305509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447" y="2040075"/>
            <a:ext cx="1924049" cy="2565399"/>
          </a:xfrm>
          <a:prstGeom prst="rect">
            <a:avLst/>
          </a:prstGeom>
        </p:spPr>
      </p:pic>
      <p:pic>
        <p:nvPicPr>
          <p:cNvPr id="15" name="Picture 14">
            <a:extLst>
              <a:ext uri="{FF2B5EF4-FFF2-40B4-BE49-F238E27FC236}">
                <a16:creationId xmlns:a16="http://schemas.microsoft.com/office/drawing/2014/main" id="{76DC9534-72C4-4022-BA95-2473E91560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580" y="3627214"/>
            <a:ext cx="1648398" cy="2197864"/>
          </a:xfrm>
          <a:prstGeom prst="rect">
            <a:avLst/>
          </a:prstGeom>
        </p:spPr>
      </p:pic>
      <p:pic>
        <p:nvPicPr>
          <p:cNvPr id="13" name="Picture 12">
            <a:extLst>
              <a:ext uri="{FF2B5EF4-FFF2-40B4-BE49-F238E27FC236}">
                <a16:creationId xmlns:a16="http://schemas.microsoft.com/office/drawing/2014/main" id="{1B510AB2-71EC-4829-9798-8BCC967F5D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952" y="414532"/>
            <a:ext cx="2132423" cy="1599317"/>
          </a:xfrm>
          <a:prstGeom prst="rect">
            <a:avLst/>
          </a:prstGeom>
        </p:spPr>
      </p:pic>
      <p:pic>
        <p:nvPicPr>
          <p:cNvPr id="16" name="Picture 15">
            <a:extLst>
              <a:ext uri="{FF2B5EF4-FFF2-40B4-BE49-F238E27FC236}">
                <a16:creationId xmlns:a16="http://schemas.microsoft.com/office/drawing/2014/main" id="{5D99AD83-79EB-4119-AE26-8A2E12EAE1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9231" y="414532"/>
            <a:ext cx="2548621" cy="1911465"/>
          </a:xfrm>
          <a:prstGeom prst="rect">
            <a:avLst/>
          </a:prstGeom>
        </p:spPr>
      </p:pic>
      <p:pic>
        <p:nvPicPr>
          <p:cNvPr id="17" name="Picture 16">
            <a:extLst>
              <a:ext uri="{FF2B5EF4-FFF2-40B4-BE49-F238E27FC236}">
                <a16:creationId xmlns:a16="http://schemas.microsoft.com/office/drawing/2014/main" id="{7E0BE5C0-8F1C-4452-846B-12432E1374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0568" y="2431725"/>
            <a:ext cx="2545014" cy="3393352"/>
          </a:xfrm>
          <a:prstGeom prst="rect">
            <a:avLst/>
          </a:prstGeom>
        </p:spPr>
      </p:pic>
      <p:sp>
        <p:nvSpPr>
          <p:cNvPr id="18" name="TextBox 17">
            <a:extLst>
              <a:ext uri="{FF2B5EF4-FFF2-40B4-BE49-F238E27FC236}">
                <a16:creationId xmlns:a16="http://schemas.microsoft.com/office/drawing/2014/main" id="{100A41D2-D8BA-4A96-90F3-A3102F7DE38C}"/>
              </a:ext>
            </a:extLst>
          </p:cNvPr>
          <p:cNvSpPr txBox="1"/>
          <p:nvPr/>
        </p:nvSpPr>
        <p:spPr>
          <a:xfrm>
            <a:off x="687307" y="2108559"/>
            <a:ext cx="1636989" cy="646331"/>
          </a:xfrm>
          <a:prstGeom prst="rect">
            <a:avLst/>
          </a:prstGeom>
          <a:solidFill>
            <a:srgbClr val="4978A6"/>
          </a:solidFill>
        </p:spPr>
        <p:txBody>
          <a:bodyPr wrap="square" rtlCol="0" anchor="ctr">
            <a:spAutoFit/>
          </a:bodyPr>
          <a:lstStyle/>
          <a:p>
            <a:pPr algn="ctr" rtl="1"/>
            <a:r>
              <a:rPr lang="en-US" b="1">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9150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37</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סיכום משחקוטו - יפו</a:t>
            </a:r>
          </a:p>
        </p:txBody>
      </p:sp>
      <p:sp>
        <p:nvSpPr>
          <p:cNvPr id="7" name="Rectangle 6">
            <a:extLst>
              <a:ext uri="{FF2B5EF4-FFF2-40B4-BE49-F238E27FC236}">
                <a16:creationId xmlns:a16="http://schemas.microsoft.com/office/drawing/2014/main" id="{5E99DBBD-9311-437C-B8AC-D86FBDD83C94}"/>
              </a:ext>
            </a:extLst>
          </p:cNvPr>
          <p:cNvSpPr/>
          <p:nvPr/>
        </p:nvSpPr>
        <p:spPr>
          <a:xfrm>
            <a:off x="650240" y="1375312"/>
            <a:ext cx="10972800" cy="4743671"/>
          </a:xfrm>
          <a:prstGeom prst="rect">
            <a:avLst/>
          </a:prstGeom>
          <a:solidFill>
            <a:schemeClr val="bg1"/>
          </a:solidFill>
        </p:spPr>
        <p:txBody>
          <a:bodyPr wrap="square">
            <a:spAutoFit/>
          </a:bodyPr>
          <a:lstStyle/>
          <a:p>
            <a:pPr algn="r" rtl="1">
              <a:buClr>
                <a:srgbClr val="EC1C3C"/>
              </a:buClr>
            </a:pPr>
            <a:r>
              <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rPr>
              <a:t>תובנות והמלצות להמשך פעילות</a:t>
            </a:r>
            <a:br>
              <a:rPr lang="en-US" sz="1200" b="1" dirty="0">
                <a:latin typeface="Tahoma" panose="020B0604030504040204" pitchFamily="34" charset="0"/>
                <a:ea typeface="Tahoma" panose="020B0604030504040204" pitchFamily="34" charset="0"/>
                <a:cs typeface="Tahoma" panose="020B0604030504040204" pitchFamily="34" charset="0"/>
              </a:rPr>
            </a:b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היכולת של הצוות לתקשר עם המשתתפים בשפת האם שלהם היא בעלת חשיבות רבה לקיום האינטראקציה עימם, ובגיוס שיתוף הפעולה שלהם.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להקצות תנאים בסיסיים לשהייה של מלווים במרחב הפעילות, כגון מקומות ישיבה, על מנת לעודד קרבה פיזית למתרחש ומעורבות שלהם.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לשלב ליווי פעיל של יועצת ומדריכת הורים בהכשרת הצוות, על מנת לסייע בגישור על חסמים תרבותיים, ולאפשר מתן כלים אפקטיביים לחברי הצוות בהתאם לרקע המקצועי שלהם, או בהיעדרו (למשל בקרב מדריכים צעירים).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על מנת לקדם שינוי משמעותי בהיבטים של השתתפות מלווים ומשחק משותף עם הילדים למטרות חיזוק הקשר ההורי, יש חשיבות למהלך מובנה, ממושך ותהליכי. פעילות משחקוטו היא הזדמנות ליישם ולתרגל עקרונות אלו, ומומלץ לשלב ליווי אקטיבי של ההורים והילדים בלמידה של העקרונות גם בסדנאות מקדימות וגם במהלך הפעילות:</a:t>
            </a:r>
          </a:p>
          <a:p>
            <a:pPr marL="742950" lvl="1"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להעצים את מעורבות מדריכת ההורים במהלך הפעילות, באמצעות שיחות פרטניות וכינוס של ההורים בתחילת הפעילות, </a:t>
            </a:r>
            <a:r>
              <a:rPr lang="he-IL" sz="1100" dirty="0" err="1">
                <a:latin typeface="Tahoma" panose="020B0604030504040204" pitchFamily="34" charset="0"/>
                <a:ea typeface="Tahoma" panose="020B0604030504040204" pitchFamily="34" charset="0"/>
                <a:cs typeface="Tahoma" panose="020B0604030504040204" pitchFamily="34" charset="0"/>
              </a:rPr>
              <a:t>להנגשת</a:t>
            </a:r>
            <a:r>
              <a:rPr lang="he-IL" sz="1100" dirty="0">
                <a:latin typeface="Tahoma" panose="020B0604030504040204" pitchFamily="34" charset="0"/>
                <a:ea typeface="Tahoma" panose="020B0604030504040204" pitchFamily="34" charset="0"/>
                <a:cs typeface="Tahoma" panose="020B0604030504040204" pitchFamily="34" charset="0"/>
              </a:rPr>
              <a:t> מידע מקצועי על משחק משותף, ותכנים הוריים שיחברו את המלווים לפעילות. השתלבותה המקצועית של מדריכת ההורים משמעותית בהסרת חסמים להשתתפות, מתוך הזדהות תרבותית ובהיותה דמות מקומית ומוכרת מן הקהילה. </a:t>
            </a:r>
          </a:p>
          <a:p>
            <a:pPr marL="742950" lvl="1"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חשוב שכלל הצוות יגלה רגישות ויתגייס לעודד ולחזק את השתתפותם של הורים פעילים, בייחוד כאשר הם מהווים מיעוט מקרב המלווים הנוכחים.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לדברי מדריכת ההורים, הסדנאות המקוונות לאימהות שנערכו בעבר הותירו רושם חיובי, וניכר מצד המשתתפות רצון להמשכיות. לטענתה המפתח לגשר על החסמים להשתתפות, הנובעים בין השאר מחוסר פניות ומודעות, הוא לכוון את הפנייה לאימהות בדגש על </a:t>
            </a:r>
            <a:r>
              <a:rPr lang="he-IL" sz="1100" b="1" dirty="0">
                <a:latin typeface="Tahoma" panose="020B0604030504040204" pitchFamily="34" charset="0"/>
                <a:ea typeface="Tahoma" panose="020B0604030504040204" pitchFamily="34" charset="0"/>
                <a:cs typeface="Tahoma" panose="020B0604030504040204" pitchFamily="34" charset="0"/>
              </a:rPr>
              <a:t>העצמה שלהן ועבורן</a:t>
            </a:r>
            <a:r>
              <a:rPr lang="he-IL" sz="1100" dirty="0">
                <a:latin typeface="Tahoma" panose="020B0604030504040204" pitchFamily="34" charset="0"/>
                <a:ea typeface="Tahoma" panose="020B0604030504040204" pitchFamily="34" charset="0"/>
                <a:cs typeface="Tahoma" panose="020B0604030504040204" pitchFamily="34" charset="0"/>
              </a:rPr>
              <a:t>, ומשם בעקיפין להגיע לשיח על הילדים.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פרסום הפעילויות דרך קבוצות </a:t>
            </a:r>
            <a:r>
              <a:rPr lang="en-US" sz="1100" dirty="0">
                <a:latin typeface="Tahoma" panose="020B0604030504040204" pitchFamily="34" charset="0"/>
                <a:ea typeface="Tahoma" panose="020B0604030504040204" pitchFamily="34" charset="0"/>
                <a:cs typeface="Tahoma" panose="020B0604030504040204" pitchFamily="34" charset="0"/>
              </a:rPr>
              <a:t>WhatsApp</a:t>
            </a:r>
            <a:r>
              <a:rPr lang="he-IL" sz="1100" dirty="0">
                <a:latin typeface="Tahoma" panose="020B0604030504040204" pitchFamily="34" charset="0"/>
                <a:ea typeface="Tahoma" panose="020B0604030504040204" pitchFamily="34" charset="0"/>
                <a:cs typeface="Tahoma" panose="020B0604030504040204" pitchFamily="34" charset="0"/>
              </a:rPr>
              <a:t> וקהילות </a:t>
            </a:r>
            <a:r>
              <a:rPr lang="en-US" sz="1100" dirty="0">
                <a:latin typeface="Tahoma" panose="020B0604030504040204" pitchFamily="34" charset="0"/>
                <a:ea typeface="Tahoma" panose="020B0604030504040204" pitchFamily="34" charset="0"/>
                <a:cs typeface="Tahoma" panose="020B0604030504040204" pitchFamily="34" charset="0"/>
              </a:rPr>
              <a:t>Facebook</a:t>
            </a:r>
            <a:r>
              <a:rPr lang="he-IL" sz="1100" dirty="0">
                <a:latin typeface="Tahoma" panose="020B0604030504040204" pitchFamily="34" charset="0"/>
                <a:ea typeface="Tahoma" panose="020B0604030504040204" pitchFamily="34" charset="0"/>
                <a:cs typeface="Tahoma" panose="020B0604030504040204" pitchFamily="34" charset="0"/>
              </a:rPr>
              <a:t> מועיל במידה מסוימת על מנת ליידע ולגייס משתתפים להגיע למרחב הציבורי, אך אינו גורף הרבה תגובות ושיתופים להפצת המסר. בנוסף, לדברי מדריכת ההורים, הפרסום הציבורי אינו נתפס אישי מספיק ועל מנת לרתום תושבים להשתתפות ממושכת </a:t>
            </a:r>
            <a:r>
              <a:rPr lang="he-IL" sz="1100" u="sng" dirty="0">
                <a:latin typeface="Tahoma" panose="020B0604030504040204" pitchFamily="34" charset="0"/>
                <a:ea typeface="Tahoma" panose="020B0604030504040204" pitchFamily="34" charset="0"/>
                <a:cs typeface="Tahoma" panose="020B0604030504040204" pitchFamily="34" charset="0"/>
              </a:rPr>
              <a:t>בסדנאות עומק </a:t>
            </a:r>
            <a:r>
              <a:rPr lang="he-IL" sz="1100" dirty="0">
                <a:latin typeface="Tahoma" panose="020B0604030504040204" pitchFamily="34" charset="0"/>
                <a:ea typeface="Tahoma" panose="020B0604030504040204" pitchFamily="34" charset="0"/>
                <a:cs typeface="Tahoma" panose="020B0604030504040204" pitchFamily="34" charset="0"/>
              </a:rPr>
              <a:t>יש לייצר פניות ישירות ולגייס פרטנית אנשים מהקהילה. </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יש מקום להעמיק את הדגש על ההיבט הסביבתי והשימוש בחומרים ממוחזרים, וכן על האפשרויות היצירתיות למצוא היבטים משחקיים באלמנטים פשוטים משגרת היומיום.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במידת האפשר מומלץ לקשר בין ההיבט הסביבתי שמקדמת הפעילות ליחס המשתתפים לסביבה המקומית ולמרחב הפעילות.</a:t>
            </a:r>
          </a:p>
        </p:txBody>
      </p:sp>
      <p:sp>
        <p:nvSpPr>
          <p:cNvPr id="10" name="TextBox 9">
            <a:extLst>
              <a:ext uri="{FF2B5EF4-FFF2-40B4-BE49-F238E27FC236}">
                <a16:creationId xmlns:a16="http://schemas.microsoft.com/office/drawing/2014/main" id="{C44CCFE3-2575-43F3-9D0A-F24C52CD5CFE}"/>
              </a:ext>
            </a:extLst>
          </p:cNvPr>
          <p:cNvSpPr txBox="1"/>
          <p:nvPr/>
        </p:nvSpPr>
        <p:spPr>
          <a:xfrm>
            <a:off x="0" y="387954"/>
            <a:ext cx="12192000" cy="883062"/>
          </a:xfrm>
          <a:prstGeom prst="rect">
            <a:avLst/>
          </a:prstGeom>
          <a:solidFill>
            <a:srgbClr val="4978A6"/>
          </a:solidFill>
        </p:spPr>
        <p:txBody>
          <a:bodyPr wrap="square" rtlCol="1">
            <a:spAutoFit/>
          </a:bodyPr>
          <a:lstStyle/>
          <a:p>
            <a:pPr algn="r" rtl="1">
              <a:lnSpc>
                <a:spcPct val="150000"/>
              </a:lnSpc>
              <a:buClr>
                <a:srgbClr val="EC1C3C"/>
              </a:buClr>
            </a:pP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סבב הפעילויות זכה להיענות גבוהה בקרב התושבים ברחבי יפו, וחשף תושבים רבים שאינם מעורים בכך לשירותי הקהילה.</a:t>
            </a:r>
          </a:p>
          <a:p>
            <a:pPr algn="r" rtl="1">
              <a:lnSpc>
                <a:spcPct val="150000"/>
              </a:lnSpc>
              <a:buClr>
                <a:srgbClr val="EC1C3C"/>
              </a:buClr>
            </a:pP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המשתתפים הביעו הערכה, שביעות רצון גבוהה ונכונות להשתתף בפעילויות נוספות.</a:t>
            </a:r>
          </a:p>
          <a:p>
            <a:pPr algn="r" rtl="1">
              <a:lnSpc>
                <a:spcPct val="150000"/>
              </a:lnSpc>
              <a:buClr>
                <a:srgbClr val="EC1C3C"/>
              </a:buClr>
            </a:pPr>
            <a:r>
              <a:rPr lang="he-IL" sz="1200" b="1">
                <a:solidFill>
                  <a:schemeClr val="bg1"/>
                </a:solidFill>
                <a:latin typeface="Tahoma" panose="020B0604030504040204" pitchFamily="34" charset="0"/>
                <a:ea typeface="Tahoma" panose="020B0604030504040204" pitchFamily="34" charset="0"/>
                <a:cs typeface="Tahoma" panose="020B0604030504040204" pitchFamily="34" charset="0"/>
              </a:rPr>
              <a:t>קיום הפעילויות סיפק למשפחות הזדמנות להתכנסות קהילתית במרחב הציבורי, ושהייה של ההורים בנוכחות ילדיהם בזמן משחק. </a:t>
            </a:r>
          </a:p>
        </p:txBody>
      </p:sp>
    </p:spTree>
    <p:extLst>
      <p:ext uri="{BB962C8B-B14F-4D97-AF65-F5344CB8AC3E}">
        <p14:creationId xmlns:p14="http://schemas.microsoft.com/office/powerpoint/2010/main" val="207960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38</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מרכז</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51"/>
          <a:ext cx="12192001" cy="4954962"/>
        </p:xfrm>
        <a:graphic>
          <a:graphicData uri="http://schemas.openxmlformats.org/drawingml/2006/table">
            <a:tbl>
              <a:tblPr rtl="1" firstRow="1" bandRow="1">
                <a:tableStyleId>{2D5ABB26-0587-4C30-8999-92F81FD0307C}</a:tableStyleId>
              </a:tblPr>
              <a:tblGrid>
                <a:gridCol w="2941120">
                  <a:extLst>
                    <a:ext uri="{9D8B030D-6E8A-4147-A177-3AD203B41FA5}">
                      <a16:colId xmlns:a16="http://schemas.microsoft.com/office/drawing/2014/main" val="851805883"/>
                    </a:ext>
                  </a:extLst>
                </a:gridCol>
                <a:gridCol w="9250881">
                  <a:extLst>
                    <a:ext uri="{9D8B030D-6E8A-4147-A177-3AD203B41FA5}">
                      <a16:colId xmlns:a16="http://schemas.microsoft.com/office/drawing/2014/main" val="60637984"/>
                    </a:ext>
                  </a:extLst>
                </a:gridCol>
              </a:tblGrid>
              <a:tr h="523444">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גינת משה כהן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751098">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דמוגרפיה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המלווים: נשים, אימהות. למרות שהנוכחות הנשית עדיין דומיננטית,                       גילי הילדים המשתתפים:</a:t>
                      </a:r>
                    </a:p>
                    <a:p>
                      <a:pPr algn="r" rtl="1"/>
                      <a:r>
                        <a:rPr lang="he-IL" sz="1200" dirty="0">
                          <a:latin typeface="Tahoma" panose="020B0604030504040204" pitchFamily="34" charset="0"/>
                          <a:ea typeface="Tahoma" panose="020B0604030504040204" pitchFamily="34" charset="0"/>
                          <a:cs typeface="Tahoma" panose="020B0604030504040204" pitchFamily="34" charset="0"/>
                        </a:rPr>
                        <a:t>נצפו יותר גברים (אבות) מאשר בתצפיות ביפו.</a:t>
                      </a:r>
                      <a:br>
                        <a:rPr lang="en-US" sz="1200" dirty="0">
                          <a:latin typeface="Tahoma" panose="020B0604030504040204" pitchFamily="34" charset="0"/>
                          <a:ea typeface="Tahoma" panose="020B0604030504040204" pitchFamily="34" charset="0"/>
                          <a:cs typeface="Tahoma" panose="020B0604030504040204" pitchFamily="34" charset="0"/>
                        </a:rPr>
                      </a:br>
                      <a:r>
                        <a:rPr lang="he-IL" sz="1200" dirty="0">
                          <a:latin typeface="Tahoma" panose="020B0604030504040204" pitchFamily="34" charset="0"/>
                          <a:ea typeface="Tahoma" panose="020B0604030504040204" pitchFamily="34" charset="0"/>
                          <a:cs typeface="Tahoma" panose="020B0604030504040204" pitchFamily="34" charset="0"/>
                        </a:rPr>
                        <a:t>רוב המבקרים שהו במתחם בין חצי שעה לשעה.</a:t>
                      </a:r>
                    </a:p>
                    <a:p>
                      <a:pPr algn="r" rtl="1"/>
                      <a:endParaRPr lang="en-US" sz="1200" dirty="0">
                        <a:latin typeface="Tahoma" panose="020B0604030504040204" pitchFamily="34" charset="0"/>
                        <a:ea typeface="Tahoma" panose="020B0604030504040204" pitchFamily="34" charset="0"/>
                        <a:cs typeface="Tahoma" panose="020B0604030504040204" pitchFamily="34" charset="0"/>
                      </a:endParaRP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461982">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קהילה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הפעילות השתלבה </a:t>
                      </a:r>
                      <a:r>
                        <a:rPr lang="he-IL" sz="1200" b="1" dirty="0">
                          <a:latin typeface="Tahoma" panose="020B0604030504040204" pitchFamily="34" charset="0"/>
                          <a:ea typeface="Tahoma" panose="020B0604030504040204" pitchFamily="34" charset="0"/>
                          <a:cs typeface="Tahoma" panose="020B0604030504040204" pitchFamily="34" charset="0"/>
                        </a:rPr>
                        <a:t>בשגרת אחר הצוהריים </a:t>
                      </a:r>
                      <a:r>
                        <a:rPr lang="he-IL" sz="1200" dirty="0">
                          <a:latin typeface="Tahoma" panose="020B0604030504040204" pitchFamily="34" charset="0"/>
                          <a:ea typeface="Tahoma" panose="020B0604030504040204" pitchFamily="34" charset="0"/>
                          <a:cs typeface="Tahoma" panose="020B0604030504040204" pitchFamily="34" charset="0"/>
                        </a:rPr>
                        <a:t>של תושבי השכונה. לצד הפעילות התרחש מפגש יום הולדת של קבוצת חברים ששיחקו יחד והשתלבו גם בתחנות הפעילות. בתחילה הנוכחות הייתה דלה, ועלתה כשמזג האוויר נהיה נעים יותר.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כל המרואיינים הם תושבי השכונה, רובם הגיעו לפעילות </a:t>
                      </a:r>
                      <a:r>
                        <a:rPr lang="he-IL" sz="1200" b="1" dirty="0">
                          <a:latin typeface="Tahoma" panose="020B0604030504040204" pitchFamily="34" charset="0"/>
                          <a:ea typeface="Tahoma" panose="020B0604030504040204" pitchFamily="34" charset="0"/>
                          <a:cs typeface="Tahoma" panose="020B0604030504040204" pitchFamily="34" charset="0"/>
                        </a:rPr>
                        <a:t>באופן מקרי</a:t>
                      </a:r>
                      <a:r>
                        <a:rPr lang="he-IL" sz="1200" dirty="0">
                          <a:latin typeface="Tahoma" panose="020B0604030504040204" pitchFamily="34" charset="0"/>
                          <a:ea typeface="Tahoma" panose="020B0604030504040204" pitchFamily="34" charset="0"/>
                          <a:cs typeface="Tahoma" panose="020B0604030504040204" pitchFamily="34" charset="0"/>
                        </a:rPr>
                        <a:t>, חלקם נתקלו בפרסום מקדים אך לא ידעו שהפעילות תוכננה לאותו יום.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הורים וילדים שהגיעו יחד שוחחו ושיחקו ביניהם, נצפו משתתפות שעדכנו את חברותיהן מהשכונה על הפעילות והזמינו אותן להצטרף. לא נצפו אינטראקציות מחוץ להרכבים שהגיעו יחד מראש.</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בקרב המרואיינים דווח על צריכה מעטה של שירותי המרכזים הקהילתיים- אחת הזכירה משחקייה אזורית ואחת דיווחה על השתתפות בסדנאות הורים בזום בזמן הקורונה.</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המדריכים, אשר גויסו במיוחד לסבב הפעילויות באזור המרכז, אפיינו את קהל המשתתפים שפגשו כהומוגני מבחינה סוציו-דמוגרפית.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89850">
                <a:tc>
                  <a:txBody>
                    <a:bodyPr/>
                    <a:lstStyle/>
                    <a:p>
                      <a:pPr algn="r" rtl="1">
                        <a:lnSpc>
                          <a:spcPct val="150000"/>
                        </a:lnSpc>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עידוד קהילתיות*</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32944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אינטראקציה בין הילדים*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2944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צורך בהתאווררות*</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9409912" y="1224846"/>
            <a:ext cx="972259" cy="577081"/>
            <a:chOff x="11055223" y="1968658"/>
            <a:chExt cx="972259"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102922" y="1968658"/>
              <a:ext cx="924560" cy="577081"/>
            </a:xfrm>
            <a:prstGeom prst="rect">
              <a:avLst/>
            </a:prstGeom>
            <a:noFill/>
          </p:spPr>
          <p:txBody>
            <a:bodyPr wrap="square" rtlCol="1">
              <a:spAutoFit/>
            </a:bodyPr>
            <a:lstStyle/>
            <a:p>
              <a:pPr algn="r" rtl="1"/>
              <a:r>
                <a:rPr lang="he-IL" sz="1050" dirty="0">
                  <a:solidFill>
                    <a:schemeClr val="bg1"/>
                  </a:solidFill>
                </a:rPr>
                <a:t>לידה עד 3</a:t>
              </a:r>
            </a:p>
            <a:p>
              <a:pPr algn="r" rtl="1"/>
              <a:r>
                <a:rPr lang="he-IL" sz="1050" dirty="0">
                  <a:solidFill>
                    <a:schemeClr val="bg1"/>
                  </a:solidFill>
                </a:rPr>
                <a:t>גיל 3-6</a:t>
              </a:r>
            </a:p>
            <a:p>
              <a:pPr algn="r" rtl="1"/>
              <a:r>
                <a:rPr lang="he-IL" sz="1050" dirty="0">
                  <a:solidFill>
                    <a:schemeClr val="bg1"/>
                  </a:solidFill>
                </a:rPr>
                <a:t>מעל גיל 6</a:t>
              </a:r>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aphicFrame>
        <p:nvGraphicFramePr>
          <p:cNvPr id="11" name="Chart 10">
            <a:extLst>
              <a:ext uri="{FF2B5EF4-FFF2-40B4-BE49-F238E27FC236}">
                <a16:creationId xmlns:a16="http://schemas.microsoft.com/office/drawing/2014/main" id="{B928F3B7-9D1A-439E-9385-7AAC592D206C}"/>
              </a:ext>
            </a:extLst>
          </p:cNvPr>
          <p:cNvGraphicFramePr/>
          <p:nvPr/>
        </p:nvGraphicFramePr>
        <p:xfrm>
          <a:off x="-248438" y="343695"/>
          <a:ext cx="2147808" cy="167521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3605136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39</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מרכז</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49"/>
          <a:ext cx="12192000" cy="4080453"/>
        </p:xfrm>
        <a:graphic>
          <a:graphicData uri="http://schemas.openxmlformats.org/drawingml/2006/table">
            <a:tbl>
              <a:tblPr rtl="1" firstRow="1" bandRow="1">
                <a:tableStyleId>{2D5ABB26-0587-4C30-8999-92F81FD0307C}</a:tableStyleId>
              </a:tblPr>
              <a:tblGrid>
                <a:gridCol w="2965622">
                  <a:extLst>
                    <a:ext uri="{9D8B030D-6E8A-4147-A177-3AD203B41FA5}">
                      <a16:colId xmlns:a16="http://schemas.microsoft.com/office/drawing/2014/main" val="851805883"/>
                    </a:ext>
                  </a:extLst>
                </a:gridCol>
                <a:gridCol w="9226378">
                  <a:extLst>
                    <a:ext uri="{9D8B030D-6E8A-4147-A177-3AD203B41FA5}">
                      <a16:colId xmlns:a16="http://schemas.microsoft.com/office/drawing/2014/main" val="60637984"/>
                    </a:ext>
                  </a:extLst>
                </a:gridCol>
              </a:tblGrid>
              <a:tr h="476446">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גינת משה כהן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300160">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סביבה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ציוד הפעילות נפרס באזור מוצל ברחבת גינת המשחקים, באזור הנדנדות המרוצף במשטח גומי, ובסמוך לחלקת אדמה מוצלת עם עצים. הקרבה לנדנדות אפשרה להורים שהגיעו עם יותר מילד אחד להיעזר בנדנדות להפעלת הילדים. חשוב לציין כי הקרבה לנדנדות הייתה מבוקרת ובטיחותית נוכח מיעוט המבקרים, אולם במצב של עומס גבוה המיקום עלול היה להיות בעייתי.</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המלווים ישבו לצד ילדיהם על המחצלות ובספסלים הסמוכים לרחבה.</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יש ברזייה צמודה לרחבת הפעילות, אין שירותים. ביום הפעילות היה חם, הגינה ממוקמת בין בניינים ולכן לא היה מעבר אוויר להקלה בעומס החום. </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328147">
                <a:tc>
                  <a:txBody>
                    <a:bodyPr/>
                    <a:lstStyle/>
                    <a:p>
                      <a:pPr algn="r" rtl="1"/>
                      <a:br>
                        <a:rPr lang="en-US" sz="800" b="1">
                          <a:solidFill>
                            <a:schemeClr val="bg1"/>
                          </a:solidFill>
                          <a:latin typeface="Tahoma" panose="020B0604030504040204" pitchFamily="34" charset="0"/>
                          <a:ea typeface="Tahoma" panose="020B0604030504040204" pitchFamily="34" charset="0"/>
                          <a:cs typeface="Tahoma" panose="020B0604030504040204" pitchFamily="34" charset="0"/>
                        </a:rPr>
                      </a:b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ניקיון ותחזוקה*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מים ושירותים*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817299143"/>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צל*</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273456">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בטיחות לילדים*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נוחות ישיבה*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נוחות הגעה*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33141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התאמה לכמות המשתתפים*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82686138"/>
                  </a:ext>
                </a:extLst>
              </a:tr>
            </a:tbl>
          </a:graphicData>
        </a:graphic>
      </p:graphicFrame>
      <p:sp>
        <p:nvSpPr>
          <p:cNvPr id="11" name="TextBox 10">
            <a:extLst>
              <a:ext uri="{FF2B5EF4-FFF2-40B4-BE49-F238E27FC236}">
                <a16:creationId xmlns:a16="http://schemas.microsoft.com/office/drawing/2014/main" id="{1B39D5F7-AE1C-4B47-843E-616BFA5DB730}"/>
              </a:ext>
            </a:extLst>
          </p:cNvPr>
          <p:cNvSpPr txBox="1"/>
          <p:nvPr/>
        </p:nvSpPr>
        <p:spPr>
          <a:xfrm>
            <a:off x="624468" y="4855998"/>
            <a:ext cx="10069551" cy="907941"/>
          </a:xfrm>
          <a:prstGeom prst="rect">
            <a:avLst/>
          </a:prstGeom>
          <a:solidFill>
            <a:srgbClr val="90B6D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מניטור השיח במדיה חברתית, באמצעות מערכת </a:t>
            </a:r>
            <a:r>
              <a:rPr lang="en-US" sz="1200" b="1" dirty="0" err="1">
                <a:latin typeface="Tahoma" panose="020B0604030504040204" pitchFamily="34" charset="0"/>
                <a:ea typeface="Tahoma" panose="020B0604030504040204" pitchFamily="34" charset="0"/>
                <a:cs typeface="Tahoma" panose="020B0604030504040204" pitchFamily="34" charset="0"/>
              </a:rPr>
              <a:t>Zencity</a:t>
            </a:r>
            <a:r>
              <a:rPr lang="he-IL" sz="1200" dirty="0">
                <a:latin typeface="Tahoma" panose="020B0604030504040204" pitchFamily="34" charset="0"/>
                <a:ea typeface="Tahoma" panose="020B0604030504040204" pitchFamily="34" charset="0"/>
                <a:cs typeface="Tahoma" panose="020B0604030504040204" pitchFamily="34" charset="0"/>
              </a:rPr>
              <a:t> עולה כי עד סוף ינואר 2022 נאספו כ-50 אזכורים לפעילות משחקוטו בפייסבוק. כולם היו ממקורות פורמליים (עמודים עירוניים ומרכזים קהילתיים), קרוב ל20% פורסמו מטעם עמודי שירות קהילתי מאזור המרכז, וכ-20% מטעם עמודי שירות מאזור הדרום. הפרסומים עוררו אינטראקציות בודדות בכל פעם, בעיקר </a:t>
            </a:r>
            <a:r>
              <a:rPr lang="he-IL" sz="1200" dirty="0" err="1">
                <a:latin typeface="Tahoma" panose="020B0604030504040204" pitchFamily="34" charset="0"/>
                <a:ea typeface="Tahoma" panose="020B0604030504040204" pitchFamily="34" charset="0"/>
                <a:cs typeface="Tahoma" panose="020B0604030504040204" pitchFamily="34" charset="0"/>
              </a:rPr>
              <a:t>לייקים</a:t>
            </a:r>
            <a:r>
              <a:rPr lang="he-IL" sz="1200" dirty="0">
                <a:latin typeface="Tahoma" panose="020B0604030504040204" pitchFamily="34" charset="0"/>
                <a:ea typeface="Tahoma" panose="020B0604030504040204" pitchFamily="34" charset="0"/>
                <a:cs typeface="Tahoma" panose="020B0604030504040204" pitchFamily="34" charset="0"/>
              </a:rPr>
              <a:t> ושיתופים.</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מהשיחות עם המשתתפים במהלך התצפיות עולה כי מרואיינים בודדים בפעילות שנצפתה שמעו על הפעילות דרך דיגיתל.</a:t>
            </a: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DC6810E-D167-4594-A1EB-942FBDCD605C}"/>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843618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a:t>
            </a:fld>
            <a:endParaRPr lang="en-US" sz="1400" dirty="0"/>
          </a:p>
        </p:txBody>
      </p:sp>
      <p:sp>
        <p:nvSpPr>
          <p:cNvPr id="17" name="TextBox 16"/>
          <p:cNvSpPr txBox="1"/>
          <p:nvPr/>
        </p:nvSpPr>
        <p:spPr>
          <a:xfrm>
            <a:off x="0" y="-9067"/>
            <a:ext cx="12192001" cy="338554"/>
          </a:xfrm>
          <a:prstGeom prst="rect">
            <a:avLst/>
          </a:prstGeom>
          <a:solidFill>
            <a:srgbClr val="EC1C3C"/>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Urban Space and Mobility: Summary of actions &amp; outputs and a formative and ongoing evaluation for 2021</a:t>
            </a:r>
            <a:endParaRPr lang="he-IL" sz="1600" b="1" dirty="0">
              <a:solidFill>
                <a:schemeClr val="bg1"/>
              </a:solidFill>
              <a:latin typeface="Tahoma" pitchFamily="34" charset="0"/>
              <a:ea typeface="Tahoma" pitchFamily="34" charset="0"/>
              <a:cs typeface="Tahoma" pitchFamily="34" charset="0"/>
            </a:endParaRPr>
          </a:p>
        </p:txBody>
      </p:sp>
      <p:sp>
        <p:nvSpPr>
          <p:cNvPr id="5" name="Rectangle 4">
            <a:extLst>
              <a:ext uri="{FF2B5EF4-FFF2-40B4-BE49-F238E27FC236}">
                <a16:creationId xmlns:a16="http://schemas.microsoft.com/office/drawing/2014/main" id="{1765D93B-92D0-4972-9840-43829E1CCE43}"/>
              </a:ext>
            </a:extLst>
          </p:cNvPr>
          <p:cNvSpPr/>
          <p:nvPr/>
        </p:nvSpPr>
        <p:spPr>
          <a:xfrm>
            <a:off x="0" y="6177542"/>
            <a:ext cx="10090484" cy="246221"/>
          </a:xfrm>
          <a:prstGeom prst="rect">
            <a:avLst/>
          </a:prstGeom>
        </p:spPr>
        <p:txBody>
          <a:bodyPr wrap="square">
            <a:spAutoFit/>
          </a:bodyPr>
          <a:lstStyle/>
          <a:p>
            <a:pPr algn="l"/>
            <a:r>
              <a:rPr lang="en-US" sz="1000" dirty="0">
                <a:latin typeface="Tahoma" pitchFamily="34" charset="0"/>
                <a:ea typeface="Tahoma" pitchFamily="34" charset="0"/>
                <a:cs typeface="Tahoma" pitchFamily="34" charset="0"/>
              </a:rPr>
              <a:t>* The Public Life app helps conduct field observations by documenting and characterizing who is using urban spaces and for what purposes.</a:t>
            </a:r>
            <a:endParaRPr lang="he-IL" sz="1000" dirty="0"/>
          </a:p>
        </p:txBody>
      </p:sp>
      <p:sp>
        <p:nvSpPr>
          <p:cNvPr id="6" name="Rectangle 5">
            <a:extLst>
              <a:ext uri="{FF2B5EF4-FFF2-40B4-BE49-F238E27FC236}">
                <a16:creationId xmlns:a16="http://schemas.microsoft.com/office/drawing/2014/main" id="{53E05EDB-E3A9-4AE9-BD2C-3E658605C89F}"/>
              </a:ext>
            </a:extLst>
          </p:cNvPr>
          <p:cNvSpPr/>
          <p:nvPr/>
        </p:nvSpPr>
        <p:spPr>
          <a:xfrm>
            <a:off x="7004483" y="852400"/>
            <a:ext cx="4589640" cy="4763676"/>
          </a:xfrm>
          <a:prstGeom prst="rect">
            <a:avLst/>
          </a:prstGeom>
          <a:solidFill>
            <a:srgbClr val="F7E88D"/>
          </a:solidFill>
        </p:spPr>
        <p:txBody>
          <a:bodyPr wrap="square" lIns="91440" tIns="45720" rIns="91440" bIns="45720" anchor="t">
            <a:spAutoFit/>
          </a:bodyPr>
          <a:lstStyle/>
          <a:p>
            <a:pPr marL="285750" indent="-285750" algn="l">
              <a:lnSpc>
                <a:spcPct val="150000"/>
              </a:lnSpc>
              <a:buClr>
                <a:srgbClr val="4978A6"/>
              </a:buClr>
              <a:buFontTx/>
              <a:buChar char="█"/>
              <a:defRPr/>
            </a:pPr>
            <a:r>
              <a:rPr lang="en-US" sz="1200" dirty="0">
                <a:effectLst/>
                <a:latin typeface="Tahoma" panose="020B0604030504040204" pitchFamily="34" charset="0"/>
                <a:ea typeface="Tahoma" panose="020B0604030504040204" pitchFamily="34" charset="0"/>
                <a:cs typeface="Tahoma" panose="020B0604030504040204" pitchFamily="34" charset="0"/>
              </a:rPr>
              <a:t>In 2020, Urban95 conducted extensive activities in the areas of public space and mobility, with specific interventions carried out to renovate public spaces and improve mobility in the urban environment. It was subsequently decided to increase the scope and scalability of activity in 2021 at the neighborhood and municipal level. This process was accompanied by a formative evaluation, including pre/post intervention observations.</a:t>
            </a:r>
          </a:p>
          <a:p>
            <a:pPr marL="285750" indent="-285750" algn="l">
              <a:lnSpc>
                <a:spcPct val="150000"/>
              </a:lnSpc>
              <a:buClr>
                <a:srgbClr val="4978A6"/>
              </a:buClr>
              <a:buFontTx/>
              <a:buChar char="█"/>
              <a:defRPr/>
            </a:pPr>
            <a:r>
              <a:rPr lang="en-US" sz="1200" dirty="0">
                <a:latin typeface="Tahoma" panose="020B0604030504040204" pitchFamily="34" charset="0"/>
                <a:ea typeface="Tahoma" panose="020B0604030504040204" pitchFamily="34" charset="0"/>
                <a:cs typeface="Tahoma" panose="020B0604030504040204" pitchFamily="34" charset="0"/>
              </a:rPr>
              <a:t>Play-Car and Play Street: To promote appropriate use of public spaces and make them more accessible to young children and their caregivers, activities were designed for implementation in public areas, parks, and designated streets, which can be replicated throughout the city.</a:t>
            </a:r>
          </a:p>
          <a:p>
            <a:pPr marL="285750" indent="-285750" algn="l">
              <a:lnSpc>
                <a:spcPct val="150000"/>
              </a:lnSpc>
              <a:buClr>
                <a:srgbClr val="4978A6"/>
              </a:buClr>
              <a:buFontTx/>
              <a:buChar char="█"/>
              <a:defRPr/>
            </a:pPr>
            <a:r>
              <a:rPr lang="en-US" sz="1200" dirty="0">
                <a:latin typeface="Tahoma" panose="020B0604030504040204" pitchFamily="34" charset="0"/>
                <a:ea typeface="Tahoma" panose="020B0604030504040204" pitchFamily="34" charset="0"/>
                <a:cs typeface="Tahoma" panose="020B0604030504040204" pitchFamily="34" charset="0"/>
              </a:rPr>
              <a:t>Following the successful collaboration with Gehl Architects, the Public Life App* is being used in the ongoing evaluation. Observers can use this tool to collect data in the field during pre- and post-intervention observations.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EC2CD69-DFF5-4DE3-9058-58F3325CD5DF}"/>
              </a:ext>
            </a:extLst>
          </p:cNvPr>
          <p:cNvSpPr txBox="1"/>
          <p:nvPr/>
        </p:nvSpPr>
        <p:spPr>
          <a:xfrm>
            <a:off x="597877" y="688278"/>
            <a:ext cx="6261374" cy="4763676"/>
          </a:xfrm>
          <a:prstGeom prst="rect">
            <a:avLst/>
          </a:prstGeom>
          <a:noFill/>
        </p:spPr>
        <p:txBody>
          <a:bodyPr wrap="square">
            <a:spAutoFit/>
          </a:bodyPr>
          <a:lstStyle/>
          <a:p>
            <a:pPr marL="0" marR="0" lvl="0" indent="0" algn="l" defTabSz="914400" eaLnBrk="1" fontAlgn="auto" latinLnBrk="0" hangingPunct="1">
              <a:lnSpc>
                <a:spcPct val="150000"/>
              </a:lnSpc>
              <a:spcBef>
                <a:spcPts val="0"/>
              </a:spcBef>
              <a:spcAft>
                <a:spcPts val="0"/>
              </a:spcAft>
              <a:buClr>
                <a:srgbClr val="EC1C3C"/>
              </a:buClr>
              <a:buSzTx/>
              <a:buFontTx/>
              <a:buNone/>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Planned interventions - pre-intervention observations presented in the report:</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Gan </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HaShanyim</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Jaffa – Adjusting public spaces for young children</a:t>
            </a:r>
            <a:r>
              <a:rPr kumimoji="0" lang="he-I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Developing an architectural plan for renovating the park and adjusting it for use by young children, their caregivers, and the general public</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Gan </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Hashoteret</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A specific intervention within an extensive development of walkways to improve mobility in the Ezra and Ha-</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argazim</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neighborhood</a:t>
            </a:r>
            <a:r>
              <a:rPr kumimoji="0" lang="en-US"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 public participation process was led by the Community Administration and Urban95 and major walking paths were mapped. Following this, planned renovations in the neighborhood will address obstacles to mobility, and renovations to the park will adjust it to residents’ needs, including community activities for young children</a:t>
            </a:r>
            <a:r>
              <a:rPr kumimoji="0" lang="he-IL"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eaLnBrk="1" fontAlgn="auto" latinLnBrk="0" hangingPunct="1">
              <a:lnSpc>
                <a:spcPct val="150000"/>
              </a:lnSpc>
              <a:spcBef>
                <a:spcPts val="0"/>
              </a:spcBef>
              <a:spcAft>
                <a:spcPts val="0"/>
              </a:spcAft>
              <a:buClr>
                <a:srgbClr val="EC1C3C"/>
              </a:buClr>
              <a:buSzPct val="90000"/>
              <a:buFontTx/>
              <a:buNone/>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Completed intervention - Pre- and post-intervention observations:</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Pedestrian zone in </a:t>
            </a:r>
            <a:r>
              <a:rPr lang="en-US" sz="1200" b="1" dirty="0" err="1">
                <a:solidFill>
                  <a:prstClr val="black"/>
                </a:solidFill>
                <a:latin typeface="Tahoma" panose="020B0604030504040204" pitchFamily="34" charset="0"/>
                <a:ea typeface="Tahoma" panose="020B0604030504040204" pitchFamily="34" charset="0"/>
                <a:cs typeface="Tahoma" panose="020B0604030504040204" pitchFamily="34" charset="0"/>
              </a:rPr>
              <a:t>Kerem</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200" b="1" dirty="0" err="1">
                <a:solidFill>
                  <a:prstClr val="black"/>
                </a:solidFill>
                <a:latin typeface="Tahoma" panose="020B0604030504040204" pitchFamily="34" charset="0"/>
                <a:ea typeface="Tahoma" panose="020B0604030504040204" pitchFamily="34" charset="0"/>
                <a:cs typeface="Tahoma" panose="020B0604030504040204" pitchFamily="34" charset="0"/>
              </a:rPr>
              <a:t>HaTeimanim</a:t>
            </a:r>
            <a:r>
              <a:rPr kumimoji="0" lang="he-I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ongoing</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intervention is based on a tactical urbanism approach</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Following demonstrated success of the pilot walkway, Urban95 and the Transportation Administration are collaborating to close selected streets to vehicular traffic and adjust the public space for pedestrians.</a:t>
            </a:r>
          </a:p>
          <a:p>
            <a:pPr marR="0" lvl="0" algn="l" defTabSz="914400" eaLnBrk="1" fontAlgn="auto" latinLnBrk="0" hangingPunct="1">
              <a:lnSpc>
                <a:spcPct val="150000"/>
              </a:lnSpc>
              <a:spcBef>
                <a:spcPts val="0"/>
              </a:spcBef>
              <a:spcAft>
                <a:spcPts val="0"/>
              </a:spcAft>
              <a:buClr>
                <a:srgbClr val="EC1C3C"/>
              </a:buClr>
              <a:buSzPct val="90000"/>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Primary findings of the evaluation of activities in the public space:</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Game Truck and Play Street</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924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a:solidFill>
                  <a:schemeClr val="bg1"/>
                </a:solidFill>
                <a:latin typeface="Tahoma" pitchFamily="34" charset="0"/>
                <a:ea typeface="Tahoma" pitchFamily="34" charset="0"/>
                <a:cs typeface="Tahoma" pitchFamily="34" charset="0"/>
              </a:rPr>
              <a:t>משחקוטו - מרכז</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51"/>
          <a:ext cx="12192001" cy="5886181"/>
        </p:xfrm>
        <a:graphic>
          <a:graphicData uri="http://schemas.openxmlformats.org/drawingml/2006/table">
            <a:tbl>
              <a:tblPr rtl="1" firstRow="1" bandRow="1">
                <a:tableStyleId>{2D5ABB26-0587-4C30-8999-92F81FD0307C}</a:tableStyleId>
              </a:tblPr>
              <a:tblGrid>
                <a:gridCol w="2831759">
                  <a:extLst>
                    <a:ext uri="{9D8B030D-6E8A-4147-A177-3AD203B41FA5}">
                      <a16:colId xmlns:a16="http://schemas.microsoft.com/office/drawing/2014/main" val="851805883"/>
                    </a:ext>
                  </a:extLst>
                </a:gridCol>
                <a:gridCol w="9360242">
                  <a:extLst>
                    <a:ext uri="{9D8B030D-6E8A-4147-A177-3AD203B41FA5}">
                      <a16:colId xmlns:a16="http://schemas.microsoft.com/office/drawing/2014/main" val="60637984"/>
                    </a:ext>
                  </a:extLst>
                </a:gridCol>
              </a:tblGrid>
              <a:tr h="478440">
                <a:tc>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גינת משה כהן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405621">
                <a:tc>
                  <a:txBody>
                    <a:bodyPr/>
                    <a:lstStyle/>
                    <a:p>
                      <a:pPr marL="0" algn="r" defTabSz="914400" rtl="1" eaLnBrk="1" latinLnBrk="0" hangingPunct="1"/>
                      <a:r>
                        <a:rPr lang="he-IL" sz="14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הדרכה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A5A5"/>
                    </a:solidFill>
                  </a:tcPr>
                </a:tc>
                <a:tc>
                  <a:txBody>
                    <a:bodyPr/>
                    <a:lstStyle/>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ההדרכה הייתה מאורגנת, ברורה ומקצועית. המדריכים הסבירו על האפשרויות השונות להתנסות באביזרי הפעילות, הציעו התאמות לשימוש בהתאם לגיל, עודדו מעבר בין התחנות והתנסות יצירתית, ולרוב תקשרו ישירות עם הילדים. </a:t>
                      </a:r>
                    </a:p>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לא ניכר צורך להתערב ולעודד את ההורים למשחק משותף, מאחר שהם היו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פעילים ומעורבים מיוזמתם</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עם זאת המדריכים היו מסבירי פנים וקשובים לנוכחות ההורית.</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המדריכים, ההכשרה הזריזה שהם קיבלו עסקה בעיקר בהיבטים תפעוליים של האוטו: פריקה ואריזה של האביזרים וכו'. שניהם מגיעים מרקע של עבודה עם ילדים ומיומנים בכך. לדבריהם הם נקטו בגישה המאפשרת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התנסות חווייתית ואלתור יצירתי</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ופחות נהגו לתקן ולהדריך את הילדים לשימוש מוגדר באביזרים.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ציוד עזר*</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53572169"/>
                  </a:ext>
                </a:extLst>
              </a:tr>
              <a:tr h="281435">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משחק משותף מלווה-ילד</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נצפה משחק משותף בין הורים לילדיהם ברוב ההרכבים שנכחו בפעילות. ניכר כי המשתתפים, הילדים והמבוגרים כאחד, נהנו מהפעילות והפגינו מעורבות גבוהה.</a:t>
                      </a:r>
                    </a:p>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המרואיינים,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אביזרי הפעילות זימנו אינטראקציה קרובה וממושכת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עם ילדיהם באופן שאינם חווים במשחק שגרתי בגינת משחקים. הם נהנו להקדיש תשומת לב לילדיהם ולגוון בשגרת המשחק.</a:t>
                      </a:r>
                    </a:p>
                    <a:p>
                      <a:pPr marL="171450" indent="-171450" algn="r" defTabSz="914400" rtl="1" eaLnBrk="1" latinLnBrk="0" hangingPunct="1">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להתרשמות המדריכים, רוב ההורים בפעילויות בהן נכחו עד כה נהגו לשחק עם הילדים והפגינו מעורבות גבוהה בפעילות.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083698"/>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חיזוק הקשר ומשחק משותף*</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10882722"/>
                  </a:ext>
                </a:extLst>
              </a:tr>
              <a:tr h="281435">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התנהלות המשתתפים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התנהלות המבקרים בגינה הייתה דינמית סביב אביזרי הפעילות ומתקני המשחק הקיימים. נצפה שימוש ומשחק באביזרי הפעילות גם מחוץ למתחם הפעילות המוגדר, המשתתפים נהנו מהמשחקים והחזירו אותם למקומם בתום השימוש.</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בקרב הילדים אופיין משחק יצירתי וחופשי, רוב הילדים שיחקו וחקרו את האביזרים באופן עצמאי ולצד מלוויהם, ופחות שיחקו כקבוצה עם ילדים אחרים.</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נראה כי ילדים בגילי 4+ פחות מצאו עניין באביזרי הפעילות.</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רוב המרואיינים דיווחו כי ילדיהם נהנו ממשחקי הכדור השונים, המחבט והכדורעף.</a:t>
                      </a:r>
                    </a:p>
                    <a:p>
                      <a:pPr marL="171450" marR="0" lvl="0" indent="-17145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לדברי המדריכים, אחד הפידבקים הבולטים שקיבלו ממשתתפים בסבב הפעילויות באזור המרכז היה </a:t>
                      </a:r>
                      <a:r>
                        <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רצונם להמשכיות</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להתרשמותם חלק מהמשתתפים התאכזבו שהפעילות נעה בין גינות ולא חוזרת לאותו המקום. לצד זאת, בהנחיית המדריכים, חלק מהמשתתפים החלו לעקוב אחר מיקומי הפעילויות </a:t>
                      </a:r>
                      <a:r>
                        <a:rPr lang="he-IL" sz="1200" kern="1200" dirty="0" err="1">
                          <a:solidFill>
                            <a:schemeClr val="tx1"/>
                          </a:solidFill>
                          <a:latin typeface="Tahoma" panose="020B0604030504040204" pitchFamily="34" charset="0"/>
                          <a:ea typeface="Tahoma" panose="020B0604030504040204" pitchFamily="34" charset="0"/>
                          <a:cs typeface="Tahoma" panose="020B0604030504040204" pitchFamily="34" charset="0"/>
                        </a:rPr>
                        <a:t>בדיגיתל</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ונדדו בין הגינות.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110186"/>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עידוד יצירתיות*</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37415295"/>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רעיונות חדשים*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1812448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41</a:t>
            </a:fld>
            <a:endParaRPr lang="en-US" sz="1400"/>
          </a:p>
        </p:txBody>
      </p:sp>
      <p:sp>
        <p:nvSpPr>
          <p:cNvPr id="17" name="TextBox 16"/>
          <p:cNvSpPr txBox="1"/>
          <p:nvPr/>
        </p:nvSpPr>
        <p:spPr>
          <a:xfrm>
            <a:off x="40640" y="0"/>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סיכום משחקוטו - מרכז</a:t>
            </a:r>
          </a:p>
        </p:txBody>
      </p:sp>
      <p:sp>
        <p:nvSpPr>
          <p:cNvPr id="7" name="Rectangle 6">
            <a:extLst>
              <a:ext uri="{FF2B5EF4-FFF2-40B4-BE49-F238E27FC236}">
                <a16:creationId xmlns:a16="http://schemas.microsoft.com/office/drawing/2014/main" id="{5E99DBBD-9311-437C-B8AC-D86FBDD83C94}"/>
              </a:ext>
            </a:extLst>
          </p:cNvPr>
          <p:cNvSpPr/>
          <p:nvPr/>
        </p:nvSpPr>
        <p:spPr>
          <a:xfrm>
            <a:off x="7391400" y="560607"/>
            <a:ext cx="4107356" cy="4997587"/>
          </a:xfrm>
          <a:prstGeom prst="rect">
            <a:avLst/>
          </a:prstGeom>
          <a:solidFill>
            <a:schemeClr val="bg1"/>
          </a:solidFill>
        </p:spPr>
        <p:txBody>
          <a:bodyPr wrap="square">
            <a:spAutoFit/>
          </a:bodyPr>
          <a:lstStyle/>
          <a:p>
            <a:pPr algn="r" rtl="1">
              <a:buClr>
                <a:srgbClr val="EC1C3C"/>
              </a:buClr>
            </a:pPr>
            <a:r>
              <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rPr>
              <a:t>תובנות והמלצות להמשך פעילות</a:t>
            </a:r>
            <a:br>
              <a:rPr lang="en-US" sz="1200" b="1" dirty="0">
                <a:latin typeface="Tahoma" panose="020B0604030504040204" pitchFamily="34" charset="0"/>
                <a:ea typeface="Tahoma" panose="020B0604030504040204" pitchFamily="34" charset="0"/>
                <a:cs typeface="Tahoma" panose="020B0604030504040204" pitchFamily="34" charset="0"/>
              </a:rPr>
            </a:b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מתכונת הפעילות הכוללת פיזור אביזרים בתחנות, והדרכה דינמית הקשובה להתרחשות ולתגובת המשתתפים, מזמנת </a:t>
            </a:r>
            <a:r>
              <a:rPr lang="he-IL" sz="1100" b="1" dirty="0">
                <a:latin typeface="Tahoma" panose="020B0604030504040204" pitchFamily="34" charset="0"/>
                <a:ea typeface="Tahoma" panose="020B0604030504040204" pitchFamily="34" charset="0"/>
                <a:cs typeface="Tahoma" panose="020B0604030504040204" pitchFamily="34" charset="0"/>
              </a:rPr>
              <a:t>הצטרפות ספונטנית של משתתפים ומשתלבת בהתכנסות הקהילתית הטבעית</a:t>
            </a:r>
            <a:r>
              <a:rPr lang="he-IL" sz="1100" dirty="0">
                <a:latin typeface="Tahoma" panose="020B0604030504040204" pitchFamily="34" charset="0"/>
                <a:ea typeface="Tahoma" panose="020B0604030504040204" pitchFamily="34" charset="0"/>
                <a:cs typeface="Tahoma" panose="020B0604030504040204" pitchFamily="34" charset="0"/>
              </a:rPr>
              <a:t> המתרחשת במרחב הציבורי. חשוב לשמר את אופי הפעילות המשתלב במרחב ללא תביעת בעלות עליו, באופן מזמין (ולא מדיר) כלפי כלל באי הגינה.</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קיים צורך </a:t>
            </a:r>
            <a:r>
              <a:rPr lang="he-IL" sz="1100" b="1" dirty="0">
                <a:latin typeface="Tahoma" panose="020B0604030504040204" pitchFamily="34" charset="0"/>
                <a:ea typeface="Tahoma" panose="020B0604030504040204" pitchFamily="34" charset="0"/>
                <a:cs typeface="Tahoma" panose="020B0604030504040204" pitchFamily="34" charset="0"/>
              </a:rPr>
              <a:t>בהפצה נרחבת יותר </a:t>
            </a:r>
            <a:r>
              <a:rPr lang="he-IL" sz="1100" dirty="0">
                <a:latin typeface="Tahoma" panose="020B0604030504040204" pitchFamily="34" charset="0"/>
                <a:ea typeface="Tahoma" panose="020B0604030504040204" pitchFamily="34" charset="0"/>
                <a:cs typeface="Tahoma" panose="020B0604030504040204" pitchFamily="34" charset="0"/>
              </a:rPr>
              <a:t>של הפעילות על מנת לחשוף יותר תושבים לקיומה, עם זאת יש ערך לוויסות עומס המשתתפים </a:t>
            </a:r>
            <a:r>
              <a:rPr lang="he-IL" sz="1100" b="1" dirty="0">
                <a:latin typeface="Tahoma" panose="020B0604030504040204" pitchFamily="34" charset="0"/>
                <a:ea typeface="Tahoma" panose="020B0604030504040204" pitchFamily="34" charset="0"/>
                <a:cs typeface="Tahoma" panose="020B0604030504040204" pitchFamily="34" charset="0"/>
              </a:rPr>
              <a:t>ושמירה על אינטימיות שכונתית-קהילתית. </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בקרב המשתתפים תושבי אזור המרכז, עלה רצון </a:t>
            </a:r>
            <a:r>
              <a:rPr lang="he-IL" sz="1100" b="1" dirty="0">
                <a:latin typeface="Tahoma" panose="020B0604030504040204" pitchFamily="34" charset="0"/>
                <a:ea typeface="Tahoma" panose="020B0604030504040204" pitchFamily="34" charset="0"/>
                <a:cs typeface="Tahoma" panose="020B0604030504040204" pitchFamily="34" charset="0"/>
              </a:rPr>
              <a:t>להמשכיות והפעלה חוזרת באותם המקומות</a:t>
            </a:r>
            <a:r>
              <a:rPr lang="he-IL" sz="1100" dirty="0">
                <a:latin typeface="Tahoma" panose="020B0604030504040204" pitchFamily="34" charset="0"/>
                <a:ea typeface="Tahoma" panose="020B0604030504040204" pitchFamily="34" charset="0"/>
                <a:cs typeface="Tahoma" panose="020B0604030504040204" pitchFamily="34" charset="0"/>
              </a:rPr>
              <a:t>. חלקם התרצו כאשר נחשפו ליעדים הנוספים אליהם צפויה הפעילות להגיע. ניתן לשלב במקום הפעילות שילוט המזמין לפעילויות הבאות עם פירוט 2-3 המועדים הקרובים ביותר, לטובת המשתתפים שאינם מתעדכנים באופן שוטף באמצעים הדיגיטליים.</a:t>
            </a:r>
          </a:p>
        </p:txBody>
      </p:sp>
      <p:pic>
        <p:nvPicPr>
          <p:cNvPr id="5" name="Picture 4">
            <a:extLst>
              <a:ext uri="{FF2B5EF4-FFF2-40B4-BE49-F238E27FC236}">
                <a16:creationId xmlns:a16="http://schemas.microsoft.com/office/drawing/2014/main" id="{ED332E27-FE00-49E6-9F6A-042E73D04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1" y="404531"/>
            <a:ext cx="2167198" cy="1625399"/>
          </a:xfrm>
          <a:prstGeom prst="rect">
            <a:avLst/>
          </a:prstGeom>
        </p:spPr>
      </p:pic>
      <p:pic>
        <p:nvPicPr>
          <p:cNvPr id="6" name="Picture 5">
            <a:extLst>
              <a:ext uri="{FF2B5EF4-FFF2-40B4-BE49-F238E27FC236}">
                <a16:creationId xmlns:a16="http://schemas.microsoft.com/office/drawing/2014/main" id="{9A687085-9140-48CD-AE41-3A26C5E8F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286" y="400110"/>
            <a:ext cx="2400220" cy="1800165"/>
          </a:xfrm>
          <a:prstGeom prst="rect">
            <a:avLst/>
          </a:prstGeom>
        </p:spPr>
      </p:pic>
      <p:pic>
        <p:nvPicPr>
          <p:cNvPr id="8" name="Picture 7">
            <a:extLst>
              <a:ext uri="{FF2B5EF4-FFF2-40B4-BE49-F238E27FC236}">
                <a16:creationId xmlns:a16="http://schemas.microsoft.com/office/drawing/2014/main" id="{27ACADBB-273E-4134-8CD0-9A033B475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575" y="2286568"/>
            <a:ext cx="2366472" cy="3155297"/>
          </a:xfrm>
          <a:prstGeom prst="rect">
            <a:avLst/>
          </a:prstGeom>
        </p:spPr>
      </p:pic>
      <p:pic>
        <p:nvPicPr>
          <p:cNvPr id="9" name="Picture 8">
            <a:extLst>
              <a:ext uri="{FF2B5EF4-FFF2-40B4-BE49-F238E27FC236}">
                <a16:creationId xmlns:a16="http://schemas.microsoft.com/office/drawing/2014/main" id="{EC0B155E-EEC8-4AE1-8C26-D14AEB2024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1730" y="2923853"/>
            <a:ext cx="1869131" cy="2492174"/>
          </a:xfrm>
          <a:prstGeom prst="rect">
            <a:avLst/>
          </a:prstGeom>
        </p:spPr>
      </p:pic>
      <p:pic>
        <p:nvPicPr>
          <p:cNvPr id="10" name="Picture 9">
            <a:extLst>
              <a:ext uri="{FF2B5EF4-FFF2-40B4-BE49-F238E27FC236}">
                <a16:creationId xmlns:a16="http://schemas.microsoft.com/office/drawing/2014/main" id="{0E0E3F15-3DA0-4ED7-B8DF-7F29079C59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550" y="400111"/>
            <a:ext cx="1844204" cy="2458939"/>
          </a:xfrm>
          <a:prstGeom prst="rect">
            <a:avLst/>
          </a:prstGeom>
        </p:spPr>
      </p:pic>
      <p:pic>
        <p:nvPicPr>
          <p:cNvPr id="11" name="Picture 10">
            <a:extLst>
              <a:ext uri="{FF2B5EF4-FFF2-40B4-BE49-F238E27FC236}">
                <a16:creationId xmlns:a16="http://schemas.microsoft.com/office/drawing/2014/main" id="{C8B97778-3F02-447C-BD1E-669455A17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91" y="2102342"/>
            <a:ext cx="2167198" cy="1625399"/>
          </a:xfrm>
          <a:prstGeom prst="rect">
            <a:avLst/>
          </a:prstGeom>
        </p:spPr>
      </p:pic>
      <p:pic>
        <p:nvPicPr>
          <p:cNvPr id="12" name="Picture 11">
            <a:extLst>
              <a:ext uri="{FF2B5EF4-FFF2-40B4-BE49-F238E27FC236}">
                <a16:creationId xmlns:a16="http://schemas.microsoft.com/office/drawing/2014/main" id="{034B7BB1-EBE3-42B7-ABD6-9753A988D7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81" y="3790628"/>
            <a:ext cx="2167198" cy="1625399"/>
          </a:xfrm>
          <a:prstGeom prst="rect">
            <a:avLst/>
          </a:prstGeom>
        </p:spPr>
      </p:pic>
    </p:spTree>
    <p:extLst>
      <p:ext uri="{BB962C8B-B14F-4D97-AF65-F5344CB8AC3E}">
        <p14:creationId xmlns:p14="http://schemas.microsoft.com/office/powerpoint/2010/main" val="2265269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42</a:t>
            </a:fld>
            <a:endParaRPr lang="en-US" sz="140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rPr>
              <a:t>רחוב משחק</a:t>
            </a:r>
          </a:p>
        </p:txBody>
      </p:sp>
    </p:spTree>
    <p:extLst>
      <p:ext uri="{BB962C8B-B14F-4D97-AF65-F5344CB8AC3E}">
        <p14:creationId xmlns:p14="http://schemas.microsoft.com/office/powerpoint/2010/main" val="2924078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43</a:t>
            </a:fld>
            <a:endParaRPr lang="en-US" sz="140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 - רקע</a:t>
            </a:r>
          </a:p>
        </p:txBody>
      </p:sp>
      <p:sp>
        <p:nvSpPr>
          <p:cNvPr id="6" name="Rectangle 5">
            <a:extLst>
              <a:ext uri="{FF2B5EF4-FFF2-40B4-BE49-F238E27FC236}">
                <a16:creationId xmlns:a16="http://schemas.microsoft.com/office/drawing/2014/main" id="{53E05EDB-E3A9-4AE9-BD2C-3E658605C89F}"/>
              </a:ext>
            </a:extLst>
          </p:cNvPr>
          <p:cNvSpPr/>
          <p:nvPr/>
        </p:nvSpPr>
        <p:spPr>
          <a:xfrm>
            <a:off x="6096000" y="683548"/>
            <a:ext cx="5770820" cy="5219057"/>
          </a:xfrm>
          <a:prstGeom prst="rect">
            <a:avLst/>
          </a:prstGeom>
          <a:noFill/>
        </p:spPr>
        <p:txBody>
          <a:bodyPr wrap="square" lIns="91440" tIns="45720" rIns="91440" bIns="45720" anchor="t">
            <a:spAutoFit/>
          </a:bodyPr>
          <a:lstStyle/>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'רחוב משחק' הושק ביולי 2021 כחלק מפיתוח מענים לגיל הרך ומלוויו במרחב הציבורי. היוזמה קודמה בשיתוף מינהל קהילה, תוכנית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וגורמי עירייה (תחבורה, תברואה, פיקוח, מאור, שפ"ע) שסייעו </a:t>
            </a:r>
            <a:r>
              <a:rPr lang="he-IL" sz="1400" dirty="0" err="1">
                <a:latin typeface="Tahoma" panose="020B0604030504040204" pitchFamily="34" charset="0"/>
                <a:ea typeface="Tahoma" panose="020B0604030504040204" pitchFamily="34" charset="0"/>
                <a:cs typeface="Tahoma" panose="020B0604030504040204" pitchFamily="34" charset="0"/>
              </a:rPr>
              <a:t>בהנגשת</a:t>
            </a:r>
            <a:r>
              <a:rPr lang="he-IL" sz="1400" dirty="0">
                <a:latin typeface="Tahoma" panose="020B0604030504040204" pitchFamily="34" charset="0"/>
                <a:ea typeface="Tahoma" panose="020B0604030504040204" pitchFamily="34" charset="0"/>
                <a:cs typeface="Tahoma" panose="020B0604030504040204" pitchFamily="34" charset="0"/>
              </a:rPr>
              <a:t> התשתית הפיזית. </a:t>
            </a:r>
          </a:p>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מתכונת הפעילות כוללת סגירת מקטע רחוב לתנועת רכבים והפיכתו </a:t>
            </a:r>
            <a:r>
              <a:rPr lang="he-IL" sz="1400" dirty="0">
                <a:latin typeface="Tahoma" panose="020B0604030504040204" pitchFamily="34" charset="0"/>
                <a:ea typeface="Tahoma" panose="020B0604030504040204" pitchFamily="34" charset="0"/>
                <a:cs typeface="Tahoma" panose="020B0604030504040204" pitchFamily="34" charset="0"/>
                <a:hlinkClick r:id="rId3"/>
              </a:rPr>
              <a:t>למוקד שהייה </a:t>
            </a:r>
            <a:r>
              <a:rPr lang="he-IL" sz="1400" dirty="0">
                <a:latin typeface="Tahoma" panose="020B0604030504040204" pitchFamily="34" charset="0"/>
                <a:ea typeface="Tahoma" panose="020B0604030504040204" pitchFamily="34" charset="0"/>
                <a:cs typeface="Tahoma" panose="020B0604030504040204" pitchFamily="34" charset="0"/>
              </a:rPr>
              <a:t>באמצעות הצבת תחנות פעילות ומוקדי ישיבה. למשל: מחצלות, פופים, פעילויות עם בועות סבון, משחקים מעץ, חישוקים, בלונים ועוד. האירוע שנצפה לווה במוזיקה והסתיים במופע להטוטי קרקס.</a:t>
            </a:r>
          </a:p>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סבב הפעילות החל בשכונת נווה שאנן בדרום העיר, בשיתוף עם פרויקט גינת הרציפים* במטרה לספק מענה לילדים ומלוויהם, בעיקר מקרב אוכלוסיית מבקשי המקלט. הפעילות נערכה במקטע רחוב גטו ורשה וחזרה באותה מתכונת אחת לחודש, ברצף מתמיד עד כה. </a:t>
            </a:r>
          </a:p>
          <a:p>
            <a:pPr marL="285750" indent="-285750" algn="r" rtl="1">
              <a:lnSpc>
                <a:spcPct val="150000"/>
              </a:lnSpc>
              <a:buClr>
                <a:srgbClr val="FFC000"/>
              </a:buClr>
              <a:buFontTx/>
              <a:buChar char="█"/>
              <a:defRPr/>
            </a:pPr>
            <a:r>
              <a:rPr lang="he-IL" sz="1400" dirty="0">
                <a:latin typeface="Tahoma" panose="020B0604030504040204" pitchFamily="34" charset="0"/>
                <a:ea typeface="Tahoma" panose="020B0604030504040204" pitchFamily="34" charset="0"/>
                <a:cs typeface="Tahoma" panose="020B0604030504040204" pitchFamily="34" charset="0"/>
              </a:rPr>
              <a:t>צוות מדריכים קהילתיים מפרויקט גינת הרציפים תפעלו את התחנות, בנוסף הופעלה תחנת משחקי עץ ע"י מפעילה מחברת "שחקו". </a:t>
            </a:r>
          </a:p>
        </p:txBody>
      </p:sp>
      <p:sp>
        <p:nvSpPr>
          <p:cNvPr id="9" name="TextBox 8">
            <a:extLst>
              <a:ext uri="{FF2B5EF4-FFF2-40B4-BE49-F238E27FC236}">
                <a16:creationId xmlns:a16="http://schemas.microsoft.com/office/drawing/2014/main" id="{AFDBA8B6-ABBF-4585-9771-DFEB2595AFB0}"/>
              </a:ext>
            </a:extLst>
          </p:cNvPr>
          <p:cNvSpPr txBox="1"/>
          <p:nvPr/>
        </p:nvSpPr>
        <p:spPr>
          <a:xfrm>
            <a:off x="128586" y="3053146"/>
            <a:ext cx="5770820" cy="3385542"/>
          </a:xfrm>
          <a:prstGeom prst="rect">
            <a:avLst/>
          </a:prstGeom>
          <a:solidFill>
            <a:srgbClr val="F7E88D"/>
          </a:solidFill>
        </p:spPr>
        <p:txBody>
          <a:bodyPr wrap="square" rtlCol="1">
            <a:spAutoFit/>
          </a:bodyPr>
          <a:lstStyle/>
          <a:p>
            <a:pPr algn="r" rtl="1">
              <a:spcBef>
                <a:spcPts val="600"/>
              </a:spcBef>
              <a:buClr>
                <a:srgbClr val="EC1C3C"/>
              </a:buClr>
            </a:pPr>
            <a:r>
              <a:rPr lang="he-IL" sz="1400" b="1" dirty="0">
                <a:latin typeface="Tahoma" panose="020B0604030504040204" pitchFamily="34" charset="0"/>
                <a:ea typeface="Tahoma" panose="020B0604030504040204" pitchFamily="34" charset="0"/>
                <a:cs typeface="Tahoma" panose="020B0604030504040204" pitchFamily="34" charset="0"/>
              </a:rPr>
              <a:t>*פרויקט גינת הרציפים</a:t>
            </a:r>
            <a:r>
              <a:rPr lang="he-IL" sz="1200" dirty="0">
                <a:latin typeface="Tahoma" panose="020B0604030504040204" pitchFamily="34" charset="0"/>
                <a:ea typeface="Tahoma" panose="020B0604030504040204" pitchFamily="34" charset="0"/>
                <a:cs typeface="Tahoma" panose="020B0604030504040204" pitchFamily="34" charset="0"/>
              </a:rPr>
              <a:t> – מתוך ראיון עם מנהלת הפרויקט</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גינת הרציפים היא גינה ציבורית גדולה הממוקמת בסמוך לתחנה המרכזית הישנה. המתחם מאופיין באווירה לא בטוחה ובתופעות של סחר בסמים, זנות ופשע, אשר החמירו אף יותר בזמן משבר הקורונה.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בהיעדר מרחב ראוי לשהייה ובעקבות האיום הנוכח בגינה, ילדי השכונה נוטים לחפש מענה במרחבים חלופיים כגון חניונים, כבישים ומתחמים אחרים. המשפחות מקרב מבקשי המקלט בשכונה הן לרוב משפחות קשות יום, ההורים עובדים עד מאוחר וילדים נצפו משוטטים במרחבים השונים עד שעות הערב המאוחרות.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פרויקט גינת הרציפים פועל בשכונת נווה שאנן מ- 2021, בשיתוף מינהל קהילה וארגון מסיל"ה, במטרה לקדם סביבת חיים בטוחה יותר וליצור מקום ראוי לשהייה במרחב הציבורי עבור ילדים והורים תושבי השכונה, ובעיקר בקרב המתגוררים בסמוך לגינה וחווים את המציאות הקשה שבה ביתר שאת.</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הפרויקט פועל במגוון ערוצים לפיתוח ושיפור אזור הגינה, ובמקביל צמח הרעיון להפעיל 'רחוב משחק' במטרה להכשיר מרחבים נוספים בשכונה לטובת שהייה מיטיבה ובטוחה עבור ילדים ומשפחותיהם.</a:t>
            </a:r>
          </a:p>
        </p:txBody>
      </p:sp>
      <p:pic>
        <p:nvPicPr>
          <p:cNvPr id="7" name="Picture 6">
            <a:extLst>
              <a:ext uri="{FF2B5EF4-FFF2-40B4-BE49-F238E27FC236}">
                <a16:creationId xmlns:a16="http://schemas.microsoft.com/office/drawing/2014/main" id="{1E586F8F-B2CA-464B-8DD4-57DDCA34D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86" y="535416"/>
            <a:ext cx="3343275" cy="2507456"/>
          </a:xfrm>
          <a:prstGeom prst="rect">
            <a:avLst/>
          </a:prstGeom>
        </p:spPr>
      </p:pic>
      <p:pic>
        <p:nvPicPr>
          <p:cNvPr id="11" name="Picture 10">
            <a:extLst>
              <a:ext uri="{FF2B5EF4-FFF2-40B4-BE49-F238E27FC236}">
                <a16:creationId xmlns:a16="http://schemas.microsoft.com/office/drawing/2014/main" id="{9A21A0B2-0891-4C21-84FC-7388FD563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5211" y="535416"/>
            <a:ext cx="1881189" cy="2508252"/>
          </a:xfrm>
          <a:prstGeom prst="rect">
            <a:avLst/>
          </a:prstGeom>
        </p:spPr>
      </p:pic>
    </p:spTree>
    <p:extLst>
      <p:ext uri="{BB962C8B-B14F-4D97-AF65-F5344CB8AC3E}">
        <p14:creationId xmlns:p14="http://schemas.microsoft.com/office/powerpoint/2010/main" val="116041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44</a:t>
            </a:fld>
            <a:endParaRPr lang="en-US" sz="140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 - רקע</a:t>
            </a:r>
          </a:p>
        </p:txBody>
      </p:sp>
      <p:sp>
        <p:nvSpPr>
          <p:cNvPr id="6" name="Rectangle 5">
            <a:extLst>
              <a:ext uri="{FF2B5EF4-FFF2-40B4-BE49-F238E27FC236}">
                <a16:creationId xmlns:a16="http://schemas.microsoft.com/office/drawing/2014/main" id="{53E05EDB-E3A9-4AE9-BD2C-3E658605C89F}"/>
              </a:ext>
            </a:extLst>
          </p:cNvPr>
          <p:cNvSpPr/>
          <p:nvPr/>
        </p:nvSpPr>
        <p:spPr>
          <a:xfrm>
            <a:off x="6275692" y="690777"/>
            <a:ext cx="5321577" cy="4895892"/>
          </a:xfrm>
          <a:prstGeom prst="rect">
            <a:avLst/>
          </a:prstGeom>
          <a:noFill/>
        </p:spPr>
        <p:txBody>
          <a:bodyPr wrap="square" lIns="91440" tIns="45720" rIns="91440" bIns="45720" anchor="t">
            <a:spAutoFit/>
          </a:bodyPr>
          <a:lstStyle/>
          <a:p>
            <a:pPr marL="285750" indent="-285750" algn="r" rtl="1">
              <a:lnSpc>
                <a:spcPct val="150000"/>
              </a:lnSpc>
              <a:buClr>
                <a:srgbClr val="FFC000"/>
              </a:buClr>
              <a:buFontTx/>
              <a:buChar char="█"/>
              <a:defRPr/>
            </a:pPr>
            <a:r>
              <a:rPr lang="he-IL" sz="1400" dirty="0">
                <a:solidFill>
                  <a:prstClr val="black"/>
                </a:solidFill>
                <a:latin typeface="Tahoma" pitchFamily="34" charset="0"/>
                <a:ea typeface="Tahoma" pitchFamily="34" charset="0"/>
                <a:cs typeface="Tahoma" pitchFamily="34" charset="0"/>
              </a:rPr>
              <a:t>בעקבות הביקוש הגבוה וההתקבלות החיובית של הפעילות, צוות </a:t>
            </a:r>
            <a:r>
              <a:rPr lang="en-US" sz="1400" dirty="0">
                <a:solidFill>
                  <a:prstClr val="black"/>
                </a:solidFill>
                <a:latin typeface="Tahoma" pitchFamily="34" charset="0"/>
                <a:ea typeface="Tahoma" pitchFamily="34" charset="0"/>
                <a:cs typeface="Tahoma" pitchFamily="34" charset="0"/>
              </a:rPr>
              <a:t>Urban95</a:t>
            </a:r>
            <a:r>
              <a:rPr lang="he-IL" sz="1400" dirty="0">
                <a:solidFill>
                  <a:prstClr val="black"/>
                </a:solidFill>
                <a:latin typeface="Tahoma" pitchFamily="34" charset="0"/>
                <a:ea typeface="Tahoma" pitchFamily="34" charset="0"/>
                <a:cs typeface="Tahoma" pitchFamily="34" charset="0"/>
              </a:rPr>
              <a:t> פיתח מדריך למשתמש שמפרט באופן נגיש ופשוט כיצד לקדם יוזמה מסוג זה בכל שכונה, דרך המרכז הקהילתי. </a:t>
            </a:r>
            <a:r>
              <a:rPr lang="he-IL" sz="1400" b="1" dirty="0">
                <a:solidFill>
                  <a:prstClr val="black"/>
                </a:solidFill>
                <a:latin typeface="Tahoma" pitchFamily="34" charset="0"/>
                <a:ea typeface="Tahoma" pitchFamily="34" charset="0"/>
                <a:cs typeface="Tahoma" pitchFamily="34" charset="0"/>
              </a:rPr>
              <a:t>הקונספט אומץ ברחבי העיר והורחב גם למספר פעילויות שהתקיימו ומתוכננות עוד להתקיים בדרום ובמרכז העיר. </a:t>
            </a:r>
            <a:r>
              <a:rPr lang="he-IL" sz="1400" dirty="0">
                <a:solidFill>
                  <a:prstClr val="black"/>
                </a:solidFill>
                <a:latin typeface="Tahoma" pitchFamily="34" charset="0"/>
                <a:ea typeface="Tahoma" pitchFamily="34" charset="0"/>
                <a:cs typeface="Tahoma" pitchFamily="34" charset="0"/>
              </a:rPr>
              <a:t>בנווה שאנן, לאור הצלחת הפיילוט, הפעילות הוטמעה באופן קבוע והפכה לאירוע חוזר, אחת לחודש, בתקצוב מינהל קהילה, תרבות וספורט. </a:t>
            </a:r>
          </a:p>
          <a:p>
            <a:pPr marL="285750" indent="-285750" algn="r" rtl="1">
              <a:lnSpc>
                <a:spcPct val="150000"/>
              </a:lnSpc>
              <a:buClr>
                <a:srgbClr val="FFC000"/>
              </a:buClr>
              <a:buFontTx/>
              <a:buChar char="█"/>
              <a:defRPr/>
            </a:pPr>
            <a:r>
              <a:rPr lang="he-IL" sz="1400" dirty="0">
                <a:solidFill>
                  <a:prstClr val="black"/>
                </a:solidFill>
                <a:latin typeface="Tahoma" pitchFamily="34" charset="0"/>
                <a:ea typeface="Tahoma" pitchFamily="34" charset="0"/>
                <a:cs typeface="Tahoma" pitchFamily="34" charset="0"/>
              </a:rPr>
              <a:t>קונספט 'רחוב משחק' הינו יוזמה מוכרת ברחבי העולם, ואיכויותיו נחקרות ומתוקפות במגוון מחקרים. בין היתר, מתקיימים וובינרים בנושא המהווים השראה לצוותים המקומיים ומקדמים פיתוח פרקטיקות מותאמות ליישום בפועל. צוות </a:t>
            </a:r>
            <a:r>
              <a:rPr lang="en-US" sz="1400" dirty="0">
                <a:solidFill>
                  <a:prstClr val="black"/>
                </a:solidFill>
                <a:latin typeface="Tahoma" pitchFamily="34" charset="0"/>
                <a:ea typeface="Tahoma" pitchFamily="34" charset="0"/>
                <a:cs typeface="Tahoma" pitchFamily="34" charset="0"/>
              </a:rPr>
              <a:t>Urban95</a:t>
            </a:r>
            <a:r>
              <a:rPr lang="he-IL" sz="1400" dirty="0">
                <a:solidFill>
                  <a:prstClr val="black"/>
                </a:solidFill>
                <a:latin typeface="Tahoma" pitchFamily="34" charset="0"/>
                <a:ea typeface="Tahoma" pitchFamily="34" charset="0"/>
                <a:cs typeface="Tahoma" pitchFamily="34" charset="0"/>
              </a:rPr>
              <a:t> בתל אביב-יפו השתתף בוובינר</a:t>
            </a:r>
            <a:r>
              <a:rPr lang="en-US" sz="1400" dirty="0">
                <a:solidFill>
                  <a:prstClr val="black"/>
                </a:solidFill>
                <a:latin typeface="Tahoma" pitchFamily="34" charset="0"/>
                <a:ea typeface="Tahoma" pitchFamily="34" charset="0"/>
                <a:cs typeface="Tahoma" pitchFamily="34" charset="0"/>
              </a:rPr>
              <a:t>Impact of Play Streets - Physical Activity and Public Health</a:t>
            </a:r>
            <a:r>
              <a:rPr lang="he-IL" sz="1400" dirty="0">
                <a:solidFill>
                  <a:prstClr val="black"/>
                </a:solidFill>
                <a:latin typeface="Tahoma" pitchFamily="34" charset="0"/>
                <a:ea typeface="Tahoma" pitchFamily="34" charset="0"/>
                <a:cs typeface="Tahoma" pitchFamily="34" charset="0"/>
              </a:rPr>
              <a:t> ונתרם רבות מהתכנים שעלו בו.</a:t>
            </a: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28B2276-D2F2-489E-BF33-5282F1293488}"/>
              </a:ext>
            </a:extLst>
          </p:cNvPr>
          <p:cNvPicPr>
            <a:picLocks noChangeAspect="1"/>
          </p:cNvPicPr>
          <p:nvPr/>
        </p:nvPicPr>
        <p:blipFill>
          <a:blip r:embed="rId3"/>
          <a:stretch>
            <a:fillRect/>
          </a:stretch>
        </p:blipFill>
        <p:spPr>
          <a:xfrm>
            <a:off x="640861" y="717611"/>
            <a:ext cx="5321577" cy="4780525"/>
          </a:xfrm>
          <a:prstGeom prst="rect">
            <a:avLst/>
          </a:prstGeom>
          <a:ln w="28575">
            <a:solidFill>
              <a:srgbClr val="A5A5A5"/>
            </a:solidFill>
            <a:prstDash val="dash"/>
          </a:ln>
        </p:spPr>
      </p:pic>
      <p:sp>
        <p:nvSpPr>
          <p:cNvPr id="8" name="TextBox 7">
            <a:extLst>
              <a:ext uri="{FF2B5EF4-FFF2-40B4-BE49-F238E27FC236}">
                <a16:creationId xmlns:a16="http://schemas.microsoft.com/office/drawing/2014/main" id="{C0942D65-B4D0-492A-8564-9C73F2865173}"/>
              </a:ext>
            </a:extLst>
          </p:cNvPr>
          <p:cNvSpPr txBox="1"/>
          <p:nvPr/>
        </p:nvSpPr>
        <p:spPr>
          <a:xfrm>
            <a:off x="3619940" y="5548011"/>
            <a:ext cx="2438400"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מתוך המדריך למשתמש – </a:t>
            </a:r>
            <a:r>
              <a:rPr lang="en-US" sz="1000" dirty="0">
                <a:latin typeface="Calibri" panose="020F0502020204030204" pitchFamily="34" charset="0"/>
                <a:cs typeface="Calibri" panose="020F0502020204030204" pitchFamily="34" charset="0"/>
              </a:rPr>
              <a:t>Urban95</a:t>
            </a:r>
            <a:r>
              <a:rPr lang="he-IL" sz="1000" dirty="0">
                <a:latin typeface="Calibri" panose="020F0502020204030204" pitchFamily="34" charset="0"/>
                <a:cs typeface="Calibri" panose="020F0502020204030204" pitchFamily="34" charset="0"/>
              </a:rPr>
              <a:t> תל אביב-יפו</a:t>
            </a:r>
          </a:p>
        </p:txBody>
      </p:sp>
    </p:spTree>
    <p:extLst>
      <p:ext uri="{BB962C8B-B14F-4D97-AF65-F5344CB8AC3E}">
        <p14:creationId xmlns:p14="http://schemas.microsoft.com/office/powerpoint/2010/main" val="276883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45</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רחוב משחק - שיטת מחקר</a:t>
            </a:r>
          </a:p>
        </p:txBody>
      </p:sp>
      <p:sp>
        <p:nvSpPr>
          <p:cNvPr id="4" name="TextBox 3">
            <a:extLst>
              <a:ext uri="{FF2B5EF4-FFF2-40B4-BE49-F238E27FC236}">
                <a16:creationId xmlns:a16="http://schemas.microsoft.com/office/drawing/2014/main" id="{65EBCA4D-848B-425D-A656-BBBB03F809C7}"/>
              </a:ext>
            </a:extLst>
          </p:cNvPr>
          <p:cNvSpPr txBox="1"/>
          <p:nvPr/>
        </p:nvSpPr>
        <p:spPr>
          <a:xfrm>
            <a:off x="646771" y="705650"/>
            <a:ext cx="10929465" cy="3720057"/>
          </a:xfrm>
          <a:prstGeom prst="rect">
            <a:avLst/>
          </a:prstGeom>
          <a:noFill/>
        </p:spPr>
        <p:txBody>
          <a:bodyPr wrap="square" rtlCol="1">
            <a:spAutoFit/>
          </a:bodyPr>
          <a:lstStyle/>
          <a:p>
            <a:pPr algn="r" rtl="1">
              <a:lnSpc>
                <a:spcPct val="150000"/>
              </a:lnSpc>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שיטת המחקר </a:t>
            </a:r>
          </a:p>
          <a:p>
            <a:pPr marL="285750" indent="-285750" algn="r" rtl="1">
              <a:lnSpc>
                <a:spcPct val="150000"/>
              </a:lnSpc>
              <a:buClr>
                <a:srgbClr val="F9BC25"/>
              </a:buClr>
              <a:buFont typeface="Tahoma" panose="020B0604030504040204" pitchFamily="34" charset="0"/>
              <a:buChar char="█"/>
            </a:pPr>
            <a:r>
              <a:rPr lang="he-IL" sz="1400" dirty="0">
                <a:latin typeface="Tahoma" panose="020B0604030504040204" pitchFamily="34" charset="0"/>
                <a:ea typeface="Tahoma" panose="020B0604030504040204" pitchFamily="34" charset="0"/>
                <a:cs typeface="Tahoma" panose="020B0604030504040204" pitchFamily="34" charset="0"/>
              </a:rPr>
              <a:t>נערכה תצפית שטח אחת בתאריך 30.9.21 בשעות אחה"צ, התצפית כללה: </a:t>
            </a:r>
          </a:p>
          <a:p>
            <a:pPr marL="742950" lvl="1" indent="-285750" algn="r" rtl="1">
              <a:buClr>
                <a:srgbClr val="F9BC25"/>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תיעוד איכותני של ההתרחשות בדגש על תנאי המרחב, מאפייני הפעילות, הדרכה, מאפייני המשתתפים והתנהגותם, כולל שיחות עם צוות ההדרכה ועם מגשר מהקהילה</a:t>
            </a:r>
          </a:p>
          <a:p>
            <a:pPr marL="742950" lvl="1" indent="-285750" algn="r" rtl="1">
              <a:lnSpc>
                <a:spcPct val="150000"/>
              </a:lnSpc>
              <a:buClr>
                <a:srgbClr val="F9BC25"/>
              </a:buClr>
              <a:buFont typeface="Wingdings" panose="05000000000000000000" pitchFamily="2" charset="2"/>
              <a:buChar char="§"/>
            </a:pPr>
            <a:r>
              <a:rPr lang="he-IL" sz="1400" dirty="0">
                <a:latin typeface="Tahoma" panose="020B0604030504040204" pitchFamily="34" charset="0"/>
                <a:ea typeface="Tahoma" panose="020B0604030504040204" pitchFamily="34" charset="0"/>
                <a:cs typeface="Tahoma" panose="020B0604030504040204" pitchFamily="34" charset="0"/>
              </a:rPr>
              <a:t>ראיונות עם 7 משתתפות</a:t>
            </a:r>
          </a:p>
          <a:p>
            <a:pPr marL="28575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ראיון אישי עם מנהלת פרויקט גינת הרציפים בשכונת נווה שאנן. </a:t>
            </a:r>
          </a:p>
          <a:p>
            <a:pPr marL="28575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עיון בתיעוד שיחה של צוות </a:t>
            </a: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Urban95</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 עם מנהל מרחב דרום-מערב, מינהל קהילה תרבות וספורט.</a:t>
            </a:r>
          </a:p>
          <a:p>
            <a:pPr marL="285750" indent="-285750" algn="r" rtl="1">
              <a:lnSpc>
                <a:spcPct val="150000"/>
              </a:lnSpc>
              <a:buClr>
                <a:srgbClr val="F9BC25"/>
              </a:buClr>
              <a:buFont typeface="Tahoma" panose="020B0604030504040204" pitchFamily="34" charset="0"/>
              <a:buChar cha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במהלך שנת 2022 מתוכנן מערך תצפיות ברחבי העיר, בהתאם לפיזור והיקפי הפעילויות. </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במסגרת זו כבר התקיימה תצפית ראשונה על פעילות משחק רחוב בשכונת נווה עופר (מרחב דרום מזרח) ב 27.2.21.</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הדיווח על כלל התצפיות שיתקיימו במהלך 2022 בכל רחבי העיר יוגשו בדוח אינטגרטיבי במסגרת הערכת 2022.</a:t>
            </a:r>
          </a:p>
          <a:p>
            <a:pPr marL="285750" indent="-285750" algn="r" rtl="1">
              <a:buClr>
                <a:srgbClr val="F9BC25"/>
              </a:buClr>
              <a:buFont typeface="Tahoma" panose="020B0604030504040204" pitchFamily="34" charset="0"/>
              <a:buChar char="█"/>
            </a:pP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 בתצפיות</a:t>
            </a: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nvGraphicFramePr>
        <p:xfrm>
          <a:off x="622707" y="4376045"/>
          <a:ext cx="10957770" cy="1542982"/>
        </p:xfrm>
        <a:graphic>
          <a:graphicData uri="http://schemas.openxmlformats.org/drawingml/2006/table">
            <a:tbl>
              <a:tblPr rtl="1" firstRow="1" firstCol="1" bandRow="1">
                <a:tableStyleId>{F5AB1C69-6EDB-4FF4-983F-18BD219EF322}</a:tableStyleId>
              </a:tblPr>
              <a:tblGrid>
                <a:gridCol w="1204883">
                  <a:extLst>
                    <a:ext uri="{9D8B030D-6E8A-4147-A177-3AD203B41FA5}">
                      <a16:colId xmlns:a16="http://schemas.microsoft.com/office/drawing/2014/main" val="1889433376"/>
                    </a:ext>
                  </a:extLst>
                </a:gridCol>
                <a:gridCol w="1204883">
                  <a:extLst>
                    <a:ext uri="{9D8B030D-6E8A-4147-A177-3AD203B41FA5}">
                      <a16:colId xmlns:a16="http://schemas.microsoft.com/office/drawing/2014/main" val="995772904"/>
                    </a:ext>
                  </a:extLst>
                </a:gridCol>
                <a:gridCol w="759434">
                  <a:extLst>
                    <a:ext uri="{9D8B030D-6E8A-4147-A177-3AD203B41FA5}">
                      <a16:colId xmlns:a16="http://schemas.microsoft.com/office/drawing/2014/main" val="3424591260"/>
                    </a:ext>
                  </a:extLst>
                </a:gridCol>
                <a:gridCol w="351426">
                  <a:extLst>
                    <a:ext uri="{9D8B030D-6E8A-4147-A177-3AD203B41FA5}">
                      <a16:colId xmlns:a16="http://schemas.microsoft.com/office/drawing/2014/main" val="323102562"/>
                    </a:ext>
                  </a:extLst>
                </a:gridCol>
                <a:gridCol w="694678">
                  <a:extLst>
                    <a:ext uri="{9D8B030D-6E8A-4147-A177-3AD203B41FA5}">
                      <a16:colId xmlns:a16="http://schemas.microsoft.com/office/drawing/2014/main" val="2281880755"/>
                    </a:ext>
                  </a:extLst>
                </a:gridCol>
                <a:gridCol w="1283111">
                  <a:extLst>
                    <a:ext uri="{9D8B030D-6E8A-4147-A177-3AD203B41FA5}">
                      <a16:colId xmlns:a16="http://schemas.microsoft.com/office/drawing/2014/main" val="3005334350"/>
                    </a:ext>
                  </a:extLst>
                </a:gridCol>
                <a:gridCol w="1610019">
                  <a:extLst>
                    <a:ext uri="{9D8B030D-6E8A-4147-A177-3AD203B41FA5}">
                      <a16:colId xmlns:a16="http://schemas.microsoft.com/office/drawing/2014/main" val="1578924148"/>
                    </a:ext>
                  </a:extLst>
                </a:gridCol>
                <a:gridCol w="840236">
                  <a:extLst>
                    <a:ext uri="{9D8B030D-6E8A-4147-A177-3AD203B41FA5}">
                      <a16:colId xmlns:a16="http://schemas.microsoft.com/office/drawing/2014/main" val="1383703242"/>
                    </a:ext>
                  </a:extLst>
                </a:gridCol>
                <a:gridCol w="557294">
                  <a:extLst>
                    <a:ext uri="{9D8B030D-6E8A-4147-A177-3AD203B41FA5}">
                      <a16:colId xmlns:a16="http://schemas.microsoft.com/office/drawing/2014/main" val="4029347661"/>
                    </a:ext>
                  </a:extLst>
                </a:gridCol>
                <a:gridCol w="1111485">
                  <a:extLst>
                    <a:ext uri="{9D8B030D-6E8A-4147-A177-3AD203B41FA5}">
                      <a16:colId xmlns:a16="http://schemas.microsoft.com/office/drawing/2014/main" val="333862990"/>
                    </a:ext>
                  </a:extLst>
                </a:gridCol>
                <a:gridCol w="1340321">
                  <a:extLst>
                    <a:ext uri="{9D8B030D-6E8A-4147-A177-3AD203B41FA5}">
                      <a16:colId xmlns:a16="http://schemas.microsoft.com/office/drawing/2014/main" val="3324706757"/>
                    </a:ext>
                  </a:extLst>
                </a:gridCol>
              </a:tblGrid>
              <a:tr h="230579">
                <a:tc>
                  <a:txBody>
                    <a:bodyPr/>
                    <a:lstStyle/>
                    <a:p>
                      <a:pPr algn="ctr" rtl="1">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a:txBody>
                    <a:bodyPr/>
                    <a:lstStyle/>
                    <a:p>
                      <a:pPr algn="ctr" rtl="1">
                        <a:spcAft>
                          <a:spcPts val="0"/>
                        </a:spcAft>
                      </a:pPr>
                      <a:r>
                        <a:rPr lang="he-IL" sz="1400" dirty="0">
                          <a:effectLst/>
                          <a:latin typeface="Calibri" panose="020F0502020204030204" pitchFamily="34" charset="0"/>
                          <a:cs typeface="Calibri" panose="020F0502020204030204" pitchFamily="34" charset="0"/>
                        </a:rPr>
                        <a:t>קרבה</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מגדר מבוגרים</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מגורים</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אופן הגעה</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he-IL" sz="1400">
                          <a:effectLst/>
                          <a:latin typeface="Calibri" panose="020F0502020204030204" pitchFamily="34" charset="0"/>
                          <a:cs typeface="Calibri" panose="020F0502020204030204" pitchFamily="34" charset="0"/>
                        </a:rPr>
                        <a:t>הגעה לפעילות</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222851">
                <a:tc rowSpan="3">
                  <a:txBody>
                    <a:bodyPr/>
                    <a:lstStyle/>
                    <a:p>
                      <a:pPr algn="ctr" rtl="1">
                        <a:spcAft>
                          <a:spcPts val="0"/>
                        </a:spcAft>
                      </a:pPr>
                      <a:r>
                        <a:rPr lang="he-IL" sz="1600" b="1" dirty="0">
                          <a:effectLst/>
                          <a:latin typeface="Calibri" panose="020F0502020204030204" pitchFamily="34" charset="0"/>
                          <a:ea typeface="Times New Roman" panose="02020603050405020304" pitchFamily="18" charset="0"/>
                          <a:cs typeface="Calibri" panose="020F0502020204030204" pitchFamily="34" charset="0"/>
                        </a:rPr>
                        <a:t>דרום – נווה שאנן</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הורה</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he-IL" sz="1400" b="0" kern="1200" dirty="0">
                          <a:solidFill>
                            <a:schemeClr val="lt1"/>
                          </a:solidFill>
                          <a:effectLst/>
                          <a:latin typeface="Calibri" panose="020F0502020204030204" pitchFamily="34" charset="0"/>
                          <a:ea typeface="+mn-ea"/>
                          <a:cs typeface="Calibri" panose="020F0502020204030204" pitchFamily="34" charset="0"/>
                        </a:rPr>
                        <a:t>נ</a:t>
                      </a: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cs typeface="Calibri" panose="020F0502020204030204" pitchFamily="34" charset="0"/>
                        </a:rPr>
                        <a:t>בשכונה</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b="0">
                          <a:solidFill>
                            <a:schemeClr val="bg1"/>
                          </a:solidFill>
                          <a:effectLst/>
                          <a:latin typeface="Calibri" panose="020F0502020204030204" pitchFamily="34" charset="0"/>
                          <a:cs typeface="Calibri" panose="020F0502020204030204" pitchFamily="34" charset="0"/>
                        </a:rPr>
                        <a:t>ברגל</a:t>
                      </a: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a:solidFill>
                            <a:schemeClr val="bg1"/>
                          </a:solidFill>
                          <a:effectLst/>
                          <a:latin typeface="Calibri" panose="020F0502020204030204" pitchFamily="34" charset="0"/>
                          <a:cs typeface="Calibri" panose="020F0502020204030204" pitchFamily="34" charset="0"/>
                        </a:rPr>
                        <a:t>מכוון</a:t>
                      </a:r>
                      <a:endPar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אחים גדולים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4">
                  <a:txBody>
                    <a:bodyPr/>
                    <a:lstStyle/>
                    <a:p>
                      <a:pPr marL="0" algn="r" defTabSz="914400" rtl="1" eaLnBrk="1" latinLnBrk="0" hangingPunct="1">
                        <a:spcAft>
                          <a:spcPts val="0"/>
                        </a:spcAft>
                      </a:pP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באופניים</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he-IL" sz="1400">
                          <a:solidFill>
                            <a:schemeClr val="bg1"/>
                          </a:solidFill>
                          <a:effectLst/>
                          <a:latin typeface="Calibri" panose="020F0502020204030204" pitchFamily="34" charset="0"/>
                          <a:cs typeface="Calibri" panose="020F0502020204030204" pitchFamily="34" charset="0"/>
                        </a:rPr>
                        <a:t>מקרי</a:t>
                      </a:r>
                      <a:endParaRPr lang="en-US" sz="16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45731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10">
                  <a:txBody>
                    <a:bodyPr/>
                    <a:lstStyle/>
                    <a:p>
                      <a:pPr algn="r" rtl="1">
                        <a:spcAft>
                          <a:spcPts val="0"/>
                        </a:spcAft>
                      </a:pPr>
                      <a:r>
                        <a:rPr lang="he-IL" sz="1400" b="0" dirty="0">
                          <a:effectLst/>
                          <a:latin typeface="Calibri" panose="020F0502020204030204" pitchFamily="34" charset="0"/>
                          <a:ea typeface="Times New Roman" panose="02020603050405020304" pitchFamily="18" charset="0"/>
                          <a:cs typeface="Calibri" panose="020F0502020204030204" pitchFamily="34" charset="0"/>
                        </a:rPr>
                        <a:t>- 6 אימהות, מתוכן 5 יוצאות אפריקה (שיחה באנגלית) וישראלית מקומית (בעברית), ואחות בת 25 ממוצא אסייתי (שיחה באנגלית)</a:t>
                      </a:r>
                    </a:p>
                    <a:p>
                      <a:pPr marL="0" indent="0" algn="r" rtl="1">
                        <a:spcAft>
                          <a:spcPts val="0"/>
                        </a:spcAft>
                        <a:buFontTx/>
                        <a:buNone/>
                      </a:pPr>
                      <a:r>
                        <a:rPr lang="he-IL" sz="1400" b="0" dirty="0">
                          <a:effectLst/>
                          <a:latin typeface="Calibri" panose="020F0502020204030204" pitchFamily="34" charset="0"/>
                          <a:ea typeface="Times New Roman" panose="02020603050405020304" pitchFamily="18" charset="0"/>
                          <a:cs typeface="Calibri" panose="020F0502020204030204" pitchFamily="34" charset="0"/>
                        </a:rPr>
                        <a:t>- כולן, למעט האמא הישראלית המקומית, הגיעו לפעילות באופן מכוון ומודע. הן קיבלו על כך הודעות ממסיל"ה בוואטסאפ וממנהלת פרויקט גינת הרציפים </a:t>
                      </a:r>
                    </a:p>
                    <a:p>
                      <a:pPr marL="0" indent="0" algn="r" rtl="1">
                        <a:spcAft>
                          <a:spcPts val="0"/>
                        </a:spcAft>
                        <a:buFontTx/>
                        <a:buNone/>
                      </a:pPr>
                      <a:r>
                        <a:rPr lang="he-IL" sz="1400" b="0" dirty="0">
                          <a:effectLst/>
                          <a:latin typeface="Calibri" panose="020F0502020204030204" pitchFamily="34" charset="0"/>
                          <a:ea typeface="Times New Roman" panose="02020603050405020304" pitchFamily="18" charset="0"/>
                          <a:cs typeface="Calibri" panose="020F0502020204030204" pitchFamily="34" charset="0"/>
                        </a:rPr>
                        <a:t>- המרואיינות ליוו 16 ילדים ותינוקות בגילי שנה עד 10</a:t>
                      </a:r>
                    </a:p>
                    <a:p>
                      <a:pPr algn="r" rtl="1">
                        <a:spcAft>
                          <a:spcPts val="0"/>
                        </a:spcAft>
                      </a:pPr>
                      <a:endParaRPr lang="en-US" sz="14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algn="r" rtl="1">
                        <a:lnSpc>
                          <a:spcPct val="107000"/>
                        </a:lnSpc>
                        <a:spcAft>
                          <a:spcPts val="0"/>
                        </a:spcAft>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tc hMerge="1">
                  <a:txBody>
                    <a:bodyPr/>
                    <a:lstStyle/>
                    <a:p>
                      <a:pPr algn="r" rtl="1">
                        <a:spcAft>
                          <a:spcPts val="0"/>
                        </a:spcAft>
                      </a:pP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hMerge="1">
                  <a:txBody>
                    <a:bodyPr/>
                    <a:lstStyle/>
                    <a:p>
                      <a:pPr algn="r" rtl="1">
                        <a:lnSpc>
                          <a:spcPct val="107000"/>
                        </a:lnSpc>
                        <a:spcAft>
                          <a:spcPts val="0"/>
                        </a:spcAft>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extLst>
                  <a:ext uri="{0D108BD9-81ED-4DB2-BD59-A6C34878D82A}">
                    <a16:rowId xmlns:a16="http://schemas.microsoft.com/office/drawing/2014/main" val="3044866679"/>
                  </a:ext>
                </a:extLst>
              </a:tr>
            </a:tbl>
          </a:graphicData>
        </a:graphic>
      </p:graphicFrame>
    </p:spTree>
    <p:extLst>
      <p:ext uri="{BB962C8B-B14F-4D97-AF65-F5344CB8AC3E}">
        <p14:creationId xmlns:p14="http://schemas.microsoft.com/office/powerpoint/2010/main" val="2058056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46</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4505324" y="389651"/>
          <a:ext cx="7686676" cy="5720104"/>
        </p:xfrm>
        <a:graphic>
          <a:graphicData uri="http://schemas.openxmlformats.org/drawingml/2006/table">
            <a:tbl>
              <a:tblPr rtl="1" firstRow="1" bandRow="1">
                <a:tableStyleId>{2D5ABB26-0587-4C30-8999-92F81FD0307C}</a:tableStyleId>
              </a:tblPr>
              <a:tblGrid>
                <a:gridCol w="1854284">
                  <a:extLst>
                    <a:ext uri="{9D8B030D-6E8A-4147-A177-3AD203B41FA5}">
                      <a16:colId xmlns:a16="http://schemas.microsoft.com/office/drawing/2014/main" val="851805883"/>
                    </a:ext>
                  </a:extLst>
                </a:gridCol>
                <a:gridCol w="5832392">
                  <a:extLst>
                    <a:ext uri="{9D8B030D-6E8A-4147-A177-3AD203B41FA5}">
                      <a16:colId xmlns:a16="http://schemas.microsoft.com/office/drawing/2014/main" val="60637984"/>
                    </a:ext>
                  </a:extLst>
                </a:gridCol>
              </a:tblGrid>
              <a:tr h="619125">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נווה שאנן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189699">
                <a:tc>
                  <a:txBody>
                    <a:bodyPr/>
                    <a:lstStyle/>
                    <a:p>
                      <a:pPr algn="r" rtl="1"/>
                      <a:r>
                        <a:rPr lang="he-IL" sz="1400" b="1">
                          <a:solidFill>
                            <a:schemeClr val="bg1"/>
                          </a:solidFill>
                          <a:latin typeface="Tahoma" panose="020B0604030504040204" pitchFamily="34" charset="0"/>
                          <a:ea typeface="Tahoma" panose="020B0604030504040204" pitchFamily="34" charset="0"/>
                          <a:cs typeface="Tahoma" panose="020B0604030504040204" pitchFamily="34" charset="0"/>
                        </a:rPr>
                        <a:t>דמוגרפיה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המלווים: נשים, אימהות.                  גילי הילדים המשתתפים:</a:t>
                      </a:r>
                    </a:p>
                    <a:p>
                      <a:pPr algn="r" rtl="1"/>
                      <a:r>
                        <a:rPr lang="he-IL" sz="1200" dirty="0">
                          <a:latin typeface="Tahoma" panose="020B0604030504040204" pitchFamily="34" charset="0"/>
                          <a:ea typeface="Tahoma" panose="020B0604030504040204" pitchFamily="34" charset="0"/>
                          <a:cs typeface="Tahoma" panose="020B0604030504040204" pitchFamily="34" charset="0"/>
                        </a:rPr>
                        <a:t>נצפה יחס של כ- 1:5 בין ילדים </a:t>
                      </a:r>
                    </a:p>
                    <a:p>
                      <a:pPr algn="r" rtl="1"/>
                      <a:r>
                        <a:rPr lang="he-IL" sz="1200" dirty="0">
                          <a:latin typeface="Tahoma" panose="020B0604030504040204" pitchFamily="34" charset="0"/>
                          <a:ea typeface="Tahoma" panose="020B0604030504040204" pitchFamily="34" charset="0"/>
                          <a:cs typeface="Tahoma" panose="020B0604030504040204" pitchFamily="34" charset="0"/>
                        </a:rPr>
                        <a:t>למבוגרים, רוב האימהות הגיעו עם לפחות 3 ילדים </a:t>
                      </a:r>
                    </a:p>
                    <a:p>
                      <a:pPr algn="r" rtl="1"/>
                      <a:r>
                        <a:rPr lang="he-IL" sz="1200" dirty="0">
                          <a:latin typeface="Tahoma" panose="020B0604030504040204" pitchFamily="34" charset="0"/>
                          <a:ea typeface="Tahoma" panose="020B0604030504040204" pitchFamily="34" charset="0"/>
                          <a:cs typeface="Tahoma" panose="020B0604030504040204" pitchFamily="34" charset="0"/>
                        </a:rPr>
                        <a:t>ונצפו ילדים שהגיעו ללא ליווי</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he-IL" sz="1200" dirty="0">
                          <a:latin typeface="Tahoma" panose="020B0604030504040204" pitchFamily="34" charset="0"/>
                          <a:ea typeface="Tahoma" panose="020B0604030504040204" pitchFamily="34" charset="0"/>
                          <a:cs typeface="Tahoma" panose="020B0604030504040204" pitchFamily="34" charset="0"/>
                        </a:rPr>
                        <a:t>רוב המבקרים שהו במתחם בין שעה לשעתיים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912012">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קהילה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רוב המשתתפים היו מקרב אוכלוסיית מבקשי המקלט יוצאי אפריקה, בנוסף נצפו הרכבים בודדים ממוצאים שונים.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בין האימהות כמעט לא נצפתה אינטראקציה, חלק מהאימהות הזמינו חברות שגרות בשכונה להצטרף.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לדברי המרואיינות, ההגעה לפעילות היא עבור הילדים. הן מצדן לא הביעו עניין בהרחבת מעגל החברים ובהיכרויות חדשות.</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חלק מהילדים הגיעו לאירוע עם תיקים ובגדי בי"ס, ונראה כי הפעילות סיפקה להם מענה לשהייה מיד לאחר המסגרת ללא מעבר בביתם.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ההתכנסות למופע הקרקס תרמה לאווירה מגבשת וקהילתית. בשונה משאר הפעילות, נצפו אימהות זרות ששוחחו ביניהן, ילדים הוציאו אוכל מתיקי ביה"ס ושרתה תחושת בטיחות ונינוחות.</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he-IL" sz="1200" dirty="0">
                          <a:latin typeface="Tahoma" panose="020B0604030504040204" pitchFamily="34" charset="0"/>
                          <a:ea typeface="Tahoma" panose="020B0604030504040204" pitchFamily="34" charset="0"/>
                          <a:cs typeface="Tahoma" panose="020B0604030504040204" pitchFamily="34" charset="0"/>
                        </a:rPr>
                        <a:t>נצפו הורים עם ילדים שעמדו מחוץ לאירוע והיססו להיכנס עד שהוזמנו ע"י המדריכים.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86703">
                <a:tc>
                  <a:txBody>
                    <a:bodyPr/>
                    <a:lstStyle/>
                    <a:p>
                      <a:pPr algn="r" rtl="1">
                        <a:lnSpc>
                          <a:spcPct val="150000"/>
                        </a:lnSpc>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עידוד קהילתיות*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249574">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אינטראקציה בין הילדים*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en-US"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endPar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8966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צורך בהתאווררות*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10478265" y="1520121"/>
            <a:ext cx="972259" cy="577081"/>
            <a:chOff x="11055223" y="1968658"/>
            <a:chExt cx="972259"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102922" y="1968658"/>
              <a:ext cx="924560" cy="577081"/>
            </a:xfrm>
            <a:prstGeom prst="rect">
              <a:avLst/>
            </a:prstGeom>
            <a:noFill/>
          </p:spPr>
          <p:txBody>
            <a:bodyPr wrap="square" rtlCol="1">
              <a:spAutoFit/>
            </a:bodyPr>
            <a:lstStyle/>
            <a:p>
              <a:pPr algn="r" rtl="1"/>
              <a:r>
                <a:rPr lang="he-IL" sz="1050" dirty="0">
                  <a:solidFill>
                    <a:schemeClr val="bg1"/>
                  </a:solidFill>
                </a:rPr>
                <a:t>לידה עד 3</a:t>
              </a:r>
            </a:p>
            <a:p>
              <a:pPr algn="r" rtl="1"/>
              <a:r>
                <a:rPr lang="he-IL" sz="1050" dirty="0">
                  <a:solidFill>
                    <a:schemeClr val="bg1"/>
                  </a:solidFill>
                </a:rPr>
                <a:t>גיל 3-6</a:t>
              </a:r>
            </a:p>
            <a:p>
              <a:pPr algn="r" rtl="1"/>
              <a:r>
                <a:rPr lang="he-IL" sz="1050" dirty="0">
                  <a:solidFill>
                    <a:schemeClr val="bg1"/>
                  </a:solidFill>
                </a:rPr>
                <a:t>מעל גיל 6</a:t>
              </a:r>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aphicFrame>
        <p:nvGraphicFramePr>
          <p:cNvPr id="11" name="Chart 10">
            <a:extLst>
              <a:ext uri="{FF2B5EF4-FFF2-40B4-BE49-F238E27FC236}">
                <a16:creationId xmlns:a16="http://schemas.microsoft.com/office/drawing/2014/main" id="{B928F3B7-9D1A-439E-9385-7AAC592D206C}"/>
              </a:ext>
            </a:extLst>
          </p:cNvPr>
          <p:cNvGraphicFramePr/>
          <p:nvPr/>
        </p:nvGraphicFramePr>
        <p:xfrm>
          <a:off x="4066387" y="607662"/>
          <a:ext cx="2147808" cy="167521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
        <p:nvSpPr>
          <p:cNvPr id="14" name="TextBox 13">
            <a:extLst>
              <a:ext uri="{FF2B5EF4-FFF2-40B4-BE49-F238E27FC236}">
                <a16:creationId xmlns:a16="http://schemas.microsoft.com/office/drawing/2014/main" id="{0DD45F6B-195C-4885-B4F5-4F9A958181DB}"/>
              </a:ext>
            </a:extLst>
          </p:cNvPr>
          <p:cNvSpPr txBox="1"/>
          <p:nvPr/>
        </p:nvSpPr>
        <p:spPr>
          <a:xfrm>
            <a:off x="286415" y="389651"/>
            <a:ext cx="3932496" cy="5386090"/>
          </a:xfrm>
          <a:prstGeom prst="rect">
            <a:avLst/>
          </a:prstGeom>
          <a:solidFill>
            <a:srgbClr val="F7E88D"/>
          </a:solidFill>
        </p:spPr>
        <p:txBody>
          <a:bodyPr wrap="square" rtlCol="1">
            <a:spAutoFit/>
          </a:bodyPr>
          <a:lstStyle/>
          <a:p>
            <a:pPr algn="r" rtl="1">
              <a:spcBef>
                <a:spcPts val="600"/>
              </a:spcBef>
              <a:buClr>
                <a:srgbClr val="EC1C3C"/>
              </a:buClr>
            </a:pPr>
            <a:r>
              <a:rPr lang="he-IL" sz="1200" dirty="0">
                <a:latin typeface="Tahoma" panose="020B0604030504040204" pitchFamily="34" charset="0"/>
                <a:ea typeface="Tahoma" panose="020B0604030504040204" pitchFamily="34" charset="0"/>
                <a:cs typeface="Tahoma" panose="020B0604030504040204" pitchFamily="34" charset="0"/>
              </a:rPr>
              <a:t>באירוע נכח איש קשר המגשר בין הגופים העירוניים והחברתיים לאנשי הקהילה, גם כחלק משגרת הפעילות בגינת הרציפים. מדבריו ומדברי מנהלת הפרויקט:</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הפעילות חדשה ומרעננת בנוף המקומי, והאוכלוסייה המקומית לא תמיד מבינים שהאירוע נועד עבורם. האירוע הוגדר פתוח לכולם ונעשו מאמצי שיווק מקדימים (צוות הפרויקט, בתיה"ס, מסיל"ה) וגם בשטח כדי להזמין תושבים מהשכונה.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ניכר צורך לערב את ההורים בהכוונת העתיד של הילדים ולהעלות מודעות: המשפחות מרובות ילדים, ההורים עובדים עד שעות מאוחרות והילדים נוטים להסתובב באופן עצמאי ומסוכן ברחובות. להורים אין את הידע, המודעות או הזמן להיות מעורבים ולהשקיע בילדים מבחינה התפתחותית. </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הפעילות מהווה זרוע המשך לפעילות השגרתית בגינת הרציפים, וניכרת תרומתה בהגברת הנוכחות של הפרויקט ושיתוף הפעולה המקומי: </a:t>
            </a:r>
            <a:r>
              <a:rPr lang="he-IL" sz="1200" i="1" dirty="0">
                <a:latin typeface="Tahoma" panose="020B0604030504040204" pitchFamily="34" charset="0"/>
                <a:ea typeface="Tahoma" panose="020B0604030504040204" pitchFamily="34" charset="0"/>
                <a:cs typeface="Tahoma" panose="020B0604030504040204" pitchFamily="34" charset="0"/>
              </a:rPr>
              <a:t>"אנחנו הרבה יותר מורגשים ומכירים את הקהילה, הקשר עם בתיה"ס והגופים האחרים נהיה חזק יותר, אנחנו עושים אירועים שהם קהילתיים יותר עכשיו ולאו דווקא רק במסגרת 'הגינה'".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אתגר בולט שנוכח גם בפעילות בגינת הרציפים הוא הנחלת הרגלים של </a:t>
            </a:r>
            <a:r>
              <a:rPr lang="he-IL" sz="1200" b="1" dirty="0">
                <a:latin typeface="Tahoma" panose="020B0604030504040204" pitchFamily="34" charset="0"/>
                <a:ea typeface="Tahoma" panose="020B0604030504040204" pitchFamily="34" charset="0"/>
                <a:cs typeface="Tahoma" panose="020B0604030504040204" pitchFamily="34" charset="0"/>
              </a:rPr>
              <a:t>הגעה מוקדמת </a:t>
            </a:r>
            <a:r>
              <a:rPr lang="he-IL" sz="1200" dirty="0">
                <a:latin typeface="Tahoma" panose="020B0604030504040204" pitchFamily="34" charset="0"/>
                <a:ea typeface="Tahoma" panose="020B0604030504040204" pitchFamily="34" charset="0"/>
                <a:cs typeface="Tahoma" panose="020B0604030504040204" pitchFamily="34" charset="0"/>
              </a:rPr>
              <a:t>וקיום פעילויות בשעות אחה"צ. הנטייה של התושבים היא להגיע בשעות מאוחרות מאלו שהוגדרו, ולהישאר עד שעות הערב – הסוגיה מטופלת בעבודה הסברתית במסגרת המקצועית של ארגון מסילה.</a:t>
            </a:r>
          </a:p>
        </p:txBody>
      </p:sp>
    </p:spTree>
    <p:extLst>
      <p:ext uri="{BB962C8B-B14F-4D97-AF65-F5344CB8AC3E}">
        <p14:creationId xmlns:p14="http://schemas.microsoft.com/office/powerpoint/2010/main" val="483769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47</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0" y="389649"/>
          <a:ext cx="12191999" cy="5561752"/>
        </p:xfrm>
        <a:graphic>
          <a:graphicData uri="http://schemas.openxmlformats.org/drawingml/2006/table">
            <a:tbl>
              <a:tblPr rtl="1" firstRow="1" bandRow="1">
                <a:tableStyleId>{2D5ABB26-0587-4C30-8999-92F81FD0307C}</a:tableStyleId>
              </a:tblPr>
              <a:tblGrid>
                <a:gridCol w="2434682">
                  <a:extLst>
                    <a:ext uri="{9D8B030D-6E8A-4147-A177-3AD203B41FA5}">
                      <a16:colId xmlns:a16="http://schemas.microsoft.com/office/drawing/2014/main" val="851805883"/>
                    </a:ext>
                  </a:extLst>
                </a:gridCol>
                <a:gridCol w="3606398">
                  <a:extLst>
                    <a:ext uri="{9D8B030D-6E8A-4147-A177-3AD203B41FA5}">
                      <a16:colId xmlns:a16="http://schemas.microsoft.com/office/drawing/2014/main" val="60637984"/>
                    </a:ext>
                  </a:extLst>
                </a:gridCol>
                <a:gridCol w="3075460">
                  <a:extLst>
                    <a:ext uri="{9D8B030D-6E8A-4147-A177-3AD203B41FA5}">
                      <a16:colId xmlns:a16="http://schemas.microsoft.com/office/drawing/2014/main" val="4008249060"/>
                    </a:ext>
                  </a:extLst>
                </a:gridCol>
                <a:gridCol w="3075459">
                  <a:extLst>
                    <a:ext uri="{9D8B030D-6E8A-4147-A177-3AD203B41FA5}">
                      <a16:colId xmlns:a16="http://schemas.microsoft.com/office/drawing/2014/main" val="1077588495"/>
                    </a:ext>
                  </a:extLst>
                </a:gridCol>
              </a:tblGrid>
              <a:tr h="531099">
                <a:tc>
                  <a:txBody>
                    <a:bodyPr/>
                    <a:lstStyle/>
                    <a:p>
                      <a:pPr algn="r" rtl="1"/>
                      <a:endParaRPr lang="he-IL"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נווה שאנן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380329988"/>
                  </a:ext>
                </a:extLst>
              </a:tr>
              <a:tr h="2327277">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סביבה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הרחוב נסגר משני צדדיו והותר מעבר לעגלות ואופניים. הרחוב מוצל ומואר במידה רצויה.</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נפרסו מחצלות ופופים ברחבי הרחוב והוצבו כיסאות למלווים לאורך המדרכות, אך חלק מההורים בחרו לשבת על המדרכות.</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התחנות היו מגוונות והתאימו לטווח גיל רחב: בועות סבון, צורות בבלונים, חישוקים, אמנות לחימה ועוד. בחלקן נהנו לשחק ילדים בגילים שונים, באופן שונה.</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הצעות לשיפור מצד המרואיינות:</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הוספת פעילויות "שקטות" לילדים פחות אנרגטיים</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בידול תחנות לפעוטות</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הוספת פעילות להורים</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נצפה שלט בודד בעברית המודיע על סגירת הרחוב. דווח ע"י הצוות שהאירוע פורסם בבתיה"ס ובסיוע השירות הסוציאלי.</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660022968"/>
                  </a:ext>
                </a:extLst>
              </a:tr>
              <a:tr h="374894">
                <a:tc>
                  <a:txBody>
                    <a:bodyPr/>
                    <a:lstStyle/>
                    <a:p>
                      <a:pPr algn="r" rtl="1"/>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ניקיון ותחזוקה*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נוחות הגעה*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צל/תאורה*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התאמה לכמות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בטיחות לילדים*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התאמה לילדים בגילים שונים*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נוחות שהייה למלווים*</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משך הפעילות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kumimoji="0" lang="he-IL" sz="1200" b="1" i="0" u="none" strike="noStrike" kern="1200" cap="none" spc="0" normalizeH="0" baseline="0" noProof="0" dirty="0">
                          <a:ln>
                            <a:noFill/>
                          </a:ln>
                          <a:solidFill>
                            <a:srgbClr val="F7E88D"/>
                          </a:solidFill>
                          <a:effectLst/>
                          <a:uLnTx/>
                          <a:uFillTx/>
                          <a:latin typeface="Tahoma" panose="020B0604030504040204" pitchFamily="34" charset="0"/>
                          <a:ea typeface="Tahoma" panose="020B0604030504040204" pitchFamily="34" charset="0"/>
                          <a:cs typeface="Tahoma" panose="020B0604030504040204" pitchFamily="34" charset="0"/>
                        </a:rPr>
                        <a:t>הרוב מרוצות, חלק הציעו להאריך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הדרכה</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המדריכים היו מאוד נגישים וחברותיים עם הקהל, שיחקו עם הילדים, חיזקו ואתגרו אותם, והיה ניכר שהם נהנים בעצמם ומסורים לחוויה.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לא נצפתה הנחייה מובנית או חלוקה ברורה של תחנות בין המדריכים, הם עברו בין התחנות. </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נראה כי המדריכים מכירים חלק גדול מהילדים המשתתפים ונצפו ביטויים ליחסים חמים עימם, לא נצפו פניות להורים.</a:t>
                      </a:r>
                    </a:p>
                    <a:p>
                      <a:pPr marL="171450" marR="0" lvl="0" indent="-17145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ניכר כי בין המדריכים עצמם יש קשרים חברותיים שתורמים לאווירה חיובית כללית באירוע.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he-IL"/>
                    </a:p>
                  </a:txBody>
                  <a:tcPr/>
                </a:tc>
                <a:tc hMerge="1">
                  <a:txBody>
                    <a:bodyPr/>
                    <a:lstStyle/>
                    <a:p>
                      <a:pPr rtl="1"/>
                      <a:endParaRPr lang="he-IL" dirty="0"/>
                    </a:p>
                  </a:txBody>
                  <a:tcPr/>
                </a:tc>
                <a:extLst>
                  <a:ext uri="{0D108BD9-81ED-4DB2-BD59-A6C34878D82A}">
                    <a16:rowId xmlns:a16="http://schemas.microsoft.com/office/drawing/2014/main" val="2392643846"/>
                  </a:ext>
                </a:extLst>
              </a:tr>
              <a:tr h="33968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ציוד עזר*</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782686138"/>
                  </a:ext>
                </a:extLst>
              </a:tr>
            </a:tbl>
          </a:graphicData>
        </a:graphic>
      </p:graphicFrame>
      <p:sp>
        <p:nvSpPr>
          <p:cNvPr id="8" name="TextBox 7">
            <a:extLst>
              <a:ext uri="{FF2B5EF4-FFF2-40B4-BE49-F238E27FC236}">
                <a16:creationId xmlns:a16="http://schemas.microsoft.com/office/drawing/2014/main" id="{7DC6810E-D167-4594-A1EB-942FBDCD605C}"/>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Tree>
    <p:extLst>
      <p:ext uri="{BB962C8B-B14F-4D97-AF65-F5344CB8AC3E}">
        <p14:creationId xmlns:p14="http://schemas.microsoft.com/office/powerpoint/2010/main" val="2483910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48</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רחוב משחק</a:t>
            </a: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nvGraphicFramePr>
        <p:xfrm>
          <a:off x="5391816" y="389652"/>
          <a:ext cx="6800186" cy="5649199"/>
        </p:xfrm>
        <a:graphic>
          <a:graphicData uri="http://schemas.openxmlformats.org/drawingml/2006/table">
            <a:tbl>
              <a:tblPr rtl="1" firstRow="1" bandRow="1">
                <a:tableStyleId>{2D5ABB26-0587-4C30-8999-92F81FD0307C}</a:tableStyleId>
              </a:tblPr>
              <a:tblGrid>
                <a:gridCol w="1579435">
                  <a:extLst>
                    <a:ext uri="{9D8B030D-6E8A-4147-A177-3AD203B41FA5}">
                      <a16:colId xmlns:a16="http://schemas.microsoft.com/office/drawing/2014/main" val="851805883"/>
                    </a:ext>
                  </a:extLst>
                </a:gridCol>
                <a:gridCol w="5220751">
                  <a:extLst>
                    <a:ext uri="{9D8B030D-6E8A-4147-A177-3AD203B41FA5}">
                      <a16:colId xmlns:a16="http://schemas.microsoft.com/office/drawing/2014/main" val="60637984"/>
                    </a:ext>
                  </a:extLst>
                </a:gridCol>
              </a:tblGrid>
              <a:tr h="659981">
                <a:tc>
                  <a:txBody>
                    <a:bodyPr/>
                    <a:lstStyle/>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נווה שאנן</a:t>
                      </a: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597146">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משחק משותף מלווה-ילד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רוב האימהות היו פסיביות וישבו בצד, התחנה היחידה שבה נצפתה השתתפות אימהות הייתה בועות הסבון.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083698"/>
                  </a:ext>
                </a:extLst>
              </a:tr>
              <a:tr h="39665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חיזוק הקשר ומשחק משותף*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10882722"/>
                  </a:ext>
                </a:extLst>
              </a:tr>
              <a:tr h="39665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גיוון בשגרת המשחק של הילדים*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875822619"/>
                  </a:ext>
                </a:extLst>
              </a:tr>
              <a:tr h="2822324">
                <a:tc>
                  <a:txBody>
                    <a:bodyPr/>
                    <a:lstStyle/>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התנהלות המשתתפים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כל הילדים היו מעורבים ושיחקו בשיתוף פעולה, הקפידו לשמור על הציוד ולעשות בו שימוש מותאם.</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התרומה העיקרית הנתפסת בקרב מרואיינות: </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הזדמנות למשחק במקום בטוח וחשיפה לאפשרויות משחק שאינן זמינות בשגרה</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אינטראקציה חיוביות וחיזוק הקשר בין הילדים (לבין עצמם)</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שינוי מרענן בנוף השכונה</a:t>
                      </a:r>
                    </a:p>
                    <a:p>
                      <a:pPr marL="628650" lvl="1" indent="-171450" algn="r" defTabSz="914400" rtl="1" eaLnBrk="1" latinLnBrk="0" hangingPunct="1">
                        <a:spcBef>
                          <a:spcPts val="600"/>
                        </a:spcBef>
                        <a:buClr>
                          <a:srgbClr val="EC1C3C"/>
                        </a:buClr>
                        <a:buFont typeface="Wingdings" panose="05000000000000000000" pitchFamily="2" charset="2"/>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הזדמנות למפגש חברתי וזמן משפחתי משותף</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ניכר רצונם של המשתתפים למצות את האירוע עד תום, ורבים נשארו ברחבה עד שהתחנות קופלו.</a:t>
                      </a:r>
                    </a:p>
                    <a:p>
                      <a:pPr marL="171450" indent="-171450" algn="r" defTabSz="914400" rtl="1" eaLnBrk="1" latinLnBrk="0" hangingPunct="1">
                        <a:spcBef>
                          <a:spcPts val="600"/>
                        </a:spcBef>
                        <a:buClr>
                          <a:srgbClr val="EC1C3C"/>
                        </a:buClr>
                        <a:buFont typeface="Tahoma" panose="020B0604030504040204" pitchFamily="34" charset="0"/>
                        <a:buChar cha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המרואיינות ציינו שאם הרחוב ייסגר לצמיתות לצורך פעילות מסוג זה הן ימשיכו להגיע.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110186"/>
                  </a:ext>
                </a:extLst>
              </a:tr>
              <a:tr h="38822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עידוד יצירתיות*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37415295"/>
                  </a:ext>
                </a:extLst>
              </a:tr>
              <a:tr h="38822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Tahoma" panose="020B0604030504040204" pitchFamily="34" charset="0"/>
                          <a:ea typeface="Tahoma" panose="020B0604030504040204" pitchFamily="34" charset="0"/>
                          <a:cs typeface="Tahoma" panose="020B0604030504040204" pitchFamily="34" charset="0"/>
                        </a:rPr>
                        <a:t>רעיונות חדשים*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5060962" y="6250339"/>
            <a:ext cx="5903433" cy="246221"/>
          </a:xfrm>
          <a:prstGeom prst="rect">
            <a:avLst/>
          </a:prstGeom>
          <a:noFill/>
        </p:spPr>
        <p:txBody>
          <a:bodyPr wrap="square" rtlCol="1">
            <a:spAutoFit/>
          </a:bodyPr>
          <a:lstStyle/>
          <a:p>
            <a:pPr algn="r" rtl="1"/>
            <a:r>
              <a:rPr lang="he-IL" sz="1000" dirty="0">
                <a:latin typeface="Calibri" panose="020F0502020204030204" pitchFamily="34" charset="0"/>
                <a:cs typeface="Calibri" panose="020F0502020204030204" pitchFamily="34" charset="0"/>
              </a:rPr>
              <a:t>* ציון בין 1 ל- 7 (כש- 1 הכי פחות ו- 7 הכי הרבה) ממוצע הערכות המרואיינים באשר למידה שבה המרחב/התוכן נותן מענה ל: </a:t>
            </a:r>
          </a:p>
        </p:txBody>
      </p:sp>
      <p:sp>
        <p:nvSpPr>
          <p:cNvPr id="6" name="TextBox 5">
            <a:extLst>
              <a:ext uri="{FF2B5EF4-FFF2-40B4-BE49-F238E27FC236}">
                <a16:creationId xmlns:a16="http://schemas.microsoft.com/office/drawing/2014/main" id="{7C348C31-EC8F-4C3A-9A97-6A2DA591FFF1}"/>
              </a:ext>
            </a:extLst>
          </p:cNvPr>
          <p:cNvSpPr txBox="1"/>
          <p:nvPr/>
        </p:nvSpPr>
        <p:spPr>
          <a:xfrm>
            <a:off x="297034" y="400803"/>
            <a:ext cx="4763926" cy="6017032"/>
          </a:xfrm>
          <a:prstGeom prst="rect">
            <a:avLst/>
          </a:prstGeom>
          <a:solidFill>
            <a:srgbClr val="F7E88D"/>
          </a:solidFill>
        </p:spPr>
        <p:txBody>
          <a:bodyPr wrap="square" rtlCol="1">
            <a:spAutoFit/>
          </a:bodyPr>
          <a:lstStyle/>
          <a:p>
            <a:pPr marL="171450" indent="-171450" algn="r" rtl="1">
              <a:spcBef>
                <a:spcPts val="600"/>
              </a:spcBef>
              <a:buClr>
                <a:srgbClr val="EC1C3C"/>
              </a:buClr>
              <a:buFont typeface="Tahoma" panose="020B0604030504040204" pitchFamily="34" charset="0"/>
              <a:buChar char="█"/>
            </a:pPr>
            <a:r>
              <a:rPr lang="he-IL" sz="1200" b="1" dirty="0">
                <a:latin typeface="Tahoma" panose="020B0604030504040204" pitchFamily="34" charset="0"/>
                <a:ea typeface="Tahoma" panose="020B0604030504040204" pitchFamily="34" charset="0"/>
                <a:cs typeface="Tahoma" panose="020B0604030504040204" pitchFamily="34" charset="0"/>
              </a:rPr>
              <a:t>נוכחות ההורים </a:t>
            </a:r>
            <a:r>
              <a:rPr lang="he-IL" sz="1200" dirty="0">
                <a:latin typeface="Tahoma" panose="020B0604030504040204" pitchFamily="34" charset="0"/>
                <a:ea typeface="Tahoma" panose="020B0604030504040204" pitchFamily="34" charset="0"/>
                <a:cs typeface="Tahoma" panose="020B0604030504040204" pitchFamily="34" charset="0"/>
              </a:rPr>
              <a:t>בפעילויות הוגדרה כיעד בניהול הפרויקט. מנהלת הפרויקט דיווחה על עליה בנוכחותם ממפגש למפגש, וככלל ציינה כי המשתתפים התמידו וחזרו למפגשים לאורך התקופה (אחת לחודש).</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לדבריה, התפיסות בקרב אנשי הקהילה לגבי פעילויות ציבוריות הן מורכבות, וקיימת רגישות גבוהה סביב </a:t>
            </a:r>
            <a:r>
              <a:rPr lang="he-IL" sz="1200" b="1" dirty="0">
                <a:latin typeface="Tahoma" panose="020B0604030504040204" pitchFamily="34" charset="0"/>
                <a:ea typeface="Tahoma" panose="020B0604030504040204" pitchFamily="34" charset="0"/>
                <a:cs typeface="Tahoma" panose="020B0604030504040204" pitchFamily="34" charset="0"/>
              </a:rPr>
              <a:t>בניית אמון וביסוס תחושת שייכות</a:t>
            </a:r>
            <a:r>
              <a:rPr lang="he-IL" sz="1200" dirty="0">
                <a:latin typeface="Tahoma" panose="020B0604030504040204" pitchFamily="34" charset="0"/>
                <a:ea typeface="Tahoma" panose="020B0604030504040204" pitchFamily="34" charset="0"/>
                <a:cs typeface="Tahoma" panose="020B0604030504040204" pitchFamily="34" charset="0"/>
              </a:rPr>
              <a:t>. בפעילויות הראשונות דווח על רתיעה להצטרף וצורך בחיזוק ההזמנה המפורשת - המבקרים לא הבינו שהפעילות פתוחה ונגישה עבורם. כמו כן, כאשר הפרסום כלל חלוקה ישירה של עלונים ברחובות הייתה היענות גבוהה יותר.</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להתרשמותה, מגוון המשחקים והאתגרים שהתחנות כללו עבור הילדים יצרו עניין ועיסוק שהשפיע לטובה על התנהגותם: </a:t>
            </a:r>
            <a:r>
              <a:rPr lang="he-IL" sz="1200" i="1" dirty="0">
                <a:latin typeface="Tahoma" panose="020B0604030504040204" pitchFamily="34" charset="0"/>
                <a:ea typeface="Tahoma" panose="020B0604030504040204" pitchFamily="34" charset="0"/>
                <a:cs typeface="Tahoma" panose="020B0604030504040204" pitchFamily="34" charset="0"/>
              </a:rPr>
              <a:t>"יש משהו הרבה יותר מוחזק סביב הדבר הזה, שמציעים להם משהו איכותי, מותאם, מאתגר...אווירה טובה, מוסיקה.. פחות עולים מקרים קיצוניים של ענייני משמעת". </a:t>
            </a:r>
            <a:r>
              <a:rPr lang="he-IL" sz="1200" dirty="0">
                <a:latin typeface="Tahoma" panose="020B0604030504040204" pitchFamily="34" charset="0"/>
                <a:ea typeface="Tahoma" panose="020B0604030504040204" pitchFamily="34" charset="0"/>
                <a:cs typeface="Tahoma" panose="020B0604030504040204" pitchFamily="34" charset="0"/>
              </a:rPr>
              <a:t>בנוסף, לטענתה יש חשיבות רבה לשלב באירוע 'פעילות שיא' בדומה למופע הקרקס, שמכנסת את כל המשתתפים ומעצימה את החיבור שלהם לחוויה.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מטרות נוספות שהוגדרו הן לחזק בקרב הורים מסרים של אפשרות להנאה מבילוי משותף עם הילדים, ושהפעילות היא משפחתית ופתוחה לנוכחותם. בניגוד למתח ולדריכות הנדרשים ממלווים בגינת לוינסקי, רחוב המשחק מאפשר מרחב בטוח להשתתפות פעילה.</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בשלב זה, ההדרכה והאינטראקציה של הצוות ממוקדת כלפי הילדים, זאת בהתאם לכלים הקיימים כיום ברשות הצוות. יש מקום למצוא דרך לחבר את ההורים ולעבוד מולם באופן מקצועי על חיבור ומעורבות (דרך מסיל"ה או בהכשרות ממוקדות).</a:t>
            </a:r>
          </a:p>
          <a:p>
            <a:pPr marL="171450" indent="-171450" algn="r" rtl="1">
              <a:spcBef>
                <a:spcPts val="600"/>
              </a:spcBef>
              <a:buClr>
                <a:srgbClr val="EC1C3C"/>
              </a:buClr>
              <a:buFont typeface="Tahoma" panose="020B0604030504040204" pitchFamily="34" charset="0"/>
              <a:buChar char="█"/>
            </a:pPr>
            <a:r>
              <a:rPr lang="he-IL" sz="1200" dirty="0">
                <a:latin typeface="Tahoma" panose="020B0604030504040204" pitchFamily="34" charset="0"/>
                <a:ea typeface="Tahoma" panose="020B0604030504040204" pitchFamily="34" charset="0"/>
                <a:cs typeface="Tahoma" panose="020B0604030504040204" pitchFamily="34" charset="0"/>
              </a:rPr>
              <a:t>בנוסף, לדבריה יש מקום לפתח דרכים לשילוב ההורים בעשייה הקהילתית, תוך תשומת לב יתרה למורכבות המאפיינת את שגרת יומם: </a:t>
            </a:r>
            <a:r>
              <a:rPr lang="he-IL" sz="1200" i="1" dirty="0">
                <a:latin typeface="Tahoma" panose="020B0604030504040204" pitchFamily="34" charset="0"/>
                <a:ea typeface="Tahoma" panose="020B0604030504040204" pitchFamily="34" charset="0"/>
                <a:cs typeface="Tahoma" panose="020B0604030504040204" pitchFamily="34" charset="0"/>
              </a:rPr>
              <a:t>"החיים שלהם מאוד הישרדותיים.. צריך קודם ליצור משהו מבוסס ורק אז לרתום אותם לקחת חלק".</a:t>
            </a:r>
          </a:p>
        </p:txBody>
      </p:sp>
    </p:spTree>
    <p:extLst>
      <p:ext uri="{BB962C8B-B14F-4D97-AF65-F5344CB8AC3E}">
        <p14:creationId xmlns:p14="http://schemas.microsoft.com/office/powerpoint/2010/main" val="3768973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49</a:t>
            </a:fld>
            <a:endParaRPr lang="en-US" sz="1400"/>
          </a:p>
        </p:txBody>
      </p:sp>
      <p:sp>
        <p:nvSpPr>
          <p:cNvPr id="17" name="TextBox 16"/>
          <p:cNvSpPr txBox="1"/>
          <p:nvPr/>
        </p:nvSpPr>
        <p:spPr>
          <a:xfrm>
            <a:off x="7187" y="0"/>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סיכום רחוב משחק</a:t>
            </a:r>
          </a:p>
        </p:txBody>
      </p:sp>
      <p:sp>
        <p:nvSpPr>
          <p:cNvPr id="7" name="Rectangle 6">
            <a:extLst>
              <a:ext uri="{FF2B5EF4-FFF2-40B4-BE49-F238E27FC236}">
                <a16:creationId xmlns:a16="http://schemas.microsoft.com/office/drawing/2014/main" id="{5E99DBBD-9311-437C-B8AC-D86FBDD83C94}"/>
              </a:ext>
            </a:extLst>
          </p:cNvPr>
          <p:cNvSpPr/>
          <p:nvPr/>
        </p:nvSpPr>
        <p:spPr>
          <a:xfrm>
            <a:off x="5317725" y="485666"/>
            <a:ext cx="6457964" cy="5413085"/>
          </a:xfrm>
          <a:prstGeom prst="rect">
            <a:avLst/>
          </a:prstGeom>
          <a:solidFill>
            <a:schemeClr val="bg1"/>
          </a:solidFill>
        </p:spPr>
        <p:txBody>
          <a:bodyPr wrap="square">
            <a:spAutoFit/>
          </a:bodyPr>
          <a:lstStyle/>
          <a:p>
            <a:pPr algn="r" rtl="1">
              <a:lnSpc>
                <a:spcPct val="150000"/>
              </a:lnSpc>
              <a:buClr>
                <a:srgbClr val="EC1C3C"/>
              </a:buClr>
            </a:pPr>
            <a:r>
              <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rPr>
              <a:t>תובנות והמלצות להמשך פעילות</a:t>
            </a: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הפעילות מהווה שינוי מרענן לחוויית השהות במרחב הציבורי בשגרה, משרה אוירה חיובית ותורמת לתחושת הביטחון בקרב המשתתפים.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הפעילות מהווה הזדמנות חווייתית לילדים לשחק במרחב בטוח עם בני גילם, עם מגוון משחקים שאינם נגישים להם בשגרה, ובהתאמה רב גילית.</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לייעד תחנות מסוימות לפעוטות וקטנטנים במיוחד, על מנת לאפשר להם לשחק בבטחה. ייתכן שבמתקנים ייעודיים תהיה מעורבות גבוהה יותר של מלווים והם יתרמו לקידום משחק משותף</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האימהות הביעו שביעות רצון גבוהה על האפשרות של ילדיהם לשחק באופן חופשי, לרוב הן נטו להשגיח מהצד ופחות היו מעורבות ופעילות במשחקים.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האימהות ציינו כי הגיעו למען הילדים ולא ממניעים קהילתיים.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צוות ההדרכה הפגינו מעורבות ומסירות רבה, וניכר כי הם בעלי מוטיבציה גבוהה לתרום ולהיטיב עם הקהילה. נצפו אינטראקציות חיוביות עם הילדים, לא נצפו כמעט אינטראקציות עם האימהות.</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מומלץ להמשיך ולשלב עבודה עם גורמים מקצועיים המעורים במורכבת המאפיינת את הקהילה, על מנת לחזק את המסרים ולהרחיב את המודעות בקרב הורים לחשיבות מעורבותם בפעילויות עם הילדים.</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אי הבנות באשר לייעוד האירוע גרמו לעוברי אורח להסס להצטרף. מומלץ לפרסם בסביבת האירוע הזמנות מפורשות להצטרפות. הפעילות היזומה של הצוות לגייס משתתפים בשטח תרמה. להצטרפות רבה, בנוסף עלה כי פרסום מקדים באמצעות פנייה ישירה ופרונטלית תורם להיענות</a:t>
            </a:r>
          </a:p>
          <a:p>
            <a:pPr marL="285750" indent="-285750" algn="r" rtl="1">
              <a:lnSpc>
                <a:spcPct val="150000"/>
              </a:lnSpc>
              <a:buClr>
                <a:srgbClr val="EC1C3C"/>
              </a:buClr>
              <a:buFont typeface="Tahoma" panose="020B0604030504040204" pitchFamily="34" charset="0"/>
              <a:buChar char="█"/>
            </a:pPr>
            <a:r>
              <a:rPr lang="he-IL" sz="1100" dirty="0">
                <a:latin typeface="Tahoma" panose="020B0604030504040204" pitchFamily="34" charset="0"/>
                <a:ea typeface="Tahoma" panose="020B0604030504040204" pitchFamily="34" charset="0"/>
                <a:cs typeface="Tahoma" panose="020B0604030504040204" pitchFamily="34" charset="0"/>
              </a:rPr>
              <a:t>מצוות הפרויקט עלתה נכונות להתרחב לנקודות נוספות על מנת להגדיל את היקף המענה. לאוכלוסיית השכונה, בנוסף יש מקום להמשיך ולפתח כלים עצמאיים לפעילויות (למשל ערכה מודולרית) כדי לצמצם תלות בספקים ולנתב את העלויות לטובת אלמנטים מועילים נוספים.</a:t>
            </a:r>
          </a:p>
        </p:txBody>
      </p:sp>
      <p:pic>
        <p:nvPicPr>
          <p:cNvPr id="4" name="Picture 3">
            <a:extLst>
              <a:ext uri="{FF2B5EF4-FFF2-40B4-BE49-F238E27FC236}">
                <a16:creationId xmlns:a16="http://schemas.microsoft.com/office/drawing/2014/main" id="{520C4F5C-D302-4EB3-944F-DF83C29C8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2" y="1616337"/>
            <a:ext cx="2476500" cy="1857375"/>
          </a:xfrm>
          <a:prstGeom prst="rect">
            <a:avLst/>
          </a:prstGeom>
        </p:spPr>
      </p:pic>
      <p:pic>
        <p:nvPicPr>
          <p:cNvPr id="14" name="Picture 13">
            <a:extLst>
              <a:ext uri="{FF2B5EF4-FFF2-40B4-BE49-F238E27FC236}">
                <a16:creationId xmlns:a16="http://schemas.microsoft.com/office/drawing/2014/main" id="{19966865-5B96-4EE1-A7C0-A6EB6CABB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3073" y="3275813"/>
            <a:ext cx="1857376" cy="2476502"/>
          </a:xfrm>
          <a:prstGeom prst="rect">
            <a:avLst/>
          </a:prstGeom>
        </p:spPr>
      </p:pic>
      <p:pic>
        <p:nvPicPr>
          <p:cNvPr id="21" name="Picture 20">
            <a:extLst>
              <a:ext uri="{FF2B5EF4-FFF2-40B4-BE49-F238E27FC236}">
                <a16:creationId xmlns:a16="http://schemas.microsoft.com/office/drawing/2014/main" id="{E91AEA8F-41EC-46A7-A6A2-45CAEF8C4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69" y="3585376"/>
            <a:ext cx="2471913" cy="1853935"/>
          </a:xfrm>
          <a:prstGeom prst="rect">
            <a:avLst/>
          </a:prstGeom>
        </p:spPr>
      </p:pic>
      <p:pic>
        <p:nvPicPr>
          <p:cNvPr id="23" name="Picture 22">
            <a:extLst>
              <a:ext uri="{FF2B5EF4-FFF2-40B4-BE49-F238E27FC236}">
                <a16:creationId xmlns:a16="http://schemas.microsoft.com/office/drawing/2014/main" id="{C07BB593-6E44-4650-A878-E92F215BB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5968" y="1619777"/>
            <a:ext cx="2471914" cy="1853935"/>
          </a:xfrm>
          <a:prstGeom prst="rect">
            <a:avLst/>
          </a:prstGeom>
        </p:spPr>
      </p:pic>
    </p:spTree>
    <p:extLst>
      <p:ext uri="{BB962C8B-B14F-4D97-AF65-F5344CB8AC3E}">
        <p14:creationId xmlns:p14="http://schemas.microsoft.com/office/powerpoint/2010/main" val="239857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a:t>
            </a:fld>
            <a:endParaRPr lang="en-US" sz="1400"/>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
        <p:nvSpPr>
          <p:cNvPr id="5" name="Rectangle 18">
            <a:extLst>
              <a:ext uri="{FF2B5EF4-FFF2-40B4-BE49-F238E27FC236}">
                <a16:creationId xmlns:a16="http://schemas.microsoft.com/office/drawing/2014/main" id="{D7D9E8BE-73EA-466F-AF14-8D3F63EE3027}"/>
              </a:ext>
            </a:extLst>
          </p:cNvPr>
          <p:cNvSpPr/>
          <p:nvPr/>
        </p:nvSpPr>
        <p:spPr>
          <a:xfrm>
            <a:off x="-18645" y="0"/>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862322"/>
          </a:xfrm>
          <a:prstGeom prst="rect">
            <a:avLst/>
          </a:prstGeom>
        </p:spPr>
        <p:txBody>
          <a:bodyPr wrap="square">
            <a:spAutoFit/>
          </a:bodyPr>
          <a:lstStyle/>
          <a:p>
            <a:pPr algn="ctr" rtl="1"/>
            <a:endParaRPr lang="en-US" sz="5000" b="1" dirty="0">
              <a:solidFill>
                <a:srgbClr val="F7E88D"/>
              </a:solidFill>
              <a:latin typeface="Tahoma" pitchFamily="34" charset="0"/>
              <a:ea typeface="Tahoma" pitchFamily="34" charset="0"/>
              <a:cs typeface="Tahoma" pitchFamily="34" charset="0"/>
            </a:endParaRPr>
          </a:p>
          <a:p>
            <a:pPr algn="ctr" rtl="1"/>
            <a:r>
              <a:rPr lang="en-US" sz="5000" b="1" dirty="0">
                <a:solidFill>
                  <a:srgbClr val="F7E88D"/>
                </a:solidFill>
                <a:latin typeface="Tahoma" pitchFamily="34" charset="0"/>
                <a:ea typeface="Tahoma" pitchFamily="34" charset="0"/>
                <a:cs typeface="Tahoma" pitchFamily="34" charset="0"/>
              </a:rPr>
              <a:t>Parks and Urban Spaces</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59970E-9604-4816-A117-4B5ABB8B0F8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t="7843" r="14947" b="40483"/>
          <a:stretch/>
        </p:blipFill>
        <p:spPr>
          <a:xfrm>
            <a:off x="6994585" y="3441016"/>
            <a:ext cx="5069841" cy="2310169"/>
          </a:xfrm>
          <a:prstGeom prst="rect">
            <a:avLst/>
          </a:prstGeom>
        </p:spPr>
      </p:pic>
      <p:pic>
        <p:nvPicPr>
          <p:cNvPr id="10" name="Picture 9">
            <a:extLst>
              <a:ext uri="{FF2B5EF4-FFF2-40B4-BE49-F238E27FC236}">
                <a16:creationId xmlns:a16="http://schemas.microsoft.com/office/drawing/2014/main" id="{6062550A-E716-449F-BCF3-49A1F8A01C5C}"/>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8195545" y="193818"/>
            <a:ext cx="3868881" cy="3096505"/>
          </a:xfrm>
          <a:prstGeom prst="rect">
            <a:avLst/>
          </a:prstGeom>
        </p:spPr>
      </p:pic>
      <p:pic>
        <p:nvPicPr>
          <p:cNvPr id="9" name="Picture 8">
            <a:extLst>
              <a:ext uri="{FF2B5EF4-FFF2-40B4-BE49-F238E27FC236}">
                <a16:creationId xmlns:a16="http://schemas.microsoft.com/office/drawing/2014/main" id="{7FC37E4C-387F-46C0-AC0F-0931F4DF2699}"/>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182980" y="1426925"/>
            <a:ext cx="2790508" cy="2092881"/>
          </a:xfrm>
          <a:prstGeom prst="rect">
            <a:avLst/>
          </a:prstGeom>
          <a:ln w="76200">
            <a:solidFill>
              <a:schemeClr val="bg1"/>
            </a:solidFill>
          </a:ln>
        </p:spPr>
      </p:pic>
    </p:spTree>
    <p:extLst>
      <p:ext uri="{BB962C8B-B14F-4D97-AF65-F5344CB8AC3E}">
        <p14:creationId xmlns:p14="http://schemas.microsoft.com/office/powerpoint/2010/main" val="2973802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50</a:t>
            </a:fld>
            <a:endParaRPr lang="en-US" sz="1400"/>
          </a:p>
        </p:txBody>
      </p:sp>
      <p:sp>
        <p:nvSpPr>
          <p:cNvPr id="6" name="TextBox 5"/>
          <p:cNvSpPr txBox="1"/>
          <p:nvPr/>
        </p:nvSpPr>
        <p:spPr>
          <a:xfrm>
            <a:off x="3685308" y="1894222"/>
            <a:ext cx="5255597" cy="1938992"/>
          </a:xfrm>
          <a:prstGeom prst="rect">
            <a:avLst/>
          </a:prstGeom>
          <a:solidFill>
            <a:srgbClr val="EC1C3C"/>
          </a:solidFill>
        </p:spPr>
        <p:txBody>
          <a:bodyPr wrap="square" rtlCol="0">
            <a:spAutoFit/>
          </a:bodyPr>
          <a:lstStyle/>
          <a:p>
            <a:pPr algn="ctr" rtl="1"/>
            <a:r>
              <a:rPr lang="he-IL" sz="6000" b="1">
                <a:solidFill>
                  <a:schemeClr val="bg1"/>
                </a:solidFill>
                <a:latin typeface="Tahoma" pitchFamily="34" charset="0"/>
                <a:ea typeface="Tahoma" pitchFamily="34" charset="0"/>
                <a:cs typeface="Tahoma" pitchFamily="34" charset="0"/>
              </a:rPr>
              <a:t>סיכום ומסקנות</a:t>
            </a:r>
          </a:p>
        </p:txBody>
      </p:sp>
    </p:spTree>
    <p:extLst>
      <p:ext uri="{BB962C8B-B14F-4D97-AF65-F5344CB8AC3E}">
        <p14:creationId xmlns:p14="http://schemas.microsoft.com/office/powerpoint/2010/main" val="5994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51</a:t>
            </a:fld>
            <a:endParaRPr lang="en-US" sz="140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סיכום</a:t>
            </a:r>
          </a:p>
        </p:txBody>
      </p:sp>
      <p:sp>
        <p:nvSpPr>
          <p:cNvPr id="5" name="TextBox 4">
            <a:extLst>
              <a:ext uri="{FF2B5EF4-FFF2-40B4-BE49-F238E27FC236}">
                <a16:creationId xmlns:a16="http://schemas.microsoft.com/office/drawing/2014/main" id="{CC9D06EF-7B60-4321-8A61-DCECF5A3A021}"/>
              </a:ext>
            </a:extLst>
          </p:cNvPr>
          <p:cNvSpPr txBox="1"/>
          <p:nvPr/>
        </p:nvSpPr>
        <p:spPr>
          <a:xfrm>
            <a:off x="387566" y="692327"/>
            <a:ext cx="11394859" cy="5126724"/>
          </a:xfrm>
          <a:prstGeom prst="rect">
            <a:avLst/>
          </a:prstGeom>
          <a:noFill/>
        </p:spPr>
        <p:txBody>
          <a:bodyPr wrap="square" rtlCol="1">
            <a:spAutoFit/>
          </a:bodyPr>
          <a:lstStyle/>
          <a:p>
            <a:pPr algn="ctr" rtl="1">
              <a:lnSpc>
                <a:spcPct val="150000"/>
              </a:lnSpc>
              <a:defRP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בשנת 2021 התרחבה פעילות </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Urban95</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 בתחומי המרחב הציבורי והניידות, לקנה מידה כלל עירוני (</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Scalability</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 – תוך נגיעה באוכלוסיות קצה שונות – תושבי יפו, מבקשי מקלט ושכונות הדרום. </a:t>
            </a:r>
          </a:p>
          <a:p>
            <a:pPr algn="ctr" rtl="1">
              <a:lnSpc>
                <a:spcPct val="150000"/>
              </a:lnSpc>
              <a:defRP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זאת לצד הטמעת נקודת המבט של הגיל הרך במדיניות העירונית ובמהלכים עירוניים אסטרטגיים (</a:t>
            </a: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Sustainability</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a:t>
            </a:r>
          </a:p>
          <a:p>
            <a:pPr algn="r" rtl="1">
              <a:lnSpc>
                <a:spcPct val="150000"/>
              </a:lnSpc>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מדיניות </a:t>
            </a: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Urban95</a:t>
            </a: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 משולבת בתכנון המרחב העירוני</a:t>
            </a:r>
          </a:p>
          <a:p>
            <a:pPr marL="285750" indent="-285750" algn="r" rtl="1">
              <a:lnSpc>
                <a:spcPct val="150000"/>
              </a:lnSpc>
              <a:buClr>
                <a:srgbClr val="EC1C3C"/>
              </a:buClr>
              <a:buFont typeface="Tahoma" panose="020B0604030504040204" pitchFamily="34" charset="0"/>
              <a:buChar char="█"/>
              <a:defRPr/>
            </a:pPr>
            <a:r>
              <a:rPr lang="he-IL" sz="1400" dirty="0">
                <a:latin typeface="Tahoma" pitchFamily="34" charset="0"/>
                <a:ea typeface="Tahoma" pitchFamily="34" charset="0"/>
                <a:cs typeface="Tahoma" pitchFamily="34" charset="0"/>
              </a:rPr>
              <a:t>עקרונות </a:t>
            </a:r>
            <a:r>
              <a:rPr lang="en-US" sz="1400" dirty="0">
                <a:latin typeface="Tahoma" pitchFamily="34" charset="0"/>
                <a:ea typeface="Tahoma" pitchFamily="34" charset="0"/>
                <a:cs typeface="Tahoma" pitchFamily="34" charset="0"/>
              </a:rPr>
              <a:t>Urban95</a:t>
            </a:r>
            <a:r>
              <a:rPr lang="he-IL" sz="1400" dirty="0">
                <a:latin typeface="Tahoma" pitchFamily="34" charset="0"/>
                <a:ea typeface="Tahoma" pitchFamily="34" charset="0"/>
                <a:cs typeface="Tahoma" pitchFamily="34" charset="0"/>
              </a:rPr>
              <a:t> לעיצוב הסביבה העירונית, המתחשבים בצורכי הגיל הרך ומלוויהם, משולבים בתהליכי תכנון ביחידות השונות, ובאים לידי ביטוי במגוון תוכניות עירוניות אסטרטגיות (חזון התחבורה, קידום רכיבה והליכוּת) ובהקצאת משאבים.</a:t>
            </a:r>
          </a:p>
          <a:p>
            <a:pPr marL="28575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יישום פיילוטים להדגמת פוטנציאל הצלחה, לקראת הרחבת ההתערבויות בקנה מידה רחב: הפיילוטים לפעילויות משחקוטו ו-'משחק רחוב' חוללו השפעה מיידית על המשתתפים, ושימשו כהתנסות מועילה ומלמדת לקראת הרחבת הפעילויות והתאמתן לפריסה כלל עירונית. </a:t>
            </a:r>
          </a:p>
          <a:p>
            <a:pPr marL="285750" indent="-285750" algn="r" rtl="1">
              <a:lnSpc>
                <a:spcPct val="150000"/>
              </a:lnSpc>
              <a:buClr>
                <a:srgbClr val="EC1C3C"/>
              </a:buClr>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פעולות מבוססות נתונים: מיפוי צרכים באמצעות איסוף מידע מקדים ושיתוף הציבור לפני ההתערבות (למשל בגן השניים, גן השוטרת); איסוף נתונים לפני ואחרי ההתערבות כדי למדוד את ההשפעה של יישום הפרויקטים (למשל בכרם התימנים).</a:t>
            </a:r>
            <a:endParaRPr lang="he-IL"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תשתיות פיזיות מותאמות לילדי גיל הרך ומלוויהם</a:t>
            </a:r>
          </a:p>
          <a:p>
            <a:pPr marL="28575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ההתערבויות המתוכננות והפעילויות המוצעות נועדו </a:t>
            </a:r>
            <a:r>
              <a:rPr lang="he-IL" sz="1400" dirty="0" err="1">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להנגיש</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 את המרחב הציבורי למעבר ושהייה נוחים ומיטיבים עבור ילדי הגיל הרך ומלוויהם, ובהתאמה לצורכיהם.</a:t>
            </a:r>
          </a:p>
          <a:p>
            <a:pPr marL="28575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בכלל המוקדים, איסוף הנתונים במסגרת ההערכה המעצבת והמלווה, כָּלל בחינה של התאמת התשתיות המקומיות למעבר ו/או שהיית ילדי הגיל הרך ומלוויהם. מידת ההתאמה של המרחב נלקח בחשבון בעת בחירת מיקומים לקיום פעילויות לגיל הרך ומלוויהם.</a:t>
            </a:r>
            <a:endParaRPr lang="he-IL" sz="14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8136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52</a:t>
            </a:fld>
            <a:endParaRPr lang="en-US" sz="140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סיכום</a:t>
            </a:r>
          </a:p>
        </p:txBody>
      </p:sp>
      <p:sp>
        <p:nvSpPr>
          <p:cNvPr id="7" name="TextBox 6">
            <a:extLst>
              <a:ext uri="{FF2B5EF4-FFF2-40B4-BE49-F238E27FC236}">
                <a16:creationId xmlns:a16="http://schemas.microsoft.com/office/drawing/2014/main" id="{B90FC9E5-8C9F-4BA5-93A2-3270ABA4D5A9}"/>
              </a:ext>
            </a:extLst>
          </p:cNvPr>
          <p:cNvSpPr txBox="1"/>
          <p:nvPr/>
        </p:nvSpPr>
        <p:spPr>
          <a:xfrm>
            <a:off x="514350" y="550627"/>
            <a:ext cx="11081496" cy="5357557"/>
          </a:xfrm>
          <a:prstGeom prst="rect">
            <a:avLst/>
          </a:prstGeom>
          <a:noFill/>
        </p:spPr>
        <p:txBody>
          <a:bodyPr wrap="square" rtlCol="1">
            <a:spAutoFit/>
          </a:bodyPr>
          <a:lstStyle/>
          <a:p>
            <a:pPr lvl="0" algn="r" rtl="1">
              <a:lnSpc>
                <a:spcPct val="150000"/>
              </a:lnSpc>
              <a:buClr>
                <a:srgbClr val="EC1C3C"/>
              </a:buClr>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שימוש במרחב עירוני מותאם</a:t>
            </a:r>
          </a:p>
          <a:p>
            <a:pPr marL="285750" indent="-285750" algn="r" rtl="1">
              <a:lnSpc>
                <a:spcPct val="150000"/>
              </a:lnSpc>
              <a:buClr>
                <a:srgbClr val="EC1C3C"/>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ההתערבויות שהותאמו לגיל הרך ומלוויהם </a:t>
            </a:r>
            <a:r>
              <a:rPr lang="he-IL" sz="1400" b="1" dirty="0">
                <a:latin typeface="Tahoma" panose="020B0604030504040204" pitchFamily="34" charset="0"/>
                <a:ea typeface="Tahoma" panose="020B0604030504040204" pitchFamily="34" charset="0"/>
                <a:cs typeface="Tahoma" panose="020B0604030504040204" pitchFamily="34" charset="0"/>
              </a:rPr>
              <a:t>צפויות לספק מענה עבור כלל הציבור. </a:t>
            </a:r>
            <a:r>
              <a:rPr lang="he-IL" sz="1400" dirty="0">
                <a:latin typeface="Tahoma" panose="020B0604030504040204" pitchFamily="34" charset="0"/>
                <a:ea typeface="Tahoma" panose="020B0604030504040204" pitchFamily="34" charset="0"/>
                <a:cs typeface="Tahoma" panose="020B0604030504040204" pitchFamily="34" charset="0"/>
              </a:rPr>
              <a:t>הדבר מתבטא בעמדות התושבים בנוגע למצב הקיים והצרכים שהעלו לשיפור התנאים הסביבתיים במוקדים השונים.</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EC1C3C"/>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פעילויות קהילתיות לגיל הרך ומלוויו במרחב הציבורי תורמות ליישום שימושיות חיובית של תושבי הקהילה במתחמים השונים, מחזקות תחושות של הזדהות וחיבור לסביבת המגורים, ומספקות מענה להורים וילדיהם בשעות הפנאי.</a:t>
            </a:r>
            <a:endParaRPr lang="he-IL"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lvl="0" algn="r" rtl="1">
              <a:lnSpc>
                <a:spcPct val="150000"/>
              </a:lnSpc>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התניידות ברגל, באופניים או בתחבורה ציבורית, במקום ברכב</a:t>
            </a:r>
          </a:p>
          <a:p>
            <a:pPr marL="285750" lvl="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ביצוע התערבויות לתעדוף מעבר רגלי במרחב העירוני ומתן מענה בטיחותי למוקדים המאופיינים במגוון אמצעי תנועה, למשל בכרם התימנים. </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r" rtl="1">
              <a:lnSpc>
                <a:spcPct val="150000"/>
              </a:lnSpc>
              <a:buClr>
                <a:srgbClr val="EC1C3C"/>
              </a:buClr>
              <a:buFont typeface="Tahoma" panose="020B0604030504040204" pitchFamily="34" charset="0"/>
              <a:buChar char="█"/>
              <a:defRPr/>
            </a:pP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מבנה הפעילויות (משחקוטו ורחוב משחק) מודולרי וגמיש, ניתן לשכפול והתאמה לקהלים שונים, ומאפשר הפעלה במגוון מוקדים ברחבי העיר, כך שהפעילות תהיה נגישה לתושבים במרחק הליכה/רכיבה סביר. ולראייה, במרבית הפעילויות, התושבים מגיעים ברגל ומתוך השכונה.</a:t>
            </a:r>
          </a:p>
          <a:p>
            <a:pPr algn="r" rtl="1">
              <a:lnSpc>
                <a:spcPct val="150000"/>
              </a:lnSpc>
              <a:buClr>
                <a:srgbClr val="EC1C3C"/>
              </a:buClr>
              <a:defRPr/>
            </a:pPr>
            <a:r>
              <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rPr>
              <a:t>אינטראקציה ומשחק משותף הורה-ילד במרחב העירוני</a:t>
            </a:r>
          </a:p>
          <a:p>
            <a:pPr marL="285750" indent="-285750" algn="r" rtl="1">
              <a:lnSpc>
                <a:spcPct val="150000"/>
              </a:lnSpc>
              <a:buClr>
                <a:srgbClr val="EC1C3C"/>
              </a:buClr>
              <a:buFontTx/>
              <a:buChar char="█"/>
              <a:defRPr/>
            </a:pPr>
            <a:r>
              <a:rPr lang="he-IL" sz="1400" dirty="0">
                <a:latin typeface="Tahoma"/>
                <a:ea typeface="Tahoma"/>
                <a:cs typeface="Tahoma"/>
              </a:rPr>
              <a:t>הפעילויות הקהילתיות במרחב הציבורי (משחקוטו ורחוב משחק) מזמנות משחק משותף ואינטראקציות חיוביות בין הורים לילדיהם. </a:t>
            </a:r>
            <a:br>
              <a:rPr lang="en-US" sz="1400" dirty="0">
                <a:latin typeface="Tahoma"/>
                <a:ea typeface="Tahoma"/>
                <a:cs typeface="Tahoma"/>
              </a:rPr>
            </a:br>
            <a:r>
              <a:rPr lang="he-IL" sz="1400" dirty="0">
                <a:latin typeface="Tahoma"/>
                <a:ea typeface="Tahoma"/>
                <a:cs typeface="Tahoma"/>
              </a:rPr>
              <a:t>התאמה נקודתית לאוכלוסיות מקומיות עשויה לקדם שינוי תפיסתי והתנהגותי, ולחשוף הורים להזדמנויות חווייתיות שלא הכירו ושיכולות לתרום להתפתחות ילדיהם</a:t>
            </a:r>
            <a:r>
              <a:rPr lang="he-IL" sz="1400" dirty="0">
                <a:latin typeface="Tahoma" panose="020B0604030504040204" pitchFamily="34" charset="0"/>
                <a:ea typeface="Tahoma" panose="020B0604030504040204" pitchFamily="34" charset="0"/>
                <a:cs typeface="Tahoma" panose="020B0604030504040204" pitchFamily="34" charset="0"/>
              </a:rPr>
              <a:t>. </a:t>
            </a:r>
          </a:p>
          <a:p>
            <a:pPr marL="285750" indent="-285750" algn="r" rtl="1">
              <a:lnSpc>
                <a:spcPct val="150000"/>
              </a:lnSpc>
              <a:buClr>
                <a:srgbClr val="EC1C3C"/>
              </a:buClr>
              <a:buFontTx/>
              <a:buChar char="█"/>
              <a:defRPr/>
            </a:pPr>
            <a:r>
              <a:rPr lang="he-IL" sz="1400" dirty="0">
                <a:latin typeface="Tahoma"/>
                <a:ea typeface="Tahoma"/>
                <a:cs typeface="Tahoma"/>
              </a:rPr>
              <a:t>ההתערבויות המתוכננות בגן השניים ובגן השוטרת יספקו תנאים מיטיבים למשחק ול</a:t>
            </a:r>
            <a:r>
              <a:rPr lang="he-IL" sz="1400" dirty="0">
                <a:latin typeface="Tahoma" panose="020B0604030504040204" pitchFamily="34" charset="0"/>
                <a:ea typeface="Tahoma" panose="020B0604030504040204" pitchFamily="34" charset="0"/>
                <a:cs typeface="Tahoma" panose="020B0604030504040204" pitchFamily="34" charset="0"/>
              </a:rPr>
              <a:t>אינטראקציות משפחתיות וקהילתיות. </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p:txBody>
      </p:sp>
    </p:spTree>
    <p:extLst>
      <p:ext uri="{BB962C8B-B14F-4D97-AF65-F5344CB8AC3E}">
        <p14:creationId xmlns:p14="http://schemas.microsoft.com/office/powerpoint/2010/main" val="2769346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53</a:t>
            </a:fld>
            <a:endParaRPr lang="en-US" sz="1400"/>
          </a:p>
        </p:txBody>
      </p:sp>
      <p:sp>
        <p:nvSpPr>
          <p:cNvPr id="4" name="TextBox 3">
            <a:extLst>
              <a:ext uri="{FF2B5EF4-FFF2-40B4-BE49-F238E27FC236}">
                <a16:creationId xmlns:a16="http://schemas.microsoft.com/office/drawing/2014/main" id="{830BA871-1550-47BD-9FB9-FB682BFF4199}"/>
              </a:ext>
            </a:extLst>
          </p:cNvPr>
          <p:cNvSpPr txBox="1"/>
          <p:nvPr/>
        </p:nvSpPr>
        <p:spPr>
          <a:xfrm>
            <a:off x="0" y="-3978"/>
            <a:ext cx="12192000" cy="400110"/>
          </a:xfrm>
          <a:prstGeom prst="rect">
            <a:avLst/>
          </a:prstGeom>
          <a:solidFill>
            <a:srgbClr val="EC1C3C"/>
          </a:solidFill>
        </p:spPr>
        <p:txBody>
          <a:bodyPr wrap="square" rtlCol="0">
            <a:spAutoFit/>
          </a:bodyPr>
          <a:lstStyle/>
          <a:p>
            <a:pPr algn="r"/>
            <a:r>
              <a:rPr lang="he-IL" sz="2000" b="1" dirty="0">
                <a:solidFill>
                  <a:schemeClr val="bg1"/>
                </a:solidFill>
                <a:latin typeface="Tahoma" pitchFamily="34" charset="0"/>
                <a:ea typeface="Tahoma" pitchFamily="34" charset="0"/>
                <a:cs typeface="Tahoma" pitchFamily="34" charset="0"/>
              </a:rPr>
              <a:t>מבט לעתיד - 2022</a:t>
            </a:r>
          </a:p>
        </p:txBody>
      </p:sp>
      <p:sp>
        <p:nvSpPr>
          <p:cNvPr id="6" name="TextBox 5">
            <a:extLst>
              <a:ext uri="{FF2B5EF4-FFF2-40B4-BE49-F238E27FC236}">
                <a16:creationId xmlns:a16="http://schemas.microsoft.com/office/drawing/2014/main" id="{917AE435-5CCB-405B-8CBF-FCC15D06AFD9}"/>
              </a:ext>
            </a:extLst>
          </p:cNvPr>
          <p:cNvSpPr txBox="1"/>
          <p:nvPr/>
        </p:nvSpPr>
        <p:spPr>
          <a:xfrm>
            <a:off x="238125" y="708088"/>
            <a:ext cx="11431814" cy="5080558"/>
          </a:xfrm>
          <a:prstGeom prst="rect">
            <a:avLst/>
          </a:prstGeom>
          <a:noFill/>
        </p:spPr>
        <p:txBody>
          <a:bodyPr wrap="square">
            <a:spAutoFit/>
          </a:bodyPr>
          <a:lstStyle/>
          <a:p>
            <a:pPr lvl="0" algn="r" rtl="1">
              <a:lnSpc>
                <a:spcPct val="150000"/>
              </a:lnSpc>
              <a:buClr>
                <a:srgbClr val="EC1C3C"/>
              </a:buClr>
              <a:defRPr/>
            </a:pPr>
            <a:r>
              <a:rPr lang="he-IL" b="1" dirty="0">
                <a:solidFill>
                  <a:srgbClr val="4978A6"/>
                </a:solidFill>
                <a:latin typeface="Tahoma" panose="020B0604030504040204" pitchFamily="34" charset="0"/>
                <a:ea typeface="Tahoma" panose="020B0604030504040204" pitchFamily="34" charset="0"/>
                <a:cs typeface="Tahoma" panose="020B0604030504040204" pitchFamily="34" charset="0"/>
              </a:rPr>
              <a:t>התערבויות מתוכננות בתחומי ניידות ומרחב ציבורי, כחלק מאג'נדה עירונית לקידום הליכוּת ועיר בריאה:</a:t>
            </a: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צוות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שותף בצוות המוביל של ה</a:t>
            </a:r>
            <a:r>
              <a:rPr lang="he-IL" sz="1400" b="1" dirty="0">
                <a:latin typeface="Tahoma" panose="020B0604030504040204" pitchFamily="34" charset="0"/>
                <a:ea typeface="Tahoma" panose="020B0604030504040204" pitchFamily="34" charset="0"/>
                <a:cs typeface="Tahoma" panose="020B0604030504040204" pitchFamily="34" charset="0"/>
              </a:rPr>
              <a:t>מהלך העירוני לקידום ושיפור הליכוּת בעיר</a:t>
            </a:r>
            <a:r>
              <a:rPr lang="he-IL" sz="1400" dirty="0">
                <a:latin typeface="Tahoma" panose="020B0604030504040204" pitchFamily="34" charset="0"/>
                <a:ea typeface="Tahoma" panose="020B0604030504040204" pitchFamily="34" charset="0"/>
                <a:cs typeface="Tahoma" panose="020B0604030504040204" pitchFamily="34" charset="0"/>
              </a:rPr>
              <a:t>. המהלך כולל 2 ימי עיון ויום סיורים, בהם צוות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יובילו שולחנות דיון, ישלבו כלי אמפתיה כדי לספק חוויית הליכה של הורים וילדים ועוד.</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קידום מהלך עיר בריאה לילדים (תכנון והובלת </a:t>
            </a:r>
            <a:r>
              <a:rPr lang="he-IL" sz="1400" b="1" dirty="0">
                <a:latin typeface="Tahoma" panose="020B0604030504040204" pitchFamily="34" charset="0"/>
                <a:ea typeface="Tahoma" panose="020B0604030504040204" pitchFamily="34" charset="0"/>
                <a:cs typeface="Tahoma" panose="020B0604030504040204" pitchFamily="34" charset="0"/>
              </a:rPr>
              <a:t>כנס עיר בריאה</a:t>
            </a:r>
            <a:r>
              <a:rPr lang="he-IL" sz="1400" dirty="0">
                <a:latin typeface="Tahoma" panose="020B0604030504040204" pitchFamily="34" charset="0"/>
                <a:ea typeface="Tahoma" panose="020B0604030504040204" pitchFamily="34" charset="0"/>
                <a:cs typeface="Tahoma" panose="020B0604030504040204" pitchFamily="34" charset="0"/>
              </a:rPr>
              <a:t>) – אשר מחבר בין עולמות התכנון, סביבה ובריאות הציבור. </a:t>
            </a:r>
            <a:br>
              <a:rPr lang="en-US" sz="1400" dirty="0">
                <a:latin typeface="Tahoma" panose="020B0604030504040204" pitchFamily="34" charset="0"/>
                <a:ea typeface="Tahoma" panose="020B0604030504040204" pitchFamily="34" charset="0"/>
                <a:cs typeface="Tahoma" panose="020B0604030504040204" pitchFamily="34" charset="0"/>
              </a:rPr>
            </a:br>
            <a:r>
              <a:rPr lang="he-IL" sz="1400" dirty="0">
                <a:latin typeface="Tahoma" panose="020B0604030504040204" pitchFamily="34" charset="0"/>
                <a:ea typeface="Tahoma" panose="020B0604030504040204" pitchFamily="34" charset="0"/>
                <a:cs typeface="Tahoma" panose="020B0604030504040204" pitchFamily="34" charset="0"/>
              </a:rPr>
              <a:t>מהלך זה כולל שני עוגנים מרכזיים: כנס פנים עירוני שמטרתו העלאת מודעות וגיבוש יוזמות ארוכות טווח, ושבוע יוזמות לציבור הכוללות פעילויות ותוכן בנושא עירוניות, בריאות וילדים.</a:t>
            </a: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המשך פיתוח </a:t>
            </a:r>
            <a:r>
              <a:rPr lang="he-IL" sz="1400" b="1" dirty="0">
                <a:latin typeface="Tahoma" panose="020B0604030504040204" pitchFamily="34" charset="0"/>
                <a:ea typeface="Tahoma" panose="020B0604030504040204" pitchFamily="34" charset="0"/>
                <a:cs typeface="Tahoma" panose="020B0604030504040204" pitchFamily="34" charset="0"/>
              </a:rPr>
              <a:t>מרחבים ציבוריים מותאמי גיל רך – גן השניים ביפו: </a:t>
            </a:r>
            <a:r>
              <a:rPr lang="he-IL" sz="1400" dirty="0">
                <a:latin typeface="Tahoma" panose="020B0604030504040204" pitchFamily="34" charset="0"/>
                <a:ea typeface="Tahoma" panose="020B0604030504040204" pitchFamily="34" charset="0"/>
                <a:cs typeface="Tahoma" panose="020B0604030504040204" pitchFamily="34" charset="0"/>
              </a:rPr>
              <a:t>לאחר איסוף נתונים על צורכי התושבים ואופני השימוש, תוכנית </a:t>
            </a:r>
            <a:r>
              <a:rPr lang="en-US" sz="1400" dirty="0">
                <a:latin typeface="Tahoma" panose="020B0604030504040204" pitchFamily="34" charset="0"/>
                <a:ea typeface="Tahoma" panose="020B0604030504040204" pitchFamily="34" charset="0"/>
                <a:cs typeface="Tahoma" panose="020B0604030504040204" pitchFamily="34" charset="0"/>
              </a:rPr>
              <a:t>Urban95</a:t>
            </a:r>
            <a:r>
              <a:rPr lang="he-IL" sz="1400" dirty="0">
                <a:latin typeface="Tahoma" panose="020B0604030504040204" pitchFamily="34" charset="0"/>
                <a:ea typeface="Tahoma" panose="020B0604030504040204" pitchFamily="34" charset="0"/>
                <a:cs typeface="Tahoma" panose="020B0604030504040204" pitchFamily="34" charset="0"/>
              </a:rPr>
              <a:t> מקדמת תוכנית לשיפוץ הפארק והתאמתו לשימוש של ילדי הגיל הרך, מלוויהם וכלל הציבור.</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משחקוטו</a:t>
            </a:r>
            <a:r>
              <a:rPr lang="he-IL" sz="1400" dirty="0">
                <a:latin typeface="Tahoma" panose="020B0604030504040204" pitchFamily="34" charset="0"/>
                <a:ea typeface="Tahoma" panose="020B0604030504040204" pitchFamily="34" charset="0"/>
                <a:cs typeface="Tahoma" panose="020B0604030504040204" pitchFamily="34" charset="0"/>
              </a:rPr>
              <a:t> - המשך פיתוח מודל ליישום בפריסה כלל עירונית, כחלק מתוכנית </a:t>
            </a:r>
            <a:r>
              <a:rPr lang="he-IL" sz="1400" dirty="0" err="1">
                <a:latin typeface="Tahoma" panose="020B0604030504040204" pitchFamily="34" charset="0"/>
                <a:ea typeface="Tahoma" panose="020B0604030504040204" pitchFamily="34" charset="0"/>
                <a:cs typeface="Tahoma" panose="020B0604030504040204" pitchFamily="34" charset="0"/>
              </a:rPr>
              <a:t>להנגשת</a:t>
            </a:r>
            <a:r>
              <a:rPr lang="he-IL" sz="1400" dirty="0">
                <a:latin typeface="Tahoma" panose="020B0604030504040204" pitchFamily="34" charset="0"/>
                <a:ea typeface="Tahoma" panose="020B0604030504040204" pitchFamily="34" charset="0"/>
                <a:cs typeface="Tahoma" panose="020B0604030504040204" pitchFamily="34" charset="0"/>
              </a:rPr>
              <a:t> משחק במרחב הציבורי.</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רחוב משחק </a:t>
            </a:r>
            <a:r>
              <a:rPr lang="he-IL" sz="1400" dirty="0">
                <a:latin typeface="Tahoma" panose="020B0604030504040204" pitchFamily="34" charset="0"/>
                <a:ea typeface="Tahoma" panose="020B0604030504040204" pitchFamily="34" charset="0"/>
                <a:cs typeface="Tahoma" panose="020B0604030504040204" pitchFamily="34" charset="0"/>
              </a:rPr>
              <a:t>– הטמעה כמנגנון קבוע במספר שכונות ברחבי העיר, איתור קהילות לתיחזוק המשכיות באופן בר קיימא, פיתוח ערכה מודולרית עם ציוד מותאם.</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רחוב בית ספר </a:t>
            </a:r>
            <a:r>
              <a:rPr lang="he-IL" sz="1400" dirty="0">
                <a:latin typeface="Tahoma" panose="020B0604030504040204" pitchFamily="34" charset="0"/>
                <a:ea typeface="Tahoma" panose="020B0604030504040204" pitchFamily="34" charset="0"/>
                <a:cs typeface="Tahoma" panose="020B0604030504040204" pitchFamily="34" charset="0"/>
              </a:rPr>
              <a:t>– פיילוט סגירת רחובות סביב מוסדות חינוך לקידום הליכוּת, בשילוב עבודה קהילתית להעלאת המודעות ורתימת התושבים.</a:t>
            </a:r>
          </a:p>
          <a:p>
            <a:pPr marL="285750" indent="-285750" algn="r" rtl="1">
              <a:lnSpc>
                <a:spcPct val="150000"/>
              </a:lnSpc>
              <a:buClr>
                <a:srgbClr val="F9BC25"/>
              </a:buClr>
              <a:buSzPct val="90000"/>
              <a:buFont typeface="Tahoma" panose="020B0604030504040204" pitchFamily="34" charset="0"/>
              <a:buChar char="█"/>
              <a:defRPr/>
            </a:pPr>
            <a:r>
              <a:rPr lang="he-IL" sz="1400" b="1" dirty="0">
                <a:latin typeface="Tahoma" panose="020B0604030504040204" pitchFamily="34" charset="0"/>
                <a:ea typeface="Tahoma" panose="020B0604030504040204" pitchFamily="34" charset="0"/>
                <a:cs typeface="Tahoma" panose="020B0604030504040204" pitchFamily="34" charset="0"/>
              </a:rPr>
              <a:t>ניטור זיהום אויר </a:t>
            </a:r>
            <a:r>
              <a:rPr lang="he-IL" sz="1400" dirty="0">
                <a:latin typeface="Tahoma" panose="020B0604030504040204" pitchFamily="34" charset="0"/>
                <a:ea typeface="Tahoma" panose="020B0604030504040204" pitchFamily="34" charset="0"/>
                <a:cs typeface="Tahoma" panose="020B0604030504040204" pitchFamily="34" charset="0"/>
              </a:rPr>
              <a:t>ומדידת השפעות – שילוב המדידה בפרויקטים המתוכננים.</a:t>
            </a:r>
          </a:p>
          <a:p>
            <a:pPr marL="285750" indent="-285750" algn="r" rtl="1">
              <a:lnSpc>
                <a:spcPct val="150000"/>
              </a:lnSpc>
              <a:buClr>
                <a:srgbClr val="F9BC25"/>
              </a:buClr>
              <a:buSzPct val="90000"/>
              <a:buFont typeface="Tahoma" panose="020B0604030504040204" pitchFamily="34" charset="0"/>
              <a:buChar char="█"/>
              <a:defRPr/>
            </a:pPr>
            <a:r>
              <a:rPr lang="he-IL" sz="1400" dirty="0">
                <a:latin typeface="Tahoma" panose="020B0604030504040204" pitchFamily="34" charset="0"/>
                <a:ea typeface="Tahoma" panose="020B0604030504040204" pitchFamily="34" charset="0"/>
                <a:cs typeface="Tahoma" panose="020B0604030504040204" pitchFamily="34" charset="0"/>
              </a:rPr>
              <a:t>המשך הטמעת עקרונות תכנון מרחב ציבורי מיטיב להורים וילדים באמצעות </a:t>
            </a:r>
            <a:r>
              <a:rPr lang="he-IL" sz="1400" b="1" dirty="0">
                <a:latin typeface="Tahoma" panose="020B0604030504040204" pitchFamily="34" charset="0"/>
                <a:ea typeface="Tahoma" panose="020B0604030504040204" pitchFamily="34" charset="0"/>
                <a:cs typeface="Tahoma" panose="020B0604030504040204" pitchFamily="34" charset="0"/>
              </a:rPr>
              <a:t>ניסוח מסמכי מדיניות </a:t>
            </a:r>
            <a:r>
              <a:rPr lang="he-IL" sz="1400" dirty="0">
                <a:latin typeface="Tahoma" panose="020B0604030504040204" pitchFamily="34" charset="0"/>
                <a:ea typeface="Tahoma" panose="020B0604030504040204" pitchFamily="34" charset="0"/>
                <a:cs typeface="Tahoma" panose="020B0604030504040204" pitchFamily="34" charset="0"/>
              </a:rPr>
              <a:t>לתכנון עירוני ותכנון גינות.</a:t>
            </a:r>
          </a:p>
        </p:txBody>
      </p:sp>
    </p:spTree>
    <p:extLst>
      <p:ext uri="{BB962C8B-B14F-4D97-AF65-F5344CB8AC3E}">
        <p14:creationId xmlns:p14="http://schemas.microsoft.com/office/powerpoint/2010/main" val="474371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54</a:t>
            </a:fld>
            <a:endParaRPr lang="en-US" sz="1400"/>
          </a:p>
        </p:txBody>
      </p:sp>
      <p:sp>
        <p:nvSpPr>
          <p:cNvPr id="6" name="TextBox 5"/>
          <p:cNvSpPr txBox="1"/>
          <p:nvPr/>
        </p:nvSpPr>
        <p:spPr>
          <a:xfrm>
            <a:off x="4274726" y="2531531"/>
            <a:ext cx="3169889" cy="1015663"/>
          </a:xfrm>
          <a:prstGeom prst="rect">
            <a:avLst/>
          </a:prstGeom>
          <a:solidFill>
            <a:srgbClr val="EC1C3C"/>
          </a:solidFill>
        </p:spPr>
        <p:txBody>
          <a:bodyPr wrap="square" rtlCol="0">
            <a:spAutoFit/>
          </a:bodyPr>
          <a:lstStyle/>
          <a:p>
            <a:pPr algn="ctr" rtl="1"/>
            <a:r>
              <a:rPr lang="he-IL" sz="6000" b="1">
                <a:solidFill>
                  <a:schemeClr val="bg1"/>
                </a:solidFill>
                <a:latin typeface="Tahoma" pitchFamily="34" charset="0"/>
                <a:ea typeface="Tahoma" pitchFamily="34" charset="0"/>
                <a:cs typeface="Tahoma" pitchFamily="34" charset="0"/>
              </a:rPr>
              <a:t>נספחים</a:t>
            </a:r>
          </a:p>
        </p:txBody>
      </p:sp>
    </p:spTree>
    <p:extLst>
      <p:ext uri="{BB962C8B-B14F-4D97-AF65-F5344CB8AC3E}">
        <p14:creationId xmlns:p14="http://schemas.microsoft.com/office/powerpoint/2010/main" val="4108853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55</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Urban Space and Mobility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3" name="Rectangle 2">
            <a:extLst>
              <a:ext uri="{FF2B5EF4-FFF2-40B4-BE49-F238E27FC236}">
                <a16:creationId xmlns:a16="http://schemas.microsoft.com/office/drawing/2014/main" id="{D8EF5DC2-758D-4AC3-B934-2DD9B470B160}"/>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4" name="טבלה 3"/>
          <p:cNvGraphicFramePr>
            <a:graphicFrameLocks noGrp="1"/>
          </p:cNvGraphicFramePr>
          <p:nvPr/>
        </p:nvGraphicFramePr>
        <p:xfrm>
          <a:off x="170120" y="485030"/>
          <a:ext cx="11766732" cy="4117650"/>
        </p:xfrm>
        <a:graphic>
          <a:graphicData uri="http://schemas.openxmlformats.org/drawingml/2006/table">
            <a:tbl>
              <a:tblPr rtl="1" firstRow="1" bandRow="1">
                <a:tableStyleId>{5C22544A-7EE6-4342-B048-85BDC9FD1C3A}</a:tableStyleId>
              </a:tblPr>
              <a:tblGrid>
                <a:gridCol w="2254506">
                  <a:extLst>
                    <a:ext uri="{9D8B030D-6E8A-4147-A177-3AD203B41FA5}">
                      <a16:colId xmlns:a16="http://schemas.microsoft.com/office/drawing/2014/main" val="4201805878"/>
                    </a:ext>
                  </a:extLst>
                </a:gridCol>
                <a:gridCol w="2543967">
                  <a:extLst>
                    <a:ext uri="{9D8B030D-6E8A-4147-A177-3AD203B41FA5}">
                      <a16:colId xmlns:a16="http://schemas.microsoft.com/office/drawing/2014/main" val="116840251"/>
                    </a:ext>
                  </a:extLst>
                </a:gridCol>
                <a:gridCol w="3052290">
                  <a:extLst>
                    <a:ext uri="{9D8B030D-6E8A-4147-A177-3AD203B41FA5}">
                      <a16:colId xmlns:a16="http://schemas.microsoft.com/office/drawing/2014/main" val="2504916236"/>
                    </a:ext>
                  </a:extLst>
                </a:gridCol>
                <a:gridCol w="3915969">
                  <a:extLst>
                    <a:ext uri="{9D8B030D-6E8A-4147-A177-3AD203B41FA5}">
                      <a16:colId xmlns:a16="http://schemas.microsoft.com/office/drawing/2014/main" val="839495781"/>
                    </a:ext>
                  </a:extLst>
                </a:gridCol>
              </a:tblGrid>
              <a:tr h="451789">
                <a:tc>
                  <a:txBody>
                    <a:bodyPr/>
                    <a:lstStyle/>
                    <a:p>
                      <a:pPr algn="ctr" rtl="1">
                        <a:lnSpc>
                          <a:spcPct val="115000"/>
                        </a:lnSpc>
                        <a:spcAft>
                          <a:spcPts val="0"/>
                        </a:spcAft>
                      </a:pPr>
                      <a:r>
                        <a:rPr lang="en-US" sz="1200" dirty="0">
                          <a:effectLst/>
                        </a:rPr>
                        <a:t>Mid-Term results </a:t>
                      </a:r>
                      <a:br>
                        <a:rPr lang="en-US" sz="1200" dirty="0">
                          <a:effectLst/>
                        </a:rPr>
                      </a:br>
                      <a:r>
                        <a:rPr lang="en-US" sz="1200" dirty="0">
                          <a:effectLst/>
                        </a:rPr>
                        <a:t>(3-5 Years)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Short Term results (End of Phase II)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Outputs*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rtl="1">
                        <a:lnSpc>
                          <a:spcPct val="115000"/>
                        </a:lnSpc>
                        <a:spcAft>
                          <a:spcPts val="0"/>
                        </a:spcAft>
                      </a:pPr>
                      <a:r>
                        <a:rPr lang="en-US" sz="1200" dirty="0">
                          <a:effectLst/>
                        </a:rPr>
                        <a:t>Actions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1939731934"/>
                  </a:ext>
                </a:extLst>
              </a:tr>
              <a:tr h="3643813">
                <a:tc>
                  <a:txBody>
                    <a:bodyPr/>
                    <a:lstStyle/>
                    <a:p>
                      <a:pPr algn="l" rtl="0">
                        <a:lnSpc>
                          <a:spcPct val="115000"/>
                        </a:lnSpc>
                        <a:spcAft>
                          <a:spcPts val="0"/>
                        </a:spcAft>
                      </a:pPr>
                      <a:r>
                        <a:rPr lang="en-US" sz="1200" dirty="0">
                          <a:effectLst/>
                        </a:rPr>
                        <a:t>Caregivers and their children spending time daily in adjusted urban spaces, contributing to their development</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Caregivers and their children moving around safe and accessible urban spaces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 and children perspectives incorporated into planning of public spaces, making them suitable for young children (playgrounds, accessible sidewalks, public transportation, shade, clear air, green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infrastructures renovated &amp; fitted for the use of caregivers and their children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Increase in frequency of parent-child joint walking / riding on designated walkways / paths in their neighborhoods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 of caregivers moving around urban spaces designed in accordance with Urban95 principles</a:t>
                      </a:r>
                    </a:p>
                    <a:p>
                      <a:pPr algn="l" rtl="0">
                        <a:lnSpc>
                          <a:spcPct val="115000"/>
                        </a:lnSpc>
                        <a:spcBef>
                          <a:spcPts val="1200"/>
                        </a:spcBef>
                        <a:spcAft>
                          <a:spcPts val="0"/>
                        </a:spcAft>
                      </a:pPr>
                      <a:r>
                        <a:rPr lang="en-US" sz="1200" dirty="0">
                          <a:effectLst/>
                        </a:rPr>
                        <a:t># of caregivers using accessibility solutions in public spaces (walkability interventions)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pilots’ implementation</a:t>
                      </a:r>
                    </a:p>
                    <a:p>
                      <a:pPr algn="l" rtl="0">
                        <a:lnSpc>
                          <a:spcPct val="115000"/>
                        </a:lnSpc>
                        <a:spcBef>
                          <a:spcPts val="1200"/>
                        </a:spcBef>
                        <a:spcAft>
                          <a:spcPts val="0"/>
                        </a:spcAft>
                      </a:pPr>
                      <a:r>
                        <a:rPr lang="en-US" sz="1200" dirty="0">
                          <a:effectLst/>
                        </a:rPr>
                        <a:t>Integration of caregivers and children's perspectives into urban planning principles regarding mobility (such as the strategic urban bicycle program, walkability promotion)</a:t>
                      </a:r>
                    </a:p>
                    <a:p>
                      <a:pPr algn="l" rtl="0">
                        <a:lnSpc>
                          <a:spcPct val="115000"/>
                        </a:lnSpc>
                        <a:spcBef>
                          <a:spcPts val="1200"/>
                        </a:spcBef>
                        <a:spcAft>
                          <a:spcPts val="0"/>
                        </a:spcAft>
                      </a:pPr>
                      <a:r>
                        <a:rPr lang="en-US" sz="1200" dirty="0">
                          <a:effectLst/>
                        </a:rPr>
                        <a:t># of caregivers walking/riding daily with their children on designated walkways/paths</a:t>
                      </a:r>
                    </a:p>
                    <a:p>
                      <a:pPr algn="l" rtl="0">
                        <a:lnSpc>
                          <a:spcPct val="115000"/>
                        </a:lnSpc>
                        <a:spcBef>
                          <a:spcPts val="1200"/>
                        </a:spcBef>
                        <a:spcAft>
                          <a:spcPts val="0"/>
                        </a:spcAft>
                      </a:pPr>
                      <a:r>
                        <a:rPr lang="en-US" sz="1200" dirty="0">
                          <a:effectLst/>
                        </a:rPr>
                        <a:t># of caregivers and their children moving around in an urban public space designed in accordance with Urban95 principles</a:t>
                      </a:r>
                    </a:p>
                    <a:p>
                      <a:pPr algn="l" rtl="0">
                        <a:lnSpc>
                          <a:spcPct val="115000"/>
                        </a:lnSpc>
                        <a:spcBef>
                          <a:spcPts val="1200"/>
                        </a:spcBef>
                        <a:spcAft>
                          <a:spcPts val="0"/>
                        </a:spcAft>
                      </a:pPr>
                      <a:r>
                        <a:rPr lang="en-US" sz="1200" dirty="0">
                          <a:effectLst/>
                        </a:rPr>
                        <a:t># of parent-child interactions and joint play of children and their caregivers in urban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l" rtl="0">
                        <a:lnSpc>
                          <a:spcPct val="115000"/>
                        </a:lnSpc>
                        <a:spcAft>
                          <a:spcPts val="0"/>
                        </a:spcAft>
                      </a:pPr>
                      <a:r>
                        <a:rPr lang="en-US" sz="1200" dirty="0">
                          <a:effectLst/>
                        </a:rPr>
                        <a:t>Mapping the neighborhoods’ physical spaces to adjust them to the suitable and accessible use and needs of caregivers and their children  </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infrastructure investments for optimal, safe and suitable mobility of caregivers and their children via foot and/or bicycle (daycares entry, wide sidewalks, accessible buildings, roads, intersections, crosswalks, walkway markings)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investments to adjust urban spaces for use and stay of caregivers and their children (shade, nature, accessible bus stations, public transport, heat and air pollution reduction)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Initiation of mobility and urban spaces pilots and recruitment of partners for implementation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4104225206"/>
                  </a:ext>
                </a:extLst>
              </a:tr>
            </a:tbl>
          </a:graphicData>
        </a:graphic>
      </p:graphicFrame>
      <p:graphicFrame>
        <p:nvGraphicFramePr>
          <p:cNvPr id="7" name="טבלה 6"/>
          <p:cNvGraphicFramePr>
            <a:graphicFrameLocks noGrp="1"/>
          </p:cNvGraphicFramePr>
          <p:nvPr/>
        </p:nvGraphicFramePr>
        <p:xfrm>
          <a:off x="170120" y="4700561"/>
          <a:ext cx="11766732" cy="130539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rPr>
                        <a:t>Physical infrastructures suitable for young children and their caregivers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Frequency of walking, bicycling or use of public transit instead of private car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Use of suitable urban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parent-child Interactions and joint play in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rPr>
                        <a:t>Urban95 principles are integrated into urban planning protocols for public space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bl>
          </a:graphicData>
        </a:graphic>
      </p:graphicFrame>
      <p:sp>
        <p:nvSpPr>
          <p:cNvPr id="8" name="Rectangle 7">
            <a:extLst>
              <a:ext uri="{FF2B5EF4-FFF2-40B4-BE49-F238E27FC236}">
                <a16:creationId xmlns:a16="http://schemas.microsoft.com/office/drawing/2014/main" id="{295FB50F-0D94-45B4-A2D9-82682D190A00}"/>
              </a:ext>
            </a:extLst>
          </p:cNvPr>
          <p:cNvSpPr/>
          <p:nvPr/>
        </p:nvSpPr>
        <p:spPr>
          <a:xfrm>
            <a:off x="4727275" y="6505302"/>
            <a:ext cx="5940725" cy="352697"/>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2878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56</a:t>
            </a:fld>
            <a:endParaRPr lang="en-US" sz="1400"/>
          </a:p>
        </p:txBody>
      </p:sp>
      <p:sp>
        <p:nvSpPr>
          <p:cNvPr id="3" name="Rectangle 2"/>
          <p:cNvSpPr/>
          <p:nvPr/>
        </p:nvSpPr>
        <p:spPr>
          <a:xfrm>
            <a:off x="1318437" y="1177185"/>
            <a:ext cx="9691947" cy="504305"/>
          </a:xfrm>
          <a:prstGeom prst="rect">
            <a:avLst/>
          </a:prstGeom>
        </p:spPr>
        <p:txBody>
          <a:bodyPr wrap="square" anchor="t">
            <a:spAutoFit/>
          </a:bodyPr>
          <a:lstStyle/>
          <a:p>
            <a:pPr algn="r" rtl="1">
              <a:lnSpc>
                <a:spcPts val="1200"/>
              </a:lnSpc>
            </a:pPr>
            <a:endParaRPr lang="he-IL" sz="1400">
              <a:latin typeface="Tahoma" pitchFamily="34" charset="0"/>
              <a:ea typeface="Tahoma" pitchFamily="34" charset="0"/>
              <a:cs typeface="Tahoma" pitchFamily="34" charset="0"/>
            </a:endParaRPr>
          </a:p>
          <a:p>
            <a:pPr marL="285750" indent="-285750" algn="r" rtl="1">
              <a:lnSpc>
                <a:spcPts val="2300"/>
              </a:lnSpc>
              <a:buFont typeface="Arial" panose="020B0604020202020204" pitchFamily="34" charset="0"/>
              <a:buChar char="•"/>
            </a:pPr>
            <a:endParaRPr lang="he-IL" sz="1400">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97404753-3257-407D-ACD2-8624FF42BB7E}"/>
              </a:ext>
            </a:extLst>
          </p:cNvPr>
          <p:cNvGraphicFramePr>
            <a:graphicFrameLocks noGrp="1"/>
          </p:cNvGraphicFramePr>
          <p:nvPr>
            <p:extLst>
              <p:ext uri="{D42A27DB-BD31-4B8C-83A1-F6EECF244321}">
                <p14:modId xmlns:p14="http://schemas.microsoft.com/office/powerpoint/2010/main" val="2860305161"/>
              </p:ext>
            </p:extLst>
          </p:nvPr>
        </p:nvGraphicFramePr>
        <p:xfrm>
          <a:off x="1" y="585718"/>
          <a:ext cx="12191998" cy="3501417"/>
        </p:xfrm>
        <a:graphic>
          <a:graphicData uri="http://schemas.openxmlformats.org/drawingml/2006/table">
            <a:tbl>
              <a:tblPr rtl="1" firstRow="1" bandRow="1">
                <a:tableStyleId>{5C22544A-7EE6-4342-B048-85BDC9FD1C3A}</a:tableStyleId>
              </a:tblPr>
              <a:tblGrid>
                <a:gridCol w="1397875">
                  <a:extLst>
                    <a:ext uri="{9D8B030D-6E8A-4147-A177-3AD203B41FA5}">
                      <a16:colId xmlns:a16="http://schemas.microsoft.com/office/drawing/2014/main" val="3202692128"/>
                    </a:ext>
                  </a:extLst>
                </a:gridCol>
                <a:gridCol w="1629103">
                  <a:extLst>
                    <a:ext uri="{9D8B030D-6E8A-4147-A177-3AD203B41FA5}">
                      <a16:colId xmlns:a16="http://schemas.microsoft.com/office/drawing/2014/main" val="2434963596"/>
                    </a:ext>
                  </a:extLst>
                </a:gridCol>
                <a:gridCol w="3678621">
                  <a:extLst>
                    <a:ext uri="{9D8B030D-6E8A-4147-A177-3AD203B41FA5}">
                      <a16:colId xmlns:a16="http://schemas.microsoft.com/office/drawing/2014/main" val="3678736356"/>
                    </a:ext>
                  </a:extLst>
                </a:gridCol>
                <a:gridCol w="2249214">
                  <a:extLst>
                    <a:ext uri="{9D8B030D-6E8A-4147-A177-3AD203B41FA5}">
                      <a16:colId xmlns:a16="http://schemas.microsoft.com/office/drawing/2014/main" val="3720840280"/>
                    </a:ext>
                  </a:extLst>
                </a:gridCol>
                <a:gridCol w="3237185">
                  <a:extLst>
                    <a:ext uri="{9D8B030D-6E8A-4147-A177-3AD203B41FA5}">
                      <a16:colId xmlns:a16="http://schemas.microsoft.com/office/drawing/2014/main" val="1425389029"/>
                    </a:ext>
                  </a:extLst>
                </a:gridCol>
              </a:tblGrid>
              <a:tr h="466405">
                <a:tc>
                  <a:txBody>
                    <a:bodyPr/>
                    <a:lstStyle/>
                    <a:p>
                      <a:pPr marL="0" marR="0" algn="ctr" rtl="1">
                        <a:lnSpc>
                          <a:spcPct val="115000"/>
                        </a:lnSpc>
                        <a:spcBef>
                          <a:spcPts val="0"/>
                        </a:spcBef>
                        <a:spcAft>
                          <a:spcPts val="0"/>
                        </a:spcAft>
                      </a:pPr>
                      <a:r>
                        <a:rPr lang="en-US" sz="1200" dirty="0">
                          <a:effectLst/>
                        </a:rPr>
                        <a:t>Long Term Results (5-10 Years)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a:effectLst/>
                        </a:rPr>
                        <a:t>Mid-Term results </a:t>
                      </a:r>
                      <a:br>
                        <a:rPr lang="en-US" sz="1200">
                          <a:effectLst/>
                        </a:rPr>
                      </a:br>
                      <a:r>
                        <a:rPr lang="en-US" sz="1200">
                          <a:effectLst/>
                        </a:rPr>
                        <a:t>(3-5 Years)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a:effectLst/>
                        </a:rPr>
                        <a:t>Short Term results (End of Phase II)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a:effectLst/>
                        </a:rPr>
                        <a:t>Outputs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ctr" rtl="1">
                        <a:lnSpc>
                          <a:spcPct val="115000"/>
                        </a:lnSpc>
                        <a:spcBef>
                          <a:spcPts val="0"/>
                        </a:spcBef>
                        <a:spcAft>
                          <a:spcPts val="0"/>
                        </a:spcAft>
                      </a:pPr>
                      <a:r>
                        <a:rPr lang="en-US" sz="1200">
                          <a:effectLst/>
                        </a:rPr>
                        <a:t>Actions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279225739"/>
                  </a:ext>
                </a:extLst>
              </a:tr>
              <a:tr h="3025890">
                <a:tc>
                  <a:txBody>
                    <a:bodyPr/>
                    <a:lstStyle/>
                    <a:p>
                      <a:pPr marL="0" marR="0" algn="l" rtl="0">
                        <a:lnSpc>
                          <a:spcPct val="115000"/>
                        </a:lnSpc>
                        <a:spcBef>
                          <a:spcPts val="0"/>
                        </a:spcBef>
                        <a:spcAft>
                          <a:spcPts val="1000"/>
                        </a:spcAft>
                      </a:pPr>
                      <a:r>
                        <a:rPr lang="en-US" sz="1200" dirty="0">
                          <a:effectLst/>
                        </a:rPr>
                        <a:t> # of families living an approximate  10-15-minute walk from the playgrounds and green spaces</a:t>
                      </a:r>
                      <a:endParaRPr lang="en-US" sz="1100" dirty="0">
                        <a:effectLst/>
                      </a:endParaRPr>
                    </a:p>
                    <a:p>
                      <a:pPr marL="0" marR="0" algn="l" rtl="0">
                        <a:lnSpc>
                          <a:spcPct val="115000"/>
                        </a:lnSpc>
                        <a:spcBef>
                          <a:spcPts val="0"/>
                        </a:spcBef>
                        <a:spcAft>
                          <a:spcPts val="1000"/>
                        </a:spcAft>
                      </a:pPr>
                      <a:r>
                        <a:rPr lang="en-US" sz="1200" dirty="0">
                          <a:effectLst/>
                        </a:rPr>
                        <a:t>Strengthening the child-parent relationship and parental behaviors in public spaces (joint play and communication)</a:t>
                      </a:r>
                      <a:r>
                        <a:rPr lang="he-IL"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of caregivers spending time with their children daily in public spaces (informal, playgrounds, ‘green’) reading, playing together</a:t>
                      </a:r>
                      <a:endParaRPr lang="en-US" sz="1100" dirty="0">
                        <a:effectLst/>
                      </a:endParaRPr>
                    </a:p>
                    <a:p>
                      <a:pPr marL="0" marR="0" algn="l" rtl="0">
                        <a:lnSpc>
                          <a:spcPct val="115000"/>
                        </a:lnSpc>
                        <a:spcBef>
                          <a:spcPts val="120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of children spending each day socializing with other children their age in public spaces (informal, playground, ‘green spaces’)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 of caregivers and children satisfied with playgrounds (in terms of accessibility, various facilities, level of safety and options for play)  </a:t>
                      </a:r>
                      <a:endParaRPr lang="en-US" sz="1100" dirty="0">
                        <a:effectLst/>
                      </a:endParaRPr>
                    </a:p>
                    <a:p>
                      <a:pPr marL="0" marR="0" algn="l" rtl="0">
                        <a:lnSpc>
                          <a:spcPct val="115000"/>
                        </a:lnSpc>
                        <a:spcBef>
                          <a:spcPts val="0"/>
                        </a:spcBef>
                        <a:spcAft>
                          <a:spcPts val="1000"/>
                        </a:spcAft>
                      </a:pPr>
                      <a:r>
                        <a:rPr lang="en-US" sz="1200" dirty="0">
                          <a:effectLst/>
                        </a:rPr>
                        <a:t># of caregivers and children using the adjusted public spaces (such as pedestrian zones, avenues and game warehouses)</a:t>
                      </a:r>
                      <a:endParaRPr lang="en-US" sz="1100" dirty="0">
                        <a:effectLst/>
                      </a:endParaRPr>
                    </a:p>
                    <a:p>
                      <a:pPr marL="0" marR="0" algn="l" rtl="0">
                        <a:lnSpc>
                          <a:spcPct val="115000"/>
                        </a:lnSpc>
                        <a:spcBef>
                          <a:spcPts val="0"/>
                        </a:spcBef>
                        <a:spcAft>
                          <a:spcPts val="1000"/>
                        </a:spcAft>
                      </a:pPr>
                      <a:r>
                        <a:rPr lang="en-US" sz="1200" dirty="0">
                          <a:effectLst/>
                        </a:rPr>
                        <a:t># of Increase in duration and frequency of parent-child play interactions in playgrounds and public spaces</a:t>
                      </a:r>
                      <a:endParaRPr lang="en-US" sz="1100" dirty="0">
                        <a:effectLst/>
                      </a:endParaRPr>
                    </a:p>
                    <a:p>
                      <a:pPr marL="0" marR="0" algn="l" rtl="0">
                        <a:lnSpc>
                          <a:spcPct val="115000"/>
                        </a:lnSpc>
                        <a:spcBef>
                          <a:spcPts val="0"/>
                        </a:spcBef>
                        <a:spcAft>
                          <a:spcPts val="0"/>
                        </a:spcAft>
                      </a:pPr>
                      <a:r>
                        <a:rPr lang="en-US" sz="1200" dirty="0">
                          <a:effectLst/>
                        </a:rPr>
                        <a:t># of Increase in the distribution of playgrounds in different neighborhoods around the city, built in accordance with Urban95 principles (specifically southern neighborhoods and Jaffa)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stakeholders and urban partners are recruited to address the issues at hand </a:t>
                      </a:r>
                      <a:endParaRPr lang="en-US" sz="1100" dirty="0">
                        <a:effectLst/>
                      </a:endParaRPr>
                    </a:p>
                    <a:p>
                      <a:pPr marL="0" marR="0" algn="l" rtl="0">
                        <a:lnSpc>
                          <a:spcPct val="115000"/>
                        </a:lnSpc>
                        <a:spcBef>
                          <a:spcPts val="0"/>
                        </a:spcBef>
                        <a:spcAft>
                          <a:spcPts val="1000"/>
                        </a:spcAft>
                      </a:pPr>
                      <a:r>
                        <a:rPr lang="en-US" sz="1200" dirty="0">
                          <a:effectLst/>
                        </a:rPr>
                        <a:t># of Playgrounds developed/ renewed all over the city (including southern neighborhoods and Jaffa) in accordance with Urban95 principles</a:t>
                      </a:r>
                      <a:endParaRPr lang="en-US" sz="1100" dirty="0">
                        <a:effectLst/>
                      </a:endParaRPr>
                    </a:p>
                    <a:p>
                      <a:pPr marL="0" marR="0" algn="l" rtl="0">
                        <a:lnSpc>
                          <a:spcPct val="115000"/>
                        </a:lnSpc>
                        <a:spcBef>
                          <a:spcPts val="0"/>
                        </a:spcBef>
                        <a:spcAft>
                          <a:spcPts val="1000"/>
                        </a:spcAft>
                      </a:pPr>
                      <a:r>
                        <a:rPr lang="en-US" sz="1200" dirty="0">
                          <a:effectLst/>
                        </a:rPr>
                        <a:t>Increase in number of children and caregivers visiting and spending time at playgrounds, informal public spaces and ‘green’ urban areas near their homes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l" rtl="0">
                        <a:lnSpc>
                          <a:spcPct val="115000"/>
                        </a:lnSpc>
                        <a:spcBef>
                          <a:spcPts val="0"/>
                        </a:spcBef>
                        <a:spcAft>
                          <a:spcPts val="1000"/>
                        </a:spcAft>
                      </a:pPr>
                      <a:r>
                        <a:rPr lang="en-US" sz="1200" dirty="0">
                          <a:effectLst/>
                        </a:rPr>
                        <a:t>Establish principles for building playgrounds, based on field research, international knowledge and public participation surveys (include developing elements, in walking distance, suitable for various age groups)</a:t>
                      </a:r>
                      <a:endParaRPr lang="en-US" sz="1100" dirty="0">
                        <a:effectLst/>
                      </a:endParaRPr>
                    </a:p>
                    <a:p>
                      <a:pPr marL="0" marR="0" algn="l" rtl="0">
                        <a:lnSpc>
                          <a:spcPct val="115000"/>
                        </a:lnSpc>
                        <a:spcBef>
                          <a:spcPts val="0"/>
                        </a:spcBef>
                        <a:spcAft>
                          <a:spcPts val="1000"/>
                        </a:spcAft>
                      </a:pPr>
                      <a:r>
                        <a:rPr lang="en-US" sz="1200" dirty="0">
                          <a:effectLst/>
                        </a:rPr>
                        <a:t>Initiate development / renewal of playgrounds across the city, in accordance with Urban95 principles, including onboarding collaborations for implementation</a:t>
                      </a:r>
                      <a:endParaRPr lang="en-US" sz="1100" dirty="0">
                        <a:effectLst/>
                      </a:endParaRPr>
                    </a:p>
                    <a:p>
                      <a:pPr marL="0" marR="0" algn="l" rtl="0">
                        <a:lnSpc>
                          <a:spcPct val="115000"/>
                        </a:lnSpc>
                        <a:spcBef>
                          <a:spcPts val="0"/>
                        </a:spcBef>
                        <a:spcAft>
                          <a:spcPts val="0"/>
                        </a:spcAft>
                      </a:pPr>
                      <a:r>
                        <a:rPr lang="en-US" sz="1200" dirty="0">
                          <a:effectLst/>
                        </a:rPr>
                        <a:t>Map potential interventions in informal public spaces (to adjust for children and their caregivers) and initiate pilots (</a:t>
                      </a:r>
                      <a:r>
                        <a:rPr lang="en-US" sz="1200" dirty="0" err="1">
                          <a:effectLst/>
                        </a:rPr>
                        <a:t>e.g</a:t>
                      </a:r>
                      <a:r>
                        <a:rPr lang="en-US" sz="1200" dirty="0">
                          <a:effectLst/>
                        </a:rPr>
                        <a:t> pedestrian zones)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704296591"/>
                  </a:ext>
                </a:extLst>
              </a:tr>
            </a:tbl>
          </a:graphicData>
        </a:graphic>
      </p:graphicFrame>
      <p:sp>
        <p:nvSpPr>
          <p:cNvPr id="8" name="TextBox 7">
            <a:extLst>
              <a:ext uri="{FF2B5EF4-FFF2-40B4-BE49-F238E27FC236}">
                <a16:creationId xmlns:a16="http://schemas.microsoft.com/office/drawing/2014/main" id="{6B12CD42-68E6-4D8F-9837-BBCC5FE0E526}"/>
              </a:ext>
            </a:extLst>
          </p:cNvPr>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Public Space &amp; Playgrounds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13" name="Rectangle 12">
            <a:extLst>
              <a:ext uri="{FF2B5EF4-FFF2-40B4-BE49-F238E27FC236}">
                <a16:creationId xmlns:a16="http://schemas.microsoft.com/office/drawing/2014/main" id="{801C13D2-B854-45B0-9095-793A52303F61}"/>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14" name="טבלה 6">
            <a:extLst>
              <a:ext uri="{FF2B5EF4-FFF2-40B4-BE49-F238E27FC236}">
                <a16:creationId xmlns:a16="http://schemas.microsoft.com/office/drawing/2014/main" id="{C6607882-FD3F-4095-9022-20F0BC97F1DE}"/>
              </a:ext>
            </a:extLst>
          </p:cNvPr>
          <p:cNvGraphicFramePr>
            <a:graphicFrameLocks noGrp="1"/>
          </p:cNvGraphicFramePr>
          <p:nvPr>
            <p:extLst>
              <p:ext uri="{D42A27DB-BD31-4B8C-83A1-F6EECF244321}">
                <p14:modId xmlns:p14="http://schemas.microsoft.com/office/powerpoint/2010/main" val="2533200606"/>
              </p:ext>
            </p:extLst>
          </p:nvPr>
        </p:nvGraphicFramePr>
        <p:xfrm>
          <a:off x="169384" y="4283705"/>
          <a:ext cx="11766732" cy="174498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City-cross distribution of playgrounds &amp; adjusted public spaces</a:t>
                      </a: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Playgrounds within walking distance from home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Caregivers &amp; children use playgrounds &amp;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Satisfaction from playgrounds’ facilities &amp; the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Social interaction &amp; joint play (caregiver-child, children of different ages)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Strengthening caregiver-child relationship</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90895250"/>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Implementing positive parental behaviors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00526306"/>
                  </a:ext>
                </a:extLst>
              </a:tr>
            </a:tbl>
          </a:graphicData>
        </a:graphic>
      </p:graphicFrame>
    </p:spTree>
    <p:extLst>
      <p:ext uri="{BB962C8B-B14F-4D97-AF65-F5344CB8AC3E}">
        <p14:creationId xmlns:p14="http://schemas.microsoft.com/office/powerpoint/2010/main" val="2160381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57</a:t>
            </a:fld>
            <a:endParaRPr lang="en-US" sz="1400"/>
          </a:p>
        </p:txBody>
      </p:sp>
      <p:sp>
        <p:nvSpPr>
          <p:cNvPr id="17" name="TextBox 16"/>
          <p:cNvSpPr txBox="1"/>
          <p:nvPr/>
        </p:nvSpPr>
        <p:spPr>
          <a:xfrm>
            <a:off x="1" y="-1"/>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מחוון תצפית ניידות/ מרחב ציבורי לדוגמה- רחוב משחק</a:t>
            </a:r>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a:p>
        </p:txBody>
      </p:sp>
      <p:sp>
        <p:nvSpPr>
          <p:cNvPr id="6" name="Rectangle 5">
            <a:extLst>
              <a:ext uri="{FF2B5EF4-FFF2-40B4-BE49-F238E27FC236}">
                <a16:creationId xmlns:a16="http://schemas.microsoft.com/office/drawing/2014/main" id="{635C3E32-6AD3-4B6B-A685-40782C6F8FC0}"/>
              </a:ext>
            </a:extLst>
          </p:cNvPr>
          <p:cNvSpPr/>
          <p:nvPr/>
        </p:nvSpPr>
        <p:spPr>
          <a:xfrm>
            <a:off x="3999292" y="941536"/>
            <a:ext cx="5019323" cy="369332"/>
          </a:xfrm>
          <a:prstGeom prst="rect">
            <a:avLst/>
          </a:prstGeom>
        </p:spPr>
        <p:txBody>
          <a:bodyPr wrap="none">
            <a:spAutoFit/>
          </a:bodyPr>
          <a:lstStyle/>
          <a:p>
            <a:pPr algn="ctr" rtl="1">
              <a:spcAft>
                <a:spcPts val="0"/>
              </a:spcAft>
            </a:pPr>
            <a:r>
              <a:rPr lang="he-IL" b="1">
                <a:latin typeface="Times New Roman" panose="02020603050405020304" pitchFamily="18" charset="0"/>
                <a:ea typeface="Calibri" panose="020F0502020204030204" pitchFamily="34" charset="0"/>
                <a:cs typeface="Calibri" panose="020F0502020204030204" pitchFamily="34" charset="0"/>
              </a:rPr>
              <a:t>מיזם "</a:t>
            </a:r>
            <a:r>
              <a:rPr lang="en-US" b="1">
                <a:latin typeface="Calibri" panose="020F0502020204030204" pitchFamily="34" charset="0"/>
                <a:ea typeface="Calibri" panose="020F0502020204030204" pitchFamily="34" charset="0"/>
              </a:rPr>
              <a:t>Urban 95</a:t>
            </a:r>
            <a:r>
              <a:rPr lang="he-IL" b="1">
                <a:latin typeface="Times New Roman" panose="02020603050405020304" pitchFamily="18" charset="0"/>
                <a:ea typeface="Calibri" panose="020F0502020204030204" pitchFamily="34" charset="0"/>
                <a:cs typeface="Calibri" panose="020F0502020204030204" pitchFamily="34" charset="0"/>
              </a:rPr>
              <a:t>" - מחוון תצפית על מרחב ציבורי ועירוני</a:t>
            </a:r>
            <a:endParaRPr lang="en-US">
              <a:latin typeface="Times New Roman" panose="02020603050405020304" pitchFamily="18" charset="0"/>
              <a:ea typeface="Calibri" panose="020F0502020204030204" pitchFamily="34" charset="0"/>
            </a:endParaRPr>
          </a:p>
        </p:txBody>
      </p:sp>
      <p:graphicFrame>
        <p:nvGraphicFramePr>
          <p:cNvPr id="7" name="Table 6">
            <a:extLst>
              <a:ext uri="{FF2B5EF4-FFF2-40B4-BE49-F238E27FC236}">
                <a16:creationId xmlns:a16="http://schemas.microsoft.com/office/drawing/2014/main" id="{3BFDE16B-82AB-4BD8-9008-57234AAD701E}"/>
              </a:ext>
            </a:extLst>
          </p:cNvPr>
          <p:cNvGraphicFramePr>
            <a:graphicFrameLocks noGrp="1"/>
          </p:cNvGraphicFramePr>
          <p:nvPr>
            <p:extLst>
              <p:ext uri="{D42A27DB-BD31-4B8C-83A1-F6EECF244321}">
                <p14:modId xmlns:p14="http://schemas.microsoft.com/office/powerpoint/2010/main" val="3600652371"/>
              </p:ext>
            </p:extLst>
          </p:nvPr>
        </p:nvGraphicFramePr>
        <p:xfrm>
          <a:off x="470970" y="1387705"/>
          <a:ext cx="11203113" cy="300968"/>
        </p:xfrm>
        <a:graphic>
          <a:graphicData uri="http://schemas.openxmlformats.org/drawingml/2006/table">
            <a:tbl>
              <a:tblPr rtl="1" firstRow="1" firstCol="1" bandRow="1"/>
              <a:tblGrid>
                <a:gridCol w="2231660">
                  <a:extLst>
                    <a:ext uri="{9D8B030D-6E8A-4147-A177-3AD203B41FA5}">
                      <a16:colId xmlns:a16="http://schemas.microsoft.com/office/drawing/2014/main" val="2394737297"/>
                    </a:ext>
                  </a:extLst>
                </a:gridCol>
                <a:gridCol w="2621527">
                  <a:extLst>
                    <a:ext uri="{9D8B030D-6E8A-4147-A177-3AD203B41FA5}">
                      <a16:colId xmlns:a16="http://schemas.microsoft.com/office/drawing/2014/main" val="4256302578"/>
                    </a:ext>
                  </a:extLst>
                </a:gridCol>
                <a:gridCol w="2751485">
                  <a:extLst>
                    <a:ext uri="{9D8B030D-6E8A-4147-A177-3AD203B41FA5}">
                      <a16:colId xmlns:a16="http://schemas.microsoft.com/office/drawing/2014/main" val="1446869308"/>
                    </a:ext>
                  </a:extLst>
                </a:gridCol>
                <a:gridCol w="3598441">
                  <a:extLst>
                    <a:ext uri="{9D8B030D-6E8A-4147-A177-3AD203B41FA5}">
                      <a16:colId xmlns:a16="http://schemas.microsoft.com/office/drawing/2014/main" val="1291824049"/>
                    </a:ext>
                  </a:extLst>
                </a:gridCol>
              </a:tblGrid>
              <a:tr h="300968">
                <a:tc>
                  <a:txBody>
                    <a:bodyPr/>
                    <a:lstStyle/>
                    <a:p>
                      <a:pPr algn="r" rtl="1">
                        <a:spcAft>
                          <a:spcPts val="0"/>
                        </a:spcAft>
                      </a:pPr>
                      <a:r>
                        <a:rPr lang="he-IL" sz="1400">
                          <a:effectLst/>
                          <a:latin typeface="Times New Roman" panose="02020603050405020304" pitchFamily="18" charset="0"/>
                          <a:ea typeface="Calibri" panose="020F0502020204030204" pitchFamily="34" charset="0"/>
                          <a:cs typeface="Calibri" panose="020F0502020204030204" pitchFamily="34" charset="0"/>
                        </a:rPr>
                        <a:t>תצפיתן/ית: </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50000"/>
                        </a:lnSpc>
                        <a:spcAft>
                          <a:spcPts val="0"/>
                        </a:spcAft>
                      </a:pPr>
                      <a:r>
                        <a:rPr lang="he-IL" sz="1400" dirty="0">
                          <a:effectLst/>
                          <a:latin typeface="Times New Roman" panose="02020603050405020304" pitchFamily="18" charset="0"/>
                          <a:ea typeface="Calibri" panose="020F0502020204030204" pitchFamily="34" charset="0"/>
                          <a:cs typeface="Calibri" panose="020F0502020204030204" pitchFamily="34" charset="0"/>
                        </a:rPr>
                        <a:t>תאריך ושעות תצפית: </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50000"/>
                        </a:lnSpc>
                        <a:spcAft>
                          <a:spcPts val="0"/>
                        </a:spcAft>
                      </a:pPr>
                      <a:r>
                        <a:rPr lang="he-IL" sz="1400" dirty="0">
                          <a:effectLst/>
                          <a:latin typeface="Times New Roman" panose="02020603050405020304" pitchFamily="18" charset="0"/>
                          <a:ea typeface="Calibri" panose="020F0502020204030204" pitchFamily="34" charset="0"/>
                          <a:cs typeface="Calibri" panose="020F0502020204030204" pitchFamily="34" charset="0"/>
                        </a:rPr>
                        <a:t>שם הפעילות:</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lnSpc>
                          <a:spcPct val="150000"/>
                        </a:lnSpc>
                        <a:spcAft>
                          <a:spcPts val="0"/>
                        </a:spcAft>
                      </a:pPr>
                      <a:r>
                        <a:rPr lang="he-IL" sz="1400" b="0" dirty="0">
                          <a:effectLst/>
                          <a:latin typeface="Times New Roman" panose="02020603050405020304" pitchFamily="18" charset="0"/>
                          <a:ea typeface="Calibri" panose="020F0502020204030204" pitchFamily="34" charset="0"/>
                          <a:cs typeface="Calibri" panose="020F0502020204030204" pitchFamily="34" charset="0"/>
                        </a:rPr>
                        <a:t>מיקום הפעילות:</a:t>
                      </a:r>
                      <a:endParaRPr lang="en-US" sz="1400" b="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313289"/>
                  </a:ext>
                </a:extLst>
              </a:tr>
            </a:tbl>
          </a:graphicData>
        </a:graphic>
      </p:graphicFrame>
      <p:sp>
        <p:nvSpPr>
          <p:cNvPr id="8" name="Rectangle 7">
            <a:extLst>
              <a:ext uri="{FF2B5EF4-FFF2-40B4-BE49-F238E27FC236}">
                <a16:creationId xmlns:a16="http://schemas.microsoft.com/office/drawing/2014/main" id="{CA1FD1EF-B061-42D4-9379-FE621CB282F7}"/>
              </a:ext>
            </a:extLst>
          </p:cNvPr>
          <p:cNvSpPr/>
          <p:nvPr/>
        </p:nvSpPr>
        <p:spPr>
          <a:xfrm>
            <a:off x="722671" y="1813173"/>
            <a:ext cx="10951412" cy="3539430"/>
          </a:xfrm>
          <a:prstGeom prst="rect">
            <a:avLst/>
          </a:prstGeom>
        </p:spPr>
        <p:txBody>
          <a:bodyPr wrap="square">
            <a:spAutoFit/>
          </a:bodyPr>
          <a:lstStyle/>
          <a:p>
            <a:pPr algn="r" rtl="1">
              <a:spcAft>
                <a:spcPts val="0"/>
              </a:spcAft>
            </a:pPr>
            <a:r>
              <a:rPr lang="he-IL" sz="1400" u="sng" dirty="0">
                <a:latin typeface="Calibri" panose="020F0502020204030204" pitchFamily="34" charset="0"/>
                <a:ea typeface="Calibri" panose="020F0502020204030204" pitchFamily="34" charset="0"/>
                <a:cs typeface="Calibri" panose="020F0502020204030204" pitchFamily="34" charset="0"/>
              </a:rPr>
              <a:t>הנחיות כלליות:</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משך תצפית כולל – 3 שעות. יש להתבונן בהתנהלות המפעילים, התנהגות ואינטראקציות של מבוגרים בינם לבין עצמם ועם ילדים (ובין הילדים), בהתאם למחוון התצפית, ולתעד את התרשמותכם לפי הקריטריונים השונים.</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יש לתעד בתמונות את אזור ההתרחשות ואת המשתתפים – במרחב הציבורי</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במהלך התצפית יש לפנות ל- 10 הורים/משפחות/מבוגרים מלווים לשם שיחה קצרה (ראיון), לפי המחוון בעמוד האחרון</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dirty="0">
                <a:effectLst/>
                <a:latin typeface="Calibri" panose="020F0502020204030204" pitchFamily="34" charset="0"/>
                <a:ea typeface="Calibri" panose="020F0502020204030204" pitchFamily="34" charset="0"/>
                <a:cs typeface="Calibri" panose="020F0502020204030204" pitchFamily="34" charset="0"/>
              </a:rPr>
              <a:t>במידת האפשר יש ליזום </a:t>
            </a:r>
            <a:r>
              <a:rPr lang="he-IL" sz="1400" b="1" dirty="0">
                <a:effectLst/>
                <a:latin typeface="Calibri" panose="020F0502020204030204" pitchFamily="34" charset="0"/>
                <a:ea typeface="Calibri" panose="020F0502020204030204" pitchFamily="34" charset="0"/>
                <a:cs typeface="Calibri" panose="020F0502020204030204" pitchFamily="34" charset="0"/>
              </a:rPr>
              <a:t>שיחות עם צוות המפעילים</a:t>
            </a:r>
            <a:r>
              <a:rPr lang="he-IL" sz="1400" dirty="0">
                <a:effectLst/>
                <a:latin typeface="Calibri" panose="020F0502020204030204" pitchFamily="34" charset="0"/>
                <a:ea typeface="Calibri" panose="020F0502020204030204" pitchFamily="34" charset="0"/>
                <a:cs typeface="Calibri" panose="020F0502020204030204" pitchFamily="34" charset="0"/>
              </a:rPr>
              <a:t> (1-2 שיחות):</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מי הם? (צוות מהמרכז הקהילתי, תושבים, חברת הפעלה חיצונית..) מה תפקידם בפעילות?</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מה דעתם על הפעילות? האם מתאימה לאוכלוסייה הנוכחית?</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לבקש שינסו לאפיין את הקהל שהגיע לפעילות, מה לדעתם ההורים מצפים/מעוניינים לקבל בהגיעם לפעילות הזו?</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מה מידת שיתוף הפעולה של המשתתפים?</a:t>
            </a:r>
            <a:r>
              <a:rPr lang="he-IL" sz="1400" b="1" dirty="0">
                <a:effectLst/>
                <a:latin typeface="Calibri" panose="020F0502020204030204" pitchFamily="34" charset="0"/>
                <a:ea typeface="Calibri" panose="020F0502020204030204" pitchFamily="34" charset="0"/>
                <a:cs typeface="Calibri" panose="020F0502020204030204" pitchFamily="34" charset="0"/>
              </a:rPr>
              <a:t> </a:t>
            </a:r>
            <a:r>
              <a:rPr lang="he-IL" sz="1400" dirty="0">
                <a:effectLst/>
                <a:latin typeface="Calibri" panose="020F0502020204030204" pitchFamily="34" charset="0"/>
                <a:ea typeface="Calibri" panose="020F0502020204030204" pitchFamily="34" charset="0"/>
                <a:cs typeface="Calibri" panose="020F0502020204030204" pitchFamily="34" charset="0"/>
              </a:rPr>
              <a:t>בהתייחסות גם למבוגרים וגם לילדים</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מה ניתן לשפר בפעילויות הבאות בסבב?</a:t>
            </a:r>
            <a:r>
              <a:rPr lang="he-IL" sz="1400" b="1" dirty="0">
                <a:effectLst/>
                <a:latin typeface="Calibri" panose="020F0502020204030204" pitchFamily="34" charset="0"/>
                <a:ea typeface="Calibri" panose="020F0502020204030204" pitchFamily="34" charset="0"/>
                <a:cs typeface="Calibri" panose="020F0502020204030204" pitchFamily="34" charset="0"/>
              </a:rPr>
              <a:t> </a:t>
            </a:r>
            <a:r>
              <a:rPr lang="he-IL" sz="1400" dirty="0">
                <a:effectLst/>
                <a:latin typeface="Calibri" panose="020F0502020204030204" pitchFamily="34" charset="0"/>
                <a:ea typeface="Calibri" panose="020F0502020204030204" pitchFamily="34" charset="0"/>
                <a:cs typeface="Calibri" panose="020F0502020204030204" pitchFamily="34" charset="0"/>
              </a:rPr>
              <a:t>(בהיבטים של התנהלות/תוכן/שיווק/תפעול/הכנה למנחים)</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dirty="0">
                <a:effectLst/>
                <a:latin typeface="Calibri" panose="020F0502020204030204" pitchFamily="34" charset="0"/>
                <a:ea typeface="Calibri" panose="020F0502020204030204" pitchFamily="34" charset="0"/>
                <a:cs typeface="Calibri" panose="020F0502020204030204" pitchFamily="34" charset="0"/>
              </a:rPr>
              <a:t>איך ניתן לייצר קיימות קהילתית לפעילות?</a:t>
            </a:r>
            <a:endParaRPr lang="he-IL" sz="1400" u="sng" dirty="0">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dirty="0">
                <a:effectLst/>
                <a:latin typeface="Calibri" panose="020F0502020204030204" pitchFamily="34" charset="0"/>
                <a:ea typeface="Calibri" panose="020F0502020204030204" pitchFamily="34" charset="0"/>
                <a:cs typeface="Calibri" panose="020F0502020204030204" pitchFamily="34" charset="0"/>
              </a:rPr>
              <a:t>לציין כי מעבר להתייחסותם לפעילות הנוכחית מוזמנים לשתף ברשמים גם מפעילויות קודמות בסבב הנוכחי</a:t>
            </a:r>
          </a:p>
          <a:p>
            <a:r>
              <a:rPr lang="he-IL" sz="14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Calibri" panose="020F0502020204030204" pitchFamily="34" charset="0"/>
            </a:endParaRPr>
          </a:p>
          <a:p>
            <a:pPr algn="ctr" rtl="1">
              <a:spcAft>
                <a:spcPts val="0"/>
              </a:spcAft>
            </a:pPr>
            <a:r>
              <a:rPr lang="he-IL" sz="1400" dirty="0">
                <a:latin typeface="Calibri" panose="020F0502020204030204" pitchFamily="34" charset="0"/>
                <a:ea typeface="Calibri" panose="020F0502020204030204" pitchFamily="34" charset="0"/>
                <a:cs typeface="Calibri" panose="020F0502020204030204" pitchFamily="34" charset="0"/>
              </a:rPr>
              <a:t>תודה ובהצלחה!</a:t>
            </a:r>
            <a:endParaRPr lang="en-US" sz="1400" dirty="0">
              <a:latin typeface="Calibri" panose="020F0502020204030204" pitchFamily="34" charset="0"/>
              <a:ea typeface="Calibri" panose="020F0502020204030204" pitchFamily="34" charset="0"/>
              <a:cs typeface="Calibri" panose="020F0502020204030204" pitchFamily="34" charset="0"/>
            </a:endParaRPr>
          </a:p>
          <a:p>
            <a:pPr rtl="1"/>
            <a:r>
              <a:rPr lang="he-IL" sz="1400" dirty="0">
                <a:latin typeface="Calibri" panose="020F0502020204030204" pitchFamily="34" charset="0"/>
                <a:ea typeface="Calibri" panose="020F0502020204030204" pitchFamily="34" charset="0"/>
                <a:cs typeface="Calibri" panose="020F0502020204030204" pitchFamily="34" charset="0"/>
              </a:rPr>
              <a:t>צוות הערכת </a:t>
            </a:r>
            <a:r>
              <a:rPr lang="en-US" sz="1400" dirty="0">
                <a:latin typeface="Calibri" panose="020F0502020204030204" pitchFamily="34" charset="0"/>
                <a:ea typeface="Calibri" panose="020F0502020204030204" pitchFamily="34" charset="0"/>
                <a:cs typeface="Calibri" panose="020F0502020204030204" pitchFamily="34" charset="0"/>
              </a:rPr>
              <a:t>Urban 95</a:t>
            </a:r>
            <a:r>
              <a:rPr lang="he-IL" sz="1400" dirty="0">
                <a:latin typeface="Calibri" panose="020F0502020204030204" pitchFamily="34" charset="0"/>
                <a:ea typeface="Calibri" panose="020F0502020204030204" pitchFamily="34" charset="0"/>
                <a:cs typeface="Calibri" panose="020F0502020204030204" pitchFamily="34" charset="0"/>
              </a:rPr>
              <a:t>, מטח</a:t>
            </a:r>
            <a:endParaRPr lang="he-IL"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613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58</a:t>
            </a:fld>
            <a:endParaRPr lang="en-US" sz="140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a:p>
        </p:txBody>
      </p:sp>
      <p:sp>
        <p:nvSpPr>
          <p:cNvPr id="6" name="TextBox 5">
            <a:extLst>
              <a:ext uri="{FF2B5EF4-FFF2-40B4-BE49-F238E27FC236}">
                <a16:creationId xmlns:a16="http://schemas.microsoft.com/office/drawing/2014/main" id="{DE113117-F455-4437-A905-9C2D04DBA912}"/>
              </a:ext>
            </a:extLst>
          </p:cNvPr>
          <p:cNvSpPr txBox="1"/>
          <p:nvPr/>
        </p:nvSpPr>
        <p:spPr>
          <a:xfrm>
            <a:off x="1" y="-1"/>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מחוון תצפית ניידות/ מרחב ציבורי לדוגמה- רחוב משחק</a:t>
            </a:r>
          </a:p>
        </p:txBody>
      </p:sp>
      <p:graphicFrame>
        <p:nvGraphicFramePr>
          <p:cNvPr id="7" name="Table 6">
            <a:extLst>
              <a:ext uri="{FF2B5EF4-FFF2-40B4-BE49-F238E27FC236}">
                <a16:creationId xmlns:a16="http://schemas.microsoft.com/office/drawing/2014/main" id="{25BDE178-27A8-4DAA-A476-A65BFA1F0229}"/>
              </a:ext>
            </a:extLst>
          </p:cNvPr>
          <p:cNvGraphicFramePr>
            <a:graphicFrameLocks noGrp="1"/>
          </p:cNvGraphicFramePr>
          <p:nvPr>
            <p:extLst>
              <p:ext uri="{D42A27DB-BD31-4B8C-83A1-F6EECF244321}">
                <p14:modId xmlns:p14="http://schemas.microsoft.com/office/powerpoint/2010/main" val="3242401160"/>
              </p:ext>
            </p:extLst>
          </p:nvPr>
        </p:nvGraphicFramePr>
        <p:xfrm>
          <a:off x="1" y="400109"/>
          <a:ext cx="12191998" cy="6537369"/>
        </p:xfrm>
        <a:graphic>
          <a:graphicData uri="http://schemas.openxmlformats.org/drawingml/2006/table">
            <a:tbl>
              <a:tblPr rtl="1" firstRow="1" firstCol="1" bandRow="1">
                <a:tableStyleId>{5C22544A-7EE6-4342-B048-85BDC9FD1C3A}</a:tableStyleId>
              </a:tblPr>
              <a:tblGrid>
                <a:gridCol w="2476107">
                  <a:extLst>
                    <a:ext uri="{9D8B030D-6E8A-4147-A177-3AD203B41FA5}">
                      <a16:colId xmlns:a16="http://schemas.microsoft.com/office/drawing/2014/main" val="2697299554"/>
                    </a:ext>
                  </a:extLst>
                </a:gridCol>
                <a:gridCol w="6336961">
                  <a:extLst>
                    <a:ext uri="{9D8B030D-6E8A-4147-A177-3AD203B41FA5}">
                      <a16:colId xmlns:a16="http://schemas.microsoft.com/office/drawing/2014/main" val="1912343668"/>
                    </a:ext>
                  </a:extLst>
                </a:gridCol>
                <a:gridCol w="3378930">
                  <a:extLst>
                    <a:ext uri="{9D8B030D-6E8A-4147-A177-3AD203B41FA5}">
                      <a16:colId xmlns:a16="http://schemas.microsoft.com/office/drawing/2014/main" val="2543229232"/>
                    </a:ext>
                  </a:extLst>
                </a:gridCol>
              </a:tblGrid>
              <a:tr h="232581">
                <a:tc>
                  <a:txBody>
                    <a:bodyPr/>
                    <a:lstStyle/>
                    <a:p>
                      <a:pPr algn="r" rtl="1"/>
                      <a:r>
                        <a:rPr lang="he-IL" sz="1000" dirty="0">
                          <a:effectLst/>
                        </a:rPr>
                        <a:t>קריטריונים לתצפית</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1000" dirty="0">
                          <a:effectLst/>
                        </a:rPr>
                        <a:t>עדויות מתצפית על פעילות (התנהלות המנחה, תיאור התנהגות הילדים והמבוגרים)</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859563687"/>
                  </a:ext>
                </a:extLst>
              </a:tr>
              <a:tr h="211165">
                <a:tc rowSpan="2">
                  <a:txBody>
                    <a:bodyPr/>
                    <a:lstStyle/>
                    <a:p>
                      <a:pPr algn="r" rtl="1"/>
                      <a:r>
                        <a:rPr lang="he-IL" sz="900" b="0" dirty="0">
                          <a:effectLst/>
                        </a:rPr>
                        <a:t>דמוגרפיה הערכת </a:t>
                      </a:r>
                      <a:r>
                        <a:rPr lang="he-IL" sz="900" b="0" u="sng" dirty="0">
                          <a:effectLst/>
                        </a:rPr>
                        <a:t>כמות</a:t>
                      </a:r>
                      <a:r>
                        <a:rPr lang="he-IL" sz="900" b="0" dirty="0">
                          <a:effectLst/>
                        </a:rPr>
                        <a:t> מבוגרים וילדים, הערכה </a:t>
                      </a:r>
                      <a:r>
                        <a:rPr lang="he-IL" sz="900" b="0" u="sng" dirty="0">
                          <a:effectLst/>
                        </a:rPr>
                        <a:t>באחוזים</a:t>
                      </a:r>
                      <a:r>
                        <a:rPr lang="he-IL" sz="900" b="0" dirty="0">
                          <a:effectLst/>
                        </a:rPr>
                        <a:t> של מאפייני גיל ומגדר</a:t>
                      </a:r>
                      <a:endParaRPr lang="en-US" sz="900" b="0" dirty="0">
                        <a:effectLst/>
                      </a:endParaRPr>
                    </a:p>
                    <a:p>
                      <a:pPr algn="r" rtl="1"/>
                      <a:r>
                        <a:rPr lang="he-IL" sz="900" b="0" dirty="0">
                          <a:effectLst/>
                        </a:rPr>
                        <a:t>הערכה באחוזים עבור כל הרכב מבקרים</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r" rtl="1"/>
                      <a:r>
                        <a:rPr lang="he-IL" sz="900" dirty="0">
                          <a:effectLst/>
                        </a:rPr>
                        <a:t>מבוגרים מס' נוכחים בפעילות/בזמן שיא_____  מגוון אתני (אם יש. לפרט)_______</a:t>
                      </a:r>
                      <a:endParaRPr lang="en-US" sz="900" dirty="0">
                        <a:effectLst/>
                      </a:endParaRPr>
                    </a:p>
                    <a:p>
                      <a:pPr algn="r" rtl="1"/>
                      <a:r>
                        <a:rPr lang="he-IL" sz="900" dirty="0">
                          <a:effectLst/>
                        </a:rPr>
                        <a:t>נשים___ גברים___   </a:t>
                      </a:r>
                      <a:r>
                        <a:rPr lang="he-IL" sz="900" u="sng" dirty="0">
                          <a:effectLst/>
                        </a:rPr>
                        <a:t>קרבה:</a:t>
                      </a:r>
                      <a:r>
                        <a:rPr lang="he-IL" sz="900" dirty="0">
                          <a:effectLst/>
                        </a:rPr>
                        <a:t> הורה___ סבים___ מטפל/ת___ אח/</a:t>
                      </a:r>
                      <a:r>
                        <a:rPr lang="he-IL" sz="900" dirty="0" err="1">
                          <a:effectLst/>
                        </a:rPr>
                        <a:t>ות</a:t>
                      </a:r>
                      <a:r>
                        <a:rPr lang="he-IL" sz="900" dirty="0">
                          <a:effectLst/>
                        </a:rPr>
                        <a:t> גדול/ה___ אחר___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r" rtl="1"/>
                      <a:r>
                        <a:rPr lang="he-IL" sz="900" dirty="0">
                          <a:effectLst/>
                        </a:rPr>
                        <a:t>ילדים  מס' נוכחים בפעילות/בזמן שיא_____</a:t>
                      </a:r>
                      <a:endParaRPr lang="en-US" sz="900" dirty="0">
                        <a:effectLst/>
                      </a:endParaRPr>
                    </a:p>
                    <a:p>
                      <a:pPr algn="r" rtl="1"/>
                      <a:r>
                        <a:rPr lang="he-IL" sz="900" dirty="0" err="1">
                          <a:effectLst/>
                        </a:rPr>
                        <a:t>בנות___בנים</a:t>
                      </a:r>
                      <a:r>
                        <a:rPr lang="he-IL" sz="900" dirty="0">
                          <a:effectLst/>
                        </a:rPr>
                        <a:t>___     </a:t>
                      </a:r>
                      <a:r>
                        <a:rPr lang="he-IL" sz="900" u="sng" dirty="0">
                          <a:effectLst/>
                        </a:rPr>
                        <a:t> גיל:</a:t>
                      </a:r>
                      <a:r>
                        <a:rPr lang="he-IL" sz="900" dirty="0">
                          <a:effectLst/>
                        </a:rPr>
                        <a:t> </a:t>
                      </a:r>
                      <a:r>
                        <a:rPr lang="en-US" sz="900" dirty="0">
                          <a:effectLst/>
                        </a:rPr>
                        <a:t>0-3</a:t>
                      </a:r>
                      <a:r>
                        <a:rPr lang="he-IL" sz="900" dirty="0">
                          <a:effectLst/>
                        </a:rPr>
                        <a:t>___ </a:t>
                      </a:r>
                      <a:r>
                        <a:rPr lang="en-US" sz="900" dirty="0">
                          <a:effectLst/>
                        </a:rPr>
                        <a:t>3-6</a:t>
                      </a:r>
                      <a:r>
                        <a:rPr lang="he-IL" sz="900" dirty="0">
                          <a:effectLst/>
                        </a:rPr>
                        <a:t>___ </a:t>
                      </a:r>
                      <a:r>
                        <a:rPr lang="en-US" sz="900" dirty="0">
                          <a:effectLst/>
                        </a:rPr>
                        <a:t>6</a:t>
                      </a:r>
                      <a:r>
                        <a:rPr lang="he-IL" sz="900" dirty="0">
                          <a:effectLst/>
                        </a:rPr>
                        <a:t>+___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extLst>
                  <a:ext uri="{0D108BD9-81ED-4DB2-BD59-A6C34878D82A}">
                    <a16:rowId xmlns:a16="http://schemas.microsoft.com/office/drawing/2014/main" val="358800599"/>
                  </a:ext>
                </a:extLst>
              </a:tr>
              <a:tr h="211165">
                <a:tc vMerge="1">
                  <a:txBody>
                    <a:bodyPr/>
                    <a:lstStyle/>
                    <a:p>
                      <a:pPr rtl="1"/>
                      <a:endParaRPr lang="he-IL"/>
                    </a:p>
                  </a:txBody>
                  <a:tcPr/>
                </a:tc>
                <a:tc gridSpan="2">
                  <a:txBody>
                    <a:bodyPr/>
                    <a:lstStyle/>
                    <a:p>
                      <a:pPr algn="r" rtl="1"/>
                      <a:r>
                        <a:rPr lang="he-IL" sz="900" dirty="0">
                          <a:effectLst/>
                        </a:rPr>
                        <a:t>הרכב:   </a:t>
                      </a:r>
                      <a:r>
                        <a:rPr lang="he-IL" sz="900" u="sng" dirty="0">
                          <a:effectLst/>
                        </a:rPr>
                        <a:t>מבוגר</a:t>
                      </a:r>
                      <a:r>
                        <a:rPr lang="he-IL" sz="900" dirty="0">
                          <a:effectLst/>
                        </a:rPr>
                        <a:t> וילד/ה___   עם 2 ילדים___  3 ילדים+ ___    </a:t>
                      </a:r>
                      <a:r>
                        <a:rPr lang="he-IL" sz="900" u="sng" dirty="0">
                          <a:effectLst/>
                        </a:rPr>
                        <a:t>זוג</a:t>
                      </a:r>
                      <a:r>
                        <a:rPr lang="he-IL" sz="900" dirty="0">
                          <a:effectLst/>
                        </a:rPr>
                        <a:t> וילד/ה___  עם 2 ילדים ___  3 ילדים+ ___    </a:t>
                      </a:r>
                      <a:r>
                        <a:rPr lang="he-IL" sz="900" u="sng" dirty="0">
                          <a:effectLst/>
                        </a:rPr>
                        <a:t>קבוצה</a:t>
                      </a:r>
                      <a:r>
                        <a:rPr lang="he-IL" sz="900" dirty="0">
                          <a:effectLst/>
                        </a:rPr>
                        <a:t> (כמה מבוגרים וכמה ילדים):____________</a:t>
                      </a:r>
                      <a:endParaRPr lang="en-US" sz="900" dirty="0">
                        <a:effectLst/>
                      </a:endParaRPr>
                    </a:p>
                    <a:p>
                      <a:pPr algn="r" rtl="1"/>
                      <a:r>
                        <a:rPr lang="he-IL" sz="900" dirty="0">
                          <a:effectLst/>
                        </a:rPr>
                        <a:t>אופן התניידות:   מבוגר/ים וילד/ים </a:t>
                      </a:r>
                      <a:r>
                        <a:rPr lang="he-IL" sz="900" u="sng" dirty="0">
                          <a:effectLst/>
                        </a:rPr>
                        <a:t>הולכים</a:t>
                      </a:r>
                      <a:r>
                        <a:rPr lang="he-IL" sz="900" dirty="0">
                          <a:effectLst/>
                        </a:rPr>
                        <a:t> ___    מבוגר/ים עם </a:t>
                      </a:r>
                      <a:r>
                        <a:rPr lang="he-IL" sz="900" u="sng" dirty="0">
                          <a:effectLst/>
                        </a:rPr>
                        <a:t>עגלה </a:t>
                      </a:r>
                      <a:r>
                        <a:rPr lang="he-IL" sz="900" dirty="0">
                          <a:effectLst/>
                        </a:rPr>
                        <a:t> ___    מבוגר/ים וילד </a:t>
                      </a:r>
                      <a:r>
                        <a:rPr lang="he-IL" sz="900" u="sng" dirty="0">
                          <a:effectLst/>
                        </a:rPr>
                        <a:t>רכוב</a:t>
                      </a:r>
                      <a:r>
                        <a:rPr lang="he-IL" sz="900" dirty="0">
                          <a:effectLst/>
                        </a:rPr>
                        <a:t> (אופניים, </a:t>
                      </a:r>
                      <a:r>
                        <a:rPr lang="he-IL" sz="900" dirty="0" err="1">
                          <a:effectLst/>
                        </a:rPr>
                        <a:t>בימבה</a:t>
                      </a:r>
                      <a:r>
                        <a:rPr lang="he-IL" sz="900" dirty="0">
                          <a:effectLst/>
                        </a:rPr>
                        <a:t>, קורקינט) 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1870252829"/>
                  </a:ext>
                </a:extLst>
              </a:tr>
              <a:tr h="105582">
                <a:tc>
                  <a:txBody>
                    <a:bodyPr/>
                    <a:lstStyle/>
                    <a:p>
                      <a:pPr algn="r" rtl="1"/>
                      <a:r>
                        <a:rPr lang="he-IL" sz="900" b="0">
                          <a:effectLst/>
                        </a:rPr>
                        <a:t>הערכת משך שהייה</a:t>
                      </a:r>
                      <a:endParaRPr lang="en-US" sz="900" b="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900" u="sng" dirty="0">
                          <a:effectLst/>
                        </a:rPr>
                        <a:t>עד חצי שעה:</a:t>
                      </a:r>
                      <a:r>
                        <a:rPr lang="he-IL" sz="900" dirty="0">
                          <a:effectLst/>
                        </a:rPr>
                        <a:t> רוב/כמחצית/מיעוט    </a:t>
                      </a:r>
                      <a:r>
                        <a:rPr lang="he-IL" sz="900" u="sng" dirty="0">
                          <a:effectLst/>
                        </a:rPr>
                        <a:t>חצי שעה-שעה:</a:t>
                      </a:r>
                      <a:r>
                        <a:rPr lang="he-IL" sz="900" dirty="0">
                          <a:effectLst/>
                        </a:rPr>
                        <a:t> רוב/כמחצית/מיעוט    </a:t>
                      </a:r>
                      <a:r>
                        <a:rPr lang="he-IL" sz="900" u="sng" dirty="0">
                          <a:effectLst/>
                        </a:rPr>
                        <a:t>שעה-שעתיים:</a:t>
                      </a:r>
                      <a:r>
                        <a:rPr lang="he-IL" sz="900" dirty="0">
                          <a:effectLst/>
                        </a:rPr>
                        <a:t> רוב/כמחצית/מיעוט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959054136"/>
                  </a:ext>
                </a:extLst>
              </a:tr>
              <a:tr h="1352028">
                <a:tc>
                  <a:txBody>
                    <a:bodyPr/>
                    <a:lstStyle/>
                    <a:p>
                      <a:pPr algn="r" rtl="1"/>
                      <a:r>
                        <a:rPr lang="he-IL" sz="900" b="0" dirty="0">
                          <a:effectLst/>
                        </a:rPr>
                        <a:t>תיאור כללי ומיפוי חסמים</a:t>
                      </a:r>
                      <a:endParaRPr lang="en-US" sz="900" b="0" dirty="0">
                        <a:effectLst/>
                      </a:endParaRPr>
                    </a:p>
                    <a:p>
                      <a:pPr algn="r" rtl="1">
                        <a:spcAft>
                          <a:spcPts val="600"/>
                        </a:spcAft>
                      </a:pPr>
                      <a:r>
                        <a:rPr lang="he-IL" sz="900" b="0" dirty="0">
                          <a:effectLst/>
                        </a:rPr>
                        <a:t>בכל קריטריון: לתת ציון בין 1 (כלל לא/ שלילי מאוד) ל- </a:t>
                      </a:r>
                      <a:r>
                        <a:rPr lang="en-US" sz="900" b="0" dirty="0">
                          <a:effectLst/>
                        </a:rPr>
                        <a:t>7 </a:t>
                      </a:r>
                      <a:r>
                        <a:rPr lang="he-IL" sz="900" b="0" dirty="0">
                          <a:effectLst/>
                        </a:rPr>
                        <a:t>(חיובי/ במידה רבה מאוד) </a:t>
                      </a:r>
                      <a:endParaRPr lang="en-US" sz="900" b="0" dirty="0">
                        <a:effectLst/>
                      </a:endParaRPr>
                    </a:p>
                    <a:p>
                      <a:pPr algn="r" rtl="1">
                        <a:spcAft>
                          <a:spcPts val="600"/>
                        </a:spcAft>
                      </a:pPr>
                      <a:r>
                        <a:rPr lang="he-IL" sz="900" b="0" dirty="0">
                          <a:effectLst/>
                        </a:rPr>
                        <a:t>*האם הוצבו שלטים המזמינים לפעילות/ הכוונה למתחם? האם השילוט מעוצב/ממותג? באיזו שפה?</a:t>
                      </a:r>
                      <a:endParaRPr lang="en-US" sz="900" b="0" dirty="0">
                        <a:effectLst/>
                      </a:endParaRPr>
                    </a:p>
                    <a:p>
                      <a:pPr algn="r" rtl="1">
                        <a:spcAft>
                          <a:spcPts val="600"/>
                        </a:spcAft>
                      </a:pPr>
                      <a:r>
                        <a:rPr lang="he-IL" sz="900" b="0" dirty="0">
                          <a:effectLst/>
                        </a:rPr>
                        <a:t>עבור כל התרחשות יש לציין היקף מקרים שנצפו (כמות) ולתאר בפירוט הכללי</a:t>
                      </a:r>
                      <a:endParaRPr lang="en-US" sz="900" b="0" dirty="0">
                        <a:effectLst/>
                      </a:endParaRPr>
                    </a:p>
                    <a:p>
                      <a:pPr algn="r" rtl="1"/>
                      <a:br>
                        <a:rPr lang="he-IL" sz="900" b="0" dirty="0">
                          <a:effectLst/>
                        </a:rPr>
                      </a:br>
                      <a:r>
                        <a:rPr lang="he-IL" sz="900" b="0" dirty="0">
                          <a:effectLst/>
                        </a:rPr>
                        <a:t>*</a:t>
                      </a:r>
                      <a:r>
                        <a:rPr lang="en-US" sz="900" b="0" dirty="0">
                          <a:effectLst/>
                        </a:rPr>
                        <a:t>* </a:t>
                      </a:r>
                      <a:r>
                        <a:rPr lang="he-IL" sz="900" b="0" dirty="0">
                          <a:effectLst/>
                        </a:rPr>
                        <a:t>שימוש יצירתי שתורם לפעילות ולמשתתפים לא נספר כהפרעה, יש לפרט בתיאור ההתנהלות</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lnSpc>
                          <a:spcPct val="115000"/>
                        </a:lnSpc>
                      </a:pPr>
                      <a:r>
                        <a:rPr lang="he-IL" sz="900" dirty="0">
                          <a:effectLst/>
                        </a:rPr>
                        <a:t>ציון (7-1) מרחב ציבורי: נוחות הגעה (עם עגלה)___ נוח לפעילות____  צל____ בטיחות (גידור, מרחק מכביש )____ ניקיון _____  איכות ציוד (חפצים ועזרים נלווים)____ התאמה למגוון גילי ילדים_____ נוחות שהייה למבוגרים____ התאמה לכמות משתתפים_____ שילוט ופרסום בסביבת הפעילות</a:t>
                      </a:r>
                      <a:r>
                        <a:rPr lang="en-US" sz="900" dirty="0">
                          <a:effectLst/>
                        </a:rPr>
                        <a:t>*</a:t>
                      </a:r>
                      <a:r>
                        <a:rPr lang="he-IL" sz="900" dirty="0">
                          <a:effectLst/>
                        </a:rPr>
                        <a:t>____ בטוח לתנועת ילדים חופשית____</a:t>
                      </a:r>
                      <a:endParaRPr lang="en-US" sz="900" dirty="0">
                        <a:effectLst/>
                      </a:endParaRPr>
                    </a:p>
                    <a:p>
                      <a:pPr algn="r" rtl="1">
                        <a:lnSpc>
                          <a:spcPct val="115000"/>
                        </a:lnSpc>
                      </a:pPr>
                      <a:r>
                        <a:rPr lang="he-IL" sz="900" dirty="0">
                          <a:effectLst/>
                        </a:rPr>
                        <a:t>תיאור כללי של מרחב הפעילות, </a:t>
                      </a:r>
                      <a:r>
                        <a:rPr lang="he-IL" sz="900" u="sng" dirty="0">
                          <a:effectLst/>
                        </a:rPr>
                        <a:t>פירוט התחנות </a:t>
                      </a:r>
                      <a:r>
                        <a:rPr lang="he-IL" sz="900" dirty="0">
                          <a:effectLst/>
                        </a:rPr>
                        <a:t>(מה מבוקש, מה פחות, </a:t>
                      </a:r>
                      <a:r>
                        <a:rPr lang="he-IL" sz="900" u="sng" dirty="0">
                          <a:effectLst/>
                        </a:rPr>
                        <a:t>מה כלל הנחייה ומה הוצב לשימוש עצמי</a:t>
                      </a:r>
                      <a:r>
                        <a:rPr lang="he-IL" sz="900" dirty="0">
                          <a:effectLst/>
                        </a:rPr>
                        <a:t>), תיאור מילולי שלמדדים לעיל, ונקודות חשובות לציון:</a:t>
                      </a:r>
                      <a:endParaRPr lang="en-US" sz="900" dirty="0">
                        <a:effectLst/>
                      </a:endParaRPr>
                    </a:p>
                    <a:p>
                      <a:pPr algn="r" rtl="1">
                        <a:lnSpc>
                          <a:spcPct val="115000"/>
                        </a:lnSpc>
                      </a:pPr>
                      <a:r>
                        <a:rPr lang="he-IL" sz="900" dirty="0">
                          <a:effectLst/>
                        </a:rPr>
                        <a:t> </a:t>
                      </a:r>
                      <a:endParaRPr lang="en-US" sz="900" dirty="0">
                        <a:effectLst/>
                      </a:endParaRPr>
                    </a:p>
                    <a:p>
                      <a:pPr algn="r" rtl="1">
                        <a:lnSpc>
                          <a:spcPct val="115000"/>
                        </a:lnSpc>
                      </a:pPr>
                      <a:r>
                        <a:rPr lang="he-IL" sz="900" dirty="0">
                          <a:effectLst/>
                        </a:rPr>
                        <a:t> </a:t>
                      </a:r>
                      <a:endParaRPr lang="en-US" sz="900" dirty="0">
                        <a:effectLst/>
                      </a:endParaRPr>
                    </a:p>
                    <a:p>
                      <a:pPr algn="r" rtl="1">
                        <a:lnSpc>
                          <a:spcPct val="115000"/>
                        </a:lnSpc>
                      </a:pPr>
                      <a:r>
                        <a:rPr lang="he-IL" sz="900" dirty="0">
                          <a:effectLst/>
                        </a:rPr>
                        <a:t>היקף הפרעות בפעילות: מענה לטלפון (מדריכים) ___  תקלות בציוד___  שימוש לא מותאם*</a:t>
                      </a:r>
                      <a:r>
                        <a:rPr lang="en-US" sz="900" dirty="0">
                          <a:effectLst/>
                        </a:rPr>
                        <a:t>*</a:t>
                      </a:r>
                      <a:r>
                        <a:rPr lang="he-IL" sz="900" dirty="0">
                          <a:effectLst/>
                        </a:rPr>
                        <a:t> בחפצי הפעילות (</a:t>
                      </a:r>
                      <a:r>
                        <a:rPr lang="he-IL" sz="900" u="sng" dirty="0">
                          <a:effectLst/>
                        </a:rPr>
                        <a:t>שפוגע </a:t>
                      </a:r>
                      <a:r>
                        <a:rPr lang="he-IL" sz="900" dirty="0">
                          <a:effectLst/>
                        </a:rPr>
                        <a:t>בהתנהלות) לפרט:______ אחר, לפרט:______</a:t>
                      </a:r>
                      <a:endParaRPr lang="en-US" sz="900" dirty="0">
                        <a:effectLst/>
                      </a:endParaRPr>
                    </a:p>
                    <a:p>
                      <a:pPr algn="r" rtl="1">
                        <a:lnSpc>
                          <a:spcPct val="115000"/>
                        </a:lnSpc>
                      </a:pPr>
                      <a:r>
                        <a:rPr lang="he-IL" sz="900" dirty="0">
                          <a:effectLst/>
                        </a:rPr>
                        <a:t>מקרב גורמי חוץ במרחב הציבורי: עוברי אורח מכל סוג ______ הפרעות מפעילות מקבילה ______ בטיחות (כלבים, אופניים) ______אחר, לפרט: ______</a:t>
                      </a:r>
                      <a:endParaRPr lang="en-US" sz="900" dirty="0">
                        <a:effectLst/>
                      </a:endParaRPr>
                    </a:p>
                    <a:p>
                      <a:pPr algn="r" rtl="1"/>
                      <a:r>
                        <a:rPr lang="he-IL" sz="900" dirty="0">
                          <a:effectLst/>
                        </a:rPr>
                        <a:t>פירוט כללי:</a:t>
                      </a:r>
                      <a:endParaRPr lang="en-US" sz="900" dirty="0">
                        <a:effectLst/>
                      </a:endParaRPr>
                    </a:p>
                  </a:txBody>
                  <a:tcPr marL="24163" marR="24163" marT="0" marB="0"/>
                </a:tc>
                <a:tc hMerge="1">
                  <a:txBody>
                    <a:bodyPr/>
                    <a:lstStyle/>
                    <a:p>
                      <a:pPr rtl="1"/>
                      <a:endParaRPr lang="he-IL"/>
                    </a:p>
                  </a:txBody>
                  <a:tcPr/>
                </a:tc>
                <a:extLst>
                  <a:ext uri="{0D108BD9-81ED-4DB2-BD59-A6C34878D82A}">
                    <a16:rowId xmlns:a16="http://schemas.microsoft.com/office/drawing/2014/main" val="2678747580"/>
                  </a:ext>
                </a:extLst>
              </a:tr>
              <a:tr h="1193082">
                <a:tc>
                  <a:txBody>
                    <a:bodyPr/>
                    <a:lstStyle/>
                    <a:p>
                      <a:pPr algn="r" rtl="1"/>
                      <a:r>
                        <a:rPr lang="he-IL" sz="900" b="0">
                          <a:effectLst/>
                        </a:rPr>
                        <a:t>התנהלות מפעילים</a:t>
                      </a:r>
                      <a:endParaRPr lang="en-US" sz="900" b="0">
                        <a:effectLst/>
                      </a:endParaRPr>
                    </a:p>
                    <a:p>
                      <a:pPr algn="r" rtl="1">
                        <a:spcAft>
                          <a:spcPts val="600"/>
                        </a:spcAft>
                      </a:pPr>
                      <a:r>
                        <a:rPr lang="he-IL" sz="900" b="0">
                          <a:effectLst/>
                        </a:rPr>
                        <a:t>בכל קריטריון: לתת ציון בין 1 (כלל לא/ שלילי מאוד) ל- </a:t>
                      </a:r>
                      <a:r>
                        <a:rPr lang="en-US" sz="900" b="0">
                          <a:effectLst/>
                        </a:rPr>
                        <a:t>7 </a:t>
                      </a:r>
                      <a:r>
                        <a:rPr lang="he-IL" sz="900" b="0">
                          <a:effectLst/>
                        </a:rPr>
                        <a:t>(חיובי/ במידה רבה מאוד) </a:t>
                      </a:r>
                      <a:endParaRPr lang="en-US" sz="900" b="0">
                        <a:effectLst/>
                      </a:endParaRPr>
                    </a:p>
                    <a:p>
                      <a:pPr algn="r" rtl="1"/>
                      <a:r>
                        <a:rPr lang="he-IL" sz="900" b="0">
                          <a:effectLst/>
                        </a:rPr>
                        <a:t> </a:t>
                      </a:r>
                      <a:endParaRPr lang="en-US" sz="900" b="0">
                        <a:effectLst/>
                      </a:endParaRPr>
                    </a:p>
                    <a:p>
                      <a:pPr algn="r" rtl="1"/>
                      <a:r>
                        <a:rPr lang="he-IL" sz="900" b="0">
                          <a:effectLst/>
                        </a:rPr>
                        <a:t>לתאר ולפרט על אופן ניהול הפעילות והתנהגות המפעילים במהלכה</a:t>
                      </a:r>
                      <a:endParaRPr lang="en-US" sz="900" b="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lnSpc>
                          <a:spcPct val="115000"/>
                        </a:lnSpc>
                      </a:pPr>
                      <a:r>
                        <a:rPr lang="he-IL" sz="900" dirty="0">
                          <a:effectLst/>
                        </a:rPr>
                        <a:t>ציון (7-1) הנחייה ברורה ___ התאמה וגמישות (להפרעות, לצרכי המשתתפים, </a:t>
                      </a:r>
                      <a:r>
                        <a:rPr lang="he-IL" sz="900" u="sng" dirty="0">
                          <a:effectLst/>
                        </a:rPr>
                        <a:t>שפה</a:t>
                      </a:r>
                      <a:r>
                        <a:rPr lang="he-IL" sz="900" dirty="0">
                          <a:effectLst/>
                        </a:rPr>
                        <a:t>) ___ עידוד מעבר בין תחנות ___עידוד משחק משותף מלווה-ילד ___</a:t>
                      </a:r>
                      <a:br>
                        <a:rPr lang="he-IL" sz="900" dirty="0">
                          <a:effectLst/>
                        </a:rPr>
                      </a:br>
                      <a:r>
                        <a:rPr lang="he-IL" sz="900" dirty="0">
                          <a:effectLst/>
                        </a:rPr>
                        <a:t>עידוד יצירתיות ____ מתן רעיונות נוספים להורים להפעלת הילדים ____ עידוד תנועה חופשית של ילדים במתחם ____</a:t>
                      </a:r>
                      <a:endParaRPr lang="en-US" sz="900" dirty="0">
                        <a:effectLst/>
                      </a:endParaRPr>
                    </a:p>
                    <a:p>
                      <a:pPr algn="r" rtl="1"/>
                      <a:r>
                        <a:rPr lang="he-IL" sz="900" dirty="0">
                          <a:effectLst/>
                        </a:rPr>
                        <a:t>תיאור התנהלות מפעילים וצוות קהילתי (פירוט ודוגמאות למדדים לעיל, שיתוף הפעולה בין מדריכים, מעורבות בתחנות מודרכות ושאינן מודרכות, אם יש צוות מהמרכז הקהילתי -בין אם מפעילים תחנה או לא - עד כמה נוכחותם בולטת, עד כמה "מתערבבים" בקרב התושבים ומקדמים יצירת קשר לגיוס ושיתוף פעולה? וכל סוגיה ראויה לציון):</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r" rtl="1"/>
                      <a:r>
                        <a:rPr lang="he-IL" sz="900" dirty="0">
                          <a:effectLst/>
                        </a:rPr>
                        <a:t>האם עסקים מקומיים לקחו חלק בתפעול/שיווק/השתתפו בדרך כלשהי באירוע? מי יזם את שיתוף הפעולה (בעלי העסקים, התושבים, המרכז הקהילתי/</a:t>
                      </a:r>
                      <a:r>
                        <a:rPr lang="he-IL" sz="900" dirty="0" err="1">
                          <a:effectLst/>
                        </a:rPr>
                        <a:t>עיקרייה</a:t>
                      </a:r>
                      <a:r>
                        <a:rPr lang="he-IL" sz="900" dirty="0">
                          <a:effectLst/>
                        </a:rPr>
                        <a:t>)?</a:t>
                      </a:r>
                      <a:endParaRPr lang="en-US" sz="900" dirty="0">
                        <a:effectLst/>
                      </a:endParaRPr>
                    </a:p>
                    <a:p>
                      <a:pPr algn="r" rtl="1"/>
                      <a:r>
                        <a:rPr lang="he-IL" sz="900" dirty="0">
                          <a:effectLst/>
                        </a:rPr>
                        <a:t>האם תושבים הפעילו תחנות / לקחו חלק מהתפעול / הביאו ציוד מהבית – האם וכיצד גויסו/ יזמו בעצמם? האם פעילים בעוד ערוצים קהילתיים בשכונה?</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66882453"/>
                  </a:ext>
                </a:extLst>
              </a:tr>
              <a:tr h="1358425">
                <a:tc>
                  <a:txBody>
                    <a:bodyPr/>
                    <a:lstStyle/>
                    <a:p>
                      <a:pPr algn="r" rtl="1"/>
                      <a:r>
                        <a:rPr lang="he-IL" sz="900" b="0" dirty="0">
                          <a:effectLst/>
                        </a:rPr>
                        <a:t>התנהלות המשתתפים (מבוגרים וילדים) ואינטראקציות</a:t>
                      </a:r>
                      <a:endParaRPr lang="en-US" sz="900" b="0" dirty="0">
                        <a:effectLst/>
                      </a:endParaRPr>
                    </a:p>
                    <a:p>
                      <a:pPr algn="r" rtl="1">
                        <a:spcAft>
                          <a:spcPts val="600"/>
                        </a:spcAft>
                      </a:pPr>
                      <a:r>
                        <a:rPr lang="he-IL" sz="900" b="0" dirty="0">
                          <a:effectLst/>
                        </a:rPr>
                        <a:t>בכל קריטריון: לתת ציון בין 1 (כלל לא/ שלילי מאוד) ל- </a:t>
                      </a:r>
                      <a:r>
                        <a:rPr lang="en-US" sz="900" b="0" dirty="0">
                          <a:effectLst/>
                        </a:rPr>
                        <a:t>7 </a:t>
                      </a:r>
                      <a:r>
                        <a:rPr lang="he-IL" sz="900" b="0" dirty="0">
                          <a:effectLst/>
                        </a:rPr>
                        <a:t>(חיובי/ במידה רבה מאוד) </a:t>
                      </a:r>
                      <a:endParaRPr lang="en-US" sz="900" b="0" dirty="0">
                        <a:effectLst/>
                      </a:endParaRPr>
                    </a:p>
                    <a:p>
                      <a:pPr algn="r" rtl="1"/>
                      <a:r>
                        <a:rPr lang="he-IL" sz="900" b="0" dirty="0">
                          <a:effectLst/>
                        </a:rPr>
                        <a:t> </a:t>
                      </a:r>
                      <a:endParaRPr lang="en-US" sz="900" b="0" dirty="0">
                        <a:effectLst/>
                      </a:endParaRPr>
                    </a:p>
                    <a:p>
                      <a:pPr algn="r" rtl="1"/>
                      <a:r>
                        <a:rPr lang="he-IL" sz="900" b="0" dirty="0">
                          <a:effectLst/>
                        </a:rPr>
                        <a:t> </a:t>
                      </a:r>
                      <a:endParaRPr lang="en-US" sz="900" b="0" dirty="0">
                        <a:effectLst/>
                      </a:endParaRPr>
                    </a:p>
                    <a:p>
                      <a:pPr algn="r" rtl="1"/>
                      <a:r>
                        <a:rPr lang="he-IL" sz="900" b="0" dirty="0">
                          <a:effectLst/>
                        </a:rPr>
                        <a:t>לתאר ולפרט על התנהגות המשתתפים וכל סוגי האינטראקציות,  כולל התרחשויות בולטות ו/או חריגות מכל סוג</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900" dirty="0">
                          <a:effectLst/>
                        </a:rPr>
                        <a:t>ציון (7-1) שמירה על הציוד ומתקני המשחק ____ הקשבה למפעילים ____ שיתוף פעולה ומעורבות ____ משחק משותף מבוגר-ילד:____  </a:t>
                      </a:r>
                      <a:br>
                        <a:rPr lang="he-IL" sz="900" dirty="0">
                          <a:effectLst/>
                        </a:rPr>
                      </a:br>
                      <a:r>
                        <a:rPr lang="he-IL" sz="900" dirty="0">
                          <a:effectLst/>
                        </a:rPr>
                        <a:t>אינטראקציית מלווה ילד:</a:t>
                      </a:r>
                      <a:endParaRPr lang="en-US" sz="900" dirty="0">
                        <a:effectLst/>
                      </a:endParaRPr>
                    </a:p>
                    <a:p>
                      <a:pPr algn="r" rtl="1"/>
                      <a:r>
                        <a:rPr lang="he-IL" sz="900" dirty="0">
                          <a:effectLst/>
                        </a:rPr>
                        <a:t>הערכת אחוז ההרכבים </a:t>
                      </a:r>
                      <a:r>
                        <a:rPr lang="he-IL" sz="900" u="sng" dirty="0">
                          <a:effectLst/>
                        </a:rPr>
                        <a:t>שרוב הזמן</a:t>
                      </a:r>
                      <a:r>
                        <a:rPr lang="he-IL" sz="900" dirty="0">
                          <a:effectLst/>
                        </a:rPr>
                        <a:t> מתקיים ביניהם משחק משותף מלווה-ילד : במידה רבה___  במידה בינונית___  במידה נמוכה עד כלל לא (מלווה רק משגיח)</a:t>
                      </a:r>
                      <a:r>
                        <a:rPr lang="en-US" sz="900" dirty="0">
                          <a:effectLst/>
                        </a:rPr>
                        <a:t>___ </a:t>
                      </a:r>
                    </a:p>
                    <a:p>
                      <a:pPr algn="r" rtl="1"/>
                      <a:r>
                        <a:rPr lang="he-IL" sz="900" dirty="0">
                          <a:effectLst/>
                        </a:rPr>
                        <a:t>הערכת אחוז ההרכבים </a:t>
                      </a:r>
                      <a:r>
                        <a:rPr lang="he-IL" sz="900" u="sng" dirty="0">
                          <a:effectLst/>
                        </a:rPr>
                        <a:t>שברוב הזמן</a:t>
                      </a:r>
                      <a:r>
                        <a:rPr lang="he-IL" sz="900" dirty="0">
                          <a:effectLst/>
                        </a:rPr>
                        <a:t> התקשורת (מילולית ופיזית) שמתקיימת ביניהם (מלווה-ילד) היא: חיובית____ ניטרלית____ שלילית</a:t>
                      </a:r>
                      <a:r>
                        <a:rPr lang="en-US" sz="900" dirty="0">
                          <a:effectLst/>
                        </a:rPr>
                        <a:t>____ </a:t>
                      </a:r>
                    </a:p>
                    <a:p>
                      <a:pPr algn="r" rtl="1"/>
                      <a:r>
                        <a:rPr lang="he-IL" sz="900" dirty="0">
                          <a:effectLst/>
                        </a:rPr>
                        <a:t> </a:t>
                      </a:r>
                      <a:endParaRPr lang="en-US" sz="900" dirty="0">
                        <a:effectLst/>
                      </a:endParaRPr>
                    </a:p>
                    <a:p>
                      <a:pPr algn="r" rtl="1"/>
                      <a:r>
                        <a:rPr lang="he-IL" sz="900" dirty="0">
                          <a:effectLst/>
                        </a:rPr>
                        <a:t>קהילתיות:</a:t>
                      </a:r>
                      <a:endParaRPr lang="en-US" sz="900" dirty="0">
                        <a:effectLst/>
                      </a:endParaRPr>
                    </a:p>
                    <a:p>
                      <a:pPr algn="r" rtl="1"/>
                      <a:r>
                        <a:rPr lang="he-IL" sz="900" dirty="0">
                          <a:effectLst/>
                        </a:rPr>
                        <a:t>הערכה באחוזים של משחק משותף בין ילדים- בין אחים/חברים שהגיעו יחד____ בין ילדים שנפגשו במתחם____ אין משחק משותף בין ילדים, רק עם מלווה/לבד___</a:t>
                      </a:r>
                      <a:endParaRPr lang="en-US" sz="900" dirty="0">
                        <a:effectLst/>
                      </a:endParaRPr>
                    </a:p>
                    <a:p>
                      <a:pPr algn="r" rtl="1"/>
                      <a:r>
                        <a:rPr lang="he-IL" sz="900" dirty="0">
                          <a:effectLst/>
                        </a:rPr>
                        <a:t>הערכת אחוז המבקרים שקיימו אינטראקציות בין מבוגרים- בתוך הרכב שהגיע יחד____ בין מבקרים שנפגשו במתחם____ אין </a:t>
                      </a:r>
                      <a:r>
                        <a:rPr lang="he-IL" sz="900" dirty="0" err="1">
                          <a:effectLst/>
                        </a:rPr>
                        <a:t>אינט</a:t>
                      </a:r>
                      <a:r>
                        <a:rPr lang="he-IL" sz="900" dirty="0">
                          <a:effectLst/>
                        </a:rPr>
                        <a:t>' עם מבקרים אחרים____</a:t>
                      </a:r>
                      <a:endParaRPr lang="en-US" sz="900" dirty="0">
                        <a:effectLst/>
                      </a:endParaRPr>
                    </a:p>
                    <a:p>
                      <a:pPr algn="r" rtl="1"/>
                      <a:r>
                        <a:rPr lang="he-IL" sz="900" dirty="0">
                          <a:effectLst/>
                        </a:rPr>
                        <a:t> </a:t>
                      </a:r>
                      <a:endParaRPr lang="en-US" sz="900" dirty="0">
                        <a:effectLst/>
                      </a:endParaRPr>
                    </a:p>
                    <a:p>
                      <a:pPr algn="r" rtl="1"/>
                      <a:r>
                        <a:rPr lang="he-IL" sz="900" dirty="0">
                          <a:effectLst/>
                        </a:rPr>
                        <a:t>חסמים- כמות מקרים שנצפו: מתן טלפון נייד "להעסיק" את הילד___ מבוגר עסוק בטלפון _____ חסמים אחרים, לפרט: ____</a:t>
                      </a:r>
                      <a:endParaRPr lang="en-US" sz="900" dirty="0">
                        <a:effectLst/>
                      </a:endParaRPr>
                    </a:p>
                    <a:p>
                      <a:pPr algn="r" rtl="1"/>
                      <a:r>
                        <a:rPr lang="he-IL" sz="900" dirty="0">
                          <a:effectLst/>
                        </a:rPr>
                        <a:t> </a:t>
                      </a:r>
                      <a:endParaRPr lang="en-US" sz="900" dirty="0">
                        <a:effectLst/>
                      </a:endParaRPr>
                    </a:p>
                    <a:p>
                      <a:pPr algn="r" rtl="1"/>
                      <a:r>
                        <a:rPr lang="he-IL" sz="900" dirty="0">
                          <a:effectLst/>
                        </a:rPr>
                        <a:t>תיאור התנהגות המבוגרים והילדים, תיאור תקשורת ואינטראקציות (פירוט ודוגמאות למדדים לעיל, יחס למדריכים </a:t>
                      </a:r>
                      <a:r>
                        <a:rPr lang="he-IL" sz="900" u="sng" dirty="0">
                          <a:effectLst/>
                        </a:rPr>
                        <a:t>ולצוות הקהילתי</a:t>
                      </a:r>
                      <a:r>
                        <a:rPr lang="he-IL" sz="900" dirty="0">
                          <a:effectLst/>
                        </a:rPr>
                        <a:t>, השתתפות פעילה, עידוד הילדים להשתתף, יחסי הורים-ילדים, משחק משותף בין ילדים להורים ובין ילדים לילדים, אינטראקציות ושיח מבוגרים):</a:t>
                      </a:r>
                      <a:endParaRPr lang="en-US" sz="900" dirty="0">
                        <a:effectLst/>
                      </a:endParaRPr>
                    </a:p>
                    <a:p>
                      <a:pPr algn="r" rtl="1"/>
                      <a:r>
                        <a:rPr lang="he-IL" sz="900" dirty="0">
                          <a:effectLst/>
                        </a:rPr>
                        <a:t>האם מבוגר מערב ומעודד סקרנות כלפי הפעילות אצל הילדים? אם כן, איך? </a:t>
                      </a:r>
                      <a:endParaRPr lang="en-US" sz="900" dirty="0">
                        <a:effectLst/>
                      </a:endParaRPr>
                    </a:p>
                    <a:p>
                      <a:pPr algn="r" rtl="1"/>
                      <a:r>
                        <a:rPr lang="he-IL" sz="900" dirty="0">
                          <a:effectLst/>
                        </a:rPr>
                        <a:t>מה מושך את תשומת לב הילדים? מה מעניין ומעסיק אותם? האם הם מבלים בעיקר בתחנות או במרחב הפתוח? מה הילדים עושים?</a:t>
                      </a:r>
                      <a:endParaRPr lang="en-US" sz="900" dirty="0">
                        <a:effectLst/>
                      </a:endParaRPr>
                    </a:p>
                    <a:p>
                      <a:pPr algn="r" rtl="1"/>
                      <a:endParaRPr lang="he-IL" sz="900" dirty="0">
                        <a:effectLst/>
                      </a:endParaRPr>
                    </a:p>
                    <a:p>
                      <a:pPr algn="r" rtl="1"/>
                      <a:endParaRPr lang="en-US" sz="900" dirty="0">
                        <a:effectLst/>
                      </a:endParaRPr>
                    </a:p>
                    <a:p>
                      <a:pPr algn="r" rtl="1"/>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88790157"/>
                  </a:ext>
                </a:extLst>
              </a:tr>
            </a:tbl>
          </a:graphicData>
        </a:graphic>
      </p:graphicFrame>
    </p:spTree>
    <p:extLst>
      <p:ext uri="{BB962C8B-B14F-4D97-AF65-F5344CB8AC3E}">
        <p14:creationId xmlns:p14="http://schemas.microsoft.com/office/powerpoint/2010/main" val="1829850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59</a:t>
            </a:fld>
            <a:endParaRPr lang="en-US" sz="140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a:p>
        </p:txBody>
      </p:sp>
      <p:sp>
        <p:nvSpPr>
          <p:cNvPr id="6" name="TextBox 5">
            <a:extLst>
              <a:ext uri="{FF2B5EF4-FFF2-40B4-BE49-F238E27FC236}">
                <a16:creationId xmlns:a16="http://schemas.microsoft.com/office/drawing/2014/main" id="{C2CBB5D8-F182-42FC-AD67-7F5A42C7F068}"/>
              </a:ext>
            </a:extLst>
          </p:cNvPr>
          <p:cNvSpPr txBox="1"/>
          <p:nvPr/>
        </p:nvSpPr>
        <p:spPr>
          <a:xfrm>
            <a:off x="1" y="-1"/>
            <a:ext cx="12192000" cy="400110"/>
          </a:xfrm>
          <a:prstGeom prst="rect">
            <a:avLst/>
          </a:prstGeom>
          <a:solidFill>
            <a:srgbClr val="EC1C3C"/>
          </a:solidFill>
        </p:spPr>
        <p:txBody>
          <a:bodyPr wrap="square" rtlCol="0">
            <a:spAutoFit/>
          </a:bodyPr>
          <a:lstStyle/>
          <a:p>
            <a:pPr algn="r" rtl="1"/>
            <a:r>
              <a:rPr lang="he-IL" sz="2000" b="1" dirty="0">
                <a:solidFill>
                  <a:schemeClr val="bg1"/>
                </a:solidFill>
                <a:latin typeface="Tahoma" pitchFamily="34" charset="0"/>
                <a:ea typeface="Tahoma" pitchFamily="34" charset="0"/>
                <a:cs typeface="Tahoma" pitchFamily="34" charset="0"/>
              </a:rPr>
              <a:t>מחוון תצפית ניידות/ מרחב ציבורי לדוגמה- רחוב משחק</a:t>
            </a:r>
          </a:p>
        </p:txBody>
      </p:sp>
      <p:graphicFrame>
        <p:nvGraphicFramePr>
          <p:cNvPr id="4" name="Table 3">
            <a:extLst>
              <a:ext uri="{FF2B5EF4-FFF2-40B4-BE49-F238E27FC236}">
                <a16:creationId xmlns:a16="http://schemas.microsoft.com/office/drawing/2014/main" id="{C1958D76-8C90-456D-8D92-3206EC58E039}"/>
              </a:ext>
            </a:extLst>
          </p:cNvPr>
          <p:cNvGraphicFramePr>
            <a:graphicFrameLocks noGrp="1"/>
          </p:cNvGraphicFramePr>
          <p:nvPr>
            <p:extLst>
              <p:ext uri="{D42A27DB-BD31-4B8C-83A1-F6EECF244321}">
                <p14:modId xmlns:p14="http://schemas.microsoft.com/office/powerpoint/2010/main" val="2560563690"/>
              </p:ext>
            </p:extLst>
          </p:nvPr>
        </p:nvGraphicFramePr>
        <p:xfrm>
          <a:off x="-1" y="400109"/>
          <a:ext cx="12192000" cy="6326260"/>
        </p:xfrm>
        <a:graphic>
          <a:graphicData uri="http://schemas.openxmlformats.org/drawingml/2006/table">
            <a:tbl>
              <a:tblPr rtl="1" firstRow="1" firstCol="1" bandRow="1">
                <a:tableStyleId>{5C22544A-7EE6-4342-B048-85BDC9FD1C3A}</a:tableStyleId>
              </a:tblPr>
              <a:tblGrid>
                <a:gridCol w="208280">
                  <a:extLst>
                    <a:ext uri="{9D8B030D-6E8A-4147-A177-3AD203B41FA5}">
                      <a16:colId xmlns:a16="http://schemas.microsoft.com/office/drawing/2014/main" val="1805640746"/>
                    </a:ext>
                  </a:extLst>
                </a:gridCol>
                <a:gridCol w="2995930">
                  <a:extLst>
                    <a:ext uri="{9D8B030D-6E8A-4147-A177-3AD203B41FA5}">
                      <a16:colId xmlns:a16="http://schemas.microsoft.com/office/drawing/2014/main" val="3315715289"/>
                    </a:ext>
                  </a:extLst>
                </a:gridCol>
                <a:gridCol w="2995930">
                  <a:extLst>
                    <a:ext uri="{9D8B030D-6E8A-4147-A177-3AD203B41FA5}">
                      <a16:colId xmlns:a16="http://schemas.microsoft.com/office/drawing/2014/main" val="1322153199"/>
                    </a:ext>
                  </a:extLst>
                </a:gridCol>
                <a:gridCol w="2995930">
                  <a:extLst>
                    <a:ext uri="{9D8B030D-6E8A-4147-A177-3AD203B41FA5}">
                      <a16:colId xmlns:a16="http://schemas.microsoft.com/office/drawing/2014/main" val="3635742924"/>
                    </a:ext>
                  </a:extLst>
                </a:gridCol>
                <a:gridCol w="2995930">
                  <a:extLst>
                    <a:ext uri="{9D8B030D-6E8A-4147-A177-3AD203B41FA5}">
                      <a16:colId xmlns:a16="http://schemas.microsoft.com/office/drawing/2014/main" val="733262730"/>
                    </a:ext>
                  </a:extLst>
                </a:gridCol>
              </a:tblGrid>
              <a:tr h="205234">
                <a:tc>
                  <a:txBody>
                    <a:bodyPr/>
                    <a:lstStyle/>
                    <a:p>
                      <a:pPr algn="r" rtl="1"/>
                      <a:r>
                        <a:rPr lang="he-IL" sz="800">
                          <a:effectLst/>
                        </a:rPr>
                        <a:t> </a:t>
                      </a:r>
                      <a:endParaRPr lang="en-US" sz="90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r" rtl="1"/>
                      <a:r>
                        <a:rPr lang="he-IL" sz="1000" dirty="0">
                          <a:effectLst/>
                        </a:rPr>
                        <a:t>מחוון שאלות לשיחות שטח עם הורים/משפחות במהלך התצפית</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525536687"/>
                  </a:ext>
                </a:extLst>
              </a:tr>
              <a:tr h="164634">
                <a:tc rowSpan="11">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2">
                  <a:txBody>
                    <a:bodyPr/>
                    <a:lstStyle/>
                    <a:p>
                      <a:pPr algn="r" rtl="1"/>
                      <a:r>
                        <a:rPr lang="he-IL" sz="1000" dirty="0">
                          <a:effectLst/>
                        </a:rPr>
                        <a:t>מבוגר 1  </a:t>
                      </a:r>
                      <a:r>
                        <a:rPr lang="he-IL" sz="1000" u="sng" dirty="0">
                          <a:effectLst/>
                        </a:rPr>
                        <a:t>קרבה</a:t>
                      </a:r>
                      <a:r>
                        <a:rPr lang="he-IL" sz="1000" dirty="0">
                          <a:effectLst/>
                        </a:rPr>
                        <a:t>: הורה/ סבים/ </a:t>
                      </a:r>
                      <a:r>
                        <a:rPr lang="he-IL" sz="1000" dirty="0" err="1">
                          <a:effectLst/>
                        </a:rPr>
                        <a:t>מטפל.ת</a:t>
                      </a:r>
                      <a:r>
                        <a:rPr lang="he-IL" sz="1000" dirty="0">
                          <a:effectLst/>
                        </a:rPr>
                        <a:t>/ אחר,  </a:t>
                      </a:r>
                      <a:r>
                        <a:rPr lang="he-IL" sz="1000" u="sng" dirty="0">
                          <a:effectLst/>
                        </a:rPr>
                        <a:t>מגדר</a:t>
                      </a:r>
                      <a:r>
                        <a:rPr lang="he-IL" sz="1000" dirty="0">
                          <a:effectLst/>
                        </a:rPr>
                        <a:t>: ז/נ,   </a:t>
                      </a:r>
                      <a:r>
                        <a:rPr lang="he-IL" sz="1000" u="sng" dirty="0">
                          <a:effectLst/>
                        </a:rPr>
                        <a:t>גיל:</a:t>
                      </a:r>
                      <a:r>
                        <a:rPr lang="he-IL" sz="1000" dirty="0">
                          <a:effectLst/>
                        </a:rPr>
                        <a:t> ___</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gridSpan="2">
                  <a:txBody>
                    <a:bodyPr/>
                    <a:lstStyle/>
                    <a:p>
                      <a:pPr algn="r" rtl="1"/>
                      <a:r>
                        <a:rPr lang="he-IL" sz="1000">
                          <a:effectLst/>
                        </a:rPr>
                        <a:t>מבוגר 2  </a:t>
                      </a:r>
                      <a:r>
                        <a:rPr lang="he-IL" sz="1000" u="sng">
                          <a:effectLst/>
                        </a:rPr>
                        <a:t>קרבה</a:t>
                      </a:r>
                      <a:r>
                        <a:rPr lang="he-IL" sz="1000">
                          <a:effectLst/>
                        </a:rPr>
                        <a:t>: הורה/ סבים/ מטפל.ת/ אחר,  </a:t>
                      </a:r>
                      <a:r>
                        <a:rPr lang="he-IL" sz="1000" u="sng">
                          <a:effectLst/>
                        </a:rPr>
                        <a:t>מגדר</a:t>
                      </a:r>
                      <a:r>
                        <a:rPr lang="he-IL" sz="1000">
                          <a:effectLst/>
                        </a:rPr>
                        <a:t>: ז/נ,   </a:t>
                      </a:r>
                      <a:r>
                        <a:rPr lang="he-IL" sz="1000" u="sng">
                          <a:effectLst/>
                        </a:rPr>
                        <a:t>גיל:</a:t>
                      </a:r>
                      <a:r>
                        <a:rPr lang="he-IL" sz="1000">
                          <a:effectLst/>
                        </a:rPr>
                        <a:t> ___</a:t>
                      </a:r>
                      <a:endParaRPr lang="en-US" sz="100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extLst>
                  <a:ext uri="{0D108BD9-81ED-4DB2-BD59-A6C34878D82A}">
                    <a16:rowId xmlns:a16="http://schemas.microsoft.com/office/drawing/2014/main" val="289098828"/>
                  </a:ext>
                </a:extLst>
              </a:tr>
              <a:tr h="505726">
                <a:tc vMerge="1">
                  <a:txBody>
                    <a:bodyPr/>
                    <a:lstStyle/>
                    <a:p>
                      <a:pPr rtl="1"/>
                      <a:endParaRPr lang="he-IL" sz="2800" dirty="0"/>
                    </a:p>
                  </a:txBody>
                  <a:tcPr/>
                </a:tc>
                <a:tc>
                  <a:txBody>
                    <a:bodyPr/>
                    <a:lstStyle/>
                    <a:p>
                      <a:pPr algn="r" rtl="1"/>
                      <a:r>
                        <a:rPr lang="he-IL" sz="1000" dirty="0">
                          <a:effectLst/>
                        </a:rPr>
                        <a:t>ילד </a:t>
                      </a:r>
                      <a:r>
                        <a:rPr lang="en-US" sz="1000" dirty="0">
                          <a:effectLst/>
                        </a:rPr>
                        <a:t>1</a:t>
                      </a:r>
                      <a:r>
                        <a:rPr lang="he-IL" sz="1000" dirty="0">
                          <a:effectLst/>
                        </a:rPr>
                        <a:t>   </a:t>
                      </a:r>
                      <a:r>
                        <a:rPr lang="he-IL" sz="1000" u="sng" dirty="0">
                          <a:effectLst/>
                        </a:rPr>
                        <a:t>מגדר:</a:t>
                      </a:r>
                      <a:r>
                        <a:rPr lang="he-IL" sz="1000" dirty="0">
                          <a:effectLst/>
                        </a:rPr>
                        <a:t> ז/נ   </a:t>
                      </a:r>
                      <a:r>
                        <a:rPr lang="he-IL" sz="1000" u="sng" dirty="0">
                          <a:effectLst/>
                        </a:rPr>
                        <a:t>גיל: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r" rtl="1"/>
                      <a:r>
                        <a:rPr lang="he-IL" sz="1000" dirty="0">
                          <a:effectLst/>
                        </a:rPr>
                        <a:t>ילד </a:t>
                      </a:r>
                      <a:r>
                        <a:rPr lang="en-US" sz="1000" dirty="0">
                          <a:effectLst/>
                        </a:rPr>
                        <a:t>2</a:t>
                      </a:r>
                      <a:r>
                        <a:rPr lang="he-IL" sz="1000" dirty="0">
                          <a:effectLst/>
                        </a:rPr>
                        <a:t>   </a:t>
                      </a:r>
                      <a:r>
                        <a:rPr lang="he-IL" sz="1000" u="sng" dirty="0">
                          <a:effectLst/>
                        </a:rPr>
                        <a:t>מגדר:</a:t>
                      </a:r>
                      <a:r>
                        <a:rPr lang="he-IL" sz="1000" dirty="0">
                          <a:effectLst/>
                        </a:rPr>
                        <a:t> ז/נ   </a:t>
                      </a:r>
                      <a:r>
                        <a:rPr lang="he-IL" sz="1000" u="sng" dirty="0">
                          <a:effectLst/>
                        </a:rPr>
                        <a:t>גיל:</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r" rtl="1"/>
                      <a:r>
                        <a:rPr lang="he-IL" sz="1000" dirty="0">
                          <a:effectLst/>
                        </a:rPr>
                        <a:t>ילד </a:t>
                      </a:r>
                      <a:r>
                        <a:rPr lang="en-US" sz="1000" dirty="0">
                          <a:effectLst/>
                        </a:rPr>
                        <a:t>3</a:t>
                      </a:r>
                      <a:r>
                        <a:rPr lang="he-IL" sz="1000" dirty="0">
                          <a:effectLst/>
                        </a:rPr>
                        <a:t>   </a:t>
                      </a:r>
                      <a:r>
                        <a:rPr lang="he-IL" sz="1000" u="sng" dirty="0">
                          <a:effectLst/>
                        </a:rPr>
                        <a:t>מגדר:</a:t>
                      </a:r>
                      <a:r>
                        <a:rPr lang="he-IL" sz="1000" dirty="0">
                          <a:effectLst/>
                        </a:rPr>
                        <a:t> ז/נ   </a:t>
                      </a:r>
                      <a:r>
                        <a:rPr lang="he-IL" sz="1000" u="sng" dirty="0">
                          <a:effectLst/>
                        </a:rPr>
                        <a:t>גיל:</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r" rtl="1"/>
                      <a:r>
                        <a:rPr lang="he-IL" sz="1050" dirty="0">
                          <a:effectLst/>
                        </a:rPr>
                        <a:t>ילד </a:t>
                      </a:r>
                      <a:r>
                        <a:rPr lang="en-US" sz="1050" dirty="0">
                          <a:effectLst/>
                        </a:rPr>
                        <a:t>4</a:t>
                      </a:r>
                      <a:r>
                        <a:rPr lang="he-IL" sz="1050" dirty="0">
                          <a:effectLst/>
                        </a:rPr>
                        <a:t>   </a:t>
                      </a:r>
                      <a:r>
                        <a:rPr lang="he-IL" sz="1050" u="sng" dirty="0">
                          <a:effectLst/>
                        </a:rPr>
                        <a:t>מגדר:</a:t>
                      </a:r>
                      <a:r>
                        <a:rPr lang="he-IL" sz="1050" dirty="0">
                          <a:effectLst/>
                        </a:rPr>
                        <a:t> ז/נ   </a:t>
                      </a:r>
                      <a:r>
                        <a:rPr lang="he-IL" sz="1050" u="sng" dirty="0">
                          <a:effectLst/>
                        </a:rPr>
                        <a:t>גיל:</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extLst>
                  <a:ext uri="{0D108BD9-81ED-4DB2-BD59-A6C34878D82A}">
                    <a16:rowId xmlns:a16="http://schemas.microsoft.com/office/drawing/2014/main" val="687134424"/>
                  </a:ext>
                </a:extLst>
              </a:tr>
              <a:tr h="505726">
                <a:tc vMerge="1">
                  <a:txBody>
                    <a:bodyPr/>
                    <a:lstStyle/>
                    <a:p>
                      <a:pPr rtl="1"/>
                      <a:endParaRPr lang="he-IL" sz="2800" dirty="0"/>
                    </a:p>
                  </a:txBody>
                  <a:tcPr/>
                </a:tc>
                <a:tc gridSpan="4">
                  <a:txBody>
                    <a:bodyPr/>
                    <a:lstStyle/>
                    <a:p>
                      <a:pPr algn="r" rtl="1">
                        <a:lnSpc>
                          <a:spcPct val="115000"/>
                        </a:lnSpc>
                      </a:pPr>
                      <a:r>
                        <a:rPr lang="he-IL" sz="1000" dirty="0">
                          <a:effectLst/>
                        </a:rPr>
                        <a:t>מגורים: בשכונה/ מחוץ לשכונה – מאיפה?                  האם זו פעם ראשונה שאתם משתתפים בפעילות הזו? _____                      אופן הגעה: ברגל/ אופניים/ רכב/ תחב"צ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335830041"/>
                  </a:ext>
                </a:extLst>
              </a:tr>
              <a:tr h="505726">
                <a:tc vMerge="1">
                  <a:txBody>
                    <a:bodyPr/>
                    <a:lstStyle/>
                    <a:p>
                      <a:pPr rtl="1"/>
                      <a:endParaRPr lang="he-IL" sz="2800" dirty="0"/>
                    </a:p>
                  </a:txBody>
                  <a:tcPr/>
                </a:tc>
                <a:tc gridSpan="4">
                  <a:txBody>
                    <a:bodyPr/>
                    <a:lstStyle/>
                    <a:p>
                      <a:pPr algn="r" rtl="1"/>
                      <a:r>
                        <a:rPr lang="he-IL" sz="1000" dirty="0">
                          <a:effectLst/>
                        </a:rPr>
                        <a:t>האם הגעת לפעילות במכוון או באופן מקרי?</a:t>
                      </a:r>
                      <a:endParaRPr lang="en-US" sz="1000" dirty="0">
                        <a:effectLst/>
                      </a:endParaRPr>
                    </a:p>
                    <a:p>
                      <a:pPr algn="r" rtl="1"/>
                      <a:r>
                        <a:rPr lang="he-IL" sz="1000" dirty="0">
                          <a:effectLst/>
                        </a:rPr>
                        <a:t>אם הגיעו במכוון- איפה שמעת על הפעילות? מחבר/ה, וואטסאפ של המרכז הקהילתי/קבוצות וואטסאפ קהילתיות אחרות, רשתות החברתיות, וואטסאפ של הגן, פרסום של </a:t>
                      </a:r>
                      <a:r>
                        <a:rPr lang="he-IL" sz="1000" dirty="0" err="1">
                          <a:effectLst/>
                        </a:rPr>
                        <a:t>העיריייה</a:t>
                      </a:r>
                      <a:r>
                        <a:rPr lang="he-IL" sz="1000" dirty="0">
                          <a:effectLst/>
                        </a:rPr>
                        <a:t>/המרכז הקהילתי, אחר___</a:t>
                      </a:r>
                      <a:endParaRPr lang="en-US" sz="1000" dirty="0">
                        <a:effectLst/>
                      </a:endParaRPr>
                    </a:p>
                    <a:p>
                      <a:pPr algn="r" rtl="1"/>
                      <a:r>
                        <a:rPr lang="he-IL" sz="1000" dirty="0">
                          <a:effectLst/>
                        </a:rPr>
                        <a:t>אם הגיעו במקריות- האם שמעת/ידעת שצפויה להתקיים פעילות כזו? מה גרם לכם לעצור ולהצטרף? (ראיתי חברים, הילדים הבחינו וביקשו, ראיתי פרסום במקום..)</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43084299"/>
                  </a:ext>
                </a:extLst>
              </a:tr>
              <a:tr h="505726">
                <a:tc vMerge="1">
                  <a:txBody>
                    <a:bodyPr/>
                    <a:lstStyle/>
                    <a:p>
                      <a:pPr rtl="1"/>
                      <a:endParaRPr lang="he-IL" sz="2800" dirty="0"/>
                    </a:p>
                  </a:txBody>
                  <a:tcPr/>
                </a:tc>
                <a:tc gridSpan="4">
                  <a:txBody>
                    <a:bodyPr/>
                    <a:lstStyle/>
                    <a:p>
                      <a:pPr algn="r" rtl="1"/>
                      <a:r>
                        <a:rPr lang="he-IL" sz="1000" dirty="0">
                          <a:effectLst/>
                        </a:rPr>
                        <a:t>איך החוויה עד כה? ממה את/ה נהנית / הילד נהנה? מה היה מוצלח? להתייחס לתחנות ספציפיות וגם באופן כללי- עידוד יצירתיות, עונה על צורך בהתאווררות, מפגש חברתי</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849970908"/>
                  </a:ext>
                </a:extLst>
              </a:tr>
              <a:tr h="505726">
                <a:tc vMerge="1">
                  <a:txBody>
                    <a:bodyPr/>
                    <a:lstStyle/>
                    <a:p>
                      <a:pPr rtl="1"/>
                      <a:endParaRPr lang="he-IL" sz="2800" dirty="0"/>
                    </a:p>
                  </a:txBody>
                  <a:tcPr/>
                </a:tc>
                <a:tc gridSpan="4">
                  <a:txBody>
                    <a:bodyPr/>
                    <a:lstStyle/>
                    <a:p>
                      <a:pPr algn="r" rtl="1"/>
                      <a:r>
                        <a:rPr lang="he-IL" sz="1000" dirty="0">
                          <a:effectLst/>
                        </a:rPr>
                        <a:t>ממה פחות נהניתם? מה טעון שיפור?  התאמת תוכן לגילי הילדים ולריבוי משתתפים, אביזרים, ארגון</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35541520"/>
                  </a:ext>
                </a:extLst>
              </a:tr>
              <a:tr h="505726">
                <a:tc vMerge="1">
                  <a:txBody>
                    <a:bodyPr/>
                    <a:lstStyle/>
                    <a:p>
                      <a:pPr rtl="1"/>
                      <a:endParaRPr lang="he-IL" sz="2800" dirty="0"/>
                    </a:p>
                  </a:txBody>
                  <a:tcPr/>
                </a:tc>
                <a:tc gridSpan="4">
                  <a:txBody>
                    <a:bodyPr/>
                    <a:lstStyle/>
                    <a:p>
                      <a:pPr algn="r" rtl="1"/>
                      <a:r>
                        <a:rPr lang="he-IL" sz="1000" dirty="0">
                          <a:effectLst/>
                        </a:rPr>
                        <a:t>מהי תרומה מרכזית של הפעילות עבורך ועבור ילדך/ילדתך? מה "תיקחו אתכם" מפה הביתה? חיזוק קשר </a:t>
                      </a:r>
                      <a:r>
                        <a:rPr lang="he-IL" sz="1000" dirty="0" err="1">
                          <a:effectLst/>
                        </a:rPr>
                        <a:t>ואינטרקציה</a:t>
                      </a:r>
                      <a:r>
                        <a:rPr lang="he-IL" sz="1000" dirty="0">
                          <a:effectLst/>
                        </a:rPr>
                        <a:t> חיובית, רעיונות וכלים חדשים וישימים למשחק משותף</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870928029"/>
                  </a:ext>
                </a:extLst>
              </a:tr>
              <a:tr h="505726">
                <a:tc vMerge="1">
                  <a:txBody>
                    <a:bodyPr/>
                    <a:lstStyle/>
                    <a:p>
                      <a:pPr rtl="1"/>
                      <a:endParaRPr lang="he-IL" sz="2800" dirty="0"/>
                    </a:p>
                  </a:txBody>
                  <a:tcPr/>
                </a:tc>
                <a:tc gridSpan="4">
                  <a:txBody>
                    <a:bodyPr/>
                    <a:lstStyle/>
                    <a:p>
                      <a:pPr algn="r" rtl="1"/>
                      <a:r>
                        <a:rPr lang="he-IL" sz="1000" dirty="0">
                          <a:effectLst/>
                        </a:rPr>
                        <a:t>סוגיית קהילתיות – האם הפעילות תרמה/עודדה יצירת קשרים חדשים עם הורים אחרים? האם זה היה חלק מהמניעים שלך להגיע לפעילות? </a:t>
                      </a:r>
                      <a:r>
                        <a:rPr lang="he-IL" sz="1000" u="sng" dirty="0">
                          <a:effectLst/>
                        </a:rPr>
                        <a:t>האם הפעילות מקלה באופן כלשהו על הקהילה וכיצד?</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732553291"/>
                  </a:ext>
                </a:extLst>
              </a:tr>
              <a:tr h="505726">
                <a:tc vMerge="1">
                  <a:txBody>
                    <a:bodyPr/>
                    <a:lstStyle/>
                    <a:p>
                      <a:pPr rtl="1"/>
                      <a:endParaRPr lang="he-IL" sz="2800" dirty="0"/>
                    </a:p>
                  </a:txBody>
                  <a:tcPr/>
                </a:tc>
                <a:tc gridSpan="4">
                  <a:txBody>
                    <a:bodyPr/>
                    <a:lstStyle/>
                    <a:p>
                      <a:pPr algn="r" rtl="1"/>
                      <a:r>
                        <a:rPr lang="he-IL" sz="1000" dirty="0">
                          <a:effectLst/>
                        </a:rPr>
                        <a:t>באיזו מידה היית </a:t>
                      </a:r>
                      <a:r>
                        <a:rPr lang="he-IL" sz="1000" dirty="0" err="1">
                          <a:effectLst/>
                        </a:rPr>
                        <a:t>ממליצ</a:t>
                      </a:r>
                      <a:r>
                        <a:rPr lang="he-IL" sz="1000" dirty="0">
                          <a:effectLst/>
                        </a:rPr>
                        <a:t>/ה על הפעילות לאחרים? למה כן/לא?</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689594206"/>
                  </a:ext>
                </a:extLst>
              </a:tr>
              <a:tr h="772398">
                <a:tc vMerge="1">
                  <a:txBody>
                    <a:bodyPr/>
                    <a:lstStyle/>
                    <a:p>
                      <a:pPr rtl="1"/>
                      <a:endParaRPr lang="he-IL" sz="2800" dirty="0"/>
                    </a:p>
                  </a:txBody>
                  <a:tcPr/>
                </a:tc>
                <a:tc gridSpan="4">
                  <a:txBody>
                    <a:bodyPr/>
                    <a:lstStyle/>
                    <a:p>
                      <a:pPr algn="r" rtl="1"/>
                      <a:r>
                        <a:rPr lang="he-IL" sz="1000" dirty="0">
                          <a:effectLst/>
                        </a:rPr>
                        <a:t>באיזו מידה תרצה/תרצי להשתתף בפעילות המשך/ לבוא שוב לפעילות כזו? למה כן/לא? מה ימנע ממך להמשיך?</a:t>
                      </a:r>
                      <a:endParaRPr lang="en-US" sz="1000" dirty="0">
                        <a:effectLst/>
                      </a:endParaRPr>
                    </a:p>
                    <a:p>
                      <a:pPr algn="r" rtl="1"/>
                      <a:r>
                        <a:rPr lang="he-IL" sz="1000" dirty="0">
                          <a:effectLst/>
                        </a:rPr>
                        <a:t> </a:t>
                      </a:r>
                      <a:endParaRPr lang="en-US" sz="1000" dirty="0">
                        <a:effectLst/>
                      </a:endParaRPr>
                    </a:p>
                    <a:p>
                      <a:pPr algn="r" rtl="1"/>
                      <a:r>
                        <a:rPr lang="he-IL" sz="1000" dirty="0">
                          <a:effectLst/>
                        </a:rPr>
                        <a:t>באיזו מידה היית רוצה שפעילות כזו (סגירת הרחוב לטובת הקהילה) תהיה קבועה ובעלת תוכן זהה/ משתנה? האם היית רוצה להציע תוכן אחר לפעילות הזו, ואם כן איזה?</a:t>
                      </a:r>
                      <a:endParaRPr lang="en-US" sz="1000" dirty="0">
                        <a:effectLst/>
                      </a:endParaRPr>
                    </a:p>
                    <a:p>
                      <a:pPr algn="r" rtl="1"/>
                      <a:r>
                        <a:rPr lang="he-IL" sz="1000" dirty="0">
                          <a:effectLst/>
                        </a:rPr>
                        <a:t> </a:t>
                      </a:r>
                      <a:endParaRPr lang="en-US" sz="1000" dirty="0">
                        <a:effectLst/>
                      </a:endParaRPr>
                    </a:p>
                    <a:p>
                      <a:pPr algn="r" rtl="1"/>
                      <a:r>
                        <a:rPr lang="he-IL" sz="1000" dirty="0">
                          <a:effectLst/>
                        </a:rPr>
                        <a:t>האם תרצו לקחת חלק פעיל בהפעלה של דבר כזה בשכונה?</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06354813"/>
                  </a:ext>
                </a:extLst>
              </a:tr>
              <a:tr h="505726">
                <a:tc vMerge="1">
                  <a:txBody>
                    <a:bodyPr/>
                    <a:lstStyle/>
                    <a:p>
                      <a:pPr rtl="1"/>
                      <a:endParaRPr lang="he-IL" sz="2800" dirty="0"/>
                    </a:p>
                  </a:txBody>
                  <a:tcPr/>
                </a:tc>
                <a:tc gridSpan="4">
                  <a:txBody>
                    <a:bodyPr/>
                    <a:lstStyle/>
                    <a:p>
                      <a:pPr algn="r" rtl="1"/>
                      <a:r>
                        <a:rPr lang="he-IL" sz="1000" dirty="0">
                          <a:effectLst/>
                        </a:rPr>
                        <a:t>איפה אתם מבלים עם הילדים בדרך כלל? איפה הילדים משחקים בדרך כלל?</a:t>
                      </a:r>
                      <a:endParaRPr lang="en-US" sz="1000" dirty="0">
                        <a:effectLst/>
                      </a:endParaRPr>
                    </a:p>
                    <a:p>
                      <a:pPr algn="r" rtl="1"/>
                      <a:r>
                        <a:rPr lang="he-IL" sz="1000" dirty="0">
                          <a:effectLst/>
                        </a:rPr>
                        <a:t> </a:t>
                      </a:r>
                      <a:endParaRPr lang="en-US" sz="1000" dirty="0">
                        <a:effectLst/>
                      </a:endParaRPr>
                    </a:p>
                    <a:p>
                      <a:pPr algn="r" rtl="1"/>
                      <a:r>
                        <a:rPr lang="he-IL" sz="1000" dirty="0">
                          <a:effectLst/>
                        </a:rPr>
                        <a:t>האם השתתפתם בעבר בפעילויות בסגנון כזה מטעם העירייה? </a:t>
                      </a:r>
                      <a:endParaRPr lang="en-US" sz="1000" dirty="0">
                        <a:effectLst/>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355331058"/>
                  </a:ext>
                </a:extLst>
              </a:tr>
              <a:tr h="617283">
                <a:tc>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r" rtl="1">
                        <a:lnSpc>
                          <a:spcPct val="115000"/>
                        </a:lnSpc>
                      </a:pPr>
                      <a:r>
                        <a:rPr lang="he-IL" sz="1000" dirty="0">
                          <a:effectLst/>
                        </a:rPr>
                        <a:t>מתן ציון (1 - הכי פחות ל- </a:t>
                      </a:r>
                      <a:r>
                        <a:rPr lang="en-US" sz="1000" dirty="0">
                          <a:effectLst/>
                        </a:rPr>
                        <a:t>7</a:t>
                      </a:r>
                      <a:r>
                        <a:rPr lang="he-IL" sz="1000" dirty="0">
                          <a:effectLst/>
                        </a:rPr>
                        <a:t> הכי הרבה) למידה בה המרחב בו מתקיימת הפעילות נותן מענה ל: ניקיון </a:t>
                      </a:r>
                      <a:r>
                        <a:rPr lang="he-IL" sz="1000" dirty="0" err="1">
                          <a:effectLst/>
                        </a:rPr>
                        <a:t>ותחזוקה___צל</a:t>
                      </a:r>
                      <a:r>
                        <a:rPr lang="he-IL" sz="1000" dirty="0">
                          <a:effectLst/>
                        </a:rPr>
                        <a:t>/תאורה___ בטיחות לילדים ___ ציוד עזר ____ נוחות הגעה (בכלל ועם עגלה) ____</a:t>
                      </a:r>
                      <a:endParaRPr lang="en-US" sz="1000" dirty="0">
                        <a:effectLst/>
                      </a:endParaRPr>
                    </a:p>
                    <a:p>
                      <a:pPr algn="r" rtl="1"/>
                      <a:r>
                        <a:rPr lang="he-IL" sz="1000" dirty="0">
                          <a:effectLst/>
                        </a:rPr>
                        <a:t>נוחות שהייה למלווים (ישיבה, התמקמות) ____ משך הפעילות (לציין- ארוך/קצר/מוצלח)______ התאמה לכמות המשתתפים (האם עמוס מדי)____</a:t>
                      </a:r>
                      <a:endParaRPr lang="en-US" sz="1000" dirty="0">
                        <a:effectLst/>
                      </a:endParaRPr>
                    </a:p>
                    <a:p>
                      <a:pPr algn="r" rtl="1"/>
                      <a:r>
                        <a:rPr lang="he-IL" sz="1000" dirty="0">
                          <a:effectLst/>
                        </a:rPr>
                        <a:t>מתן ציון (1 - הכי פחות ל- </a:t>
                      </a:r>
                      <a:r>
                        <a:rPr lang="en-US" sz="1000" dirty="0">
                          <a:effectLst/>
                        </a:rPr>
                        <a:t>7</a:t>
                      </a:r>
                      <a:r>
                        <a:rPr lang="he-IL" sz="1000" dirty="0">
                          <a:effectLst/>
                        </a:rPr>
                        <a:t> הכי הרבה) למידה בה תוכן הפעילות נותן מענה ל: חיזוק קשר ומשחק משותף מבוגר-ילד_____ אינטראקציה בין ילדים _____ עידוד קהילתיות ושיח עם אחרים ______ גיוון בשגרת המשחק של הילד</a:t>
                      </a:r>
                      <a:r>
                        <a:rPr lang="en-US" sz="1000" dirty="0">
                          <a:effectLst/>
                        </a:rPr>
                        <a:t>______ </a:t>
                      </a:r>
                      <a:r>
                        <a:rPr lang="he-IL" sz="1000" dirty="0">
                          <a:effectLst/>
                        </a:rPr>
                        <a:t>קיימות אפשרויות לפעילות מגוונת לילדים מגילים שונים (למגיעים עם יותר מילד אחד) </a:t>
                      </a:r>
                      <a:r>
                        <a:rPr lang="en-US" sz="1000" dirty="0">
                          <a:effectLst/>
                        </a:rPr>
                        <a:t>______</a:t>
                      </a:r>
                      <a:r>
                        <a:rPr lang="he-IL" sz="1000" dirty="0">
                          <a:effectLst/>
                        </a:rPr>
                        <a:t>עידוד יצירתיות____ מתן רעיונות חדשים ______ צורך בהתאווררות ______</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533451031"/>
                  </a:ext>
                </a:extLst>
              </a:tr>
            </a:tbl>
          </a:graphicData>
        </a:graphic>
      </p:graphicFrame>
    </p:spTree>
    <p:extLst>
      <p:ext uri="{BB962C8B-B14F-4D97-AF65-F5344CB8AC3E}">
        <p14:creationId xmlns:p14="http://schemas.microsoft.com/office/powerpoint/2010/main" val="234148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6</a:t>
            </a:fld>
            <a:endParaRPr lang="en-US" sz="1400"/>
          </a:p>
        </p:txBody>
      </p:sp>
      <p:sp>
        <p:nvSpPr>
          <p:cNvPr id="17" name="TextBox 16"/>
          <p:cNvSpPr txBox="1"/>
          <p:nvPr/>
        </p:nvSpPr>
        <p:spPr>
          <a:xfrm>
            <a:off x="1482131" y="2519809"/>
            <a:ext cx="9227737" cy="1469248"/>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Preliminary findings </a:t>
            </a: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of pre-intervention </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observations</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1038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7</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a:solidFill>
                  <a:schemeClr val="bg1"/>
                </a:solidFill>
                <a:latin typeface="Tahoma" pitchFamily="34" charset="0"/>
                <a:ea typeface="Tahoma" pitchFamily="34" charset="0"/>
                <a:cs typeface="Tahoma" pitchFamily="34" charset="0"/>
              </a:rPr>
              <a:t>Gan </a:t>
            </a:r>
            <a:r>
              <a:rPr lang="en-US" sz="3200" b="1" dirty="0" err="1">
                <a:solidFill>
                  <a:schemeClr val="bg1"/>
                </a:solidFill>
                <a:latin typeface="Tahoma" pitchFamily="34" charset="0"/>
                <a:ea typeface="Tahoma" pitchFamily="34" charset="0"/>
                <a:cs typeface="Tahoma" pitchFamily="34" charset="0"/>
              </a:rPr>
              <a:t>HaShnayim</a:t>
            </a:r>
            <a:endParaRPr lang="he-IL" sz="3200" b="1"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F5F4BA59-5F79-4106-913B-F1F68EE8F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3" r="14947" b="40483"/>
          <a:stretch/>
        </p:blipFill>
        <p:spPr>
          <a:xfrm>
            <a:off x="-1" y="554951"/>
            <a:ext cx="5069841" cy="2310169"/>
          </a:xfrm>
          <a:prstGeom prst="rect">
            <a:avLst/>
          </a:prstGeom>
        </p:spPr>
      </p:pic>
      <p:pic>
        <p:nvPicPr>
          <p:cNvPr id="10" name="Picture 9">
            <a:extLst>
              <a:ext uri="{FF2B5EF4-FFF2-40B4-BE49-F238E27FC236}">
                <a16:creationId xmlns:a16="http://schemas.microsoft.com/office/drawing/2014/main" id="{405763C9-1884-458B-84A5-A117C5FBC8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39" r="14830" b="31542"/>
          <a:stretch/>
        </p:blipFill>
        <p:spPr>
          <a:xfrm>
            <a:off x="-2" y="2788808"/>
            <a:ext cx="5069841" cy="2456254"/>
          </a:xfrm>
          <a:prstGeom prst="rect">
            <a:avLst/>
          </a:prstGeom>
        </p:spPr>
      </p:pic>
      <p:pic>
        <p:nvPicPr>
          <p:cNvPr id="13" name="Picture 12">
            <a:extLst>
              <a:ext uri="{FF2B5EF4-FFF2-40B4-BE49-F238E27FC236}">
                <a16:creationId xmlns:a16="http://schemas.microsoft.com/office/drawing/2014/main" id="{45A29813-18F8-49F7-A0CD-AE4F41F911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301"/>
          <a:stretch/>
        </p:blipFill>
        <p:spPr>
          <a:xfrm>
            <a:off x="0" y="4905220"/>
            <a:ext cx="5069839" cy="1544643"/>
          </a:xfrm>
          <a:prstGeom prst="rect">
            <a:avLst/>
          </a:prstGeom>
        </p:spPr>
      </p:pic>
      <p:sp>
        <p:nvSpPr>
          <p:cNvPr id="8" name="TextBox 7">
            <a:extLst>
              <a:ext uri="{FF2B5EF4-FFF2-40B4-BE49-F238E27FC236}">
                <a16:creationId xmlns:a16="http://schemas.microsoft.com/office/drawing/2014/main" id="{31B2EB68-95C2-4388-BE55-68DA016A2187}"/>
              </a:ext>
            </a:extLst>
          </p:cNvPr>
          <p:cNvSpPr txBox="1"/>
          <p:nvPr/>
        </p:nvSpPr>
        <p:spPr>
          <a:xfrm>
            <a:off x="5464517" y="970177"/>
            <a:ext cx="6141551" cy="4618893"/>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Gan </a:t>
            </a:r>
            <a:r>
              <a:rPr lang="en-US" sz="1400" dirty="0" err="1">
                <a:latin typeface="Tahoma" panose="020B0604030504040204" pitchFamily="34" charset="0"/>
                <a:ea typeface="Tahoma" panose="020B0604030504040204" pitchFamily="34" charset="0"/>
                <a:cs typeface="Tahoma" panose="020B0604030504040204" pitchFamily="34" charset="0"/>
              </a:rPr>
              <a:t>HaShnayim</a:t>
            </a:r>
            <a:r>
              <a:rPr lang="en-US" sz="1400" dirty="0">
                <a:latin typeface="Tahoma" panose="020B0604030504040204" pitchFamily="34" charset="0"/>
                <a:ea typeface="Tahoma" panose="020B0604030504040204" pitchFamily="34" charset="0"/>
                <a:cs typeface="Tahoma" panose="020B0604030504040204" pitchFamily="34" charset="0"/>
              </a:rPr>
              <a:t> is centrally located, connecting several neighborhoods in Jaffa. It is a regular meeting place for residents</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space has important historical and cultural background; Arab residents feel a valuable connection to the park</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park has inherent potential to be an accessible and high-quality center for enjoyment by all residents, especially families with young children. However, the prevailing opinion among the public is that currently the park is not a safe place to visit. </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Therefore, the Tel-Aviv Jaffa Municipality is examining options to improve the park and encourage residents to visits and recreate there</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An in-depth mapping was conducted to assess the existing situation, identify obstacles and opportunities, and generate ideas for appropriate and successful interventions. </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593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8</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r>
              <a:rPr lang="en-US" sz="2000" b="1" dirty="0">
                <a:solidFill>
                  <a:schemeClr val="bg1"/>
                </a:solidFill>
                <a:latin typeface="Tahoma" pitchFamily="34" charset="0"/>
                <a:ea typeface="Tahoma" pitchFamily="34" charset="0"/>
                <a:cs typeface="Tahoma" pitchFamily="34" charset="0"/>
              </a:rPr>
              <a:t>: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59352" y="298402"/>
            <a:ext cx="10992640" cy="2719784"/>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Field observations were conducted on two dates, including:</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with the "XPLORE" approach, which includes reference to features of the space</a:t>
            </a:r>
            <a:r>
              <a:rPr lang="he-IL" sz="1400" dirty="0">
                <a:latin typeface="Tahoma" panose="020B0604030504040204" pitchFamily="34" charset="0"/>
                <a:ea typeface="Tahoma" panose="020B0604030504040204" pitchFamily="34" charset="0"/>
                <a:cs typeface="Tahoma" panose="020B0604030504040204" pitchFamily="34" charset="0"/>
              </a:rPr>
              <a:t>.</a:t>
            </a: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activities, particularly parent-child interactions and joint play, at various times of the day.</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25 park visitors</a:t>
            </a:r>
            <a:r>
              <a:rPr lang="he-IL" sz="1400" dirty="0">
                <a:latin typeface="Tahoma" panose="020B0604030504040204" pitchFamily="34" charset="0"/>
                <a:ea typeface="Tahoma" panose="020B0604030504040204" pitchFamily="34" charset="0"/>
                <a:cs typeface="Tahoma" panose="020B0604030504040204" pitchFamily="34" charset="0"/>
              </a:rPr>
              <a:t>.</a:t>
            </a: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people passing through and staying in the park, using Gehl Architects’ Public Life app.</a:t>
            </a:r>
            <a:endParaRPr lang="he-IL" sz="1400" dirty="0">
              <a:latin typeface="Tahoma"/>
              <a:ea typeface="Tahoma"/>
              <a:cs typeface="Tahoma"/>
            </a:endParaRPr>
          </a:p>
          <a:p>
            <a:pPr marL="1200150" lvl="2" indent="-285750">
              <a:lnSpc>
                <a:spcPct val="150000"/>
              </a:lnSpc>
              <a:buClr>
                <a:srgbClr val="FFC000"/>
              </a:buClr>
              <a:buFontTx/>
              <a:buChar char="█"/>
            </a:pPr>
            <a:r>
              <a:rPr lang="en-US" sz="1400" dirty="0">
                <a:latin typeface="Tahoma"/>
                <a:ea typeface="Tahoma"/>
                <a:cs typeface="Tahoma"/>
              </a:rPr>
              <a:t>Observation dates: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114550" lvl="4" indent="-285750">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Friday, March 19, 2021 between 10:00 - 13:00</a:t>
            </a:r>
            <a:r>
              <a:rPr lang="he-IL" sz="1400" dirty="0">
                <a:latin typeface="Tahoma" panose="020B0604030504040204" pitchFamily="34" charset="0"/>
                <a:ea typeface="Tahoma" panose="020B0604030504040204" pitchFamily="34" charset="0"/>
                <a:cs typeface="Tahoma" panose="020B0604030504040204" pitchFamily="34" charset="0"/>
              </a:rPr>
              <a:t> </a:t>
            </a:r>
          </a:p>
          <a:p>
            <a:pPr marL="2114550" lvl="4" indent="-285750">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Sunday, April 11, 2021 between 09:30 - 21:00 (with an hour and a half break)</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2601999011"/>
              </p:ext>
            </p:extLst>
          </p:nvPr>
        </p:nvGraphicFramePr>
        <p:xfrm>
          <a:off x="0" y="3341351"/>
          <a:ext cx="12192001" cy="2652649"/>
        </p:xfrm>
        <a:graphic>
          <a:graphicData uri="http://schemas.openxmlformats.org/drawingml/2006/table">
            <a:tbl>
              <a:tblPr firstRow="1" firstCol="1" bandRow="1">
                <a:tableStyleId>{F5AB1C69-6EDB-4FF4-983F-18BD219EF322}</a:tableStyleId>
              </a:tblPr>
              <a:tblGrid>
                <a:gridCol w="1295400">
                  <a:extLst>
                    <a:ext uri="{9D8B030D-6E8A-4147-A177-3AD203B41FA5}">
                      <a16:colId xmlns:a16="http://schemas.microsoft.com/office/drawing/2014/main" val="995772904"/>
                    </a:ext>
                  </a:extLst>
                </a:gridCol>
                <a:gridCol w="1257300">
                  <a:extLst>
                    <a:ext uri="{9D8B030D-6E8A-4147-A177-3AD203B41FA5}">
                      <a16:colId xmlns:a16="http://schemas.microsoft.com/office/drawing/2014/main" val="3424591260"/>
                    </a:ext>
                  </a:extLst>
                </a:gridCol>
                <a:gridCol w="662940">
                  <a:extLst>
                    <a:ext uri="{9D8B030D-6E8A-4147-A177-3AD203B41FA5}">
                      <a16:colId xmlns:a16="http://schemas.microsoft.com/office/drawing/2014/main" val="323102562"/>
                    </a:ext>
                  </a:extLst>
                </a:gridCol>
                <a:gridCol w="584354">
                  <a:extLst>
                    <a:ext uri="{9D8B030D-6E8A-4147-A177-3AD203B41FA5}">
                      <a16:colId xmlns:a16="http://schemas.microsoft.com/office/drawing/2014/main" val="2281880755"/>
                    </a:ext>
                  </a:extLst>
                </a:gridCol>
                <a:gridCol w="1485630">
                  <a:extLst>
                    <a:ext uri="{9D8B030D-6E8A-4147-A177-3AD203B41FA5}">
                      <a16:colId xmlns:a16="http://schemas.microsoft.com/office/drawing/2014/main" val="3005334350"/>
                    </a:ext>
                  </a:extLst>
                </a:gridCol>
                <a:gridCol w="513174">
                  <a:extLst>
                    <a:ext uri="{9D8B030D-6E8A-4147-A177-3AD203B41FA5}">
                      <a16:colId xmlns:a16="http://schemas.microsoft.com/office/drawing/2014/main" val="1578924148"/>
                    </a:ext>
                  </a:extLst>
                </a:gridCol>
                <a:gridCol w="1445793">
                  <a:extLst>
                    <a:ext uri="{9D8B030D-6E8A-4147-A177-3AD203B41FA5}">
                      <a16:colId xmlns:a16="http://schemas.microsoft.com/office/drawing/2014/main" val="67913869"/>
                    </a:ext>
                  </a:extLst>
                </a:gridCol>
                <a:gridCol w="492086">
                  <a:extLst>
                    <a:ext uri="{9D8B030D-6E8A-4147-A177-3AD203B41FA5}">
                      <a16:colId xmlns:a16="http://schemas.microsoft.com/office/drawing/2014/main" val="430420664"/>
                    </a:ext>
                  </a:extLst>
                </a:gridCol>
                <a:gridCol w="667049">
                  <a:extLst>
                    <a:ext uri="{9D8B030D-6E8A-4147-A177-3AD203B41FA5}">
                      <a16:colId xmlns:a16="http://schemas.microsoft.com/office/drawing/2014/main" val="1383703242"/>
                    </a:ext>
                  </a:extLst>
                </a:gridCol>
                <a:gridCol w="488960">
                  <a:extLst>
                    <a:ext uri="{9D8B030D-6E8A-4147-A177-3AD203B41FA5}">
                      <a16:colId xmlns:a16="http://schemas.microsoft.com/office/drawing/2014/main" val="4029347661"/>
                    </a:ext>
                  </a:extLst>
                </a:gridCol>
                <a:gridCol w="984171">
                  <a:extLst>
                    <a:ext uri="{9D8B030D-6E8A-4147-A177-3AD203B41FA5}">
                      <a16:colId xmlns:a16="http://schemas.microsoft.com/office/drawing/2014/main" val="3515681027"/>
                    </a:ext>
                  </a:extLst>
                </a:gridCol>
                <a:gridCol w="702979">
                  <a:extLst>
                    <a:ext uri="{9D8B030D-6E8A-4147-A177-3AD203B41FA5}">
                      <a16:colId xmlns:a16="http://schemas.microsoft.com/office/drawing/2014/main" val="2626247721"/>
                    </a:ext>
                  </a:extLst>
                </a:gridCol>
                <a:gridCol w="912310">
                  <a:extLst>
                    <a:ext uri="{9D8B030D-6E8A-4147-A177-3AD203B41FA5}">
                      <a16:colId xmlns:a16="http://schemas.microsoft.com/office/drawing/2014/main" val="333862990"/>
                    </a:ext>
                  </a:extLst>
                </a:gridCol>
                <a:gridCol w="699855">
                  <a:extLst>
                    <a:ext uri="{9D8B030D-6E8A-4147-A177-3AD203B41FA5}">
                      <a16:colId xmlns:a16="http://schemas.microsoft.com/office/drawing/2014/main" val="3324706757"/>
                    </a:ext>
                  </a:extLst>
                </a:gridCol>
              </a:tblGrid>
              <a:tr h="415816">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Relationship</a:t>
                      </a:r>
                      <a:r>
                        <a:rPr lang="he-IL"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Adults’ gender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Frequency of visits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Duration of Stay</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Purpose of visit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415816">
                <a:tc>
                  <a:txBody>
                    <a:bodyPr/>
                    <a:lstStyle/>
                    <a:p>
                      <a:pPr algn="l" rtl="0">
                        <a:spcAft>
                          <a:spcPts val="0"/>
                        </a:spcAft>
                      </a:pPr>
                      <a:r>
                        <a:rPr lang="en-US" sz="1400" b="0" dirty="0">
                          <a:effectLst/>
                          <a:latin typeface="Calibri" panose="020F0502020204030204" pitchFamily="34" charset="0"/>
                          <a:cs typeface="Calibri" panose="020F0502020204030204" pitchFamily="34" charset="0"/>
                        </a:rPr>
                        <a:t>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43%</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62%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Every day</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36%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200" b="0" dirty="0">
                          <a:solidFill>
                            <a:schemeClr val="bg1"/>
                          </a:solidFill>
                          <a:effectLst/>
                          <a:latin typeface="Calibri" panose="020F0502020204030204" pitchFamily="34" charset="0"/>
                          <a:cs typeface="Calibri" panose="020F0502020204030204" pitchFamily="34" charset="0"/>
                        </a:rPr>
                        <a:t>Bicycle</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12%</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Half hour</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28%</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200" dirty="0">
                          <a:solidFill>
                            <a:schemeClr val="bg1"/>
                          </a:solidFill>
                          <a:effectLst/>
                          <a:latin typeface="Calibri" panose="020F0502020204030204" pitchFamily="34" charset="0"/>
                          <a:cs typeface="Calibri" panose="020F0502020204030204" pitchFamily="34" charset="0"/>
                        </a:rPr>
                        <a:t>Planned</a:t>
                      </a:r>
                      <a:endParaRPr lang="en-US"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80%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415816">
                <a:tc>
                  <a:txBody>
                    <a:bodyPr/>
                    <a:lstStyle/>
                    <a:p>
                      <a:pPr algn="l" rtl="0">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57%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38%</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Several times per week</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20%</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200" b="0" dirty="0">
                          <a:solidFill>
                            <a:schemeClr val="bg1"/>
                          </a:solidFill>
                          <a:effectLst/>
                          <a:latin typeface="Calibri" panose="020F0502020204030204" pitchFamily="34" charset="0"/>
                          <a:cs typeface="Calibri" panose="020F0502020204030204" pitchFamily="34" charset="0"/>
                        </a:rPr>
                        <a:t>By foot</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64%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Hour</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12%</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Unplanned</a:t>
                      </a: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322045">
                <a:tc>
                  <a:txBody>
                    <a:bodyPr/>
                    <a:lstStyle/>
                    <a:p>
                      <a:pPr algn="l" rtl="0">
                        <a:spcAft>
                          <a:spcPts val="0"/>
                        </a:spcAft>
                      </a:pPr>
                      <a:r>
                        <a:rPr lang="en-US" sz="1400" b="0" dirty="0">
                          <a:effectLst/>
                          <a:latin typeface="Calibri" panose="020F0502020204030204" pitchFamily="34" charset="0"/>
                          <a:cs typeface="Calibri" panose="020F0502020204030204" pitchFamily="34" charset="0"/>
                        </a:rPr>
                        <a:t>Caregiver</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algn="r" rtl="0"/>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3"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algn="l" rtl="0">
                        <a:lnSpc>
                          <a:spcPct val="107000"/>
                        </a:lnSpc>
                        <a:spcAft>
                          <a:spcPts val="0"/>
                        </a:spcAft>
                      </a:pPr>
                      <a:r>
                        <a:rPr lang="en-US" sz="1200" dirty="0">
                          <a:effectLst/>
                          <a:latin typeface="Calibri" panose="020F0502020204030204" pitchFamily="34" charset="0"/>
                          <a:cs typeface="Calibri" panose="020F0502020204030204" pitchFamily="34" charset="0"/>
                        </a:rPr>
                        <a:t>On Sunday, most visitors were neighborhood residents; </a:t>
                      </a:r>
                      <a:br>
                        <a:rPr lang="en-US" sz="1200" dirty="0">
                          <a:effectLst/>
                          <a:latin typeface="Calibri" panose="020F0502020204030204" pitchFamily="34" charset="0"/>
                          <a:cs typeface="Calibri" panose="020F0502020204030204" pitchFamily="34" charset="0"/>
                        </a:rPr>
                      </a:br>
                      <a:r>
                        <a:rPr lang="en-US" sz="1200" dirty="0">
                          <a:effectLst/>
                          <a:latin typeface="Calibri" panose="020F0502020204030204" pitchFamily="34" charset="0"/>
                          <a:cs typeface="Calibri" panose="020F0502020204030204" pitchFamily="34" charset="0"/>
                        </a:rPr>
                        <a:t>On Friday, about half were neighborhood residents and about half were from outside the neighborhood.</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3" hMerge="1">
                  <a:txBody>
                    <a:bodyPr/>
                    <a:lstStyle/>
                    <a:p>
                      <a:pPr rtl="1"/>
                      <a:endParaRPr lang="he-IL"/>
                    </a:p>
                  </a:txBody>
                  <a:tcPr/>
                </a:tc>
                <a:tc>
                  <a:txBody>
                    <a:bodyPr/>
                    <a:lstStyle/>
                    <a:p>
                      <a:pPr algn="l" rtl="0">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Once a week</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200" b="0" dirty="0">
                          <a:solidFill>
                            <a:schemeClr val="bg1"/>
                          </a:solidFill>
                          <a:effectLst/>
                          <a:latin typeface="Calibri" panose="020F0502020204030204" pitchFamily="34" charset="0"/>
                          <a:cs typeface="Calibri" panose="020F0502020204030204" pitchFamily="34" charset="0"/>
                        </a:rPr>
                        <a:t>Scooter</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90 min</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algn="l" rtl="0">
                        <a:lnSpc>
                          <a:spcPct val="107000"/>
                        </a:lnSpc>
                        <a:spcAft>
                          <a:spcPts val="0"/>
                        </a:spcAft>
                      </a:pPr>
                      <a:r>
                        <a:rPr lang="en-US" sz="1200" dirty="0">
                          <a:effectLst/>
                          <a:latin typeface="Calibri" panose="020F0502020204030204" pitchFamily="34" charset="0"/>
                          <a:cs typeface="Calibri" panose="020F0502020204030204" pitchFamily="34" charset="0"/>
                        </a:rPr>
                        <a:t>On Sunday, a minority of visits were unplanned. </a:t>
                      </a:r>
                      <a:br>
                        <a:rPr lang="en-US" sz="1200" dirty="0">
                          <a:effectLst/>
                          <a:latin typeface="Calibri" panose="020F0502020204030204" pitchFamily="34" charset="0"/>
                          <a:cs typeface="Calibri" panose="020F0502020204030204" pitchFamily="34" charset="0"/>
                        </a:rPr>
                      </a:br>
                      <a:r>
                        <a:rPr lang="en-US" sz="1200" dirty="0">
                          <a:effectLst/>
                          <a:latin typeface="Calibri" panose="020F0502020204030204" pitchFamily="34" charset="0"/>
                          <a:cs typeface="Calibri" panose="020F0502020204030204" pitchFamily="34" charset="0"/>
                        </a:rPr>
                        <a:t>On Friday, about 40% of visitors passed through the area by chance.</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3" hMerge="1">
                  <a:txBody>
                    <a:bodyPr/>
                    <a:lstStyle/>
                    <a:p>
                      <a:pPr rtl="1"/>
                      <a:endParaRPr lang="he-IL"/>
                    </a:p>
                  </a:txBody>
                  <a:tcPr/>
                </a:tc>
                <a:extLst>
                  <a:ext uri="{0D108BD9-81ED-4DB2-BD59-A6C34878D82A}">
                    <a16:rowId xmlns:a16="http://schemas.microsoft.com/office/drawing/2014/main" val="3044866679"/>
                  </a:ext>
                </a:extLst>
              </a:tr>
              <a:tr h="623724">
                <a:tc>
                  <a:txBody>
                    <a:bodyPr/>
                    <a:lstStyle/>
                    <a:p>
                      <a:pPr algn="l" rtl="0">
                        <a:spcAft>
                          <a:spcPts val="0"/>
                        </a:spcAft>
                      </a:pPr>
                      <a:r>
                        <a:rPr lang="en-US" sz="1400" b="0" dirty="0">
                          <a:effectLst/>
                          <a:latin typeface="Calibri" panose="020F0502020204030204" pitchFamily="34" charset="0"/>
                          <a:cs typeface="Calibri" panose="020F0502020204030204" pitchFamily="34" charset="0"/>
                        </a:rPr>
                        <a:t>Youth</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2 </a:t>
                      </a:r>
                      <a:r>
                        <a:rPr lang="en-US" sz="14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sisters</a:t>
                      </a:r>
                    </a:p>
                    <a:p>
                      <a:pPr algn="l" rtl="0">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Group of teenaged boys</a:t>
                      </a: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Occasionally</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28%</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200" b="0" dirty="0">
                          <a:solidFill>
                            <a:schemeClr val="bg1"/>
                          </a:solidFill>
                          <a:effectLst/>
                          <a:latin typeface="Calibri" panose="020F0502020204030204" pitchFamily="34" charset="0"/>
                          <a:cs typeface="Calibri" panose="020F0502020204030204" pitchFamily="34" charset="0"/>
                        </a:rPr>
                        <a:t>Car</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16%</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Two hours</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2666345337"/>
                  </a:ext>
                </a:extLst>
              </a:tr>
              <a:tr h="415816">
                <a:tc>
                  <a:txBody>
                    <a:bodyPr/>
                    <a:lstStyle/>
                    <a:p>
                      <a:pPr algn="l" rtl="0">
                        <a:spcAft>
                          <a:spcPts val="0"/>
                        </a:spcAft>
                      </a:pPr>
                      <a:r>
                        <a:rPr lang="en-US" sz="1400" b="0" dirty="0">
                          <a:effectLst/>
                          <a:latin typeface="Calibri" panose="020F0502020204030204" pitchFamily="34" charset="0"/>
                          <a:cs typeface="Calibri" panose="020F0502020204030204" pitchFamily="34" charset="0"/>
                        </a:rPr>
                        <a:t>Maintenance staff</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Seldom</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a:effectLst/>
                          <a:latin typeface="Calibri" panose="020F0502020204030204" pitchFamily="34" charset="0"/>
                          <a:cs typeface="Calibri" panose="020F0502020204030204" pitchFamily="34" charset="0"/>
                        </a:rPr>
                        <a:t>4%</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200" b="0" dirty="0">
                          <a:solidFill>
                            <a:schemeClr val="bg1"/>
                          </a:solidFill>
                          <a:effectLst/>
                          <a:latin typeface="Calibri" panose="020F0502020204030204" pitchFamily="34" charset="0"/>
                          <a:cs typeface="Calibri" panose="020F0502020204030204" pitchFamily="34" charset="0"/>
                        </a:rPr>
                        <a:t>Bus</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More than two hours</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591050505"/>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147629" y="6194054"/>
            <a:ext cx="97209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interviewees accompanied approximately 50 children; 22 were 0-3 years old, 20 were 4-8, and about 10 children were 9 or older. About 20 were  identified as boys and 8 as girls.</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9DA8EFA-935C-913B-DD13-31306B4C32F2}"/>
              </a:ext>
            </a:extLst>
          </p:cNvPr>
          <p:cNvSpPr txBox="1"/>
          <p:nvPr/>
        </p:nvSpPr>
        <p:spPr>
          <a:xfrm>
            <a:off x="171075" y="3006826"/>
            <a:ext cx="6189784" cy="338554"/>
          </a:xfrm>
          <a:prstGeom prst="rect">
            <a:avLst/>
          </a:prstGeom>
          <a:noFill/>
        </p:spPr>
        <p:txBody>
          <a:bodyPr wrap="square">
            <a:spAutoFit/>
          </a:bodyPr>
          <a:lstStyle/>
          <a:p>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en-US" sz="1600" dirty="0"/>
          </a:p>
        </p:txBody>
      </p:sp>
    </p:spTree>
    <p:extLst>
      <p:ext uri="{BB962C8B-B14F-4D97-AF65-F5344CB8AC3E}">
        <p14:creationId xmlns:p14="http://schemas.microsoft.com/office/powerpoint/2010/main" val="350893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9</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191428" y="910821"/>
            <a:ext cx="6092129" cy="4425122"/>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Primary populations spending time in the park:</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Neighborhood children who spend time in the park throughout the day</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Visitors from formal educational frameworks (kindergarten, groups of parents and pupils from an anthropomorphic school)</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Multi-generational family and neighborhood reunions. Interviewees from the Arab population reported strong emotional and historical connections to the park</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Transient groups of teenaged boys who gathered to hang out and smoke</a:t>
            </a:r>
            <a:r>
              <a:rPr lang="he-IL" sz="1200"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On Sunday, when Christian education frameworks are closed, many Arab children and youth were observed in the park, with a significant majority of boys aged 4+, and more children aged 9+ towards the evening. Few youth without families were observed in the park. </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On Sunday morning, the majority of adults in the park were women, while more men were observed in the park in the evening. On Friday morning there was balance between male and females spending time in the park.</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It was noted that there is little interaction between groups of Jewish and Arab visitors to the park</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3" name="Rectangle 2">
            <a:extLst>
              <a:ext uri="{FF2B5EF4-FFF2-40B4-BE49-F238E27FC236}">
                <a16:creationId xmlns:a16="http://schemas.microsoft.com/office/drawing/2014/main" id="{0A0AB3B4-4CE4-4774-A76A-BD33A10455B9}"/>
              </a:ext>
            </a:extLst>
          </p:cNvPr>
          <p:cNvSpPr/>
          <p:nvPr/>
        </p:nvSpPr>
        <p:spPr>
          <a:xfrm>
            <a:off x="4239183" y="5215491"/>
            <a:ext cx="2172451" cy="1098793"/>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latin typeface="Calibri" panose="020F0502020204030204" pitchFamily="34" charset="0"/>
                <a:cs typeface="Calibri" panose="020F0502020204030204" pitchFamily="34" charset="0"/>
              </a:rPr>
              <a:t>Opportunities for discourse and community meeting</a:t>
            </a:r>
            <a:r>
              <a:rPr lang="he-IL" sz="1400" b="1" dirty="0">
                <a:solidFill>
                  <a:prstClr val="white"/>
                </a:solidFill>
                <a:latin typeface="Calibri" panose="020F0502020204030204" pitchFamily="34" charset="0"/>
                <a:cs typeface="Calibri" panose="020F0502020204030204" pitchFamily="34" charset="0"/>
              </a:rPr>
              <a:t>  </a:t>
            </a:r>
            <a:r>
              <a:rPr lang="en-US" sz="1400" b="1" dirty="0">
                <a:solidFill>
                  <a:prstClr val="white"/>
                </a:solidFill>
                <a:latin typeface="Calibri" panose="020F0502020204030204" pitchFamily="34" charset="0"/>
                <a:cs typeface="Calibri" panose="020F0502020204030204" pitchFamily="34" charset="0"/>
              </a:rPr>
              <a:t>score: </a:t>
            </a:r>
            <a:r>
              <a:rPr lang="he-IL" b="1" dirty="0">
                <a:solidFill>
                  <a:prstClr val="white"/>
                </a:solidFill>
                <a:latin typeface="Calibri" panose="020F0502020204030204" pitchFamily="34" charset="0"/>
                <a:cs typeface="Calibri" panose="020F0502020204030204" pitchFamily="34" charset="0"/>
              </a:rPr>
              <a:t>5.2</a:t>
            </a:r>
            <a:r>
              <a:rPr lang="en-US" b="1" dirty="0">
                <a:solidFill>
                  <a:prstClr val="white"/>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BB5695EB-EB55-4A36-93F8-3D9AA29B361E}"/>
              </a:ext>
            </a:extLst>
          </p:cNvPr>
          <p:cNvSpPr txBox="1"/>
          <p:nvPr/>
        </p:nvSpPr>
        <p:spPr>
          <a:xfrm>
            <a:off x="-66294" y="6179360"/>
            <a:ext cx="3868369"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The score ranges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32C951A-E4AE-4EA3-A80B-8471E0CAB23D}"/>
              </a:ext>
            </a:extLst>
          </p:cNvPr>
          <p:cNvSpPr/>
          <p:nvPr/>
        </p:nvSpPr>
        <p:spPr>
          <a:xfrm>
            <a:off x="-4905" y="389651"/>
            <a:ext cx="6440869"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Urban Space</a:t>
            </a:r>
            <a:endParaRPr lang="he-IL" dirty="0">
              <a:solidFill>
                <a:schemeClr val="bg1"/>
              </a:solidFill>
            </a:endParaRPr>
          </a:p>
        </p:txBody>
      </p:sp>
      <p:graphicFrame>
        <p:nvGraphicFramePr>
          <p:cNvPr id="13" name="תרשים 5">
            <a:extLst>
              <a:ext uri="{FF2B5EF4-FFF2-40B4-BE49-F238E27FC236}">
                <a16:creationId xmlns:a16="http://schemas.microsoft.com/office/drawing/2014/main" id="{B0577389-424A-3C3C-3A62-3C4148CAF78F}"/>
              </a:ext>
            </a:extLst>
          </p:cNvPr>
          <p:cNvGraphicFramePr>
            <a:graphicFrameLocks/>
          </p:cNvGraphicFramePr>
          <p:nvPr>
            <p:extLst>
              <p:ext uri="{D42A27DB-BD31-4B8C-83A1-F6EECF244321}">
                <p14:modId xmlns:p14="http://schemas.microsoft.com/office/powerpoint/2010/main" val="1876402694"/>
              </p:ext>
            </p:extLst>
          </p:nvPr>
        </p:nvGraphicFramePr>
        <p:xfrm>
          <a:off x="6455549" y="3543578"/>
          <a:ext cx="5347652" cy="28841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תרשים 6">
            <a:extLst>
              <a:ext uri="{FF2B5EF4-FFF2-40B4-BE49-F238E27FC236}">
                <a16:creationId xmlns:a16="http://schemas.microsoft.com/office/drawing/2014/main" id="{B0529FFB-BF4B-2451-0256-8B982F4D18AE}"/>
              </a:ext>
            </a:extLst>
          </p:cNvPr>
          <p:cNvGraphicFramePr>
            <a:graphicFrameLocks/>
          </p:cNvGraphicFramePr>
          <p:nvPr>
            <p:extLst>
              <p:ext uri="{D42A27DB-BD31-4B8C-83A1-F6EECF244321}">
                <p14:modId xmlns:p14="http://schemas.microsoft.com/office/powerpoint/2010/main" val="2646884649"/>
              </p:ext>
            </p:extLst>
          </p:nvPr>
        </p:nvGraphicFramePr>
        <p:xfrm>
          <a:off x="6455548" y="377929"/>
          <a:ext cx="5347653" cy="3039348"/>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a:extLst>
              <a:ext uri="{FF2B5EF4-FFF2-40B4-BE49-F238E27FC236}">
                <a16:creationId xmlns:a16="http://schemas.microsoft.com/office/drawing/2014/main" id="{E41134EB-0095-9FD0-ED0B-489D0C66B710}"/>
              </a:ext>
            </a:extLst>
          </p:cNvPr>
          <p:cNvCxnSpPr>
            <a:cxnSpLocks/>
          </p:cNvCxnSpPr>
          <p:nvPr/>
        </p:nvCxnSpPr>
        <p:spPr>
          <a:xfrm>
            <a:off x="6419341"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755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Alona Tsirulnikov</DisplayName>
        <AccountId>366</AccountId>
        <AccountType/>
      </UserInfo>
      <UserInfo>
        <DisplayName>Sharon Brand Martin</DisplayName>
        <AccountId>236</AccountId>
        <AccountType/>
      </UserInfo>
      <UserInfo>
        <DisplayName>Netanel Katzir</DisplayName>
        <AccountId>2606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13" ma:contentTypeDescription="צור מסמך חדש." ma:contentTypeScope="" ma:versionID="c29c5f31b4e519c495af8f1135c4c857">
  <xsd:schema xmlns:xsd="http://www.w3.org/2001/XMLSchema" xmlns:xs="http://www.w3.org/2001/XMLSchema" xmlns:p="http://schemas.microsoft.com/office/2006/metadata/properties" xmlns:ns2="3096e91d-ebd7-4ce5-b2b3-56d74390b557" xmlns:ns3="4ba3be25-03aa-45c2-b90f-d8c255107eb7" targetNamespace="http://schemas.microsoft.com/office/2006/metadata/properties" ma:root="true" ma:fieldsID="46fe6eb16a427a17e7d6cc33b2d2a666" ns2:_="" ns3:_="">
    <xsd:import namespace="3096e91d-ebd7-4ce5-b2b3-56d74390b557"/>
    <xsd:import namespace="4ba3be25-03aa-45c2-b90f-d8c255107e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653B81-70FC-4DA4-8A26-1B40E1343FEF}">
  <ds:schemaRefs>
    <ds:schemaRef ds:uri="http://schemas.microsoft.com/sharepoint/v3/contenttype/forms"/>
  </ds:schemaRefs>
</ds:datastoreItem>
</file>

<file path=customXml/itemProps2.xml><?xml version="1.0" encoding="utf-8"?>
<ds:datastoreItem xmlns:ds="http://schemas.openxmlformats.org/officeDocument/2006/customXml" ds:itemID="{DDABB023-BCFA-4EEF-B7E6-12D80018A417}">
  <ds:schemaRefs>
    <ds:schemaRef ds:uri="http://schemas.microsoft.com/office/infopath/2007/PartnerControls"/>
    <ds:schemaRef ds:uri="3096e91d-ebd7-4ce5-b2b3-56d74390b557"/>
    <ds:schemaRef ds:uri="http://purl.org/dc/terms/"/>
    <ds:schemaRef ds:uri="http://schemas.microsoft.com/office/2006/documentManagement/types"/>
    <ds:schemaRef ds:uri="4ba3be25-03aa-45c2-b90f-d8c255107eb7"/>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EFABC7A-9EB6-4599-82AA-5B29D0A43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6e91d-ebd7-4ce5-b2b3-56d74390b557"/>
    <ds:schemaRef ds:uri="4ba3be25-03aa-45c2-b90f-d8c255107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23409</TotalTime>
  <Words>15339</Words>
  <Application>Microsoft Office PowerPoint</Application>
  <PresentationFormat>Widescreen</PresentationFormat>
  <Paragraphs>1382</Paragraphs>
  <Slides>59</Slides>
  <Notes>58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Calibri Light</vt:lpstr>
      <vt:lpstr>Courier New</vt:lpstr>
      <vt:lpstr>Symbol</vt:lpstr>
      <vt:lpstr>Tahoma</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Olya Nesterov</dc:creator>
  <cp:lastModifiedBy>ALE editor</cp:lastModifiedBy>
  <cp:revision>391</cp:revision>
  <cp:lastPrinted>2021-06-10T15:07:05Z</cp:lastPrinted>
  <dcterms:created xsi:type="dcterms:W3CDTF">2020-06-25T07:38:36Z</dcterms:created>
  <dcterms:modified xsi:type="dcterms:W3CDTF">2022-05-29T06:25:38Z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ies>
</file>