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comments/comment2.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3.xml" ContentType="application/vnd.openxmlformats-officedocument.presentationml.comments+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comments/comment4.xml" ContentType="application/vnd.openxmlformats-officedocument.presentationml.comments+xml"/>
  <Override PartName="/ppt/notesSlides/notesSlide12.xml" ContentType="application/vnd.openxmlformats-officedocument.presentationml.notesSlide+xml"/>
  <Override PartName="/ppt/comments/comment5.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3.xml" ContentType="application/vnd.openxmlformats-officedocument.drawingml.chartshapes+xml"/>
  <Override PartName="/ppt/comments/comment6.xml" ContentType="application/vnd.openxmlformats-officedocument.presentationml.comments+xml"/>
  <Override PartName="/ppt/notesSlides/notesSlide1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4.xml" ContentType="application/vnd.openxmlformats-officedocument.drawingml.chartshapes+xml"/>
  <Override PartName="/ppt/comments/comment7.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8.xml" ContentType="application/vnd.openxmlformats-officedocument.presentationml.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comment9.xml" ContentType="application/vnd.openxmlformats-officedocument.presentationml.comments+xml"/>
  <Override PartName="/ppt/notesSlides/notesSlide2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3.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4.xml" ContentType="application/vnd.openxmlformats-officedocument.presentationml.notesSlide+xml"/>
  <Override PartName="/ppt/comments/comment10.xml" ContentType="application/vnd.openxmlformats-officedocument.presentationml.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comment11.xml" ContentType="application/vnd.openxmlformats-officedocument.presentationml.comments+xml"/>
  <Override PartName="/ppt/notesSlides/notesSlide29.xml" ContentType="application/vnd.openxmlformats-officedocument.presentationml.notesSlide+xml"/>
  <Override PartName="/ppt/comments/comment12.xml" ContentType="application/vnd.openxmlformats-officedocument.presentationml.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omments/comment13.xml" ContentType="application/vnd.openxmlformats-officedocument.presentationml.comments+xml"/>
  <Override PartName="/ppt/notesSlides/notesSlide32.xml" ContentType="application/vnd.openxmlformats-officedocument.presentationml.notesSlide+xml"/>
  <Override PartName="/ppt/comments/comment14.xml" ContentType="application/vnd.openxmlformats-officedocument.presentationml.comments+xml"/>
  <Override PartName="/ppt/notesSlides/notesSlide33.xml" ContentType="application/vnd.openxmlformats-officedocument.presentationml.notesSlide+xml"/>
  <Override PartName="/ppt/comments/comment15.xml" ContentType="application/vnd.openxmlformats-officedocument.presentationml.comments+xml"/>
  <Override PartName="/ppt/notesSlides/notesSlide34.xml" ContentType="application/vnd.openxmlformats-officedocument.presentationml.notesSlide+xml"/>
  <Override PartName="/ppt/comments/comment16.xml" ContentType="application/vnd.openxmlformats-officedocument.presentationml.comment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omments/comment17.xml" ContentType="application/vnd.openxmlformats-officedocument.presentationml.comments+xml"/>
  <Override PartName="/ppt/notesSlides/notesSlide38.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omments/comment18.xml" ContentType="application/vnd.openxmlformats-officedocument.presentationml.comment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omments/comment19.xml" ContentType="application/vnd.openxmlformats-officedocument.presentationml.comment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omments/comment20.xml" ContentType="application/vnd.openxmlformats-officedocument.presentationml.comments+xml"/>
  <Override PartName="/ppt/notesSlides/notesSlide46.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omments/comment21.xml" ContentType="application/vnd.openxmlformats-officedocument.presentationml.comment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omments/comment22.xml" ContentType="application/vnd.openxmlformats-officedocument.presentationml.comments+xml"/>
  <Override PartName="/ppt/notesSlides/notesSlide49.xml" ContentType="application/vnd.openxmlformats-officedocument.presentationml.notesSlide+xml"/>
  <Override PartName="/ppt/comments/comment23.xml" ContentType="application/vnd.openxmlformats-officedocument.presentationml.comment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omments/comment24.xml" ContentType="application/vnd.openxmlformats-officedocument.presentationml.comments+xml"/>
  <Override PartName="/ppt/notesSlides/notesSlide54.xml" ContentType="application/vnd.openxmlformats-officedocument.presentationml.notesSlide+xml"/>
  <Override PartName="/ppt/comments/comment25.xml" ContentType="application/vnd.openxmlformats-officedocument.presentationml.comment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omments/comment26.xml" ContentType="application/vnd.openxmlformats-officedocument.presentationml.comments+xml"/>
  <Override PartName="/ppt/notesSlides/notesSlide5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4"/>
    <p:sldMasterId id="2147483660" r:id="rId5"/>
  </p:sldMasterIdLst>
  <p:notesMasterIdLst>
    <p:notesMasterId r:id="rId65"/>
  </p:notesMasterIdLst>
  <p:sldIdLst>
    <p:sldId id="408" r:id="rId6"/>
    <p:sldId id="548" r:id="rId7"/>
    <p:sldId id="261" r:id="rId8"/>
    <p:sldId id="370" r:id="rId9"/>
    <p:sldId id="553" r:id="rId10"/>
    <p:sldId id="599" r:id="rId11"/>
    <p:sldId id="563" r:id="rId12"/>
    <p:sldId id="443" r:id="rId13"/>
    <p:sldId id="493" r:id="rId14"/>
    <p:sldId id="555" r:id="rId15"/>
    <p:sldId id="554" r:id="rId16"/>
    <p:sldId id="506" r:id="rId17"/>
    <p:sldId id="565" r:id="rId18"/>
    <p:sldId id="566" r:id="rId19"/>
    <p:sldId id="568" r:id="rId20"/>
    <p:sldId id="569" r:id="rId21"/>
    <p:sldId id="570" r:id="rId22"/>
    <p:sldId id="605" r:id="rId23"/>
    <p:sldId id="602" r:id="rId24"/>
    <p:sldId id="487" r:id="rId25"/>
    <p:sldId id="562" r:id="rId26"/>
    <p:sldId id="556" r:id="rId27"/>
    <p:sldId id="606" r:id="rId28"/>
    <p:sldId id="564" r:id="rId29"/>
    <p:sldId id="559" r:id="rId30"/>
    <p:sldId id="600" r:id="rId31"/>
    <p:sldId id="601" r:id="rId32"/>
    <p:sldId id="573" r:id="rId33"/>
    <p:sldId id="574" r:id="rId34"/>
    <p:sldId id="576" r:id="rId35"/>
    <p:sldId id="577" r:id="rId36"/>
    <p:sldId id="578" r:id="rId37"/>
    <p:sldId id="579" r:id="rId38"/>
    <p:sldId id="580" r:id="rId39"/>
    <p:sldId id="581" r:id="rId40"/>
    <p:sldId id="583" r:id="rId41"/>
    <p:sldId id="582" r:id="rId42"/>
    <p:sldId id="585" r:id="rId43"/>
    <p:sldId id="586" r:id="rId44"/>
    <p:sldId id="587" r:id="rId45"/>
    <p:sldId id="588" r:id="rId46"/>
    <p:sldId id="589" r:id="rId47"/>
    <p:sldId id="593" r:id="rId48"/>
    <p:sldId id="594" r:id="rId49"/>
    <p:sldId id="595" r:id="rId50"/>
    <p:sldId id="596" r:id="rId51"/>
    <p:sldId id="590" r:id="rId52"/>
    <p:sldId id="591" r:id="rId53"/>
    <p:sldId id="592" r:id="rId54"/>
    <p:sldId id="411" r:id="rId55"/>
    <p:sldId id="514" r:id="rId56"/>
    <p:sldId id="608" r:id="rId57"/>
    <p:sldId id="549" r:id="rId58"/>
    <p:sldId id="513" r:id="rId59"/>
    <p:sldId id="609" r:id="rId60"/>
    <p:sldId id="355" r:id="rId61"/>
    <p:sldId id="477" r:id="rId62"/>
    <p:sldId id="481" r:id="rId63"/>
    <p:sldId id="482" r:id="rId6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060CC16-C721-AECF-4C5B-3CD2860388E3}" name="Alona Tsirulnikov" initials="AT" userId="S::alonat@cet.ac.il::4bbafd77-0cd3-4d60-af1e-94ad4b8daf4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l Mishaan Spiegel" initials="TS" lastIdx="41" clrIdx="6">
    <p:extLst>
      <p:ext uri="{19B8F6BF-5375-455C-9EA6-DF929625EA0E}">
        <p15:presenceInfo xmlns:p15="http://schemas.microsoft.com/office/powerpoint/2012/main" userId="S::talm@cet.ac.il::3b49d4d9-3b89-4d06-aedf-35a2972b16e6" providerId="AD"/>
      </p:ext>
    </p:extLst>
  </p:cmAuthor>
  <p:cmAuthor id="1" name="Shimrit Slonim Franco" initials="SSF" lastIdx="9" clrIdx="0"/>
  <p:cmAuthor id="8" name="Sharon Brand Martin" initials="SBM" lastIdx="57" clrIdx="7">
    <p:extLst>
      <p:ext uri="{19B8F6BF-5375-455C-9EA6-DF929625EA0E}">
        <p15:presenceInfo xmlns:p15="http://schemas.microsoft.com/office/powerpoint/2012/main" userId="S-1-5-21-606772748-477572614-688488514-15397" providerId="AD"/>
      </p:ext>
    </p:extLst>
  </p:cmAuthor>
  <p:cmAuthor id="2" name="Alona Tsirulnikov" initials="AT" lastIdx="212" clrIdx="1"/>
  <p:cmAuthor id="9" name="Netanel Katzir" initials="NK" lastIdx="12" clrIdx="8">
    <p:extLst>
      <p:ext uri="{19B8F6BF-5375-455C-9EA6-DF929625EA0E}">
        <p15:presenceInfo xmlns:p15="http://schemas.microsoft.com/office/powerpoint/2012/main" userId="S-1-5-21-606772748-477572614-688488514-18822" providerId="AD"/>
      </p:ext>
    </p:extLst>
  </p:cmAuthor>
  <p:cmAuthor id="3" name="shimrit slonim" initials="ss" lastIdx="2" clrIdx="2"/>
  <p:cmAuthor id="10" name="‏‏משתמש Windows" initials="‏W" lastIdx="9" clrIdx="9">
    <p:extLst>
      <p:ext uri="{19B8F6BF-5375-455C-9EA6-DF929625EA0E}">
        <p15:presenceInfo xmlns:p15="http://schemas.microsoft.com/office/powerpoint/2012/main" userId="‏‏משתמש Windows" providerId="None"/>
      </p:ext>
    </p:extLst>
  </p:cmAuthor>
  <p:cmAuthor id="4" name="Shimrit Slonim Franco" initials="SSF [2]" lastIdx="2" clrIdx="3"/>
  <p:cmAuthor id="11" name="Sharon Brand Martin" initials="SBM [2]" lastIdx="2" clrIdx="10">
    <p:extLst>
      <p:ext uri="{19B8F6BF-5375-455C-9EA6-DF929625EA0E}">
        <p15:presenceInfo xmlns:p15="http://schemas.microsoft.com/office/powerpoint/2012/main" userId="S::SharonB@cet.ac.il::a0fb36f2-726f-461a-8261-94a57a32e8c3" providerId="AD"/>
      </p:ext>
    </p:extLst>
  </p:cmAuthor>
  <p:cmAuthor id="5" name="ofer raz" initials="or" lastIdx="5" clrIdx="4"/>
  <p:cmAuthor id="12" name="ALE editor" initials="ALE" lastIdx="62" clrIdx="11">
    <p:extLst>
      <p:ext uri="{19B8F6BF-5375-455C-9EA6-DF929625EA0E}">
        <p15:presenceInfo xmlns:p15="http://schemas.microsoft.com/office/powerpoint/2012/main" userId="ALE editor" providerId="None"/>
      </p:ext>
    </p:extLst>
  </p:cmAuthor>
  <p:cmAuthor id="6" name="Reoute Diamant" initials="RD" lastIdx="169" clrIdx="5">
    <p:extLst>
      <p:ext uri="{19B8F6BF-5375-455C-9EA6-DF929625EA0E}">
        <p15:presenceInfo xmlns:p15="http://schemas.microsoft.com/office/powerpoint/2012/main" userId="S-1-5-21-606772748-477572614-688488514-174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E88D"/>
    <a:srgbClr val="4978A6"/>
    <a:srgbClr val="DBE5F1"/>
    <a:srgbClr val="8FB6DF"/>
    <a:srgbClr val="C7DAEF"/>
    <a:srgbClr val="EC1C3C"/>
    <a:srgbClr val="F9BC25"/>
    <a:srgbClr val="A5A5A5"/>
    <a:srgbClr val="FCDCE1"/>
    <a:srgbClr val="F698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505E3EF-67EA-436B-97B2-0124C06EBD24}" styleName="סגנון ביניים 4 - הדגשה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F1AB2-1976-4502-BF36-3FF5EA218861}" styleName="סגנון ביניים 4 - הדגשה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סגנון ביניים 1 - הדגשה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2633" autoAdjust="0"/>
    <p:restoredTop sz="84915" autoAdjust="0"/>
  </p:normalViewPr>
  <p:slideViewPr>
    <p:cSldViewPr snapToGrid="0">
      <p:cViewPr varScale="1">
        <p:scale>
          <a:sx n="83" d="100"/>
          <a:sy n="83" d="100"/>
        </p:scale>
        <p:origin x="965" y="-235"/>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viewProps" Target="viewProps.xml"/><Relationship Id="rId7" Type="http://schemas.openxmlformats.org/officeDocument/2006/relationships/slide" Target="slides/slide2.xml"/><Relationship Id="rId71"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charts/_rels/chart1.xml.rels><?xml version="1.0" encoding="UTF-8" standalone="yes"?>
<Relationships xmlns="http://schemas.openxmlformats.org/package/2006/relationships"><Relationship Id="rId3" Type="http://schemas.openxmlformats.org/officeDocument/2006/relationships/oleObject" Target="https://cet365.sharepoint.com/sites/portal/evaluation/nihul/urban%2095/&#1506;&#1489;&#1493;&#1491;&#1514;%20&#1513;&#1491;&#1492;/&#1514;&#1510;&#1508;&#1497;&#1493;&#1514;%20&#1504;&#1497;&#1497;&#1491;&#1493;&#1514;/&#1490;&#1503;%20&#1492;&#1513;&#1504;&#1497;&#1497;&#1501;%20&#1497;&#1508;&#1493;/observations_Gan%20Hashnaim%20Jaffa_20210419111722.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oleObject" Target="https://cet365.sharepoint.com/sites/portal/evaluation/nihul/urban%2095/&#1506;&#1489;&#1493;&#1491;&#1514;%20&#1513;&#1491;&#1492;/&#1514;&#1510;&#1508;&#1497;&#1493;&#1514;%20&#1504;&#1497;&#1497;&#1491;&#1493;&#1514;/&#1490;&#1503;%20&#1492;&#1513;&#1504;&#1497;&#1497;&#1501;%20&#1497;&#1508;&#1493;/observations_Gan%20Hashnaim%20Jaffa_20210419111722.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oleObject" Target="https://cet365.sharepoint.com/sites/portal/evaluation/nihul/urban%2095/&#1506;&#1489;&#1493;&#1491;&#1514;%20&#1513;&#1491;&#1492;/&#1514;&#1510;&#1508;&#1497;&#1493;&#1514;%20&#1504;&#1497;&#1497;&#1491;&#1493;&#1514;/&#1490;&#1503;%20&#1492;&#1513;&#1504;&#1497;&#1497;&#1501;%20&#1497;&#1508;&#1493;/observations_Gan%20Hashnaim%20Jaffa_20210419111722.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cet365.sharepoint.com/sites/portal/evaluation/nihul/urban%2095/&#1506;&#1489;&#1493;&#1491;&#1514;%20&#1513;&#1491;&#1492;/&#1514;&#1510;&#1508;&#1497;&#1493;&#1514;%20&#1504;&#1497;&#1497;&#1491;&#1493;&#1514;/&#1490;&#1503;%20&#1492;&#1513;&#1493;&#1496;&#1512;&#1514;/&#1490;&#1503;%20&#1492;&#1513;&#1493;&#1496;&#1512;&#1514;11-19.7%20&#1504;&#1514;&#1493;&#1504;&#1497;%20&#1488;&#1508;&#1500;&#1497;&#1511;&#1510;&#1497;&#1492;.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3.xml"/></Relationships>
</file>

<file path=ppt/charts/_rels/chart5.xml.rels><?xml version="1.0" encoding="UTF-8" standalone="yes"?>
<Relationships xmlns="http://schemas.openxmlformats.org/package/2006/relationships"><Relationship Id="rId3" Type="http://schemas.openxmlformats.org/officeDocument/2006/relationships/oleObject" Target="https://cet365.sharepoint.com/sites/portal/evaluation/nihul/urban%2095/&#1506;&#1489;&#1493;&#1491;&#1514;%20&#1513;&#1491;&#1492;/&#1514;&#1510;&#1508;&#1497;&#1493;&#1514;%20&#1504;&#1497;&#1497;&#1491;&#1493;&#1514;/&#1490;&#1503;%20&#1492;&#1513;&#1493;&#1496;&#1512;&#1514;/&#1490;&#1503;%20&#1492;&#1513;&#1493;&#1496;&#1512;&#1514;11-19.7%20&#1504;&#1514;&#1493;&#1504;&#1497;%20&#1488;&#1508;&#1500;&#1497;&#1511;&#1510;&#1497;&#1492;.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cet365.sharepoint.com/sites/portal/evaluation/nihul/urban%2095/&#1506;&#1489;&#1493;&#1491;&#1514;%20&#1513;&#1491;&#1492;/&#1514;&#1510;&#1508;&#1497;&#1493;&#1514;%20&#1504;&#1497;&#1497;&#1491;&#1493;&#1514;/&#1490;&#1503;%20&#1492;&#1513;&#1493;&#1496;&#1512;&#1514;/&#1490;&#1503;%20&#1492;&#1513;&#1493;&#1496;&#1512;&#1514;11-19.7%20&#1504;&#1514;&#1493;&#1504;&#1497;%20&#1488;&#1508;&#1500;&#1497;&#1511;&#1510;&#1497;&#1492;.xlsx"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4.xml"/></Relationships>
</file>

<file path=ppt/charts/_rels/chart7.xml.rels><?xml version="1.0" encoding="UTF-8" standalone="yes"?>
<Relationships xmlns="http://schemas.openxmlformats.org/package/2006/relationships"><Relationship Id="rId3" Type="http://schemas.openxmlformats.org/officeDocument/2006/relationships/oleObject" Target="https://cet365.sharepoint.com/sites/portal/evaluation/nihul/urban%2095/&#1506;&#1489;&#1493;&#1491;&#1514;%20&#1513;&#1491;&#1492;/&#1514;&#1510;&#1508;&#1497;&#1493;&#1514;%20&#1504;&#1497;&#1497;&#1491;&#1493;&#1514;/&#1499;&#1512;&#1501;%20&#1492;&#1514;&#1497;&#1502;&#1504;&#1497;&#1501;/&#1499;&#1512;&#1501;%20&#1492;&#1514;&#1497;&#1502;&#1504;&#1497;&#1501;_&#1488;&#1495;&#1512;&#1497;%20&#1492;&#1514;&#1506;&#1512;&#1489;&#1493;&#1514;/&#1499;&#1512;&#1501;%20&#1492;&#1514;&#1497;&#1502;&#1504;&#1497;&#1501;%20-%20&#1500;&#1488;&#1495;&#1512;%20&#1492;&#1514;&#1506;&#1512;&#1489;&#1493;&#1514;%202021.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cet365.sharepoint.com/sites/portal/evaluation/nihul/urban%2095/&#1506;&#1489;&#1493;&#1491;&#1514;%20&#1513;&#1491;&#1492;/&#1514;&#1510;&#1508;&#1497;&#1493;&#1514;%20&#1504;&#1497;&#1497;&#1491;&#1493;&#1514;/&#1499;&#1512;&#1501;%20&#1492;&#1514;&#1497;&#1502;&#1504;&#1497;&#1501;/&#1499;&#1512;&#1501;%20&#1492;&#1514;&#1497;&#1502;&#1504;&#1497;&#1501;_&#1488;&#1495;&#1512;&#1497;%20&#1492;&#1514;&#1506;&#1512;&#1489;&#1493;&#1514;/&#1499;&#1512;&#1501;%20&#1492;&#1514;&#1497;&#1502;&#1504;&#1497;&#1501;%20-%20&#1500;&#1488;&#1495;&#1512;%20&#1492;&#1514;&#1506;&#1512;&#1489;&#1493;&#1514;%202021.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tx>
            <c:strRef>
              <c:f>'גרפים- דוח ביניים'!$C$52</c:f>
              <c:strCache>
                <c:ptCount val="1"/>
                <c:pt idx="0">
                  <c:v>נשים</c:v>
                </c:pt>
              </c:strCache>
            </c:strRef>
          </c:tx>
          <c:spPr>
            <a:solidFill>
              <a:srgbClr val="FFC000"/>
            </a:solidFill>
            <a:ln>
              <a:noFill/>
            </a:ln>
            <a:effectLst/>
          </c:spPr>
          <c:cat>
            <c:multiLvlStrRef>
              <c:f>'גרפים- דוח ביניים'!$A$53:$B$75</c:f>
              <c:multiLvlStrCache>
                <c:ptCount val="23"/>
                <c:lvl>
                  <c:pt idx="0">
                    <c:v>10:30:00</c:v>
                  </c:pt>
                  <c:pt idx="1">
                    <c:v>11:00:00</c:v>
                  </c:pt>
                  <c:pt idx="2">
                    <c:v>11:30:00</c:v>
                  </c:pt>
                  <c:pt idx="3">
                    <c:v>12:00:00</c:v>
                  </c:pt>
                  <c:pt idx="4">
                    <c:v>12:30:00</c:v>
                  </c:pt>
                  <c:pt idx="5">
                    <c:v>10:00:00</c:v>
                  </c:pt>
                  <c:pt idx="6">
                    <c:v>10:30:00</c:v>
                  </c:pt>
                  <c:pt idx="7">
                    <c:v>11:00:00</c:v>
                  </c:pt>
                  <c:pt idx="8">
                    <c:v>11:30:00</c:v>
                  </c:pt>
                  <c:pt idx="9">
                    <c:v>12:00:00</c:v>
                  </c:pt>
                  <c:pt idx="10">
                    <c:v>12:30:00</c:v>
                  </c:pt>
                  <c:pt idx="11">
                    <c:v>13:00:00</c:v>
                  </c:pt>
                  <c:pt idx="12">
                    <c:v>13:30:00</c:v>
                  </c:pt>
                  <c:pt idx="13">
                    <c:v>14:00:00</c:v>
                  </c:pt>
                  <c:pt idx="14">
                    <c:v>14:30:00</c:v>
                  </c:pt>
                  <c:pt idx="15">
                    <c:v>16:00:00</c:v>
                  </c:pt>
                  <c:pt idx="16">
                    <c:v>16:30:00</c:v>
                  </c:pt>
                  <c:pt idx="17">
                    <c:v>17:00:00</c:v>
                  </c:pt>
                  <c:pt idx="18">
                    <c:v>17:30:00</c:v>
                  </c:pt>
                  <c:pt idx="19">
                    <c:v>18:00:00</c:v>
                  </c:pt>
                  <c:pt idx="20">
                    <c:v>18:30:00</c:v>
                  </c:pt>
                  <c:pt idx="21">
                    <c:v>19:00:00</c:v>
                  </c:pt>
                  <c:pt idx="22">
                    <c:v>19:30:00</c:v>
                  </c:pt>
                </c:lvl>
                <c:lvl>
                  <c:pt idx="0">
                    <c:v>שישי</c:v>
                  </c:pt>
                  <c:pt idx="5">
                    <c:v>ראשון</c:v>
                  </c:pt>
                </c:lvl>
              </c:multiLvlStrCache>
            </c:multiLvlStrRef>
          </c:cat>
          <c:val>
            <c:numRef>
              <c:f>'גרפים- דוח ביניים'!$C$53:$C$75</c:f>
              <c:numCache>
                <c:formatCode>General</c:formatCode>
                <c:ptCount val="23"/>
                <c:pt idx="0">
                  <c:v>1</c:v>
                </c:pt>
                <c:pt idx="1">
                  <c:v>2</c:v>
                </c:pt>
                <c:pt idx="2">
                  <c:v>6</c:v>
                </c:pt>
                <c:pt idx="3">
                  <c:v>4</c:v>
                </c:pt>
                <c:pt idx="4">
                  <c:v>7</c:v>
                </c:pt>
                <c:pt idx="5">
                  <c:v>10</c:v>
                </c:pt>
                <c:pt idx="6">
                  <c:v>16</c:v>
                </c:pt>
                <c:pt idx="7">
                  <c:v>12</c:v>
                </c:pt>
                <c:pt idx="8">
                  <c:v>10</c:v>
                </c:pt>
                <c:pt idx="9">
                  <c:v>4</c:v>
                </c:pt>
                <c:pt idx="10">
                  <c:v>2</c:v>
                </c:pt>
                <c:pt idx="11">
                  <c:v>2</c:v>
                </c:pt>
                <c:pt idx="12">
                  <c:v>4</c:v>
                </c:pt>
                <c:pt idx="13">
                  <c:v>8</c:v>
                </c:pt>
                <c:pt idx="14">
                  <c:v>6</c:v>
                </c:pt>
                <c:pt idx="15">
                  <c:v>0</c:v>
                </c:pt>
                <c:pt idx="16">
                  <c:v>3</c:v>
                </c:pt>
                <c:pt idx="17">
                  <c:v>0</c:v>
                </c:pt>
                <c:pt idx="18">
                  <c:v>2</c:v>
                </c:pt>
                <c:pt idx="19">
                  <c:v>1</c:v>
                </c:pt>
                <c:pt idx="20">
                  <c:v>4</c:v>
                </c:pt>
                <c:pt idx="21">
                  <c:v>5</c:v>
                </c:pt>
                <c:pt idx="22">
                  <c:v>4</c:v>
                </c:pt>
              </c:numCache>
            </c:numRef>
          </c:val>
          <c:extLst>
            <c:ext xmlns:c16="http://schemas.microsoft.com/office/drawing/2014/chart" uri="{C3380CC4-5D6E-409C-BE32-E72D297353CC}">
              <c16:uniqueId val="{00000000-BE80-4FB5-8209-A129DDCBFA60}"/>
            </c:ext>
          </c:extLst>
        </c:ser>
        <c:ser>
          <c:idx val="1"/>
          <c:order val="1"/>
          <c:tx>
            <c:strRef>
              <c:f>'גרפים- דוח ביניים'!$D$52</c:f>
              <c:strCache>
                <c:ptCount val="1"/>
                <c:pt idx="0">
                  <c:v>גברים</c:v>
                </c:pt>
              </c:strCache>
            </c:strRef>
          </c:tx>
          <c:spPr>
            <a:solidFill>
              <a:srgbClr val="4978A6"/>
            </a:solidFill>
            <a:ln>
              <a:noFill/>
            </a:ln>
            <a:effectLst/>
          </c:spPr>
          <c:cat>
            <c:multiLvlStrRef>
              <c:f>'גרפים- דוח ביניים'!$A$53:$B$75</c:f>
              <c:multiLvlStrCache>
                <c:ptCount val="23"/>
                <c:lvl>
                  <c:pt idx="0">
                    <c:v>10:30:00</c:v>
                  </c:pt>
                  <c:pt idx="1">
                    <c:v>11:00:00</c:v>
                  </c:pt>
                  <c:pt idx="2">
                    <c:v>11:30:00</c:v>
                  </c:pt>
                  <c:pt idx="3">
                    <c:v>12:00:00</c:v>
                  </c:pt>
                  <c:pt idx="4">
                    <c:v>12:30:00</c:v>
                  </c:pt>
                  <c:pt idx="5">
                    <c:v>10:00:00</c:v>
                  </c:pt>
                  <c:pt idx="6">
                    <c:v>10:30:00</c:v>
                  </c:pt>
                  <c:pt idx="7">
                    <c:v>11:00:00</c:v>
                  </c:pt>
                  <c:pt idx="8">
                    <c:v>11:30:00</c:v>
                  </c:pt>
                  <c:pt idx="9">
                    <c:v>12:00:00</c:v>
                  </c:pt>
                  <c:pt idx="10">
                    <c:v>12:30:00</c:v>
                  </c:pt>
                  <c:pt idx="11">
                    <c:v>13:00:00</c:v>
                  </c:pt>
                  <c:pt idx="12">
                    <c:v>13:30:00</c:v>
                  </c:pt>
                  <c:pt idx="13">
                    <c:v>14:00:00</c:v>
                  </c:pt>
                  <c:pt idx="14">
                    <c:v>14:30:00</c:v>
                  </c:pt>
                  <c:pt idx="15">
                    <c:v>16:00:00</c:v>
                  </c:pt>
                  <c:pt idx="16">
                    <c:v>16:30:00</c:v>
                  </c:pt>
                  <c:pt idx="17">
                    <c:v>17:00:00</c:v>
                  </c:pt>
                  <c:pt idx="18">
                    <c:v>17:30:00</c:v>
                  </c:pt>
                  <c:pt idx="19">
                    <c:v>18:00:00</c:v>
                  </c:pt>
                  <c:pt idx="20">
                    <c:v>18:30:00</c:v>
                  </c:pt>
                  <c:pt idx="21">
                    <c:v>19:00:00</c:v>
                  </c:pt>
                  <c:pt idx="22">
                    <c:v>19:30:00</c:v>
                  </c:pt>
                </c:lvl>
                <c:lvl>
                  <c:pt idx="0">
                    <c:v>שישי</c:v>
                  </c:pt>
                  <c:pt idx="5">
                    <c:v>ראשון</c:v>
                  </c:pt>
                </c:lvl>
              </c:multiLvlStrCache>
            </c:multiLvlStrRef>
          </c:cat>
          <c:val>
            <c:numRef>
              <c:f>'גרפים- דוח ביניים'!$D$53:$D$75</c:f>
              <c:numCache>
                <c:formatCode>General</c:formatCode>
                <c:ptCount val="23"/>
                <c:pt idx="0">
                  <c:v>4</c:v>
                </c:pt>
                <c:pt idx="1">
                  <c:v>2</c:v>
                </c:pt>
                <c:pt idx="2">
                  <c:v>10</c:v>
                </c:pt>
                <c:pt idx="3">
                  <c:v>3</c:v>
                </c:pt>
                <c:pt idx="4">
                  <c:v>8</c:v>
                </c:pt>
                <c:pt idx="5">
                  <c:v>12</c:v>
                </c:pt>
                <c:pt idx="6">
                  <c:v>11</c:v>
                </c:pt>
                <c:pt idx="7">
                  <c:v>12</c:v>
                </c:pt>
                <c:pt idx="8">
                  <c:v>12</c:v>
                </c:pt>
                <c:pt idx="9">
                  <c:v>13</c:v>
                </c:pt>
                <c:pt idx="10">
                  <c:v>15</c:v>
                </c:pt>
                <c:pt idx="11">
                  <c:v>11</c:v>
                </c:pt>
                <c:pt idx="12">
                  <c:v>24</c:v>
                </c:pt>
                <c:pt idx="13">
                  <c:v>26</c:v>
                </c:pt>
                <c:pt idx="14">
                  <c:v>12</c:v>
                </c:pt>
                <c:pt idx="15">
                  <c:v>13</c:v>
                </c:pt>
                <c:pt idx="16">
                  <c:v>11</c:v>
                </c:pt>
                <c:pt idx="17">
                  <c:v>7</c:v>
                </c:pt>
                <c:pt idx="18">
                  <c:v>16</c:v>
                </c:pt>
                <c:pt idx="19">
                  <c:v>10</c:v>
                </c:pt>
                <c:pt idx="20">
                  <c:v>11</c:v>
                </c:pt>
                <c:pt idx="21">
                  <c:v>13</c:v>
                </c:pt>
                <c:pt idx="22">
                  <c:v>11</c:v>
                </c:pt>
              </c:numCache>
            </c:numRef>
          </c:val>
          <c:extLst>
            <c:ext xmlns:c16="http://schemas.microsoft.com/office/drawing/2014/chart" uri="{C3380CC4-5D6E-409C-BE32-E72D297353CC}">
              <c16:uniqueId val="{00000001-BE80-4FB5-8209-A129DDCBFA60}"/>
            </c:ext>
          </c:extLst>
        </c:ser>
        <c:ser>
          <c:idx val="2"/>
          <c:order val="2"/>
          <c:tx>
            <c:strRef>
              <c:f>'גרפים- דוח ביניים'!$E$52</c:f>
              <c:strCache>
                <c:ptCount val="1"/>
                <c:pt idx="0">
                  <c:v>לא ידוע</c:v>
                </c:pt>
              </c:strCache>
            </c:strRef>
          </c:tx>
          <c:spPr>
            <a:pattFill prst="ltUpDiag">
              <a:fgClr>
                <a:srgbClr val="4978A6"/>
              </a:fgClr>
              <a:bgClr>
                <a:schemeClr val="bg1"/>
              </a:bgClr>
            </a:pattFill>
            <a:ln>
              <a:solidFill>
                <a:srgbClr val="4978A6"/>
              </a:solidFill>
            </a:ln>
            <a:effectLst/>
          </c:spPr>
          <c:cat>
            <c:multiLvlStrRef>
              <c:f>'גרפים- דוח ביניים'!$A$53:$B$75</c:f>
              <c:multiLvlStrCache>
                <c:ptCount val="23"/>
                <c:lvl>
                  <c:pt idx="0">
                    <c:v>10:30:00</c:v>
                  </c:pt>
                  <c:pt idx="1">
                    <c:v>11:00:00</c:v>
                  </c:pt>
                  <c:pt idx="2">
                    <c:v>11:30:00</c:v>
                  </c:pt>
                  <c:pt idx="3">
                    <c:v>12:00:00</c:v>
                  </c:pt>
                  <c:pt idx="4">
                    <c:v>12:30:00</c:v>
                  </c:pt>
                  <c:pt idx="5">
                    <c:v>10:00:00</c:v>
                  </c:pt>
                  <c:pt idx="6">
                    <c:v>10:30:00</c:v>
                  </c:pt>
                  <c:pt idx="7">
                    <c:v>11:00:00</c:v>
                  </c:pt>
                  <c:pt idx="8">
                    <c:v>11:30:00</c:v>
                  </c:pt>
                  <c:pt idx="9">
                    <c:v>12:00:00</c:v>
                  </c:pt>
                  <c:pt idx="10">
                    <c:v>12:30:00</c:v>
                  </c:pt>
                  <c:pt idx="11">
                    <c:v>13:00:00</c:v>
                  </c:pt>
                  <c:pt idx="12">
                    <c:v>13:30:00</c:v>
                  </c:pt>
                  <c:pt idx="13">
                    <c:v>14:00:00</c:v>
                  </c:pt>
                  <c:pt idx="14">
                    <c:v>14:30:00</c:v>
                  </c:pt>
                  <c:pt idx="15">
                    <c:v>16:00:00</c:v>
                  </c:pt>
                  <c:pt idx="16">
                    <c:v>16:30:00</c:v>
                  </c:pt>
                  <c:pt idx="17">
                    <c:v>17:00:00</c:v>
                  </c:pt>
                  <c:pt idx="18">
                    <c:v>17:30:00</c:v>
                  </c:pt>
                  <c:pt idx="19">
                    <c:v>18:00:00</c:v>
                  </c:pt>
                  <c:pt idx="20">
                    <c:v>18:30:00</c:v>
                  </c:pt>
                  <c:pt idx="21">
                    <c:v>19:00:00</c:v>
                  </c:pt>
                  <c:pt idx="22">
                    <c:v>19:30:00</c:v>
                  </c:pt>
                </c:lvl>
                <c:lvl>
                  <c:pt idx="0">
                    <c:v>שישי</c:v>
                  </c:pt>
                  <c:pt idx="5">
                    <c:v>ראשון</c:v>
                  </c:pt>
                </c:lvl>
              </c:multiLvlStrCache>
            </c:multiLvlStrRef>
          </c:cat>
          <c:val>
            <c:numRef>
              <c:f>'גרפים- דוח ביניים'!$E$53:$E$75</c:f>
              <c:numCache>
                <c:formatCode>General</c:formatCode>
                <c:ptCount val="23"/>
                <c:pt idx="0">
                  <c:v>0</c:v>
                </c:pt>
                <c:pt idx="1">
                  <c:v>0</c:v>
                </c:pt>
                <c:pt idx="2">
                  <c:v>0</c:v>
                </c:pt>
                <c:pt idx="3">
                  <c:v>1</c:v>
                </c:pt>
                <c:pt idx="4">
                  <c:v>1</c:v>
                </c:pt>
                <c:pt idx="5">
                  <c:v>9</c:v>
                </c:pt>
                <c:pt idx="6">
                  <c:v>5</c:v>
                </c:pt>
                <c:pt idx="7">
                  <c:v>5</c:v>
                </c:pt>
                <c:pt idx="8">
                  <c:v>9</c:v>
                </c:pt>
                <c:pt idx="9">
                  <c:v>0</c:v>
                </c:pt>
                <c:pt idx="10">
                  <c:v>0</c:v>
                </c:pt>
                <c:pt idx="11">
                  <c:v>0</c:v>
                </c:pt>
                <c:pt idx="12">
                  <c:v>1</c:v>
                </c:pt>
                <c:pt idx="13">
                  <c:v>0</c:v>
                </c:pt>
                <c:pt idx="14">
                  <c:v>0</c:v>
                </c:pt>
                <c:pt idx="15">
                  <c:v>0</c:v>
                </c:pt>
                <c:pt idx="16">
                  <c:v>0</c:v>
                </c:pt>
                <c:pt idx="17">
                  <c:v>0</c:v>
                </c:pt>
                <c:pt idx="18">
                  <c:v>0</c:v>
                </c:pt>
                <c:pt idx="19">
                  <c:v>0</c:v>
                </c:pt>
                <c:pt idx="20">
                  <c:v>0</c:v>
                </c:pt>
                <c:pt idx="21">
                  <c:v>0</c:v>
                </c:pt>
                <c:pt idx="22">
                  <c:v>0</c:v>
                </c:pt>
              </c:numCache>
            </c:numRef>
          </c:val>
          <c:extLst>
            <c:ext xmlns:c16="http://schemas.microsoft.com/office/drawing/2014/chart" uri="{C3380CC4-5D6E-409C-BE32-E72D297353CC}">
              <c16:uniqueId val="{00000002-BE80-4FB5-8209-A129DDCBFA60}"/>
            </c:ext>
          </c:extLst>
        </c:ser>
        <c:dLbls>
          <c:showLegendKey val="0"/>
          <c:showVal val="0"/>
          <c:showCatName val="0"/>
          <c:showSerName val="0"/>
          <c:showPercent val="0"/>
          <c:showBubbleSize val="0"/>
        </c:dLbls>
        <c:axId val="508115976"/>
        <c:axId val="507203488"/>
      </c:areaChart>
      <c:catAx>
        <c:axId val="508115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507203488"/>
        <c:crosses val="autoZero"/>
        <c:auto val="1"/>
        <c:lblAlgn val="ctr"/>
        <c:lblOffset val="100"/>
        <c:noMultiLvlLbl val="0"/>
      </c:catAx>
      <c:valAx>
        <c:axId val="50720348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08115976"/>
        <c:crosses val="autoZero"/>
        <c:crossBetween val="midCat"/>
      </c:valAx>
      <c:spPr>
        <a:noFill/>
        <a:ln>
          <a:noFill/>
        </a:ln>
        <a:effectLst/>
      </c:spPr>
    </c:plotArea>
    <c:legend>
      <c:legendPos val="b"/>
      <c:layout>
        <c:manualLayout>
          <c:xMode val="edge"/>
          <c:yMode val="edge"/>
          <c:x val="0.3529784660632368"/>
          <c:y val="0.89835814457924901"/>
          <c:w val="0.29404306787352658"/>
          <c:h val="7.9625168505666782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rgbClr val="F698A5"/>
              </a:solidFill>
              <a:ln w="19050">
                <a:solidFill>
                  <a:schemeClr val="lt1"/>
                </a:solidFill>
              </a:ln>
              <a:effectLst/>
            </c:spPr>
            <c:extLst>
              <c:ext xmlns:c16="http://schemas.microsoft.com/office/drawing/2014/chart" uri="{C3380CC4-5D6E-409C-BE32-E72D297353CC}">
                <c16:uniqueId val="{00000001-3AA8-4313-8D2C-B01047DE93BD}"/>
              </c:ext>
            </c:extLst>
          </c:dPt>
          <c:dPt>
            <c:idx val="1"/>
            <c:bubble3D val="0"/>
            <c:spPr>
              <a:solidFill>
                <a:srgbClr val="F9BC25"/>
              </a:solidFill>
              <a:ln w="19050">
                <a:solidFill>
                  <a:schemeClr val="lt1"/>
                </a:solidFill>
              </a:ln>
              <a:effectLst/>
            </c:spPr>
            <c:extLst>
              <c:ext xmlns:c16="http://schemas.microsoft.com/office/drawing/2014/chart" uri="{C3380CC4-5D6E-409C-BE32-E72D297353CC}">
                <c16:uniqueId val="{00000003-3AA8-4313-8D2C-B01047DE93BD}"/>
              </c:ext>
            </c:extLst>
          </c:dPt>
          <c:dPt>
            <c:idx val="2"/>
            <c:bubble3D val="0"/>
            <c:spPr>
              <a:solidFill>
                <a:srgbClr val="90B6DD"/>
              </a:solidFill>
              <a:ln w="19050">
                <a:solidFill>
                  <a:schemeClr val="lt1"/>
                </a:solidFill>
              </a:ln>
              <a:effectLst/>
            </c:spPr>
            <c:extLst>
              <c:ext xmlns:c16="http://schemas.microsoft.com/office/drawing/2014/chart" uri="{C3380CC4-5D6E-409C-BE32-E72D297353CC}">
                <c16:uniqueId val="{00000005-3AA8-4313-8D2C-B01047DE93BD}"/>
              </c:ext>
            </c:extLst>
          </c:dPt>
          <c:dLbls>
            <c:dLbl>
              <c:idx val="1"/>
              <c:layout>
                <c:manualLayout>
                  <c:x val="6.2773301896631356E-2"/>
                  <c:y val="-0.25538438028290084"/>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AA8-4313-8D2C-B01047DE93B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לידה עד 3</c:v>
                </c:pt>
                <c:pt idx="1">
                  <c:v>גיל 3-6</c:v>
                </c:pt>
                <c:pt idx="2">
                  <c:v>מעל גיל 6</c:v>
                </c:pt>
              </c:strCache>
            </c:strRef>
          </c:cat>
          <c:val>
            <c:numRef>
              <c:f>Sheet1!$B$2:$B$4</c:f>
              <c:numCache>
                <c:formatCode>0%</c:formatCode>
                <c:ptCount val="3"/>
                <c:pt idx="0">
                  <c:v>0.1</c:v>
                </c:pt>
                <c:pt idx="1">
                  <c:v>0.85</c:v>
                </c:pt>
                <c:pt idx="2">
                  <c:v>0.05</c:v>
                </c:pt>
              </c:numCache>
            </c:numRef>
          </c:val>
          <c:extLst>
            <c:ext xmlns:c16="http://schemas.microsoft.com/office/drawing/2014/chart" uri="{C3380CC4-5D6E-409C-BE32-E72D297353CC}">
              <c16:uniqueId val="{00000006-3AA8-4313-8D2C-B01047DE93BD}"/>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rgbClr val="F698A5"/>
              </a:solidFill>
              <a:ln w="19050">
                <a:solidFill>
                  <a:schemeClr val="lt1"/>
                </a:solidFill>
              </a:ln>
              <a:effectLst/>
            </c:spPr>
            <c:extLst>
              <c:ext xmlns:c16="http://schemas.microsoft.com/office/drawing/2014/chart" uri="{C3380CC4-5D6E-409C-BE32-E72D297353CC}">
                <c16:uniqueId val="{00000001-D287-4A6D-BE75-117AD1DDD403}"/>
              </c:ext>
            </c:extLst>
          </c:dPt>
          <c:dPt>
            <c:idx val="1"/>
            <c:bubble3D val="0"/>
            <c:spPr>
              <a:solidFill>
                <a:srgbClr val="F9BC25"/>
              </a:solidFill>
              <a:ln w="19050">
                <a:solidFill>
                  <a:schemeClr val="lt1"/>
                </a:solidFill>
              </a:ln>
              <a:effectLst/>
            </c:spPr>
            <c:extLst>
              <c:ext xmlns:c16="http://schemas.microsoft.com/office/drawing/2014/chart" uri="{C3380CC4-5D6E-409C-BE32-E72D297353CC}">
                <c16:uniqueId val="{00000003-D287-4A6D-BE75-117AD1DDD403}"/>
              </c:ext>
            </c:extLst>
          </c:dPt>
          <c:dPt>
            <c:idx val="2"/>
            <c:bubble3D val="0"/>
            <c:spPr>
              <a:solidFill>
                <a:srgbClr val="90B6DD"/>
              </a:solidFill>
              <a:ln w="19050">
                <a:solidFill>
                  <a:schemeClr val="lt1"/>
                </a:solidFill>
              </a:ln>
              <a:effectLst/>
            </c:spPr>
            <c:extLst>
              <c:ext xmlns:c16="http://schemas.microsoft.com/office/drawing/2014/chart" uri="{C3380CC4-5D6E-409C-BE32-E72D297353CC}">
                <c16:uniqueId val="{00000005-D287-4A6D-BE75-117AD1DDD403}"/>
              </c:ext>
            </c:extLst>
          </c:dPt>
          <c:dLbls>
            <c:dLbl>
              <c:idx val="2"/>
              <c:delete val="1"/>
              <c:extLst>
                <c:ext xmlns:c15="http://schemas.microsoft.com/office/drawing/2012/chart" uri="{CE6537A1-D6FC-4f65-9D91-7224C49458BB}"/>
                <c:ext xmlns:c16="http://schemas.microsoft.com/office/drawing/2014/chart" uri="{C3380CC4-5D6E-409C-BE32-E72D297353CC}">
                  <c16:uniqueId val="{00000005-D287-4A6D-BE75-117AD1DDD40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לידה עד 3</c:v>
                </c:pt>
                <c:pt idx="1">
                  <c:v>גיל 3-6</c:v>
                </c:pt>
                <c:pt idx="2">
                  <c:v>מעל גיל 6</c:v>
                </c:pt>
              </c:strCache>
            </c:strRef>
          </c:cat>
          <c:val>
            <c:numRef>
              <c:f>Sheet1!$B$2:$B$4</c:f>
              <c:numCache>
                <c:formatCode>0%</c:formatCode>
                <c:ptCount val="3"/>
                <c:pt idx="0">
                  <c:v>0.8</c:v>
                </c:pt>
                <c:pt idx="1">
                  <c:v>0.2</c:v>
                </c:pt>
                <c:pt idx="2">
                  <c:v>0</c:v>
                </c:pt>
              </c:numCache>
            </c:numRef>
          </c:val>
          <c:extLst>
            <c:ext xmlns:c16="http://schemas.microsoft.com/office/drawing/2014/chart" uri="{C3380CC4-5D6E-409C-BE32-E72D297353CC}">
              <c16:uniqueId val="{00000006-D287-4A6D-BE75-117AD1DDD403}"/>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rgbClr val="F698A5"/>
              </a:solidFill>
              <a:ln w="19050">
                <a:solidFill>
                  <a:schemeClr val="lt1"/>
                </a:solidFill>
              </a:ln>
              <a:effectLst/>
            </c:spPr>
            <c:extLst>
              <c:ext xmlns:c16="http://schemas.microsoft.com/office/drawing/2014/chart" uri="{C3380CC4-5D6E-409C-BE32-E72D297353CC}">
                <c16:uniqueId val="{00000001-D287-4A6D-BE75-117AD1DDD403}"/>
              </c:ext>
            </c:extLst>
          </c:dPt>
          <c:dPt>
            <c:idx val="1"/>
            <c:bubble3D val="0"/>
            <c:spPr>
              <a:solidFill>
                <a:srgbClr val="F9BC25"/>
              </a:solidFill>
              <a:ln w="19050">
                <a:solidFill>
                  <a:schemeClr val="lt1"/>
                </a:solidFill>
              </a:ln>
              <a:effectLst/>
            </c:spPr>
            <c:extLst>
              <c:ext xmlns:c16="http://schemas.microsoft.com/office/drawing/2014/chart" uri="{C3380CC4-5D6E-409C-BE32-E72D297353CC}">
                <c16:uniqueId val="{00000003-D287-4A6D-BE75-117AD1DDD403}"/>
              </c:ext>
            </c:extLst>
          </c:dPt>
          <c:dPt>
            <c:idx val="2"/>
            <c:bubble3D val="0"/>
            <c:spPr>
              <a:solidFill>
                <a:srgbClr val="90B6DD"/>
              </a:solidFill>
              <a:ln w="19050">
                <a:solidFill>
                  <a:schemeClr val="lt1"/>
                </a:solidFill>
              </a:ln>
              <a:effectLst/>
            </c:spPr>
            <c:extLst>
              <c:ext xmlns:c16="http://schemas.microsoft.com/office/drawing/2014/chart" uri="{C3380CC4-5D6E-409C-BE32-E72D297353CC}">
                <c16:uniqueId val="{00000005-D287-4A6D-BE75-117AD1DDD403}"/>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לידה עד 3</c:v>
                </c:pt>
                <c:pt idx="1">
                  <c:v>גיל 3-6</c:v>
                </c:pt>
                <c:pt idx="2">
                  <c:v>מעל גיל 6</c:v>
                </c:pt>
              </c:strCache>
            </c:strRef>
          </c:cat>
          <c:val>
            <c:numRef>
              <c:f>Sheet1!$B$2:$B$4</c:f>
              <c:numCache>
                <c:formatCode>0%</c:formatCode>
                <c:ptCount val="3"/>
                <c:pt idx="0">
                  <c:v>0.1</c:v>
                </c:pt>
                <c:pt idx="1">
                  <c:v>0.35</c:v>
                </c:pt>
                <c:pt idx="2">
                  <c:v>0.55000000000000004</c:v>
                </c:pt>
              </c:numCache>
            </c:numRef>
          </c:val>
          <c:extLst>
            <c:ext xmlns:c16="http://schemas.microsoft.com/office/drawing/2014/chart" uri="{C3380CC4-5D6E-409C-BE32-E72D297353CC}">
              <c16:uniqueId val="{00000006-D287-4A6D-BE75-117AD1DDD403}"/>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dirty="0"/>
              <a:t>Visitors: Age and Gender</a:t>
            </a:r>
            <a:endParaRPr lang="he-IL" sz="1200" b="1" dirty="0"/>
          </a:p>
          <a:p>
            <a:pPr>
              <a:defRPr sz="1200" b="1" i="0" u="none" strike="noStrike" kern="1200" spc="0" baseline="0">
                <a:solidFill>
                  <a:schemeClr val="tx1">
                    <a:lumMod val="65000"/>
                    <a:lumOff val="35000"/>
                  </a:schemeClr>
                </a:solidFill>
                <a:latin typeface="+mn-lt"/>
                <a:ea typeface="+mn-ea"/>
                <a:cs typeface="+mn-cs"/>
              </a:defRPr>
            </a:pPr>
            <a:r>
              <a:rPr lang="en-US" sz="1200" b="1" dirty="0"/>
              <a:t>N=411</a:t>
            </a:r>
            <a:endParaRPr lang="he-IL" sz="1200" b="1" dirty="0"/>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areaChart>
        <c:grouping val="stacked"/>
        <c:varyColors val="0"/>
        <c:ser>
          <c:idx val="0"/>
          <c:order val="0"/>
          <c:tx>
            <c:strRef>
              <c:f>'גרפים- דוח ביניים'!$C$79</c:f>
              <c:strCache>
                <c:ptCount val="1"/>
                <c:pt idx="0">
                  <c:v>לידה עד 5</c:v>
                </c:pt>
              </c:strCache>
            </c:strRef>
          </c:tx>
          <c:spPr>
            <a:solidFill>
              <a:srgbClr val="F698A5"/>
            </a:solidFill>
            <a:ln>
              <a:noFill/>
            </a:ln>
            <a:effectLst/>
          </c:spPr>
          <c:cat>
            <c:multiLvlStrRef>
              <c:f>'גרפים- דוח ביניים'!$A$80:$B$102</c:f>
              <c:multiLvlStrCache>
                <c:ptCount val="23"/>
                <c:lvl>
                  <c:pt idx="0">
                    <c:v>10:30:00</c:v>
                  </c:pt>
                  <c:pt idx="1">
                    <c:v>11:00:00</c:v>
                  </c:pt>
                  <c:pt idx="2">
                    <c:v>11:30:00</c:v>
                  </c:pt>
                  <c:pt idx="3">
                    <c:v>12:00:00</c:v>
                  </c:pt>
                  <c:pt idx="4">
                    <c:v>12:30:00</c:v>
                  </c:pt>
                  <c:pt idx="5">
                    <c:v>10:00:00</c:v>
                  </c:pt>
                  <c:pt idx="6">
                    <c:v>10:30:00</c:v>
                  </c:pt>
                  <c:pt idx="7">
                    <c:v>11:00:00</c:v>
                  </c:pt>
                  <c:pt idx="8">
                    <c:v>11:30:00</c:v>
                  </c:pt>
                  <c:pt idx="9">
                    <c:v>12:00:00</c:v>
                  </c:pt>
                  <c:pt idx="10">
                    <c:v>12:30:00</c:v>
                  </c:pt>
                  <c:pt idx="11">
                    <c:v>13:00:00</c:v>
                  </c:pt>
                  <c:pt idx="12">
                    <c:v>13:30:00</c:v>
                  </c:pt>
                  <c:pt idx="13">
                    <c:v>14:00:00</c:v>
                  </c:pt>
                  <c:pt idx="14">
                    <c:v>14:30:00</c:v>
                  </c:pt>
                  <c:pt idx="15">
                    <c:v>16:00:00</c:v>
                  </c:pt>
                  <c:pt idx="16">
                    <c:v>16:30:00</c:v>
                  </c:pt>
                  <c:pt idx="17">
                    <c:v>17:00:00</c:v>
                  </c:pt>
                  <c:pt idx="18">
                    <c:v>17:30:00</c:v>
                  </c:pt>
                  <c:pt idx="19">
                    <c:v>18:00:00</c:v>
                  </c:pt>
                  <c:pt idx="20">
                    <c:v>18:30:00</c:v>
                  </c:pt>
                  <c:pt idx="21">
                    <c:v>19:00:00</c:v>
                  </c:pt>
                  <c:pt idx="22">
                    <c:v>19:30:00</c:v>
                  </c:pt>
                </c:lvl>
                <c:lvl>
                  <c:pt idx="0">
                    <c:v>שישי</c:v>
                  </c:pt>
                  <c:pt idx="5">
                    <c:v>ראשון</c:v>
                  </c:pt>
                </c:lvl>
              </c:multiLvlStrCache>
            </c:multiLvlStrRef>
          </c:cat>
          <c:val>
            <c:numRef>
              <c:f>'גרפים- דוח ביניים'!$C$80:$C$102</c:f>
              <c:numCache>
                <c:formatCode>General</c:formatCode>
                <c:ptCount val="23"/>
                <c:pt idx="0">
                  <c:v>1</c:v>
                </c:pt>
                <c:pt idx="1">
                  <c:v>1</c:v>
                </c:pt>
                <c:pt idx="2">
                  <c:v>9</c:v>
                </c:pt>
                <c:pt idx="3">
                  <c:v>2</c:v>
                </c:pt>
                <c:pt idx="4">
                  <c:v>6</c:v>
                </c:pt>
                <c:pt idx="5">
                  <c:v>18</c:v>
                </c:pt>
                <c:pt idx="6">
                  <c:v>15</c:v>
                </c:pt>
                <c:pt idx="7">
                  <c:v>14</c:v>
                </c:pt>
                <c:pt idx="8">
                  <c:v>19</c:v>
                </c:pt>
                <c:pt idx="9">
                  <c:v>0</c:v>
                </c:pt>
                <c:pt idx="10">
                  <c:v>0</c:v>
                </c:pt>
                <c:pt idx="11">
                  <c:v>0</c:v>
                </c:pt>
                <c:pt idx="12">
                  <c:v>2</c:v>
                </c:pt>
                <c:pt idx="13">
                  <c:v>4</c:v>
                </c:pt>
                <c:pt idx="14">
                  <c:v>0</c:v>
                </c:pt>
                <c:pt idx="15">
                  <c:v>0</c:v>
                </c:pt>
                <c:pt idx="16">
                  <c:v>0</c:v>
                </c:pt>
                <c:pt idx="17">
                  <c:v>0</c:v>
                </c:pt>
                <c:pt idx="18">
                  <c:v>0</c:v>
                </c:pt>
                <c:pt idx="19">
                  <c:v>0</c:v>
                </c:pt>
                <c:pt idx="20">
                  <c:v>0</c:v>
                </c:pt>
                <c:pt idx="21">
                  <c:v>0</c:v>
                </c:pt>
                <c:pt idx="22">
                  <c:v>0</c:v>
                </c:pt>
              </c:numCache>
            </c:numRef>
          </c:val>
          <c:extLst>
            <c:ext xmlns:c16="http://schemas.microsoft.com/office/drawing/2014/chart" uri="{C3380CC4-5D6E-409C-BE32-E72D297353CC}">
              <c16:uniqueId val="{00000000-C9BC-4021-B9DE-4C9C979F2C16}"/>
            </c:ext>
          </c:extLst>
        </c:ser>
        <c:ser>
          <c:idx val="1"/>
          <c:order val="1"/>
          <c:tx>
            <c:strRef>
              <c:f>'גרפים- דוח ביניים'!$D$79</c:f>
              <c:strCache>
                <c:ptCount val="1"/>
                <c:pt idx="0">
                  <c:v>ילדים 5-14</c:v>
                </c:pt>
              </c:strCache>
            </c:strRef>
          </c:tx>
          <c:spPr>
            <a:solidFill>
              <a:srgbClr val="EC1C3C"/>
            </a:solidFill>
            <a:ln>
              <a:noFill/>
            </a:ln>
            <a:effectLst/>
          </c:spPr>
          <c:cat>
            <c:multiLvlStrRef>
              <c:f>'גרפים- דוח ביניים'!$A$80:$B$102</c:f>
              <c:multiLvlStrCache>
                <c:ptCount val="23"/>
                <c:lvl>
                  <c:pt idx="0">
                    <c:v>10:30:00</c:v>
                  </c:pt>
                  <c:pt idx="1">
                    <c:v>11:00:00</c:v>
                  </c:pt>
                  <c:pt idx="2">
                    <c:v>11:30:00</c:v>
                  </c:pt>
                  <c:pt idx="3">
                    <c:v>12:00:00</c:v>
                  </c:pt>
                  <c:pt idx="4">
                    <c:v>12:30:00</c:v>
                  </c:pt>
                  <c:pt idx="5">
                    <c:v>10:00:00</c:v>
                  </c:pt>
                  <c:pt idx="6">
                    <c:v>10:30:00</c:v>
                  </c:pt>
                  <c:pt idx="7">
                    <c:v>11:00:00</c:v>
                  </c:pt>
                  <c:pt idx="8">
                    <c:v>11:30:00</c:v>
                  </c:pt>
                  <c:pt idx="9">
                    <c:v>12:00:00</c:v>
                  </c:pt>
                  <c:pt idx="10">
                    <c:v>12:30:00</c:v>
                  </c:pt>
                  <c:pt idx="11">
                    <c:v>13:00:00</c:v>
                  </c:pt>
                  <c:pt idx="12">
                    <c:v>13:30:00</c:v>
                  </c:pt>
                  <c:pt idx="13">
                    <c:v>14:00:00</c:v>
                  </c:pt>
                  <c:pt idx="14">
                    <c:v>14:30:00</c:v>
                  </c:pt>
                  <c:pt idx="15">
                    <c:v>16:00:00</c:v>
                  </c:pt>
                  <c:pt idx="16">
                    <c:v>16:30:00</c:v>
                  </c:pt>
                  <c:pt idx="17">
                    <c:v>17:00:00</c:v>
                  </c:pt>
                  <c:pt idx="18">
                    <c:v>17:30:00</c:v>
                  </c:pt>
                  <c:pt idx="19">
                    <c:v>18:00:00</c:v>
                  </c:pt>
                  <c:pt idx="20">
                    <c:v>18:30:00</c:v>
                  </c:pt>
                  <c:pt idx="21">
                    <c:v>19:00:00</c:v>
                  </c:pt>
                  <c:pt idx="22">
                    <c:v>19:30:00</c:v>
                  </c:pt>
                </c:lvl>
                <c:lvl>
                  <c:pt idx="0">
                    <c:v>שישי</c:v>
                  </c:pt>
                  <c:pt idx="5">
                    <c:v>ראשון</c:v>
                  </c:pt>
                </c:lvl>
              </c:multiLvlStrCache>
            </c:multiLvlStrRef>
          </c:cat>
          <c:val>
            <c:numRef>
              <c:f>'גרפים- דוח ביניים'!$D$80:$D$102</c:f>
              <c:numCache>
                <c:formatCode>General</c:formatCode>
                <c:ptCount val="23"/>
                <c:pt idx="0">
                  <c:v>0</c:v>
                </c:pt>
                <c:pt idx="1">
                  <c:v>0</c:v>
                </c:pt>
                <c:pt idx="2">
                  <c:v>0</c:v>
                </c:pt>
                <c:pt idx="3">
                  <c:v>2</c:v>
                </c:pt>
                <c:pt idx="4">
                  <c:v>4</c:v>
                </c:pt>
                <c:pt idx="5">
                  <c:v>0</c:v>
                </c:pt>
                <c:pt idx="6">
                  <c:v>4</c:v>
                </c:pt>
                <c:pt idx="7">
                  <c:v>1</c:v>
                </c:pt>
                <c:pt idx="8">
                  <c:v>0</c:v>
                </c:pt>
                <c:pt idx="9">
                  <c:v>2</c:v>
                </c:pt>
                <c:pt idx="10">
                  <c:v>2</c:v>
                </c:pt>
                <c:pt idx="11">
                  <c:v>1</c:v>
                </c:pt>
                <c:pt idx="12">
                  <c:v>10</c:v>
                </c:pt>
                <c:pt idx="13">
                  <c:v>13</c:v>
                </c:pt>
                <c:pt idx="14">
                  <c:v>6</c:v>
                </c:pt>
                <c:pt idx="15">
                  <c:v>2</c:v>
                </c:pt>
                <c:pt idx="16">
                  <c:v>5</c:v>
                </c:pt>
                <c:pt idx="17">
                  <c:v>0</c:v>
                </c:pt>
                <c:pt idx="18">
                  <c:v>10</c:v>
                </c:pt>
                <c:pt idx="19">
                  <c:v>6</c:v>
                </c:pt>
                <c:pt idx="20">
                  <c:v>10</c:v>
                </c:pt>
                <c:pt idx="21">
                  <c:v>11</c:v>
                </c:pt>
                <c:pt idx="22">
                  <c:v>12</c:v>
                </c:pt>
              </c:numCache>
            </c:numRef>
          </c:val>
          <c:extLst>
            <c:ext xmlns:c16="http://schemas.microsoft.com/office/drawing/2014/chart" uri="{C3380CC4-5D6E-409C-BE32-E72D297353CC}">
              <c16:uniqueId val="{00000001-C9BC-4021-B9DE-4C9C979F2C16}"/>
            </c:ext>
          </c:extLst>
        </c:ser>
        <c:ser>
          <c:idx val="2"/>
          <c:order val="2"/>
          <c:tx>
            <c:strRef>
              <c:f>'גרפים- דוח ביניים'!$E$79</c:f>
              <c:strCache>
                <c:ptCount val="1"/>
                <c:pt idx="0">
                  <c:v>15-24</c:v>
                </c:pt>
              </c:strCache>
            </c:strRef>
          </c:tx>
          <c:spPr>
            <a:solidFill>
              <a:srgbClr val="BEBFC2"/>
            </a:solidFill>
            <a:ln>
              <a:noFill/>
            </a:ln>
            <a:effectLst/>
          </c:spPr>
          <c:cat>
            <c:multiLvlStrRef>
              <c:f>'גרפים- דוח ביניים'!$A$80:$B$102</c:f>
              <c:multiLvlStrCache>
                <c:ptCount val="23"/>
                <c:lvl>
                  <c:pt idx="0">
                    <c:v>10:30:00</c:v>
                  </c:pt>
                  <c:pt idx="1">
                    <c:v>11:00:00</c:v>
                  </c:pt>
                  <c:pt idx="2">
                    <c:v>11:30:00</c:v>
                  </c:pt>
                  <c:pt idx="3">
                    <c:v>12:00:00</c:v>
                  </c:pt>
                  <c:pt idx="4">
                    <c:v>12:30:00</c:v>
                  </c:pt>
                  <c:pt idx="5">
                    <c:v>10:00:00</c:v>
                  </c:pt>
                  <c:pt idx="6">
                    <c:v>10:30:00</c:v>
                  </c:pt>
                  <c:pt idx="7">
                    <c:v>11:00:00</c:v>
                  </c:pt>
                  <c:pt idx="8">
                    <c:v>11:30:00</c:v>
                  </c:pt>
                  <c:pt idx="9">
                    <c:v>12:00:00</c:v>
                  </c:pt>
                  <c:pt idx="10">
                    <c:v>12:30:00</c:v>
                  </c:pt>
                  <c:pt idx="11">
                    <c:v>13:00:00</c:v>
                  </c:pt>
                  <c:pt idx="12">
                    <c:v>13:30:00</c:v>
                  </c:pt>
                  <c:pt idx="13">
                    <c:v>14:00:00</c:v>
                  </c:pt>
                  <c:pt idx="14">
                    <c:v>14:30:00</c:v>
                  </c:pt>
                  <c:pt idx="15">
                    <c:v>16:00:00</c:v>
                  </c:pt>
                  <c:pt idx="16">
                    <c:v>16:30:00</c:v>
                  </c:pt>
                  <c:pt idx="17">
                    <c:v>17:00:00</c:v>
                  </c:pt>
                  <c:pt idx="18">
                    <c:v>17:30:00</c:v>
                  </c:pt>
                  <c:pt idx="19">
                    <c:v>18:00:00</c:v>
                  </c:pt>
                  <c:pt idx="20">
                    <c:v>18:30:00</c:v>
                  </c:pt>
                  <c:pt idx="21">
                    <c:v>19:00:00</c:v>
                  </c:pt>
                  <c:pt idx="22">
                    <c:v>19:30:00</c:v>
                  </c:pt>
                </c:lvl>
                <c:lvl>
                  <c:pt idx="0">
                    <c:v>שישי</c:v>
                  </c:pt>
                  <c:pt idx="5">
                    <c:v>ראשון</c:v>
                  </c:pt>
                </c:lvl>
              </c:multiLvlStrCache>
            </c:multiLvlStrRef>
          </c:cat>
          <c:val>
            <c:numRef>
              <c:f>'גרפים- דוח ביניים'!$E$80:$E$102</c:f>
              <c:numCache>
                <c:formatCode>General</c:formatCode>
                <c:ptCount val="23"/>
                <c:pt idx="0">
                  <c:v>0</c:v>
                </c:pt>
                <c:pt idx="1">
                  <c:v>0</c:v>
                </c:pt>
                <c:pt idx="2">
                  <c:v>0</c:v>
                </c:pt>
                <c:pt idx="3">
                  <c:v>0</c:v>
                </c:pt>
                <c:pt idx="4">
                  <c:v>0</c:v>
                </c:pt>
                <c:pt idx="5">
                  <c:v>0</c:v>
                </c:pt>
                <c:pt idx="6">
                  <c:v>0</c:v>
                </c:pt>
                <c:pt idx="7">
                  <c:v>1</c:v>
                </c:pt>
                <c:pt idx="8">
                  <c:v>1</c:v>
                </c:pt>
                <c:pt idx="9">
                  <c:v>9</c:v>
                </c:pt>
                <c:pt idx="10">
                  <c:v>6</c:v>
                </c:pt>
                <c:pt idx="11">
                  <c:v>4</c:v>
                </c:pt>
                <c:pt idx="12">
                  <c:v>7</c:v>
                </c:pt>
                <c:pt idx="13">
                  <c:v>5</c:v>
                </c:pt>
                <c:pt idx="14">
                  <c:v>0</c:v>
                </c:pt>
                <c:pt idx="15">
                  <c:v>4</c:v>
                </c:pt>
                <c:pt idx="16">
                  <c:v>0</c:v>
                </c:pt>
                <c:pt idx="17">
                  <c:v>0</c:v>
                </c:pt>
                <c:pt idx="18">
                  <c:v>3</c:v>
                </c:pt>
                <c:pt idx="19">
                  <c:v>0</c:v>
                </c:pt>
                <c:pt idx="20">
                  <c:v>3</c:v>
                </c:pt>
                <c:pt idx="21">
                  <c:v>3</c:v>
                </c:pt>
                <c:pt idx="22">
                  <c:v>0</c:v>
                </c:pt>
              </c:numCache>
            </c:numRef>
          </c:val>
          <c:extLst>
            <c:ext xmlns:c16="http://schemas.microsoft.com/office/drawing/2014/chart" uri="{C3380CC4-5D6E-409C-BE32-E72D297353CC}">
              <c16:uniqueId val="{00000002-C9BC-4021-B9DE-4C9C979F2C16}"/>
            </c:ext>
          </c:extLst>
        </c:ser>
        <c:ser>
          <c:idx val="3"/>
          <c:order val="3"/>
          <c:tx>
            <c:strRef>
              <c:f>'גרפים- דוח ביניים'!$F$79</c:f>
              <c:strCache>
                <c:ptCount val="1"/>
                <c:pt idx="0">
                  <c:v>25-64</c:v>
                </c:pt>
              </c:strCache>
            </c:strRef>
          </c:tx>
          <c:spPr>
            <a:solidFill>
              <a:srgbClr val="F7E88D"/>
            </a:solidFill>
            <a:ln>
              <a:noFill/>
            </a:ln>
            <a:effectLst/>
          </c:spPr>
          <c:cat>
            <c:multiLvlStrRef>
              <c:f>'גרפים- דוח ביניים'!$A$80:$B$102</c:f>
              <c:multiLvlStrCache>
                <c:ptCount val="23"/>
                <c:lvl>
                  <c:pt idx="0">
                    <c:v>10:30:00</c:v>
                  </c:pt>
                  <c:pt idx="1">
                    <c:v>11:00:00</c:v>
                  </c:pt>
                  <c:pt idx="2">
                    <c:v>11:30:00</c:v>
                  </c:pt>
                  <c:pt idx="3">
                    <c:v>12:00:00</c:v>
                  </c:pt>
                  <c:pt idx="4">
                    <c:v>12:30:00</c:v>
                  </c:pt>
                  <c:pt idx="5">
                    <c:v>10:00:00</c:v>
                  </c:pt>
                  <c:pt idx="6">
                    <c:v>10:30:00</c:v>
                  </c:pt>
                  <c:pt idx="7">
                    <c:v>11:00:00</c:v>
                  </c:pt>
                  <c:pt idx="8">
                    <c:v>11:30:00</c:v>
                  </c:pt>
                  <c:pt idx="9">
                    <c:v>12:00:00</c:v>
                  </c:pt>
                  <c:pt idx="10">
                    <c:v>12:30:00</c:v>
                  </c:pt>
                  <c:pt idx="11">
                    <c:v>13:00:00</c:v>
                  </c:pt>
                  <c:pt idx="12">
                    <c:v>13:30:00</c:v>
                  </c:pt>
                  <c:pt idx="13">
                    <c:v>14:00:00</c:v>
                  </c:pt>
                  <c:pt idx="14">
                    <c:v>14:30:00</c:v>
                  </c:pt>
                  <c:pt idx="15">
                    <c:v>16:00:00</c:v>
                  </c:pt>
                  <c:pt idx="16">
                    <c:v>16:30:00</c:v>
                  </c:pt>
                  <c:pt idx="17">
                    <c:v>17:00:00</c:v>
                  </c:pt>
                  <c:pt idx="18">
                    <c:v>17:30:00</c:v>
                  </c:pt>
                  <c:pt idx="19">
                    <c:v>18:00:00</c:v>
                  </c:pt>
                  <c:pt idx="20">
                    <c:v>18:30:00</c:v>
                  </c:pt>
                  <c:pt idx="21">
                    <c:v>19:00:00</c:v>
                  </c:pt>
                  <c:pt idx="22">
                    <c:v>19:30:00</c:v>
                  </c:pt>
                </c:lvl>
                <c:lvl>
                  <c:pt idx="0">
                    <c:v>שישי</c:v>
                  </c:pt>
                  <c:pt idx="5">
                    <c:v>ראשון</c:v>
                  </c:pt>
                </c:lvl>
              </c:multiLvlStrCache>
            </c:multiLvlStrRef>
          </c:cat>
          <c:val>
            <c:numRef>
              <c:f>'גרפים- דוח ביניים'!$F$80:$F$102</c:f>
              <c:numCache>
                <c:formatCode>General</c:formatCode>
                <c:ptCount val="23"/>
                <c:pt idx="0">
                  <c:v>3</c:v>
                </c:pt>
                <c:pt idx="1">
                  <c:v>1</c:v>
                </c:pt>
                <c:pt idx="2">
                  <c:v>6</c:v>
                </c:pt>
                <c:pt idx="3">
                  <c:v>2</c:v>
                </c:pt>
                <c:pt idx="4">
                  <c:v>4</c:v>
                </c:pt>
                <c:pt idx="5">
                  <c:v>11</c:v>
                </c:pt>
                <c:pt idx="6">
                  <c:v>13</c:v>
                </c:pt>
                <c:pt idx="7">
                  <c:v>11</c:v>
                </c:pt>
                <c:pt idx="8">
                  <c:v>9</c:v>
                </c:pt>
                <c:pt idx="9">
                  <c:v>6</c:v>
                </c:pt>
                <c:pt idx="10">
                  <c:v>7</c:v>
                </c:pt>
                <c:pt idx="11">
                  <c:v>8</c:v>
                </c:pt>
                <c:pt idx="12">
                  <c:v>10</c:v>
                </c:pt>
                <c:pt idx="13">
                  <c:v>12</c:v>
                </c:pt>
                <c:pt idx="14">
                  <c:v>12</c:v>
                </c:pt>
                <c:pt idx="15">
                  <c:v>7</c:v>
                </c:pt>
                <c:pt idx="16">
                  <c:v>9</c:v>
                </c:pt>
                <c:pt idx="17">
                  <c:v>7</c:v>
                </c:pt>
                <c:pt idx="18">
                  <c:v>5</c:v>
                </c:pt>
                <c:pt idx="19">
                  <c:v>5</c:v>
                </c:pt>
                <c:pt idx="20">
                  <c:v>2</c:v>
                </c:pt>
                <c:pt idx="21">
                  <c:v>4</c:v>
                </c:pt>
                <c:pt idx="22">
                  <c:v>3</c:v>
                </c:pt>
              </c:numCache>
            </c:numRef>
          </c:val>
          <c:extLst>
            <c:ext xmlns:c16="http://schemas.microsoft.com/office/drawing/2014/chart" uri="{C3380CC4-5D6E-409C-BE32-E72D297353CC}">
              <c16:uniqueId val="{00000003-C9BC-4021-B9DE-4C9C979F2C16}"/>
            </c:ext>
          </c:extLst>
        </c:ser>
        <c:ser>
          <c:idx val="4"/>
          <c:order val="4"/>
          <c:tx>
            <c:strRef>
              <c:f>'גרפים- דוח ביניים'!$G$79</c:f>
              <c:strCache>
                <c:ptCount val="1"/>
                <c:pt idx="0">
                  <c:v>65+</c:v>
                </c:pt>
              </c:strCache>
            </c:strRef>
          </c:tx>
          <c:spPr>
            <a:solidFill>
              <a:srgbClr val="4978A6"/>
            </a:solidFill>
            <a:ln>
              <a:noFill/>
            </a:ln>
            <a:effectLst/>
          </c:spPr>
          <c:cat>
            <c:multiLvlStrRef>
              <c:f>'גרפים- דוח ביניים'!$A$80:$B$102</c:f>
              <c:multiLvlStrCache>
                <c:ptCount val="23"/>
                <c:lvl>
                  <c:pt idx="0">
                    <c:v>10:30:00</c:v>
                  </c:pt>
                  <c:pt idx="1">
                    <c:v>11:00:00</c:v>
                  </c:pt>
                  <c:pt idx="2">
                    <c:v>11:30:00</c:v>
                  </c:pt>
                  <c:pt idx="3">
                    <c:v>12:00:00</c:v>
                  </c:pt>
                  <c:pt idx="4">
                    <c:v>12:30:00</c:v>
                  </c:pt>
                  <c:pt idx="5">
                    <c:v>10:00:00</c:v>
                  </c:pt>
                  <c:pt idx="6">
                    <c:v>10:30:00</c:v>
                  </c:pt>
                  <c:pt idx="7">
                    <c:v>11:00:00</c:v>
                  </c:pt>
                  <c:pt idx="8">
                    <c:v>11:30:00</c:v>
                  </c:pt>
                  <c:pt idx="9">
                    <c:v>12:00:00</c:v>
                  </c:pt>
                  <c:pt idx="10">
                    <c:v>12:30:00</c:v>
                  </c:pt>
                  <c:pt idx="11">
                    <c:v>13:00:00</c:v>
                  </c:pt>
                  <c:pt idx="12">
                    <c:v>13:30:00</c:v>
                  </c:pt>
                  <c:pt idx="13">
                    <c:v>14:00:00</c:v>
                  </c:pt>
                  <c:pt idx="14">
                    <c:v>14:30:00</c:v>
                  </c:pt>
                  <c:pt idx="15">
                    <c:v>16:00:00</c:v>
                  </c:pt>
                  <c:pt idx="16">
                    <c:v>16:30:00</c:v>
                  </c:pt>
                  <c:pt idx="17">
                    <c:v>17:00:00</c:v>
                  </c:pt>
                  <c:pt idx="18">
                    <c:v>17:30:00</c:v>
                  </c:pt>
                  <c:pt idx="19">
                    <c:v>18:00:00</c:v>
                  </c:pt>
                  <c:pt idx="20">
                    <c:v>18:30:00</c:v>
                  </c:pt>
                  <c:pt idx="21">
                    <c:v>19:00:00</c:v>
                  </c:pt>
                  <c:pt idx="22">
                    <c:v>19:30:00</c:v>
                  </c:pt>
                </c:lvl>
                <c:lvl>
                  <c:pt idx="0">
                    <c:v>שישי</c:v>
                  </c:pt>
                  <c:pt idx="5">
                    <c:v>ראשון</c:v>
                  </c:pt>
                </c:lvl>
              </c:multiLvlStrCache>
            </c:multiLvlStrRef>
          </c:cat>
          <c:val>
            <c:numRef>
              <c:f>'גרפים- דוח ביניים'!$G$80:$G$102</c:f>
              <c:numCache>
                <c:formatCode>General</c:formatCode>
                <c:ptCount val="23"/>
                <c:pt idx="0">
                  <c:v>1</c:v>
                </c:pt>
                <c:pt idx="1">
                  <c:v>2</c:v>
                </c:pt>
                <c:pt idx="2">
                  <c:v>1</c:v>
                </c:pt>
                <c:pt idx="3">
                  <c:v>2</c:v>
                </c:pt>
                <c:pt idx="4">
                  <c:v>2</c:v>
                </c:pt>
                <c:pt idx="5">
                  <c:v>2</c:v>
                </c:pt>
                <c:pt idx="6">
                  <c:v>0</c:v>
                </c:pt>
                <c:pt idx="7">
                  <c:v>2</c:v>
                </c:pt>
                <c:pt idx="8">
                  <c:v>2</c:v>
                </c:pt>
                <c:pt idx="9">
                  <c:v>0</c:v>
                </c:pt>
                <c:pt idx="10">
                  <c:v>2</c:v>
                </c:pt>
                <c:pt idx="11">
                  <c:v>0</c:v>
                </c:pt>
                <c:pt idx="12">
                  <c:v>0</c:v>
                </c:pt>
                <c:pt idx="13">
                  <c:v>0</c:v>
                </c:pt>
                <c:pt idx="14">
                  <c:v>0</c:v>
                </c:pt>
                <c:pt idx="15">
                  <c:v>0</c:v>
                </c:pt>
                <c:pt idx="16">
                  <c:v>0</c:v>
                </c:pt>
                <c:pt idx="17">
                  <c:v>0</c:v>
                </c:pt>
                <c:pt idx="18">
                  <c:v>0</c:v>
                </c:pt>
                <c:pt idx="19">
                  <c:v>0</c:v>
                </c:pt>
                <c:pt idx="20">
                  <c:v>0</c:v>
                </c:pt>
                <c:pt idx="21">
                  <c:v>0</c:v>
                </c:pt>
                <c:pt idx="22">
                  <c:v>0</c:v>
                </c:pt>
              </c:numCache>
            </c:numRef>
          </c:val>
          <c:extLst>
            <c:ext xmlns:c16="http://schemas.microsoft.com/office/drawing/2014/chart" uri="{C3380CC4-5D6E-409C-BE32-E72D297353CC}">
              <c16:uniqueId val="{00000004-C9BC-4021-B9DE-4C9C979F2C16}"/>
            </c:ext>
          </c:extLst>
        </c:ser>
        <c:dLbls>
          <c:showLegendKey val="0"/>
          <c:showVal val="0"/>
          <c:showCatName val="0"/>
          <c:showSerName val="0"/>
          <c:showPercent val="0"/>
          <c:showBubbleSize val="0"/>
        </c:dLbls>
        <c:axId val="508115976"/>
        <c:axId val="507203488"/>
      </c:areaChart>
      <c:catAx>
        <c:axId val="508115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507203488"/>
        <c:crosses val="autoZero"/>
        <c:auto val="1"/>
        <c:lblAlgn val="ctr"/>
        <c:lblOffset val="100"/>
        <c:noMultiLvlLbl val="0"/>
      </c:catAx>
      <c:valAx>
        <c:axId val="50720348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08115976"/>
        <c:crosses val="autoZero"/>
        <c:crossBetween val="midCat"/>
      </c:valAx>
      <c:spPr>
        <a:noFill/>
        <a:ln>
          <a:noFill/>
        </a:ln>
        <a:effectLst/>
      </c:spPr>
    </c:plotArea>
    <c:legend>
      <c:legendPos val="b"/>
      <c:layout>
        <c:manualLayout>
          <c:xMode val="edge"/>
          <c:yMode val="edge"/>
          <c:x val="0.21523965747216584"/>
          <c:y val="0.90354740556198232"/>
          <c:w val="0.56952049805774607"/>
          <c:h val="7.5559955622061054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rtl="0">
              <a:defRPr sz="1400" b="1" i="0" u="none" strike="noStrike" kern="1200" spc="0" baseline="0">
                <a:solidFill>
                  <a:schemeClr val="tx1">
                    <a:lumMod val="65000"/>
                    <a:lumOff val="35000"/>
                  </a:schemeClr>
                </a:solidFill>
                <a:latin typeface="+mn-lt"/>
                <a:ea typeface="+mn-ea"/>
                <a:cs typeface="+mn-cs"/>
              </a:defRPr>
            </a:pPr>
            <a:r>
              <a:rPr lang="en-US" sz="1200" b="1" dirty="0"/>
              <a:t>Composition</a:t>
            </a:r>
            <a:r>
              <a:rPr lang="en-US" sz="1200" b="1" baseline="0" dirty="0"/>
              <a:t> of groups (5+ visitors</a:t>
            </a:r>
            <a:r>
              <a:rPr lang="en-US" sz="1200" b="1" dirty="0"/>
              <a:t>)</a:t>
            </a:r>
          </a:p>
          <a:p>
            <a:pPr algn="l" rtl="0">
              <a:defRPr sz="1400" b="1" i="0" u="none" strike="noStrike" kern="1200" spc="0" baseline="0">
                <a:solidFill>
                  <a:schemeClr val="tx1">
                    <a:lumMod val="65000"/>
                    <a:lumOff val="35000"/>
                  </a:schemeClr>
                </a:solidFill>
                <a:latin typeface="+mn-lt"/>
                <a:ea typeface="+mn-ea"/>
                <a:cs typeface="+mn-cs"/>
              </a:defRPr>
            </a:pPr>
            <a:endParaRPr lang="he-IL" sz="1100" b="1" dirty="0"/>
          </a:p>
        </c:rich>
      </c:tx>
      <c:layout>
        <c:manualLayout>
          <c:xMode val="edge"/>
          <c:yMode val="edge"/>
          <c:x val="0.11251455683752926"/>
          <c:y val="1.5556606492594483E-2"/>
        </c:manualLayout>
      </c:layout>
      <c:overlay val="0"/>
      <c:spPr>
        <a:noFill/>
        <a:ln>
          <a:noFill/>
        </a:ln>
        <a:effectLst/>
      </c:spPr>
      <c:txPr>
        <a:bodyPr rot="0" spcFirstLastPara="1" vertOverflow="ellipsis" vert="horz" wrap="square" anchor="ctr" anchorCtr="1"/>
        <a:lstStyle/>
        <a:p>
          <a:pPr algn="l" rtl="0">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7016587122246657"/>
          <c:y val="0.10462395270287821"/>
          <c:w val="0.651378687965815"/>
          <c:h val="0.83819962985420526"/>
        </c:manualLayout>
      </c:layout>
      <c:barChart>
        <c:barDir val="bar"/>
        <c:grouping val="stacked"/>
        <c:varyColors val="0"/>
        <c:ser>
          <c:idx val="0"/>
          <c:order val="0"/>
          <c:tx>
            <c:strRef>
              <c:f>'גרפים- דוח ביניים'!$B$240</c:f>
              <c:strCache>
                <c:ptCount val="1"/>
                <c:pt idx="0">
                  <c:v>לידה עד 5</c:v>
                </c:pt>
              </c:strCache>
            </c:strRef>
          </c:tx>
          <c:spPr>
            <a:solidFill>
              <a:srgbClr val="F698A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'גרפים- דוח ביניים'!$A$241:$A$251</c:f>
              <c:strCache>
                <c:ptCount val="11"/>
                <c:pt idx="0">
                  <c:v>Group # 11</c:v>
                </c:pt>
                <c:pt idx="1">
                  <c:v>Group # 10</c:v>
                </c:pt>
                <c:pt idx="2">
                  <c:v>Group # 9</c:v>
                </c:pt>
                <c:pt idx="3">
                  <c:v>Group # 7</c:v>
                </c:pt>
                <c:pt idx="4">
                  <c:v>Group # 8</c:v>
                </c:pt>
                <c:pt idx="5">
                  <c:v>Group # 6</c:v>
                </c:pt>
                <c:pt idx="6">
                  <c:v>Group # 5</c:v>
                </c:pt>
                <c:pt idx="7">
                  <c:v>Group # 4</c:v>
                </c:pt>
                <c:pt idx="8">
                  <c:v>Group # 3</c:v>
                </c:pt>
                <c:pt idx="9">
                  <c:v>Group # 2</c:v>
                </c:pt>
                <c:pt idx="10">
                  <c:v>Group # 1</c:v>
                </c:pt>
              </c:strCache>
            </c:strRef>
          </c:cat>
          <c:val>
            <c:numRef>
              <c:f>'גרפים- דוח ביניים'!$B$241:$B$251</c:f>
              <c:numCache>
                <c:formatCode>General</c:formatCode>
                <c:ptCount val="11"/>
                <c:pt idx="7">
                  <c:v>14</c:v>
                </c:pt>
                <c:pt idx="8">
                  <c:v>15</c:v>
                </c:pt>
                <c:pt idx="9">
                  <c:v>18</c:v>
                </c:pt>
                <c:pt idx="10">
                  <c:v>19</c:v>
                </c:pt>
              </c:numCache>
            </c:numRef>
          </c:val>
          <c:extLst>
            <c:ext xmlns:c16="http://schemas.microsoft.com/office/drawing/2014/chart" uri="{C3380CC4-5D6E-409C-BE32-E72D297353CC}">
              <c16:uniqueId val="{00000000-234D-4693-B158-184892A0CB4A}"/>
            </c:ext>
          </c:extLst>
        </c:ser>
        <c:ser>
          <c:idx val="1"/>
          <c:order val="1"/>
          <c:tx>
            <c:strRef>
              <c:f>'גרפים- דוח ביניים'!$C$240</c:f>
              <c:strCache>
                <c:ptCount val="1"/>
                <c:pt idx="0">
                  <c:v>ילדים 5-14</c:v>
                </c:pt>
              </c:strCache>
            </c:strRef>
          </c:tx>
          <c:spPr>
            <a:solidFill>
              <a:srgbClr val="EC1C3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'גרפים- דוח ביניים'!$A$241:$A$251</c:f>
              <c:strCache>
                <c:ptCount val="11"/>
                <c:pt idx="0">
                  <c:v>Group # 11</c:v>
                </c:pt>
                <c:pt idx="1">
                  <c:v>Group # 10</c:v>
                </c:pt>
                <c:pt idx="2">
                  <c:v>Group # 9</c:v>
                </c:pt>
                <c:pt idx="3">
                  <c:v>Group # 7</c:v>
                </c:pt>
                <c:pt idx="4">
                  <c:v>Group # 8</c:v>
                </c:pt>
                <c:pt idx="5">
                  <c:v>Group # 6</c:v>
                </c:pt>
                <c:pt idx="6">
                  <c:v>Group # 5</c:v>
                </c:pt>
                <c:pt idx="7">
                  <c:v>Group # 4</c:v>
                </c:pt>
                <c:pt idx="8">
                  <c:v>Group # 3</c:v>
                </c:pt>
                <c:pt idx="9">
                  <c:v>Group # 2</c:v>
                </c:pt>
                <c:pt idx="10">
                  <c:v>Group # 1</c:v>
                </c:pt>
              </c:strCache>
            </c:strRef>
          </c:cat>
          <c:val>
            <c:numRef>
              <c:f>'גרפים- דוח ביניים'!$C$241:$C$251</c:f>
              <c:numCache>
                <c:formatCode>General</c:formatCode>
                <c:ptCount val="11"/>
                <c:pt idx="1">
                  <c:v>6</c:v>
                </c:pt>
                <c:pt idx="2">
                  <c:v>7</c:v>
                </c:pt>
                <c:pt idx="3">
                  <c:v>8</c:v>
                </c:pt>
                <c:pt idx="4">
                  <c:v>5</c:v>
                </c:pt>
                <c:pt idx="5">
                  <c:v>9</c:v>
                </c:pt>
                <c:pt idx="6">
                  <c:v>6</c:v>
                </c:pt>
              </c:numCache>
            </c:numRef>
          </c:val>
          <c:extLst>
            <c:ext xmlns:c16="http://schemas.microsoft.com/office/drawing/2014/chart" uri="{C3380CC4-5D6E-409C-BE32-E72D297353CC}">
              <c16:uniqueId val="{00000001-234D-4693-B158-184892A0CB4A}"/>
            </c:ext>
          </c:extLst>
        </c:ser>
        <c:ser>
          <c:idx val="2"/>
          <c:order val="2"/>
          <c:tx>
            <c:strRef>
              <c:f>'גרפים- דוח ביניים'!$D$240</c:f>
              <c:strCache>
                <c:ptCount val="1"/>
                <c:pt idx="0">
                  <c:v>15-24</c:v>
                </c:pt>
              </c:strCache>
            </c:strRef>
          </c:tx>
          <c:spPr>
            <a:solidFill>
              <a:srgbClr val="BEBFC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'גרפים- דוח ביניים'!$A$241:$A$251</c:f>
              <c:strCache>
                <c:ptCount val="11"/>
                <c:pt idx="0">
                  <c:v>Group # 11</c:v>
                </c:pt>
                <c:pt idx="1">
                  <c:v>Group # 10</c:v>
                </c:pt>
                <c:pt idx="2">
                  <c:v>Group # 9</c:v>
                </c:pt>
                <c:pt idx="3">
                  <c:v>Group # 7</c:v>
                </c:pt>
                <c:pt idx="4">
                  <c:v>Group # 8</c:v>
                </c:pt>
                <c:pt idx="5">
                  <c:v>Group # 6</c:v>
                </c:pt>
                <c:pt idx="6">
                  <c:v>Group # 5</c:v>
                </c:pt>
                <c:pt idx="7">
                  <c:v>Group # 4</c:v>
                </c:pt>
                <c:pt idx="8">
                  <c:v>Group # 3</c:v>
                </c:pt>
                <c:pt idx="9">
                  <c:v>Group # 2</c:v>
                </c:pt>
                <c:pt idx="10">
                  <c:v>Group # 1</c:v>
                </c:pt>
              </c:strCache>
            </c:strRef>
          </c:cat>
          <c:val>
            <c:numRef>
              <c:f>'גרפים- דוח ביניים'!$D$241:$D$251</c:f>
              <c:numCache>
                <c:formatCode>General</c:formatCode>
                <c:ptCount val="11"/>
                <c:pt idx="10">
                  <c:v>1</c:v>
                </c:pt>
              </c:numCache>
            </c:numRef>
          </c:val>
          <c:extLst>
            <c:ext xmlns:c16="http://schemas.microsoft.com/office/drawing/2014/chart" uri="{C3380CC4-5D6E-409C-BE32-E72D297353CC}">
              <c16:uniqueId val="{00000002-234D-4693-B158-184892A0CB4A}"/>
            </c:ext>
          </c:extLst>
        </c:ser>
        <c:ser>
          <c:idx val="3"/>
          <c:order val="3"/>
          <c:tx>
            <c:strRef>
              <c:f>'גרפים- דוח ביניים'!$E$240</c:f>
              <c:strCache>
                <c:ptCount val="1"/>
                <c:pt idx="0">
                  <c:v>25-64</c:v>
                </c:pt>
              </c:strCache>
            </c:strRef>
          </c:tx>
          <c:spPr>
            <a:solidFill>
              <a:srgbClr val="F7E8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'גרפים- דוח ביניים'!$A$241:$A$251</c:f>
              <c:strCache>
                <c:ptCount val="11"/>
                <c:pt idx="0">
                  <c:v>Group # 11</c:v>
                </c:pt>
                <c:pt idx="1">
                  <c:v>Group # 10</c:v>
                </c:pt>
                <c:pt idx="2">
                  <c:v>Group # 9</c:v>
                </c:pt>
                <c:pt idx="3">
                  <c:v>Group # 7</c:v>
                </c:pt>
                <c:pt idx="4">
                  <c:v>Group # 8</c:v>
                </c:pt>
                <c:pt idx="5">
                  <c:v>Group # 6</c:v>
                </c:pt>
                <c:pt idx="6">
                  <c:v>Group # 5</c:v>
                </c:pt>
                <c:pt idx="7">
                  <c:v>Group # 4</c:v>
                </c:pt>
                <c:pt idx="8">
                  <c:v>Group # 3</c:v>
                </c:pt>
                <c:pt idx="9">
                  <c:v>Group # 2</c:v>
                </c:pt>
                <c:pt idx="10">
                  <c:v>Group # 1</c:v>
                </c:pt>
              </c:strCache>
            </c:strRef>
          </c:cat>
          <c:val>
            <c:numRef>
              <c:f>'גרפים- דוח ביניים'!$E$241:$E$251</c:f>
              <c:numCache>
                <c:formatCode>General</c:formatCode>
                <c:ptCount val="11"/>
                <c:pt idx="0">
                  <c:v>6</c:v>
                </c:pt>
                <c:pt idx="4">
                  <c:v>3</c:v>
                </c:pt>
                <c:pt idx="6">
                  <c:v>4</c:v>
                </c:pt>
                <c:pt idx="7">
                  <c:v>4</c:v>
                </c:pt>
                <c:pt idx="8">
                  <c:v>4</c:v>
                </c:pt>
                <c:pt idx="9">
                  <c:v>4</c:v>
                </c:pt>
                <c:pt idx="10">
                  <c:v>2</c:v>
                </c:pt>
              </c:numCache>
            </c:numRef>
          </c:val>
          <c:extLst>
            <c:ext xmlns:c16="http://schemas.microsoft.com/office/drawing/2014/chart" uri="{C3380CC4-5D6E-409C-BE32-E72D297353CC}">
              <c16:uniqueId val="{00000003-234D-4693-B158-184892A0CB4A}"/>
            </c:ext>
          </c:extLst>
        </c:ser>
        <c:ser>
          <c:idx val="4"/>
          <c:order val="4"/>
          <c:tx>
            <c:strRef>
              <c:f>'גרפים- דוח ביניים'!$F$240</c:f>
              <c:strCache>
                <c:ptCount val="1"/>
                <c:pt idx="0">
                  <c:v>65+</c:v>
                </c:pt>
              </c:strCache>
            </c:strRef>
          </c:tx>
          <c:spPr>
            <a:solidFill>
              <a:srgbClr val="4978A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'גרפים- דוח ביניים'!$A$241:$A$251</c:f>
              <c:strCache>
                <c:ptCount val="11"/>
                <c:pt idx="0">
                  <c:v>Group # 11</c:v>
                </c:pt>
                <c:pt idx="1">
                  <c:v>Group # 10</c:v>
                </c:pt>
                <c:pt idx="2">
                  <c:v>Group # 9</c:v>
                </c:pt>
                <c:pt idx="3">
                  <c:v>Group # 7</c:v>
                </c:pt>
                <c:pt idx="4">
                  <c:v>Group # 8</c:v>
                </c:pt>
                <c:pt idx="5">
                  <c:v>Group # 6</c:v>
                </c:pt>
                <c:pt idx="6">
                  <c:v>Group # 5</c:v>
                </c:pt>
                <c:pt idx="7">
                  <c:v>Group # 4</c:v>
                </c:pt>
                <c:pt idx="8">
                  <c:v>Group # 3</c:v>
                </c:pt>
                <c:pt idx="9">
                  <c:v>Group # 2</c:v>
                </c:pt>
                <c:pt idx="10">
                  <c:v>Group # 1</c:v>
                </c:pt>
              </c:strCache>
            </c:strRef>
          </c:cat>
          <c:val>
            <c:numRef>
              <c:f>'גרפים- דוח ביניים'!$F$241:$F$251</c:f>
              <c:numCache>
                <c:formatCode>General</c:formatCode>
                <c:ptCount val="11"/>
              </c:numCache>
            </c:numRef>
          </c:val>
          <c:extLst>
            <c:ext xmlns:c16="http://schemas.microsoft.com/office/drawing/2014/chart" uri="{C3380CC4-5D6E-409C-BE32-E72D297353CC}">
              <c16:uniqueId val="{00000004-234D-4693-B158-184892A0CB4A}"/>
            </c:ext>
          </c:extLst>
        </c:ser>
        <c:dLbls>
          <c:dLblPos val="ctr"/>
          <c:showLegendKey val="0"/>
          <c:showVal val="1"/>
          <c:showCatName val="0"/>
          <c:showSerName val="0"/>
          <c:showPercent val="0"/>
          <c:showBubbleSize val="0"/>
        </c:dLbls>
        <c:gapWidth val="50"/>
        <c:overlap val="100"/>
        <c:axId val="500380472"/>
        <c:axId val="500378176"/>
      </c:barChart>
      <c:catAx>
        <c:axId val="500380472"/>
        <c:scaling>
          <c:orientation val="minMax"/>
        </c:scaling>
        <c:delete val="0"/>
        <c:axPos val="r"/>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0378176"/>
        <c:crosses val="autoZero"/>
        <c:auto val="1"/>
        <c:lblAlgn val="ctr"/>
        <c:lblOffset val="100"/>
        <c:noMultiLvlLbl val="0"/>
      </c:catAx>
      <c:valAx>
        <c:axId val="500378176"/>
        <c:scaling>
          <c:orientation val="maxMin"/>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0380472"/>
        <c:crosses val="autoZero"/>
        <c:crossBetween val="between"/>
      </c:valAx>
      <c:spPr>
        <a:noFill/>
        <a:ln>
          <a:noFill/>
        </a:ln>
        <a:effectLst/>
      </c:spPr>
    </c:plotArea>
    <c:legend>
      <c:legendPos val="l"/>
      <c:legendEntry>
        <c:idx val="0"/>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4.7748449756850879E-2"/>
          <c:y val="0.47758265687548468"/>
          <c:w val="0.20098195129129198"/>
          <c:h val="0.268390958609366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dirty="0"/>
              <a:t>Average length of stay at various times - by age</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1355124067493211E-2"/>
          <c:y val="8.5196536720174049E-2"/>
          <c:w val="0.85728960885025685"/>
          <c:h val="0.7248323619384458"/>
        </c:manualLayout>
      </c:layout>
      <c:areaChart>
        <c:grouping val="stacked"/>
        <c:varyColors val="0"/>
        <c:ser>
          <c:idx val="0"/>
          <c:order val="0"/>
          <c:tx>
            <c:strRef>
              <c:f>גרפים!$J$29</c:f>
              <c:strCache>
                <c:ptCount val="1"/>
                <c:pt idx="0">
                  <c:v>לידה עד 5</c:v>
                </c:pt>
              </c:strCache>
            </c:strRef>
          </c:tx>
          <c:spPr>
            <a:solidFill>
              <a:srgbClr val="F698A5"/>
            </a:solidFill>
            <a:ln>
              <a:noFill/>
            </a:ln>
            <a:effectLst/>
          </c:spPr>
          <c:cat>
            <c:strRef>
              <c:f>גרפים!$I$30:$I$36</c:f>
              <c:strCache>
                <c:ptCount val="7"/>
                <c:pt idx="0">
                  <c:v>09:00:00</c:v>
                </c:pt>
                <c:pt idx="1">
                  <c:v>10:00:00</c:v>
                </c:pt>
                <c:pt idx="2">
                  <c:v>11:00:00</c:v>
                </c:pt>
                <c:pt idx="3">
                  <c:v>צוהריים</c:v>
                </c:pt>
                <c:pt idx="4">
                  <c:v>16:00:00</c:v>
                </c:pt>
                <c:pt idx="5">
                  <c:v>17:00:00</c:v>
                </c:pt>
                <c:pt idx="6">
                  <c:v>18:00:00</c:v>
                </c:pt>
              </c:strCache>
            </c:strRef>
          </c:cat>
          <c:val>
            <c:numRef>
              <c:f>גרפים!$J$30:$J$36</c:f>
              <c:numCache>
                <c:formatCode>General</c:formatCode>
                <c:ptCount val="7"/>
                <c:pt idx="0">
                  <c:v>2</c:v>
                </c:pt>
                <c:pt idx="1">
                  <c:v>1</c:v>
                </c:pt>
                <c:pt idx="2">
                  <c:v>4</c:v>
                </c:pt>
                <c:pt idx="4">
                  <c:v>1.5</c:v>
                </c:pt>
                <c:pt idx="5">
                  <c:v>4</c:v>
                </c:pt>
                <c:pt idx="6">
                  <c:v>2.5</c:v>
                </c:pt>
              </c:numCache>
            </c:numRef>
          </c:val>
          <c:extLst>
            <c:ext xmlns:c16="http://schemas.microsoft.com/office/drawing/2014/chart" uri="{C3380CC4-5D6E-409C-BE32-E72D297353CC}">
              <c16:uniqueId val="{00000000-78A9-438A-8602-45E67AEDCAB5}"/>
            </c:ext>
          </c:extLst>
        </c:ser>
        <c:ser>
          <c:idx val="1"/>
          <c:order val="1"/>
          <c:tx>
            <c:strRef>
              <c:f>גרפים!$K$29</c:f>
              <c:strCache>
                <c:ptCount val="1"/>
                <c:pt idx="0">
                  <c:v>ילדים 5-14</c:v>
                </c:pt>
              </c:strCache>
            </c:strRef>
          </c:tx>
          <c:spPr>
            <a:solidFill>
              <a:srgbClr val="EC1C3C"/>
            </a:solidFill>
            <a:ln>
              <a:noFill/>
            </a:ln>
            <a:effectLst/>
          </c:spPr>
          <c:cat>
            <c:strRef>
              <c:f>גרפים!$I$30:$I$36</c:f>
              <c:strCache>
                <c:ptCount val="7"/>
                <c:pt idx="0">
                  <c:v>09:00:00</c:v>
                </c:pt>
                <c:pt idx="1">
                  <c:v>10:00:00</c:v>
                </c:pt>
                <c:pt idx="2">
                  <c:v>11:00:00</c:v>
                </c:pt>
                <c:pt idx="3">
                  <c:v>צוהריים</c:v>
                </c:pt>
                <c:pt idx="4">
                  <c:v>16:00:00</c:v>
                </c:pt>
                <c:pt idx="5">
                  <c:v>17:00:00</c:v>
                </c:pt>
                <c:pt idx="6">
                  <c:v>18:00:00</c:v>
                </c:pt>
              </c:strCache>
            </c:strRef>
          </c:cat>
          <c:val>
            <c:numRef>
              <c:f>גרפים!$K$30:$K$36</c:f>
              <c:numCache>
                <c:formatCode>General</c:formatCode>
                <c:ptCount val="7"/>
                <c:pt idx="0">
                  <c:v>2</c:v>
                </c:pt>
                <c:pt idx="1">
                  <c:v>1.5</c:v>
                </c:pt>
                <c:pt idx="2">
                  <c:v>1.5</c:v>
                </c:pt>
                <c:pt idx="4">
                  <c:v>3</c:v>
                </c:pt>
                <c:pt idx="5">
                  <c:v>3.5</c:v>
                </c:pt>
                <c:pt idx="6">
                  <c:v>12</c:v>
                </c:pt>
              </c:numCache>
            </c:numRef>
          </c:val>
          <c:extLst>
            <c:ext xmlns:c16="http://schemas.microsoft.com/office/drawing/2014/chart" uri="{C3380CC4-5D6E-409C-BE32-E72D297353CC}">
              <c16:uniqueId val="{00000001-78A9-438A-8602-45E67AEDCAB5}"/>
            </c:ext>
          </c:extLst>
        </c:ser>
        <c:ser>
          <c:idx val="2"/>
          <c:order val="2"/>
          <c:tx>
            <c:strRef>
              <c:f>גרפים!$L$29</c:f>
              <c:strCache>
                <c:ptCount val="1"/>
                <c:pt idx="0">
                  <c:v>15-24</c:v>
                </c:pt>
              </c:strCache>
            </c:strRef>
          </c:tx>
          <c:spPr>
            <a:solidFill>
              <a:srgbClr val="BEBFC2"/>
            </a:solidFill>
            <a:ln>
              <a:noFill/>
            </a:ln>
            <a:effectLst/>
          </c:spPr>
          <c:cat>
            <c:strRef>
              <c:f>גרפים!$I$30:$I$36</c:f>
              <c:strCache>
                <c:ptCount val="7"/>
                <c:pt idx="0">
                  <c:v>09:00:00</c:v>
                </c:pt>
                <c:pt idx="1">
                  <c:v>10:00:00</c:v>
                </c:pt>
                <c:pt idx="2">
                  <c:v>11:00:00</c:v>
                </c:pt>
                <c:pt idx="3">
                  <c:v>צוהריים</c:v>
                </c:pt>
                <c:pt idx="4">
                  <c:v>16:00:00</c:v>
                </c:pt>
                <c:pt idx="5">
                  <c:v>17:00:00</c:v>
                </c:pt>
                <c:pt idx="6">
                  <c:v>18:00:00</c:v>
                </c:pt>
              </c:strCache>
            </c:strRef>
          </c:cat>
          <c:val>
            <c:numRef>
              <c:f>גרפים!$L$30:$L$36</c:f>
              <c:numCache>
                <c:formatCode>General</c:formatCode>
                <c:ptCount val="7"/>
                <c:pt idx="1">
                  <c:v>1</c:v>
                </c:pt>
                <c:pt idx="2">
                  <c:v>2</c:v>
                </c:pt>
                <c:pt idx="4">
                  <c:v>2</c:v>
                </c:pt>
                <c:pt idx="6">
                  <c:v>1</c:v>
                </c:pt>
              </c:numCache>
            </c:numRef>
          </c:val>
          <c:extLst>
            <c:ext xmlns:c16="http://schemas.microsoft.com/office/drawing/2014/chart" uri="{C3380CC4-5D6E-409C-BE32-E72D297353CC}">
              <c16:uniqueId val="{00000002-78A9-438A-8602-45E67AEDCAB5}"/>
            </c:ext>
          </c:extLst>
        </c:ser>
        <c:ser>
          <c:idx val="3"/>
          <c:order val="3"/>
          <c:tx>
            <c:strRef>
              <c:f>גרפים!$M$29</c:f>
              <c:strCache>
                <c:ptCount val="1"/>
                <c:pt idx="0">
                  <c:v>25-64</c:v>
                </c:pt>
              </c:strCache>
            </c:strRef>
          </c:tx>
          <c:spPr>
            <a:solidFill>
              <a:srgbClr val="F7E88D"/>
            </a:solidFill>
            <a:ln>
              <a:noFill/>
            </a:ln>
            <a:effectLst/>
          </c:spPr>
          <c:cat>
            <c:strRef>
              <c:f>גרפים!$I$30:$I$36</c:f>
              <c:strCache>
                <c:ptCount val="7"/>
                <c:pt idx="0">
                  <c:v>09:00:00</c:v>
                </c:pt>
                <c:pt idx="1">
                  <c:v>10:00:00</c:v>
                </c:pt>
                <c:pt idx="2">
                  <c:v>11:00:00</c:v>
                </c:pt>
                <c:pt idx="3">
                  <c:v>צוהריים</c:v>
                </c:pt>
                <c:pt idx="4">
                  <c:v>16:00:00</c:v>
                </c:pt>
                <c:pt idx="5">
                  <c:v>17:00:00</c:v>
                </c:pt>
                <c:pt idx="6">
                  <c:v>18:00:00</c:v>
                </c:pt>
              </c:strCache>
            </c:strRef>
          </c:cat>
          <c:val>
            <c:numRef>
              <c:f>גרפים!$M$30:$M$36</c:f>
              <c:numCache>
                <c:formatCode>General</c:formatCode>
                <c:ptCount val="7"/>
                <c:pt idx="0">
                  <c:v>3.5</c:v>
                </c:pt>
                <c:pt idx="1">
                  <c:v>1.5</c:v>
                </c:pt>
                <c:pt idx="2">
                  <c:v>1</c:v>
                </c:pt>
                <c:pt idx="4">
                  <c:v>2.5</c:v>
                </c:pt>
                <c:pt idx="5">
                  <c:v>2.5</c:v>
                </c:pt>
                <c:pt idx="6">
                  <c:v>11</c:v>
                </c:pt>
              </c:numCache>
            </c:numRef>
          </c:val>
          <c:extLst>
            <c:ext xmlns:c16="http://schemas.microsoft.com/office/drawing/2014/chart" uri="{C3380CC4-5D6E-409C-BE32-E72D297353CC}">
              <c16:uniqueId val="{00000003-78A9-438A-8602-45E67AEDCAB5}"/>
            </c:ext>
          </c:extLst>
        </c:ser>
        <c:ser>
          <c:idx val="4"/>
          <c:order val="4"/>
          <c:tx>
            <c:strRef>
              <c:f>גרפים!$N$29</c:f>
              <c:strCache>
                <c:ptCount val="1"/>
                <c:pt idx="0">
                  <c:v>65+</c:v>
                </c:pt>
              </c:strCache>
            </c:strRef>
          </c:tx>
          <c:spPr>
            <a:solidFill>
              <a:srgbClr val="4978A6"/>
            </a:solidFill>
            <a:ln>
              <a:noFill/>
            </a:ln>
            <a:effectLst/>
          </c:spPr>
          <c:cat>
            <c:strRef>
              <c:f>גרפים!$I$30:$I$36</c:f>
              <c:strCache>
                <c:ptCount val="7"/>
                <c:pt idx="0">
                  <c:v>09:00:00</c:v>
                </c:pt>
                <c:pt idx="1">
                  <c:v>10:00:00</c:v>
                </c:pt>
                <c:pt idx="2">
                  <c:v>11:00:00</c:v>
                </c:pt>
                <c:pt idx="3">
                  <c:v>צוהריים</c:v>
                </c:pt>
                <c:pt idx="4">
                  <c:v>16:00:00</c:v>
                </c:pt>
                <c:pt idx="5">
                  <c:v>17:00:00</c:v>
                </c:pt>
                <c:pt idx="6">
                  <c:v>18:00:00</c:v>
                </c:pt>
              </c:strCache>
            </c:strRef>
          </c:cat>
          <c:val>
            <c:numRef>
              <c:f>גרפים!$N$30:$N$36</c:f>
              <c:numCache>
                <c:formatCode>General</c:formatCode>
                <c:ptCount val="7"/>
                <c:pt idx="1">
                  <c:v>1</c:v>
                </c:pt>
                <c:pt idx="4">
                  <c:v>1</c:v>
                </c:pt>
                <c:pt idx="5">
                  <c:v>1.5</c:v>
                </c:pt>
                <c:pt idx="6">
                  <c:v>3.5</c:v>
                </c:pt>
              </c:numCache>
            </c:numRef>
          </c:val>
          <c:extLst>
            <c:ext xmlns:c16="http://schemas.microsoft.com/office/drawing/2014/chart" uri="{C3380CC4-5D6E-409C-BE32-E72D297353CC}">
              <c16:uniqueId val="{00000004-78A9-438A-8602-45E67AEDCAB5}"/>
            </c:ext>
          </c:extLst>
        </c:ser>
        <c:dLbls>
          <c:showLegendKey val="0"/>
          <c:showVal val="0"/>
          <c:showCatName val="0"/>
          <c:showSerName val="0"/>
          <c:showPercent val="0"/>
          <c:showBubbleSize val="0"/>
        </c:dLbls>
        <c:axId val="1662179375"/>
        <c:axId val="1674892559"/>
      </c:areaChart>
      <c:catAx>
        <c:axId val="16621793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74892559"/>
        <c:crosses val="autoZero"/>
        <c:auto val="1"/>
        <c:lblAlgn val="ctr"/>
        <c:lblOffset val="100"/>
        <c:noMultiLvlLbl val="0"/>
      </c:catAx>
      <c:valAx>
        <c:axId val="1674892559"/>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662179375"/>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dirty="0"/>
              <a:t>Age of park visitors</a:t>
            </a:r>
          </a:p>
          <a:p>
            <a:pPr>
              <a:defRPr sz="1200" b="1" i="0" u="none" strike="noStrike" kern="1200" spc="0" baseline="0">
                <a:solidFill>
                  <a:schemeClr val="tx1">
                    <a:lumMod val="65000"/>
                    <a:lumOff val="35000"/>
                  </a:schemeClr>
                </a:solidFill>
                <a:latin typeface="+mn-lt"/>
                <a:ea typeface="+mn-ea"/>
                <a:cs typeface="+mn-cs"/>
              </a:defRPr>
            </a:pPr>
            <a:r>
              <a:rPr lang="en-US" sz="1200" b="1" dirty="0"/>
              <a:t>N=119</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גרפים!$B$98</c:f>
              <c:strCache>
                <c:ptCount val="1"/>
                <c:pt idx="0">
                  <c:v>לידה עד 5</c:v>
                </c:pt>
              </c:strCache>
            </c:strRef>
          </c:tx>
          <c:spPr>
            <a:solidFill>
              <a:srgbClr val="F698A5"/>
            </a:solidFill>
            <a:ln>
              <a:noFill/>
            </a:ln>
            <a:effectLst/>
          </c:spPr>
          <c:invertIfNegative val="0"/>
          <c:cat>
            <c:strRef>
              <c:f>גרפים!$A$99:$A$102</c:f>
              <c:strCache>
                <c:ptCount val="4"/>
                <c:pt idx="0">
                  <c:v>מתקני המשחק</c:v>
                </c:pt>
                <c:pt idx="1">
                  <c:v>העיגול</c:v>
                </c:pt>
                <c:pt idx="2">
                  <c:v>החורשה</c:v>
                </c:pt>
                <c:pt idx="3">
                  <c:v>אנדרטה</c:v>
                </c:pt>
              </c:strCache>
            </c:strRef>
          </c:cat>
          <c:val>
            <c:numRef>
              <c:f>גרפים!$B$99:$B$102</c:f>
              <c:numCache>
                <c:formatCode>General</c:formatCode>
                <c:ptCount val="4"/>
                <c:pt idx="0">
                  <c:v>17</c:v>
                </c:pt>
                <c:pt idx="1">
                  <c:v>1</c:v>
                </c:pt>
                <c:pt idx="3">
                  <c:v>5</c:v>
                </c:pt>
              </c:numCache>
            </c:numRef>
          </c:val>
          <c:extLst>
            <c:ext xmlns:c16="http://schemas.microsoft.com/office/drawing/2014/chart" uri="{C3380CC4-5D6E-409C-BE32-E72D297353CC}">
              <c16:uniqueId val="{00000000-B0B2-4DBE-9B7B-2A8EB59156FE}"/>
            </c:ext>
          </c:extLst>
        </c:ser>
        <c:ser>
          <c:idx val="1"/>
          <c:order val="1"/>
          <c:tx>
            <c:strRef>
              <c:f>גרפים!$C$98</c:f>
              <c:strCache>
                <c:ptCount val="1"/>
                <c:pt idx="0">
                  <c:v>ילדים 5-14</c:v>
                </c:pt>
              </c:strCache>
            </c:strRef>
          </c:tx>
          <c:spPr>
            <a:solidFill>
              <a:srgbClr val="EC1C3C"/>
            </a:solidFill>
            <a:ln>
              <a:noFill/>
            </a:ln>
            <a:effectLst/>
          </c:spPr>
          <c:invertIfNegative val="0"/>
          <c:cat>
            <c:strRef>
              <c:f>גרפים!$A$99:$A$102</c:f>
              <c:strCache>
                <c:ptCount val="4"/>
                <c:pt idx="0">
                  <c:v>מתקני המשחק</c:v>
                </c:pt>
                <c:pt idx="1">
                  <c:v>העיגול</c:v>
                </c:pt>
                <c:pt idx="2">
                  <c:v>החורשה</c:v>
                </c:pt>
                <c:pt idx="3">
                  <c:v>אנדרטה</c:v>
                </c:pt>
              </c:strCache>
            </c:strRef>
          </c:cat>
          <c:val>
            <c:numRef>
              <c:f>גרפים!$C$99:$C$102</c:f>
              <c:numCache>
                <c:formatCode>General</c:formatCode>
                <c:ptCount val="4"/>
                <c:pt idx="0">
                  <c:v>29</c:v>
                </c:pt>
                <c:pt idx="1">
                  <c:v>4</c:v>
                </c:pt>
              </c:numCache>
            </c:numRef>
          </c:val>
          <c:extLst>
            <c:ext xmlns:c16="http://schemas.microsoft.com/office/drawing/2014/chart" uri="{C3380CC4-5D6E-409C-BE32-E72D297353CC}">
              <c16:uniqueId val="{00000001-B0B2-4DBE-9B7B-2A8EB59156FE}"/>
            </c:ext>
          </c:extLst>
        </c:ser>
        <c:ser>
          <c:idx val="2"/>
          <c:order val="2"/>
          <c:tx>
            <c:strRef>
              <c:f>גרפים!$D$98</c:f>
              <c:strCache>
                <c:ptCount val="1"/>
                <c:pt idx="0">
                  <c:v>15-24</c:v>
                </c:pt>
              </c:strCache>
            </c:strRef>
          </c:tx>
          <c:spPr>
            <a:solidFill>
              <a:srgbClr val="BEBFC2"/>
            </a:solidFill>
            <a:ln>
              <a:noFill/>
            </a:ln>
            <a:effectLst/>
          </c:spPr>
          <c:invertIfNegative val="0"/>
          <c:cat>
            <c:strRef>
              <c:f>גרפים!$A$99:$A$102</c:f>
              <c:strCache>
                <c:ptCount val="4"/>
                <c:pt idx="0">
                  <c:v>מתקני המשחק</c:v>
                </c:pt>
                <c:pt idx="1">
                  <c:v>העיגול</c:v>
                </c:pt>
                <c:pt idx="2">
                  <c:v>החורשה</c:v>
                </c:pt>
                <c:pt idx="3">
                  <c:v>אנדרטה</c:v>
                </c:pt>
              </c:strCache>
            </c:strRef>
          </c:cat>
          <c:val>
            <c:numRef>
              <c:f>גרפים!$D$99:$D$102</c:f>
              <c:numCache>
                <c:formatCode>General</c:formatCode>
                <c:ptCount val="4"/>
                <c:pt idx="0">
                  <c:v>3</c:v>
                </c:pt>
                <c:pt idx="1">
                  <c:v>1</c:v>
                </c:pt>
                <c:pt idx="2">
                  <c:v>4</c:v>
                </c:pt>
              </c:numCache>
            </c:numRef>
          </c:val>
          <c:extLst>
            <c:ext xmlns:c16="http://schemas.microsoft.com/office/drawing/2014/chart" uri="{C3380CC4-5D6E-409C-BE32-E72D297353CC}">
              <c16:uniqueId val="{00000002-B0B2-4DBE-9B7B-2A8EB59156FE}"/>
            </c:ext>
          </c:extLst>
        </c:ser>
        <c:ser>
          <c:idx val="3"/>
          <c:order val="3"/>
          <c:tx>
            <c:strRef>
              <c:f>גרפים!$E$98</c:f>
              <c:strCache>
                <c:ptCount val="1"/>
                <c:pt idx="0">
                  <c:v>25-64</c:v>
                </c:pt>
              </c:strCache>
            </c:strRef>
          </c:tx>
          <c:spPr>
            <a:solidFill>
              <a:srgbClr val="F7E88D"/>
            </a:solidFill>
            <a:ln>
              <a:noFill/>
            </a:ln>
            <a:effectLst/>
          </c:spPr>
          <c:invertIfNegative val="0"/>
          <c:cat>
            <c:strRef>
              <c:f>גרפים!$A$99:$A$102</c:f>
              <c:strCache>
                <c:ptCount val="4"/>
                <c:pt idx="0">
                  <c:v>מתקני המשחק</c:v>
                </c:pt>
                <c:pt idx="1">
                  <c:v>העיגול</c:v>
                </c:pt>
                <c:pt idx="2">
                  <c:v>החורשה</c:v>
                </c:pt>
                <c:pt idx="3">
                  <c:v>אנדרטה</c:v>
                </c:pt>
              </c:strCache>
            </c:strRef>
          </c:cat>
          <c:val>
            <c:numRef>
              <c:f>גרפים!$E$99:$E$102</c:f>
              <c:numCache>
                <c:formatCode>General</c:formatCode>
                <c:ptCount val="4"/>
                <c:pt idx="0">
                  <c:v>33</c:v>
                </c:pt>
                <c:pt idx="1">
                  <c:v>4</c:v>
                </c:pt>
                <c:pt idx="2">
                  <c:v>6</c:v>
                </c:pt>
              </c:numCache>
            </c:numRef>
          </c:val>
          <c:extLst>
            <c:ext xmlns:c16="http://schemas.microsoft.com/office/drawing/2014/chart" uri="{C3380CC4-5D6E-409C-BE32-E72D297353CC}">
              <c16:uniqueId val="{00000003-B0B2-4DBE-9B7B-2A8EB59156FE}"/>
            </c:ext>
          </c:extLst>
        </c:ser>
        <c:ser>
          <c:idx val="4"/>
          <c:order val="4"/>
          <c:tx>
            <c:strRef>
              <c:f>גרפים!$F$98</c:f>
              <c:strCache>
                <c:ptCount val="1"/>
                <c:pt idx="0">
                  <c:v>65+</c:v>
                </c:pt>
              </c:strCache>
            </c:strRef>
          </c:tx>
          <c:spPr>
            <a:solidFill>
              <a:srgbClr val="4978A6"/>
            </a:solidFill>
            <a:ln>
              <a:noFill/>
            </a:ln>
            <a:effectLst/>
          </c:spPr>
          <c:invertIfNegative val="0"/>
          <c:cat>
            <c:strRef>
              <c:f>גרפים!$A$99:$A$102</c:f>
              <c:strCache>
                <c:ptCount val="4"/>
                <c:pt idx="0">
                  <c:v>מתקני המשחק</c:v>
                </c:pt>
                <c:pt idx="1">
                  <c:v>העיגול</c:v>
                </c:pt>
                <c:pt idx="2">
                  <c:v>החורשה</c:v>
                </c:pt>
                <c:pt idx="3">
                  <c:v>אנדרטה</c:v>
                </c:pt>
              </c:strCache>
            </c:strRef>
          </c:cat>
          <c:val>
            <c:numRef>
              <c:f>גרפים!$F$99:$F$102</c:f>
              <c:numCache>
                <c:formatCode>General</c:formatCode>
                <c:ptCount val="4"/>
                <c:pt idx="0">
                  <c:v>10</c:v>
                </c:pt>
                <c:pt idx="1">
                  <c:v>2</c:v>
                </c:pt>
              </c:numCache>
            </c:numRef>
          </c:val>
          <c:extLst>
            <c:ext xmlns:c16="http://schemas.microsoft.com/office/drawing/2014/chart" uri="{C3380CC4-5D6E-409C-BE32-E72D297353CC}">
              <c16:uniqueId val="{00000004-B0B2-4DBE-9B7B-2A8EB59156FE}"/>
            </c:ext>
          </c:extLst>
        </c:ser>
        <c:dLbls>
          <c:showLegendKey val="0"/>
          <c:showVal val="0"/>
          <c:showCatName val="0"/>
          <c:showSerName val="0"/>
          <c:showPercent val="0"/>
          <c:showBubbleSize val="0"/>
        </c:dLbls>
        <c:gapWidth val="155"/>
        <c:overlap val="27"/>
        <c:axId val="1776305007"/>
        <c:axId val="1671198847"/>
      </c:barChart>
      <c:catAx>
        <c:axId val="17763050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71198847"/>
        <c:crosses val="autoZero"/>
        <c:auto val="1"/>
        <c:lblAlgn val="ctr"/>
        <c:lblOffset val="100"/>
        <c:noMultiLvlLbl val="0"/>
      </c:catAx>
      <c:valAx>
        <c:axId val="1671198847"/>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763050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dirty="0"/>
              <a:t>Groups * of park visitors</a:t>
            </a:r>
            <a:endParaRPr lang="he-IL" sz="1200" b="1" dirty="0"/>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ubbleChart>
        <c:varyColors val="0"/>
        <c:ser>
          <c:idx val="0"/>
          <c:order val="0"/>
          <c:tx>
            <c:strRef>
              <c:f>גרפים!$B$107</c:f>
              <c:strCache>
                <c:ptCount val="1"/>
                <c:pt idx="0">
                  <c:v>חמישיה</c:v>
                </c:pt>
              </c:strCache>
            </c:strRef>
          </c:tx>
          <c:spPr>
            <a:solidFill>
              <a:srgbClr val="EC1C3C">
                <a:alpha val="75000"/>
              </a:srgbClr>
            </a:solidFill>
            <a:ln>
              <a:noFill/>
            </a:ln>
            <a:effectLst/>
          </c:spPr>
          <c:invertIfNegative val="0"/>
          <c:xVal>
            <c:strRef>
              <c:f>גרפים!$A$108:$A$111</c:f>
              <c:strCache>
                <c:ptCount val="4"/>
                <c:pt idx="0">
                  <c:v>מתקני המשחק</c:v>
                </c:pt>
                <c:pt idx="1">
                  <c:v>העיגול</c:v>
                </c:pt>
                <c:pt idx="2">
                  <c:v>החורשה</c:v>
                </c:pt>
                <c:pt idx="3">
                  <c:v>אנדרטה</c:v>
                </c:pt>
              </c:strCache>
            </c:strRef>
          </c:xVal>
          <c:yVal>
            <c:numRef>
              <c:f>גרפים!$B$108:$B$111</c:f>
              <c:numCache>
                <c:formatCode>General</c:formatCode>
                <c:ptCount val="4"/>
                <c:pt idx="3">
                  <c:v>1</c:v>
                </c:pt>
              </c:numCache>
            </c:numRef>
          </c:yVal>
          <c:bubbleSize>
            <c:numRef>
              <c:f>גרפים!$C$108:$C$111</c:f>
              <c:numCache>
                <c:formatCode>General</c:formatCode>
                <c:ptCount val="4"/>
                <c:pt idx="3">
                  <c:v>5</c:v>
                </c:pt>
              </c:numCache>
            </c:numRef>
          </c:bubbleSize>
          <c:bubble3D val="0"/>
          <c:extLst>
            <c:ext xmlns:c16="http://schemas.microsoft.com/office/drawing/2014/chart" uri="{C3380CC4-5D6E-409C-BE32-E72D297353CC}">
              <c16:uniqueId val="{00000000-40A6-467E-8DC2-040217FD284D}"/>
            </c:ext>
          </c:extLst>
        </c:ser>
        <c:ser>
          <c:idx val="1"/>
          <c:order val="1"/>
          <c:tx>
            <c:strRef>
              <c:f>גרפים!$D$107</c:f>
              <c:strCache>
                <c:ptCount val="1"/>
                <c:pt idx="0">
                  <c:v>רביעיות</c:v>
                </c:pt>
              </c:strCache>
            </c:strRef>
          </c:tx>
          <c:spPr>
            <a:solidFill>
              <a:srgbClr val="F9BC25">
                <a:alpha val="75000"/>
              </a:srgbClr>
            </a:solidFill>
            <a:ln w="25400">
              <a:noFill/>
            </a:ln>
            <a:effectLst/>
          </c:spPr>
          <c:invertIfNegative val="0"/>
          <c:xVal>
            <c:strRef>
              <c:f>גרפים!$A$108:$A$111</c:f>
              <c:strCache>
                <c:ptCount val="4"/>
                <c:pt idx="0">
                  <c:v>מתקני המשחק</c:v>
                </c:pt>
                <c:pt idx="1">
                  <c:v>העיגול</c:v>
                </c:pt>
                <c:pt idx="2">
                  <c:v>החורשה</c:v>
                </c:pt>
                <c:pt idx="3">
                  <c:v>אנדרטה</c:v>
                </c:pt>
              </c:strCache>
            </c:strRef>
          </c:xVal>
          <c:yVal>
            <c:numRef>
              <c:f>גרפים!$D$108:$D$111</c:f>
              <c:numCache>
                <c:formatCode>General</c:formatCode>
                <c:ptCount val="4"/>
                <c:pt idx="0">
                  <c:v>8</c:v>
                </c:pt>
              </c:numCache>
            </c:numRef>
          </c:yVal>
          <c:bubbleSize>
            <c:numRef>
              <c:f>גרפים!$E$108:$E$111</c:f>
              <c:numCache>
                <c:formatCode>General</c:formatCode>
                <c:ptCount val="4"/>
                <c:pt idx="0">
                  <c:v>4</c:v>
                </c:pt>
              </c:numCache>
            </c:numRef>
          </c:bubbleSize>
          <c:bubble3D val="0"/>
          <c:extLst>
            <c:ext xmlns:c16="http://schemas.microsoft.com/office/drawing/2014/chart" uri="{C3380CC4-5D6E-409C-BE32-E72D297353CC}">
              <c16:uniqueId val="{00000001-40A6-467E-8DC2-040217FD284D}"/>
            </c:ext>
          </c:extLst>
        </c:ser>
        <c:ser>
          <c:idx val="2"/>
          <c:order val="2"/>
          <c:tx>
            <c:strRef>
              <c:f>גרפים!$F$107</c:f>
              <c:strCache>
                <c:ptCount val="1"/>
                <c:pt idx="0">
                  <c:v>שלישיות</c:v>
                </c:pt>
              </c:strCache>
            </c:strRef>
          </c:tx>
          <c:spPr>
            <a:solidFill>
              <a:srgbClr val="4978A6">
                <a:alpha val="75000"/>
              </a:srgbClr>
            </a:solidFill>
            <a:ln w="25400">
              <a:noFill/>
            </a:ln>
            <a:effectLst/>
          </c:spPr>
          <c:invertIfNegative val="0"/>
          <c:xVal>
            <c:strRef>
              <c:f>גרפים!$A$108:$A$111</c:f>
              <c:strCache>
                <c:ptCount val="4"/>
                <c:pt idx="0">
                  <c:v>מתקני המשחק</c:v>
                </c:pt>
                <c:pt idx="1">
                  <c:v>העיגול</c:v>
                </c:pt>
                <c:pt idx="2">
                  <c:v>החורשה</c:v>
                </c:pt>
                <c:pt idx="3">
                  <c:v>אנדרטה</c:v>
                </c:pt>
              </c:strCache>
            </c:strRef>
          </c:xVal>
          <c:yVal>
            <c:numRef>
              <c:f>גרפים!$F$108:$F$111</c:f>
              <c:numCache>
                <c:formatCode>General</c:formatCode>
                <c:ptCount val="4"/>
                <c:pt idx="0">
                  <c:v>5</c:v>
                </c:pt>
                <c:pt idx="1">
                  <c:v>1</c:v>
                </c:pt>
              </c:numCache>
            </c:numRef>
          </c:yVal>
          <c:bubbleSize>
            <c:numRef>
              <c:f>גרפים!$G$108:$G$111</c:f>
              <c:numCache>
                <c:formatCode>General</c:formatCode>
                <c:ptCount val="4"/>
                <c:pt idx="0">
                  <c:v>3</c:v>
                </c:pt>
                <c:pt idx="1">
                  <c:v>3</c:v>
                </c:pt>
              </c:numCache>
            </c:numRef>
          </c:bubbleSize>
          <c:bubble3D val="0"/>
          <c:extLst>
            <c:ext xmlns:c16="http://schemas.microsoft.com/office/drawing/2014/chart" uri="{C3380CC4-5D6E-409C-BE32-E72D297353CC}">
              <c16:uniqueId val="{00000002-40A6-467E-8DC2-040217FD284D}"/>
            </c:ext>
          </c:extLst>
        </c:ser>
        <c:ser>
          <c:idx val="3"/>
          <c:order val="3"/>
          <c:tx>
            <c:strRef>
              <c:f>גרפים!$H$107</c:f>
              <c:strCache>
                <c:ptCount val="1"/>
                <c:pt idx="0">
                  <c:v>זוגות</c:v>
                </c:pt>
              </c:strCache>
            </c:strRef>
          </c:tx>
          <c:spPr>
            <a:solidFill>
              <a:srgbClr val="F698A5">
                <a:alpha val="75000"/>
              </a:srgbClr>
            </a:solidFill>
            <a:ln w="25400">
              <a:noFill/>
            </a:ln>
            <a:effectLst/>
          </c:spPr>
          <c:invertIfNegative val="0"/>
          <c:xVal>
            <c:strRef>
              <c:f>גרפים!$A$108:$A$111</c:f>
              <c:strCache>
                <c:ptCount val="4"/>
                <c:pt idx="0">
                  <c:v>מתקני המשחק</c:v>
                </c:pt>
                <c:pt idx="1">
                  <c:v>העיגול</c:v>
                </c:pt>
                <c:pt idx="2">
                  <c:v>החורשה</c:v>
                </c:pt>
                <c:pt idx="3">
                  <c:v>אנדרטה</c:v>
                </c:pt>
              </c:strCache>
            </c:strRef>
          </c:xVal>
          <c:yVal>
            <c:numRef>
              <c:f>גרפים!$H$108:$H$111</c:f>
              <c:numCache>
                <c:formatCode>General</c:formatCode>
                <c:ptCount val="4"/>
                <c:pt idx="0">
                  <c:v>16</c:v>
                </c:pt>
                <c:pt idx="1">
                  <c:v>3</c:v>
                </c:pt>
                <c:pt idx="2">
                  <c:v>3</c:v>
                </c:pt>
              </c:numCache>
            </c:numRef>
          </c:yVal>
          <c:bubbleSize>
            <c:numRef>
              <c:f>גרפים!$I$108:$I$111</c:f>
              <c:numCache>
                <c:formatCode>General</c:formatCode>
                <c:ptCount val="4"/>
                <c:pt idx="0">
                  <c:v>2</c:v>
                </c:pt>
                <c:pt idx="1">
                  <c:v>2</c:v>
                </c:pt>
                <c:pt idx="2">
                  <c:v>2</c:v>
                </c:pt>
              </c:numCache>
            </c:numRef>
          </c:bubbleSize>
          <c:bubble3D val="0"/>
          <c:extLst>
            <c:ext xmlns:c16="http://schemas.microsoft.com/office/drawing/2014/chart" uri="{C3380CC4-5D6E-409C-BE32-E72D297353CC}">
              <c16:uniqueId val="{00000003-40A6-467E-8DC2-040217FD284D}"/>
            </c:ext>
          </c:extLst>
        </c:ser>
        <c:ser>
          <c:idx val="4"/>
          <c:order val="4"/>
          <c:tx>
            <c:strRef>
              <c:f>גרפים!$J$107</c:f>
              <c:strCache>
                <c:ptCount val="1"/>
                <c:pt idx="0">
                  <c:v>יחידים</c:v>
                </c:pt>
              </c:strCache>
            </c:strRef>
          </c:tx>
          <c:spPr>
            <a:solidFill>
              <a:srgbClr val="A5A5A5">
                <a:alpha val="75000"/>
              </a:srgbClr>
            </a:solidFill>
            <a:ln w="25400">
              <a:noFill/>
            </a:ln>
            <a:effectLst/>
          </c:spPr>
          <c:invertIfNegative val="0"/>
          <c:xVal>
            <c:strRef>
              <c:f>גרפים!$A$108:$A$111</c:f>
              <c:strCache>
                <c:ptCount val="4"/>
                <c:pt idx="0">
                  <c:v>מתקני המשחק</c:v>
                </c:pt>
                <c:pt idx="1">
                  <c:v>העיגול</c:v>
                </c:pt>
                <c:pt idx="2">
                  <c:v>החורשה</c:v>
                </c:pt>
                <c:pt idx="3">
                  <c:v>אנדרטה</c:v>
                </c:pt>
              </c:strCache>
            </c:strRef>
          </c:xVal>
          <c:yVal>
            <c:numRef>
              <c:f>גרפים!$J$108:$J$111</c:f>
              <c:numCache>
                <c:formatCode>General</c:formatCode>
                <c:ptCount val="4"/>
                <c:pt idx="0">
                  <c:v>13</c:v>
                </c:pt>
                <c:pt idx="1">
                  <c:v>3</c:v>
                </c:pt>
                <c:pt idx="2">
                  <c:v>4</c:v>
                </c:pt>
              </c:numCache>
            </c:numRef>
          </c:yVal>
          <c:bubbleSize>
            <c:numRef>
              <c:f>גרפים!$K$108:$K$111</c:f>
              <c:numCache>
                <c:formatCode>General</c:formatCode>
                <c:ptCount val="4"/>
                <c:pt idx="0">
                  <c:v>1</c:v>
                </c:pt>
                <c:pt idx="1">
                  <c:v>1</c:v>
                </c:pt>
                <c:pt idx="2">
                  <c:v>1</c:v>
                </c:pt>
              </c:numCache>
            </c:numRef>
          </c:bubbleSize>
          <c:bubble3D val="0"/>
          <c:extLst>
            <c:ext xmlns:c16="http://schemas.microsoft.com/office/drawing/2014/chart" uri="{C3380CC4-5D6E-409C-BE32-E72D297353CC}">
              <c16:uniqueId val="{00000004-40A6-467E-8DC2-040217FD284D}"/>
            </c:ext>
          </c:extLst>
        </c:ser>
        <c:dLbls>
          <c:showLegendKey val="0"/>
          <c:showVal val="0"/>
          <c:showCatName val="0"/>
          <c:showSerName val="0"/>
          <c:showPercent val="0"/>
          <c:showBubbleSize val="0"/>
        </c:dLbls>
        <c:bubbleScale val="100"/>
        <c:showNegBubbles val="0"/>
        <c:axId val="1438916784"/>
        <c:axId val="1427359120"/>
      </c:bubbleChart>
      <c:valAx>
        <c:axId val="1438916784"/>
        <c:scaling>
          <c:orientation val="minMax"/>
        </c:scaling>
        <c:delete val="1"/>
        <c:axPos val="b"/>
        <c:numFmt formatCode="General" sourceLinked="0"/>
        <c:majorTickMark val="out"/>
        <c:minorTickMark val="none"/>
        <c:tickLblPos val="nextTo"/>
        <c:crossAx val="1427359120"/>
        <c:crosses val="autoZero"/>
        <c:crossBetween val="midCat"/>
        <c:majorUnit val="1"/>
      </c:valAx>
      <c:valAx>
        <c:axId val="1427359120"/>
        <c:scaling>
          <c:orientation val="minMax"/>
          <c:min val="-2"/>
        </c:scaling>
        <c:delete val="0"/>
        <c:axPos val="l"/>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438916784"/>
        <c:crosses val="autoZero"/>
        <c:crossBetween val="midCat"/>
        <c:majorUnit val="1"/>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Total</a:t>
            </a:r>
            <a:r>
              <a:rPr lang="en-US" baseline="0" dirty="0"/>
              <a:t> Visits</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areaChart>
        <c:grouping val="stacked"/>
        <c:varyColors val="0"/>
        <c:ser>
          <c:idx val="0"/>
          <c:order val="0"/>
          <c:tx>
            <c:strRef>
              <c:f>גרפים!$H$316</c:f>
              <c:strCache>
                <c:ptCount val="1"/>
                <c:pt idx="0">
                  <c:v>דרום לפני
N=232</c:v>
                </c:pt>
              </c:strCache>
            </c:strRef>
          </c:tx>
          <c:spPr>
            <a:pattFill prst="dkUpDiag">
              <a:fgClr>
                <a:srgbClr val="EC1C3C"/>
              </a:fgClr>
              <a:bgClr>
                <a:schemeClr val="bg1"/>
              </a:bgClr>
            </a:pattFill>
            <a:ln>
              <a:noFill/>
            </a:ln>
            <a:effectLst/>
          </c:spPr>
          <c:cat>
            <c:multiLvlStrRef>
              <c:f>גרפים!$F$317:$G$333</c:f>
              <c:multiLvlStrCache>
                <c:ptCount val="17"/>
                <c:lvl>
                  <c:pt idx="0">
                    <c:v>10:00</c:v>
                  </c:pt>
                  <c:pt idx="1">
                    <c:v>11:00</c:v>
                  </c:pt>
                  <c:pt idx="2">
                    <c:v>13:00</c:v>
                  </c:pt>
                  <c:pt idx="3">
                    <c:v>16:00</c:v>
                  </c:pt>
                  <c:pt idx="4">
                    <c:v>17:00</c:v>
                  </c:pt>
                  <c:pt idx="5">
                    <c:v>18:00</c:v>
                  </c:pt>
                  <c:pt idx="6">
                    <c:v>19:00</c:v>
                  </c:pt>
                  <c:pt idx="7">
                    <c:v>20:00</c:v>
                  </c:pt>
                  <c:pt idx="8">
                    <c:v>21:00</c:v>
                  </c:pt>
                  <c:pt idx="9">
                    <c:v>22:00</c:v>
                  </c:pt>
                  <c:pt idx="10">
                    <c:v>23:00</c:v>
                  </c:pt>
                  <c:pt idx="11">
                    <c:v>10:00</c:v>
                  </c:pt>
                  <c:pt idx="12">
                    <c:v>11:00</c:v>
                  </c:pt>
                  <c:pt idx="13">
                    <c:v>12:00</c:v>
                  </c:pt>
                  <c:pt idx="14">
                    <c:v>13:00</c:v>
                  </c:pt>
                  <c:pt idx="15">
                    <c:v>14:00</c:v>
                  </c:pt>
                  <c:pt idx="16">
                    <c:v>15:00</c:v>
                  </c:pt>
                </c:lvl>
                <c:lvl>
                  <c:pt idx="0">
                    <c:v>חמישי</c:v>
                  </c:pt>
                  <c:pt idx="11">
                    <c:v>שישי</c:v>
                  </c:pt>
                </c:lvl>
              </c:multiLvlStrCache>
            </c:multiLvlStrRef>
          </c:cat>
          <c:val>
            <c:numRef>
              <c:f>גרפים!$H$317:$H$333</c:f>
              <c:numCache>
                <c:formatCode>General</c:formatCode>
                <c:ptCount val="17"/>
                <c:pt idx="0">
                  <c:v>2</c:v>
                </c:pt>
                <c:pt idx="1">
                  <c:v>4</c:v>
                </c:pt>
                <c:pt idx="3">
                  <c:v>7</c:v>
                </c:pt>
                <c:pt idx="4">
                  <c:v>7</c:v>
                </c:pt>
                <c:pt idx="5">
                  <c:v>8</c:v>
                </c:pt>
                <c:pt idx="6">
                  <c:v>3</c:v>
                </c:pt>
                <c:pt idx="7">
                  <c:v>5</c:v>
                </c:pt>
                <c:pt idx="8">
                  <c:v>6</c:v>
                </c:pt>
                <c:pt idx="9">
                  <c:v>4</c:v>
                </c:pt>
                <c:pt idx="10">
                  <c:v>5</c:v>
                </c:pt>
                <c:pt idx="11">
                  <c:v>26</c:v>
                </c:pt>
                <c:pt idx="12">
                  <c:v>17</c:v>
                </c:pt>
                <c:pt idx="13">
                  <c:v>23</c:v>
                </c:pt>
                <c:pt idx="14">
                  <c:v>47</c:v>
                </c:pt>
                <c:pt idx="15">
                  <c:v>29</c:v>
                </c:pt>
                <c:pt idx="16">
                  <c:v>39</c:v>
                </c:pt>
              </c:numCache>
            </c:numRef>
          </c:val>
          <c:extLst>
            <c:ext xmlns:c16="http://schemas.microsoft.com/office/drawing/2014/chart" uri="{C3380CC4-5D6E-409C-BE32-E72D297353CC}">
              <c16:uniqueId val="{00000000-3201-4BC7-9243-FD28EF333259}"/>
            </c:ext>
          </c:extLst>
        </c:ser>
        <c:ser>
          <c:idx val="1"/>
          <c:order val="1"/>
          <c:tx>
            <c:strRef>
              <c:f>גרפים!$I$316</c:f>
              <c:strCache>
                <c:ptCount val="1"/>
                <c:pt idx="0">
                  <c:v>דרום אחרי
N=93</c:v>
                </c:pt>
              </c:strCache>
            </c:strRef>
          </c:tx>
          <c:spPr>
            <a:solidFill>
              <a:srgbClr val="EC1C3C"/>
            </a:solidFill>
            <a:ln>
              <a:noFill/>
            </a:ln>
            <a:effectLst/>
          </c:spPr>
          <c:cat>
            <c:multiLvlStrRef>
              <c:f>גרפים!$F$317:$G$333</c:f>
              <c:multiLvlStrCache>
                <c:ptCount val="17"/>
                <c:lvl>
                  <c:pt idx="0">
                    <c:v>10:00</c:v>
                  </c:pt>
                  <c:pt idx="1">
                    <c:v>11:00</c:v>
                  </c:pt>
                  <c:pt idx="2">
                    <c:v>13:00</c:v>
                  </c:pt>
                  <c:pt idx="3">
                    <c:v>16:00</c:v>
                  </c:pt>
                  <c:pt idx="4">
                    <c:v>17:00</c:v>
                  </c:pt>
                  <c:pt idx="5">
                    <c:v>18:00</c:v>
                  </c:pt>
                  <c:pt idx="6">
                    <c:v>19:00</c:v>
                  </c:pt>
                  <c:pt idx="7">
                    <c:v>20:00</c:v>
                  </c:pt>
                  <c:pt idx="8">
                    <c:v>21:00</c:v>
                  </c:pt>
                  <c:pt idx="9">
                    <c:v>22:00</c:v>
                  </c:pt>
                  <c:pt idx="10">
                    <c:v>23:00</c:v>
                  </c:pt>
                  <c:pt idx="11">
                    <c:v>10:00</c:v>
                  </c:pt>
                  <c:pt idx="12">
                    <c:v>11:00</c:v>
                  </c:pt>
                  <c:pt idx="13">
                    <c:v>12:00</c:v>
                  </c:pt>
                  <c:pt idx="14">
                    <c:v>13:00</c:v>
                  </c:pt>
                  <c:pt idx="15">
                    <c:v>14:00</c:v>
                  </c:pt>
                  <c:pt idx="16">
                    <c:v>15:00</c:v>
                  </c:pt>
                </c:lvl>
                <c:lvl>
                  <c:pt idx="0">
                    <c:v>חמישי</c:v>
                  </c:pt>
                  <c:pt idx="11">
                    <c:v>שישי</c:v>
                  </c:pt>
                </c:lvl>
              </c:multiLvlStrCache>
            </c:multiLvlStrRef>
          </c:cat>
          <c:val>
            <c:numRef>
              <c:f>גרפים!$I$317:$I$333</c:f>
              <c:numCache>
                <c:formatCode>General</c:formatCode>
                <c:ptCount val="17"/>
                <c:pt idx="0">
                  <c:v>2</c:v>
                </c:pt>
                <c:pt idx="1">
                  <c:v>4</c:v>
                </c:pt>
                <c:pt idx="3">
                  <c:v>4</c:v>
                </c:pt>
                <c:pt idx="4">
                  <c:v>7</c:v>
                </c:pt>
                <c:pt idx="5">
                  <c:v>3</c:v>
                </c:pt>
                <c:pt idx="6">
                  <c:v>2</c:v>
                </c:pt>
                <c:pt idx="7">
                  <c:v>3</c:v>
                </c:pt>
                <c:pt idx="8">
                  <c:v>3</c:v>
                </c:pt>
                <c:pt idx="9">
                  <c:v>2</c:v>
                </c:pt>
                <c:pt idx="10">
                  <c:v>1</c:v>
                </c:pt>
                <c:pt idx="11">
                  <c:v>4</c:v>
                </c:pt>
                <c:pt idx="12">
                  <c:v>13</c:v>
                </c:pt>
                <c:pt idx="13">
                  <c:v>16</c:v>
                </c:pt>
                <c:pt idx="14">
                  <c:v>25</c:v>
                </c:pt>
                <c:pt idx="15">
                  <c:v>2</c:v>
                </c:pt>
                <c:pt idx="16">
                  <c:v>2</c:v>
                </c:pt>
              </c:numCache>
            </c:numRef>
          </c:val>
          <c:extLst>
            <c:ext xmlns:c16="http://schemas.microsoft.com/office/drawing/2014/chart" uri="{C3380CC4-5D6E-409C-BE32-E72D297353CC}">
              <c16:uniqueId val="{00000001-3201-4BC7-9243-FD28EF333259}"/>
            </c:ext>
          </c:extLst>
        </c:ser>
        <c:ser>
          <c:idx val="2"/>
          <c:order val="2"/>
          <c:tx>
            <c:strRef>
              <c:f>גרפים!$J$316</c:f>
              <c:strCache>
                <c:ptCount val="1"/>
                <c:pt idx="0">
                  <c:v>צפון לפני
N=219</c:v>
                </c:pt>
              </c:strCache>
            </c:strRef>
          </c:tx>
          <c:spPr>
            <a:pattFill prst="dkUpDiag">
              <a:fgClr>
                <a:srgbClr val="4978A6"/>
              </a:fgClr>
              <a:bgClr>
                <a:schemeClr val="bg1"/>
              </a:bgClr>
            </a:pattFill>
            <a:ln>
              <a:noFill/>
            </a:ln>
            <a:effectLst/>
          </c:spPr>
          <c:cat>
            <c:multiLvlStrRef>
              <c:f>גרפים!$F$317:$G$333</c:f>
              <c:multiLvlStrCache>
                <c:ptCount val="17"/>
                <c:lvl>
                  <c:pt idx="0">
                    <c:v>10:00</c:v>
                  </c:pt>
                  <c:pt idx="1">
                    <c:v>11:00</c:v>
                  </c:pt>
                  <c:pt idx="2">
                    <c:v>13:00</c:v>
                  </c:pt>
                  <c:pt idx="3">
                    <c:v>16:00</c:v>
                  </c:pt>
                  <c:pt idx="4">
                    <c:v>17:00</c:v>
                  </c:pt>
                  <c:pt idx="5">
                    <c:v>18:00</c:v>
                  </c:pt>
                  <c:pt idx="6">
                    <c:v>19:00</c:v>
                  </c:pt>
                  <c:pt idx="7">
                    <c:v>20:00</c:v>
                  </c:pt>
                  <c:pt idx="8">
                    <c:v>21:00</c:v>
                  </c:pt>
                  <c:pt idx="9">
                    <c:v>22:00</c:v>
                  </c:pt>
                  <c:pt idx="10">
                    <c:v>23:00</c:v>
                  </c:pt>
                  <c:pt idx="11">
                    <c:v>10:00</c:v>
                  </c:pt>
                  <c:pt idx="12">
                    <c:v>11:00</c:v>
                  </c:pt>
                  <c:pt idx="13">
                    <c:v>12:00</c:v>
                  </c:pt>
                  <c:pt idx="14">
                    <c:v>13:00</c:v>
                  </c:pt>
                  <c:pt idx="15">
                    <c:v>14:00</c:v>
                  </c:pt>
                  <c:pt idx="16">
                    <c:v>15:00</c:v>
                  </c:pt>
                </c:lvl>
                <c:lvl>
                  <c:pt idx="0">
                    <c:v>חמישי</c:v>
                  </c:pt>
                  <c:pt idx="11">
                    <c:v>שישי</c:v>
                  </c:pt>
                </c:lvl>
              </c:multiLvlStrCache>
            </c:multiLvlStrRef>
          </c:cat>
          <c:val>
            <c:numRef>
              <c:f>גרפים!$J$317:$J$333</c:f>
              <c:numCache>
                <c:formatCode>General</c:formatCode>
                <c:ptCount val="17"/>
                <c:pt idx="0">
                  <c:v>4</c:v>
                </c:pt>
                <c:pt idx="1">
                  <c:v>6</c:v>
                </c:pt>
                <c:pt idx="2">
                  <c:v>3</c:v>
                </c:pt>
                <c:pt idx="3">
                  <c:v>11</c:v>
                </c:pt>
                <c:pt idx="4">
                  <c:v>9</c:v>
                </c:pt>
                <c:pt idx="5">
                  <c:v>10</c:v>
                </c:pt>
                <c:pt idx="6">
                  <c:v>13</c:v>
                </c:pt>
                <c:pt idx="7">
                  <c:v>8</c:v>
                </c:pt>
                <c:pt idx="8">
                  <c:v>5</c:v>
                </c:pt>
                <c:pt idx="9">
                  <c:v>4</c:v>
                </c:pt>
                <c:pt idx="10">
                  <c:v>2</c:v>
                </c:pt>
                <c:pt idx="11">
                  <c:v>12</c:v>
                </c:pt>
                <c:pt idx="12">
                  <c:v>12</c:v>
                </c:pt>
                <c:pt idx="13">
                  <c:v>22</c:v>
                </c:pt>
                <c:pt idx="14">
                  <c:v>25</c:v>
                </c:pt>
                <c:pt idx="15">
                  <c:v>36</c:v>
                </c:pt>
                <c:pt idx="16">
                  <c:v>37</c:v>
                </c:pt>
              </c:numCache>
            </c:numRef>
          </c:val>
          <c:extLst>
            <c:ext xmlns:c16="http://schemas.microsoft.com/office/drawing/2014/chart" uri="{C3380CC4-5D6E-409C-BE32-E72D297353CC}">
              <c16:uniqueId val="{00000002-3201-4BC7-9243-FD28EF333259}"/>
            </c:ext>
          </c:extLst>
        </c:ser>
        <c:ser>
          <c:idx val="3"/>
          <c:order val="3"/>
          <c:tx>
            <c:strRef>
              <c:f>גרפים!$K$316</c:f>
              <c:strCache>
                <c:ptCount val="1"/>
                <c:pt idx="0">
                  <c:v>צפון אחרי
N=111</c:v>
                </c:pt>
              </c:strCache>
            </c:strRef>
          </c:tx>
          <c:spPr>
            <a:solidFill>
              <a:srgbClr val="4978A6"/>
            </a:solidFill>
            <a:ln>
              <a:noFill/>
            </a:ln>
            <a:effectLst/>
          </c:spPr>
          <c:cat>
            <c:multiLvlStrRef>
              <c:f>גרפים!$F$317:$G$333</c:f>
              <c:multiLvlStrCache>
                <c:ptCount val="17"/>
                <c:lvl>
                  <c:pt idx="0">
                    <c:v>10:00</c:v>
                  </c:pt>
                  <c:pt idx="1">
                    <c:v>11:00</c:v>
                  </c:pt>
                  <c:pt idx="2">
                    <c:v>13:00</c:v>
                  </c:pt>
                  <c:pt idx="3">
                    <c:v>16:00</c:v>
                  </c:pt>
                  <c:pt idx="4">
                    <c:v>17:00</c:v>
                  </c:pt>
                  <c:pt idx="5">
                    <c:v>18:00</c:v>
                  </c:pt>
                  <c:pt idx="6">
                    <c:v>19:00</c:v>
                  </c:pt>
                  <c:pt idx="7">
                    <c:v>20:00</c:v>
                  </c:pt>
                  <c:pt idx="8">
                    <c:v>21:00</c:v>
                  </c:pt>
                  <c:pt idx="9">
                    <c:v>22:00</c:v>
                  </c:pt>
                  <c:pt idx="10">
                    <c:v>23:00</c:v>
                  </c:pt>
                  <c:pt idx="11">
                    <c:v>10:00</c:v>
                  </c:pt>
                  <c:pt idx="12">
                    <c:v>11:00</c:v>
                  </c:pt>
                  <c:pt idx="13">
                    <c:v>12:00</c:v>
                  </c:pt>
                  <c:pt idx="14">
                    <c:v>13:00</c:v>
                  </c:pt>
                  <c:pt idx="15">
                    <c:v>14:00</c:v>
                  </c:pt>
                  <c:pt idx="16">
                    <c:v>15:00</c:v>
                  </c:pt>
                </c:lvl>
                <c:lvl>
                  <c:pt idx="0">
                    <c:v>חמישי</c:v>
                  </c:pt>
                  <c:pt idx="11">
                    <c:v>שישי</c:v>
                  </c:pt>
                </c:lvl>
              </c:multiLvlStrCache>
            </c:multiLvlStrRef>
          </c:cat>
          <c:val>
            <c:numRef>
              <c:f>גרפים!$K$317:$K$333</c:f>
              <c:numCache>
                <c:formatCode>General</c:formatCode>
                <c:ptCount val="17"/>
                <c:pt idx="0">
                  <c:v>2</c:v>
                </c:pt>
                <c:pt idx="1">
                  <c:v>6</c:v>
                </c:pt>
                <c:pt idx="3">
                  <c:v>16</c:v>
                </c:pt>
                <c:pt idx="4">
                  <c:v>14</c:v>
                </c:pt>
                <c:pt idx="5">
                  <c:v>14</c:v>
                </c:pt>
                <c:pt idx="6">
                  <c:v>31</c:v>
                </c:pt>
                <c:pt idx="7">
                  <c:v>2</c:v>
                </c:pt>
                <c:pt idx="8">
                  <c:v>1</c:v>
                </c:pt>
                <c:pt idx="9">
                  <c:v>1</c:v>
                </c:pt>
                <c:pt idx="10">
                  <c:v>3</c:v>
                </c:pt>
                <c:pt idx="11">
                  <c:v>2</c:v>
                </c:pt>
                <c:pt idx="12">
                  <c:v>3</c:v>
                </c:pt>
                <c:pt idx="13">
                  <c:v>6</c:v>
                </c:pt>
                <c:pt idx="14">
                  <c:v>4</c:v>
                </c:pt>
                <c:pt idx="15">
                  <c:v>3</c:v>
                </c:pt>
                <c:pt idx="16">
                  <c:v>3</c:v>
                </c:pt>
              </c:numCache>
            </c:numRef>
          </c:val>
          <c:extLst>
            <c:ext xmlns:c16="http://schemas.microsoft.com/office/drawing/2014/chart" uri="{C3380CC4-5D6E-409C-BE32-E72D297353CC}">
              <c16:uniqueId val="{00000003-3201-4BC7-9243-FD28EF333259}"/>
            </c:ext>
          </c:extLst>
        </c:ser>
        <c:dLbls>
          <c:showLegendKey val="0"/>
          <c:showVal val="0"/>
          <c:showCatName val="0"/>
          <c:showSerName val="0"/>
          <c:showPercent val="0"/>
          <c:showBubbleSize val="0"/>
        </c:dLbls>
        <c:axId val="649446064"/>
        <c:axId val="256768432"/>
      </c:areaChart>
      <c:catAx>
        <c:axId val="64944606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256768432"/>
        <c:crosses val="autoZero"/>
        <c:auto val="1"/>
        <c:lblAlgn val="ctr"/>
        <c:lblOffset val="100"/>
        <c:noMultiLvlLbl val="0"/>
      </c:catAx>
      <c:valAx>
        <c:axId val="25676843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944606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Modes of travel</a:t>
            </a:r>
            <a:endParaRPr lang="he-IL"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גרפים!$C$229</c:f>
              <c:strCache>
                <c:ptCount val="1"/>
                <c:pt idx="0">
                  <c:v>דרום לפני
N=1883</c:v>
                </c:pt>
              </c:strCache>
            </c:strRef>
          </c:tx>
          <c:spPr>
            <a:ln w="28575" cap="rnd">
              <a:solidFill>
                <a:srgbClr val="EC1C3C"/>
              </a:solidFill>
              <a:prstDash val="sysDash"/>
              <a:round/>
            </a:ln>
            <a:effectLst/>
          </c:spPr>
          <c:marker>
            <c:symbol val="none"/>
          </c:marker>
          <c:cat>
            <c:multiLvlStrRef>
              <c:f>גרפים!$A$230:$B$246</c:f>
              <c:multiLvlStrCache>
                <c:ptCount val="17"/>
                <c:lvl>
                  <c:pt idx="0">
                    <c:v>10:00</c:v>
                  </c:pt>
                  <c:pt idx="1">
                    <c:v>11:00</c:v>
                  </c:pt>
                  <c:pt idx="2">
                    <c:v>13:00</c:v>
                  </c:pt>
                  <c:pt idx="3">
                    <c:v>16:00</c:v>
                  </c:pt>
                  <c:pt idx="4">
                    <c:v>17:00</c:v>
                  </c:pt>
                  <c:pt idx="5">
                    <c:v>18:00</c:v>
                  </c:pt>
                  <c:pt idx="6">
                    <c:v>19:00</c:v>
                  </c:pt>
                  <c:pt idx="7">
                    <c:v>20:00</c:v>
                  </c:pt>
                  <c:pt idx="8">
                    <c:v>21:00</c:v>
                  </c:pt>
                  <c:pt idx="9">
                    <c:v>22:00</c:v>
                  </c:pt>
                  <c:pt idx="10">
                    <c:v>23:00</c:v>
                  </c:pt>
                  <c:pt idx="11">
                    <c:v>10:00</c:v>
                  </c:pt>
                  <c:pt idx="12">
                    <c:v>11:00</c:v>
                  </c:pt>
                  <c:pt idx="13">
                    <c:v>12:00</c:v>
                  </c:pt>
                  <c:pt idx="14">
                    <c:v>13:00</c:v>
                  </c:pt>
                  <c:pt idx="15">
                    <c:v>14:00</c:v>
                  </c:pt>
                  <c:pt idx="16">
                    <c:v>15:00</c:v>
                  </c:pt>
                </c:lvl>
                <c:lvl>
                  <c:pt idx="0">
                    <c:v>חמישי</c:v>
                  </c:pt>
                  <c:pt idx="11">
                    <c:v>שישי</c:v>
                  </c:pt>
                </c:lvl>
              </c:multiLvlStrCache>
            </c:multiLvlStrRef>
          </c:cat>
          <c:val>
            <c:numRef>
              <c:f>גרפים!$C$230:$C$246</c:f>
              <c:numCache>
                <c:formatCode>General</c:formatCode>
                <c:ptCount val="17"/>
                <c:pt idx="0">
                  <c:v>42</c:v>
                </c:pt>
                <c:pt idx="1">
                  <c:v>54</c:v>
                </c:pt>
                <c:pt idx="3">
                  <c:v>82</c:v>
                </c:pt>
                <c:pt idx="4">
                  <c:v>58</c:v>
                </c:pt>
                <c:pt idx="5">
                  <c:v>61</c:v>
                </c:pt>
                <c:pt idx="6">
                  <c:v>67</c:v>
                </c:pt>
                <c:pt idx="7">
                  <c:v>69</c:v>
                </c:pt>
                <c:pt idx="8">
                  <c:v>136</c:v>
                </c:pt>
                <c:pt idx="9">
                  <c:v>116</c:v>
                </c:pt>
                <c:pt idx="10">
                  <c:v>101</c:v>
                </c:pt>
                <c:pt idx="11">
                  <c:v>187</c:v>
                </c:pt>
                <c:pt idx="12">
                  <c:v>163</c:v>
                </c:pt>
                <c:pt idx="13">
                  <c:v>185</c:v>
                </c:pt>
                <c:pt idx="14">
                  <c:v>201</c:v>
                </c:pt>
                <c:pt idx="15">
                  <c:v>202</c:v>
                </c:pt>
                <c:pt idx="16">
                  <c:v>159</c:v>
                </c:pt>
              </c:numCache>
            </c:numRef>
          </c:val>
          <c:smooth val="0"/>
          <c:extLst>
            <c:ext xmlns:c16="http://schemas.microsoft.com/office/drawing/2014/chart" uri="{C3380CC4-5D6E-409C-BE32-E72D297353CC}">
              <c16:uniqueId val="{00000000-7784-4EED-978F-8C5BB1D86BAE}"/>
            </c:ext>
          </c:extLst>
        </c:ser>
        <c:ser>
          <c:idx val="1"/>
          <c:order val="1"/>
          <c:tx>
            <c:strRef>
              <c:f>גרפים!$D$229</c:f>
              <c:strCache>
                <c:ptCount val="1"/>
                <c:pt idx="0">
                  <c:v>דרום אחרי
N=1298</c:v>
                </c:pt>
              </c:strCache>
            </c:strRef>
          </c:tx>
          <c:spPr>
            <a:ln w="28575" cap="rnd">
              <a:solidFill>
                <a:srgbClr val="EC1C3C"/>
              </a:solidFill>
              <a:prstDash val="solid"/>
              <a:round/>
            </a:ln>
            <a:effectLst/>
          </c:spPr>
          <c:marker>
            <c:symbol val="none"/>
          </c:marker>
          <c:cat>
            <c:multiLvlStrRef>
              <c:f>גרפים!$A$230:$B$246</c:f>
              <c:multiLvlStrCache>
                <c:ptCount val="17"/>
                <c:lvl>
                  <c:pt idx="0">
                    <c:v>10:00</c:v>
                  </c:pt>
                  <c:pt idx="1">
                    <c:v>11:00</c:v>
                  </c:pt>
                  <c:pt idx="2">
                    <c:v>13:00</c:v>
                  </c:pt>
                  <c:pt idx="3">
                    <c:v>16:00</c:v>
                  </c:pt>
                  <c:pt idx="4">
                    <c:v>17:00</c:v>
                  </c:pt>
                  <c:pt idx="5">
                    <c:v>18:00</c:v>
                  </c:pt>
                  <c:pt idx="6">
                    <c:v>19:00</c:v>
                  </c:pt>
                  <c:pt idx="7">
                    <c:v>20:00</c:v>
                  </c:pt>
                  <c:pt idx="8">
                    <c:v>21:00</c:v>
                  </c:pt>
                  <c:pt idx="9">
                    <c:v>22:00</c:v>
                  </c:pt>
                  <c:pt idx="10">
                    <c:v>23:00</c:v>
                  </c:pt>
                  <c:pt idx="11">
                    <c:v>10:00</c:v>
                  </c:pt>
                  <c:pt idx="12">
                    <c:v>11:00</c:v>
                  </c:pt>
                  <c:pt idx="13">
                    <c:v>12:00</c:v>
                  </c:pt>
                  <c:pt idx="14">
                    <c:v>13:00</c:v>
                  </c:pt>
                  <c:pt idx="15">
                    <c:v>14:00</c:v>
                  </c:pt>
                  <c:pt idx="16">
                    <c:v>15:00</c:v>
                  </c:pt>
                </c:lvl>
                <c:lvl>
                  <c:pt idx="0">
                    <c:v>חמישי</c:v>
                  </c:pt>
                  <c:pt idx="11">
                    <c:v>שישי</c:v>
                  </c:pt>
                </c:lvl>
              </c:multiLvlStrCache>
            </c:multiLvlStrRef>
          </c:cat>
          <c:val>
            <c:numRef>
              <c:f>גרפים!$D$230:$D$246</c:f>
              <c:numCache>
                <c:formatCode>General</c:formatCode>
                <c:ptCount val="17"/>
                <c:pt idx="0">
                  <c:v>30</c:v>
                </c:pt>
                <c:pt idx="1">
                  <c:v>52</c:v>
                </c:pt>
                <c:pt idx="3">
                  <c:v>53</c:v>
                </c:pt>
                <c:pt idx="4">
                  <c:v>40</c:v>
                </c:pt>
                <c:pt idx="5">
                  <c:v>71</c:v>
                </c:pt>
                <c:pt idx="6">
                  <c:v>54</c:v>
                </c:pt>
                <c:pt idx="7">
                  <c:v>51</c:v>
                </c:pt>
                <c:pt idx="8">
                  <c:v>51</c:v>
                </c:pt>
                <c:pt idx="9">
                  <c:v>38</c:v>
                </c:pt>
                <c:pt idx="10">
                  <c:v>36</c:v>
                </c:pt>
                <c:pt idx="11">
                  <c:v>99</c:v>
                </c:pt>
                <c:pt idx="12">
                  <c:v>147</c:v>
                </c:pt>
                <c:pt idx="13">
                  <c:v>149</c:v>
                </c:pt>
                <c:pt idx="14">
                  <c:v>181</c:v>
                </c:pt>
                <c:pt idx="15">
                  <c:v>126</c:v>
                </c:pt>
                <c:pt idx="16">
                  <c:v>120</c:v>
                </c:pt>
              </c:numCache>
            </c:numRef>
          </c:val>
          <c:smooth val="0"/>
          <c:extLst>
            <c:ext xmlns:c16="http://schemas.microsoft.com/office/drawing/2014/chart" uri="{C3380CC4-5D6E-409C-BE32-E72D297353CC}">
              <c16:uniqueId val="{00000001-7784-4EED-978F-8C5BB1D86BAE}"/>
            </c:ext>
          </c:extLst>
        </c:ser>
        <c:ser>
          <c:idx val="2"/>
          <c:order val="2"/>
          <c:tx>
            <c:strRef>
              <c:f>גרפים!$E$229</c:f>
              <c:strCache>
                <c:ptCount val="1"/>
                <c:pt idx="0">
                  <c:v>צפון לפני
N=2485</c:v>
                </c:pt>
              </c:strCache>
            </c:strRef>
          </c:tx>
          <c:spPr>
            <a:ln w="28575" cap="rnd">
              <a:solidFill>
                <a:srgbClr val="4978A6"/>
              </a:solidFill>
              <a:prstDash val="sysDash"/>
              <a:round/>
            </a:ln>
            <a:effectLst/>
          </c:spPr>
          <c:marker>
            <c:symbol val="none"/>
          </c:marker>
          <c:cat>
            <c:multiLvlStrRef>
              <c:f>גרפים!$A$230:$B$246</c:f>
              <c:multiLvlStrCache>
                <c:ptCount val="17"/>
                <c:lvl>
                  <c:pt idx="0">
                    <c:v>10:00</c:v>
                  </c:pt>
                  <c:pt idx="1">
                    <c:v>11:00</c:v>
                  </c:pt>
                  <c:pt idx="2">
                    <c:v>13:00</c:v>
                  </c:pt>
                  <c:pt idx="3">
                    <c:v>16:00</c:v>
                  </c:pt>
                  <c:pt idx="4">
                    <c:v>17:00</c:v>
                  </c:pt>
                  <c:pt idx="5">
                    <c:v>18:00</c:v>
                  </c:pt>
                  <c:pt idx="6">
                    <c:v>19:00</c:v>
                  </c:pt>
                  <c:pt idx="7">
                    <c:v>20:00</c:v>
                  </c:pt>
                  <c:pt idx="8">
                    <c:v>21:00</c:v>
                  </c:pt>
                  <c:pt idx="9">
                    <c:v>22:00</c:v>
                  </c:pt>
                  <c:pt idx="10">
                    <c:v>23:00</c:v>
                  </c:pt>
                  <c:pt idx="11">
                    <c:v>10:00</c:v>
                  </c:pt>
                  <c:pt idx="12">
                    <c:v>11:00</c:v>
                  </c:pt>
                  <c:pt idx="13">
                    <c:v>12:00</c:v>
                  </c:pt>
                  <c:pt idx="14">
                    <c:v>13:00</c:v>
                  </c:pt>
                  <c:pt idx="15">
                    <c:v>14:00</c:v>
                  </c:pt>
                  <c:pt idx="16">
                    <c:v>15:00</c:v>
                  </c:pt>
                </c:lvl>
                <c:lvl>
                  <c:pt idx="0">
                    <c:v>חמישי</c:v>
                  </c:pt>
                  <c:pt idx="11">
                    <c:v>שישי</c:v>
                  </c:pt>
                </c:lvl>
              </c:multiLvlStrCache>
            </c:multiLvlStrRef>
          </c:cat>
          <c:val>
            <c:numRef>
              <c:f>גרפים!$E$230:$E$246</c:f>
              <c:numCache>
                <c:formatCode>General</c:formatCode>
                <c:ptCount val="17"/>
                <c:pt idx="0">
                  <c:v>56</c:v>
                </c:pt>
                <c:pt idx="1">
                  <c:v>97</c:v>
                </c:pt>
                <c:pt idx="2">
                  <c:v>14</c:v>
                </c:pt>
                <c:pt idx="3">
                  <c:v>93</c:v>
                </c:pt>
                <c:pt idx="4">
                  <c:v>64</c:v>
                </c:pt>
                <c:pt idx="5">
                  <c:v>82</c:v>
                </c:pt>
                <c:pt idx="6">
                  <c:v>94</c:v>
                </c:pt>
                <c:pt idx="7">
                  <c:v>125</c:v>
                </c:pt>
                <c:pt idx="8">
                  <c:v>84</c:v>
                </c:pt>
                <c:pt idx="9">
                  <c:v>87</c:v>
                </c:pt>
                <c:pt idx="10">
                  <c:v>61</c:v>
                </c:pt>
                <c:pt idx="11">
                  <c:v>143</c:v>
                </c:pt>
                <c:pt idx="12">
                  <c:v>203</c:v>
                </c:pt>
                <c:pt idx="13">
                  <c:v>258</c:v>
                </c:pt>
                <c:pt idx="14">
                  <c:v>318</c:v>
                </c:pt>
                <c:pt idx="15">
                  <c:v>348</c:v>
                </c:pt>
                <c:pt idx="16">
                  <c:v>358</c:v>
                </c:pt>
              </c:numCache>
            </c:numRef>
          </c:val>
          <c:smooth val="0"/>
          <c:extLst>
            <c:ext xmlns:c16="http://schemas.microsoft.com/office/drawing/2014/chart" uri="{C3380CC4-5D6E-409C-BE32-E72D297353CC}">
              <c16:uniqueId val="{00000002-7784-4EED-978F-8C5BB1D86BAE}"/>
            </c:ext>
          </c:extLst>
        </c:ser>
        <c:ser>
          <c:idx val="3"/>
          <c:order val="3"/>
          <c:tx>
            <c:strRef>
              <c:f>גרפים!$F$229</c:f>
              <c:strCache>
                <c:ptCount val="1"/>
                <c:pt idx="0">
                  <c:v>צפון אחרי
N=1036</c:v>
                </c:pt>
              </c:strCache>
            </c:strRef>
          </c:tx>
          <c:spPr>
            <a:ln w="28575" cap="rnd">
              <a:solidFill>
                <a:srgbClr val="4978A6"/>
              </a:solidFill>
              <a:round/>
            </a:ln>
            <a:effectLst/>
          </c:spPr>
          <c:marker>
            <c:symbol val="none"/>
          </c:marker>
          <c:cat>
            <c:multiLvlStrRef>
              <c:f>גרפים!$A$230:$B$246</c:f>
              <c:multiLvlStrCache>
                <c:ptCount val="17"/>
                <c:lvl>
                  <c:pt idx="0">
                    <c:v>10:00</c:v>
                  </c:pt>
                  <c:pt idx="1">
                    <c:v>11:00</c:v>
                  </c:pt>
                  <c:pt idx="2">
                    <c:v>13:00</c:v>
                  </c:pt>
                  <c:pt idx="3">
                    <c:v>16:00</c:v>
                  </c:pt>
                  <c:pt idx="4">
                    <c:v>17:00</c:v>
                  </c:pt>
                  <c:pt idx="5">
                    <c:v>18:00</c:v>
                  </c:pt>
                  <c:pt idx="6">
                    <c:v>19:00</c:v>
                  </c:pt>
                  <c:pt idx="7">
                    <c:v>20:00</c:v>
                  </c:pt>
                  <c:pt idx="8">
                    <c:v>21:00</c:v>
                  </c:pt>
                  <c:pt idx="9">
                    <c:v>22:00</c:v>
                  </c:pt>
                  <c:pt idx="10">
                    <c:v>23:00</c:v>
                  </c:pt>
                  <c:pt idx="11">
                    <c:v>10:00</c:v>
                  </c:pt>
                  <c:pt idx="12">
                    <c:v>11:00</c:v>
                  </c:pt>
                  <c:pt idx="13">
                    <c:v>12:00</c:v>
                  </c:pt>
                  <c:pt idx="14">
                    <c:v>13:00</c:v>
                  </c:pt>
                  <c:pt idx="15">
                    <c:v>14:00</c:v>
                  </c:pt>
                  <c:pt idx="16">
                    <c:v>15:00</c:v>
                  </c:pt>
                </c:lvl>
                <c:lvl>
                  <c:pt idx="0">
                    <c:v>חמישי</c:v>
                  </c:pt>
                  <c:pt idx="11">
                    <c:v>שישי</c:v>
                  </c:pt>
                </c:lvl>
              </c:multiLvlStrCache>
            </c:multiLvlStrRef>
          </c:cat>
          <c:val>
            <c:numRef>
              <c:f>גרפים!$F$230:$F$246</c:f>
              <c:numCache>
                <c:formatCode>General</c:formatCode>
                <c:ptCount val="17"/>
                <c:pt idx="0">
                  <c:v>40</c:v>
                </c:pt>
                <c:pt idx="1">
                  <c:v>48</c:v>
                </c:pt>
                <c:pt idx="3">
                  <c:v>49</c:v>
                </c:pt>
                <c:pt idx="4">
                  <c:v>61</c:v>
                </c:pt>
                <c:pt idx="5">
                  <c:v>64</c:v>
                </c:pt>
                <c:pt idx="6">
                  <c:v>70</c:v>
                </c:pt>
                <c:pt idx="7">
                  <c:v>40</c:v>
                </c:pt>
                <c:pt idx="8">
                  <c:v>23</c:v>
                </c:pt>
                <c:pt idx="9">
                  <c:v>20</c:v>
                </c:pt>
                <c:pt idx="10">
                  <c:v>36</c:v>
                </c:pt>
                <c:pt idx="11">
                  <c:v>118</c:v>
                </c:pt>
                <c:pt idx="12">
                  <c:v>90</c:v>
                </c:pt>
                <c:pt idx="13">
                  <c:v>60</c:v>
                </c:pt>
                <c:pt idx="14">
                  <c:v>119</c:v>
                </c:pt>
                <c:pt idx="15">
                  <c:v>88</c:v>
                </c:pt>
                <c:pt idx="16">
                  <c:v>110</c:v>
                </c:pt>
              </c:numCache>
            </c:numRef>
          </c:val>
          <c:smooth val="0"/>
          <c:extLst>
            <c:ext xmlns:c16="http://schemas.microsoft.com/office/drawing/2014/chart" uri="{C3380CC4-5D6E-409C-BE32-E72D297353CC}">
              <c16:uniqueId val="{00000003-7784-4EED-978F-8C5BB1D86BAE}"/>
            </c:ext>
          </c:extLst>
        </c:ser>
        <c:dLbls>
          <c:showLegendKey val="0"/>
          <c:showVal val="0"/>
          <c:showCatName val="0"/>
          <c:showSerName val="0"/>
          <c:showPercent val="0"/>
          <c:showBubbleSize val="0"/>
        </c:dLbls>
        <c:smooth val="0"/>
        <c:axId val="574365760"/>
        <c:axId val="511631536"/>
      </c:lineChart>
      <c:catAx>
        <c:axId val="574365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11631536"/>
        <c:crosses val="autoZero"/>
        <c:auto val="1"/>
        <c:lblAlgn val="ctr"/>
        <c:lblOffset val="100"/>
        <c:noMultiLvlLbl val="0"/>
      </c:catAx>
      <c:valAx>
        <c:axId val="51163153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74365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rgbClr val="F698A5"/>
              </a:solidFill>
              <a:ln w="19050">
                <a:solidFill>
                  <a:schemeClr val="lt1"/>
                </a:solidFill>
              </a:ln>
              <a:effectLst/>
            </c:spPr>
            <c:extLst>
              <c:ext xmlns:c16="http://schemas.microsoft.com/office/drawing/2014/chart" uri="{C3380CC4-5D6E-409C-BE32-E72D297353CC}">
                <c16:uniqueId val="{00000001-9291-4713-9C46-18B4FD1FDAA8}"/>
              </c:ext>
            </c:extLst>
          </c:dPt>
          <c:dPt>
            <c:idx val="1"/>
            <c:bubble3D val="0"/>
            <c:spPr>
              <a:solidFill>
                <a:srgbClr val="F9BC25"/>
              </a:solidFill>
              <a:ln w="19050">
                <a:solidFill>
                  <a:schemeClr val="lt1"/>
                </a:solidFill>
              </a:ln>
              <a:effectLst/>
            </c:spPr>
            <c:extLst>
              <c:ext xmlns:c16="http://schemas.microsoft.com/office/drawing/2014/chart" uri="{C3380CC4-5D6E-409C-BE32-E72D297353CC}">
                <c16:uniqueId val="{00000003-9291-4713-9C46-18B4FD1FDAA8}"/>
              </c:ext>
            </c:extLst>
          </c:dPt>
          <c:dPt>
            <c:idx val="2"/>
            <c:bubble3D val="0"/>
            <c:spPr>
              <a:solidFill>
                <a:srgbClr val="90B6DD"/>
              </a:solidFill>
              <a:ln w="19050">
                <a:solidFill>
                  <a:schemeClr val="lt1"/>
                </a:solidFill>
              </a:ln>
              <a:effectLst/>
            </c:spPr>
            <c:extLst>
              <c:ext xmlns:c16="http://schemas.microsoft.com/office/drawing/2014/chart" uri="{C3380CC4-5D6E-409C-BE32-E72D297353CC}">
                <c16:uniqueId val="{00000005-9291-4713-9C46-18B4FD1FDAA8}"/>
              </c:ext>
            </c:extLst>
          </c:dPt>
          <c:dLbls>
            <c:dLbl>
              <c:idx val="0"/>
              <c:layout>
                <c:manualLayout>
                  <c:x val="-0.15872740952636363"/>
                  <c:y val="0.21253557750164756"/>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291-4713-9C46-18B4FD1FDAA8}"/>
                </c:ext>
              </c:extLst>
            </c:dLbl>
            <c:dLbl>
              <c:idx val="1"/>
              <c:layout>
                <c:manualLayout>
                  <c:x val="-1.1826010518631143E-2"/>
                  <c:y val="-0.2201208679955301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291-4713-9C46-18B4FD1FDAA8}"/>
                </c:ext>
              </c:extLst>
            </c:dLbl>
            <c:dLbl>
              <c:idx val="2"/>
              <c:layout>
                <c:manualLayout>
                  <c:x val="0.17055342004499471"/>
                  <c:y val="0.21253557750164756"/>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291-4713-9C46-18B4FD1FDAA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לידה עד 3</c:v>
                </c:pt>
                <c:pt idx="1">
                  <c:v>גיל 3-6</c:v>
                </c:pt>
                <c:pt idx="2">
                  <c:v>מעל גיל 6</c:v>
                </c:pt>
              </c:strCache>
            </c:strRef>
          </c:cat>
          <c:val>
            <c:numRef>
              <c:f>Sheet1!$B$2:$B$4</c:f>
              <c:numCache>
                <c:formatCode>0%</c:formatCode>
                <c:ptCount val="3"/>
                <c:pt idx="0">
                  <c:v>0.2</c:v>
                </c:pt>
                <c:pt idx="1">
                  <c:v>0.6</c:v>
                </c:pt>
                <c:pt idx="2">
                  <c:v>0.2</c:v>
                </c:pt>
              </c:numCache>
            </c:numRef>
          </c:val>
          <c:extLst>
            <c:ext xmlns:c16="http://schemas.microsoft.com/office/drawing/2014/chart" uri="{C3380CC4-5D6E-409C-BE32-E72D297353CC}">
              <c16:uniqueId val="{00000006-9291-4713-9C46-18B4FD1FDAA8}"/>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2" dt="2022-05-18T08:07:10.315" idx="29">
    <p:pos x="1402" y="1844"/>
    <p:text/>
    <p:extLst>
      <p:ext uri="{C676402C-5697-4E1C-873F-D02D1690AC5C}">
        <p15:threadingInfo xmlns:p15="http://schemas.microsoft.com/office/powerpoint/2012/main" timeZoneBias="-18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12" dt="2022-05-17T16:33:28.146" idx="22">
    <p:pos x="2263" y="518"/>
    <p:text>should North and South be Before and After? How does this show improvement?</p:text>
    <p:extLst>
      <p:ext uri="{C676402C-5697-4E1C-873F-D02D1690AC5C}">
        <p15:threadingInfo xmlns:p15="http://schemas.microsoft.com/office/powerpoint/2012/main" timeZoneBias="-180"/>
      </p:ext>
    </p:extLst>
  </p:cm>
  <p:cm authorId="12" dt="2022-05-17T16:37:42.138" idx="23">
    <p:pos x="2416" y="2867"/>
    <p:text>should this be motorcycles?</p:text>
    <p:extLst>
      <p:ext uri="{C676402C-5697-4E1C-873F-D02D1690AC5C}">
        <p15:threadingInfo xmlns:p15="http://schemas.microsoft.com/office/powerpoint/2012/main" timeZoneBias="-18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12" dt="2022-05-17T18:37:33.982" idx="24">
    <p:pos x="3060" y="1216"/>
    <p:text>this is how they are mentioned in this report: https://www.atarim.gov.il/wp-content/uploads/2020/06/2018_doch-mapot_Eng.pdf</p:text>
    <p:extLst>
      <p:ext uri="{C676402C-5697-4E1C-873F-D02D1690AC5C}">
        <p15:threadingInfo xmlns:p15="http://schemas.microsoft.com/office/powerpoint/2012/main" timeZoneBias="-180"/>
      </p:ext>
    </p:extLst>
  </p:cm>
  <p:cm authorId="12" dt="2022-05-18T07:18:06.730" idx="27">
    <p:pos x="7195" y="804"/>
    <p:text>Is this the Community Culture and Sport Administration?</p:text>
    <p:extLst>
      <p:ext uri="{C676402C-5697-4E1C-873F-D02D1690AC5C}">
        <p15:threadingInfo xmlns:p15="http://schemas.microsoft.com/office/powerpoint/2012/main" timeZoneBias="-180"/>
      </p:ext>
    </p:extLst>
  </p:cm>
  <p:cm authorId="12" dt="2022-05-19T16:40:56.256" idx="42">
    <p:pos x="2979" y="1887"/>
    <p:text>is "activity props" a better term?</p:text>
    <p:extLst>
      <p:ext uri="{C676402C-5697-4E1C-873F-D02D1690AC5C}">
        <p15:threadingInfo xmlns:p15="http://schemas.microsoft.com/office/powerpoint/2012/main" timeZoneBias="-180"/>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12" dt="2022-05-18T08:40:27.778" idx="32">
    <p:pos x="4974" y="3089"/>
    <p:text>There is a lot of small text in the tables, which makes them hard to read (and format). It is not possible to fit all the text in the small space provided.</p:text>
    <p:extLst>
      <p:ext uri="{C676402C-5697-4E1C-873F-D02D1690AC5C}">
        <p15:threadingInfo xmlns:p15="http://schemas.microsoft.com/office/powerpoint/2012/main" timeZoneBias="-180"/>
      </p:ext>
    </p:extLst>
  </p:cm>
  <p:cm authorId="12" dt="2022-05-24T09:37:11.078" idx="61">
    <p:pos x="5821" y="1740"/>
    <p:text>there seems to be an error in the Hebrew יפו – הפארק האדום (בני ברית) יום ראשון 8.1.21 בשעות 16:30-19:30
should be 8.8.21</p:text>
    <p:extLst>
      <p:ext uri="{C676402C-5697-4E1C-873F-D02D1690AC5C}">
        <p15:threadingInfo xmlns:p15="http://schemas.microsoft.com/office/powerpoint/2012/main" timeZoneBias="-180"/>
      </p:ext>
    </p:extLst>
  </p:cm>
  <p:cm authorId="12" dt="2022-05-24T09:38:41.656" idx="62">
    <p:pos x="5821" y="1836"/>
    <p:text>Also, August 12 was a Thursday-- I changed it to August 13 -- please verify</p:text>
    <p:extLst>
      <p:ext uri="{C676402C-5697-4E1C-873F-D02D1690AC5C}">
        <p15:threadingInfo xmlns:p15="http://schemas.microsoft.com/office/powerpoint/2012/main" timeZoneBias="-180">
          <p15:parentCm authorId="12" idx="61"/>
        </p15:threadingInfo>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12" dt="2022-05-18T10:19:32.999" idx="33">
    <p:pos x="6751" y="1123"/>
    <p:text>the layout of the pie charts and legend is a bit hard to follow</p:text>
    <p:extLst>
      <p:ext uri="{C676402C-5697-4E1C-873F-D02D1690AC5C}">
        <p15:threadingInfo xmlns:p15="http://schemas.microsoft.com/office/powerpoint/2012/main" timeZoneBias="-180"/>
      </p:ext>
    </p:extLst>
  </p:cm>
  <p:cm authorId="12" dt="2022-05-18T11:08:34.453" idx="34">
    <p:pos x="2189" y="3751"/>
    <p:text>I often have to shorten text to make it fit. Perhaps more slides should be added, with less text on each.</p:text>
    <p:extLst>
      <p:ext uri="{C676402C-5697-4E1C-873F-D02D1690AC5C}">
        <p15:threadingInfo xmlns:p15="http://schemas.microsoft.com/office/powerpoint/2012/main" timeZoneBias="-180"/>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12" dt="2022-05-18T13:19:55.333" idx="35">
    <p:pos x="5255" y="398"/>
    <p:text>I separated these points. This section could be better organized.</p:text>
    <p:extLst>
      <p:ext uri="{C676402C-5697-4E1C-873F-D02D1690AC5C}">
        <p15:threadingInfo xmlns:p15="http://schemas.microsoft.com/office/powerpoint/2012/main" timeZoneBias="-180"/>
      </p:ext>
    </p:extLst>
  </p:cm>
</p:cmLst>
</file>

<file path=ppt/comments/comment15.xml><?xml version="1.0" encoding="utf-8"?>
<p:cmLst xmlns:a="http://schemas.openxmlformats.org/drawingml/2006/main" xmlns:r="http://schemas.openxmlformats.org/officeDocument/2006/relationships" xmlns:p="http://schemas.openxmlformats.org/presentationml/2006/main">
  <p:cm authorId="12" dt="2022-05-19T07:39:23.866" idx="36">
    <p:pos x="6348" y="1342"/>
    <p:text>In the Hebrew this is in the first person singular היא. Who does this refer to? The parent counselor? Is this wording okay?</p:text>
    <p:extLst>
      <p:ext uri="{C676402C-5697-4E1C-873F-D02D1690AC5C}">
        <p15:threadingInfo xmlns:p15="http://schemas.microsoft.com/office/powerpoint/2012/main" timeZoneBias="-180"/>
      </p:ext>
    </p:extLst>
  </p:cm>
</p:cmLst>
</file>

<file path=ppt/comments/comment16.xml><?xml version="1.0" encoding="utf-8"?>
<p:cmLst xmlns:a="http://schemas.openxmlformats.org/drawingml/2006/main" xmlns:r="http://schemas.openxmlformats.org/officeDocument/2006/relationships" xmlns:p="http://schemas.openxmlformats.org/presentationml/2006/main">
  <p:cm authorId="12" dt="2022-05-19T19:07:07.707" idx="43">
    <p:pos x="3634" y="2341"/>
    <p:text>this section is somewhat repetitive</p:text>
    <p:extLst>
      <p:ext uri="{C676402C-5697-4E1C-873F-D02D1690AC5C}">
        <p15:threadingInfo xmlns:p15="http://schemas.microsoft.com/office/powerpoint/2012/main" timeZoneBias="-180"/>
      </p:ext>
    </p:extLst>
  </p:cm>
</p:cmLst>
</file>

<file path=ppt/comments/comment17.xml><?xml version="1.0" encoding="utf-8"?>
<p:cmLst xmlns:a="http://schemas.openxmlformats.org/drawingml/2006/main" xmlns:r="http://schemas.openxmlformats.org/officeDocument/2006/relationships" xmlns:p="http://schemas.openxmlformats.org/presentationml/2006/main">
  <p:cm authorId="12" dt="2022-05-19T11:29:15.764" idx="37">
    <p:pos x="414" y="2158"/>
    <p:text>should these points be indented? If so, should they have smaller bullet points?</p:text>
    <p:extLst>
      <p:ext uri="{C676402C-5697-4E1C-873F-D02D1690AC5C}">
        <p15:threadingInfo xmlns:p15="http://schemas.microsoft.com/office/powerpoint/2012/main" timeZoneBias="-180"/>
      </p:ext>
    </p:extLst>
  </p:cm>
  <p:cm authorId="12" dt="2022-05-19T11:32:56.576" idx="38">
    <p:pos x="6653" y="2446"/>
    <p:text>Is this the intention, that the counselor should have a common identity with the population?</p:text>
    <p:extLst>
      <p:ext uri="{C676402C-5697-4E1C-873F-D02D1690AC5C}">
        <p15:threadingInfo xmlns:p15="http://schemas.microsoft.com/office/powerpoint/2012/main" timeZoneBias="-180"/>
      </p:ext>
    </p:extLst>
  </p:cm>
  <p:cm authorId="12" dt="2022-05-19T12:48:23.901" idx="39">
    <p:pos x="605" y="3677"/>
    <p:text>I had to shorten this to make it fit on the page. The job does not really include editing and shortening, so this is becoming a bit of an issue.</p:text>
    <p:extLst>
      <p:ext uri="{C676402C-5697-4E1C-873F-D02D1690AC5C}">
        <p15:threadingInfo xmlns:p15="http://schemas.microsoft.com/office/powerpoint/2012/main" timeZoneBias="-180"/>
      </p:ext>
    </p:extLst>
  </p:cm>
</p:cmLst>
</file>

<file path=ppt/comments/comment18.xml><?xml version="1.0" encoding="utf-8"?>
<p:cmLst xmlns:a="http://schemas.openxmlformats.org/drawingml/2006/main" xmlns:r="http://schemas.openxmlformats.org/officeDocument/2006/relationships" xmlns:p="http://schemas.openxmlformats.org/presentationml/2006/main">
  <p:cm authorId="12" dt="2022-05-19T13:05:07.273" idx="40">
    <p:pos x="2107" y="523"/>
    <p:text>I had a bit of trouble with formatting on this cell. I hope it is okay.</p:text>
    <p:extLst>
      <p:ext uri="{C676402C-5697-4E1C-873F-D02D1690AC5C}">
        <p15:threadingInfo xmlns:p15="http://schemas.microsoft.com/office/powerpoint/2012/main" timeZoneBias="-180"/>
      </p:ext>
    </p:extLst>
  </p:cm>
  <p:cm authorId="12" dt="2022-05-19T15:20:02.844" idx="41">
    <p:pos x="1716" y="2457"/>
    <p:text>Homogenous meaning what? Jewish, middle class...?</p:text>
    <p:extLst>
      <p:ext uri="{C676402C-5697-4E1C-873F-D02D1690AC5C}">
        <p15:threadingInfo xmlns:p15="http://schemas.microsoft.com/office/powerpoint/2012/main" timeZoneBias="-180"/>
      </p:ext>
    </p:extLst>
  </p:cm>
</p:cmLst>
</file>

<file path=ppt/comments/comment19.xml><?xml version="1.0" encoding="utf-8"?>
<p:cmLst xmlns:a="http://schemas.openxmlformats.org/drawingml/2006/main" xmlns:r="http://schemas.openxmlformats.org/officeDocument/2006/relationships" xmlns:p="http://schemas.openxmlformats.org/presentationml/2006/main">
  <p:cm authorId="12" dt="2022-05-21T22:06:36.147" idx="44">
    <p:pos x="5069" y="2626"/>
    <p:text>There is no explanation for this *</p:text>
    <p:extLst>
      <p:ext uri="{C676402C-5697-4E1C-873F-D02D1690AC5C}">
        <p15:threadingInfo xmlns:p15="http://schemas.microsoft.com/office/powerpoint/2012/main" timeZoneBias="-180"/>
      </p:ext>
    </p:extLst>
  </p:cm>
  <p:cm authorId="12" dt="2022-05-22T10:43:23.199" idx="45">
    <p:pos x="3533" y="3154"/>
    <p:text>according to their webiste they are a unit within the municipality https://en.mesila.co.il/</p:text>
    <p:extLst>
      <p:ext uri="{C676402C-5697-4E1C-873F-D02D1690AC5C}">
        <p15:threadingInfo xmlns:p15="http://schemas.microsoft.com/office/powerpoint/2012/main" timeZoneBias="-18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2" dt="2022-05-18T07:17:18.968" idx="26">
    <p:pos x="4282" y="904"/>
    <p:text>Is this the Community Culture and Sport Administration?</p:text>
    <p:extLst>
      <p:ext uri="{C676402C-5697-4E1C-873F-D02D1690AC5C}">
        <p15:threadingInfo xmlns:p15="http://schemas.microsoft.com/office/powerpoint/2012/main" timeZoneBias="-180"/>
      </p:ext>
    </p:extLst>
  </p:cm>
</p:cmLst>
</file>

<file path=ppt/comments/comment20.xml><?xml version="1.0" encoding="utf-8"?>
<p:cmLst xmlns:a="http://schemas.openxmlformats.org/drawingml/2006/main" xmlns:r="http://schemas.openxmlformats.org/officeDocument/2006/relationships" xmlns:p="http://schemas.openxmlformats.org/presentationml/2006/main">
  <p:cm authorId="12" dt="2022-05-22T11:46:37.579" idx="46">
    <p:pos x="6924" y="1898"/>
    <p:text>the original says Feb. 27, 2021, but that seems like it must be a mistake, as that would be long before the pilot project in September.</p:text>
    <p:extLst>
      <p:ext uri="{C676402C-5697-4E1C-873F-D02D1690AC5C}">
        <p15:threadingInfo xmlns:p15="http://schemas.microsoft.com/office/powerpoint/2012/main" timeZoneBias="-180"/>
      </p:ext>
    </p:extLst>
  </p:cm>
</p:cmLst>
</file>

<file path=ppt/comments/comment21.xml><?xml version="1.0" encoding="utf-8"?>
<p:cmLst xmlns:a="http://schemas.openxmlformats.org/drawingml/2006/main" xmlns:r="http://schemas.openxmlformats.org/officeDocument/2006/relationships" xmlns:p="http://schemas.openxmlformats.org/presentationml/2006/main">
  <p:cm authorId="12" dt="2022-05-22T12:48:24.865" idx="47">
    <p:pos x="2676" y="1268"/>
    <p:text>thsi section was repetitive - I shortened it. Verify it is okay.</p:text>
    <p:extLst>
      <p:ext uri="{C676402C-5697-4E1C-873F-D02D1690AC5C}">
        <p15:threadingInfo xmlns:p15="http://schemas.microsoft.com/office/powerpoint/2012/main" timeZoneBias="-180"/>
      </p:ext>
    </p:extLst>
  </p:cm>
  <p:cm authorId="12" dt="2022-05-22T12:55:57.744" idx="48">
    <p:pos x="1849" y="2043"/>
    <p:text>There is a lot of repetition in this report, which leads to it being very text-heavy. For example, it has been said multiple times that this is part of the Gan HaRitzifim project.</p:text>
    <p:extLst>
      <p:ext uri="{C676402C-5697-4E1C-873F-D02D1690AC5C}">
        <p15:threadingInfo xmlns:p15="http://schemas.microsoft.com/office/powerpoint/2012/main" timeZoneBias="-180"/>
      </p:ext>
    </p:extLst>
  </p:cm>
  <p:cm authorId="12" dt="2022-05-22T13:07:57.833" idx="49">
    <p:pos x="6528" y="2578"/>
    <p:text>why is it important to say the kids ate food from their bags?</p:text>
    <p:extLst>
      <p:ext uri="{C676402C-5697-4E1C-873F-D02D1690AC5C}">
        <p15:threadingInfo xmlns:p15="http://schemas.microsoft.com/office/powerpoint/2012/main" timeZoneBias="-180"/>
      </p:ext>
    </p:extLst>
  </p:cm>
</p:cmLst>
</file>

<file path=ppt/comments/comment22.xml><?xml version="1.0" encoding="utf-8"?>
<p:cmLst xmlns:a="http://schemas.openxmlformats.org/drawingml/2006/main" xmlns:r="http://schemas.openxmlformats.org/officeDocument/2006/relationships" xmlns:p="http://schemas.openxmlformats.org/presentationml/2006/main">
  <p:cm authorId="12" dt="2022-05-22T14:57:33.406" idx="50">
    <p:pos x="3140" y="882"/>
    <p:text>some of this has been said (participants didn't know it was open to them...)</p:text>
    <p:extLst>
      <p:ext uri="{C676402C-5697-4E1C-873F-D02D1690AC5C}">
        <p15:threadingInfo xmlns:p15="http://schemas.microsoft.com/office/powerpoint/2012/main" timeZoneBias="-180"/>
      </p:ext>
    </p:extLst>
  </p:cm>
  <p:cm authorId="12" dt="2022-05-22T15:09:39.951" idx="51">
    <p:pos x="1273" y="2746"/>
    <p:text>this is the only time Lewinsky Garden is mentioned, so the tension and alertness required is unclear.</p:text>
    <p:extLst>
      <p:ext uri="{C676402C-5697-4E1C-873F-D02D1690AC5C}">
        <p15:threadingInfo xmlns:p15="http://schemas.microsoft.com/office/powerpoint/2012/main" timeZoneBias="-180"/>
      </p:ext>
    </p:extLst>
  </p:cm>
</p:cmLst>
</file>

<file path=ppt/comments/comment23.xml><?xml version="1.0" encoding="utf-8"?>
<p:cmLst xmlns:a="http://schemas.openxmlformats.org/drawingml/2006/main" xmlns:r="http://schemas.openxmlformats.org/officeDocument/2006/relationships" xmlns:p="http://schemas.openxmlformats.org/presentationml/2006/main">
  <p:cm authorId="12" dt="2022-05-22T19:05:17.111" idx="53">
    <p:pos x="4810" y="3168"/>
    <p:text>It sometimes seems like more than one point is under the same bullet (I generally left it as in the original)</p:text>
    <p:extLst>
      <p:ext uri="{C676402C-5697-4E1C-873F-D02D1690AC5C}">
        <p15:threadingInfo xmlns:p15="http://schemas.microsoft.com/office/powerpoint/2012/main" timeZoneBias="-180"/>
      </p:ext>
    </p:extLst>
  </p:cm>
</p:cmLst>
</file>

<file path=ppt/comments/comment24.xml><?xml version="1.0" encoding="utf-8"?>
<p:cmLst xmlns:a="http://schemas.openxmlformats.org/drawingml/2006/main" xmlns:r="http://schemas.openxmlformats.org/officeDocument/2006/relationships" xmlns:p="http://schemas.openxmlformats.org/presentationml/2006/main">
  <p:cm authorId="12" dt="2022-05-23T11:52:01.929" idx="55">
    <p:pos x="6633" y="2094"/>
    <p:text>A couple of these points were quite repetitive, I shortened  them  -- verify nothing was left out</p:text>
    <p:extLst>
      <p:ext uri="{C676402C-5697-4E1C-873F-D02D1690AC5C}">
        <p15:threadingInfo xmlns:p15="http://schemas.microsoft.com/office/powerpoint/2012/main" timeZoneBias="-180"/>
      </p:ext>
    </p:extLst>
  </p:cm>
</p:cmLst>
</file>

<file path=ppt/comments/comment25.xml><?xml version="1.0" encoding="utf-8"?>
<p:cmLst xmlns:a="http://schemas.openxmlformats.org/drawingml/2006/main" xmlns:r="http://schemas.openxmlformats.org/officeDocument/2006/relationships" xmlns:p="http://schemas.openxmlformats.org/presentationml/2006/main">
  <p:cm authorId="12" dt="2022-05-23T12:29:16.940" idx="56">
    <p:pos x="7670" y="10"/>
    <p:text/>
    <p:extLst>
      <p:ext uri="{C676402C-5697-4E1C-873F-D02D1690AC5C}">
        <p15:threadingInfo xmlns:p15="http://schemas.microsoft.com/office/powerpoint/2012/main" timeZoneBias="-180"/>
      </p:ext>
    </p:extLst>
  </p:cm>
</p:cmLst>
</file>

<file path=ppt/comments/comment26.xml><?xml version="1.0" encoding="utf-8"?>
<p:cmLst xmlns:a="http://schemas.openxmlformats.org/drawingml/2006/main" xmlns:r="http://schemas.openxmlformats.org/officeDocument/2006/relationships" xmlns:p="http://schemas.openxmlformats.org/presentationml/2006/main">
  <p:cm authorId="12" dt="2022-05-23T13:24:44.421" idx="57">
    <p:pos x="42" y="573"/>
    <p:text>the formatting probably should be reversed (by a graphic designer)</p:text>
    <p:extLst>
      <p:ext uri="{C676402C-5697-4E1C-873F-D02D1690AC5C}">
        <p15:threadingInfo xmlns:p15="http://schemas.microsoft.com/office/powerpoint/2012/main" timeZoneBias="-18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2" dt="2022-05-22T20:47:33.682" idx="54">
    <p:pos x="2717" y="1013"/>
    <p:text>this phrase is used in the sample report -- it sounds awkward in English but I used it in some places</p:text>
    <p:extLst>
      <p:ext uri="{C676402C-5697-4E1C-873F-D02D1690AC5C}">
        <p15:threadingInfo xmlns:p15="http://schemas.microsoft.com/office/powerpoint/2012/main" timeZoneBias="-18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2" dt="2022-05-16T10:06:13.803" idx="2">
    <p:pos x="7160" y="648"/>
    <p:text>this section could be more concise, some of the points repeat</p:text>
    <p:extLst>
      <p:ext uri="{C676402C-5697-4E1C-873F-D02D1690AC5C}">
        <p15:threadingInfo xmlns:p15="http://schemas.microsoft.com/office/powerpoint/2012/main" timeZoneBias="-180"/>
      </p:ext>
    </p:extLst>
  </p:cm>
  <p:cm authorId="12" dt="2022-05-16T15:06:31.124" idx="15">
    <p:pos x="7670" y="10"/>
    <p:text>I would use the word "adapt" but in the sample powerpoint the term "adjust"  is used.</p:text>
    <p:extLst>
      <p:ext uri="{C676402C-5697-4E1C-873F-D02D1690AC5C}">
        <p15:threadingInfo xmlns:p15="http://schemas.microsoft.com/office/powerpoint/2012/main" timeZoneBias="-18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2" dt="2022-05-16T11:38:32.849" idx="6">
    <p:pos x="6960" y="1932"/>
    <p:text>does this mean children's bicycles as well?</p:text>
    <p:extLst>
      <p:ext uri="{C676402C-5697-4E1C-873F-D02D1690AC5C}">
        <p15:threadingInfo xmlns:p15="http://schemas.microsoft.com/office/powerpoint/2012/main" timeZoneBias="-180"/>
      </p:ext>
    </p:extLst>
  </p:cm>
  <p:cm authorId="12" dt="2022-05-16T12:04:58.935" idx="9">
    <p:pos x="7358" y="466"/>
    <p:text>there is repetition in this section; I trimmed it some but it could be even more concise (i.e. need for more play equipment is repeated)</p:text>
    <p:extLst>
      <p:ext uri="{C676402C-5697-4E1C-873F-D02D1690AC5C}">
        <p15:threadingInfo xmlns:p15="http://schemas.microsoft.com/office/powerpoint/2012/main" timeZoneBias="-180"/>
      </p:ext>
    </p:extLst>
  </p:cm>
  <p:cm authorId="12" dt="2022-05-16T12:09:11.390" idx="11">
    <p:pos x="7670" y="10"/>
    <p:text>The connection between the points and subpoints seems confused. this section could be better organized.</p:text>
    <p:extLst>
      <p:ext uri="{C676402C-5697-4E1C-873F-D02D1690AC5C}">
        <p15:threadingInfo xmlns:p15="http://schemas.microsoft.com/office/powerpoint/2012/main" timeZoneBias="-180"/>
      </p:ext>
    </p:extLst>
  </p:cm>
  <p:cm authorId="12" dt="2022-05-16T12:43:30.926" idx="12">
    <p:pos x="3699" y="2128"/>
    <p:text>Is there a full name for Oa?</p:text>
    <p:extLst>
      <p:ext uri="{C676402C-5697-4E1C-873F-D02D1690AC5C}">
        <p15:threadingInfo xmlns:p15="http://schemas.microsoft.com/office/powerpoint/2012/main" timeZoneBias="-18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2" dt="2022-05-24T09:00:14.621" idx="59">
    <p:pos x="6434" y="2010"/>
    <p:text>there was some repetition in the points so I consolidated some; verify it is okay</p:text>
    <p:extLst>
      <p:ext uri="{C676402C-5697-4E1C-873F-D02D1690AC5C}">
        <p15:threadingInfo xmlns:p15="http://schemas.microsoft.com/office/powerpoint/2012/main" timeZoneBias="-18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2" dt="2022-05-16T14:43:47.030" idx="14">
    <p:pos x="7496" y="1088"/>
    <p:text>the observation of adults talking while children play is repeated.</p:text>
    <p:extLst>
      <p:ext uri="{C676402C-5697-4E1C-873F-D02D1690AC5C}">
        <p15:threadingInfo xmlns:p15="http://schemas.microsoft.com/office/powerpoint/2012/main" timeZoneBias="-18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2" dt="2022-05-16T22:24:47.411" idx="18">
    <p:pos x="7421" y="953"/>
    <p:text>I shortened the text a bit, so it would fit in the space.</p:text>
    <p:extLst>
      <p:ext uri="{C676402C-5697-4E1C-873F-D02D1690AC5C}">
        <p15:threadingInfo xmlns:p15="http://schemas.microsoft.com/office/powerpoint/2012/main" timeZoneBias="-180"/>
      </p:ext>
    </p:extLst>
  </p:cm>
  <p:cm authorId="12" dt="2022-05-24T09:15:44.299" idx="60">
    <p:pos x="5430" y="3401"/>
    <p:text/>
    <p:extLst>
      <p:ext uri="{C676402C-5697-4E1C-873F-D02D1690AC5C}">
        <p15:threadingInfo xmlns:p15="http://schemas.microsoft.com/office/powerpoint/2012/main" timeZoneBias="-18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2" dt="2022-05-17T10:23:30.848" idx="19">
    <p:pos x="2624" y="3281"/>
    <p:text>Perhaps explain the issue of north and south</p:text>
    <p:extLst>
      <p:ext uri="{C676402C-5697-4E1C-873F-D02D1690AC5C}">
        <p15:threadingInfo xmlns:p15="http://schemas.microsoft.com/office/powerpoint/2012/main" timeZoneBias="-180"/>
      </p:ext>
    </p:extLst>
  </p:cm>
</p:cmLst>
</file>

<file path=ppt/drawings/drawing1.xml><?xml version="1.0" encoding="utf-8"?>
<c:userShapes xmlns:c="http://schemas.openxmlformats.org/drawingml/2006/chart">
  <cdr:relSizeAnchor xmlns:cdr="http://schemas.openxmlformats.org/drawingml/2006/chartDrawing">
    <cdr:from>
      <cdr:x>0.25282</cdr:x>
      <cdr:y>0.04999</cdr:y>
    </cdr:from>
    <cdr:to>
      <cdr:x>0.25282</cdr:x>
      <cdr:y>0.67791</cdr:y>
    </cdr:to>
    <cdr:cxnSp macro="">
      <cdr:nvCxnSpPr>
        <cdr:cNvPr id="3" name="מחבר ישר 2">
          <a:extLst xmlns:a="http://schemas.openxmlformats.org/drawingml/2006/main">
            <a:ext uri="{FF2B5EF4-FFF2-40B4-BE49-F238E27FC236}">
              <a16:creationId xmlns:a16="http://schemas.microsoft.com/office/drawing/2014/main" id="{A00727ED-0702-4E80-AA85-54A2C81C7C37}"/>
            </a:ext>
          </a:extLst>
        </cdr:cNvPr>
        <cdr:cNvCxnSpPr/>
      </cdr:nvCxnSpPr>
      <cdr:spPr>
        <a:xfrm xmlns:a="http://schemas.openxmlformats.org/drawingml/2006/main" flipH="1" flipV="1">
          <a:off x="1352000" y="144176"/>
          <a:ext cx="1" cy="1811044"/>
        </a:xfrm>
        <a:prstGeom xmlns:a="http://schemas.openxmlformats.org/drawingml/2006/main" prst="line">
          <a:avLst/>
        </a:prstGeom>
        <a:ln xmlns:a="http://schemas.openxmlformats.org/drawingml/2006/main" w="28575">
          <a:solidFill>
            <a:schemeClr val="bg1">
              <a:lumMod val="65000"/>
            </a:schemeClr>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0.25367</cdr:x>
      <cdr:y>0.17084</cdr:y>
    </cdr:from>
    <cdr:to>
      <cdr:x>0.25367</cdr:x>
      <cdr:y>0.67592</cdr:y>
    </cdr:to>
    <cdr:cxnSp macro="">
      <cdr:nvCxnSpPr>
        <cdr:cNvPr id="3" name="מחבר ישר 2">
          <a:extLst xmlns:a="http://schemas.openxmlformats.org/drawingml/2006/main">
            <a:ext uri="{FF2B5EF4-FFF2-40B4-BE49-F238E27FC236}">
              <a16:creationId xmlns:a16="http://schemas.microsoft.com/office/drawing/2014/main" id="{2CB6B3AF-B354-4F75-AFA9-6234A0CF5817}"/>
            </a:ext>
          </a:extLst>
        </cdr:cNvPr>
        <cdr:cNvCxnSpPr/>
      </cdr:nvCxnSpPr>
      <cdr:spPr>
        <a:xfrm xmlns:a="http://schemas.openxmlformats.org/drawingml/2006/main" flipV="1">
          <a:off x="1356540" y="519250"/>
          <a:ext cx="0" cy="1535117"/>
        </a:xfrm>
        <a:prstGeom xmlns:a="http://schemas.openxmlformats.org/drawingml/2006/main" prst="line">
          <a:avLst/>
        </a:prstGeom>
        <a:ln xmlns:a="http://schemas.openxmlformats.org/drawingml/2006/main" w="28575">
          <a:solidFill>
            <a:schemeClr val="bg1">
              <a:lumMod val="65000"/>
            </a:schemeClr>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0.35843</cdr:x>
      <cdr:y>0.58506</cdr:y>
    </cdr:from>
    <cdr:to>
      <cdr:x>0.64157</cdr:x>
      <cdr:y>0.80828</cdr:y>
    </cdr:to>
    <cdr:sp macro="" textlink="">
      <cdr:nvSpPr>
        <cdr:cNvPr id="2" name="Rectangle 1">
          <a:extLst xmlns:a="http://schemas.openxmlformats.org/drawingml/2006/main">
            <a:ext uri="{FF2B5EF4-FFF2-40B4-BE49-F238E27FC236}">
              <a16:creationId xmlns:a16="http://schemas.microsoft.com/office/drawing/2014/main" id="{1178FE16-A2BC-402F-AACA-865AB2AC3F5D}"/>
            </a:ext>
          </a:extLst>
        </cdr:cNvPr>
        <cdr:cNvSpPr/>
      </cdr:nvSpPr>
      <cdr:spPr>
        <a:xfrm xmlns:a="http://schemas.openxmlformats.org/drawingml/2006/main">
          <a:off x="1760146" y="2228807"/>
          <a:ext cx="1390451" cy="850392"/>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he-IL" dirty="0"/>
        </a:p>
      </cdr:txBody>
    </cdr:sp>
  </cdr:relSizeAnchor>
</c:userShapes>
</file>

<file path=ppt/drawings/drawing4.xml><?xml version="1.0" encoding="utf-8"?>
<c:userShapes xmlns:c="http://schemas.openxmlformats.org/drawingml/2006/chart">
  <cdr:relSizeAnchor xmlns:cdr="http://schemas.openxmlformats.org/drawingml/2006/chartDrawing">
    <cdr:from>
      <cdr:x>0.17197</cdr:x>
      <cdr:y>0.73734</cdr:y>
    </cdr:from>
    <cdr:to>
      <cdr:x>0.30607</cdr:x>
      <cdr:y>0.89855</cdr:y>
    </cdr:to>
    <cdr:sp macro="" textlink="">
      <cdr:nvSpPr>
        <cdr:cNvPr id="2" name="Rectangle 1"/>
        <cdr:cNvSpPr/>
      </cdr:nvSpPr>
      <cdr:spPr>
        <a:xfrm xmlns:a="http://schemas.openxmlformats.org/drawingml/2006/main">
          <a:off x="983723" y="2107460"/>
          <a:ext cx="767105" cy="460744"/>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he-IL" sz="900" dirty="0">
              <a:solidFill>
                <a:sysClr val="windowText" lastClr="000000"/>
              </a:solidFill>
            </a:rPr>
            <a:t>מתקני המשחק</a:t>
          </a:r>
        </a:p>
      </cdr:txBody>
    </cdr:sp>
  </cdr:relSizeAnchor>
  <cdr:relSizeAnchor xmlns:cdr="http://schemas.openxmlformats.org/drawingml/2006/chartDrawing">
    <cdr:from>
      <cdr:x>0.36164</cdr:x>
      <cdr:y>0.82098</cdr:y>
    </cdr:from>
    <cdr:to>
      <cdr:x>0.47598</cdr:x>
      <cdr:y>0.87193</cdr:y>
    </cdr:to>
    <cdr:sp macro="" textlink="">
      <cdr:nvSpPr>
        <cdr:cNvPr id="3" name="Rectangle 2"/>
        <cdr:cNvSpPr/>
      </cdr:nvSpPr>
      <cdr:spPr>
        <a:xfrm xmlns:a="http://schemas.openxmlformats.org/drawingml/2006/main">
          <a:off x="2068697" y="2346504"/>
          <a:ext cx="654061" cy="145624"/>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he-IL" sz="900" dirty="0">
              <a:solidFill>
                <a:sysClr val="windowText" lastClr="000000"/>
              </a:solidFill>
            </a:rPr>
            <a:t>העיגול</a:t>
          </a:r>
        </a:p>
      </cdr:txBody>
    </cdr:sp>
  </cdr:relSizeAnchor>
  <cdr:relSizeAnchor xmlns:cdr="http://schemas.openxmlformats.org/drawingml/2006/chartDrawing">
    <cdr:from>
      <cdr:x>0.55013</cdr:x>
      <cdr:y>0.82529</cdr:y>
    </cdr:from>
    <cdr:to>
      <cdr:x>0.66446</cdr:x>
      <cdr:y>0.87624</cdr:y>
    </cdr:to>
    <cdr:sp macro="" textlink="">
      <cdr:nvSpPr>
        <cdr:cNvPr id="4" name="Rectangle 3"/>
        <cdr:cNvSpPr/>
      </cdr:nvSpPr>
      <cdr:spPr>
        <a:xfrm xmlns:a="http://schemas.openxmlformats.org/drawingml/2006/main">
          <a:off x="3146912" y="2358822"/>
          <a:ext cx="654004" cy="145624"/>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he-IL" sz="900" dirty="0">
              <a:solidFill>
                <a:sysClr val="windowText" lastClr="000000"/>
              </a:solidFill>
            </a:rPr>
            <a:t>החורשה</a:t>
          </a:r>
        </a:p>
      </cdr:txBody>
    </cdr:sp>
  </cdr:relSizeAnchor>
  <cdr:relSizeAnchor xmlns:cdr="http://schemas.openxmlformats.org/drawingml/2006/chartDrawing">
    <cdr:from>
      <cdr:x>0.73353</cdr:x>
      <cdr:y>0.83775</cdr:y>
    </cdr:from>
    <cdr:to>
      <cdr:x>0.84786</cdr:x>
      <cdr:y>0.8887</cdr:y>
    </cdr:to>
    <cdr:sp macro="" textlink="">
      <cdr:nvSpPr>
        <cdr:cNvPr id="5" name="Rectangle 4"/>
        <cdr:cNvSpPr/>
      </cdr:nvSpPr>
      <cdr:spPr>
        <a:xfrm xmlns:a="http://schemas.openxmlformats.org/drawingml/2006/main">
          <a:off x="4196038" y="2394435"/>
          <a:ext cx="654004" cy="145624"/>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he-IL" sz="900" dirty="0">
              <a:solidFill>
                <a:sysClr val="windowText" lastClr="000000"/>
              </a:solidFill>
            </a:rPr>
            <a:t>אנדרטה</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4AA2456-E9B1-4D7F-B3C7-7289AEB4E5B5}" type="datetimeFigureOut">
              <a:rPr lang="en-US" smtClean="0"/>
              <a:t>24-May-22</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37E0950-7630-4B72-A91E-FC6ABBB00A8C}" type="slidenum">
              <a:rPr lang="en-US" smtClean="0"/>
              <a:t>‹#›</a:t>
            </a:fld>
            <a:endParaRPr lang="en-US" dirty="0"/>
          </a:p>
        </p:txBody>
      </p:sp>
    </p:spTree>
    <p:extLst>
      <p:ext uri="{BB962C8B-B14F-4D97-AF65-F5344CB8AC3E}">
        <p14:creationId xmlns:p14="http://schemas.microsoft.com/office/powerpoint/2010/main" val="3346955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1</a:t>
            </a:fld>
            <a:endParaRPr lang="en-US" dirty="0"/>
          </a:p>
        </p:txBody>
      </p:sp>
    </p:spTree>
    <p:extLst>
      <p:ext uri="{BB962C8B-B14F-4D97-AF65-F5344CB8AC3E}">
        <p14:creationId xmlns:p14="http://schemas.microsoft.com/office/powerpoint/2010/main" val="2154243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10</a:t>
            </a:fld>
            <a:endParaRPr lang="en-US" dirty="0"/>
          </a:p>
        </p:txBody>
      </p:sp>
    </p:spTree>
    <p:extLst>
      <p:ext uri="{BB962C8B-B14F-4D97-AF65-F5344CB8AC3E}">
        <p14:creationId xmlns:p14="http://schemas.microsoft.com/office/powerpoint/2010/main" val="3243092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11</a:t>
            </a:fld>
            <a:endParaRPr lang="en-US" dirty="0"/>
          </a:p>
        </p:txBody>
      </p:sp>
    </p:spTree>
    <p:extLst>
      <p:ext uri="{BB962C8B-B14F-4D97-AF65-F5344CB8AC3E}">
        <p14:creationId xmlns:p14="http://schemas.microsoft.com/office/powerpoint/2010/main" val="3890956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12</a:t>
            </a:fld>
            <a:endParaRPr lang="en-US" dirty="0"/>
          </a:p>
        </p:txBody>
      </p:sp>
    </p:spTree>
    <p:extLst>
      <p:ext uri="{BB962C8B-B14F-4D97-AF65-F5344CB8AC3E}">
        <p14:creationId xmlns:p14="http://schemas.microsoft.com/office/powerpoint/2010/main" val="4626831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7443" rtl="1"/>
            <a:endParaRPr lang="he-IL" dirty="0"/>
          </a:p>
        </p:txBody>
      </p:sp>
      <p:sp>
        <p:nvSpPr>
          <p:cNvPr id="4" name="Slide Number Placeholder 3"/>
          <p:cNvSpPr>
            <a:spLocks noGrp="1"/>
          </p:cNvSpPr>
          <p:nvPr>
            <p:ph type="sldNum" sz="quarter" idx="5"/>
          </p:nvPr>
        </p:nvSpPr>
        <p:spPr/>
        <p:txBody>
          <a:bodyPr/>
          <a:lstStyle/>
          <a:p>
            <a:fld id="{937E0950-7630-4B72-A91E-FC6ABBB00A8C}" type="slidenum">
              <a:rPr lang="en-US" smtClean="0"/>
              <a:t>13</a:t>
            </a:fld>
            <a:endParaRPr lang="en-US" dirty="0"/>
          </a:p>
        </p:txBody>
      </p:sp>
    </p:spTree>
    <p:extLst>
      <p:ext uri="{BB962C8B-B14F-4D97-AF65-F5344CB8AC3E}">
        <p14:creationId xmlns:p14="http://schemas.microsoft.com/office/powerpoint/2010/main" val="42189779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14</a:t>
            </a:fld>
            <a:endParaRPr lang="en-US" dirty="0"/>
          </a:p>
        </p:txBody>
      </p:sp>
    </p:spTree>
    <p:extLst>
      <p:ext uri="{BB962C8B-B14F-4D97-AF65-F5344CB8AC3E}">
        <p14:creationId xmlns:p14="http://schemas.microsoft.com/office/powerpoint/2010/main" val="31341325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15</a:t>
            </a:fld>
            <a:endParaRPr lang="en-US" dirty="0"/>
          </a:p>
        </p:txBody>
      </p:sp>
    </p:spTree>
    <p:extLst>
      <p:ext uri="{BB962C8B-B14F-4D97-AF65-F5344CB8AC3E}">
        <p14:creationId xmlns:p14="http://schemas.microsoft.com/office/powerpoint/2010/main" val="1434935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16</a:t>
            </a:fld>
            <a:endParaRPr lang="en-US" dirty="0"/>
          </a:p>
        </p:txBody>
      </p:sp>
    </p:spTree>
    <p:extLst>
      <p:ext uri="{BB962C8B-B14F-4D97-AF65-F5344CB8AC3E}">
        <p14:creationId xmlns:p14="http://schemas.microsoft.com/office/powerpoint/2010/main" val="13073099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17</a:t>
            </a:fld>
            <a:endParaRPr lang="en-US" dirty="0"/>
          </a:p>
        </p:txBody>
      </p:sp>
    </p:spTree>
    <p:extLst>
      <p:ext uri="{BB962C8B-B14F-4D97-AF65-F5344CB8AC3E}">
        <p14:creationId xmlns:p14="http://schemas.microsoft.com/office/powerpoint/2010/main" val="586163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18</a:t>
            </a:fld>
            <a:endParaRPr lang="en-US" dirty="0"/>
          </a:p>
        </p:txBody>
      </p:sp>
    </p:spTree>
    <p:extLst>
      <p:ext uri="{BB962C8B-B14F-4D97-AF65-F5344CB8AC3E}">
        <p14:creationId xmlns:p14="http://schemas.microsoft.com/office/powerpoint/2010/main" val="914619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7443" rtl="1"/>
            <a:endParaRPr lang="he-IL" dirty="0"/>
          </a:p>
        </p:txBody>
      </p:sp>
      <p:sp>
        <p:nvSpPr>
          <p:cNvPr id="4" name="Slide Number Placeholder 3"/>
          <p:cNvSpPr>
            <a:spLocks noGrp="1"/>
          </p:cNvSpPr>
          <p:nvPr>
            <p:ph type="sldNum" sz="quarter" idx="5"/>
          </p:nvPr>
        </p:nvSpPr>
        <p:spPr/>
        <p:txBody>
          <a:bodyPr/>
          <a:lstStyle/>
          <a:p>
            <a:fld id="{937E0950-7630-4B72-A91E-FC6ABBB00A8C}" type="slidenum">
              <a:rPr lang="en-US" smtClean="0"/>
              <a:t>19</a:t>
            </a:fld>
            <a:endParaRPr lang="en-US" dirty="0"/>
          </a:p>
        </p:txBody>
      </p:sp>
    </p:spTree>
    <p:extLst>
      <p:ext uri="{BB962C8B-B14F-4D97-AF65-F5344CB8AC3E}">
        <p14:creationId xmlns:p14="http://schemas.microsoft.com/office/powerpoint/2010/main" val="2185308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2</a:t>
            </a:fld>
            <a:endParaRPr lang="en-US" dirty="0"/>
          </a:p>
        </p:txBody>
      </p:sp>
    </p:spTree>
    <p:extLst>
      <p:ext uri="{BB962C8B-B14F-4D97-AF65-F5344CB8AC3E}">
        <p14:creationId xmlns:p14="http://schemas.microsoft.com/office/powerpoint/2010/main" val="36944408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7443" rtl="1"/>
            <a:endParaRPr lang="he-IL" dirty="0"/>
          </a:p>
        </p:txBody>
      </p:sp>
      <p:sp>
        <p:nvSpPr>
          <p:cNvPr id="4" name="Slide Number Placeholder 3"/>
          <p:cNvSpPr>
            <a:spLocks noGrp="1"/>
          </p:cNvSpPr>
          <p:nvPr>
            <p:ph type="sldNum" sz="quarter" idx="5"/>
          </p:nvPr>
        </p:nvSpPr>
        <p:spPr/>
        <p:txBody>
          <a:bodyPr/>
          <a:lstStyle/>
          <a:p>
            <a:fld id="{937E0950-7630-4B72-A91E-FC6ABBB00A8C}" type="slidenum">
              <a:rPr lang="en-US" smtClean="0"/>
              <a:t>20</a:t>
            </a:fld>
            <a:endParaRPr lang="en-US" dirty="0"/>
          </a:p>
        </p:txBody>
      </p:sp>
    </p:spTree>
    <p:extLst>
      <p:ext uri="{BB962C8B-B14F-4D97-AF65-F5344CB8AC3E}">
        <p14:creationId xmlns:p14="http://schemas.microsoft.com/office/powerpoint/2010/main" val="3730337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21</a:t>
            </a:fld>
            <a:endParaRPr lang="en-US" dirty="0"/>
          </a:p>
        </p:txBody>
      </p:sp>
    </p:spTree>
    <p:extLst>
      <p:ext uri="{BB962C8B-B14F-4D97-AF65-F5344CB8AC3E}">
        <p14:creationId xmlns:p14="http://schemas.microsoft.com/office/powerpoint/2010/main" val="21908755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22</a:t>
            </a:fld>
            <a:endParaRPr lang="en-US" dirty="0"/>
          </a:p>
        </p:txBody>
      </p:sp>
    </p:spTree>
    <p:extLst>
      <p:ext uri="{BB962C8B-B14F-4D97-AF65-F5344CB8AC3E}">
        <p14:creationId xmlns:p14="http://schemas.microsoft.com/office/powerpoint/2010/main" val="17719000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23</a:t>
            </a:fld>
            <a:endParaRPr lang="en-US" dirty="0"/>
          </a:p>
        </p:txBody>
      </p:sp>
    </p:spTree>
    <p:extLst>
      <p:ext uri="{BB962C8B-B14F-4D97-AF65-F5344CB8AC3E}">
        <p14:creationId xmlns:p14="http://schemas.microsoft.com/office/powerpoint/2010/main" val="38250863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24</a:t>
            </a:fld>
            <a:endParaRPr lang="en-US" dirty="0"/>
          </a:p>
        </p:txBody>
      </p:sp>
    </p:spTree>
    <p:extLst>
      <p:ext uri="{BB962C8B-B14F-4D97-AF65-F5344CB8AC3E}">
        <p14:creationId xmlns:p14="http://schemas.microsoft.com/office/powerpoint/2010/main" val="12904022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25</a:t>
            </a:fld>
            <a:endParaRPr lang="en-US" dirty="0"/>
          </a:p>
        </p:txBody>
      </p:sp>
    </p:spTree>
    <p:extLst>
      <p:ext uri="{BB962C8B-B14F-4D97-AF65-F5344CB8AC3E}">
        <p14:creationId xmlns:p14="http://schemas.microsoft.com/office/powerpoint/2010/main" val="27670761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7443" rtl="1"/>
            <a:endParaRPr lang="he-IL" dirty="0"/>
          </a:p>
        </p:txBody>
      </p:sp>
      <p:sp>
        <p:nvSpPr>
          <p:cNvPr id="4" name="Slide Number Placeholder 3"/>
          <p:cNvSpPr>
            <a:spLocks noGrp="1"/>
          </p:cNvSpPr>
          <p:nvPr>
            <p:ph type="sldNum" sz="quarter" idx="5"/>
          </p:nvPr>
        </p:nvSpPr>
        <p:spPr/>
        <p:txBody>
          <a:bodyPr/>
          <a:lstStyle/>
          <a:p>
            <a:fld id="{937E0950-7630-4B72-A91E-FC6ABBB00A8C}" type="slidenum">
              <a:rPr lang="en-US" smtClean="0"/>
              <a:t>26</a:t>
            </a:fld>
            <a:endParaRPr lang="en-US" dirty="0"/>
          </a:p>
        </p:txBody>
      </p:sp>
    </p:spTree>
    <p:extLst>
      <p:ext uri="{BB962C8B-B14F-4D97-AF65-F5344CB8AC3E}">
        <p14:creationId xmlns:p14="http://schemas.microsoft.com/office/powerpoint/2010/main" val="39642671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7443" rtl="1"/>
            <a:endParaRPr lang="he-IL" dirty="0"/>
          </a:p>
        </p:txBody>
      </p:sp>
      <p:sp>
        <p:nvSpPr>
          <p:cNvPr id="4" name="Slide Number Placeholder 3"/>
          <p:cNvSpPr>
            <a:spLocks noGrp="1"/>
          </p:cNvSpPr>
          <p:nvPr>
            <p:ph type="sldNum" sz="quarter" idx="5"/>
          </p:nvPr>
        </p:nvSpPr>
        <p:spPr/>
        <p:txBody>
          <a:bodyPr/>
          <a:lstStyle/>
          <a:p>
            <a:fld id="{937E0950-7630-4B72-A91E-FC6ABBB00A8C}" type="slidenum">
              <a:rPr lang="en-US" smtClean="0"/>
              <a:t>27</a:t>
            </a:fld>
            <a:endParaRPr lang="en-US" dirty="0"/>
          </a:p>
        </p:txBody>
      </p:sp>
    </p:spTree>
    <p:extLst>
      <p:ext uri="{BB962C8B-B14F-4D97-AF65-F5344CB8AC3E}">
        <p14:creationId xmlns:p14="http://schemas.microsoft.com/office/powerpoint/2010/main" val="14319897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he-IL" dirty="0">
              <a:cs typeface="Calibri"/>
            </a:endParaRPr>
          </a:p>
        </p:txBody>
      </p:sp>
      <p:sp>
        <p:nvSpPr>
          <p:cNvPr id="4" name="Slide Number Placeholder 3"/>
          <p:cNvSpPr>
            <a:spLocks noGrp="1"/>
          </p:cNvSpPr>
          <p:nvPr>
            <p:ph type="sldNum" sz="quarter" idx="5"/>
          </p:nvPr>
        </p:nvSpPr>
        <p:spPr/>
        <p:txBody>
          <a:bodyPr/>
          <a:lstStyle/>
          <a:p>
            <a:fld id="{937E0950-7630-4B72-A91E-FC6ABBB00A8C}" type="slidenum">
              <a:rPr lang="en-US" smtClean="0"/>
              <a:t>28</a:t>
            </a:fld>
            <a:endParaRPr lang="en-US" dirty="0"/>
          </a:p>
        </p:txBody>
      </p:sp>
    </p:spTree>
    <p:extLst>
      <p:ext uri="{BB962C8B-B14F-4D97-AF65-F5344CB8AC3E}">
        <p14:creationId xmlns:p14="http://schemas.microsoft.com/office/powerpoint/2010/main" val="31648870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29</a:t>
            </a:fld>
            <a:endParaRPr lang="en-US" dirty="0"/>
          </a:p>
        </p:txBody>
      </p:sp>
    </p:spTree>
    <p:extLst>
      <p:ext uri="{BB962C8B-B14F-4D97-AF65-F5344CB8AC3E}">
        <p14:creationId xmlns:p14="http://schemas.microsoft.com/office/powerpoint/2010/main" val="578177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he-IL" dirty="0">
              <a:cs typeface="Calibri"/>
            </a:endParaRPr>
          </a:p>
        </p:txBody>
      </p:sp>
      <p:sp>
        <p:nvSpPr>
          <p:cNvPr id="4" name="Slide Number Placeholder 3"/>
          <p:cNvSpPr>
            <a:spLocks noGrp="1"/>
          </p:cNvSpPr>
          <p:nvPr>
            <p:ph type="sldNum" sz="quarter" idx="5"/>
          </p:nvPr>
        </p:nvSpPr>
        <p:spPr/>
        <p:txBody>
          <a:bodyPr/>
          <a:lstStyle/>
          <a:p>
            <a:fld id="{937E0950-7630-4B72-A91E-FC6ABBB00A8C}" type="slidenum">
              <a:rPr lang="en-US" smtClean="0"/>
              <a:t>3</a:t>
            </a:fld>
            <a:endParaRPr lang="en-US" dirty="0"/>
          </a:p>
        </p:txBody>
      </p:sp>
    </p:spTree>
    <p:extLst>
      <p:ext uri="{BB962C8B-B14F-4D97-AF65-F5344CB8AC3E}">
        <p14:creationId xmlns:p14="http://schemas.microsoft.com/office/powerpoint/2010/main" val="2873782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30</a:t>
            </a:fld>
            <a:endParaRPr lang="en-US" dirty="0"/>
          </a:p>
        </p:txBody>
      </p:sp>
    </p:spTree>
    <p:extLst>
      <p:ext uri="{BB962C8B-B14F-4D97-AF65-F5344CB8AC3E}">
        <p14:creationId xmlns:p14="http://schemas.microsoft.com/office/powerpoint/2010/main" val="22655817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31</a:t>
            </a:fld>
            <a:endParaRPr lang="en-US" dirty="0"/>
          </a:p>
        </p:txBody>
      </p:sp>
    </p:spTree>
    <p:extLst>
      <p:ext uri="{BB962C8B-B14F-4D97-AF65-F5344CB8AC3E}">
        <p14:creationId xmlns:p14="http://schemas.microsoft.com/office/powerpoint/2010/main" val="42717566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32</a:t>
            </a:fld>
            <a:endParaRPr lang="en-US" dirty="0"/>
          </a:p>
        </p:txBody>
      </p:sp>
    </p:spTree>
    <p:extLst>
      <p:ext uri="{BB962C8B-B14F-4D97-AF65-F5344CB8AC3E}">
        <p14:creationId xmlns:p14="http://schemas.microsoft.com/office/powerpoint/2010/main" val="30377157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33</a:t>
            </a:fld>
            <a:endParaRPr lang="en-US" dirty="0"/>
          </a:p>
        </p:txBody>
      </p:sp>
    </p:spTree>
    <p:extLst>
      <p:ext uri="{BB962C8B-B14F-4D97-AF65-F5344CB8AC3E}">
        <p14:creationId xmlns:p14="http://schemas.microsoft.com/office/powerpoint/2010/main" val="30587829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34</a:t>
            </a:fld>
            <a:endParaRPr lang="en-US" dirty="0"/>
          </a:p>
        </p:txBody>
      </p:sp>
    </p:spTree>
    <p:extLst>
      <p:ext uri="{BB962C8B-B14F-4D97-AF65-F5344CB8AC3E}">
        <p14:creationId xmlns:p14="http://schemas.microsoft.com/office/powerpoint/2010/main" val="1905757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35</a:t>
            </a:fld>
            <a:endParaRPr lang="en-US" dirty="0"/>
          </a:p>
        </p:txBody>
      </p:sp>
    </p:spTree>
    <p:extLst>
      <p:ext uri="{BB962C8B-B14F-4D97-AF65-F5344CB8AC3E}">
        <p14:creationId xmlns:p14="http://schemas.microsoft.com/office/powerpoint/2010/main" val="13280135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36</a:t>
            </a:fld>
            <a:endParaRPr lang="en-US" dirty="0"/>
          </a:p>
        </p:txBody>
      </p:sp>
    </p:spTree>
    <p:extLst>
      <p:ext uri="{BB962C8B-B14F-4D97-AF65-F5344CB8AC3E}">
        <p14:creationId xmlns:p14="http://schemas.microsoft.com/office/powerpoint/2010/main" val="40061325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37</a:t>
            </a:fld>
            <a:endParaRPr lang="en-US" dirty="0"/>
          </a:p>
        </p:txBody>
      </p:sp>
    </p:spTree>
    <p:extLst>
      <p:ext uri="{BB962C8B-B14F-4D97-AF65-F5344CB8AC3E}">
        <p14:creationId xmlns:p14="http://schemas.microsoft.com/office/powerpoint/2010/main" val="18532274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38</a:t>
            </a:fld>
            <a:endParaRPr lang="en-US" dirty="0"/>
          </a:p>
        </p:txBody>
      </p:sp>
    </p:spTree>
    <p:extLst>
      <p:ext uri="{BB962C8B-B14F-4D97-AF65-F5344CB8AC3E}">
        <p14:creationId xmlns:p14="http://schemas.microsoft.com/office/powerpoint/2010/main" val="22899857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39</a:t>
            </a:fld>
            <a:endParaRPr lang="en-US" dirty="0"/>
          </a:p>
        </p:txBody>
      </p:sp>
    </p:spTree>
    <p:extLst>
      <p:ext uri="{BB962C8B-B14F-4D97-AF65-F5344CB8AC3E}">
        <p14:creationId xmlns:p14="http://schemas.microsoft.com/office/powerpoint/2010/main" val="4285006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he-IL" dirty="0">
              <a:cs typeface="Calibri"/>
            </a:endParaRPr>
          </a:p>
        </p:txBody>
      </p:sp>
      <p:sp>
        <p:nvSpPr>
          <p:cNvPr id="4" name="Slide Number Placeholder 3"/>
          <p:cNvSpPr>
            <a:spLocks noGrp="1"/>
          </p:cNvSpPr>
          <p:nvPr>
            <p:ph type="sldNum" sz="quarter" idx="5"/>
          </p:nvPr>
        </p:nvSpPr>
        <p:spPr/>
        <p:txBody>
          <a:bodyPr/>
          <a:lstStyle/>
          <a:p>
            <a:fld id="{937E0950-7630-4B72-A91E-FC6ABBB00A8C}" type="slidenum">
              <a:rPr lang="en-US" smtClean="0"/>
              <a:t>4</a:t>
            </a:fld>
            <a:endParaRPr lang="en-US" dirty="0"/>
          </a:p>
        </p:txBody>
      </p:sp>
    </p:spTree>
    <p:extLst>
      <p:ext uri="{BB962C8B-B14F-4D97-AF65-F5344CB8AC3E}">
        <p14:creationId xmlns:p14="http://schemas.microsoft.com/office/powerpoint/2010/main" val="31648870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40</a:t>
            </a:fld>
            <a:endParaRPr lang="en-US" dirty="0"/>
          </a:p>
        </p:txBody>
      </p:sp>
    </p:spTree>
    <p:extLst>
      <p:ext uri="{BB962C8B-B14F-4D97-AF65-F5344CB8AC3E}">
        <p14:creationId xmlns:p14="http://schemas.microsoft.com/office/powerpoint/2010/main" val="26182060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41</a:t>
            </a:fld>
            <a:endParaRPr lang="en-US" dirty="0"/>
          </a:p>
        </p:txBody>
      </p:sp>
    </p:spTree>
    <p:extLst>
      <p:ext uri="{BB962C8B-B14F-4D97-AF65-F5344CB8AC3E}">
        <p14:creationId xmlns:p14="http://schemas.microsoft.com/office/powerpoint/2010/main" val="21393423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7443" rtl="1"/>
            <a:endParaRPr lang="he-IL" dirty="0"/>
          </a:p>
        </p:txBody>
      </p:sp>
      <p:sp>
        <p:nvSpPr>
          <p:cNvPr id="4" name="Slide Number Placeholder 3"/>
          <p:cNvSpPr>
            <a:spLocks noGrp="1"/>
          </p:cNvSpPr>
          <p:nvPr>
            <p:ph type="sldNum" sz="quarter" idx="5"/>
          </p:nvPr>
        </p:nvSpPr>
        <p:spPr/>
        <p:txBody>
          <a:bodyPr/>
          <a:lstStyle/>
          <a:p>
            <a:fld id="{937E0950-7630-4B72-A91E-FC6ABBB00A8C}" type="slidenum">
              <a:rPr lang="en-US" smtClean="0"/>
              <a:t>42</a:t>
            </a:fld>
            <a:endParaRPr lang="en-US" dirty="0"/>
          </a:p>
        </p:txBody>
      </p:sp>
    </p:spTree>
    <p:extLst>
      <p:ext uri="{BB962C8B-B14F-4D97-AF65-F5344CB8AC3E}">
        <p14:creationId xmlns:p14="http://schemas.microsoft.com/office/powerpoint/2010/main" val="36326412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he-IL" dirty="0">
              <a:cs typeface="Calibri"/>
            </a:endParaRPr>
          </a:p>
        </p:txBody>
      </p:sp>
      <p:sp>
        <p:nvSpPr>
          <p:cNvPr id="4" name="Slide Number Placeholder 3"/>
          <p:cNvSpPr>
            <a:spLocks noGrp="1"/>
          </p:cNvSpPr>
          <p:nvPr>
            <p:ph type="sldNum" sz="quarter" idx="5"/>
          </p:nvPr>
        </p:nvSpPr>
        <p:spPr/>
        <p:txBody>
          <a:bodyPr/>
          <a:lstStyle/>
          <a:p>
            <a:fld id="{937E0950-7630-4B72-A91E-FC6ABBB00A8C}" type="slidenum">
              <a:rPr lang="en-US" smtClean="0"/>
              <a:t>43</a:t>
            </a:fld>
            <a:endParaRPr lang="en-US" dirty="0"/>
          </a:p>
        </p:txBody>
      </p:sp>
    </p:spTree>
    <p:extLst>
      <p:ext uri="{BB962C8B-B14F-4D97-AF65-F5344CB8AC3E}">
        <p14:creationId xmlns:p14="http://schemas.microsoft.com/office/powerpoint/2010/main" val="34973676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he-IL" dirty="0">
              <a:cs typeface="Calibri"/>
            </a:endParaRPr>
          </a:p>
        </p:txBody>
      </p:sp>
      <p:sp>
        <p:nvSpPr>
          <p:cNvPr id="4" name="Slide Number Placeholder 3"/>
          <p:cNvSpPr>
            <a:spLocks noGrp="1"/>
          </p:cNvSpPr>
          <p:nvPr>
            <p:ph type="sldNum" sz="quarter" idx="5"/>
          </p:nvPr>
        </p:nvSpPr>
        <p:spPr/>
        <p:txBody>
          <a:bodyPr/>
          <a:lstStyle/>
          <a:p>
            <a:fld id="{937E0950-7630-4B72-A91E-FC6ABBB00A8C}" type="slidenum">
              <a:rPr lang="en-US" smtClean="0"/>
              <a:t>44</a:t>
            </a:fld>
            <a:endParaRPr lang="en-US" dirty="0"/>
          </a:p>
        </p:txBody>
      </p:sp>
    </p:spTree>
    <p:extLst>
      <p:ext uri="{BB962C8B-B14F-4D97-AF65-F5344CB8AC3E}">
        <p14:creationId xmlns:p14="http://schemas.microsoft.com/office/powerpoint/2010/main" val="38297673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45</a:t>
            </a:fld>
            <a:endParaRPr lang="en-US" dirty="0"/>
          </a:p>
        </p:txBody>
      </p:sp>
    </p:spTree>
    <p:extLst>
      <p:ext uri="{BB962C8B-B14F-4D97-AF65-F5344CB8AC3E}">
        <p14:creationId xmlns:p14="http://schemas.microsoft.com/office/powerpoint/2010/main" val="36697020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46</a:t>
            </a:fld>
            <a:endParaRPr lang="en-US" dirty="0"/>
          </a:p>
        </p:txBody>
      </p:sp>
    </p:spTree>
    <p:extLst>
      <p:ext uri="{BB962C8B-B14F-4D97-AF65-F5344CB8AC3E}">
        <p14:creationId xmlns:p14="http://schemas.microsoft.com/office/powerpoint/2010/main" val="18743908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47</a:t>
            </a:fld>
            <a:endParaRPr lang="en-US" dirty="0"/>
          </a:p>
        </p:txBody>
      </p:sp>
    </p:spTree>
    <p:extLst>
      <p:ext uri="{BB962C8B-B14F-4D97-AF65-F5344CB8AC3E}">
        <p14:creationId xmlns:p14="http://schemas.microsoft.com/office/powerpoint/2010/main" val="12300267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48</a:t>
            </a:fld>
            <a:endParaRPr lang="en-US" dirty="0"/>
          </a:p>
        </p:txBody>
      </p:sp>
    </p:spTree>
    <p:extLst>
      <p:ext uri="{BB962C8B-B14F-4D97-AF65-F5344CB8AC3E}">
        <p14:creationId xmlns:p14="http://schemas.microsoft.com/office/powerpoint/2010/main" val="41673841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49</a:t>
            </a:fld>
            <a:endParaRPr lang="en-US" dirty="0"/>
          </a:p>
        </p:txBody>
      </p:sp>
    </p:spTree>
    <p:extLst>
      <p:ext uri="{BB962C8B-B14F-4D97-AF65-F5344CB8AC3E}">
        <p14:creationId xmlns:p14="http://schemas.microsoft.com/office/powerpoint/2010/main" val="1526981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7443" rtl="1"/>
            <a:endParaRPr lang="he-IL" dirty="0"/>
          </a:p>
        </p:txBody>
      </p:sp>
      <p:sp>
        <p:nvSpPr>
          <p:cNvPr id="4" name="Slide Number Placeholder 3"/>
          <p:cNvSpPr>
            <a:spLocks noGrp="1"/>
          </p:cNvSpPr>
          <p:nvPr>
            <p:ph type="sldNum" sz="quarter" idx="5"/>
          </p:nvPr>
        </p:nvSpPr>
        <p:spPr/>
        <p:txBody>
          <a:bodyPr/>
          <a:lstStyle/>
          <a:p>
            <a:fld id="{937E0950-7630-4B72-A91E-FC6ABBB00A8C}" type="slidenum">
              <a:rPr lang="en-US" smtClean="0"/>
              <a:t>5</a:t>
            </a:fld>
            <a:endParaRPr lang="en-US" dirty="0"/>
          </a:p>
        </p:txBody>
      </p:sp>
    </p:spTree>
    <p:extLst>
      <p:ext uri="{BB962C8B-B14F-4D97-AF65-F5344CB8AC3E}">
        <p14:creationId xmlns:p14="http://schemas.microsoft.com/office/powerpoint/2010/main" val="35191554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50</a:t>
            </a:fld>
            <a:endParaRPr lang="en-US" dirty="0"/>
          </a:p>
        </p:txBody>
      </p:sp>
    </p:spTree>
    <p:extLst>
      <p:ext uri="{BB962C8B-B14F-4D97-AF65-F5344CB8AC3E}">
        <p14:creationId xmlns:p14="http://schemas.microsoft.com/office/powerpoint/2010/main" val="42649401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51</a:t>
            </a:fld>
            <a:endParaRPr lang="en-US" dirty="0"/>
          </a:p>
        </p:txBody>
      </p:sp>
    </p:spTree>
    <p:extLst>
      <p:ext uri="{BB962C8B-B14F-4D97-AF65-F5344CB8AC3E}">
        <p14:creationId xmlns:p14="http://schemas.microsoft.com/office/powerpoint/2010/main" val="8070637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52</a:t>
            </a:fld>
            <a:endParaRPr lang="en-US" dirty="0"/>
          </a:p>
        </p:txBody>
      </p:sp>
    </p:spTree>
    <p:extLst>
      <p:ext uri="{BB962C8B-B14F-4D97-AF65-F5344CB8AC3E}">
        <p14:creationId xmlns:p14="http://schemas.microsoft.com/office/powerpoint/2010/main" val="16084857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53</a:t>
            </a:fld>
            <a:endParaRPr lang="en-US" dirty="0"/>
          </a:p>
        </p:txBody>
      </p:sp>
    </p:spTree>
    <p:extLst>
      <p:ext uri="{BB962C8B-B14F-4D97-AF65-F5344CB8AC3E}">
        <p14:creationId xmlns:p14="http://schemas.microsoft.com/office/powerpoint/2010/main" val="42129426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54</a:t>
            </a:fld>
            <a:endParaRPr lang="en-US" dirty="0"/>
          </a:p>
        </p:txBody>
      </p:sp>
    </p:spTree>
    <p:extLst>
      <p:ext uri="{BB962C8B-B14F-4D97-AF65-F5344CB8AC3E}">
        <p14:creationId xmlns:p14="http://schemas.microsoft.com/office/powerpoint/2010/main" val="24732708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937E0950-7630-4B72-A91E-FC6ABBB00A8C}" type="slidenum">
              <a:rPr lang="en-US" smtClean="0"/>
              <a:t>56</a:t>
            </a:fld>
            <a:endParaRPr lang="en-US" dirty="0"/>
          </a:p>
        </p:txBody>
      </p:sp>
    </p:spTree>
    <p:extLst>
      <p:ext uri="{BB962C8B-B14F-4D97-AF65-F5344CB8AC3E}">
        <p14:creationId xmlns:p14="http://schemas.microsoft.com/office/powerpoint/2010/main" val="19884985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57</a:t>
            </a:fld>
            <a:endParaRPr lang="en-US" dirty="0"/>
          </a:p>
        </p:txBody>
      </p:sp>
    </p:spTree>
    <p:extLst>
      <p:ext uri="{BB962C8B-B14F-4D97-AF65-F5344CB8AC3E}">
        <p14:creationId xmlns:p14="http://schemas.microsoft.com/office/powerpoint/2010/main" val="35427479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58</a:t>
            </a:fld>
            <a:endParaRPr lang="en-US" dirty="0"/>
          </a:p>
        </p:txBody>
      </p:sp>
    </p:spTree>
    <p:extLst>
      <p:ext uri="{BB962C8B-B14F-4D97-AF65-F5344CB8AC3E}">
        <p14:creationId xmlns:p14="http://schemas.microsoft.com/office/powerpoint/2010/main" val="28974139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59</a:t>
            </a:fld>
            <a:endParaRPr lang="en-US" dirty="0"/>
          </a:p>
        </p:txBody>
      </p:sp>
    </p:spTree>
    <p:extLst>
      <p:ext uri="{BB962C8B-B14F-4D97-AF65-F5344CB8AC3E}">
        <p14:creationId xmlns:p14="http://schemas.microsoft.com/office/powerpoint/2010/main" val="3099119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7443" rtl="1"/>
            <a:endParaRPr lang="he-IL" dirty="0"/>
          </a:p>
        </p:txBody>
      </p:sp>
      <p:sp>
        <p:nvSpPr>
          <p:cNvPr id="4" name="Slide Number Placeholder 3"/>
          <p:cNvSpPr>
            <a:spLocks noGrp="1"/>
          </p:cNvSpPr>
          <p:nvPr>
            <p:ph type="sldNum" sz="quarter" idx="5"/>
          </p:nvPr>
        </p:nvSpPr>
        <p:spPr/>
        <p:txBody>
          <a:bodyPr/>
          <a:lstStyle/>
          <a:p>
            <a:fld id="{937E0950-7630-4B72-A91E-FC6ABBB00A8C}" type="slidenum">
              <a:rPr lang="en-US" smtClean="0"/>
              <a:t>6</a:t>
            </a:fld>
            <a:endParaRPr lang="en-US" dirty="0"/>
          </a:p>
        </p:txBody>
      </p:sp>
    </p:spTree>
    <p:extLst>
      <p:ext uri="{BB962C8B-B14F-4D97-AF65-F5344CB8AC3E}">
        <p14:creationId xmlns:p14="http://schemas.microsoft.com/office/powerpoint/2010/main" val="467225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7443" rtl="1"/>
            <a:endParaRPr lang="he-IL" dirty="0"/>
          </a:p>
        </p:txBody>
      </p:sp>
      <p:sp>
        <p:nvSpPr>
          <p:cNvPr id="4" name="Slide Number Placeholder 3"/>
          <p:cNvSpPr>
            <a:spLocks noGrp="1"/>
          </p:cNvSpPr>
          <p:nvPr>
            <p:ph type="sldNum" sz="quarter" idx="5"/>
          </p:nvPr>
        </p:nvSpPr>
        <p:spPr/>
        <p:txBody>
          <a:bodyPr/>
          <a:lstStyle/>
          <a:p>
            <a:fld id="{937E0950-7630-4B72-A91E-FC6ABBB00A8C}" type="slidenum">
              <a:rPr lang="en-US" smtClean="0"/>
              <a:t>7</a:t>
            </a:fld>
            <a:endParaRPr lang="en-US" dirty="0"/>
          </a:p>
        </p:txBody>
      </p:sp>
    </p:spTree>
    <p:extLst>
      <p:ext uri="{BB962C8B-B14F-4D97-AF65-F5344CB8AC3E}">
        <p14:creationId xmlns:p14="http://schemas.microsoft.com/office/powerpoint/2010/main" val="2509460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8</a:t>
            </a:fld>
            <a:endParaRPr lang="en-US" dirty="0"/>
          </a:p>
        </p:txBody>
      </p:sp>
    </p:spTree>
    <p:extLst>
      <p:ext uri="{BB962C8B-B14F-4D97-AF65-F5344CB8AC3E}">
        <p14:creationId xmlns:p14="http://schemas.microsoft.com/office/powerpoint/2010/main" val="578177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9</a:t>
            </a:fld>
            <a:endParaRPr lang="en-US" dirty="0"/>
          </a:p>
        </p:txBody>
      </p:sp>
    </p:spTree>
    <p:extLst>
      <p:ext uri="{BB962C8B-B14F-4D97-AF65-F5344CB8AC3E}">
        <p14:creationId xmlns:p14="http://schemas.microsoft.com/office/powerpoint/2010/main" val="2265581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39FC992-AF5B-4D59-9D90-6A8F9D412563}" type="datetime1">
              <a:rPr lang="en-US" smtClean="0"/>
              <a:t>24-May-22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E0DA88-D2F3-4C8D-A6CB-6A2B1F716DE8}" type="slidenum">
              <a:rPr lang="en-US" smtClean="0"/>
              <a:t>‹#›</a:t>
            </a:fld>
            <a:endParaRPr lang="en-US" dirty="0"/>
          </a:p>
        </p:txBody>
      </p:sp>
    </p:spTree>
    <p:extLst>
      <p:ext uri="{BB962C8B-B14F-4D97-AF65-F5344CB8AC3E}">
        <p14:creationId xmlns:p14="http://schemas.microsoft.com/office/powerpoint/2010/main" val="3950696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1F77D4-166E-48D9-A3CA-8B0A879C5474}" type="datetime1">
              <a:rPr lang="en-US" smtClean="0"/>
              <a:t>24-May-22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E0DA88-D2F3-4C8D-A6CB-6A2B1F716DE8}" type="slidenum">
              <a:rPr lang="en-US" smtClean="0"/>
              <a:t>‹#›</a:t>
            </a:fld>
            <a:endParaRPr lang="en-US" dirty="0"/>
          </a:p>
        </p:txBody>
      </p:sp>
    </p:spTree>
    <p:extLst>
      <p:ext uri="{BB962C8B-B14F-4D97-AF65-F5344CB8AC3E}">
        <p14:creationId xmlns:p14="http://schemas.microsoft.com/office/powerpoint/2010/main" val="3455958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9BB745-6BDD-4D37-8B69-ED3B432C141A}" type="datetime1">
              <a:rPr lang="en-US" smtClean="0"/>
              <a:t>24-May-22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E0DA88-D2F3-4C8D-A6CB-6A2B1F716DE8}" type="slidenum">
              <a:rPr lang="en-US" smtClean="0"/>
              <a:t>‹#›</a:t>
            </a:fld>
            <a:endParaRPr lang="en-US" dirty="0"/>
          </a:p>
        </p:txBody>
      </p:sp>
    </p:spTree>
    <p:extLst>
      <p:ext uri="{BB962C8B-B14F-4D97-AF65-F5344CB8AC3E}">
        <p14:creationId xmlns:p14="http://schemas.microsoft.com/office/powerpoint/2010/main" val="4237265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3635CD-D618-4EB1-964F-030AA1383326}" type="datetime1">
              <a:rPr lang="en-US" smtClean="0"/>
              <a:t>24-May-22</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F2736200-3204-44C4-A5EC-985817706BA3}" type="slidenum">
              <a:rPr lang="en-US" smtClean="0"/>
              <a:t>‹#›</a:t>
            </a:fld>
            <a:endParaRPr lang="en-US" dirty="0"/>
          </a:p>
        </p:txBody>
      </p:sp>
    </p:spTree>
    <p:extLst>
      <p:ext uri="{BB962C8B-B14F-4D97-AF65-F5344CB8AC3E}">
        <p14:creationId xmlns:p14="http://schemas.microsoft.com/office/powerpoint/2010/main" val="15948070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7B53F5-C931-41C5-9280-267697094343}" type="datetime1">
              <a:rPr lang="en-US" smtClean="0"/>
              <a:t>24-May-22</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F2736200-3204-44C4-A5EC-985817706BA3}" type="slidenum">
              <a:rPr lang="en-US" smtClean="0"/>
              <a:t>‹#›</a:t>
            </a:fld>
            <a:endParaRPr lang="en-US" dirty="0"/>
          </a:p>
        </p:txBody>
      </p:sp>
    </p:spTree>
    <p:extLst>
      <p:ext uri="{BB962C8B-B14F-4D97-AF65-F5344CB8AC3E}">
        <p14:creationId xmlns:p14="http://schemas.microsoft.com/office/powerpoint/2010/main" val="13597749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821033-706E-43AA-94C6-BBF503A0CF4D}" type="datetime1">
              <a:rPr lang="en-US" smtClean="0"/>
              <a:t>24-May-22</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F2736200-3204-44C4-A5EC-985817706BA3}" type="slidenum">
              <a:rPr lang="en-US" smtClean="0"/>
              <a:t>‹#›</a:t>
            </a:fld>
            <a:endParaRPr lang="en-US" dirty="0"/>
          </a:p>
        </p:txBody>
      </p:sp>
    </p:spTree>
    <p:extLst>
      <p:ext uri="{BB962C8B-B14F-4D97-AF65-F5344CB8AC3E}">
        <p14:creationId xmlns:p14="http://schemas.microsoft.com/office/powerpoint/2010/main" val="9690111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ABD1946-85EE-49AD-8A74-0C6EFB88D725}" type="datetime1">
              <a:rPr lang="en-US" smtClean="0"/>
              <a:t>24-May-22</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F2736200-3204-44C4-A5EC-985817706BA3}" type="slidenum">
              <a:rPr lang="en-US" smtClean="0"/>
              <a:t>‹#›</a:t>
            </a:fld>
            <a:endParaRPr lang="en-US" dirty="0"/>
          </a:p>
        </p:txBody>
      </p:sp>
    </p:spTree>
    <p:extLst>
      <p:ext uri="{BB962C8B-B14F-4D97-AF65-F5344CB8AC3E}">
        <p14:creationId xmlns:p14="http://schemas.microsoft.com/office/powerpoint/2010/main" val="24251081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372F003-9096-4EC0-BA3D-391C28B14389}" type="datetime1">
              <a:rPr lang="en-US" smtClean="0"/>
              <a:t>24-May-22</a:t>
            </a:fld>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F2736200-3204-44C4-A5EC-985817706BA3}" type="slidenum">
              <a:rPr lang="en-US" smtClean="0"/>
              <a:t>‹#›</a:t>
            </a:fld>
            <a:endParaRPr lang="en-US" dirty="0"/>
          </a:p>
        </p:txBody>
      </p:sp>
    </p:spTree>
    <p:extLst>
      <p:ext uri="{BB962C8B-B14F-4D97-AF65-F5344CB8AC3E}">
        <p14:creationId xmlns:p14="http://schemas.microsoft.com/office/powerpoint/2010/main" val="31771238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CA00E47-E9AE-4E2B-99C9-78926CA065FE}" type="datetime1">
              <a:rPr lang="en-US" smtClean="0"/>
              <a:t>24-May-22</a:t>
            </a:fld>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F2736200-3204-44C4-A5EC-985817706BA3}" type="slidenum">
              <a:rPr lang="en-US" smtClean="0"/>
              <a:t>‹#›</a:t>
            </a:fld>
            <a:endParaRPr lang="en-US" dirty="0"/>
          </a:p>
        </p:txBody>
      </p:sp>
    </p:spTree>
    <p:extLst>
      <p:ext uri="{BB962C8B-B14F-4D97-AF65-F5344CB8AC3E}">
        <p14:creationId xmlns:p14="http://schemas.microsoft.com/office/powerpoint/2010/main" val="30949354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EC36759-85E7-445E-A9DF-B6C766204F5A}" type="datetime1">
              <a:rPr lang="en-US" smtClean="0"/>
              <a:t>24-May-22</a:t>
            </a:fld>
            <a:endParaRPr lang="en-US" dirty="0"/>
          </a:p>
        </p:txBody>
      </p:sp>
      <p:sp>
        <p:nvSpPr>
          <p:cNvPr id="4" name="Slide Number Placeholder 3"/>
          <p:cNvSpPr>
            <a:spLocks noGrp="1"/>
          </p:cNvSpPr>
          <p:nvPr>
            <p:ph type="sldNum" sz="quarter" idx="12"/>
          </p:nvPr>
        </p:nvSpPr>
        <p:spPr/>
        <p:txBody>
          <a:bodyPr/>
          <a:lstStyle/>
          <a:p>
            <a:fld id="{F2736200-3204-44C4-A5EC-985817706BA3}" type="slidenum">
              <a:rPr lang="en-US" smtClean="0"/>
              <a:t>‹#›</a:t>
            </a:fld>
            <a:endParaRPr lang="en-US" dirty="0"/>
          </a:p>
        </p:txBody>
      </p:sp>
    </p:spTree>
    <p:extLst>
      <p:ext uri="{BB962C8B-B14F-4D97-AF65-F5344CB8AC3E}">
        <p14:creationId xmlns:p14="http://schemas.microsoft.com/office/powerpoint/2010/main" val="30907707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AB0491D-EF4C-42F2-A425-B198861576F2}" type="datetime1">
              <a:rPr lang="en-US" smtClean="0"/>
              <a:t>24-May-22</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F2736200-3204-44C4-A5EC-985817706BA3}" type="slidenum">
              <a:rPr lang="en-US" smtClean="0"/>
              <a:t>‹#›</a:t>
            </a:fld>
            <a:endParaRPr lang="en-US" dirty="0"/>
          </a:p>
        </p:txBody>
      </p:sp>
    </p:spTree>
    <p:extLst>
      <p:ext uri="{BB962C8B-B14F-4D97-AF65-F5344CB8AC3E}">
        <p14:creationId xmlns:p14="http://schemas.microsoft.com/office/powerpoint/2010/main" val="3954894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158B67-E16B-4FF9-84B5-FAD9510B0DD8}" type="datetime1">
              <a:rPr lang="en-US" smtClean="0"/>
              <a:t>24-May-22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E0DA88-D2F3-4C8D-A6CB-6A2B1F716DE8}" type="slidenum">
              <a:rPr lang="en-US" smtClean="0"/>
              <a:t>‹#›</a:t>
            </a:fld>
            <a:endParaRPr lang="en-US" dirty="0"/>
          </a:p>
        </p:txBody>
      </p:sp>
    </p:spTree>
    <p:extLst>
      <p:ext uri="{BB962C8B-B14F-4D97-AF65-F5344CB8AC3E}">
        <p14:creationId xmlns:p14="http://schemas.microsoft.com/office/powerpoint/2010/main" val="36317141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5C78787E-D425-4CAC-9240-D893A290CE6F}" type="datetime1">
              <a:rPr lang="en-US" smtClean="0"/>
              <a:t>24-May-22</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F2736200-3204-44C4-A5EC-985817706BA3}" type="slidenum">
              <a:rPr lang="en-US" smtClean="0"/>
              <a:t>‹#›</a:t>
            </a:fld>
            <a:endParaRPr lang="en-US" dirty="0"/>
          </a:p>
        </p:txBody>
      </p:sp>
    </p:spTree>
    <p:extLst>
      <p:ext uri="{BB962C8B-B14F-4D97-AF65-F5344CB8AC3E}">
        <p14:creationId xmlns:p14="http://schemas.microsoft.com/office/powerpoint/2010/main" val="1565875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916E8CD-72A0-4A5A-81D5-FDE579735042}" type="datetime1">
              <a:rPr lang="en-US" smtClean="0"/>
              <a:t>24-May-22</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F2736200-3204-44C4-A5EC-985817706BA3}" type="slidenum">
              <a:rPr lang="en-US" smtClean="0"/>
              <a:t>‹#›</a:t>
            </a:fld>
            <a:endParaRPr lang="en-US" dirty="0"/>
          </a:p>
        </p:txBody>
      </p:sp>
    </p:spTree>
    <p:extLst>
      <p:ext uri="{BB962C8B-B14F-4D97-AF65-F5344CB8AC3E}">
        <p14:creationId xmlns:p14="http://schemas.microsoft.com/office/powerpoint/2010/main" val="34697022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5CFF85-3B0F-466A-A87E-48458BCD5333}" type="datetime1">
              <a:rPr lang="en-US" smtClean="0"/>
              <a:t>24-May-22</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F2736200-3204-44C4-A5EC-985817706BA3}" type="slidenum">
              <a:rPr lang="en-US" smtClean="0"/>
              <a:t>‹#›</a:t>
            </a:fld>
            <a:endParaRPr lang="en-US" dirty="0"/>
          </a:p>
        </p:txBody>
      </p:sp>
    </p:spTree>
    <p:extLst>
      <p:ext uri="{BB962C8B-B14F-4D97-AF65-F5344CB8AC3E}">
        <p14:creationId xmlns:p14="http://schemas.microsoft.com/office/powerpoint/2010/main" val="100467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C0BC201-8936-48B8-97BB-668116EDFF90}" type="datetime1">
              <a:rPr lang="en-US" smtClean="0"/>
              <a:t>24-May-22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E0DA88-D2F3-4C8D-A6CB-6A2B1F716DE8}" type="slidenum">
              <a:rPr lang="en-US" smtClean="0"/>
              <a:t>‹#›</a:t>
            </a:fld>
            <a:endParaRPr lang="en-US" dirty="0"/>
          </a:p>
        </p:txBody>
      </p:sp>
    </p:spTree>
    <p:extLst>
      <p:ext uri="{BB962C8B-B14F-4D97-AF65-F5344CB8AC3E}">
        <p14:creationId xmlns:p14="http://schemas.microsoft.com/office/powerpoint/2010/main" val="2437838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B98E30B-E174-4FB1-A7C0-9C53DF7E44BD}" type="datetime1">
              <a:rPr lang="en-US" smtClean="0"/>
              <a:t>24-May-22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CE0DA88-D2F3-4C8D-A6CB-6A2B1F716DE8}" type="slidenum">
              <a:rPr lang="en-US" smtClean="0"/>
              <a:t>‹#›</a:t>
            </a:fld>
            <a:endParaRPr lang="en-US" dirty="0"/>
          </a:p>
        </p:txBody>
      </p:sp>
    </p:spTree>
    <p:extLst>
      <p:ext uri="{BB962C8B-B14F-4D97-AF65-F5344CB8AC3E}">
        <p14:creationId xmlns:p14="http://schemas.microsoft.com/office/powerpoint/2010/main" val="2390895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B1C9466-9D77-474F-B312-726298696D52}" type="datetime1">
              <a:rPr lang="en-US" smtClean="0"/>
              <a:t>24-May-22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CE0DA88-D2F3-4C8D-A6CB-6A2B1F716DE8}" type="slidenum">
              <a:rPr lang="en-US" smtClean="0"/>
              <a:t>‹#›</a:t>
            </a:fld>
            <a:endParaRPr lang="en-US" dirty="0"/>
          </a:p>
        </p:txBody>
      </p:sp>
    </p:spTree>
    <p:extLst>
      <p:ext uri="{BB962C8B-B14F-4D97-AF65-F5344CB8AC3E}">
        <p14:creationId xmlns:p14="http://schemas.microsoft.com/office/powerpoint/2010/main" val="835171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457F69-8AAE-4A3A-A9D1-0B1CD2B039DF}" type="datetime1">
              <a:rPr lang="en-US" smtClean="0"/>
              <a:t>24-May-22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CE0DA88-D2F3-4C8D-A6CB-6A2B1F716DE8}" type="slidenum">
              <a:rPr lang="en-US" smtClean="0"/>
              <a:t>‹#›</a:t>
            </a:fld>
            <a:endParaRPr lang="en-US" dirty="0"/>
          </a:p>
        </p:txBody>
      </p:sp>
    </p:spTree>
    <p:extLst>
      <p:ext uri="{BB962C8B-B14F-4D97-AF65-F5344CB8AC3E}">
        <p14:creationId xmlns:p14="http://schemas.microsoft.com/office/powerpoint/2010/main" val="4132477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F845CD-DA5F-4BD4-BD2B-299822222C8A}" type="datetime1">
              <a:rPr lang="en-US" smtClean="0"/>
              <a:t>24-May-22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CE0DA88-D2F3-4C8D-A6CB-6A2B1F716DE8}" type="slidenum">
              <a:rPr lang="en-US" smtClean="0"/>
              <a:t>‹#›</a:t>
            </a:fld>
            <a:endParaRPr lang="en-US" dirty="0"/>
          </a:p>
        </p:txBody>
      </p:sp>
    </p:spTree>
    <p:extLst>
      <p:ext uri="{BB962C8B-B14F-4D97-AF65-F5344CB8AC3E}">
        <p14:creationId xmlns:p14="http://schemas.microsoft.com/office/powerpoint/2010/main" val="3680040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9306660-596A-4449-8081-172EC7248888}" type="datetime1">
              <a:rPr lang="en-US" smtClean="0"/>
              <a:t>24-May-22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CE0DA88-D2F3-4C8D-A6CB-6A2B1F716DE8}" type="slidenum">
              <a:rPr lang="en-US" smtClean="0"/>
              <a:t>‹#›</a:t>
            </a:fld>
            <a:endParaRPr lang="en-US" dirty="0"/>
          </a:p>
        </p:txBody>
      </p:sp>
    </p:spTree>
    <p:extLst>
      <p:ext uri="{BB962C8B-B14F-4D97-AF65-F5344CB8AC3E}">
        <p14:creationId xmlns:p14="http://schemas.microsoft.com/office/powerpoint/2010/main" val="1236369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CA04647-7884-4116-905A-28C4B76EF37B}" type="datetime1">
              <a:rPr lang="en-US" smtClean="0"/>
              <a:t>24-May-22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CE0DA88-D2F3-4C8D-A6CB-6A2B1F716DE8}" type="slidenum">
              <a:rPr lang="en-US" smtClean="0"/>
              <a:t>‹#›</a:t>
            </a:fld>
            <a:endParaRPr lang="en-US" dirty="0"/>
          </a:p>
        </p:txBody>
      </p:sp>
    </p:spTree>
    <p:extLst>
      <p:ext uri="{BB962C8B-B14F-4D97-AF65-F5344CB8AC3E}">
        <p14:creationId xmlns:p14="http://schemas.microsoft.com/office/powerpoint/2010/main" val="4236224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16914F-C768-4286-84F8-347F79655982}" type="datetime1">
              <a:rPr lang="en-US" smtClean="0"/>
              <a:t>24-May-22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E0DA88-D2F3-4C8D-A6CB-6A2B1F716DE8}" type="slidenum">
              <a:rPr lang="en-US" smtClean="0"/>
              <a:t>‹#›</a:t>
            </a:fld>
            <a:endParaRPr lang="en-US" dirty="0"/>
          </a:p>
        </p:txBody>
      </p:sp>
    </p:spTree>
    <p:extLst>
      <p:ext uri="{BB962C8B-B14F-4D97-AF65-F5344CB8AC3E}">
        <p14:creationId xmlns:p14="http://schemas.microsoft.com/office/powerpoint/2010/main" val="35088284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153910" y="6440809"/>
            <a:ext cx="10683087" cy="561315"/>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rotWithShape="1">
          <a:blip r:embed="rId13" cstate="print">
            <a:extLst>
              <a:ext uri="{28A0092B-C50C-407E-A947-70E740481C1C}">
                <a14:useLocalDpi xmlns:a14="http://schemas.microsoft.com/office/drawing/2010/main" val="0"/>
              </a:ext>
            </a:extLst>
          </a:blip>
          <a:srcRect l="83639"/>
          <a:stretch/>
        </p:blipFill>
        <p:spPr>
          <a:xfrm>
            <a:off x="10402430" y="5839735"/>
            <a:ext cx="1112539" cy="1633728"/>
          </a:xfrm>
          <a:prstGeom prst="rect">
            <a:avLst/>
          </a:prstGeom>
        </p:spPr>
      </p:pic>
      <p:sp>
        <p:nvSpPr>
          <p:cNvPr id="8" name="Rectangle 7"/>
          <p:cNvSpPr/>
          <p:nvPr userDrawn="1"/>
        </p:nvSpPr>
        <p:spPr>
          <a:xfrm>
            <a:off x="11647141" y="6258247"/>
            <a:ext cx="307817" cy="3892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11353048" y="6285406"/>
            <a:ext cx="638122" cy="365125"/>
          </a:xfrm>
          <a:prstGeom prst="rect">
            <a:avLst/>
          </a:prstGeom>
        </p:spPr>
        <p:txBody>
          <a:bodyPr vert="horz" lIns="91440" tIns="45720" rIns="91440" bIns="45720" rtlCol="0" anchor="ctr"/>
          <a:lstStyle>
            <a:lvl1pPr algn="r">
              <a:defRPr sz="1200">
                <a:solidFill>
                  <a:schemeClr val="bg1">
                    <a:lumMod val="50000"/>
                  </a:schemeClr>
                </a:solidFill>
              </a:defRPr>
            </a:lvl1pPr>
          </a:lstStyle>
          <a:p>
            <a:fld id="{F2736200-3204-44C4-A5EC-985817706BA3}" type="slidenum">
              <a:rPr lang="en-US" smtClean="0"/>
              <a:pPr/>
              <a:t>‹#›</a:t>
            </a:fld>
            <a:endParaRPr lang="en-US" dirty="0"/>
          </a:p>
        </p:txBody>
      </p:sp>
      <p:sp>
        <p:nvSpPr>
          <p:cNvPr id="10" name="TextBox 9"/>
          <p:cNvSpPr txBox="1"/>
          <p:nvPr userDrawn="1"/>
        </p:nvSpPr>
        <p:spPr>
          <a:xfrm>
            <a:off x="563418" y="6488223"/>
            <a:ext cx="10097931" cy="281231"/>
          </a:xfrm>
          <a:prstGeom prst="rect">
            <a:avLst/>
          </a:prstGeom>
          <a:noFill/>
        </p:spPr>
        <p:txBody>
          <a:bodyPr wrap="square" rtlCol="0">
            <a:spAutoFit/>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Arial" panose="020B0604020202020204" pitchFamily="34" charset="0"/>
              </a:rPr>
              <a:t>The program evaluation unit at CET offers a variety of tools and services that support social and educational initiatives and promotes their success</a:t>
            </a:r>
          </a:p>
        </p:txBody>
      </p:sp>
    </p:spTree>
    <p:extLst>
      <p:ext uri="{BB962C8B-B14F-4D97-AF65-F5344CB8AC3E}">
        <p14:creationId xmlns:p14="http://schemas.microsoft.com/office/powerpoint/2010/main" val="37499252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hyperlink" Target="http://www.cet.ac.il/" TargetMode="External"/><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jpeg"/><Relationship Id="rId5" Type="http://schemas.openxmlformats.org/officeDocument/2006/relationships/image" Target="../media/image3.png"/><Relationship Id="rId10" Type="http://schemas.openxmlformats.org/officeDocument/2006/relationships/image" Target="../media/image8.jpeg"/><Relationship Id="rId4" Type="http://schemas.openxmlformats.org/officeDocument/2006/relationships/image" Target="../media/image2.pn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comments" Target="../comments/comment6.xml"/></Relationships>
</file>

<file path=ppt/slides/_rels/slide1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comments" Target="../comments/comment7.xml"/><Relationship Id="rId4" Type="http://schemas.openxmlformats.org/officeDocument/2006/relationships/chart" Target="../charts/chart6.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18.xml.rels><?xml version="1.0" encoding="UTF-8" standalone="yes"?>
<Relationships xmlns="http://schemas.openxmlformats.org/package/2006/relationships"><Relationship Id="rId3" Type="http://schemas.openxmlformats.org/officeDocument/2006/relationships/comments" Target="../comments/comment8.xml"/><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microsoft.com/office/2007/relationships/hdphoto" Target="../media/hdphoto2.wdp"/><Relationship Id="rId5" Type="http://schemas.openxmlformats.org/officeDocument/2006/relationships/image" Target="../media/image11.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18.xml"/><Relationship Id="rId5" Type="http://schemas.openxmlformats.org/officeDocument/2006/relationships/image" Target="../media/image28.jpeg"/><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comments" Target="../comments/comment9.xml"/><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comments" Target="../comments/comment10.xml"/><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18.xml"/><Relationship Id="rId6" Type="http://schemas.microsoft.com/office/2007/relationships/hdphoto" Target="../media/hdphoto6.wdp"/><Relationship Id="rId5" Type="http://schemas.openxmlformats.org/officeDocument/2006/relationships/image" Target="../media/image30.png"/><Relationship Id="rId4" Type="http://schemas.microsoft.com/office/2007/relationships/hdphoto" Target="../media/hdphoto5.wdp"/></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18.xml"/><Relationship Id="rId5" Type="http://schemas.openxmlformats.org/officeDocument/2006/relationships/comments" Target="../comments/comment11.xml"/><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comments" Target="../comments/comment12.xml"/><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1.xml"/><Relationship Id="rId1" Type="http://schemas.openxmlformats.org/officeDocument/2006/relationships/slideLayout" Target="../slideLayouts/slideLayout18.xml"/><Relationship Id="rId5" Type="http://schemas.openxmlformats.org/officeDocument/2006/relationships/comments" Target="../comments/comment13.xml"/><Relationship Id="rId4" Type="http://schemas.openxmlformats.org/officeDocument/2006/relationships/chart" Target="../charts/chart10.xml"/></Relationships>
</file>

<file path=ppt/slides/_rels/slide32.xml.rels><?xml version="1.0" encoding="UTF-8" standalone="yes"?>
<Relationships xmlns="http://schemas.openxmlformats.org/package/2006/relationships"><Relationship Id="rId3" Type="http://schemas.openxmlformats.org/officeDocument/2006/relationships/comments" Target="../comments/comment14.xml"/><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comments" Target="../comments/comment15.xml"/><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comments" Target="../comments/comment16.xml"/><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33.jpeg"/></Relationships>
</file>

<file path=ppt/slides/_rels/slide36.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18.xml"/><Relationship Id="rId6" Type="http://schemas.openxmlformats.org/officeDocument/2006/relationships/image" Target="../media/image37.jpeg"/><Relationship Id="rId11" Type="http://schemas.openxmlformats.org/officeDocument/2006/relationships/image" Target="../media/image42.jpe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eg"/></Relationships>
</file>

<file path=ppt/slides/_rels/slide37.xml.rels><?xml version="1.0" encoding="UTF-8" standalone="yes"?>
<Relationships xmlns="http://schemas.openxmlformats.org/package/2006/relationships"><Relationship Id="rId3" Type="http://schemas.openxmlformats.org/officeDocument/2006/relationships/comments" Target="../comments/comment17.xml"/><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38.xml"/><Relationship Id="rId1" Type="http://schemas.openxmlformats.org/officeDocument/2006/relationships/slideLayout" Target="../slideLayouts/slideLayout18.xml"/><Relationship Id="rId4" Type="http://schemas.openxmlformats.org/officeDocument/2006/relationships/comments" Target="../comments/comment1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41.xml"/><Relationship Id="rId1" Type="http://schemas.openxmlformats.org/officeDocument/2006/relationships/slideLayout" Target="../slideLayouts/slideLayout18.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 Id="rId9" Type="http://schemas.openxmlformats.org/officeDocument/2006/relationships/image" Target="../media/image49.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3.xml"/><Relationship Id="rId1" Type="http://schemas.openxmlformats.org/officeDocument/2006/relationships/slideLayout" Target="../slideLayouts/slideLayout18.xml"/><Relationship Id="rId5" Type="http://schemas.openxmlformats.org/officeDocument/2006/relationships/comments" Target="../comments/comment19.xml"/><Relationship Id="rId4" Type="http://schemas.openxmlformats.org/officeDocument/2006/relationships/image" Target="../media/image51.jpeg"/></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comments" Target="../comments/comment20.xml"/><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46.xml"/><Relationship Id="rId1" Type="http://schemas.openxmlformats.org/officeDocument/2006/relationships/slideLayout" Target="../slideLayouts/slideLayout18.xml"/><Relationship Id="rId4" Type="http://schemas.openxmlformats.org/officeDocument/2006/relationships/comments" Target="../comments/comment2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comments" Target="../comments/comment22.xml"/><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comments" Target="../comments/comment23.xml"/><Relationship Id="rId2" Type="http://schemas.openxmlformats.org/officeDocument/2006/relationships/notesSlide" Target="../notesSlides/notesSlide49.xml"/><Relationship Id="rId1" Type="http://schemas.openxmlformats.org/officeDocument/2006/relationships/slideLayout" Target="../slideLayouts/slideLayout18.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16.jpeg"/><Relationship Id="rId4" Type="http://schemas.openxmlformats.org/officeDocument/2006/relationships/image" Target="../media/image15.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comments" Target="../comments/comment24.xml"/><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comments" Target="../comments/comment25.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comments" Target="../comments/comment26.xml"/><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3693213" y="6112369"/>
            <a:ext cx="8392315" cy="246221"/>
          </a:xfrm>
          <a:prstGeom prst="rect">
            <a:avLst/>
          </a:prstGeom>
          <a:noFill/>
        </p:spPr>
        <p:txBody>
          <a:bodyPr wrap="square" rtlCol="0">
            <a:spAutoFit/>
          </a:bodyPr>
          <a:lstStyle/>
          <a:p>
            <a:r>
              <a:rPr lang="en-US" sz="1000" dirty="0">
                <a:solidFill>
                  <a:schemeClr val="tx1">
                    <a:lumMod val="50000"/>
                    <a:lumOff val="50000"/>
                  </a:schemeClr>
                </a:solidFill>
                <a:cs typeface="Almoni Neue DL 4.0 AAA" panose="00000500000000000000" pitchFamily="50" charset="-79"/>
              </a:rPr>
              <a:t>The Center for Educational Technology, A Public-Benefit Company, 16 Klausner St., Tel Aviv, Tel. 03-6460163 </a:t>
            </a:r>
            <a:r>
              <a:rPr lang="en-US" sz="1000" dirty="0">
                <a:solidFill>
                  <a:schemeClr val="tx1">
                    <a:lumMod val="50000"/>
                    <a:lumOff val="50000"/>
                  </a:schemeClr>
                </a:solidFill>
                <a:cs typeface="Almoni Neue DL 4.0 AAA" panose="00000500000000000000" pitchFamily="50" charset="-79"/>
                <a:hlinkClick r:id="rId3"/>
              </a:rPr>
              <a:t>www.cet.ac.il</a:t>
            </a:r>
            <a:r>
              <a:rPr lang="he-IL" sz="1000" dirty="0">
                <a:solidFill>
                  <a:schemeClr val="tx1">
                    <a:lumMod val="50000"/>
                    <a:lumOff val="50000"/>
                  </a:schemeClr>
                </a:solidFill>
                <a:cs typeface="Almoni Neue DL 4.0 AAA" panose="00000500000000000000" pitchFamily="50" charset="-79"/>
              </a:rPr>
              <a:t> </a:t>
            </a:r>
            <a:endParaRPr lang="en-US" sz="1000" dirty="0">
              <a:solidFill>
                <a:schemeClr val="tx1">
                  <a:lumMod val="50000"/>
                  <a:lumOff val="50000"/>
                </a:schemeClr>
              </a:solidFill>
              <a:cs typeface="Almoni Neue DL 4.0 AAA" panose="00000500000000000000" pitchFamily="50" charset="-79"/>
            </a:endParaRPr>
          </a:p>
        </p:txBody>
      </p:sp>
      <p:sp>
        <p:nvSpPr>
          <p:cNvPr id="19" name="Rectangle 18"/>
          <p:cNvSpPr/>
          <p:nvPr/>
        </p:nvSpPr>
        <p:spPr>
          <a:xfrm>
            <a:off x="577671" y="-32864"/>
            <a:ext cx="5880878" cy="5948147"/>
          </a:xfrm>
          <a:custGeom>
            <a:avLst/>
            <a:gdLst>
              <a:gd name="connsiteX0" fmla="*/ 0 w 6011501"/>
              <a:gd name="connsiteY0" fmla="*/ 0 h 4722439"/>
              <a:gd name="connsiteX1" fmla="*/ 6011501 w 6011501"/>
              <a:gd name="connsiteY1" fmla="*/ 0 h 4722439"/>
              <a:gd name="connsiteX2" fmla="*/ 6011501 w 6011501"/>
              <a:gd name="connsiteY2" fmla="*/ 4722439 h 4722439"/>
              <a:gd name="connsiteX3" fmla="*/ 0 w 6011501"/>
              <a:gd name="connsiteY3" fmla="*/ 4722439 h 4722439"/>
              <a:gd name="connsiteX4" fmla="*/ 0 w 6011501"/>
              <a:gd name="connsiteY4" fmla="*/ 0 h 4722439"/>
              <a:gd name="connsiteX0" fmla="*/ 0 w 6011501"/>
              <a:gd name="connsiteY0" fmla="*/ 0 h 4731492"/>
              <a:gd name="connsiteX1" fmla="*/ 6011501 w 6011501"/>
              <a:gd name="connsiteY1" fmla="*/ 0 h 4731492"/>
              <a:gd name="connsiteX2" fmla="*/ 5441133 w 6011501"/>
              <a:gd name="connsiteY2" fmla="*/ 4731492 h 4731492"/>
              <a:gd name="connsiteX3" fmla="*/ 0 w 6011501"/>
              <a:gd name="connsiteY3" fmla="*/ 4722439 h 4731492"/>
              <a:gd name="connsiteX4" fmla="*/ 0 w 6011501"/>
              <a:gd name="connsiteY4" fmla="*/ 0 h 4731492"/>
              <a:gd name="connsiteX0" fmla="*/ 0 w 6011501"/>
              <a:gd name="connsiteY0" fmla="*/ 0 h 4722439"/>
              <a:gd name="connsiteX1" fmla="*/ 6011501 w 6011501"/>
              <a:gd name="connsiteY1" fmla="*/ 0 h 4722439"/>
              <a:gd name="connsiteX2" fmla="*/ 5486288 w 6011501"/>
              <a:gd name="connsiteY2" fmla="*/ 4663759 h 4722439"/>
              <a:gd name="connsiteX3" fmla="*/ 0 w 6011501"/>
              <a:gd name="connsiteY3" fmla="*/ 4722439 h 4722439"/>
              <a:gd name="connsiteX4" fmla="*/ 0 w 6011501"/>
              <a:gd name="connsiteY4" fmla="*/ 0 h 4722439"/>
              <a:gd name="connsiteX0" fmla="*/ 0 w 6011501"/>
              <a:gd name="connsiteY0" fmla="*/ 0 h 4722439"/>
              <a:gd name="connsiteX1" fmla="*/ 6011501 w 6011501"/>
              <a:gd name="connsiteY1" fmla="*/ 0 h 4722439"/>
              <a:gd name="connsiteX2" fmla="*/ 5508866 w 6011501"/>
              <a:gd name="connsiteY2" fmla="*/ 4641308 h 4722439"/>
              <a:gd name="connsiteX3" fmla="*/ 0 w 6011501"/>
              <a:gd name="connsiteY3" fmla="*/ 4722439 h 4722439"/>
              <a:gd name="connsiteX4" fmla="*/ 0 w 6011501"/>
              <a:gd name="connsiteY4" fmla="*/ 0 h 4722439"/>
              <a:gd name="connsiteX0" fmla="*/ 0 w 6011501"/>
              <a:gd name="connsiteY0" fmla="*/ 0 h 4722439"/>
              <a:gd name="connsiteX1" fmla="*/ 6011501 w 6011501"/>
              <a:gd name="connsiteY1" fmla="*/ 0 h 4722439"/>
              <a:gd name="connsiteX2" fmla="*/ 5508866 w 6011501"/>
              <a:gd name="connsiteY2" fmla="*/ 4624070 h 4722439"/>
              <a:gd name="connsiteX3" fmla="*/ 0 w 6011501"/>
              <a:gd name="connsiteY3" fmla="*/ 4722439 h 4722439"/>
              <a:gd name="connsiteX4" fmla="*/ 0 w 6011501"/>
              <a:gd name="connsiteY4" fmla="*/ 0 h 4722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1501" h="4722439">
                <a:moveTo>
                  <a:pt x="0" y="0"/>
                </a:moveTo>
                <a:lnTo>
                  <a:pt x="6011501" y="0"/>
                </a:lnTo>
                <a:lnTo>
                  <a:pt x="5508866" y="4624070"/>
                </a:lnTo>
                <a:lnTo>
                  <a:pt x="0" y="4722439"/>
                </a:lnTo>
                <a:lnTo>
                  <a:pt x="0" y="0"/>
                </a:lnTo>
                <a:close/>
              </a:path>
            </a:pathLst>
          </a:custGeom>
          <a:solidFill>
            <a:srgbClr val="EC1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18"/>
          <p:cNvSpPr/>
          <p:nvPr/>
        </p:nvSpPr>
        <p:spPr>
          <a:xfrm>
            <a:off x="-1" y="91232"/>
            <a:ext cx="6201625" cy="5824051"/>
          </a:xfrm>
          <a:custGeom>
            <a:avLst/>
            <a:gdLst>
              <a:gd name="connsiteX0" fmla="*/ 0 w 6011501"/>
              <a:gd name="connsiteY0" fmla="*/ 0 h 4722439"/>
              <a:gd name="connsiteX1" fmla="*/ 6011501 w 6011501"/>
              <a:gd name="connsiteY1" fmla="*/ 0 h 4722439"/>
              <a:gd name="connsiteX2" fmla="*/ 6011501 w 6011501"/>
              <a:gd name="connsiteY2" fmla="*/ 4722439 h 4722439"/>
              <a:gd name="connsiteX3" fmla="*/ 0 w 6011501"/>
              <a:gd name="connsiteY3" fmla="*/ 4722439 h 4722439"/>
              <a:gd name="connsiteX4" fmla="*/ 0 w 6011501"/>
              <a:gd name="connsiteY4" fmla="*/ 0 h 4722439"/>
              <a:gd name="connsiteX0" fmla="*/ 0 w 6011501"/>
              <a:gd name="connsiteY0" fmla="*/ 0 h 4731492"/>
              <a:gd name="connsiteX1" fmla="*/ 6011501 w 6011501"/>
              <a:gd name="connsiteY1" fmla="*/ 0 h 4731492"/>
              <a:gd name="connsiteX2" fmla="*/ 5441133 w 6011501"/>
              <a:gd name="connsiteY2" fmla="*/ 4731492 h 4731492"/>
              <a:gd name="connsiteX3" fmla="*/ 0 w 6011501"/>
              <a:gd name="connsiteY3" fmla="*/ 4722439 h 4731492"/>
              <a:gd name="connsiteX4" fmla="*/ 0 w 6011501"/>
              <a:gd name="connsiteY4" fmla="*/ 0 h 4731492"/>
              <a:gd name="connsiteX0" fmla="*/ 0 w 6011501"/>
              <a:gd name="connsiteY0" fmla="*/ 0 h 4722439"/>
              <a:gd name="connsiteX1" fmla="*/ 6011501 w 6011501"/>
              <a:gd name="connsiteY1" fmla="*/ 0 h 4722439"/>
              <a:gd name="connsiteX2" fmla="*/ 5463711 w 6011501"/>
              <a:gd name="connsiteY2" fmla="*/ 4663759 h 4722439"/>
              <a:gd name="connsiteX3" fmla="*/ 0 w 6011501"/>
              <a:gd name="connsiteY3" fmla="*/ 4722439 h 4722439"/>
              <a:gd name="connsiteX4" fmla="*/ 0 w 6011501"/>
              <a:gd name="connsiteY4" fmla="*/ 0 h 4722439"/>
              <a:gd name="connsiteX0" fmla="*/ 0 w 6011501"/>
              <a:gd name="connsiteY0" fmla="*/ 0 h 4880484"/>
              <a:gd name="connsiteX1" fmla="*/ 6011501 w 6011501"/>
              <a:gd name="connsiteY1" fmla="*/ 0 h 4880484"/>
              <a:gd name="connsiteX2" fmla="*/ 5463711 w 6011501"/>
              <a:gd name="connsiteY2" fmla="*/ 4663759 h 4880484"/>
              <a:gd name="connsiteX3" fmla="*/ 0 w 6011501"/>
              <a:gd name="connsiteY3" fmla="*/ 4880484 h 4880484"/>
              <a:gd name="connsiteX4" fmla="*/ 0 w 6011501"/>
              <a:gd name="connsiteY4" fmla="*/ 0 h 4880484"/>
              <a:gd name="connsiteX0" fmla="*/ 0 w 6011501"/>
              <a:gd name="connsiteY0" fmla="*/ 0 h 4880484"/>
              <a:gd name="connsiteX1" fmla="*/ 6011501 w 6011501"/>
              <a:gd name="connsiteY1" fmla="*/ 0 h 4880484"/>
              <a:gd name="connsiteX2" fmla="*/ 5452422 w 6011501"/>
              <a:gd name="connsiteY2" fmla="*/ 4709015 h 4880484"/>
              <a:gd name="connsiteX3" fmla="*/ 0 w 6011501"/>
              <a:gd name="connsiteY3" fmla="*/ 4880484 h 4880484"/>
              <a:gd name="connsiteX4" fmla="*/ 0 w 6011501"/>
              <a:gd name="connsiteY4" fmla="*/ 0 h 4880484"/>
              <a:gd name="connsiteX0" fmla="*/ 0 w 6011501"/>
              <a:gd name="connsiteY0" fmla="*/ 0 h 4880484"/>
              <a:gd name="connsiteX1" fmla="*/ 6011501 w 6011501"/>
              <a:gd name="connsiteY1" fmla="*/ 0 h 4880484"/>
              <a:gd name="connsiteX2" fmla="*/ 5448088 w 6011501"/>
              <a:gd name="connsiteY2" fmla="*/ 4722045 h 4880484"/>
              <a:gd name="connsiteX3" fmla="*/ 0 w 6011501"/>
              <a:gd name="connsiteY3" fmla="*/ 4880484 h 4880484"/>
              <a:gd name="connsiteX4" fmla="*/ 0 w 6011501"/>
              <a:gd name="connsiteY4" fmla="*/ 0 h 4880484"/>
              <a:gd name="connsiteX0" fmla="*/ 0 w 6011501"/>
              <a:gd name="connsiteY0" fmla="*/ 0 h 4880484"/>
              <a:gd name="connsiteX1" fmla="*/ 6011501 w 6011501"/>
              <a:gd name="connsiteY1" fmla="*/ 0 h 4880484"/>
              <a:gd name="connsiteX2" fmla="*/ 5448088 w 6011501"/>
              <a:gd name="connsiteY2" fmla="*/ 4704673 h 4880484"/>
              <a:gd name="connsiteX3" fmla="*/ 0 w 6011501"/>
              <a:gd name="connsiteY3" fmla="*/ 4880484 h 4880484"/>
              <a:gd name="connsiteX4" fmla="*/ 0 w 6011501"/>
              <a:gd name="connsiteY4" fmla="*/ 0 h 4880484"/>
              <a:gd name="connsiteX0" fmla="*/ 0 w 6011501"/>
              <a:gd name="connsiteY0" fmla="*/ 0 h 4880484"/>
              <a:gd name="connsiteX1" fmla="*/ 6011501 w 6011501"/>
              <a:gd name="connsiteY1" fmla="*/ 0 h 4880484"/>
              <a:gd name="connsiteX2" fmla="*/ 5555370 w 6011501"/>
              <a:gd name="connsiteY2" fmla="*/ 4721645 h 4880484"/>
              <a:gd name="connsiteX3" fmla="*/ 0 w 6011501"/>
              <a:gd name="connsiteY3" fmla="*/ 4880484 h 4880484"/>
              <a:gd name="connsiteX4" fmla="*/ 0 w 6011501"/>
              <a:gd name="connsiteY4" fmla="*/ 0 h 4880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1501" h="4880484">
                <a:moveTo>
                  <a:pt x="0" y="0"/>
                </a:moveTo>
                <a:lnTo>
                  <a:pt x="6011501" y="0"/>
                </a:lnTo>
                <a:lnTo>
                  <a:pt x="5555370" y="4721645"/>
                </a:lnTo>
                <a:lnTo>
                  <a:pt x="0" y="4880484"/>
                </a:lnTo>
                <a:lnTo>
                  <a:pt x="0" y="0"/>
                </a:lnTo>
                <a:close/>
              </a:path>
            </a:pathLst>
          </a:custGeom>
          <a:solidFill>
            <a:srgbClr val="90B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t="28926" b="28712"/>
          <a:stretch/>
        </p:blipFill>
        <p:spPr>
          <a:xfrm>
            <a:off x="10925032" y="5977109"/>
            <a:ext cx="942503" cy="398046"/>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2456" y="5960548"/>
            <a:ext cx="1117561" cy="564741"/>
          </a:xfrm>
          <a:prstGeom prst="rect">
            <a:avLst/>
          </a:prstGeom>
        </p:spPr>
      </p:pic>
      <p:pic>
        <p:nvPicPr>
          <p:cNvPr id="25" name="Picture 24"/>
          <p:cNvPicPr>
            <a:picLocks noChangeAspect="1"/>
          </p:cNvPicPr>
          <p:nvPr/>
        </p:nvPicPr>
        <p:blipFill rotWithShape="1">
          <a:blip r:embed="rId6" cstate="print">
            <a:extLst>
              <a:ext uri="{28A0092B-C50C-407E-A947-70E740481C1C}">
                <a14:useLocalDpi xmlns:a14="http://schemas.microsoft.com/office/drawing/2010/main" val="0"/>
              </a:ext>
            </a:extLst>
          </a:blip>
          <a:srcRect l="24102" t="14557" r="35656" b="18161"/>
          <a:stretch/>
        </p:blipFill>
        <p:spPr>
          <a:xfrm>
            <a:off x="272976" y="5936942"/>
            <a:ext cx="607088" cy="607781"/>
          </a:xfrm>
          <a:prstGeom prst="rect">
            <a:avLst/>
          </a:prstGeom>
        </p:spPr>
      </p:pic>
      <p:pic>
        <p:nvPicPr>
          <p:cNvPr id="26" name="Picture 25"/>
          <p:cNvPicPr>
            <a:picLocks noChangeAspect="1"/>
          </p:cNvPicPr>
          <p:nvPr/>
        </p:nvPicPr>
        <p:blipFill rotWithShape="1">
          <a:blip r:embed="rId7" cstate="print">
            <a:extLst>
              <a:ext uri="{28A0092B-C50C-407E-A947-70E740481C1C}">
                <a14:useLocalDpi xmlns:a14="http://schemas.microsoft.com/office/drawing/2010/main" val="0"/>
              </a:ext>
            </a:extLst>
          </a:blip>
          <a:srcRect l="14481" t="29143" r="21913" b="33350"/>
          <a:stretch/>
        </p:blipFill>
        <p:spPr>
          <a:xfrm>
            <a:off x="2300017" y="6079456"/>
            <a:ext cx="1210950" cy="326924"/>
          </a:xfrm>
          <a:prstGeom prst="rect">
            <a:avLst/>
          </a:prstGeom>
        </p:spPr>
      </p:pic>
      <p:sp>
        <p:nvSpPr>
          <p:cNvPr id="28" name="כותרת משנה 2"/>
          <p:cNvSpPr>
            <a:spLocks noGrp="1"/>
          </p:cNvSpPr>
          <p:nvPr>
            <p:ph type="subTitle" idx="1"/>
          </p:nvPr>
        </p:nvSpPr>
        <p:spPr>
          <a:xfrm>
            <a:off x="2164813" y="5400869"/>
            <a:ext cx="1825379" cy="236027"/>
          </a:xfrm>
        </p:spPr>
        <p:txBody>
          <a:bodyPr vert="horz" lIns="91440" tIns="45720" rIns="91440" bIns="45720" rtlCol="0" anchor="t">
            <a:normAutofit fontScale="62500" lnSpcReduction="20000"/>
          </a:bodyPr>
          <a:lstStyle/>
          <a:p>
            <a:r>
              <a:rPr lang="en-US" sz="1800" dirty="0">
                <a:solidFill>
                  <a:schemeClr val="bg1"/>
                </a:solidFill>
                <a:ea typeface="Tahoma"/>
                <a:cs typeface="Tahoma"/>
              </a:rPr>
              <a:t>April </a:t>
            </a:r>
            <a:r>
              <a:rPr lang="he-IL" sz="1800" dirty="0">
                <a:solidFill>
                  <a:schemeClr val="bg1"/>
                </a:solidFill>
                <a:ea typeface="Tahoma"/>
                <a:cs typeface="Tahoma"/>
              </a:rPr>
              <a:t>2022</a:t>
            </a:r>
            <a:endParaRPr lang="he-IL" dirty="0">
              <a:solidFill>
                <a:schemeClr val="bg1"/>
              </a:solidFill>
            </a:endParaRPr>
          </a:p>
        </p:txBody>
      </p:sp>
      <p:sp>
        <p:nvSpPr>
          <p:cNvPr id="3" name="Rectangle 2"/>
          <p:cNvSpPr/>
          <p:nvPr/>
        </p:nvSpPr>
        <p:spPr>
          <a:xfrm>
            <a:off x="604656" y="617681"/>
            <a:ext cx="5401919" cy="3600986"/>
          </a:xfrm>
          <a:prstGeom prst="rect">
            <a:avLst/>
          </a:prstGeom>
        </p:spPr>
        <p:txBody>
          <a:bodyPr wrap="square">
            <a:spAutoFit/>
          </a:bodyPr>
          <a:lstStyle/>
          <a:p>
            <a:pPr algn="ctr" rtl="1"/>
            <a:r>
              <a:rPr lang="en-US" sz="3600" b="1" dirty="0">
                <a:solidFill>
                  <a:srgbClr val="EC1C3C"/>
                </a:solidFill>
                <a:ea typeface="Tahoma" pitchFamily="34" charset="0"/>
                <a:cs typeface="Tahoma" pitchFamily="34" charset="0"/>
              </a:rPr>
              <a:t>Summary Report of Urban Space and Mobility Domain for 2021</a:t>
            </a:r>
            <a:br>
              <a:rPr lang="he-IL" sz="4000" b="1" dirty="0">
                <a:solidFill>
                  <a:srgbClr val="EC1C3C"/>
                </a:solidFill>
                <a:ea typeface="Tahoma" panose="020B0604030504040204" pitchFamily="34" charset="0"/>
                <a:cs typeface="Tahoma" panose="020B0604030504040204" pitchFamily="34" charset="0"/>
              </a:rPr>
            </a:br>
            <a:r>
              <a:rPr lang="he-IL" sz="3000" b="1" dirty="0">
                <a:solidFill>
                  <a:srgbClr val="EC1C3C"/>
                </a:solidFill>
                <a:ea typeface="Tahoma" panose="020B0604030504040204" pitchFamily="34" charset="0"/>
                <a:cs typeface="Tahoma" panose="020B0604030504040204" pitchFamily="34" charset="0"/>
              </a:rPr>
              <a:t> </a:t>
            </a:r>
            <a:br>
              <a:rPr lang="en-US" sz="3000" b="1" dirty="0">
                <a:solidFill>
                  <a:srgbClr val="EC1C3C"/>
                </a:solidFill>
                <a:ea typeface="Tahoma" panose="020B0604030504040204" pitchFamily="34" charset="0"/>
                <a:cs typeface="Tahoma" panose="020B0604030504040204" pitchFamily="34" charset="0"/>
              </a:rPr>
            </a:br>
            <a:r>
              <a:rPr lang="he-IL" sz="3000" b="1" dirty="0">
                <a:solidFill>
                  <a:srgbClr val="EC1C3C"/>
                </a:solidFill>
                <a:ea typeface="Tahoma" panose="020B0604030504040204" pitchFamily="34" charset="0"/>
                <a:cs typeface="Tahoma" panose="020B0604030504040204" pitchFamily="34" charset="0"/>
              </a:rPr>
              <a:t>  </a:t>
            </a:r>
            <a:r>
              <a:rPr lang="en-US" sz="3000" b="1" dirty="0">
                <a:ea typeface="Tahoma" panose="020B0604030504040204" pitchFamily="34" charset="0"/>
                <a:cs typeface="Tahoma" panose="020B0604030504040204" pitchFamily="34" charset="0"/>
              </a:rPr>
              <a:t>Submitted as Part of Phase B Urban95 TLV </a:t>
            </a:r>
          </a:p>
          <a:p>
            <a:pPr algn="ctr" rtl="1"/>
            <a:r>
              <a:rPr lang="en-US" sz="3000" b="1" dirty="0">
                <a:ea typeface="Tahoma" panose="020B0604030504040204" pitchFamily="34" charset="0"/>
                <a:cs typeface="Tahoma" panose="020B0604030504040204" pitchFamily="34" charset="0"/>
              </a:rPr>
              <a:t>Program Evaluation</a:t>
            </a:r>
          </a:p>
        </p:txBody>
      </p:sp>
      <p:sp>
        <p:nvSpPr>
          <p:cNvPr id="24" name="Rectangle 23"/>
          <p:cNvSpPr/>
          <p:nvPr/>
        </p:nvSpPr>
        <p:spPr>
          <a:xfrm>
            <a:off x="0" y="0"/>
            <a:ext cx="604657" cy="2327671"/>
          </a:xfrm>
          <a:prstGeom prst="rect">
            <a:avLst/>
          </a:prstGeom>
          <a:solidFill>
            <a:srgbClr val="F7E8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cture containing outdoor, ground, tree, sidewalk&#10;&#10;Description automatically generated">
            <a:extLst>
              <a:ext uri="{FF2B5EF4-FFF2-40B4-BE49-F238E27FC236}">
                <a16:creationId xmlns:a16="http://schemas.microsoft.com/office/drawing/2014/main" id="{9FB82CB0-D8F7-432A-A575-A43AE506F6AC}"/>
              </a:ext>
            </a:extLst>
          </p:cNvPr>
          <p:cNvPicPr>
            <a:picLocks noChangeAspect="1"/>
          </p:cNvPicPr>
          <p:nvPr/>
        </p:nvPicPr>
        <p:blipFill>
          <a:blip r:embed="rId8" cstate="print">
            <a:grayscl/>
            <a:extLst>
              <a:ext uri="{28A0092B-C50C-407E-A947-70E740481C1C}">
                <a14:useLocalDpi xmlns:a14="http://schemas.microsoft.com/office/drawing/2010/main" val="0"/>
              </a:ext>
            </a:extLst>
          </a:blip>
          <a:stretch>
            <a:fillRect/>
          </a:stretch>
        </p:blipFill>
        <p:spPr>
          <a:xfrm>
            <a:off x="6277966" y="2754129"/>
            <a:ext cx="2301104" cy="3068138"/>
          </a:xfrm>
          <a:prstGeom prst="rect">
            <a:avLst/>
          </a:prstGeom>
        </p:spPr>
      </p:pic>
      <p:pic>
        <p:nvPicPr>
          <p:cNvPr id="6" name="Picture 5" descr="Benches in a park&#10;&#10;Description automatically generated with medium confidence">
            <a:extLst>
              <a:ext uri="{FF2B5EF4-FFF2-40B4-BE49-F238E27FC236}">
                <a16:creationId xmlns:a16="http://schemas.microsoft.com/office/drawing/2014/main" id="{F3563C59-CFA4-4BBC-991A-65732D6246EF}"/>
              </a:ext>
            </a:extLst>
          </p:cNvPr>
          <p:cNvPicPr>
            <a:picLocks noChangeAspect="1"/>
          </p:cNvPicPr>
          <p:nvPr/>
        </p:nvPicPr>
        <p:blipFill>
          <a:blip r:embed="rId9" cstate="print">
            <a:grayscl/>
            <a:extLst>
              <a:ext uri="{28A0092B-C50C-407E-A947-70E740481C1C}">
                <a14:useLocalDpi xmlns:a14="http://schemas.microsoft.com/office/drawing/2010/main" val="0"/>
              </a:ext>
            </a:extLst>
          </a:blip>
          <a:stretch>
            <a:fillRect/>
          </a:stretch>
        </p:blipFill>
        <p:spPr>
          <a:xfrm>
            <a:off x="8677240" y="3084151"/>
            <a:ext cx="3210794" cy="2408095"/>
          </a:xfrm>
          <a:prstGeom prst="rect">
            <a:avLst/>
          </a:prstGeom>
        </p:spPr>
      </p:pic>
      <p:pic>
        <p:nvPicPr>
          <p:cNvPr id="17" name="Picture 16">
            <a:extLst>
              <a:ext uri="{FF2B5EF4-FFF2-40B4-BE49-F238E27FC236}">
                <a16:creationId xmlns:a16="http://schemas.microsoft.com/office/drawing/2014/main" id="{462C90D0-0F6E-4C3B-A619-21362824EB45}"/>
              </a:ext>
            </a:extLst>
          </p:cNvPr>
          <p:cNvPicPr>
            <a:picLocks noChangeAspect="1"/>
          </p:cNvPicPr>
          <p:nvPr/>
        </p:nvPicPr>
        <p:blipFill>
          <a:blip r:embed="rId10" cstate="print">
            <a:grayscl/>
            <a:extLst>
              <a:ext uri="{28A0092B-C50C-407E-A947-70E740481C1C}">
                <a14:useLocalDpi xmlns:a14="http://schemas.microsoft.com/office/drawing/2010/main" val="0"/>
              </a:ext>
            </a:extLst>
          </a:blip>
          <a:stretch>
            <a:fillRect/>
          </a:stretch>
        </p:blipFill>
        <p:spPr>
          <a:xfrm>
            <a:off x="6728939" y="191083"/>
            <a:ext cx="1850131" cy="2466841"/>
          </a:xfrm>
          <a:prstGeom prst="rect">
            <a:avLst/>
          </a:prstGeom>
        </p:spPr>
      </p:pic>
      <p:pic>
        <p:nvPicPr>
          <p:cNvPr id="20" name="Picture 19">
            <a:extLst>
              <a:ext uri="{FF2B5EF4-FFF2-40B4-BE49-F238E27FC236}">
                <a16:creationId xmlns:a16="http://schemas.microsoft.com/office/drawing/2014/main" id="{D134B08F-C6CB-4864-8B4E-8A7A8D8D4B9F}"/>
              </a:ext>
            </a:extLst>
          </p:cNvPr>
          <p:cNvPicPr>
            <a:picLocks noChangeAspect="1"/>
          </p:cNvPicPr>
          <p:nvPr/>
        </p:nvPicPr>
        <p:blipFill>
          <a:blip r:embed="rId11" cstate="print">
            <a:grayscl/>
            <a:extLst>
              <a:ext uri="{28A0092B-C50C-407E-A947-70E740481C1C}">
                <a14:useLocalDpi xmlns:a14="http://schemas.microsoft.com/office/drawing/2010/main" val="0"/>
              </a:ext>
            </a:extLst>
          </a:blip>
          <a:stretch>
            <a:fillRect/>
          </a:stretch>
        </p:blipFill>
        <p:spPr>
          <a:xfrm>
            <a:off x="8697740" y="617682"/>
            <a:ext cx="3169795" cy="2377346"/>
          </a:xfrm>
          <a:prstGeom prst="rect">
            <a:avLst/>
          </a:prstGeom>
        </p:spPr>
      </p:pic>
    </p:spTree>
    <p:extLst>
      <p:ext uri="{BB962C8B-B14F-4D97-AF65-F5344CB8AC3E}">
        <p14:creationId xmlns:p14="http://schemas.microsoft.com/office/powerpoint/2010/main" val="3120382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10</a:t>
            </a:fld>
            <a:endParaRPr lang="en-US" sz="1400" dirty="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ctr"/>
            <a:r>
              <a:rPr lang="en-US" sz="2000" b="1" dirty="0">
                <a:solidFill>
                  <a:schemeClr val="bg1"/>
                </a:solidFill>
                <a:latin typeface="Tahoma" pitchFamily="34" charset="0"/>
                <a:ea typeface="Tahoma" pitchFamily="34" charset="0"/>
                <a:cs typeface="Tahoma" pitchFamily="34" charset="0"/>
              </a:rPr>
              <a:t>Gan HaShnayim</a:t>
            </a:r>
            <a:endParaRPr lang="he-IL" sz="2000" b="1" dirty="0">
              <a:solidFill>
                <a:schemeClr val="bg1"/>
              </a:solidFill>
              <a:latin typeface="Tahoma" pitchFamily="34" charset="0"/>
              <a:ea typeface="Tahoma" pitchFamily="34" charset="0"/>
              <a:cs typeface="Tahoma" pitchFamily="34" charset="0"/>
            </a:endParaRPr>
          </a:p>
        </p:txBody>
      </p:sp>
      <p:sp>
        <p:nvSpPr>
          <p:cNvPr id="7" name="Rectangle 6">
            <a:extLst>
              <a:ext uri="{FF2B5EF4-FFF2-40B4-BE49-F238E27FC236}">
                <a16:creationId xmlns:a16="http://schemas.microsoft.com/office/drawing/2014/main" id="{8E119168-BA42-49CC-AB16-00628F05D854}"/>
              </a:ext>
            </a:extLst>
          </p:cNvPr>
          <p:cNvSpPr/>
          <p:nvPr/>
        </p:nvSpPr>
        <p:spPr>
          <a:xfrm>
            <a:off x="4764098" y="758983"/>
            <a:ext cx="7146466" cy="5964005"/>
          </a:xfrm>
          <a:prstGeom prst="rect">
            <a:avLst/>
          </a:prstGeom>
        </p:spPr>
        <p:txBody>
          <a:bodyPr wrap="square">
            <a:spAutoFit/>
          </a:bodyPr>
          <a:lstStyle/>
          <a:p>
            <a:pPr algn="l">
              <a:lnSpc>
                <a:spcPct val="150000"/>
              </a:lnSpc>
              <a:buClr>
                <a:srgbClr val="EC1C3C"/>
              </a:buClr>
            </a:pPr>
            <a:r>
              <a:rPr lang="en-US" sz="1400" b="1" dirty="0">
                <a:latin typeface="Tahoma" panose="020B0604030504040204" pitchFamily="34" charset="0"/>
                <a:ea typeface="Tahoma" panose="020B0604030504040204" pitchFamily="34" charset="0"/>
                <a:cs typeface="Tahoma" panose="020B0604030504040204" pitchFamily="34" charset="0"/>
              </a:rPr>
              <a:t>Main activities:</a:t>
            </a:r>
            <a:endParaRPr lang="he-IL" sz="1400" b="1"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Many children came to the park unchaperoned. They seem to know each other; for example, a group of about 15 children shared 3-4 bicycles</a:t>
            </a:r>
            <a:r>
              <a:rPr lang="he-IL" sz="1200" dirty="0">
                <a:latin typeface="Tahoma" panose="020B0604030504040204" pitchFamily="34" charset="0"/>
                <a:ea typeface="Tahoma" panose="020B0604030504040204" pitchFamily="34" charset="0"/>
                <a:cs typeface="Tahoma" panose="020B0604030504040204" pitchFamily="34" charset="0"/>
              </a:rPr>
              <a:t>.</a:t>
            </a: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Pigeons attract a lot of attention and feeding them is favorite activity. Proposals have been made to set up a facility for selling pigeon feed at a nominal price.</a:t>
            </a: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Play is the primary activity observed in the park (45%). Visitors were also observed talking (16%), supervising their children (12%), and consuming food and beverages (8%).</a:t>
            </a:r>
          </a:p>
          <a:p>
            <a:pPr algn="l">
              <a:lnSpc>
                <a:spcPct val="150000"/>
              </a:lnSpc>
              <a:buClr>
                <a:srgbClr val="EC1C3C"/>
              </a:buClr>
            </a:pPr>
            <a:r>
              <a:rPr lang="en-US" sz="1400" b="1" dirty="0">
                <a:solidFill>
                  <a:prstClr val="black"/>
                </a:solidFill>
                <a:latin typeface="Tahoma" panose="020B0604030504040204" pitchFamily="34" charset="0"/>
                <a:ea typeface="Tahoma" panose="020B0604030504040204" pitchFamily="34" charset="0"/>
                <a:cs typeface="Tahoma" panose="020B0604030504040204" pitchFamily="34" charset="0"/>
              </a:rPr>
              <a:t>Types of play:</a:t>
            </a:r>
            <a:endParaRPr lang="he-IL" sz="140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285750" lvl="1"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The play equipment appeared neglected and unsafe. Children played in the vicinity of the equipment and rode bicycles.</a:t>
            </a:r>
          </a:p>
          <a:p>
            <a:pPr marL="285750" lvl="1"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Children ages 5-10 played in the open spaces, hiding, playing tag, climbing on the stair railing and cycling.</a:t>
            </a:r>
          </a:p>
          <a:p>
            <a:pPr marL="285750" lvl="1"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Groups of neighborhood children who consider themselves "too mature" for the play equipment engaged in free play, races, and chasing the pigeons</a:t>
            </a:r>
            <a:r>
              <a:rPr lang="he-IL" sz="1200" dirty="0">
                <a:latin typeface="Tahoma" panose="020B0604030504040204" pitchFamily="34" charset="0"/>
                <a:ea typeface="Tahoma" panose="020B0604030504040204" pitchFamily="34" charset="0"/>
                <a:cs typeface="Tahoma" panose="020B0604030504040204" pitchFamily="34" charset="0"/>
              </a:rPr>
              <a:t>.</a:t>
            </a:r>
          </a:p>
          <a:p>
            <a:pPr marL="285750" lvl="1"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Young children used the play equipment under parental supervisions; children accompanied by caregivers or grandparents were more likely to play in the open spaces and explore natural features (water puddles, mud, plants).</a:t>
            </a:r>
          </a:p>
          <a:p>
            <a:pPr marL="285750" lvl="1"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The Jewish children tended to play with elements already present in the area, climb on railings, run, and dig in the sand. The Arab children were more likely to play with things brought from home such as balls, bicycles, and water balloons</a:t>
            </a:r>
            <a:r>
              <a:rPr lang="he-IL" sz="1200" dirty="0">
                <a:latin typeface="Tahoma" panose="020B0604030504040204" pitchFamily="34" charset="0"/>
                <a:ea typeface="Tahoma" panose="020B0604030504040204" pitchFamily="34" charset="0"/>
                <a:cs typeface="Tahoma" panose="020B0604030504040204" pitchFamily="34" charset="0"/>
              </a:rPr>
              <a:t>.</a:t>
            </a:r>
          </a:p>
          <a:p>
            <a:pPr algn="r" rtl="1">
              <a:lnSpc>
                <a:spcPct val="150000"/>
              </a:lnSpc>
              <a:buClr>
                <a:srgbClr val="EC1C3C"/>
              </a:buClr>
            </a:pPr>
            <a:endParaRPr lang="he-IL" sz="1200"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9" name="תרשים 3">
            <a:extLst>
              <a:ext uri="{FF2B5EF4-FFF2-40B4-BE49-F238E27FC236}">
                <a16:creationId xmlns:a16="http://schemas.microsoft.com/office/drawing/2014/main" id="{EC9D9848-5FC9-45B7-A8BC-638E8101C2EC}"/>
              </a:ext>
            </a:extLst>
          </p:cNvPr>
          <p:cNvGraphicFramePr>
            <a:graphicFrameLocks/>
          </p:cNvGraphicFramePr>
          <p:nvPr>
            <p:extLst>
              <p:ext uri="{D42A27DB-BD31-4B8C-83A1-F6EECF244321}">
                <p14:modId xmlns:p14="http://schemas.microsoft.com/office/powerpoint/2010/main" val="3962049927"/>
              </p:ext>
            </p:extLst>
          </p:nvPr>
        </p:nvGraphicFramePr>
        <p:xfrm>
          <a:off x="164285" y="495301"/>
          <a:ext cx="3955186" cy="4046484"/>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a:extLst>
              <a:ext uri="{FF2B5EF4-FFF2-40B4-BE49-F238E27FC236}">
                <a16:creationId xmlns:a16="http://schemas.microsoft.com/office/drawing/2014/main" id="{1BFE9520-E03A-4066-B3B8-4D75C7A7A25E}"/>
              </a:ext>
            </a:extLst>
          </p:cNvPr>
          <p:cNvSpPr/>
          <p:nvPr/>
        </p:nvSpPr>
        <p:spPr>
          <a:xfrm>
            <a:off x="4482663" y="389651"/>
            <a:ext cx="7709337" cy="369332"/>
          </a:xfrm>
          <a:prstGeom prst="rect">
            <a:avLst/>
          </a:prstGeom>
          <a:solidFill>
            <a:srgbClr val="4978A6"/>
          </a:solidFill>
          <a:ln>
            <a:noFill/>
          </a:ln>
        </p:spPr>
        <p:txBody>
          <a:bodyPr wrap="square">
            <a:spAutoFit/>
          </a:bodyPr>
          <a:lstStyle/>
          <a:p>
            <a:pPr algn="ct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Parent-child interaction and joint play</a:t>
            </a:r>
            <a:endParaRPr lang="he-IL" dirty="0">
              <a:solidFill>
                <a:schemeClr val="bg1"/>
              </a:solidFill>
            </a:endParaRPr>
          </a:p>
        </p:txBody>
      </p:sp>
      <p:sp>
        <p:nvSpPr>
          <p:cNvPr id="4" name="Rectangle 3">
            <a:extLst>
              <a:ext uri="{FF2B5EF4-FFF2-40B4-BE49-F238E27FC236}">
                <a16:creationId xmlns:a16="http://schemas.microsoft.com/office/drawing/2014/main" id="{D3CDCB70-925C-4436-A53E-54CB8907A9D7}"/>
              </a:ext>
            </a:extLst>
          </p:cNvPr>
          <p:cNvSpPr/>
          <p:nvPr/>
        </p:nvSpPr>
        <p:spPr>
          <a:xfrm>
            <a:off x="190573" y="4541784"/>
            <a:ext cx="4162425" cy="1716688"/>
          </a:xfrm>
          <a:prstGeom prst="rect">
            <a:avLst/>
          </a:prstGeom>
        </p:spPr>
        <p:txBody>
          <a:bodyPr wrap="square">
            <a:spAutoFit/>
          </a:bodyPr>
          <a:lstStyle/>
          <a:p>
            <a:pPr lvl="0" algn="l">
              <a:lnSpc>
                <a:spcPct val="150000"/>
              </a:lnSpc>
              <a:buClr>
                <a:srgbClr val="EC1C3C"/>
              </a:buClr>
            </a:pPr>
            <a:r>
              <a:rPr lang="en-US" sz="1200" dirty="0">
                <a:solidFill>
                  <a:prstClr val="black"/>
                </a:solidFill>
                <a:latin typeface="Tahoma" panose="020B0604030504040204" pitchFamily="34" charset="0"/>
                <a:ea typeface="Tahoma" panose="020B0604030504040204" pitchFamily="34" charset="0"/>
                <a:cs typeface="Tahoma" panose="020B0604030504040204" pitchFamily="34" charset="0"/>
              </a:rPr>
              <a:t>Groups of more than 5 visitors were usually composed of 2-4 adults accompanying children. Children from birth through 5 came in large groups (about 15-20), and children aged 5-14 came in groups of 5-6 children accompanied by adults, or in groups of 6-10 children without chaperones.</a:t>
            </a:r>
            <a:endParaRPr lang="he-IL" sz="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cxnSp>
        <p:nvCxnSpPr>
          <p:cNvPr id="10" name="Straight Connector 9">
            <a:extLst>
              <a:ext uri="{FF2B5EF4-FFF2-40B4-BE49-F238E27FC236}">
                <a16:creationId xmlns:a16="http://schemas.microsoft.com/office/drawing/2014/main" id="{65D9F0ED-65E9-4456-8366-D6F61E6BFD8E}"/>
              </a:ext>
            </a:extLst>
          </p:cNvPr>
          <p:cNvCxnSpPr>
            <a:cxnSpLocks/>
          </p:cNvCxnSpPr>
          <p:nvPr/>
        </p:nvCxnSpPr>
        <p:spPr>
          <a:xfrm>
            <a:off x="4482663" y="389651"/>
            <a:ext cx="0" cy="6039724"/>
          </a:xfrm>
          <a:prstGeom prst="line">
            <a:avLst/>
          </a:prstGeom>
          <a:ln w="38100">
            <a:solidFill>
              <a:srgbClr val="4978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95073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11</a:t>
            </a:fld>
            <a:endParaRPr lang="en-US" sz="1400" dirty="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ctr"/>
            <a:r>
              <a:rPr lang="en-US" sz="2000" b="1" dirty="0">
                <a:solidFill>
                  <a:schemeClr val="bg1"/>
                </a:solidFill>
                <a:latin typeface="Tahoma" pitchFamily="34" charset="0"/>
                <a:ea typeface="Tahoma" pitchFamily="34" charset="0"/>
                <a:cs typeface="Tahoma" pitchFamily="34" charset="0"/>
              </a:rPr>
              <a:t>Gan HaShnayim</a:t>
            </a:r>
            <a:endParaRPr lang="he-IL" sz="2000" b="1" dirty="0">
              <a:solidFill>
                <a:schemeClr val="bg1"/>
              </a:solidFill>
              <a:latin typeface="Tahoma" pitchFamily="34" charset="0"/>
              <a:ea typeface="Tahoma" pitchFamily="34" charset="0"/>
              <a:cs typeface="Tahoma" pitchFamily="34" charset="0"/>
            </a:endParaRPr>
          </a:p>
        </p:txBody>
      </p:sp>
      <p:sp>
        <p:nvSpPr>
          <p:cNvPr id="8" name="Rectangle 7">
            <a:extLst>
              <a:ext uri="{FF2B5EF4-FFF2-40B4-BE49-F238E27FC236}">
                <a16:creationId xmlns:a16="http://schemas.microsoft.com/office/drawing/2014/main" id="{62583C00-42F8-4A93-9823-99E5057E0230}"/>
              </a:ext>
            </a:extLst>
          </p:cNvPr>
          <p:cNvSpPr/>
          <p:nvPr/>
        </p:nvSpPr>
        <p:spPr>
          <a:xfrm>
            <a:off x="6096000" y="795740"/>
            <a:ext cx="5665076" cy="5333063"/>
          </a:xfrm>
          <a:prstGeom prst="rect">
            <a:avLst/>
          </a:prstGeom>
        </p:spPr>
        <p:txBody>
          <a:bodyPr wrap="square">
            <a:spAutoFit/>
          </a:bodyPr>
          <a:lstStyle/>
          <a:p>
            <a:pPr algn="l">
              <a:spcAft>
                <a:spcPts val="600"/>
              </a:spcAft>
            </a:pPr>
            <a:r>
              <a:rPr lang="en-US" sz="1400" b="1" dirty="0">
                <a:latin typeface="Tahoma" panose="020B0604030504040204" pitchFamily="34" charset="0"/>
                <a:ea typeface="Tahoma" panose="020B0604030504040204" pitchFamily="34" charset="0"/>
                <a:cs typeface="Tahoma" panose="020B0604030504040204" pitchFamily="34" charset="0"/>
              </a:rPr>
              <a:t>Conditions in the park</a:t>
            </a:r>
          </a:p>
          <a:p>
            <a:pPr marL="285750" lvl="0" indent="-285750" algn="l">
              <a:lnSpc>
                <a:spcPct val="150000"/>
              </a:lnSpc>
              <a:spcAft>
                <a:spcPts val="0"/>
              </a:spcAft>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Findings of the interviews and observations indicate that:</a:t>
            </a:r>
            <a:endParaRPr lang="he-IL" sz="12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Wingdings" panose="05000000000000000000" pitchFamily="2" charset="2"/>
              <a:buChar char="§"/>
            </a:pPr>
            <a:r>
              <a:rPr lang="en-US" sz="1200" dirty="0">
                <a:latin typeface="Tahoma" panose="020B0604030504040204" pitchFamily="34" charset="0"/>
                <a:ea typeface="Tahoma" panose="020B0604030504040204" pitchFamily="34" charset="0"/>
                <a:cs typeface="Tahoma" panose="020B0604030504040204" pitchFamily="34" charset="0"/>
              </a:rPr>
              <a:t>Visitors view the park as a green and shady area with some natural elements. However, the area is not utilized to its full potential, and lacks basic features that would make visits more enjoyable. No visitors were seen sitting on the lawns.</a:t>
            </a:r>
          </a:p>
          <a:p>
            <a:pPr marL="285750" indent="-285750" algn="l">
              <a:lnSpc>
                <a:spcPct val="150000"/>
              </a:lnSpc>
              <a:buClr>
                <a:srgbClr val="EC1C3C"/>
              </a:buClr>
              <a:buFont typeface="Wingdings" panose="05000000000000000000" pitchFamily="2" charset="2"/>
              <a:buChar char="§"/>
            </a:pPr>
            <a:r>
              <a:rPr lang="en-US" sz="1200" dirty="0">
                <a:latin typeface="Tahoma" panose="020B0604030504040204" pitchFamily="34" charset="0"/>
                <a:ea typeface="Tahoma" panose="020B0604030504040204" pitchFamily="34" charset="0"/>
                <a:cs typeface="Tahoma" panose="020B0604030504040204" pitchFamily="34" charset="0"/>
              </a:rPr>
              <a:t>There is a sense of fear and insecurity in the park, due to the poorly maintained infrastructure and the presence of social groups that are perceived as threatening.</a:t>
            </a:r>
          </a:p>
          <a:p>
            <a:pPr marL="285750" indent="-285750" algn="l">
              <a:lnSpc>
                <a:spcPct val="150000"/>
              </a:lnSpc>
              <a:buClr>
                <a:srgbClr val="EC1C3C"/>
              </a:buClr>
              <a:buFont typeface="Wingdings" panose="05000000000000000000" pitchFamily="2" charset="2"/>
              <a:buChar char="§"/>
            </a:pPr>
            <a:r>
              <a:rPr lang="en-US" sz="1200" dirty="0">
                <a:latin typeface="Tahoma" panose="020B0604030504040204" pitchFamily="34" charset="0"/>
                <a:ea typeface="Tahoma" panose="020B0604030504040204" pitchFamily="34" charset="0"/>
                <a:cs typeface="Tahoma" panose="020B0604030504040204" pitchFamily="34" charset="0"/>
              </a:rPr>
              <a:t>Bicyclists ride in the playground and motorcyclists drive on pedestrian paths</a:t>
            </a:r>
            <a:r>
              <a:rPr lang="he-IL" sz="1200" dirty="0">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a:p>
            <a:pPr marL="285750" lvl="0" indent="-285750" algn="l">
              <a:lnSpc>
                <a:spcPct val="150000"/>
              </a:lnSpc>
              <a:spcAft>
                <a:spcPts val="0"/>
              </a:spcAft>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The play equipment is old and dilapidated. Interviewees said it is unsafe. The equipment is not challenging or interesting for older children.</a:t>
            </a:r>
          </a:p>
          <a:p>
            <a:pPr marL="285750" lvl="0" indent="-285750" algn="l">
              <a:lnSpc>
                <a:spcPct val="150000"/>
              </a:lnSpc>
              <a:spcAft>
                <a:spcPts val="0"/>
              </a:spcAft>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There is no access to proper toilets or drinking facilities. Children were observed defecating in the bushes.</a:t>
            </a:r>
          </a:p>
          <a:p>
            <a:pPr marL="285750" lvl="0" indent="-285750" algn="l">
              <a:lnSpc>
                <a:spcPct val="150000"/>
              </a:lnSpc>
              <a:spcAft>
                <a:spcPts val="0"/>
              </a:spcAft>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Passages between various levels in the park are not accessible to disabled people or people pushing strollers.</a:t>
            </a:r>
          </a:p>
          <a:p>
            <a:pPr marL="285750" lvl="0" indent="-285750" algn="l">
              <a:lnSpc>
                <a:spcPct val="150000"/>
              </a:lnSpc>
              <a:spcAft>
                <a:spcPts val="0"/>
              </a:spcAft>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There are exposed and dangerous electrical switches on the lamp posts.</a:t>
            </a:r>
            <a:endParaRPr lang="he-IL" sz="12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There are not enough garbage cans and they are not conveniently located; there is a lot of garbage thrown on the ground.</a:t>
            </a:r>
            <a:endParaRPr lang="he-IL" sz="1200" dirty="0">
              <a:latin typeface="Tahoma" panose="020B0604030504040204" pitchFamily="34" charset="0"/>
              <a:ea typeface="Tahoma" panose="020B0604030504040204" pitchFamily="34" charset="0"/>
              <a:cs typeface="Tahoma" panose="020B0604030504040204" pitchFamily="34" charset="0"/>
            </a:endParaRPr>
          </a:p>
        </p:txBody>
      </p:sp>
      <p:grpSp>
        <p:nvGrpSpPr>
          <p:cNvPr id="3" name="Group 2">
            <a:extLst>
              <a:ext uri="{FF2B5EF4-FFF2-40B4-BE49-F238E27FC236}">
                <a16:creationId xmlns:a16="http://schemas.microsoft.com/office/drawing/2014/main" id="{9E8C5CAA-17B6-451A-8781-6FB0483F3912}"/>
              </a:ext>
            </a:extLst>
          </p:cNvPr>
          <p:cNvGrpSpPr/>
          <p:nvPr/>
        </p:nvGrpSpPr>
        <p:grpSpPr>
          <a:xfrm>
            <a:off x="92101" y="326205"/>
            <a:ext cx="1926963" cy="6024618"/>
            <a:chOff x="407405" y="326205"/>
            <a:chExt cx="1926963" cy="6024618"/>
          </a:xfrm>
        </p:grpSpPr>
        <p:sp>
          <p:nvSpPr>
            <p:cNvPr id="13" name="Rectangle 12">
              <a:extLst>
                <a:ext uri="{FF2B5EF4-FFF2-40B4-BE49-F238E27FC236}">
                  <a16:creationId xmlns:a16="http://schemas.microsoft.com/office/drawing/2014/main" id="{5FCF0DA7-60C0-4247-BAB8-F82B008A2706}"/>
                </a:ext>
              </a:extLst>
            </p:cNvPr>
            <p:cNvSpPr/>
            <p:nvPr/>
          </p:nvSpPr>
          <p:spPr>
            <a:xfrm>
              <a:off x="642789" y="2250786"/>
              <a:ext cx="1425113" cy="972000"/>
            </a:xfrm>
            <a:prstGeom prst="rect">
              <a:avLst/>
            </a:prstGeom>
            <a:solidFill>
              <a:srgbClr val="BEB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en-US" sz="1400" b="1" dirty="0">
                  <a:latin typeface="Calibri" panose="020F0502020204030204" pitchFamily="34" charset="0"/>
                  <a:cs typeface="Calibri" panose="020F0502020204030204" pitchFamily="34" charset="0"/>
                </a:rPr>
                <a:t>Cleanliness and maintenance</a:t>
              </a:r>
              <a:endParaRPr lang="he-IL" sz="1400" b="1" dirty="0">
                <a:latin typeface="Calibri" panose="020F0502020204030204" pitchFamily="34" charset="0"/>
                <a:cs typeface="Calibri" panose="020F0502020204030204" pitchFamily="34" charset="0"/>
              </a:endParaRPr>
            </a:p>
            <a:p>
              <a:pPr algn="ctr" rtl="1"/>
              <a:r>
                <a:rPr lang="he-IL" sz="3600" b="1" dirty="0">
                  <a:solidFill>
                    <a:prstClr val="white"/>
                  </a:solidFill>
                  <a:latin typeface="Calibri" panose="020F0502020204030204" pitchFamily="34" charset="0"/>
                  <a:cs typeface="Calibri" panose="020F0502020204030204" pitchFamily="34" charset="0"/>
                </a:rPr>
                <a:t>4.4</a:t>
              </a:r>
              <a:r>
                <a:rPr lang="he-IL" sz="4000" dirty="0">
                  <a:solidFill>
                    <a:prstClr val="white"/>
                  </a:solidFill>
                  <a:latin typeface="Calibri" panose="020F0502020204030204" pitchFamily="34" charset="0"/>
                  <a:cs typeface="Calibri" panose="020F0502020204030204" pitchFamily="34" charset="0"/>
                </a:rPr>
                <a:t> </a:t>
              </a:r>
              <a:r>
                <a:rPr lang="en-US" dirty="0">
                  <a:solidFill>
                    <a:prstClr val="white"/>
                  </a:solidFill>
                  <a:latin typeface="Calibri" panose="020F0502020204030204" pitchFamily="34" charset="0"/>
                  <a:cs typeface="Calibri" panose="020F0502020204030204" pitchFamily="34" charset="0"/>
                </a:rPr>
                <a:t> </a:t>
              </a:r>
            </a:p>
          </p:txBody>
        </p:sp>
        <p:sp>
          <p:nvSpPr>
            <p:cNvPr id="14" name="Rectangle 13">
              <a:extLst>
                <a:ext uri="{FF2B5EF4-FFF2-40B4-BE49-F238E27FC236}">
                  <a16:creationId xmlns:a16="http://schemas.microsoft.com/office/drawing/2014/main" id="{02307653-3703-43B0-BCA8-3406C68C53B1}"/>
                </a:ext>
              </a:extLst>
            </p:cNvPr>
            <p:cNvSpPr/>
            <p:nvPr/>
          </p:nvSpPr>
          <p:spPr>
            <a:xfrm>
              <a:off x="650017" y="5378823"/>
              <a:ext cx="1417880" cy="972000"/>
            </a:xfrm>
            <a:prstGeom prst="rect">
              <a:avLst/>
            </a:prstGeom>
            <a:solidFill>
              <a:srgbClr val="BEB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en-US" sz="1400" b="1" dirty="0">
                  <a:latin typeface="Calibri" panose="020F0502020204030204" pitchFamily="34" charset="0"/>
                  <a:cs typeface="Calibri" panose="020F0502020204030204" pitchFamily="34" charset="0"/>
                </a:rPr>
                <a:t>Seating</a:t>
              </a:r>
              <a:endParaRPr lang="he-IL" sz="1400" b="1" dirty="0">
                <a:latin typeface="Calibri" panose="020F0502020204030204" pitchFamily="34" charset="0"/>
                <a:cs typeface="Calibri" panose="020F0502020204030204" pitchFamily="34" charset="0"/>
              </a:endParaRPr>
            </a:p>
            <a:p>
              <a:pPr algn="ctr" rtl="1"/>
              <a:r>
                <a:rPr lang="he-IL" sz="3600" b="1" dirty="0">
                  <a:solidFill>
                    <a:prstClr val="white"/>
                  </a:solidFill>
                  <a:latin typeface="Calibri" panose="020F0502020204030204" pitchFamily="34" charset="0"/>
                  <a:cs typeface="Calibri" panose="020F0502020204030204" pitchFamily="34" charset="0"/>
                </a:rPr>
                <a:t>2.5</a:t>
              </a:r>
              <a:r>
                <a:rPr lang="he-IL" sz="4000" b="1" dirty="0">
                  <a:solidFill>
                    <a:prstClr val="white"/>
                  </a:solidFill>
                  <a:latin typeface="Calibri" panose="020F0502020204030204" pitchFamily="34" charset="0"/>
                  <a:cs typeface="Calibri" panose="020F0502020204030204" pitchFamily="34" charset="0"/>
                </a:rPr>
                <a:t> </a:t>
              </a:r>
              <a:r>
                <a:rPr lang="en-US" b="1" dirty="0">
                  <a:solidFill>
                    <a:prstClr val="white"/>
                  </a:solidFill>
                  <a:latin typeface="Calibri" panose="020F0502020204030204" pitchFamily="34" charset="0"/>
                  <a:cs typeface="Calibri" panose="020F0502020204030204" pitchFamily="34" charset="0"/>
                </a:rPr>
                <a:t> </a:t>
              </a:r>
            </a:p>
          </p:txBody>
        </p:sp>
        <p:sp>
          <p:nvSpPr>
            <p:cNvPr id="15" name="Rectangle 14">
              <a:extLst>
                <a:ext uri="{FF2B5EF4-FFF2-40B4-BE49-F238E27FC236}">
                  <a16:creationId xmlns:a16="http://schemas.microsoft.com/office/drawing/2014/main" id="{036D2A2A-9895-4C1B-ACA7-BF5008E06B8C}"/>
                </a:ext>
              </a:extLst>
            </p:cNvPr>
            <p:cNvSpPr/>
            <p:nvPr/>
          </p:nvSpPr>
          <p:spPr>
            <a:xfrm>
              <a:off x="642789" y="1298205"/>
              <a:ext cx="1425113" cy="881902"/>
            </a:xfrm>
            <a:prstGeom prst="rect">
              <a:avLst/>
            </a:prstGeom>
            <a:solidFill>
              <a:srgbClr val="BEB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en-US" sz="1400" b="1" dirty="0">
                  <a:latin typeface="Calibri" panose="020F0502020204030204" pitchFamily="34" charset="0"/>
                  <a:cs typeface="Calibri" panose="020F0502020204030204" pitchFamily="34" charset="0"/>
                </a:rPr>
                <a:t>Shade</a:t>
              </a:r>
              <a:endParaRPr lang="he-IL" sz="1400" b="1" dirty="0">
                <a:latin typeface="Calibri" panose="020F0502020204030204" pitchFamily="34" charset="0"/>
                <a:cs typeface="Calibri" panose="020F0502020204030204" pitchFamily="34" charset="0"/>
              </a:endParaRPr>
            </a:p>
            <a:p>
              <a:pPr algn="ctr" rtl="1"/>
              <a:r>
                <a:rPr lang="he-IL" sz="3600" b="1" dirty="0">
                  <a:solidFill>
                    <a:prstClr val="white"/>
                  </a:solidFill>
                  <a:latin typeface="Calibri" panose="020F0502020204030204" pitchFamily="34" charset="0"/>
                  <a:cs typeface="Calibri" panose="020F0502020204030204" pitchFamily="34" charset="0"/>
                </a:rPr>
                <a:t>5.1</a:t>
              </a:r>
              <a:r>
                <a:rPr lang="he-IL" sz="4000" b="1" dirty="0">
                  <a:solidFill>
                    <a:prstClr val="white"/>
                  </a:solidFill>
                  <a:latin typeface="Calibri" panose="020F0502020204030204" pitchFamily="34" charset="0"/>
                  <a:cs typeface="Calibri" panose="020F0502020204030204" pitchFamily="34" charset="0"/>
                </a:rPr>
                <a:t> </a:t>
              </a:r>
              <a:r>
                <a:rPr lang="en-US" b="1" dirty="0">
                  <a:solidFill>
                    <a:prstClr val="white"/>
                  </a:solidFill>
                  <a:latin typeface="Calibri" panose="020F0502020204030204" pitchFamily="34" charset="0"/>
                  <a:cs typeface="Calibri" panose="020F0502020204030204" pitchFamily="34" charset="0"/>
                </a:rPr>
                <a:t> </a:t>
              </a:r>
            </a:p>
          </p:txBody>
        </p:sp>
        <p:sp>
          <p:nvSpPr>
            <p:cNvPr id="16" name="Rectangle 15">
              <a:extLst>
                <a:ext uri="{FF2B5EF4-FFF2-40B4-BE49-F238E27FC236}">
                  <a16:creationId xmlns:a16="http://schemas.microsoft.com/office/drawing/2014/main" id="{E17E11CA-B3D1-488D-B258-7425E07678AB}"/>
                </a:ext>
              </a:extLst>
            </p:cNvPr>
            <p:cNvSpPr/>
            <p:nvPr/>
          </p:nvSpPr>
          <p:spPr>
            <a:xfrm>
              <a:off x="642789" y="4336144"/>
              <a:ext cx="1425108" cy="972000"/>
            </a:xfrm>
            <a:prstGeom prst="rect">
              <a:avLst/>
            </a:prstGeom>
            <a:solidFill>
              <a:srgbClr val="BEB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en-US" sz="1400" b="1" dirty="0">
                  <a:latin typeface="Calibri" panose="020F0502020204030204" pitchFamily="34" charset="0"/>
                  <a:cs typeface="Calibri" panose="020F0502020204030204" pitchFamily="34" charset="0"/>
                </a:rPr>
                <a:t>Lighting</a:t>
              </a:r>
              <a:endParaRPr lang="he-IL" sz="1400" b="1" dirty="0">
                <a:latin typeface="Calibri" panose="020F0502020204030204" pitchFamily="34" charset="0"/>
                <a:cs typeface="Calibri" panose="020F0502020204030204" pitchFamily="34" charset="0"/>
              </a:endParaRPr>
            </a:p>
            <a:p>
              <a:pPr algn="ctr" rtl="1"/>
              <a:r>
                <a:rPr lang="he-IL" sz="3600" b="1" dirty="0">
                  <a:solidFill>
                    <a:prstClr val="white"/>
                  </a:solidFill>
                  <a:latin typeface="Calibri" panose="020F0502020204030204" pitchFamily="34" charset="0"/>
                  <a:cs typeface="Calibri" panose="020F0502020204030204" pitchFamily="34" charset="0"/>
                </a:rPr>
                <a:t>3</a:t>
              </a:r>
              <a:r>
                <a:rPr lang="he-IL" sz="4000" b="1" dirty="0">
                  <a:solidFill>
                    <a:prstClr val="white"/>
                  </a:solidFill>
                  <a:latin typeface="Calibri" panose="020F0502020204030204" pitchFamily="34" charset="0"/>
                  <a:cs typeface="Calibri" panose="020F0502020204030204" pitchFamily="34" charset="0"/>
                </a:rPr>
                <a:t> </a:t>
              </a:r>
              <a:r>
                <a:rPr lang="en-US" b="1" dirty="0">
                  <a:solidFill>
                    <a:prstClr val="white"/>
                  </a:solidFill>
                  <a:latin typeface="Calibri" panose="020F0502020204030204" pitchFamily="34" charset="0"/>
                  <a:cs typeface="Calibri" panose="020F0502020204030204" pitchFamily="34" charset="0"/>
                </a:rPr>
                <a:t> </a:t>
              </a:r>
            </a:p>
          </p:txBody>
        </p:sp>
        <p:sp>
          <p:nvSpPr>
            <p:cNvPr id="18" name="Rectangle 17">
              <a:extLst>
                <a:ext uri="{FF2B5EF4-FFF2-40B4-BE49-F238E27FC236}">
                  <a16:creationId xmlns:a16="http://schemas.microsoft.com/office/drawing/2014/main" id="{F0FE0C02-2991-4FFC-BE64-BC7CA48D2C69}"/>
                </a:ext>
              </a:extLst>
            </p:cNvPr>
            <p:cNvSpPr/>
            <p:nvPr/>
          </p:nvSpPr>
          <p:spPr>
            <a:xfrm>
              <a:off x="642789" y="3293465"/>
              <a:ext cx="1425111" cy="972000"/>
            </a:xfrm>
            <a:prstGeom prst="rect">
              <a:avLst/>
            </a:prstGeom>
            <a:solidFill>
              <a:srgbClr val="BEB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en-US" sz="1400" b="1" dirty="0">
                  <a:latin typeface="Calibri" panose="020F0502020204030204" pitchFamily="34" charset="0"/>
                  <a:cs typeface="Calibri" panose="020F0502020204030204" pitchFamily="34" charset="0"/>
                </a:rPr>
                <a:t>Child safety</a:t>
              </a:r>
              <a:endParaRPr lang="he-IL" sz="1400" b="1" dirty="0">
                <a:latin typeface="Calibri" panose="020F0502020204030204" pitchFamily="34" charset="0"/>
                <a:cs typeface="Calibri" panose="020F0502020204030204" pitchFamily="34" charset="0"/>
              </a:endParaRPr>
            </a:p>
            <a:p>
              <a:pPr algn="ctr" rtl="1"/>
              <a:r>
                <a:rPr lang="he-IL" sz="3600" b="1" dirty="0">
                  <a:solidFill>
                    <a:prstClr val="white"/>
                  </a:solidFill>
                  <a:latin typeface="Calibri" panose="020F0502020204030204" pitchFamily="34" charset="0"/>
                  <a:cs typeface="Calibri" panose="020F0502020204030204" pitchFamily="34" charset="0"/>
                </a:rPr>
                <a:t>3.1</a:t>
              </a:r>
              <a:r>
                <a:rPr lang="he-IL" sz="4000" b="1" dirty="0">
                  <a:solidFill>
                    <a:prstClr val="white"/>
                  </a:solidFill>
                  <a:latin typeface="Calibri" panose="020F0502020204030204" pitchFamily="34" charset="0"/>
                  <a:cs typeface="Calibri" panose="020F0502020204030204" pitchFamily="34" charset="0"/>
                </a:rPr>
                <a:t> </a:t>
              </a:r>
              <a:r>
                <a:rPr lang="en-US" b="1" dirty="0">
                  <a:solidFill>
                    <a:prstClr val="white"/>
                  </a:solidFill>
                  <a:latin typeface="Calibri" panose="020F0502020204030204" pitchFamily="34" charset="0"/>
                  <a:cs typeface="Calibri" panose="020F0502020204030204" pitchFamily="34" charset="0"/>
                </a:rPr>
                <a:t> </a:t>
              </a:r>
            </a:p>
          </p:txBody>
        </p:sp>
        <p:sp>
          <p:nvSpPr>
            <p:cNvPr id="19" name="Rectangle 18">
              <a:extLst>
                <a:ext uri="{FF2B5EF4-FFF2-40B4-BE49-F238E27FC236}">
                  <a16:creationId xmlns:a16="http://schemas.microsoft.com/office/drawing/2014/main" id="{9DFDF2D7-750C-4C01-A5DF-ED8477D205B8}"/>
                </a:ext>
              </a:extLst>
            </p:cNvPr>
            <p:cNvSpPr/>
            <p:nvPr/>
          </p:nvSpPr>
          <p:spPr>
            <a:xfrm>
              <a:off x="407405" y="326205"/>
              <a:ext cx="1926963" cy="97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en-US" sz="1400" b="1" dirty="0">
                  <a:solidFill>
                    <a:srgbClr val="4978A6"/>
                  </a:solidFill>
                  <a:latin typeface="Tahoma" panose="020B0604030504040204" pitchFamily="34" charset="0"/>
                  <a:ea typeface="Tahoma" panose="020B0604030504040204" pitchFamily="34" charset="0"/>
                  <a:cs typeface="Tahoma" panose="020B0604030504040204" pitchFamily="34" charset="0"/>
                </a:rPr>
                <a:t>Average score * Based on observations and interviews</a:t>
              </a:r>
            </a:p>
          </p:txBody>
        </p:sp>
      </p:grpSp>
      <p:sp>
        <p:nvSpPr>
          <p:cNvPr id="20" name="TextBox 19">
            <a:extLst>
              <a:ext uri="{FF2B5EF4-FFF2-40B4-BE49-F238E27FC236}">
                <a16:creationId xmlns:a16="http://schemas.microsoft.com/office/drawing/2014/main" id="{D21C2058-736C-4861-9B49-5FC3A3AC052F}"/>
              </a:ext>
            </a:extLst>
          </p:cNvPr>
          <p:cNvSpPr txBox="1"/>
          <p:nvPr/>
        </p:nvSpPr>
        <p:spPr>
          <a:xfrm>
            <a:off x="2446946" y="5829211"/>
            <a:ext cx="3649054" cy="246221"/>
          </a:xfrm>
          <a:prstGeom prst="rect">
            <a:avLst/>
          </a:prstGeom>
          <a:noFill/>
        </p:spPr>
        <p:txBody>
          <a:bodyPr wrap="square" rtlCol="1">
            <a:spAutoFit/>
          </a:bodyPr>
          <a:lstStyle/>
          <a:p>
            <a:pPr algn="l"/>
            <a:r>
              <a:rPr lang="en-US" sz="1000" dirty="0">
                <a:latin typeface="Calibri" panose="020F0502020204030204" pitchFamily="34" charset="0"/>
                <a:cs typeface="Calibri" panose="020F0502020204030204" pitchFamily="34" charset="0"/>
              </a:rPr>
              <a:t>* Scores range from  1 to 7 (with 1 the lowest and 7 the highest)</a:t>
            </a:r>
            <a:endParaRPr lang="he-IL" sz="1000" dirty="0">
              <a:latin typeface="Calibri" panose="020F0502020204030204" pitchFamily="34" charset="0"/>
              <a:cs typeface="Calibri" panose="020F0502020204030204" pitchFamily="34" charset="0"/>
            </a:endParaRPr>
          </a:p>
        </p:txBody>
      </p:sp>
      <p:sp>
        <p:nvSpPr>
          <p:cNvPr id="21" name="Rectangle 20">
            <a:extLst>
              <a:ext uri="{FF2B5EF4-FFF2-40B4-BE49-F238E27FC236}">
                <a16:creationId xmlns:a16="http://schemas.microsoft.com/office/drawing/2014/main" id="{39A5AAA7-60DE-4B48-A739-3A829E6C721F}"/>
              </a:ext>
            </a:extLst>
          </p:cNvPr>
          <p:cNvSpPr/>
          <p:nvPr/>
        </p:nvSpPr>
        <p:spPr>
          <a:xfrm>
            <a:off x="2446947" y="389650"/>
            <a:ext cx="9745054" cy="369332"/>
          </a:xfrm>
          <a:prstGeom prst="rect">
            <a:avLst/>
          </a:prstGeom>
          <a:solidFill>
            <a:srgbClr val="4978A6"/>
          </a:solidFill>
          <a:ln>
            <a:noFill/>
          </a:ln>
        </p:spPr>
        <p:txBody>
          <a:bodyPr wrap="square">
            <a:spAutoFit/>
          </a:bodyPr>
          <a:lstStyle/>
          <a:p>
            <a:pPr algn="ct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Adjusting the physical infrastructure to young children and their caregivers</a:t>
            </a:r>
            <a:endParaRPr lang="he-IL" dirty="0">
              <a:solidFill>
                <a:schemeClr val="bg1"/>
              </a:solidFill>
            </a:endParaRPr>
          </a:p>
        </p:txBody>
      </p:sp>
      <p:cxnSp>
        <p:nvCxnSpPr>
          <p:cNvPr id="22" name="Straight Connector 21">
            <a:extLst>
              <a:ext uri="{FF2B5EF4-FFF2-40B4-BE49-F238E27FC236}">
                <a16:creationId xmlns:a16="http://schemas.microsoft.com/office/drawing/2014/main" id="{768901DB-5DF3-4D3D-A328-036486762DEF}"/>
              </a:ext>
            </a:extLst>
          </p:cNvPr>
          <p:cNvCxnSpPr>
            <a:cxnSpLocks/>
          </p:cNvCxnSpPr>
          <p:nvPr/>
        </p:nvCxnSpPr>
        <p:spPr>
          <a:xfrm>
            <a:off x="2446946" y="389651"/>
            <a:ext cx="0" cy="6039724"/>
          </a:xfrm>
          <a:prstGeom prst="line">
            <a:avLst/>
          </a:prstGeom>
          <a:ln w="38100">
            <a:solidFill>
              <a:srgbClr val="4978A6"/>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586717BC-1B54-4F41-984A-B18D3ADB0556}"/>
              </a:ext>
            </a:extLst>
          </p:cNvPr>
          <p:cNvSpPr/>
          <p:nvPr/>
        </p:nvSpPr>
        <p:spPr>
          <a:xfrm>
            <a:off x="2576683" y="758983"/>
            <a:ext cx="3371846" cy="3424848"/>
          </a:xfrm>
          <a:prstGeom prst="rect">
            <a:avLst/>
          </a:prstGeom>
        </p:spPr>
        <p:txBody>
          <a:bodyPr wrap="square">
            <a:spAutoFit/>
          </a:bodyPr>
          <a:lstStyle/>
          <a:p>
            <a:pPr lvl="0" algn="l">
              <a:lnSpc>
                <a:spcPct val="150000"/>
              </a:lnSpc>
              <a:buClr>
                <a:srgbClr val="EC1C3C"/>
              </a:buClr>
            </a:pPr>
            <a:r>
              <a:rPr lang="en-US" sz="1400" b="1" dirty="0">
                <a:solidFill>
                  <a:prstClr val="black"/>
                </a:solidFill>
                <a:latin typeface="Tahoma" panose="020B0604030504040204" pitchFamily="34" charset="0"/>
                <a:ea typeface="Tahoma" panose="020B0604030504040204" pitchFamily="34" charset="0"/>
                <a:cs typeface="Tahoma" panose="020B0604030504040204" pitchFamily="34" charset="0"/>
              </a:rPr>
              <a:t>Mobility obstacles in the park area:</a:t>
            </a:r>
          </a:p>
          <a:p>
            <a:pPr marL="285750" lvl="0" indent="-285750" algn="l">
              <a:lnSpc>
                <a:spcPct val="150000"/>
              </a:lnSpc>
              <a:buClr>
                <a:srgbClr val="EC1C3C"/>
              </a:buClr>
              <a:buFont typeface="Tahoma" panose="020B0604030504040204" pitchFamily="34" charset="0"/>
              <a:buChar char="█"/>
            </a:pPr>
            <a:r>
              <a:rPr lang="en-US" sz="1200" dirty="0">
                <a:effectLst/>
                <a:latin typeface="Tahoma" panose="020B0604030504040204" pitchFamily="34" charset="0"/>
                <a:ea typeface="Tahoma" panose="020B0604030504040204" pitchFamily="34" charset="0"/>
                <a:cs typeface="Tahoma" panose="020B0604030504040204" pitchFamily="34" charset="0"/>
              </a:rPr>
              <a:t>The nearby parking lot has no pedestrian crosswalk</a:t>
            </a:r>
            <a:r>
              <a:rPr lang="he-IL" sz="1200" dirty="0">
                <a:solidFill>
                  <a:prstClr val="black"/>
                </a:solidFill>
                <a:latin typeface="Tahoma" panose="020B0604030504040204" pitchFamily="34" charset="0"/>
                <a:ea typeface="Tahoma" panose="020B0604030504040204" pitchFamily="34" charset="0"/>
                <a:cs typeface="Tahoma" panose="020B0604030504040204" pitchFamily="34" charset="0"/>
              </a:rPr>
              <a:t>.</a:t>
            </a:r>
          </a:p>
          <a:p>
            <a:pPr marL="285750" lvl="0" indent="-285750" algn="l">
              <a:lnSpc>
                <a:spcPct val="150000"/>
              </a:lnSpc>
              <a:buClr>
                <a:srgbClr val="EC1C3C"/>
              </a:buClr>
              <a:buFont typeface="Tahoma" panose="020B0604030504040204" pitchFamily="34" charset="0"/>
              <a:buChar char="█"/>
            </a:pPr>
            <a:r>
              <a:rPr lang="en-US" sz="1200" dirty="0">
                <a:solidFill>
                  <a:prstClr val="black"/>
                </a:solidFill>
                <a:latin typeface="Tahoma" panose="020B0604030504040204" pitchFamily="34" charset="0"/>
                <a:ea typeface="Tahoma" panose="020B0604030504040204" pitchFamily="34" charset="0"/>
                <a:cs typeface="Tahoma" panose="020B0604030504040204" pitchFamily="34" charset="0"/>
              </a:rPr>
              <a:t>There are no bike paths and no separation between riders and pedestrians.</a:t>
            </a:r>
          </a:p>
          <a:p>
            <a:pPr marL="285750" lvl="0" indent="-285750" algn="l">
              <a:lnSpc>
                <a:spcPct val="150000"/>
              </a:lnSpc>
              <a:buClr>
                <a:srgbClr val="EC1C3C"/>
              </a:buClr>
              <a:buFont typeface="Tahoma" panose="020B0604030504040204" pitchFamily="34" charset="0"/>
              <a:buChar char="█"/>
            </a:pPr>
            <a:r>
              <a:rPr lang="en-US" sz="1200" dirty="0">
                <a:solidFill>
                  <a:prstClr val="black"/>
                </a:solidFill>
                <a:latin typeface="Tahoma" panose="020B0604030504040204" pitchFamily="34" charset="0"/>
                <a:ea typeface="Tahoma" panose="020B0604030504040204" pitchFamily="34" charset="0"/>
                <a:cs typeface="Tahoma" panose="020B0604030504040204" pitchFamily="34" charset="0"/>
              </a:rPr>
              <a:t>The paving stones around the park are broken or sunken. </a:t>
            </a:r>
          </a:p>
          <a:p>
            <a:pPr marL="285750" lvl="0" indent="-285750" algn="l">
              <a:lnSpc>
                <a:spcPct val="150000"/>
              </a:lnSpc>
              <a:buClr>
                <a:srgbClr val="EC1C3C"/>
              </a:buClr>
              <a:buFont typeface="Tahoma" panose="020B0604030504040204" pitchFamily="34" charset="0"/>
              <a:buChar char="█"/>
            </a:pPr>
            <a:r>
              <a:rPr lang="en-US" sz="1200" dirty="0">
                <a:solidFill>
                  <a:prstClr val="black"/>
                </a:solidFill>
                <a:latin typeface="Tahoma" panose="020B0604030504040204" pitchFamily="34" charset="0"/>
                <a:ea typeface="Tahoma" panose="020B0604030504040204" pitchFamily="34" charset="0"/>
                <a:cs typeface="Tahoma" panose="020B0604030504040204" pitchFamily="34" charset="0"/>
              </a:rPr>
              <a:t>Some sidewalks leading to the park are narrow. Cars park on the sidewalks.</a:t>
            </a:r>
            <a:r>
              <a:rPr lang="he-IL" sz="1200" dirty="0">
                <a:solidFill>
                  <a:prstClr val="black"/>
                </a:solidFill>
                <a:latin typeface="Tahoma" panose="020B0604030504040204" pitchFamily="34" charset="0"/>
                <a:ea typeface="Tahoma" panose="020B0604030504040204" pitchFamily="34" charset="0"/>
                <a:cs typeface="Tahoma" panose="020B0604030504040204" pitchFamily="34" charset="0"/>
              </a:rPr>
              <a:t> </a:t>
            </a:r>
            <a:endParaRPr lang="en-US" sz="12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285750" lvl="0" indent="-285750" algn="l">
              <a:lnSpc>
                <a:spcPct val="150000"/>
              </a:lnSpc>
              <a:buClr>
                <a:srgbClr val="EC1C3C"/>
              </a:buClr>
              <a:buFont typeface="Tahoma" panose="020B0604030504040204" pitchFamily="34" charset="0"/>
              <a:buChar char="█"/>
            </a:pPr>
            <a:r>
              <a:rPr lang="en-US" sz="1200" dirty="0">
                <a:solidFill>
                  <a:prstClr val="black"/>
                </a:solidFill>
                <a:latin typeface="Tahoma" panose="020B0604030504040204" pitchFamily="34" charset="0"/>
                <a:ea typeface="Tahoma" panose="020B0604030504040204" pitchFamily="34" charset="0"/>
                <a:cs typeface="Tahoma" panose="020B0604030504040204" pitchFamily="34" charset="0"/>
              </a:rPr>
              <a:t>The crosswalk markings are faded. There is only one sign alerting drivers to the crosswalk</a:t>
            </a:r>
            <a:r>
              <a:rPr lang="he-IL" sz="1200" dirty="0">
                <a:solidFill>
                  <a:prstClr val="black"/>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2006616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12</a:t>
            </a:fld>
            <a:endParaRPr lang="en-US" sz="1400" dirty="0"/>
          </a:p>
        </p:txBody>
      </p:sp>
      <p:sp>
        <p:nvSpPr>
          <p:cNvPr id="6" name="TextBox 5">
            <a:extLst>
              <a:ext uri="{FF2B5EF4-FFF2-40B4-BE49-F238E27FC236}">
                <a16:creationId xmlns:a16="http://schemas.microsoft.com/office/drawing/2014/main" id="{71AC1DE8-4FD0-43CF-8F42-3F7F1246AC19}"/>
              </a:ext>
            </a:extLst>
          </p:cNvPr>
          <p:cNvSpPr txBox="1"/>
          <p:nvPr/>
        </p:nvSpPr>
        <p:spPr>
          <a:xfrm>
            <a:off x="0" y="0"/>
            <a:ext cx="12192000" cy="400110"/>
          </a:xfrm>
          <a:prstGeom prst="rect">
            <a:avLst/>
          </a:prstGeom>
          <a:solidFill>
            <a:srgbClr val="EC1C3C"/>
          </a:solidFill>
        </p:spPr>
        <p:txBody>
          <a:bodyPr wrap="square" rtlCol="0">
            <a:spAutoFit/>
          </a:bodyPr>
          <a:lstStyle/>
          <a:p>
            <a:pPr algn="l"/>
            <a:r>
              <a:rPr lang="en-US" sz="2000" b="1" dirty="0">
                <a:solidFill>
                  <a:schemeClr val="bg1"/>
                </a:solidFill>
                <a:latin typeface="Tahoma" pitchFamily="34" charset="0"/>
                <a:ea typeface="Tahoma" pitchFamily="34" charset="0"/>
                <a:cs typeface="Tahoma" pitchFamily="34" charset="0"/>
              </a:rPr>
              <a:t>Gan HaShnayim- Summary and Recommendations</a:t>
            </a:r>
            <a:endParaRPr lang="he-IL" sz="2000" b="1" dirty="0">
              <a:solidFill>
                <a:schemeClr val="bg1"/>
              </a:solidFill>
              <a:latin typeface="Tahoma" pitchFamily="34" charset="0"/>
              <a:ea typeface="Tahoma" pitchFamily="34" charset="0"/>
              <a:cs typeface="Tahoma" pitchFamily="34" charset="0"/>
            </a:endParaRPr>
          </a:p>
        </p:txBody>
      </p:sp>
      <p:sp>
        <p:nvSpPr>
          <p:cNvPr id="7" name="Rectangle 6">
            <a:extLst>
              <a:ext uri="{FF2B5EF4-FFF2-40B4-BE49-F238E27FC236}">
                <a16:creationId xmlns:a16="http://schemas.microsoft.com/office/drawing/2014/main" id="{CB0E8BE5-D3AB-4585-A046-F5FE7FC9C31C}"/>
              </a:ext>
            </a:extLst>
          </p:cNvPr>
          <p:cNvSpPr/>
          <p:nvPr/>
        </p:nvSpPr>
        <p:spPr>
          <a:xfrm>
            <a:off x="1" y="2124074"/>
            <a:ext cx="6202836" cy="4333875"/>
          </a:xfrm>
          <a:prstGeom prst="rect">
            <a:avLst/>
          </a:prstGeom>
          <a:solidFill>
            <a:srgbClr val="4978A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sp>
        <p:nvSpPr>
          <p:cNvPr id="5" name="Rectangle 4">
            <a:extLst>
              <a:ext uri="{FF2B5EF4-FFF2-40B4-BE49-F238E27FC236}">
                <a16:creationId xmlns:a16="http://schemas.microsoft.com/office/drawing/2014/main" id="{1A498ADB-72CC-4AD5-98B9-DB2B4206BE6E}"/>
              </a:ext>
            </a:extLst>
          </p:cNvPr>
          <p:cNvSpPr/>
          <p:nvPr/>
        </p:nvSpPr>
        <p:spPr>
          <a:xfrm>
            <a:off x="6438900" y="407474"/>
            <a:ext cx="5753100" cy="5317674"/>
          </a:xfrm>
          <a:prstGeom prst="rect">
            <a:avLst/>
          </a:prstGeom>
        </p:spPr>
        <p:txBody>
          <a:bodyPr wrap="square">
            <a:spAutoFit/>
          </a:bodyPr>
          <a:lstStyle/>
          <a:p>
            <a:pPr marL="285750" lvl="0" indent="-285750" algn="l">
              <a:lnSpc>
                <a:spcPct val="150000"/>
              </a:lnSpc>
              <a:buClr>
                <a:srgbClr val="FFC000"/>
              </a:buClr>
              <a:buFont typeface="Tahoma" panose="020B0604030504040204" pitchFamily="34" charset="0"/>
              <a:buChar char="█"/>
            </a:pPr>
            <a:r>
              <a:rPr lang="en-US" sz="1200" b="1" dirty="0">
                <a:solidFill>
                  <a:srgbClr val="4978A6"/>
                </a:solidFill>
                <a:latin typeface="Tahoma" panose="020B0604030504040204" pitchFamily="34" charset="0"/>
                <a:ea typeface="Tahoma" panose="020B0604030504040204" pitchFamily="34" charset="0"/>
                <a:cs typeface="Tahoma" panose="020B0604030504040204" pitchFamily="34" charset="0"/>
              </a:rPr>
              <a:t>The park is centrally located, connecting several neighborhoods. It serves as a regular, daily meeting place for residents.</a:t>
            </a:r>
          </a:p>
          <a:p>
            <a:pPr marL="285750" lvl="0" indent="-285750" algn="l">
              <a:lnSpc>
                <a:spcPct val="150000"/>
              </a:lnSpc>
              <a:buClr>
                <a:srgbClr val="FFC000"/>
              </a:buClr>
              <a:buFont typeface="Wingdings" panose="05000000000000000000" pitchFamily="2" charset="2"/>
              <a:buChar char="§"/>
            </a:pPr>
            <a:r>
              <a:rPr lang="en-US" sz="1200" dirty="0">
                <a:solidFill>
                  <a:prstClr val="black"/>
                </a:solidFill>
                <a:latin typeface="Tahoma" panose="020B0604030504040204" pitchFamily="34" charset="0"/>
                <a:ea typeface="Tahoma" panose="020B0604030504040204" pitchFamily="34" charset="0"/>
                <a:cs typeface="Tahoma" panose="020B0604030504040204" pitchFamily="34" charset="0"/>
              </a:rPr>
              <a:t>There is a need for frequent maintenance, care, and cleaning of the park area, better play equipment, more seating and benches (especially near the play equipment), and vegetation</a:t>
            </a:r>
            <a:r>
              <a:rPr lang="he-IL" sz="1200" dirty="0">
                <a:solidFill>
                  <a:prstClr val="black"/>
                </a:solidFill>
                <a:latin typeface="Tahoma" panose="020B0604030504040204" pitchFamily="34" charset="0"/>
                <a:ea typeface="Tahoma" panose="020B0604030504040204" pitchFamily="34" charset="0"/>
                <a:cs typeface="Tahoma" panose="020B0604030504040204" pitchFamily="34" charset="0"/>
              </a:rPr>
              <a:t>.</a:t>
            </a:r>
          </a:p>
          <a:p>
            <a:pPr marL="285750" lvl="0" indent="-285750" algn="l">
              <a:lnSpc>
                <a:spcPct val="150000"/>
              </a:lnSpc>
              <a:buClr>
                <a:srgbClr val="FFC000"/>
              </a:buClr>
              <a:buFont typeface="Wingdings" panose="05000000000000000000" pitchFamily="2" charset="2"/>
              <a:buChar char="§"/>
            </a:pPr>
            <a:r>
              <a:rPr lang="en-US" sz="1200" dirty="0">
                <a:solidFill>
                  <a:prstClr val="black"/>
                </a:solidFill>
                <a:latin typeface="Tahoma" panose="020B0604030504040204" pitchFamily="34" charset="0"/>
                <a:ea typeface="Tahoma" panose="020B0604030504040204" pitchFamily="34" charset="0"/>
                <a:cs typeface="Tahoma" panose="020B0604030504040204" pitchFamily="34" charset="0"/>
              </a:rPr>
              <a:t>Interviewees suggested adding picnic tables and diaper-changing stations.</a:t>
            </a:r>
          </a:p>
          <a:p>
            <a:pPr marL="285750" indent="-285750" algn="l">
              <a:lnSpc>
                <a:spcPct val="150000"/>
              </a:lnSpc>
              <a:buClr>
                <a:srgbClr val="FFC000"/>
              </a:buClr>
              <a:buFont typeface="Tahoma" panose="020B0604030504040204" pitchFamily="34" charset="0"/>
              <a:buChar char="█"/>
            </a:pPr>
            <a:r>
              <a:rPr lang="en-US" sz="1200" b="1" dirty="0">
                <a:solidFill>
                  <a:srgbClr val="4978A6"/>
                </a:solidFill>
                <a:latin typeface="Tahoma" panose="020B0604030504040204" pitchFamily="34" charset="0"/>
                <a:ea typeface="Tahoma" panose="020B0604030504040204" pitchFamily="34" charset="0"/>
                <a:cs typeface="Tahoma" panose="020B0604030504040204" pitchFamily="34" charset="0"/>
              </a:rPr>
              <a:t>Neighborhood children play at the park, often unchaperoned.</a:t>
            </a:r>
            <a:endParaRPr lang="he-IL" sz="1200" b="1" dirty="0">
              <a:solidFill>
                <a:srgbClr val="4978A6"/>
              </a:solidFill>
              <a:latin typeface="Tahoma" panose="020B0604030504040204" pitchFamily="34" charset="0"/>
              <a:ea typeface="Tahoma" panose="020B0604030504040204" pitchFamily="34" charset="0"/>
              <a:cs typeface="Tahoma" panose="020B0604030504040204" pitchFamily="34" charset="0"/>
            </a:endParaRPr>
          </a:p>
          <a:p>
            <a:pPr marL="285750" lvl="0" indent="-285750" algn="l">
              <a:lnSpc>
                <a:spcPct val="150000"/>
              </a:lnSpc>
              <a:buClr>
                <a:srgbClr val="FFC000"/>
              </a:buClr>
              <a:buFont typeface="Wingdings" panose="05000000000000000000" pitchFamily="2" charset="2"/>
              <a:buChar char="§"/>
            </a:pPr>
            <a:r>
              <a:rPr lang="en-US" sz="1200" dirty="0">
                <a:solidFill>
                  <a:prstClr val="black"/>
                </a:solidFill>
                <a:latin typeface="Tahoma" panose="020B0604030504040204" pitchFamily="34" charset="0"/>
                <a:ea typeface="Tahoma" panose="020B0604030504040204" pitchFamily="34" charset="0"/>
                <a:cs typeface="Tahoma" panose="020B0604030504040204" pitchFamily="34" charset="0"/>
              </a:rPr>
              <a:t>Play equipment for a wider age range of children should be added, such as swings, climbing equipment, and a sandbox.</a:t>
            </a:r>
            <a:r>
              <a:rPr lang="he-IL" sz="1200" dirty="0">
                <a:solidFill>
                  <a:prstClr val="black"/>
                </a:solidFill>
                <a:latin typeface="Tahoma" panose="020B0604030504040204" pitchFamily="34" charset="0"/>
                <a:ea typeface="Tahoma" panose="020B0604030504040204" pitchFamily="34" charset="0"/>
                <a:cs typeface="Tahoma" panose="020B0604030504040204" pitchFamily="34" charset="0"/>
              </a:rPr>
              <a:t> </a:t>
            </a:r>
            <a:endParaRPr lang="en-US" sz="12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285750" lvl="0" indent="-285750" algn="l">
              <a:lnSpc>
                <a:spcPct val="150000"/>
              </a:lnSpc>
              <a:buClr>
                <a:srgbClr val="FFC000"/>
              </a:buClr>
              <a:buFont typeface="Wingdings" panose="05000000000000000000" pitchFamily="2" charset="2"/>
              <a:buChar char="§"/>
            </a:pPr>
            <a:r>
              <a:rPr lang="en-US" sz="1200" dirty="0">
                <a:solidFill>
                  <a:prstClr val="black"/>
                </a:solidFill>
                <a:latin typeface="Tahoma" panose="020B0604030504040204" pitchFamily="34" charset="0"/>
                <a:ea typeface="Tahoma" panose="020B0604030504040204" pitchFamily="34" charset="0"/>
                <a:cs typeface="Tahoma" panose="020B0604030504040204" pitchFamily="34" charset="0"/>
              </a:rPr>
              <a:t>Interviewees suggested the park area should be off-limits to cyclists.</a:t>
            </a:r>
            <a:endParaRPr lang="he-IL" sz="12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285750" lvl="0" indent="-285750" algn="l">
              <a:lnSpc>
                <a:spcPct val="150000"/>
              </a:lnSpc>
              <a:buClr>
                <a:srgbClr val="FFC000"/>
              </a:buClr>
              <a:buFont typeface="Wingdings" panose="05000000000000000000" pitchFamily="2" charset="2"/>
              <a:buChar char="§"/>
            </a:pPr>
            <a:r>
              <a:rPr lang="en-US" sz="1200" dirty="0">
                <a:solidFill>
                  <a:prstClr val="black"/>
                </a:solidFill>
                <a:latin typeface="Tahoma" panose="020B0604030504040204" pitchFamily="34" charset="0"/>
                <a:ea typeface="Tahoma" panose="020B0604030504040204" pitchFamily="34" charset="0"/>
                <a:cs typeface="Tahoma" panose="020B0604030504040204" pitchFamily="34" charset="0"/>
              </a:rPr>
              <a:t>Interviewees expressed concern about safety threats from crime, drunk teenagers, and dogs. They noted that security cameras and police surveillance are needed</a:t>
            </a:r>
            <a:r>
              <a:rPr lang="he-IL" sz="1200" dirty="0">
                <a:solidFill>
                  <a:prstClr val="black"/>
                </a:solidFill>
                <a:latin typeface="Tahoma" panose="020B0604030504040204" pitchFamily="34" charset="0"/>
                <a:ea typeface="Tahoma" panose="020B0604030504040204" pitchFamily="34" charset="0"/>
                <a:cs typeface="Tahoma" panose="020B0604030504040204" pitchFamily="34" charset="0"/>
              </a:rPr>
              <a:t>.</a:t>
            </a:r>
          </a:p>
          <a:p>
            <a:pPr marL="285750" lvl="0" indent="-285750" algn="l">
              <a:lnSpc>
                <a:spcPct val="150000"/>
              </a:lnSpc>
              <a:buClr>
                <a:srgbClr val="FFC000"/>
              </a:buClr>
              <a:buFont typeface="Tahoma" panose="020B0604030504040204" pitchFamily="34" charset="0"/>
              <a:buChar char="█"/>
            </a:pPr>
            <a:r>
              <a:rPr lang="en-US" sz="1200" b="1" dirty="0">
                <a:solidFill>
                  <a:srgbClr val="4978A6"/>
                </a:solidFill>
                <a:latin typeface="Tahoma" panose="020B0604030504040204" pitchFamily="34" charset="0"/>
                <a:ea typeface="Tahoma" panose="020B0604030504040204" pitchFamily="34" charset="0"/>
                <a:cs typeface="Tahoma" panose="020B0604030504040204" pitchFamily="34" charset="0"/>
              </a:rPr>
              <a:t>Little parent-child interaction or joint play of young children and their caregivers was observed.</a:t>
            </a:r>
            <a:endParaRPr lang="en-US" sz="12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285750" lvl="0" indent="-285750" algn="l">
              <a:lnSpc>
                <a:spcPct val="150000"/>
              </a:lnSpc>
              <a:buClr>
                <a:srgbClr val="FFC000"/>
              </a:buClr>
              <a:buFont typeface="Wingdings" panose="05000000000000000000" pitchFamily="2" charset="2"/>
              <a:buChar char="§"/>
            </a:pPr>
            <a:r>
              <a:rPr lang="en-US" sz="1200" dirty="0">
                <a:solidFill>
                  <a:prstClr val="black"/>
                </a:solidFill>
                <a:latin typeface="Tahoma" panose="020B0604030504040204" pitchFamily="34" charset="0"/>
                <a:ea typeface="Tahoma" panose="020B0604030504040204" pitchFamily="34" charset="0"/>
                <a:cs typeface="Tahoma" panose="020B0604030504040204" pitchFamily="34" charset="0"/>
              </a:rPr>
              <a:t>Improving how the park looks, upgrading the facilities, and offering workshops and activities for the community could make young children and their caregivers feel more secure and increase their time spent in the park.</a:t>
            </a:r>
            <a:endParaRPr lang="he-IL" sz="12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FFC000"/>
              </a:buClr>
              <a:buFont typeface="Tahoma" panose="020B0604030504040204" pitchFamily="34" charset="0"/>
              <a:buChar char="█"/>
            </a:pPr>
            <a:r>
              <a:rPr lang="en-US" sz="1200" b="1" dirty="0">
                <a:solidFill>
                  <a:srgbClr val="4978A6"/>
                </a:solidFill>
                <a:latin typeface="Tahoma" panose="020B0604030504040204" pitchFamily="34" charset="0"/>
                <a:ea typeface="Tahoma" panose="020B0604030504040204" pitchFamily="34" charset="0"/>
                <a:cs typeface="Tahoma" panose="020B0604030504040204" pitchFamily="34" charset="0"/>
              </a:rPr>
              <a:t>Most local visitors travel to the park by bicycle or on foot.</a:t>
            </a:r>
            <a:endParaRPr lang="he-IL" sz="1200" b="1" dirty="0">
              <a:solidFill>
                <a:srgbClr val="4978A6"/>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a:extLst>
              <a:ext uri="{FF2B5EF4-FFF2-40B4-BE49-F238E27FC236}">
                <a16:creationId xmlns:a16="http://schemas.microsoft.com/office/drawing/2014/main" id="{04CB3D70-ECD5-4600-82BE-41BDE4B6AE20}"/>
              </a:ext>
            </a:extLst>
          </p:cNvPr>
          <p:cNvSpPr/>
          <p:nvPr/>
        </p:nvSpPr>
        <p:spPr>
          <a:xfrm>
            <a:off x="106837" y="400051"/>
            <a:ext cx="6096000" cy="5863144"/>
          </a:xfrm>
          <a:prstGeom prst="rect">
            <a:avLst/>
          </a:prstGeom>
        </p:spPr>
        <p:txBody>
          <a:bodyPr>
            <a:spAutoFit/>
          </a:bodyPr>
          <a:lstStyle/>
          <a:p>
            <a:pPr marL="285750" indent="-285750" algn="l">
              <a:lnSpc>
                <a:spcPct val="150000"/>
              </a:lnSpc>
              <a:buClr>
                <a:srgbClr val="FFC000"/>
              </a:buClr>
              <a:buFont typeface="Tahoma" panose="020B0604030504040204" pitchFamily="34" charset="0"/>
              <a:buChar char="█"/>
            </a:pPr>
            <a:r>
              <a:rPr lang="en-US" sz="1400" b="1" dirty="0">
                <a:solidFill>
                  <a:srgbClr val="4978A6"/>
                </a:solidFill>
                <a:latin typeface="Tahoma" panose="020B0604030504040204" pitchFamily="34" charset="0"/>
                <a:ea typeface="Tahoma" panose="020B0604030504040204" pitchFamily="34" charset="0"/>
                <a:cs typeface="Tahoma" panose="020B0604030504040204" pitchFamily="34" charset="0"/>
              </a:rPr>
              <a:t>The park’s physical infrastructure is not suitable for young children and their caregivers.</a:t>
            </a:r>
            <a:endParaRPr lang="he-IL" sz="1400" b="1" dirty="0">
              <a:solidFill>
                <a:srgbClr val="4978A6"/>
              </a:solidFill>
              <a:latin typeface="Tahoma" panose="020B0604030504040204" pitchFamily="34" charset="0"/>
              <a:ea typeface="Tahoma" panose="020B0604030504040204" pitchFamily="34" charset="0"/>
              <a:cs typeface="Tahoma" panose="020B0604030504040204" pitchFamily="34" charset="0"/>
            </a:endParaRPr>
          </a:p>
          <a:p>
            <a:pPr marL="285750" lvl="0" indent="-285750" algn="l">
              <a:lnSpc>
                <a:spcPct val="150000"/>
              </a:lnSpc>
              <a:buClr>
                <a:srgbClr val="F9BC25"/>
              </a:buClr>
              <a:buFont typeface="Wingdings" panose="05000000000000000000" pitchFamily="2" charset="2"/>
              <a:buChar char="§"/>
            </a:pPr>
            <a:r>
              <a:rPr lang="en-US" sz="1200" dirty="0">
                <a:solidFill>
                  <a:prstClr val="black"/>
                </a:solidFill>
                <a:latin typeface="Tahoma" panose="020B0604030504040204" pitchFamily="34" charset="0"/>
                <a:ea typeface="Tahoma" panose="020B0604030504040204" pitchFamily="34" charset="0"/>
                <a:cs typeface="Tahoma" panose="020B0604030504040204" pitchFamily="34" charset="0"/>
              </a:rPr>
              <a:t>A wide range of problems weaken the experience of visiting this park and reduce its suitability for young children: unsafe play equipment, lack of traffic safety, threatening social situations, lack of cleanliness, and low-quality facilities.  </a:t>
            </a:r>
            <a:endParaRPr lang="he-IL" sz="12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lvl="0" algn="r" rtl="1">
              <a:lnSpc>
                <a:spcPct val="150000"/>
              </a:lnSpc>
              <a:buClr>
                <a:srgbClr val="F9BC25"/>
              </a:buClr>
            </a:pPr>
            <a:endParaRPr lang="he-IL" sz="12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285750" lvl="0" indent="-285750" algn="l">
              <a:lnSpc>
                <a:spcPct val="150000"/>
              </a:lnSpc>
              <a:buClr>
                <a:srgbClr val="F9BC25"/>
              </a:buClr>
              <a:buFont typeface="Tahoma" panose="020B0604030504040204" pitchFamily="34" charset="0"/>
              <a:buChar char="█"/>
            </a:pP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Integrating Urban95 policy in public space planning</a:t>
            </a:r>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lvl="0" indent="-285750" algn="l" defTabSz="969963">
              <a:buClr>
                <a:srgbClr val="FFC000"/>
              </a:buClr>
              <a:buFont typeface="Wingdings" panose="05000000000000000000" pitchFamily="2" charset="2"/>
              <a:buChar char="§"/>
            </a:pP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In light of these findings, it was decided that the scope of the intervention will be expanded, its budget significantly increased, and an initial framework for park planning will be developed.</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lvl="0" indent="-285750" algn="l" defTabSz="969963">
              <a:buClr>
                <a:srgbClr val="FFC000"/>
              </a:buClr>
              <a:buFont typeface="Wingdings" panose="05000000000000000000" pitchFamily="2" charset="2"/>
              <a:buChar char="§"/>
            </a:pP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To ensure that the public will be positively involved in the process, that their needs will be addressed, and that the intervention will be sustainable, a public meeting was held at the park in December 2021. </a:t>
            </a:r>
          </a:p>
          <a:p>
            <a:pPr marL="285750" lvl="0" indent="-285750" algn="l" defTabSz="969963">
              <a:buClr>
                <a:srgbClr val="FFC000"/>
              </a:buClr>
              <a:buFont typeface="Wingdings" panose="05000000000000000000" pitchFamily="2" charset="2"/>
              <a:buChar char="§"/>
            </a:pP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A festive, participatory event was held in collaboration with the company Oa. At three activity stations, residents were invited to express their opinions about the park and what facilities and activities they would like to see there. Responses were gathered from 550 people. Analysis of their responses led to three operational conclusions:</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lvl="0" indent="-285750" algn="l" defTabSz="969963">
              <a:buClr>
                <a:srgbClr val="FFC000"/>
              </a:buClr>
              <a:buFont typeface="Wingdings" panose="05000000000000000000" pitchFamily="2" charset="2"/>
              <a:buChar char="§"/>
            </a:pP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Plans include: focus groups of residents to solicit their opinions; processing the insights into a development plan; updating residents about the plan; and carrying out the intervention</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lvl="0" indent="-285750" algn="l">
              <a:buClr>
                <a:srgbClr val="FFC000"/>
              </a:buClr>
              <a:buFont typeface="Wingdings" panose="05000000000000000000" pitchFamily="2" charset="2"/>
              <a:buChar char="§"/>
            </a:pP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As part of the intervention and its follow-up, a community activity in the park will be held. This will help maintain the changes made and ensure the community’s sense of 'ownership’ of the park complex and its positive use.</a:t>
            </a:r>
            <a:endPar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lvl="0" indent="-285750" algn="l">
              <a:buClr>
                <a:srgbClr val="FFC000"/>
              </a:buClr>
              <a:buFont typeface="Wingdings" panose="05000000000000000000" pitchFamily="2" charset="2"/>
              <a:buChar char="§"/>
            </a:pPr>
            <a:r>
              <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rPr>
              <a:t>This design for extended park improvements integrates Urban95’s principles regarding play facilities in particular, and the needs of young children in general</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he-IL" sz="1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61109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13</a:t>
            </a:fld>
            <a:endParaRPr lang="en-US" sz="1400" dirty="0"/>
          </a:p>
        </p:txBody>
      </p:sp>
      <p:sp>
        <p:nvSpPr>
          <p:cNvPr id="17" name="TextBox 16"/>
          <p:cNvSpPr txBox="1"/>
          <p:nvPr/>
        </p:nvSpPr>
        <p:spPr>
          <a:xfrm>
            <a:off x="0" y="-21519"/>
            <a:ext cx="12192000" cy="584775"/>
          </a:xfrm>
          <a:prstGeom prst="rect">
            <a:avLst/>
          </a:prstGeom>
          <a:solidFill>
            <a:srgbClr val="EC1C3C"/>
          </a:solidFill>
        </p:spPr>
        <p:txBody>
          <a:bodyPr wrap="square" lIns="91440" tIns="45720" rIns="91440" bIns="45720" rtlCol="0" anchor="t">
            <a:spAutoFit/>
          </a:bodyPr>
          <a:lstStyle/>
          <a:p>
            <a:pPr algn="ctr" rtl="1"/>
            <a:r>
              <a:rPr lang="en-US" sz="3200" b="1" dirty="0">
                <a:solidFill>
                  <a:schemeClr val="bg1"/>
                </a:solidFill>
                <a:latin typeface="Tahoma" pitchFamily="34" charset="0"/>
                <a:ea typeface="Tahoma" pitchFamily="34" charset="0"/>
                <a:cs typeface="Tahoma" pitchFamily="34" charset="0"/>
              </a:rPr>
              <a:t>Gan HaShoteret</a:t>
            </a:r>
            <a:endParaRPr lang="he-IL" sz="3200" b="1" dirty="0">
              <a:solidFill>
                <a:schemeClr val="bg1"/>
              </a:solidFill>
              <a:latin typeface="Tahoma" pitchFamily="34" charset="0"/>
              <a:ea typeface="Tahoma" pitchFamily="34" charset="0"/>
              <a:cs typeface="Tahoma" pitchFamily="34" charset="0"/>
            </a:endParaRPr>
          </a:p>
        </p:txBody>
      </p:sp>
      <p:sp>
        <p:nvSpPr>
          <p:cNvPr id="8" name="TextBox 7">
            <a:extLst>
              <a:ext uri="{FF2B5EF4-FFF2-40B4-BE49-F238E27FC236}">
                <a16:creationId xmlns:a16="http://schemas.microsoft.com/office/drawing/2014/main" id="{32339A19-2883-480B-9451-81BCF354AF87}"/>
              </a:ext>
            </a:extLst>
          </p:cNvPr>
          <p:cNvSpPr txBox="1"/>
          <p:nvPr/>
        </p:nvSpPr>
        <p:spPr>
          <a:xfrm>
            <a:off x="7557329" y="696401"/>
            <a:ext cx="4041411" cy="4763676"/>
          </a:xfrm>
          <a:prstGeom prst="rect">
            <a:avLst/>
          </a:prstGeom>
          <a:noFill/>
        </p:spPr>
        <p:txBody>
          <a:bodyPr wrap="square" rtlCol="1">
            <a:spAutoFit/>
          </a:bodyPr>
          <a:lstStyle/>
          <a:p>
            <a:pPr algn="r" rtl="1">
              <a:lnSpc>
                <a:spcPct val="150000"/>
              </a:lnSpc>
            </a:pPr>
            <a:r>
              <a:rPr lang="en-US" sz="1600" b="1" dirty="0">
                <a:solidFill>
                  <a:srgbClr val="4978A6"/>
                </a:solidFill>
                <a:latin typeface="Tahoma" panose="020B0604030504040204" pitchFamily="34" charset="0"/>
                <a:ea typeface="Tahoma" panose="020B0604030504040204" pitchFamily="34" charset="0"/>
                <a:cs typeface="Tahoma" panose="020B0604030504040204" pitchFamily="34" charset="0"/>
              </a:rPr>
              <a:t>Background of the Intervention</a:t>
            </a:r>
            <a:endPar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endParaRPr>
          </a:p>
          <a:p>
            <a:pPr algn="r" rtl="1">
              <a:lnSpc>
                <a:spcPct val="150000"/>
              </a:lnSpc>
            </a:pPr>
            <a:endParaRPr lang="he-IL" sz="800" b="1" dirty="0">
              <a:solidFill>
                <a:srgbClr val="4978A6"/>
              </a:solidFill>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F9BC25"/>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Gan HaShoteret has been identified an intervention site, as part of a broad effort to upgrade walkways in the Ezra and HaArgazim neighborhoods. The goals are improving mobility through the neighborhood for families and children, connecting residents with public spaces, and strengthening places that are “anchors” for the community</a:t>
            </a:r>
            <a:r>
              <a:rPr lang="he-IL" sz="1200" dirty="0">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F9BC25"/>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The Circle Plaza in the center of the park, which is exposed to the sun, has been identified as the main area to be renovated</a:t>
            </a:r>
            <a:r>
              <a:rPr lang="he-IL" sz="1200" dirty="0">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F9BC25"/>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Prior to the intervention, a qualitative and quantitative assessment was made of visitors’ movement to and within the park, primary uses of the park, and opportunities for and challenges to realizing the inherent potential of the park complex.</a:t>
            </a:r>
            <a:endParaRPr lang="he-IL" sz="1200"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C52FA594-D11C-44B0-A6EB-0BF3CA623C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2911" y="3030279"/>
            <a:ext cx="4627055" cy="3470291"/>
          </a:xfrm>
          <a:prstGeom prst="rect">
            <a:avLst/>
          </a:prstGeom>
        </p:spPr>
      </p:pic>
      <p:pic>
        <p:nvPicPr>
          <p:cNvPr id="4" name="Picture 3">
            <a:extLst>
              <a:ext uri="{FF2B5EF4-FFF2-40B4-BE49-F238E27FC236}">
                <a16:creationId xmlns:a16="http://schemas.microsoft.com/office/drawing/2014/main" id="{913BEC06-5006-4011-B2E2-78490632C6E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92" t="860" r="15611" b="26851"/>
          <a:stretch/>
        </p:blipFill>
        <p:spPr>
          <a:xfrm>
            <a:off x="0" y="3385403"/>
            <a:ext cx="4544660" cy="3115167"/>
          </a:xfrm>
          <a:prstGeom prst="rect">
            <a:avLst/>
          </a:prstGeom>
        </p:spPr>
      </p:pic>
      <p:pic>
        <p:nvPicPr>
          <p:cNvPr id="21" name="Picture 20">
            <a:extLst>
              <a:ext uri="{FF2B5EF4-FFF2-40B4-BE49-F238E27FC236}">
                <a16:creationId xmlns:a16="http://schemas.microsoft.com/office/drawing/2014/main" id="{4F65D1A9-25F4-44D2-A12D-CC7709030C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8" y="563256"/>
            <a:ext cx="3778196" cy="2833647"/>
          </a:xfrm>
          <a:prstGeom prst="rect">
            <a:avLst/>
          </a:prstGeom>
        </p:spPr>
      </p:pic>
      <p:pic>
        <p:nvPicPr>
          <p:cNvPr id="23" name="Picture 22">
            <a:extLst>
              <a:ext uri="{FF2B5EF4-FFF2-40B4-BE49-F238E27FC236}">
                <a16:creationId xmlns:a16="http://schemas.microsoft.com/office/drawing/2014/main" id="{B42B47B1-A500-49B6-9502-4CA2154A50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9134" y="563256"/>
            <a:ext cx="3760832" cy="2820624"/>
          </a:xfrm>
          <a:prstGeom prst="rect">
            <a:avLst/>
          </a:prstGeom>
        </p:spPr>
      </p:pic>
    </p:spTree>
    <p:extLst>
      <p:ext uri="{BB962C8B-B14F-4D97-AF65-F5344CB8AC3E}">
        <p14:creationId xmlns:p14="http://schemas.microsoft.com/office/powerpoint/2010/main" val="7963726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14</a:t>
            </a:fld>
            <a:endParaRPr lang="en-US" sz="1400" dirty="0"/>
          </a:p>
        </p:txBody>
      </p:sp>
      <p:sp>
        <p:nvSpPr>
          <p:cNvPr id="17" name="TextBox 16"/>
          <p:cNvSpPr txBox="1"/>
          <p:nvPr/>
        </p:nvSpPr>
        <p:spPr>
          <a:xfrm>
            <a:off x="0" y="0"/>
            <a:ext cx="12192000" cy="400110"/>
          </a:xfrm>
          <a:prstGeom prst="rect">
            <a:avLst/>
          </a:prstGeom>
          <a:solidFill>
            <a:srgbClr val="EC1C3C"/>
          </a:solidFill>
        </p:spPr>
        <p:txBody>
          <a:bodyPr wrap="square" rtlCol="0">
            <a:spAutoFit/>
          </a:bodyPr>
          <a:lstStyle/>
          <a:p>
            <a:pPr algn="ctr"/>
            <a:r>
              <a:rPr lang="en-US" sz="2000" b="1" dirty="0">
                <a:solidFill>
                  <a:schemeClr val="bg1"/>
                </a:solidFill>
                <a:latin typeface="Tahoma" pitchFamily="34" charset="0"/>
                <a:ea typeface="Tahoma" pitchFamily="34" charset="0"/>
                <a:cs typeface="Tahoma" pitchFamily="34" charset="0"/>
              </a:rPr>
              <a:t>Gan HaShoteret – Research Method</a:t>
            </a:r>
            <a:endParaRPr lang="he-IL" sz="2000" b="1" dirty="0">
              <a:solidFill>
                <a:schemeClr val="bg1"/>
              </a:solidFill>
              <a:latin typeface="Tahoma" pitchFamily="34" charset="0"/>
              <a:ea typeface="Tahoma" pitchFamily="34" charset="0"/>
              <a:cs typeface="Tahoma" pitchFamily="34" charset="0"/>
            </a:endParaRPr>
          </a:p>
        </p:txBody>
      </p:sp>
      <p:sp>
        <p:nvSpPr>
          <p:cNvPr id="4" name="TextBox 3">
            <a:extLst>
              <a:ext uri="{FF2B5EF4-FFF2-40B4-BE49-F238E27FC236}">
                <a16:creationId xmlns:a16="http://schemas.microsoft.com/office/drawing/2014/main" id="{65EBCA4D-848B-425D-A656-BBBB03F809C7}"/>
              </a:ext>
            </a:extLst>
          </p:cNvPr>
          <p:cNvSpPr txBox="1"/>
          <p:nvPr/>
        </p:nvSpPr>
        <p:spPr>
          <a:xfrm>
            <a:off x="599680" y="696632"/>
            <a:ext cx="10992640" cy="3366114"/>
          </a:xfrm>
          <a:prstGeom prst="rect">
            <a:avLst/>
          </a:prstGeom>
          <a:noFill/>
        </p:spPr>
        <p:txBody>
          <a:bodyPr wrap="square" rtlCol="1">
            <a:spAutoFit/>
          </a:bodyPr>
          <a:lstStyle/>
          <a:p>
            <a:pPr algn="l">
              <a:lnSpc>
                <a:spcPct val="150000"/>
              </a:lnSpc>
            </a:pPr>
            <a:r>
              <a:rPr lang="en-US" sz="1600" b="1" dirty="0">
                <a:solidFill>
                  <a:srgbClr val="4978A6"/>
                </a:solidFill>
                <a:latin typeface="Tahoma" panose="020B0604030504040204" pitchFamily="34" charset="0"/>
                <a:ea typeface="Tahoma" panose="020B0604030504040204" pitchFamily="34" charset="0"/>
                <a:cs typeface="Tahoma" panose="020B0604030504040204" pitchFamily="34" charset="0"/>
              </a:rPr>
              <a:t>Research method - Field observations conducted at four times included:</a:t>
            </a:r>
            <a:endParaRPr lang="he-IL" sz="14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FFC000"/>
              </a:buClr>
              <a:buFontTx/>
              <a:buChar char="█"/>
            </a:pPr>
            <a:r>
              <a:rPr lang="en-US" sz="1400" dirty="0">
                <a:latin typeface="Tahoma" panose="020B0604030504040204" pitchFamily="34" charset="0"/>
                <a:ea typeface="Tahoma" panose="020B0604030504040204" pitchFamily="34" charset="0"/>
                <a:cs typeface="Tahoma" panose="020B0604030504040204" pitchFamily="34" charset="0"/>
              </a:rPr>
              <a:t>Mapping using the "XPLORE" approach, which includes reference to features of the space</a:t>
            </a:r>
            <a:r>
              <a:rPr lang="he-IL" sz="1400" dirty="0">
                <a:latin typeface="Tahoma" panose="020B0604030504040204" pitchFamily="34" charset="0"/>
                <a:ea typeface="Tahoma" panose="020B0604030504040204" pitchFamily="34" charset="0"/>
                <a:cs typeface="Tahoma" panose="020B0604030504040204" pitchFamily="34" charset="0"/>
              </a:rPr>
              <a:t>.</a:t>
            </a:r>
            <a:endParaRPr lang="en-US" sz="14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FFC000"/>
              </a:buClr>
              <a:buFontTx/>
              <a:buChar char="█"/>
            </a:pPr>
            <a:r>
              <a:rPr lang="en-US" sz="1400" dirty="0">
                <a:latin typeface="Tahoma" panose="020B0604030504040204" pitchFamily="34" charset="0"/>
                <a:ea typeface="Tahoma" panose="020B0604030504040204" pitchFamily="34" charset="0"/>
                <a:cs typeface="Tahoma" panose="020B0604030504040204" pitchFamily="34" charset="0"/>
              </a:rPr>
              <a:t>Qualitative documentation of activities at various times of the day</a:t>
            </a:r>
            <a:r>
              <a:rPr lang="he-IL" sz="1400" dirty="0">
                <a:latin typeface="Tahoma" panose="020B0604030504040204" pitchFamily="34" charset="0"/>
                <a:ea typeface="Tahoma" panose="020B0604030504040204" pitchFamily="34" charset="0"/>
                <a:cs typeface="Tahoma" panose="020B0604030504040204" pitchFamily="34" charset="0"/>
              </a:rPr>
              <a:t>.</a:t>
            </a:r>
          </a:p>
          <a:p>
            <a:pPr marL="285750" indent="-285750" algn="l">
              <a:lnSpc>
                <a:spcPct val="150000"/>
              </a:lnSpc>
              <a:buClr>
                <a:srgbClr val="FFC000"/>
              </a:buClr>
              <a:buFontTx/>
              <a:buChar char="█"/>
            </a:pPr>
            <a:r>
              <a:rPr lang="en-US" sz="1400" dirty="0">
                <a:latin typeface="Tahoma" panose="020B0604030504040204" pitchFamily="34" charset="0"/>
                <a:ea typeface="Tahoma" panose="020B0604030504040204" pitchFamily="34" charset="0"/>
                <a:cs typeface="Tahoma" panose="020B0604030504040204" pitchFamily="34" charset="0"/>
              </a:rPr>
              <a:t>Interviews with 8 visitors to the park.</a:t>
            </a:r>
            <a:endParaRPr lang="he-IL" sz="14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FFC000"/>
              </a:buClr>
              <a:buFontTx/>
              <a:buChar char="█"/>
            </a:pPr>
            <a:r>
              <a:rPr lang="en-US" sz="1400" dirty="0">
                <a:latin typeface="Tahoma" panose="020B0604030504040204" pitchFamily="34" charset="0"/>
                <a:ea typeface="Tahoma" panose="020B0604030504040204" pitchFamily="34" charset="0"/>
                <a:cs typeface="Tahoma" panose="020B0604030504040204" pitchFamily="34" charset="0"/>
              </a:rPr>
              <a:t>Collection of data on traffic through and time spent at the park using Gehl's Public Life app: Data were collected on 140 visitors, of whom 21 passed through the park and 119 spent time at the park.</a:t>
            </a:r>
          </a:p>
          <a:p>
            <a:pPr algn="l">
              <a:lnSpc>
                <a:spcPct val="150000"/>
              </a:lnSpc>
              <a:buClr>
                <a:srgbClr val="FFC000"/>
              </a:buClr>
            </a:pPr>
            <a:r>
              <a:rPr lang="en-US" sz="1400" dirty="0">
                <a:latin typeface="Tahoma"/>
                <a:ea typeface="Tahoma"/>
                <a:cs typeface="Tahoma"/>
              </a:rPr>
              <a:t>Observation dates</a:t>
            </a:r>
            <a:r>
              <a:rPr lang="he-IL" sz="1400" dirty="0">
                <a:latin typeface="Tahoma"/>
                <a:ea typeface="Tahoma"/>
                <a:cs typeface="Tahoma"/>
              </a:rPr>
              <a:t>:</a:t>
            </a:r>
            <a:endParaRPr lang="he-IL" sz="1400" dirty="0">
              <a:latin typeface="Tahoma" panose="020B0604030504040204" pitchFamily="34" charset="0"/>
              <a:ea typeface="Tahoma" panose="020B0604030504040204" pitchFamily="34" charset="0"/>
              <a:cs typeface="Tahoma" panose="020B0604030504040204" pitchFamily="34" charset="0"/>
            </a:endParaRPr>
          </a:p>
          <a:p>
            <a:pPr marL="1200150" lvl="2" indent="-285750" algn="l">
              <a:lnSpc>
                <a:spcPct val="150000"/>
              </a:lnSpc>
              <a:buClr>
                <a:srgbClr val="FFC000"/>
              </a:buClr>
              <a:buFont typeface="Wingdings" panose="05000000000000000000" pitchFamily="2" charset="2"/>
              <a:buChar char="§"/>
            </a:pPr>
            <a:r>
              <a:rPr lang="en-US" sz="1400" dirty="0">
                <a:latin typeface="Tahoma" panose="020B0604030504040204" pitchFamily="34" charset="0"/>
                <a:ea typeface="Tahoma" panose="020B0604030504040204" pitchFamily="34" charset="0"/>
                <a:cs typeface="Tahoma" panose="020B0604030504040204" pitchFamily="34" charset="0"/>
              </a:rPr>
              <a:t>Mornings: Sunday, July 11, 2021 from 8:30 – 11:30; Friday, July 16 2021 between 9:00 – 12:00</a:t>
            </a:r>
            <a:r>
              <a:rPr lang="he-IL" sz="1400" dirty="0">
                <a:latin typeface="Tahoma" panose="020B0604030504040204" pitchFamily="34" charset="0"/>
                <a:ea typeface="Tahoma" panose="020B0604030504040204" pitchFamily="34" charset="0"/>
                <a:cs typeface="Tahoma" panose="020B0604030504040204" pitchFamily="34" charset="0"/>
              </a:rPr>
              <a:t> </a:t>
            </a:r>
          </a:p>
          <a:p>
            <a:pPr marL="1200150" lvl="2" indent="-285750" algn="l">
              <a:lnSpc>
                <a:spcPct val="150000"/>
              </a:lnSpc>
              <a:buClr>
                <a:srgbClr val="FFC000"/>
              </a:buClr>
              <a:buFont typeface="Wingdings" panose="05000000000000000000" pitchFamily="2" charset="2"/>
              <a:buChar char="§"/>
            </a:pPr>
            <a:r>
              <a:rPr lang="en-US" sz="1400" dirty="0">
                <a:latin typeface="Tahoma" panose="020B0604030504040204" pitchFamily="34" charset="0"/>
                <a:ea typeface="Tahoma" panose="020B0604030504040204" pitchFamily="34" charset="0"/>
                <a:cs typeface="Tahoma" panose="020B0604030504040204" pitchFamily="34" charset="0"/>
              </a:rPr>
              <a:t>Afternoons: Sunday, July 11, 2021 16:30 – 19:30; Monday, July 19 2021 between 16:30 – 19:30</a:t>
            </a:r>
            <a:endPar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endParaRPr>
          </a:p>
          <a:p>
            <a:pPr algn="l">
              <a:lnSpc>
                <a:spcPct val="150000"/>
              </a:lnSpc>
              <a:buClr>
                <a:srgbClr val="FFC000"/>
              </a:buClr>
            </a:pPr>
            <a:r>
              <a:rPr lang="en-US" sz="1600" b="1" dirty="0">
                <a:solidFill>
                  <a:srgbClr val="4978A6"/>
                </a:solidFill>
                <a:latin typeface="Tahoma" panose="020B0604030504040204" pitchFamily="34" charset="0"/>
                <a:ea typeface="Tahoma" panose="020B0604030504040204" pitchFamily="34" charset="0"/>
                <a:cs typeface="Tahoma" panose="020B0604030504040204" pitchFamily="34" charset="0"/>
              </a:rPr>
              <a:t>Characteristics of Interviewees*</a:t>
            </a:r>
            <a:endPar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endParaRPr>
          </a:p>
        </p:txBody>
      </p:sp>
      <p:sp>
        <p:nvSpPr>
          <p:cNvPr id="5" name="Rectangle 1">
            <a:extLst>
              <a:ext uri="{FF2B5EF4-FFF2-40B4-BE49-F238E27FC236}">
                <a16:creationId xmlns:a16="http://schemas.microsoft.com/office/drawing/2014/main" id="{36C10C58-B585-4811-B16B-8F9F0CCB4659}"/>
              </a:ext>
            </a:extLst>
          </p:cNvPr>
          <p:cNvSpPr>
            <a:spLocks noChangeArrowheads="1"/>
          </p:cNvSpPr>
          <p:nvPr/>
        </p:nvSpPr>
        <p:spPr bwMode="auto">
          <a:xfrm>
            <a:off x="85060" y="5421882"/>
            <a:ext cx="11532731" cy="608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l" fontAlgn="base">
              <a:lnSpc>
                <a:spcPct val="150000"/>
              </a:lnSpc>
              <a:spcBef>
                <a:spcPct val="0"/>
              </a:spcBef>
              <a:spcAft>
                <a:spcPct val="0"/>
              </a:spcAft>
              <a:buClr>
                <a:srgbClr val="FFC000"/>
              </a:buClr>
            </a:pPr>
            <a:r>
              <a:rPr lang="en-US" altLang="he-IL" sz="1200" dirty="0">
                <a:latin typeface="Tahoma" panose="020B0604030504040204" pitchFamily="34" charset="0"/>
                <a:ea typeface="Tahoma" panose="020B0604030504040204" pitchFamily="34" charset="0"/>
                <a:cs typeface="Tahoma" panose="020B0604030504040204" pitchFamily="34" charset="0"/>
              </a:rPr>
              <a:t>The interviewees were adults accompanying a total of 2 infants and 4 boys and girls aged 2-6. All interviewees reported coming to the park once a week or several times per week. They arrived by foot</a:t>
            </a:r>
            <a:r>
              <a:rPr lang="he-IL" altLang="he-IL" sz="1200" dirty="0">
                <a:latin typeface="Tahoma" panose="020B0604030504040204" pitchFamily="34" charset="0"/>
                <a:ea typeface="Tahoma" panose="020B0604030504040204" pitchFamily="34" charset="0"/>
                <a:cs typeface="Tahoma" panose="020B0604030504040204" pitchFamily="34" charset="0"/>
              </a:rPr>
              <a:t>.</a:t>
            </a:r>
          </a:p>
        </p:txBody>
      </p:sp>
      <p:graphicFrame>
        <p:nvGraphicFramePr>
          <p:cNvPr id="3" name="Table 2">
            <a:extLst>
              <a:ext uri="{FF2B5EF4-FFF2-40B4-BE49-F238E27FC236}">
                <a16:creationId xmlns:a16="http://schemas.microsoft.com/office/drawing/2014/main" id="{AE1A6D01-1B89-4A5F-A01C-2BD03DA21F91}"/>
              </a:ext>
            </a:extLst>
          </p:cNvPr>
          <p:cNvGraphicFramePr>
            <a:graphicFrameLocks noGrp="1"/>
          </p:cNvGraphicFramePr>
          <p:nvPr>
            <p:extLst>
              <p:ext uri="{D42A27DB-BD31-4B8C-83A1-F6EECF244321}">
                <p14:modId xmlns:p14="http://schemas.microsoft.com/office/powerpoint/2010/main" val="1180793126"/>
              </p:ext>
            </p:extLst>
          </p:nvPr>
        </p:nvGraphicFramePr>
        <p:xfrm>
          <a:off x="0" y="4133500"/>
          <a:ext cx="12192000" cy="1051656"/>
        </p:xfrm>
        <a:graphic>
          <a:graphicData uri="http://schemas.openxmlformats.org/drawingml/2006/table">
            <a:tbl>
              <a:tblPr rtl="1" firstRow="1" firstCol="1" bandRow="1">
                <a:tableStyleId>{5C22544A-7EE6-4342-B048-85BDC9FD1C3A}</a:tableStyleId>
              </a:tblPr>
              <a:tblGrid>
                <a:gridCol w="2031584">
                  <a:extLst>
                    <a:ext uri="{9D8B030D-6E8A-4147-A177-3AD203B41FA5}">
                      <a16:colId xmlns:a16="http://schemas.microsoft.com/office/drawing/2014/main" val="1903623498"/>
                    </a:ext>
                  </a:extLst>
                </a:gridCol>
                <a:gridCol w="2032416">
                  <a:extLst>
                    <a:ext uri="{9D8B030D-6E8A-4147-A177-3AD203B41FA5}">
                      <a16:colId xmlns:a16="http://schemas.microsoft.com/office/drawing/2014/main" val="3714304163"/>
                    </a:ext>
                  </a:extLst>
                </a:gridCol>
                <a:gridCol w="2031584">
                  <a:extLst>
                    <a:ext uri="{9D8B030D-6E8A-4147-A177-3AD203B41FA5}">
                      <a16:colId xmlns:a16="http://schemas.microsoft.com/office/drawing/2014/main" val="3567146514"/>
                    </a:ext>
                  </a:extLst>
                </a:gridCol>
                <a:gridCol w="2032416">
                  <a:extLst>
                    <a:ext uri="{9D8B030D-6E8A-4147-A177-3AD203B41FA5}">
                      <a16:colId xmlns:a16="http://schemas.microsoft.com/office/drawing/2014/main" val="131057838"/>
                    </a:ext>
                  </a:extLst>
                </a:gridCol>
                <a:gridCol w="2448560">
                  <a:extLst>
                    <a:ext uri="{9D8B030D-6E8A-4147-A177-3AD203B41FA5}">
                      <a16:colId xmlns:a16="http://schemas.microsoft.com/office/drawing/2014/main" val="3933771416"/>
                    </a:ext>
                  </a:extLst>
                </a:gridCol>
                <a:gridCol w="1615440">
                  <a:extLst>
                    <a:ext uri="{9D8B030D-6E8A-4147-A177-3AD203B41FA5}">
                      <a16:colId xmlns:a16="http://schemas.microsoft.com/office/drawing/2014/main" val="2172081207"/>
                    </a:ext>
                  </a:extLst>
                </a:gridCol>
              </a:tblGrid>
              <a:tr h="196486">
                <a:tc gridSpan="2">
                  <a:txBody>
                    <a:bodyPr/>
                    <a:lstStyle/>
                    <a:p>
                      <a:pPr algn="ctr" rtl="1">
                        <a:spcAft>
                          <a:spcPts val="0"/>
                        </a:spcAft>
                      </a:pPr>
                      <a:r>
                        <a:rPr lang="en-US" sz="1400" dirty="0">
                          <a:effectLst/>
                          <a:latin typeface="Calibri" panose="020F0502020204030204" pitchFamily="34" charset="0"/>
                          <a:cs typeface="Calibri" panose="020F0502020204030204" pitchFamily="34" charset="0"/>
                        </a:rPr>
                        <a:t>Relationship*</a:t>
                      </a:r>
                      <a:endParaRPr lang="en-US" sz="1400" dirty="0">
                        <a:effectLst/>
                        <a:latin typeface="Calibri" panose="020F0502020204030204" pitchFamily="34" charset="0"/>
                        <a:ea typeface="+mn-ea"/>
                        <a:cs typeface="Calibri" panose="020F0502020204030204" pitchFamily="34" charset="0"/>
                      </a:endParaRPr>
                    </a:p>
                  </a:txBody>
                  <a:tcPr marL="68580" marR="68580" marT="0" marB="0" anchor="b">
                    <a:solidFill>
                      <a:srgbClr val="A5A5A5"/>
                    </a:solidFill>
                  </a:tcPr>
                </a:tc>
                <a:tc hMerge="1">
                  <a:txBody>
                    <a:bodyPr/>
                    <a:lstStyle/>
                    <a:p>
                      <a:pPr rtl="1"/>
                      <a:endParaRPr lang="he-IL"/>
                    </a:p>
                  </a:txBody>
                  <a:tcPr/>
                </a:tc>
                <a:tc gridSpan="2">
                  <a:txBody>
                    <a:bodyPr/>
                    <a:lstStyle/>
                    <a:p>
                      <a:pPr algn="ctr" rtl="1">
                        <a:spcAft>
                          <a:spcPts val="0"/>
                        </a:spcAft>
                      </a:pPr>
                      <a:r>
                        <a:rPr lang="en-US" sz="1400" dirty="0">
                          <a:effectLst/>
                          <a:latin typeface="Calibri" panose="020F0502020204030204" pitchFamily="34" charset="0"/>
                          <a:cs typeface="Calibri" panose="020F0502020204030204" pitchFamily="34" charset="0"/>
                        </a:rPr>
                        <a:t>Gender (of Adults)</a:t>
                      </a:r>
                      <a:endParaRPr lang="en-US" sz="1400" dirty="0">
                        <a:effectLst/>
                        <a:latin typeface="Calibri" panose="020F0502020204030204" pitchFamily="34" charset="0"/>
                        <a:ea typeface="+mn-ea"/>
                        <a:cs typeface="Calibri" panose="020F0502020204030204" pitchFamily="34" charset="0"/>
                      </a:endParaRPr>
                    </a:p>
                  </a:txBody>
                  <a:tcPr marL="68580" marR="68580" marT="0" marB="0" anchor="b">
                    <a:solidFill>
                      <a:srgbClr val="A5A5A5"/>
                    </a:solidFill>
                  </a:tcPr>
                </a:tc>
                <a:tc hMerge="1">
                  <a:txBody>
                    <a:bodyPr/>
                    <a:lstStyle/>
                    <a:p>
                      <a:pPr rtl="1"/>
                      <a:endParaRPr lang="he-IL"/>
                    </a:p>
                  </a:txBody>
                  <a:tcPr/>
                </a:tc>
                <a:tc gridSpan="2">
                  <a:txBody>
                    <a:bodyPr/>
                    <a:lstStyle/>
                    <a:p>
                      <a:pPr algn="ctr" rtl="1">
                        <a:spcAft>
                          <a:spcPts val="0"/>
                        </a:spcAft>
                      </a:pPr>
                      <a:r>
                        <a:rPr lang="en-US" sz="1400" dirty="0">
                          <a:effectLst/>
                          <a:latin typeface="Calibri" panose="020F0502020204030204" pitchFamily="34" charset="0"/>
                          <a:cs typeface="Calibri" panose="020F0502020204030204" pitchFamily="34" charset="0"/>
                        </a:rPr>
                        <a:t>Residence</a:t>
                      </a:r>
                      <a:endParaRPr lang="en-US" sz="1400" dirty="0">
                        <a:effectLst/>
                        <a:latin typeface="Calibri" panose="020F0502020204030204" pitchFamily="34" charset="0"/>
                        <a:ea typeface="+mn-ea"/>
                        <a:cs typeface="Calibri" panose="020F0502020204030204" pitchFamily="34" charset="0"/>
                      </a:endParaRPr>
                    </a:p>
                  </a:txBody>
                  <a:tcPr marL="68580" marR="68580" marT="0" marB="0" anchor="b">
                    <a:solidFill>
                      <a:srgbClr val="A5A5A5"/>
                    </a:solidFill>
                  </a:tcPr>
                </a:tc>
                <a:tc hMerge="1">
                  <a:txBody>
                    <a:bodyPr/>
                    <a:lstStyle/>
                    <a:p>
                      <a:pPr rtl="1"/>
                      <a:endParaRPr lang="he-IL"/>
                    </a:p>
                  </a:txBody>
                  <a:tcPr/>
                </a:tc>
                <a:extLst>
                  <a:ext uri="{0D108BD9-81ED-4DB2-BD59-A6C34878D82A}">
                    <a16:rowId xmlns:a16="http://schemas.microsoft.com/office/drawing/2014/main" val="1402204680"/>
                  </a:ext>
                </a:extLst>
              </a:tr>
              <a:tr h="196486">
                <a:tc>
                  <a:txBody>
                    <a:bodyPr/>
                    <a:lstStyle/>
                    <a:p>
                      <a:pPr algn="r" rtl="1">
                        <a:spcAft>
                          <a:spcPts val="0"/>
                        </a:spcAft>
                      </a:pPr>
                      <a:r>
                        <a:rPr lang="en-US" sz="1400" b="0" dirty="0">
                          <a:effectLst/>
                          <a:latin typeface="Calibri" panose="020F0502020204030204" pitchFamily="34" charset="0"/>
                          <a:cs typeface="Calibri" panose="020F0502020204030204" pitchFamily="34" charset="0"/>
                        </a:rPr>
                        <a:t>Parent</a:t>
                      </a:r>
                      <a:endParaRPr lang="en-US" sz="1400" b="0" dirty="0">
                        <a:effectLst/>
                        <a:latin typeface="Calibri" panose="020F0502020204030204" pitchFamily="34" charset="0"/>
                        <a:ea typeface="+mn-ea"/>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en-US" sz="1400" b="0" dirty="0">
                          <a:effectLst/>
                          <a:latin typeface="Calibri" panose="020F0502020204030204" pitchFamily="34" charset="0"/>
                          <a:cs typeface="Calibri" panose="020F0502020204030204" pitchFamily="34" charset="0"/>
                        </a:rPr>
                        <a:t>5</a:t>
                      </a:r>
                      <a:endParaRPr lang="en-US" sz="1400" b="0" dirty="0">
                        <a:effectLst/>
                        <a:latin typeface="Calibri" panose="020F0502020204030204" pitchFamily="34" charset="0"/>
                        <a:ea typeface="+mn-ea"/>
                        <a:cs typeface="Calibri" panose="020F0502020204030204" pitchFamily="34" charset="0"/>
                      </a:endParaRPr>
                    </a:p>
                  </a:txBody>
                  <a:tcPr marL="68580" marR="68580" marT="0" marB="0" anchor="b">
                    <a:solidFill>
                      <a:srgbClr val="F2F2F2"/>
                    </a:solidFill>
                  </a:tcPr>
                </a:tc>
                <a:tc>
                  <a:txBody>
                    <a:bodyPr/>
                    <a:lstStyle/>
                    <a:p>
                      <a:pPr algn="r" rtl="1">
                        <a:spcAft>
                          <a:spcPts val="0"/>
                        </a:spcAft>
                      </a:pPr>
                      <a:r>
                        <a:rPr lang="en-US" sz="1400" b="0" dirty="0">
                          <a:solidFill>
                            <a:schemeClr val="bg1"/>
                          </a:solidFill>
                          <a:effectLst/>
                          <a:latin typeface="Calibri" panose="020F0502020204030204" pitchFamily="34" charset="0"/>
                          <a:cs typeface="Calibri" panose="020F0502020204030204" pitchFamily="34" charset="0"/>
                        </a:rPr>
                        <a:t>Male</a:t>
                      </a:r>
                      <a:endParaRPr lang="en-US" sz="1400" b="0" dirty="0">
                        <a:solidFill>
                          <a:schemeClr val="bg1"/>
                        </a:solidFill>
                        <a:effectLst/>
                        <a:latin typeface="Calibri" panose="020F0502020204030204" pitchFamily="34" charset="0"/>
                        <a:ea typeface="+mn-ea"/>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en-US" sz="1400" b="0" dirty="0">
                          <a:effectLst/>
                          <a:latin typeface="Calibri" panose="020F0502020204030204" pitchFamily="34" charset="0"/>
                          <a:cs typeface="Calibri" panose="020F0502020204030204" pitchFamily="34" charset="0"/>
                        </a:rPr>
                        <a:t>3</a:t>
                      </a:r>
                      <a:endParaRPr lang="en-US" sz="1400" b="0" dirty="0">
                        <a:effectLst/>
                        <a:latin typeface="Calibri" panose="020F0502020204030204" pitchFamily="34" charset="0"/>
                        <a:ea typeface="+mn-ea"/>
                        <a:cs typeface="Calibri" panose="020F0502020204030204" pitchFamily="34" charset="0"/>
                      </a:endParaRPr>
                    </a:p>
                  </a:txBody>
                  <a:tcPr marL="68580" marR="68580" marT="0" marB="0" anchor="b">
                    <a:solidFill>
                      <a:srgbClr val="F2F2F2"/>
                    </a:solidFill>
                  </a:tcPr>
                </a:tc>
                <a:tc>
                  <a:txBody>
                    <a:bodyPr/>
                    <a:lstStyle/>
                    <a:p>
                      <a:pPr algn="r" rtl="1">
                        <a:spcAft>
                          <a:spcPts val="0"/>
                        </a:spcAft>
                      </a:pPr>
                      <a:r>
                        <a:rPr lang="en-US" sz="1400" b="0" dirty="0">
                          <a:solidFill>
                            <a:schemeClr val="bg1"/>
                          </a:solidFill>
                          <a:effectLst/>
                          <a:latin typeface="Calibri" panose="020F0502020204030204" pitchFamily="34" charset="0"/>
                          <a:cs typeface="Calibri" panose="020F0502020204030204" pitchFamily="34" charset="0"/>
                        </a:rPr>
                        <a:t>Local neighborhood</a:t>
                      </a:r>
                      <a:endParaRPr lang="en-US" sz="1400" b="0" dirty="0">
                        <a:solidFill>
                          <a:schemeClr val="bg1"/>
                        </a:solidFill>
                        <a:effectLst/>
                        <a:latin typeface="Calibri" panose="020F0502020204030204" pitchFamily="34" charset="0"/>
                        <a:ea typeface="+mn-ea"/>
                        <a:cs typeface="Calibri" panose="020F0502020204030204" pitchFamily="34" charset="0"/>
                      </a:endParaRPr>
                    </a:p>
                  </a:txBody>
                  <a:tcPr marL="68580" marR="68580" marT="0" marB="0" anchor="b">
                    <a:solidFill>
                      <a:srgbClr val="A5A5A5"/>
                    </a:solidFill>
                  </a:tcPr>
                </a:tc>
                <a:tc>
                  <a:txBody>
                    <a:bodyPr/>
                    <a:lstStyle/>
                    <a:p>
                      <a:pPr algn="r" rtl="1">
                        <a:spcAft>
                          <a:spcPts val="0"/>
                        </a:spcAft>
                      </a:pPr>
                      <a:r>
                        <a:rPr lang="he-IL" sz="1400" dirty="0">
                          <a:effectLst/>
                          <a:latin typeface="Calibri" panose="020F0502020204030204" pitchFamily="34" charset="0"/>
                          <a:cs typeface="Calibri" panose="020F0502020204030204" pitchFamily="34" charset="0"/>
                        </a:rPr>
                        <a:t>7</a:t>
                      </a:r>
                      <a:endParaRPr lang="en-US" sz="1400" dirty="0">
                        <a:effectLst/>
                        <a:latin typeface="Calibri" panose="020F0502020204030204" pitchFamily="34" charset="0"/>
                        <a:ea typeface="+mn-ea"/>
                        <a:cs typeface="Calibri" panose="020F0502020204030204" pitchFamily="34" charset="0"/>
                      </a:endParaRPr>
                    </a:p>
                  </a:txBody>
                  <a:tcPr marL="68580" marR="68580" marT="0" marB="0" anchor="b">
                    <a:solidFill>
                      <a:srgbClr val="F2F2F2"/>
                    </a:solidFill>
                  </a:tcPr>
                </a:tc>
                <a:extLst>
                  <a:ext uri="{0D108BD9-81ED-4DB2-BD59-A6C34878D82A}">
                    <a16:rowId xmlns:a16="http://schemas.microsoft.com/office/drawing/2014/main" val="1933034463"/>
                  </a:ext>
                </a:extLst>
              </a:tr>
              <a:tr h="312468">
                <a:tc>
                  <a:txBody>
                    <a:bodyPr/>
                    <a:lstStyle/>
                    <a:p>
                      <a:pPr algn="r" rtl="1">
                        <a:spcAft>
                          <a:spcPts val="0"/>
                        </a:spcAft>
                      </a:pPr>
                      <a:r>
                        <a:rPr lang="en-US" sz="1400" b="0" dirty="0">
                          <a:effectLst/>
                          <a:latin typeface="Calibri" panose="020F0502020204030204" pitchFamily="34" charset="0"/>
                          <a:cs typeface="Calibri" panose="020F0502020204030204" pitchFamily="34" charset="0"/>
                        </a:rPr>
                        <a:t>Aunt</a:t>
                      </a:r>
                      <a:endParaRPr lang="en-US" sz="1400" b="0" dirty="0">
                        <a:effectLst/>
                        <a:latin typeface="Calibri" panose="020F0502020204030204" pitchFamily="34" charset="0"/>
                        <a:ea typeface="+mn-ea"/>
                        <a:cs typeface="Calibri" panose="020F0502020204030204" pitchFamily="34" charset="0"/>
                      </a:endParaRPr>
                    </a:p>
                  </a:txBody>
                  <a:tcPr marL="68580" marR="68580" marT="0" marB="0" anchor="b">
                    <a:solidFill>
                      <a:srgbClr val="A5A5A5"/>
                    </a:solidFill>
                  </a:tcPr>
                </a:tc>
                <a:tc>
                  <a:txBody>
                    <a:bodyPr/>
                    <a:lstStyle/>
                    <a:p>
                      <a:pPr algn="r" rtl="1">
                        <a:spcAft>
                          <a:spcPts val="0"/>
                        </a:spcAft>
                      </a:pPr>
                      <a:r>
                        <a:rPr lang="he-IL" sz="1400" b="0" dirty="0">
                          <a:effectLst/>
                          <a:latin typeface="Calibri" panose="020F0502020204030204" pitchFamily="34" charset="0"/>
                          <a:cs typeface="Calibri" panose="020F0502020204030204" pitchFamily="34" charset="0"/>
                        </a:rPr>
                        <a:t>1</a:t>
                      </a:r>
                      <a:endParaRPr lang="en-US" sz="1400" b="0" dirty="0">
                        <a:effectLst/>
                        <a:latin typeface="Calibri" panose="020F0502020204030204" pitchFamily="34" charset="0"/>
                        <a:ea typeface="+mn-ea"/>
                        <a:cs typeface="Calibri" panose="020F0502020204030204" pitchFamily="34" charset="0"/>
                      </a:endParaRPr>
                    </a:p>
                  </a:txBody>
                  <a:tcPr marL="68580" marR="68580" marT="0" marB="0" anchor="b">
                    <a:solidFill>
                      <a:srgbClr val="F2F2F2"/>
                    </a:solidFill>
                  </a:tcPr>
                </a:tc>
                <a:tc>
                  <a:txBody>
                    <a:bodyPr/>
                    <a:lstStyle/>
                    <a:p>
                      <a:pPr algn="r" rtl="1">
                        <a:spcAft>
                          <a:spcPts val="0"/>
                        </a:spcAft>
                      </a:pPr>
                      <a:r>
                        <a:rPr lang="en-US" sz="1400" b="0" dirty="0">
                          <a:solidFill>
                            <a:schemeClr val="bg1"/>
                          </a:solidFill>
                          <a:effectLst/>
                          <a:latin typeface="Calibri" panose="020F0502020204030204" pitchFamily="34" charset="0"/>
                          <a:cs typeface="Calibri" panose="020F0502020204030204" pitchFamily="34" charset="0"/>
                        </a:rPr>
                        <a:t>Female</a:t>
                      </a:r>
                      <a:endParaRPr lang="en-US" sz="1400" b="0" dirty="0">
                        <a:solidFill>
                          <a:schemeClr val="bg1"/>
                        </a:solidFill>
                        <a:effectLst/>
                        <a:latin typeface="Calibri" panose="020F0502020204030204" pitchFamily="34" charset="0"/>
                        <a:ea typeface="+mn-ea"/>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he-IL" sz="1400" b="0" dirty="0">
                          <a:effectLst/>
                          <a:latin typeface="Calibri" panose="020F0502020204030204" pitchFamily="34" charset="0"/>
                          <a:cs typeface="Calibri" panose="020F0502020204030204" pitchFamily="34" charset="0"/>
                        </a:rPr>
                        <a:t> </a:t>
                      </a:r>
                      <a:r>
                        <a:rPr lang="en-US" sz="1400" b="0" dirty="0">
                          <a:effectLst/>
                          <a:latin typeface="Calibri" panose="020F0502020204030204" pitchFamily="34" charset="0"/>
                          <a:cs typeface="Calibri" panose="020F0502020204030204" pitchFamily="34" charset="0"/>
                        </a:rPr>
                        <a:t>(Mothers)</a:t>
                      </a:r>
                      <a:r>
                        <a:rPr lang="he-IL" sz="1400" b="0" dirty="0">
                          <a:effectLst/>
                          <a:latin typeface="Calibri" panose="020F0502020204030204" pitchFamily="34" charset="0"/>
                          <a:cs typeface="Calibri" panose="020F0502020204030204" pitchFamily="34" charset="0"/>
                        </a:rPr>
                        <a:t> </a:t>
                      </a:r>
                      <a:r>
                        <a:rPr lang="en-US" sz="1400" b="0" dirty="0">
                          <a:effectLst/>
                          <a:latin typeface="Calibri" panose="020F0502020204030204" pitchFamily="34" charset="0"/>
                          <a:cs typeface="Calibri" panose="020F0502020204030204" pitchFamily="34" charset="0"/>
                        </a:rPr>
                        <a:t>5</a:t>
                      </a:r>
                      <a:endParaRPr lang="en-US" sz="1400" b="0" dirty="0">
                        <a:effectLst/>
                        <a:latin typeface="Calibri" panose="020F0502020204030204" pitchFamily="34" charset="0"/>
                        <a:ea typeface="+mn-ea"/>
                        <a:cs typeface="Calibri" panose="020F0502020204030204" pitchFamily="34" charset="0"/>
                      </a:endParaRPr>
                    </a:p>
                  </a:txBody>
                  <a:tcPr marL="68580" marR="68580" marT="0" marB="0" anchor="b">
                    <a:solidFill>
                      <a:srgbClr val="F2F2F2"/>
                    </a:solidFill>
                  </a:tcPr>
                </a:tc>
                <a:tc>
                  <a:txBody>
                    <a:bodyPr/>
                    <a:lstStyle/>
                    <a:p>
                      <a:pPr algn="r" rtl="1">
                        <a:spcAft>
                          <a:spcPts val="0"/>
                        </a:spcAft>
                      </a:pPr>
                      <a:r>
                        <a:rPr lang="en-US" sz="1400" b="0" dirty="0">
                          <a:solidFill>
                            <a:schemeClr val="bg1"/>
                          </a:solidFill>
                          <a:effectLst/>
                          <a:latin typeface="Calibri" panose="020F0502020204030204" pitchFamily="34" charset="0"/>
                          <a:cs typeface="Calibri" panose="020F0502020204030204" pitchFamily="34" charset="0"/>
                        </a:rPr>
                        <a:t>Nearby neighborhood (Shapira)</a:t>
                      </a:r>
                      <a:endParaRPr lang="en-US" sz="1400" b="0" dirty="0">
                        <a:solidFill>
                          <a:schemeClr val="bg1"/>
                        </a:solidFill>
                        <a:effectLst/>
                        <a:latin typeface="Calibri" panose="020F0502020204030204" pitchFamily="34" charset="0"/>
                        <a:ea typeface="+mn-ea"/>
                        <a:cs typeface="Calibri" panose="020F0502020204030204" pitchFamily="34" charset="0"/>
                      </a:endParaRPr>
                    </a:p>
                  </a:txBody>
                  <a:tcPr marL="68580" marR="68580" marT="0" marB="0" anchor="b">
                    <a:solidFill>
                      <a:srgbClr val="A5A5A5"/>
                    </a:solidFill>
                  </a:tcPr>
                </a:tc>
                <a:tc>
                  <a:txBody>
                    <a:bodyPr/>
                    <a:lstStyle/>
                    <a:p>
                      <a:pPr algn="r" rtl="1">
                        <a:spcAft>
                          <a:spcPts val="0"/>
                        </a:spcAft>
                      </a:pPr>
                      <a:r>
                        <a:rPr lang="en-US" sz="1400" dirty="0">
                          <a:effectLst/>
                          <a:latin typeface="Calibri" panose="020F0502020204030204" pitchFamily="34" charset="0"/>
                          <a:cs typeface="Calibri" panose="020F0502020204030204" pitchFamily="34" charset="0"/>
                        </a:rPr>
                        <a:t>1</a:t>
                      </a:r>
                      <a:endParaRPr lang="en-US" sz="1400" dirty="0">
                        <a:effectLst/>
                        <a:latin typeface="Calibri" panose="020F0502020204030204" pitchFamily="34" charset="0"/>
                        <a:ea typeface="+mn-ea"/>
                        <a:cs typeface="Calibri" panose="020F0502020204030204" pitchFamily="34" charset="0"/>
                      </a:endParaRPr>
                    </a:p>
                  </a:txBody>
                  <a:tcPr marL="68580" marR="68580" marT="0" marB="0" anchor="b">
                    <a:solidFill>
                      <a:srgbClr val="F2F2F2"/>
                    </a:solidFill>
                  </a:tcPr>
                </a:tc>
                <a:extLst>
                  <a:ext uri="{0D108BD9-81ED-4DB2-BD59-A6C34878D82A}">
                    <a16:rowId xmlns:a16="http://schemas.microsoft.com/office/drawing/2014/main" val="2605018585"/>
                  </a:ext>
                </a:extLst>
              </a:tr>
              <a:tr h="312468">
                <a:tc>
                  <a:txBody>
                    <a:bodyPr/>
                    <a:lstStyle/>
                    <a:p>
                      <a:pPr algn="r" rtl="1">
                        <a:spcAft>
                          <a:spcPts val="0"/>
                        </a:spcAft>
                      </a:pPr>
                      <a:r>
                        <a:rPr lang="en-US" sz="1400" b="0" dirty="0">
                          <a:effectLst/>
                          <a:latin typeface="Calibri" panose="020F0502020204030204" pitchFamily="34" charset="0"/>
                          <a:cs typeface="Calibri" panose="020F0502020204030204" pitchFamily="34" charset="0"/>
                        </a:rPr>
                        <a:t>Visitor without children</a:t>
                      </a:r>
                      <a:endParaRPr lang="en-US" sz="1400" b="0" dirty="0">
                        <a:effectLst/>
                        <a:latin typeface="Calibri" panose="020F0502020204030204" pitchFamily="34" charset="0"/>
                        <a:ea typeface="+mn-ea"/>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he-IL" sz="1400" b="0" dirty="0">
                          <a:effectLst/>
                          <a:latin typeface="Calibri" panose="020F0502020204030204" pitchFamily="34" charset="0"/>
                          <a:cs typeface="Calibri" panose="020F0502020204030204" pitchFamily="34" charset="0"/>
                        </a:rPr>
                        <a:t>2</a:t>
                      </a:r>
                      <a:endParaRPr lang="en-US" sz="1400" b="0" dirty="0">
                        <a:effectLst/>
                        <a:latin typeface="Calibri" panose="020F0502020204030204" pitchFamily="34" charset="0"/>
                        <a:ea typeface="+mn-ea"/>
                        <a:cs typeface="Calibri" panose="020F0502020204030204" pitchFamily="34" charset="0"/>
                      </a:endParaRPr>
                    </a:p>
                  </a:txBody>
                  <a:tcPr marL="68580" marR="68580" marT="0" marB="0" anchor="b">
                    <a:solidFill>
                      <a:srgbClr val="F2F2F2"/>
                    </a:solidFill>
                  </a:tcPr>
                </a:tc>
                <a:tc>
                  <a:txBody>
                    <a:bodyPr/>
                    <a:lstStyle/>
                    <a:p>
                      <a:pPr algn="r" rtl="1">
                        <a:spcAft>
                          <a:spcPts val="0"/>
                        </a:spcAft>
                      </a:pPr>
                      <a:r>
                        <a:rPr lang="he-IL" sz="1400" b="0" dirty="0">
                          <a:solidFill>
                            <a:schemeClr val="bg1"/>
                          </a:solidFill>
                          <a:effectLst/>
                          <a:latin typeface="Calibri" panose="020F0502020204030204" pitchFamily="34" charset="0"/>
                          <a:cs typeface="Calibri" panose="020F0502020204030204" pitchFamily="34" charset="0"/>
                        </a:rPr>
                        <a:t> </a:t>
                      </a:r>
                      <a:endParaRPr lang="en-US" sz="1400" b="0" dirty="0">
                        <a:solidFill>
                          <a:schemeClr val="bg1"/>
                        </a:solidFill>
                        <a:effectLst/>
                        <a:latin typeface="Calibri" panose="020F0502020204030204" pitchFamily="34" charset="0"/>
                        <a:ea typeface="+mn-ea"/>
                        <a:cs typeface="Calibri" panose="020F0502020204030204" pitchFamily="34" charset="0"/>
                      </a:endParaRPr>
                    </a:p>
                  </a:txBody>
                  <a:tcPr marL="68580" marR="68580" marT="0" marB="0" anchor="b">
                    <a:noFill/>
                  </a:tcPr>
                </a:tc>
                <a:tc>
                  <a:txBody>
                    <a:bodyPr/>
                    <a:lstStyle/>
                    <a:p>
                      <a:pPr algn="r" rtl="0">
                        <a:spcAft>
                          <a:spcPts val="0"/>
                        </a:spcAft>
                      </a:pPr>
                      <a:r>
                        <a:rPr lang="en-US" sz="1400" b="0" dirty="0">
                          <a:effectLst/>
                          <a:latin typeface="Calibri" panose="020F0502020204030204" pitchFamily="34" charset="0"/>
                          <a:cs typeface="Calibri" panose="020F0502020204030204" pitchFamily="34" charset="0"/>
                        </a:rPr>
                        <a:t> </a:t>
                      </a:r>
                      <a:endParaRPr lang="en-US" sz="1400" b="0" dirty="0">
                        <a:effectLst/>
                        <a:latin typeface="Calibri" panose="020F0502020204030204" pitchFamily="34" charset="0"/>
                        <a:ea typeface="+mn-ea"/>
                        <a:cs typeface="Calibri" panose="020F0502020204030204" pitchFamily="34" charset="0"/>
                      </a:endParaRPr>
                    </a:p>
                  </a:txBody>
                  <a:tcPr marL="68580" marR="68580" marT="0" marB="0" anchor="b">
                    <a:noFill/>
                  </a:tcPr>
                </a:tc>
                <a:tc>
                  <a:txBody>
                    <a:bodyPr/>
                    <a:lstStyle/>
                    <a:p>
                      <a:pPr algn="r" rtl="1">
                        <a:spcAft>
                          <a:spcPts val="0"/>
                        </a:spcAft>
                      </a:pPr>
                      <a:r>
                        <a:rPr lang="he-IL" sz="1400" b="0" dirty="0">
                          <a:solidFill>
                            <a:schemeClr val="bg1"/>
                          </a:solidFill>
                          <a:effectLst/>
                          <a:latin typeface="Calibri" panose="020F0502020204030204" pitchFamily="34" charset="0"/>
                          <a:cs typeface="Calibri" panose="020F0502020204030204" pitchFamily="34" charset="0"/>
                        </a:rPr>
                        <a:t> </a:t>
                      </a:r>
                      <a:endParaRPr lang="en-US" sz="1400" b="0" dirty="0">
                        <a:solidFill>
                          <a:schemeClr val="bg1"/>
                        </a:solidFill>
                        <a:effectLst/>
                        <a:latin typeface="Calibri" panose="020F0502020204030204" pitchFamily="34" charset="0"/>
                        <a:ea typeface="+mn-ea"/>
                        <a:cs typeface="Calibri" panose="020F0502020204030204" pitchFamily="34" charset="0"/>
                      </a:endParaRPr>
                    </a:p>
                  </a:txBody>
                  <a:tcPr marL="68580" marR="68580" marT="0" marB="0" anchor="b">
                    <a:noFill/>
                  </a:tcPr>
                </a:tc>
                <a:tc>
                  <a:txBody>
                    <a:bodyPr/>
                    <a:lstStyle/>
                    <a:p>
                      <a:pPr algn="r" rtl="1">
                        <a:spcAft>
                          <a:spcPts val="0"/>
                        </a:spcAft>
                      </a:pPr>
                      <a:r>
                        <a:rPr lang="en-US" sz="1400" dirty="0">
                          <a:effectLst/>
                          <a:latin typeface="Calibri" panose="020F0502020204030204" pitchFamily="34" charset="0"/>
                          <a:cs typeface="Calibri" panose="020F0502020204030204" pitchFamily="34" charset="0"/>
                        </a:rPr>
                        <a:t> </a:t>
                      </a:r>
                      <a:endParaRPr lang="en-US" sz="1400" dirty="0">
                        <a:effectLst/>
                        <a:latin typeface="Calibri" panose="020F0502020204030204" pitchFamily="34" charset="0"/>
                        <a:ea typeface="+mn-ea"/>
                        <a:cs typeface="Calibri" panose="020F0502020204030204" pitchFamily="34" charset="0"/>
                      </a:endParaRPr>
                    </a:p>
                  </a:txBody>
                  <a:tcPr marL="68580" marR="68580" marT="0" marB="0" anchor="b">
                    <a:noFill/>
                  </a:tcPr>
                </a:tc>
                <a:extLst>
                  <a:ext uri="{0D108BD9-81ED-4DB2-BD59-A6C34878D82A}">
                    <a16:rowId xmlns:a16="http://schemas.microsoft.com/office/drawing/2014/main" val="1724005566"/>
                  </a:ext>
                </a:extLst>
              </a:tr>
            </a:tbl>
          </a:graphicData>
        </a:graphic>
      </p:graphicFrame>
    </p:spTree>
    <p:extLst>
      <p:ext uri="{BB962C8B-B14F-4D97-AF65-F5344CB8AC3E}">
        <p14:creationId xmlns:p14="http://schemas.microsoft.com/office/powerpoint/2010/main" val="34654923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723466" y="2657559"/>
            <a:ext cx="1390428" cy="850372"/>
          </a:xfrm>
        </p:spPr>
        <p:txBody>
          <a:bodyPr/>
          <a:lstStyle/>
          <a:p>
            <a:fld id="{F2736200-3204-44C4-A5EC-985817706BA3}" type="slidenum">
              <a:rPr lang="en-US" sz="1400" dirty="0" smtClean="0"/>
              <a:t>15</a:t>
            </a:fld>
            <a:endParaRPr lang="en-US" sz="1400" dirty="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ctr"/>
            <a:r>
              <a:rPr lang="en-US" sz="2000" b="1" dirty="0">
                <a:solidFill>
                  <a:schemeClr val="bg1"/>
                </a:solidFill>
                <a:latin typeface="Tahoma" pitchFamily="34" charset="0"/>
                <a:ea typeface="Tahoma" pitchFamily="34" charset="0"/>
                <a:cs typeface="Tahoma" pitchFamily="34" charset="0"/>
              </a:rPr>
              <a:t>Gan HaShoteret</a:t>
            </a:r>
            <a:endParaRPr lang="he-IL" sz="2000" b="1" dirty="0">
              <a:solidFill>
                <a:schemeClr val="bg1"/>
              </a:solidFill>
              <a:latin typeface="Tahoma" pitchFamily="34" charset="0"/>
              <a:ea typeface="Tahoma" pitchFamily="34" charset="0"/>
              <a:cs typeface="Tahoma" pitchFamily="34" charset="0"/>
            </a:endParaRPr>
          </a:p>
        </p:txBody>
      </p:sp>
      <p:sp>
        <p:nvSpPr>
          <p:cNvPr id="7" name="Rectangle 6">
            <a:extLst>
              <a:ext uri="{FF2B5EF4-FFF2-40B4-BE49-F238E27FC236}">
                <a16:creationId xmlns:a16="http://schemas.microsoft.com/office/drawing/2014/main" id="{8E119168-BA42-49CC-AB16-00628F05D854}"/>
              </a:ext>
            </a:extLst>
          </p:cNvPr>
          <p:cNvSpPr/>
          <p:nvPr/>
        </p:nvSpPr>
        <p:spPr>
          <a:xfrm>
            <a:off x="5326523" y="871074"/>
            <a:ext cx="6781462" cy="5326779"/>
          </a:xfrm>
          <a:prstGeom prst="rect">
            <a:avLst/>
          </a:prstGeom>
        </p:spPr>
        <p:txBody>
          <a:bodyPr wrap="square">
            <a:spAutoFit/>
          </a:bodyPr>
          <a:lstStyle/>
          <a:p>
            <a:pPr algn="l">
              <a:buClr>
                <a:srgbClr val="EC1C3C"/>
              </a:buClr>
            </a:pPr>
            <a:r>
              <a:rPr lang="en-US" sz="1400" b="1" dirty="0">
                <a:latin typeface="Tahoma" panose="020B0604030504040204" pitchFamily="34" charset="0"/>
                <a:ea typeface="Tahoma" panose="020B0604030504040204" pitchFamily="34" charset="0"/>
                <a:cs typeface="Tahoma" panose="020B0604030504040204" pitchFamily="34" charset="0"/>
              </a:rPr>
              <a:t>Primary populations using the park</a:t>
            </a:r>
            <a:r>
              <a:rPr lang="he-IL" sz="1400" b="1" dirty="0">
                <a:latin typeface="Tahoma" panose="020B0604030504040204" pitchFamily="34" charset="0"/>
                <a:ea typeface="Tahoma" panose="020B0604030504040204" pitchFamily="34" charset="0"/>
                <a:cs typeface="Tahoma" panose="020B0604030504040204" pitchFamily="34" charset="0"/>
              </a:rPr>
              <a:t>:</a:t>
            </a:r>
            <a:br>
              <a:rPr lang="en-US" sz="1400" b="1" dirty="0">
                <a:latin typeface="Tahoma" panose="020B0604030504040204" pitchFamily="34" charset="0"/>
                <a:ea typeface="Tahoma" panose="020B0604030504040204" pitchFamily="34" charset="0"/>
                <a:cs typeface="Tahoma" panose="020B0604030504040204" pitchFamily="34" charset="0"/>
              </a:rPr>
            </a:br>
            <a:endParaRPr lang="he-IL" sz="1400" b="1" dirty="0">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Clr>
                <a:srgbClr val="EC1C3C"/>
              </a:buClr>
              <a:buFont typeface="Tahoma" panose="020B0604030504040204" pitchFamily="34" charset="0"/>
              <a:buChar char="█"/>
            </a:pPr>
            <a:r>
              <a:rPr lang="en-US" sz="1400" dirty="0">
                <a:latin typeface="Tahoma" panose="020B0604030504040204" pitchFamily="34" charset="0"/>
                <a:ea typeface="Tahoma" panose="020B0604030504040204" pitchFamily="34" charset="0"/>
                <a:cs typeface="Tahoma" panose="020B0604030504040204" pitchFamily="34" charset="0"/>
              </a:rPr>
              <a:t>The number of visitors to the park was low during most observation times.</a:t>
            </a:r>
            <a:r>
              <a:rPr lang="he-IL" sz="1400" dirty="0">
                <a:latin typeface="Tahoma" panose="020B0604030504040204" pitchFamily="34" charset="0"/>
                <a:ea typeface="Tahoma" panose="020B0604030504040204" pitchFamily="34" charset="0"/>
                <a:cs typeface="Tahoma" panose="020B0604030504040204" pitchFamily="34" charset="0"/>
              </a:rPr>
              <a:t> </a:t>
            </a:r>
            <a:r>
              <a:rPr lang="en-US" sz="1400" dirty="0">
                <a:latin typeface="Tahoma" panose="020B0604030504040204" pitchFamily="34" charset="0"/>
                <a:ea typeface="Tahoma" panose="020B0604030504040204" pitchFamily="34" charset="0"/>
                <a:cs typeface="Tahoma" panose="020B0604030504040204" pitchFamily="34" charset="0"/>
              </a:rPr>
              <a:t>There were few visitors in the mornings. Afternoons were busier than mornings.</a:t>
            </a:r>
          </a:p>
          <a:p>
            <a:pPr marL="285750" indent="-285750" algn="l">
              <a:lnSpc>
                <a:spcPct val="150000"/>
              </a:lnSpc>
              <a:buClr>
                <a:srgbClr val="EC1C3C"/>
              </a:buClr>
              <a:buFont typeface="Tahoma" panose="020B0604030504040204" pitchFamily="34" charset="0"/>
              <a:buChar char="█"/>
            </a:pPr>
            <a:r>
              <a:rPr lang="en-US" sz="1400" dirty="0">
                <a:latin typeface="Tahoma" panose="020B0604030504040204" pitchFamily="34" charset="0"/>
                <a:ea typeface="Tahoma" panose="020B0604030504040204" pitchFamily="34" charset="0"/>
                <a:cs typeface="Tahoma" panose="020B0604030504040204" pitchFamily="34" charset="0"/>
              </a:rPr>
              <a:t>Female visitors were more common during all observation times (62%).</a:t>
            </a:r>
          </a:p>
          <a:p>
            <a:pPr marL="285750" indent="-285750" algn="l">
              <a:lnSpc>
                <a:spcPct val="150000"/>
              </a:lnSpc>
              <a:buClr>
                <a:srgbClr val="EC1C3C"/>
              </a:buClr>
              <a:buFont typeface="Tahoma" panose="020B0604030504040204" pitchFamily="34" charset="0"/>
              <a:buChar char="█"/>
            </a:pPr>
            <a:r>
              <a:rPr lang="en-US" sz="1400" dirty="0">
                <a:latin typeface="Tahoma" panose="020B0604030504040204" pitchFamily="34" charset="0"/>
                <a:ea typeface="Tahoma" panose="020B0604030504040204" pitchFamily="34" charset="0"/>
                <a:cs typeface="Tahoma" panose="020B0604030504040204" pitchFamily="34" charset="0"/>
              </a:rPr>
              <a:t>Observed users of the park included: families with young children and infants; groups of unchaperoned neighborhood children (ages 4-11); adults sitting on the benches; and elderly people in wheelchairs accompanied by caregivers. </a:t>
            </a:r>
          </a:p>
          <a:p>
            <a:pPr marL="285750" indent="-285750" algn="l">
              <a:lnSpc>
                <a:spcPct val="150000"/>
              </a:lnSpc>
              <a:buClr>
                <a:srgbClr val="EC1C3C"/>
              </a:buClr>
              <a:buFont typeface="Tahoma" panose="020B0604030504040204" pitchFamily="34" charset="0"/>
              <a:buChar char="█"/>
            </a:pPr>
            <a:r>
              <a:rPr lang="en-US" sz="1400" dirty="0">
                <a:latin typeface="Tahoma" panose="020B0604030504040204" pitchFamily="34" charset="0"/>
                <a:ea typeface="Tahoma" panose="020B0604030504040204" pitchFamily="34" charset="0"/>
                <a:cs typeface="Tahoma" panose="020B0604030504040204" pitchFamily="34" charset="0"/>
              </a:rPr>
              <a:t>Occasionally cyclists or people walking their dogs passed through the area.</a:t>
            </a:r>
            <a:r>
              <a:rPr lang="he-IL" sz="1400" dirty="0">
                <a:latin typeface="Tahoma" panose="020B0604030504040204" pitchFamily="34" charset="0"/>
                <a:ea typeface="Tahoma" panose="020B0604030504040204" pitchFamily="34" charset="0"/>
                <a:cs typeface="Tahoma" panose="020B0604030504040204" pitchFamily="34" charset="0"/>
              </a:rPr>
              <a:t> </a:t>
            </a:r>
            <a:endParaRPr lang="en-US" sz="14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400" dirty="0">
                <a:effectLst/>
                <a:latin typeface="Tahoma" panose="020B0604030504040204" pitchFamily="34" charset="0"/>
                <a:ea typeface="Tahoma" panose="020B0604030504040204" pitchFamily="34" charset="0"/>
                <a:cs typeface="Tahoma" panose="020B0604030504040204" pitchFamily="34" charset="0"/>
              </a:rPr>
              <a:t>Most visitors were from the local Israeli population. A small number of visitors from the population of asylum-seekers were seen, mainly in the afternoons. There is tension around this issue; one interviewee said she was glad that few foreigners visit this park, as compared to the HaTikva neighborhood, where they have a larger presence.</a:t>
            </a:r>
          </a:p>
          <a:p>
            <a:pPr marL="285750" indent="-285750" algn="l">
              <a:lnSpc>
                <a:spcPct val="150000"/>
              </a:lnSpc>
              <a:buClr>
                <a:srgbClr val="EC1C3C"/>
              </a:buClr>
              <a:buFont typeface="Tahoma" panose="020B0604030504040204" pitchFamily="34" charset="0"/>
              <a:buChar char="█"/>
            </a:pPr>
            <a:r>
              <a:rPr lang="en-US" sz="1400" dirty="0">
                <a:latin typeface="Tahoma" panose="020B0604030504040204" pitchFamily="34" charset="0"/>
                <a:ea typeface="Tahoma" panose="020B0604030504040204" pitchFamily="34" charset="0"/>
                <a:cs typeface="Tahoma" panose="020B0604030504040204" pitchFamily="34" charset="0"/>
              </a:rPr>
              <a:t>A homeless man was seen sleeping at the playground in the morning. </a:t>
            </a:r>
          </a:p>
          <a:p>
            <a:pPr marL="285750" indent="-285750" algn="l">
              <a:lnSpc>
                <a:spcPct val="150000"/>
              </a:lnSpc>
              <a:buClr>
                <a:srgbClr val="EC1C3C"/>
              </a:buClr>
              <a:buFont typeface="Tahoma" panose="020B0604030504040204" pitchFamily="34" charset="0"/>
              <a:buChar char="█"/>
            </a:pPr>
            <a:r>
              <a:rPr lang="en-US" sz="1400" dirty="0">
                <a:latin typeface="Tahoma" panose="020B0604030504040204" pitchFamily="34" charset="0"/>
                <a:ea typeface="Tahoma" panose="020B0604030504040204" pitchFamily="34" charset="0"/>
                <a:cs typeface="Tahoma" panose="020B0604030504040204" pitchFamily="34" charset="0"/>
              </a:rPr>
              <a:t>Interviewees reported that at night, groups of youth come to the park to drink and smoke.</a:t>
            </a:r>
          </a:p>
        </p:txBody>
      </p:sp>
      <p:sp>
        <p:nvSpPr>
          <p:cNvPr id="3" name="Rectangle 2">
            <a:extLst>
              <a:ext uri="{FF2B5EF4-FFF2-40B4-BE49-F238E27FC236}">
                <a16:creationId xmlns:a16="http://schemas.microsoft.com/office/drawing/2014/main" id="{0A0AB3B4-4CE4-4774-A76A-BD33A10455B9}"/>
              </a:ext>
            </a:extLst>
          </p:cNvPr>
          <p:cNvSpPr/>
          <p:nvPr/>
        </p:nvSpPr>
        <p:spPr>
          <a:xfrm>
            <a:off x="1710783" y="4551478"/>
            <a:ext cx="1923957" cy="1568483"/>
          </a:xfrm>
          <a:prstGeom prst="rect">
            <a:avLst/>
          </a:prstGeom>
          <a:solidFill>
            <a:srgbClr val="BEB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en-US" sz="1400" b="1" dirty="0">
                <a:latin typeface="Calibri" panose="020F0502020204030204" pitchFamily="34" charset="0"/>
                <a:cs typeface="Calibri" panose="020F0502020204030204" pitchFamily="34" charset="0"/>
              </a:rPr>
              <a:t>Opportunities for conversation and community meetings</a:t>
            </a:r>
          </a:p>
          <a:p>
            <a:pPr algn="ctr" rtl="1"/>
            <a:r>
              <a:rPr lang="en-US" b="1" dirty="0">
                <a:solidFill>
                  <a:prstClr val="white"/>
                </a:solidFill>
                <a:latin typeface="Calibri" panose="020F0502020204030204" pitchFamily="34" charset="0"/>
                <a:cs typeface="Calibri" panose="020F0502020204030204" pitchFamily="34" charset="0"/>
              </a:rPr>
              <a:t>Score*</a:t>
            </a:r>
            <a:r>
              <a:rPr lang="he-IL" b="1" dirty="0">
                <a:solidFill>
                  <a:prstClr val="white"/>
                </a:solidFill>
                <a:latin typeface="Calibri" panose="020F0502020204030204" pitchFamily="34" charset="0"/>
                <a:cs typeface="Calibri" panose="020F0502020204030204" pitchFamily="34" charset="0"/>
              </a:rPr>
              <a:t> </a:t>
            </a:r>
            <a:r>
              <a:rPr lang="he-IL" sz="3600" b="1" dirty="0">
                <a:solidFill>
                  <a:prstClr val="white"/>
                </a:solidFill>
                <a:latin typeface="Calibri" panose="020F0502020204030204" pitchFamily="34" charset="0"/>
                <a:cs typeface="Calibri" panose="020F0502020204030204" pitchFamily="34" charset="0"/>
              </a:rPr>
              <a:t>4.8</a:t>
            </a:r>
            <a:r>
              <a:rPr lang="he-IL" sz="4000" b="1" dirty="0">
                <a:solidFill>
                  <a:prstClr val="white"/>
                </a:solidFill>
                <a:latin typeface="Calibri" panose="020F0502020204030204" pitchFamily="34" charset="0"/>
                <a:cs typeface="Calibri" panose="020F0502020204030204" pitchFamily="34" charset="0"/>
              </a:rPr>
              <a:t> </a:t>
            </a:r>
            <a:r>
              <a:rPr lang="en-US" b="1" dirty="0">
                <a:solidFill>
                  <a:prstClr val="white"/>
                </a:solidFill>
                <a:latin typeface="Calibri" panose="020F0502020204030204" pitchFamily="34" charset="0"/>
                <a:cs typeface="Calibri" panose="020F0502020204030204" pitchFamily="34" charset="0"/>
              </a:rPr>
              <a:t> </a:t>
            </a:r>
          </a:p>
        </p:txBody>
      </p:sp>
      <p:sp>
        <p:nvSpPr>
          <p:cNvPr id="4" name="TextBox 3">
            <a:extLst>
              <a:ext uri="{FF2B5EF4-FFF2-40B4-BE49-F238E27FC236}">
                <a16:creationId xmlns:a16="http://schemas.microsoft.com/office/drawing/2014/main" id="{BB5695EB-EB55-4A36-93F8-3D9AA29B361E}"/>
              </a:ext>
            </a:extLst>
          </p:cNvPr>
          <p:cNvSpPr txBox="1"/>
          <p:nvPr/>
        </p:nvSpPr>
        <p:spPr>
          <a:xfrm>
            <a:off x="807862" y="6183154"/>
            <a:ext cx="4124676" cy="246221"/>
          </a:xfrm>
          <a:prstGeom prst="rect">
            <a:avLst/>
          </a:prstGeom>
          <a:noFill/>
        </p:spPr>
        <p:txBody>
          <a:bodyPr wrap="square" rtlCol="1">
            <a:spAutoFit/>
          </a:bodyPr>
          <a:lstStyle/>
          <a:p>
            <a:pPr algn="l"/>
            <a:r>
              <a:rPr lang="en-US" sz="1000" dirty="0">
                <a:latin typeface="Calibri" panose="020F0502020204030204" pitchFamily="34" charset="0"/>
                <a:cs typeface="Calibri" panose="020F0502020204030204" pitchFamily="34" charset="0"/>
              </a:rPr>
              <a:t>* Scores range from  1 to 7 (with 1 the lowest and 7 the highest)</a:t>
            </a:r>
            <a:endParaRPr lang="he-IL" sz="1000" dirty="0">
              <a:latin typeface="Calibri" panose="020F0502020204030204" pitchFamily="34" charset="0"/>
              <a:cs typeface="Calibri" panose="020F0502020204030204" pitchFamily="34" charset="0"/>
            </a:endParaRPr>
          </a:p>
        </p:txBody>
      </p:sp>
      <p:grpSp>
        <p:nvGrpSpPr>
          <p:cNvPr id="6" name="Group 5">
            <a:extLst>
              <a:ext uri="{FF2B5EF4-FFF2-40B4-BE49-F238E27FC236}">
                <a16:creationId xmlns:a16="http://schemas.microsoft.com/office/drawing/2014/main" id="{B2F91FE8-EB82-4DDE-AABE-222CFBBD14D2}"/>
              </a:ext>
            </a:extLst>
          </p:cNvPr>
          <p:cNvGrpSpPr/>
          <p:nvPr/>
        </p:nvGrpSpPr>
        <p:grpSpPr>
          <a:xfrm>
            <a:off x="1031" y="653849"/>
            <a:ext cx="4910744" cy="3809568"/>
            <a:chOff x="1031" y="1813479"/>
            <a:chExt cx="4910744" cy="3809568"/>
          </a:xfrm>
        </p:grpSpPr>
        <p:graphicFrame>
          <p:nvGraphicFramePr>
            <p:cNvPr id="9" name="Chart 8">
              <a:extLst>
                <a:ext uri="{FF2B5EF4-FFF2-40B4-BE49-F238E27FC236}">
                  <a16:creationId xmlns:a16="http://schemas.microsoft.com/office/drawing/2014/main" id="{B353C61C-3C8F-4622-A8A5-5B7D17A671E3}"/>
                </a:ext>
              </a:extLst>
            </p:cNvPr>
            <p:cNvGraphicFramePr/>
            <p:nvPr>
              <p:extLst>
                <p:ext uri="{D42A27DB-BD31-4B8C-83A1-F6EECF244321}">
                  <p14:modId xmlns:p14="http://schemas.microsoft.com/office/powerpoint/2010/main" val="2582486061"/>
                </p:ext>
              </p:extLst>
            </p:nvPr>
          </p:nvGraphicFramePr>
          <p:xfrm>
            <a:off x="1031" y="1813479"/>
            <a:ext cx="4910744" cy="3809568"/>
          </p:xfrm>
          <a:graphic>
            <a:graphicData uri="http://schemas.openxmlformats.org/drawingml/2006/chart">
              <c:chart xmlns:c="http://schemas.openxmlformats.org/drawingml/2006/chart" xmlns:r="http://schemas.openxmlformats.org/officeDocument/2006/relationships" r:id="rId3"/>
            </a:graphicData>
          </a:graphic>
        </p:graphicFrame>
        <p:sp>
          <p:nvSpPr>
            <p:cNvPr id="5" name="Sun 4">
              <a:extLst>
                <a:ext uri="{FF2B5EF4-FFF2-40B4-BE49-F238E27FC236}">
                  <a16:creationId xmlns:a16="http://schemas.microsoft.com/office/drawing/2014/main" id="{85A76765-AC63-4C18-852C-F65C4EFC0D24}"/>
                </a:ext>
              </a:extLst>
            </p:cNvPr>
            <p:cNvSpPr/>
            <p:nvPr/>
          </p:nvSpPr>
          <p:spPr>
            <a:xfrm>
              <a:off x="2235200" y="3905250"/>
              <a:ext cx="635000" cy="584200"/>
            </a:xfrm>
            <a:prstGeom prst="sun">
              <a:avLst/>
            </a:prstGeom>
            <a:solidFill>
              <a:srgbClr val="F9B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grpSp>
      <p:sp>
        <p:nvSpPr>
          <p:cNvPr id="10" name="Slide Number Placeholder 1">
            <a:extLst>
              <a:ext uri="{FF2B5EF4-FFF2-40B4-BE49-F238E27FC236}">
                <a16:creationId xmlns:a16="http://schemas.microsoft.com/office/drawing/2014/main" id="{25333DD5-C81B-4834-9E57-0B7413B24982}"/>
              </a:ext>
            </a:extLst>
          </p:cNvPr>
          <p:cNvSpPr txBox="1">
            <a:spLocks/>
          </p:cNvSpPr>
          <p:nvPr/>
        </p:nvSpPr>
        <p:spPr>
          <a:xfrm>
            <a:off x="11298730" y="6267302"/>
            <a:ext cx="63812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736200-3204-44C4-A5EC-985817706BA3}" type="slidenum">
              <a:rPr lang="en-US" sz="1400" smtClean="0"/>
              <a:pPr/>
              <a:t>15</a:t>
            </a:fld>
            <a:endParaRPr lang="en-US" sz="1400" dirty="0"/>
          </a:p>
        </p:txBody>
      </p:sp>
      <p:sp>
        <p:nvSpPr>
          <p:cNvPr id="11" name="Rectangle 10">
            <a:extLst>
              <a:ext uri="{FF2B5EF4-FFF2-40B4-BE49-F238E27FC236}">
                <a16:creationId xmlns:a16="http://schemas.microsoft.com/office/drawing/2014/main" id="{3D01F776-2015-43D8-8E87-5883EB7A2615}"/>
              </a:ext>
            </a:extLst>
          </p:cNvPr>
          <p:cNvSpPr/>
          <p:nvPr/>
        </p:nvSpPr>
        <p:spPr>
          <a:xfrm>
            <a:off x="5048743" y="389651"/>
            <a:ext cx="7143257" cy="369332"/>
          </a:xfrm>
          <a:prstGeom prst="rect">
            <a:avLst/>
          </a:prstGeom>
          <a:solidFill>
            <a:srgbClr val="4978A6"/>
          </a:solidFill>
          <a:ln>
            <a:noFill/>
          </a:ln>
        </p:spPr>
        <p:txBody>
          <a:bodyPr wrap="square">
            <a:spAutoFit/>
          </a:bodyPr>
          <a:lstStyle/>
          <a:p>
            <a:pPr algn="ct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Use of the Adjusted Urban Space</a:t>
            </a:r>
            <a:endParaRPr lang="he-IL" dirty="0">
              <a:solidFill>
                <a:schemeClr val="bg1"/>
              </a:solidFill>
            </a:endParaRPr>
          </a:p>
        </p:txBody>
      </p:sp>
      <p:cxnSp>
        <p:nvCxnSpPr>
          <p:cNvPr id="12" name="Straight Connector 11">
            <a:extLst>
              <a:ext uri="{FF2B5EF4-FFF2-40B4-BE49-F238E27FC236}">
                <a16:creationId xmlns:a16="http://schemas.microsoft.com/office/drawing/2014/main" id="{D5A9C9D3-E477-4D0D-9FB7-F1013A85B869}"/>
              </a:ext>
            </a:extLst>
          </p:cNvPr>
          <p:cNvCxnSpPr>
            <a:cxnSpLocks/>
          </p:cNvCxnSpPr>
          <p:nvPr/>
        </p:nvCxnSpPr>
        <p:spPr>
          <a:xfrm>
            <a:off x="5048743" y="389651"/>
            <a:ext cx="0" cy="6039724"/>
          </a:xfrm>
          <a:prstGeom prst="line">
            <a:avLst/>
          </a:prstGeom>
          <a:ln w="38100">
            <a:solidFill>
              <a:srgbClr val="4978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72823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16</a:t>
            </a:fld>
            <a:endParaRPr lang="en-US" sz="1400" dirty="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ctr"/>
            <a:r>
              <a:rPr lang="en-US" sz="2000" b="1" dirty="0">
                <a:solidFill>
                  <a:schemeClr val="bg1"/>
                </a:solidFill>
                <a:latin typeface="Tahoma" pitchFamily="34" charset="0"/>
                <a:ea typeface="Tahoma" pitchFamily="34" charset="0"/>
                <a:cs typeface="Tahoma" pitchFamily="34" charset="0"/>
              </a:rPr>
              <a:t>Gan HaShoteret</a:t>
            </a:r>
            <a:endParaRPr lang="he-IL" sz="2000" b="1" dirty="0">
              <a:solidFill>
                <a:schemeClr val="bg1"/>
              </a:solidFill>
              <a:latin typeface="Tahoma" pitchFamily="34" charset="0"/>
              <a:ea typeface="Tahoma" pitchFamily="34" charset="0"/>
              <a:cs typeface="Tahoma" pitchFamily="34" charset="0"/>
            </a:endParaRPr>
          </a:p>
        </p:txBody>
      </p:sp>
      <p:sp>
        <p:nvSpPr>
          <p:cNvPr id="7" name="Rectangle 6">
            <a:extLst>
              <a:ext uri="{FF2B5EF4-FFF2-40B4-BE49-F238E27FC236}">
                <a16:creationId xmlns:a16="http://schemas.microsoft.com/office/drawing/2014/main" id="{8E119168-BA42-49CC-AB16-00628F05D854}"/>
              </a:ext>
            </a:extLst>
          </p:cNvPr>
          <p:cNvSpPr/>
          <p:nvPr/>
        </p:nvSpPr>
        <p:spPr>
          <a:xfrm>
            <a:off x="5411547" y="839814"/>
            <a:ext cx="6581177" cy="5111336"/>
          </a:xfrm>
          <a:prstGeom prst="rect">
            <a:avLst/>
          </a:prstGeom>
        </p:spPr>
        <p:txBody>
          <a:bodyPr wrap="square">
            <a:spAutoFit/>
          </a:bodyPr>
          <a:lstStyle/>
          <a:p>
            <a:pPr algn="l">
              <a:buClr>
                <a:srgbClr val="EC1C3C"/>
              </a:buClr>
            </a:pPr>
            <a:r>
              <a:rPr lang="en-US" sz="1400" b="1" dirty="0">
                <a:latin typeface="Tahoma" panose="020B0604030504040204" pitchFamily="34" charset="0"/>
                <a:ea typeface="Tahoma" panose="020B0604030504040204" pitchFamily="34" charset="0"/>
                <a:cs typeface="Tahoma" panose="020B0604030504040204" pitchFamily="34" charset="0"/>
              </a:rPr>
              <a:t>Main activities at the park </a:t>
            </a:r>
            <a:endParaRPr lang="he-IL" sz="1400" b="1"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400" dirty="0">
                <a:latin typeface="Tahoma" panose="020B0604030504040204" pitchFamily="34" charset="0"/>
                <a:ea typeface="Tahoma" panose="020B0604030504040204" pitchFamily="34" charset="0"/>
                <a:cs typeface="Tahoma" panose="020B0604030504040204" pitchFamily="34" charset="0"/>
              </a:rPr>
              <a:t>Activity focused around the playground and fitness equipment and the nearby benches. This was true for visitors of all ages and group compositions, especially pairs. </a:t>
            </a:r>
          </a:p>
          <a:p>
            <a:pPr marL="285750" indent="-285750" algn="l">
              <a:lnSpc>
                <a:spcPct val="150000"/>
              </a:lnSpc>
              <a:buClr>
                <a:srgbClr val="EC1C3C"/>
              </a:buClr>
              <a:buFont typeface="Tahoma" panose="020B0604030504040204" pitchFamily="34" charset="0"/>
              <a:buChar char="█"/>
            </a:pPr>
            <a:r>
              <a:rPr lang="en-US" sz="1400" dirty="0">
                <a:latin typeface="Tahoma" panose="020B0604030504040204" pitchFamily="34" charset="0"/>
                <a:ea typeface="Tahoma" panose="020B0604030504040204" pitchFamily="34" charset="0"/>
                <a:cs typeface="Tahoma" panose="020B0604030504040204" pitchFamily="34" charset="0"/>
              </a:rPr>
              <a:t>Most adults sat on benches near the playground equipment, talked, and watched the children playing. Parents with young children supervised them more closely and played with them on the equipment</a:t>
            </a:r>
            <a:r>
              <a:rPr lang="he-IL" sz="1400" dirty="0">
                <a:latin typeface="Tahoma" panose="020B0604030504040204" pitchFamily="34" charset="0"/>
                <a:ea typeface="Tahoma" panose="020B0604030504040204" pitchFamily="34" charset="0"/>
                <a:cs typeface="Tahoma" panose="020B0604030504040204" pitchFamily="34" charset="0"/>
              </a:rPr>
              <a:t>.</a:t>
            </a:r>
            <a:endParaRPr lang="en-US" sz="14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400" dirty="0">
                <a:latin typeface="Tahoma" panose="020B0604030504040204" pitchFamily="34" charset="0"/>
                <a:ea typeface="Tahoma" panose="020B0604030504040204" pitchFamily="34" charset="0"/>
                <a:cs typeface="Tahoma" panose="020B0604030504040204" pitchFamily="34" charset="0"/>
              </a:rPr>
              <a:t>No interaction was observed between local Israeli parents and parents from the population of asylum seekers</a:t>
            </a:r>
            <a:r>
              <a:rPr lang="he-IL" sz="1400" dirty="0">
                <a:latin typeface="Tahoma" panose="020B0604030504040204" pitchFamily="34" charset="0"/>
                <a:ea typeface="Tahoma" panose="020B0604030504040204" pitchFamily="34" charset="0"/>
                <a:cs typeface="Tahoma" panose="020B0604030504040204" pitchFamily="34" charset="0"/>
              </a:rPr>
              <a:t>.</a:t>
            </a:r>
            <a:endParaRPr lang="en-US" sz="14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400" dirty="0">
                <a:latin typeface="Tahoma" panose="020B0604030504040204" pitchFamily="34" charset="0"/>
                <a:ea typeface="Tahoma" panose="020B0604030504040204" pitchFamily="34" charset="0"/>
                <a:cs typeface="Tahoma" panose="020B0604030504040204" pitchFamily="34" charset="0"/>
              </a:rPr>
              <a:t>Groups of children played independently; they played tag, used the playground and fitness equipment, and rode bicycles or scooters around the park. Some children searched for, collected, and played with natural objects (such as sticks)</a:t>
            </a:r>
            <a:r>
              <a:rPr lang="he-IL" sz="1400" dirty="0">
                <a:latin typeface="Tahoma" panose="020B0604030504040204" pitchFamily="34" charset="0"/>
                <a:ea typeface="Tahoma" panose="020B0604030504040204" pitchFamily="34" charset="0"/>
                <a:cs typeface="Tahoma" panose="020B0604030504040204" pitchFamily="34" charset="0"/>
              </a:rPr>
              <a:t>.</a:t>
            </a:r>
            <a:endParaRPr lang="en-US" sz="14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400" dirty="0">
                <a:latin typeface="Tahoma" panose="020B0604030504040204" pitchFamily="34" charset="0"/>
                <a:ea typeface="Tahoma" panose="020B0604030504040204" pitchFamily="34" charset="0"/>
                <a:cs typeface="Tahoma" panose="020B0604030504040204" pitchFamily="34" charset="0"/>
              </a:rPr>
              <a:t>In some areas of the park (the grove, the Circle Plaza, and the monument complex), adults and teenagers were seen talking while sitting on benches or standing. Some used digital devices. Groups of kids played basketball.</a:t>
            </a:r>
            <a:r>
              <a:rPr lang="he-IL" sz="1400" dirty="0">
                <a:latin typeface="Tahoma" panose="020B0604030504040204" pitchFamily="34" charset="0"/>
                <a:ea typeface="Tahoma" panose="020B0604030504040204" pitchFamily="34" charset="0"/>
                <a:cs typeface="Tahoma" panose="020B0604030504040204" pitchFamily="34" charset="0"/>
              </a:rPr>
              <a:t>  </a:t>
            </a:r>
          </a:p>
        </p:txBody>
      </p:sp>
      <p:sp>
        <p:nvSpPr>
          <p:cNvPr id="4" name="TextBox 3">
            <a:extLst>
              <a:ext uri="{FF2B5EF4-FFF2-40B4-BE49-F238E27FC236}">
                <a16:creationId xmlns:a16="http://schemas.microsoft.com/office/drawing/2014/main" id="{BB5695EB-EB55-4A36-93F8-3D9AA29B361E}"/>
              </a:ext>
            </a:extLst>
          </p:cNvPr>
          <p:cNvSpPr txBox="1"/>
          <p:nvPr/>
        </p:nvSpPr>
        <p:spPr>
          <a:xfrm>
            <a:off x="5437317" y="5951150"/>
            <a:ext cx="6281329" cy="400110"/>
          </a:xfrm>
          <a:prstGeom prst="rect">
            <a:avLst/>
          </a:prstGeom>
          <a:noFill/>
        </p:spPr>
        <p:txBody>
          <a:bodyPr wrap="square" rtlCol="1">
            <a:spAutoFit/>
          </a:bodyPr>
          <a:lstStyle/>
          <a:p>
            <a:pPr algn="l"/>
            <a:r>
              <a:rPr lang="en-US" sz="1000" dirty="0">
                <a:latin typeface="Calibri" panose="020F0502020204030204" pitchFamily="34" charset="0"/>
                <a:cs typeface="Calibri" panose="020F0502020204030204" pitchFamily="34" charset="0"/>
              </a:rPr>
              <a:t>* The height of the bubbles along the Y-axis represents the number of groups of a particular composition that were observed. The size and color of the bubbles represents the number of people in the group, as specified in the legend.</a:t>
            </a:r>
            <a:endParaRPr lang="he-IL" sz="1000" dirty="0">
              <a:latin typeface="Calibri" panose="020F0502020204030204" pitchFamily="34" charset="0"/>
              <a:cs typeface="Calibri" panose="020F0502020204030204" pitchFamily="34" charset="0"/>
            </a:endParaRPr>
          </a:p>
        </p:txBody>
      </p:sp>
      <p:graphicFrame>
        <p:nvGraphicFramePr>
          <p:cNvPr id="10" name="Chart 9">
            <a:extLst>
              <a:ext uri="{FF2B5EF4-FFF2-40B4-BE49-F238E27FC236}">
                <a16:creationId xmlns:a16="http://schemas.microsoft.com/office/drawing/2014/main" id="{DF4C9663-1042-4859-9E14-7C01490F7C3A}"/>
              </a:ext>
            </a:extLst>
          </p:cNvPr>
          <p:cNvGraphicFramePr/>
          <p:nvPr>
            <p:extLst>
              <p:ext uri="{D42A27DB-BD31-4B8C-83A1-F6EECF244321}">
                <p14:modId xmlns:p14="http://schemas.microsoft.com/office/powerpoint/2010/main" val="3795123168"/>
              </p:ext>
            </p:extLst>
          </p:nvPr>
        </p:nvGraphicFramePr>
        <p:xfrm>
          <a:off x="-1" y="389651"/>
          <a:ext cx="5225779" cy="299725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F9AC066A-F558-4818-8758-46C370D59A25}"/>
              </a:ext>
            </a:extLst>
          </p:cNvPr>
          <p:cNvGraphicFramePr/>
          <p:nvPr>
            <p:extLst>
              <p:ext uri="{D42A27DB-BD31-4B8C-83A1-F6EECF244321}">
                <p14:modId xmlns:p14="http://schemas.microsoft.com/office/powerpoint/2010/main" val="530176428"/>
              </p:ext>
            </p:extLst>
          </p:nvPr>
        </p:nvGraphicFramePr>
        <p:xfrm>
          <a:off x="0" y="3471089"/>
          <a:ext cx="5720316" cy="2858175"/>
        </p:xfrm>
        <a:graphic>
          <a:graphicData uri="http://schemas.openxmlformats.org/drawingml/2006/chart">
            <c:chart xmlns:c="http://schemas.openxmlformats.org/drawingml/2006/chart" xmlns:r="http://schemas.openxmlformats.org/officeDocument/2006/relationships" r:id="rId4"/>
          </a:graphicData>
        </a:graphic>
      </p:graphicFrame>
      <p:sp>
        <p:nvSpPr>
          <p:cNvPr id="8" name="Rectangle 7">
            <a:extLst>
              <a:ext uri="{FF2B5EF4-FFF2-40B4-BE49-F238E27FC236}">
                <a16:creationId xmlns:a16="http://schemas.microsoft.com/office/drawing/2014/main" id="{281073A4-3D5C-4BE2-B568-0C6B333AD023}"/>
              </a:ext>
            </a:extLst>
          </p:cNvPr>
          <p:cNvSpPr/>
          <p:nvPr/>
        </p:nvSpPr>
        <p:spPr>
          <a:xfrm>
            <a:off x="5331547" y="389651"/>
            <a:ext cx="6860453" cy="369332"/>
          </a:xfrm>
          <a:prstGeom prst="rect">
            <a:avLst/>
          </a:prstGeom>
          <a:solidFill>
            <a:srgbClr val="4978A6"/>
          </a:solidFill>
          <a:ln>
            <a:noFill/>
          </a:ln>
        </p:spPr>
        <p:txBody>
          <a:bodyPr wrap="square">
            <a:spAutoFit/>
          </a:bodyPr>
          <a:lstStyle/>
          <a:p>
            <a:pPr algn="ct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Parent-child Interaction and Joint Play</a:t>
            </a:r>
            <a:endParaRPr lang="he-IL" dirty="0">
              <a:solidFill>
                <a:schemeClr val="bg1"/>
              </a:solidFill>
            </a:endParaRPr>
          </a:p>
        </p:txBody>
      </p:sp>
      <p:cxnSp>
        <p:nvCxnSpPr>
          <p:cNvPr id="9" name="Straight Connector 8">
            <a:extLst>
              <a:ext uri="{FF2B5EF4-FFF2-40B4-BE49-F238E27FC236}">
                <a16:creationId xmlns:a16="http://schemas.microsoft.com/office/drawing/2014/main" id="{7FE75140-C456-4A79-A32A-B8EA88A49436}"/>
              </a:ext>
            </a:extLst>
          </p:cNvPr>
          <p:cNvCxnSpPr>
            <a:cxnSpLocks/>
          </p:cNvCxnSpPr>
          <p:nvPr/>
        </p:nvCxnSpPr>
        <p:spPr>
          <a:xfrm>
            <a:off x="5331547" y="389651"/>
            <a:ext cx="0" cy="6039724"/>
          </a:xfrm>
          <a:prstGeom prst="line">
            <a:avLst/>
          </a:prstGeom>
          <a:ln w="38100">
            <a:solidFill>
              <a:srgbClr val="4978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04943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17</a:t>
            </a:fld>
            <a:endParaRPr lang="en-US" sz="1400" dirty="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ctr"/>
            <a:r>
              <a:rPr lang="en-US" sz="2000" b="1" dirty="0">
                <a:solidFill>
                  <a:schemeClr val="bg1"/>
                </a:solidFill>
                <a:latin typeface="Tahoma" pitchFamily="34" charset="0"/>
                <a:ea typeface="Tahoma" pitchFamily="34" charset="0"/>
                <a:cs typeface="Tahoma" pitchFamily="34" charset="0"/>
              </a:rPr>
              <a:t>Gan HaShoteret</a:t>
            </a:r>
            <a:endParaRPr lang="he-IL" sz="2000" b="1" dirty="0">
              <a:solidFill>
                <a:schemeClr val="bg1"/>
              </a:solidFill>
              <a:latin typeface="Tahoma" pitchFamily="34" charset="0"/>
              <a:ea typeface="Tahoma" pitchFamily="34" charset="0"/>
              <a:cs typeface="Tahoma" pitchFamily="34" charset="0"/>
            </a:endParaRPr>
          </a:p>
        </p:txBody>
      </p:sp>
      <p:sp>
        <p:nvSpPr>
          <p:cNvPr id="7" name="Rectangle 6">
            <a:extLst>
              <a:ext uri="{FF2B5EF4-FFF2-40B4-BE49-F238E27FC236}">
                <a16:creationId xmlns:a16="http://schemas.microsoft.com/office/drawing/2014/main" id="{8E119168-BA42-49CC-AB16-00628F05D854}"/>
              </a:ext>
            </a:extLst>
          </p:cNvPr>
          <p:cNvSpPr/>
          <p:nvPr/>
        </p:nvSpPr>
        <p:spPr>
          <a:xfrm>
            <a:off x="3827285" y="789807"/>
            <a:ext cx="8163888" cy="4640566"/>
          </a:xfrm>
          <a:prstGeom prst="rect">
            <a:avLst/>
          </a:prstGeom>
        </p:spPr>
        <p:txBody>
          <a:bodyPr wrap="square">
            <a:spAutoFit/>
          </a:bodyPr>
          <a:lstStyle/>
          <a:p>
            <a:pPr algn="l">
              <a:buClr>
                <a:srgbClr val="EC1C3C"/>
              </a:buClr>
            </a:pPr>
            <a:r>
              <a:rPr lang="en-US" sz="1400" b="1" dirty="0">
                <a:latin typeface="Tahoma" panose="020B0604030504040204" pitchFamily="34" charset="0"/>
                <a:ea typeface="Tahoma" panose="020B0604030504040204" pitchFamily="34" charset="0"/>
                <a:cs typeface="Tahoma" panose="020B0604030504040204" pitchFamily="34" charset="0"/>
              </a:rPr>
              <a:t>Features of the area</a:t>
            </a:r>
            <a:br>
              <a:rPr lang="en-US" sz="1400" b="1" dirty="0">
                <a:latin typeface="Tahoma" panose="020B0604030504040204" pitchFamily="34" charset="0"/>
                <a:ea typeface="Tahoma" panose="020B0604030504040204" pitchFamily="34" charset="0"/>
                <a:cs typeface="Tahoma" panose="020B0604030504040204" pitchFamily="34" charset="0"/>
              </a:rPr>
            </a:br>
            <a:endParaRPr lang="he-IL" sz="1400" b="1"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The play equipment is in a shady area and in relatively good condition, although some interviewees noted it could use renovation. The grove of trees and grassy area are pleasant and relatively clean. The other areas of the park areas are so dirty that it is difficult to enjoy spending time in them</a:t>
            </a:r>
            <a:r>
              <a:rPr lang="he-IL" sz="1200" dirty="0">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There are trash cans throughout the park, but there is a  lot of refuse from pigeon droppings and fallen fruit</a:t>
            </a:r>
            <a:r>
              <a:rPr lang="he-IL" sz="1200" dirty="0">
                <a:latin typeface="Tahoma" panose="020B0604030504040204" pitchFamily="34" charset="0"/>
                <a:ea typeface="Tahoma" panose="020B0604030504040204" pitchFamily="34" charset="0"/>
                <a:cs typeface="Tahoma" panose="020B0604030504040204" pitchFamily="34" charset="0"/>
              </a:rPr>
              <a:t>.</a:t>
            </a: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Several roosters and hens roam the park. Interviewees reported that they belong to a local resident. Some visitors see them as a nuisance, while others said that the children enjoy them</a:t>
            </a:r>
            <a:r>
              <a:rPr lang="he-IL" sz="1200" dirty="0">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The Circle Plaza is exposed to the sun at all hours of the day. This is the only area with a functioning water fountain. The concrete floor is cracked</a:t>
            </a:r>
            <a:r>
              <a:rPr lang="he-IL" sz="1200" dirty="0">
                <a:latin typeface="Tahoma" panose="020B0604030504040204" pitchFamily="34" charset="0"/>
                <a:ea typeface="Tahoma" panose="020B0604030504040204" pitchFamily="34" charset="0"/>
                <a:cs typeface="Tahoma" panose="020B0604030504040204" pitchFamily="34" charset="0"/>
              </a:rPr>
              <a:t>.</a:t>
            </a: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The sidewalks are wide, but without separate lanes for bicycles. Trees growing in the center of the paths make walking difficult and uncomfortable, especially for people with disabilities and those with baby strollers</a:t>
            </a:r>
            <a:r>
              <a:rPr lang="he-IL" sz="1200" dirty="0">
                <a:latin typeface="Tahoma" panose="020B0604030504040204" pitchFamily="34" charset="0"/>
                <a:ea typeface="Tahoma" panose="020B0604030504040204" pitchFamily="34" charset="0"/>
                <a:cs typeface="Tahoma" panose="020B0604030504040204" pitchFamily="34" charset="0"/>
              </a:rPr>
              <a:t>.</a:t>
            </a:r>
            <a:endParaRPr lang="he-IL" sz="120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lvl="0" algn="l">
              <a:lnSpc>
                <a:spcPct val="150000"/>
              </a:lnSpc>
              <a:buClr>
                <a:srgbClr val="EC1C3C"/>
              </a:buClr>
            </a:pPr>
            <a:r>
              <a:rPr lang="en-US" sz="1200" b="1" dirty="0">
                <a:solidFill>
                  <a:prstClr val="black"/>
                </a:solidFill>
                <a:latin typeface="Tahoma" panose="020B0604030504040204" pitchFamily="34" charset="0"/>
                <a:ea typeface="Tahoma" panose="020B0604030504040204" pitchFamily="34" charset="0"/>
                <a:cs typeface="Tahoma" panose="020B0604030504040204" pitchFamily="34" charset="0"/>
              </a:rPr>
              <a:t>Outside the park:</a:t>
            </a:r>
            <a:endParaRPr lang="he-IL" sz="120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The park may be entered from all directions. Pathways from the east and west are relatively accessible and convenient for strollers. There is an unofficial passage between bushes, from a residential area to the north</a:t>
            </a:r>
            <a:r>
              <a:rPr lang="he-IL" sz="1200" dirty="0">
                <a:latin typeface="Tahoma" panose="020B0604030504040204" pitchFamily="34" charset="0"/>
                <a:ea typeface="Tahoma" panose="020B0604030504040204" pitchFamily="34" charset="0"/>
                <a:cs typeface="Tahoma" panose="020B0604030504040204" pitchFamily="34" charset="0"/>
              </a:rPr>
              <a:t>.</a:t>
            </a:r>
            <a:r>
              <a:rPr lang="en-US" sz="1200" dirty="0">
                <a:latin typeface="Tahoma" panose="020B0604030504040204" pitchFamily="34" charset="0"/>
                <a:ea typeface="Tahoma" panose="020B0604030504040204" pitchFamily="34" charset="0"/>
                <a:cs typeface="Tahoma" panose="020B0604030504040204" pitchFamily="34" charset="0"/>
              </a:rPr>
              <a:t> The street to the south of the park is dirty and the entrance is blocked by a tree.</a:t>
            </a: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In places, the access paths to the parks are too narrow. People pushing strollers must step down into the street.</a:t>
            </a:r>
            <a:endParaRPr lang="he-IL" sz="1200" dirty="0">
              <a:latin typeface="Tahoma" panose="020B0604030504040204" pitchFamily="34" charset="0"/>
              <a:ea typeface="Tahoma" panose="020B0604030504040204" pitchFamily="34" charset="0"/>
              <a:cs typeface="Tahoma" panose="020B0604030504040204" pitchFamily="34" charset="0"/>
            </a:endParaRPr>
          </a:p>
        </p:txBody>
      </p:sp>
      <p:sp>
        <p:nvSpPr>
          <p:cNvPr id="14" name="TextBox 13">
            <a:extLst>
              <a:ext uri="{FF2B5EF4-FFF2-40B4-BE49-F238E27FC236}">
                <a16:creationId xmlns:a16="http://schemas.microsoft.com/office/drawing/2014/main" id="{CFB663FD-961E-4EA8-9E4B-ED0AD2BA513F}"/>
              </a:ext>
            </a:extLst>
          </p:cNvPr>
          <p:cNvSpPr txBox="1"/>
          <p:nvPr/>
        </p:nvSpPr>
        <p:spPr>
          <a:xfrm>
            <a:off x="3609221" y="6223760"/>
            <a:ext cx="4138990" cy="246221"/>
          </a:xfrm>
          <a:prstGeom prst="rect">
            <a:avLst/>
          </a:prstGeom>
          <a:noFill/>
        </p:spPr>
        <p:txBody>
          <a:bodyPr wrap="square" rtlCol="1">
            <a:spAutoFit/>
          </a:bodyPr>
          <a:lstStyle/>
          <a:p>
            <a:pPr algn="l"/>
            <a:r>
              <a:rPr lang="en-US" sz="1000" dirty="0">
                <a:latin typeface="Calibri" panose="020F0502020204030204" pitchFamily="34" charset="0"/>
                <a:cs typeface="Calibri" panose="020F0502020204030204" pitchFamily="34" charset="0"/>
              </a:rPr>
              <a:t>* Scores range from  1 to 7 (with 1 the lowest and 7 the highest)</a:t>
            </a:r>
            <a:endParaRPr lang="he-IL" sz="1000" dirty="0">
              <a:latin typeface="Calibri" panose="020F0502020204030204" pitchFamily="34" charset="0"/>
              <a:cs typeface="Calibri" panose="020F0502020204030204" pitchFamily="34" charset="0"/>
            </a:endParaRPr>
          </a:p>
        </p:txBody>
      </p:sp>
      <p:sp>
        <p:nvSpPr>
          <p:cNvPr id="22" name="Rectangle 21">
            <a:extLst>
              <a:ext uri="{FF2B5EF4-FFF2-40B4-BE49-F238E27FC236}">
                <a16:creationId xmlns:a16="http://schemas.microsoft.com/office/drawing/2014/main" id="{DC229FD5-F765-41C5-9C1B-EF303FA7E198}"/>
              </a:ext>
            </a:extLst>
          </p:cNvPr>
          <p:cNvSpPr/>
          <p:nvPr/>
        </p:nvSpPr>
        <p:spPr>
          <a:xfrm>
            <a:off x="0" y="198794"/>
            <a:ext cx="3497127" cy="97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en-US" sz="1600" b="1" dirty="0">
                <a:solidFill>
                  <a:srgbClr val="4978A6"/>
                </a:solidFill>
                <a:latin typeface="Tahoma" panose="020B0604030504040204" pitchFamily="34" charset="0"/>
                <a:ea typeface="Tahoma" panose="020B0604030504040204" pitchFamily="34" charset="0"/>
                <a:cs typeface="Tahoma" panose="020B0604030504040204" pitchFamily="34" charset="0"/>
              </a:rPr>
              <a:t>Average scores* based on  observations and interviews</a:t>
            </a:r>
          </a:p>
        </p:txBody>
      </p:sp>
      <p:grpSp>
        <p:nvGrpSpPr>
          <p:cNvPr id="9" name="Group 8">
            <a:extLst>
              <a:ext uri="{FF2B5EF4-FFF2-40B4-BE49-F238E27FC236}">
                <a16:creationId xmlns:a16="http://schemas.microsoft.com/office/drawing/2014/main" id="{143C4697-396D-426B-8BE2-C063098A5797}"/>
              </a:ext>
            </a:extLst>
          </p:cNvPr>
          <p:cNvGrpSpPr/>
          <p:nvPr/>
        </p:nvGrpSpPr>
        <p:grpSpPr>
          <a:xfrm>
            <a:off x="255149" y="1071418"/>
            <a:ext cx="2895250" cy="5307079"/>
            <a:chOff x="152003" y="894047"/>
            <a:chExt cx="2706227" cy="5466945"/>
          </a:xfrm>
        </p:grpSpPr>
        <p:sp>
          <p:nvSpPr>
            <p:cNvPr id="16" name="Rectangle 15">
              <a:extLst>
                <a:ext uri="{FF2B5EF4-FFF2-40B4-BE49-F238E27FC236}">
                  <a16:creationId xmlns:a16="http://schemas.microsoft.com/office/drawing/2014/main" id="{CBA0ABB9-38DC-4472-8835-2B82B3D628C2}"/>
                </a:ext>
              </a:extLst>
            </p:cNvPr>
            <p:cNvSpPr/>
            <p:nvPr/>
          </p:nvSpPr>
          <p:spPr>
            <a:xfrm>
              <a:off x="152004" y="5496992"/>
              <a:ext cx="2706226" cy="864000"/>
            </a:xfrm>
            <a:prstGeom prst="rect">
              <a:avLst/>
            </a:prstGeom>
            <a:solidFill>
              <a:srgbClr val="BEB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en-US" sz="1600" b="1" dirty="0">
                  <a:latin typeface="Calibri" panose="020F0502020204030204" pitchFamily="34" charset="0"/>
                  <a:cs typeface="Calibri" panose="020F0502020204030204" pitchFamily="34" charset="0"/>
                </a:rPr>
                <a:t>Cleanliness and maintenance</a:t>
              </a:r>
              <a:endParaRPr lang="he-IL" sz="1600" b="1" dirty="0">
                <a:latin typeface="Calibri" panose="020F0502020204030204" pitchFamily="34" charset="0"/>
                <a:cs typeface="Calibri" panose="020F0502020204030204" pitchFamily="34" charset="0"/>
              </a:endParaRPr>
            </a:p>
            <a:p>
              <a:pPr algn="ctr" rtl="1"/>
              <a:r>
                <a:rPr lang="he-IL" sz="2800" b="1" dirty="0">
                  <a:solidFill>
                    <a:prstClr val="white"/>
                  </a:solidFill>
                  <a:latin typeface="Calibri" panose="020F0502020204030204" pitchFamily="34" charset="0"/>
                  <a:cs typeface="Calibri" panose="020F0502020204030204" pitchFamily="34" charset="0"/>
                </a:rPr>
                <a:t>3.3</a:t>
              </a:r>
              <a:r>
                <a:rPr lang="he-IL" sz="4000" dirty="0">
                  <a:solidFill>
                    <a:prstClr val="white"/>
                  </a:solidFill>
                  <a:latin typeface="Calibri" panose="020F0502020204030204" pitchFamily="34" charset="0"/>
                  <a:cs typeface="Calibri" panose="020F0502020204030204" pitchFamily="34" charset="0"/>
                </a:rPr>
                <a:t> </a:t>
              </a:r>
              <a:r>
                <a:rPr lang="en-US" dirty="0">
                  <a:solidFill>
                    <a:prstClr val="white"/>
                  </a:solidFill>
                  <a:latin typeface="Calibri" panose="020F0502020204030204" pitchFamily="34" charset="0"/>
                  <a:cs typeface="Calibri" panose="020F0502020204030204" pitchFamily="34" charset="0"/>
                </a:rPr>
                <a:t> </a:t>
              </a:r>
            </a:p>
          </p:txBody>
        </p:sp>
        <p:sp>
          <p:nvSpPr>
            <p:cNvPr id="18" name="Rectangle 17">
              <a:extLst>
                <a:ext uri="{FF2B5EF4-FFF2-40B4-BE49-F238E27FC236}">
                  <a16:creationId xmlns:a16="http://schemas.microsoft.com/office/drawing/2014/main" id="{579B8EA3-EA7C-4FD4-B4D2-3CDF79B12902}"/>
                </a:ext>
              </a:extLst>
            </p:cNvPr>
            <p:cNvSpPr/>
            <p:nvPr/>
          </p:nvSpPr>
          <p:spPr>
            <a:xfrm>
              <a:off x="152004" y="894047"/>
              <a:ext cx="2676670" cy="864000"/>
            </a:xfrm>
            <a:prstGeom prst="rect">
              <a:avLst/>
            </a:prstGeom>
            <a:solidFill>
              <a:srgbClr val="BEB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en-US" sz="1600" b="1" dirty="0">
                  <a:latin typeface="Calibri" panose="020F0502020204030204" pitchFamily="34" charset="0"/>
                  <a:cs typeface="Calibri" panose="020F0502020204030204" pitchFamily="34" charset="0"/>
                </a:rPr>
                <a:t>Seating</a:t>
              </a:r>
              <a:r>
                <a:rPr lang="en-US" b="1" dirty="0">
                  <a:latin typeface="Calibri" panose="020F0502020204030204" pitchFamily="34" charset="0"/>
                  <a:cs typeface="Calibri" panose="020F0502020204030204" pitchFamily="34" charset="0"/>
                </a:rPr>
                <a:t> </a:t>
              </a:r>
              <a:endParaRPr lang="he-IL" b="1" dirty="0">
                <a:latin typeface="Calibri" panose="020F0502020204030204" pitchFamily="34" charset="0"/>
                <a:cs typeface="Calibri" panose="020F0502020204030204" pitchFamily="34" charset="0"/>
              </a:endParaRPr>
            </a:p>
            <a:p>
              <a:pPr algn="ctr" rtl="1"/>
              <a:r>
                <a:rPr lang="he-IL" sz="2800" b="1" dirty="0">
                  <a:solidFill>
                    <a:prstClr val="white"/>
                  </a:solidFill>
                  <a:latin typeface="Calibri" panose="020F0502020204030204" pitchFamily="34" charset="0"/>
                  <a:cs typeface="Calibri" panose="020F0502020204030204" pitchFamily="34" charset="0"/>
                </a:rPr>
                <a:t>6.4</a:t>
              </a:r>
              <a:r>
                <a:rPr lang="he-IL" sz="4000" b="1" dirty="0">
                  <a:solidFill>
                    <a:prstClr val="white"/>
                  </a:solidFill>
                  <a:latin typeface="Calibri" panose="020F0502020204030204" pitchFamily="34" charset="0"/>
                  <a:cs typeface="Calibri" panose="020F0502020204030204" pitchFamily="34" charset="0"/>
                </a:rPr>
                <a:t> </a:t>
              </a:r>
              <a:r>
                <a:rPr lang="en-US" b="1" dirty="0">
                  <a:solidFill>
                    <a:prstClr val="white"/>
                  </a:solidFill>
                  <a:latin typeface="Calibri" panose="020F0502020204030204" pitchFamily="34" charset="0"/>
                  <a:cs typeface="Calibri" panose="020F0502020204030204" pitchFamily="34" charset="0"/>
                </a:rPr>
                <a:t> </a:t>
              </a:r>
            </a:p>
          </p:txBody>
        </p:sp>
        <p:sp>
          <p:nvSpPr>
            <p:cNvPr id="19" name="Rectangle 18">
              <a:extLst>
                <a:ext uri="{FF2B5EF4-FFF2-40B4-BE49-F238E27FC236}">
                  <a16:creationId xmlns:a16="http://schemas.microsoft.com/office/drawing/2014/main" id="{86F2729C-8757-4286-95F5-90DE489E8877}"/>
                </a:ext>
              </a:extLst>
            </p:cNvPr>
            <p:cNvSpPr/>
            <p:nvPr/>
          </p:nvSpPr>
          <p:spPr>
            <a:xfrm>
              <a:off x="152003" y="1814636"/>
              <a:ext cx="2676667" cy="864000"/>
            </a:xfrm>
            <a:prstGeom prst="rect">
              <a:avLst/>
            </a:prstGeom>
            <a:solidFill>
              <a:srgbClr val="BEB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en-US" sz="1600" b="1" dirty="0">
                  <a:latin typeface="Calibri" panose="020F0502020204030204" pitchFamily="34" charset="0"/>
                  <a:cs typeface="Calibri" panose="020F0502020204030204" pitchFamily="34" charset="0"/>
                </a:rPr>
                <a:t>Shade</a:t>
              </a:r>
              <a:endParaRPr lang="he-IL" sz="1600" b="1" dirty="0">
                <a:latin typeface="Calibri" panose="020F0502020204030204" pitchFamily="34" charset="0"/>
                <a:cs typeface="Calibri" panose="020F0502020204030204" pitchFamily="34" charset="0"/>
              </a:endParaRPr>
            </a:p>
            <a:p>
              <a:pPr algn="ctr" rtl="1"/>
              <a:r>
                <a:rPr lang="he-IL" sz="2800" b="1" dirty="0">
                  <a:solidFill>
                    <a:prstClr val="white"/>
                  </a:solidFill>
                  <a:latin typeface="Calibri" panose="020F0502020204030204" pitchFamily="34" charset="0"/>
                  <a:cs typeface="Calibri" panose="020F0502020204030204" pitchFamily="34" charset="0"/>
                </a:rPr>
                <a:t>5.5</a:t>
              </a:r>
              <a:r>
                <a:rPr lang="he-IL" sz="4000" b="1" dirty="0">
                  <a:solidFill>
                    <a:prstClr val="white"/>
                  </a:solidFill>
                  <a:latin typeface="Calibri" panose="020F0502020204030204" pitchFamily="34" charset="0"/>
                  <a:cs typeface="Calibri" panose="020F0502020204030204" pitchFamily="34" charset="0"/>
                </a:rPr>
                <a:t> </a:t>
              </a:r>
              <a:r>
                <a:rPr lang="en-US" b="1" dirty="0">
                  <a:solidFill>
                    <a:prstClr val="white"/>
                  </a:solidFill>
                  <a:latin typeface="Calibri" panose="020F0502020204030204" pitchFamily="34" charset="0"/>
                  <a:cs typeface="Calibri" panose="020F0502020204030204" pitchFamily="34" charset="0"/>
                </a:rPr>
                <a:t> </a:t>
              </a:r>
            </a:p>
          </p:txBody>
        </p:sp>
        <p:sp>
          <p:nvSpPr>
            <p:cNvPr id="20" name="Rectangle 19">
              <a:extLst>
                <a:ext uri="{FF2B5EF4-FFF2-40B4-BE49-F238E27FC236}">
                  <a16:creationId xmlns:a16="http://schemas.microsoft.com/office/drawing/2014/main" id="{254168ED-EED7-4FB6-B957-8284820CC20F}"/>
                </a:ext>
              </a:extLst>
            </p:cNvPr>
            <p:cNvSpPr/>
            <p:nvPr/>
          </p:nvSpPr>
          <p:spPr>
            <a:xfrm>
              <a:off x="152003" y="3655814"/>
              <a:ext cx="2676661" cy="864000"/>
            </a:xfrm>
            <a:prstGeom prst="rect">
              <a:avLst/>
            </a:prstGeom>
            <a:solidFill>
              <a:srgbClr val="BEB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sz="1200" b="1" dirty="0">
                <a:latin typeface="Calibri" panose="020F0502020204030204" pitchFamily="34" charset="0"/>
                <a:cs typeface="Calibri" panose="020F0502020204030204" pitchFamily="34" charset="0"/>
              </a:endParaRPr>
            </a:p>
            <a:p>
              <a:pPr algn="ctr" rtl="1"/>
              <a:r>
                <a:rPr lang="en-US" sz="1600" b="1" dirty="0">
                  <a:latin typeface="Calibri" panose="020F0502020204030204" pitchFamily="34" charset="0"/>
                  <a:cs typeface="Calibri" panose="020F0502020204030204" pitchFamily="34" charset="0"/>
                </a:rPr>
                <a:t>Enjoyment and convenience</a:t>
              </a:r>
            </a:p>
            <a:p>
              <a:pPr algn="ctr" rtl="1"/>
              <a:r>
                <a:rPr lang="he-IL" sz="2800" b="1" dirty="0">
                  <a:solidFill>
                    <a:prstClr val="white"/>
                  </a:solidFill>
                  <a:latin typeface="Calibri" panose="020F0502020204030204" pitchFamily="34" charset="0"/>
                  <a:cs typeface="Calibri" panose="020F0502020204030204" pitchFamily="34" charset="0"/>
                </a:rPr>
                <a:t>4.6</a:t>
              </a:r>
              <a:r>
                <a:rPr lang="he-IL" sz="4000" b="1" dirty="0">
                  <a:solidFill>
                    <a:prstClr val="white"/>
                  </a:solidFill>
                  <a:latin typeface="Calibri" panose="020F0502020204030204" pitchFamily="34" charset="0"/>
                  <a:cs typeface="Calibri" panose="020F0502020204030204" pitchFamily="34" charset="0"/>
                </a:rPr>
                <a:t> </a:t>
              </a:r>
              <a:r>
                <a:rPr lang="en-US" b="1" dirty="0">
                  <a:solidFill>
                    <a:prstClr val="white"/>
                  </a:solidFill>
                  <a:latin typeface="Calibri" panose="020F0502020204030204" pitchFamily="34" charset="0"/>
                  <a:cs typeface="Calibri" panose="020F0502020204030204" pitchFamily="34" charset="0"/>
                </a:rPr>
                <a:t> </a:t>
              </a:r>
            </a:p>
          </p:txBody>
        </p:sp>
        <p:sp>
          <p:nvSpPr>
            <p:cNvPr id="21" name="Rectangle 20">
              <a:extLst>
                <a:ext uri="{FF2B5EF4-FFF2-40B4-BE49-F238E27FC236}">
                  <a16:creationId xmlns:a16="http://schemas.microsoft.com/office/drawing/2014/main" id="{E981D0F4-24DD-42B3-B797-349D4501D190}"/>
                </a:ext>
              </a:extLst>
            </p:cNvPr>
            <p:cNvSpPr/>
            <p:nvPr/>
          </p:nvSpPr>
          <p:spPr>
            <a:xfrm>
              <a:off x="152004" y="2735225"/>
              <a:ext cx="2676665" cy="864000"/>
            </a:xfrm>
            <a:prstGeom prst="rect">
              <a:avLst/>
            </a:prstGeom>
            <a:solidFill>
              <a:srgbClr val="BEB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en-US" sz="1600" b="1" dirty="0">
                  <a:latin typeface="Calibri" panose="020F0502020204030204" pitchFamily="34" charset="0"/>
                  <a:cs typeface="Calibri" panose="020F0502020204030204" pitchFamily="34" charset="0"/>
                </a:rPr>
                <a:t>Child safety</a:t>
              </a:r>
              <a:endParaRPr lang="he-IL" sz="1600" b="1" dirty="0">
                <a:latin typeface="Calibri" panose="020F0502020204030204" pitchFamily="34" charset="0"/>
                <a:cs typeface="Calibri" panose="020F0502020204030204" pitchFamily="34" charset="0"/>
              </a:endParaRPr>
            </a:p>
            <a:p>
              <a:pPr algn="ctr" rtl="1"/>
              <a:r>
                <a:rPr lang="he-IL" sz="2800" b="1" dirty="0">
                  <a:solidFill>
                    <a:prstClr val="white"/>
                  </a:solidFill>
                  <a:latin typeface="Calibri" panose="020F0502020204030204" pitchFamily="34" charset="0"/>
                  <a:cs typeface="Calibri" panose="020F0502020204030204" pitchFamily="34" charset="0"/>
                </a:rPr>
                <a:t>5.1</a:t>
              </a:r>
              <a:r>
                <a:rPr lang="he-IL" sz="3200" b="1" dirty="0">
                  <a:solidFill>
                    <a:prstClr val="white"/>
                  </a:solidFill>
                  <a:latin typeface="Calibri" panose="020F0502020204030204" pitchFamily="34" charset="0"/>
                  <a:cs typeface="Calibri" panose="020F0502020204030204" pitchFamily="34" charset="0"/>
                </a:rPr>
                <a:t> </a:t>
              </a:r>
              <a:r>
                <a:rPr lang="en-US" sz="3200" b="1" dirty="0">
                  <a:solidFill>
                    <a:prstClr val="white"/>
                  </a:solidFill>
                  <a:latin typeface="Calibri" panose="020F0502020204030204" pitchFamily="34" charset="0"/>
                  <a:cs typeface="Calibri" panose="020F0502020204030204" pitchFamily="34" charset="0"/>
                </a:rPr>
                <a:t> </a:t>
              </a:r>
            </a:p>
          </p:txBody>
        </p:sp>
        <p:sp>
          <p:nvSpPr>
            <p:cNvPr id="23" name="Rectangle 22">
              <a:extLst>
                <a:ext uri="{FF2B5EF4-FFF2-40B4-BE49-F238E27FC236}">
                  <a16:creationId xmlns:a16="http://schemas.microsoft.com/office/drawing/2014/main" id="{1747745E-1E23-479F-8FD8-921AEADB9636}"/>
                </a:ext>
              </a:extLst>
            </p:cNvPr>
            <p:cNvSpPr/>
            <p:nvPr/>
          </p:nvSpPr>
          <p:spPr>
            <a:xfrm>
              <a:off x="154607" y="4576403"/>
              <a:ext cx="2674052" cy="864000"/>
            </a:xfrm>
            <a:prstGeom prst="rect">
              <a:avLst/>
            </a:prstGeom>
            <a:solidFill>
              <a:srgbClr val="BEB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en-US" sz="1600" b="1" dirty="0">
                  <a:latin typeface="Calibri" panose="020F0502020204030204" pitchFamily="34" charset="0"/>
                  <a:cs typeface="Calibri" panose="020F0502020204030204" pitchFamily="34" charset="0"/>
                </a:rPr>
                <a:t>Ease of movement and mobility</a:t>
              </a:r>
              <a:endParaRPr lang="he-IL" sz="1600" b="1" dirty="0">
                <a:latin typeface="Calibri" panose="020F0502020204030204" pitchFamily="34" charset="0"/>
                <a:cs typeface="Calibri" panose="020F0502020204030204" pitchFamily="34" charset="0"/>
              </a:endParaRPr>
            </a:p>
            <a:p>
              <a:pPr algn="ctr" rtl="1"/>
              <a:r>
                <a:rPr lang="he-IL" sz="2800" b="1" dirty="0">
                  <a:solidFill>
                    <a:prstClr val="white"/>
                  </a:solidFill>
                  <a:latin typeface="Calibri" panose="020F0502020204030204" pitchFamily="34" charset="0"/>
                  <a:cs typeface="Calibri" panose="020F0502020204030204" pitchFamily="34" charset="0"/>
                </a:rPr>
                <a:t>4.5</a:t>
              </a:r>
              <a:r>
                <a:rPr lang="he-IL" sz="4000" b="1" dirty="0">
                  <a:solidFill>
                    <a:prstClr val="white"/>
                  </a:solidFill>
                  <a:latin typeface="Calibri" panose="020F0502020204030204" pitchFamily="34" charset="0"/>
                  <a:cs typeface="Calibri" panose="020F0502020204030204" pitchFamily="34" charset="0"/>
                </a:rPr>
                <a:t> </a:t>
              </a:r>
              <a:r>
                <a:rPr lang="en-US" b="1" dirty="0">
                  <a:solidFill>
                    <a:prstClr val="white"/>
                  </a:solidFill>
                  <a:latin typeface="Calibri" panose="020F0502020204030204" pitchFamily="34" charset="0"/>
                  <a:cs typeface="Calibri" panose="020F0502020204030204" pitchFamily="34" charset="0"/>
                </a:rPr>
                <a:t> </a:t>
              </a:r>
            </a:p>
          </p:txBody>
        </p:sp>
      </p:grpSp>
      <p:pic>
        <p:nvPicPr>
          <p:cNvPr id="8" name="Graphic 7" descr="Chicken">
            <a:extLst>
              <a:ext uri="{FF2B5EF4-FFF2-40B4-BE49-F238E27FC236}">
                <a16:creationId xmlns:a16="http://schemas.microsoft.com/office/drawing/2014/main" id="{AB9D7A2E-F7E1-4B34-B833-BF2A1EC8595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38939" y="2599098"/>
            <a:ext cx="756179" cy="756179"/>
          </a:xfrm>
          <a:prstGeom prst="rect">
            <a:avLst/>
          </a:prstGeom>
        </p:spPr>
      </p:pic>
      <p:sp>
        <p:nvSpPr>
          <p:cNvPr id="24" name="Rectangle 23">
            <a:extLst>
              <a:ext uri="{FF2B5EF4-FFF2-40B4-BE49-F238E27FC236}">
                <a16:creationId xmlns:a16="http://schemas.microsoft.com/office/drawing/2014/main" id="{2E01ABF5-16BC-451C-8658-FA3E1A538151}"/>
              </a:ext>
            </a:extLst>
          </p:cNvPr>
          <p:cNvSpPr/>
          <p:nvPr/>
        </p:nvSpPr>
        <p:spPr>
          <a:xfrm>
            <a:off x="3497127" y="389649"/>
            <a:ext cx="8694873" cy="338554"/>
          </a:xfrm>
          <a:prstGeom prst="rect">
            <a:avLst/>
          </a:prstGeom>
          <a:solidFill>
            <a:srgbClr val="4978A6"/>
          </a:solidFill>
          <a:ln>
            <a:noFill/>
          </a:ln>
        </p:spPr>
        <p:txBody>
          <a:bodyPr wrap="square">
            <a:spAutoFit/>
          </a:bodyPr>
          <a:lstStyle/>
          <a:p>
            <a:pPr algn="ctr"/>
            <a:r>
              <a:rPr lang="en-US" sz="1600" b="1" dirty="0">
                <a:solidFill>
                  <a:schemeClr val="bg1"/>
                </a:solidFill>
                <a:latin typeface="Tahoma" panose="020B0604030504040204" pitchFamily="34" charset="0"/>
                <a:ea typeface="Tahoma" panose="020B0604030504040204" pitchFamily="34" charset="0"/>
                <a:cs typeface="Tahoma" panose="020B0604030504040204" pitchFamily="34" charset="0"/>
              </a:rPr>
              <a:t>Adjusting the Physical Infrastructure to Young Children and their Caregivers</a:t>
            </a:r>
            <a:endParaRPr lang="he-IL" sz="1600" dirty="0">
              <a:solidFill>
                <a:schemeClr val="bg1"/>
              </a:solidFill>
            </a:endParaRPr>
          </a:p>
        </p:txBody>
      </p:sp>
      <p:cxnSp>
        <p:nvCxnSpPr>
          <p:cNvPr id="26" name="Straight Connector 25">
            <a:extLst>
              <a:ext uri="{FF2B5EF4-FFF2-40B4-BE49-F238E27FC236}">
                <a16:creationId xmlns:a16="http://schemas.microsoft.com/office/drawing/2014/main" id="{D0C72881-31D8-44CC-88C7-740171820D59}"/>
              </a:ext>
            </a:extLst>
          </p:cNvPr>
          <p:cNvCxnSpPr>
            <a:cxnSpLocks/>
          </p:cNvCxnSpPr>
          <p:nvPr/>
        </p:nvCxnSpPr>
        <p:spPr>
          <a:xfrm>
            <a:off x="3512172" y="389651"/>
            <a:ext cx="0" cy="6039724"/>
          </a:xfrm>
          <a:prstGeom prst="line">
            <a:avLst/>
          </a:prstGeom>
          <a:ln w="38100">
            <a:solidFill>
              <a:srgbClr val="4978A6"/>
            </a:solidFill>
          </a:ln>
        </p:spPr>
        <p:style>
          <a:lnRef idx="1">
            <a:schemeClr val="accent1"/>
          </a:lnRef>
          <a:fillRef idx="0">
            <a:schemeClr val="accent1"/>
          </a:fillRef>
          <a:effectRef idx="0">
            <a:schemeClr val="accent1"/>
          </a:effectRef>
          <a:fontRef idx="minor">
            <a:schemeClr val="tx1"/>
          </a:fontRef>
        </p:style>
      </p:cxnSp>
      <p:pic>
        <p:nvPicPr>
          <p:cNvPr id="5" name="Graphic 4" descr="Rooster">
            <a:extLst>
              <a:ext uri="{FF2B5EF4-FFF2-40B4-BE49-F238E27FC236}">
                <a16:creationId xmlns:a16="http://schemas.microsoft.com/office/drawing/2014/main" id="{50E78D60-47D5-40FB-9305-3F68645A3AF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3053350" y="3960622"/>
            <a:ext cx="887553" cy="887553"/>
          </a:xfrm>
          <a:prstGeom prst="rect">
            <a:avLst/>
          </a:prstGeom>
        </p:spPr>
      </p:pic>
    </p:spTree>
    <p:extLst>
      <p:ext uri="{BB962C8B-B14F-4D97-AF65-F5344CB8AC3E}">
        <p14:creationId xmlns:p14="http://schemas.microsoft.com/office/powerpoint/2010/main" val="32760565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18</a:t>
            </a:fld>
            <a:endParaRPr lang="en-US" sz="1400" dirty="0"/>
          </a:p>
        </p:txBody>
      </p:sp>
      <p:sp>
        <p:nvSpPr>
          <p:cNvPr id="6" name="TextBox 5">
            <a:extLst>
              <a:ext uri="{FF2B5EF4-FFF2-40B4-BE49-F238E27FC236}">
                <a16:creationId xmlns:a16="http://schemas.microsoft.com/office/drawing/2014/main" id="{71AC1DE8-4FD0-43CF-8F42-3F7F1246AC19}"/>
              </a:ext>
            </a:extLst>
          </p:cNvPr>
          <p:cNvSpPr txBox="1"/>
          <p:nvPr/>
        </p:nvSpPr>
        <p:spPr>
          <a:xfrm>
            <a:off x="0" y="0"/>
            <a:ext cx="12192000" cy="400110"/>
          </a:xfrm>
          <a:prstGeom prst="rect">
            <a:avLst/>
          </a:prstGeom>
          <a:solidFill>
            <a:srgbClr val="EC1C3C"/>
          </a:solidFill>
        </p:spPr>
        <p:txBody>
          <a:bodyPr wrap="square" rtlCol="0">
            <a:spAutoFit/>
          </a:bodyPr>
          <a:lstStyle/>
          <a:p>
            <a:pPr algn="ctr"/>
            <a:r>
              <a:rPr lang="en-US" sz="2000" b="1" dirty="0">
                <a:solidFill>
                  <a:schemeClr val="bg1"/>
                </a:solidFill>
                <a:latin typeface="Tahoma" pitchFamily="34" charset="0"/>
                <a:ea typeface="Tahoma" pitchFamily="34" charset="0"/>
                <a:cs typeface="Tahoma" pitchFamily="34" charset="0"/>
              </a:rPr>
              <a:t>Gan HaShoteret – Summary and Recommendations</a:t>
            </a:r>
            <a:endParaRPr lang="he-IL" sz="2000" b="1" dirty="0">
              <a:solidFill>
                <a:schemeClr val="bg1"/>
              </a:solidFill>
              <a:latin typeface="Tahoma" pitchFamily="34" charset="0"/>
              <a:ea typeface="Tahoma" pitchFamily="34" charset="0"/>
              <a:cs typeface="Tahoma" pitchFamily="34" charset="0"/>
            </a:endParaRPr>
          </a:p>
        </p:txBody>
      </p:sp>
      <p:sp>
        <p:nvSpPr>
          <p:cNvPr id="7" name="Rectangle 6">
            <a:extLst>
              <a:ext uri="{FF2B5EF4-FFF2-40B4-BE49-F238E27FC236}">
                <a16:creationId xmlns:a16="http://schemas.microsoft.com/office/drawing/2014/main" id="{CB0E8BE5-D3AB-4585-A046-F5FE7FC9C31C}"/>
              </a:ext>
            </a:extLst>
          </p:cNvPr>
          <p:cNvSpPr/>
          <p:nvPr/>
        </p:nvSpPr>
        <p:spPr>
          <a:xfrm>
            <a:off x="1" y="4141120"/>
            <a:ext cx="12191999" cy="1839780"/>
          </a:xfrm>
          <a:prstGeom prst="rect">
            <a:avLst/>
          </a:prstGeom>
          <a:solidFill>
            <a:srgbClr val="4978A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marL="285750" lvl="0" indent="-285750" algn="l">
              <a:lnSpc>
                <a:spcPct val="150000"/>
              </a:lnSpc>
              <a:buClr>
                <a:srgbClr val="F9BC25"/>
              </a:buClr>
              <a:buFont typeface="Tahoma" panose="020B0604030504040204" pitchFamily="34" charset="0"/>
              <a:buChar char="█"/>
            </a:pPr>
            <a:r>
              <a:rPr lang="en-US" sz="1400" b="1" dirty="0">
                <a:solidFill>
                  <a:prstClr val="white"/>
                </a:solidFill>
                <a:latin typeface="Tahoma" panose="020B0604030504040204" pitchFamily="34" charset="0"/>
                <a:ea typeface="Tahoma" panose="020B0604030504040204" pitchFamily="34" charset="0"/>
                <a:cs typeface="Tahoma" panose="020B0604030504040204" pitchFamily="34" charset="0"/>
              </a:rPr>
              <a:t>Integrating Urban95 policy in public space planning</a:t>
            </a:r>
            <a:endParaRPr lang="he-IL" sz="140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FFC000"/>
              </a:buClr>
              <a:buFont typeface="Wingdings" panose="05000000000000000000" pitchFamily="2" charset="2"/>
              <a:buChar char="§"/>
            </a:pP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Gan HaShoteret was selected as a focus for intervention, as part of a pilot project to improve mobility. This decision followed Urbn95’s mapping of walkways and spaces used by parents and children in the Ezra and HaArgazim neighborhoods. The mapping was presented to partners and stakeholders, and alternatives were explored. Urban95 submitted a proposal to develop spaces for recreation and gatherings in the park in order to adjust it for use by young children and their families. This plan will be implemented later this year or next year, with involvement of the local community center and other entities in the overall renovation of the park. Other proposals were rejected at this stage due to issues of transportation and permitting.</a:t>
            </a:r>
            <a:endParaRPr lang="he-IL"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5" name="Rectangle 4">
            <a:extLst>
              <a:ext uri="{FF2B5EF4-FFF2-40B4-BE49-F238E27FC236}">
                <a16:creationId xmlns:a16="http://schemas.microsoft.com/office/drawing/2014/main" id="{1A498ADB-72CC-4AD5-98B9-DB2B4206BE6E}"/>
              </a:ext>
            </a:extLst>
          </p:cNvPr>
          <p:cNvSpPr/>
          <p:nvPr/>
        </p:nvSpPr>
        <p:spPr>
          <a:xfrm>
            <a:off x="6520874" y="607499"/>
            <a:ext cx="5415978" cy="3978846"/>
          </a:xfrm>
          <a:prstGeom prst="rect">
            <a:avLst/>
          </a:prstGeom>
        </p:spPr>
        <p:txBody>
          <a:bodyPr wrap="square">
            <a:spAutoFit/>
          </a:bodyPr>
          <a:lstStyle/>
          <a:p>
            <a:pPr marL="285750" lvl="0" indent="-285750" algn="l">
              <a:lnSpc>
                <a:spcPct val="150000"/>
              </a:lnSpc>
              <a:buClr>
                <a:srgbClr val="FFC000"/>
              </a:buClr>
              <a:buFont typeface="Tahoma" panose="020B0604030504040204" pitchFamily="34" charset="0"/>
              <a:buChar char="█"/>
            </a:pPr>
            <a:r>
              <a:rPr lang="en-US" sz="1400" b="1" dirty="0">
                <a:solidFill>
                  <a:srgbClr val="4978A6"/>
                </a:solidFill>
                <a:latin typeface="Tahoma" panose="020B0604030504040204" pitchFamily="34" charset="0"/>
                <a:ea typeface="Tahoma" panose="020B0604030504040204" pitchFamily="34" charset="0"/>
                <a:cs typeface="Tahoma" panose="020B0604030504040204" pitchFamily="34" charset="0"/>
              </a:rPr>
              <a:t>The park is mainly used by the local population</a:t>
            </a:r>
          </a:p>
          <a:p>
            <a:pPr marL="285750" indent="-285750" algn="l">
              <a:lnSpc>
                <a:spcPct val="150000"/>
              </a:lnSpc>
              <a:buClr>
                <a:srgbClr val="FFC000"/>
              </a:buClr>
              <a:buFont typeface="Wingdings" panose="05000000000000000000" pitchFamily="2" charset="2"/>
              <a:buChar char="§"/>
            </a:pPr>
            <a:r>
              <a:rPr lang="en-US" sz="1200" dirty="0">
                <a:latin typeface="Tahoma" panose="020B0604030504040204" pitchFamily="34" charset="0"/>
                <a:ea typeface="Tahoma" panose="020B0604030504040204" pitchFamily="34" charset="0"/>
                <a:cs typeface="Tahoma" panose="020B0604030504040204" pitchFamily="34" charset="0"/>
              </a:rPr>
              <a:t>Natural elements contribute to a pleasant atmosphere and it is important to preserve them. However, cleanliness must be maintained and waste disposed of properly. Access routes must be adapted to the natural features, for example so paths are not blocked by trees.</a:t>
            </a:r>
            <a:r>
              <a:rPr lang="he-IL" sz="1200" dirty="0">
                <a:latin typeface="Tahoma" panose="020B0604030504040204" pitchFamily="34" charset="0"/>
                <a:ea typeface="Tahoma" panose="020B0604030504040204" pitchFamily="34" charset="0"/>
                <a:cs typeface="Tahoma" panose="020B0604030504040204" pitchFamily="34" charset="0"/>
              </a:rPr>
              <a:t> </a:t>
            </a:r>
          </a:p>
          <a:p>
            <a:pPr marL="285750" indent="-285750" algn="l">
              <a:lnSpc>
                <a:spcPct val="150000"/>
              </a:lnSpc>
              <a:buClr>
                <a:srgbClr val="FFC000"/>
              </a:buClr>
              <a:buFont typeface="Wingdings" panose="05000000000000000000" pitchFamily="2" charset="2"/>
              <a:buChar char="§"/>
            </a:pPr>
            <a:r>
              <a:rPr lang="en-US" sz="1200" dirty="0">
                <a:latin typeface="Tahoma" panose="020B0604030504040204" pitchFamily="34" charset="0"/>
                <a:ea typeface="Tahoma" panose="020B0604030504040204" pitchFamily="34" charset="0"/>
                <a:cs typeface="Tahoma" panose="020B0604030504040204" pitchFamily="34" charset="0"/>
              </a:rPr>
              <a:t>Improving conditions may attract visitors to under-utilized areas so the entire park complex reaches its inherent potential. The shelter plaza may be used for seating and recreation. The play equipment in the Circle Plaza could be removed and the area converted into a soccer or basketball court or area for playing and resting. </a:t>
            </a:r>
          </a:p>
          <a:p>
            <a:pPr marL="285750" indent="-285750" algn="l">
              <a:lnSpc>
                <a:spcPct val="150000"/>
              </a:lnSpc>
              <a:buClr>
                <a:srgbClr val="FFC000"/>
              </a:buClr>
              <a:buFont typeface="Wingdings" panose="05000000000000000000" pitchFamily="2" charset="2"/>
              <a:buChar char="§"/>
            </a:pPr>
            <a:r>
              <a:rPr lang="en-US" sz="1200" dirty="0">
                <a:latin typeface="Tahoma" panose="020B0604030504040204" pitchFamily="34" charset="0"/>
                <a:ea typeface="Tahoma" panose="020B0604030504040204" pitchFamily="34" charset="0"/>
                <a:cs typeface="Tahoma" panose="020B0604030504040204" pitchFamily="34" charset="0"/>
              </a:rPr>
              <a:t>Interviewees expressed the need for security cameras to be installed to deter crime and enhance law enforcement.</a:t>
            </a:r>
          </a:p>
          <a:p>
            <a:pPr marL="285750" indent="-285750" algn="l">
              <a:lnSpc>
                <a:spcPct val="150000"/>
              </a:lnSpc>
              <a:buClr>
                <a:srgbClr val="FFC000"/>
              </a:buClr>
              <a:buFont typeface="Wingdings" panose="05000000000000000000" pitchFamily="2" charset="2"/>
              <a:buChar char="§"/>
            </a:pPr>
            <a:endParaRPr lang="he-IL" sz="1200" dirty="0">
              <a:latin typeface="Tahoma" panose="020B0604030504040204" pitchFamily="34" charset="0"/>
              <a:ea typeface="Tahoma" panose="020B0604030504040204" pitchFamily="34" charset="0"/>
              <a:cs typeface="Tahoma" panose="020B0604030504040204" pitchFamily="34" charset="0"/>
            </a:endParaRPr>
          </a:p>
          <a:p>
            <a:pPr algn="l">
              <a:lnSpc>
                <a:spcPct val="150000"/>
              </a:lnSpc>
              <a:buClr>
                <a:srgbClr val="FFC000"/>
              </a:buClr>
            </a:pPr>
            <a:endParaRPr lang="he-IL" sz="1200" dirty="0">
              <a:latin typeface="Tahoma" panose="020B0604030504040204" pitchFamily="34" charset="0"/>
              <a:ea typeface="Tahoma" panose="020B0604030504040204" pitchFamily="34" charset="0"/>
              <a:cs typeface="Tahoma" panose="020B0604030504040204" pitchFamily="34" charset="0"/>
            </a:endParaRPr>
          </a:p>
        </p:txBody>
      </p:sp>
      <p:sp>
        <p:nvSpPr>
          <p:cNvPr id="3" name="Rectangle 2">
            <a:extLst>
              <a:ext uri="{FF2B5EF4-FFF2-40B4-BE49-F238E27FC236}">
                <a16:creationId xmlns:a16="http://schemas.microsoft.com/office/drawing/2014/main" id="{04CB3D70-ECD5-4600-82BE-41BDE4B6AE20}"/>
              </a:ext>
            </a:extLst>
          </p:cNvPr>
          <p:cNvSpPr/>
          <p:nvPr/>
        </p:nvSpPr>
        <p:spPr>
          <a:xfrm>
            <a:off x="106837" y="607499"/>
            <a:ext cx="6096000" cy="3326232"/>
          </a:xfrm>
          <a:prstGeom prst="rect">
            <a:avLst/>
          </a:prstGeom>
        </p:spPr>
        <p:txBody>
          <a:bodyPr>
            <a:spAutoFit/>
          </a:bodyPr>
          <a:lstStyle/>
          <a:p>
            <a:pPr marL="285750" indent="-285750" algn="l">
              <a:lnSpc>
                <a:spcPct val="150000"/>
              </a:lnSpc>
              <a:buClr>
                <a:srgbClr val="FFC000"/>
              </a:buClr>
              <a:buFont typeface="Tahoma" panose="020B0604030504040204" pitchFamily="34" charset="0"/>
              <a:buChar char="█"/>
            </a:pPr>
            <a:r>
              <a:rPr lang="en-US" sz="1400" b="1" dirty="0">
                <a:solidFill>
                  <a:srgbClr val="4978A6"/>
                </a:solidFill>
                <a:latin typeface="Tahoma" panose="020B0604030504040204" pitchFamily="34" charset="0"/>
                <a:ea typeface="Tahoma" panose="020B0604030504040204" pitchFamily="34" charset="0"/>
                <a:cs typeface="Tahoma" panose="020B0604030504040204" pitchFamily="34" charset="0"/>
              </a:rPr>
              <a:t>The physical infrastructure in the park has been partially adjusted for young children and their caregivers</a:t>
            </a:r>
            <a:endParaRPr lang="he-IL" sz="1400" b="1" dirty="0">
              <a:solidFill>
                <a:srgbClr val="4978A6"/>
              </a:solidFill>
              <a:latin typeface="Tahoma" panose="020B0604030504040204" pitchFamily="34" charset="0"/>
              <a:ea typeface="Tahoma" panose="020B0604030504040204" pitchFamily="34" charset="0"/>
              <a:cs typeface="Tahoma" panose="020B0604030504040204" pitchFamily="34" charset="0"/>
            </a:endParaRPr>
          </a:p>
          <a:p>
            <a:pPr marL="285750" lvl="0" indent="-285750" algn="l">
              <a:lnSpc>
                <a:spcPct val="150000"/>
              </a:lnSpc>
              <a:buClr>
                <a:srgbClr val="F9BC25"/>
              </a:buClr>
              <a:buFont typeface="Wingdings" panose="05000000000000000000" pitchFamily="2" charset="2"/>
              <a:buChar char="§"/>
            </a:pPr>
            <a:r>
              <a:rPr lang="en-US" sz="1200" dirty="0">
                <a:solidFill>
                  <a:prstClr val="black"/>
                </a:solidFill>
                <a:latin typeface="Tahoma" panose="020B0604030504040204" pitchFamily="34" charset="0"/>
                <a:ea typeface="Tahoma" panose="020B0604030504040204" pitchFamily="34" charset="0"/>
                <a:cs typeface="Tahoma" panose="020B0604030504040204" pitchFamily="34" charset="0"/>
              </a:rPr>
              <a:t>Recommendations: Renovating and adding facilities and services such as benches and a drinking fountain with cold water would improve visitors’ wellbeing; there is a need for better maintenance and sanitation; access paths should be renovated to allow safe and convenient access for wheelchairs and strollers. </a:t>
            </a:r>
          </a:p>
          <a:p>
            <a:pPr marL="285750" lvl="0" indent="-285750" algn="l">
              <a:lnSpc>
                <a:spcPct val="150000"/>
              </a:lnSpc>
              <a:buClr>
                <a:srgbClr val="FFC000"/>
              </a:buClr>
              <a:buFont typeface="Tahoma" panose="020B0604030504040204" pitchFamily="34" charset="0"/>
              <a:buChar char="█"/>
            </a:pPr>
            <a:r>
              <a:rPr lang="en-US" sz="1400" b="1" dirty="0">
                <a:solidFill>
                  <a:srgbClr val="4978A6"/>
                </a:solidFill>
                <a:latin typeface="Tahoma" panose="020B0604030504040204" pitchFamily="34" charset="0"/>
                <a:ea typeface="Tahoma" panose="020B0604030504040204" pitchFamily="34" charset="0"/>
                <a:cs typeface="Tahoma" panose="020B0604030504040204" pitchFamily="34" charset="0"/>
              </a:rPr>
              <a:t>Little parent-child interaction or joint play among young children and their caregivers was observed</a:t>
            </a:r>
            <a:endParaRPr lang="he-IL" sz="1400" b="1" dirty="0">
              <a:solidFill>
                <a:srgbClr val="4978A6"/>
              </a:solidFill>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FFC000"/>
              </a:buClr>
              <a:buFont typeface="Wingdings" panose="05000000000000000000" pitchFamily="2" charset="2"/>
              <a:buChar char="§"/>
            </a:pPr>
            <a:r>
              <a:rPr lang="en-US" sz="1200" dirty="0">
                <a:latin typeface="Tahoma" panose="020B0604030504040204" pitchFamily="34" charset="0"/>
                <a:ea typeface="Tahoma" panose="020B0604030504040204" pitchFamily="34" charset="0"/>
                <a:cs typeface="Tahoma" panose="020B0604030504040204" pitchFamily="34" charset="0"/>
              </a:rPr>
              <a:t>There should be enrichment activities offered in the park, perhaps by creating a branch of the community center in the park area</a:t>
            </a:r>
            <a:r>
              <a:rPr lang="he-IL" sz="1200" dirty="0">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a:p>
            <a:pPr marL="285750" lvl="0" indent="-285750" algn="l">
              <a:lnSpc>
                <a:spcPct val="150000"/>
              </a:lnSpc>
              <a:buClr>
                <a:srgbClr val="FFC000"/>
              </a:buClr>
              <a:buFont typeface="Tahoma" panose="020B0604030504040204" pitchFamily="34" charset="0"/>
              <a:buChar char="█"/>
            </a:pPr>
            <a:r>
              <a:rPr lang="en-US" sz="1400" b="1" dirty="0">
                <a:solidFill>
                  <a:srgbClr val="4978A6"/>
                </a:solidFill>
                <a:latin typeface="Tahoma" panose="020B0604030504040204" pitchFamily="34" charset="0"/>
                <a:ea typeface="Tahoma" panose="020B0604030504040204" pitchFamily="34" charset="0"/>
                <a:cs typeface="Tahoma" panose="020B0604030504040204" pitchFamily="34" charset="0"/>
              </a:rPr>
              <a:t>Most local visitors arrive at the park by foot or bicycle</a:t>
            </a:r>
            <a:endParaRPr lang="he-IL" sz="1400" b="1" dirty="0">
              <a:solidFill>
                <a:srgbClr val="4978A6"/>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399720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19</a:t>
            </a:fld>
            <a:endParaRPr lang="en-US" sz="1400" dirty="0"/>
          </a:p>
        </p:txBody>
      </p:sp>
      <p:sp>
        <p:nvSpPr>
          <p:cNvPr id="17" name="TextBox 16"/>
          <p:cNvSpPr txBox="1"/>
          <p:nvPr/>
        </p:nvSpPr>
        <p:spPr>
          <a:xfrm>
            <a:off x="502920" y="2132948"/>
            <a:ext cx="10896599" cy="730585"/>
          </a:xfrm>
          <a:prstGeom prst="rect">
            <a:avLst/>
          </a:prstGeom>
          <a:solidFill>
            <a:srgbClr val="EC1C3C"/>
          </a:solidFill>
        </p:spPr>
        <p:txBody>
          <a:bodyPr wrap="square" rtlCol="0">
            <a:spAutoFit/>
          </a:bodyPr>
          <a:lstStyle/>
          <a:p>
            <a:pPr algn="ctr" rtl="1">
              <a:lnSpc>
                <a:spcPct val="150000"/>
              </a:lnSpc>
            </a:pPr>
            <a:r>
              <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rPr>
              <a:t>Findings of Pre/Post-Intervention Observations</a:t>
            </a:r>
            <a:endParaRPr lang="he-IL"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27574" y="869911"/>
            <a:ext cx="11936852" cy="371577"/>
          </a:xfrm>
          <a:prstGeom prst="rect">
            <a:avLst/>
          </a:prstGeom>
        </p:spPr>
        <p:txBody>
          <a:bodyPr wrap="square">
            <a:spAutoFit/>
          </a:bodyPr>
          <a:lstStyle/>
          <a:p>
            <a:pPr algn="r" rtl="1">
              <a:lnSpc>
                <a:spcPct val="150000"/>
              </a:lnSpc>
            </a:pPr>
            <a:r>
              <a:rPr lang="en-US" sz="1400" dirty="0">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2403109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smtClean="0"/>
              <a:t>2</a:t>
            </a:fld>
            <a:endParaRPr lang="en-US" sz="1400" dirty="0"/>
          </a:p>
        </p:txBody>
      </p:sp>
      <p:grpSp>
        <p:nvGrpSpPr>
          <p:cNvPr id="5" name="קבוצה 4"/>
          <p:cNvGrpSpPr/>
          <p:nvPr/>
        </p:nvGrpSpPr>
        <p:grpSpPr>
          <a:xfrm>
            <a:off x="6356411" y="3137314"/>
            <a:ext cx="5175681" cy="1329417"/>
            <a:chOff x="6213537" y="1215298"/>
            <a:chExt cx="4489376" cy="1329417"/>
          </a:xfrm>
        </p:grpSpPr>
        <p:sp>
          <p:nvSpPr>
            <p:cNvPr id="10" name="Rectangle 9"/>
            <p:cNvSpPr/>
            <p:nvPr/>
          </p:nvSpPr>
          <p:spPr>
            <a:xfrm>
              <a:off x="6213537" y="1565162"/>
              <a:ext cx="3202777" cy="646331"/>
            </a:xfrm>
            <a:prstGeom prst="rect">
              <a:avLst/>
            </a:prstGeom>
          </p:spPr>
          <p:txBody>
            <a:bodyPr wrap="square">
              <a:spAutoFit/>
            </a:bodyPr>
            <a:lstStyle/>
            <a:p>
              <a:pPr algn="r"/>
              <a:r>
                <a:rPr lang="en-US" b="1" i="0" dirty="0">
                  <a:effectLst/>
                  <a:latin typeface="Tahoma" panose="020B0604030504040204" pitchFamily="34" charset="0"/>
                  <a:ea typeface="Tahoma" panose="020B0604030504040204" pitchFamily="34" charset="0"/>
                  <a:cs typeface="Tahoma" panose="020B0604030504040204" pitchFamily="34" charset="0"/>
                </a:rPr>
                <a:t>Alona </a:t>
              </a:r>
              <a:r>
                <a:rPr lang="en-US" b="1" dirty="0">
                  <a:latin typeface="Tahoma" panose="020B0604030504040204" pitchFamily="34" charset="0"/>
                  <a:ea typeface="Tahoma" panose="020B0604030504040204" pitchFamily="34" charset="0"/>
                  <a:cs typeface="Tahoma" panose="020B0604030504040204" pitchFamily="34" charset="0"/>
                </a:rPr>
                <a:t>Tsirulnikov</a:t>
              </a:r>
              <a:endParaRPr lang="en-US" b="1" i="0" dirty="0">
                <a:effectLst/>
                <a:latin typeface="Tahoma" panose="020B0604030504040204" pitchFamily="34" charset="0"/>
                <a:ea typeface="Tahoma" panose="020B0604030504040204" pitchFamily="34" charset="0"/>
                <a:cs typeface="Tahoma" panose="020B0604030504040204" pitchFamily="34" charset="0"/>
              </a:endParaRPr>
            </a:p>
            <a:p>
              <a:pPr lvl="0" algn="r" rtl="1">
                <a:defRPr/>
              </a:pPr>
              <a:r>
                <a:rPr lang="en-US" dirty="0">
                  <a:latin typeface="Tahoma" pitchFamily="34" charset="0"/>
                  <a:ea typeface="Tahoma" pitchFamily="34" charset="0"/>
                  <a:cs typeface="Tahoma" pitchFamily="34" charset="0"/>
                </a:rPr>
                <a:t>Researcher &amp; Program Evaluator</a:t>
              </a:r>
              <a:endParaRPr lang="he-IL" dirty="0">
                <a:latin typeface="Tahoma" pitchFamily="34" charset="0"/>
                <a:ea typeface="Tahoma" pitchFamily="34" charset="0"/>
                <a:cs typeface="Tahoma" pitchFamily="34" charset="0"/>
              </a:endParaRPr>
            </a:p>
          </p:txBody>
        </p:sp>
        <p:pic>
          <p:nvPicPr>
            <p:cNvPr id="11" name="תמונה 18"/>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9543296" y="1215298"/>
              <a:ext cx="1159617" cy="1329417"/>
            </a:xfrm>
            <a:prstGeom prst="ellipse">
              <a:avLst/>
            </a:prstGeom>
            <a:ln>
              <a:noFill/>
            </a:ln>
            <a:effectLst>
              <a:softEdge rad="112500"/>
            </a:effectLst>
          </p:spPr>
        </p:pic>
      </p:grpSp>
      <p:grpSp>
        <p:nvGrpSpPr>
          <p:cNvPr id="3" name="Group 2">
            <a:extLst>
              <a:ext uri="{FF2B5EF4-FFF2-40B4-BE49-F238E27FC236}">
                <a16:creationId xmlns:a16="http://schemas.microsoft.com/office/drawing/2014/main" id="{AA195042-D717-410F-85E6-97FBF7312DA9}"/>
              </a:ext>
            </a:extLst>
          </p:cNvPr>
          <p:cNvGrpSpPr/>
          <p:nvPr/>
        </p:nvGrpSpPr>
        <p:grpSpPr>
          <a:xfrm>
            <a:off x="788166" y="1609965"/>
            <a:ext cx="5316712" cy="1259217"/>
            <a:chOff x="788166" y="1609965"/>
            <a:chExt cx="5316712" cy="1259217"/>
          </a:xfrm>
        </p:grpSpPr>
        <p:pic>
          <p:nvPicPr>
            <p:cNvPr id="24" name="תמונה 18">
              <a:extLst>
                <a:ext uri="{FF2B5EF4-FFF2-40B4-BE49-F238E27FC236}">
                  <a16:creationId xmlns:a16="http://schemas.microsoft.com/office/drawing/2014/main" id="{C800FCC4-0901-43E9-9122-0ADE2921CE86}"/>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t="-1" b="24513"/>
            <a:stretch/>
          </p:blipFill>
          <p:spPr>
            <a:xfrm>
              <a:off x="4899323" y="1609965"/>
              <a:ext cx="1205555" cy="1259217"/>
            </a:xfrm>
            <a:prstGeom prst="ellipse">
              <a:avLst/>
            </a:prstGeom>
            <a:ln>
              <a:noFill/>
            </a:ln>
            <a:effectLst>
              <a:softEdge rad="112500"/>
            </a:effectLst>
          </p:spPr>
        </p:pic>
        <p:sp>
          <p:nvSpPr>
            <p:cNvPr id="25" name="Rectangle 24">
              <a:extLst>
                <a:ext uri="{FF2B5EF4-FFF2-40B4-BE49-F238E27FC236}">
                  <a16:creationId xmlns:a16="http://schemas.microsoft.com/office/drawing/2014/main" id="{BF2A0EF3-49B1-4F7D-89D8-908F97894891}"/>
                </a:ext>
              </a:extLst>
            </p:cNvPr>
            <p:cNvSpPr/>
            <p:nvPr/>
          </p:nvSpPr>
          <p:spPr>
            <a:xfrm>
              <a:off x="788166" y="1916813"/>
              <a:ext cx="4059412" cy="646331"/>
            </a:xfrm>
            <a:prstGeom prst="rect">
              <a:avLst/>
            </a:prstGeom>
          </p:spPr>
          <p:txBody>
            <a:bodyPr wrap="square">
              <a:spAutoFit/>
            </a:bodyPr>
            <a:lstStyle/>
            <a:p>
              <a:pPr lvl="0" algn="r">
                <a:defRPr/>
              </a:pPr>
              <a:r>
                <a:rPr lang="en-US" b="1" dirty="0">
                  <a:latin typeface="Tahoma" pitchFamily="34" charset="0"/>
                  <a:ea typeface="Tahoma" pitchFamily="34" charset="0"/>
                  <a:cs typeface="Tahoma" pitchFamily="34" charset="0"/>
                </a:rPr>
                <a:t>Dr. Tal Mishaan Spiegel</a:t>
              </a:r>
              <a:endParaRPr lang="he-IL" b="1" dirty="0">
                <a:latin typeface="Tahoma" pitchFamily="34" charset="0"/>
                <a:ea typeface="Tahoma" pitchFamily="34" charset="0"/>
                <a:cs typeface="Tahoma" pitchFamily="34" charset="0"/>
              </a:endParaRPr>
            </a:p>
            <a:p>
              <a:pPr lvl="0" algn="r">
                <a:defRPr/>
              </a:pPr>
              <a:r>
                <a:rPr lang="en-US" dirty="0">
                  <a:latin typeface="Tahoma" pitchFamily="34" charset="0"/>
                  <a:ea typeface="Tahoma" pitchFamily="34" charset="0"/>
                  <a:cs typeface="Tahoma" pitchFamily="34" charset="0"/>
                </a:rPr>
                <a:t>Head of Program Evaluation Unit</a:t>
              </a:r>
              <a:endParaRPr lang="en-US" dirty="0">
                <a:solidFill>
                  <a:srgbClr val="36636F"/>
                </a:solidFill>
                <a:latin typeface="Tahoma" pitchFamily="34" charset="0"/>
                <a:ea typeface="Tahoma" pitchFamily="34" charset="0"/>
                <a:cs typeface="Tahoma" pitchFamily="34" charset="0"/>
              </a:endParaRPr>
            </a:p>
          </p:txBody>
        </p:sp>
      </p:grpSp>
      <p:sp>
        <p:nvSpPr>
          <p:cNvPr id="12" name="TextBox 11">
            <a:extLst>
              <a:ext uri="{FF2B5EF4-FFF2-40B4-BE49-F238E27FC236}">
                <a16:creationId xmlns:a16="http://schemas.microsoft.com/office/drawing/2014/main" id="{D8628082-3AF0-4124-8DDF-887C234DA15C}"/>
              </a:ext>
            </a:extLst>
          </p:cNvPr>
          <p:cNvSpPr txBox="1"/>
          <p:nvPr/>
        </p:nvSpPr>
        <p:spPr>
          <a:xfrm>
            <a:off x="1" y="0"/>
            <a:ext cx="12192000" cy="400110"/>
          </a:xfrm>
          <a:prstGeom prst="rect">
            <a:avLst/>
          </a:prstGeom>
          <a:solidFill>
            <a:srgbClr val="EC1C3C"/>
          </a:solidFill>
        </p:spPr>
        <p:txBody>
          <a:bodyPr wrap="square" rtlCol="0">
            <a:spAutoFit/>
          </a:bodyPr>
          <a:lstStyle/>
          <a:p>
            <a:pPr algn="ctr"/>
            <a:r>
              <a:rPr lang="en-US" sz="2000" b="1" dirty="0">
                <a:solidFill>
                  <a:schemeClr val="bg1"/>
                </a:solidFill>
                <a:latin typeface="Tahoma" pitchFamily="34" charset="0"/>
                <a:ea typeface="Tahoma" pitchFamily="34" charset="0"/>
                <a:cs typeface="Tahoma" pitchFamily="34" charset="0"/>
              </a:rPr>
              <a:t>Research Team</a:t>
            </a:r>
            <a:endParaRPr lang="he-IL" sz="2000" b="1" dirty="0">
              <a:solidFill>
                <a:schemeClr val="bg1"/>
              </a:solidFill>
              <a:latin typeface="Tahoma" pitchFamily="34" charset="0"/>
              <a:ea typeface="Tahoma" pitchFamily="34" charset="0"/>
              <a:cs typeface="Tahoma" pitchFamily="34" charset="0"/>
            </a:endParaRPr>
          </a:p>
        </p:txBody>
      </p:sp>
      <p:grpSp>
        <p:nvGrpSpPr>
          <p:cNvPr id="7" name="קבוצה 6"/>
          <p:cNvGrpSpPr/>
          <p:nvPr/>
        </p:nvGrpSpPr>
        <p:grpSpPr>
          <a:xfrm>
            <a:off x="5621208" y="1609965"/>
            <a:ext cx="5782626" cy="1285478"/>
            <a:chOff x="5621381" y="3976885"/>
            <a:chExt cx="5233458" cy="1285478"/>
          </a:xfrm>
        </p:grpSpPr>
        <p:pic>
          <p:nvPicPr>
            <p:cNvPr id="4" name="תמונה 3"/>
            <p:cNvPicPr>
              <a:picLocks noChangeAspect="1"/>
            </p:cNvPicPr>
            <p:nvPr/>
          </p:nvPicPr>
          <p:blipFill rotWithShape="1">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t="17863" r="7690"/>
            <a:stretch/>
          </p:blipFill>
          <p:spPr>
            <a:xfrm>
              <a:off x="9646786" y="3976885"/>
              <a:ext cx="1208053" cy="1285478"/>
            </a:xfrm>
            <a:prstGeom prst="ellipse">
              <a:avLst/>
            </a:prstGeom>
            <a:ln>
              <a:noFill/>
            </a:ln>
            <a:effectLst>
              <a:softEdge rad="112500"/>
            </a:effectLst>
          </p:spPr>
        </p:pic>
        <p:sp>
          <p:nvSpPr>
            <p:cNvPr id="17" name="Rectangle 19">
              <a:extLst>
                <a:ext uri="{FF2B5EF4-FFF2-40B4-BE49-F238E27FC236}">
                  <a16:creationId xmlns:a16="http://schemas.microsoft.com/office/drawing/2014/main" id="{1E5A95D6-DE9E-4973-AFC3-380A3B36FF67}"/>
                </a:ext>
              </a:extLst>
            </p:cNvPr>
            <p:cNvSpPr/>
            <p:nvPr/>
          </p:nvSpPr>
          <p:spPr>
            <a:xfrm>
              <a:off x="5621381" y="4327236"/>
              <a:ext cx="3921915" cy="646331"/>
            </a:xfrm>
            <a:prstGeom prst="rect">
              <a:avLst/>
            </a:prstGeom>
          </p:spPr>
          <p:txBody>
            <a:bodyPr wrap="square">
              <a:spAutoFit/>
            </a:bodyPr>
            <a:lstStyle/>
            <a:p>
              <a:pPr lvl="0" algn="r">
                <a:defRPr/>
              </a:pPr>
              <a:r>
                <a:rPr lang="en-US" b="1" dirty="0">
                  <a:latin typeface="Tahoma" pitchFamily="34" charset="0"/>
                  <a:ea typeface="Tahoma" pitchFamily="34" charset="0"/>
                  <a:cs typeface="Tahoma" pitchFamily="34" charset="0"/>
                </a:rPr>
                <a:t>Sharon Brand Martin</a:t>
              </a:r>
              <a:endParaRPr lang="he-IL" b="1" dirty="0">
                <a:latin typeface="Tahoma" pitchFamily="34" charset="0"/>
                <a:ea typeface="Tahoma" pitchFamily="34" charset="0"/>
                <a:cs typeface="Tahoma" pitchFamily="34" charset="0"/>
              </a:endParaRPr>
            </a:p>
            <a:p>
              <a:pPr lvl="0" algn="r">
                <a:defRPr/>
              </a:pPr>
              <a:r>
                <a:rPr lang="en-US" dirty="0">
                  <a:latin typeface="Tahoma" pitchFamily="34" charset="0"/>
                  <a:ea typeface="Tahoma" pitchFamily="34" charset="0"/>
                  <a:cs typeface="Tahoma" pitchFamily="34" charset="0"/>
                </a:rPr>
                <a:t>Researcher &amp; Program Evaluator</a:t>
              </a:r>
            </a:p>
          </p:txBody>
        </p:sp>
      </p:grpSp>
      <p:grpSp>
        <p:nvGrpSpPr>
          <p:cNvPr id="6" name="Group 5">
            <a:extLst>
              <a:ext uri="{FF2B5EF4-FFF2-40B4-BE49-F238E27FC236}">
                <a16:creationId xmlns:a16="http://schemas.microsoft.com/office/drawing/2014/main" id="{0AC51489-3FA8-4729-8A18-B195CD4CD230}"/>
              </a:ext>
            </a:extLst>
          </p:cNvPr>
          <p:cNvGrpSpPr/>
          <p:nvPr/>
        </p:nvGrpSpPr>
        <p:grpSpPr>
          <a:xfrm>
            <a:off x="788166" y="3027286"/>
            <a:ext cx="5441163" cy="1330006"/>
            <a:chOff x="788166" y="3027286"/>
            <a:chExt cx="5441163" cy="1330006"/>
          </a:xfrm>
        </p:grpSpPr>
        <p:pic>
          <p:nvPicPr>
            <p:cNvPr id="13" name="Picture 2">
              <a:extLst>
                <a:ext uri="{FF2B5EF4-FFF2-40B4-BE49-F238E27FC236}">
                  <a16:creationId xmlns:a16="http://schemas.microsoft.com/office/drawing/2014/main" id="{C73C984A-103F-4855-83C8-8C6C5E53DDB8}"/>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899323" y="3027286"/>
              <a:ext cx="1330006" cy="133000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6970D314-F529-4061-ACC5-5509AF9B8EDF}"/>
                </a:ext>
              </a:extLst>
            </p:cNvPr>
            <p:cNvSpPr/>
            <p:nvPr/>
          </p:nvSpPr>
          <p:spPr>
            <a:xfrm>
              <a:off x="788166" y="3369123"/>
              <a:ext cx="4059412" cy="923330"/>
            </a:xfrm>
            <a:prstGeom prst="rect">
              <a:avLst/>
            </a:prstGeom>
          </p:spPr>
          <p:txBody>
            <a:bodyPr wrap="square">
              <a:spAutoFit/>
            </a:bodyPr>
            <a:lstStyle/>
            <a:p>
              <a:pPr lvl="0" algn="r">
                <a:defRPr/>
              </a:pPr>
              <a:r>
                <a:rPr lang="en-US" b="1" dirty="0">
                  <a:latin typeface="Tahoma" pitchFamily="34" charset="0"/>
                  <a:ea typeface="Tahoma" pitchFamily="34" charset="0"/>
                  <a:cs typeface="Tahoma" pitchFamily="34" charset="0"/>
                </a:rPr>
                <a:t>Dr. Have Newman</a:t>
              </a:r>
              <a:endParaRPr lang="he-IL" b="1" dirty="0">
                <a:latin typeface="Tahoma" pitchFamily="34" charset="0"/>
                <a:ea typeface="Tahoma" pitchFamily="34" charset="0"/>
                <a:cs typeface="Tahoma" pitchFamily="34" charset="0"/>
              </a:endParaRPr>
            </a:p>
            <a:p>
              <a:pPr lvl="0" algn="r">
                <a:defRPr/>
              </a:pPr>
              <a:r>
                <a:rPr lang="en-US" dirty="0">
                  <a:latin typeface="Tahoma" pitchFamily="34" charset="0"/>
                  <a:ea typeface="Tahoma" pitchFamily="34" charset="0"/>
                  <a:cs typeface="Tahoma" pitchFamily="34" charset="0"/>
                </a:rPr>
                <a:t>Head of Assessment and Evaluation Unit</a:t>
              </a:r>
              <a:endParaRPr lang="en-US" dirty="0">
                <a:solidFill>
                  <a:srgbClr val="36636F"/>
                </a:solidFill>
                <a:latin typeface="Tahoma" pitchFamily="34" charset="0"/>
                <a:ea typeface="Tahoma" pitchFamily="34" charset="0"/>
                <a:cs typeface="Tahoma" pitchFamily="34" charset="0"/>
              </a:endParaRPr>
            </a:p>
          </p:txBody>
        </p:sp>
      </p:grpSp>
    </p:spTree>
    <p:extLst>
      <p:ext uri="{BB962C8B-B14F-4D97-AF65-F5344CB8AC3E}">
        <p14:creationId xmlns:p14="http://schemas.microsoft.com/office/powerpoint/2010/main" val="2258310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20</a:t>
            </a:fld>
            <a:endParaRPr lang="en-US" sz="1400" dirty="0"/>
          </a:p>
        </p:txBody>
      </p:sp>
      <p:sp>
        <p:nvSpPr>
          <p:cNvPr id="17" name="TextBox 16"/>
          <p:cNvSpPr txBox="1"/>
          <p:nvPr/>
        </p:nvSpPr>
        <p:spPr>
          <a:xfrm>
            <a:off x="0" y="-21519"/>
            <a:ext cx="12192000" cy="584775"/>
          </a:xfrm>
          <a:prstGeom prst="rect">
            <a:avLst/>
          </a:prstGeom>
          <a:solidFill>
            <a:srgbClr val="EC1C3C"/>
          </a:solidFill>
        </p:spPr>
        <p:txBody>
          <a:bodyPr wrap="square" lIns="91440" tIns="45720" rIns="91440" bIns="45720" rtlCol="0" anchor="t">
            <a:spAutoFit/>
          </a:bodyPr>
          <a:lstStyle/>
          <a:p>
            <a:pPr algn="ctr" rtl="1"/>
            <a:r>
              <a:rPr lang="en-US" sz="3200" b="1" dirty="0">
                <a:solidFill>
                  <a:schemeClr val="bg1"/>
                </a:solidFill>
                <a:latin typeface="Tahoma" pitchFamily="34" charset="0"/>
                <a:ea typeface="Tahoma" pitchFamily="34" charset="0"/>
                <a:cs typeface="Tahoma" pitchFamily="34" charset="0"/>
              </a:rPr>
              <a:t>Kerem HaTeimanim (Yemenite Vineyard)</a:t>
            </a:r>
            <a:endParaRPr lang="he-IL" sz="3200" b="1" dirty="0">
              <a:solidFill>
                <a:schemeClr val="bg1"/>
              </a:solidFill>
              <a:latin typeface="Tahoma" pitchFamily="34" charset="0"/>
              <a:ea typeface="Tahoma" pitchFamily="34" charset="0"/>
              <a:cs typeface="Tahoma" pitchFamily="34" charset="0"/>
            </a:endParaRPr>
          </a:p>
        </p:txBody>
      </p:sp>
      <p:pic>
        <p:nvPicPr>
          <p:cNvPr id="11" name="Picture 10">
            <a:extLst>
              <a:ext uri="{FF2B5EF4-FFF2-40B4-BE49-F238E27FC236}">
                <a16:creationId xmlns:a16="http://schemas.microsoft.com/office/drawing/2014/main" id="{41D2E31B-2745-48A1-8F04-5DA7D73A9E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63256"/>
            <a:ext cx="5819775" cy="4657926"/>
          </a:xfrm>
          <a:prstGeom prst="rect">
            <a:avLst/>
          </a:prstGeom>
        </p:spPr>
      </p:pic>
      <p:pic>
        <p:nvPicPr>
          <p:cNvPr id="14" name="Picture 13">
            <a:extLst>
              <a:ext uri="{FF2B5EF4-FFF2-40B4-BE49-F238E27FC236}">
                <a16:creationId xmlns:a16="http://schemas.microsoft.com/office/drawing/2014/main" id="{13BA1181-D686-4B88-A865-164A3F2A06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96338" y="4107066"/>
            <a:ext cx="2927173" cy="2342798"/>
          </a:xfrm>
          <a:prstGeom prst="rect">
            <a:avLst/>
          </a:prstGeom>
        </p:spPr>
      </p:pic>
      <p:pic>
        <p:nvPicPr>
          <p:cNvPr id="6" name="Picture 5">
            <a:extLst>
              <a:ext uri="{FF2B5EF4-FFF2-40B4-BE49-F238E27FC236}">
                <a16:creationId xmlns:a16="http://schemas.microsoft.com/office/drawing/2014/main" id="{0E339B70-E27A-443B-B36A-D50BE70089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107066"/>
            <a:ext cx="2927173" cy="2342798"/>
          </a:xfrm>
          <a:prstGeom prst="rect">
            <a:avLst/>
          </a:prstGeom>
        </p:spPr>
      </p:pic>
      <p:sp>
        <p:nvSpPr>
          <p:cNvPr id="8" name="TextBox 7">
            <a:extLst>
              <a:ext uri="{FF2B5EF4-FFF2-40B4-BE49-F238E27FC236}">
                <a16:creationId xmlns:a16="http://schemas.microsoft.com/office/drawing/2014/main" id="{32339A19-2883-480B-9451-81BCF354AF87}"/>
              </a:ext>
            </a:extLst>
          </p:cNvPr>
          <p:cNvSpPr txBox="1"/>
          <p:nvPr/>
        </p:nvSpPr>
        <p:spPr>
          <a:xfrm>
            <a:off x="5953125" y="563256"/>
            <a:ext cx="6238875" cy="5588389"/>
          </a:xfrm>
          <a:prstGeom prst="rect">
            <a:avLst/>
          </a:prstGeom>
          <a:noFill/>
        </p:spPr>
        <p:txBody>
          <a:bodyPr wrap="square" rtlCol="1">
            <a:spAutoFit/>
          </a:bodyPr>
          <a:lstStyle/>
          <a:p>
            <a:pPr algn="l">
              <a:lnSpc>
                <a:spcPct val="150000"/>
              </a:lnSpc>
            </a:pPr>
            <a:r>
              <a:rPr lang="en-US" sz="1600" b="1" dirty="0">
                <a:solidFill>
                  <a:srgbClr val="4978A6"/>
                </a:solidFill>
                <a:latin typeface="Tahoma" panose="020B0604030504040204" pitchFamily="34" charset="0"/>
                <a:ea typeface="Tahoma" panose="020B0604030504040204" pitchFamily="34" charset="0"/>
                <a:cs typeface="Tahoma" panose="020B0604030504040204" pitchFamily="34" charset="0"/>
              </a:rPr>
              <a:t>Background of the Intervention</a:t>
            </a:r>
            <a:endParaRPr lang="he-IL" sz="800" b="1" dirty="0">
              <a:solidFill>
                <a:srgbClr val="4978A6"/>
              </a:solidFill>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F9BC25"/>
              </a:buClr>
              <a:buFont typeface="Tahoma" panose="020B0604030504040204" pitchFamily="34" charset="0"/>
              <a:buChar char="█"/>
            </a:pPr>
            <a:r>
              <a:rPr lang="en-US" sz="1400" dirty="0">
                <a:latin typeface="Tahoma" panose="020B0604030504040204" pitchFamily="34" charset="0"/>
                <a:ea typeface="Tahoma" panose="020B0604030504040204" pitchFamily="34" charset="0"/>
                <a:cs typeface="Tahoma" panose="020B0604030504040204" pitchFamily="34" charset="0"/>
              </a:rPr>
              <a:t>A</a:t>
            </a:r>
            <a:r>
              <a:rPr lang="en-US" sz="1400" dirty="0">
                <a:effectLst/>
                <a:latin typeface="Tahoma" panose="020B0604030504040204" pitchFamily="34" charset="0"/>
                <a:ea typeface="Tahoma" panose="020B0604030504040204" pitchFamily="34" charset="0"/>
                <a:cs typeface="Tahoma" panose="020B0604030504040204" pitchFamily="34" charset="0"/>
              </a:rPr>
              <a:t>s part of a plan to create a pedestrian-oriented neighborhood, a site in the Kerem HaTeimanim neighborhood was selected for an intervention. The site consists of several streets and businesses that attract visitors, with an atmosphere of bustling activity. Potential solutions for optimizing daily functioning of the businesses and the wellbeing of the neighborhood were examined, including changes in traffic arrangements in this complex and the public space as a whole.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285750" indent="-285750" algn="l">
              <a:lnSpc>
                <a:spcPct val="150000"/>
              </a:lnSpc>
              <a:buClr>
                <a:srgbClr val="F9BC25"/>
              </a:buClr>
              <a:buFont typeface="Tahoma" panose="020B0604030504040204" pitchFamily="34" charset="0"/>
              <a:buChar char="█"/>
            </a:pPr>
            <a:r>
              <a:rPr lang="en-US" sz="1400" dirty="0">
                <a:latin typeface="Tahoma" panose="020B0604030504040204" pitchFamily="34" charset="0"/>
                <a:ea typeface="Tahoma" panose="020B0604030504040204" pitchFamily="34" charset="0"/>
                <a:cs typeface="Tahoma" panose="020B0604030504040204" pitchFamily="34" charset="0"/>
              </a:rPr>
              <a:t>Some streets in the selected complex are open to motorized vehicles. Others are geared for pedestrian traffic, although in reality, several modes of transportation are used on these streets.</a:t>
            </a:r>
            <a:endParaRPr lang="he-IL" sz="14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F9BC25"/>
              </a:buClr>
              <a:buFont typeface="Tahoma" panose="020B0604030504040204" pitchFamily="34" charset="0"/>
              <a:buChar char="█"/>
            </a:pPr>
            <a:r>
              <a:rPr lang="en-US" sz="1400" dirty="0">
                <a:latin typeface="Tahoma" panose="020B0604030504040204" pitchFamily="34" charset="0"/>
                <a:ea typeface="Tahoma" panose="020B0604030504040204" pitchFamily="34" charset="0"/>
                <a:cs typeface="Tahoma" panose="020B0604030504040204" pitchFamily="34" charset="0"/>
              </a:rPr>
              <a:t>The pre-intervention situation was mapped, with a focus on modes of travel, populations using the area, and impacts of local conditions on the wellbeing of residents, visitors, and businesses. </a:t>
            </a:r>
          </a:p>
          <a:p>
            <a:pPr marL="285750" indent="-285750" algn="l">
              <a:lnSpc>
                <a:spcPct val="150000"/>
              </a:lnSpc>
              <a:buClr>
                <a:srgbClr val="F9BC25"/>
              </a:buClr>
              <a:buFont typeface="Tahoma" panose="020B0604030504040204" pitchFamily="34" charset="0"/>
              <a:buChar char="█"/>
            </a:pPr>
            <a:r>
              <a:rPr lang="en-US" sz="1400" dirty="0">
                <a:latin typeface="Tahoma" panose="020B0604030504040204" pitchFamily="34" charset="0"/>
                <a:ea typeface="Tahoma" panose="020B0604030504040204" pitchFamily="34" charset="0"/>
                <a:cs typeface="Tahoma" panose="020B0604030504040204" pitchFamily="34" charset="0"/>
              </a:rPr>
              <a:t>Residents were invited to tours and participatory meetings.</a:t>
            </a:r>
          </a:p>
          <a:p>
            <a:pPr marL="285750" indent="-285750" algn="l">
              <a:lnSpc>
                <a:spcPct val="150000"/>
              </a:lnSpc>
              <a:buClr>
                <a:srgbClr val="F9BC25"/>
              </a:buClr>
              <a:buFont typeface="Tahoma" panose="020B0604030504040204" pitchFamily="34" charset="0"/>
              <a:buChar char="█"/>
            </a:pPr>
            <a:r>
              <a:rPr lang="en-US" sz="1400" dirty="0">
                <a:latin typeface="Tahoma" panose="020B0604030504040204" pitchFamily="34" charset="0"/>
                <a:ea typeface="Tahoma" panose="020B0604030504040204" pitchFamily="34" charset="0"/>
                <a:cs typeface="Tahoma" panose="020B0604030504040204" pitchFamily="34" charset="0"/>
              </a:rPr>
              <a:t>The intervention included closing selected streets to vehicles and designating them for pedestrians only.</a:t>
            </a:r>
            <a:endParaRPr lang="he-IL" sz="1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924443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21</a:t>
            </a:fld>
            <a:endParaRPr lang="en-US" sz="1400" dirty="0"/>
          </a:p>
        </p:txBody>
      </p:sp>
      <p:sp>
        <p:nvSpPr>
          <p:cNvPr id="17" name="TextBox 16"/>
          <p:cNvSpPr txBox="1"/>
          <p:nvPr/>
        </p:nvSpPr>
        <p:spPr>
          <a:xfrm>
            <a:off x="0" y="0"/>
            <a:ext cx="12192000" cy="400110"/>
          </a:xfrm>
          <a:prstGeom prst="rect">
            <a:avLst/>
          </a:prstGeom>
          <a:solidFill>
            <a:srgbClr val="EC1C3C"/>
          </a:solidFill>
        </p:spPr>
        <p:txBody>
          <a:bodyPr wrap="square" rtlCol="0">
            <a:spAutoFit/>
          </a:bodyPr>
          <a:lstStyle/>
          <a:p>
            <a:pPr algn="ctr"/>
            <a:r>
              <a:rPr lang="en-US" sz="2000" b="1" dirty="0">
                <a:solidFill>
                  <a:schemeClr val="bg1"/>
                </a:solidFill>
                <a:latin typeface="Tahoma" pitchFamily="34" charset="0"/>
                <a:ea typeface="Tahoma" pitchFamily="34" charset="0"/>
                <a:cs typeface="Tahoma" pitchFamily="34" charset="0"/>
              </a:rPr>
              <a:t>Kerem HaTeimanim– Research Method</a:t>
            </a:r>
            <a:endParaRPr lang="he-IL" sz="2000" b="1" dirty="0">
              <a:solidFill>
                <a:schemeClr val="bg1"/>
              </a:solidFill>
              <a:latin typeface="Tahoma" pitchFamily="34" charset="0"/>
              <a:ea typeface="Tahoma" pitchFamily="34" charset="0"/>
              <a:cs typeface="Tahoma" pitchFamily="34" charset="0"/>
            </a:endParaRPr>
          </a:p>
        </p:txBody>
      </p:sp>
      <p:sp>
        <p:nvSpPr>
          <p:cNvPr id="4" name="TextBox 3">
            <a:extLst>
              <a:ext uri="{FF2B5EF4-FFF2-40B4-BE49-F238E27FC236}">
                <a16:creationId xmlns:a16="http://schemas.microsoft.com/office/drawing/2014/main" id="{65EBCA4D-848B-425D-A656-BBBB03F809C7}"/>
              </a:ext>
            </a:extLst>
          </p:cNvPr>
          <p:cNvSpPr txBox="1"/>
          <p:nvPr/>
        </p:nvSpPr>
        <p:spPr>
          <a:xfrm>
            <a:off x="177512" y="400110"/>
            <a:ext cx="11903651" cy="2679901"/>
          </a:xfrm>
          <a:prstGeom prst="rect">
            <a:avLst/>
          </a:prstGeom>
          <a:noFill/>
        </p:spPr>
        <p:txBody>
          <a:bodyPr wrap="square" rtlCol="1">
            <a:spAutoFit/>
          </a:bodyPr>
          <a:lstStyle/>
          <a:p>
            <a:pPr algn="l">
              <a:lnSpc>
                <a:spcPct val="150000"/>
              </a:lnSpc>
            </a:pPr>
            <a:r>
              <a:rPr lang="en-US" sz="1600" b="1" dirty="0">
                <a:solidFill>
                  <a:srgbClr val="4978A6"/>
                </a:solidFill>
                <a:latin typeface="Tahoma" panose="020B0604030504040204" pitchFamily="34" charset="0"/>
                <a:ea typeface="Tahoma" panose="020B0604030504040204" pitchFamily="34" charset="0"/>
                <a:cs typeface="Tahoma" panose="020B0604030504040204" pitchFamily="34" charset="0"/>
              </a:rPr>
              <a:t>Research method – 40 hours of observations were conducted before the intervention and 40 hours afterwards:</a:t>
            </a:r>
            <a:endParaRPr lang="en-US" sz="14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FFC000"/>
              </a:buClr>
              <a:buFontTx/>
              <a:buChar char="█"/>
            </a:pPr>
            <a:r>
              <a:rPr lang="en-US" sz="1400" dirty="0">
                <a:latin typeface="Tahoma" panose="020B0604030504040204" pitchFamily="34" charset="0"/>
                <a:ea typeface="Tahoma" panose="020B0604030504040204" pitchFamily="34" charset="0"/>
                <a:cs typeface="Tahoma" panose="020B0604030504040204" pitchFamily="34" charset="0"/>
              </a:rPr>
              <a:t>Mapping using the "XPLORE" approach, which includes reference to features in the space</a:t>
            </a:r>
            <a:r>
              <a:rPr lang="he-IL" sz="1400" dirty="0">
                <a:latin typeface="Tahoma" panose="020B0604030504040204" pitchFamily="34" charset="0"/>
                <a:ea typeface="Tahoma" panose="020B0604030504040204" pitchFamily="34" charset="0"/>
                <a:cs typeface="Tahoma" panose="020B0604030504040204" pitchFamily="34" charset="0"/>
              </a:rPr>
              <a:t>.</a:t>
            </a:r>
            <a:endParaRPr lang="en-US" sz="14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FFC000"/>
              </a:buClr>
              <a:buFontTx/>
              <a:buChar char="█"/>
            </a:pPr>
            <a:r>
              <a:rPr lang="en-US" sz="1400" dirty="0">
                <a:latin typeface="Tahoma" panose="020B0604030504040204" pitchFamily="34" charset="0"/>
                <a:ea typeface="Tahoma" panose="020B0604030504040204" pitchFamily="34" charset="0"/>
                <a:cs typeface="Tahoma" panose="020B0604030504040204" pitchFamily="34" charset="0"/>
              </a:rPr>
              <a:t>Qualitative documentation of events at different times of day.</a:t>
            </a:r>
          </a:p>
          <a:p>
            <a:pPr marL="285750" indent="-285750" algn="l">
              <a:lnSpc>
                <a:spcPct val="150000"/>
              </a:lnSpc>
              <a:buClr>
                <a:srgbClr val="FFC000"/>
              </a:buClr>
              <a:buFontTx/>
              <a:buChar char="█"/>
            </a:pPr>
            <a:r>
              <a:rPr lang="en-US" sz="1400" dirty="0">
                <a:latin typeface="Tahoma" panose="020B0604030504040204" pitchFamily="34" charset="0"/>
                <a:ea typeface="Tahoma" panose="020B0604030504040204" pitchFamily="34" charset="0"/>
                <a:cs typeface="Tahoma" panose="020B0604030504040204" pitchFamily="34" charset="0"/>
              </a:rPr>
              <a:t>Interviews with visitors to the complex: 62 before the intervention and 52 afterwards</a:t>
            </a:r>
            <a:r>
              <a:rPr lang="he-IL" sz="1400" dirty="0">
                <a:latin typeface="Tahoma" panose="020B0604030504040204" pitchFamily="34" charset="0"/>
                <a:ea typeface="Tahoma" panose="020B0604030504040204" pitchFamily="34" charset="0"/>
                <a:cs typeface="Tahoma" panose="020B0604030504040204" pitchFamily="34" charset="0"/>
              </a:rPr>
              <a:t>.</a:t>
            </a:r>
            <a:endParaRPr lang="en-US" sz="14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FFC000"/>
              </a:buClr>
              <a:buFontTx/>
              <a:buChar char="█"/>
            </a:pPr>
            <a:r>
              <a:rPr lang="en-US" sz="1400" dirty="0">
                <a:latin typeface="Tahoma" panose="020B0604030504040204" pitchFamily="34" charset="0"/>
                <a:ea typeface="Tahoma" panose="020B0604030504040204" pitchFamily="34" charset="0"/>
                <a:cs typeface="Tahoma" panose="020B0604030504040204" pitchFamily="34" charset="0"/>
              </a:rPr>
              <a:t>Collection of data on traffic and visits using Gehl's Public Life app.</a:t>
            </a:r>
            <a:endParaRPr lang="en-US" sz="1400" dirty="0">
              <a:latin typeface="Tahoma"/>
              <a:ea typeface="Tahoma"/>
              <a:cs typeface="Tahoma"/>
            </a:endParaRPr>
          </a:p>
          <a:p>
            <a:pPr marL="285750" indent="-285750" algn="l">
              <a:lnSpc>
                <a:spcPct val="150000"/>
              </a:lnSpc>
              <a:buClr>
                <a:srgbClr val="FFC000"/>
              </a:buClr>
              <a:buFontTx/>
              <a:buChar char="█"/>
            </a:pPr>
            <a:r>
              <a:rPr lang="en-US" sz="1400" dirty="0">
                <a:latin typeface="Tahoma"/>
                <a:ea typeface="Tahoma"/>
                <a:cs typeface="Tahoma"/>
              </a:rPr>
              <a:t>Observations times: Thursdays from 10:00 to 24:00 and Fridays from 10:00 to 16:00 during April-May 2021 (pre-intervention) and September-October 2021 (post-intervention)</a:t>
            </a:r>
            <a:r>
              <a:rPr lang="he-IL" sz="1400" dirty="0">
                <a:latin typeface="Tahoma" panose="020B0604030504040204" pitchFamily="34" charset="0"/>
                <a:ea typeface="Tahoma" panose="020B0604030504040204" pitchFamily="34" charset="0"/>
                <a:cs typeface="Tahoma" panose="020B0604030504040204" pitchFamily="34" charset="0"/>
              </a:rPr>
              <a:t>.</a:t>
            </a:r>
            <a:endParaRPr lang="en-US" sz="1400" dirty="0">
              <a:latin typeface="Tahoma" panose="020B0604030504040204" pitchFamily="34" charset="0"/>
              <a:ea typeface="Tahoma" panose="020B0604030504040204" pitchFamily="34" charset="0"/>
              <a:cs typeface="Tahoma" panose="020B0604030504040204" pitchFamily="34" charset="0"/>
            </a:endParaRPr>
          </a:p>
          <a:p>
            <a:pPr algn="l">
              <a:lnSpc>
                <a:spcPct val="150000"/>
              </a:lnSpc>
              <a:buClr>
                <a:srgbClr val="FFC000"/>
              </a:buClr>
            </a:pPr>
            <a:r>
              <a:rPr lang="en-US" sz="1400" b="1" dirty="0">
                <a:solidFill>
                  <a:srgbClr val="4978A6"/>
                </a:solidFill>
                <a:latin typeface="Tahoma" panose="020B0604030504040204" pitchFamily="34" charset="0"/>
                <a:ea typeface="Tahoma" panose="020B0604030504040204" pitchFamily="34" charset="0"/>
                <a:cs typeface="Tahoma" panose="020B0604030504040204" pitchFamily="34" charset="0"/>
              </a:rPr>
              <a:t>Characteristics of Interviewees</a:t>
            </a:r>
            <a:endParaRPr lang="he-IL" sz="1400"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7" name="Table 6">
            <a:extLst>
              <a:ext uri="{FF2B5EF4-FFF2-40B4-BE49-F238E27FC236}">
                <a16:creationId xmlns:a16="http://schemas.microsoft.com/office/drawing/2014/main" id="{14D325FA-7D19-4F6A-8909-E2D00EDC227F}"/>
              </a:ext>
            </a:extLst>
          </p:cNvPr>
          <p:cNvGraphicFramePr>
            <a:graphicFrameLocks noGrp="1"/>
          </p:cNvGraphicFramePr>
          <p:nvPr>
            <p:extLst>
              <p:ext uri="{D42A27DB-BD31-4B8C-83A1-F6EECF244321}">
                <p14:modId xmlns:p14="http://schemas.microsoft.com/office/powerpoint/2010/main" val="3678217696"/>
              </p:ext>
            </p:extLst>
          </p:nvPr>
        </p:nvGraphicFramePr>
        <p:xfrm>
          <a:off x="-66145" y="3080011"/>
          <a:ext cx="11440278" cy="3207440"/>
        </p:xfrm>
        <a:graphic>
          <a:graphicData uri="http://schemas.openxmlformats.org/drawingml/2006/table">
            <a:tbl>
              <a:tblPr rtl="1" firstRow="1" firstCol="1" bandRow="1">
                <a:tableStyleId>{F5AB1C69-6EDB-4FF4-983F-18BD219EF322}</a:tableStyleId>
              </a:tblPr>
              <a:tblGrid>
                <a:gridCol w="355181">
                  <a:extLst>
                    <a:ext uri="{9D8B030D-6E8A-4147-A177-3AD203B41FA5}">
                      <a16:colId xmlns:a16="http://schemas.microsoft.com/office/drawing/2014/main" val="323102562"/>
                    </a:ext>
                  </a:extLst>
                </a:gridCol>
                <a:gridCol w="2142807">
                  <a:extLst>
                    <a:ext uri="{9D8B030D-6E8A-4147-A177-3AD203B41FA5}">
                      <a16:colId xmlns:a16="http://schemas.microsoft.com/office/drawing/2014/main" val="2281880755"/>
                    </a:ext>
                  </a:extLst>
                </a:gridCol>
                <a:gridCol w="2315630">
                  <a:extLst>
                    <a:ext uri="{9D8B030D-6E8A-4147-A177-3AD203B41FA5}">
                      <a16:colId xmlns:a16="http://schemas.microsoft.com/office/drawing/2014/main" val="3005334350"/>
                    </a:ext>
                  </a:extLst>
                </a:gridCol>
                <a:gridCol w="458534">
                  <a:extLst>
                    <a:ext uri="{9D8B030D-6E8A-4147-A177-3AD203B41FA5}">
                      <a16:colId xmlns:a16="http://schemas.microsoft.com/office/drawing/2014/main" val="1578924148"/>
                    </a:ext>
                  </a:extLst>
                </a:gridCol>
                <a:gridCol w="2304688">
                  <a:extLst>
                    <a:ext uri="{9D8B030D-6E8A-4147-A177-3AD203B41FA5}">
                      <a16:colId xmlns:a16="http://schemas.microsoft.com/office/drawing/2014/main" val="67913869"/>
                    </a:ext>
                  </a:extLst>
                </a:gridCol>
                <a:gridCol w="1340420">
                  <a:extLst>
                    <a:ext uri="{9D8B030D-6E8A-4147-A177-3AD203B41FA5}">
                      <a16:colId xmlns:a16="http://schemas.microsoft.com/office/drawing/2014/main" val="430420664"/>
                    </a:ext>
                  </a:extLst>
                </a:gridCol>
                <a:gridCol w="1624732">
                  <a:extLst>
                    <a:ext uri="{9D8B030D-6E8A-4147-A177-3AD203B41FA5}">
                      <a16:colId xmlns:a16="http://schemas.microsoft.com/office/drawing/2014/main" val="1383703242"/>
                    </a:ext>
                  </a:extLst>
                </a:gridCol>
                <a:gridCol w="898286">
                  <a:extLst>
                    <a:ext uri="{9D8B030D-6E8A-4147-A177-3AD203B41FA5}">
                      <a16:colId xmlns:a16="http://schemas.microsoft.com/office/drawing/2014/main" val="4029347661"/>
                    </a:ext>
                  </a:extLst>
                </a:gridCol>
              </a:tblGrid>
              <a:tr h="206120">
                <a:tc gridSpan="2">
                  <a:txBody>
                    <a:bodyPr/>
                    <a:lstStyle/>
                    <a:p>
                      <a:pPr algn="ctr" rtl="1">
                        <a:spcAft>
                          <a:spcPts val="0"/>
                        </a:spcAft>
                      </a:pPr>
                      <a:r>
                        <a:rPr lang="en-US" sz="1400" dirty="0">
                          <a:effectLst/>
                          <a:latin typeface="Calibri" panose="020F0502020204030204" pitchFamily="34" charset="0"/>
                          <a:cs typeface="Calibri" panose="020F0502020204030204" pitchFamily="34" charset="0"/>
                        </a:rPr>
                        <a:t>Gender</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hMerge="1">
                  <a:txBody>
                    <a:bodyPr/>
                    <a:lstStyle/>
                    <a:p>
                      <a:pPr rtl="1"/>
                      <a:endParaRPr lang="he-IL"/>
                    </a:p>
                  </a:txBody>
                  <a:tcPr/>
                </a:tc>
                <a:tc gridSpan="2">
                  <a:txBody>
                    <a:bodyPr/>
                    <a:lstStyle/>
                    <a:p>
                      <a:pPr algn="ctr" rtl="1">
                        <a:spcAft>
                          <a:spcPts val="0"/>
                        </a:spcAft>
                      </a:pPr>
                      <a:r>
                        <a:rPr lang="en-US" sz="1400" dirty="0">
                          <a:effectLst/>
                          <a:latin typeface="Calibri" panose="020F0502020204030204" pitchFamily="34" charset="0"/>
                          <a:cs typeface="Calibri" panose="020F0502020204030204" pitchFamily="34" charset="0"/>
                        </a:rPr>
                        <a:t>Residence</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hMerge="1">
                  <a:txBody>
                    <a:bodyPr/>
                    <a:lstStyle/>
                    <a:p>
                      <a:pPr rtl="1"/>
                      <a:endParaRPr lang="he-IL"/>
                    </a:p>
                  </a:txBody>
                  <a:tcPr/>
                </a:tc>
                <a:tc gridSpan="2">
                  <a:txBody>
                    <a:bodyPr/>
                    <a:lstStyle/>
                    <a:p>
                      <a:pPr algn="ctr" rtl="1">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Frequency of Visits</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hMerge="1">
                  <a:txBody>
                    <a:bodyPr/>
                    <a:lstStyle/>
                    <a:p>
                      <a:pPr rtl="1"/>
                      <a:endParaRPr lang="he-IL"/>
                    </a:p>
                  </a:txBody>
                  <a:tcPr/>
                </a:tc>
                <a:tc gridSpan="2">
                  <a:txBody>
                    <a:bodyPr/>
                    <a:lstStyle/>
                    <a:p>
                      <a:pPr algn="ctr" rtl="1">
                        <a:spcAft>
                          <a:spcPts val="0"/>
                        </a:spcAft>
                      </a:pPr>
                      <a:r>
                        <a:rPr lang="en-US" sz="1400" dirty="0">
                          <a:effectLst/>
                          <a:latin typeface="Calibri" panose="020F0502020204030204" pitchFamily="34" charset="0"/>
                          <a:cs typeface="Calibri" panose="020F0502020204030204" pitchFamily="34" charset="0"/>
                        </a:rPr>
                        <a:t>Means of Arrival</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hMerge="1">
                  <a:txBody>
                    <a:bodyPr/>
                    <a:lstStyle/>
                    <a:p>
                      <a:pPr rtl="1"/>
                      <a:endParaRPr lang="he-IL"/>
                    </a:p>
                  </a:txBody>
                  <a:tcPr/>
                </a:tc>
                <a:extLst>
                  <a:ext uri="{0D108BD9-81ED-4DB2-BD59-A6C34878D82A}">
                    <a16:rowId xmlns:a16="http://schemas.microsoft.com/office/drawing/2014/main" val="1251736706"/>
                  </a:ext>
                </a:extLst>
              </a:tr>
              <a:tr h="387887">
                <a:tc>
                  <a:txBody>
                    <a:bodyPr/>
                    <a:lstStyle/>
                    <a:p>
                      <a:pPr marL="0" algn="r" defTabSz="914400" rtl="1" eaLnBrk="1" latinLnBrk="0" hangingPunct="1">
                        <a:spcAft>
                          <a:spcPts val="0"/>
                        </a:spcAft>
                      </a:pPr>
                      <a:r>
                        <a:rPr lang="en-US" sz="1400" b="0" kern="1200" dirty="0">
                          <a:solidFill>
                            <a:schemeClr val="lt1"/>
                          </a:solidFill>
                          <a:effectLst/>
                          <a:latin typeface="Calibri" panose="020F0502020204030204" pitchFamily="34" charset="0"/>
                          <a:ea typeface="+mn-ea"/>
                          <a:cs typeface="Calibri" panose="020F0502020204030204" pitchFamily="34" charset="0"/>
                        </a:rPr>
                        <a:t>M</a:t>
                      </a:r>
                    </a:p>
                  </a:txBody>
                  <a:tcPr marL="68580" marR="68580" marT="0" marB="0" anchor="b">
                    <a:solidFill>
                      <a:srgbClr val="A5A5A5"/>
                    </a:solidFill>
                  </a:tcPr>
                </a:tc>
                <a:tc>
                  <a:txBody>
                    <a:bodyPr/>
                    <a:lstStyle/>
                    <a:p>
                      <a:pPr algn="r" rtl="0">
                        <a:spcAft>
                          <a:spcPts val="0"/>
                        </a:spcAft>
                      </a:pPr>
                      <a:r>
                        <a:rPr lang="he-IL" sz="1400" dirty="0">
                          <a:effectLst/>
                          <a:latin typeface="Calibri" panose="020F0502020204030204" pitchFamily="34" charset="0"/>
                          <a:cs typeface="Calibri" panose="020F0502020204030204" pitchFamily="34" charset="0"/>
                        </a:rPr>
                        <a:t>60</a:t>
                      </a:r>
                      <a:r>
                        <a:rPr lang="en-US" sz="1400" dirty="0">
                          <a:effectLst/>
                          <a:latin typeface="Calibri" panose="020F0502020204030204" pitchFamily="34" charset="0"/>
                          <a:cs typeface="Calibri" panose="020F0502020204030204" pitchFamily="34" charset="0"/>
                        </a:rPr>
                        <a:t>%</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r" rtl="1">
                        <a:spcAft>
                          <a:spcPts val="0"/>
                        </a:spcAft>
                      </a:pPr>
                      <a:r>
                        <a:rPr lang="en-US" sz="1400" b="0" dirty="0">
                          <a:solidFill>
                            <a:schemeClr val="bg1"/>
                          </a:solidFill>
                          <a:effectLst/>
                          <a:latin typeface="Calibri" panose="020F0502020204030204" pitchFamily="34" charset="0"/>
                          <a:cs typeface="Calibri" panose="020F0502020204030204" pitchFamily="34" charset="0"/>
                        </a:rPr>
                        <a:t>In the neighborhood</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he-IL" sz="1400" dirty="0">
                          <a:effectLst/>
                          <a:latin typeface="Calibri" panose="020F0502020204030204" pitchFamily="34" charset="0"/>
                          <a:cs typeface="Calibri" panose="020F0502020204030204" pitchFamily="34" charset="0"/>
                        </a:rPr>
                        <a:t>71</a:t>
                      </a:r>
                      <a:r>
                        <a:rPr lang="en-US" sz="1400" dirty="0">
                          <a:effectLst/>
                          <a:latin typeface="Calibri" panose="020F0502020204030204" pitchFamily="34" charset="0"/>
                          <a:cs typeface="Calibri" panose="020F0502020204030204" pitchFamily="34" charset="0"/>
                        </a:rPr>
                        <a:t>%</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r" rtl="1">
                        <a:spcAft>
                          <a:spcPts val="0"/>
                        </a:spcAft>
                      </a:pPr>
                      <a:r>
                        <a:rPr lang="en-US" sz="1400" b="0" dirty="0">
                          <a:solidFill>
                            <a:schemeClr val="bg1"/>
                          </a:solidFill>
                          <a:effectLst/>
                          <a:latin typeface="Calibri" panose="020F0502020204030204" pitchFamily="34" charset="0"/>
                          <a:cs typeface="Calibri" panose="020F0502020204030204" pitchFamily="34" charset="0"/>
                        </a:rPr>
                        <a:t>Daily</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en-US" sz="1400" dirty="0">
                          <a:effectLst/>
                          <a:latin typeface="Calibri" panose="020F0502020204030204" pitchFamily="34" charset="0"/>
                          <a:cs typeface="Calibri" panose="020F0502020204030204" pitchFamily="34" charset="0"/>
                        </a:rPr>
                        <a:t>53%</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r" rtl="1">
                        <a:spcAft>
                          <a:spcPts val="0"/>
                        </a:spcAft>
                      </a:pPr>
                      <a:r>
                        <a:rPr lang="en-US" sz="1400" b="0" dirty="0">
                          <a:solidFill>
                            <a:schemeClr val="bg1"/>
                          </a:solidFill>
                          <a:effectLst/>
                          <a:latin typeface="Calibri" panose="020F0502020204030204" pitchFamily="34" charset="0"/>
                          <a:cs typeface="Calibri" panose="020F0502020204030204" pitchFamily="34" charset="0"/>
                        </a:rPr>
                        <a:t>Bicycle</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he-IL" sz="1400" dirty="0">
                          <a:effectLst/>
                          <a:latin typeface="Calibri" panose="020F0502020204030204" pitchFamily="34" charset="0"/>
                          <a:cs typeface="Calibri" panose="020F0502020204030204" pitchFamily="34" charset="0"/>
                        </a:rPr>
                        <a:t>19</a:t>
                      </a:r>
                      <a:r>
                        <a:rPr lang="en-US" sz="1400" dirty="0">
                          <a:effectLst/>
                          <a:latin typeface="Calibri" panose="020F0502020204030204" pitchFamily="34" charset="0"/>
                          <a:cs typeface="Calibri" panose="020F0502020204030204" pitchFamily="34" charset="0"/>
                        </a:rPr>
                        <a:t>%</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extLst>
                  <a:ext uri="{0D108BD9-81ED-4DB2-BD59-A6C34878D82A}">
                    <a16:rowId xmlns:a16="http://schemas.microsoft.com/office/drawing/2014/main" val="2230204961"/>
                  </a:ext>
                </a:extLst>
              </a:tr>
              <a:tr h="412239">
                <a:tc>
                  <a:txBody>
                    <a:bodyPr/>
                    <a:lstStyle/>
                    <a:p>
                      <a:pPr marL="0" algn="r" defTabSz="914400" rtl="1" eaLnBrk="1" latinLnBrk="0" hangingPunct="1">
                        <a:spcAft>
                          <a:spcPts val="0"/>
                        </a:spcAft>
                      </a:pPr>
                      <a:r>
                        <a:rPr lang="en-US" sz="1400" b="0" kern="1200" dirty="0">
                          <a:solidFill>
                            <a:schemeClr val="lt1"/>
                          </a:solidFill>
                          <a:effectLst/>
                          <a:latin typeface="Calibri" panose="020F0502020204030204" pitchFamily="34" charset="0"/>
                          <a:ea typeface="+mn-ea"/>
                          <a:cs typeface="Calibri" panose="020F0502020204030204" pitchFamily="34" charset="0"/>
                        </a:rPr>
                        <a:t>F</a:t>
                      </a:r>
                    </a:p>
                  </a:txBody>
                  <a:tcPr marL="68580" marR="68580" marT="0" marB="0" anchor="b">
                    <a:solidFill>
                      <a:srgbClr val="A5A5A5"/>
                    </a:solidFill>
                  </a:tcPr>
                </a:tc>
                <a:tc>
                  <a:txBody>
                    <a:bodyPr/>
                    <a:lstStyle/>
                    <a:p>
                      <a:pPr algn="r" rtl="0">
                        <a:spcAft>
                          <a:spcPts val="0"/>
                        </a:spcAft>
                      </a:pPr>
                      <a:r>
                        <a:rPr lang="he-IL" sz="1400" dirty="0">
                          <a:effectLst/>
                          <a:latin typeface="Calibri" panose="020F0502020204030204" pitchFamily="34" charset="0"/>
                          <a:cs typeface="Calibri" panose="020F0502020204030204" pitchFamily="34" charset="0"/>
                        </a:rPr>
                        <a:t>40</a:t>
                      </a:r>
                      <a:r>
                        <a:rPr lang="en-US" sz="1400" dirty="0">
                          <a:effectLst/>
                          <a:latin typeface="Calibri" panose="020F0502020204030204" pitchFamily="34" charset="0"/>
                          <a:cs typeface="Calibri" panose="020F0502020204030204" pitchFamily="34" charset="0"/>
                        </a:rPr>
                        <a:t>%</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r" rtl="1">
                        <a:spcAft>
                          <a:spcPts val="0"/>
                        </a:spcAft>
                      </a:pPr>
                      <a:r>
                        <a:rPr lang="en-US" sz="1400" b="0" dirty="0">
                          <a:solidFill>
                            <a:schemeClr val="bg1"/>
                          </a:solidFill>
                          <a:effectLst/>
                          <a:latin typeface="Calibri" panose="020F0502020204030204" pitchFamily="34" charset="0"/>
                          <a:cs typeface="Calibri" panose="020F0502020204030204" pitchFamily="34" charset="0"/>
                        </a:rPr>
                        <a:t>Outside the neighborhood</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he-IL" sz="1400" dirty="0">
                          <a:effectLst/>
                          <a:latin typeface="Calibri" panose="020F0502020204030204" pitchFamily="34" charset="0"/>
                          <a:cs typeface="Calibri" panose="020F0502020204030204" pitchFamily="34" charset="0"/>
                        </a:rPr>
                        <a:t>29</a:t>
                      </a:r>
                      <a:r>
                        <a:rPr lang="en-US" sz="1400" dirty="0">
                          <a:effectLst/>
                          <a:latin typeface="Calibri" panose="020F0502020204030204" pitchFamily="34" charset="0"/>
                          <a:cs typeface="Calibri" panose="020F0502020204030204" pitchFamily="34" charset="0"/>
                        </a:rPr>
                        <a:t>%</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rowSpan="2" gridSpan="2">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On Fridays, a third of the interviewees reported visiting the complex daily. A higher percentage of people interviewed in the northern area said they visited daily (62%) compared to those in the southern area (40%).</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F2F2F2"/>
                    </a:solidFill>
                  </a:tcPr>
                </a:tc>
                <a:tc rowSpan="2" hMerge="1">
                  <a:txBody>
                    <a:bodyPr/>
                    <a:lstStyle/>
                    <a:p>
                      <a:pPr algn="r" rtl="0">
                        <a:spcAft>
                          <a:spcPts val="0"/>
                        </a:spcAft>
                      </a:pP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r" rtl="1">
                        <a:spcAft>
                          <a:spcPts val="0"/>
                        </a:spcAft>
                      </a:pPr>
                      <a:r>
                        <a:rPr lang="en-US" sz="1400" b="0" dirty="0">
                          <a:solidFill>
                            <a:schemeClr val="bg1"/>
                          </a:solidFill>
                          <a:effectLst/>
                          <a:latin typeface="Calibri" panose="020F0502020204030204" pitchFamily="34" charset="0"/>
                          <a:cs typeface="Calibri" panose="020F0502020204030204" pitchFamily="34" charset="0"/>
                        </a:rPr>
                        <a:t>By foot</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he-IL" sz="1400" dirty="0">
                          <a:effectLst/>
                          <a:latin typeface="Calibri" panose="020F0502020204030204" pitchFamily="34" charset="0"/>
                          <a:cs typeface="Calibri" panose="020F0502020204030204" pitchFamily="34" charset="0"/>
                        </a:rPr>
                        <a:t>58</a:t>
                      </a:r>
                      <a:r>
                        <a:rPr lang="en-US" sz="1400" dirty="0">
                          <a:effectLst/>
                          <a:latin typeface="Calibri" panose="020F0502020204030204" pitchFamily="34" charset="0"/>
                          <a:cs typeface="Calibri" panose="020F0502020204030204" pitchFamily="34" charset="0"/>
                        </a:rPr>
                        <a:t>%</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extLst>
                  <a:ext uri="{0D108BD9-81ED-4DB2-BD59-A6C34878D82A}">
                    <a16:rowId xmlns:a16="http://schemas.microsoft.com/office/drawing/2014/main" val="3045779235"/>
                  </a:ext>
                </a:extLst>
              </a:tr>
              <a:tr h="618359">
                <a:tc gridSpan="2">
                  <a:txBody>
                    <a:bodyPr/>
                    <a:lstStyle/>
                    <a:p>
                      <a:pPr algn="l" rtl="0"/>
                      <a:r>
                        <a:rPr lang="en-US" sz="1400" b="0" kern="1200" dirty="0">
                          <a:solidFill>
                            <a:schemeClr val="dk1"/>
                          </a:solidFill>
                          <a:effectLst/>
                          <a:latin typeface="Calibri" panose="020F0502020204030204" pitchFamily="34" charset="0"/>
                          <a:ea typeface="+mn-ea"/>
                          <a:cs typeface="Calibri" panose="020F0502020204030204" pitchFamily="34" charset="0"/>
                        </a:rPr>
                        <a:t>Only three interviewees were with children: an infant and two children aged 4-5.</a:t>
                      </a:r>
                    </a:p>
                  </a:txBody>
                  <a:tcPr marL="68580" marR="68580" marT="0" marB="0">
                    <a:solidFill>
                      <a:schemeClr val="bg1">
                        <a:lumMod val="95000"/>
                      </a:schemeClr>
                    </a:solidFill>
                  </a:tcPr>
                </a:tc>
                <a:tc hMerge="1">
                  <a:txBody>
                    <a:bodyPr/>
                    <a:lstStyle/>
                    <a:p>
                      <a:pPr rtl="1"/>
                      <a:endParaRPr lang="en-US" sz="1600" dirty="0">
                        <a:effectLst/>
                        <a:latin typeface="Calibri" panose="020F0502020204030204" pitchFamily="34" charset="0"/>
                        <a:cs typeface="Calibri" panose="020F0502020204030204" pitchFamily="34" charset="0"/>
                      </a:endParaRPr>
                    </a:p>
                  </a:txBody>
                  <a:tcPr marL="68580" marR="68580" marT="0" marB="0" anchor="b">
                    <a:solidFill>
                      <a:schemeClr val="bg1">
                        <a:lumMod val="95000"/>
                      </a:schemeClr>
                    </a:solidFill>
                  </a:tcPr>
                </a:tc>
                <a:tc gridSpan="2">
                  <a:txBody>
                    <a:bodyPr/>
                    <a:lstStyle/>
                    <a:p>
                      <a:pPr algn="l" rtl="0">
                        <a:lnSpc>
                          <a:spcPct val="107000"/>
                        </a:lnSpc>
                        <a:spcAft>
                          <a:spcPts val="0"/>
                        </a:spcAft>
                      </a:pPr>
                      <a:r>
                        <a:rPr lang="en-US" sz="1400" dirty="0">
                          <a:effectLst/>
                          <a:latin typeface="Calibri" panose="020F0502020204030204" pitchFamily="34" charset="0"/>
                          <a:cs typeface="Calibri" panose="020F0502020204030204" pitchFamily="34" charset="0"/>
                        </a:rPr>
                        <a:t>On Thursdays and Fridays most visitors were neighborhood residents.</a:t>
                      </a:r>
                      <a:endParaRPr lang="en-US" sz="2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bg1">
                        <a:lumMod val="95000"/>
                      </a:schemeClr>
                    </a:solidFill>
                  </a:tcPr>
                </a:tc>
                <a:tc hMerge="1">
                  <a:txBody>
                    <a:bodyPr/>
                    <a:lstStyle/>
                    <a:p>
                      <a:pPr rtl="1"/>
                      <a:endParaRPr lang="he-IL"/>
                    </a:p>
                  </a:txBody>
                  <a:tcPr/>
                </a:tc>
                <a:tc gridSpan="2" vMerge="1">
                  <a:txBody>
                    <a:bodyPr/>
                    <a:lstStyle/>
                    <a:p>
                      <a:pPr algn="r" rtl="1">
                        <a:spcAft>
                          <a:spcPts val="0"/>
                        </a:spcAft>
                      </a:pP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hMerge="1" vMerge="1">
                  <a:txBody>
                    <a:bodyPr/>
                    <a:lstStyle/>
                    <a:p>
                      <a:pPr algn="r" rtl="0">
                        <a:spcAft>
                          <a:spcPts val="0"/>
                        </a:spcAft>
                      </a:pP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gridSpan="2">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 few individuals arrived by car, mainly in the southern area</a:t>
                      </a:r>
                      <a:r>
                        <a:rPr kumimoji="0" lang="en-US" sz="16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F2F2F2"/>
                    </a:solidFill>
                  </a:tcPr>
                </a:tc>
                <a:tc hMerge="1">
                  <a:txBody>
                    <a:bodyPr/>
                    <a:lstStyle/>
                    <a:p>
                      <a:pPr algn="r" rtl="0">
                        <a:spcAft>
                          <a:spcPts val="0"/>
                        </a:spcAft>
                      </a:pP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extLst>
                  <a:ext uri="{0D108BD9-81ED-4DB2-BD59-A6C34878D82A}">
                    <a16:rowId xmlns:a16="http://schemas.microsoft.com/office/drawing/2014/main" val="3044866679"/>
                  </a:ext>
                </a:extLst>
              </a:tr>
              <a:tr h="387887">
                <a:tc>
                  <a:txBody>
                    <a:bodyPr/>
                    <a:lstStyle/>
                    <a:p>
                      <a:pPr marL="0" algn="r" defTabSz="914400" rtl="1" eaLnBrk="1" latinLnBrk="0" hangingPunct="1">
                        <a:spcAft>
                          <a:spcPts val="0"/>
                        </a:spcAft>
                      </a:pPr>
                      <a:r>
                        <a:rPr lang="en-US" sz="1400" b="0" kern="1200" dirty="0">
                          <a:solidFill>
                            <a:schemeClr val="lt1"/>
                          </a:solidFill>
                          <a:effectLst/>
                          <a:latin typeface="Calibri" panose="020F0502020204030204" pitchFamily="34" charset="0"/>
                          <a:ea typeface="+mn-ea"/>
                          <a:cs typeface="Calibri" panose="020F0502020204030204" pitchFamily="34" charset="0"/>
                        </a:rPr>
                        <a:t>M</a:t>
                      </a:r>
                    </a:p>
                  </a:txBody>
                  <a:tcPr marL="68580" marR="68580" marT="0" marB="0" anchor="b">
                    <a:solidFill>
                      <a:srgbClr val="A5A5A5"/>
                    </a:solidFill>
                  </a:tcPr>
                </a:tc>
                <a:tc>
                  <a:txBody>
                    <a:bodyPr/>
                    <a:lstStyle/>
                    <a:p>
                      <a:pPr algn="r" rtl="0">
                        <a:spcAft>
                          <a:spcPts val="0"/>
                        </a:spcAft>
                      </a:pPr>
                      <a:r>
                        <a:rPr lang="he-IL" sz="1400" dirty="0">
                          <a:effectLst/>
                          <a:latin typeface="Calibri" panose="020F0502020204030204" pitchFamily="34" charset="0"/>
                          <a:cs typeface="Calibri" panose="020F0502020204030204" pitchFamily="34" charset="0"/>
                        </a:rPr>
                        <a:t>56%</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r" rtl="1">
                        <a:spcAft>
                          <a:spcPts val="0"/>
                        </a:spcAft>
                      </a:pPr>
                      <a:r>
                        <a:rPr lang="en-US" sz="1400" b="0" dirty="0">
                          <a:solidFill>
                            <a:schemeClr val="bg1"/>
                          </a:solidFill>
                          <a:effectLst/>
                          <a:latin typeface="Calibri" panose="020F0502020204030204" pitchFamily="34" charset="0"/>
                          <a:cs typeface="Calibri" panose="020F0502020204030204" pitchFamily="34" charset="0"/>
                        </a:rPr>
                        <a:t>In the neighborhood</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he-IL" sz="1400" dirty="0">
                          <a:effectLst/>
                          <a:latin typeface="Calibri" panose="020F0502020204030204" pitchFamily="34" charset="0"/>
                          <a:cs typeface="Calibri" panose="020F0502020204030204" pitchFamily="34" charset="0"/>
                        </a:rPr>
                        <a:t>62%</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rowSpan="3" gridSpan="2">
                  <a:txBody>
                    <a:bodyPr/>
                    <a:lstStyle/>
                    <a:p>
                      <a:pPr marL="0" marR="0" lvl="0" indent="0" algn="r" defTabSz="914400" rtl="1" eaLnBrk="1" fontAlgn="auto" latinLnBrk="0" hangingPunct="1">
                        <a:lnSpc>
                          <a:spcPct val="107000"/>
                        </a:lnSpc>
                        <a:spcBef>
                          <a:spcPts val="0"/>
                        </a:spcBef>
                        <a:spcAft>
                          <a:spcPts val="0"/>
                        </a:spcAft>
                        <a:buClrTx/>
                        <a:buSzTx/>
                        <a:buFontTx/>
                        <a:buNone/>
                        <a:tabLst/>
                        <a:defRPr/>
                      </a:pP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F2F2F2"/>
                    </a:solidFill>
                  </a:tcPr>
                </a:tc>
                <a:tc rowSpan="3" hMerge="1">
                  <a:txBody>
                    <a:bodyPr/>
                    <a:lstStyle/>
                    <a:p>
                      <a:pPr rtl="1"/>
                      <a:endParaRPr lang="he-IL"/>
                    </a:p>
                  </a:txBody>
                  <a:tcPr/>
                </a:tc>
                <a:tc>
                  <a:txBody>
                    <a:bodyPr/>
                    <a:lstStyle/>
                    <a:p>
                      <a:pPr algn="r" rtl="1">
                        <a:spcAft>
                          <a:spcPts val="0"/>
                        </a:spcAft>
                      </a:pPr>
                      <a:r>
                        <a:rPr lang="en-US" sz="1400" b="0" dirty="0">
                          <a:solidFill>
                            <a:schemeClr val="bg1"/>
                          </a:solidFill>
                          <a:effectLst/>
                          <a:latin typeface="Calibri" panose="020F0502020204030204" pitchFamily="34" charset="0"/>
                          <a:cs typeface="Calibri" panose="020F0502020204030204" pitchFamily="34" charset="0"/>
                        </a:rPr>
                        <a:t>Bicycle</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he-IL" sz="1400" dirty="0">
                          <a:effectLst/>
                          <a:latin typeface="Calibri" panose="020F0502020204030204" pitchFamily="34" charset="0"/>
                          <a:cs typeface="Calibri" panose="020F0502020204030204" pitchFamily="34" charset="0"/>
                        </a:rPr>
                        <a:t>10%</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extLst>
                  <a:ext uri="{0D108BD9-81ED-4DB2-BD59-A6C34878D82A}">
                    <a16:rowId xmlns:a16="http://schemas.microsoft.com/office/drawing/2014/main" val="694341456"/>
                  </a:ext>
                </a:extLst>
              </a:tr>
              <a:tr h="412239">
                <a:tc>
                  <a:txBody>
                    <a:bodyPr/>
                    <a:lstStyle/>
                    <a:p>
                      <a:pPr marL="0" algn="r" defTabSz="914400" rtl="1" eaLnBrk="1" latinLnBrk="0" hangingPunct="1">
                        <a:spcAft>
                          <a:spcPts val="0"/>
                        </a:spcAft>
                      </a:pPr>
                      <a:r>
                        <a:rPr lang="en-US" sz="1400" b="0" kern="1200" dirty="0">
                          <a:solidFill>
                            <a:schemeClr val="lt1"/>
                          </a:solidFill>
                          <a:effectLst/>
                          <a:latin typeface="Calibri" panose="020F0502020204030204" pitchFamily="34" charset="0"/>
                          <a:ea typeface="+mn-ea"/>
                          <a:cs typeface="Calibri" panose="020F0502020204030204" pitchFamily="34" charset="0"/>
                        </a:rPr>
                        <a:t>F</a:t>
                      </a:r>
                    </a:p>
                  </a:txBody>
                  <a:tcPr marL="68580" marR="68580" marT="0" marB="0" anchor="b">
                    <a:solidFill>
                      <a:srgbClr val="A5A5A5"/>
                    </a:solidFill>
                  </a:tcPr>
                </a:tc>
                <a:tc>
                  <a:txBody>
                    <a:bodyPr/>
                    <a:lstStyle/>
                    <a:p>
                      <a:pPr algn="r" rtl="0">
                        <a:spcAft>
                          <a:spcPts val="0"/>
                        </a:spcAft>
                      </a:pPr>
                      <a:r>
                        <a:rPr lang="he-IL" sz="1400" dirty="0">
                          <a:effectLst/>
                          <a:latin typeface="Calibri" panose="020F0502020204030204" pitchFamily="34" charset="0"/>
                          <a:cs typeface="Calibri" panose="020F0502020204030204" pitchFamily="34" charset="0"/>
                        </a:rPr>
                        <a:t>44%</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F0F0F0"/>
                    </a:solidFill>
                  </a:tcPr>
                </a:tc>
                <a:tc>
                  <a:txBody>
                    <a:bodyPr/>
                    <a:lstStyle/>
                    <a:p>
                      <a:pPr algn="r" rtl="1">
                        <a:spcAft>
                          <a:spcPts val="0"/>
                        </a:spcAft>
                      </a:pPr>
                      <a:r>
                        <a:rPr lang="en-US" sz="1400" b="0" dirty="0">
                          <a:solidFill>
                            <a:schemeClr val="bg1"/>
                          </a:solidFill>
                          <a:effectLst/>
                          <a:latin typeface="Calibri" panose="020F0502020204030204" pitchFamily="34" charset="0"/>
                          <a:cs typeface="Calibri" panose="020F0502020204030204" pitchFamily="34" charset="0"/>
                        </a:rPr>
                        <a:t>Outside the neighborhood</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he-IL" sz="1400" dirty="0">
                          <a:effectLst/>
                          <a:latin typeface="Calibri" panose="020F0502020204030204" pitchFamily="34" charset="0"/>
                          <a:cs typeface="Calibri" panose="020F0502020204030204" pitchFamily="34" charset="0"/>
                        </a:rPr>
                        <a:t>38%</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F0F0F0"/>
                    </a:solidFill>
                  </a:tcPr>
                </a:tc>
                <a:tc gridSpan="2" vMerge="1">
                  <a:txBody>
                    <a:bodyPr/>
                    <a:lstStyle/>
                    <a:p>
                      <a:pPr marL="0" marR="0" lvl="0" indent="0" algn="r" defTabSz="914400" rtl="1" eaLnBrk="1" fontAlgn="auto" latinLnBrk="0" hangingPunct="1">
                        <a:lnSpc>
                          <a:spcPct val="107000"/>
                        </a:lnSpc>
                        <a:spcBef>
                          <a:spcPts val="0"/>
                        </a:spcBef>
                        <a:spcAft>
                          <a:spcPts val="0"/>
                        </a:spcAft>
                        <a:buClrTx/>
                        <a:buSzTx/>
                        <a:buFontTx/>
                        <a:buNone/>
                        <a:tabLst/>
                        <a:defRPr/>
                      </a:pP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F2F2F2"/>
                    </a:solidFill>
                  </a:tcPr>
                </a:tc>
                <a:tc hMerge="1" vMerge="1">
                  <a:txBody>
                    <a:bodyPr/>
                    <a:lstStyle/>
                    <a:p>
                      <a:pPr rtl="1"/>
                      <a:endParaRPr lang="he-IL"/>
                    </a:p>
                  </a:txBody>
                  <a:tcPr/>
                </a:tc>
                <a:tc>
                  <a:txBody>
                    <a:bodyPr/>
                    <a:lstStyle/>
                    <a:p>
                      <a:pPr algn="r" rtl="1">
                        <a:spcAft>
                          <a:spcPts val="0"/>
                        </a:spcAft>
                      </a:pPr>
                      <a:r>
                        <a:rPr lang="en-US" sz="1400" b="0" dirty="0">
                          <a:solidFill>
                            <a:schemeClr val="bg1"/>
                          </a:solidFill>
                          <a:effectLst/>
                          <a:latin typeface="Calibri" panose="020F0502020204030204" pitchFamily="34" charset="0"/>
                          <a:cs typeface="Calibri" panose="020F0502020204030204" pitchFamily="34" charset="0"/>
                        </a:rPr>
                        <a:t>By foot</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he-IL" sz="1400" dirty="0">
                          <a:effectLst/>
                          <a:latin typeface="Calibri" panose="020F0502020204030204" pitchFamily="34" charset="0"/>
                          <a:cs typeface="Calibri" panose="020F0502020204030204" pitchFamily="34" charset="0"/>
                        </a:rPr>
                        <a:t>79%</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F0F0F0"/>
                    </a:solidFill>
                  </a:tcPr>
                </a:tc>
                <a:extLst>
                  <a:ext uri="{0D108BD9-81ED-4DB2-BD59-A6C34878D82A}">
                    <a16:rowId xmlns:a16="http://schemas.microsoft.com/office/drawing/2014/main" val="4039108036"/>
                  </a:ext>
                </a:extLst>
              </a:tr>
              <a:tr h="651853">
                <a:tc gridSpan="2">
                  <a:txBody>
                    <a:bodyPr/>
                    <a:lstStyle/>
                    <a:p>
                      <a:pPr rtl="1"/>
                      <a:endParaRPr lang="en-US" sz="1600" dirty="0">
                        <a:effectLst/>
                        <a:latin typeface="Calibri" panose="020F0502020204030204" pitchFamily="34" charset="0"/>
                        <a:cs typeface="Calibri" panose="020F0502020204030204" pitchFamily="34" charset="0"/>
                      </a:endParaRPr>
                    </a:p>
                  </a:txBody>
                  <a:tcPr marL="68580" marR="68580" marT="0" marB="0" anchor="b">
                    <a:solidFill>
                      <a:schemeClr val="bg1">
                        <a:lumMod val="95000"/>
                      </a:schemeClr>
                    </a:solidFill>
                  </a:tcPr>
                </a:tc>
                <a:tc hMerge="1">
                  <a:txBody>
                    <a:bodyPr/>
                    <a:lstStyle/>
                    <a:p>
                      <a:pPr rtl="1"/>
                      <a:endParaRPr lang="he-IL"/>
                    </a:p>
                  </a:txBody>
                  <a:tcPr/>
                </a:tc>
                <a:tc gridSpan="2">
                  <a:txBody>
                    <a:bodyPr/>
                    <a:lstStyle/>
                    <a:p>
                      <a:pPr marL="0" algn="l" defTabSz="914400" rtl="0" eaLnBrk="1" latinLnBrk="0" hangingPunct="1">
                        <a:lnSpc>
                          <a:spcPct val="107000"/>
                        </a:lnSpc>
                        <a:spcAft>
                          <a:spcPts val="0"/>
                        </a:spcAft>
                      </a:pPr>
                      <a:r>
                        <a:rPr lang="en-US" sz="1400" kern="1200" dirty="0">
                          <a:solidFill>
                            <a:schemeClr val="dk1"/>
                          </a:solidFill>
                          <a:effectLst/>
                          <a:latin typeface="Calibri" panose="020F0502020204030204" pitchFamily="34" charset="0"/>
                          <a:ea typeface="+mn-ea"/>
                          <a:cs typeface="Calibri" panose="020F0502020204030204" pitchFamily="34" charset="0"/>
                        </a:rPr>
                        <a:t>On Thursdays most visitors were neighborhood residents, on Fridays half were.</a:t>
                      </a:r>
                    </a:p>
                  </a:txBody>
                  <a:tcPr marL="68580" marR="68580" marT="0" marB="0">
                    <a:solidFill>
                      <a:schemeClr val="bg1">
                        <a:lumMod val="95000"/>
                      </a:schemeClr>
                    </a:solidFill>
                  </a:tcPr>
                </a:tc>
                <a:tc hMerge="1">
                  <a:txBody>
                    <a:bodyPr/>
                    <a:lstStyle/>
                    <a:p>
                      <a:pPr rtl="1"/>
                      <a:endParaRPr lang="he-IL"/>
                    </a:p>
                  </a:txBody>
                  <a:tcPr/>
                </a:tc>
                <a:tc gridSpan="2" vMerge="1">
                  <a:txBody>
                    <a:bodyPr/>
                    <a:lstStyle/>
                    <a:p>
                      <a:pPr marL="0" marR="0" lvl="0" indent="0" algn="r" defTabSz="914400" rtl="1" eaLnBrk="1" fontAlgn="auto" latinLnBrk="0" hangingPunct="1">
                        <a:lnSpc>
                          <a:spcPct val="107000"/>
                        </a:lnSpc>
                        <a:spcBef>
                          <a:spcPts val="0"/>
                        </a:spcBef>
                        <a:spcAft>
                          <a:spcPts val="0"/>
                        </a:spcAft>
                        <a:buClrTx/>
                        <a:buSzTx/>
                        <a:buFontTx/>
                        <a:buNone/>
                        <a:tabLst/>
                        <a:defRPr/>
                      </a:pP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F2F2F2"/>
                    </a:solidFill>
                  </a:tcPr>
                </a:tc>
                <a:tc hMerge="1" vMerge="1">
                  <a:txBody>
                    <a:bodyPr/>
                    <a:lstStyle/>
                    <a:p>
                      <a:pPr rtl="1"/>
                      <a:endParaRPr lang="he-IL"/>
                    </a:p>
                  </a:txBody>
                  <a:tcPr/>
                </a:tc>
                <a:tc gridSpan="2">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dirty="0">
                          <a:ln>
                            <a:noFill/>
                          </a:ln>
                          <a:solidFill>
                            <a:prstClr val="black"/>
                          </a:solidFill>
                          <a:effectLst/>
                          <a:uLnTx/>
                          <a:uFillTx/>
                          <a:latin typeface="Calibri" panose="020F0502020204030204" pitchFamily="34" charset="0"/>
                          <a:ea typeface="+mn-ea"/>
                          <a:cs typeface="Calibri" panose="020F0502020204030204" pitchFamily="34" charset="0"/>
                        </a:rPr>
                        <a:t>A few individuals arrived by car, mainly in the northern area.</a:t>
                      </a:r>
                    </a:p>
                  </a:txBody>
                  <a:tcPr marL="68580" marR="68580" marT="0" marB="0">
                    <a:solidFill>
                      <a:srgbClr val="F2F2F2"/>
                    </a:solidFill>
                  </a:tcPr>
                </a:tc>
                <a:tc hMerge="1">
                  <a:txBody>
                    <a:bodyPr/>
                    <a:lstStyle/>
                    <a:p>
                      <a:pPr rtl="1"/>
                      <a:endParaRPr lang="he-IL"/>
                    </a:p>
                  </a:txBody>
                  <a:tcPr/>
                </a:tc>
                <a:extLst>
                  <a:ext uri="{0D108BD9-81ED-4DB2-BD59-A6C34878D82A}">
                    <a16:rowId xmlns:a16="http://schemas.microsoft.com/office/drawing/2014/main" val="2285251747"/>
                  </a:ext>
                </a:extLst>
              </a:tr>
            </a:tbl>
          </a:graphicData>
        </a:graphic>
      </p:graphicFrame>
      <p:sp>
        <p:nvSpPr>
          <p:cNvPr id="3" name="Rectangle 2">
            <a:extLst>
              <a:ext uri="{FF2B5EF4-FFF2-40B4-BE49-F238E27FC236}">
                <a16:creationId xmlns:a16="http://schemas.microsoft.com/office/drawing/2014/main" id="{27BE1743-34DE-4179-9198-3B7912C55FF1}"/>
              </a:ext>
            </a:extLst>
          </p:cNvPr>
          <p:cNvSpPr/>
          <p:nvPr/>
        </p:nvSpPr>
        <p:spPr>
          <a:xfrm>
            <a:off x="11378153" y="3381307"/>
            <a:ext cx="813847" cy="1333666"/>
          </a:xfrm>
          <a:prstGeom prst="rect">
            <a:avLst/>
          </a:prstGeom>
          <a:noFill/>
          <a:ln w="28575">
            <a:solidFill>
              <a:srgbClr val="A5A5A5"/>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600" dirty="0">
                <a:solidFill>
                  <a:schemeClr val="tx1"/>
                </a:solidFill>
                <a:latin typeface="Calibri" panose="020F0502020204030204" pitchFamily="34" charset="0"/>
                <a:cs typeface="Calibri" panose="020F0502020204030204" pitchFamily="34" charset="0"/>
              </a:rPr>
              <a:t>Before</a:t>
            </a:r>
            <a:endParaRPr lang="he-IL" sz="1600" dirty="0">
              <a:solidFill>
                <a:schemeClr val="tx1"/>
              </a:solidFill>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D0EA6FA4-8329-40A3-AAD6-DD72EF7B2D11}"/>
              </a:ext>
            </a:extLst>
          </p:cNvPr>
          <p:cNvSpPr/>
          <p:nvPr/>
        </p:nvSpPr>
        <p:spPr>
          <a:xfrm>
            <a:off x="11375473" y="4714973"/>
            <a:ext cx="813847" cy="932670"/>
          </a:xfrm>
          <a:prstGeom prst="rect">
            <a:avLst/>
          </a:prstGeom>
          <a:noFill/>
          <a:ln w="28575">
            <a:solidFill>
              <a:srgbClr val="A5A5A5"/>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600" dirty="0">
                <a:solidFill>
                  <a:schemeClr val="tx1"/>
                </a:solidFill>
                <a:latin typeface="Calibri" panose="020F0502020204030204" pitchFamily="34" charset="0"/>
                <a:cs typeface="Calibri" panose="020F0502020204030204" pitchFamily="34" charset="0"/>
              </a:rPr>
              <a:t>After</a:t>
            </a:r>
            <a:endParaRPr lang="he-IL" sz="16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054066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56975C90-5344-4BE7-B35A-17286012F259}"/>
              </a:ext>
            </a:extLst>
          </p:cNvPr>
          <p:cNvCxnSpPr>
            <a:cxnSpLocks/>
          </p:cNvCxnSpPr>
          <p:nvPr/>
        </p:nvCxnSpPr>
        <p:spPr>
          <a:xfrm>
            <a:off x="6264897" y="389651"/>
            <a:ext cx="0" cy="6039724"/>
          </a:xfrm>
          <a:prstGeom prst="line">
            <a:avLst/>
          </a:prstGeom>
          <a:ln w="38100">
            <a:solidFill>
              <a:srgbClr val="4978A6"/>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22</a:t>
            </a:fld>
            <a:endParaRPr lang="en-US" sz="1400" dirty="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ctr"/>
            <a:r>
              <a:rPr lang="en-US" sz="2000" b="1" dirty="0">
                <a:solidFill>
                  <a:schemeClr val="bg1"/>
                </a:solidFill>
                <a:latin typeface="Tahoma" pitchFamily="34" charset="0"/>
                <a:ea typeface="Tahoma" pitchFamily="34" charset="0"/>
                <a:cs typeface="Tahoma" pitchFamily="34" charset="0"/>
              </a:rPr>
              <a:t>Kerem HaTeimanim</a:t>
            </a:r>
            <a:endParaRPr lang="he-IL" sz="2000" b="1" dirty="0">
              <a:solidFill>
                <a:schemeClr val="bg1"/>
              </a:solidFill>
              <a:latin typeface="Tahoma" pitchFamily="34" charset="0"/>
              <a:ea typeface="Tahoma" pitchFamily="34" charset="0"/>
              <a:cs typeface="Tahoma" pitchFamily="34" charset="0"/>
            </a:endParaRPr>
          </a:p>
        </p:txBody>
      </p:sp>
      <p:sp>
        <p:nvSpPr>
          <p:cNvPr id="7" name="Rectangle 6">
            <a:extLst>
              <a:ext uri="{FF2B5EF4-FFF2-40B4-BE49-F238E27FC236}">
                <a16:creationId xmlns:a16="http://schemas.microsoft.com/office/drawing/2014/main" id="{8E119168-BA42-49CC-AB16-00628F05D854}"/>
              </a:ext>
            </a:extLst>
          </p:cNvPr>
          <p:cNvSpPr/>
          <p:nvPr/>
        </p:nvSpPr>
        <p:spPr>
          <a:xfrm>
            <a:off x="7267574" y="835598"/>
            <a:ext cx="4924425" cy="4763676"/>
          </a:xfrm>
          <a:prstGeom prst="rect">
            <a:avLst/>
          </a:prstGeom>
        </p:spPr>
        <p:txBody>
          <a:bodyPr wrap="square">
            <a:spAutoFit/>
          </a:bodyPr>
          <a:lstStyle/>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The two main streets in the complex were are remain different in character. Kapah Street has busy traffic, with many restaurants and bars frequented by visitors. Kanfei HaNesharim is a residential street used for passage through the neighborhood.</a:t>
            </a:r>
            <a:r>
              <a:rPr lang="he-IL" sz="1200" dirty="0">
                <a:latin typeface="Tahoma" panose="020B0604030504040204" pitchFamily="34" charset="0"/>
                <a:ea typeface="Tahoma" panose="020B0604030504040204" pitchFamily="34" charset="0"/>
                <a:cs typeface="Tahoma" panose="020B0604030504040204" pitchFamily="34" charset="0"/>
              </a:rPr>
              <a:t> </a:t>
            </a:r>
            <a:endParaRPr lang="en-US" sz="12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Visitors are mostly adults of a wide age range (20-60), with equal division by gender.</a:t>
            </a: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In the mornings, regular customers visit the local businesses. In the evenings, the bar area was busy. Many people were observed walking dogs.</a:t>
            </a:r>
            <a:endParaRPr lang="he-IL" sz="12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Fridays are busy, with a high turnover of tourists and visitors to the market, cafes, and restaurants. Most are not local residents. Residents reported that the congestion keeps them away from the public and outdoor spaces and reduces their mobility</a:t>
            </a:r>
            <a:r>
              <a:rPr lang="he-IL" sz="1200" dirty="0">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Businesses put chairs and tables on the street for customer use. The overflow of businesses into the public area is a barrier to pedestrians to cross the street, especially on streets with motorized traffic</a:t>
            </a:r>
            <a:r>
              <a:rPr lang="he-IL" sz="1200" dirty="0">
                <a:latin typeface="Tahoma" panose="020B0604030504040204" pitchFamily="34" charset="0"/>
                <a:ea typeface="Tahoma" panose="020B0604030504040204" pitchFamily="34" charset="0"/>
                <a:cs typeface="Tahoma" panose="020B0604030504040204" pitchFamily="34" charset="0"/>
              </a:rPr>
              <a:t>.</a:t>
            </a:r>
          </a:p>
        </p:txBody>
      </p:sp>
      <p:sp>
        <p:nvSpPr>
          <p:cNvPr id="8" name="Rectangle 7">
            <a:extLst>
              <a:ext uri="{FF2B5EF4-FFF2-40B4-BE49-F238E27FC236}">
                <a16:creationId xmlns:a16="http://schemas.microsoft.com/office/drawing/2014/main" id="{AD5C10E6-B4FA-452D-968E-7B0A0A4661D6}"/>
              </a:ext>
            </a:extLst>
          </p:cNvPr>
          <p:cNvSpPr/>
          <p:nvPr/>
        </p:nvSpPr>
        <p:spPr>
          <a:xfrm>
            <a:off x="6276975" y="389651"/>
            <a:ext cx="5915026" cy="369332"/>
          </a:xfrm>
          <a:prstGeom prst="rect">
            <a:avLst/>
          </a:prstGeom>
          <a:solidFill>
            <a:srgbClr val="4978A6"/>
          </a:solidFill>
          <a:ln>
            <a:noFill/>
          </a:ln>
        </p:spPr>
        <p:txBody>
          <a:bodyPr wrap="square">
            <a:spAutoFit/>
          </a:bodyPr>
          <a:lstStyle/>
          <a:p>
            <a:pPr algn="ct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Use of the Adjusted Space </a:t>
            </a:r>
            <a:endParaRPr lang="he-IL" dirty="0">
              <a:solidFill>
                <a:schemeClr val="bg1"/>
              </a:solidFill>
            </a:endParaRPr>
          </a:p>
        </p:txBody>
      </p:sp>
      <p:sp>
        <p:nvSpPr>
          <p:cNvPr id="11" name="TextBox 10">
            <a:extLst>
              <a:ext uri="{FF2B5EF4-FFF2-40B4-BE49-F238E27FC236}">
                <a16:creationId xmlns:a16="http://schemas.microsoft.com/office/drawing/2014/main" id="{186A3694-5DAE-4046-ADE6-FC3BBE6190B0}"/>
              </a:ext>
            </a:extLst>
          </p:cNvPr>
          <p:cNvSpPr txBox="1"/>
          <p:nvPr/>
        </p:nvSpPr>
        <p:spPr>
          <a:xfrm>
            <a:off x="-1" y="4098928"/>
            <a:ext cx="3190457" cy="1341073"/>
          </a:xfrm>
          <a:prstGeom prst="rect">
            <a:avLst/>
          </a:prstGeom>
          <a:solidFill>
            <a:srgbClr val="A5A5A5"/>
          </a:solidFill>
        </p:spPr>
        <p:txBody>
          <a:bodyPr wrap="square">
            <a:spAutoFit/>
          </a:bodyPr>
          <a:lstStyle/>
          <a:p>
            <a:pPr algn="l">
              <a:lnSpc>
                <a:spcPct val="150000"/>
              </a:lnSpc>
              <a:buClr>
                <a:srgbClr val="EC1C3C"/>
              </a:buClr>
              <a:defRPr/>
            </a:pP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Few visitors under 14 were seen before or after the intervention. The few children observed were in the area mainly on Fridays.</a:t>
            </a:r>
            <a:endParaRPr kumimoji="0" lang="he-IL" sz="1400"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 name="TextBox 14">
            <a:extLst>
              <a:ext uri="{FF2B5EF4-FFF2-40B4-BE49-F238E27FC236}">
                <a16:creationId xmlns:a16="http://schemas.microsoft.com/office/drawing/2014/main" id="{92F524B0-BD30-4B6E-ACC5-F8B1AEDFD8BB}"/>
              </a:ext>
            </a:extLst>
          </p:cNvPr>
          <p:cNvSpPr txBox="1"/>
          <p:nvPr/>
        </p:nvSpPr>
        <p:spPr>
          <a:xfrm>
            <a:off x="3364637" y="4078100"/>
            <a:ext cx="3902937" cy="1716688"/>
          </a:xfrm>
          <a:prstGeom prst="rect">
            <a:avLst/>
          </a:prstGeom>
          <a:solidFill>
            <a:srgbClr val="F7E88D"/>
          </a:solidFill>
        </p:spPr>
        <p:txBody>
          <a:bodyPr wrap="square">
            <a:spAutoFit/>
          </a:bodyPr>
          <a:lstStyle>
            <a:defPPr>
              <a:defRPr lang="en-US"/>
            </a:defPPr>
            <a:lvl1pPr marR="0" lvl="0" algn="r" rtl="1" fontAlgn="auto">
              <a:lnSpc>
                <a:spcPct val="150000"/>
              </a:lnSpc>
              <a:spcBef>
                <a:spcPts val="0"/>
              </a:spcBef>
              <a:spcAft>
                <a:spcPts val="0"/>
              </a:spcAft>
              <a:buClr>
                <a:srgbClr val="EC1C3C"/>
              </a:buClr>
              <a:buSzTx/>
              <a:tabLst/>
              <a:defRPr kumimoji="0" sz="1200" b="0" i="0" u="none" strike="noStrike" cap="none" spc="0" normalizeH="0" baseline="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defRPr>
            </a:lvl1pPr>
          </a:lstStyle>
          <a:p>
            <a:pPr algn="l" rtl="0"/>
            <a:r>
              <a:rPr lang="en-US" dirty="0"/>
              <a:t>Closing the streets to vehicular traffic and designating places for tables and chairs boosted commercial activity in the neighborhood, especially in the southern area, where more streets were closed to traffic. The main documented activity was eating and drinking at the restaurants and cafes.</a:t>
            </a:r>
            <a:endParaRPr lang="he-IL" dirty="0"/>
          </a:p>
        </p:txBody>
      </p:sp>
      <p:sp>
        <p:nvSpPr>
          <p:cNvPr id="19" name="TextBox 18">
            <a:extLst>
              <a:ext uri="{FF2B5EF4-FFF2-40B4-BE49-F238E27FC236}">
                <a16:creationId xmlns:a16="http://schemas.microsoft.com/office/drawing/2014/main" id="{0418E755-C5BB-4B17-9C3D-E9D163057BA7}"/>
              </a:ext>
            </a:extLst>
          </p:cNvPr>
          <p:cNvSpPr txBox="1"/>
          <p:nvPr/>
        </p:nvSpPr>
        <p:spPr>
          <a:xfrm>
            <a:off x="4982712" y="1476217"/>
            <a:ext cx="2284862" cy="1716688"/>
          </a:xfrm>
          <a:prstGeom prst="rect">
            <a:avLst/>
          </a:prstGeom>
          <a:solidFill>
            <a:srgbClr val="F7E88D"/>
          </a:solidFill>
        </p:spPr>
        <p:txBody>
          <a:bodyPr wrap="square">
            <a:spAutoFit/>
          </a:bodyPr>
          <a:lstStyle/>
          <a:p>
            <a:pPr marR="0" lvl="0" algn="l" defTabSz="914400" eaLnBrk="1" fontAlgn="auto" latinLnBrk="0" hangingPunct="1">
              <a:lnSpc>
                <a:spcPct val="150000"/>
              </a:lnSpc>
              <a:spcBef>
                <a:spcPts val="0"/>
              </a:spcBef>
              <a:spcAft>
                <a:spcPts val="0"/>
              </a:spcAft>
              <a:buClr>
                <a:srgbClr val="EC1C3C"/>
              </a:buClr>
              <a:buSzTx/>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There was no significant change in visitors’ stay after  the intervention. Virtually no adults with children were seen during any of the observation times</a:t>
            </a:r>
            <a:r>
              <a:rPr kumimoji="0" lang="he-IL"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graphicFrame>
        <p:nvGraphicFramePr>
          <p:cNvPr id="22" name="Chart 21">
            <a:extLst>
              <a:ext uri="{FF2B5EF4-FFF2-40B4-BE49-F238E27FC236}">
                <a16:creationId xmlns:a16="http://schemas.microsoft.com/office/drawing/2014/main" id="{0FD2B1E7-A90D-485E-8042-DA005D44BB99}"/>
              </a:ext>
            </a:extLst>
          </p:cNvPr>
          <p:cNvGraphicFramePr/>
          <p:nvPr>
            <p:extLst>
              <p:ext uri="{D42A27DB-BD31-4B8C-83A1-F6EECF244321}">
                <p14:modId xmlns:p14="http://schemas.microsoft.com/office/powerpoint/2010/main" val="1806855437"/>
              </p:ext>
            </p:extLst>
          </p:nvPr>
        </p:nvGraphicFramePr>
        <p:xfrm>
          <a:off x="-107313" y="408701"/>
          <a:ext cx="5226658" cy="367060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02575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23</a:t>
            </a:fld>
            <a:endParaRPr lang="en-US" sz="1400" dirty="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ctr"/>
            <a:r>
              <a:rPr lang="en-US" sz="2000" b="1" dirty="0">
                <a:solidFill>
                  <a:schemeClr val="bg1"/>
                </a:solidFill>
                <a:latin typeface="Tahoma" pitchFamily="34" charset="0"/>
                <a:ea typeface="Tahoma" pitchFamily="34" charset="0"/>
                <a:cs typeface="Tahoma" pitchFamily="34" charset="0"/>
              </a:rPr>
              <a:t>Kerem HaTeimanim</a:t>
            </a:r>
            <a:endParaRPr lang="he-IL" sz="2000" b="1" dirty="0">
              <a:solidFill>
                <a:schemeClr val="bg1"/>
              </a:solidFill>
              <a:latin typeface="Tahoma" pitchFamily="34" charset="0"/>
              <a:ea typeface="Tahoma" pitchFamily="34" charset="0"/>
              <a:cs typeface="Tahoma" pitchFamily="34" charset="0"/>
            </a:endParaRPr>
          </a:p>
        </p:txBody>
      </p:sp>
      <p:sp>
        <p:nvSpPr>
          <p:cNvPr id="7" name="Rectangle 6">
            <a:extLst>
              <a:ext uri="{FF2B5EF4-FFF2-40B4-BE49-F238E27FC236}">
                <a16:creationId xmlns:a16="http://schemas.microsoft.com/office/drawing/2014/main" id="{8E119168-BA42-49CC-AB16-00628F05D854}"/>
              </a:ext>
            </a:extLst>
          </p:cNvPr>
          <p:cNvSpPr/>
          <p:nvPr/>
        </p:nvSpPr>
        <p:spPr>
          <a:xfrm>
            <a:off x="8870550" y="864749"/>
            <a:ext cx="3288694" cy="4486677"/>
          </a:xfrm>
          <a:prstGeom prst="rect">
            <a:avLst/>
          </a:prstGeom>
        </p:spPr>
        <p:txBody>
          <a:bodyPr wrap="square">
            <a:spAutoFit/>
          </a:bodyPr>
          <a:lstStyle/>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Both before and after the intervention, most traffic in the complex is pedestrian (75% after the intervention).</a:t>
            </a:r>
            <a:endParaRPr lang="he-IL" sz="12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Prior to the intervention, the mix of pedestrians, cyclists and drivers undermined safety and slowed traffic. Interviewees reported traffic disruptions in the residential area from commercial trucks unloading and loading in the narrow streets.</a:t>
            </a:r>
            <a:endParaRPr lang="he-IL" sz="12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The area is well-lit in the evenings. Before the intervention, the sense of security was undermined by parked cars blocking the alleys. Cars parked on sidewalks reduced the space for walking</a:t>
            </a:r>
            <a:r>
              <a:rPr lang="he-IL" sz="1200" dirty="0">
                <a:latin typeface="Tahoma" panose="020B0604030504040204" pitchFamily="34" charset="0"/>
                <a:ea typeface="Tahoma" panose="020B0604030504040204" pitchFamily="34" charset="0"/>
                <a:cs typeface="Tahoma" panose="020B0604030504040204" pitchFamily="34" charset="0"/>
              </a:rPr>
              <a:t>.</a:t>
            </a:r>
          </a:p>
          <a:p>
            <a:pPr algn="r" rtl="1">
              <a:lnSpc>
                <a:spcPct val="150000"/>
              </a:lnSpc>
              <a:buClr>
                <a:srgbClr val="EC1C3C"/>
              </a:buClr>
            </a:pPr>
            <a:endParaRPr lang="he-IL" sz="1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id="{AD5C10E6-B4FA-452D-968E-7B0A0A4661D6}"/>
              </a:ext>
            </a:extLst>
          </p:cNvPr>
          <p:cNvSpPr/>
          <p:nvPr/>
        </p:nvSpPr>
        <p:spPr>
          <a:xfrm>
            <a:off x="4902740" y="389651"/>
            <a:ext cx="7289260" cy="338554"/>
          </a:xfrm>
          <a:prstGeom prst="rect">
            <a:avLst/>
          </a:prstGeom>
          <a:solidFill>
            <a:srgbClr val="4978A6"/>
          </a:solidFill>
          <a:ln>
            <a:noFill/>
          </a:ln>
        </p:spPr>
        <p:txBody>
          <a:bodyPr wrap="square">
            <a:spAutoFit/>
          </a:bodyPr>
          <a:lstStyle/>
          <a:p>
            <a:r>
              <a:rPr lang="en-US" sz="1600" b="1" dirty="0">
                <a:solidFill>
                  <a:schemeClr val="bg1"/>
                </a:solidFill>
                <a:latin typeface="Tahoma" panose="020B0604030504040204" pitchFamily="34" charset="0"/>
                <a:ea typeface="Tahoma" panose="020B0604030504040204" pitchFamily="34" charset="0"/>
                <a:cs typeface="Tahoma" panose="020B0604030504040204" pitchFamily="34" charset="0"/>
              </a:rPr>
              <a:t>Encouraging mobility by foot, bicycle, or public transport, not by car</a:t>
            </a:r>
            <a:endParaRPr lang="he-IL" sz="1600" dirty="0">
              <a:solidFill>
                <a:schemeClr val="bg1"/>
              </a:solidFill>
            </a:endParaRPr>
          </a:p>
        </p:txBody>
      </p:sp>
      <p:sp>
        <p:nvSpPr>
          <p:cNvPr id="9" name="TextBox 8">
            <a:extLst>
              <a:ext uri="{FF2B5EF4-FFF2-40B4-BE49-F238E27FC236}">
                <a16:creationId xmlns:a16="http://schemas.microsoft.com/office/drawing/2014/main" id="{3E8D0F0F-E983-49B5-ABE4-AE4566E80E9E}"/>
              </a:ext>
            </a:extLst>
          </p:cNvPr>
          <p:cNvSpPr txBox="1"/>
          <p:nvPr/>
        </p:nvSpPr>
        <p:spPr>
          <a:xfrm>
            <a:off x="5340353" y="2155157"/>
            <a:ext cx="3530197" cy="2547685"/>
          </a:xfrm>
          <a:prstGeom prst="rect">
            <a:avLst/>
          </a:prstGeom>
          <a:solidFill>
            <a:srgbClr val="F7E88D"/>
          </a:solidFill>
        </p:spPr>
        <p:txBody>
          <a:bodyPr wrap="square">
            <a:spAutoFit/>
          </a:bodyPr>
          <a:lstStyle/>
          <a:p>
            <a:pPr algn="l">
              <a:lnSpc>
                <a:spcPct val="150000"/>
              </a:lnSpc>
              <a:buClr>
                <a:srgbClr val="EC1C3C"/>
              </a:buClr>
            </a:pPr>
            <a:r>
              <a:rPr lang="en-US" sz="1200" dirty="0">
                <a:latin typeface="Tahoma" panose="020B0604030504040204" pitchFamily="34" charset="0"/>
                <a:ea typeface="Tahoma" panose="020B0604030504040204" pitchFamily="34" charset="0"/>
                <a:cs typeface="Tahoma" panose="020B0604030504040204" pitchFamily="34" charset="0"/>
              </a:rPr>
              <a:t>Closing streets </a:t>
            </a:r>
            <a:r>
              <a:rPr lang="en-US" sz="1200" b="1" dirty="0">
                <a:latin typeface="Tahoma" panose="020B0604030504040204" pitchFamily="34" charset="0"/>
                <a:ea typeface="Tahoma" panose="020B0604030504040204" pitchFamily="34" charset="0"/>
                <a:cs typeface="Tahoma" panose="020B0604030504040204" pitchFamily="34" charset="0"/>
              </a:rPr>
              <a:t>reduced friction between vehicles and pedestrians,</a:t>
            </a:r>
            <a:r>
              <a:rPr lang="en-US" sz="1200" dirty="0">
                <a:latin typeface="Tahoma" panose="020B0604030504040204" pitchFamily="34" charset="0"/>
                <a:ea typeface="Tahoma" panose="020B0604030504040204" pitchFamily="34" charset="0"/>
                <a:cs typeface="Tahoma" panose="020B0604030504040204" pitchFamily="34" charset="0"/>
              </a:rPr>
              <a:t> lowered noise, and improved the atmosphere in the public space.</a:t>
            </a:r>
            <a:r>
              <a:rPr lang="he-IL" sz="1200" dirty="0">
                <a:latin typeface="Tahoma" panose="020B0604030504040204" pitchFamily="34" charset="0"/>
                <a:ea typeface="Tahoma" panose="020B0604030504040204" pitchFamily="34" charset="0"/>
                <a:cs typeface="Tahoma" panose="020B0604030504040204" pitchFamily="34" charset="0"/>
              </a:rPr>
              <a:t> </a:t>
            </a:r>
            <a:endParaRPr lang="en-US" sz="1200" dirty="0">
              <a:latin typeface="Tahoma" panose="020B0604030504040204" pitchFamily="34" charset="0"/>
              <a:ea typeface="Tahoma" panose="020B0604030504040204" pitchFamily="34" charset="0"/>
              <a:cs typeface="Tahoma" panose="020B0604030504040204" pitchFamily="34" charset="0"/>
            </a:endParaRPr>
          </a:p>
          <a:p>
            <a:pPr algn="l">
              <a:lnSpc>
                <a:spcPct val="150000"/>
              </a:lnSpc>
              <a:buClr>
                <a:srgbClr val="EC1C3C"/>
              </a:buClr>
            </a:pPr>
            <a:r>
              <a:rPr lang="en-US" sz="1200" b="1" dirty="0">
                <a:latin typeface="Tahoma" panose="020B0604030504040204" pitchFamily="34" charset="0"/>
                <a:ea typeface="Tahoma" panose="020B0604030504040204" pitchFamily="34" charset="0"/>
                <a:cs typeface="Tahoma" panose="020B0604030504040204" pitchFamily="34" charset="0"/>
              </a:rPr>
              <a:t>Interviewed residents said the quality of mobility in the area has improved</a:t>
            </a:r>
            <a:r>
              <a:rPr lang="en-US" sz="1200" dirty="0">
                <a:latin typeface="Tahoma" panose="020B0604030504040204" pitchFamily="34" charset="0"/>
                <a:ea typeface="Tahoma" panose="020B0604030504040204" pitchFamily="34" charset="0"/>
                <a:cs typeface="Tahoma" panose="020B0604030504040204" pitchFamily="34" charset="0"/>
              </a:rPr>
              <a:t>. Some recommended closing a larger area to vehicles.</a:t>
            </a:r>
            <a:br>
              <a:rPr lang="en-US" sz="1200" dirty="0">
                <a:latin typeface="Tahoma" panose="020B0604030504040204" pitchFamily="34" charset="0"/>
                <a:ea typeface="Tahoma" panose="020B0604030504040204" pitchFamily="34" charset="0"/>
                <a:cs typeface="Tahoma" panose="020B0604030504040204" pitchFamily="34" charset="0"/>
              </a:rPr>
            </a:br>
            <a:r>
              <a:rPr lang="en-US" sz="1200" dirty="0">
                <a:latin typeface="Tahoma" panose="020B0604030504040204" pitchFamily="34" charset="0"/>
                <a:ea typeface="Tahoma" panose="020B0604030504040204" pitchFamily="34" charset="0"/>
                <a:cs typeface="Tahoma" panose="020B0604030504040204" pitchFamily="34" charset="0"/>
              </a:rPr>
              <a:t>However, motorcyclists (mostly couriers) still disrupt pedestrians’ movement and some cars were seen driving on closed streets</a:t>
            </a:r>
            <a:r>
              <a:rPr lang="he-IL" sz="1200" dirty="0">
                <a:latin typeface="Tahoma" panose="020B0604030504040204" pitchFamily="34" charset="0"/>
                <a:ea typeface="Tahoma" panose="020B0604030504040204" pitchFamily="34" charset="0"/>
                <a:cs typeface="Tahoma" panose="020B0604030504040204" pitchFamily="34" charset="0"/>
              </a:rPr>
              <a:t>.</a:t>
            </a:r>
          </a:p>
        </p:txBody>
      </p:sp>
      <p:sp>
        <p:nvSpPr>
          <p:cNvPr id="10" name="TextBox 9">
            <a:extLst>
              <a:ext uri="{FF2B5EF4-FFF2-40B4-BE49-F238E27FC236}">
                <a16:creationId xmlns:a16="http://schemas.microsoft.com/office/drawing/2014/main" id="{689E2B65-7AD4-4474-BBD1-5C94124659D7}"/>
              </a:ext>
            </a:extLst>
          </p:cNvPr>
          <p:cNvSpPr txBox="1"/>
          <p:nvPr/>
        </p:nvSpPr>
        <p:spPr>
          <a:xfrm>
            <a:off x="5335480" y="4853480"/>
            <a:ext cx="3525324" cy="608693"/>
          </a:xfrm>
          <a:prstGeom prst="rect">
            <a:avLst/>
          </a:prstGeom>
          <a:solidFill>
            <a:srgbClr val="F7E88D"/>
          </a:solidFill>
        </p:spPr>
        <p:txBody>
          <a:bodyPr wrap="square">
            <a:spAutoFit/>
          </a:bodyPr>
          <a:lstStyle/>
          <a:p>
            <a:pPr algn="l">
              <a:lnSpc>
                <a:spcPct val="150000"/>
              </a:lnSpc>
              <a:buClr>
                <a:srgbClr val="EC1C3C"/>
              </a:buClr>
            </a:pPr>
            <a:r>
              <a:rPr lang="en-US" sz="1200" dirty="0">
                <a:latin typeface="Tahoma" panose="020B0604030504040204" pitchFamily="34" charset="0"/>
                <a:ea typeface="Tahoma" panose="020B0604030504040204" pitchFamily="34" charset="0"/>
                <a:cs typeface="Tahoma" panose="020B0604030504040204" pitchFamily="34" charset="0"/>
              </a:rPr>
              <a:t>After the intervention, </a:t>
            </a:r>
            <a:r>
              <a:rPr lang="en-US" sz="1200" b="1" dirty="0">
                <a:latin typeface="Tahoma" panose="020B0604030504040204" pitchFamily="34" charset="0"/>
                <a:ea typeface="Tahoma" panose="020B0604030504040204" pitchFamily="34" charset="0"/>
                <a:cs typeface="Tahoma" panose="020B0604030504040204" pitchFamily="34" charset="0"/>
              </a:rPr>
              <a:t>fewer parked vehicles </a:t>
            </a:r>
            <a:r>
              <a:rPr lang="en-US" sz="1200" dirty="0">
                <a:latin typeface="Tahoma" panose="020B0604030504040204" pitchFamily="34" charset="0"/>
                <a:ea typeface="Tahoma" panose="020B0604030504040204" pitchFamily="34" charset="0"/>
                <a:cs typeface="Tahoma" panose="020B0604030504040204" pitchFamily="34" charset="0"/>
              </a:rPr>
              <a:t>were observed; this represents an improvement.</a:t>
            </a:r>
            <a:endParaRPr lang="he-IL" sz="1200" dirty="0">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id="{136E61FD-50EE-42E5-9DAA-0D9327D6B904}"/>
              </a:ext>
            </a:extLst>
          </p:cNvPr>
          <p:cNvSpPr txBox="1"/>
          <p:nvPr/>
        </p:nvSpPr>
        <p:spPr>
          <a:xfrm>
            <a:off x="5340353" y="864749"/>
            <a:ext cx="3530197" cy="1162691"/>
          </a:xfrm>
          <a:prstGeom prst="rect">
            <a:avLst/>
          </a:prstGeom>
          <a:solidFill>
            <a:srgbClr val="F7E88D"/>
          </a:solidFill>
        </p:spPr>
        <p:txBody>
          <a:bodyPr wrap="square">
            <a:spAutoFit/>
          </a:bodyPr>
          <a:lstStyle/>
          <a:p>
            <a:pPr algn="l">
              <a:lnSpc>
                <a:spcPct val="150000"/>
              </a:lnSpc>
              <a:buClr>
                <a:srgbClr val="EC1C3C"/>
              </a:buClr>
            </a:pPr>
            <a:r>
              <a:rPr lang="en-US" sz="1200" dirty="0">
                <a:latin typeface="Tahoma" panose="020B0604030504040204" pitchFamily="34" charset="0"/>
                <a:ea typeface="Tahoma" panose="020B0604030504040204" pitchFamily="34" charset="0"/>
                <a:cs typeface="Tahoma" panose="020B0604030504040204" pitchFamily="34" charset="0"/>
              </a:rPr>
              <a:t>After the intervention, the proportion of cyclists increased (17%) </a:t>
            </a:r>
            <a:r>
              <a:rPr lang="en-US" sz="1200" b="1" dirty="0">
                <a:latin typeface="Tahoma" panose="020B0604030504040204" pitchFamily="34" charset="0"/>
                <a:ea typeface="Tahoma" panose="020B0604030504040204" pitchFamily="34" charset="0"/>
                <a:cs typeface="Tahoma" panose="020B0604030504040204" pitchFamily="34" charset="0"/>
              </a:rPr>
              <a:t>especially female cyclists</a:t>
            </a:r>
            <a:r>
              <a:rPr lang="en-US" sz="1200" dirty="0">
                <a:latin typeface="Tahoma" panose="020B0604030504040204" pitchFamily="34" charset="0"/>
                <a:ea typeface="Tahoma" panose="020B0604030504040204" pitchFamily="34" charset="0"/>
                <a:cs typeface="Tahoma" panose="020B0604030504040204" pitchFamily="34" charset="0"/>
              </a:rPr>
              <a:t> (26% of cyclists after the intervention, compared with 20% before).</a:t>
            </a:r>
            <a:endParaRPr lang="he-IL" sz="1200"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a:extLst>
              <a:ext uri="{FF2B5EF4-FFF2-40B4-BE49-F238E27FC236}">
                <a16:creationId xmlns:a16="http://schemas.microsoft.com/office/drawing/2014/main" id="{A4515648-1268-4DE6-BEAE-8F23BDA189F1}"/>
              </a:ext>
            </a:extLst>
          </p:cNvPr>
          <p:cNvGraphicFramePr>
            <a:graphicFrameLocks noGrp="1"/>
          </p:cNvGraphicFramePr>
          <p:nvPr>
            <p:extLst>
              <p:ext uri="{D42A27DB-BD31-4B8C-83A1-F6EECF244321}">
                <p14:modId xmlns:p14="http://schemas.microsoft.com/office/powerpoint/2010/main" val="3177252423"/>
              </p:ext>
            </p:extLst>
          </p:nvPr>
        </p:nvGraphicFramePr>
        <p:xfrm>
          <a:off x="44520" y="428402"/>
          <a:ext cx="4431144" cy="1932989"/>
        </p:xfrm>
        <a:graphic>
          <a:graphicData uri="http://schemas.openxmlformats.org/drawingml/2006/table">
            <a:tbl>
              <a:tblPr rtl="1" firstRow="1" firstCol="1" bandRow="1">
                <a:tableStyleId>{5C22544A-7EE6-4342-B048-85BDC9FD1C3A}</a:tableStyleId>
              </a:tblPr>
              <a:tblGrid>
                <a:gridCol w="886110">
                  <a:extLst>
                    <a:ext uri="{9D8B030D-6E8A-4147-A177-3AD203B41FA5}">
                      <a16:colId xmlns:a16="http://schemas.microsoft.com/office/drawing/2014/main" val="3595963417"/>
                    </a:ext>
                  </a:extLst>
                </a:gridCol>
                <a:gridCol w="886407">
                  <a:extLst>
                    <a:ext uri="{9D8B030D-6E8A-4147-A177-3AD203B41FA5}">
                      <a16:colId xmlns:a16="http://schemas.microsoft.com/office/drawing/2014/main" val="3242755919"/>
                    </a:ext>
                  </a:extLst>
                </a:gridCol>
                <a:gridCol w="886110">
                  <a:extLst>
                    <a:ext uri="{9D8B030D-6E8A-4147-A177-3AD203B41FA5}">
                      <a16:colId xmlns:a16="http://schemas.microsoft.com/office/drawing/2014/main" val="2458540003"/>
                    </a:ext>
                  </a:extLst>
                </a:gridCol>
                <a:gridCol w="886110">
                  <a:extLst>
                    <a:ext uri="{9D8B030D-6E8A-4147-A177-3AD203B41FA5}">
                      <a16:colId xmlns:a16="http://schemas.microsoft.com/office/drawing/2014/main" val="568065585"/>
                    </a:ext>
                  </a:extLst>
                </a:gridCol>
                <a:gridCol w="886407">
                  <a:extLst>
                    <a:ext uri="{9D8B030D-6E8A-4147-A177-3AD203B41FA5}">
                      <a16:colId xmlns:a16="http://schemas.microsoft.com/office/drawing/2014/main" val="4095416871"/>
                    </a:ext>
                  </a:extLst>
                </a:gridCol>
              </a:tblGrid>
              <a:tr h="545439">
                <a:tc>
                  <a:txBody>
                    <a:bodyPr/>
                    <a:lstStyle/>
                    <a:p>
                      <a:pPr algn="l" rtl="0"/>
                      <a:r>
                        <a:rPr lang="en-US" sz="900" dirty="0">
                          <a:effectLst/>
                          <a:latin typeface="Calibri" panose="020F0502020204030204" pitchFamily="34" charset="0"/>
                          <a:ea typeface="Times New Roman" panose="02020603050405020304" pitchFamily="18" charset="0"/>
                          <a:cs typeface="Calibri" panose="020F0502020204030204" pitchFamily="34" charset="0"/>
                        </a:rPr>
                        <a:t>Modes of transport through the area</a:t>
                      </a: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l" rtl="0"/>
                      <a:r>
                        <a:rPr lang="en-US" sz="1100" dirty="0">
                          <a:effectLst/>
                          <a:latin typeface="Calibri" panose="020F0502020204030204" pitchFamily="34" charset="0"/>
                          <a:cs typeface="Calibri" panose="020F0502020204030204" pitchFamily="34" charset="0"/>
                        </a:rPr>
                        <a:t>South -before</a:t>
                      </a:r>
                      <a:endParaRPr lang="he-IL" sz="1100" dirty="0">
                        <a:effectLst/>
                        <a:latin typeface="Calibri" panose="020F0502020204030204" pitchFamily="34" charset="0"/>
                        <a:cs typeface="Calibri" panose="020F0502020204030204" pitchFamily="34" charset="0"/>
                      </a:endParaRPr>
                    </a:p>
                    <a:p>
                      <a:pPr algn="l" rtl="0"/>
                      <a:r>
                        <a:rPr lang="en-US" sz="1100" dirty="0">
                          <a:effectLst/>
                          <a:latin typeface="Calibri" panose="020F0502020204030204" pitchFamily="34" charset="0"/>
                          <a:ea typeface="Times New Roman" panose="02020603050405020304" pitchFamily="18" charset="0"/>
                          <a:cs typeface="Calibri" panose="020F0502020204030204" pitchFamily="34" charset="0"/>
                        </a:rPr>
                        <a:t>N=1883</a:t>
                      </a: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A5A5A5"/>
                    </a:solidFill>
                  </a:tcPr>
                </a:tc>
                <a:tc>
                  <a:txBody>
                    <a:bodyPr/>
                    <a:lstStyle/>
                    <a:p>
                      <a:pPr algn="l" rtl="0"/>
                      <a:r>
                        <a:rPr lang="en-US" sz="1100" dirty="0">
                          <a:effectLst/>
                          <a:latin typeface="Calibri" panose="020F0502020204030204" pitchFamily="34" charset="0"/>
                          <a:cs typeface="Calibri" panose="020F0502020204030204" pitchFamily="34" charset="0"/>
                        </a:rPr>
                        <a:t>South – after </a:t>
                      </a:r>
                    </a:p>
                    <a:p>
                      <a:pPr algn="l" rtl="0"/>
                      <a:r>
                        <a:rPr lang="en-US" sz="1100" dirty="0">
                          <a:effectLst/>
                          <a:latin typeface="Calibri" panose="020F0502020204030204" pitchFamily="34" charset="0"/>
                          <a:ea typeface="Times New Roman" panose="02020603050405020304" pitchFamily="18" charset="0"/>
                          <a:cs typeface="Calibri" panose="020F0502020204030204" pitchFamily="34" charset="0"/>
                        </a:rPr>
                        <a:t>N=1298</a:t>
                      </a: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A5A5A5"/>
                    </a:solidFill>
                  </a:tcPr>
                </a:tc>
                <a:tc>
                  <a:txBody>
                    <a:bodyPr/>
                    <a:lstStyle/>
                    <a:p>
                      <a:pPr algn="l" rtl="0"/>
                      <a:r>
                        <a:rPr lang="en-US" sz="1100" dirty="0">
                          <a:effectLst/>
                          <a:latin typeface="Calibri" panose="020F0502020204030204" pitchFamily="34" charset="0"/>
                          <a:cs typeface="Calibri" panose="020F0502020204030204" pitchFamily="34" charset="0"/>
                        </a:rPr>
                        <a:t>North -before</a:t>
                      </a:r>
                    </a:p>
                    <a:p>
                      <a:pPr algn="l" rtl="0"/>
                      <a:r>
                        <a:rPr lang="en-US" sz="1100" dirty="0">
                          <a:effectLst/>
                          <a:latin typeface="Calibri" panose="020F0502020204030204" pitchFamily="34" charset="0"/>
                          <a:ea typeface="Times New Roman" panose="02020603050405020304" pitchFamily="18" charset="0"/>
                          <a:cs typeface="Calibri" panose="020F0502020204030204" pitchFamily="34" charset="0"/>
                        </a:rPr>
                        <a:t>N=2485</a:t>
                      </a: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A5A5A5"/>
                    </a:solidFill>
                  </a:tcPr>
                </a:tc>
                <a:tc>
                  <a:txBody>
                    <a:bodyPr/>
                    <a:lstStyle/>
                    <a:p>
                      <a:pPr algn="l" rtl="0"/>
                      <a:r>
                        <a:rPr lang="en-US" sz="1100" dirty="0">
                          <a:effectLst/>
                          <a:latin typeface="Calibri" panose="020F0502020204030204" pitchFamily="34" charset="0"/>
                          <a:cs typeface="Calibri" panose="020F0502020204030204" pitchFamily="34" charset="0"/>
                        </a:rPr>
                        <a:t>North - after</a:t>
                      </a:r>
                    </a:p>
                    <a:p>
                      <a:pPr algn="l" rtl="0"/>
                      <a:r>
                        <a:rPr lang="en-US" sz="1100" dirty="0">
                          <a:effectLst/>
                          <a:latin typeface="Calibri" panose="020F0502020204030204" pitchFamily="34" charset="0"/>
                          <a:ea typeface="Times New Roman" panose="02020603050405020304" pitchFamily="18" charset="0"/>
                          <a:cs typeface="Calibri" panose="020F0502020204030204" pitchFamily="34" charset="0"/>
                        </a:rPr>
                        <a:t>N=1036</a:t>
                      </a: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A5A5A5"/>
                    </a:solidFill>
                  </a:tcPr>
                </a:tc>
                <a:extLst>
                  <a:ext uri="{0D108BD9-81ED-4DB2-BD59-A6C34878D82A}">
                    <a16:rowId xmlns:a16="http://schemas.microsoft.com/office/drawing/2014/main" val="2557615750"/>
                  </a:ext>
                </a:extLst>
              </a:tr>
              <a:tr h="333323">
                <a:tc>
                  <a:txBody>
                    <a:bodyPr/>
                    <a:lstStyle/>
                    <a:p>
                      <a:pPr algn="l" rtl="0"/>
                      <a:r>
                        <a:rPr lang="en-US" sz="1100" dirty="0">
                          <a:effectLst/>
                          <a:latin typeface="Calibri" panose="020F0502020204030204" pitchFamily="34" charset="0"/>
                          <a:cs typeface="Calibri" panose="020F0502020204030204" pitchFamily="34" charset="0"/>
                        </a:rPr>
                        <a:t>Pedestrians</a:t>
                      </a: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A5A5A5"/>
                    </a:solidFill>
                  </a:tcPr>
                </a:tc>
                <a:tc>
                  <a:txBody>
                    <a:bodyPr/>
                    <a:lstStyle/>
                    <a:p>
                      <a:pPr algn="ctr" rtl="1"/>
                      <a:r>
                        <a:rPr lang="en-US" sz="1400" b="1" dirty="0">
                          <a:effectLst/>
                          <a:latin typeface="Calibri" panose="020F0502020204030204" pitchFamily="34" charset="0"/>
                          <a:cs typeface="Calibri" panose="020F0502020204030204" pitchFamily="34" charset="0"/>
                        </a:rPr>
                        <a:t>82%</a:t>
                      </a:r>
                      <a:endParaRPr lang="en-US" sz="16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FCDCE1"/>
                    </a:solidFill>
                  </a:tcPr>
                </a:tc>
                <a:tc>
                  <a:txBody>
                    <a:bodyPr/>
                    <a:lstStyle/>
                    <a:p>
                      <a:pPr algn="ctr" rtl="0"/>
                      <a:r>
                        <a:rPr lang="en-US" sz="1400" b="1" dirty="0">
                          <a:effectLst/>
                          <a:latin typeface="Calibri" panose="020F0502020204030204" pitchFamily="34" charset="0"/>
                          <a:cs typeface="Calibri" panose="020F0502020204030204" pitchFamily="34" charset="0"/>
                        </a:rPr>
                        <a:t>78%</a:t>
                      </a:r>
                      <a:endParaRPr lang="en-US" sz="16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F698A5"/>
                    </a:solidFill>
                  </a:tcPr>
                </a:tc>
                <a:tc>
                  <a:txBody>
                    <a:bodyPr/>
                    <a:lstStyle/>
                    <a:p>
                      <a:pPr algn="ctr" rtl="1"/>
                      <a:r>
                        <a:rPr lang="en-US" sz="1400" b="1" dirty="0">
                          <a:effectLst/>
                          <a:latin typeface="Calibri" panose="020F0502020204030204" pitchFamily="34" charset="0"/>
                          <a:cs typeface="Calibri" panose="020F0502020204030204" pitchFamily="34" charset="0"/>
                        </a:rPr>
                        <a:t>82%</a:t>
                      </a:r>
                      <a:endParaRPr lang="en-US" sz="16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C7DAEF"/>
                    </a:solidFill>
                  </a:tcPr>
                </a:tc>
                <a:tc>
                  <a:txBody>
                    <a:bodyPr/>
                    <a:lstStyle/>
                    <a:p>
                      <a:pPr algn="ctr" rtl="0"/>
                      <a:r>
                        <a:rPr lang="en-US" sz="1400" b="1" dirty="0">
                          <a:effectLst/>
                          <a:latin typeface="Calibri" panose="020F0502020204030204" pitchFamily="34" charset="0"/>
                          <a:cs typeface="Calibri" panose="020F0502020204030204" pitchFamily="34" charset="0"/>
                        </a:rPr>
                        <a:t>73%</a:t>
                      </a:r>
                      <a:endParaRPr lang="en-US" sz="16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8FB6DF"/>
                    </a:solidFill>
                  </a:tcPr>
                </a:tc>
                <a:extLst>
                  <a:ext uri="{0D108BD9-81ED-4DB2-BD59-A6C34878D82A}">
                    <a16:rowId xmlns:a16="http://schemas.microsoft.com/office/drawing/2014/main" val="4118742069"/>
                  </a:ext>
                </a:extLst>
              </a:tr>
              <a:tr h="384380">
                <a:tc>
                  <a:txBody>
                    <a:bodyPr/>
                    <a:lstStyle/>
                    <a:p>
                      <a:pPr algn="just" rtl="0"/>
                      <a:r>
                        <a:rPr lang="en-US" sz="1100" dirty="0">
                          <a:effectLst/>
                          <a:latin typeface="Calibri" panose="020F0502020204030204" pitchFamily="34" charset="0"/>
                          <a:cs typeface="Calibri" panose="020F0502020204030204" pitchFamily="34" charset="0"/>
                        </a:rPr>
                        <a:t>Bicycles and scooters</a:t>
                      </a: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A5A5A5"/>
                    </a:solidFill>
                  </a:tcPr>
                </a:tc>
                <a:tc>
                  <a:txBody>
                    <a:bodyPr/>
                    <a:lstStyle/>
                    <a:p>
                      <a:pPr algn="ctr" rtl="0"/>
                      <a:r>
                        <a:rPr lang="en-US" sz="1400" b="1" dirty="0">
                          <a:effectLst/>
                          <a:latin typeface="Calibri" panose="020F0502020204030204" pitchFamily="34" charset="0"/>
                          <a:cs typeface="Calibri" panose="020F0502020204030204" pitchFamily="34" charset="0"/>
                        </a:rPr>
                        <a:t>11%</a:t>
                      </a:r>
                      <a:endParaRPr lang="en-US" sz="16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FCDCE1"/>
                    </a:solidFill>
                  </a:tcPr>
                </a:tc>
                <a:tc>
                  <a:txBody>
                    <a:bodyPr/>
                    <a:lstStyle/>
                    <a:p>
                      <a:pPr algn="ctr" rtl="0"/>
                      <a:r>
                        <a:rPr lang="en-US" sz="1400" b="1" dirty="0">
                          <a:effectLst/>
                          <a:latin typeface="Calibri" panose="020F0502020204030204" pitchFamily="34" charset="0"/>
                          <a:cs typeface="Calibri" panose="020F0502020204030204" pitchFamily="34" charset="0"/>
                        </a:rPr>
                        <a:t>16%</a:t>
                      </a:r>
                      <a:endParaRPr lang="en-US" sz="16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F698A5"/>
                    </a:solidFill>
                  </a:tcPr>
                </a:tc>
                <a:tc>
                  <a:txBody>
                    <a:bodyPr/>
                    <a:lstStyle/>
                    <a:p>
                      <a:pPr algn="ctr" rtl="0"/>
                      <a:r>
                        <a:rPr lang="en-US" sz="1400" b="1" dirty="0">
                          <a:effectLst/>
                          <a:latin typeface="Calibri" panose="020F0502020204030204" pitchFamily="34" charset="0"/>
                          <a:cs typeface="Calibri" panose="020F0502020204030204" pitchFamily="34" charset="0"/>
                        </a:rPr>
                        <a:t>10%</a:t>
                      </a:r>
                      <a:endParaRPr lang="en-US" sz="16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C7DAEF"/>
                    </a:solidFill>
                  </a:tcPr>
                </a:tc>
                <a:tc>
                  <a:txBody>
                    <a:bodyPr/>
                    <a:lstStyle/>
                    <a:p>
                      <a:pPr algn="ctr" rtl="0"/>
                      <a:r>
                        <a:rPr lang="en-US" sz="1400" b="1" dirty="0">
                          <a:effectLst/>
                          <a:latin typeface="Calibri" panose="020F0502020204030204" pitchFamily="34" charset="0"/>
                          <a:cs typeface="Calibri" panose="020F0502020204030204" pitchFamily="34" charset="0"/>
                        </a:rPr>
                        <a:t>18%</a:t>
                      </a:r>
                      <a:endParaRPr lang="en-US" sz="16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8FB6DF"/>
                    </a:solidFill>
                  </a:tcPr>
                </a:tc>
                <a:extLst>
                  <a:ext uri="{0D108BD9-81ED-4DB2-BD59-A6C34878D82A}">
                    <a16:rowId xmlns:a16="http://schemas.microsoft.com/office/drawing/2014/main" val="711038723"/>
                  </a:ext>
                </a:extLst>
              </a:tr>
              <a:tr h="333323">
                <a:tc>
                  <a:txBody>
                    <a:bodyPr/>
                    <a:lstStyle/>
                    <a:p>
                      <a:pPr algn="just" rtl="0"/>
                      <a:r>
                        <a:rPr lang="en-US" sz="1100" dirty="0">
                          <a:effectLst/>
                          <a:latin typeface="Calibri" panose="020F0502020204030204" pitchFamily="34" charset="0"/>
                          <a:cs typeface="Calibri" panose="020F0502020204030204" pitchFamily="34" charset="0"/>
                        </a:rPr>
                        <a:t>Motorcycles</a:t>
                      </a: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A5A5A5"/>
                    </a:solidFill>
                  </a:tcPr>
                </a:tc>
                <a:tc>
                  <a:txBody>
                    <a:bodyPr/>
                    <a:lstStyle/>
                    <a:p>
                      <a:pPr algn="ctr" rtl="0"/>
                      <a:r>
                        <a:rPr lang="en-US" sz="1400" b="1" dirty="0">
                          <a:effectLst/>
                          <a:latin typeface="Calibri" panose="020F0502020204030204" pitchFamily="34" charset="0"/>
                          <a:cs typeface="Calibri" panose="020F0502020204030204" pitchFamily="34" charset="0"/>
                        </a:rPr>
                        <a:t>4%</a:t>
                      </a:r>
                      <a:endParaRPr lang="en-US" sz="16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FCDCE1"/>
                    </a:solidFill>
                  </a:tcPr>
                </a:tc>
                <a:tc>
                  <a:txBody>
                    <a:bodyPr/>
                    <a:lstStyle/>
                    <a:p>
                      <a:pPr algn="ctr" rtl="0"/>
                      <a:r>
                        <a:rPr lang="en-US" sz="1400" b="1" dirty="0">
                          <a:effectLst/>
                          <a:latin typeface="Calibri" panose="020F0502020204030204" pitchFamily="34" charset="0"/>
                          <a:cs typeface="Calibri" panose="020F0502020204030204" pitchFamily="34" charset="0"/>
                        </a:rPr>
                        <a:t>5%</a:t>
                      </a:r>
                      <a:endParaRPr lang="en-US" sz="16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F698A5"/>
                    </a:solidFill>
                  </a:tcPr>
                </a:tc>
                <a:tc>
                  <a:txBody>
                    <a:bodyPr/>
                    <a:lstStyle/>
                    <a:p>
                      <a:pPr algn="ctr" rtl="0"/>
                      <a:r>
                        <a:rPr lang="en-US" sz="1400" b="1" dirty="0">
                          <a:effectLst/>
                          <a:latin typeface="Calibri" panose="020F0502020204030204" pitchFamily="34" charset="0"/>
                          <a:cs typeface="Calibri" panose="020F0502020204030204" pitchFamily="34" charset="0"/>
                        </a:rPr>
                        <a:t>4%</a:t>
                      </a:r>
                      <a:endParaRPr lang="en-US" sz="16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C7DAEF"/>
                    </a:solidFill>
                  </a:tcPr>
                </a:tc>
                <a:tc>
                  <a:txBody>
                    <a:bodyPr/>
                    <a:lstStyle/>
                    <a:p>
                      <a:pPr algn="ctr" rtl="0"/>
                      <a:r>
                        <a:rPr lang="en-US" sz="1400" b="1" dirty="0">
                          <a:effectLst/>
                          <a:latin typeface="Calibri" panose="020F0502020204030204" pitchFamily="34" charset="0"/>
                          <a:cs typeface="Calibri" panose="020F0502020204030204" pitchFamily="34" charset="0"/>
                        </a:rPr>
                        <a:t>6%</a:t>
                      </a:r>
                      <a:endParaRPr lang="en-US" sz="16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8FB6DF"/>
                    </a:solidFill>
                  </a:tcPr>
                </a:tc>
                <a:extLst>
                  <a:ext uri="{0D108BD9-81ED-4DB2-BD59-A6C34878D82A}">
                    <a16:rowId xmlns:a16="http://schemas.microsoft.com/office/drawing/2014/main" val="2099645019"/>
                  </a:ext>
                </a:extLst>
              </a:tr>
              <a:tr h="333323">
                <a:tc>
                  <a:txBody>
                    <a:bodyPr/>
                    <a:lstStyle/>
                    <a:p>
                      <a:pPr algn="just" rtl="0"/>
                      <a:r>
                        <a:rPr lang="en-US" sz="1100" dirty="0">
                          <a:effectLst/>
                          <a:latin typeface="Calibri" panose="020F0502020204030204" pitchFamily="34" charset="0"/>
                          <a:cs typeface="Calibri" panose="020F0502020204030204" pitchFamily="34" charset="0"/>
                        </a:rPr>
                        <a:t>Cars</a:t>
                      </a: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A5A5A5"/>
                    </a:solidFill>
                  </a:tcPr>
                </a:tc>
                <a:tc>
                  <a:txBody>
                    <a:bodyPr/>
                    <a:lstStyle/>
                    <a:p>
                      <a:pPr algn="ctr" rtl="0"/>
                      <a:r>
                        <a:rPr lang="en-US" sz="1400" b="1" dirty="0">
                          <a:effectLst/>
                          <a:latin typeface="Calibri" panose="020F0502020204030204" pitchFamily="34" charset="0"/>
                          <a:cs typeface="Calibri" panose="020F0502020204030204" pitchFamily="34" charset="0"/>
                        </a:rPr>
                        <a:t>3%</a:t>
                      </a:r>
                      <a:endParaRPr lang="en-US" sz="16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FCDCE1"/>
                    </a:solidFill>
                  </a:tcPr>
                </a:tc>
                <a:tc>
                  <a:txBody>
                    <a:bodyPr/>
                    <a:lstStyle/>
                    <a:p>
                      <a:pPr algn="ctr" rtl="0"/>
                      <a:r>
                        <a:rPr lang="en-US" sz="1400" b="1" dirty="0">
                          <a:effectLst/>
                          <a:latin typeface="Calibri" panose="020F0502020204030204" pitchFamily="34" charset="0"/>
                          <a:cs typeface="Calibri" panose="020F0502020204030204" pitchFamily="34" charset="0"/>
                        </a:rPr>
                        <a:t>2%</a:t>
                      </a:r>
                      <a:endParaRPr lang="en-US" sz="16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F698A5"/>
                    </a:solidFill>
                  </a:tcPr>
                </a:tc>
                <a:tc>
                  <a:txBody>
                    <a:bodyPr/>
                    <a:lstStyle/>
                    <a:p>
                      <a:pPr algn="ctr" rtl="0"/>
                      <a:r>
                        <a:rPr lang="en-US" sz="1400" b="1" dirty="0">
                          <a:effectLst/>
                          <a:latin typeface="Calibri" panose="020F0502020204030204" pitchFamily="34" charset="0"/>
                          <a:cs typeface="Calibri" panose="020F0502020204030204" pitchFamily="34" charset="0"/>
                        </a:rPr>
                        <a:t>3%</a:t>
                      </a:r>
                      <a:endParaRPr lang="en-US" sz="16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C7DAEF"/>
                    </a:solidFill>
                  </a:tcPr>
                </a:tc>
                <a:tc>
                  <a:txBody>
                    <a:bodyPr/>
                    <a:lstStyle/>
                    <a:p>
                      <a:pPr algn="ctr" rtl="0"/>
                      <a:r>
                        <a:rPr lang="en-US" sz="1400" b="1" dirty="0">
                          <a:effectLst/>
                          <a:latin typeface="Calibri" panose="020F0502020204030204" pitchFamily="34" charset="0"/>
                          <a:cs typeface="Calibri" panose="020F0502020204030204" pitchFamily="34" charset="0"/>
                        </a:rPr>
                        <a:t>2%</a:t>
                      </a:r>
                      <a:endParaRPr lang="en-US" sz="16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8FB6DF"/>
                    </a:solidFill>
                  </a:tcPr>
                </a:tc>
                <a:extLst>
                  <a:ext uri="{0D108BD9-81ED-4DB2-BD59-A6C34878D82A}">
                    <a16:rowId xmlns:a16="http://schemas.microsoft.com/office/drawing/2014/main" val="365704839"/>
                  </a:ext>
                </a:extLst>
              </a:tr>
            </a:tbl>
          </a:graphicData>
        </a:graphic>
      </p:graphicFrame>
      <p:graphicFrame>
        <p:nvGraphicFramePr>
          <p:cNvPr id="12" name="Chart 11">
            <a:extLst>
              <a:ext uri="{FF2B5EF4-FFF2-40B4-BE49-F238E27FC236}">
                <a16:creationId xmlns:a16="http://schemas.microsoft.com/office/drawing/2014/main" id="{A5864083-A17C-40FD-AC4A-CBE831D55D71}"/>
              </a:ext>
            </a:extLst>
          </p:cNvPr>
          <p:cNvGraphicFramePr/>
          <p:nvPr>
            <p:extLst>
              <p:ext uri="{D42A27DB-BD31-4B8C-83A1-F6EECF244321}">
                <p14:modId xmlns:p14="http://schemas.microsoft.com/office/powerpoint/2010/main" val="4044204704"/>
              </p:ext>
            </p:extLst>
          </p:nvPr>
        </p:nvGraphicFramePr>
        <p:xfrm>
          <a:off x="-38099" y="2441179"/>
          <a:ext cx="5373579" cy="4027170"/>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a:extLst>
              <a:ext uri="{FF2B5EF4-FFF2-40B4-BE49-F238E27FC236}">
                <a16:creationId xmlns:a16="http://schemas.microsoft.com/office/drawing/2014/main" id="{247691CE-B283-41C1-8298-D5C6CA4F723E}"/>
              </a:ext>
            </a:extLst>
          </p:cNvPr>
          <p:cNvSpPr txBox="1"/>
          <p:nvPr/>
        </p:nvSpPr>
        <p:spPr>
          <a:xfrm>
            <a:off x="5280191" y="5600598"/>
            <a:ext cx="6018539" cy="707886"/>
          </a:xfrm>
          <a:prstGeom prst="rect">
            <a:avLst/>
          </a:prstGeom>
          <a:noFill/>
        </p:spPr>
        <p:txBody>
          <a:bodyPr wrap="square">
            <a:spAutoFit/>
          </a:bodyPr>
          <a:lstStyle/>
          <a:p>
            <a:pPr algn="l"/>
            <a:r>
              <a:rPr lang="en-US" sz="1000" dirty="0">
                <a:latin typeface="Tahoma" panose="020B0604030504040204" pitchFamily="34" charset="0"/>
                <a:ea typeface="Tahoma" panose="020B0604030504040204" pitchFamily="34" charset="0"/>
                <a:cs typeface="Tahoma" panose="020B0604030504040204" pitchFamily="34" charset="0"/>
              </a:rPr>
              <a:t>Fewer travelers were observed in the complex post-intervention as compared with pre-intervention. Observations were made on weekdays between the holidays in autumn 2021, when the Coronavirus was declining and air travel resumed, which may have affected the number of visitors in the observation areas.</a:t>
            </a:r>
            <a:endParaRPr lang="he-IL" sz="1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272402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24</a:t>
            </a:fld>
            <a:endParaRPr lang="en-US" sz="1400" dirty="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ctr"/>
            <a:r>
              <a:rPr lang="en-US" sz="2000" b="1" dirty="0">
                <a:solidFill>
                  <a:schemeClr val="bg1"/>
                </a:solidFill>
                <a:latin typeface="Tahoma" pitchFamily="34" charset="0"/>
                <a:ea typeface="Tahoma" pitchFamily="34" charset="0"/>
                <a:cs typeface="Tahoma" pitchFamily="34" charset="0"/>
              </a:rPr>
              <a:t>Kerem HaTeimanim</a:t>
            </a:r>
            <a:endParaRPr lang="he-IL" sz="2000" b="1" dirty="0">
              <a:solidFill>
                <a:schemeClr val="bg1"/>
              </a:solidFill>
              <a:latin typeface="Tahoma" pitchFamily="34" charset="0"/>
              <a:ea typeface="Tahoma" pitchFamily="34" charset="0"/>
              <a:cs typeface="Tahoma" pitchFamily="34" charset="0"/>
            </a:endParaRPr>
          </a:p>
        </p:txBody>
      </p:sp>
      <p:sp>
        <p:nvSpPr>
          <p:cNvPr id="7" name="Rectangle 6">
            <a:extLst>
              <a:ext uri="{FF2B5EF4-FFF2-40B4-BE49-F238E27FC236}">
                <a16:creationId xmlns:a16="http://schemas.microsoft.com/office/drawing/2014/main" id="{8E119168-BA42-49CC-AB16-00628F05D854}"/>
              </a:ext>
            </a:extLst>
          </p:cNvPr>
          <p:cNvSpPr/>
          <p:nvPr/>
        </p:nvSpPr>
        <p:spPr>
          <a:xfrm>
            <a:off x="6005458" y="1004591"/>
            <a:ext cx="5772150" cy="5086842"/>
          </a:xfrm>
          <a:prstGeom prst="rect">
            <a:avLst/>
          </a:prstGeom>
        </p:spPr>
        <p:txBody>
          <a:bodyPr wrap="square">
            <a:spAutoFit/>
          </a:bodyPr>
          <a:lstStyle/>
          <a:p>
            <a:pPr algn="l">
              <a:lnSpc>
                <a:spcPct val="150000"/>
              </a:lnSpc>
              <a:buClr>
                <a:srgbClr val="EC1C3C"/>
              </a:buClr>
            </a:pPr>
            <a:r>
              <a:rPr lang="en-US" sz="1400" b="1" dirty="0">
                <a:latin typeface="Tahoma" panose="020B0604030504040204" pitchFamily="34" charset="0"/>
                <a:ea typeface="Tahoma" panose="020B0604030504040204" pitchFamily="34" charset="0"/>
                <a:cs typeface="Tahoma" panose="020B0604030504040204" pitchFamily="34" charset="0"/>
              </a:rPr>
              <a:t>Characteristics of the public space</a:t>
            </a:r>
            <a:endParaRPr lang="he-IL" sz="1400" b="1"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Public spaces outside local businesses are small, not well-maintained, and lack useful features for the public welfare such as vegetation, child-centered spaces, or garbage bins</a:t>
            </a:r>
            <a:r>
              <a:rPr lang="he-IL" sz="1200" dirty="0">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There are almost no public benches or facilities for casual</a:t>
            </a:r>
            <a:r>
              <a:rPr lang="he-IL" sz="1200" dirty="0">
                <a:latin typeface="Tahoma" panose="020B0604030504040204" pitchFamily="34" charset="0"/>
                <a:ea typeface="Tahoma" panose="020B0604030504040204" pitchFamily="34" charset="0"/>
                <a:cs typeface="Tahoma" panose="020B0604030504040204" pitchFamily="34" charset="0"/>
              </a:rPr>
              <a:t> </a:t>
            </a:r>
            <a:r>
              <a:rPr lang="en-US" sz="1200" dirty="0">
                <a:latin typeface="Tahoma" panose="020B0604030504040204" pitchFamily="34" charset="0"/>
                <a:ea typeface="Tahoma" panose="020B0604030504040204" pitchFamily="34" charset="0"/>
                <a:cs typeface="Tahoma" panose="020B0604030504040204" pitchFamily="34" charset="0"/>
              </a:rPr>
              <a:t>(non-commercial) visits. Some people were seen sitting on sidewalks or planter boxes by homes.</a:t>
            </a:r>
            <a:endParaRPr lang="he-IL" sz="12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In the morning, the area is not sufficiently shaded and it is not possible to stay comfortably in the space for an extended time</a:t>
            </a:r>
            <a:r>
              <a:rPr lang="he-IL" sz="1200" dirty="0">
                <a:latin typeface="Tahoma" panose="020B0604030504040204" pitchFamily="34" charset="0"/>
                <a:ea typeface="Tahoma" panose="020B0604030504040204" pitchFamily="34" charset="0"/>
                <a:cs typeface="Tahoma" panose="020B0604030504040204" pitchFamily="34" charset="0"/>
              </a:rPr>
              <a:t>.</a:t>
            </a: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There is noise and congestion from renovations and construction</a:t>
            </a:r>
            <a:r>
              <a:rPr lang="he-IL" sz="1200" dirty="0">
                <a:latin typeface="Tahoma" panose="020B0604030504040204" pitchFamily="34" charset="0"/>
                <a:ea typeface="Tahoma" panose="020B0604030504040204" pitchFamily="34" charset="0"/>
                <a:cs typeface="Tahoma" panose="020B0604030504040204" pitchFamily="34" charset="0"/>
              </a:rPr>
              <a:t>.</a:t>
            </a: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Interviewees said noise from bars and clubs in the evenings and at night is a nuisance to the neighbors</a:t>
            </a:r>
            <a:r>
              <a:rPr lang="he-IL" sz="1200" dirty="0">
                <a:latin typeface="Tahoma" panose="020B0604030504040204" pitchFamily="34" charset="0"/>
                <a:ea typeface="Tahoma" panose="020B0604030504040204" pitchFamily="34" charset="0"/>
                <a:cs typeface="Tahoma" panose="020B0604030504040204" pitchFamily="34" charset="0"/>
              </a:rPr>
              <a:t>.</a:t>
            </a: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Interviewees reported concern about bicycle theft. There is a lack of secure bicycle parking racks and inadequate law enforcement in the area</a:t>
            </a:r>
            <a:r>
              <a:rPr lang="he-IL" sz="1200" dirty="0">
                <a:latin typeface="Tahoma" panose="020B0604030504040204" pitchFamily="34" charset="0"/>
                <a:ea typeface="Tahoma" panose="020B0604030504040204" pitchFamily="34" charset="0"/>
                <a:cs typeface="Tahoma" panose="020B0604030504040204" pitchFamily="34" charset="0"/>
              </a:rPr>
              <a:t>.</a:t>
            </a: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Sanitation and basic maintenance are poor, both before and after the intervention. Animal droppings are left on the sidewalks. There are few small garbage cans, only dumpsters that accumulate large amounts of garbage and produce bad odors</a:t>
            </a:r>
            <a:r>
              <a:rPr lang="he-IL" sz="1200" dirty="0">
                <a:latin typeface="Tahoma" panose="020B0604030504040204" pitchFamily="34" charset="0"/>
                <a:ea typeface="Tahoma" panose="020B0604030504040204" pitchFamily="34" charset="0"/>
                <a:cs typeface="Tahoma" panose="020B0604030504040204" pitchFamily="34" charset="0"/>
              </a:rPr>
              <a:t>.</a:t>
            </a:r>
          </a:p>
          <a:p>
            <a:pPr marL="285750" indent="-285750" algn="r" rtl="1">
              <a:lnSpc>
                <a:spcPct val="150000"/>
              </a:lnSpc>
              <a:buClr>
                <a:srgbClr val="EC1C3C"/>
              </a:buClr>
              <a:buFont typeface="Tahoma" panose="020B0604030504040204" pitchFamily="34" charset="0"/>
              <a:buChar char="█"/>
            </a:pPr>
            <a:endParaRPr lang="he-IL" sz="1200" dirty="0">
              <a:latin typeface="Tahoma" panose="020B0604030504040204" pitchFamily="34" charset="0"/>
              <a:ea typeface="Tahoma" panose="020B0604030504040204" pitchFamily="34" charset="0"/>
              <a:cs typeface="Tahoma" panose="020B0604030504040204" pitchFamily="34" charset="0"/>
            </a:endParaRPr>
          </a:p>
        </p:txBody>
      </p:sp>
      <p:sp>
        <p:nvSpPr>
          <p:cNvPr id="27" name="TextBox 26">
            <a:extLst>
              <a:ext uri="{FF2B5EF4-FFF2-40B4-BE49-F238E27FC236}">
                <a16:creationId xmlns:a16="http://schemas.microsoft.com/office/drawing/2014/main" id="{F8B396E7-0D3B-42A8-BC28-CB30B5BFB147}"/>
              </a:ext>
            </a:extLst>
          </p:cNvPr>
          <p:cNvSpPr txBox="1"/>
          <p:nvPr/>
        </p:nvSpPr>
        <p:spPr>
          <a:xfrm>
            <a:off x="42770" y="6225147"/>
            <a:ext cx="4571564" cy="246221"/>
          </a:xfrm>
          <a:prstGeom prst="rect">
            <a:avLst/>
          </a:prstGeom>
          <a:noFill/>
        </p:spPr>
        <p:txBody>
          <a:bodyPr wrap="square" rtlCol="1">
            <a:spAutoFit/>
          </a:bodyPr>
          <a:lstStyle/>
          <a:p>
            <a:pPr algn="l"/>
            <a:r>
              <a:rPr lang="en-US" sz="1000" dirty="0">
                <a:latin typeface="Calibri" panose="020F0502020204030204" pitchFamily="34" charset="0"/>
                <a:cs typeface="Calibri" panose="020F0502020204030204" pitchFamily="34" charset="0"/>
              </a:rPr>
              <a:t>* Scores range from  1 to 7 (with 1 the lowest and 7 the highest)</a:t>
            </a:r>
            <a:endParaRPr lang="he-IL" sz="1000" dirty="0">
              <a:latin typeface="Calibri" panose="020F0502020204030204" pitchFamily="34" charset="0"/>
              <a:cs typeface="Calibri" panose="020F0502020204030204" pitchFamily="34" charset="0"/>
            </a:endParaRPr>
          </a:p>
        </p:txBody>
      </p:sp>
      <p:graphicFrame>
        <p:nvGraphicFramePr>
          <p:cNvPr id="4" name="Table 3">
            <a:extLst>
              <a:ext uri="{FF2B5EF4-FFF2-40B4-BE49-F238E27FC236}">
                <a16:creationId xmlns:a16="http://schemas.microsoft.com/office/drawing/2014/main" id="{FF966B45-86F6-4065-8AC2-1738F9999366}"/>
              </a:ext>
            </a:extLst>
          </p:cNvPr>
          <p:cNvGraphicFramePr>
            <a:graphicFrameLocks noGrp="1"/>
          </p:cNvGraphicFramePr>
          <p:nvPr>
            <p:extLst>
              <p:ext uri="{D42A27DB-BD31-4B8C-83A1-F6EECF244321}">
                <p14:modId xmlns:p14="http://schemas.microsoft.com/office/powerpoint/2010/main" val="4096855779"/>
              </p:ext>
            </p:extLst>
          </p:nvPr>
        </p:nvGraphicFramePr>
        <p:xfrm>
          <a:off x="36073" y="822620"/>
          <a:ext cx="3468070" cy="5456484"/>
        </p:xfrm>
        <a:graphic>
          <a:graphicData uri="http://schemas.openxmlformats.org/drawingml/2006/table">
            <a:tbl>
              <a:tblPr rtl="1" firstRow="1" bandRow="1">
                <a:tableStyleId>{5C22544A-7EE6-4342-B048-85BDC9FD1C3A}</a:tableStyleId>
              </a:tblPr>
              <a:tblGrid>
                <a:gridCol w="1734035">
                  <a:extLst>
                    <a:ext uri="{9D8B030D-6E8A-4147-A177-3AD203B41FA5}">
                      <a16:colId xmlns:a16="http://schemas.microsoft.com/office/drawing/2014/main" val="1638521817"/>
                    </a:ext>
                  </a:extLst>
                </a:gridCol>
                <a:gridCol w="1734035">
                  <a:extLst>
                    <a:ext uri="{9D8B030D-6E8A-4147-A177-3AD203B41FA5}">
                      <a16:colId xmlns:a16="http://schemas.microsoft.com/office/drawing/2014/main" val="2350788571"/>
                    </a:ext>
                  </a:extLst>
                </a:gridCol>
              </a:tblGrid>
              <a:tr h="387612">
                <a:tc>
                  <a:txBody>
                    <a:bodyPr/>
                    <a:lstStyle/>
                    <a:p>
                      <a:pPr algn="ctr" rtl="1"/>
                      <a:r>
                        <a:rPr lang="en-US" sz="1600" b="1" dirty="0">
                          <a:solidFill>
                            <a:schemeClr val="tx1"/>
                          </a:solidFill>
                          <a:latin typeface="Calibri" panose="020F0502020204030204" pitchFamily="34" charset="0"/>
                          <a:cs typeface="Calibri" panose="020F0502020204030204" pitchFamily="34" charset="0"/>
                        </a:rPr>
                        <a:t>North</a:t>
                      </a:r>
                      <a:endParaRPr lang="he-IL" sz="1600" b="1" dirty="0">
                        <a:solidFill>
                          <a:schemeClr val="tx1"/>
                        </a:solidFill>
                        <a:latin typeface="Calibri" panose="020F0502020204030204" pitchFamily="34" charset="0"/>
                        <a:cs typeface="Calibri" panose="020F0502020204030204" pitchFamily="34" charset="0"/>
                      </a:endParaRPr>
                    </a:p>
                  </a:txBody>
                  <a:tcPr anchor="b">
                    <a:solidFill>
                      <a:schemeClr val="bg1"/>
                    </a:solidFill>
                  </a:tcPr>
                </a:tc>
                <a:tc>
                  <a:txBody>
                    <a:bodyPr/>
                    <a:lstStyle/>
                    <a:p>
                      <a:pPr algn="ctr" rtl="1"/>
                      <a:r>
                        <a:rPr lang="en-US" sz="1600" b="1" dirty="0">
                          <a:solidFill>
                            <a:schemeClr val="tx1"/>
                          </a:solidFill>
                          <a:latin typeface="Calibri" panose="020F0502020204030204" pitchFamily="34" charset="0"/>
                          <a:cs typeface="Calibri" panose="020F0502020204030204" pitchFamily="34" charset="0"/>
                        </a:rPr>
                        <a:t>South</a:t>
                      </a:r>
                      <a:endParaRPr lang="he-IL" sz="1600" b="1" dirty="0">
                        <a:solidFill>
                          <a:schemeClr val="tx1"/>
                        </a:solidFill>
                        <a:latin typeface="Calibri" panose="020F0502020204030204" pitchFamily="34" charset="0"/>
                        <a:cs typeface="Calibri" panose="020F0502020204030204" pitchFamily="34" charset="0"/>
                      </a:endParaRPr>
                    </a:p>
                  </a:txBody>
                  <a:tcPr anchor="b">
                    <a:solidFill>
                      <a:schemeClr val="bg1"/>
                    </a:solidFill>
                  </a:tcPr>
                </a:tc>
                <a:extLst>
                  <a:ext uri="{0D108BD9-81ED-4DB2-BD59-A6C34878D82A}">
                    <a16:rowId xmlns:a16="http://schemas.microsoft.com/office/drawing/2014/main" val="1293183153"/>
                  </a:ext>
                </a:extLst>
              </a:tr>
              <a:tr h="387612">
                <a:tc gridSpan="2">
                  <a:txBody>
                    <a:bodyPr/>
                    <a:lstStyle/>
                    <a:p>
                      <a:pPr algn="ctr" rtl="1"/>
                      <a:r>
                        <a:rPr lang="en-US" b="1" dirty="0">
                          <a:solidFill>
                            <a:schemeClr val="bg1"/>
                          </a:solidFill>
                          <a:latin typeface="Calibri" panose="020F0502020204030204" pitchFamily="34" charset="0"/>
                          <a:cs typeface="Calibri" panose="020F0502020204030204" pitchFamily="34" charset="0"/>
                        </a:rPr>
                        <a:t>The stay experience</a:t>
                      </a:r>
                      <a:endParaRPr lang="he-IL" b="1" dirty="0">
                        <a:solidFill>
                          <a:schemeClr val="bg1"/>
                        </a:solidFill>
                        <a:latin typeface="Calibri" panose="020F0502020204030204" pitchFamily="34" charset="0"/>
                        <a:cs typeface="Calibri" panose="020F0502020204030204" pitchFamily="34" charset="0"/>
                      </a:endParaRPr>
                    </a:p>
                  </a:txBody>
                  <a:tcPr>
                    <a:solidFill>
                      <a:srgbClr val="BEBFC2"/>
                    </a:solidFill>
                  </a:tcPr>
                </a:tc>
                <a:tc hMerge="1">
                  <a:txBody>
                    <a:bodyPr/>
                    <a:lstStyle/>
                    <a:p>
                      <a:pPr algn="ctr" rtl="1"/>
                      <a:endParaRPr lang="he-IL" dirty="0"/>
                    </a:p>
                  </a:txBody>
                  <a:tcPr/>
                </a:tc>
                <a:extLst>
                  <a:ext uri="{0D108BD9-81ED-4DB2-BD59-A6C34878D82A}">
                    <a16:rowId xmlns:a16="http://schemas.microsoft.com/office/drawing/2014/main" val="3619639953"/>
                  </a:ext>
                </a:extLst>
              </a:tr>
              <a:tr h="441760">
                <a:tc>
                  <a:txBody>
                    <a:bodyPr/>
                    <a:lstStyle/>
                    <a:p>
                      <a:pPr algn="ctr" rtl="1"/>
                      <a:r>
                        <a:rPr lang="he-IL" sz="2400" b="1" dirty="0">
                          <a:solidFill>
                            <a:schemeClr val="bg1"/>
                          </a:solidFill>
                          <a:latin typeface="Calibri" panose="020F0502020204030204" pitchFamily="34" charset="0"/>
                          <a:cs typeface="Calibri" panose="020F0502020204030204" pitchFamily="34" charset="0"/>
                        </a:rPr>
                        <a:t>4.6</a:t>
                      </a:r>
                    </a:p>
                  </a:txBody>
                  <a:tcPr>
                    <a:solidFill>
                      <a:srgbClr val="BEBFC2"/>
                    </a:solidFill>
                  </a:tcPr>
                </a:tc>
                <a:tc>
                  <a:txBody>
                    <a:bodyPr/>
                    <a:lstStyle/>
                    <a:p>
                      <a:pPr algn="ctr" rtl="1"/>
                      <a:r>
                        <a:rPr lang="he-IL" sz="2400" b="1" dirty="0">
                          <a:solidFill>
                            <a:schemeClr val="bg1"/>
                          </a:solidFill>
                          <a:latin typeface="Calibri" panose="020F0502020204030204" pitchFamily="34" charset="0"/>
                          <a:cs typeface="Calibri" panose="020F0502020204030204" pitchFamily="34" charset="0"/>
                        </a:rPr>
                        <a:t>4.3</a:t>
                      </a:r>
                    </a:p>
                  </a:txBody>
                  <a:tcPr>
                    <a:solidFill>
                      <a:srgbClr val="BEBFC2"/>
                    </a:solidFill>
                  </a:tcPr>
                </a:tc>
                <a:extLst>
                  <a:ext uri="{0D108BD9-81ED-4DB2-BD59-A6C34878D82A}">
                    <a16:rowId xmlns:a16="http://schemas.microsoft.com/office/drawing/2014/main" val="4267856640"/>
                  </a:ext>
                </a:extLst>
              </a:tr>
              <a:tr h="387612">
                <a:tc gridSpan="2">
                  <a:txBody>
                    <a:bodyPr/>
                    <a:lstStyle/>
                    <a:p>
                      <a:pPr algn="ctr" rtl="1"/>
                      <a:r>
                        <a:rPr lang="en-US" b="1" dirty="0">
                          <a:solidFill>
                            <a:schemeClr val="bg1"/>
                          </a:solidFill>
                          <a:latin typeface="Calibri" panose="020F0502020204030204" pitchFamily="34" charset="0"/>
                          <a:cs typeface="Calibri" panose="020F0502020204030204" pitchFamily="34" charset="0"/>
                        </a:rPr>
                        <a:t>Sense of security</a:t>
                      </a:r>
                      <a:endParaRPr lang="he-IL" b="1" dirty="0">
                        <a:solidFill>
                          <a:schemeClr val="bg1"/>
                        </a:solidFill>
                        <a:latin typeface="Calibri" panose="020F0502020204030204" pitchFamily="34" charset="0"/>
                        <a:cs typeface="Calibri" panose="020F0502020204030204" pitchFamily="34" charset="0"/>
                      </a:endParaRPr>
                    </a:p>
                  </a:txBody>
                  <a:tcPr>
                    <a:solidFill>
                      <a:srgbClr val="BEBFC2"/>
                    </a:solidFill>
                  </a:tcPr>
                </a:tc>
                <a:tc hMerge="1">
                  <a:txBody>
                    <a:bodyPr/>
                    <a:lstStyle/>
                    <a:p>
                      <a:pPr algn="ctr" rtl="1"/>
                      <a:endParaRPr lang="he-IL" dirty="0"/>
                    </a:p>
                  </a:txBody>
                  <a:tcPr/>
                </a:tc>
                <a:extLst>
                  <a:ext uri="{0D108BD9-81ED-4DB2-BD59-A6C34878D82A}">
                    <a16:rowId xmlns:a16="http://schemas.microsoft.com/office/drawing/2014/main" val="251727355"/>
                  </a:ext>
                </a:extLst>
              </a:tr>
              <a:tr h="441760">
                <a:tc>
                  <a:txBody>
                    <a:bodyPr/>
                    <a:lstStyle/>
                    <a:p>
                      <a:pPr algn="ctr" rtl="1"/>
                      <a:r>
                        <a:rPr lang="he-IL" sz="2400" b="1" dirty="0">
                          <a:solidFill>
                            <a:schemeClr val="bg1"/>
                          </a:solidFill>
                          <a:latin typeface="Calibri" panose="020F0502020204030204" pitchFamily="34" charset="0"/>
                          <a:cs typeface="Calibri" panose="020F0502020204030204" pitchFamily="34" charset="0"/>
                        </a:rPr>
                        <a:t>6</a:t>
                      </a:r>
                    </a:p>
                  </a:txBody>
                  <a:tcPr>
                    <a:solidFill>
                      <a:srgbClr val="BEBFC2"/>
                    </a:solidFill>
                  </a:tcPr>
                </a:tc>
                <a:tc>
                  <a:txBody>
                    <a:bodyPr/>
                    <a:lstStyle/>
                    <a:p>
                      <a:pPr algn="ctr" rtl="1"/>
                      <a:r>
                        <a:rPr lang="he-IL" sz="2400" b="1" dirty="0">
                          <a:solidFill>
                            <a:schemeClr val="bg1"/>
                          </a:solidFill>
                          <a:latin typeface="Calibri" panose="020F0502020204030204" pitchFamily="34" charset="0"/>
                          <a:cs typeface="Calibri" panose="020F0502020204030204" pitchFamily="34" charset="0"/>
                        </a:rPr>
                        <a:t>5.2</a:t>
                      </a:r>
                    </a:p>
                  </a:txBody>
                  <a:tcPr>
                    <a:solidFill>
                      <a:srgbClr val="BEBFC2"/>
                    </a:solidFill>
                  </a:tcPr>
                </a:tc>
                <a:extLst>
                  <a:ext uri="{0D108BD9-81ED-4DB2-BD59-A6C34878D82A}">
                    <a16:rowId xmlns:a16="http://schemas.microsoft.com/office/drawing/2014/main" val="2167574559"/>
                  </a:ext>
                </a:extLst>
              </a:tr>
              <a:tr h="387612">
                <a:tc gridSpan="2">
                  <a:txBody>
                    <a:bodyPr/>
                    <a:lstStyle/>
                    <a:p>
                      <a:pPr algn="ctr" rtl="1"/>
                      <a:r>
                        <a:rPr lang="en-US" b="1" dirty="0">
                          <a:solidFill>
                            <a:schemeClr val="bg1"/>
                          </a:solidFill>
                          <a:latin typeface="Calibri" panose="020F0502020204030204" pitchFamily="34" charset="0"/>
                          <a:cs typeface="Calibri" panose="020F0502020204030204" pitchFamily="34" charset="0"/>
                        </a:rPr>
                        <a:t>Comfort of walking</a:t>
                      </a:r>
                      <a:endParaRPr lang="he-IL" b="1" dirty="0">
                        <a:solidFill>
                          <a:schemeClr val="bg1"/>
                        </a:solidFill>
                        <a:latin typeface="Calibri" panose="020F0502020204030204" pitchFamily="34" charset="0"/>
                        <a:cs typeface="Calibri" panose="020F0502020204030204" pitchFamily="34" charset="0"/>
                      </a:endParaRPr>
                    </a:p>
                  </a:txBody>
                  <a:tcPr>
                    <a:solidFill>
                      <a:srgbClr val="BEBFC2"/>
                    </a:solidFill>
                  </a:tcPr>
                </a:tc>
                <a:tc hMerge="1">
                  <a:txBody>
                    <a:bodyPr/>
                    <a:lstStyle/>
                    <a:p>
                      <a:pPr algn="ctr" rtl="1"/>
                      <a:endParaRPr lang="he-IL" dirty="0"/>
                    </a:p>
                  </a:txBody>
                  <a:tcPr/>
                </a:tc>
                <a:extLst>
                  <a:ext uri="{0D108BD9-81ED-4DB2-BD59-A6C34878D82A}">
                    <a16:rowId xmlns:a16="http://schemas.microsoft.com/office/drawing/2014/main" val="2544939624"/>
                  </a:ext>
                </a:extLst>
              </a:tr>
              <a:tr h="441760">
                <a:tc>
                  <a:txBody>
                    <a:bodyPr/>
                    <a:lstStyle/>
                    <a:p>
                      <a:pPr algn="ctr" rtl="1"/>
                      <a:r>
                        <a:rPr lang="he-IL" sz="2400" b="1" dirty="0">
                          <a:solidFill>
                            <a:schemeClr val="bg1"/>
                          </a:solidFill>
                          <a:latin typeface="Calibri" panose="020F0502020204030204" pitchFamily="34" charset="0"/>
                          <a:cs typeface="Calibri" panose="020F0502020204030204" pitchFamily="34" charset="0"/>
                        </a:rPr>
                        <a:t>4.9</a:t>
                      </a:r>
                    </a:p>
                  </a:txBody>
                  <a:tcPr>
                    <a:solidFill>
                      <a:srgbClr val="BEBFC2"/>
                    </a:solidFill>
                  </a:tcPr>
                </a:tc>
                <a:tc>
                  <a:txBody>
                    <a:bodyPr/>
                    <a:lstStyle/>
                    <a:p>
                      <a:pPr algn="ctr" rtl="1"/>
                      <a:r>
                        <a:rPr lang="he-IL" sz="2400" b="1" dirty="0">
                          <a:solidFill>
                            <a:schemeClr val="bg1"/>
                          </a:solidFill>
                          <a:latin typeface="Calibri" panose="020F0502020204030204" pitchFamily="34" charset="0"/>
                          <a:cs typeface="Calibri" panose="020F0502020204030204" pitchFamily="34" charset="0"/>
                        </a:rPr>
                        <a:t>4.6</a:t>
                      </a:r>
                    </a:p>
                  </a:txBody>
                  <a:tcPr>
                    <a:solidFill>
                      <a:srgbClr val="BEBFC2"/>
                    </a:solidFill>
                  </a:tcPr>
                </a:tc>
                <a:extLst>
                  <a:ext uri="{0D108BD9-81ED-4DB2-BD59-A6C34878D82A}">
                    <a16:rowId xmlns:a16="http://schemas.microsoft.com/office/drawing/2014/main" val="3703902674"/>
                  </a:ext>
                </a:extLst>
              </a:tr>
              <a:tr h="387612">
                <a:tc gridSpan="2">
                  <a:txBody>
                    <a:bodyPr/>
                    <a:lstStyle/>
                    <a:p>
                      <a:pPr algn="ctr" rtl="1"/>
                      <a:r>
                        <a:rPr lang="en-US" b="1" dirty="0">
                          <a:solidFill>
                            <a:schemeClr val="bg1"/>
                          </a:solidFill>
                          <a:latin typeface="Calibri" panose="020F0502020204030204" pitchFamily="34" charset="0"/>
                          <a:cs typeface="Calibri" panose="020F0502020204030204" pitchFamily="34" charset="0"/>
                        </a:rPr>
                        <a:t>Cleanliness and maintenance</a:t>
                      </a:r>
                      <a:endParaRPr lang="he-IL" b="1" dirty="0">
                        <a:solidFill>
                          <a:schemeClr val="bg1"/>
                        </a:solidFill>
                        <a:latin typeface="Calibri" panose="020F0502020204030204" pitchFamily="34" charset="0"/>
                        <a:cs typeface="Calibri" panose="020F0502020204030204" pitchFamily="34" charset="0"/>
                      </a:endParaRPr>
                    </a:p>
                  </a:txBody>
                  <a:tcPr>
                    <a:solidFill>
                      <a:srgbClr val="BEBFC2"/>
                    </a:solidFill>
                  </a:tcPr>
                </a:tc>
                <a:tc hMerge="1">
                  <a:txBody>
                    <a:bodyPr/>
                    <a:lstStyle/>
                    <a:p>
                      <a:pPr algn="ctr" rtl="1"/>
                      <a:endParaRPr lang="he-IL" dirty="0"/>
                    </a:p>
                  </a:txBody>
                  <a:tcPr/>
                </a:tc>
                <a:extLst>
                  <a:ext uri="{0D108BD9-81ED-4DB2-BD59-A6C34878D82A}">
                    <a16:rowId xmlns:a16="http://schemas.microsoft.com/office/drawing/2014/main" val="496579995"/>
                  </a:ext>
                </a:extLst>
              </a:tr>
              <a:tr h="441760">
                <a:tc>
                  <a:txBody>
                    <a:bodyPr/>
                    <a:lstStyle/>
                    <a:p>
                      <a:pPr algn="ctr" rtl="1"/>
                      <a:r>
                        <a:rPr lang="he-IL" sz="2400" b="1" dirty="0">
                          <a:solidFill>
                            <a:schemeClr val="bg1"/>
                          </a:solidFill>
                          <a:latin typeface="Calibri" panose="020F0502020204030204" pitchFamily="34" charset="0"/>
                          <a:cs typeface="Calibri" panose="020F0502020204030204" pitchFamily="34" charset="0"/>
                        </a:rPr>
                        <a:t>3.9</a:t>
                      </a:r>
                    </a:p>
                  </a:txBody>
                  <a:tcPr>
                    <a:solidFill>
                      <a:srgbClr val="BEBFC2"/>
                    </a:solidFill>
                  </a:tcPr>
                </a:tc>
                <a:tc>
                  <a:txBody>
                    <a:bodyPr/>
                    <a:lstStyle/>
                    <a:p>
                      <a:pPr algn="ctr" rtl="1"/>
                      <a:r>
                        <a:rPr lang="he-IL" sz="2400" b="1" dirty="0">
                          <a:solidFill>
                            <a:schemeClr val="bg1"/>
                          </a:solidFill>
                          <a:latin typeface="Calibri" panose="020F0502020204030204" pitchFamily="34" charset="0"/>
                          <a:cs typeface="Calibri" panose="020F0502020204030204" pitchFamily="34" charset="0"/>
                        </a:rPr>
                        <a:t>3.5</a:t>
                      </a:r>
                    </a:p>
                  </a:txBody>
                  <a:tcPr>
                    <a:solidFill>
                      <a:srgbClr val="BEBFC2"/>
                    </a:solidFill>
                  </a:tcPr>
                </a:tc>
                <a:extLst>
                  <a:ext uri="{0D108BD9-81ED-4DB2-BD59-A6C34878D82A}">
                    <a16:rowId xmlns:a16="http://schemas.microsoft.com/office/drawing/2014/main" val="3524019055"/>
                  </a:ext>
                </a:extLst>
              </a:tr>
              <a:tr h="387612">
                <a:tc gridSpan="2">
                  <a:txBody>
                    <a:bodyPr/>
                    <a:lstStyle/>
                    <a:p>
                      <a:pPr algn="ctr" rtl="1"/>
                      <a:r>
                        <a:rPr lang="en-US" b="1" dirty="0">
                          <a:solidFill>
                            <a:schemeClr val="bg1"/>
                          </a:solidFill>
                          <a:latin typeface="Calibri" panose="020F0502020204030204" pitchFamily="34" charset="0"/>
                          <a:cs typeface="Calibri" panose="020F0502020204030204" pitchFamily="34" charset="0"/>
                        </a:rPr>
                        <a:t>Safety from bicycles and cars</a:t>
                      </a:r>
                      <a:endParaRPr lang="he-IL" b="1" dirty="0">
                        <a:solidFill>
                          <a:schemeClr val="bg1"/>
                        </a:solidFill>
                        <a:latin typeface="Calibri" panose="020F0502020204030204" pitchFamily="34" charset="0"/>
                        <a:cs typeface="Calibri" panose="020F0502020204030204" pitchFamily="34" charset="0"/>
                      </a:endParaRPr>
                    </a:p>
                  </a:txBody>
                  <a:tcPr>
                    <a:solidFill>
                      <a:srgbClr val="BEBFC2"/>
                    </a:solidFill>
                  </a:tcPr>
                </a:tc>
                <a:tc hMerge="1">
                  <a:txBody>
                    <a:bodyPr/>
                    <a:lstStyle/>
                    <a:p>
                      <a:pPr algn="ctr" rtl="1"/>
                      <a:endParaRPr lang="he-IL" dirty="0"/>
                    </a:p>
                  </a:txBody>
                  <a:tcPr/>
                </a:tc>
                <a:extLst>
                  <a:ext uri="{0D108BD9-81ED-4DB2-BD59-A6C34878D82A}">
                    <a16:rowId xmlns:a16="http://schemas.microsoft.com/office/drawing/2014/main" val="293237710"/>
                  </a:ext>
                </a:extLst>
              </a:tr>
              <a:tr h="441760">
                <a:tc>
                  <a:txBody>
                    <a:bodyPr/>
                    <a:lstStyle/>
                    <a:p>
                      <a:pPr algn="ctr" rtl="1"/>
                      <a:r>
                        <a:rPr lang="he-IL" sz="2400" b="1" dirty="0">
                          <a:solidFill>
                            <a:schemeClr val="bg1"/>
                          </a:solidFill>
                          <a:latin typeface="Calibri" panose="020F0502020204030204" pitchFamily="34" charset="0"/>
                          <a:cs typeface="Calibri" panose="020F0502020204030204" pitchFamily="34" charset="0"/>
                        </a:rPr>
                        <a:t>3.4</a:t>
                      </a:r>
                    </a:p>
                  </a:txBody>
                  <a:tcPr>
                    <a:solidFill>
                      <a:srgbClr val="BEBFC2"/>
                    </a:solidFill>
                  </a:tcPr>
                </a:tc>
                <a:tc>
                  <a:txBody>
                    <a:bodyPr/>
                    <a:lstStyle/>
                    <a:p>
                      <a:pPr algn="ctr" rtl="1"/>
                      <a:r>
                        <a:rPr lang="he-IL" sz="2400" b="1" dirty="0">
                          <a:solidFill>
                            <a:schemeClr val="bg1"/>
                          </a:solidFill>
                          <a:latin typeface="Calibri" panose="020F0502020204030204" pitchFamily="34" charset="0"/>
                          <a:cs typeface="Calibri" panose="020F0502020204030204" pitchFamily="34" charset="0"/>
                        </a:rPr>
                        <a:t>3.1</a:t>
                      </a:r>
                    </a:p>
                  </a:txBody>
                  <a:tcPr>
                    <a:solidFill>
                      <a:srgbClr val="BEBFC2"/>
                    </a:solidFill>
                  </a:tcPr>
                </a:tc>
                <a:extLst>
                  <a:ext uri="{0D108BD9-81ED-4DB2-BD59-A6C34878D82A}">
                    <a16:rowId xmlns:a16="http://schemas.microsoft.com/office/drawing/2014/main" val="86148703"/>
                  </a:ext>
                </a:extLst>
              </a:tr>
              <a:tr h="387612">
                <a:tc gridSpan="2">
                  <a:txBody>
                    <a:bodyPr/>
                    <a:lstStyle/>
                    <a:p>
                      <a:pPr algn="ctr" rtl="1"/>
                      <a:r>
                        <a:rPr lang="en-US" b="1" dirty="0">
                          <a:solidFill>
                            <a:schemeClr val="bg1"/>
                          </a:solidFill>
                          <a:latin typeface="Calibri" panose="020F0502020204030204" pitchFamily="34" charset="0"/>
                          <a:cs typeface="Calibri" panose="020F0502020204030204" pitchFamily="34" charset="0"/>
                        </a:rPr>
                        <a:t>Seating facilities</a:t>
                      </a:r>
                      <a:endParaRPr lang="he-IL" b="1" dirty="0">
                        <a:solidFill>
                          <a:schemeClr val="bg1"/>
                        </a:solidFill>
                        <a:latin typeface="Calibri" panose="020F0502020204030204" pitchFamily="34" charset="0"/>
                        <a:cs typeface="Calibri" panose="020F0502020204030204" pitchFamily="34" charset="0"/>
                      </a:endParaRPr>
                    </a:p>
                  </a:txBody>
                  <a:tcPr>
                    <a:solidFill>
                      <a:srgbClr val="BEBFC2"/>
                    </a:solidFill>
                  </a:tcPr>
                </a:tc>
                <a:tc hMerge="1">
                  <a:txBody>
                    <a:bodyPr/>
                    <a:lstStyle/>
                    <a:p>
                      <a:pPr algn="ctr" rtl="1"/>
                      <a:endParaRPr lang="he-IL" dirty="0"/>
                    </a:p>
                  </a:txBody>
                  <a:tcPr/>
                </a:tc>
                <a:extLst>
                  <a:ext uri="{0D108BD9-81ED-4DB2-BD59-A6C34878D82A}">
                    <a16:rowId xmlns:a16="http://schemas.microsoft.com/office/drawing/2014/main" val="3654986723"/>
                  </a:ext>
                </a:extLst>
              </a:tr>
              <a:tr h="441760">
                <a:tc>
                  <a:txBody>
                    <a:bodyPr/>
                    <a:lstStyle/>
                    <a:p>
                      <a:pPr algn="ctr" rtl="1"/>
                      <a:r>
                        <a:rPr lang="he-IL" sz="2400" b="1" dirty="0">
                          <a:solidFill>
                            <a:schemeClr val="bg1"/>
                          </a:solidFill>
                          <a:latin typeface="Calibri" panose="020F0502020204030204" pitchFamily="34" charset="0"/>
                          <a:cs typeface="Calibri" panose="020F0502020204030204" pitchFamily="34" charset="0"/>
                        </a:rPr>
                        <a:t>2.7</a:t>
                      </a:r>
                    </a:p>
                  </a:txBody>
                  <a:tcPr>
                    <a:solidFill>
                      <a:srgbClr val="BEBFC2"/>
                    </a:solidFill>
                  </a:tcPr>
                </a:tc>
                <a:tc>
                  <a:txBody>
                    <a:bodyPr/>
                    <a:lstStyle/>
                    <a:p>
                      <a:pPr algn="ctr" rtl="1"/>
                      <a:r>
                        <a:rPr lang="he-IL" sz="2400" b="1" dirty="0">
                          <a:solidFill>
                            <a:schemeClr val="bg1"/>
                          </a:solidFill>
                          <a:latin typeface="Calibri" panose="020F0502020204030204" pitchFamily="34" charset="0"/>
                          <a:cs typeface="Calibri" panose="020F0502020204030204" pitchFamily="34" charset="0"/>
                        </a:rPr>
                        <a:t>2.7</a:t>
                      </a:r>
                    </a:p>
                  </a:txBody>
                  <a:tcPr>
                    <a:solidFill>
                      <a:srgbClr val="BEBFC2"/>
                    </a:solidFill>
                  </a:tcPr>
                </a:tc>
                <a:extLst>
                  <a:ext uri="{0D108BD9-81ED-4DB2-BD59-A6C34878D82A}">
                    <a16:rowId xmlns:a16="http://schemas.microsoft.com/office/drawing/2014/main" val="508923874"/>
                  </a:ext>
                </a:extLst>
              </a:tr>
            </a:tbl>
          </a:graphicData>
        </a:graphic>
      </p:graphicFrame>
      <p:sp>
        <p:nvSpPr>
          <p:cNvPr id="26" name="Rectangle 25">
            <a:extLst>
              <a:ext uri="{FF2B5EF4-FFF2-40B4-BE49-F238E27FC236}">
                <a16:creationId xmlns:a16="http://schemas.microsoft.com/office/drawing/2014/main" id="{CA76F5F7-A4E8-4AB3-B595-4F8B9E30AD39}"/>
              </a:ext>
            </a:extLst>
          </p:cNvPr>
          <p:cNvSpPr/>
          <p:nvPr/>
        </p:nvSpPr>
        <p:spPr>
          <a:xfrm>
            <a:off x="136328" y="474849"/>
            <a:ext cx="3267560"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en-US" sz="1600" b="1" dirty="0">
                <a:solidFill>
                  <a:srgbClr val="4978A6"/>
                </a:solidFill>
                <a:latin typeface="Tahoma" panose="020B0604030504040204" pitchFamily="34" charset="0"/>
                <a:ea typeface="Tahoma" panose="020B0604030504040204" pitchFamily="34" charset="0"/>
                <a:cs typeface="Tahoma" panose="020B0604030504040204" pitchFamily="34" charset="0"/>
              </a:rPr>
              <a:t>Average scores* based on observations and interviews</a:t>
            </a:r>
          </a:p>
        </p:txBody>
      </p:sp>
      <p:sp>
        <p:nvSpPr>
          <p:cNvPr id="8" name="Rectangle 7">
            <a:extLst>
              <a:ext uri="{FF2B5EF4-FFF2-40B4-BE49-F238E27FC236}">
                <a16:creationId xmlns:a16="http://schemas.microsoft.com/office/drawing/2014/main" id="{9409650B-E30C-4E69-9537-C6FEC6F03114}"/>
              </a:ext>
            </a:extLst>
          </p:cNvPr>
          <p:cNvSpPr/>
          <p:nvPr/>
        </p:nvSpPr>
        <p:spPr>
          <a:xfrm>
            <a:off x="5724525" y="389648"/>
            <a:ext cx="6467475" cy="646331"/>
          </a:xfrm>
          <a:prstGeom prst="rect">
            <a:avLst/>
          </a:prstGeom>
          <a:solidFill>
            <a:srgbClr val="4978A6"/>
          </a:solidFill>
          <a:ln>
            <a:noFill/>
          </a:ln>
        </p:spPr>
        <p:txBody>
          <a:bodyPr wrap="square">
            <a:spAutoFit/>
          </a:bodyPr>
          <a:lstStyle/>
          <a:p>
            <a:pPr algn="ct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Adjusting the physical infrastructure to young children and their caregivers</a:t>
            </a:r>
            <a:endParaRPr lang="he-IL" dirty="0">
              <a:solidFill>
                <a:schemeClr val="bg1"/>
              </a:solidFill>
            </a:endParaRPr>
          </a:p>
        </p:txBody>
      </p:sp>
      <p:sp>
        <p:nvSpPr>
          <p:cNvPr id="3" name="Arrow: Up 2">
            <a:extLst>
              <a:ext uri="{FF2B5EF4-FFF2-40B4-BE49-F238E27FC236}">
                <a16:creationId xmlns:a16="http://schemas.microsoft.com/office/drawing/2014/main" id="{08E66008-FA52-490C-9917-DC4BE889EE45}"/>
              </a:ext>
            </a:extLst>
          </p:cNvPr>
          <p:cNvSpPr/>
          <p:nvPr/>
        </p:nvSpPr>
        <p:spPr>
          <a:xfrm>
            <a:off x="3134875" y="2171401"/>
            <a:ext cx="269013" cy="514290"/>
          </a:xfrm>
          <a:prstGeom prst="upArrow">
            <a:avLst>
              <a:gd name="adj1" fmla="val 45507"/>
              <a:gd name="adj2" fmla="val 74785"/>
            </a:avLst>
          </a:prstGeom>
          <a:solidFill>
            <a:srgbClr val="F7E88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0" name="TextBox 9">
            <a:extLst>
              <a:ext uri="{FF2B5EF4-FFF2-40B4-BE49-F238E27FC236}">
                <a16:creationId xmlns:a16="http://schemas.microsoft.com/office/drawing/2014/main" id="{56282E5F-4A43-40CF-B139-762EC29B11D1}"/>
              </a:ext>
            </a:extLst>
          </p:cNvPr>
          <p:cNvSpPr txBox="1"/>
          <p:nvPr/>
        </p:nvSpPr>
        <p:spPr>
          <a:xfrm>
            <a:off x="3554028" y="2073114"/>
            <a:ext cx="2029882" cy="1200329"/>
          </a:xfrm>
          <a:prstGeom prst="rect">
            <a:avLst/>
          </a:prstGeom>
          <a:solidFill>
            <a:srgbClr val="F7E88D"/>
          </a:solidFill>
        </p:spPr>
        <p:txBody>
          <a:bodyPr wrap="square" rtlCol="1">
            <a:spAutoFit/>
          </a:bodyPr>
          <a:lstStyle/>
          <a:p>
            <a:pPr algn="l"/>
            <a:r>
              <a:rPr lang="en-US" sz="1200" dirty="0">
                <a:latin typeface="Tahoma" panose="020B0604030504040204" pitchFamily="34" charset="0"/>
                <a:ea typeface="Tahoma" panose="020B0604030504040204" pitchFamily="34" charset="0"/>
                <a:cs typeface="Tahoma" panose="020B0604030504040204" pitchFamily="34" charset="0"/>
              </a:rPr>
              <a:t>After the intervention, there was a slight improvement in the security index, but no significant changes in other indices.</a:t>
            </a:r>
            <a:endParaRPr lang="he-IL" sz="1200" dirty="0">
              <a:latin typeface="Tahoma" panose="020B0604030504040204" pitchFamily="34" charset="0"/>
              <a:ea typeface="Tahoma" panose="020B0604030504040204" pitchFamily="34" charset="0"/>
              <a:cs typeface="Tahoma" panose="020B0604030504040204" pitchFamily="34" charset="0"/>
            </a:endParaRPr>
          </a:p>
        </p:txBody>
      </p:sp>
      <p:cxnSp>
        <p:nvCxnSpPr>
          <p:cNvPr id="11" name="Straight Connector 10">
            <a:extLst>
              <a:ext uri="{FF2B5EF4-FFF2-40B4-BE49-F238E27FC236}">
                <a16:creationId xmlns:a16="http://schemas.microsoft.com/office/drawing/2014/main" id="{144FB9A1-4D07-4882-876F-0FEE2DE672D7}"/>
              </a:ext>
            </a:extLst>
          </p:cNvPr>
          <p:cNvCxnSpPr>
            <a:cxnSpLocks/>
          </p:cNvCxnSpPr>
          <p:nvPr/>
        </p:nvCxnSpPr>
        <p:spPr>
          <a:xfrm>
            <a:off x="5731497" y="389651"/>
            <a:ext cx="0" cy="6039724"/>
          </a:xfrm>
          <a:prstGeom prst="line">
            <a:avLst/>
          </a:prstGeom>
          <a:ln w="38100">
            <a:solidFill>
              <a:srgbClr val="4978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04409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25</a:t>
            </a:fld>
            <a:endParaRPr lang="en-US" sz="1400" dirty="0"/>
          </a:p>
        </p:txBody>
      </p:sp>
      <p:sp>
        <p:nvSpPr>
          <p:cNvPr id="6" name="TextBox 5">
            <a:extLst>
              <a:ext uri="{FF2B5EF4-FFF2-40B4-BE49-F238E27FC236}">
                <a16:creationId xmlns:a16="http://schemas.microsoft.com/office/drawing/2014/main" id="{71AC1DE8-4FD0-43CF-8F42-3F7F1246AC19}"/>
              </a:ext>
            </a:extLst>
          </p:cNvPr>
          <p:cNvSpPr txBox="1"/>
          <p:nvPr/>
        </p:nvSpPr>
        <p:spPr>
          <a:xfrm>
            <a:off x="0" y="0"/>
            <a:ext cx="12192000" cy="400110"/>
          </a:xfrm>
          <a:prstGeom prst="rect">
            <a:avLst/>
          </a:prstGeom>
          <a:solidFill>
            <a:srgbClr val="EC1C3C"/>
          </a:solidFill>
        </p:spPr>
        <p:txBody>
          <a:bodyPr wrap="square" rtlCol="0">
            <a:spAutoFit/>
          </a:bodyPr>
          <a:lstStyle/>
          <a:p>
            <a:pPr algn="ctr"/>
            <a:r>
              <a:rPr lang="en-US" sz="2000" b="1" dirty="0">
                <a:solidFill>
                  <a:schemeClr val="bg1"/>
                </a:solidFill>
                <a:latin typeface="Tahoma" pitchFamily="34" charset="0"/>
                <a:ea typeface="Tahoma" pitchFamily="34" charset="0"/>
                <a:cs typeface="Tahoma" pitchFamily="34" charset="0"/>
              </a:rPr>
              <a:t>Kerem HaTeimanim – Summary and Recommendations</a:t>
            </a:r>
            <a:endParaRPr lang="he-IL" sz="2000" b="1" dirty="0">
              <a:solidFill>
                <a:schemeClr val="bg1"/>
              </a:solidFill>
              <a:latin typeface="Tahoma" pitchFamily="34" charset="0"/>
              <a:ea typeface="Tahoma" pitchFamily="34" charset="0"/>
              <a:cs typeface="Tahoma" pitchFamily="34" charset="0"/>
            </a:endParaRPr>
          </a:p>
        </p:txBody>
      </p:sp>
      <p:sp>
        <p:nvSpPr>
          <p:cNvPr id="8" name="TextBox 7">
            <a:extLst>
              <a:ext uri="{FF2B5EF4-FFF2-40B4-BE49-F238E27FC236}">
                <a16:creationId xmlns:a16="http://schemas.microsoft.com/office/drawing/2014/main" id="{84413D53-8497-46E0-BCA3-B6A49E8DCC98}"/>
              </a:ext>
            </a:extLst>
          </p:cNvPr>
          <p:cNvSpPr txBox="1"/>
          <p:nvPr/>
        </p:nvSpPr>
        <p:spPr>
          <a:xfrm>
            <a:off x="65524" y="3683488"/>
            <a:ext cx="5846618" cy="2451825"/>
          </a:xfrm>
          <a:prstGeom prst="rect">
            <a:avLst/>
          </a:prstGeom>
          <a:solidFill>
            <a:srgbClr val="4978A6"/>
          </a:solidFill>
        </p:spPr>
        <p:txBody>
          <a:bodyPr wrap="square">
            <a:spAutoFit/>
          </a:bodyPr>
          <a:lstStyle/>
          <a:p>
            <a:pPr marL="0" marR="0">
              <a:lnSpc>
                <a:spcPct val="107000"/>
              </a:lnSpc>
              <a:spcBef>
                <a:spcPts val="0"/>
              </a:spcBef>
              <a:spcAft>
                <a:spcPts val="800"/>
              </a:spcAft>
            </a:pPr>
            <a:r>
              <a:rPr lang="en-US" sz="1600" dirty="0">
                <a:solidFill>
                  <a:schemeClr val="bg1"/>
                </a:solidFill>
                <a:effectLst/>
                <a:latin typeface="Calibri" panose="020F0502020204030204" pitchFamily="34" charset="0"/>
                <a:ea typeface="Calibri" panose="020F0502020204030204" pitchFamily="34" charset="0"/>
                <a:cs typeface="Arial" panose="020B0604020202020204" pitchFamily="34" charset="0"/>
              </a:rPr>
              <a:t>Visitors and residents approved of and welcomed the closure of streets to motorized vehicles. However, interviews and observations indicate there have not yet been changes in patterns of mobility through or staying in the space. There was no increase in the presence of children. In order to maintain the change and promote safe walking throughout the Kerem HaTeimanim neighborhood, conditions must be further improved and adapted to prolonged stays, not just passage through. It is important to enforce the ban on motorized vehicles.</a:t>
            </a:r>
          </a:p>
        </p:txBody>
      </p:sp>
      <p:sp>
        <p:nvSpPr>
          <p:cNvPr id="9" name="Rectangle 8">
            <a:extLst>
              <a:ext uri="{FF2B5EF4-FFF2-40B4-BE49-F238E27FC236}">
                <a16:creationId xmlns:a16="http://schemas.microsoft.com/office/drawing/2014/main" id="{51EC4548-8EF0-406E-92B9-B2CB033EA4F8}"/>
              </a:ext>
            </a:extLst>
          </p:cNvPr>
          <p:cNvSpPr/>
          <p:nvPr/>
        </p:nvSpPr>
        <p:spPr>
          <a:xfrm>
            <a:off x="6096000" y="398838"/>
            <a:ext cx="6065042" cy="5733173"/>
          </a:xfrm>
          <a:prstGeom prst="rect">
            <a:avLst/>
          </a:prstGeom>
        </p:spPr>
        <p:txBody>
          <a:bodyPr wrap="square">
            <a:spAutoFit/>
          </a:bodyPr>
          <a:lstStyle/>
          <a:p>
            <a:pPr marL="285750" lvl="0" indent="-285750" algn="l">
              <a:lnSpc>
                <a:spcPct val="150000"/>
              </a:lnSpc>
              <a:buClr>
                <a:srgbClr val="FFC000"/>
              </a:buClr>
              <a:buFont typeface="Tahoma" panose="020B0604030504040204" pitchFamily="34" charset="0"/>
              <a:buChar char="█"/>
            </a:pPr>
            <a:r>
              <a:rPr lang="en-US" sz="1400" b="1" dirty="0">
                <a:solidFill>
                  <a:srgbClr val="4978A6"/>
                </a:solidFill>
                <a:latin typeface="Tahoma" panose="020B0604030504040204" pitchFamily="34" charset="0"/>
                <a:ea typeface="Tahoma" panose="020B0604030504040204" pitchFamily="34" charset="0"/>
                <a:cs typeface="Tahoma" panose="020B0604030504040204" pitchFamily="34" charset="0"/>
              </a:rPr>
              <a:t>Residents pass through and visit the area daily</a:t>
            </a:r>
            <a:endParaRPr lang="he-IL" sz="1400" b="1" dirty="0">
              <a:solidFill>
                <a:srgbClr val="4978A6"/>
              </a:solidFill>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FFC000"/>
              </a:buClr>
              <a:buFont typeface="Wingdings" panose="05000000000000000000" pitchFamily="2" charset="2"/>
              <a:buChar char="§"/>
            </a:pPr>
            <a:r>
              <a:rPr lang="en-US" sz="1200" dirty="0">
                <a:latin typeface="Tahoma" panose="020B0604030504040204" pitchFamily="34" charset="0"/>
                <a:ea typeface="Tahoma" panose="020B0604030504040204" pitchFamily="34" charset="0"/>
                <a:cs typeface="Tahoma" panose="020B0604030504040204" pitchFamily="34" charset="0"/>
              </a:rPr>
              <a:t>Residents’ attitudes regarding changes in the neighborhood are complicated: they acknowledge the need to improve conditions in public spaces, but express reservations about possible impacts of gentrification on the character of the neighborhood and the types of visitors. </a:t>
            </a:r>
          </a:p>
          <a:p>
            <a:pPr marL="285750" indent="-285750" algn="l">
              <a:lnSpc>
                <a:spcPct val="150000"/>
              </a:lnSpc>
              <a:buClr>
                <a:srgbClr val="FFC000"/>
              </a:buClr>
              <a:buFont typeface="Wingdings" panose="05000000000000000000" pitchFamily="2" charset="2"/>
              <a:buChar char="§"/>
            </a:pPr>
            <a:r>
              <a:rPr lang="en-US" sz="1200" dirty="0">
                <a:latin typeface="Tahoma" panose="020B0604030504040204" pitchFamily="34" charset="0"/>
                <a:ea typeface="Tahoma" panose="020B0604030504040204" pitchFamily="34" charset="0"/>
                <a:cs typeface="Tahoma" panose="020B0604030504040204" pitchFamily="34" charset="0"/>
              </a:rPr>
              <a:t>There is a strong need to improve and enrich public spaces by adding useful features: seating, shade, vegetation, recreation areas, playgrounds, garbage cans, bicycle parking racks</a:t>
            </a:r>
            <a:r>
              <a:rPr lang="he-IL" sz="1200" dirty="0">
                <a:latin typeface="Tahoma" panose="020B0604030504040204" pitchFamily="34" charset="0"/>
                <a:ea typeface="Tahoma" panose="020B0604030504040204" pitchFamily="34" charset="0"/>
                <a:cs typeface="Tahoma" panose="020B0604030504040204" pitchFamily="34" charset="0"/>
              </a:rPr>
              <a:t>.</a:t>
            </a:r>
          </a:p>
          <a:p>
            <a:pPr marL="285750" indent="-285750" algn="l">
              <a:lnSpc>
                <a:spcPct val="150000"/>
              </a:lnSpc>
              <a:buClr>
                <a:srgbClr val="FFC000"/>
              </a:buClr>
              <a:buFont typeface="Wingdings" panose="05000000000000000000" pitchFamily="2" charset="2"/>
              <a:buChar char="§"/>
            </a:pPr>
            <a:r>
              <a:rPr lang="en-US" sz="1200" dirty="0">
                <a:latin typeface="Tahoma" panose="020B0604030504040204" pitchFamily="34" charset="0"/>
                <a:ea typeface="Tahoma" panose="020B0604030504040204" pitchFamily="34" charset="0"/>
                <a:cs typeface="Tahoma" panose="020B0604030504040204" pitchFamily="34" charset="0"/>
              </a:rPr>
              <a:t>Dog owners and other residents are on friendly terms. However, collection bins for animal waste and designated play areas for dogs should be added.</a:t>
            </a:r>
            <a:endParaRPr lang="he-IL" sz="1200" dirty="0">
              <a:latin typeface="Tahoma" panose="020B0604030504040204" pitchFamily="34" charset="0"/>
              <a:ea typeface="Tahoma" panose="020B0604030504040204" pitchFamily="34" charset="0"/>
              <a:cs typeface="Tahoma" panose="020B0604030504040204" pitchFamily="34" charset="0"/>
            </a:endParaRPr>
          </a:p>
          <a:p>
            <a:pPr marL="285750" lvl="0" indent="-285750" algn="l">
              <a:lnSpc>
                <a:spcPct val="150000"/>
              </a:lnSpc>
              <a:buClr>
                <a:srgbClr val="FFC000"/>
              </a:buClr>
              <a:buFont typeface="Tahoma" panose="020B0604030504040204" pitchFamily="34" charset="0"/>
              <a:buChar char="█"/>
            </a:pPr>
            <a:r>
              <a:rPr lang="en-US" sz="1400" b="1" dirty="0">
                <a:solidFill>
                  <a:srgbClr val="4978A6"/>
                </a:solidFill>
                <a:latin typeface="Tahoma" panose="020B0604030504040204" pitchFamily="34" charset="0"/>
                <a:ea typeface="Tahoma" panose="020B0604030504040204" pitchFamily="34" charset="0"/>
                <a:cs typeface="Tahoma" panose="020B0604030504040204" pitchFamily="34" charset="0"/>
              </a:rPr>
              <a:t>The complex attracts visitors, due to its proximity to the market, and the many restaurants, cafes and bars</a:t>
            </a:r>
            <a:endParaRPr lang="he-IL" sz="1400" b="1" dirty="0">
              <a:solidFill>
                <a:srgbClr val="4978A6"/>
              </a:solidFill>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FFC000"/>
              </a:buClr>
              <a:buFont typeface="Wingdings" panose="05000000000000000000" pitchFamily="2" charset="2"/>
              <a:buChar char="§"/>
            </a:pPr>
            <a:r>
              <a:rPr lang="en-US" sz="1200" dirty="0">
                <a:latin typeface="Tahoma" panose="020B0604030504040204" pitchFamily="34" charset="0"/>
                <a:ea typeface="Tahoma" panose="020B0604030504040204" pitchFamily="34" charset="0"/>
                <a:cs typeface="Tahoma" panose="020B0604030504040204" pitchFamily="34" charset="0"/>
              </a:rPr>
              <a:t>It is important to regulate businesses’ use of public space for seating their customers, so as to balance the needs of businesses and customers with the comfort and safety of movement on the streets and sidewalks. Businesses should operate in a way that is considerate of neighborhood residents, in terms of noise levels and cleanliness.</a:t>
            </a:r>
          </a:p>
          <a:p>
            <a:pPr marL="285750" indent="-285750" algn="l">
              <a:lnSpc>
                <a:spcPct val="150000"/>
              </a:lnSpc>
              <a:buClr>
                <a:srgbClr val="FFC000"/>
              </a:buClr>
              <a:buFont typeface="Wingdings" panose="05000000000000000000" pitchFamily="2" charset="2"/>
              <a:buChar char="§"/>
            </a:pPr>
            <a:r>
              <a:rPr lang="en-US" sz="1200" dirty="0">
                <a:latin typeface="Tahoma" panose="020B0604030504040204" pitchFamily="34" charset="0"/>
                <a:ea typeface="Tahoma" panose="020B0604030504040204" pitchFamily="34" charset="0"/>
                <a:cs typeface="Tahoma" panose="020B0604030504040204" pitchFamily="34" charset="0"/>
              </a:rPr>
              <a:t>Lack of shade affects how much outdoor space businesses can provide for their customers at certain times of the day. Adding shade would benefit both passers-by and restaurant customers</a:t>
            </a:r>
            <a:r>
              <a:rPr lang="he-IL" sz="1200" dirty="0">
                <a:latin typeface="Tahoma" panose="020B0604030504040204" pitchFamily="34" charset="0"/>
                <a:ea typeface="Tahoma" panose="020B0604030504040204" pitchFamily="34" charset="0"/>
                <a:cs typeface="Tahoma" panose="020B0604030504040204" pitchFamily="34" charset="0"/>
              </a:rPr>
              <a:t>.</a:t>
            </a:r>
          </a:p>
        </p:txBody>
      </p:sp>
      <p:sp>
        <p:nvSpPr>
          <p:cNvPr id="10" name="TextBox 9">
            <a:extLst>
              <a:ext uri="{FF2B5EF4-FFF2-40B4-BE49-F238E27FC236}">
                <a16:creationId xmlns:a16="http://schemas.microsoft.com/office/drawing/2014/main" id="{ACB014B7-D543-4ED4-B531-DDB529C3421F}"/>
              </a:ext>
            </a:extLst>
          </p:cNvPr>
          <p:cNvSpPr txBox="1"/>
          <p:nvPr/>
        </p:nvSpPr>
        <p:spPr>
          <a:xfrm>
            <a:off x="0" y="408136"/>
            <a:ext cx="5977667" cy="3101683"/>
          </a:xfrm>
          <a:prstGeom prst="rect">
            <a:avLst/>
          </a:prstGeom>
          <a:noFill/>
        </p:spPr>
        <p:txBody>
          <a:bodyPr wrap="square">
            <a:spAutoFit/>
          </a:bodyPr>
          <a:lstStyle/>
          <a:p>
            <a:pPr marL="285750" marR="0" lvl="0" indent="-285750" algn="l" defTabSz="914400" eaLnBrk="1" fontAlgn="auto" latinLnBrk="0" hangingPunct="1">
              <a:lnSpc>
                <a:spcPct val="150000"/>
              </a:lnSpc>
              <a:spcBef>
                <a:spcPts val="0"/>
              </a:spcBef>
              <a:spcAft>
                <a:spcPts val="0"/>
              </a:spcAft>
              <a:buClr>
                <a:srgbClr val="FFC000"/>
              </a:buClr>
              <a:buSzTx/>
              <a:buFont typeface="Tahoma" panose="020B0604030504040204" pitchFamily="34" charset="0"/>
              <a:buChar char="█"/>
              <a:tabLst/>
              <a:defRPr/>
            </a:pPr>
            <a:r>
              <a:rPr lang="en-US" sz="1200" b="1" dirty="0">
                <a:solidFill>
                  <a:srgbClr val="4978A6"/>
                </a:solidFill>
                <a:latin typeface="Tahoma" panose="020B0604030504040204" pitchFamily="34" charset="0"/>
                <a:ea typeface="Tahoma" panose="020B0604030504040204" pitchFamily="34" charset="0"/>
                <a:cs typeface="Tahoma" panose="020B0604030504040204" pitchFamily="34" charset="0"/>
              </a:rPr>
              <a:t>Most residents </a:t>
            </a:r>
            <a:r>
              <a:rPr kumimoji="0" lang="en-US" sz="1200" b="1" i="0" u="none" strike="noStrike" kern="1200" cap="none" spc="0" normalizeH="0" baseline="0" noProof="0" dirty="0">
                <a:ln>
                  <a:noFill/>
                </a:ln>
                <a:solidFill>
                  <a:srgbClr val="4978A6"/>
                </a:solidFill>
                <a:effectLst/>
                <a:uLnTx/>
                <a:uFillTx/>
                <a:latin typeface="Tahoma" panose="020B0604030504040204" pitchFamily="34" charset="0"/>
                <a:ea typeface="Tahoma" panose="020B0604030504040204" pitchFamily="34" charset="0"/>
                <a:cs typeface="Tahoma" panose="020B0604030504040204" pitchFamily="34" charset="0"/>
              </a:rPr>
              <a:t>and visitors </a:t>
            </a:r>
            <a:r>
              <a:rPr lang="en-US" sz="1200" b="1" dirty="0">
                <a:solidFill>
                  <a:srgbClr val="4978A6"/>
                </a:solidFill>
                <a:latin typeface="Tahoma" panose="020B0604030504040204" pitchFamily="34" charset="0"/>
                <a:ea typeface="Tahoma" panose="020B0604030504040204" pitchFamily="34" charset="0"/>
                <a:cs typeface="Tahoma" panose="020B0604030504040204" pitchFamily="34" charset="0"/>
              </a:rPr>
              <a:t>move</a:t>
            </a:r>
            <a:r>
              <a:rPr kumimoji="0" lang="en-US" sz="1200" b="1" i="0" u="none" strike="noStrike" kern="1200" cap="none" spc="0" normalizeH="0" baseline="0" noProof="0" dirty="0">
                <a:ln>
                  <a:noFill/>
                </a:ln>
                <a:solidFill>
                  <a:srgbClr val="4978A6"/>
                </a:solidFill>
                <a:effectLst/>
                <a:uLnTx/>
                <a:uFillTx/>
                <a:latin typeface="Tahoma" panose="020B0604030504040204" pitchFamily="34" charset="0"/>
                <a:ea typeface="Tahoma" panose="020B0604030504040204" pitchFamily="34" charset="0"/>
                <a:cs typeface="Tahoma" panose="020B0604030504040204" pitchFamily="34" charset="0"/>
              </a:rPr>
              <a:t> through the neighborhood by foot. In the renovated areas, the quality of mobility improved notably.</a:t>
            </a:r>
            <a:endParaRPr kumimoji="0" lang="he-IL"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marR="0" lvl="0" indent="-285750" algn="l" defTabSz="914400" eaLnBrk="1" fontAlgn="auto" latinLnBrk="0" hangingPunct="1">
              <a:lnSpc>
                <a:spcPct val="150000"/>
              </a:lnSpc>
              <a:spcBef>
                <a:spcPts val="0"/>
              </a:spcBef>
              <a:spcAft>
                <a:spcPts val="0"/>
              </a:spcAft>
              <a:buClr>
                <a:srgbClr val="FFC000"/>
              </a:buClr>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Residents expressed satisfaction with street closures</a:t>
            </a:r>
            <a:r>
              <a:rPr lang="en-US" sz="1200" dirty="0">
                <a:solidFill>
                  <a:prstClr val="black"/>
                </a:solidFill>
                <a:latin typeface="Tahoma" panose="020B0604030504040204" pitchFamily="34" charset="0"/>
                <a:ea typeface="Tahoma" panose="020B0604030504040204" pitchFamily="34" charset="0"/>
                <a:cs typeface="Tahoma" panose="020B0604030504040204" pitchFamily="34" charset="0"/>
              </a:rPr>
              <a:t>. Nevertheless, there were </a:t>
            </a: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reports and observations of motorcycles and cars on closed streets.</a:t>
            </a:r>
            <a:endParaRPr kumimoji="0" lang="he-IL"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marR="0" lvl="0" indent="-285750" algn="l" defTabSz="914400" eaLnBrk="1" fontAlgn="auto" latinLnBrk="0" hangingPunct="1">
              <a:lnSpc>
                <a:spcPct val="150000"/>
              </a:lnSpc>
              <a:spcBef>
                <a:spcPts val="0"/>
              </a:spcBef>
              <a:spcAft>
                <a:spcPts val="0"/>
              </a:spcAft>
              <a:buClr>
                <a:srgbClr val="FFC000"/>
              </a:buClr>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More parking spaces should be allocated. According to interviewees, parking lots and parking spaces are always full.</a:t>
            </a:r>
            <a:endParaRPr kumimoji="0" lang="he-IL"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FFC000"/>
              </a:buClr>
              <a:buFont typeface="Tahoma" panose="020B0604030504040204" pitchFamily="34" charset="0"/>
              <a:buChar char="█"/>
            </a:pPr>
            <a:r>
              <a:rPr lang="en-US" sz="1200" b="1" dirty="0">
                <a:solidFill>
                  <a:srgbClr val="4978A6"/>
                </a:solidFill>
                <a:latin typeface="Tahoma" panose="020B0604030504040204" pitchFamily="34" charset="0"/>
                <a:ea typeface="Tahoma" panose="020B0604030504040204" pitchFamily="34" charset="0"/>
                <a:cs typeface="Tahoma" panose="020B0604030504040204" pitchFamily="34" charset="0"/>
              </a:rPr>
              <a:t>The physical infrastructure in the complex is not suitable for young children and their caregivers</a:t>
            </a:r>
            <a:endParaRPr lang="he-IL" sz="1200" b="1" dirty="0">
              <a:solidFill>
                <a:srgbClr val="4978A6"/>
              </a:solidFill>
              <a:latin typeface="Tahoma" panose="020B0604030504040204" pitchFamily="34" charset="0"/>
              <a:ea typeface="Tahoma" panose="020B0604030504040204" pitchFamily="34" charset="0"/>
              <a:cs typeface="Tahoma" panose="020B0604030504040204" pitchFamily="34" charset="0"/>
            </a:endParaRPr>
          </a:p>
          <a:p>
            <a:pPr marL="285750" lvl="0" indent="-285750" algn="l">
              <a:lnSpc>
                <a:spcPct val="150000"/>
              </a:lnSpc>
              <a:buClr>
                <a:srgbClr val="F9BC25"/>
              </a:buClr>
              <a:buFont typeface="Wingdings" panose="05000000000000000000" pitchFamily="2" charset="2"/>
              <a:buChar char="§"/>
            </a:pPr>
            <a:r>
              <a:rPr lang="en-US" sz="1200" dirty="0">
                <a:solidFill>
                  <a:prstClr val="black"/>
                </a:solidFill>
                <a:latin typeface="Tahoma" panose="020B0604030504040204" pitchFamily="34" charset="0"/>
                <a:ea typeface="Tahoma" panose="020B0604030504040204" pitchFamily="34" charset="0"/>
                <a:cs typeface="Tahoma" panose="020B0604030504040204" pitchFamily="34" charset="0"/>
              </a:rPr>
              <a:t>All recommendations for improving conditions in the public space should be made with the intention of encouraging use by families with children</a:t>
            </a:r>
            <a:r>
              <a:rPr lang="he-IL" sz="1200" dirty="0">
                <a:solidFill>
                  <a:prstClr val="black"/>
                </a:solidFill>
                <a:latin typeface="Tahoma" panose="020B0604030504040204" pitchFamily="34" charset="0"/>
                <a:ea typeface="Tahoma" panose="020B0604030504040204" pitchFamily="34" charset="0"/>
                <a:cs typeface="Tahoma" panose="020B0604030504040204" pitchFamily="34" charset="0"/>
              </a:rPr>
              <a:t>.</a:t>
            </a:r>
          </a:p>
          <a:p>
            <a:pPr marL="285750" marR="0" lvl="0" indent="-285750" algn="r" defTabSz="914400" rtl="1" eaLnBrk="1" fontAlgn="auto" latinLnBrk="0" hangingPunct="1">
              <a:lnSpc>
                <a:spcPct val="150000"/>
              </a:lnSpc>
              <a:spcBef>
                <a:spcPts val="0"/>
              </a:spcBef>
              <a:spcAft>
                <a:spcPts val="0"/>
              </a:spcAft>
              <a:buClr>
                <a:srgbClr val="FFC000"/>
              </a:buClr>
              <a:buSzTx/>
              <a:buFont typeface="Wingdings" panose="05000000000000000000" pitchFamily="2" charset="2"/>
              <a:buChar char="§"/>
              <a:tabLst/>
              <a:defRPr/>
            </a:pPr>
            <a:endParaRPr kumimoji="0" lang="he-IL"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399767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26</a:t>
            </a:fld>
            <a:endParaRPr lang="en-US" sz="1400" dirty="0"/>
          </a:p>
        </p:txBody>
      </p:sp>
      <p:sp>
        <p:nvSpPr>
          <p:cNvPr id="5" name="Rectangle 18">
            <a:extLst>
              <a:ext uri="{FF2B5EF4-FFF2-40B4-BE49-F238E27FC236}">
                <a16:creationId xmlns:a16="http://schemas.microsoft.com/office/drawing/2014/main" id="{D7D9E8BE-73EA-466F-AF14-8D3F63EE3027}"/>
              </a:ext>
            </a:extLst>
          </p:cNvPr>
          <p:cNvSpPr/>
          <p:nvPr/>
        </p:nvSpPr>
        <p:spPr>
          <a:xfrm>
            <a:off x="-1" y="91232"/>
            <a:ext cx="6201625" cy="5824051"/>
          </a:xfrm>
          <a:custGeom>
            <a:avLst/>
            <a:gdLst>
              <a:gd name="connsiteX0" fmla="*/ 0 w 6011501"/>
              <a:gd name="connsiteY0" fmla="*/ 0 h 4722439"/>
              <a:gd name="connsiteX1" fmla="*/ 6011501 w 6011501"/>
              <a:gd name="connsiteY1" fmla="*/ 0 h 4722439"/>
              <a:gd name="connsiteX2" fmla="*/ 6011501 w 6011501"/>
              <a:gd name="connsiteY2" fmla="*/ 4722439 h 4722439"/>
              <a:gd name="connsiteX3" fmla="*/ 0 w 6011501"/>
              <a:gd name="connsiteY3" fmla="*/ 4722439 h 4722439"/>
              <a:gd name="connsiteX4" fmla="*/ 0 w 6011501"/>
              <a:gd name="connsiteY4" fmla="*/ 0 h 4722439"/>
              <a:gd name="connsiteX0" fmla="*/ 0 w 6011501"/>
              <a:gd name="connsiteY0" fmla="*/ 0 h 4731492"/>
              <a:gd name="connsiteX1" fmla="*/ 6011501 w 6011501"/>
              <a:gd name="connsiteY1" fmla="*/ 0 h 4731492"/>
              <a:gd name="connsiteX2" fmla="*/ 5441133 w 6011501"/>
              <a:gd name="connsiteY2" fmla="*/ 4731492 h 4731492"/>
              <a:gd name="connsiteX3" fmla="*/ 0 w 6011501"/>
              <a:gd name="connsiteY3" fmla="*/ 4722439 h 4731492"/>
              <a:gd name="connsiteX4" fmla="*/ 0 w 6011501"/>
              <a:gd name="connsiteY4" fmla="*/ 0 h 4731492"/>
              <a:gd name="connsiteX0" fmla="*/ 0 w 6011501"/>
              <a:gd name="connsiteY0" fmla="*/ 0 h 4722439"/>
              <a:gd name="connsiteX1" fmla="*/ 6011501 w 6011501"/>
              <a:gd name="connsiteY1" fmla="*/ 0 h 4722439"/>
              <a:gd name="connsiteX2" fmla="*/ 5463711 w 6011501"/>
              <a:gd name="connsiteY2" fmla="*/ 4663759 h 4722439"/>
              <a:gd name="connsiteX3" fmla="*/ 0 w 6011501"/>
              <a:gd name="connsiteY3" fmla="*/ 4722439 h 4722439"/>
              <a:gd name="connsiteX4" fmla="*/ 0 w 6011501"/>
              <a:gd name="connsiteY4" fmla="*/ 0 h 4722439"/>
              <a:gd name="connsiteX0" fmla="*/ 0 w 6011501"/>
              <a:gd name="connsiteY0" fmla="*/ 0 h 4880484"/>
              <a:gd name="connsiteX1" fmla="*/ 6011501 w 6011501"/>
              <a:gd name="connsiteY1" fmla="*/ 0 h 4880484"/>
              <a:gd name="connsiteX2" fmla="*/ 5463711 w 6011501"/>
              <a:gd name="connsiteY2" fmla="*/ 4663759 h 4880484"/>
              <a:gd name="connsiteX3" fmla="*/ 0 w 6011501"/>
              <a:gd name="connsiteY3" fmla="*/ 4880484 h 4880484"/>
              <a:gd name="connsiteX4" fmla="*/ 0 w 6011501"/>
              <a:gd name="connsiteY4" fmla="*/ 0 h 4880484"/>
              <a:gd name="connsiteX0" fmla="*/ 0 w 6011501"/>
              <a:gd name="connsiteY0" fmla="*/ 0 h 4880484"/>
              <a:gd name="connsiteX1" fmla="*/ 6011501 w 6011501"/>
              <a:gd name="connsiteY1" fmla="*/ 0 h 4880484"/>
              <a:gd name="connsiteX2" fmla="*/ 5452422 w 6011501"/>
              <a:gd name="connsiteY2" fmla="*/ 4709015 h 4880484"/>
              <a:gd name="connsiteX3" fmla="*/ 0 w 6011501"/>
              <a:gd name="connsiteY3" fmla="*/ 4880484 h 4880484"/>
              <a:gd name="connsiteX4" fmla="*/ 0 w 6011501"/>
              <a:gd name="connsiteY4" fmla="*/ 0 h 4880484"/>
              <a:gd name="connsiteX0" fmla="*/ 0 w 6011501"/>
              <a:gd name="connsiteY0" fmla="*/ 0 h 4880484"/>
              <a:gd name="connsiteX1" fmla="*/ 6011501 w 6011501"/>
              <a:gd name="connsiteY1" fmla="*/ 0 h 4880484"/>
              <a:gd name="connsiteX2" fmla="*/ 5448088 w 6011501"/>
              <a:gd name="connsiteY2" fmla="*/ 4722045 h 4880484"/>
              <a:gd name="connsiteX3" fmla="*/ 0 w 6011501"/>
              <a:gd name="connsiteY3" fmla="*/ 4880484 h 4880484"/>
              <a:gd name="connsiteX4" fmla="*/ 0 w 6011501"/>
              <a:gd name="connsiteY4" fmla="*/ 0 h 4880484"/>
              <a:gd name="connsiteX0" fmla="*/ 0 w 6011501"/>
              <a:gd name="connsiteY0" fmla="*/ 0 h 4880484"/>
              <a:gd name="connsiteX1" fmla="*/ 6011501 w 6011501"/>
              <a:gd name="connsiteY1" fmla="*/ 0 h 4880484"/>
              <a:gd name="connsiteX2" fmla="*/ 5448088 w 6011501"/>
              <a:gd name="connsiteY2" fmla="*/ 4704673 h 4880484"/>
              <a:gd name="connsiteX3" fmla="*/ 0 w 6011501"/>
              <a:gd name="connsiteY3" fmla="*/ 4880484 h 4880484"/>
              <a:gd name="connsiteX4" fmla="*/ 0 w 6011501"/>
              <a:gd name="connsiteY4" fmla="*/ 0 h 4880484"/>
              <a:gd name="connsiteX0" fmla="*/ 0 w 6011501"/>
              <a:gd name="connsiteY0" fmla="*/ 0 h 4880484"/>
              <a:gd name="connsiteX1" fmla="*/ 6011501 w 6011501"/>
              <a:gd name="connsiteY1" fmla="*/ 0 h 4880484"/>
              <a:gd name="connsiteX2" fmla="*/ 5555370 w 6011501"/>
              <a:gd name="connsiteY2" fmla="*/ 4721645 h 4880484"/>
              <a:gd name="connsiteX3" fmla="*/ 0 w 6011501"/>
              <a:gd name="connsiteY3" fmla="*/ 4880484 h 4880484"/>
              <a:gd name="connsiteX4" fmla="*/ 0 w 6011501"/>
              <a:gd name="connsiteY4" fmla="*/ 0 h 4880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1501" h="4880484">
                <a:moveTo>
                  <a:pt x="0" y="0"/>
                </a:moveTo>
                <a:lnTo>
                  <a:pt x="6011501" y="0"/>
                </a:lnTo>
                <a:lnTo>
                  <a:pt x="5555370" y="4721645"/>
                </a:lnTo>
                <a:lnTo>
                  <a:pt x="0" y="4880484"/>
                </a:lnTo>
                <a:lnTo>
                  <a:pt x="0" y="0"/>
                </a:lnTo>
                <a:close/>
              </a:path>
            </a:pathLst>
          </a:custGeom>
          <a:solidFill>
            <a:srgbClr val="4978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7E88D"/>
              </a:solidFill>
            </a:endParaRPr>
          </a:p>
        </p:txBody>
      </p:sp>
      <p:sp>
        <p:nvSpPr>
          <p:cNvPr id="6" name="Rectangle 5">
            <a:extLst>
              <a:ext uri="{FF2B5EF4-FFF2-40B4-BE49-F238E27FC236}">
                <a16:creationId xmlns:a16="http://schemas.microsoft.com/office/drawing/2014/main" id="{B42DCB58-051E-447F-B3CC-FC25E988A26D}"/>
              </a:ext>
            </a:extLst>
          </p:cNvPr>
          <p:cNvSpPr/>
          <p:nvPr/>
        </p:nvSpPr>
        <p:spPr>
          <a:xfrm>
            <a:off x="274347" y="2012163"/>
            <a:ext cx="5970302" cy="2092881"/>
          </a:xfrm>
          <a:prstGeom prst="rect">
            <a:avLst/>
          </a:prstGeom>
        </p:spPr>
        <p:txBody>
          <a:bodyPr wrap="square">
            <a:spAutoFit/>
          </a:bodyPr>
          <a:lstStyle/>
          <a:p>
            <a:pPr algn="ctr" rtl="1"/>
            <a:r>
              <a:rPr lang="en-US" sz="5000" b="1" dirty="0">
                <a:solidFill>
                  <a:srgbClr val="F7E88D"/>
                </a:solidFill>
                <a:latin typeface="Tahoma" pitchFamily="34" charset="0"/>
                <a:ea typeface="Tahoma" pitchFamily="34" charset="0"/>
                <a:cs typeface="Tahoma" pitchFamily="34" charset="0"/>
              </a:rPr>
              <a:t>Activities in the Public Space</a:t>
            </a:r>
            <a:br>
              <a:rPr lang="he-IL" sz="4000" b="1" dirty="0">
                <a:solidFill>
                  <a:srgbClr val="EC1C3C"/>
                </a:solidFill>
                <a:latin typeface="Tahoma" panose="020B0604030504040204" pitchFamily="34" charset="0"/>
                <a:ea typeface="Tahoma" panose="020B0604030504040204" pitchFamily="34" charset="0"/>
                <a:cs typeface="Tahoma" panose="020B0604030504040204" pitchFamily="34" charset="0"/>
              </a:rPr>
            </a:br>
            <a:endParaRPr lang="en-US" sz="3000" b="1" dirty="0">
              <a:solidFill>
                <a:srgbClr val="EC1C3C"/>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9D4A9410-A377-4A0E-8EA8-DA48109484B0}"/>
              </a:ext>
            </a:extLst>
          </p:cNvPr>
          <p:cNvSpPr/>
          <p:nvPr/>
        </p:nvSpPr>
        <p:spPr>
          <a:xfrm>
            <a:off x="49356" y="-32864"/>
            <a:ext cx="604657" cy="2327671"/>
          </a:xfrm>
          <a:prstGeom prst="rect">
            <a:avLst/>
          </a:prstGeom>
          <a:solidFill>
            <a:srgbClr val="EC1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A0644FDC-387C-4402-AA9A-DBFA72E5A5F9}"/>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rot="16200000">
            <a:off x="7826542" y="-350678"/>
            <a:ext cx="2874802" cy="3833068"/>
          </a:xfrm>
          <a:prstGeom prst="rect">
            <a:avLst/>
          </a:prstGeom>
        </p:spPr>
      </p:pic>
      <p:pic>
        <p:nvPicPr>
          <p:cNvPr id="9" name="Picture 8">
            <a:extLst>
              <a:ext uri="{FF2B5EF4-FFF2-40B4-BE49-F238E27FC236}">
                <a16:creationId xmlns:a16="http://schemas.microsoft.com/office/drawing/2014/main" id="{D2912512-4C91-4DDA-BC78-5953765FF398}"/>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7347407" y="3050006"/>
            <a:ext cx="3833070" cy="2874802"/>
          </a:xfrm>
          <a:prstGeom prst="rect">
            <a:avLst/>
          </a:prstGeom>
        </p:spPr>
      </p:pic>
      <p:sp>
        <p:nvSpPr>
          <p:cNvPr id="10" name="Rectangle 9">
            <a:extLst>
              <a:ext uri="{FF2B5EF4-FFF2-40B4-BE49-F238E27FC236}">
                <a16:creationId xmlns:a16="http://schemas.microsoft.com/office/drawing/2014/main" id="{0C949E4C-62C5-4D84-818D-7ADB647F9245}"/>
              </a:ext>
            </a:extLst>
          </p:cNvPr>
          <p:cNvSpPr/>
          <p:nvPr/>
        </p:nvSpPr>
        <p:spPr>
          <a:xfrm>
            <a:off x="8783782" y="2161145"/>
            <a:ext cx="3363948" cy="707886"/>
          </a:xfrm>
          <a:prstGeom prst="rect">
            <a:avLst/>
          </a:prstGeom>
          <a:solidFill>
            <a:srgbClr val="F9BC25"/>
          </a:solidFill>
          <a:ln>
            <a:noFill/>
          </a:ln>
        </p:spPr>
        <p:txBody>
          <a:bodyPr wrap="square">
            <a:spAutoFit/>
          </a:bodyPr>
          <a:lstStyle/>
          <a:p>
            <a:r>
              <a:rPr lang="en-US" sz="4000" b="1" dirty="0">
                <a:solidFill>
                  <a:schemeClr val="bg1"/>
                </a:solidFill>
                <a:latin typeface="Tahoma" pitchFamily="34" charset="0"/>
                <a:ea typeface="Tahoma" pitchFamily="34" charset="0"/>
                <a:cs typeface="Tahoma" pitchFamily="34" charset="0"/>
              </a:rPr>
              <a:t>GameTruck</a:t>
            </a:r>
            <a:endParaRPr lang="he-IL" sz="4000" dirty="0">
              <a:solidFill>
                <a:schemeClr val="bg1"/>
              </a:solidFill>
            </a:endParaRPr>
          </a:p>
        </p:txBody>
      </p:sp>
      <p:sp>
        <p:nvSpPr>
          <p:cNvPr id="11" name="Rectangle 10">
            <a:extLst>
              <a:ext uri="{FF2B5EF4-FFF2-40B4-BE49-F238E27FC236}">
                <a16:creationId xmlns:a16="http://schemas.microsoft.com/office/drawing/2014/main" id="{EE0C02FD-6786-40F7-A4B0-18908E6ED139}"/>
              </a:ext>
            </a:extLst>
          </p:cNvPr>
          <p:cNvSpPr/>
          <p:nvPr/>
        </p:nvSpPr>
        <p:spPr>
          <a:xfrm>
            <a:off x="6547973" y="3179442"/>
            <a:ext cx="3204428" cy="707886"/>
          </a:xfrm>
          <a:prstGeom prst="rect">
            <a:avLst/>
          </a:prstGeom>
          <a:solidFill>
            <a:srgbClr val="F9BC25"/>
          </a:solidFill>
          <a:ln>
            <a:noFill/>
          </a:ln>
        </p:spPr>
        <p:txBody>
          <a:bodyPr wrap="square">
            <a:spAutoFit/>
          </a:bodyPr>
          <a:lstStyle/>
          <a:p>
            <a:pPr algn="ctr"/>
            <a:r>
              <a:rPr lang="en-US" sz="4000" b="1" dirty="0">
                <a:solidFill>
                  <a:schemeClr val="bg1"/>
                </a:solidFill>
                <a:latin typeface="Tahoma" pitchFamily="34" charset="0"/>
                <a:ea typeface="Tahoma" pitchFamily="34" charset="0"/>
                <a:cs typeface="Tahoma" pitchFamily="34" charset="0"/>
              </a:rPr>
              <a:t>Play Street</a:t>
            </a:r>
            <a:endParaRPr lang="he-IL" sz="4000" b="1" dirty="0">
              <a:solidFill>
                <a:schemeClr val="bg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5436181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27</a:t>
            </a:fld>
            <a:endParaRPr lang="en-US" sz="1400" dirty="0"/>
          </a:p>
        </p:txBody>
      </p:sp>
      <p:sp>
        <p:nvSpPr>
          <p:cNvPr id="17" name="TextBox 16"/>
          <p:cNvSpPr txBox="1"/>
          <p:nvPr/>
        </p:nvSpPr>
        <p:spPr>
          <a:xfrm>
            <a:off x="3035810" y="2541690"/>
            <a:ext cx="6120380" cy="730585"/>
          </a:xfrm>
          <a:prstGeom prst="rect">
            <a:avLst/>
          </a:prstGeom>
          <a:solidFill>
            <a:srgbClr val="EC1C3C"/>
          </a:solidFill>
        </p:spPr>
        <p:txBody>
          <a:bodyPr wrap="square" rtlCol="0">
            <a:spAutoFit/>
          </a:bodyPr>
          <a:lstStyle/>
          <a:p>
            <a:pPr algn="ctr" rtl="1">
              <a:lnSpc>
                <a:spcPct val="150000"/>
              </a:lnSpc>
            </a:pPr>
            <a:r>
              <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rPr>
              <a:t>GameTruck</a:t>
            </a:r>
            <a:endParaRPr lang="he-IL"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608933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28</a:t>
            </a:fld>
            <a:endParaRPr lang="en-US" sz="1400" dirty="0"/>
          </a:p>
        </p:txBody>
      </p:sp>
      <p:sp>
        <p:nvSpPr>
          <p:cNvPr id="17" name="TextBox 16"/>
          <p:cNvSpPr txBox="1"/>
          <p:nvPr/>
        </p:nvSpPr>
        <p:spPr>
          <a:xfrm>
            <a:off x="0" y="-9067"/>
            <a:ext cx="12192001" cy="400110"/>
          </a:xfrm>
          <a:prstGeom prst="rect">
            <a:avLst/>
          </a:prstGeom>
          <a:solidFill>
            <a:srgbClr val="EC1C3C"/>
          </a:solidFill>
        </p:spPr>
        <p:txBody>
          <a:bodyPr wrap="square" rtlCol="0">
            <a:spAutoFit/>
          </a:bodyPr>
          <a:lstStyle/>
          <a:p>
            <a:pPr algn="ctr" rtl="1"/>
            <a:r>
              <a:rPr lang="en-US" sz="2000" b="1" dirty="0">
                <a:solidFill>
                  <a:schemeClr val="bg1"/>
                </a:solidFill>
                <a:latin typeface="Tahoma" pitchFamily="34" charset="0"/>
                <a:ea typeface="Tahoma" pitchFamily="34" charset="0"/>
                <a:cs typeface="Tahoma" pitchFamily="34" charset="0"/>
              </a:rPr>
              <a:t>GameTruck - Background</a:t>
            </a:r>
            <a:endParaRPr lang="he-IL" sz="2000" b="1" dirty="0">
              <a:solidFill>
                <a:schemeClr val="bg1"/>
              </a:solidFill>
              <a:latin typeface="Tahoma" pitchFamily="34" charset="0"/>
              <a:ea typeface="Tahoma" pitchFamily="34" charset="0"/>
              <a:cs typeface="Tahoma" pitchFamily="34" charset="0"/>
            </a:endParaRPr>
          </a:p>
        </p:txBody>
      </p:sp>
      <p:sp>
        <p:nvSpPr>
          <p:cNvPr id="6" name="Rectangle 5">
            <a:extLst>
              <a:ext uri="{FF2B5EF4-FFF2-40B4-BE49-F238E27FC236}">
                <a16:creationId xmlns:a16="http://schemas.microsoft.com/office/drawing/2014/main" id="{53E05EDB-E3A9-4AE9-BD2C-3E658605C89F}"/>
              </a:ext>
            </a:extLst>
          </p:cNvPr>
          <p:cNvSpPr/>
          <p:nvPr/>
        </p:nvSpPr>
        <p:spPr>
          <a:xfrm>
            <a:off x="4395748" y="391042"/>
            <a:ext cx="7463744" cy="6188554"/>
          </a:xfrm>
          <a:prstGeom prst="rect">
            <a:avLst/>
          </a:prstGeom>
          <a:noFill/>
        </p:spPr>
        <p:txBody>
          <a:bodyPr wrap="square" lIns="91440" tIns="45720" rIns="91440" bIns="45720" anchor="t">
            <a:spAutoFit/>
          </a:bodyPr>
          <a:lstStyle/>
          <a:p>
            <a:pPr marL="285750" indent="-285750" algn="l">
              <a:lnSpc>
                <a:spcPct val="150000"/>
              </a:lnSpc>
              <a:buClr>
                <a:srgbClr val="FFC000"/>
              </a:buClr>
              <a:buFontTx/>
              <a:buChar char="█"/>
              <a:defRPr/>
            </a:pPr>
            <a:r>
              <a:rPr lang="en-US" sz="1400" dirty="0">
                <a:latin typeface="Tahoma" panose="020B0604030504040204" pitchFamily="34" charset="0"/>
                <a:ea typeface="Tahoma" panose="020B0604030504040204" pitchFamily="34" charset="0"/>
                <a:cs typeface="Tahoma" panose="020B0604030504040204" pitchFamily="34" charset="0"/>
              </a:rPr>
              <a:t>A pilot of GameTruck was launched in the city center in July 2019, as part of a program to develop activities for young children and their caregivers in public spaces. In July-August 2021, a series of 14 play-based activities were offered in the afternoons in public parks throughout Jaffa, in collaboration with the Community Administration, Hamishlama for Jaffa, and the Urban95 program. During the same time period, 32 activities were held in public parks in the city center.</a:t>
            </a:r>
          </a:p>
          <a:p>
            <a:pPr marL="285750" indent="-285750" algn="l">
              <a:lnSpc>
                <a:spcPct val="150000"/>
              </a:lnSpc>
              <a:buClr>
                <a:srgbClr val="FFC000"/>
              </a:buClr>
              <a:buFontTx/>
              <a:buChar char="█"/>
              <a:defRPr/>
            </a:pPr>
            <a:r>
              <a:rPr lang="he-IL" sz="1400" dirty="0">
                <a:latin typeface="Tahoma" pitchFamily="34" charset="0"/>
                <a:ea typeface="Tahoma" pitchFamily="34" charset="0"/>
                <a:cs typeface="Tahoma" pitchFamily="34" charset="0"/>
              </a:rPr>
              <a:t> </a:t>
            </a:r>
            <a:r>
              <a:rPr lang="en-US" sz="1400" dirty="0">
                <a:latin typeface="Tahoma" pitchFamily="34" charset="0"/>
                <a:ea typeface="Tahoma" pitchFamily="34" charset="0"/>
                <a:cs typeface="Tahoma" pitchFamily="34" charset="0"/>
              </a:rPr>
              <a:t>The activities center around GameTruck - a branded and specially-designed vehicle containing equipment for setting up activity stations throughout the park.</a:t>
            </a:r>
          </a:p>
          <a:p>
            <a:pPr marL="517525" indent="-231775">
              <a:lnSpc>
                <a:spcPct val="150000"/>
              </a:lnSpc>
              <a:buClr>
                <a:srgbClr val="FFC000"/>
              </a:buClr>
              <a:buFont typeface="Wingdings" panose="05000000000000000000" pitchFamily="2" charset="2"/>
              <a:buChar char="§"/>
              <a:defRPr/>
            </a:pPr>
            <a:r>
              <a:rPr lang="en-US" sz="1400" dirty="0">
                <a:latin typeface="Tahoma" pitchFamily="34" charset="0"/>
                <a:ea typeface="Tahoma" pitchFamily="34" charset="0"/>
                <a:cs typeface="Tahoma" pitchFamily="34" charset="0"/>
              </a:rPr>
              <a:t>In Jaffa: The professionally-run sessions were conducted by “My Freedom: Environmental Education Workshops" with two Hebrew-speaking instructors and a team of young Arabic- and Amharic-speaking counselors recruited and trained by the Hamishlama for Jaffa staff.</a:t>
            </a:r>
          </a:p>
          <a:p>
            <a:pPr marL="517525" indent="-231775">
              <a:lnSpc>
                <a:spcPct val="150000"/>
              </a:lnSpc>
              <a:buClr>
                <a:srgbClr val="FFC000"/>
              </a:buClr>
              <a:buFont typeface="Wingdings" panose="05000000000000000000" pitchFamily="2" charset="2"/>
              <a:buChar char="§"/>
              <a:defRPr/>
            </a:pPr>
            <a:r>
              <a:rPr lang="en-US" sz="1400" dirty="0">
                <a:latin typeface="Tahoma" pitchFamily="34" charset="0"/>
                <a:ea typeface="Tahoma" pitchFamily="34" charset="0"/>
                <a:cs typeface="Tahoma" pitchFamily="34" charset="0"/>
              </a:rPr>
              <a:t>In the city center: Students in the fields of social sciences and social work were recruited to lead the activities on behalf of the Community Administration.</a:t>
            </a:r>
          </a:p>
          <a:p>
            <a:pPr marL="285750" lvl="0" indent="-285750" algn="l">
              <a:lnSpc>
                <a:spcPct val="150000"/>
              </a:lnSpc>
              <a:buClr>
                <a:srgbClr val="FFC000"/>
              </a:buClr>
              <a:buFontTx/>
              <a:buChar char="█"/>
              <a:defRPr/>
            </a:pPr>
            <a:r>
              <a:rPr lang="en-US" sz="1400" dirty="0">
                <a:solidFill>
                  <a:prstClr val="black"/>
                </a:solidFill>
                <a:latin typeface="Tahoma" pitchFamily="34" charset="0"/>
                <a:ea typeface="Tahoma" pitchFamily="34" charset="0"/>
                <a:cs typeface="Tahoma" pitchFamily="34" charset="0"/>
              </a:rPr>
              <a:t>Given the high demand for and the positive reception of the activities, the concept was adopted throughout the city, including in south Tel Aviv. The activities are funded by the Community Culture and Sport Administration and </a:t>
            </a:r>
            <a:r>
              <a:rPr lang="en-US" sz="1400" dirty="0">
                <a:latin typeface="Tahoma" panose="020B0604030504040204" pitchFamily="34" charset="0"/>
                <a:ea typeface="Tahoma" panose="020B0604030504040204" pitchFamily="34" charset="0"/>
                <a:cs typeface="Tahoma" panose="020B0604030504040204" pitchFamily="34" charset="0"/>
              </a:rPr>
              <a:t>Hamishlama for Jaffa</a:t>
            </a:r>
            <a:r>
              <a:rPr lang="en-US" sz="1400" dirty="0">
                <a:solidFill>
                  <a:prstClr val="black"/>
                </a:solidFill>
                <a:latin typeface="Tahoma" pitchFamily="34" charset="0"/>
                <a:ea typeface="Tahoma" pitchFamily="34" charset="0"/>
                <a:cs typeface="Tahoma" pitchFamily="34" charset="0"/>
              </a:rPr>
              <a:t>, with the aim of implementing the model city-wide and continuing activities in 2022.</a:t>
            </a:r>
            <a:endParaRPr lang="he-IL" sz="14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FFC000"/>
              </a:buClr>
              <a:buFontTx/>
              <a:buChar char="█"/>
              <a:defRPr/>
            </a:pPr>
            <a:endParaRPr lang="he-IL" sz="14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2BA2B8E8-28B1-4894-85AB-8F452612523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1308"/>
          <a:stretch/>
        </p:blipFill>
        <p:spPr>
          <a:xfrm>
            <a:off x="0" y="3129094"/>
            <a:ext cx="4116198" cy="2738052"/>
          </a:xfrm>
          <a:prstGeom prst="rect">
            <a:avLst/>
          </a:prstGeom>
        </p:spPr>
      </p:pic>
      <p:pic>
        <p:nvPicPr>
          <p:cNvPr id="8" name="Picture 7">
            <a:extLst>
              <a:ext uri="{FF2B5EF4-FFF2-40B4-BE49-F238E27FC236}">
                <a16:creationId xmlns:a16="http://schemas.microsoft.com/office/drawing/2014/main" id="{3DAAFF3B-8E61-4F0C-9A34-D1E875C92E6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1308"/>
          <a:stretch/>
        </p:blipFill>
        <p:spPr>
          <a:xfrm>
            <a:off x="0" y="391043"/>
            <a:ext cx="4116198" cy="2738051"/>
          </a:xfrm>
          <a:prstGeom prst="rect">
            <a:avLst/>
          </a:prstGeom>
        </p:spPr>
      </p:pic>
    </p:spTree>
    <p:extLst>
      <p:ext uri="{BB962C8B-B14F-4D97-AF65-F5344CB8AC3E}">
        <p14:creationId xmlns:p14="http://schemas.microsoft.com/office/powerpoint/2010/main" val="28393398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29</a:t>
            </a:fld>
            <a:endParaRPr lang="en-US" sz="1400" dirty="0"/>
          </a:p>
        </p:txBody>
      </p:sp>
      <p:sp>
        <p:nvSpPr>
          <p:cNvPr id="17" name="TextBox 16"/>
          <p:cNvSpPr txBox="1"/>
          <p:nvPr/>
        </p:nvSpPr>
        <p:spPr>
          <a:xfrm>
            <a:off x="0" y="-12492"/>
            <a:ext cx="12192000" cy="400110"/>
          </a:xfrm>
          <a:prstGeom prst="rect">
            <a:avLst/>
          </a:prstGeom>
          <a:solidFill>
            <a:srgbClr val="EC1C3C"/>
          </a:solidFill>
        </p:spPr>
        <p:txBody>
          <a:bodyPr wrap="square" rtlCol="0">
            <a:spAutoFit/>
          </a:bodyPr>
          <a:lstStyle/>
          <a:p>
            <a:pPr algn="ctr"/>
            <a:r>
              <a:rPr lang="en-US" sz="2000" b="1" dirty="0">
                <a:solidFill>
                  <a:schemeClr val="bg1"/>
                </a:solidFill>
                <a:latin typeface="Tahoma" pitchFamily="34" charset="0"/>
                <a:ea typeface="Tahoma" pitchFamily="34" charset="0"/>
                <a:cs typeface="Tahoma" pitchFamily="34" charset="0"/>
              </a:rPr>
              <a:t>GameTruck – Research Method</a:t>
            </a:r>
            <a:endParaRPr lang="he-IL" sz="2000" b="1" dirty="0">
              <a:solidFill>
                <a:schemeClr val="bg1"/>
              </a:solidFill>
              <a:latin typeface="Tahoma" pitchFamily="34" charset="0"/>
              <a:ea typeface="Tahoma" pitchFamily="34" charset="0"/>
              <a:cs typeface="Tahoma" pitchFamily="34" charset="0"/>
            </a:endParaRPr>
          </a:p>
        </p:txBody>
      </p:sp>
      <p:sp>
        <p:nvSpPr>
          <p:cNvPr id="4" name="TextBox 3">
            <a:extLst>
              <a:ext uri="{FF2B5EF4-FFF2-40B4-BE49-F238E27FC236}">
                <a16:creationId xmlns:a16="http://schemas.microsoft.com/office/drawing/2014/main" id="{65EBCA4D-848B-425D-A656-BBBB03F809C7}"/>
              </a:ext>
            </a:extLst>
          </p:cNvPr>
          <p:cNvSpPr txBox="1"/>
          <p:nvPr/>
        </p:nvSpPr>
        <p:spPr>
          <a:xfrm>
            <a:off x="156118" y="381569"/>
            <a:ext cx="11794150" cy="4012445"/>
          </a:xfrm>
          <a:prstGeom prst="rect">
            <a:avLst/>
          </a:prstGeom>
          <a:noFill/>
        </p:spPr>
        <p:txBody>
          <a:bodyPr wrap="square" rtlCol="1">
            <a:spAutoFit/>
          </a:bodyPr>
          <a:lstStyle/>
          <a:p>
            <a:pPr algn="l">
              <a:lnSpc>
                <a:spcPct val="150000"/>
              </a:lnSpc>
            </a:pPr>
            <a:r>
              <a:rPr lang="en-US" sz="1600" b="1" dirty="0">
                <a:solidFill>
                  <a:srgbClr val="4978A6"/>
                </a:solidFill>
                <a:latin typeface="Tahoma" panose="020B0604030504040204" pitchFamily="34" charset="0"/>
                <a:ea typeface="Tahoma" panose="020B0604030504040204" pitchFamily="34" charset="0"/>
                <a:cs typeface="Tahoma" panose="020B0604030504040204" pitchFamily="34" charset="0"/>
              </a:rPr>
              <a:t>Research Method</a:t>
            </a:r>
            <a:endPar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F9BC25"/>
              </a:buClr>
              <a:buFont typeface="Tahoma" panose="020B0604030504040204" pitchFamily="34" charset="0"/>
              <a:buChar char="█"/>
            </a:pPr>
            <a:r>
              <a:rPr lang="en-US" sz="1400" dirty="0">
                <a:latin typeface="Tahoma" panose="020B0604030504040204" pitchFamily="34" charset="0"/>
                <a:ea typeface="Tahoma" panose="020B0604030504040204" pitchFamily="34" charset="0"/>
                <a:cs typeface="Tahoma" panose="020B0604030504040204" pitchFamily="34" charset="0"/>
              </a:rPr>
              <a:t>Three field observations were conducted, which included:</a:t>
            </a:r>
            <a:endParaRPr lang="he-IL" sz="14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F9BC25"/>
              </a:buClr>
              <a:buFont typeface="Wingdings" panose="05000000000000000000" pitchFamily="2" charset="2"/>
              <a:buChar char="§"/>
            </a:pPr>
            <a:r>
              <a:rPr lang="en-US" sz="1400" dirty="0">
                <a:latin typeface="Tahoma" panose="020B0604030504040204" pitchFamily="34" charset="0"/>
                <a:ea typeface="Tahoma" panose="020B0604030504040204" pitchFamily="34" charset="0"/>
                <a:cs typeface="Tahoma" panose="020B0604030504040204" pitchFamily="34" charset="0"/>
              </a:rPr>
              <a:t>Qualitative documentation of the events, with an emphasis on the characteristics of the space, activities, training, participants and their behavior, including their interactions with the team of counselors</a:t>
            </a:r>
            <a:endParaRPr lang="he-IL" sz="14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F9BC25"/>
              </a:buClr>
              <a:buFont typeface="Wingdings" panose="05000000000000000000" pitchFamily="2" charset="2"/>
              <a:buChar char="§"/>
            </a:pPr>
            <a:r>
              <a:rPr lang="en-US" sz="1400" dirty="0">
                <a:latin typeface="Tahoma" panose="020B0604030504040204" pitchFamily="34" charset="0"/>
                <a:ea typeface="Tahoma" panose="020B0604030504040204" pitchFamily="34" charset="0"/>
                <a:cs typeface="Tahoma" panose="020B0604030504040204" pitchFamily="34" charset="0"/>
              </a:rPr>
              <a:t>Interviews with 22 participants</a:t>
            </a:r>
            <a:endParaRPr lang="he-IL" sz="1400" dirty="0">
              <a:latin typeface="Tahoma" panose="020B0604030504040204" pitchFamily="34" charset="0"/>
              <a:ea typeface="Tahoma" panose="020B0604030504040204" pitchFamily="34" charset="0"/>
              <a:cs typeface="Tahoma" panose="020B0604030504040204" pitchFamily="34" charset="0"/>
            </a:endParaRPr>
          </a:p>
          <a:p>
            <a:pPr algn="l">
              <a:lnSpc>
                <a:spcPct val="150000"/>
              </a:lnSpc>
            </a:pPr>
            <a:r>
              <a:rPr lang="he-IL" sz="1400" dirty="0">
                <a:latin typeface="Tahoma"/>
                <a:ea typeface="Tahoma"/>
                <a:cs typeface="Tahoma"/>
              </a:rPr>
              <a:t>	</a:t>
            </a:r>
            <a:r>
              <a:rPr lang="en-US" sz="1400" dirty="0">
                <a:latin typeface="Tahoma"/>
                <a:ea typeface="Tahoma"/>
                <a:cs typeface="Tahoma"/>
              </a:rPr>
              <a:t>Times and locations of observations</a:t>
            </a:r>
            <a:r>
              <a:rPr lang="he-IL" sz="1400" dirty="0">
                <a:latin typeface="Tahoma"/>
                <a:ea typeface="Tahoma"/>
                <a:cs typeface="Tahoma"/>
              </a:rPr>
              <a:t>:</a:t>
            </a:r>
            <a:endParaRPr lang="he-IL" sz="1400" dirty="0">
              <a:latin typeface="Tahoma" panose="020B0604030504040204" pitchFamily="34" charset="0"/>
              <a:ea typeface="Tahoma" panose="020B0604030504040204" pitchFamily="34" charset="0"/>
              <a:cs typeface="Tahoma" panose="020B0604030504040204" pitchFamily="34" charset="0"/>
            </a:endParaRPr>
          </a:p>
          <a:p>
            <a:pPr marL="1200150" lvl="2" indent="-285750" algn="l">
              <a:lnSpc>
                <a:spcPct val="150000"/>
              </a:lnSpc>
              <a:buClr>
                <a:srgbClr val="FFC000"/>
              </a:buClr>
              <a:buFont typeface="Wingdings" panose="05000000000000000000" pitchFamily="2" charset="2"/>
              <a:buChar char="§"/>
            </a:pPr>
            <a:r>
              <a:rPr lang="en-US" sz="1400" dirty="0">
                <a:latin typeface="Tahoma" panose="020B0604030504040204" pitchFamily="34" charset="0"/>
                <a:ea typeface="Tahoma" panose="020B0604030504040204" pitchFamily="34" charset="0"/>
                <a:cs typeface="Tahoma" panose="020B0604030504040204" pitchFamily="34" charset="0"/>
              </a:rPr>
              <a:t>Jaffa - Kerem al-Dalek neighborhood, Sunday, August 1, 2021 between 16:30 - 19:30</a:t>
            </a:r>
            <a:endParaRPr lang="he-IL" sz="1400" dirty="0">
              <a:latin typeface="Tahoma" panose="020B0604030504040204" pitchFamily="34" charset="0"/>
              <a:ea typeface="Tahoma" panose="020B0604030504040204" pitchFamily="34" charset="0"/>
              <a:cs typeface="Tahoma" panose="020B0604030504040204" pitchFamily="34" charset="0"/>
            </a:endParaRPr>
          </a:p>
          <a:p>
            <a:pPr marL="1200150" lvl="2" indent="-285750" algn="l">
              <a:lnSpc>
                <a:spcPct val="150000"/>
              </a:lnSpc>
              <a:buClr>
                <a:srgbClr val="FFC000"/>
              </a:buClr>
              <a:buFont typeface="Wingdings" panose="05000000000000000000" pitchFamily="2" charset="2"/>
              <a:buChar char="§"/>
            </a:pPr>
            <a:r>
              <a:rPr lang="en-US" sz="1400" dirty="0">
                <a:latin typeface="Tahoma" panose="020B0604030504040204" pitchFamily="34" charset="0"/>
                <a:ea typeface="Tahoma" panose="020B0604030504040204" pitchFamily="34" charset="0"/>
                <a:cs typeface="Tahoma" panose="020B0604030504040204" pitchFamily="34" charset="0"/>
              </a:rPr>
              <a:t>Jaffa - The Red Park (Bnei Brit) Sunday, August 8, 2021 between 16:30 - 19:30</a:t>
            </a:r>
            <a:endParaRPr lang="he-IL" sz="1400" dirty="0">
              <a:latin typeface="Tahoma" panose="020B0604030504040204" pitchFamily="34" charset="0"/>
              <a:ea typeface="Tahoma" panose="020B0604030504040204" pitchFamily="34" charset="0"/>
              <a:cs typeface="Tahoma" panose="020B0604030504040204" pitchFamily="34" charset="0"/>
            </a:endParaRPr>
          </a:p>
          <a:p>
            <a:pPr marL="1200150" lvl="2" indent="-285750" algn="l">
              <a:lnSpc>
                <a:spcPct val="150000"/>
              </a:lnSpc>
              <a:buClr>
                <a:srgbClr val="FFC000"/>
              </a:buClr>
              <a:buFont typeface="Wingdings" panose="05000000000000000000" pitchFamily="2" charset="2"/>
              <a:buChar char="§"/>
            </a:pPr>
            <a:r>
              <a:rPr lang="en-US" sz="1400" dirty="0">
                <a:latin typeface="Tahoma" panose="020B0604030504040204" pitchFamily="34" charset="0"/>
                <a:ea typeface="Tahoma" panose="020B0604030504040204" pitchFamily="34" charset="0"/>
                <a:cs typeface="Tahoma" panose="020B0604030504040204" pitchFamily="34" charset="0"/>
              </a:rPr>
              <a:t>City Center - Moshe Cohen Garden Friday, August 13, 2021 between 16:00 - 19:00</a:t>
            </a:r>
            <a:r>
              <a:rPr lang="he-IL" sz="1400" dirty="0">
                <a:latin typeface="Tahoma" panose="020B0604030504040204" pitchFamily="34" charset="0"/>
                <a:ea typeface="Tahoma" panose="020B0604030504040204" pitchFamily="34" charset="0"/>
                <a:cs typeface="Tahoma" panose="020B0604030504040204" pitchFamily="34" charset="0"/>
              </a:rPr>
              <a:t> </a:t>
            </a:r>
          </a:p>
          <a:p>
            <a:pPr marL="285750" lvl="0" indent="-285750" algn="l">
              <a:lnSpc>
                <a:spcPct val="150000"/>
              </a:lnSpc>
              <a:buClr>
                <a:srgbClr val="F9BC25"/>
              </a:buClr>
              <a:buFont typeface="Tahoma" panose="020B0604030504040204" pitchFamily="34" charset="0"/>
              <a:buChar char="█"/>
            </a:pP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Personal interviews with a professional counselor and parent-counselor from </a:t>
            </a:r>
            <a:r>
              <a:rPr lang="en-US" sz="1400" dirty="0">
                <a:latin typeface="Tahoma" pitchFamily="34" charset="0"/>
                <a:ea typeface="Tahoma" pitchFamily="34" charset="0"/>
                <a:cs typeface="Tahoma" pitchFamily="34" charset="0"/>
              </a:rPr>
              <a:t>Hamishlama for Jaffa</a:t>
            </a:r>
          </a:p>
          <a:p>
            <a:pPr marL="285750" lvl="0" indent="-285750" algn="l">
              <a:lnSpc>
                <a:spcPct val="150000"/>
              </a:lnSpc>
              <a:buClr>
                <a:srgbClr val="F9BC25"/>
              </a:buClr>
              <a:buFont typeface="Tahoma" panose="020B0604030504040204" pitchFamily="34" charset="0"/>
              <a:buChar char="█"/>
            </a:pPr>
            <a:r>
              <a:rPr lang="en-US" sz="1400" dirty="0">
                <a:latin typeface="Tahoma" pitchFamily="34" charset="0"/>
                <a:ea typeface="Tahoma" pitchFamily="34" charset="0"/>
                <a:cs typeface="Tahoma" pitchFamily="34" charset="0"/>
              </a:rPr>
              <a:t>Review of social media publications about the activities, collected via the company Zencity</a:t>
            </a:r>
            <a:endParaRPr lang="he-IL" sz="1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algn="l">
              <a:lnSpc>
                <a:spcPct val="150000"/>
              </a:lnSpc>
              <a:buClr>
                <a:srgbClr val="FFC000"/>
              </a:buClr>
            </a:pPr>
            <a:r>
              <a:rPr lang="en-US" sz="1600" b="1" dirty="0">
                <a:solidFill>
                  <a:srgbClr val="4978A6"/>
                </a:solidFill>
                <a:latin typeface="Tahoma" panose="020B0604030504040204" pitchFamily="34" charset="0"/>
                <a:ea typeface="Tahoma" panose="020B0604030504040204" pitchFamily="34" charset="0"/>
                <a:cs typeface="Tahoma" panose="020B0604030504040204" pitchFamily="34" charset="0"/>
              </a:rPr>
              <a:t>Characteristics of Interviewees</a:t>
            </a:r>
            <a:endPar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3" name="Table 2">
            <a:extLst>
              <a:ext uri="{FF2B5EF4-FFF2-40B4-BE49-F238E27FC236}">
                <a16:creationId xmlns:a16="http://schemas.microsoft.com/office/drawing/2014/main" id="{1E351876-B8DA-4B9C-829B-86791C8896EF}"/>
              </a:ext>
            </a:extLst>
          </p:cNvPr>
          <p:cNvGraphicFramePr>
            <a:graphicFrameLocks noGrp="1"/>
          </p:cNvGraphicFramePr>
          <p:nvPr>
            <p:extLst>
              <p:ext uri="{D42A27DB-BD31-4B8C-83A1-F6EECF244321}">
                <p14:modId xmlns:p14="http://schemas.microsoft.com/office/powerpoint/2010/main" val="1950391350"/>
              </p:ext>
            </p:extLst>
          </p:nvPr>
        </p:nvGraphicFramePr>
        <p:xfrm>
          <a:off x="635533" y="4416418"/>
          <a:ext cx="11247789" cy="1146853"/>
        </p:xfrm>
        <a:graphic>
          <a:graphicData uri="http://schemas.openxmlformats.org/drawingml/2006/table">
            <a:tbl>
              <a:tblPr rtl="1" firstRow="1" firstCol="1" bandRow="1">
                <a:tableStyleId>{F5AB1C69-6EDB-4FF4-983F-18BD219EF322}</a:tableStyleId>
              </a:tblPr>
              <a:tblGrid>
                <a:gridCol w="1236773">
                  <a:extLst>
                    <a:ext uri="{9D8B030D-6E8A-4147-A177-3AD203B41FA5}">
                      <a16:colId xmlns:a16="http://schemas.microsoft.com/office/drawing/2014/main" val="1889433376"/>
                    </a:ext>
                  </a:extLst>
                </a:gridCol>
                <a:gridCol w="1236773">
                  <a:extLst>
                    <a:ext uri="{9D8B030D-6E8A-4147-A177-3AD203B41FA5}">
                      <a16:colId xmlns:a16="http://schemas.microsoft.com/office/drawing/2014/main" val="995772904"/>
                    </a:ext>
                  </a:extLst>
                </a:gridCol>
                <a:gridCol w="459740">
                  <a:extLst>
                    <a:ext uri="{9D8B030D-6E8A-4147-A177-3AD203B41FA5}">
                      <a16:colId xmlns:a16="http://schemas.microsoft.com/office/drawing/2014/main" val="3424591260"/>
                    </a:ext>
                  </a:extLst>
                </a:gridCol>
                <a:gridCol w="471054">
                  <a:extLst>
                    <a:ext uri="{9D8B030D-6E8A-4147-A177-3AD203B41FA5}">
                      <a16:colId xmlns:a16="http://schemas.microsoft.com/office/drawing/2014/main" val="323102562"/>
                    </a:ext>
                  </a:extLst>
                </a:gridCol>
                <a:gridCol w="922531">
                  <a:extLst>
                    <a:ext uri="{9D8B030D-6E8A-4147-A177-3AD203B41FA5}">
                      <a16:colId xmlns:a16="http://schemas.microsoft.com/office/drawing/2014/main" val="2281880755"/>
                    </a:ext>
                  </a:extLst>
                </a:gridCol>
                <a:gridCol w="2208596">
                  <a:extLst>
                    <a:ext uri="{9D8B030D-6E8A-4147-A177-3AD203B41FA5}">
                      <a16:colId xmlns:a16="http://schemas.microsoft.com/office/drawing/2014/main" val="3005334350"/>
                    </a:ext>
                  </a:extLst>
                </a:gridCol>
                <a:gridCol w="761106">
                  <a:extLst>
                    <a:ext uri="{9D8B030D-6E8A-4147-A177-3AD203B41FA5}">
                      <a16:colId xmlns:a16="http://schemas.microsoft.com/office/drawing/2014/main" val="1578924148"/>
                    </a:ext>
                  </a:extLst>
                </a:gridCol>
                <a:gridCol w="629175">
                  <a:extLst>
                    <a:ext uri="{9D8B030D-6E8A-4147-A177-3AD203B41FA5}">
                      <a16:colId xmlns:a16="http://schemas.microsoft.com/office/drawing/2014/main" val="1383703242"/>
                    </a:ext>
                  </a:extLst>
                </a:gridCol>
                <a:gridCol w="805343">
                  <a:extLst>
                    <a:ext uri="{9D8B030D-6E8A-4147-A177-3AD203B41FA5}">
                      <a16:colId xmlns:a16="http://schemas.microsoft.com/office/drawing/2014/main" val="4029347661"/>
                    </a:ext>
                  </a:extLst>
                </a:gridCol>
                <a:gridCol w="1140903">
                  <a:extLst>
                    <a:ext uri="{9D8B030D-6E8A-4147-A177-3AD203B41FA5}">
                      <a16:colId xmlns:a16="http://schemas.microsoft.com/office/drawing/2014/main" val="333862990"/>
                    </a:ext>
                  </a:extLst>
                </a:gridCol>
                <a:gridCol w="1375795">
                  <a:extLst>
                    <a:ext uri="{9D8B030D-6E8A-4147-A177-3AD203B41FA5}">
                      <a16:colId xmlns:a16="http://schemas.microsoft.com/office/drawing/2014/main" val="3324706757"/>
                    </a:ext>
                  </a:extLst>
                </a:gridCol>
              </a:tblGrid>
              <a:tr h="230579">
                <a:tc>
                  <a:txBody>
                    <a:bodyPr/>
                    <a:lstStyle/>
                    <a:p>
                      <a:pPr algn="ctr" rtl="1">
                        <a:spcAft>
                          <a:spcPts val="0"/>
                        </a:spcAft>
                      </a:pP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gridSpan="2">
                  <a:txBody>
                    <a:bodyPr/>
                    <a:lstStyle/>
                    <a:p>
                      <a:pPr algn="ctr" rtl="1">
                        <a:spcAft>
                          <a:spcPts val="0"/>
                        </a:spcAft>
                      </a:pPr>
                      <a:r>
                        <a:rPr lang="en-US" sz="1400" dirty="0">
                          <a:effectLst/>
                          <a:latin typeface="Calibri" panose="020F0502020204030204" pitchFamily="34" charset="0"/>
                          <a:cs typeface="Calibri" panose="020F0502020204030204" pitchFamily="34" charset="0"/>
                        </a:rPr>
                        <a:t>Relationship</a:t>
                      </a:r>
                      <a:r>
                        <a:rPr lang="he-IL" sz="1400" dirty="0">
                          <a:effectLst/>
                          <a:latin typeface="Calibri" panose="020F0502020204030204" pitchFamily="34" charset="0"/>
                          <a:cs typeface="Calibri" panose="020F0502020204030204" pitchFamily="34" charset="0"/>
                        </a:rPr>
                        <a:t>*</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hMerge="1">
                  <a:txBody>
                    <a:bodyPr/>
                    <a:lstStyle/>
                    <a:p>
                      <a:pPr rtl="1"/>
                      <a:endParaRPr lang="he-IL"/>
                    </a:p>
                  </a:txBody>
                  <a:tcPr/>
                </a:tc>
                <a:tc gridSpan="2">
                  <a:txBody>
                    <a:bodyPr/>
                    <a:lstStyle/>
                    <a:p>
                      <a:pPr algn="ctr" rtl="1">
                        <a:spcAft>
                          <a:spcPts val="0"/>
                        </a:spcAft>
                      </a:pPr>
                      <a:r>
                        <a:rPr lang="en-US" sz="1400" dirty="0">
                          <a:effectLst/>
                          <a:latin typeface="Calibri" panose="020F0502020204030204" pitchFamily="34" charset="0"/>
                          <a:cs typeface="Calibri" panose="020F0502020204030204" pitchFamily="34" charset="0"/>
                        </a:rPr>
                        <a:t>Gender of Adult</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hMerge="1">
                  <a:txBody>
                    <a:bodyPr/>
                    <a:lstStyle/>
                    <a:p>
                      <a:pPr rtl="1"/>
                      <a:endParaRPr lang="he-IL"/>
                    </a:p>
                  </a:txBody>
                  <a:tcPr/>
                </a:tc>
                <a:tc gridSpan="2">
                  <a:txBody>
                    <a:bodyPr/>
                    <a:lstStyle/>
                    <a:p>
                      <a:pPr algn="ctr" rtl="1">
                        <a:spcAft>
                          <a:spcPts val="0"/>
                        </a:spcAft>
                      </a:pPr>
                      <a:r>
                        <a:rPr lang="en-US" sz="1400" dirty="0">
                          <a:effectLst/>
                          <a:latin typeface="Calibri" panose="020F0502020204030204" pitchFamily="34" charset="0"/>
                          <a:cs typeface="Calibri" panose="020F0502020204030204" pitchFamily="34" charset="0"/>
                        </a:rPr>
                        <a:t>Residence</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hMerge="1">
                  <a:txBody>
                    <a:bodyPr/>
                    <a:lstStyle/>
                    <a:p>
                      <a:pPr rtl="1"/>
                      <a:endParaRPr lang="he-IL"/>
                    </a:p>
                  </a:txBody>
                  <a:tcPr/>
                </a:tc>
                <a:tc gridSpan="2">
                  <a:txBody>
                    <a:bodyPr/>
                    <a:lstStyle/>
                    <a:p>
                      <a:pPr algn="ctr" rtl="1">
                        <a:spcAft>
                          <a:spcPts val="0"/>
                        </a:spcAft>
                      </a:pPr>
                      <a:r>
                        <a:rPr lang="en-US" sz="1400" dirty="0">
                          <a:effectLst/>
                          <a:latin typeface="Calibri" panose="020F0502020204030204" pitchFamily="34" charset="0"/>
                          <a:cs typeface="Calibri" panose="020F0502020204030204" pitchFamily="34" charset="0"/>
                        </a:rPr>
                        <a:t>Means of Arrival</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hMerge="1">
                  <a:txBody>
                    <a:bodyPr/>
                    <a:lstStyle/>
                    <a:p>
                      <a:pPr rtl="1"/>
                      <a:endParaRPr lang="he-IL"/>
                    </a:p>
                  </a:txBody>
                  <a:tcPr/>
                </a:tc>
                <a:tc gridSpan="2">
                  <a:txBody>
                    <a:bodyPr/>
                    <a:lstStyle/>
                    <a:p>
                      <a:pPr algn="ctr" rtl="1">
                        <a:spcAft>
                          <a:spcPts val="0"/>
                        </a:spcAft>
                      </a:pPr>
                      <a:r>
                        <a:rPr lang="en-US" sz="1400" dirty="0">
                          <a:effectLst/>
                          <a:latin typeface="Calibri" panose="020F0502020204030204" pitchFamily="34" charset="0"/>
                          <a:cs typeface="Calibri" panose="020F0502020204030204" pitchFamily="34" charset="0"/>
                        </a:rPr>
                        <a:t>Arrival at Activity</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hMerge="1">
                  <a:txBody>
                    <a:bodyPr/>
                    <a:lstStyle/>
                    <a:p>
                      <a:pPr rtl="1"/>
                      <a:endParaRPr lang="he-IL"/>
                    </a:p>
                  </a:txBody>
                  <a:tcPr/>
                </a:tc>
                <a:extLst>
                  <a:ext uri="{0D108BD9-81ED-4DB2-BD59-A6C34878D82A}">
                    <a16:rowId xmlns:a16="http://schemas.microsoft.com/office/drawing/2014/main" val="1251736706"/>
                  </a:ext>
                </a:extLst>
              </a:tr>
              <a:tr h="222851">
                <a:tc rowSpan="4">
                  <a:txBody>
                    <a:bodyPr/>
                    <a:lstStyle/>
                    <a:p>
                      <a:pPr algn="ctr" rtl="1">
                        <a:spcAft>
                          <a:spcPts val="0"/>
                        </a:spcAft>
                      </a:pPr>
                      <a:r>
                        <a:rPr lang="en-US" sz="1800" b="1" dirty="0">
                          <a:effectLst/>
                          <a:latin typeface="Calibri" panose="020F0502020204030204" pitchFamily="34" charset="0"/>
                          <a:ea typeface="Times New Roman" panose="02020603050405020304" pitchFamily="18" charset="0"/>
                          <a:cs typeface="Calibri" panose="020F0502020204030204" pitchFamily="34" charset="0"/>
                        </a:rPr>
                        <a:t>Jaffa</a:t>
                      </a:r>
                    </a:p>
                  </a:txBody>
                  <a:tcPr marL="68580" marR="68580" marT="0" marB="0" anchor="ctr"/>
                </a:tc>
                <a:tc>
                  <a:txBody>
                    <a:bodyPr/>
                    <a:lstStyle/>
                    <a:p>
                      <a:pPr algn="r" rtl="1">
                        <a:spcAft>
                          <a:spcPts val="0"/>
                        </a:spcAft>
                      </a:pPr>
                      <a:r>
                        <a:rPr lang="en-US" sz="1400" b="0" dirty="0">
                          <a:effectLst/>
                          <a:latin typeface="Calibri" panose="020F0502020204030204" pitchFamily="34" charset="0"/>
                          <a:cs typeface="Calibri" panose="020F0502020204030204" pitchFamily="34" charset="0"/>
                        </a:rPr>
                        <a:t>Parent</a:t>
                      </a:r>
                      <a:endParaRPr lang="en-US" sz="1600" b="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r" rtl="0">
                        <a:spcAft>
                          <a:spcPts val="0"/>
                        </a:spcAft>
                      </a:pPr>
                      <a:r>
                        <a:rPr lang="en-US" sz="1400" dirty="0">
                          <a:effectLst/>
                          <a:latin typeface="Calibri" panose="020F0502020204030204" pitchFamily="34" charset="0"/>
                          <a:cs typeface="Calibri" panose="020F0502020204030204" pitchFamily="34" charset="0"/>
                        </a:rPr>
                        <a:t>10</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marL="0" algn="r" defTabSz="914400" rtl="1" eaLnBrk="1" latinLnBrk="0" hangingPunct="1">
                        <a:spcAft>
                          <a:spcPts val="0"/>
                        </a:spcAft>
                      </a:pPr>
                      <a:r>
                        <a:rPr lang="en-US" sz="1400" b="0" kern="1200" dirty="0">
                          <a:solidFill>
                            <a:schemeClr val="lt1"/>
                          </a:solidFill>
                          <a:effectLst/>
                          <a:latin typeface="Calibri" panose="020F0502020204030204" pitchFamily="34" charset="0"/>
                          <a:ea typeface="+mn-ea"/>
                          <a:cs typeface="Calibri" panose="020F0502020204030204" pitchFamily="34" charset="0"/>
                        </a:rPr>
                        <a:t>M</a:t>
                      </a:r>
                    </a:p>
                  </a:txBody>
                  <a:tcPr marL="68580" marR="68580" marT="0" marB="0" anchor="b">
                    <a:solidFill>
                      <a:srgbClr val="A5A5A5"/>
                    </a:solidFill>
                  </a:tcPr>
                </a:tc>
                <a:tc>
                  <a:txBody>
                    <a:bodyPr/>
                    <a:lstStyle/>
                    <a:p>
                      <a:pPr algn="r" rtl="0">
                        <a:spcAft>
                          <a:spcPts val="0"/>
                        </a:spcAft>
                      </a:pPr>
                      <a:r>
                        <a:rPr lang="he-IL" sz="1400" dirty="0">
                          <a:effectLst/>
                          <a:latin typeface="Calibri" panose="020F0502020204030204" pitchFamily="34" charset="0"/>
                          <a:cs typeface="Calibri" panose="020F0502020204030204" pitchFamily="34" charset="0"/>
                        </a:rPr>
                        <a:t>1</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r" rtl="1">
                        <a:spcAft>
                          <a:spcPts val="0"/>
                        </a:spcAft>
                      </a:pPr>
                      <a:r>
                        <a:rPr lang="en-US" sz="1400" b="0" dirty="0">
                          <a:solidFill>
                            <a:schemeClr val="bg1"/>
                          </a:solidFill>
                          <a:effectLst/>
                          <a:latin typeface="Calibri" panose="020F0502020204030204" pitchFamily="34" charset="0"/>
                          <a:cs typeface="Calibri" panose="020F0502020204030204" pitchFamily="34" charset="0"/>
                        </a:rPr>
                        <a:t>In the neighborhood</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he-IL" sz="1400" dirty="0">
                          <a:effectLst/>
                          <a:latin typeface="Calibri" panose="020F0502020204030204" pitchFamily="34" charset="0"/>
                          <a:cs typeface="Calibri" panose="020F0502020204030204" pitchFamily="34" charset="0"/>
                        </a:rPr>
                        <a:t>11</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r" rtl="1">
                        <a:spcAft>
                          <a:spcPts val="0"/>
                        </a:spcAft>
                      </a:pPr>
                      <a:r>
                        <a:rPr lang="en-US" sz="1400" b="0" dirty="0">
                          <a:solidFill>
                            <a:schemeClr val="bg1"/>
                          </a:solidFill>
                          <a:effectLst/>
                          <a:latin typeface="Calibri" panose="020F0502020204030204" pitchFamily="34" charset="0"/>
                          <a:cs typeface="Calibri" panose="020F0502020204030204" pitchFamily="34" charset="0"/>
                        </a:rPr>
                        <a:t>Foot</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en-US" sz="1400" dirty="0">
                          <a:effectLst/>
                          <a:latin typeface="Calibri" panose="020F0502020204030204" pitchFamily="34" charset="0"/>
                          <a:cs typeface="Calibri" panose="020F0502020204030204" pitchFamily="34" charset="0"/>
                        </a:rPr>
                        <a:t>11</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r" rtl="1">
                        <a:spcAft>
                          <a:spcPts val="0"/>
                        </a:spcAft>
                      </a:pPr>
                      <a:r>
                        <a:rPr lang="en-US" sz="1400" dirty="0">
                          <a:solidFill>
                            <a:schemeClr val="bg1"/>
                          </a:solidFill>
                          <a:effectLst/>
                          <a:latin typeface="Calibri" panose="020F0502020204030204" pitchFamily="34" charset="0"/>
                          <a:cs typeface="Calibri" panose="020F0502020204030204" pitchFamily="34" charset="0"/>
                        </a:rPr>
                        <a:t>Intentional</a:t>
                      </a:r>
                      <a:endParaRPr lang="en-US" sz="16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he-IL" sz="1400" dirty="0">
                          <a:effectLst/>
                          <a:latin typeface="Calibri" panose="020F0502020204030204" pitchFamily="34" charset="0"/>
                          <a:cs typeface="Calibri" panose="020F0502020204030204" pitchFamily="34" charset="0"/>
                        </a:rPr>
                        <a:t>11</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extLst>
                  <a:ext uri="{0D108BD9-81ED-4DB2-BD59-A6C34878D82A}">
                    <a16:rowId xmlns:a16="http://schemas.microsoft.com/office/drawing/2014/main" val="2230204961"/>
                  </a:ext>
                </a:extLst>
              </a:tr>
              <a:tr h="222851">
                <a:tc vMerge="1">
                  <a:txBody>
                    <a:bodyPr/>
                    <a:lstStyle/>
                    <a:p>
                      <a:pPr algn="r" rtl="1">
                        <a:spcAft>
                          <a:spcPts val="0"/>
                        </a:spcAft>
                      </a:pPr>
                      <a:endParaRPr lang="en-US" sz="1600" b="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r" rtl="1">
                        <a:spcAft>
                          <a:spcPts val="0"/>
                        </a:spcAft>
                      </a:pPr>
                      <a:r>
                        <a:rPr lang="en-US" sz="1400" b="0" dirty="0">
                          <a:effectLst/>
                          <a:latin typeface="Calibri" panose="020F0502020204030204" pitchFamily="34" charset="0"/>
                          <a:cs typeface="Calibri" panose="020F0502020204030204" pitchFamily="34" charset="0"/>
                        </a:rPr>
                        <a:t>Grandparent</a:t>
                      </a:r>
                      <a:endParaRPr lang="en-US" sz="1600" b="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r" rtl="0">
                        <a:spcAft>
                          <a:spcPts val="0"/>
                        </a:spcAft>
                      </a:pPr>
                      <a:r>
                        <a:rPr lang="en-US" sz="1400" dirty="0">
                          <a:effectLst/>
                          <a:latin typeface="Calibri" panose="020F0502020204030204" pitchFamily="34" charset="0"/>
                          <a:cs typeface="Calibri" panose="020F0502020204030204" pitchFamily="34" charset="0"/>
                        </a:rPr>
                        <a:t>1</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marL="0" algn="r" defTabSz="914400" rtl="1" eaLnBrk="1" latinLnBrk="0" hangingPunct="1">
                        <a:spcAft>
                          <a:spcPts val="0"/>
                        </a:spcAft>
                      </a:pPr>
                      <a:r>
                        <a:rPr lang="en-US" sz="1400" b="0" kern="1200" dirty="0">
                          <a:solidFill>
                            <a:schemeClr val="lt1"/>
                          </a:solidFill>
                          <a:effectLst/>
                          <a:latin typeface="Calibri" panose="020F0502020204030204" pitchFamily="34" charset="0"/>
                          <a:ea typeface="+mn-ea"/>
                          <a:cs typeface="Calibri" panose="020F0502020204030204" pitchFamily="34" charset="0"/>
                        </a:rPr>
                        <a:t>F</a:t>
                      </a:r>
                    </a:p>
                  </a:txBody>
                  <a:tcPr marL="68580" marR="68580" marT="0" marB="0" anchor="b">
                    <a:solidFill>
                      <a:srgbClr val="A5A5A5"/>
                    </a:solidFill>
                  </a:tcPr>
                </a:tc>
                <a:tc>
                  <a:txBody>
                    <a:bodyPr/>
                    <a:lstStyle/>
                    <a:p>
                      <a:pPr algn="r" rtl="0">
                        <a:spcAft>
                          <a:spcPts val="0"/>
                        </a:spcAft>
                      </a:pPr>
                      <a:r>
                        <a:rPr lang="he-IL" sz="1400" dirty="0">
                          <a:effectLst/>
                          <a:latin typeface="Calibri" panose="020F0502020204030204" pitchFamily="34" charset="0"/>
                          <a:cs typeface="Calibri" panose="020F0502020204030204" pitchFamily="34" charset="0"/>
                        </a:rPr>
                        <a:t>13</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r" rtl="1">
                        <a:spcAft>
                          <a:spcPts val="0"/>
                        </a:spcAft>
                      </a:pPr>
                      <a:r>
                        <a:rPr lang="en-US" sz="1400" b="0" dirty="0">
                          <a:solidFill>
                            <a:schemeClr val="bg1"/>
                          </a:solidFill>
                          <a:effectLst/>
                          <a:latin typeface="Calibri" panose="020F0502020204030204" pitchFamily="34" charset="0"/>
                          <a:cs typeface="Calibri" panose="020F0502020204030204" pitchFamily="34" charset="0"/>
                        </a:rPr>
                        <a:t>Outside the neighborhood</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he-IL" sz="1400" dirty="0">
                          <a:effectLst/>
                          <a:latin typeface="Calibri" panose="020F0502020204030204" pitchFamily="34" charset="0"/>
                          <a:cs typeface="Calibri" panose="020F0502020204030204" pitchFamily="34" charset="0"/>
                        </a:rPr>
                        <a:t>5</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r" rtl="1">
                        <a:spcAft>
                          <a:spcPts val="0"/>
                        </a:spcAft>
                      </a:pPr>
                      <a:r>
                        <a:rPr lang="en-US" sz="14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Car</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he-IL" sz="1400" dirty="0">
                          <a:effectLst/>
                          <a:latin typeface="Calibri" panose="020F0502020204030204" pitchFamily="34" charset="0"/>
                          <a:cs typeface="Calibri" panose="020F0502020204030204" pitchFamily="34" charset="0"/>
                        </a:rPr>
                        <a:t>5</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r" rtl="1">
                        <a:spcAft>
                          <a:spcPts val="0"/>
                        </a:spcAft>
                      </a:pPr>
                      <a:r>
                        <a:rPr lang="en-US" sz="1400" dirty="0">
                          <a:solidFill>
                            <a:schemeClr val="bg1"/>
                          </a:solidFill>
                          <a:effectLst/>
                          <a:latin typeface="Calibri" panose="020F0502020204030204" pitchFamily="34" charset="0"/>
                          <a:cs typeface="Calibri" panose="020F0502020204030204" pitchFamily="34" charset="0"/>
                        </a:rPr>
                        <a:t>Unintentional</a:t>
                      </a:r>
                      <a:endParaRPr lang="en-US" sz="16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he-IL" sz="1400" dirty="0">
                          <a:effectLst/>
                          <a:latin typeface="Calibri" panose="020F0502020204030204" pitchFamily="34" charset="0"/>
                          <a:cs typeface="Calibri" panose="020F0502020204030204" pitchFamily="34" charset="0"/>
                        </a:rPr>
                        <a:t>5</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extLst>
                  <a:ext uri="{0D108BD9-81ED-4DB2-BD59-A6C34878D82A}">
                    <a16:rowId xmlns:a16="http://schemas.microsoft.com/office/drawing/2014/main" val="3045779235"/>
                  </a:ext>
                </a:extLst>
              </a:tr>
              <a:tr h="229217">
                <a:tc vMerge="1">
                  <a:txBody>
                    <a:bodyPr/>
                    <a:lstStyle/>
                    <a:p>
                      <a:pPr algn="r" rtl="1">
                        <a:spcAft>
                          <a:spcPts val="0"/>
                        </a:spcAft>
                      </a:pPr>
                      <a:endParaRPr lang="en-US" sz="1600" b="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r" rtl="1">
                        <a:spcAft>
                          <a:spcPts val="0"/>
                        </a:spcAft>
                      </a:pPr>
                      <a:r>
                        <a:rPr lang="en-US" sz="1400" b="0" dirty="0">
                          <a:effectLst/>
                          <a:latin typeface="Calibri" panose="020F0502020204030204" pitchFamily="34" charset="0"/>
                          <a:ea typeface="Times New Roman" panose="02020603050405020304" pitchFamily="18" charset="0"/>
                          <a:cs typeface="Calibri" panose="020F0502020204030204" pitchFamily="34" charset="0"/>
                        </a:rPr>
                        <a:t>Older sibling</a:t>
                      </a:r>
                      <a:endParaRPr lang="en-US" sz="1600" b="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r" rtl="0">
                        <a:spcAft>
                          <a:spcPts val="0"/>
                        </a:spcAft>
                      </a:pPr>
                      <a:r>
                        <a:rPr lang="he-IL" sz="1400" dirty="0">
                          <a:effectLst/>
                          <a:latin typeface="Calibri" panose="020F0502020204030204" pitchFamily="34" charset="0"/>
                          <a:cs typeface="Calibri" panose="020F0502020204030204" pitchFamily="34" charset="0"/>
                        </a:rPr>
                        <a:t>2</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rowSpan="2" gridSpan="2">
                  <a:txBody>
                    <a:bodyPr/>
                    <a:lstStyle/>
                    <a:p>
                      <a:pPr rtl="1"/>
                      <a:endParaRPr lang="en-US" sz="1600" dirty="0">
                        <a:effectLst/>
                        <a:latin typeface="Calibri" panose="020F0502020204030204" pitchFamily="34" charset="0"/>
                        <a:cs typeface="Calibri" panose="020F0502020204030204" pitchFamily="34" charset="0"/>
                      </a:endParaRPr>
                    </a:p>
                  </a:txBody>
                  <a:tcPr marL="68580" marR="68580" marT="0" marB="0" anchor="b">
                    <a:solidFill>
                      <a:schemeClr val="bg1">
                        <a:lumMod val="95000"/>
                      </a:schemeClr>
                    </a:solidFill>
                  </a:tcPr>
                </a:tc>
                <a:tc rowSpan="2" hMerge="1">
                  <a:txBody>
                    <a:bodyPr/>
                    <a:lstStyle/>
                    <a:p>
                      <a:pPr rtl="1"/>
                      <a:endParaRPr lang="en-US" sz="1600">
                        <a:effectLst/>
                        <a:latin typeface="Calibri" panose="020F0502020204030204" pitchFamily="34" charset="0"/>
                        <a:cs typeface="Calibri" panose="020F0502020204030204" pitchFamily="34" charset="0"/>
                      </a:endParaRPr>
                    </a:p>
                  </a:txBody>
                  <a:tcPr marL="68580" marR="68580" marT="0" marB="0" anchor="b">
                    <a:solidFill>
                      <a:schemeClr val="bg1">
                        <a:lumMod val="95000"/>
                      </a:schemeClr>
                    </a:solidFill>
                  </a:tcPr>
                </a:tc>
                <a:tc rowSpan="2" gridSpan="4">
                  <a:txBody>
                    <a:bodyPr/>
                    <a:lstStyle/>
                    <a:p>
                      <a:pPr algn="l" rtl="0">
                        <a:lnSpc>
                          <a:spcPct val="107000"/>
                        </a:lnSpc>
                        <a:spcAft>
                          <a:spcPts val="0"/>
                        </a:spcAft>
                      </a:pPr>
                      <a:r>
                        <a:rPr lang="en-US" sz="1200" dirty="0">
                          <a:effectLst/>
                          <a:latin typeface="Calibri" panose="020F0502020204030204" pitchFamily="34" charset="0"/>
                          <a:cs typeface="Calibri" panose="020F0502020204030204" pitchFamily="34" charset="0"/>
                        </a:rPr>
                        <a:t>In Kerem al-Dalek all were residents who arrived by foot; in the Red Park it was varied and some arrived by car from outside.</a:t>
                      </a: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bg1">
                        <a:lumMod val="95000"/>
                      </a:schemeClr>
                    </a:solidFill>
                  </a:tcPr>
                </a:tc>
                <a:tc rowSpan="2" hMerge="1">
                  <a:txBody>
                    <a:bodyPr/>
                    <a:lstStyle/>
                    <a:p>
                      <a:pPr rtl="1"/>
                      <a:endParaRPr lang="he-IL"/>
                    </a:p>
                  </a:txBody>
                  <a:tcPr/>
                </a:tc>
                <a:tc rowSpan="2" hMerge="1">
                  <a:txBody>
                    <a:bodyPr/>
                    <a:lstStyle/>
                    <a:p>
                      <a:pPr algn="r" rtl="1">
                        <a:spcAft>
                          <a:spcPts val="0"/>
                        </a:spcAft>
                      </a:pPr>
                      <a:endParaRPr lang="en-US" sz="1400" kern="1200" dirty="0">
                        <a:solidFill>
                          <a:schemeClr val="dk1"/>
                        </a:solidFill>
                        <a:effectLst/>
                        <a:latin typeface="Calibri" panose="020F0502020204030204" pitchFamily="34" charset="0"/>
                        <a:ea typeface="+mn-ea"/>
                        <a:cs typeface="Calibri" panose="020F0502020204030204" pitchFamily="34" charset="0"/>
                      </a:endParaRPr>
                    </a:p>
                  </a:txBody>
                  <a:tcPr marL="68580" marR="68580" marT="0" marB="0" anchor="b">
                    <a:solidFill>
                      <a:srgbClr val="F2F2F2"/>
                    </a:solidFill>
                  </a:tcPr>
                </a:tc>
                <a:tc rowSpan="2" hMerge="1">
                  <a:txBody>
                    <a:bodyPr/>
                    <a:lstStyle/>
                    <a:p>
                      <a:pPr algn="r" rtl="0">
                        <a:spcAft>
                          <a:spcPts val="0"/>
                        </a:spcAft>
                      </a:pP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rowSpan="2" gridSpan="2">
                  <a:txBody>
                    <a:bodyPr/>
                    <a:lstStyle/>
                    <a:p>
                      <a:pPr algn="l" rtl="0">
                        <a:lnSpc>
                          <a:spcPct val="107000"/>
                        </a:lnSpc>
                        <a:spcAft>
                          <a:spcPts val="0"/>
                        </a:spcAft>
                      </a:pPr>
                      <a:r>
                        <a:rPr lang="en-US" sz="1400" dirty="0">
                          <a:effectLst/>
                          <a:latin typeface="Calibri" panose="020F0502020204030204" pitchFamily="34" charset="0"/>
                          <a:cs typeface="Calibri" panose="020F0502020204030204" pitchFamily="34" charset="0"/>
                        </a:rPr>
                        <a:t>In Kerem al-Dalek all participants arrived intentionally</a:t>
                      </a:r>
                      <a:endParaRPr lang="en-US" sz="2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bg1">
                        <a:lumMod val="95000"/>
                      </a:schemeClr>
                    </a:solidFill>
                  </a:tcPr>
                </a:tc>
                <a:tc rowSpan="2" hMerge="1">
                  <a:txBody>
                    <a:bodyPr/>
                    <a:lstStyle/>
                    <a:p>
                      <a:pPr rtl="1"/>
                      <a:endParaRPr lang="he-IL"/>
                    </a:p>
                  </a:txBody>
                  <a:tcPr/>
                </a:tc>
                <a:extLst>
                  <a:ext uri="{0D108BD9-81ED-4DB2-BD59-A6C34878D82A}">
                    <a16:rowId xmlns:a16="http://schemas.microsoft.com/office/drawing/2014/main" val="3044866679"/>
                  </a:ext>
                </a:extLst>
              </a:tr>
              <a:tr h="228094">
                <a:tc vMerge="1">
                  <a:txBody>
                    <a:bodyPr/>
                    <a:lstStyle/>
                    <a:p>
                      <a:pPr algn="r" rtl="1">
                        <a:spcAft>
                          <a:spcPts val="0"/>
                        </a:spcAft>
                      </a:pPr>
                      <a:endParaRPr lang="en-US" sz="1600" b="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r" rtl="1">
                        <a:spcAft>
                          <a:spcPts val="0"/>
                        </a:spcAft>
                      </a:pPr>
                      <a:r>
                        <a:rPr lang="en-US" sz="1400" b="0" dirty="0">
                          <a:effectLst/>
                          <a:latin typeface="Calibri" panose="020F0502020204030204" pitchFamily="34" charset="0"/>
                          <a:cs typeface="Calibri" panose="020F0502020204030204" pitchFamily="34" charset="0"/>
                        </a:rPr>
                        <a:t>Children</a:t>
                      </a:r>
                      <a:endParaRPr lang="en-US" sz="1600" b="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r" rtl="1">
                        <a:spcAft>
                          <a:spcPts val="0"/>
                        </a:spcAft>
                      </a:pPr>
                      <a:r>
                        <a:rPr lang="he-IL" sz="1400" dirty="0">
                          <a:effectLst/>
                          <a:latin typeface="Calibri" panose="020F0502020204030204" pitchFamily="34" charset="0"/>
                          <a:cs typeface="Calibri" panose="020F0502020204030204" pitchFamily="34" charset="0"/>
                        </a:rPr>
                        <a:t>4</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gridSpan="2" vMerge="1">
                  <a:txBody>
                    <a:bodyPr/>
                    <a:lstStyle/>
                    <a:p>
                      <a:pPr rtl="1"/>
                      <a:endParaRPr lang="en-US" sz="1600">
                        <a:effectLst/>
                        <a:latin typeface="Calibri" panose="020F0502020204030204" pitchFamily="34" charset="0"/>
                        <a:cs typeface="Calibri" panose="020F0502020204030204" pitchFamily="34" charset="0"/>
                      </a:endParaRPr>
                    </a:p>
                  </a:txBody>
                  <a:tcPr marL="68580" marR="68580" marT="0" marB="0" anchor="b">
                    <a:solidFill>
                      <a:schemeClr val="bg1">
                        <a:lumMod val="95000"/>
                      </a:schemeClr>
                    </a:solidFill>
                  </a:tcPr>
                </a:tc>
                <a:tc hMerge="1" vMerge="1">
                  <a:txBody>
                    <a:bodyPr/>
                    <a:lstStyle/>
                    <a:p>
                      <a:pPr rtl="1"/>
                      <a:endParaRPr lang="en-US" sz="1600">
                        <a:effectLst/>
                        <a:latin typeface="Calibri" panose="020F0502020204030204" pitchFamily="34" charset="0"/>
                        <a:cs typeface="Calibri" panose="020F0502020204030204" pitchFamily="34" charset="0"/>
                      </a:endParaRPr>
                    </a:p>
                  </a:txBody>
                  <a:tcPr marL="68580" marR="68580" marT="0" marB="0" anchor="b">
                    <a:solidFill>
                      <a:schemeClr val="bg1">
                        <a:lumMod val="95000"/>
                      </a:schemeClr>
                    </a:solidFill>
                  </a:tcPr>
                </a:tc>
                <a:tc gridSpan="4" vMerge="1">
                  <a:txBody>
                    <a:bodyPr/>
                    <a:lstStyle/>
                    <a:p>
                      <a:pPr rtl="1"/>
                      <a:endParaRPr lang="he-IL"/>
                    </a:p>
                  </a:txBody>
                  <a:tcPr/>
                </a:tc>
                <a:tc hMerge="1" vMerge="1">
                  <a:txBody>
                    <a:bodyPr/>
                    <a:lstStyle/>
                    <a:p>
                      <a:pPr rtl="1"/>
                      <a:endParaRPr lang="he-IL"/>
                    </a:p>
                  </a:txBody>
                  <a:tcPr/>
                </a:tc>
                <a:tc hMerge="1" vMerge="1">
                  <a:txBody>
                    <a:bodyPr/>
                    <a:lstStyle/>
                    <a:p>
                      <a:pPr algn="r" rtl="1">
                        <a:spcAft>
                          <a:spcPts val="0"/>
                        </a:spcAft>
                      </a:pPr>
                      <a:endParaRPr lang="en-US" sz="1600" b="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hMerge="1" vMerge="1">
                  <a:txBody>
                    <a:bodyPr/>
                    <a:lstStyle/>
                    <a:p>
                      <a:pPr algn="r" rtl="0">
                        <a:spcAft>
                          <a:spcPts val="0"/>
                        </a:spcAft>
                      </a:pP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gridSpan="2" vMerge="1">
                  <a:txBody>
                    <a:bodyPr/>
                    <a:lstStyle/>
                    <a:p>
                      <a:pPr rtl="1"/>
                      <a:endParaRPr lang="he-IL"/>
                    </a:p>
                  </a:txBody>
                  <a:tcPr/>
                </a:tc>
                <a:tc hMerge="1" vMerge="1">
                  <a:txBody>
                    <a:bodyPr/>
                    <a:lstStyle/>
                    <a:p>
                      <a:pPr rtl="1"/>
                      <a:endParaRPr lang="he-IL"/>
                    </a:p>
                  </a:txBody>
                  <a:tcPr/>
                </a:tc>
                <a:extLst>
                  <a:ext uri="{0D108BD9-81ED-4DB2-BD59-A6C34878D82A}">
                    <a16:rowId xmlns:a16="http://schemas.microsoft.com/office/drawing/2014/main" val="2666345337"/>
                  </a:ext>
                </a:extLst>
              </a:tr>
            </a:tbl>
          </a:graphicData>
        </a:graphic>
      </p:graphicFrame>
      <p:sp>
        <p:nvSpPr>
          <p:cNvPr id="5" name="Rectangle 1">
            <a:extLst>
              <a:ext uri="{FF2B5EF4-FFF2-40B4-BE49-F238E27FC236}">
                <a16:creationId xmlns:a16="http://schemas.microsoft.com/office/drawing/2014/main" id="{36C10C58-B585-4811-B16B-8F9F0CCB4659}"/>
              </a:ext>
            </a:extLst>
          </p:cNvPr>
          <p:cNvSpPr>
            <a:spLocks noChangeArrowheads="1"/>
          </p:cNvSpPr>
          <p:nvPr/>
        </p:nvSpPr>
        <p:spPr bwMode="auto">
          <a:xfrm>
            <a:off x="2229890" y="6167341"/>
            <a:ext cx="872226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en-US" altLang="he-IL" sz="1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The interviewees accompanied about 30 children and infants from birth through age 8 in the Jaffa area, and 7 children aged six months to 5 years in the city center</a:t>
            </a:r>
            <a:endParaRPr kumimoji="0" lang="he-IL" altLang="he-IL"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graphicFrame>
        <p:nvGraphicFramePr>
          <p:cNvPr id="7" name="Table 6">
            <a:extLst>
              <a:ext uri="{FF2B5EF4-FFF2-40B4-BE49-F238E27FC236}">
                <a16:creationId xmlns:a16="http://schemas.microsoft.com/office/drawing/2014/main" id="{54919DF9-DB54-43A0-8C7C-11EBD9D87B60}"/>
              </a:ext>
            </a:extLst>
          </p:cNvPr>
          <p:cNvGraphicFramePr>
            <a:graphicFrameLocks noGrp="1"/>
          </p:cNvGraphicFramePr>
          <p:nvPr>
            <p:extLst>
              <p:ext uri="{D42A27DB-BD31-4B8C-83A1-F6EECF244321}">
                <p14:modId xmlns:p14="http://schemas.microsoft.com/office/powerpoint/2010/main" val="2966093317"/>
              </p:ext>
            </p:extLst>
          </p:nvPr>
        </p:nvGraphicFramePr>
        <p:xfrm>
          <a:off x="635533" y="5561545"/>
          <a:ext cx="11247789" cy="466691"/>
        </p:xfrm>
        <a:graphic>
          <a:graphicData uri="http://schemas.openxmlformats.org/drawingml/2006/table">
            <a:tbl>
              <a:tblPr rtl="1" firstCol="1" bandRow="1">
                <a:tableStyleId>{F5AB1C69-6EDB-4FF4-983F-18BD219EF322}</a:tableStyleId>
              </a:tblPr>
              <a:tblGrid>
                <a:gridCol w="1236773">
                  <a:extLst>
                    <a:ext uri="{9D8B030D-6E8A-4147-A177-3AD203B41FA5}">
                      <a16:colId xmlns:a16="http://schemas.microsoft.com/office/drawing/2014/main" val="1889433376"/>
                    </a:ext>
                  </a:extLst>
                </a:gridCol>
                <a:gridCol w="1236773">
                  <a:extLst>
                    <a:ext uri="{9D8B030D-6E8A-4147-A177-3AD203B41FA5}">
                      <a16:colId xmlns:a16="http://schemas.microsoft.com/office/drawing/2014/main" val="995772904"/>
                    </a:ext>
                  </a:extLst>
                </a:gridCol>
                <a:gridCol w="496685">
                  <a:extLst>
                    <a:ext uri="{9D8B030D-6E8A-4147-A177-3AD203B41FA5}">
                      <a16:colId xmlns:a16="http://schemas.microsoft.com/office/drawing/2014/main" val="3424591260"/>
                    </a:ext>
                  </a:extLst>
                </a:gridCol>
                <a:gridCol w="434109">
                  <a:extLst>
                    <a:ext uri="{9D8B030D-6E8A-4147-A177-3AD203B41FA5}">
                      <a16:colId xmlns:a16="http://schemas.microsoft.com/office/drawing/2014/main" val="323102562"/>
                    </a:ext>
                  </a:extLst>
                </a:gridCol>
                <a:gridCol w="922531">
                  <a:extLst>
                    <a:ext uri="{9D8B030D-6E8A-4147-A177-3AD203B41FA5}">
                      <a16:colId xmlns:a16="http://schemas.microsoft.com/office/drawing/2014/main" val="2281880755"/>
                    </a:ext>
                  </a:extLst>
                </a:gridCol>
                <a:gridCol w="1317071">
                  <a:extLst>
                    <a:ext uri="{9D8B030D-6E8A-4147-A177-3AD203B41FA5}">
                      <a16:colId xmlns:a16="http://schemas.microsoft.com/office/drawing/2014/main" val="3005334350"/>
                    </a:ext>
                  </a:extLst>
                </a:gridCol>
                <a:gridCol w="1652631">
                  <a:extLst>
                    <a:ext uri="{9D8B030D-6E8A-4147-A177-3AD203B41FA5}">
                      <a16:colId xmlns:a16="http://schemas.microsoft.com/office/drawing/2014/main" val="1578924148"/>
                    </a:ext>
                  </a:extLst>
                </a:gridCol>
                <a:gridCol w="629175">
                  <a:extLst>
                    <a:ext uri="{9D8B030D-6E8A-4147-A177-3AD203B41FA5}">
                      <a16:colId xmlns:a16="http://schemas.microsoft.com/office/drawing/2014/main" val="1383703242"/>
                    </a:ext>
                  </a:extLst>
                </a:gridCol>
                <a:gridCol w="805343">
                  <a:extLst>
                    <a:ext uri="{9D8B030D-6E8A-4147-A177-3AD203B41FA5}">
                      <a16:colId xmlns:a16="http://schemas.microsoft.com/office/drawing/2014/main" val="4029347661"/>
                    </a:ext>
                  </a:extLst>
                </a:gridCol>
                <a:gridCol w="1140903">
                  <a:extLst>
                    <a:ext uri="{9D8B030D-6E8A-4147-A177-3AD203B41FA5}">
                      <a16:colId xmlns:a16="http://schemas.microsoft.com/office/drawing/2014/main" val="333862990"/>
                    </a:ext>
                  </a:extLst>
                </a:gridCol>
                <a:gridCol w="1375795">
                  <a:extLst>
                    <a:ext uri="{9D8B030D-6E8A-4147-A177-3AD203B41FA5}">
                      <a16:colId xmlns:a16="http://schemas.microsoft.com/office/drawing/2014/main" val="3324706757"/>
                    </a:ext>
                  </a:extLst>
                </a:gridCol>
              </a:tblGrid>
              <a:tr h="222851">
                <a:tc rowSpan="2">
                  <a:txBody>
                    <a:bodyPr/>
                    <a:lstStyle/>
                    <a:p>
                      <a:pPr algn="ctr" rtl="1">
                        <a:spcAft>
                          <a:spcPts val="0"/>
                        </a:spcAft>
                      </a:pPr>
                      <a:r>
                        <a:rPr lang="en-US" sz="1800" b="1" dirty="0">
                          <a:effectLst/>
                          <a:latin typeface="Calibri" panose="020F0502020204030204" pitchFamily="34" charset="0"/>
                          <a:ea typeface="Times New Roman" panose="02020603050405020304" pitchFamily="18" charset="0"/>
                          <a:cs typeface="Calibri" panose="020F0502020204030204" pitchFamily="34" charset="0"/>
                        </a:rPr>
                        <a:t>City Center</a:t>
                      </a:r>
                    </a:p>
                  </a:txBody>
                  <a:tcPr marL="68580" marR="68580" marT="0" marB="0" anchor="ctr"/>
                </a:tc>
                <a:tc>
                  <a:txBody>
                    <a:bodyPr/>
                    <a:lstStyle/>
                    <a:p>
                      <a:pPr marL="0" algn="r" defTabSz="914400" rtl="1" eaLnBrk="1" latinLnBrk="0" hangingPunct="1">
                        <a:spcAft>
                          <a:spcPts val="0"/>
                        </a:spcAft>
                      </a:pPr>
                      <a:r>
                        <a:rPr lang="en-US" sz="1400" b="0" kern="1200" dirty="0">
                          <a:solidFill>
                            <a:schemeClr val="dk1"/>
                          </a:solidFill>
                          <a:effectLst/>
                          <a:latin typeface="Calibri" panose="020F0502020204030204" pitchFamily="34" charset="0"/>
                          <a:ea typeface="+mn-ea"/>
                          <a:cs typeface="Calibri" panose="020F0502020204030204" pitchFamily="34" charset="0"/>
                        </a:rPr>
                        <a:t>Parent</a:t>
                      </a:r>
                    </a:p>
                  </a:txBody>
                  <a:tcPr marL="68580" marR="68580" marT="0" marB="0" anchor="b"/>
                </a:tc>
                <a:tc>
                  <a:txBody>
                    <a:bodyPr/>
                    <a:lstStyle/>
                    <a:p>
                      <a:pPr marL="0" algn="r" defTabSz="914400" rtl="1" eaLnBrk="1" latinLnBrk="0" hangingPunct="1">
                        <a:spcAft>
                          <a:spcPts val="0"/>
                        </a:spcAft>
                      </a:pPr>
                      <a:r>
                        <a:rPr lang="en-US" sz="1400" b="0" kern="1200" dirty="0">
                          <a:solidFill>
                            <a:schemeClr val="dk1"/>
                          </a:solidFill>
                          <a:effectLst/>
                          <a:latin typeface="Calibri" panose="020F0502020204030204" pitchFamily="34" charset="0"/>
                          <a:ea typeface="+mn-ea"/>
                          <a:cs typeface="Calibri" panose="020F0502020204030204" pitchFamily="34" charset="0"/>
                        </a:rPr>
                        <a:t>5</a:t>
                      </a:r>
                    </a:p>
                  </a:txBody>
                  <a:tcPr marL="68580" marR="68580" marT="0" marB="0" anchor="b">
                    <a:solidFill>
                      <a:schemeClr val="bg1">
                        <a:lumMod val="95000"/>
                      </a:schemeClr>
                    </a:solidFill>
                  </a:tcPr>
                </a:tc>
                <a:tc>
                  <a:txBody>
                    <a:bodyPr/>
                    <a:lstStyle/>
                    <a:p>
                      <a:pPr marL="0" algn="r" defTabSz="914400" rtl="1" eaLnBrk="1" latinLnBrk="0" hangingPunct="1">
                        <a:spcAft>
                          <a:spcPts val="0"/>
                        </a:spcAft>
                      </a:pPr>
                      <a:r>
                        <a:rPr lang="en-US" sz="1400" b="0" kern="1200" dirty="0">
                          <a:solidFill>
                            <a:schemeClr val="bg1"/>
                          </a:solidFill>
                          <a:effectLst/>
                          <a:latin typeface="Calibri" panose="020F0502020204030204" pitchFamily="34" charset="0"/>
                          <a:ea typeface="+mn-ea"/>
                          <a:cs typeface="Calibri" panose="020F0502020204030204" pitchFamily="34" charset="0"/>
                        </a:rPr>
                        <a:t>M</a:t>
                      </a:r>
                    </a:p>
                  </a:txBody>
                  <a:tcPr marL="68580" marR="68580" marT="0" marB="0" anchor="b">
                    <a:solidFill>
                      <a:srgbClr val="A5A5A5"/>
                    </a:solidFill>
                  </a:tcPr>
                </a:tc>
                <a:tc>
                  <a:txBody>
                    <a:bodyPr/>
                    <a:lstStyle/>
                    <a:p>
                      <a:pPr marL="0" algn="r" defTabSz="914400" rtl="1" eaLnBrk="1" latinLnBrk="0" hangingPunct="1">
                        <a:spcAft>
                          <a:spcPts val="0"/>
                        </a:spcAft>
                      </a:pPr>
                      <a:r>
                        <a:rPr lang="en-US" sz="1400" b="0" kern="1200" dirty="0">
                          <a:solidFill>
                            <a:schemeClr val="dk1"/>
                          </a:solidFill>
                          <a:effectLst/>
                          <a:latin typeface="Calibri" panose="020F0502020204030204" pitchFamily="34" charset="0"/>
                          <a:ea typeface="+mn-ea"/>
                          <a:cs typeface="Calibri" panose="020F0502020204030204" pitchFamily="34" charset="0"/>
                        </a:rPr>
                        <a:t>2</a:t>
                      </a:r>
                    </a:p>
                  </a:txBody>
                  <a:tcPr marL="68580" marR="68580" marT="0" marB="0" anchor="b">
                    <a:solidFill>
                      <a:schemeClr val="bg1">
                        <a:lumMod val="95000"/>
                      </a:schemeClr>
                    </a:solidFill>
                  </a:tcPr>
                </a:tc>
                <a:tc>
                  <a:txBody>
                    <a:bodyPr/>
                    <a:lstStyle/>
                    <a:p>
                      <a:pPr marL="0" algn="r" defTabSz="914400" rtl="1" eaLnBrk="1" latinLnBrk="0" hangingPunct="1">
                        <a:spcAft>
                          <a:spcPts val="0"/>
                        </a:spcAft>
                      </a:pPr>
                      <a:r>
                        <a:rPr lang="en-US" sz="1400" b="0" kern="1200" dirty="0">
                          <a:solidFill>
                            <a:schemeClr val="bg1"/>
                          </a:solidFill>
                          <a:effectLst/>
                          <a:latin typeface="Calibri" panose="020F0502020204030204" pitchFamily="34" charset="0"/>
                          <a:ea typeface="+mn-ea"/>
                          <a:cs typeface="Calibri" panose="020F0502020204030204" pitchFamily="34" charset="0"/>
                        </a:rPr>
                        <a:t>Neighborhood</a:t>
                      </a:r>
                    </a:p>
                  </a:txBody>
                  <a:tcPr marL="68580" marR="68580" marT="0" marB="0" anchor="b">
                    <a:solidFill>
                      <a:srgbClr val="A5A5A5"/>
                    </a:solidFill>
                  </a:tcPr>
                </a:tc>
                <a:tc>
                  <a:txBody>
                    <a:bodyPr/>
                    <a:lstStyle/>
                    <a:p>
                      <a:pPr marL="0" algn="r" defTabSz="914400" rtl="1" eaLnBrk="1" latinLnBrk="0" hangingPunct="1">
                        <a:spcAft>
                          <a:spcPts val="0"/>
                        </a:spcAft>
                      </a:pPr>
                      <a:r>
                        <a:rPr lang="he-IL" sz="1400" b="0" kern="1200" dirty="0">
                          <a:solidFill>
                            <a:schemeClr val="dk1"/>
                          </a:solidFill>
                          <a:effectLst/>
                          <a:latin typeface="Calibri" panose="020F0502020204030204" pitchFamily="34" charset="0"/>
                          <a:ea typeface="+mn-ea"/>
                          <a:cs typeface="Calibri" panose="020F0502020204030204" pitchFamily="34" charset="0"/>
                        </a:rPr>
                        <a:t>6</a:t>
                      </a:r>
                      <a:endParaRPr lang="en-US" sz="1400" b="0" kern="1200" dirty="0">
                        <a:solidFill>
                          <a:schemeClr val="dk1"/>
                        </a:solidFill>
                        <a:effectLst/>
                        <a:latin typeface="Calibri" panose="020F0502020204030204" pitchFamily="34" charset="0"/>
                        <a:ea typeface="+mn-ea"/>
                        <a:cs typeface="Calibri" panose="020F0502020204030204" pitchFamily="34" charset="0"/>
                      </a:endParaRPr>
                    </a:p>
                  </a:txBody>
                  <a:tcPr marL="68580" marR="68580" marT="0" marB="0" anchor="b">
                    <a:solidFill>
                      <a:schemeClr val="bg1">
                        <a:lumMod val="95000"/>
                      </a:schemeClr>
                    </a:solidFill>
                  </a:tcPr>
                </a:tc>
                <a:tc>
                  <a:txBody>
                    <a:bodyPr/>
                    <a:lstStyle/>
                    <a:p>
                      <a:pPr marL="0" algn="r" defTabSz="914400" rtl="1" eaLnBrk="1" latinLnBrk="0" hangingPunct="1">
                        <a:spcAft>
                          <a:spcPts val="0"/>
                        </a:spcAft>
                      </a:pPr>
                      <a:r>
                        <a:rPr lang="en-US" sz="1400" b="0" kern="1200" dirty="0">
                          <a:solidFill>
                            <a:schemeClr val="bg1"/>
                          </a:solidFill>
                          <a:effectLst/>
                          <a:latin typeface="Calibri" panose="020F0502020204030204" pitchFamily="34" charset="0"/>
                          <a:ea typeface="+mn-ea"/>
                          <a:cs typeface="Calibri" panose="020F0502020204030204" pitchFamily="34" charset="0"/>
                        </a:rPr>
                        <a:t>Foot</a:t>
                      </a:r>
                    </a:p>
                  </a:txBody>
                  <a:tcPr marL="68580" marR="68580" marT="0" marB="0" anchor="b">
                    <a:solidFill>
                      <a:srgbClr val="A5A5A5"/>
                    </a:solidFill>
                  </a:tcPr>
                </a:tc>
                <a:tc>
                  <a:txBody>
                    <a:bodyPr/>
                    <a:lstStyle/>
                    <a:p>
                      <a:pPr marL="0" algn="r" defTabSz="914400" rtl="1" eaLnBrk="1" latinLnBrk="0" hangingPunct="1">
                        <a:spcAft>
                          <a:spcPts val="0"/>
                        </a:spcAft>
                      </a:pPr>
                      <a:r>
                        <a:rPr lang="he-IL" sz="1400" b="0" kern="1200" dirty="0">
                          <a:solidFill>
                            <a:schemeClr val="dk1"/>
                          </a:solidFill>
                          <a:effectLst/>
                          <a:latin typeface="Calibri" panose="020F0502020204030204" pitchFamily="34" charset="0"/>
                          <a:ea typeface="+mn-ea"/>
                          <a:cs typeface="Calibri" panose="020F0502020204030204" pitchFamily="34" charset="0"/>
                        </a:rPr>
                        <a:t>6</a:t>
                      </a:r>
                      <a:endParaRPr lang="en-US" sz="1400" b="0" kern="1200" dirty="0">
                        <a:solidFill>
                          <a:schemeClr val="dk1"/>
                        </a:solidFill>
                        <a:effectLst/>
                        <a:latin typeface="Calibri" panose="020F0502020204030204" pitchFamily="34" charset="0"/>
                        <a:ea typeface="+mn-ea"/>
                        <a:cs typeface="Calibri" panose="020F0502020204030204" pitchFamily="34" charset="0"/>
                      </a:endParaRPr>
                    </a:p>
                  </a:txBody>
                  <a:tcPr marL="68580" marR="68580" marT="0" marB="0" anchor="b">
                    <a:solidFill>
                      <a:schemeClr val="bg1">
                        <a:lumMod val="95000"/>
                      </a:schemeClr>
                    </a:solidFill>
                  </a:tcPr>
                </a:tc>
                <a:tc>
                  <a:txBody>
                    <a:bodyPr/>
                    <a:lstStyle/>
                    <a:p>
                      <a:pPr marL="0" algn="r" defTabSz="914400" rtl="1" eaLnBrk="1" latinLnBrk="0" hangingPunct="1">
                        <a:spcAft>
                          <a:spcPts val="0"/>
                        </a:spcAft>
                      </a:pPr>
                      <a:r>
                        <a:rPr lang="en-US" sz="1400" b="0" kern="1200" dirty="0">
                          <a:solidFill>
                            <a:schemeClr val="bg1"/>
                          </a:solidFill>
                          <a:effectLst/>
                          <a:latin typeface="Calibri" panose="020F0502020204030204" pitchFamily="34" charset="0"/>
                          <a:ea typeface="+mn-ea"/>
                          <a:cs typeface="Calibri" panose="020F0502020204030204" pitchFamily="34" charset="0"/>
                        </a:rPr>
                        <a:t>Intentional</a:t>
                      </a:r>
                    </a:p>
                  </a:txBody>
                  <a:tcPr marL="68580" marR="68580" marT="0" marB="0" anchor="b">
                    <a:solidFill>
                      <a:srgbClr val="A5A5A5"/>
                    </a:solidFill>
                  </a:tcPr>
                </a:tc>
                <a:tc>
                  <a:txBody>
                    <a:bodyPr/>
                    <a:lstStyle/>
                    <a:p>
                      <a:pPr marL="0" algn="r" defTabSz="914400" rtl="1" eaLnBrk="1" latinLnBrk="0" hangingPunct="1">
                        <a:spcAft>
                          <a:spcPts val="0"/>
                        </a:spcAft>
                      </a:pPr>
                      <a:r>
                        <a:rPr lang="he-IL" sz="1400" b="0" kern="1200" dirty="0">
                          <a:solidFill>
                            <a:schemeClr val="dk1"/>
                          </a:solidFill>
                          <a:effectLst/>
                          <a:latin typeface="Calibri" panose="020F0502020204030204" pitchFamily="34" charset="0"/>
                          <a:ea typeface="+mn-ea"/>
                          <a:cs typeface="Calibri" panose="020F0502020204030204" pitchFamily="34" charset="0"/>
                        </a:rPr>
                        <a:t>1</a:t>
                      </a:r>
                      <a:endParaRPr lang="en-US" sz="1400" b="0" kern="1200" dirty="0">
                        <a:solidFill>
                          <a:schemeClr val="dk1"/>
                        </a:solidFill>
                        <a:effectLst/>
                        <a:latin typeface="Calibri" panose="020F0502020204030204" pitchFamily="34" charset="0"/>
                        <a:ea typeface="+mn-ea"/>
                        <a:cs typeface="Calibri" panose="020F0502020204030204" pitchFamily="34" charset="0"/>
                      </a:endParaRPr>
                    </a:p>
                  </a:txBody>
                  <a:tcPr marL="68580" marR="68580" marT="0" marB="0" anchor="b">
                    <a:solidFill>
                      <a:schemeClr val="bg1">
                        <a:lumMod val="95000"/>
                      </a:schemeClr>
                    </a:solidFill>
                  </a:tcPr>
                </a:tc>
                <a:extLst>
                  <a:ext uri="{0D108BD9-81ED-4DB2-BD59-A6C34878D82A}">
                    <a16:rowId xmlns:a16="http://schemas.microsoft.com/office/drawing/2014/main" val="2230204961"/>
                  </a:ext>
                </a:extLst>
              </a:tr>
              <a:tr h="222851">
                <a:tc vMerge="1">
                  <a:txBody>
                    <a:bodyPr/>
                    <a:lstStyle/>
                    <a:p>
                      <a:pPr algn="r" rtl="1">
                        <a:spcAft>
                          <a:spcPts val="0"/>
                        </a:spcAft>
                      </a:pPr>
                      <a:endParaRPr lang="en-US" sz="1600" b="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r" rtl="1">
                        <a:spcAft>
                          <a:spcPts val="0"/>
                        </a:spcAft>
                      </a:pPr>
                      <a:r>
                        <a:rPr lang="en-US" sz="1400" b="0" dirty="0">
                          <a:effectLst/>
                          <a:latin typeface="Calibri" panose="020F0502020204030204" pitchFamily="34" charset="0"/>
                          <a:cs typeface="Calibri" panose="020F0502020204030204" pitchFamily="34" charset="0"/>
                        </a:rPr>
                        <a:t>Grandparent</a:t>
                      </a:r>
                      <a:endParaRPr lang="en-US" sz="1600" b="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r" rtl="0">
                        <a:spcAft>
                          <a:spcPts val="0"/>
                        </a:spcAft>
                      </a:pPr>
                      <a:r>
                        <a:rPr lang="en-US" sz="1600" dirty="0">
                          <a:effectLst/>
                          <a:latin typeface="Calibri" panose="020F0502020204030204" pitchFamily="34" charset="0"/>
                          <a:ea typeface="Times New Roman" panose="02020603050405020304" pitchFamily="18" charset="0"/>
                          <a:cs typeface="Calibri" panose="020F0502020204030204" pitchFamily="34" charset="0"/>
                        </a:rPr>
                        <a:t>1</a:t>
                      </a:r>
                    </a:p>
                  </a:txBody>
                  <a:tcPr marL="68580" marR="68580" marT="0" marB="0" anchor="b">
                    <a:solidFill>
                      <a:schemeClr val="bg1">
                        <a:lumMod val="95000"/>
                      </a:schemeClr>
                    </a:solidFill>
                  </a:tcPr>
                </a:tc>
                <a:tc>
                  <a:txBody>
                    <a:bodyPr/>
                    <a:lstStyle/>
                    <a:p>
                      <a:pPr marL="0" algn="r" defTabSz="914400" rtl="1" eaLnBrk="1" latinLnBrk="0" hangingPunct="1">
                        <a:spcAft>
                          <a:spcPts val="0"/>
                        </a:spcAft>
                      </a:pPr>
                      <a:r>
                        <a:rPr lang="en-US" sz="1400" b="0" kern="1200" dirty="0">
                          <a:solidFill>
                            <a:schemeClr val="lt1"/>
                          </a:solidFill>
                          <a:effectLst/>
                          <a:latin typeface="Calibri" panose="020F0502020204030204" pitchFamily="34" charset="0"/>
                          <a:ea typeface="+mn-ea"/>
                          <a:cs typeface="Calibri" panose="020F0502020204030204" pitchFamily="34" charset="0"/>
                        </a:rPr>
                        <a:t>F</a:t>
                      </a:r>
                    </a:p>
                  </a:txBody>
                  <a:tcPr marL="68580" marR="68580" marT="0" marB="0" anchor="b">
                    <a:solidFill>
                      <a:srgbClr val="A5A5A5"/>
                    </a:solidFill>
                  </a:tcPr>
                </a:tc>
                <a:tc>
                  <a:txBody>
                    <a:bodyPr/>
                    <a:lstStyle/>
                    <a:p>
                      <a:pPr algn="r" rtl="0">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4</a:t>
                      </a:r>
                    </a:p>
                  </a:txBody>
                  <a:tcPr marL="68580" marR="68580" marT="0" marB="0" anchor="b">
                    <a:solidFill>
                      <a:schemeClr val="bg1">
                        <a:lumMod val="95000"/>
                      </a:schemeClr>
                    </a:solidFill>
                  </a:tcPr>
                </a:tc>
                <a:tc gridSpan="2">
                  <a:txBody>
                    <a:bodyPr/>
                    <a:lstStyle/>
                    <a:p>
                      <a:pPr algn="r" rtl="1">
                        <a:spcAft>
                          <a:spcPts val="0"/>
                        </a:spcAft>
                      </a:pP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F2F2F2"/>
                    </a:solidFill>
                  </a:tcPr>
                </a:tc>
                <a:tc hMerge="1">
                  <a:txBody>
                    <a:bodyPr/>
                    <a:lstStyle/>
                    <a:p>
                      <a:pPr algn="r" rtl="0">
                        <a:spcAft>
                          <a:spcPts val="0"/>
                        </a:spcAft>
                      </a:pP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gridSpan="2">
                  <a:txBody>
                    <a:bodyPr/>
                    <a:lstStyle/>
                    <a:p>
                      <a:pPr algn="r" rtl="1">
                        <a:spcAft>
                          <a:spcPts val="0"/>
                        </a:spcAft>
                      </a:pP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F2F2F2"/>
                    </a:solidFill>
                  </a:tcPr>
                </a:tc>
                <a:tc hMerge="1">
                  <a:txBody>
                    <a:bodyPr/>
                    <a:lstStyle/>
                    <a:p>
                      <a:pPr algn="r" rtl="0">
                        <a:spcAft>
                          <a:spcPts val="0"/>
                        </a:spcAft>
                      </a:pP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r" rtl="1">
                        <a:spcAft>
                          <a:spcPts val="0"/>
                        </a:spcAft>
                      </a:pPr>
                      <a:r>
                        <a:rPr lang="en-US" sz="1400" dirty="0">
                          <a:solidFill>
                            <a:schemeClr val="bg1"/>
                          </a:solidFill>
                          <a:effectLst/>
                          <a:latin typeface="Calibri" panose="020F0502020204030204" pitchFamily="34" charset="0"/>
                          <a:cs typeface="Calibri" panose="020F0502020204030204" pitchFamily="34" charset="0"/>
                        </a:rPr>
                        <a:t>Unintentional</a:t>
                      </a:r>
                      <a:endParaRPr lang="en-US" sz="16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he-IL" sz="1400" dirty="0">
                          <a:effectLst/>
                          <a:latin typeface="Calibri" panose="020F0502020204030204" pitchFamily="34" charset="0"/>
                          <a:cs typeface="Calibri" panose="020F0502020204030204" pitchFamily="34" charset="0"/>
                        </a:rPr>
                        <a:t>5</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extLst>
                  <a:ext uri="{0D108BD9-81ED-4DB2-BD59-A6C34878D82A}">
                    <a16:rowId xmlns:a16="http://schemas.microsoft.com/office/drawing/2014/main" val="3045779235"/>
                  </a:ext>
                </a:extLst>
              </a:tr>
            </a:tbl>
          </a:graphicData>
        </a:graphic>
      </p:graphicFrame>
    </p:spTree>
    <p:extLst>
      <p:ext uri="{BB962C8B-B14F-4D97-AF65-F5344CB8AC3E}">
        <p14:creationId xmlns:p14="http://schemas.microsoft.com/office/powerpoint/2010/main" val="2105002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3</a:t>
            </a:fld>
            <a:endParaRPr lang="en-US" sz="1400" dirty="0"/>
          </a:p>
        </p:txBody>
      </p:sp>
      <p:sp>
        <p:nvSpPr>
          <p:cNvPr id="17" name="TextBox 16"/>
          <p:cNvSpPr txBox="1"/>
          <p:nvPr/>
        </p:nvSpPr>
        <p:spPr>
          <a:xfrm>
            <a:off x="0" y="0"/>
            <a:ext cx="12182740" cy="400110"/>
          </a:xfrm>
          <a:prstGeom prst="rect">
            <a:avLst/>
          </a:prstGeom>
          <a:solidFill>
            <a:srgbClr val="EC1C3C"/>
          </a:solidFill>
        </p:spPr>
        <p:txBody>
          <a:bodyPr wrap="square" rtlCol="0">
            <a:spAutoFit/>
          </a:bodyPr>
          <a:lstStyle/>
          <a:p>
            <a:pPr algn="ctr"/>
            <a:r>
              <a:rPr lang="en-US" sz="2000" b="1" dirty="0">
                <a:solidFill>
                  <a:schemeClr val="bg1"/>
                </a:solidFill>
                <a:latin typeface="Tahoma" pitchFamily="34" charset="0"/>
                <a:ea typeface="Tahoma" pitchFamily="34" charset="0"/>
                <a:cs typeface="Tahoma" pitchFamily="34" charset="0"/>
              </a:rPr>
              <a:t>Table of Contents</a:t>
            </a:r>
            <a:endParaRPr lang="he-IL" sz="2000" b="1" dirty="0">
              <a:solidFill>
                <a:schemeClr val="bg1"/>
              </a:solidFill>
              <a:latin typeface="Tahoma" pitchFamily="34" charset="0"/>
              <a:ea typeface="Tahoma" pitchFamily="34" charset="0"/>
              <a:cs typeface="Tahoma" pitchFamily="34" charset="0"/>
            </a:endParaRPr>
          </a:p>
        </p:txBody>
      </p:sp>
      <p:graphicFrame>
        <p:nvGraphicFramePr>
          <p:cNvPr id="5" name="טבלה 3">
            <a:extLst>
              <a:ext uri="{FF2B5EF4-FFF2-40B4-BE49-F238E27FC236}">
                <a16:creationId xmlns:a16="http://schemas.microsoft.com/office/drawing/2014/main" id="{495DFA77-A285-4B66-A585-DC01601D480C}"/>
              </a:ext>
            </a:extLst>
          </p:cNvPr>
          <p:cNvGraphicFramePr>
            <a:graphicFrameLocks noGrp="1"/>
          </p:cNvGraphicFramePr>
          <p:nvPr>
            <p:extLst>
              <p:ext uri="{D42A27DB-BD31-4B8C-83A1-F6EECF244321}">
                <p14:modId xmlns:p14="http://schemas.microsoft.com/office/powerpoint/2010/main" val="3072991687"/>
              </p:ext>
            </p:extLst>
          </p:nvPr>
        </p:nvGraphicFramePr>
        <p:xfrm>
          <a:off x="1739465" y="1137543"/>
          <a:ext cx="9118674" cy="4321436"/>
        </p:xfrm>
        <a:graphic>
          <a:graphicData uri="http://schemas.openxmlformats.org/drawingml/2006/table">
            <a:tbl>
              <a:tblPr rtl="1" firstRow="1" firstCol="1" lastCol="1" bandRow="1">
                <a:tableStyleId>{2D5ABB26-0587-4C30-8999-92F81FD0307C}</a:tableStyleId>
              </a:tblPr>
              <a:tblGrid>
                <a:gridCol w="691584">
                  <a:extLst>
                    <a:ext uri="{9D8B030D-6E8A-4147-A177-3AD203B41FA5}">
                      <a16:colId xmlns:a16="http://schemas.microsoft.com/office/drawing/2014/main" val="4260405318"/>
                    </a:ext>
                  </a:extLst>
                </a:gridCol>
                <a:gridCol w="8427090">
                  <a:extLst>
                    <a:ext uri="{9D8B030D-6E8A-4147-A177-3AD203B41FA5}">
                      <a16:colId xmlns:a16="http://schemas.microsoft.com/office/drawing/2014/main" val="3471558985"/>
                    </a:ext>
                  </a:extLst>
                </a:gridCol>
              </a:tblGrid>
              <a:tr h="172522">
                <a:tc>
                  <a:txBody>
                    <a:bodyPr/>
                    <a:lstStyle/>
                    <a:p>
                      <a:pPr algn="r" rtl="0">
                        <a:lnSpc>
                          <a:spcPct val="150000"/>
                        </a:lnSpc>
                      </a:pPr>
                      <a:r>
                        <a:rPr lang="en-US" sz="1100" b="1" dirty="0">
                          <a:latin typeface="Tahoma"/>
                          <a:ea typeface="Tahoma"/>
                          <a:cs typeface="Tahoma"/>
                        </a:rPr>
                        <a:t>4</a:t>
                      </a:r>
                      <a:endParaRPr lang="he-IL" sz="1100" b="1" dirty="0">
                        <a:latin typeface="Tahoma"/>
                        <a:ea typeface="Tahoma"/>
                        <a:cs typeface="Taho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lnSpc>
                          <a:spcPct val="150000"/>
                        </a:lnSpc>
                      </a:pPr>
                      <a:r>
                        <a:rPr lang="en-US" sz="1100" b="1" kern="1200" dirty="0">
                          <a:solidFill>
                            <a:schemeClr val="tx1"/>
                          </a:solidFill>
                          <a:latin typeface="Tahoma"/>
                          <a:ea typeface="Tahoma"/>
                          <a:cs typeface="Tahoma"/>
                        </a:rPr>
                        <a:t>Summary of Activities and Outputs in the Urban Space and Mobility Domain, 2021 ……</a:t>
                      </a:r>
                      <a:r>
                        <a:rPr lang="he-IL" sz="1100" b="1" dirty="0">
                          <a:latin typeface="Tahoma"/>
                          <a:ea typeface="Tahoma"/>
                          <a:cs typeface="Tahoma"/>
                        </a:rPr>
                        <a:t>....</a:t>
                      </a:r>
                      <a:r>
                        <a:rPr lang="en-US" sz="1100" b="1" dirty="0">
                          <a:latin typeface="Tahoma"/>
                          <a:ea typeface="Tahoma"/>
                          <a:cs typeface="Tahoma"/>
                        </a:rPr>
                        <a:t>......................................</a:t>
                      </a:r>
                      <a:r>
                        <a:rPr lang="he-IL" sz="1100" b="1" dirty="0">
                          <a:latin typeface="Tahoma"/>
                          <a:ea typeface="Tahoma"/>
                          <a:cs typeface="Tahoma"/>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49452756"/>
                  </a:ext>
                </a:extLst>
              </a:tr>
              <a:tr h="172522">
                <a:tc>
                  <a:txBody>
                    <a:bodyPr/>
                    <a:lstStyle/>
                    <a:p>
                      <a:pPr algn="r" rtl="0">
                        <a:lnSpc>
                          <a:spcPct val="150000"/>
                        </a:lnSpc>
                      </a:pPr>
                      <a:r>
                        <a:rPr lang="he-IL" sz="1100" b="1" dirty="0">
                          <a:latin typeface="Tahoma"/>
                          <a:ea typeface="Tahoma"/>
                          <a:cs typeface="Tahoma"/>
                        </a:rPr>
                        <a:t>5-25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lnSpc>
                          <a:spcPct val="150000"/>
                        </a:lnSpc>
                      </a:pPr>
                      <a:r>
                        <a:rPr lang="en-US" sz="1100" b="1" dirty="0">
                          <a:latin typeface="Tahoma"/>
                          <a:ea typeface="Tahoma"/>
                          <a:cs typeface="Tahoma"/>
                        </a:rPr>
                        <a:t>Public Parks and Urban Spaces</a:t>
                      </a:r>
                      <a:r>
                        <a:rPr lang="he-IL" sz="1100" b="1" kern="1200" dirty="0">
                          <a:solidFill>
                            <a:schemeClr val="tx1"/>
                          </a:solidFill>
                          <a:latin typeface="Tahoma"/>
                          <a:ea typeface="Tahoma"/>
                          <a:cs typeface="Tahoma"/>
                        </a:rPr>
                        <a:t>.......</a:t>
                      </a:r>
                      <a:r>
                        <a:rPr lang="en-US" sz="1100" b="1" kern="1200" dirty="0">
                          <a:solidFill>
                            <a:schemeClr val="tx1"/>
                          </a:solidFill>
                          <a:latin typeface="Tahoma"/>
                          <a:ea typeface="Tahoma"/>
                          <a:cs typeface="Tahoma"/>
                        </a:rPr>
                        <a:t>....</a:t>
                      </a:r>
                      <a:r>
                        <a:rPr lang="he-IL" sz="1100" b="1" kern="1200" dirty="0">
                          <a:solidFill>
                            <a:schemeClr val="tx1"/>
                          </a:solidFill>
                          <a:latin typeface="Tahoma"/>
                          <a:ea typeface="Tahoma"/>
                          <a:cs typeface="Tahoma"/>
                        </a:rPr>
                        <a:t>.......................................................</a:t>
                      </a:r>
                      <a:r>
                        <a:rPr lang="en-US" sz="1100" b="1" kern="1200" dirty="0">
                          <a:solidFill>
                            <a:schemeClr val="tx1"/>
                          </a:solidFill>
                          <a:latin typeface="Tahoma"/>
                          <a:ea typeface="Tahoma"/>
                          <a:cs typeface="Tahoma"/>
                        </a:rPr>
                        <a:t>..................................</a:t>
                      </a:r>
                      <a:r>
                        <a:rPr lang="he-IL" sz="1100" b="1" kern="1200" dirty="0">
                          <a:solidFill>
                            <a:schemeClr val="tx1"/>
                          </a:solidFill>
                          <a:latin typeface="Tahoma"/>
                          <a:ea typeface="Tahoma"/>
                          <a:cs typeface="Tahoma"/>
                        </a:rPr>
                        <a:t>.....................</a:t>
                      </a:r>
                      <a:r>
                        <a:rPr lang="en-US" sz="1100" b="1" kern="1200" dirty="0">
                          <a:solidFill>
                            <a:schemeClr val="tx1"/>
                          </a:solidFill>
                          <a:latin typeface="Tahoma"/>
                          <a:ea typeface="Tahoma"/>
                          <a:cs typeface="Tahoma"/>
                        </a:rPr>
                        <a:t>..</a:t>
                      </a:r>
                      <a:r>
                        <a:rPr lang="he-IL" sz="1100" b="1" kern="1200" dirty="0">
                          <a:solidFill>
                            <a:schemeClr val="tx1"/>
                          </a:solidFill>
                          <a:latin typeface="Tahoma"/>
                          <a:ea typeface="Tahoma"/>
                          <a:cs typeface="Tahoma"/>
                        </a:rPr>
                        <a:t>.............</a:t>
                      </a:r>
                      <a:endParaRPr lang="he-IL" sz="1100" b="1" dirty="0">
                        <a:latin typeface="Tahoma"/>
                        <a:ea typeface="Tahoma"/>
                        <a:cs typeface="Taho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41269790"/>
                  </a:ext>
                </a:extLst>
              </a:tr>
              <a:tr h="172522">
                <a:tc>
                  <a:txBody>
                    <a:bodyPr/>
                    <a:lstStyle/>
                    <a:p>
                      <a:pPr algn="r" rtl="0">
                        <a:lnSpc>
                          <a:spcPct val="150000"/>
                        </a:lnSpc>
                      </a:pPr>
                      <a:r>
                        <a:rPr lang="he-IL" sz="1100" b="0" dirty="0">
                          <a:solidFill>
                            <a:schemeClr val="tx1"/>
                          </a:solidFill>
                          <a:latin typeface="Tahoma"/>
                          <a:ea typeface="Tahoma"/>
                          <a:cs typeface="Tahoma"/>
                        </a:rPr>
                        <a:t>6-18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lnSpc>
                          <a:spcPct val="150000"/>
                        </a:lnSpc>
                      </a:pPr>
                      <a:r>
                        <a:rPr lang="en-US" sz="1100" b="0" kern="1200" dirty="0">
                          <a:solidFill>
                            <a:schemeClr val="tx1"/>
                          </a:solidFill>
                          <a:latin typeface="Tahoma"/>
                          <a:ea typeface="Tahoma"/>
                          <a:cs typeface="Tahoma"/>
                        </a:rPr>
                        <a:t>Findings of Preliminary Observations Before Planned Interventions..…….…</a:t>
                      </a:r>
                      <a:r>
                        <a:rPr lang="he-IL" sz="1100" b="0" kern="1200" dirty="0">
                          <a:solidFill>
                            <a:schemeClr val="tx1"/>
                          </a:solidFill>
                          <a:latin typeface="Tahoma"/>
                          <a:ea typeface="Tahoma"/>
                          <a:cs typeface="Tahoma"/>
                        </a:rPr>
                        <a:t>...................</a:t>
                      </a:r>
                      <a:r>
                        <a:rPr lang="en-US" sz="1100" b="0" kern="1200" dirty="0">
                          <a:solidFill>
                            <a:schemeClr val="tx1"/>
                          </a:solidFill>
                          <a:latin typeface="Tahoma"/>
                          <a:ea typeface="Tahoma"/>
                          <a:cs typeface="Tahoma"/>
                        </a:rPr>
                        <a:t>.</a:t>
                      </a:r>
                      <a:r>
                        <a:rPr lang="he-IL" sz="1100" b="0" kern="1200" dirty="0">
                          <a:solidFill>
                            <a:schemeClr val="tx1"/>
                          </a:solidFill>
                          <a:latin typeface="Tahoma"/>
                          <a:ea typeface="Tahoma"/>
                          <a:cs typeface="Tahoma"/>
                        </a:rPr>
                        <a:t>............................................</a:t>
                      </a:r>
                      <a:r>
                        <a:rPr lang="en-US" sz="1100" b="0" kern="1200" dirty="0">
                          <a:solidFill>
                            <a:schemeClr val="tx1"/>
                          </a:solidFill>
                          <a:latin typeface="Tahoma"/>
                          <a:ea typeface="Tahoma"/>
                          <a:cs typeface="Tahoma"/>
                        </a:rPr>
                        <a:t>...........</a:t>
                      </a:r>
                      <a:r>
                        <a:rPr lang="he-IL" sz="1100" b="0" kern="1200" dirty="0">
                          <a:solidFill>
                            <a:schemeClr val="tx1"/>
                          </a:solidFill>
                          <a:latin typeface="Tahoma"/>
                          <a:ea typeface="Tahoma"/>
                          <a:cs typeface="Tahoma"/>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06394090"/>
                  </a:ext>
                </a:extLst>
              </a:tr>
              <a:tr h="172522">
                <a:tc>
                  <a:txBody>
                    <a:bodyPr/>
                    <a:lstStyle/>
                    <a:p>
                      <a:pPr algn="r" rtl="0">
                        <a:lnSpc>
                          <a:spcPct val="150000"/>
                        </a:lnSpc>
                      </a:pPr>
                      <a:r>
                        <a:rPr lang="he-IL" sz="1100" b="0" dirty="0">
                          <a:latin typeface="Tahoma"/>
                          <a:ea typeface="Tahoma"/>
                          <a:cs typeface="Tahoma"/>
                        </a:rPr>
                        <a:t>7-12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he-IL" sz="1100" b="0" kern="1200" dirty="0">
                          <a:solidFill>
                            <a:schemeClr val="tx1"/>
                          </a:solidFill>
                          <a:latin typeface="Tahoma"/>
                          <a:ea typeface="Tahoma"/>
                          <a:cs typeface="Tahoma"/>
                        </a:rPr>
                        <a:t>          </a:t>
                      </a:r>
                      <a:r>
                        <a:rPr lang="en-US" sz="1100" b="0" kern="1200" dirty="0">
                          <a:solidFill>
                            <a:schemeClr val="tx1"/>
                          </a:solidFill>
                          <a:latin typeface="Tahoma"/>
                          <a:ea typeface="Tahoma"/>
                          <a:cs typeface="Tahoma"/>
                        </a:rPr>
                        <a:t>Gan HaShnayim</a:t>
                      </a:r>
                      <a:r>
                        <a:rPr lang="he-IL" sz="1100" b="0" kern="1200" dirty="0">
                          <a:solidFill>
                            <a:schemeClr val="tx1"/>
                          </a:solidFill>
                          <a:latin typeface="Tahoma"/>
                          <a:ea typeface="Tahoma"/>
                          <a:cs typeface="Tahoma"/>
                        </a:rPr>
                        <a:t>..............................</a:t>
                      </a:r>
                      <a:r>
                        <a:rPr lang="en-US" sz="1100" b="0" kern="1200" dirty="0">
                          <a:solidFill>
                            <a:schemeClr val="tx1"/>
                          </a:solidFill>
                          <a:latin typeface="Tahoma"/>
                          <a:ea typeface="Tahoma"/>
                          <a:cs typeface="Tahoma"/>
                        </a:rPr>
                        <a:t>.................</a:t>
                      </a:r>
                      <a:r>
                        <a:rPr lang="he-IL" sz="1100" b="0" kern="1200" dirty="0">
                          <a:solidFill>
                            <a:schemeClr val="tx1"/>
                          </a:solidFill>
                          <a:latin typeface="Tahoma"/>
                          <a:ea typeface="Tahoma"/>
                          <a:cs typeface="Tahoma"/>
                        </a:rPr>
                        <a:t>......................................</a:t>
                      </a:r>
                      <a:r>
                        <a:rPr lang="en-US" sz="1100" b="0" kern="1200" dirty="0">
                          <a:solidFill>
                            <a:schemeClr val="tx1"/>
                          </a:solidFill>
                          <a:latin typeface="Tahoma"/>
                          <a:ea typeface="Tahoma"/>
                          <a:cs typeface="Tahoma"/>
                        </a:rPr>
                        <a:t>..................</a:t>
                      </a:r>
                      <a:r>
                        <a:rPr lang="he-IL" sz="1100" b="0" kern="1200" dirty="0">
                          <a:solidFill>
                            <a:schemeClr val="tx1"/>
                          </a:solidFill>
                          <a:latin typeface="Tahoma"/>
                          <a:ea typeface="Tahoma"/>
                          <a:cs typeface="Tahoma"/>
                        </a:rPr>
                        <a:t>.....................</a:t>
                      </a:r>
                      <a:r>
                        <a:rPr lang="en-US" sz="1100" b="0" kern="1200" dirty="0">
                          <a:solidFill>
                            <a:schemeClr val="tx1"/>
                          </a:solidFill>
                          <a:latin typeface="Tahoma"/>
                          <a:ea typeface="Tahoma"/>
                          <a:cs typeface="Tahoma"/>
                        </a:rPr>
                        <a:t>...</a:t>
                      </a:r>
                      <a:r>
                        <a:rPr lang="he-IL" sz="1100" b="0" kern="1200" dirty="0">
                          <a:solidFill>
                            <a:schemeClr val="tx1"/>
                          </a:solidFill>
                          <a:latin typeface="Tahoma"/>
                          <a:ea typeface="Tahoma"/>
                          <a:cs typeface="Tahoma"/>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53465975"/>
                  </a:ext>
                </a:extLst>
              </a:tr>
              <a:tr h="172522">
                <a:tc>
                  <a:txBody>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lang="he-IL" sz="1100" b="0" dirty="0">
                          <a:latin typeface="Tahoma"/>
                          <a:ea typeface="Tahoma"/>
                          <a:cs typeface="Tahoma"/>
                        </a:rPr>
                        <a:t>13-18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he-IL" sz="1100" b="0" kern="1200" dirty="0">
                          <a:solidFill>
                            <a:schemeClr val="tx1"/>
                          </a:solidFill>
                          <a:latin typeface="Tahoma"/>
                          <a:ea typeface="Tahoma"/>
                          <a:cs typeface="Tahoma"/>
                        </a:rPr>
                        <a:t>          </a:t>
                      </a:r>
                      <a:r>
                        <a:rPr lang="en-US" sz="1100" b="0" kern="1200" dirty="0">
                          <a:solidFill>
                            <a:schemeClr val="tx1"/>
                          </a:solidFill>
                          <a:latin typeface="Tahoma"/>
                          <a:ea typeface="Tahoma"/>
                          <a:cs typeface="Tahoma"/>
                        </a:rPr>
                        <a:t>Gan HaShoteret</a:t>
                      </a:r>
                      <a:r>
                        <a:rPr lang="he-IL" sz="1100" b="0" kern="1200" dirty="0">
                          <a:solidFill>
                            <a:schemeClr val="tx1"/>
                          </a:solidFill>
                          <a:latin typeface="Tahoma"/>
                          <a:ea typeface="Tahoma"/>
                          <a:cs typeface="Tahoma"/>
                        </a:rPr>
                        <a:t>................................</a:t>
                      </a:r>
                      <a:r>
                        <a:rPr lang="en-US" sz="1100" b="0" kern="1200" dirty="0">
                          <a:solidFill>
                            <a:schemeClr val="tx1"/>
                          </a:solidFill>
                          <a:latin typeface="Tahoma"/>
                          <a:ea typeface="Tahoma"/>
                          <a:cs typeface="Tahoma"/>
                        </a:rPr>
                        <a:t>................</a:t>
                      </a:r>
                      <a:r>
                        <a:rPr lang="he-IL" sz="1100" b="0" kern="1200" dirty="0">
                          <a:solidFill>
                            <a:schemeClr val="tx1"/>
                          </a:solidFill>
                          <a:latin typeface="Tahoma"/>
                          <a:ea typeface="Tahoma"/>
                          <a:cs typeface="Tahoma"/>
                        </a:rPr>
                        <a:t>...</a:t>
                      </a:r>
                      <a:r>
                        <a:rPr lang="en-US" sz="1100" b="0" kern="1200" dirty="0">
                          <a:solidFill>
                            <a:schemeClr val="tx1"/>
                          </a:solidFill>
                          <a:latin typeface="Tahoma"/>
                          <a:ea typeface="Tahoma"/>
                          <a:cs typeface="Tahoma"/>
                        </a:rPr>
                        <a:t>.</a:t>
                      </a:r>
                      <a:r>
                        <a:rPr lang="he-IL" sz="1100" b="0" kern="1200" dirty="0">
                          <a:solidFill>
                            <a:schemeClr val="tx1"/>
                          </a:solidFill>
                          <a:latin typeface="Tahoma"/>
                          <a:ea typeface="Tahoma"/>
                          <a:cs typeface="Tahoma"/>
                        </a:rPr>
                        <a:t>............</a:t>
                      </a:r>
                      <a:r>
                        <a:rPr lang="en-US" sz="1100" b="0" kern="1200" dirty="0">
                          <a:solidFill>
                            <a:schemeClr val="tx1"/>
                          </a:solidFill>
                          <a:latin typeface="Tahoma"/>
                          <a:ea typeface="Tahoma"/>
                          <a:cs typeface="Tahoma"/>
                        </a:rPr>
                        <a:t>..........</a:t>
                      </a:r>
                      <a:r>
                        <a:rPr lang="he-IL" sz="1100" b="0" kern="1200" dirty="0">
                          <a:solidFill>
                            <a:schemeClr val="tx1"/>
                          </a:solidFill>
                          <a:latin typeface="Tahoma"/>
                          <a:ea typeface="Tahoma"/>
                          <a:cs typeface="Tahoma"/>
                        </a:rPr>
                        <a:t>...........</a:t>
                      </a:r>
                      <a:r>
                        <a:rPr lang="en-US" sz="1100" b="0" kern="1200" dirty="0">
                          <a:solidFill>
                            <a:schemeClr val="tx1"/>
                          </a:solidFill>
                          <a:latin typeface="Tahoma"/>
                          <a:ea typeface="Tahoma"/>
                          <a:cs typeface="Tahoma"/>
                        </a:rPr>
                        <a:t>...............</a:t>
                      </a:r>
                      <a:r>
                        <a:rPr lang="he-IL" sz="1100" b="0" kern="1200" dirty="0">
                          <a:solidFill>
                            <a:schemeClr val="tx1"/>
                          </a:solidFill>
                          <a:latin typeface="Tahoma"/>
                          <a:ea typeface="Tahoma"/>
                          <a:cs typeface="Tahoma"/>
                        </a:rPr>
                        <a:t>......................</a:t>
                      </a:r>
                      <a:r>
                        <a:rPr lang="en-US" sz="1100" b="0" kern="1200" dirty="0">
                          <a:solidFill>
                            <a:schemeClr val="tx1"/>
                          </a:solidFill>
                          <a:latin typeface="Tahoma"/>
                          <a:ea typeface="Tahoma"/>
                          <a:cs typeface="Tahoma"/>
                        </a:rPr>
                        <a:t>....</a:t>
                      </a:r>
                      <a:r>
                        <a:rPr lang="he-IL" sz="1100" b="0" kern="1200" dirty="0">
                          <a:solidFill>
                            <a:schemeClr val="tx1"/>
                          </a:solidFill>
                          <a:latin typeface="Tahoma"/>
                          <a:ea typeface="Tahoma"/>
                          <a:cs typeface="Tahoma"/>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83516792"/>
                  </a:ext>
                </a:extLst>
              </a:tr>
              <a:tr h="261588">
                <a:tc>
                  <a:txBody>
                    <a:bodyPr/>
                    <a:lstStyle/>
                    <a:p>
                      <a:pPr algn="r" rtl="0">
                        <a:lnSpc>
                          <a:spcPct val="150000"/>
                        </a:lnSpc>
                      </a:pPr>
                      <a:r>
                        <a:rPr lang="he-IL" sz="1100" b="0" dirty="0">
                          <a:latin typeface="Tahoma"/>
                          <a:ea typeface="Tahoma"/>
                          <a:cs typeface="Tahoma"/>
                        </a:rPr>
                        <a:t>19-25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100" b="0" kern="1200" baseline="0" noProof="0" dirty="0">
                          <a:solidFill>
                            <a:schemeClr val="tx1"/>
                          </a:solidFill>
                          <a:latin typeface="Tahoma"/>
                          <a:ea typeface="Tahoma"/>
                          <a:cs typeface="Tahoma"/>
                        </a:rPr>
                        <a:t>Findings of Pre/Post-intervention Observations……………………….</a:t>
                      </a:r>
                      <a:r>
                        <a:rPr lang="he-IL" sz="1100" b="0" kern="1200" dirty="0">
                          <a:solidFill>
                            <a:schemeClr val="tx1"/>
                          </a:solidFill>
                          <a:latin typeface="Tahoma"/>
                          <a:ea typeface="Tahoma"/>
                          <a:cs typeface="Tahoma"/>
                        </a:rPr>
                        <a:t>............</a:t>
                      </a:r>
                      <a:r>
                        <a:rPr lang="en-US" sz="1100" b="0" kern="1200" dirty="0">
                          <a:solidFill>
                            <a:schemeClr val="tx1"/>
                          </a:solidFill>
                          <a:latin typeface="Tahoma"/>
                          <a:ea typeface="Tahoma"/>
                          <a:cs typeface="Tahoma"/>
                        </a:rPr>
                        <a:t>....</a:t>
                      </a:r>
                      <a:r>
                        <a:rPr lang="he-IL" sz="1100" b="0" kern="1200" dirty="0">
                          <a:solidFill>
                            <a:schemeClr val="tx1"/>
                          </a:solidFill>
                          <a:latin typeface="Tahoma"/>
                          <a:ea typeface="Tahoma"/>
                          <a:cs typeface="Tahoma"/>
                        </a:rPr>
                        <a:t>.......................................................</a:t>
                      </a:r>
                      <a:r>
                        <a:rPr lang="en-US" sz="1100" b="0" kern="1200" dirty="0">
                          <a:solidFill>
                            <a:schemeClr val="tx1"/>
                          </a:solidFill>
                          <a:latin typeface="Tahoma"/>
                          <a:ea typeface="Tahoma"/>
                          <a:cs typeface="Tahoma"/>
                        </a:rPr>
                        <a:t>..........</a:t>
                      </a:r>
                      <a:r>
                        <a:rPr lang="he-IL" sz="1100" b="0" kern="1200" dirty="0">
                          <a:solidFill>
                            <a:schemeClr val="tx1"/>
                          </a:solidFill>
                          <a:latin typeface="Tahoma"/>
                          <a:ea typeface="Tahoma"/>
                          <a:cs typeface="Tahoma"/>
                        </a:rPr>
                        <a:t>...........</a:t>
                      </a:r>
                      <a:endParaRPr lang="he-IL" sz="1100" b="0" kern="1200" baseline="0" noProof="0" dirty="0">
                        <a:solidFill>
                          <a:schemeClr val="tx1"/>
                        </a:solidFill>
                        <a:latin typeface="Tahoma"/>
                        <a:ea typeface="Tahoma"/>
                        <a:cs typeface="Taho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90460564"/>
                  </a:ext>
                </a:extLst>
              </a:tr>
              <a:tr h="195087">
                <a:tc>
                  <a:txBody>
                    <a:bodyPr/>
                    <a:lstStyle/>
                    <a:p>
                      <a:pPr algn="r" rtl="0">
                        <a:lnSpc>
                          <a:spcPct val="150000"/>
                        </a:lnSpc>
                      </a:pPr>
                      <a:r>
                        <a:rPr lang="he-IL" sz="1100" b="0" dirty="0">
                          <a:latin typeface="Tahoma"/>
                          <a:ea typeface="Tahoma"/>
                          <a:cs typeface="Tahoma"/>
                        </a:rPr>
                        <a:t>20-25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he-IL" sz="1100" b="0" kern="1200" baseline="0" dirty="0">
                          <a:solidFill>
                            <a:schemeClr val="tx1"/>
                          </a:solidFill>
                          <a:latin typeface="Tahoma"/>
                          <a:ea typeface="Tahoma"/>
                          <a:cs typeface="Tahoma"/>
                        </a:rPr>
                        <a:t>          </a:t>
                      </a:r>
                      <a:r>
                        <a:rPr lang="en-US" sz="1100" b="0" kern="1200" baseline="0" dirty="0">
                          <a:solidFill>
                            <a:schemeClr val="tx1"/>
                          </a:solidFill>
                          <a:latin typeface="Tahoma"/>
                          <a:ea typeface="Tahoma"/>
                          <a:cs typeface="Tahoma"/>
                        </a:rPr>
                        <a:t>Kerem HaTeimanim (Yemenite Vineyard)</a:t>
                      </a:r>
                      <a:r>
                        <a:rPr lang="he-IL" sz="1100" b="0" kern="1200" dirty="0">
                          <a:solidFill>
                            <a:schemeClr val="tx1"/>
                          </a:solidFill>
                          <a:latin typeface="Tahoma"/>
                          <a:ea typeface="Tahoma"/>
                          <a:cs typeface="Tahoma"/>
                        </a:rPr>
                        <a:t>..............</a:t>
                      </a:r>
                      <a:r>
                        <a:rPr lang="en-US" sz="1100" b="0" kern="1200" dirty="0">
                          <a:solidFill>
                            <a:schemeClr val="tx1"/>
                          </a:solidFill>
                          <a:latin typeface="Tahoma"/>
                          <a:ea typeface="Tahoma"/>
                          <a:cs typeface="Tahoma"/>
                        </a:rPr>
                        <a:t>..</a:t>
                      </a:r>
                      <a:r>
                        <a:rPr lang="he-IL" sz="1100" b="0" kern="1200" dirty="0">
                          <a:solidFill>
                            <a:schemeClr val="tx1"/>
                          </a:solidFill>
                          <a:latin typeface="Tahoma"/>
                          <a:ea typeface="Tahoma"/>
                          <a:cs typeface="Tahoma"/>
                        </a:rPr>
                        <a:t>..........................</a:t>
                      </a:r>
                      <a:r>
                        <a:rPr lang="en-US" sz="1100" b="0" kern="1200" dirty="0">
                          <a:solidFill>
                            <a:schemeClr val="tx1"/>
                          </a:solidFill>
                          <a:latin typeface="Tahoma"/>
                          <a:ea typeface="Tahoma"/>
                          <a:cs typeface="Tahoma"/>
                        </a:rPr>
                        <a:t>...................</a:t>
                      </a:r>
                      <a:r>
                        <a:rPr lang="he-IL" sz="1100" b="0" kern="1200" dirty="0">
                          <a:solidFill>
                            <a:schemeClr val="tx1"/>
                          </a:solidFill>
                          <a:latin typeface="Tahoma"/>
                          <a:ea typeface="Tahoma"/>
                          <a:cs typeface="Tahoma"/>
                        </a:rPr>
                        <a:t>......................................</a:t>
                      </a:r>
                      <a:r>
                        <a:rPr lang="en-US" sz="1100" b="0" kern="1200" dirty="0">
                          <a:solidFill>
                            <a:schemeClr val="tx1"/>
                          </a:solidFill>
                          <a:latin typeface="Tahoma"/>
                          <a:ea typeface="Tahoma"/>
                          <a:cs typeface="Tahoma"/>
                        </a:rPr>
                        <a:t>....</a:t>
                      </a:r>
                      <a:r>
                        <a:rPr lang="he-IL" sz="1100" b="0" kern="1200" dirty="0">
                          <a:solidFill>
                            <a:schemeClr val="tx1"/>
                          </a:solidFill>
                          <a:latin typeface="Tahoma"/>
                          <a:ea typeface="Tahoma"/>
                          <a:cs typeface="Tahoma"/>
                        </a:rPr>
                        <a:t>....................</a:t>
                      </a:r>
                      <a:endParaRPr lang="he-IL" sz="1100" b="0" kern="1200" baseline="0" dirty="0">
                        <a:solidFill>
                          <a:schemeClr val="tx1"/>
                        </a:solidFill>
                        <a:latin typeface="Tahoma"/>
                        <a:ea typeface="Tahoma"/>
                        <a:cs typeface="Taho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74666884"/>
                  </a:ext>
                </a:extLst>
              </a:tr>
              <a:tr h="172522">
                <a:tc>
                  <a:txBody>
                    <a:bodyPr/>
                    <a:lstStyle/>
                    <a:p>
                      <a:pPr algn="r" rtl="0">
                        <a:lnSpc>
                          <a:spcPct val="150000"/>
                        </a:lnSpc>
                      </a:pPr>
                      <a:r>
                        <a:rPr lang="he-IL" sz="1100" b="1" dirty="0">
                          <a:latin typeface="Tahoma"/>
                          <a:ea typeface="Tahoma"/>
                          <a:cs typeface="Tahoma"/>
                        </a:rPr>
                        <a:t>26-49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100" b="1" kern="1200" baseline="0" dirty="0">
                          <a:solidFill>
                            <a:schemeClr val="tx1"/>
                          </a:solidFill>
                          <a:latin typeface="Tahoma"/>
                          <a:ea typeface="Tahoma"/>
                          <a:cs typeface="Tahoma"/>
                        </a:rPr>
                        <a:t>Activities in the Public Space</a:t>
                      </a:r>
                      <a:r>
                        <a:rPr lang="he-IL" sz="1100" b="1" kern="1200" dirty="0">
                          <a:solidFill>
                            <a:schemeClr val="tx1"/>
                          </a:solidFill>
                          <a:latin typeface="Tahoma"/>
                          <a:ea typeface="Tahoma"/>
                          <a:cs typeface="Tahoma"/>
                        </a:rPr>
                        <a:t>.........................</a:t>
                      </a:r>
                      <a:r>
                        <a:rPr lang="en-US" sz="1100" b="1" kern="1200" dirty="0">
                          <a:solidFill>
                            <a:schemeClr val="tx1"/>
                          </a:solidFill>
                          <a:latin typeface="Tahoma"/>
                          <a:ea typeface="Tahoma"/>
                          <a:cs typeface="Tahoma"/>
                        </a:rPr>
                        <a:t>....</a:t>
                      </a:r>
                      <a:r>
                        <a:rPr lang="he-IL" sz="1100" b="1" kern="1200" dirty="0">
                          <a:solidFill>
                            <a:schemeClr val="tx1"/>
                          </a:solidFill>
                          <a:latin typeface="Tahoma"/>
                          <a:ea typeface="Tahoma"/>
                          <a:cs typeface="Tahoma"/>
                        </a:rPr>
                        <a:t>.....................................................</a:t>
                      </a:r>
                      <a:r>
                        <a:rPr lang="en-US" sz="1100" b="1" kern="1200" dirty="0">
                          <a:solidFill>
                            <a:schemeClr val="tx1"/>
                          </a:solidFill>
                          <a:latin typeface="Tahoma"/>
                          <a:ea typeface="Tahoma"/>
                          <a:cs typeface="Tahoma"/>
                        </a:rPr>
                        <a:t>...</a:t>
                      </a:r>
                      <a:r>
                        <a:rPr lang="he-IL" sz="1100" b="1" kern="1200" dirty="0">
                          <a:solidFill>
                            <a:schemeClr val="tx1"/>
                          </a:solidFill>
                          <a:latin typeface="Tahoma"/>
                          <a:ea typeface="Tahoma"/>
                          <a:cs typeface="Tahoma"/>
                        </a:rPr>
                        <a:t>.......................................................</a:t>
                      </a:r>
                      <a:endParaRPr lang="he-IL" sz="1100" b="1" kern="1200" baseline="0" dirty="0">
                        <a:solidFill>
                          <a:schemeClr val="tx1"/>
                        </a:solidFill>
                        <a:latin typeface="Tahoma"/>
                        <a:ea typeface="Tahoma"/>
                        <a:cs typeface="Taho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23656617"/>
                  </a:ext>
                </a:extLst>
              </a:tr>
              <a:tr h="172522">
                <a:tc>
                  <a:txBody>
                    <a:bodyPr/>
                    <a:lstStyle/>
                    <a:p>
                      <a:pPr algn="r" rtl="0">
                        <a:lnSpc>
                          <a:spcPct val="150000"/>
                        </a:lnSpc>
                      </a:pPr>
                      <a:r>
                        <a:rPr lang="he-IL" sz="1100" b="0" dirty="0">
                          <a:latin typeface="Tahoma"/>
                          <a:ea typeface="Tahoma"/>
                          <a:cs typeface="Tahoma"/>
                        </a:rPr>
                        <a:t>27-41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100" b="0" kern="1200" dirty="0" err="1">
                          <a:solidFill>
                            <a:schemeClr val="tx1"/>
                          </a:solidFill>
                          <a:latin typeface="Tahoma"/>
                          <a:ea typeface="Tahoma"/>
                          <a:cs typeface="Tahoma"/>
                        </a:rPr>
                        <a:t>GameTruck</a:t>
                      </a:r>
                      <a:r>
                        <a:rPr lang="en-US" sz="1100" b="0" kern="1200" dirty="0">
                          <a:solidFill>
                            <a:schemeClr val="tx1"/>
                          </a:solidFill>
                          <a:latin typeface="Tahoma"/>
                          <a:ea typeface="Tahoma"/>
                          <a:cs typeface="Tahoma"/>
                        </a:rPr>
                        <a:t> (</a:t>
                      </a:r>
                      <a:r>
                        <a:rPr lang="en-US" sz="1100" b="0" i="1" kern="1200" dirty="0" err="1">
                          <a:solidFill>
                            <a:schemeClr val="tx1"/>
                          </a:solidFill>
                          <a:latin typeface="Tahoma"/>
                          <a:ea typeface="Tahoma"/>
                          <a:cs typeface="Tahoma"/>
                        </a:rPr>
                        <a:t>Miskhak</a:t>
                      </a:r>
                      <a:r>
                        <a:rPr lang="en-US" sz="1100" b="0" i="1" kern="1200" dirty="0">
                          <a:solidFill>
                            <a:schemeClr val="tx1"/>
                          </a:solidFill>
                          <a:latin typeface="Tahoma"/>
                          <a:ea typeface="Tahoma"/>
                          <a:cs typeface="Tahoma"/>
                        </a:rPr>
                        <a:t>-auto</a:t>
                      </a:r>
                      <a:r>
                        <a:rPr lang="en-US" sz="1100" b="0" kern="1200" dirty="0">
                          <a:solidFill>
                            <a:schemeClr val="tx1"/>
                          </a:solidFill>
                          <a:latin typeface="Tahoma"/>
                          <a:ea typeface="Tahoma"/>
                          <a:cs typeface="Tahoma"/>
                        </a:rPr>
                        <a:t>)</a:t>
                      </a:r>
                      <a:r>
                        <a:rPr lang="he-IL" sz="1100" b="0" kern="1200" dirty="0">
                          <a:solidFill>
                            <a:schemeClr val="tx1"/>
                          </a:solidFill>
                          <a:latin typeface="Tahoma"/>
                          <a:ea typeface="Tahoma"/>
                          <a:cs typeface="Tahoma"/>
                        </a:rPr>
                        <a:t>..............................................................</a:t>
                      </a:r>
                      <a:r>
                        <a:rPr lang="en-US" sz="1100" b="0" kern="1200" dirty="0">
                          <a:solidFill>
                            <a:schemeClr val="tx1"/>
                          </a:solidFill>
                          <a:latin typeface="Tahoma"/>
                          <a:ea typeface="Tahoma"/>
                          <a:cs typeface="Tahoma"/>
                        </a:rPr>
                        <a:t>...</a:t>
                      </a:r>
                      <a:r>
                        <a:rPr lang="he-IL" sz="1100" b="0" kern="1200" dirty="0">
                          <a:solidFill>
                            <a:schemeClr val="tx1"/>
                          </a:solidFill>
                          <a:latin typeface="Tahoma"/>
                          <a:ea typeface="Tahoma"/>
                          <a:cs typeface="Tahoma"/>
                        </a:rPr>
                        <a:t>..</a:t>
                      </a:r>
                      <a:r>
                        <a:rPr lang="en-US" sz="1100" b="0" kern="1200" dirty="0">
                          <a:solidFill>
                            <a:schemeClr val="tx1"/>
                          </a:solidFill>
                          <a:latin typeface="Tahoma"/>
                          <a:ea typeface="Tahoma"/>
                          <a:cs typeface="Tahoma"/>
                        </a:rPr>
                        <a:t>..................</a:t>
                      </a:r>
                      <a:r>
                        <a:rPr lang="he-IL" sz="1100" b="0" kern="1200" dirty="0">
                          <a:solidFill>
                            <a:schemeClr val="tx1"/>
                          </a:solidFill>
                          <a:latin typeface="Tahoma"/>
                          <a:ea typeface="Tahoma"/>
                          <a:cs typeface="Tahoma"/>
                        </a:rPr>
                        <a:t>..................................................................</a:t>
                      </a:r>
                      <a:endParaRPr lang="he-IL" sz="1100" b="0" dirty="0">
                        <a:latin typeface="Tahoma"/>
                        <a:ea typeface="Tahoma"/>
                        <a:cs typeface="Taho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2897731"/>
                  </a:ext>
                </a:extLst>
              </a:tr>
              <a:tr h="172522">
                <a:tc>
                  <a:txBody>
                    <a:bodyPr/>
                    <a:lstStyle/>
                    <a:p>
                      <a:pPr algn="r" rtl="0">
                        <a:lnSpc>
                          <a:spcPct val="150000"/>
                        </a:lnSpc>
                      </a:pPr>
                      <a:r>
                        <a:rPr lang="he-IL" sz="1100" b="0" dirty="0">
                          <a:latin typeface="Tahoma"/>
                          <a:ea typeface="Tahoma"/>
                          <a:cs typeface="Tahoma"/>
                        </a:rPr>
                        <a:t>30-37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he-IL" sz="1100" b="1" dirty="0">
                          <a:latin typeface="Tahoma"/>
                          <a:ea typeface="Tahoma"/>
                          <a:cs typeface="Tahoma"/>
                        </a:rPr>
                        <a:t>            </a:t>
                      </a:r>
                      <a:r>
                        <a:rPr lang="en-US" sz="1100" b="0" dirty="0">
                          <a:latin typeface="Tahoma"/>
                          <a:ea typeface="Tahoma"/>
                          <a:cs typeface="Tahoma"/>
                        </a:rPr>
                        <a:t>GameTruck Jaffa </a:t>
                      </a:r>
                      <a:r>
                        <a:rPr lang="he-IL" sz="1100" b="0" kern="1200" dirty="0">
                          <a:solidFill>
                            <a:schemeClr val="tx1"/>
                          </a:solidFill>
                          <a:latin typeface="Tahoma"/>
                          <a:ea typeface="Tahoma"/>
                          <a:cs typeface="Tahoma"/>
                        </a:rPr>
                        <a:t>...........................................................................................................................................................</a:t>
                      </a:r>
                      <a:endParaRPr lang="he-IL" sz="1100" b="0" dirty="0">
                        <a:latin typeface="Tahoma"/>
                        <a:ea typeface="Tahoma"/>
                        <a:cs typeface="Taho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7330963"/>
                  </a:ext>
                </a:extLst>
              </a:tr>
              <a:tr h="172522">
                <a:tc>
                  <a:txBody>
                    <a:bodyPr/>
                    <a:lstStyle/>
                    <a:p>
                      <a:pPr algn="r" rtl="0">
                        <a:lnSpc>
                          <a:spcPct val="150000"/>
                        </a:lnSpc>
                      </a:pPr>
                      <a:r>
                        <a:rPr lang="he-IL" sz="1100" b="0" dirty="0">
                          <a:latin typeface="Tahoma"/>
                          <a:ea typeface="Tahoma"/>
                          <a:cs typeface="Tahoma"/>
                        </a:rPr>
                        <a:t>38-41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he-IL" sz="1100" b="0" kern="1200" dirty="0">
                          <a:solidFill>
                            <a:schemeClr val="tx1"/>
                          </a:solidFill>
                          <a:latin typeface="Tahoma"/>
                          <a:ea typeface="Tahoma"/>
                          <a:cs typeface="Tahoma"/>
                        </a:rPr>
                        <a:t>           </a:t>
                      </a:r>
                      <a:r>
                        <a:rPr lang="en-US" sz="1100" b="0" kern="1200" dirty="0">
                          <a:solidFill>
                            <a:schemeClr val="tx1"/>
                          </a:solidFill>
                          <a:latin typeface="Tahoma"/>
                          <a:ea typeface="Tahoma"/>
                          <a:cs typeface="Tahoma"/>
                        </a:rPr>
                        <a:t>GameTruck in the City Center</a:t>
                      </a:r>
                      <a:r>
                        <a:rPr lang="he-IL" sz="1100" b="0" kern="1200" dirty="0">
                          <a:solidFill>
                            <a:schemeClr val="tx1"/>
                          </a:solidFill>
                          <a:latin typeface="Tahoma"/>
                          <a:ea typeface="Tahoma"/>
                          <a:cs typeface="Tahoma"/>
                        </a:rPr>
                        <a:t>......................</a:t>
                      </a:r>
                      <a:r>
                        <a:rPr lang="en-US" sz="1100" b="0" kern="1200" dirty="0">
                          <a:solidFill>
                            <a:schemeClr val="tx1"/>
                          </a:solidFill>
                          <a:latin typeface="Tahoma"/>
                          <a:ea typeface="Tahoma"/>
                          <a:cs typeface="Tahoma"/>
                        </a:rPr>
                        <a:t>................................</a:t>
                      </a:r>
                      <a:r>
                        <a:rPr lang="he-IL" sz="1100" b="0" kern="1200" dirty="0">
                          <a:solidFill>
                            <a:schemeClr val="tx1"/>
                          </a:solidFill>
                          <a:latin typeface="Tahoma"/>
                          <a:ea typeface="Tahoma"/>
                          <a:cs typeface="Tahoma"/>
                        </a:rPr>
                        <a:t>........................................................................</a:t>
                      </a:r>
                      <a:r>
                        <a:rPr lang="en-US" sz="1100" b="0" kern="1200" dirty="0">
                          <a:solidFill>
                            <a:schemeClr val="tx1"/>
                          </a:solidFill>
                          <a:latin typeface="Tahoma"/>
                          <a:ea typeface="Tahoma"/>
                          <a:cs typeface="Tahoma"/>
                        </a:rPr>
                        <a:t>.</a:t>
                      </a:r>
                      <a:r>
                        <a:rPr lang="he-IL" sz="1100" b="0" kern="1200" dirty="0">
                          <a:solidFill>
                            <a:schemeClr val="tx1"/>
                          </a:solidFill>
                          <a:latin typeface="Tahoma"/>
                          <a:ea typeface="Tahoma"/>
                          <a:cs typeface="Tahoma"/>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18804156"/>
                  </a:ext>
                </a:extLst>
              </a:tr>
              <a:tr h="172522">
                <a:tc>
                  <a:txBody>
                    <a:bodyPr/>
                    <a:lstStyle/>
                    <a:p>
                      <a:pPr algn="r" rtl="0">
                        <a:lnSpc>
                          <a:spcPct val="150000"/>
                        </a:lnSpc>
                      </a:pPr>
                      <a:r>
                        <a:rPr lang="he-IL" sz="1100" b="0" dirty="0">
                          <a:latin typeface="Tahoma"/>
                          <a:ea typeface="Tahoma"/>
                          <a:cs typeface="Tahoma"/>
                        </a:rPr>
                        <a:t>42-49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100" b="0" kern="1200" dirty="0">
                          <a:solidFill>
                            <a:schemeClr val="tx1"/>
                          </a:solidFill>
                          <a:latin typeface="Tahoma"/>
                          <a:ea typeface="Tahoma"/>
                          <a:cs typeface="Tahoma"/>
                        </a:rPr>
                        <a:t>Play Street</a:t>
                      </a:r>
                      <a:r>
                        <a:rPr lang="he-IL" sz="1100" b="0" kern="1200" dirty="0">
                          <a:solidFill>
                            <a:schemeClr val="tx1"/>
                          </a:solidFill>
                          <a:latin typeface="Tahoma"/>
                          <a:ea typeface="Tahoma"/>
                          <a:cs typeface="Tahoma"/>
                        </a:rPr>
                        <a:t>..........................................................................</a:t>
                      </a:r>
                      <a:r>
                        <a:rPr lang="en-US" sz="1100" b="0" kern="1200" dirty="0">
                          <a:solidFill>
                            <a:schemeClr val="tx1"/>
                          </a:solidFill>
                          <a:latin typeface="Tahoma"/>
                          <a:ea typeface="Tahoma"/>
                          <a:cs typeface="Tahoma"/>
                        </a:rPr>
                        <a:t>......</a:t>
                      </a:r>
                      <a:r>
                        <a:rPr lang="he-IL" sz="1100" b="0" kern="1200" dirty="0">
                          <a:solidFill>
                            <a:schemeClr val="tx1"/>
                          </a:solidFill>
                          <a:latin typeface="Tahoma"/>
                          <a:ea typeface="Tahoma"/>
                          <a:cs typeface="Tahoma"/>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06406597"/>
                  </a:ext>
                </a:extLst>
              </a:tr>
              <a:tr h="172522">
                <a:tc>
                  <a:txBody>
                    <a:bodyPr/>
                    <a:lstStyle/>
                    <a:p>
                      <a:pPr algn="r" rtl="0">
                        <a:lnSpc>
                          <a:spcPct val="150000"/>
                        </a:lnSpc>
                      </a:pPr>
                      <a:r>
                        <a:rPr lang="he-IL" sz="1100" b="1" dirty="0">
                          <a:latin typeface="Tahoma"/>
                          <a:ea typeface="Tahoma"/>
                          <a:cs typeface="Tahoma"/>
                        </a:rPr>
                        <a:t>50-53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100" b="1" kern="1200" dirty="0">
                          <a:solidFill>
                            <a:schemeClr val="tx1"/>
                          </a:solidFill>
                          <a:latin typeface="Tahoma"/>
                          <a:ea typeface="Tahoma"/>
                          <a:cs typeface="Tahoma"/>
                        </a:rPr>
                        <a:t>Summary and Recommendations</a:t>
                      </a:r>
                      <a:r>
                        <a:rPr lang="he-IL" sz="1100" b="1" kern="1200" dirty="0">
                          <a:solidFill>
                            <a:schemeClr val="tx1"/>
                          </a:solidFill>
                          <a:latin typeface="Tahoma"/>
                          <a:ea typeface="Tahoma"/>
                          <a:cs typeface="Tahoma"/>
                        </a:rPr>
                        <a:t>................................</a:t>
                      </a:r>
                      <a:r>
                        <a:rPr lang="en-US" sz="1100" b="1" kern="1200" dirty="0">
                          <a:solidFill>
                            <a:schemeClr val="tx1"/>
                          </a:solidFill>
                          <a:latin typeface="Tahoma"/>
                          <a:ea typeface="Tahoma"/>
                          <a:cs typeface="Tahoma"/>
                        </a:rPr>
                        <a:t>........................</a:t>
                      </a:r>
                      <a:r>
                        <a:rPr lang="he-IL" sz="1100" b="1" kern="1200" dirty="0">
                          <a:solidFill>
                            <a:schemeClr val="tx1"/>
                          </a:solidFill>
                          <a:latin typeface="Tahoma"/>
                          <a:ea typeface="Tahoma"/>
                          <a:cs typeface="Tahoma"/>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0206869"/>
                  </a:ext>
                </a:extLst>
              </a:tr>
              <a:tr h="172522">
                <a:tc>
                  <a:txBody>
                    <a:bodyPr/>
                    <a:lstStyle/>
                    <a:p>
                      <a:pPr algn="r" rtl="0">
                        <a:lnSpc>
                          <a:spcPct val="150000"/>
                        </a:lnSpc>
                      </a:pPr>
                      <a:r>
                        <a:rPr lang="he-IL" sz="1100" b="1" dirty="0">
                          <a:solidFill>
                            <a:schemeClr val="tx1"/>
                          </a:solidFill>
                          <a:latin typeface="Tahoma"/>
                          <a:ea typeface="Tahoma"/>
                          <a:cs typeface="Tahoma"/>
                        </a:rPr>
                        <a:t>54-59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lnSpc>
                          <a:spcPct val="150000"/>
                        </a:lnSpc>
                      </a:pPr>
                      <a:r>
                        <a:rPr lang="en-US" sz="1100" b="1" kern="1200" dirty="0">
                          <a:solidFill>
                            <a:schemeClr val="tx1"/>
                          </a:solidFill>
                          <a:latin typeface="Tahoma"/>
                          <a:ea typeface="Tahoma"/>
                          <a:cs typeface="Tahoma"/>
                        </a:rPr>
                        <a:t>Appendices</a:t>
                      </a:r>
                      <a:r>
                        <a:rPr lang="he-IL" sz="1100" b="1" kern="1200" dirty="0">
                          <a:solidFill>
                            <a:schemeClr val="tx1"/>
                          </a:solidFill>
                          <a:latin typeface="Tahoma"/>
                          <a:ea typeface="Tahoma"/>
                          <a:cs typeface="Tahoma"/>
                        </a:rPr>
                        <a:t>..............................</a:t>
                      </a:r>
                      <a:r>
                        <a:rPr lang="en-US" sz="1100" b="1" kern="1200" dirty="0">
                          <a:solidFill>
                            <a:schemeClr val="tx1"/>
                          </a:solidFill>
                          <a:latin typeface="Tahoma"/>
                          <a:ea typeface="Tahoma"/>
                          <a:cs typeface="Tahoma"/>
                        </a:rPr>
                        <a:t>........</a:t>
                      </a:r>
                      <a:r>
                        <a:rPr lang="he-IL" sz="1100" b="1" kern="1200" dirty="0">
                          <a:solidFill>
                            <a:schemeClr val="tx1"/>
                          </a:solidFill>
                          <a:latin typeface="Tahoma"/>
                          <a:ea typeface="Tahoma"/>
                          <a:cs typeface="Tahoma"/>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773223"/>
                  </a:ext>
                </a:extLst>
              </a:tr>
            </a:tbl>
          </a:graphicData>
        </a:graphic>
      </p:graphicFrame>
    </p:spTree>
    <p:extLst>
      <p:ext uri="{BB962C8B-B14F-4D97-AF65-F5344CB8AC3E}">
        <p14:creationId xmlns:p14="http://schemas.microsoft.com/office/powerpoint/2010/main" val="33855097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Extract 2">
            <a:extLst>
              <a:ext uri="{FF2B5EF4-FFF2-40B4-BE49-F238E27FC236}">
                <a16:creationId xmlns:a16="http://schemas.microsoft.com/office/drawing/2014/main" id="{5CA65E5E-74FF-4E5F-A8E9-535890D2B303}"/>
              </a:ext>
            </a:extLst>
          </p:cNvPr>
          <p:cNvSpPr/>
          <p:nvPr/>
        </p:nvSpPr>
        <p:spPr>
          <a:xfrm>
            <a:off x="-63877" y="3768219"/>
            <a:ext cx="4716463" cy="2263050"/>
          </a:xfrm>
          <a:prstGeom prst="flowChartExtract">
            <a:avLst/>
          </a:prstGeom>
          <a:solidFill>
            <a:srgbClr val="F7E88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22" name="L-Shape 21">
            <a:extLst>
              <a:ext uri="{FF2B5EF4-FFF2-40B4-BE49-F238E27FC236}">
                <a16:creationId xmlns:a16="http://schemas.microsoft.com/office/drawing/2014/main" id="{9D5636C5-9205-4C1C-89C8-E012C15C6908}"/>
              </a:ext>
            </a:extLst>
          </p:cNvPr>
          <p:cNvSpPr/>
          <p:nvPr/>
        </p:nvSpPr>
        <p:spPr>
          <a:xfrm>
            <a:off x="8706750" y="389652"/>
            <a:ext cx="3496401" cy="1185926"/>
          </a:xfrm>
          <a:prstGeom prst="corner">
            <a:avLst>
              <a:gd name="adj1" fmla="val 66900"/>
              <a:gd name="adj2" fmla="val 294825"/>
            </a:avLst>
          </a:prstGeom>
          <a:solidFill>
            <a:srgbClr val="4978A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dirty="0"/>
          </a:p>
        </p:txBody>
      </p:sp>
      <p:sp>
        <p:nvSpPr>
          <p:cNvPr id="21" name="Oval 20">
            <a:extLst>
              <a:ext uri="{FF2B5EF4-FFF2-40B4-BE49-F238E27FC236}">
                <a16:creationId xmlns:a16="http://schemas.microsoft.com/office/drawing/2014/main" id="{3055C8AF-6C7F-479E-A317-3887632566C9}"/>
              </a:ext>
            </a:extLst>
          </p:cNvPr>
          <p:cNvSpPr/>
          <p:nvPr/>
        </p:nvSpPr>
        <p:spPr>
          <a:xfrm>
            <a:off x="8069715" y="1788561"/>
            <a:ext cx="4639112" cy="4679787"/>
          </a:xfrm>
          <a:prstGeom prst="ellipse">
            <a:avLst/>
          </a:prstGeom>
          <a:solidFill>
            <a:srgbClr val="F9B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20" name="Cross 19">
            <a:extLst>
              <a:ext uri="{FF2B5EF4-FFF2-40B4-BE49-F238E27FC236}">
                <a16:creationId xmlns:a16="http://schemas.microsoft.com/office/drawing/2014/main" id="{35824E19-3FDA-4593-9100-B5CCA66EB1A2}"/>
              </a:ext>
            </a:extLst>
          </p:cNvPr>
          <p:cNvSpPr/>
          <p:nvPr/>
        </p:nvSpPr>
        <p:spPr>
          <a:xfrm>
            <a:off x="4293742" y="2845349"/>
            <a:ext cx="4535667" cy="3330777"/>
          </a:xfrm>
          <a:prstGeom prst="plus">
            <a:avLst>
              <a:gd name="adj" fmla="val 25756"/>
            </a:avLst>
          </a:prstGeom>
          <a:solidFill>
            <a:srgbClr val="90B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9" name="Arrow: Pentagon 18">
            <a:extLst>
              <a:ext uri="{FF2B5EF4-FFF2-40B4-BE49-F238E27FC236}">
                <a16:creationId xmlns:a16="http://schemas.microsoft.com/office/drawing/2014/main" id="{668D76FE-F76B-4E9B-BC7E-0EEFF7339BC8}"/>
              </a:ext>
            </a:extLst>
          </p:cNvPr>
          <p:cNvSpPr/>
          <p:nvPr/>
        </p:nvSpPr>
        <p:spPr>
          <a:xfrm>
            <a:off x="5130392" y="572581"/>
            <a:ext cx="3620720" cy="2127878"/>
          </a:xfrm>
          <a:prstGeom prst="homePlate">
            <a:avLst/>
          </a:prstGeom>
          <a:solidFill>
            <a:srgbClr val="F698A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30</a:t>
            </a:fld>
            <a:endParaRPr lang="en-US" sz="1400" dirty="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r" rtl="1"/>
            <a:r>
              <a:rPr lang="en-US" sz="2000" b="1" dirty="0">
                <a:solidFill>
                  <a:schemeClr val="bg1"/>
                </a:solidFill>
                <a:latin typeface="Tahoma" pitchFamily="34" charset="0"/>
                <a:ea typeface="Tahoma" pitchFamily="34" charset="0"/>
                <a:cs typeface="Tahoma" pitchFamily="34" charset="0"/>
              </a:rPr>
              <a:t>GameTruck -  Jaffa -- Stats*</a:t>
            </a:r>
            <a:endParaRPr lang="he-IL" sz="2000" b="1" dirty="0">
              <a:solidFill>
                <a:schemeClr val="bg1"/>
              </a:solidFill>
              <a:latin typeface="Tahoma" pitchFamily="34" charset="0"/>
              <a:ea typeface="Tahoma" pitchFamily="34" charset="0"/>
              <a:cs typeface="Tahoma" pitchFamily="34" charset="0"/>
            </a:endParaRPr>
          </a:p>
        </p:txBody>
      </p:sp>
      <p:graphicFrame>
        <p:nvGraphicFramePr>
          <p:cNvPr id="6" name="Table 5">
            <a:extLst>
              <a:ext uri="{FF2B5EF4-FFF2-40B4-BE49-F238E27FC236}">
                <a16:creationId xmlns:a16="http://schemas.microsoft.com/office/drawing/2014/main" id="{C6C176BA-AC14-4BE0-9201-94BF41B98621}"/>
              </a:ext>
            </a:extLst>
          </p:cNvPr>
          <p:cNvGraphicFramePr>
            <a:graphicFrameLocks noGrp="1"/>
          </p:cNvGraphicFramePr>
          <p:nvPr>
            <p:extLst>
              <p:ext uri="{D42A27DB-BD31-4B8C-83A1-F6EECF244321}">
                <p14:modId xmlns:p14="http://schemas.microsoft.com/office/powerpoint/2010/main" val="480213602"/>
              </p:ext>
            </p:extLst>
          </p:nvPr>
        </p:nvGraphicFramePr>
        <p:xfrm>
          <a:off x="11317" y="-10459"/>
          <a:ext cx="4797863" cy="4786960"/>
        </p:xfrm>
        <a:graphic>
          <a:graphicData uri="http://schemas.openxmlformats.org/drawingml/2006/table">
            <a:tbl>
              <a:tblPr rtl="1" firstRow="1" bandRow="1">
                <a:tableStyleId>{5940675A-B579-460E-94D1-54222C63F5DA}</a:tableStyleId>
              </a:tblPr>
              <a:tblGrid>
                <a:gridCol w="891562">
                  <a:extLst>
                    <a:ext uri="{9D8B030D-6E8A-4147-A177-3AD203B41FA5}">
                      <a16:colId xmlns:a16="http://schemas.microsoft.com/office/drawing/2014/main" val="2463096716"/>
                    </a:ext>
                  </a:extLst>
                </a:gridCol>
                <a:gridCol w="2333915">
                  <a:extLst>
                    <a:ext uri="{9D8B030D-6E8A-4147-A177-3AD203B41FA5}">
                      <a16:colId xmlns:a16="http://schemas.microsoft.com/office/drawing/2014/main" val="851655369"/>
                    </a:ext>
                  </a:extLst>
                </a:gridCol>
                <a:gridCol w="1572386">
                  <a:extLst>
                    <a:ext uri="{9D8B030D-6E8A-4147-A177-3AD203B41FA5}">
                      <a16:colId xmlns:a16="http://schemas.microsoft.com/office/drawing/2014/main" val="4263549685"/>
                    </a:ext>
                  </a:extLst>
                </a:gridCol>
              </a:tblGrid>
              <a:tr h="640080">
                <a:tc>
                  <a:txBody>
                    <a:bodyPr/>
                    <a:lstStyle/>
                    <a:p>
                      <a:pPr algn="l" rtl="0"/>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 of meetings</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Location</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New participants**</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l" rtl="0"/>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children &amp; parents</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3958057"/>
                  </a:ext>
                </a:extLst>
              </a:tr>
              <a:tr h="368968">
                <a:tc>
                  <a:txBody>
                    <a:bodyPr/>
                    <a:lstStyle/>
                    <a:p>
                      <a:pPr algn="r" rtl="1"/>
                      <a:r>
                        <a:rPr lang="he-IL" sz="1600" b="1" dirty="0">
                          <a:solidFill>
                            <a:schemeClr val="bg1"/>
                          </a:solidFill>
                          <a:latin typeface="Tahoma" panose="020B0604030504040204" pitchFamily="34" charset="0"/>
                          <a:ea typeface="Tahoma" panose="020B0604030504040204" pitchFamily="34" charset="0"/>
                          <a:cs typeface="Tahoma" panose="020B0604030504040204" pitchFamily="34" charset="0"/>
                        </a:rPr>
                        <a:t>2</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l" rtl="0"/>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Gan HaShnayim</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r" rtl="1"/>
                      <a:r>
                        <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rPr>
                        <a:t>50-60</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90637254"/>
                  </a:ext>
                </a:extLst>
              </a:tr>
              <a:tr h="368968">
                <a:tc>
                  <a:txBody>
                    <a:bodyPr/>
                    <a:lstStyle/>
                    <a:p>
                      <a:pPr algn="r" rtl="1"/>
                      <a:r>
                        <a:rPr lang="he-IL" sz="1600" b="1" dirty="0">
                          <a:solidFill>
                            <a:schemeClr val="bg1"/>
                          </a:solidFill>
                          <a:latin typeface="Tahoma" panose="020B0604030504040204" pitchFamily="34" charset="0"/>
                          <a:ea typeface="Tahoma" panose="020B0604030504040204" pitchFamily="34" charset="0"/>
                          <a:cs typeface="Tahoma" panose="020B0604030504040204" pitchFamily="34" charset="0"/>
                        </a:rPr>
                        <a:t>2</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l" rtl="0"/>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Brickner Garden (Raka House)</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r" rtl="1"/>
                      <a:r>
                        <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rPr>
                        <a:t>50-60</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86218166"/>
                  </a:ext>
                </a:extLst>
              </a:tr>
              <a:tr h="368968">
                <a:tc>
                  <a:txBody>
                    <a:bodyPr/>
                    <a:lstStyle/>
                    <a:p>
                      <a:pPr algn="r" rtl="1"/>
                      <a:r>
                        <a:rPr lang="he-IL" sz="1600" b="1" dirty="0">
                          <a:solidFill>
                            <a:schemeClr val="bg1"/>
                          </a:solidFill>
                          <a:latin typeface="Tahoma" panose="020B0604030504040204" pitchFamily="34" charset="0"/>
                          <a:ea typeface="Tahoma" panose="020B0604030504040204" pitchFamily="34" charset="0"/>
                          <a:cs typeface="Tahoma" panose="020B0604030504040204" pitchFamily="34" charset="0"/>
                        </a:rPr>
                        <a:t>1</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l" rtl="0"/>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Abu-Din</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r" rtl="1"/>
                      <a:r>
                        <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rPr>
                        <a:t>50-60</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34111144"/>
                  </a:ext>
                </a:extLst>
              </a:tr>
              <a:tr h="368968">
                <a:tc>
                  <a:txBody>
                    <a:bodyPr/>
                    <a:lstStyle/>
                    <a:p>
                      <a:pPr algn="r" rtl="1"/>
                      <a:r>
                        <a:rPr lang="he-IL" sz="1600" b="1" dirty="0">
                          <a:solidFill>
                            <a:schemeClr val="bg1"/>
                          </a:solidFill>
                          <a:latin typeface="Tahoma" panose="020B0604030504040204" pitchFamily="34" charset="0"/>
                          <a:ea typeface="Tahoma" panose="020B0604030504040204" pitchFamily="34" charset="0"/>
                          <a:cs typeface="Tahoma" panose="020B0604030504040204" pitchFamily="34" charset="0"/>
                        </a:rPr>
                        <a:t>2</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l" rtl="0"/>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Red Park (Beni Brit)</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r" rtl="1"/>
                      <a:r>
                        <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rPr>
                        <a:t>75-80</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78977415"/>
                  </a:ext>
                </a:extLst>
              </a:tr>
              <a:tr h="368968">
                <a:tc>
                  <a:txBody>
                    <a:bodyPr/>
                    <a:lstStyle/>
                    <a:p>
                      <a:pPr algn="r" rtl="1"/>
                      <a:r>
                        <a:rPr lang="he-IL" sz="1600" b="1" dirty="0">
                          <a:solidFill>
                            <a:schemeClr val="bg1"/>
                          </a:solidFill>
                          <a:latin typeface="Tahoma" panose="020B0604030504040204" pitchFamily="34" charset="0"/>
                          <a:ea typeface="Tahoma" panose="020B0604030504040204" pitchFamily="34" charset="0"/>
                          <a:cs typeface="Tahoma" panose="020B0604030504040204" pitchFamily="34" charset="0"/>
                        </a:rPr>
                        <a:t>1</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l" rtl="0"/>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Yerachiani Compound</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r" rtl="1"/>
                      <a:r>
                        <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rPr>
                        <a:t>50-60</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85394375"/>
                  </a:ext>
                </a:extLst>
              </a:tr>
              <a:tr h="368968">
                <a:tc>
                  <a:txBody>
                    <a:bodyPr/>
                    <a:lstStyle/>
                    <a:p>
                      <a:pPr algn="r" rtl="1"/>
                      <a:r>
                        <a:rPr lang="he-IL" sz="1600" b="1" dirty="0">
                          <a:solidFill>
                            <a:schemeClr val="bg1"/>
                          </a:solidFill>
                          <a:latin typeface="Tahoma" panose="020B0604030504040204" pitchFamily="34" charset="0"/>
                          <a:ea typeface="Tahoma" panose="020B0604030504040204" pitchFamily="34" charset="0"/>
                          <a:cs typeface="Tahoma" panose="020B0604030504040204" pitchFamily="34" charset="0"/>
                        </a:rPr>
                        <a:t>1</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l" rtl="0"/>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Pardes Dacha</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r" rtl="1"/>
                      <a:r>
                        <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rPr>
                        <a:t>15-20</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0749198"/>
                  </a:ext>
                </a:extLst>
              </a:tr>
              <a:tr h="368968">
                <a:tc>
                  <a:txBody>
                    <a:bodyPr/>
                    <a:lstStyle/>
                    <a:p>
                      <a:pPr algn="r" rtl="1"/>
                      <a:r>
                        <a:rPr lang="he-IL" sz="1600" b="1" dirty="0">
                          <a:solidFill>
                            <a:schemeClr val="bg1"/>
                          </a:solidFill>
                          <a:latin typeface="Tahoma" panose="020B0604030504040204" pitchFamily="34" charset="0"/>
                          <a:ea typeface="Tahoma" panose="020B0604030504040204" pitchFamily="34" charset="0"/>
                          <a:cs typeface="Tahoma" panose="020B0604030504040204" pitchFamily="34" charset="0"/>
                        </a:rPr>
                        <a:t>1</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Kerem al-Dalek</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r" rtl="1"/>
                      <a:r>
                        <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rPr>
                        <a:t>55-65</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20624855"/>
                  </a:ext>
                </a:extLst>
              </a:tr>
              <a:tr h="368968">
                <a:tc>
                  <a:txBody>
                    <a:bodyPr/>
                    <a:lstStyle/>
                    <a:p>
                      <a:pPr algn="r" rtl="1"/>
                      <a:r>
                        <a:rPr lang="he-IL" sz="1600" b="1" dirty="0">
                          <a:solidFill>
                            <a:schemeClr val="bg1"/>
                          </a:solidFill>
                          <a:latin typeface="Tahoma" panose="020B0604030504040204" pitchFamily="34" charset="0"/>
                          <a:ea typeface="Tahoma" panose="020B0604030504040204" pitchFamily="34" charset="0"/>
                          <a:cs typeface="Tahoma" panose="020B0604030504040204" pitchFamily="34" charset="0"/>
                        </a:rPr>
                        <a:t>1</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Migdal</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r" rtl="1"/>
                      <a:r>
                        <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rPr>
                        <a:t>25-30</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12369407"/>
                  </a:ext>
                </a:extLst>
              </a:tr>
              <a:tr h="368968">
                <a:tc>
                  <a:txBody>
                    <a:bodyPr/>
                    <a:lstStyle/>
                    <a:p>
                      <a:pPr algn="r" rtl="1"/>
                      <a:r>
                        <a:rPr lang="he-IL" sz="1600" b="1" dirty="0">
                          <a:solidFill>
                            <a:schemeClr val="bg1"/>
                          </a:solidFill>
                          <a:latin typeface="Tahoma" panose="020B0604030504040204" pitchFamily="34" charset="0"/>
                          <a:ea typeface="Tahoma" panose="020B0604030504040204" pitchFamily="34" charset="0"/>
                          <a:cs typeface="Tahoma" panose="020B0604030504040204" pitchFamily="34" charset="0"/>
                        </a:rPr>
                        <a:t>1</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Dolphin Garden</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r" rtl="1"/>
                      <a:r>
                        <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rPr>
                        <a:t>30-40</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84009638"/>
                  </a:ext>
                </a:extLst>
              </a:tr>
              <a:tr h="368968">
                <a:tc>
                  <a:txBody>
                    <a:bodyPr/>
                    <a:lstStyle/>
                    <a:p>
                      <a:pPr algn="r" rtl="1"/>
                      <a:r>
                        <a:rPr lang="he-IL" sz="1600" b="1" dirty="0">
                          <a:solidFill>
                            <a:schemeClr val="bg1"/>
                          </a:solidFill>
                          <a:latin typeface="Tahoma" panose="020B0604030504040204" pitchFamily="34" charset="0"/>
                          <a:ea typeface="Tahoma" panose="020B0604030504040204" pitchFamily="34" charset="0"/>
                          <a:cs typeface="Tahoma" panose="020B0604030504040204" pitchFamily="34" charset="0"/>
                        </a:rPr>
                        <a:t>1</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Magen Avraham Garden</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r" rtl="1"/>
                      <a:r>
                        <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rPr>
                        <a:t>25-30</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27783839"/>
                  </a:ext>
                </a:extLst>
              </a:tr>
              <a:tr h="368968">
                <a:tc>
                  <a:txBody>
                    <a:bodyPr/>
                    <a:lstStyle/>
                    <a:p>
                      <a:pPr algn="r" rtl="1"/>
                      <a:r>
                        <a:rPr lang="he-IL" sz="1600" b="1" dirty="0">
                          <a:solidFill>
                            <a:schemeClr val="bg1"/>
                          </a:solidFill>
                          <a:latin typeface="Tahoma" panose="020B0604030504040204" pitchFamily="34" charset="0"/>
                          <a:ea typeface="Tahoma" panose="020B0604030504040204" pitchFamily="34" charset="0"/>
                          <a:cs typeface="Tahoma" panose="020B0604030504040204" pitchFamily="34" charset="0"/>
                        </a:rPr>
                        <a:t>1</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A5A5A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Name of the Sages Garden (across from the mosque)</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A5A5A5"/>
                    </a:solidFill>
                  </a:tcPr>
                </a:tc>
                <a:tc>
                  <a:txBody>
                    <a:bodyPr/>
                    <a:lstStyle/>
                    <a:p>
                      <a:pPr algn="r" rtl="1"/>
                      <a:r>
                        <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rPr>
                        <a:t>55-65</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17810181"/>
                  </a:ext>
                </a:extLst>
              </a:tr>
            </a:tbl>
          </a:graphicData>
        </a:graphic>
      </p:graphicFrame>
      <p:sp>
        <p:nvSpPr>
          <p:cNvPr id="9" name="TextBox 8">
            <a:extLst>
              <a:ext uri="{FF2B5EF4-FFF2-40B4-BE49-F238E27FC236}">
                <a16:creationId xmlns:a16="http://schemas.microsoft.com/office/drawing/2014/main" id="{D661A11F-22A3-42D3-A9EF-FFB1027D79F9}"/>
              </a:ext>
            </a:extLst>
          </p:cNvPr>
          <p:cNvSpPr txBox="1"/>
          <p:nvPr/>
        </p:nvSpPr>
        <p:spPr>
          <a:xfrm>
            <a:off x="-266977" y="6049754"/>
            <a:ext cx="3027867" cy="400110"/>
          </a:xfrm>
          <a:prstGeom prst="rect">
            <a:avLst/>
          </a:prstGeom>
          <a:noFill/>
        </p:spPr>
        <p:txBody>
          <a:bodyPr wrap="square" rtlCol="1">
            <a:spAutoFit/>
          </a:bodyPr>
          <a:lstStyle/>
          <a:p>
            <a:pPr algn="r" rtl="1"/>
            <a:r>
              <a:rPr lang="en-US" sz="1000" dirty="0">
                <a:latin typeface="Calibri" panose="020F0502020204030204" pitchFamily="34" charset="0"/>
                <a:cs typeface="Calibri" panose="020F0502020204030204" pitchFamily="34" charset="0"/>
              </a:rPr>
              <a:t>* Data provided by </a:t>
            </a:r>
            <a:r>
              <a:rPr lang="en-US" sz="1000" dirty="0">
                <a:latin typeface="Tahoma" pitchFamily="34" charset="0"/>
                <a:ea typeface="Tahoma" pitchFamily="34" charset="0"/>
                <a:cs typeface="Tahoma" pitchFamily="34" charset="0"/>
              </a:rPr>
              <a:t>Hamishlama</a:t>
            </a:r>
          </a:p>
          <a:p>
            <a:pPr algn="r" rtl="1"/>
            <a:r>
              <a:rPr lang="en-US" sz="1000" dirty="0">
                <a:latin typeface="Calibri" panose="020F0502020204030204" pitchFamily="34" charset="0"/>
                <a:cs typeface="Calibri" panose="020F0502020204030204" pitchFamily="34" charset="0"/>
              </a:rPr>
              <a:t>** Return participants were not counted again</a:t>
            </a:r>
            <a:endParaRPr lang="he-IL" sz="1000"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68CD32AF-FECC-45CC-96A3-F218EDEE68EC}"/>
              </a:ext>
            </a:extLst>
          </p:cNvPr>
          <p:cNvSpPr txBox="1"/>
          <p:nvPr/>
        </p:nvSpPr>
        <p:spPr>
          <a:xfrm>
            <a:off x="7308740" y="1233671"/>
            <a:ext cx="918061" cy="1200329"/>
          </a:xfrm>
          <a:prstGeom prst="rect">
            <a:avLst/>
          </a:prstGeom>
          <a:noFill/>
        </p:spPr>
        <p:txBody>
          <a:bodyPr wrap="square" rtlCol="1">
            <a:spAutoFit/>
          </a:bodyPr>
          <a:lstStyle/>
          <a:p>
            <a:pPr algn="r" rtl="1"/>
            <a:r>
              <a:rPr lang="he-IL" sz="7200" dirty="0">
                <a:latin typeface="Tahoma" panose="020B0604030504040204" pitchFamily="34" charset="0"/>
                <a:ea typeface="Tahoma" panose="020B0604030504040204" pitchFamily="34" charset="0"/>
                <a:cs typeface="Tahoma" panose="020B0604030504040204" pitchFamily="34" charset="0"/>
              </a:rPr>
              <a:t>1</a:t>
            </a:r>
          </a:p>
        </p:txBody>
      </p:sp>
      <p:sp>
        <p:nvSpPr>
          <p:cNvPr id="11" name="TextBox 10">
            <a:extLst>
              <a:ext uri="{FF2B5EF4-FFF2-40B4-BE49-F238E27FC236}">
                <a16:creationId xmlns:a16="http://schemas.microsoft.com/office/drawing/2014/main" id="{2B5B1361-D885-4FE4-95B1-AB6F1C22941A}"/>
              </a:ext>
            </a:extLst>
          </p:cNvPr>
          <p:cNvSpPr txBox="1"/>
          <p:nvPr/>
        </p:nvSpPr>
        <p:spPr>
          <a:xfrm>
            <a:off x="5489667" y="686720"/>
            <a:ext cx="1999363" cy="1815882"/>
          </a:xfrm>
          <a:prstGeom prst="rect">
            <a:avLst/>
          </a:prstGeom>
          <a:noFill/>
        </p:spPr>
        <p:txBody>
          <a:bodyPr wrap="square" rtlCol="1">
            <a:spAutoFit/>
          </a:bodyPr>
          <a:lstStyle/>
          <a:p>
            <a:pPr algn="l"/>
            <a:r>
              <a:rPr lang="en-US" sz="2800" dirty="0">
                <a:latin typeface="Tahoma" panose="020B0604030504040204" pitchFamily="34" charset="0"/>
                <a:ea typeface="Tahoma" panose="020B0604030504040204" pitchFamily="34" charset="0"/>
                <a:cs typeface="Tahoma" panose="020B0604030504040204" pitchFamily="34" charset="0"/>
              </a:rPr>
              <a:t>Truck with Hebrew and Arabic branding</a:t>
            </a:r>
            <a:endParaRPr lang="he-IL" sz="2800"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10" name="Table 9">
            <a:extLst>
              <a:ext uri="{FF2B5EF4-FFF2-40B4-BE49-F238E27FC236}">
                <a16:creationId xmlns:a16="http://schemas.microsoft.com/office/drawing/2014/main" id="{5798FF0C-6107-49FD-BD9B-B1E1996BC6EF}"/>
              </a:ext>
            </a:extLst>
          </p:cNvPr>
          <p:cNvGraphicFramePr>
            <a:graphicFrameLocks noGrp="1"/>
          </p:cNvGraphicFramePr>
          <p:nvPr>
            <p:extLst>
              <p:ext uri="{D42A27DB-BD31-4B8C-83A1-F6EECF244321}">
                <p14:modId xmlns:p14="http://schemas.microsoft.com/office/powerpoint/2010/main" val="4089962629"/>
              </p:ext>
            </p:extLst>
          </p:nvPr>
        </p:nvGraphicFramePr>
        <p:xfrm>
          <a:off x="8907707" y="2007260"/>
          <a:ext cx="3198204" cy="4175960"/>
        </p:xfrm>
        <a:graphic>
          <a:graphicData uri="http://schemas.openxmlformats.org/drawingml/2006/table">
            <a:tbl>
              <a:tblPr rtl="1" firstRow="1" bandRow="1">
                <a:tableStyleId>{5940675A-B579-460E-94D1-54222C63F5DA}</a:tableStyleId>
              </a:tblPr>
              <a:tblGrid>
                <a:gridCol w="464431">
                  <a:extLst>
                    <a:ext uri="{9D8B030D-6E8A-4147-A177-3AD203B41FA5}">
                      <a16:colId xmlns:a16="http://schemas.microsoft.com/office/drawing/2014/main" val="2728032805"/>
                    </a:ext>
                  </a:extLst>
                </a:gridCol>
                <a:gridCol w="1667705">
                  <a:extLst>
                    <a:ext uri="{9D8B030D-6E8A-4147-A177-3AD203B41FA5}">
                      <a16:colId xmlns:a16="http://schemas.microsoft.com/office/drawing/2014/main" val="4216608279"/>
                    </a:ext>
                  </a:extLst>
                </a:gridCol>
                <a:gridCol w="1066068">
                  <a:extLst>
                    <a:ext uri="{9D8B030D-6E8A-4147-A177-3AD203B41FA5}">
                      <a16:colId xmlns:a16="http://schemas.microsoft.com/office/drawing/2014/main" val="640971910"/>
                    </a:ext>
                  </a:extLst>
                </a:gridCol>
              </a:tblGrid>
              <a:tr h="835192">
                <a:tc gridSpan="3">
                  <a:txBody>
                    <a:bodyPr/>
                    <a:lstStyle/>
                    <a:p>
                      <a:pPr algn="ctr" rtl="1"/>
                      <a:r>
                        <a:rPr lang="en-US" sz="2000" dirty="0">
                          <a:latin typeface="Tahoma" panose="020B0604030504040204" pitchFamily="34" charset="0"/>
                          <a:ea typeface="Tahoma" panose="020B0604030504040204" pitchFamily="34" charset="0"/>
                          <a:cs typeface="Tahoma" panose="020B0604030504040204" pitchFamily="34" charset="0"/>
                        </a:rPr>
                        <a:t>Staff</a:t>
                      </a:r>
                      <a:endParaRPr lang="he-IL" sz="2000" dirty="0">
                        <a:latin typeface="Tahoma" panose="020B0604030504040204" pitchFamily="34" charset="0"/>
                        <a:ea typeface="Tahoma" panose="020B0604030504040204" pitchFamily="34" charset="0"/>
                        <a:cs typeface="Tahoma" panose="020B060403050404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algn="r" rtl="1"/>
                      <a:endParaRPr lang="he-IL" sz="1400">
                        <a:latin typeface="Tahoma" panose="020B0604030504040204" pitchFamily="34" charset="0"/>
                        <a:ea typeface="Tahoma" panose="020B0604030504040204" pitchFamily="34" charset="0"/>
                        <a:cs typeface="Tahoma" panose="020B0604030504040204" pitchFamily="34" charset="0"/>
                      </a:endParaRPr>
                    </a:p>
                  </a:txBody>
                  <a:tcPr/>
                </a:tc>
                <a:tc hMerge="1">
                  <a:txBody>
                    <a:bodyPr/>
                    <a:lstStyle/>
                    <a:p>
                      <a:pPr algn="r" rtl="1"/>
                      <a:endParaRPr lang="he-IL" sz="1400">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1241777490"/>
                  </a:ext>
                </a:extLst>
              </a:tr>
              <a:tr h="835192">
                <a:tc>
                  <a:txBody>
                    <a:bodyPr/>
                    <a:lstStyle/>
                    <a:p>
                      <a:pPr algn="r" rtl="1"/>
                      <a:r>
                        <a:rPr lang="he-IL" sz="2400" b="1" dirty="0">
                          <a:latin typeface="Tahoma" panose="020B0604030504040204" pitchFamily="34" charset="0"/>
                          <a:ea typeface="Tahoma" panose="020B0604030504040204" pitchFamily="34" charset="0"/>
                          <a:cs typeface="Tahoma" panose="020B0604030504040204" pitchFamily="34" charset="0"/>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rtl="1"/>
                      <a:r>
                        <a:rPr lang="en-US" sz="1400" dirty="0">
                          <a:latin typeface="Tahoma" panose="020B0604030504040204" pitchFamily="34" charset="0"/>
                          <a:ea typeface="Tahoma" panose="020B0604030504040204" pitchFamily="34" charset="0"/>
                          <a:cs typeface="Tahoma" panose="020B0604030504040204" pitchFamily="34" charset="0"/>
                        </a:rPr>
                        <a:t>“My Freedom” operators</a:t>
                      </a:r>
                      <a:endParaRPr lang="he-IL" sz="1400" dirty="0">
                        <a:latin typeface="Tahoma" panose="020B0604030504040204" pitchFamily="34" charset="0"/>
                        <a:ea typeface="Tahoma" panose="020B0604030504040204" pitchFamily="34" charset="0"/>
                        <a:cs typeface="Tahoma" panose="020B060403050404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rtl="1"/>
                      <a:r>
                        <a:rPr lang="en-US" sz="1400" dirty="0">
                          <a:latin typeface="Tahoma" panose="020B0604030504040204" pitchFamily="34" charset="0"/>
                          <a:ea typeface="Tahoma" panose="020B0604030504040204" pitchFamily="34" charset="0"/>
                          <a:cs typeface="Tahoma" panose="020B0604030504040204" pitchFamily="34" charset="0"/>
                        </a:rPr>
                        <a:t>Hebrew speakers</a:t>
                      </a:r>
                      <a:endParaRPr lang="he-IL" sz="1400" dirty="0">
                        <a:latin typeface="Tahoma" panose="020B0604030504040204" pitchFamily="34" charset="0"/>
                        <a:ea typeface="Tahoma" panose="020B0604030504040204" pitchFamily="34" charset="0"/>
                        <a:cs typeface="Tahoma" panose="020B060403050404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34645516"/>
                  </a:ext>
                </a:extLst>
              </a:tr>
              <a:tr h="835192">
                <a:tc>
                  <a:txBody>
                    <a:bodyPr/>
                    <a:lstStyle/>
                    <a:p>
                      <a:pPr algn="r" rtl="1"/>
                      <a:r>
                        <a:rPr lang="he-IL" sz="2400" b="1" dirty="0">
                          <a:latin typeface="Tahoma" panose="020B0604030504040204" pitchFamily="34" charset="0"/>
                          <a:ea typeface="Tahoma" panose="020B0604030504040204" pitchFamily="34" charset="0"/>
                          <a:cs typeface="Tahoma" panose="020B0604030504040204" pitchFamily="34" charset="0"/>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rtl="1"/>
                      <a:r>
                        <a:rPr lang="en-US" sz="1400" dirty="0">
                          <a:latin typeface="Tahoma" panose="020B0604030504040204" pitchFamily="34" charset="0"/>
                          <a:ea typeface="Tahoma" panose="020B0604030504040204" pitchFamily="34" charset="0"/>
                          <a:cs typeface="Tahoma" panose="020B0604030504040204" pitchFamily="34" charset="0"/>
                        </a:rPr>
                        <a:t>Young counselors</a:t>
                      </a:r>
                      <a:endParaRPr lang="he-IL" sz="1400" dirty="0">
                        <a:latin typeface="Tahoma" panose="020B0604030504040204" pitchFamily="34" charset="0"/>
                        <a:ea typeface="Tahoma" panose="020B0604030504040204" pitchFamily="34" charset="0"/>
                        <a:cs typeface="Tahoma" panose="020B060403050404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rtl="1"/>
                      <a:r>
                        <a:rPr lang="en-US" sz="1400" dirty="0">
                          <a:latin typeface="Tahoma" panose="020B0604030504040204" pitchFamily="34" charset="0"/>
                          <a:ea typeface="Tahoma" panose="020B0604030504040204" pitchFamily="34" charset="0"/>
                          <a:cs typeface="Tahoma" panose="020B0604030504040204" pitchFamily="34" charset="0"/>
                        </a:rPr>
                        <a:t>Amharic speakers</a:t>
                      </a:r>
                      <a:endParaRPr lang="he-IL" sz="1400" dirty="0">
                        <a:latin typeface="Tahoma" panose="020B0604030504040204" pitchFamily="34" charset="0"/>
                        <a:ea typeface="Tahoma" panose="020B0604030504040204" pitchFamily="34" charset="0"/>
                        <a:cs typeface="Tahoma" panose="020B060403050404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31661209"/>
                  </a:ext>
                </a:extLst>
              </a:tr>
              <a:tr h="835192">
                <a:tc>
                  <a:txBody>
                    <a:bodyPr/>
                    <a:lstStyle/>
                    <a:p>
                      <a:pPr algn="r" rtl="1"/>
                      <a:r>
                        <a:rPr lang="he-IL" sz="2400" b="1" dirty="0">
                          <a:latin typeface="Tahoma" panose="020B0604030504040204" pitchFamily="34" charset="0"/>
                          <a:ea typeface="Tahoma" panose="020B0604030504040204" pitchFamily="34" charset="0"/>
                          <a:cs typeface="Tahoma" panose="020B0604030504040204" pitchFamily="34" charset="0"/>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rtl="1"/>
                      <a:r>
                        <a:rPr lang="en-US" sz="1400" dirty="0">
                          <a:latin typeface="Tahoma" panose="020B0604030504040204" pitchFamily="34" charset="0"/>
                          <a:ea typeface="Tahoma" panose="020B0604030504040204" pitchFamily="34" charset="0"/>
                          <a:cs typeface="Tahoma" panose="020B0604030504040204" pitchFamily="34" charset="0"/>
                        </a:rPr>
                        <a:t>Young counselors</a:t>
                      </a:r>
                      <a:endParaRPr lang="he-IL" sz="1400" dirty="0">
                        <a:latin typeface="Tahoma" panose="020B0604030504040204" pitchFamily="34" charset="0"/>
                        <a:ea typeface="Tahoma" panose="020B0604030504040204" pitchFamily="34" charset="0"/>
                        <a:cs typeface="Tahoma" panose="020B060403050404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rtl="1"/>
                      <a:r>
                        <a:rPr lang="en-US" sz="1400" dirty="0">
                          <a:latin typeface="Tahoma" panose="020B0604030504040204" pitchFamily="34" charset="0"/>
                          <a:ea typeface="Tahoma" panose="020B0604030504040204" pitchFamily="34" charset="0"/>
                          <a:cs typeface="Tahoma" panose="020B0604030504040204" pitchFamily="34" charset="0"/>
                        </a:rPr>
                        <a:t>Arabic speakers</a:t>
                      </a:r>
                      <a:endParaRPr lang="he-IL" sz="1400" dirty="0">
                        <a:latin typeface="Tahoma" panose="020B0604030504040204" pitchFamily="34" charset="0"/>
                        <a:ea typeface="Tahoma" panose="020B0604030504040204" pitchFamily="34" charset="0"/>
                        <a:cs typeface="Tahoma" panose="020B060403050404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75590500"/>
                  </a:ext>
                </a:extLst>
              </a:tr>
              <a:tr h="835192">
                <a:tc>
                  <a:txBody>
                    <a:bodyPr/>
                    <a:lstStyle/>
                    <a:p>
                      <a:pPr algn="r" rtl="1"/>
                      <a:r>
                        <a:rPr lang="he-IL" sz="2400" b="1" dirty="0">
                          <a:latin typeface="Tahoma" panose="020B0604030504040204" pitchFamily="34" charset="0"/>
                          <a:ea typeface="Tahoma" panose="020B0604030504040204" pitchFamily="34" charset="0"/>
                          <a:cs typeface="Tahoma" panose="020B0604030504040204" pitchFamily="34" charset="0"/>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rtl="1"/>
                      <a:r>
                        <a:rPr lang="en-US" sz="1400" dirty="0">
                          <a:latin typeface="Tahoma" panose="020B0604030504040204" pitchFamily="34" charset="0"/>
                          <a:ea typeface="Tahoma" panose="020B0604030504040204" pitchFamily="34" charset="0"/>
                          <a:cs typeface="Tahoma" panose="020B0604030504040204" pitchFamily="34" charset="0"/>
                        </a:rPr>
                        <a:t>Parent-counselor and advisor</a:t>
                      </a:r>
                      <a:endParaRPr lang="he-IL" sz="1400" dirty="0">
                        <a:latin typeface="Tahoma" panose="020B0604030504040204" pitchFamily="34" charset="0"/>
                        <a:ea typeface="Tahoma" panose="020B0604030504040204" pitchFamily="34" charset="0"/>
                        <a:cs typeface="Tahoma" panose="020B060403050404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rtl="1"/>
                      <a:r>
                        <a:rPr lang="en-US" sz="1400" dirty="0">
                          <a:latin typeface="Tahoma" panose="020B0604030504040204" pitchFamily="34" charset="0"/>
                          <a:ea typeface="Tahoma" panose="020B0604030504040204" pitchFamily="34" charset="0"/>
                          <a:cs typeface="Tahoma" panose="020B0604030504040204" pitchFamily="34" charset="0"/>
                        </a:rPr>
                        <a:t>Hebrew and Arabic speaker</a:t>
                      </a:r>
                      <a:endParaRPr lang="he-IL" sz="1400" dirty="0">
                        <a:latin typeface="Tahoma" panose="020B0604030504040204" pitchFamily="34" charset="0"/>
                        <a:ea typeface="Tahoma" panose="020B0604030504040204" pitchFamily="34" charset="0"/>
                        <a:cs typeface="Tahoma" panose="020B060403050404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22473604"/>
                  </a:ext>
                </a:extLst>
              </a:tr>
            </a:tbl>
          </a:graphicData>
        </a:graphic>
      </p:graphicFrame>
      <p:sp>
        <p:nvSpPr>
          <p:cNvPr id="13" name="TextBox 12">
            <a:extLst>
              <a:ext uri="{FF2B5EF4-FFF2-40B4-BE49-F238E27FC236}">
                <a16:creationId xmlns:a16="http://schemas.microsoft.com/office/drawing/2014/main" id="{A1900FCD-AC5B-484F-B73D-66F723E1B9E6}"/>
              </a:ext>
            </a:extLst>
          </p:cNvPr>
          <p:cNvSpPr txBox="1"/>
          <p:nvPr/>
        </p:nvSpPr>
        <p:spPr>
          <a:xfrm>
            <a:off x="8688709" y="467301"/>
            <a:ext cx="2120637" cy="946413"/>
          </a:xfrm>
          <a:prstGeom prst="rect">
            <a:avLst/>
          </a:prstGeom>
          <a:noFill/>
        </p:spPr>
        <p:txBody>
          <a:bodyPr wrap="square" rtlCol="1">
            <a:spAutoFit/>
          </a:bodyPr>
          <a:lstStyle/>
          <a:p>
            <a:pPr algn="r" rtl="1"/>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1-8 years</a:t>
            </a:r>
            <a:endParaRPr lang="he-IL"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l"/>
            <a:endParaRPr lang="en-US" sz="105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l"/>
            <a:r>
              <a:rPr lang="en-US" sz="1050" dirty="0">
                <a:solidFill>
                  <a:schemeClr val="bg1"/>
                </a:solidFill>
                <a:latin typeface="Tahoma" panose="020B0604030504040204" pitchFamily="34" charset="0"/>
                <a:ea typeface="Tahoma" panose="020B0604030504040204" pitchFamily="34" charset="0"/>
                <a:cs typeface="Tahoma" panose="020B0604030504040204" pitchFamily="34" charset="0"/>
              </a:rPr>
              <a:t>There were a few older children, up to the age of 14</a:t>
            </a:r>
            <a:endParaRPr lang="he-IL" sz="105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4" name="TextBox 13">
            <a:extLst>
              <a:ext uri="{FF2B5EF4-FFF2-40B4-BE49-F238E27FC236}">
                <a16:creationId xmlns:a16="http://schemas.microsoft.com/office/drawing/2014/main" id="{965C0766-C7FE-434F-86B1-379558794937}"/>
              </a:ext>
            </a:extLst>
          </p:cNvPr>
          <p:cNvSpPr txBox="1"/>
          <p:nvPr/>
        </p:nvSpPr>
        <p:spPr>
          <a:xfrm>
            <a:off x="10809346" y="813308"/>
            <a:ext cx="1134934" cy="707886"/>
          </a:xfrm>
          <a:prstGeom prst="rect">
            <a:avLst/>
          </a:prstGeom>
          <a:noFill/>
        </p:spPr>
        <p:txBody>
          <a:bodyPr wrap="square" rtlCol="1">
            <a:spAutoFit/>
          </a:bodyPr>
          <a:lstStyle/>
          <a:p>
            <a:pPr algn="r" rtl="1"/>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Age of children</a:t>
            </a:r>
            <a:endParaRPr lang="he-IL"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12" name="Table 11">
            <a:extLst>
              <a:ext uri="{FF2B5EF4-FFF2-40B4-BE49-F238E27FC236}">
                <a16:creationId xmlns:a16="http://schemas.microsoft.com/office/drawing/2014/main" id="{08239F50-9B26-4028-A9E7-34FC32878791}"/>
              </a:ext>
            </a:extLst>
          </p:cNvPr>
          <p:cNvGraphicFramePr>
            <a:graphicFrameLocks noGrp="1"/>
          </p:cNvGraphicFramePr>
          <p:nvPr>
            <p:extLst>
              <p:ext uri="{D42A27DB-BD31-4B8C-83A1-F6EECF244321}">
                <p14:modId xmlns:p14="http://schemas.microsoft.com/office/powerpoint/2010/main" val="2115176601"/>
              </p:ext>
            </p:extLst>
          </p:nvPr>
        </p:nvGraphicFramePr>
        <p:xfrm>
          <a:off x="4833678" y="3786704"/>
          <a:ext cx="3510318" cy="2263050"/>
        </p:xfrm>
        <a:graphic>
          <a:graphicData uri="http://schemas.openxmlformats.org/drawingml/2006/table">
            <a:tbl>
              <a:tblPr rtl="1" firstRow="1" bandRow="1">
                <a:tableStyleId>{5940675A-B579-460E-94D1-54222C63F5DA}</a:tableStyleId>
              </a:tblPr>
              <a:tblGrid>
                <a:gridCol w="1170106">
                  <a:extLst>
                    <a:ext uri="{9D8B030D-6E8A-4147-A177-3AD203B41FA5}">
                      <a16:colId xmlns:a16="http://schemas.microsoft.com/office/drawing/2014/main" val="1475530603"/>
                    </a:ext>
                  </a:extLst>
                </a:gridCol>
                <a:gridCol w="1252982">
                  <a:extLst>
                    <a:ext uri="{9D8B030D-6E8A-4147-A177-3AD203B41FA5}">
                      <a16:colId xmlns:a16="http://schemas.microsoft.com/office/drawing/2014/main" val="507049006"/>
                    </a:ext>
                  </a:extLst>
                </a:gridCol>
                <a:gridCol w="1087230">
                  <a:extLst>
                    <a:ext uri="{9D8B030D-6E8A-4147-A177-3AD203B41FA5}">
                      <a16:colId xmlns:a16="http://schemas.microsoft.com/office/drawing/2014/main" val="4141382963"/>
                    </a:ext>
                  </a:extLst>
                </a:gridCol>
              </a:tblGrid>
              <a:tr h="774369">
                <a:tc>
                  <a:txBody>
                    <a:bodyPr/>
                    <a:lstStyle/>
                    <a:p>
                      <a:pPr algn="l" rtl="0"/>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Jewish population</a:t>
                      </a:r>
                      <a:endPar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rtl="1"/>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Immigrants from Ethiopia</a:t>
                      </a:r>
                      <a:endPar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rowSpan="2">
                  <a:txBody>
                    <a:bodyPr/>
                    <a:lstStyle/>
                    <a:p>
                      <a:pPr algn="r" rtl="1"/>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Religious</a:t>
                      </a:r>
                      <a:endPar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64193303"/>
                  </a:ext>
                </a:extLst>
              </a:tr>
              <a:tr h="291913">
                <a:tc rowSpan="3">
                  <a:txBody>
                    <a:bodyPr/>
                    <a:lstStyle/>
                    <a:p>
                      <a:pPr algn="l" rtl="0"/>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Arab population</a:t>
                      </a:r>
                      <a:endPar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rowSpan="2">
                  <a:txBody>
                    <a:bodyPr/>
                    <a:lstStyle/>
                    <a:p>
                      <a:pPr algn="r" rtl="1"/>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Muslims</a:t>
                      </a:r>
                      <a:endPar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pPr algn="r" rtl="1"/>
                      <a:endParaRPr lang="he-IL" sz="1400">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1923866763"/>
                  </a:ext>
                </a:extLst>
              </a:tr>
              <a:tr h="412067">
                <a:tc vMerge="1">
                  <a:txBody>
                    <a:bodyPr/>
                    <a:lstStyle/>
                    <a:p>
                      <a:pPr rtl="1"/>
                      <a:endParaRPr lang="he-IL"/>
                    </a:p>
                  </a:txBody>
                  <a:tcPr/>
                </a:tc>
                <a:tc vMerge="1">
                  <a:txBody>
                    <a:bodyPr/>
                    <a:lstStyle/>
                    <a:p>
                      <a:pPr rtl="1"/>
                      <a:endParaRPr lang="he-IL"/>
                    </a:p>
                  </a:txBody>
                  <a:tcPr/>
                </a:tc>
                <a:tc rowSpan="2">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Secular</a:t>
                      </a:r>
                      <a:endPar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r" rtl="1"/>
                      <a:endPar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56325667"/>
                  </a:ext>
                </a:extLst>
              </a:tr>
              <a:tr h="784701">
                <a:tc vMerge="1">
                  <a:txBody>
                    <a:bodyPr/>
                    <a:lstStyle/>
                    <a:p>
                      <a:pPr algn="r" rtl="1"/>
                      <a:endParaRPr lang="he-IL" sz="140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r" rtl="1"/>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Christians</a:t>
                      </a:r>
                      <a:endPar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pPr algn="r" rtl="1"/>
                      <a:endParaRPr lang="he-IL" sz="1400">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4084662677"/>
                  </a:ext>
                </a:extLst>
              </a:tr>
            </a:tbl>
          </a:graphicData>
        </a:graphic>
      </p:graphicFrame>
      <p:sp>
        <p:nvSpPr>
          <p:cNvPr id="16" name="TextBox 15">
            <a:extLst>
              <a:ext uri="{FF2B5EF4-FFF2-40B4-BE49-F238E27FC236}">
                <a16:creationId xmlns:a16="http://schemas.microsoft.com/office/drawing/2014/main" id="{C546AEDA-B3F2-48ED-8253-3190C4AB4AAF}"/>
              </a:ext>
            </a:extLst>
          </p:cNvPr>
          <p:cNvSpPr txBox="1"/>
          <p:nvPr/>
        </p:nvSpPr>
        <p:spPr>
          <a:xfrm>
            <a:off x="5412453" y="3047355"/>
            <a:ext cx="2153790" cy="400110"/>
          </a:xfrm>
          <a:prstGeom prst="rect">
            <a:avLst/>
          </a:prstGeom>
          <a:noFill/>
        </p:spPr>
        <p:txBody>
          <a:bodyPr wrap="square" rtlCol="1">
            <a:spAutoFit/>
          </a:bodyPr>
          <a:lstStyle/>
          <a:p>
            <a:pPr algn="r" rtl="1"/>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Community traits</a:t>
            </a:r>
            <a:endParaRPr lang="he-IL"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Box 17">
            <a:extLst>
              <a:ext uri="{FF2B5EF4-FFF2-40B4-BE49-F238E27FC236}">
                <a16:creationId xmlns:a16="http://schemas.microsoft.com/office/drawing/2014/main" id="{F72AF8D8-52A7-470D-AA91-7BA2AC76A0E3}"/>
              </a:ext>
            </a:extLst>
          </p:cNvPr>
          <p:cNvSpPr txBox="1"/>
          <p:nvPr/>
        </p:nvSpPr>
        <p:spPr>
          <a:xfrm>
            <a:off x="2164300" y="4980227"/>
            <a:ext cx="1313862" cy="707886"/>
          </a:xfrm>
          <a:prstGeom prst="rect">
            <a:avLst/>
          </a:prstGeom>
          <a:noFill/>
        </p:spPr>
        <p:txBody>
          <a:bodyPr wrap="square" rtlCol="1">
            <a:spAutoFit/>
          </a:bodyPr>
          <a:lstStyle/>
          <a:p>
            <a:pPr algn="r" rtl="1"/>
            <a:r>
              <a:rPr lang="en-US" sz="2000" dirty="0">
                <a:latin typeface="Tahoma" panose="020B0604030504040204" pitchFamily="34" charset="0"/>
                <a:ea typeface="Tahoma" panose="020B0604030504040204" pitchFamily="34" charset="0"/>
                <a:cs typeface="Tahoma" panose="020B0604030504040204" pitchFamily="34" charset="0"/>
              </a:rPr>
              <a:t>Activity period</a:t>
            </a:r>
            <a:endParaRPr lang="he-IL" sz="2000" dirty="0">
              <a:latin typeface="Tahoma" panose="020B0604030504040204" pitchFamily="34" charset="0"/>
              <a:ea typeface="Tahoma" panose="020B0604030504040204" pitchFamily="34" charset="0"/>
              <a:cs typeface="Tahoma" panose="020B0604030504040204" pitchFamily="34" charset="0"/>
            </a:endParaRPr>
          </a:p>
        </p:txBody>
      </p:sp>
      <p:sp>
        <p:nvSpPr>
          <p:cNvPr id="23" name="TextBox 22">
            <a:extLst>
              <a:ext uri="{FF2B5EF4-FFF2-40B4-BE49-F238E27FC236}">
                <a16:creationId xmlns:a16="http://schemas.microsoft.com/office/drawing/2014/main" id="{7A200F75-BE9C-4CA4-A541-7F3E1D042428}"/>
              </a:ext>
            </a:extLst>
          </p:cNvPr>
          <p:cNvSpPr txBox="1"/>
          <p:nvPr/>
        </p:nvSpPr>
        <p:spPr>
          <a:xfrm>
            <a:off x="878038" y="4750868"/>
            <a:ext cx="1313862" cy="1200329"/>
          </a:xfrm>
          <a:prstGeom prst="rect">
            <a:avLst/>
          </a:prstGeom>
          <a:noFill/>
        </p:spPr>
        <p:txBody>
          <a:bodyPr wrap="square" rtlCol="1">
            <a:spAutoFit/>
          </a:bodyPr>
          <a:lstStyle/>
          <a:p>
            <a:pPr algn="r" rtl="1"/>
            <a:r>
              <a:rPr lang="en-US" sz="2400" b="1" dirty="0">
                <a:latin typeface="Tahoma" panose="020B0604030504040204" pitchFamily="34" charset="0"/>
                <a:ea typeface="Tahoma" panose="020B0604030504040204" pitchFamily="34" charset="0"/>
                <a:cs typeface="Tahoma" panose="020B0604030504040204" pitchFamily="34" charset="0"/>
              </a:rPr>
              <a:t>July-August</a:t>
            </a:r>
            <a:r>
              <a:rPr lang="he-IL" sz="2400" b="1" dirty="0">
                <a:latin typeface="Tahoma" panose="020B0604030504040204" pitchFamily="34" charset="0"/>
                <a:ea typeface="Tahoma" panose="020B0604030504040204" pitchFamily="34" charset="0"/>
                <a:cs typeface="Tahoma" panose="020B0604030504040204" pitchFamily="34" charset="0"/>
              </a:rPr>
              <a:t> 2021</a:t>
            </a:r>
          </a:p>
        </p:txBody>
      </p:sp>
    </p:spTree>
    <p:extLst>
      <p:ext uri="{BB962C8B-B14F-4D97-AF65-F5344CB8AC3E}">
        <p14:creationId xmlns:p14="http://schemas.microsoft.com/office/powerpoint/2010/main" val="40725518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31</a:t>
            </a:fld>
            <a:endParaRPr lang="en-US" sz="1400" dirty="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ctr"/>
            <a:r>
              <a:rPr lang="en-US" sz="2000" b="1" dirty="0">
                <a:solidFill>
                  <a:schemeClr val="bg1"/>
                </a:solidFill>
                <a:latin typeface="Tahoma" pitchFamily="34" charset="0"/>
                <a:ea typeface="Tahoma" pitchFamily="34" charset="0"/>
                <a:cs typeface="Tahoma" pitchFamily="34" charset="0"/>
              </a:rPr>
              <a:t>GameTruck - Jaffa</a:t>
            </a:r>
            <a:endParaRPr lang="he-IL" sz="2000" b="1" dirty="0">
              <a:solidFill>
                <a:schemeClr val="bg1"/>
              </a:solidFill>
              <a:latin typeface="Tahoma" pitchFamily="34" charset="0"/>
              <a:ea typeface="Tahoma" pitchFamily="34" charset="0"/>
              <a:cs typeface="Tahoma" pitchFamily="34" charset="0"/>
            </a:endParaRPr>
          </a:p>
        </p:txBody>
      </p:sp>
      <p:graphicFrame>
        <p:nvGraphicFramePr>
          <p:cNvPr id="5" name="Table 4">
            <a:extLst>
              <a:ext uri="{FF2B5EF4-FFF2-40B4-BE49-F238E27FC236}">
                <a16:creationId xmlns:a16="http://schemas.microsoft.com/office/drawing/2014/main" id="{0EF50BA6-C2BA-4227-B3A8-969C45D30BB6}"/>
              </a:ext>
            </a:extLst>
          </p:cNvPr>
          <p:cNvGraphicFramePr>
            <a:graphicFrameLocks noGrp="1"/>
          </p:cNvGraphicFramePr>
          <p:nvPr>
            <p:extLst>
              <p:ext uri="{D42A27DB-BD31-4B8C-83A1-F6EECF244321}">
                <p14:modId xmlns:p14="http://schemas.microsoft.com/office/powerpoint/2010/main" val="3107549610"/>
              </p:ext>
            </p:extLst>
          </p:nvPr>
        </p:nvGraphicFramePr>
        <p:xfrm>
          <a:off x="3646994" y="389649"/>
          <a:ext cx="8545005" cy="5946371"/>
        </p:xfrm>
        <a:graphic>
          <a:graphicData uri="http://schemas.openxmlformats.org/drawingml/2006/table">
            <a:tbl>
              <a:tblPr rtl="1" firstRow="1" bandRow="1">
                <a:tableStyleId>{2D5ABB26-0587-4C30-8999-92F81FD0307C}</a:tableStyleId>
              </a:tblPr>
              <a:tblGrid>
                <a:gridCol w="1336792">
                  <a:extLst>
                    <a:ext uri="{9D8B030D-6E8A-4147-A177-3AD203B41FA5}">
                      <a16:colId xmlns:a16="http://schemas.microsoft.com/office/drawing/2014/main" val="851805883"/>
                    </a:ext>
                  </a:extLst>
                </a:gridCol>
                <a:gridCol w="3767992">
                  <a:extLst>
                    <a:ext uri="{9D8B030D-6E8A-4147-A177-3AD203B41FA5}">
                      <a16:colId xmlns:a16="http://schemas.microsoft.com/office/drawing/2014/main" val="60637984"/>
                    </a:ext>
                  </a:extLst>
                </a:gridCol>
                <a:gridCol w="3440221">
                  <a:extLst>
                    <a:ext uri="{9D8B030D-6E8A-4147-A177-3AD203B41FA5}">
                      <a16:colId xmlns:a16="http://schemas.microsoft.com/office/drawing/2014/main" val="1289128960"/>
                    </a:ext>
                  </a:extLst>
                </a:gridCol>
              </a:tblGrid>
              <a:tr h="621417">
                <a:tc>
                  <a:txBody>
                    <a:bodyPr/>
                    <a:lstStyle/>
                    <a:p>
                      <a:pPr algn="r" rtl="1"/>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ctr" rtl="1"/>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Kerem al-Dalek</a:t>
                      </a:r>
                      <a:endPar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rtl="1"/>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1/8/21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978A6"/>
                    </a:solidFill>
                  </a:tcPr>
                </a:tc>
                <a:tc>
                  <a:txBody>
                    <a:bodyPr/>
                    <a:lstStyle/>
                    <a:p>
                      <a:pPr algn="ctr" rtl="1"/>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The Red Park</a:t>
                      </a:r>
                      <a:endPar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rtl="1"/>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8/8/21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978A6"/>
                    </a:solidFill>
                  </a:tcPr>
                </a:tc>
                <a:extLst>
                  <a:ext uri="{0D108BD9-81ED-4DB2-BD59-A6C34878D82A}">
                    <a16:rowId xmlns:a16="http://schemas.microsoft.com/office/drawing/2014/main" val="1380329988"/>
                  </a:ext>
                </a:extLst>
              </a:tr>
              <a:tr h="1317405">
                <a:tc>
                  <a:txBody>
                    <a:bodyPr/>
                    <a:lstStyle/>
                    <a:p>
                      <a:pPr algn="r" rtl="1"/>
                      <a:r>
                        <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rPr>
                        <a:t>Demographics</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r" rtl="1"/>
                      <a:r>
                        <a:rPr lang="en-US" sz="1200" dirty="0">
                          <a:latin typeface="Tahoma" panose="020B0604030504040204" pitchFamily="34" charset="0"/>
                          <a:ea typeface="Tahoma" panose="020B0604030504040204" pitchFamily="34" charset="0"/>
                          <a:cs typeface="Tahoma" panose="020B0604030504040204" pitchFamily="34" charset="0"/>
                        </a:rPr>
                        <a:t>Most chaperones were mothers</a:t>
                      </a:r>
                      <a:endParaRPr lang="he-IL" sz="1200" dirty="0">
                        <a:latin typeface="Tahoma" panose="020B0604030504040204" pitchFamily="34" charset="0"/>
                        <a:ea typeface="Tahoma" panose="020B0604030504040204" pitchFamily="34" charset="0"/>
                        <a:cs typeface="Tahoma" panose="020B0604030504040204" pitchFamily="34" charset="0"/>
                      </a:endParaRPr>
                    </a:p>
                    <a:p>
                      <a:pPr algn="r" rtl="1"/>
                      <a:r>
                        <a:rPr lang="en-US" sz="1200" dirty="0">
                          <a:latin typeface="Tahoma" panose="020B0604030504040204" pitchFamily="34" charset="0"/>
                          <a:ea typeface="Tahoma" panose="020B0604030504040204" pitchFamily="34" charset="0"/>
                          <a:cs typeface="Tahoma" panose="020B0604030504040204" pitchFamily="34" charset="0"/>
                        </a:rPr>
                        <a:t>Most visitors stayed 1-2 hours</a:t>
                      </a:r>
                      <a:endParaRPr lang="he-IL" sz="1200" dirty="0">
                        <a:latin typeface="Tahoma" panose="020B0604030504040204" pitchFamily="34" charset="0"/>
                        <a:ea typeface="Tahoma" panose="020B0604030504040204" pitchFamily="34" charset="0"/>
                        <a:cs typeface="Tahoma" panose="020B0604030504040204" pitchFamily="34" charset="0"/>
                      </a:endParaRPr>
                    </a:p>
                    <a:p>
                      <a:pPr algn="r" rtl="1"/>
                      <a:r>
                        <a:rPr lang="en-US" sz="1200" dirty="0">
                          <a:latin typeface="Tahoma" panose="020B0604030504040204" pitchFamily="34" charset="0"/>
                          <a:ea typeface="Tahoma" panose="020B0604030504040204" pitchFamily="34" charset="0"/>
                          <a:cs typeface="Tahoma" panose="020B0604030504040204" pitchFamily="34" charset="0"/>
                        </a:rPr>
                        <a:t>Ages of participating children</a:t>
                      </a:r>
                      <a:endParaRPr lang="he-IL" sz="12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1"/>
                      <a:r>
                        <a:rPr lang="en-US" sz="1200" dirty="0">
                          <a:latin typeface="Tahoma" panose="020B0604030504040204" pitchFamily="34" charset="0"/>
                          <a:ea typeface="Tahoma" panose="020B0604030504040204" pitchFamily="34" charset="0"/>
                          <a:cs typeface="Tahoma" panose="020B0604030504040204" pitchFamily="34" charset="0"/>
                        </a:rPr>
                        <a:t>Most chaperones were mothers</a:t>
                      </a:r>
                      <a:endParaRPr lang="he-IL" sz="1200" dirty="0">
                        <a:latin typeface="Tahoma" panose="020B0604030504040204" pitchFamily="34" charset="0"/>
                        <a:ea typeface="Tahoma" panose="020B0604030504040204" pitchFamily="34" charset="0"/>
                        <a:cs typeface="Tahoma" panose="020B0604030504040204" pitchFamily="34" charset="0"/>
                      </a:endParaRPr>
                    </a:p>
                    <a:p>
                      <a:pPr algn="r" rtl="1"/>
                      <a:r>
                        <a:rPr lang="en-US" sz="1200" dirty="0">
                          <a:latin typeface="Tahoma" panose="020B0604030504040204" pitchFamily="34" charset="0"/>
                          <a:ea typeface="Tahoma" panose="020B0604030504040204" pitchFamily="34" charset="0"/>
                          <a:cs typeface="Tahoma" panose="020B0604030504040204" pitchFamily="34" charset="0"/>
                        </a:rPr>
                        <a:t>Most visitors stayed between </a:t>
                      </a:r>
                    </a:p>
                    <a:p>
                      <a:pPr algn="r" rtl="1"/>
                      <a:r>
                        <a:rPr lang="en-US" sz="1200" dirty="0">
                          <a:latin typeface="Tahoma" panose="020B0604030504040204" pitchFamily="34" charset="0"/>
                          <a:ea typeface="Tahoma" panose="020B0604030504040204" pitchFamily="34" charset="0"/>
                          <a:cs typeface="Tahoma" panose="020B0604030504040204" pitchFamily="34" charset="0"/>
                        </a:rPr>
                        <a:t>half an hour to one hour</a:t>
                      </a:r>
                      <a:endParaRPr lang="he-IL" sz="1200" dirty="0">
                        <a:latin typeface="Tahoma" panose="020B0604030504040204" pitchFamily="34" charset="0"/>
                        <a:ea typeface="Tahoma" panose="020B0604030504040204" pitchFamily="34" charset="0"/>
                        <a:cs typeface="Tahoma" panose="020B0604030504040204" pitchFamily="34" charset="0"/>
                      </a:endParaRPr>
                    </a:p>
                    <a:p>
                      <a:pPr algn="r" rtl="1"/>
                      <a:endParaRPr lang="he-IL" sz="1200" dirty="0">
                        <a:latin typeface="Tahoma" panose="020B0604030504040204" pitchFamily="34" charset="0"/>
                        <a:ea typeface="Tahoma" panose="020B0604030504040204" pitchFamily="34" charset="0"/>
                        <a:cs typeface="Tahoma" panose="020B0604030504040204" pitchFamily="34" charset="0"/>
                      </a:endParaRPr>
                    </a:p>
                    <a:p>
                      <a:pPr algn="r" rtl="1"/>
                      <a:r>
                        <a:rPr lang="en-US" sz="1200" dirty="0">
                          <a:latin typeface="Tahoma" panose="020B0604030504040204" pitchFamily="34" charset="0"/>
                          <a:ea typeface="Tahoma" panose="020B0604030504040204" pitchFamily="34" charset="0"/>
                          <a:cs typeface="Tahoma" panose="020B0604030504040204" pitchFamily="34" charset="0"/>
                        </a:rPr>
                        <a:t>Ages of participating children</a:t>
                      </a:r>
                      <a:endParaRPr lang="he-IL" sz="12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6085747"/>
                  </a:ext>
                </a:extLst>
              </a:tr>
              <a:tr h="2649984">
                <a:tc>
                  <a:txBody>
                    <a:bodyPr/>
                    <a:lstStyle/>
                    <a:p>
                      <a:pPr algn="r" rtl="1"/>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Community</a:t>
                      </a:r>
                      <a:endPar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171450" marR="0" lvl="0" indent="-171450" algn="l" defTabSz="914400" rtl="0"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en-US" sz="1200" dirty="0">
                          <a:latin typeface="Tahoma" panose="020B0604030504040204" pitchFamily="34" charset="0"/>
                          <a:ea typeface="Tahoma" panose="020B0604030504040204" pitchFamily="34" charset="0"/>
                          <a:cs typeface="Tahoma" panose="020B0604030504040204" pitchFamily="34" charset="0"/>
                        </a:rPr>
                        <a:t>Activities were </a:t>
                      </a:r>
                      <a:r>
                        <a:rPr lang="en-US" sz="1200" b="1" dirty="0">
                          <a:latin typeface="Tahoma" panose="020B0604030504040204" pitchFamily="34" charset="0"/>
                          <a:ea typeface="Tahoma" panose="020B0604030504040204" pitchFamily="34" charset="0"/>
                          <a:cs typeface="Tahoma" panose="020B0604030504040204" pitchFamily="34" charset="0"/>
                        </a:rPr>
                        <a:t>integrated into routine community gatherings at the parks</a:t>
                      </a:r>
                      <a:r>
                        <a:rPr lang="en-US" sz="1200" dirty="0">
                          <a:latin typeface="Tahoma" panose="020B0604030504040204" pitchFamily="34" charset="0"/>
                          <a:ea typeface="Tahoma" panose="020B0604030504040204" pitchFamily="34" charset="0"/>
                          <a:cs typeface="Tahoma" panose="020B0604030504040204" pitchFamily="34" charset="0"/>
                        </a:rPr>
                        <a:t>. Interviewees said most participants come to the parks daily and know each other.</a:t>
                      </a:r>
                      <a:endParaRPr lang="he-IL" sz="1200" dirty="0">
                        <a:latin typeface="Tahoma" panose="020B0604030504040204" pitchFamily="34" charset="0"/>
                        <a:ea typeface="Tahoma" panose="020B0604030504040204" pitchFamily="34" charset="0"/>
                        <a:cs typeface="Tahoma" panose="020B0604030504040204" pitchFamily="34" charset="0"/>
                      </a:endParaRPr>
                    </a:p>
                    <a:p>
                      <a:pPr marL="171450" indent="-171450" algn="l" rtl="0">
                        <a:lnSpc>
                          <a:spcPct val="100000"/>
                        </a:lnSpc>
                        <a:spcBef>
                          <a:spcPts val="600"/>
                        </a:spcBef>
                        <a:buClr>
                          <a:srgbClr val="EC1C3C"/>
                        </a:buClr>
                        <a:buFont typeface="Tahoma" panose="020B0604030504040204" pitchFamily="34" charset="0"/>
                        <a:buChar char="█"/>
                      </a:pPr>
                      <a:r>
                        <a:rPr lang="en-US" sz="1200" b="1" dirty="0">
                          <a:latin typeface="Tahoma" panose="020B0604030504040204" pitchFamily="34" charset="0"/>
                          <a:ea typeface="Tahoma" panose="020B0604030504040204" pitchFamily="34" charset="0"/>
                          <a:cs typeface="Tahoma" panose="020B0604030504040204" pitchFamily="34" charset="0"/>
                        </a:rPr>
                        <a:t>Enthusiastic interaction among the children</a:t>
                      </a:r>
                      <a:r>
                        <a:rPr lang="en-US" sz="1200" dirty="0">
                          <a:latin typeface="Tahoma" panose="020B0604030504040204" pitchFamily="34" charset="0"/>
                          <a:ea typeface="Tahoma" panose="020B0604030504040204" pitchFamily="34" charset="0"/>
                          <a:cs typeface="Tahoma" panose="020B0604030504040204" pitchFamily="34" charset="0"/>
                        </a:rPr>
                        <a:t>, energetic play, fun, and familiarity among most participants were observed.</a:t>
                      </a:r>
                      <a:endParaRPr lang="he-IL" sz="1200" dirty="0">
                        <a:latin typeface="Tahoma" panose="020B0604030504040204" pitchFamily="34" charset="0"/>
                        <a:ea typeface="Tahoma" panose="020B0604030504040204" pitchFamily="34" charset="0"/>
                        <a:cs typeface="Tahoma" panose="020B0604030504040204" pitchFamily="34" charset="0"/>
                      </a:endParaRPr>
                    </a:p>
                    <a:p>
                      <a:pPr marL="171450" indent="-171450" algn="l" rtl="0">
                        <a:lnSpc>
                          <a:spcPct val="100000"/>
                        </a:lnSpc>
                        <a:spcBef>
                          <a:spcPts val="600"/>
                        </a:spcBef>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Most participants were from the Arab population. They learned about the activities through community information channels. They stayed for the entire activity.</a:t>
                      </a:r>
                      <a:r>
                        <a:rPr lang="he-IL" sz="1200" dirty="0">
                          <a:latin typeface="Tahoma" panose="020B0604030504040204" pitchFamily="34" charset="0"/>
                          <a:ea typeface="Tahoma" panose="020B0604030504040204" pitchFamily="34" charset="0"/>
                          <a:cs typeface="Tahoma" panose="020B0604030504040204" pitchFamily="34" charset="0"/>
                        </a:rPr>
                        <a:t> </a:t>
                      </a:r>
                    </a:p>
                    <a:p>
                      <a:pPr marL="171450" indent="-171450" algn="l" rtl="0">
                        <a:lnSpc>
                          <a:spcPct val="100000"/>
                        </a:lnSpc>
                        <a:spcBef>
                          <a:spcPts val="600"/>
                        </a:spcBef>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A few Jewish families passed by and took an interest, but remained only a short time.</a:t>
                      </a:r>
                      <a:r>
                        <a:rPr lang="he-IL" sz="1200" dirty="0">
                          <a:latin typeface="Tahoma" panose="020B0604030504040204" pitchFamily="34" charset="0"/>
                          <a:ea typeface="Tahoma" panose="020B0604030504040204" pitchFamily="34" charset="0"/>
                          <a:cs typeface="Tahoma" panose="020B060403050404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lgn="l" defTabSz="914400" rtl="0" eaLnBrk="1" latinLnBrk="0" hangingPunct="1">
                        <a:spcBef>
                          <a:spcPts val="600"/>
                        </a:spcBef>
                        <a:buClr>
                          <a:srgbClr val="EC1C3C"/>
                        </a:buClr>
                        <a:buFont typeface="Tahoma" panose="020B0604030504040204" pitchFamily="34" charset="0"/>
                        <a:buChar cha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There was </a:t>
                      </a:r>
                      <a:r>
                        <a:rPr lang="en-US"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high turnover </a:t>
                      </a: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during the activity. Participants come from diverse population groups (Arab, Jewish, Russian- and Amharic-speaking).</a:t>
                      </a:r>
                      <a:endPar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171450" indent="-171450" algn="l" defTabSz="914400" rtl="0" eaLnBrk="1" latinLnBrk="0" hangingPunct="1">
                        <a:spcBef>
                          <a:spcPts val="600"/>
                        </a:spcBef>
                        <a:buClr>
                          <a:srgbClr val="EC1C3C"/>
                        </a:buClr>
                        <a:buFont typeface="Tahoma" panose="020B0604030504040204" pitchFamily="34" charset="0"/>
                        <a:buChar char="█"/>
                      </a:pPr>
                      <a:r>
                        <a:rPr lang="en-US"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No population remained if they were in the minority</a:t>
                      </a: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 when most participants were from the Arab population, Jewish children felt uncomfortable and left the activity; when there was a majority from the Jewish population, mothers of Arab descent were likely to leave.</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8152829"/>
                  </a:ext>
                </a:extLst>
              </a:tr>
              <a:tr h="508475">
                <a:tc>
                  <a:txBody>
                    <a:bodyPr/>
                    <a:lstStyle/>
                    <a:p>
                      <a:pPr algn="l" rtl="0">
                        <a:lnSpc>
                          <a:spcPct val="150000"/>
                        </a:lnSpc>
                      </a:pP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Encouraging community*</a:t>
                      </a:r>
                      <a:endPar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5.4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3611117946"/>
                  </a:ext>
                </a:extLst>
              </a:tr>
              <a:tr h="3911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Interaction among children *</a:t>
                      </a:r>
                      <a:endPar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3109213351"/>
                  </a:ext>
                </a:extLst>
              </a:tr>
              <a:tr h="3892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Need for rejuvenation *</a:t>
                      </a:r>
                      <a:endPar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6.9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6.6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1157583557"/>
                  </a:ext>
                </a:extLst>
              </a:tr>
            </a:tbl>
          </a:graphicData>
        </a:graphic>
      </p:graphicFrame>
      <p:sp>
        <p:nvSpPr>
          <p:cNvPr id="3" name="TextBox 2">
            <a:extLst>
              <a:ext uri="{FF2B5EF4-FFF2-40B4-BE49-F238E27FC236}">
                <a16:creationId xmlns:a16="http://schemas.microsoft.com/office/drawing/2014/main" id="{0BF54807-476F-4ECE-B018-32DBB7409D53}"/>
              </a:ext>
            </a:extLst>
          </p:cNvPr>
          <p:cNvSpPr txBox="1"/>
          <p:nvPr/>
        </p:nvSpPr>
        <p:spPr>
          <a:xfrm>
            <a:off x="209149" y="390320"/>
            <a:ext cx="3167011" cy="5647700"/>
          </a:xfrm>
          <a:prstGeom prst="rect">
            <a:avLst/>
          </a:prstGeom>
          <a:solidFill>
            <a:srgbClr val="F7E88D"/>
          </a:solidFill>
        </p:spPr>
        <p:txBody>
          <a:bodyPr wrap="square" rtlCol="1">
            <a:spAutoFit/>
          </a:bodyPr>
          <a:lstStyle/>
          <a:p>
            <a:pPr algn="l"/>
            <a:r>
              <a:rPr lang="en-US" sz="1200" dirty="0">
                <a:latin typeface="Tahoma" panose="020B0604030504040204" pitchFamily="34" charset="0"/>
                <a:ea typeface="Tahoma" panose="020B0604030504040204" pitchFamily="34" charset="0"/>
                <a:cs typeface="Tahoma" panose="020B0604030504040204" pitchFamily="34" charset="0"/>
              </a:rPr>
              <a:t>The </a:t>
            </a:r>
            <a:r>
              <a:rPr lang="en-US" sz="1200" b="1" dirty="0">
                <a:latin typeface="Tahoma" panose="020B0604030504040204" pitchFamily="34" charset="0"/>
                <a:ea typeface="Tahoma" panose="020B0604030504040204" pitchFamily="34" charset="0"/>
                <a:cs typeface="Tahoma" panose="020B0604030504040204" pitchFamily="34" charset="0"/>
              </a:rPr>
              <a:t>parent-counselor </a:t>
            </a:r>
            <a:r>
              <a:rPr lang="en-US" sz="1200" dirty="0">
                <a:latin typeface="Tahoma" panose="020B0604030504040204" pitchFamily="34" charset="0"/>
                <a:ea typeface="Tahoma" panose="020B0604030504040204" pitchFamily="34" charset="0"/>
                <a:cs typeface="Tahoma" panose="020B0604030504040204" pitchFamily="34" charset="0"/>
              </a:rPr>
              <a:t>was present at 10 activity sessions in Jaffa. She described the populations she encountered:</a:t>
            </a:r>
            <a:endParaRPr lang="he-IL" sz="1200" dirty="0">
              <a:latin typeface="Tahoma" panose="020B0604030504040204" pitchFamily="34" charset="0"/>
              <a:ea typeface="Tahoma" panose="020B0604030504040204" pitchFamily="34" charset="0"/>
              <a:cs typeface="Tahoma" panose="020B0604030504040204" pitchFamily="34" charset="0"/>
            </a:endParaRPr>
          </a:p>
          <a:p>
            <a:pPr marL="171450" indent="-171450" algn="l">
              <a:spcBef>
                <a:spcPts val="600"/>
              </a:spcBef>
              <a:buClr>
                <a:srgbClr val="EC1C3C"/>
              </a:buClr>
              <a:buFont typeface="Tahoma" panose="020B0604030504040204" pitchFamily="34" charset="0"/>
              <a:buChar char="█"/>
            </a:pPr>
            <a:r>
              <a:rPr lang="en-US" sz="1200" b="1" dirty="0">
                <a:latin typeface="Tahoma" panose="020B0604030504040204" pitchFamily="34" charset="0"/>
                <a:ea typeface="Tahoma" panose="020B0604030504040204" pitchFamily="34" charset="0"/>
                <a:cs typeface="Tahoma" panose="020B0604030504040204" pitchFamily="34" charset="0"/>
              </a:rPr>
              <a:t>Primarily a socially marginalized population</a:t>
            </a:r>
            <a:r>
              <a:rPr lang="en-US" sz="1200" dirty="0">
                <a:latin typeface="Tahoma" panose="020B0604030504040204" pitchFamily="34" charset="0"/>
                <a:ea typeface="Tahoma" panose="020B0604030504040204" pitchFamily="34" charset="0"/>
                <a:cs typeface="Tahoma" panose="020B0604030504040204" pitchFamily="34" charset="0"/>
              </a:rPr>
              <a:t>, mainly Arabic-speakers. Only one session had an ethnically and socio-demographically mixed population.</a:t>
            </a:r>
            <a:endParaRPr lang="he-IL" sz="1200" dirty="0">
              <a:latin typeface="Tahoma" panose="020B0604030504040204" pitchFamily="34" charset="0"/>
              <a:ea typeface="Tahoma" panose="020B0604030504040204" pitchFamily="34" charset="0"/>
              <a:cs typeface="Tahoma" panose="020B0604030504040204" pitchFamily="34" charset="0"/>
            </a:endParaRPr>
          </a:p>
          <a:p>
            <a:pPr marL="171450" indent="-171450" algn="l">
              <a:spcBef>
                <a:spcPts val="600"/>
              </a:spcBef>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Most participants came to the activity closest to their home. There were </a:t>
            </a:r>
            <a:r>
              <a:rPr lang="en-US" sz="1200" b="1" dirty="0">
                <a:latin typeface="Tahoma" panose="020B0604030504040204" pitchFamily="34" charset="0"/>
                <a:ea typeface="Tahoma" panose="020B0604030504040204" pitchFamily="34" charset="0"/>
                <a:cs typeface="Tahoma" panose="020B0604030504040204" pitchFamily="34" charset="0"/>
              </a:rPr>
              <a:t>few returning participants.</a:t>
            </a:r>
            <a:endParaRPr lang="he-IL" sz="1200" b="1" dirty="0">
              <a:latin typeface="Tahoma" panose="020B0604030504040204" pitchFamily="34" charset="0"/>
              <a:ea typeface="Tahoma" panose="020B0604030504040204" pitchFamily="34" charset="0"/>
              <a:cs typeface="Tahoma" panose="020B0604030504040204" pitchFamily="34" charset="0"/>
            </a:endParaRPr>
          </a:p>
          <a:p>
            <a:pPr marL="171450" indent="-171450" algn="l">
              <a:spcBef>
                <a:spcPts val="600"/>
              </a:spcBef>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Many parents need assistance. Following the Coronavirus crisis, guidance for parents dealing with children’s difficulties increased (online workshops, school meetings).</a:t>
            </a:r>
            <a:r>
              <a:rPr lang="he-IL" sz="1200" dirty="0">
                <a:latin typeface="Tahoma" panose="020B0604030504040204" pitchFamily="34" charset="0"/>
                <a:ea typeface="Tahoma" panose="020B0604030504040204" pitchFamily="34" charset="0"/>
                <a:cs typeface="Tahoma" panose="020B0604030504040204" pitchFamily="34" charset="0"/>
              </a:rPr>
              <a:t> </a:t>
            </a:r>
          </a:p>
          <a:p>
            <a:pPr marL="171450" indent="-171450" algn="l">
              <a:spcBef>
                <a:spcPts val="600"/>
              </a:spcBef>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Mothers seemed embarrassed by public offers of help, but when the counselor made individual, direct contact, they expressed a need for advice.</a:t>
            </a:r>
            <a:endParaRPr lang="he-IL" sz="1200" dirty="0">
              <a:latin typeface="Tahoma" panose="020B0604030504040204" pitchFamily="34" charset="0"/>
              <a:ea typeface="Tahoma" panose="020B0604030504040204" pitchFamily="34" charset="0"/>
              <a:cs typeface="Tahoma" panose="020B0604030504040204" pitchFamily="34" charset="0"/>
            </a:endParaRPr>
          </a:p>
          <a:p>
            <a:pPr marL="171450" indent="-171450" algn="l">
              <a:spcBef>
                <a:spcPts val="600"/>
              </a:spcBef>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The activities encouraged mothers to leave the house with their children. Usually, many of them stay home while their children go out with friends, unchaperoned. </a:t>
            </a:r>
            <a:r>
              <a:rPr lang="en-US" sz="1200" b="1" dirty="0">
                <a:latin typeface="Tahoma" panose="020B0604030504040204" pitchFamily="34" charset="0"/>
                <a:ea typeface="Tahoma" panose="020B0604030504040204" pitchFamily="34" charset="0"/>
                <a:cs typeface="Tahoma" panose="020B0604030504040204" pitchFamily="34" charset="0"/>
              </a:rPr>
              <a:t>For them to leave the house and gather socially in the parks is a significant achievement and opportunity for change.</a:t>
            </a:r>
            <a:r>
              <a:rPr lang="he-IL" sz="1200" dirty="0">
                <a:latin typeface="Tahoma" panose="020B0604030504040204" pitchFamily="34" charset="0"/>
                <a:ea typeface="Tahoma" panose="020B0604030504040204" pitchFamily="34" charset="0"/>
                <a:cs typeface="Tahoma" panose="020B0604030504040204" pitchFamily="34" charset="0"/>
              </a:rPr>
              <a:t> </a:t>
            </a:r>
          </a:p>
        </p:txBody>
      </p:sp>
      <p:grpSp>
        <p:nvGrpSpPr>
          <p:cNvPr id="4" name="Group 3">
            <a:extLst>
              <a:ext uri="{FF2B5EF4-FFF2-40B4-BE49-F238E27FC236}">
                <a16:creationId xmlns:a16="http://schemas.microsoft.com/office/drawing/2014/main" id="{64D61C31-96C6-4EB8-837D-E3B2F696AB16}"/>
              </a:ext>
            </a:extLst>
          </p:cNvPr>
          <p:cNvGrpSpPr/>
          <p:nvPr/>
        </p:nvGrpSpPr>
        <p:grpSpPr>
          <a:xfrm>
            <a:off x="10964395" y="1586273"/>
            <a:ext cx="1082491" cy="577081"/>
            <a:chOff x="11055223" y="1968658"/>
            <a:chExt cx="1082491" cy="577081"/>
          </a:xfrm>
        </p:grpSpPr>
        <p:sp>
          <p:nvSpPr>
            <p:cNvPr id="7" name="TextBox 6">
              <a:extLst>
                <a:ext uri="{FF2B5EF4-FFF2-40B4-BE49-F238E27FC236}">
                  <a16:creationId xmlns:a16="http://schemas.microsoft.com/office/drawing/2014/main" id="{1987F127-EEA5-4555-A108-A441BDD3E3CC}"/>
                </a:ext>
              </a:extLst>
            </p:cNvPr>
            <p:cNvSpPr txBox="1"/>
            <p:nvPr/>
          </p:nvSpPr>
          <p:spPr>
            <a:xfrm>
              <a:off x="11102922" y="1968658"/>
              <a:ext cx="1034792" cy="577081"/>
            </a:xfrm>
            <a:prstGeom prst="rect">
              <a:avLst/>
            </a:prstGeom>
            <a:noFill/>
          </p:spPr>
          <p:txBody>
            <a:bodyPr wrap="square" rtlCol="1">
              <a:spAutoFit/>
            </a:bodyPr>
            <a:lstStyle/>
            <a:p>
              <a:pPr algn="r" rtl="1"/>
              <a:r>
                <a:rPr lang="en-US" sz="1050" dirty="0">
                  <a:solidFill>
                    <a:schemeClr val="bg1"/>
                  </a:solidFill>
                </a:rPr>
                <a:t>under 3</a:t>
              </a:r>
              <a:endParaRPr lang="he-IL" sz="1050" dirty="0">
                <a:solidFill>
                  <a:schemeClr val="bg1"/>
                </a:solidFill>
              </a:endParaRPr>
            </a:p>
            <a:p>
              <a:pPr algn="r" rtl="1"/>
              <a:r>
                <a:rPr lang="en-US" sz="1050" dirty="0">
                  <a:solidFill>
                    <a:schemeClr val="bg1"/>
                  </a:solidFill>
                </a:rPr>
                <a:t>years</a:t>
              </a:r>
              <a:r>
                <a:rPr lang="he-IL" sz="1050" dirty="0">
                  <a:solidFill>
                    <a:schemeClr val="bg1"/>
                  </a:solidFill>
                </a:rPr>
                <a:t> 3-6</a:t>
              </a:r>
            </a:p>
            <a:p>
              <a:pPr algn="r" rtl="1"/>
              <a:r>
                <a:rPr lang="en-US" sz="1050" dirty="0">
                  <a:solidFill>
                    <a:schemeClr val="bg1"/>
                  </a:solidFill>
                </a:rPr>
                <a:t>Over 6</a:t>
              </a:r>
              <a:endParaRPr lang="he-IL" sz="1050" dirty="0">
                <a:solidFill>
                  <a:schemeClr val="bg1"/>
                </a:solidFill>
              </a:endParaRPr>
            </a:p>
          </p:txBody>
        </p:sp>
        <p:sp>
          <p:nvSpPr>
            <p:cNvPr id="8" name="Oval 7">
              <a:extLst>
                <a:ext uri="{FF2B5EF4-FFF2-40B4-BE49-F238E27FC236}">
                  <a16:creationId xmlns:a16="http://schemas.microsoft.com/office/drawing/2014/main" id="{ED45B012-B997-4BDA-8D9E-6FDC165B7CE5}"/>
                </a:ext>
              </a:extLst>
            </p:cNvPr>
            <p:cNvSpPr/>
            <p:nvPr/>
          </p:nvSpPr>
          <p:spPr>
            <a:xfrm>
              <a:off x="11055223" y="2009298"/>
              <a:ext cx="236638" cy="220822"/>
            </a:xfrm>
            <a:prstGeom prst="ellipse">
              <a:avLst/>
            </a:prstGeom>
            <a:solidFill>
              <a:srgbClr val="F698A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9" name="Oval 8">
              <a:extLst>
                <a:ext uri="{FF2B5EF4-FFF2-40B4-BE49-F238E27FC236}">
                  <a16:creationId xmlns:a16="http://schemas.microsoft.com/office/drawing/2014/main" id="{AA494856-3667-404C-9481-490206F91BAF}"/>
                </a:ext>
              </a:extLst>
            </p:cNvPr>
            <p:cNvSpPr/>
            <p:nvPr/>
          </p:nvSpPr>
          <p:spPr>
            <a:xfrm>
              <a:off x="11222363" y="2146787"/>
              <a:ext cx="236638" cy="220822"/>
            </a:xfrm>
            <a:prstGeom prst="ellipse">
              <a:avLst/>
            </a:prstGeom>
            <a:solidFill>
              <a:srgbClr val="F9B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0" name="Oval 9">
              <a:extLst>
                <a:ext uri="{FF2B5EF4-FFF2-40B4-BE49-F238E27FC236}">
                  <a16:creationId xmlns:a16="http://schemas.microsoft.com/office/drawing/2014/main" id="{AC527676-5DA4-407B-BA07-942A3118EE71}"/>
                </a:ext>
              </a:extLst>
            </p:cNvPr>
            <p:cNvSpPr/>
            <p:nvPr/>
          </p:nvSpPr>
          <p:spPr>
            <a:xfrm>
              <a:off x="11055223" y="2314900"/>
              <a:ext cx="236638" cy="220822"/>
            </a:xfrm>
            <a:prstGeom prst="ellipse">
              <a:avLst/>
            </a:prstGeom>
            <a:solidFill>
              <a:srgbClr val="90B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grpSp>
      <p:graphicFrame>
        <p:nvGraphicFramePr>
          <p:cNvPr id="11" name="Chart 10">
            <a:extLst>
              <a:ext uri="{FF2B5EF4-FFF2-40B4-BE49-F238E27FC236}">
                <a16:creationId xmlns:a16="http://schemas.microsoft.com/office/drawing/2014/main" id="{C71F905D-81CB-4223-BF18-142F36D1689A}"/>
              </a:ext>
            </a:extLst>
          </p:cNvPr>
          <p:cNvGraphicFramePr/>
          <p:nvPr/>
        </p:nvGraphicFramePr>
        <p:xfrm>
          <a:off x="6860389" y="748665"/>
          <a:ext cx="2147808" cy="167521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a:extLst>
              <a:ext uri="{FF2B5EF4-FFF2-40B4-BE49-F238E27FC236}">
                <a16:creationId xmlns:a16="http://schemas.microsoft.com/office/drawing/2014/main" id="{7AB963DF-B486-499C-9320-EA1DF7C13C4C}"/>
              </a:ext>
            </a:extLst>
          </p:cNvPr>
          <p:cNvGraphicFramePr/>
          <p:nvPr>
            <p:extLst>
              <p:ext uri="{D42A27DB-BD31-4B8C-83A1-F6EECF244321}">
                <p14:modId xmlns:p14="http://schemas.microsoft.com/office/powerpoint/2010/main" val="1627420801"/>
              </p:ext>
            </p:extLst>
          </p:nvPr>
        </p:nvGraphicFramePr>
        <p:xfrm>
          <a:off x="3054037" y="789759"/>
          <a:ext cx="2147808" cy="1675216"/>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13">
            <a:extLst>
              <a:ext uri="{FF2B5EF4-FFF2-40B4-BE49-F238E27FC236}">
                <a16:creationId xmlns:a16="http://schemas.microsoft.com/office/drawing/2014/main" id="{C878F79E-1240-46E4-AD37-9B2E7F0BF98C}"/>
              </a:ext>
            </a:extLst>
          </p:cNvPr>
          <p:cNvSpPr txBox="1"/>
          <p:nvPr/>
        </p:nvSpPr>
        <p:spPr>
          <a:xfrm>
            <a:off x="103695" y="6038021"/>
            <a:ext cx="3439604" cy="400110"/>
          </a:xfrm>
          <a:prstGeom prst="rect">
            <a:avLst/>
          </a:prstGeom>
          <a:noFill/>
        </p:spPr>
        <p:txBody>
          <a:bodyPr wrap="square" rtlCol="1">
            <a:spAutoFit/>
          </a:bodyPr>
          <a:lstStyle/>
          <a:p>
            <a:pPr algn="l"/>
            <a:r>
              <a:rPr lang="en-US" sz="1000" dirty="0">
                <a:latin typeface="Calibri" panose="020F0502020204030204" pitchFamily="34" charset="0"/>
                <a:cs typeface="Calibri" panose="020F0502020204030204" pitchFamily="34" charset="0"/>
              </a:rPr>
              <a:t>* Average scores based on interviewees’ assessment of space/content addressing each: from 1 (low) to 7 (high) :</a:t>
            </a:r>
            <a:endParaRPr lang="he-IL" sz="1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75231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32</a:t>
            </a:fld>
            <a:endParaRPr lang="en-US" sz="1400" dirty="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ctr"/>
            <a:r>
              <a:rPr lang="en-US" sz="2000" b="1" dirty="0">
                <a:solidFill>
                  <a:schemeClr val="bg1"/>
                </a:solidFill>
                <a:latin typeface="Tahoma" pitchFamily="34" charset="0"/>
                <a:ea typeface="Tahoma" pitchFamily="34" charset="0"/>
                <a:cs typeface="Tahoma" pitchFamily="34" charset="0"/>
              </a:rPr>
              <a:t>GameTruck - Jaffa</a:t>
            </a:r>
            <a:endParaRPr lang="he-IL" sz="2000" b="1" dirty="0">
              <a:solidFill>
                <a:schemeClr val="bg1"/>
              </a:solidFill>
              <a:latin typeface="Tahoma" pitchFamily="34" charset="0"/>
              <a:ea typeface="Tahoma" pitchFamily="34" charset="0"/>
              <a:cs typeface="Tahoma" pitchFamily="34" charset="0"/>
            </a:endParaRPr>
          </a:p>
        </p:txBody>
      </p:sp>
      <p:graphicFrame>
        <p:nvGraphicFramePr>
          <p:cNvPr id="5" name="Table 4">
            <a:extLst>
              <a:ext uri="{FF2B5EF4-FFF2-40B4-BE49-F238E27FC236}">
                <a16:creationId xmlns:a16="http://schemas.microsoft.com/office/drawing/2014/main" id="{0EF50BA6-C2BA-4227-B3A8-969C45D30BB6}"/>
              </a:ext>
            </a:extLst>
          </p:cNvPr>
          <p:cNvGraphicFramePr>
            <a:graphicFrameLocks noGrp="1"/>
          </p:cNvGraphicFramePr>
          <p:nvPr>
            <p:extLst>
              <p:ext uri="{D42A27DB-BD31-4B8C-83A1-F6EECF244321}">
                <p14:modId xmlns:p14="http://schemas.microsoft.com/office/powerpoint/2010/main" val="3387904458"/>
              </p:ext>
            </p:extLst>
          </p:nvPr>
        </p:nvGraphicFramePr>
        <p:xfrm>
          <a:off x="3102928" y="389648"/>
          <a:ext cx="9089071" cy="4823537"/>
        </p:xfrm>
        <a:graphic>
          <a:graphicData uri="http://schemas.openxmlformats.org/drawingml/2006/table">
            <a:tbl>
              <a:tblPr rtl="1" firstRow="1" bandRow="1">
                <a:tableStyleId>{2D5ABB26-0587-4C30-8999-92F81FD0307C}</a:tableStyleId>
              </a:tblPr>
              <a:tblGrid>
                <a:gridCol w="2076920">
                  <a:extLst>
                    <a:ext uri="{9D8B030D-6E8A-4147-A177-3AD203B41FA5}">
                      <a16:colId xmlns:a16="http://schemas.microsoft.com/office/drawing/2014/main" val="851805883"/>
                    </a:ext>
                  </a:extLst>
                </a:gridCol>
                <a:gridCol w="3453220">
                  <a:extLst>
                    <a:ext uri="{9D8B030D-6E8A-4147-A177-3AD203B41FA5}">
                      <a16:colId xmlns:a16="http://schemas.microsoft.com/office/drawing/2014/main" val="60637984"/>
                    </a:ext>
                  </a:extLst>
                </a:gridCol>
                <a:gridCol w="3558931">
                  <a:extLst>
                    <a:ext uri="{9D8B030D-6E8A-4147-A177-3AD203B41FA5}">
                      <a16:colId xmlns:a16="http://schemas.microsoft.com/office/drawing/2014/main" val="1289128960"/>
                    </a:ext>
                  </a:extLst>
                </a:gridCol>
              </a:tblGrid>
              <a:tr h="620283">
                <a:tc>
                  <a:txBody>
                    <a:bodyPr/>
                    <a:lstStyle/>
                    <a:p>
                      <a:pPr algn="r" rtl="1"/>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r" rtl="1"/>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Kerem al-Dalek</a:t>
                      </a:r>
                      <a:endPar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r" rtl="1"/>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1/8/21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978A6"/>
                    </a:solidFill>
                  </a:tcPr>
                </a:tc>
                <a:tc>
                  <a:txBody>
                    <a:bodyPr/>
                    <a:lstStyle/>
                    <a:p>
                      <a:pPr algn="r" rtl="1"/>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The Red Park</a:t>
                      </a:r>
                      <a:endPar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r" rtl="1"/>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8/8/21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978A6"/>
                    </a:solidFill>
                  </a:tcPr>
                </a:tc>
                <a:extLst>
                  <a:ext uri="{0D108BD9-81ED-4DB2-BD59-A6C34878D82A}">
                    <a16:rowId xmlns:a16="http://schemas.microsoft.com/office/drawing/2014/main" val="1380329988"/>
                  </a:ext>
                </a:extLst>
              </a:tr>
              <a:tr h="1460344">
                <a:tc>
                  <a:txBody>
                    <a:bodyPr/>
                    <a:lstStyle/>
                    <a:p>
                      <a:pPr algn="l" rtl="0"/>
                      <a:r>
                        <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rPr>
                        <a:t>Environment</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171450" indent="-171450" algn="l" defTabSz="914400" rtl="0" eaLnBrk="1" latinLnBrk="0" hangingPunct="1">
                        <a:spcBef>
                          <a:spcPts val="600"/>
                        </a:spcBef>
                        <a:buClr>
                          <a:srgbClr val="EC1C3C"/>
                        </a:buClr>
                        <a:buFont typeface="Tahoma" panose="020B0604030504040204" pitchFamily="34" charset="0"/>
                        <a:buChar cha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No seats were provided in the activity area. </a:t>
                      </a:r>
                    </a:p>
                    <a:p>
                      <a:pPr marL="171450" indent="-171450" algn="l" defTabSz="914400" rtl="0" eaLnBrk="1" latinLnBrk="0" hangingPunct="1">
                        <a:spcBef>
                          <a:spcPts val="600"/>
                        </a:spcBef>
                        <a:buClr>
                          <a:srgbClr val="EC1C3C"/>
                        </a:buClr>
                        <a:buFont typeface="Tahoma" panose="020B0604030504040204" pitchFamily="34" charset="0"/>
                        <a:buChar cha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Mostly children were present. The few adults sat on equipment crates near the activity stations.</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p>
                    <a:p>
                      <a:pPr marL="171450" indent="-171450" algn="l" defTabSz="914400" rtl="0" eaLnBrk="1" latinLnBrk="0" hangingPunct="1">
                        <a:spcBef>
                          <a:spcPts val="600"/>
                        </a:spcBef>
                        <a:buClr>
                          <a:srgbClr val="EC1C3C"/>
                        </a:buClr>
                        <a:buFont typeface="Tahoma" panose="020B0604030504040204" pitchFamily="34" charset="0"/>
                        <a:buChar cha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The activity area was close to the road, with no separation fence. There were no garbage bins, water fountains, or accessible toilets. </a:t>
                      </a:r>
                      <a:endParaRPr lang="he-IL" sz="12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lgn="l" defTabSz="914400" rtl="0" eaLnBrk="1" latinLnBrk="0" hangingPunct="1">
                        <a:spcBef>
                          <a:spcPts val="600"/>
                        </a:spcBef>
                        <a:buClr>
                          <a:srgbClr val="EC1C3C"/>
                        </a:buClr>
                        <a:buFont typeface="Tahoma" panose="020B0604030504040204" pitchFamily="34" charset="0"/>
                        <a:buChar cha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The activity was conducted on a shady lawn, with water available (which could be refilled at the stations). There were accessible toilets in the nearby community center.</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p>
                    <a:p>
                      <a:pPr marL="171450" indent="-171450" algn="l" defTabSz="914400" rtl="0" eaLnBrk="1" latinLnBrk="0" hangingPunct="1">
                        <a:spcBef>
                          <a:spcPts val="600"/>
                        </a:spcBef>
                        <a:buClr>
                          <a:srgbClr val="EC1C3C"/>
                        </a:buClr>
                        <a:buFont typeface="Tahoma" panose="020B0604030504040204" pitchFamily="34" charset="0"/>
                        <a:buChar cha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There were no seats or play equipment. The adults brought folding chairs or sat on crates or mats</a:t>
                      </a:r>
                      <a:r>
                        <a:rPr lang="he-IL" sz="1200" dirty="0">
                          <a:latin typeface="Tahoma" panose="020B0604030504040204" pitchFamily="34" charset="0"/>
                          <a:ea typeface="Tahoma" panose="020B0604030504040204" pitchFamily="34" charset="0"/>
                          <a:cs typeface="Tahoma" panose="020B060403050404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60022968"/>
                  </a:ext>
                </a:extLst>
              </a:tr>
              <a:tr h="420562">
                <a:tc>
                  <a:txBody>
                    <a:bodyPr/>
                    <a:lstStyle/>
                    <a:p>
                      <a:pPr algn="l" rtl="0"/>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Clean &amp; well-maintained*</a:t>
                      </a:r>
                      <a:endPar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dirty="0">
                          <a:solidFill>
                            <a:srgbClr val="F7E88D"/>
                          </a:solidFill>
                          <a:latin typeface="Tahoma" panose="020B0604030504040204" pitchFamily="34" charset="0"/>
                          <a:ea typeface="Tahoma" panose="020B0604030504040204" pitchFamily="34" charset="0"/>
                          <a:cs typeface="Tahoma" panose="020B0604030504040204" pitchFamily="34" charset="0"/>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dirty="0">
                          <a:solidFill>
                            <a:srgbClr val="F7E88D"/>
                          </a:solidFill>
                          <a:latin typeface="Tahoma" panose="020B0604030504040204" pitchFamily="34" charset="0"/>
                          <a:ea typeface="Tahoma" panose="020B0604030504040204" pitchFamily="34" charset="0"/>
                          <a:cs typeface="Tahoma" panose="020B0604030504040204" pitchFamily="34" charset="0"/>
                        </a:rPr>
                        <a:t>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1389122650"/>
                  </a:ext>
                </a:extLst>
              </a:tr>
              <a:tr h="3937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Drinking water &amp;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Bathrooms available*</a:t>
                      </a:r>
                      <a:endPar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5.3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2817299143"/>
                  </a:ext>
                </a:extLst>
              </a:tr>
              <a:tr h="3602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Shady*</a:t>
                      </a:r>
                      <a:endPar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487570959"/>
                  </a:ext>
                </a:extLst>
              </a:tr>
              <a:tr h="3501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Safe for children*</a:t>
                      </a:r>
                      <a:endPar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4.3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2615042771"/>
                  </a:ext>
                </a:extLst>
              </a:tr>
              <a:tr h="3602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Comfortable seating*</a:t>
                      </a:r>
                      <a:endPar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41387046"/>
                  </a:ext>
                </a:extLst>
              </a:tr>
              <a:tr h="3602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Convenient access*</a:t>
                      </a:r>
                      <a:endPar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2392643846"/>
                  </a:ext>
                </a:extLst>
              </a:tr>
              <a:tr h="4314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Suitable for # of participants*</a:t>
                      </a:r>
                      <a:endPar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6.6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1782686138"/>
                  </a:ext>
                </a:extLst>
              </a:tr>
            </a:tbl>
          </a:graphicData>
        </a:graphic>
      </p:graphicFrame>
      <p:sp>
        <p:nvSpPr>
          <p:cNvPr id="11" name="TextBox 10">
            <a:extLst>
              <a:ext uri="{FF2B5EF4-FFF2-40B4-BE49-F238E27FC236}">
                <a16:creationId xmlns:a16="http://schemas.microsoft.com/office/drawing/2014/main" id="{1B39D5F7-AE1C-4B47-843E-616BFA5DB730}"/>
              </a:ext>
            </a:extLst>
          </p:cNvPr>
          <p:cNvSpPr txBox="1"/>
          <p:nvPr/>
        </p:nvSpPr>
        <p:spPr>
          <a:xfrm>
            <a:off x="278447" y="389648"/>
            <a:ext cx="2824480" cy="5632311"/>
          </a:xfrm>
          <a:prstGeom prst="rect">
            <a:avLst/>
          </a:prstGeom>
          <a:solidFill>
            <a:srgbClr val="90B6DD"/>
          </a:solidFill>
        </p:spPr>
        <p:txBody>
          <a:bodyPr wrap="square" rtlCol="1">
            <a:spAutoFit/>
          </a:bodyPr>
          <a:lstStyle/>
          <a:p>
            <a:pPr marL="171450" indent="-171450" algn="l">
              <a:spcBef>
                <a:spcPts val="600"/>
              </a:spcBef>
              <a:buClr>
                <a:srgbClr val="EC1C3C"/>
              </a:buClr>
              <a:buFont typeface="Tahoma" panose="020B0604030504040204" pitchFamily="34" charset="0"/>
              <a:buChar char="█"/>
            </a:pPr>
            <a:r>
              <a:rPr lang="en-US" sz="1400" dirty="0">
                <a:latin typeface="Tahoma" panose="020B0604030504040204" pitchFamily="34" charset="0"/>
                <a:ea typeface="Tahoma" panose="020B0604030504040204" pitchFamily="34" charset="0"/>
                <a:cs typeface="Tahoma" panose="020B0604030504040204" pitchFamily="34" charset="0"/>
              </a:rPr>
              <a:t>Monitoring social media via the Zencity platform indicated that before the activities there was discussion on Facebook about GameTruck-Jaffa and posts by Hamishlama for Jaffa (4) and Beit Raka (3). These received some likes and shares but almost no comments. </a:t>
            </a:r>
            <a:endParaRPr lang="he-IL" sz="1400" dirty="0">
              <a:latin typeface="Tahoma" panose="020B0604030504040204" pitchFamily="34" charset="0"/>
              <a:ea typeface="Tahoma" panose="020B0604030504040204" pitchFamily="34" charset="0"/>
              <a:cs typeface="Tahoma" panose="020B0604030504040204" pitchFamily="34" charset="0"/>
            </a:endParaRPr>
          </a:p>
          <a:p>
            <a:pPr marL="171450" indent="-171450" algn="l">
              <a:spcBef>
                <a:spcPts val="600"/>
              </a:spcBef>
              <a:buClr>
                <a:srgbClr val="EC1C3C"/>
              </a:buClr>
              <a:buFont typeface="Tahoma" panose="020B0604030504040204" pitchFamily="34" charset="0"/>
              <a:buChar char="█"/>
            </a:pPr>
            <a:r>
              <a:rPr lang="en-US" sz="1400" dirty="0">
                <a:latin typeface="Tahoma" panose="020B0604030504040204" pitchFamily="34" charset="0"/>
                <a:ea typeface="Tahoma" panose="020B0604030504040204" pitchFamily="34" charset="0"/>
                <a:cs typeface="Tahoma" panose="020B0604030504040204" pitchFamily="34" charset="0"/>
              </a:rPr>
              <a:t>By the end of January 2022, there had been about 50 mentions of GameTruck-Jaffa on Facebook, all from formal sources. About half were published by community centers in Jaffa (mainly Hamishlama and Beit Raka), which elicited about 100 reactions, mainly likes and shares</a:t>
            </a:r>
            <a:r>
              <a:rPr lang="he-IL" sz="1400" dirty="0">
                <a:latin typeface="Tahoma" panose="020B0604030504040204" pitchFamily="34" charset="0"/>
                <a:ea typeface="Tahoma" panose="020B0604030504040204" pitchFamily="34" charset="0"/>
                <a:cs typeface="Tahoma" panose="020B0604030504040204" pitchFamily="34" charset="0"/>
              </a:rPr>
              <a:t>.</a:t>
            </a:r>
          </a:p>
          <a:p>
            <a:pPr marL="171450" indent="-171450" algn="l">
              <a:spcBef>
                <a:spcPts val="600"/>
              </a:spcBef>
              <a:buClr>
                <a:srgbClr val="EC1C3C"/>
              </a:buClr>
              <a:buFont typeface="Tahoma" panose="020B0604030504040204" pitchFamily="34" charset="0"/>
              <a:buChar char="█"/>
            </a:pPr>
            <a:r>
              <a:rPr lang="en-US" sz="1400" dirty="0">
                <a:latin typeface="Tahoma" panose="020B0604030504040204" pitchFamily="34" charset="0"/>
                <a:ea typeface="Tahoma" panose="020B0604030504040204" pitchFamily="34" charset="0"/>
                <a:cs typeface="Tahoma" panose="020B0604030504040204" pitchFamily="34" charset="0"/>
              </a:rPr>
              <a:t>About a third of interviewed participants said they heard about the activity through Hamishlama’s posts and WhatsApp groups.</a:t>
            </a:r>
            <a:endParaRPr lang="he-IL" sz="1400"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A21E91CF-54F9-4BE2-92C2-424A26CF605B}"/>
              </a:ext>
            </a:extLst>
          </p:cNvPr>
          <p:cNvSpPr txBox="1"/>
          <p:nvPr/>
        </p:nvSpPr>
        <p:spPr>
          <a:xfrm>
            <a:off x="3430282" y="5596116"/>
            <a:ext cx="6628118" cy="246221"/>
          </a:xfrm>
          <a:prstGeom prst="rect">
            <a:avLst/>
          </a:prstGeom>
          <a:noFill/>
        </p:spPr>
        <p:txBody>
          <a:bodyPr wrap="square" rtlCol="1">
            <a:spAutoFit/>
          </a:bodyPr>
          <a:lstStyle/>
          <a:p>
            <a:pPr algn="l"/>
            <a:r>
              <a:rPr lang="en-US" sz="1000" dirty="0">
                <a:latin typeface="Calibri" panose="020F0502020204030204" pitchFamily="34" charset="0"/>
                <a:cs typeface="Calibri" panose="020F0502020204030204" pitchFamily="34" charset="0"/>
              </a:rPr>
              <a:t>* Average scores, based on interviewees’ assessment of space/content addressing each item, from 1 (low) to 7 (high) </a:t>
            </a:r>
            <a:endParaRPr lang="he-IL" sz="1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926246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33</a:t>
            </a:fld>
            <a:endParaRPr lang="en-US" sz="1400" dirty="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ctr"/>
            <a:r>
              <a:rPr lang="en-US" sz="2000" b="1" dirty="0">
                <a:solidFill>
                  <a:schemeClr val="bg1"/>
                </a:solidFill>
                <a:latin typeface="Tahoma" pitchFamily="34" charset="0"/>
                <a:ea typeface="Tahoma" pitchFamily="34" charset="0"/>
                <a:cs typeface="Tahoma" pitchFamily="34" charset="0"/>
              </a:rPr>
              <a:t>GameTruck - Jaffa</a:t>
            </a:r>
            <a:endParaRPr lang="he-IL" sz="2000" b="1" dirty="0">
              <a:solidFill>
                <a:schemeClr val="bg1"/>
              </a:solidFill>
              <a:latin typeface="Tahoma" pitchFamily="34" charset="0"/>
              <a:ea typeface="Tahoma" pitchFamily="34" charset="0"/>
              <a:cs typeface="Tahoma" pitchFamily="34" charset="0"/>
            </a:endParaRPr>
          </a:p>
        </p:txBody>
      </p:sp>
      <p:graphicFrame>
        <p:nvGraphicFramePr>
          <p:cNvPr id="5" name="Table 4">
            <a:extLst>
              <a:ext uri="{FF2B5EF4-FFF2-40B4-BE49-F238E27FC236}">
                <a16:creationId xmlns:a16="http://schemas.microsoft.com/office/drawing/2014/main" id="{0EF50BA6-C2BA-4227-B3A8-969C45D30BB6}"/>
              </a:ext>
            </a:extLst>
          </p:cNvPr>
          <p:cNvGraphicFramePr>
            <a:graphicFrameLocks noGrp="1"/>
          </p:cNvGraphicFramePr>
          <p:nvPr>
            <p:extLst>
              <p:ext uri="{D42A27DB-BD31-4B8C-83A1-F6EECF244321}">
                <p14:modId xmlns:p14="http://schemas.microsoft.com/office/powerpoint/2010/main" val="3832254477"/>
              </p:ext>
            </p:extLst>
          </p:nvPr>
        </p:nvGraphicFramePr>
        <p:xfrm>
          <a:off x="2763519" y="389651"/>
          <a:ext cx="9428482" cy="5821680"/>
        </p:xfrm>
        <a:graphic>
          <a:graphicData uri="http://schemas.openxmlformats.org/drawingml/2006/table">
            <a:tbl>
              <a:tblPr rtl="1" firstRow="1" bandRow="1">
                <a:tableStyleId>{2D5ABB26-0587-4C30-8999-92F81FD0307C}</a:tableStyleId>
              </a:tblPr>
              <a:tblGrid>
                <a:gridCol w="1044103">
                  <a:extLst>
                    <a:ext uri="{9D8B030D-6E8A-4147-A177-3AD203B41FA5}">
                      <a16:colId xmlns:a16="http://schemas.microsoft.com/office/drawing/2014/main" val="851805883"/>
                    </a:ext>
                  </a:extLst>
                </a:gridCol>
                <a:gridCol w="4218778">
                  <a:extLst>
                    <a:ext uri="{9D8B030D-6E8A-4147-A177-3AD203B41FA5}">
                      <a16:colId xmlns:a16="http://schemas.microsoft.com/office/drawing/2014/main" val="60637984"/>
                    </a:ext>
                  </a:extLst>
                </a:gridCol>
                <a:gridCol w="4165601">
                  <a:extLst>
                    <a:ext uri="{9D8B030D-6E8A-4147-A177-3AD203B41FA5}">
                      <a16:colId xmlns:a16="http://schemas.microsoft.com/office/drawing/2014/main" val="1289128960"/>
                    </a:ext>
                  </a:extLst>
                </a:gridCol>
              </a:tblGrid>
              <a:tr h="213464">
                <a:tc>
                  <a:txBody>
                    <a:bodyPr/>
                    <a:lstStyle/>
                    <a:p>
                      <a:pPr algn="r" rtl="1"/>
                      <a:endParaRPr lang="he-IL" sz="12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r" rtl="1"/>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Kerem al-Dalek </a:t>
                      </a:r>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1/8/21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978A6"/>
                    </a:solidFill>
                  </a:tcPr>
                </a:tc>
                <a:tc>
                  <a:txBody>
                    <a:bodyPr/>
                    <a:lstStyle/>
                    <a:p>
                      <a:pPr algn="r" rtl="1"/>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The Red Park    </a:t>
                      </a:r>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8/8/21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978A6"/>
                    </a:solidFill>
                  </a:tcPr>
                </a:tc>
                <a:extLst>
                  <a:ext uri="{0D108BD9-81ED-4DB2-BD59-A6C34878D82A}">
                    <a16:rowId xmlns:a16="http://schemas.microsoft.com/office/drawing/2014/main" val="1380329988"/>
                  </a:ext>
                </a:extLst>
              </a:tr>
              <a:tr h="1823575">
                <a:tc rowSpan="2">
                  <a:txBody>
                    <a:bodyPr/>
                    <a:lstStyle/>
                    <a:p>
                      <a:pPr algn="r" rtl="1"/>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Training</a:t>
                      </a:r>
                      <a:endPar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gridSpan="2">
                  <a:txBody>
                    <a:bodyPr/>
                    <a:lstStyle/>
                    <a:p>
                      <a:pPr marL="0" indent="0" algn="l" defTabSz="914400" rtl="0" eaLnBrk="1" latinLnBrk="0" hangingPunct="1">
                        <a:spcBef>
                          <a:spcPts val="600"/>
                        </a:spcBef>
                        <a:buClr>
                          <a:srgbClr val="EC1C3C"/>
                        </a:buClr>
                        <a:buFont typeface="Tahoma" panose="020B0604030504040204" pitchFamily="34" charset="0"/>
                        <a:buNone/>
                      </a:pPr>
                      <a:r>
                        <a:rPr lang="en-US"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The same team was at both observed activities. They also referred to previous activity sessions:</a:t>
                      </a:r>
                      <a:endParaRPr lang="he-IL" sz="1200" b="1"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171450" indent="-171450" algn="l" defTabSz="914400" rtl="0" eaLnBrk="1" latinLnBrk="0" hangingPunct="1">
                        <a:spcBef>
                          <a:spcPts val="600"/>
                        </a:spcBef>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Hamishlama gave the young </a:t>
                      </a: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counselors </a:t>
                      </a:r>
                      <a:r>
                        <a:rPr lang="en-US"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helpful tools </a:t>
                      </a: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for leading activities, encouraging participation, and dealing with conflicts and disruptions. The counselors appreciated deepening their knowledge about appropriate emotional language and meaningful communication with children.</a:t>
                      </a:r>
                      <a:endPar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171450" indent="-171450" algn="l" defTabSz="914400" rtl="0" eaLnBrk="1" latinLnBrk="0" hangingPunct="1">
                        <a:spcBef>
                          <a:spcPts val="600"/>
                        </a:spcBef>
                        <a:buClr>
                          <a:srgbClr val="EC1C3C"/>
                        </a:buClr>
                        <a:buFont typeface="Tahoma" panose="020B0604030504040204" pitchFamily="34" charset="0"/>
                        <a:buChar cha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The instructors dealt with </a:t>
                      </a:r>
                      <a:r>
                        <a:rPr lang="en-US"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language and cultural gaps </a:t>
                      </a: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that affected communication with participants. Even after assistance from the community coordinator for early childhood education, the language barrier presented difficulties. The presence of young counselors who speak participants’ language is essential. One counselor noted that the Arab and Ethiopian children tended to ignore people who spoke to them a language not their own. </a:t>
                      </a:r>
                      <a:endPar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171450" indent="-171450" algn="l" defTabSz="914400" rtl="0" eaLnBrk="1" latinLnBrk="0" hangingPunct="1">
                        <a:spcBef>
                          <a:spcPts val="600"/>
                        </a:spcBef>
                        <a:buClr>
                          <a:srgbClr val="EC1C3C"/>
                        </a:buClr>
                        <a:buFont typeface="Tahoma" panose="020B0604030504040204" pitchFamily="34" charset="0"/>
                        <a:buChar cha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According to the young counselors, there are differences in how the games are played, the level of enthusiasm, and unruly behavior among </a:t>
                      </a:r>
                      <a:r>
                        <a:rPr lang="en-US"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children of different ethnic backgrounds</a:t>
                      </a: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r" rtl="1"/>
                      <a:endParaRPr lang="he-IL" sz="1200">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8152829"/>
                  </a:ext>
                </a:extLst>
              </a:tr>
              <a:tr h="2708432">
                <a:tc vMerge="1">
                  <a:txBody>
                    <a:bodyPr/>
                    <a:lstStyle/>
                    <a:p>
                      <a:pPr algn="r" rtl="1"/>
                      <a:endParaRPr lang="he-IL" sz="12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5A5A5"/>
                    </a:solidFill>
                  </a:tcPr>
                </a:tc>
                <a:tc>
                  <a:txBody>
                    <a:bodyPr/>
                    <a:lstStyle/>
                    <a:p>
                      <a:pPr marL="171450" indent="-171450" algn="l" defTabSz="914400" rtl="0" eaLnBrk="1" latinLnBrk="0" hangingPunct="1">
                        <a:spcBef>
                          <a:spcPts val="600"/>
                        </a:spcBef>
                        <a:buClr>
                          <a:srgbClr val="EC1C3C"/>
                        </a:buClr>
                        <a:buFont typeface="Tahoma" panose="020B0604030504040204" pitchFamily="34" charset="0"/>
                        <a:buChar cha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The Hebrew-speaking instructors each focused on a specific activity station and gave preliminary explanations to the children. The young counselors moved between stations</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171450" indent="-171450" algn="l" defTabSz="914400" rtl="0" eaLnBrk="1" latinLnBrk="0" hangingPunct="1">
                        <a:spcBef>
                          <a:spcPts val="600"/>
                        </a:spcBef>
                        <a:buClr>
                          <a:srgbClr val="EC1C3C"/>
                        </a:buClr>
                        <a:buFont typeface="Tahoma" panose="020B0604030504040204" pitchFamily="34" charset="0"/>
                        <a:buChar cha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The children took turns and learned the activities through imitation and improvisation</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171450" indent="-171450" algn="l" defTabSz="914400" rtl="0" eaLnBrk="1" latinLnBrk="0" hangingPunct="1">
                        <a:spcBef>
                          <a:spcPts val="600"/>
                        </a:spcBef>
                        <a:buClr>
                          <a:srgbClr val="EC1C3C"/>
                        </a:buClr>
                        <a:buFont typeface="Tahoma" panose="020B0604030504040204" pitchFamily="34" charset="0"/>
                        <a:buChar cha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A Hebrew-speaking instructor, who knew a few words of Arabic, communicated with the children through facial expressions and play. </a:t>
                      </a:r>
                      <a:r>
                        <a:rPr lang="en-US"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The instructors did not communicate with the mothers</a:t>
                      </a: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 (who sat distant from the activity). Interaction was poor, even with the few mothers who joined the activity with their children</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171450" indent="-171450" algn="l" defTabSz="914400" rtl="0" eaLnBrk="1" latinLnBrk="0" hangingPunct="1">
                        <a:spcBef>
                          <a:spcPts val="600"/>
                        </a:spcBef>
                        <a:buClr>
                          <a:srgbClr val="EC1C3C"/>
                        </a:buClr>
                        <a:buFont typeface="Tahoma" panose="020B0604030504040204" pitchFamily="34" charset="0"/>
                        <a:buChar cha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An attending parent-counselor spoke with the mothers, but did not interact with parents or counselors during the activity.</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14400" rtl="0"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The training team was active. Instructors led participants between activity stations communicated with the young counselors</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171450" indent="-171450" algn="l" defTabSz="914400" rtl="0" eaLnBrk="1" latinLnBrk="0" hangingPunct="1">
                        <a:spcBef>
                          <a:spcPts val="600"/>
                        </a:spcBef>
                        <a:buClr>
                          <a:srgbClr val="EC1C3C"/>
                        </a:buClr>
                        <a:buFont typeface="Tahoma" panose="020B0604030504040204" pitchFamily="34" charset="0"/>
                        <a:buChar cha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The team did not significantly change how the activity was explained or conducted at this site. Since there was </a:t>
                      </a:r>
                      <a:r>
                        <a:rPr lang="en-US"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no language barrier</a:t>
                      </a: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 the Hebrew-speaking instructors communicated easily with the parents and children and were </a:t>
                      </a:r>
                      <a:r>
                        <a:rPr lang="en-US"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able to demonstrate their professionalism</a:t>
                      </a: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 in terms of the program, encouraging joint play, and conveying meaningful messages about activities. </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endPar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171450" indent="-171450" algn="l" defTabSz="914400" rtl="0" eaLnBrk="1" latinLnBrk="0" hangingPunct="1">
                        <a:spcBef>
                          <a:spcPts val="600"/>
                        </a:spcBef>
                        <a:buClr>
                          <a:srgbClr val="EC1C3C"/>
                        </a:buClr>
                        <a:buFont typeface="Tahoma" panose="020B0604030504040204" pitchFamily="34" charset="0"/>
                        <a:buChar cha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The parents expressed interest in the activity and approached the staff on their own initiative</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he-IL" sz="12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60022968"/>
                  </a:ext>
                </a:extLst>
              </a:tr>
              <a:tr h="271181">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Equipment*</a:t>
                      </a:r>
                      <a:endPar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5.8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4.6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553572169"/>
                  </a:ext>
                </a:extLst>
              </a:tr>
            </a:tbl>
          </a:graphicData>
        </a:graphic>
      </p:graphicFrame>
      <p:sp>
        <p:nvSpPr>
          <p:cNvPr id="6" name="TextBox 5">
            <a:extLst>
              <a:ext uri="{FF2B5EF4-FFF2-40B4-BE49-F238E27FC236}">
                <a16:creationId xmlns:a16="http://schemas.microsoft.com/office/drawing/2014/main" id="{0DA9AF4E-4590-41BA-BD4A-821F4D25C492}"/>
              </a:ext>
            </a:extLst>
          </p:cNvPr>
          <p:cNvSpPr txBox="1"/>
          <p:nvPr/>
        </p:nvSpPr>
        <p:spPr>
          <a:xfrm>
            <a:off x="174660" y="389650"/>
            <a:ext cx="2414427" cy="5709255"/>
          </a:xfrm>
          <a:prstGeom prst="rect">
            <a:avLst/>
          </a:prstGeom>
          <a:solidFill>
            <a:srgbClr val="F7E88D"/>
          </a:solidFill>
        </p:spPr>
        <p:txBody>
          <a:bodyPr wrap="square" rtlCol="1">
            <a:spAutoFit/>
          </a:bodyPr>
          <a:lstStyle/>
          <a:p>
            <a:pPr marL="171450" indent="-171450" algn="l">
              <a:spcBef>
                <a:spcPts val="600"/>
              </a:spcBef>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After activities began, the parent-counselor met with the team of instructors and they discussed </a:t>
            </a:r>
            <a:r>
              <a:rPr lang="en-US" sz="1200" b="1" dirty="0">
                <a:latin typeface="Tahoma" panose="020B0604030504040204" pitchFamily="34" charset="0"/>
                <a:ea typeface="Tahoma" panose="020B0604030504040204" pitchFamily="34" charset="0"/>
                <a:cs typeface="Tahoma" panose="020B0604030504040204" pitchFamily="34" charset="0"/>
              </a:rPr>
              <a:t>difficulties in getting parents to participate</a:t>
            </a:r>
            <a:r>
              <a:rPr lang="en-US" sz="1200" dirty="0">
                <a:latin typeface="Tahoma" panose="020B0604030504040204" pitchFamily="34" charset="0"/>
                <a:ea typeface="Tahoma" panose="020B0604030504040204" pitchFamily="34" charset="0"/>
                <a:cs typeface="Tahoma" panose="020B0604030504040204" pitchFamily="34" charset="0"/>
              </a:rPr>
              <a:t>. She offered to assist in preparing for activities and/or arranging more meetings to advise the team</a:t>
            </a:r>
            <a:r>
              <a:rPr lang="he-IL" sz="1200" dirty="0">
                <a:latin typeface="Tahoma" panose="020B0604030504040204" pitchFamily="34" charset="0"/>
                <a:ea typeface="Tahoma" panose="020B0604030504040204" pitchFamily="34" charset="0"/>
                <a:cs typeface="Tahoma" panose="020B0604030504040204" pitchFamily="34" charset="0"/>
              </a:rPr>
              <a:t>.</a:t>
            </a:r>
            <a:r>
              <a:rPr lang="en-US" sz="1200" dirty="0">
                <a:latin typeface="Tahoma" panose="020B0604030504040204" pitchFamily="34" charset="0"/>
                <a:ea typeface="Tahoma" panose="020B0604030504040204" pitchFamily="34" charset="0"/>
                <a:cs typeface="Tahoma" panose="020B0604030504040204" pitchFamily="34" charset="0"/>
              </a:rPr>
              <a:t> One instructor asked for help with linguistic and cultural mediation, and they worked together to find solutions. The rest of the team did not receive assistance from the parent-counselor.</a:t>
            </a:r>
            <a:endParaRPr lang="he-IL" sz="1200" dirty="0">
              <a:latin typeface="Tahoma" panose="020B0604030504040204" pitchFamily="34" charset="0"/>
              <a:ea typeface="Tahoma" panose="020B0604030504040204" pitchFamily="34" charset="0"/>
              <a:cs typeface="Tahoma" panose="020B0604030504040204" pitchFamily="34" charset="0"/>
            </a:endParaRPr>
          </a:p>
          <a:p>
            <a:pPr marL="171450" indent="-171450" algn="l">
              <a:spcBef>
                <a:spcPts val="600"/>
              </a:spcBef>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The parent-counselor said the young counselors helped organize the activity and communicated with children, but did not have the tools to encourage parents to participate. The Amharic-speaking instructors had difficulty communicating with Arabic-speaking children, who were the majority at most activities</a:t>
            </a:r>
            <a:r>
              <a:rPr lang="he-IL" sz="1200" dirty="0">
                <a:latin typeface="Tahoma" panose="020B0604030504040204" pitchFamily="34" charset="0"/>
                <a:ea typeface="Tahoma" panose="020B0604030504040204" pitchFamily="34" charset="0"/>
                <a:cs typeface="Tahoma" panose="020B0604030504040204" pitchFamily="34" charset="0"/>
              </a:rPr>
              <a:t>.</a:t>
            </a:r>
          </a:p>
        </p:txBody>
      </p:sp>
      <p:sp>
        <p:nvSpPr>
          <p:cNvPr id="8" name="TextBox 7">
            <a:extLst>
              <a:ext uri="{FF2B5EF4-FFF2-40B4-BE49-F238E27FC236}">
                <a16:creationId xmlns:a16="http://schemas.microsoft.com/office/drawing/2014/main" id="{D7F53BED-1D67-4B13-9632-E900FFF28D82}"/>
              </a:ext>
            </a:extLst>
          </p:cNvPr>
          <p:cNvSpPr txBox="1"/>
          <p:nvPr/>
        </p:nvSpPr>
        <p:spPr>
          <a:xfrm>
            <a:off x="2763519" y="5475059"/>
            <a:ext cx="3880472" cy="400110"/>
          </a:xfrm>
          <a:prstGeom prst="rect">
            <a:avLst/>
          </a:prstGeom>
          <a:noFill/>
        </p:spPr>
        <p:txBody>
          <a:bodyPr wrap="square" rtlCol="1">
            <a:spAutoFit/>
          </a:bodyPr>
          <a:lstStyle/>
          <a:p>
            <a:pPr algn="l"/>
            <a:r>
              <a:rPr lang="en-US" sz="1000" dirty="0">
                <a:latin typeface="Calibri" panose="020F0502020204030204" pitchFamily="34" charset="0"/>
                <a:cs typeface="Calibri" panose="020F0502020204030204" pitchFamily="34" charset="0"/>
              </a:rPr>
              <a:t>* Average scores, based on interviewees’ assessment of space/content addressing each item, from 1 (low) to 7 (high) </a:t>
            </a:r>
            <a:endParaRPr lang="he-IL" sz="1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549515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34</a:t>
            </a:fld>
            <a:endParaRPr lang="en-US" sz="1400" dirty="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ctr"/>
            <a:r>
              <a:rPr lang="en-US" sz="2000" b="1" dirty="0">
                <a:solidFill>
                  <a:schemeClr val="bg1"/>
                </a:solidFill>
                <a:latin typeface="Tahoma" pitchFamily="34" charset="0"/>
                <a:ea typeface="Tahoma" pitchFamily="34" charset="0"/>
                <a:cs typeface="Tahoma" pitchFamily="34" charset="0"/>
              </a:rPr>
              <a:t>GameTruck - Jaffa</a:t>
            </a:r>
            <a:endParaRPr lang="he-IL" sz="2000" b="1" dirty="0">
              <a:solidFill>
                <a:schemeClr val="bg1"/>
              </a:solidFill>
              <a:latin typeface="Tahoma" pitchFamily="34" charset="0"/>
              <a:ea typeface="Tahoma" pitchFamily="34" charset="0"/>
              <a:cs typeface="Tahoma" pitchFamily="34" charset="0"/>
            </a:endParaRPr>
          </a:p>
        </p:txBody>
      </p:sp>
      <p:graphicFrame>
        <p:nvGraphicFramePr>
          <p:cNvPr id="5" name="Table 4">
            <a:extLst>
              <a:ext uri="{FF2B5EF4-FFF2-40B4-BE49-F238E27FC236}">
                <a16:creationId xmlns:a16="http://schemas.microsoft.com/office/drawing/2014/main" id="{0EF50BA6-C2BA-4227-B3A8-969C45D30BB6}"/>
              </a:ext>
            </a:extLst>
          </p:cNvPr>
          <p:cNvGraphicFramePr>
            <a:graphicFrameLocks noGrp="1"/>
          </p:cNvGraphicFramePr>
          <p:nvPr>
            <p:extLst>
              <p:ext uri="{D42A27DB-BD31-4B8C-83A1-F6EECF244321}">
                <p14:modId xmlns:p14="http://schemas.microsoft.com/office/powerpoint/2010/main" val="3706906632"/>
              </p:ext>
            </p:extLst>
          </p:nvPr>
        </p:nvGraphicFramePr>
        <p:xfrm>
          <a:off x="3381375" y="389650"/>
          <a:ext cx="8810625" cy="5534901"/>
        </p:xfrm>
        <a:graphic>
          <a:graphicData uri="http://schemas.openxmlformats.org/drawingml/2006/table">
            <a:tbl>
              <a:tblPr rtl="1" firstRow="1" bandRow="1">
                <a:tableStyleId>{2D5ABB26-0587-4C30-8999-92F81FD0307C}</a:tableStyleId>
              </a:tblPr>
              <a:tblGrid>
                <a:gridCol w="1134414">
                  <a:extLst>
                    <a:ext uri="{9D8B030D-6E8A-4147-A177-3AD203B41FA5}">
                      <a16:colId xmlns:a16="http://schemas.microsoft.com/office/drawing/2014/main" val="851805883"/>
                    </a:ext>
                  </a:extLst>
                </a:gridCol>
                <a:gridCol w="3762478">
                  <a:extLst>
                    <a:ext uri="{9D8B030D-6E8A-4147-A177-3AD203B41FA5}">
                      <a16:colId xmlns:a16="http://schemas.microsoft.com/office/drawing/2014/main" val="60637984"/>
                    </a:ext>
                  </a:extLst>
                </a:gridCol>
                <a:gridCol w="3913733">
                  <a:extLst>
                    <a:ext uri="{9D8B030D-6E8A-4147-A177-3AD203B41FA5}">
                      <a16:colId xmlns:a16="http://schemas.microsoft.com/office/drawing/2014/main" val="1289128960"/>
                    </a:ext>
                  </a:extLst>
                </a:gridCol>
              </a:tblGrid>
              <a:tr h="759718">
                <a:tc>
                  <a:txBody>
                    <a:bodyPr/>
                    <a:lstStyle/>
                    <a:p>
                      <a:pPr marL="0" algn="r" defTabSz="914400" rtl="1" eaLnBrk="1" latinLnBrk="0" hangingPunct="1"/>
                      <a:endParaRPr lang="he-IL" sz="1400" b="1" kern="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r" rtl="1"/>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Kerem al-Dalek</a:t>
                      </a:r>
                      <a:endPar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r" rtl="1"/>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1/8/21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978A6"/>
                    </a:solidFill>
                  </a:tcPr>
                </a:tc>
                <a:tc>
                  <a:txBody>
                    <a:bodyPr/>
                    <a:lstStyle/>
                    <a:p>
                      <a:pPr algn="r" rtl="1"/>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The Red Park</a:t>
                      </a:r>
                      <a:endPar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r" rtl="1"/>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8/8/21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978A6"/>
                    </a:solidFill>
                  </a:tcPr>
                </a:tc>
                <a:extLst>
                  <a:ext uri="{0D108BD9-81ED-4DB2-BD59-A6C34878D82A}">
                    <a16:rowId xmlns:a16="http://schemas.microsoft.com/office/drawing/2014/main" val="1380329988"/>
                  </a:ext>
                </a:extLst>
              </a:tr>
              <a:tr h="3973725">
                <a:tc>
                  <a:txBody>
                    <a:bodyPr/>
                    <a:lstStyle/>
                    <a:p>
                      <a:pPr algn="l" rtl="0"/>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Caregiver-child joint play</a:t>
                      </a:r>
                      <a:endPar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171450" indent="-171450" algn="l" defTabSz="914400" rtl="0" eaLnBrk="1" latinLnBrk="0" hangingPunct="1">
                        <a:spcBef>
                          <a:spcPts val="600"/>
                        </a:spcBef>
                        <a:buClr>
                          <a:srgbClr val="EC1C3C"/>
                        </a:buClr>
                        <a:buFont typeface="Tahoma" panose="020B0604030504040204" pitchFamily="34" charset="0"/>
                        <a:buChar cha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The activity was mainly attended by children. </a:t>
                      </a:r>
                      <a:r>
                        <a:rPr lang="en-US"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The</a:t>
                      </a: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mothers sat apart </a:t>
                      </a: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and the children occasionally approached them. A few mothers played with their young children (under 4 years) during the activities. Some older children apparently made fun of them for this.</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p>
                    <a:p>
                      <a:pPr marL="171450" indent="-171450" algn="l" defTabSz="914400" rtl="0" eaLnBrk="1" latinLnBrk="0" hangingPunct="1">
                        <a:spcBef>
                          <a:spcPts val="600"/>
                        </a:spcBef>
                        <a:buClr>
                          <a:srgbClr val="EC1C3C"/>
                        </a:buClr>
                        <a:buFont typeface="Tahoma" panose="020B0604030504040204" pitchFamily="34" charset="0"/>
                        <a:buChar cha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The counselors said the parents from the Arab population </a:t>
                      </a:r>
                      <a:r>
                        <a:rPr lang="en-US"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viewed the staff as supervisors for the children</a:t>
                      </a: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 Along with the language barrier, this made it difficult to get them to participate in the activities. Parents of Ethiopian descent and from the Jewish population tended to be more involved.</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p>
                    <a:p>
                      <a:pPr marL="171450" indent="-171450" algn="l" defTabSz="914400" rtl="0" eaLnBrk="1" latinLnBrk="0" hangingPunct="1">
                        <a:spcBef>
                          <a:spcPts val="600"/>
                        </a:spcBef>
                        <a:buClr>
                          <a:srgbClr val="EC1C3C"/>
                        </a:buClr>
                        <a:buFont typeface="Tahoma" panose="020B0604030504040204" pitchFamily="34" charset="0"/>
                        <a:buChar cha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Some interviewed parents expressed satisfaction with the very existence of the activity, and found the change in routine refreshing. Some seemed to enjoy letting others supervise their children. Others enjoyed the opportunity to play with their children in a structured framework and having a new experience.</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14400" rtl="0"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en-US"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High levels of parental involvement </a:t>
                      </a: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and joint play were observed. All parents stayed close to the activity area and watched their children. Some actively played with them.</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p>
                    <a:p>
                      <a:pPr marL="171450" marR="0" lvl="0" indent="-171450" algn="l" defTabSz="914400" rtl="0"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Many parents photographed their children to document the activity</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p>
                    <a:p>
                      <a:pPr marL="171450" marR="0" lvl="0" indent="-171450" algn="l" defTabSz="914400" rtl="0"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Many parents expressed interest in the games and equipment used, and seemed to enjoy experimenting, planning, and creating, according to the nature of each station.</a:t>
                      </a:r>
                      <a:endPar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r" rtl="1">
                        <a:spcBef>
                          <a:spcPts val="600"/>
                        </a:spcBef>
                      </a:pPr>
                      <a:endParaRPr lang="he-IL" sz="1200" dirty="0">
                        <a:latin typeface="Tahoma" panose="020B0604030504040204" pitchFamily="34" charset="0"/>
                        <a:ea typeface="Tahoma" panose="020B0604030504040204" pitchFamily="34" charset="0"/>
                        <a:cs typeface="Tahoma" panose="020B0604030504040204" pitchFamily="34" charset="0"/>
                      </a:endParaRPr>
                    </a:p>
                    <a:p>
                      <a:pPr algn="r" rtl="1">
                        <a:spcBef>
                          <a:spcPts val="600"/>
                        </a:spcBef>
                      </a:pPr>
                      <a:endParaRPr lang="he-IL" sz="1200" dirty="0">
                        <a:latin typeface="Tahoma" panose="020B0604030504040204" pitchFamily="34" charset="0"/>
                        <a:ea typeface="Tahoma" panose="020B0604030504040204" pitchFamily="34" charset="0"/>
                        <a:cs typeface="Tahoma" panose="020B0604030504040204" pitchFamily="34" charset="0"/>
                      </a:endParaRPr>
                    </a:p>
                    <a:p>
                      <a:pPr algn="r" rtl="1">
                        <a:spcBef>
                          <a:spcPts val="600"/>
                        </a:spcBef>
                      </a:pPr>
                      <a:endParaRPr lang="he-IL" sz="1200" dirty="0">
                        <a:latin typeface="Tahoma" panose="020B0604030504040204" pitchFamily="34" charset="0"/>
                        <a:ea typeface="Tahoma" panose="020B0604030504040204" pitchFamily="34" charset="0"/>
                        <a:cs typeface="Tahoma" panose="020B0604030504040204" pitchFamily="34" charset="0"/>
                      </a:endParaRPr>
                    </a:p>
                    <a:p>
                      <a:pPr algn="r" rtl="1">
                        <a:spcBef>
                          <a:spcPts val="600"/>
                        </a:spcBef>
                      </a:pPr>
                      <a:endParaRPr lang="he-IL" sz="1200" dirty="0">
                        <a:latin typeface="Tahoma" panose="020B0604030504040204" pitchFamily="34" charset="0"/>
                        <a:ea typeface="Tahoma" panose="020B0604030504040204" pitchFamily="34" charset="0"/>
                        <a:cs typeface="Tahoma" panose="020B0604030504040204" pitchFamily="34" charset="0"/>
                      </a:endParaRPr>
                    </a:p>
                    <a:p>
                      <a:pPr algn="r" rtl="1">
                        <a:spcBef>
                          <a:spcPts val="600"/>
                        </a:spcBef>
                      </a:pPr>
                      <a:endParaRPr lang="he-IL" sz="1200" dirty="0">
                        <a:latin typeface="Tahoma" panose="020B0604030504040204" pitchFamily="34" charset="0"/>
                        <a:ea typeface="Tahoma" panose="020B0604030504040204" pitchFamily="34" charset="0"/>
                        <a:cs typeface="Tahoma" panose="020B0604030504040204" pitchFamily="34" charset="0"/>
                      </a:endParaRPr>
                    </a:p>
                    <a:p>
                      <a:pPr algn="r" rtl="1">
                        <a:spcBef>
                          <a:spcPts val="600"/>
                        </a:spcBef>
                      </a:pPr>
                      <a:endParaRPr lang="he-IL" sz="12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8152829"/>
                  </a:ext>
                </a:extLst>
              </a:tr>
              <a:tr h="8014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kern="1200" dirty="0">
                          <a:solidFill>
                            <a:schemeClr val="bg1"/>
                          </a:solidFill>
                          <a:latin typeface="Tahoma" panose="020B0604030504040204" pitchFamily="34" charset="0"/>
                          <a:ea typeface="Tahoma" panose="020B0604030504040204" pitchFamily="34" charset="0"/>
                          <a:cs typeface="Tahoma" panose="020B0604030504040204" pitchFamily="34" charset="0"/>
                        </a:rPr>
                        <a:t>Strengthening the bond and joint play*</a:t>
                      </a:r>
                      <a:endParaRPr lang="he-IL" sz="1000" b="1" kern="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ctr" defTabSz="914400" rtl="1" eaLnBrk="1" fontAlgn="auto" latinLnBrk="0" hangingPunct="1">
                        <a:lnSpc>
                          <a:spcPct val="100000"/>
                        </a:lnSpc>
                        <a:spcBef>
                          <a:spcPts val="0"/>
                        </a:spcBef>
                        <a:spcAft>
                          <a:spcPts val="0"/>
                        </a:spcAft>
                        <a:buClr>
                          <a:srgbClr val="EC1C3C"/>
                        </a:buClr>
                        <a:buSzTx/>
                        <a:buFont typeface="Tahoma" panose="020B0604030504040204" pitchFamily="34" charset="0"/>
                        <a:buNone/>
                        <a:tabLst/>
                        <a:defRPr/>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ctr" defTabSz="914400" rtl="1" eaLnBrk="1" fontAlgn="auto" latinLnBrk="0" hangingPunct="1">
                        <a:lnSpc>
                          <a:spcPct val="100000"/>
                        </a:lnSpc>
                        <a:spcBef>
                          <a:spcPts val="0"/>
                        </a:spcBef>
                        <a:spcAft>
                          <a:spcPts val="0"/>
                        </a:spcAft>
                        <a:buClr>
                          <a:srgbClr val="EC1C3C"/>
                        </a:buClr>
                        <a:buSzTx/>
                        <a:buFont typeface="Tahoma" panose="020B0604030504040204" pitchFamily="34" charset="0"/>
                        <a:buNone/>
                        <a:tabLst/>
                        <a:defRPr/>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5.4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66276411"/>
                  </a:ext>
                </a:extLst>
              </a:tr>
            </a:tbl>
          </a:graphicData>
        </a:graphic>
      </p:graphicFrame>
      <p:sp>
        <p:nvSpPr>
          <p:cNvPr id="7" name="TextBox 6">
            <a:extLst>
              <a:ext uri="{FF2B5EF4-FFF2-40B4-BE49-F238E27FC236}">
                <a16:creationId xmlns:a16="http://schemas.microsoft.com/office/drawing/2014/main" id="{C5B5C62C-5819-4FA4-9E72-B91D45B3189F}"/>
              </a:ext>
            </a:extLst>
          </p:cNvPr>
          <p:cNvSpPr txBox="1"/>
          <p:nvPr/>
        </p:nvSpPr>
        <p:spPr>
          <a:xfrm>
            <a:off x="227875" y="391509"/>
            <a:ext cx="2925626" cy="5601533"/>
          </a:xfrm>
          <a:prstGeom prst="rect">
            <a:avLst/>
          </a:prstGeom>
          <a:solidFill>
            <a:srgbClr val="F7E88D"/>
          </a:solidFill>
        </p:spPr>
        <p:txBody>
          <a:bodyPr wrap="square" rtlCol="1">
            <a:spAutoFit/>
          </a:bodyPr>
          <a:lstStyle/>
          <a:p>
            <a:pPr marL="171450" indent="-171450" algn="l">
              <a:spcBef>
                <a:spcPts val="600"/>
              </a:spcBef>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The parent-counselor said there was low awareness and even criticism of the principle of joint play. Most mothers sat and watched from a distance, </a:t>
            </a:r>
            <a:r>
              <a:rPr lang="en-US" sz="1200" b="1" dirty="0">
                <a:latin typeface="Tahoma" panose="020B0604030504040204" pitchFamily="34" charset="0"/>
                <a:ea typeface="Tahoma" panose="020B0604030504040204" pitchFamily="34" charset="0"/>
                <a:cs typeface="Tahoma" panose="020B0604030504040204" pitchFamily="34" charset="0"/>
              </a:rPr>
              <a:t>unaware of the possibility and value of joint play with their children:</a:t>
            </a:r>
            <a:r>
              <a:rPr lang="en-US" sz="1200" dirty="0">
                <a:latin typeface="Tahoma" panose="020B0604030504040204" pitchFamily="34" charset="0"/>
                <a:ea typeface="Tahoma" panose="020B0604030504040204" pitchFamily="34" charset="0"/>
                <a:cs typeface="Tahoma" panose="020B0604030504040204" pitchFamily="34" charset="0"/>
              </a:rPr>
              <a:t> “They say 'he knows how to play on his own; I will sit and watch.’”</a:t>
            </a:r>
            <a:r>
              <a:rPr lang="he-IL" sz="1200" i="1" dirty="0">
                <a:latin typeface="Tahoma" panose="020B0604030504040204" pitchFamily="34" charset="0"/>
                <a:ea typeface="Tahoma" panose="020B0604030504040204" pitchFamily="34" charset="0"/>
                <a:cs typeface="Tahoma" panose="020B0604030504040204" pitchFamily="34" charset="0"/>
              </a:rPr>
              <a:t> </a:t>
            </a:r>
          </a:p>
          <a:p>
            <a:pPr marL="171450" indent="-171450">
              <a:spcBef>
                <a:spcPts val="600"/>
              </a:spcBef>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She said the activity was well structured and appropriate for its goals of encouraging joint play as a tool for strengthening the parent-child bond among populations in Jaffa.</a:t>
            </a:r>
            <a:r>
              <a:rPr lang="he-IL" sz="1200" dirty="0">
                <a:latin typeface="Tahoma" panose="020B0604030504040204" pitchFamily="34" charset="0"/>
                <a:ea typeface="Tahoma" panose="020B0604030504040204" pitchFamily="34" charset="0"/>
                <a:cs typeface="Tahoma" panose="020B0604030504040204" pitchFamily="34" charset="0"/>
              </a:rPr>
              <a:t> </a:t>
            </a:r>
            <a:r>
              <a:rPr lang="en-US" sz="1200" dirty="0">
                <a:latin typeface="Tahoma" panose="020B0604030504040204" pitchFamily="34" charset="0"/>
                <a:ea typeface="Tahoma" panose="020B0604030504040204" pitchFamily="34" charset="0"/>
                <a:cs typeface="Tahoma" panose="020B0604030504040204" pitchFamily="34" charset="0"/>
              </a:rPr>
              <a:t>She recommended </a:t>
            </a:r>
            <a:r>
              <a:rPr lang="en-US" sz="1200" b="1" dirty="0">
                <a:latin typeface="Tahoma" panose="020B0604030504040204" pitchFamily="34" charset="0"/>
                <a:ea typeface="Tahoma" panose="020B0604030504040204" pitchFamily="34" charset="0"/>
                <a:cs typeface="Tahoma" panose="020B0604030504040204" pitchFamily="34" charset="0"/>
              </a:rPr>
              <a:t>preparation sessions for parents </a:t>
            </a:r>
            <a:r>
              <a:rPr lang="en-US" sz="1200" dirty="0">
                <a:latin typeface="Tahoma" panose="020B0604030504040204" pitchFamily="34" charset="0"/>
                <a:ea typeface="Tahoma" panose="020B0604030504040204" pitchFamily="34" charset="0"/>
                <a:cs typeface="Tahoma" panose="020B0604030504040204" pitchFamily="34" charset="0"/>
              </a:rPr>
              <a:t>to increase awareness and discuss the importance of this issue, and to provide tools for joint play with the children</a:t>
            </a:r>
            <a:r>
              <a:rPr lang="he-IL" sz="1200" dirty="0">
                <a:latin typeface="Tahoma" panose="020B0604030504040204" pitchFamily="34" charset="0"/>
                <a:ea typeface="Tahoma" panose="020B0604030504040204" pitchFamily="34" charset="0"/>
                <a:cs typeface="Tahoma" panose="020B0604030504040204" pitchFamily="34" charset="0"/>
              </a:rPr>
              <a:t>.</a:t>
            </a:r>
          </a:p>
          <a:p>
            <a:pPr marL="171450" indent="-171450" algn="l">
              <a:spcBef>
                <a:spcPts val="600"/>
              </a:spcBef>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She arrived before the activity, approached parents, </a:t>
            </a:r>
            <a:r>
              <a:rPr lang="en-US" sz="1200" b="1" dirty="0">
                <a:latin typeface="Tahoma" panose="020B0604030504040204" pitchFamily="34" charset="0"/>
                <a:ea typeface="Tahoma" panose="020B0604030504040204" pitchFamily="34" charset="0"/>
                <a:cs typeface="Tahoma" panose="020B0604030504040204" pitchFamily="34" charset="0"/>
              </a:rPr>
              <a:t>listened to them</a:t>
            </a:r>
            <a:r>
              <a:rPr lang="en-US" sz="1200" dirty="0">
                <a:latin typeface="Tahoma" panose="020B0604030504040204" pitchFamily="34" charset="0"/>
                <a:ea typeface="Tahoma" panose="020B0604030504040204" pitchFamily="34" charset="0"/>
                <a:cs typeface="Tahoma" panose="020B0604030504040204" pitchFamily="34" charset="0"/>
              </a:rPr>
              <a:t>, initiated conversations about parenting challenges, and encouraged them to take part in the activity: "I started talking and more mothers joined our circle and conversation.”</a:t>
            </a:r>
            <a:endParaRPr lang="he-IL" sz="1200" i="1"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183C64CD-597B-41EC-9E52-B5C870C7B881}"/>
              </a:ext>
            </a:extLst>
          </p:cNvPr>
          <p:cNvSpPr txBox="1"/>
          <p:nvPr/>
        </p:nvSpPr>
        <p:spPr>
          <a:xfrm>
            <a:off x="3776911" y="5924551"/>
            <a:ext cx="6320400" cy="246221"/>
          </a:xfrm>
          <a:prstGeom prst="rect">
            <a:avLst/>
          </a:prstGeom>
          <a:noFill/>
        </p:spPr>
        <p:txBody>
          <a:bodyPr wrap="square" rtlCol="1">
            <a:spAutoFit/>
          </a:bodyPr>
          <a:lstStyle/>
          <a:p>
            <a:pPr algn="l"/>
            <a:r>
              <a:rPr lang="en-US" sz="1000" dirty="0">
                <a:latin typeface="Calibri" panose="020F0502020204030204" pitchFamily="34" charset="0"/>
                <a:cs typeface="Calibri" panose="020F0502020204030204" pitchFamily="34" charset="0"/>
              </a:rPr>
              <a:t>* Average scores, based on interviewees’ assessment of space/content addressing each item, from 1 (low) to 7 (high) </a:t>
            </a:r>
            <a:endParaRPr lang="he-IL" sz="1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316886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35</a:t>
            </a:fld>
            <a:endParaRPr lang="en-US" sz="1400" dirty="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ctr"/>
            <a:r>
              <a:rPr lang="en-US" sz="2000" b="1" dirty="0">
                <a:solidFill>
                  <a:schemeClr val="bg1"/>
                </a:solidFill>
                <a:latin typeface="Tahoma" pitchFamily="34" charset="0"/>
                <a:ea typeface="Tahoma" pitchFamily="34" charset="0"/>
                <a:cs typeface="Tahoma" pitchFamily="34" charset="0"/>
              </a:rPr>
              <a:t>GameTruck - Jaffa</a:t>
            </a:r>
            <a:endParaRPr lang="he-IL" sz="2000" b="1" dirty="0">
              <a:solidFill>
                <a:schemeClr val="bg1"/>
              </a:solidFill>
              <a:latin typeface="Tahoma" pitchFamily="34" charset="0"/>
              <a:ea typeface="Tahoma" pitchFamily="34" charset="0"/>
              <a:cs typeface="Tahoma" pitchFamily="34" charset="0"/>
            </a:endParaRPr>
          </a:p>
        </p:txBody>
      </p:sp>
      <p:graphicFrame>
        <p:nvGraphicFramePr>
          <p:cNvPr id="5" name="Table 4">
            <a:extLst>
              <a:ext uri="{FF2B5EF4-FFF2-40B4-BE49-F238E27FC236}">
                <a16:creationId xmlns:a16="http://schemas.microsoft.com/office/drawing/2014/main" id="{0EF50BA6-C2BA-4227-B3A8-969C45D30BB6}"/>
              </a:ext>
            </a:extLst>
          </p:cNvPr>
          <p:cNvGraphicFramePr>
            <a:graphicFrameLocks noGrp="1"/>
          </p:cNvGraphicFramePr>
          <p:nvPr>
            <p:extLst>
              <p:ext uri="{D42A27DB-BD31-4B8C-83A1-F6EECF244321}">
                <p14:modId xmlns:p14="http://schemas.microsoft.com/office/powerpoint/2010/main" val="4052041701"/>
              </p:ext>
            </p:extLst>
          </p:nvPr>
        </p:nvGraphicFramePr>
        <p:xfrm>
          <a:off x="3221983" y="389648"/>
          <a:ext cx="8970470" cy="5785863"/>
        </p:xfrm>
        <a:graphic>
          <a:graphicData uri="http://schemas.openxmlformats.org/drawingml/2006/table">
            <a:tbl>
              <a:tblPr rtl="1" firstRow="1" bandRow="1">
                <a:tableStyleId>{2D5ABB26-0587-4C30-8999-92F81FD0307C}</a:tableStyleId>
              </a:tblPr>
              <a:tblGrid>
                <a:gridCol w="1293725">
                  <a:extLst>
                    <a:ext uri="{9D8B030D-6E8A-4147-A177-3AD203B41FA5}">
                      <a16:colId xmlns:a16="http://schemas.microsoft.com/office/drawing/2014/main" val="851805883"/>
                    </a:ext>
                  </a:extLst>
                </a:gridCol>
                <a:gridCol w="3717764">
                  <a:extLst>
                    <a:ext uri="{9D8B030D-6E8A-4147-A177-3AD203B41FA5}">
                      <a16:colId xmlns:a16="http://schemas.microsoft.com/office/drawing/2014/main" val="60637984"/>
                    </a:ext>
                  </a:extLst>
                </a:gridCol>
                <a:gridCol w="3958981">
                  <a:extLst>
                    <a:ext uri="{9D8B030D-6E8A-4147-A177-3AD203B41FA5}">
                      <a16:colId xmlns:a16="http://schemas.microsoft.com/office/drawing/2014/main" val="1289128960"/>
                    </a:ext>
                  </a:extLst>
                </a:gridCol>
              </a:tblGrid>
              <a:tr h="707029">
                <a:tc>
                  <a:txBody>
                    <a:bodyPr/>
                    <a:lstStyle/>
                    <a:p>
                      <a:pPr marL="0" algn="r" defTabSz="914400" rtl="1" eaLnBrk="1" latinLnBrk="0" hangingPunct="1"/>
                      <a:endParaRPr lang="he-IL" sz="1400" b="1" kern="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ctr" rtl="1"/>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Kerem al-Dalek</a:t>
                      </a:r>
                      <a:endPar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rtl="1"/>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1/8/21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978A6"/>
                    </a:solidFill>
                  </a:tcPr>
                </a:tc>
                <a:tc>
                  <a:txBody>
                    <a:bodyPr/>
                    <a:lstStyle/>
                    <a:p>
                      <a:pPr algn="ctr" rtl="1"/>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The Red Park</a:t>
                      </a:r>
                      <a:endPar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rtl="1"/>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8/8/21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978A6"/>
                    </a:solidFill>
                  </a:tcPr>
                </a:tc>
                <a:extLst>
                  <a:ext uri="{0D108BD9-81ED-4DB2-BD59-A6C34878D82A}">
                    <a16:rowId xmlns:a16="http://schemas.microsoft.com/office/drawing/2014/main" val="1380329988"/>
                  </a:ext>
                </a:extLst>
              </a:tr>
              <a:tr h="3954825">
                <a:tc>
                  <a:txBody>
                    <a:bodyPr/>
                    <a:lstStyle/>
                    <a:p>
                      <a:pPr algn="l" rtl="0"/>
                      <a:r>
                        <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rPr>
                        <a:t>Participants’ conduct</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171450" marR="0" lvl="0" indent="-171450" algn="l" defTabSz="914400" rtl="0"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en-US"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Interviewees’ expressed positive impressions of all activity stations</a:t>
                      </a:r>
                      <a:r>
                        <a:rPr lang="en-US" sz="1200" b="0" kern="1200" dirty="0">
                          <a:solidFill>
                            <a:schemeClr val="tx1"/>
                          </a:solidFill>
                          <a:latin typeface="Tahoma" panose="020B0604030504040204" pitchFamily="34" charset="0"/>
                          <a:ea typeface="Tahoma" panose="020B0604030504040204" pitchFamily="34" charset="0"/>
                          <a:cs typeface="Tahoma" panose="020B0604030504040204" pitchFamily="34" charset="0"/>
                        </a:rPr>
                        <a:t>. Some stations were busy (sink with dishes, soap bubbles, balls), while children left other stations quickly (boats, building with pipes, cubes).</a:t>
                      </a:r>
                      <a:r>
                        <a:rPr lang="he-IL" sz="1200" b="0"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p>
                    <a:p>
                      <a:pPr marL="171450" marR="0" lvl="0" indent="-171450" algn="l" defTabSz="914400" rtl="0"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The water games were highly popular and there was some unruly behavior around them, which the counselors moderated. Some mothers were unhappy that their children got wet and dirty.</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p>
                    <a:p>
                      <a:pPr marL="171450" marR="0" lvl="0" indent="-171450" algn="l" defTabSz="914400" rtl="0"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Some children hit each other (playfully) with the activity props, or took things away from the station to show to their mothers, then returned.</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p>
                    <a:p>
                      <a:pPr marL="171450" marR="0" lvl="0" indent="-171450" algn="l" defTabSz="914400" rtl="0"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The interviews indicated a </a:t>
                      </a:r>
                      <a:r>
                        <a:rPr lang="en-US"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need for more guidance</a:t>
                      </a: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 and assistance from the instructors at the stations</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171450" marR="0" lvl="0" indent="-171450" algn="l" defTabSz="914400" rtl="0"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The counselors said there were requests to add a station where children create a soccer field (make goalposts with activity objects) and for puzzles</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171450" marR="0" lvl="0" indent="-171450" algn="l" defTabSz="914400" rtl="0"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After the activity, participating children helped instructors collect the equipment.</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marR="0" lvl="0" indent="-171450" algn="l" defTabSz="914400" rtl="0"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Interviewees said the soap bubble station was particularly successful. Some suggested water activities for older children. Children enjoyed the boat activity. Few children took part in building with pipes or playing with the cubes and balls</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171450" marR="0" lvl="0" indent="-171450" algn="l" defTabSz="914400" rtl="0"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Overall, interviewees expressed </a:t>
                      </a:r>
                      <a:r>
                        <a:rPr lang="en-US"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satisfaction with the unusual experience and the opportunity for children to play with something new</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171450" marR="0" lvl="0" indent="-171450" algn="l" defTabSz="914400" rtl="0"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Mothers told their children to take good care of the equipment and to return it to the stations.</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p>
                    <a:p>
                      <a:pPr marL="171450" marR="0" lvl="0" indent="-171450" algn="l" defTabSz="914400" rtl="0"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The equipment was collected and packed up in stages, so the children could move between stations and play with the remaining equipment.</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p>
                    <a:p>
                      <a:pPr algn="r" rtl="1"/>
                      <a:endParaRPr lang="he-IL" sz="12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60022968"/>
                  </a:ext>
                </a:extLst>
              </a:tr>
              <a:tr h="5190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Encouraging creativity*</a:t>
                      </a:r>
                      <a:endPar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4.9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9615874"/>
                  </a:ext>
                </a:extLst>
              </a:tr>
              <a:tr h="4297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New ideas*</a:t>
                      </a:r>
                      <a:endPar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5.1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5.3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2212874410"/>
                  </a:ext>
                </a:extLst>
              </a:tr>
            </a:tbl>
          </a:graphicData>
        </a:graphic>
      </p:graphicFrame>
      <p:sp>
        <p:nvSpPr>
          <p:cNvPr id="6" name="TextBox 5">
            <a:extLst>
              <a:ext uri="{FF2B5EF4-FFF2-40B4-BE49-F238E27FC236}">
                <a16:creationId xmlns:a16="http://schemas.microsoft.com/office/drawing/2014/main" id="{33A26BED-3F1D-40FF-8007-2D78D98AA8A8}"/>
              </a:ext>
            </a:extLst>
          </p:cNvPr>
          <p:cNvSpPr txBox="1"/>
          <p:nvPr/>
        </p:nvSpPr>
        <p:spPr>
          <a:xfrm>
            <a:off x="3397532" y="6175507"/>
            <a:ext cx="6621957" cy="246221"/>
          </a:xfrm>
          <a:prstGeom prst="rect">
            <a:avLst/>
          </a:prstGeom>
          <a:noFill/>
        </p:spPr>
        <p:txBody>
          <a:bodyPr wrap="square" rtlCol="1">
            <a:spAutoFit/>
          </a:bodyPr>
          <a:lstStyle/>
          <a:p>
            <a:pPr algn="l"/>
            <a:r>
              <a:rPr lang="en-US" sz="1000" dirty="0">
                <a:latin typeface="Calibri" panose="020F0502020204030204" pitchFamily="34" charset="0"/>
                <a:cs typeface="Calibri" panose="020F0502020204030204" pitchFamily="34" charset="0"/>
              </a:rPr>
              <a:t>* Average scores, based on interviewees’ assessment of space/content addressing each item, from 1 (low) to 7 (high) </a:t>
            </a:r>
            <a:endParaRPr lang="he-IL" sz="1000"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EDFACADF-710F-4CC9-AB82-E1B5E5AB68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29" y="389648"/>
            <a:ext cx="3169795" cy="2377346"/>
          </a:xfrm>
          <a:prstGeom prst="rect">
            <a:avLst/>
          </a:prstGeom>
        </p:spPr>
      </p:pic>
      <p:pic>
        <p:nvPicPr>
          <p:cNvPr id="8" name="Picture 7">
            <a:extLst>
              <a:ext uri="{FF2B5EF4-FFF2-40B4-BE49-F238E27FC236}">
                <a16:creationId xmlns:a16="http://schemas.microsoft.com/office/drawing/2014/main" id="{58373916-85DB-48A7-AA3A-C9BF153E02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447958" y="2527951"/>
            <a:ext cx="2377347" cy="3169796"/>
          </a:xfrm>
          <a:prstGeom prst="rect">
            <a:avLst/>
          </a:prstGeom>
        </p:spPr>
      </p:pic>
      <p:sp>
        <p:nvSpPr>
          <p:cNvPr id="10" name="TextBox 9">
            <a:extLst>
              <a:ext uri="{FF2B5EF4-FFF2-40B4-BE49-F238E27FC236}">
                <a16:creationId xmlns:a16="http://schemas.microsoft.com/office/drawing/2014/main" id="{35FAC474-820B-45B2-BF12-528F6830E789}"/>
              </a:ext>
            </a:extLst>
          </p:cNvPr>
          <p:cNvSpPr txBox="1"/>
          <p:nvPr/>
        </p:nvSpPr>
        <p:spPr>
          <a:xfrm>
            <a:off x="2115458" y="2717114"/>
            <a:ext cx="1134595" cy="246221"/>
          </a:xfrm>
          <a:prstGeom prst="rect">
            <a:avLst/>
          </a:prstGeom>
          <a:noFill/>
        </p:spPr>
        <p:txBody>
          <a:bodyPr wrap="square" rtlCol="1">
            <a:spAutoFit/>
          </a:bodyPr>
          <a:lstStyle/>
          <a:p>
            <a:pPr algn="r" rtl="1"/>
            <a:r>
              <a:rPr lang="en-US" sz="1000" dirty="0">
                <a:latin typeface="Calibri" panose="020F0502020204030204" pitchFamily="34" charset="0"/>
                <a:cs typeface="Calibri" panose="020F0502020204030204" pitchFamily="34" charset="0"/>
              </a:rPr>
              <a:t>Kerem al-Dalek</a:t>
            </a:r>
            <a:endParaRPr lang="he-IL" sz="1000"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80717D36-9482-4BD3-AB4F-8CF0791824D9}"/>
              </a:ext>
            </a:extLst>
          </p:cNvPr>
          <p:cNvSpPr txBox="1"/>
          <p:nvPr/>
        </p:nvSpPr>
        <p:spPr>
          <a:xfrm>
            <a:off x="2115458" y="5258679"/>
            <a:ext cx="1134595" cy="246221"/>
          </a:xfrm>
          <a:prstGeom prst="rect">
            <a:avLst/>
          </a:prstGeom>
          <a:noFill/>
        </p:spPr>
        <p:txBody>
          <a:bodyPr wrap="square" rtlCol="1">
            <a:spAutoFit/>
          </a:bodyPr>
          <a:lstStyle/>
          <a:p>
            <a:pPr algn="r" rtl="1"/>
            <a:r>
              <a:rPr lang="en-US" sz="1000" dirty="0">
                <a:latin typeface="Calibri" panose="020F0502020204030204" pitchFamily="34" charset="0"/>
                <a:cs typeface="Calibri" panose="020F0502020204030204" pitchFamily="34" charset="0"/>
              </a:rPr>
              <a:t>The Red Park</a:t>
            </a:r>
            <a:endParaRPr lang="he-IL" sz="1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85893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DF08499-5EFF-41B4-A240-ADFFF7B996B4}"/>
              </a:ext>
            </a:extLst>
          </p:cNvPr>
          <p:cNvSpPr/>
          <p:nvPr/>
        </p:nvSpPr>
        <p:spPr>
          <a:xfrm>
            <a:off x="5504580" y="-1720"/>
            <a:ext cx="6687420" cy="5826797"/>
          </a:xfrm>
          <a:prstGeom prst="rect">
            <a:avLst/>
          </a:prstGeom>
          <a:solidFill>
            <a:srgbClr val="90B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8" name="Picture 7">
            <a:extLst>
              <a:ext uri="{FF2B5EF4-FFF2-40B4-BE49-F238E27FC236}">
                <a16:creationId xmlns:a16="http://schemas.microsoft.com/office/drawing/2014/main" id="{7E00C14F-3D6A-43E7-A8C4-4A0B870FD4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2395" y="3627213"/>
            <a:ext cx="2930485" cy="2197864"/>
          </a:xfrm>
          <a:prstGeom prst="rect">
            <a:avLst/>
          </a:prstGeom>
        </p:spPr>
      </p:pic>
      <p:pic>
        <p:nvPicPr>
          <p:cNvPr id="14" name="Picture 13">
            <a:extLst>
              <a:ext uri="{FF2B5EF4-FFF2-40B4-BE49-F238E27FC236}">
                <a16:creationId xmlns:a16="http://schemas.microsoft.com/office/drawing/2014/main" id="{3E6C6573-2487-450F-A8D7-940841D3E0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10447" y="520256"/>
            <a:ext cx="1930938" cy="1448204"/>
          </a:xfrm>
          <a:prstGeom prst="rect">
            <a:avLst/>
          </a:prstGeom>
        </p:spPr>
      </p:pic>
      <p:sp>
        <p:nvSpPr>
          <p:cNvPr id="2" name="Slide Number Placeholder 1"/>
          <p:cNvSpPr>
            <a:spLocks noGrp="1"/>
          </p:cNvSpPr>
          <p:nvPr>
            <p:ph type="sldNum" sz="quarter" idx="12"/>
          </p:nvPr>
        </p:nvSpPr>
        <p:spPr>
          <a:xfrm>
            <a:off x="11343460" y="6267302"/>
            <a:ext cx="638122" cy="365125"/>
          </a:xfrm>
        </p:spPr>
        <p:txBody>
          <a:bodyPr/>
          <a:lstStyle/>
          <a:p>
            <a:fld id="{F2736200-3204-44C4-A5EC-985817706BA3}" type="slidenum">
              <a:rPr lang="en-US" sz="1400" dirty="0" smtClean="0"/>
              <a:t>36</a:t>
            </a:fld>
            <a:endParaRPr lang="en-US" sz="1400" dirty="0"/>
          </a:p>
        </p:txBody>
      </p:sp>
      <p:pic>
        <p:nvPicPr>
          <p:cNvPr id="4" name="Picture 3">
            <a:extLst>
              <a:ext uri="{FF2B5EF4-FFF2-40B4-BE49-F238E27FC236}">
                <a16:creationId xmlns:a16="http://schemas.microsoft.com/office/drawing/2014/main" id="{F61BAFCD-A129-4476-A41F-DC2F264B2E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3552" y="1840451"/>
            <a:ext cx="2279328" cy="1709496"/>
          </a:xfrm>
          <a:prstGeom prst="rect">
            <a:avLst/>
          </a:prstGeom>
        </p:spPr>
      </p:pic>
      <p:pic>
        <p:nvPicPr>
          <p:cNvPr id="5" name="Picture 4">
            <a:extLst>
              <a:ext uri="{FF2B5EF4-FFF2-40B4-BE49-F238E27FC236}">
                <a16:creationId xmlns:a16="http://schemas.microsoft.com/office/drawing/2014/main" id="{01E38B31-29DA-4315-82B8-A2D18EF120E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04580" y="520256"/>
            <a:ext cx="2272269" cy="3029691"/>
          </a:xfrm>
          <a:prstGeom prst="rect">
            <a:avLst/>
          </a:prstGeom>
        </p:spPr>
      </p:pic>
      <p:sp>
        <p:nvSpPr>
          <p:cNvPr id="6" name="TextBox 5">
            <a:extLst>
              <a:ext uri="{FF2B5EF4-FFF2-40B4-BE49-F238E27FC236}">
                <a16:creationId xmlns:a16="http://schemas.microsoft.com/office/drawing/2014/main" id="{54F63FCF-FF79-44AC-84D9-5E046A7B3C25}"/>
              </a:ext>
            </a:extLst>
          </p:cNvPr>
          <p:cNvSpPr txBox="1"/>
          <p:nvPr/>
        </p:nvSpPr>
        <p:spPr>
          <a:xfrm>
            <a:off x="8175153" y="1263543"/>
            <a:ext cx="1636989" cy="646331"/>
          </a:xfrm>
          <a:prstGeom prst="rect">
            <a:avLst/>
          </a:prstGeom>
          <a:solidFill>
            <a:srgbClr val="4978A6"/>
          </a:solidFill>
        </p:spPr>
        <p:txBody>
          <a:bodyPr wrap="square" rtlCol="0" anchor="ctr">
            <a:spAutoFit/>
          </a:bodyPr>
          <a:lstStyle/>
          <a:p>
            <a:pPr algn="ctr" rtl="1"/>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Kerem al-Dalek</a:t>
            </a:r>
            <a:endParaRPr lang="he-IL"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0" name="Picture 9">
            <a:extLst>
              <a:ext uri="{FF2B5EF4-FFF2-40B4-BE49-F238E27FC236}">
                <a16:creationId xmlns:a16="http://schemas.microsoft.com/office/drawing/2014/main" id="{E271FBDC-0DE1-42FA-8490-522E305509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10447" y="2040075"/>
            <a:ext cx="1924049" cy="2565399"/>
          </a:xfrm>
          <a:prstGeom prst="rect">
            <a:avLst/>
          </a:prstGeom>
        </p:spPr>
      </p:pic>
      <p:pic>
        <p:nvPicPr>
          <p:cNvPr id="15" name="Picture 14">
            <a:extLst>
              <a:ext uri="{FF2B5EF4-FFF2-40B4-BE49-F238E27FC236}">
                <a16:creationId xmlns:a16="http://schemas.microsoft.com/office/drawing/2014/main" id="{76DC9534-72C4-4022-BA95-2473E915607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04580" y="3627214"/>
            <a:ext cx="1648398" cy="2197864"/>
          </a:xfrm>
          <a:prstGeom prst="rect">
            <a:avLst/>
          </a:prstGeom>
        </p:spPr>
      </p:pic>
      <p:pic>
        <p:nvPicPr>
          <p:cNvPr id="13" name="Picture 12">
            <a:extLst>
              <a:ext uri="{FF2B5EF4-FFF2-40B4-BE49-F238E27FC236}">
                <a16:creationId xmlns:a16="http://schemas.microsoft.com/office/drawing/2014/main" id="{1B510AB2-71EC-4829-9798-8BCC967F5DB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5952" y="414532"/>
            <a:ext cx="2132423" cy="1599317"/>
          </a:xfrm>
          <a:prstGeom prst="rect">
            <a:avLst/>
          </a:prstGeom>
        </p:spPr>
      </p:pic>
      <p:pic>
        <p:nvPicPr>
          <p:cNvPr id="16" name="Picture 15">
            <a:extLst>
              <a:ext uri="{FF2B5EF4-FFF2-40B4-BE49-F238E27FC236}">
                <a16:creationId xmlns:a16="http://schemas.microsoft.com/office/drawing/2014/main" id="{5D99AD83-79EB-4119-AE26-8A2E12EAE16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19231" y="414532"/>
            <a:ext cx="2548621" cy="1911465"/>
          </a:xfrm>
          <a:prstGeom prst="rect">
            <a:avLst/>
          </a:prstGeom>
        </p:spPr>
      </p:pic>
      <p:pic>
        <p:nvPicPr>
          <p:cNvPr id="17" name="Picture 16">
            <a:extLst>
              <a:ext uri="{FF2B5EF4-FFF2-40B4-BE49-F238E27FC236}">
                <a16:creationId xmlns:a16="http://schemas.microsoft.com/office/drawing/2014/main" id="{7E0BE5C0-8F1C-4452-846B-12432E1374C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10568" y="2431725"/>
            <a:ext cx="2545014" cy="3393352"/>
          </a:xfrm>
          <a:prstGeom prst="rect">
            <a:avLst/>
          </a:prstGeom>
        </p:spPr>
      </p:pic>
      <p:sp>
        <p:nvSpPr>
          <p:cNvPr id="18" name="TextBox 17">
            <a:extLst>
              <a:ext uri="{FF2B5EF4-FFF2-40B4-BE49-F238E27FC236}">
                <a16:creationId xmlns:a16="http://schemas.microsoft.com/office/drawing/2014/main" id="{100A41D2-D8BA-4A96-90F3-A3102F7DE38C}"/>
              </a:ext>
            </a:extLst>
          </p:cNvPr>
          <p:cNvSpPr txBox="1"/>
          <p:nvPr/>
        </p:nvSpPr>
        <p:spPr>
          <a:xfrm>
            <a:off x="687307" y="2108559"/>
            <a:ext cx="1636989" cy="646331"/>
          </a:xfrm>
          <a:prstGeom prst="rect">
            <a:avLst/>
          </a:prstGeom>
          <a:solidFill>
            <a:srgbClr val="4978A6"/>
          </a:solidFill>
        </p:spPr>
        <p:txBody>
          <a:bodyPr wrap="square" rtlCol="0" anchor="ctr">
            <a:spAutoFit/>
          </a:bodyPr>
          <a:lstStyle/>
          <a:p>
            <a:pPr algn="ctr" rtl="1"/>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The Red Park</a:t>
            </a:r>
            <a:endParaRPr lang="he-IL"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691501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37</a:t>
            </a:fld>
            <a:endParaRPr lang="en-US" sz="1400" dirty="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ctr" rtl="1"/>
            <a:r>
              <a:rPr lang="en-US" sz="2000" b="1" dirty="0">
                <a:solidFill>
                  <a:schemeClr val="bg1"/>
                </a:solidFill>
                <a:latin typeface="Tahoma" pitchFamily="34" charset="0"/>
                <a:ea typeface="Tahoma" pitchFamily="34" charset="0"/>
                <a:cs typeface="Tahoma" pitchFamily="34" charset="0"/>
              </a:rPr>
              <a:t>GameTruck – Jaffa  Summary</a:t>
            </a:r>
            <a:endParaRPr lang="he-IL" sz="2000" b="1" dirty="0">
              <a:solidFill>
                <a:schemeClr val="bg1"/>
              </a:solidFill>
              <a:latin typeface="Tahoma" pitchFamily="34" charset="0"/>
              <a:ea typeface="Tahoma" pitchFamily="34" charset="0"/>
              <a:cs typeface="Tahoma" pitchFamily="34" charset="0"/>
            </a:endParaRPr>
          </a:p>
        </p:txBody>
      </p:sp>
      <p:sp>
        <p:nvSpPr>
          <p:cNvPr id="7" name="Rectangle 6">
            <a:extLst>
              <a:ext uri="{FF2B5EF4-FFF2-40B4-BE49-F238E27FC236}">
                <a16:creationId xmlns:a16="http://schemas.microsoft.com/office/drawing/2014/main" id="{5E99DBBD-9311-437C-B8AC-D86FBDD83C94}"/>
              </a:ext>
            </a:extLst>
          </p:cNvPr>
          <p:cNvSpPr/>
          <p:nvPr/>
        </p:nvSpPr>
        <p:spPr>
          <a:xfrm>
            <a:off x="320040" y="1398639"/>
            <a:ext cx="11616812" cy="4812921"/>
          </a:xfrm>
          <a:prstGeom prst="rect">
            <a:avLst/>
          </a:prstGeom>
          <a:solidFill>
            <a:schemeClr val="bg1"/>
          </a:solidFill>
        </p:spPr>
        <p:txBody>
          <a:bodyPr wrap="square">
            <a:spAutoFit/>
          </a:bodyPr>
          <a:lstStyle/>
          <a:p>
            <a:pPr algn="l">
              <a:buClr>
                <a:srgbClr val="EC1C3C"/>
              </a:buClr>
            </a:pPr>
            <a:r>
              <a:rPr lang="en-US" sz="1200" b="1" dirty="0">
                <a:solidFill>
                  <a:srgbClr val="4978A6"/>
                </a:solidFill>
                <a:latin typeface="Tahoma" panose="020B0604030504040204" pitchFamily="34" charset="0"/>
                <a:ea typeface="Tahoma" panose="020B0604030504040204" pitchFamily="34" charset="0"/>
                <a:cs typeface="Tahoma" panose="020B0604030504040204" pitchFamily="34" charset="0"/>
              </a:rPr>
              <a:t>Insights and recommendations for future activity</a:t>
            </a:r>
          </a:p>
          <a:p>
            <a:pPr marL="285750" indent="-285750" algn="l">
              <a:lnSpc>
                <a:spcPct val="150000"/>
              </a:lnSpc>
              <a:buClr>
                <a:srgbClr val="EC1C3C"/>
              </a:buClr>
              <a:buFont typeface="Tahoma" panose="020B0604030504040204" pitchFamily="34" charset="0"/>
              <a:buChar char="█"/>
            </a:pPr>
            <a:r>
              <a:rPr lang="en-US" sz="1100" dirty="0">
                <a:effectLst/>
                <a:latin typeface="Tahoma" panose="020B0604030504040204" pitchFamily="34" charset="0"/>
                <a:ea typeface="Tahoma" panose="020B0604030504040204" pitchFamily="34" charset="0"/>
                <a:cs typeface="Tahoma" panose="020B0604030504040204" pitchFamily="34" charset="0"/>
              </a:rPr>
              <a:t>The team’s ability to communicate in participants’ native language is essential for encouraging participation in the activities and for interacting</a:t>
            </a:r>
            <a:r>
              <a:rPr lang="en-US" sz="1100" dirty="0">
                <a:latin typeface="Tahoma" panose="020B0604030504040204" pitchFamily="34" charset="0"/>
                <a:ea typeface="Tahoma" panose="020B0604030504040204" pitchFamily="34" charset="0"/>
                <a:cs typeface="Tahoma" panose="020B0604030504040204" pitchFamily="34" charset="0"/>
              </a:rPr>
              <a:t>.</a:t>
            </a:r>
            <a:endParaRPr lang="he-IL" sz="11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100" dirty="0">
                <a:latin typeface="Tahoma" panose="020B0604030504040204" pitchFamily="34" charset="0"/>
                <a:ea typeface="Tahoma" panose="020B0604030504040204" pitchFamily="34" charset="0"/>
                <a:cs typeface="Tahoma" panose="020B0604030504040204" pitchFamily="34" charset="0"/>
              </a:rPr>
              <a:t>Basic features such as comfortable seating should be provided, to encourage caregivers to stay in the activity space and to participate</a:t>
            </a:r>
            <a:r>
              <a:rPr lang="he-IL" sz="1100" dirty="0">
                <a:latin typeface="Tahoma" panose="020B0604030504040204" pitchFamily="34" charset="0"/>
                <a:ea typeface="Tahoma" panose="020B0604030504040204" pitchFamily="34" charset="0"/>
                <a:cs typeface="Tahoma" panose="020B0604030504040204" pitchFamily="34" charset="0"/>
              </a:rPr>
              <a:t>.</a:t>
            </a:r>
          </a:p>
          <a:p>
            <a:pPr marL="285750" indent="-285750" algn="l">
              <a:lnSpc>
                <a:spcPct val="150000"/>
              </a:lnSpc>
              <a:buClr>
                <a:srgbClr val="EC1C3C"/>
              </a:buClr>
              <a:buFont typeface="Tahoma" panose="020B0604030504040204" pitchFamily="34" charset="0"/>
              <a:buChar char="█"/>
            </a:pPr>
            <a:r>
              <a:rPr lang="en-US" sz="1100" dirty="0">
                <a:latin typeface="Tahoma" panose="020B0604030504040204" pitchFamily="34" charset="0"/>
                <a:ea typeface="Tahoma" panose="020B0604030504040204" pitchFamily="34" charset="0"/>
                <a:cs typeface="Tahoma" panose="020B0604030504040204" pitchFamily="34" charset="0"/>
              </a:rPr>
              <a:t>A parent-counselor and advisor should be involved in training the staff, to help bridge cultural barriers and provide effective tools appropriate to the staff’s professional background or lack thereof (as in the case of the young counselors).</a:t>
            </a:r>
            <a:endParaRPr lang="he-IL" sz="11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100" dirty="0">
                <a:latin typeface="Tahoma" panose="020B0604030504040204" pitchFamily="34" charset="0"/>
                <a:ea typeface="Tahoma" panose="020B0604030504040204" pitchFamily="34" charset="0"/>
                <a:cs typeface="Tahoma" panose="020B0604030504040204" pitchFamily="34" charset="0"/>
              </a:rPr>
              <a:t>A structured, ongoing process is necessary to promote meaningful change in caregiver participation and joint play as a means of strengthening the parent-child bond. GameTruck offers an opportunity to apply and practice these principles. There should be active guidance to help parents and children learn these principles through preliminary workshops and during the activity.</a:t>
            </a:r>
            <a:endParaRPr lang="he-IL" sz="1100" dirty="0">
              <a:latin typeface="Tahoma" panose="020B0604030504040204" pitchFamily="34" charset="0"/>
              <a:ea typeface="Tahoma" panose="020B0604030504040204" pitchFamily="34" charset="0"/>
              <a:cs typeface="Tahoma" panose="020B0604030504040204" pitchFamily="34" charset="0"/>
            </a:endParaRPr>
          </a:p>
          <a:p>
            <a:pPr marL="742950" lvl="1" indent="-285750" algn="l">
              <a:lnSpc>
                <a:spcPct val="150000"/>
              </a:lnSpc>
              <a:buClr>
                <a:srgbClr val="EC1C3C"/>
              </a:buClr>
              <a:buFont typeface="Tahoma" panose="020B0604030504040204" pitchFamily="34" charset="0"/>
              <a:buChar char="█"/>
            </a:pPr>
            <a:r>
              <a:rPr lang="en-US" sz="1100" dirty="0">
                <a:latin typeface="Tahoma" panose="020B0604030504040204" pitchFamily="34" charset="0"/>
                <a:ea typeface="Tahoma" panose="020B0604030504040204" pitchFamily="34" charset="0"/>
                <a:cs typeface="Tahoma" panose="020B0604030504040204" pitchFamily="34" charset="0"/>
              </a:rPr>
              <a:t>The parent-counselor should be more involved, holding individual and group conversations with caregivers before the activity to give them information about joint play and parenting and to help them relate to the activity. Involvement of a professional parent-counselor who has a shared cultural identity and who is a well-known figure from the local community is key to overcoming barriers to participation.</a:t>
            </a:r>
            <a:r>
              <a:rPr lang="he-IL" sz="1100" dirty="0">
                <a:latin typeface="Tahoma" panose="020B0604030504040204" pitchFamily="34" charset="0"/>
                <a:ea typeface="Tahoma" panose="020B0604030504040204" pitchFamily="34" charset="0"/>
                <a:cs typeface="Tahoma" panose="020B0604030504040204" pitchFamily="34" charset="0"/>
              </a:rPr>
              <a:t> </a:t>
            </a:r>
            <a:endParaRPr lang="en-US" sz="1100" dirty="0">
              <a:latin typeface="Tahoma" panose="020B0604030504040204" pitchFamily="34" charset="0"/>
              <a:ea typeface="Tahoma" panose="020B0604030504040204" pitchFamily="34" charset="0"/>
              <a:cs typeface="Tahoma" panose="020B0604030504040204" pitchFamily="34" charset="0"/>
            </a:endParaRPr>
          </a:p>
          <a:p>
            <a:pPr marL="742950" lvl="1" indent="-285750" algn="l">
              <a:lnSpc>
                <a:spcPct val="150000"/>
              </a:lnSpc>
              <a:buClr>
                <a:srgbClr val="EC1C3C"/>
              </a:buClr>
              <a:buFont typeface="Tahoma" panose="020B0604030504040204" pitchFamily="34" charset="0"/>
              <a:buChar char="█"/>
            </a:pPr>
            <a:r>
              <a:rPr lang="en-US" sz="1100" dirty="0">
                <a:latin typeface="Tahoma" panose="020B0604030504040204" pitchFamily="34" charset="0"/>
                <a:ea typeface="Tahoma" panose="020B0604030504040204" pitchFamily="34" charset="0"/>
                <a:cs typeface="Tahoma" panose="020B0604030504040204" pitchFamily="34" charset="0"/>
              </a:rPr>
              <a:t>The entire staff must show sensitivity and encourage and support the active participation of parents and caregivers, especially participants from a population that is in the minority of those present at the activity</a:t>
            </a:r>
            <a:r>
              <a:rPr lang="he-IL" sz="1100" dirty="0">
                <a:latin typeface="Tahoma" panose="020B0604030504040204" pitchFamily="34" charset="0"/>
                <a:ea typeface="Tahoma" panose="020B0604030504040204" pitchFamily="34" charset="0"/>
                <a:cs typeface="Tahoma" panose="020B0604030504040204" pitchFamily="34" charset="0"/>
              </a:rPr>
              <a:t>.</a:t>
            </a:r>
          </a:p>
          <a:p>
            <a:pPr marL="285750" indent="-285750" algn="l">
              <a:lnSpc>
                <a:spcPct val="150000"/>
              </a:lnSpc>
              <a:buClr>
                <a:srgbClr val="EC1C3C"/>
              </a:buClr>
              <a:buFont typeface="Tahoma" panose="020B0604030504040204" pitchFamily="34" charset="0"/>
              <a:buChar char="█"/>
            </a:pPr>
            <a:r>
              <a:rPr lang="en-US" sz="1100" dirty="0">
                <a:latin typeface="Tahoma" panose="020B0604030504040204" pitchFamily="34" charset="0"/>
                <a:ea typeface="Tahoma" panose="020B0604030504040204" pitchFamily="34" charset="0"/>
                <a:cs typeface="Tahoma" panose="020B0604030504040204" pitchFamily="34" charset="0"/>
              </a:rPr>
              <a:t>According to the parent-counselor, mothers had positive feedback about previously-held online workshops and clearly wished to continue. She suggested that barriers to participation stem from, among other things, lack of emotional availability and awareness. Barriers may be overcome by directly appealing to the mothers, empowering them, and only afterwards initiating indirect dialogue about their children</a:t>
            </a:r>
            <a:r>
              <a:rPr lang="he-IL" sz="1100" dirty="0">
                <a:latin typeface="Tahoma" panose="020B0604030504040204" pitchFamily="34" charset="0"/>
                <a:ea typeface="Tahoma" panose="020B0604030504040204" pitchFamily="34" charset="0"/>
                <a:cs typeface="Tahoma" panose="020B0604030504040204" pitchFamily="34" charset="0"/>
              </a:rPr>
              <a:t>.</a:t>
            </a:r>
          </a:p>
          <a:p>
            <a:pPr marL="285750" indent="-285750" algn="l">
              <a:lnSpc>
                <a:spcPct val="150000"/>
              </a:lnSpc>
              <a:buClr>
                <a:srgbClr val="EC1C3C"/>
              </a:buClr>
              <a:buFont typeface="Tahoma" panose="020B0604030504040204" pitchFamily="34" charset="0"/>
              <a:buChar char="█"/>
            </a:pPr>
            <a:r>
              <a:rPr lang="en-US" sz="1100" dirty="0">
                <a:latin typeface="Tahoma" panose="020B0604030504040204" pitchFamily="34" charset="0"/>
                <a:ea typeface="Tahoma" panose="020B0604030504040204" pitchFamily="34" charset="0"/>
                <a:cs typeface="Tahoma" panose="020B0604030504040204" pitchFamily="34" charset="0"/>
              </a:rPr>
              <a:t>Posts on WhatsApp and Facebook groups brought participants to the activity site, but received few comments and shares. Social media is perceived as impersonal. Individual, direct contact by community members is needed to encourage residents’ long-term participation in activities and workshops.</a:t>
            </a:r>
            <a:endParaRPr lang="he-IL" sz="11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100" dirty="0">
                <a:latin typeface="Tahoma" panose="020B0604030504040204" pitchFamily="34" charset="0"/>
                <a:ea typeface="Tahoma" panose="020B0604030504040204" pitchFamily="34" charset="0"/>
                <a:cs typeface="Tahoma" panose="020B0604030504040204" pitchFamily="34" charset="0"/>
              </a:rPr>
              <a:t>Environmentalism and use of recycled materials should be encouraged, along with creative ways to integrate simple elements from participants’ daily lives. </a:t>
            </a:r>
            <a:endParaRPr lang="he-IL" sz="1100"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C44CCFE3-2575-43F3-9D0A-F24C52CD5CFE}"/>
              </a:ext>
            </a:extLst>
          </p:cNvPr>
          <p:cNvSpPr txBox="1"/>
          <p:nvPr/>
        </p:nvSpPr>
        <p:spPr>
          <a:xfrm>
            <a:off x="-1" y="387955"/>
            <a:ext cx="12191999" cy="885692"/>
          </a:xfrm>
          <a:prstGeom prst="rect">
            <a:avLst/>
          </a:prstGeom>
          <a:solidFill>
            <a:srgbClr val="4978A6"/>
          </a:solidFill>
        </p:spPr>
        <p:txBody>
          <a:bodyPr wrap="square" rtlCol="1">
            <a:spAutoFit/>
          </a:bodyPr>
          <a:lstStyle/>
          <a:p>
            <a:pPr algn="l">
              <a:lnSpc>
                <a:spcPct val="150000"/>
              </a:lnSpc>
              <a:buClr>
                <a:srgbClr val="EC1C3C"/>
              </a:buClr>
            </a:pPr>
            <a:r>
              <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rPr>
              <a:t>The was a strong positive response to this series of activities, which reached many Jaffa residents not otherwise involved in community services. Participants expressed appreciation, satisfaction, and willingness to participate in future activities. The activities gave families an opportunity to gather in the public space, and for parents to be with their children while they played.</a:t>
            </a:r>
          </a:p>
        </p:txBody>
      </p:sp>
    </p:spTree>
    <p:extLst>
      <p:ext uri="{BB962C8B-B14F-4D97-AF65-F5344CB8AC3E}">
        <p14:creationId xmlns:p14="http://schemas.microsoft.com/office/powerpoint/2010/main" val="20796085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38</a:t>
            </a:fld>
            <a:endParaRPr lang="en-US" sz="1400" dirty="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ctr" rtl="1"/>
            <a:r>
              <a:rPr lang="en-US" sz="2000" b="1" dirty="0">
                <a:solidFill>
                  <a:schemeClr val="bg1"/>
                </a:solidFill>
                <a:latin typeface="Tahoma" pitchFamily="34" charset="0"/>
                <a:ea typeface="Tahoma" pitchFamily="34" charset="0"/>
                <a:cs typeface="Tahoma" pitchFamily="34" charset="0"/>
              </a:rPr>
              <a:t>GameTruck – City Center</a:t>
            </a:r>
            <a:endParaRPr lang="he-IL" sz="2000" b="1" dirty="0">
              <a:solidFill>
                <a:schemeClr val="bg1"/>
              </a:solidFill>
              <a:latin typeface="Tahoma" pitchFamily="34" charset="0"/>
              <a:ea typeface="Tahoma" pitchFamily="34" charset="0"/>
              <a:cs typeface="Tahoma" pitchFamily="34" charset="0"/>
            </a:endParaRPr>
          </a:p>
        </p:txBody>
      </p:sp>
      <p:graphicFrame>
        <p:nvGraphicFramePr>
          <p:cNvPr id="5" name="Table 4">
            <a:extLst>
              <a:ext uri="{FF2B5EF4-FFF2-40B4-BE49-F238E27FC236}">
                <a16:creationId xmlns:a16="http://schemas.microsoft.com/office/drawing/2014/main" id="{0EF50BA6-C2BA-4227-B3A8-969C45D30BB6}"/>
              </a:ext>
            </a:extLst>
          </p:cNvPr>
          <p:cNvGraphicFramePr>
            <a:graphicFrameLocks noGrp="1"/>
          </p:cNvGraphicFramePr>
          <p:nvPr>
            <p:extLst>
              <p:ext uri="{D42A27DB-BD31-4B8C-83A1-F6EECF244321}">
                <p14:modId xmlns:p14="http://schemas.microsoft.com/office/powerpoint/2010/main" val="839870712"/>
              </p:ext>
            </p:extLst>
          </p:nvPr>
        </p:nvGraphicFramePr>
        <p:xfrm>
          <a:off x="0" y="389651"/>
          <a:ext cx="12192001" cy="4954962"/>
        </p:xfrm>
        <a:graphic>
          <a:graphicData uri="http://schemas.openxmlformats.org/drawingml/2006/table">
            <a:tbl>
              <a:tblPr rtl="1" firstRow="1" bandRow="1">
                <a:tableStyleId>{2D5ABB26-0587-4C30-8999-92F81FD0307C}</a:tableStyleId>
              </a:tblPr>
              <a:tblGrid>
                <a:gridCol w="2979421">
                  <a:extLst>
                    <a:ext uri="{9D8B030D-6E8A-4147-A177-3AD203B41FA5}">
                      <a16:colId xmlns:a16="http://schemas.microsoft.com/office/drawing/2014/main" val="851805883"/>
                    </a:ext>
                  </a:extLst>
                </a:gridCol>
                <a:gridCol w="9212580">
                  <a:extLst>
                    <a:ext uri="{9D8B030D-6E8A-4147-A177-3AD203B41FA5}">
                      <a16:colId xmlns:a16="http://schemas.microsoft.com/office/drawing/2014/main" val="60637984"/>
                    </a:ext>
                  </a:extLst>
                </a:gridCol>
              </a:tblGrid>
              <a:tr h="523444">
                <a:tc>
                  <a:txBody>
                    <a:bodyPr/>
                    <a:lstStyle/>
                    <a:p>
                      <a:pPr algn="r" rtl="1"/>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r" rtl="1"/>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Moshe Cohen Garden</a:t>
                      </a:r>
                      <a:endPar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r" rtl="1"/>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12/8/21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978A6"/>
                    </a:solidFill>
                  </a:tcPr>
                </a:tc>
                <a:extLst>
                  <a:ext uri="{0D108BD9-81ED-4DB2-BD59-A6C34878D82A}">
                    <a16:rowId xmlns:a16="http://schemas.microsoft.com/office/drawing/2014/main" val="1380329988"/>
                  </a:ext>
                </a:extLst>
              </a:tr>
              <a:tr h="751098">
                <a:tc>
                  <a:txBody>
                    <a:bodyPr/>
                    <a:lstStyle/>
                    <a:p>
                      <a:pPr algn="r" rtl="1"/>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Demographics</a:t>
                      </a:r>
                      <a:endPar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r" rtl="1"/>
                      <a:r>
                        <a:rPr lang="en-US" sz="1200" dirty="0">
                          <a:latin typeface="Tahoma" panose="020B0604030504040204" pitchFamily="34" charset="0"/>
                          <a:ea typeface="Tahoma" panose="020B0604030504040204" pitchFamily="34" charset="0"/>
                          <a:cs typeface="Tahoma" panose="020B0604030504040204" pitchFamily="34" charset="0"/>
                        </a:rPr>
                        <a:t>Most accompanying caregivers were women (mothers). </a:t>
                      </a:r>
                    </a:p>
                    <a:p>
                      <a:pPr algn="r" rtl="1"/>
                      <a:r>
                        <a:rPr lang="en-US" sz="1200" dirty="0">
                          <a:latin typeface="Tahoma" panose="020B0604030504040204" pitchFamily="34" charset="0"/>
                          <a:ea typeface="Tahoma" panose="020B0604030504040204" pitchFamily="34" charset="0"/>
                          <a:cs typeface="Tahoma" panose="020B0604030504040204" pitchFamily="34" charset="0"/>
                        </a:rPr>
                        <a:t>Although female presence among caregivers was still dominant, </a:t>
                      </a:r>
                    </a:p>
                    <a:p>
                      <a:pPr algn="r" rtl="0"/>
                      <a:r>
                        <a:rPr lang="en-US" sz="1200" dirty="0">
                          <a:latin typeface="Tahoma" panose="020B0604030504040204" pitchFamily="34" charset="0"/>
                          <a:ea typeface="Tahoma" panose="020B0604030504040204" pitchFamily="34" charset="0"/>
                          <a:cs typeface="Tahoma" panose="020B0604030504040204" pitchFamily="34" charset="0"/>
                        </a:rPr>
                        <a:t>more men were seen at this site than in Jaffa.</a:t>
                      </a:r>
                    </a:p>
                    <a:p>
                      <a:pPr algn="r" rtl="1"/>
                      <a:r>
                        <a:rPr lang="en-US" sz="1200" dirty="0">
                          <a:latin typeface="Tahoma" panose="020B0604030504040204" pitchFamily="34" charset="0"/>
                          <a:ea typeface="Tahoma" panose="020B0604030504040204" pitchFamily="34" charset="0"/>
                          <a:cs typeface="Tahoma" panose="020B0604030504040204" pitchFamily="34" charset="0"/>
                        </a:rPr>
                        <a:t>Most participants stayed between half an hour and an hour. </a:t>
                      </a:r>
                    </a:p>
                    <a:p>
                      <a:pPr algn="l" rtl="1"/>
                      <a:r>
                        <a:rPr lang="en-US" sz="1200" dirty="0">
                          <a:latin typeface="Tahoma" panose="020B0604030504040204" pitchFamily="34" charset="0"/>
                          <a:ea typeface="Tahoma" panose="020B0604030504040204" pitchFamily="34" charset="0"/>
                          <a:cs typeface="Tahoma" panose="020B0604030504040204" pitchFamily="34" charset="0"/>
                        </a:rPr>
                        <a:t>Age of participating children</a:t>
                      </a:r>
                      <a:endParaRPr lang="he-IL" sz="12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6085747"/>
                  </a:ext>
                </a:extLst>
              </a:tr>
              <a:tr h="2461982">
                <a:tc>
                  <a:txBody>
                    <a:bodyPr/>
                    <a:lstStyle/>
                    <a:p>
                      <a:pPr algn="r" rtl="1"/>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Community</a:t>
                      </a:r>
                      <a:endPar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171450" marR="0" lvl="0" indent="-171450" algn="l" defTabSz="914400" rtl="0"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en-US" sz="1200" dirty="0">
                          <a:latin typeface="Tahoma" panose="020B0604030504040204" pitchFamily="34" charset="0"/>
                          <a:ea typeface="Tahoma" panose="020B0604030504040204" pitchFamily="34" charset="0"/>
                          <a:cs typeface="Tahoma" panose="020B0604030504040204" pitchFamily="34" charset="0"/>
                        </a:rPr>
                        <a:t>The activity was </a:t>
                      </a:r>
                      <a:r>
                        <a:rPr lang="en-US" sz="1200" b="1" dirty="0">
                          <a:latin typeface="Tahoma" panose="020B0604030504040204" pitchFamily="34" charset="0"/>
                          <a:ea typeface="Tahoma" panose="020B0604030504040204" pitchFamily="34" charset="0"/>
                          <a:cs typeface="Tahoma" panose="020B0604030504040204" pitchFamily="34" charset="0"/>
                        </a:rPr>
                        <a:t>integrated into residents’ afternoon routine</a:t>
                      </a:r>
                      <a:r>
                        <a:rPr lang="en-US" sz="1200" dirty="0">
                          <a:latin typeface="Tahoma" panose="020B0604030504040204" pitchFamily="34" charset="0"/>
                          <a:ea typeface="Tahoma" panose="020B0604030504040204" pitchFamily="34" charset="0"/>
                          <a:cs typeface="Tahoma" panose="020B0604030504040204" pitchFamily="34" charset="0"/>
                        </a:rPr>
                        <a:t>. A group of friends gathering in the park for a birthday party joined the activities. Attendance was low at first, but increased as the weather became more pleasant.</a:t>
                      </a:r>
                      <a:r>
                        <a:rPr lang="he-IL" sz="1200" dirty="0">
                          <a:latin typeface="Tahoma" panose="020B0604030504040204" pitchFamily="34" charset="0"/>
                          <a:ea typeface="Tahoma" panose="020B0604030504040204" pitchFamily="34" charset="0"/>
                          <a:cs typeface="Tahoma" panose="020B0604030504040204" pitchFamily="34" charset="0"/>
                        </a:rPr>
                        <a:t> </a:t>
                      </a:r>
                    </a:p>
                    <a:p>
                      <a:pPr marL="171450" marR="0" lvl="0" indent="-171450" algn="l" defTabSz="914400" rtl="0"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en-US" sz="1200" dirty="0">
                          <a:latin typeface="Tahoma" panose="020B0604030504040204" pitchFamily="34" charset="0"/>
                          <a:ea typeface="Tahoma" panose="020B0604030504040204" pitchFamily="34" charset="0"/>
                          <a:cs typeface="Tahoma" panose="020B0604030504040204" pitchFamily="34" charset="0"/>
                        </a:rPr>
                        <a:t>All interviewees were neighborhood residents. </a:t>
                      </a:r>
                      <a:r>
                        <a:rPr lang="en-US" sz="1200" b="1" dirty="0">
                          <a:latin typeface="Tahoma" panose="020B0604030504040204" pitchFamily="34" charset="0"/>
                          <a:ea typeface="Tahoma" panose="020B0604030504040204" pitchFamily="34" charset="0"/>
                          <a:cs typeface="Tahoma" panose="020B0604030504040204" pitchFamily="34" charset="0"/>
                        </a:rPr>
                        <a:t>Most came upon the activity by chance</a:t>
                      </a:r>
                      <a:r>
                        <a:rPr lang="en-US" sz="1200" dirty="0">
                          <a:latin typeface="Tahoma" panose="020B0604030504040204" pitchFamily="34" charset="0"/>
                          <a:ea typeface="Tahoma" panose="020B0604030504040204" pitchFamily="34" charset="0"/>
                          <a:cs typeface="Tahoma" panose="020B0604030504040204" pitchFamily="34" charset="0"/>
                        </a:rPr>
                        <a:t>. Some saw publicity beforehand, but did not realize the activity was planned for that day.</a:t>
                      </a:r>
                    </a:p>
                    <a:p>
                      <a:pPr marL="171450" marR="0" lvl="0" indent="-171450" algn="l" defTabSz="914400" rtl="0"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en-US" sz="1200" dirty="0">
                          <a:latin typeface="Tahoma" panose="020B0604030504040204" pitchFamily="34" charset="0"/>
                          <a:ea typeface="Tahoma" panose="020B0604030504040204" pitchFamily="34" charset="0"/>
                          <a:cs typeface="Tahoma" panose="020B0604030504040204" pitchFamily="34" charset="0"/>
                        </a:rPr>
                        <a:t>Parents and children who came together, tended to talk and play only with each other. Some participants invited friends from the neighborhood to join the activity. No interactions were observed outside of previously-formed groups.</a:t>
                      </a:r>
                      <a:endParaRPr lang="he-IL" sz="1200" dirty="0">
                        <a:latin typeface="Tahoma" panose="020B0604030504040204" pitchFamily="34" charset="0"/>
                        <a:ea typeface="Tahoma" panose="020B0604030504040204" pitchFamily="34" charset="0"/>
                        <a:cs typeface="Tahoma" panose="020B0604030504040204" pitchFamily="34" charset="0"/>
                      </a:endParaRPr>
                    </a:p>
                    <a:p>
                      <a:pPr marL="171450" marR="0" lvl="0" indent="-171450" algn="l" defTabSz="914400" rtl="0"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en-US" sz="1200" dirty="0">
                          <a:latin typeface="Tahoma" panose="020B0604030504040204" pitchFamily="34" charset="0"/>
                          <a:ea typeface="Tahoma" panose="020B0604030504040204" pitchFamily="34" charset="0"/>
                          <a:cs typeface="Tahoma" panose="020B0604030504040204" pitchFamily="34" charset="0"/>
                        </a:rPr>
                        <a:t>Interviewees said they seldom used community center services. One mentioned visiting a local playground and one had participated in parent workshops via Zoom during the Coronavirus pandemic</a:t>
                      </a:r>
                      <a:r>
                        <a:rPr lang="he-IL" sz="1200" dirty="0">
                          <a:latin typeface="Tahoma" panose="020B0604030504040204" pitchFamily="34" charset="0"/>
                          <a:ea typeface="Tahoma" panose="020B0604030504040204" pitchFamily="34" charset="0"/>
                          <a:cs typeface="Tahoma" panose="020B0604030504040204" pitchFamily="34" charset="0"/>
                        </a:rPr>
                        <a:t>.</a:t>
                      </a:r>
                    </a:p>
                    <a:p>
                      <a:pPr marL="171450" marR="0" lvl="0" indent="-171450" algn="l" defTabSz="914400" rtl="0"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en-US" sz="1200" dirty="0">
                          <a:latin typeface="Tahoma" panose="020B0604030504040204" pitchFamily="34" charset="0"/>
                          <a:ea typeface="Tahoma" panose="020B0604030504040204" pitchFamily="34" charset="0"/>
                          <a:cs typeface="Tahoma" panose="020B0604030504040204" pitchFamily="34" charset="0"/>
                        </a:rPr>
                        <a:t>Instructors were specifically recruited to lead activities in the city center. They characterized the participants as socio-demographically homogeneous.</a:t>
                      </a:r>
                      <a:endParaRPr lang="he-IL" sz="12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8152829"/>
                  </a:ext>
                </a:extLst>
              </a:tr>
              <a:tr h="289850">
                <a:tc>
                  <a:txBody>
                    <a:bodyPr/>
                    <a:lstStyle/>
                    <a:p>
                      <a:pPr algn="r" rtl="1">
                        <a:lnSpc>
                          <a:spcPct val="150000"/>
                        </a:lnSpc>
                      </a:pP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Encouraging community*</a:t>
                      </a:r>
                      <a:endPar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4.3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3611117946"/>
                  </a:ext>
                </a:extLst>
              </a:tr>
              <a:tr h="329448">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Interaction among children*</a:t>
                      </a:r>
                      <a:endPar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3109213351"/>
                  </a:ext>
                </a:extLst>
              </a:tr>
              <a:tr h="329448">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Rejuvenation* </a:t>
                      </a:r>
                      <a:endPar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1157583557"/>
                  </a:ext>
                </a:extLst>
              </a:tr>
            </a:tbl>
          </a:graphicData>
        </a:graphic>
      </p:graphicFrame>
      <p:grpSp>
        <p:nvGrpSpPr>
          <p:cNvPr id="6" name="Group 5">
            <a:extLst>
              <a:ext uri="{FF2B5EF4-FFF2-40B4-BE49-F238E27FC236}">
                <a16:creationId xmlns:a16="http://schemas.microsoft.com/office/drawing/2014/main" id="{F1DF7D4E-A239-434D-8C3C-67A5E107426C}"/>
              </a:ext>
            </a:extLst>
          </p:cNvPr>
          <p:cNvGrpSpPr/>
          <p:nvPr/>
        </p:nvGrpSpPr>
        <p:grpSpPr>
          <a:xfrm>
            <a:off x="9409912" y="1224846"/>
            <a:ext cx="1326667" cy="577081"/>
            <a:chOff x="11055223" y="1968658"/>
            <a:chExt cx="1326667" cy="577081"/>
          </a:xfrm>
        </p:grpSpPr>
        <p:sp>
          <p:nvSpPr>
            <p:cNvPr id="7" name="TextBox 6">
              <a:extLst>
                <a:ext uri="{FF2B5EF4-FFF2-40B4-BE49-F238E27FC236}">
                  <a16:creationId xmlns:a16="http://schemas.microsoft.com/office/drawing/2014/main" id="{3B3FDA5E-A438-4927-AD76-5B5C8303E88B}"/>
                </a:ext>
              </a:extLst>
            </p:cNvPr>
            <p:cNvSpPr txBox="1"/>
            <p:nvPr/>
          </p:nvSpPr>
          <p:spPr>
            <a:xfrm>
              <a:off x="11102921" y="1968658"/>
              <a:ext cx="1278969" cy="577081"/>
            </a:xfrm>
            <a:prstGeom prst="rect">
              <a:avLst/>
            </a:prstGeom>
            <a:noFill/>
          </p:spPr>
          <p:txBody>
            <a:bodyPr wrap="square" rtlCol="1">
              <a:spAutoFit/>
            </a:bodyPr>
            <a:lstStyle/>
            <a:p>
              <a:pPr algn="r" rtl="1"/>
              <a:r>
                <a:rPr lang="en-US" sz="1050" dirty="0">
                  <a:solidFill>
                    <a:schemeClr val="bg1"/>
                  </a:solidFill>
                </a:rPr>
                <a:t>Children under 3</a:t>
              </a:r>
              <a:endParaRPr lang="he-IL" sz="1050" dirty="0">
                <a:solidFill>
                  <a:schemeClr val="bg1"/>
                </a:solidFill>
              </a:endParaRPr>
            </a:p>
            <a:p>
              <a:pPr algn="r" rtl="1"/>
              <a:r>
                <a:rPr lang="en-US" sz="1050" dirty="0">
                  <a:solidFill>
                    <a:schemeClr val="bg1"/>
                  </a:solidFill>
                </a:rPr>
                <a:t>Ages 3-6</a:t>
              </a:r>
            </a:p>
            <a:p>
              <a:pPr algn="r" rtl="1"/>
              <a:r>
                <a:rPr lang="en-US" sz="1050" dirty="0">
                  <a:solidFill>
                    <a:schemeClr val="bg1"/>
                  </a:solidFill>
                </a:rPr>
                <a:t>Over 6</a:t>
              </a:r>
              <a:endParaRPr lang="he-IL" sz="1050" dirty="0">
                <a:solidFill>
                  <a:schemeClr val="bg1"/>
                </a:solidFill>
              </a:endParaRPr>
            </a:p>
          </p:txBody>
        </p:sp>
        <p:sp>
          <p:nvSpPr>
            <p:cNvPr id="8" name="Oval 7">
              <a:extLst>
                <a:ext uri="{FF2B5EF4-FFF2-40B4-BE49-F238E27FC236}">
                  <a16:creationId xmlns:a16="http://schemas.microsoft.com/office/drawing/2014/main" id="{A08567BB-E2F1-4259-886F-022B4A85F831}"/>
                </a:ext>
              </a:extLst>
            </p:cNvPr>
            <p:cNvSpPr/>
            <p:nvPr/>
          </p:nvSpPr>
          <p:spPr>
            <a:xfrm>
              <a:off x="11055223" y="2009298"/>
              <a:ext cx="236638" cy="220822"/>
            </a:xfrm>
            <a:prstGeom prst="ellipse">
              <a:avLst/>
            </a:prstGeom>
            <a:solidFill>
              <a:srgbClr val="F698A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9" name="Oval 8">
              <a:extLst>
                <a:ext uri="{FF2B5EF4-FFF2-40B4-BE49-F238E27FC236}">
                  <a16:creationId xmlns:a16="http://schemas.microsoft.com/office/drawing/2014/main" id="{F9D55F1D-B7E6-4FCB-B92D-6E6FF4CEC5DD}"/>
                </a:ext>
              </a:extLst>
            </p:cNvPr>
            <p:cNvSpPr/>
            <p:nvPr/>
          </p:nvSpPr>
          <p:spPr>
            <a:xfrm>
              <a:off x="11222363" y="2146787"/>
              <a:ext cx="236638" cy="220822"/>
            </a:xfrm>
            <a:prstGeom prst="ellipse">
              <a:avLst/>
            </a:prstGeom>
            <a:solidFill>
              <a:srgbClr val="F9B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0" name="Oval 9">
              <a:extLst>
                <a:ext uri="{FF2B5EF4-FFF2-40B4-BE49-F238E27FC236}">
                  <a16:creationId xmlns:a16="http://schemas.microsoft.com/office/drawing/2014/main" id="{174851D9-6C18-4399-8C71-16C0876FC1F1}"/>
                </a:ext>
              </a:extLst>
            </p:cNvPr>
            <p:cNvSpPr/>
            <p:nvPr/>
          </p:nvSpPr>
          <p:spPr>
            <a:xfrm>
              <a:off x="11055223" y="2314900"/>
              <a:ext cx="236638" cy="220822"/>
            </a:xfrm>
            <a:prstGeom prst="ellipse">
              <a:avLst/>
            </a:prstGeom>
            <a:solidFill>
              <a:srgbClr val="90B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grpSp>
      <p:graphicFrame>
        <p:nvGraphicFramePr>
          <p:cNvPr id="11" name="Chart 10">
            <a:extLst>
              <a:ext uri="{FF2B5EF4-FFF2-40B4-BE49-F238E27FC236}">
                <a16:creationId xmlns:a16="http://schemas.microsoft.com/office/drawing/2014/main" id="{B928F3B7-9D1A-439E-9385-7AAC592D206C}"/>
              </a:ext>
            </a:extLst>
          </p:cNvPr>
          <p:cNvGraphicFramePr/>
          <p:nvPr>
            <p:extLst>
              <p:ext uri="{D42A27DB-BD31-4B8C-83A1-F6EECF244321}">
                <p14:modId xmlns:p14="http://schemas.microsoft.com/office/powerpoint/2010/main" val="2913614570"/>
              </p:ext>
            </p:extLst>
          </p:nvPr>
        </p:nvGraphicFramePr>
        <p:xfrm>
          <a:off x="-248438" y="343695"/>
          <a:ext cx="1780058" cy="1370805"/>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24EA21F8-A515-4691-9CA9-389DF5289383}"/>
              </a:ext>
            </a:extLst>
          </p:cNvPr>
          <p:cNvSpPr txBox="1"/>
          <p:nvPr/>
        </p:nvSpPr>
        <p:spPr>
          <a:xfrm>
            <a:off x="304137" y="5511037"/>
            <a:ext cx="6826237" cy="246221"/>
          </a:xfrm>
          <a:prstGeom prst="rect">
            <a:avLst/>
          </a:prstGeom>
          <a:noFill/>
        </p:spPr>
        <p:txBody>
          <a:bodyPr wrap="square" rtlCol="1">
            <a:spAutoFit/>
          </a:bodyPr>
          <a:lstStyle/>
          <a:p>
            <a:pPr algn="l"/>
            <a:r>
              <a:rPr lang="en-US" sz="1000" dirty="0">
                <a:latin typeface="Calibri" panose="020F0502020204030204" pitchFamily="34" charset="0"/>
                <a:cs typeface="Calibri" panose="020F0502020204030204" pitchFamily="34" charset="0"/>
              </a:rPr>
              <a:t>* Average scores, based on interviewees’ assessment of space/content addressing each item, from 1 (low) to 7 (high) </a:t>
            </a:r>
            <a:endParaRPr lang="he-IL" sz="1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051367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39</a:t>
            </a:fld>
            <a:endParaRPr lang="en-US" sz="1400" dirty="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ctr" rtl="1"/>
            <a:r>
              <a:rPr lang="en-US" sz="2000" b="1" dirty="0">
                <a:solidFill>
                  <a:schemeClr val="bg1"/>
                </a:solidFill>
                <a:latin typeface="Tahoma" pitchFamily="34" charset="0"/>
                <a:ea typeface="Tahoma" pitchFamily="34" charset="0"/>
                <a:cs typeface="Tahoma" pitchFamily="34" charset="0"/>
              </a:rPr>
              <a:t>GameTruck – City Center</a:t>
            </a:r>
            <a:endParaRPr lang="he-IL" sz="2000" b="1" dirty="0">
              <a:solidFill>
                <a:schemeClr val="bg1"/>
              </a:solidFill>
              <a:latin typeface="Tahoma" pitchFamily="34" charset="0"/>
              <a:ea typeface="Tahoma" pitchFamily="34" charset="0"/>
              <a:cs typeface="Tahoma" pitchFamily="34" charset="0"/>
            </a:endParaRPr>
          </a:p>
        </p:txBody>
      </p:sp>
      <p:graphicFrame>
        <p:nvGraphicFramePr>
          <p:cNvPr id="5" name="Table 4">
            <a:extLst>
              <a:ext uri="{FF2B5EF4-FFF2-40B4-BE49-F238E27FC236}">
                <a16:creationId xmlns:a16="http://schemas.microsoft.com/office/drawing/2014/main" id="{0EF50BA6-C2BA-4227-B3A8-969C45D30BB6}"/>
              </a:ext>
            </a:extLst>
          </p:cNvPr>
          <p:cNvGraphicFramePr>
            <a:graphicFrameLocks noGrp="1"/>
          </p:cNvGraphicFramePr>
          <p:nvPr>
            <p:extLst>
              <p:ext uri="{D42A27DB-BD31-4B8C-83A1-F6EECF244321}">
                <p14:modId xmlns:p14="http://schemas.microsoft.com/office/powerpoint/2010/main" val="4204712348"/>
              </p:ext>
            </p:extLst>
          </p:nvPr>
        </p:nvGraphicFramePr>
        <p:xfrm>
          <a:off x="957117" y="389649"/>
          <a:ext cx="11234883" cy="4199107"/>
        </p:xfrm>
        <a:graphic>
          <a:graphicData uri="http://schemas.openxmlformats.org/drawingml/2006/table">
            <a:tbl>
              <a:tblPr rtl="1" firstRow="1" bandRow="1">
                <a:tableStyleId>{2D5ABB26-0587-4C30-8999-92F81FD0307C}</a:tableStyleId>
              </a:tblPr>
              <a:tblGrid>
                <a:gridCol w="2008505">
                  <a:extLst>
                    <a:ext uri="{9D8B030D-6E8A-4147-A177-3AD203B41FA5}">
                      <a16:colId xmlns:a16="http://schemas.microsoft.com/office/drawing/2014/main" val="851805883"/>
                    </a:ext>
                  </a:extLst>
                </a:gridCol>
                <a:gridCol w="9226378">
                  <a:extLst>
                    <a:ext uri="{9D8B030D-6E8A-4147-A177-3AD203B41FA5}">
                      <a16:colId xmlns:a16="http://schemas.microsoft.com/office/drawing/2014/main" val="60637984"/>
                    </a:ext>
                  </a:extLst>
                </a:gridCol>
              </a:tblGrid>
              <a:tr h="476446">
                <a:tc>
                  <a:txBody>
                    <a:bodyPr/>
                    <a:lstStyle/>
                    <a:p>
                      <a:pPr algn="r" rtl="1"/>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r" rtl="1"/>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Moshe Cohen Garden</a:t>
                      </a:r>
                      <a:endPar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r" rtl="1"/>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12/8/21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978A6"/>
                    </a:solidFill>
                  </a:tcPr>
                </a:tc>
                <a:extLst>
                  <a:ext uri="{0D108BD9-81ED-4DB2-BD59-A6C34878D82A}">
                    <a16:rowId xmlns:a16="http://schemas.microsoft.com/office/drawing/2014/main" val="1380329988"/>
                  </a:ext>
                </a:extLst>
              </a:tr>
              <a:tr h="1300160">
                <a:tc>
                  <a:txBody>
                    <a:bodyPr/>
                    <a:lstStyle/>
                    <a:p>
                      <a:pPr algn="r" rtl="1"/>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Environment</a:t>
                      </a:r>
                      <a:endPar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171450" indent="-171450" algn="l" defTabSz="914400" rtl="0" eaLnBrk="1" latinLnBrk="0" hangingPunct="1">
                        <a:spcBef>
                          <a:spcPts val="600"/>
                        </a:spcBef>
                        <a:buClr>
                          <a:srgbClr val="EC1C3C"/>
                        </a:buClr>
                        <a:buFont typeface="Tahoma" panose="020B0604030504040204" pitchFamily="34" charset="0"/>
                        <a:buChar cha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The activities were set up in a shady area with trees. Parents who brought multiple children let some of them play on the nearby swings (on a poured-rubber surface). Because there were few participants, this use of the swings was safe and under control. However, it could become problematic if there is a large number of children.</a:t>
                      </a:r>
                      <a:endPar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171450" indent="-171450" algn="l" defTabSz="914400" rtl="0" eaLnBrk="1" latinLnBrk="0" hangingPunct="1">
                        <a:spcBef>
                          <a:spcPts val="600"/>
                        </a:spcBef>
                        <a:buClr>
                          <a:srgbClr val="EC1C3C"/>
                        </a:buClr>
                        <a:buFont typeface="Tahoma" panose="020B0604030504040204" pitchFamily="34" charset="0"/>
                        <a:buChar cha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Caregivers sat near their children on mats and benches in the plaza</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171450" indent="-171450" algn="l" defTabSz="914400" rtl="0" eaLnBrk="1" latinLnBrk="0" hangingPunct="1">
                        <a:spcBef>
                          <a:spcPts val="600"/>
                        </a:spcBef>
                        <a:buClr>
                          <a:srgbClr val="EC1C3C"/>
                        </a:buClr>
                        <a:buFont typeface="Tahoma" panose="020B0604030504040204" pitchFamily="34" charset="0"/>
                        <a:buChar cha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There is a water fountain near the activity area, but no toilets. The day of the activity was hot. The garden is between buildings, and there is no breeze to relieve the heat.</a:t>
                      </a:r>
                      <a:endParaRPr lang="he-IL" sz="12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60022968"/>
                  </a:ext>
                </a:extLst>
              </a:tr>
              <a:tr h="328147">
                <a:tc>
                  <a:txBody>
                    <a:bodyPr/>
                    <a:lstStyle/>
                    <a:p>
                      <a:pPr algn="r" rtl="1"/>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Clean and well-maintained*</a:t>
                      </a:r>
                      <a:endPar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dirty="0">
                          <a:solidFill>
                            <a:srgbClr val="F7E88D"/>
                          </a:solidFill>
                          <a:latin typeface="Tahoma" panose="020B0604030504040204" pitchFamily="34" charset="0"/>
                          <a:ea typeface="Tahoma" panose="020B0604030504040204" pitchFamily="34" charset="0"/>
                          <a:cs typeface="Tahoma" panose="020B0604030504040204" pitchFamily="34" charset="0"/>
                        </a:rPr>
                        <a:t>6.7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1389122650"/>
                  </a:ext>
                </a:extLst>
              </a:tr>
              <a:tr h="276742">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Drinking water and bathrooms available*</a:t>
                      </a:r>
                      <a:endPar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4.3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2817299143"/>
                  </a:ext>
                </a:extLst>
              </a:tr>
              <a:tr h="276742">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Shady*</a:t>
                      </a:r>
                      <a:endPar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487570959"/>
                  </a:ext>
                </a:extLst>
              </a:tr>
              <a:tr h="273456">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Safe for children*</a:t>
                      </a:r>
                      <a:endPar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2615042771"/>
                  </a:ext>
                </a:extLst>
              </a:tr>
              <a:tr h="276742">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Comfortable seating*</a:t>
                      </a:r>
                      <a:endPar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41387046"/>
                  </a:ext>
                </a:extLst>
              </a:tr>
              <a:tr h="276742">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Convenient access*</a:t>
                      </a:r>
                      <a:endPar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2392643846"/>
                  </a:ext>
                </a:extLst>
              </a:tr>
              <a:tr h="331413">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Appropriate for number of participants*</a:t>
                      </a:r>
                      <a:endPar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6.7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1782686138"/>
                  </a:ext>
                </a:extLst>
              </a:tr>
            </a:tbl>
          </a:graphicData>
        </a:graphic>
      </p:graphicFrame>
      <p:sp>
        <p:nvSpPr>
          <p:cNvPr id="11" name="TextBox 10">
            <a:extLst>
              <a:ext uri="{FF2B5EF4-FFF2-40B4-BE49-F238E27FC236}">
                <a16:creationId xmlns:a16="http://schemas.microsoft.com/office/drawing/2014/main" id="{1B39D5F7-AE1C-4B47-843E-616BFA5DB730}"/>
              </a:ext>
            </a:extLst>
          </p:cNvPr>
          <p:cNvSpPr txBox="1"/>
          <p:nvPr/>
        </p:nvSpPr>
        <p:spPr>
          <a:xfrm>
            <a:off x="624468" y="4855998"/>
            <a:ext cx="11312384" cy="907941"/>
          </a:xfrm>
          <a:prstGeom prst="rect">
            <a:avLst/>
          </a:prstGeom>
          <a:solidFill>
            <a:srgbClr val="90B6DD"/>
          </a:solidFill>
        </p:spPr>
        <p:txBody>
          <a:bodyPr wrap="square" rtlCol="1">
            <a:spAutoFit/>
          </a:bodyPr>
          <a:lstStyle/>
          <a:p>
            <a:pPr marL="171450" indent="-171450" algn="l">
              <a:spcBef>
                <a:spcPts val="600"/>
              </a:spcBef>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Social media discourse was monitored via the Zencity platform. By the end of January 2022, there had been approximately 50 mentions of this activity on Facebook, all from formal sources (municipal sites and community centers). Close to 20% were published by community service sites in the city center; about 20% were from service sites from the southern region. The posts evoked some reactions, mostly likes and shares</a:t>
            </a:r>
            <a:r>
              <a:rPr lang="he-IL" sz="1200" dirty="0">
                <a:latin typeface="Tahoma" panose="020B0604030504040204" pitchFamily="34" charset="0"/>
                <a:ea typeface="Tahoma" panose="020B0604030504040204" pitchFamily="34" charset="0"/>
                <a:cs typeface="Tahoma" panose="020B0604030504040204" pitchFamily="34" charset="0"/>
              </a:rPr>
              <a:t>.</a:t>
            </a:r>
          </a:p>
          <a:p>
            <a:pPr marL="171450" indent="-171450" algn="l">
              <a:spcBef>
                <a:spcPts val="600"/>
              </a:spcBef>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Few interviewees said they learned about the activity through online sources.</a:t>
            </a:r>
            <a:endParaRPr lang="he-IL" sz="1100"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7DC6810E-D167-4594-A1EB-942FBDCD605C}"/>
              </a:ext>
            </a:extLst>
          </p:cNvPr>
          <p:cNvSpPr txBox="1"/>
          <p:nvPr/>
        </p:nvSpPr>
        <p:spPr>
          <a:xfrm>
            <a:off x="830580" y="6031181"/>
            <a:ext cx="6582895" cy="246221"/>
          </a:xfrm>
          <a:prstGeom prst="rect">
            <a:avLst/>
          </a:prstGeom>
          <a:noFill/>
        </p:spPr>
        <p:txBody>
          <a:bodyPr wrap="square" rtlCol="1">
            <a:spAutoFit/>
          </a:bodyPr>
          <a:lstStyle/>
          <a:p>
            <a:pPr algn="l"/>
            <a:r>
              <a:rPr lang="en-US" sz="1000" dirty="0">
                <a:latin typeface="Calibri" panose="020F0502020204030204" pitchFamily="34" charset="0"/>
                <a:cs typeface="Calibri" panose="020F0502020204030204" pitchFamily="34" charset="0"/>
              </a:rPr>
              <a:t>* Average scores, based on interviewees’ assessment of space/content addressing each item, from 1 (low) to 7 (high) </a:t>
            </a:r>
            <a:endParaRPr lang="he-IL" sz="1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43618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4</a:t>
            </a:fld>
            <a:endParaRPr lang="en-US" sz="1400" dirty="0"/>
          </a:p>
        </p:txBody>
      </p:sp>
      <p:sp>
        <p:nvSpPr>
          <p:cNvPr id="17" name="TextBox 16"/>
          <p:cNvSpPr txBox="1"/>
          <p:nvPr/>
        </p:nvSpPr>
        <p:spPr>
          <a:xfrm>
            <a:off x="0" y="-9067"/>
            <a:ext cx="12192001" cy="338554"/>
          </a:xfrm>
          <a:prstGeom prst="rect">
            <a:avLst/>
          </a:prstGeom>
          <a:solidFill>
            <a:srgbClr val="EC1C3C"/>
          </a:solidFill>
        </p:spPr>
        <p:txBody>
          <a:bodyPr wrap="square" rtlCol="0">
            <a:spAutoFit/>
          </a:bodyPr>
          <a:lstStyle/>
          <a:p>
            <a:pPr algn="l"/>
            <a:r>
              <a:rPr lang="en-US" sz="1600" b="1" dirty="0">
                <a:solidFill>
                  <a:schemeClr val="bg1"/>
                </a:solidFill>
                <a:latin typeface="Tahoma" pitchFamily="34" charset="0"/>
                <a:ea typeface="Tahoma" pitchFamily="34" charset="0"/>
                <a:cs typeface="Tahoma" pitchFamily="34" charset="0"/>
              </a:rPr>
              <a:t>Urban Space and Mobility: Summary of Actions &amp; Outputs and an Ongoing Formative Evaluation for 2021</a:t>
            </a:r>
            <a:endParaRPr lang="he-IL" sz="1600" b="1" dirty="0">
              <a:solidFill>
                <a:schemeClr val="bg1"/>
              </a:solidFill>
              <a:latin typeface="Tahoma" pitchFamily="34" charset="0"/>
              <a:ea typeface="Tahoma" pitchFamily="34" charset="0"/>
              <a:cs typeface="Tahoma" pitchFamily="34" charset="0"/>
            </a:endParaRPr>
          </a:p>
        </p:txBody>
      </p:sp>
      <p:sp>
        <p:nvSpPr>
          <p:cNvPr id="5" name="Rectangle 4">
            <a:extLst>
              <a:ext uri="{FF2B5EF4-FFF2-40B4-BE49-F238E27FC236}">
                <a16:creationId xmlns:a16="http://schemas.microsoft.com/office/drawing/2014/main" id="{1765D93B-92D0-4972-9840-43829E1CCE43}"/>
              </a:ext>
            </a:extLst>
          </p:cNvPr>
          <p:cNvSpPr/>
          <p:nvPr/>
        </p:nvSpPr>
        <p:spPr>
          <a:xfrm>
            <a:off x="849548" y="6172865"/>
            <a:ext cx="10090484" cy="246221"/>
          </a:xfrm>
          <a:prstGeom prst="rect">
            <a:avLst/>
          </a:prstGeom>
        </p:spPr>
        <p:txBody>
          <a:bodyPr wrap="square">
            <a:spAutoFit/>
          </a:bodyPr>
          <a:lstStyle/>
          <a:p>
            <a:pPr algn="l"/>
            <a:r>
              <a:rPr lang="en-US" sz="1000" dirty="0">
                <a:latin typeface="Tahoma" pitchFamily="34" charset="0"/>
                <a:ea typeface="Tahoma" pitchFamily="34" charset="0"/>
                <a:cs typeface="Tahoma" pitchFamily="34" charset="0"/>
              </a:rPr>
              <a:t>* The Public Life app helps conduct field observations by documenting and characterizing who is using urban spaces and for what purposes.</a:t>
            </a:r>
            <a:endParaRPr lang="he-IL" sz="1000" dirty="0"/>
          </a:p>
        </p:txBody>
      </p:sp>
      <p:sp>
        <p:nvSpPr>
          <p:cNvPr id="6" name="Rectangle 5">
            <a:extLst>
              <a:ext uri="{FF2B5EF4-FFF2-40B4-BE49-F238E27FC236}">
                <a16:creationId xmlns:a16="http://schemas.microsoft.com/office/drawing/2014/main" id="{53E05EDB-E3A9-4AE9-BD2C-3E658605C89F}"/>
              </a:ext>
            </a:extLst>
          </p:cNvPr>
          <p:cNvSpPr/>
          <p:nvPr/>
        </p:nvSpPr>
        <p:spPr>
          <a:xfrm>
            <a:off x="7004483" y="582771"/>
            <a:ext cx="4919878" cy="4486677"/>
          </a:xfrm>
          <a:prstGeom prst="rect">
            <a:avLst/>
          </a:prstGeom>
          <a:solidFill>
            <a:srgbClr val="F7E88D"/>
          </a:solidFill>
        </p:spPr>
        <p:txBody>
          <a:bodyPr wrap="square" lIns="91440" tIns="45720" rIns="91440" bIns="45720" anchor="t">
            <a:spAutoFit/>
          </a:bodyPr>
          <a:lstStyle/>
          <a:p>
            <a:pPr marL="285750" indent="-285750" algn="l">
              <a:lnSpc>
                <a:spcPct val="150000"/>
              </a:lnSpc>
              <a:buClr>
                <a:srgbClr val="4978A6"/>
              </a:buClr>
              <a:buFontTx/>
              <a:buChar char="█"/>
              <a:defRPr/>
            </a:pPr>
            <a:r>
              <a:rPr lang="en-US" sz="1200" dirty="0">
                <a:effectLst/>
                <a:latin typeface="Tahoma" panose="020B0604030504040204" pitchFamily="34" charset="0"/>
                <a:ea typeface="Tahoma" panose="020B0604030504040204" pitchFamily="34" charset="0"/>
                <a:cs typeface="Tahoma" panose="020B0604030504040204" pitchFamily="34" charset="0"/>
              </a:rPr>
              <a:t>In 2020, Urban95 conducted extensive activities in the public space and mobility domain. Specific interventions were carried out to renovate public spaces and improve mobility in the urban environment. It was decided to increase the scope and scalability of activity in 2021 at the neighborhood and municipal level. This process was accompanied by a formative evaluation, including pre/post-intervention observations.</a:t>
            </a:r>
          </a:p>
          <a:p>
            <a:pPr marL="285750" indent="-285750" algn="l">
              <a:lnSpc>
                <a:spcPct val="150000"/>
              </a:lnSpc>
              <a:buClr>
                <a:srgbClr val="4978A6"/>
              </a:buClr>
              <a:buFontTx/>
              <a:buChar char="█"/>
              <a:defRPr/>
            </a:pPr>
            <a:r>
              <a:rPr lang="en-US" sz="1200" dirty="0">
                <a:latin typeface="Tahoma" panose="020B0604030504040204" pitchFamily="34" charset="0"/>
                <a:ea typeface="Tahoma" panose="020B0604030504040204" pitchFamily="34" charset="0"/>
                <a:cs typeface="Tahoma" panose="020B0604030504040204" pitchFamily="34" charset="0"/>
              </a:rPr>
              <a:t>GameTruck and Play Street: To promote appropriate use of public spaces and make them more accessible to young children and their caregivers, activities were designed and implemented in public areas, parks, and designated streets. These activities can be replicated throughout the city.</a:t>
            </a:r>
          </a:p>
          <a:p>
            <a:pPr marL="285750" indent="-285750" algn="l">
              <a:lnSpc>
                <a:spcPct val="150000"/>
              </a:lnSpc>
              <a:buClr>
                <a:srgbClr val="4978A6"/>
              </a:buClr>
              <a:buFontTx/>
              <a:buChar char="█"/>
              <a:defRPr/>
            </a:pPr>
            <a:r>
              <a:rPr lang="en-US" sz="1200" dirty="0">
                <a:latin typeface="Tahoma" panose="020B0604030504040204" pitchFamily="34" charset="0"/>
                <a:ea typeface="Tahoma" panose="020B0604030504040204" pitchFamily="34" charset="0"/>
                <a:cs typeface="Tahoma" panose="020B0604030504040204" pitchFamily="34" charset="0"/>
              </a:rPr>
              <a:t>Following the successful collaboration with Gehl Architects, the Public Life App* is being used in the ongoing evaluation. Observers can use this tool to collect data in the field during pre/ post-intervention observations.</a:t>
            </a:r>
            <a:endParaRPr lang="he-IL" sz="1200" dirty="0">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8EC2CD69-DFF5-4DE3-9058-58F3325CD5DF}"/>
              </a:ext>
            </a:extLst>
          </p:cNvPr>
          <p:cNvSpPr txBox="1"/>
          <p:nvPr/>
        </p:nvSpPr>
        <p:spPr>
          <a:xfrm>
            <a:off x="177552" y="438914"/>
            <a:ext cx="6658253" cy="4763676"/>
          </a:xfrm>
          <a:prstGeom prst="rect">
            <a:avLst/>
          </a:prstGeom>
          <a:noFill/>
        </p:spPr>
        <p:txBody>
          <a:bodyPr wrap="square">
            <a:spAutoFit/>
          </a:bodyPr>
          <a:lstStyle/>
          <a:p>
            <a:pPr marL="0" marR="0" lvl="0" indent="0" algn="l" defTabSz="914400" eaLnBrk="1" fontAlgn="auto" latinLnBrk="0" hangingPunct="1">
              <a:lnSpc>
                <a:spcPct val="150000"/>
              </a:lnSpc>
              <a:spcBef>
                <a:spcPts val="0"/>
              </a:spcBef>
              <a:spcAft>
                <a:spcPts val="0"/>
              </a:spcAft>
              <a:buClr>
                <a:srgbClr val="EC1C3C"/>
              </a:buClr>
              <a:buSzTx/>
              <a:buFontTx/>
              <a:buNone/>
              <a:tabLst/>
              <a:defRPr/>
            </a:pPr>
            <a:r>
              <a:rPr kumimoji="0" lang="en-US" sz="1200" b="1" i="0" u="none" strike="noStrike" kern="1200" cap="none" spc="0" normalizeH="0" baseline="0" noProof="0" dirty="0">
                <a:ln>
                  <a:noFill/>
                </a:ln>
                <a:solidFill>
                  <a:srgbClr val="4978A6"/>
                </a:solidFill>
                <a:effectLst/>
                <a:uLnTx/>
                <a:uFillTx/>
                <a:latin typeface="Tahoma" panose="020B0604030504040204" pitchFamily="34" charset="0"/>
                <a:ea typeface="Tahoma" panose="020B0604030504040204" pitchFamily="34" charset="0"/>
                <a:cs typeface="Tahoma" panose="020B0604030504040204" pitchFamily="34" charset="0"/>
              </a:rPr>
              <a:t>Planned interventions: Pre-intervention observations presented in this report:</a:t>
            </a:r>
          </a:p>
          <a:p>
            <a:pPr marL="285750" marR="0" lvl="0" indent="-285750" algn="l" defTabSz="914400" eaLnBrk="1" fontAlgn="auto" latinLnBrk="0" hangingPunct="1">
              <a:lnSpc>
                <a:spcPct val="150000"/>
              </a:lnSpc>
              <a:spcBef>
                <a:spcPts val="0"/>
              </a:spcBef>
              <a:spcAft>
                <a:spcPts val="0"/>
              </a:spcAft>
              <a:buClr>
                <a:srgbClr val="EC1C3C"/>
              </a:buClr>
              <a:buSzPct val="90000"/>
              <a:buFont typeface="Tahoma" panose="020B060403050404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Gan HaShnayim</a:t>
            </a:r>
            <a:r>
              <a:rPr lang="en-US" sz="12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Jaffa – Adjusting public spaces for young children</a:t>
            </a:r>
            <a:r>
              <a:rPr kumimoji="0" lang="he-IL"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lang="en-US" sz="12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Developing an architectural plan for renovating the park and adjusting it for use by young children, their caregivers, and the general public</a:t>
            </a:r>
            <a:r>
              <a:rPr kumimoji="0" lang="he-IL"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a:p>
            <a:pPr marL="285750" marR="0" lvl="0" indent="-285750" algn="l" defTabSz="914400" eaLnBrk="1" fontAlgn="auto" latinLnBrk="0" hangingPunct="1">
              <a:lnSpc>
                <a:spcPct val="150000"/>
              </a:lnSpc>
              <a:spcBef>
                <a:spcPts val="0"/>
              </a:spcBef>
              <a:spcAft>
                <a:spcPts val="0"/>
              </a:spcAft>
              <a:buClr>
                <a:srgbClr val="EC1C3C"/>
              </a:buClr>
              <a:buSzPct val="90000"/>
              <a:buFont typeface="Tahoma" panose="020B060403050404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Gan HaShoteret - A specific intervention within a broader plan to renovate walkways and improve mobility in the Ezra and HaArgazim neighborhoods</a:t>
            </a:r>
            <a:r>
              <a:rPr kumimoji="0" lang="en-US" sz="120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Following an evaluative process led by the Community Administration and Urban95, including a public participation process and mapping of major walkways, interventions were planned for addressing obstacles to mobility, adjusting the park to residents’ needs, and offering activities for young children</a:t>
            </a:r>
            <a:r>
              <a:rPr kumimoji="0" lang="he-IL" sz="120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120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he-IL" sz="120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eaLnBrk="1" fontAlgn="auto" latinLnBrk="0" hangingPunct="1">
              <a:lnSpc>
                <a:spcPct val="150000"/>
              </a:lnSpc>
              <a:spcBef>
                <a:spcPts val="0"/>
              </a:spcBef>
              <a:spcAft>
                <a:spcPts val="0"/>
              </a:spcAft>
              <a:buClr>
                <a:srgbClr val="EC1C3C"/>
              </a:buClr>
              <a:buSzPct val="90000"/>
              <a:buFontTx/>
              <a:buNone/>
              <a:tabLst/>
              <a:defRPr/>
            </a:pPr>
            <a:r>
              <a:rPr kumimoji="0" lang="en-US" sz="1200" b="1" i="0" u="none" strike="noStrike" kern="1200" cap="none" spc="0" normalizeH="0" baseline="0" noProof="0" dirty="0">
                <a:ln>
                  <a:noFill/>
                </a:ln>
                <a:solidFill>
                  <a:srgbClr val="4978A6"/>
                </a:solidFill>
                <a:effectLst/>
                <a:uLnTx/>
                <a:uFillTx/>
                <a:latin typeface="Tahoma" panose="020B0604030504040204" pitchFamily="34" charset="0"/>
                <a:ea typeface="Tahoma" panose="020B0604030504040204" pitchFamily="34" charset="0"/>
                <a:cs typeface="Tahoma" panose="020B0604030504040204" pitchFamily="34" charset="0"/>
              </a:rPr>
              <a:t>Completed intervention – Pre/post-intervention observations:</a:t>
            </a:r>
          </a:p>
          <a:p>
            <a:pPr marL="285750" marR="0" lvl="0" indent="-285750" algn="l" defTabSz="914400" eaLnBrk="1" fontAlgn="auto" latinLnBrk="0" hangingPunct="1">
              <a:lnSpc>
                <a:spcPct val="150000"/>
              </a:lnSpc>
              <a:spcBef>
                <a:spcPts val="0"/>
              </a:spcBef>
              <a:spcAft>
                <a:spcPts val="0"/>
              </a:spcAft>
              <a:buClr>
                <a:srgbClr val="EC1C3C"/>
              </a:buClr>
              <a:buSzPct val="90000"/>
              <a:buFont typeface="Tahoma" panose="020B060403050404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Pedestrian mall in </a:t>
            </a:r>
            <a:r>
              <a:rPr lang="en-US" sz="1200" b="1" dirty="0">
                <a:solidFill>
                  <a:prstClr val="black"/>
                </a:solidFill>
                <a:latin typeface="Tahoma" panose="020B0604030504040204" pitchFamily="34" charset="0"/>
                <a:ea typeface="Tahoma" panose="020B0604030504040204" pitchFamily="34" charset="0"/>
                <a:cs typeface="Tahoma" panose="020B0604030504040204" pitchFamily="34" charset="0"/>
              </a:rPr>
              <a:t>Kerem HaTeimanim</a:t>
            </a:r>
            <a:r>
              <a:rPr kumimoji="0" lang="he-IL"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lang="en-US" sz="1200" dirty="0">
                <a:solidFill>
                  <a:prstClr val="black"/>
                </a:solidFill>
                <a:latin typeface="Tahoma" panose="020B0604030504040204" pitchFamily="34" charset="0"/>
                <a:ea typeface="Tahoma" panose="020B0604030504040204" pitchFamily="34" charset="0"/>
                <a:cs typeface="Tahoma" panose="020B0604030504040204" pitchFamily="34" charset="0"/>
              </a:rPr>
              <a:t>This ongoing</a:t>
            </a: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intervention is based on a tactical urbanism approach</a:t>
            </a:r>
            <a:r>
              <a:rPr lang="en-US" sz="1200" dirty="0">
                <a:solidFill>
                  <a:prstClr val="black"/>
                </a:solidFill>
                <a:latin typeface="Tahoma" panose="020B0604030504040204" pitchFamily="34" charset="0"/>
                <a:ea typeface="Tahoma" panose="020B0604030504040204" pitchFamily="34" charset="0"/>
                <a:cs typeface="Tahoma" panose="020B0604030504040204" pitchFamily="34" charset="0"/>
              </a:rPr>
              <a:t>:</a:t>
            </a:r>
            <a:r>
              <a:rPr kumimoji="0" lang="he-IL"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Following demonstrated success of the pilot walkway, Urban95 and the Transportation Administration are working together to close selected streets to vehicular traffic and adjust the public space for pedestrians.</a:t>
            </a:r>
          </a:p>
          <a:p>
            <a:pPr marR="0" lvl="0" algn="l" defTabSz="914400" eaLnBrk="1" fontAlgn="auto" latinLnBrk="0" hangingPunct="1">
              <a:lnSpc>
                <a:spcPct val="150000"/>
              </a:lnSpc>
              <a:spcBef>
                <a:spcPts val="0"/>
              </a:spcBef>
              <a:spcAft>
                <a:spcPts val="0"/>
              </a:spcAft>
              <a:buClr>
                <a:srgbClr val="EC1C3C"/>
              </a:buClr>
              <a:buSzPct val="90000"/>
              <a:tabLst/>
              <a:defRPr/>
            </a:pPr>
            <a:r>
              <a:rPr kumimoji="0" lang="en-US" sz="1200" b="1" i="0" u="none" strike="noStrike" kern="1200" cap="none" spc="0" normalizeH="0" baseline="0" noProof="0" dirty="0">
                <a:ln>
                  <a:noFill/>
                </a:ln>
                <a:solidFill>
                  <a:srgbClr val="4978A6"/>
                </a:solidFill>
                <a:effectLst/>
                <a:uLnTx/>
                <a:uFillTx/>
                <a:latin typeface="Tahoma" panose="020B0604030504040204" pitchFamily="34" charset="0"/>
                <a:ea typeface="Tahoma" panose="020B0604030504040204" pitchFamily="34" charset="0"/>
                <a:cs typeface="Tahoma" panose="020B0604030504040204" pitchFamily="34" charset="0"/>
              </a:rPr>
              <a:t>Primary findings of the evaluation of activities in the public space:</a:t>
            </a:r>
            <a:endPar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marR="0" lvl="0" indent="-285750" algn="l" defTabSz="914400" eaLnBrk="1" fontAlgn="auto" latinLnBrk="0" hangingPunct="1">
              <a:lnSpc>
                <a:spcPct val="150000"/>
              </a:lnSpc>
              <a:spcBef>
                <a:spcPts val="0"/>
              </a:spcBef>
              <a:spcAft>
                <a:spcPts val="0"/>
              </a:spcAft>
              <a:buClr>
                <a:srgbClr val="EC1C3C"/>
              </a:buClr>
              <a:buSzPct val="90000"/>
              <a:buFont typeface="Tahoma" panose="020B0604030504040204" pitchFamily="34" charset="0"/>
              <a:buChar char="█"/>
              <a:tabLst/>
              <a:defRPr/>
            </a:pPr>
            <a:r>
              <a:rPr lang="en-US" sz="1200" b="1" dirty="0">
                <a:solidFill>
                  <a:prstClr val="black"/>
                </a:solidFill>
                <a:latin typeface="Tahoma" panose="020B0604030504040204" pitchFamily="34" charset="0"/>
                <a:ea typeface="Tahoma" panose="020B0604030504040204" pitchFamily="34" charset="0"/>
                <a:cs typeface="Tahoma" panose="020B0604030504040204" pitchFamily="34" charset="0"/>
              </a:rPr>
              <a:t>GameTruck and Play Street</a:t>
            </a:r>
            <a:endParaRPr lang="he-IL" sz="1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19240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40</a:t>
            </a:fld>
            <a:endParaRPr lang="en-US" sz="1400" dirty="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ctr" rtl="1"/>
            <a:r>
              <a:rPr lang="en-US" sz="2000" b="1" dirty="0">
                <a:solidFill>
                  <a:schemeClr val="bg1"/>
                </a:solidFill>
                <a:latin typeface="Tahoma" pitchFamily="34" charset="0"/>
                <a:ea typeface="Tahoma" pitchFamily="34" charset="0"/>
                <a:cs typeface="Tahoma" pitchFamily="34" charset="0"/>
              </a:rPr>
              <a:t>GameTruck – City Center</a:t>
            </a:r>
            <a:endParaRPr lang="he-IL" sz="2000" b="1" dirty="0">
              <a:solidFill>
                <a:schemeClr val="bg1"/>
              </a:solidFill>
              <a:latin typeface="Tahoma" pitchFamily="34" charset="0"/>
              <a:ea typeface="Tahoma" pitchFamily="34" charset="0"/>
              <a:cs typeface="Tahoma" pitchFamily="34" charset="0"/>
            </a:endParaRPr>
          </a:p>
        </p:txBody>
      </p:sp>
      <p:graphicFrame>
        <p:nvGraphicFramePr>
          <p:cNvPr id="5" name="Table 4">
            <a:extLst>
              <a:ext uri="{FF2B5EF4-FFF2-40B4-BE49-F238E27FC236}">
                <a16:creationId xmlns:a16="http://schemas.microsoft.com/office/drawing/2014/main" id="{0EF50BA6-C2BA-4227-B3A8-969C45D30BB6}"/>
              </a:ext>
            </a:extLst>
          </p:cNvPr>
          <p:cNvGraphicFramePr>
            <a:graphicFrameLocks noGrp="1"/>
          </p:cNvGraphicFramePr>
          <p:nvPr>
            <p:extLst>
              <p:ext uri="{D42A27DB-BD31-4B8C-83A1-F6EECF244321}">
                <p14:modId xmlns:p14="http://schemas.microsoft.com/office/powerpoint/2010/main" val="2435392806"/>
              </p:ext>
            </p:extLst>
          </p:nvPr>
        </p:nvGraphicFramePr>
        <p:xfrm>
          <a:off x="0" y="389651"/>
          <a:ext cx="12192001" cy="5995320"/>
        </p:xfrm>
        <a:graphic>
          <a:graphicData uri="http://schemas.openxmlformats.org/drawingml/2006/table">
            <a:tbl>
              <a:tblPr rtl="1" firstRow="1" bandRow="1">
                <a:tableStyleId>{2D5ABB26-0587-4C30-8999-92F81FD0307C}</a:tableStyleId>
              </a:tblPr>
              <a:tblGrid>
                <a:gridCol w="2831759">
                  <a:extLst>
                    <a:ext uri="{9D8B030D-6E8A-4147-A177-3AD203B41FA5}">
                      <a16:colId xmlns:a16="http://schemas.microsoft.com/office/drawing/2014/main" val="851805883"/>
                    </a:ext>
                  </a:extLst>
                </a:gridCol>
                <a:gridCol w="9360242">
                  <a:extLst>
                    <a:ext uri="{9D8B030D-6E8A-4147-A177-3AD203B41FA5}">
                      <a16:colId xmlns:a16="http://schemas.microsoft.com/office/drawing/2014/main" val="60637984"/>
                    </a:ext>
                  </a:extLst>
                </a:gridCol>
              </a:tblGrid>
              <a:tr h="478440">
                <a:tc>
                  <a:txBody>
                    <a:bodyPr/>
                    <a:lstStyle/>
                    <a:p>
                      <a:pPr algn="r" rtl="1"/>
                      <a:endParaRPr lang="he-IL" sz="12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r" rtl="1"/>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Moshe Cohen Garden</a:t>
                      </a:r>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12/8/21</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978A6"/>
                    </a:solidFill>
                  </a:tcPr>
                </a:tc>
                <a:extLst>
                  <a:ext uri="{0D108BD9-81ED-4DB2-BD59-A6C34878D82A}">
                    <a16:rowId xmlns:a16="http://schemas.microsoft.com/office/drawing/2014/main" val="1380329988"/>
                  </a:ext>
                </a:extLst>
              </a:tr>
              <a:tr h="1405621">
                <a:tc>
                  <a:txBody>
                    <a:bodyPr/>
                    <a:lstStyle/>
                    <a:p>
                      <a:pPr marL="0" algn="r" defTabSz="914400" rtl="1" eaLnBrk="1" latinLnBrk="0" hangingPunct="1"/>
                      <a:r>
                        <a:rPr lang="en-US" sz="1400" b="1" kern="1200" dirty="0">
                          <a:solidFill>
                            <a:schemeClr val="bg1"/>
                          </a:solidFill>
                          <a:latin typeface="Tahoma" panose="020B0604030504040204" pitchFamily="34" charset="0"/>
                          <a:ea typeface="Tahoma" panose="020B0604030504040204" pitchFamily="34" charset="0"/>
                          <a:cs typeface="Tahoma" panose="020B0604030504040204" pitchFamily="34" charset="0"/>
                        </a:rPr>
                        <a:t>Guidance </a:t>
                      </a:r>
                      <a:endParaRPr lang="he-IL" sz="1400" b="1" kern="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5A5A5"/>
                    </a:solidFill>
                  </a:tcPr>
                </a:tc>
                <a:tc>
                  <a:txBody>
                    <a:bodyPr/>
                    <a:lstStyle/>
                    <a:p>
                      <a:pPr marL="171450" indent="-171450" algn="l" defTabSz="914400" rtl="0" eaLnBrk="1" latinLnBrk="0" hangingPunct="1">
                        <a:buClr>
                          <a:srgbClr val="EC1C3C"/>
                        </a:buClr>
                        <a:buFont typeface="Tahoma" panose="020B0604030504040204" pitchFamily="34" charset="0"/>
                        <a:buChar cha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Guidance was organized, clear and professional. Instructors explained options for experimenting with activity equipment, suggested adaptations according to age, encouraged children to move between activity stations, and communicated frequently and directly with the children. </a:t>
                      </a:r>
                      <a:endPar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171450" indent="-171450" algn="l" defTabSz="914400" rtl="0" eaLnBrk="1" latinLnBrk="0" hangingPunct="1">
                        <a:buClr>
                          <a:srgbClr val="EC1C3C"/>
                        </a:buClr>
                        <a:buFont typeface="Tahoma" panose="020B0604030504040204" pitchFamily="34" charset="0"/>
                        <a:buChar cha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There is apparently no need to intervene and encourage joint play, as parents were involved on their own initiative. The instructors were welcoming and attentive to the parents’ presence</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171450" marR="0" lvl="0" indent="-171450" algn="l" defTabSz="914400" rtl="0" eaLnBrk="1" fontAlgn="auto" latinLnBrk="0" hangingPunct="1">
                        <a:lnSpc>
                          <a:spcPct val="100000"/>
                        </a:lnSpc>
                        <a:spcBef>
                          <a:spcPts val="0"/>
                        </a:spcBef>
                        <a:spcAft>
                          <a:spcPts val="0"/>
                        </a:spcAft>
                        <a:buClr>
                          <a:srgbClr val="EC1C3C"/>
                        </a:buClr>
                        <a:buSzTx/>
                        <a:buFont typeface="Tahoma" panose="020B0604030504040204" pitchFamily="34" charset="0"/>
                        <a:buChar char="█"/>
                        <a:tabLst/>
                        <a:defRP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The instructors said their brief training dealt mainly with the logistical aspects of the GameTruck, such as unloading and packing the equipment. They had prior experience and skill in working with children. They said they adopt an experiential approach allowing for creative improvisation, and tend not to correct or guide the children in specific ways to use the props and equipment</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60022968"/>
                  </a:ext>
                </a:extLst>
              </a:tr>
              <a:tr h="281435">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Activity equipment*</a:t>
                      </a:r>
                      <a:endPar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6.3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553572169"/>
                  </a:ext>
                </a:extLst>
              </a:tr>
              <a:tr h="281435">
                <a:tc>
                  <a:txBody>
                    <a:bodyPr/>
                    <a:lstStyle/>
                    <a:p>
                      <a:pPr algn="r" rtl="1"/>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Joint play among children and caregivers</a:t>
                      </a:r>
                      <a:endPar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171450" indent="-171450" algn="l" defTabSz="914400" rtl="0" eaLnBrk="1" latinLnBrk="0" hangingPunct="1">
                        <a:buClr>
                          <a:srgbClr val="EC1C3C"/>
                        </a:buClr>
                        <a:buFont typeface="Tahoma" panose="020B0604030504040204" pitchFamily="34" charset="0"/>
                        <a:buChar cha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Joint play among parents and their children was observed among most groups. Children and adults alike clearly enjoyed the activities and demonstrated a high level of involvement</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171450" indent="-171450" algn="l" defTabSz="914400" rtl="0" eaLnBrk="1" latinLnBrk="0" hangingPunct="1">
                        <a:buClr>
                          <a:srgbClr val="EC1C3C"/>
                        </a:buClr>
                        <a:buFont typeface="Tahoma" panose="020B0604030504040204" pitchFamily="34" charset="0"/>
                        <a:buChar cha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Interviewees said the children </a:t>
                      </a:r>
                      <a:r>
                        <a:rPr lang="en-US"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interacted more intensely and for a longer time with the activity props than they do with normal playground equipment</a:t>
                      </a: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 They enjoyed watching their children and seeing their play routine being diversified</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171450" indent="-171450" algn="l" defTabSz="914400" rtl="0" eaLnBrk="1" latinLnBrk="0" hangingPunct="1">
                        <a:buClr>
                          <a:srgbClr val="EC1C3C"/>
                        </a:buClr>
                        <a:buFont typeface="Tahoma" panose="020B0604030504040204" pitchFamily="34" charset="0"/>
                        <a:buChar cha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The instructors noted that thus far, most parents engaged in joint play with the children and showed a high level of involvement.</a:t>
                      </a:r>
                      <a:endPar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9083698"/>
                  </a:ext>
                </a:extLst>
              </a:tr>
              <a:tr h="2814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kern="1200" dirty="0">
                          <a:solidFill>
                            <a:schemeClr val="bg1"/>
                          </a:solidFill>
                          <a:latin typeface="Tahoma" panose="020B0604030504040204" pitchFamily="34" charset="0"/>
                          <a:ea typeface="Tahoma" panose="020B0604030504040204" pitchFamily="34" charset="0"/>
                          <a:cs typeface="Tahoma" panose="020B0604030504040204" pitchFamily="34" charset="0"/>
                        </a:rPr>
                        <a:t>Strengthening the bond and joint play *</a:t>
                      </a:r>
                      <a:endParaRPr lang="he-IL" sz="1000" b="1" kern="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ctr" defTabSz="914400" rtl="1" eaLnBrk="1" fontAlgn="auto" latinLnBrk="0" hangingPunct="1">
                        <a:lnSpc>
                          <a:spcPct val="100000"/>
                        </a:lnSpc>
                        <a:spcBef>
                          <a:spcPts val="0"/>
                        </a:spcBef>
                        <a:spcAft>
                          <a:spcPts val="0"/>
                        </a:spcAft>
                        <a:buClr>
                          <a:srgbClr val="EC1C3C"/>
                        </a:buClr>
                        <a:buSzTx/>
                        <a:buFont typeface="Tahoma" panose="020B0604030504040204" pitchFamily="34" charset="0"/>
                        <a:buNone/>
                        <a:tabLst/>
                        <a:defRPr/>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2410882722"/>
                  </a:ext>
                </a:extLst>
              </a:tr>
              <a:tr h="281435">
                <a:tc>
                  <a:txBody>
                    <a:bodyPr/>
                    <a:lstStyle/>
                    <a:p>
                      <a:pPr algn="r" rtl="1"/>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Participants’ behavior</a:t>
                      </a:r>
                      <a:endPar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171450" marR="0" lvl="0" indent="-171450" algn="l" defTabSz="914400" rtl="0" eaLnBrk="1" fontAlgn="auto" latinLnBrk="0" hangingPunct="1">
                        <a:lnSpc>
                          <a:spcPct val="100000"/>
                        </a:lnSpc>
                        <a:spcBef>
                          <a:spcPts val="0"/>
                        </a:spcBef>
                        <a:spcAft>
                          <a:spcPts val="0"/>
                        </a:spcAft>
                        <a:buClr>
                          <a:srgbClr val="EC1C3C"/>
                        </a:buClr>
                        <a:buSzTx/>
                        <a:buFont typeface="Tahoma" panose="020B0604030504040204" pitchFamily="34" charset="0"/>
                        <a:buChar char="█"/>
                        <a:tabLst/>
                        <a:defRP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Visitors’ behavior was dynamic and centered around the existing playground facilities. Children used the activity equipment outside the activity area, but returned them to the activity stations afterwards</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171450" marR="0" lvl="0" indent="-171450" algn="l" defTabSz="914400" rtl="0" eaLnBrk="1" fontAlgn="auto" latinLnBrk="0" hangingPunct="1">
                        <a:lnSpc>
                          <a:spcPct val="100000"/>
                        </a:lnSpc>
                        <a:spcBef>
                          <a:spcPts val="0"/>
                        </a:spcBef>
                        <a:spcAft>
                          <a:spcPts val="0"/>
                        </a:spcAft>
                        <a:buClr>
                          <a:srgbClr val="EC1C3C"/>
                        </a:buClr>
                        <a:buSzTx/>
                        <a:buFont typeface="Tahoma" panose="020B0604030504040204" pitchFamily="34" charset="0"/>
                        <a:buChar char="█"/>
                        <a:tabLst/>
                        <a:defRP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Children engaged in creative free play. Most played with the equipment alone or with their caregivers, and were less likely to play in groups with other children</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171450" marR="0" lvl="0" indent="-171450" algn="l" defTabSz="914400" rtl="0" eaLnBrk="1" fontAlgn="auto" latinLnBrk="0" hangingPunct="1">
                        <a:lnSpc>
                          <a:spcPct val="100000"/>
                        </a:lnSpc>
                        <a:spcBef>
                          <a:spcPts val="0"/>
                        </a:spcBef>
                        <a:spcAft>
                          <a:spcPts val="0"/>
                        </a:spcAft>
                        <a:buClr>
                          <a:srgbClr val="EC1C3C"/>
                        </a:buClr>
                        <a:buSzTx/>
                        <a:buFont typeface="Tahoma" panose="020B0604030504040204" pitchFamily="34" charset="0"/>
                        <a:buChar char="█"/>
                        <a:tabLst/>
                        <a:defRP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Children aged 4+ seemed less interested in the activity equipment.</a:t>
                      </a:r>
                    </a:p>
                    <a:p>
                      <a:pPr marL="171450" marR="0" lvl="0" indent="-171450" algn="l" defTabSz="914400" rtl="0" eaLnBrk="1" fontAlgn="auto" latinLnBrk="0" hangingPunct="1">
                        <a:lnSpc>
                          <a:spcPct val="100000"/>
                        </a:lnSpc>
                        <a:spcBef>
                          <a:spcPts val="0"/>
                        </a:spcBef>
                        <a:spcAft>
                          <a:spcPts val="0"/>
                        </a:spcAft>
                        <a:buClr>
                          <a:srgbClr val="EC1C3C"/>
                        </a:buClr>
                        <a:buSzTx/>
                        <a:buFont typeface="Tahoma" panose="020B0604030504040204" pitchFamily="34" charset="0"/>
                        <a:buChar char="█"/>
                        <a:tabLst/>
                        <a:defRP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Most interviewees said their children enjoyed the various ball games.</a:t>
                      </a:r>
                      <a:endPar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171450" marR="0" lvl="0" indent="-171450" algn="l" defTabSz="914400" rtl="0" eaLnBrk="1" fontAlgn="auto" latinLnBrk="0" hangingPunct="1">
                        <a:lnSpc>
                          <a:spcPct val="100000"/>
                        </a:lnSpc>
                        <a:spcBef>
                          <a:spcPts val="0"/>
                        </a:spcBef>
                        <a:spcAft>
                          <a:spcPts val="0"/>
                        </a:spcAft>
                        <a:buClr>
                          <a:srgbClr val="EC1C3C"/>
                        </a:buClr>
                        <a:buSzTx/>
                        <a:buFont typeface="Tahoma" panose="020B0604030504040204" pitchFamily="34" charset="0"/>
                        <a:buChar char="█"/>
                        <a:tabLst/>
                        <a:defRP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Instructors said they received frequent </a:t>
                      </a:r>
                      <a:r>
                        <a:rPr lang="en-US"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requests for ongoing activities </a:t>
                      </a: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in the city center. Some participants seemed disappointed that the activity moved to other parks and did not return to the same place. The instructors suggested they follow online to find the locations of future activities in other parks, and some of them did so.</a:t>
                      </a:r>
                      <a:endPar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1110186"/>
                  </a:ext>
                </a:extLst>
              </a:tr>
              <a:tr h="281435">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Encouraging creativity*</a:t>
                      </a:r>
                      <a:endPar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2537415295"/>
                  </a:ext>
                </a:extLst>
              </a:tr>
              <a:tr h="281435">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Offering new ideas*</a:t>
                      </a:r>
                      <a:endPar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3855115983"/>
                  </a:ext>
                </a:extLst>
              </a:tr>
            </a:tbl>
          </a:graphicData>
        </a:graphic>
      </p:graphicFrame>
      <p:sp>
        <p:nvSpPr>
          <p:cNvPr id="7" name="TextBox 6">
            <a:extLst>
              <a:ext uri="{FF2B5EF4-FFF2-40B4-BE49-F238E27FC236}">
                <a16:creationId xmlns:a16="http://schemas.microsoft.com/office/drawing/2014/main" id="{5E19B8B6-07CD-4B4C-B84B-BA067F21DE08}"/>
              </a:ext>
            </a:extLst>
          </p:cNvPr>
          <p:cNvSpPr txBox="1"/>
          <p:nvPr/>
        </p:nvSpPr>
        <p:spPr>
          <a:xfrm>
            <a:off x="571500" y="6734889"/>
            <a:ext cx="6841975" cy="246221"/>
          </a:xfrm>
          <a:prstGeom prst="rect">
            <a:avLst/>
          </a:prstGeom>
          <a:noFill/>
        </p:spPr>
        <p:txBody>
          <a:bodyPr wrap="square" rtlCol="1">
            <a:spAutoFit/>
          </a:bodyPr>
          <a:lstStyle/>
          <a:p>
            <a:pPr algn="l"/>
            <a:r>
              <a:rPr lang="en-US" sz="1000" dirty="0">
                <a:latin typeface="Calibri" panose="020F0502020204030204" pitchFamily="34" charset="0"/>
                <a:cs typeface="Calibri" panose="020F0502020204030204" pitchFamily="34" charset="0"/>
              </a:rPr>
              <a:t>* Average scores, based on interviewees’ assessment of space/content addressing each item, from 1 (low) to 7 (high) </a:t>
            </a:r>
            <a:endParaRPr lang="he-IL" sz="1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124489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41</a:t>
            </a:fld>
            <a:endParaRPr lang="en-US" sz="1400" dirty="0"/>
          </a:p>
        </p:txBody>
      </p:sp>
      <p:sp>
        <p:nvSpPr>
          <p:cNvPr id="17" name="TextBox 16"/>
          <p:cNvSpPr txBox="1"/>
          <p:nvPr/>
        </p:nvSpPr>
        <p:spPr>
          <a:xfrm>
            <a:off x="40640" y="0"/>
            <a:ext cx="12192000" cy="400110"/>
          </a:xfrm>
          <a:prstGeom prst="rect">
            <a:avLst/>
          </a:prstGeom>
          <a:solidFill>
            <a:srgbClr val="EC1C3C"/>
          </a:solidFill>
        </p:spPr>
        <p:txBody>
          <a:bodyPr wrap="square" rtlCol="0">
            <a:spAutoFit/>
          </a:bodyPr>
          <a:lstStyle/>
          <a:p>
            <a:pPr algn="ctr" rtl="1"/>
            <a:r>
              <a:rPr lang="en-US" sz="2000" b="1" dirty="0">
                <a:solidFill>
                  <a:schemeClr val="bg1"/>
                </a:solidFill>
                <a:latin typeface="Tahoma" pitchFamily="34" charset="0"/>
                <a:ea typeface="Tahoma" pitchFamily="34" charset="0"/>
                <a:cs typeface="Tahoma" pitchFamily="34" charset="0"/>
              </a:rPr>
              <a:t>GameTruck – City Center</a:t>
            </a:r>
            <a:endParaRPr lang="he-IL" sz="2000" b="1" dirty="0">
              <a:solidFill>
                <a:schemeClr val="bg1"/>
              </a:solidFill>
              <a:latin typeface="Tahoma" pitchFamily="34" charset="0"/>
              <a:ea typeface="Tahoma" pitchFamily="34" charset="0"/>
              <a:cs typeface="Tahoma" pitchFamily="34" charset="0"/>
            </a:endParaRPr>
          </a:p>
        </p:txBody>
      </p:sp>
      <p:sp>
        <p:nvSpPr>
          <p:cNvPr id="7" name="Rectangle 6">
            <a:extLst>
              <a:ext uri="{FF2B5EF4-FFF2-40B4-BE49-F238E27FC236}">
                <a16:creationId xmlns:a16="http://schemas.microsoft.com/office/drawing/2014/main" id="{5E99DBBD-9311-437C-B8AC-D86FBDD83C94}"/>
              </a:ext>
            </a:extLst>
          </p:cNvPr>
          <p:cNvSpPr/>
          <p:nvPr/>
        </p:nvSpPr>
        <p:spPr>
          <a:xfrm>
            <a:off x="6726256" y="468739"/>
            <a:ext cx="5083123" cy="4856009"/>
          </a:xfrm>
          <a:prstGeom prst="rect">
            <a:avLst/>
          </a:prstGeom>
          <a:solidFill>
            <a:schemeClr val="bg1"/>
          </a:solidFill>
        </p:spPr>
        <p:txBody>
          <a:bodyPr wrap="square">
            <a:spAutoFit/>
          </a:bodyPr>
          <a:lstStyle/>
          <a:p>
            <a:pPr algn="ctr" rtl="1">
              <a:buClr>
                <a:srgbClr val="EC1C3C"/>
              </a:buClr>
            </a:pPr>
            <a:r>
              <a:rPr lang="en-US" sz="1200" b="1" dirty="0">
                <a:solidFill>
                  <a:srgbClr val="4978A6"/>
                </a:solidFill>
                <a:latin typeface="Tahoma" panose="020B0604030504040204" pitchFamily="34" charset="0"/>
                <a:ea typeface="Tahoma" panose="020B0604030504040204" pitchFamily="34" charset="0"/>
                <a:cs typeface="Tahoma" panose="020B0604030504040204" pitchFamily="34" charset="0"/>
              </a:rPr>
              <a:t>Insights and recommendations for further activity</a:t>
            </a:r>
            <a:br>
              <a:rPr lang="en-US" sz="1200" b="1" dirty="0">
                <a:latin typeface="Tahoma" panose="020B0604030504040204" pitchFamily="34" charset="0"/>
                <a:ea typeface="Tahoma" panose="020B0604030504040204" pitchFamily="34" charset="0"/>
                <a:cs typeface="Tahoma" panose="020B0604030504040204" pitchFamily="34" charset="0"/>
              </a:rPr>
            </a:br>
            <a:endParaRPr lang="he-IL" sz="1200" b="1"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At the activity stations, equipment is spread out for participant use. Guidance is dynamic and responsive to  events and participants’ behavior. Spontaneity is encouraged. </a:t>
            </a:r>
          </a:p>
          <a:p>
            <a:pPr marL="285750" indent="-285750" algn="l">
              <a:lnSpc>
                <a:spcPct val="150000"/>
              </a:lnSpc>
              <a:buClr>
                <a:srgbClr val="EC1C3C"/>
              </a:buClr>
              <a:buFont typeface="Tahoma" panose="020B0604030504040204" pitchFamily="34" charset="0"/>
              <a:buChar char="█"/>
            </a:pPr>
            <a:r>
              <a:rPr lang="en-US" sz="1200" b="1" dirty="0">
                <a:latin typeface="Tahoma" panose="020B0604030504040204" pitchFamily="34" charset="0"/>
                <a:ea typeface="Tahoma" panose="020B0604030504040204" pitchFamily="34" charset="0"/>
                <a:cs typeface="Tahoma" panose="020B0604030504040204" pitchFamily="34" charset="0"/>
              </a:rPr>
              <a:t>Activities are integrated into natural community gatherings in the public space, </a:t>
            </a:r>
            <a:r>
              <a:rPr lang="en-US" sz="1200" dirty="0">
                <a:latin typeface="Tahoma" panose="020B0604030504040204" pitchFamily="34" charset="0"/>
                <a:ea typeface="Tahoma" panose="020B0604030504040204" pitchFamily="34" charset="0"/>
                <a:cs typeface="Tahoma" panose="020B0604030504040204" pitchFamily="34" charset="0"/>
              </a:rPr>
              <a:t>yet without claiming “ownership” of the space. This important aspect needs to be preserved. Activities should be inviting towards all people in the park, not exclusionary.</a:t>
            </a:r>
          </a:p>
          <a:p>
            <a:pPr marL="285750" indent="-285750" algn="l">
              <a:lnSpc>
                <a:spcPct val="150000"/>
              </a:lnSpc>
              <a:buClr>
                <a:srgbClr val="EC1C3C"/>
              </a:buClr>
              <a:buFont typeface="Tahoma" panose="020B0604030504040204" pitchFamily="34" charset="0"/>
              <a:buChar char="█"/>
            </a:pPr>
            <a:r>
              <a:rPr lang="en-US" sz="1200" b="1" dirty="0">
                <a:latin typeface="Tahoma" panose="020B0604030504040204" pitchFamily="34" charset="0"/>
                <a:ea typeface="Tahoma" panose="020B0604030504040204" pitchFamily="34" charset="0"/>
                <a:cs typeface="Tahoma" panose="020B0604030504040204" pitchFamily="34" charset="0"/>
              </a:rPr>
              <a:t>Activities should be more widespread</a:t>
            </a:r>
            <a:r>
              <a:rPr lang="en-US" sz="1200" dirty="0">
                <a:latin typeface="Tahoma" panose="020B0604030504040204" pitchFamily="34" charset="0"/>
                <a:ea typeface="Tahoma" panose="020B0604030504040204" pitchFamily="34" charset="0"/>
                <a:cs typeface="Tahoma" panose="020B0604030504040204" pitchFamily="34" charset="0"/>
              </a:rPr>
              <a:t>, to reach a broader audience. However, there is value in keeping the number of participants small to </a:t>
            </a:r>
            <a:r>
              <a:rPr lang="en-US" sz="1200" b="1" dirty="0">
                <a:latin typeface="Tahoma" panose="020B0604030504040204" pitchFamily="34" charset="0"/>
                <a:ea typeface="Tahoma" panose="020B0604030504040204" pitchFamily="34" charset="0"/>
                <a:cs typeface="Tahoma" panose="020B0604030504040204" pitchFamily="34" charset="0"/>
              </a:rPr>
              <a:t>preserve an intimate neighborhood/community atmosphere</a:t>
            </a:r>
            <a:r>
              <a:rPr lang="en-US" sz="1200" dirty="0">
                <a:latin typeface="Tahoma" panose="020B0604030504040204" pitchFamily="34" charset="0"/>
                <a:ea typeface="Tahoma" panose="020B0604030504040204" pitchFamily="34" charset="0"/>
                <a:cs typeface="Tahoma" panose="020B0604030504040204" pitchFamily="34" charset="0"/>
              </a:rPr>
              <a:t>.</a:t>
            </a:r>
            <a:r>
              <a:rPr lang="he-IL" sz="1200" b="1" dirty="0">
                <a:latin typeface="Tahoma" panose="020B0604030504040204" pitchFamily="34" charset="0"/>
                <a:ea typeface="Tahoma" panose="020B0604030504040204" pitchFamily="34" charset="0"/>
                <a:cs typeface="Tahoma" panose="020B0604030504040204" pitchFamily="34" charset="0"/>
              </a:rPr>
              <a:t> </a:t>
            </a: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Participants said they would like the program to continue and return to the same locations in the city center. Some said they would go to other locations if they knew about upcoming activities. There should be signs at activity sites about upcoming activities and their locations, for people who do not see online updates. </a:t>
            </a:r>
          </a:p>
        </p:txBody>
      </p:sp>
      <p:pic>
        <p:nvPicPr>
          <p:cNvPr id="5" name="Picture 4">
            <a:extLst>
              <a:ext uri="{FF2B5EF4-FFF2-40B4-BE49-F238E27FC236}">
                <a16:creationId xmlns:a16="http://schemas.microsoft.com/office/drawing/2014/main" id="{ED332E27-FE00-49E6-9F6A-042E73D04B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881" y="404531"/>
            <a:ext cx="2167198" cy="1625399"/>
          </a:xfrm>
          <a:prstGeom prst="rect">
            <a:avLst/>
          </a:prstGeom>
        </p:spPr>
      </p:pic>
      <p:pic>
        <p:nvPicPr>
          <p:cNvPr id="6" name="Picture 5">
            <a:extLst>
              <a:ext uri="{FF2B5EF4-FFF2-40B4-BE49-F238E27FC236}">
                <a16:creationId xmlns:a16="http://schemas.microsoft.com/office/drawing/2014/main" id="{9A687085-9140-48CD-AE41-3A26C5E8F1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99286" y="400110"/>
            <a:ext cx="2400220" cy="1800165"/>
          </a:xfrm>
          <a:prstGeom prst="rect">
            <a:avLst/>
          </a:prstGeom>
        </p:spPr>
      </p:pic>
      <p:pic>
        <p:nvPicPr>
          <p:cNvPr id="8" name="Picture 7">
            <a:extLst>
              <a:ext uri="{FF2B5EF4-FFF2-40B4-BE49-F238E27FC236}">
                <a16:creationId xmlns:a16="http://schemas.microsoft.com/office/drawing/2014/main" id="{27ACADBB-273E-4134-8CD0-9A033B475A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14575" y="2286568"/>
            <a:ext cx="2366472" cy="3155297"/>
          </a:xfrm>
          <a:prstGeom prst="rect">
            <a:avLst/>
          </a:prstGeom>
        </p:spPr>
      </p:pic>
      <p:pic>
        <p:nvPicPr>
          <p:cNvPr id="9" name="Picture 8">
            <a:extLst>
              <a:ext uri="{FF2B5EF4-FFF2-40B4-BE49-F238E27FC236}">
                <a16:creationId xmlns:a16="http://schemas.microsoft.com/office/drawing/2014/main" id="{EC0B155E-EEC8-4AE1-8C26-D14AEB2024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61730" y="2923853"/>
            <a:ext cx="1869131" cy="2492174"/>
          </a:xfrm>
          <a:prstGeom prst="rect">
            <a:avLst/>
          </a:prstGeom>
        </p:spPr>
      </p:pic>
      <p:pic>
        <p:nvPicPr>
          <p:cNvPr id="10" name="Picture 9">
            <a:extLst>
              <a:ext uri="{FF2B5EF4-FFF2-40B4-BE49-F238E27FC236}">
                <a16:creationId xmlns:a16="http://schemas.microsoft.com/office/drawing/2014/main" id="{0E0E3F15-3DA0-4ED7-B8DF-7F29079C59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81550" y="400111"/>
            <a:ext cx="1844204" cy="2458939"/>
          </a:xfrm>
          <a:prstGeom prst="rect">
            <a:avLst/>
          </a:prstGeom>
        </p:spPr>
      </p:pic>
      <p:pic>
        <p:nvPicPr>
          <p:cNvPr id="11" name="Picture 10">
            <a:extLst>
              <a:ext uri="{FF2B5EF4-FFF2-40B4-BE49-F238E27FC236}">
                <a16:creationId xmlns:a16="http://schemas.microsoft.com/office/drawing/2014/main" id="{C8B97778-3F02-447C-BD1E-669455A17FC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091" y="2102342"/>
            <a:ext cx="2167198" cy="1625399"/>
          </a:xfrm>
          <a:prstGeom prst="rect">
            <a:avLst/>
          </a:prstGeom>
        </p:spPr>
      </p:pic>
      <p:pic>
        <p:nvPicPr>
          <p:cNvPr id="12" name="Picture 11">
            <a:extLst>
              <a:ext uri="{FF2B5EF4-FFF2-40B4-BE49-F238E27FC236}">
                <a16:creationId xmlns:a16="http://schemas.microsoft.com/office/drawing/2014/main" id="{034B7BB1-EBE3-42B7-ABD6-9753A988D75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881" y="3790628"/>
            <a:ext cx="2167198" cy="1625399"/>
          </a:xfrm>
          <a:prstGeom prst="rect">
            <a:avLst/>
          </a:prstGeom>
        </p:spPr>
      </p:pic>
    </p:spTree>
    <p:extLst>
      <p:ext uri="{BB962C8B-B14F-4D97-AF65-F5344CB8AC3E}">
        <p14:creationId xmlns:p14="http://schemas.microsoft.com/office/powerpoint/2010/main" val="22652693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42</a:t>
            </a:fld>
            <a:endParaRPr lang="en-US" sz="1400" dirty="0"/>
          </a:p>
        </p:txBody>
      </p:sp>
      <p:sp>
        <p:nvSpPr>
          <p:cNvPr id="17" name="TextBox 16"/>
          <p:cNvSpPr txBox="1"/>
          <p:nvPr/>
        </p:nvSpPr>
        <p:spPr>
          <a:xfrm>
            <a:off x="3035810" y="2541690"/>
            <a:ext cx="6120380" cy="730585"/>
          </a:xfrm>
          <a:prstGeom prst="rect">
            <a:avLst/>
          </a:prstGeom>
          <a:solidFill>
            <a:srgbClr val="EC1C3C"/>
          </a:solidFill>
        </p:spPr>
        <p:txBody>
          <a:bodyPr wrap="square" rtlCol="0">
            <a:spAutoFit/>
          </a:bodyPr>
          <a:lstStyle/>
          <a:p>
            <a:pPr algn="ctr" rtl="1">
              <a:lnSpc>
                <a:spcPct val="150000"/>
              </a:lnSpc>
            </a:pPr>
            <a:r>
              <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rPr>
              <a:t>Play Street</a:t>
            </a:r>
            <a:endParaRPr lang="he-IL"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240785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43</a:t>
            </a:fld>
            <a:endParaRPr lang="en-US" sz="1400" dirty="0"/>
          </a:p>
        </p:txBody>
      </p:sp>
      <p:sp>
        <p:nvSpPr>
          <p:cNvPr id="17" name="TextBox 16"/>
          <p:cNvSpPr txBox="1"/>
          <p:nvPr/>
        </p:nvSpPr>
        <p:spPr>
          <a:xfrm>
            <a:off x="0" y="-9067"/>
            <a:ext cx="12192001" cy="400110"/>
          </a:xfrm>
          <a:prstGeom prst="rect">
            <a:avLst/>
          </a:prstGeom>
          <a:solidFill>
            <a:srgbClr val="EC1C3C"/>
          </a:solidFill>
        </p:spPr>
        <p:txBody>
          <a:bodyPr wrap="square" rtlCol="0">
            <a:spAutoFit/>
          </a:bodyPr>
          <a:lstStyle/>
          <a:p>
            <a:pPr algn="ctr" rtl="1"/>
            <a:r>
              <a:rPr lang="en-US" sz="2000" b="1" dirty="0">
                <a:solidFill>
                  <a:schemeClr val="bg1"/>
                </a:solidFill>
                <a:latin typeface="Tahoma" pitchFamily="34" charset="0"/>
                <a:ea typeface="Tahoma" pitchFamily="34" charset="0"/>
                <a:cs typeface="Tahoma" pitchFamily="34" charset="0"/>
              </a:rPr>
              <a:t>Play Street - Background</a:t>
            </a:r>
            <a:endParaRPr lang="he-IL" sz="2000" b="1" dirty="0">
              <a:solidFill>
                <a:schemeClr val="bg1"/>
              </a:solidFill>
              <a:latin typeface="Tahoma" pitchFamily="34" charset="0"/>
              <a:ea typeface="Tahoma" pitchFamily="34" charset="0"/>
              <a:cs typeface="Tahoma" pitchFamily="34" charset="0"/>
            </a:endParaRPr>
          </a:p>
        </p:txBody>
      </p:sp>
      <p:sp>
        <p:nvSpPr>
          <p:cNvPr id="6" name="Rectangle 5">
            <a:extLst>
              <a:ext uri="{FF2B5EF4-FFF2-40B4-BE49-F238E27FC236}">
                <a16:creationId xmlns:a16="http://schemas.microsoft.com/office/drawing/2014/main" id="{53E05EDB-E3A9-4AE9-BD2C-3E658605C89F}"/>
              </a:ext>
            </a:extLst>
          </p:cNvPr>
          <p:cNvSpPr/>
          <p:nvPr/>
        </p:nvSpPr>
        <p:spPr>
          <a:xfrm>
            <a:off x="6096000" y="683548"/>
            <a:ext cx="5770820" cy="5219057"/>
          </a:xfrm>
          <a:prstGeom prst="rect">
            <a:avLst/>
          </a:prstGeom>
          <a:noFill/>
        </p:spPr>
        <p:txBody>
          <a:bodyPr wrap="square" lIns="91440" tIns="45720" rIns="91440" bIns="45720" anchor="t">
            <a:spAutoFit/>
          </a:bodyPr>
          <a:lstStyle/>
          <a:p>
            <a:pPr marL="285750" indent="-285750" algn="l">
              <a:lnSpc>
                <a:spcPct val="150000"/>
              </a:lnSpc>
              <a:buClr>
                <a:srgbClr val="FFC000"/>
              </a:buClr>
              <a:buFontTx/>
              <a:buChar char="█"/>
              <a:defRPr/>
            </a:pPr>
            <a:r>
              <a:rPr lang="en-US" sz="1400" dirty="0">
                <a:latin typeface="Tahoma" panose="020B0604030504040204" pitchFamily="34" charset="0"/>
                <a:ea typeface="Tahoma" panose="020B0604030504040204" pitchFamily="34" charset="0"/>
                <a:cs typeface="Tahoma" panose="020B0604030504040204" pitchFamily="34" charset="0"/>
              </a:rPr>
              <a:t>'Play Street’ was launched in July 2021 to help meet the needs of young children and their caregivers in public spaces. The initiative was co-promoted by the Community Administration, Urban95, and municipal departments (transportation, sanitation, planning, street lighting, city beautification) that helped with physical infrastructure.</a:t>
            </a:r>
          </a:p>
          <a:p>
            <a:pPr marL="285750" indent="-285750">
              <a:lnSpc>
                <a:spcPct val="150000"/>
              </a:lnSpc>
              <a:buClr>
                <a:srgbClr val="FFC000"/>
              </a:buClr>
              <a:buFontTx/>
              <a:buChar char="█"/>
              <a:defRPr/>
            </a:pPr>
            <a:r>
              <a:rPr lang="en-US" sz="1400" dirty="0">
                <a:latin typeface="Tahoma" panose="020B0604030504040204" pitchFamily="34" charset="0"/>
                <a:ea typeface="Tahoma" panose="020B0604030504040204" pitchFamily="34" charset="0"/>
                <a:cs typeface="Tahoma" panose="020B0604030504040204" pitchFamily="34" charset="0"/>
              </a:rPr>
              <a:t>A section of street was closed to motorized vehicles, and transformed into a recreational area with mats, beanbags, soap bubbles, wooden toys, hoops, balloons, etc. The event included music and concluded with a circus/magic show.</a:t>
            </a:r>
          </a:p>
          <a:p>
            <a:pPr marL="285750" indent="-285750" algn="l">
              <a:lnSpc>
                <a:spcPct val="150000"/>
              </a:lnSpc>
              <a:buClr>
                <a:srgbClr val="FFC000"/>
              </a:buClr>
              <a:buFontTx/>
              <a:buChar char="█"/>
              <a:defRPr/>
            </a:pPr>
            <a:r>
              <a:rPr lang="en-US" sz="1400" dirty="0">
                <a:latin typeface="Tahoma" panose="020B0604030504040204" pitchFamily="34" charset="0"/>
                <a:ea typeface="Tahoma" panose="020B0604030504040204" pitchFamily="34" charset="0"/>
                <a:cs typeface="Tahoma" panose="020B0604030504040204" pitchFamily="34" charset="0"/>
              </a:rPr>
              <a:t>The first activity took place on Warsaw Ghetto Street in the Neve Sha'anan neighborhood in south Tel Aviv, in cooperation with the Gan HaRitzifim project* to provide a response to the needs of young children and their caregivers, especially from the population of asylum seekers. The project has been repeated monthly.</a:t>
            </a:r>
            <a:endParaRPr lang="he-IL" sz="14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FFC000"/>
              </a:buClr>
              <a:buFontTx/>
              <a:buChar char="█"/>
              <a:defRPr/>
            </a:pPr>
            <a:r>
              <a:rPr lang="en-US" sz="1400" dirty="0">
                <a:latin typeface="Tahoma" panose="020B0604030504040204" pitchFamily="34" charset="0"/>
                <a:ea typeface="Tahoma" panose="020B0604030504040204" pitchFamily="34" charset="0"/>
                <a:cs typeface="Tahoma" panose="020B0604030504040204" pitchFamily="34" charset="0"/>
              </a:rPr>
              <a:t>Counselors from Gan HaRitzifim operated the stations. The station with wooden toys was operated by the company “Sikhaku".</a:t>
            </a:r>
            <a:endParaRPr lang="he-IL" sz="1400" dirty="0">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AFDBA8B6-ABBF-4585-9771-DFEB2595AFB0}"/>
              </a:ext>
            </a:extLst>
          </p:cNvPr>
          <p:cNvSpPr txBox="1"/>
          <p:nvPr/>
        </p:nvSpPr>
        <p:spPr>
          <a:xfrm>
            <a:off x="128586" y="3053146"/>
            <a:ext cx="5770820" cy="3200876"/>
          </a:xfrm>
          <a:prstGeom prst="rect">
            <a:avLst/>
          </a:prstGeom>
          <a:solidFill>
            <a:srgbClr val="F7E88D"/>
          </a:solidFill>
        </p:spPr>
        <p:txBody>
          <a:bodyPr wrap="square" rtlCol="1">
            <a:spAutoFit/>
          </a:bodyPr>
          <a:lstStyle/>
          <a:p>
            <a:pPr algn="l">
              <a:spcBef>
                <a:spcPts val="600"/>
              </a:spcBef>
              <a:buClr>
                <a:srgbClr val="EC1C3C"/>
              </a:buClr>
            </a:pPr>
            <a:r>
              <a:rPr lang="en-US" sz="1400" b="1" dirty="0">
                <a:latin typeface="Tahoma" panose="020B0604030504040204" pitchFamily="34" charset="0"/>
                <a:ea typeface="Tahoma" panose="020B0604030504040204" pitchFamily="34" charset="0"/>
                <a:cs typeface="Tahoma" panose="020B0604030504040204" pitchFamily="34" charset="0"/>
              </a:rPr>
              <a:t>The Gan HaRitzifim* Project-Interview with project manager</a:t>
            </a:r>
            <a:endParaRPr lang="he-IL" sz="1200" dirty="0">
              <a:latin typeface="Tahoma" panose="020B0604030504040204" pitchFamily="34" charset="0"/>
              <a:ea typeface="Tahoma" panose="020B0604030504040204" pitchFamily="34" charset="0"/>
              <a:cs typeface="Tahoma" panose="020B0604030504040204" pitchFamily="34" charset="0"/>
            </a:endParaRPr>
          </a:p>
          <a:p>
            <a:pPr marL="171450" indent="-171450" algn="l">
              <a:spcBef>
                <a:spcPts val="600"/>
              </a:spcBef>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Gan HaRitzifim is a large public park near the old central bus station in Tel Aviv. The area is unsafe due to drug trafficking, prostitution, and crime, which worsened during the Coronavirus crisis</a:t>
            </a:r>
            <a:r>
              <a:rPr lang="he-IL" sz="1200" dirty="0">
                <a:latin typeface="Tahoma" panose="020B0604030504040204" pitchFamily="34" charset="0"/>
                <a:ea typeface="Tahoma" panose="020B0604030504040204" pitchFamily="34" charset="0"/>
                <a:cs typeface="Tahoma" panose="020B0604030504040204" pitchFamily="34" charset="0"/>
              </a:rPr>
              <a:t>.</a:t>
            </a:r>
          </a:p>
          <a:p>
            <a:pPr marL="171450" indent="-171450" algn="l">
              <a:spcBef>
                <a:spcPts val="600"/>
              </a:spcBef>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Given these dangers in the park, and lack of appropriate responses to residents’ needs, neighborhood children gather in places such as parking lots or roads</a:t>
            </a:r>
            <a:r>
              <a:rPr lang="he-IL" sz="1200" dirty="0">
                <a:latin typeface="Tahoma" panose="020B0604030504040204" pitchFamily="34" charset="0"/>
                <a:ea typeface="Tahoma" panose="020B0604030504040204" pitchFamily="34" charset="0"/>
                <a:cs typeface="Tahoma" panose="020B0604030504040204" pitchFamily="34" charset="0"/>
              </a:rPr>
              <a:t>.</a:t>
            </a:r>
            <a:r>
              <a:rPr lang="en-US" sz="1200" dirty="0">
                <a:latin typeface="Tahoma" panose="020B0604030504040204" pitchFamily="34" charset="0"/>
                <a:ea typeface="Tahoma" panose="020B0604030504040204" pitchFamily="34" charset="0"/>
                <a:cs typeface="Tahoma" panose="020B0604030504040204" pitchFamily="34" charset="0"/>
              </a:rPr>
              <a:t> Since many parents in the community of asylum-seekers work long hours, their children are often seen wandering in these areas until late in the evening.</a:t>
            </a:r>
            <a:endParaRPr lang="he-IL" sz="1200" dirty="0">
              <a:latin typeface="Tahoma" panose="020B0604030504040204" pitchFamily="34" charset="0"/>
              <a:ea typeface="Tahoma" panose="020B0604030504040204" pitchFamily="34" charset="0"/>
              <a:cs typeface="Tahoma" panose="020B0604030504040204" pitchFamily="34" charset="0"/>
            </a:endParaRPr>
          </a:p>
          <a:p>
            <a:pPr marL="171450" indent="-171450" algn="l">
              <a:spcBef>
                <a:spcPts val="600"/>
              </a:spcBef>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The Gan HaRitzifim project began in the Neve Sha'anan neighborhood 2021, in collaboration with the Community Administration and the Mesila organization, to promote a safer living environment and suitable public spaces for children and parents in this neighborhood.</a:t>
            </a:r>
            <a:endParaRPr lang="he-IL" sz="1200" dirty="0">
              <a:latin typeface="Tahoma" panose="020B0604030504040204" pitchFamily="34" charset="0"/>
              <a:ea typeface="Tahoma" panose="020B0604030504040204" pitchFamily="34" charset="0"/>
              <a:cs typeface="Tahoma" panose="020B0604030504040204" pitchFamily="34" charset="0"/>
            </a:endParaRPr>
          </a:p>
          <a:p>
            <a:pPr marL="171450" indent="-171450" algn="l">
              <a:spcBef>
                <a:spcPts val="600"/>
              </a:spcBef>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The project works to develop and improve the park and surrounding area. The idea for a 'play street’ arose as an additional way to create safe spaces in the neighborhood for children and their families.</a:t>
            </a:r>
            <a:endParaRPr lang="he-IL" sz="1200"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1E586F8F-B2CA-464B-8DD4-57DDCA34D2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586" y="535416"/>
            <a:ext cx="3343275" cy="2507456"/>
          </a:xfrm>
          <a:prstGeom prst="rect">
            <a:avLst/>
          </a:prstGeom>
        </p:spPr>
      </p:pic>
      <p:pic>
        <p:nvPicPr>
          <p:cNvPr id="11" name="Picture 10">
            <a:extLst>
              <a:ext uri="{FF2B5EF4-FFF2-40B4-BE49-F238E27FC236}">
                <a16:creationId xmlns:a16="http://schemas.microsoft.com/office/drawing/2014/main" id="{9A21A0B2-0891-4C21-84FC-7388FD5638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05211" y="535416"/>
            <a:ext cx="1881189" cy="2508252"/>
          </a:xfrm>
          <a:prstGeom prst="rect">
            <a:avLst/>
          </a:prstGeom>
        </p:spPr>
      </p:pic>
    </p:spTree>
    <p:extLst>
      <p:ext uri="{BB962C8B-B14F-4D97-AF65-F5344CB8AC3E}">
        <p14:creationId xmlns:p14="http://schemas.microsoft.com/office/powerpoint/2010/main" val="11604124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44</a:t>
            </a:fld>
            <a:endParaRPr lang="en-US" sz="1400" dirty="0"/>
          </a:p>
        </p:txBody>
      </p:sp>
      <p:sp>
        <p:nvSpPr>
          <p:cNvPr id="17" name="TextBox 16"/>
          <p:cNvSpPr txBox="1"/>
          <p:nvPr/>
        </p:nvSpPr>
        <p:spPr>
          <a:xfrm>
            <a:off x="0" y="-9067"/>
            <a:ext cx="12192001" cy="400110"/>
          </a:xfrm>
          <a:prstGeom prst="rect">
            <a:avLst/>
          </a:prstGeom>
          <a:solidFill>
            <a:srgbClr val="EC1C3C"/>
          </a:solidFill>
        </p:spPr>
        <p:txBody>
          <a:bodyPr wrap="square" rtlCol="0">
            <a:spAutoFit/>
          </a:bodyPr>
          <a:lstStyle/>
          <a:p>
            <a:pPr algn="ctr" rtl="1"/>
            <a:r>
              <a:rPr lang="en-US" sz="2000" b="1" dirty="0">
                <a:solidFill>
                  <a:schemeClr val="bg1"/>
                </a:solidFill>
                <a:latin typeface="Tahoma" pitchFamily="34" charset="0"/>
                <a:ea typeface="Tahoma" pitchFamily="34" charset="0"/>
                <a:cs typeface="Tahoma" pitchFamily="34" charset="0"/>
              </a:rPr>
              <a:t>Play Street - Background</a:t>
            </a:r>
            <a:endParaRPr lang="he-IL" sz="2000" b="1" dirty="0">
              <a:solidFill>
                <a:schemeClr val="bg1"/>
              </a:solidFill>
              <a:latin typeface="Tahoma" pitchFamily="34" charset="0"/>
              <a:ea typeface="Tahoma" pitchFamily="34" charset="0"/>
              <a:cs typeface="Tahoma" pitchFamily="34" charset="0"/>
            </a:endParaRPr>
          </a:p>
        </p:txBody>
      </p:sp>
      <p:sp>
        <p:nvSpPr>
          <p:cNvPr id="6" name="Rectangle 5">
            <a:extLst>
              <a:ext uri="{FF2B5EF4-FFF2-40B4-BE49-F238E27FC236}">
                <a16:creationId xmlns:a16="http://schemas.microsoft.com/office/drawing/2014/main" id="{53E05EDB-E3A9-4AE9-BD2C-3E658605C89F}"/>
              </a:ext>
            </a:extLst>
          </p:cNvPr>
          <p:cNvSpPr/>
          <p:nvPr/>
        </p:nvSpPr>
        <p:spPr>
          <a:xfrm>
            <a:off x="6275692" y="690777"/>
            <a:ext cx="5321577" cy="5542223"/>
          </a:xfrm>
          <a:prstGeom prst="rect">
            <a:avLst/>
          </a:prstGeom>
          <a:noFill/>
        </p:spPr>
        <p:txBody>
          <a:bodyPr wrap="square" lIns="91440" tIns="45720" rIns="91440" bIns="45720" anchor="t">
            <a:spAutoFit/>
          </a:bodyPr>
          <a:lstStyle/>
          <a:p>
            <a:pPr marL="285750" indent="-285750" algn="l">
              <a:lnSpc>
                <a:spcPct val="150000"/>
              </a:lnSpc>
              <a:buClr>
                <a:srgbClr val="FFC000"/>
              </a:buClr>
              <a:buFontTx/>
              <a:buChar char="█"/>
              <a:defRPr/>
            </a:pPr>
            <a:r>
              <a:rPr lang="en-US" sz="1400" dirty="0">
                <a:solidFill>
                  <a:prstClr val="black"/>
                </a:solidFill>
                <a:latin typeface="Tahoma" pitchFamily="34" charset="0"/>
                <a:ea typeface="Tahoma" pitchFamily="34" charset="0"/>
                <a:cs typeface="Tahoma" pitchFamily="34" charset="0"/>
              </a:rPr>
              <a:t>The activity was well attended and got positive feedback. The Urban95 team developed a user guide that explains, in an accessible and simple way, how to implement this initiative in other neighborhoods, via community centers. </a:t>
            </a:r>
            <a:r>
              <a:rPr lang="en-US" sz="1400" b="1" dirty="0">
                <a:solidFill>
                  <a:prstClr val="black"/>
                </a:solidFill>
                <a:latin typeface="Tahoma" pitchFamily="34" charset="0"/>
                <a:ea typeface="Tahoma" pitchFamily="34" charset="0"/>
                <a:cs typeface="Tahoma" pitchFamily="34" charset="0"/>
              </a:rPr>
              <a:t>The concept was adopted throughout the city, and incorporated into other activities (past and planned) in the south and center of the city.</a:t>
            </a:r>
            <a:r>
              <a:rPr lang="he-IL" sz="1400" b="1" dirty="0">
                <a:solidFill>
                  <a:prstClr val="black"/>
                </a:solidFill>
                <a:latin typeface="Tahoma" pitchFamily="34" charset="0"/>
                <a:ea typeface="Tahoma" pitchFamily="34" charset="0"/>
                <a:cs typeface="Tahoma" pitchFamily="34" charset="0"/>
              </a:rPr>
              <a:t> </a:t>
            </a:r>
            <a:endParaRPr lang="en-US" sz="1400" b="1" dirty="0">
              <a:solidFill>
                <a:prstClr val="black"/>
              </a:solidFill>
              <a:latin typeface="Tahoma" pitchFamily="34" charset="0"/>
              <a:ea typeface="Tahoma" pitchFamily="34" charset="0"/>
              <a:cs typeface="Tahoma" pitchFamily="34" charset="0"/>
            </a:endParaRPr>
          </a:p>
          <a:p>
            <a:pPr marL="285750" indent="-285750" algn="l">
              <a:lnSpc>
                <a:spcPct val="150000"/>
              </a:lnSpc>
              <a:buClr>
                <a:srgbClr val="FFC000"/>
              </a:buClr>
              <a:buFontTx/>
              <a:buChar char="█"/>
              <a:defRPr/>
            </a:pPr>
            <a:r>
              <a:rPr lang="en-US" sz="1400" dirty="0">
                <a:solidFill>
                  <a:prstClr val="black"/>
                </a:solidFill>
                <a:latin typeface="Tahoma" pitchFamily="34" charset="0"/>
                <a:ea typeface="Tahoma" pitchFamily="34" charset="0"/>
                <a:cs typeface="Tahoma" pitchFamily="34" charset="0"/>
              </a:rPr>
              <a:t>Following the success of the pilot project in Neve Sha'anan, Play Street has become a monthly event, funded by the Community, Culture and Sports Administration.</a:t>
            </a:r>
            <a:r>
              <a:rPr lang="he-IL" sz="1400" dirty="0">
                <a:solidFill>
                  <a:prstClr val="black"/>
                </a:solidFill>
                <a:latin typeface="Tahoma" pitchFamily="34" charset="0"/>
                <a:ea typeface="Tahoma" pitchFamily="34" charset="0"/>
                <a:cs typeface="Tahoma" pitchFamily="34" charset="0"/>
              </a:rPr>
              <a:t> </a:t>
            </a:r>
          </a:p>
          <a:p>
            <a:pPr marL="285750" indent="-285750" algn="l">
              <a:lnSpc>
                <a:spcPct val="150000"/>
              </a:lnSpc>
              <a:buClr>
                <a:srgbClr val="FFC000"/>
              </a:buClr>
              <a:buFontTx/>
              <a:buChar char="█"/>
              <a:defRPr/>
            </a:pPr>
            <a:r>
              <a:rPr lang="en-US" sz="1400" dirty="0">
                <a:solidFill>
                  <a:prstClr val="black"/>
                </a:solidFill>
                <a:latin typeface="Tahoma" pitchFamily="34" charset="0"/>
                <a:ea typeface="Tahoma" pitchFamily="34" charset="0"/>
                <a:cs typeface="Tahoma" pitchFamily="34" charset="0"/>
              </a:rPr>
              <a:t>The Play Street concept is well-known around the world and has been researched and validated by numerous studies. Webinars on the subject inspire local teams and promote tailored implementation practices. The Urban95 team in Tel Aviv-Jaffa participated in and provided much of the content for the webinar “Impact of Play Streets - Physical Activity and Public Health”</a:t>
            </a:r>
            <a:r>
              <a:rPr lang="he-IL" sz="1400" dirty="0">
                <a:solidFill>
                  <a:prstClr val="black"/>
                </a:solidFill>
                <a:latin typeface="Tahoma" pitchFamily="34" charset="0"/>
                <a:ea typeface="Tahoma" pitchFamily="34" charset="0"/>
                <a:cs typeface="Tahoma" pitchFamily="34" charset="0"/>
              </a:rPr>
              <a:t>.</a:t>
            </a:r>
            <a:endParaRPr lang="he-IL" sz="1400"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628B2276-D2F2-489E-BF33-5282F1293488}"/>
              </a:ext>
            </a:extLst>
          </p:cNvPr>
          <p:cNvPicPr>
            <a:picLocks noChangeAspect="1"/>
          </p:cNvPicPr>
          <p:nvPr/>
        </p:nvPicPr>
        <p:blipFill>
          <a:blip r:embed="rId3"/>
          <a:stretch>
            <a:fillRect/>
          </a:stretch>
        </p:blipFill>
        <p:spPr>
          <a:xfrm>
            <a:off x="640861" y="717611"/>
            <a:ext cx="5321577" cy="4780525"/>
          </a:xfrm>
          <a:prstGeom prst="rect">
            <a:avLst/>
          </a:prstGeom>
          <a:ln w="28575">
            <a:solidFill>
              <a:srgbClr val="A5A5A5"/>
            </a:solidFill>
            <a:prstDash val="dash"/>
          </a:ln>
        </p:spPr>
      </p:pic>
      <p:sp>
        <p:nvSpPr>
          <p:cNvPr id="8" name="TextBox 7">
            <a:extLst>
              <a:ext uri="{FF2B5EF4-FFF2-40B4-BE49-F238E27FC236}">
                <a16:creationId xmlns:a16="http://schemas.microsoft.com/office/drawing/2014/main" id="{C0942D65-B4D0-492A-8564-9C73F2865173}"/>
              </a:ext>
            </a:extLst>
          </p:cNvPr>
          <p:cNvSpPr txBox="1"/>
          <p:nvPr/>
        </p:nvSpPr>
        <p:spPr>
          <a:xfrm>
            <a:off x="2447636" y="5548011"/>
            <a:ext cx="3610704" cy="246221"/>
          </a:xfrm>
          <a:prstGeom prst="rect">
            <a:avLst/>
          </a:prstGeom>
          <a:noFill/>
        </p:spPr>
        <p:txBody>
          <a:bodyPr wrap="square" rtlCol="1">
            <a:spAutoFit/>
          </a:bodyPr>
          <a:lstStyle/>
          <a:p>
            <a:pPr algn="r" rtl="1"/>
            <a:r>
              <a:rPr lang="en-US" sz="1000" dirty="0">
                <a:latin typeface="Calibri" panose="020F0502020204030204" pitchFamily="34" charset="0"/>
                <a:cs typeface="Calibri" panose="020F0502020204030204" pitchFamily="34" charset="0"/>
              </a:rPr>
              <a:t>From the user guide - Urban95 Tel Aviv-Jaffa</a:t>
            </a:r>
            <a:endParaRPr lang="he-IL" sz="1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688353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45</a:t>
            </a:fld>
            <a:endParaRPr lang="en-US" sz="1400" dirty="0"/>
          </a:p>
        </p:txBody>
      </p:sp>
      <p:sp>
        <p:nvSpPr>
          <p:cNvPr id="17" name="TextBox 16"/>
          <p:cNvSpPr txBox="1"/>
          <p:nvPr/>
        </p:nvSpPr>
        <p:spPr>
          <a:xfrm>
            <a:off x="0" y="0"/>
            <a:ext cx="12192000" cy="400110"/>
          </a:xfrm>
          <a:prstGeom prst="rect">
            <a:avLst/>
          </a:prstGeom>
          <a:solidFill>
            <a:srgbClr val="EC1C3C"/>
          </a:solidFill>
        </p:spPr>
        <p:txBody>
          <a:bodyPr wrap="square" rtlCol="0">
            <a:spAutoFit/>
          </a:bodyPr>
          <a:lstStyle/>
          <a:p>
            <a:pPr algn="ctr"/>
            <a:r>
              <a:rPr lang="en-US" sz="2000" b="1" dirty="0">
                <a:solidFill>
                  <a:schemeClr val="bg1"/>
                </a:solidFill>
                <a:latin typeface="Tahoma" pitchFamily="34" charset="0"/>
                <a:ea typeface="Tahoma" pitchFamily="34" charset="0"/>
                <a:cs typeface="Tahoma" pitchFamily="34" charset="0"/>
              </a:rPr>
              <a:t>Play Street – Research Method</a:t>
            </a:r>
            <a:endParaRPr lang="he-IL" sz="2000" b="1" dirty="0">
              <a:solidFill>
                <a:schemeClr val="bg1"/>
              </a:solidFill>
              <a:latin typeface="Tahoma" pitchFamily="34" charset="0"/>
              <a:ea typeface="Tahoma" pitchFamily="34" charset="0"/>
              <a:cs typeface="Tahoma" pitchFamily="34" charset="0"/>
            </a:endParaRPr>
          </a:p>
        </p:txBody>
      </p:sp>
      <p:sp>
        <p:nvSpPr>
          <p:cNvPr id="4" name="TextBox 3">
            <a:extLst>
              <a:ext uri="{FF2B5EF4-FFF2-40B4-BE49-F238E27FC236}">
                <a16:creationId xmlns:a16="http://schemas.microsoft.com/office/drawing/2014/main" id="{65EBCA4D-848B-425D-A656-BBBB03F809C7}"/>
              </a:ext>
            </a:extLst>
          </p:cNvPr>
          <p:cNvSpPr txBox="1"/>
          <p:nvPr/>
        </p:nvSpPr>
        <p:spPr>
          <a:xfrm>
            <a:off x="646771" y="705650"/>
            <a:ext cx="10929465" cy="3935501"/>
          </a:xfrm>
          <a:prstGeom prst="rect">
            <a:avLst/>
          </a:prstGeom>
          <a:noFill/>
        </p:spPr>
        <p:txBody>
          <a:bodyPr wrap="square" rtlCol="1">
            <a:spAutoFit/>
          </a:bodyPr>
          <a:lstStyle/>
          <a:p>
            <a:pPr algn="l">
              <a:lnSpc>
                <a:spcPct val="150000"/>
              </a:lnSpc>
            </a:pPr>
            <a:r>
              <a:rPr lang="en-US" sz="1600" b="1" dirty="0">
                <a:solidFill>
                  <a:srgbClr val="4978A6"/>
                </a:solidFill>
                <a:latin typeface="Tahoma" panose="020B0604030504040204" pitchFamily="34" charset="0"/>
                <a:ea typeface="Tahoma" panose="020B0604030504040204" pitchFamily="34" charset="0"/>
                <a:cs typeface="Tahoma" panose="020B0604030504040204" pitchFamily="34" charset="0"/>
              </a:rPr>
              <a:t>Research Method</a:t>
            </a:r>
            <a:endPar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F9BC25"/>
              </a:buClr>
              <a:buFont typeface="Tahoma" panose="020B0604030504040204" pitchFamily="34" charset="0"/>
              <a:buChar char="█"/>
            </a:pPr>
            <a:r>
              <a:rPr lang="en-US" sz="1400" dirty="0">
                <a:latin typeface="Tahoma" panose="020B0604030504040204" pitchFamily="34" charset="0"/>
                <a:ea typeface="Tahoma" panose="020B0604030504040204" pitchFamily="34" charset="0"/>
                <a:cs typeface="Tahoma" panose="020B0604030504040204" pitchFamily="34" charset="0"/>
              </a:rPr>
              <a:t>One observation was conducted on the afternoon of September 30, 2021, which included:</a:t>
            </a:r>
            <a:r>
              <a:rPr lang="he-IL" sz="1400" dirty="0">
                <a:latin typeface="Tahoma" panose="020B0604030504040204" pitchFamily="34" charset="0"/>
                <a:ea typeface="Tahoma" panose="020B0604030504040204" pitchFamily="34" charset="0"/>
                <a:cs typeface="Tahoma" panose="020B0604030504040204" pitchFamily="34" charset="0"/>
              </a:rPr>
              <a:t> </a:t>
            </a:r>
          </a:p>
          <a:p>
            <a:pPr marL="742950" lvl="1" indent="-285750" algn="l">
              <a:buClr>
                <a:srgbClr val="F9BC25"/>
              </a:buClr>
              <a:buFont typeface="Wingdings" panose="05000000000000000000" pitchFamily="2" charset="2"/>
              <a:buChar char="§"/>
            </a:pPr>
            <a:r>
              <a:rPr lang="en-US" sz="1400" dirty="0">
                <a:latin typeface="Tahoma" panose="020B0604030504040204" pitchFamily="34" charset="0"/>
                <a:ea typeface="Tahoma" panose="020B0604030504040204" pitchFamily="34" charset="0"/>
                <a:cs typeface="Tahoma" panose="020B0604030504040204" pitchFamily="34" charset="0"/>
              </a:rPr>
              <a:t>Qualitative documentation of the event, emphasizing conditions of the space, activities, training, participants and their behavior, including interaction with the training team and community facilitator</a:t>
            </a:r>
          </a:p>
          <a:p>
            <a:pPr marL="742950" lvl="1" indent="-285750" algn="l">
              <a:buClr>
                <a:srgbClr val="F9BC25"/>
              </a:buClr>
              <a:buFont typeface="Wingdings" panose="05000000000000000000" pitchFamily="2" charset="2"/>
              <a:buChar char="§"/>
            </a:pPr>
            <a:r>
              <a:rPr lang="en-US" sz="1400" dirty="0">
                <a:latin typeface="Tahoma" panose="020B0604030504040204" pitchFamily="34" charset="0"/>
                <a:ea typeface="Tahoma" panose="020B0604030504040204" pitchFamily="34" charset="0"/>
                <a:cs typeface="Tahoma" panose="020B0604030504040204" pitchFamily="34" charset="0"/>
              </a:rPr>
              <a:t>  Interviews with seven participants</a:t>
            </a:r>
            <a:endParaRPr lang="he-IL" sz="14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F9BC25"/>
              </a:buClr>
              <a:buFont typeface="Tahoma" panose="020B0604030504040204" pitchFamily="34" charset="0"/>
              <a:buChar char="█"/>
            </a:pP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Interview with the director of the Gan HaRitzifim project in the Neve Sha'anan neighborhood</a:t>
            </a:r>
            <a:endParaRPr lang="he-IL" sz="1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F9BC25"/>
              </a:buClr>
              <a:buFont typeface="Tahoma" panose="020B0604030504040204" pitchFamily="34" charset="0"/>
              <a:buChar char="█"/>
            </a:pP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Review of a discussion between the Urban95 team and Southwest Regional Manager of the Community Culture and Sports Administration, documenting the activity</a:t>
            </a:r>
            <a:endParaRPr lang="he-IL" sz="1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F9BC25"/>
              </a:buClr>
              <a:buFont typeface="Tahoma" panose="020B0604030504040204" pitchFamily="34" charset="0"/>
              <a:buChar char="█"/>
            </a:pP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Additional observations are planned for 2022, reflecting the locations and scope of activities. </a:t>
            </a:r>
            <a:b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b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An observation of the first Play Street in the Neve Ofer neighborhood (southeast area) took place on February 27, 2022</a:t>
            </a:r>
            <a:r>
              <a:rPr lang="he-IL" sz="1400" dirty="0">
                <a:solidFill>
                  <a:prstClr val="black"/>
                </a:solidFill>
                <a:latin typeface="Tahoma" panose="020B0604030504040204" pitchFamily="34" charset="0"/>
                <a:ea typeface="Tahoma" panose="020B0604030504040204" pitchFamily="34" charset="0"/>
                <a:cs typeface="Tahoma" panose="020B0604030504040204" pitchFamily="34" charset="0"/>
              </a:rPr>
              <a:t>.</a:t>
            </a:r>
            <a:b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b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Reports on all observations conducted in 2022 throughout the city will be submitted in an integrative report evaluating the project</a:t>
            </a:r>
            <a:r>
              <a:rPr lang="he-IL" sz="1400" dirty="0">
                <a:solidFill>
                  <a:prstClr val="black"/>
                </a:solidFill>
                <a:latin typeface="Tahoma" panose="020B0604030504040204" pitchFamily="34" charset="0"/>
                <a:ea typeface="Tahoma" panose="020B0604030504040204" pitchFamily="34" charset="0"/>
                <a:cs typeface="Tahoma" panose="020B0604030504040204" pitchFamily="34" charset="0"/>
              </a:rPr>
              <a:t>.</a:t>
            </a:r>
          </a:p>
          <a:p>
            <a:pPr marL="285750" indent="-285750" algn="r" rtl="1">
              <a:buClr>
                <a:srgbClr val="F9BC25"/>
              </a:buClr>
              <a:buFont typeface="Tahoma" panose="020B0604030504040204" pitchFamily="34" charset="0"/>
              <a:buChar char="█"/>
            </a:pPr>
            <a:endPar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endParaRPr>
          </a:p>
          <a:p>
            <a:pPr algn="r" rtl="1">
              <a:lnSpc>
                <a:spcPct val="150000"/>
              </a:lnSpc>
              <a:buClr>
                <a:srgbClr val="FFC000"/>
              </a:buClr>
            </a:pPr>
            <a:r>
              <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rPr>
              <a:t>מאפייני המרואיינים בתצפיות</a:t>
            </a:r>
          </a:p>
        </p:txBody>
      </p:sp>
      <p:graphicFrame>
        <p:nvGraphicFramePr>
          <p:cNvPr id="3" name="Table 2">
            <a:extLst>
              <a:ext uri="{FF2B5EF4-FFF2-40B4-BE49-F238E27FC236}">
                <a16:creationId xmlns:a16="http://schemas.microsoft.com/office/drawing/2014/main" id="{1E351876-B8DA-4B9C-829B-86791C8896EF}"/>
              </a:ext>
            </a:extLst>
          </p:cNvPr>
          <p:cNvGraphicFramePr>
            <a:graphicFrameLocks noGrp="1"/>
          </p:cNvGraphicFramePr>
          <p:nvPr>
            <p:extLst>
              <p:ext uri="{D42A27DB-BD31-4B8C-83A1-F6EECF244321}">
                <p14:modId xmlns:p14="http://schemas.microsoft.com/office/powerpoint/2010/main" val="3259484281"/>
              </p:ext>
            </p:extLst>
          </p:nvPr>
        </p:nvGraphicFramePr>
        <p:xfrm>
          <a:off x="587459" y="4133702"/>
          <a:ext cx="10957770" cy="1725862"/>
        </p:xfrm>
        <a:graphic>
          <a:graphicData uri="http://schemas.openxmlformats.org/drawingml/2006/table">
            <a:tbl>
              <a:tblPr rtl="1" firstRow="1" firstCol="1" bandRow="1">
                <a:tableStyleId>{F5AB1C69-6EDB-4FF4-983F-18BD219EF322}</a:tableStyleId>
              </a:tblPr>
              <a:tblGrid>
                <a:gridCol w="1204883">
                  <a:extLst>
                    <a:ext uri="{9D8B030D-6E8A-4147-A177-3AD203B41FA5}">
                      <a16:colId xmlns:a16="http://schemas.microsoft.com/office/drawing/2014/main" val="1889433376"/>
                    </a:ext>
                  </a:extLst>
                </a:gridCol>
                <a:gridCol w="1204883">
                  <a:extLst>
                    <a:ext uri="{9D8B030D-6E8A-4147-A177-3AD203B41FA5}">
                      <a16:colId xmlns:a16="http://schemas.microsoft.com/office/drawing/2014/main" val="995772904"/>
                    </a:ext>
                  </a:extLst>
                </a:gridCol>
                <a:gridCol w="759434">
                  <a:extLst>
                    <a:ext uri="{9D8B030D-6E8A-4147-A177-3AD203B41FA5}">
                      <a16:colId xmlns:a16="http://schemas.microsoft.com/office/drawing/2014/main" val="3424591260"/>
                    </a:ext>
                  </a:extLst>
                </a:gridCol>
                <a:gridCol w="351426">
                  <a:extLst>
                    <a:ext uri="{9D8B030D-6E8A-4147-A177-3AD203B41FA5}">
                      <a16:colId xmlns:a16="http://schemas.microsoft.com/office/drawing/2014/main" val="323102562"/>
                    </a:ext>
                  </a:extLst>
                </a:gridCol>
                <a:gridCol w="694678">
                  <a:extLst>
                    <a:ext uri="{9D8B030D-6E8A-4147-A177-3AD203B41FA5}">
                      <a16:colId xmlns:a16="http://schemas.microsoft.com/office/drawing/2014/main" val="2281880755"/>
                    </a:ext>
                  </a:extLst>
                </a:gridCol>
                <a:gridCol w="1751161">
                  <a:extLst>
                    <a:ext uri="{9D8B030D-6E8A-4147-A177-3AD203B41FA5}">
                      <a16:colId xmlns:a16="http://schemas.microsoft.com/office/drawing/2014/main" val="3005334350"/>
                    </a:ext>
                  </a:extLst>
                </a:gridCol>
                <a:gridCol w="1141969">
                  <a:extLst>
                    <a:ext uri="{9D8B030D-6E8A-4147-A177-3AD203B41FA5}">
                      <a16:colId xmlns:a16="http://schemas.microsoft.com/office/drawing/2014/main" val="1578924148"/>
                    </a:ext>
                  </a:extLst>
                </a:gridCol>
                <a:gridCol w="840236">
                  <a:extLst>
                    <a:ext uri="{9D8B030D-6E8A-4147-A177-3AD203B41FA5}">
                      <a16:colId xmlns:a16="http://schemas.microsoft.com/office/drawing/2014/main" val="1383703242"/>
                    </a:ext>
                  </a:extLst>
                </a:gridCol>
                <a:gridCol w="705577">
                  <a:extLst>
                    <a:ext uri="{9D8B030D-6E8A-4147-A177-3AD203B41FA5}">
                      <a16:colId xmlns:a16="http://schemas.microsoft.com/office/drawing/2014/main" val="4029347661"/>
                    </a:ext>
                  </a:extLst>
                </a:gridCol>
                <a:gridCol w="1134375">
                  <a:extLst>
                    <a:ext uri="{9D8B030D-6E8A-4147-A177-3AD203B41FA5}">
                      <a16:colId xmlns:a16="http://schemas.microsoft.com/office/drawing/2014/main" val="333862990"/>
                    </a:ext>
                  </a:extLst>
                </a:gridCol>
                <a:gridCol w="1169148">
                  <a:extLst>
                    <a:ext uri="{9D8B030D-6E8A-4147-A177-3AD203B41FA5}">
                      <a16:colId xmlns:a16="http://schemas.microsoft.com/office/drawing/2014/main" val="3324706757"/>
                    </a:ext>
                  </a:extLst>
                </a:gridCol>
              </a:tblGrid>
              <a:tr h="230579">
                <a:tc>
                  <a:txBody>
                    <a:bodyPr/>
                    <a:lstStyle/>
                    <a:p>
                      <a:pPr algn="ctr" rtl="1">
                        <a:spcAft>
                          <a:spcPts val="0"/>
                        </a:spcAft>
                      </a:pP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gridSpan="2">
                  <a:txBody>
                    <a:bodyPr/>
                    <a:lstStyle/>
                    <a:p>
                      <a:pPr algn="ctr" rtl="1">
                        <a:spcAft>
                          <a:spcPts val="0"/>
                        </a:spcAft>
                      </a:pPr>
                      <a:r>
                        <a:rPr lang="en-US" sz="1400" dirty="0">
                          <a:effectLst/>
                          <a:latin typeface="Calibri" panose="020F0502020204030204" pitchFamily="34" charset="0"/>
                          <a:cs typeface="Calibri" panose="020F0502020204030204" pitchFamily="34" charset="0"/>
                        </a:rPr>
                        <a:t>Relationship</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hMerge="1">
                  <a:txBody>
                    <a:bodyPr/>
                    <a:lstStyle/>
                    <a:p>
                      <a:pPr rtl="1"/>
                      <a:endParaRPr lang="he-IL"/>
                    </a:p>
                  </a:txBody>
                  <a:tcPr/>
                </a:tc>
                <a:tc gridSpan="2">
                  <a:txBody>
                    <a:bodyPr/>
                    <a:lstStyle/>
                    <a:p>
                      <a:pPr algn="ctr" rtl="1">
                        <a:spcAft>
                          <a:spcPts val="0"/>
                        </a:spcAft>
                      </a:pPr>
                      <a:r>
                        <a:rPr lang="en-US" sz="1400" dirty="0">
                          <a:effectLst/>
                          <a:latin typeface="Calibri" panose="020F0502020204030204" pitchFamily="34" charset="0"/>
                          <a:cs typeface="Calibri" panose="020F0502020204030204" pitchFamily="34" charset="0"/>
                        </a:rPr>
                        <a:t>Gender of Adult</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hMerge="1">
                  <a:txBody>
                    <a:bodyPr/>
                    <a:lstStyle/>
                    <a:p>
                      <a:pPr rtl="1"/>
                      <a:endParaRPr lang="he-IL"/>
                    </a:p>
                  </a:txBody>
                  <a:tcPr/>
                </a:tc>
                <a:tc gridSpan="2">
                  <a:txBody>
                    <a:bodyPr/>
                    <a:lstStyle/>
                    <a:p>
                      <a:pPr algn="ctr" rtl="1">
                        <a:spcAft>
                          <a:spcPts val="0"/>
                        </a:spcAft>
                      </a:pPr>
                      <a:r>
                        <a:rPr lang="en-US" sz="1400" dirty="0">
                          <a:effectLst/>
                          <a:latin typeface="Calibri" panose="020F0502020204030204" pitchFamily="34" charset="0"/>
                          <a:cs typeface="Calibri" panose="020F0502020204030204" pitchFamily="34" charset="0"/>
                        </a:rPr>
                        <a:t>Residence</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hMerge="1">
                  <a:txBody>
                    <a:bodyPr/>
                    <a:lstStyle/>
                    <a:p>
                      <a:pPr rtl="1"/>
                      <a:endParaRPr lang="he-IL"/>
                    </a:p>
                  </a:txBody>
                  <a:tcPr/>
                </a:tc>
                <a:tc gridSpan="2">
                  <a:txBody>
                    <a:bodyPr/>
                    <a:lstStyle/>
                    <a:p>
                      <a:pPr algn="ctr" rtl="1">
                        <a:spcAft>
                          <a:spcPts val="0"/>
                        </a:spcAft>
                      </a:pPr>
                      <a:r>
                        <a:rPr lang="en-US" sz="1400" dirty="0">
                          <a:effectLst/>
                          <a:latin typeface="Calibri" panose="020F0502020204030204" pitchFamily="34" charset="0"/>
                          <a:cs typeface="Calibri" panose="020F0502020204030204" pitchFamily="34" charset="0"/>
                        </a:rPr>
                        <a:t>Means  of Arrival</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hMerge="1">
                  <a:txBody>
                    <a:bodyPr/>
                    <a:lstStyle/>
                    <a:p>
                      <a:pPr rtl="1"/>
                      <a:endParaRPr lang="he-IL"/>
                    </a:p>
                  </a:txBody>
                  <a:tcPr/>
                </a:tc>
                <a:tc gridSpan="2">
                  <a:txBody>
                    <a:bodyPr/>
                    <a:lstStyle/>
                    <a:p>
                      <a:pPr algn="ctr" rtl="1">
                        <a:spcAft>
                          <a:spcPts val="0"/>
                        </a:spcAft>
                      </a:pPr>
                      <a:r>
                        <a:rPr lang="en-US" sz="1400" dirty="0">
                          <a:effectLst/>
                          <a:latin typeface="Calibri" panose="020F0502020204030204" pitchFamily="34" charset="0"/>
                          <a:cs typeface="Calibri" panose="020F0502020204030204" pitchFamily="34" charset="0"/>
                        </a:rPr>
                        <a:t>Arrival at Activity</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hMerge="1">
                  <a:txBody>
                    <a:bodyPr/>
                    <a:lstStyle/>
                    <a:p>
                      <a:pPr rtl="1"/>
                      <a:endParaRPr lang="he-IL"/>
                    </a:p>
                  </a:txBody>
                  <a:tcPr/>
                </a:tc>
                <a:extLst>
                  <a:ext uri="{0D108BD9-81ED-4DB2-BD59-A6C34878D82A}">
                    <a16:rowId xmlns:a16="http://schemas.microsoft.com/office/drawing/2014/main" val="1251736706"/>
                  </a:ext>
                </a:extLst>
              </a:tr>
              <a:tr h="222851">
                <a:tc rowSpan="3">
                  <a:txBody>
                    <a:bodyPr/>
                    <a:lstStyle/>
                    <a:p>
                      <a:pPr algn="ctr" rtl="1">
                        <a:spcAft>
                          <a:spcPts val="0"/>
                        </a:spcAft>
                      </a:pPr>
                      <a:r>
                        <a:rPr lang="en-US" sz="1600" b="1" dirty="0">
                          <a:effectLst/>
                          <a:latin typeface="Calibri" panose="020F0502020204030204" pitchFamily="34" charset="0"/>
                          <a:ea typeface="Times New Roman" panose="02020603050405020304" pitchFamily="18" charset="0"/>
                          <a:cs typeface="Calibri" panose="020F0502020204030204" pitchFamily="34" charset="0"/>
                        </a:rPr>
                        <a:t>South – Neve Sha’anan</a:t>
                      </a:r>
                    </a:p>
                  </a:txBody>
                  <a:tcPr marL="68580" marR="68580" marT="0" marB="0" anchor="ctr"/>
                </a:tc>
                <a:tc>
                  <a:txBody>
                    <a:bodyPr/>
                    <a:lstStyle/>
                    <a:p>
                      <a:pPr algn="r" rtl="1">
                        <a:spcAft>
                          <a:spcPts val="0"/>
                        </a:spcAft>
                      </a:pPr>
                      <a:r>
                        <a:rPr lang="en-US" sz="1400" b="0" dirty="0">
                          <a:solidFill>
                            <a:schemeClr val="bg1"/>
                          </a:solidFill>
                          <a:effectLst/>
                          <a:latin typeface="Calibri" panose="020F0502020204030204" pitchFamily="34" charset="0"/>
                          <a:cs typeface="Calibri" panose="020F0502020204030204" pitchFamily="34" charset="0"/>
                        </a:rPr>
                        <a:t>Parent</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he-IL" sz="1400" dirty="0">
                          <a:effectLst/>
                          <a:latin typeface="Calibri" panose="020F0502020204030204" pitchFamily="34" charset="0"/>
                          <a:cs typeface="Calibri" panose="020F0502020204030204" pitchFamily="34" charset="0"/>
                        </a:rPr>
                        <a:t>6</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marL="0" algn="r" defTabSz="914400" rtl="1" eaLnBrk="1" latinLnBrk="0" hangingPunct="1">
                        <a:spcAft>
                          <a:spcPts val="0"/>
                        </a:spcAft>
                      </a:pPr>
                      <a:r>
                        <a:rPr lang="en-US" sz="1400" b="0" kern="1200" dirty="0">
                          <a:solidFill>
                            <a:schemeClr val="lt1"/>
                          </a:solidFill>
                          <a:effectLst/>
                          <a:latin typeface="Calibri" panose="020F0502020204030204" pitchFamily="34" charset="0"/>
                          <a:ea typeface="+mn-ea"/>
                          <a:cs typeface="Calibri" panose="020F0502020204030204" pitchFamily="34" charset="0"/>
                        </a:rPr>
                        <a:t>F</a:t>
                      </a:r>
                    </a:p>
                  </a:txBody>
                  <a:tcPr marL="68580" marR="68580" marT="0" marB="0" anchor="b">
                    <a:solidFill>
                      <a:srgbClr val="A5A5A5"/>
                    </a:solidFill>
                  </a:tcPr>
                </a:tc>
                <a:tc>
                  <a:txBody>
                    <a:bodyPr/>
                    <a:lstStyle/>
                    <a:p>
                      <a:pPr algn="r" rtl="0">
                        <a:spcAft>
                          <a:spcPts val="0"/>
                        </a:spcAft>
                      </a:pPr>
                      <a:r>
                        <a:rPr lang="he-IL" sz="1400" dirty="0">
                          <a:effectLst/>
                          <a:latin typeface="Calibri" panose="020F0502020204030204" pitchFamily="34" charset="0"/>
                          <a:cs typeface="Calibri" panose="020F0502020204030204" pitchFamily="34" charset="0"/>
                        </a:rPr>
                        <a:t>7</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r" rtl="1">
                        <a:spcAft>
                          <a:spcPts val="0"/>
                        </a:spcAft>
                      </a:pPr>
                      <a:r>
                        <a:rPr lang="en-US" sz="1400" b="0" dirty="0">
                          <a:solidFill>
                            <a:schemeClr val="bg1"/>
                          </a:solidFill>
                          <a:effectLst/>
                          <a:latin typeface="Calibri" panose="020F0502020204030204" pitchFamily="34" charset="0"/>
                          <a:cs typeface="Calibri" panose="020F0502020204030204" pitchFamily="34" charset="0"/>
                        </a:rPr>
                        <a:t>In the neighborhood</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he-IL" sz="1400" dirty="0">
                          <a:effectLst/>
                          <a:latin typeface="Calibri" panose="020F0502020204030204" pitchFamily="34" charset="0"/>
                          <a:cs typeface="Calibri" panose="020F0502020204030204" pitchFamily="34" charset="0"/>
                        </a:rPr>
                        <a:t>7</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r" rtl="1">
                        <a:spcAft>
                          <a:spcPts val="0"/>
                        </a:spcAft>
                      </a:pPr>
                      <a:r>
                        <a:rPr lang="en-US" sz="1400" b="0" dirty="0">
                          <a:solidFill>
                            <a:schemeClr val="bg1"/>
                          </a:solidFill>
                          <a:effectLst/>
                          <a:latin typeface="Calibri" panose="020F0502020204030204" pitchFamily="34" charset="0"/>
                          <a:cs typeface="Calibri" panose="020F0502020204030204" pitchFamily="34" charset="0"/>
                        </a:rPr>
                        <a:t>By foot</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he-IL" sz="1400" dirty="0">
                          <a:effectLst/>
                          <a:latin typeface="Calibri" panose="020F0502020204030204" pitchFamily="34" charset="0"/>
                          <a:cs typeface="Calibri" panose="020F0502020204030204" pitchFamily="34" charset="0"/>
                        </a:rPr>
                        <a:t>6</a:t>
                      </a:r>
                      <a:endParaRPr lang="en-US" sz="14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r" rtl="1">
                        <a:spcAft>
                          <a:spcPts val="0"/>
                        </a:spcAft>
                      </a:pPr>
                      <a:r>
                        <a:rPr lang="en-US" sz="1400" dirty="0">
                          <a:solidFill>
                            <a:schemeClr val="bg1"/>
                          </a:solidFill>
                          <a:effectLst/>
                          <a:latin typeface="Calibri" panose="020F0502020204030204" pitchFamily="34" charset="0"/>
                          <a:cs typeface="Calibri" panose="020F0502020204030204" pitchFamily="34" charset="0"/>
                        </a:rPr>
                        <a:t>Intentional</a:t>
                      </a:r>
                      <a:endParaRPr lang="en-US" sz="16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he-IL" sz="1400" dirty="0">
                          <a:effectLst/>
                          <a:latin typeface="Calibri" panose="020F0502020204030204" pitchFamily="34" charset="0"/>
                          <a:cs typeface="Calibri" panose="020F0502020204030204" pitchFamily="34" charset="0"/>
                        </a:rPr>
                        <a:t>6</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extLst>
                  <a:ext uri="{0D108BD9-81ED-4DB2-BD59-A6C34878D82A}">
                    <a16:rowId xmlns:a16="http://schemas.microsoft.com/office/drawing/2014/main" val="2230204961"/>
                  </a:ext>
                </a:extLst>
              </a:tr>
              <a:tr h="222851">
                <a:tc vMerge="1">
                  <a:txBody>
                    <a:bodyPr/>
                    <a:lstStyle/>
                    <a:p>
                      <a:pPr algn="r" rtl="1">
                        <a:spcAft>
                          <a:spcPts val="0"/>
                        </a:spcAft>
                      </a:pPr>
                      <a:endParaRPr lang="en-US" sz="1600" b="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r" rtl="1">
                        <a:spcAft>
                          <a:spcPts val="0"/>
                        </a:spcAft>
                      </a:pPr>
                      <a:r>
                        <a:rPr lang="en-US" sz="1400" b="0" dirty="0">
                          <a:solidFill>
                            <a:schemeClr val="bg1"/>
                          </a:solidFill>
                          <a:effectLst/>
                          <a:latin typeface="Calibri" panose="020F0502020204030204" pitchFamily="34" charset="0"/>
                          <a:cs typeface="Calibri" panose="020F0502020204030204" pitchFamily="34" charset="0"/>
                        </a:rPr>
                        <a:t>Older sibling</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en-US" sz="1400" dirty="0">
                          <a:effectLst/>
                          <a:latin typeface="Calibri" panose="020F0502020204030204" pitchFamily="34" charset="0"/>
                          <a:cs typeface="Calibri" panose="020F0502020204030204" pitchFamily="34" charset="0"/>
                        </a:rPr>
                        <a:t>1</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gridSpan="4">
                  <a:txBody>
                    <a:bodyPr/>
                    <a:lstStyle/>
                    <a:p>
                      <a:pPr marL="0" algn="r" defTabSz="914400" rtl="1" eaLnBrk="1" latinLnBrk="0" hangingPunct="1">
                        <a:spcAft>
                          <a:spcPts val="0"/>
                        </a:spcAft>
                      </a:pPr>
                      <a:endParaRPr lang="en-US" sz="1400" b="0" kern="1200" dirty="0">
                        <a:solidFill>
                          <a:schemeClr val="lt1"/>
                        </a:solidFill>
                        <a:effectLst/>
                        <a:latin typeface="Calibri" panose="020F0502020204030204" pitchFamily="34" charset="0"/>
                        <a:ea typeface="+mn-ea"/>
                        <a:cs typeface="Calibri" panose="020F0502020204030204" pitchFamily="34" charset="0"/>
                      </a:endParaRPr>
                    </a:p>
                  </a:txBody>
                  <a:tcPr marL="68580" marR="68580" marT="0" marB="0" anchor="b">
                    <a:solidFill>
                      <a:srgbClr val="F2F2F2"/>
                    </a:solidFill>
                  </a:tcPr>
                </a:tc>
                <a:tc hMerge="1">
                  <a:txBody>
                    <a:bodyPr/>
                    <a:lstStyle/>
                    <a:p>
                      <a:pPr algn="r" rtl="0">
                        <a:spcAft>
                          <a:spcPts val="0"/>
                        </a:spcAft>
                      </a:pP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F2F2F2"/>
                    </a:solidFill>
                  </a:tcPr>
                </a:tc>
                <a:tc hMerge="1">
                  <a:txBody>
                    <a:bodyPr/>
                    <a:lstStyle/>
                    <a:p>
                      <a:pPr algn="r" rtl="1">
                        <a:spcAft>
                          <a:spcPts val="0"/>
                        </a:spcAft>
                      </a:pP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F2F2F2"/>
                    </a:solidFill>
                  </a:tcPr>
                </a:tc>
                <a:tc hMerge="1">
                  <a:txBody>
                    <a:bodyPr/>
                    <a:lstStyle/>
                    <a:p>
                      <a:pPr algn="r" rtl="0">
                        <a:spcAft>
                          <a:spcPts val="0"/>
                        </a:spcAft>
                      </a:pP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F2F2F2"/>
                    </a:solidFill>
                  </a:tcPr>
                </a:tc>
                <a:tc>
                  <a:txBody>
                    <a:bodyPr/>
                    <a:lstStyle/>
                    <a:p>
                      <a:pPr algn="r" rtl="1">
                        <a:spcAft>
                          <a:spcPts val="0"/>
                        </a:spcAft>
                      </a:pPr>
                      <a:r>
                        <a:rPr lang="en-US" sz="14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Bicycle</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he-IL" sz="1400" dirty="0">
                          <a:effectLst/>
                          <a:latin typeface="Calibri" panose="020F0502020204030204" pitchFamily="34" charset="0"/>
                          <a:ea typeface="Times New Roman" panose="02020603050405020304" pitchFamily="18" charset="0"/>
                          <a:cs typeface="Calibri" panose="020F0502020204030204" pitchFamily="34" charset="0"/>
                        </a:rPr>
                        <a:t>1</a:t>
                      </a:r>
                      <a:endParaRPr lang="en-US" sz="14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r" rtl="1">
                        <a:spcAft>
                          <a:spcPts val="0"/>
                        </a:spcAft>
                      </a:pPr>
                      <a:r>
                        <a:rPr lang="en-US" sz="1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Unintentional</a:t>
                      </a:r>
                      <a:endParaRPr lang="en-US" sz="16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he-IL" sz="1400" dirty="0">
                          <a:effectLst/>
                          <a:latin typeface="Calibri" panose="020F0502020204030204" pitchFamily="34" charset="0"/>
                          <a:cs typeface="Calibri" panose="020F0502020204030204" pitchFamily="34" charset="0"/>
                        </a:rPr>
                        <a:t>1</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extLst>
                  <a:ext uri="{0D108BD9-81ED-4DB2-BD59-A6C34878D82A}">
                    <a16:rowId xmlns:a16="http://schemas.microsoft.com/office/drawing/2014/main" val="3045779235"/>
                  </a:ext>
                </a:extLst>
              </a:tr>
              <a:tr h="457311">
                <a:tc vMerge="1">
                  <a:txBody>
                    <a:bodyPr/>
                    <a:lstStyle/>
                    <a:p>
                      <a:pPr algn="r" rtl="1">
                        <a:spcAft>
                          <a:spcPts val="0"/>
                        </a:spcAft>
                      </a:pPr>
                      <a:endParaRPr lang="en-US" sz="1600" b="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gridSpan="10">
                  <a:txBody>
                    <a:bodyPr/>
                    <a:lstStyle/>
                    <a:p>
                      <a:pPr marL="0" indent="0" algn="l" rtl="0">
                        <a:spcAft>
                          <a:spcPts val="0"/>
                        </a:spcAft>
                        <a:buFontTx/>
                        <a:buNone/>
                      </a:pPr>
                      <a:r>
                        <a:rPr lang="en-US" sz="1400" b="0" dirty="0">
                          <a:effectLst/>
                          <a:latin typeface="Calibri" panose="020F0502020204030204" pitchFamily="34" charset="0"/>
                          <a:ea typeface="Times New Roman" panose="02020603050405020304" pitchFamily="18" charset="0"/>
                          <a:cs typeface="Calibri" panose="020F0502020204030204" pitchFamily="34" charset="0"/>
                        </a:rPr>
                        <a:t>- 6 mothers: 5 from Africa (conversation in English), an Israeli (in Hebrew), a 25-year-old sibling of Asian descent (in English)</a:t>
                      </a:r>
                      <a:endParaRPr lang="he-IL" sz="1400" b="0" dirty="0">
                        <a:effectLst/>
                        <a:latin typeface="Calibri" panose="020F0502020204030204" pitchFamily="34" charset="0"/>
                        <a:ea typeface="Times New Roman" panose="02020603050405020304" pitchFamily="18" charset="0"/>
                        <a:cs typeface="Calibri" panose="020F0502020204030204" pitchFamily="34" charset="0"/>
                      </a:endParaRPr>
                    </a:p>
                    <a:p>
                      <a:pPr marL="0" indent="0" algn="l" rtl="0">
                        <a:spcAft>
                          <a:spcPts val="0"/>
                        </a:spcAft>
                        <a:buFontTx/>
                        <a:buNone/>
                      </a:pPr>
                      <a:r>
                        <a:rPr lang="he-IL" sz="1400" b="0" dirty="0">
                          <a:effectLst/>
                          <a:latin typeface="Calibri" panose="020F0502020204030204" pitchFamily="34" charset="0"/>
                          <a:ea typeface="Times New Roman" panose="02020603050405020304" pitchFamily="18" charset="0"/>
                          <a:cs typeface="Calibri" panose="020F0502020204030204" pitchFamily="34" charset="0"/>
                        </a:rPr>
                        <a:t>- </a:t>
                      </a:r>
                      <a:r>
                        <a:rPr lang="en-US" sz="1400" b="0" dirty="0">
                          <a:effectLst/>
                          <a:latin typeface="Calibri" panose="020F0502020204030204" pitchFamily="34" charset="0"/>
                          <a:ea typeface="Times New Roman" panose="02020603050405020304" pitchFamily="18" charset="0"/>
                          <a:cs typeface="Calibri" panose="020F0502020204030204" pitchFamily="34" charset="0"/>
                        </a:rPr>
                        <a:t> With the exception of the Israeli mother, all participants came to the activity intentionally. They received notifications from Mesila on WhatsApp or from the director of the Gan HaRitzifim project.</a:t>
                      </a:r>
                    </a:p>
                    <a:p>
                      <a:pPr marL="0" indent="0" algn="l" rtl="0">
                        <a:spcAft>
                          <a:spcPts val="0"/>
                        </a:spcAft>
                        <a:buFontTx/>
                        <a:buNone/>
                      </a:pPr>
                      <a:r>
                        <a:rPr lang="en-US" sz="1400" b="0" dirty="0">
                          <a:effectLst/>
                          <a:latin typeface="Calibri" panose="020F0502020204030204" pitchFamily="34" charset="0"/>
                          <a:ea typeface="Times New Roman" panose="02020603050405020304" pitchFamily="18" charset="0"/>
                          <a:cs typeface="Calibri" panose="020F0502020204030204" pitchFamily="34" charset="0"/>
                        </a:rPr>
                        <a:t>- Interviewees accompanied 16 children between the ages of 1 and 10 years old</a:t>
                      </a:r>
                    </a:p>
                  </a:txBody>
                  <a:tcPr marL="68580" marR="68580" marT="0" marB="0">
                    <a:solidFill>
                      <a:srgbClr val="F2F2F2"/>
                    </a:solidFill>
                  </a:tcPr>
                </a:tc>
                <a:tc hMerge="1">
                  <a:txBody>
                    <a:bodyPr/>
                    <a:lstStyle/>
                    <a:p>
                      <a:pPr algn="r" rtl="0">
                        <a:spcAft>
                          <a:spcPts val="0"/>
                        </a:spcAft>
                      </a:pP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hMerge="1">
                  <a:txBody>
                    <a:bodyPr/>
                    <a:lstStyle/>
                    <a:p>
                      <a:pPr rtl="1"/>
                      <a:endParaRPr lang="en-US" sz="1600" dirty="0">
                        <a:effectLst/>
                        <a:latin typeface="Calibri" panose="020F0502020204030204" pitchFamily="34" charset="0"/>
                        <a:cs typeface="Calibri" panose="020F0502020204030204" pitchFamily="34" charset="0"/>
                      </a:endParaRPr>
                    </a:p>
                  </a:txBody>
                  <a:tcPr marL="68580" marR="68580" marT="0" marB="0" anchor="b">
                    <a:solidFill>
                      <a:schemeClr val="bg1">
                        <a:lumMod val="95000"/>
                      </a:schemeClr>
                    </a:solidFill>
                  </a:tcPr>
                </a:tc>
                <a:tc hMerge="1">
                  <a:txBody>
                    <a:bodyPr/>
                    <a:lstStyle/>
                    <a:p>
                      <a:pPr rtl="1"/>
                      <a:endParaRPr lang="en-US" sz="1600">
                        <a:effectLst/>
                        <a:latin typeface="Calibri" panose="020F0502020204030204" pitchFamily="34" charset="0"/>
                        <a:cs typeface="Calibri" panose="020F0502020204030204" pitchFamily="34" charset="0"/>
                      </a:endParaRPr>
                    </a:p>
                  </a:txBody>
                  <a:tcPr marL="68580" marR="68580" marT="0" marB="0" anchor="b">
                    <a:solidFill>
                      <a:schemeClr val="bg1">
                        <a:lumMod val="95000"/>
                      </a:schemeClr>
                    </a:solidFill>
                  </a:tcPr>
                </a:tc>
                <a:tc hMerge="1">
                  <a:txBody>
                    <a:bodyPr/>
                    <a:lstStyle/>
                    <a:p>
                      <a:pPr algn="r" rtl="1">
                        <a:lnSpc>
                          <a:spcPct val="107000"/>
                        </a:lnSpc>
                        <a:spcAft>
                          <a:spcPts val="0"/>
                        </a:spcAft>
                      </a:pPr>
                      <a:endParaRPr lang="en-US" sz="2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bg1">
                        <a:lumMod val="95000"/>
                      </a:schemeClr>
                    </a:solidFill>
                  </a:tcPr>
                </a:tc>
                <a:tc hMerge="1">
                  <a:txBody>
                    <a:bodyPr/>
                    <a:lstStyle/>
                    <a:p>
                      <a:pPr rtl="1"/>
                      <a:endParaRPr lang="he-IL"/>
                    </a:p>
                  </a:txBody>
                  <a:tcPr/>
                </a:tc>
                <a:tc hMerge="1">
                  <a:txBody>
                    <a:bodyPr/>
                    <a:lstStyle/>
                    <a:p>
                      <a:pPr algn="r" rtl="1">
                        <a:spcAft>
                          <a:spcPts val="0"/>
                        </a:spcAft>
                      </a:pPr>
                      <a:endParaRPr lang="en-US" sz="1400" kern="1200" dirty="0">
                        <a:solidFill>
                          <a:schemeClr val="dk1"/>
                        </a:solidFill>
                        <a:effectLst/>
                        <a:latin typeface="Calibri" panose="020F0502020204030204" pitchFamily="34" charset="0"/>
                        <a:ea typeface="+mn-ea"/>
                        <a:cs typeface="Calibri" panose="020F0502020204030204" pitchFamily="34" charset="0"/>
                      </a:endParaRPr>
                    </a:p>
                  </a:txBody>
                  <a:tcPr marL="68580" marR="68580" marT="0" marB="0" anchor="b">
                    <a:solidFill>
                      <a:srgbClr val="F2F2F2"/>
                    </a:solidFill>
                  </a:tcPr>
                </a:tc>
                <a:tc hMerge="1">
                  <a:txBody>
                    <a:bodyPr/>
                    <a:lstStyle/>
                    <a:p>
                      <a:pPr algn="r" rtl="0">
                        <a:spcAft>
                          <a:spcPts val="0"/>
                        </a:spcAft>
                      </a:pP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hMerge="1">
                  <a:txBody>
                    <a:bodyPr/>
                    <a:lstStyle/>
                    <a:p>
                      <a:pPr algn="r" rtl="1">
                        <a:lnSpc>
                          <a:spcPct val="107000"/>
                        </a:lnSpc>
                        <a:spcAft>
                          <a:spcPts val="0"/>
                        </a:spcAft>
                      </a:pPr>
                      <a:endParaRPr lang="en-US" sz="2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bg1">
                        <a:lumMod val="95000"/>
                      </a:schemeClr>
                    </a:solidFill>
                  </a:tcPr>
                </a:tc>
                <a:tc hMerge="1">
                  <a:txBody>
                    <a:bodyPr/>
                    <a:lstStyle/>
                    <a:p>
                      <a:pPr rtl="1"/>
                      <a:endParaRPr lang="he-IL"/>
                    </a:p>
                  </a:txBody>
                  <a:tcPr/>
                </a:tc>
                <a:extLst>
                  <a:ext uri="{0D108BD9-81ED-4DB2-BD59-A6C34878D82A}">
                    <a16:rowId xmlns:a16="http://schemas.microsoft.com/office/drawing/2014/main" val="3044866679"/>
                  </a:ext>
                </a:extLst>
              </a:tr>
            </a:tbl>
          </a:graphicData>
        </a:graphic>
      </p:graphicFrame>
    </p:spTree>
    <p:extLst>
      <p:ext uri="{BB962C8B-B14F-4D97-AF65-F5344CB8AC3E}">
        <p14:creationId xmlns:p14="http://schemas.microsoft.com/office/powerpoint/2010/main" val="20580560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46</a:t>
            </a:fld>
            <a:endParaRPr lang="en-US" sz="1400" dirty="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ctr" rtl="1"/>
            <a:r>
              <a:rPr lang="en-US" sz="2000" b="1" dirty="0">
                <a:solidFill>
                  <a:schemeClr val="bg1"/>
                </a:solidFill>
                <a:latin typeface="Tahoma" pitchFamily="34" charset="0"/>
                <a:ea typeface="Tahoma" pitchFamily="34" charset="0"/>
                <a:cs typeface="Tahoma" pitchFamily="34" charset="0"/>
              </a:rPr>
              <a:t>Play Street</a:t>
            </a:r>
            <a:endParaRPr lang="he-IL" sz="2000" b="1" dirty="0">
              <a:solidFill>
                <a:schemeClr val="bg1"/>
              </a:solidFill>
              <a:latin typeface="Tahoma" pitchFamily="34" charset="0"/>
              <a:ea typeface="Tahoma" pitchFamily="34" charset="0"/>
              <a:cs typeface="Tahoma" pitchFamily="34" charset="0"/>
            </a:endParaRPr>
          </a:p>
        </p:txBody>
      </p:sp>
      <p:graphicFrame>
        <p:nvGraphicFramePr>
          <p:cNvPr id="5" name="Table 4">
            <a:extLst>
              <a:ext uri="{FF2B5EF4-FFF2-40B4-BE49-F238E27FC236}">
                <a16:creationId xmlns:a16="http://schemas.microsoft.com/office/drawing/2014/main" id="{0EF50BA6-C2BA-4227-B3A8-969C45D30BB6}"/>
              </a:ext>
            </a:extLst>
          </p:cNvPr>
          <p:cNvGraphicFramePr>
            <a:graphicFrameLocks noGrp="1"/>
          </p:cNvGraphicFramePr>
          <p:nvPr>
            <p:extLst>
              <p:ext uri="{D42A27DB-BD31-4B8C-83A1-F6EECF244321}">
                <p14:modId xmlns:p14="http://schemas.microsoft.com/office/powerpoint/2010/main" val="3476348763"/>
              </p:ext>
            </p:extLst>
          </p:nvPr>
        </p:nvGraphicFramePr>
        <p:xfrm>
          <a:off x="4505324" y="389651"/>
          <a:ext cx="7686676" cy="5811544"/>
        </p:xfrm>
        <a:graphic>
          <a:graphicData uri="http://schemas.openxmlformats.org/drawingml/2006/table">
            <a:tbl>
              <a:tblPr rtl="1" firstRow="1" bandRow="1">
                <a:tableStyleId>{2D5ABB26-0587-4C30-8999-92F81FD0307C}</a:tableStyleId>
              </a:tblPr>
              <a:tblGrid>
                <a:gridCol w="1854284">
                  <a:extLst>
                    <a:ext uri="{9D8B030D-6E8A-4147-A177-3AD203B41FA5}">
                      <a16:colId xmlns:a16="http://schemas.microsoft.com/office/drawing/2014/main" val="851805883"/>
                    </a:ext>
                  </a:extLst>
                </a:gridCol>
                <a:gridCol w="5832392">
                  <a:extLst>
                    <a:ext uri="{9D8B030D-6E8A-4147-A177-3AD203B41FA5}">
                      <a16:colId xmlns:a16="http://schemas.microsoft.com/office/drawing/2014/main" val="60637984"/>
                    </a:ext>
                  </a:extLst>
                </a:gridCol>
              </a:tblGrid>
              <a:tr h="619125">
                <a:tc>
                  <a:txBody>
                    <a:bodyPr/>
                    <a:lstStyle/>
                    <a:p>
                      <a:pPr algn="r" rtl="1"/>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r" rtl="1"/>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Neve Sha’anan</a:t>
                      </a:r>
                      <a:endPar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r" rtl="1"/>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30/9/21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978A6"/>
                    </a:solidFill>
                  </a:tcPr>
                </a:tc>
                <a:extLst>
                  <a:ext uri="{0D108BD9-81ED-4DB2-BD59-A6C34878D82A}">
                    <a16:rowId xmlns:a16="http://schemas.microsoft.com/office/drawing/2014/main" val="1380329988"/>
                  </a:ext>
                </a:extLst>
              </a:tr>
              <a:tr h="1189699">
                <a:tc>
                  <a:txBody>
                    <a:bodyPr/>
                    <a:lstStyle/>
                    <a:p>
                      <a:pPr algn="r" rtl="1"/>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Demographics</a:t>
                      </a:r>
                      <a:endPar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r" rtl="1"/>
                      <a:r>
                        <a:rPr lang="en-US" sz="1200" dirty="0">
                          <a:latin typeface="Tahoma" panose="020B0604030504040204" pitchFamily="34" charset="0"/>
                          <a:ea typeface="Tahoma" panose="020B0604030504040204" pitchFamily="34" charset="0"/>
                          <a:cs typeface="Tahoma" panose="020B0604030504040204" pitchFamily="34" charset="0"/>
                        </a:rPr>
                        <a:t>Most caregivers were women (mothers)</a:t>
                      </a:r>
                      <a:endParaRPr lang="he-IL" sz="1200" dirty="0">
                        <a:latin typeface="Tahoma" panose="020B0604030504040204" pitchFamily="34" charset="0"/>
                        <a:ea typeface="Tahoma" panose="020B0604030504040204" pitchFamily="34" charset="0"/>
                        <a:cs typeface="Tahoma" panose="020B0604030504040204" pitchFamily="34" charset="0"/>
                      </a:endParaRPr>
                    </a:p>
                    <a:p>
                      <a:pPr algn="r" rtl="1"/>
                      <a:r>
                        <a:rPr lang="en-US" sz="1200" dirty="0">
                          <a:latin typeface="Tahoma" panose="020B0604030504040204" pitchFamily="34" charset="0"/>
                          <a:ea typeface="Tahoma" panose="020B0604030504040204" pitchFamily="34" charset="0"/>
                          <a:cs typeface="Tahoma" panose="020B0604030504040204" pitchFamily="34" charset="0"/>
                        </a:rPr>
                        <a:t>An adult: child ratio of 1:5 was observed</a:t>
                      </a:r>
                    </a:p>
                    <a:p>
                      <a:pPr algn="r" rtl="1"/>
                      <a:r>
                        <a:rPr lang="en-US" sz="1200" dirty="0">
                          <a:latin typeface="Tahoma" panose="020B0604030504040204" pitchFamily="34" charset="0"/>
                          <a:ea typeface="Tahoma" panose="020B0604030504040204" pitchFamily="34" charset="0"/>
                          <a:cs typeface="Tahoma" panose="020B0604030504040204" pitchFamily="34" charset="0"/>
                        </a:rPr>
                        <a:t>Most adults came with at least 3 children</a:t>
                      </a:r>
                    </a:p>
                    <a:p>
                      <a:pPr algn="r" rtl="1"/>
                      <a:r>
                        <a:rPr lang="en-US" sz="1200" dirty="0">
                          <a:latin typeface="Tahoma" panose="020B0604030504040204" pitchFamily="34" charset="0"/>
                          <a:ea typeface="Tahoma" panose="020B0604030504040204" pitchFamily="34" charset="0"/>
                          <a:cs typeface="Tahoma" panose="020B0604030504040204" pitchFamily="34" charset="0"/>
                        </a:rPr>
                        <a:t>Some children arrived unchaperoned </a:t>
                      </a:r>
                    </a:p>
                    <a:p>
                      <a:pPr algn="r" rtl="1"/>
                      <a:r>
                        <a:rPr lang="en-US" sz="1200" dirty="0">
                          <a:latin typeface="Tahoma" panose="020B0604030504040204" pitchFamily="34" charset="0"/>
                          <a:ea typeface="Tahoma" panose="020B0604030504040204" pitchFamily="34" charset="0"/>
                          <a:cs typeface="Tahoma" panose="020B0604030504040204" pitchFamily="34" charset="0"/>
                        </a:rPr>
                        <a:t>Most participants stayed between one and two hours</a:t>
                      </a:r>
                    </a:p>
                    <a:p>
                      <a:pPr algn="l" rtl="0"/>
                      <a:r>
                        <a:rPr lang="en-US" sz="1200" dirty="0">
                          <a:latin typeface="Tahoma" panose="020B0604030504040204" pitchFamily="34" charset="0"/>
                          <a:ea typeface="Tahoma" panose="020B0604030504040204" pitchFamily="34" charset="0"/>
                          <a:cs typeface="Tahoma" panose="020B0604030504040204" pitchFamily="34" charset="0"/>
                        </a:rPr>
                        <a:t>Ages of participating children</a:t>
                      </a:r>
                      <a:endParaRPr lang="he-IL" sz="12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6085747"/>
                  </a:ext>
                </a:extLst>
              </a:tr>
              <a:tr h="2912012">
                <a:tc>
                  <a:txBody>
                    <a:bodyPr/>
                    <a:lstStyle/>
                    <a:p>
                      <a:pPr algn="r" rtl="1"/>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Community</a:t>
                      </a:r>
                      <a:endPar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171450" marR="0" lvl="0" indent="-171450" algn="l" defTabSz="914400" rtl="0"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en-US" sz="1200" dirty="0">
                          <a:latin typeface="Tahoma" panose="020B0604030504040204" pitchFamily="34" charset="0"/>
                          <a:ea typeface="Tahoma" panose="020B0604030504040204" pitchFamily="34" charset="0"/>
                          <a:cs typeface="Tahoma" panose="020B0604030504040204" pitchFamily="34" charset="0"/>
                        </a:rPr>
                        <a:t>Most participants were asylum-seekers of African descent. There were a few individuals from other backgrounds</a:t>
                      </a:r>
                      <a:r>
                        <a:rPr lang="he-IL" sz="1200" dirty="0">
                          <a:latin typeface="Tahoma" panose="020B0604030504040204" pitchFamily="34" charset="0"/>
                          <a:ea typeface="Tahoma" panose="020B0604030504040204" pitchFamily="34" charset="0"/>
                          <a:cs typeface="Tahoma" panose="020B0604030504040204" pitchFamily="34" charset="0"/>
                        </a:rPr>
                        <a:t>.</a:t>
                      </a:r>
                    </a:p>
                    <a:p>
                      <a:pPr marL="171450" marR="0" lvl="0" indent="-171450" algn="l" defTabSz="914400" rtl="0"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en-US" sz="1200" dirty="0">
                          <a:latin typeface="Tahoma" panose="020B0604030504040204" pitchFamily="34" charset="0"/>
                          <a:ea typeface="Tahoma" panose="020B0604030504040204" pitchFamily="34" charset="0"/>
                          <a:cs typeface="Tahoma" panose="020B0604030504040204" pitchFamily="34" charset="0"/>
                        </a:rPr>
                        <a:t>There was almost no interaction between the mothers, although a few invited friends from the neighborhood to join.</a:t>
                      </a:r>
                      <a:r>
                        <a:rPr lang="he-IL" sz="1200" dirty="0">
                          <a:latin typeface="Tahoma" panose="020B0604030504040204" pitchFamily="34" charset="0"/>
                          <a:ea typeface="Tahoma" panose="020B0604030504040204" pitchFamily="34" charset="0"/>
                          <a:cs typeface="Tahoma" panose="020B0604030504040204" pitchFamily="34" charset="0"/>
                        </a:rPr>
                        <a:t> </a:t>
                      </a:r>
                    </a:p>
                    <a:p>
                      <a:pPr marL="171450" marR="0" lvl="0" indent="-171450" algn="l" defTabSz="914400" rtl="0"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en-US" sz="1200" dirty="0">
                          <a:latin typeface="Tahoma" panose="020B0604030504040204" pitchFamily="34" charset="0"/>
                          <a:ea typeface="Tahoma" panose="020B0604030504040204" pitchFamily="34" charset="0"/>
                          <a:cs typeface="Tahoma" panose="020B0604030504040204" pitchFamily="34" charset="0"/>
                        </a:rPr>
                        <a:t>Interviewees said they came only to bring their children to the activity; they expressed no interest in meeting new friends or acquaintances</a:t>
                      </a:r>
                      <a:r>
                        <a:rPr lang="he-IL" sz="1200" dirty="0">
                          <a:latin typeface="Tahoma" panose="020B0604030504040204" pitchFamily="34" charset="0"/>
                          <a:ea typeface="Tahoma" panose="020B0604030504040204" pitchFamily="34" charset="0"/>
                          <a:cs typeface="Tahoma" panose="020B0604030504040204" pitchFamily="34" charset="0"/>
                        </a:rPr>
                        <a:t>.</a:t>
                      </a:r>
                    </a:p>
                    <a:p>
                      <a:pPr marL="171450" marR="0" lvl="0" indent="-171450" algn="l" defTabSz="914400" rtl="0"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en-US" sz="1200" dirty="0">
                          <a:latin typeface="Tahoma" panose="020B0604030504040204" pitchFamily="34" charset="0"/>
                          <a:ea typeface="Tahoma" panose="020B0604030504040204" pitchFamily="34" charset="0"/>
                          <a:cs typeface="Tahoma" panose="020B0604030504040204" pitchFamily="34" charset="0"/>
                        </a:rPr>
                        <a:t>Some children arrived with school bags and wearing school uniforms. It seems the activity offered an after-school alternative for them, rather than going home</a:t>
                      </a:r>
                      <a:r>
                        <a:rPr lang="he-IL" sz="1200" dirty="0">
                          <a:latin typeface="Tahoma" panose="020B0604030504040204" pitchFamily="34" charset="0"/>
                          <a:ea typeface="Tahoma" panose="020B0604030504040204" pitchFamily="34" charset="0"/>
                          <a:cs typeface="Tahoma" panose="020B0604030504040204" pitchFamily="34" charset="0"/>
                        </a:rPr>
                        <a:t>.</a:t>
                      </a:r>
                    </a:p>
                    <a:p>
                      <a:pPr marL="171450" marR="0" lvl="0" indent="-171450" algn="l" defTabSz="914400" rtl="0"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en-US" sz="1200" dirty="0">
                          <a:latin typeface="Tahoma" panose="020B0604030504040204" pitchFamily="34" charset="0"/>
                          <a:ea typeface="Tahoma" panose="020B0604030504040204" pitchFamily="34" charset="0"/>
                          <a:cs typeface="Tahoma" panose="020B0604030504040204" pitchFamily="34" charset="0"/>
                        </a:rPr>
                        <a:t>There was a warm and communal atmosphere during the circus show. The mothers spoke with each other (unlike during the rest of the activity). Children ate food from their school bags. There was a sense of safety and relaxation</a:t>
                      </a:r>
                      <a:r>
                        <a:rPr lang="he-IL" sz="1200" dirty="0">
                          <a:latin typeface="Tahoma" panose="020B0604030504040204" pitchFamily="34" charset="0"/>
                          <a:ea typeface="Tahoma" panose="020B0604030504040204" pitchFamily="34" charset="0"/>
                          <a:cs typeface="Tahoma" panose="020B0604030504040204" pitchFamily="34" charset="0"/>
                        </a:rPr>
                        <a:t>.</a:t>
                      </a:r>
                    </a:p>
                    <a:p>
                      <a:pPr marL="171450" marR="0" lvl="0" indent="-171450" algn="l" defTabSz="914400" rtl="0"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en-US" sz="1200" dirty="0">
                          <a:latin typeface="Tahoma" panose="020B0604030504040204" pitchFamily="34" charset="0"/>
                          <a:ea typeface="Tahoma" panose="020B0604030504040204" pitchFamily="34" charset="0"/>
                          <a:cs typeface="Tahoma" panose="020B0604030504040204" pitchFamily="34" charset="0"/>
                        </a:rPr>
                        <a:t>Some parents with children hesitated outside the event and only entered after being invited by the instructors. </a:t>
                      </a:r>
                      <a:endParaRPr lang="he-IL" sz="12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8152829"/>
                  </a:ext>
                </a:extLst>
              </a:tr>
              <a:tr h="286703">
                <a:tc>
                  <a:txBody>
                    <a:bodyPr/>
                    <a:lstStyle/>
                    <a:p>
                      <a:pPr algn="r" rtl="1">
                        <a:lnSpc>
                          <a:spcPct val="150000"/>
                        </a:lnSpc>
                      </a:pP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Encouraging community*</a:t>
                      </a:r>
                      <a:endPar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3611117946"/>
                  </a:ext>
                </a:extLst>
              </a:tr>
              <a:tr h="249574">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Interaction between children*</a:t>
                      </a:r>
                      <a:endPar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en-US"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7</a:t>
                      </a:r>
                      <a:endPar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3109213351"/>
                  </a:ext>
                </a:extLst>
              </a:tr>
              <a:tr h="389668">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Rejuvenation*</a:t>
                      </a:r>
                      <a:endPar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1157583557"/>
                  </a:ext>
                </a:extLst>
              </a:tr>
            </a:tbl>
          </a:graphicData>
        </a:graphic>
      </p:graphicFrame>
      <p:grpSp>
        <p:nvGrpSpPr>
          <p:cNvPr id="6" name="Group 5">
            <a:extLst>
              <a:ext uri="{FF2B5EF4-FFF2-40B4-BE49-F238E27FC236}">
                <a16:creationId xmlns:a16="http://schemas.microsoft.com/office/drawing/2014/main" id="{F1DF7D4E-A239-434D-8C3C-67A5E107426C}"/>
              </a:ext>
            </a:extLst>
          </p:cNvPr>
          <p:cNvGrpSpPr/>
          <p:nvPr/>
        </p:nvGrpSpPr>
        <p:grpSpPr>
          <a:xfrm>
            <a:off x="10478263" y="1520121"/>
            <a:ext cx="1427321" cy="577081"/>
            <a:chOff x="11055223" y="1968658"/>
            <a:chExt cx="1196500" cy="577081"/>
          </a:xfrm>
        </p:grpSpPr>
        <p:sp>
          <p:nvSpPr>
            <p:cNvPr id="7" name="TextBox 6">
              <a:extLst>
                <a:ext uri="{FF2B5EF4-FFF2-40B4-BE49-F238E27FC236}">
                  <a16:creationId xmlns:a16="http://schemas.microsoft.com/office/drawing/2014/main" id="{3B3FDA5E-A438-4927-AD76-5B5C8303E88B}"/>
                </a:ext>
              </a:extLst>
            </p:cNvPr>
            <p:cNvSpPr txBox="1"/>
            <p:nvPr/>
          </p:nvSpPr>
          <p:spPr>
            <a:xfrm>
              <a:off x="11055224" y="1968658"/>
              <a:ext cx="1196499" cy="577081"/>
            </a:xfrm>
            <a:prstGeom prst="rect">
              <a:avLst/>
            </a:prstGeom>
            <a:noFill/>
          </p:spPr>
          <p:txBody>
            <a:bodyPr wrap="square" rtlCol="1">
              <a:spAutoFit/>
            </a:bodyPr>
            <a:lstStyle/>
            <a:p>
              <a:pPr algn="r" rtl="1"/>
              <a:r>
                <a:rPr lang="en-US" sz="1050" dirty="0">
                  <a:solidFill>
                    <a:schemeClr val="bg1"/>
                  </a:solidFill>
                </a:rPr>
                <a:t>Children under 3</a:t>
              </a:r>
              <a:endParaRPr lang="he-IL" sz="1050" dirty="0">
                <a:solidFill>
                  <a:schemeClr val="bg1"/>
                </a:solidFill>
              </a:endParaRPr>
            </a:p>
            <a:p>
              <a:pPr algn="r" rtl="1"/>
              <a:r>
                <a:rPr lang="en-US" sz="1050" dirty="0">
                  <a:solidFill>
                    <a:schemeClr val="bg1"/>
                  </a:solidFill>
                </a:rPr>
                <a:t>Ages 3-6</a:t>
              </a:r>
              <a:r>
                <a:rPr lang="he-IL" sz="1050" dirty="0">
                  <a:solidFill>
                    <a:schemeClr val="bg1"/>
                  </a:solidFill>
                </a:rPr>
                <a:t> </a:t>
              </a:r>
              <a:r>
                <a:rPr lang="en-US" sz="1050" dirty="0">
                  <a:solidFill>
                    <a:schemeClr val="bg1"/>
                  </a:solidFill>
                </a:rPr>
                <a:t> </a:t>
              </a:r>
              <a:endParaRPr lang="he-IL" sz="1050" dirty="0">
                <a:solidFill>
                  <a:schemeClr val="bg1"/>
                </a:solidFill>
              </a:endParaRPr>
            </a:p>
            <a:p>
              <a:pPr algn="r" rtl="1"/>
              <a:r>
                <a:rPr lang="en-US" sz="1050" dirty="0">
                  <a:solidFill>
                    <a:schemeClr val="bg1"/>
                  </a:solidFill>
                </a:rPr>
                <a:t>Over 6</a:t>
              </a:r>
              <a:endParaRPr lang="he-IL" sz="1050" dirty="0">
                <a:solidFill>
                  <a:schemeClr val="bg1"/>
                </a:solidFill>
              </a:endParaRPr>
            </a:p>
          </p:txBody>
        </p:sp>
        <p:sp>
          <p:nvSpPr>
            <p:cNvPr id="8" name="Oval 7">
              <a:extLst>
                <a:ext uri="{FF2B5EF4-FFF2-40B4-BE49-F238E27FC236}">
                  <a16:creationId xmlns:a16="http://schemas.microsoft.com/office/drawing/2014/main" id="{A08567BB-E2F1-4259-886F-022B4A85F831}"/>
                </a:ext>
              </a:extLst>
            </p:cNvPr>
            <p:cNvSpPr/>
            <p:nvPr/>
          </p:nvSpPr>
          <p:spPr>
            <a:xfrm>
              <a:off x="11055223" y="2009298"/>
              <a:ext cx="236638" cy="220822"/>
            </a:xfrm>
            <a:prstGeom prst="ellipse">
              <a:avLst/>
            </a:prstGeom>
            <a:solidFill>
              <a:srgbClr val="F698A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9" name="Oval 8">
              <a:extLst>
                <a:ext uri="{FF2B5EF4-FFF2-40B4-BE49-F238E27FC236}">
                  <a16:creationId xmlns:a16="http://schemas.microsoft.com/office/drawing/2014/main" id="{F9D55F1D-B7E6-4FCB-B92D-6E6FF4CEC5DD}"/>
                </a:ext>
              </a:extLst>
            </p:cNvPr>
            <p:cNvSpPr/>
            <p:nvPr/>
          </p:nvSpPr>
          <p:spPr>
            <a:xfrm>
              <a:off x="11222363" y="2146787"/>
              <a:ext cx="236638" cy="220822"/>
            </a:xfrm>
            <a:prstGeom prst="ellipse">
              <a:avLst/>
            </a:prstGeom>
            <a:solidFill>
              <a:srgbClr val="F9B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0" name="Oval 9">
              <a:extLst>
                <a:ext uri="{FF2B5EF4-FFF2-40B4-BE49-F238E27FC236}">
                  <a16:creationId xmlns:a16="http://schemas.microsoft.com/office/drawing/2014/main" id="{174851D9-6C18-4399-8C71-16C0876FC1F1}"/>
                </a:ext>
              </a:extLst>
            </p:cNvPr>
            <p:cNvSpPr/>
            <p:nvPr/>
          </p:nvSpPr>
          <p:spPr>
            <a:xfrm>
              <a:off x="11055223" y="2314900"/>
              <a:ext cx="236638" cy="220822"/>
            </a:xfrm>
            <a:prstGeom prst="ellipse">
              <a:avLst/>
            </a:prstGeom>
            <a:solidFill>
              <a:srgbClr val="90B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grpSp>
      <p:graphicFrame>
        <p:nvGraphicFramePr>
          <p:cNvPr id="11" name="Chart 10">
            <a:extLst>
              <a:ext uri="{FF2B5EF4-FFF2-40B4-BE49-F238E27FC236}">
                <a16:creationId xmlns:a16="http://schemas.microsoft.com/office/drawing/2014/main" id="{B928F3B7-9D1A-439E-9385-7AAC592D206C}"/>
              </a:ext>
            </a:extLst>
          </p:cNvPr>
          <p:cNvGraphicFramePr/>
          <p:nvPr>
            <p:extLst>
              <p:ext uri="{D42A27DB-BD31-4B8C-83A1-F6EECF244321}">
                <p14:modId xmlns:p14="http://schemas.microsoft.com/office/powerpoint/2010/main" val="640305793"/>
              </p:ext>
            </p:extLst>
          </p:nvPr>
        </p:nvGraphicFramePr>
        <p:xfrm>
          <a:off x="4544356" y="748245"/>
          <a:ext cx="1964958" cy="1311410"/>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24EA21F8-A515-4691-9CA9-389DF5289383}"/>
              </a:ext>
            </a:extLst>
          </p:cNvPr>
          <p:cNvSpPr txBox="1"/>
          <p:nvPr/>
        </p:nvSpPr>
        <p:spPr>
          <a:xfrm>
            <a:off x="4218911" y="6222128"/>
            <a:ext cx="7888686" cy="246221"/>
          </a:xfrm>
          <a:prstGeom prst="rect">
            <a:avLst/>
          </a:prstGeom>
          <a:noFill/>
        </p:spPr>
        <p:txBody>
          <a:bodyPr wrap="square" rtlCol="1">
            <a:spAutoFit/>
          </a:bodyPr>
          <a:lstStyle/>
          <a:p>
            <a:pPr algn="l"/>
            <a:r>
              <a:rPr lang="en-US" sz="1000" dirty="0">
                <a:latin typeface="Calibri" panose="020F0502020204030204" pitchFamily="34" charset="0"/>
                <a:cs typeface="Calibri" panose="020F0502020204030204" pitchFamily="34" charset="0"/>
              </a:rPr>
              <a:t>* Average scores, based on interviewees’ assessment of space/content addressing each item, from 1 (low) to 7 (high) </a:t>
            </a:r>
            <a:endParaRPr lang="he-IL" sz="1000" dirty="0">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0DD45F6B-195C-4885-B4F5-4F9A958181DB}"/>
              </a:ext>
            </a:extLst>
          </p:cNvPr>
          <p:cNvSpPr txBox="1"/>
          <p:nvPr/>
        </p:nvSpPr>
        <p:spPr>
          <a:xfrm>
            <a:off x="286415" y="389651"/>
            <a:ext cx="3932496" cy="5755422"/>
          </a:xfrm>
          <a:prstGeom prst="rect">
            <a:avLst/>
          </a:prstGeom>
          <a:solidFill>
            <a:srgbClr val="F7E88D"/>
          </a:solidFill>
        </p:spPr>
        <p:txBody>
          <a:bodyPr wrap="square" rtlCol="1">
            <a:spAutoFit/>
          </a:bodyPr>
          <a:lstStyle/>
          <a:p>
            <a:pPr algn="l">
              <a:spcBef>
                <a:spcPts val="600"/>
              </a:spcBef>
              <a:buClr>
                <a:srgbClr val="EC1C3C"/>
              </a:buClr>
            </a:pPr>
            <a:r>
              <a:rPr lang="en-US" sz="1200" dirty="0">
                <a:latin typeface="Tahoma" panose="020B0604030504040204" pitchFamily="34" charset="0"/>
                <a:ea typeface="Tahoma" panose="020B0604030504040204" pitchFamily="34" charset="0"/>
                <a:cs typeface="Tahoma" panose="020B0604030504040204" pitchFamily="34" charset="0"/>
              </a:rPr>
              <a:t>A mediator between municipal-social entities and community members attended the event, as part of the ongoing Gan HaRitzifim project According to this mediator and the project manager</a:t>
            </a:r>
            <a:r>
              <a:rPr lang="he-IL" sz="1200" dirty="0">
                <a:latin typeface="Tahoma" panose="020B0604030504040204" pitchFamily="34" charset="0"/>
                <a:ea typeface="Tahoma" panose="020B0604030504040204" pitchFamily="34" charset="0"/>
                <a:cs typeface="Tahoma" panose="020B0604030504040204" pitchFamily="34" charset="0"/>
              </a:rPr>
              <a:t>:</a:t>
            </a:r>
          </a:p>
          <a:p>
            <a:pPr marL="171450" indent="-171450" algn="l">
              <a:spcBef>
                <a:spcPts val="600"/>
              </a:spcBef>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This activity is new and innovative for the area. Not all residents understood it was open to everyone, despite invitations and publicity before the event (by the project team, schools, Mesila) and at the site during the activity.</a:t>
            </a:r>
            <a:endParaRPr lang="he-IL" sz="1200" dirty="0">
              <a:latin typeface="Tahoma" panose="020B0604030504040204" pitchFamily="34" charset="0"/>
              <a:ea typeface="Tahoma" panose="020B0604030504040204" pitchFamily="34" charset="0"/>
              <a:cs typeface="Tahoma" panose="020B0604030504040204" pitchFamily="34" charset="0"/>
            </a:endParaRPr>
          </a:p>
          <a:p>
            <a:pPr marL="171450" indent="-171450" algn="l">
              <a:spcBef>
                <a:spcPts val="600"/>
              </a:spcBef>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Many parents lack the time, knowledge, and awareness necessary to guide their children and prepare them for their futures. Families are large, parents work long hours, children roam the dangerous streets unchaperoned. There is a need for</a:t>
            </a:r>
            <a:r>
              <a:rPr lang="he-IL" sz="1200" dirty="0">
                <a:latin typeface="Tahoma" panose="020B0604030504040204" pitchFamily="34" charset="0"/>
                <a:ea typeface="Tahoma" panose="020B0604030504040204" pitchFamily="34" charset="0"/>
                <a:cs typeface="Tahoma" panose="020B0604030504040204" pitchFamily="34" charset="0"/>
              </a:rPr>
              <a:t> </a:t>
            </a:r>
            <a:r>
              <a:rPr lang="en-US" sz="1200" dirty="0">
                <a:latin typeface="Tahoma" panose="020B0604030504040204" pitchFamily="34" charset="0"/>
                <a:ea typeface="Tahoma" panose="020B0604030504040204" pitchFamily="34" charset="0"/>
                <a:cs typeface="Tahoma" panose="020B0604030504040204" pitchFamily="34" charset="0"/>
              </a:rPr>
              <a:t>parents to be more involved in their children’s development.</a:t>
            </a:r>
            <a:endParaRPr lang="he-IL" sz="1200" dirty="0">
              <a:latin typeface="Tahoma" panose="020B0604030504040204" pitchFamily="34" charset="0"/>
              <a:ea typeface="Tahoma" panose="020B0604030504040204" pitchFamily="34" charset="0"/>
              <a:cs typeface="Tahoma" panose="020B0604030504040204" pitchFamily="34" charset="0"/>
            </a:endParaRPr>
          </a:p>
          <a:p>
            <a:pPr marL="171450" indent="-171450" algn="l">
              <a:spcBef>
                <a:spcPts val="600"/>
              </a:spcBef>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This activity contributed to expanding the Gan HaRitzifim project and encouraging residents’ participation: “Our presence is more strongly felt and we know the community better. The connection with schools and other entities has become stronger. We are doing more community events that are not necessarily within the 'garden’.”</a:t>
            </a:r>
            <a:endParaRPr lang="he-IL" sz="1200" i="1" dirty="0">
              <a:latin typeface="Tahoma" panose="020B0604030504040204" pitchFamily="34" charset="0"/>
              <a:ea typeface="Tahoma" panose="020B0604030504040204" pitchFamily="34" charset="0"/>
              <a:cs typeface="Tahoma" panose="020B0604030504040204" pitchFamily="34" charset="0"/>
            </a:endParaRPr>
          </a:p>
          <a:p>
            <a:pPr marL="171450" indent="-171450" algn="l">
              <a:spcBef>
                <a:spcPts val="600"/>
              </a:spcBef>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A notable challenge is getting participants to arrive on time for Gan HaRitzifim activities in the afternoons. Local residents tend to arrive late and stay until the evening. This issue is being addressed through outreach within the framework of the Mesila organization</a:t>
            </a:r>
            <a:r>
              <a:rPr lang="he-IL" sz="1200" dirty="0">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4837691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47</a:t>
            </a:fld>
            <a:endParaRPr lang="en-US" sz="1400" dirty="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ctr" rtl="1"/>
            <a:r>
              <a:rPr lang="en-US" sz="2000" b="1" dirty="0">
                <a:solidFill>
                  <a:schemeClr val="bg1"/>
                </a:solidFill>
                <a:latin typeface="Tahoma" pitchFamily="34" charset="0"/>
                <a:ea typeface="Tahoma" pitchFamily="34" charset="0"/>
                <a:cs typeface="Tahoma" pitchFamily="34" charset="0"/>
              </a:rPr>
              <a:t>Play Street</a:t>
            </a:r>
            <a:endParaRPr lang="he-IL" sz="2000" b="1" dirty="0">
              <a:solidFill>
                <a:schemeClr val="bg1"/>
              </a:solidFill>
              <a:latin typeface="Tahoma" pitchFamily="34" charset="0"/>
              <a:ea typeface="Tahoma" pitchFamily="34" charset="0"/>
              <a:cs typeface="Tahoma" pitchFamily="34" charset="0"/>
            </a:endParaRPr>
          </a:p>
        </p:txBody>
      </p:sp>
      <p:graphicFrame>
        <p:nvGraphicFramePr>
          <p:cNvPr id="5" name="Table 4">
            <a:extLst>
              <a:ext uri="{FF2B5EF4-FFF2-40B4-BE49-F238E27FC236}">
                <a16:creationId xmlns:a16="http://schemas.microsoft.com/office/drawing/2014/main" id="{0EF50BA6-C2BA-4227-B3A8-969C45D30BB6}"/>
              </a:ext>
            </a:extLst>
          </p:cNvPr>
          <p:cNvGraphicFramePr>
            <a:graphicFrameLocks noGrp="1"/>
          </p:cNvGraphicFramePr>
          <p:nvPr>
            <p:extLst>
              <p:ext uri="{D42A27DB-BD31-4B8C-83A1-F6EECF244321}">
                <p14:modId xmlns:p14="http://schemas.microsoft.com/office/powerpoint/2010/main" val="254269924"/>
              </p:ext>
            </p:extLst>
          </p:nvPr>
        </p:nvGraphicFramePr>
        <p:xfrm>
          <a:off x="0" y="317712"/>
          <a:ext cx="12191999" cy="5987605"/>
        </p:xfrm>
        <a:graphic>
          <a:graphicData uri="http://schemas.openxmlformats.org/drawingml/2006/table">
            <a:tbl>
              <a:tblPr rtl="1" firstRow="1" bandRow="1">
                <a:tableStyleId>{2D5ABB26-0587-4C30-8999-92F81FD0307C}</a:tableStyleId>
              </a:tblPr>
              <a:tblGrid>
                <a:gridCol w="2434682">
                  <a:extLst>
                    <a:ext uri="{9D8B030D-6E8A-4147-A177-3AD203B41FA5}">
                      <a16:colId xmlns:a16="http://schemas.microsoft.com/office/drawing/2014/main" val="851805883"/>
                    </a:ext>
                  </a:extLst>
                </a:gridCol>
                <a:gridCol w="3606398">
                  <a:extLst>
                    <a:ext uri="{9D8B030D-6E8A-4147-A177-3AD203B41FA5}">
                      <a16:colId xmlns:a16="http://schemas.microsoft.com/office/drawing/2014/main" val="60637984"/>
                    </a:ext>
                  </a:extLst>
                </a:gridCol>
                <a:gridCol w="3075460">
                  <a:extLst>
                    <a:ext uri="{9D8B030D-6E8A-4147-A177-3AD203B41FA5}">
                      <a16:colId xmlns:a16="http://schemas.microsoft.com/office/drawing/2014/main" val="4008249060"/>
                    </a:ext>
                  </a:extLst>
                </a:gridCol>
                <a:gridCol w="3075459">
                  <a:extLst>
                    <a:ext uri="{9D8B030D-6E8A-4147-A177-3AD203B41FA5}">
                      <a16:colId xmlns:a16="http://schemas.microsoft.com/office/drawing/2014/main" val="1077588495"/>
                    </a:ext>
                  </a:extLst>
                </a:gridCol>
              </a:tblGrid>
              <a:tr h="275369">
                <a:tc>
                  <a:txBody>
                    <a:bodyPr/>
                    <a:lstStyle/>
                    <a:p>
                      <a:pPr algn="r" rtl="1"/>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gridSpan="3">
                  <a:txBody>
                    <a:bodyPr/>
                    <a:lstStyle/>
                    <a:p>
                      <a:pPr algn="ctr" rtl="1"/>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Neve Sha’anan</a:t>
                      </a:r>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30/9/21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978A6"/>
                    </a:solidFill>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1380329988"/>
                  </a:ext>
                </a:extLst>
              </a:tr>
              <a:tr h="2327277">
                <a:tc>
                  <a:txBody>
                    <a:bodyPr/>
                    <a:lstStyle/>
                    <a:p>
                      <a:pPr algn="r" rtl="1"/>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Environment</a:t>
                      </a:r>
                      <a:endPar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gridSpan="3">
                  <a:txBody>
                    <a:bodyPr/>
                    <a:lstStyle/>
                    <a:p>
                      <a:pPr marL="171450" indent="-171450" algn="l" defTabSz="914400" rtl="0" eaLnBrk="1" latinLnBrk="0" hangingPunct="1">
                        <a:spcBef>
                          <a:spcPts val="600"/>
                        </a:spcBef>
                        <a:buClr>
                          <a:srgbClr val="EC1C3C"/>
                        </a:buClr>
                        <a:buFont typeface="Tahoma" panose="020B0604030504040204" pitchFamily="34" charset="0"/>
                        <a:buChar cha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The street was closed to motorized vehicles in both directions, allowing only carts and bicycles. </a:t>
                      </a:r>
                    </a:p>
                    <a:p>
                      <a:pPr marL="171450" indent="-171450" algn="l" defTabSz="914400" rtl="0" eaLnBrk="1" latinLnBrk="0" hangingPunct="1">
                        <a:spcBef>
                          <a:spcPts val="600"/>
                        </a:spcBef>
                        <a:buClr>
                          <a:srgbClr val="EC1C3C"/>
                        </a:buClr>
                        <a:buFont typeface="Tahoma" panose="020B0604030504040204" pitchFamily="34" charset="0"/>
                        <a:buChar cha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The street is shaded in the day and brightly lit at night.</a:t>
                      </a:r>
                      <a:endPar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171450" indent="-171450" algn="l" defTabSz="914400" rtl="0" eaLnBrk="1" latinLnBrk="0" hangingPunct="1">
                        <a:spcBef>
                          <a:spcPts val="600"/>
                        </a:spcBef>
                        <a:buClr>
                          <a:srgbClr val="EC1C3C"/>
                        </a:buClr>
                        <a:buFont typeface="Tahoma" panose="020B0604030504040204" pitchFamily="34" charset="0"/>
                        <a:buChar cha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Mats and beanbags were placed on the street, with chairs on the sidewalks for caregivers, although some adults sat on the sidewalks</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171450" indent="-171450" algn="l" defTabSz="914400" rtl="0" eaLnBrk="1" latinLnBrk="0" hangingPunct="1">
                        <a:spcBef>
                          <a:spcPts val="600"/>
                        </a:spcBef>
                        <a:buClr>
                          <a:srgbClr val="EC1C3C"/>
                        </a:buClr>
                        <a:buFont typeface="Tahoma" panose="020B0604030504040204" pitchFamily="34" charset="0"/>
                        <a:buChar cha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The stations offered varied activities suitable for a wide age range of children: soap bubbles, balloon animals, hoops, martial arts, etc. Children of different ages were able to enjoy playing in different ways at some of the stations.</a:t>
                      </a:r>
                      <a:endPar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171450" indent="-171450" algn="l" defTabSz="914400" rtl="0" eaLnBrk="1" latinLnBrk="0" hangingPunct="1">
                        <a:spcBef>
                          <a:spcPts val="600"/>
                        </a:spcBef>
                        <a:buClr>
                          <a:srgbClr val="EC1C3C"/>
                        </a:buClr>
                        <a:buFont typeface="Tahoma" panose="020B0604030504040204" pitchFamily="34" charset="0"/>
                        <a:buChar cha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Interviewees’ suggestions for improvement</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628650" lvl="1" indent="-171450" algn="l" defTabSz="914400" rtl="0" eaLnBrk="1" latinLnBrk="0" hangingPunct="1">
                        <a:spcBef>
                          <a:spcPts val="600"/>
                        </a:spcBef>
                        <a:buClr>
                          <a:srgbClr val="EC1C3C"/>
                        </a:buClr>
                        <a:buFont typeface="Wingdings" panose="05000000000000000000" pitchFamily="2" charset="2"/>
                        <a:buChar cha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Adding "quiet" activities for less energetic children</a:t>
                      </a:r>
                      <a:endPar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628650" lvl="1" indent="-171450" algn="l" defTabSz="914400" rtl="0" eaLnBrk="1" latinLnBrk="0" hangingPunct="1">
                        <a:spcBef>
                          <a:spcPts val="600"/>
                        </a:spcBef>
                        <a:buClr>
                          <a:srgbClr val="EC1C3C"/>
                        </a:buClr>
                        <a:buFont typeface="Wingdings" panose="05000000000000000000" pitchFamily="2" charset="2"/>
                        <a:buChar cha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Separate stations designated for toddlers</a:t>
                      </a:r>
                      <a:endPar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628650" lvl="1" indent="-171450" algn="l" defTabSz="914400" rtl="0" eaLnBrk="1" latinLnBrk="0" hangingPunct="1">
                        <a:spcBef>
                          <a:spcPts val="600"/>
                        </a:spcBef>
                        <a:buClr>
                          <a:srgbClr val="EC1C3C"/>
                        </a:buClr>
                        <a:buFont typeface="Wingdings" panose="05000000000000000000" pitchFamily="2" charset="2"/>
                        <a:buChar cha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Adding activities for adults</a:t>
                      </a:r>
                    </a:p>
                    <a:p>
                      <a:pPr marL="171450" indent="-171450" algn="l" defTabSz="914400" rtl="0" eaLnBrk="1" latinLnBrk="0" hangingPunct="1">
                        <a:spcBef>
                          <a:spcPts val="600"/>
                        </a:spcBef>
                        <a:buClr>
                          <a:srgbClr val="EC1C3C"/>
                        </a:buClr>
                        <a:buFont typeface="Tahoma" panose="020B0604030504040204" pitchFamily="34" charset="0"/>
                        <a:buChar cha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There was only one sign in Hebrew announcing the closure of the street. According to the staff, the event was announced in schools and via the Social Services department</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he-IL" sz="12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1660022968"/>
                  </a:ext>
                </a:extLst>
              </a:tr>
              <a:tr h="374894">
                <a:tc>
                  <a:txBody>
                    <a:bodyPr/>
                    <a:lstStyle/>
                    <a:p>
                      <a:pPr algn="r" rtl="1"/>
                      <a:r>
                        <a:rPr lang="en-US" sz="1000" b="1" kern="1200" dirty="0">
                          <a:solidFill>
                            <a:schemeClr val="bg1"/>
                          </a:solidFill>
                          <a:latin typeface="Tahoma" panose="020B0604030504040204" pitchFamily="34" charset="0"/>
                          <a:ea typeface="Tahoma" panose="020B0604030504040204" pitchFamily="34" charset="0"/>
                          <a:cs typeface="Tahoma" panose="020B0604030504040204" pitchFamily="34" charset="0"/>
                        </a:rPr>
                        <a:t>Clean and well-maintained*</a:t>
                      </a:r>
                      <a:endParaRPr lang="he-IL" sz="1000" b="1" kern="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dirty="0">
                          <a:solidFill>
                            <a:srgbClr val="F7E88D"/>
                          </a:solidFill>
                          <a:latin typeface="Tahoma" panose="020B0604030504040204" pitchFamily="34" charset="0"/>
                          <a:ea typeface="Tahoma" panose="020B0604030504040204" pitchFamily="34" charset="0"/>
                          <a:cs typeface="Tahoma" panose="020B0604030504040204" pitchFamily="34" charset="0"/>
                        </a:rPr>
                        <a:t>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1000" b="1" kern="1200" noProof="0" dirty="0">
                          <a:solidFill>
                            <a:schemeClr val="bg1"/>
                          </a:solidFill>
                          <a:latin typeface="Tahoma" panose="020B0604030504040204" pitchFamily="34" charset="0"/>
                          <a:ea typeface="Tahoma" panose="020B0604030504040204" pitchFamily="34" charset="0"/>
                          <a:cs typeface="Tahoma" panose="020B0604030504040204" pitchFamily="34" charset="0"/>
                        </a:rPr>
                        <a:t>Convenient access*</a:t>
                      </a:r>
                      <a:endParaRPr lang="he-IL" sz="1000" b="1" kern="12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ctr" defTabSz="914400" rtl="1" eaLnBrk="1" fontAlgn="auto" latinLnBrk="0" hangingPunct="1">
                        <a:lnSpc>
                          <a:spcPct val="100000"/>
                        </a:lnSpc>
                        <a:spcBef>
                          <a:spcPts val="0"/>
                        </a:spcBef>
                        <a:spcAft>
                          <a:spcPts val="0"/>
                        </a:spcAft>
                        <a:buClr>
                          <a:srgbClr val="EC1C3C"/>
                        </a:buClr>
                        <a:buSzTx/>
                        <a:buFont typeface="Tahoma" panose="020B0604030504040204" pitchFamily="34" charset="0"/>
                        <a:buNone/>
                        <a:tabLst/>
                        <a:defRPr/>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1389122650"/>
                  </a:ext>
                </a:extLst>
              </a:tr>
              <a:tr h="312411">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Shady/well-lit*</a:t>
                      </a:r>
                      <a:endPar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6.6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1000" b="1" kern="1200" noProof="0" dirty="0">
                          <a:solidFill>
                            <a:schemeClr val="bg1"/>
                          </a:solidFill>
                          <a:latin typeface="Tahoma" panose="020B0604030504040204" pitchFamily="34" charset="0"/>
                          <a:ea typeface="Tahoma" panose="020B0604030504040204" pitchFamily="34" charset="0"/>
                          <a:cs typeface="Tahoma" panose="020B0604030504040204" pitchFamily="34" charset="0"/>
                        </a:rPr>
                        <a:t>Appropriate for number of participants*</a:t>
                      </a:r>
                      <a:endParaRPr lang="he-IL" sz="1000" b="1" kern="12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ctr" defTabSz="914400" rtl="1" eaLnBrk="1" fontAlgn="auto" latinLnBrk="0" hangingPunct="1">
                        <a:lnSpc>
                          <a:spcPct val="100000"/>
                        </a:lnSpc>
                        <a:spcBef>
                          <a:spcPts val="0"/>
                        </a:spcBef>
                        <a:spcAft>
                          <a:spcPts val="0"/>
                        </a:spcAft>
                        <a:buClr>
                          <a:srgbClr val="EC1C3C"/>
                        </a:buClr>
                        <a:buSzTx/>
                        <a:buFont typeface="Tahoma" panose="020B0604030504040204" pitchFamily="34" charset="0"/>
                        <a:buNone/>
                        <a:tabLst/>
                        <a:defRPr/>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487570959"/>
                  </a:ext>
                </a:extLst>
              </a:tr>
              <a:tr h="312411">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Safe for children*</a:t>
                      </a:r>
                      <a:endPar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6.6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1000" b="1" kern="1200" noProof="0" dirty="0">
                          <a:solidFill>
                            <a:schemeClr val="bg1"/>
                          </a:solidFill>
                          <a:latin typeface="Tahoma" panose="020B0604030504040204" pitchFamily="34" charset="0"/>
                          <a:ea typeface="Tahoma" panose="020B0604030504040204" pitchFamily="34" charset="0"/>
                          <a:cs typeface="Tahoma" panose="020B0604030504040204" pitchFamily="34" charset="0"/>
                        </a:rPr>
                        <a:t>Appropriate for children of various ages*</a:t>
                      </a:r>
                      <a:endParaRPr lang="he-IL" sz="1000" b="1" kern="12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ctr" defTabSz="914400" rtl="1" eaLnBrk="1" fontAlgn="auto" latinLnBrk="0" hangingPunct="1">
                        <a:lnSpc>
                          <a:spcPct val="100000"/>
                        </a:lnSpc>
                        <a:spcBef>
                          <a:spcPts val="0"/>
                        </a:spcBef>
                        <a:spcAft>
                          <a:spcPts val="0"/>
                        </a:spcAft>
                        <a:buClr>
                          <a:srgbClr val="EC1C3C"/>
                        </a:buClr>
                        <a:buSzTx/>
                        <a:buFont typeface="Tahoma" panose="020B0604030504040204" pitchFamily="34" charset="0"/>
                        <a:buNone/>
                        <a:tabLst/>
                        <a:defRPr/>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2615042771"/>
                  </a:ext>
                </a:extLst>
              </a:tr>
              <a:tr h="312411">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Comfortable for caregivers*</a:t>
                      </a:r>
                      <a:endPar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1000" b="1" kern="1200" noProof="0" dirty="0">
                          <a:solidFill>
                            <a:schemeClr val="bg1"/>
                          </a:solidFill>
                          <a:latin typeface="Tahoma" panose="020B0604030504040204" pitchFamily="34" charset="0"/>
                          <a:ea typeface="Tahoma" panose="020B0604030504040204" pitchFamily="34" charset="0"/>
                          <a:cs typeface="Tahoma" panose="020B0604030504040204" pitchFamily="34" charset="0"/>
                        </a:rPr>
                        <a:t>Duration of activity</a:t>
                      </a:r>
                      <a:endParaRPr lang="he-IL" sz="1000" b="1" kern="12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ctr" defTabSz="914400" rtl="1" eaLnBrk="1" fontAlgn="auto" latinLnBrk="0" hangingPunct="1">
                        <a:lnSpc>
                          <a:spcPct val="100000"/>
                        </a:lnSpc>
                        <a:spcBef>
                          <a:spcPts val="0"/>
                        </a:spcBef>
                        <a:spcAft>
                          <a:spcPts val="0"/>
                        </a:spcAft>
                        <a:buClr>
                          <a:srgbClr val="EC1C3C"/>
                        </a:buClr>
                        <a:buSzTx/>
                        <a:buFont typeface="Tahoma" panose="020B0604030504040204" pitchFamily="34" charset="0"/>
                        <a:buNone/>
                        <a:tabLst/>
                        <a:defRPr/>
                      </a:pPr>
                      <a:r>
                        <a:rPr kumimoji="0" lang="en-US" sz="1000" b="1" i="0" u="none" strike="noStrike" kern="1200" cap="none" spc="0" normalizeH="0" baseline="0" noProof="0" dirty="0">
                          <a:ln>
                            <a:noFill/>
                          </a:ln>
                          <a:solidFill>
                            <a:srgbClr val="F7E88D"/>
                          </a:solidFill>
                          <a:effectLst/>
                          <a:uLnTx/>
                          <a:uFillTx/>
                          <a:latin typeface="Tahoma" panose="020B0604030504040204" pitchFamily="34" charset="0"/>
                          <a:ea typeface="Tahoma" panose="020B0604030504040204" pitchFamily="34" charset="0"/>
                          <a:cs typeface="Tahoma" panose="020B0604030504040204" pitchFamily="34" charset="0"/>
                        </a:rPr>
                        <a:t>Most were satisfied, some suggested lengthening </a:t>
                      </a:r>
                      <a:endParaRPr kumimoji="0" lang="he-IL" sz="1000" b="1" i="0" u="none" strike="noStrike" kern="1200" cap="none" spc="0" normalizeH="0" baseline="0" noProof="0" dirty="0">
                        <a:ln>
                          <a:noFill/>
                        </a:ln>
                        <a:solidFill>
                          <a:srgbClr val="F7E88D"/>
                        </a:solidFill>
                        <a:effectLst/>
                        <a:uLnTx/>
                        <a:uFillTx/>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41387046"/>
                  </a:ext>
                </a:extLst>
              </a:tr>
              <a:tr h="312411">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Guidance</a:t>
                      </a:r>
                      <a:endParaRPr kumimoji="0" lang="he-IL" sz="1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gridSpan="3">
                  <a:txBody>
                    <a:bodyPr/>
                    <a:lstStyle/>
                    <a:p>
                      <a:pPr marL="171450" marR="0" lvl="0" indent="-171450" algn="l" defTabSz="914400" rtl="0"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 counselors were open and sociable with community members. They played with, encouraged, and challenged the children. They seemed to enjoy themselves and were dedicated to making the event successful. </a:t>
                      </a:r>
                      <a:endParaRPr kumimoji="0" lang="he-IL"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171450" marR="0" lvl="0" indent="-171450" algn="l" defTabSz="914400" rtl="0"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There was no structured instruction or clear division of stations among the counselors; they moved between stations. </a:t>
                      </a:r>
                      <a:endParaRPr kumimoji="0" lang="he-IL"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171450" marR="0" lvl="0" indent="-171450" algn="l" defTabSz="914400" rtl="0"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 counselors seemed to know and have a warm relationship with many of the children. No interactions with the parents were observed</a:t>
                      </a:r>
                      <a:r>
                        <a:rPr kumimoji="0" lang="he-IL"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a:p>
                      <a:pPr marL="171450" marR="0" lvl="0" indent="-171450" algn="l" defTabSz="914400" rtl="0"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Social connections among the counselors contributed to a generally positive atmosphere at the event</a:t>
                      </a:r>
                      <a:r>
                        <a:rPr kumimoji="0" lang="he-IL"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rtl="1"/>
                      <a:endParaRPr lang="he-IL"/>
                    </a:p>
                  </a:txBody>
                  <a:tcPr/>
                </a:tc>
                <a:tc hMerge="1">
                  <a:txBody>
                    <a:bodyPr/>
                    <a:lstStyle/>
                    <a:p>
                      <a:pPr rtl="1"/>
                      <a:endParaRPr lang="he-IL" dirty="0"/>
                    </a:p>
                  </a:txBody>
                  <a:tcPr/>
                </a:tc>
                <a:extLst>
                  <a:ext uri="{0D108BD9-81ED-4DB2-BD59-A6C34878D82A}">
                    <a16:rowId xmlns:a16="http://schemas.microsoft.com/office/drawing/2014/main" val="2392643846"/>
                  </a:ext>
                </a:extLst>
              </a:tr>
              <a:tr h="339689">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Equipment*</a:t>
                      </a:r>
                      <a:endParaRPr kumimoji="0" lang="he-IL" sz="1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gridSpan="3">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1782686138"/>
                  </a:ext>
                </a:extLst>
              </a:tr>
            </a:tbl>
          </a:graphicData>
        </a:graphic>
      </p:graphicFrame>
      <p:sp>
        <p:nvSpPr>
          <p:cNvPr id="8" name="TextBox 7">
            <a:extLst>
              <a:ext uri="{FF2B5EF4-FFF2-40B4-BE49-F238E27FC236}">
                <a16:creationId xmlns:a16="http://schemas.microsoft.com/office/drawing/2014/main" id="{7DC6810E-D167-4594-A1EB-942FBDCD605C}"/>
              </a:ext>
            </a:extLst>
          </p:cNvPr>
          <p:cNvSpPr txBox="1"/>
          <p:nvPr/>
        </p:nvSpPr>
        <p:spPr>
          <a:xfrm>
            <a:off x="4174836" y="6250339"/>
            <a:ext cx="6789559" cy="246221"/>
          </a:xfrm>
          <a:prstGeom prst="rect">
            <a:avLst/>
          </a:prstGeom>
          <a:noFill/>
        </p:spPr>
        <p:txBody>
          <a:bodyPr wrap="square" rtlCol="1">
            <a:spAutoFit/>
          </a:bodyPr>
          <a:lstStyle/>
          <a:p>
            <a:pPr algn="l"/>
            <a:r>
              <a:rPr lang="en-US" sz="1000" dirty="0">
                <a:latin typeface="Calibri" panose="020F0502020204030204" pitchFamily="34" charset="0"/>
                <a:cs typeface="Calibri" panose="020F0502020204030204" pitchFamily="34" charset="0"/>
              </a:rPr>
              <a:t>* Average scores, based on interviewees’ assessment of space/content addressing each item, from 1 (low) to 7 (high) </a:t>
            </a:r>
            <a:endParaRPr lang="he-IL" sz="1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39106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48</a:t>
            </a:fld>
            <a:endParaRPr lang="en-US" sz="1400" dirty="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ctr"/>
            <a:r>
              <a:rPr lang="en-US" sz="2000" b="1" dirty="0">
                <a:solidFill>
                  <a:schemeClr val="bg1"/>
                </a:solidFill>
                <a:latin typeface="Tahoma" pitchFamily="34" charset="0"/>
                <a:ea typeface="Tahoma" pitchFamily="34" charset="0"/>
                <a:cs typeface="Tahoma" pitchFamily="34" charset="0"/>
              </a:rPr>
              <a:t>Play Street</a:t>
            </a:r>
            <a:endParaRPr lang="he-IL" sz="2000" b="1" dirty="0">
              <a:solidFill>
                <a:schemeClr val="bg1"/>
              </a:solidFill>
              <a:latin typeface="Tahoma" pitchFamily="34" charset="0"/>
              <a:ea typeface="Tahoma" pitchFamily="34" charset="0"/>
              <a:cs typeface="Tahoma" pitchFamily="34" charset="0"/>
            </a:endParaRPr>
          </a:p>
        </p:txBody>
      </p:sp>
      <p:graphicFrame>
        <p:nvGraphicFramePr>
          <p:cNvPr id="5" name="Table 4">
            <a:extLst>
              <a:ext uri="{FF2B5EF4-FFF2-40B4-BE49-F238E27FC236}">
                <a16:creationId xmlns:a16="http://schemas.microsoft.com/office/drawing/2014/main" id="{0EF50BA6-C2BA-4227-B3A8-969C45D30BB6}"/>
              </a:ext>
            </a:extLst>
          </p:cNvPr>
          <p:cNvGraphicFramePr>
            <a:graphicFrameLocks noGrp="1"/>
          </p:cNvGraphicFramePr>
          <p:nvPr>
            <p:extLst>
              <p:ext uri="{D42A27DB-BD31-4B8C-83A1-F6EECF244321}">
                <p14:modId xmlns:p14="http://schemas.microsoft.com/office/powerpoint/2010/main" val="1923252700"/>
              </p:ext>
            </p:extLst>
          </p:nvPr>
        </p:nvGraphicFramePr>
        <p:xfrm>
          <a:off x="5391816" y="389652"/>
          <a:ext cx="6800186" cy="5725709"/>
        </p:xfrm>
        <a:graphic>
          <a:graphicData uri="http://schemas.openxmlformats.org/drawingml/2006/table">
            <a:tbl>
              <a:tblPr rtl="1" firstRow="1" bandRow="1">
                <a:tableStyleId>{2D5ABB26-0587-4C30-8999-92F81FD0307C}</a:tableStyleId>
              </a:tblPr>
              <a:tblGrid>
                <a:gridCol w="1579435">
                  <a:extLst>
                    <a:ext uri="{9D8B030D-6E8A-4147-A177-3AD203B41FA5}">
                      <a16:colId xmlns:a16="http://schemas.microsoft.com/office/drawing/2014/main" val="851805883"/>
                    </a:ext>
                  </a:extLst>
                </a:gridCol>
                <a:gridCol w="5220751">
                  <a:extLst>
                    <a:ext uri="{9D8B030D-6E8A-4147-A177-3AD203B41FA5}">
                      <a16:colId xmlns:a16="http://schemas.microsoft.com/office/drawing/2014/main" val="60637984"/>
                    </a:ext>
                  </a:extLst>
                </a:gridCol>
              </a:tblGrid>
              <a:tr h="312312">
                <a:tc>
                  <a:txBody>
                    <a:bodyPr/>
                    <a:lstStyle/>
                    <a:p>
                      <a:pPr algn="r" rtl="1"/>
                      <a:endParaRPr lang="he-IL" sz="12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r" rtl="1"/>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Neve Sha’anan  </a:t>
                      </a:r>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30/9/21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978A6"/>
                    </a:solidFill>
                  </a:tcPr>
                </a:tc>
                <a:extLst>
                  <a:ext uri="{0D108BD9-81ED-4DB2-BD59-A6C34878D82A}">
                    <a16:rowId xmlns:a16="http://schemas.microsoft.com/office/drawing/2014/main" val="1380329988"/>
                  </a:ext>
                </a:extLst>
              </a:tr>
              <a:tr h="597146">
                <a:tc>
                  <a:txBody>
                    <a:bodyPr/>
                    <a:lstStyle/>
                    <a:p>
                      <a:pPr algn="r" rtl="1"/>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Caregiver-child joint play</a:t>
                      </a:r>
                      <a:endPar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171450" indent="-171450" algn="l" defTabSz="914400" rtl="0" eaLnBrk="1" latinLnBrk="0" hangingPunct="1">
                        <a:spcBef>
                          <a:spcPts val="600"/>
                        </a:spcBef>
                        <a:buClr>
                          <a:srgbClr val="EC1C3C"/>
                        </a:buClr>
                        <a:buFont typeface="Tahoma" panose="020B0604030504040204" pitchFamily="34" charset="0"/>
                        <a:buChar cha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Most of the mothers were passive and sat to the side. Only at the soap bubble station were mothers observed participating</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9083698"/>
                  </a:ext>
                </a:extLst>
              </a:tr>
              <a:tr h="396651">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1000" b="1" kern="1200" dirty="0">
                          <a:solidFill>
                            <a:schemeClr val="bg1"/>
                          </a:solidFill>
                          <a:latin typeface="Tahoma" panose="020B0604030504040204" pitchFamily="34" charset="0"/>
                          <a:ea typeface="Tahoma" panose="020B0604030504040204" pitchFamily="34" charset="0"/>
                          <a:cs typeface="Tahoma" panose="020B0604030504040204" pitchFamily="34" charset="0"/>
                        </a:rPr>
                        <a:t>Strengthening the bond and joint play</a:t>
                      </a:r>
                      <a:endParaRPr lang="he-IL" sz="1000" b="1" kern="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ctr" defTabSz="914400" rtl="1" eaLnBrk="1" fontAlgn="auto" latinLnBrk="0" hangingPunct="1">
                        <a:lnSpc>
                          <a:spcPct val="100000"/>
                        </a:lnSpc>
                        <a:spcBef>
                          <a:spcPts val="0"/>
                        </a:spcBef>
                        <a:spcAft>
                          <a:spcPts val="0"/>
                        </a:spcAft>
                        <a:buClr>
                          <a:srgbClr val="EC1C3C"/>
                        </a:buClr>
                        <a:buSzTx/>
                        <a:buFont typeface="Tahoma" panose="020B0604030504040204" pitchFamily="34" charset="0"/>
                        <a:buNone/>
                        <a:tabLst/>
                        <a:defRPr/>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2410882722"/>
                  </a:ext>
                </a:extLst>
              </a:tr>
              <a:tr h="396651">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1000" b="1" kern="1200" dirty="0">
                          <a:solidFill>
                            <a:schemeClr val="bg1"/>
                          </a:solidFill>
                          <a:latin typeface="Tahoma" panose="020B0604030504040204" pitchFamily="34" charset="0"/>
                          <a:ea typeface="Tahoma" panose="020B0604030504040204" pitchFamily="34" charset="0"/>
                          <a:cs typeface="Tahoma" panose="020B0604030504040204" pitchFamily="34" charset="0"/>
                        </a:rPr>
                        <a:t>Diversifying children’s play routine</a:t>
                      </a:r>
                      <a:endParaRPr lang="he-IL" sz="1000" b="1" kern="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ctr" defTabSz="914400" rtl="1" eaLnBrk="1" fontAlgn="auto" latinLnBrk="0" hangingPunct="1">
                        <a:lnSpc>
                          <a:spcPct val="100000"/>
                        </a:lnSpc>
                        <a:spcBef>
                          <a:spcPts val="0"/>
                        </a:spcBef>
                        <a:spcAft>
                          <a:spcPts val="0"/>
                        </a:spcAft>
                        <a:buClr>
                          <a:srgbClr val="EC1C3C"/>
                        </a:buClr>
                        <a:buSzTx/>
                        <a:buFont typeface="Tahoma" panose="020B0604030504040204" pitchFamily="34" charset="0"/>
                        <a:buNone/>
                        <a:tabLst/>
                        <a:defRPr/>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875822619"/>
                  </a:ext>
                </a:extLst>
              </a:tr>
              <a:tr h="2822324">
                <a:tc>
                  <a:txBody>
                    <a:bodyPr/>
                    <a:lstStyle/>
                    <a:p>
                      <a:pPr algn="r" rtl="1"/>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Participants’ behavior</a:t>
                      </a:r>
                      <a:endPar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171450" indent="-171450" algn="l" defTabSz="914400" rtl="0" eaLnBrk="1" latinLnBrk="0" hangingPunct="1">
                        <a:spcBef>
                          <a:spcPts val="600"/>
                        </a:spcBef>
                        <a:buClr>
                          <a:srgbClr val="EC1C3C"/>
                        </a:buClr>
                        <a:buFont typeface="Tahoma" panose="020B0604030504040204" pitchFamily="34" charset="0"/>
                        <a:buChar cha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All the children were involved and played cooperatively. They took care of the equipment and used it properly. </a:t>
                      </a:r>
                      <a:endPar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171450" indent="-171450" algn="l" defTabSz="914400" rtl="0" eaLnBrk="1" latinLnBrk="0" hangingPunct="1">
                        <a:spcBef>
                          <a:spcPts val="600"/>
                        </a:spcBef>
                        <a:buClr>
                          <a:srgbClr val="EC1C3C"/>
                        </a:buClr>
                        <a:buFont typeface="Tahoma" panose="020B0604030504040204" pitchFamily="34" charset="0"/>
                        <a:buChar cha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According to interviewees, the main contributions of the activity were:</a:t>
                      </a:r>
                      <a:endPar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396875" lvl="1" indent="-220663" algn="l" defTabSz="914400" rtl="0" eaLnBrk="1" latinLnBrk="0" hangingPunct="1">
                        <a:spcBef>
                          <a:spcPts val="600"/>
                        </a:spcBef>
                        <a:buClr>
                          <a:srgbClr val="EC1C3C"/>
                        </a:buClr>
                        <a:buFont typeface="Wingdings" panose="05000000000000000000" pitchFamily="2" charset="2"/>
                        <a:buChar cha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Providing a safe space for children to play </a:t>
                      </a:r>
                    </a:p>
                    <a:p>
                      <a:pPr marL="396875" lvl="1" indent="-220663" algn="l" defTabSz="914400" rtl="0" eaLnBrk="1" latinLnBrk="0" hangingPunct="1">
                        <a:spcBef>
                          <a:spcPts val="600"/>
                        </a:spcBef>
                        <a:buClr>
                          <a:srgbClr val="EC1C3C"/>
                        </a:buClr>
                        <a:buFont typeface="Wingdings" panose="05000000000000000000" pitchFamily="2" charset="2"/>
                        <a:buChar cha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Offering play opportunities that are not usually available</a:t>
                      </a:r>
                      <a:endPar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396875" lvl="1" indent="-220663" algn="l" defTabSz="914400" rtl="0" eaLnBrk="1" latinLnBrk="0" hangingPunct="1">
                        <a:spcBef>
                          <a:spcPts val="600"/>
                        </a:spcBef>
                        <a:buClr>
                          <a:srgbClr val="EC1C3C"/>
                        </a:buClr>
                        <a:buFont typeface="Wingdings" panose="05000000000000000000" pitchFamily="2" charset="2"/>
                        <a:buChar cha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Positive interactions and bonding among the children (and with themselves)</a:t>
                      </a:r>
                      <a:endPar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396875" lvl="1" indent="-220663" algn="l" defTabSz="914400" rtl="0" eaLnBrk="1" latinLnBrk="0" hangingPunct="1">
                        <a:spcBef>
                          <a:spcPts val="600"/>
                        </a:spcBef>
                        <a:buClr>
                          <a:srgbClr val="EC1C3C"/>
                        </a:buClr>
                        <a:buFont typeface="Wingdings" panose="05000000000000000000" pitchFamily="2" charset="2"/>
                        <a:buChar cha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A refreshing change in the neighborhood’s environment </a:t>
                      </a:r>
                      <a:endPar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396875" lvl="1" indent="-220663" algn="l" defTabSz="914400" rtl="0" eaLnBrk="1" latinLnBrk="0" hangingPunct="1">
                        <a:spcBef>
                          <a:spcPts val="600"/>
                        </a:spcBef>
                        <a:buClr>
                          <a:srgbClr val="EC1C3C"/>
                        </a:buClr>
                        <a:buFont typeface="Wingdings" panose="05000000000000000000" pitchFamily="2" charset="2"/>
                        <a:buChar cha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Opportunity for a social gathering and shared family time</a:t>
                      </a:r>
                      <a:endPar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171450" indent="-171450" algn="l" defTabSz="914400" rtl="0" eaLnBrk="1" latinLnBrk="0" hangingPunct="1">
                        <a:spcBef>
                          <a:spcPts val="600"/>
                        </a:spcBef>
                        <a:buClr>
                          <a:srgbClr val="EC1C3C"/>
                        </a:buClr>
                        <a:buFont typeface="Tahoma" panose="020B0604030504040204" pitchFamily="34" charset="0"/>
                        <a:buChar cha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Participants wanted to make the most of the event; many remained until the stations closed</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171450" indent="-171450" algn="l" defTabSz="914400" rtl="0" eaLnBrk="1" latinLnBrk="0" hangingPunct="1">
                        <a:spcBef>
                          <a:spcPts val="600"/>
                        </a:spcBef>
                        <a:buClr>
                          <a:srgbClr val="EC1C3C"/>
                        </a:buClr>
                        <a:buFont typeface="Tahoma" panose="020B0604030504040204" pitchFamily="34" charset="0"/>
                        <a:buChar cha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Interviewees said that if the street is permanently available for this type of activity (closed to traffic), they will continue to come</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1110186"/>
                  </a:ext>
                </a:extLst>
              </a:tr>
              <a:tr h="388223">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Encouraging creativity*</a:t>
                      </a:r>
                      <a:endPar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2537415295"/>
                  </a:ext>
                </a:extLst>
              </a:tr>
              <a:tr h="388223">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Encouraging new ideas*</a:t>
                      </a:r>
                      <a:endPar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3855115983"/>
                  </a:ext>
                </a:extLst>
              </a:tr>
            </a:tbl>
          </a:graphicData>
        </a:graphic>
      </p:graphicFrame>
      <p:sp>
        <p:nvSpPr>
          <p:cNvPr id="7" name="TextBox 6">
            <a:extLst>
              <a:ext uri="{FF2B5EF4-FFF2-40B4-BE49-F238E27FC236}">
                <a16:creationId xmlns:a16="http://schemas.microsoft.com/office/drawing/2014/main" id="{5E19B8B6-07CD-4B4C-B84B-BA067F21DE08}"/>
              </a:ext>
            </a:extLst>
          </p:cNvPr>
          <p:cNvSpPr txBox="1"/>
          <p:nvPr/>
        </p:nvSpPr>
        <p:spPr>
          <a:xfrm>
            <a:off x="4956072" y="6140796"/>
            <a:ext cx="6447547" cy="246221"/>
          </a:xfrm>
          <a:prstGeom prst="rect">
            <a:avLst/>
          </a:prstGeom>
          <a:noFill/>
        </p:spPr>
        <p:txBody>
          <a:bodyPr wrap="square" rtlCol="1">
            <a:spAutoFit/>
          </a:bodyPr>
          <a:lstStyle/>
          <a:p>
            <a:pPr algn="l"/>
            <a:r>
              <a:rPr lang="en-US" sz="1000" dirty="0">
                <a:latin typeface="Calibri" panose="020F0502020204030204" pitchFamily="34" charset="0"/>
                <a:cs typeface="Calibri" panose="020F0502020204030204" pitchFamily="34" charset="0"/>
              </a:rPr>
              <a:t>* Average scores, based on interviewees’ assessment of space/content addressing each item, from 1 (low) to 7 (high) </a:t>
            </a:r>
            <a:endParaRPr lang="he-IL" sz="10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7C348C31-EC8F-4C3A-9A97-6A2DA591FFF1}"/>
              </a:ext>
            </a:extLst>
          </p:cNvPr>
          <p:cNvSpPr txBox="1"/>
          <p:nvPr/>
        </p:nvSpPr>
        <p:spPr>
          <a:xfrm>
            <a:off x="297034" y="400803"/>
            <a:ext cx="4747406" cy="5832366"/>
          </a:xfrm>
          <a:prstGeom prst="rect">
            <a:avLst/>
          </a:prstGeom>
          <a:solidFill>
            <a:srgbClr val="F7E88D"/>
          </a:solidFill>
        </p:spPr>
        <p:txBody>
          <a:bodyPr wrap="square" rtlCol="1">
            <a:spAutoFit/>
          </a:bodyPr>
          <a:lstStyle/>
          <a:p>
            <a:pPr marL="171450" indent="-171450" algn="l">
              <a:spcBef>
                <a:spcPts val="600"/>
              </a:spcBef>
              <a:buClr>
                <a:srgbClr val="EC1C3C"/>
              </a:buClr>
              <a:buFont typeface="Tahoma" panose="020B0604030504040204" pitchFamily="34" charset="0"/>
              <a:buChar char="█"/>
            </a:pPr>
            <a:r>
              <a:rPr lang="en-US" sz="1200" b="1" dirty="0">
                <a:latin typeface="Tahoma" panose="020B0604030504040204" pitchFamily="34" charset="0"/>
                <a:ea typeface="Tahoma" panose="020B0604030504040204" pitchFamily="34" charset="0"/>
                <a:cs typeface="Tahoma" panose="020B0604030504040204" pitchFamily="34" charset="0"/>
              </a:rPr>
              <a:t>Encouraging parents' presence </a:t>
            </a:r>
            <a:r>
              <a:rPr lang="en-US" sz="1200" dirty="0">
                <a:latin typeface="Tahoma" panose="020B0604030504040204" pitchFamily="34" charset="0"/>
                <a:ea typeface="Tahoma" panose="020B0604030504040204" pitchFamily="34" charset="0"/>
                <a:cs typeface="Tahoma" panose="020B0604030504040204" pitchFamily="34" charset="0"/>
              </a:rPr>
              <a:t>was a project goal. The project manager reported an increase in parents’ attendance and return participants over the course of the monthly meetings.</a:t>
            </a:r>
            <a:endParaRPr lang="he-IL" sz="1200" dirty="0">
              <a:latin typeface="Tahoma" panose="020B0604030504040204" pitchFamily="34" charset="0"/>
              <a:ea typeface="Tahoma" panose="020B0604030504040204" pitchFamily="34" charset="0"/>
              <a:cs typeface="Tahoma" panose="020B0604030504040204" pitchFamily="34" charset="0"/>
            </a:endParaRPr>
          </a:p>
          <a:p>
            <a:pPr marL="171450" indent="-171450" algn="l">
              <a:spcBef>
                <a:spcPts val="600"/>
              </a:spcBef>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Community members’ perceptions of public activities are complex, with </a:t>
            </a:r>
            <a:r>
              <a:rPr lang="en-US" sz="1200" b="1" dirty="0">
                <a:latin typeface="Tahoma" panose="020B0604030504040204" pitchFamily="34" charset="0"/>
                <a:ea typeface="Tahoma" panose="020B0604030504040204" pitchFamily="34" charset="0"/>
                <a:cs typeface="Tahoma" panose="020B0604030504040204" pitchFamily="34" charset="0"/>
              </a:rPr>
              <a:t>sensitivity around trust-building and a sense of belonging</a:t>
            </a:r>
            <a:r>
              <a:rPr lang="en-US" sz="1200" dirty="0">
                <a:latin typeface="Tahoma" panose="020B0604030504040204" pitchFamily="34" charset="0"/>
                <a:ea typeface="Tahoma" panose="020B0604030504040204" pitchFamily="34" charset="0"/>
                <a:cs typeface="Tahoma" panose="020B0604030504040204" pitchFamily="34" charset="0"/>
              </a:rPr>
              <a:t>. At the first meetings, they were reluctant to join and waited for an explicit invitation. Many did not understand that the activity was open to them. Attendance was higher when advertising included distribution of leaflets on the streets</a:t>
            </a:r>
            <a:r>
              <a:rPr lang="he-IL" sz="1200" dirty="0">
                <a:latin typeface="Tahoma" panose="020B0604030504040204" pitchFamily="34" charset="0"/>
                <a:ea typeface="Tahoma" panose="020B0604030504040204" pitchFamily="34" charset="0"/>
                <a:cs typeface="Tahoma" panose="020B0604030504040204" pitchFamily="34" charset="0"/>
              </a:rPr>
              <a:t>.</a:t>
            </a:r>
          </a:p>
          <a:p>
            <a:pPr marL="171450" indent="-171450" algn="l">
              <a:spcBef>
                <a:spcPts val="600"/>
              </a:spcBef>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Activities were varied, interesting, and challenging, which positively affected children’s behavior. The project manager said: “This is something that draws them, offers something quality, appropriate, challenging...a positive atmosphere, music... few cases of misbehavior." She said it is important to include a 'peak activity’ like the circus show, which brings participants together and strengthens their connection to the experience</a:t>
            </a:r>
            <a:r>
              <a:rPr lang="he-IL" sz="1200" dirty="0">
                <a:latin typeface="Tahoma" panose="020B0604030504040204" pitchFamily="34" charset="0"/>
                <a:ea typeface="Tahoma" panose="020B0604030504040204" pitchFamily="34" charset="0"/>
                <a:cs typeface="Tahoma" panose="020B0604030504040204" pitchFamily="34" charset="0"/>
              </a:rPr>
              <a:t>.</a:t>
            </a:r>
          </a:p>
          <a:p>
            <a:pPr marL="171450" indent="-171450" algn="l">
              <a:spcBef>
                <a:spcPts val="600"/>
              </a:spcBef>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Additional goals are to offer parents ways to spend pleasurable time with their children. They should be reassured that the activity is family-oriented and open to them. In contrast to the tension and alertness required of caregivers at the Lewinsky Garden, the Play Street allows a safe space for active participation</a:t>
            </a:r>
            <a:r>
              <a:rPr lang="he-IL" sz="1200" dirty="0">
                <a:latin typeface="Tahoma" panose="020B0604030504040204" pitchFamily="34" charset="0"/>
                <a:ea typeface="Tahoma" panose="020B0604030504040204" pitchFamily="34" charset="0"/>
                <a:cs typeface="Tahoma" panose="020B0604030504040204" pitchFamily="34" charset="0"/>
              </a:rPr>
              <a:t>.</a:t>
            </a:r>
          </a:p>
          <a:p>
            <a:pPr marL="171450" indent="-171450" algn="l">
              <a:spcBef>
                <a:spcPts val="600"/>
              </a:spcBef>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At this stage, the staff’s guidance and interaction focused on the children, reflecting their knowledge and skills. With professional training (i.e. through Mesila) they could learn how to better connect with and involve the parents</a:t>
            </a:r>
            <a:r>
              <a:rPr lang="he-IL" sz="1200" dirty="0">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a:p>
            <a:pPr marL="171450" indent="-171450" algn="l">
              <a:spcBef>
                <a:spcPts val="600"/>
              </a:spcBef>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There is a need to involve parents in community activities, although their daily lives are difficult: “They are in survival mode. Something must be established first, then involve them</a:t>
            </a:r>
            <a:r>
              <a:rPr lang="he-IL" sz="1200" i="1" dirty="0">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37689738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49</a:t>
            </a:fld>
            <a:endParaRPr lang="en-US" sz="1400" dirty="0"/>
          </a:p>
        </p:txBody>
      </p:sp>
      <p:sp>
        <p:nvSpPr>
          <p:cNvPr id="17" name="TextBox 16"/>
          <p:cNvSpPr txBox="1"/>
          <p:nvPr/>
        </p:nvSpPr>
        <p:spPr>
          <a:xfrm>
            <a:off x="7187" y="0"/>
            <a:ext cx="12192000" cy="400110"/>
          </a:xfrm>
          <a:prstGeom prst="rect">
            <a:avLst/>
          </a:prstGeom>
          <a:solidFill>
            <a:srgbClr val="EC1C3C"/>
          </a:solidFill>
        </p:spPr>
        <p:txBody>
          <a:bodyPr wrap="square" rtlCol="0">
            <a:spAutoFit/>
          </a:bodyPr>
          <a:lstStyle/>
          <a:p>
            <a:pPr algn="ctr" rtl="1"/>
            <a:r>
              <a:rPr lang="en-US" sz="2000" b="1" dirty="0">
                <a:solidFill>
                  <a:schemeClr val="bg1"/>
                </a:solidFill>
                <a:latin typeface="Tahoma" pitchFamily="34" charset="0"/>
                <a:ea typeface="Tahoma" pitchFamily="34" charset="0"/>
                <a:cs typeface="Tahoma" pitchFamily="34" charset="0"/>
              </a:rPr>
              <a:t>Play Street -- Summary</a:t>
            </a:r>
            <a:endParaRPr lang="he-IL" sz="2000" b="1" dirty="0">
              <a:solidFill>
                <a:schemeClr val="bg1"/>
              </a:solidFill>
              <a:latin typeface="Tahoma" pitchFamily="34" charset="0"/>
              <a:ea typeface="Tahoma" pitchFamily="34" charset="0"/>
              <a:cs typeface="Tahoma" pitchFamily="34" charset="0"/>
            </a:endParaRPr>
          </a:p>
        </p:txBody>
      </p:sp>
      <p:sp>
        <p:nvSpPr>
          <p:cNvPr id="7" name="Rectangle 6">
            <a:extLst>
              <a:ext uri="{FF2B5EF4-FFF2-40B4-BE49-F238E27FC236}">
                <a16:creationId xmlns:a16="http://schemas.microsoft.com/office/drawing/2014/main" id="{5E99DBBD-9311-437C-B8AC-D86FBDD83C94}"/>
              </a:ext>
            </a:extLst>
          </p:cNvPr>
          <p:cNvSpPr/>
          <p:nvPr/>
        </p:nvSpPr>
        <p:spPr>
          <a:xfrm>
            <a:off x="5317725" y="485666"/>
            <a:ext cx="6457964" cy="5413085"/>
          </a:xfrm>
          <a:prstGeom prst="rect">
            <a:avLst/>
          </a:prstGeom>
          <a:solidFill>
            <a:schemeClr val="bg1"/>
          </a:solidFill>
        </p:spPr>
        <p:txBody>
          <a:bodyPr wrap="square">
            <a:spAutoFit/>
          </a:bodyPr>
          <a:lstStyle/>
          <a:p>
            <a:pPr algn="l">
              <a:lnSpc>
                <a:spcPct val="150000"/>
              </a:lnSpc>
              <a:buClr>
                <a:srgbClr val="EC1C3C"/>
              </a:buClr>
            </a:pPr>
            <a:r>
              <a:rPr lang="en-US" sz="1200" b="1" dirty="0">
                <a:solidFill>
                  <a:srgbClr val="4978A6"/>
                </a:solidFill>
                <a:latin typeface="Tahoma" panose="020B0604030504040204" pitchFamily="34" charset="0"/>
                <a:ea typeface="Tahoma" panose="020B0604030504040204" pitchFamily="34" charset="0"/>
                <a:cs typeface="Tahoma" panose="020B0604030504040204" pitchFamily="34" charset="0"/>
              </a:rPr>
              <a:t>Insights and recommendations for further activity</a:t>
            </a:r>
            <a:endParaRPr lang="he-IL" sz="1200" b="1"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100" dirty="0">
                <a:latin typeface="Tahoma" panose="020B0604030504040204" pitchFamily="34" charset="0"/>
                <a:ea typeface="Tahoma" panose="020B0604030504040204" pitchFamily="34" charset="0"/>
                <a:cs typeface="Tahoma" panose="020B0604030504040204" pitchFamily="34" charset="0"/>
              </a:rPr>
              <a:t>This activity offers a refreshing change to the routine in these public spaces, and contributes to a positive atmosphere and sense of security among participants</a:t>
            </a:r>
            <a:r>
              <a:rPr lang="he-IL" sz="1100" dirty="0">
                <a:latin typeface="Tahoma" panose="020B0604030504040204" pitchFamily="34" charset="0"/>
                <a:ea typeface="Tahoma" panose="020B0604030504040204" pitchFamily="34" charset="0"/>
                <a:cs typeface="Tahoma" panose="020B0604030504040204" pitchFamily="34" charset="0"/>
              </a:rPr>
              <a:t>.</a:t>
            </a:r>
          </a:p>
          <a:p>
            <a:pPr marL="285750" indent="-285750" algn="l">
              <a:lnSpc>
                <a:spcPct val="150000"/>
              </a:lnSpc>
              <a:buClr>
                <a:srgbClr val="EC1C3C"/>
              </a:buClr>
              <a:buFont typeface="Tahoma" panose="020B0604030504040204" pitchFamily="34" charset="0"/>
              <a:buChar char="█"/>
            </a:pPr>
            <a:r>
              <a:rPr lang="en-US" sz="1100" dirty="0">
                <a:latin typeface="Tahoma" panose="020B0604030504040204" pitchFamily="34" charset="0"/>
                <a:ea typeface="Tahoma" panose="020B0604030504040204" pitchFamily="34" charset="0"/>
                <a:cs typeface="Tahoma" panose="020B0604030504040204" pitchFamily="34" charset="0"/>
              </a:rPr>
              <a:t>The experiential activity offers opportunities for children to play in a safe space with their peers, with a variety of games, appropriate for various ages, that are not usually available to them</a:t>
            </a:r>
            <a:r>
              <a:rPr lang="he-IL" sz="1100" dirty="0">
                <a:latin typeface="Tahoma" panose="020B0604030504040204" pitchFamily="34" charset="0"/>
                <a:ea typeface="Tahoma" panose="020B0604030504040204" pitchFamily="34" charset="0"/>
                <a:cs typeface="Tahoma" panose="020B0604030504040204" pitchFamily="34" charset="0"/>
              </a:rPr>
              <a:t>.</a:t>
            </a:r>
          </a:p>
          <a:p>
            <a:pPr marL="285750" indent="-285750" algn="l">
              <a:lnSpc>
                <a:spcPct val="150000"/>
              </a:lnSpc>
              <a:buClr>
                <a:srgbClr val="EC1C3C"/>
              </a:buClr>
              <a:buFont typeface="Tahoma" panose="020B0604030504040204" pitchFamily="34" charset="0"/>
              <a:buChar char="█"/>
            </a:pPr>
            <a:r>
              <a:rPr lang="en-US" sz="1100" dirty="0">
                <a:latin typeface="Tahoma" panose="020B0604030504040204" pitchFamily="34" charset="0"/>
                <a:ea typeface="Tahoma" panose="020B0604030504040204" pitchFamily="34" charset="0"/>
                <a:cs typeface="Tahoma" panose="020B0604030504040204" pitchFamily="34" charset="0"/>
              </a:rPr>
              <a:t>Certain stations should be designated for toddlers, to allow them to play safely. Such stations may encourage more caregiver involvement and joint play. </a:t>
            </a:r>
          </a:p>
          <a:p>
            <a:pPr marL="285750" indent="-285750" algn="l">
              <a:lnSpc>
                <a:spcPct val="150000"/>
              </a:lnSpc>
              <a:buClr>
                <a:srgbClr val="EC1C3C"/>
              </a:buClr>
              <a:buFont typeface="Tahoma" panose="020B0604030504040204" pitchFamily="34" charset="0"/>
              <a:buChar char="█"/>
            </a:pPr>
            <a:r>
              <a:rPr lang="en-US" sz="1100" dirty="0">
                <a:latin typeface="Tahoma" panose="020B0604030504040204" pitchFamily="34" charset="0"/>
                <a:ea typeface="Tahoma" panose="020B0604030504040204" pitchFamily="34" charset="0"/>
                <a:cs typeface="Tahoma" panose="020B0604030504040204" pitchFamily="34" charset="0"/>
              </a:rPr>
              <a:t>Mothers appreciated that their children could play freely and independently. They tended to watch from the sidelines and were not actively involved in the games.</a:t>
            </a:r>
          </a:p>
          <a:p>
            <a:pPr marL="285750" indent="-285750" algn="l">
              <a:lnSpc>
                <a:spcPct val="150000"/>
              </a:lnSpc>
              <a:buClr>
                <a:srgbClr val="EC1C3C"/>
              </a:buClr>
              <a:buFont typeface="Tahoma" panose="020B0604030504040204" pitchFamily="34" charset="0"/>
              <a:buChar char="█"/>
            </a:pPr>
            <a:r>
              <a:rPr lang="en-US" sz="1100" dirty="0">
                <a:latin typeface="Tahoma" panose="020B0604030504040204" pitchFamily="34" charset="0"/>
                <a:ea typeface="Tahoma" panose="020B0604030504040204" pitchFamily="34" charset="0"/>
                <a:cs typeface="Tahoma" panose="020B0604030504040204" pitchFamily="34" charset="0"/>
              </a:rPr>
              <a:t>The mothers said they came for their children’s sake, and were not seeking community involvement for themselves.</a:t>
            </a:r>
          </a:p>
          <a:p>
            <a:pPr marL="285750" indent="-285750" algn="l">
              <a:lnSpc>
                <a:spcPct val="150000"/>
              </a:lnSpc>
              <a:buClr>
                <a:srgbClr val="EC1C3C"/>
              </a:buClr>
              <a:buFont typeface="Tahoma" panose="020B0604030504040204" pitchFamily="34" charset="0"/>
              <a:buChar char="█"/>
            </a:pPr>
            <a:r>
              <a:rPr lang="en-US" sz="1100" dirty="0">
                <a:latin typeface="Tahoma" panose="020B0604030504040204" pitchFamily="34" charset="0"/>
                <a:ea typeface="Tahoma" panose="020B0604030504040204" pitchFamily="34" charset="0"/>
                <a:cs typeface="Tahoma" panose="020B0604030504040204" pitchFamily="34" charset="0"/>
              </a:rPr>
              <a:t>The staff exhibited strong dedication and motivation to contribute positively to the community. They interacted well with the children. Almost no interactions with the mothers were observed</a:t>
            </a:r>
            <a:r>
              <a:rPr lang="he-IL" sz="1100" dirty="0">
                <a:latin typeface="Tahoma" panose="020B0604030504040204" pitchFamily="34" charset="0"/>
                <a:ea typeface="Tahoma" panose="020B0604030504040204" pitchFamily="34" charset="0"/>
                <a:cs typeface="Tahoma" panose="020B0604030504040204" pitchFamily="34" charset="0"/>
              </a:rPr>
              <a:t>.</a:t>
            </a:r>
          </a:p>
          <a:p>
            <a:pPr marL="285750" indent="-285750" algn="l">
              <a:lnSpc>
                <a:spcPct val="150000"/>
              </a:lnSpc>
              <a:buClr>
                <a:srgbClr val="EC1C3C"/>
              </a:buClr>
              <a:buFont typeface="Tahoma" panose="020B0604030504040204" pitchFamily="34" charset="0"/>
              <a:buChar char="█"/>
            </a:pPr>
            <a:r>
              <a:rPr lang="en-US" sz="1100" dirty="0">
                <a:latin typeface="Tahoma" panose="020B0604030504040204" pitchFamily="34" charset="0"/>
                <a:ea typeface="Tahoma" panose="020B0604030504040204" pitchFamily="34" charset="0"/>
                <a:cs typeface="Tahoma" panose="020B0604030504040204" pitchFamily="34" charset="0"/>
              </a:rPr>
              <a:t>Continued work with professionals who understand the complexities of this community is recommended, in order to support and enrich parents’ joint play and bonds with their children.</a:t>
            </a:r>
            <a:endParaRPr lang="he-IL" sz="11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100" dirty="0">
                <a:latin typeface="Tahoma" panose="020B0604030504040204" pitchFamily="34" charset="0"/>
                <a:ea typeface="Tahoma" panose="020B0604030504040204" pitchFamily="34" charset="0"/>
                <a:cs typeface="Tahoma" panose="020B0604030504040204" pitchFamily="34" charset="0"/>
              </a:rPr>
              <a:t>Misunderstandings about the purpose of the event caused some passers-by to hesitate to join. Clear announcements should be posted in the vicinity. It was helpful when counselors initiated contact and actively recruited participants. Direct, personal appeals increased responsiveness. </a:t>
            </a:r>
          </a:p>
          <a:p>
            <a:pPr marL="285750" indent="-285750" algn="l">
              <a:lnSpc>
                <a:spcPct val="150000"/>
              </a:lnSpc>
              <a:buClr>
                <a:srgbClr val="EC1C3C"/>
              </a:buClr>
              <a:buFont typeface="Tahoma" panose="020B0604030504040204" pitchFamily="34" charset="0"/>
              <a:buChar char="█"/>
            </a:pPr>
            <a:r>
              <a:rPr lang="en-US" sz="1100" dirty="0">
                <a:latin typeface="Tahoma" panose="020B0604030504040204" pitchFamily="34" charset="0"/>
                <a:ea typeface="Tahoma" panose="020B0604030504040204" pitchFamily="34" charset="0"/>
                <a:cs typeface="Tahoma" panose="020B0604030504040204" pitchFamily="34" charset="0"/>
              </a:rPr>
              <a:t>The staff suggested expanding to other locations to increase the scope of this solution. Developing tools for activities that residents can use independently (e.g. modular kits) would reduce dependence on suppliers and allow budgets to be spent on other beneficial programs</a:t>
            </a:r>
            <a:r>
              <a:rPr lang="he-IL" sz="1100" dirty="0">
                <a:latin typeface="Tahoma" panose="020B0604030504040204" pitchFamily="34" charset="0"/>
                <a:ea typeface="Tahoma" panose="020B0604030504040204" pitchFamily="34" charset="0"/>
                <a:cs typeface="Tahoma" panose="020B0604030504040204" pitchFamily="34" charset="0"/>
              </a:rPr>
              <a:t>.</a:t>
            </a:r>
          </a:p>
        </p:txBody>
      </p:sp>
      <p:pic>
        <p:nvPicPr>
          <p:cNvPr id="4" name="Picture 3">
            <a:extLst>
              <a:ext uri="{FF2B5EF4-FFF2-40B4-BE49-F238E27FC236}">
                <a16:creationId xmlns:a16="http://schemas.microsoft.com/office/drawing/2014/main" id="{520C4F5C-D302-4EB3-944F-DF83C29C83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12" y="1616337"/>
            <a:ext cx="2476500" cy="1857375"/>
          </a:xfrm>
          <a:prstGeom prst="rect">
            <a:avLst/>
          </a:prstGeom>
        </p:spPr>
      </p:pic>
      <p:pic>
        <p:nvPicPr>
          <p:cNvPr id="14" name="Picture 13">
            <a:extLst>
              <a:ext uri="{FF2B5EF4-FFF2-40B4-BE49-F238E27FC236}">
                <a16:creationId xmlns:a16="http://schemas.microsoft.com/office/drawing/2014/main" id="{19966865-5B96-4EE1-A7C0-A6EB6CABB1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403073" y="3275813"/>
            <a:ext cx="1857376" cy="2476502"/>
          </a:xfrm>
          <a:prstGeom prst="rect">
            <a:avLst/>
          </a:prstGeom>
        </p:spPr>
      </p:pic>
      <p:pic>
        <p:nvPicPr>
          <p:cNvPr id="21" name="Picture 20">
            <a:extLst>
              <a:ext uri="{FF2B5EF4-FFF2-40B4-BE49-F238E27FC236}">
                <a16:creationId xmlns:a16="http://schemas.microsoft.com/office/drawing/2014/main" id="{E91AEA8F-41EC-46A7-A6A2-45CAEF8C4C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75969" y="3585376"/>
            <a:ext cx="2471913" cy="1853935"/>
          </a:xfrm>
          <a:prstGeom prst="rect">
            <a:avLst/>
          </a:prstGeom>
        </p:spPr>
      </p:pic>
      <p:pic>
        <p:nvPicPr>
          <p:cNvPr id="23" name="Picture 22">
            <a:extLst>
              <a:ext uri="{FF2B5EF4-FFF2-40B4-BE49-F238E27FC236}">
                <a16:creationId xmlns:a16="http://schemas.microsoft.com/office/drawing/2014/main" id="{C07BB593-6E44-4650-A878-E92F215BB5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75968" y="1619777"/>
            <a:ext cx="2471914" cy="1853935"/>
          </a:xfrm>
          <a:prstGeom prst="rect">
            <a:avLst/>
          </a:prstGeom>
        </p:spPr>
      </p:pic>
    </p:spTree>
    <p:extLst>
      <p:ext uri="{BB962C8B-B14F-4D97-AF65-F5344CB8AC3E}">
        <p14:creationId xmlns:p14="http://schemas.microsoft.com/office/powerpoint/2010/main" val="23985730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5</a:t>
            </a:fld>
            <a:endParaRPr lang="en-US" sz="1400" dirty="0"/>
          </a:p>
        </p:txBody>
      </p:sp>
      <p:sp>
        <p:nvSpPr>
          <p:cNvPr id="3" name="Rectangle 2"/>
          <p:cNvSpPr/>
          <p:nvPr/>
        </p:nvSpPr>
        <p:spPr>
          <a:xfrm>
            <a:off x="127574" y="869911"/>
            <a:ext cx="11936852" cy="371577"/>
          </a:xfrm>
          <a:prstGeom prst="rect">
            <a:avLst/>
          </a:prstGeom>
        </p:spPr>
        <p:txBody>
          <a:bodyPr wrap="square">
            <a:spAutoFit/>
          </a:bodyPr>
          <a:lstStyle/>
          <a:p>
            <a:pPr algn="r" rtl="1">
              <a:lnSpc>
                <a:spcPct val="150000"/>
              </a:lnSpc>
            </a:pPr>
            <a:r>
              <a:rPr lang="en-US" sz="1400" dirty="0">
                <a:latin typeface="Tahoma" panose="020B0604030504040204" pitchFamily="34" charset="0"/>
                <a:ea typeface="Tahoma" panose="020B0604030504040204" pitchFamily="34" charset="0"/>
                <a:cs typeface="Tahoma" panose="020B0604030504040204" pitchFamily="34" charset="0"/>
              </a:rPr>
              <a:t> </a:t>
            </a:r>
          </a:p>
        </p:txBody>
      </p:sp>
      <p:sp>
        <p:nvSpPr>
          <p:cNvPr id="5" name="Rectangle 18">
            <a:extLst>
              <a:ext uri="{FF2B5EF4-FFF2-40B4-BE49-F238E27FC236}">
                <a16:creationId xmlns:a16="http://schemas.microsoft.com/office/drawing/2014/main" id="{D7D9E8BE-73EA-466F-AF14-8D3F63EE3027}"/>
              </a:ext>
            </a:extLst>
          </p:cNvPr>
          <p:cNvSpPr/>
          <p:nvPr/>
        </p:nvSpPr>
        <p:spPr>
          <a:xfrm>
            <a:off x="-18645" y="0"/>
            <a:ext cx="6201625" cy="5824051"/>
          </a:xfrm>
          <a:custGeom>
            <a:avLst/>
            <a:gdLst>
              <a:gd name="connsiteX0" fmla="*/ 0 w 6011501"/>
              <a:gd name="connsiteY0" fmla="*/ 0 h 4722439"/>
              <a:gd name="connsiteX1" fmla="*/ 6011501 w 6011501"/>
              <a:gd name="connsiteY1" fmla="*/ 0 h 4722439"/>
              <a:gd name="connsiteX2" fmla="*/ 6011501 w 6011501"/>
              <a:gd name="connsiteY2" fmla="*/ 4722439 h 4722439"/>
              <a:gd name="connsiteX3" fmla="*/ 0 w 6011501"/>
              <a:gd name="connsiteY3" fmla="*/ 4722439 h 4722439"/>
              <a:gd name="connsiteX4" fmla="*/ 0 w 6011501"/>
              <a:gd name="connsiteY4" fmla="*/ 0 h 4722439"/>
              <a:gd name="connsiteX0" fmla="*/ 0 w 6011501"/>
              <a:gd name="connsiteY0" fmla="*/ 0 h 4731492"/>
              <a:gd name="connsiteX1" fmla="*/ 6011501 w 6011501"/>
              <a:gd name="connsiteY1" fmla="*/ 0 h 4731492"/>
              <a:gd name="connsiteX2" fmla="*/ 5441133 w 6011501"/>
              <a:gd name="connsiteY2" fmla="*/ 4731492 h 4731492"/>
              <a:gd name="connsiteX3" fmla="*/ 0 w 6011501"/>
              <a:gd name="connsiteY3" fmla="*/ 4722439 h 4731492"/>
              <a:gd name="connsiteX4" fmla="*/ 0 w 6011501"/>
              <a:gd name="connsiteY4" fmla="*/ 0 h 4731492"/>
              <a:gd name="connsiteX0" fmla="*/ 0 w 6011501"/>
              <a:gd name="connsiteY0" fmla="*/ 0 h 4722439"/>
              <a:gd name="connsiteX1" fmla="*/ 6011501 w 6011501"/>
              <a:gd name="connsiteY1" fmla="*/ 0 h 4722439"/>
              <a:gd name="connsiteX2" fmla="*/ 5463711 w 6011501"/>
              <a:gd name="connsiteY2" fmla="*/ 4663759 h 4722439"/>
              <a:gd name="connsiteX3" fmla="*/ 0 w 6011501"/>
              <a:gd name="connsiteY3" fmla="*/ 4722439 h 4722439"/>
              <a:gd name="connsiteX4" fmla="*/ 0 w 6011501"/>
              <a:gd name="connsiteY4" fmla="*/ 0 h 4722439"/>
              <a:gd name="connsiteX0" fmla="*/ 0 w 6011501"/>
              <a:gd name="connsiteY0" fmla="*/ 0 h 4880484"/>
              <a:gd name="connsiteX1" fmla="*/ 6011501 w 6011501"/>
              <a:gd name="connsiteY1" fmla="*/ 0 h 4880484"/>
              <a:gd name="connsiteX2" fmla="*/ 5463711 w 6011501"/>
              <a:gd name="connsiteY2" fmla="*/ 4663759 h 4880484"/>
              <a:gd name="connsiteX3" fmla="*/ 0 w 6011501"/>
              <a:gd name="connsiteY3" fmla="*/ 4880484 h 4880484"/>
              <a:gd name="connsiteX4" fmla="*/ 0 w 6011501"/>
              <a:gd name="connsiteY4" fmla="*/ 0 h 4880484"/>
              <a:gd name="connsiteX0" fmla="*/ 0 w 6011501"/>
              <a:gd name="connsiteY0" fmla="*/ 0 h 4880484"/>
              <a:gd name="connsiteX1" fmla="*/ 6011501 w 6011501"/>
              <a:gd name="connsiteY1" fmla="*/ 0 h 4880484"/>
              <a:gd name="connsiteX2" fmla="*/ 5452422 w 6011501"/>
              <a:gd name="connsiteY2" fmla="*/ 4709015 h 4880484"/>
              <a:gd name="connsiteX3" fmla="*/ 0 w 6011501"/>
              <a:gd name="connsiteY3" fmla="*/ 4880484 h 4880484"/>
              <a:gd name="connsiteX4" fmla="*/ 0 w 6011501"/>
              <a:gd name="connsiteY4" fmla="*/ 0 h 4880484"/>
              <a:gd name="connsiteX0" fmla="*/ 0 w 6011501"/>
              <a:gd name="connsiteY0" fmla="*/ 0 h 4880484"/>
              <a:gd name="connsiteX1" fmla="*/ 6011501 w 6011501"/>
              <a:gd name="connsiteY1" fmla="*/ 0 h 4880484"/>
              <a:gd name="connsiteX2" fmla="*/ 5448088 w 6011501"/>
              <a:gd name="connsiteY2" fmla="*/ 4722045 h 4880484"/>
              <a:gd name="connsiteX3" fmla="*/ 0 w 6011501"/>
              <a:gd name="connsiteY3" fmla="*/ 4880484 h 4880484"/>
              <a:gd name="connsiteX4" fmla="*/ 0 w 6011501"/>
              <a:gd name="connsiteY4" fmla="*/ 0 h 4880484"/>
              <a:gd name="connsiteX0" fmla="*/ 0 w 6011501"/>
              <a:gd name="connsiteY0" fmla="*/ 0 h 4880484"/>
              <a:gd name="connsiteX1" fmla="*/ 6011501 w 6011501"/>
              <a:gd name="connsiteY1" fmla="*/ 0 h 4880484"/>
              <a:gd name="connsiteX2" fmla="*/ 5448088 w 6011501"/>
              <a:gd name="connsiteY2" fmla="*/ 4704673 h 4880484"/>
              <a:gd name="connsiteX3" fmla="*/ 0 w 6011501"/>
              <a:gd name="connsiteY3" fmla="*/ 4880484 h 4880484"/>
              <a:gd name="connsiteX4" fmla="*/ 0 w 6011501"/>
              <a:gd name="connsiteY4" fmla="*/ 0 h 4880484"/>
              <a:gd name="connsiteX0" fmla="*/ 0 w 6011501"/>
              <a:gd name="connsiteY0" fmla="*/ 0 h 4880484"/>
              <a:gd name="connsiteX1" fmla="*/ 6011501 w 6011501"/>
              <a:gd name="connsiteY1" fmla="*/ 0 h 4880484"/>
              <a:gd name="connsiteX2" fmla="*/ 5555370 w 6011501"/>
              <a:gd name="connsiteY2" fmla="*/ 4721645 h 4880484"/>
              <a:gd name="connsiteX3" fmla="*/ 0 w 6011501"/>
              <a:gd name="connsiteY3" fmla="*/ 4880484 h 4880484"/>
              <a:gd name="connsiteX4" fmla="*/ 0 w 6011501"/>
              <a:gd name="connsiteY4" fmla="*/ 0 h 4880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1501" h="4880484">
                <a:moveTo>
                  <a:pt x="0" y="0"/>
                </a:moveTo>
                <a:lnTo>
                  <a:pt x="6011501" y="0"/>
                </a:lnTo>
                <a:lnTo>
                  <a:pt x="5555370" y="4721645"/>
                </a:lnTo>
                <a:lnTo>
                  <a:pt x="0" y="4880484"/>
                </a:lnTo>
                <a:lnTo>
                  <a:pt x="0" y="0"/>
                </a:lnTo>
                <a:close/>
              </a:path>
            </a:pathLst>
          </a:custGeom>
          <a:solidFill>
            <a:srgbClr val="4978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7E88D"/>
              </a:solidFill>
            </a:endParaRPr>
          </a:p>
        </p:txBody>
      </p:sp>
      <p:sp>
        <p:nvSpPr>
          <p:cNvPr id="6" name="Rectangle 5">
            <a:extLst>
              <a:ext uri="{FF2B5EF4-FFF2-40B4-BE49-F238E27FC236}">
                <a16:creationId xmlns:a16="http://schemas.microsoft.com/office/drawing/2014/main" id="{B42DCB58-051E-447F-B3CC-FC25E988A26D}"/>
              </a:ext>
            </a:extLst>
          </p:cNvPr>
          <p:cNvSpPr/>
          <p:nvPr/>
        </p:nvSpPr>
        <p:spPr>
          <a:xfrm>
            <a:off x="274347" y="2012163"/>
            <a:ext cx="5970302" cy="2862322"/>
          </a:xfrm>
          <a:prstGeom prst="rect">
            <a:avLst/>
          </a:prstGeom>
        </p:spPr>
        <p:txBody>
          <a:bodyPr wrap="square">
            <a:spAutoFit/>
          </a:bodyPr>
          <a:lstStyle/>
          <a:p>
            <a:pPr algn="ctr" rtl="1"/>
            <a:endParaRPr lang="en-US" sz="5000" b="1" dirty="0">
              <a:solidFill>
                <a:srgbClr val="F7E88D"/>
              </a:solidFill>
              <a:latin typeface="Tahoma" pitchFamily="34" charset="0"/>
              <a:ea typeface="Tahoma" pitchFamily="34" charset="0"/>
              <a:cs typeface="Tahoma" pitchFamily="34" charset="0"/>
            </a:endParaRPr>
          </a:p>
          <a:p>
            <a:pPr algn="ctr" rtl="1"/>
            <a:r>
              <a:rPr lang="en-US" sz="5000" b="1" dirty="0">
                <a:solidFill>
                  <a:srgbClr val="F7E88D"/>
                </a:solidFill>
                <a:latin typeface="Tahoma" pitchFamily="34" charset="0"/>
                <a:ea typeface="Tahoma" pitchFamily="34" charset="0"/>
                <a:cs typeface="Tahoma" pitchFamily="34" charset="0"/>
              </a:rPr>
              <a:t>Parks and Urban Spaces</a:t>
            </a:r>
            <a:br>
              <a:rPr lang="he-IL" sz="4000" b="1" dirty="0">
                <a:solidFill>
                  <a:srgbClr val="EC1C3C"/>
                </a:solidFill>
                <a:latin typeface="Tahoma" panose="020B0604030504040204" pitchFamily="34" charset="0"/>
                <a:ea typeface="Tahoma" panose="020B0604030504040204" pitchFamily="34" charset="0"/>
                <a:cs typeface="Tahoma" panose="020B0604030504040204" pitchFamily="34" charset="0"/>
              </a:rPr>
            </a:br>
            <a:endParaRPr lang="en-US" sz="3000" b="1" dirty="0">
              <a:solidFill>
                <a:srgbClr val="EC1C3C"/>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9D4A9410-A377-4A0E-8EA8-DA48109484B0}"/>
              </a:ext>
            </a:extLst>
          </p:cNvPr>
          <p:cNvSpPr/>
          <p:nvPr/>
        </p:nvSpPr>
        <p:spPr>
          <a:xfrm>
            <a:off x="49356" y="-32864"/>
            <a:ext cx="604657" cy="2327671"/>
          </a:xfrm>
          <a:prstGeom prst="rect">
            <a:avLst/>
          </a:prstGeom>
          <a:solidFill>
            <a:srgbClr val="EC1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BE59970E-9604-4816-A117-4B5ABB8B0F8C}"/>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t="7843" r="14947" b="40483"/>
          <a:stretch/>
        </p:blipFill>
        <p:spPr>
          <a:xfrm>
            <a:off x="6994585" y="3441016"/>
            <a:ext cx="5069841" cy="2310169"/>
          </a:xfrm>
          <a:prstGeom prst="rect">
            <a:avLst/>
          </a:prstGeom>
        </p:spPr>
      </p:pic>
      <p:pic>
        <p:nvPicPr>
          <p:cNvPr id="10" name="Picture 9">
            <a:extLst>
              <a:ext uri="{FF2B5EF4-FFF2-40B4-BE49-F238E27FC236}">
                <a16:creationId xmlns:a16="http://schemas.microsoft.com/office/drawing/2014/main" id="{6062550A-E716-449F-BCF3-49A1F8A01C5C}"/>
              </a:ext>
            </a:extLst>
          </p:cNvPr>
          <p:cNvPicPr>
            <a:picLocks noChangeAspect="1"/>
          </p:cNvPicPr>
          <p:nvPr/>
        </p:nvPicPr>
        <p:blipFill>
          <a:blip r:embed="rId4" cstate="print">
            <a:grayscl/>
            <a:extLst>
              <a:ext uri="{28A0092B-C50C-407E-A947-70E740481C1C}">
                <a14:useLocalDpi xmlns:a14="http://schemas.microsoft.com/office/drawing/2010/main" val="0"/>
              </a:ext>
            </a:extLst>
          </a:blip>
          <a:stretch>
            <a:fillRect/>
          </a:stretch>
        </p:blipFill>
        <p:spPr>
          <a:xfrm>
            <a:off x="8195545" y="193818"/>
            <a:ext cx="3868881" cy="3096505"/>
          </a:xfrm>
          <a:prstGeom prst="rect">
            <a:avLst/>
          </a:prstGeom>
        </p:spPr>
      </p:pic>
      <p:pic>
        <p:nvPicPr>
          <p:cNvPr id="9" name="Picture 8">
            <a:extLst>
              <a:ext uri="{FF2B5EF4-FFF2-40B4-BE49-F238E27FC236}">
                <a16:creationId xmlns:a16="http://schemas.microsoft.com/office/drawing/2014/main" id="{7FC37E4C-387F-46C0-AC0F-0931F4DF2699}"/>
              </a:ext>
            </a:extLst>
          </p:cNvPr>
          <p:cNvPicPr>
            <a:picLocks noChangeAspect="1"/>
          </p:cNvPicPr>
          <p:nvPr/>
        </p:nvPicPr>
        <p:blipFill>
          <a:blip r:embed="rId5" cstate="print">
            <a:grayscl/>
            <a:extLst>
              <a:ext uri="{28A0092B-C50C-407E-A947-70E740481C1C}">
                <a14:useLocalDpi xmlns:a14="http://schemas.microsoft.com/office/drawing/2010/main" val="0"/>
              </a:ext>
            </a:extLst>
          </a:blip>
          <a:stretch>
            <a:fillRect/>
          </a:stretch>
        </p:blipFill>
        <p:spPr>
          <a:xfrm>
            <a:off x="6182980" y="1426925"/>
            <a:ext cx="2790508" cy="2092881"/>
          </a:xfrm>
          <a:prstGeom prst="rect">
            <a:avLst/>
          </a:prstGeom>
          <a:ln w="76200">
            <a:solidFill>
              <a:schemeClr val="bg1"/>
            </a:solidFill>
          </a:ln>
        </p:spPr>
      </p:pic>
    </p:spTree>
    <p:extLst>
      <p:ext uri="{BB962C8B-B14F-4D97-AF65-F5344CB8AC3E}">
        <p14:creationId xmlns:p14="http://schemas.microsoft.com/office/powerpoint/2010/main" val="29738028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343460" y="6267302"/>
            <a:ext cx="638122" cy="365125"/>
          </a:xfrm>
        </p:spPr>
        <p:txBody>
          <a:bodyPr/>
          <a:lstStyle/>
          <a:p>
            <a:fld id="{F2736200-3204-44C4-A5EC-985817706BA3}" type="slidenum">
              <a:rPr lang="en-US" sz="1400" dirty="0" smtClean="0"/>
              <a:t>50</a:t>
            </a:fld>
            <a:endParaRPr lang="en-US" sz="1400" dirty="0"/>
          </a:p>
        </p:txBody>
      </p:sp>
      <p:sp>
        <p:nvSpPr>
          <p:cNvPr id="6" name="TextBox 5"/>
          <p:cNvSpPr txBox="1"/>
          <p:nvPr/>
        </p:nvSpPr>
        <p:spPr>
          <a:xfrm>
            <a:off x="2607013" y="1894222"/>
            <a:ext cx="7509753" cy="1938992"/>
          </a:xfrm>
          <a:prstGeom prst="rect">
            <a:avLst/>
          </a:prstGeom>
          <a:solidFill>
            <a:srgbClr val="EC1C3C"/>
          </a:solidFill>
        </p:spPr>
        <p:txBody>
          <a:bodyPr wrap="square" rtlCol="0">
            <a:spAutoFit/>
          </a:bodyPr>
          <a:lstStyle/>
          <a:p>
            <a:pPr algn="ctr" rtl="1"/>
            <a:r>
              <a:rPr lang="en-US" sz="6000" b="1" dirty="0">
                <a:solidFill>
                  <a:schemeClr val="bg1"/>
                </a:solidFill>
                <a:latin typeface="Tahoma" pitchFamily="34" charset="0"/>
                <a:ea typeface="Tahoma" pitchFamily="34" charset="0"/>
                <a:cs typeface="Tahoma" pitchFamily="34" charset="0"/>
              </a:rPr>
              <a:t>Conclusions and Recommendations</a:t>
            </a:r>
            <a:endParaRPr lang="he-IL" sz="6000" b="1" dirty="0">
              <a:solidFill>
                <a:schemeClr val="bg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599428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343460" y="6267302"/>
            <a:ext cx="638122" cy="365125"/>
          </a:xfrm>
        </p:spPr>
        <p:txBody>
          <a:bodyPr/>
          <a:lstStyle/>
          <a:p>
            <a:fld id="{F2736200-3204-44C4-A5EC-985817706BA3}" type="slidenum">
              <a:rPr lang="en-US" sz="1400" dirty="0" smtClean="0"/>
              <a:t>51</a:t>
            </a:fld>
            <a:endParaRPr lang="en-US" sz="1400" dirty="0"/>
          </a:p>
        </p:txBody>
      </p:sp>
      <p:sp>
        <p:nvSpPr>
          <p:cNvPr id="4" name="TextBox 3">
            <a:extLst>
              <a:ext uri="{FF2B5EF4-FFF2-40B4-BE49-F238E27FC236}">
                <a16:creationId xmlns:a16="http://schemas.microsoft.com/office/drawing/2014/main" id="{830BA871-1550-47BD-9FB9-FB682BFF4199}"/>
              </a:ext>
            </a:extLst>
          </p:cNvPr>
          <p:cNvSpPr txBox="1"/>
          <p:nvPr/>
        </p:nvSpPr>
        <p:spPr>
          <a:xfrm>
            <a:off x="0" y="4111"/>
            <a:ext cx="12192000" cy="400110"/>
          </a:xfrm>
          <a:prstGeom prst="rect">
            <a:avLst/>
          </a:prstGeom>
          <a:solidFill>
            <a:srgbClr val="EC1C3C"/>
          </a:solidFill>
        </p:spPr>
        <p:txBody>
          <a:bodyPr wrap="square" rtlCol="0">
            <a:spAutoFit/>
          </a:bodyPr>
          <a:lstStyle/>
          <a:p>
            <a:pPr algn="ctr"/>
            <a:r>
              <a:rPr lang="en-US" sz="2000" b="1" dirty="0">
                <a:solidFill>
                  <a:schemeClr val="bg1"/>
                </a:solidFill>
                <a:latin typeface="Tahoma" pitchFamily="34" charset="0"/>
                <a:ea typeface="Tahoma" pitchFamily="34" charset="0"/>
                <a:cs typeface="Tahoma" pitchFamily="34" charset="0"/>
              </a:rPr>
              <a:t>Conclusions</a:t>
            </a:r>
            <a:endParaRPr lang="he-IL" sz="2000" b="1" dirty="0">
              <a:solidFill>
                <a:schemeClr val="bg1"/>
              </a:solidFill>
              <a:latin typeface="Tahoma" pitchFamily="34" charset="0"/>
              <a:ea typeface="Tahoma" pitchFamily="34" charset="0"/>
              <a:cs typeface="Tahoma" pitchFamily="34" charset="0"/>
            </a:endParaRPr>
          </a:p>
        </p:txBody>
      </p:sp>
      <p:sp>
        <p:nvSpPr>
          <p:cNvPr id="5" name="TextBox 4">
            <a:extLst>
              <a:ext uri="{FF2B5EF4-FFF2-40B4-BE49-F238E27FC236}">
                <a16:creationId xmlns:a16="http://schemas.microsoft.com/office/drawing/2014/main" id="{CC9D06EF-7B60-4321-8A61-DCECF5A3A021}"/>
              </a:ext>
            </a:extLst>
          </p:cNvPr>
          <p:cNvSpPr txBox="1"/>
          <p:nvPr/>
        </p:nvSpPr>
        <p:spPr>
          <a:xfrm>
            <a:off x="387566" y="692327"/>
            <a:ext cx="11394859" cy="4856009"/>
          </a:xfrm>
          <a:prstGeom prst="rect">
            <a:avLst/>
          </a:prstGeom>
          <a:noFill/>
        </p:spPr>
        <p:txBody>
          <a:bodyPr wrap="square" rtlCol="1">
            <a:spAutoFit/>
          </a:bodyPr>
          <a:lstStyle/>
          <a:p>
            <a:pPr>
              <a:lnSpc>
                <a:spcPct val="150000"/>
              </a:lnSpc>
              <a:defRPr/>
            </a:pPr>
            <a:r>
              <a:rPr lang="en-US" sz="1400" b="1" dirty="0">
                <a:solidFill>
                  <a:srgbClr val="4978A6"/>
                </a:solidFill>
                <a:latin typeface="Tahoma" panose="020B0604030504040204" pitchFamily="34" charset="0"/>
                <a:ea typeface="Tahoma" panose="020B0604030504040204" pitchFamily="34" charset="0"/>
                <a:cs typeface="Tahoma" panose="020B0604030504040204" pitchFamily="34" charset="0"/>
                <a:sym typeface="Varela Round"/>
              </a:rPr>
              <a:t>In 2021, Urban95’s activities in the Mobility and Urban Space domain were expanded to the city-wide level, reaching different target populations: residents of Jaffa and south Tel Aviv, including asylum seekers (scalability).</a:t>
            </a:r>
          </a:p>
          <a:p>
            <a:pPr>
              <a:lnSpc>
                <a:spcPct val="150000"/>
              </a:lnSpc>
              <a:defRPr/>
            </a:pPr>
            <a:r>
              <a:rPr lang="en-US" sz="1400" b="1" dirty="0">
                <a:solidFill>
                  <a:srgbClr val="4978A6"/>
                </a:solidFill>
                <a:latin typeface="Tahoma" panose="020B0604030504040204" pitchFamily="34" charset="0"/>
                <a:ea typeface="Tahoma" panose="020B0604030504040204" pitchFamily="34" charset="0"/>
                <a:cs typeface="Tahoma" panose="020B0604030504040204" pitchFamily="34" charset="0"/>
                <a:sym typeface="Varela Round"/>
              </a:rPr>
              <a:t>Our perspective on young children and their caregivers’ needs was integrated into strategic municipal plans on mobility (sustainability)</a:t>
            </a:r>
          </a:p>
          <a:p>
            <a:pPr algn="l">
              <a:lnSpc>
                <a:spcPct val="150000"/>
              </a:lnSpc>
              <a:defRPr/>
            </a:pPr>
            <a:r>
              <a:rPr lang="en-US" sz="1600" b="1" dirty="0">
                <a:solidFill>
                  <a:srgbClr val="FFC000"/>
                </a:solidFill>
                <a:latin typeface="Tahoma" panose="020B0604030504040204" pitchFamily="34" charset="0"/>
                <a:ea typeface="Tahoma" panose="020B0604030504040204" pitchFamily="34" charset="0"/>
                <a:cs typeface="Tahoma" panose="020B0604030504040204" pitchFamily="34" charset="0"/>
              </a:rPr>
              <a:t>Urban95 policy is integrated into urban space planning</a:t>
            </a:r>
            <a:endParaRPr lang="he-IL" sz="1600" b="1" dirty="0">
              <a:solidFill>
                <a:srgbClr val="FFC000"/>
              </a:solidFill>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defRPr/>
            </a:pPr>
            <a:r>
              <a:rPr lang="en-US" sz="1200" dirty="0">
                <a:latin typeface="Tahoma" pitchFamily="34" charset="0"/>
                <a:ea typeface="Tahoma" pitchFamily="34" charset="0"/>
                <a:cs typeface="Tahoma" pitchFamily="34" charset="0"/>
              </a:rPr>
              <a:t>Urban95's principles for urban environment design, which take into account the needs of young children and their caregivers, are integrated into planning processes in all project units, and reflected in strategic municipal plans (transportation vision, promotion of cycling and walking) and resource allocation</a:t>
            </a:r>
            <a:r>
              <a:rPr lang="he-IL" sz="1200" dirty="0">
                <a:latin typeface="Tahoma" pitchFamily="34" charset="0"/>
                <a:ea typeface="Tahoma" pitchFamily="34" charset="0"/>
                <a:cs typeface="Tahoma" pitchFamily="34" charset="0"/>
              </a:rPr>
              <a:t>.</a:t>
            </a:r>
          </a:p>
          <a:p>
            <a:pPr marL="285750" indent="-285750" algn="l">
              <a:lnSpc>
                <a:spcPct val="150000"/>
              </a:lnSpc>
              <a:buClr>
                <a:srgbClr val="EC1C3C"/>
              </a:buClr>
              <a:buFont typeface="Tahoma" panose="020B0604030504040204" pitchFamily="34" charset="0"/>
              <a:buChar char="█"/>
              <a:defRPr/>
            </a:pPr>
            <a:r>
              <a:rPr lang="en-US" sz="1200" dirty="0">
                <a:solidFill>
                  <a:prstClr val="black"/>
                </a:solidFill>
                <a:latin typeface="Tahoma" panose="020B0604030504040204" pitchFamily="34" charset="0"/>
                <a:ea typeface="Tahoma" panose="020B0604030504040204" pitchFamily="34" charset="0"/>
                <a:cs typeface="Tahoma" panose="020B0604030504040204" pitchFamily="34" charset="0"/>
                <a:sym typeface="Varela Round"/>
              </a:rPr>
              <a:t>Pilots were implemented, demonstrating the success potential towards large-scale expansion of interventions: pilots for GameTruck and Play Street had an immediate impact on the participants, and provided useful and instructive experience for expanding and adapting activities for city-wide implementation. </a:t>
            </a:r>
            <a:endParaRPr lang="he-IL" sz="1200" dirty="0">
              <a:solidFill>
                <a:prstClr val="black"/>
              </a:solidFill>
              <a:latin typeface="Tahoma" panose="020B0604030504040204" pitchFamily="34" charset="0"/>
              <a:ea typeface="Tahoma" panose="020B0604030504040204" pitchFamily="34" charset="0"/>
              <a:cs typeface="Tahoma" panose="020B0604030504040204" pitchFamily="34" charset="0"/>
              <a:sym typeface="Varela Round"/>
            </a:endParaRPr>
          </a:p>
          <a:p>
            <a:pPr marL="285750" indent="-285750" algn="l">
              <a:lnSpc>
                <a:spcPct val="150000"/>
              </a:lnSpc>
              <a:buClr>
                <a:srgbClr val="EC1C3C"/>
              </a:buClr>
              <a:buFont typeface="Tahoma" panose="020B0604030504040204" pitchFamily="34" charset="0"/>
              <a:buChar char="█"/>
              <a:defRPr/>
            </a:pPr>
            <a:r>
              <a:rPr lang="en-US" sz="1200" dirty="0">
                <a:latin typeface="Tahoma" panose="020B0604030504040204" pitchFamily="34" charset="0"/>
                <a:ea typeface="Tahoma" panose="020B0604030504040204" pitchFamily="34" charset="0"/>
                <a:cs typeface="Tahoma" panose="020B0604030504040204" pitchFamily="34" charset="0"/>
              </a:rPr>
              <a:t>Data-based actions: needs were mapped through the collection of preliminary data on public participation prior to the intervention (e.g., in Gan HaShnayim, Gan HaShoteret); pre/post-intervention data were collected to measure project impact (e.g. in Kerem HaTeimanim).</a:t>
            </a:r>
            <a:endParaRPr lang="he-IL" sz="1200" b="1" dirty="0">
              <a:solidFill>
                <a:srgbClr val="FFC000"/>
              </a:solidFill>
              <a:latin typeface="Tahoma" panose="020B0604030504040204" pitchFamily="34" charset="0"/>
              <a:ea typeface="Tahoma" panose="020B0604030504040204" pitchFamily="34" charset="0"/>
              <a:cs typeface="Tahoma" panose="020B0604030504040204" pitchFamily="34" charset="0"/>
            </a:endParaRPr>
          </a:p>
          <a:p>
            <a:pPr algn="l">
              <a:lnSpc>
                <a:spcPct val="150000"/>
              </a:lnSpc>
              <a:defRPr/>
            </a:pPr>
            <a:r>
              <a:rPr lang="en-US" sz="1600" b="1" dirty="0">
                <a:solidFill>
                  <a:srgbClr val="FFC000"/>
                </a:solidFill>
                <a:latin typeface="Tahoma" panose="020B0604030504040204" pitchFamily="34" charset="0"/>
                <a:ea typeface="Tahoma" panose="020B0604030504040204" pitchFamily="34" charset="0"/>
                <a:cs typeface="Tahoma" panose="020B0604030504040204" pitchFamily="34" charset="0"/>
              </a:rPr>
              <a:t>Physical infrastructure adjusted to young children and their caregivers</a:t>
            </a:r>
            <a:endParaRPr lang="he-IL" sz="1600" b="1" dirty="0">
              <a:solidFill>
                <a:srgbClr val="FFC000"/>
              </a:solidFill>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defRPr/>
            </a:pPr>
            <a:r>
              <a:rPr lang="en-US" sz="1200" dirty="0">
                <a:solidFill>
                  <a:prstClr val="black"/>
                </a:solidFill>
                <a:latin typeface="Tahoma" panose="020B0604030504040204" pitchFamily="34" charset="0"/>
                <a:ea typeface="Tahoma" panose="020B0604030504040204" pitchFamily="34" charset="0"/>
                <a:cs typeface="Tahoma" panose="020B0604030504040204" pitchFamily="34" charset="0"/>
                <a:sym typeface="Varela Round"/>
              </a:rPr>
              <a:t>The interventions and activities are planned to make the public space accessible, comfortable, and beneficial for the use and stay of young children and their caregivers, in accordance with their needs.</a:t>
            </a:r>
            <a:endParaRPr lang="he-IL" sz="1200" dirty="0">
              <a:solidFill>
                <a:prstClr val="black"/>
              </a:solidFill>
              <a:latin typeface="Tahoma" panose="020B0604030504040204" pitchFamily="34" charset="0"/>
              <a:ea typeface="Tahoma" panose="020B0604030504040204" pitchFamily="34" charset="0"/>
              <a:cs typeface="Tahoma" panose="020B0604030504040204" pitchFamily="34" charset="0"/>
              <a:sym typeface="Varela Round"/>
            </a:endParaRPr>
          </a:p>
          <a:p>
            <a:pPr marL="285750" indent="-285750" algn="l">
              <a:lnSpc>
                <a:spcPct val="150000"/>
              </a:lnSpc>
              <a:buClr>
                <a:srgbClr val="EC1C3C"/>
              </a:buClr>
              <a:buFont typeface="Tahoma" panose="020B0604030504040204" pitchFamily="34" charset="0"/>
              <a:buChar char="█"/>
              <a:defRPr/>
            </a:pPr>
            <a:r>
              <a:rPr lang="en-US" sz="1200" dirty="0">
                <a:solidFill>
                  <a:prstClr val="black"/>
                </a:solidFill>
                <a:latin typeface="Tahoma" panose="020B0604030504040204" pitchFamily="34" charset="0"/>
                <a:ea typeface="Tahoma" panose="020B0604030504040204" pitchFamily="34" charset="0"/>
                <a:cs typeface="Tahoma" panose="020B0604030504040204" pitchFamily="34" charset="0"/>
                <a:sym typeface="Varela Round"/>
              </a:rPr>
              <a:t>Data was collected at all activity centers, as part of the formative and ongoing assessment, including evaluation of the suitability of the local infrastructure for mobility and time spent at the site by young children and their caregivers. </a:t>
            </a:r>
            <a:endParaRPr lang="he-IL" sz="1200" dirty="0">
              <a:solidFill>
                <a:srgbClr val="FFC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181360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343460" y="6267302"/>
            <a:ext cx="638122" cy="365125"/>
          </a:xfrm>
        </p:spPr>
        <p:txBody>
          <a:bodyPr/>
          <a:lstStyle/>
          <a:p>
            <a:fld id="{F2736200-3204-44C4-A5EC-985817706BA3}" type="slidenum">
              <a:rPr lang="en-US" sz="1400" dirty="0" smtClean="0"/>
              <a:t>52</a:t>
            </a:fld>
            <a:endParaRPr lang="en-US" sz="1400" dirty="0"/>
          </a:p>
        </p:txBody>
      </p:sp>
      <p:sp>
        <p:nvSpPr>
          <p:cNvPr id="4" name="TextBox 3">
            <a:extLst>
              <a:ext uri="{FF2B5EF4-FFF2-40B4-BE49-F238E27FC236}">
                <a16:creationId xmlns:a16="http://schemas.microsoft.com/office/drawing/2014/main" id="{830BA871-1550-47BD-9FB9-FB682BFF4199}"/>
              </a:ext>
            </a:extLst>
          </p:cNvPr>
          <p:cNvSpPr txBox="1"/>
          <p:nvPr/>
        </p:nvSpPr>
        <p:spPr>
          <a:xfrm>
            <a:off x="0" y="4111"/>
            <a:ext cx="12192000" cy="400110"/>
          </a:xfrm>
          <a:prstGeom prst="rect">
            <a:avLst/>
          </a:prstGeom>
          <a:solidFill>
            <a:srgbClr val="EC1C3C"/>
          </a:solidFill>
        </p:spPr>
        <p:txBody>
          <a:bodyPr wrap="square" rtlCol="0">
            <a:spAutoFit/>
          </a:bodyPr>
          <a:lstStyle/>
          <a:p>
            <a:pPr algn="ctr"/>
            <a:r>
              <a:rPr lang="en-US" sz="2000" b="1" dirty="0">
                <a:solidFill>
                  <a:schemeClr val="bg1"/>
                </a:solidFill>
                <a:latin typeface="Tahoma" pitchFamily="34" charset="0"/>
                <a:ea typeface="Tahoma" pitchFamily="34" charset="0"/>
                <a:cs typeface="Tahoma" pitchFamily="34" charset="0"/>
              </a:rPr>
              <a:t>Conclusions</a:t>
            </a:r>
            <a:endParaRPr lang="he-IL" sz="2000" b="1" dirty="0">
              <a:solidFill>
                <a:schemeClr val="bg1"/>
              </a:solidFill>
              <a:latin typeface="Tahoma" pitchFamily="34" charset="0"/>
              <a:ea typeface="Tahoma" pitchFamily="34" charset="0"/>
              <a:cs typeface="Tahoma" pitchFamily="34" charset="0"/>
            </a:endParaRPr>
          </a:p>
        </p:txBody>
      </p:sp>
      <p:sp>
        <p:nvSpPr>
          <p:cNvPr id="7" name="TextBox 6">
            <a:extLst>
              <a:ext uri="{FF2B5EF4-FFF2-40B4-BE49-F238E27FC236}">
                <a16:creationId xmlns:a16="http://schemas.microsoft.com/office/drawing/2014/main" id="{B90FC9E5-8C9F-4BA5-93A2-3270ABA4D5A9}"/>
              </a:ext>
            </a:extLst>
          </p:cNvPr>
          <p:cNvSpPr txBox="1"/>
          <p:nvPr/>
        </p:nvSpPr>
        <p:spPr>
          <a:xfrm>
            <a:off x="514350" y="550627"/>
            <a:ext cx="11081496" cy="5680722"/>
          </a:xfrm>
          <a:prstGeom prst="rect">
            <a:avLst/>
          </a:prstGeom>
          <a:noFill/>
        </p:spPr>
        <p:txBody>
          <a:bodyPr wrap="square" rtlCol="1">
            <a:spAutoFit/>
          </a:bodyPr>
          <a:lstStyle/>
          <a:p>
            <a:pPr lvl="0" algn="l">
              <a:lnSpc>
                <a:spcPct val="150000"/>
              </a:lnSpc>
              <a:buClr>
                <a:srgbClr val="EC1C3C"/>
              </a:buClr>
              <a:defRPr/>
            </a:pPr>
            <a:r>
              <a:rPr lang="en-US" sz="1600" b="1" dirty="0">
                <a:solidFill>
                  <a:srgbClr val="FFC000"/>
                </a:solidFill>
                <a:latin typeface="Tahoma" panose="020B0604030504040204" pitchFamily="34" charset="0"/>
                <a:ea typeface="Tahoma" panose="020B0604030504040204" pitchFamily="34" charset="0"/>
                <a:cs typeface="Tahoma" panose="020B0604030504040204" pitchFamily="34" charset="0"/>
              </a:rPr>
              <a:t>Use of Adjusted Urban Spaces</a:t>
            </a:r>
          </a:p>
          <a:p>
            <a:pPr marL="285750" indent="-285750" algn="l">
              <a:lnSpc>
                <a:spcPct val="150000"/>
              </a:lnSpc>
              <a:buClr>
                <a:srgbClr val="EC1C3C"/>
              </a:buClr>
              <a:buSzPct val="90000"/>
              <a:buFont typeface="Tahoma" panose="020B0604030504040204" pitchFamily="34" charset="0"/>
              <a:buChar char="█"/>
              <a:defRPr/>
            </a:pPr>
            <a:r>
              <a:rPr lang="en-US" sz="1400" dirty="0">
                <a:latin typeface="Tahoma" panose="020B0604030504040204" pitchFamily="34" charset="0"/>
                <a:ea typeface="Tahoma" panose="020B0604030504040204" pitchFamily="34" charset="0"/>
                <a:cs typeface="Tahoma" panose="020B0604030504040204" pitchFamily="34" charset="0"/>
              </a:rPr>
              <a:t>Interventions for adjusting public spaces for young children and their caregivers are expected to also provide a response to the needs of the general public, their attitudes towards the current situation and their concerns for improving conditions in the various sites</a:t>
            </a:r>
            <a:r>
              <a:rPr lang="he-IL" sz="1400" dirty="0">
                <a:latin typeface="Tahoma" panose="020B0604030504040204" pitchFamily="34" charset="0"/>
                <a:ea typeface="Tahoma" panose="020B0604030504040204" pitchFamily="34" charset="0"/>
                <a:cs typeface="Tahoma" panose="020B0604030504040204" pitchFamily="34" charset="0"/>
              </a:rPr>
              <a:t>.</a:t>
            </a:r>
            <a:endParaRPr lang="he-IL" sz="1400" b="1"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SzPct val="90000"/>
              <a:buFont typeface="Tahoma" panose="020B0604030504040204" pitchFamily="34" charset="0"/>
              <a:buChar char="█"/>
              <a:defRPr/>
            </a:pPr>
            <a:r>
              <a:rPr lang="en-US" sz="1400" dirty="0">
                <a:latin typeface="Tahoma" panose="020B0604030504040204" pitchFamily="34" charset="0"/>
                <a:ea typeface="Tahoma" panose="020B0604030504040204" pitchFamily="34" charset="0"/>
                <a:cs typeface="Tahoma" panose="020B0604030504040204" pitchFamily="34" charset="0"/>
              </a:rPr>
              <a:t>Activities in public spaces for young children and their caregivers contribute to residents’ positive use of the sites, strengthen identification and connection with the local environment, and provide solutions the free time of parents and children.</a:t>
            </a:r>
          </a:p>
          <a:p>
            <a:pPr lvl="0" algn="l">
              <a:lnSpc>
                <a:spcPct val="150000"/>
              </a:lnSpc>
              <a:defRPr/>
            </a:pPr>
            <a:r>
              <a:rPr lang="en-US" sz="1600" b="1" dirty="0">
                <a:solidFill>
                  <a:srgbClr val="FFC000"/>
                </a:solidFill>
                <a:latin typeface="Tahoma" panose="020B0604030504040204" pitchFamily="34" charset="0"/>
                <a:ea typeface="Tahoma" panose="020B0604030504040204" pitchFamily="34" charset="0"/>
                <a:cs typeface="Tahoma" panose="020B0604030504040204" pitchFamily="34" charset="0"/>
              </a:rPr>
              <a:t>Mobility by foot, bicycle, or public transport, rather than by car</a:t>
            </a:r>
            <a:endParaRPr lang="he-IL" sz="1600" b="1" dirty="0">
              <a:solidFill>
                <a:srgbClr val="FFC000"/>
              </a:solidFill>
              <a:latin typeface="Tahoma" panose="020B0604030504040204" pitchFamily="34" charset="0"/>
              <a:ea typeface="Tahoma" panose="020B0604030504040204" pitchFamily="34" charset="0"/>
              <a:cs typeface="Tahoma" panose="020B0604030504040204" pitchFamily="34" charset="0"/>
            </a:endParaRPr>
          </a:p>
          <a:p>
            <a:pPr marL="285750" lvl="0" indent="-285750" algn="l">
              <a:lnSpc>
                <a:spcPct val="150000"/>
              </a:lnSpc>
              <a:buClr>
                <a:srgbClr val="EC1C3C"/>
              </a:buClr>
              <a:buFont typeface="Tahoma" panose="020B0604030504040204" pitchFamily="34" charset="0"/>
              <a:buChar char="█"/>
              <a:defRPr/>
            </a:pP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To promote pedestrian mobility in the urban space, interventions were implemented in sites such as Kerem HaTeimanim, to enable safe access and travel by a variety of modes of non-motorized transportation.</a:t>
            </a:r>
            <a:r>
              <a:rPr lang="he-IL" sz="1400" dirty="0">
                <a:solidFill>
                  <a:prstClr val="black"/>
                </a:solidFill>
                <a:latin typeface="Tahoma" panose="020B0604030504040204" pitchFamily="34" charset="0"/>
                <a:ea typeface="Tahoma" panose="020B0604030504040204" pitchFamily="34" charset="0"/>
                <a:cs typeface="Tahoma" panose="020B0604030504040204" pitchFamily="34" charset="0"/>
              </a:rPr>
              <a:t> </a:t>
            </a:r>
            <a:endParaRPr lang="he-IL" sz="140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285750" lvl="0" indent="-285750" algn="l">
              <a:lnSpc>
                <a:spcPct val="150000"/>
              </a:lnSpc>
              <a:buClr>
                <a:srgbClr val="EC1C3C"/>
              </a:buClr>
              <a:buFont typeface="Tahoma" panose="020B0604030504040204" pitchFamily="34" charset="0"/>
              <a:buChar char="█"/>
              <a:defRPr/>
            </a:pP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The GameTruck and Play Street activities have a modular and flexible structure that can be replicated and adapted to different audiences at sites throughout the city. Making the activities accessible to residents within a reasonable walking / riding distance is important since it seems that most participants are neighborhood residents who arrive by foot or bicycle</a:t>
            </a:r>
            <a:r>
              <a:rPr lang="he-IL" sz="1400" dirty="0">
                <a:solidFill>
                  <a:prstClr val="black"/>
                </a:solidFill>
                <a:latin typeface="Tahoma" panose="020B0604030504040204" pitchFamily="34" charset="0"/>
                <a:ea typeface="Tahoma" panose="020B0604030504040204" pitchFamily="34" charset="0"/>
                <a:cs typeface="Tahoma" panose="020B0604030504040204" pitchFamily="34" charset="0"/>
              </a:rPr>
              <a:t>.</a:t>
            </a:r>
          </a:p>
          <a:p>
            <a:pPr algn="l">
              <a:lnSpc>
                <a:spcPct val="150000"/>
              </a:lnSpc>
              <a:buClr>
                <a:srgbClr val="EC1C3C"/>
              </a:buClr>
              <a:defRPr/>
            </a:pPr>
            <a:r>
              <a:rPr lang="en-US" sz="1600" b="1" dirty="0">
                <a:solidFill>
                  <a:srgbClr val="FFC000"/>
                </a:solidFill>
                <a:latin typeface="Tahoma" panose="020B0604030504040204" pitchFamily="34" charset="0"/>
                <a:ea typeface="Tahoma" panose="020B0604030504040204" pitchFamily="34" charset="0"/>
                <a:cs typeface="Tahoma" panose="020B0604030504040204" pitchFamily="34" charset="0"/>
              </a:rPr>
              <a:t>Parent-child interaction and joint play in the urban space</a:t>
            </a:r>
            <a:endParaRPr lang="he-IL" sz="1600" b="1" dirty="0">
              <a:solidFill>
                <a:srgbClr val="FFC000"/>
              </a:solidFill>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Tx/>
              <a:buChar char="█"/>
              <a:defRPr/>
            </a:pPr>
            <a:r>
              <a:rPr lang="en-US" sz="1400" dirty="0">
                <a:latin typeface="Tahoma"/>
                <a:ea typeface="Tahoma"/>
                <a:cs typeface="Tahoma"/>
              </a:rPr>
              <a:t>Community activities in the public space (GameTruck and Play Street) encourage joint play and positive interactions between parents and their children. Adaptation to specific local populations may promote changes in perceptions and behaviors by exposing parents to experiential opportunities they were previously unfamiliar with and that can contribute to their children's development</a:t>
            </a:r>
            <a:r>
              <a:rPr lang="en-US" sz="1400" dirty="0">
                <a:latin typeface="Tahoma" panose="020B0604030504040204" pitchFamily="34" charset="0"/>
                <a:ea typeface="Tahoma" panose="020B0604030504040204" pitchFamily="34" charset="0"/>
                <a:cs typeface="Tahoma" panose="020B0604030504040204" pitchFamily="34" charset="0"/>
              </a:rPr>
              <a:t>.</a:t>
            </a:r>
            <a:r>
              <a:rPr lang="he-IL" sz="1400" dirty="0">
                <a:latin typeface="Tahoma" panose="020B0604030504040204" pitchFamily="34" charset="0"/>
                <a:ea typeface="Tahoma" panose="020B0604030504040204" pitchFamily="34" charset="0"/>
                <a:cs typeface="Tahoma" panose="020B0604030504040204" pitchFamily="34" charset="0"/>
              </a:rPr>
              <a:t> </a:t>
            </a:r>
          </a:p>
          <a:p>
            <a:pPr marL="285750" indent="-285750" algn="l">
              <a:lnSpc>
                <a:spcPct val="150000"/>
              </a:lnSpc>
              <a:buClr>
                <a:srgbClr val="EC1C3C"/>
              </a:buClr>
              <a:buFontTx/>
              <a:buChar char="█"/>
              <a:defRPr/>
            </a:pPr>
            <a:r>
              <a:rPr lang="en-US" sz="1400" dirty="0">
                <a:latin typeface="Tahoma"/>
                <a:ea typeface="Tahoma"/>
                <a:cs typeface="Tahoma"/>
              </a:rPr>
              <a:t>The planned interventions for Gan HaShnayim and Gan HaShoteret will create favorable conditions for children’s play and for family and community interactions.</a:t>
            </a:r>
            <a:endParaRPr lang="he-IL" sz="1400" dirty="0">
              <a:solidFill>
                <a:prstClr val="black"/>
              </a:solidFill>
              <a:latin typeface="Tahoma" panose="020B0604030504040204" pitchFamily="34" charset="0"/>
              <a:ea typeface="Tahoma" panose="020B0604030504040204" pitchFamily="34" charset="0"/>
              <a:cs typeface="Tahoma" panose="020B0604030504040204" pitchFamily="34" charset="0"/>
              <a:sym typeface="Varela Round"/>
            </a:endParaRPr>
          </a:p>
        </p:txBody>
      </p:sp>
    </p:spTree>
    <p:extLst>
      <p:ext uri="{BB962C8B-B14F-4D97-AF65-F5344CB8AC3E}">
        <p14:creationId xmlns:p14="http://schemas.microsoft.com/office/powerpoint/2010/main" val="27693466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343460" y="6267302"/>
            <a:ext cx="638122" cy="365125"/>
          </a:xfrm>
        </p:spPr>
        <p:txBody>
          <a:bodyPr/>
          <a:lstStyle/>
          <a:p>
            <a:fld id="{F2736200-3204-44C4-A5EC-985817706BA3}" type="slidenum">
              <a:rPr lang="en-US" sz="1400" dirty="0" smtClean="0"/>
              <a:t>53</a:t>
            </a:fld>
            <a:endParaRPr lang="en-US" sz="1400" dirty="0"/>
          </a:p>
        </p:txBody>
      </p:sp>
      <p:sp>
        <p:nvSpPr>
          <p:cNvPr id="4" name="TextBox 3">
            <a:extLst>
              <a:ext uri="{FF2B5EF4-FFF2-40B4-BE49-F238E27FC236}">
                <a16:creationId xmlns:a16="http://schemas.microsoft.com/office/drawing/2014/main" id="{830BA871-1550-47BD-9FB9-FB682BFF4199}"/>
              </a:ext>
            </a:extLst>
          </p:cNvPr>
          <p:cNvSpPr txBox="1"/>
          <p:nvPr/>
        </p:nvSpPr>
        <p:spPr>
          <a:xfrm>
            <a:off x="0" y="-3978"/>
            <a:ext cx="12192000" cy="400110"/>
          </a:xfrm>
          <a:prstGeom prst="rect">
            <a:avLst/>
          </a:prstGeom>
          <a:solidFill>
            <a:srgbClr val="EC1C3C"/>
          </a:solidFill>
        </p:spPr>
        <p:txBody>
          <a:bodyPr wrap="square" rtlCol="0">
            <a:spAutoFit/>
          </a:bodyPr>
          <a:lstStyle/>
          <a:p>
            <a:pPr algn="ctr"/>
            <a:r>
              <a:rPr lang="en-US" sz="2000" b="1" dirty="0">
                <a:solidFill>
                  <a:schemeClr val="bg1"/>
                </a:solidFill>
                <a:latin typeface="Tahoma" pitchFamily="34" charset="0"/>
                <a:ea typeface="Tahoma" pitchFamily="34" charset="0"/>
                <a:cs typeface="Tahoma" pitchFamily="34" charset="0"/>
              </a:rPr>
              <a:t>A Glimpse Into the Future -- 2022</a:t>
            </a:r>
            <a:endParaRPr lang="he-IL" sz="2000" b="1" dirty="0">
              <a:solidFill>
                <a:schemeClr val="bg1"/>
              </a:solidFill>
              <a:latin typeface="Tahoma" pitchFamily="34" charset="0"/>
              <a:ea typeface="Tahoma" pitchFamily="34" charset="0"/>
              <a:cs typeface="Tahoma" pitchFamily="34" charset="0"/>
            </a:endParaRPr>
          </a:p>
        </p:txBody>
      </p:sp>
      <p:sp>
        <p:nvSpPr>
          <p:cNvPr id="6" name="TextBox 5">
            <a:extLst>
              <a:ext uri="{FF2B5EF4-FFF2-40B4-BE49-F238E27FC236}">
                <a16:creationId xmlns:a16="http://schemas.microsoft.com/office/drawing/2014/main" id="{917AE435-5CCB-405B-8CBF-FCC15D06AFD9}"/>
              </a:ext>
            </a:extLst>
          </p:cNvPr>
          <p:cNvSpPr txBox="1"/>
          <p:nvPr/>
        </p:nvSpPr>
        <p:spPr>
          <a:xfrm>
            <a:off x="238125" y="708088"/>
            <a:ext cx="11431814" cy="5588389"/>
          </a:xfrm>
          <a:prstGeom prst="rect">
            <a:avLst/>
          </a:prstGeom>
          <a:noFill/>
        </p:spPr>
        <p:txBody>
          <a:bodyPr wrap="square">
            <a:spAutoFit/>
          </a:bodyPr>
          <a:lstStyle/>
          <a:p>
            <a:pPr lvl="0" algn="l">
              <a:lnSpc>
                <a:spcPct val="150000"/>
              </a:lnSpc>
              <a:buClr>
                <a:srgbClr val="EC1C3C"/>
              </a:buClr>
              <a:defRPr/>
            </a:pPr>
            <a:r>
              <a:rPr lang="en-US" sz="1600" b="1" dirty="0">
                <a:solidFill>
                  <a:srgbClr val="4978A6"/>
                </a:solidFill>
                <a:latin typeface="Tahoma" panose="020B0604030504040204" pitchFamily="34" charset="0"/>
                <a:ea typeface="Tahoma" panose="020B0604030504040204" pitchFamily="34" charset="0"/>
                <a:cs typeface="Tahoma" panose="020B0604030504040204" pitchFamily="34" charset="0"/>
              </a:rPr>
              <a:t>Planned interventions in the urban space and mobility domain to promote a healthy, pedestrian-friendly city</a:t>
            </a:r>
            <a:r>
              <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rPr>
              <a:t>:</a:t>
            </a:r>
          </a:p>
          <a:p>
            <a:pPr marL="285750" indent="-285750" algn="l">
              <a:lnSpc>
                <a:spcPct val="150000"/>
              </a:lnSpc>
              <a:buClr>
                <a:srgbClr val="F9BC25"/>
              </a:buClr>
              <a:buSzPct val="90000"/>
              <a:buFont typeface="Tahoma" panose="020B0604030504040204" pitchFamily="34" charset="0"/>
              <a:buChar char="█"/>
              <a:defRPr/>
            </a:pPr>
            <a:r>
              <a:rPr lang="en-US" sz="1400" dirty="0">
                <a:latin typeface="Tahoma" panose="020B0604030504040204" pitchFamily="34" charset="0"/>
                <a:ea typeface="Tahoma" panose="020B0604030504040204" pitchFamily="34" charset="0"/>
                <a:cs typeface="Tahoma" panose="020B0604030504040204" pitchFamily="34" charset="0"/>
              </a:rPr>
              <a:t>Urban95 is a partner in a team working to </a:t>
            </a:r>
            <a:r>
              <a:rPr lang="en-US" sz="1400" b="1" dirty="0">
                <a:latin typeface="Tahoma" panose="020B0604030504040204" pitchFamily="34" charset="0"/>
                <a:ea typeface="Tahoma" panose="020B0604030504040204" pitchFamily="34" charset="0"/>
                <a:cs typeface="Tahoma" panose="020B0604030504040204" pitchFamily="34" charset="0"/>
              </a:rPr>
              <a:t>promote and improve pedestrian mobility </a:t>
            </a:r>
            <a:r>
              <a:rPr lang="en-US" sz="1400" dirty="0">
                <a:latin typeface="Tahoma" panose="020B0604030504040204" pitchFamily="34" charset="0"/>
                <a:ea typeface="Tahoma" panose="020B0604030504040204" pitchFamily="34" charset="0"/>
                <a:cs typeface="Tahoma" panose="020B0604030504040204" pitchFamily="34" charset="0"/>
              </a:rPr>
              <a:t>in the city. Plans include two seminars and a day of tours. The Urban95 team will lead discussions on incorporating empathic tools to create a positive walking environment for parents, children, and others.</a:t>
            </a:r>
            <a:endParaRPr lang="he-IL" sz="1400" b="1"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F9BC25"/>
              </a:buClr>
              <a:buSzPct val="90000"/>
              <a:buFont typeface="Tahoma" panose="020B0604030504040204" pitchFamily="34" charset="0"/>
              <a:buChar char="█"/>
              <a:defRPr/>
            </a:pPr>
            <a:r>
              <a:rPr lang="en-US" sz="1400" dirty="0">
                <a:latin typeface="Tahoma" panose="020B0604030504040204" pitchFamily="34" charset="0"/>
                <a:ea typeface="Tahoma" panose="020B0604030504040204" pitchFamily="34" charset="0"/>
                <a:cs typeface="Tahoma" panose="020B0604030504040204" pitchFamily="34" charset="0"/>
              </a:rPr>
              <a:t>As part of this process, Urban95 is planning and leading two anchoring events: a </a:t>
            </a:r>
            <a:r>
              <a:rPr lang="en-US" sz="1400" b="1" dirty="0">
                <a:latin typeface="Tahoma" panose="020B0604030504040204" pitchFamily="34" charset="0"/>
                <a:ea typeface="Tahoma" panose="020B0604030504040204" pitchFamily="34" charset="0"/>
                <a:cs typeface="Tahoma" panose="020B0604030504040204" pitchFamily="34" charset="0"/>
              </a:rPr>
              <a:t>Healthy City Conference </a:t>
            </a:r>
            <a:r>
              <a:rPr lang="en-US" sz="1400" dirty="0">
                <a:latin typeface="Tahoma" panose="020B0604030504040204" pitchFamily="34" charset="0"/>
                <a:ea typeface="Tahoma" panose="020B0604030504040204" pitchFamily="34" charset="0"/>
                <a:cs typeface="Tahoma" panose="020B0604030504040204" pitchFamily="34" charset="0"/>
              </a:rPr>
              <a:t>that will integrate the realms of urban planning, environment, and public health in order to raise awareness and formulate long-term initiatives; and a week of public initiatives that include activities and content on the urban environment, health, and children</a:t>
            </a:r>
            <a:r>
              <a:rPr lang="he-IL" sz="1400" dirty="0">
                <a:latin typeface="Tahoma" panose="020B0604030504040204" pitchFamily="34" charset="0"/>
                <a:ea typeface="Tahoma" panose="020B0604030504040204" pitchFamily="34" charset="0"/>
                <a:cs typeface="Tahoma" panose="020B0604030504040204" pitchFamily="34" charset="0"/>
              </a:rPr>
              <a:t>.</a:t>
            </a:r>
          </a:p>
          <a:p>
            <a:pPr marL="285750" indent="-285750" algn="l">
              <a:lnSpc>
                <a:spcPct val="150000"/>
              </a:lnSpc>
              <a:buClr>
                <a:srgbClr val="F9BC25"/>
              </a:buClr>
              <a:buSzPct val="90000"/>
              <a:buFont typeface="Tahoma" panose="020B0604030504040204" pitchFamily="34" charset="0"/>
              <a:buChar char="█"/>
              <a:defRPr/>
            </a:pPr>
            <a:r>
              <a:rPr lang="en-US" sz="1400" dirty="0">
                <a:latin typeface="Tahoma" panose="020B0604030504040204" pitchFamily="34" charset="0"/>
                <a:ea typeface="Tahoma" panose="020B0604030504040204" pitchFamily="34" charset="0"/>
                <a:cs typeface="Tahoma" panose="020B0604030504040204" pitchFamily="34" charset="0"/>
              </a:rPr>
              <a:t>Renovations at Gan HaShnayim in Jaffa will continue, to adjust the site space for young children, their caregivers, and the general public. Planned renovations are based on data collected on residents' needs and uses of the space.</a:t>
            </a:r>
            <a:endParaRPr lang="he-IL" sz="14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F9BC25"/>
              </a:buClr>
              <a:buSzPct val="90000"/>
              <a:buFont typeface="Tahoma" panose="020B0604030504040204" pitchFamily="34" charset="0"/>
              <a:buChar char="█"/>
              <a:defRPr/>
            </a:pPr>
            <a:r>
              <a:rPr lang="en-US" sz="1400" b="1" dirty="0">
                <a:latin typeface="Tahoma" panose="020B0604030504040204" pitchFamily="34" charset="0"/>
                <a:ea typeface="Tahoma" panose="020B0604030504040204" pitchFamily="34" charset="0"/>
                <a:cs typeface="Tahoma" panose="020B0604030504040204" pitchFamily="34" charset="0"/>
              </a:rPr>
              <a:t>GameTruck</a:t>
            </a:r>
            <a:r>
              <a:rPr lang="en-US" sz="1400" dirty="0">
                <a:latin typeface="Tahoma" panose="020B0604030504040204" pitchFamily="34" charset="0"/>
                <a:ea typeface="Tahoma" panose="020B0604030504040204" pitchFamily="34" charset="0"/>
                <a:cs typeface="Tahoma" panose="020B0604030504040204" pitchFamily="34" charset="0"/>
              </a:rPr>
              <a:t> – Development of a model to implement this activity city-wide, to make play opportunities accessible in public spaces. </a:t>
            </a:r>
          </a:p>
          <a:p>
            <a:pPr marL="285750" indent="-285750" algn="l">
              <a:lnSpc>
                <a:spcPct val="150000"/>
              </a:lnSpc>
              <a:buClr>
                <a:srgbClr val="F9BC25"/>
              </a:buClr>
              <a:buSzPct val="90000"/>
              <a:buFont typeface="Tahoma" panose="020B0604030504040204" pitchFamily="34" charset="0"/>
              <a:buChar char="█"/>
              <a:defRPr/>
            </a:pPr>
            <a:r>
              <a:rPr lang="en-US" sz="1400" b="1" dirty="0">
                <a:latin typeface="Tahoma" panose="020B0604030504040204" pitchFamily="34" charset="0"/>
                <a:ea typeface="Tahoma" panose="020B0604030504040204" pitchFamily="34" charset="0"/>
                <a:cs typeface="Tahoma" panose="020B0604030504040204" pitchFamily="34" charset="0"/>
              </a:rPr>
              <a:t>Play Street </a:t>
            </a:r>
            <a:r>
              <a:rPr lang="en-US" sz="1400" dirty="0">
                <a:latin typeface="Tahoma" panose="020B0604030504040204" pitchFamily="34" charset="0"/>
                <a:ea typeface="Tahoma" panose="020B0604030504040204" pitchFamily="34" charset="0"/>
                <a:cs typeface="Tahoma" panose="020B0604030504040204" pitchFamily="34" charset="0"/>
              </a:rPr>
              <a:t>– Implementation as a permanent feature in neighborhoods throughout the city, by locating communities where sustainable continuity can be maintained. A modular kit with adapted equipment is being developed. </a:t>
            </a:r>
            <a:endParaRPr lang="he-IL" sz="14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F9BC25"/>
              </a:buClr>
              <a:buSzPct val="90000"/>
              <a:buFont typeface="Tahoma" panose="020B0604030504040204" pitchFamily="34" charset="0"/>
              <a:buChar char="█"/>
              <a:defRPr/>
            </a:pPr>
            <a:r>
              <a:rPr lang="en-US" sz="1400" b="1" dirty="0">
                <a:latin typeface="Tahoma" panose="020B0604030504040204" pitchFamily="34" charset="0"/>
                <a:ea typeface="Tahoma" panose="020B0604030504040204" pitchFamily="34" charset="0"/>
                <a:cs typeface="Tahoma" panose="020B0604030504040204" pitchFamily="34" charset="0"/>
              </a:rPr>
              <a:t>School Street – </a:t>
            </a:r>
            <a:r>
              <a:rPr lang="en-US" sz="1400" dirty="0">
                <a:latin typeface="Tahoma" panose="020B0604030504040204" pitchFamily="34" charset="0"/>
                <a:ea typeface="Tahoma" panose="020B0604030504040204" pitchFamily="34" charset="0"/>
                <a:cs typeface="Tahoma" panose="020B0604030504040204" pitchFamily="34" charset="0"/>
              </a:rPr>
              <a:t>A pilot program for closing streets around educational institutions to promote walking, combined with raising awareness in the community and involving residents</a:t>
            </a:r>
            <a:r>
              <a:rPr lang="he-IL" sz="1400" dirty="0">
                <a:latin typeface="Tahoma" panose="020B0604030504040204" pitchFamily="34" charset="0"/>
                <a:ea typeface="Tahoma" panose="020B0604030504040204" pitchFamily="34" charset="0"/>
                <a:cs typeface="Tahoma" panose="020B0604030504040204" pitchFamily="34" charset="0"/>
              </a:rPr>
              <a:t>.</a:t>
            </a:r>
          </a:p>
          <a:p>
            <a:pPr marL="285750" indent="-285750" algn="l">
              <a:lnSpc>
                <a:spcPct val="150000"/>
              </a:lnSpc>
              <a:buClr>
                <a:srgbClr val="F9BC25"/>
              </a:buClr>
              <a:buSzPct val="90000"/>
              <a:buFont typeface="Tahoma" panose="020B0604030504040204" pitchFamily="34" charset="0"/>
              <a:buChar char="█"/>
              <a:defRPr/>
            </a:pPr>
            <a:r>
              <a:rPr lang="en-US" sz="1400" b="1" dirty="0">
                <a:latin typeface="Tahoma" panose="020B0604030504040204" pitchFamily="34" charset="0"/>
                <a:ea typeface="Tahoma" panose="020B0604030504040204" pitchFamily="34" charset="0"/>
                <a:cs typeface="Tahoma" panose="020B0604030504040204" pitchFamily="34" charset="0"/>
              </a:rPr>
              <a:t>Monitoring air pollution and its impact </a:t>
            </a:r>
            <a:r>
              <a:rPr lang="en-US" sz="1400" dirty="0">
                <a:latin typeface="Tahoma" panose="020B0604030504040204" pitchFamily="34" charset="0"/>
                <a:ea typeface="Tahoma" panose="020B0604030504040204" pitchFamily="34" charset="0"/>
                <a:cs typeface="Tahoma" panose="020B0604030504040204" pitchFamily="34" charset="0"/>
              </a:rPr>
              <a:t>– Measurement of air pollution will be integrated into planned projects. </a:t>
            </a:r>
          </a:p>
          <a:p>
            <a:pPr marL="285750" indent="-285750" algn="l">
              <a:lnSpc>
                <a:spcPct val="150000"/>
              </a:lnSpc>
              <a:buClr>
                <a:srgbClr val="F9BC25"/>
              </a:buClr>
              <a:buSzPct val="90000"/>
              <a:buFont typeface="Tahoma" panose="020B0604030504040204" pitchFamily="34" charset="0"/>
              <a:buChar char="█"/>
              <a:defRPr/>
            </a:pPr>
            <a:r>
              <a:rPr lang="en-US" sz="1400" dirty="0">
                <a:latin typeface="Tahoma" panose="020B0604030504040204" pitchFamily="34" charset="0"/>
                <a:ea typeface="Tahoma" panose="020B0604030504040204" pitchFamily="34" charset="0"/>
                <a:cs typeface="Tahoma" panose="020B0604030504040204" pitchFamily="34" charset="0"/>
              </a:rPr>
              <a:t>Continued implementation of principles of public space planning for the benefit of parents and children, by </a:t>
            </a:r>
            <a:r>
              <a:rPr lang="en-US" sz="1400" b="1" dirty="0">
                <a:latin typeface="Tahoma" panose="020B0604030504040204" pitchFamily="34" charset="0"/>
                <a:ea typeface="Tahoma" panose="020B0604030504040204" pitchFamily="34" charset="0"/>
                <a:cs typeface="Tahoma" panose="020B0604030504040204" pitchFamily="34" charset="0"/>
              </a:rPr>
              <a:t>drafting policies </a:t>
            </a:r>
            <a:r>
              <a:rPr lang="en-US" sz="1400" dirty="0">
                <a:latin typeface="Tahoma" panose="020B0604030504040204" pitchFamily="34" charset="0"/>
                <a:ea typeface="Tahoma" panose="020B0604030504040204" pitchFamily="34" charset="0"/>
                <a:cs typeface="Tahoma" panose="020B0604030504040204" pitchFamily="34" charset="0"/>
              </a:rPr>
              <a:t>for planning in urban spaces and parks</a:t>
            </a:r>
            <a:r>
              <a:rPr lang="he-IL" sz="1400" dirty="0">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4743716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343460" y="6267302"/>
            <a:ext cx="638122" cy="365125"/>
          </a:xfrm>
        </p:spPr>
        <p:txBody>
          <a:bodyPr/>
          <a:lstStyle/>
          <a:p>
            <a:fld id="{F2736200-3204-44C4-A5EC-985817706BA3}" type="slidenum">
              <a:rPr lang="en-US" sz="1400" dirty="0" smtClean="0"/>
              <a:t>54</a:t>
            </a:fld>
            <a:endParaRPr lang="en-US" sz="1400" dirty="0"/>
          </a:p>
        </p:txBody>
      </p:sp>
      <p:sp>
        <p:nvSpPr>
          <p:cNvPr id="6" name="TextBox 5"/>
          <p:cNvSpPr txBox="1"/>
          <p:nvPr/>
        </p:nvSpPr>
        <p:spPr>
          <a:xfrm>
            <a:off x="4274726" y="2531531"/>
            <a:ext cx="4752542" cy="1015663"/>
          </a:xfrm>
          <a:prstGeom prst="rect">
            <a:avLst/>
          </a:prstGeom>
          <a:solidFill>
            <a:srgbClr val="EC1C3C"/>
          </a:solidFill>
        </p:spPr>
        <p:txBody>
          <a:bodyPr wrap="square" rtlCol="0">
            <a:spAutoFit/>
          </a:bodyPr>
          <a:lstStyle/>
          <a:p>
            <a:pPr algn="ctr" rtl="1"/>
            <a:r>
              <a:rPr lang="en-US" sz="6000" b="1" dirty="0">
                <a:solidFill>
                  <a:schemeClr val="bg1"/>
                </a:solidFill>
                <a:latin typeface="Tahoma" pitchFamily="34" charset="0"/>
                <a:ea typeface="Tahoma" pitchFamily="34" charset="0"/>
                <a:cs typeface="Tahoma" pitchFamily="34" charset="0"/>
              </a:rPr>
              <a:t>Appendices</a:t>
            </a:r>
            <a:endParaRPr lang="he-IL" sz="6000" b="1" dirty="0">
              <a:solidFill>
                <a:schemeClr val="bg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41088539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55</a:t>
            </a:fld>
            <a:endParaRPr lang="en-US" sz="1400" dirty="0"/>
          </a:p>
        </p:txBody>
      </p:sp>
      <p:sp>
        <p:nvSpPr>
          <p:cNvPr id="17" name="TextBox 16"/>
          <p:cNvSpPr txBox="1"/>
          <p:nvPr/>
        </p:nvSpPr>
        <p:spPr>
          <a:xfrm>
            <a:off x="0" y="0"/>
            <a:ext cx="12192000" cy="400110"/>
          </a:xfrm>
          <a:prstGeom prst="rect">
            <a:avLst/>
          </a:prstGeom>
          <a:solidFill>
            <a:srgbClr val="EC1C3C"/>
          </a:solidFill>
        </p:spPr>
        <p:txBody>
          <a:bodyPr wrap="square" rtlCol="0">
            <a:spAutoFit/>
          </a:bodyPr>
          <a:lstStyle/>
          <a:p>
            <a:r>
              <a:rPr lang="en-US" sz="2000" b="1" dirty="0">
                <a:solidFill>
                  <a:schemeClr val="bg1"/>
                </a:solidFill>
                <a:latin typeface="Tahoma" pitchFamily="34" charset="0"/>
                <a:ea typeface="Tahoma" pitchFamily="34" charset="0"/>
                <a:cs typeface="Tahoma" pitchFamily="34" charset="0"/>
              </a:rPr>
              <a:t>Urban Space and Mobility - Logic Model, Mapping of Tools and Indicators </a:t>
            </a:r>
            <a:endParaRPr lang="he-IL" sz="2000" b="1" dirty="0">
              <a:solidFill>
                <a:schemeClr val="bg1"/>
              </a:solidFill>
              <a:latin typeface="Tahoma" pitchFamily="34" charset="0"/>
              <a:ea typeface="Tahoma" pitchFamily="34" charset="0"/>
              <a:cs typeface="Tahoma" pitchFamily="34" charset="0"/>
            </a:endParaRPr>
          </a:p>
        </p:txBody>
      </p:sp>
      <p:sp>
        <p:nvSpPr>
          <p:cNvPr id="3" name="Rectangle 2">
            <a:extLst>
              <a:ext uri="{FF2B5EF4-FFF2-40B4-BE49-F238E27FC236}">
                <a16:creationId xmlns:a16="http://schemas.microsoft.com/office/drawing/2014/main" id="{D8EF5DC2-758D-4AC3-B934-2DD9B470B160}"/>
              </a:ext>
            </a:extLst>
          </p:cNvPr>
          <p:cNvSpPr/>
          <p:nvPr/>
        </p:nvSpPr>
        <p:spPr>
          <a:xfrm>
            <a:off x="169384" y="6178427"/>
            <a:ext cx="10765046" cy="261610"/>
          </a:xfrm>
          <a:prstGeom prst="rect">
            <a:avLst/>
          </a:prstGeom>
        </p:spPr>
        <p:txBody>
          <a:bodyPr wrap="square">
            <a:spAutoFit/>
          </a:bodyPr>
          <a:lstStyle/>
          <a:p>
            <a:r>
              <a:rPr lang="en-US" sz="1100" dirty="0"/>
              <a:t>*Collection and measurement of output evaluations is carried out on an ongoing basis by the Urban95 staff of the Tel Aviv - Jaffa municipality.</a:t>
            </a:r>
          </a:p>
        </p:txBody>
      </p:sp>
      <p:graphicFrame>
        <p:nvGraphicFramePr>
          <p:cNvPr id="4" name="טבלה 3"/>
          <p:cNvGraphicFramePr>
            <a:graphicFrameLocks noGrp="1"/>
          </p:cNvGraphicFramePr>
          <p:nvPr/>
        </p:nvGraphicFramePr>
        <p:xfrm>
          <a:off x="170120" y="485030"/>
          <a:ext cx="11766732" cy="4117650"/>
        </p:xfrm>
        <a:graphic>
          <a:graphicData uri="http://schemas.openxmlformats.org/drawingml/2006/table">
            <a:tbl>
              <a:tblPr rtl="1" firstRow="1" bandRow="1">
                <a:tableStyleId>{5C22544A-7EE6-4342-B048-85BDC9FD1C3A}</a:tableStyleId>
              </a:tblPr>
              <a:tblGrid>
                <a:gridCol w="2254506">
                  <a:extLst>
                    <a:ext uri="{9D8B030D-6E8A-4147-A177-3AD203B41FA5}">
                      <a16:colId xmlns:a16="http://schemas.microsoft.com/office/drawing/2014/main" val="4201805878"/>
                    </a:ext>
                  </a:extLst>
                </a:gridCol>
                <a:gridCol w="2543967">
                  <a:extLst>
                    <a:ext uri="{9D8B030D-6E8A-4147-A177-3AD203B41FA5}">
                      <a16:colId xmlns:a16="http://schemas.microsoft.com/office/drawing/2014/main" val="116840251"/>
                    </a:ext>
                  </a:extLst>
                </a:gridCol>
                <a:gridCol w="3052290">
                  <a:extLst>
                    <a:ext uri="{9D8B030D-6E8A-4147-A177-3AD203B41FA5}">
                      <a16:colId xmlns:a16="http://schemas.microsoft.com/office/drawing/2014/main" val="2504916236"/>
                    </a:ext>
                  </a:extLst>
                </a:gridCol>
                <a:gridCol w="3915969">
                  <a:extLst>
                    <a:ext uri="{9D8B030D-6E8A-4147-A177-3AD203B41FA5}">
                      <a16:colId xmlns:a16="http://schemas.microsoft.com/office/drawing/2014/main" val="839495781"/>
                    </a:ext>
                  </a:extLst>
                </a:gridCol>
              </a:tblGrid>
              <a:tr h="451789">
                <a:tc>
                  <a:txBody>
                    <a:bodyPr/>
                    <a:lstStyle/>
                    <a:p>
                      <a:pPr algn="ctr" rtl="1">
                        <a:lnSpc>
                          <a:spcPct val="115000"/>
                        </a:lnSpc>
                        <a:spcAft>
                          <a:spcPts val="0"/>
                        </a:spcAft>
                      </a:pPr>
                      <a:r>
                        <a:rPr lang="en-US" sz="1200" dirty="0">
                          <a:effectLst/>
                        </a:rPr>
                        <a:t>Mid-Term results </a:t>
                      </a:r>
                      <a:br>
                        <a:rPr lang="en-US" sz="1200" dirty="0">
                          <a:effectLst/>
                        </a:rPr>
                      </a:br>
                      <a:r>
                        <a:rPr lang="en-US" sz="1200" dirty="0">
                          <a:effectLst/>
                        </a:rPr>
                        <a:t>(3-5 Years)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5532" marR="65532" marT="32766" marB="32766"/>
                </a:tc>
                <a:tc>
                  <a:txBody>
                    <a:bodyPr/>
                    <a:lstStyle/>
                    <a:p>
                      <a:pPr algn="ctr" rtl="1">
                        <a:lnSpc>
                          <a:spcPct val="115000"/>
                        </a:lnSpc>
                        <a:spcAft>
                          <a:spcPts val="0"/>
                        </a:spcAft>
                      </a:pPr>
                      <a:r>
                        <a:rPr lang="en-US" sz="1200" dirty="0">
                          <a:effectLst/>
                        </a:rPr>
                        <a:t>Short Term results (End of Phase II)</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5532" marR="65532" marT="32766" marB="32766"/>
                </a:tc>
                <a:tc>
                  <a:txBody>
                    <a:bodyPr/>
                    <a:lstStyle/>
                    <a:p>
                      <a:pPr algn="ctr" rtl="1">
                        <a:lnSpc>
                          <a:spcPct val="115000"/>
                        </a:lnSpc>
                        <a:spcAft>
                          <a:spcPts val="0"/>
                        </a:spcAft>
                      </a:pPr>
                      <a:r>
                        <a:rPr lang="en-US" sz="1200" dirty="0">
                          <a:effectLst/>
                        </a:rPr>
                        <a:t>Outputs*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algn="ctr" rtl="1">
                        <a:lnSpc>
                          <a:spcPct val="115000"/>
                        </a:lnSpc>
                        <a:spcAft>
                          <a:spcPts val="0"/>
                        </a:spcAft>
                      </a:pPr>
                      <a:r>
                        <a:rPr lang="en-US" sz="1200" dirty="0">
                          <a:effectLst/>
                        </a:rPr>
                        <a:t>Actions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5532" marR="65532" marT="32766" marB="32766"/>
                </a:tc>
                <a:extLst>
                  <a:ext uri="{0D108BD9-81ED-4DB2-BD59-A6C34878D82A}">
                    <a16:rowId xmlns:a16="http://schemas.microsoft.com/office/drawing/2014/main" val="1939731934"/>
                  </a:ext>
                </a:extLst>
              </a:tr>
              <a:tr h="3643813">
                <a:tc>
                  <a:txBody>
                    <a:bodyPr/>
                    <a:lstStyle/>
                    <a:p>
                      <a:pPr algn="l" rtl="0">
                        <a:lnSpc>
                          <a:spcPct val="115000"/>
                        </a:lnSpc>
                        <a:spcAft>
                          <a:spcPts val="0"/>
                        </a:spcAft>
                      </a:pPr>
                      <a:r>
                        <a:rPr lang="en-US" sz="1200" dirty="0">
                          <a:effectLst/>
                        </a:rPr>
                        <a:t>Caregivers and their children spending time daily in adjusted urban spaces, contributing to their development</a:t>
                      </a:r>
                    </a:p>
                    <a:p>
                      <a:pPr algn="l" rtl="0">
                        <a:lnSpc>
                          <a:spcPct val="115000"/>
                        </a:lnSpc>
                        <a:spcAft>
                          <a:spcPts val="0"/>
                        </a:spcAft>
                      </a:pPr>
                      <a:r>
                        <a:rPr lang="en-US" sz="1200" dirty="0">
                          <a:effectLst/>
                        </a:rPr>
                        <a:t> </a:t>
                      </a:r>
                    </a:p>
                    <a:p>
                      <a:pPr algn="l" rtl="0">
                        <a:lnSpc>
                          <a:spcPct val="115000"/>
                        </a:lnSpc>
                        <a:spcAft>
                          <a:spcPts val="0"/>
                        </a:spcAft>
                      </a:pPr>
                      <a:r>
                        <a:rPr lang="en-US" sz="1200" dirty="0">
                          <a:effectLst/>
                        </a:rPr>
                        <a:t>Caregivers and their children moving around safe and accessible urban spaces</a:t>
                      </a:r>
                    </a:p>
                    <a:p>
                      <a:pPr algn="l" rtl="0">
                        <a:lnSpc>
                          <a:spcPct val="115000"/>
                        </a:lnSpc>
                        <a:spcAft>
                          <a:spcPts val="0"/>
                        </a:spcAft>
                      </a:pPr>
                      <a:r>
                        <a:rPr lang="en-US" sz="1200" dirty="0">
                          <a:effectLst/>
                        </a:rPr>
                        <a:t> </a:t>
                      </a:r>
                    </a:p>
                    <a:p>
                      <a:pPr algn="l" rtl="0">
                        <a:lnSpc>
                          <a:spcPct val="115000"/>
                        </a:lnSpc>
                        <a:spcAft>
                          <a:spcPts val="0"/>
                        </a:spcAft>
                      </a:pPr>
                      <a:r>
                        <a:rPr lang="en-US" sz="1200" dirty="0">
                          <a:effectLst/>
                        </a:rPr>
                        <a:t>Caregiver and children perspectives incorporated into planning of public spaces, making them suitable for young children (playgrounds, accessible sidewalks, public transportation, shade, clear air, green spaces)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5532" marR="65532" marT="32766" marB="32766"/>
                </a:tc>
                <a:tc>
                  <a:txBody>
                    <a:bodyPr/>
                    <a:lstStyle/>
                    <a:p>
                      <a:pPr algn="l" rtl="0">
                        <a:lnSpc>
                          <a:spcPct val="115000"/>
                        </a:lnSpc>
                        <a:spcAft>
                          <a:spcPts val="0"/>
                        </a:spcAft>
                      </a:pPr>
                      <a:r>
                        <a:rPr lang="en-US" sz="1200" dirty="0">
                          <a:effectLst/>
                        </a:rPr>
                        <a:t> # of infrastructures renovated &amp; fitted for the use of caregivers and their children</a:t>
                      </a:r>
                    </a:p>
                    <a:p>
                      <a:pPr algn="l" rtl="0">
                        <a:lnSpc>
                          <a:spcPct val="115000"/>
                        </a:lnSpc>
                        <a:spcAft>
                          <a:spcPts val="0"/>
                        </a:spcAft>
                      </a:pPr>
                      <a:r>
                        <a:rPr lang="en-US" sz="1200" dirty="0">
                          <a:effectLst/>
                        </a:rPr>
                        <a:t> </a:t>
                      </a:r>
                    </a:p>
                    <a:p>
                      <a:pPr algn="l" rtl="0">
                        <a:lnSpc>
                          <a:spcPct val="115000"/>
                        </a:lnSpc>
                        <a:spcAft>
                          <a:spcPts val="0"/>
                        </a:spcAft>
                      </a:pPr>
                      <a:r>
                        <a:rPr lang="en-US" sz="1200" dirty="0">
                          <a:effectLst/>
                        </a:rPr>
                        <a:t>Increase in frequency of parent-child joint walking / riding on designated walkways / paths in their neighborhoods</a:t>
                      </a:r>
                    </a:p>
                    <a:p>
                      <a:pPr algn="l" rtl="0">
                        <a:lnSpc>
                          <a:spcPct val="115000"/>
                        </a:lnSpc>
                        <a:spcAft>
                          <a:spcPts val="0"/>
                        </a:spcAft>
                      </a:pPr>
                      <a:r>
                        <a:rPr lang="en-US" sz="1200" dirty="0">
                          <a:effectLst/>
                        </a:rPr>
                        <a:t> </a:t>
                      </a:r>
                    </a:p>
                    <a:p>
                      <a:pPr algn="l" rtl="0">
                        <a:lnSpc>
                          <a:spcPct val="115000"/>
                        </a:lnSpc>
                        <a:spcAft>
                          <a:spcPts val="0"/>
                        </a:spcAft>
                      </a:pPr>
                      <a:r>
                        <a:rPr lang="en-US" sz="1200" dirty="0">
                          <a:effectLst/>
                        </a:rPr>
                        <a:t># of caregivers moving around urban spaces designed in accordance with Urban95 principles</a:t>
                      </a:r>
                    </a:p>
                    <a:p>
                      <a:pPr algn="l" rtl="0">
                        <a:lnSpc>
                          <a:spcPct val="115000"/>
                        </a:lnSpc>
                        <a:spcBef>
                          <a:spcPts val="1200"/>
                        </a:spcBef>
                        <a:spcAft>
                          <a:spcPts val="0"/>
                        </a:spcAft>
                      </a:pPr>
                      <a:r>
                        <a:rPr lang="en-US" sz="1200" dirty="0">
                          <a:effectLst/>
                        </a:rPr>
                        <a:t># of caregivers using accessibility solutions in public spaces (walkability interventions)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5532" marR="65532" marT="32766" marB="32766"/>
                </a:tc>
                <a:tc>
                  <a:txBody>
                    <a:bodyPr/>
                    <a:lstStyle/>
                    <a:p>
                      <a:pPr algn="l" rtl="0">
                        <a:lnSpc>
                          <a:spcPct val="115000"/>
                        </a:lnSpc>
                        <a:spcAft>
                          <a:spcPts val="0"/>
                        </a:spcAft>
                      </a:pPr>
                      <a:r>
                        <a:rPr lang="en-US" sz="1200" dirty="0">
                          <a:effectLst/>
                        </a:rPr>
                        <a:t> # of pilots’ implementation</a:t>
                      </a:r>
                    </a:p>
                    <a:p>
                      <a:pPr algn="l" rtl="0">
                        <a:lnSpc>
                          <a:spcPct val="115000"/>
                        </a:lnSpc>
                        <a:spcBef>
                          <a:spcPts val="1200"/>
                        </a:spcBef>
                        <a:spcAft>
                          <a:spcPts val="0"/>
                        </a:spcAft>
                      </a:pPr>
                      <a:r>
                        <a:rPr lang="en-US" sz="1200" dirty="0">
                          <a:effectLst/>
                        </a:rPr>
                        <a:t>Integration of caregivers and children's perspectives into urban planning principles regarding mobility (such as the strategic urban bicycle program, walkability promotion)</a:t>
                      </a:r>
                    </a:p>
                    <a:p>
                      <a:pPr algn="l" rtl="0">
                        <a:lnSpc>
                          <a:spcPct val="115000"/>
                        </a:lnSpc>
                        <a:spcBef>
                          <a:spcPts val="1200"/>
                        </a:spcBef>
                        <a:spcAft>
                          <a:spcPts val="0"/>
                        </a:spcAft>
                      </a:pPr>
                      <a:r>
                        <a:rPr lang="en-US" sz="1200" dirty="0">
                          <a:effectLst/>
                        </a:rPr>
                        <a:t># of caregivers walking/riding daily with their children on designated walkways/paths</a:t>
                      </a:r>
                    </a:p>
                    <a:p>
                      <a:pPr algn="l" rtl="0">
                        <a:lnSpc>
                          <a:spcPct val="115000"/>
                        </a:lnSpc>
                        <a:spcBef>
                          <a:spcPts val="1200"/>
                        </a:spcBef>
                        <a:spcAft>
                          <a:spcPts val="0"/>
                        </a:spcAft>
                      </a:pPr>
                      <a:r>
                        <a:rPr lang="en-US" sz="1200" dirty="0">
                          <a:effectLst/>
                        </a:rPr>
                        <a:t># of caregivers and their children moving around in an urban public space designed in accordance with Urban95 principles</a:t>
                      </a:r>
                    </a:p>
                    <a:p>
                      <a:pPr algn="l" rtl="0">
                        <a:lnSpc>
                          <a:spcPct val="115000"/>
                        </a:lnSpc>
                        <a:spcBef>
                          <a:spcPts val="1200"/>
                        </a:spcBef>
                        <a:spcAft>
                          <a:spcPts val="0"/>
                        </a:spcAft>
                      </a:pPr>
                      <a:r>
                        <a:rPr lang="en-US" sz="1200" dirty="0">
                          <a:effectLst/>
                        </a:rPr>
                        <a:t># of parent-child interactions and joint play of children and their caregivers in urban public spaces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algn="l" rtl="0">
                        <a:lnSpc>
                          <a:spcPct val="115000"/>
                        </a:lnSpc>
                        <a:spcAft>
                          <a:spcPts val="0"/>
                        </a:spcAft>
                      </a:pPr>
                      <a:r>
                        <a:rPr lang="en-US" sz="1200" dirty="0">
                          <a:effectLst/>
                        </a:rPr>
                        <a:t>Mapping the neighborhoods’ physical spaces to adjust them to the suitable and accessible use and needs of caregivers and their children  </a:t>
                      </a:r>
                    </a:p>
                    <a:p>
                      <a:pPr algn="l" rtl="0">
                        <a:lnSpc>
                          <a:spcPct val="115000"/>
                        </a:lnSpc>
                        <a:spcAft>
                          <a:spcPts val="0"/>
                        </a:spcAft>
                      </a:pPr>
                      <a:r>
                        <a:rPr lang="en-US" sz="1200" dirty="0">
                          <a:effectLst/>
                        </a:rPr>
                        <a:t> </a:t>
                      </a:r>
                    </a:p>
                    <a:p>
                      <a:pPr algn="l" rtl="0">
                        <a:lnSpc>
                          <a:spcPct val="115000"/>
                        </a:lnSpc>
                        <a:spcAft>
                          <a:spcPts val="0"/>
                        </a:spcAft>
                      </a:pPr>
                      <a:r>
                        <a:rPr lang="en-US" sz="1200" dirty="0">
                          <a:effectLst/>
                        </a:rPr>
                        <a:t>Promoting urban infrastructure investments for optimal, safe and suitable mobility of caregivers and their children via foot and/or bicycle (daycares entry, wide sidewalks, accessible buildings, roads, intersections, crosswalks, walkway markings)</a:t>
                      </a:r>
                    </a:p>
                    <a:p>
                      <a:pPr algn="l" rtl="0">
                        <a:lnSpc>
                          <a:spcPct val="115000"/>
                        </a:lnSpc>
                        <a:spcAft>
                          <a:spcPts val="0"/>
                        </a:spcAft>
                      </a:pPr>
                      <a:r>
                        <a:rPr lang="en-US" sz="1200" dirty="0">
                          <a:effectLst/>
                        </a:rPr>
                        <a:t> </a:t>
                      </a:r>
                    </a:p>
                    <a:p>
                      <a:pPr algn="l" rtl="0">
                        <a:lnSpc>
                          <a:spcPct val="115000"/>
                        </a:lnSpc>
                        <a:spcAft>
                          <a:spcPts val="0"/>
                        </a:spcAft>
                      </a:pPr>
                      <a:r>
                        <a:rPr lang="en-US" sz="1200" dirty="0">
                          <a:effectLst/>
                        </a:rPr>
                        <a:t>Promoting urban investments to adjust urban spaces for use and stay of caregivers and their children (shade, nature, accessible bus stations, public transport, heat and air pollution reduction)</a:t>
                      </a:r>
                    </a:p>
                    <a:p>
                      <a:pPr algn="l" rtl="0">
                        <a:lnSpc>
                          <a:spcPct val="115000"/>
                        </a:lnSpc>
                        <a:spcAft>
                          <a:spcPts val="0"/>
                        </a:spcAft>
                      </a:pPr>
                      <a:r>
                        <a:rPr lang="en-US" sz="1200" dirty="0">
                          <a:effectLst/>
                        </a:rPr>
                        <a:t> </a:t>
                      </a:r>
                    </a:p>
                    <a:p>
                      <a:pPr algn="l" rtl="0">
                        <a:lnSpc>
                          <a:spcPct val="115000"/>
                        </a:lnSpc>
                        <a:spcAft>
                          <a:spcPts val="0"/>
                        </a:spcAft>
                      </a:pPr>
                      <a:r>
                        <a:rPr lang="en-US" sz="1200" dirty="0">
                          <a:effectLst/>
                        </a:rPr>
                        <a:t>Initiation of mobility and urban spaces pilots and recruitment of partners for implementation</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5532" marR="65532" marT="32766" marB="32766"/>
                </a:tc>
                <a:extLst>
                  <a:ext uri="{0D108BD9-81ED-4DB2-BD59-A6C34878D82A}">
                    <a16:rowId xmlns:a16="http://schemas.microsoft.com/office/drawing/2014/main" val="4104225206"/>
                  </a:ext>
                </a:extLst>
              </a:tr>
            </a:tbl>
          </a:graphicData>
        </a:graphic>
      </p:graphicFrame>
      <p:graphicFrame>
        <p:nvGraphicFramePr>
          <p:cNvPr id="7" name="טבלה 6"/>
          <p:cNvGraphicFramePr>
            <a:graphicFrameLocks noGrp="1"/>
          </p:cNvGraphicFramePr>
          <p:nvPr/>
        </p:nvGraphicFramePr>
        <p:xfrm>
          <a:off x="170120" y="4700561"/>
          <a:ext cx="11766732" cy="1305392"/>
        </p:xfrm>
        <a:graphic>
          <a:graphicData uri="http://schemas.openxmlformats.org/drawingml/2006/table">
            <a:tbl>
              <a:tblPr firstRow="1" bandRow="1">
                <a:tableStyleId>{5C22544A-7EE6-4342-B048-85BDC9FD1C3A}</a:tableStyleId>
              </a:tblPr>
              <a:tblGrid>
                <a:gridCol w="5126907">
                  <a:extLst>
                    <a:ext uri="{9D8B030D-6E8A-4147-A177-3AD203B41FA5}">
                      <a16:colId xmlns:a16="http://schemas.microsoft.com/office/drawing/2014/main" val="2038800125"/>
                    </a:ext>
                  </a:extLst>
                </a:gridCol>
                <a:gridCol w="2570434">
                  <a:extLst>
                    <a:ext uri="{9D8B030D-6E8A-4147-A177-3AD203B41FA5}">
                      <a16:colId xmlns:a16="http://schemas.microsoft.com/office/drawing/2014/main" val="2387473360"/>
                    </a:ext>
                  </a:extLst>
                </a:gridCol>
                <a:gridCol w="1819747">
                  <a:extLst>
                    <a:ext uri="{9D8B030D-6E8A-4147-A177-3AD203B41FA5}">
                      <a16:colId xmlns:a16="http://schemas.microsoft.com/office/drawing/2014/main" val="2667950633"/>
                    </a:ext>
                  </a:extLst>
                </a:gridCol>
                <a:gridCol w="2249644">
                  <a:extLst>
                    <a:ext uri="{9D8B030D-6E8A-4147-A177-3AD203B41FA5}">
                      <a16:colId xmlns:a16="http://schemas.microsoft.com/office/drawing/2014/main" val="2296088236"/>
                    </a:ext>
                  </a:extLst>
                </a:gridCol>
              </a:tblGrid>
              <a:tr h="206417">
                <a:tc>
                  <a:txBody>
                    <a:bodyPr/>
                    <a:lstStyle/>
                    <a:p>
                      <a:pPr algn="ctr" rtl="1">
                        <a:lnSpc>
                          <a:spcPct val="115000"/>
                        </a:lnSpc>
                        <a:spcAft>
                          <a:spcPts val="0"/>
                        </a:spcAft>
                      </a:pPr>
                      <a:r>
                        <a:rPr lang="en-US" sz="1200" dirty="0">
                          <a:effectLst/>
                        </a:rPr>
                        <a:t>Indicator/ Tool</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 Retrospective Review </a:t>
                      </a:r>
                      <a:r>
                        <a:rPr lang="he-IL" sz="1200" dirty="0">
                          <a:effectLst/>
                        </a:rPr>
                        <a:t>&amp;</a:t>
                      </a:r>
                      <a:r>
                        <a:rPr lang="en-US" sz="1200" dirty="0">
                          <a:effectLst/>
                        </a:rPr>
                        <a:t>Data Analysis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0">
                        <a:lnSpc>
                          <a:spcPct val="115000"/>
                        </a:lnSpc>
                        <a:spcAft>
                          <a:spcPts val="0"/>
                        </a:spcAft>
                      </a:pPr>
                      <a:r>
                        <a:rPr lang="en-US" sz="1200" dirty="0">
                          <a:effectLst/>
                        </a:rPr>
                        <a:t>In-depth Interviews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Field Observations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971819323"/>
                  </a:ext>
                </a:extLst>
              </a:tr>
              <a:tr h="219795">
                <a:tc>
                  <a:txBody>
                    <a:bodyPr/>
                    <a:lstStyle/>
                    <a:p>
                      <a:pPr algn="l" rtl="1">
                        <a:lnSpc>
                          <a:spcPct val="115000"/>
                        </a:lnSpc>
                        <a:spcAft>
                          <a:spcPts val="0"/>
                        </a:spcAft>
                      </a:pPr>
                      <a:r>
                        <a:rPr lang="en-US" sz="1200" dirty="0">
                          <a:effectLst/>
                        </a:rPr>
                        <a:t>Physical infrastructures suitable for young children and their caregivers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V</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V</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V</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860190334"/>
                  </a:ext>
                </a:extLst>
              </a:tr>
              <a:tr h="219795">
                <a:tc>
                  <a:txBody>
                    <a:bodyPr/>
                    <a:lstStyle/>
                    <a:p>
                      <a:pPr algn="l" rtl="0">
                        <a:lnSpc>
                          <a:spcPct val="115000"/>
                        </a:lnSpc>
                        <a:spcAft>
                          <a:spcPts val="0"/>
                        </a:spcAft>
                      </a:pPr>
                      <a:r>
                        <a:rPr lang="en-US" sz="1200" dirty="0">
                          <a:effectLst/>
                        </a:rPr>
                        <a:t>Frequency of walking, bicycling or use of public transit instead of private car</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he-IL" sz="1200" dirty="0">
                          <a:effectLst/>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he-IL" sz="1200" dirty="0">
                          <a:effectLst/>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V</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720720508"/>
                  </a:ext>
                </a:extLst>
              </a:tr>
              <a:tr h="219795">
                <a:tc>
                  <a:txBody>
                    <a:bodyPr/>
                    <a:lstStyle/>
                    <a:p>
                      <a:pPr algn="l" rtl="0">
                        <a:lnSpc>
                          <a:spcPct val="115000"/>
                        </a:lnSpc>
                        <a:spcAft>
                          <a:spcPts val="0"/>
                        </a:spcAft>
                      </a:pPr>
                      <a:r>
                        <a:rPr lang="en-US" sz="1200" dirty="0">
                          <a:effectLst/>
                        </a:rPr>
                        <a:t>Use of suitable urban spaces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he-IL" sz="1200" dirty="0">
                          <a:effectLst/>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he-IL" sz="1200" dirty="0">
                          <a:effectLst/>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V</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634355330"/>
                  </a:ext>
                </a:extLst>
              </a:tr>
              <a:tr h="219795">
                <a:tc>
                  <a:txBody>
                    <a:bodyPr/>
                    <a:lstStyle/>
                    <a:p>
                      <a:pPr algn="l" rtl="0">
                        <a:lnSpc>
                          <a:spcPct val="115000"/>
                        </a:lnSpc>
                        <a:spcAft>
                          <a:spcPts val="0"/>
                        </a:spcAft>
                      </a:pPr>
                      <a:r>
                        <a:rPr lang="en-US" sz="1200" dirty="0">
                          <a:effectLst/>
                        </a:rPr>
                        <a:t>parent-child Interactions and joint play in public spaces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he-IL" sz="1200" dirty="0">
                          <a:effectLst/>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he-IL" sz="1200" dirty="0">
                          <a:effectLst/>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V</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763124131"/>
                  </a:ext>
                </a:extLst>
              </a:tr>
              <a:tr h="219795">
                <a:tc>
                  <a:txBody>
                    <a:bodyPr/>
                    <a:lstStyle/>
                    <a:p>
                      <a:pPr algn="l" rtl="0">
                        <a:lnSpc>
                          <a:spcPct val="115000"/>
                        </a:lnSpc>
                        <a:spcAft>
                          <a:spcPts val="0"/>
                        </a:spcAft>
                      </a:pPr>
                      <a:r>
                        <a:rPr lang="en-US" sz="1200" dirty="0">
                          <a:effectLst/>
                        </a:rPr>
                        <a:t>Urban95 principles are integrated into urban planning protocols for public space</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V</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V</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he-IL" sz="1200" dirty="0">
                          <a:effectLst/>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358512339"/>
                  </a:ext>
                </a:extLst>
              </a:tr>
            </a:tbl>
          </a:graphicData>
        </a:graphic>
      </p:graphicFrame>
      <p:sp>
        <p:nvSpPr>
          <p:cNvPr id="8" name="Rectangle 7">
            <a:extLst>
              <a:ext uri="{FF2B5EF4-FFF2-40B4-BE49-F238E27FC236}">
                <a16:creationId xmlns:a16="http://schemas.microsoft.com/office/drawing/2014/main" id="{295FB50F-0D94-45B4-A2D9-82682D190A00}"/>
              </a:ext>
            </a:extLst>
          </p:cNvPr>
          <p:cNvSpPr/>
          <p:nvPr/>
        </p:nvSpPr>
        <p:spPr>
          <a:xfrm>
            <a:off x="4727275" y="6505302"/>
            <a:ext cx="5940725" cy="352697"/>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028788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smtClean="0"/>
              <a:t>56</a:t>
            </a:fld>
            <a:endParaRPr lang="en-US" sz="1400" dirty="0"/>
          </a:p>
        </p:txBody>
      </p:sp>
      <p:sp>
        <p:nvSpPr>
          <p:cNvPr id="3" name="Rectangle 2"/>
          <p:cNvSpPr/>
          <p:nvPr/>
        </p:nvSpPr>
        <p:spPr>
          <a:xfrm>
            <a:off x="1318437" y="1177185"/>
            <a:ext cx="9691947" cy="504305"/>
          </a:xfrm>
          <a:prstGeom prst="rect">
            <a:avLst/>
          </a:prstGeom>
        </p:spPr>
        <p:txBody>
          <a:bodyPr wrap="square" anchor="t">
            <a:spAutoFit/>
          </a:bodyPr>
          <a:lstStyle/>
          <a:p>
            <a:pPr algn="r" rtl="1">
              <a:lnSpc>
                <a:spcPts val="1200"/>
              </a:lnSpc>
            </a:pPr>
            <a:endParaRPr lang="he-IL" sz="1400" dirty="0">
              <a:latin typeface="Tahoma" pitchFamily="34" charset="0"/>
              <a:ea typeface="Tahoma" pitchFamily="34" charset="0"/>
              <a:cs typeface="Tahoma" pitchFamily="34" charset="0"/>
            </a:endParaRPr>
          </a:p>
          <a:p>
            <a:pPr marL="285750" indent="-285750" algn="r" rtl="1">
              <a:lnSpc>
                <a:spcPts val="2300"/>
              </a:lnSpc>
              <a:buFont typeface="Arial" panose="020B0604020202020204" pitchFamily="34" charset="0"/>
              <a:buChar char="•"/>
            </a:pPr>
            <a:endParaRPr lang="he-IL" sz="1400" dirty="0">
              <a:latin typeface="Tahoma" pitchFamily="34" charset="0"/>
              <a:ea typeface="Tahoma" pitchFamily="34" charset="0"/>
              <a:cs typeface="Tahoma" pitchFamily="34" charset="0"/>
            </a:endParaRPr>
          </a:p>
        </p:txBody>
      </p:sp>
      <p:graphicFrame>
        <p:nvGraphicFramePr>
          <p:cNvPr id="5" name="Table 4">
            <a:extLst>
              <a:ext uri="{FF2B5EF4-FFF2-40B4-BE49-F238E27FC236}">
                <a16:creationId xmlns:a16="http://schemas.microsoft.com/office/drawing/2014/main" id="{97404753-3257-407D-ACD2-8624FF42BB7E}"/>
              </a:ext>
            </a:extLst>
          </p:cNvPr>
          <p:cNvGraphicFramePr>
            <a:graphicFrameLocks noGrp="1"/>
          </p:cNvGraphicFramePr>
          <p:nvPr>
            <p:extLst>
              <p:ext uri="{D42A27DB-BD31-4B8C-83A1-F6EECF244321}">
                <p14:modId xmlns:p14="http://schemas.microsoft.com/office/powerpoint/2010/main" val="1906686685"/>
              </p:ext>
            </p:extLst>
          </p:nvPr>
        </p:nvGraphicFramePr>
        <p:xfrm>
          <a:off x="1" y="585718"/>
          <a:ext cx="12191998" cy="3501417"/>
        </p:xfrm>
        <a:graphic>
          <a:graphicData uri="http://schemas.openxmlformats.org/drawingml/2006/table">
            <a:tbl>
              <a:tblPr rtl="1" firstRow="1" bandRow="1">
                <a:tableStyleId>{5C22544A-7EE6-4342-B048-85BDC9FD1C3A}</a:tableStyleId>
              </a:tblPr>
              <a:tblGrid>
                <a:gridCol w="1397875">
                  <a:extLst>
                    <a:ext uri="{9D8B030D-6E8A-4147-A177-3AD203B41FA5}">
                      <a16:colId xmlns:a16="http://schemas.microsoft.com/office/drawing/2014/main" val="3202692128"/>
                    </a:ext>
                  </a:extLst>
                </a:gridCol>
                <a:gridCol w="1629103">
                  <a:extLst>
                    <a:ext uri="{9D8B030D-6E8A-4147-A177-3AD203B41FA5}">
                      <a16:colId xmlns:a16="http://schemas.microsoft.com/office/drawing/2014/main" val="2434963596"/>
                    </a:ext>
                  </a:extLst>
                </a:gridCol>
                <a:gridCol w="3678621">
                  <a:extLst>
                    <a:ext uri="{9D8B030D-6E8A-4147-A177-3AD203B41FA5}">
                      <a16:colId xmlns:a16="http://schemas.microsoft.com/office/drawing/2014/main" val="3678736356"/>
                    </a:ext>
                  </a:extLst>
                </a:gridCol>
                <a:gridCol w="2249214">
                  <a:extLst>
                    <a:ext uri="{9D8B030D-6E8A-4147-A177-3AD203B41FA5}">
                      <a16:colId xmlns:a16="http://schemas.microsoft.com/office/drawing/2014/main" val="3720840280"/>
                    </a:ext>
                  </a:extLst>
                </a:gridCol>
                <a:gridCol w="3237185">
                  <a:extLst>
                    <a:ext uri="{9D8B030D-6E8A-4147-A177-3AD203B41FA5}">
                      <a16:colId xmlns:a16="http://schemas.microsoft.com/office/drawing/2014/main" val="1425389029"/>
                    </a:ext>
                  </a:extLst>
                </a:gridCol>
              </a:tblGrid>
              <a:tr h="466405">
                <a:tc>
                  <a:txBody>
                    <a:bodyPr/>
                    <a:lstStyle/>
                    <a:p>
                      <a:pPr marL="0" marR="0" algn="ctr" rtl="1">
                        <a:lnSpc>
                          <a:spcPct val="115000"/>
                        </a:lnSpc>
                        <a:spcBef>
                          <a:spcPts val="0"/>
                        </a:spcBef>
                        <a:spcAft>
                          <a:spcPts val="0"/>
                        </a:spcAft>
                      </a:pPr>
                      <a:r>
                        <a:rPr lang="en-US" sz="1200" dirty="0">
                          <a:effectLst/>
                        </a:rPr>
                        <a:t>Long Term Results (5-10 Years)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7222" marR="67222" marT="33611" marB="33611"/>
                </a:tc>
                <a:tc>
                  <a:txBody>
                    <a:bodyPr/>
                    <a:lstStyle/>
                    <a:p>
                      <a:pPr marL="0" marR="0" algn="ctr" rtl="1">
                        <a:lnSpc>
                          <a:spcPct val="115000"/>
                        </a:lnSpc>
                        <a:spcBef>
                          <a:spcPts val="0"/>
                        </a:spcBef>
                        <a:spcAft>
                          <a:spcPts val="0"/>
                        </a:spcAft>
                      </a:pPr>
                      <a:r>
                        <a:rPr lang="en-US" sz="1200" dirty="0">
                          <a:effectLst/>
                        </a:rPr>
                        <a:t>Mid-Term results </a:t>
                      </a:r>
                      <a:br>
                        <a:rPr lang="en-US" sz="1200" dirty="0">
                          <a:effectLst/>
                        </a:rPr>
                      </a:br>
                      <a:r>
                        <a:rPr lang="en-US" sz="1200" dirty="0">
                          <a:effectLst/>
                        </a:rPr>
                        <a:t>(3-5 Years)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7222" marR="67222" marT="33611" marB="33611"/>
                </a:tc>
                <a:tc>
                  <a:txBody>
                    <a:bodyPr/>
                    <a:lstStyle/>
                    <a:p>
                      <a:pPr marL="0" marR="0" algn="ctr" rtl="1">
                        <a:lnSpc>
                          <a:spcPct val="115000"/>
                        </a:lnSpc>
                        <a:spcBef>
                          <a:spcPts val="0"/>
                        </a:spcBef>
                        <a:spcAft>
                          <a:spcPts val="0"/>
                        </a:spcAft>
                      </a:pPr>
                      <a:r>
                        <a:rPr lang="en-US" sz="1200" dirty="0">
                          <a:effectLst/>
                        </a:rPr>
                        <a:t>Short Term results (End of Phase II)</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7222" marR="67222" marT="33611" marB="33611"/>
                </a:tc>
                <a:tc>
                  <a:txBody>
                    <a:bodyPr/>
                    <a:lstStyle/>
                    <a:p>
                      <a:pPr marL="0" marR="0" algn="ctr" rtl="1">
                        <a:lnSpc>
                          <a:spcPct val="115000"/>
                        </a:lnSpc>
                        <a:spcBef>
                          <a:spcPts val="0"/>
                        </a:spcBef>
                        <a:spcAft>
                          <a:spcPts val="0"/>
                        </a:spcAft>
                      </a:pPr>
                      <a:r>
                        <a:rPr lang="en-US" sz="1200" dirty="0">
                          <a:effectLst/>
                        </a:rPr>
                        <a:t>Outputs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0" marR="0" algn="ctr" rtl="1">
                        <a:lnSpc>
                          <a:spcPct val="115000"/>
                        </a:lnSpc>
                        <a:spcBef>
                          <a:spcPts val="0"/>
                        </a:spcBef>
                        <a:spcAft>
                          <a:spcPts val="0"/>
                        </a:spcAft>
                      </a:pPr>
                      <a:r>
                        <a:rPr lang="en-US" sz="1200" dirty="0">
                          <a:effectLst/>
                        </a:rPr>
                        <a:t>Actions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7222" marR="67222" marT="33611" marB="33611"/>
                </a:tc>
                <a:extLst>
                  <a:ext uri="{0D108BD9-81ED-4DB2-BD59-A6C34878D82A}">
                    <a16:rowId xmlns:a16="http://schemas.microsoft.com/office/drawing/2014/main" val="3279225739"/>
                  </a:ext>
                </a:extLst>
              </a:tr>
              <a:tr h="3025890">
                <a:tc>
                  <a:txBody>
                    <a:bodyPr/>
                    <a:lstStyle/>
                    <a:p>
                      <a:pPr marL="0" marR="0" algn="l" rtl="0">
                        <a:lnSpc>
                          <a:spcPct val="115000"/>
                        </a:lnSpc>
                        <a:spcBef>
                          <a:spcPts val="0"/>
                        </a:spcBef>
                        <a:spcAft>
                          <a:spcPts val="1000"/>
                        </a:spcAft>
                      </a:pPr>
                      <a:r>
                        <a:rPr lang="en-US" sz="1200" dirty="0">
                          <a:effectLst/>
                        </a:rPr>
                        <a:t> # of families living an approximate  10-15-minute walk from the playgrounds and green spaces</a:t>
                      </a:r>
                      <a:endParaRPr lang="en-US" sz="1100" dirty="0">
                        <a:effectLst/>
                      </a:endParaRPr>
                    </a:p>
                    <a:p>
                      <a:pPr marL="0" marR="0" algn="l" rtl="0">
                        <a:lnSpc>
                          <a:spcPct val="115000"/>
                        </a:lnSpc>
                        <a:spcBef>
                          <a:spcPts val="0"/>
                        </a:spcBef>
                        <a:spcAft>
                          <a:spcPts val="1000"/>
                        </a:spcAft>
                      </a:pPr>
                      <a:r>
                        <a:rPr lang="en-US" sz="1200" dirty="0">
                          <a:effectLst/>
                        </a:rPr>
                        <a:t>Strengthening the child-parent relationship and parental behaviors in public spaces (joint play and communication)</a:t>
                      </a:r>
                      <a:r>
                        <a:rPr lang="he-IL" sz="1200" dirty="0">
                          <a:effectLst/>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7222" marR="67222" marT="33611" marB="33611"/>
                </a:tc>
                <a:tc>
                  <a:txBody>
                    <a:bodyPr/>
                    <a:lstStyle/>
                    <a:p>
                      <a:pPr marL="0" marR="0" algn="l" rtl="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effectLst/>
                        </a:rPr>
                        <a:t># of caregivers spending time with their children daily in public spaces (informal, playgrounds, ‘green’) reading, playing together</a:t>
                      </a:r>
                      <a:endParaRPr lang="en-US" sz="1100" dirty="0">
                        <a:effectLst/>
                      </a:endParaRPr>
                    </a:p>
                    <a:p>
                      <a:pPr marL="0" marR="0" algn="l" rtl="0">
                        <a:lnSpc>
                          <a:spcPct val="115000"/>
                        </a:lnSpc>
                        <a:spcBef>
                          <a:spcPts val="120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effectLst/>
                        </a:rPr>
                        <a:t># of children spending each day socializing with other children their age in public spaces (informal, playground, ‘green spaces’)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7222" marR="67222" marT="33611" marB="33611"/>
                </a:tc>
                <a:tc>
                  <a:txBody>
                    <a:bodyPr/>
                    <a:lstStyle/>
                    <a:p>
                      <a:pPr marL="0" marR="0" algn="l" rtl="0">
                        <a:lnSpc>
                          <a:spcPct val="115000"/>
                        </a:lnSpc>
                        <a:spcBef>
                          <a:spcPts val="0"/>
                        </a:spcBef>
                        <a:spcAft>
                          <a:spcPts val="1000"/>
                        </a:spcAft>
                      </a:pPr>
                      <a:r>
                        <a:rPr lang="en-US" sz="1200" dirty="0">
                          <a:effectLst/>
                        </a:rPr>
                        <a:t># of caregivers and children satisfied with playgrounds (in terms of accessibility, various facilities, level of safety and options for play)  </a:t>
                      </a:r>
                      <a:endParaRPr lang="en-US" sz="1100" dirty="0">
                        <a:effectLst/>
                      </a:endParaRPr>
                    </a:p>
                    <a:p>
                      <a:pPr marL="0" marR="0" algn="l" rtl="0">
                        <a:lnSpc>
                          <a:spcPct val="115000"/>
                        </a:lnSpc>
                        <a:spcBef>
                          <a:spcPts val="0"/>
                        </a:spcBef>
                        <a:spcAft>
                          <a:spcPts val="1000"/>
                        </a:spcAft>
                      </a:pPr>
                      <a:r>
                        <a:rPr lang="en-US" sz="1200" dirty="0">
                          <a:effectLst/>
                        </a:rPr>
                        <a:t># of caregivers and children using the adjusted public spaces (such as pedestrian zones, avenues and game warehouses)</a:t>
                      </a:r>
                      <a:endParaRPr lang="en-US" sz="1100" dirty="0">
                        <a:effectLst/>
                      </a:endParaRPr>
                    </a:p>
                    <a:p>
                      <a:pPr marL="0" marR="0" algn="l" rtl="0">
                        <a:lnSpc>
                          <a:spcPct val="115000"/>
                        </a:lnSpc>
                        <a:spcBef>
                          <a:spcPts val="0"/>
                        </a:spcBef>
                        <a:spcAft>
                          <a:spcPts val="1000"/>
                        </a:spcAft>
                      </a:pPr>
                      <a:r>
                        <a:rPr lang="en-US" sz="1200" dirty="0">
                          <a:effectLst/>
                        </a:rPr>
                        <a:t># of Increase in duration and frequency of parent-child play interactions in playgrounds and public spaces</a:t>
                      </a:r>
                      <a:endParaRPr lang="en-US" sz="1100" dirty="0">
                        <a:effectLst/>
                      </a:endParaRPr>
                    </a:p>
                    <a:p>
                      <a:pPr marL="0" marR="0" algn="l" rtl="0">
                        <a:lnSpc>
                          <a:spcPct val="115000"/>
                        </a:lnSpc>
                        <a:spcBef>
                          <a:spcPts val="0"/>
                        </a:spcBef>
                        <a:spcAft>
                          <a:spcPts val="0"/>
                        </a:spcAft>
                      </a:pPr>
                      <a:r>
                        <a:rPr lang="en-US" sz="1200" dirty="0">
                          <a:effectLst/>
                        </a:rPr>
                        <a:t># of Increase in the distribution of playgrounds in different neighborhoods around the city, built in accordance with Urban95 principles (specifically southern neighborhoods and Jaffa)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7222" marR="67222" marT="33611" marB="33611"/>
                </a:tc>
                <a:tc>
                  <a:txBody>
                    <a:bodyPr/>
                    <a:lstStyle/>
                    <a:p>
                      <a:pPr marL="0" marR="0" algn="l" rtl="0">
                        <a:lnSpc>
                          <a:spcPct val="115000"/>
                        </a:lnSpc>
                        <a:spcBef>
                          <a:spcPts val="0"/>
                        </a:spcBef>
                        <a:spcAft>
                          <a:spcPts val="1000"/>
                        </a:spcAft>
                      </a:pPr>
                      <a:r>
                        <a:rPr lang="en-US" sz="1200" dirty="0">
                          <a:effectLst/>
                        </a:rPr>
                        <a:t>stakeholders and urban partners are recruited to address the issues at hand </a:t>
                      </a:r>
                      <a:endParaRPr lang="en-US" sz="1100" dirty="0">
                        <a:effectLst/>
                      </a:endParaRPr>
                    </a:p>
                    <a:p>
                      <a:pPr marL="0" marR="0" algn="l" rtl="0">
                        <a:lnSpc>
                          <a:spcPct val="115000"/>
                        </a:lnSpc>
                        <a:spcBef>
                          <a:spcPts val="0"/>
                        </a:spcBef>
                        <a:spcAft>
                          <a:spcPts val="1000"/>
                        </a:spcAft>
                      </a:pPr>
                      <a:r>
                        <a:rPr lang="en-US" sz="1200" dirty="0">
                          <a:effectLst/>
                        </a:rPr>
                        <a:t># of Playgrounds developed/ renewed all over the city (including southern neighborhoods and Jaffa) in accordance with Urban95 principles</a:t>
                      </a:r>
                      <a:endParaRPr lang="en-US" sz="1100" dirty="0">
                        <a:effectLst/>
                      </a:endParaRPr>
                    </a:p>
                    <a:p>
                      <a:pPr marL="0" marR="0" algn="l" rtl="0">
                        <a:lnSpc>
                          <a:spcPct val="115000"/>
                        </a:lnSpc>
                        <a:spcBef>
                          <a:spcPts val="0"/>
                        </a:spcBef>
                        <a:spcAft>
                          <a:spcPts val="1000"/>
                        </a:spcAft>
                      </a:pPr>
                      <a:r>
                        <a:rPr lang="en-US" sz="1200" dirty="0">
                          <a:effectLst/>
                        </a:rPr>
                        <a:t>Increase in number of children and caregivers visiting and spending time at playgrounds, informal public spaces and ‘green’ urban areas near their homes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0" marR="0" algn="l" rtl="0">
                        <a:lnSpc>
                          <a:spcPct val="115000"/>
                        </a:lnSpc>
                        <a:spcBef>
                          <a:spcPts val="0"/>
                        </a:spcBef>
                        <a:spcAft>
                          <a:spcPts val="1000"/>
                        </a:spcAft>
                      </a:pPr>
                      <a:r>
                        <a:rPr lang="en-US" sz="1200" dirty="0">
                          <a:effectLst/>
                        </a:rPr>
                        <a:t>Establish principles for building playgrounds, based on field research, international knowledge and public participation surveys (include developing elements, in walking distance, suitable for various age groups)</a:t>
                      </a:r>
                      <a:endParaRPr lang="en-US" sz="1100" dirty="0">
                        <a:effectLst/>
                      </a:endParaRPr>
                    </a:p>
                    <a:p>
                      <a:pPr marL="0" marR="0" algn="l" rtl="0">
                        <a:lnSpc>
                          <a:spcPct val="115000"/>
                        </a:lnSpc>
                        <a:spcBef>
                          <a:spcPts val="0"/>
                        </a:spcBef>
                        <a:spcAft>
                          <a:spcPts val="1000"/>
                        </a:spcAft>
                      </a:pPr>
                      <a:r>
                        <a:rPr lang="en-US" sz="1200" dirty="0">
                          <a:effectLst/>
                        </a:rPr>
                        <a:t>Initiate development / renewal of playgrounds across the city, in accordance with Urban95 principles, including onboarding collaborations for implementation</a:t>
                      </a:r>
                      <a:endParaRPr lang="en-US" sz="1100" dirty="0">
                        <a:effectLst/>
                      </a:endParaRPr>
                    </a:p>
                    <a:p>
                      <a:pPr marL="0" marR="0" algn="l" rtl="0">
                        <a:lnSpc>
                          <a:spcPct val="115000"/>
                        </a:lnSpc>
                        <a:spcBef>
                          <a:spcPts val="0"/>
                        </a:spcBef>
                        <a:spcAft>
                          <a:spcPts val="0"/>
                        </a:spcAft>
                      </a:pPr>
                      <a:r>
                        <a:rPr lang="en-US" sz="1200" dirty="0">
                          <a:effectLst/>
                        </a:rPr>
                        <a:t>Map potential interventions in informal public spaces (to adjust for children and their caregivers) and initiate pilots (e.g. pedestrian zones)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7222" marR="67222" marT="33611" marB="33611"/>
                </a:tc>
                <a:extLst>
                  <a:ext uri="{0D108BD9-81ED-4DB2-BD59-A6C34878D82A}">
                    <a16:rowId xmlns:a16="http://schemas.microsoft.com/office/drawing/2014/main" val="3704296591"/>
                  </a:ext>
                </a:extLst>
              </a:tr>
            </a:tbl>
          </a:graphicData>
        </a:graphic>
      </p:graphicFrame>
      <p:sp>
        <p:nvSpPr>
          <p:cNvPr id="8" name="TextBox 7">
            <a:extLst>
              <a:ext uri="{FF2B5EF4-FFF2-40B4-BE49-F238E27FC236}">
                <a16:creationId xmlns:a16="http://schemas.microsoft.com/office/drawing/2014/main" id="{6B12CD42-68E6-4D8F-9837-BBCC5FE0E526}"/>
              </a:ext>
            </a:extLst>
          </p:cNvPr>
          <p:cNvSpPr txBox="1"/>
          <p:nvPr/>
        </p:nvSpPr>
        <p:spPr>
          <a:xfrm>
            <a:off x="0" y="0"/>
            <a:ext cx="12192000" cy="400110"/>
          </a:xfrm>
          <a:prstGeom prst="rect">
            <a:avLst/>
          </a:prstGeom>
          <a:solidFill>
            <a:srgbClr val="EC1C3C"/>
          </a:solidFill>
        </p:spPr>
        <p:txBody>
          <a:bodyPr wrap="square" rtlCol="0">
            <a:spAutoFit/>
          </a:bodyPr>
          <a:lstStyle/>
          <a:p>
            <a:r>
              <a:rPr lang="en-US" sz="2000" b="1" dirty="0">
                <a:solidFill>
                  <a:schemeClr val="bg1"/>
                </a:solidFill>
                <a:latin typeface="Tahoma" pitchFamily="34" charset="0"/>
                <a:ea typeface="Tahoma" pitchFamily="34" charset="0"/>
                <a:cs typeface="Tahoma" pitchFamily="34" charset="0"/>
              </a:rPr>
              <a:t>Public Space &amp; Playgrounds - Logic Model, Mapping of Tools and Indicators </a:t>
            </a:r>
            <a:endParaRPr lang="he-IL" sz="2000" b="1" dirty="0">
              <a:solidFill>
                <a:schemeClr val="bg1"/>
              </a:solidFill>
              <a:latin typeface="Tahoma" pitchFamily="34" charset="0"/>
              <a:ea typeface="Tahoma" pitchFamily="34" charset="0"/>
              <a:cs typeface="Tahoma" pitchFamily="34" charset="0"/>
            </a:endParaRPr>
          </a:p>
        </p:txBody>
      </p:sp>
      <p:sp>
        <p:nvSpPr>
          <p:cNvPr id="13" name="Rectangle 12">
            <a:extLst>
              <a:ext uri="{FF2B5EF4-FFF2-40B4-BE49-F238E27FC236}">
                <a16:creationId xmlns:a16="http://schemas.microsoft.com/office/drawing/2014/main" id="{801C13D2-B854-45B0-9095-793A52303F61}"/>
              </a:ext>
            </a:extLst>
          </p:cNvPr>
          <p:cNvSpPr/>
          <p:nvPr/>
        </p:nvSpPr>
        <p:spPr>
          <a:xfrm>
            <a:off x="169384" y="6178427"/>
            <a:ext cx="10765046" cy="261610"/>
          </a:xfrm>
          <a:prstGeom prst="rect">
            <a:avLst/>
          </a:prstGeom>
        </p:spPr>
        <p:txBody>
          <a:bodyPr wrap="square">
            <a:spAutoFit/>
          </a:bodyPr>
          <a:lstStyle/>
          <a:p>
            <a:r>
              <a:rPr lang="en-US" sz="1100" dirty="0"/>
              <a:t>*Collection and measurement of output evaluations is carried out on an ongoing basis by the Urban95 staff of the Tel Aviv - Jaffa municipality.</a:t>
            </a:r>
          </a:p>
        </p:txBody>
      </p:sp>
      <p:graphicFrame>
        <p:nvGraphicFramePr>
          <p:cNvPr id="14" name="טבלה 6">
            <a:extLst>
              <a:ext uri="{FF2B5EF4-FFF2-40B4-BE49-F238E27FC236}">
                <a16:creationId xmlns:a16="http://schemas.microsoft.com/office/drawing/2014/main" id="{C6607882-FD3F-4095-9022-20F0BC97F1DE}"/>
              </a:ext>
            </a:extLst>
          </p:cNvPr>
          <p:cNvGraphicFramePr>
            <a:graphicFrameLocks noGrp="1"/>
          </p:cNvGraphicFramePr>
          <p:nvPr>
            <p:extLst>
              <p:ext uri="{D42A27DB-BD31-4B8C-83A1-F6EECF244321}">
                <p14:modId xmlns:p14="http://schemas.microsoft.com/office/powerpoint/2010/main" val="2533200606"/>
              </p:ext>
            </p:extLst>
          </p:nvPr>
        </p:nvGraphicFramePr>
        <p:xfrm>
          <a:off x="169384" y="4283705"/>
          <a:ext cx="11766732" cy="1744982"/>
        </p:xfrm>
        <a:graphic>
          <a:graphicData uri="http://schemas.openxmlformats.org/drawingml/2006/table">
            <a:tbl>
              <a:tblPr firstRow="1" bandRow="1">
                <a:tableStyleId>{5C22544A-7EE6-4342-B048-85BDC9FD1C3A}</a:tableStyleId>
              </a:tblPr>
              <a:tblGrid>
                <a:gridCol w="5126907">
                  <a:extLst>
                    <a:ext uri="{9D8B030D-6E8A-4147-A177-3AD203B41FA5}">
                      <a16:colId xmlns:a16="http://schemas.microsoft.com/office/drawing/2014/main" val="2038800125"/>
                    </a:ext>
                  </a:extLst>
                </a:gridCol>
                <a:gridCol w="2570434">
                  <a:extLst>
                    <a:ext uri="{9D8B030D-6E8A-4147-A177-3AD203B41FA5}">
                      <a16:colId xmlns:a16="http://schemas.microsoft.com/office/drawing/2014/main" val="2387473360"/>
                    </a:ext>
                  </a:extLst>
                </a:gridCol>
                <a:gridCol w="1819747">
                  <a:extLst>
                    <a:ext uri="{9D8B030D-6E8A-4147-A177-3AD203B41FA5}">
                      <a16:colId xmlns:a16="http://schemas.microsoft.com/office/drawing/2014/main" val="2667950633"/>
                    </a:ext>
                  </a:extLst>
                </a:gridCol>
                <a:gridCol w="2249644">
                  <a:extLst>
                    <a:ext uri="{9D8B030D-6E8A-4147-A177-3AD203B41FA5}">
                      <a16:colId xmlns:a16="http://schemas.microsoft.com/office/drawing/2014/main" val="2296088236"/>
                    </a:ext>
                  </a:extLst>
                </a:gridCol>
              </a:tblGrid>
              <a:tr h="206417">
                <a:tc>
                  <a:txBody>
                    <a:bodyPr/>
                    <a:lstStyle/>
                    <a:p>
                      <a:pPr algn="ctr" rtl="1">
                        <a:lnSpc>
                          <a:spcPct val="115000"/>
                        </a:lnSpc>
                        <a:spcAft>
                          <a:spcPts val="0"/>
                        </a:spcAft>
                      </a:pPr>
                      <a:r>
                        <a:rPr lang="en-US" sz="1200" dirty="0">
                          <a:effectLst/>
                        </a:rPr>
                        <a:t>Indicator/ Tool</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 Retrospective Review </a:t>
                      </a:r>
                      <a:r>
                        <a:rPr lang="he-IL" sz="1200" dirty="0">
                          <a:effectLst/>
                        </a:rPr>
                        <a:t>&amp;</a:t>
                      </a:r>
                      <a:r>
                        <a:rPr lang="en-US" sz="1200" dirty="0">
                          <a:effectLst/>
                        </a:rPr>
                        <a:t>Data Analysis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0">
                        <a:lnSpc>
                          <a:spcPct val="115000"/>
                        </a:lnSpc>
                        <a:spcAft>
                          <a:spcPts val="0"/>
                        </a:spcAft>
                      </a:pPr>
                      <a:r>
                        <a:rPr lang="en-US" sz="1200" dirty="0">
                          <a:effectLst/>
                        </a:rPr>
                        <a:t>In-depth Interviews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Field Observations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971819323"/>
                  </a:ext>
                </a:extLst>
              </a:tr>
              <a:tr h="219795">
                <a:tc>
                  <a:txBody>
                    <a:bodyPr/>
                    <a:lstStyle/>
                    <a:p>
                      <a:pPr algn="l" rtl="1">
                        <a:lnSpc>
                          <a:spcPct val="115000"/>
                        </a:lnSpc>
                        <a:spcAft>
                          <a:spcPts val="0"/>
                        </a:spcAft>
                      </a:pPr>
                      <a:r>
                        <a:rPr lang="en-US" sz="1200" dirty="0">
                          <a:effectLst/>
                          <a:latin typeface="Calibri" panose="020F0502020204030204" pitchFamily="34" charset="0"/>
                          <a:ea typeface="Calibri" panose="020F0502020204030204" pitchFamily="34" charset="0"/>
                          <a:cs typeface="Arial" panose="020B0604020202020204" pitchFamily="34" charset="0"/>
                        </a:rPr>
                        <a:t>City-cross distribution of playgrounds &amp; adjusted public spaces</a:t>
                      </a:r>
                    </a:p>
                  </a:txBody>
                  <a:tcPr marL="68580" marR="68580" marT="0" marB="0"/>
                </a:tc>
                <a:tc>
                  <a:txBody>
                    <a:bodyPr/>
                    <a:lstStyle/>
                    <a:p>
                      <a:pPr algn="ctr" rtl="1">
                        <a:lnSpc>
                          <a:spcPct val="115000"/>
                        </a:lnSpc>
                        <a:spcAft>
                          <a:spcPts val="0"/>
                        </a:spcAft>
                      </a:pPr>
                      <a:r>
                        <a:rPr lang="en-US" sz="1200" dirty="0">
                          <a:effectLst/>
                        </a:rPr>
                        <a:t>V</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V</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V</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860190334"/>
                  </a:ext>
                </a:extLst>
              </a:tr>
              <a:tr h="219795">
                <a:tc>
                  <a:txBody>
                    <a:bodyPr/>
                    <a:lstStyle/>
                    <a:p>
                      <a:pPr algn="l" rtl="0">
                        <a:lnSpc>
                          <a:spcPct val="115000"/>
                        </a:lnSpc>
                        <a:spcAft>
                          <a:spcPts val="0"/>
                        </a:spcAft>
                      </a:pPr>
                      <a:r>
                        <a:rPr lang="en-US" sz="1200" dirty="0">
                          <a:effectLst/>
                        </a:rPr>
                        <a:t>Playgrounds within walking distance from home</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V</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V</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V</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720720508"/>
                  </a:ext>
                </a:extLst>
              </a:tr>
              <a:tr h="219795">
                <a:tc>
                  <a:txBody>
                    <a:bodyPr/>
                    <a:lstStyle/>
                    <a:p>
                      <a:pPr algn="l" rtl="0">
                        <a:lnSpc>
                          <a:spcPct val="115000"/>
                        </a:lnSpc>
                        <a:spcAft>
                          <a:spcPts val="0"/>
                        </a:spcAft>
                      </a:pPr>
                      <a:r>
                        <a:rPr lang="en-US" sz="1200" dirty="0">
                          <a:effectLst/>
                        </a:rPr>
                        <a:t>Caregivers &amp; children use playgrounds &amp; public spaces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he-IL" sz="1200" dirty="0">
                          <a:effectLst/>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he-IL" sz="1200" dirty="0">
                          <a:effectLst/>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V</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634355330"/>
                  </a:ext>
                </a:extLst>
              </a:tr>
              <a:tr h="219795">
                <a:tc>
                  <a:txBody>
                    <a:bodyPr/>
                    <a:lstStyle/>
                    <a:p>
                      <a:pPr algn="l" rtl="0">
                        <a:lnSpc>
                          <a:spcPct val="115000"/>
                        </a:lnSpc>
                        <a:spcAft>
                          <a:spcPts val="0"/>
                        </a:spcAft>
                      </a:pPr>
                      <a:r>
                        <a:rPr lang="en-US" sz="1200" dirty="0">
                          <a:effectLst/>
                        </a:rPr>
                        <a:t>Satisfaction from playgrounds’ facilities &amp; the public spaces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he-IL" sz="1200" dirty="0">
                          <a:effectLst/>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he-IL" sz="1200" dirty="0">
                          <a:effectLst/>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V</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763124131"/>
                  </a:ext>
                </a:extLst>
              </a:tr>
              <a:tr h="219795">
                <a:tc>
                  <a:txBody>
                    <a:bodyPr/>
                    <a:lstStyle/>
                    <a:p>
                      <a:pPr algn="l" rtl="0">
                        <a:lnSpc>
                          <a:spcPct val="115000"/>
                        </a:lnSpc>
                        <a:spcAft>
                          <a:spcPts val="0"/>
                        </a:spcAft>
                      </a:pPr>
                      <a:r>
                        <a:rPr lang="en-US" sz="1200" dirty="0">
                          <a:effectLst/>
                          <a:latin typeface="Calibri" panose="020F0502020204030204" pitchFamily="34" charset="0"/>
                          <a:ea typeface="Calibri" panose="020F0502020204030204" pitchFamily="34" charset="0"/>
                          <a:cs typeface="Arial" panose="020B0604020202020204" pitchFamily="34" charset="0"/>
                        </a:rPr>
                        <a:t>Social interaction &amp; joint play (caregiver-child, children of different ages)</a:t>
                      </a:r>
                    </a:p>
                  </a:txBody>
                  <a:tcPr marL="68580" marR="68580" marT="0" marB="0"/>
                </a:tc>
                <a:tc>
                  <a:txBody>
                    <a:bodyPr/>
                    <a:lstStyle/>
                    <a:p>
                      <a:pPr algn="ctr" rtl="1">
                        <a:lnSpc>
                          <a:spcPct val="115000"/>
                        </a:lnSpc>
                        <a:spcAft>
                          <a:spcPts val="0"/>
                        </a:spcAft>
                      </a:pP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V</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358512339"/>
                  </a:ext>
                </a:extLst>
              </a:tr>
              <a:tr h="219795">
                <a:tc>
                  <a:txBody>
                    <a:bodyPr/>
                    <a:lstStyle/>
                    <a:p>
                      <a:pPr algn="l" rtl="0">
                        <a:lnSpc>
                          <a:spcPct val="115000"/>
                        </a:lnSpc>
                        <a:spcAft>
                          <a:spcPts val="0"/>
                        </a:spcAft>
                      </a:pPr>
                      <a:r>
                        <a:rPr lang="en-US" sz="1200" dirty="0">
                          <a:effectLst/>
                          <a:latin typeface="Calibri" panose="020F0502020204030204" pitchFamily="34" charset="0"/>
                          <a:ea typeface="Calibri" panose="020F0502020204030204" pitchFamily="34" charset="0"/>
                          <a:cs typeface="Arial" panose="020B0604020202020204" pitchFamily="34" charset="0"/>
                        </a:rPr>
                        <a:t>Strengthening caregiver-child relationship</a:t>
                      </a:r>
                    </a:p>
                  </a:txBody>
                  <a:tcPr marL="68580" marR="68580" marT="0" marB="0"/>
                </a:tc>
                <a:tc>
                  <a:txBody>
                    <a:bodyPr/>
                    <a:lstStyle/>
                    <a:p>
                      <a:pPr algn="ctr" rtl="1">
                        <a:lnSpc>
                          <a:spcPct val="115000"/>
                        </a:lnSpc>
                        <a:spcAft>
                          <a:spcPts val="0"/>
                        </a:spcAft>
                      </a:pP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V</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790895250"/>
                  </a:ext>
                </a:extLst>
              </a:tr>
              <a:tr h="219795">
                <a:tc>
                  <a:txBody>
                    <a:bodyPr/>
                    <a:lstStyle/>
                    <a:p>
                      <a:pPr algn="l" rtl="0">
                        <a:lnSpc>
                          <a:spcPct val="115000"/>
                        </a:lnSpc>
                        <a:spcAft>
                          <a:spcPts val="0"/>
                        </a:spcAft>
                      </a:pPr>
                      <a:r>
                        <a:rPr lang="en-US" sz="1200" dirty="0">
                          <a:effectLst/>
                          <a:latin typeface="Calibri" panose="020F0502020204030204" pitchFamily="34" charset="0"/>
                          <a:ea typeface="Calibri" panose="020F0502020204030204" pitchFamily="34" charset="0"/>
                          <a:cs typeface="Arial" panose="020B0604020202020204" pitchFamily="34" charset="0"/>
                        </a:rPr>
                        <a:t>Implementing positive parental behaviors</a:t>
                      </a:r>
                    </a:p>
                  </a:txBody>
                  <a:tcPr marL="68580" marR="68580" marT="0" marB="0"/>
                </a:tc>
                <a:tc>
                  <a:txBody>
                    <a:bodyPr/>
                    <a:lstStyle/>
                    <a:p>
                      <a:pPr algn="ctr" rtl="1">
                        <a:lnSpc>
                          <a:spcPct val="115000"/>
                        </a:lnSpc>
                        <a:spcAft>
                          <a:spcPts val="0"/>
                        </a:spcAft>
                      </a:pP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V</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400526306"/>
                  </a:ext>
                </a:extLst>
              </a:tr>
            </a:tbl>
          </a:graphicData>
        </a:graphic>
      </p:graphicFrame>
    </p:spTree>
    <p:extLst>
      <p:ext uri="{BB962C8B-B14F-4D97-AF65-F5344CB8AC3E}">
        <p14:creationId xmlns:p14="http://schemas.microsoft.com/office/powerpoint/2010/main" val="21603814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57</a:t>
            </a:fld>
            <a:endParaRPr lang="en-US" sz="1400" dirty="0"/>
          </a:p>
        </p:txBody>
      </p:sp>
      <p:sp>
        <p:nvSpPr>
          <p:cNvPr id="17" name="TextBox 16"/>
          <p:cNvSpPr txBox="1"/>
          <p:nvPr/>
        </p:nvSpPr>
        <p:spPr>
          <a:xfrm>
            <a:off x="1" y="-1"/>
            <a:ext cx="12192000" cy="400110"/>
          </a:xfrm>
          <a:prstGeom prst="rect">
            <a:avLst/>
          </a:prstGeom>
          <a:solidFill>
            <a:srgbClr val="EC1C3C"/>
          </a:solidFill>
        </p:spPr>
        <p:txBody>
          <a:bodyPr wrap="square" rtlCol="0">
            <a:spAutoFit/>
          </a:bodyPr>
          <a:lstStyle/>
          <a:p>
            <a:pPr algn="ctr" rtl="1"/>
            <a:r>
              <a:rPr lang="en-US" sz="2000" b="1" dirty="0">
                <a:solidFill>
                  <a:schemeClr val="bg1"/>
                </a:solidFill>
                <a:latin typeface="Tahoma" pitchFamily="34" charset="0"/>
                <a:ea typeface="Tahoma" pitchFamily="34" charset="0"/>
                <a:cs typeface="Tahoma" pitchFamily="34" charset="0"/>
              </a:rPr>
              <a:t>Example of Observation Index – Mobility / Public Space – Play Street</a:t>
            </a:r>
            <a:endParaRPr lang="he-IL" sz="2000" b="1" dirty="0">
              <a:solidFill>
                <a:schemeClr val="bg1"/>
              </a:solidFill>
              <a:latin typeface="Tahoma" pitchFamily="34" charset="0"/>
              <a:ea typeface="Tahoma" pitchFamily="34" charset="0"/>
              <a:cs typeface="Tahoma" pitchFamily="34" charset="0"/>
            </a:endParaRPr>
          </a:p>
        </p:txBody>
      </p:sp>
      <p:sp>
        <p:nvSpPr>
          <p:cNvPr id="5" name="TextBox 4">
            <a:extLst>
              <a:ext uri="{FF2B5EF4-FFF2-40B4-BE49-F238E27FC236}">
                <a16:creationId xmlns:a16="http://schemas.microsoft.com/office/drawing/2014/main" id="{319FDA69-4B85-4008-B2DE-AAE19577AE6F}"/>
              </a:ext>
            </a:extLst>
          </p:cNvPr>
          <p:cNvSpPr txBox="1"/>
          <p:nvPr/>
        </p:nvSpPr>
        <p:spPr>
          <a:xfrm>
            <a:off x="414678" y="864699"/>
            <a:ext cx="11362643" cy="380682"/>
          </a:xfrm>
          <a:prstGeom prst="rect">
            <a:avLst/>
          </a:prstGeom>
          <a:noFill/>
        </p:spPr>
        <p:txBody>
          <a:bodyPr wrap="square" rtlCol="1">
            <a:spAutoFit/>
          </a:bodyPr>
          <a:lstStyle/>
          <a:p>
            <a:pPr algn="r" rtl="1">
              <a:lnSpc>
                <a:spcPct val="150000"/>
              </a:lnSpc>
            </a:pPr>
            <a:endParaRPr lang="he-IL" sz="1400" dirty="0"/>
          </a:p>
        </p:txBody>
      </p:sp>
      <p:sp>
        <p:nvSpPr>
          <p:cNvPr id="6" name="Rectangle 5">
            <a:extLst>
              <a:ext uri="{FF2B5EF4-FFF2-40B4-BE49-F238E27FC236}">
                <a16:creationId xmlns:a16="http://schemas.microsoft.com/office/drawing/2014/main" id="{635C3E32-6AD3-4B6B-A685-40782C6F8FC0}"/>
              </a:ext>
            </a:extLst>
          </p:cNvPr>
          <p:cNvSpPr/>
          <p:nvPr/>
        </p:nvSpPr>
        <p:spPr>
          <a:xfrm>
            <a:off x="3105781" y="941536"/>
            <a:ext cx="6806350" cy="369332"/>
          </a:xfrm>
          <a:prstGeom prst="rect">
            <a:avLst/>
          </a:prstGeom>
        </p:spPr>
        <p:txBody>
          <a:bodyPr wrap="none">
            <a:spAutoFit/>
          </a:bodyPr>
          <a:lstStyle/>
          <a:p>
            <a:pPr algn="ctr" rtl="1">
              <a:spcAft>
                <a:spcPts val="0"/>
              </a:spcAft>
            </a:pPr>
            <a:r>
              <a:rPr lang="en-US" b="1" dirty="0">
                <a:latin typeface="Times New Roman" panose="02020603050405020304" pitchFamily="18" charset="0"/>
                <a:ea typeface="Calibri" panose="020F0502020204030204" pitchFamily="34" charset="0"/>
                <a:cs typeface="Calibri" panose="020F0502020204030204" pitchFamily="34" charset="0"/>
              </a:rPr>
              <a:t>Urban 95 Project Indicator - Observations in a Public Urban Space</a:t>
            </a:r>
            <a:endParaRPr lang="en-US" dirty="0">
              <a:latin typeface="Times New Roman" panose="02020603050405020304" pitchFamily="18" charset="0"/>
              <a:ea typeface="Calibri" panose="020F0502020204030204" pitchFamily="34" charset="0"/>
            </a:endParaRPr>
          </a:p>
        </p:txBody>
      </p:sp>
      <p:graphicFrame>
        <p:nvGraphicFramePr>
          <p:cNvPr id="7" name="Table 6">
            <a:extLst>
              <a:ext uri="{FF2B5EF4-FFF2-40B4-BE49-F238E27FC236}">
                <a16:creationId xmlns:a16="http://schemas.microsoft.com/office/drawing/2014/main" id="{3BFDE16B-82AB-4BD8-9008-57234AAD701E}"/>
              </a:ext>
            </a:extLst>
          </p:cNvPr>
          <p:cNvGraphicFramePr>
            <a:graphicFrameLocks noGrp="1"/>
          </p:cNvGraphicFramePr>
          <p:nvPr>
            <p:extLst>
              <p:ext uri="{D42A27DB-BD31-4B8C-83A1-F6EECF244321}">
                <p14:modId xmlns:p14="http://schemas.microsoft.com/office/powerpoint/2010/main" val="1386024835"/>
              </p:ext>
            </p:extLst>
          </p:nvPr>
        </p:nvGraphicFramePr>
        <p:xfrm>
          <a:off x="95618" y="1270251"/>
          <a:ext cx="11362642" cy="380681"/>
        </p:xfrm>
        <a:graphic>
          <a:graphicData uri="http://schemas.openxmlformats.org/drawingml/2006/table">
            <a:tbl>
              <a:tblPr rtl="1" firstRow="1" firstCol="1" bandRow="1"/>
              <a:tblGrid>
                <a:gridCol w="2263438">
                  <a:extLst>
                    <a:ext uri="{9D8B030D-6E8A-4147-A177-3AD203B41FA5}">
                      <a16:colId xmlns:a16="http://schemas.microsoft.com/office/drawing/2014/main" val="2394737297"/>
                    </a:ext>
                  </a:extLst>
                </a:gridCol>
                <a:gridCol w="3237011">
                  <a:extLst>
                    <a:ext uri="{9D8B030D-6E8A-4147-A177-3AD203B41FA5}">
                      <a16:colId xmlns:a16="http://schemas.microsoft.com/office/drawing/2014/main" val="4256302578"/>
                    </a:ext>
                  </a:extLst>
                </a:gridCol>
                <a:gridCol w="2212511">
                  <a:extLst>
                    <a:ext uri="{9D8B030D-6E8A-4147-A177-3AD203B41FA5}">
                      <a16:colId xmlns:a16="http://schemas.microsoft.com/office/drawing/2014/main" val="1446869308"/>
                    </a:ext>
                  </a:extLst>
                </a:gridCol>
                <a:gridCol w="3649682">
                  <a:extLst>
                    <a:ext uri="{9D8B030D-6E8A-4147-A177-3AD203B41FA5}">
                      <a16:colId xmlns:a16="http://schemas.microsoft.com/office/drawing/2014/main" val="1291824049"/>
                    </a:ext>
                  </a:extLst>
                </a:gridCol>
              </a:tblGrid>
              <a:tr h="380681">
                <a:tc>
                  <a:txBody>
                    <a:bodyPr/>
                    <a:lstStyle/>
                    <a:p>
                      <a:pPr algn="l" rtl="0">
                        <a:spcAft>
                          <a:spcPts val="0"/>
                        </a:spcAft>
                      </a:pPr>
                      <a:r>
                        <a:rPr lang="en-US" sz="1400" dirty="0">
                          <a:effectLst/>
                          <a:latin typeface="Tahoma" panose="020B0604030504040204" pitchFamily="34" charset="0"/>
                          <a:ea typeface="Tahoma" panose="020B0604030504040204" pitchFamily="34" charset="0"/>
                          <a:cs typeface="Tahoma" panose="020B0604030504040204" pitchFamily="34" charset="0"/>
                        </a:rPr>
                        <a:t>Observers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0">
                        <a:lnSpc>
                          <a:spcPct val="150000"/>
                        </a:lnSpc>
                        <a:spcAft>
                          <a:spcPts val="0"/>
                        </a:spcAft>
                      </a:pPr>
                      <a:r>
                        <a:rPr lang="en-US" sz="1400" dirty="0">
                          <a:effectLst/>
                          <a:latin typeface="Tahoma" panose="020B0604030504040204" pitchFamily="34" charset="0"/>
                          <a:ea typeface="Tahoma" panose="020B0604030504040204" pitchFamily="34" charset="0"/>
                          <a:cs typeface="Tahoma" panose="020B0604030504040204" pitchFamily="34" charset="0"/>
                        </a:rPr>
                        <a:t>Dates and Times of Observations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0">
                        <a:lnSpc>
                          <a:spcPct val="150000"/>
                        </a:lnSpc>
                        <a:spcAft>
                          <a:spcPts val="0"/>
                        </a:spcAft>
                      </a:pPr>
                      <a:r>
                        <a:rPr lang="en-US" sz="1400" dirty="0">
                          <a:effectLst/>
                          <a:latin typeface="Tahoma" panose="020B0604030504040204" pitchFamily="34" charset="0"/>
                          <a:ea typeface="Tahoma" panose="020B0604030504040204" pitchFamily="34" charset="0"/>
                          <a:cs typeface="Tahoma" panose="020B0604030504040204" pitchFamily="34" charset="0"/>
                        </a:rPr>
                        <a:t>Name of Activity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0">
                        <a:lnSpc>
                          <a:spcPct val="150000"/>
                        </a:lnSpc>
                        <a:spcAft>
                          <a:spcPts val="0"/>
                        </a:spcAft>
                      </a:pPr>
                      <a:r>
                        <a:rPr lang="en-US" sz="1400" b="0" dirty="0">
                          <a:effectLst/>
                          <a:latin typeface="Tahoma" panose="020B0604030504040204" pitchFamily="34" charset="0"/>
                          <a:ea typeface="Tahoma" panose="020B0604030504040204" pitchFamily="34" charset="0"/>
                          <a:cs typeface="Tahoma" panose="020B0604030504040204" pitchFamily="34" charset="0"/>
                        </a:rPr>
                        <a:t>Location of Activity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2313289"/>
                  </a:ext>
                </a:extLst>
              </a:tr>
            </a:tbl>
          </a:graphicData>
        </a:graphic>
      </p:graphicFrame>
      <p:sp>
        <p:nvSpPr>
          <p:cNvPr id="8" name="Rectangle 7">
            <a:extLst>
              <a:ext uri="{FF2B5EF4-FFF2-40B4-BE49-F238E27FC236}">
                <a16:creationId xmlns:a16="http://schemas.microsoft.com/office/drawing/2014/main" id="{CA1FD1EF-B061-42D4-9379-FE621CB282F7}"/>
              </a:ext>
            </a:extLst>
          </p:cNvPr>
          <p:cNvSpPr/>
          <p:nvPr/>
        </p:nvSpPr>
        <p:spPr>
          <a:xfrm>
            <a:off x="722671" y="1813173"/>
            <a:ext cx="10951412" cy="4185761"/>
          </a:xfrm>
          <a:prstGeom prst="rect">
            <a:avLst/>
          </a:prstGeom>
        </p:spPr>
        <p:txBody>
          <a:bodyPr wrap="square">
            <a:spAutoFit/>
          </a:bodyPr>
          <a:lstStyle/>
          <a:p>
            <a:pPr algn="l">
              <a:spcAft>
                <a:spcPts val="0"/>
              </a:spcAft>
            </a:pPr>
            <a:r>
              <a:rPr lang="en-US" sz="1400" u="sng" dirty="0">
                <a:latin typeface="Tahoma" panose="020B0604030504040204" pitchFamily="34" charset="0"/>
                <a:ea typeface="Tahoma" panose="020B0604030504040204" pitchFamily="34" charset="0"/>
                <a:cs typeface="Tahoma" panose="020B0604030504040204" pitchFamily="34" charset="0"/>
              </a:rPr>
              <a:t>General instructions:</a:t>
            </a:r>
            <a:endParaRPr lang="en-US" sz="1400" dirty="0">
              <a:latin typeface="Tahoma" panose="020B0604030504040204" pitchFamily="34" charset="0"/>
              <a:ea typeface="Tahoma" panose="020B0604030504040204" pitchFamily="34" charset="0"/>
              <a:cs typeface="Tahoma" panose="020B0604030504040204" pitchFamily="34" charset="0"/>
            </a:endParaRPr>
          </a:p>
          <a:p>
            <a:pPr marL="342900" lvl="0" indent="-342900" algn="l">
              <a:spcAft>
                <a:spcPts val="0"/>
              </a:spcAft>
              <a:buFont typeface="Symbol" panose="05050102010706020507" pitchFamily="18" charset="2"/>
              <a:buChar char=""/>
            </a:pPr>
            <a:r>
              <a:rPr lang="en-US" sz="1400" dirty="0">
                <a:effectLst/>
                <a:latin typeface="Tahoma" panose="020B0604030504040204" pitchFamily="34" charset="0"/>
                <a:ea typeface="Tahoma" panose="020B0604030504040204" pitchFamily="34" charset="0"/>
                <a:cs typeface="Tahoma" panose="020B0604030504040204" pitchFamily="34" charset="0"/>
              </a:rPr>
              <a:t>Total observation duration - 3 hours. Observations should be made of the conduct of activity operators; behavior and interactions among adults, between adults and children, and among the children. Document your impressions according to the indicator’s various criteria.</a:t>
            </a:r>
          </a:p>
          <a:p>
            <a:pPr marL="342900" lvl="0" indent="-342900" algn="l">
              <a:spcAft>
                <a:spcPts val="0"/>
              </a:spcAft>
              <a:buFont typeface="Symbol" panose="05050102010706020507" pitchFamily="18" charset="2"/>
              <a:buChar char=""/>
            </a:pPr>
            <a:r>
              <a:rPr lang="en-US" sz="1400" dirty="0">
                <a:effectLst/>
                <a:latin typeface="Tahoma" panose="020B0604030504040204" pitchFamily="34" charset="0"/>
                <a:ea typeface="Tahoma" panose="020B0604030504040204" pitchFamily="34" charset="0"/>
                <a:cs typeface="Tahoma" panose="020B0604030504040204" pitchFamily="34" charset="0"/>
              </a:rPr>
              <a:t>The area of the event and participants in the public space should be documented with photos.</a:t>
            </a:r>
          </a:p>
          <a:p>
            <a:pPr marL="342900" lvl="0" indent="-342900" algn="l">
              <a:spcAft>
                <a:spcPts val="0"/>
              </a:spcAft>
              <a:buFont typeface="Symbol" panose="05050102010706020507" pitchFamily="18" charset="2"/>
              <a:buChar char=""/>
            </a:pPr>
            <a:r>
              <a:rPr lang="en-US" sz="1400" dirty="0">
                <a:effectLst/>
                <a:latin typeface="Tahoma" panose="020B0604030504040204" pitchFamily="34" charset="0"/>
                <a:ea typeface="Tahoma" panose="020B0604030504040204" pitchFamily="34" charset="0"/>
                <a:cs typeface="Tahoma" panose="020B0604030504040204" pitchFamily="34" charset="0"/>
              </a:rPr>
              <a:t>During the observation, initiate short conversations (interviews) with 10 parents / family members / caregivers, according to instructions on the last page of this indicator.</a:t>
            </a:r>
            <a:r>
              <a:rPr lang="he-IL" sz="1400" dirty="0">
                <a:effectLst/>
                <a:latin typeface="Tahoma" panose="020B0604030504040204" pitchFamily="34" charset="0"/>
                <a:ea typeface="Tahoma" panose="020B0604030504040204" pitchFamily="34" charset="0"/>
                <a:cs typeface="Tahoma" panose="020B0604030504040204" pitchFamily="34" charset="0"/>
              </a:rPr>
              <a:t> </a:t>
            </a:r>
            <a:endParaRPr lang="en-US" sz="1400" dirty="0">
              <a:effectLst/>
              <a:latin typeface="Tahoma" panose="020B0604030504040204" pitchFamily="34" charset="0"/>
              <a:ea typeface="Tahoma" panose="020B0604030504040204" pitchFamily="34" charset="0"/>
              <a:cs typeface="Tahoma" panose="020B0604030504040204" pitchFamily="34" charset="0"/>
            </a:endParaRPr>
          </a:p>
          <a:p>
            <a:pPr marL="342900" lvl="0" indent="-342900" algn="l">
              <a:spcAft>
                <a:spcPts val="0"/>
              </a:spcAft>
              <a:buFont typeface="Symbol" panose="05050102010706020507" pitchFamily="18" charset="2"/>
              <a:buChar char=""/>
            </a:pPr>
            <a:r>
              <a:rPr lang="en-US" sz="1400" dirty="0">
                <a:effectLst/>
                <a:latin typeface="Tahoma" panose="020B0604030504040204" pitchFamily="34" charset="0"/>
                <a:ea typeface="Tahoma" panose="020B0604030504040204" pitchFamily="34" charset="0"/>
                <a:cs typeface="Tahoma" panose="020B0604030504040204" pitchFamily="34" charset="0"/>
              </a:rPr>
              <a:t>When possible, initiate 1-2 conversations with the team operating the activity:</a:t>
            </a:r>
          </a:p>
          <a:p>
            <a:pPr marL="742950" lvl="1" indent="-285750" algn="l">
              <a:spcAft>
                <a:spcPts val="0"/>
              </a:spcAft>
              <a:buFont typeface="Courier New" panose="02070309020205020404" pitchFamily="49" charset="0"/>
              <a:buChar char="o"/>
            </a:pPr>
            <a:r>
              <a:rPr lang="en-US" sz="1400" dirty="0">
                <a:effectLst/>
                <a:latin typeface="Tahoma" panose="020B0604030504040204" pitchFamily="34" charset="0"/>
                <a:ea typeface="Tahoma" panose="020B0604030504040204" pitchFamily="34" charset="0"/>
                <a:cs typeface="Tahoma" panose="020B0604030504040204" pitchFamily="34" charset="0"/>
              </a:rPr>
              <a:t>Who are they? (Community center staff, residents, from an external organization) What is their role in the activity?</a:t>
            </a:r>
          </a:p>
          <a:p>
            <a:pPr marL="742950" lvl="1" indent="-285750" algn="l">
              <a:spcAft>
                <a:spcPts val="0"/>
              </a:spcAft>
              <a:buFont typeface="Courier New" panose="02070309020205020404" pitchFamily="49" charset="0"/>
              <a:buChar char="o"/>
            </a:pPr>
            <a:r>
              <a:rPr lang="en-US" sz="1400" dirty="0">
                <a:effectLst/>
                <a:latin typeface="Tahoma" panose="020B0604030504040204" pitchFamily="34" charset="0"/>
                <a:ea typeface="Tahoma" panose="020B0604030504040204" pitchFamily="34" charset="0"/>
                <a:cs typeface="Tahoma" panose="020B0604030504040204" pitchFamily="34" charset="0"/>
              </a:rPr>
              <a:t>What do they think about the activity? Do they think it is appropriate for the population?</a:t>
            </a:r>
          </a:p>
          <a:p>
            <a:pPr marL="742950" lvl="1" indent="-285750" algn="l">
              <a:spcAft>
                <a:spcPts val="0"/>
              </a:spcAft>
              <a:buFont typeface="Courier New" panose="02070309020205020404" pitchFamily="49" charset="0"/>
              <a:buChar char="o"/>
            </a:pPr>
            <a:r>
              <a:rPr lang="en-US" sz="1400" dirty="0">
                <a:effectLst/>
                <a:latin typeface="Tahoma" panose="020B0604030504040204" pitchFamily="34" charset="0"/>
                <a:ea typeface="Tahoma" panose="020B0604030504040204" pitchFamily="34" charset="0"/>
                <a:cs typeface="Tahoma" panose="020B0604030504040204" pitchFamily="34" charset="0"/>
              </a:rPr>
              <a:t>Ask them to characterize the population at the activity. What do they think the parents expect / want when they come to this activity</a:t>
            </a:r>
            <a:r>
              <a:rPr lang="he-IL" sz="1400" dirty="0">
                <a:effectLst/>
                <a:latin typeface="Tahoma" panose="020B0604030504040204" pitchFamily="34" charset="0"/>
                <a:ea typeface="Tahoma" panose="020B0604030504040204" pitchFamily="34" charset="0"/>
                <a:cs typeface="Tahoma" panose="020B0604030504040204" pitchFamily="34" charset="0"/>
              </a:rPr>
              <a:t>?</a:t>
            </a:r>
            <a:endParaRPr lang="en-US" sz="1400" dirty="0">
              <a:effectLst/>
              <a:latin typeface="Tahoma" panose="020B0604030504040204" pitchFamily="34" charset="0"/>
              <a:ea typeface="Tahoma" panose="020B0604030504040204" pitchFamily="34" charset="0"/>
              <a:cs typeface="Tahoma" panose="020B0604030504040204" pitchFamily="34" charset="0"/>
            </a:endParaRPr>
          </a:p>
          <a:p>
            <a:pPr marL="742950" lvl="1" indent="-285750" algn="l">
              <a:spcAft>
                <a:spcPts val="0"/>
              </a:spcAft>
              <a:buFont typeface="Courier New" panose="02070309020205020404" pitchFamily="49" charset="0"/>
              <a:buChar char="o"/>
            </a:pPr>
            <a:r>
              <a:rPr lang="en-US" sz="1400" dirty="0">
                <a:effectLst/>
                <a:latin typeface="Tahoma" panose="020B0604030504040204" pitchFamily="34" charset="0"/>
                <a:ea typeface="Tahoma" panose="020B0604030504040204" pitchFamily="34" charset="0"/>
                <a:cs typeface="Tahoma" panose="020B0604030504040204" pitchFamily="34" charset="0"/>
              </a:rPr>
              <a:t>What is the degree of involvement</a:t>
            </a:r>
            <a:r>
              <a:rPr lang="en-US" sz="1400" dirty="0">
                <a:latin typeface="Tahoma" panose="020B0604030504040204" pitchFamily="34" charset="0"/>
                <a:ea typeface="Tahoma" panose="020B0604030504040204" pitchFamily="34" charset="0"/>
                <a:cs typeface="Tahoma" panose="020B0604030504040204" pitchFamily="34" charset="0"/>
              </a:rPr>
              <a:t> among children and adults?</a:t>
            </a:r>
            <a:endParaRPr lang="en-US" sz="1400" dirty="0">
              <a:effectLst/>
              <a:latin typeface="Tahoma" panose="020B0604030504040204" pitchFamily="34" charset="0"/>
              <a:ea typeface="Tahoma" panose="020B0604030504040204" pitchFamily="34" charset="0"/>
              <a:cs typeface="Tahoma" panose="020B0604030504040204" pitchFamily="34" charset="0"/>
            </a:endParaRPr>
          </a:p>
          <a:p>
            <a:pPr marL="742950" lvl="1" indent="-285750" algn="l">
              <a:spcAft>
                <a:spcPts val="0"/>
              </a:spcAft>
              <a:buFont typeface="Courier New" panose="02070309020205020404" pitchFamily="49" charset="0"/>
              <a:buChar char="o"/>
            </a:pPr>
            <a:r>
              <a:rPr lang="en-US" sz="1400" dirty="0">
                <a:effectLst/>
                <a:latin typeface="Tahoma" panose="020B0604030504040204" pitchFamily="34" charset="0"/>
                <a:ea typeface="Tahoma" panose="020B0604030504040204" pitchFamily="34" charset="0"/>
                <a:cs typeface="Tahoma" panose="020B0604030504040204" pitchFamily="34" charset="0"/>
              </a:rPr>
              <a:t>What can be improved in subsequent rounds of the activity in terms of: conduct / content / marketing / operations / team training </a:t>
            </a:r>
          </a:p>
          <a:p>
            <a:pPr marL="742950" lvl="1" indent="-285750" algn="l">
              <a:spcAft>
                <a:spcPts val="0"/>
              </a:spcAft>
              <a:buFont typeface="Courier New" panose="02070309020205020404" pitchFamily="49" charset="0"/>
              <a:buChar char="o"/>
            </a:pPr>
            <a:r>
              <a:rPr lang="en-US" sz="1400" dirty="0">
                <a:effectLst/>
                <a:latin typeface="Tahoma" panose="020B0604030504040204" pitchFamily="34" charset="0"/>
                <a:ea typeface="Tahoma" panose="020B0604030504040204" pitchFamily="34" charset="0"/>
                <a:cs typeface="Tahoma" panose="020B0604030504040204" pitchFamily="34" charset="0"/>
              </a:rPr>
              <a:t>How can community sustainability be created for this activity</a:t>
            </a:r>
            <a:r>
              <a:rPr lang="he-IL" sz="1400" dirty="0">
                <a:effectLst/>
                <a:latin typeface="Tahoma" panose="020B0604030504040204" pitchFamily="34" charset="0"/>
                <a:ea typeface="Tahoma" panose="020B0604030504040204" pitchFamily="34" charset="0"/>
                <a:cs typeface="Tahoma" panose="020B0604030504040204" pitchFamily="34" charset="0"/>
              </a:rPr>
              <a:t>?</a:t>
            </a:r>
            <a:endParaRPr lang="he-IL" sz="1400" dirty="0">
              <a:latin typeface="Tahoma" panose="020B0604030504040204" pitchFamily="34" charset="0"/>
              <a:ea typeface="Tahoma" panose="020B0604030504040204" pitchFamily="34" charset="0"/>
              <a:cs typeface="Tahoma" panose="020B0604030504040204" pitchFamily="34" charset="0"/>
            </a:endParaRPr>
          </a:p>
          <a:p>
            <a:pPr marL="742950" lvl="1" indent="-285750" algn="l">
              <a:spcAft>
                <a:spcPts val="0"/>
              </a:spcAft>
              <a:buFont typeface="Courier New" panose="02070309020205020404" pitchFamily="49" charset="0"/>
              <a:buChar char="o"/>
            </a:pPr>
            <a:r>
              <a:rPr lang="en-US" sz="1400" dirty="0">
                <a:effectLst/>
                <a:latin typeface="Tahoma" panose="020B0604030504040204" pitchFamily="34" charset="0"/>
                <a:ea typeface="Tahoma" panose="020B0604030504040204" pitchFamily="34" charset="0"/>
                <a:cs typeface="Tahoma" panose="020B0604030504040204" pitchFamily="34" charset="0"/>
              </a:rPr>
              <a:t>Note that they are also invited to share impressions from previous </a:t>
            </a:r>
            <a:r>
              <a:rPr lang="en-US" sz="1400" dirty="0">
                <a:latin typeface="Tahoma" panose="020B0604030504040204" pitchFamily="34" charset="0"/>
                <a:ea typeface="Tahoma" panose="020B0604030504040204" pitchFamily="34" charset="0"/>
                <a:cs typeface="Tahoma" panose="020B0604030504040204" pitchFamily="34" charset="0"/>
              </a:rPr>
              <a:t>sessions in this round of activities</a:t>
            </a:r>
            <a:r>
              <a:rPr lang="en-US" sz="1400" dirty="0">
                <a:effectLst/>
                <a:latin typeface="Tahoma" panose="020B0604030504040204" pitchFamily="34" charset="0"/>
                <a:ea typeface="Tahoma" panose="020B0604030504040204" pitchFamily="34" charset="0"/>
                <a:cs typeface="Tahoma" panose="020B0604030504040204" pitchFamily="34" charset="0"/>
              </a:rPr>
              <a:t>.</a:t>
            </a:r>
            <a:r>
              <a:rPr lang="he-IL" sz="1400" dirty="0">
                <a:latin typeface="Tahoma" panose="020B0604030504040204" pitchFamily="34" charset="0"/>
                <a:ea typeface="Tahoma" panose="020B0604030504040204" pitchFamily="34" charset="0"/>
                <a:cs typeface="Tahoma" panose="020B0604030504040204" pitchFamily="34" charset="0"/>
              </a:rPr>
              <a:t> </a:t>
            </a:r>
            <a:endParaRPr lang="en-US" sz="1400" dirty="0">
              <a:latin typeface="Tahoma" panose="020B0604030504040204" pitchFamily="34" charset="0"/>
              <a:ea typeface="Tahoma" panose="020B0604030504040204" pitchFamily="34" charset="0"/>
              <a:cs typeface="Tahoma" panose="020B0604030504040204" pitchFamily="34" charset="0"/>
            </a:endParaRPr>
          </a:p>
          <a:p>
            <a:pPr algn="ctr" rtl="1">
              <a:spcAft>
                <a:spcPts val="0"/>
              </a:spcAft>
            </a:pPr>
            <a:r>
              <a:rPr lang="en-US" sz="1400" dirty="0">
                <a:latin typeface="Tahoma" panose="020B0604030504040204" pitchFamily="34" charset="0"/>
                <a:ea typeface="Tahoma" panose="020B0604030504040204" pitchFamily="34" charset="0"/>
                <a:cs typeface="Tahoma" panose="020B0604030504040204" pitchFamily="34" charset="0"/>
              </a:rPr>
              <a:t>Thank you &amp; good luck!</a:t>
            </a:r>
          </a:p>
          <a:p>
            <a:pPr rtl="1"/>
            <a:r>
              <a:rPr lang="en-US" sz="1400" dirty="0">
                <a:latin typeface="Tahoma" panose="020B0604030504040204" pitchFamily="34" charset="0"/>
                <a:ea typeface="Tahoma" panose="020B0604030504040204" pitchFamily="34" charset="0"/>
                <a:cs typeface="Tahoma" panose="020B0604030504040204" pitchFamily="34" charset="0"/>
              </a:rPr>
              <a:t> Urban 95 Evaluation Staff - CET</a:t>
            </a:r>
            <a:endParaRPr lang="he-IL" sz="1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986134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58</a:t>
            </a:fld>
            <a:endParaRPr lang="en-US" sz="1400" dirty="0"/>
          </a:p>
        </p:txBody>
      </p:sp>
      <p:sp>
        <p:nvSpPr>
          <p:cNvPr id="5" name="TextBox 4">
            <a:extLst>
              <a:ext uri="{FF2B5EF4-FFF2-40B4-BE49-F238E27FC236}">
                <a16:creationId xmlns:a16="http://schemas.microsoft.com/office/drawing/2014/main" id="{319FDA69-4B85-4008-B2DE-AAE19577AE6F}"/>
              </a:ext>
            </a:extLst>
          </p:cNvPr>
          <p:cNvSpPr txBox="1"/>
          <p:nvPr/>
        </p:nvSpPr>
        <p:spPr>
          <a:xfrm>
            <a:off x="414678" y="864699"/>
            <a:ext cx="11362643" cy="380682"/>
          </a:xfrm>
          <a:prstGeom prst="rect">
            <a:avLst/>
          </a:prstGeom>
          <a:noFill/>
        </p:spPr>
        <p:txBody>
          <a:bodyPr wrap="square" rtlCol="1">
            <a:spAutoFit/>
          </a:bodyPr>
          <a:lstStyle/>
          <a:p>
            <a:pPr algn="r" rtl="1">
              <a:lnSpc>
                <a:spcPct val="150000"/>
              </a:lnSpc>
            </a:pPr>
            <a:endParaRPr lang="he-IL" sz="1400" dirty="0"/>
          </a:p>
        </p:txBody>
      </p:sp>
      <p:sp>
        <p:nvSpPr>
          <p:cNvPr id="6" name="TextBox 5">
            <a:extLst>
              <a:ext uri="{FF2B5EF4-FFF2-40B4-BE49-F238E27FC236}">
                <a16:creationId xmlns:a16="http://schemas.microsoft.com/office/drawing/2014/main" id="{DE113117-F455-4437-A905-9C2D04DBA912}"/>
              </a:ext>
            </a:extLst>
          </p:cNvPr>
          <p:cNvSpPr txBox="1"/>
          <p:nvPr/>
        </p:nvSpPr>
        <p:spPr>
          <a:xfrm>
            <a:off x="1" y="-1"/>
            <a:ext cx="12192000" cy="400110"/>
          </a:xfrm>
          <a:prstGeom prst="rect">
            <a:avLst/>
          </a:prstGeom>
          <a:solidFill>
            <a:srgbClr val="EC1C3C"/>
          </a:solidFill>
        </p:spPr>
        <p:txBody>
          <a:bodyPr wrap="square" rtlCol="0">
            <a:spAutoFit/>
          </a:bodyPr>
          <a:lstStyle/>
          <a:p>
            <a:pPr algn="ctr" rtl="1"/>
            <a:r>
              <a:rPr lang="en-US" sz="2000" b="1" dirty="0">
                <a:solidFill>
                  <a:schemeClr val="bg1"/>
                </a:solidFill>
                <a:latin typeface="Tahoma" pitchFamily="34" charset="0"/>
                <a:ea typeface="Tahoma" pitchFamily="34" charset="0"/>
                <a:cs typeface="Tahoma" pitchFamily="34" charset="0"/>
              </a:rPr>
              <a:t>Example of Observation Index – Public Space – Play Street </a:t>
            </a:r>
            <a:endParaRPr lang="he-IL" sz="2000" b="1" dirty="0">
              <a:solidFill>
                <a:schemeClr val="bg1"/>
              </a:solidFill>
              <a:latin typeface="Tahoma" pitchFamily="34" charset="0"/>
              <a:ea typeface="Tahoma" pitchFamily="34" charset="0"/>
              <a:cs typeface="Tahoma" pitchFamily="34" charset="0"/>
            </a:endParaRPr>
          </a:p>
        </p:txBody>
      </p:sp>
      <p:graphicFrame>
        <p:nvGraphicFramePr>
          <p:cNvPr id="7" name="Table 6">
            <a:extLst>
              <a:ext uri="{FF2B5EF4-FFF2-40B4-BE49-F238E27FC236}">
                <a16:creationId xmlns:a16="http://schemas.microsoft.com/office/drawing/2014/main" id="{25BDE178-27A8-4DAA-A476-A65BFA1F0229}"/>
              </a:ext>
            </a:extLst>
          </p:cNvPr>
          <p:cNvGraphicFramePr>
            <a:graphicFrameLocks noGrp="1"/>
          </p:cNvGraphicFramePr>
          <p:nvPr>
            <p:extLst>
              <p:ext uri="{D42A27DB-BD31-4B8C-83A1-F6EECF244321}">
                <p14:modId xmlns:p14="http://schemas.microsoft.com/office/powerpoint/2010/main" val="1555901548"/>
              </p:ext>
            </p:extLst>
          </p:nvPr>
        </p:nvGraphicFramePr>
        <p:xfrm>
          <a:off x="1" y="400109"/>
          <a:ext cx="12191998" cy="7243743"/>
        </p:xfrm>
        <a:graphic>
          <a:graphicData uri="http://schemas.openxmlformats.org/drawingml/2006/table">
            <a:tbl>
              <a:tblPr rtl="1" firstRow="1" firstCol="1" bandRow="1">
                <a:tableStyleId>{5C22544A-7EE6-4342-B048-85BDC9FD1C3A}</a:tableStyleId>
              </a:tblPr>
              <a:tblGrid>
                <a:gridCol w="2476107">
                  <a:extLst>
                    <a:ext uri="{9D8B030D-6E8A-4147-A177-3AD203B41FA5}">
                      <a16:colId xmlns:a16="http://schemas.microsoft.com/office/drawing/2014/main" val="2697299554"/>
                    </a:ext>
                  </a:extLst>
                </a:gridCol>
                <a:gridCol w="6336961">
                  <a:extLst>
                    <a:ext uri="{9D8B030D-6E8A-4147-A177-3AD203B41FA5}">
                      <a16:colId xmlns:a16="http://schemas.microsoft.com/office/drawing/2014/main" val="1912343668"/>
                    </a:ext>
                  </a:extLst>
                </a:gridCol>
                <a:gridCol w="3378930">
                  <a:extLst>
                    <a:ext uri="{9D8B030D-6E8A-4147-A177-3AD203B41FA5}">
                      <a16:colId xmlns:a16="http://schemas.microsoft.com/office/drawing/2014/main" val="2543229232"/>
                    </a:ext>
                  </a:extLst>
                </a:gridCol>
              </a:tblGrid>
              <a:tr h="232581">
                <a:tc>
                  <a:txBody>
                    <a:bodyPr/>
                    <a:lstStyle/>
                    <a:p>
                      <a:pPr algn="r" rtl="1"/>
                      <a:r>
                        <a:rPr lang="en-US" sz="1000" dirty="0">
                          <a:effectLst/>
                        </a:rPr>
                        <a:t>Observation Criteria</a:t>
                      </a:r>
                      <a:endParaRPr lang="en-US" sz="1000" dirty="0">
                        <a:effectLst/>
                        <a:latin typeface="Times New Roman" panose="02020603050405020304" pitchFamily="18" charset="0"/>
                        <a:ea typeface="Calibri" panose="020F0502020204030204" pitchFamily="34" charset="0"/>
                        <a:cs typeface="Arial" panose="020B0604020202020204" pitchFamily="34" charset="0"/>
                      </a:endParaRPr>
                    </a:p>
                  </a:txBody>
                  <a:tcPr marL="24163" marR="24163" marT="0" marB="0"/>
                </a:tc>
                <a:tc gridSpan="2">
                  <a:txBody>
                    <a:bodyPr/>
                    <a:lstStyle/>
                    <a:p>
                      <a:pPr algn="r" rtl="1"/>
                      <a:r>
                        <a:rPr lang="en-US" sz="1000" dirty="0">
                          <a:effectLst/>
                        </a:rPr>
                        <a:t>Data from observations of activities (facilitator conduct, behavior of children and adults)</a:t>
                      </a:r>
                      <a:endParaRPr lang="en-US" sz="1000" dirty="0">
                        <a:effectLst/>
                        <a:latin typeface="Times New Roman" panose="02020603050405020304" pitchFamily="18" charset="0"/>
                        <a:ea typeface="Calibri" panose="020F0502020204030204" pitchFamily="34" charset="0"/>
                        <a:cs typeface="Arial" panose="020B0604020202020204" pitchFamily="34" charset="0"/>
                      </a:endParaRPr>
                    </a:p>
                  </a:txBody>
                  <a:tcPr marL="24163" marR="24163" marT="0" marB="0"/>
                </a:tc>
                <a:tc hMerge="1">
                  <a:txBody>
                    <a:bodyPr/>
                    <a:lstStyle/>
                    <a:p>
                      <a:pPr rtl="1"/>
                      <a:endParaRPr lang="he-IL"/>
                    </a:p>
                  </a:txBody>
                  <a:tcPr/>
                </a:tc>
                <a:extLst>
                  <a:ext uri="{0D108BD9-81ED-4DB2-BD59-A6C34878D82A}">
                    <a16:rowId xmlns:a16="http://schemas.microsoft.com/office/drawing/2014/main" val="2859563687"/>
                  </a:ext>
                </a:extLst>
              </a:tr>
              <a:tr h="211165">
                <a:tc rowSpan="2">
                  <a:txBody>
                    <a:bodyPr/>
                    <a:lstStyle/>
                    <a:p>
                      <a:pPr algn="l" rtl="0"/>
                      <a:r>
                        <a:rPr lang="en-US" sz="900" b="0" dirty="0">
                          <a:effectLst/>
                        </a:rPr>
                        <a:t>Demographics </a:t>
                      </a:r>
                    </a:p>
                    <a:p>
                      <a:pPr algn="l" rtl="0"/>
                      <a:r>
                        <a:rPr lang="en-US" sz="900" b="0" dirty="0">
                          <a:effectLst/>
                        </a:rPr>
                        <a:t>Estimated </a:t>
                      </a:r>
                      <a:r>
                        <a:rPr lang="en-US" sz="900" b="0" u="sng" dirty="0">
                          <a:effectLst/>
                        </a:rPr>
                        <a:t>number</a:t>
                      </a:r>
                      <a:r>
                        <a:rPr lang="en-US" sz="900" b="0" dirty="0">
                          <a:effectLst/>
                        </a:rPr>
                        <a:t> of adults and children</a:t>
                      </a:r>
                    </a:p>
                    <a:p>
                      <a:pPr algn="l" rtl="0"/>
                      <a:r>
                        <a:rPr lang="en-US" sz="900" b="0" dirty="0">
                          <a:effectLst/>
                        </a:rPr>
                        <a:t>Estimated </a:t>
                      </a:r>
                      <a:r>
                        <a:rPr lang="en-US" sz="900" b="0" u="sng" dirty="0">
                          <a:effectLst/>
                        </a:rPr>
                        <a:t>percentage</a:t>
                      </a:r>
                      <a:r>
                        <a:rPr lang="en-US" sz="900" b="0" dirty="0">
                          <a:effectLst/>
                        </a:rPr>
                        <a:t> by age and gender </a:t>
                      </a:r>
                    </a:p>
                    <a:p>
                      <a:pPr algn="l" rtl="0"/>
                      <a:r>
                        <a:rPr lang="en-US" sz="900" b="0" dirty="0">
                          <a:effectLst/>
                        </a:rPr>
                        <a:t>Estimated </a:t>
                      </a:r>
                      <a:r>
                        <a:rPr lang="en-US" sz="900" b="0" u="sng" dirty="0">
                          <a:effectLst/>
                        </a:rPr>
                        <a:t>percentage</a:t>
                      </a:r>
                      <a:r>
                        <a:rPr lang="en-US" sz="900" b="0" dirty="0">
                          <a:effectLst/>
                        </a:rPr>
                        <a:t> by group composition </a:t>
                      </a:r>
                      <a:endParaRPr lang="en-US" sz="900" b="0" dirty="0">
                        <a:effectLst/>
                        <a:latin typeface="Times New Roman" panose="02020603050405020304" pitchFamily="18" charset="0"/>
                        <a:ea typeface="Calibri" panose="020F0502020204030204" pitchFamily="34" charset="0"/>
                        <a:cs typeface="Arial" panose="020B0604020202020204" pitchFamily="34" charset="0"/>
                      </a:endParaRPr>
                    </a:p>
                  </a:txBody>
                  <a:tcPr marL="24163" marR="24163" marT="0" marB="0"/>
                </a:tc>
                <a:tc>
                  <a:txBody>
                    <a:bodyPr/>
                    <a:lstStyle/>
                    <a:p>
                      <a:pPr algn="l" rtl="0"/>
                      <a:r>
                        <a:rPr lang="en-US" sz="900" dirty="0">
                          <a:effectLst/>
                        </a:rPr>
                        <a:t>Number of adults present at activity/peak time</a:t>
                      </a:r>
                      <a:r>
                        <a:rPr lang="he-IL" sz="900" dirty="0">
                          <a:effectLst/>
                        </a:rPr>
                        <a:t>_____  </a:t>
                      </a:r>
                      <a:r>
                        <a:rPr lang="en-US" sz="900" dirty="0">
                          <a:effectLst/>
                        </a:rPr>
                        <a:t> Ethnic diversity (specify as needed)</a:t>
                      </a:r>
                      <a:r>
                        <a:rPr lang="he-IL" sz="900" dirty="0">
                          <a:effectLst/>
                        </a:rPr>
                        <a:t> ______</a:t>
                      </a:r>
                      <a:endParaRPr lang="en-US" sz="900" dirty="0">
                        <a:effectLst/>
                      </a:endParaRPr>
                    </a:p>
                    <a:p>
                      <a:pPr algn="l" rtl="0"/>
                      <a:r>
                        <a:rPr lang="en-US" sz="900" dirty="0">
                          <a:effectLst/>
                        </a:rPr>
                        <a:t>Women</a:t>
                      </a:r>
                      <a:r>
                        <a:rPr lang="he-IL" sz="900" dirty="0">
                          <a:effectLst/>
                        </a:rPr>
                        <a:t>___ </a:t>
                      </a:r>
                      <a:r>
                        <a:rPr lang="en-US" sz="900" dirty="0">
                          <a:effectLst/>
                        </a:rPr>
                        <a:t>Men</a:t>
                      </a:r>
                      <a:r>
                        <a:rPr lang="he-IL" sz="900" dirty="0">
                          <a:effectLst/>
                        </a:rPr>
                        <a:t>___   </a:t>
                      </a:r>
                      <a:r>
                        <a:rPr lang="en-US" sz="900" dirty="0">
                          <a:effectLst/>
                        </a:rPr>
                        <a:t>   </a:t>
                      </a:r>
                      <a:r>
                        <a:rPr lang="en-US" sz="900" u="sng" dirty="0">
                          <a:effectLst/>
                        </a:rPr>
                        <a:t>Relationship</a:t>
                      </a:r>
                      <a:r>
                        <a:rPr lang="he-IL" sz="900" dirty="0">
                          <a:effectLst/>
                        </a:rPr>
                        <a:t> </a:t>
                      </a:r>
                      <a:r>
                        <a:rPr lang="en-US" sz="900" dirty="0">
                          <a:effectLst/>
                        </a:rPr>
                        <a:t>Parent</a:t>
                      </a:r>
                      <a:r>
                        <a:rPr lang="he-IL" sz="900" dirty="0">
                          <a:effectLst/>
                        </a:rPr>
                        <a:t>___ </a:t>
                      </a:r>
                      <a:r>
                        <a:rPr lang="en-US" sz="900" dirty="0">
                          <a:effectLst/>
                        </a:rPr>
                        <a:t>Grandparent</a:t>
                      </a:r>
                      <a:r>
                        <a:rPr lang="he-IL" sz="900" dirty="0">
                          <a:effectLst/>
                        </a:rPr>
                        <a:t>___ </a:t>
                      </a:r>
                      <a:r>
                        <a:rPr lang="en-US" sz="900" dirty="0">
                          <a:effectLst/>
                        </a:rPr>
                        <a:t>Caregiver</a:t>
                      </a:r>
                      <a:r>
                        <a:rPr lang="he-IL" sz="900" dirty="0">
                          <a:effectLst/>
                        </a:rPr>
                        <a:t>___ </a:t>
                      </a:r>
                      <a:r>
                        <a:rPr lang="en-US" sz="900" dirty="0">
                          <a:effectLst/>
                        </a:rPr>
                        <a:t>Older sibling</a:t>
                      </a:r>
                      <a:r>
                        <a:rPr lang="he-IL" sz="900" dirty="0">
                          <a:effectLst/>
                        </a:rPr>
                        <a:t>___ </a:t>
                      </a:r>
                      <a:r>
                        <a:rPr lang="en-US" sz="900" dirty="0">
                          <a:effectLst/>
                        </a:rPr>
                        <a:t>Other</a:t>
                      </a:r>
                      <a:r>
                        <a:rPr lang="he-IL" sz="900" dirty="0">
                          <a:effectLst/>
                        </a:rPr>
                        <a:t>___ </a:t>
                      </a:r>
                      <a:endParaRPr lang="en-US" sz="900" dirty="0">
                        <a:effectLst/>
                        <a:latin typeface="Times New Roman" panose="02020603050405020304" pitchFamily="18" charset="0"/>
                        <a:ea typeface="Calibri" panose="020F0502020204030204" pitchFamily="34" charset="0"/>
                        <a:cs typeface="Arial" panose="020B0604020202020204" pitchFamily="34" charset="0"/>
                      </a:endParaRPr>
                    </a:p>
                  </a:txBody>
                  <a:tcPr marL="24163" marR="24163" marT="0" marB="0"/>
                </a:tc>
                <a:tc>
                  <a:txBody>
                    <a:bodyPr/>
                    <a:lstStyle/>
                    <a:p>
                      <a:pPr algn="l" rtl="0"/>
                      <a:r>
                        <a:rPr lang="en-US" sz="900" dirty="0">
                          <a:effectLst/>
                        </a:rPr>
                        <a:t>Number of children present at activity/peak time</a:t>
                      </a:r>
                      <a:r>
                        <a:rPr lang="he-IL" sz="900" dirty="0">
                          <a:effectLst/>
                        </a:rPr>
                        <a:t>_____</a:t>
                      </a:r>
                      <a:endParaRPr lang="en-US" sz="900" dirty="0">
                        <a:effectLst/>
                      </a:endParaRPr>
                    </a:p>
                    <a:p>
                      <a:pPr algn="l" rtl="0"/>
                      <a:r>
                        <a:rPr lang="en-US" sz="900" dirty="0">
                          <a:effectLst/>
                        </a:rPr>
                        <a:t>Girls</a:t>
                      </a:r>
                      <a:r>
                        <a:rPr lang="he-IL" sz="900" dirty="0">
                          <a:effectLst/>
                        </a:rPr>
                        <a:t>___</a:t>
                      </a:r>
                      <a:r>
                        <a:rPr lang="en-US" sz="900" dirty="0">
                          <a:effectLst/>
                        </a:rPr>
                        <a:t>Boys</a:t>
                      </a:r>
                      <a:r>
                        <a:rPr lang="he-IL" sz="900" dirty="0">
                          <a:effectLst/>
                        </a:rPr>
                        <a:t>___     </a:t>
                      </a:r>
                      <a:r>
                        <a:rPr lang="he-IL" sz="900" u="sng" dirty="0">
                          <a:effectLst/>
                        </a:rPr>
                        <a:t> </a:t>
                      </a:r>
                      <a:r>
                        <a:rPr lang="en-US" sz="900" u="sng" dirty="0">
                          <a:effectLst/>
                        </a:rPr>
                        <a:t>Age</a:t>
                      </a:r>
                      <a:r>
                        <a:rPr lang="he-IL" sz="900" u="sng" dirty="0">
                          <a:effectLst/>
                        </a:rPr>
                        <a:t>:</a:t>
                      </a:r>
                      <a:r>
                        <a:rPr lang="en-US" sz="900" u="sng" dirty="0">
                          <a:effectLst/>
                        </a:rPr>
                        <a:t> </a:t>
                      </a:r>
                      <a:r>
                        <a:rPr lang="en-US" sz="900" dirty="0">
                          <a:effectLst/>
                        </a:rPr>
                        <a:t>0-3</a:t>
                      </a:r>
                      <a:r>
                        <a:rPr lang="he-IL" sz="900" dirty="0">
                          <a:effectLst/>
                        </a:rPr>
                        <a:t>___ </a:t>
                      </a:r>
                      <a:r>
                        <a:rPr lang="en-US" sz="900" dirty="0">
                          <a:effectLst/>
                        </a:rPr>
                        <a:t>3-6</a:t>
                      </a:r>
                      <a:r>
                        <a:rPr lang="he-IL" sz="900" dirty="0">
                          <a:effectLst/>
                        </a:rPr>
                        <a:t>___ </a:t>
                      </a:r>
                      <a:r>
                        <a:rPr lang="en-US" sz="900" dirty="0">
                          <a:effectLst/>
                        </a:rPr>
                        <a:t>6+</a:t>
                      </a:r>
                      <a:r>
                        <a:rPr lang="he-IL" sz="900" dirty="0">
                          <a:effectLst/>
                        </a:rPr>
                        <a:t>___</a:t>
                      </a:r>
                      <a:endParaRPr lang="en-US" sz="900" dirty="0">
                        <a:effectLst/>
                        <a:latin typeface="Times New Roman" panose="02020603050405020304" pitchFamily="18" charset="0"/>
                        <a:ea typeface="Calibri" panose="020F0502020204030204" pitchFamily="34" charset="0"/>
                        <a:cs typeface="Arial" panose="020B0604020202020204" pitchFamily="34" charset="0"/>
                      </a:endParaRPr>
                    </a:p>
                  </a:txBody>
                  <a:tcPr marL="24163" marR="24163" marT="0" marB="0"/>
                </a:tc>
                <a:extLst>
                  <a:ext uri="{0D108BD9-81ED-4DB2-BD59-A6C34878D82A}">
                    <a16:rowId xmlns:a16="http://schemas.microsoft.com/office/drawing/2014/main" val="358800599"/>
                  </a:ext>
                </a:extLst>
              </a:tr>
              <a:tr h="211165">
                <a:tc vMerge="1">
                  <a:txBody>
                    <a:bodyPr/>
                    <a:lstStyle/>
                    <a:p>
                      <a:pPr rtl="1"/>
                      <a:endParaRPr lang="he-IL"/>
                    </a:p>
                  </a:txBody>
                  <a:tcPr/>
                </a:tc>
                <a:tc gridSpan="2">
                  <a:txBody>
                    <a:bodyPr/>
                    <a:lstStyle/>
                    <a:p>
                      <a:pPr algn="l" rtl="0"/>
                      <a:r>
                        <a:rPr lang="en-US" sz="900" dirty="0">
                          <a:effectLst/>
                        </a:rPr>
                        <a:t>Group composition:</a:t>
                      </a:r>
                      <a:r>
                        <a:rPr lang="he-IL" sz="900" dirty="0">
                          <a:effectLst/>
                        </a:rPr>
                        <a:t> </a:t>
                      </a:r>
                      <a:r>
                        <a:rPr lang="en-US" sz="900" u="sng" dirty="0">
                          <a:effectLst/>
                        </a:rPr>
                        <a:t>1 Adult </a:t>
                      </a:r>
                      <a:r>
                        <a:rPr lang="en-US" sz="900" dirty="0">
                          <a:effectLst/>
                        </a:rPr>
                        <a:t>with 1 child:</a:t>
                      </a:r>
                      <a:r>
                        <a:rPr lang="he-IL" sz="900" dirty="0">
                          <a:effectLst/>
                        </a:rPr>
                        <a:t>___ </a:t>
                      </a:r>
                      <a:r>
                        <a:rPr lang="en-US" sz="900" dirty="0">
                          <a:effectLst/>
                        </a:rPr>
                        <a:t> with 2 children</a:t>
                      </a:r>
                      <a:r>
                        <a:rPr lang="he-IL" sz="900" dirty="0">
                          <a:effectLst/>
                        </a:rPr>
                        <a:t>___  </a:t>
                      </a:r>
                      <a:r>
                        <a:rPr lang="en-US" sz="900" dirty="0">
                          <a:effectLst/>
                        </a:rPr>
                        <a:t> with 3+ children</a:t>
                      </a:r>
                      <a:r>
                        <a:rPr lang="he-IL" sz="900" dirty="0">
                          <a:effectLst/>
                        </a:rPr>
                        <a:t>___ </a:t>
                      </a:r>
                      <a:r>
                        <a:rPr lang="en-US" sz="900" dirty="0">
                          <a:effectLst/>
                        </a:rPr>
                        <a:t>  </a:t>
                      </a:r>
                      <a:r>
                        <a:rPr lang="en-US" sz="900" u="sng" dirty="0">
                          <a:effectLst/>
                        </a:rPr>
                        <a:t>Couple </a:t>
                      </a:r>
                      <a:r>
                        <a:rPr lang="en-US" sz="900" u="none" dirty="0">
                          <a:effectLst/>
                        </a:rPr>
                        <a:t>with 1 child</a:t>
                      </a:r>
                      <a:r>
                        <a:rPr lang="he-IL" sz="900" u="none" dirty="0">
                          <a:effectLst/>
                        </a:rPr>
                        <a:t> </a:t>
                      </a:r>
                      <a:r>
                        <a:rPr lang="he-IL" sz="900" dirty="0">
                          <a:effectLst/>
                        </a:rPr>
                        <a:t>___  </a:t>
                      </a:r>
                      <a:r>
                        <a:rPr lang="en-US" sz="900" dirty="0">
                          <a:effectLst/>
                        </a:rPr>
                        <a:t>with 2 children</a:t>
                      </a:r>
                      <a:r>
                        <a:rPr lang="he-IL" sz="900" dirty="0">
                          <a:effectLst/>
                        </a:rPr>
                        <a:t>___ </a:t>
                      </a:r>
                      <a:r>
                        <a:rPr lang="en-US" sz="900" dirty="0">
                          <a:effectLst/>
                        </a:rPr>
                        <a:t> with 3+ children</a:t>
                      </a:r>
                      <a:r>
                        <a:rPr lang="he-IL" sz="900" dirty="0">
                          <a:effectLst/>
                        </a:rPr>
                        <a:t>___ </a:t>
                      </a:r>
                      <a:r>
                        <a:rPr lang="en-US" sz="900" dirty="0">
                          <a:effectLst/>
                        </a:rPr>
                        <a:t> </a:t>
                      </a:r>
                      <a:r>
                        <a:rPr lang="en-US" sz="900" u="sng" dirty="0">
                          <a:effectLst/>
                        </a:rPr>
                        <a:t>Group</a:t>
                      </a:r>
                      <a:r>
                        <a:rPr lang="he-IL" sz="900" dirty="0">
                          <a:effectLst/>
                        </a:rPr>
                        <a:t> </a:t>
                      </a:r>
                      <a:r>
                        <a:rPr lang="en-US" sz="900" dirty="0">
                          <a:effectLst/>
                        </a:rPr>
                        <a:t>(number of adults &amp; children):</a:t>
                      </a:r>
                      <a:r>
                        <a:rPr lang="he-IL" sz="900" dirty="0">
                          <a:effectLst/>
                        </a:rPr>
                        <a:t>________</a:t>
                      </a:r>
                      <a:endParaRPr lang="en-US" sz="900" dirty="0">
                        <a:effectLst/>
                      </a:endParaRPr>
                    </a:p>
                    <a:p>
                      <a:pPr algn="l" rtl="0"/>
                      <a:r>
                        <a:rPr lang="en-US" sz="900" dirty="0">
                          <a:effectLst/>
                        </a:rPr>
                        <a:t>Means of arrival</a:t>
                      </a:r>
                      <a:r>
                        <a:rPr lang="he-IL" sz="900" dirty="0">
                          <a:effectLst/>
                        </a:rPr>
                        <a:t>:</a:t>
                      </a:r>
                      <a:r>
                        <a:rPr lang="en-US" sz="900" dirty="0">
                          <a:effectLst/>
                        </a:rPr>
                        <a:t> adult(s)/child(ren) </a:t>
                      </a:r>
                      <a:r>
                        <a:rPr lang="he-IL" sz="900" dirty="0">
                          <a:effectLst/>
                        </a:rPr>
                        <a:t>_</a:t>
                      </a:r>
                      <a:r>
                        <a:rPr lang="en-US" sz="900" dirty="0">
                          <a:effectLst/>
                        </a:rPr>
                        <a:t> by foot</a:t>
                      </a:r>
                      <a:r>
                        <a:rPr lang="he-IL" sz="900" dirty="0">
                          <a:effectLst/>
                        </a:rPr>
                        <a:t>__    </a:t>
                      </a:r>
                      <a:r>
                        <a:rPr lang="en-US" sz="900" dirty="0">
                          <a:effectLst/>
                        </a:rPr>
                        <a:t>adult with stroller</a:t>
                      </a:r>
                      <a:r>
                        <a:rPr lang="he-IL" sz="900" dirty="0">
                          <a:effectLst/>
                        </a:rPr>
                        <a:t>___    </a:t>
                      </a:r>
                      <a:r>
                        <a:rPr lang="en-US" sz="900" dirty="0">
                          <a:effectLst/>
                        </a:rPr>
                        <a:t>  adults and children with non-motorized vehicle (bicycle, scooter)</a:t>
                      </a:r>
                      <a:r>
                        <a:rPr lang="he-IL" sz="900" dirty="0">
                          <a:effectLst/>
                        </a:rPr>
                        <a:t> ___</a:t>
                      </a:r>
                      <a:endParaRPr lang="en-US" sz="900" dirty="0">
                        <a:effectLst/>
                        <a:latin typeface="Times New Roman" panose="02020603050405020304" pitchFamily="18" charset="0"/>
                        <a:ea typeface="Calibri" panose="020F0502020204030204" pitchFamily="34" charset="0"/>
                        <a:cs typeface="Arial" panose="020B0604020202020204" pitchFamily="34" charset="0"/>
                      </a:endParaRPr>
                    </a:p>
                  </a:txBody>
                  <a:tcPr marL="24163" marR="24163" marT="0" marB="0"/>
                </a:tc>
                <a:tc hMerge="1">
                  <a:txBody>
                    <a:bodyPr/>
                    <a:lstStyle/>
                    <a:p>
                      <a:pPr rtl="1"/>
                      <a:endParaRPr lang="he-IL"/>
                    </a:p>
                  </a:txBody>
                  <a:tcPr/>
                </a:tc>
                <a:extLst>
                  <a:ext uri="{0D108BD9-81ED-4DB2-BD59-A6C34878D82A}">
                    <a16:rowId xmlns:a16="http://schemas.microsoft.com/office/drawing/2014/main" val="1870252829"/>
                  </a:ext>
                </a:extLst>
              </a:tr>
              <a:tr h="105582">
                <a:tc>
                  <a:txBody>
                    <a:bodyPr/>
                    <a:lstStyle/>
                    <a:p>
                      <a:pPr algn="l" rtl="0"/>
                      <a:r>
                        <a:rPr lang="en-US" sz="900" b="0" dirty="0">
                          <a:effectLst/>
                        </a:rPr>
                        <a:t>Estimated length of stay</a:t>
                      </a:r>
                      <a:endParaRPr lang="en-US" sz="900" b="0" dirty="0">
                        <a:effectLst/>
                        <a:latin typeface="Times New Roman" panose="02020603050405020304" pitchFamily="18" charset="0"/>
                        <a:ea typeface="Calibri" panose="020F0502020204030204" pitchFamily="34" charset="0"/>
                        <a:cs typeface="Arial" panose="020B0604020202020204" pitchFamily="34" charset="0"/>
                      </a:endParaRPr>
                    </a:p>
                  </a:txBody>
                  <a:tcPr marL="24163" marR="24163" marT="0" marB="0"/>
                </a:tc>
                <a:tc gridSpan="2">
                  <a:txBody>
                    <a:bodyPr/>
                    <a:lstStyle/>
                    <a:p>
                      <a:pPr algn="l" rtl="0"/>
                      <a:r>
                        <a:rPr lang="en-US" sz="900" u="none" dirty="0">
                          <a:effectLst/>
                        </a:rPr>
                        <a:t>Length of stay:  </a:t>
                      </a:r>
                      <a:r>
                        <a:rPr lang="en-US" sz="900" u="sng" dirty="0">
                          <a:effectLst/>
                        </a:rPr>
                        <a:t>Up to half an hour</a:t>
                      </a:r>
                      <a:r>
                        <a:rPr lang="he-IL" sz="900" u="none" dirty="0">
                          <a:effectLst/>
                        </a:rPr>
                        <a:t>:</a:t>
                      </a:r>
                      <a:r>
                        <a:rPr lang="en-US" sz="900" u="none" dirty="0">
                          <a:effectLst/>
                        </a:rPr>
                        <a:t> </a:t>
                      </a:r>
                      <a:r>
                        <a:rPr lang="en-US" sz="900" dirty="0">
                          <a:effectLst/>
                        </a:rPr>
                        <a:t>minority</a:t>
                      </a:r>
                      <a:r>
                        <a:rPr lang="he-IL" sz="900" dirty="0">
                          <a:effectLst/>
                        </a:rPr>
                        <a:t>/</a:t>
                      </a:r>
                      <a:r>
                        <a:rPr lang="en-US" sz="900" dirty="0">
                          <a:effectLst/>
                        </a:rPr>
                        <a:t>about half</a:t>
                      </a:r>
                      <a:r>
                        <a:rPr lang="he-IL" sz="900" dirty="0">
                          <a:effectLst/>
                        </a:rPr>
                        <a:t>/</a:t>
                      </a:r>
                      <a:r>
                        <a:rPr lang="en-US" sz="900" dirty="0">
                          <a:effectLst/>
                        </a:rPr>
                        <a:t>majority</a:t>
                      </a:r>
                      <a:r>
                        <a:rPr lang="he-IL" sz="900" dirty="0">
                          <a:effectLst/>
                        </a:rPr>
                        <a:t>    </a:t>
                      </a:r>
                      <a:r>
                        <a:rPr lang="en-US" sz="900" u="sng" dirty="0">
                          <a:effectLst/>
                        </a:rPr>
                        <a:t>half hour to hour:</a:t>
                      </a:r>
                      <a:r>
                        <a:rPr lang="he-IL" sz="900" dirty="0">
                          <a:effectLst/>
                        </a:rPr>
                        <a:t> </a:t>
                      </a:r>
                      <a:r>
                        <a:rPr lang="en-US" sz="900" dirty="0">
                          <a:effectLst/>
                        </a:rPr>
                        <a:t> majority/about half/minority </a:t>
                      </a:r>
                      <a:r>
                        <a:rPr lang="en-US" sz="900" u="sng" dirty="0">
                          <a:effectLst/>
                        </a:rPr>
                        <a:t>1 hour – 2 hours </a:t>
                      </a:r>
                      <a:r>
                        <a:rPr lang="he-IL" sz="900" dirty="0">
                          <a:effectLst/>
                        </a:rPr>
                        <a:t> </a:t>
                      </a:r>
                      <a:r>
                        <a:rPr lang="en-US" sz="900" dirty="0">
                          <a:effectLst/>
                        </a:rPr>
                        <a:t>majority/about half/minority</a:t>
                      </a:r>
                      <a:endParaRPr lang="en-US" sz="900" dirty="0">
                        <a:effectLst/>
                        <a:latin typeface="Times New Roman" panose="02020603050405020304" pitchFamily="18" charset="0"/>
                        <a:ea typeface="Calibri" panose="020F0502020204030204" pitchFamily="34" charset="0"/>
                        <a:cs typeface="Arial" panose="020B0604020202020204" pitchFamily="34" charset="0"/>
                      </a:endParaRPr>
                    </a:p>
                  </a:txBody>
                  <a:tcPr marL="24163" marR="24163" marT="0" marB="0"/>
                </a:tc>
                <a:tc hMerge="1">
                  <a:txBody>
                    <a:bodyPr/>
                    <a:lstStyle/>
                    <a:p>
                      <a:pPr rtl="1"/>
                      <a:endParaRPr lang="he-IL"/>
                    </a:p>
                  </a:txBody>
                  <a:tcPr/>
                </a:tc>
                <a:extLst>
                  <a:ext uri="{0D108BD9-81ED-4DB2-BD59-A6C34878D82A}">
                    <a16:rowId xmlns:a16="http://schemas.microsoft.com/office/drawing/2014/main" val="2959054136"/>
                  </a:ext>
                </a:extLst>
              </a:tr>
              <a:tr h="1352028">
                <a:tc>
                  <a:txBody>
                    <a:bodyPr/>
                    <a:lstStyle/>
                    <a:p>
                      <a:pPr algn="l" rtl="0"/>
                      <a:r>
                        <a:rPr lang="en-US" sz="900" b="0" dirty="0">
                          <a:effectLst/>
                        </a:rPr>
                        <a:t>General description of area and barriers</a:t>
                      </a:r>
                    </a:p>
                    <a:p>
                      <a:pPr algn="l" rtl="0">
                        <a:spcAft>
                          <a:spcPts val="600"/>
                        </a:spcAft>
                      </a:pPr>
                      <a:r>
                        <a:rPr lang="en-US" sz="900" b="0" dirty="0"/>
                        <a:t>For each criterion give a score between 1- 7 (1 refers to ‘not at all / very negative and 7 refers to ‘positive / to a large extent’)</a:t>
                      </a:r>
                    </a:p>
                    <a:p>
                      <a:pPr algn="l" rtl="0">
                        <a:spcAft>
                          <a:spcPts val="600"/>
                        </a:spcAft>
                      </a:pPr>
                      <a:r>
                        <a:rPr lang="he-IL" sz="900" b="0" dirty="0">
                          <a:effectLst/>
                        </a:rPr>
                        <a:t>*</a:t>
                      </a:r>
                      <a:r>
                        <a:rPr lang="en-US" sz="900" b="0" dirty="0">
                          <a:effectLst/>
                        </a:rPr>
                        <a:t>Are signs posted announcing the activity / directions to the site? Are the signs designed / branded? In what language are signs?</a:t>
                      </a:r>
                    </a:p>
                    <a:p>
                      <a:pPr algn="l" rtl="0">
                        <a:spcAft>
                          <a:spcPts val="600"/>
                        </a:spcAft>
                      </a:pPr>
                      <a:r>
                        <a:rPr lang="en-US" sz="900" b="0" dirty="0">
                          <a:effectLst/>
                        </a:rPr>
                        <a:t>For each, indicate the number of cases observed and give a general description </a:t>
                      </a:r>
                    </a:p>
                    <a:p>
                      <a:pPr algn="l" rtl="0">
                        <a:spcAft>
                          <a:spcPts val="600"/>
                        </a:spcAft>
                      </a:pPr>
                      <a:r>
                        <a:rPr lang="en-US" sz="900" b="0" dirty="0">
                          <a:effectLst/>
                        </a:rPr>
                        <a:t>** Creative use that contributes to the activity and the group is not considered a disturbance, please specify in the description of the conduct</a:t>
                      </a:r>
                      <a:endParaRPr lang="en-US" sz="900" b="0" dirty="0">
                        <a:effectLst/>
                        <a:latin typeface="Times New Roman" panose="02020603050405020304" pitchFamily="18" charset="0"/>
                        <a:ea typeface="Calibri" panose="020F0502020204030204" pitchFamily="34" charset="0"/>
                        <a:cs typeface="Arial" panose="020B0604020202020204" pitchFamily="34" charset="0"/>
                      </a:endParaRPr>
                    </a:p>
                  </a:txBody>
                  <a:tcPr marL="24163" marR="24163" marT="0" marB="0"/>
                </a:tc>
                <a:tc gridSpan="2">
                  <a:txBody>
                    <a:bodyPr/>
                    <a:lstStyle/>
                    <a:p>
                      <a:pPr algn="l" rtl="0">
                        <a:lnSpc>
                          <a:spcPct val="115000"/>
                        </a:lnSpc>
                      </a:pPr>
                      <a:r>
                        <a:rPr lang="en-US" sz="900" dirty="0">
                          <a:effectLst/>
                        </a:rPr>
                        <a:t>Score</a:t>
                      </a:r>
                      <a:r>
                        <a:rPr lang="he-IL" sz="900" dirty="0">
                          <a:effectLst/>
                        </a:rPr>
                        <a:t> </a:t>
                      </a:r>
                      <a:r>
                        <a:rPr lang="en-US" sz="900" dirty="0">
                          <a:effectLst/>
                        </a:rPr>
                        <a:t>(1-7)</a:t>
                      </a:r>
                      <a:r>
                        <a:rPr lang="he-IL" sz="900" dirty="0">
                          <a:effectLst/>
                        </a:rPr>
                        <a:t> </a:t>
                      </a:r>
                      <a:r>
                        <a:rPr lang="en-US" sz="900" dirty="0">
                          <a:effectLst/>
                        </a:rPr>
                        <a:t>Public space:</a:t>
                      </a:r>
                      <a:r>
                        <a:rPr lang="he-IL" sz="900" dirty="0">
                          <a:effectLst/>
                        </a:rPr>
                        <a:t> </a:t>
                      </a:r>
                      <a:r>
                        <a:rPr lang="en-US" sz="900" dirty="0">
                          <a:effectLst/>
                        </a:rPr>
                        <a:t> Ease of access (with stroller)</a:t>
                      </a:r>
                      <a:r>
                        <a:rPr lang="he-IL" sz="900" dirty="0">
                          <a:effectLst/>
                        </a:rPr>
                        <a:t> ___ </a:t>
                      </a:r>
                      <a:r>
                        <a:rPr lang="en-US" sz="900" dirty="0">
                          <a:effectLst/>
                        </a:rPr>
                        <a:t>Convenient for activity</a:t>
                      </a:r>
                      <a:r>
                        <a:rPr lang="he-IL" sz="900" dirty="0">
                          <a:effectLst/>
                        </a:rPr>
                        <a:t>____  </a:t>
                      </a:r>
                      <a:r>
                        <a:rPr lang="en-US" sz="900" dirty="0">
                          <a:effectLst/>
                        </a:rPr>
                        <a:t>Shade</a:t>
                      </a:r>
                      <a:r>
                        <a:rPr lang="he-IL" sz="900" dirty="0">
                          <a:effectLst/>
                        </a:rPr>
                        <a:t>____ </a:t>
                      </a:r>
                      <a:r>
                        <a:rPr lang="en-US" sz="900" dirty="0">
                          <a:effectLst/>
                        </a:rPr>
                        <a:t>Safety (Fencing, separation from street) </a:t>
                      </a:r>
                      <a:r>
                        <a:rPr lang="he-IL" sz="900" dirty="0">
                          <a:effectLst/>
                        </a:rPr>
                        <a:t>____</a:t>
                      </a:r>
                      <a:r>
                        <a:rPr lang="en-US" sz="900" dirty="0">
                          <a:effectLst/>
                        </a:rPr>
                        <a:t>Cleanliness</a:t>
                      </a:r>
                      <a:r>
                        <a:rPr lang="he-IL" sz="900" dirty="0">
                          <a:effectLst/>
                        </a:rPr>
                        <a:t> _____  </a:t>
                      </a:r>
                      <a:endParaRPr lang="en-US" sz="900" dirty="0">
                        <a:effectLst/>
                      </a:endParaRPr>
                    </a:p>
                    <a:p>
                      <a:pPr algn="l" rtl="0">
                        <a:lnSpc>
                          <a:spcPct val="115000"/>
                        </a:lnSpc>
                      </a:pPr>
                      <a:r>
                        <a:rPr lang="en-US" sz="900" dirty="0">
                          <a:effectLst/>
                        </a:rPr>
                        <a:t> Quality of equipment (activity props)</a:t>
                      </a:r>
                      <a:r>
                        <a:rPr lang="he-IL" sz="900" dirty="0">
                          <a:effectLst/>
                        </a:rPr>
                        <a:t>____ </a:t>
                      </a:r>
                      <a:r>
                        <a:rPr lang="en-US" sz="900" dirty="0">
                          <a:effectLst/>
                        </a:rPr>
                        <a:t>Appropriate for age range</a:t>
                      </a:r>
                      <a:r>
                        <a:rPr lang="he-IL" sz="900" dirty="0">
                          <a:effectLst/>
                        </a:rPr>
                        <a:t>_____ </a:t>
                      </a:r>
                      <a:r>
                        <a:rPr lang="en-US" sz="900" dirty="0">
                          <a:effectLst/>
                        </a:rPr>
                        <a:t>Comfortable for adults’ stay</a:t>
                      </a:r>
                      <a:r>
                        <a:rPr lang="he-IL" sz="900" dirty="0">
                          <a:effectLst/>
                        </a:rPr>
                        <a:t>____ </a:t>
                      </a:r>
                      <a:r>
                        <a:rPr lang="en-US" sz="900" dirty="0">
                          <a:effectLst/>
                        </a:rPr>
                        <a:t>Appropriate for # of participants</a:t>
                      </a:r>
                      <a:r>
                        <a:rPr lang="he-IL" sz="900" dirty="0">
                          <a:effectLst/>
                        </a:rPr>
                        <a:t>_____ </a:t>
                      </a:r>
                      <a:r>
                        <a:rPr lang="en-US" sz="900" dirty="0">
                          <a:effectLst/>
                        </a:rPr>
                        <a:t>Signs and advertising in area*</a:t>
                      </a:r>
                      <a:r>
                        <a:rPr lang="he-IL" sz="900" dirty="0">
                          <a:effectLst/>
                        </a:rPr>
                        <a:t>____ </a:t>
                      </a:r>
                      <a:r>
                        <a:rPr lang="en-US" sz="900" dirty="0">
                          <a:effectLst/>
                        </a:rPr>
                        <a:t>Safe for free movement of children</a:t>
                      </a:r>
                      <a:r>
                        <a:rPr lang="he-IL" sz="900" dirty="0">
                          <a:effectLst/>
                        </a:rPr>
                        <a:t>____</a:t>
                      </a:r>
                      <a:endParaRPr lang="en-US" sz="900" dirty="0">
                        <a:effectLst/>
                      </a:endParaRPr>
                    </a:p>
                    <a:p>
                      <a:pPr algn="l" rtl="0">
                        <a:lnSpc>
                          <a:spcPct val="115000"/>
                        </a:lnSpc>
                      </a:pPr>
                      <a:r>
                        <a:rPr lang="en-US" sz="900" dirty="0">
                          <a:effectLst/>
                        </a:rPr>
                        <a:t>General description of activity space, list of stations (which ones are more and less popular, instructions, set up for independent use), description of the above criteria and other notable points :</a:t>
                      </a:r>
                      <a:r>
                        <a:rPr lang="he-IL" sz="900" dirty="0">
                          <a:effectLst/>
                        </a:rPr>
                        <a:t> </a:t>
                      </a:r>
                      <a:endParaRPr lang="en-US" sz="900" dirty="0">
                        <a:effectLst/>
                      </a:endParaRPr>
                    </a:p>
                    <a:p>
                      <a:pPr algn="r" rtl="1">
                        <a:lnSpc>
                          <a:spcPct val="115000"/>
                        </a:lnSpc>
                      </a:pPr>
                      <a:r>
                        <a:rPr lang="he-IL" sz="900" dirty="0">
                          <a:effectLst/>
                        </a:rPr>
                        <a:t> </a:t>
                      </a:r>
                      <a:endParaRPr lang="en-US" sz="900" dirty="0">
                        <a:effectLst/>
                      </a:endParaRPr>
                    </a:p>
                    <a:p>
                      <a:pPr algn="l" rtl="0">
                        <a:lnSpc>
                          <a:spcPct val="115000"/>
                        </a:lnSpc>
                      </a:pPr>
                      <a:r>
                        <a:rPr lang="en-US" sz="900" dirty="0">
                          <a:effectLst/>
                        </a:rPr>
                        <a:t>Disruptions of activity:  Instructors answering phone</a:t>
                      </a:r>
                      <a:r>
                        <a:rPr lang="he-IL" sz="900" dirty="0">
                          <a:effectLst/>
                        </a:rPr>
                        <a:t>__  </a:t>
                      </a:r>
                      <a:r>
                        <a:rPr lang="en-US" sz="900" dirty="0">
                          <a:effectLst/>
                        </a:rPr>
                        <a:t>Problems with equipment</a:t>
                      </a:r>
                      <a:r>
                        <a:rPr lang="he-IL" sz="900" dirty="0">
                          <a:effectLst/>
                        </a:rPr>
                        <a:t>___  </a:t>
                      </a:r>
                      <a:r>
                        <a:rPr lang="en-US" sz="900" dirty="0">
                          <a:effectLst/>
                        </a:rPr>
                        <a:t> Inappropriate (disruptive) use of activity equipment</a:t>
                      </a:r>
                      <a:r>
                        <a:rPr lang="he-IL" sz="900" dirty="0">
                          <a:effectLst/>
                        </a:rPr>
                        <a:t>*</a:t>
                      </a:r>
                      <a:r>
                        <a:rPr lang="en-US" sz="900" dirty="0">
                          <a:effectLst/>
                        </a:rPr>
                        <a:t>*</a:t>
                      </a:r>
                      <a:r>
                        <a:rPr lang="he-IL" sz="900" dirty="0">
                          <a:effectLst/>
                        </a:rPr>
                        <a:t> </a:t>
                      </a:r>
                      <a:r>
                        <a:rPr lang="en-US" sz="900" dirty="0">
                          <a:effectLst/>
                        </a:rPr>
                        <a:t>specify:</a:t>
                      </a:r>
                      <a:r>
                        <a:rPr lang="he-IL" sz="900" dirty="0">
                          <a:effectLst/>
                        </a:rPr>
                        <a:t>______ </a:t>
                      </a:r>
                      <a:r>
                        <a:rPr lang="en-US" sz="900" dirty="0">
                          <a:effectLst/>
                        </a:rPr>
                        <a:t>Other: specify</a:t>
                      </a:r>
                      <a:r>
                        <a:rPr lang="he-IL" sz="900" dirty="0">
                          <a:effectLst/>
                        </a:rPr>
                        <a:t>:______</a:t>
                      </a:r>
                      <a:endParaRPr lang="en-US" sz="900" dirty="0">
                        <a:effectLst/>
                      </a:endParaRPr>
                    </a:p>
                    <a:p>
                      <a:pPr algn="l" rtl="0">
                        <a:lnSpc>
                          <a:spcPct val="115000"/>
                        </a:lnSpc>
                      </a:pPr>
                      <a:r>
                        <a:rPr lang="en-US" sz="900" dirty="0">
                          <a:effectLst/>
                        </a:rPr>
                        <a:t>Disruptions from outside the public space:</a:t>
                      </a:r>
                      <a:r>
                        <a:rPr lang="he-IL" sz="900" dirty="0">
                          <a:effectLst/>
                        </a:rPr>
                        <a:t> </a:t>
                      </a:r>
                      <a:r>
                        <a:rPr lang="en-US" sz="900" dirty="0">
                          <a:effectLst/>
                        </a:rPr>
                        <a:t>  Various passers-by</a:t>
                      </a:r>
                      <a:r>
                        <a:rPr lang="he-IL" sz="900" dirty="0">
                          <a:effectLst/>
                        </a:rPr>
                        <a:t>______ </a:t>
                      </a:r>
                      <a:r>
                        <a:rPr lang="en-US" sz="900" dirty="0">
                          <a:effectLst/>
                        </a:rPr>
                        <a:t>parallel activities</a:t>
                      </a:r>
                      <a:r>
                        <a:rPr lang="he-IL" sz="900" dirty="0">
                          <a:effectLst/>
                        </a:rPr>
                        <a:t>______ </a:t>
                      </a:r>
                      <a:r>
                        <a:rPr lang="en-US" sz="900" dirty="0">
                          <a:effectLst/>
                        </a:rPr>
                        <a:t>Safety (dogs, bicycles)</a:t>
                      </a:r>
                      <a:r>
                        <a:rPr lang="he-IL" sz="900" dirty="0">
                          <a:effectLst/>
                        </a:rPr>
                        <a:t> ______</a:t>
                      </a:r>
                      <a:r>
                        <a:rPr lang="en-US" sz="900" dirty="0">
                          <a:effectLst/>
                        </a:rPr>
                        <a:t>Other: specify</a:t>
                      </a:r>
                      <a:r>
                        <a:rPr lang="he-IL" sz="900" dirty="0">
                          <a:effectLst/>
                        </a:rPr>
                        <a:t> ______</a:t>
                      </a:r>
                      <a:endParaRPr lang="en-US" sz="900" dirty="0">
                        <a:effectLst/>
                      </a:endParaRPr>
                    </a:p>
                    <a:p>
                      <a:pPr algn="l" rtl="0"/>
                      <a:r>
                        <a:rPr lang="en-US" sz="900" dirty="0">
                          <a:effectLst/>
                        </a:rPr>
                        <a:t>General description</a:t>
                      </a:r>
                      <a:r>
                        <a:rPr lang="he-IL" sz="900" dirty="0">
                          <a:effectLst/>
                        </a:rPr>
                        <a:t>:</a:t>
                      </a:r>
                      <a:endParaRPr lang="en-US" sz="900" dirty="0">
                        <a:effectLst/>
                      </a:endParaRPr>
                    </a:p>
                  </a:txBody>
                  <a:tcPr marL="24163" marR="24163" marT="0" marB="0"/>
                </a:tc>
                <a:tc hMerge="1">
                  <a:txBody>
                    <a:bodyPr/>
                    <a:lstStyle/>
                    <a:p>
                      <a:pPr rtl="1"/>
                      <a:endParaRPr lang="he-IL"/>
                    </a:p>
                  </a:txBody>
                  <a:tcPr/>
                </a:tc>
                <a:extLst>
                  <a:ext uri="{0D108BD9-81ED-4DB2-BD59-A6C34878D82A}">
                    <a16:rowId xmlns:a16="http://schemas.microsoft.com/office/drawing/2014/main" val="2678747580"/>
                  </a:ext>
                </a:extLst>
              </a:tr>
              <a:tr h="1193082">
                <a:tc>
                  <a:txBody>
                    <a:bodyPr/>
                    <a:lstStyle/>
                    <a:p>
                      <a:pPr algn="l" rtl="0"/>
                      <a:r>
                        <a:rPr lang="en-US" sz="900" b="0" dirty="0">
                          <a:effectLst/>
                        </a:rPr>
                        <a:t>Operators' conduct</a:t>
                      </a:r>
                    </a:p>
                    <a:p>
                      <a:pPr algn="l" rtl="0">
                        <a:spcAft>
                          <a:spcPts val="600"/>
                        </a:spcAft>
                      </a:pPr>
                      <a:r>
                        <a:rPr lang="en-US" sz="900" b="0" dirty="0"/>
                        <a:t>For each criterion give a score between 1- 7 (1 refers to ‘not at all / very negative and 7 refers to ‘positive / to a large extent’)</a:t>
                      </a:r>
                    </a:p>
                    <a:p>
                      <a:pPr algn="l" rtl="0"/>
                      <a:endParaRPr lang="en-US" sz="900" b="0" dirty="0">
                        <a:effectLst/>
                      </a:endParaRPr>
                    </a:p>
                    <a:p>
                      <a:pPr algn="l" rtl="0"/>
                      <a:r>
                        <a:rPr lang="en-US" sz="900" b="0" dirty="0">
                          <a:effectLst/>
                        </a:rPr>
                        <a:t>Describe in detail how the activity is managed operators’ behavior during the activity.</a:t>
                      </a:r>
                      <a:endParaRPr lang="en-US" sz="900" b="0" dirty="0">
                        <a:effectLst/>
                        <a:latin typeface="Times New Roman" panose="02020603050405020304" pitchFamily="18" charset="0"/>
                        <a:ea typeface="Calibri" panose="020F0502020204030204" pitchFamily="34" charset="0"/>
                        <a:cs typeface="Arial" panose="020B0604020202020204" pitchFamily="34" charset="0"/>
                      </a:endParaRPr>
                    </a:p>
                  </a:txBody>
                  <a:tcPr marL="24163" marR="24163" marT="0" marB="0"/>
                </a:tc>
                <a:tc gridSpan="2">
                  <a:txBody>
                    <a:bodyPr/>
                    <a:lstStyle/>
                    <a:p>
                      <a:pPr algn="l" rtl="0">
                        <a:lnSpc>
                          <a:spcPct val="115000"/>
                        </a:lnSpc>
                      </a:pPr>
                      <a:r>
                        <a:rPr lang="en-US" sz="900" dirty="0">
                          <a:effectLst/>
                        </a:rPr>
                        <a:t>Score (1-7)</a:t>
                      </a:r>
                      <a:r>
                        <a:rPr lang="he-IL" sz="900" dirty="0">
                          <a:effectLst/>
                        </a:rPr>
                        <a:t> </a:t>
                      </a:r>
                      <a:r>
                        <a:rPr lang="en-US" sz="900" dirty="0">
                          <a:effectLst/>
                        </a:rPr>
                        <a:t>Clarity of instruction</a:t>
                      </a:r>
                      <a:r>
                        <a:rPr lang="he-IL" sz="900" dirty="0">
                          <a:effectLst/>
                        </a:rPr>
                        <a:t>___ </a:t>
                      </a:r>
                      <a:r>
                        <a:rPr lang="en-US" sz="900" dirty="0">
                          <a:effectLst/>
                        </a:rPr>
                        <a:t> adaptation and flexibility (addressing disruptions, participants’ needs, language) </a:t>
                      </a:r>
                      <a:r>
                        <a:rPr lang="he-IL" sz="900" dirty="0">
                          <a:effectLst/>
                        </a:rPr>
                        <a:t> ___</a:t>
                      </a:r>
                      <a:r>
                        <a:rPr lang="en-US" sz="900" dirty="0">
                          <a:effectLst/>
                        </a:rPr>
                        <a:t>encouraging movement between stations</a:t>
                      </a:r>
                      <a:r>
                        <a:rPr lang="he-IL" sz="900" dirty="0">
                          <a:effectLst/>
                        </a:rPr>
                        <a:t>___</a:t>
                      </a:r>
                      <a:endParaRPr lang="en-US" sz="900" dirty="0">
                        <a:effectLst/>
                      </a:endParaRPr>
                    </a:p>
                    <a:p>
                      <a:pPr algn="l" rtl="0">
                        <a:lnSpc>
                          <a:spcPct val="115000"/>
                        </a:lnSpc>
                      </a:pPr>
                      <a:r>
                        <a:rPr lang="en-US" sz="900" dirty="0">
                          <a:effectLst/>
                        </a:rPr>
                        <a:t>Encouraging caregiver-child joint play</a:t>
                      </a:r>
                      <a:r>
                        <a:rPr lang="he-IL" sz="900" dirty="0">
                          <a:effectLst/>
                        </a:rPr>
                        <a:t>___</a:t>
                      </a:r>
                      <a:r>
                        <a:rPr lang="en-US" sz="900" dirty="0">
                          <a:effectLst/>
                        </a:rPr>
                        <a:t> Encouraging creativity</a:t>
                      </a:r>
                      <a:r>
                        <a:rPr lang="he-IL" sz="900" dirty="0">
                          <a:effectLst/>
                        </a:rPr>
                        <a:t>____ </a:t>
                      </a:r>
                      <a:r>
                        <a:rPr lang="en-US" sz="900" dirty="0">
                          <a:effectLst/>
                        </a:rPr>
                        <a:t>Giving parents ideas for engaging children</a:t>
                      </a:r>
                      <a:r>
                        <a:rPr lang="he-IL" sz="900" dirty="0">
                          <a:effectLst/>
                        </a:rPr>
                        <a:t>____ </a:t>
                      </a:r>
                      <a:r>
                        <a:rPr lang="en-US" sz="900" dirty="0">
                          <a:effectLst/>
                        </a:rPr>
                        <a:t>Encouraging children’s freedom of movement in the space</a:t>
                      </a:r>
                      <a:r>
                        <a:rPr lang="he-IL" sz="900" dirty="0">
                          <a:effectLst/>
                        </a:rPr>
                        <a:t>____</a:t>
                      </a:r>
                      <a:endParaRPr lang="en-US" sz="900" dirty="0">
                        <a:effectLst/>
                      </a:endParaRPr>
                    </a:p>
                    <a:p>
                      <a:pPr algn="l" rtl="0">
                        <a:lnSpc>
                          <a:spcPct val="115000"/>
                        </a:lnSpc>
                      </a:pPr>
                      <a:endParaRPr lang="en-US" sz="900" dirty="0">
                        <a:effectLst/>
                      </a:endParaRPr>
                    </a:p>
                    <a:p>
                      <a:pPr algn="l" rtl="0"/>
                      <a:r>
                        <a:rPr lang="en-US" sz="900" dirty="0">
                          <a:effectLst/>
                        </a:rPr>
                        <a:t>Description of conduct of instructors and community staff (details, examples of the above indices, cooperation between instructors, involvement in guided and non-guided stations. </a:t>
                      </a:r>
                    </a:p>
                    <a:p>
                      <a:pPr algn="l" rtl="0"/>
                      <a:r>
                        <a:rPr lang="en-US" sz="900" dirty="0">
                          <a:effectLst/>
                        </a:rPr>
                        <a:t>Is a team from the community center present? Are they operating a station? Prominence of their presence, interaction with residents to encourage contact, recruitment and participation. </a:t>
                      </a:r>
                    </a:p>
                    <a:p>
                      <a:pPr algn="l" rtl="0"/>
                      <a:r>
                        <a:rPr lang="en-US" sz="900" dirty="0">
                          <a:effectLst/>
                        </a:rPr>
                        <a:t>Other issues worth noting:</a:t>
                      </a:r>
                    </a:p>
                    <a:p>
                      <a:pPr algn="r" rtl="1"/>
                      <a:r>
                        <a:rPr lang="he-IL" sz="900" dirty="0">
                          <a:effectLst/>
                        </a:rPr>
                        <a:t> </a:t>
                      </a:r>
                      <a:endParaRPr lang="en-US" sz="900" dirty="0">
                        <a:effectLst/>
                      </a:endParaRPr>
                    </a:p>
                    <a:p>
                      <a:pPr algn="r" rtl="1"/>
                      <a:r>
                        <a:rPr lang="he-IL" sz="900" dirty="0">
                          <a:effectLst/>
                        </a:rPr>
                        <a:t> </a:t>
                      </a:r>
                      <a:endParaRPr lang="en-US" sz="900" dirty="0">
                        <a:effectLst/>
                      </a:endParaRPr>
                    </a:p>
                    <a:p>
                      <a:pPr algn="l" rtl="0"/>
                      <a:r>
                        <a:rPr lang="en-US" sz="900" dirty="0">
                          <a:effectLst/>
                        </a:rPr>
                        <a:t>Did local businesses participate in any way (publicity/operation of activity)? If so, who initiated the cooperation (business owner/resident/community center director)?</a:t>
                      </a:r>
                    </a:p>
                    <a:p>
                      <a:pPr algn="l" rtl="0"/>
                      <a:r>
                        <a:rPr lang="en-US" sz="900" dirty="0">
                          <a:effectLst/>
                        </a:rPr>
                        <a:t>Did residents participate (operate stations, bring equipment from home)? If so, how were they recruited? Are they active in other community settings?</a:t>
                      </a:r>
                    </a:p>
                    <a:p>
                      <a:pPr algn="r" rtl="1"/>
                      <a:r>
                        <a:rPr lang="he-IL" sz="900" dirty="0">
                          <a:effectLst/>
                        </a:rPr>
                        <a:t> </a:t>
                      </a:r>
                      <a:endParaRPr lang="en-US" sz="900" dirty="0">
                        <a:effectLst/>
                      </a:endParaRPr>
                    </a:p>
                    <a:p>
                      <a:pPr algn="r" rtl="1"/>
                      <a:r>
                        <a:rPr lang="he-IL" sz="900" dirty="0">
                          <a:effectLst/>
                        </a:rPr>
                        <a:t> </a:t>
                      </a:r>
                      <a:endParaRPr lang="en-US" sz="900" dirty="0">
                        <a:effectLst/>
                      </a:endParaRPr>
                    </a:p>
                    <a:p>
                      <a:pPr algn="r" rtl="1"/>
                      <a:r>
                        <a:rPr lang="he-IL" sz="900" dirty="0">
                          <a:effectLst/>
                        </a:rPr>
                        <a:t> </a:t>
                      </a:r>
                      <a:endParaRPr lang="en-US" sz="900" dirty="0">
                        <a:effectLst/>
                        <a:latin typeface="Times New Roman" panose="02020603050405020304" pitchFamily="18" charset="0"/>
                        <a:ea typeface="Calibri" panose="020F0502020204030204" pitchFamily="34" charset="0"/>
                        <a:cs typeface="Arial" panose="020B0604020202020204" pitchFamily="34" charset="0"/>
                      </a:endParaRPr>
                    </a:p>
                  </a:txBody>
                  <a:tcPr marL="24163" marR="24163" marT="0" marB="0"/>
                </a:tc>
                <a:tc hMerge="1">
                  <a:txBody>
                    <a:bodyPr/>
                    <a:lstStyle/>
                    <a:p>
                      <a:pPr rtl="1"/>
                      <a:endParaRPr lang="he-IL"/>
                    </a:p>
                  </a:txBody>
                  <a:tcPr/>
                </a:tc>
                <a:extLst>
                  <a:ext uri="{0D108BD9-81ED-4DB2-BD59-A6C34878D82A}">
                    <a16:rowId xmlns:a16="http://schemas.microsoft.com/office/drawing/2014/main" val="3966882453"/>
                  </a:ext>
                </a:extLst>
              </a:tr>
              <a:tr h="1358425">
                <a:tc>
                  <a:txBody>
                    <a:bodyPr/>
                    <a:lstStyle/>
                    <a:p>
                      <a:pPr algn="l" rtl="0"/>
                      <a:r>
                        <a:rPr lang="en-US" sz="900" b="0" dirty="0">
                          <a:effectLst/>
                        </a:rPr>
                        <a:t>Behavior and interactions of participants (children and adults)</a:t>
                      </a:r>
                    </a:p>
                    <a:p>
                      <a:pPr algn="r" rtl="1"/>
                      <a:endParaRPr lang="en-US" sz="900" b="0" dirty="0">
                        <a:effectLst/>
                      </a:endParaRPr>
                    </a:p>
                    <a:p>
                      <a:pPr algn="l" rtl="0">
                        <a:spcAft>
                          <a:spcPts val="600"/>
                        </a:spcAft>
                      </a:pPr>
                      <a:r>
                        <a:rPr lang="en-US" sz="900" b="0" dirty="0"/>
                        <a:t>For each criterion give a score between 1- 7 (1 refers to ‘not at all / very negative and 7 refers to ‘positive / to a large extent’)</a:t>
                      </a:r>
                    </a:p>
                    <a:p>
                      <a:pPr algn="r" rtl="1"/>
                      <a:r>
                        <a:rPr lang="he-IL" sz="900" b="0" dirty="0">
                          <a:effectLst/>
                        </a:rPr>
                        <a:t> </a:t>
                      </a:r>
                      <a:endParaRPr lang="en-US" sz="900" b="0" dirty="0">
                        <a:effectLst/>
                      </a:endParaRPr>
                    </a:p>
                    <a:p>
                      <a:pPr algn="r" rtl="1"/>
                      <a:r>
                        <a:rPr lang="he-IL" sz="900" b="0" dirty="0">
                          <a:effectLst/>
                        </a:rPr>
                        <a:t> </a:t>
                      </a:r>
                      <a:endParaRPr lang="en-US" sz="900" b="0" dirty="0">
                        <a:effectLst/>
                      </a:endParaRPr>
                    </a:p>
                    <a:p>
                      <a:pPr algn="l" rtl="0"/>
                      <a:r>
                        <a:rPr lang="en-US" sz="900" b="0" dirty="0">
                          <a:effectLst/>
                        </a:rPr>
                        <a:t>Describe in detail participants’ behavior and interactions, including any remarkable or exceptional occurrences </a:t>
                      </a:r>
                      <a:endParaRPr lang="en-US" sz="900" b="0" dirty="0">
                        <a:effectLst/>
                        <a:latin typeface="Times New Roman" panose="02020603050405020304" pitchFamily="18" charset="0"/>
                        <a:ea typeface="Calibri" panose="020F0502020204030204" pitchFamily="34" charset="0"/>
                        <a:cs typeface="Arial" panose="020B0604020202020204" pitchFamily="34" charset="0"/>
                      </a:endParaRPr>
                    </a:p>
                  </a:txBody>
                  <a:tcPr marL="24163" marR="24163" marT="0" marB="0"/>
                </a:tc>
                <a:tc gridSpan="2">
                  <a:txBody>
                    <a:bodyPr/>
                    <a:lstStyle/>
                    <a:p>
                      <a:pPr algn="l" rtl="0"/>
                      <a:r>
                        <a:rPr lang="en-US" sz="900" dirty="0">
                          <a:effectLst/>
                        </a:rPr>
                        <a:t>Score (1-7) Caring for equipment</a:t>
                      </a:r>
                      <a:r>
                        <a:rPr lang="he-IL" sz="900" dirty="0">
                          <a:effectLst/>
                        </a:rPr>
                        <a:t>____ </a:t>
                      </a:r>
                      <a:r>
                        <a:rPr lang="en-US" sz="900" dirty="0">
                          <a:effectLst/>
                        </a:rPr>
                        <a:t>Listening to instructors</a:t>
                      </a:r>
                      <a:r>
                        <a:rPr lang="he-IL" sz="900" dirty="0">
                          <a:effectLst/>
                        </a:rPr>
                        <a:t>____ </a:t>
                      </a:r>
                      <a:r>
                        <a:rPr lang="en-US" sz="900" dirty="0">
                          <a:effectLst/>
                        </a:rPr>
                        <a:t>Participation and cooperation</a:t>
                      </a:r>
                      <a:r>
                        <a:rPr lang="he-IL" sz="900" dirty="0">
                          <a:effectLst/>
                        </a:rPr>
                        <a:t>____ </a:t>
                      </a:r>
                      <a:r>
                        <a:rPr lang="en-US" sz="900" dirty="0">
                          <a:effectLst/>
                        </a:rPr>
                        <a:t>Child-adult joint play</a:t>
                      </a:r>
                      <a:r>
                        <a:rPr lang="he-IL" sz="900" dirty="0">
                          <a:effectLst/>
                        </a:rPr>
                        <a:t>____  </a:t>
                      </a:r>
                      <a:br>
                        <a:rPr lang="he-IL" sz="900" dirty="0">
                          <a:effectLst/>
                        </a:rPr>
                      </a:br>
                      <a:r>
                        <a:rPr lang="en-US" sz="900" dirty="0">
                          <a:effectLst/>
                        </a:rPr>
                        <a:t>Child-caregiver interaction______</a:t>
                      </a:r>
                    </a:p>
                    <a:p>
                      <a:pPr algn="l" rtl="0"/>
                      <a:r>
                        <a:rPr lang="en-US" sz="900" dirty="0">
                          <a:effectLst/>
                        </a:rPr>
                        <a:t>Assess the extent to which most caregivers engaged in joint play with children</a:t>
                      </a:r>
                      <a:r>
                        <a:rPr lang="he-IL" sz="900" dirty="0">
                          <a:effectLst/>
                        </a:rPr>
                        <a:t>:</a:t>
                      </a:r>
                      <a:r>
                        <a:rPr lang="en-US" sz="900" dirty="0">
                          <a:effectLst/>
                        </a:rPr>
                        <a:t> Usually</a:t>
                      </a:r>
                      <a:r>
                        <a:rPr lang="he-IL" sz="900" dirty="0">
                          <a:effectLst/>
                        </a:rPr>
                        <a:t>___  </a:t>
                      </a:r>
                      <a:r>
                        <a:rPr lang="en-US" sz="900" dirty="0">
                          <a:effectLst/>
                        </a:rPr>
                        <a:t>Somewhat</a:t>
                      </a:r>
                      <a:r>
                        <a:rPr lang="he-IL" sz="900" dirty="0">
                          <a:effectLst/>
                        </a:rPr>
                        <a:t>___  </a:t>
                      </a:r>
                      <a:r>
                        <a:rPr lang="en-US" sz="900" dirty="0">
                          <a:effectLst/>
                        </a:rPr>
                        <a:t> Seldom or never (caregiver only observes)___ </a:t>
                      </a:r>
                    </a:p>
                    <a:p>
                      <a:pPr algn="l" rtl="0"/>
                      <a:r>
                        <a:rPr lang="en-US" sz="900" dirty="0">
                          <a:effectLst/>
                        </a:rPr>
                        <a:t>Assess the tone of most communication (verbal/non-verbal) between caregivers and children: positive</a:t>
                      </a:r>
                      <a:r>
                        <a:rPr lang="he-IL" sz="900" dirty="0">
                          <a:effectLst/>
                        </a:rPr>
                        <a:t>____ </a:t>
                      </a:r>
                      <a:r>
                        <a:rPr lang="en-US" sz="900" dirty="0">
                          <a:effectLst/>
                        </a:rPr>
                        <a:t>neutral</a:t>
                      </a:r>
                      <a:r>
                        <a:rPr lang="he-IL" sz="900" dirty="0">
                          <a:effectLst/>
                        </a:rPr>
                        <a:t>____</a:t>
                      </a:r>
                      <a:r>
                        <a:rPr lang="en-US" sz="900" dirty="0">
                          <a:effectLst/>
                        </a:rPr>
                        <a:t>negative </a:t>
                      </a:r>
                      <a:r>
                        <a:rPr lang="he-IL" sz="900" dirty="0">
                          <a:effectLst/>
                        </a:rPr>
                        <a:t> </a:t>
                      </a:r>
                      <a:r>
                        <a:rPr lang="en-US" sz="900" dirty="0">
                          <a:effectLst/>
                        </a:rPr>
                        <a:t>____</a:t>
                      </a:r>
                    </a:p>
                    <a:p>
                      <a:pPr algn="r" rtl="1"/>
                      <a:r>
                        <a:rPr lang="he-IL" sz="900" dirty="0">
                          <a:effectLst/>
                        </a:rPr>
                        <a:t> </a:t>
                      </a:r>
                      <a:endParaRPr lang="en-US" sz="900" dirty="0">
                        <a:effectLst/>
                      </a:endParaRPr>
                    </a:p>
                    <a:p>
                      <a:pPr algn="l" rtl="0"/>
                      <a:r>
                        <a:rPr lang="en-US" sz="900" dirty="0">
                          <a:effectLst/>
                        </a:rPr>
                        <a:t>Community </a:t>
                      </a:r>
                    </a:p>
                    <a:p>
                      <a:pPr algn="l" rtl="0"/>
                      <a:r>
                        <a:rPr lang="en-US" sz="900" dirty="0">
                          <a:effectLst/>
                        </a:rPr>
                        <a:t>Assess the extent of joint play among children: who came together (friends and siblings)</a:t>
                      </a:r>
                      <a:r>
                        <a:rPr lang="he-IL" sz="900" dirty="0">
                          <a:effectLst/>
                        </a:rPr>
                        <a:t>_</a:t>
                      </a:r>
                      <a:r>
                        <a:rPr lang="en-US" sz="900" dirty="0">
                          <a:effectLst/>
                        </a:rPr>
                        <a:t>__</a:t>
                      </a:r>
                      <a:r>
                        <a:rPr lang="he-IL" sz="900" dirty="0">
                          <a:effectLst/>
                        </a:rPr>
                        <a:t> </a:t>
                      </a:r>
                      <a:r>
                        <a:rPr lang="en-US" sz="900" dirty="0">
                          <a:effectLst/>
                        </a:rPr>
                        <a:t>who met at the activity</a:t>
                      </a:r>
                      <a:r>
                        <a:rPr lang="he-IL" sz="900" dirty="0">
                          <a:effectLst/>
                        </a:rPr>
                        <a:t>____ </a:t>
                      </a:r>
                      <a:r>
                        <a:rPr lang="en-US" sz="900" dirty="0">
                          <a:effectLst/>
                        </a:rPr>
                        <a:t> there was no interaction between children, they played only with their caregiver or alone</a:t>
                      </a:r>
                      <a:r>
                        <a:rPr lang="he-IL" sz="900" dirty="0">
                          <a:effectLst/>
                        </a:rPr>
                        <a:t>___</a:t>
                      </a:r>
                      <a:endParaRPr lang="en-US" sz="900" dirty="0">
                        <a:effectLst/>
                      </a:endParaRPr>
                    </a:p>
                    <a:p>
                      <a:pPr algn="l" rtl="0"/>
                      <a:r>
                        <a:rPr lang="en-US" sz="900" dirty="0">
                          <a:effectLst/>
                        </a:rPr>
                        <a:t> Assess the extent of interaction among adults:  who came together</a:t>
                      </a:r>
                      <a:r>
                        <a:rPr lang="he-IL" sz="900" dirty="0">
                          <a:effectLst/>
                        </a:rPr>
                        <a:t>__ </a:t>
                      </a:r>
                      <a:r>
                        <a:rPr lang="en-US" sz="900" dirty="0">
                          <a:effectLst/>
                        </a:rPr>
                        <a:t>who met at the activity</a:t>
                      </a:r>
                      <a:r>
                        <a:rPr lang="he-IL" sz="900" dirty="0">
                          <a:effectLst/>
                        </a:rPr>
                        <a:t>____ </a:t>
                      </a:r>
                      <a:r>
                        <a:rPr lang="en-US" sz="900" dirty="0">
                          <a:effectLst/>
                        </a:rPr>
                        <a:t>no interaction among adults</a:t>
                      </a:r>
                      <a:r>
                        <a:rPr lang="he-IL" sz="900" dirty="0">
                          <a:effectLst/>
                        </a:rPr>
                        <a:t>____</a:t>
                      </a:r>
                      <a:endParaRPr lang="en-US" sz="900" dirty="0">
                        <a:effectLst/>
                      </a:endParaRPr>
                    </a:p>
                    <a:p>
                      <a:pPr algn="r" rtl="1"/>
                      <a:r>
                        <a:rPr lang="he-IL" sz="900" dirty="0">
                          <a:effectLst/>
                        </a:rPr>
                        <a:t> </a:t>
                      </a:r>
                      <a:endParaRPr lang="en-US" sz="900" dirty="0">
                        <a:effectLst/>
                      </a:endParaRPr>
                    </a:p>
                    <a:p>
                      <a:pPr algn="l" rtl="0"/>
                      <a:r>
                        <a:rPr lang="en-US" sz="900" dirty="0">
                          <a:effectLst/>
                        </a:rPr>
                        <a:t>Barriers</a:t>
                      </a:r>
                    </a:p>
                    <a:p>
                      <a:pPr algn="l" rtl="0"/>
                      <a:r>
                        <a:rPr lang="en-US" sz="900" dirty="0">
                          <a:effectLst/>
                        </a:rPr>
                        <a:t>Number of incidents observed:</a:t>
                      </a:r>
                      <a:r>
                        <a:rPr lang="he-IL" sz="900" dirty="0">
                          <a:effectLst/>
                        </a:rPr>
                        <a:t> </a:t>
                      </a:r>
                      <a:r>
                        <a:rPr lang="en-US" sz="900" dirty="0">
                          <a:effectLst/>
                        </a:rPr>
                        <a:t>Giving children a cellphone to “occupy” them</a:t>
                      </a:r>
                      <a:r>
                        <a:rPr lang="he-IL" sz="900" dirty="0">
                          <a:effectLst/>
                        </a:rPr>
                        <a:t>___ </a:t>
                      </a:r>
                      <a:r>
                        <a:rPr lang="en-US" sz="900" dirty="0">
                          <a:effectLst/>
                        </a:rPr>
                        <a:t>Adults using cellphones</a:t>
                      </a:r>
                      <a:r>
                        <a:rPr lang="he-IL" sz="900" dirty="0">
                          <a:effectLst/>
                        </a:rPr>
                        <a:t>_____ </a:t>
                      </a:r>
                      <a:r>
                        <a:rPr lang="en-US" sz="900" dirty="0">
                          <a:effectLst/>
                        </a:rPr>
                        <a:t>Other (specify) </a:t>
                      </a:r>
                      <a:r>
                        <a:rPr lang="he-IL" sz="900" dirty="0">
                          <a:effectLst/>
                        </a:rPr>
                        <a:t> ____</a:t>
                      </a:r>
                      <a:endParaRPr lang="en-US" sz="900" dirty="0">
                        <a:effectLst/>
                      </a:endParaRPr>
                    </a:p>
                    <a:p>
                      <a:pPr algn="r" rtl="1"/>
                      <a:r>
                        <a:rPr lang="he-IL" sz="900" dirty="0">
                          <a:effectLst/>
                        </a:rPr>
                        <a:t> </a:t>
                      </a:r>
                      <a:endParaRPr lang="en-US" sz="900" dirty="0">
                        <a:effectLst/>
                      </a:endParaRPr>
                    </a:p>
                    <a:p>
                      <a:pPr algn="l" rtl="0"/>
                      <a:r>
                        <a:rPr lang="en-US" sz="900" dirty="0">
                          <a:effectLst/>
                        </a:rPr>
                        <a:t>Describe the behavior, communication, and interactions of children and adults (examples of the above indices, attitudes towards counselors and community staff, active participation, encouraging children to participate, parent-child relationship, joint play between children and parents and among children, adults’ interactions and conversation):</a:t>
                      </a:r>
                    </a:p>
                    <a:p>
                      <a:pPr algn="l" rtl="0"/>
                      <a:r>
                        <a:rPr lang="en-US" sz="900" dirty="0">
                          <a:effectLst/>
                        </a:rPr>
                        <a:t>Did the adults take part in the activity and encourage their children’s curiosity about the activity? If so, how? </a:t>
                      </a:r>
                    </a:p>
                    <a:p>
                      <a:pPr algn="l" rtl="0"/>
                      <a:r>
                        <a:rPr lang="en-US" sz="900" dirty="0">
                          <a:effectLst/>
                        </a:rPr>
                        <a:t>What attracted the children's attention? What interested and engaged them? Did they spend most of their time in the stations or in the open space? What did the children do?</a:t>
                      </a:r>
                      <a:endParaRPr lang="he-IL" sz="900" dirty="0">
                        <a:effectLst/>
                      </a:endParaRPr>
                    </a:p>
                    <a:p>
                      <a:pPr algn="l" rtl="0"/>
                      <a:endParaRPr lang="en-US" sz="900" dirty="0">
                        <a:effectLst/>
                      </a:endParaRPr>
                    </a:p>
                    <a:p>
                      <a:pPr algn="l" rtl="0"/>
                      <a:r>
                        <a:rPr lang="he-IL" sz="900" dirty="0">
                          <a:effectLst/>
                        </a:rPr>
                        <a:t> </a:t>
                      </a:r>
                      <a:endParaRPr lang="en-US" sz="900" dirty="0">
                        <a:effectLst/>
                        <a:latin typeface="Times New Roman" panose="02020603050405020304" pitchFamily="18" charset="0"/>
                        <a:ea typeface="Calibri" panose="020F0502020204030204" pitchFamily="34" charset="0"/>
                        <a:cs typeface="Arial" panose="020B0604020202020204" pitchFamily="34" charset="0"/>
                      </a:endParaRPr>
                    </a:p>
                  </a:txBody>
                  <a:tcPr marL="24163" marR="24163" marT="0" marB="0"/>
                </a:tc>
                <a:tc hMerge="1">
                  <a:txBody>
                    <a:bodyPr/>
                    <a:lstStyle/>
                    <a:p>
                      <a:pPr rtl="1"/>
                      <a:endParaRPr lang="he-IL"/>
                    </a:p>
                  </a:txBody>
                  <a:tcPr/>
                </a:tc>
                <a:extLst>
                  <a:ext uri="{0D108BD9-81ED-4DB2-BD59-A6C34878D82A}">
                    <a16:rowId xmlns:a16="http://schemas.microsoft.com/office/drawing/2014/main" val="3988790157"/>
                  </a:ext>
                </a:extLst>
              </a:tr>
            </a:tbl>
          </a:graphicData>
        </a:graphic>
      </p:graphicFrame>
    </p:spTree>
    <p:extLst>
      <p:ext uri="{BB962C8B-B14F-4D97-AF65-F5344CB8AC3E}">
        <p14:creationId xmlns:p14="http://schemas.microsoft.com/office/powerpoint/2010/main" val="18298502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59</a:t>
            </a:fld>
            <a:endParaRPr lang="en-US" sz="1400" dirty="0"/>
          </a:p>
        </p:txBody>
      </p:sp>
      <p:sp>
        <p:nvSpPr>
          <p:cNvPr id="5" name="TextBox 4">
            <a:extLst>
              <a:ext uri="{FF2B5EF4-FFF2-40B4-BE49-F238E27FC236}">
                <a16:creationId xmlns:a16="http://schemas.microsoft.com/office/drawing/2014/main" id="{319FDA69-4B85-4008-B2DE-AAE19577AE6F}"/>
              </a:ext>
            </a:extLst>
          </p:cNvPr>
          <p:cNvSpPr txBox="1"/>
          <p:nvPr/>
        </p:nvSpPr>
        <p:spPr>
          <a:xfrm>
            <a:off x="414678" y="864699"/>
            <a:ext cx="11362643" cy="380682"/>
          </a:xfrm>
          <a:prstGeom prst="rect">
            <a:avLst/>
          </a:prstGeom>
          <a:noFill/>
        </p:spPr>
        <p:txBody>
          <a:bodyPr wrap="square" rtlCol="1">
            <a:spAutoFit/>
          </a:bodyPr>
          <a:lstStyle/>
          <a:p>
            <a:pPr algn="r" rtl="1">
              <a:lnSpc>
                <a:spcPct val="150000"/>
              </a:lnSpc>
            </a:pPr>
            <a:endParaRPr lang="he-IL" sz="1400" dirty="0"/>
          </a:p>
        </p:txBody>
      </p:sp>
      <p:sp>
        <p:nvSpPr>
          <p:cNvPr id="6" name="TextBox 5">
            <a:extLst>
              <a:ext uri="{FF2B5EF4-FFF2-40B4-BE49-F238E27FC236}">
                <a16:creationId xmlns:a16="http://schemas.microsoft.com/office/drawing/2014/main" id="{C2CBB5D8-F182-42FC-AD67-7F5A42C7F068}"/>
              </a:ext>
            </a:extLst>
          </p:cNvPr>
          <p:cNvSpPr txBox="1"/>
          <p:nvPr/>
        </p:nvSpPr>
        <p:spPr>
          <a:xfrm>
            <a:off x="1" y="-1"/>
            <a:ext cx="12192000" cy="400110"/>
          </a:xfrm>
          <a:prstGeom prst="rect">
            <a:avLst/>
          </a:prstGeom>
          <a:solidFill>
            <a:srgbClr val="EC1C3C"/>
          </a:solidFill>
        </p:spPr>
        <p:txBody>
          <a:bodyPr wrap="square" rtlCol="0">
            <a:spAutoFit/>
          </a:bodyPr>
          <a:lstStyle/>
          <a:p>
            <a:pPr algn="ctr" rtl="1"/>
            <a:r>
              <a:rPr lang="en-US" sz="2000" b="1" dirty="0">
                <a:solidFill>
                  <a:schemeClr val="bg1"/>
                </a:solidFill>
                <a:latin typeface="Tahoma" pitchFamily="34" charset="0"/>
                <a:ea typeface="Tahoma" pitchFamily="34" charset="0"/>
                <a:cs typeface="Tahoma" pitchFamily="34" charset="0"/>
              </a:rPr>
              <a:t>Example of Observation Index – Public Space – Play Street </a:t>
            </a:r>
            <a:endParaRPr lang="he-IL" sz="2000" b="1" dirty="0">
              <a:solidFill>
                <a:schemeClr val="bg1"/>
              </a:solidFill>
              <a:latin typeface="Tahoma" pitchFamily="34" charset="0"/>
              <a:ea typeface="Tahoma" pitchFamily="34" charset="0"/>
              <a:cs typeface="Tahoma" pitchFamily="34" charset="0"/>
            </a:endParaRPr>
          </a:p>
        </p:txBody>
      </p:sp>
      <p:graphicFrame>
        <p:nvGraphicFramePr>
          <p:cNvPr id="4" name="Table 3">
            <a:extLst>
              <a:ext uri="{FF2B5EF4-FFF2-40B4-BE49-F238E27FC236}">
                <a16:creationId xmlns:a16="http://schemas.microsoft.com/office/drawing/2014/main" id="{C1958D76-8C90-456D-8D92-3206EC58E039}"/>
              </a:ext>
            </a:extLst>
          </p:cNvPr>
          <p:cNvGraphicFramePr>
            <a:graphicFrameLocks noGrp="1"/>
          </p:cNvGraphicFramePr>
          <p:nvPr>
            <p:extLst>
              <p:ext uri="{D42A27DB-BD31-4B8C-83A1-F6EECF244321}">
                <p14:modId xmlns:p14="http://schemas.microsoft.com/office/powerpoint/2010/main" val="3335165034"/>
              </p:ext>
            </p:extLst>
          </p:nvPr>
        </p:nvGraphicFramePr>
        <p:xfrm>
          <a:off x="-1" y="400109"/>
          <a:ext cx="12192000" cy="6582534"/>
        </p:xfrm>
        <a:graphic>
          <a:graphicData uri="http://schemas.openxmlformats.org/drawingml/2006/table">
            <a:tbl>
              <a:tblPr rtl="1" firstRow="1" firstCol="1" bandRow="1">
                <a:tableStyleId>{5C22544A-7EE6-4342-B048-85BDC9FD1C3A}</a:tableStyleId>
              </a:tblPr>
              <a:tblGrid>
                <a:gridCol w="208280">
                  <a:extLst>
                    <a:ext uri="{9D8B030D-6E8A-4147-A177-3AD203B41FA5}">
                      <a16:colId xmlns:a16="http://schemas.microsoft.com/office/drawing/2014/main" val="1805640746"/>
                    </a:ext>
                  </a:extLst>
                </a:gridCol>
                <a:gridCol w="2995930">
                  <a:extLst>
                    <a:ext uri="{9D8B030D-6E8A-4147-A177-3AD203B41FA5}">
                      <a16:colId xmlns:a16="http://schemas.microsoft.com/office/drawing/2014/main" val="3315715289"/>
                    </a:ext>
                  </a:extLst>
                </a:gridCol>
                <a:gridCol w="2995930">
                  <a:extLst>
                    <a:ext uri="{9D8B030D-6E8A-4147-A177-3AD203B41FA5}">
                      <a16:colId xmlns:a16="http://schemas.microsoft.com/office/drawing/2014/main" val="1322153199"/>
                    </a:ext>
                  </a:extLst>
                </a:gridCol>
                <a:gridCol w="2995930">
                  <a:extLst>
                    <a:ext uri="{9D8B030D-6E8A-4147-A177-3AD203B41FA5}">
                      <a16:colId xmlns:a16="http://schemas.microsoft.com/office/drawing/2014/main" val="3635742924"/>
                    </a:ext>
                  </a:extLst>
                </a:gridCol>
                <a:gridCol w="2995930">
                  <a:extLst>
                    <a:ext uri="{9D8B030D-6E8A-4147-A177-3AD203B41FA5}">
                      <a16:colId xmlns:a16="http://schemas.microsoft.com/office/drawing/2014/main" val="733262730"/>
                    </a:ext>
                  </a:extLst>
                </a:gridCol>
              </a:tblGrid>
              <a:tr h="205234">
                <a:tc>
                  <a:txBody>
                    <a:bodyPr/>
                    <a:lstStyle/>
                    <a:p>
                      <a:pPr algn="r" rtl="1"/>
                      <a:r>
                        <a:rPr lang="he-IL" sz="800" dirty="0">
                          <a:effectLst/>
                        </a:rPr>
                        <a:t> </a:t>
                      </a:r>
                      <a:endParaRPr lang="en-US" sz="900" dirty="0">
                        <a:effectLst/>
                        <a:latin typeface="Times New Roman" panose="02020603050405020304" pitchFamily="18" charset="0"/>
                        <a:ea typeface="Calibri" panose="020F0502020204030204" pitchFamily="34" charset="0"/>
                        <a:cs typeface="Arial" panose="020B0604020202020204" pitchFamily="34" charset="0"/>
                      </a:endParaRPr>
                    </a:p>
                  </a:txBody>
                  <a:tcPr marL="33335" marR="33335" marT="0" marB="0"/>
                </a:tc>
                <a:tc gridSpan="4">
                  <a:txBody>
                    <a:bodyPr/>
                    <a:lstStyle/>
                    <a:p>
                      <a:pPr algn="r" rtl="1"/>
                      <a:r>
                        <a:rPr lang="en-US" sz="1000" dirty="0">
                          <a:effectLst/>
                        </a:rPr>
                        <a:t>Questions for field interviews with parents / families during the observation</a:t>
                      </a:r>
                      <a:endParaRPr lang="en-US" sz="1000" dirty="0">
                        <a:effectLst/>
                        <a:latin typeface="Times New Roman" panose="02020603050405020304" pitchFamily="18" charset="0"/>
                        <a:ea typeface="Calibri" panose="020F0502020204030204" pitchFamily="34" charset="0"/>
                        <a:cs typeface="Arial" panose="020B0604020202020204" pitchFamily="34" charset="0"/>
                      </a:endParaRPr>
                    </a:p>
                  </a:txBody>
                  <a:tcPr marL="33335" marR="33335" marT="0" marB="0"/>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1525536687"/>
                  </a:ext>
                </a:extLst>
              </a:tr>
              <a:tr h="164634">
                <a:tc rowSpan="11">
                  <a:txBody>
                    <a:bodyPr/>
                    <a:lstStyle/>
                    <a:p>
                      <a:pPr algn="r" rtl="1"/>
                      <a:r>
                        <a:rPr lang="he-IL" sz="800" dirty="0">
                          <a:effectLst/>
                        </a:rPr>
                        <a:t> </a:t>
                      </a:r>
                      <a:endParaRPr lang="en-US" sz="900" dirty="0">
                        <a:effectLst/>
                        <a:latin typeface="Times New Roman" panose="02020603050405020304" pitchFamily="18" charset="0"/>
                        <a:ea typeface="Calibri" panose="020F0502020204030204" pitchFamily="34" charset="0"/>
                        <a:cs typeface="Arial" panose="020B0604020202020204" pitchFamily="34" charset="0"/>
                      </a:endParaRPr>
                    </a:p>
                  </a:txBody>
                  <a:tcPr marL="33335" marR="33335" marT="0" marB="0"/>
                </a:tc>
                <a:tc gridSpan="2">
                  <a:txBody>
                    <a:bodyPr/>
                    <a:lstStyle/>
                    <a:p>
                      <a:pPr algn="l" rtl="0"/>
                      <a:r>
                        <a:rPr lang="en-US" sz="1000" dirty="0">
                          <a:effectLst/>
                        </a:rPr>
                        <a:t>Adult</a:t>
                      </a:r>
                      <a:r>
                        <a:rPr lang="he-IL" sz="1000" dirty="0">
                          <a:effectLst/>
                        </a:rPr>
                        <a:t> </a:t>
                      </a:r>
                      <a:r>
                        <a:rPr lang="en-US" sz="1000" dirty="0">
                          <a:effectLst/>
                        </a:rPr>
                        <a:t>2</a:t>
                      </a:r>
                      <a:r>
                        <a:rPr lang="he-IL" sz="1000" dirty="0">
                          <a:effectLst/>
                        </a:rPr>
                        <a:t>  </a:t>
                      </a:r>
                      <a:r>
                        <a:rPr lang="en-US" sz="1000" u="sng" dirty="0">
                          <a:effectLst/>
                        </a:rPr>
                        <a:t>Relationship:</a:t>
                      </a:r>
                      <a:r>
                        <a:rPr lang="he-IL" sz="1000" dirty="0">
                          <a:effectLst/>
                        </a:rPr>
                        <a:t> </a:t>
                      </a:r>
                      <a:r>
                        <a:rPr lang="en-US" sz="1000" dirty="0">
                          <a:effectLst/>
                        </a:rPr>
                        <a:t>parent</a:t>
                      </a:r>
                      <a:r>
                        <a:rPr lang="he-IL" sz="1000" dirty="0">
                          <a:effectLst/>
                        </a:rPr>
                        <a:t>/ </a:t>
                      </a:r>
                      <a:r>
                        <a:rPr lang="en-US" sz="1000" dirty="0">
                          <a:effectLst/>
                        </a:rPr>
                        <a:t>grandparent</a:t>
                      </a:r>
                      <a:r>
                        <a:rPr lang="he-IL" sz="1000" dirty="0">
                          <a:effectLst/>
                        </a:rPr>
                        <a:t>/ </a:t>
                      </a:r>
                      <a:r>
                        <a:rPr lang="en-US" sz="1000" dirty="0">
                          <a:effectLst/>
                        </a:rPr>
                        <a:t>caregiver</a:t>
                      </a:r>
                      <a:r>
                        <a:rPr lang="he-IL" sz="1000" dirty="0">
                          <a:effectLst/>
                        </a:rPr>
                        <a:t>/ </a:t>
                      </a:r>
                      <a:r>
                        <a:rPr lang="en-US" sz="1000" dirty="0">
                          <a:effectLst/>
                        </a:rPr>
                        <a:t>other</a:t>
                      </a:r>
                      <a:r>
                        <a:rPr lang="he-IL" sz="1000" dirty="0">
                          <a:effectLst/>
                        </a:rPr>
                        <a:t>  </a:t>
                      </a:r>
                      <a:r>
                        <a:rPr lang="en-US" sz="1000" u="sng" dirty="0">
                          <a:effectLst/>
                        </a:rPr>
                        <a:t>gender </a:t>
                      </a:r>
                      <a:r>
                        <a:rPr lang="he-IL" sz="1000" dirty="0">
                          <a:effectLst/>
                        </a:rPr>
                        <a:t>:</a:t>
                      </a:r>
                      <a:r>
                        <a:rPr lang="en-US" sz="1000" dirty="0">
                          <a:effectLst/>
                        </a:rPr>
                        <a:t>M/F</a:t>
                      </a:r>
                      <a:r>
                        <a:rPr lang="he-IL" sz="1000" dirty="0">
                          <a:effectLst/>
                        </a:rPr>
                        <a:t>   </a:t>
                      </a:r>
                      <a:r>
                        <a:rPr lang="en-US" sz="1000" u="sng" dirty="0">
                          <a:effectLst/>
                        </a:rPr>
                        <a:t>age</a:t>
                      </a:r>
                      <a:r>
                        <a:rPr lang="he-IL" sz="1000" dirty="0">
                          <a:effectLst/>
                        </a:rPr>
                        <a:t> ___</a:t>
                      </a:r>
                      <a:endParaRPr lang="en-US" sz="1000" dirty="0">
                        <a:effectLst/>
                        <a:latin typeface="Times New Roman" panose="02020603050405020304" pitchFamily="18" charset="0"/>
                        <a:ea typeface="Calibri" panose="020F0502020204030204" pitchFamily="34" charset="0"/>
                        <a:cs typeface="Arial" panose="020B0604020202020204" pitchFamily="34" charset="0"/>
                      </a:endParaRPr>
                    </a:p>
                  </a:txBody>
                  <a:tcPr marL="33335" marR="33335" marT="0" marB="0"/>
                </a:tc>
                <a:tc hMerge="1">
                  <a:txBody>
                    <a:bodyPr/>
                    <a:lstStyle/>
                    <a:p>
                      <a:pPr rtl="1"/>
                      <a:endParaRPr lang="he-IL"/>
                    </a:p>
                  </a:txBody>
                  <a:tcPr/>
                </a:tc>
                <a:tc gridSpan="2">
                  <a:txBody>
                    <a:bodyPr/>
                    <a:lstStyle/>
                    <a:p>
                      <a:pPr algn="l" rtl="0"/>
                      <a:r>
                        <a:rPr lang="en-US" sz="1000" dirty="0">
                          <a:effectLst/>
                        </a:rPr>
                        <a:t>adult</a:t>
                      </a:r>
                      <a:r>
                        <a:rPr lang="he-IL" sz="1000" dirty="0">
                          <a:effectLst/>
                        </a:rPr>
                        <a:t> </a:t>
                      </a:r>
                      <a:r>
                        <a:rPr lang="en-US" sz="1000" dirty="0">
                          <a:effectLst/>
                        </a:rPr>
                        <a:t>1</a:t>
                      </a:r>
                      <a:r>
                        <a:rPr lang="he-IL" sz="1000" dirty="0">
                          <a:effectLst/>
                        </a:rPr>
                        <a:t>  </a:t>
                      </a:r>
                      <a:r>
                        <a:rPr lang="en-US" sz="1000" u="sng" dirty="0">
                          <a:effectLst/>
                        </a:rPr>
                        <a:t>relationship: </a:t>
                      </a:r>
                      <a:r>
                        <a:rPr lang="en-US" sz="1000" dirty="0">
                          <a:effectLst/>
                        </a:rPr>
                        <a:t>parent</a:t>
                      </a:r>
                      <a:r>
                        <a:rPr lang="he-IL" sz="1000" dirty="0">
                          <a:effectLst/>
                        </a:rPr>
                        <a:t>/ </a:t>
                      </a:r>
                      <a:r>
                        <a:rPr lang="en-US" sz="1000" dirty="0">
                          <a:effectLst/>
                        </a:rPr>
                        <a:t>grandparent</a:t>
                      </a:r>
                      <a:r>
                        <a:rPr lang="he-IL" sz="1000" dirty="0">
                          <a:effectLst/>
                        </a:rPr>
                        <a:t>/ </a:t>
                      </a:r>
                      <a:r>
                        <a:rPr lang="en-US" sz="1000" dirty="0">
                          <a:effectLst/>
                        </a:rPr>
                        <a:t>caregiver</a:t>
                      </a:r>
                      <a:r>
                        <a:rPr lang="he-IL" sz="1000" dirty="0">
                          <a:effectLst/>
                        </a:rPr>
                        <a:t>/ </a:t>
                      </a:r>
                      <a:r>
                        <a:rPr lang="en-US" sz="1000" dirty="0">
                          <a:effectLst/>
                        </a:rPr>
                        <a:t>other</a:t>
                      </a:r>
                      <a:r>
                        <a:rPr lang="he-IL" sz="1000" dirty="0">
                          <a:effectLst/>
                        </a:rPr>
                        <a:t>  </a:t>
                      </a:r>
                      <a:r>
                        <a:rPr lang="en-US" sz="1000" u="sng" dirty="0">
                          <a:effectLst/>
                        </a:rPr>
                        <a:t>gender:</a:t>
                      </a:r>
                      <a:r>
                        <a:rPr lang="he-IL" sz="1000" dirty="0">
                          <a:effectLst/>
                        </a:rPr>
                        <a:t> </a:t>
                      </a:r>
                      <a:r>
                        <a:rPr lang="en-US" sz="1000" dirty="0">
                          <a:effectLst/>
                        </a:rPr>
                        <a:t>M</a:t>
                      </a:r>
                      <a:r>
                        <a:rPr lang="he-IL" sz="1000" dirty="0">
                          <a:effectLst/>
                        </a:rPr>
                        <a:t>/</a:t>
                      </a:r>
                      <a:r>
                        <a:rPr lang="en-US" sz="1000" dirty="0">
                          <a:effectLst/>
                        </a:rPr>
                        <a:t>F</a:t>
                      </a:r>
                      <a:r>
                        <a:rPr lang="he-IL" sz="1000" dirty="0">
                          <a:effectLst/>
                        </a:rPr>
                        <a:t>   </a:t>
                      </a:r>
                      <a:r>
                        <a:rPr lang="en-US" sz="1000" u="sng" dirty="0">
                          <a:effectLst/>
                        </a:rPr>
                        <a:t>age:</a:t>
                      </a:r>
                      <a:r>
                        <a:rPr lang="he-IL" sz="1000" dirty="0">
                          <a:effectLst/>
                        </a:rPr>
                        <a:t> ___</a:t>
                      </a:r>
                      <a:endParaRPr lang="en-US" sz="1000" dirty="0">
                        <a:effectLst/>
                        <a:latin typeface="Times New Roman" panose="02020603050405020304" pitchFamily="18" charset="0"/>
                        <a:ea typeface="Calibri" panose="020F0502020204030204" pitchFamily="34" charset="0"/>
                        <a:cs typeface="Arial" panose="020B0604020202020204" pitchFamily="34" charset="0"/>
                      </a:endParaRPr>
                    </a:p>
                  </a:txBody>
                  <a:tcPr marL="33335" marR="33335" marT="0" marB="0"/>
                </a:tc>
                <a:tc hMerge="1">
                  <a:txBody>
                    <a:bodyPr/>
                    <a:lstStyle/>
                    <a:p>
                      <a:pPr rtl="1"/>
                      <a:endParaRPr lang="he-IL"/>
                    </a:p>
                  </a:txBody>
                  <a:tcPr/>
                </a:tc>
                <a:extLst>
                  <a:ext uri="{0D108BD9-81ED-4DB2-BD59-A6C34878D82A}">
                    <a16:rowId xmlns:a16="http://schemas.microsoft.com/office/drawing/2014/main" val="289098828"/>
                  </a:ext>
                </a:extLst>
              </a:tr>
              <a:tr h="505726">
                <a:tc vMerge="1">
                  <a:txBody>
                    <a:bodyPr/>
                    <a:lstStyle/>
                    <a:p>
                      <a:pPr rtl="1"/>
                      <a:endParaRPr lang="he-IL" sz="2800" dirty="0"/>
                    </a:p>
                  </a:txBody>
                  <a:tcPr/>
                </a:tc>
                <a:tc>
                  <a:txBody>
                    <a:bodyPr/>
                    <a:lstStyle/>
                    <a:p>
                      <a:pPr algn="l" rtl="0"/>
                      <a:r>
                        <a:rPr lang="en-US" sz="1000" dirty="0">
                          <a:effectLst/>
                        </a:rPr>
                        <a:t>Child </a:t>
                      </a:r>
                      <a:r>
                        <a:rPr lang="he-IL" sz="1000" dirty="0">
                          <a:effectLst/>
                        </a:rPr>
                        <a:t> </a:t>
                      </a:r>
                      <a:r>
                        <a:rPr lang="en-US" sz="1000" dirty="0">
                          <a:effectLst/>
                        </a:rPr>
                        <a:t>4</a:t>
                      </a:r>
                      <a:r>
                        <a:rPr lang="he-IL" sz="1000" dirty="0">
                          <a:effectLst/>
                        </a:rPr>
                        <a:t>   </a:t>
                      </a:r>
                      <a:r>
                        <a:rPr lang="en-US" sz="1000" u="sng" dirty="0">
                          <a:effectLst/>
                        </a:rPr>
                        <a:t>gender: </a:t>
                      </a:r>
                      <a:r>
                        <a:rPr lang="en-US" sz="1000" dirty="0">
                          <a:effectLst/>
                        </a:rPr>
                        <a:t>M</a:t>
                      </a:r>
                      <a:r>
                        <a:rPr lang="he-IL" sz="1000" dirty="0">
                          <a:effectLst/>
                        </a:rPr>
                        <a:t>/</a:t>
                      </a:r>
                      <a:r>
                        <a:rPr lang="en-US" sz="1000" dirty="0">
                          <a:effectLst/>
                        </a:rPr>
                        <a:t>F</a:t>
                      </a:r>
                      <a:r>
                        <a:rPr lang="he-IL" sz="1000" dirty="0">
                          <a:effectLst/>
                        </a:rPr>
                        <a:t>   </a:t>
                      </a:r>
                      <a:r>
                        <a:rPr lang="en-US" sz="1000" u="sng" dirty="0">
                          <a:effectLst/>
                        </a:rPr>
                        <a:t>age</a:t>
                      </a:r>
                      <a:r>
                        <a:rPr lang="he-IL" sz="1000" u="sng" dirty="0">
                          <a:effectLst/>
                        </a:rPr>
                        <a:t>: </a:t>
                      </a:r>
                      <a:endParaRPr lang="en-US" sz="1000" dirty="0">
                        <a:effectLst/>
                        <a:latin typeface="Times New Roman" panose="02020603050405020304" pitchFamily="18" charset="0"/>
                        <a:ea typeface="Calibri" panose="020F0502020204030204" pitchFamily="34" charset="0"/>
                        <a:cs typeface="Arial" panose="020B0604020202020204" pitchFamily="34" charset="0"/>
                      </a:endParaRPr>
                    </a:p>
                  </a:txBody>
                  <a:tcPr marL="33335" marR="33335" marT="0" marB="0"/>
                </a:tc>
                <a:tc>
                  <a:txBody>
                    <a:bodyPr/>
                    <a:lstStyle/>
                    <a:p>
                      <a:pPr algn="l" rtl="0"/>
                      <a:r>
                        <a:rPr lang="en-US" sz="1000" dirty="0">
                          <a:effectLst/>
                        </a:rPr>
                        <a:t>child</a:t>
                      </a:r>
                      <a:r>
                        <a:rPr lang="he-IL" sz="1000" dirty="0">
                          <a:effectLst/>
                        </a:rPr>
                        <a:t> </a:t>
                      </a:r>
                      <a:r>
                        <a:rPr lang="en-US" sz="1000" dirty="0">
                          <a:effectLst/>
                        </a:rPr>
                        <a:t>3</a:t>
                      </a:r>
                      <a:r>
                        <a:rPr lang="he-IL" sz="1000" dirty="0">
                          <a:effectLst/>
                        </a:rPr>
                        <a:t>   </a:t>
                      </a:r>
                      <a:r>
                        <a:rPr lang="en-US" sz="1000" u="sng" dirty="0">
                          <a:effectLst/>
                        </a:rPr>
                        <a:t>gender: </a:t>
                      </a:r>
                      <a:r>
                        <a:rPr lang="en-US" sz="1000" dirty="0">
                          <a:effectLst/>
                        </a:rPr>
                        <a:t>M</a:t>
                      </a:r>
                      <a:r>
                        <a:rPr lang="he-IL" sz="1000" dirty="0">
                          <a:effectLst/>
                        </a:rPr>
                        <a:t>/</a:t>
                      </a:r>
                      <a:r>
                        <a:rPr lang="en-US" sz="1000" dirty="0">
                          <a:effectLst/>
                        </a:rPr>
                        <a:t>F</a:t>
                      </a:r>
                      <a:r>
                        <a:rPr lang="he-IL" sz="1000" dirty="0">
                          <a:effectLst/>
                        </a:rPr>
                        <a:t>   </a:t>
                      </a:r>
                      <a:r>
                        <a:rPr lang="en-US" sz="1000" u="sng" dirty="0">
                          <a:effectLst/>
                        </a:rPr>
                        <a:t>age</a:t>
                      </a:r>
                      <a:r>
                        <a:rPr lang="he-IL" sz="1000" u="sng" dirty="0">
                          <a:effectLst/>
                        </a:rPr>
                        <a:t>:</a:t>
                      </a:r>
                      <a:endParaRPr lang="en-US" sz="1000" dirty="0">
                        <a:effectLst/>
                        <a:latin typeface="Times New Roman" panose="02020603050405020304" pitchFamily="18" charset="0"/>
                        <a:ea typeface="Calibri" panose="020F0502020204030204" pitchFamily="34" charset="0"/>
                        <a:cs typeface="Arial" panose="020B0604020202020204" pitchFamily="34" charset="0"/>
                      </a:endParaRPr>
                    </a:p>
                  </a:txBody>
                  <a:tcPr marL="33335" marR="33335" marT="0" marB="0"/>
                </a:tc>
                <a:tc>
                  <a:txBody>
                    <a:bodyPr/>
                    <a:lstStyle/>
                    <a:p>
                      <a:pPr algn="l" rtl="0"/>
                      <a:r>
                        <a:rPr lang="en-US" sz="1000" dirty="0">
                          <a:effectLst/>
                        </a:rPr>
                        <a:t>child</a:t>
                      </a:r>
                      <a:r>
                        <a:rPr lang="he-IL" sz="1000" dirty="0">
                          <a:effectLst/>
                        </a:rPr>
                        <a:t> </a:t>
                      </a:r>
                      <a:r>
                        <a:rPr lang="en-US" sz="1000" dirty="0">
                          <a:effectLst/>
                        </a:rPr>
                        <a:t>2</a:t>
                      </a:r>
                      <a:r>
                        <a:rPr lang="he-IL" sz="1000" dirty="0">
                          <a:effectLst/>
                        </a:rPr>
                        <a:t>   </a:t>
                      </a:r>
                      <a:r>
                        <a:rPr lang="en-US" sz="1000" u="sng" dirty="0">
                          <a:effectLst/>
                        </a:rPr>
                        <a:t>gender: </a:t>
                      </a:r>
                      <a:r>
                        <a:rPr lang="en-US" sz="1000" dirty="0">
                          <a:effectLst/>
                        </a:rPr>
                        <a:t>M</a:t>
                      </a:r>
                      <a:r>
                        <a:rPr lang="he-IL" sz="1000" dirty="0">
                          <a:effectLst/>
                        </a:rPr>
                        <a:t>/</a:t>
                      </a:r>
                      <a:r>
                        <a:rPr lang="en-US" sz="1000" dirty="0">
                          <a:effectLst/>
                        </a:rPr>
                        <a:t>F</a:t>
                      </a:r>
                      <a:r>
                        <a:rPr lang="he-IL" sz="1000" dirty="0">
                          <a:effectLst/>
                        </a:rPr>
                        <a:t>   </a:t>
                      </a:r>
                      <a:r>
                        <a:rPr lang="en-US" sz="1000" u="sng" dirty="0">
                          <a:effectLst/>
                        </a:rPr>
                        <a:t>age</a:t>
                      </a:r>
                      <a:r>
                        <a:rPr lang="he-IL" sz="1000" u="sng" dirty="0">
                          <a:effectLst/>
                        </a:rPr>
                        <a:t>:</a:t>
                      </a:r>
                      <a:endParaRPr lang="en-US" sz="1000" dirty="0">
                        <a:effectLst/>
                        <a:latin typeface="Times New Roman" panose="02020603050405020304" pitchFamily="18" charset="0"/>
                        <a:ea typeface="Calibri" panose="020F0502020204030204" pitchFamily="34" charset="0"/>
                        <a:cs typeface="Arial" panose="020B0604020202020204" pitchFamily="34" charset="0"/>
                      </a:endParaRPr>
                    </a:p>
                  </a:txBody>
                  <a:tcPr marL="33335" marR="33335" marT="0" marB="0"/>
                </a:tc>
                <a:tc>
                  <a:txBody>
                    <a:bodyPr/>
                    <a:lstStyle/>
                    <a:p>
                      <a:pPr algn="l" rtl="0"/>
                      <a:r>
                        <a:rPr lang="en-US" sz="1050" dirty="0">
                          <a:effectLst/>
                        </a:rPr>
                        <a:t>child</a:t>
                      </a:r>
                      <a:r>
                        <a:rPr lang="he-IL" sz="1050" dirty="0">
                          <a:effectLst/>
                        </a:rPr>
                        <a:t> </a:t>
                      </a:r>
                      <a:r>
                        <a:rPr lang="en-US" sz="1050" dirty="0">
                          <a:effectLst/>
                        </a:rPr>
                        <a:t>1</a:t>
                      </a:r>
                      <a:r>
                        <a:rPr lang="he-IL" sz="1050" dirty="0">
                          <a:effectLst/>
                        </a:rPr>
                        <a:t>   </a:t>
                      </a:r>
                      <a:r>
                        <a:rPr lang="en-US" sz="1050" u="sng" dirty="0">
                          <a:effectLst/>
                        </a:rPr>
                        <a:t>gender</a:t>
                      </a:r>
                      <a:r>
                        <a:rPr lang="he-IL" sz="1050" u="sng" dirty="0">
                          <a:effectLst/>
                        </a:rPr>
                        <a:t>:</a:t>
                      </a:r>
                      <a:r>
                        <a:rPr lang="en-US" sz="1050" dirty="0">
                          <a:effectLst/>
                        </a:rPr>
                        <a:t> M</a:t>
                      </a:r>
                      <a:r>
                        <a:rPr lang="he-IL" sz="1050" dirty="0">
                          <a:effectLst/>
                        </a:rPr>
                        <a:t>/</a:t>
                      </a:r>
                      <a:r>
                        <a:rPr lang="en-US" sz="1050" dirty="0">
                          <a:effectLst/>
                        </a:rPr>
                        <a:t>F</a:t>
                      </a:r>
                      <a:r>
                        <a:rPr lang="he-IL" sz="1050" dirty="0">
                          <a:effectLst/>
                        </a:rPr>
                        <a:t>   </a:t>
                      </a:r>
                      <a:r>
                        <a:rPr lang="en-US" sz="1050" u="sng" dirty="0">
                          <a:effectLst/>
                        </a:rPr>
                        <a:t>age</a:t>
                      </a:r>
                      <a:r>
                        <a:rPr lang="he-IL" sz="1050" u="sng" dirty="0">
                          <a:effectLst/>
                        </a:rPr>
                        <a:t>:</a:t>
                      </a:r>
                      <a:endParaRPr lang="en-US" sz="1100" dirty="0">
                        <a:effectLst/>
                        <a:latin typeface="Times New Roman" panose="02020603050405020304" pitchFamily="18" charset="0"/>
                        <a:ea typeface="Calibri" panose="020F0502020204030204" pitchFamily="34" charset="0"/>
                        <a:cs typeface="Arial" panose="020B0604020202020204" pitchFamily="34" charset="0"/>
                      </a:endParaRPr>
                    </a:p>
                  </a:txBody>
                  <a:tcPr marL="33335" marR="33335" marT="0" marB="0"/>
                </a:tc>
                <a:extLst>
                  <a:ext uri="{0D108BD9-81ED-4DB2-BD59-A6C34878D82A}">
                    <a16:rowId xmlns:a16="http://schemas.microsoft.com/office/drawing/2014/main" val="687134424"/>
                  </a:ext>
                </a:extLst>
              </a:tr>
              <a:tr h="505726">
                <a:tc vMerge="1">
                  <a:txBody>
                    <a:bodyPr/>
                    <a:lstStyle/>
                    <a:p>
                      <a:pPr rtl="1"/>
                      <a:endParaRPr lang="he-IL" sz="2800" dirty="0"/>
                    </a:p>
                  </a:txBody>
                  <a:tcPr/>
                </a:tc>
                <a:tc gridSpan="4">
                  <a:txBody>
                    <a:bodyPr/>
                    <a:lstStyle/>
                    <a:p>
                      <a:pPr algn="l" rtl="0">
                        <a:lnSpc>
                          <a:spcPct val="115000"/>
                        </a:lnSpc>
                      </a:pPr>
                      <a:r>
                        <a:rPr lang="en-US" sz="1000" dirty="0">
                          <a:effectLst/>
                        </a:rPr>
                        <a:t>Residence</a:t>
                      </a:r>
                      <a:r>
                        <a:rPr lang="he-IL" sz="1000" dirty="0">
                          <a:effectLst/>
                        </a:rPr>
                        <a:t>: </a:t>
                      </a:r>
                      <a:r>
                        <a:rPr lang="en-US" sz="1000" dirty="0">
                          <a:effectLst/>
                        </a:rPr>
                        <a:t>In neighborhood</a:t>
                      </a:r>
                      <a:r>
                        <a:rPr lang="he-IL" sz="1000" dirty="0">
                          <a:effectLst/>
                        </a:rPr>
                        <a:t>/ </a:t>
                      </a:r>
                      <a:r>
                        <a:rPr lang="en-US" sz="1000" dirty="0">
                          <a:effectLst/>
                        </a:rPr>
                        <a:t>Outside the neighborhood (from where?)   </a:t>
                      </a:r>
                      <a:r>
                        <a:rPr lang="he-IL" sz="1000" dirty="0">
                          <a:effectLst/>
                        </a:rPr>
                        <a:t>                  </a:t>
                      </a:r>
                      <a:r>
                        <a:rPr lang="en-US" sz="1000" dirty="0">
                          <a:effectLst/>
                        </a:rPr>
                        <a:t>Is this your first time participating in this activity? </a:t>
                      </a:r>
                      <a:r>
                        <a:rPr lang="he-IL" sz="1000" dirty="0">
                          <a:effectLst/>
                        </a:rPr>
                        <a:t> </a:t>
                      </a:r>
                      <a:r>
                        <a:rPr lang="en-US" sz="1000" dirty="0">
                          <a:effectLst/>
                        </a:rPr>
                        <a:t> </a:t>
                      </a:r>
                      <a:r>
                        <a:rPr lang="he-IL" sz="1000" dirty="0">
                          <a:effectLst/>
                        </a:rPr>
                        <a:t>                      </a:t>
                      </a:r>
                      <a:r>
                        <a:rPr lang="en-US" sz="1000" dirty="0">
                          <a:effectLst/>
                        </a:rPr>
                        <a:t>Means of arrival:</a:t>
                      </a:r>
                      <a:r>
                        <a:rPr lang="he-IL" sz="1000" dirty="0">
                          <a:effectLst/>
                        </a:rPr>
                        <a:t> </a:t>
                      </a:r>
                      <a:r>
                        <a:rPr lang="en-US" sz="1000" dirty="0">
                          <a:effectLst/>
                        </a:rPr>
                        <a:t> by foot</a:t>
                      </a:r>
                      <a:r>
                        <a:rPr lang="he-IL" sz="1000" dirty="0">
                          <a:effectLst/>
                        </a:rPr>
                        <a:t>/ </a:t>
                      </a:r>
                      <a:r>
                        <a:rPr lang="en-US" sz="1000" dirty="0">
                          <a:effectLst/>
                        </a:rPr>
                        <a:t>bicycle</a:t>
                      </a:r>
                      <a:r>
                        <a:rPr lang="he-IL" sz="1000" dirty="0">
                          <a:effectLst/>
                        </a:rPr>
                        <a:t>/ </a:t>
                      </a:r>
                      <a:r>
                        <a:rPr lang="en-US" sz="1000" dirty="0">
                          <a:effectLst/>
                        </a:rPr>
                        <a:t>car</a:t>
                      </a:r>
                      <a:r>
                        <a:rPr lang="he-IL" sz="1000" dirty="0">
                          <a:effectLst/>
                        </a:rPr>
                        <a:t>/ </a:t>
                      </a:r>
                      <a:r>
                        <a:rPr lang="en-US" sz="1000" dirty="0">
                          <a:effectLst/>
                        </a:rPr>
                        <a:t>public transport</a:t>
                      </a:r>
                      <a:r>
                        <a:rPr lang="he-IL" sz="1000" dirty="0">
                          <a:effectLst/>
                        </a:rPr>
                        <a:t>    </a:t>
                      </a:r>
                      <a:endParaRPr lang="en-US" sz="1000" dirty="0">
                        <a:effectLst/>
                        <a:latin typeface="Times New Roman" panose="02020603050405020304" pitchFamily="18" charset="0"/>
                        <a:ea typeface="Calibri" panose="020F0502020204030204" pitchFamily="34" charset="0"/>
                        <a:cs typeface="Arial" panose="020B0604020202020204" pitchFamily="34" charset="0"/>
                      </a:endParaRPr>
                    </a:p>
                  </a:txBody>
                  <a:tcPr marL="33335" marR="33335" marT="0" marB="0"/>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3335830041"/>
                  </a:ext>
                </a:extLst>
              </a:tr>
              <a:tr h="505726">
                <a:tc vMerge="1">
                  <a:txBody>
                    <a:bodyPr/>
                    <a:lstStyle/>
                    <a:p>
                      <a:pPr rtl="1"/>
                      <a:endParaRPr lang="he-IL" sz="2800" dirty="0"/>
                    </a:p>
                  </a:txBody>
                  <a:tcPr/>
                </a:tc>
                <a:tc gridSpan="4">
                  <a:txBody>
                    <a:bodyPr/>
                    <a:lstStyle/>
                    <a:p>
                      <a:pPr algn="l" rtl="0"/>
                      <a:r>
                        <a:rPr lang="en-US" sz="1000" dirty="0">
                          <a:effectLst/>
                        </a:rPr>
                        <a:t>Did you come to the activity intentionally or by chance? </a:t>
                      </a:r>
                    </a:p>
                    <a:p>
                      <a:pPr algn="l" rtl="0"/>
                      <a:r>
                        <a:rPr lang="en-US" sz="1000" dirty="0">
                          <a:effectLst/>
                        </a:rPr>
                        <a:t>If you arrived intentionally, how did you hear about the activity? From a friend/ WhatsApp from the community center / other community WhatsApp groups/ social media/ WhatsApp group of the park/ advertising from the municipality or community center/ Other ___</a:t>
                      </a:r>
                    </a:p>
                    <a:p>
                      <a:pPr algn="l" rtl="0"/>
                      <a:r>
                        <a:rPr lang="en-US" sz="1000" dirty="0">
                          <a:effectLst/>
                        </a:rPr>
                        <a:t>If you arrived by chance, did you know that such an activity was expected to take place? What made you stop and join? (I saw friends/ the children noticed and asked to join/ I saw advertising at the site)</a:t>
                      </a:r>
                    </a:p>
                  </a:txBody>
                  <a:tcPr marL="33335" marR="33335" marT="0" marB="0"/>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643084299"/>
                  </a:ext>
                </a:extLst>
              </a:tr>
              <a:tr h="505726">
                <a:tc vMerge="1">
                  <a:txBody>
                    <a:bodyPr/>
                    <a:lstStyle/>
                    <a:p>
                      <a:pPr rtl="1"/>
                      <a:endParaRPr lang="he-IL" sz="2800" dirty="0"/>
                    </a:p>
                  </a:txBody>
                  <a:tcPr/>
                </a:tc>
                <a:tc gridSpan="4">
                  <a:txBody>
                    <a:bodyPr/>
                    <a:lstStyle/>
                    <a:p>
                      <a:pPr algn="l" rtl="0"/>
                      <a:r>
                        <a:rPr lang="en-US" sz="1000" dirty="0">
                          <a:effectLst/>
                        </a:rPr>
                        <a:t>How has your experience been so far? What did you enjoy? What did the child(ren) enjoy? What was successful? Did the activity encourage creativity? Was it rejuvenating? Did it </a:t>
                      </a:r>
                      <a:r>
                        <a:rPr lang="en-US" sz="1000" dirty="0" err="1">
                          <a:effectLst/>
                        </a:rPr>
                        <a:t>offera</a:t>
                      </a:r>
                      <a:r>
                        <a:rPr lang="en-US" sz="1000" dirty="0">
                          <a:effectLst/>
                        </a:rPr>
                        <a:t> social gathering? </a:t>
                      </a:r>
                    </a:p>
                    <a:p>
                      <a:pPr algn="l" rtl="0"/>
                      <a:r>
                        <a:rPr lang="en-US" sz="1000" dirty="0">
                          <a:effectLst/>
                        </a:rPr>
                        <a:t>Address specific stations as well as the activity in general.</a:t>
                      </a:r>
                    </a:p>
                  </a:txBody>
                  <a:tcPr marL="33335" marR="33335" marT="0" marB="0"/>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2849970908"/>
                  </a:ext>
                </a:extLst>
              </a:tr>
              <a:tr h="505726">
                <a:tc vMerge="1">
                  <a:txBody>
                    <a:bodyPr/>
                    <a:lstStyle/>
                    <a:p>
                      <a:pPr rtl="1"/>
                      <a:endParaRPr lang="he-IL" sz="2800" dirty="0"/>
                    </a:p>
                  </a:txBody>
                  <a:tcPr/>
                </a:tc>
                <a:tc gridSpan="4">
                  <a:txBody>
                    <a:bodyPr/>
                    <a:lstStyle/>
                    <a:p>
                      <a:pPr algn="l" rtl="0"/>
                      <a:r>
                        <a:rPr lang="en-US" sz="1000" dirty="0">
                          <a:effectLst/>
                        </a:rPr>
                        <a:t>What did you enjoy less? What needs improvement, in terms of adapting content to the children's ages and number of participants, the play equipment, organization, etc.?</a:t>
                      </a:r>
                    </a:p>
                  </a:txBody>
                  <a:tcPr marL="33335" marR="33335" marT="0" marB="0"/>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3835541520"/>
                  </a:ext>
                </a:extLst>
              </a:tr>
              <a:tr h="505726">
                <a:tc vMerge="1">
                  <a:txBody>
                    <a:bodyPr/>
                    <a:lstStyle/>
                    <a:p>
                      <a:pPr rtl="1"/>
                      <a:endParaRPr lang="he-IL" sz="2800" dirty="0"/>
                    </a:p>
                  </a:txBody>
                  <a:tcPr/>
                </a:tc>
                <a:tc gridSpan="4">
                  <a:txBody>
                    <a:bodyPr/>
                    <a:lstStyle/>
                    <a:p>
                      <a:pPr algn="l" rtl="0"/>
                      <a:r>
                        <a:rPr lang="en-US" sz="1000" dirty="0">
                          <a:effectLst/>
                        </a:rPr>
                        <a:t>What was the activity’s main contribution for you and your child? What will you "take home" from here? Did it strengthen connections with and offer positive interactions your children? Did it give you new and applicable ideas and tools for joint play with your children?</a:t>
                      </a:r>
                    </a:p>
                  </a:txBody>
                  <a:tcPr marL="33335" marR="33335" marT="0" marB="0"/>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1870928029"/>
                  </a:ext>
                </a:extLst>
              </a:tr>
              <a:tr h="505726">
                <a:tc vMerge="1">
                  <a:txBody>
                    <a:bodyPr/>
                    <a:lstStyle/>
                    <a:p>
                      <a:pPr rtl="1"/>
                      <a:endParaRPr lang="he-IL" sz="2800" dirty="0"/>
                    </a:p>
                  </a:txBody>
                  <a:tcPr/>
                </a:tc>
                <a:tc gridSpan="4">
                  <a:txBody>
                    <a:bodyPr/>
                    <a:lstStyle/>
                    <a:p>
                      <a:pPr algn="l" rtl="0"/>
                      <a:r>
                        <a:rPr lang="en-US" sz="1000" dirty="0">
                          <a:effectLst/>
                        </a:rPr>
                        <a:t>Community: Did the activity contribute to / encourage new relationships with other parents? Was that part of your motivation to come to the activity? Does the activity encourage community-building, and if so, how?</a:t>
                      </a:r>
                      <a:endParaRPr lang="en-US" sz="1000" dirty="0">
                        <a:effectLst/>
                        <a:latin typeface="Times New Roman" panose="02020603050405020304" pitchFamily="18" charset="0"/>
                        <a:ea typeface="Calibri" panose="020F0502020204030204" pitchFamily="34" charset="0"/>
                        <a:cs typeface="Arial" panose="020B0604020202020204" pitchFamily="34" charset="0"/>
                      </a:endParaRPr>
                    </a:p>
                  </a:txBody>
                  <a:tcPr marL="33335" marR="33335" marT="0" marB="0"/>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1732553291"/>
                  </a:ext>
                </a:extLst>
              </a:tr>
              <a:tr h="505726">
                <a:tc vMerge="1">
                  <a:txBody>
                    <a:bodyPr/>
                    <a:lstStyle/>
                    <a:p>
                      <a:pPr rtl="1"/>
                      <a:endParaRPr lang="he-IL" sz="2800" dirty="0"/>
                    </a:p>
                  </a:txBody>
                  <a:tcPr/>
                </a:tc>
                <a:tc gridSpan="4">
                  <a:txBody>
                    <a:bodyPr/>
                    <a:lstStyle/>
                    <a:p>
                      <a:pPr algn="l" rtl="0"/>
                      <a:r>
                        <a:rPr lang="en-US" sz="1000" dirty="0">
                          <a:effectLst/>
                        </a:rPr>
                        <a:t>To what extent would you recommend the activity to others? Why (or why not)?</a:t>
                      </a:r>
                      <a:endParaRPr lang="en-US" sz="1000" dirty="0">
                        <a:effectLst/>
                        <a:latin typeface="Times New Roman" panose="02020603050405020304" pitchFamily="18" charset="0"/>
                        <a:ea typeface="Calibri" panose="020F0502020204030204" pitchFamily="34" charset="0"/>
                        <a:cs typeface="Arial" panose="020B0604020202020204" pitchFamily="34" charset="0"/>
                      </a:endParaRPr>
                    </a:p>
                  </a:txBody>
                  <a:tcPr marL="33335" marR="33335" marT="0" marB="0"/>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2689594206"/>
                  </a:ext>
                </a:extLst>
              </a:tr>
              <a:tr h="772398">
                <a:tc vMerge="1">
                  <a:txBody>
                    <a:bodyPr/>
                    <a:lstStyle/>
                    <a:p>
                      <a:pPr rtl="1"/>
                      <a:endParaRPr lang="he-IL" sz="2800" dirty="0"/>
                    </a:p>
                  </a:txBody>
                  <a:tcPr/>
                </a:tc>
                <a:tc gridSpan="4">
                  <a:txBody>
                    <a:bodyPr/>
                    <a:lstStyle/>
                    <a:p>
                      <a:pPr algn="l" rtl="0"/>
                      <a:r>
                        <a:rPr lang="en-US" sz="1000" dirty="0">
                          <a:effectLst/>
                        </a:rPr>
                        <a:t>To what extent would you like to participate in a follow-up or similar activity? Why? What would prevent you from coming again?</a:t>
                      </a:r>
                      <a:r>
                        <a:rPr lang="he-IL" sz="1000" dirty="0">
                          <a:effectLst/>
                        </a:rPr>
                        <a:t> </a:t>
                      </a:r>
                      <a:endParaRPr lang="en-US" sz="1000" dirty="0">
                        <a:effectLst/>
                      </a:endParaRPr>
                    </a:p>
                    <a:p>
                      <a:pPr algn="l" rtl="0"/>
                      <a:r>
                        <a:rPr lang="en-US" sz="1000" dirty="0">
                          <a:effectLst/>
                        </a:rPr>
                        <a:t>To what extent would you like such an activity (closing the street for the benefit of the community) to be ongoing and have the same / similar content? Would you suggest different content for such an activity, and if so what?</a:t>
                      </a:r>
                      <a:r>
                        <a:rPr lang="he-IL" sz="1000" dirty="0">
                          <a:effectLst/>
                        </a:rPr>
                        <a:t> </a:t>
                      </a:r>
                      <a:endParaRPr lang="en-US" sz="1000" dirty="0">
                        <a:effectLst/>
                      </a:endParaRPr>
                    </a:p>
                    <a:p>
                      <a:pPr algn="l" rtl="0"/>
                      <a:r>
                        <a:rPr lang="en-US" sz="1000" dirty="0">
                          <a:effectLst/>
                        </a:rPr>
                        <a:t>Would you like to be involved in operating such a activity in your neighborhood?</a:t>
                      </a:r>
                    </a:p>
                  </a:txBody>
                  <a:tcPr marL="33335" marR="33335" marT="0" marB="0"/>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3806354813"/>
                  </a:ext>
                </a:extLst>
              </a:tr>
              <a:tr h="505726">
                <a:tc vMerge="1">
                  <a:txBody>
                    <a:bodyPr/>
                    <a:lstStyle/>
                    <a:p>
                      <a:pPr rtl="1"/>
                      <a:endParaRPr lang="he-IL" sz="2800" dirty="0"/>
                    </a:p>
                  </a:txBody>
                  <a:tcPr/>
                </a:tc>
                <a:tc gridSpan="4">
                  <a:txBody>
                    <a:bodyPr/>
                    <a:lstStyle/>
                    <a:p>
                      <a:pPr algn="l" rtl="0"/>
                      <a:r>
                        <a:rPr lang="en-US" sz="1000" dirty="0">
                          <a:effectLst/>
                        </a:rPr>
                        <a:t>Where do you usually spend time with your children? Where do your children usually play?</a:t>
                      </a:r>
                      <a:r>
                        <a:rPr lang="he-IL" sz="1000" dirty="0">
                          <a:effectLst/>
                        </a:rPr>
                        <a:t> </a:t>
                      </a:r>
                      <a:endParaRPr lang="en-US" sz="1000" dirty="0">
                        <a:effectLst/>
                      </a:endParaRPr>
                    </a:p>
                    <a:p>
                      <a:pPr algn="l" rtl="0"/>
                      <a:r>
                        <a:rPr lang="en-US" sz="1000" dirty="0">
                          <a:effectLst/>
                        </a:rPr>
                        <a:t>Have you previously participated in similar activities offered by the municipality?</a:t>
                      </a:r>
                    </a:p>
                  </a:txBody>
                  <a:tcPr marL="33335" marR="33335" marT="0" marB="0"/>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2355331058"/>
                  </a:ext>
                </a:extLst>
              </a:tr>
              <a:tr h="617283">
                <a:tc>
                  <a:txBody>
                    <a:bodyPr/>
                    <a:lstStyle/>
                    <a:p>
                      <a:pPr algn="r" rtl="1"/>
                      <a:r>
                        <a:rPr lang="he-IL" sz="800" dirty="0">
                          <a:effectLst/>
                        </a:rPr>
                        <a:t> </a:t>
                      </a:r>
                      <a:endParaRPr lang="en-US" sz="900" dirty="0">
                        <a:effectLst/>
                        <a:latin typeface="Times New Roman" panose="02020603050405020304" pitchFamily="18" charset="0"/>
                        <a:ea typeface="Calibri" panose="020F0502020204030204" pitchFamily="34" charset="0"/>
                        <a:cs typeface="Arial" panose="020B0604020202020204" pitchFamily="34" charset="0"/>
                      </a:endParaRPr>
                    </a:p>
                  </a:txBody>
                  <a:tcPr marL="33335" marR="33335" marT="0" marB="0"/>
                </a:tc>
                <a:tc gridSpan="4">
                  <a:txBody>
                    <a:bodyPr/>
                    <a:lstStyle/>
                    <a:p>
                      <a:pPr algn="l" rtl="0">
                        <a:lnSpc>
                          <a:spcPct val="115000"/>
                        </a:lnSpc>
                      </a:pPr>
                      <a:r>
                        <a:rPr lang="en-US" sz="1000" dirty="0">
                          <a:effectLst/>
                        </a:rPr>
                        <a:t>Score (from 1-lowest to 7-highest)</a:t>
                      </a:r>
                      <a:r>
                        <a:rPr lang="he-IL" sz="1000" dirty="0">
                          <a:effectLst/>
                        </a:rPr>
                        <a:t> </a:t>
                      </a:r>
                      <a:r>
                        <a:rPr lang="en-US" sz="1000" dirty="0">
                          <a:effectLst/>
                        </a:rPr>
                        <a:t>Extent to which the activity space: is clean and well-maintained</a:t>
                      </a:r>
                      <a:r>
                        <a:rPr lang="he-IL" sz="1000" dirty="0">
                          <a:effectLst/>
                        </a:rPr>
                        <a:t>___</a:t>
                      </a:r>
                      <a:r>
                        <a:rPr lang="en-US" sz="1000" dirty="0">
                          <a:effectLst/>
                        </a:rPr>
                        <a:t>is shady/well-lit</a:t>
                      </a:r>
                      <a:r>
                        <a:rPr lang="he-IL" sz="1000" dirty="0">
                          <a:effectLst/>
                        </a:rPr>
                        <a:t>___ </a:t>
                      </a:r>
                      <a:r>
                        <a:rPr lang="en-US" sz="1000" dirty="0">
                          <a:effectLst/>
                        </a:rPr>
                        <a:t>is safe for children</a:t>
                      </a:r>
                      <a:r>
                        <a:rPr lang="he-IL" sz="1000" dirty="0">
                          <a:effectLst/>
                        </a:rPr>
                        <a:t>___ </a:t>
                      </a:r>
                      <a:r>
                        <a:rPr lang="en-US" sz="1000" dirty="0">
                          <a:effectLst/>
                        </a:rPr>
                        <a:t>has play equipment</a:t>
                      </a:r>
                      <a:r>
                        <a:rPr lang="he-IL" sz="1000" dirty="0">
                          <a:effectLst/>
                        </a:rPr>
                        <a:t>____ </a:t>
                      </a:r>
                      <a:r>
                        <a:rPr lang="en-US" sz="1000" dirty="0">
                          <a:effectLst/>
                        </a:rPr>
                        <a:t> has convenient access (including with a stroller)</a:t>
                      </a:r>
                      <a:r>
                        <a:rPr lang="he-IL" sz="1000" dirty="0">
                          <a:effectLst/>
                        </a:rPr>
                        <a:t> ____</a:t>
                      </a:r>
                      <a:endParaRPr lang="en-US" sz="1000" dirty="0">
                        <a:effectLst/>
                      </a:endParaRPr>
                    </a:p>
                    <a:p>
                      <a:pPr algn="l" rtl="0"/>
                      <a:r>
                        <a:rPr lang="en-US" sz="1000" dirty="0">
                          <a:effectLst/>
                        </a:rPr>
                        <a:t>Is comfortable for caregivers (seating) </a:t>
                      </a:r>
                      <a:r>
                        <a:rPr lang="he-IL" sz="1000" dirty="0">
                          <a:effectLst/>
                        </a:rPr>
                        <a:t>______ </a:t>
                      </a:r>
                      <a:r>
                        <a:rPr lang="en-US" sz="1000" dirty="0">
                          <a:effectLst/>
                        </a:rPr>
                        <a:t>is appropriate for # of participants (is it too crowded?) </a:t>
                      </a:r>
                      <a:r>
                        <a:rPr lang="he-IL" sz="1000" dirty="0">
                          <a:effectLst/>
                        </a:rPr>
                        <a:t>____</a:t>
                      </a:r>
                      <a:endParaRPr lang="en-US" sz="1000" dirty="0">
                        <a:effectLst/>
                      </a:endParaRPr>
                    </a:p>
                    <a:p>
                      <a:pPr algn="l" rtl="0"/>
                      <a:r>
                        <a:rPr lang="en-US" sz="1000" dirty="0">
                          <a:effectLst/>
                        </a:rPr>
                        <a:t>Score (from 1-lowest to 7-highest) Extent to which the content of the activity: Strengthens the adult-child bond and joint play _____ Encourages interaction between children _____  </a:t>
                      </a:r>
                    </a:p>
                    <a:p>
                      <a:pPr algn="l" rtl="0"/>
                      <a:r>
                        <a:rPr lang="en-US" sz="1000" dirty="0">
                          <a:effectLst/>
                        </a:rPr>
                        <a:t>Encourages community building and communication with others ______ Diversifies children’s play routine ______ Offers options and varied activities for children of different ages ______ Is rejuvenating ______ </a:t>
                      </a:r>
                    </a:p>
                    <a:p>
                      <a:pPr algn="l" rtl="0"/>
                      <a:r>
                        <a:rPr lang="en-US" sz="1000" dirty="0">
                          <a:effectLst/>
                        </a:rPr>
                        <a:t>Length of activity (too long</a:t>
                      </a:r>
                      <a:r>
                        <a:rPr lang="he-IL" sz="1000" dirty="0">
                          <a:effectLst/>
                        </a:rPr>
                        <a:t>/</a:t>
                      </a:r>
                      <a:r>
                        <a:rPr lang="en-US" sz="1000" dirty="0">
                          <a:effectLst/>
                        </a:rPr>
                        <a:t>too short</a:t>
                      </a:r>
                      <a:r>
                        <a:rPr lang="he-IL" sz="1000" dirty="0">
                          <a:effectLst/>
                        </a:rPr>
                        <a:t>/</a:t>
                      </a:r>
                      <a:r>
                        <a:rPr lang="en-US" sz="1000" dirty="0">
                          <a:effectLst/>
                        </a:rPr>
                        <a:t>fine) </a:t>
                      </a:r>
                      <a:endParaRPr lang="en-US" sz="1000" dirty="0">
                        <a:effectLst/>
                        <a:latin typeface="Times New Roman" panose="02020603050405020304" pitchFamily="18" charset="0"/>
                        <a:ea typeface="Calibri" panose="020F0502020204030204" pitchFamily="34" charset="0"/>
                        <a:cs typeface="Arial" panose="020B0604020202020204" pitchFamily="34" charset="0"/>
                      </a:endParaRPr>
                    </a:p>
                  </a:txBody>
                  <a:tcPr marL="33335" marR="33335" marT="0" marB="0"/>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3533451031"/>
                  </a:ext>
                </a:extLst>
              </a:tr>
            </a:tbl>
          </a:graphicData>
        </a:graphic>
      </p:graphicFrame>
    </p:spTree>
    <p:extLst>
      <p:ext uri="{BB962C8B-B14F-4D97-AF65-F5344CB8AC3E}">
        <p14:creationId xmlns:p14="http://schemas.microsoft.com/office/powerpoint/2010/main" val="2341488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6</a:t>
            </a:fld>
            <a:endParaRPr lang="en-US" sz="1400" dirty="0"/>
          </a:p>
        </p:txBody>
      </p:sp>
      <p:sp>
        <p:nvSpPr>
          <p:cNvPr id="17" name="TextBox 16"/>
          <p:cNvSpPr txBox="1"/>
          <p:nvPr/>
        </p:nvSpPr>
        <p:spPr>
          <a:xfrm>
            <a:off x="1482131" y="2132948"/>
            <a:ext cx="9227737" cy="1469248"/>
          </a:xfrm>
          <a:prstGeom prst="rect">
            <a:avLst/>
          </a:prstGeom>
          <a:solidFill>
            <a:srgbClr val="EC1C3C"/>
          </a:solidFill>
        </p:spPr>
        <p:txBody>
          <a:bodyPr wrap="square" rtlCol="0">
            <a:spAutoFit/>
          </a:bodyPr>
          <a:lstStyle/>
          <a:p>
            <a:pPr algn="ctr" rtl="1">
              <a:lnSpc>
                <a:spcPct val="150000"/>
              </a:lnSpc>
            </a:pPr>
            <a:r>
              <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rPr>
              <a:t>Findings of Preliminary Observations Before Planned Interventions</a:t>
            </a:r>
            <a:endParaRPr lang="he-IL"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27574" y="869911"/>
            <a:ext cx="11936852" cy="371577"/>
          </a:xfrm>
          <a:prstGeom prst="rect">
            <a:avLst/>
          </a:prstGeom>
        </p:spPr>
        <p:txBody>
          <a:bodyPr wrap="square">
            <a:spAutoFit/>
          </a:bodyPr>
          <a:lstStyle/>
          <a:p>
            <a:pPr algn="r" rtl="1">
              <a:lnSpc>
                <a:spcPct val="150000"/>
              </a:lnSpc>
            </a:pPr>
            <a:r>
              <a:rPr lang="en-US" sz="1400" dirty="0">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27103853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7</a:t>
            </a:fld>
            <a:endParaRPr lang="en-US" sz="1400" dirty="0"/>
          </a:p>
        </p:txBody>
      </p:sp>
      <p:sp>
        <p:nvSpPr>
          <p:cNvPr id="17" name="TextBox 16"/>
          <p:cNvSpPr txBox="1"/>
          <p:nvPr/>
        </p:nvSpPr>
        <p:spPr>
          <a:xfrm>
            <a:off x="0" y="-21519"/>
            <a:ext cx="12192000" cy="584775"/>
          </a:xfrm>
          <a:prstGeom prst="rect">
            <a:avLst/>
          </a:prstGeom>
          <a:solidFill>
            <a:srgbClr val="EC1C3C"/>
          </a:solidFill>
        </p:spPr>
        <p:txBody>
          <a:bodyPr wrap="square" lIns="91440" tIns="45720" rIns="91440" bIns="45720" rtlCol="0" anchor="t">
            <a:spAutoFit/>
          </a:bodyPr>
          <a:lstStyle/>
          <a:p>
            <a:pPr algn="ctr" rtl="1"/>
            <a:r>
              <a:rPr lang="en-US" sz="3200" b="1" dirty="0">
                <a:solidFill>
                  <a:schemeClr val="bg1"/>
                </a:solidFill>
                <a:latin typeface="Tahoma" pitchFamily="34" charset="0"/>
                <a:ea typeface="Tahoma" pitchFamily="34" charset="0"/>
                <a:cs typeface="Tahoma" pitchFamily="34" charset="0"/>
              </a:rPr>
              <a:t>Gan HaShnayim</a:t>
            </a:r>
            <a:endParaRPr lang="he-IL" sz="3200" b="1" dirty="0">
              <a:solidFill>
                <a:schemeClr val="bg1"/>
              </a:solidFill>
              <a:latin typeface="Tahoma" pitchFamily="34" charset="0"/>
              <a:ea typeface="Tahoma" pitchFamily="34" charset="0"/>
              <a:cs typeface="Tahoma" pitchFamily="34" charset="0"/>
            </a:endParaRPr>
          </a:p>
        </p:txBody>
      </p:sp>
      <p:sp>
        <p:nvSpPr>
          <p:cNvPr id="3" name="Rectangle 2"/>
          <p:cNvSpPr/>
          <p:nvPr/>
        </p:nvSpPr>
        <p:spPr>
          <a:xfrm>
            <a:off x="127574" y="869911"/>
            <a:ext cx="11936852" cy="371577"/>
          </a:xfrm>
          <a:prstGeom prst="rect">
            <a:avLst/>
          </a:prstGeom>
        </p:spPr>
        <p:txBody>
          <a:bodyPr wrap="square">
            <a:spAutoFit/>
          </a:bodyPr>
          <a:lstStyle/>
          <a:p>
            <a:pPr algn="r" rtl="1">
              <a:lnSpc>
                <a:spcPct val="150000"/>
              </a:lnSpc>
            </a:pPr>
            <a:r>
              <a:rPr lang="en-US" sz="1400" dirty="0">
                <a:latin typeface="Tahoma" panose="020B0604030504040204" pitchFamily="34" charset="0"/>
                <a:ea typeface="Tahoma" panose="020B0604030504040204" pitchFamily="34" charset="0"/>
                <a:cs typeface="Tahoma" panose="020B0604030504040204" pitchFamily="34" charset="0"/>
              </a:rPr>
              <a:t> </a:t>
            </a:r>
          </a:p>
        </p:txBody>
      </p:sp>
      <p:pic>
        <p:nvPicPr>
          <p:cNvPr id="5" name="Picture 4">
            <a:extLst>
              <a:ext uri="{FF2B5EF4-FFF2-40B4-BE49-F238E27FC236}">
                <a16:creationId xmlns:a16="http://schemas.microsoft.com/office/drawing/2014/main" id="{F5F4BA59-5F79-4106-913B-F1F68EE8F4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843" r="14947" b="40483"/>
          <a:stretch/>
        </p:blipFill>
        <p:spPr>
          <a:xfrm>
            <a:off x="-1" y="554951"/>
            <a:ext cx="5069841" cy="2310169"/>
          </a:xfrm>
          <a:prstGeom prst="rect">
            <a:avLst/>
          </a:prstGeom>
        </p:spPr>
      </p:pic>
      <p:pic>
        <p:nvPicPr>
          <p:cNvPr id="10" name="Picture 9">
            <a:extLst>
              <a:ext uri="{FF2B5EF4-FFF2-40B4-BE49-F238E27FC236}">
                <a16:creationId xmlns:a16="http://schemas.microsoft.com/office/drawing/2014/main" id="{405763C9-1884-458B-84A5-A117C5FBC85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439" r="14830" b="31542"/>
          <a:stretch/>
        </p:blipFill>
        <p:spPr>
          <a:xfrm>
            <a:off x="-2" y="2788808"/>
            <a:ext cx="5069841" cy="2456254"/>
          </a:xfrm>
          <a:prstGeom prst="rect">
            <a:avLst/>
          </a:prstGeom>
        </p:spPr>
      </p:pic>
      <p:pic>
        <p:nvPicPr>
          <p:cNvPr id="13" name="Picture 12">
            <a:extLst>
              <a:ext uri="{FF2B5EF4-FFF2-40B4-BE49-F238E27FC236}">
                <a16:creationId xmlns:a16="http://schemas.microsoft.com/office/drawing/2014/main" id="{45A29813-18F8-49F7-A0CD-AE4F41F9113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7301"/>
          <a:stretch/>
        </p:blipFill>
        <p:spPr>
          <a:xfrm>
            <a:off x="0" y="4905220"/>
            <a:ext cx="5069839" cy="1544643"/>
          </a:xfrm>
          <a:prstGeom prst="rect">
            <a:avLst/>
          </a:prstGeom>
        </p:spPr>
      </p:pic>
      <p:sp>
        <p:nvSpPr>
          <p:cNvPr id="8" name="TextBox 7">
            <a:extLst>
              <a:ext uri="{FF2B5EF4-FFF2-40B4-BE49-F238E27FC236}">
                <a16:creationId xmlns:a16="http://schemas.microsoft.com/office/drawing/2014/main" id="{31B2EB68-95C2-4388-BE55-68DA016A2187}"/>
              </a:ext>
            </a:extLst>
          </p:cNvPr>
          <p:cNvSpPr txBox="1"/>
          <p:nvPr/>
        </p:nvSpPr>
        <p:spPr>
          <a:xfrm>
            <a:off x="5445760" y="715451"/>
            <a:ext cx="6141551" cy="4618893"/>
          </a:xfrm>
          <a:prstGeom prst="rect">
            <a:avLst/>
          </a:prstGeom>
          <a:noFill/>
        </p:spPr>
        <p:txBody>
          <a:bodyPr wrap="square" rtlCol="1">
            <a:spAutoFit/>
          </a:bodyPr>
          <a:lstStyle/>
          <a:p>
            <a:pPr algn="l">
              <a:lnSpc>
                <a:spcPct val="150000"/>
              </a:lnSpc>
            </a:pPr>
            <a:r>
              <a:rPr lang="en-US" sz="1600" b="1" dirty="0">
                <a:solidFill>
                  <a:srgbClr val="4978A6"/>
                </a:solidFill>
                <a:latin typeface="Tahoma" panose="020B0604030504040204" pitchFamily="34" charset="0"/>
                <a:ea typeface="Tahoma" panose="020B0604030504040204" pitchFamily="34" charset="0"/>
                <a:cs typeface="Tahoma" panose="020B0604030504040204" pitchFamily="34" charset="0"/>
              </a:rPr>
              <a:t>Background of the Intervention</a:t>
            </a:r>
            <a:br>
              <a:rPr lang="en-US" sz="1600" b="1" dirty="0">
                <a:solidFill>
                  <a:srgbClr val="4978A6"/>
                </a:solidFill>
                <a:latin typeface="Tahoma" panose="020B0604030504040204" pitchFamily="34" charset="0"/>
                <a:ea typeface="Tahoma" panose="020B0604030504040204" pitchFamily="34" charset="0"/>
                <a:cs typeface="Tahoma" panose="020B0604030504040204" pitchFamily="34" charset="0"/>
              </a:rPr>
            </a:br>
            <a:r>
              <a:rPr lang="en-US" sz="1400" dirty="0">
                <a:latin typeface="Tahoma" panose="020B0604030504040204" pitchFamily="34" charset="0"/>
                <a:ea typeface="Tahoma" panose="020B0604030504040204" pitchFamily="34" charset="0"/>
                <a:cs typeface="Tahoma" panose="020B0604030504040204" pitchFamily="34" charset="0"/>
              </a:rPr>
              <a:t>Gan HaShnayim is centrally located, connecting several neighborhoods in Jaffa. It is a regular meeting place for residents</a:t>
            </a:r>
            <a:r>
              <a:rPr lang="he-IL" sz="1400" dirty="0">
                <a:latin typeface="Tahoma" panose="020B0604030504040204" pitchFamily="34" charset="0"/>
                <a:ea typeface="Tahoma" panose="020B0604030504040204" pitchFamily="34" charset="0"/>
                <a:cs typeface="Tahoma" panose="020B0604030504040204" pitchFamily="34" charset="0"/>
              </a:rPr>
              <a:t>.</a:t>
            </a:r>
          </a:p>
          <a:p>
            <a:pPr marL="285750" indent="-285750" algn="l">
              <a:lnSpc>
                <a:spcPct val="150000"/>
              </a:lnSpc>
              <a:buClr>
                <a:srgbClr val="F9BC25"/>
              </a:buClr>
              <a:buFont typeface="Tahoma" panose="020B0604030504040204" pitchFamily="34" charset="0"/>
              <a:buChar char="█"/>
            </a:pPr>
            <a:r>
              <a:rPr lang="en-US" sz="1400" dirty="0">
                <a:latin typeface="Tahoma" panose="020B0604030504040204" pitchFamily="34" charset="0"/>
                <a:ea typeface="Tahoma" panose="020B0604030504040204" pitchFamily="34" charset="0"/>
                <a:cs typeface="Tahoma" panose="020B0604030504040204" pitchFamily="34" charset="0"/>
              </a:rPr>
              <a:t>The space has important historical and cultural background. Arab residents feel a valuable connection to the park</a:t>
            </a:r>
            <a:r>
              <a:rPr lang="he-IL" sz="1400" dirty="0">
                <a:latin typeface="Tahoma" panose="020B0604030504040204" pitchFamily="34" charset="0"/>
                <a:ea typeface="Tahoma" panose="020B0604030504040204" pitchFamily="34" charset="0"/>
                <a:cs typeface="Tahoma" panose="020B0604030504040204" pitchFamily="34" charset="0"/>
              </a:rPr>
              <a:t>.</a:t>
            </a:r>
          </a:p>
          <a:p>
            <a:pPr marL="285750" indent="-285750" algn="l">
              <a:lnSpc>
                <a:spcPct val="150000"/>
              </a:lnSpc>
              <a:buClr>
                <a:srgbClr val="F9BC25"/>
              </a:buClr>
              <a:buFont typeface="Tahoma" panose="020B0604030504040204" pitchFamily="34" charset="0"/>
              <a:buChar char="█"/>
            </a:pPr>
            <a:r>
              <a:rPr lang="en-US" sz="1400" dirty="0">
                <a:latin typeface="Tahoma" panose="020B0604030504040204" pitchFamily="34" charset="0"/>
                <a:ea typeface="Tahoma" panose="020B0604030504040204" pitchFamily="34" charset="0"/>
                <a:cs typeface="Tahoma" panose="020B0604030504040204" pitchFamily="34" charset="0"/>
              </a:rPr>
              <a:t>The park has inherent potential to be an accessible and high-quality center for enjoyment by all residents, especially families with young children. However, the prevailing opinion among the public is that currently the park is not safe. The Tel-Aviv Jaffa Municipality is examining options for improvements that will encourage residents to visit and use the park</a:t>
            </a:r>
            <a:r>
              <a:rPr lang="he-IL" sz="1400" dirty="0">
                <a:latin typeface="Tahoma" panose="020B0604030504040204" pitchFamily="34" charset="0"/>
                <a:ea typeface="Tahoma" panose="020B0604030504040204" pitchFamily="34" charset="0"/>
                <a:cs typeface="Tahoma" panose="020B0604030504040204" pitchFamily="34" charset="0"/>
              </a:rPr>
              <a:t>.</a:t>
            </a:r>
          </a:p>
          <a:p>
            <a:pPr marL="285750" indent="-285750">
              <a:lnSpc>
                <a:spcPct val="150000"/>
              </a:lnSpc>
              <a:buClr>
                <a:srgbClr val="F9BC25"/>
              </a:buClr>
              <a:buFont typeface="Tahoma" panose="020B0604030504040204" pitchFamily="34" charset="0"/>
              <a:buChar char="█"/>
            </a:pPr>
            <a:r>
              <a:rPr lang="en-US" sz="1400" dirty="0">
                <a:latin typeface="Tahoma" panose="020B0604030504040204" pitchFamily="34" charset="0"/>
                <a:ea typeface="Tahoma" panose="020B0604030504040204" pitchFamily="34" charset="0"/>
                <a:cs typeface="Tahoma" panose="020B0604030504040204" pitchFamily="34" charset="0"/>
              </a:rPr>
              <a:t>An in-depth mapping was conducted to assess the existing situation, identify obstacles and opportunities, and generate ideas for appropriate and successful interventions. </a:t>
            </a:r>
            <a:endParaRPr lang="he-IL" sz="1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55935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8</a:t>
            </a:fld>
            <a:endParaRPr lang="en-US" sz="1400" dirty="0"/>
          </a:p>
        </p:txBody>
      </p:sp>
      <p:sp>
        <p:nvSpPr>
          <p:cNvPr id="17" name="TextBox 16"/>
          <p:cNvSpPr txBox="1"/>
          <p:nvPr/>
        </p:nvSpPr>
        <p:spPr>
          <a:xfrm>
            <a:off x="0" y="0"/>
            <a:ext cx="12192000" cy="400110"/>
          </a:xfrm>
          <a:prstGeom prst="rect">
            <a:avLst/>
          </a:prstGeom>
          <a:solidFill>
            <a:srgbClr val="EC1C3C"/>
          </a:solidFill>
        </p:spPr>
        <p:txBody>
          <a:bodyPr wrap="square" rtlCol="0">
            <a:spAutoFit/>
          </a:bodyPr>
          <a:lstStyle/>
          <a:p>
            <a:r>
              <a:rPr lang="en-US" sz="2000" b="1" dirty="0">
                <a:solidFill>
                  <a:schemeClr val="bg1"/>
                </a:solidFill>
                <a:latin typeface="Tahoma" pitchFamily="34" charset="0"/>
                <a:ea typeface="Tahoma" pitchFamily="34" charset="0"/>
                <a:cs typeface="Tahoma" pitchFamily="34" charset="0"/>
              </a:rPr>
              <a:t>Gan HaShnayim: Research Method</a:t>
            </a:r>
            <a:endParaRPr lang="he-IL" sz="2000" b="1" dirty="0">
              <a:solidFill>
                <a:schemeClr val="bg1"/>
              </a:solidFill>
              <a:latin typeface="Tahoma" pitchFamily="34" charset="0"/>
              <a:ea typeface="Tahoma" pitchFamily="34" charset="0"/>
              <a:cs typeface="Tahoma" pitchFamily="34" charset="0"/>
            </a:endParaRPr>
          </a:p>
        </p:txBody>
      </p:sp>
      <p:sp>
        <p:nvSpPr>
          <p:cNvPr id="4" name="TextBox 3">
            <a:extLst>
              <a:ext uri="{FF2B5EF4-FFF2-40B4-BE49-F238E27FC236}">
                <a16:creationId xmlns:a16="http://schemas.microsoft.com/office/drawing/2014/main" id="{65EBCA4D-848B-425D-A656-BBBB03F809C7}"/>
              </a:ext>
            </a:extLst>
          </p:cNvPr>
          <p:cNvSpPr txBox="1"/>
          <p:nvPr/>
        </p:nvSpPr>
        <p:spPr>
          <a:xfrm>
            <a:off x="159352" y="298402"/>
            <a:ext cx="10992640" cy="3042949"/>
          </a:xfrm>
          <a:prstGeom prst="rect">
            <a:avLst/>
          </a:prstGeom>
          <a:noFill/>
        </p:spPr>
        <p:txBody>
          <a:bodyPr wrap="square" rtlCol="1">
            <a:spAutoFit/>
          </a:bodyPr>
          <a:lstStyle/>
          <a:p>
            <a:pPr algn="l">
              <a:lnSpc>
                <a:spcPct val="150000"/>
              </a:lnSpc>
            </a:pPr>
            <a:r>
              <a:rPr lang="en-US" sz="1600" b="1" dirty="0">
                <a:solidFill>
                  <a:srgbClr val="4978A6"/>
                </a:solidFill>
                <a:latin typeface="Tahoma" panose="020B0604030504040204" pitchFamily="34" charset="0"/>
                <a:ea typeface="Tahoma" panose="020B0604030504040204" pitchFamily="34" charset="0"/>
                <a:cs typeface="Tahoma" panose="020B0604030504040204" pitchFamily="34" charset="0"/>
              </a:rPr>
              <a:t>Field observations conducted on two dates included:</a:t>
            </a:r>
            <a:endParaRPr lang="he-IL" sz="1400" dirty="0">
              <a:latin typeface="Tahoma" panose="020B0604030504040204" pitchFamily="34" charset="0"/>
              <a:ea typeface="Tahoma" panose="020B0604030504040204" pitchFamily="34" charset="0"/>
              <a:cs typeface="Tahoma" panose="020B0604030504040204" pitchFamily="34" charset="0"/>
            </a:endParaRPr>
          </a:p>
          <a:p>
            <a:pPr marL="1200150" lvl="2" indent="-285750">
              <a:lnSpc>
                <a:spcPct val="150000"/>
              </a:lnSpc>
              <a:buClr>
                <a:srgbClr val="FFC000"/>
              </a:buClr>
              <a:buFontTx/>
              <a:buChar char="█"/>
            </a:pPr>
            <a:r>
              <a:rPr lang="en-US" sz="1400" dirty="0">
                <a:latin typeface="Tahoma" panose="020B0604030504040204" pitchFamily="34" charset="0"/>
                <a:ea typeface="Tahoma" panose="020B0604030504040204" pitchFamily="34" charset="0"/>
                <a:cs typeface="Tahoma" panose="020B0604030504040204" pitchFamily="34" charset="0"/>
              </a:rPr>
              <a:t>Mapping with the "XPLORE" approach, which includes reference to features of the space</a:t>
            </a:r>
            <a:r>
              <a:rPr lang="he-IL" sz="1400" dirty="0">
                <a:latin typeface="Tahoma" panose="020B0604030504040204" pitchFamily="34" charset="0"/>
                <a:ea typeface="Tahoma" panose="020B0604030504040204" pitchFamily="34" charset="0"/>
                <a:cs typeface="Tahoma" panose="020B0604030504040204" pitchFamily="34" charset="0"/>
              </a:rPr>
              <a:t>.</a:t>
            </a:r>
          </a:p>
          <a:p>
            <a:pPr marL="1200150" lvl="2" indent="-285750">
              <a:lnSpc>
                <a:spcPct val="150000"/>
              </a:lnSpc>
              <a:buClr>
                <a:srgbClr val="FFC000"/>
              </a:buClr>
              <a:buFontTx/>
              <a:buChar char="█"/>
            </a:pPr>
            <a:r>
              <a:rPr lang="en-US" sz="1400" dirty="0">
                <a:latin typeface="Tahoma" panose="020B0604030504040204" pitchFamily="34" charset="0"/>
                <a:ea typeface="Tahoma" panose="020B0604030504040204" pitchFamily="34" charset="0"/>
                <a:cs typeface="Tahoma" panose="020B0604030504040204" pitchFamily="34" charset="0"/>
              </a:rPr>
              <a:t>Qualitative documentation of activities, particularly parent-child interactions and joint play, at various times of the day.</a:t>
            </a:r>
            <a:endParaRPr lang="he-IL" sz="1400" dirty="0">
              <a:latin typeface="Tahoma" panose="020B0604030504040204" pitchFamily="34" charset="0"/>
              <a:ea typeface="Tahoma" panose="020B0604030504040204" pitchFamily="34" charset="0"/>
              <a:cs typeface="Tahoma" panose="020B0604030504040204" pitchFamily="34" charset="0"/>
            </a:endParaRPr>
          </a:p>
          <a:p>
            <a:pPr marL="1200150" lvl="2" indent="-285750">
              <a:lnSpc>
                <a:spcPct val="150000"/>
              </a:lnSpc>
              <a:buClr>
                <a:srgbClr val="FFC000"/>
              </a:buClr>
              <a:buFontTx/>
              <a:buChar char="█"/>
            </a:pPr>
            <a:r>
              <a:rPr lang="en-US" sz="1400" dirty="0">
                <a:latin typeface="Tahoma" panose="020B0604030504040204" pitchFamily="34" charset="0"/>
                <a:ea typeface="Tahoma" panose="020B0604030504040204" pitchFamily="34" charset="0"/>
                <a:cs typeface="Tahoma" panose="020B0604030504040204" pitchFamily="34" charset="0"/>
              </a:rPr>
              <a:t>Interviews with 25 park visitors</a:t>
            </a:r>
            <a:r>
              <a:rPr lang="he-IL" sz="1400" dirty="0">
                <a:latin typeface="Tahoma" panose="020B0604030504040204" pitchFamily="34" charset="0"/>
                <a:ea typeface="Tahoma" panose="020B0604030504040204" pitchFamily="34" charset="0"/>
                <a:cs typeface="Tahoma" panose="020B0604030504040204" pitchFamily="34" charset="0"/>
              </a:rPr>
              <a:t>.</a:t>
            </a:r>
          </a:p>
          <a:p>
            <a:pPr marL="1200150" lvl="2" indent="-285750">
              <a:lnSpc>
                <a:spcPct val="150000"/>
              </a:lnSpc>
              <a:buClr>
                <a:srgbClr val="FFC000"/>
              </a:buClr>
              <a:buFontTx/>
              <a:buChar char="█"/>
            </a:pPr>
            <a:r>
              <a:rPr lang="en-US" sz="1400" dirty="0">
                <a:latin typeface="Tahoma" panose="020B0604030504040204" pitchFamily="34" charset="0"/>
                <a:ea typeface="Tahoma" panose="020B0604030504040204" pitchFamily="34" charset="0"/>
                <a:cs typeface="Tahoma" panose="020B0604030504040204" pitchFamily="34" charset="0"/>
              </a:rPr>
              <a:t>Collection of data on use of and stay in the park, using Gehl's Public Life app.</a:t>
            </a:r>
            <a:endParaRPr lang="he-IL" sz="1400" dirty="0">
              <a:latin typeface="Tahoma"/>
              <a:ea typeface="Tahoma"/>
              <a:cs typeface="Tahoma"/>
            </a:endParaRPr>
          </a:p>
          <a:p>
            <a:pPr marL="1200150" lvl="2" indent="-285750">
              <a:lnSpc>
                <a:spcPct val="150000"/>
              </a:lnSpc>
              <a:buClr>
                <a:srgbClr val="FFC000"/>
              </a:buClr>
              <a:buFontTx/>
              <a:buChar char="█"/>
            </a:pPr>
            <a:r>
              <a:rPr lang="en-US" sz="1400" dirty="0">
                <a:latin typeface="Tahoma"/>
                <a:ea typeface="Tahoma"/>
                <a:cs typeface="Tahoma"/>
              </a:rPr>
              <a:t>Observation dates:</a:t>
            </a:r>
            <a:endParaRPr lang="he-IL" sz="1400" dirty="0">
              <a:latin typeface="Tahoma" panose="020B0604030504040204" pitchFamily="34" charset="0"/>
              <a:ea typeface="Tahoma" panose="020B0604030504040204" pitchFamily="34" charset="0"/>
              <a:cs typeface="Tahoma" panose="020B0604030504040204" pitchFamily="34" charset="0"/>
            </a:endParaRPr>
          </a:p>
          <a:p>
            <a:pPr marL="2114550" lvl="4" indent="-285750">
              <a:lnSpc>
                <a:spcPct val="150000"/>
              </a:lnSpc>
              <a:buClr>
                <a:srgbClr val="FFC000"/>
              </a:buClr>
              <a:buFont typeface="Wingdings" panose="05000000000000000000" pitchFamily="2" charset="2"/>
              <a:buChar char="§"/>
            </a:pPr>
            <a:r>
              <a:rPr lang="en-US" sz="1400" dirty="0">
                <a:latin typeface="Tahoma" panose="020B0604030504040204" pitchFamily="34" charset="0"/>
                <a:ea typeface="Tahoma" panose="020B0604030504040204" pitchFamily="34" charset="0"/>
                <a:cs typeface="Tahoma" panose="020B0604030504040204" pitchFamily="34" charset="0"/>
              </a:rPr>
              <a:t>Friday, 19 March, 2021 between 10:00 - 13:00</a:t>
            </a:r>
            <a:r>
              <a:rPr lang="he-IL" sz="1400" dirty="0">
                <a:latin typeface="Tahoma" panose="020B0604030504040204" pitchFamily="34" charset="0"/>
                <a:ea typeface="Tahoma" panose="020B0604030504040204" pitchFamily="34" charset="0"/>
                <a:cs typeface="Tahoma" panose="020B0604030504040204" pitchFamily="34" charset="0"/>
              </a:rPr>
              <a:t> </a:t>
            </a:r>
          </a:p>
          <a:p>
            <a:pPr marL="2114550" lvl="4" indent="-285750">
              <a:lnSpc>
                <a:spcPct val="150000"/>
              </a:lnSpc>
              <a:buClr>
                <a:srgbClr val="FFC000"/>
              </a:buClr>
              <a:buFont typeface="Wingdings" panose="05000000000000000000" pitchFamily="2" charset="2"/>
              <a:buChar char="§"/>
            </a:pPr>
            <a:r>
              <a:rPr lang="en-US" sz="1400" dirty="0">
                <a:latin typeface="Tahoma" panose="020B0604030504040204" pitchFamily="34" charset="0"/>
                <a:ea typeface="Tahoma" panose="020B0604030504040204" pitchFamily="34" charset="0"/>
                <a:cs typeface="Tahoma" panose="020B0604030504040204" pitchFamily="34" charset="0"/>
              </a:rPr>
              <a:t>Sunday, 11 April, 2021 between 09:30 - 21:00 (with an hour and a half break)</a:t>
            </a:r>
          </a:p>
          <a:p>
            <a:pPr lvl="4">
              <a:lnSpc>
                <a:spcPct val="150000"/>
              </a:lnSpc>
              <a:buClr>
                <a:srgbClr val="FFC000"/>
              </a:buClr>
            </a:pPr>
            <a:r>
              <a:rPr lang="en-US" sz="1600" b="1" dirty="0">
                <a:solidFill>
                  <a:srgbClr val="4978A6"/>
                </a:solidFill>
                <a:latin typeface="Tahoma" panose="020B0604030504040204" pitchFamily="34" charset="0"/>
                <a:ea typeface="Tahoma" panose="020B0604030504040204" pitchFamily="34" charset="0"/>
                <a:cs typeface="Tahoma" panose="020B0604030504040204" pitchFamily="34" charset="0"/>
              </a:rPr>
              <a:t>Traits of Interviewees</a:t>
            </a:r>
            <a:endPar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3" name="Table 2">
            <a:extLst>
              <a:ext uri="{FF2B5EF4-FFF2-40B4-BE49-F238E27FC236}">
                <a16:creationId xmlns:a16="http://schemas.microsoft.com/office/drawing/2014/main" id="{1E351876-B8DA-4B9C-829B-86791C8896EF}"/>
              </a:ext>
            </a:extLst>
          </p:cNvPr>
          <p:cNvGraphicFramePr>
            <a:graphicFrameLocks noGrp="1"/>
          </p:cNvGraphicFramePr>
          <p:nvPr>
            <p:extLst>
              <p:ext uri="{D42A27DB-BD31-4B8C-83A1-F6EECF244321}">
                <p14:modId xmlns:p14="http://schemas.microsoft.com/office/powerpoint/2010/main" val="2302359265"/>
              </p:ext>
            </p:extLst>
          </p:nvPr>
        </p:nvGraphicFramePr>
        <p:xfrm>
          <a:off x="0" y="3341351"/>
          <a:ext cx="12192001" cy="2652649"/>
        </p:xfrm>
        <a:graphic>
          <a:graphicData uri="http://schemas.openxmlformats.org/drawingml/2006/table">
            <a:tbl>
              <a:tblPr rtl="1" firstRow="1" firstCol="1" bandRow="1">
                <a:tableStyleId>{F5AB1C69-6EDB-4FF4-983F-18BD219EF322}</a:tableStyleId>
              </a:tblPr>
              <a:tblGrid>
                <a:gridCol w="1295400">
                  <a:extLst>
                    <a:ext uri="{9D8B030D-6E8A-4147-A177-3AD203B41FA5}">
                      <a16:colId xmlns:a16="http://schemas.microsoft.com/office/drawing/2014/main" val="995772904"/>
                    </a:ext>
                  </a:extLst>
                </a:gridCol>
                <a:gridCol w="1257300">
                  <a:extLst>
                    <a:ext uri="{9D8B030D-6E8A-4147-A177-3AD203B41FA5}">
                      <a16:colId xmlns:a16="http://schemas.microsoft.com/office/drawing/2014/main" val="3424591260"/>
                    </a:ext>
                  </a:extLst>
                </a:gridCol>
                <a:gridCol w="662940">
                  <a:extLst>
                    <a:ext uri="{9D8B030D-6E8A-4147-A177-3AD203B41FA5}">
                      <a16:colId xmlns:a16="http://schemas.microsoft.com/office/drawing/2014/main" val="323102562"/>
                    </a:ext>
                  </a:extLst>
                </a:gridCol>
                <a:gridCol w="584354">
                  <a:extLst>
                    <a:ext uri="{9D8B030D-6E8A-4147-A177-3AD203B41FA5}">
                      <a16:colId xmlns:a16="http://schemas.microsoft.com/office/drawing/2014/main" val="2281880755"/>
                    </a:ext>
                  </a:extLst>
                </a:gridCol>
                <a:gridCol w="1485630">
                  <a:extLst>
                    <a:ext uri="{9D8B030D-6E8A-4147-A177-3AD203B41FA5}">
                      <a16:colId xmlns:a16="http://schemas.microsoft.com/office/drawing/2014/main" val="3005334350"/>
                    </a:ext>
                  </a:extLst>
                </a:gridCol>
                <a:gridCol w="513174">
                  <a:extLst>
                    <a:ext uri="{9D8B030D-6E8A-4147-A177-3AD203B41FA5}">
                      <a16:colId xmlns:a16="http://schemas.microsoft.com/office/drawing/2014/main" val="1578924148"/>
                    </a:ext>
                  </a:extLst>
                </a:gridCol>
                <a:gridCol w="1445793">
                  <a:extLst>
                    <a:ext uri="{9D8B030D-6E8A-4147-A177-3AD203B41FA5}">
                      <a16:colId xmlns:a16="http://schemas.microsoft.com/office/drawing/2014/main" val="67913869"/>
                    </a:ext>
                  </a:extLst>
                </a:gridCol>
                <a:gridCol w="492086">
                  <a:extLst>
                    <a:ext uri="{9D8B030D-6E8A-4147-A177-3AD203B41FA5}">
                      <a16:colId xmlns:a16="http://schemas.microsoft.com/office/drawing/2014/main" val="430420664"/>
                    </a:ext>
                  </a:extLst>
                </a:gridCol>
                <a:gridCol w="667049">
                  <a:extLst>
                    <a:ext uri="{9D8B030D-6E8A-4147-A177-3AD203B41FA5}">
                      <a16:colId xmlns:a16="http://schemas.microsoft.com/office/drawing/2014/main" val="1383703242"/>
                    </a:ext>
                  </a:extLst>
                </a:gridCol>
                <a:gridCol w="488960">
                  <a:extLst>
                    <a:ext uri="{9D8B030D-6E8A-4147-A177-3AD203B41FA5}">
                      <a16:colId xmlns:a16="http://schemas.microsoft.com/office/drawing/2014/main" val="4029347661"/>
                    </a:ext>
                  </a:extLst>
                </a:gridCol>
                <a:gridCol w="984171">
                  <a:extLst>
                    <a:ext uri="{9D8B030D-6E8A-4147-A177-3AD203B41FA5}">
                      <a16:colId xmlns:a16="http://schemas.microsoft.com/office/drawing/2014/main" val="3515681027"/>
                    </a:ext>
                  </a:extLst>
                </a:gridCol>
                <a:gridCol w="702979">
                  <a:extLst>
                    <a:ext uri="{9D8B030D-6E8A-4147-A177-3AD203B41FA5}">
                      <a16:colId xmlns:a16="http://schemas.microsoft.com/office/drawing/2014/main" val="2626247721"/>
                    </a:ext>
                  </a:extLst>
                </a:gridCol>
                <a:gridCol w="912310">
                  <a:extLst>
                    <a:ext uri="{9D8B030D-6E8A-4147-A177-3AD203B41FA5}">
                      <a16:colId xmlns:a16="http://schemas.microsoft.com/office/drawing/2014/main" val="333862990"/>
                    </a:ext>
                  </a:extLst>
                </a:gridCol>
                <a:gridCol w="699855">
                  <a:extLst>
                    <a:ext uri="{9D8B030D-6E8A-4147-A177-3AD203B41FA5}">
                      <a16:colId xmlns:a16="http://schemas.microsoft.com/office/drawing/2014/main" val="3324706757"/>
                    </a:ext>
                  </a:extLst>
                </a:gridCol>
              </a:tblGrid>
              <a:tr h="415816">
                <a:tc gridSpan="2">
                  <a:txBody>
                    <a:bodyPr/>
                    <a:lstStyle/>
                    <a:p>
                      <a:pPr algn="ctr" rtl="1">
                        <a:spcAft>
                          <a:spcPts val="0"/>
                        </a:spcAft>
                      </a:pPr>
                      <a:r>
                        <a:rPr lang="en-US" sz="1400" dirty="0">
                          <a:effectLst/>
                          <a:latin typeface="Calibri" panose="020F0502020204030204" pitchFamily="34" charset="0"/>
                          <a:cs typeface="Calibri" panose="020F0502020204030204" pitchFamily="34" charset="0"/>
                        </a:rPr>
                        <a:t>Relationship</a:t>
                      </a:r>
                      <a:r>
                        <a:rPr lang="he-IL" sz="1400" dirty="0">
                          <a:effectLst/>
                          <a:latin typeface="Calibri" panose="020F0502020204030204" pitchFamily="34" charset="0"/>
                          <a:cs typeface="Calibri" panose="020F0502020204030204" pitchFamily="34" charset="0"/>
                        </a:rPr>
                        <a:t>*</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hMerge="1">
                  <a:txBody>
                    <a:bodyPr/>
                    <a:lstStyle/>
                    <a:p>
                      <a:pPr rtl="1"/>
                      <a:endParaRPr lang="he-IL"/>
                    </a:p>
                  </a:txBody>
                  <a:tcPr/>
                </a:tc>
                <a:tc gridSpan="2">
                  <a:txBody>
                    <a:bodyPr/>
                    <a:lstStyle/>
                    <a:p>
                      <a:pPr algn="ctr" rtl="1">
                        <a:spcAft>
                          <a:spcPts val="0"/>
                        </a:spcAft>
                      </a:pPr>
                      <a:r>
                        <a:rPr lang="en-US" sz="1400" dirty="0">
                          <a:effectLst/>
                          <a:latin typeface="Calibri" panose="020F0502020204030204" pitchFamily="34" charset="0"/>
                          <a:cs typeface="Calibri" panose="020F0502020204030204" pitchFamily="34" charset="0"/>
                        </a:rPr>
                        <a:t>Adults’ gender</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hMerge="1">
                  <a:txBody>
                    <a:bodyPr/>
                    <a:lstStyle/>
                    <a:p>
                      <a:pPr rtl="1"/>
                      <a:endParaRPr lang="he-IL"/>
                    </a:p>
                  </a:txBody>
                  <a:tcPr/>
                </a:tc>
                <a:tc gridSpan="2">
                  <a:txBody>
                    <a:bodyPr/>
                    <a:lstStyle/>
                    <a:p>
                      <a:pPr algn="ctr" rtl="1">
                        <a:spcAft>
                          <a:spcPts val="0"/>
                        </a:spcAft>
                      </a:pPr>
                      <a:r>
                        <a:rPr lang="en-US" sz="1400" dirty="0">
                          <a:effectLst/>
                          <a:latin typeface="Calibri" panose="020F0502020204030204" pitchFamily="34" charset="0"/>
                          <a:cs typeface="Calibri" panose="020F0502020204030204" pitchFamily="34" charset="0"/>
                        </a:rPr>
                        <a:t>Residence</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hMerge="1">
                  <a:txBody>
                    <a:bodyPr/>
                    <a:lstStyle/>
                    <a:p>
                      <a:pPr rtl="1"/>
                      <a:endParaRPr lang="he-IL"/>
                    </a:p>
                  </a:txBody>
                  <a:tcPr/>
                </a:tc>
                <a:tc gridSpan="2">
                  <a:txBody>
                    <a:bodyPr/>
                    <a:lstStyle/>
                    <a:p>
                      <a:pPr algn="ctr" rtl="1">
                        <a:spcAft>
                          <a:spcPts val="0"/>
                        </a:spcAft>
                      </a:pPr>
                      <a:r>
                        <a:rPr lang="en-US" sz="1400" dirty="0">
                          <a:effectLst/>
                          <a:latin typeface="Calibri" panose="020F0502020204030204" pitchFamily="34" charset="0"/>
                          <a:cs typeface="Calibri" panose="020F0502020204030204" pitchFamily="34" charset="0"/>
                        </a:rPr>
                        <a:t>Frequency of visits</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hMerge="1">
                  <a:txBody>
                    <a:bodyPr/>
                    <a:lstStyle/>
                    <a:p>
                      <a:pPr rtl="1"/>
                      <a:endParaRPr lang="he-IL"/>
                    </a:p>
                  </a:txBody>
                  <a:tcPr/>
                </a:tc>
                <a:tc gridSpan="2">
                  <a:txBody>
                    <a:bodyPr/>
                    <a:lstStyle/>
                    <a:p>
                      <a:pPr algn="ctr" rtl="1">
                        <a:spcAft>
                          <a:spcPts val="0"/>
                        </a:spcAft>
                      </a:pPr>
                      <a:r>
                        <a:rPr lang="en-US" sz="1400" dirty="0">
                          <a:effectLst/>
                          <a:latin typeface="Calibri" panose="020F0502020204030204" pitchFamily="34" charset="0"/>
                          <a:cs typeface="Calibri" panose="020F0502020204030204" pitchFamily="34" charset="0"/>
                        </a:rPr>
                        <a:t>Means of arrival</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hMerge="1">
                  <a:txBody>
                    <a:bodyPr/>
                    <a:lstStyle/>
                    <a:p>
                      <a:pPr rtl="1"/>
                      <a:endParaRPr lang="he-IL"/>
                    </a:p>
                  </a:txBody>
                  <a:tcPr/>
                </a:tc>
                <a:tc gridSpan="2">
                  <a:txBody>
                    <a:bodyPr/>
                    <a:lstStyle/>
                    <a:p>
                      <a:pPr algn="ctr" rtl="1">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Duration of Stay</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hMerge="1">
                  <a:txBody>
                    <a:bodyPr/>
                    <a:lstStyle/>
                    <a:p>
                      <a:pPr rtl="1"/>
                      <a:endParaRPr lang="he-IL"/>
                    </a:p>
                  </a:txBody>
                  <a:tcPr/>
                </a:tc>
                <a:tc gridSpan="2">
                  <a:txBody>
                    <a:bodyPr/>
                    <a:lstStyle/>
                    <a:p>
                      <a:pPr algn="ctr" rtl="1">
                        <a:spcAft>
                          <a:spcPts val="0"/>
                        </a:spcAft>
                      </a:pPr>
                      <a:r>
                        <a:rPr lang="en-US" sz="1400" dirty="0">
                          <a:effectLst/>
                          <a:latin typeface="Calibri" panose="020F0502020204030204" pitchFamily="34" charset="0"/>
                          <a:cs typeface="Calibri" panose="020F0502020204030204" pitchFamily="34" charset="0"/>
                        </a:rPr>
                        <a:t>Purpose of visit</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hMerge="1">
                  <a:txBody>
                    <a:bodyPr/>
                    <a:lstStyle/>
                    <a:p>
                      <a:pPr rtl="1"/>
                      <a:endParaRPr lang="he-IL"/>
                    </a:p>
                  </a:txBody>
                  <a:tcPr/>
                </a:tc>
                <a:extLst>
                  <a:ext uri="{0D108BD9-81ED-4DB2-BD59-A6C34878D82A}">
                    <a16:rowId xmlns:a16="http://schemas.microsoft.com/office/drawing/2014/main" val="1251736706"/>
                  </a:ext>
                </a:extLst>
              </a:tr>
              <a:tr h="415816">
                <a:tc>
                  <a:txBody>
                    <a:bodyPr/>
                    <a:lstStyle/>
                    <a:p>
                      <a:pPr algn="r" rtl="1">
                        <a:spcAft>
                          <a:spcPts val="0"/>
                        </a:spcAft>
                      </a:pPr>
                      <a:r>
                        <a:rPr lang="en-US" sz="1400" b="0" dirty="0">
                          <a:effectLst/>
                          <a:latin typeface="Calibri" panose="020F0502020204030204" pitchFamily="34" charset="0"/>
                          <a:cs typeface="Calibri" panose="020F0502020204030204" pitchFamily="34" charset="0"/>
                        </a:rPr>
                        <a:t>Parent</a:t>
                      </a:r>
                      <a:endParaRPr lang="en-US" sz="1600" b="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r" rtl="0">
                        <a:spcAft>
                          <a:spcPts val="0"/>
                        </a:spcAft>
                      </a:pPr>
                      <a:r>
                        <a:rPr lang="en-US" sz="1400" dirty="0">
                          <a:effectLst/>
                          <a:latin typeface="Calibri" panose="020F0502020204030204" pitchFamily="34" charset="0"/>
                          <a:cs typeface="Calibri" panose="020F0502020204030204" pitchFamily="34" charset="0"/>
                        </a:rPr>
                        <a:t>10</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marL="0" algn="r" defTabSz="914400" rtl="1" eaLnBrk="1" latinLnBrk="0" hangingPunct="1">
                        <a:spcAft>
                          <a:spcPts val="0"/>
                        </a:spcAft>
                      </a:pPr>
                      <a:r>
                        <a:rPr lang="en-US" sz="1400" b="0" kern="1200" dirty="0">
                          <a:solidFill>
                            <a:schemeClr val="lt1"/>
                          </a:solidFill>
                          <a:effectLst/>
                          <a:latin typeface="Calibri" panose="020F0502020204030204" pitchFamily="34" charset="0"/>
                          <a:ea typeface="+mn-ea"/>
                          <a:cs typeface="Calibri" panose="020F0502020204030204" pitchFamily="34" charset="0"/>
                        </a:rPr>
                        <a:t>M</a:t>
                      </a:r>
                    </a:p>
                  </a:txBody>
                  <a:tcPr marL="68580" marR="68580" marT="0" marB="0" anchor="b">
                    <a:solidFill>
                      <a:srgbClr val="A5A5A5"/>
                    </a:solidFill>
                  </a:tcPr>
                </a:tc>
                <a:tc>
                  <a:txBody>
                    <a:bodyPr/>
                    <a:lstStyle/>
                    <a:p>
                      <a:pPr algn="r" rtl="0">
                        <a:spcAft>
                          <a:spcPts val="0"/>
                        </a:spcAft>
                      </a:pPr>
                      <a:r>
                        <a:rPr lang="en-US" sz="1400" dirty="0">
                          <a:effectLst/>
                          <a:latin typeface="Calibri" panose="020F0502020204030204" pitchFamily="34" charset="0"/>
                          <a:cs typeface="Calibri" panose="020F0502020204030204" pitchFamily="34" charset="0"/>
                        </a:rPr>
                        <a:t>43%</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r" rtl="1">
                        <a:spcAft>
                          <a:spcPts val="0"/>
                        </a:spcAft>
                      </a:pPr>
                      <a:r>
                        <a:rPr lang="en-US" sz="1400" b="0" dirty="0">
                          <a:solidFill>
                            <a:schemeClr val="bg1"/>
                          </a:solidFill>
                          <a:effectLst/>
                          <a:latin typeface="Calibri" panose="020F0502020204030204" pitchFamily="34" charset="0"/>
                          <a:cs typeface="Calibri" panose="020F0502020204030204" pitchFamily="34" charset="0"/>
                        </a:rPr>
                        <a:t>In the neighborhood</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en-US" sz="1400" dirty="0">
                          <a:effectLst/>
                          <a:latin typeface="Calibri" panose="020F0502020204030204" pitchFamily="34" charset="0"/>
                          <a:cs typeface="Calibri" panose="020F0502020204030204" pitchFamily="34" charset="0"/>
                        </a:rPr>
                        <a:t>62%</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r" rtl="1">
                        <a:spcAft>
                          <a:spcPts val="0"/>
                        </a:spcAft>
                      </a:pPr>
                      <a:r>
                        <a:rPr lang="en-US" sz="1400" b="0" dirty="0">
                          <a:solidFill>
                            <a:schemeClr val="bg1"/>
                          </a:solidFill>
                          <a:effectLst/>
                          <a:latin typeface="Calibri" panose="020F0502020204030204" pitchFamily="34" charset="0"/>
                          <a:cs typeface="Calibri" panose="020F0502020204030204" pitchFamily="34" charset="0"/>
                        </a:rPr>
                        <a:t>Every day</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en-US" sz="1400" dirty="0">
                          <a:effectLst/>
                          <a:latin typeface="Calibri" panose="020F0502020204030204" pitchFamily="34" charset="0"/>
                          <a:cs typeface="Calibri" panose="020F0502020204030204" pitchFamily="34" charset="0"/>
                        </a:rPr>
                        <a:t>36%</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r" rtl="1">
                        <a:spcAft>
                          <a:spcPts val="0"/>
                        </a:spcAft>
                      </a:pPr>
                      <a:r>
                        <a:rPr lang="en-US" sz="1200" b="0" dirty="0">
                          <a:solidFill>
                            <a:schemeClr val="bg1"/>
                          </a:solidFill>
                          <a:effectLst/>
                          <a:latin typeface="Calibri" panose="020F0502020204030204" pitchFamily="34" charset="0"/>
                          <a:cs typeface="Calibri" panose="020F0502020204030204" pitchFamily="34" charset="0"/>
                        </a:rPr>
                        <a:t>Bicycle</a:t>
                      </a:r>
                      <a:endParaRPr lang="en-US" sz="12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en-US" sz="1400" dirty="0">
                          <a:effectLst/>
                          <a:latin typeface="Calibri" panose="020F0502020204030204" pitchFamily="34" charset="0"/>
                          <a:cs typeface="Calibri" panose="020F0502020204030204" pitchFamily="34" charset="0"/>
                        </a:rPr>
                        <a:t>12%</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r" rtl="1">
                        <a:spcAft>
                          <a:spcPts val="0"/>
                        </a:spcAft>
                      </a:pPr>
                      <a:r>
                        <a:rPr lang="en-US" sz="1400" dirty="0">
                          <a:solidFill>
                            <a:schemeClr val="bg1"/>
                          </a:solidFill>
                          <a:effectLst/>
                          <a:latin typeface="Calibri" panose="020F0502020204030204" pitchFamily="34" charset="0"/>
                          <a:cs typeface="Calibri" panose="020F0502020204030204" pitchFamily="34" charset="0"/>
                        </a:rPr>
                        <a:t>Half hour</a:t>
                      </a:r>
                      <a:endParaRPr lang="en-US" sz="16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en-US" sz="1400" dirty="0">
                          <a:effectLst/>
                          <a:latin typeface="Calibri" panose="020F0502020204030204" pitchFamily="34" charset="0"/>
                          <a:cs typeface="Calibri" panose="020F0502020204030204" pitchFamily="34" charset="0"/>
                        </a:rPr>
                        <a:t>28%</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r" rtl="1">
                        <a:spcAft>
                          <a:spcPts val="0"/>
                        </a:spcAft>
                      </a:pPr>
                      <a:r>
                        <a:rPr lang="en-US" sz="1200" dirty="0">
                          <a:solidFill>
                            <a:schemeClr val="bg1"/>
                          </a:solidFill>
                          <a:effectLst/>
                          <a:latin typeface="Calibri" panose="020F0502020204030204" pitchFamily="34" charset="0"/>
                          <a:cs typeface="Calibri" panose="020F0502020204030204" pitchFamily="34" charset="0"/>
                        </a:rPr>
                        <a:t>Planned</a:t>
                      </a:r>
                      <a:endParaRPr lang="en-US" sz="12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en-US" sz="1400" dirty="0">
                          <a:effectLst/>
                          <a:latin typeface="Calibri" panose="020F0502020204030204" pitchFamily="34" charset="0"/>
                          <a:cs typeface="Calibri" panose="020F0502020204030204" pitchFamily="34" charset="0"/>
                        </a:rPr>
                        <a:t>80%</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extLst>
                  <a:ext uri="{0D108BD9-81ED-4DB2-BD59-A6C34878D82A}">
                    <a16:rowId xmlns:a16="http://schemas.microsoft.com/office/drawing/2014/main" val="2230204961"/>
                  </a:ext>
                </a:extLst>
              </a:tr>
              <a:tr h="415816">
                <a:tc>
                  <a:txBody>
                    <a:bodyPr/>
                    <a:lstStyle/>
                    <a:p>
                      <a:pPr algn="r" rtl="1">
                        <a:spcAft>
                          <a:spcPts val="0"/>
                        </a:spcAft>
                      </a:pPr>
                      <a:r>
                        <a:rPr lang="en-US" sz="1400" b="0" dirty="0">
                          <a:effectLst/>
                          <a:latin typeface="Calibri" panose="020F0502020204030204" pitchFamily="34" charset="0"/>
                          <a:cs typeface="Calibri" panose="020F0502020204030204" pitchFamily="34" charset="0"/>
                        </a:rPr>
                        <a:t>Grandparent</a:t>
                      </a:r>
                      <a:endParaRPr lang="en-US" sz="1600" b="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r" rtl="0">
                        <a:spcAft>
                          <a:spcPts val="0"/>
                        </a:spcAft>
                      </a:pPr>
                      <a:r>
                        <a:rPr lang="en-US" sz="1400" dirty="0">
                          <a:effectLst/>
                          <a:latin typeface="Calibri" panose="020F0502020204030204" pitchFamily="34" charset="0"/>
                          <a:cs typeface="Calibri" panose="020F0502020204030204" pitchFamily="34" charset="0"/>
                        </a:rPr>
                        <a:t>4</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marL="0" algn="r" defTabSz="914400" rtl="1" eaLnBrk="1" latinLnBrk="0" hangingPunct="1">
                        <a:spcAft>
                          <a:spcPts val="0"/>
                        </a:spcAft>
                      </a:pPr>
                      <a:r>
                        <a:rPr lang="en-US" sz="1400" b="0" kern="1200" dirty="0">
                          <a:solidFill>
                            <a:schemeClr val="lt1"/>
                          </a:solidFill>
                          <a:effectLst/>
                          <a:latin typeface="Calibri" panose="020F0502020204030204" pitchFamily="34" charset="0"/>
                          <a:ea typeface="+mn-ea"/>
                          <a:cs typeface="Calibri" panose="020F0502020204030204" pitchFamily="34" charset="0"/>
                        </a:rPr>
                        <a:t>F</a:t>
                      </a:r>
                    </a:p>
                  </a:txBody>
                  <a:tcPr marL="68580" marR="68580" marT="0" marB="0" anchor="b">
                    <a:solidFill>
                      <a:srgbClr val="A5A5A5"/>
                    </a:solidFill>
                  </a:tcPr>
                </a:tc>
                <a:tc>
                  <a:txBody>
                    <a:bodyPr/>
                    <a:lstStyle/>
                    <a:p>
                      <a:pPr algn="r" rtl="0">
                        <a:spcAft>
                          <a:spcPts val="0"/>
                        </a:spcAft>
                      </a:pPr>
                      <a:r>
                        <a:rPr lang="en-US" sz="1400" dirty="0">
                          <a:effectLst/>
                          <a:latin typeface="Calibri" panose="020F0502020204030204" pitchFamily="34" charset="0"/>
                          <a:cs typeface="Calibri" panose="020F0502020204030204" pitchFamily="34" charset="0"/>
                        </a:rPr>
                        <a:t>57%</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r" rtl="1">
                        <a:spcAft>
                          <a:spcPts val="0"/>
                        </a:spcAft>
                      </a:pPr>
                      <a:r>
                        <a:rPr lang="en-US" sz="1400" b="0" dirty="0">
                          <a:solidFill>
                            <a:schemeClr val="bg1"/>
                          </a:solidFill>
                          <a:effectLst/>
                          <a:latin typeface="Calibri" panose="020F0502020204030204" pitchFamily="34" charset="0"/>
                          <a:cs typeface="Calibri" panose="020F0502020204030204" pitchFamily="34" charset="0"/>
                        </a:rPr>
                        <a:t>Outside the neighborhood</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en-US" sz="1400" dirty="0">
                          <a:effectLst/>
                          <a:latin typeface="Calibri" panose="020F0502020204030204" pitchFamily="34" charset="0"/>
                          <a:cs typeface="Calibri" panose="020F0502020204030204" pitchFamily="34" charset="0"/>
                        </a:rPr>
                        <a:t>38%</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r" rtl="1">
                        <a:spcAft>
                          <a:spcPts val="0"/>
                        </a:spcAft>
                      </a:pPr>
                      <a:r>
                        <a:rPr lang="en-US" sz="1400" b="0" dirty="0">
                          <a:solidFill>
                            <a:schemeClr val="bg1"/>
                          </a:solidFill>
                          <a:effectLst/>
                          <a:latin typeface="Calibri" panose="020F0502020204030204" pitchFamily="34" charset="0"/>
                          <a:cs typeface="Calibri" panose="020F0502020204030204" pitchFamily="34" charset="0"/>
                        </a:rPr>
                        <a:t>Several times per week</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en-US" sz="1400" dirty="0">
                          <a:effectLst/>
                          <a:latin typeface="Calibri" panose="020F0502020204030204" pitchFamily="34" charset="0"/>
                          <a:cs typeface="Calibri" panose="020F0502020204030204" pitchFamily="34" charset="0"/>
                        </a:rPr>
                        <a:t>20%</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r" rtl="1">
                        <a:spcAft>
                          <a:spcPts val="0"/>
                        </a:spcAft>
                      </a:pPr>
                      <a:r>
                        <a:rPr lang="en-US" sz="1200" b="0" dirty="0">
                          <a:solidFill>
                            <a:schemeClr val="bg1"/>
                          </a:solidFill>
                          <a:effectLst/>
                          <a:latin typeface="Calibri" panose="020F0502020204030204" pitchFamily="34" charset="0"/>
                          <a:cs typeface="Calibri" panose="020F0502020204030204" pitchFamily="34" charset="0"/>
                        </a:rPr>
                        <a:t>By foot</a:t>
                      </a:r>
                      <a:endParaRPr lang="en-US" sz="12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en-US" sz="1400" dirty="0">
                          <a:effectLst/>
                          <a:latin typeface="Calibri" panose="020F0502020204030204" pitchFamily="34" charset="0"/>
                          <a:cs typeface="Calibri" panose="020F0502020204030204" pitchFamily="34" charset="0"/>
                        </a:rPr>
                        <a:t>64%</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r" rtl="1">
                        <a:spcAft>
                          <a:spcPts val="0"/>
                        </a:spcAft>
                      </a:pPr>
                      <a:r>
                        <a:rPr lang="en-US" sz="1400" dirty="0">
                          <a:solidFill>
                            <a:schemeClr val="bg1"/>
                          </a:solidFill>
                          <a:effectLst/>
                          <a:latin typeface="Calibri" panose="020F0502020204030204" pitchFamily="34" charset="0"/>
                          <a:cs typeface="Calibri" panose="020F0502020204030204" pitchFamily="34" charset="0"/>
                        </a:rPr>
                        <a:t>Hour</a:t>
                      </a:r>
                      <a:endParaRPr lang="en-US" sz="16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en-US" sz="1400" dirty="0">
                          <a:effectLst/>
                          <a:latin typeface="Calibri" panose="020F0502020204030204" pitchFamily="34" charset="0"/>
                          <a:cs typeface="Calibri" panose="020F0502020204030204" pitchFamily="34" charset="0"/>
                        </a:rPr>
                        <a:t>12%</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r" rtl="1">
                        <a:spcAft>
                          <a:spcPts val="0"/>
                        </a:spcAft>
                      </a:pPr>
                      <a:r>
                        <a:rPr lang="en-US" sz="12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Unplanned</a:t>
                      </a:r>
                    </a:p>
                  </a:txBody>
                  <a:tcPr marL="68580" marR="68580" marT="0" marB="0" anchor="b">
                    <a:solidFill>
                      <a:srgbClr val="A5A5A5"/>
                    </a:solidFill>
                  </a:tcPr>
                </a:tc>
                <a:tc>
                  <a:txBody>
                    <a:bodyPr/>
                    <a:lstStyle/>
                    <a:p>
                      <a:pPr algn="r" rtl="0">
                        <a:spcAft>
                          <a:spcPts val="0"/>
                        </a:spcAft>
                      </a:pPr>
                      <a:r>
                        <a:rPr lang="en-US" sz="1400" dirty="0">
                          <a:effectLst/>
                          <a:latin typeface="Calibri" panose="020F0502020204030204" pitchFamily="34" charset="0"/>
                          <a:cs typeface="Calibri" panose="020F0502020204030204" pitchFamily="34" charset="0"/>
                        </a:rPr>
                        <a:t>20%</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extLst>
                  <a:ext uri="{0D108BD9-81ED-4DB2-BD59-A6C34878D82A}">
                    <a16:rowId xmlns:a16="http://schemas.microsoft.com/office/drawing/2014/main" val="3045779235"/>
                  </a:ext>
                </a:extLst>
              </a:tr>
              <a:tr h="322045">
                <a:tc>
                  <a:txBody>
                    <a:bodyPr/>
                    <a:lstStyle/>
                    <a:p>
                      <a:pPr algn="r" rtl="1">
                        <a:spcAft>
                          <a:spcPts val="0"/>
                        </a:spcAft>
                      </a:pPr>
                      <a:r>
                        <a:rPr lang="en-US" sz="1400" b="0" dirty="0">
                          <a:effectLst/>
                          <a:latin typeface="Calibri" panose="020F0502020204030204" pitchFamily="34" charset="0"/>
                          <a:cs typeface="Calibri" panose="020F0502020204030204" pitchFamily="34" charset="0"/>
                        </a:rPr>
                        <a:t>Caregiver</a:t>
                      </a:r>
                      <a:endParaRPr lang="en-US" sz="1600" b="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r" rtl="0">
                        <a:spcAft>
                          <a:spcPts val="0"/>
                        </a:spcAft>
                      </a:pPr>
                      <a:r>
                        <a:rPr lang="en-US" sz="1400" dirty="0">
                          <a:effectLst/>
                          <a:latin typeface="Calibri" panose="020F0502020204030204" pitchFamily="34" charset="0"/>
                          <a:cs typeface="Calibri" panose="020F0502020204030204" pitchFamily="34" charset="0"/>
                        </a:rPr>
                        <a:t>4</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rowSpan="3" gridSpan="2">
                  <a:txBody>
                    <a:bodyPr/>
                    <a:lstStyle/>
                    <a:p>
                      <a:pPr rtl="1"/>
                      <a:endParaRPr lang="en-US" sz="1600" dirty="0">
                        <a:effectLst/>
                        <a:latin typeface="Calibri" panose="020F0502020204030204" pitchFamily="34" charset="0"/>
                        <a:cs typeface="Calibri" panose="020F0502020204030204" pitchFamily="34" charset="0"/>
                      </a:endParaRPr>
                    </a:p>
                  </a:txBody>
                  <a:tcPr marL="68580" marR="68580" marT="0" marB="0" anchor="b">
                    <a:solidFill>
                      <a:schemeClr val="bg1">
                        <a:lumMod val="95000"/>
                      </a:schemeClr>
                    </a:solidFill>
                  </a:tcPr>
                </a:tc>
                <a:tc rowSpan="3" hMerge="1">
                  <a:txBody>
                    <a:bodyPr/>
                    <a:lstStyle/>
                    <a:p>
                      <a:pPr rtl="1"/>
                      <a:endParaRPr lang="en-US" sz="1600" dirty="0">
                        <a:effectLst/>
                        <a:latin typeface="Calibri" panose="020F0502020204030204" pitchFamily="34" charset="0"/>
                        <a:cs typeface="Calibri" panose="020F0502020204030204" pitchFamily="34" charset="0"/>
                      </a:endParaRPr>
                    </a:p>
                  </a:txBody>
                  <a:tcPr marL="68580" marR="68580" marT="0" marB="0" anchor="b">
                    <a:solidFill>
                      <a:schemeClr val="bg1">
                        <a:lumMod val="95000"/>
                      </a:schemeClr>
                    </a:solidFill>
                  </a:tcPr>
                </a:tc>
                <a:tc rowSpan="3" gridSpan="2">
                  <a:txBody>
                    <a:bodyPr/>
                    <a:lstStyle/>
                    <a:p>
                      <a:pPr algn="l" rtl="0">
                        <a:lnSpc>
                          <a:spcPct val="107000"/>
                        </a:lnSpc>
                        <a:spcAft>
                          <a:spcPts val="0"/>
                        </a:spcAft>
                      </a:pPr>
                      <a:r>
                        <a:rPr lang="en-US" sz="1200" dirty="0">
                          <a:effectLst/>
                          <a:latin typeface="Calibri" panose="020F0502020204030204" pitchFamily="34" charset="0"/>
                          <a:cs typeface="Calibri" panose="020F0502020204030204" pitchFamily="34" charset="0"/>
                        </a:rPr>
                        <a:t>On Sunday, most visitors were neighborhood residents. On Friday, about half were neighborhood residents and about half were from outside the neighborhood.</a:t>
                      </a: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bg1">
                        <a:lumMod val="95000"/>
                      </a:schemeClr>
                    </a:solidFill>
                  </a:tcPr>
                </a:tc>
                <a:tc rowSpan="3" hMerge="1">
                  <a:txBody>
                    <a:bodyPr/>
                    <a:lstStyle/>
                    <a:p>
                      <a:pPr rtl="1"/>
                      <a:endParaRPr lang="he-IL"/>
                    </a:p>
                  </a:txBody>
                  <a:tcPr/>
                </a:tc>
                <a:tc>
                  <a:txBody>
                    <a:bodyPr/>
                    <a:lstStyle/>
                    <a:p>
                      <a:pPr algn="r" rtl="1">
                        <a:spcAft>
                          <a:spcPts val="0"/>
                        </a:spcAft>
                      </a:pPr>
                      <a:r>
                        <a:rPr lang="en-US" sz="14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Once a week</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en-US" sz="1400" dirty="0">
                          <a:effectLst/>
                          <a:latin typeface="Calibri" panose="020F0502020204030204" pitchFamily="34" charset="0"/>
                          <a:cs typeface="Calibri" panose="020F0502020204030204" pitchFamily="34" charset="0"/>
                        </a:rPr>
                        <a:t>12%</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r" rtl="1">
                        <a:spcAft>
                          <a:spcPts val="0"/>
                        </a:spcAft>
                      </a:pPr>
                      <a:r>
                        <a:rPr lang="en-US" sz="1200" b="0" dirty="0">
                          <a:solidFill>
                            <a:schemeClr val="bg1"/>
                          </a:solidFill>
                          <a:effectLst/>
                          <a:latin typeface="Calibri" panose="020F0502020204030204" pitchFamily="34" charset="0"/>
                          <a:cs typeface="Calibri" panose="020F0502020204030204" pitchFamily="34" charset="0"/>
                        </a:rPr>
                        <a:t>Scooter</a:t>
                      </a:r>
                      <a:endParaRPr lang="en-US" sz="12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en-US" sz="1400" dirty="0">
                          <a:effectLst/>
                          <a:latin typeface="Calibri" panose="020F0502020204030204" pitchFamily="34" charset="0"/>
                          <a:cs typeface="Calibri" panose="020F0502020204030204" pitchFamily="34" charset="0"/>
                        </a:rPr>
                        <a:t>4%</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r" rtl="1">
                        <a:spcAft>
                          <a:spcPts val="0"/>
                        </a:spcAft>
                      </a:pPr>
                      <a:r>
                        <a:rPr lang="en-US" sz="1400" dirty="0">
                          <a:solidFill>
                            <a:schemeClr val="bg1"/>
                          </a:solidFill>
                          <a:effectLst/>
                          <a:latin typeface="Calibri" panose="020F0502020204030204" pitchFamily="34" charset="0"/>
                          <a:cs typeface="Calibri" panose="020F0502020204030204" pitchFamily="34" charset="0"/>
                        </a:rPr>
                        <a:t>90 min</a:t>
                      </a:r>
                      <a:endParaRPr lang="en-US" sz="16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en-US" sz="1400" dirty="0">
                          <a:effectLst/>
                          <a:latin typeface="Calibri" panose="020F0502020204030204" pitchFamily="34" charset="0"/>
                          <a:cs typeface="Calibri" panose="020F0502020204030204" pitchFamily="34" charset="0"/>
                        </a:rPr>
                        <a:t>24%</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rowSpan="3" gridSpan="2">
                  <a:txBody>
                    <a:bodyPr/>
                    <a:lstStyle/>
                    <a:p>
                      <a:pPr algn="l" rtl="0">
                        <a:lnSpc>
                          <a:spcPct val="107000"/>
                        </a:lnSpc>
                        <a:spcAft>
                          <a:spcPts val="0"/>
                        </a:spcAft>
                      </a:pPr>
                      <a:r>
                        <a:rPr lang="en-US" sz="1200" dirty="0">
                          <a:effectLst/>
                          <a:latin typeface="Calibri" panose="020F0502020204030204" pitchFamily="34" charset="0"/>
                          <a:cs typeface="Calibri" panose="020F0502020204030204" pitchFamily="34" charset="0"/>
                        </a:rPr>
                        <a:t>On Sunday, a minority of visits were unplanned. On Friday, about 40% of visitors passed through the area by chance.</a:t>
                      </a: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bg1">
                        <a:lumMod val="95000"/>
                      </a:schemeClr>
                    </a:solidFill>
                  </a:tcPr>
                </a:tc>
                <a:tc rowSpan="3" hMerge="1">
                  <a:txBody>
                    <a:bodyPr/>
                    <a:lstStyle/>
                    <a:p>
                      <a:pPr rtl="1"/>
                      <a:endParaRPr lang="he-IL"/>
                    </a:p>
                  </a:txBody>
                  <a:tcPr/>
                </a:tc>
                <a:extLst>
                  <a:ext uri="{0D108BD9-81ED-4DB2-BD59-A6C34878D82A}">
                    <a16:rowId xmlns:a16="http://schemas.microsoft.com/office/drawing/2014/main" val="3044866679"/>
                  </a:ext>
                </a:extLst>
              </a:tr>
              <a:tr h="623724">
                <a:tc>
                  <a:txBody>
                    <a:bodyPr/>
                    <a:lstStyle/>
                    <a:p>
                      <a:pPr algn="r" rtl="1">
                        <a:spcAft>
                          <a:spcPts val="0"/>
                        </a:spcAft>
                      </a:pPr>
                      <a:r>
                        <a:rPr lang="en-US" sz="1400" b="0" dirty="0">
                          <a:effectLst/>
                          <a:latin typeface="Calibri" panose="020F0502020204030204" pitchFamily="34" charset="0"/>
                          <a:cs typeface="Calibri" panose="020F0502020204030204" pitchFamily="34" charset="0"/>
                        </a:rPr>
                        <a:t>Youth</a:t>
                      </a:r>
                      <a:endParaRPr lang="en-US" sz="1600" b="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r" rtl="1">
                        <a:spcAft>
                          <a:spcPts val="0"/>
                        </a:spcAft>
                      </a:pPr>
                      <a:r>
                        <a:rPr lang="he-IL" sz="1400" dirty="0">
                          <a:effectLst/>
                          <a:latin typeface="Calibri" panose="020F0502020204030204" pitchFamily="34" charset="0"/>
                          <a:cs typeface="Calibri" panose="020F0502020204030204" pitchFamily="34" charset="0"/>
                        </a:rPr>
                        <a:t>2 </a:t>
                      </a:r>
                      <a:r>
                        <a:rPr lang="en-US" sz="1200" dirty="0">
                          <a:effectLst/>
                          <a:latin typeface="Calibri" panose="020F0502020204030204" pitchFamily="34" charset="0"/>
                          <a:cs typeface="Calibri" panose="020F0502020204030204" pitchFamily="34" charset="0"/>
                        </a:rPr>
                        <a:t>sisters</a:t>
                      </a:r>
                    </a:p>
                    <a:p>
                      <a:pPr algn="r" rtl="1">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Group of teenaged boys</a:t>
                      </a:r>
                    </a:p>
                  </a:txBody>
                  <a:tcPr marL="68580" marR="68580" marT="0" marB="0" anchor="b">
                    <a:solidFill>
                      <a:schemeClr val="bg1">
                        <a:lumMod val="95000"/>
                      </a:schemeClr>
                    </a:solidFill>
                  </a:tcPr>
                </a:tc>
                <a:tc gridSpan="2" vMerge="1">
                  <a:txBody>
                    <a:bodyPr/>
                    <a:lstStyle/>
                    <a:p>
                      <a:pPr rtl="1"/>
                      <a:endParaRPr lang="en-US" sz="1600">
                        <a:effectLst/>
                        <a:latin typeface="Calibri" panose="020F0502020204030204" pitchFamily="34" charset="0"/>
                        <a:cs typeface="Calibri" panose="020F0502020204030204" pitchFamily="34" charset="0"/>
                      </a:endParaRPr>
                    </a:p>
                  </a:txBody>
                  <a:tcPr marL="68580" marR="68580" marT="0" marB="0" anchor="b">
                    <a:solidFill>
                      <a:schemeClr val="bg1">
                        <a:lumMod val="95000"/>
                      </a:schemeClr>
                    </a:solidFill>
                  </a:tcPr>
                </a:tc>
                <a:tc hMerge="1" vMerge="1">
                  <a:txBody>
                    <a:bodyPr/>
                    <a:lstStyle/>
                    <a:p>
                      <a:pPr rtl="1"/>
                      <a:endParaRPr lang="en-US" sz="1600" dirty="0">
                        <a:effectLst/>
                        <a:latin typeface="Calibri" panose="020F0502020204030204" pitchFamily="34" charset="0"/>
                        <a:cs typeface="Calibri" panose="020F0502020204030204" pitchFamily="34" charset="0"/>
                      </a:endParaRPr>
                    </a:p>
                  </a:txBody>
                  <a:tcPr marL="68580" marR="68580" marT="0" marB="0" anchor="b">
                    <a:solidFill>
                      <a:schemeClr val="bg1">
                        <a:lumMod val="95000"/>
                      </a:schemeClr>
                    </a:solidFill>
                  </a:tcPr>
                </a:tc>
                <a:tc gridSpan="2" vMerge="1">
                  <a:txBody>
                    <a:bodyPr/>
                    <a:lstStyle/>
                    <a:p>
                      <a:pPr rtl="1"/>
                      <a:endParaRPr lang="he-IL"/>
                    </a:p>
                  </a:txBody>
                  <a:tcPr/>
                </a:tc>
                <a:tc hMerge="1" vMerge="1">
                  <a:txBody>
                    <a:bodyPr/>
                    <a:lstStyle/>
                    <a:p>
                      <a:pPr rtl="1"/>
                      <a:endParaRPr lang="he-IL"/>
                    </a:p>
                  </a:txBody>
                  <a:tcPr/>
                </a:tc>
                <a:tc>
                  <a:txBody>
                    <a:bodyPr/>
                    <a:lstStyle/>
                    <a:p>
                      <a:pPr algn="r" rtl="1">
                        <a:spcAft>
                          <a:spcPts val="0"/>
                        </a:spcAft>
                      </a:pPr>
                      <a:r>
                        <a:rPr lang="en-US" sz="1400" b="0" dirty="0">
                          <a:solidFill>
                            <a:schemeClr val="bg1"/>
                          </a:solidFill>
                          <a:effectLst/>
                          <a:latin typeface="Calibri" panose="020F0502020204030204" pitchFamily="34" charset="0"/>
                          <a:cs typeface="Calibri" panose="020F0502020204030204" pitchFamily="34" charset="0"/>
                        </a:rPr>
                        <a:t>Occasionally</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en-US" sz="1400" dirty="0">
                          <a:effectLst/>
                          <a:latin typeface="Calibri" panose="020F0502020204030204" pitchFamily="34" charset="0"/>
                          <a:cs typeface="Calibri" panose="020F0502020204030204" pitchFamily="34" charset="0"/>
                        </a:rPr>
                        <a:t>28%</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r" rtl="1">
                        <a:spcAft>
                          <a:spcPts val="0"/>
                        </a:spcAft>
                      </a:pPr>
                      <a:r>
                        <a:rPr lang="en-US" sz="1200" b="0" dirty="0">
                          <a:solidFill>
                            <a:schemeClr val="bg1"/>
                          </a:solidFill>
                          <a:effectLst/>
                          <a:latin typeface="Calibri" panose="020F0502020204030204" pitchFamily="34" charset="0"/>
                          <a:cs typeface="Calibri" panose="020F0502020204030204" pitchFamily="34" charset="0"/>
                        </a:rPr>
                        <a:t>Car</a:t>
                      </a:r>
                      <a:endParaRPr lang="en-US" sz="12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en-US" sz="1400" dirty="0">
                          <a:effectLst/>
                          <a:latin typeface="Calibri" panose="020F0502020204030204" pitchFamily="34" charset="0"/>
                          <a:cs typeface="Calibri" panose="020F0502020204030204" pitchFamily="34" charset="0"/>
                        </a:rPr>
                        <a:t>16%</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r" rtl="1">
                        <a:spcAft>
                          <a:spcPts val="0"/>
                        </a:spcAft>
                      </a:pPr>
                      <a:r>
                        <a:rPr lang="en-US" sz="1400" dirty="0">
                          <a:solidFill>
                            <a:schemeClr val="bg1"/>
                          </a:solidFill>
                          <a:effectLst/>
                          <a:latin typeface="Calibri" panose="020F0502020204030204" pitchFamily="34" charset="0"/>
                          <a:cs typeface="Calibri" panose="020F0502020204030204" pitchFamily="34" charset="0"/>
                        </a:rPr>
                        <a:t>Two hours</a:t>
                      </a:r>
                      <a:endParaRPr lang="en-US" sz="16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en-US" sz="1400" dirty="0">
                          <a:effectLst/>
                          <a:latin typeface="Calibri" panose="020F0502020204030204" pitchFamily="34" charset="0"/>
                          <a:cs typeface="Calibri" panose="020F0502020204030204" pitchFamily="34" charset="0"/>
                        </a:rPr>
                        <a:t>12%</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gridSpan="2" vMerge="1">
                  <a:txBody>
                    <a:bodyPr/>
                    <a:lstStyle/>
                    <a:p>
                      <a:pPr rtl="1"/>
                      <a:endParaRPr lang="he-IL"/>
                    </a:p>
                  </a:txBody>
                  <a:tcPr/>
                </a:tc>
                <a:tc hMerge="1" vMerge="1">
                  <a:txBody>
                    <a:bodyPr/>
                    <a:lstStyle/>
                    <a:p>
                      <a:pPr rtl="1"/>
                      <a:endParaRPr lang="he-IL"/>
                    </a:p>
                  </a:txBody>
                  <a:tcPr/>
                </a:tc>
                <a:extLst>
                  <a:ext uri="{0D108BD9-81ED-4DB2-BD59-A6C34878D82A}">
                    <a16:rowId xmlns:a16="http://schemas.microsoft.com/office/drawing/2014/main" val="2666345337"/>
                  </a:ext>
                </a:extLst>
              </a:tr>
              <a:tr h="415816">
                <a:tc>
                  <a:txBody>
                    <a:bodyPr/>
                    <a:lstStyle/>
                    <a:p>
                      <a:pPr algn="r" rtl="1">
                        <a:spcAft>
                          <a:spcPts val="0"/>
                        </a:spcAft>
                      </a:pPr>
                      <a:r>
                        <a:rPr lang="en-US" sz="1400" b="0" dirty="0">
                          <a:effectLst/>
                          <a:latin typeface="Calibri" panose="020F0502020204030204" pitchFamily="34" charset="0"/>
                          <a:cs typeface="Calibri" panose="020F0502020204030204" pitchFamily="34" charset="0"/>
                        </a:rPr>
                        <a:t>Maintenance staff</a:t>
                      </a:r>
                      <a:endParaRPr lang="en-US" sz="1600" b="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r" rtl="0">
                        <a:spcAft>
                          <a:spcPts val="0"/>
                        </a:spcAft>
                      </a:pPr>
                      <a:r>
                        <a:rPr lang="en-US" sz="1400" dirty="0">
                          <a:effectLst/>
                          <a:latin typeface="Calibri" panose="020F0502020204030204" pitchFamily="34" charset="0"/>
                          <a:cs typeface="Calibri" panose="020F0502020204030204" pitchFamily="34" charset="0"/>
                        </a:rPr>
                        <a:t>1</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gridSpan="2" vMerge="1">
                  <a:txBody>
                    <a:bodyPr/>
                    <a:lstStyle/>
                    <a:p>
                      <a:pPr rtl="1"/>
                      <a:endParaRPr lang="en-US" sz="1600">
                        <a:effectLst/>
                        <a:latin typeface="Calibri" panose="020F0502020204030204" pitchFamily="34" charset="0"/>
                        <a:cs typeface="Calibri" panose="020F0502020204030204" pitchFamily="34" charset="0"/>
                      </a:endParaRPr>
                    </a:p>
                  </a:txBody>
                  <a:tcPr marL="68580" marR="68580" marT="0" marB="0" anchor="b">
                    <a:solidFill>
                      <a:schemeClr val="bg1">
                        <a:lumMod val="95000"/>
                      </a:schemeClr>
                    </a:solidFill>
                  </a:tcPr>
                </a:tc>
                <a:tc hMerge="1" vMerge="1">
                  <a:txBody>
                    <a:bodyPr/>
                    <a:lstStyle/>
                    <a:p>
                      <a:pPr rtl="1"/>
                      <a:endParaRPr lang="en-US" sz="1600" dirty="0">
                        <a:effectLst/>
                        <a:latin typeface="Calibri" panose="020F0502020204030204" pitchFamily="34" charset="0"/>
                        <a:cs typeface="Calibri" panose="020F0502020204030204" pitchFamily="34" charset="0"/>
                      </a:endParaRPr>
                    </a:p>
                  </a:txBody>
                  <a:tcPr marL="68580" marR="68580" marT="0" marB="0" anchor="b">
                    <a:solidFill>
                      <a:schemeClr val="bg1">
                        <a:lumMod val="95000"/>
                      </a:schemeClr>
                    </a:solidFill>
                  </a:tcPr>
                </a:tc>
                <a:tc gridSpan="2" vMerge="1">
                  <a:txBody>
                    <a:bodyPr/>
                    <a:lstStyle/>
                    <a:p>
                      <a:pPr rtl="1"/>
                      <a:endParaRPr lang="he-IL"/>
                    </a:p>
                  </a:txBody>
                  <a:tcPr/>
                </a:tc>
                <a:tc hMerge="1" vMerge="1">
                  <a:txBody>
                    <a:bodyPr/>
                    <a:lstStyle/>
                    <a:p>
                      <a:pPr rtl="1"/>
                      <a:endParaRPr lang="he-IL"/>
                    </a:p>
                  </a:txBody>
                  <a:tcPr/>
                </a:tc>
                <a:tc>
                  <a:txBody>
                    <a:bodyPr/>
                    <a:lstStyle/>
                    <a:p>
                      <a:pPr algn="r" rtl="1">
                        <a:spcAft>
                          <a:spcPts val="0"/>
                        </a:spcAft>
                      </a:pPr>
                      <a:r>
                        <a:rPr lang="en-US" sz="1400" b="0" dirty="0">
                          <a:solidFill>
                            <a:schemeClr val="bg1"/>
                          </a:solidFill>
                          <a:effectLst/>
                          <a:latin typeface="Calibri" panose="020F0502020204030204" pitchFamily="34" charset="0"/>
                          <a:cs typeface="Calibri" panose="020F0502020204030204" pitchFamily="34" charset="0"/>
                        </a:rPr>
                        <a:t>Seldom</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en-US" sz="1400" dirty="0">
                          <a:effectLst/>
                          <a:latin typeface="Calibri" panose="020F0502020204030204" pitchFamily="34" charset="0"/>
                          <a:cs typeface="Calibri" panose="020F0502020204030204" pitchFamily="34" charset="0"/>
                        </a:rPr>
                        <a:t>4%</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r" rtl="1">
                        <a:spcAft>
                          <a:spcPts val="0"/>
                        </a:spcAft>
                      </a:pPr>
                      <a:r>
                        <a:rPr lang="en-US" sz="1200" b="0" dirty="0">
                          <a:solidFill>
                            <a:schemeClr val="bg1"/>
                          </a:solidFill>
                          <a:effectLst/>
                          <a:latin typeface="Calibri" panose="020F0502020204030204" pitchFamily="34" charset="0"/>
                          <a:cs typeface="Calibri" panose="020F0502020204030204" pitchFamily="34" charset="0"/>
                        </a:rPr>
                        <a:t>Bus</a:t>
                      </a:r>
                      <a:endParaRPr lang="en-US" sz="12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en-US" sz="1400" dirty="0">
                          <a:effectLst/>
                          <a:latin typeface="Calibri" panose="020F0502020204030204" pitchFamily="34" charset="0"/>
                          <a:cs typeface="Calibri" panose="020F0502020204030204" pitchFamily="34" charset="0"/>
                        </a:rPr>
                        <a:t>4%</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r" rtl="1">
                        <a:spcAft>
                          <a:spcPts val="0"/>
                        </a:spcAft>
                      </a:pPr>
                      <a:r>
                        <a:rPr lang="en-US" sz="1400" dirty="0">
                          <a:solidFill>
                            <a:schemeClr val="bg1"/>
                          </a:solidFill>
                          <a:effectLst/>
                          <a:latin typeface="Calibri" panose="020F0502020204030204" pitchFamily="34" charset="0"/>
                          <a:cs typeface="Calibri" panose="020F0502020204030204" pitchFamily="34" charset="0"/>
                        </a:rPr>
                        <a:t>More than two hours</a:t>
                      </a:r>
                      <a:endParaRPr lang="en-US" sz="16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en-US" sz="1400" dirty="0">
                          <a:effectLst/>
                          <a:latin typeface="Calibri" panose="020F0502020204030204" pitchFamily="34" charset="0"/>
                          <a:cs typeface="Calibri" panose="020F0502020204030204" pitchFamily="34" charset="0"/>
                        </a:rPr>
                        <a:t>24%</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gridSpan="2" vMerge="1">
                  <a:txBody>
                    <a:bodyPr/>
                    <a:lstStyle/>
                    <a:p>
                      <a:pPr rtl="1"/>
                      <a:endParaRPr lang="he-IL"/>
                    </a:p>
                  </a:txBody>
                  <a:tcPr/>
                </a:tc>
                <a:tc hMerge="1" vMerge="1">
                  <a:txBody>
                    <a:bodyPr/>
                    <a:lstStyle/>
                    <a:p>
                      <a:pPr rtl="1"/>
                      <a:endParaRPr lang="he-IL"/>
                    </a:p>
                  </a:txBody>
                  <a:tcPr/>
                </a:tc>
                <a:extLst>
                  <a:ext uri="{0D108BD9-81ED-4DB2-BD59-A6C34878D82A}">
                    <a16:rowId xmlns:a16="http://schemas.microsoft.com/office/drawing/2014/main" val="591050505"/>
                  </a:ext>
                </a:extLst>
              </a:tr>
            </a:tbl>
          </a:graphicData>
        </a:graphic>
      </p:graphicFrame>
      <p:sp>
        <p:nvSpPr>
          <p:cNvPr id="5" name="Rectangle 1">
            <a:extLst>
              <a:ext uri="{FF2B5EF4-FFF2-40B4-BE49-F238E27FC236}">
                <a16:creationId xmlns:a16="http://schemas.microsoft.com/office/drawing/2014/main" id="{36C10C58-B585-4811-B16B-8F9F0CCB4659}"/>
              </a:ext>
            </a:extLst>
          </p:cNvPr>
          <p:cNvSpPr>
            <a:spLocks noChangeArrowheads="1"/>
          </p:cNvSpPr>
          <p:nvPr/>
        </p:nvSpPr>
        <p:spPr bwMode="auto">
          <a:xfrm>
            <a:off x="60207" y="6036371"/>
            <a:ext cx="1055769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eaLnBrk="0" fontAlgn="base" latinLnBrk="0" hangingPunct="0">
              <a:lnSpc>
                <a:spcPct val="100000"/>
              </a:lnSpc>
              <a:spcBef>
                <a:spcPct val="0"/>
              </a:spcBef>
              <a:spcAft>
                <a:spcPct val="0"/>
              </a:spcAft>
              <a:buClrTx/>
              <a:buSzTx/>
              <a:buFontTx/>
              <a:buNone/>
              <a:tabLst/>
            </a:pPr>
            <a:r>
              <a:rPr kumimoji="0" lang="en-US" altLang="he-IL" sz="1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The interviewed adults were accompanying approximately 50 children; 22 were 0-3 years old, 20 were 4-8, and about 10 children were 9 or older. About 20 were  identified as boys and 8 as girls.</a:t>
            </a:r>
            <a:endParaRPr kumimoji="0" lang="he-IL" altLang="he-IL"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089327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9</a:t>
            </a:fld>
            <a:endParaRPr lang="en-US" sz="1400" dirty="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ctr"/>
            <a:r>
              <a:rPr lang="en-US" sz="2000" b="1" dirty="0">
                <a:solidFill>
                  <a:schemeClr val="bg1"/>
                </a:solidFill>
                <a:latin typeface="Tahoma" pitchFamily="34" charset="0"/>
                <a:ea typeface="Tahoma" pitchFamily="34" charset="0"/>
                <a:cs typeface="Tahoma" pitchFamily="34" charset="0"/>
              </a:rPr>
              <a:t>Gan HaShnayim</a:t>
            </a:r>
            <a:endParaRPr lang="he-IL" sz="2000" b="1" dirty="0">
              <a:solidFill>
                <a:schemeClr val="bg1"/>
              </a:solidFill>
              <a:latin typeface="Tahoma" pitchFamily="34" charset="0"/>
              <a:ea typeface="Tahoma" pitchFamily="34" charset="0"/>
              <a:cs typeface="Tahoma" pitchFamily="34" charset="0"/>
            </a:endParaRPr>
          </a:p>
        </p:txBody>
      </p:sp>
      <p:sp>
        <p:nvSpPr>
          <p:cNvPr id="7" name="Rectangle 6">
            <a:extLst>
              <a:ext uri="{FF2B5EF4-FFF2-40B4-BE49-F238E27FC236}">
                <a16:creationId xmlns:a16="http://schemas.microsoft.com/office/drawing/2014/main" id="{8E119168-BA42-49CC-AB16-00628F05D854}"/>
              </a:ext>
            </a:extLst>
          </p:cNvPr>
          <p:cNvSpPr/>
          <p:nvPr/>
        </p:nvSpPr>
        <p:spPr>
          <a:xfrm>
            <a:off x="5947464" y="910821"/>
            <a:ext cx="6092129" cy="4425122"/>
          </a:xfrm>
          <a:prstGeom prst="rect">
            <a:avLst/>
          </a:prstGeom>
        </p:spPr>
        <p:txBody>
          <a:bodyPr wrap="square">
            <a:spAutoFit/>
          </a:bodyPr>
          <a:lstStyle/>
          <a:p>
            <a:pPr algn="l">
              <a:buClr>
                <a:srgbClr val="EC1C3C"/>
              </a:buClr>
            </a:pPr>
            <a:r>
              <a:rPr lang="en-US" sz="1400" b="1" dirty="0">
                <a:latin typeface="Tahoma" panose="020B0604030504040204" pitchFamily="34" charset="0"/>
                <a:ea typeface="Tahoma" panose="020B0604030504040204" pitchFamily="34" charset="0"/>
                <a:cs typeface="Tahoma" panose="020B0604030504040204" pitchFamily="34" charset="0"/>
              </a:rPr>
              <a:t>Primary populations visiting the park:</a:t>
            </a:r>
            <a:endParaRPr lang="he-IL" sz="1400" b="1"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Neighborhood children who visit throughout the course of the day</a:t>
            </a:r>
            <a:r>
              <a:rPr lang="he-IL" sz="1200" dirty="0">
                <a:latin typeface="Tahoma" panose="020B0604030504040204" pitchFamily="34" charset="0"/>
                <a:ea typeface="Tahoma" panose="020B0604030504040204" pitchFamily="34" charset="0"/>
                <a:cs typeface="Tahoma" panose="020B0604030504040204" pitchFamily="34" charset="0"/>
              </a:rPr>
              <a:t>.</a:t>
            </a: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Groups from formal educational frameworks (kindergartens, parents and students from an anthropomorphic school)</a:t>
            </a:r>
            <a:r>
              <a:rPr lang="he-IL" sz="1200" dirty="0">
                <a:latin typeface="Tahoma" panose="020B0604030504040204" pitchFamily="34" charset="0"/>
                <a:ea typeface="Tahoma" panose="020B0604030504040204" pitchFamily="34" charset="0"/>
                <a:cs typeface="Tahoma" panose="020B0604030504040204" pitchFamily="34" charset="0"/>
              </a:rPr>
              <a:t>.</a:t>
            </a: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Multi-generational family and neighborhood reunions. Interviewees from the Arab population reported strong emotional and historical connections to the park</a:t>
            </a:r>
            <a:r>
              <a:rPr lang="he-IL" sz="1200" dirty="0">
                <a:latin typeface="Tahoma" panose="020B0604030504040204" pitchFamily="34" charset="0"/>
                <a:ea typeface="Tahoma" panose="020B0604030504040204" pitchFamily="34" charset="0"/>
                <a:cs typeface="Tahoma" panose="020B0604030504040204" pitchFamily="34" charset="0"/>
              </a:rPr>
              <a:t>.</a:t>
            </a: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Transient groups of teenaged boys who gather to hang out and smoke.</a:t>
            </a:r>
            <a:endParaRPr lang="he-IL" sz="12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On Sunday, when Christian education frameworks are closed, many Arab children and youth were observed in the park, mainly boys aged 4+, with more children aged 9+ visiting towards the evening. Few children without their families were observed in the park. </a:t>
            </a: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On Sunday morning, the majority of adult visitors were women, while more men visited in the evening. On Friday morning there was balance between male and female visitors.</a:t>
            </a:r>
            <a:endParaRPr lang="he-IL" sz="12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It was noted that there is little interaction between groups of Jewish and Arab visitors to the park</a:t>
            </a:r>
            <a:r>
              <a:rPr lang="he-IL" sz="1200" dirty="0">
                <a:latin typeface="Tahoma" panose="020B0604030504040204" pitchFamily="34" charset="0"/>
                <a:ea typeface="Tahoma" panose="020B0604030504040204" pitchFamily="34" charset="0"/>
                <a:cs typeface="Tahoma" panose="020B0604030504040204" pitchFamily="34" charset="0"/>
              </a:rPr>
              <a:t>.</a:t>
            </a:r>
          </a:p>
        </p:txBody>
      </p:sp>
      <p:graphicFrame>
        <p:nvGraphicFramePr>
          <p:cNvPr id="11" name="תרשים 5">
            <a:extLst>
              <a:ext uri="{FF2B5EF4-FFF2-40B4-BE49-F238E27FC236}">
                <a16:creationId xmlns:a16="http://schemas.microsoft.com/office/drawing/2014/main" id="{A35B0E70-43BA-43AE-A20A-F8ADC43247F5}"/>
              </a:ext>
            </a:extLst>
          </p:cNvPr>
          <p:cNvGraphicFramePr>
            <a:graphicFrameLocks/>
          </p:cNvGraphicFramePr>
          <p:nvPr>
            <p:extLst>
              <p:ext uri="{D42A27DB-BD31-4B8C-83A1-F6EECF244321}">
                <p14:modId xmlns:p14="http://schemas.microsoft.com/office/powerpoint/2010/main" val="242988553"/>
              </p:ext>
            </p:extLst>
          </p:nvPr>
        </p:nvGraphicFramePr>
        <p:xfrm>
          <a:off x="207146" y="3555301"/>
          <a:ext cx="5347652" cy="28841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תרשים 6">
            <a:extLst>
              <a:ext uri="{FF2B5EF4-FFF2-40B4-BE49-F238E27FC236}">
                <a16:creationId xmlns:a16="http://schemas.microsoft.com/office/drawing/2014/main" id="{9D305E4E-001B-41F3-9575-94C0F8E9FC37}"/>
              </a:ext>
            </a:extLst>
          </p:cNvPr>
          <p:cNvGraphicFramePr>
            <a:graphicFrameLocks/>
          </p:cNvGraphicFramePr>
          <p:nvPr>
            <p:extLst>
              <p:ext uri="{D42A27DB-BD31-4B8C-83A1-F6EECF244321}">
                <p14:modId xmlns:p14="http://schemas.microsoft.com/office/powerpoint/2010/main" val="2409127893"/>
              </p:ext>
            </p:extLst>
          </p:nvPr>
        </p:nvGraphicFramePr>
        <p:xfrm>
          <a:off x="207145" y="389652"/>
          <a:ext cx="5347653" cy="3039348"/>
        </p:xfrm>
        <a:graphic>
          <a:graphicData uri="http://schemas.openxmlformats.org/drawingml/2006/chart">
            <c:chart xmlns:c="http://schemas.openxmlformats.org/drawingml/2006/chart" xmlns:r="http://schemas.openxmlformats.org/officeDocument/2006/relationships" r:id="rId4"/>
          </a:graphicData>
        </a:graphic>
      </p:graphicFrame>
      <p:sp>
        <p:nvSpPr>
          <p:cNvPr id="3" name="Rectangle 2">
            <a:extLst>
              <a:ext uri="{FF2B5EF4-FFF2-40B4-BE49-F238E27FC236}">
                <a16:creationId xmlns:a16="http://schemas.microsoft.com/office/drawing/2014/main" id="{0A0AB3B4-4CE4-4774-A76A-BD33A10455B9}"/>
              </a:ext>
            </a:extLst>
          </p:cNvPr>
          <p:cNvSpPr/>
          <p:nvPr/>
        </p:nvSpPr>
        <p:spPr>
          <a:xfrm>
            <a:off x="5751130" y="5299674"/>
            <a:ext cx="2172451" cy="1098793"/>
          </a:xfrm>
          <a:prstGeom prst="rect">
            <a:avLst/>
          </a:prstGeom>
          <a:solidFill>
            <a:srgbClr val="BEB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400" b="1" dirty="0">
                <a:latin typeface="Calibri" panose="020F0502020204030204" pitchFamily="34" charset="0"/>
                <a:cs typeface="Calibri" panose="020F0502020204030204" pitchFamily="34" charset="0"/>
              </a:rPr>
              <a:t>Opportunities for discourse and community meeting</a:t>
            </a:r>
            <a:r>
              <a:rPr lang="he-IL" sz="1400" b="1" dirty="0">
                <a:solidFill>
                  <a:prstClr val="white"/>
                </a:solidFill>
                <a:latin typeface="Calibri" panose="020F0502020204030204" pitchFamily="34" charset="0"/>
                <a:cs typeface="Calibri" panose="020F0502020204030204" pitchFamily="34" charset="0"/>
              </a:rPr>
              <a:t>  </a:t>
            </a:r>
            <a:r>
              <a:rPr lang="en-US" sz="1400" b="1" dirty="0">
                <a:solidFill>
                  <a:prstClr val="white"/>
                </a:solidFill>
                <a:latin typeface="Calibri" panose="020F0502020204030204" pitchFamily="34" charset="0"/>
                <a:cs typeface="Calibri" panose="020F0502020204030204" pitchFamily="34" charset="0"/>
              </a:rPr>
              <a:t>score: </a:t>
            </a:r>
            <a:r>
              <a:rPr lang="he-IL" b="1" dirty="0">
                <a:solidFill>
                  <a:prstClr val="white"/>
                </a:solidFill>
                <a:latin typeface="Calibri" panose="020F0502020204030204" pitchFamily="34" charset="0"/>
                <a:cs typeface="Calibri" panose="020F0502020204030204" pitchFamily="34" charset="0"/>
              </a:rPr>
              <a:t>5.2</a:t>
            </a:r>
            <a:r>
              <a:rPr lang="en-US" b="1" dirty="0">
                <a:solidFill>
                  <a:prstClr val="white"/>
                </a:solidFill>
                <a:latin typeface="Calibri" panose="020F0502020204030204" pitchFamily="34" charset="0"/>
                <a:cs typeface="Calibri" panose="020F0502020204030204" pitchFamily="34" charset="0"/>
              </a:rPr>
              <a:t>*</a:t>
            </a:r>
          </a:p>
        </p:txBody>
      </p:sp>
      <p:sp>
        <p:nvSpPr>
          <p:cNvPr id="4" name="TextBox 3">
            <a:extLst>
              <a:ext uri="{FF2B5EF4-FFF2-40B4-BE49-F238E27FC236}">
                <a16:creationId xmlns:a16="http://schemas.microsoft.com/office/drawing/2014/main" id="{BB5695EB-EB55-4A36-93F8-3D9AA29B361E}"/>
              </a:ext>
            </a:extLst>
          </p:cNvPr>
          <p:cNvSpPr txBox="1"/>
          <p:nvPr/>
        </p:nvSpPr>
        <p:spPr>
          <a:xfrm>
            <a:off x="7923580" y="5602849"/>
            <a:ext cx="3868369" cy="246221"/>
          </a:xfrm>
          <a:prstGeom prst="rect">
            <a:avLst/>
          </a:prstGeom>
          <a:noFill/>
        </p:spPr>
        <p:txBody>
          <a:bodyPr wrap="square" rtlCol="1">
            <a:spAutoFit/>
          </a:bodyPr>
          <a:lstStyle/>
          <a:p>
            <a:pPr algn="l"/>
            <a:r>
              <a:rPr lang="en-US" sz="1000" dirty="0">
                <a:latin typeface="Calibri" panose="020F0502020204030204" pitchFamily="34" charset="0"/>
                <a:cs typeface="Calibri" panose="020F0502020204030204" pitchFamily="34" charset="0"/>
              </a:rPr>
              <a:t>* The score ranges from  1 to 7 (with 1 the lowest and 7 the highest)</a:t>
            </a:r>
            <a:endParaRPr lang="he-IL" sz="1000" dirty="0">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732C951A-E4AE-4EA3-A80B-8471E0CAB23D}"/>
              </a:ext>
            </a:extLst>
          </p:cNvPr>
          <p:cNvSpPr/>
          <p:nvPr/>
        </p:nvSpPr>
        <p:spPr>
          <a:xfrm>
            <a:off x="5751131" y="389651"/>
            <a:ext cx="6440869" cy="369332"/>
          </a:xfrm>
          <a:prstGeom prst="rect">
            <a:avLst/>
          </a:prstGeom>
          <a:solidFill>
            <a:srgbClr val="4978A6"/>
          </a:solidFill>
          <a:ln>
            <a:noFill/>
          </a:ln>
        </p:spPr>
        <p:txBody>
          <a:bodyPr wrap="square">
            <a:spAutoFit/>
          </a:bodyPr>
          <a:lstStyle/>
          <a:p>
            <a:pPr algn="ct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Uses of the Adjusted Urban Space</a:t>
            </a:r>
            <a:endParaRPr lang="he-IL" dirty="0">
              <a:solidFill>
                <a:schemeClr val="bg1"/>
              </a:solidFill>
            </a:endParaRPr>
          </a:p>
        </p:txBody>
      </p:sp>
      <p:cxnSp>
        <p:nvCxnSpPr>
          <p:cNvPr id="10" name="Straight Connector 9">
            <a:extLst>
              <a:ext uri="{FF2B5EF4-FFF2-40B4-BE49-F238E27FC236}">
                <a16:creationId xmlns:a16="http://schemas.microsoft.com/office/drawing/2014/main" id="{96F6DFCC-847C-4839-85C6-11DCD690D1D7}"/>
              </a:ext>
            </a:extLst>
          </p:cNvPr>
          <p:cNvCxnSpPr>
            <a:cxnSpLocks/>
          </p:cNvCxnSpPr>
          <p:nvPr/>
        </p:nvCxnSpPr>
        <p:spPr>
          <a:xfrm>
            <a:off x="5751131" y="389651"/>
            <a:ext cx="0" cy="6039724"/>
          </a:xfrm>
          <a:prstGeom prst="line">
            <a:avLst/>
          </a:prstGeom>
          <a:ln w="38100">
            <a:solidFill>
              <a:srgbClr val="4978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77551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מסמך" ma:contentTypeID="0x01010005535F330352E547AA3D8F0C969A97FB" ma:contentTypeVersion="13" ma:contentTypeDescription="צור מסמך חדש." ma:contentTypeScope="" ma:versionID="c29c5f31b4e519c495af8f1135c4c857">
  <xsd:schema xmlns:xsd="http://www.w3.org/2001/XMLSchema" xmlns:xs="http://www.w3.org/2001/XMLSchema" xmlns:p="http://schemas.microsoft.com/office/2006/metadata/properties" xmlns:ns2="3096e91d-ebd7-4ce5-b2b3-56d74390b557" xmlns:ns3="4ba3be25-03aa-45c2-b90f-d8c255107eb7" targetNamespace="http://schemas.microsoft.com/office/2006/metadata/properties" ma:root="true" ma:fieldsID="46fe6eb16a427a17e7d6cc33b2d2a666" ns2:_="" ns3:_="">
    <xsd:import namespace="3096e91d-ebd7-4ce5-b2b3-56d74390b557"/>
    <xsd:import namespace="4ba3be25-03aa-45c2-b90f-d8c255107eb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96e91d-ebd7-4ce5-b2b3-56d74390b5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ba3be25-03aa-45c2-b90f-d8c255107eb7" elementFormDefault="qualified">
    <xsd:import namespace="http://schemas.microsoft.com/office/2006/documentManagement/types"/>
    <xsd:import namespace="http://schemas.microsoft.com/office/infopath/2007/PartnerControls"/>
    <xsd:element name="SharedWithUsers" ma:index="10" nillable="true" ma:displayName="משותף עם"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משותף עם פרטים"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סוג תוכן"/>
        <xsd:element ref="dc:title" minOccurs="0" maxOccurs="1" ma:index="4" ma:displayName="כותר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4ba3be25-03aa-45c2-b90f-d8c255107eb7">
      <UserInfo>
        <DisplayName>Shimrit Slonim Franco</DisplayName>
        <AccountId>2392</AccountId>
        <AccountType/>
      </UserInfo>
      <UserInfo>
        <DisplayName>Alona Tsirulnikov</DisplayName>
        <AccountId>366</AccountId>
        <AccountType/>
      </UserInfo>
      <UserInfo>
        <DisplayName>Sharon Brand Martin</DisplayName>
        <AccountId>236</AccountId>
        <AccountType/>
      </UserInfo>
      <UserInfo>
        <DisplayName>Netanel Katzir</DisplayName>
        <AccountId>2606</AccountId>
        <AccountType/>
      </UserInfo>
    </SharedWithUsers>
  </documentManagement>
</p:properties>
</file>

<file path=customXml/itemProps1.xml><?xml version="1.0" encoding="utf-8"?>
<ds:datastoreItem xmlns:ds="http://schemas.openxmlformats.org/officeDocument/2006/customXml" ds:itemID="{C3653B81-70FC-4DA4-8A26-1B40E1343FEF}">
  <ds:schemaRefs>
    <ds:schemaRef ds:uri="http://schemas.microsoft.com/sharepoint/v3/contenttype/forms"/>
  </ds:schemaRefs>
</ds:datastoreItem>
</file>

<file path=customXml/itemProps2.xml><?xml version="1.0" encoding="utf-8"?>
<ds:datastoreItem xmlns:ds="http://schemas.openxmlformats.org/officeDocument/2006/customXml" ds:itemID="{FEFABC7A-9EB6-4599-82AA-5B29D0A43A5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096e91d-ebd7-4ce5-b2b3-56d74390b557"/>
    <ds:schemaRef ds:uri="4ba3be25-03aa-45c2-b90f-d8c255107e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DABB023-BCFA-4EEF-B7E6-12D80018A417}">
  <ds:schemaRefs>
    <ds:schemaRef ds:uri="http://schemas.microsoft.com/office/infopath/2007/PartnerControls"/>
    <ds:schemaRef ds:uri="3096e91d-ebd7-4ce5-b2b3-56d74390b557"/>
    <ds:schemaRef ds:uri="http://purl.org/dc/terms/"/>
    <ds:schemaRef ds:uri="http://schemas.microsoft.com/office/2006/documentManagement/types"/>
    <ds:schemaRef ds:uri="4ba3be25-03aa-45c2-b90f-d8c255107eb7"/>
    <ds:schemaRef ds:uri="http://schemas.openxmlformats.org/package/2006/metadata/core-properties"/>
    <ds:schemaRef ds:uri="http://purl.org/dc/elements/1.1/"/>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24975</TotalTime>
  <Words>16329</Words>
  <Application>Microsoft Office PowerPoint</Application>
  <PresentationFormat>Widescreen</PresentationFormat>
  <Paragraphs>1386</Paragraphs>
  <Slides>59</Slides>
  <Notes>58</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59</vt:i4>
      </vt:variant>
    </vt:vector>
  </HeadingPairs>
  <TitlesOfParts>
    <vt:vector size="69" baseType="lpstr">
      <vt:lpstr>Arial</vt:lpstr>
      <vt:lpstr>Calibri</vt:lpstr>
      <vt:lpstr>Calibri Light</vt:lpstr>
      <vt:lpstr>Courier New</vt:lpstr>
      <vt:lpstr>Symbol</vt:lpstr>
      <vt:lpstr>Tahoma</vt:lpstr>
      <vt:lpstr>Times New Roman</vt:lpstr>
      <vt:lpstr>Wingdings</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Olya Nesterov</dc:creator>
  <cp:lastModifiedBy>ALE editor</cp:lastModifiedBy>
  <cp:revision>467</cp:revision>
  <cp:lastPrinted>2021-06-10T15:07:05Z</cp:lastPrinted>
  <dcterms:created xsi:type="dcterms:W3CDTF">2020-06-25T07:38:36Z</dcterms:created>
  <dcterms:modified xsi:type="dcterms:W3CDTF">2022-05-24T07:25:32Z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0x01010005535F330352E547AA3D8F0C969A97FB</vt:lpwstr>
  </property>
</Properties>
</file>