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10_70337D7A.xml" ContentType="application/vnd.ms-powerpoint.comments+xml"/>
  <Override PartName="/ppt/notesSlides/notesSlide4.xml" ContentType="application/vnd.openxmlformats-officedocument.presentationml.notesSlide+xml"/>
  <Override PartName="/ppt/comments/modernComment_211_5100714E.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FB_DAAF9882.xml" ContentType="application/vnd.ms-powerpoint.comments+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omments/modernComment_214_A30B049B.xml" ContentType="application/vnd.ms-powerpoint.comment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omments/modernComment_215_C1312714.xml" ContentType="application/vnd.ms-powerpoint.comments+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omments/modernComment_216_DD3DC0D3.xml" ContentType="application/vnd.ms-powerpoint.comment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EF_9ADF0B43.xml" ContentType="application/vnd.ms-powerpoint.comment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omments/modernComment_1EC_7F8D833B.xml" ContentType="application/vnd.ms-powerpoint.comment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208_DD8BE8F.xml" ContentType="application/vnd.ms-powerpoint.comments+xml"/>
  <Override PartName="/ppt/comments/modernComment_202_A03DD894.xml" ContentType="application/vnd.ms-powerpoint.comments+xml"/>
  <Override PartName="/ppt/notesSlides/notesSlide17.xml" ContentType="application/vnd.openxmlformats-officedocument.presentationml.notesSlide+xml"/>
  <Override PartName="/ppt/comments/modernComment_203_9F911EB1.xml" ContentType="application/vnd.ms-powerpoint.comments+xml"/>
  <Override PartName="/ppt/notesSlides/notesSlide18.xml" ContentType="application/vnd.openxmlformats-officedocument.presentationml.notesSlide+xml"/>
  <Override PartName="/ppt/comments/modernComment_200_AA38F996.xml" ContentType="application/vnd.ms-powerpoint.comments+xml"/>
  <Override PartName="/ppt/notesSlides/notesSlide19.xml" ContentType="application/vnd.openxmlformats-officedocument.presentationml.notesSlide+xml"/>
  <Override PartName="/ppt/comments/modernComment_1F8_E391D122.xml" ContentType="application/vnd.ms-powerpoint.comments+xml"/>
  <Override PartName="/ppt/notesSlides/notesSlide20.xml" ContentType="application/vnd.openxmlformats-officedocument.presentationml.notesSlide+xml"/>
  <Override PartName="/ppt/comments/modernComment_1FF_F58DFF72.xml" ContentType="application/vnd.ms-powerpoint.comments+xml"/>
  <Override PartName="/ppt/notesSlides/notesSlide21.xml" ContentType="application/vnd.openxmlformats-officedocument.presentationml.notesSlide+xml"/>
  <Override PartName="/ppt/comments/modernComment_1F9_B0401BF3.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F5_CDBBE58B.xml" ContentType="application/vnd.ms-powerpoint.comments+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comments/modernComment_163_80C4CE12.xml" ContentType="application/vnd.ms-powerpoint.comments+xml"/>
  <Override PartName="/ppt/comments/modernComment_1AE_A5AD9C1A.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96_B86BA871.xml" ContentType="application/vnd.ms-powerpoint.comments+xml"/>
  <Override PartName="/ppt/comments/modernComment_179_4BCD651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3"/>
  </p:notesMasterIdLst>
  <p:sldIdLst>
    <p:sldId id="408" r:id="rId6"/>
    <p:sldId id="527" r:id="rId7"/>
    <p:sldId id="528" r:id="rId8"/>
    <p:sldId id="529" r:id="rId9"/>
    <p:sldId id="530" r:id="rId10"/>
    <p:sldId id="427" r:id="rId11"/>
    <p:sldId id="531" r:id="rId12"/>
    <p:sldId id="516" r:id="rId13"/>
    <p:sldId id="507" r:id="rId14"/>
    <p:sldId id="532" r:id="rId15"/>
    <p:sldId id="533" r:id="rId16"/>
    <p:sldId id="534" r:id="rId17"/>
    <p:sldId id="535" r:id="rId18"/>
    <p:sldId id="495" r:id="rId19"/>
    <p:sldId id="492" r:id="rId20"/>
    <p:sldId id="517" r:id="rId21"/>
    <p:sldId id="519" r:id="rId22"/>
    <p:sldId id="520" r:id="rId23"/>
    <p:sldId id="508" r:id="rId24"/>
    <p:sldId id="509" r:id="rId25"/>
    <p:sldId id="514" r:id="rId26"/>
    <p:sldId id="515" r:id="rId27"/>
    <p:sldId id="512" r:id="rId28"/>
    <p:sldId id="504" r:id="rId29"/>
    <p:sldId id="511" r:id="rId30"/>
    <p:sldId id="505" r:id="rId31"/>
    <p:sldId id="510" r:id="rId32"/>
    <p:sldId id="411" r:id="rId33"/>
    <p:sldId id="501" r:id="rId34"/>
    <p:sldId id="355" r:id="rId35"/>
    <p:sldId id="430" r:id="rId36"/>
    <p:sldId id="477" r:id="rId37"/>
    <p:sldId id="421" r:id="rId38"/>
    <p:sldId id="522" r:id="rId39"/>
    <p:sldId id="406" r:id="rId40"/>
    <p:sldId id="489" r:id="rId41"/>
    <p:sldId id="377"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5B7C3148-3A73-A08E-4614-0356EC7C60DE}" name="ALE editor" initials="ALE" userId="ALE editor" providerId="None"/>
  <p188:author id="{A0453870-F037-DD15-03A2-415DDCD8044B}" name="Sharon Brand Martin" initials="SBM" userId="S::sharonb@cet.ac.il::a0fb36f2-726f-461a-8261-94a57a32e8c3" providerId="AD"/>
  <p188:author id="{DD10229C-F1ED-F3C4-D39A-2FF1926A8C6A}" name="Tal Mishaan Spiegel" initials="TS" userId="S::talm@cet.ac.il::3b49d4d9-3b89-4d06-aedf-35a2972b16e6" providerId="AD"/>
  <p188:author id="{32D145CE-3CEA-5153-9B39-BF37DB1552C8}" name="Alona Tsirulnikov" initials="AT" userId="S::AlonaT@cet.ac.il::4bbafd77-0cd3-4d60-af1e-94ad4b8daf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l Mishaan Spiegel" initials="TS" lastIdx="24" clrIdx="6">
    <p:extLst>
      <p:ext uri="{19B8F6BF-5375-455C-9EA6-DF929625EA0E}">
        <p15:presenceInfo xmlns:p15="http://schemas.microsoft.com/office/powerpoint/2012/main" userId="S::talm@cet.ac.il::3b49d4d9-3b89-4d06-aedf-35a2972b16e6" providerId="AD"/>
      </p:ext>
    </p:extLst>
  </p:cmAuthor>
  <p:cmAuthor id="1" name="Shimrit Slonim Franco" initials="SSF" lastIdx="9" clrIdx="0"/>
  <p:cmAuthor id="8" name="Sharon Brand Martin" initials="SBM" lastIdx="100" clrIdx="7">
    <p:extLst>
      <p:ext uri="{19B8F6BF-5375-455C-9EA6-DF929625EA0E}">
        <p15:presenceInfo xmlns:p15="http://schemas.microsoft.com/office/powerpoint/2012/main" userId="S-1-5-21-606772748-477572614-688488514-15397" providerId="AD"/>
      </p:ext>
    </p:extLst>
  </p:cmAuthor>
  <p:cmAuthor id="2" name="Alona Tsirulnikov" initials="AT" lastIdx="199" clrIdx="1"/>
  <p:cmAuthor id="9" name="Netanel Katzir" initials="NK" lastIdx="32" clrIdx="8">
    <p:extLst>
      <p:ext uri="{19B8F6BF-5375-455C-9EA6-DF929625EA0E}">
        <p15:presenceInfo xmlns:p15="http://schemas.microsoft.com/office/powerpoint/2012/main" userId="S::netanelk@cet.ac.il::bf11b2cf-99a0-4b62-9152-0a41d6621128" providerId="AD"/>
      </p:ext>
    </p:extLst>
  </p:cmAuthor>
  <p:cmAuthor id="3" name="shimrit slonim" initials="ss" lastIdx="2" clrIdx="2"/>
  <p:cmAuthor id="10" name="Netanel Katzir" initials="NK [2]" lastIdx="1" clrIdx="9">
    <p:extLst>
      <p:ext uri="{19B8F6BF-5375-455C-9EA6-DF929625EA0E}">
        <p15:presenceInfo xmlns:p15="http://schemas.microsoft.com/office/powerpoint/2012/main" userId="S-1-5-21-606772748-477572614-688488514-18822" providerId="AD"/>
      </p:ext>
    </p:extLst>
  </p:cmAuthor>
  <p:cmAuthor id="4" name="Shimrit Slonim Franco" initials="SSF [2]" lastIdx="2" clrIdx="3"/>
  <p:cmAuthor id="5" name="ofer raz" initials="or" lastIdx="5" clrIdx="4"/>
  <p:cmAuthor id="6" name="Reoute Diamant" initials="RD" lastIdx="50" clrIdx="5">
    <p:extLst>
      <p:ext uri="{19B8F6BF-5375-455C-9EA6-DF929625EA0E}">
        <p15:presenceInfo xmlns:p15="http://schemas.microsoft.com/office/powerpoint/2012/main" userId="S-1-5-21-606772748-477572614-688488514-17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8A6"/>
    <a:srgbClr val="FFC000"/>
    <a:srgbClr val="D2D3D5"/>
    <a:srgbClr val="90B6DE"/>
    <a:srgbClr val="5B9BD5"/>
    <a:srgbClr val="FFF26B"/>
    <a:srgbClr val="EC1C3C"/>
    <a:srgbClr val="F9B5BF"/>
    <a:srgbClr val="F2D834"/>
    <a:srgbClr val="B2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83" autoAdjust="0"/>
    <p:restoredTop sz="95687" autoAdjust="0"/>
  </p:normalViewPr>
  <p:slideViewPr>
    <p:cSldViewPr snapToGrid="0">
      <p:cViewPr>
        <p:scale>
          <a:sx n="73" d="100"/>
          <a:sy n="73" d="100"/>
        </p:scale>
        <p:origin x="1808" y="9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337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'גרפים וטבלאות'!$A$254</c:f>
              <c:strCache>
                <c:ptCount val="1"/>
                <c:pt idx="0">
                  <c:v>סדנאות</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וטבלאות'!$B$253:$E$253</c:f>
              <c:strCache>
                <c:ptCount val="4"/>
                <c:pt idx="0">
                  <c:v>צפון</c:v>
                </c:pt>
                <c:pt idx="1">
                  <c:v>מרכז</c:v>
                </c:pt>
                <c:pt idx="2">
                  <c:v>דרום</c:v>
                </c:pt>
                <c:pt idx="3">
                  <c:v>יפו</c:v>
                </c:pt>
              </c:strCache>
            </c:strRef>
          </c:cat>
          <c:val>
            <c:numRef>
              <c:f>'גרפים וטבלאות'!$B$254:$E$254</c:f>
              <c:numCache>
                <c:formatCode>General</c:formatCode>
                <c:ptCount val="4"/>
                <c:pt idx="0">
                  <c:v>36</c:v>
                </c:pt>
                <c:pt idx="1">
                  <c:v>24</c:v>
                </c:pt>
                <c:pt idx="2">
                  <c:v>31</c:v>
                </c:pt>
                <c:pt idx="3">
                  <c:v>40</c:v>
                </c:pt>
              </c:numCache>
            </c:numRef>
          </c:val>
          <c:extLst>
            <c:ext xmlns:c16="http://schemas.microsoft.com/office/drawing/2014/chart" uri="{C3380CC4-5D6E-409C-BE32-E72D297353CC}">
              <c16:uniqueId val="{00000000-27CF-4E33-A953-67EDE4CBF61E}"/>
            </c:ext>
          </c:extLst>
        </c:ser>
        <c:ser>
          <c:idx val="1"/>
          <c:order val="1"/>
          <c:tx>
            <c:strRef>
              <c:f>'גרפים וטבלאות'!$A$255</c:f>
              <c:strCache>
                <c:ptCount val="1"/>
                <c:pt idx="0">
                  <c:v>הדרכות קריאה בספריות</c:v>
                </c:pt>
              </c:strCache>
            </c:strRef>
          </c:tx>
          <c:spPr>
            <a:solidFill>
              <a:srgbClr val="F9B5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וטבלאות'!$B$253:$E$253</c:f>
              <c:strCache>
                <c:ptCount val="4"/>
                <c:pt idx="0">
                  <c:v>צפון</c:v>
                </c:pt>
                <c:pt idx="1">
                  <c:v>מרכז</c:v>
                </c:pt>
                <c:pt idx="2">
                  <c:v>דרום</c:v>
                </c:pt>
                <c:pt idx="3">
                  <c:v>יפו</c:v>
                </c:pt>
              </c:strCache>
            </c:strRef>
          </c:cat>
          <c:val>
            <c:numRef>
              <c:f>'גרפים וטבלאות'!$B$255:$E$255</c:f>
              <c:numCache>
                <c:formatCode>General</c:formatCode>
                <c:ptCount val="4"/>
                <c:pt idx="0">
                  <c:v>6</c:v>
                </c:pt>
                <c:pt idx="1">
                  <c:v>21</c:v>
                </c:pt>
                <c:pt idx="2">
                  <c:v>8</c:v>
                </c:pt>
                <c:pt idx="3">
                  <c:v>6</c:v>
                </c:pt>
              </c:numCache>
            </c:numRef>
          </c:val>
          <c:extLst>
            <c:ext xmlns:c16="http://schemas.microsoft.com/office/drawing/2014/chart" uri="{C3380CC4-5D6E-409C-BE32-E72D297353CC}">
              <c16:uniqueId val="{00000001-27CF-4E33-A953-67EDE4CBF61E}"/>
            </c:ext>
          </c:extLst>
        </c:ser>
        <c:dLbls>
          <c:dLblPos val="ctr"/>
          <c:showLegendKey val="0"/>
          <c:showVal val="1"/>
          <c:showCatName val="0"/>
          <c:showSerName val="0"/>
          <c:showPercent val="0"/>
          <c:showBubbleSize val="0"/>
        </c:dLbls>
        <c:gapWidth val="150"/>
        <c:overlap val="100"/>
        <c:axId val="1708079695"/>
        <c:axId val="1708080527"/>
      </c:barChart>
      <c:catAx>
        <c:axId val="170807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08080527"/>
        <c:crosses val="autoZero"/>
        <c:auto val="1"/>
        <c:lblAlgn val="ctr"/>
        <c:lblOffset val="100"/>
        <c:noMultiLvlLbl val="0"/>
      </c:catAx>
      <c:valAx>
        <c:axId val="170808052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079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'גרפים וטבלאות'!$X$2</c:f>
              <c:strCache>
                <c:ptCount val="1"/>
                <c:pt idx="0">
                  <c:v>במידה מעטה - כלל לא</c:v>
                </c:pt>
              </c:strCache>
            </c:strRef>
          </c:tx>
          <c:spPr>
            <a:solidFill>
              <a:srgbClr val="FFC000"/>
            </a:solidFill>
            <a:ln>
              <a:noFill/>
            </a:ln>
            <a:effectLst/>
          </c:spPr>
          <c:invertIfNegative val="0"/>
          <c:cat>
            <c:strRef>
              <c:f>'גרפים וטבלאות'!$W$3:$W$26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וטבלאות'!$X$3:$X$26</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0</c:v>
                </c:pt>
                <c:pt idx="16">
                  <c:v>0</c:v>
                </c:pt>
                <c:pt idx="17">
                  <c:v>0</c:v>
                </c:pt>
                <c:pt idx="18">
                  <c:v>1</c:v>
                </c:pt>
                <c:pt idx="19">
                  <c:v>0</c:v>
                </c:pt>
                <c:pt idx="20">
                  <c:v>3</c:v>
                </c:pt>
                <c:pt idx="21">
                  <c:v>0</c:v>
                </c:pt>
                <c:pt idx="22">
                  <c:v>0</c:v>
                </c:pt>
                <c:pt idx="23">
                  <c:v>1</c:v>
                </c:pt>
              </c:numCache>
            </c:numRef>
          </c:val>
          <c:extLst>
            <c:ext xmlns:c16="http://schemas.microsoft.com/office/drawing/2014/chart" uri="{C3380CC4-5D6E-409C-BE32-E72D297353CC}">
              <c16:uniqueId val="{00000000-763B-4553-B639-777B7CB5EFA8}"/>
            </c:ext>
          </c:extLst>
        </c:ser>
        <c:ser>
          <c:idx val="1"/>
          <c:order val="1"/>
          <c:tx>
            <c:strRef>
              <c:f>'גרפים וטבלאות'!$Y$2</c:f>
              <c:strCache>
                <c:ptCount val="1"/>
                <c:pt idx="0">
                  <c:v>במידה בינונית</c:v>
                </c:pt>
              </c:strCache>
            </c:strRef>
          </c:tx>
          <c:spPr>
            <a:solidFill>
              <a:srgbClr val="FFF26B"/>
            </a:solidFill>
            <a:ln>
              <a:noFill/>
            </a:ln>
            <a:effectLst/>
          </c:spPr>
          <c:invertIfNegative val="0"/>
          <c:cat>
            <c:strRef>
              <c:f>'גרפים וטבלאות'!$W$3:$W$26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וטבלאות'!$Y$3:$Y$26</c:f>
              <c:numCache>
                <c:formatCode>General</c:formatCode>
                <c:ptCount val="24"/>
                <c:pt idx="8">
                  <c:v>2</c:v>
                </c:pt>
                <c:pt idx="10">
                  <c:v>1</c:v>
                </c:pt>
                <c:pt idx="13">
                  <c:v>1</c:v>
                </c:pt>
                <c:pt idx="15">
                  <c:v>2</c:v>
                </c:pt>
                <c:pt idx="18">
                  <c:v>2</c:v>
                </c:pt>
                <c:pt idx="20">
                  <c:v>1</c:v>
                </c:pt>
                <c:pt idx="23">
                  <c:v>1</c:v>
                </c:pt>
              </c:numCache>
            </c:numRef>
          </c:val>
          <c:extLst>
            <c:ext xmlns:c16="http://schemas.microsoft.com/office/drawing/2014/chart" uri="{C3380CC4-5D6E-409C-BE32-E72D297353CC}">
              <c16:uniqueId val="{00000001-763B-4553-B639-777B7CB5EFA8}"/>
            </c:ext>
          </c:extLst>
        </c:ser>
        <c:ser>
          <c:idx val="2"/>
          <c:order val="2"/>
          <c:tx>
            <c:strRef>
              <c:f>'גרפים וטבלאות'!$Z$2</c:f>
              <c:strCache>
                <c:ptCount val="1"/>
                <c:pt idx="0">
                  <c:v>במידה רבה - רבה מאוד</c:v>
                </c:pt>
              </c:strCache>
            </c:strRef>
          </c:tx>
          <c:spPr>
            <a:solidFill>
              <a:srgbClr val="4A78A6"/>
            </a:solidFill>
            <a:ln>
              <a:noFill/>
            </a:ln>
            <a:effectLst/>
          </c:spPr>
          <c:invertIfNegative val="0"/>
          <c:cat>
            <c:strRef>
              <c:f>'גרפים וטבלאות'!$W$3:$W$26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וטבלאות'!$Z$3:$Z$26</c:f>
              <c:numCache>
                <c:formatCode>General</c:formatCode>
                <c:ptCount val="24"/>
                <c:pt idx="0">
                  <c:v>1</c:v>
                </c:pt>
                <c:pt idx="1">
                  <c:v>1</c:v>
                </c:pt>
                <c:pt idx="2">
                  <c:v>1</c:v>
                </c:pt>
                <c:pt idx="3">
                  <c:v>1</c:v>
                </c:pt>
                <c:pt idx="4">
                  <c:v>2</c:v>
                </c:pt>
                <c:pt idx="5">
                  <c:v>2</c:v>
                </c:pt>
                <c:pt idx="6">
                  <c:v>3</c:v>
                </c:pt>
                <c:pt idx="7">
                  <c:v>3</c:v>
                </c:pt>
                <c:pt idx="8">
                  <c:v>1</c:v>
                </c:pt>
                <c:pt idx="9">
                  <c:v>3</c:v>
                </c:pt>
                <c:pt idx="10">
                  <c:v>3</c:v>
                </c:pt>
                <c:pt idx="11">
                  <c:v>4</c:v>
                </c:pt>
                <c:pt idx="12">
                  <c:v>6</c:v>
                </c:pt>
                <c:pt idx="13">
                  <c:v>5</c:v>
                </c:pt>
                <c:pt idx="14">
                  <c:v>8</c:v>
                </c:pt>
                <c:pt idx="15">
                  <c:v>7</c:v>
                </c:pt>
                <c:pt idx="16">
                  <c:v>11</c:v>
                </c:pt>
                <c:pt idx="17">
                  <c:v>12</c:v>
                </c:pt>
                <c:pt idx="18">
                  <c:v>13</c:v>
                </c:pt>
                <c:pt idx="19">
                  <c:v>16</c:v>
                </c:pt>
                <c:pt idx="20">
                  <c:v>16</c:v>
                </c:pt>
                <c:pt idx="21">
                  <c:v>20</c:v>
                </c:pt>
                <c:pt idx="22">
                  <c:v>22</c:v>
                </c:pt>
                <c:pt idx="23">
                  <c:v>36</c:v>
                </c:pt>
              </c:numCache>
            </c:numRef>
          </c:val>
          <c:extLst>
            <c:ext xmlns:c16="http://schemas.microsoft.com/office/drawing/2014/chart" uri="{C3380CC4-5D6E-409C-BE32-E72D297353CC}">
              <c16:uniqueId val="{00000002-763B-4553-B639-777B7CB5EFA8}"/>
            </c:ext>
          </c:extLst>
        </c:ser>
        <c:dLbls>
          <c:showLegendKey val="0"/>
          <c:showVal val="0"/>
          <c:showCatName val="0"/>
          <c:showSerName val="0"/>
          <c:showPercent val="0"/>
          <c:showBubbleSize val="0"/>
        </c:dLbls>
        <c:gapWidth val="40"/>
        <c:overlap val="100"/>
        <c:axId val="852532863"/>
        <c:axId val="852530783"/>
      </c:barChart>
      <c:catAx>
        <c:axId val="852532863"/>
        <c:scaling>
          <c:orientation val="minMax"/>
        </c:scaling>
        <c:delete val="1"/>
        <c:axPos val="r"/>
        <c:numFmt formatCode="General" sourceLinked="1"/>
        <c:majorTickMark val="none"/>
        <c:minorTickMark val="none"/>
        <c:tickLblPos val="nextTo"/>
        <c:crossAx val="852530783"/>
        <c:crosses val="autoZero"/>
        <c:auto val="1"/>
        <c:lblAlgn val="ctr"/>
        <c:lblOffset val="100"/>
        <c:noMultiLvlLbl val="0"/>
      </c:catAx>
      <c:valAx>
        <c:axId val="85253078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5253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'גרפים וטבלאות'!$AI$2</c:f>
              <c:strCache>
                <c:ptCount val="1"/>
                <c:pt idx="0">
                  <c:v>במידה מעטה - כלל לא</c:v>
                </c:pt>
              </c:strCache>
            </c:strRef>
          </c:tx>
          <c:spPr>
            <a:solidFill>
              <a:srgbClr val="FFC000"/>
            </a:solidFill>
            <a:ln>
              <a:noFill/>
            </a:ln>
            <a:effectLst/>
          </c:spPr>
          <c:invertIfNegative val="0"/>
          <c:cat>
            <c:strRef>
              <c:f>'גרפים וטבלאות'!$AH$3:$AH$26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וטבלאות'!$AI$3:$AI$26</c:f>
              <c:numCache>
                <c:formatCode>General</c:formatCode>
                <c:ptCount val="24"/>
                <c:pt idx="8">
                  <c:v>2</c:v>
                </c:pt>
                <c:pt idx="18">
                  <c:v>1</c:v>
                </c:pt>
                <c:pt idx="23">
                  <c:v>1</c:v>
                </c:pt>
              </c:numCache>
            </c:numRef>
          </c:val>
          <c:extLst>
            <c:ext xmlns:c16="http://schemas.microsoft.com/office/drawing/2014/chart" uri="{C3380CC4-5D6E-409C-BE32-E72D297353CC}">
              <c16:uniqueId val="{00000000-57C6-4926-9EDC-9549B0CB2E84}"/>
            </c:ext>
          </c:extLst>
        </c:ser>
        <c:ser>
          <c:idx val="1"/>
          <c:order val="1"/>
          <c:tx>
            <c:strRef>
              <c:f>'גרפים וטבלאות'!$AJ$2</c:f>
              <c:strCache>
                <c:ptCount val="1"/>
                <c:pt idx="0">
                  <c:v>במידה בינונית</c:v>
                </c:pt>
              </c:strCache>
            </c:strRef>
          </c:tx>
          <c:spPr>
            <a:solidFill>
              <a:srgbClr val="FFF26B"/>
            </a:solidFill>
            <a:ln>
              <a:noFill/>
            </a:ln>
            <a:effectLst/>
          </c:spPr>
          <c:invertIfNegative val="0"/>
          <c:cat>
            <c:strRef>
              <c:f>'גרפים וטבלאות'!$AH$3:$AH$26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וטבלאות'!$AJ$3:$AJ$26</c:f>
              <c:numCache>
                <c:formatCode>General</c:formatCode>
                <c:ptCount val="24"/>
                <c:pt idx="5">
                  <c:v>1</c:v>
                </c:pt>
                <c:pt idx="11">
                  <c:v>1</c:v>
                </c:pt>
                <c:pt idx="13">
                  <c:v>2</c:v>
                </c:pt>
                <c:pt idx="15">
                  <c:v>1</c:v>
                </c:pt>
                <c:pt idx="18">
                  <c:v>3</c:v>
                </c:pt>
                <c:pt idx="19">
                  <c:v>1</c:v>
                </c:pt>
                <c:pt idx="20">
                  <c:v>3</c:v>
                </c:pt>
                <c:pt idx="23">
                  <c:v>3</c:v>
                </c:pt>
              </c:numCache>
            </c:numRef>
          </c:val>
          <c:extLst>
            <c:ext xmlns:c16="http://schemas.microsoft.com/office/drawing/2014/chart" uri="{C3380CC4-5D6E-409C-BE32-E72D297353CC}">
              <c16:uniqueId val="{00000001-57C6-4926-9EDC-9549B0CB2E84}"/>
            </c:ext>
          </c:extLst>
        </c:ser>
        <c:ser>
          <c:idx val="2"/>
          <c:order val="2"/>
          <c:tx>
            <c:strRef>
              <c:f>'גרפים וטבלאות'!$AK$2</c:f>
              <c:strCache>
                <c:ptCount val="1"/>
                <c:pt idx="0">
                  <c:v>במידה רבה - רבה מאוד</c:v>
                </c:pt>
              </c:strCache>
            </c:strRef>
          </c:tx>
          <c:spPr>
            <a:solidFill>
              <a:srgbClr val="4A78A6"/>
            </a:solidFill>
            <a:ln>
              <a:noFill/>
            </a:ln>
            <a:effectLst/>
          </c:spPr>
          <c:invertIfNegative val="0"/>
          <c:cat>
            <c:strRef>
              <c:f>'גרפים וטבלאות'!$AH$3:$AH$26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וטבלאות'!$AK$3:$AK$26</c:f>
              <c:numCache>
                <c:formatCode>General</c:formatCode>
                <c:ptCount val="24"/>
                <c:pt idx="1">
                  <c:v>1</c:v>
                </c:pt>
                <c:pt idx="2">
                  <c:v>1</c:v>
                </c:pt>
                <c:pt idx="3">
                  <c:v>1</c:v>
                </c:pt>
                <c:pt idx="5">
                  <c:v>1</c:v>
                </c:pt>
                <c:pt idx="6">
                  <c:v>3</c:v>
                </c:pt>
                <c:pt idx="7">
                  <c:v>3</c:v>
                </c:pt>
                <c:pt idx="8">
                  <c:v>1</c:v>
                </c:pt>
                <c:pt idx="9">
                  <c:v>2</c:v>
                </c:pt>
                <c:pt idx="10">
                  <c:v>4</c:v>
                </c:pt>
                <c:pt idx="11">
                  <c:v>3</c:v>
                </c:pt>
                <c:pt idx="12">
                  <c:v>6</c:v>
                </c:pt>
                <c:pt idx="13">
                  <c:v>5</c:v>
                </c:pt>
                <c:pt idx="14">
                  <c:v>8</c:v>
                </c:pt>
                <c:pt idx="15">
                  <c:v>4</c:v>
                </c:pt>
                <c:pt idx="16">
                  <c:v>11</c:v>
                </c:pt>
                <c:pt idx="17">
                  <c:v>12</c:v>
                </c:pt>
                <c:pt idx="18">
                  <c:v>12</c:v>
                </c:pt>
                <c:pt idx="19">
                  <c:v>15</c:v>
                </c:pt>
                <c:pt idx="20">
                  <c:v>14</c:v>
                </c:pt>
                <c:pt idx="21">
                  <c:v>20</c:v>
                </c:pt>
                <c:pt idx="22">
                  <c:v>15</c:v>
                </c:pt>
                <c:pt idx="23">
                  <c:v>29</c:v>
                </c:pt>
              </c:numCache>
            </c:numRef>
          </c:val>
          <c:extLst>
            <c:ext xmlns:c16="http://schemas.microsoft.com/office/drawing/2014/chart" uri="{C3380CC4-5D6E-409C-BE32-E72D297353CC}">
              <c16:uniqueId val="{00000002-57C6-4926-9EDC-9549B0CB2E84}"/>
            </c:ext>
          </c:extLst>
        </c:ser>
        <c:dLbls>
          <c:showLegendKey val="0"/>
          <c:showVal val="0"/>
          <c:showCatName val="0"/>
          <c:showSerName val="0"/>
          <c:showPercent val="0"/>
          <c:showBubbleSize val="0"/>
        </c:dLbls>
        <c:gapWidth val="40"/>
        <c:overlap val="100"/>
        <c:axId val="852532863"/>
        <c:axId val="852530783"/>
      </c:barChart>
      <c:catAx>
        <c:axId val="852532863"/>
        <c:scaling>
          <c:orientation val="minMax"/>
        </c:scaling>
        <c:delete val="1"/>
        <c:axPos val="l"/>
        <c:numFmt formatCode="General" sourceLinked="1"/>
        <c:majorTickMark val="none"/>
        <c:minorTickMark val="none"/>
        <c:tickLblPos val="nextTo"/>
        <c:crossAx val="852530783"/>
        <c:crosses val="autoZero"/>
        <c:auto val="1"/>
        <c:lblAlgn val="ctr"/>
        <c:lblOffset val="100"/>
        <c:noMultiLvlLbl val="0"/>
      </c:catAx>
      <c:valAx>
        <c:axId val="8525307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5253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bg1"/>
                </a:solidFill>
                <a:latin typeface="+mn-lt"/>
                <a:ea typeface="+mn-ea"/>
                <a:cs typeface="+mn-cs"/>
              </a:defRPr>
            </a:pPr>
            <a:r>
              <a:rPr lang="en-US" sz="1100" b="1" dirty="0">
                <a:solidFill>
                  <a:schemeClr val="bg1"/>
                </a:solidFill>
              </a:rPr>
              <a:t>Employment</a:t>
            </a:r>
            <a:r>
              <a:rPr lang="en-US" sz="1100" b="1" baseline="0" dirty="0">
                <a:solidFill>
                  <a:schemeClr val="bg1"/>
                </a:solidFill>
              </a:rPr>
              <a:t> status</a:t>
            </a:r>
            <a:endParaRPr lang="he-IL" sz="1100" b="1" dirty="0">
              <a:solidFill>
                <a:schemeClr val="bg1"/>
              </a:solidFill>
            </a:endParaRPr>
          </a:p>
          <a:p>
            <a:pPr>
              <a:defRPr sz="1100" b="1">
                <a:solidFill>
                  <a:schemeClr val="bg1"/>
                </a:solidFill>
              </a:defRPr>
            </a:pPr>
            <a:r>
              <a:rPr lang="en-US" sz="1100" b="1" dirty="0">
                <a:solidFill>
                  <a:schemeClr val="bg1"/>
                </a:solidFill>
              </a:rPr>
              <a:t>N=177</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'גרפים וטבלאות'!$B$179</c:f>
              <c:strCache>
                <c:ptCount val="1"/>
                <c:pt idx="0">
                  <c:v>Total</c:v>
                </c:pt>
              </c:strCache>
            </c:strRef>
          </c:tx>
          <c:dPt>
            <c:idx val="0"/>
            <c:bubble3D val="0"/>
            <c:spPr>
              <a:solidFill>
                <a:srgbClr val="EC1C3C"/>
              </a:solidFill>
              <a:ln w="19050">
                <a:solidFill>
                  <a:schemeClr val="lt1"/>
                </a:solidFill>
              </a:ln>
              <a:effectLst/>
            </c:spPr>
            <c:extLst>
              <c:ext xmlns:c16="http://schemas.microsoft.com/office/drawing/2014/chart" uri="{C3380CC4-5D6E-409C-BE32-E72D297353CC}">
                <c16:uniqueId val="{00000001-392A-49F5-8E31-261C9CB11AD0}"/>
              </c:ext>
            </c:extLst>
          </c:dPt>
          <c:dPt>
            <c:idx val="1"/>
            <c:bubble3D val="0"/>
            <c:spPr>
              <a:solidFill>
                <a:srgbClr val="F47C8D"/>
              </a:solidFill>
              <a:ln w="19050">
                <a:solidFill>
                  <a:schemeClr val="lt1"/>
                </a:solidFill>
              </a:ln>
              <a:effectLst/>
            </c:spPr>
            <c:extLst>
              <c:ext xmlns:c16="http://schemas.microsoft.com/office/drawing/2014/chart" uri="{C3380CC4-5D6E-409C-BE32-E72D297353CC}">
                <c16:uniqueId val="{00000003-392A-49F5-8E31-261C9CB11AD0}"/>
              </c:ext>
            </c:extLst>
          </c:dPt>
          <c:dPt>
            <c:idx val="2"/>
            <c:bubble3D val="0"/>
            <c:spPr>
              <a:solidFill>
                <a:srgbClr val="F9B5BF"/>
              </a:solidFill>
              <a:ln w="19050">
                <a:solidFill>
                  <a:schemeClr val="lt1"/>
                </a:solidFill>
              </a:ln>
              <a:effectLst/>
            </c:spPr>
            <c:extLst>
              <c:ext xmlns:c16="http://schemas.microsoft.com/office/drawing/2014/chart" uri="{C3380CC4-5D6E-409C-BE32-E72D297353CC}">
                <c16:uniqueId val="{00000005-392A-49F5-8E31-261C9CB11AD0}"/>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392A-49F5-8E31-261C9CB11AD0}"/>
              </c:ext>
            </c:extLst>
          </c:dPt>
          <c:dPt>
            <c:idx val="4"/>
            <c:bubble3D val="0"/>
            <c:spPr>
              <a:solidFill>
                <a:srgbClr val="FFDB69"/>
              </a:solidFill>
              <a:ln w="19050">
                <a:solidFill>
                  <a:schemeClr val="lt1"/>
                </a:solidFill>
              </a:ln>
              <a:effectLst/>
            </c:spPr>
            <c:extLst>
              <c:ext xmlns:c16="http://schemas.microsoft.com/office/drawing/2014/chart" uri="{C3380CC4-5D6E-409C-BE32-E72D297353CC}">
                <c16:uniqueId val="{00000009-392A-49F5-8E31-261C9CB11AD0}"/>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B-392A-49F5-8E31-261C9CB11AD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'גרפים וטבלאות'!$A$180:$A$185</c:f>
              <c:strCache>
                <c:ptCount val="6"/>
                <c:pt idx="0">
                  <c:v>בתקופת לידה</c:v>
                </c:pt>
                <c:pt idx="1">
                  <c:v>הורה בבית במשרה מלאה</c:v>
                </c:pt>
                <c:pt idx="2">
                  <c:v>עצמאי</c:v>
                </c:pt>
                <c:pt idx="3">
                  <c:v>שכיר במשרה חלקית</c:v>
                </c:pt>
                <c:pt idx="4">
                  <c:v>שכיר במשרה מלאה</c:v>
                </c:pt>
                <c:pt idx="5">
                  <c:v>אחר</c:v>
                </c:pt>
              </c:strCache>
            </c:strRef>
          </c:cat>
          <c:val>
            <c:numRef>
              <c:f>'גרפים וטבלאות'!$B$180:$B$185</c:f>
              <c:numCache>
                <c:formatCode>0%</c:formatCode>
                <c:ptCount val="6"/>
                <c:pt idx="0">
                  <c:v>0.25423728813559321</c:v>
                </c:pt>
                <c:pt idx="1">
                  <c:v>7.3446327683615822E-2</c:v>
                </c:pt>
                <c:pt idx="2">
                  <c:v>0.13559322033898305</c:v>
                </c:pt>
                <c:pt idx="3">
                  <c:v>0.15819209039548024</c:v>
                </c:pt>
                <c:pt idx="4">
                  <c:v>0.33333333333333331</c:v>
                </c:pt>
                <c:pt idx="5">
                  <c:v>4.519774011299435E-2</c:v>
                </c:pt>
              </c:numCache>
            </c:numRef>
          </c:val>
          <c:extLst>
            <c:ext xmlns:c16="http://schemas.microsoft.com/office/drawing/2014/chart" uri="{C3380CC4-5D6E-409C-BE32-E72D297353CC}">
              <c16:uniqueId val="{0000000C-392A-49F5-8E31-261C9CB11AD0}"/>
            </c:ext>
          </c:extLst>
        </c:ser>
        <c:dLbls>
          <c:dLblPos val="bestFit"/>
          <c:showLegendKey val="0"/>
          <c:showVal val="1"/>
          <c:showCatName val="0"/>
          <c:showSerName val="0"/>
          <c:showPercent val="0"/>
          <c:showBubbleSize val="0"/>
          <c:showLeaderLines val="1"/>
        </c:dLbls>
        <c:firstSliceAng val="360"/>
      </c:pieChart>
      <c:spPr>
        <a:noFill/>
        <a:ln>
          <a:noFill/>
        </a:ln>
        <a:effectLst/>
      </c:spPr>
    </c:plotArea>
    <c:legend>
      <c:legendPos val="l"/>
      <c:layout>
        <c:manualLayout>
          <c:xMode val="edge"/>
          <c:yMode val="edge"/>
          <c:x val="1.8335334499544022E-2"/>
          <c:y val="0.20147353783738478"/>
          <c:w val="0.32511459584062213"/>
          <c:h val="0.752013090436843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0B6DE"/>
              </a:solidFill>
              <a:ln w="19050">
                <a:solidFill>
                  <a:schemeClr val="lt1"/>
                </a:solidFill>
              </a:ln>
              <a:effectLst/>
            </c:spPr>
            <c:extLst>
              <c:ext xmlns:c16="http://schemas.microsoft.com/office/drawing/2014/chart" uri="{C3380CC4-5D6E-409C-BE32-E72D297353CC}">
                <c16:uniqueId val="{00000001-8A81-4A2E-89A9-2C4E701662B4}"/>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8A81-4A2E-89A9-2C4E701662B4}"/>
              </c:ext>
            </c:extLst>
          </c:dPt>
          <c:dPt>
            <c:idx val="2"/>
            <c:bubble3D val="0"/>
            <c:spPr>
              <a:solidFill>
                <a:srgbClr val="D2D3D5"/>
              </a:solidFill>
              <a:ln w="19050">
                <a:solidFill>
                  <a:schemeClr val="lt1"/>
                </a:solidFill>
              </a:ln>
              <a:effectLst/>
            </c:spPr>
            <c:extLst>
              <c:ext xmlns:c16="http://schemas.microsoft.com/office/drawing/2014/chart" uri="{C3380CC4-5D6E-409C-BE32-E72D297353CC}">
                <c16:uniqueId val="{00000005-8A81-4A2E-89A9-2C4E701662B4}"/>
              </c:ext>
            </c:extLst>
          </c:dPt>
          <c:dPt>
            <c:idx val="3"/>
            <c:bubble3D val="0"/>
            <c:spPr>
              <a:solidFill>
                <a:srgbClr val="F2D834"/>
              </a:solidFill>
              <a:ln w="19050">
                <a:solidFill>
                  <a:schemeClr val="lt1"/>
                </a:solidFill>
              </a:ln>
              <a:effectLst/>
            </c:spPr>
            <c:extLst>
              <c:ext xmlns:c16="http://schemas.microsoft.com/office/drawing/2014/chart" uri="{C3380CC4-5D6E-409C-BE32-E72D297353CC}">
                <c16:uniqueId val="{00000007-8A81-4A2E-89A9-2C4E701662B4}"/>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8A81-4A2E-89A9-2C4E701662B4}"/>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8A81-4A2E-89A9-2C4E701662B4}"/>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4A78A6"/>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5-8A81-4A2E-89A9-2C4E701662B4}"/>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4A78A6"/>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7-8A81-4A2E-89A9-2C4E701662B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'גרפים וטבלאות'!$A$149:$A$152</c:f>
              <c:strCache>
                <c:ptCount val="4"/>
                <c:pt idx="0">
                  <c:v>דרום*</c:v>
                </c:pt>
                <c:pt idx="1">
                  <c:v>יפו</c:v>
                </c:pt>
                <c:pt idx="2">
                  <c:v>מרכז</c:v>
                </c:pt>
                <c:pt idx="3">
                  <c:v>צפון**</c:v>
                </c:pt>
              </c:strCache>
            </c:strRef>
          </c:cat>
          <c:val>
            <c:numRef>
              <c:f>'גרפים וטבלאות'!$B$149:$B$152</c:f>
              <c:numCache>
                <c:formatCode>0%</c:formatCode>
                <c:ptCount val="4"/>
                <c:pt idx="0">
                  <c:v>0.16666666666666666</c:v>
                </c:pt>
                <c:pt idx="1">
                  <c:v>0.44736842105263158</c:v>
                </c:pt>
                <c:pt idx="2">
                  <c:v>0.11403508771929824</c:v>
                </c:pt>
                <c:pt idx="3">
                  <c:v>0.27192982456140352</c:v>
                </c:pt>
              </c:numCache>
            </c:numRef>
          </c:val>
          <c:extLst>
            <c:ext xmlns:c16="http://schemas.microsoft.com/office/drawing/2014/chart" uri="{C3380CC4-5D6E-409C-BE32-E72D297353CC}">
              <c16:uniqueId val="{00000008-8A81-4A2E-89A9-2C4E701662B4}"/>
            </c:ext>
          </c:extLst>
        </c:ser>
        <c:dLbls>
          <c:dLblPos val="bestFit"/>
          <c:showLegendKey val="0"/>
          <c:showVal val="1"/>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'גרפים וטבלאות'!$R$47</c:f>
              <c:strCache>
                <c:ptCount val="1"/>
                <c:pt idx="0">
                  <c:v>במידה רבה - רבה מאוד</c:v>
                </c:pt>
              </c:strCache>
            </c:strRef>
          </c:tx>
          <c:spPr>
            <a:solidFill>
              <a:srgbClr val="F7E8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'גרפים וטבלאות'!$P$48:$Q$55</c:f>
              <c:multiLvlStrCache>
                <c:ptCount val="8"/>
                <c:lvl>
                  <c:pt idx="0">
                    <c:v>דרום
N=34</c:v>
                  </c:pt>
                  <c:pt idx="1">
                    <c:v>יפו
N=91</c:v>
                  </c:pt>
                  <c:pt idx="2">
                    <c:v>מרכז
N=24</c:v>
                  </c:pt>
                  <c:pt idx="3">
                    <c:v>צפון
N=62</c:v>
                  </c:pt>
                  <c:pt idx="4">
                    <c:v>דרום
N=37</c:v>
                  </c:pt>
                  <c:pt idx="5">
                    <c:v>יפו
N=82</c:v>
                  </c:pt>
                  <c:pt idx="6">
                    <c:v>מרכז
N=18</c:v>
                  </c:pt>
                  <c:pt idx="7">
                    <c:v>צפון
N=41</c:v>
                  </c:pt>
                </c:lvl>
                <c:lvl>
                  <c:pt idx="0">
                    <c:v>באיזו מידה תהליך הרישום והקשר מול הגורם המארגן היה נוח ופשוט?</c:v>
                  </c:pt>
                  <c:pt idx="4">
                    <c:v>באיזו מידה הסדנה ענתה על ציפיותייך?</c:v>
                  </c:pt>
                </c:lvl>
              </c:multiLvlStrCache>
            </c:multiLvlStrRef>
          </c:cat>
          <c:val>
            <c:numRef>
              <c:f>'גרפים וטבלאות'!$R$48:$R$55</c:f>
              <c:numCache>
                <c:formatCode>0%</c:formatCode>
                <c:ptCount val="8"/>
                <c:pt idx="0">
                  <c:v>0.89189189189189189</c:v>
                </c:pt>
                <c:pt idx="1">
                  <c:v>0.9390243902439025</c:v>
                </c:pt>
                <c:pt idx="2">
                  <c:v>0.94444444444444442</c:v>
                </c:pt>
                <c:pt idx="3">
                  <c:v>0.92682926829268297</c:v>
                </c:pt>
                <c:pt idx="4">
                  <c:v>0.88235294117647056</c:v>
                </c:pt>
                <c:pt idx="5">
                  <c:v>0.81318681318681318</c:v>
                </c:pt>
                <c:pt idx="6">
                  <c:v>0.875</c:v>
                </c:pt>
                <c:pt idx="7">
                  <c:v>0.83870967741935487</c:v>
                </c:pt>
              </c:numCache>
            </c:numRef>
          </c:val>
          <c:extLst>
            <c:ext xmlns:c16="http://schemas.microsoft.com/office/drawing/2014/chart" uri="{C3380CC4-5D6E-409C-BE32-E72D297353CC}">
              <c16:uniqueId val="{00000000-E6E5-41D3-9E7C-635F63A4EB5E}"/>
            </c:ext>
          </c:extLst>
        </c:ser>
        <c:dLbls>
          <c:dLblPos val="outEnd"/>
          <c:showLegendKey val="0"/>
          <c:showVal val="1"/>
          <c:showCatName val="0"/>
          <c:showSerName val="0"/>
          <c:showPercent val="0"/>
          <c:showBubbleSize val="0"/>
        </c:dLbls>
        <c:gapWidth val="50"/>
        <c:overlap val="-43"/>
        <c:axId val="354251359"/>
        <c:axId val="354253439"/>
      </c:barChart>
      <c:catAx>
        <c:axId val="35425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354253439"/>
        <c:crosses val="autoZero"/>
        <c:auto val="1"/>
        <c:lblAlgn val="ctr"/>
        <c:lblOffset val="100"/>
        <c:noMultiLvlLbl val="0"/>
      </c:catAx>
      <c:valAx>
        <c:axId val="3542534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54251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4A78A6"/>
    </a:solid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'גרפים וטבלאות'!$E$81</c:f>
              <c:strCache>
                <c:ptCount val="1"/>
                <c:pt idx="0">
                  <c:v>במידה מעטה-כלל לא</c:v>
                </c:pt>
              </c:strCache>
            </c:strRef>
          </c:tx>
          <c:spPr>
            <a:solidFill>
              <a:srgbClr val="D2D3D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137-4645-9A85-45A5DB0DF14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וטבלאות'!$F$80:$M$80</c:f>
              <c:strCache>
                <c:ptCount val="8"/>
                <c:pt idx="0">
                  <c:v>במהלך הסדנה, הרגשתי רגוע/ה ונינוח/ה בעת הבילוי המשותף עם ילדי/ילדתי</c:v>
                </c:pt>
                <c:pt idx="1">
                  <c:v>באיזו מידה את/ה מרגיש/ה שהסדנה תרמה לאינטראקציה חיובית בינך לבין ילדך/ילדתך?</c:v>
                </c:pt>
                <c:pt idx="2">
                  <c:v>באיזו מידה הסדנה הייתה מהנה ועודדה יצירתיות?</c:v>
                </c:pt>
                <c:pt idx="3">
                  <c:v>באיזו מידה העניקה לך הסדנה ידע ו/או כלים חדשים וישימים לשימוש בעתיד עם ילדך/ילדתך?</c:v>
                </c:pt>
                <c:pt idx="4">
                  <c:v>בעקבות הסדנה, הבנתי שאני יכול/ה לתרום להתפתחות ילדיי דרך משחק</c:v>
                </c:pt>
                <c:pt idx="5">
                  <c:v>בעקבות הסדנה, אני מרגיש/ה בטוח/ה יותר ביכולות שלי כהורה</c:v>
                </c:pt>
                <c:pt idx="6">
                  <c:v>באיזו מידה קיבלת רעיונות חדשים למשחק משותף עם ילדיך?</c:v>
                </c:pt>
                <c:pt idx="7">
                  <c:v>בעקבות הסדנה, אני מרגיש/ה שאוכל להתמודד היטב עם משברים בחיי היומיום עם ילדיי</c:v>
                </c:pt>
              </c:strCache>
            </c:strRef>
          </c:cat>
          <c:val>
            <c:numRef>
              <c:f>'גרפים וטבלאות'!$F$81:$M$81</c:f>
              <c:numCache>
                <c:formatCode>0%</c:formatCode>
                <c:ptCount val="8"/>
                <c:pt idx="0">
                  <c:v>8.771929824561403E-3</c:v>
                </c:pt>
                <c:pt idx="1">
                  <c:v>5.9782608695652176E-2</c:v>
                </c:pt>
                <c:pt idx="2">
                  <c:v>0.04</c:v>
                </c:pt>
                <c:pt idx="3">
                  <c:v>0.10952380952380952</c:v>
                </c:pt>
                <c:pt idx="4">
                  <c:v>0.17142857142857143</c:v>
                </c:pt>
                <c:pt idx="5">
                  <c:v>0.16428571428571428</c:v>
                </c:pt>
                <c:pt idx="6">
                  <c:v>0.21333333333333332</c:v>
                </c:pt>
                <c:pt idx="7">
                  <c:v>0.26771653543307089</c:v>
                </c:pt>
              </c:numCache>
            </c:numRef>
          </c:val>
          <c:extLst>
            <c:ext xmlns:c16="http://schemas.microsoft.com/office/drawing/2014/chart" uri="{C3380CC4-5D6E-409C-BE32-E72D297353CC}">
              <c16:uniqueId val="{00000000-193A-445F-A5B9-5973CF555617}"/>
            </c:ext>
          </c:extLst>
        </c:ser>
        <c:ser>
          <c:idx val="1"/>
          <c:order val="1"/>
          <c:tx>
            <c:strRef>
              <c:f>'גרפים וטבלאות'!$E$82</c:f>
              <c:strCache>
                <c:ptCount val="1"/>
                <c:pt idx="0">
                  <c:v>במידה בינונית</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וטבלאות'!$F$80:$M$80</c:f>
              <c:strCache>
                <c:ptCount val="8"/>
                <c:pt idx="0">
                  <c:v>במהלך הסדנה, הרגשתי רגוע/ה ונינוח/ה בעת הבילוי המשותף עם ילדי/ילדתי</c:v>
                </c:pt>
                <c:pt idx="1">
                  <c:v>באיזו מידה את/ה מרגיש/ה שהסדנה תרמה לאינטראקציה חיובית בינך לבין ילדך/ילדתך?</c:v>
                </c:pt>
                <c:pt idx="2">
                  <c:v>באיזו מידה הסדנה הייתה מהנה ועודדה יצירתיות?</c:v>
                </c:pt>
                <c:pt idx="3">
                  <c:v>באיזו מידה העניקה לך הסדנה ידע ו/או כלים חדשים וישימים לשימוש בעתיד עם ילדך/ילדתך?</c:v>
                </c:pt>
                <c:pt idx="4">
                  <c:v>בעקבות הסדנה, הבנתי שאני יכול/ה לתרום להתפתחות ילדיי דרך משחק</c:v>
                </c:pt>
                <c:pt idx="5">
                  <c:v>בעקבות הסדנה, אני מרגיש/ה בטוח/ה יותר ביכולות שלי כהורה</c:v>
                </c:pt>
                <c:pt idx="6">
                  <c:v>באיזו מידה קיבלת רעיונות חדשים למשחק משותף עם ילדיך?</c:v>
                </c:pt>
                <c:pt idx="7">
                  <c:v>בעקבות הסדנה, אני מרגיש/ה שאוכל להתמודד היטב עם משברים בחיי היומיום עם ילדיי</c:v>
                </c:pt>
              </c:strCache>
            </c:strRef>
          </c:cat>
          <c:val>
            <c:numRef>
              <c:f>'גרפים וטבלאות'!$F$82:$M$82</c:f>
              <c:numCache>
                <c:formatCode>0%</c:formatCode>
                <c:ptCount val="8"/>
                <c:pt idx="0">
                  <c:v>7.8947368421052627E-2</c:v>
                </c:pt>
                <c:pt idx="1">
                  <c:v>0.08</c:v>
                </c:pt>
                <c:pt idx="2">
                  <c:v>0.17</c:v>
                </c:pt>
                <c:pt idx="3">
                  <c:v>0.22</c:v>
                </c:pt>
                <c:pt idx="4">
                  <c:v>0.20714285714285716</c:v>
                </c:pt>
                <c:pt idx="5">
                  <c:v>0.22857142857142856</c:v>
                </c:pt>
                <c:pt idx="6">
                  <c:v>0.20666666666666667</c:v>
                </c:pt>
                <c:pt idx="7">
                  <c:v>0.2125984251968504</c:v>
                </c:pt>
              </c:numCache>
            </c:numRef>
          </c:val>
          <c:extLst>
            <c:ext xmlns:c16="http://schemas.microsoft.com/office/drawing/2014/chart" uri="{C3380CC4-5D6E-409C-BE32-E72D297353CC}">
              <c16:uniqueId val="{00000001-193A-445F-A5B9-5973CF555617}"/>
            </c:ext>
          </c:extLst>
        </c:ser>
        <c:ser>
          <c:idx val="2"/>
          <c:order val="2"/>
          <c:tx>
            <c:strRef>
              <c:f>'גרפים וטבלאות'!$E$83</c:f>
              <c:strCache>
                <c:ptCount val="1"/>
                <c:pt idx="0">
                  <c:v>במידה רבה-רבה מאוד</c:v>
                </c:pt>
              </c:strCache>
            </c:strRef>
          </c:tx>
          <c:spPr>
            <a:solidFill>
              <a:srgbClr val="F7E8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וטבלאות'!$F$80:$M$80</c:f>
              <c:strCache>
                <c:ptCount val="8"/>
                <c:pt idx="0">
                  <c:v>במהלך הסדנה, הרגשתי רגוע/ה ונינוח/ה בעת הבילוי המשותף עם ילדי/ילדתי</c:v>
                </c:pt>
                <c:pt idx="1">
                  <c:v>באיזו מידה את/ה מרגיש/ה שהסדנה תרמה לאינטראקציה חיובית בינך לבין ילדך/ילדתך?</c:v>
                </c:pt>
                <c:pt idx="2">
                  <c:v>באיזו מידה הסדנה הייתה מהנה ועודדה יצירתיות?</c:v>
                </c:pt>
                <c:pt idx="3">
                  <c:v>באיזו מידה העניקה לך הסדנה ידע ו/או כלים חדשים וישימים לשימוש בעתיד עם ילדך/ילדתך?</c:v>
                </c:pt>
                <c:pt idx="4">
                  <c:v>בעקבות הסדנה, הבנתי שאני יכול/ה לתרום להתפתחות ילדיי דרך משחק</c:v>
                </c:pt>
                <c:pt idx="5">
                  <c:v>בעקבות הסדנה, אני מרגיש/ה בטוח/ה יותר ביכולות שלי כהורה</c:v>
                </c:pt>
                <c:pt idx="6">
                  <c:v>באיזו מידה קיבלת רעיונות חדשים למשחק משותף עם ילדיך?</c:v>
                </c:pt>
                <c:pt idx="7">
                  <c:v>בעקבות הסדנה, אני מרגיש/ה שאוכל להתמודד היטב עם משברים בחיי היומיום עם ילדיי</c:v>
                </c:pt>
              </c:strCache>
            </c:strRef>
          </c:cat>
          <c:val>
            <c:numRef>
              <c:f>'גרפים וטבלאות'!$F$83:$M$83</c:f>
              <c:numCache>
                <c:formatCode>0%</c:formatCode>
                <c:ptCount val="8"/>
                <c:pt idx="0">
                  <c:v>0.91228070175438591</c:v>
                </c:pt>
                <c:pt idx="1">
                  <c:v>0.85869565217391308</c:v>
                </c:pt>
                <c:pt idx="2">
                  <c:v>0.79629629629629628</c:v>
                </c:pt>
                <c:pt idx="3">
                  <c:v>0.66666666666666674</c:v>
                </c:pt>
                <c:pt idx="4">
                  <c:v>0.62142857142857144</c:v>
                </c:pt>
                <c:pt idx="5">
                  <c:v>0.60714285714285721</c:v>
                </c:pt>
                <c:pt idx="6">
                  <c:v>0.57999999999999996</c:v>
                </c:pt>
                <c:pt idx="7">
                  <c:v>0.51968503937007871</c:v>
                </c:pt>
              </c:numCache>
            </c:numRef>
          </c:val>
          <c:extLst>
            <c:ext xmlns:c16="http://schemas.microsoft.com/office/drawing/2014/chart" uri="{C3380CC4-5D6E-409C-BE32-E72D297353CC}">
              <c16:uniqueId val="{00000002-193A-445F-A5B9-5973CF555617}"/>
            </c:ext>
          </c:extLst>
        </c:ser>
        <c:dLbls>
          <c:dLblPos val="ctr"/>
          <c:showLegendKey val="0"/>
          <c:showVal val="1"/>
          <c:showCatName val="0"/>
          <c:showSerName val="0"/>
          <c:showPercent val="0"/>
          <c:showBubbleSize val="0"/>
        </c:dLbls>
        <c:gapWidth val="50"/>
        <c:overlap val="100"/>
        <c:axId val="978967759"/>
        <c:axId val="978970255"/>
      </c:barChart>
      <c:catAx>
        <c:axId val="97896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978970255"/>
        <c:crosses val="autoZero"/>
        <c:auto val="1"/>
        <c:lblAlgn val="ctr"/>
        <c:lblOffset val="100"/>
        <c:noMultiLvlLbl val="0"/>
      </c:catAx>
      <c:valAx>
        <c:axId val="97897025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D2D3D5"/>
                </a:solidFill>
                <a:latin typeface="+mn-lt"/>
                <a:ea typeface="+mn-ea"/>
                <a:cs typeface="+mn-cs"/>
              </a:defRPr>
            </a:pPr>
            <a:endParaRPr lang="en-US"/>
          </a:p>
        </c:txPr>
        <c:crossAx val="978967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D2D3D5"/>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4A78A6"/>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3"/>
          <c:order val="3"/>
          <c:tx>
            <c:strRef>
              <c:f>'גרפים וטבלאות'!$J$67</c:f>
              <c:strCache>
                <c:ptCount val="1"/>
                <c:pt idx="0">
                  <c:v>במידה מעטה-כלל לא</c:v>
                </c:pt>
              </c:strCache>
            </c:strRef>
          </c:tx>
          <c:spPr>
            <a:solidFill>
              <a:srgbClr val="D2D3D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9D9A-4453-8518-812415640E4A}"/>
                </c:ext>
              </c:extLst>
            </c:dLbl>
            <c:dLbl>
              <c:idx val="1"/>
              <c:layout>
                <c:manualLayout>
                  <c:x val="1.763888888888888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9A-4453-8518-812415640E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וטבלאות'!$K$63:$P$63</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וטבלאות'!$K$67:$P$67</c:f>
              <c:numCache>
                <c:formatCode>0%</c:formatCode>
                <c:ptCount val="6"/>
                <c:pt idx="0">
                  <c:v>0</c:v>
                </c:pt>
                <c:pt idx="1">
                  <c:v>4.7619047619047616E-2</c:v>
                </c:pt>
                <c:pt idx="2">
                  <c:v>0.23076923076923078</c:v>
                </c:pt>
                <c:pt idx="3">
                  <c:v>6.6666666666666666E-2</c:v>
                </c:pt>
                <c:pt idx="4">
                  <c:v>7.8125E-2</c:v>
                </c:pt>
                <c:pt idx="5">
                  <c:v>3.2258064516129031E-2</c:v>
                </c:pt>
              </c:numCache>
            </c:numRef>
          </c:val>
          <c:extLst>
            <c:ext xmlns:c16="http://schemas.microsoft.com/office/drawing/2014/chart" uri="{C3380CC4-5D6E-409C-BE32-E72D297353CC}">
              <c16:uniqueId val="{00000000-9D9A-4453-8518-812415640E4A}"/>
            </c:ext>
          </c:extLst>
        </c:ser>
        <c:ser>
          <c:idx val="4"/>
          <c:order val="4"/>
          <c:tx>
            <c:strRef>
              <c:f>'גרפים וטבלאות'!$J$68</c:f>
              <c:strCache>
                <c:ptCount val="1"/>
                <c:pt idx="0">
                  <c:v>במידה בינונית</c:v>
                </c:pt>
              </c:strCache>
            </c:strRef>
          </c:tx>
          <c:spPr>
            <a:solidFill>
              <a:schemeClr val="bg1"/>
            </a:solidFill>
            <a:ln>
              <a:noFill/>
            </a:ln>
            <a:effectLst/>
          </c:spPr>
          <c:invertIfNegative val="0"/>
          <c:dLbls>
            <c:dLbl>
              <c:idx val="0"/>
              <c:layout>
                <c:manualLayout>
                  <c:x val="1.0079365079365103E-2"/>
                  <c:y val="-1.294109650541168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9A-4453-8518-812415640E4A}"/>
                </c:ext>
              </c:extLst>
            </c:dLbl>
            <c:dLbl>
              <c:idx val="2"/>
              <c:delete val="1"/>
              <c:extLst>
                <c:ext xmlns:c15="http://schemas.microsoft.com/office/drawing/2012/chart" uri="{CE6537A1-D6FC-4f65-9D91-7224C49458BB}"/>
                <c:ext xmlns:c16="http://schemas.microsoft.com/office/drawing/2014/chart" uri="{C3380CC4-5D6E-409C-BE32-E72D297353CC}">
                  <c16:uniqueId val="{00000007-9D9A-4453-8518-812415640E4A}"/>
                </c:ext>
              </c:extLst>
            </c:dLbl>
            <c:dLbl>
              <c:idx val="5"/>
              <c:layout>
                <c:manualLayout>
                  <c:x val="5.0396825396825393E-3"/>
                  <c:y val="-1.61763706317646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D9A-4453-8518-812415640E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וטבלאות'!$K$63:$P$63</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וטבלאות'!$K$68:$P$68</c:f>
              <c:numCache>
                <c:formatCode>0%</c:formatCode>
                <c:ptCount val="6"/>
                <c:pt idx="0">
                  <c:v>2.564102564102564E-2</c:v>
                </c:pt>
                <c:pt idx="1">
                  <c:v>0.19047619047619047</c:v>
                </c:pt>
                <c:pt idx="2">
                  <c:v>0</c:v>
                </c:pt>
                <c:pt idx="3">
                  <c:v>0.26666666666666666</c:v>
                </c:pt>
                <c:pt idx="4">
                  <c:v>6.25E-2</c:v>
                </c:pt>
                <c:pt idx="5">
                  <c:v>9.6774193548387094E-2</c:v>
                </c:pt>
              </c:numCache>
            </c:numRef>
          </c:val>
          <c:extLst>
            <c:ext xmlns:c16="http://schemas.microsoft.com/office/drawing/2014/chart" uri="{C3380CC4-5D6E-409C-BE32-E72D297353CC}">
              <c16:uniqueId val="{00000001-9D9A-4453-8518-812415640E4A}"/>
            </c:ext>
          </c:extLst>
        </c:ser>
        <c:ser>
          <c:idx val="5"/>
          <c:order val="5"/>
          <c:tx>
            <c:strRef>
              <c:f>'גרפים וטבלאות'!$J$69</c:f>
              <c:strCache>
                <c:ptCount val="1"/>
                <c:pt idx="0">
                  <c:v>במידה רבה-רבה מאוד</c:v>
                </c:pt>
              </c:strCache>
            </c:strRef>
          </c:tx>
          <c:spPr>
            <a:solidFill>
              <a:srgbClr val="F7E8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וטבלאות'!$K$63:$P$63</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וטבלאות'!$K$69:$P$69</c:f>
              <c:numCache>
                <c:formatCode>0%</c:formatCode>
                <c:ptCount val="6"/>
                <c:pt idx="0">
                  <c:v>0.97435897435897434</c:v>
                </c:pt>
                <c:pt idx="1">
                  <c:v>0.76190476190476186</c:v>
                </c:pt>
                <c:pt idx="2">
                  <c:v>0.76923076923076927</c:v>
                </c:pt>
                <c:pt idx="3">
                  <c:v>0.66666666666666663</c:v>
                </c:pt>
                <c:pt idx="4">
                  <c:v>0.859375</c:v>
                </c:pt>
                <c:pt idx="5">
                  <c:v>0.87096774193548387</c:v>
                </c:pt>
              </c:numCache>
            </c:numRef>
          </c:val>
          <c:extLst>
            <c:ext xmlns:c16="http://schemas.microsoft.com/office/drawing/2014/chart" uri="{C3380CC4-5D6E-409C-BE32-E72D297353CC}">
              <c16:uniqueId val="{00000002-9D9A-4453-8518-812415640E4A}"/>
            </c:ext>
          </c:extLst>
        </c:ser>
        <c:dLbls>
          <c:dLblPos val="ctr"/>
          <c:showLegendKey val="0"/>
          <c:showVal val="1"/>
          <c:showCatName val="0"/>
          <c:showSerName val="0"/>
          <c:showPercent val="0"/>
          <c:showBubbleSize val="0"/>
        </c:dLbls>
        <c:gapWidth val="50"/>
        <c:overlap val="100"/>
        <c:axId val="723409983"/>
        <c:axId val="723404575"/>
        <c:extLst>
          <c:ext xmlns:c15="http://schemas.microsoft.com/office/drawing/2012/chart" uri="{02D57815-91ED-43cb-92C2-25804820EDAC}">
            <c15:filteredBarSeries>
              <c15:ser>
                <c:idx val="0"/>
                <c:order val="0"/>
                <c:tx>
                  <c:strRef>
                    <c:extLst>
                      <c:ext uri="{02D57815-91ED-43cb-92C2-25804820EDAC}">
                        <c15:formulaRef>
                          <c15:sqref>'גרפים וטבלאות'!$J$64</c15:sqref>
                        </c15:formulaRef>
                      </c:ext>
                    </c:extLst>
                    <c:strCache>
                      <c:ptCount val="1"/>
                      <c:pt idx="0">
                        <c:v>במידה מעטה-כלל לא</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'גרפים וטבלאות'!$K$63:$P$63</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c:ext uri="{02D57815-91ED-43cb-92C2-25804820EDAC}">
                        <c15:formulaRef>
                          <c15:sqref>'גרפים וטבלאות'!$K$64:$P$64</c15:sqref>
                        </c15:formulaRef>
                      </c:ext>
                    </c:extLst>
                    <c:numCache>
                      <c:formatCode>General</c:formatCode>
                      <c:ptCount val="6"/>
                      <c:pt idx="0">
                        <c:v>0</c:v>
                      </c:pt>
                      <c:pt idx="1">
                        <c:v>1</c:v>
                      </c:pt>
                      <c:pt idx="2">
                        <c:v>3</c:v>
                      </c:pt>
                      <c:pt idx="3">
                        <c:v>1</c:v>
                      </c:pt>
                      <c:pt idx="4">
                        <c:v>5</c:v>
                      </c:pt>
                      <c:pt idx="5">
                        <c:v>1</c:v>
                      </c:pt>
                    </c:numCache>
                  </c:numRef>
                </c:val>
                <c:extLst>
                  <c:ext xmlns:c16="http://schemas.microsoft.com/office/drawing/2014/chart" uri="{C3380CC4-5D6E-409C-BE32-E72D297353CC}">
                    <c16:uniqueId val="{00000003-9D9A-4453-8518-812415640E4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'גרפים וטבלאות'!$J$65</c15:sqref>
                        </c15:formulaRef>
                      </c:ext>
                    </c:extLst>
                    <c:strCache>
                      <c:ptCount val="1"/>
                      <c:pt idx="0">
                        <c:v>במידה בינונית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 וטבלאות'!$K$63:$P$63</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xmlns:c15="http://schemas.microsoft.com/office/drawing/2012/chart">
                      <c:ext xmlns:c15="http://schemas.microsoft.com/office/drawing/2012/chart" uri="{02D57815-91ED-43cb-92C2-25804820EDAC}">
                        <c15:formulaRef>
                          <c15:sqref>'גרפים וטבלאות'!$K$65:$P$65</c15:sqref>
                        </c15:formulaRef>
                      </c:ext>
                    </c:extLst>
                    <c:numCache>
                      <c:formatCode>General</c:formatCode>
                      <c:ptCount val="6"/>
                      <c:pt idx="0">
                        <c:v>1</c:v>
                      </c:pt>
                      <c:pt idx="1">
                        <c:v>4</c:v>
                      </c:pt>
                      <c:pt idx="3">
                        <c:v>4</c:v>
                      </c:pt>
                      <c:pt idx="4">
                        <c:v>4</c:v>
                      </c:pt>
                      <c:pt idx="5">
                        <c:v>3</c:v>
                      </c:pt>
                    </c:numCache>
                  </c:numRef>
                </c:val>
                <c:extLst xmlns:c15="http://schemas.microsoft.com/office/drawing/2012/chart">
                  <c:ext xmlns:c16="http://schemas.microsoft.com/office/drawing/2014/chart" uri="{C3380CC4-5D6E-409C-BE32-E72D297353CC}">
                    <c16:uniqueId val="{00000004-9D9A-4453-8518-812415640E4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'גרפים וטבלאות'!$J$66</c15:sqref>
                        </c15:formulaRef>
                      </c:ext>
                    </c:extLst>
                    <c:strCache>
                      <c:ptCount val="1"/>
                      <c:pt idx="0">
                        <c:v>במידה רבה-רבה מאוד</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 וטבלאות'!$K$63:$P$63</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xmlns:c15="http://schemas.microsoft.com/office/drawing/2012/chart">
                      <c:ext xmlns:c15="http://schemas.microsoft.com/office/drawing/2012/chart" uri="{02D57815-91ED-43cb-92C2-25804820EDAC}">
                        <c15:formulaRef>
                          <c15:sqref>'גרפים וטבלאות'!$K$66:$P$66</c15:sqref>
                        </c15:formulaRef>
                      </c:ext>
                    </c:extLst>
                    <c:numCache>
                      <c:formatCode>General</c:formatCode>
                      <c:ptCount val="6"/>
                      <c:pt idx="0">
                        <c:v>38</c:v>
                      </c:pt>
                      <c:pt idx="1">
                        <c:v>16</c:v>
                      </c:pt>
                      <c:pt idx="2">
                        <c:v>10</c:v>
                      </c:pt>
                      <c:pt idx="3">
                        <c:v>10</c:v>
                      </c:pt>
                      <c:pt idx="4">
                        <c:v>55</c:v>
                      </c:pt>
                      <c:pt idx="5">
                        <c:v>27</c:v>
                      </c:pt>
                    </c:numCache>
                  </c:numRef>
                </c:val>
                <c:extLst xmlns:c15="http://schemas.microsoft.com/office/drawing/2012/chart">
                  <c:ext xmlns:c16="http://schemas.microsoft.com/office/drawing/2014/chart" uri="{C3380CC4-5D6E-409C-BE32-E72D297353CC}">
                    <c16:uniqueId val="{00000005-9D9A-4453-8518-812415640E4A}"/>
                  </c:ext>
                </c:extLst>
              </c15:ser>
            </c15:filteredBarSeries>
          </c:ext>
        </c:extLst>
      </c:barChart>
      <c:catAx>
        <c:axId val="723409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23404575"/>
        <c:crosses val="autoZero"/>
        <c:auto val="1"/>
        <c:lblAlgn val="ctr"/>
        <c:lblOffset val="100"/>
        <c:noMultiLvlLbl val="0"/>
      </c:catAx>
      <c:valAx>
        <c:axId val="723404575"/>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D2D3D5"/>
                </a:solidFill>
                <a:latin typeface="+mn-lt"/>
                <a:ea typeface="+mn-ea"/>
                <a:cs typeface="+mn-cs"/>
              </a:defRPr>
            </a:pPr>
            <a:endParaRPr lang="en-US"/>
          </a:p>
        </c:txPr>
        <c:crossAx val="723409983"/>
        <c:crosses val="autoZero"/>
        <c:crossBetween val="between"/>
      </c:valAx>
      <c:spPr>
        <a:noFill/>
        <a:ln>
          <a:noFill/>
        </a:ln>
        <a:effectLst/>
      </c:spPr>
    </c:plotArea>
    <c:plotVisOnly val="1"/>
    <c:dispBlanksAs val="gap"/>
    <c:showDLblsOverMax val="0"/>
  </c:chart>
  <c:spPr>
    <a:solidFill>
      <a:schemeClr val="bg1">
        <a:lumMod val="50000"/>
      </a:scheme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3"/>
          <c:order val="3"/>
          <c:tx>
            <c:strRef>
              <c:f>'גרפים וטבלאות'!$J$75</c:f>
              <c:strCache>
                <c:ptCount val="1"/>
                <c:pt idx="0">
                  <c:v>במידה מעטה-כלל לא</c:v>
                </c:pt>
              </c:strCache>
            </c:strRef>
          </c:tx>
          <c:spPr>
            <a:solidFill>
              <a:srgbClr val="D2D3D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54DF-4045-AF1C-08E2768CCD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וטבלאות'!$K$71:$P$71</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וטבלאות'!$K$75:$P$75</c:f>
              <c:numCache>
                <c:formatCode>0%</c:formatCode>
                <c:ptCount val="6"/>
                <c:pt idx="0">
                  <c:v>0</c:v>
                </c:pt>
                <c:pt idx="1">
                  <c:v>9.5238095238095233E-2</c:v>
                </c:pt>
                <c:pt idx="2">
                  <c:v>0.2</c:v>
                </c:pt>
                <c:pt idx="3">
                  <c:v>0.2</c:v>
                </c:pt>
                <c:pt idx="4">
                  <c:v>0.16923076923076924</c:v>
                </c:pt>
                <c:pt idx="5">
                  <c:v>0.12903225806451613</c:v>
                </c:pt>
              </c:numCache>
            </c:numRef>
          </c:val>
          <c:extLst>
            <c:ext xmlns:c16="http://schemas.microsoft.com/office/drawing/2014/chart" uri="{C3380CC4-5D6E-409C-BE32-E72D297353CC}">
              <c16:uniqueId val="{00000000-54DF-4045-AF1C-08E2768CCDAA}"/>
            </c:ext>
          </c:extLst>
        </c:ser>
        <c:ser>
          <c:idx val="4"/>
          <c:order val="4"/>
          <c:tx>
            <c:strRef>
              <c:f>'גרפים וטבלאות'!$J$76</c:f>
              <c:strCache>
                <c:ptCount val="1"/>
                <c:pt idx="0">
                  <c:v>במידה בינונית</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וטבלאות'!$K$71:$P$71</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וטבלאות'!$K$76:$P$76</c:f>
              <c:numCache>
                <c:formatCode>0%</c:formatCode>
                <c:ptCount val="6"/>
                <c:pt idx="0">
                  <c:v>5.128205128205128E-2</c:v>
                </c:pt>
                <c:pt idx="1">
                  <c:v>0.14285714285714285</c:v>
                </c:pt>
                <c:pt idx="2">
                  <c:v>6.6666666666666666E-2</c:v>
                </c:pt>
                <c:pt idx="3">
                  <c:v>0.2</c:v>
                </c:pt>
                <c:pt idx="4">
                  <c:v>0.35384615384615387</c:v>
                </c:pt>
                <c:pt idx="5">
                  <c:v>0.32258064516129031</c:v>
                </c:pt>
              </c:numCache>
            </c:numRef>
          </c:val>
          <c:extLst>
            <c:ext xmlns:c16="http://schemas.microsoft.com/office/drawing/2014/chart" uri="{C3380CC4-5D6E-409C-BE32-E72D297353CC}">
              <c16:uniqueId val="{00000001-54DF-4045-AF1C-08E2768CCDAA}"/>
            </c:ext>
          </c:extLst>
        </c:ser>
        <c:ser>
          <c:idx val="5"/>
          <c:order val="5"/>
          <c:tx>
            <c:strRef>
              <c:f>'גרפים וטבלאות'!$J$77</c:f>
              <c:strCache>
                <c:ptCount val="1"/>
                <c:pt idx="0">
                  <c:v>במידה רבה-רבה מאוד</c:v>
                </c:pt>
              </c:strCache>
            </c:strRef>
          </c:tx>
          <c:spPr>
            <a:solidFill>
              <a:srgbClr val="F7E8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וטבלאות'!$K$71:$P$71</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וטבלאות'!$K$77:$P$77</c:f>
              <c:numCache>
                <c:formatCode>0%</c:formatCode>
                <c:ptCount val="6"/>
                <c:pt idx="0">
                  <c:v>0.94871794871794868</c:v>
                </c:pt>
                <c:pt idx="1">
                  <c:v>0.76190476190476186</c:v>
                </c:pt>
                <c:pt idx="2">
                  <c:v>0.73333333333333328</c:v>
                </c:pt>
                <c:pt idx="3">
                  <c:v>0.6</c:v>
                </c:pt>
                <c:pt idx="4">
                  <c:v>0.47692307692307695</c:v>
                </c:pt>
                <c:pt idx="5">
                  <c:v>0.54838709677419351</c:v>
                </c:pt>
              </c:numCache>
            </c:numRef>
          </c:val>
          <c:extLst>
            <c:ext xmlns:c16="http://schemas.microsoft.com/office/drawing/2014/chart" uri="{C3380CC4-5D6E-409C-BE32-E72D297353CC}">
              <c16:uniqueId val="{00000002-54DF-4045-AF1C-08E2768CCDAA}"/>
            </c:ext>
          </c:extLst>
        </c:ser>
        <c:dLbls>
          <c:dLblPos val="ctr"/>
          <c:showLegendKey val="0"/>
          <c:showVal val="1"/>
          <c:showCatName val="0"/>
          <c:showSerName val="0"/>
          <c:showPercent val="0"/>
          <c:showBubbleSize val="0"/>
        </c:dLbls>
        <c:gapWidth val="50"/>
        <c:overlap val="100"/>
        <c:axId val="723409983"/>
        <c:axId val="723404575"/>
        <c:extLst>
          <c:ext xmlns:c15="http://schemas.microsoft.com/office/drawing/2012/chart" uri="{02D57815-91ED-43cb-92C2-25804820EDAC}">
            <c15:filteredBarSeries>
              <c15:ser>
                <c:idx val="0"/>
                <c:order val="0"/>
                <c:tx>
                  <c:strRef>
                    <c:extLst>
                      <c:ext uri="{02D57815-91ED-43cb-92C2-25804820EDAC}">
                        <c15:formulaRef>
                          <c15:sqref>'גרפים וטבלאות'!$J$72</c15:sqref>
                        </c15:formulaRef>
                      </c:ext>
                    </c:extLst>
                    <c:strCache>
                      <c:ptCount val="1"/>
                      <c:pt idx="0">
                        <c:v>במידה מעטה-כלל לא</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'גרפים וטבלאות'!$K$71:$P$71</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c:ext uri="{02D57815-91ED-43cb-92C2-25804820EDAC}">
                        <c15:formulaRef>
                          <c15:sqref>'גרפים וטבלאות'!$K$72:$P$72</c15:sqref>
                        </c15:formulaRef>
                      </c:ext>
                    </c:extLst>
                    <c:numCache>
                      <c:formatCode>General</c:formatCode>
                      <c:ptCount val="6"/>
                      <c:pt idx="0">
                        <c:v>0</c:v>
                      </c:pt>
                      <c:pt idx="1">
                        <c:v>2</c:v>
                      </c:pt>
                      <c:pt idx="2">
                        <c:v>3</c:v>
                      </c:pt>
                      <c:pt idx="3">
                        <c:v>3</c:v>
                      </c:pt>
                      <c:pt idx="4">
                        <c:v>11</c:v>
                      </c:pt>
                      <c:pt idx="5">
                        <c:v>4</c:v>
                      </c:pt>
                    </c:numCache>
                  </c:numRef>
                </c:val>
                <c:extLst>
                  <c:ext xmlns:c16="http://schemas.microsoft.com/office/drawing/2014/chart" uri="{C3380CC4-5D6E-409C-BE32-E72D297353CC}">
                    <c16:uniqueId val="{00000003-54DF-4045-AF1C-08E2768CCDA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'גרפים וטבלאות'!$J$73</c15:sqref>
                        </c15:formulaRef>
                      </c:ext>
                    </c:extLst>
                    <c:strCache>
                      <c:ptCount val="1"/>
                      <c:pt idx="0">
                        <c:v>במידה בינונית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 וטבלאות'!$K$71:$P$71</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xmlns:c15="http://schemas.microsoft.com/office/drawing/2012/chart">
                      <c:ext xmlns:c15="http://schemas.microsoft.com/office/drawing/2012/chart" uri="{02D57815-91ED-43cb-92C2-25804820EDAC}">
                        <c15:formulaRef>
                          <c15:sqref>'גרפים וטבלאות'!$K$73:$P$73</c15:sqref>
                        </c15:formulaRef>
                      </c:ext>
                    </c:extLst>
                    <c:numCache>
                      <c:formatCode>General</c:formatCode>
                      <c:ptCount val="6"/>
                      <c:pt idx="0">
                        <c:v>2</c:v>
                      </c:pt>
                      <c:pt idx="1">
                        <c:v>3</c:v>
                      </c:pt>
                      <c:pt idx="2">
                        <c:v>1</c:v>
                      </c:pt>
                      <c:pt idx="3">
                        <c:v>3</c:v>
                      </c:pt>
                      <c:pt idx="4">
                        <c:v>23</c:v>
                      </c:pt>
                      <c:pt idx="5">
                        <c:v>10</c:v>
                      </c:pt>
                    </c:numCache>
                  </c:numRef>
                </c:val>
                <c:extLst xmlns:c15="http://schemas.microsoft.com/office/drawing/2012/chart">
                  <c:ext xmlns:c16="http://schemas.microsoft.com/office/drawing/2014/chart" uri="{C3380CC4-5D6E-409C-BE32-E72D297353CC}">
                    <c16:uniqueId val="{00000004-54DF-4045-AF1C-08E2768CCDA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'גרפים וטבלאות'!$J$74</c15:sqref>
                        </c15:formulaRef>
                      </c:ext>
                    </c:extLst>
                    <c:strCache>
                      <c:ptCount val="1"/>
                      <c:pt idx="0">
                        <c:v>במידה רבה-רבה מאוד</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 וטבלאות'!$K$71:$P$71</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xmlns:c15="http://schemas.microsoft.com/office/drawing/2012/chart">
                      <c:ext xmlns:c15="http://schemas.microsoft.com/office/drawing/2012/chart" uri="{02D57815-91ED-43cb-92C2-25804820EDAC}">
                        <c15:formulaRef>
                          <c15:sqref>'גרפים וטבלאות'!$K$74:$P$74</c15:sqref>
                        </c15:formulaRef>
                      </c:ext>
                    </c:extLst>
                    <c:numCache>
                      <c:formatCode>General</c:formatCode>
                      <c:ptCount val="6"/>
                      <c:pt idx="0">
                        <c:v>37</c:v>
                      </c:pt>
                      <c:pt idx="1">
                        <c:v>16</c:v>
                      </c:pt>
                      <c:pt idx="2">
                        <c:v>11</c:v>
                      </c:pt>
                      <c:pt idx="3">
                        <c:v>9</c:v>
                      </c:pt>
                      <c:pt idx="4">
                        <c:v>31</c:v>
                      </c:pt>
                      <c:pt idx="5">
                        <c:v>17</c:v>
                      </c:pt>
                    </c:numCache>
                  </c:numRef>
                </c:val>
                <c:extLst xmlns:c15="http://schemas.microsoft.com/office/drawing/2012/chart">
                  <c:ext xmlns:c16="http://schemas.microsoft.com/office/drawing/2014/chart" uri="{C3380CC4-5D6E-409C-BE32-E72D297353CC}">
                    <c16:uniqueId val="{00000005-54DF-4045-AF1C-08E2768CCDAA}"/>
                  </c:ext>
                </c:extLst>
              </c15:ser>
            </c15:filteredBarSeries>
          </c:ext>
        </c:extLst>
      </c:barChart>
      <c:catAx>
        <c:axId val="723409983"/>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23404575"/>
        <c:crosses val="autoZero"/>
        <c:auto val="1"/>
        <c:lblAlgn val="ctr"/>
        <c:lblOffset val="100"/>
        <c:noMultiLvlLbl val="0"/>
      </c:catAx>
      <c:valAx>
        <c:axId val="723404575"/>
        <c:scaling>
          <c:orientation val="maxMin"/>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D2D3D5"/>
                </a:solidFill>
                <a:latin typeface="+mn-lt"/>
                <a:ea typeface="+mn-ea"/>
                <a:cs typeface="+mn-cs"/>
              </a:defRPr>
            </a:pPr>
            <a:endParaRPr lang="en-US"/>
          </a:p>
        </c:txPr>
        <c:crossAx val="723409983"/>
        <c:crosses val="autoZero"/>
        <c:crossBetween val="between"/>
      </c:valAx>
      <c:spPr>
        <a:noFill/>
        <a:ln>
          <a:noFill/>
        </a:ln>
        <a:effectLst/>
      </c:spPr>
    </c:plotArea>
    <c:plotVisOnly val="1"/>
    <c:dispBlanksAs val="gap"/>
    <c:showDLblsOverMax val="0"/>
  </c:chart>
  <c:spPr>
    <a:solidFill>
      <a:schemeClr val="bg1">
        <a:lumMod val="50000"/>
      </a:schemeClr>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'גרפים וטבלאות'!$G$163</c:f>
              <c:strCache>
                <c:ptCount val="1"/>
                <c:pt idx="0">
                  <c:v>יצירת קשרים</c:v>
                </c:pt>
              </c:strCache>
            </c:strRef>
          </c:tx>
          <c:spPr>
            <a:solidFill>
              <a:srgbClr val="4A78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וטבלאות'!$H$162:$M$162</c:f>
              <c:strCache>
                <c:ptCount val="6"/>
                <c:pt idx="0">
                  <c:v>עד חצי שנה
N=38</c:v>
                </c:pt>
                <c:pt idx="1">
                  <c:v> חצי שנה עד שנה
N=20</c:v>
                </c:pt>
                <c:pt idx="2">
                  <c:v>שנה עד שנה וחצי
N=15</c:v>
                </c:pt>
                <c:pt idx="3">
                  <c:v>שנה וחצי עד שנתיים
N=13</c:v>
                </c:pt>
                <c:pt idx="4">
                  <c:v>שנתיים עד שלוש
N=64</c:v>
                </c:pt>
                <c:pt idx="5">
                  <c:v>מעל שלוש
N=31</c:v>
                </c:pt>
              </c:strCache>
            </c:strRef>
          </c:cat>
          <c:val>
            <c:numRef>
              <c:f>'גרפים וטבלאות'!$H$163:$M$163</c:f>
              <c:numCache>
                <c:formatCode>0%</c:formatCode>
                <c:ptCount val="6"/>
                <c:pt idx="0">
                  <c:v>0.63157894736842102</c:v>
                </c:pt>
                <c:pt idx="1">
                  <c:v>0.45</c:v>
                </c:pt>
                <c:pt idx="2">
                  <c:v>0.53333333333333333</c:v>
                </c:pt>
                <c:pt idx="3">
                  <c:v>0.53846153846153844</c:v>
                </c:pt>
                <c:pt idx="4">
                  <c:v>0.359375</c:v>
                </c:pt>
                <c:pt idx="5">
                  <c:v>0.41935483870967744</c:v>
                </c:pt>
              </c:numCache>
            </c:numRef>
          </c:val>
          <c:extLst>
            <c:ext xmlns:c16="http://schemas.microsoft.com/office/drawing/2014/chart" uri="{C3380CC4-5D6E-409C-BE32-E72D297353CC}">
              <c16:uniqueId val="{00000000-8C1F-4DB9-BB03-24837E9E9014}"/>
            </c:ext>
          </c:extLst>
        </c:ser>
        <c:dLbls>
          <c:dLblPos val="outEnd"/>
          <c:showLegendKey val="0"/>
          <c:showVal val="1"/>
          <c:showCatName val="0"/>
          <c:showSerName val="0"/>
          <c:showPercent val="0"/>
          <c:showBubbleSize val="0"/>
        </c:dLbls>
        <c:gapWidth val="50"/>
        <c:axId val="1045538783"/>
        <c:axId val="1045539199"/>
      </c:barChart>
      <c:catAx>
        <c:axId val="1045538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45539199"/>
        <c:crosses val="autoZero"/>
        <c:auto val="1"/>
        <c:lblAlgn val="ctr"/>
        <c:lblOffset val="100"/>
        <c:noMultiLvlLbl val="0"/>
      </c:catAx>
      <c:valAx>
        <c:axId val="104553919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45538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'גרפים וטבלאות'!$B$237</c:f>
              <c:strCache>
                <c:ptCount val="1"/>
                <c:pt idx="0">
                  <c:v>מרכז קהילתי
27%</c:v>
                </c:pt>
              </c:strCache>
            </c:strRef>
          </c:tx>
          <c:spPr>
            <a:solidFill>
              <a:srgbClr val="EC1C3C"/>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וטבלאות'!$B$238:$B$241</c:f>
              <c:numCache>
                <c:formatCode>General</c:formatCode>
                <c:ptCount val="4"/>
                <c:pt idx="0">
                  <c:v>14</c:v>
                </c:pt>
                <c:pt idx="1">
                  <c:v>38</c:v>
                </c:pt>
                <c:pt idx="2">
                  <c:v>4</c:v>
                </c:pt>
                <c:pt idx="3">
                  <c:v>6</c:v>
                </c:pt>
              </c:numCache>
            </c:numRef>
          </c:val>
          <c:extLst>
            <c:ext xmlns:c16="http://schemas.microsoft.com/office/drawing/2014/chart" uri="{C3380CC4-5D6E-409C-BE32-E72D297353CC}">
              <c16:uniqueId val="{00000000-6B67-4475-A577-FD1FDFC6586C}"/>
            </c:ext>
          </c:extLst>
        </c:ser>
        <c:ser>
          <c:idx val="1"/>
          <c:order val="1"/>
          <c:tx>
            <c:strRef>
              <c:f>'גרפים וטבלאות'!$C$237</c:f>
              <c:strCache>
                <c:ptCount val="1"/>
                <c:pt idx="0">
                  <c:v>חבר/ה שלח/ה
24%</c:v>
                </c:pt>
              </c:strCache>
            </c:strRef>
          </c:tx>
          <c:spPr>
            <a:solidFill>
              <a:srgbClr val="90B6DE"/>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וטבלאות'!$C$238:$C$241</c:f>
              <c:numCache>
                <c:formatCode>General</c:formatCode>
                <c:ptCount val="4"/>
                <c:pt idx="0">
                  <c:v>6</c:v>
                </c:pt>
                <c:pt idx="1">
                  <c:v>27</c:v>
                </c:pt>
                <c:pt idx="2">
                  <c:v>3</c:v>
                </c:pt>
                <c:pt idx="3">
                  <c:v>19</c:v>
                </c:pt>
              </c:numCache>
            </c:numRef>
          </c:val>
          <c:extLst>
            <c:ext xmlns:c16="http://schemas.microsoft.com/office/drawing/2014/chart" uri="{C3380CC4-5D6E-409C-BE32-E72D297353CC}">
              <c16:uniqueId val="{00000001-6B67-4475-A577-FD1FDFC6586C}"/>
            </c:ext>
          </c:extLst>
        </c:ser>
        <c:ser>
          <c:idx val="2"/>
          <c:order val="2"/>
          <c:tx>
            <c:strRef>
              <c:f>'גרפים וטבלאות'!$D$237</c:f>
              <c:strCache>
                <c:ptCount val="1"/>
                <c:pt idx="0">
                  <c:v>דיגיטף
20%</c:v>
                </c:pt>
              </c:strCache>
            </c:strRef>
          </c:tx>
          <c:spPr>
            <a:solidFill>
              <a:srgbClr val="4A78A6"/>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וטבלאות'!$D$238:$D$241</c:f>
              <c:numCache>
                <c:formatCode>General</c:formatCode>
                <c:ptCount val="4"/>
                <c:pt idx="0">
                  <c:v>3</c:v>
                </c:pt>
                <c:pt idx="1">
                  <c:v>13</c:v>
                </c:pt>
                <c:pt idx="2">
                  <c:v>16</c:v>
                </c:pt>
                <c:pt idx="3">
                  <c:v>14</c:v>
                </c:pt>
              </c:numCache>
            </c:numRef>
          </c:val>
          <c:extLst>
            <c:ext xmlns:c16="http://schemas.microsoft.com/office/drawing/2014/chart" uri="{C3380CC4-5D6E-409C-BE32-E72D297353CC}">
              <c16:uniqueId val="{00000002-6B67-4475-A577-FD1FDFC6586C}"/>
            </c:ext>
          </c:extLst>
        </c:ser>
        <c:ser>
          <c:idx val="3"/>
          <c:order val="3"/>
          <c:tx>
            <c:strRef>
              <c:f>'גרפים וטבלאות'!$E$237</c:f>
              <c:strCache>
                <c:ptCount val="1"/>
                <c:pt idx="0">
                  <c:v>וואטסאפ שכונתית
20%</c:v>
                </c:pt>
              </c:strCache>
            </c:strRef>
          </c:tx>
          <c:spPr>
            <a:solidFill>
              <a:srgbClr val="FFC000"/>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וטבלאות'!$E$238:$E$241</c:f>
              <c:numCache>
                <c:formatCode>General</c:formatCode>
                <c:ptCount val="4"/>
                <c:pt idx="0">
                  <c:v>10</c:v>
                </c:pt>
                <c:pt idx="1">
                  <c:v>28</c:v>
                </c:pt>
                <c:pt idx="2">
                  <c:v>1</c:v>
                </c:pt>
                <c:pt idx="3">
                  <c:v>6</c:v>
                </c:pt>
              </c:numCache>
            </c:numRef>
          </c:val>
          <c:extLst>
            <c:ext xmlns:c16="http://schemas.microsoft.com/office/drawing/2014/chart" uri="{C3380CC4-5D6E-409C-BE32-E72D297353CC}">
              <c16:uniqueId val="{00000003-6B67-4475-A577-FD1FDFC6586C}"/>
            </c:ext>
          </c:extLst>
        </c:ser>
        <c:ser>
          <c:idx val="4"/>
          <c:order val="4"/>
          <c:tx>
            <c:strRef>
              <c:f>'גרפים וטבלאות'!$F$237</c:f>
              <c:strCache>
                <c:ptCount val="1"/>
                <c:pt idx="0">
                  <c:v>פייסבוק שכונתית
7%</c:v>
                </c:pt>
              </c:strCache>
            </c:strRef>
          </c:tx>
          <c:spPr>
            <a:solidFill>
              <a:srgbClr val="F9B5BF"/>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וטבלאות'!$F$238:$F$241</c:f>
              <c:numCache>
                <c:formatCode>General</c:formatCode>
                <c:ptCount val="4"/>
                <c:pt idx="0">
                  <c:v>3</c:v>
                </c:pt>
                <c:pt idx="1">
                  <c:v>9</c:v>
                </c:pt>
                <c:pt idx="3">
                  <c:v>3</c:v>
                </c:pt>
              </c:numCache>
            </c:numRef>
          </c:val>
          <c:extLst>
            <c:ext xmlns:c16="http://schemas.microsoft.com/office/drawing/2014/chart" uri="{C3380CC4-5D6E-409C-BE32-E72D297353CC}">
              <c16:uniqueId val="{00000004-6B67-4475-A577-FD1FDFC6586C}"/>
            </c:ext>
          </c:extLst>
        </c:ser>
        <c:ser>
          <c:idx val="5"/>
          <c:order val="5"/>
          <c:tx>
            <c:strRef>
              <c:f>'גרפים וטבלאות'!$G$237</c:f>
              <c:strCache>
                <c:ptCount val="1"/>
                <c:pt idx="0">
                  <c:v>דיגיתל</c:v>
                </c:pt>
              </c:strCache>
            </c:strRef>
          </c:tx>
          <c:spPr>
            <a:solidFill>
              <a:srgbClr val="D2D3D5"/>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וטבלאות'!$G$238:$G$241</c:f>
              <c:numCache>
                <c:formatCode>General</c:formatCode>
                <c:ptCount val="4"/>
                <c:pt idx="0">
                  <c:v>2</c:v>
                </c:pt>
                <c:pt idx="1">
                  <c:v>3</c:v>
                </c:pt>
                <c:pt idx="2">
                  <c:v>3</c:v>
                </c:pt>
                <c:pt idx="3">
                  <c:v>4</c:v>
                </c:pt>
              </c:numCache>
            </c:numRef>
          </c:val>
          <c:extLst>
            <c:ext xmlns:c16="http://schemas.microsoft.com/office/drawing/2014/chart" uri="{C3380CC4-5D6E-409C-BE32-E72D297353CC}">
              <c16:uniqueId val="{00000005-6B67-4475-A577-FD1FDFC6586C}"/>
            </c:ext>
          </c:extLst>
        </c:ser>
        <c:ser>
          <c:idx val="6"/>
          <c:order val="6"/>
          <c:tx>
            <c:strRef>
              <c:f>'גרפים וטבלאות'!$H$237</c:f>
              <c:strCache>
                <c:ptCount val="1"/>
                <c:pt idx="0">
                  <c:v>מסגרת הילדים (גור)</c:v>
                </c:pt>
              </c:strCache>
            </c:strRef>
          </c:tx>
          <c:spPr>
            <a:solidFill>
              <a:schemeClr val="bg1">
                <a:lumMod val="50000"/>
              </a:schemeClr>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וטבלאות'!$H$238:$H$241</c:f>
              <c:numCache>
                <c:formatCode>General</c:formatCode>
                <c:ptCount val="4"/>
                <c:pt idx="3">
                  <c:v>12</c:v>
                </c:pt>
              </c:numCache>
            </c:numRef>
          </c:val>
          <c:extLst>
            <c:ext xmlns:c16="http://schemas.microsoft.com/office/drawing/2014/chart" uri="{C3380CC4-5D6E-409C-BE32-E72D297353CC}">
              <c16:uniqueId val="{00000006-6B67-4475-A577-FD1FDFC6586C}"/>
            </c:ext>
          </c:extLst>
        </c:ser>
        <c:ser>
          <c:idx val="7"/>
          <c:order val="7"/>
          <c:tx>
            <c:strRef>
              <c:f>'גרפים וטבלאות'!$I$237</c:f>
              <c:strCache>
                <c:ptCount val="1"/>
                <c:pt idx="0">
                  <c:v>פרסום בבניין המגורים (גור)</c:v>
                </c:pt>
              </c:strCache>
            </c:strRef>
          </c:tx>
          <c:spPr>
            <a:solidFill>
              <a:schemeClr val="bg1">
                <a:lumMod val="65000"/>
              </a:schemeClr>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וטבלאות'!$I$238:$I$241</c:f>
              <c:numCache>
                <c:formatCode>General</c:formatCode>
                <c:ptCount val="4"/>
                <c:pt idx="3">
                  <c:v>10</c:v>
                </c:pt>
              </c:numCache>
            </c:numRef>
          </c:val>
          <c:extLst>
            <c:ext xmlns:c16="http://schemas.microsoft.com/office/drawing/2014/chart" uri="{C3380CC4-5D6E-409C-BE32-E72D297353CC}">
              <c16:uniqueId val="{00000007-6B67-4475-A577-FD1FDFC6586C}"/>
            </c:ext>
          </c:extLst>
        </c:ser>
        <c:ser>
          <c:idx val="8"/>
          <c:order val="8"/>
          <c:tx>
            <c:strRef>
              <c:f>'גרפים וטבלאות'!$J$237</c:f>
              <c:strCache>
                <c:ptCount val="1"/>
                <c:pt idx="0">
                  <c:v>גן משפחתון</c:v>
                </c:pt>
              </c:strCache>
            </c:strRef>
          </c:tx>
          <c:spPr>
            <a:pattFill prst="dkDnDiag">
              <a:fgClr>
                <a:srgbClr val="90B6DE"/>
              </a:fgClr>
              <a:bgClr>
                <a:schemeClr val="bg1"/>
              </a:bgClr>
            </a:patt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וטבלאות'!$J$238:$J$241</c:f>
              <c:numCache>
                <c:formatCode>General</c:formatCode>
                <c:ptCount val="4"/>
                <c:pt idx="0">
                  <c:v>4</c:v>
                </c:pt>
                <c:pt idx="1">
                  <c:v>1</c:v>
                </c:pt>
              </c:numCache>
            </c:numRef>
          </c:val>
          <c:extLst>
            <c:ext xmlns:c16="http://schemas.microsoft.com/office/drawing/2014/chart" uri="{C3380CC4-5D6E-409C-BE32-E72D297353CC}">
              <c16:uniqueId val="{00000008-6B67-4475-A577-FD1FDFC6586C}"/>
            </c:ext>
          </c:extLst>
        </c:ser>
        <c:ser>
          <c:idx val="9"/>
          <c:order val="9"/>
          <c:tx>
            <c:strRef>
              <c:f>'גרפים וטבלאות'!$K$237</c:f>
              <c:strCache>
                <c:ptCount val="1"/>
                <c:pt idx="0">
                  <c:v>אחר</c:v>
                </c:pt>
              </c:strCache>
            </c:strRef>
          </c:tx>
          <c:spPr>
            <a:solidFill>
              <a:srgbClr val="FFF26B"/>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וטבלאות'!$K$238:$K$241</c:f>
              <c:numCache>
                <c:formatCode>General</c:formatCode>
                <c:ptCount val="4"/>
                <c:pt idx="0">
                  <c:v>2</c:v>
                </c:pt>
                <c:pt idx="1">
                  <c:v>3</c:v>
                </c:pt>
                <c:pt idx="2">
                  <c:v>2</c:v>
                </c:pt>
              </c:numCache>
            </c:numRef>
          </c:val>
          <c:extLst>
            <c:ext xmlns:c16="http://schemas.microsoft.com/office/drawing/2014/chart" uri="{C3380CC4-5D6E-409C-BE32-E72D297353CC}">
              <c16:uniqueId val="{00000009-6B67-4475-A577-FD1FDFC6586C}"/>
            </c:ext>
          </c:extLst>
        </c:ser>
        <c:dLbls>
          <c:showLegendKey val="0"/>
          <c:showVal val="0"/>
          <c:showCatName val="0"/>
          <c:showSerName val="0"/>
          <c:showPercent val="0"/>
          <c:showBubbleSize val="0"/>
        </c:dLbls>
        <c:gapWidth val="50"/>
        <c:overlap val="100"/>
        <c:axId val="1444979935"/>
        <c:axId val="1444977023"/>
      </c:barChart>
      <c:catAx>
        <c:axId val="1444979935"/>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444977023"/>
        <c:crosses val="autoZero"/>
        <c:auto val="1"/>
        <c:lblAlgn val="ctr"/>
        <c:lblOffset val="100"/>
        <c:noMultiLvlLbl val="0"/>
      </c:catAx>
      <c:valAx>
        <c:axId val="144497702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44979935"/>
        <c:crosses val="autoZero"/>
        <c:crossBetween val="between"/>
      </c:valAx>
      <c:spPr>
        <a:noFill/>
        <a:ln>
          <a:noFill/>
        </a:ln>
        <a:effectLst/>
      </c:spPr>
    </c:plotArea>
    <c:legend>
      <c:legendPos val="b"/>
      <c:layout>
        <c:manualLayout>
          <c:xMode val="edge"/>
          <c:yMode val="edge"/>
          <c:x val="4.5919411516496422E-2"/>
          <c:y val="0.58652756581532728"/>
          <c:w val="0.94938303873283347"/>
          <c:h val="0.398439978283822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'גרפים וטבלאות'!$AP$3:$AQ$34</cx:f>
        <cx:lvl ptCount="32">
          <cx:pt idx="0">בית צרנר</cx:pt>
          <cx:pt idx="1">מרכז מנדל</cx:pt>
          <cx:pt idx="2">המרכז הערבי יהודי</cx:pt>
          <cx:pt idx="3">יפו ד (ספרייה)</cx:pt>
          <cx:pt idx="4">המישלמה ביפו</cx:pt>
          <cx:pt idx="5">בית רק"ע</cx:pt>
          <cx:pt idx="6">יפו ג' (ספרייה)</cx:pt>
          <cx:pt idx="7">מנדל (ספרייה)</cx:pt>
          <cx:pt idx="8">לא רלוונטי</cx:pt>
          <cx:pt idx="9">בת ציון</cx:pt>
          <cx:pt idx="10">עמיאל רמבם</cx:pt>
          <cx:pt idx="11">רמת ישראל</cx:pt>
          <cx:pt idx="12">נווה אליעזר (ספרייה)</cx:pt>
          <cx:pt idx="13">נווה עופר (ספרייה)</cx:pt>
          <cx:pt idx="14">מטעם המרחב</cx:pt>
          <cx:pt idx="15">נווה אליעזר</cx:pt>
          <cx:pt idx="16">קריית שלום (ספרייה-בחצר המשפחתון)</cx:pt>
          <cx:pt idx="17">לא רלוונטי</cx:pt>
          <cx:pt idx="18">בית אריאלה (ספרייה)</cx:pt>
          <cx:pt idx="19">מגיד</cx:pt>
          <cx:pt idx="20">מגדל שלום (ספרייה)</cx:pt>
          <cx:pt idx="21">מרכז פליציה בלומנטל (ספרייה)</cx:pt>
          <cx:pt idx="22">לא רלוונטי</cx:pt>
          <cx:pt idx="23">נווה שרת</cx:pt>
          <cx:pt idx="24">קאנטרי ג רוזין</cx:pt>
          <cx:pt idx="25">רמת אביב</cx:pt>
          <cx:pt idx="26">רוזין (ספרייה)</cx:pt>
          <cx:pt idx="27">בית פרנקפורט</cx:pt>
          <cx:pt idx="28">בית קמחי</cx:pt>
          <cx:pt idx="29">קאנטרי ל</cx:pt>
          <cx:pt idx="30">בית פרנקפורט (ספרייה)</cx:pt>
          <cx:pt idx="31">לא רלוונטי</cx:pt>
        </cx:lvl>
        <cx:lvl ptCount="32">
          <cx:pt idx="0">יפו
N=102</cx:pt>
          <cx:pt idx="9">דרום
N=38</cx:pt>
          <cx:pt idx="18">מרכז
N=26</cx:pt>
          <cx:pt idx="23">צפון
N=62</cx:pt>
        </cx:lvl>
      </cx:strDim>
      <cx:numDim type="size">
        <cx:f>'גרפים וטבלאות'!$AR$3:$AR$34</cx:f>
        <cx:lvl ptCount="32" formatCode="General">
          <cx:pt idx="0">58</cx:pt>
          <cx:pt idx="1">13</cx:pt>
          <cx:pt idx="2">6</cx:pt>
          <cx:pt idx="3">6</cx:pt>
          <cx:pt idx="4">3</cx:pt>
          <cx:pt idx="5">2</cx:pt>
          <cx:pt idx="6">1</cx:pt>
          <cx:pt idx="7">1</cx:pt>
          <cx:pt idx="8">12</cx:pt>
          <cx:pt idx="9">9</cx:pt>
          <cx:pt idx="10">9</cx:pt>
          <cx:pt idx="11">3</cx:pt>
          <cx:pt idx="12">3</cx:pt>
          <cx:pt idx="13">3</cx:pt>
          <cx:pt idx="14">1</cx:pt>
          <cx:pt idx="15">1</cx:pt>
          <cx:pt idx="16">1</cx:pt>
          <cx:pt idx="17">8</cx:pt>
          <cx:pt idx="18">13</cx:pt>
          <cx:pt idx="19">9</cx:pt>
          <cx:pt idx="20">1</cx:pt>
          <cx:pt idx="21">1</cx:pt>
          <cx:pt idx="22">2</cx:pt>
          <cx:pt idx="23">20</cx:pt>
          <cx:pt idx="24">15</cx:pt>
          <cx:pt idx="25">7</cx:pt>
          <cx:pt idx="26">6</cx:pt>
          <cx:pt idx="27">4</cx:pt>
          <cx:pt idx="28">3</cx:pt>
          <cx:pt idx="29">2</cx:pt>
          <cx:pt idx="30">1</cx:pt>
          <cx:pt idx="31">4</cx:pt>
        </cx:lvl>
      </cx:numDim>
    </cx:data>
  </cx:chartData>
  <cx:chart>
    <cx:plotArea>
      <cx:plotAreaRegion>
        <cx:series layoutId="treemap" uniqueId="{AA816201-6E89-4C00-8FB6-D82C891F4F0F}">
          <cx:dataPt idx="0">
            <cx:spPr>
              <a:solidFill>
                <a:prstClr val="white">
                  <a:lumMod val="50000"/>
                </a:prstClr>
              </a:solidFill>
            </cx:spPr>
          </cx:dataPt>
          <cx:dataPt idx="10">
            <cx:spPr>
              <a:solidFill>
                <a:srgbClr val="90B6DE"/>
              </a:solidFill>
            </cx:spPr>
          </cx:dataPt>
          <cx:dataPt idx="20">
            <cx:spPr>
              <a:solidFill>
                <a:srgbClr val="D2D3D5"/>
              </a:solidFill>
            </cx:spPr>
          </cx:dataPt>
          <cx:dataPt idx="26">
            <cx:spPr>
              <a:solidFill>
                <a:srgbClr val="F2D834"/>
              </a:solidFill>
            </cx:spPr>
          </cx:dataPt>
          <cx:dataLabels pos="inEnd">
            <cx:visibility seriesName="0" categoryName="1" value="0"/>
            <cx:dataLabel idx="1">
              <cx:txPr>
                <a:bodyPr spcFirstLastPara="1" vertOverflow="ellipsis" horzOverflow="overflow" wrap="square" lIns="0" tIns="0" rIns="0" bIns="0" anchor="ctr" anchorCtr="1"/>
                <a:lstStyle/>
                <a:p>
                  <a:pPr algn="ctr" rtl="0">
                    <a:defRPr sz="3200" b="1"/>
                  </a:pPr>
                  <a:r>
                    <a:rPr lang="en-US" sz="3200" b="1" i="0" u="none" strike="noStrike" baseline="0">
                      <a:solidFill>
                        <a:sysClr val="window" lastClr="FFFFFF"/>
                      </a:solidFill>
                      <a:latin typeface="Calibri" panose="020F0502020204030204"/>
                    </a:rPr>
                    <a:t>בית צרנר</a:t>
                  </a:r>
                </a:p>
              </cx:txPr>
              <cx:visibility seriesName="0" categoryName="1" value="0"/>
            </cx:dataLabel>
            <cx:dataLabel idx="2">
              <cx:txPr>
                <a:bodyPr spcFirstLastPara="1" vertOverflow="ellipsis" horzOverflow="overflow" wrap="square" lIns="0" tIns="0" rIns="0" bIns="0" anchor="ctr" anchorCtr="1"/>
                <a:lstStyle/>
                <a:p>
                  <a:pPr algn="ctr" rtl="0">
                    <a:defRPr sz="2800" b="1"/>
                  </a:pPr>
                  <a:r>
                    <a:rPr lang="en-US" sz="2800" b="1" i="0" u="none" strike="noStrike" baseline="0">
                      <a:solidFill>
                        <a:sysClr val="window" lastClr="FFFFFF"/>
                      </a:solidFill>
                      <a:latin typeface="Calibri" panose="020F0502020204030204"/>
                    </a:rPr>
                    <a:t>מרכז מנדל</a:t>
                  </a:r>
                </a:p>
              </cx:txPr>
              <cx:visibility seriesName="0" categoryName="1" value="0"/>
            </cx:dataLabel>
            <cx:dataLabel idx="3">
              <cx:txPr>
                <a:bodyPr spcFirstLastPara="1" vertOverflow="ellipsis" horzOverflow="overflow" wrap="square" lIns="0" tIns="0" rIns="0" bIns="0" anchor="ctr" anchorCtr="1"/>
                <a:lstStyle/>
                <a:p>
                  <a:pPr algn="ctr" rtl="0">
                    <a:defRPr sz="1600" b="1"/>
                  </a:pPr>
                  <a:r>
                    <a:rPr lang="en-US" sz="1600" b="1" i="0" u="none" strike="noStrike" baseline="0">
                      <a:solidFill>
                        <a:sysClr val="window" lastClr="FFFFFF"/>
                      </a:solidFill>
                      <a:latin typeface="Calibri" panose="020F0502020204030204"/>
                    </a:rPr>
                    <a:t>המרכז הערבי יהודי</a:t>
                  </a:r>
                </a:p>
              </cx:txPr>
              <cx:visibility seriesName="0" categoryName="1" value="0"/>
            </cx:dataLabel>
            <cx:dataLabel idx="4">
              <cx:txPr>
                <a:bodyPr spcFirstLastPara="1" vertOverflow="ellipsis" horzOverflow="overflow" wrap="square" lIns="0" tIns="0" rIns="0" bIns="0" anchor="ctr" anchorCtr="1"/>
                <a:lstStyle/>
                <a:p>
                  <a:pPr algn="ctr" rtl="0">
                    <a:defRPr sz="1400" b="1"/>
                  </a:pPr>
                  <a:r>
                    <a:rPr lang="en-US" sz="1400" b="1" i="0" u="none" strike="noStrike" baseline="0">
                      <a:solidFill>
                        <a:sysClr val="window" lastClr="FFFFFF"/>
                      </a:solidFill>
                      <a:latin typeface="Calibri" panose="020F0502020204030204"/>
                    </a:rPr>
                    <a:t>יפו ד (ספרייה)</a:t>
                  </a:r>
                </a:p>
              </cx:txPr>
              <cx:visibility seriesName="0" categoryName="1" value="0"/>
            </cx:dataLabel>
            <cx:dataLabel idx="5">
              <cx:txPr>
                <a:bodyPr spcFirstLastPara="1" vertOverflow="ellipsis" horzOverflow="overflow" wrap="square" lIns="0" tIns="0" rIns="0" bIns="0" anchor="ctr" anchorCtr="1"/>
                <a:lstStyle/>
                <a:p>
                  <a:pPr algn="ctr" rtl="0">
                    <a:defRPr sz="1100"/>
                  </a:pPr>
                  <a:r>
                    <a:rPr lang="en-US" sz="1100" b="0" i="0" u="none" strike="noStrike" baseline="0">
                      <a:solidFill>
                        <a:prstClr val="white"/>
                      </a:solidFill>
                      <a:latin typeface="Calibri"/>
                    </a:rPr>
                    <a:t>המישלמה ביפו</a:t>
                  </a:r>
                </a:p>
              </cx:txPr>
              <cx:visibility seriesName="0" categoryName="1" value="0"/>
            </cx:dataLabel>
            <cx:dataLabel idx="6">
              <cx:txPr>
                <a:bodyPr spcFirstLastPara="1" vertOverflow="ellipsis" horzOverflow="overflow" wrap="square" lIns="0" tIns="0" rIns="0" bIns="0" anchor="ctr" anchorCtr="1"/>
                <a:lstStyle/>
                <a:p>
                  <a:pPr algn="ctr" rtl="0">
                    <a:defRPr sz="1050"/>
                  </a:pPr>
                  <a:r>
                    <a:rPr lang="en-US" sz="1050" b="0" i="0" u="none" strike="noStrike" baseline="0">
                      <a:solidFill>
                        <a:prstClr val="white"/>
                      </a:solidFill>
                      <a:latin typeface="Calibri"/>
                    </a:rPr>
                    <a:t>בית רק"ע</a:t>
                  </a:r>
                </a:p>
              </cx:txPr>
              <cx:visibility seriesName="0" categoryName="1" value="0"/>
            </cx:dataLabel>
            <cx:dataLabel idx="7">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a:rPr>
                    <a:t>יפו ג' (ספרייה)</a:t>
                  </a:r>
                </a:p>
              </cx:txPr>
              <cx:visibility seriesName="0" categoryName="1" value="0"/>
            </cx:dataLabel>
            <cx:dataLabel idx="8">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a:rPr>
                    <a:t>מנדל (ספרייה)</a:t>
                  </a:r>
                </a:p>
              </cx:txPr>
              <cx:visibility seriesName="0" categoryName="1" value="0"/>
            </cx:dataLabel>
            <cx:dataLabel idx="11">
              <cx:txPr>
                <a:bodyPr spcFirstLastPara="1" vertOverflow="ellipsis" horzOverflow="overflow" wrap="square" lIns="0" tIns="0" rIns="0" bIns="0" anchor="ctr" anchorCtr="1"/>
                <a:lstStyle/>
                <a:p>
                  <a:pPr algn="ctr" rtl="0">
                    <a:defRPr sz="2800" b="1"/>
                  </a:pPr>
                  <a:r>
                    <a:rPr lang="en-US" sz="2800" b="1" i="0" u="none" strike="noStrike" baseline="0">
                      <a:solidFill>
                        <a:sysClr val="window" lastClr="FFFFFF"/>
                      </a:solidFill>
                      <a:latin typeface="Calibri" panose="020F0502020204030204"/>
                    </a:rPr>
                    <a:t>בת ציון</a:t>
                  </a:r>
                </a:p>
              </cx:txPr>
              <cx:visibility seriesName="0" categoryName="1" value="0"/>
            </cx:dataLabel>
            <cx:dataLabel idx="12">
              <cx:txPr>
                <a:bodyPr spcFirstLastPara="1" vertOverflow="ellipsis" horzOverflow="overflow" wrap="square" lIns="0" tIns="0" rIns="0" bIns="0" anchor="ctr" anchorCtr="1"/>
                <a:lstStyle/>
                <a:p>
                  <a:pPr algn="ctr" rtl="0">
                    <a:defRPr sz="2400" b="1"/>
                  </a:pPr>
                  <a:r>
                    <a:rPr lang="en-US" sz="2400" b="1" i="0" u="none" strike="noStrike" baseline="0">
                      <a:solidFill>
                        <a:sysClr val="window" lastClr="FFFFFF"/>
                      </a:solidFill>
                      <a:latin typeface="Calibri" panose="020F0502020204030204"/>
                    </a:rPr>
                    <a:t>עמיאל רמבם</a:t>
                  </a:r>
                </a:p>
              </cx:txPr>
              <cx:visibility seriesName="0" categoryName="1" value="0"/>
            </cx:dataLabel>
            <cx:dataLabel idx="13">
              <cx:txPr>
                <a:bodyPr spcFirstLastPara="1" vertOverflow="ellipsis" horzOverflow="overflow" wrap="square" lIns="0" tIns="0" rIns="0" bIns="0" anchor="ctr" anchorCtr="1"/>
                <a:lstStyle/>
                <a:p>
                  <a:pPr algn="ctr" rtl="0">
                    <a:defRPr sz="1100" b="1"/>
                  </a:pPr>
                  <a:r>
                    <a:rPr lang="en-US" sz="1100" b="1" i="0" u="none" strike="noStrike" baseline="0">
                      <a:solidFill>
                        <a:prstClr val="white"/>
                      </a:solidFill>
                      <a:latin typeface="Calibri"/>
                    </a:rPr>
                    <a:t>רמת ישראל</a:t>
                  </a:r>
                </a:p>
              </cx:txPr>
              <cx:visibility seriesName="0" categoryName="1" value="0"/>
            </cx:dataLabel>
            <cx:dataLabel idx="14">
              <cx:txPr>
                <a:bodyPr spcFirstLastPara="1" vertOverflow="ellipsis" horzOverflow="overflow" wrap="square" lIns="0" tIns="0" rIns="0" bIns="0" anchor="ctr" anchorCtr="1"/>
                <a:lstStyle/>
                <a:p>
                  <a:pPr algn="ctr" rtl="0">
                    <a:defRPr sz="1000"/>
                  </a:pPr>
                  <a:r>
                    <a:rPr lang="en-US" sz="1000" b="0" i="0" u="none" strike="noStrike" baseline="0">
                      <a:solidFill>
                        <a:prstClr val="white"/>
                      </a:solidFill>
                      <a:latin typeface="Calibri"/>
                    </a:rPr>
                    <a:t>נווה אליעזר (ספרייה)</a:t>
                  </a:r>
                </a:p>
              </cx:txPr>
              <cx:visibility seriesName="0" categoryName="1" value="0"/>
            </cx:dataLabel>
            <cx:dataLabel idx="15">
              <cx:txPr>
                <a:bodyPr spcFirstLastPara="1" vertOverflow="ellipsis" horzOverflow="overflow" wrap="square" lIns="0" tIns="0" rIns="0" bIns="0" anchor="ctr" anchorCtr="1"/>
                <a:lstStyle/>
                <a:p>
                  <a:pPr algn="ctr" rtl="0">
                    <a:defRPr sz="1050"/>
                  </a:pPr>
                  <a:r>
                    <a:rPr lang="en-US" sz="1050" b="0" i="0" u="none" strike="noStrike" baseline="0">
                      <a:solidFill>
                        <a:prstClr val="white"/>
                      </a:solidFill>
                      <a:latin typeface="Calibri"/>
                    </a:rPr>
                    <a:t>נווה עופר (ספרייה)</a:t>
                  </a:r>
                </a:p>
              </cx:txPr>
              <cx:visibility seriesName="0" categoryName="1" value="0"/>
            </cx:dataLabel>
            <cx:dataLabel idx="16">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a:rPr>
                    <a:t>מטעם המרחב</a:t>
                  </a:r>
                </a:p>
              </cx:txPr>
              <cx:visibility seriesName="0" categoryName="1" value="0"/>
            </cx:dataLabel>
            <cx:dataLabel idx="17">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a:rPr>
                    <a:t>נווה אליעזר</a:t>
                  </a:r>
                </a:p>
              </cx:txPr>
              <cx:visibility seriesName="0" categoryName="1" value="0"/>
            </cx:dataLabel>
            <cx:dataLabel idx="18">
              <cx:txPr>
                <a:bodyPr spcFirstLastPara="1" vertOverflow="ellipsis" horzOverflow="overflow" wrap="square" lIns="0" tIns="0" rIns="0" bIns="0" anchor="ctr" anchorCtr="1"/>
                <a:lstStyle/>
                <a:p>
                  <a:pPr algn="ctr" rtl="0">
                    <a:defRPr sz="300"/>
                  </a:pPr>
                  <a:r>
                    <a:rPr lang="en-US" sz="300" b="0" i="0" u="none" strike="noStrike" baseline="0">
                      <a:solidFill>
                        <a:prstClr val="white"/>
                      </a:solidFill>
                      <a:latin typeface="Calibri"/>
                    </a:rPr>
                    <a:t>קריית שלום (ספרייה-בחצר המשפחתון)</a:t>
                  </a:r>
                </a:p>
              </cx:txPr>
              <cx:visibility seriesName="0" categoryName="1" value="0"/>
            </cx:dataLabel>
            <cx:dataLabel idx="21">
              <cx:txPr>
                <a:bodyPr spcFirstLastPara="1" vertOverflow="ellipsis" horzOverflow="overflow" wrap="square" lIns="0" tIns="0" rIns="0" bIns="0" anchor="ctr" anchorCtr="1"/>
                <a:lstStyle/>
                <a:p>
                  <a:pPr algn="ctr" rtl="0">
                    <a:defRPr sz="2000" b="1">
                      <a:solidFill>
                        <a:srgbClr val="4A78A6"/>
                      </a:solidFill>
                    </a:defRPr>
                  </a:pPr>
                  <a:r>
                    <a:rPr lang="en-US" sz="2000" b="1" i="0" u="none" strike="noStrike" baseline="0">
                      <a:solidFill>
                        <a:srgbClr val="4A78A6"/>
                      </a:solidFill>
                      <a:latin typeface="Calibri"/>
                    </a:rPr>
                    <a:t>בית אריאלה (ספרייה)</a:t>
                  </a:r>
                </a:p>
              </cx:txPr>
              <cx:visibility seriesName="0" categoryName="1" value="0"/>
            </cx:dataLabel>
            <cx:dataLabel idx="22">
              <cx:txPr>
                <a:bodyPr spcFirstLastPara="1" vertOverflow="ellipsis" horzOverflow="overflow" wrap="square" lIns="0" tIns="0" rIns="0" bIns="0" anchor="ctr" anchorCtr="1"/>
                <a:lstStyle/>
                <a:p>
                  <a:pPr algn="ctr" rtl="0">
                    <a:defRPr sz="3200" b="1">
                      <a:solidFill>
                        <a:srgbClr val="4A78A6"/>
                      </a:solidFill>
                    </a:defRPr>
                  </a:pPr>
                  <a:r>
                    <a:rPr lang="en-US" sz="3200" b="1" i="0" u="none" strike="noStrike" baseline="0">
                      <a:solidFill>
                        <a:srgbClr val="4A78A6"/>
                      </a:solidFill>
                      <a:latin typeface="Calibri"/>
                    </a:rPr>
                    <a:t>מגיד</a:t>
                  </a:r>
                </a:p>
              </cx:txPr>
              <cx:visibility seriesName="0" categoryName="1" value="0"/>
            </cx:dataLabel>
            <cx:dataLabel idx="23">
              <cx:txPr>
                <a:bodyPr spcFirstLastPara="1" vertOverflow="ellipsis" horzOverflow="overflow" wrap="square" lIns="0" tIns="0" rIns="0" bIns="0" anchor="ctr" anchorCtr="1"/>
                <a:lstStyle/>
                <a:p>
                  <a:pPr algn="ctr" rtl="0">
                    <a:defRPr sz="400">
                      <a:solidFill>
                        <a:srgbClr val="4A78A6"/>
                      </a:solidFill>
                    </a:defRPr>
                  </a:pPr>
                  <a:r>
                    <a:rPr lang="en-US" sz="400" b="0" i="0" u="none" strike="noStrike" baseline="0">
                      <a:solidFill>
                        <a:srgbClr val="4A78A6"/>
                      </a:solidFill>
                      <a:latin typeface="Calibri"/>
                    </a:rPr>
                    <a:t>מגדל שלום (ספרייה)</a:t>
                  </a:r>
                </a:p>
              </cx:txPr>
              <cx:visibility seriesName="0" categoryName="1" value="0"/>
            </cx:dataLabel>
            <cx:dataLabel idx="24">
              <cx:txPr>
                <a:bodyPr spcFirstLastPara="1" vertOverflow="ellipsis" horzOverflow="overflow" wrap="square" lIns="0" tIns="0" rIns="0" bIns="0" anchor="ctr" anchorCtr="1"/>
                <a:lstStyle/>
                <a:p>
                  <a:pPr algn="ctr" rtl="0">
                    <a:defRPr sz="400">
                      <a:solidFill>
                        <a:srgbClr val="4A78A6"/>
                      </a:solidFill>
                    </a:defRPr>
                  </a:pPr>
                  <a:r>
                    <a:rPr lang="en-US" sz="400" b="0" i="0" u="none" strike="noStrike" baseline="0">
                      <a:solidFill>
                        <a:srgbClr val="4A78A6"/>
                      </a:solidFill>
                      <a:latin typeface="Calibri"/>
                    </a:rPr>
                    <a:t>מרכז פליציה בלומנטל (ספרייה)</a:t>
                  </a:r>
                </a:p>
              </cx:txPr>
              <cx:visibility seriesName="0" categoryName="1" value="0"/>
            </cx:dataLabel>
            <cx:dataLabel idx="25">
              <cx:txPr>
                <a:bodyPr spcFirstLastPara="1" vertOverflow="ellipsis" horzOverflow="overflow" wrap="square" lIns="0" tIns="0" rIns="0" bIns="0" anchor="ctr" anchorCtr="1"/>
                <a:lstStyle/>
                <a:p>
                  <a:pPr algn="ctr" rtl="0">
                    <a:defRPr>
                      <a:solidFill>
                        <a:srgbClr val="4A78A6"/>
                      </a:solidFill>
                    </a:defRPr>
                  </a:pPr>
                  <a:r>
                    <a:rPr lang="en-US" sz="900" b="0" i="0" u="none" strike="noStrike" baseline="0">
                      <a:solidFill>
                        <a:srgbClr val="4A78A6"/>
                      </a:solidFill>
                      <a:latin typeface="Calibri"/>
                    </a:rPr>
                    <a:t>לא רלוונטי</a:t>
                  </a:r>
                </a:p>
              </cx:txPr>
              <cx:visibility seriesName="0" categoryName="1" value="0"/>
            </cx:dataLabel>
            <cx:dataLabel idx="27">
              <cx:txPr>
                <a:bodyPr spcFirstLastPara="1" vertOverflow="ellipsis" horzOverflow="overflow" wrap="square" lIns="0" tIns="0" rIns="0" bIns="0" anchor="ctr" anchorCtr="1"/>
                <a:lstStyle/>
                <a:p>
                  <a:pPr algn="ctr" rtl="0">
                    <a:defRPr sz="3200" b="1">
                      <a:solidFill>
                        <a:srgbClr val="4A78A6"/>
                      </a:solidFill>
                    </a:defRPr>
                  </a:pPr>
                  <a:r>
                    <a:rPr lang="en-US" sz="3200" b="1" i="0" u="none" strike="noStrike" baseline="0">
                      <a:solidFill>
                        <a:srgbClr val="4A78A6"/>
                      </a:solidFill>
                      <a:latin typeface="Calibri" panose="020F0502020204030204"/>
                    </a:rPr>
                    <a:t>נווה שרת</a:t>
                  </a:r>
                </a:p>
              </cx:txPr>
              <cx:visibility seriesName="0" categoryName="1" value="0"/>
            </cx:dataLabel>
            <cx:dataLabel idx="28">
              <cx:txPr>
                <a:bodyPr spcFirstLastPara="1" vertOverflow="ellipsis" horzOverflow="overflow" wrap="square" lIns="0" tIns="0" rIns="0" bIns="0" anchor="ctr" anchorCtr="1"/>
                <a:lstStyle/>
                <a:p>
                  <a:pPr algn="ctr" rtl="0">
                    <a:defRPr sz="2000" b="1">
                      <a:solidFill>
                        <a:srgbClr val="4A78A6"/>
                      </a:solidFill>
                    </a:defRPr>
                  </a:pPr>
                  <a:r>
                    <a:rPr lang="en-US" sz="2000" b="1" i="0" u="none" strike="noStrike" baseline="0">
                      <a:solidFill>
                        <a:srgbClr val="4A78A6"/>
                      </a:solidFill>
                      <a:latin typeface="Calibri" panose="020F0502020204030204"/>
                    </a:rPr>
                    <a:t>קאנטרי ג רוזין</a:t>
                  </a:r>
                </a:p>
              </cx:txPr>
              <cx:visibility seriesName="0" categoryName="1" value="0"/>
            </cx:dataLabel>
            <cx:dataLabel idx="29">
              <cx:txPr>
                <a:bodyPr spcFirstLastPara="1" vertOverflow="ellipsis" horzOverflow="overflow" wrap="square" lIns="0" tIns="0" rIns="0" bIns="0" anchor="ctr" anchorCtr="1"/>
                <a:lstStyle/>
                <a:p>
                  <a:pPr algn="ctr" rtl="0">
                    <a:defRPr sz="1600" b="1">
                      <a:solidFill>
                        <a:srgbClr val="4A78A6"/>
                      </a:solidFill>
                    </a:defRPr>
                  </a:pPr>
                  <a:r>
                    <a:rPr lang="en-US" sz="1600" b="1" i="0" u="none" strike="noStrike" baseline="0">
                      <a:solidFill>
                        <a:srgbClr val="4A78A6"/>
                      </a:solidFill>
                      <a:latin typeface="Calibri"/>
                    </a:rPr>
                    <a:t>רמת אביב</a:t>
                  </a:r>
                </a:p>
              </cx:txPr>
              <cx:visibility seriesName="0" categoryName="1" value="0"/>
            </cx:dataLabel>
            <cx:dataLabel idx="30">
              <cx:txPr>
                <a:bodyPr spcFirstLastPara="1" vertOverflow="ellipsis" horzOverflow="overflow" wrap="square" lIns="0" tIns="0" rIns="0" bIns="0" anchor="ctr" anchorCtr="1"/>
                <a:lstStyle/>
                <a:p>
                  <a:pPr algn="ctr" rtl="0">
                    <a:defRPr sz="1400" b="1">
                      <a:solidFill>
                        <a:srgbClr val="4A78A6"/>
                      </a:solidFill>
                    </a:defRPr>
                  </a:pPr>
                  <a:r>
                    <a:rPr lang="en-US" sz="1400" b="1" i="0" u="none" strike="noStrike" baseline="0">
                      <a:solidFill>
                        <a:srgbClr val="4A78A6"/>
                      </a:solidFill>
                      <a:latin typeface="Calibri"/>
                    </a:rPr>
                    <a:t>רוזין (ספרייה)</a:t>
                  </a:r>
                </a:p>
              </cx:txPr>
              <cx:visibility seriesName="0" categoryName="1" value="0"/>
            </cx:dataLabel>
            <cx:dataLabel idx="31">
              <cx:txPr>
                <a:bodyPr spcFirstLastPara="1" vertOverflow="ellipsis" horzOverflow="overflow" wrap="square" lIns="0" tIns="0" rIns="0" bIns="0" anchor="ctr" anchorCtr="1"/>
                <a:lstStyle/>
                <a:p>
                  <a:pPr algn="ctr" rtl="0">
                    <a:defRPr sz="1200" b="1">
                      <a:solidFill>
                        <a:srgbClr val="4A78A6"/>
                      </a:solidFill>
                    </a:defRPr>
                  </a:pPr>
                  <a:r>
                    <a:rPr lang="en-US" sz="1200" b="1" i="0" u="none" strike="noStrike" baseline="0">
                      <a:solidFill>
                        <a:srgbClr val="4A78A6"/>
                      </a:solidFill>
                      <a:latin typeface="Calibri"/>
                    </a:rPr>
                    <a:t>בית פרנקפורט</a:t>
                  </a:r>
                </a:p>
              </cx:txPr>
              <cx:visibility seriesName="0" categoryName="1" value="0"/>
            </cx:dataLabel>
            <cx:dataLabel idx="32">
              <cx:txPr>
                <a:bodyPr spcFirstLastPara="1" vertOverflow="ellipsis" horzOverflow="overflow" wrap="square" lIns="0" tIns="0" rIns="0" bIns="0" anchor="ctr" anchorCtr="1"/>
                <a:lstStyle/>
                <a:p>
                  <a:pPr algn="ctr" rtl="0">
                    <a:defRPr sz="1600" b="1">
                      <a:solidFill>
                        <a:srgbClr val="4A78A6"/>
                      </a:solidFill>
                    </a:defRPr>
                  </a:pPr>
                  <a:r>
                    <a:rPr lang="en-US" sz="1600" b="1" i="0" u="none" strike="noStrike" baseline="0">
                      <a:solidFill>
                        <a:srgbClr val="4A78A6"/>
                      </a:solidFill>
                      <a:latin typeface="Calibri"/>
                    </a:rPr>
                    <a:t>בית קמחי</a:t>
                  </a:r>
                </a:p>
              </cx:txPr>
              <cx:visibility seriesName="0" categoryName="1" value="0"/>
            </cx:dataLabel>
            <cx:dataLabel idx="33">
              <cx:txPr>
                <a:bodyPr spcFirstLastPara="1" vertOverflow="ellipsis" horzOverflow="overflow" wrap="square" lIns="0" tIns="0" rIns="0" bIns="0" anchor="ctr" anchorCtr="1"/>
                <a:lstStyle/>
                <a:p>
                  <a:pPr algn="ctr" rtl="0">
                    <a:defRPr sz="1050" b="1">
                      <a:solidFill>
                        <a:srgbClr val="4A78A6"/>
                      </a:solidFill>
                    </a:defRPr>
                  </a:pPr>
                  <a:r>
                    <a:rPr lang="en-US" sz="1050" b="1" i="0" u="none" strike="noStrike" baseline="0">
                      <a:solidFill>
                        <a:srgbClr val="4A78A6"/>
                      </a:solidFill>
                      <a:latin typeface="Calibri"/>
                    </a:rPr>
                    <a:t>קאנטרי ל</a:t>
                  </a:r>
                </a:p>
              </cx:txPr>
              <cx:visibility seriesName="0" categoryName="1" value="0"/>
            </cx:dataLabel>
            <cx:dataLabel idx="34">
              <cx:txPr>
                <a:bodyPr spcFirstLastPara="1" vertOverflow="ellipsis" horzOverflow="overflow" wrap="square" lIns="0" tIns="0" rIns="0" bIns="0" anchor="ctr" anchorCtr="1"/>
                <a:lstStyle/>
                <a:p>
                  <a:pPr algn="ctr" rtl="0">
                    <a:defRPr sz="400">
                      <a:solidFill>
                        <a:srgbClr val="4A78A6"/>
                      </a:solidFill>
                    </a:defRPr>
                  </a:pPr>
                  <a:r>
                    <a:rPr lang="en-US" sz="400" b="0" i="0" u="none" strike="noStrike" baseline="0">
                      <a:solidFill>
                        <a:srgbClr val="4A78A6"/>
                      </a:solidFill>
                      <a:latin typeface="Calibri"/>
                    </a:rPr>
                    <a:t>בית פרנקפורט (ספרייה)</a:t>
                  </a:r>
                </a:p>
              </cx:txPr>
              <cx:visibility seriesName="0" categoryName="1" value="0"/>
            </cx:dataLabel>
            <cx:dataLabel idx="35">
              <cx:txPr>
                <a:bodyPr spcFirstLastPara="1" vertOverflow="ellipsis" horzOverflow="overflow" wrap="square" lIns="0" tIns="0" rIns="0" bIns="0" anchor="ctr" anchorCtr="1"/>
                <a:lstStyle/>
                <a:p>
                  <a:pPr algn="ctr" rtl="0">
                    <a:defRPr>
                      <a:solidFill>
                        <a:srgbClr val="4A78A6"/>
                      </a:solidFill>
                    </a:defRPr>
                  </a:pPr>
                  <a:r>
                    <a:rPr lang="en-US" sz="900" b="0" i="0" u="none" strike="noStrike" baseline="0">
                      <a:solidFill>
                        <a:srgbClr val="4A78A6"/>
                      </a:solidFill>
                      <a:latin typeface="Calibri"/>
                    </a:rPr>
                    <a:t>לא רלוונטי</a:t>
                  </a:r>
                </a:p>
              </cx:txPr>
              <cx:visibility seriesName="0" categoryName="1" value="0"/>
            </cx:dataLabel>
            <cx:dataLabelHidden idx="0"/>
            <cx:dataLabelHidden idx="10"/>
            <cx:dataLabelHidden idx="20"/>
            <cx:dataLabelHidden idx="26"/>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'גרפים וטבלאות'!$AH$63:$AM$63</cx:f>
        <cx:lvl ptCount="6">
          <cx:pt idx="0">עד חצי שנה</cx:pt>
          <cx:pt idx="1">חצי שנה עד שנה</cx:pt>
          <cx:pt idx="2">שנה עד שנה וחצי</cx:pt>
          <cx:pt idx="3">שנה וחצי עד שנתיים</cx:pt>
          <cx:pt idx="4">שנתיים עד שלוש</cx:pt>
          <cx:pt idx="5">מעל שלוש</cx:pt>
        </cx:lvl>
      </cx:strDim>
      <cx:numDim type="val">
        <cx:f>'גרפים וטבלאות'!$AH$64:$AM$64</cx:f>
        <cx:lvl ptCount="6" formatCode="General">
          <cx:pt idx="0">39</cx:pt>
          <cx:pt idx="1">21</cx:pt>
          <cx:pt idx="2">15</cx:pt>
          <cx:pt idx="3">15</cx:pt>
          <cx:pt idx="4">66</cx:pt>
          <cx:pt idx="5">31</cx:pt>
        </cx:lvl>
      </cx:numDim>
    </cx:data>
  </cx:chartData>
  <cx:chart>
    <cx:plotArea>
      <cx:plotAreaRegion>
        <cx:series layoutId="funnel" uniqueId="{785D8737-68DE-4B01-A75A-E94D356BB6B7}">
          <cx:spPr>
            <a:solidFill>
              <a:srgbClr val="4A78A6"/>
            </a:solidFill>
          </cx:spPr>
          <cx:dataLabels>
            <cx:txPr>
              <a:bodyPr spcFirstLastPara="1" vertOverflow="ellipsis" horzOverflow="overflow" wrap="square" lIns="0" tIns="0" rIns="0" bIns="0" anchor="ctr" anchorCtr="1"/>
              <a:lstStyle/>
              <a:p>
                <a:pPr algn="ctr" rtl="0">
                  <a:defRPr sz="1800" b="1">
                    <a:solidFill>
                      <a:schemeClr val="bg1"/>
                    </a:solidFill>
                  </a:defRPr>
                </a:pPr>
                <a:endParaRPr lang="en-US" sz="1800" b="1"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200" b="1"/>
            </a:pPr>
            <a:endParaRPr lang="en-US" sz="1200" b="1" i="0" u="none" strike="noStrike" baseline="0">
              <a:solidFill>
                <a:sysClr val="windowText" lastClr="000000">
                  <a:lumMod val="65000"/>
                  <a:lumOff val="35000"/>
                </a:sys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63_80C4CE12.xml><?xml version="1.0" encoding="utf-8"?>
<p188:cmLst xmlns:a="http://schemas.openxmlformats.org/drawingml/2006/main" xmlns:r="http://schemas.openxmlformats.org/officeDocument/2006/relationships" xmlns:p188="http://schemas.microsoft.com/office/powerpoint/2018/8/main">
  <p188:cm id="{BDCC77A2-5546-4644-9949-192F351FB4D5}" authorId="{5B7C3148-3A73-A08E-4614-0356EC7C60DE}" created="2022-06-14T10:55:45.915">
    <ac:deMkLst xmlns:ac="http://schemas.microsoft.com/office/drawing/2013/main/command">
      <pc:docMk xmlns:pc="http://schemas.microsoft.com/office/powerpoint/2013/main/command"/>
      <pc:sldMk xmlns:pc="http://schemas.microsoft.com/office/powerpoint/2013/main/command" cId="2160381458" sldId="355"/>
      <ac:spMk id="7" creationId="{D8628082-3AF0-4124-8DDF-887C234DA15C}"/>
    </ac:deMkLst>
    <p188:txBody>
      <a:bodyPr/>
      <a:lstStyle/>
      <a:p>
        <a:r>
          <a:rPr lang="en-US"/>
          <a:t>This page was already in English -I did not edit it</a:t>
        </a:r>
      </a:p>
    </p188:txBody>
  </p188:cm>
</p188:cmLst>
</file>

<file path=ppt/comments/modernComment_179_4BCD651F.xml><?xml version="1.0" encoding="utf-8"?>
<p188:cmLst xmlns:a="http://schemas.openxmlformats.org/drawingml/2006/main" xmlns:r="http://schemas.openxmlformats.org/officeDocument/2006/relationships" xmlns:p188="http://schemas.microsoft.com/office/powerpoint/2018/8/main">
  <p188:cm id="{5100E662-E3A9-4644-9AE8-357875F82A7C}" authorId="{5B7C3148-3A73-A08E-4614-0356EC7C60DE}" created="2022-06-15T13:39:03.138">
    <ac:deMkLst xmlns:ac="http://schemas.microsoft.com/office/drawing/2013/main/command">
      <pc:docMk xmlns:pc="http://schemas.microsoft.com/office/powerpoint/2013/main/command"/>
      <pc:sldMk xmlns:pc="http://schemas.microsoft.com/office/powerpoint/2013/main/command" cId="1271751967" sldId="377"/>
      <ac:graphicFrameMk id="8" creationId="{1A3D1310-3D57-4B1B-9007-B2C590B572B2}"/>
    </ac:deMkLst>
    <p188:txBody>
      <a:bodyPr/>
      <a:lstStyle/>
      <a:p>
        <a:r>
          <a:rPr lang="en-US"/>
          <a:t>Should this say "improved"? Change can be negative as well</a:t>
        </a:r>
      </a:p>
    </p188:txBody>
  </p188:cm>
  <p188:cm id="{9115C68B-0640-4F30-9D0F-CB4DC06AD3C0}" authorId="{5B7C3148-3A73-A08E-4614-0356EC7C60DE}" created="2022-06-15T13:43:20.894">
    <ac:deMkLst xmlns:ac="http://schemas.microsoft.com/office/drawing/2013/main/command">
      <pc:docMk xmlns:pc="http://schemas.microsoft.com/office/powerpoint/2013/main/command"/>
      <pc:sldMk xmlns:pc="http://schemas.microsoft.com/office/powerpoint/2013/main/command" cId="1271751967" sldId="377"/>
      <ac:graphicFrameMk id="8" creationId="{1A3D1310-3D57-4B1B-9007-B2C590B572B2}"/>
    </ac:deMkLst>
    <p188:txBody>
      <a:bodyPr/>
      <a:lstStyle/>
      <a:p>
        <a:r>
          <a:rPr lang="en-US"/>
          <a:t>What does this refer to? You are currently in… what? </a:t>
        </a:r>
      </a:p>
    </p188:txBody>
  </p188:cm>
  <p188:cm id="{01CC79C9-2B65-493F-8D9D-81C874A006A7}" authorId="{5B7C3148-3A73-A08E-4614-0356EC7C60DE}" created="2022-06-16T10:23:17.364">
    <ac:deMkLst xmlns:ac="http://schemas.microsoft.com/office/drawing/2013/main/command">
      <pc:docMk xmlns:pc="http://schemas.microsoft.com/office/powerpoint/2013/main/command"/>
      <pc:sldMk xmlns:pc="http://schemas.microsoft.com/office/powerpoint/2013/main/command" cId="1271751967" sldId="377"/>
      <ac:graphicFrameMk id="8" creationId="{1A3D1310-3D57-4B1B-9007-B2C590B572B2}"/>
    </ac:deMkLst>
    <p188:txBody>
      <a:bodyPr/>
      <a:lstStyle/>
      <a:p>
        <a:r>
          <a:rPr lang="en-US"/>
          <a:t>Is this an accurate translation of
 חופש מובנה?</a:t>
        </a:r>
      </a:p>
    </p188:txBody>
  </p188:cm>
</p188:cmLst>
</file>

<file path=ppt/comments/modernComment_196_B86BA871.xml><?xml version="1.0" encoding="utf-8"?>
<p188:cmLst xmlns:a="http://schemas.openxmlformats.org/drawingml/2006/main" xmlns:r="http://schemas.openxmlformats.org/officeDocument/2006/relationships" xmlns:p188="http://schemas.microsoft.com/office/powerpoint/2018/8/main">
  <p188:cm id="{5BD7584E-3011-4E4B-B00D-12B6B5786CC7}" authorId="{5B7C3148-3A73-A08E-4614-0356EC7C60DE}" created="2022-06-16T09:29:03.814">
    <ac:deMkLst xmlns:ac="http://schemas.microsoft.com/office/drawing/2013/main/command">
      <pc:docMk xmlns:pc="http://schemas.microsoft.com/office/powerpoint/2013/main/command"/>
      <pc:sldMk xmlns:pc="http://schemas.microsoft.com/office/powerpoint/2013/main/command" cId="3094063217" sldId="406"/>
      <ac:graphicFrameMk id="4" creationId="{00000000-0000-0000-0000-000000000000}"/>
    </ac:deMkLst>
    <p188:txBody>
      <a:bodyPr/>
      <a:lstStyle/>
      <a:p>
        <a:r>
          <a:rPr lang="en-US"/>
          <a:t>Since the plural in the Hebrew ((אתם doesn’t' translate into the English, I put you and/or your child.</a:t>
        </a:r>
      </a:p>
    </p188:txBody>
  </p188:cm>
</p188:cmLst>
</file>

<file path=ppt/comments/modernComment_1AE_A5AD9C1A.xml><?xml version="1.0" encoding="utf-8"?>
<p188:cmLst xmlns:a="http://schemas.openxmlformats.org/drawingml/2006/main" xmlns:r="http://schemas.openxmlformats.org/officeDocument/2006/relationships" xmlns:p188="http://schemas.microsoft.com/office/powerpoint/2018/8/main">
  <p188:cm id="{AB38F872-5546-484D-A464-DBFD67A1366E}" authorId="{5B7C3148-3A73-A08E-4614-0356EC7C60DE}" created="2022-06-14T10:56:02.156">
    <pc:sldMkLst xmlns:pc="http://schemas.microsoft.com/office/powerpoint/2013/main/command">
      <pc:docMk/>
      <pc:sldMk cId="2779618330" sldId="430"/>
    </pc:sldMkLst>
    <p188:txBody>
      <a:bodyPr/>
      <a:lstStyle/>
      <a:p>
        <a:r>
          <a:rPr lang="en-US"/>
          <a:t>This page was already in English -- I did not edit it</a:t>
        </a:r>
      </a:p>
    </p188:txBody>
  </p188:cm>
</p188:cmLst>
</file>

<file path=ppt/comments/modernComment_1EC_7F8D833B.xml><?xml version="1.0" encoding="utf-8"?>
<p188:cmLst xmlns:a="http://schemas.openxmlformats.org/drawingml/2006/main" xmlns:r="http://schemas.openxmlformats.org/officeDocument/2006/relationships" xmlns:p188="http://schemas.microsoft.com/office/powerpoint/2018/8/main">
  <p188:cm id="{56574B8E-908A-4227-841A-9A4A8C5ED762}" authorId="{32D145CE-3CEA-5153-9B39-BF37DB1552C8}" created="2022-05-30T09:03:50.445">
    <pc:sldMkLst xmlns:pc="http://schemas.microsoft.com/office/powerpoint/2013/main/command">
      <pc:docMk/>
      <pc:sldMk cId="2139980603" sldId="492"/>
    </pc:sldMkLst>
    <p188:txBody>
      <a:bodyPr/>
      <a:lstStyle/>
      <a:p>
        <a:r>
          <a:rPr lang="en-US"/>
          <a:t>כל חלקי הגרף לא לתרגום</a:t>
        </a:r>
      </a:p>
    </p188:txBody>
  </p188:cm>
</p188:cmLst>
</file>

<file path=ppt/comments/modernComment_1EF_9ADF0B43.xml><?xml version="1.0" encoding="utf-8"?>
<p188:cmLst xmlns:a="http://schemas.openxmlformats.org/drawingml/2006/main" xmlns:r="http://schemas.openxmlformats.org/officeDocument/2006/relationships" xmlns:p188="http://schemas.microsoft.com/office/powerpoint/2018/8/main">
  <p188:cm id="{0FBCD573-D11C-49FD-8E7A-C83BC8DA23C7}" authorId="{32D145CE-3CEA-5153-9B39-BF37DB1552C8}" created="2022-05-30T09:02:27.251">
    <pc:sldMkLst xmlns:pc="http://schemas.microsoft.com/office/powerpoint/2013/main/command">
      <pc:docMk/>
      <pc:sldMk cId="2598308675" sldId="495"/>
    </pc:sldMkLst>
    <p188:txBody>
      <a:bodyPr/>
      <a:lstStyle/>
      <a:p>
        <a:r>
          <a:rPr lang="en-US"/>
          <a:t>כל חלקי הגרף לא לתרגום</a:t>
        </a:r>
      </a:p>
    </p188:txBody>
  </p188:cm>
</p188:cmLst>
</file>

<file path=ppt/comments/modernComment_1F5_CDBBE58B.xml><?xml version="1.0" encoding="utf-8"?>
<p188:cmLst xmlns:a="http://schemas.openxmlformats.org/drawingml/2006/main" xmlns:r="http://schemas.openxmlformats.org/officeDocument/2006/relationships" xmlns:p188="http://schemas.microsoft.com/office/powerpoint/2018/8/main">
  <p188:cm id="{29792CD6-8033-41F2-9BEA-E0F73895E9BD}" authorId="{32D145CE-3CEA-5153-9B39-BF37DB1552C8}" created="2022-05-30T09:11:54.088">
    <pc:sldMkLst xmlns:pc="http://schemas.microsoft.com/office/powerpoint/2013/main/command">
      <pc:docMk/>
      <pc:sldMk cId="3451643275" sldId="501"/>
    </pc:sldMkLst>
    <p188:txBody>
      <a:bodyPr/>
      <a:lstStyle/>
      <a:p>
        <a:r>
          <a:rPr lang="en-US"/>
          <a:t>כל חלקי הגרף לא לתרגום</a:t>
        </a:r>
      </a:p>
    </p188:txBody>
  </p188:cm>
  <p188:cm id="{063D5698-6B77-4961-A301-3A3A070C5B91}" authorId="{5B7C3148-3A73-A08E-4614-0356EC7C60DE}" created="2022-06-14T10:10:00.584">
    <ac:deMkLst xmlns:ac="http://schemas.microsoft.com/office/drawing/2013/main/command">
      <pc:docMk xmlns:pc="http://schemas.microsoft.com/office/powerpoint/2013/main/command"/>
      <pc:sldMk xmlns:pc="http://schemas.microsoft.com/office/powerpoint/2013/main/command" cId="3451643275" sldId="501"/>
      <ac:graphicFrameMk id="4" creationId="{C9117CA2-658B-44A1-8EBF-2D424C06E938}"/>
    </ac:deMkLst>
    <p188:txBody>
      <a:bodyPr/>
      <a:lstStyle/>
      <a:p>
        <a:r>
          <a:rPr lang="en-US"/>
          <a:t>The name was given two ways אורי  and  אודי </a:t>
        </a:r>
      </a:p>
    </p188:txBody>
  </p188:cm>
  <p188:cm id="{4C71B3DB-AE48-4754-9615-782CBE3A66F2}" authorId="{5B7C3148-3A73-A08E-4614-0356EC7C60DE}" created="2022-06-14T10:45:08.435">
    <ac:deMkLst xmlns:ac="http://schemas.microsoft.com/office/drawing/2013/main/command">
      <pc:docMk xmlns:pc="http://schemas.microsoft.com/office/powerpoint/2013/main/command"/>
      <pc:sldMk xmlns:pc="http://schemas.microsoft.com/office/powerpoint/2013/main/command" cId="3451643275" sldId="501"/>
      <ac:graphicFrameMk id="4" creationId="{C9117CA2-658B-44A1-8EBF-2D424C06E938}"/>
    </ac:deMkLst>
    <p188:txBody>
      <a:bodyPr/>
      <a:lstStyle/>
      <a:p>
        <a:r>
          <a:rPr lang="en-US"/>
          <a:t>https://www.facebook.com/kishkushology/</a:t>
        </a:r>
      </a:p>
    </p188:txBody>
  </p188:cm>
</p188:cmLst>
</file>

<file path=ppt/comments/modernComment_1F8_E391D122.xml><?xml version="1.0" encoding="utf-8"?>
<p188:cmLst xmlns:a="http://schemas.openxmlformats.org/drawingml/2006/main" xmlns:r="http://schemas.openxmlformats.org/officeDocument/2006/relationships" xmlns:p188="http://schemas.microsoft.com/office/powerpoint/2018/8/main">
  <p188:cm id="{075BBC44-8618-4AAC-892F-01E2CA75C0A7}" authorId="{5B7C3148-3A73-A08E-4614-0356EC7C60DE}" created="2022-06-13T19:27:36.939">
    <ac:deMkLst xmlns:ac="http://schemas.microsoft.com/office/drawing/2013/main/command">
      <pc:docMk xmlns:pc="http://schemas.microsoft.com/office/powerpoint/2013/main/command"/>
      <pc:sldMk xmlns:pc="http://schemas.microsoft.com/office/powerpoint/2013/main/command" cId="3817984290" sldId="504"/>
      <ac:spMk id="9" creationId="{926750A0-591D-411B-B5AC-10A2E249557B}"/>
    </ac:deMkLst>
    <p188:pos x="0" y="2876490"/>
    <p188:txBody>
      <a:bodyPr/>
      <a:lstStyle/>
      <a:p>
        <a:r>
          <a:rPr lang="en-US"/>
          <a:t>Is this what is meant by התמצאות באתר העירייה </a:t>
        </a:r>
      </a:p>
    </p188:txBody>
  </p188:cm>
</p188:cmLst>
</file>

<file path=ppt/comments/modernComment_1F9_B0401BF3.xml><?xml version="1.0" encoding="utf-8"?>
<p188:cmLst xmlns:a="http://schemas.openxmlformats.org/drawingml/2006/main" xmlns:r="http://schemas.openxmlformats.org/officeDocument/2006/relationships" xmlns:p188="http://schemas.microsoft.com/office/powerpoint/2018/8/main">
  <p188:cm id="{A7115F58-0393-4F96-A4C3-B0FA841A924A}" authorId="{5B7C3148-3A73-A08E-4614-0356EC7C60DE}" created="2022-06-16T08:43:07.973">
    <ac:txMkLst xmlns:ac="http://schemas.microsoft.com/office/drawing/2013/main/command">
      <pc:docMk xmlns:pc="http://schemas.microsoft.com/office/powerpoint/2013/main/command"/>
      <pc:sldMk xmlns:pc="http://schemas.microsoft.com/office/powerpoint/2013/main/command" cId="2956991475" sldId="505"/>
      <ac:spMk id="10" creationId="{E22EE743-13EA-48E8-AB59-12B9A6E3F26D}"/>
      <ac:txMk cp="512" len="19">
        <ac:context len="905" hash="1450876684"/>
      </ac:txMk>
    </ac:txMkLst>
    <p188:pos x="4981575" y="2401538"/>
    <p188:txBody>
      <a:bodyPr/>
      <a:lstStyle/>
      <a:p>
        <a:r>
          <a:rPr lang="en-US"/>
          <a:t>Verify if this is the best term for תגמול ערכי </a:t>
        </a:r>
      </a:p>
    </p188:txBody>
  </p188:cm>
  <p188:cm id="{C3DFE6E6-529F-4C5F-BC88-A0103056BAA7}" authorId="{5B7C3148-3A73-A08E-4614-0356EC7C60DE}" created="2022-06-16T08:43:20.590">
    <pc:sldMkLst xmlns:pc="http://schemas.microsoft.com/office/powerpoint/2013/main/command">
      <pc:docMk/>
      <pc:sldMk cId="2956991475" sldId="505"/>
    </pc:sldMkLst>
    <p188:txBody>
      <a:bodyPr/>
      <a:lstStyle/>
      <a:p>
        <a:r>
          <a:rPr lang="en-US"/>
          <a:t>I'm not sure why the page number doesn't appear.</a:t>
        </a:r>
      </a:p>
    </p188:txBody>
  </p188:cm>
</p188:cmLst>
</file>

<file path=ppt/comments/modernComment_1FB_DAAF9882.xml><?xml version="1.0" encoding="utf-8"?>
<p188:cmLst xmlns:a="http://schemas.openxmlformats.org/drawingml/2006/main" xmlns:r="http://schemas.openxmlformats.org/officeDocument/2006/relationships" xmlns:p188="http://schemas.microsoft.com/office/powerpoint/2018/8/main">
  <p188:cm id="{A138E200-BF82-4065-AF0F-F1A04C7E23DA}" authorId="{32D145CE-3CEA-5153-9B39-BF37DB1552C8}" created="2022-06-02T14:53:24.229">
    <pc:sldMkLst xmlns:pc="http://schemas.microsoft.com/office/powerpoint/2013/main/command">
      <pc:docMk/>
      <pc:sldMk cId="3668940930" sldId="507"/>
    </pc:sldMkLst>
    <p188:txBody>
      <a:bodyPr/>
      <a:lstStyle/>
      <a:p>
        <a:r>
          <a:rPr lang="en-US"/>
          <a:t>שקף לא לתרגום</a:t>
        </a:r>
      </a:p>
    </p188:txBody>
  </p188:cm>
</p188:cmLst>
</file>

<file path=ppt/comments/modernComment_1FF_F58DFF72.xml><?xml version="1.0" encoding="utf-8"?>
<p188:cmLst xmlns:a="http://schemas.openxmlformats.org/drawingml/2006/main" xmlns:r="http://schemas.openxmlformats.org/officeDocument/2006/relationships" xmlns:p188="http://schemas.microsoft.com/office/powerpoint/2018/8/main">
  <p188:cm id="{F7C8BB02-CC65-4C74-B6D4-8ECB1E76FCB0}" authorId="{5B7C3148-3A73-A08E-4614-0356EC7C60DE}" created="2022-06-14T07:08:06.568">
    <ac:deMkLst xmlns:ac="http://schemas.microsoft.com/office/drawing/2013/main/command">
      <pc:docMk xmlns:pc="http://schemas.microsoft.com/office/powerpoint/2013/main/command"/>
      <pc:sldMk xmlns:pc="http://schemas.microsoft.com/office/powerpoint/2013/main/command" cId="4119723890" sldId="511"/>
      <ac:spMk id="9" creationId="{C430C6CF-E586-4E31-9C89-E70C925842BB}"/>
    </ac:deMkLst>
    <p188:txBody>
      <a:bodyPr/>
      <a:lstStyle/>
      <a:p>
        <a:r>
          <a:rPr lang="en-US"/>
          <a:t>This is said on the previous page</a:t>
        </a:r>
      </a:p>
    </p188:txBody>
  </p188:cm>
  <p188:cm id="{34FAEFB7-CA38-495C-A404-AFAD47C956D9}" authorId="{5B7C3148-3A73-A08E-4614-0356EC7C60DE}" created="2022-06-14T07:31:14.961">
    <ac:deMkLst xmlns:ac="http://schemas.microsoft.com/office/drawing/2013/main/command">
      <pc:docMk xmlns:pc="http://schemas.microsoft.com/office/powerpoint/2013/main/command"/>
      <pc:sldMk xmlns:pc="http://schemas.microsoft.com/office/powerpoint/2013/main/command" cId="4119723890" sldId="511"/>
      <ac:spMk id="13" creationId="{13AFC210-83ED-408C-AB44-D7F6A0CE668F}"/>
    </ac:deMkLst>
    <p188:txBody>
      <a:bodyPr/>
      <a:lstStyle/>
      <a:p>
        <a:r>
          <a:rPr lang="en-US"/>
          <a:t>The Hebrew term is משגיחה
I used the term moderator, which was indicated by the author on a previous slide, but the Hebrew term was מנחי</a:t>
        </a:r>
      </a:p>
    </p188:txBody>
  </p188:cm>
  <p188:cm id="{2EA3E124-B379-4672-8432-D75FDE259D64}" authorId="{5B7C3148-3A73-A08E-4614-0356EC7C60DE}" created="2022-06-15T14:41:59.703">
    <ac:deMkLst xmlns:ac="http://schemas.microsoft.com/office/drawing/2013/main/command">
      <pc:docMk xmlns:pc="http://schemas.microsoft.com/office/powerpoint/2013/main/command"/>
      <pc:sldMk xmlns:pc="http://schemas.microsoft.com/office/powerpoint/2013/main/command" cId="4119723890" sldId="511"/>
      <ac:spMk id="13" creationId="{13AFC210-83ED-408C-AB44-D7F6A0CE668F}"/>
    </ac:deMkLst>
    <p188:txBody>
      <a:bodyPr/>
      <a:lstStyle/>
      <a:p>
        <a:r>
          <a:rPr lang="en-US"/>
          <a:t>Which moderator experiences differences? The senior or junior one, or both? The language changes from plural (they said) to singular (she said)</a:t>
        </a:r>
      </a:p>
    </p188:txBody>
  </p188:cm>
</p188:cmLst>
</file>

<file path=ppt/comments/modernComment_200_AA38F996.xml><?xml version="1.0" encoding="utf-8"?>
<p188:cmLst xmlns:a="http://schemas.openxmlformats.org/drawingml/2006/main" xmlns:r="http://schemas.openxmlformats.org/officeDocument/2006/relationships" xmlns:p188="http://schemas.microsoft.com/office/powerpoint/2018/8/main">
  <p188:cm id="{749FE4D6-6ED7-48B1-9283-21F7A5A51B8E}" authorId="{5B7C3148-3A73-A08E-4614-0356EC7C60DE}" created="2022-06-13T19:26:45.197">
    <pc:sldMkLst xmlns:pc="http://schemas.microsoft.com/office/powerpoint/2013/main/command">
      <pc:docMk/>
      <pc:sldMk cId="2855860630" sldId="512"/>
    </pc:sldMkLst>
    <p188:txBody>
      <a:bodyPr/>
      <a:lstStyle/>
      <a:p>
        <a:r>
          <a:rPr lang="en-US"/>
          <a:t>Is this what is meant by המרחב המאפשר תנועה חופשית</a:t>
        </a:r>
      </a:p>
    </p188:txBody>
  </p188:cm>
</p188:cmLst>
</file>

<file path=ppt/comments/modernComment_202_A03DD894.xml><?xml version="1.0" encoding="utf-8"?>
<p188:cmLst xmlns:a="http://schemas.openxmlformats.org/drawingml/2006/main" xmlns:r="http://schemas.openxmlformats.org/officeDocument/2006/relationships" xmlns:p188="http://schemas.microsoft.com/office/powerpoint/2018/8/main">
  <p188:cm id="{199CD0E5-6ECE-4A90-9228-E81CE9AD517B}" authorId="{5B7C3148-3A73-A08E-4614-0356EC7C60DE}" created="2022-06-13T12:10:38.549">
    <ac:deMkLst xmlns:ac="http://schemas.microsoft.com/office/drawing/2013/main/command">
      <pc:docMk xmlns:pc="http://schemas.microsoft.com/office/powerpoint/2013/main/command"/>
      <pc:sldMk xmlns:pc="http://schemas.microsoft.com/office/powerpoint/2013/main/command" cId="2688407700" sldId="514"/>
      <ac:spMk id="91" creationId="{E4B9E389-6C60-4877-B8E8-1835A2CC0275}"/>
    </ac:deMkLst>
    <p188:txBody>
      <a:bodyPr/>
      <a:lstStyle/>
      <a:p>
        <a:r>
          <a:rPr lang="en-US"/>
          <a:t>What is meant by a symbolic experience?</a:t>
        </a:r>
      </a:p>
    </p188:txBody>
  </p188:cm>
</p188:cmLst>
</file>

<file path=ppt/comments/modernComment_203_9F911EB1.xml><?xml version="1.0" encoding="utf-8"?>
<p188:cmLst xmlns:a="http://schemas.openxmlformats.org/drawingml/2006/main" xmlns:r="http://schemas.openxmlformats.org/officeDocument/2006/relationships" xmlns:p188="http://schemas.microsoft.com/office/powerpoint/2018/8/main">
  <p188:cm id="{1B22DCD1-60BB-4427-9C4D-9F836AEAFCE1}" authorId="{5B7C3148-3A73-A08E-4614-0356EC7C60DE}" created="2022-06-13T12:34:12.061">
    <pc:sldMkLst xmlns:pc="http://schemas.microsoft.com/office/powerpoint/2013/main/command">
      <pc:docMk/>
      <pc:sldMk cId="2677087921" sldId="515"/>
    </pc:sldMkLst>
    <p188:txBody>
      <a:bodyPr/>
      <a:lstStyle/>
      <a:p>
        <a:r>
          <a:rPr lang="en-US"/>
          <a:t>I am not sure why the page number doesn't appear on this slide</a:t>
        </a:r>
      </a:p>
    </p188:txBody>
  </p188:cm>
</p188:cmLst>
</file>

<file path=ppt/comments/modernComment_208_DD8BE8F.xml><?xml version="1.0" encoding="utf-8"?>
<p188:cmLst xmlns:a="http://schemas.openxmlformats.org/drawingml/2006/main" xmlns:r="http://schemas.openxmlformats.org/officeDocument/2006/relationships" xmlns:p188="http://schemas.microsoft.com/office/powerpoint/2018/8/main">
  <p188:cm id="{AD033D6E-6BC8-4D86-B536-05E646B9316F}" authorId="{5B7C3148-3A73-A08E-4614-0356EC7C60DE}" created="2022-06-13T10:31:25.669">
    <ac:deMkLst xmlns:ac="http://schemas.microsoft.com/office/drawing/2013/main/command">
      <pc:docMk xmlns:pc="http://schemas.microsoft.com/office/powerpoint/2013/main/command"/>
      <pc:sldMk xmlns:pc="http://schemas.microsoft.com/office/powerpoint/2013/main/command" cId="232308367" sldId="520"/>
      <ac:grpSpMk id="21" creationId="{20C9C91E-F534-44D5-AB8D-CFFBF25C0532}"/>
    </ac:deMkLst>
    <p188:txBody>
      <a:bodyPr/>
      <a:lstStyle/>
      <a:p>
        <a:r>
          <a:rPr lang="en-US"/>
          <a:t>These could also say A.M. and P.M.</a:t>
        </a:r>
      </a:p>
    </p188:txBody>
  </p188:cm>
  <p188:cm id="{3CCE4F77-7DD7-4085-A2FE-FBB901A090B9}" authorId="{5B7C3148-3A73-A08E-4614-0356EC7C60DE}" created="2022-06-14T06:46:41.307">
    <ac:deMkLst xmlns:ac="http://schemas.microsoft.com/office/drawing/2013/main/command">
      <pc:docMk xmlns:pc="http://schemas.microsoft.com/office/powerpoint/2013/main/command"/>
      <pc:sldMk xmlns:pc="http://schemas.microsoft.com/office/powerpoint/2013/main/command" cId="232308367" sldId="520"/>
      <ac:spMk id="16" creationId="{9BABCF33-5CB3-4708-9261-207F935E2D70}"/>
    </ac:deMkLst>
    <p188:txBody>
      <a:bodyPr/>
      <a:lstStyle/>
      <a:p>
        <a:r>
          <a:rPr lang="en-US"/>
          <a:t>There are no corresponding * or ** in the text</a:t>
        </a:r>
      </a:p>
    </p188:txBody>
  </p188:cm>
</p188:cmLst>
</file>

<file path=ppt/comments/modernComment_210_70337D7A.xml><?xml version="1.0" encoding="utf-8"?>
<p188:cmLst xmlns:a="http://schemas.openxmlformats.org/drawingml/2006/main" xmlns:r="http://schemas.openxmlformats.org/officeDocument/2006/relationships" xmlns:p188="http://schemas.microsoft.com/office/powerpoint/2018/8/main">
  <p188:cm id="{0A593293-1397-4ED1-AE5C-4FF78E68257B}" authorId="{5B7C3148-3A73-A08E-4614-0356EC7C60DE}" created="2022-06-09T12:37:05.184">
    <pc:sldMkLst xmlns:pc="http://schemas.microsoft.com/office/powerpoint/2013/main/command">
      <pc:docMk/>
      <pc:sldMk cId="3385509769" sldId="261"/>
    </pc:sldMkLst>
    <p188:replyLst>
      <p188:reply id="{7044DEFA-0157-4700-B192-5024C9E5A924}" authorId="{32D145CE-3CEA-5153-9B39-BF37DB1552C8}" created="2022-06-13T15:01:35.090">
        <p188:txBody>
          <a:bodyPr/>
          <a:lstStyle/>
          <a:p>
            <a:r>
              <a:rPr lang="en-US"/>
              <a:t>Stick with "layout" thank you</a:t>
            </a:r>
          </a:p>
        </p188:txBody>
      </p188:reply>
      <p188:reply id="{625B7536-141D-4B1F-B86C-C4A0492FE9F2}" authorId="{5B7C3148-3A73-A08E-4614-0356EC7C60DE}" created="2022-06-15T12:05:46.540">
        <p188:txBody>
          <a:bodyPr/>
          <a:lstStyle/>
          <a:p>
            <a:r>
              <a:rPr lang="en-US"/>
              <a:t>ok</a:t>
            </a:r>
          </a:p>
        </p188:txBody>
      </p188:reply>
    </p188:replyLst>
    <p188:txBody>
      <a:bodyPr/>
      <a:lstStyle/>
      <a:p>
        <a:r>
          <a:rPr lang="en-US"/>
          <a:t>I would usually write Research Design but Research Layout is the term in the sample English report</a:t>
        </a:r>
      </a:p>
    </p188:txBody>
  </p188:cm>
  <p188:cm id="{2F1986E1-ECB8-448F-8A78-BDC3FD212EB5}" authorId="{5B7C3148-3A73-A08E-4614-0356EC7C60DE}" created="2022-06-13T07:21:58.432">
    <ac:deMkLst xmlns:ac="http://schemas.microsoft.com/office/drawing/2013/main/command">
      <pc:docMk xmlns:pc="http://schemas.microsoft.com/office/powerpoint/2013/main/command"/>
      <pc:sldMk xmlns:pc="http://schemas.microsoft.com/office/powerpoint/2013/main/command" cId="1882422650" sldId="528"/>
      <ac:graphicFrameMk id="3" creationId="{6580A699-2A92-475C-AF03-269F7385FABE}"/>
    </ac:deMkLst>
    <p188:replyLst>
      <p188:reply id="{6295A449-2613-4CB3-88B3-8D5AFE46AF64}" authorId="{32D145CE-3CEA-5153-9B39-BF37DB1552C8}" created="2022-06-13T15:02:26.925">
        <p188:txBody>
          <a:bodyPr/>
          <a:lstStyle/>
          <a:p>
            <a:r>
              <a:rPr lang="en-US"/>
              <a:t>Yes "indoor play areas" is the correct term. Please make sure to use it along the report </a:t>
            </a:r>
          </a:p>
        </p188:txBody>
      </p188:reply>
      <p188:reply id="{F317A05F-168E-4CA9-9ED3-6F42AC83309A}" authorId="{5B7C3148-3A73-A08E-4614-0356EC7C60DE}" created="2022-06-15T12:05:43.164">
        <p188:txBody>
          <a:bodyPr/>
          <a:lstStyle/>
          <a:p>
            <a:r>
              <a:rPr lang="en-US"/>
              <a:t>done</a:t>
            </a:r>
          </a:p>
        </p188:txBody>
      </p188:reply>
    </p188:replyLst>
    <p188:txBody>
      <a:bodyPr/>
      <a:lstStyle/>
      <a:p>
        <a:r>
          <a:rPr lang="en-US"/>
          <a:t>Should this be "indoor play areas" -- a phrase that appears in the sample text?</a:t>
        </a:r>
      </a:p>
    </p188:txBody>
  </p188:cm>
  <p188:cm id="{44E7E6A6-3B35-4618-9E22-188E0884191C}" authorId="{32D145CE-3CEA-5153-9B39-BF37DB1552C8}" created="2022-06-14T05:56:06.170">
    <pc:sldMkLst xmlns:pc="http://schemas.microsoft.com/office/powerpoint/2013/main/command">
      <pc:docMk/>
      <pc:sldMk cId="3385509769" sldId="261"/>
    </pc:sldMkLst>
    <p188:replyLst>
      <p188:reply id="{44B16EAD-39B0-4FF9-A3AA-A6F1AAAFC36F}" authorId="{5B7C3148-3A73-A08E-4614-0356EC7C60DE}" created="2022-06-15T12:05:54.043">
        <p188:txBody>
          <a:bodyPr/>
          <a:lstStyle/>
          <a:p>
            <a:r>
              <a:rPr lang="en-US"/>
              <a:t>Ok
</a:t>
            </a:r>
          </a:p>
        </p188:txBody>
      </p188:reply>
    </p188:replyLst>
    <p188:txBody>
      <a:bodyPr/>
      <a:lstStyle/>
      <a:p>
        <a:r>
          <a:rPr lang="en-US"/>
          <a:t>Early parenthood - like you translated in the first slide - please make sure to change throughout the report</a:t>
        </a:r>
      </a:p>
    </p188:txBody>
  </p188:cm>
  <p188:cm id="{43E721C8-A268-43A5-A76C-B12F3375AA84}" authorId="{5B7C3148-3A73-A08E-4614-0356EC7C60DE}" created="2022-06-15T12:57:21.255">
    <ac:deMkLst xmlns:ac="http://schemas.microsoft.com/office/drawing/2013/main/command">
      <pc:docMk xmlns:pc="http://schemas.microsoft.com/office/powerpoint/2013/main/command"/>
      <pc:sldMk xmlns:pc="http://schemas.microsoft.com/office/powerpoint/2013/main/command" cId="1882422650" sldId="528"/>
      <ac:graphicFrameMk id="3" creationId="{6580A699-2A92-475C-AF03-269F7385FABE}"/>
    </ac:deMkLst>
    <p188:txBody>
      <a:bodyPr/>
      <a:lstStyle/>
      <a:p>
        <a:r>
          <a:rPr lang="en-US"/>
          <a:t>I slightly rearranged the order of the words in this -- is it okay? It had been Acquiring tools and applying parenting skills</a:t>
        </a:r>
      </a:p>
    </p188:txBody>
  </p188:cm>
</p188:cmLst>
</file>

<file path=ppt/comments/modernComment_211_5100714E.xml><?xml version="1.0" encoding="utf-8"?>
<p188:cmLst xmlns:a="http://schemas.openxmlformats.org/drawingml/2006/main" xmlns:r="http://schemas.openxmlformats.org/officeDocument/2006/relationships" xmlns:p188="http://schemas.microsoft.com/office/powerpoint/2018/8/main">
  <p188:cm id="{77FE12D6-7A55-4F14-BBD2-6F4A1A14E9AF}" authorId="{32D145CE-3CEA-5153-9B39-BF37DB1552C8}" created="2022-06-02T14:55:39.498">
    <pc:sldMkLst xmlns:pc="http://schemas.microsoft.com/office/powerpoint/2013/main/command">
      <pc:docMk/>
      <pc:sldMk cId="2942599266" sldId="443"/>
    </pc:sldMkLst>
    <p188:txBody>
      <a:bodyPr/>
      <a:lstStyle/>
      <a:p>
        <a:r>
          <a:rPr lang="en-US"/>
          <a:t>כל חלקי הגרף לא לתרגום</a:t>
        </a:r>
      </a:p>
    </p188:txBody>
  </p188:cm>
  <p188:cm id="{7307FCFF-BA9C-48C1-A777-A936752D98D0}" authorId="{5B7C3148-3A73-A08E-4614-0356EC7C60DE}" created="2022-06-12T10:27:35.439">
    <pc:sldMkLst xmlns:pc="http://schemas.microsoft.com/office/powerpoint/2013/main/command">
      <pc:docMk/>
      <pc:sldMk cId="2942599266" sldId="443"/>
    </pc:sldMkLst>
    <p188:replyLst>
      <p188:reply id="{DCE6F557-540B-498D-B46C-857A85594063}" authorId="{32D145CE-3CEA-5153-9B39-BF37DB1552C8}" created="2022-06-13T15:04:23.995">
        <p188:txBody>
          <a:bodyPr/>
          <a:lstStyle/>
          <a:p>
            <a:r>
              <a:rPr lang="en-US"/>
              <a:t>As the report is address to the global NGO, lets keep ultra orthodox</a:t>
            </a:r>
          </a:p>
        </p188:txBody>
      </p188:reply>
      <p188:reply id="{25F99057-7E7B-4007-B322-CE2A012EF0E1}" authorId="{5B7C3148-3A73-A08E-4614-0356EC7C60DE}" created="2022-06-15T12:06:11.209">
        <p188:txBody>
          <a:bodyPr/>
          <a:lstStyle/>
          <a:p>
            <a:r>
              <a:rPr lang="en-US"/>
              <a:t>ok</a:t>
            </a:r>
          </a:p>
        </p188:txBody>
      </p188:reply>
    </p188:replyLst>
    <p188:txBody>
      <a:bodyPr/>
      <a:lstStyle/>
      <a:p>
        <a:r>
          <a:rPr lang="en-US"/>
          <a:t>The term ultra-orthodox is used in the sample text, but I have been told that is offensive to people in that community. Perhaps the term haredi should be used?</a:t>
        </a:r>
      </a:p>
    </p188:txBody>
  </p188:cm>
</p188:cmLst>
</file>

<file path=ppt/comments/modernComment_214_A30B049B.xml><?xml version="1.0" encoding="utf-8"?>
<p188:cmLst xmlns:a="http://schemas.openxmlformats.org/drawingml/2006/main" xmlns:r="http://schemas.openxmlformats.org/officeDocument/2006/relationships" xmlns:p188="http://schemas.microsoft.com/office/powerpoint/2018/8/main">
  <p188:cm id="{CABD4B61-A3EB-4F74-9AAE-A6C92F979494}" authorId="{32D145CE-3CEA-5153-9B39-BF37DB1552C8}" created="2022-06-02T14:53:04.211">
    <pc:sldMkLst xmlns:pc="http://schemas.microsoft.com/office/powerpoint/2013/main/command">
      <pc:docMk/>
      <pc:sldMk cId="531852125" sldId="424"/>
    </pc:sldMkLst>
    <p188:txBody>
      <a:bodyPr/>
      <a:lstStyle/>
      <a:p>
        <a:r>
          <a:rPr lang="en-US"/>
          <a:t>כל חלקי הגרף לא לתרגום</a:t>
        </a:r>
      </a:p>
    </p188:txBody>
  </p188:cm>
</p188:cmLst>
</file>

<file path=ppt/comments/modernComment_215_C1312714.xml><?xml version="1.0" encoding="utf-8"?>
<p188:cmLst xmlns:a="http://schemas.openxmlformats.org/drawingml/2006/main" xmlns:r="http://schemas.openxmlformats.org/officeDocument/2006/relationships" xmlns:p188="http://schemas.microsoft.com/office/powerpoint/2018/8/main">
  <p188:cm id="{5A7CB163-7480-4C3C-B87F-9679053457AC}" authorId="{32D145CE-3CEA-5153-9B39-BF37DB1552C8}" created="2022-05-30T08:50:35.706">
    <pc:sldMkLst xmlns:pc="http://schemas.microsoft.com/office/powerpoint/2013/main/command">
      <pc:docMk/>
      <pc:sldMk cId="1936214442" sldId="496"/>
    </pc:sldMkLst>
    <p188:txBody>
      <a:bodyPr/>
      <a:lstStyle/>
      <a:p>
        <a:r>
          <a:rPr lang="en-US"/>
          <a:t>כל חלקי הגרף לא לתרגום</a:t>
        </a:r>
      </a:p>
    </p188:txBody>
  </p188:cm>
</p188:cmLst>
</file>

<file path=ppt/comments/modernComment_216_DD3DC0D3.xml><?xml version="1.0" encoding="utf-8"?>
<p188:cmLst xmlns:a="http://schemas.openxmlformats.org/drawingml/2006/main" xmlns:r="http://schemas.openxmlformats.org/officeDocument/2006/relationships" xmlns:p188="http://schemas.microsoft.com/office/powerpoint/2018/8/main">
  <p188:cm id="{6B38CC66-59CF-49B9-AF6E-179ACE939DD1}" authorId="{32D145CE-3CEA-5153-9B39-BF37DB1552C8}" created="2022-05-30T08:51:00.519">
    <pc:sldMkLst xmlns:pc="http://schemas.microsoft.com/office/powerpoint/2013/main/command">
      <pc:docMk/>
      <pc:sldMk cId="3773622531" sldId="497"/>
    </pc:sldMkLst>
    <p188:txBody>
      <a:bodyPr/>
      <a:lstStyle/>
      <a:p>
        <a:r>
          <a:rPr lang="en-US"/>
          <a:t>כל חלקי הגרף לא לתרגום</a:t>
        </a:r>
      </a:p>
    </p188:txBody>
  </p188:cm>
  <p188:cm id="{0BC86B51-DE1B-4D68-BA7C-87BDE9ACEC7F}" authorId="{5B7C3148-3A73-A08E-4614-0356EC7C60DE}" created="2022-06-12T13:34:57.851">
    <ac:deMkLst xmlns:ac="http://schemas.microsoft.com/office/drawing/2013/main/command">
      <pc:docMk xmlns:pc="http://schemas.microsoft.com/office/powerpoint/2013/main/command"/>
      <pc:sldMk xmlns:pc="http://schemas.microsoft.com/office/powerpoint/2013/main/command" cId="3711811795" sldId="534"/>
      <ac:spMk id="21" creationId="{C826DE70-452D-48C8-A197-A4FD5F413ACA}"/>
    </ac:deMkLst>
    <p188:txBody>
      <a:bodyPr/>
      <a:lstStyle/>
      <a:p>
        <a:r>
          <a:rPr lang="en-US"/>
          <a:t>I made the text black because I found the white on light blue hard to read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AA2456-E9B1-4D7F-B3C7-7289AEB4E5B5}" type="datetimeFigureOut">
              <a:rPr lang="en-US" smtClean="0"/>
              <a:t>6/21/22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7E0950-7630-4B72-A91E-FC6ABBB00A8C}" type="slidenum">
              <a:rPr lang="en-US" smtClean="0"/>
              <a:t>‹#›</a:t>
            </a:fld>
            <a:endParaRPr lang="en-US" dirty="0"/>
          </a:p>
        </p:txBody>
      </p:sp>
    </p:spTree>
    <p:extLst>
      <p:ext uri="{BB962C8B-B14F-4D97-AF65-F5344CB8AC3E}">
        <p14:creationId xmlns:p14="http://schemas.microsoft.com/office/powerpoint/2010/main" val="334695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31774" rtl="0" eaLnBrk="1" latinLnBrk="0" hangingPunct="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1</a:t>
            </a:fld>
            <a:endParaRPr lang="en-US" dirty="0"/>
          </a:p>
        </p:txBody>
      </p:sp>
    </p:spTree>
    <p:extLst>
      <p:ext uri="{BB962C8B-B14F-4D97-AF65-F5344CB8AC3E}">
        <p14:creationId xmlns:p14="http://schemas.microsoft.com/office/powerpoint/2010/main" val="215424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he-IL" sz="12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11</a:t>
            </a:fld>
            <a:endParaRPr lang="en-US" dirty="0"/>
          </a:p>
        </p:txBody>
      </p:sp>
    </p:spTree>
    <p:extLst>
      <p:ext uri="{BB962C8B-B14F-4D97-AF65-F5344CB8AC3E}">
        <p14:creationId xmlns:p14="http://schemas.microsoft.com/office/powerpoint/2010/main" val="2403400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12</a:t>
            </a:fld>
            <a:endParaRPr lang="en-US" dirty="0"/>
          </a:p>
        </p:txBody>
      </p:sp>
    </p:spTree>
    <p:extLst>
      <p:ext uri="{BB962C8B-B14F-4D97-AF65-F5344CB8AC3E}">
        <p14:creationId xmlns:p14="http://schemas.microsoft.com/office/powerpoint/2010/main" val="65345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13</a:t>
            </a:fld>
            <a:endParaRPr lang="en-US" dirty="0"/>
          </a:p>
        </p:txBody>
      </p:sp>
    </p:spTree>
    <p:extLst>
      <p:ext uri="{BB962C8B-B14F-4D97-AF65-F5344CB8AC3E}">
        <p14:creationId xmlns:p14="http://schemas.microsoft.com/office/powerpoint/2010/main" val="158290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14</a:t>
            </a:fld>
            <a:endParaRPr lang="en-US" dirty="0"/>
          </a:p>
        </p:txBody>
      </p:sp>
    </p:spTree>
    <p:extLst>
      <p:ext uri="{BB962C8B-B14F-4D97-AF65-F5344CB8AC3E}">
        <p14:creationId xmlns:p14="http://schemas.microsoft.com/office/powerpoint/2010/main" val="343987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15</a:t>
            </a:fld>
            <a:endParaRPr lang="en-US" dirty="0"/>
          </a:p>
        </p:txBody>
      </p:sp>
    </p:spTree>
    <p:extLst>
      <p:ext uri="{BB962C8B-B14F-4D97-AF65-F5344CB8AC3E}">
        <p14:creationId xmlns:p14="http://schemas.microsoft.com/office/powerpoint/2010/main" val="74461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16</a:t>
            </a:fld>
            <a:endParaRPr lang="en-US" dirty="0"/>
          </a:p>
        </p:txBody>
      </p:sp>
    </p:spTree>
    <p:extLst>
      <p:ext uri="{BB962C8B-B14F-4D97-AF65-F5344CB8AC3E}">
        <p14:creationId xmlns:p14="http://schemas.microsoft.com/office/powerpoint/2010/main" val="355021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937E0950-7630-4B72-A91E-FC6ABBB00A8C}" type="slidenum">
              <a:rPr lang="en-US" smtClean="0"/>
              <a:t>18</a:t>
            </a:fld>
            <a:endParaRPr lang="en-US" dirty="0"/>
          </a:p>
        </p:txBody>
      </p:sp>
    </p:spTree>
    <p:extLst>
      <p:ext uri="{BB962C8B-B14F-4D97-AF65-F5344CB8AC3E}">
        <p14:creationId xmlns:p14="http://schemas.microsoft.com/office/powerpoint/2010/main" val="3953288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22</a:t>
            </a:fld>
            <a:endParaRPr lang="en-US" dirty="0"/>
          </a:p>
        </p:txBody>
      </p:sp>
    </p:spTree>
    <p:extLst>
      <p:ext uri="{BB962C8B-B14F-4D97-AF65-F5344CB8AC3E}">
        <p14:creationId xmlns:p14="http://schemas.microsoft.com/office/powerpoint/2010/main" val="88372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23</a:t>
            </a:fld>
            <a:endParaRPr lang="en-US" dirty="0"/>
          </a:p>
        </p:txBody>
      </p:sp>
    </p:spTree>
    <p:extLst>
      <p:ext uri="{BB962C8B-B14F-4D97-AF65-F5344CB8AC3E}">
        <p14:creationId xmlns:p14="http://schemas.microsoft.com/office/powerpoint/2010/main" val="3009920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24</a:t>
            </a:fld>
            <a:endParaRPr lang="en-US" dirty="0"/>
          </a:p>
        </p:txBody>
      </p:sp>
    </p:spTree>
    <p:extLst>
      <p:ext uri="{BB962C8B-B14F-4D97-AF65-F5344CB8AC3E}">
        <p14:creationId xmlns:p14="http://schemas.microsoft.com/office/powerpoint/2010/main" val="308449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2</a:t>
            </a:fld>
            <a:endParaRPr lang="en-US" dirty="0"/>
          </a:p>
        </p:txBody>
      </p:sp>
    </p:spTree>
    <p:extLst>
      <p:ext uri="{BB962C8B-B14F-4D97-AF65-F5344CB8AC3E}">
        <p14:creationId xmlns:p14="http://schemas.microsoft.com/office/powerpoint/2010/main" val="2872371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25</a:t>
            </a:fld>
            <a:endParaRPr lang="en-US" dirty="0"/>
          </a:p>
        </p:txBody>
      </p:sp>
    </p:spTree>
    <p:extLst>
      <p:ext uri="{BB962C8B-B14F-4D97-AF65-F5344CB8AC3E}">
        <p14:creationId xmlns:p14="http://schemas.microsoft.com/office/powerpoint/2010/main" val="3207427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26</a:t>
            </a:fld>
            <a:endParaRPr lang="en-US" dirty="0"/>
          </a:p>
        </p:txBody>
      </p:sp>
    </p:spTree>
    <p:extLst>
      <p:ext uri="{BB962C8B-B14F-4D97-AF65-F5344CB8AC3E}">
        <p14:creationId xmlns:p14="http://schemas.microsoft.com/office/powerpoint/2010/main" val="2693122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27</a:t>
            </a:fld>
            <a:endParaRPr lang="en-US" dirty="0"/>
          </a:p>
        </p:txBody>
      </p:sp>
    </p:spTree>
    <p:extLst>
      <p:ext uri="{BB962C8B-B14F-4D97-AF65-F5344CB8AC3E}">
        <p14:creationId xmlns:p14="http://schemas.microsoft.com/office/powerpoint/2010/main" val="711993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28</a:t>
            </a:fld>
            <a:endParaRPr lang="en-US" dirty="0"/>
          </a:p>
        </p:txBody>
      </p:sp>
    </p:spTree>
    <p:extLst>
      <p:ext uri="{BB962C8B-B14F-4D97-AF65-F5344CB8AC3E}">
        <p14:creationId xmlns:p14="http://schemas.microsoft.com/office/powerpoint/2010/main" val="4264940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he-IL" sz="12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29</a:t>
            </a:fld>
            <a:endParaRPr lang="en-US" dirty="0"/>
          </a:p>
        </p:txBody>
      </p:sp>
    </p:spTree>
    <p:extLst>
      <p:ext uri="{BB962C8B-B14F-4D97-AF65-F5344CB8AC3E}">
        <p14:creationId xmlns:p14="http://schemas.microsoft.com/office/powerpoint/2010/main" val="1098338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32</a:t>
            </a:fld>
            <a:endParaRPr lang="en-US" dirty="0"/>
          </a:p>
        </p:txBody>
      </p:sp>
    </p:spTree>
    <p:extLst>
      <p:ext uri="{BB962C8B-B14F-4D97-AF65-F5344CB8AC3E}">
        <p14:creationId xmlns:p14="http://schemas.microsoft.com/office/powerpoint/2010/main" val="3542747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34</a:t>
            </a:fld>
            <a:endParaRPr lang="en-US" dirty="0"/>
          </a:p>
        </p:txBody>
      </p:sp>
    </p:spTree>
    <p:extLst>
      <p:ext uri="{BB962C8B-B14F-4D97-AF65-F5344CB8AC3E}">
        <p14:creationId xmlns:p14="http://schemas.microsoft.com/office/powerpoint/2010/main" val="270692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3</a:t>
            </a:fld>
            <a:endParaRPr lang="en-US" dirty="0"/>
          </a:p>
        </p:txBody>
      </p:sp>
    </p:spTree>
    <p:extLst>
      <p:ext uri="{BB962C8B-B14F-4D97-AF65-F5344CB8AC3E}">
        <p14:creationId xmlns:p14="http://schemas.microsoft.com/office/powerpoint/2010/main" val="28737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4</a:t>
            </a:fld>
            <a:endParaRPr lang="en-US" dirty="0"/>
          </a:p>
        </p:txBody>
      </p:sp>
    </p:spTree>
    <p:extLst>
      <p:ext uri="{BB962C8B-B14F-4D97-AF65-F5344CB8AC3E}">
        <p14:creationId xmlns:p14="http://schemas.microsoft.com/office/powerpoint/2010/main" val="88052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5</a:t>
            </a:fld>
            <a:endParaRPr lang="en-US" dirty="0"/>
          </a:p>
        </p:txBody>
      </p:sp>
    </p:spTree>
    <p:extLst>
      <p:ext uri="{BB962C8B-B14F-4D97-AF65-F5344CB8AC3E}">
        <p14:creationId xmlns:p14="http://schemas.microsoft.com/office/powerpoint/2010/main" val="12218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6</a:t>
            </a:fld>
            <a:endParaRPr lang="en-US" dirty="0"/>
          </a:p>
        </p:txBody>
      </p:sp>
    </p:spTree>
    <p:extLst>
      <p:ext uri="{BB962C8B-B14F-4D97-AF65-F5344CB8AC3E}">
        <p14:creationId xmlns:p14="http://schemas.microsoft.com/office/powerpoint/2010/main" val="3884389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7</a:t>
            </a:fld>
            <a:endParaRPr lang="en-US" dirty="0"/>
          </a:p>
        </p:txBody>
      </p:sp>
    </p:spTree>
    <p:extLst>
      <p:ext uri="{BB962C8B-B14F-4D97-AF65-F5344CB8AC3E}">
        <p14:creationId xmlns:p14="http://schemas.microsoft.com/office/powerpoint/2010/main" val="82663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937E0950-7630-4B72-A91E-FC6ABBB00A8C}" type="slidenum">
              <a:rPr lang="en-US" smtClean="0"/>
              <a:t>9</a:t>
            </a:fld>
            <a:endParaRPr lang="en-US" dirty="0"/>
          </a:p>
        </p:txBody>
      </p:sp>
    </p:spTree>
    <p:extLst>
      <p:ext uri="{BB962C8B-B14F-4D97-AF65-F5344CB8AC3E}">
        <p14:creationId xmlns:p14="http://schemas.microsoft.com/office/powerpoint/2010/main" val="169638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10</a:t>
            </a:fld>
            <a:endParaRPr lang="en-US" dirty="0"/>
          </a:p>
        </p:txBody>
      </p:sp>
    </p:spTree>
    <p:extLst>
      <p:ext uri="{BB962C8B-B14F-4D97-AF65-F5344CB8AC3E}">
        <p14:creationId xmlns:p14="http://schemas.microsoft.com/office/powerpoint/2010/main" val="171604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9FC992-AF5B-4D59-9D90-6A8F9D412563}" type="datetime1">
              <a:rPr lang="en-US" smtClean="0"/>
              <a:t>6/21/22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395069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F77D4-166E-48D9-A3CA-8B0A879C5474}" type="datetime1">
              <a:rPr lang="en-US" smtClean="0"/>
              <a:t>6/21/22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345595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BB745-6BDD-4D37-8B69-ED3B432C141A}" type="datetime1">
              <a:rPr lang="en-US" smtClean="0"/>
              <a:t>6/21/22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423726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3635CD-D618-4EB1-964F-030AA1383326}" type="datetime1">
              <a:rPr lang="en-US" smtClean="0"/>
              <a:t>6/21/22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1594807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7B53F5-C931-41C5-9280-267697094343}" type="datetime1">
              <a:rPr lang="en-US" smtClean="0"/>
              <a:t>6/21/22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135977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821033-706E-43AA-94C6-BBF503A0CF4D}" type="datetime1">
              <a:rPr lang="en-US" smtClean="0"/>
              <a:t>6/21/22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969011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BD1946-85EE-49AD-8A74-0C6EFB88D725}" type="datetime1">
              <a:rPr lang="en-US" smtClean="0"/>
              <a:t>6/21/22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2425108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372F003-9096-4EC0-BA3D-391C28B14389}" type="datetime1">
              <a:rPr lang="en-US" smtClean="0"/>
              <a:t>6/21/22</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3177123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CA00E47-E9AE-4E2B-99C9-78926CA065FE}" type="datetime1">
              <a:rPr lang="en-US" smtClean="0"/>
              <a:t>6/21/22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3094935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EC36759-85E7-445E-A9DF-B6C766204F5A}" type="datetime1">
              <a:rPr lang="en-US" smtClean="0"/>
              <a:t>6/21/22</a:t>
            </a:fld>
            <a:endParaRPr lang="en-US" dirty="0"/>
          </a:p>
        </p:txBody>
      </p:sp>
      <p:sp>
        <p:nvSpPr>
          <p:cNvPr id="4" name="Slide Number Placeholder 3"/>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309077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AB0491D-EF4C-42F2-A425-B198861576F2}" type="datetime1">
              <a:rPr lang="en-US" smtClean="0"/>
              <a:t>6/21/22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395489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58B67-E16B-4FF9-84B5-FAD9510B0DD8}" type="datetime1">
              <a:rPr lang="en-US" smtClean="0"/>
              <a:t>6/21/22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3631714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78787E-D425-4CAC-9240-D893A290CE6F}" type="datetime1">
              <a:rPr lang="en-US" smtClean="0"/>
              <a:t>6/21/22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15658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916E8CD-72A0-4A5A-81D5-FDE579735042}" type="datetime1">
              <a:rPr lang="en-US" smtClean="0"/>
              <a:t>6/21/22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3469702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5CFF85-3B0F-466A-A87E-48458BCD5333}" type="datetime1">
              <a:rPr lang="en-US" smtClean="0"/>
              <a:t>6/21/22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dirty="0"/>
          </a:p>
        </p:txBody>
      </p:sp>
    </p:spTree>
    <p:extLst>
      <p:ext uri="{BB962C8B-B14F-4D97-AF65-F5344CB8AC3E}">
        <p14:creationId xmlns:p14="http://schemas.microsoft.com/office/powerpoint/2010/main" val="10046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BC201-8936-48B8-97BB-668116EDFF90}" type="datetime1">
              <a:rPr lang="en-US" smtClean="0"/>
              <a:t>6/21/22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243783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8E30B-E174-4FB1-A7C0-9C53DF7E44BD}" type="datetime1">
              <a:rPr lang="en-US" smtClean="0"/>
              <a:t>6/21/22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239089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1C9466-9D77-474F-B312-726298696D52}" type="datetime1">
              <a:rPr lang="en-US" smtClean="0"/>
              <a:t>6/21/22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83517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457F69-8AAE-4A3A-A9D1-0B1CD2B039DF}" type="datetime1">
              <a:rPr lang="en-US" smtClean="0"/>
              <a:t>6/21/22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413247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845CD-DA5F-4BD4-BD2B-299822222C8A}" type="datetime1">
              <a:rPr lang="en-US" smtClean="0"/>
              <a:t>6/21/22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368004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306660-596A-4449-8081-172EC7248888}" type="datetime1">
              <a:rPr lang="en-US" smtClean="0"/>
              <a:t>6/21/22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123636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A04647-7884-4116-905A-28C4B76EF37B}" type="datetime1">
              <a:rPr lang="en-US" smtClean="0"/>
              <a:t>6/21/22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E0DA88-D2F3-4C8D-A6CB-6A2B1F716DE8}" type="slidenum">
              <a:rPr lang="en-US" smtClean="0"/>
              <a:t>‹#›</a:t>
            </a:fld>
            <a:endParaRPr lang="en-US" dirty="0"/>
          </a:p>
        </p:txBody>
      </p:sp>
    </p:spTree>
    <p:extLst>
      <p:ext uri="{BB962C8B-B14F-4D97-AF65-F5344CB8AC3E}">
        <p14:creationId xmlns:p14="http://schemas.microsoft.com/office/powerpoint/2010/main" val="423622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6914F-C768-4286-84F8-347F79655982}" type="datetime1">
              <a:rPr lang="en-US" smtClean="0"/>
              <a:t>6/21/22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0DA88-D2F3-4C8D-A6CB-6A2B1F716DE8}" type="slidenum">
              <a:rPr lang="en-US" smtClean="0"/>
              <a:t>‹#›</a:t>
            </a:fld>
            <a:endParaRPr lang="en-US" dirty="0"/>
          </a:p>
        </p:txBody>
      </p:sp>
    </p:spTree>
    <p:extLst>
      <p:ext uri="{BB962C8B-B14F-4D97-AF65-F5344CB8AC3E}">
        <p14:creationId xmlns:p14="http://schemas.microsoft.com/office/powerpoint/2010/main" val="3508828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53910" y="6440809"/>
            <a:ext cx="10683087" cy="561315"/>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83639"/>
          <a:stretch/>
        </p:blipFill>
        <p:spPr>
          <a:xfrm>
            <a:off x="10402430" y="5839735"/>
            <a:ext cx="1112539" cy="1633728"/>
          </a:xfrm>
          <a:prstGeom prst="rect">
            <a:avLst/>
          </a:prstGeom>
        </p:spPr>
      </p:pic>
      <p:sp>
        <p:nvSpPr>
          <p:cNvPr id="8" name="Rectangle 7"/>
          <p:cNvSpPr/>
          <p:nvPr userDrawn="1"/>
        </p:nvSpPr>
        <p:spPr>
          <a:xfrm>
            <a:off x="11647141" y="6258247"/>
            <a:ext cx="307817" cy="3892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11353048" y="6285406"/>
            <a:ext cx="638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F2736200-3204-44C4-A5EC-985817706BA3}" type="slidenum">
              <a:rPr lang="en-US" smtClean="0"/>
              <a:pPr/>
              <a:t>‹#›</a:t>
            </a:fld>
            <a:endParaRPr lang="en-US" dirty="0"/>
          </a:p>
        </p:txBody>
      </p:sp>
      <p:sp>
        <p:nvSpPr>
          <p:cNvPr id="11" name="TextBox 10">
            <a:extLst>
              <a:ext uri="{FF2B5EF4-FFF2-40B4-BE49-F238E27FC236}">
                <a16:creationId xmlns:a16="http://schemas.microsoft.com/office/drawing/2014/main" id="{AC35AAEA-3F29-FD4F-EFAD-DF8D62AF2EEB}"/>
              </a:ext>
            </a:extLst>
          </p:cNvPr>
          <p:cNvSpPr txBox="1"/>
          <p:nvPr userDrawn="1"/>
        </p:nvSpPr>
        <p:spPr>
          <a:xfrm>
            <a:off x="573698" y="6537086"/>
            <a:ext cx="8842940" cy="249684"/>
          </a:xfrm>
          <a:prstGeom prst="rect">
            <a:avLst/>
          </a:prstGeom>
          <a:noFill/>
        </p:spPr>
        <p:txBody>
          <a:bodyPr wrap="square">
            <a:spAutoFit/>
          </a:bodyPr>
          <a:lstStyle/>
          <a:p>
            <a:pPr marL="0" marR="0">
              <a:lnSpc>
                <a:spcPct val="107000"/>
              </a:lnSpc>
              <a:spcBef>
                <a:spcPts val="0"/>
              </a:spcBef>
              <a:spcAft>
                <a:spcPts val="800"/>
              </a:spcAft>
            </a:pPr>
            <a:r>
              <a:rPr lang="en-US" sz="1000" kern="1200" dirty="0">
                <a:solidFill>
                  <a:schemeClr val="tx1"/>
                </a:solidFill>
                <a:latin typeface="Calibri" panose="020F0502020204030204" pitchFamily="34" charset="0"/>
                <a:ea typeface="+mn-ea"/>
                <a:cs typeface="Almoni Neue DL 4.0 AAA Light" panose="00000400000000000000" pitchFamily="50" charset="-79"/>
              </a:rPr>
              <a:t>The program evaluation unit at CET offers a variety of tools and services that support social and educational initiatives and promotes their success</a:t>
            </a:r>
          </a:p>
        </p:txBody>
      </p:sp>
    </p:spTree>
    <p:extLst>
      <p:ext uri="{BB962C8B-B14F-4D97-AF65-F5344CB8AC3E}">
        <p14:creationId xmlns:p14="http://schemas.microsoft.com/office/powerpoint/2010/main" val="3749925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cet.ac.il/"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214_A30B049B.xm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15_C1312714.xm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216_DD3DC0D3.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microsoft.com/office/2018/10/relationships/comments" Target="../comments/modernComment_1EF_9ADF0B43.xml"/><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microsoft.com/office/2007/relationships/hdphoto" Target="../media/hdphoto5.wdp"/><Relationship Id="rId11" Type="http://schemas.openxmlformats.org/officeDocument/2006/relationships/chart" Target="../charts/chart8.xml"/><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jpe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EC_7F8D833B.xm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208_DD8BE8F.xm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18/10/relationships/comments" Target="../comments/modernComment_202_A03DD894.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microsoft.com/office/2018/10/relationships/comments" Target="../comments/modernComment_203_9F911EB1.xm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microsoft.com/office/2018/10/relationships/comments" Target="../comments/modernComment_200_AA38F996.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F8_E391D122.xml"/><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microsoft.com/office/2018/10/relationships/comments" Target="../comments/modernComment_1FF_F58DFF72.xml"/><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microsoft.com/office/2018/10/relationships/comments" Target="../comments/modernComment_1F9_B0401BF3.xml"/><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F5_CDBBE58B.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chart" Target="../charts/chart11.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10_70337D7A.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microsoft.com/office/2018/10/relationships/comments" Target="../comments/modernComment_163_80C4CE1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microsoft.com/office/2018/10/relationships/comments" Target="../comments/modernComment_1AE_A5AD9C1A.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microsoft.com/office/2018/10/relationships/comments" Target="../comments/modernComment_196_B86BA87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microsoft.com/office/2018/10/relationships/comments" Target="../comments/modernComment_179_4BCD651F.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microsoft.com/office/2018/10/relationships/comments" Target="../comments/modernComment_211_5100714E.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microsoft.com/office/2014/relationships/chartEx" Target="../charts/chartEx2.xml"/><Relationship Id="rId3" Type="http://schemas.microsoft.com/office/2018/10/relationships/comments" Target="../comments/modernComment_1FB_DAAF9882.xm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chart" Target="../charts/chart2.xml"/><Relationship Id="rId11" Type="http://schemas.openxmlformats.org/officeDocument/2006/relationships/chart" Target="../charts/chart3.xml"/><Relationship Id="rId5" Type="http://schemas.openxmlformats.org/officeDocument/2006/relationships/image" Target="../media/image13.png"/><Relationship Id="rId10" Type="http://schemas.openxmlformats.org/officeDocument/2006/relationships/image" Target="../media/image15.png"/><Relationship Id="rId4" Type="http://schemas.microsoft.com/office/2014/relationships/chartEx" Target="../charts/chartEx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9C70C6-BB09-45C9-BA87-F31B6ECC06CA}"/>
              </a:ext>
            </a:extLst>
          </p:cNvPr>
          <p:cNvSpPr/>
          <p:nvPr/>
        </p:nvSpPr>
        <p:spPr>
          <a:xfrm>
            <a:off x="6940228" y="-162938"/>
            <a:ext cx="5690456" cy="3058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Oval 10">
            <a:extLst>
              <a:ext uri="{FF2B5EF4-FFF2-40B4-BE49-F238E27FC236}">
                <a16:creationId xmlns:a16="http://schemas.microsoft.com/office/drawing/2014/main" id="{0446AEBF-A3C9-4B45-91D0-B2B0B08FD1E6}"/>
              </a:ext>
            </a:extLst>
          </p:cNvPr>
          <p:cNvSpPr/>
          <p:nvPr/>
        </p:nvSpPr>
        <p:spPr>
          <a:xfrm rot="2400697">
            <a:off x="4004522" y="-91939"/>
            <a:ext cx="8593285" cy="6459492"/>
          </a:xfrm>
          <a:custGeom>
            <a:avLst/>
            <a:gdLst>
              <a:gd name="connsiteX0" fmla="*/ 0 w 7080308"/>
              <a:gd name="connsiteY0" fmla="*/ 2827065 h 5654129"/>
              <a:gd name="connsiteX1" fmla="*/ 3540154 w 7080308"/>
              <a:gd name="connsiteY1" fmla="*/ 0 h 5654129"/>
              <a:gd name="connsiteX2" fmla="*/ 7080308 w 7080308"/>
              <a:gd name="connsiteY2" fmla="*/ 2827065 h 5654129"/>
              <a:gd name="connsiteX3" fmla="*/ 3540154 w 7080308"/>
              <a:gd name="connsiteY3" fmla="*/ 5654130 h 5654129"/>
              <a:gd name="connsiteX4" fmla="*/ 0 w 7080308"/>
              <a:gd name="connsiteY4" fmla="*/ 2827065 h 5654129"/>
              <a:gd name="connsiteX0" fmla="*/ 441 w 7080749"/>
              <a:gd name="connsiteY0" fmla="*/ 1010232 h 3837297"/>
              <a:gd name="connsiteX1" fmla="*/ 3364426 w 7080749"/>
              <a:gd name="connsiteY1" fmla="*/ 162969 h 3837297"/>
              <a:gd name="connsiteX2" fmla="*/ 7080749 w 7080749"/>
              <a:gd name="connsiteY2" fmla="*/ 1010232 h 3837297"/>
              <a:gd name="connsiteX3" fmla="*/ 3540595 w 7080749"/>
              <a:gd name="connsiteY3" fmla="*/ 3837297 h 3837297"/>
              <a:gd name="connsiteX4" fmla="*/ 441 w 7080749"/>
              <a:gd name="connsiteY4" fmla="*/ 1010232 h 3837297"/>
              <a:gd name="connsiteX0" fmla="*/ 267 w 7295782"/>
              <a:gd name="connsiteY0" fmla="*/ 1532197 h 3872223"/>
              <a:gd name="connsiteX1" fmla="*/ 3579459 w 7295782"/>
              <a:gd name="connsiteY1" fmla="*/ 195217 h 3872223"/>
              <a:gd name="connsiteX2" fmla="*/ 7295782 w 7295782"/>
              <a:gd name="connsiteY2" fmla="*/ 1042480 h 3872223"/>
              <a:gd name="connsiteX3" fmla="*/ 3755628 w 7295782"/>
              <a:gd name="connsiteY3" fmla="*/ 3869545 h 3872223"/>
              <a:gd name="connsiteX4" fmla="*/ 267 w 7295782"/>
              <a:gd name="connsiteY4" fmla="*/ 1532197 h 3872223"/>
              <a:gd name="connsiteX0" fmla="*/ 285 w 8214791"/>
              <a:gd name="connsiteY0" fmla="*/ 1670272 h 4013430"/>
              <a:gd name="connsiteX1" fmla="*/ 3579477 w 8214791"/>
              <a:gd name="connsiteY1" fmla="*/ 333292 h 4013430"/>
              <a:gd name="connsiteX2" fmla="*/ 8214791 w 8214791"/>
              <a:gd name="connsiteY2" fmla="*/ 935454 h 4013430"/>
              <a:gd name="connsiteX3" fmla="*/ 3755646 w 8214791"/>
              <a:gd name="connsiteY3" fmla="*/ 4007620 h 4013430"/>
              <a:gd name="connsiteX4" fmla="*/ 285 w 8214791"/>
              <a:gd name="connsiteY4" fmla="*/ 1670272 h 4013430"/>
              <a:gd name="connsiteX0" fmla="*/ 2484 w 8216990"/>
              <a:gd name="connsiteY0" fmla="*/ 1951232 h 4294645"/>
              <a:gd name="connsiteX1" fmla="*/ 4309099 w 8216990"/>
              <a:gd name="connsiteY1" fmla="*/ 118216 h 4294645"/>
              <a:gd name="connsiteX2" fmla="*/ 8216990 w 8216990"/>
              <a:gd name="connsiteY2" fmla="*/ 1216414 h 4294645"/>
              <a:gd name="connsiteX3" fmla="*/ 3757845 w 8216990"/>
              <a:gd name="connsiteY3" fmla="*/ 4288580 h 4294645"/>
              <a:gd name="connsiteX4" fmla="*/ 2484 w 8216990"/>
              <a:gd name="connsiteY4" fmla="*/ 1951232 h 429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6990" h="4294645">
                <a:moveTo>
                  <a:pt x="2484" y="1951232"/>
                </a:moveTo>
                <a:cubicBezTo>
                  <a:pt x="94360" y="1256171"/>
                  <a:pt x="2940015" y="240686"/>
                  <a:pt x="4309099" y="118216"/>
                </a:cubicBezTo>
                <a:cubicBezTo>
                  <a:pt x="5678183" y="-4254"/>
                  <a:pt x="8216990" y="-344931"/>
                  <a:pt x="8216990" y="1216414"/>
                </a:cubicBezTo>
                <a:cubicBezTo>
                  <a:pt x="8216990" y="2777759"/>
                  <a:pt x="5126929" y="4166110"/>
                  <a:pt x="3757845" y="4288580"/>
                </a:cubicBezTo>
                <a:cubicBezTo>
                  <a:pt x="2388761" y="4411050"/>
                  <a:pt x="-89392" y="2646293"/>
                  <a:pt x="2484" y="195123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TextBox 14"/>
          <p:cNvSpPr txBox="1"/>
          <p:nvPr/>
        </p:nvSpPr>
        <p:spPr>
          <a:xfrm>
            <a:off x="4070345" y="6220553"/>
            <a:ext cx="6854687" cy="246221"/>
          </a:xfrm>
          <a:prstGeom prst="rect">
            <a:avLst/>
          </a:prstGeom>
          <a:noFill/>
        </p:spPr>
        <p:txBody>
          <a:bodyPr wrap="square" rtlCol="0">
            <a:spAutoFit/>
          </a:bodyPr>
          <a:lstStyle/>
          <a:p>
            <a:r>
              <a:rPr lang="en-US" sz="1000" dirty="0">
                <a:solidFill>
                  <a:schemeClr val="tx1">
                    <a:lumMod val="50000"/>
                    <a:lumOff val="50000"/>
                  </a:schemeClr>
                </a:solidFill>
                <a:cs typeface="Almoni Neue DL 4.0 AAA" panose="00000500000000000000" pitchFamily="50" charset="-79"/>
              </a:rPr>
              <a:t>The Center for Educational Technology, A Public-Benefit Company, 16 Klausner St., Tel Aviv, Tel. 03-6460163 </a:t>
            </a:r>
            <a:r>
              <a:rPr lang="en-US" sz="1000" dirty="0">
                <a:solidFill>
                  <a:schemeClr val="tx1">
                    <a:lumMod val="50000"/>
                    <a:lumOff val="50000"/>
                  </a:schemeClr>
                </a:solidFill>
                <a:cs typeface="Almoni Neue DL 4.0 AAA" panose="00000500000000000000" pitchFamily="50" charset="-79"/>
                <a:hlinkClick r:id="rId3"/>
              </a:rPr>
              <a:t>www.cet.ac.il</a:t>
            </a:r>
            <a:r>
              <a:rPr lang="he-IL" sz="1000" dirty="0">
                <a:solidFill>
                  <a:schemeClr val="tx1">
                    <a:lumMod val="50000"/>
                    <a:lumOff val="50000"/>
                  </a:schemeClr>
                </a:solidFill>
                <a:cs typeface="Almoni Neue DL 4.0 AAA" panose="00000500000000000000" pitchFamily="50" charset="-79"/>
              </a:rPr>
              <a:t> </a:t>
            </a:r>
            <a:endParaRPr lang="en-US" sz="1000" dirty="0">
              <a:solidFill>
                <a:schemeClr val="tx1">
                  <a:lumMod val="50000"/>
                  <a:lumOff val="50000"/>
                </a:schemeClr>
              </a:solidFill>
              <a:cs typeface="Almoni Neue DL 4.0 AAA" panose="00000500000000000000" pitchFamily="50" charset="-79"/>
            </a:endParaRPr>
          </a:p>
        </p:txBody>
      </p:sp>
      <p:sp>
        <p:nvSpPr>
          <p:cNvPr id="19" name="Rectangle 18"/>
          <p:cNvSpPr/>
          <p:nvPr/>
        </p:nvSpPr>
        <p:spPr>
          <a:xfrm>
            <a:off x="201899" y="-162938"/>
            <a:ext cx="6011501" cy="4862222"/>
          </a:xfrm>
          <a:custGeom>
            <a:avLst/>
            <a:gdLst>
              <a:gd name="connsiteX0" fmla="*/ 0 w 6011501"/>
              <a:gd name="connsiteY0" fmla="*/ 0 h 4722439"/>
              <a:gd name="connsiteX1" fmla="*/ 6011501 w 6011501"/>
              <a:gd name="connsiteY1" fmla="*/ 0 h 4722439"/>
              <a:gd name="connsiteX2" fmla="*/ 6011501 w 6011501"/>
              <a:gd name="connsiteY2" fmla="*/ 4722439 h 4722439"/>
              <a:gd name="connsiteX3" fmla="*/ 0 w 6011501"/>
              <a:gd name="connsiteY3" fmla="*/ 4722439 h 4722439"/>
              <a:gd name="connsiteX4" fmla="*/ 0 w 6011501"/>
              <a:gd name="connsiteY4" fmla="*/ 0 h 4722439"/>
              <a:gd name="connsiteX0" fmla="*/ 0 w 6011501"/>
              <a:gd name="connsiteY0" fmla="*/ 0 h 4731492"/>
              <a:gd name="connsiteX1" fmla="*/ 6011501 w 6011501"/>
              <a:gd name="connsiteY1" fmla="*/ 0 h 4731492"/>
              <a:gd name="connsiteX2" fmla="*/ 5441133 w 6011501"/>
              <a:gd name="connsiteY2" fmla="*/ 4731492 h 4731492"/>
              <a:gd name="connsiteX3" fmla="*/ 0 w 6011501"/>
              <a:gd name="connsiteY3" fmla="*/ 4722439 h 4731492"/>
              <a:gd name="connsiteX4" fmla="*/ 0 w 6011501"/>
              <a:gd name="connsiteY4" fmla="*/ 0 h 4731492"/>
              <a:gd name="connsiteX0" fmla="*/ 0 w 6011501"/>
              <a:gd name="connsiteY0" fmla="*/ 0 h 4722439"/>
              <a:gd name="connsiteX1" fmla="*/ 6011501 w 6011501"/>
              <a:gd name="connsiteY1" fmla="*/ 0 h 4722439"/>
              <a:gd name="connsiteX2" fmla="*/ 5486288 w 6011501"/>
              <a:gd name="connsiteY2" fmla="*/ 4663759 h 4722439"/>
              <a:gd name="connsiteX3" fmla="*/ 0 w 6011501"/>
              <a:gd name="connsiteY3" fmla="*/ 4722439 h 4722439"/>
              <a:gd name="connsiteX4" fmla="*/ 0 w 6011501"/>
              <a:gd name="connsiteY4" fmla="*/ 0 h 4722439"/>
              <a:gd name="connsiteX0" fmla="*/ 0 w 6011501"/>
              <a:gd name="connsiteY0" fmla="*/ 0 h 4722439"/>
              <a:gd name="connsiteX1" fmla="*/ 6011501 w 6011501"/>
              <a:gd name="connsiteY1" fmla="*/ 0 h 4722439"/>
              <a:gd name="connsiteX2" fmla="*/ 5508866 w 6011501"/>
              <a:gd name="connsiteY2" fmla="*/ 4641308 h 4722439"/>
              <a:gd name="connsiteX3" fmla="*/ 0 w 6011501"/>
              <a:gd name="connsiteY3" fmla="*/ 4722439 h 4722439"/>
              <a:gd name="connsiteX4" fmla="*/ 0 w 6011501"/>
              <a:gd name="connsiteY4" fmla="*/ 0 h 4722439"/>
              <a:gd name="connsiteX0" fmla="*/ 0 w 6011501"/>
              <a:gd name="connsiteY0" fmla="*/ 0 h 4722439"/>
              <a:gd name="connsiteX1" fmla="*/ 6011501 w 6011501"/>
              <a:gd name="connsiteY1" fmla="*/ 0 h 4722439"/>
              <a:gd name="connsiteX2" fmla="*/ 5508866 w 6011501"/>
              <a:gd name="connsiteY2" fmla="*/ 4624070 h 4722439"/>
              <a:gd name="connsiteX3" fmla="*/ 0 w 6011501"/>
              <a:gd name="connsiteY3" fmla="*/ 4722439 h 4722439"/>
              <a:gd name="connsiteX4" fmla="*/ 0 w 6011501"/>
              <a:gd name="connsiteY4" fmla="*/ 0 h 4722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501" h="4722439">
                <a:moveTo>
                  <a:pt x="0" y="0"/>
                </a:moveTo>
                <a:lnTo>
                  <a:pt x="6011501" y="0"/>
                </a:lnTo>
                <a:lnTo>
                  <a:pt x="5508866" y="4624070"/>
                </a:lnTo>
                <a:lnTo>
                  <a:pt x="0" y="4722439"/>
                </a:lnTo>
                <a:lnTo>
                  <a:pt x="0" y="0"/>
                </a:lnTo>
                <a:close/>
              </a:path>
            </a:pathLst>
          </a:custGeom>
          <a:solidFill>
            <a:srgbClr val="EC1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8"/>
          <p:cNvSpPr/>
          <p:nvPr/>
        </p:nvSpPr>
        <p:spPr>
          <a:xfrm>
            <a:off x="105547" y="-113972"/>
            <a:ext cx="6011501" cy="4824709"/>
          </a:xfrm>
          <a:custGeom>
            <a:avLst/>
            <a:gdLst>
              <a:gd name="connsiteX0" fmla="*/ 0 w 6011501"/>
              <a:gd name="connsiteY0" fmla="*/ 0 h 4722439"/>
              <a:gd name="connsiteX1" fmla="*/ 6011501 w 6011501"/>
              <a:gd name="connsiteY1" fmla="*/ 0 h 4722439"/>
              <a:gd name="connsiteX2" fmla="*/ 6011501 w 6011501"/>
              <a:gd name="connsiteY2" fmla="*/ 4722439 h 4722439"/>
              <a:gd name="connsiteX3" fmla="*/ 0 w 6011501"/>
              <a:gd name="connsiteY3" fmla="*/ 4722439 h 4722439"/>
              <a:gd name="connsiteX4" fmla="*/ 0 w 6011501"/>
              <a:gd name="connsiteY4" fmla="*/ 0 h 4722439"/>
              <a:gd name="connsiteX0" fmla="*/ 0 w 6011501"/>
              <a:gd name="connsiteY0" fmla="*/ 0 h 4731492"/>
              <a:gd name="connsiteX1" fmla="*/ 6011501 w 6011501"/>
              <a:gd name="connsiteY1" fmla="*/ 0 h 4731492"/>
              <a:gd name="connsiteX2" fmla="*/ 5441133 w 6011501"/>
              <a:gd name="connsiteY2" fmla="*/ 4731492 h 4731492"/>
              <a:gd name="connsiteX3" fmla="*/ 0 w 6011501"/>
              <a:gd name="connsiteY3" fmla="*/ 4722439 h 4731492"/>
              <a:gd name="connsiteX4" fmla="*/ 0 w 6011501"/>
              <a:gd name="connsiteY4" fmla="*/ 0 h 4731492"/>
              <a:gd name="connsiteX0" fmla="*/ 0 w 6011501"/>
              <a:gd name="connsiteY0" fmla="*/ 0 h 4722439"/>
              <a:gd name="connsiteX1" fmla="*/ 6011501 w 6011501"/>
              <a:gd name="connsiteY1" fmla="*/ 0 h 4722439"/>
              <a:gd name="connsiteX2" fmla="*/ 5463711 w 6011501"/>
              <a:gd name="connsiteY2" fmla="*/ 4663759 h 4722439"/>
              <a:gd name="connsiteX3" fmla="*/ 0 w 6011501"/>
              <a:gd name="connsiteY3" fmla="*/ 4722439 h 4722439"/>
              <a:gd name="connsiteX4" fmla="*/ 0 w 6011501"/>
              <a:gd name="connsiteY4" fmla="*/ 0 h 4722439"/>
              <a:gd name="connsiteX0" fmla="*/ 0 w 6011501"/>
              <a:gd name="connsiteY0" fmla="*/ 0 h 4880484"/>
              <a:gd name="connsiteX1" fmla="*/ 6011501 w 6011501"/>
              <a:gd name="connsiteY1" fmla="*/ 0 h 4880484"/>
              <a:gd name="connsiteX2" fmla="*/ 5463711 w 6011501"/>
              <a:gd name="connsiteY2" fmla="*/ 4663759 h 4880484"/>
              <a:gd name="connsiteX3" fmla="*/ 0 w 6011501"/>
              <a:gd name="connsiteY3" fmla="*/ 4880484 h 4880484"/>
              <a:gd name="connsiteX4" fmla="*/ 0 w 6011501"/>
              <a:gd name="connsiteY4" fmla="*/ 0 h 4880484"/>
              <a:gd name="connsiteX0" fmla="*/ 0 w 6011501"/>
              <a:gd name="connsiteY0" fmla="*/ 0 h 4880484"/>
              <a:gd name="connsiteX1" fmla="*/ 6011501 w 6011501"/>
              <a:gd name="connsiteY1" fmla="*/ 0 h 4880484"/>
              <a:gd name="connsiteX2" fmla="*/ 5452422 w 6011501"/>
              <a:gd name="connsiteY2" fmla="*/ 4709015 h 4880484"/>
              <a:gd name="connsiteX3" fmla="*/ 0 w 6011501"/>
              <a:gd name="connsiteY3" fmla="*/ 4880484 h 4880484"/>
              <a:gd name="connsiteX4" fmla="*/ 0 w 6011501"/>
              <a:gd name="connsiteY4" fmla="*/ 0 h 4880484"/>
              <a:gd name="connsiteX0" fmla="*/ 0 w 6011501"/>
              <a:gd name="connsiteY0" fmla="*/ 0 h 4880484"/>
              <a:gd name="connsiteX1" fmla="*/ 6011501 w 6011501"/>
              <a:gd name="connsiteY1" fmla="*/ 0 h 4880484"/>
              <a:gd name="connsiteX2" fmla="*/ 5448088 w 6011501"/>
              <a:gd name="connsiteY2" fmla="*/ 4722045 h 4880484"/>
              <a:gd name="connsiteX3" fmla="*/ 0 w 6011501"/>
              <a:gd name="connsiteY3" fmla="*/ 4880484 h 4880484"/>
              <a:gd name="connsiteX4" fmla="*/ 0 w 6011501"/>
              <a:gd name="connsiteY4" fmla="*/ 0 h 4880484"/>
              <a:gd name="connsiteX0" fmla="*/ 0 w 6011501"/>
              <a:gd name="connsiteY0" fmla="*/ 0 h 4880484"/>
              <a:gd name="connsiteX1" fmla="*/ 6011501 w 6011501"/>
              <a:gd name="connsiteY1" fmla="*/ 0 h 4880484"/>
              <a:gd name="connsiteX2" fmla="*/ 5448088 w 6011501"/>
              <a:gd name="connsiteY2" fmla="*/ 4704673 h 4880484"/>
              <a:gd name="connsiteX3" fmla="*/ 0 w 6011501"/>
              <a:gd name="connsiteY3" fmla="*/ 4880484 h 4880484"/>
              <a:gd name="connsiteX4" fmla="*/ 0 w 6011501"/>
              <a:gd name="connsiteY4" fmla="*/ 0 h 4880484"/>
              <a:gd name="connsiteX0" fmla="*/ 0 w 6011501"/>
              <a:gd name="connsiteY0" fmla="*/ 0 h 4880484"/>
              <a:gd name="connsiteX1" fmla="*/ 6011501 w 6011501"/>
              <a:gd name="connsiteY1" fmla="*/ 0 h 4880484"/>
              <a:gd name="connsiteX2" fmla="*/ 5555370 w 6011501"/>
              <a:gd name="connsiteY2" fmla="*/ 4721645 h 4880484"/>
              <a:gd name="connsiteX3" fmla="*/ 0 w 6011501"/>
              <a:gd name="connsiteY3" fmla="*/ 4880484 h 4880484"/>
              <a:gd name="connsiteX4" fmla="*/ 0 w 6011501"/>
              <a:gd name="connsiteY4" fmla="*/ 0 h 4880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501" h="4880484">
                <a:moveTo>
                  <a:pt x="0" y="0"/>
                </a:moveTo>
                <a:lnTo>
                  <a:pt x="6011501" y="0"/>
                </a:lnTo>
                <a:lnTo>
                  <a:pt x="5555370" y="4721645"/>
                </a:lnTo>
                <a:lnTo>
                  <a:pt x="0" y="4880484"/>
                </a:lnTo>
                <a:lnTo>
                  <a:pt x="0" y="0"/>
                </a:lnTo>
                <a:close/>
              </a:path>
            </a:pathLst>
          </a:custGeom>
          <a:solidFill>
            <a:srgbClr val="90B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7488" y="-282815"/>
            <a:ext cx="604657" cy="2327671"/>
          </a:xfrm>
          <a:prstGeom prst="rect">
            <a:avLst/>
          </a:prstGeom>
          <a:solidFill>
            <a:srgbClr val="F7E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28926" b="28712"/>
          <a:stretch/>
        </p:blipFill>
        <p:spPr>
          <a:xfrm>
            <a:off x="10925032" y="6113742"/>
            <a:ext cx="942503" cy="39804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2456" y="6051916"/>
            <a:ext cx="1117561" cy="564741"/>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24102" t="14557" r="35656" b="18161"/>
          <a:stretch/>
        </p:blipFill>
        <p:spPr>
          <a:xfrm>
            <a:off x="274127" y="6008876"/>
            <a:ext cx="607088" cy="607781"/>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14481" t="29143" r="21913" b="33350"/>
          <a:stretch/>
        </p:blipFill>
        <p:spPr>
          <a:xfrm>
            <a:off x="2482263" y="6168299"/>
            <a:ext cx="1210950" cy="326924"/>
          </a:xfrm>
          <a:prstGeom prst="rect">
            <a:avLst/>
          </a:prstGeom>
        </p:spPr>
      </p:pic>
      <p:sp>
        <p:nvSpPr>
          <p:cNvPr id="28" name="כותרת משנה 2"/>
          <p:cNvSpPr>
            <a:spLocks noGrp="1"/>
          </p:cNvSpPr>
          <p:nvPr>
            <p:ph type="subTitle" idx="1"/>
          </p:nvPr>
        </p:nvSpPr>
        <p:spPr>
          <a:xfrm>
            <a:off x="2291452" y="4243189"/>
            <a:ext cx="1825379" cy="467548"/>
          </a:xfrm>
        </p:spPr>
        <p:txBody>
          <a:bodyPr>
            <a:normAutofit/>
          </a:bodyPr>
          <a:lstStyle/>
          <a:p>
            <a:r>
              <a:rPr lang="en-US" sz="1800" dirty="0">
                <a:solidFill>
                  <a:schemeClr val="bg1"/>
                </a:solidFill>
                <a:latin typeface="Tahoma" pitchFamily="34" charset="0"/>
                <a:ea typeface="Tahoma" pitchFamily="34" charset="0"/>
                <a:cs typeface="Tahoma" pitchFamily="34" charset="0"/>
              </a:rPr>
              <a:t>May </a:t>
            </a:r>
            <a:r>
              <a:rPr lang="he-IL" sz="1800" dirty="0">
                <a:solidFill>
                  <a:schemeClr val="bg1"/>
                </a:solidFill>
                <a:latin typeface="Tahoma" pitchFamily="34" charset="0"/>
                <a:ea typeface="Tahoma" pitchFamily="34" charset="0"/>
                <a:cs typeface="Tahoma" pitchFamily="34" charset="0"/>
              </a:rPr>
              <a:t>2022</a:t>
            </a:r>
          </a:p>
        </p:txBody>
      </p:sp>
      <p:sp>
        <p:nvSpPr>
          <p:cNvPr id="3" name="Rectangle 2"/>
          <p:cNvSpPr/>
          <p:nvPr/>
        </p:nvSpPr>
        <p:spPr>
          <a:xfrm>
            <a:off x="125699" y="0"/>
            <a:ext cx="5717952" cy="4247317"/>
          </a:xfrm>
          <a:prstGeom prst="rect">
            <a:avLst/>
          </a:prstGeom>
        </p:spPr>
        <p:txBody>
          <a:bodyPr wrap="square">
            <a:spAutoFit/>
          </a:bodyPr>
          <a:lstStyle/>
          <a:p>
            <a:pPr algn="ctr" rtl="1"/>
            <a:r>
              <a:rPr lang="en-US" sz="5000" b="1" dirty="0">
                <a:solidFill>
                  <a:srgbClr val="FF0000"/>
                </a:solidFill>
                <a:latin typeface="Tahoma" pitchFamily="34" charset="0"/>
                <a:ea typeface="Tahoma" pitchFamily="34" charset="0"/>
                <a:cs typeface="Tahoma" pitchFamily="34" charset="0"/>
              </a:rPr>
              <a:t>Evaluation of Early Parenthood Domain</a:t>
            </a:r>
            <a:br>
              <a:rPr lang="he-IL" sz="4000" b="1" dirty="0">
                <a:latin typeface="Tahoma" panose="020B0604030504040204" pitchFamily="34" charset="0"/>
                <a:ea typeface="Tahoma" panose="020B0604030504040204" pitchFamily="34" charset="0"/>
                <a:cs typeface="Tahoma" panose="020B0604030504040204" pitchFamily="34" charset="0"/>
              </a:rPr>
            </a:br>
            <a:r>
              <a:rPr lang="he-IL" sz="3000" b="1" dirty="0">
                <a:latin typeface="Tahoma" panose="020B0604030504040204" pitchFamily="34" charset="0"/>
                <a:ea typeface="Tahoma" panose="020B0604030504040204" pitchFamily="34" charset="0"/>
                <a:cs typeface="Tahoma" panose="020B0604030504040204" pitchFamily="34" charset="0"/>
              </a:rPr>
              <a:t> </a:t>
            </a:r>
            <a:br>
              <a:rPr lang="en-US" sz="3000" b="1" dirty="0">
                <a:latin typeface="Tahoma" panose="020B0604030504040204" pitchFamily="34" charset="0"/>
                <a:ea typeface="Tahoma" panose="020B0604030504040204" pitchFamily="34" charset="0"/>
                <a:cs typeface="Tahoma" panose="020B0604030504040204" pitchFamily="34" charset="0"/>
              </a:rPr>
            </a:br>
            <a:r>
              <a:rPr lang="he-IL" sz="3000" b="1" dirty="0">
                <a:latin typeface="Tahoma" panose="020B0604030504040204" pitchFamily="34" charset="0"/>
                <a:ea typeface="Tahoma" panose="020B0604030504040204" pitchFamily="34" charset="0"/>
                <a:cs typeface="Tahoma" panose="020B0604030504040204" pitchFamily="34" charset="0"/>
              </a:rPr>
              <a:t> </a:t>
            </a:r>
            <a:r>
              <a:rPr lang="en-US" sz="3000" b="1" dirty="0">
                <a:latin typeface="Tahoma" panose="020B0604030504040204" pitchFamily="34" charset="0"/>
                <a:ea typeface="Tahoma" panose="020B0604030504040204" pitchFamily="34" charset="0"/>
                <a:cs typeface="Tahoma" panose="020B0604030504040204" pitchFamily="34" charset="0"/>
              </a:rPr>
              <a:t>Submitted as part of Phase B Urban95 TLV Program Evaluation</a:t>
            </a:r>
          </a:p>
        </p:txBody>
      </p:sp>
      <p:sp>
        <p:nvSpPr>
          <p:cNvPr id="4" name="TextBox 3">
            <a:extLst>
              <a:ext uri="{FF2B5EF4-FFF2-40B4-BE49-F238E27FC236}">
                <a16:creationId xmlns:a16="http://schemas.microsoft.com/office/drawing/2014/main" id="{411C0858-22CD-432A-A1FD-27B481FC7C3E}"/>
              </a:ext>
            </a:extLst>
          </p:cNvPr>
          <p:cNvSpPr txBox="1"/>
          <p:nvPr/>
        </p:nvSpPr>
        <p:spPr>
          <a:xfrm>
            <a:off x="3147201" y="6551591"/>
            <a:ext cx="7172477" cy="246221"/>
          </a:xfrm>
          <a:prstGeom prst="rect">
            <a:avLst/>
          </a:prstGeom>
          <a:noFill/>
        </p:spPr>
        <p:txBody>
          <a:bodyPr wrap="square" rtlCol="0">
            <a:spAutoFit/>
          </a:bodyPr>
          <a:lstStyle/>
          <a:p>
            <a:pPr algn="r" rtl="1"/>
            <a:r>
              <a:rPr lang="en-US" sz="1000" dirty="0"/>
              <a:t>* Photos are courtesy of the Tel Aviv-</a:t>
            </a:r>
            <a:r>
              <a:rPr lang="en-US" sz="1000" dirty="0">
                <a:latin typeface="Tahoma" pitchFamily="34" charset="0"/>
                <a:ea typeface="Tahoma" pitchFamily="34" charset="0"/>
                <a:cs typeface="Tahoma" pitchFamily="34" charset="0"/>
              </a:rPr>
              <a:t>Jaffa</a:t>
            </a:r>
            <a:r>
              <a:rPr lang="en-US" sz="1000" dirty="0"/>
              <a:t> Municipality website and/or the Rozin Community Center's Facebook page</a:t>
            </a:r>
          </a:p>
        </p:txBody>
      </p:sp>
      <p:pic>
        <p:nvPicPr>
          <p:cNvPr id="16" name="Picture 4">
            <a:extLst>
              <a:ext uri="{FF2B5EF4-FFF2-40B4-BE49-F238E27FC236}">
                <a16:creationId xmlns:a16="http://schemas.microsoft.com/office/drawing/2014/main" id="{F132BE3D-37CB-4F13-9E0E-4544565DAE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1460" y="2551760"/>
            <a:ext cx="3058793" cy="3058793"/>
          </a:xfrm>
          <a:prstGeom prst="ellipse">
            <a:avLst/>
          </a:prstGeom>
          <a:ln w="63500" cap="rnd">
            <a:solidFill>
              <a:schemeClr val="bg1"/>
            </a:solidFill>
          </a:ln>
          <a:effectLst/>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3F745FAD-F97C-489F-B21A-A71F3D340E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003" y="2013150"/>
            <a:ext cx="3185105" cy="3185105"/>
          </a:xfrm>
          <a:prstGeom prst="ellipse">
            <a:avLst/>
          </a:prstGeom>
          <a:ln w="63500" cap="rnd">
            <a:solidFill>
              <a:schemeClr val="bg1"/>
            </a:solidFill>
          </a:ln>
          <a:effectLst/>
          <a:extLst>
            <a:ext uri="{909E8E84-426E-40DD-AFC4-6F175D3DCCD1}">
              <a14:hiddenFill xmlns:a14="http://schemas.microsoft.com/office/drawing/2010/main">
                <a:solidFill>
                  <a:srgbClr val="FFFFFF"/>
                </a:solidFill>
              </a14:hiddenFill>
            </a:ext>
          </a:extLst>
        </p:spPr>
      </p:pic>
      <p:pic>
        <p:nvPicPr>
          <p:cNvPr id="2052" name="Picture 4" descr="No photo description available.">
            <a:extLst>
              <a:ext uri="{FF2B5EF4-FFF2-40B4-BE49-F238E27FC236}">
                <a16:creationId xmlns:a16="http://schemas.microsoft.com/office/drawing/2014/main" id="{B52AA212-8891-45B6-BD45-CCCDA6A8AF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965" y="94234"/>
            <a:ext cx="4444318" cy="2356414"/>
          </a:xfrm>
          <a:prstGeom prst="ellipse">
            <a:avLst/>
          </a:prstGeom>
          <a:ln w="63500" cap="rnd">
            <a:solidFill>
              <a:schemeClr val="bg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8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10</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l"/>
            <a:r>
              <a:rPr lang="en-US" sz="2000" dirty="0">
                <a:solidFill>
                  <a:schemeClr val="bg1"/>
                </a:solidFill>
                <a:latin typeface="Tahoma" pitchFamily="34" charset="0"/>
                <a:ea typeface="Tahoma" pitchFamily="34" charset="0"/>
                <a:cs typeface="Tahoma" pitchFamily="34" charset="0"/>
              </a:rPr>
              <a:t>Consumption of Services &amp; Satisfaction</a:t>
            </a:r>
            <a:endParaRPr lang="he-IL" sz="2000" dirty="0">
              <a:solidFill>
                <a:schemeClr val="bg1"/>
              </a:solidFill>
              <a:latin typeface="Tahoma" pitchFamily="34" charset="0"/>
              <a:ea typeface="Tahoma" pitchFamily="34" charset="0"/>
              <a:cs typeface="Tahoma" pitchFamily="34" charset="0"/>
            </a:endParaRPr>
          </a:p>
        </p:txBody>
      </p:sp>
      <p:sp>
        <p:nvSpPr>
          <p:cNvPr id="17" name="מלבן 16"/>
          <p:cNvSpPr/>
          <p:nvPr/>
        </p:nvSpPr>
        <p:spPr>
          <a:xfrm>
            <a:off x="6324480" y="449628"/>
            <a:ext cx="5812346" cy="5627763"/>
          </a:xfrm>
          <a:prstGeom prst="rect">
            <a:avLst/>
          </a:prstGeom>
          <a:solidFill>
            <a:schemeClr val="bg1"/>
          </a:solidFill>
        </p:spPr>
        <p:txBody>
          <a:bodyPr wrap="square">
            <a:spAutoFit/>
          </a:bodyPr>
          <a:lstStyle/>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There was a </a:t>
            </a:r>
            <a:r>
              <a:rPr lang="en-US" sz="1200" b="1" dirty="0">
                <a:latin typeface="Tahoma" pitchFamily="34" charset="0"/>
                <a:ea typeface="Tahoma" pitchFamily="34" charset="0"/>
                <a:cs typeface="Tahoma" pitchFamily="34" charset="0"/>
              </a:rPr>
              <a:t>high level of satisfaction (84%) among SALTA workshop participants in all regions</a:t>
            </a:r>
            <a:r>
              <a:rPr lang="en-US" sz="1200" dirty="0">
                <a:latin typeface="Tahoma" pitchFamily="34" charset="0"/>
                <a:ea typeface="Tahoma" pitchFamily="34" charset="0"/>
                <a:cs typeface="Tahoma" pitchFamily="34" charset="0"/>
              </a:rPr>
              <a:t>. 88% said they would very strongly recommend the workshop to their friends.</a:t>
            </a: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There was very high satisfaction (93%) with the convenience of the </a:t>
            </a:r>
            <a:r>
              <a:rPr lang="en-US" sz="1200" b="1" dirty="0">
                <a:latin typeface="Tahoma" pitchFamily="34" charset="0"/>
                <a:ea typeface="Tahoma" pitchFamily="34" charset="0"/>
                <a:cs typeface="Tahoma" pitchFamily="34" charset="0"/>
              </a:rPr>
              <a:t>registration process and the relationship with the organizing entity</a:t>
            </a:r>
            <a:r>
              <a:rPr lang="en-US" sz="1200" dirty="0">
                <a:latin typeface="Tahoma" pitchFamily="34" charset="0"/>
                <a:ea typeface="Tahoma" pitchFamily="34" charset="0"/>
                <a:cs typeface="Tahoma" pitchFamily="34" charset="0"/>
              </a:rPr>
              <a:t>. </a:t>
            </a:r>
            <a:endParaRPr lang="he-IL" sz="1200" b="1" dirty="0">
              <a:latin typeface="Tahoma" pitchFamily="34" charset="0"/>
              <a:ea typeface="Tahoma" pitchFamily="34" charset="0"/>
              <a:cs typeface="Tahoma" pitchFamily="34" charset="0"/>
            </a:endParaRP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 workshops* were assessed as clearly understandable and well-organized (90%) - an improvement of about 10% over last year. </a:t>
            </a:r>
            <a:br>
              <a:rPr lang="en-US" sz="1200" dirty="0">
                <a:latin typeface="Tahoma" pitchFamily="34" charset="0"/>
                <a:ea typeface="Tahoma" pitchFamily="34" charset="0"/>
                <a:cs typeface="Tahoma" pitchFamily="34" charset="0"/>
              </a:rPr>
            </a:br>
            <a:r>
              <a:rPr lang="en-US" sz="1200" dirty="0">
                <a:latin typeface="Tahoma" pitchFamily="34" charset="0"/>
                <a:ea typeface="Tahoma" pitchFamily="34" charset="0"/>
                <a:cs typeface="Tahoma" pitchFamily="34" charset="0"/>
              </a:rPr>
              <a:t>Moderators were assessed as professional and skilled (93%).</a:t>
            </a:r>
            <a:endParaRPr lang="he-IL" sz="1200" dirty="0">
              <a:latin typeface="Tahoma" pitchFamily="34" charset="0"/>
              <a:ea typeface="Tahoma" pitchFamily="34" charset="0"/>
              <a:cs typeface="Tahoma" pitchFamily="34" charset="0"/>
            </a:endParaRP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82% participated in activities </a:t>
            </a:r>
            <a:r>
              <a:rPr lang="en-US" sz="1200" b="1" dirty="0">
                <a:latin typeface="Tahoma" pitchFamily="34" charset="0"/>
                <a:ea typeface="Tahoma" pitchFamily="34" charset="0"/>
                <a:cs typeface="Tahoma" pitchFamily="34" charset="0"/>
              </a:rPr>
              <a:t>in the area where they live </a:t>
            </a:r>
            <a:r>
              <a:rPr lang="en-US" sz="1200" dirty="0">
                <a:latin typeface="Tahoma" pitchFamily="34" charset="0"/>
                <a:ea typeface="Tahoma" pitchFamily="34" charset="0"/>
                <a:cs typeface="Tahoma" pitchFamily="34" charset="0"/>
              </a:rPr>
              <a:t>(N = 50). Among the other 18%: residents of the South also participated in activities in Jaffa, residents of the North also participated in activities in the Centre, and residents of the Centre also participated in activities throughout the city. </a:t>
            </a:r>
            <a:br>
              <a:rPr lang="en-US" sz="1200" dirty="0">
                <a:latin typeface="Tahoma" pitchFamily="34" charset="0"/>
                <a:ea typeface="Tahoma" pitchFamily="34" charset="0"/>
                <a:cs typeface="Tahoma" pitchFamily="34" charset="0"/>
              </a:rPr>
            </a:br>
            <a:r>
              <a:rPr lang="en-US" sz="1200" dirty="0">
                <a:latin typeface="Tahoma" pitchFamily="34" charset="0"/>
                <a:ea typeface="Tahoma" pitchFamily="34" charset="0"/>
                <a:cs typeface="Tahoma" pitchFamily="34" charset="0"/>
              </a:rPr>
              <a:t>While Jaffa residents only participated in activities in Jaffa, the Jaffa community centers provided solutions also for residents of the South and Centre.</a:t>
            </a: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About half the participants in reading workshops in libraries said they did not know, before the workshop, that library services were accessible to residents free of charge.</a:t>
            </a:r>
            <a:br>
              <a:rPr lang="en-US" sz="1400" dirty="0">
                <a:latin typeface="Tahoma" pitchFamily="34" charset="0"/>
                <a:ea typeface="Tahoma" pitchFamily="34" charset="0"/>
                <a:cs typeface="Tahoma" pitchFamily="34" charset="0"/>
              </a:rPr>
            </a:br>
            <a:endParaRPr lang="he-IL" sz="1400" dirty="0">
              <a:latin typeface="Tahoma" pitchFamily="34" charset="0"/>
              <a:ea typeface="Tahoma" pitchFamily="34" charset="0"/>
              <a:cs typeface="Tahoma" pitchFamily="34" charset="0"/>
            </a:endParaRPr>
          </a:p>
        </p:txBody>
      </p:sp>
      <p:graphicFrame>
        <p:nvGraphicFramePr>
          <p:cNvPr id="12" name="Chart 11">
            <a:extLst>
              <a:ext uri="{FF2B5EF4-FFF2-40B4-BE49-F238E27FC236}">
                <a16:creationId xmlns:a16="http://schemas.microsoft.com/office/drawing/2014/main" id="{8BDC3CD5-BA28-4FBE-AC2A-D97CA376390E}"/>
              </a:ext>
            </a:extLst>
          </p:cNvPr>
          <p:cNvGraphicFramePr>
            <a:graphicFrameLocks/>
          </p:cNvGraphicFramePr>
          <p:nvPr/>
        </p:nvGraphicFramePr>
        <p:xfrm>
          <a:off x="0" y="400110"/>
          <a:ext cx="6324600" cy="32669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A25B7FCD-50B9-4035-9374-C81A779E731B}"/>
              </a:ext>
            </a:extLst>
          </p:cNvPr>
          <p:cNvSpPr/>
          <p:nvPr/>
        </p:nvSpPr>
        <p:spPr>
          <a:xfrm>
            <a:off x="-5117" y="3649345"/>
            <a:ext cx="6329597" cy="2790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8" name="TextBox 17">
            <a:extLst>
              <a:ext uri="{FF2B5EF4-FFF2-40B4-BE49-F238E27FC236}">
                <a16:creationId xmlns:a16="http://schemas.microsoft.com/office/drawing/2014/main" id="{0867974F-8D89-473C-A33A-0662D98E58E9}"/>
              </a:ext>
            </a:extLst>
          </p:cNvPr>
          <p:cNvSpPr txBox="1"/>
          <p:nvPr/>
        </p:nvSpPr>
        <p:spPr>
          <a:xfrm>
            <a:off x="0" y="3691289"/>
            <a:ext cx="6324600" cy="2386102"/>
          </a:xfrm>
          <a:prstGeom prst="rect">
            <a:avLst/>
          </a:prstGeom>
          <a:noFill/>
        </p:spPr>
        <p:txBody>
          <a:bodyPr wrap="square">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lang="en-US" sz="1200" dirty="0">
                <a:latin typeface="Tahoma" pitchFamily="34" charset="0"/>
                <a:ea typeface="Tahoma" pitchFamily="34" charset="0"/>
                <a:cs typeface="Tahoma" pitchFamily="34" charset="0"/>
              </a:rPr>
              <a:t>T</a:t>
            </a:r>
            <a:r>
              <a:rPr kumimoji="0" lang="en-US" sz="1200" i="0" u="none" strike="noStrike" kern="1200" cap="none" spc="0" normalizeH="0" baseline="0" noProof="0" dirty="0">
                <a:ln>
                  <a:noFill/>
                </a:ln>
                <a:effectLst/>
                <a:uLnTx/>
                <a:uFillTx/>
                <a:latin typeface="Tahoma" pitchFamily="34" charset="0"/>
                <a:ea typeface="Tahoma" pitchFamily="34" charset="0"/>
                <a:cs typeface="Tahoma" pitchFamily="34" charset="0"/>
              </a:rPr>
              <a:t>he City Survey* data indicate parents of children up to age 3 were highly satisfied with</a:t>
            </a:r>
            <a:r>
              <a:rPr kumimoji="0" lang="he-IL" sz="1200" i="0" u="none" strike="noStrike" kern="1200" cap="none" spc="0" normalizeH="0" baseline="0" noProof="0" dirty="0">
                <a:ln>
                  <a:noFill/>
                </a:ln>
                <a:effectLst/>
                <a:uLnTx/>
                <a:uFillTx/>
                <a:latin typeface="Tahoma" pitchFamily="34" charset="0"/>
                <a:ea typeface="Tahoma" pitchFamily="34" charset="0"/>
                <a:cs typeface="Tahoma" pitchFamily="34" charset="0"/>
              </a:rPr>
              <a:t>:</a:t>
            </a:r>
          </a:p>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Living in the city and their neighborhood</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lang="en-US" sz="1200" b="1" dirty="0">
                <a:solidFill>
                  <a:prstClr val="black"/>
                </a:solidFill>
                <a:latin typeface="Tahoma" pitchFamily="34" charset="0"/>
                <a:ea typeface="Tahoma" pitchFamily="34" charset="0"/>
                <a:cs typeface="Tahoma" pitchFamily="34" charset="0"/>
              </a:rPr>
              <a:t>Municipality functioning, and their degree of trust in the municipality</a:t>
            </a:r>
            <a:endParaRPr lang="he-IL" sz="1200" b="1" dirty="0">
              <a:solidFill>
                <a:prstClr val="black"/>
              </a:solidFill>
              <a:latin typeface="Tahoma" pitchFamily="34" charset="0"/>
              <a:ea typeface="Tahoma" pitchFamily="34" charset="0"/>
              <a:cs typeface="Tahoma" pitchFamily="34" charset="0"/>
            </a:endParaRPr>
          </a:p>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lang="en-US" sz="1200" b="1" dirty="0">
                <a:solidFill>
                  <a:prstClr val="black"/>
                </a:solidFill>
                <a:latin typeface="Tahoma" pitchFamily="34" charset="0"/>
                <a:ea typeface="Tahoma" pitchFamily="34" charset="0"/>
                <a:cs typeface="Tahoma" pitchFamily="34" charset="0"/>
              </a:rPr>
              <a:t>Municipality services</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and attention to residents: </a:t>
            </a:r>
            <a:b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b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sensitivity to public opinions, problem solving, and accessibility of services</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R="0" lvl="0" algn="l" defTabSz="914400" eaLnBrk="1" fontAlgn="auto" latinLnBrk="0" hangingPunct="1">
              <a:lnSpc>
                <a:spcPct val="150000"/>
              </a:lnSpc>
              <a:spcBef>
                <a:spcPts val="0"/>
              </a:spcBef>
              <a:spcAft>
                <a:spcPts val="0"/>
              </a:spcAft>
              <a:buClr>
                <a:prstClr val="white"/>
              </a:buClr>
              <a:buSzTx/>
              <a:tabLst/>
              <a:defRPr/>
            </a:pPr>
            <a:endParaRPr lang="he-IL" sz="600" dirty="0">
              <a:latin typeface="Tahoma" pitchFamily="34" charset="0"/>
              <a:ea typeface="Tahoma" pitchFamily="34" charset="0"/>
              <a:cs typeface="Tahoma" pitchFamily="34" charset="0"/>
            </a:endParaRPr>
          </a:p>
          <a:p>
            <a:pPr marR="0" lvl="0" algn="l" defTabSz="914400" eaLnBrk="1" fontAlgn="auto" latinLnBrk="0" hangingPunct="1">
              <a:lnSpc>
                <a:spcPct val="150000"/>
              </a:lnSpc>
              <a:spcBef>
                <a:spcPts val="0"/>
              </a:spcBef>
              <a:spcAft>
                <a:spcPts val="0"/>
              </a:spcAft>
              <a:buClr>
                <a:prstClr val="white"/>
              </a:buClr>
              <a:buSzTx/>
              <a:tabLst/>
              <a:defRPr/>
            </a:pPr>
            <a:r>
              <a:rPr lang="en-US" sz="1200" dirty="0">
                <a:latin typeface="Tahoma" pitchFamily="34" charset="0"/>
                <a:ea typeface="Tahoma" pitchFamily="34" charset="0"/>
                <a:cs typeface="Tahoma" pitchFamily="34" charset="0"/>
              </a:rPr>
              <a:t>Additionally, t</a:t>
            </a:r>
            <a:r>
              <a:rPr kumimoji="0" lang="en-US" sz="1200" i="0" u="none" strike="noStrike" kern="1200" cap="none" spc="0" normalizeH="0" baseline="0" noProof="0" dirty="0">
                <a:ln>
                  <a:noFill/>
                </a:ln>
                <a:effectLst/>
                <a:uLnTx/>
                <a:uFillTx/>
                <a:latin typeface="Tahoma" pitchFamily="34" charset="0"/>
                <a:ea typeface="Tahoma" pitchFamily="34" charset="0"/>
                <a:cs typeface="Tahoma" pitchFamily="34" charset="0"/>
              </a:rPr>
              <a:t>hey reported:</a:t>
            </a:r>
            <a:endParaRPr kumimoji="0" lang="he-IL" sz="1200" i="0" u="none" strike="noStrike" kern="1200" cap="none" spc="0" normalizeH="0" baseline="0" noProof="0" dirty="0">
              <a:ln>
                <a:noFill/>
              </a:ln>
              <a:effectLst/>
              <a:uLnTx/>
              <a:uFillTx/>
              <a:latin typeface="Tahoma" pitchFamily="34" charset="0"/>
              <a:ea typeface="Tahoma" pitchFamily="34" charset="0"/>
              <a:cs typeface="Tahoma" pitchFamily="34" charset="0"/>
            </a:endParaRPr>
          </a:p>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 high level of demand for welfare services</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Cost of living is an issue that particularly preoccupies and disturbs them</a:t>
            </a:r>
            <a:endParaRPr kumimoji="0" lang="he-IL" sz="1100" i="0" u="none" strike="noStrike" kern="1200" cap="none" spc="0" normalizeH="0" baseline="0" noProof="0" dirty="0">
              <a:ln>
                <a:noFill/>
              </a:ln>
              <a:effectLst/>
              <a:uLnTx/>
              <a:uFillTx/>
              <a:latin typeface="Tahoma" pitchFamily="34" charset="0"/>
              <a:ea typeface="Tahoma" pitchFamily="34" charset="0"/>
              <a:cs typeface="Tahoma" pitchFamily="34" charset="0"/>
            </a:endParaRPr>
          </a:p>
        </p:txBody>
      </p:sp>
      <p:sp>
        <p:nvSpPr>
          <p:cNvPr id="14" name="TextBox 13"/>
          <p:cNvSpPr txBox="1"/>
          <p:nvPr/>
        </p:nvSpPr>
        <p:spPr>
          <a:xfrm>
            <a:off x="125118" y="6135653"/>
            <a:ext cx="4009168" cy="246221"/>
          </a:xfrm>
          <a:prstGeom prst="rect">
            <a:avLst/>
          </a:prstGeom>
          <a:noFill/>
        </p:spPr>
        <p:txBody>
          <a:bodyPr wrap="square" rtlCol="1">
            <a:spAutoFit/>
          </a:bodyPr>
          <a:lstStyle/>
          <a:p>
            <a:pPr algn="l"/>
            <a:r>
              <a:rPr lang="en-US" sz="1000" dirty="0">
                <a:latin typeface="Tahoma" pitchFamily="34" charset="0"/>
                <a:ea typeface="Tahoma" pitchFamily="34" charset="0"/>
                <a:cs typeface="Tahoma" pitchFamily="34" charset="0"/>
              </a:rPr>
              <a:t>* Survey data were provided by the Tel Aviv-Jaffa Municipality</a:t>
            </a:r>
            <a:endParaRPr lang="he-IL" sz="1000" dirty="0">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id="{0A5954F1-072C-4959-BEB2-D9D6EB589057}"/>
              </a:ext>
            </a:extLst>
          </p:cNvPr>
          <p:cNvSpPr txBox="1"/>
          <p:nvPr/>
        </p:nvSpPr>
        <p:spPr>
          <a:xfrm>
            <a:off x="6337780" y="6185534"/>
            <a:ext cx="4191172" cy="230832"/>
          </a:xfrm>
          <a:prstGeom prst="rect">
            <a:avLst/>
          </a:prstGeom>
          <a:noFill/>
        </p:spPr>
        <p:txBody>
          <a:bodyPr wrap="square" rtlCol="1">
            <a:spAutoFit/>
          </a:bodyPr>
          <a:lstStyle/>
          <a:p>
            <a:pPr algn="r" rtl="1"/>
            <a:r>
              <a:rPr lang="en-US" sz="900" dirty="0">
                <a:solidFill>
                  <a:schemeClr val="tx1">
                    <a:lumMod val="75000"/>
                    <a:lumOff val="25000"/>
                  </a:schemeClr>
                </a:solidFill>
                <a:latin typeface="Tahoma" pitchFamily="34" charset="0"/>
                <a:ea typeface="Tahoma" pitchFamily="34" charset="0"/>
                <a:cs typeface="Tahoma" pitchFamily="34" charset="0"/>
              </a:rPr>
              <a:t>* Additional details about the workshops are provided in the appendices</a:t>
            </a:r>
            <a:endParaRPr lang="he-IL" sz="900" dirty="0">
              <a:solidFill>
                <a:schemeClr val="tx1">
                  <a:lumMod val="75000"/>
                  <a:lumOff val="2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35408283"/>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11</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l"/>
            <a:r>
              <a:rPr lang="en-US" sz="2000" dirty="0">
                <a:solidFill>
                  <a:schemeClr val="bg1"/>
                </a:solidFill>
                <a:latin typeface="Tahoma" pitchFamily="34" charset="0"/>
                <a:ea typeface="Tahoma" pitchFamily="34" charset="0"/>
                <a:cs typeface="Tahoma" pitchFamily="34" charset="0"/>
              </a:rPr>
              <a:t>Acquiring Parenting Tools and Experiences</a:t>
            </a:r>
            <a:endParaRPr lang="he-IL" sz="2000" dirty="0">
              <a:solidFill>
                <a:schemeClr val="bg1"/>
              </a:solidFill>
              <a:latin typeface="Tahoma" pitchFamily="34" charset="0"/>
              <a:ea typeface="Tahoma" pitchFamily="34" charset="0"/>
              <a:cs typeface="Tahoma" pitchFamily="34" charset="0"/>
            </a:endParaRPr>
          </a:p>
        </p:txBody>
      </p:sp>
      <p:sp>
        <p:nvSpPr>
          <p:cNvPr id="17" name="מלבן 16"/>
          <p:cNvSpPr/>
          <p:nvPr/>
        </p:nvSpPr>
        <p:spPr>
          <a:xfrm>
            <a:off x="7257434" y="566128"/>
            <a:ext cx="4717322" cy="5548507"/>
          </a:xfrm>
          <a:prstGeom prst="rect">
            <a:avLst/>
          </a:prstGeom>
          <a:solidFill>
            <a:schemeClr val="bg1"/>
          </a:solidFill>
        </p:spPr>
        <p:txBody>
          <a:bodyPr wrap="square">
            <a:spAutoFit/>
          </a:bodyPr>
          <a:lstStyle/>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Participants’ assessments of the </a:t>
            </a:r>
            <a:r>
              <a:rPr lang="en-US" sz="1200" b="1" dirty="0">
                <a:latin typeface="Tahoma" pitchFamily="34" charset="0"/>
                <a:ea typeface="Tahoma" pitchFamily="34" charset="0"/>
                <a:cs typeface="Tahoma" pitchFamily="34" charset="0"/>
              </a:rPr>
              <a:t>quality of the immediate experience </a:t>
            </a:r>
            <a:r>
              <a:rPr lang="en-US" sz="1200" dirty="0">
                <a:latin typeface="Tahoma" pitchFamily="34" charset="0"/>
                <a:ea typeface="Tahoma" pitchFamily="34" charset="0"/>
                <a:cs typeface="Tahoma" pitchFamily="34" charset="0"/>
              </a:rPr>
              <a:t>were particularly high in terms of enjoyment, positive interaction, encouraging creativity.</a:t>
            </a:r>
            <a:r>
              <a:rPr lang="he-IL" sz="1200" dirty="0">
                <a:latin typeface="Tahoma" pitchFamily="34" charset="0"/>
                <a:ea typeface="Tahoma" pitchFamily="34" charset="0"/>
                <a:cs typeface="Tahoma" pitchFamily="34" charset="0"/>
              </a:rPr>
              <a:t> </a:t>
            </a:r>
            <a:endParaRPr lang="en-US" sz="1200" dirty="0">
              <a:latin typeface="Tahoma" pitchFamily="34" charset="0"/>
              <a:ea typeface="Tahoma" pitchFamily="34" charset="0"/>
              <a:cs typeface="Tahoma" pitchFamily="34" charset="0"/>
            </a:endParaRP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 assessments were moderate regarding acquisition of tools, </a:t>
            </a:r>
            <a:r>
              <a:rPr lang="en-US" sz="1200" b="1" dirty="0">
                <a:latin typeface="Tahoma" pitchFamily="34" charset="0"/>
                <a:ea typeface="Tahoma" pitchFamily="34" charset="0"/>
                <a:cs typeface="Tahoma" pitchFamily="34" charset="0"/>
              </a:rPr>
              <a:t>ability to apply them outside the framework of the workshop</a:t>
            </a:r>
            <a:r>
              <a:rPr lang="en-US" sz="1200" dirty="0">
                <a:latin typeface="Tahoma" pitchFamily="34" charset="0"/>
                <a:ea typeface="Tahoma" pitchFamily="34" charset="0"/>
                <a:cs typeface="Tahoma" pitchFamily="34" charset="0"/>
              </a:rPr>
              <a:t>, and feelings about parental self-efficacy.</a:t>
            </a:r>
            <a:endParaRPr lang="he-IL" sz="1200" dirty="0">
              <a:latin typeface="Tahoma" pitchFamily="34" charset="0"/>
              <a:ea typeface="Tahoma" pitchFamily="34" charset="0"/>
              <a:cs typeface="Tahoma" pitchFamily="34" charset="0"/>
            </a:endParaRP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In response to an open-ended question inviting additional comments (N=75): </a:t>
            </a:r>
            <a:br>
              <a:rPr lang="en-US" sz="1200" dirty="0">
                <a:latin typeface="Tahoma" pitchFamily="34" charset="0"/>
                <a:ea typeface="Tahoma" pitchFamily="34" charset="0"/>
                <a:cs typeface="Tahoma" pitchFamily="34" charset="0"/>
              </a:rPr>
            </a:br>
            <a:r>
              <a:rPr lang="en-US" sz="1200" dirty="0">
                <a:latin typeface="Tahoma" pitchFamily="34" charset="0"/>
                <a:ea typeface="Tahoma" pitchFamily="34" charset="0"/>
                <a:cs typeface="Tahoma" pitchFamily="34" charset="0"/>
              </a:rPr>
              <a:t>About 40% said they benefited from participating in the workshop, and felt it made an enriching contribution.</a:t>
            </a:r>
            <a:r>
              <a:rPr lang="he-IL" sz="1200" dirty="0">
                <a:latin typeface="Tahoma" pitchFamily="34" charset="0"/>
                <a:ea typeface="Tahoma" pitchFamily="34" charset="0"/>
                <a:cs typeface="Tahoma" pitchFamily="34" charset="0"/>
              </a:rPr>
              <a:t> </a:t>
            </a:r>
            <a:br>
              <a:rPr lang="en-US" sz="1200" dirty="0">
                <a:latin typeface="Tahoma" pitchFamily="34" charset="0"/>
                <a:ea typeface="Tahoma" pitchFamily="34" charset="0"/>
                <a:cs typeface="Tahoma" pitchFamily="34" charset="0"/>
              </a:rPr>
            </a:br>
            <a:r>
              <a:rPr lang="en-US" sz="1200" dirty="0">
                <a:latin typeface="Tahoma" pitchFamily="34" charset="0"/>
                <a:ea typeface="Tahoma" pitchFamily="34" charset="0"/>
                <a:cs typeface="Tahoma" pitchFamily="34" charset="0"/>
              </a:rPr>
              <a:t>About a quarter made suggestions to maximize the workshops’ benefit: </a:t>
            </a:r>
            <a:r>
              <a:rPr lang="en-US" sz="1200" b="1" dirty="0">
                <a:latin typeface="Tahoma" pitchFamily="34" charset="0"/>
                <a:ea typeface="Tahoma" pitchFamily="34" charset="0"/>
                <a:cs typeface="Tahoma" pitchFamily="34" charset="0"/>
              </a:rPr>
              <a:t>adding meetings </a:t>
            </a:r>
            <a:r>
              <a:rPr lang="en-US" sz="1200" dirty="0">
                <a:latin typeface="Tahoma" pitchFamily="34" charset="0"/>
                <a:ea typeface="Tahoma" pitchFamily="34" charset="0"/>
                <a:cs typeface="Tahoma" pitchFamily="34" charset="0"/>
              </a:rPr>
              <a:t>to deepen the processes addressed, holding </a:t>
            </a:r>
            <a:r>
              <a:rPr lang="en-US" sz="1200" b="1" dirty="0">
                <a:latin typeface="Tahoma" pitchFamily="34" charset="0"/>
                <a:ea typeface="Tahoma" pitchFamily="34" charset="0"/>
                <a:cs typeface="Tahoma" pitchFamily="34" charset="0"/>
              </a:rPr>
              <a:t>in-depth discussions</a:t>
            </a:r>
            <a:r>
              <a:rPr lang="en-US" sz="1200" dirty="0">
                <a:latin typeface="Tahoma" pitchFamily="34" charset="0"/>
                <a:ea typeface="Tahoma" pitchFamily="34" charset="0"/>
                <a:cs typeface="Tahoma" pitchFamily="34" charset="0"/>
              </a:rPr>
              <a:t> for reflection on the workshop experiences, and </a:t>
            </a:r>
            <a:r>
              <a:rPr lang="en-US" sz="1200" b="1" dirty="0">
                <a:latin typeface="Tahoma" pitchFamily="34" charset="0"/>
                <a:ea typeface="Tahoma" pitchFamily="34" charset="0"/>
                <a:cs typeface="Tahoma" pitchFamily="34" charset="0"/>
              </a:rPr>
              <a:t>expanding the range </a:t>
            </a:r>
            <a:r>
              <a:rPr lang="en-US" sz="1200" dirty="0">
                <a:latin typeface="Tahoma" pitchFamily="34" charset="0"/>
                <a:ea typeface="Tahoma" pitchFamily="34" charset="0"/>
                <a:cs typeface="Tahoma" pitchFamily="34" charset="0"/>
              </a:rPr>
              <a:t>of topics of the workshops.</a:t>
            </a:r>
          </a:p>
          <a:p>
            <a:pPr marL="285750" indent="-285750" algn="l">
              <a:lnSpc>
                <a:spcPct val="150000"/>
              </a:lnSpc>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About 10% reported that participating in the workshop strengthened their confidence as parents, provided an enabling, therapeutic and inclusive space, and taught them new content.</a:t>
            </a:r>
            <a:endParaRPr lang="he-IL" sz="1200" dirty="0">
              <a:latin typeface="Tahoma" pitchFamily="34" charset="0"/>
              <a:ea typeface="Tahoma" pitchFamily="34" charset="0"/>
              <a:cs typeface="Tahoma" pitchFamily="34" charset="0"/>
            </a:endParaRPr>
          </a:p>
        </p:txBody>
      </p:sp>
      <p:graphicFrame>
        <p:nvGraphicFramePr>
          <p:cNvPr id="8" name="Chart 7">
            <a:extLst>
              <a:ext uri="{FF2B5EF4-FFF2-40B4-BE49-F238E27FC236}">
                <a16:creationId xmlns:a16="http://schemas.microsoft.com/office/drawing/2014/main" id="{DCCFC18A-022F-4FC1-B721-155AADE611A5}"/>
              </a:ext>
            </a:extLst>
          </p:cNvPr>
          <p:cNvGraphicFramePr>
            <a:graphicFrameLocks/>
          </p:cNvGraphicFramePr>
          <p:nvPr/>
        </p:nvGraphicFramePr>
        <p:xfrm>
          <a:off x="0" y="400111"/>
          <a:ext cx="7239699" cy="604975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B3240E2-E56A-419A-92BB-03BCD78CF1D0}"/>
              </a:ext>
            </a:extLst>
          </p:cNvPr>
          <p:cNvSpPr txBox="1"/>
          <p:nvPr/>
        </p:nvSpPr>
        <p:spPr>
          <a:xfrm>
            <a:off x="584790" y="341128"/>
            <a:ext cx="584791" cy="261610"/>
          </a:xfrm>
          <a:prstGeom prst="rect">
            <a:avLst/>
          </a:prstGeom>
          <a:noFill/>
        </p:spPr>
        <p:txBody>
          <a:bodyPr wrap="square" rtlCol="1">
            <a:spAutoFit/>
          </a:bodyPr>
          <a:lstStyle/>
          <a:p>
            <a:r>
              <a:rPr lang="en-US" sz="1050" dirty="0">
                <a:solidFill>
                  <a:schemeClr val="bg1"/>
                </a:solidFill>
              </a:rPr>
              <a:t>N=114</a:t>
            </a:r>
            <a:endParaRPr lang="he-IL" sz="1050" dirty="0">
              <a:solidFill>
                <a:schemeClr val="bg1"/>
              </a:solidFill>
            </a:endParaRPr>
          </a:p>
        </p:txBody>
      </p:sp>
      <p:sp>
        <p:nvSpPr>
          <p:cNvPr id="9" name="TextBox 8">
            <a:extLst>
              <a:ext uri="{FF2B5EF4-FFF2-40B4-BE49-F238E27FC236}">
                <a16:creationId xmlns:a16="http://schemas.microsoft.com/office/drawing/2014/main" id="{0E1B91E9-C39D-4A3C-B3B7-F6BCD67CBA81}"/>
              </a:ext>
            </a:extLst>
          </p:cNvPr>
          <p:cNvSpPr txBox="1"/>
          <p:nvPr/>
        </p:nvSpPr>
        <p:spPr>
          <a:xfrm>
            <a:off x="1396415" y="334033"/>
            <a:ext cx="584791" cy="261610"/>
          </a:xfrm>
          <a:prstGeom prst="rect">
            <a:avLst/>
          </a:prstGeom>
          <a:noFill/>
        </p:spPr>
        <p:txBody>
          <a:bodyPr wrap="square" rtlCol="1">
            <a:spAutoFit/>
          </a:bodyPr>
          <a:lstStyle/>
          <a:p>
            <a:r>
              <a:rPr lang="en-US" sz="1050" dirty="0">
                <a:solidFill>
                  <a:schemeClr val="bg1"/>
                </a:solidFill>
              </a:rPr>
              <a:t>N=184</a:t>
            </a:r>
            <a:endParaRPr lang="he-IL" sz="1050" dirty="0">
              <a:solidFill>
                <a:schemeClr val="bg1"/>
              </a:solidFill>
            </a:endParaRPr>
          </a:p>
        </p:txBody>
      </p:sp>
      <p:sp>
        <p:nvSpPr>
          <p:cNvPr id="10" name="TextBox 9">
            <a:extLst>
              <a:ext uri="{FF2B5EF4-FFF2-40B4-BE49-F238E27FC236}">
                <a16:creationId xmlns:a16="http://schemas.microsoft.com/office/drawing/2014/main" id="{4A7A6A9F-B322-4661-80C5-698114417BCD}"/>
              </a:ext>
            </a:extLst>
          </p:cNvPr>
          <p:cNvSpPr txBox="1"/>
          <p:nvPr/>
        </p:nvSpPr>
        <p:spPr>
          <a:xfrm>
            <a:off x="2229307" y="337571"/>
            <a:ext cx="584791" cy="261610"/>
          </a:xfrm>
          <a:prstGeom prst="rect">
            <a:avLst/>
          </a:prstGeom>
          <a:noFill/>
        </p:spPr>
        <p:txBody>
          <a:bodyPr wrap="square" rtlCol="1">
            <a:spAutoFit/>
          </a:bodyPr>
          <a:lstStyle/>
          <a:p>
            <a:r>
              <a:rPr lang="en-US" sz="1050" dirty="0">
                <a:solidFill>
                  <a:schemeClr val="bg1"/>
                </a:solidFill>
              </a:rPr>
              <a:t>N=162</a:t>
            </a:r>
            <a:endParaRPr lang="he-IL" sz="1050" dirty="0">
              <a:solidFill>
                <a:schemeClr val="bg1"/>
              </a:solidFill>
            </a:endParaRPr>
          </a:p>
        </p:txBody>
      </p:sp>
      <p:sp>
        <p:nvSpPr>
          <p:cNvPr id="11" name="TextBox 10">
            <a:extLst>
              <a:ext uri="{FF2B5EF4-FFF2-40B4-BE49-F238E27FC236}">
                <a16:creationId xmlns:a16="http://schemas.microsoft.com/office/drawing/2014/main" id="{57135E11-1B61-43DB-8722-86527A73C9AF}"/>
              </a:ext>
            </a:extLst>
          </p:cNvPr>
          <p:cNvSpPr txBox="1"/>
          <p:nvPr/>
        </p:nvSpPr>
        <p:spPr>
          <a:xfrm>
            <a:off x="3069274" y="337571"/>
            <a:ext cx="584791" cy="261610"/>
          </a:xfrm>
          <a:prstGeom prst="rect">
            <a:avLst/>
          </a:prstGeom>
          <a:noFill/>
        </p:spPr>
        <p:txBody>
          <a:bodyPr wrap="square" rtlCol="1">
            <a:spAutoFit/>
          </a:bodyPr>
          <a:lstStyle/>
          <a:p>
            <a:r>
              <a:rPr lang="en-US" sz="1050" dirty="0">
                <a:solidFill>
                  <a:schemeClr val="bg1"/>
                </a:solidFill>
              </a:rPr>
              <a:t>N=210</a:t>
            </a:r>
            <a:endParaRPr lang="he-IL" sz="1050" dirty="0">
              <a:solidFill>
                <a:schemeClr val="bg1"/>
              </a:solidFill>
            </a:endParaRPr>
          </a:p>
        </p:txBody>
      </p:sp>
      <p:sp>
        <p:nvSpPr>
          <p:cNvPr id="12" name="TextBox 11">
            <a:extLst>
              <a:ext uri="{FF2B5EF4-FFF2-40B4-BE49-F238E27FC236}">
                <a16:creationId xmlns:a16="http://schemas.microsoft.com/office/drawing/2014/main" id="{19FB0666-7EB0-4A45-9E81-01EEF2661D6A}"/>
              </a:ext>
            </a:extLst>
          </p:cNvPr>
          <p:cNvSpPr txBox="1"/>
          <p:nvPr/>
        </p:nvSpPr>
        <p:spPr>
          <a:xfrm>
            <a:off x="3902160" y="341109"/>
            <a:ext cx="584791" cy="261610"/>
          </a:xfrm>
          <a:prstGeom prst="rect">
            <a:avLst/>
          </a:prstGeom>
          <a:noFill/>
        </p:spPr>
        <p:txBody>
          <a:bodyPr wrap="square" rtlCol="1">
            <a:spAutoFit/>
          </a:bodyPr>
          <a:lstStyle/>
          <a:p>
            <a:r>
              <a:rPr lang="en-US" sz="1050" dirty="0">
                <a:solidFill>
                  <a:schemeClr val="bg1"/>
                </a:solidFill>
              </a:rPr>
              <a:t>N=140</a:t>
            </a:r>
            <a:endParaRPr lang="he-IL" sz="1050" dirty="0">
              <a:solidFill>
                <a:schemeClr val="bg1"/>
              </a:solidFill>
            </a:endParaRPr>
          </a:p>
        </p:txBody>
      </p:sp>
      <p:sp>
        <p:nvSpPr>
          <p:cNvPr id="13" name="TextBox 12">
            <a:extLst>
              <a:ext uri="{FF2B5EF4-FFF2-40B4-BE49-F238E27FC236}">
                <a16:creationId xmlns:a16="http://schemas.microsoft.com/office/drawing/2014/main" id="{B6B92A0F-05AB-4E40-BA23-8A000A187E38}"/>
              </a:ext>
            </a:extLst>
          </p:cNvPr>
          <p:cNvSpPr txBox="1"/>
          <p:nvPr/>
        </p:nvSpPr>
        <p:spPr>
          <a:xfrm>
            <a:off x="4735058" y="334014"/>
            <a:ext cx="584791" cy="261610"/>
          </a:xfrm>
          <a:prstGeom prst="rect">
            <a:avLst/>
          </a:prstGeom>
          <a:noFill/>
        </p:spPr>
        <p:txBody>
          <a:bodyPr wrap="square" rtlCol="1">
            <a:spAutoFit/>
          </a:bodyPr>
          <a:lstStyle/>
          <a:p>
            <a:r>
              <a:rPr lang="en-US" sz="1050" dirty="0">
                <a:solidFill>
                  <a:schemeClr val="bg1"/>
                </a:solidFill>
              </a:rPr>
              <a:t>N=140</a:t>
            </a:r>
            <a:endParaRPr lang="he-IL" sz="1050" dirty="0">
              <a:solidFill>
                <a:schemeClr val="bg1"/>
              </a:solidFill>
            </a:endParaRPr>
          </a:p>
        </p:txBody>
      </p:sp>
      <p:sp>
        <p:nvSpPr>
          <p:cNvPr id="15" name="TextBox 14">
            <a:extLst>
              <a:ext uri="{FF2B5EF4-FFF2-40B4-BE49-F238E27FC236}">
                <a16:creationId xmlns:a16="http://schemas.microsoft.com/office/drawing/2014/main" id="{7CF72322-FE93-4256-B2D6-840C594DE8E2}"/>
              </a:ext>
            </a:extLst>
          </p:cNvPr>
          <p:cNvSpPr txBox="1"/>
          <p:nvPr/>
        </p:nvSpPr>
        <p:spPr>
          <a:xfrm>
            <a:off x="5546686" y="337552"/>
            <a:ext cx="584791" cy="261610"/>
          </a:xfrm>
          <a:prstGeom prst="rect">
            <a:avLst/>
          </a:prstGeom>
          <a:noFill/>
        </p:spPr>
        <p:txBody>
          <a:bodyPr wrap="square" rtlCol="1">
            <a:spAutoFit/>
          </a:bodyPr>
          <a:lstStyle/>
          <a:p>
            <a:r>
              <a:rPr lang="en-US" sz="1050" dirty="0">
                <a:solidFill>
                  <a:schemeClr val="bg1"/>
                </a:solidFill>
              </a:rPr>
              <a:t>N=150</a:t>
            </a:r>
            <a:endParaRPr lang="he-IL" sz="1050" dirty="0">
              <a:solidFill>
                <a:schemeClr val="bg1"/>
              </a:solidFill>
            </a:endParaRPr>
          </a:p>
        </p:txBody>
      </p:sp>
      <p:sp>
        <p:nvSpPr>
          <p:cNvPr id="16" name="TextBox 15">
            <a:extLst>
              <a:ext uri="{FF2B5EF4-FFF2-40B4-BE49-F238E27FC236}">
                <a16:creationId xmlns:a16="http://schemas.microsoft.com/office/drawing/2014/main" id="{3D35FDCF-EA9D-44DD-A1E7-61BD8D9AA679}"/>
              </a:ext>
            </a:extLst>
          </p:cNvPr>
          <p:cNvSpPr txBox="1"/>
          <p:nvPr/>
        </p:nvSpPr>
        <p:spPr>
          <a:xfrm>
            <a:off x="6390212" y="341090"/>
            <a:ext cx="584791" cy="261610"/>
          </a:xfrm>
          <a:prstGeom prst="rect">
            <a:avLst/>
          </a:prstGeom>
          <a:noFill/>
        </p:spPr>
        <p:txBody>
          <a:bodyPr wrap="square" rtlCol="1">
            <a:spAutoFit/>
          </a:bodyPr>
          <a:lstStyle/>
          <a:p>
            <a:r>
              <a:rPr lang="en-US" sz="1050" dirty="0">
                <a:solidFill>
                  <a:schemeClr val="bg1"/>
                </a:solidFill>
              </a:rPr>
              <a:t>N=127</a:t>
            </a:r>
            <a:endParaRPr lang="he-IL" sz="1050" dirty="0">
              <a:solidFill>
                <a:schemeClr val="bg1"/>
              </a:solidFill>
            </a:endParaRPr>
          </a:p>
        </p:txBody>
      </p:sp>
    </p:spTree>
    <p:extLst>
      <p:ext uri="{BB962C8B-B14F-4D97-AF65-F5344CB8AC3E}">
        <p14:creationId xmlns:p14="http://schemas.microsoft.com/office/powerpoint/2010/main" val="324122395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12</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l"/>
            <a:r>
              <a:rPr lang="en-US" sz="2000" dirty="0">
                <a:solidFill>
                  <a:schemeClr val="bg1"/>
                </a:solidFill>
                <a:latin typeface="Tahoma" pitchFamily="34" charset="0"/>
                <a:ea typeface="Tahoma" pitchFamily="34" charset="0"/>
                <a:cs typeface="Tahoma" pitchFamily="34" charset="0"/>
              </a:rPr>
              <a:t>Acquiring Parenting Tools and Experiences</a:t>
            </a:r>
            <a:endParaRPr lang="he-IL" sz="2000" dirty="0">
              <a:solidFill>
                <a:schemeClr val="bg1"/>
              </a:solidFill>
              <a:latin typeface="Tahoma" pitchFamily="34" charset="0"/>
              <a:ea typeface="Tahoma" pitchFamily="34" charset="0"/>
              <a:cs typeface="Tahoma" pitchFamily="34" charset="0"/>
            </a:endParaRPr>
          </a:p>
        </p:txBody>
      </p:sp>
      <p:sp>
        <p:nvSpPr>
          <p:cNvPr id="17" name="מלבן 16"/>
          <p:cNvSpPr/>
          <p:nvPr/>
        </p:nvSpPr>
        <p:spPr>
          <a:xfrm>
            <a:off x="7255401" y="4827735"/>
            <a:ext cx="4818366" cy="885692"/>
          </a:xfrm>
          <a:prstGeom prst="rect">
            <a:avLst/>
          </a:prstGeom>
          <a:solidFill>
            <a:srgbClr val="90B6DE"/>
          </a:solidFill>
        </p:spPr>
        <p:txBody>
          <a:bodyPr wrap="square">
            <a:spAutoFit/>
          </a:bodyPr>
          <a:lstStyle/>
          <a:p>
            <a:pPr algn="l">
              <a:lnSpc>
                <a:spcPct val="150000"/>
              </a:lnSpc>
            </a:pPr>
            <a:r>
              <a:rPr lang="en-US" sz="1200" b="1" dirty="0">
                <a:latin typeface="Tahoma" pitchFamily="34" charset="0"/>
                <a:ea typeface="Tahoma" pitchFamily="34" charset="0"/>
                <a:cs typeface="Tahoma" pitchFamily="34" charset="0"/>
              </a:rPr>
              <a:t>The workshop's contribution to positive interaction with children was higher among parents of children from birth through 6 months (97%) or those over 2 years old (86%)</a:t>
            </a:r>
            <a:endParaRPr lang="he-IL" sz="1200" dirty="0">
              <a:latin typeface="Tahoma" pitchFamily="34" charset="0"/>
              <a:ea typeface="Tahoma" pitchFamily="34" charset="0"/>
              <a:cs typeface="Tahoma" pitchFamily="34" charset="0"/>
            </a:endParaRPr>
          </a:p>
        </p:txBody>
      </p:sp>
      <p:grpSp>
        <p:nvGrpSpPr>
          <p:cNvPr id="13" name="Group 12">
            <a:extLst>
              <a:ext uri="{FF2B5EF4-FFF2-40B4-BE49-F238E27FC236}">
                <a16:creationId xmlns:a16="http://schemas.microsoft.com/office/drawing/2014/main" id="{0BC8393C-0FF0-4696-886C-B4B2A6A8EF35}"/>
              </a:ext>
            </a:extLst>
          </p:cNvPr>
          <p:cNvGrpSpPr/>
          <p:nvPr/>
        </p:nvGrpSpPr>
        <p:grpSpPr>
          <a:xfrm>
            <a:off x="2372505" y="400110"/>
            <a:ext cx="9701262" cy="4299730"/>
            <a:chOff x="1185592" y="2053651"/>
            <a:chExt cx="9701262" cy="4299730"/>
          </a:xfrm>
        </p:grpSpPr>
        <p:sp>
          <p:nvSpPr>
            <p:cNvPr id="12" name="Rectangle 11">
              <a:extLst>
                <a:ext uri="{FF2B5EF4-FFF2-40B4-BE49-F238E27FC236}">
                  <a16:creationId xmlns:a16="http://schemas.microsoft.com/office/drawing/2014/main" id="{558F4F86-C948-4994-ACBE-CC42050F9167}"/>
                </a:ext>
              </a:extLst>
            </p:cNvPr>
            <p:cNvSpPr/>
            <p:nvPr/>
          </p:nvSpPr>
          <p:spPr>
            <a:xfrm>
              <a:off x="1185592" y="6038702"/>
              <a:ext cx="9701262" cy="31467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aphicFrame>
          <p:nvGraphicFramePr>
            <p:cNvPr id="10" name="Chart 9">
              <a:extLst>
                <a:ext uri="{FF2B5EF4-FFF2-40B4-BE49-F238E27FC236}">
                  <a16:creationId xmlns:a16="http://schemas.microsoft.com/office/drawing/2014/main" id="{4A4B4816-D738-4D17-9968-E961022C3A95}"/>
                </a:ext>
              </a:extLst>
            </p:cNvPr>
            <p:cNvGraphicFramePr>
              <a:graphicFrameLocks/>
            </p:cNvGraphicFramePr>
            <p:nvPr/>
          </p:nvGraphicFramePr>
          <p:xfrm>
            <a:off x="5846854" y="2450592"/>
            <a:ext cx="5040000" cy="35983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8066489F-5CAB-446B-AC2A-2219F8DEE729}"/>
                </a:ext>
              </a:extLst>
            </p:cNvPr>
            <p:cNvGraphicFramePr>
              <a:graphicFrameLocks/>
            </p:cNvGraphicFramePr>
            <p:nvPr/>
          </p:nvGraphicFramePr>
          <p:xfrm>
            <a:off x="1185592" y="2450592"/>
            <a:ext cx="5040000" cy="3598314"/>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a:extLst>
                <a:ext uri="{FF2B5EF4-FFF2-40B4-BE49-F238E27FC236}">
                  <a16:creationId xmlns:a16="http://schemas.microsoft.com/office/drawing/2014/main" id="{24F7B97C-68B8-459C-BD53-524751C9440B}"/>
                </a:ext>
              </a:extLst>
            </p:cNvPr>
            <p:cNvPicPr>
              <a:picLocks noChangeAspect="1"/>
            </p:cNvPicPr>
            <p:nvPr/>
          </p:nvPicPr>
          <p:blipFill>
            <a:blip r:embed="rId6"/>
            <a:stretch>
              <a:fillRect/>
            </a:stretch>
          </p:blipFill>
          <p:spPr>
            <a:xfrm>
              <a:off x="4279583" y="6038702"/>
              <a:ext cx="3495675" cy="228600"/>
            </a:xfrm>
            <a:prstGeom prst="rect">
              <a:avLst/>
            </a:prstGeom>
          </p:spPr>
        </p:pic>
        <p:sp>
          <p:nvSpPr>
            <p:cNvPr id="6" name="TextBox 5">
              <a:extLst>
                <a:ext uri="{FF2B5EF4-FFF2-40B4-BE49-F238E27FC236}">
                  <a16:creationId xmlns:a16="http://schemas.microsoft.com/office/drawing/2014/main" id="{A489E904-2ED5-4AB5-A2A3-DA0AB31D671C}"/>
                </a:ext>
              </a:extLst>
            </p:cNvPr>
            <p:cNvSpPr txBox="1"/>
            <p:nvPr/>
          </p:nvSpPr>
          <p:spPr>
            <a:xfrm>
              <a:off x="5159262" y="2519483"/>
              <a:ext cx="1736318" cy="3303034"/>
            </a:xfrm>
            <a:prstGeom prst="rect">
              <a:avLst/>
            </a:prstGeom>
            <a:solidFill>
              <a:schemeClr val="bg1">
                <a:lumMod val="50000"/>
              </a:schemeClr>
            </a:solidFill>
          </p:spPr>
          <p:txBody>
            <a:bodyPr wrap="square" rtlCol="1">
              <a:spAutoFit/>
            </a:bodyPr>
            <a:lstStyle/>
            <a:p>
              <a:pPr algn="ctr" rtl="1">
                <a:lnSpc>
                  <a:spcPct val="250000"/>
                </a:lnSpc>
              </a:pPr>
              <a:r>
                <a:rPr lang="en-US" sz="1400" dirty="0">
                  <a:solidFill>
                    <a:schemeClr val="bg1"/>
                  </a:solidFill>
                  <a:latin typeface="Calibri" panose="020F0502020204030204" pitchFamily="34" charset="0"/>
                  <a:cs typeface="Calibri" panose="020F0502020204030204" pitchFamily="34" charset="0"/>
                </a:rPr>
                <a:t>Over 3</a:t>
              </a:r>
              <a:endParaRPr lang="he-IL" sz="1400" dirty="0">
                <a:solidFill>
                  <a:schemeClr val="bg1"/>
                </a:solidFill>
                <a:latin typeface="Calibri" panose="020F0502020204030204" pitchFamily="34" charset="0"/>
                <a:cs typeface="Calibri" panose="020F0502020204030204" pitchFamily="34" charset="0"/>
              </a:endParaRPr>
            </a:p>
            <a:p>
              <a:pPr algn="ctr" rtl="1">
                <a:lnSpc>
                  <a:spcPct val="250000"/>
                </a:lnSpc>
              </a:pPr>
              <a:r>
                <a:rPr lang="en-US" sz="1400" dirty="0">
                  <a:solidFill>
                    <a:schemeClr val="bg1"/>
                  </a:solidFill>
                  <a:latin typeface="Calibri" panose="020F0502020204030204" pitchFamily="34" charset="0"/>
                  <a:cs typeface="Calibri" panose="020F0502020204030204" pitchFamily="34" charset="0"/>
                </a:rPr>
                <a:t>2-3 years</a:t>
              </a:r>
              <a:endParaRPr lang="he-IL" sz="1400" dirty="0">
                <a:solidFill>
                  <a:schemeClr val="bg1"/>
                </a:solidFill>
                <a:latin typeface="Calibri" panose="020F0502020204030204" pitchFamily="34" charset="0"/>
                <a:cs typeface="Calibri" panose="020F0502020204030204" pitchFamily="34" charset="0"/>
              </a:endParaRPr>
            </a:p>
            <a:p>
              <a:pPr algn="ctr" rtl="1">
                <a:lnSpc>
                  <a:spcPct val="250000"/>
                </a:lnSpc>
              </a:pPr>
              <a:r>
                <a:rPr lang="en-US" sz="1400" dirty="0">
                  <a:solidFill>
                    <a:schemeClr val="bg1"/>
                  </a:solidFill>
                  <a:latin typeface="Calibri" panose="020F0502020204030204" pitchFamily="34" charset="0"/>
                  <a:cs typeface="Calibri" panose="020F0502020204030204" pitchFamily="34" charset="0"/>
                </a:rPr>
                <a:t>1.5 – 2 years</a:t>
              </a:r>
              <a:endParaRPr lang="he-IL" sz="1400" dirty="0">
                <a:solidFill>
                  <a:schemeClr val="bg1"/>
                </a:solidFill>
                <a:latin typeface="Calibri" panose="020F0502020204030204" pitchFamily="34" charset="0"/>
                <a:cs typeface="Calibri" panose="020F0502020204030204" pitchFamily="34" charset="0"/>
              </a:endParaRPr>
            </a:p>
            <a:p>
              <a:pPr algn="ctr" rtl="1">
                <a:lnSpc>
                  <a:spcPct val="250000"/>
                </a:lnSpc>
              </a:pPr>
              <a:r>
                <a:rPr lang="en-US" sz="1400" dirty="0">
                  <a:solidFill>
                    <a:schemeClr val="bg1"/>
                  </a:solidFill>
                  <a:latin typeface="Calibri" panose="020F0502020204030204" pitchFamily="34" charset="0"/>
                  <a:cs typeface="Calibri" panose="020F0502020204030204" pitchFamily="34" charset="0"/>
                </a:rPr>
                <a:t>1-1.5 years</a:t>
              </a:r>
              <a:endParaRPr lang="he-IL" sz="1400" dirty="0">
                <a:solidFill>
                  <a:schemeClr val="bg1"/>
                </a:solidFill>
                <a:latin typeface="Calibri" panose="020F0502020204030204" pitchFamily="34" charset="0"/>
                <a:cs typeface="Calibri" panose="020F0502020204030204" pitchFamily="34" charset="0"/>
              </a:endParaRPr>
            </a:p>
            <a:p>
              <a:pPr algn="ctr" rtl="1">
                <a:lnSpc>
                  <a:spcPct val="250000"/>
                </a:lnSpc>
              </a:pPr>
              <a:r>
                <a:rPr lang="en-US" sz="1400" dirty="0">
                  <a:solidFill>
                    <a:schemeClr val="bg1"/>
                  </a:solidFill>
                  <a:latin typeface="Calibri" panose="020F0502020204030204" pitchFamily="34" charset="0"/>
                  <a:cs typeface="Calibri" panose="020F0502020204030204" pitchFamily="34" charset="0"/>
                </a:rPr>
                <a:t>6 months– 1 year</a:t>
              </a:r>
              <a:endParaRPr lang="he-IL" sz="1400" dirty="0">
                <a:solidFill>
                  <a:schemeClr val="bg1"/>
                </a:solidFill>
                <a:latin typeface="Calibri" panose="020F0502020204030204" pitchFamily="34" charset="0"/>
                <a:cs typeface="Calibri" panose="020F0502020204030204" pitchFamily="34" charset="0"/>
              </a:endParaRPr>
            </a:p>
            <a:p>
              <a:pPr algn="ctr" rtl="1">
                <a:lnSpc>
                  <a:spcPct val="250000"/>
                </a:lnSpc>
              </a:pPr>
              <a:r>
                <a:rPr lang="en-US" sz="1400" dirty="0">
                  <a:solidFill>
                    <a:schemeClr val="bg1"/>
                  </a:solidFill>
                  <a:latin typeface="Calibri" panose="020F0502020204030204" pitchFamily="34" charset="0"/>
                  <a:cs typeface="Calibri" panose="020F0502020204030204" pitchFamily="34" charset="0"/>
                </a:rPr>
                <a:t>Less than 6 months</a:t>
              </a:r>
              <a:endParaRPr lang="he-IL" sz="1400" dirty="0">
                <a:solidFill>
                  <a:schemeClr val="bg1"/>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679B7F5-E46B-4C79-A057-E133918A4600}"/>
                </a:ext>
              </a:extLst>
            </p:cNvPr>
            <p:cNvSpPr txBox="1"/>
            <p:nvPr/>
          </p:nvSpPr>
          <p:spPr>
            <a:xfrm>
              <a:off x="6983204" y="2063785"/>
              <a:ext cx="3903650" cy="430887"/>
            </a:xfrm>
            <a:prstGeom prst="rect">
              <a:avLst/>
            </a:prstGeom>
            <a:noFill/>
          </p:spPr>
          <p:txBody>
            <a:bodyPr wrap="square" rtlCol="1">
              <a:spAutoFit/>
            </a:bodyPr>
            <a:lstStyle/>
            <a:p>
              <a:pPr algn="ctr" rtl="1"/>
              <a:r>
                <a:rPr lang="en-US" sz="1100" b="1" dirty="0">
                  <a:solidFill>
                    <a:schemeClr val="tx1">
                      <a:lumMod val="75000"/>
                      <a:lumOff val="25000"/>
                    </a:schemeClr>
                  </a:solidFill>
                  <a:latin typeface="Calibri" panose="020F0502020204030204" pitchFamily="34" charset="0"/>
                  <a:cs typeface="Calibri" panose="020F0502020204030204" pitchFamily="34" charset="0"/>
                </a:rPr>
                <a:t>To what extent do you feel that the workshop contributed to positive interactions between you and your child?</a:t>
              </a:r>
              <a:endParaRPr lang="he-IL" sz="11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880B0771-888E-42DD-89B4-1EC074B397DE}"/>
                </a:ext>
              </a:extLst>
            </p:cNvPr>
            <p:cNvSpPr txBox="1"/>
            <p:nvPr/>
          </p:nvSpPr>
          <p:spPr>
            <a:xfrm>
              <a:off x="1212975" y="2053651"/>
              <a:ext cx="4172762" cy="430887"/>
            </a:xfrm>
            <a:prstGeom prst="rect">
              <a:avLst/>
            </a:prstGeom>
            <a:noFill/>
          </p:spPr>
          <p:txBody>
            <a:bodyPr wrap="square" rtlCol="1">
              <a:spAutoFit/>
            </a:bodyPr>
            <a:lstStyle/>
            <a:p>
              <a:pPr algn="ctr" rtl="1"/>
              <a:r>
                <a:rPr lang="en-US" sz="1100" b="1" dirty="0">
                  <a:solidFill>
                    <a:schemeClr val="tx1">
                      <a:lumMod val="75000"/>
                      <a:lumOff val="25000"/>
                    </a:schemeClr>
                  </a:solidFill>
                  <a:latin typeface="Calibri" panose="020F0502020204030204" pitchFamily="34" charset="0"/>
                  <a:cs typeface="Calibri" panose="020F0502020204030204" pitchFamily="34" charset="0"/>
                </a:rPr>
                <a:t>To what extent did the workshop provide you with new and applicable knowledge and / or tools for future use with your child?</a:t>
              </a:r>
              <a:endParaRPr lang="he-IL" sz="1100" b="1"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21" name="TextBox 20">
            <a:extLst>
              <a:ext uri="{FF2B5EF4-FFF2-40B4-BE49-F238E27FC236}">
                <a16:creationId xmlns:a16="http://schemas.microsoft.com/office/drawing/2014/main" id="{C826DE70-452D-48C8-A197-A4FD5F413ACA}"/>
              </a:ext>
            </a:extLst>
          </p:cNvPr>
          <p:cNvSpPr txBox="1"/>
          <p:nvPr/>
        </p:nvSpPr>
        <p:spPr>
          <a:xfrm>
            <a:off x="2372505" y="4827735"/>
            <a:ext cx="4745736" cy="885692"/>
          </a:xfrm>
          <a:prstGeom prst="roundRect">
            <a:avLst>
              <a:gd name="adj" fmla="val 0"/>
            </a:avLst>
          </a:prstGeom>
          <a:solidFill>
            <a:srgbClr val="90B6DE"/>
          </a:solidFill>
        </p:spPr>
        <p:txBody>
          <a:bodyPr wrap="square">
            <a:spAutoFit/>
          </a:bodyPr>
          <a:lstStyle/>
          <a:p>
            <a:pPr algn="l">
              <a:lnSpc>
                <a:spcPct val="150000"/>
              </a:lnSpc>
            </a:pPr>
            <a:r>
              <a:rPr lang="en-US" sz="1200" b="1" dirty="0">
                <a:latin typeface="Tahoma" pitchFamily="34" charset="0"/>
                <a:ea typeface="Tahoma" pitchFamily="34" charset="0"/>
                <a:cs typeface="Tahoma" pitchFamily="34" charset="0"/>
              </a:rPr>
              <a:t>The younger the children, the more likely parents were to say they acquired new and applicable tools for future use with their children</a:t>
            </a:r>
            <a:endParaRPr lang="he-IL" sz="1200" b="1" dirty="0">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0B78BD71-774F-4C2A-A466-606CB01C4547}"/>
              </a:ext>
            </a:extLst>
          </p:cNvPr>
          <p:cNvSpPr txBox="1"/>
          <p:nvPr/>
        </p:nvSpPr>
        <p:spPr>
          <a:xfrm>
            <a:off x="6955167" y="1295831"/>
            <a:ext cx="584791" cy="261610"/>
          </a:xfrm>
          <a:prstGeom prst="rect">
            <a:avLst/>
          </a:prstGeom>
          <a:noFill/>
        </p:spPr>
        <p:txBody>
          <a:bodyPr wrap="square" rtlCol="1">
            <a:spAutoFit/>
          </a:bodyPr>
          <a:lstStyle/>
          <a:p>
            <a:r>
              <a:rPr lang="en-US" sz="1050" dirty="0">
                <a:solidFill>
                  <a:schemeClr val="bg1"/>
                </a:solidFill>
              </a:rPr>
              <a:t>N=31</a:t>
            </a:r>
            <a:endParaRPr lang="he-IL" sz="1050" dirty="0">
              <a:solidFill>
                <a:schemeClr val="bg1"/>
              </a:solidFill>
            </a:endParaRPr>
          </a:p>
        </p:txBody>
      </p:sp>
      <p:sp>
        <p:nvSpPr>
          <p:cNvPr id="20" name="TextBox 19">
            <a:extLst>
              <a:ext uri="{FF2B5EF4-FFF2-40B4-BE49-F238E27FC236}">
                <a16:creationId xmlns:a16="http://schemas.microsoft.com/office/drawing/2014/main" id="{CE7722D6-03A1-4819-8817-BE0DC3281E34}"/>
              </a:ext>
            </a:extLst>
          </p:cNvPr>
          <p:cNvSpPr txBox="1"/>
          <p:nvPr/>
        </p:nvSpPr>
        <p:spPr>
          <a:xfrm>
            <a:off x="7224527" y="1833246"/>
            <a:ext cx="584791" cy="261610"/>
          </a:xfrm>
          <a:prstGeom prst="rect">
            <a:avLst/>
          </a:prstGeom>
          <a:noFill/>
        </p:spPr>
        <p:txBody>
          <a:bodyPr wrap="square" rtlCol="1">
            <a:spAutoFit/>
          </a:bodyPr>
          <a:lstStyle/>
          <a:p>
            <a:r>
              <a:rPr lang="en-US" sz="1050" dirty="0">
                <a:solidFill>
                  <a:schemeClr val="bg1"/>
                </a:solidFill>
              </a:rPr>
              <a:t>N=64</a:t>
            </a:r>
            <a:endParaRPr lang="he-IL" sz="1050" dirty="0">
              <a:solidFill>
                <a:schemeClr val="bg1"/>
              </a:solidFill>
            </a:endParaRPr>
          </a:p>
        </p:txBody>
      </p:sp>
      <p:sp>
        <p:nvSpPr>
          <p:cNvPr id="24" name="TextBox 23">
            <a:extLst>
              <a:ext uri="{FF2B5EF4-FFF2-40B4-BE49-F238E27FC236}">
                <a16:creationId xmlns:a16="http://schemas.microsoft.com/office/drawing/2014/main" id="{CDB65840-9F4D-4CDA-A7D8-01DF0703C75E}"/>
              </a:ext>
            </a:extLst>
          </p:cNvPr>
          <p:cNvSpPr txBox="1"/>
          <p:nvPr/>
        </p:nvSpPr>
        <p:spPr>
          <a:xfrm>
            <a:off x="6940987" y="2347144"/>
            <a:ext cx="584791" cy="261610"/>
          </a:xfrm>
          <a:prstGeom prst="rect">
            <a:avLst/>
          </a:prstGeom>
          <a:noFill/>
        </p:spPr>
        <p:txBody>
          <a:bodyPr wrap="square" rtlCol="1">
            <a:spAutoFit/>
          </a:bodyPr>
          <a:lstStyle/>
          <a:p>
            <a:r>
              <a:rPr lang="en-US" sz="1050" dirty="0">
                <a:solidFill>
                  <a:schemeClr val="bg1"/>
                </a:solidFill>
              </a:rPr>
              <a:t>N=15</a:t>
            </a:r>
            <a:endParaRPr lang="he-IL" sz="1050" dirty="0">
              <a:solidFill>
                <a:schemeClr val="bg1"/>
              </a:solidFill>
            </a:endParaRPr>
          </a:p>
        </p:txBody>
      </p:sp>
      <p:sp>
        <p:nvSpPr>
          <p:cNvPr id="25" name="TextBox 24">
            <a:extLst>
              <a:ext uri="{FF2B5EF4-FFF2-40B4-BE49-F238E27FC236}">
                <a16:creationId xmlns:a16="http://schemas.microsoft.com/office/drawing/2014/main" id="{81B5676E-DF1E-46DA-A399-3DBABC77C8B1}"/>
              </a:ext>
            </a:extLst>
          </p:cNvPr>
          <p:cNvSpPr txBox="1"/>
          <p:nvPr/>
        </p:nvSpPr>
        <p:spPr>
          <a:xfrm>
            <a:off x="7212883" y="2913039"/>
            <a:ext cx="584791" cy="261610"/>
          </a:xfrm>
          <a:prstGeom prst="rect">
            <a:avLst/>
          </a:prstGeom>
          <a:noFill/>
        </p:spPr>
        <p:txBody>
          <a:bodyPr wrap="square" rtlCol="1">
            <a:spAutoFit/>
          </a:bodyPr>
          <a:lstStyle/>
          <a:p>
            <a:r>
              <a:rPr lang="en-US" sz="1050" dirty="0">
                <a:solidFill>
                  <a:schemeClr val="bg1"/>
                </a:solidFill>
              </a:rPr>
              <a:t>N=13</a:t>
            </a:r>
            <a:endParaRPr lang="he-IL" sz="1050" dirty="0">
              <a:solidFill>
                <a:schemeClr val="bg1"/>
              </a:solidFill>
            </a:endParaRPr>
          </a:p>
        </p:txBody>
      </p:sp>
      <p:sp>
        <p:nvSpPr>
          <p:cNvPr id="26" name="TextBox 25">
            <a:extLst>
              <a:ext uri="{FF2B5EF4-FFF2-40B4-BE49-F238E27FC236}">
                <a16:creationId xmlns:a16="http://schemas.microsoft.com/office/drawing/2014/main" id="{4A68D355-DC33-400B-89F6-CBB6FB7A1B6F}"/>
              </a:ext>
            </a:extLst>
          </p:cNvPr>
          <p:cNvSpPr txBox="1"/>
          <p:nvPr/>
        </p:nvSpPr>
        <p:spPr>
          <a:xfrm>
            <a:off x="6662771" y="2907142"/>
            <a:ext cx="584791" cy="261610"/>
          </a:xfrm>
          <a:prstGeom prst="rect">
            <a:avLst/>
          </a:prstGeom>
          <a:noFill/>
        </p:spPr>
        <p:txBody>
          <a:bodyPr wrap="square" rtlCol="1">
            <a:spAutoFit/>
          </a:bodyPr>
          <a:lstStyle/>
          <a:p>
            <a:r>
              <a:rPr lang="en-US" sz="1050" dirty="0">
                <a:solidFill>
                  <a:schemeClr val="bg1"/>
                </a:solidFill>
              </a:rPr>
              <a:t>N=15</a:t>
            </a:r>
            <a:endParaRPr lang="he-IL" sz="1050" dirty="0">
              <a:solidFill>
                <a:schemeClr val="bg1"/>
              </a:solidFill>
            </a:endParaRPr>
          </a:p>
        </p:txBody>
      </p:sp>
      <p:sp>
        <p:nvSpPr>
          <p:cNvPr id="27" name="TextBox 26">
            <a:extLst>
              <a:ext uri="{FF2B5EF4-FFF2-40B4-BE49-F238E27FC236}">
                <a16:creationId xmlns:a16="http://schemas.microsoft.com/office/drawing/2014/main" id="{6128C29A-1FF8-42D1-A092-624F1DC97A4D}"/>
              </a:ext>
            </a:extLst>
          </p:cNvPr>
          <p:cNvSpPr txBox="1"/>
          <p:nvPr/>
        </p:nvSpPr>
        <p:spPr>
          <a:xfrm>
            <a:off x="7020298" y="3451636"/>
            <a:ext cx="584791" cy="261610"/>
          </a:xfrm>
          <a:prstGeom prst="rect">
            <a:avLst/>
          </a:prstGeom>
          <a:noFill/>
        </p:spPr>
        <p:txBody>
          <a:bodyPr wrap="square" rtlCol="1">
            <a:spAutoFit/>
          </a:bodyPr>
          <a:lstStyle/>
          <a:p>
            <a:r>
              <a:rPr lang="en-US" sz="1050" dirty="0">
                <a:solidFill>
                  <a:schemeClr val="bg1"/>
                </a:solidFill>
              </a:rPr>
              <a:t>N=21</a:t>
            </a:r>
            <a:endParaRPr lang="he-IL" sz="1050" dirty="0">
              <a:solidFill>
                <a:schemeClr val="bg1"/>
              </a:solidFill>
            </a:endParaRPr>
          </a:p>
        </p:txBody>
      </p:sp>
      <p:sp>
        <p:nvSpPr>
          <p:cNvPr id="28" name="TextBox 27">
            <a:extLst>
              <a:ext uri="{FF2B5EF4-FFF2-40B4-BE49-F238E27FC236}">
                <a16:creationId xmlns:a16="http://schemas.microsoft.com/office/drawing/2014/main" id="{114C9046-E531-4250-92BE-2F4D623483BB}"/>
              </a:ext>
            </a:extLst>
          </p:cNvPr>
          <p:cNvSpPr txBox="1"/>
          <p:nvPr/>
        </p:nvSpPr>
        <p:spPr>
          <a:xfrm>
            <a:off x="6964196" y="3954348"/>
            <a:ext cx="584791" cy="261610"/>
          </a:xfrm>
          <a:prstGeom prst="rect">
            <a:avLst/>
          </a:prstGeom>
          <a:noFill/>
        </p:spPr>
        <p:txBody>
          <a:bodyPr wrap="square" rtlCol="1">
            <a:spAutoFit/>
          </a:bodyPr>
          <a:lstStyle/>
          <a:p>
            <a:r>
              <a:rPr lang="en-US" sz="1050" dirty="0">
                <a:solidFill>
                  <a:schemeClr val="bg1"/>
                </a:solidFill>
              </a:rPr>
              <a:t>N=39</a:t>
            </a:r>
            <a:endParaRPr lang="he-IL" sz="1050" dirty="0">
              <a:solidFill>
                <a:schemeClr val="bg1"/>
              </a:solidFill>
            </a:endParaRPr>
          </a:p>
        </p:txBody>
      </p:sp>
      <p:sp>
        <p:nvSpPr>
          <p:cNvPr id="29" name="TextBox 28">
            <a:extLst>
              <a:ext uri="{FF2B5EF4-FFF2-40B4-BE49-F238E27FC236}">
                <a16:creationId xmlns:a16="http://schemas.microsoft.com/office/drawing/2014/main" id="{E9669467-8E81-4EAD-A8DC-5524BBDCA69A}"/>
              </a:ext>
            </a:extLst>
          </p:cNvPr>
          <p:cNvSpPr txBox="1"/>
          <p:nvPr/>
        </p:nvSpPr>
        <p:spPr>
          <a:xfrm>
            <a:off x="6728343" y="1836784"/>
            <a:ext cx="584791" cy="261610"/>
          </a:xfrm>
          <a:prstGeom prst="rect">
            <a:avLst/>
          </a:prstGeom>
          <a:noFill/>
        </p:spPr>
        <p:txBody>
          <a:bodyPr wrap="square" rtlCol="1">
            <a:spAutoFit/>
          </a:bodyPr>
          <a:lstStyle/>
          <a:p>
            <a:r>
              <a:rPr lang="en-US" sz="1050" dirty="0">
                <a:solidFill>
                  <a:schemeClr val="bg1"/>
                </a:solidFill>
              </a:rPr>
              <a:t>N=65</a:t>
            </a:r>
            <a:endParaRPr lang="he-IL" sz="1050" dirty="0">
              <a:solidFill>
                <a:schemeClr val="bg1"/>
              </a:solidFill>
            </a:endParaRPr>
          </a:p>
        </p:txBody>
      </p:sp>
      <p:sp>
        <p:nvSpPr>
          <p:cNvPr id="30" name="TextBox 29">
            <a:extLst>
              <a:ext uri="{FF2B5EF4-FFF2-40B4-BE49-F238E27FC236}">
                <a16:creationId xmlns:a16="http://schemas.microsoft.com/office/drawing/2014/main" id="{A154A46D-D6D5-F6A4-359D-1D51AD261869}"/>
              </a:ext>
            </a:extLst>
          </p:cNvPr>
          <p:cNvSpPr txBox="1"/>
          <p:nvPr/>
        </p:nvSpPr>
        <p:spPr>
          <a:xfrm>
            <a:off x="108602" y="825585"/>
            <a:ext cx="2211963" cy="2533066"/>
          </a:xfrm>
          <a:prstGeom prst="rect">
            <a:avLst/>
          </a:prstGeom>
          <a:noFill/>
        </p:spPr>
        <p:txBody>
          <a:bodyPr wrap="square">
            <a:spAutoFit/>
          </a:bodyPr>
          <a:lstStyle/>
          <a:p>
            <a:pPr algn="l">
              <a:lnSpc>
                <a:spcPct val="150000"/>
              </a:lnSpc>
            </a:pPr>
            <a:r>
              <a:rPr lang="en-US" b="1" dirty="0">
                <a:latin typeface="Tahoma" pitchFamily="34" charset="0"/>
                <a:ea typeface="Tahoma" pitchFamily="34" charset="0"/>
                <a:cs typeface="Tahoma" pitchFamily="34" charset="0"/>
              </a:rPr>
              <a:t>Data segmented according to </a:t>
            </a:r>
            <a:br>
              <a:rPr lang="en-US" b="1" dirty="0">
                <a:latin typeface="Tahoma" pitchFamily="34" charset="0"/>
                <a:ea typeface="Tahoma" pitchFamily="34" charset="0"/>
                <a:cs typeface="Tahoma" pitchFamily="34" charset="0"/>
              </a:rPr>
            </a:br>
            <a:r>
              <a:rPr lang="en-US" b="1" u="sng" dirty="0">
                <a:latin typeface="Tahoma" pitchFamily="34" charset="0"/>
                <a:ea typeface="Tahoma" pitchFamily="34" charset="0"/>
                <a:cs typeface="Tahoma" pitchFamily="34" charset="0"/>
              </a:rPr>
              <a:t>ages of </a:t>
            </a:r>
            <a:br>
              <a:rPr lang="en-US" b="1" dirty="0">
                <a:latin typeface="Tahoma" pitchFamily="34" charset="0"/>
                <a:ea typeface="Tahoma" pitchFamily="34" charset="0"/>
                <a:cs typeface="Tahoma" pitchFamily="34" charset="0"/>
              </a:rPr>
            </a:br>
            <a:r>
              <a:rPr lang="en-US" b="1" u="sng" dirty="0">
                <a:latin typeface="Tahoma" pitchFamily="34" charset="0"/>
                <a:ea typeface="Tahoma" pitchFamily="34" charset="0"/>
                <a:cs typeface="Tahoma" pitchFamily="34" charset="0"/>
              </a:rPr>
              <a:t>workshop participants’ children</a:t>
            </a:r>
            <a:endParaRPr lang="he-IL" b="1" u="sng" dirty="0"/>
          </a:p>
        </p:txBody>
      </p:sp>
    </p:spTree>
    <p:extLst>
      <p:ext uri="{BB962C8B-B14F-4D97-AF65-F5344CB8AC3E}">
        <p14:creationId xmlns:p14="http://schemas.microsoft.com/office/powerpoint/2010/main" val="371181179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DB7DF6-34B8-4C66-8773-E3F4C256A9C1}"/>
              </a:ext>
            </a:extLst>
          </p:cNvPr>
          <p:cNvSpPr/>
          <p:nvPr/>
        </p:nvSpPr>
        <p:spPr>
          <a:xfrm>
            <a:off x="-2459" y="4858245"/>
            <a:ext cx="12037940" cy="2924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13</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0" y="-3172"/>
            <a:ext cx="12192000" cy="400110"/>
          </a:xfrm>
          <a:prstGeom prst="rect">
            <a:avLst/>
          </a:prstGeom>
          <a:solidFill>
            <a:srgbClr val="EC1C3C"/>
          </a:solidFill>
        </p:spPr>
        <p:txBody>
          <a:bodyPr wrap="square" rtlCol="0">
            <a:spAutoFit/>
          </a:bodyPr>
          <a:lstStyle/>
          <a:p>
            <a:pPr algn="l"/>
            <a:r>
              <a:rPr lang="en-US" sz="2000" dirty="0">
                <a:solidFill>
                  <a:schemeClr val="bg1"/>
                </a:solidFill>
                <a:latin typeface="Tahoma" pitchFamily="34" charset="0"/>
                <a:ea typeface="Tahoma" pitchFamily="34" charset="0"/>
                <a:cs typeface="Tahoma" pitchFamily="34" charset="0"/>
              </a:rPr>
              <a:t>Acquiring Parenting Tools and Experiences</a:t>
            </a:r>
            <a:endParaRPr lang="he-IL" sz="2000" dirty="0">
              <a:solidFill>
                <a:schemeClr val="bg1"/>
              </a:solidFill>
              <a:latin typeface="Tahoma" pitchFamily="34" charset="0"/>
              <a:ea typeface="Tahoma" pitchFamily="34" charset="0"/>
              <a:cs typeface="Tahoma" pitchFamily="34" charset="0"/>
            </a:endParaRPr>
          </a:p>
        </p:txBody>
      </p:sp>
      <p:sp>
        <p:nvSpPr>
          <p:cNvPr id="15" name="TextBox 14">
            <a:extLst>
              <a:ext uri="{FF2B5EF4-FFF2-40B4-BE49-F238E27FC236}">
                <a16:creationId xmlns:a16="http://schemas.microsoft.com/office/drawing/2014/main" id="{883BCBAB-DC85-4986-ABA6-BD1086797CF8}"/>
              </a:ext>
            </a:extLst>
          </p:cNvPr>
          <p:cNvSpPr txBox="1"/>
          <p:nvPr/>
        </p:nvSpPr>
        <p:spPr>
          <a:xfrm>
            <a:off x="0" y="370729"/>
            <a:ext cx="10226040" cy="307777"/>
          </a:xfrm>
          <a:prstGeom prst="rect">
            <a:avLst/>
          </a:prstGeom>
          <a:noFill/>
        </p:spPr>
        <p:txBody>
          <a:bodyPr wrap="square">
            <a:spAutoFit/>
          </a:bodyPr>
          <a:lstStyle/>
          <a:p>
            <a:pPr algn="l"/>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Major issues raised regarding the workshop’s contribution (open question N = 92):</a:t>
            </a:r>
            <a:endParaRPr lang="he-IL" sz="2400" dirty="0"/>
          </a:p>
        </p:txBody>
      </p:sp>
      <p:sp>
        <p:nvSpPr>
          <p:cNvPr id="55" name="TextBox 54">
            <a:extLst>
              <a:ext uri="{FF2B5EF4-FFF2-40B4-BE49-F238E27FC236}">
                <a16:creationId xmlns:a16="http://schemas.microsoft.com/office/drawing/2014/main" id="{3FF61064-AA39-4BA0-B535-EACF5C5D4D9D}"/>
              </a:ext>
            </a:extLst>
          </p:cNvPr>
          <p:cNvSpPr txBox="1"/>
          <p:nvPr/>
        </p:nvSpPr>
        <p:spPr>
          <a:xfrm>
            <a:off x="4287785" y="5168161"/>
            <a:ext cx="7290487" cy="1169551"/>
          </a:xfrm>
          <a:prstGeom prst="rect">
            <a:avLst/>
          </a:prstGeom>
          <a:solidFill>
            <a:schemeClr val="bg1"/>
          </a:solidFill>
        </p:spPr>
        <p:txBody>
          <a:bodyPr wrap="square">
            <a:spAutoFit/>
          </a:bodyPr>
          <a:lstStyle/>
          <a:p>
            <a:pPr marL="171450" marR="0" lvl="0" indent="-1714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lang="en-US" sz="1200" dirty="0">
                <a:solidFill>
                  <a:prstClr val="black"/>
                </a:solidFill>
                <a:latin typeface="Tahoma" pitchFamily="34" charset="0"/>
                <a:ea typeface="Tahoma" pitchFamily="34" charset="0"/>
                <a:cs typeface="Tahoma" pitchFamily="34" charset="0"/>
              </a:rPr>
              <a:t>Creating and adapting </a:t>
            </a:r>
            <a:r>
              <a:rPr lang="en-US" sz="1200" b="1" dirty="0">
                <a:solidFill>
                  <a:prstClr val="black"/>
                </a:solidFill>
                <a:latin typeface="Tahoma" pitchFamily="34" charset="0"/>
                <a:ea typeface="Tahoma" pitchFamily="34" charset="0"/>
                <a:cs typeface="Tahoma" pitchFamily="34" charset="0"/>
              </a:rPr>
              <a:t>ideas for joint play </a:t>
            </a:r>
            <a:r>
              <a:rPr lang="en-US" sz="1200" dirty="0">
                <a:solidFill>
                  <a:prstClr val="black"/>
                </a:solidFill>
                <a:latin typeface="Tahoma" pitchFamily="34" charset="0"/>
                <a:ea typeface="Tahoma" pitchFamily="34" charset="0"/>
                <a:cs typeface="Tahoma" pitchFamily="34" charset="0"/>
              </a:rPr>
              <a:t>and games at home (i.e.: </a:t>
            </a:r>
            <a:r>
              <a:rPr lang="en-US" sz="1200" i="1" dirty="0">
                <a:solidFill>
                  <a:prstClr val="black"/>
                </a:solidFill>
                <a:latin typeface="Tahoma" pitchFamily="34" charset="0"/>
                <a:ea typeface="Tahoma" pitchFamily="34" charset="0"/>
                <a:cs typeface="Tahoma" pitchFamily="34" charset="0"/>
              </a:rPr>
              <a:t>ContactKids, Playing Together</a:t>
            </a:r>
            <a:r>
              <a:rPr lang="en-US" sz="1200" dirty="0">
                <a:solidFill>
                  <a:prstClr val="black"/>
                </a:solidFill>
                <a:latin typeface="Tahoma" pitchFamily="34" charset="0"/>
                <a:ea typeface="Tahoma" pitchFamily="34" charset="0"/>
                <a:cs typeface="Tahoma" pitchFamily="34" charset="0"/>
              </a:rPr>
              <a:t>).</a:t>
            </a:r>
            <a:r>
              <a:rPr kumimoji="0" lang="he-IL" sz="1200" i="1"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p>
          <a:p>
            <a:pPr marL="171450" marR="0" lvl="0" indent="-1714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Tools for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deepening the emotional connection </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with their children, including physical closeness and contact, and creating a positive atmosphere among household members</a:t>
            </a:r>
            <a:r>
              <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p>
          <a:p>
            <a:pPr marL="171450" marR="0" lvl="0" indent="-1714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Tools for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setting boundaries and expressing authority </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towards children, for example: a parenting workshop for the Gur Hasidic community).</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aphicFrame>
        <p:nvGraphicFramePr>
          <p:cNvPr id="3" name="Table 3">
            <a:extLst>
              <a:ext uri="{FF2B5EF4-FFF2-40B4-BE49-F238E27FC236}">
                <a16:creationId xmlns:a16="http://schemas.microsoft.com/office/drawing/2014/main" id="{F4CA9A06-C4FC-4782-925C-6CC7F2E3C1BB}"/>
              </a:ext>
            </a:extLst>
          </p:cNvPr>
          <p:cNvGraphicFramePr>
            <a:graphicFrameLocks noGrp="1"/>
          </p:cNvGraphicFramePr>
          <p:nvPr>
            <p:extLst>
              <p:ext uri="{D42A27DB-BD31-4B8C-83A1-F6EECF244321}">
                <p14:modId xmlns:p14="http://schemas.microsoft.com/office/powerpoint/2010/main" val="2202256131"/>
              </p:ext>
            </p:extLst>
          </p:nvPr>
        </p:nvGraphicFramePr>
        <p:xfrm>
          <a:off x="151575" y="654646"/>
          <a:ext cx="11883906" cy="4175760"/>
        </p:xfrm>
        <a:graphic>
          <a:graphicData uri="http://schemas.openxmlformats.org/drawingml/2006/table">
            <a:tbl>
              <a:tblPr firstRow="1" bandRow="1">
                <a:tableStyleId>{5940675A-B579-460E-94D1-54222C63F5DA}</a:tableStyleId>
              </a:tblPr>
              <a:tblGrid>
                <a:gridCol w="3286163">
                  <a:extLst>
                    <a:ext uri="{9D8B030D-6E8A-4147-A177-3AD203B41FA5}">
                      <a16:colId xmlns:a16="http://schemas.microsoft.com/office/drawing/2014/main" val="2246295882"/>
                    </a:ext>
                  </a:extLst>
                </a:gridCol>
                <a:gridCol w="747610">
                  <a:extLst>
                    <a:ext uri="{9D8B030D-6E8A-4147-A177-3AD203B41FA5}">
                      <a16:colId xmlns:a16="http://schemas.microsoft.com/office/drawing/2014/main" val="4186205046"/>
                    </a:ext>
                  </a:extLst>
                </a:gridCol>
                <a:gridCol w="7850133">
                  <a:extLst>
                    <a:ext uri="{9D8B030D-6E8A-4147-A177-3AD203B41FA5}">
                      <a16:colId xmlns:a16="http://schemas.microsoft.com/office/drawing/2014/main" val="4065639172"/>
                    </a:ext>
                  </a:extLst>
                </a:gridCol>
              </a:tblGrid>
              <a:tr h="927019">
                <a:tc>
                  <a:txBody>
                    <a:bodyPr/>
                    <a:lstStyle/>
                    <a:p>
                      <a:pPr algn="l" rtl="0">
                        <a:lnSpc>
                          <a:spcPct val="150000"/>
                        </a:lnSpc>
                      </a:pPr>
                      <a:r>
                        <a:rPr lang="en-US" sz="1400" b="1" dirty="0">
                          <a:solidFill>
                            <a:schemeClr val="tx1"/>
                          </a:solidFill>
                          <a:latin typeface="Tahoma" pitchFamily="34" charset="0"/>
                          <a:ea typeface="Tahoma" pitchFamily="34" charset="0"/>
                          <a:cs typeface="Tahoma" pitchFamily="34" charset="0"/>
                        </a:rPr>
                        <a:t>Acquiring knowledge and expanding perspectives on parenting and education</a:t>
                      </a:r>
                      <a:endParaRPr lang="he-IL" sz="1400" b="1" dirty="0">
                        <a:solidFill>
                          <a:schemeClr val="tx1"/>
                        </a:solidFill>
                        <a:latin typeface="Tahoma" pitchFamily="34" charset="0"/>
                        <a:ea typeface="Tahoma" pitchFamily="34" charset="0"/>
                        <a:cs typeface="Tahoma" pitchFamily="34" charset="0"/>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2400" b="1" dirty="0">
                          <a:solidFill>
                            <a:srgbClr val="90B6DE"/>
                          </a:solidFill>
                          <a:latin typeface="Calibri" panose="020F0502020204030204" pitchFamily="34" charset="0"/>
                          <a:cs typeface="Calibri" panose="020F0502020204030204" pitchFamily="34" charset="0"/>
                        </a:rPr>
                        <a:t>24%</a:t>
                      </a:r>
                    </a:p>
                  </a:txBody>
                  <a:tcPr>
                    <a:lnL w="12700" cmpd="sng">
                      <a:noFill/>
                    </a:lnL>
                    <a:lnR w="12700" cmpd="sng">
                      <a:noFill/>
                    </a:lnR>
                    <a:lnT w="12700" cmpd="sng">
                      <a:noFill/>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Respondents said the workshop exposed them to new content and concepts. Many said the content "opened their minds" about issues related to education and parenting, and they would follow up on these after the workshop’s completion (e.g., the parenting workshop for the Gur Hasidic community).</a:t>
                      </a:r>
                      <a:b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b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Additionally, 11% of respondents emphasized that they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acquired tools for educating and raising children</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10% felt they benefited from learning to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recognize their child’s point of view </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and better understand the child’s experience and interests.</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lnL w="12700" cmpd="sng">
                      <a:noFill/>
                    </a:lnL>
                    <a:lnR w="12700" cmpd="sng">
                      <a:noFill/>
                    </a:lnR>
                    <a:lnT w="12700" cmpd="sng">
                      <a:noFill/>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853586"/>
                  </a:ext>
                </a:extLst>
              </a:tr>
              <a:tr h="804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itchFamily="34" charset="0"/>
                          <a:ea typeface="Tahoma" pitchFamily="34" charset="0"/>
                          <a:cs typeface="Tahoma" pitchFamily="34" charset="0"/>
                        </a:rPr>
                        <a:t>A safe space for emotional support</a:t>
                      </a:r>
                      <a:endParaRPr lang="he-IL" sz="1400" b="1" dirty="0">
                        <a:solidFill>
                          <a:schemeClr val="tx1"/>
                        </a:solidFill>
                        <a:latin typeface="Tahoma" pitchFamily="34" charset="0"/>
                        <a:ea typeface="Tahoma" pitchFamily="34" charset="0"/>
                        <a:cs typeface="Tahoma"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2400" b="1" dirty="0">
                          <a:solidFill>
                            <a:srgbClr val="90B6DE"/>
                          </a:solidFill>
                          <a:latin typeface="Calibri" panose="020F0502020204030204" pitchFamily="34" charset="0"/>
                          <a:cs typeface="Calibri" panose="020F0502020204030204" pitchFamily="34" charset="0"/>
                        </a:rPr>
                        <a:t>18%</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Reported that the workshop provided them with a supportive space during various times of need (maternity leave, early parenting, and the Covid-19 crisis). They noted that the meetings summoned emotional exposure, attention and support, as well as space for introspection (this response was particularly common among participants in the </a:t>
                      </a:r>
                      <a:r>
                        <a:rPr kumimoji="0" lang="en-US" sz="1200" b="0" i="1"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Meditation with Infants </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workshops).</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1893"/>
                  </a:ext>
                </a:extLst>
              </a:tr>
              <a:tr h="552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itchFamily="34" charset="0"/>
                          <a:ea typeface="Tahoma" pitchFamily="34" charset="0"/>
                          <a:cs typeface="Tahoma" pitchFamily="34" charset="0"/>
                        </a:rPr>
                        <a:t>Children's enjoyment, physical exercise and the indoor play areas</a:t>
                      </a:r>
                      <a:endParaRPr lang="he-IL" sz="1400" b="1" dirty="0">
                        <a:solidFill>
                          <a:schemeClr val="tx1"/>
                        </a:solidFill>
                        <a:latin typeface="Tahoma" pitchFamily="34" charset="0"/>
                        <a:ea typeface="Tahoma" pitchFamily="34" charset="0"/>
                        <a:cs typeface="Tahoma"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2400" b="1" dirty="0">
                          <a:solidFill>
                            <a:srgbClr val="90B6DE"/>
                          </a:solidFill>
                          <a:latin typeface="Calibri" panose="020F0502020204030204" pitchFamily="34" charset="0"/>
                          <a:cs typeface="Calibri" panose="020F0502020204030204" pitchFamily="34" charset="0"/>
                        </a:rPr>
                        <a:t>15%</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Respondents said their children's enjoyment of the workshop activity was its primary contribution. They noted the benefit of providing enjoyable physical activity that strengthens the body, and encouraging their children to learn in ways that incorporate play (e.g., ContactKids).</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650718"/>
                  </a:ext>
                </a:extLst>
              </a:tr>
              <a:tr h="552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t>Creative experiences and ideas for implementation</a:t>
                      </a:r>
                      <a:endParaRPr kumimoji="0" lang="he-IL" sz="1400" b="1"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1800" b="1" dirty="0">
                          <a:solidFill>
                            <a:srgbClr val="90B6DE"/>
                          </a:solidFill>
                          <a:latin typeface="Calibri" panose="020F0502020204030204" pitchFamily="34" charset="0"/>
                          <a:cs typeface="Calibri" panose="020F0502020204030204" pitchFamily="34" charset="0"/>
                        </a:rPr>
                        <a:t>13%</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Said they primarily benefited from the creative components incorporated in the workshops, such as developing the imagination and senses, ideas for play to be done at home, experimenting with new games and encouraging playful thinking.</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945510"/>
                  </a:ext>
                </a:extLst>
              </a:tr>
              <a:tr h="335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itchFamily="34" charset="0"/>
                          <a:ea typeface="Tahoma" pitchFamily="34" charset="0"/>
                          <a:cs typeface="Tahoma" pitchFamily="34" charset="0"/>
                        </a:rPr>
                        <a:t>Strengthening the relationship with the children, quality time</a:t>
                      </a:r>
                      <a:endParaRPr lang="he-IL" sz="1400" b="1" dirty="0">
                        <a:solidFill>
                          <a:schemeClr val="tx1"/>
                        </a:solidFill>
                        <a:latin typeface="Tahoma" pitchFamily="34" charset="0"/>
                        <a:ea typeface="Tahoma" pitchFamily="34" charset="0"/>
                        <a:cs typeface="Tahoma"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1800" b="1" dirty="0">
                          <a:solidFill>
                            <a:srgbClr val="90B6DE"/>
                          </a:solidFill>
                          <a:latin typeface="Calibri" panose="020F0502020204030204" pitchFamily="34" charset="0"/>
                          <a:cs typeface="Calibri" panose="020F0502020204030204" pitchFamily="34" charset="0"/>
                        </a:rPr>
                        <a:t>12%</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Said that for them, the main contribution of the workshop was strengthening the bond with their children and sharing quality time with them.</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2050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ahoma" pitchFamily="34" charset="0"/>
                          <a:ea typeface="Tahoma" pitchFamily="34" charset="0"/>
                          <a:cs typeface="Tahoma" pitchFamily="34" charset="0"/>
                        </a:rPr>
                        <a:t>Meeting with other parents</a:t>
                      </a:r>
                      <a:endParaRPr lang="he-IL" sz="1400" b="1" dirty="0">
                        <a:solidFill>
                          <a:schemeClr val="tx1"/>
                        </a:solidFill>
                        <a:latin typeface="Tahoma" pitchFamily="34" charset="0"/>
                        <a:ea typeface="Tahoma" pitchFamily="34" charset="0"/>
                        <a:cs typeface="Tahoma"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1800" b="1" dirty="0">
                          <a:solidFill>
                            <a:srgbClr val="90B6DE"/>
                          </a:solidFill>
                          <a:latin typeface="Calibri" panose="020F0502020204030204" pitchFamily="34" charset="0"/>
                          <a:cs typeface="Calibri" panose="020F0502020204030204" pitchFamily="34" charset="0"/>
                        </a:rPr>
                        <a:t>7%</a:t>
                      </a:r>
                    </a:p>
                  </a:txBody>
                  <a:tcPr>
                    <a:lnL w="12700" cmpd="sng">
                      <a:noFill/>
                    </a:lnL>
                    <a:lnR w="12700" cmpd="sng">
                      <a:noFill/>
                    </a:lnR>
                    <a:lnT w="38100" cap="flat" cmpd="sng" algn="ctr">
                      <a:solidFill>
                        <a:srgbClr val="90B6D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Said meeting other parents undergoing similar experiences was the most significant contribution of the workshop</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lnL w="12700" cmpd="sng">
                      <a:noFill/>
                    </a:lnL>
                    <a:lnR w="12700" cmpd="sng">
                      <a:noFill/>
                    </a:lnR>
                    <a:lnT w="38100" cap="flat" cmpd="sng" algn="ctr">
                      <a:solidFill>
                        <a:srgbClr val="90B6D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4164672"/>
                  </a:ext>
                </a:extLst>
              </a:tr>
            </a:tbl>
          </a:graphicData>
        </a:graphic>
      </p:graphicFrame>
      <p:sp>
        <p:nvSpPr>
          <p:cNvPr id="48" name="TextBox 47">
            <a:extLst>
              <a:ext uri="{FF2B5EF4-FFF2-40B4-BE49-F238E27FC236}">
                <a16:creationId xmlns:a16="http://schemas.microsoft.com/office/drawing/2014/main" id="{43314CD8-042B-4660-ADDC-E129D0234008}"/>
              </a:ext>
            </a:extLst>
          </p:cNvPr>
          <p:cNvSpPr txBox="1"/>
          <p:nvPr/>
        </p:nvSpPr>
        <p:spPr>
          <a:xfrm>
            <a:off x="96398" y="5123119"/>
            <a:ext cx="4401464" cy="1354217"/>
          </a:xfrm>
          <a:prstGeom prst="rect">
            <a:avLst/>
          </a:prstGeom>
          <a:noFill/>
        </p:spPr>
        <p:txBody>
          <a:bodyPr wrap="square">
            <a:spAutoFit/>
          </a:bodyPr>
          <a:lstStyle/>
          <a:p>
            <a:pPr marL="171450" marR="0" lvl="0" indent="-1714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Tools for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internal, emotional contemplation</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strengthening confidence as parents</a:t>
            </a:r>
            <a:r>
              <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p>
          <a:p>
            <a:pPr marL="171450" marR="0" lvl="0" indent="-1714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Tools for better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understanding children's world</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listening </a:t>
            </a:r>
            <a:r>
              <a:rPr lang="en-US" sz="1200" dirty="0">
                <a:solidFill>
                  <a:prstClr val="black"/>
                </a:solidFill>
                <a:latin typeface="Tahoma" pitchFamily="34" charset="0"/>
                <a:ea typeface="Tahoma" pitchFamily="34" charset="0"/>
                <a:cs typeface="Tahoma" pitchFamily="34" charset="0"/>
              </a:rPr>
              <a:t>to and responding </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 their needs.</a:t>
            </a:r>
          </a:p>
          <a:p>
            <a:pPr marL="171450" marR="0" lvl="0" indent="-1714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Tools for </a:t>
            </a: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strengthening the body</a:t>
            </a: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combining physical fitness and play, correct use of the body and muscles</a:t>
            </a:r>
            <a:r>
              <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endParaRPr kumimoji="0" lang="he-IL"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52" name="TextBox 51">
            <a:extLst>
              <a:ext uri="{FF2B5EF4-FFF2-40B4-BE49-F238E27FC236}">
                <a16:creationId xmlns:a16="http://schemas.microsoft.com/office/drawing/2014/main" id="{93FABDD3-9D08-4587-A9FA-133159516CD3}"/>
              </a:ext>
            </a:extLst>
          </p:cNvPr>
          <p:cNvSpPr txBox="1"/>
          <p:nvPr/>
        </p:nvSpPr>
        <p:spPr>
          <a:xfrm>
            <a:off x="151575" y="4849006"/>
            <a:ext cx="8459469" cy="307777"/>
          </a:xfrm>
          <a:prstGeom prst="rect">
            <a:avLst/>
          </a:prstGeom>
          <a:noFill/>
        </p:spPr>
        <p:txBody>
          <a:bodyPr wrap="square">
            <a:spAutoFit/>
          </a:bodyPr>
          <a:lstStyle/>
          <a:p>
            <a:pPr algn="l"/>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Tools acquired by respondents in the workshops (open question N = 36):</a:t>
            </a:r>
            <a:endParaRPr lang="he-IL" sz="2400" dirty="0"/>
          </a:p>
        </p:txBody>
      </p:sp>
    </p:spTree>
    <p:extLst>
      <p:ext uri="{BB962C8B-B14F-4D97-AF65-F5344CB8AC3E}">
        <p14:creationId xmlns:p14="http://schemas.microsoft.com/office/powerpoint/2010/main" val="3225632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4E36776-05DE-4319-8F00-F20EAE015932}"/>
              </a:ext>
            </a:extLst>
          </p:cNvPr>
          <p:cNvGrpSpPr/>
          <p:nvPr/>
        </p:nvGrpSpPr>
        <p:grpSpPr>
          <a:xfrm>
            <a:off x="-1587" y="382587"/>
            <a:ext cx="2550708" cy="3604763"/>
            <a:chOff x="2347913" y="712787"/>
            <a:chExt cx="2550708" cy="3604763"/>
          </a:xfrm>
        </p:grpSpPr>
        <p:grpSp>
          <p:nvGrpSpPr>
            <p:cNvPr id="38" name="Group 37">
              <a:extLst>
                <a:ext uri="{FF2B5EF4-FFF2-40B4-BE49-F238E27FC236}">
                  <a16:creationId xmlns:a16="http://schemas.microsoft.com/office/drawing/2014/main" id="{A58C7DE4-5835-464F-A800-FB13EBF90E50}"/>
                </a:ext>
              </a:extLst>
            </p:cNvPr>
            <p:cNvGrpSpPr/>
            <p:nvPr/>
          </p:nvGrpSpPr>
          <p:grpSpPr>
            <a:xfrm>
              <a:off x="2347913" y="712787"/>
              <a:ext cx="2550708" cy="3604763"/>
              <a:chOff x="4763" y="-4763"/>
              <a:chExt cx="2550708" cy="3604763"/>
            </a:xfrm>
          </p:grpSpPr>
          <p:grpSp>
            <p:nvGrpSpPr>
              <p:cNvPr id="53" name="Group 52">
                <a:extLst>
                  <a:ext uri="{FF2B5EF4-FFF2-40B4-BE49-F238E27FC236}">
                    <a16:creationId xmlns:a16="http://schemas.microsoft.com/office/drawing/2014/main" id="{FC2EE31C-F759-49F3-B95C-0766544675B9}"/>
                  </a:ext>
                </a:extLst>
              </p:cNvPr>
              <p:cNvGrpSpPr/>
              <p:nvPr/>
            </p:nvGrpSpPr>
            <p:grpSpPr>
              <a:xfrm>
                <a:off x="5454" y="0"/>
                <a:ext cx="2545155" cy="3600000"/>
                <a:chOff x="5454" y="0"/>
                <a:chExt cx="2545155" cy="3600000"/>
              </a:xfrm>
            </p:grpSpPr>
            <p:pic>
              <p:nvPicPr>
                <p:cNvPr id="57" name="תמונה 15">
                  <a:extLst>
                    <a:ext uri="{FF2B5EF4-FFF2-40B4-BE49-F238E27FC236}">
                      <a16:creationId xmlns:a16="http://schemas.microsoft.com/office/drawing/2014/main" id="{C7B45FDF-0070-450A-9AD4-986C0360E88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54" y="0"/>
                  <a:ext cx="2544548" cy="3599332"/>
                </a:xfrm>
                <a:prstGeom prst="rect">
                  <a:avLst/>
                </a:prstGeom>
                <a:ln>
                  <a:noFill/>
                </a:ln>
              </p:spPr>
            </p:pic>
            <p:pic>
              <p:nvPicPr>
                <p:cNvPr id="58" name="תמונה 15">
                  <a:extLst>
                    <a:ext uri="{FF2B5EF4-FFF2-40B4-BE49-F238E27FC236}">
                      <a16:creationId xmlns:a16="http://schemas.microsoft.com/office/drawing/2014/main" id="{1DC0E24A-FE60-4AA2-ACB3-1F6383FDFB1A}"/>
                    </a:ext>
                  </a:extLst>
                </p:cNvPr>
                <p:cNvPicPr>
                  <a:picLocks noChangeAspect="1"/>
                </p:cNvPicPr>
                <p:nvPr/>
              </p:nvPicPr>
              <p:blipFill>
                <a:blip r:embed="rId5" cstate="print">
                  <a:duotone>
                    <a:prstClr val="black"/>
                    <a:srgbClr val="90B6DE">
                      <a:tint val="45000"/>
                      <a:satMod val="400000"/>
                    </a:srgbClr>
                  </a:duotone>
                  <a:extLst>
                    <a:ext uri="{BEBA8EAE-BF5A-486C-A8C5-ECC9F3942E4B}">
                      <a14:imgProps xmlns:a14="http://schemas.microsoft.com/office/drawing/2010/main">
                        <a14:imgLayer r:embed="rId6">
                          <a14:imgEffect>
                            <a14:backgroundRemoval t="10000" b="90000" l="10000" r="90000">
                              <a14:foregroundMark x1="61424" y1="75927" x2="61424" y2="75927"/>
                              <a14:foregroundMark x1="37559" y1="72551" x2="37559" y2="72551"/>
                              <a14:backgroundMark x1="44523" y1="52075" x2="44523" y2="52075"/>
                              <a14:backgroundMark x1="36385" y1="51965" x2="36385" y2="51965"/>
                              <a14:backgroundMark x1="42254" y1="58107" x2="42254" y2="58107"/>
                              <a14:backgroundMark x1="38263" y1="60930" x2="38263" y2="60930"/>
                              <a14:backgroundMark x1="35368" y1="71666" x2="35368" y2="71666"/>
                              <a14:backgroundMark x1="13772" y1="74765" x2="13772" y2="74765"/>
                              <a14:backgroundMark x1="16745" y1="85556" x2="16745" y2="85556"/>
                            </a14:backgroundRemoval>
                          </a14:imgEffect>
                        </a14:imgLayer>
                      </a14:imgProps>
                    </a:ext>
                    <a:ext uri="{28A0092B-C50C-407E-A947-70E740481C1C}">
                      <a14:useLocalDpi xmlns:a14="http://schemas.microsoft.com/office/drawing/2010/main" val="0"/>
                    </a:ext>
                  </a:extLst>
                </a:blip>
                <a:stretch>
                  <a:fillRect/>
                </a:stretch>
              </p:blipFill>
              <p:spPr>
                <a:xfrm>
                  <a:off x="6061" y="668"/>
                  <a:ext cx="2544548" cy="3599332"/>
                </a:xfrm>
                <a:prstGeom prst="rect">
                  <a:avLst/>
                </a:prstGeom>
              </p:spPr>
            </p:pic>
          </p:grpSp>
          <p:pic>
            <p:nvPicPr>
              <p:cNvPr id="54" name="תמונה 15">
                <a:extLst>
                  <a:ext uri="{FF2B5EF4-FFF2-40B4-BE49-F238E27FC236}">
                    <a16:creationId xmlns:a16="http://schemas.microsoft.com/office/drawing/2014/main" id="{B4CF1E06-3799-4D53-B78B-4435EC294886}"/>
                  </a:ext>
                </a:extLst>
              </p:cNvPr>
              <p:cNvPicPr>
                <a:picLocks noChangeAspect="1"/>
              </p:cNvPicPr>
              <p:nvPr/>
            </p:nvPicPr>
            <p:blipFill>
              <a:blip r:embed="rId7" cstate="print">
                <a:duotone>
                  <a:prstClr val="black"/>
                  <a:srgbClr val="44546A">
                    <a:tint val="45000"/>
                    <a:satMod val="400000"/>
                  </a:srgbClr>
                </a:duotone>
                <a:extLst>
                  <a:ext uri="{BEBA8EAE-BF5A-486C-A8C5-ECC9F3942E4B}">
                    <a14:imgProps xmlns:a14="http://schemas.microsoft.com/office/drawing/2010/main">
                      <a14:imgLayer r:embed="rId8">
                        <a14:imgEffect>
                          <a14:backgroundRemoval t="10000" b="90000" l="10000" r="90000">
                            <a14:foregroundMark x1="23396" y1="76480" x2="23396" y2="76480"/>
                            <a14:backgroundMark x1="36541" y1="61317" x2="36541" y2="61317"/>
                            <a14:backgroundMark x1="38263" y1="61594" x2="38263" y2="61594"/>
                            <a14:backgroundMark x1="42958" y1="64361" x2="42958" y2="64361"/>
                            <a14:backgroundMark x1="34664" y1="71002" x2="34664" y2="71002"/>
                            <a14:backgroundMark x1="39202" y1="70338" x2="39202" y2="70338"/>
                          </a14:backgroundRemoval>
                        </a14:imgEffect>
                      </a14:imgLayer>
                    </a14:imgProps>
                  </a:ext>
                  <a:ext uri="{28A0092B-C50C-407E-A947-70E740481C1C}">
                    <a14:useLocalDpi xmlns:a14="http://schemas.microsoft.com/office/drawing/2010/main" val="0"/>
                  </a:ext>
                </a:extLst>
              </a:blip>
              <a:stretch>
                <a:fillRect/>
              </a:stretch>
            </p:blipFill>
            <p:spPr>
              <a:xfrm>
                <a:off x="10903" y="-668"/>
                <a:ext cx="2544568" cy="3599332"/>
              </a:xfrm>
              <a:prstGeom prst="rect">
                <a:avLst/>
              </a:prstGeom>
            </p:spPr>
          </p:pic>
          <p:pic>
            <p:nvPicPr>
              <p:cNvPr id="55" name="תמונה 15">
                <a:extLst>
                  <a:ext uri="{FF2B5EF4-FFF2-40B4-BE49-F238E27FC236}">
                    <a16:creationId xmlns:a16="http://schemas.microsoft.com/office/drawing/2014/main" id="{AAC9EFF1-A3F5-4601-98C0-FE26AC0978A9}"/>
                  </a:ext>
                </a:extLst>
              </p:cNvPr>
              <p:cNvPicPr>
                <a:picLocks noChangeAspect="1"/>
              </p:cNvPicPr>
              <p:nvPr/>
            </p:nvPicPr>
            <p:blipFill>
              <a:blip r:embed="rId9" cstate="print">
                <a:duotone>
                  <a:prstClr val="black"/>
                  <a:srgbClr val="A5A5A5">
                    <a:tint val="45000"/>
                    <a:satMod val="400000"/>
                  </a:srgbClr>
                </a:duotone>
                <a:extLst>
                  <a:ext uri="{BEBA8EAE-BF5A-486C-A8C5-ECC9F3942E4B}">
                    <a14:imgProps xmlns:a14="http://schemas.microsoft.com/office/drawing/2010/main">
                      <a14:imgLayer r:embed="rId6">
                        <a14:imgEffect>
                          <a14:backgroundRemoval t="10000" b="90000" l="10000" r="90000">
                            <a14:foregroundMark x1="32942" y1="57941" x2="32942" y2="57941"/>
                            <a14:foregroundMark x1="36228" y1="63365" x2="36228" y2="63365"/>
                            <a14:foregroundMark x1="46479" y1="60487" x2="46479" y2="60487"/>
                            <a14:backgroundMark x1="32160" y1="81627" x2="32160" y2="81627"/>
                            <a14:backgroundMark x1="19875" y1="86165" x2="19875" y2="86165"/>
                            <a14:backgroundMark x1="13772" y1="74322" x2="13772" y2="74322"/>
                          </a14:backgroundRemoval>
                        </a14:imgEffect>
                      </a14:imgLayer>
                    </a14:imgProps>
                  </a:ext>
                  <a:ext uri="{28A0092B-C50C-407E-A947-70E740481C1C}">
                    <a14:useLocalDpi xmlns:a14="http://schemas.microsoft.com/office/drawing/2010/main" val="0"/>
                  </a:ext>
                </a:extLst>
              </a:blip>
              <a:stretch>
                <a:fillRect/>
              </a:stretch>
            </p:blipFill>
            <p:spPr>
              <a:xfrm>
                <a:off x="10217" y="-2004"/>
                <a:ext cx="2544548" cy="3599332"/>
              </a:xfrm>
              <a:prstGeom prst="rect">
                <a:avLst/>
              </a:prstGeom>
              <a:ln>
                <a:noFill/>
              </a:ln>
            </p:spPr>
          </p:pic>
          <p:pic>
            <p:nvPicPr>
              <p:cNvPr id="56" name="תמונה 15">
                <a:extLst>
                  <a:ext uri="{FF2B5EF4-FFF2-40B4-BE49-F238E27FC236}">
                    <a16:creationId xmlns:a16="http://schemas.microsoft.com/office/drawing/2014/main" id="{4EE27E00-74FD-4442-ACA5-E0587F8D482C}"/>
                  </a:ext>
                </a:extLst>
              </p:cNvPr>
              <p:cNvPicPr>
                <a:picLocks noChangeAspect="1"/>
              </p:cNvPicPr>
              <p:nvPr/>
            </p:nvPicPr>
            <p:blipFill>
              <a:blip r:embed="rId10" cstate="print">
                <a:duotone>
                  <a:prstClr val="black"/>
                  <a:srgbClr val="FFC000">
                    <a:tint val="45000"/>
                    <a:satMod val="400000"/>
                  </a:srgbClr>
                </a:duotone>
                <a:extLst>
                  <a:ext uri="{BEBA8EAE-BF5A-486C-A8C5-ECC9F3942E4B}">
                    <a14:imgProps xmlns:a14="http://schemas.microsoft.com/office/drawing/2010/main">
                      <a14:imgLayer r:embed="rId6">
                        <a14:imgEffect>
                          <a14:backgroundRemoval t="9906" b="89928" l="9859" r="96166">
                            <a14:foregroundMark x1="47496" y1="34754" x2="47496" y2="34754"/>
                            <a14:foregroundMark x1="71753" y1="34864" x2="71753" y2="34864"/>
                            <a14:foregroundMark x1="84351" y1="31710" x2="84351" y2="31710"/>
                            <a14:foregroundMark x1="79656" y1="27283" x2="79656" y2="27283"/>
                            <a14:foregroundMark x1="74335" y1="29828" x2="74335" y2="29828"/>
                            <a14:foregroundMark x1="69249" y1="32651" x2="69249" y2="32651"/>
                            <a14:foregroundMark x1="77778" y1="34200" x2="77778" y2="34200"/>
                            <a14:foregroundMark x1="92019" y1="32872" x2="92019" y2="32872"/>
                            <a14:foregroundMark x1="96166" y1="30382" x2="96166" y2="30382"/>
                            <a14:backgroundMark x1="39202" y1="51356" x2="39202" y2="51356"/>
                            <a14:backgroundMark x1="46322" y1="50581" x2="46322" y2="50581"/>
                            <a14:backgroundMark x1="52504" y1="48589" x2="52504" y2="48589"/>
                            <a14:backgroundMark x1="34664" y1="47648" x2="34664" y2="47648"/>
                            <a14:backgroundMark x1="13615" y1="74820" x2="13615" y2="74820"/>
                          </a14:backgroundRemoval>
                        </a14:imgEffect>
                      </a14:imgLayer>
                    </a14:imgProps>
                  </a:ext>
                  <a:ext uri="{28A0092B-C50C-407E-A947-70E740481C1C}">
                    <a14:useLocalDpi xmlns:a14="http://schemas.microsoft.com/office/drawing/2010/main" val="0"/>
                  </a:ext>
                </a:extLst>
              </a:blip>
              <a:stretch>
                <a:fillRect/>
              </a:stretch>
            </p:blipFill>
            <p:spPr>
              <a:xfrm>
                <a:off x="4763" y="-4763"/>
                <a:ext cx="2545042" cy="3600000"/>
              </a:xfrm>
              <a:prstGeom prst="rect">
                <a:avLst/>
              </a:prstGeom>
            </p:spPr>
          </p:pic>
        </p:grpSp>
        <p:sp>
          <p:nvSpPr>
            <p:cNvPr id="39" name="Rectangle 38">
              <a:extLst>
                <a:ext uri="{FF2B5EF4-FFF2-40B4-BE49-F238E27FC236}">
                  <a16:creationId xmlns:a16="http://schemas.microsoft.com/office/drawing/2014/main" id="{F9C59DFF-4EAD-4252-85A7-A2E0CD703970}"/>
                </a:ext>
              </a:extLst>
            </p:cNvPr>
            <p:cNvSpPr/>
            <p:nvPr/>
          </p:nvSpPr>
          <p:spPr>
            <a:xfrm>
              <a:off x="3573110" y="1831824"/>
              <a:ext cx="271463" cy="180975"/>
            </a:xfrm>
            <a:prstGeom prst="rect">
              <a:avLst/>
            </a:prstGeom>
            <a:solidFill>
              <a:srgbClr val="FFF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0" name="TextBox 39">
              <a:extLst>
                <a:ext uri="{FF2B5EF4-FFF2-40B4-BE49-F238E27FC236}">
                  <a16:creationId xmlns:a16="http://schemas.microsoft.com/office/drawing/2014/main" id="{10857232-A9FF-4A52-82AB-04B2D808085D}"/>
                </a:ext>
              </a:extLst>
            </p:cNvPr>
            <p:cNvSpPr txBox="1"/>
            <p:nvPr/>
          </p:nvSpPr>
          <p:spPr>
            <a:xfrm>
              <a:off x="3728737" y="1714563"/>
              <a:ext cx="517973" cy="415498"/>
            </a:xfrm>
            <a:prstGeom prst="rect">
              <a:avLst/>
            </a:prstGeom>
            <a:solidFill>
              <a:srgbClr val="FFF26B"/>
            </a:solidFill>
          </p:spPr>
          <p:txBody>
            <a:bodyPr wrap="square" rtlCol="1">
              <a:spAutoFit/>
            </a:bodyPr>
            <a:lstStyle/>
            <a:p>
              <a:pPr algn="ctr" rtl="1"/>
              <a:r>
                <a:rPr lang="he-IL" sz="1200" b="1" dirty="0">
                  <a:ln w="3175">
                    <a:noFill/>
                  </a:ln>
                  <a:latin typeface="Calibri" panose="020F0502020204030204" pitchFamily="34" charset="0"/>
                  <a:cs typeface="Calibri" panose="020F0502020204030204" pitchFamily="34" charset="0"/>
                </a:rPr>
                <a:t>34%</a:t>
              </a:r>
            </a:p>
            <a:p>
              <a:pPr algn="ctr" rtl="1"/>
              <a:r>
                <a:rPr lang="en-US" sz="800" b="1" dirty="0">
                  <a:ln w="3175">
                    <a:noFill/>
                  </a:ln>
                  <a:latin typeface="Calibri" panose="020F0502020204030204" pitchFamily="34" charset="0"/>
                  <a:cs typeface="Calibri" panose="020F0502020204030204" pitchFamily="34" charset="0"/>
                </a:rPr>
                <a:t>N=41</a:t>
              </a:r>
              <a:endParaRPr lang="he-IL" sz="800" b="1" dirty="0">
                <a:ln w="3175">
                  <a:noFill/>
                </a:ln>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4DEADDA9-D971-4DAF-AE93-B265C71D3333}"/>
                </a:ext>
              </a:extLst>
            </p:cNvPr>
            <p:cNvSpPr/>
            <p:nvPr/>
          </p:nvSpPr>
          <p:spPr>
            <a:xfrm>
              <a:off x="4234176" y="1781942"/>
              <a:ext cx="271463" cy="180975"/>
            </a:xfrm>
            <a:prstGeom prst="rect">
              <a:avLst/>
            </a:prstGeom>
            <a:solidFill>
              <a:srgbClr val="FFF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2" name="Rectangle 41">
              <a:extLst>
                <a:ext uri="{FF2B5EF4-FFF2-40B4-BE49-F238E27FC236}">
                  <a16:creationId xmlns:a16="http://schemas.microsoft.com/office/drawing/2014/main" id="{E9E2C9D6-7B0B-430A-BA1E-28D593E86A50}"/>
                </a:ext>
              </a:extLst>
            </p:cNvPr>
            <p:cNvSpPr/>
            <p:nvPr/>
          </p:nvSpPr>
          <p:spPr>
            <a:xfrm>
              <a:off x="3428827" y="2567640"/>
              <a:ext cx="271463" cy="180975"/>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3" name="Rectangle 42">
              <a:extLst>
                <a:ext uri="{FF2B5EF4-FFF2-40B4-BE49-F238E27FC236}">
                  <a16:creationId xmlns:a16="http://schemas.microsoft.com/office/drawing/2014/main" id="{B59AC90F-B77F-4B6F-8DF6-7BB06417C15F}"/>
                </a:ext>
              </a:extLst>
            </p:cNvPr>
            <p:cNvSpPr/>
            <p:nvPr/>
          </p:nvSpPr>
          <p:spPr>
            <a:xfrm>
              <a:off x="3045965" y="2767695"/>
              <a:ext cx="271463" cy="180975"/>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5" name="TextBox 44">
              <a:extLst>
                <a:ext uri="{FF2B5EF4-FFF2-40B4-BE49-F238E27FC236}">
                  <a16:creationId xmlns:a16="http://schemas.microsoft.com/office/drawing/2014/main" id="{764F0072-8635-4723-969B-CA1B8B1690F4}"/>
                </a:ext>
              </a:extLst>
            </p:cNvPr>
            <p:cNvSpPr txBox="1"/>
            <p:nvPr/>
          </p:nvSpPr>
          <p:spPr>
            <a:xfrm>
              <a:off x="3144877" y="2458072"/>
              <a:ext cx="475557" cy="400110"/>
            </a:xfrm>
            <a:prstGeom prst="rect">
              <a:avLst/>
            </a:prstGeom>
            <a:solidFill>
              <a:srgbClr val="DCDCDC"/>
            </a:solidFill>
          </p:spPr>
          <p:txBody>
            <a:bodyPr wrap="square" rtlCol="1">
              <a:spAutoFit/>
            </a:bodyPr>
            <a:lstStyle/>
            <a:p>
              <a:pPr algn="ctr" rtl="1"/>
              <a:r>
                <a:rPr lang="he-IL" sz="1200" b="1" dirty="0">
                  <a:ln w="3175">
                    <a:noFill/>
                  </a:ln>
                  <a:latin typeface="Calibri" panose="020F0502020204030204" pitchFamily="34" charset="0"/>
                  <a:cs typeface="Calibri" panose="020F0502020204030204" pitchFamily="34" charset="0"/>
                </a:rPr>
                <a:t>17%</a:t>
              </a:r>
            </a:p>
            <a:p>
              <a:pPr algn="ctr" rtl="1"/>
              <a:r>
                <a:rPr lang="en-US" sz="800" b="1" dirty="0">
                  <a:ln w="3175">
                    <a:noFill/>
                  </a:ln>
                  <a:latin typeface="Calibri" panose="020F0502020204030204" pitchFamily="34" charset="0"/>
                  <a:cs typeface="Calibri" panose="020F0502020204030204" pitchFamily="34" charset="0"/>
                </a:rPr>
                <a:t>N=23</a:t>
              </a:r>
              <a:endParaRPr lang="he-IL" sz="800" b="1" dirty="0">
                <a:ln w="3175">
                  <a:noFill/>
                </a:ln>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799E2DCC-83FE-4414-B394-30F813E48DCE}"/>
                </a:ext>
              </a:extLst>
            </p:cNvPr>
            <p:cNvSpPr/>
            <p:nvPr/>
          </p:nvSpPr>
          <p:spPr>
            <a:xfrm>
              <a:off x="3564558" y="3277554"/>
              <a:ext cx="271463" cy="180975"/>
            </a:xfrm>
            <a:prstGeom prst="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7" name="Rectangle 46">
              <a:extLst>
                <a:ext uri="{FF2B5EF4-FFF2-40B4-BE49-F238E27FC236}">
                  <a16:creationId xmlns:a16="http://schemas.microsoft.com/office/drawing/2014/main" id="{F7E6F208-C47D-46AB-A4BE-92BCFAB366A1}"/>
                </a:ext>
              </a:extLst>
            </p:cNvPr>
            <p:cNvSpPr/>
            <p:nvPr/>
          </p:nvSpPr>
          <p:spPr>
            <a:xfrm>
              <a:off x="3045965" y="3426843"/>
              <a:ext cx="271463" cy="180975"/>
            </a:xfrm>
            <a:prstGeom prst="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8" name="Rectangle 47">
              <a:extLst>
                <a:ext uri="{FF2B5EF4-FFF2-40B4-BE49-F238E27FC236}">
                  <a16:creationId xmlns:a16="http://schemas.microsoft.com/office/drawing/2014/main" id="{BF5C7722-4800-4AE1-86FE-C1D28F6404A9}"/>
                </a:ext>
              </a:extLst>
            </p:cNvPr>
            <p:cNvSpPr/>
            <p:nvPr/>
          </p:nvSpPr>
          <p:spPr>
            <a:xfrm>
              <a:off x="3295546" y="3258293"/>
              <a:ext cx="271463" cy="273308"/>
            </a:xfrm>
            <a:prstGeom prst="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9" name="TextBox 48">
              <a:extLst>
                <a:ext uri="{FF2B5EF4-FFF2-40B4-BE49-F238E27FC236}">
                  <a16:creationId xmlns:a16="http://schemas.microsoft.com/office/drawing/2014/main" id="{39AEFA37-DB19-4E14-ABC9-3B9DC5B307F8}"/>
                </a:ext>
              </a:extLst>
            </p:cNvPr>
            <p:cNvSpPr txBox="1"/>
            <p:nvPr/>
          </p:nvSpPr>
          <p:spPr>
            <a:xfrm>
              <a:off x="3428827" y="3176931"/>
              <a:ext cx="519943" cy="430887"/>
            </a:xfrm>
            <a:prstGeom prst="rect">
              <a:avLst/>
            </a:prstGeom>
            <a:noFill/>
          </p:spPr>
          <p:txBody>
            <a:bodyPr wrap="square" rtlCol="1">
              <a:spAutoFit/>
            </a:bodyPr>
            <a:lstStyle/>
            <a:p>
              <a:pPr algn="ctr" rtl="1"/>
              <a:r>
                <a:rPr lang="he-IL" sz="1400" b="1" dirty="0">
                  <a:ln w="3175">
                    <a:noFill/>
                  </a:ln>
                  <a:latin typeface="Calibri" panose="020F0502020204030204" pitchFamily="34" charset="0"/>
                  <a:cs typeface="Calibri" panose="020F0502020204030204" pitchFamily="34" charset="0"/>
                </a:rPr>
                <a:t>67%</a:t>
              </a:r>
            </a:p>
            <a:p>
              <a:pPr algn="ctr" rtl="1"/>
              <a:r>
                <a:rPr lang="en-US" sz="800" b="1" dirty="0">
                  <a:ln w="3175">
                    <a:noFill/>
                  </a:ln>
                  <a:latin typeface="Calibri" panose="020F0502020204030204" pitchFamily="34" charset="0"/>
                  <a:cs typeface="Calibri" panose="020F0502020204030204" pitchFamily="34" charset="0"/>
                </a:rPr>
                <a:t>N=27</a:t>
              </a:r>
              <a:endParaRPr lang="he-IL" sz="800" b="1" dirty="0">
                <a:ln w="3175">
                  <a:noFill/>
                </a:ln>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66597D01-3A78-46B1-9C90-CBB907BE1FC9}"/>
                </a:ext>
              </a:extLst>
            </p:cNvPr>
            <p:cNvSpPr/>
            <p:nvPr/>
          </p:nvSpPr>
          <p:spPr>
            <a:xfrm>
              <a:off x="2686694" y="3470231"/>
              <a:ext cx="271463" cy="180975"/>
            </a:xfrm>
            <a:prstGeom prst="rect">
              <a:avLst/>
            </a:prstGeom>
            <a:solidFill>
              <a:srgbClr val="BFC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1" name="Oval 50">
              <a:extLst>
                <a:ext uri="{FF2B5EF4-FFF2-40B4-BE49-F238E27FC236}">
                  <a16:creationId xmlns:a16="http://schemas.microsoft.com/office/drawing/2014/main" id="{5B196334-81B7-4ED5-A0E2-BBABB93B44BC}"/>
                </a:ext>
              </a:extLst>
            </p:cNvPr>
            <p:cNvSpPr/>
            <p:nvPr/>
          </p:nvSpPr>
          <p:spPr>
            <a:xfrm>
              <a:off x="2669497" y="3661330"/>
              <a:ext cx="189789" cy="224359"/>
            </a:xfrm>
            <a:prstGeom prst="ellipse">
              <a:avLst/>
            </a:prstGeom>
            <a:solidFill>
              <a:srgbClr val="BFC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2" name="TextBox 51">
              <a:extLst>
                <a:ext uri="{FF2B5EF4-FFF2-40B4-BE49-F238E27FC236}">
                  <a16:creationId xmlns:a16="http://schemas.microsoft.com/office/drawing/2014/main" id="{21900C7B-CA9E-47AC-BD6A-73C316B60E0A}"/>
                </a:ext>
              </a:extLst>
            </p:cNvPr>
            <p:cNvSpPr txBox="1"/>
            <p:nvPr/>
          </p:nvSpPr>
          <p:spPr>
            <a:xfrm>
              <a:off x="2595250" y="3407763"/>
              <a:ext cx="454350" cy="400110"/>
            </a:xfrm>
            <a:prstGeom prst="rect">
              <a:avLst/>
            </a:prstGeom>
            <a:noFill/>
          </p:spPr>
          <p:txBody>
            <a:bodyPr wrap="square" rtlCol="1">
              <a:spAutoFit/>
            </a:bodyPr>
            <a:lstStyle/>
            <a:p>
              <a:pPr algn="ctr" rtl="1"/>
              <a:r>
                <a:rPr lang="he-IL" sz="1200" b="1" dirty="0">
                  <a:ln w="3175">
                    <a:noFill/>
                  </a:ln>
                  <a:latin typeface="Calibri" panose="020F0502020204030204" pitchFamily="34" charset="0"/>
                  <a:cs typeface="Calibri" panose="020F0502020204030204" pitchFamily="34" charset="0"/>
                </a:rPr>
                <a:t>51%</a:t>
              </a:r>
            </a:p>
            <a:p>
              <a:pPr algn="ctr" rtl="1"/>
              <a:r>
                <a:rPr lang="en-US" sz="800" b="1" dirty="0">
                  <a:ln w="3175">
                    <a:noFill/>
                  </a:ln>
                  <a:latin typeface="Calibri" panose="020F0502020204030204" pitchFamily="34" charset="0"/>
                  <a:cs typeface="Calibri" panose="020F0502020204030204" pitchFamily="34" charset="0"/>
                </a:rPr>
                <a:t>N=87</a:t>
              </a:r>
              <a:endParaRPr lang="he-IL" sz="800" b="1" dirty="0">
                <a:ln w="3175">
                  <a:noFill/>
                </a:ln>
                <a:latin typeface="Calibri" panose="020F0502020204030204" pitchFamily="34" charset="0"/>
                <a:cs typeface="Calibri" panose="020F0502020204030204" pitchFamily="34" charset="0"/>
              </a:endParaRPr>
            </a:p>
          </p:txBody>
        </p:sp>
      </p:grpSp>
      <p:sp>
        <p:nvSpPr>
          <p:cNvPr id="44" name="Rectangle 43">
            <a:extLst>
              <a:ext uri="{FF2B5EF4-FFF2-40B4-BE49-F238E27FC236}">
                <a16:creationId xmlns:a16="http://schemas.microsoft.com/office/drawing/2014/main" id="{6684F563-1CC9-4C9A-B44C-D9EA66B3FB69}"/>
              </a:ext>
            </a:extLst>
          </p:cNvPr>
          <p:cNvSpPr/>
          <p:nvPr/>
        </p:nvSpPr>
        <p:spPr>
          <a:xfrm>
            <a:off x="-2" y="3983792"/>
            <a:ext cx="7217240" cy="23463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14</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l"/>
            <a:r>
              <a:rPr lang="en-US" sz="2000" dirty="0">
                <a:solidFill>
                  <a:schemeClr val="bg1"/>
                </a:solidFill>
                <a:latin typeface="Tahoma" pitchFamily="34" charset="0"/>
                <a:ea typeface="Tahoma" pitchFamily="34" charset="0"/>
                <a:cs typeface="Tahoma" pitchFamily="34" charset="0"/>
              </a:rPr>
              <a:t>Sense of Community &amp; Social Belonging</a:t>
            </a:r>
            <a:endParaRPr lang="he-IL" sz="2000" dirty="0">
              <a:solidFill>
                <a:schemeClr val="bg1"/>
              </a:solidFill>
              <a:latin typeface="Tahoma" pitchFamily="34" charset="0"/>
              <a:ea typeface="Tahoma" pitchFamily="34" charset="0"/>
              <a:cs typeface="Tahoma" pitchFamily="34" charset="0"/>
            </a:endParaRPr>
          </a:p>
        </p:txBody>
      </p:sp>
      <p:sp>
        <p:nvSpPr>
          <p:cNvPr id="17" name="מלבן 16"/>
          <p:cNvSpPr/>
          <p:nvPr/>
        </p:nvSpPr>
        <p:spPr>
          <a:xfrm>
            <a:off x="7564993" y="459262"/>
            <a:ext cx="4381257" cy="5816977"/>
          </a:xfrm>
          <a:prstGeom prst="rect">
            <a:avLst/>
          </a:prstGeom>
        </p:spPr>
        <p:txBody>
          <a:bodyPr wrap="square">
            <a:spAutoFit/>
          </a:bodyPr>
          <a:lstStyle/>
          <a:p>
            <a:pPr marL="285750" indent="-285750" algn="l">
              <a:spcBef>
                <a:spcPts val="600"/>
              </a:spcBef>
              <a:buClr>
                <a:srgbClr val="FFC000"/>
              </a:buClr>
              <a:buFont typeface="Tahoma" panose="020B0604030504040204" pitchFamily="34" charset="0"/>
              <a:buChar char="█"/>
            </a:pPr>
            <a:r>
              <a:rPr lang="en-US" sz="1600" dirty="0">
                <a:latin typeface="Tahoma" pitchFamily="34" charset="0"/>
                <a:ea typeface="Tahoma" pitchFamily="34" charset="0"/>
                <a:cs typeface="Tahoma" pitchFamily="34" charset="0"/>
              </a:rPr>
              <a:t>About half (45%) of the workshop respondents said they formed new relationships with other participants in the area where they live.</a:t>
            </a:r>
            <a:r>
              <a:rPr lang="he-IL" sz="1600" dirty="0">
                <a:latin typeface="Tahoma" pitchFamily="34" charset="0"/>
                <a:ea typeface="Tahoma" pitchFamily="34" charset="0"/>
                <a:cs typeface="Tahoma" pitchFamily="34" charset="0"/>
              </a:rPr>
              <a:t> </a:t>
            </a:r>
          </a:p>
          <a:p>
            <a:pPr marL="285750" indent="-285750" algn="l">
              <a:spcBef>
                <a:spcPts val="600"/>
              </a:spcBef>
              <a:buClr>
                <a:srgbClr val="FFC000"/>
              </a:buClr>
              <a:buFont typeface="Tahoma" panose="020B0604030504040204" pitchFamily="34" charset="0"/>
              <a:buChar char="█"/>
            </a:pPr>
            <a:r>
              <a:rPr lang="en-US" sz="1600" b="1" dirty="0">
                <a:latin typeface="Tahoma" pitchFamily="34" charset="0"/>
                <a:ea typeface="Tahoma" pitchFamily="34" charset="0"/>
                <a:cs typeface="Tahoma" pitchFamily="34" charset="0"/>
              </a:rPr>
              <a:t>Parents of infants up to six months old were most likely to report forming new relationships</a:t>
            </a:r>
            <a:r>
              <a:rPr lang="he-IL" sz="1600" dirty="0">
                <a:latin typeface="Tahoma" pitchFamily="34" charset="0"/>
                <a:ea typeface="Tahoma" pitchFamily="34" charset="0"/>
                <a:cs typeface="Tahoma" pitchFamily="34" charset="0"/>
              </a:rPr>
              <a:t>.</a:t>
            </a:r>
            <a:r>
              <a:rPr lang="en-US" sz="1600" dirty="0">
                <a:latin typeface="Tahoma" pitchFamily="34" charset="0"/>
                <a:ea typeface="Tahoma" pitchFamily="34" charset="0"/>
                <a:cs typeface="Tahoma" pitchFamily="34" charset="0"/>
              </a:rPr>
              <a:t> </a:t>
            </a:r>
          </a:p>
          <a:p>
            <a:pPr marL="285750" indent="-285750" algn="l">
              <a:spcBef>
                <a:spcPts val="600"/>
              </a:spcBef>
              <a:buClr>
                <a:srgbClr val="FFC000"/>
              </a:buClr>
              <a:buFont typeface="Tahoma" panose="020B0604030504040204" pitchFamily="34" charset="0"/>
              <a:buChar char="█"/>
            </a:pPr>
            <a:r>
              <a:rPr lang="en-US" sz="1600" dirty="0">
                <a:latin typeface="Tahoma" pitchFamily="34" charset="0"/>
                <a:ea typeface="Tahoma" pitchFamily="34" charset="0"/>
                <a:cs typeface="Tahoma" pitchFamily="34" charset="0"/>
              </a:rPr>
              <a:t>Activities for infants and their caregivers enable greater interaction among parents. As observed in previous assessments, parents with infants are more likely to interact and say they are seeking emotional and social support.</a:t>
            </a:r>
          </a:p>
          <a:p>
            <a:pPr marL="285750" indent="-285750" algn="l">
              <a:spcBef>
                <a:spcPts val="600"/>
              </a:spcBef>
              <a:buClr>
                <a:srgbClr val="FFC000"/>
              </a:buClr>
              <a:buFont typeface="Tahoma" panose="020B0604030504040204" pitchFamily="34" charset="0"/>
              <a:buChar char="█"/>
            </a:pPr>
            <a:r>
              <a:rPr lang="en-US" sz="1600" b="1" dirty="0">
                <a:latin typeface="Tahoma" pitchFamily="34" charset="0"/>
                <a:ea typeface="Tahoma" pitchFamily="34" charset="0"/>
                <a:cs typeface="Tahoma" pitchFamily="34" charset="0"/>
              </a:rPr>
              <a:t>Residents of Jaffa and the Southern and Eastern neighborhoods displayed a greater tendency towards community interaction </a:t>
            </a:r>
            <a:r>
              <a:rPr lang="en-US" sz="1600" dirty="0">
                <a:latin typeface="Tahoma" pitchFamily="34" charset="0"/>
                <a:ea typeface="Tahoma" pitchFamily="34" charset="0"/>
                <a:cs typeface="Tahoma" pitchFamily="34" charset="0"/>
              </a:rPr>
              <a:t>and were more likely to say they made social connections as a result of the workshops.</a:t>
            </a:r>
            <a:r>
              <a:rPr lang="he-IL" sz="1600" dirty="0">
                <a:latin typeface="Tahoma" pitchFamily="34" charset="0"/>
                <a:ea typeface="Tahoma" pitchFamily="34" charset="0"/>
                <a:cs typeface="Tahoma" pitchFamily="34" charset="0"/>
              </a:rPr>
              <a:t> </a:t>
            </a:r>
          </a:p>
          <a:p>
            <a:pPr marL="285750" indent="-285750" algn="l">
              <a:spcBef>
                <a:spcPts val="600"/>
              </a:spcBef>
              <a:buClr>
                <a:srgbClr val="FFC000"/>
              </a:buClr>
              <a:buFont typeface="Tahoma" panose="020B0604030504040204" pitchFamily="34" charset="0"/>
              <a:buChar char="█"/>
            </a:pPr>
            <a:r>
              <a:rPr lang="en-US" sz="1600" dirty="0">
                <a:latin typeface="Tahoma" pitchFamily="34" charset="0"/>
                <a:ea typeface="Tahoma" pitchFamily="34" charset="0"/>
                <a:cs typeface="Tahoma" pitchFamily="34" charset="0"/>
              </a:rPr>
              <a:t>No relationship was observed between the tendency to make social connections and respondents’ employment status</a:t>
            </a:r>
            <a:r>
              <a:rPr lang="he-IL" sz="1600" dirty="0">
                <a:latin typeface="Tahoma" pitchFamily="34" charset="0"/>
                <a:ea typeface="Tahoma" pitchFamily="34" charset="0"/>
                <a:cs typeface="Tahoma" pitchFamily="34" charset="0"/>
              </a:rPr>
              <a:t>.</a:t>
            </a:r>
          </a:p>
        </p:txBody>
      </p:sp>
      <p:sp>
        <p:nvSpPr>
          <p:cNvPr id="14" name="TextBox 13"/>
          <p:cNvSpPr txBox="1"/>
          <p:nvPr/>
        </p:nvSpPr>
        <p:spPr>
          <a:xfrm>
            <a:off x="36059" y="6354566"/>
            <a:ext cx="4240159" cy="230832"/>
          </a:xfrm>
          <a:prstGeom prst="rect">
            <a:avLst/>
          </a:prstGeom>
          <a:noFill/>
        </p:spPr>
        <p:txBody>
          <a:bodyPr wrap="square" rtlCol="1">
            <a:spAutoFit/>
          </a:bodyPr>
          <a:lstStyle/>
          <a:p>
            <a:pPr algn="l"/>
            <a:r>
              <a:rPr lang="en-US" sz="900" dirty="0">
                <a:latin typeface="Tahoma" pitchFamily="34" charset="0"/>
                <a:ea typeface="Tahoma" pitchFamily="34" charset="0"/>
                <a:cs typeface="Tahoma" pitchFamily="34" charset="0"/>
              </a:rPr>
              <a:t>* Survey data were provided by the Tel Aviv-Jaffa Municipality</a:t>
            </a:r>
            <a:endParaRPr lang="he-IL" sz="900" dirty="0">
              <a:latin typeface="Tahoma" pitchFamily="34" charset="0"/>
              <a:ea typeface="Tahoma" pitchFamily="34" charset="0"/>
              <a:cs typeface="Tahoma" pitchFamily="34" charset="0"/>
            </a:endParaRPr>
          </a:p>
        </p:txBody>
      </p:sp>
      <p:sp>
        <p:nvSpPr>
          <p:cNvPr id="37" name="TextBox 36">
            <a:extLst>
              <a:ext uri="{FF2B5EF4-FFF2-40B4-BE49-F238E27FC236}">
                <a16:creationId xmlns:a16="http://schemas.microsoft.com/office/drawing/2014/main" id="{7FD46C3D-1B56-4A20-8362-E14904F4DFAF}"/>
              </a:ext>
            </a:extLst>
          </p:cNvPr>
          <p:cNvSpPr txBox="1"/>
          <p:nvPr/>
        </p:nvSpPr>
        <p:spPr>
          <a:xfrm>
            <a:off x="0" y="3980261"/>
            <a:ext cx="7059554" cy="1416606"/>
          </a:xfrm>
          <a:prstGeom prst="rect">
            <a:avLst/>
          </a:prstGeom>
          <a:noFill/>
        </p:spPr>
        <p:txBody>
          <a:bodyPr wrap="square">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latin typeface="Tahoma" pitchFamily="34" charset="0"/>
                <a:ea typeface="Tahoma" pitchFamily="34" charset="0"/>
                <a:cs typeface="Tahoma" pitchFamily="34" charset="0"/>
              </a:rPr>
              <a:t>City Survey data* show that parents of children up to 3 years old report strongly positive feelings on:</a:t>
            </a:r>
          </a:p>
          <a:p>
            <a:pPr marL="171450" marR="0" lvl="0" indent="-171450" algn="l" defTabSz="914400" eaLnBrk="1" fontAlgn="auto" latinLnBrk="0" hangingPunct="1">
              <a:lnSpc>
                <a:spcPct val="150000"/>
              </a:lnSpc>
              <a:spcBef>
                <a:spcPts val="0"/>
              </a:spcBef>
              <a:spcAft>
                <a:spcPts val="0"/>
              </a:spcAft>
              <a:buClr>
                <a:schemeClr val="bg1"/>
              </a:buClr>
              <a:buSzTx/>
              <a:buFont typeface="Tahoma" panose="020B0604030504040204" pitchFamily="34" charset="0"/>
              <a:buChar char="█"/>
              <a:tabLst/>
              <a:defRPr/>
            </a:pPr>
            <a:r>
              <a:rPr lang="en-US" sz="1200" b="1" dirty="0">
                <a:latin typeface="Tahoma" pitchFamily="34" charset="0"/>
                <a:ea typeface="Tahoma" pitchFamily="34" charset="0"/>
                <a:cs typeface="Tahoma" pitchFamily="34" charset="0"/>
              </a:rPr>
              <a:t>Personal safety in their neighborhood</a:t>
            </a:r>
          </a:p>
          <a:p>
            <a:pPr marL="171450" marR="0" lvl="0" indent="-171450" algn="l" defTabSz="914400" eaLnBrk="1" fontAlgn="auto" latinLnBrk="0" hangingPunct="1">
              <a:lnSpc>
                <a:spcPct val="150000"/>
              </a:lnSpc>
              <a:spcBef>
                <a:spcPts val="0"/>
              </a:spcBef>
              <a:spcAft>
                <a:spcPts val="0"/>
              </a:spcAft>
              <a:buClr>
                <a:schemeClr val="bg1"/>
              </a:buClr>
              <a:buSzTx/>
              <a:buFont typeface="Tahoma" panose="020B0604030504040204" pitchFamily="34" charset="0"/>
              <a:buChar char="█"/>
              <a:tabLst/>
              <a:defRPr/>
            </a:pPr>
            <a:r>
              <a:rPr kumimoji="0" lang="en-US" sz="1200" b="1" i="0" u="none" strike="noStrike" kern="1200" cap="none" spc="0" normalizeH="0" baseline="0" noProof="0" dirty="0">
                <a:ln>
                  <a:noFill/>
                </a:ln>
                <a:effectLst/>
                <a:uLnTx/>
                <a:uFillTx/>
                <a:latin typeface="Tahoma" pitchFamily="34" charset="0"/>
                <a:ea typeface="Tahoma" pitchFamily="34" charset="0"/>
                <a:cs typeface="Tahoma" pitchFamily="34" charset="0"/>
              </a:rPr>
              <a:t>Sense of community and belonging among neighborhood residents</a:t>
            </a:r>
            <a:endParaRPr lang="en-US" sz="1200" b="1" dirty="0">
              <a:latin typeface="Tahoma" pitchFamily="34" charset="0"/>
              <a:ea typeface="Tahoma" pitchFamily="34" charset="0"/>
              <a:cs typeface="Tahoma" pitchFamily="34" charset="0"/>
            </a:endParaRPr>
          </a:p>
          <a:p>
            <a:pPr marL="171450" marR="0" lvl="0" indent="-171450" algn="l" defTabSz="914400" eaLnBrk="1" fontAlgn="auto" latinLnBrk="0" hangingPunct="1">
              <a:lnSpc>
                <a:spcPct val="150000"/>
              </a:lnSpc>
              <a:spcBef>
                <a:spcPts val="0"/>
              </a:spcBef>
              <a:spcAft>
                <a:spcPts val="0"/>
              </a:spcAft>
              <a:buClr>
                <a:schemeClr val="bg1"/>
              </a:buClr>
              <a:buSzTx/>
              <a:buFont typeface="Tahoma" panose="020B0604030504040204" pitchFamily="34" charset="0"/>
              <a:buChar char="█"/>
              <a:tabLst/>
              <a:defRPr/>
            </a:pPr>
            <a:r>
              <a:rPr kumimoji="0" lang="en-US" sz="1200" b="1" i="0" u="none" strike="noStrike" kern="1200" cap="none" spc="0" normalizeH="0" baseline="0" noProof="0" dirty="0">
                <a:ln>
                  <a:noFill/>
                </a:ln>
                <a:effectLst/>
                <a:uLnTx/>
                <a:uFillTx/>
                <a:latin typeface="Tahoma" pitchFamily="34" charset="0"/>
                <a:ea typeface="Tahoma" pitchFamily="34" charset="0"/>
                <a:cs typeface="Tahoma" pitchFamily="34" charset="0"/>
              </a:rPr>
              <a:t>Ability to influence community issues, willingness to initiate and act</a:t>
            </a:r>
            <a:r>
              <a:rPr lang="en-US" sz="1200" b="1" dirty="0">
                <a:latin typeface="Tahoma" pitchFamily="34" charset="0"/>
                <a:ea typeface="Tahoma" pitchFamily="34" charset="0"/>
                <a:cs typeface="Tahoma" pitchFamily="34" charset="0"/>
              </a:rPr>
              <a:t> to </a:t>
            </a:r>
            <a:r>
              <a:rPr kumimoji="0" lang="en-US" sz="1200" b="1" i="0" u="none" strike="noStrike" kern="1200" cap="none" spc="0" normalizeH="0" baseline="0" noProof="0" dirty="0">
                <a:ln>
                  <a:noFill/>
                </a:ln>
                <a:effectLst/>
                <a:uLnTx/>
                <a:uFillTx/>
                <a:latin typeface="Tahoma" pitchFamily="34" charset="0"/>
                <a:ea typeface="Tahoma" pitchFamily="34" charset="0"/>
                <a:cs typeface="Tahoma" pitchFamily="34" charset="0"/>
              </a:rPr>
              <a:t>promote them</a:t>
            </a:r>
          </a:p>
          <a:p>
            <a:pPr marL="171450" marR="0" lvl="0" indent="-171450" algn="l" defTabSz="914400" eaLnBrk="1" fontAlgn="auto" latinLnBrk="0" hangingPunct="1">
              <a:lnSpc>
                <a:spcPct val="150000"/>
              </a:lnSpc>
              <a:spcBef>
                <a:spcPts val="0"/>
              </a:spcBef>
              <a:spcAft>
                <a:spcPts val="0"/>
              </a:spcAft>
              <a:buClr>
                <a:schemeClr val="bg1"/>
              </a:buClr>
              <a:buSzTx/>
              <a:buFont typeface="Tahoma" panose="020B0604030504040204" pitchFamily="34" charset="0"/>
              <a:buChar char="█"/>
              <a:tabLst/>
              <a:defRPr/>
            </a:pPr>
            <a:r>
              <a:rPr lang="en-US" sz="1200" b="1" dirty="0">
                <a:latin typeface="Tahoma" pitchFamily="34" charset="0"/>
                <a:ea typeface="Tahoma" pitchFamily="34" charset="0"/>
                <a:cs typeface="Tahoma" pitchFamily="34" charset="0"/>
              </a:rPr>
              <a:t>Extensive participation in public processes </a:t>
            </a:r>
          </a:p>
        </p:txBody>
      </p:sp>
      <p:sp>
        <p:nvSpPr>
          <p:cNvPr id="75" name="TextBox 74">
            <a:extLst>
              <a:ext uri="{FF2B5EF4-FFF2-40B4-BE49-F238E27FC236}">
                <a16:creationId xmlns:a16="http://schemas.microsoft.com/office/drawing/2014/main" id="{94EF924E-30DA-4AB1-B126-4297B91019B2}"/>
              </a:ext>
            </a:extLst>
          </p:cNvPr>
          <p:cNvSpPr txBox="1"/>
          <p:nvPr/>
        </p:nvSpPr>
        <p:spPr>
          <a:xfrm>
            <a:off x="83230" y="5398465"/>
            <a:ext cx="2195816" cy="862608"/>
          </a:xfrm>
          <a:prstGeom prst="rect">
            <a:avLst/>
          </a:prstGeom>
          <a:noFill/>
        </p:spPr>
        <p:txBody>
          <a:bodyPr wrap="square">
            <a:spAutoFit/>
          </a:bodyPr>
          <a:lstStyle/>
          <a:p>
            <a:pPr algn="l">
              <a:lnSpc>
                <a:spcPct val="150000"/>
              </a:lnSpc>
              <a:buClr>
                <a:prstClr val="white"/>
              </a:buClr>
              <a:defRPr/>
            </a:pPr>
            <a:r>
              <a:rPr lang="en-US" sz="1100" dirty="0">
                <a:latin typeface="Tahoma" pitchFamily="34" charset="0"/>
                <a:ea typeface="Tahoma" pitchFamily="34" charset="0"/>
                <a:cs typeface="Tahoma" pitchFamily="34" charset="0"/>
              </a:rPr>
              <a:t>Other notable results:</a:t>
            </a:r>
            <a:endParaRPr lang="he-IL" sz="1100" dirty="0">
              <a:latin typeface="Tahoma" pitchFamily="34" charset="0"/>
              <a:ea typeface="Tahoma" pitchFamily="34" charset="0"/>
              <a:cs typeface="Tahoma" pitchFamily="34" charset="0"/>
            </a:endParaRPr>
          </a:p>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Ambivalence about moving</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76" name="TextBox 75">
            <a:extLst>
              <a:ext uri="{FF2B5EF4-FFF2-40B4-BE49-F238E27FC236}">
                <a16:creationId xmlns:a16="http://schemas.microsoft.com/office/drawing/2014/main" id="{55840097-B894-4275-A82E-2F270C71F885}"/>
              </a:ext>
            </a:extLst>
          </p:cNvPr>
          <p:cNvSpPr txBox="1"/>
          <p:nvPr/>
        </p:nvSpPr>
        <p:spPr>
          <a:xfrm>
            <a:off x="2288444" y="5630366"/>
            <a:ext cx="2367248" cy="608693"/>
          </a:xfrm>
          <a:prstGeom prst="rect">
            <a:avLst/>
          </a:prstGeom>
          <a:noFill/>
        </p:spPr>
        <p:txBody>
          <a:bodyPr wrap="square">
            <a:spAutoFit/>
          </a:bodyPr>
          <a:lstStyle/>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Preference to remain in their neighborhood/area</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78" name="TextBox 77">
            <a:extLst>
              <a:ext uri="{FF2B5EF4-FFF2-40B4-BE49-F238E27FC236}">
                <a16:creationId xmlns:a16="http://schemas.microsoft.com/office/drawing/2014/main" id="{ABF66EFF-2EE4-436B-A415-3679A22E1667}"/>
              </a:ext>
            </a:extLst>
          </p:cNvPr>
          <p:cNvSpPr txBox="1"/>
          <p:nvPr/>
        </p:nvSpPr>
        <p:spPr>
          <a:xfrm>
            <a:off x="4734534" y="5649249"/>
            <a:ext cx="2367248" cy="608693"/>
          </a:xfrm>
          <a:prstGeom prst="rect">
            <a:avLst/>
          </a:prstGeom>
          <a:noFill/>
        </p:spPr>
        <p:txBody>
          <a:bodyPr wrap="square">
            <a:spAutoFit/>
          </a:bodyPr>
          <a:lstStyle/>
          <a:p>
            <a:pPr marL="171450" marR="0" lvl="0" indent="-171450" algn="l" defTabSz="914400"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Main reason for moving: education</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D295CC33-644E-4E1B-81B9-D6C39D14F369}"/>
              </a:ext>
            </a:extLst>
          </p:cNvPr>
          <p:cNvSpPr txBox="1"/>
          <p:nvPr/>
        </p:nvSpPr>
        <p:spPr>
          <a:xfrm>
            <a:off x="245750" y="414425"/>
            <a:ext cx="7217240" cy="261610"/>
          </a:xfrm>
          <a:prstGeom prst="rect">
            <a:avLst/>
          </a:prstGeom>
          <a:solidFill>
            <a:schemeClr val="bg1"/>
          </a:solidFill>
        </p:spPr>
        <p:txBody>
          <a:bodyPr wrap="square" rtlCol="1">
            <a:spAutoFit/>
          </a:bodyPr>
          <a:lstStyle/>
          <a:p>
            <a:pPr algn="ctr" rtl="1"/>
            <a:r>
              <a:rPr lang="en-US" sz="1100" b="1" dirty="0">
                <a:solidFill>
                  <a:schemeClr val="tx1">
                    <a:lumMod val="75000"/>
                    <a:lumOff val="25000"/>
                  </a:schemeClr>
                </a:solidFill>
                <a:latin typeface="Calibri" panose="020F0502020204030204" pitchFamily="34" charset="0"/>
                <a:cs typeface="Calibri" panose="020F0502020204030204" pitchFamily="34" charset="0"/>
              </a:rPr>
              <a:t>Did you meet and/or make connections with new parents / families in the neighborhood as a result of the workshop?</a:t>
            </a:r>
            <a:endParaRPr lang="he-IL" sz="1100" b="1" dirty="0">
              <a:solidFill>
                <a:schemeClr val="tx1">
                  <a:lumMod val="75000"/>
                  <a:lumOff val="25000"/>
                </a:schemeClr>
              </a:solidFill>
              <a:latin typeface="Calibri" panose="020F0502020204030204" pitchFamily="34" charset="0"/>
              <a:cs typeface="Calibri" panose="020F0502020204030204" pitchFamily="34" charset="0"/>
            </a:endParaRPr>
          </a:p>
        </p:txBody>
      </p:sp>
      <p:graphicFrame>
        <p:nvGraphicFramePr>
          <p:cNvPr id="34" name="Chart 33">
            <a:extLst>
              <a:ext uri="{FF2B5EF4-FFF2-40B4-BE49-F238E27FC236}">
                <a16:creationId xmlns:a16="http://schemas.microsoft.com/office/drawing/2014/main" id="{B27AEBD9-ED1C-4E8D-BF0F-A01448E091C8}"/>
              </a:ext>
            </a:extLst>
          </p:cNvPr>
          <p:cNvGraphicFramePr>
            <a:graphicFrameLocks/>
          </p:cNvGraphicFramePr>
          <p:nvPr>
            <p:extLst>
              <p:ext uri="{D42A27DB-BD31-4B8C-83A1-F6EECF244321}">
                <p14:modId xmlns:p14="http://schemas.microsoft.com/office/powerpoint/2010/main" val="2568902423"/>
              </p:ext>
            </p:extLst>
          </p:nvPr>
        </p:nvGraphicFramePr>
        <p:xfrm>
          <a:off x="2439314" y="576669"/>
          <a:ext cx="4715397" cy="3465726"/>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598308675"/>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0BFFADF-D19E-43F9-AAD3-C61D4102191D}"/>
              </a:ext>
            </a:extLst>
          </p:cNvPr>
          <p:cNvSpPr/>
          <p:nvPr/>
        </p:nvSpPr>
        <p:spPr>
          <a:xfrm>
            <a:off x="0" y="323850"/>
            <a:ext cx="6665473" cy="6124575"/>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Rectangle 24">
            <a:extLst>
              <a:ext uri="{FF2B5EF4-FFF2-40B4-BE49-F238E27FC236}">
                <a16:creationId xmlns:a16="http://schemas.microsoft.com/office/drawing/2014/main" id="{CC65C032-95B9-4BFD-BD0B-F2AD0D183EB9}"/>
              </a:ext>
            </a:extLst>
          </p:cNvPr>
          <p:cNvSpPr/>
          <p:nvPr/>
        </p:nvSpPr>
        <p:spPr>
          <a:xfrm>
            <a:off x="337559" y="828735"/>
            <a:ext cx="5853692" cy="4872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TextBox 11">
            <a:extLst>
              <a:ext uri="{FF2B5EF4-FFF2-40B4-BE49-F238E27FC236}">
                <a16:creationId xmlns:a16="http://schemas.microsoft.com/office/drawing/2014/main" id="{D8628082-3AF0-4124-8DDF-887C234DA15C}"/>
              </a:ext>
            </a:extLst>
          </p:cNvPr>
          <p:cNvSpPr txBox="1"/>
          <p:nvPr/>
        </p:nvSpPr>
        <p:spPr>
          <a:xfrm>
            <a:off x="1" y="0"/>
            <a:ext cx="12191999"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Publicity &amp; Advertising</a:t>
            </a:r>
            <a:endParaRPr lang="he-IL" sz="1400"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15</a:t>
            </a:fld>
            <a:endParaRPr lang="en-US" sz="1400" dirty="0"/>
          </a:p>
        </p:txBody>
      </p:sp>
      <p:sp>
        <p:nvSpPr>
          <p:cNvPr id="6" name="מלבן 5"/>
          <p:cNvSpPr/>
          <p:nvPr/>
        </p:nvSpPr>
        <p:spPr>
          <a:xfrm>
            <a:off x="6816141" y="323850"/>
            <a:ext cx="4834210" cy="5526834"/>
          </a:xfrm>
          <a:prstGeom prst="rect">
            <a:avLst/>
          </a:prstGeom>
        </p:spPr>
        <p:txBody>
          <a:bodyPr wrap="square">
            <a:spAutoFit/>
          </a:bodyPr>
          <a:lstStyle/>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Respondents said that community centers were the primary source through which they learned about the workshops (27%), especially in </a:t>
            </a:r>
            <a:r>
              <a:rPr lang="en-US" sz="1400" b="1" dirty="0">
                <a:latin typeface="Tahoma" pitchFamily="34" charset="0"/>
                <a:ea typeface="Tahoma" pitchFamily="34" charset="0"/>
                <a:cs typeface="Tahoma" pitchFamily="34" charset="0"/>
              </a:rPr>
              <a:t>Jaffa and the South</a:t>
            </a:r>
            <a:r>
              <a:rPr lang="en-US" sz="1400" dirty="0">
                <a:latin typeface="Tahoma" pitchFamily="34" charset="0"/>
                <a:ea typeface="Tahoma" pitchFamily="34" charset="0"/>
                <a:cs typeface="Tahoma" pitchFamily="34" charset="0"/>
              </a:rPr>
              <a:t>.</a:t>
            </a:r>
          </a:p>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 About a quarter (24%) said word-of-mouth information from friends motivated them to come to the activity, especially those from </a:t>
            </a:r>
            <a:r>
              <a:rPr lang="en-US" sz="1400" b="1" dirty="0">
                <a:latin typeface="Tahoma" pitchFamily="34" charset="0"/>
                <a:ea typeface="Tahoma" pitchFamily="34" charset="0"/>
                <a:cs typeface="Tahoma" pitchFamily="34" charset="0"/>
              </a:rPr>
              <a:t>Jaffa and the North</a:t>
            </a:r>
            <a:r>
              <a:rPr lang="he-IL" sz="1400" dirty="0">
                <a:latin typeface="Tahoma" pitchFamily="34" charset="0"/>
                <a:ea typeface="Tahoma" pitchFamily="34" charset="0"/>
                <a:cs typeface="Tahoma" pitchFamily="34" charset="0"/>
              </a:rPr>
              <a:t>.</a:t>
            </a:r>
          </a:p>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Publicity about the workshops through DigiTaf (20%) was the most significant factor affecting participants' attendance in the </a:t>
            </a:r>
            <a:r>
              <a:rPr lang="en-US" sz="1400" b="1" dirty="0">
                <a:latin typeface="Tahoma" pitchFamily="34" charset="0"/>
                <a:ea typeface="Tahoma" pitchFamily="34" charset="0"/>
                <a:cs typeface="Tahoma" pitchFamily="34" charset="0"/>
              </a:rPr>
              <a:t>Central region</a:t>
            </a:r>
            <a:r>
              <a:rPr lang="en-US" sz="1400" dirty="0">
                <a:latin typeface="Tahoma" pitchFamily="34" charset="0"/>
                <a:ea typeface="Tahoma" pitchFamily="34" charset="0"/>
                <a:cs typeface="Tahoma" pitchFamily="34" charset="0"/>
              </a:rPr>
              <a:t>. </a:t>
            </a:r>
          </a:p>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Publicity through neighborhood WhatsApp groups (20%) was important, especially among participants from </a:t>
            </a:r>
            <a:r>
              <a:rPr lang="en-US" sz="1400" b="1" dirty="0">
                <a:latin typeface="Tahoma" pitchFamily="34" charset="0"/>
                <a:ea typeface="Tahoma" pitchFamily="34" charset="0"/>
                <a:cs typeface="Tahoma" pitchFamily="34" charset="0"/>
              </a:rPr>
              <a:t>Jaffa and the South</a:t>
            </a:r>
            <a:r>
              <a:rPr lang="he-IL" sz="1400" dirty="0">
                <a:latin typeface="Tahoma" pitchFamily="34" charset="0"/>
                <a:ea typeface="Tahoma" pitchFamily="34" charset="0"/>
                <a:cs typeface="Tahoma" pitchFamily="34" charset="0"/>
              </a:rPr>
              <a:t>.</a:t>
            </a:r>
          </a:p>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An activity designed for the ultra-orthodox (Gur Hasidic) community in the Northern region was publicized mainly through educational settings (Talmud Torah for boys and a religious school for girls), and in residential buildings</a:t>
            </a:r>
            <a:r>
              <a:rPr lang="he-IL" sz="1400" dirty="0">
                <a:latin typeface="Tahoma" pitchFamily="34" charset="0"/>
                <a:ea typeface="Tahoma" pitchFamily="34" charset="0"/>
                <a:cs typeface="Tahoma" pitchFamily="34" charset="0"/>
              </a:rPr>
              <a:t>.</a:t>
            </a:r>
          </a:p>
        </p:txBody>
      </p:sp>
      <p:grpSp>
        <p:nvGrpSpPr>
          <p:cNvPr id="7" name="Group 6">
            <a:extLst>
              <a:ext uri="{FF2B5EF4-FFF2-40B4-BE49-F238E27FC236}">
                <a16:creationId xmlns:a16="http://schemas.microsoft.com/office/drawing/2014/main" id="{10C7C5AC-8A89-4F86-B330-EE0F367CF66C}"/>
              </a:ext>
            </a:extLst>
          </p:cNvPr>
          <p:cNvGrpSpPr/>
          <p:nvPr/>
        </p:nvGrpSpPr>
        <p:grpSpPr>
          <a:xfrm>
            <a:off x="337560" y="799483"/>
            <a:ext cx="5853690" cy="5100016"/>
            <a:chOff x="461385" y="614984"/>
            <a:chExt cx="5853690" cy="5100016"/>
          </a:xfrm>
        </p:grpSpPr>
        <p:graphicFrame>
          <p:nvGraphicFramePr>
            <p:cNvPr id="9" name="Chart 8">
              <a:extLst>
                <a:ext uri="{FF2B5EF4-FFF2-40B4-BE49-F238E27FC236}">
                  <a16:creationId xmlns:a16="http://schemas.microsoft.com/office/drawing/2014/main" id="{6942A537-661F-4636-9998-C92A93BF9939}"/>
                </a:ext>
              </a:extLst>
            </p:cNvPr>
            <p:cNvGraphicFramePr>
              <a:graphicFrameLocks/>
            </p:cNvGraphicFramePr>
            <p:nvPr>
              <p:extLst>
                <p:ext uri="{D42A27DB-BD31-4B8C-83A1-F6EECF244321}">
                  <p14:modId xmlns:p14="http://schemas.microsoft.com/office/powerpoint/2010/main" val="1946669282"/>
                </p:ext>
              </p:extLst>
            </p:nvPr>
          </p:nvGraphicFramePr>
          <p:xfrm>
            <a:off x="461385" y="645968"/>
            <a:ext cx="5853690" cy="506903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B8388CE-7432-4D60-986F-EAF70D9E064F}"/>
                </a:ext>
              </a:extLst>
            </p:cNvPr>
            <p:cNvSpPr txBox="1"/>
            <p:nvPr/>
          </p:nvSpPr>
          <p:spPr>
            <a:xfrm>
              <a:off x="5324474" y="2886075"/>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37%</a:t>
              </a:r>
            </a:p>
          </p:txBody>
        </p:sp>
        <p:sp>
          <p:nvSpPr>
            <p:cNvPr id="10" name="TextBox 9">
              <a:extLst>
                <a:ext uri="{FF2B5EF4-FFF2-40B4-BE49-F238E27FC236}">
                  <a16:creationId xmlns:a16="http://schemas.microsoft.com/office/drawing/2014/main" id="{DE24E15F-353D-4A1C-A569-8ACD8AB0B323}"/>
                </a:ext>
              </a:extLst>
            </p:cNvPr>
            <p:cNvSpPr txBox="1"/>
            <p:nvPr/>
          </p:nvSpPr>
          <p:spPr>
            <a:xfrm>
              <a:off x="4477761" y="2886074"/>
              <a:ext cx="476251" cy="276999"/>
            </a:xfrm>
            <a:prstGeom prst="rect">
              <a:avLst/>
            </a:prstGeom>
            <a:noFill/>
          </p:spPr>
          <p:txBody>
            <a:bodyPr wrap="square" rtlCol="1">
              <a:spAutoFit/>
            </a:bodyPr>
            <a:lstStyle/>
            <a:p>
              <a:r>
                <a:rPr lang="he-IL" sz="1200" b="1" dirty="0">
                  <a:latin typeface="Calibri" panose="020F0502020204030204" pitchFamily="34" charset="0"/>
                  <a:cs typeface="Calibri" panose="020F0502020204030204" pitchFamily="34" charset="0"/>
                </a:rPr>
                <a:t>26%</a:t>
              </a:r>
            </a:p>
          </p:txBody>
        </p:sp>
        <p:sp>
          <p:nvSpPr>
            <p:cNvPr id="11" name="TextBox 10">
              <a:extLst>
                <a:ext uri="{FF2B5EF4-FFF2-40B4-BE49-F238E27FC236}">
                  <a16:creationId xmlns:a16="http://schemas.microsoft.com/office/drawing/2014/main" id="{CBCD7E92-6BBE-4D59-B01F-056B06A32CF6}"/>
                </a:ext>
              </a:extLst>
            </p:cNvPr>
            <p:cNvSpPr txBox="1"/>
            <p:nvPr/>
          </p:nvSpPr>
          <p:spPr>
            <a:xfrm>
              <a:off x="4839710" y="2247899"/>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37%</a:t>
              </a:r>
            </a:p>
          </p:txBody>
        </p:sp>
        <p:sp>
          <p:nvSpPr>
            <p:cNvPr id="13" name="TextBox 12">
              <a:extLst>
                <a:ext uri="{FF2B5EF4-FFF2-40B4-BE49-F238E27FC236}">
                  <a16:creationId xmlns:a16="http://schemas.microsoft.com/office/drawing/2014/main" id="{4019600A-2A4D-4385-A9C1-D4EAD2E77E56}"/>
                </a:ext>
              </a:extLst>
            </p:cNvPr>
            <p:cNvSpPr txBox="1"/>
            <p:nvPr/>
          </p:nvSpPr>
          <p:spPr>
            <a:xfrm>
              <a:off x="3679686" y="2253047"/>
              <a:ext cx="476251" cy="276999"/>
            </a:xfrm>
            <a:prstGeom prst="rect">
              <a:avLst/>
            </a:prstGeom>
            <a:noFill/>
          </p:spPr>
          <p:txBody>
            <a:bodyPr wrap="square" rtlCol="1">
              <a:spAutoFit/>
            </a:bodyPr>
            <a:lstStyle/>
            <a:p>
              <a:r>
                <a:rPr lang="he-IL" sz="1200" b="1" dirty="0">
                  <a:latin typeface="Calibri" panose="020F0502020204030204" pitchFamily="34" charset="0"/>
                  <a:cs typeface="Calibri" panose="020F0502020204030204" pitchFamily="34" charset="0"/>
                </a:rPr>
                <a:t>26%</a:t>
              </a:r>
            </a:p>
          </p:txBody>
        </p:sp>
        <p:sp>
          <p:nvSpPr>
            <p:cNvPr id="14" name="TextBox 13">
              <a:extLst>
                <a:ext uri="{FF2B5EF4-FFF2-40B4-BE49-F238E27FC236}">
                  <a16:creationId xmlns:a16="http://schemas.microsoft.com/office/drawing/2014/main" id="{9126E624-B983-4F5A-9A35-BC054CC61489}"/>
                </a:ext>
              </a:extLst>
            </p:cNvPr>
            <p:cNvSpPr txBox="1"/>
            <p:nvPr/>
          </p:nvSpPr>
          <p:spPr>
            <a:xfrm>
              <a:off x="2204321" y="2247899"/>
              <a:ext cx="476251" cy="276999"/>
            </a:xfrm>
            <a:prstGeom prst="rect">
              <a:avLst/>
            </a:prstGeom>
            <a:noFill/>
          </p:spPr>
          <p:txBody>
            <a:bodyPr wrap="square" rtlCol="1">
              <a:spAutoFit/>
            </a:bodyPr>
            <a:lstStyle/>
            <a:p>
              <a:r>
                <a:rPr lang="he-IL" sz="1200" b="1" dirty="0">
                  <a:latin typeface="Calibri" panose="020F0502020204030204" pitchFamily="34" charset="0"/>
                  <a:cs typeface="Calibri" panose="020F0502020204030204" pitchFamily="34" charset="0"/>
                </a:rPr>
                <a:t>27%</a:t>
              </a:r>
            </a:p>
          </p:txBody>
        </p:sp>
        <p:sp>
          <p:nvSpPr>
            <p:cNvPr id="15" name="TextBox 14">
              <a:extLst>
                <a:ext uri="{FF2B5EF4-FFF2-40B4-BE49-F238E27FC236}">
                  <a16:creationId xmlns:a16="http://schemas.microsoft.com/office/drawing/2014/main" id="{B8D0BC14-0DCB-4183-A588-9E0C33BA65A6}"/>
                </a:ext>
              </a:extLst>
            </p:cNvPr>
            <p:cNvSpPr txBox="1"/>
            <p:nvPr/>
          </p:nvSpPr>
          <p:spPr>
            <a:xfrm>
              <a:off x="4982587" y="1609724"/>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62%</a:t>
              </a:r>
            </a:p>
          </p:txBody>
        </p:sp>
        <p:sp>
          <p:nvSpPr>
            <p:cNvPr id="16" name="TextBox 15">
              <a:extLst>
                <a:ext uri="{FF2B5EF4-FFF2-40B4-BE49-F238E27FC236}">
                  <a16:creationId xmlns:a16="http://schemas.microsoft.com/office/drawing/2014/main" id="{65863335-152C-44D3-8003-32C6B2E3F7FF}"/>
                </a:ext>
              </a:extLst>
            </p:cNvPr>
            <p:cNvSpPr txBox="1"/>
            <p:nvPr/>
          </p:nvSpPr>
          <p:spPr>
            <a:xfrm>
              <a:off x="4973061" y="967172"/>
              <a:ext cx="476251" cy="276999"/>
            </a:xfrm>
            <a:prstGeom prst="rect">
              <a:avLst/>
            </a:prstGeom>
            <a:noFill/>
          </p:spPr>
          <p:txBody>
            <a:bodyPr wrap="square" rtlCol="1">
              <a:spAutoFit/>
            </a:bodyPr>
            <a:lstStyle/>
            <a:p>
              <a:r>
                <a:rPr lang="he-IL" sz="1200" b="1" dirty="0">
                  <a:latin typeface="Calibri" panose="020F0502020204030204" pitchFamily="34" charset="0"/>
                  <a:cs typeface="Calibri" panose="020F0502020204030204" pitchFamily="34" charset="0"/>
                </a:rPr>
                <a:t>31%</a:t>
              </a:r>
            </a:p>
          </p:txBody>
        </p:sp>
        <p:sp>
          <p:nvSpPr>
            <p:cNvPr id="17" name="TextBox 16">
              <a:extLst>
                <a:ext uri="{FF2B5EF4-FFF2-40B4-BE49-F238E27FC236}">
                  <a16:creationId xmlns:a16="http://schemas.microsoft.com/office/drawing/2014/main" id="{AE14D943-FBAA-4118-898E-CC78BEBA01B7}"/>
                </a:ext>
              </a:extLst>
            </p:cNvPr>
            <p:cNvSpPr txBox="1"/>
            <p:nvPr/>
          </p:nvSpPr>
          <p:spPr>
            <a:xfrm>
              <a:off x="4364474" y="972088"/>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23%</a:t>
              </a:r>
            </a:p>
          </p:txBody>
        </p:sp>
        <p:sp>
          <p:nvSpPr>
            <p:cNvPr id="18" name="TextBox 17">
              <a:extLst>
                <a:ext uri="{FF2B5EF4-FFF2-40B4-BE49-F238E27FC236}">
                  <a16:creationId xmlns:a16="http://schemas.microsoft.com/office/drawing/2014/main" id="{F22FD1F5-16B8-4320-913E-25C24F6643B4}"/>
                </a:ext>
              </a:extLst>
            </p:cNvPr>
            <p:cNvSpPr txBox="1"/>
            <p:nvPr/>
          </p:nvSpPr>
          <p:spPr>
            <a:xfrm>
              <a:off x="2945244" y="2248670"/>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13%</a:t>
              </a:r>
            </a:p>
          </p:txBody>
        </p:sp>
        <p:sp>
          <p:nvSpPr>
            <p:cNvPr id="19" name="TextBox 18">
              <a:extLst>
                <a:ext uri="{FF2B5EF4-FFF2-40B4-BE49-F238E27FC236}">
                  <a16:creationId xmlns:a16="http://schemas.microsoft.com/office/drawing/2014/main" id="{241897C2-8F28-45BD-ADD5-320E66B9FB85}"/>
                </a:ext>
              </a:extLst>
            </p:cNvPr>
            <p:cNvSpPr txBox="1"/>
            <p:nvPr/>
          </p:nvSpPr>
          <p:spPr>
            <a:xfrm>
              <a:off x="3452603" y="967171"/>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19%</a:t>
              </a:r>
            </a:p>
          </p:txBody>
        </p:sp>
        <p:sp>
          <p:nvSpPr>
            <p:cNvPr id="20" name="TextBox 19">
              <a:extLst>
                <a:ext uri="{FF2B5EF4-FFF2-40B4-BE49-F238E27FC236}">
                  <a16:creationId xmlns:a16="http://schemas.microsoft.com/office/drawing/2014/main" id="{4287B7EA-4A5A-48C4-801B-2711B164B71B}"/>
                </a:ext>
              </a:extLst>
            </p:cNvPr>
            <p:cNvSpPr txBox="1"/>
            <p:nvPr/>
          </p:nvSpPr>
          <p:spPr>
            <a:xfrm>
              <a:off x="3051748" y="967170"/>
              <a:ext cx="476251" cy="276999"/>
            </a:xfrm>
            <a:prstGeom prst="rect">
              <a:avLst/>
            </a:prstGeom>
            <a:noFill/>
          </p:spPr>
          <p:txBody>
            <a:bodyPr wrap="square" rtlCol="1">
              <a:spAutoFit/>
            </a:bodyPr>
            <a:lstStyle/>
            <a:p>
              <a:r>
                <a:rPr lang="he-IL" sz="1200" b="1" dirty="0">
                  <a:solidFill>
                    <a:schemeClr val="bg1"/>
                  </a:solidFill>
                  <a:latin typeface="Calibri" panose="020F0502020204030204" pitchFamily="34" charset="0"/>
                  <a:cs typeface="Calibri" panose="020F0502020204030204" pitchFamily="34" charset="0"/>
                </a:rPr>
                <a:t>16%</a:t>
              </a:r>
            </a:p>
          </p:txBody>
        </p:sp>
        <p:sp>
          <p:nvSpPr>
            <p:cNvPr id="21" name="TextBox 20">
              <a:extLst>
                <a:ext uri="{FF2B5EF4-FFF2-40B4-BE49-F238E27FC236}">
                  <a16:creationId xmlns:a16="http://schemas.microsoft.com/office/drawing/2014/main" id="{4F380097-8830-4F90-9D34-06B0FF8B3234}"/>
                </a:ext>
              </a:extLst>
            </p:cNvPr>
            <p:cNvSpPr txBox="1"/>
            <p:nvPr/>
          </p:nvSpPr>
          <p:spPr>
            <a:xfrm>
              <a:off x="2183965" y="614984"/>
              <a:ext cx="2098849" cy="253916"/>
            </a:xfrm>
            <a:prstGeom prst="rect">
              <a:avLst/>
            </a:prstGeom>
            <a:noFill/>
            <a:ln>
              <a:noFill/>
            </a:ln>
          </p:spPr>
          <p:txBody>
            <a:bodyPr wrap="square" rtlCol="1">
              <a:spAutoFit/>
            </a:bodyPr>
            <a:lstStyle/>
            <a:p>
              <a:pPr algn="r" rtl="1"/>
              <a:r>
                <a:rPr lang="en-US" sz="1050" b="1" dirty="0">
                  <a:latin typeface="Calibri" panose="020F0502020204030204" pitchFamily="34" charset="0"/>
                  <a:cs typeface="Calibri" panose="020F0502020204030204" pitchFamily="34" charset="0"/>
                </a:rPr>
                <a:t>Gur Hasidic Community</a:t>
              </a:r>
              <a:endParaRPr lang="he-IL" sz="1050" b="1"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C53507B4-F2A3-4FCB-94EC-818DFA194900}"/>
                </a:ext>
              </a:extLst>
            </p:cNvPr>
            <p:cNvSpPr txBox="1"/>
            <p:nvPr/>
          </p:nvSpPr>
          <p:spPr>
            <a:xfrm>
              <a:off x="4920167" y="2890451"/>
              <a:ext cx="476251" cy="276999"/>
            </a:xfrm>
            <a:prstGeom prst="rect">
              <a:avLst/>
            </a:prstGeom>
            <a:noFill/>
          </p:spPr>
          <p:txBody>
            <a:bodyPr wrap="square" rtlCol="1">
              <a:spAutoFit/>
            </a:bodyPr>
            <a:lstStyle/>
            <a:p>
              <a:r>
                <a:rPr lang="he-IL" sz="1200" b="1" dirty="0">
                  <a:latin typeface="Calibri" panose="020F0502020204030204" pitchFamily="34" charset="0"/>
                  <a:cs typeface="Calibri" panose="020F0502020204030204" pitchFamily="34" charset="0"/>
                </a:rPr>
                <a:t>16%</a:t>
              </a:r>
            </a:p>
          </p:txBody>
        </p:sp>
        <p:sp>
          <p:nvSpPr>
            <p:cNvPr id="23" name="TextBox 22">
              <a:extLst>
                <a:ext uri="{FF2B5EF4-FFF2-40B4-BE49-F238E27FC236}">
                  <a16:creationId xmlns:a16="http://schemas.microsoft.com/office/drawing/2014/main" id="{97FCCBF5-7D2A-4E77-984B-EAF431B13979}"/>
                </a:ext>
              </a:extLst>
            </p:cNvPr>
            <p:cNvSpPr txBox="1"/>
            <p:nvPr/>
          </p:nvSpPr>
          <p:spPr>
            <a:xfrm>
              <a:off x="797963" y="852212"/>
              <a:ext cx="2098849" cy="600164"/>
            </a:xfrm>
            <a:prstGeom prst="rect">
              <a:avLst/>
            </a:prstGeom>
            <a:noFill/>
          </p:spPr>
          <p:txBody>
            <a:bodyPr wrap="square" rtlCol="1">
              <a:spAutoFit/>
            </a:bodyPr>
            <a:lstStyle/>
            <a:p>
              <a:pPr algn="ctr" rtl="1"/>
              <a:r>
                <a:rPr lang="en-US" sz="1100" b="1" dirty="0">
                  <a:solidFill>
                    <a:schemeClr val="tx1">
                      <a:lumMod val="75000"/>
                      <a:lumOff val="25000"/>
                    </a:schemeClr>
                  </a:solidFill>
                  <a:latin typeface="Calibri" panose="020F0502020204030204" pitchFamily="34" charset="0"/>
                  <a:cs typeface="Calibri" panose="020F0502020204030204" pitchFamily="34" charset="0"/>
                </a:rPr>
                <a:t>How did you hear about the workshop / activity? (You can mark more than one answer)</a:t>
              </a:r>
              <a:endParaRPr lang="he-IL" sz="1100" b="1" dirty="0">
                <a:solidFill>
                  <a:schemeClr val="tx1">
                    <a:lumMod val="75000"/>
                    <a:lumOff val="2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39980603"/>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628082-3AF0-4124-8DDF-887C234DA15C}"/>
              </a:ext>
            </a:extLst>
          </p:cNvPr>
          <p:cNvSpPr txBox="1"/>
          <p:nvPr/>
        </p:nvSpPr>
        <p:spPr>
          <a:xfrm>
            <a:off x="1" y="0"/>
            <a:ext cx="12191999"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Summary – SALTA Workshops</a:t>
            </a:r>
            <a:endParaRPr lang="he-IL" sz="1400"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16</a:t>
            </a:fld>
            <a:endParaRPr lang="en-US" sz="1400" dirty="0"/>
          </a:p>
        </p:txBody>
      </p:sp>
      <p:sp>
        <p:nvSpPr>
          <p:cNvPr id="6" name="מלבן 5"/>
          <p:cNvSpPr/>
          <p:nvPr/>
        </p:nvSpPr>
        <p:spPr>
          <a:xfrm>
            <a:off x="4070555" y="506397"/>
            <a:ext cx="7955190" cy="4234172"/>
          </a:xfrm>
          <a:prstGeom prst="rect">
            <a:avLst/>
          </a:prstGeom>
        </p:spPr>
        <p:txBody>
          <a:bodyPr wrap="square">
            <a:spAutoFit/>
          </a:bodyPr>
          <a:lstStyle/>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The workshops met respondents’ expectations to a large extent; this was true for all areas of the city. A high percentage said they would recommend the workshops to their friends</a:t>
            </a:r>
            <a:r>
              <a:rPr lang="he-IL" sz="1400" dirty="0">
                <a:latin typeface="Tahoma" pitchFamily="34" charset="0"/>
                <a:ea typeface="Tahoma" pitchFamily="34" charset="0"/>
                <a:cs typeface="Tahoma" pitchFamily="34" charset="0"/>
              </a:rPr>
              <a:t>.</a:t>
            </a:r>
          </a:p>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Respondents said they were satisfied with the organizational aspects of the workshops and assessed the guidance as professional and high-quality. They said participation in workshops was beneficial and enjoyable, </a:t>
            </a:r>
            <a:r>
              <a:rPr lang="en-US" sz="1400" b="1" dirty="0">
                <a:latin typeface="Tahoma" pitchFamily="34" charset="0"/>
                <a:ea typeface="Tahoma" pitchFamily="34" charset="0"/>
                <a:cs typeface="Tahoma" pitchFamily="34" charset="0"/>
              </a:rPr>
              <a:t>especially in the immediate moment</a:t>
            </a:r>
            <a:r>
              <a:rPr lang="en-US" sz="1400" dirty="0">
                <a:latin typeface="Tahoma" pitchFamily="34" charset="0"/>
                <a:ea typeface="Tahoma" pitchFamily="34" charset="0"/>
                <a:cs typeface="Tahoma" pitchFamily="34" charset="0"/>
              </a:rPr>
              <a:t>, and contributed to positive interactions with their children</a:t>
            </a:r>
            <a:r>
              <a:rPr lang="he-IL" sz="1400" dirty="0">
                <a:latin typeface="Tahoma" pitchFamily="34" charset="0"/>
                <a:ea typeface="Tahoma" pitchFamily="34" charset="0"/>
                <a:cs typeface="Tahoma" pitchFamily="34" charset="0"/>
              </a:rPr>
              <a:t>.</a:t>
            </a:r>
          </a:p>
          <a:p>
            <a:pPr marL="171450" indent="-171450" algn="l">
              <a:lnSpc>
                <a:spcPct val="150000"/>
              </a:lnSpc>
              <a:spcAft>
                <a:spcPts val="600"/>
              </a:spcAft>
              <a:buClr>
                <a:srgbClr val="F2D834"/>
              </a:buClr>
              <a:buFont typeface="Tahoma" panose="020B0604030504040204" pitchFamily="34" charset="0"/>
              <a:buChar char="█"/>
            </a:pPr>
            <a:r>
              <a:rPr lang="en-US" sz="1400" dirty="0">
                <a:latin typeface="Tahoma" pitchFamily="34" charset="0"/>
                <a:ea typeface="Tahoma" pitchFamily="34" charset="0"/>
                <a:cs typeface="Tahoma" pitchFamily="34" charset="0"/>
              </a:rPr>
              <a:t>Workshop participants said they </a:t>
            </a:r>
            <a:r>
              <a:rPr lang="en-US" sz="1400" b="1" dirty="0">
                <a:latin typeface="Tahoma" pitchFamily="34" charset="0"/>
                <a:ea typeface="Tahoma" pitchFamily="34" charset="0"/>
                <a:cs typeface="Tahoma" pitchFamily="34" charset="0"/>
              </a:rPr>
              <a:t>acquired applicable tools </a:t>
            </a:r>
            <a:r>
              <a:rPr lang="en-US" sz="1400" dirty="0">
                <a:latin typeface="Tahoma" pitchFamily="34" charset="0"/>
                <a:ea typeface="Tahoma" pitchFamily="34" charset="0"/>
                <a:cs typeface="Tahoma" pitchFamily="34" charset="0"/>
              </a:rPr>
              <a:t>and new ideas for playing with their children, and strengthened their parental self-efficacy. </a:t>
            </a:r>
            <a:endParaRPr lang="he-IL" sz="1400" dirty="0">
              <a:latin typeface="Tahoma" pitchFamily="34" charset="0"/>
              <a:ea typeface="Tahoma" pitchFamily="34" charset="0"/>
              <a:cs typeface="Tahoma" pitchFamily="34" charset="0"/>
            </a:endParaRPr>
          </a:p>
          <a:p>
            <a:pPr marL="515938" lvl="1" indent="-233363" algn="l">
              <a:lnSpc>
                <a:spcPct val="150000"/>
              </a:lnSpc>
              <a:spcAft>
                <a:spcPts val="600"/>
              </a:spcAft>
              <a:buClr>
                <a:srgbClr val="F2D834"/>
              </a:buClr>
              <a:buFont typeface="Wingdings" panose="05000000000000000000" pitchFamily="2" charset="2"/>
              <a:buChar char="§"/>
            </a:pPr>
            <a:r>
              <a:rPr lang="en-US" sz="1400" dirty="0">
                <a:latin typeface="Tahoma" pitchFamily="34" charset="0"/>
                <a:ea typeface="Tahoma" pitchFamily="34" charset="0"/>
                <a:cs typeface="Tahoma" pitchFamily="34" charset="0"/>
              </a:rPr>
              <a:t>Some respondents suggested making the workshops longer and incorporating discussions to process the experience</a:t>
            </a:r>
            <a:r>
              <a:rPr lang="he-IL" sz="1400" dirty="0">
                <a:latin typeface="Tahoma" pitchFamily="34" charset="0"/>
                <a:ea typeface="Tahoma" pitchFamily="34" charset="0"/>
                <a:cs typeface="Tahoma" pitchFamily="34" charset="0"/>
              </a:rPr>
              <a:t>.</a:t>
            </a:r>
          </a:p>
          <a:p>
            <a:pPr marL="515938" lvl="1" indent="-233363" algn="l">
              <a:lnSpc>
                <a:spcPct val="150000"/>
              </a:lnSpc>
              <a:spcAft>
                <a:spcPts val="600"/>
              </a:spcAft>
              <a:buClr>
                <a:srgbClr val="F2D834"/>
              </a:buClr>
              <a:buFont typeface="Wingdings" panose="05000000000000000000" pitchFamily="2" charset="2"/>
              <a:buChar char="§"/>
            </a:pPr>
            <a:r>
              <a:rPr lang="en-US" sz="1400" dirty="0">
                <a:latin typeface="Tahoma" pitchFamily="34" charset="0"/>
                <a:ea typeface="Tahoma" pitchFamily="34" charset="0"/>
                <a:cs typeface="Tahoma" pitchFamily="34" charset="0"/>
              </a:rPr>
              <a:t>Parents of young infants were more likely to say that they learned from the workshops and acquired applicable tools.</a:t>
            </a:r>
            <a:endParaRPr lang="he-IL" sz="1400" dirty="0">
              <a:latin typeface="Tahoma" pitchFamily="34" charset="0"/>
              <a:ea typeface="Tahoma" pitchFamily="34" charset="0"/>
              <a:cs typeface="Tahoma" pitchFamily="34" charset="0"/>
            </a:endParaRPr>
          </a:p>
        </p:txBody>
      </p:sp>
      <p:pic>
        <p:nvPicPr>
          <p:cNvPr id="1026" name="Picture 2">
            <a:extLst>
              <a:ext uri="{FF2B5EF4-FFF2-40B4-BE49-F238E27FC236}">
                <a16:creationId xmlns:a16="http://schemas.microsoft.com/office/drawing/2014/main" id="{E8A577A1-8E96-4A02-A18E-AF5DABC62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2" y="506397"/>
            <a:ext cx="3766656" cy="3766656"/>
          </a:xfrm>
          <a:prstGeom prst="roundRect">
            <a:avLst>
              <a:gd name="adj" fmla="val 4167"/>
            </a:avLst>
          </a:prstGeom>
          <a:solidFill>
            <a:srgbClr val="FFFFFF"/>
          </a:solidFill>
          <a:ln w="76200" cap="sq">
            <a:noFill/>
            <a:miter lim="800000"/>
          </a:ln>
          <a:effectLst/>
        </p:spPr>
      </p:pic>
      <p:sp>
        <p:nvSpPr>
          <p:cNvPr id="10" name="TextBox 9">
            <a:extLst>
              <a:ext uri="{FF2B5EF4-FFF2-40B4-BE49-F238E27FC236}">
                <a16:creationId xmlns:a16="http://schemas.microsoft.com/office/drawing/2014/main" id="{1547F6D7-6613-4F62-83F8-586B6BF6BBDA}"/>
              </a:ext>
            </a:extLst>
          </p:cNvPr>
          <p:cNvSpPr txBox="1"/>
          <p:nvPr/>
        </p:nvSpPr>
        <p:spPr>
          <a:xfrm>
            <a:off x="0" y="4846856"/>
            <a:ext cx="12025745" cy="1246495"/>
          </a:xfrm>
          <a:prstGeom prst="rect">
            <a:avLst/>
          </a:prstGeom>
          <a:solidFill>
            <a:schemeClr val="bg1"/>
          </a:solidFill>
        </p:spPr>
        <p:txBody>
          <a:bodyPr wrap="square">
            <a:spAutoFit/>
          </a:bodyPr>
          <a:lstStyle/>
          <a:p>
            <a:pPr marL="171450" marR="0" lvl="0" indent="-171450" algn="l" defTabSz="914400" eaLnBrk="1" fontAlgn="auto" latinLnBrk="0" hangingPunct="1">
              <a:spcBef>
                <a:spcPts val="0"/>
              </a:spcBef>
              <a:spcAft>
                <a:spcPts val="600"/>
              </a:spcAft>
              <a:buClr>
                <a:srgbClr val="F2D834"/>
              </a:buClr>
              <a:buSzTx/>
              <a:buFont typeface="Tahoma" panose="020B060403050404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About half of the respondents said they </a:t>
            </a:r>
            <a:r>
              <a:rPr kumimoji="0" lang="en-US" sz="14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made new social connections </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as a result of participation in the workshops. This was more common among parents of infants up to the age of six months, and those from the Jaffa region and the </a:t>
            </a:r>
            <a:r>
              <a:rPr lang="en-US" sz="1400" dirty="0">
                <a:solidFill>
                  <a:prstClr val="black"/>
                </a:solidFill>
                <a:latin typeface="Tahoma" pitchFamily="34" charset="0"/>
                <a:ea typeface="Tahoma" pitchFamily="34" charset="0"/>
                <a:cs typeface="Tahoma" pitchFamily="34" charset="0"/>
              </a:rPr>
              <a:t>Southern</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neighborhoods.</a:t>
            </a:r>
            <a:r>
              <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p>
          <a:p>
            <a:pPr marL="171450" marR="0" lvl="0" indent="-171450" algn="l" defTabSz="914400" eaLnBrk="1" fontAlgn="auto" latinLnBrk="0" hangingPunct="1">
              <a:spcBef>
                <a:spcPts val="0"/>
              </a:spcBef>
              <a:spcAft>
                <a:spcPts val="600"/>
              </a:spcAft>
              <a:buClr>
                <a:srgbClr val="F2D834"/>
              </a:buClr>
              <a:buSzTx/>
              <a:buFont typeface="Tahoma" panose="020B060403050404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The strong sense of community in the Southern region and in Jaffa was reflected in the </a:t>
            </a:r>
            <a:r>
              <a:rPr kumimoji="0" lang="en-US" sz="14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advertising and publicity channels </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that motivated their participation in activities: advertising through community centers and neighborhood WhatsApp groups. </a:t>
            </a:r>
            <a:r>
              <a:rPr lang="en-US" sz="1400" dirty="0">
                <a:solidFill>
                  <a:prstClr val="black"/>
                </a:solidFill>
                <a:latin typeface="Tahoma" pitchFamily="34" charset="0"/>
                <a:ea typeface="Tahoma" pitchFamily="34" charset="0"/>
                <a:cs typeface="Tahoma" pitchFamily="34" charset="0"/>
              </a:rPr>
              <a:t>Respondents from </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the Jaffa region and the North were especially likely to say that friends’ recommendations encouraged them to participate in the workshops</a:t>
            </a:r>
            <a:r>
              <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13" name="TextBox 12">
            <a:extLst>
              <a:ext uri="{FF2B5EF4-FFF2-40B4-BE49-F238E27FC236}">
                <a16:creationId xmlns:a16="http://schemas.microsoft.com/office/drawing/2014/main" id="{0435F91B-B3FF-4402-8730-957E9948B1CC}"/>
              </a:ext>
            </a:extLst>
          </p:cNvPr>
          <p:cNvSpPr txBox="1"/>
          <p:nvPr/>
        </p:nvSpPr>
        <p:spPr>
          <a:xfrm>
            <a:off x="75502" y="6219032"/>
            <a:ext cx="4148697" cy="230832"/>
          </a:xfrm>
          <a:prstGeom prst="rect">
            <a:avLst/>
          </a:prstGeom>
          <a:noFill/>
        </p:spPr>
        <p:txBody>
          <a:bodyPr wrap="square" rtlCol="1">
            <a:spAutoFit/>
          </a:bodyPr>
          <a:lstStyle/>
          <a:p>
            <a:pPr algn="l"/>
            <a:r>
              <a:rPr lang="en-US" sz="900" dirty="0">
                <a:latin typeface="Tahoma" pitchFamily="34" charset="0"/>
                <a:ea typeface="Tahoma" pitchFamily="34" charset="0"/>
                <a:cs typeface="Tahoma" pitchFamily="34" charset="0"/>
              </a:rPr>
              <a:t>* Survey data were provided by the Tel Aviv-Jaffa Municipality</a:t>
            </a:r>
            <a:endParaRPr lang="he-IL" sz="9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7754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17</a:t>
            </a:fld>
            <a:endParaRPr lang="en-US" dirty="0"/>
          </a:p>
        </p:txBody>
      </p:sp>
      <p:sp>
        <p:nvSpPr>
          <p:cNvPr id="3" name="TextBox 2">
            <a:extLst>
              <a:ext uri="{FF2B5EF4-FFF2-40B4-BE49-F238E27FC236}">
                <a16:creationId xmlns:a16="http://schemas.microsoft.com/office/drawing/2014/main" id="{077255D2-7B20-4C25-8F81-300BBE9F74D0}"/>
              </a:ext>
            </a:extLst>
          </p:cNvPr>
          <p:cNvSpPr txBox="1"/>
          <p:nvPr/>
        </p:nvSpPr>
        <p:spPr>
          <a:xfrm>
            <a:off x="2554448" y="2894201"/>
            <a:ext cx="7083105" cy="584775"/>
          </a:xfrm>
          <a:prstGeom prst="rect">
            <a:avLst/>
          </a:prstGeom>
          <a:solidFill>
            <a:srgbClr val="EC1C3C"/>
          </a:solidFill>
        </p:spPr>
        <p:txBody>
          <a:bodyPr wrap="square" rtlCol="0">
            <a:spAutoFit/>
          </a:bodyPr>
          <a:lstStyle/>
          <a:p>
            <a:pPr lvl="0" algn="ctr"/>
            <a:r>
              <a:rPr lang="en-US" sz="3200" b="1" dirty="0">
                <a:solidFill>
                  <a:prstClr val="white"/>
                </a:solidFill>
                <a:latin typeface="Tahoma" pitchFamily="34" charset="0"/>
                <a:ea typeface="Tahoma" pitchFamily="34" charset="0"/>
                <a:cs typeface="Tahoma" pitchFamily="34" charset="0"/>
              </a:rPr>
              <a:t>Indoor Play Areas</a:t>
            </a:r>
            <a:endParaRPr lang="he-IL" sz="2000" b="1" dirty="0">
              <a:solidFill>
                <a:prstClr val="white"/>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4177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Demographics – Indoor Play Areas</a:t>
            </a:r>
            <a:endParaRPr lang="he-IL" sz="2000" dirty="0">
              <a:solidFill>
                <a:schemeClr val="bg1"/>
              </a:solidFill>
              <a:latin typeface="Tahoma" pitchFamily="34" charset="0"/>
              <a:ea typeface="Tahoma" pitchFamily="34" charset="0"/>
              <a:cs typeface="Tahoma" pitchFamily="34" charset="0"/>
            </a:endParaRPr>
          </a:p>
        </p:txBody>
      </p:sp>
      <p:sp>
        <p:nvSpPr>
          <p:cNvPr id="3" name="מלבן 2"/>
          <p:cNvSpPr/>
          <p:nvPr/>
        </p:nvSpPr>
        <p:spPr>
          <a:xfrm>
            <a:off x="0" y="400109"/>
            <a:ext cx="6776838" cy="6053444"/>
          </a:xfrm>
          <a:prstGeom prst="rect">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Slide Number Placeholder 1">
            <a:extLst>
              <a:ext uri="{FF2B5EF4-FFF2-40B4-BE49-F238E27FC236}">
                <a16:creationId xmlns:a16="http://schemas.microsoft.com/office/drawing/2014/main" id="{DF37823F-DC44-4134-A58D-93AD45F7F1D9}"/>
              </a:ext>
            </a:extLst>
          </p:cNvPr>
          <p:cNvSpPr>
            <a:spLocks noGrp="1"/>
          </p:cNvSpPr>
          <p:nvPr>
            <p:ph type="sldNum" sz="quarter" idx="12"/>
          </p:nvPr>
        </p:nvSpPr>
        <p:spPr/>
        <p:txBody>
          <a:bodyPr/>
          <a:lstStyle/>
          <a:p>
            <a:fld id="{F2736200-3204-44C4-A5EC-985817706BA3}" type="slidenum">
              <a:rPr lang="en-US" smtClean="0"/>
              <a:t>18</a:t>
            </a:fld>
            <a:endParaRPr lang="en-US" dirty="0"/>
          </a:p>
        </p:txBody>
      </p:sp>
      <p:sp>
        <p:nvSpPr>
          <p:cNvPr id="11" name="TextBox 10"/>
          <p:cNvSpPr txBox="1"/>
          <p:nvPr/>
        </p:nvSpPr>
        <p:spPr>
          <a:xfrm>
            <a:off x="88067" y="590113"/>
            <a:ext cx="6776838" cy="5016758"/>
          </a:xfrm>
          <a:prstGeom prst="rect">
            <a:avLst/>
          </a:prstGeom>
          <a:noFill/>
        </p:spPr>
        <p:txBody>
          <a:bodyPr wrap="square" rtlCol="1">
            <a:spAutoFit/>
          </a:bodyPr>
          <a:lstStyle/>
          <a:p>
            <a:pPr algn="l"/>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During the observations, about </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100</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people visited the indoor play areas, mostly mothers, who accompanied about </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120</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children from birth to 6 years (according to the age restrictions in each indoor play area).</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l"/>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As part of the observations, interviews were conducted with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51</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visitors, mostly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mothers</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13</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interviewees were men</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l"/>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A higher number of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grandmothers and grandfathers</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were observed in indoor play areas in the North</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About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70%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of respondents were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residents of the neighborhood</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where the indoor play area is located; most arrive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by foot</a:t>
            </a:r>
            <a:endPar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endParaRPr lang="he-IL"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7D1F5487-71FB-4F90-955B-CA91605CAB13}"/>
              </a:ext>
            </a:extLst>
          </p:cNvPr>
          <p:cNvSpPr txBox="1"/>
          <p:nvPr/>
        </p:nvSpPr>
        <p:spPr>
          <a:xfrm>
            <a:off x="9553265" y="422859"/>
            <a:ext cx="2407869" cy="1341073"/>
          </a:xfrm>
          <a:prstGeom prst="rect">
            <a:avLst/>
          </a:prstGeom>
          <a:noFill/>
        </p:spPr>
        <p:txBody>
          <a:bodyPr wrap="square" rtlCol="1">
            <a:spAutoFit/>
          </a:bodyPr>
          <a:lstStyle/>
          <a:p>
            <a:pPr algn="l">
              <a:lnSpc>
                <a:spcPct val="150000"/>
              </a:lnSpc>
            </a:pPr>
            <a:r>
              <a:rPr lang="en-US" sz="1400" b="1" dirty="0">
                <a:solidFill>
                  <a:srgbClr val="4A78A6"/>
                </a:solidFill>
                <a:latin typeface="Tahoma" panose="020B0604030504040204" pitchFamily="34" charset="0"/>
                <a:ea typeface="Tahoma" panose="020B0604030504040204" pitchFamily="34" charset="0"/>
                <a:cs typeface="Tahoma" panose="020B0604030504040204" pitchFamily="34" charset="0"/>
              </a:rPr>
              <a:t>were conducted in August-October 2021 at indoor play areas throughout the city</a:t>
            </a:r>
            <a:endParaRPr lang="he-IL" sz="1400" b="1" dirty="0">
              <a:solidFill>
                <a:srgbClr val="4A78A6"/>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9BABCF33-5CB3-4708-9261-207F935E2D70}"/>
              </a:ext>
            </a:extLst>
          </p:cNvPr>
          <p:cNvSpPr txBox="1"/>
          <p:nvPr/>
        </p:nvSpPr>
        <p:spPr>
          <a:xfrm>
            <a:off x="6864904" y="6116347"/>
            <a:ext cx="4059979" cy="369332"/>
          </a:xfrm>
          <a:prstGeom prst="rect">
            <a:avLst/>
          </a:prstGeom>
          <a:noFill/>
        </p:spPr>
        <p:txBody>
          <a:bodyPr wrap="square" rtlCol="1">
            <a:spAutoFit/>
          </a:bodyPr>
          <a:lstStyle/>
          <a:p>
            <a:pPr algn="l"/>
            <a:r>
              <a:rPr lang="en-US" sz="900" dirty="0">
                <a:solidFill>
                  <a:schemeClr val="tx1">
                    <a:lumMod val="75000"/>
                    <a:lumOff val="25000"/>
                  </a:schemeClr>
                </a:solidFill>
                <a:latin typeface="Tahoma" pitchFamily="34" charset="0"/>
                <a:ea typeface="Tahoma" pitchFamily="34" charset="0"/>
                <a:cs typeface="Tahoma" pitchFamily="34" charset="0"/>
              </a:rPr>
              <a:t>*The Southern region includes the neighborhoods east of the city</a:t>
            </a:r>
          </a:p>
          <a:p>
            <a:pPr algn="l"/>
            <a:r>
              <a:rPr lang="en-US" sz="900" dirty="0">
                <a:solidFill>
                  <a:schemeClr val="tx1">
                    <a:lumMod val="75000"/>
                    <a:lumOff val="25000"/>
                  </a:schemeClr>
                </a:solidFill>
                <a:latin typeface="Tahoma" pitchFamily="34" charset="0"/>
                <a:ea typeface="Tahoma" pitchFamily="34" charset="0"/>
                <a:cs typeface="Tahoma" pitchFamily="34" charset="0"/>
              </a:rPr>
              <a:t>**Neighborhoods beyond the Yarkon</a:t>
            </a:r>
            <a:endParaRPr lang="he-IL" sz="900" dirty="0">
              <a:solidFill>
                <a:schemeClr val="tx1">
                  <a:lumMod val="75000"/>
                  <a:lumOff val="25000"/>
                </a:schemeClr>
              </a:solidFill>
              <a:latin typeface="Tahoma" pitchFamily="34" charset="0"/>
              <a:ea typeface="Tahoma" pitchFamily="34" charset="0"/>
              <a:cs typeface="Tahoma" pitchFamily="34" charset="0"/>
            </a:endParaRPr>
          </a:p>
        </p:txBody>
      </p:sp>
      <p:sp>
        <p:nvSpPr>
          <p:cNvPr id="19" name="TextBox 18">
            <a:extLst>
              <a:ext uri="{FF2B5EF4-FFF2-40B4-BE49-F238E27FC236}">
                <a16:creationId xmlns:a16="http://schemas.microsoft.com/office/drawing/2014/main" id="{DB0305DB-F28A-4E6E-AEE1-AAA73095D5F1}"/>
              </a:ext>
            </a:extLst>
          </p:cNvPr>
          <p:cNvSpPr txBox="1"/>
          <p:nvPr/>
        </p:nvSpPr>
        <p:spPr>
          <a:xfrm>
            <a:off x="7226203" y="319635"/>
            <a:ext cx="1213686" cy="923330"/>
          </a:xfrm>
          <a:prstGeom prst="rect">
            <a:avLst/>
          </a:prstGeom>
          <a:noFill/>
        </p:spPr>
        <p:txBody>
          <a:bodyPr wrap="square">
            <a:spAutoFit/>
          </a:bodyPr>
          <a:lstStyle/>
          <a:p>
            <a:r>
              <a:rPr lang="he-IL" sz="5400" b="1" dirty="0">
                <a:solidFill>
                  <a:srgbClr val="4A78A6"/>
                </a:solidFill>
                <a:latin typeface="Tahoma" panose="020B0604030504040204" pitchFamily="34" charset="0"/>
                <a:ea typeface="Tahoma" panose="020B0604030504040204" pitchFamily="34" charset="0"/>
                <a:cs typeface="Tahoma" panose="020B0604030504040204" pitchFamily="34" charset="0"/>
              </a:rPr>
              <a:t>13</a:t>
            </a:r>
            <a:endParaRPr lang="he-IL" sz="5400" dirty="0">
              <a:solidFill>
                <a:srgbClr val="4A78A6"/>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D06F4213-2B48-4ABB-8949-01B91636E8C9}"/>
              </a:ext>
            </a:extLst>
          </p:cNvPr>
          <p:cNvGraphicFramePr>
            <a:graphicFrameLocks noGrp="1"/>
          </p:cNvGraphicFramePr>
          <p:nvPr>
            <p:extLst>
              <p:ext uri="{D42A27DB-BD31-4B8C-83A1-F6EECF244321}">
                <p14:modId xmlns:p14="http://schemas.microsoft.com/office/powerpoint/2010/main" val="907754383"/>
              </p:ext>
            </p:extLst>
          </p:nvPr>
        </p:nvGraphicFramePr>
        <p:xfrm>
          <a:off x="7708605" y="1798526"/>
          <a:ext cx="4425111" cy="4287744"/>
        </p:xfrm>
        <a:graphic>
          <a:graphicData uri="http://schemas.openxmlformats.org/drawingml/2006/table">
            <a:tbl>
              <a:tblPr rtl="1">
                <a:tableStyleId>{5940675A-B579-460E-94D1-54222C63F5DA}</a:tableStyleId>
              </a:tblPr>
              <a:tblGrid>
                <a:gridCol w="1309772">
                  <a:extLst>
                    <a:ext uri="{9D8B030D-6E8A-4147-A177-3AD203B41FA5}">
                      <a16:colId xmlns:a16="http://schemas.microsoft.com/office/drawing/2014/main" val="2762368739"/>
                    </a:ext>
                  </a:extLst>
                </a:gridCol>
                <a:gridCol w="3115339">
                  <a:extLst>
                    <a:ext uri="{9D8B030D-6E8A-4147-A177-3AD203B41FA5}">
                      <a16:colId xmlns:a16="http://schemas.microsoft.com/office/drawing/2014/main" val="1202430971"/>
                    </a:ext>
                  </a:extLst>
                </a:gridCol>
              </a:tblGrid>
              <a:tr h="10719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b="1" dirty="0">
                          <a:solidFill>
                            <a:srgbClr val="4A78A6"/>
                          </a:solidFill>
                          <a:latin typeface="Tahoma" pitchFamily="34" charset="0"/>
                          <a:ea typeface="Tahoma" pitchFamily="34" charset="0"/>
                          <a:cs typeface="Tahoma" pitchFamily="34" charset="0"/>
                        </a:rPr>
                        <a:t>North</a:t>
                      </a:r>
                      <a:endParaRPr lang="he-IL" sz="20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834"/>
                    </a:solidFill>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en-US" sz="1200" b="1" dirty="0">
                          <a:solidFill>
                            <a:srgbClr val="4A78A6"/>
                          </a:solidFill>
                          <a:latin typeface="Tahoma" pitchFamily="34" charset="0"/>
                          <a:ea typeface="Tahoma" pitchFamily="34" charset="0"/>
                          <a:cs typeface="Tahoma" pitchFamily="34" charset="0"/>
                        </a:rPr>
                        <a:t>Country Lamed </a:t>
                      </a:r>
                      <a:endParaRPr lang="he-IL" sz="1200" b="1" dirty="0">
                        <a:solidFill>
                          <a:srgbClr val="4A78A6"/>
                        </a:solidFill>
                        <a:latin typeface="Tahoma" pitchFamily="34" charset="0"/>
                        <a:ea typeface="Tahoma" pitchFamily="34" charset="0"/>
                        <a:cs typeface="Tahoma"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lang="en-US" sz="1200" b="1" dirty="0">
                          <a:solidFill>
                            <a:srgbClr val="4A78A6"/>
                          </a:solidFill>
                          <a:latin typeface="Tahoma" pitchFamily="34" charset="0"/>
                          <a:ea typeface="Tahoma" pitchFamily="34" charset="0"/>
                          <a:cs typeface="Tahoma" pitchFamily="34" charset="0"/>
                        </a:rPr>
                        <a:t>Rozin</a:t>
                      </a:r>
                      <a:endParaRPr lang="he-IL" sz="12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834"/>
                    </a:solidFill>
                  </a:tcPr>
                </a:tc>
                <a:extLst>
                  <a:ext uri="{0D108BD9-81ED-4DB2-BD59-A6C34878D82A}">
                    <a16:rowId xmlns:a16="http://schemas.microsoft.com/office/drawing/2014/main" val="3247769905"/>
                  </a:ext>
                </a:extLst>
              </a:tr>
              <a:tr h="10719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b="1" dirty="0">
                          <a:solidFill>
                            <a:srgbClr val="4A78A6"/>
                          </a:solidFill>
                          <a:latin typeface="Tahoma" pitchFamily="34" charset="0"/>
                          <a:ea typeface="Tahoma" pitchFamily="34" charset="0"/>
                          <a:cs typeface="Tahoma" pitchFamily="34" charset="0"/>
                        </a:rPr>
                        <a:t>Centre</a:t>
                      </a:r>
                      <a:endParaRPr lang="he-IL" sz="20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en-US" sz="1200" b="1" dirty="0">
                          <a:solidFill>
                            <a:srgbClr val="4A78A6"/>
                          </a:solidFill>
                          <a:latin typeface="Tahoma" pitchFamily="34" charset="0"/>
                          <a:ea typeface="Tahoma" pitchFamily="34" charset="0"/>
                          <a:cs typeface="Tahoma" pitchFamily="34" charset="0"/>
                        </a:rPr>
                        <a:t>MESILA Development Center</a:t>
                      </a:r>
                      <a:endParaRPr lang="he-IL" sz="1200" b="1" dirty="0">
                        <a:solidFill>
                          <a:srgbClr val="4A78A6"/>
                        </a:solidFill>
                        <a:latin typeface="Tahoma" pitchFamily="34" charset="0"/>
                        <a:ea typeface="Tahoma" pitchFamily="34" charset="0"/>
                        <a:cs typeface="Tahoma"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lang="en-US" sz="1800" b="1" dirty="0">
                          <a:solidFill>
                            <a:srgbClr val="4A78A6"/>
                          </a:solidFill>
                          <a:latin typeface="Tahoma" pitchFamily="34" charset="0"/>
                          <a:ea typeface="Tahoma" pitchFamily="34" charset="0"/>
                          <a:cs typeface="Tahoma" pitchFamily="34" charset="0"/>
                        </a:rPr>
                        <a:t>Bavli</a:t>
                      </a:r>
                      <a:endParaRPr lang="he-IL" sz="18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extLst>
                  <a:ext uri="{0D108BD9-81ED-4DB2-BD59-A6C34878D82A}">
                    <a16:rowId xmlns:a16="http://schemas.microsoft.com/office/drawing/2014/main" val="3220639979"/>
                  </a:ext>
                </a:extLst>
              </a:tr>
              <a:tr h="10719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Tahoma" pitchFamily="34" charset="0"/>
                          <a:ea typeface="Tahoma" pitchFamily="34" charset="0"/>
                          <a:cs typeface="Tahoma" pitchFamily="34" charset="0"/>
                        </a:rPr>
                        <a:t>South</a:t>
                      </a:r>
                      <a:endParaRPr lang="he-IL" sz="20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Urim</a:t>
                      </a:r>
                      <a:endParaRPr lang="he-IL" sz="1800" b="1" dirty="0">
                        <a:solidFill>
                          <a:schemeClr val="bg1"/>
                        </a:solidFill>
                        <a:latin typeface="Tahoma" pitchFamily="34" charset="0"/>
                        <a:ea typeface="Tahoma" pitchFamily="34" charset="0"/>
                        <a:cs typeface="Tahoma"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Neve Eliezer</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extLst>
                  <a:ext uri="{0D108BD9-81ED-4DB2-BD59-A6C34878D82A}">
                    <a16:rowId xmlns:a16="http://schemas.microsoft.com/office/drawing/2014/main" val="2371504820"/>
                  </a:ext>
                </a:extLst>
              </a:tr>
              <a:tr h="10719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Jaffa</a:t>
                      </a:r>
                      <a:endParaRPr kumimoji="0" lang="he-IL" sz="20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Bnei Brit</a:t>
                      </a:r>
                      <a:endParaRPr kumimoji="0" lang="he-IL"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Beit Raka</a:t>
                      </a:r>
                      <a:endParaRPr kumimoji="0" lang="he-IL"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260733444"/>
                  </a:ext>
                </a:extLst>
              </a:tr>
            </a:tbl>
          </a:graphicData>
        </a:graphic>
      </p:graphicFrame>
      <p:grpSp>
        <p:nvGrpSpPr>
          <p:cNvPr id="21" name="Group 20">
            <a:extLst>
              <a:ext uri="{FF2B5EF4-FFF2-40B4-BE49-F238E27FC236}">
                <a16:creationId xmlns:a16="http://schemas.microsoft.com/office/drawing/2014/main" id="{20C9C91E-F534-44D5-AB8D-CFFBF25C0532}"/>
              </a:ext>
            </a:extLst>
          </p:cNvPr>
          <p:cNvGrpSpPr/>
          <p:nvPr/>
        </p:nvGrpSpPr>
        <p:grpSpPr>
          <a:xfrm>
            <a:off x="8604414" y="1764048"/>
            <a:ext cx="909037" cy="606466"/>
            <a:chOff x="2155286" y="3603703"/>
            <a:chExt cx="725647" cy="606466"/>
          </a:xfrm>
        </p:grpSpPr>
        <p:sp>
          <p:nvSpPr>
            <p:cNvPr id="22" name="Oval 21">
              <a:extLst>
                <a:ext uri="{FF2B5EF4-FFF2-40B4-BE49-F238E27FC236}">
                  <a16:creationId xmlns:a16="http://schemas.microsoft.com/office/drawing/2014/main" id="{103E1325-BD13-4DCA-8B70-899415963C7A}"/>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מלבן 16">
              <a:extLst>
                <a:ext uri="{FF2B5EF4-FFF2-40B4-BE49-F238E27FC236}">
                  <a16:creationId xmlns:a16="http://schemas.microsoft.com/office/drawing/2014/main" id="{33565020-7359-43DE-9501-B974A769573C}"/>
                </a:ext>
              </a:extLst>
            </p:cNvPr>
            <p:cNvSpPr/>
            <p:nvPr/>
          </p:nvSpPr>
          <p:spPr>
            <a:xfrm>
              <a:off x="2155286" y="3672290"/>
              <a:ext cx="677553" cy="522644"/>
            </a:xfrm>
            <a:prstGeom prst="rect">
              <a:avLst/>
            </a:prstGeom>
          </p:spPr>
          <p:txBody>
            <a:bodyPr wrap="square">
              <a:spAutoFit/>
            </a:bodyPr>
            <a:lstStyle/>
            <a:p>
              <a:pPr algn="r" rtl="1">
                <a:lnSpc>
                  <a:spcPct val="150000"/>
                </a:lnSpc>
                <a:spcBef>
                  <a:spcPts val="600"/>
                </a:spcBef>
                <a:buClr>
                  <a:srgbClr val="FFC000"/>
                </a:buClr>
              </a:pPr>
              <a:r>
                <a:rPr lang="en-US" sz="1000" b="1" dirty="0">
                  <a:solidFill>
                    <a:schemeClr val="bg1"/>
                  </a:solidFill>
                  <a:latin typeface="Tahoma" pitchFamily="34" charset="0"/>
                  <a:ea typeface="Tahoma" pitchFamily="34" charset="0"/>
                  <a:cs typeface="Tahoma" pitchFamily="34" charset="0"/>
                </a:rPr>
                <a:t>morning</a:t>
              </a:r>
              <a:endParaRPr lang="he-IL" sz="1000" b="1" dirty="0">
                <a:solidFill>
                  <a:schemeClr val="bg1"/>
                </a:solidFill>
                <a:latin typeface="Tahoma" pitchFamily="34" charset="0"/>
                <a:ea typeface="Tahoma" pitchFamily="34" charset="0"/>
                <a:cs typeface="Tahoma" pitchFamily="34" charset="0"/>
              </a:endParaRPr>
            </a:p>
          </p:txBody>
        </p:sp>
      </p:grpSp>
      <p:grpSp>
        <p:nvGrpSpPr>
          <p:cNvPr id="24" name="Group 23">
            <a:extLst>
              <a:ext uri="{FF2B5EF4-FFF2-40B4-BE49-F238E27FC236}">
                <a16:creationId xmlns:a16="http://schemas.microsoft.com/office/drawing/2014/main" id="{5863EC47-DB22-45B6-A33A-FEC73D4CCF4A}"/>
              </a:ext>
            </a:extLst>
          </p:cNvPr>
          <p:cNvGrpSpPr/>
          <p:nvPr/>
        </p:nvGrpSpPr>
        <p:grpSpPr>
          <a:xfrm>
            <a:off x="7691824" y="1764048"/>
            <a:ext cx="983717" cy="606466"/>
            <a:chOff x="1944296" y="3603703"/>
            <a:chExt cx="983717" cy="606466"/>
          </a:xfrm>
        </p:grpSpPr>
        <p:sp>
          <p:nvSpPr>
            <p:cNvPr id="25" name="Oval 24">
              <a:extLst>
                <a:ext uri="{FF2B5EF4-FFF2-40B4-BE49-F238E27FC236}">
                  <a16:creationId xmlns:a16="http://schemas.microsoft.com/office/drawing/2014/main" id="{76325358-6537-475A-BE8F-12E549EB0BB7}"/>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מלבן 16">
              <a:extLst>
                <a:ext uri="{FF2B5EF4-FFF2-40B4-BE49-F238E27FC236}">
                  <a16:creationId xmlns:a16="http://schemas.microsoft.com/office/drawing/2014/main" id="{E3EFC818-02EE-4EC6-B3A1-247E92D85657}"/>
                </a:ext>
              </a:extLst>
            </p:cNvPr>
            <p:cNvSpPr/>
            <p:nvPr/>
          </p:nvSpPr>
          <p:spPr>
            <a:xfrm>
              <a:off x="1944296" y="3697350"/>
              <a:ext cx="983717" cy="301749"/>
            </a:xfrm>
            <a:prstGeom prst="rect">
              <a:avLst/>
            </a:prstGeom>
          </p:spPr>
          <p:txBody>
            <a:bodyPr wrap="square">
              <a:spAutoFit/>
            </a:bodyPr>
            <a:lstStyle/>
            <a:p>
              <a:pPr algn="r" rtl="1">
                <a:lnSpc>
                  <a:spcPct val="150000"/>
                </a:lnSpc>
                <a:spcBef>
                  <a:spcPts val="600"/>
                </a:spcBef>
                <a:buClr>
                  <a:srgbClr val="FFC000"/>
                </a:buClr>
              </a:pPr>
              <a:r>
                <a:rPr lang="en-US" sz="1050" b="1" dirty="0">
                  <a:latin typeface="Tahoma" pitchFamily="34" charset="0"/>
                  <a:ea typeface="Tahoma" pitchFamily="34" charset="0"/>
                  <a:cs typeface="Tahoma" pitchFamily="34" charset="0"/>
                </a:rPr>
                <a:t>afternoon</a:t>
              </a:r>
              <a:endParaRPr lang="he-IL" sz="1050" b="1" dirty="0">
                <a:latin typeface="Tahoma" pitchFamily="34" charset="0"/>
                <a:ea typeface="Tahoma" pitchFamily="34" charset="0"/>
                <a:cs typeface="Tahoma" pitchFamily="34" charset="0"/>
              </a:endParaRPr>
            </a:p>
          </p:txBody>
        </p:sp>
      </p:grpSp>
      <p:grpSp>
        <p:nvGrpSpPr>
          <p:cNvPr id="27" name="Group 26">
            <a:extLst>
              <a:ext uri="{FF2B5EF4-FFF2-40B4-BE49-F238E27FC236}">
                <a16:creationId xmlns:a16="http://schemas.microsoft.com/office/drawing/2014/main" id="{317882DF-5B60-4A11-9324-7852EC3378F3}"/>
              </a:ext>
            </a:extLst>
          </p:cNvPr>
          <p:cNvGrpSpPr/>
          <p:nvPr/>
        </p:nvGrpSpPr>
        <p:grpSpPr>
          <a:xfrm>
            <a:off x="9027297" y="2345322"/>
            <a:ext cx="955814" cy="606466"/>
            <a:chOff x="2155286" y="3603703"/>
            <a:chExt cx="725647" cy="606466"/>
          </a:xfrm>
        </p:grpSpPr>
        <p:sp>
          <p:nvSpPr>
            <p:cNvPr id="28" name="Oval 27">
              <a:extLst>
                <a:ext uri="{FF2B5EF4-FFF2-40B4-BE49-F238E27FC236}">
                  <a16:creationId xmlns:a16="http://schemas.microsoft.com/office/drawing/2014/main" id="{292DE7A9-24F5-4E23-A101-317C7533BB81}"/>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9" name="מלבן 16">
              <a:extLst>
                <a:ext uri="{FF2B5EF4-FFF2-40B4-BE49-F238E27FC236}">
                  <a16:creationId xmlns:a16="http://schemas.microsoft.com/office/drawing/2014/main" id="{756640FB-9F91-4988-8784-726EC17D2B1F}"/>
                </a:ext>
              </a:extLst>
            </p:cNvPr>
            <p:cNvSpPr/>
            <p:nvPr/>
          </p:nvSpPr>
          <p:spPr>
            <a:xfrm>
              <a:off x="2155286" y="3672290"/>
              <a:ext cx="677553" cy="522644"/>
            </a:xfrm>
            <a:prstGeom prst="rect">
              <a:avLst/>
            </a:prstGeom>
          </p:spPr>
          <p:txBody>
            <a:bodyPr wrap="square">
              <a:spAutoFit/>
            </a:bodyPr>
            <a:lstStyle/>
            <a:p>
              <a:pPr algn="r" rtl="1">
                <a:lnSpc>
                  <a:spcPct val="150000"/>
                </a:lnSpc>
                <a:spcBef>
                  <a:spcPts val="600"/>
                </a:spcBef>
                <a:buClr>
                  <a:srgbClr val="FFC000"/>
                </a:buClr>
              </a:pPr>
              <a:r>
                <a:rPr lang="en-US" sz="1000" b="1" dirty="0">
                  <a:solidFill>
                    <a:schemeClr val="bg1"/>
                  </a:solidFill>
                  <a:latin typeface="Tahoma" pitchFamily="34" charset="0"/>
                  <a:ea typeface="Tahoma" pitchFamily="34" charset="0"/>
                  <a:cs typeface="Tahoma" pitchFamily="34" charset="0"/>
                </a:rPr>
                <a:t>morning</a:t>
              </a:r>
              <a:endParaRPr lang="he-IL" sz="1000" b="1" dirty="0">
                <a:solidFill>
                  <a:schemeClr val="bg1"/>
                </a:solidFill>
                <a:latin typeface="Tahoma" pitchFamily="34" charset="0"/>
                <a:ea typeface="Tahoma" pitchFamily="34" charset="0"/>
                <a:cs typeface="Tahoma" pitchFamily="34" charset="0"/>
              </a:endParaRPr>
            </a:p>
          </p:txBody>
        </p:sp>
      </p:grpSp>
      <p:grpSp>
        <p:nvGrpSpPr>
          <p:cNvPr id="30" name="Group 29">
            <a:extLst>
              <a:ext uri="{FF2B5EF4-FFF2-40B4-BE49-F238E27FC236}">
                <a16:creationId xmlns:a16="http://schemas.microsoft.com/office/drawing/2014/main" id="{92C19624-5368-4404-A8B4-A02C0993E430}"/>
              </a:ext>
            </a:extLst>
          </p:cNvPr>
          <p:cNvGrpSpPr/>
          <p:nvPr/>
        </p:nvGrpSpPr>
        <p:grpSpPr>
          <a:xfrm>
            <a:off x="8100639" y="2373651"/>
            <a:ext cx="957289" cy="606466"/>
            <a:chOff x="1947690" y="3603703"/>
            <a:chExt cx="957289" cy="606466"/>
          </a:xfrm>
        </p:grpSpPr>
        <p:sp>
          <p:nvSpPr>
            <p:cNvPr id="31" name="Oval 30">
              <a:extLst>
                <a:ext uri="{FF2B5EF4-FFF2-40B4-BE49-F238E27FC236}">
                  <a16:creationId xmlns:a16="http://schemas.microsoft.com/office/drawing/2014/main" id="{E2B5ED59-58D3-49F4-861D-8480A35FA672}"/>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מלבן 16">
              <a:extLst>
                <a:ext uri="{FF2B5EF4-FFF2-40B4-BE49-F238E27FC236}">
                  <a16:creationId xmlns:a16="http://schemas.microsoft.com/office/drawing/2014/main" id="{6A80C4B2-8EE1-490B-B3A7-18B65C3996C6}"/>
                </a:ext>
              </a:extLst>
            </p:cNvPr>
            <p:cNvSpPr/>
            <p:nvPr/>
          </p:nvSpPr>
          <p:spPr>
            <a:xfrm>
              <a:off x="1947690" y="3707976"/>
              <a:ext cx="957289"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grpSp>
        <p:nvGrpSpPr>
          <p:cNvPr id="33" name="Group 32">
            <a:extLst>
              <a:ext uri="{FF2B5EF4-FFF2-40B4-BE49-F238E27FC236}">
                <a16:creationId xmlns:a16="http://schemas.microsoft.com/office/drawing/2014/main" id="{907CCADA-F9AF-4FF3-920A-D4D9EFAB6B21}"/>
              </a:ext>
            </a:extLst>
          </p:cNvPr>
          <p:cNvGrpSpPr/>
          <p:nvPr/>
        </p:nvGrpSpPr>
        <p:grpSpPr>
          <a:xfrm>
            <a:off x="7630794" y="2927603"/>
            <a:ext cx="840424" cy="606466"/>
            <a:chOff x="2155286" y="3603703"/>
            <a:chExt cx="725647" cy="606466"/>
          </a:xfrm>
        </p:grpSpPr>
        <p:sp>
          <p:nvSpPr>
            <p:cNvPr id="34" name="Oval 33">
              <a:extLst>
                <a:ext uri="{FF2B5EF4-FFF2-40B4-BE49-F238E27FC236}">
                  <a16:creationId xmlns:a16="http://schemas.microsoft.com/office/drawing/2014/main" id="{D94BB8C2-FDD9-4828-9C3E-41289D01BFA1}"/>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מלבן 16">
              <a:extLst>
                <a:ext uri="{FF2B5EF4-FFF2-40B4-BE49-F238E27FC236}">
                  <a16:creationId xmlns:a16="http://schemas.microsoft.com/office/drawing/2014/main" id="{EBCCD65D-B1B8-45DE-A558-CD897E3A4B90}"/>
                </a:ext>
              </a:extLst>
            </p:cNvPr>
            <p:cNvSpPr/>
            <p:nvPr/>
          </p:nvSpPr>
          <p:spPr>
            <a:xfrm>
              <a:off x="2155286" y="3672290"/>
              <a:ext cx="677553" cy="522644"/>
            </a:xfrm>
            <a:prstGeom prst="rect">
              <a:avLst/>
            </a:prstGeom>
          </p:spPr>
          <p:txBody>
            <a:bodyPr wrap="square">
              <a:spAutoFit/>
            </a:bodyPr>
            <a:lstStyle/>
            <a:p>
              <a:pPr algn="r" rtl="1">
                <a:lnSpc>
                  <a:spcPct val="150000"/>
                </a:lnSpc>
                <a:spcBef>
                  <a:spcPts val="600"/>
                </a:spcBef>
                <a:buClr>
                  <a:srgbClr val="FFC000"/>
                </a:buClr>
              </a:pPr>
              <a:r>
                <a:rPr lang="en-US" sz="1000" b="1" dirty="0">
                  <a:solidFill>
                    <a:schemeClr val="bg1"/>
                  </a:solidFill>
                  <a:latin typeface="Tahoma" pitchFamily="34" charset="0"/>
                  <a:ea typeface="Tahoma" pitchFamily="34" charset="0"/>
                  <a:cs typeface="Tahoma" pitchFamily="34" charset="0"/>
                </a:rPr>
                <a:t>morning</a:t>
              </a:r>
              <a:endParaRPr lang="he-IL" sz="1000" b="1" dirty="0">
                <a:solidFill>
                  <a:schemeClr val="bg1"/>
                </a:solidFill>
                <a:latin typeface="Tahoma" pitchFamily="34" charset="0"/>
                <a:ea typeface="Tahoma" pitchFamily="34" charset="0"/>
                <a:cs typeface="Tahoma" pitchFamily="34" charset="0"/>
              </a:endParaRPr>
            </a:p>
          </p:txBody>
        </p:sp>
      </p:grpSp>
      <p:grpSp>
        <p:nvGrpSpPr>
          <p:cNvPr id="36" name="Group 35">
            <a:extLst>
              <a:ext uri="{FF2B5EF4-FFF2-40B4-BE49-F238E27FC236}">
                <a16:creationId xmlns:a16="http://schemas.microsoft.com/office/drawing/2014/main" id="{A5CC0D9A-2509-40A5-AF66-DB674E7DC321}"/>
              </a:ext>
            </a:extLst>
          </p:cNvPr>
          <p:cNvGrpSpPr/>
          <p:nvPr/>
        </p:nvGrpSpPr>
        <p:grpSpPr>
          <a:xfrm>
            <a:off x="6747161" y="2927603"/>
            <a:ext cx="958155" cy="606466"/>
            <a:chOff x="2118138" y="3603703"/>
            <a:chExt cx="762795" cy="606466"/>
          </a:xfrm>
        </p:grpSpPr>
        <p:sp>
          <p:nvSpPr>
            <p:cNvPr id="37" name="Oval 36">
              <a:extLst>
                <a:ext uri="{FF2B5EF4-FFF2-40B4-BE49-F238E27FC236}">
                  <a16:creationId xmlns:a16="http://schemas.microsoft.com/office/drawing/2014/main" id="{07889517-2D45-4B46-9082-C13E4AFB8F19}"/>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8" name="מלבן 16">
              <a:extLst>
                <a:ext uri="{FF2B5EF4-FFF2-40B4-BE49-F238E27FC236}">
                  <a16:creationId xmlns:a16="http://schemas.microsoft.com/office/drawing/2014/main" id="{62D8DB1C-56DC-418A-8F36-601A0D0A8D61}"/>
                </a:ext>
              </a:extLst>
            </p:cNvPr>
            <p:cNvSpPr/>
            <p:nvPr/>
          </p:nvSpPr>
          <p:spPr>
            <a:xfrm>
              <a:off x="2118138" y="3707594"/>
              <a:ext cx="725647"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grpSp>
        <p:nvGrpSpPr>
          <p:cNvPr id="39" name="Group 38">
            <a:extLst>
              <a:ext uri="{FF2B5EF4-FFF2-40B4-BE49-F238E27FC236}">
                <a16:creationId xmlns:a16="http://schemas.microsoft.com/office/drawing/2014/main" id="{03B5EB6A-F292-42BB-B67E-F71411F36E1B}"/>
              </a:ext>
            </a:extLst>
          </p:cNvPr>
          <p:cNvGrpSpPr/>
          <p:nvPr/>
        </p:nvGrpSpPr>
        <p:grpSpPr>
          <a:xfrm>
            <a:off x="9327435" y="3380201"/>
            <a:ext cx="780269" cy="606466"/>
            <a:chOff x="2155286" y="3603703"/>
            <a:chExt cx="725647" cy="606466"/>
          </a:xfrm>
        </p:grpSpPr>
        <p:sp>
          <p:nvSpPr>
            <p:cNvPr id="40" name="Oval 39">
              <a:extLst>
                <a:ext uri="{FF2B5EF4-FFF2-40B4-BE49-F238E27FC236}">
                  <a16:creationId xmlns:a16="http://schemas.microsoft.com/office/drawing/2014/main" id="{6660F9BE-4584-45C1-B6E1-18525D2B9A5B}"/>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1" name="מלבן 16">
              <a:extLst>
                <a:ext uri="{FF2B5EF4-FFF2-40B4-BE49-F238E27FC236}">
                  <a16:creationId xmlns:a16="http://schemas.microsoft.com/office/drawing/2014/main" id="{6910DE1B-2A47-4262-9A01-B743168EBDA8}"/>
                </a:ext>
              </a:extLst>
            </p:cNvPr>
            <p:cNvSpPr/>
            <p:nvPr/>
          </p:nvSpPr>
          <p:spPr>
            <a:xfrm>
              <a:off x="2155286" y="3672290"/>
              <a:ext cx="677553" cy="522644"/>
            </a:xfrm>
            <a:prstGeom prst="rect">
              <a:avLst/>
            </a:prstGeom>
          </p:spPr>
          <p:txBody>
            <a:bodyPr wrap="square">
              <a:spAutoFit/>
            </a:bodyPr>
            <a:lstStyle/>
            <a:p>
              <a:pPr algn="r" rtl="1">
                <a:lnSpc>
                  <a:spcPct val="150000"/>
                </a:lnSpc>
                <a:spcBef>
                  <a:spcPts val="600"/>
                </a:spcBef>
                <a:buClr>
                  <a:srgbClr val="FFC000"/>
                </a:buClr>
              </a:pPr>
              <a:r>
                <a:rPr lang="en-US" sz="1000" b="1" dirty="0">
                  <a:solidFill>
                    <a:schemeClr val="bg1"/>
                  </a:solidFill>
                  <a:latin typeface="Tahoma" pitchFamily="34" charset="0"/>
                  <a:ea typeface="Tahoma" pitchFamily="34" charset="0"/>
                  <a:cs typeface="Tahoma" pitchFamily="34" charset="0"/>
                </a:rPr>
                <a:t>morning</a:t>
              </a:r>
              <a:endParaRPr lang="he-IL" sz="1000" b="1" dirty="0">
                <a:solidFill>
                  <a:schemeClr val="bg1"/>
                </a:solidFill>
                <a:latin typeface="Tahoma" pitchFamily="34" charset="0"/>
                <a:ea typeface="Tahoma" pitchFamily="34" charset="0"/>
                <a:cs typeface="Tahoma" pitchFamily="34" charset="0"/>
              </a:endParaRPr>
            </a:p>
          </p:txBody>
        </p:sp>
      </p:grpSp>
      <p:grpSp>
        <p:nvGrpSpPr>
          <p:cNvPr id="42" name="Group 41">
            <a:extLst>
              <a:ext uri="{FF2B5EF4-FFF2-40B4-BE49-F238E27FC236}">
                <a16:creationId xmlns:a16="http://schemas.microsoft.com/office/drawing/2014/main" id="{35A9B816-C597-4BB1-B171-B0E75973B1FD}"/>
              </a:ext>
            </a:extLst>
          </p:cNvPr>
          <p:cNvGrpSpPr/>
          <p:nvPr/>
        </p:nvGrpSpPr>
        <p:grpSpPr>
          <a:xfrm>
            <a:off x="8565429" y="3380201"/>
            <a:ext cx="810099" cy="606466"/>
            <a:chOff x="2094880" y="3603703"/>
            <a:chExt cx="810099" cy="606466"/>
          </a:xfrm>
        </p:grpSpPr>
        <p:sp>
          <p:nvSpPr>
            <p:cNvPr id="43" name="Oval 42">
              <a:extLst>
                <a:ext uri="{FF2B5EF4-FFF2-40B4-BE49-F238E27FC236}">
                  <a16:creationId xmlns:a16="http://schemas.microsoft.com/office/drawing/2014/main" id="{49E52328-F18E-454C-A429-96B19BF9E2F8}"/>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מלבן 16">
              <a:extLst>
                <a:ext uri="{FF2B5EF4-FFF2-40B4-BE49-F238E27FC236}">
                  <a16:creationId xmlns:a16="http://schemas.microsoft.com/office/drawing/2014/main" id="{CFBF8D67-55AA-42E7-A588-AD801A61E090}"/>
                </a:ext>
              </a:extLst>
            </p:cNvPr>
            <p:cNvSpPr/>
            <p:nvPr/>
          </p:nvSpPr>
          <p:spPr>
            <a:xfrm>
              <a:off x="2094880" y="3707976"/>
              <a:ext cx="810099"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grpSp>
        <p:nvGrpSpPr>
          <p:cNvPr id="45" name="Group 44">
            <a:extLst>
              <a:ext uri="{FF2B5EF4-FFF2-40B4-BE49-F238E27FC236}">
                <a16:creationId xmlns:a16="http://schemas.microsoft.com/office/drawing/2014/main" id="{A6195042-F0A7-4D98-8A11-1971021F88D2}"/>
              </a:ext>
            </a:extLst>
          </p:cNvPr>
          <p:cNvGrpSpPr/>
          <p:nvPr/>
        </p:nvGrpSpPr>
        <p:grpSpPr>
          <a:xfrm>
            <a:off x="9046040" y="3989800"/>
            <a:ext cx="810099" cy="606466"/>
            <a:chOff x="2082992" y="3603703"/>
            <a:chExt cx="810099" cy="606466"/>
          </a:xfrm>
        </p:grpSpPr>
        <p:sp>
          <p:nvSpPr>
            <p:cNvPr id="46" name="Oval 45">
              <a:extLst>
                <a:ext uri="{FF2B5EF4-FFF2-40B4-BE49-F238E27FC236}">
                  <a16:creationId xmlns:a16="http://schemas.microsoft.com/office/drawing/2014/main" id="{5CA81A7F-1EE9-4C5F-A38C-8907454B5A6A}"/>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7" name="מלבן 16">
              <a:extLst>
                <a:ext uri="{FF2B5EF4-FFF2-40B4-BE49-F238E27FC236}">
                  <a16:creationId xmlns:a16="http://schemas.microsoft.com/office/drawing/2014/main" id="{8EFD46A9-32CC-4BD3-A8FC-E45FC05443CB}"/>
                </a:ext>
              </a:extLst>
            </p:cNvPr>
            <p:cNvSpPr/>
            <p:nvPr/>
          </p:nvSpPr>
          <p:spPr>
            <a:xfrm>
              <a:off x="2082992" y="3748639"/>
              <a:ext cx="810099" cy="291811"/>
            </a:xfrm>
            <a:prstGeom prst="rect">
              <a:avLst/>
            </a:prstGeom>
          </p:spPr>
          <p:txBody>
            <a:bodyPr wrap="square">
              <a:spAutoFit/>
            </a:bodyPr>
            <a:lstStyle/>
            <a:p>
              <a:pPr algn="r" rtl="1">
                <a:lnSpc>
                  <a:spcPct val="150000"/>
                </a:lnSpc>
                <a:spcBef>
                  <a:spcPts val="600"/>
                </a:spcBef>
                <a:buClr>
                  <a:srgbClr val="FFC000"/>
                </a:buClr>
              </a:pPr>
              <a:r>
                <a:rPr lang="en-US" sz="1000" b="1" dirty="0">
                  <a:solidFill>
                    <a:schemeClr val="bg1"/>
                  </a:solidFill>
                  <a:latin typeface="Tahoma" pitchFamily="34" charset="0"/>
                  <a:ea typeface="Tahoma" pitchFamily="34" charset="0"/>
                  <a:cs typeface="Tahoma" pitchFamily="34" charset="0"/>
                </a:rPr>
                <a:t>morning</a:t>
              </a:r>
              <a:endParaRPr lang="he-IL" sz="1000" b="1" dirty="0">
                <a:solidFill>
                  <a:schemeClr val="bg1"/>
                </a:solidFill>
                <a:latin typeface="Tahoma" pitchFamily="34" charset="0"/>
                <a:ea typeface="Tahoma" pitchFamily="34" charset="0"/>
                <a:cs typeface="Tahoma" pitchFamily="34" charset="0"/>
              </a:endParaRPr>
            </a:p>
          </p:txBody>
        </p:sp>
      </p:grpSp>
      <p:grpSp>
        <p:nvGrpSpPr>
          <p:cNvPr id="48" name="Group 47">
            <a:extLst>
              <a:ext uri="{FF2B5EF4-FFF2-40B4-BE49-F238E27FC236}">
                <a16:creationId xmlns:a16="http://schemas.microsoft.com/office/drawing/2014/main" id="{53058273-0289-4B99-B08F-5B95E31BA672}"/>
              </a:ext>
            </a:extLst>
          </p:cNvPr>
          <p:cNvGrpSpPr/>
          <p:nvPr/>
        </p:nvGrpSpPr>
        <p:grpSpPr>
          <a:xfrm>
            <a:off x="8356328" y="3989800"/>
            <a:ext cx="810099" cy="606466"/>
            <a:chOff x="2094880" y="3603703"/>
            <a:chExt cx="810099" cy="606466"/>
          </a:xfrm>
        </p:grpSpPr>
        <p:sp>
          <p:nvSpPr>
            <p:cNvPr id="49" name="Oval 48">
              <a:extLst>
                <a:ext uri="{FF2B5EF4-FFF2-40B4-BE49-F238E27FC236}">
                  <a16:creationId xmlns:a16="http://schemas.microsoft.com/office/drawing/2014/main" id="{2FE3B461-0AED-417E-BBAB-7C7F37730C2C}"/>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0" name="מלבן 16">
              <a:extLst>
                <a:ext uri="{FF2B5EF4-FFF2-40B4-BE49-F238E27FC236}">
                  <a16:creationId xmlns:a16="http://schemas.microsoft.com/office/drawing/2014/main" id="{30196D72-5DD9-44FD-8D89-61459382C39C}"/>
                </a:ext>
              </a:extLst>
            </p:cNvPr>
            <p:cNvSpPr/>
            <p:nvPr/>
          </p:nvSpPr>
          <p:spPr>
            <a:xfrm>
              <a:off x="2094880" y="3707976"/>
              <a:ext cx="810099"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grpSp>
        <p:nvGrpSpPr>
          <p:cNvPr id="51" name="Group 50">
            <a:extLst>
              <a:ext uri="{FF2B5EF4-FFF2-40B4-BE49-F238E27FC236}">
                <a16:creationId xmlns:a16="http://schemas.microsoft.com/office/drawing/2014/main" id="{86C06174-DDC3-49A2-89FF-4D318C6DEE48}"/>
              </a:ext>
            </a:extLst>
          </p:cNvPr>
          <p:cNvGrpSpPr/>
          <p:nvPr/>
        </p:nvGrpSpPr>
        <p:grpSpPr>
          <a:xfrm>
            <a:off x="7838851" y="4417607"/>
            <a:ext cx="810098" cy="606466"/>
            <a:chOff x="2094882" y="3603703"/>
            <a:chExt cx="810098" cy="606466"/>
          </a:xfrm>
        </p:grpSpPr>
        <p:sp>
          <p:nvSpPr>
            <p:cNvPr id="52" name="Oval 51">
              <a:extLst>
                <a:ext uri="{FF2B5EF4-FFF2-40B4-BE49-F238E27FC236}">
                  <a16:creationId xmlns:a16="http://schemas.microsoft.com/office/drawing/2014/main" id="{88DC0699-CC87-49DB-A475-582BF3191AD8}"/>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3" name="מלבן 16">
              <a:extLst>
                <a:ext uri="{FF2B5EF4-FFF2-40B4-BE49-F238E27FC236}">
                  <a16:creationId xmlns:a16="http://schemas.microsoft.com/office/drawing/2014/main" id="{3F67D834-53F1-4BCC-B415-6A75EAF61FC6}"/>
                </a:ext>
              </a:extLst>
            </p:cNvPr>
            <p:cNvSpPr/>
            <p:nvPr/>
          </p:nvSpPr>
          <p:spPr>
            <a:xfrm>
              <a:off x="2094882" y="3707976"/>
              <a:ext cx="810098"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grpSp>
        <p:nvGrpSpPr>
          <p:cNvPr id="54" name="Group 53">
            <a:extLst>
              <a:ext uri="{FF2B5EF4-FFF2-40B4-BE49-F238E27FC236}">
                <a16:creationId xmlns:a16="http://schemas.microsoft.com/office/drawing/2014/main" id="{4DA5FC5F-3DD1-43E4-8E9F-AF23B7BE1DCD}"/>
              </a:ext>
            </a:extLst>
          </p:cNvPr>
          <p:cNvGrpSpPr/>
          <p:nvPr/>
        </p:nvGrpSpPr>
        <p:grpSpPr>
          <a:xfrm>
            <a:off x="8673928" y="5038035"/>
            <a:ext cx="863569" cy="606466"/>
            <a:chOff x="2041410" y="3603703"/>
            <a:chExt cx="863569" cy="606466"/>
          </a:xfrm>
        </p:grpSpPr>
        <p:sp>
          <p:nvSpPr>
            <p:cNvPr id="55" name="Oval 54">
              <a:extLst>
                <a:ext uri="{FF2B5EF4-FFF2-40B4-BE49-F238E27FC236}">
                  <a16:creationId xmlns:a16="http://schemas.microsoft.com/office/drawing/2014/main" id="{F9778450-F38D-4065-BE70-1B3EF149AA97}"/>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6" name="מלבן 16">
              <a:extLst>
                <a:ext uri="{FF2B5EF4-FFF2-40B4-BE49-F238E27FC236}">
                  <a16:creationId xmlns:a16="http://schemas.microsoft.com/office/drawing/2014/main" id="{F3FBFB7D-023C-44CE-B54F-BC00FFDF764A}"/>
                </a:ext>
              </a:extLst>
            </p:cNvPr>
            <p:cNvSpPr/>
            <p:nvPr/>
          </p:nvSpPr>
          <p:spPr>
            <a:xfrm>
              <a:off x="2041410" y="3707976"/>
              <a:ext cx="863569"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grpSp>
        <p:nvGrpSpPr>
          <p:cNvPr id="57" name="Group 56">
            <a:extLst>
              <a:ext uri="{FF2B5EF4-FFF2-40B4-BE49-F238E27FC236}">
                <a16:creationId xmlns:a16="http://schemas.microsoft.com/office/drawing/2014/main" id="{41589540-C233-42B7-BB10-47786D5EF979}"/>
              </a:ext>
            </a:extLst>
          </p:cNvPr>
          <p:cNvGrpSpPr/>
          <p:nvPr/>
        </p:nvGrpSpPr>
        <p:grpSpPr>
          <a:xfrm>
            <a:off x="7947348" y="5479804"/>
            <a:ext cx="1019889" cy="606466"/>
            <a:chOff x="1885090" y="3603703"/>
            <a:chExt cx="1019889" cy="606466"/>
          </a:xfrm>
        </p:grpSpPr>
        <p:sp>
          <p:nvSpPr>
            <p:cNvPr id="58" name="Oval 57">
              <a:extLst>
                <a:ext uri="{FF2B5EF4-FFF2-40B4-BE49-F238E27FC236}">
                  <a16:creationId xmlns:a16="http://schemas.microsoft.com/office/drawing/2014/main" id="{696AAC98-BB02-4AD3-9AA4-257DA5E670F3}"/>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9" name="מלבן 16">
              <a:extLst>
                <a:ext uri="{FF2B5EF4-FFF2-40B4-BE49-F238E27FC236}">
                  <a16:creationId xmlns:a16="http://schemas.microsoft.com/office/drawing/2014/main" id="{85195E96-5291-4EA5-90BD-5261F3DE9833}"/>
                </a:ext>
              </a:extLst>
            </p:cNvPr>
            <p:cNvSpPr/>
            <p:nvPr/>
          </p:nvSpPr>
          <p:spPr>
            <a:xfrm>
              <a:off x="1885090" y="3707976"/>
              <a:ext cx="1019889" cy="291811"/>
            </a:xfrm>
            <a:prstGeom prst="rect">
              <a:avLst/>
            </a:prstGeom>
          </p:spPr>
          <p:txBody>
            <a:bodyPr wrap="square">
              <a:spAutoFit/>
            </a:bodyPr>
            <a:lstStyle/>
            <a:p>
              <a:pPr algn="r" rtl="1">
                <a:lnSpc>
                  <a:spcPct val="150000"/>
                </a:lnSpc>
                <a:spcBef>
                  <a:spcPts val="600"/>
                </a:spcBef>
                <a:buClr>
                  <a:srgbClr val="FFC000"/>
                </a:buClr>
              </a:pPr>
              <a:r>
                <a:rPr lang="en-US" sz="1000" b="1" dirty="0">
                  <a:latin typeface="Tahoma" pitchFamily="34" charset="0"/>
                  <a:ea typeface="Tahoma" pitchFamily="34" charset="0"/>
                  <a:cs typeface="Tahoma" pitchFamily="34" charset="0"/>
                </a:rPr>
                <a:t>afternoon</a:t>
              </a:r>
              <a:endParaRPr lang="he-IL" sz="1000" b="1" dirty="0">
                <a:latin typeface="Tahoma" pitchFamily="34" charset="0"/>
                <a:ea typeface="Tahoma" pitchFamily="34" charset="0"/>
                <a:cs typeface="Tahoma" pitchFamily="34" charset="0"/>
              </a:endParaRPr>
            </a:p>
          </p:txBody>
        </p:sp>
      </p:grpSp>
      <p:sp>
        <p:nvSpPr>
          <p:cNvPr id="60" name="TextBox 59">
            <a:extLst>
              <a:ext uri="{FF2B5EF4-FFF2-40B4-BE49-F238E27FC236}">
                <a16:creationId xmlns:a16="http://schemas.microsoft.com/office/drawing/2014/main" id="{68639168-2EA4-40F6-B4B9-59FCF99D5028}"/>
              </a:ext>
            </a:extLst>
          </p:cNvPr>
          <p:cNvSpPr txBox="1"/>
          <p:nvPr/>
        </p:nvSpPr>
        <p:spPr>
          <a:xfrm>
            <a:off x="6816652" y="904693"/>
            <a:ext cx="2696799" cy="650819"/>
          </a:xfrm>
          <a:prstGeom prst="rect">
            <a:avLst/>
          </a:prstGeom>
          <a:noFill/>
        </p:spPr>
        <p:txBody>
          <a:bodyPr wrap="square">
            <a:spAutoFit/>
          </a:bodyPr>
          <a:lstStyle/>
          <a:p>
            <a:pPr algn="r" rtl="1">
              <a:lnSpc>
                <a:spcPct val="150000"/>
              </a:lnSpc>
            </a:pPr>
            <a:r>
              <a:rPr lang="en-US" sz="2800" b="1" dirty="0">
                <a:solidFill>
                  <a:srgbClr val="4A78A6"/>
                </a:solidFill>
                <a:latin typeface="Tahoma" panose="020B0604030504040204" pitchFamily="34" charset="0"/>
                <a:ea typeface="Tahoma" panose="020B0604030504040204" pitchFamily="34" charset="0"/>
                <a:cs typeface="Tahoma" panose="020B0604030504040204" pitchFamily="34" charset="0"/>
              </a:rPr>
              <a:t>observations</a:t>
            </a:r>
            <a:endParaRPr lang="he-IL" sz="3200" b="1" dirty="0">
              <a:solidFill>
                <a:srgbClr val="4A78A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308367"/>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DB05E7-B522-4C61-81E1-B7C45870C39B}"/>
              </a:ext>
            </a:extLst>
          </p:cNvPr>
          <p:cNvSpPr/>
          <p:nvPr/>
        </p:nvSpPr>
        <p:spPr>
          <a:xfrm>
            <a:off x="-10047" y="3413833"/>
            <a:ext cx="12202048" cy="321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highlight>
                <a:srgbClr val="D2D3D5"/>
              </a:highlight>
            </a:endParaRPr>
          </a:p>
        </p:txBody>
      </p:sp>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19</a:t>
            </a:fld>
            <a:endParaRPr lang="en-US" dirty="0"/>
          </a:p>
        </p:txBody>
      </p:sp>
      <p:sp>
        <p:nvSpPr>
          <p:cNvPr id="4" name="TextBox 3">
            <a:extLst>
              <a:ext uri="{FF2B5EF4-FFF2-40B4-BE49-F238E27FC236}">
                <a16:creationId xmlns:a16="http://schemas.microsoft.com/office/drawing/2014/main" id="{6BCCEC4B-7206-4C90-8C67-D9A7FB963D73}"/>
              </a:ext>
            </a:extLst>
          </p:cNvPr>
          <p:cNvSpPr txBox="1"/>
          <p:nvPr/>
        </p:nvSpPr>
        <p:spPr>
          <a:xfrm>
            <a:off x="-10047"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Mapping the Characteristics of Indoor Play Areas</a:t>
            </a:r>
            <a:endParaRPr lang="he-IL" sz="1400" b="1" dirty="0">
              <a:solidFill>
                <a:prstClr val="white"/>
              </a:solidFill>
              <a:latin typeface="Tahoma" pitchFamily="34" charset="0"/>
              <a:ea typeface="Tahoma" pitchFamily="34" charset="0"/>
              <a:cs typeface="Tahoma" pitchFamily="34" charset="0"/>
            </a:endParaRPr>
          </a:p>
        </p:txBody>
      </p:sp>
      <p:sp>
        <p:nvSpPr>
          <p:cNvPr id="5" name="מלבן 16">
            <a:extLst>
              <a:ext uri="{FF2B5EF4-FFF2-40B4-BE49-F238E27FC236}">
                <a16:creationId xmlns:a16="http://schemas.microsoft.com/office/drawing/2014/main" id="{6130497F-370F-40E6-9962-4FF7A20526E5}"/>
              </a:ext>
            </a:extLst>
          </p:cNvPr>
          <p:cNvSpPr/>
          <p:nvPr/>
        </p:nvSpPr>
        <p:spPr>
          <a:xfrm>
            <a:off x="224185" y="2930781"/>
            <a:ext cx="11766985" cy="311688"/>
          </a:xfrm>
          <a:prstGeom prst="rect">
            <a:avLst/>
          </a:prstGeom>
        </p:spPr>
        <p:txBody>
          <a:bodyPr wrap="square">
            <a:spAutoFit/>
          </a:bodyPr>
          <a:lstStyle/>
          <a:p>
            <a:pPr algn="l">
              <a:lnSpc>
                <a:spcPct val="150000"/>
              </a:lnSpc>
              <a:spcBef>
                <a:spcPts val="600"/>
              </a:spcBef>
              <a:buClr>
                <a:srgbClr val="FFC000"/>
              </a:buClr>
            </a:pPr>
            <a:r>
              <a:rPr lang="en-US" sz="1100" dirty="0">
                <a:latin typeface="Tahoma" pitchFamily="34" charset="0"/>
                <a:ea typeface="Tahoma" pitchFamily="34" charset="0"/>
                <a:cs typeface="Tahoma" pitchFamily="34" charset="0"/>
              </a:rPr>
              <a:t>* In some situations the indoor play area is used as a Gymboree at certain times, and for guided activities at other times.</a:t>
            </a:r>
            <a:endParaRPr lang="he-IL" sz="1100" dirty="0">
              <a:latin typeface="Tahoma" pitchFamily="34" charset="0"/>
              <a:ea typeface="Tahoma" pitchFamily="34" charset="0"/>
              <a:cs typeface="Tahoma" pitchFamily="34" charset="0"/>
            </a:endParaRPr>
          </a:p>
        </p:txBody>
      </p:sp>
      <p:graphicFrame>
        <p:nvGraphicFramePr>
          <p:cNvPr id="6" name="Table 3">
            <a:extLst>
              <a:ext uri="{FF2B5EF4-FFF2-40B4-BE49-F238E27FC236}">
                <a16:creationId xmlns:a16="http://schemas.microsoft.com/office/drawing/2014/main" id="{2A6BF455-2312-4D75-AFDD-E16F27AC5F5A}"/>
              </a:ext>
            </a:extLst>
          </p:cNvPr>
          <p:cNvGraphicFramePr>
            <a:graphicFrameLocks noGrp="1"/>
          </p:cNvGraphicFramePr>
          <p:nvPr>
            <p:extLst>
              <p:ext uri="{D42A27DB-BD31-4B8C-83A1-F6EECF244321}">
                <p14:modId xmlns:p14="http://schemas.microsoft.com/office/powerpoint/2010/main" val="1841069506"/>
              </p:ext>
            </p:extLst>
          </p:nvPr>
        </p:nvGraphicFramePr>
        <p:xfrm>
          <a:off x="144027" y="568591"/>
          <a:ext cx="11939001" cy="2347832"/>
        </p:xfrm>
        <a:graphic>
          <a:graphicData uri="http://schemas.openxmlformats.org/drawingml/2006/table">
            <a:tbl>
              <a:tblPr rtl="1">
                <a:tableStyleId>{5940675A-B579-460E-94D1-54222C63F5DA}</a:tableStyleId>
              </a:tblPr>
              <a:tblGrid>
                <a:gridCol w="5262397">
                  <a:extLst>
                    <a:ext uri="{9D8B030D-6E8A-4147-A177-3AD203B41FA5}">
                      <a16:colId xmlns:a16="http://schemas.microsoft.com/office/drawing/2014/main" val="2246295882"/>
                    </a:ext>
                  </a:extLst>
                </a:gridCol>
                <a:gridCol w="6676604">
                  <a:extLst>
                    <a:ext uri="{9D8B030D-6E8A-4147-A177-3AD203B41FA5}">
                      <a16:colId xmlns:a16="http://schemas.microsoft.com/office/drawing/2014/main" val="4065639172"/>
                    </a:ext>
                  </a:extLst>
                </a:gridCol>
              </a:tblGrid>
              <a:tr h="533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Space for guided developmental activities</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Includes structured activities and a professional who is constantly available,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active and accessible to provide general advice and on-site guidance</a:t>
                      </a: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233132"/>
                  </a:ext>
                </a:extLst>
              </a:tr>
              <a:tr h="533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Indoor play area with hourly professional guidance</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Includes structured activities and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guidance on various topics on an hourly basis</a:t>
                      </a: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1893"/>
                  </a:ext>
                </a:extLst>
              </a:tr>
              <a:tr h="610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Indoor play area with an unstructured professional presence</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 professional is available to provide general advice and responses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to spontaneous events, as needed</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650718"/>
                  </a:ext>
                </a:extLst>
              </a:tr>
              <a:tr h="533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Gymboree</a:t>
                      </a:r>
                      <a:endParaRPr kumimoji="0" lang="he-IL"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lang="en-US" sz="1100" dirty="0">
                          <a:latin typeface="Tahoma" pitchFamily="34" charset="0"/>
                          <a:ea typeface="Tahoma" pitchFamily="34" charset="0"/>
                          <a:cs typeface="Tahoma" pitchFamily="34" charset="0"/>
                        </a:rPr>
                        <a:t>Open for free play with basic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lang="en-US" sz="1100" dirty="0">
                          <a:latin typeface="Tahoma" pitchFamily="34" charset="0"/>
                          <a:ea typeface="Tahoma" pitchFamily="34" charset="0"/>
                          <a:cs typeface="Tahoma" pitchFamily="34" charset="0"/>
                        </a:rPr>
                        <a:t>supervision</a:t>
                      </a:r>
                      <a:endParaRPr lang="he-IL" sz="1100" dirty="0">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945510"/>
                  </a:ext>
                </a:extLst>
              </a:tr>
            </a:tbl>
          </a:graphicData>
        </a:graphic>
      </p:graphicFrame>
      <p:grpSp>
        <p:nvGrpSpPr>
          <p:cNvPr id="43" name="Group 42">
            <a:extLst>
              <a:ext uri="{FF2B5EF4-FFF2-40B4-BE49-F238E27FC236}">
                <a16:creationId xmlns:a16="http://schemas.microsoft.com/office/drawing/2014/main" id="{7629B457-F700-40EF-83DD-6F11811A927F}"/>
              </a:ext>
            </a:extLst>
          </p:cNvPr>
          <p:cNvGrpSpPr/>
          <p:nvPr/>
        </p:nvGrpSpPr>
        <p:grpSpPr>
          <a:xfrm>
            <a:off x="-185214" y="463631"/>
            <a:ext cx="990507" cy="606466"/>
            <a:chOff x="1890426" y="3603703"/>
            <a:chExt cx="990507" cy="606466"/>
          </a:xfrm>
        </p:grpSpPr>
        <p:sp>
          <p:nvSpPr>
            <p:cNvPr id="44" name="Oval 43">
              <a:extLst>
                <a:ext uri="{FF2B5EF4-FFF2-40B4-BE49-F238E27FC236}">
                  <a16:creationId xmlns:a16="http://schemas.microsoft.com/office/drawing/2014/main" id="{0C2C3353-5E1D-4DEF-AFEB-517C0F117905}"/>
                </a:ext>
              </a:extLst>
            </p:cNvPr>
            <p:cNvSpPr/>
            <p:nvPr/>
          </p:nvSpPr>
          <p:spPr>
            <a:xfrm>
              <a:off x="2203379" y="3603703"/>
              <a:ext cx="677554" cy="606466"/>
            </a:xfrm>
            <a:prstGeom prst="ellipse">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5" name="מלבן 16">
              <a:extLst>
                <a:ext uri="{FF2B5EF4-FFF2-40B4-BE49-F238E27FC236}">
                  <a16:creationId xmlns:a16="http://schemas.microsoft.com/office/drawing/2014/main" id="{16FD5BDE-376D-46B8-9870-F887D92B8FB5}"/>
                </a:ext>
              </a:extLst>
            </p:cNvPr>
            <p:cNvSpPr/>
            <p:nvPr/>
          </p:nvSpPr>
          <p:spPr>
            <a:xfrm>
              <a:off x="1890426" y="3670995"/>
              <a:ext cx="985325"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rgbClr val="4A78A6"/>
                  </a:solidFill>
                  <a:latin typeface="Tahoma" pitchFamily="34" charset="0"/>
                  <a:ea typeface="Tahoma" pitchFamily="34" charset="0"/>
                  <a:cs typeface="Tahoma" pitchFamily="34" charset="0"/>
                </a:rPr>
                <a:t>Centre</a:t>
              </a:r>
              <a:endParaRPr lang="he-IL" sz="1200" b="1" dirty="0">
                <a:solidFill>
                  <a:srgbClr val="4A78A6"/>
                </a:solidFill>
                <a:latin typeface="Tahoma" pitchFamily="34" charset="0"/>
                <a:ea typeface="Tahoma" pitchFamily="34" charset="0"/>
                <a:cs typeface="Tahoma" pitchFamily="34" charset="0"/>
              </a:endParaRPr>
            </a:p>
          </p:txBody>
        </p:sp>
      </p:grpSp>
      <p:grpSp>
        <p:nvGrpSpPr>
          <p:cNvPr id="58" name="Group 57">
            <a:extLst>
              <a:ext uri="{FF2B5EF4-FFF2-40B4-BE49-F238E27FC236}">
                <a16:creationId xmlns:a16="http://schemas.microsoft.com/office/drawing/2014/main" id="{7DC3C920-CC25-4492-9922-46E4BA5D3509}"/>
              </a:ext>
            </a:extLst>
          </p:cNvPr>
          <p:cNvGrpSpPr/>
          <p:nvPr/>
        </p:nvGrpSpPr>
        <p:grpSpPr>
          <a:xfrm>
            <a:off x="2468135" y="1122437"/>
            <a:ext cx="787157" cy="606466"/>
            <a:chOff x="2125650" y="3603703"/>
            <a:chExt cx="787157" cy="606466"/>
          </a:xfrm>
        </p:grpSpPr>
        <p:sp>
          <p:nvSpPr>
            <p:cNvPr id="59" name="Oval 58">
              <a:extLst>
                <a:ext uri="{FF2B5EF4-FFF2-40B4-BE49-F238E27FC236}">
                  <a16:creationId xmlns:a16="http://schemas.microsoft.com/office/drawing/2014/main" id="{BFC469A3-F063-4032-BDA5-F29B6444C2BE}"/>
                </a:ext>
              </a:extLst>
            </p:cNvPr>
            <p:cNvSpPr/>
            <p:nvPr/>
          </p:nvSpPr>
          <p:spPr>
            <a:xfrm>
              <a:off x="2203379" y="3603703"/>
              <a:ext cx="677554" cy="606466"/>
            </a:xfrm>
            <a:prstGeom prst="ellipse">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0" name="מלבן 16">
              <a:extLst>
                <a:ext uri="{FF2B5EF4-FFF2-40B4-BE49-F238E27FC236}">
                  <a16:creationId xmlns:a16="http://schemas.microsoft.com/office/drawing/2014/main" id="{A2C0D690-72F8-4D42-82FE-73D791665ED6}"/>
                </a:ext>
              </a:extLst>
            </p:cNvPr>
            <p:cNvSpPr/>
            <p:nvPr/>
          </p:nvSpPr>
          <p:spPr>
            <a:xfrm>
              <a:off x="2125650" y="3686960"/>
              <a:ext cx="787157"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rgbClr val="4A78A6"/>
                  </a:solidFill>
                  <a:latin typeface="Tahoma" pitchFamily="34" charset="0"/>
                  <a:ea typeface="Tahoma" pitchFamily="34" charset="0"/>
                  <a:cs typeface="Tahoma" pitchFamily="34" charset="0"/>
                </a:rPr>
                <a:t>Centre</a:t>
              </a:r>
              <a:endParaRPr lang="he-IL" sz="1200" b="1" dirty="0">
                <a:solidFill>
                  <a:srgbClr val="4A78A6"/>
                </a:solidFill>
                <a:latin typeface="Tahoma" pitchFamily="34" charset="0"/>
                <a:ea typeface="Tahoma" pitchFamily="34" charset="0"/>
                <a:cs typeface="Tahoma" pitchFamily="34" charset="0"/>
              </a:endParaRPr>
            </a:p>
          </p:txBody>
        </p:sp>
      </p:grpSp>
      <p:grpSp>
        <p:nvGrpSpPr>
          <p:cNvPr id="61" name="Group 60">
            <a:extLst>
              <a:ext uri="{FF2B5EF4-FFF2-40B4-BE49-F238E27FC236}">
                <a16:creationId xmlns:a16="http://schemas.microsoft.com/office/drawing/2014/main" id="{DEDD96D5-CA78-4A2F-A0F7-EA7BE7E10777}"/>
              </a:ext>
            </a:extLst>
          </p:cNvPr>
          <p:cNvGrpSpPr/>
          <p:nvPr/>
        </p:nvGrpSpPr>
        <p:grpSpPr>
          <a:xfrm>
            <a:off x="224185" y="1632448"/>
            <a:ext cx="775981" cy="606466"/>
            <a:chOff x="2104952" y="3603703"/>
            <a:chExt cx="775981" cy="606466"/>
          </a:xfrm>
        </p:grpSpPr>
        <p:sp>
          <p:nvSpPr>
            <p:cNvPr id="62" name="Oval 61">
              <a:extLst>
                <a:ext uri="{FF2B5EF4-FFF2-40B4-BE49-F238E27FC236}">
                  <a16:creationId xmlns:a16="http://schemas.microsoft.com/office/drawing/2014/main" id="{BE0E3689-0377-42B6-8A2D-7F6F64EE96C1}"/>
                </a:ext>
              </a:extLst>
            </p:cNvPr>
            <p:cNvSpPr/>
            <p:nvPr/>
          </p:nvSpPr>
          <p:spPr>
            <a:xfrm>
              <a:off x="2203379" y="3603703"/>
              <a:ext cx="677554" cy="606466"/>
            </a:xfrm>
            <a:prstGeom prst="ellipse">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3" name="מלבן 16">
              <a:extLst>
                <a:ext uri="{FF2B5EF4-FFF2-40B4-BE49-F238E27FC236}">
                  <a16:creationId xmlns:a16="http://schemas.microsoft.com/office/drawing/2014/main" id="{12D6F69C-7A77-4004-B091-7DA6D168DAEE}"/>
                </a:ext>
              </a:extLst>
            </p:cNvPr>
            <p:cNvSpPr/>
            <p:nvPr/>
          </p:nvSpPr>
          <p:spPr>
            <a:xfrm>
              <a:off x="2104952" y="3672290"/>
              <a:ext cx="744666"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rgbClr val="4A78A6"/>
                  </a:solidFill>
                  <a:latin typeface="Tahoma" pitchFamily="34" charset="0"/>
                  <a:ea typeface="Tahoma" pitchFamily="34" charset="0"/>
                  <a:cs typeface="Tahoma" pitchFamily="34" charset="0"/>
                </a:rPr>
                <a:t>Centre</a:t>
              </a:r>
              <a:endParaRPr lang="he-IL" sz="1200" b="1" dirty="0">
                <a:solidFill>
                  <a:srgbClr val="4A78A6"/>
                </a:solidFill>
                <a:latin typeface="Tahoma" pitchFamily="34" charset="0"/>
                <a:ea typeface="Tahoma" pitchFamily="34" charset="0"/>
                <a:cs typeface="Tahoma" pitchFamily="34" charset="0"/>
              </a:endParaRPr>
            </a:p>
          </p:txBody>
        </p:sp>
      </p:grpSp>
      <p:grpSp>
        <p:nvGrpSpPr>
          <p:cNvPr id="64" name="Group 63">
            <a:extLst>
              <a:ext uri="{FF2B5EF4-FFF2-40B4-BE49-F238E27FC236}">
                <a16:creationId xmlns:a16="http://schemas.microsoft.com/office/drawing/2014/main" id="{4309F9B9-3A43-4FAC-85C5-1DA938857E80}"/>
              </a:ext>
            </a:extLst>
          </p:cNvPr>
          <p:cNvGrpSpPr/>
          <p:nvPr/>
        </p:nvGrpSpPr>
        <p:grpSpPr>
          <a:xfrm>
            <a:off x="2900299" y="2258659"/>
            <a:ext cx="708869" cy="606466"/>
            <a:chOff x="2172064" y="3603703"/>
            <a:chExt cx="708869" cy="606466"/>
          </a:xfrm>
        </p:grpSpPr>
        <p:sp>
          <p:nvSpPr>
            <p:cNvPr id="65" name="Oval 64">
              <a:extLst>
                <a:ext uri="{FF2B5EF4-FFF2-40B4-BE49-F238E27FC236}">
                  <a16:creationId xmlns:a16="http://schemas.microsoft.com/office/drawing/2014/main" id="{DC60D73B-3D81-4FEC-A193-C709545446EB}"/>
                </a:ext>
              </a:extLst>
            </p:cNvPr>
            <p:cNvSpPr/>
            <p:nvPr/>
          </p:nvSpPr>
          <p:spPr>
            <a:xfrm>
              <a:off x="2203379" y="3603703"/>
              <a:ext cx="677554" cy="606466"/>
            </a:xfrm>
            <a:prstGeom prst="ellipse">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6" name="מלבן 16">
              <a:extLst>
                <a:ext uri="{FF2B5EF4-FFF2-40B4-BE49-F238E27FC236}">
                  <a16:creationId xmlns:a16="http://schemas.microsoft.com/office/drawing/2014/main" id="{D71DFBC9-F9EC-493D-AB91-E1A8651B0615}"/>
                </a:ext>
              </a:extLst>
            </p:cNvPr>
            <p:cNvSpPr/>
            <p:nvPr/>
          </p:nvSpPr>
          <p:spPr>
            <a:xfrm>
              <a:off x="2172064" y="3672290"/>
              <a:ext cx="708869"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rgbClr val="4A78A6"/>
                  </a:solidFill>
                  <a:latin typeface="Tahoma" pitchFamily="34" charset="0"/>
                  <a:ea typeface="Tahoma" pitchFamily="34" charset="0"/>
                  <a:cs typeface="Tahoma" pitchFamily="34" charset="0"/>
                </a:rPr>
                <a:t>Centre</a:t>
              </a:r>
              <a:endParaRPr lang="he-IL" sz="1200" b="1" dirty="0">
                <a:solidFill>
                  <a:srgbClr val="4A78A6"/>
                </a:solidFill>
                <a:latin typeface="Tahoma" pitchFamily="34" charset="0"/>
                <a:ea typeface="Tahoma" pitchFamily="34" charset="0"/>
                <a:cs typeface="Tahoma" pitchFamily="34" charset="0"/>
              </a:endParaRPr>
            </a:p>
          </p:txBody>
        </p:sp>
      </p:grpSp>
      <p:grpSp>
        <p:nvGrpSpPr>
          <p:cNvPr id="67" name="Group 66">
            <a:extLst>
              <a:ext uri="{FF2B5EF4-FFF2-40B4-BE49-F238E27FC236}">
                <a16:creationId xmlns:a16="http://schemas.microsoft.com/office/drawing/2014/main" id="{1E13F4B6-9E60-41C4-909F-9A9CBBBFDA4A}"/>
              </a:ext>
            </a:extLst>
          </p:cNvPr>
          <p:cNvGrpSpPr/>
          <p:nvPr/>
        </p:nvGrpSpPr>
        <p:grpSpPr>
          <a:xfrm>
            <a:off x="1796730" y="1107562"/>
            <a:ext cx="725647" cy="606466"/>
            <a:chOff x="2155286" y="3603703"/>
            <a:chExt cx="725647" cy="606466"/>
          </a:xfrm>
        </p:grpSpPr>
        <p:sp>
          <p:nvSpPr>
            <p:cNvPr id="68" name="Oval 67">
              <a:extLst>
                <a:ext uri="{FF2B5EF4-FFF2-40B4-BE49-F238E27FC236}">
                  <a16:creationId xmlns:a16="http://schemas.microsoft.com/office/drawing/2014/main" id="{27BDC204-0BF3-46CF-BF6B-4EB3B61968E4}"/>
                </a:ext>
              </a:extLst>
            </p:cNvPr>
            <p:cNvSpPr/>
            <p:nvPr/>
          </p:nvSpPr>
          <p:spPr>
            <a:xfrm>
              <a:off x="2203379" y="3603703"/>
              <a:ext cx="677554" cy="606466"/>
            </a:xfrm>
            <a:prstGeom prst="ellipse">
              <a:avLst/>
            </a:prstGeom>
            <a:solidFill>
              <a:srgbClr val="F2D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9" name="מלבן 16">
              <a:extLst>
                <a:ext uri="{FF2B5EF4-FFF2-40B4-BE49-F238E27FC236}">
                  <a16:creationId xmlns:a16="http://schemas.microsoft.com/office/drawing/2014/main" id="{ADDBBA6C-3008-4786-9FB6-0ED441D4E494}"/>
                </a:ext>
              </a:extLst>
            </p:cNvPr>
            <p:cNvSpPr/>
            <p:nvPr/>
          </p:nvSpPr>
          <p:spPr>
            <a:xfrm>
              <a:off x="2155286" y="3672290"/>
              <a:ext cx="677553"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rgbClr val="4A78A6"/>
                  </a:solidFill>
                  <a:latin typeface="Tahoma" pitchFamily="34" charset="0"/>
                  <a:ea typeface="Tahoma" pitchFamily="34" charset="0"/>
                  <a:cs typeface="Tahoma" pitchFamily="34" charset="0"/>
                </a:rPr>
                <a:t>North</a:t>
              </a:r>
              <a:endParaRPr lang="he-IL" sz="1200" b="1" dirty="0">
                <a:solidFill>
                  <a:srgbClr val="4A78A6"/>
                </a:solidFill>
                <a:latin typeface="Tahoma" pitchFamily="34" charset="0"/>
                <a:ea typeface="Tahoma" pitchFamily="34" charset="0"/>
                <a:cs typeface="Tahoma" pitchFamily="34" charset="0"/>
              </a:endParaRPr>
            </a:p>
          </p:txBody>
        </p:sp>
      </p:grpSp>
      <p:grpSp>
        <p:nvGrpSpPr>
          <p:cNvPr id="70" name="Group 69">
            <a:extLst>
              <a:ext uri="{FF2B5EF4-FFF2-40B4-BE49-F238E27FC236}">
                <a16:creationId xmlns:a16="http://schemas.microsoft.com/office/drawing/2014/main" id="{9B118981-1376-4553-9734-7232A9B3F5D6}"/>
              </a:ext>
            </a:extLst>
          </p:cNvPr>
          <p:cNvGrpSpPr/>
          <p:nvPr/>
        </p:nvGrpSpPr>
        <p:grpSpPr>
          <a:xfrm>
            <a:off x="2184161" y="2258659"/>
            <a:ext cx="725647" cy="606466"/>
            <a:chOff x="2155286" y="3603703"/>
            <a:chExt cx="725647" cy="606466"/>
          </a:xfrm>
        </p:grpSpPr>
        <p:sp>
          <p:nvSpPr>
            <p:cNvPr id="71" name="Oval 70">
              <a:extLst>
                <a:ext uri="{FF2B5EF4-FFF2-40B4-BE49-F238E27FC236}">
                  <a16:creationId xmlns:a16="http://schemas.microsoft.com/office/drawing/2014/main" id="{9368631A-54A2-4DF1-92C0-B0B5338BF73C}"/>
                </a:ext>
              </a:extLst>
            </p:cNvPr>
            <p:cNvSpPr/>
            <p:nvPr/>
          </p:nvSpPr>
          <p:spPr>
            <a:xfrm>
              <a:off x="2203379" y="3603703"/>
              <a:ext cx="677554" cy="606466"/>
            </a:xfrm>
            <a:prstGeom prst="ellipse">
              <a:avLst/>
            </a:prstGeom>
            <a:solidFill>
              <a:srgbClr val="F2D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2" name="מלבן 16">
              <a:extLst>
                <a:ext uri="{FF2B5EF4-FFF2-40B4-BE49-F238E27FC236}">
                  <a16:creationId xmlns:a16="http://schemas.microsoft.com/office/drawing/2014/main" id="{E187D6DC-C9D6-472E-8FED-1FEC559B6809}"/>
                </a:ext>
              </a:extLst>
            </p:cNvPr>
            <p:cNvSpPr/>
            <p:nvPr/>
          </p:nvSpPr>
          <p:spPr>
            <a:xfrm>
              <a:off x="2155286" y="3672290"/>
              <a:ext cx="677553"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rgbClr val="4A78A6"/>
                  </a:solidFill>
                  <a:latin typeface="Tahoma" pitchFamily="34" charset="0"/>
                  <a:ea typeface="Tahoma" pitchFamily="34" charset="0"/>
                  <a:cs typeface="Tahoma" pitchFamily="34" charset="0"/>
                </a:rPr>
                <a:t>North</a:t>
              </a:r>
              <a:endParaRPr lang="he-IL" sz="1200" b="1" dirty="0">
                <a:solidFill>
                  <a:srgbClr val="4A78A6"/>
                </a:solidFill>
                <a:latin typeface="Tahoma" pitchFamily="34" charset="0"/>
                <a:ea typeface="Tahoma" pitchFamily="34" charset="0"/>
                <a:cs typeface="Tahoma" pitchFamily="34" charset="0"/>
              </a:endParaRPr>
            </a:p>
          </p:txBody>
        </p:sp>
      </p:grpSp>
      <p:grpSp>
        <p:nvGrpSpPr>
          <p:cNvPr id="73" name="Group 72">
            <a:extLst>
              <a:ext uri="{FF2B5EF4-FFF2-40B4-BE49-F238E27FC236}">
                <a16:creationId xmlns:a16="http://schemas.microsoft.com/office/drawing/2014/main" id="{5CF6D821-0AF0-4A33-B8AA-230120123869}"/>
              </a:ext>
            </a:extLst>
          </p:cNvPr>
          <p:cNvGrpSpPr/>
          <p:nvPr/>
        </p:nvGrpSpPr>
        <p:grpSpPr>
          <a:xfrm>
            <a:off x="1118070" y="1104390"/>
            <a:ext cx="708869" cy="606466"/>
            <a:chOff x="2172064" y="3603703"/>
            <a:chExt cx="708869" cy="606466"/>
          </a:xfrm>
          <a:solidFill>
            <a:schemeClr val="bg1">
              <a:lumMod val="50000"/>
            </a:schemeClr>
          </a:solidFill>
        </p:grpSpPr>
        <p:sp>
          <p:nvSpPr>
            <p:cNvPr id="74" name="Oval 73">
              <a:extLst>
                <a:ext uri="{FF2B5EF4-FFF2-40B4-BE49-F238E27FC236}">
                  <a16:creationId xmlns:a16="http://schemas.microsoft.com/office/drawing/2014/main" id="{0903907F-4521-4EAA-AB62-6D50F49DA804}"/>
                </a:ext>
              </a:extLst>
            </p:cNvPr>
            <p:cNvSpPr/>
            <p:nvPr/>
          </p:nvSpPr>
          <p:spPr>
            <a:xfrm>
              <a:off x="2203379" y="3603703"/>
              <a:ext cx="677554" cy="6064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5" name="מלבן 16">
              <a:extLst>
                <a:ext uri="{FF2B5EF4-FFF2-40B4-BE49-F238E27FC236}">
                  <a16:creationId xmlns:a16="http://schemas.microsoft.com/office/drawing/2014/main" id="{35D8D5F4-2DD5-4EAF-863E-F53969066BBE}"/>
                </a:ext>
              </a:extLst>
            </p:cNvPr>
            <p:cNvSpPr/>
            <p:nvPr/>
          </p:nvSpPr>
          <p:spPr>
            <a:xfrm>
              <a:off x="2172064" y="3672290"/>
              <a:ext cx="610442" cy="331694"/>
            </a:xfrm>
            <a:prstGeom prst="rect">
              <a:avLst/>
            </a:prstGeom>
            <a:noFill/>
          </p:spPr>
          <p:txBody>
            <a:bodyPr wrap="square">
              <a:spAutoFit/>
            </a:bodyPr>
            <a:lstStyle/>
            <a:p>
              <a:pPr algn="r" rtl="1">
                <a:lnSpc>
                  <a:spcPct val="150000"/>
                </a:lnSpc>
                <a:spcBef>
                  <a:spcPts val="600"/>
                </a:spcBef>
                <a:buClr>
                  <a:srgbClr val="FFC000"/>
                </a:buClr>
              </a:pPr>
              <a:r>
                <a:rPr lang="en-US" sz="1200" b="1" dirty="0">
                  <a:solidFill>
                    <a:schemeClr val="bg1"/>
                  </a:solidFill>
                  <a:latin typeface="Tahoma" pitchFamily="34" charset="0"/>
                  <a:ea typeface="Tahoma" pitchFamily="34" charset="0"/>
                  <a:cs typeface="Tahoma" pitchFamily="34" charset="0"/>
                </a:rPr>
                <a:t>Jaffa</a:t>
              </a:r>
              <a:endParaRPr lang="he-IL" sz="1200" b="1" dirty="0">
                <a:solidFill>
                  <a:schemeClr val="bg1"/>
                </a:solidFill>
                <a:latin typeface="Tahoma" pitchFamily="34" charset="0"/>
                <a:ea typeface="Tahoma" pitchFamily="34" charset="0"/>
                <a:cs typeface="Tahoma" pitchFamily="34" charset="0"/>
              </a:endParaRPr>
            </a:p>
          </p:txBody>
        </p:sp>
      </p:grpSp>
      <p:grpSp>
        <p:nvGrpSpPr>
          <p:cNvPr id="76" name="Group 75">
            <a:extLst>
              <a:ext uri="{FF2B5EF4-FFF2-40B4-BE49-F238E27FC236}">
                <a16:creationId xmlns:a16="http://schemas.microsoft.com/office/drawing/2014/main" id="{7B92C240-63C3-4906-A8C9-2795B2274235}"/>
              </a:ext>
            </a:extLst>
          </p:cNvPr>
          <p:cNvGrpSpPr/>
          <p:nvPr/>
        </p:nvGrpSpPr>
        <p:grpSpPr>
          <a:xfrm>
            <a:off x="1539043" y="2258659"/>
            <a:ext cx="677554" cy="606466"/>
            <a:chOff x="2203379" y="3603703"/>
            <a:chExt cx="677554" cy="606466"/>
          </a:xfrm>
          <a:solidFill>
            <a:schemeClr val="bg1">
              <a:lumMod val="50000"/>
            </a:schemeClr>
          </a:solidFill>
        </p:grpSpPr>
        <p:sp>
          <p:nvSpPr>
            <p:cNvPr id="77" name="Oval 76">
              <a:extLst>
                <a:ext uri="{FF2B5EF4-FFF2-40B4-BE49-F238E27FC236}">
                  <a16:creationId xmlns:a16="http://schemas.microsoft.com/office/drawing/2014/main" id="{A897F682-7E5F-4F10-869B-C3064FC1B8BE}"/>
                </a:ext>
              </a:extLst>
            </p:cNvPr>
            <p:cNvSpPr/>
            <p:nvPr/>
          </p:nvSpPr>
          <p:spPr>
            <a:xfrm>
              <a:off x="2203379" y="3603703"/>
              <a:ext cx="677554" cy="6064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8" name="מלבן 16">
              <a:extLst>
                <a:ext uri="{FF2B5EF4-FFF2-40B4-BE49-F238E27FC236}">
                  <a16:creationId xmlns:a16="http://schemas.microsoft.com/office/drawing/2014/main" id="{5154B3DF-E7E2-4009-A104-606BFDFB1271}"/>
                </a:ext>
              </a:extLst>
            </p:cNvPr>
            <p:cNvSpPr/>
            <p:nvPr/>
          </p:nvSpPr>
          <p:spPr>
            <a:xfrm>
              <a:off x="2212887" y="3672290"/>
              <a:ext cx="569618" cy="331694"/>
            </a:xfrm>
            <a:prstGeom prst="rect">
              <a:avLst/>
            </a:prstGeom>
            <a:noFill/>
          </p:spPr>
          <p:txBody>
            <a:bodyPr wrap="square">
              <a:spAutoFit/>
            </a:bodyPr>
            <a:lstStyle/>
            <a:p>
              <a:pPr algn="r" rtl="1">
                <a:lnSpc>
                  <a:spcPct val="150000"/>
                </a:lnSpc>
                <a:spcBef>
                  <a:spcPts val="600"/>
                </a:spcBef>
                <a:buClr>
                  <a:srgbClr val="FFC000"/>
                </a:buClr>
              </a:pPr>
              <a:r>
                <a:rPr lang="en-US" sz="1200" b="1" dirty="0">
                  <a:solidFill>
                    <a:schemeClr val="bg1"/>
                  </a:solidFill>
                  <a:latin typeface="Tahoma" pitchFamily="34" charset="0"/>
                  <a:ea typeface="Tahoma" pitchFamily="34" charset="0"/>
                  <a:cs typeface="Tahoma" pitchFamily="34" charset="0"/>
                </a:rPr>
                <a:t>Jaffa</a:t>
              </a:r>
              <a:endParaRPr lang="he-IL" sz="1200" b="1" dirty="0">
                <a:solidFill>
                  <a:schemeClr val="bg1"/>
                </a:solidFill>
                <a:latin typeface="Tahoma" pitchFamily="34" charset="0"/>
                <a:ea typeface="Tahoma" pitchFamily="34" charset="0"/>
                <a:cs typeface="Tahoma" pitchFamily="34" charset="0"/>
              </a:endParaRPr>
            </a:p>
          </p:txBody>
        </p:sp>
      </p:grpSp>
      <p:grpSp>
        <p:nvGrpSpPr>
          <p:cNvPr id="82" name="Group 81">
            <a:extLst>
              <a:ext uri="{FF2B5EF4-FFF2-40B4-BE49-F238E27FC236}">
                <a16:creationId xmlns:a16="http://schemas.microsoft.com/office/drawing/2014/main" id="{64074284-F265-4588-BDAA-CCF0A9BD4C45}"/>
              </a:ext>
            </a:extLst>
          </p:cNvPr>
          <p:cNvGrpSpPr/>
          <p:nvPr/>
        </p:nvGrpSpPr>
        <p:grpSpPr>
          <a:xfrm>
            <a:off x="409545" y="1104390"/>
            <a:ext cx="725647" cy="606466"/>
            <a:chOff x="2155286" y="3603703"/>
            <a:chExt cx="725647" cy="606466"/>
          </a:xfrm>
        </p:grpSpPr>
        <p:sp>
          <p:nvSpPr>
            <p:cNvPr id="83" name="Oval 82">
              <a:extLst>
                <a:ext uri="{FF2B5EF4-FFF2-40B4-BE49-F238E27FC236}">
                  <a16:creationId xmlns:a16="http://schemas.microsoft.com/office/drawing/2014/main" id="{300578D4-5EEB-4B11-B6AA-BD2BAF59A308}"/>
                </a:ext>
              </a:extLst>
            </p:cNvPr>
            <p:cNvSpPr/>
            <p:nvPr/>
          </p:nvSpPr>
          <p:spPr>
            <a:xfrm>
              <a:off x="2203379" y="3603703"/>
              <a:ext cx="677554" cy="606466"/>
            </a:xfrm>
            <a:prstGeom prst="ellipse">
              <a:avLst/>
            </a:prstGeom>
            <a:solidFill>
              <a:srgbClr val="90B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4" name="מלבן 16">
              <a:extLst>
                <a:ext uri="{FF2B5EF4-FFF2-40B4-BE49-F238E27FC236}">
                  <a16:creationId xmlns:a16="http://schemas.microsoft.com/office/drawing/2014/main" id="{504B2748-78E0-4016-A876-9581057EFFCC}"/>
                </a:ext>
              </a:extLst>
            </p:cNvPr>
            <p:cNvSpPr/>
            <p:nvPr/>
          </p:nvSpPr>
          <p:spPr>
            <a:xfrm>
              <a:off x="2155286" y="3672290"/>
              <a:ext cx="677553"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chemeClr val="bg1"/>
                  </a:solidFill>
                  <a:latin typeface="Tahoma" pitchFamily="34" charset="0"/>
                  <a:ea typeface="Tahoma" pitchFamily="34" charset="0"/>
                  <a:cs typeface="Tahoma" pitchFamily="34" charset="0"/>
                </a:rPr>
                <a:t>South</a:t>
              </a:r>
              <a:endParaRPr lang="he-IL" sz="1200" b="1" dirty="0">
                <a:solidFill>
                  <a:schemeClr val="bg1"/>
                </a:solidFill>
                <a:latin typeface="Tahoma" pitchFamily="34" charset="0"/>
                <a:ea typeface="Tahoma" pitchFamily="34" charset="0"/>
                <a:cs typeface="Tahoma" pitchFamily="34" charset="0"/>
              </a:endParaRPr>
            </a:p>
          </p:txBody>
        </p:sp>
      </p:grpSp>
      <p:grpSp>
        <p:nvGrpSpPr>
          <p:cNvPr id="85" name="Group 84">
            <a:extLst>
              <a:ext uri="{FF2B5EF4-FFF2-40B4-BE49-F238E27FC236}">
                <a16:creationId xmlns:a16="http://schemas.microsoft.com/office/drawing/2014/main" id="{ADC68CB0-63F7-4CDF-B4AE-D43F4D4B91DB}"/>
              </a:ext>
            </a:extLst>
          </p:cNvPr>
          <p:cNvGrpSpPr/>
          <p:nvPr/>
        </p:nvGrpSpPr>
        <p:grpSpPr>
          <a:xfrm>
            <a:off x="774811" y="2246655"/>
            <a:ext cx="725647" cy="606466"/>
            <a:chOff x="2155286" y="3603703"/>
            <a:chExt cx="725647" cy="606466"/>
          </a:xfrm>
        </p:grpSpPr>
        <p:sp>
          <p:nvSpPr>
            <p:cNvPr id="86" name="Oval 85">
              <a:extLst>
                <a:ext uri="{FF2B5EF4-FFF2-40B4-BE49-F238E27FC236}">
                  <a16:creationId xmlns:a16="http://schemas.microsoft.com/office/drawing/2014/main" id="{7F3C9EEE-AD78-43A3-8FBD-48B9544A0E6B}"/>
                </a:ext>
              </a:extLst>
            </p:cNvPr>
            <p:cNvSpPr/>
            <p:nvPr/>
          </p:nvSpPr>
          <p:spPr>
            <a:xfrm>
              <a:off x="2203379" y="3603703"/>
              <a:ext cx="677554" cy="606466"/>
            </a:xfrm>
            <a:prstGeom prst="ellipse">
              <a:avLst/>
            </a:prstGeom>
            <a:solidFill>
              <a:srgbClr val="90B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7" name="מלבן 16">
              <a:extLst>
                <a:ext uri="{FF2B5EF4-FFF2-40B4-BE49-F238E27FC236}">
                  <a16:creationId xmlns:a16="http://schemas.microsoft.com/office/drawing/2014/main" id="{2FCCF66A-107B-4A91-8768-15BA72DCE25E}"/>
                </a:ext>
              </a:extLst>
            </p:cNvPr>
            <p:cNvSpPr/>
            <p:nvPr/>
          </p:nvSpPr>
          <p:spPr>
            <a:xfrm>
              <a:off x="2155286" y="3672290"/>
              <a:ext cx="677553" cy="331694"/>
            </a:xfrm>
            <a:prstGeom prst="rect">
              <a:avLst/>
            </a:prstGeom>
          </p:spPr>
          <p:txBody>
            <a:bodyPr wrap="square">
              <a:spAutoFit/>
            </a:bodyPr>
            <a:lstStyle/>
            <a:p>
              <a:pPr algn="r" rtl="1">
                <a:lnSpc>
                  <a:spcPct val="150000"/>
                </a:lnSpc>
                <a:spcBef>
                  <a:spcPts val="600"/>
                </a:spcBef>
                <a:buClr>
                  <a:srgbClr val="FFC000"/>
                </a:buClr>
              </a:pPr>
              <a:r>
                <a:rPr lang="en-US" sz="1200" b="1" dirty="0">
                  <a:solidFill>
                    <a:schemeClr val="bg1"/>
                  </a:solidFill>
                  <a:latin typeface="Tahoma" pitchFamily="34" charset="0"/>
                  <a:ea typeface="Tahoma" pitchFamily="34" charset="0"/>
                  <a:cs typeface="Tahoma" pitchFamily="34" charset="0"/>
                </a:rPr>
                <a:t>South</a:t>
              </a:r>
              <a:endParaRPr lang="he-IL" sz="1200" b="1" dirty="0">
                <a:solidFill>
                  <a:schemeClr val="bg1"/>
                </a:solidFill>
                <a:latin typeface="Tahoma" pitchFamily="34" charset="0"/>
                <a:ea typeface="Tahoma" pitchFamily="34" charset="0"/>
                <a:cs typeface="Tahoma" pitchFamily="34" charset="0"/>
              </a:endParaRPr>
            </a:p>
          </p:txBody>
        </p:sp>
      </p:grpSp>
      <p:sp>
        <p:nvSpPr>
          <p:cNvPr id="89" name="TextBox 88">
            <a:extLst>
              <a:ext uri="{FF2B5EF4-FFF2-40B4-BE49-F238E27FC236}">
                <a16:creationId xmlns:a16="http://schemas.microsoft.com/office/drawing/2014/main" id="{8177794D-5BDF-4D8C-AF6C-4B1588F74F08}"/>
              </a:ext>
            </a:extLst>
          </p:cNvPr>
          <p:cNvSpPr txBox="1"/>
          <p:nvPr/>
        </p:nvSpPr>
        <p:spPr>
          <a:xfrm>
            <a:off x="8211124" y="3365568"/>
            <a:ext cx="4063574" cy="1985159"/>
          </a:xfrm>
          <a:prstGeom prst="rect">
            <a:avLst/>
          </a:prstGeom>
          <a:noFill/>
          <a:ln>
            <a:noFill/>
          </a:ln>
        </p:spPr>
        <p:txBody>
          <a:bodyPr wrap="square">
            <a:spAutoFit/>
          </a:bodyPr>
          <a:lstStyle/>
          <a:p>
            <a:pPr marL="0" marR="0" lvl="0" indent="0" algn="l" defTabSz="914400" eaLnBrk="1" fontAlgn="auto" latinLnBrk="0" hangingPunct="1">
              <a:lnSpc>
                <a:spcPct val="150000"/>
              </a:lnSpc>
              <a:spcBef>
                <a:spcPts val="600"/>
              </a:spcBef>
              <a:spcAft>
                <a:spcPts val="0"/>
              </a:spcAft>
              <a:buClr>
                <a:srgbClr val="FFC000"/>
              </a:buClr>
              <a:buSzTx/>
              <a:buFontTx/>
              <a:buNone/>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Characteristics of the Space</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600"/>
              </a:spcBef>
              <a:spcAft>
                <a:spcPts val="0"/>
              </a:spcAft>
              <a:buClr>
                <a:srgbClr val="4A78A6"/>
              </a:buClr>
              <a:buSzTx/>
              <a:buFont typeface="Tahoma" panose="020B0604030504040204" pitchFamily="34" charset="0"/>
              <a:buChar char="█"/>
              <a:tabLst/>
              <a:defRPr/>
            </a:pPr>
            <a:r>
              <a:rPr lang="en-US" sz="1600" dirty="0">
                <a:solidFill>
                  <a:prstClr val="black"/>
                </a:solidFill>
                <a:latin typeface="Tahoma" pitchFamily="34" charset="0"/>
                <a:ea typeface="Tahoma" pitchFamily="34" charset="0"/>
                <a:cs typeface="Tahoma" pitchFamily="34" charset="0"/>
              </a:rPr>
              <a:t>Designated operating hours</a:t>
            </a:r>
            <a:endParaRPr kumimoji="0" lang="he-IL"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600"/>
              </a:spcBef>
              <a:spcAft>
                <a:spcPts val="0"/>
              </a:spcAft>
              <a:buClr>
                <a:srgbClr val="4A78A6"/>
              </a:buClr>
              <a:buSzTx/>
              <a:buFont typeface="Tahoma" panose="020B060403050404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Pay: full, symbolic, or free</a:t>
            </a:r>
            <a:endParaRPr kumimoji="0" lang="he-IL"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600"/>
              </a:spcBef>
              <a:spcAft>
                <a:spcPts val="0"/>
              </a:spcAft>
              <a:buClr>
                <a:srgbClr val="4A78A6"/>
              </a:buClr>
              <a:buSzTx/>
              <a:buFont typeface="Tahoma" panose="020B060403050404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Pre-registration or open to the public</a:t>
            </a:r>
          </a:p>
          <a:p>
            <a:pPr marL="285750" marR="0" lvl="0" indent="-285750" algn="l" defTabSz="914400" eaLnBrk="1" fontAlgn="auto" latinLnBrk="0" hangingPunct="1">
              <a:spcBef>
                <a:spcPts val="600"/>
              </a:spcBef>
              <a:spcAft>
                <a:spcPts val="0"/>
              </a:spcAft>
              <a:buClr>
                <a:srgbClr val="4A78A6"/>
              </a:buClr>
              <a:buSzTx/>
              <a:buFont typeface="Tahoma" panose="020B0604030504040204" pitchFamily="34" charset="0"/>
              <a:buChar char="█"/>
              <a:tabLst/>
              <a:defRPr/>
            </a:pPr>
            <a:r>
              <a:rPr lang="en-US" sz="1600" dirty="0">
                <a:solidFill>
                  <a:prstClr val="black"/>
                </a:solidFill>
                <a:latin typeface="Tahoma" pitchFamily="34" charset="0"/>
                <a:ea typeface="Tahoma" pitchFamily="34" charset="0"/>
                <a:cs typeface="Tahoma" pitchFamily="34" charset="0"/>
              </a:rPr>
              <a:t>Regular groups or free participation</a:t>
            </a:r>
            <a:endParaRPr kumimoji="0" lang="he-IL"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600"/>
              </a:spcBef>
              <a:spcAft>
                <a:spcPts val="0"/>
              </a:spcAft>
              <a:buClr>
                <a:srgbClr val="4A78A6"/>
              </a:buClr>
              <a:buSzTx/>
              <a:buFont typeface="Tahoma" panose="020B0604030504040204" pitchFamily="34" charset="0"/>
              <a:buChar char="█"/>
              <a:tabLst/>
              <a:defRPr/>
            </a:pPr>
            <a:r>
              <a:rPr lang="en-US" sz="1600" dirty="0">
                <a:solidFill>
                  <a:prstClr val="black"/>
                </a:solidFill>
                <a:latin typeface="Tahoma" pitchFamily="34" charset="0"/>
                <a:ea typeface="Tahoma" pitchFamily="34" charset="0"/>
                <a:cs typeface="Tahoma" pitchFamily="34" charset="0"/>
              </a:rPr>
              <a:t>Designated for certain age groups</a:t>
            </a:r>
            <a:endParaRPr kumimoji="0" lang="he-IL"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93" name="TextBox 92">
            <a:extLst>
              <a:ext uri="{FF2B5EF4-FFF2-40B4-BE49-F238E27FC236}">
                <a16:creationId xmlns:a16="http://schemas.microsoft.com/office/drawing/2014/main" id="{412405FD-D4FD-4C77-BC2D-5C90690F88E8}"/>
              </a:ext>
            </a:extLst>
          </p:cNvPr>
          <p:cNvSpPr txBox="1"/>
          <p:nvPr/>
        </p:nvSpPr>
        <p:spPr>
          <a:xfrm>
            <a:off x="4608692" y="3367527"/>
            <a:ext cx="3602432" cy="2492990"/>
          </a:xfrm>
          <a:prstGeom prst="rect">
            <a:avLst/>
          </a:prstGeom>
          <a:noFill/>
          <a:ln>
            <a:noFill/>
          </a:ln>
        </p:spPr>
        <p:txBody>
          <a:bodyPr wrap="square">
            <a:spAutoFit/>
          </a:bodyPr>
          <a:lstStyle/>
          <a:p>
            <a:pPr marL="0" marR="0" lvl="0" indent="0" algn="l" defTabSz="914400" eaLnBrk="1" fontAlgn="auto" latinLnBrk="0" hangingPunct="1">
              <a:lnSpc>
                <a:spcPct val="150000"/>
              </a:lnSpc>
              <a:spcBef>
                <a:spcPts val="600"/>
              </a:spcBef>
              <a:spcAft>
                <a:spcPts val="0"/>
              </a:spcAft>
              <a:buClr>
                <a:srgbClr val="FFC000"/>
              </a:buClr>
              <a:buSzTx/>
              <a:buFontTx/>
              <a:buNone/>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Type of professional intervention:</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indent="-285750" algn="l">
              <a:spcBef>
                <a:spcPts val="600"/>
              </a:spcBef>
              <a:buClr>
                <a:srgbClr val="4A78A6"/>
              </a:buClr>
              <a:buFont typeface="Tahoma" panose="020B0604030504040204" pitchFamily="34" charset="0"/>
              <a:buChar char="█"/>
              <a:defRPr/>
            </a:pPr>
            <a:r>
              <a:rPr lang="en-US" sz="1600" dirty="0">
                <a:solidFill>
                  <a:prstClr val="black"/>
                </a:solidFill>
                <a:latin typeface="Tahoma" pitchFamily="34" charset="0"/>
                <a:ea typeface="Tahoma" pitchFamily="34" charset="0"/>
                <a:cs typeface="Tahoma" pitchFamily="34" charset="0"/>
              </a:rPr>
              <a:t>On-site: encouraging and guiding joint play, mediation of situations arising in the play area</a:t>
            </a:r>
            <a:endParaRPr lang="he-IL" sz="1600" dirty="0">
              <a:solidFill>
                <a:prstClr val="black"/>
              </a:solidFill>
              <a:latin typeface="Tahoma" pitchFamily="34" charset="0"/>
              <a:ea typeface="Tahoma" pitchFamily="34" charset="0"/>
              <a:cs typeface="Tahoma" pitchFamily="34" charset="0"/>
            </a:endParaRPr>
          </a:p>
          <a:p>
            <a:pPr marL="285750" indent="-285750" algn="l">
              <a:spcBef>
                <a:spcPts val="600"/>
              </a:spcBef>
              <a:buClr>
                <a:srgbClr val="4A78A6"/>
              </a:buClr>
              <a:buFont typeface="Tahoma" panose="020B0604030504040204" pitchFamily="34" charset="0"/>
              <a:buChar char="█"/>
              <a:defRPr/>
            </a:pPr>
            <a:r>
              <a:rPr lang="en-US" sz="1600" dirty="0">
                <a:solidFill>
                  <a:prstClr val="black"/>
                </a:solidFill>
                <a:latin typeface="Tahoma" pitchFamily="34" charset="0"/>
                <a:ea typeface="Tahoma" pitchFamily="34" charset="0"/>
                <a:cs typeface="Tahoma" pitchFamily="34" charset="0"/>
              </a:rPr>
              <a:t>General - counseling on challenges in education and parenting, emotional support, information about child development, sleep issues, weaning, etc. </a:t>
            </a:r>
            <a:r>
              <a:rPr kumimoji="0" lang="en-US"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he-IL" sz="16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94" name="TextBox 93">
            <a:extLst>
              <a:ext uri="{FF2B5EF4-FFF2-40B4-BE49-F238E27FC236}">
                <a16:creationId xmlns:a16="http://schemas.microsoft.com/office/drawing/2014/main" id="{A39EC983-457E-4856-8750-8A1753EC42BD}"/>
              </a:ext>
            </a:extLst>
          </p:cNvPr>
          <p:cNvSpPr txBox="1"/>
          <p:nvPr/>
        </p:nvSpPr>
        <p:spPr>
          <a:xfrm>
            <a:off x="425974" y="3371050"/>
            <a:ext cx="4063575" cy="2569934"/>
          </a:xfrm>
          <a:prstGeom prst="rect">
            <a:avLst/>
          </a:prstGeom>
          <a:noFill/>
          <a:ln>
            <a:noFill/>
          </a:ln>
        </p:spPr>
        <p:txBody>
          <a:bodyPr wrap="square">
            <a:spAutoFit/>
          </a:bodyPr>
          <a:lstStyle/>
          <a:p>
            <a:pPr marL="0" marR="0" lvl="0" indent="0" algn="l" defTabSz="914400" eaLnBrk="1" fontAlgn="auto" latinLnBrk="0" hangingPunct="1">
              <a:lnSpc>
                <a:spcPct val="150000"/>
              </a:lnSpc>
              <a:spcBef>
                <a:spcPts val="600"/>
              </a:spcBef>
              <a:spcAft>
                <a:spcPts val="0"/>
              </a:spcAft>
              <a:buClr>
                <a:srgbClr val="FFC000"/>
              </a:buClr>
              <a:buSzTx/>
              <a:buFontTx/>
              <a:buNone/>
              <a:tabLst/>
              <a:defRPr/>
            </a:pPr>
            <a:r>
              <a:rPr kumimoji="0" lang="en-US"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Target audience:</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indent="-285750" algn="l">
              <a:spcBef>
                <a:spcPts val="600"/>
              </a:spcBef>
              <a:buClr>
                <a:srgbClr val="4A78A6"/>
              </a:buClr>
              <a:buFont typeface="Tahoma" panose="020B0604030504040204" pitchFamily="34" charset="0"/>
              <a:buChar char="█"/>
              <a:defRPr/>
            </a:pPr>
            <a:r>
              <a:rPr lang="en-US" sz="1600" dirty="0">
                <a:solidFill>
                  <a:prstClr val="black"/>
                </a:solidFill>
                <a:latin typeface="Tahoma" pitchFamily="34" charset="0"/>
                <a:ea typeface="Tahoma" pitchFamily="34" charset="0"/>
                <a:cs typeface="Tahoma" pitchFamily="34" charset="0"/>
              </a:rPr>
              <a:t>Parents, grandparents, caregivers</a:t>
            </a:r>
            <a:endParaRPr lang="he-IL" sz="1600" dirty="0">
              <a:solidFill>
                <a:prstClr val="black"/>
              </a:solidFill>
              <a:latin typeface="Tahoma" pitchFamily="34" charset="0"/>
              <a:ea typeface="Tahoma" pitchFamily="34" charset="0"/>
              <a:cs typeface="Tahoma" pitchFamily="34" charset="0"/>
            </a:endParaRPr>
          </a:p>
          <a:p>
            <a:pPr marL="285750" indent="-285750" algn="l">
              <a:spcBef>
                <a:spcPts val="600"/>
              </a:spcBef>
              <a:buClr>
                <a:srgbClr val="4A78A6"/>
              </a:buClr>
              <a:buFont typeface="Tahoma" panose="020B0604030504040204" pitchFamily="34" charset="0"/>
              <a:buChar char="█"/>
              <a:defRPr/>
            </a:pPr>
            <a:r>
              <a:rPr lang="en-US" sz="1600" dirty="0">
                <a:solidFill>
                  <a:prstClr val="black"/>
                </a:solidFill>
                <a:latin typeface="Tahoma" pitchFamily="34" charset="0"/>
                <a:ea typeface="Tahoma" pitchFamily="34" charset="0"/>
                <a:cs typeface="Tahoma" pitchFamily="34" charset="0"/>
              </a:rPr>
              <a:t>Parents are more frequent consumers of structured guidance services than are caregivers</a:t>
            </a:r>
            <a:endParaRPr lang="he-IL" sz="1600" dirty="0">
              <a:solidFill>
                <a:prstClr val="black"/>
              </a:solidFill>
              <a:latin typeface="Tahoma" pitchFamily="34" charset="0"/>
              <a:ea typeface="Tahoma" pitchFamily="34" charset="0"/>
              <a:cs typeface="Tahoma" pitchFamily="34" charset="0"/>
            </a:endParaRPr>
          </a:p>
          <a:p>
            <a:pPr marL="285750" indent="-285750" algn="l">
              <a:spcBef>
                <a:spcPts val="600"/>
              </a:spcBef>
              <a:buClr>
                <a:srgbClr val="4A78A6"/>
              </a:buClr>
              <a:buFont typeface="Tahoma" panose="020B0604030504040204" pitchFamily="34" charset="0"/>
              <a:buChar char="█"/>
              <a:defRPr/>
            </a:pPr>
            <a:r>
              <a:rPr lang="en-US" sz="1600" dirty="0">
                <a:solidFill>
                  <a:prstClr val="black"/>
                </a:solidFill>
                <a:latin typeface="Tahoma" pitchFamily="34" charset="0"/>
                <a:ea typeface="Tahoma" pitchFamily="34" charset="0"/>
                <a:cs typeface="Tahoma" pitchFamily="34" charset="0"/>
              </a:rPr>
              <a:t>Mothers with young infants usually attend workshops dedicated to post-birth topics, offered outside the play area </a:t>
            </a:r>
            <a:endParaRPr lang="he-IL" sz="1600"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791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a:t>
            </a:fld>
            <a:endParaRPr lang="en-US" sz="1400" dirty="0"/>
          </a:p>
        </p:txBody>
      </p:sp>
      <p:sp>
        <p:nvSpPr>
          <p:cNvPr id="12" name="TextBox 11">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b="1" dirty="0">
                <a:solidFill>
                  <a:schemeClr val="bg1"/>
                </a:solidFill>
                <a:latin typeface="Tahoma" pitchFamily="34" charset="0"/>
                <a:ea typeface="Tahoma" pitchFamily="34" charset="0"/>
                <a:cs typeface="Tahoma" pitchFamily="34" charset="0"/>
              </a:rPr>
              <a:t>Research Team</a:t>
            </a:r>
            <a:endParaRPr lang="he-IL" sz="2000" b="1" dirty="0">
              <a:solidFill>
                <a:schemeClr val="bg1"/>
              </a:solidFill>
              <a:latin typeface="Tahoma" pitchFamily="34" charset="0"/>
              <a:ea typeface="Tahoma" pitchFamily="34" charset="0"/>
              <a:cs typeface="Tahoma" pitchFamily="34" charset="0"/>
            </a:endParaRPr>
          </a:p>
        </p:txBody>
      </p:sp>
      <p:pic>
        <p:nvPicPr>
          <p:cNvPr id="13" name="תמונה 18">
            <a:extLst>
              <a:ext uri="{FF2B5EF4-FFF2-40B4-BE49-F238E27FC236}">
                <a16:creationId xmlns:a16="http://schemas.microsoft.com/office/drawing/2014/main" id="{32756C74-87E8-F0DA-DB92-28CB7CADF8E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308613" y="3407162"/>
            <a:ext cx="1159617" cy="1329417"/>
          </a:xfrm>
          <a:prstGeom prst="ellipse">
            <a:avLst/>
          </a:prstGeom>
          <a:ln>
            <a:noFill/>
          </a:ln>
          <a:effectLst>
            <a:softEdge rad="112500"/>
          </a:effectLst>
        </p:spPr>
      </p:pic>
      <p:pic>
        <p:nvPicPr>
          <p:cNvPr id="14" name="תמונה 3">
            <a:extLst>
              <a:ext uri="{FF2B5EF4-FFF2-40B4-BE49-F238E27FC236}">
                <a16:creationId xmlns:a16="http://schemas.microsoft.com/office/drawing/2014/main" id="{3484E2A8-5FE7-4EBC-9971-72808A0DE2F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17863" r="7690"/>
          <a:stretch/>
        </p:blipFill>
        <p:spPr>
          <a:xfrm>
            <a:off x="1277378" y="1627814"/>
            <a:ext cx="1208053" cy="1285478"/>
          </a:xfrm>
          <a:prstGeom prst="ellipse">
            <a:avLst/>
          </a:prstGeom>
          <a:ln>
            <a:noFill/>
          </a:ln>
          <a:effectLst>
            <a:softEdge rad="112500"/>
          </a:effectLst>
        </p:spPr>
      </p:pic>
      <p:sp>
        <p:nvSpPr>
          <p:cNvPr id="15" name="TextBox 14">
            <a:extLst>
              <a:ext uri="{FF2B5EF4-FFF2-40B4-BE49-F238E27FC236}">
                <a16:creationId xmlns:a16="http://schemas.microsoft.com/office/drawing/2014/main" id="{7A01B92C-44BD-4A6D-D4C7-58063966C481}"/>
              </a:ext>
            </a:extLst>
          </p:cNvPr>
          <p:cNvSpPr txBox="1"/>
          <p:nvPr/>
        </p:nvSpPr>
        <p:spPr>
          <a:xfrm>
            <a:off x="7421517" y="1973550"/>
            <a:ext cx="3224174" cy="584775"/>
          </a:xfrm>
          <a:prstGeom prst="rect">
            <a:avLst/>
          </a:prstGeom>
        </p:spPr>
        <p:txBody>
          <a:bodyPr wrap="square">
            <a:spAutoFit/>
          </a:bodyPr>
          <a:lstStyle>
            <a:defPPr>
              <a:defRPr lang="en-US"/>
            </a:defPPr>
            <a:lvl1pPr lvl="0" algn="r">
              <a:defRPr sz="1600" b="1">
                <a:latin typeface="Tahoma" pitchFamily="34" charset="0"/>
                <a:ea typeface="Tahoma" pitchFamily="34" charset="0"/>
                <a:cs typeface="Tahoma" pitchFamily="34" charset="0"/>
              </a:defRPr>
            </a:lvl1pPr>
          </a:lstStyle>
          <a:p>
            <a:pPr algn="l"/>
            <a:r>
              <a:rPr lang="en-US" dirty="0"/>
              <a:t>Noit Kadosh Maman</a:t>
            </a:r>
            <a:endParaRPr lang="he-IL" dirty="0"/>
          </a:p>
          <a:p>
            <a:pPr algn="l"/>
            <a:r>
              <a:rPr lang="en-US" b="0" dirty="0"/>
              <a:t>Research operations coordinator</a:t>
            </a:r>
            <a:endParaRPr lang="he-IL" b="0" dirty="0"/>
          </a:p>
        </p:txBody>
      </p:sp>
      <p:pic>
        <p:nvPicPr>
          <p:cNvPr id="16" name="Picture 2">
            <a:extLst>
              <a:ext uri="{FF2B5EF4-FFF2-40B4-BE49-F238E27FC236}">
                <a16:creationId xmlns:a16="http://schemas.microsoft.com/office/drawing/2014/main" id="{0497B5C1-9E53-DF88-8030-1A8768154D0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16592" y="1608367"/>
            <a:ext cx="1304925" cy="1304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Rectangle 19">
            <a:extLst>
              <a:ext uri="{FF2B5EF4-FFF2-40B4-BE49-F238E27FC236}">
                <a16:creationId xmlns:a16="http://schemas.microsoft.com/office/drawing/2014/main" id="{FB80AF20-A5C5-53D5-73A6-652D40AF458A}"/>
              </a:ext>
            </a:extLst>
          </p:cNvPr>
          <p:cNvSpPr/>
          <p:nvPr/>
        </p:nvSpPr>
        <p:spPr>
          <a:xfrm>
            <a:off x="2602525" y="1946986"/>
            <a:ext cx="4272873" cy="584775"/>
          </a:xfrm>
          <a:prstGeom prst="rect">
            <a:avLst/>
          </a:prstGeom>
        </p:spPr>
        <p:txBody>
          <a:bodyPr wrap="square">
            <a:spAutoFit/>
          </a:bodyPr>
          <a:lstStyle/>
          <a:p>
            <a:pPr lvl="0">
              <a:defRPr/>
            </a:pPr>
            <a:r>
              <a:rPr lang="en-US" sz="1600" b="1" dirty="0">
                <a:latin typeface="Tahoma" pitchFamily="34" charset="0"/>
                <a:ea typeface="Tahoma" pitchFamily="34" charset="0"/>
                <a:cs typeface="Tahoma" pitchFamily="34" charset="0"/>
              </a:rPr>
              <a:t>Sharon Brand Martin</a:t>
            </a:r>
            <a:endParaRPr lang="he-IL" sz="1600" b="1" dirty="0">
              <a:latin typeface="Tahoma" pitchFamily="34" charset="0"/>
              <a:ea typeface="Tahoma" pitchFamily="34" charset="0"/>
              <a:cs typeface="Tahoma" pitchFamily="34" charset="0"/>
            </a:endParaRPr>
          </a:p>
          <a:p>
            <a:pPr lvl="0">
              <a:defRPr/>
            </a:pPr>
            <a:r>
              <a:rPr lang="en-US" sz="1600" dirty="0">
                <a:latin typeface="Tahoma" pitchFamily="34" charset="0"/>
                <a:ea typeface="Tahoma" pitchFamily="34" charset="0"/>
                <a:cs typeface="Tahoma" pitchFamily="34" charset="0"/>
              </a:rPr>
              <a:t>Researcher &amp; Program Evaluator </a:t>
            </a:r>
            <a:endParaRPr lang="en-US" sz="1600" dirty="0">
              <a:solidFill>
                <a:srgbClr val="36636F"/>
              </a:solidFill>
              <a:latin typeface="Tahoma" pitchFamily="34" charset="0"/>
              <a:ea typeface="Tahoma" pitchFamily="34" charset="0"/>
              <a:cs typeface="Tahoma" pitchFamily="34" charset="0"/>
            </a:endParaRPr>
          </a:p>
        </p:txBody>
      </p:sp>
      <p:sp>
        <p:nvSpPr>
          <p:cNvPr id="19" name="Rectangle 9">
            <a:extLst>
              <a:ext uri="{FF2B5EF4-FFF2-40B4-BE49-F238E27FC236}">
                <a16:creationId xmlns:a16="http://schemas.microsoft.com/office/drawing/2014/main" id="{CFBAB294-5D09-9D47-0B07-A279F6B44E79}"/>
              </a:ext>
            </a:extLst>
          </p:cNvPr>
          <p:cNvSpPr/>
          <p:nvPr/>
        </p:nvSpPr>
        <p:spPr>
          <a:xfrm>
            <a:off x="2692372" y="3755590"/>
            <a:ext cx="6096000" cy="584775"/>
          </a:xfrm>
          <a:prstGeom prst="rect">
            <a:avLst/>
          </a:prstGeom>
        </p:spPr>
        <p:txBody>
          <a:bodyPr>
            <a:spAutoFit/>
          </a:bodyPr>
          <a:lstStyle/>
          <a:p>
            <a:pPr lvl="0">
              <a:defRPr/>
            </a:pPr>
            <a:r>
              <a:rPr lang="en-US" sz="1600" b="1" dirty="0">
                <a:latin typeface="Tahoma" pitchFamily="34" charset="0"/>
                <a:ea typeface="Tahoma" pitchFamily="34" charset="0"/>
                <a:cs typeface="Tahoma" pitchFamily="34" charset="0"/>
              </a:rPr>
              <a:t>Alona Tsirulnikov</a:t>
            </a:r>
            <a:endParaRPr lang="he-IL" sz="1600" b="1" dirty="0">
              <a:solidFill>
                <a:srgbClr val="36636F"/>
              </a:solidFill>
              <a:latin typeface="Tahoma" pitchFamily="34" charset="0"/>
              <a:ea typeface="Tahoma" pitchFamily="34" charset="0"/>
              <a:cs typeface="Tahoma" pitchFamily="34" charset="0"/>
            </a:endParaRPr>
          </a:p>
          <a:p>
            <a:pPr lvl="0">
              <a:defRPr/>
            </a:pPr>
            <a:r>
              <a:rPr lang="en-US" sz="1600" dirty="0">
                <a:latin typeface="Tahoma" pitchFamily="34" charset="0"/>
                <a:ea typeface="Tahoma" pitchFamily="34" charset="0"/>
                <a:cs typeface="Tahoma" pitchFamily="34" charset="0"/>
              </a:rPr>
              <a:t>Researcher &amp; Program Evaluator </a:t>
            </a:r>
          </a:p>
        </p:txBody>
      </p:sp>
      <p:pic>
        <p:nvPicPr>
          <p:cNvPr id="20" name="תמונה 18">
            <a:extLst>
              <a:ext uri="{FF2B5EF4-FFF2-40B4-BE49-F238E27FC236}">
                <a16:creationId xmlns:a16="http://schemas.microsoft.com/office/drawing/2014/main" id="{E9F7C433-7F82-137C-71E7-2FF1ECC8F5FE}"/>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1" b="24513"/>
          <a:stretch/>
        </p:blipFill>
        <p:spPr>
          <a:xfrm>
            <a:off x="6169869" y="3418370"/>
            <a:ext cx="1205555" cy="1259217"/>
          </a:xfrm>
          <a:prstGeom prst="ellipse">
            <a:avLst/>
          </a:prstGeom>
          <a:ln>
            <a:noFill/>
          </a:ln>
          <a:effectLst>
            <a:softEdge rad="112500"/>
          </a:effectLst>
        </p:spPr>
      </p:pic>
      <p:sp>
        <p:nvSpPr>
          <p:cNvPr id="23" name="Rectangle 17">
            <a:extLst>
              <a:ext uri="{FF2B5EF4-FFF2-40B4-BE49-F238E27FC236}">
                <a16:creationId xmlns:a16="http://schemas.microsoft.com/office/drawing/2014/main" id="{5B7890FC-89A7-4230-3B7C-7A77ABFEC4A2}"/>
              </a:ext>
            </a:extLst>
          </p:cNvPr>
          <p:cNvSpPr/>
          <p:nvPr/>
        </p:nvSpPr>
        <p:spPr>
          <a:xfrm>
            <a:off x="7426937" y="3755590"/>
            <a:ext cx="3922754" cy="584775"/>
          </a:xfrm>
          <a:prstGeom prst="rect">
            <a:avLst/>
          </a:prstGeom>
        </p:spPr>
        <p:txBody>
          <a:bodyPr wrap="square">
            <a:spAutoFit/>
          </a:bodyPr>
          <a:lstStyle/>
          <a:p>
            <a:pPr lvl="0">
              <a:defRPr/>
            </a:pPr>
            <a:r>
              <a:rPr lang="en-US" sz="1600" b="1" dirty="0">
                <a:latin typeface="Tahoma" pitchFamily="34" charset="0"/>
                <a:ea typeface="Tahoma" pitchFamily="34" charset="0"/>
                <a:cs typeface="Tahoma" pitchFamily="34" charset="0"/>
              </a:rPr>
              <a:t>Dr. Tal Mishaan Spiegel</a:t>
            </a:r>
            <a:endParaRPr lang="he-IL" sz="1600" b="1" dirty="0">
              <a:latin typeface="Tahoma" pitchFamily="34" charset="0"/>
              <a:ea typeface="Tahoma" pitchFamily="34" charset="0"/>
              <a:cs typeface="Tahoma" pitchFamily="34" charset="0"/>
            </a:endParaRPr>
          </a:p>
          <a:p>
            <a:pPr lvl="0">
              <a:defRPr/>
            </a:pPr>
            <a:r>
              <a:rPr lang="en-US" sz="1600" dirty="0">
                <a:latin typeface="Tahoma" pitchFamily="34" charset="0"/>
                <a:ea typeface="Tahoma" pitchFamily="34" charset="0"/>
                <a:cs typeface="Tahoma" pitchFamily="34" charset="0"/>
              </a:rPr>
              <a:t>Head of Program Evaluation Unit of CET</a:t>
            </a:r>
            <a:endParaRPr lang="en-US" sz="1600" dirty="0">
              <a:solidFill>
                <a:srgbClr val="36636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1131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20</a:t>
            </a:fld>
            <a:endParaRPr lang="en-US" dirty="0"/>
          </a:p>
        </p:txBody>
      </p:sp>
      <p:sp>
        <p:nvSpPr>
          <p:cNvPr id="4" name="TextBox 3">
            <a:extLst>
              <a:ext uri="{FF2B5EF4-FFF2-40B4-BE49-F238E27FC236}">
                <a16:creationId xmlns:a16="http://schemas.microsoft.com/office/drawing/2014/main" id="{6BCCEC4B-7206-4C90-8C67-D9A7FB963D73}"/>
              </a:ext>
            </a:extLst>
          </p:cNvPr>
          <p:cNvSpPr txBox="1"/>
          <p:nvPr/>
        </p:nvSpPr>
        <p:spPr>
          <a:xfrm>
            <a:off x="-10047"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Mapping the Characteristics of the Indoor Play Areas</a:t>
            </a:r>
            <a:endParaRPr lang="he-IL" sz="1400" b="1" dirty="0">
              <a:solidFill>
                <a:prstClr val="white"/>
              </a:solidFill>
              <a:latin typeface="Tahoma" pitchFamily="34" charset="0"/>
              <a:ea typeface="Tahoma" pitchFamily="34" charset="0"/>
              <a:cs typeface="Tahoma" pitchFamily="34" charset="0"/>
            </a:endParaRPr>
          </a:p>
        </p:txBody>
      </p:sp>
      <p:sp>
        <p:nvSpPr>
          <p:cNvPr id="5" name="מלבן 16">
            <a:extLst>
              <a:ext uri="{FF2B5EF4-FFF2-40B4-BE49-F238E27FC236}">
                <a16:creationId xmlns:a16="http://schemas.microsoft.com/office/drawing/2014/main" id="{6130497F-370F-40E6-9962-4FF7A20526E5}"/>
              </a:ext>
            </a:extLst>
          </p:cNvPr>
          <p:cNvSpPr/>
          <p:nvPr/>
        </p:nvSpPr>
        <p:spPr>
          <a:xfrm>
            <a:off x="117116" y="409081"/>
            <a:ext cx="11957768" cy="608693"/>
          </a:xfrm>
          <a:prstGeom prst="rect">
            <a:avLst/>
          </a:prstGeom>
        </p:spPr>
        <p:txBody>
          <a:bodyPr wrap="square">
            <a:spAutoFit/>
          </a:bodyPr>
          <a:lstStyle/>
          <a:p>
            <a:pPr algn="l">
              <a:lnSpc>
                <a:spcPct val="150000"/>
              </a:lnSpc>
              <a:spcBef>
                <a:spcPts val="600"/>
              </a:spcBef>
              <a:buClr>
                <a:srgbClr val="FFC000"/>
              </a:buClr>
            </a:pPr>
            <a:r>
              <a:rPr lang="en-US" sz="1200" dirty="0">
                <a:latin typeface="Tahoma" pitchFamily="34" charset="0"/>
                <a:ea typeface="Tahoma" pitchFamily="34" charset="0"/>
                <a:cs typeface="Tahoma" pitchFamily="34" charset="0"/>
              </a:rPr>
              <a:t>In general, “indoor play area” refers to a space that includes </a:t>
            </a:r>
            <a:r>
              <a:rPr lang="en-US" sz="1200" u="sng" dirty="0">
                <a:latin typeface="Tahoma" pitchFamily="34" charset="0"/>
                <a:ea typeface="Tahoma" pitchFamily="34" charset="0"/>
                <a:cs typeface="Tahoma" pitchFamily="34" charset="0"/>
              </a:rPr>
              <a:t>professional guidance</a:t>
            </a:r>
            <a:r>
              <a:rPr lang="en-US" sz="1200" dirty="0">
                <a:latin typeface="Tahoma" pitchFamily="34" charset="0"/>
                <a:ea typeface="Tahoma" pitchFamily="34" charset="0"/>
                <a:cs typeface="Tahoma" pitchFamily="34" charset="0"/>
              </a:rPr>
              <a:t>, and a “Gymboree” is a space for </a:t>
            </a:r>
            <a:r>
              <a:rPr lang="en-US" sz="1200" u="sng" dirty="0">
                <a:latin typeface="Tahoma" pitchFamily="34" charset="0"/>
                <a:ea typeface="Tahoma" pitchFamily="34" charset="0"/>
                <a:cs typeface="Tahoma" pitchFamily="34" charset="0"/>
              </a:rPr>
              <a:t>unguided free play</a:t>
            </a:r>
            <a:r>
              <a:rPr lang="en-US" sz="1200" dirty="0">
                <a:latin typeface="Tahoma" pitchFamily="34" charset="0"/>
                <a:ea typeface="Tahoma" pitchFamily="34" charset="0"/>
                <a:cs typeface="Tahoma" pitchFamily="34" charset="0"/>
              </a:rPr>
              <a:t>. The main solutions offered by each type of space are: (the degree and quality may vary)</a:t>
            </a:r>
            <a:endParaRPr lang="he-IL" sz="1200" dirty="0">
              <a:latin typeface="Tahoma" pitchFamily="34" charset="0"/>
              <a:ea typeface="Tahoma" pitchFamily="34" charset="0"/>
              <a:cs typeface="Tahoma" pitchFamily="34" charset="0"/>
            </a:endParaRPr>
          </a:p>
        </p:txBody>
      </p:sp>
      <p:graphicFrame>
        <p:nvGraphicFramePr>
          <p:cNvPr id="6" name="Table 3">
            <a:extLst>
              <a:ext uri="{FF2B5EF4-FFF2-40B4-BE49-F238E27FC236}">
                <a16:creationId xmlns:a16="http://schemas.microsoft.com/office/drawing/2014/main" id="{2A6BF455-2312-4D75-AFDD-E16F27AC5F5A}"/>
              </a:ext>
            </a:extLst>
          </p:cNvPr>
          <p:cNvGraphicFramePr>
            <a:graphicFrameLocks noGrp="1"/>
          </p:cNvGraphicFramePr>
          <p:nvPr>
            <p:extLst>
              <p:ext uri="{D42A27DB-BD31-4B8C-83A1-F6EECF244321}">
                <p14:modId xmlns:p14="http://schemas.microsoft.com/office/powerpoint/2010/main" val="3050556497"/>
              </p:ext>
            </p:extLst>
          </p:nvPr>
        </p:nvGraphicFramePr>
        <p:xfrm>
          <a:off x="220980" y="1067008"/>
          <a:ext cx="11862048" cy="3284710"/>
        </p:xfrm>
        <a:graphic>
          <a:graphicData uri="http://schemas.openxmlformats.org/drawingml/2006/table">
            <a:tbl>
              <a:tblPr rtl="1">
                <a:tableStyleId>{5940675A-B579-460E-94D1-54222C63F5DA}</a:tableStyleId>
              </a:tblPr>
              <a:tblGrid>
                <a:gridCol w="5611777">
                  <a:extLst>
                    <a:ext uri="{9D8B030D-6E8A-4147-A177-3AD203B41FA5}">
                      <a16:colId xmlns:a16="http://schemas.microsoft.com/office/drawing/2014/main" val="2246295882"/>
                    </a:ext>
                  </a:extLst>
                </a:gridCol>
                <a:gridCol w="6250271">
                  <a:extLst>
                    <a:ext uri="{9D8B030D-6E8A-4147-A177-3AD203B41FA5}">
                      <a16:colId xmlns:a16="http://schemas.microsoft.com/office/drawing/2014/main" val="4065639172"/>
                    </a:ext>
                  </a:extLst>
                </a:gridCol>
              </a:tblGrid>
              <a:tr h="889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Cognitive development – games encouraging thinking and imagination, mental challenges, fine motor skills</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233132"/>
                  </a:ext>
                </a:extLst>
              </a:tr>
              <a:tr h="545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Strengthening parent-child bond, joint play</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4A78A6"/>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1893"/>
                  </a:ext>
                </a:extLst>
              </a:tr>
              <a:tr h="545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Tahoma" pitchFamily="34" charset="0"/>
                          <a:ea typeface="Tahoma" pitchFamily="34" charset="0"/>
                          <a:cs typeface="Tahoma" pitchFamily="34" charset="0"/>
                        </a:rPr>
                        <a:t>Social skills, social play</a:t>
                      </a:r>
                      <a:endParaRPr lang="he-IL" sz="1800" b="1"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4A78A6"/>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650718"/>
                  </a:ext>
                </a:extLst>
              </a:tr>
              <a:tr h="622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Free and independent play, physical exercise, gross motor skills</a:t>
                      </a:r>
                      <a:endParaRPr kumimoji="0" lang="he-IL"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endParaRPr lang="he-IL" sz="1100" dirty="0">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4A78A6"/>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945510"/>
                  </a:ext>
                </a:extLst>
              </a:tr>
              <a:tr h="622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Parental well-being - support, socialization, and rejuvenation</a:t>
                      </a:r>
                      <a:endParaRPr kumimoji="0" lang="he-IL"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lang="he-IL" sz="1100" dirty="0">
                          <a:latin typeface="Tahoma" pitchFamily="34" charset="0"/>
                          <a:ea typeface="Tahoma" pitchFamily="34" charset="0"/>
                          <a:cs typeface="Tahoma" pitchFamily="34" charset="0"/>
                        </a:rPr>
                        <a:t>                            </a:t>
                      </a:r>
                      <a:r>
                        <a:rPr lang="he-IL" sz="1200" b="1" dirty="0">
                          <a:solidFill>
                            <a:srgbClr val="FFC000"/>
                          </a:solidFill>
                          <a:latin typeface="Tahoma" pitchFamily="34" charset="0"/>
                          <a:ea typeface="Tahoma" pitchFamily="34" charset="0"/>
                          <a:cs typeface="Tahoma" pitchFamily="34" charset="0"/>
                        </a:rPr>
                        <a:t>&gt; </a:t>
                      </a:r>
                      <a:r>
                        <a:rPr lang="en-US" sz="1200" b="1" dirty="0">
                          <a:solidFill>
                            <a:srgbClr val="FFC000"/>
                          </a:solidFill>
                          <a:latin typeface="Tahoma" pitchFamily="34" charset="0"/>
                          <a:ea typeface="Tahoma" pitchFamily="34" charset="0"/>
                          <a:cs typeface="Tahoma" pitchFamily="34" charset="0"/>
                        </a:rPr>
                        <a:t>Support</a:t>
                      </a:r>
                      <a:r>
                        <a:rPr lang="he-IL" sz="1200" b="1" dirty="0">
                          <a:solidFill>
                            <a:srgbClr val="FFC000"/>
                          </a:solidFill>
                          <a:latin typeface="Tahoma" pitchFamily="34" charset="0"/>
                          <a:ea typeface="Tahoma" pitchFamily="34" charset="0"/>
                          <a:cs typeface="Tahoma" pitchFamily="34" charset="0"/>
                        </a:rPr>
                        <a:t>                                          </a:t>
                      </a:r>
                      <a:r>
                        <a:rPr lang="he-IL" sz="1100" b="1" dirty="0">
                          <a:solidFill>
                            <a:srgbClr val="EC1C3C"/>
                          </a:solidFill>
                          <a:latin typeface="Tahoma" pitchFamily="34" charset="0"/>
                          <a:ea typeface="Tahoma" pitchFamily="34" charset="0"/>
                          <a:cs typeface="Tahoma" pitchFamily="34" charset="0"/>
                        </a:rPr>
                        <a:t>&gt; </a:t>
                      </a:r>
                      <a:r>
                        <a:rPr lang="en-US" sz="1100" b="1" dirty="0">
                          <a:solidFill>
                            <a:srgbClr val="EC1C3C"/>
                          </a:solidFill>
                          <a:latin typeface="Tahoma" pitchFamily="34" charset="0"/>
                          <a:ea typeface="Tahoma" pitchFamily="34" charset="0"/>
                          <a:cs typeface="Tahoma" pitchFamily="34" charset="0"/>
                        </a:rPr>
                        <a:t>Rejuvenation</a:t>
                      </a:r>
                      <a:endParaRPr lang="he-IL" sz="1100" b="1" dirty="0">
                        <a:solidFill>
                          <a:srgbClr val="EC1C3C"/>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4A78A6"/>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924065"/>
                  </a:ext>
                </a:extLst>
              </a:tr>
            </a:tbl>
          </a:graphicData>
        </a:graphic>
      </p:graphicFrame>
      <p:grpSp>
        <p:nvGrpSpPr>
          <p:cNvPr id="43" name="Group 42">
            <a:extLst>
              <a:ext uri="{FF2B5EF4-FFF2-40B4-BE49-F238E27FC236}">
                <a16:creationId xmlns:a16="http://schemas.microsoft.com/office/drawing/2014/main" id="{7629B457-F700-40EF-83DD-6F11811A927F}"/>
              </a:ext>
            </a:extLst>
          </p:cNvPr>
          <p:cNvGrpSpPr/>
          <p:nvPr/>
        </p:nvGrpSpPr>
        <p:grpSpPr>
          <a:xfrm>
            <a:off x="5090765" y="735791"/>
            <a:ext cx="1181161" cy="1107368"/>
            <a:chOff x="2299623" y="3603703"/>
            <a:chExt cx="677554" cy="606466"/>
          </a:xfrm>
        </p:grpSpPr>
        <p:sp>
          <p:nvSpPr>
            <p:cNvPr id="44" name="Oval 43">
              <a:extLst>
                <a:ext uri="{FF2B5EF4-FFF2-40B4-BE49-F238E27FC236}">
                  <a16:creationId xmlns:a16="http://schemas.microsoft.com/office/drawing/2014/main" id="{0C2C3353-5E1D-4DEF-AFEB-517C0F117905}"/>
                </a:ext>
              </a:extLst>
            </p:cNvPr>
            <p:cNvSpPr/>
            <p:nvPr/>
          </p:nvSpPr>
          <p:spPr>
            <a:xfrm>
              <a:off x="2299623" y="360370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45" name="מלבן 16">
              <a:extLst>
                <a:ext uri="{FF2B5EF4-FFF2-40B4-BE49-F238E27FC236}">
                  <a16:creationId xmlns:a16="http://schemas.microsoft.com/office/drawing/2014/main" id="{16FD5BDE-376D-46B8-9870-F887D92B8FB5}"/>
                </a:ext>
              </a:extLst>
            </p:cNvPr>
            <p:cNvSpPr/>
            <p:nvPr/>
          </p:nvSpPr>
          <p:spPr>
            <a:xfrm>
              <a:off x="2354934" y="3747956"/>
              <a:ext cx="622243" cy="380485"/>
            </a:xfrm>
            <a:prstGeom prst="rect">
              <a:avLst/>
            </a:prstGeom>
          </p:spPr>
          <p:txBody>
            <a:bodyPr wrap="square">
              <a:spAutoFit/>
            </a:bodyPr>
            <a:lstStyle/>
            <a:p>
              <a:pPr algn="l">
                <a:lnSpc>
                  <a:spcPct val="150000"/>
                </a:lnSpc>
                <a:spcBef>
                  <a:spcPts val="600"/>
                </a:spcBef>
                <a:buClr>
                  <a:srgbClr val="FFC000"/>
                </a:buClr>
              </a:pPr>
              <a:r>
                <a:rPr lang="en-US" sz="1400" b="1" dirty="0">
                  <a:solidFill>
                    <a:schemeClr val="bg1"/>
                  </a:solidFill>
                  <a:latin typeface="Tahoma" pitchFamily="34" charset="0"/>
                  <a:ea typeface="Tahoma" pitchFamily="34" charset="0"/>
                  <a:cs typeface="Tahoma" pitchFamily="34" charset="0"/>
                </a:rPr>
                <a:t>Indoor play area</a:t>
              </a:r>
              <a:endParaRPr lang="he-IL" sz="1400" b="1" dirty="0">
                <a:solidFill>
                  <a:schemeClr val="bg1"/>
                </a:solidFill>
                <a:latin typeface="Tahoma" pitchFamily="34" charset="0"/>
                <a:ea typeface="Tahoma" pitchFamily="34" charset="0"/>
                <a:cs typeface="Tahoma" pitchFamily="34" charset="0"/>
              </a:endParaRPr>
            </a:p>
          </p:txBody>
        </p:sp>
      </p:grpSp>
      <p:grpSp>
        <p:nvGrpSpPr>
          <p:cNvPr id="39" name="Group 38">
            <a:extLst>
              <a:ext uri="{FF2B5EF4-FFF2-40B4-BE49-F238E27FC236}">
                <a16:creationId xmlns:a16="http://schemas.microsoft.com/office/drawing/2014/main" id="{D022A636-72C2-49A6-A53B-C48374E4C111}"/>
              </a:ext>
            </a:extLst>
          </p:cNvPr>
          <p:cNvGrpSpPr/>
          <p:nvPr/>
        </p:nvGrpSpPr>
        <p:grpSpPr>
          <a:xfrm>
            <a:off x="3930140" y="1337334"/>
            <a:ext cx="1309694" cy="1315202"/>
            <a:chOff x="2225892" y="3603703"/>
            <a:chExt cx="751285" cy="720289"/>
          </a:xfrm>
        </p:grpSpPr>
        <p:sp>
          <p:nvSpPr>
            <p:cNvPr id="40" name="Oval 39">
              <a:extLst>
                <a:ext uri="{FF2B5EF4-FFF2-40B4-BE49-F238E27FC236}">
                  <a16:creationId xmlns:a16="http://schemas.microsoft.com/office/drawing/2014/main" id="{F7F9C4F8-AE13-4B6F-B6E6-21F9E39FC657}"/>
                </a:ext>
              </a:extLst>
            </p:cNvPr>
            <p:cNvSpPr/>
            <p:nvPr/>
          </p:nvSpPr>
          <p:spPr>
            <a:xfrm>
              <a:off x="2299623" y="360370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41" name="מלבן 16">
              <a:extLst>
                <a:ext uri="{FF2B5EF4-FFF2-40B4-BE49-F238E27FC236}">
                  <a16:creationId xmlns:a16="http://schemas.microsoft.com/office/drawing/2014/main" id="{B1E3D03F-F4EB-4342-BC16-319D5087EACE}"/>
                </a:ext>
              </a:extLst>
            </p:cNvPr>
            <p:cNvSpPr/>
            <p:nvPr/>
          </p:nvSpPr>
          <p:spPr>
            <a:xfrm>
              <a:off x="2225892" y="3651971"/>
              <a:ext cx="724089" cy="672021"/>
            </a:xfrm>
            <a:prstGeom prst="rect">
              <a:avLst/>
            </a:prstGeom>
          </p:spPr>
          <p:txBody>
            <a:bodyPr wrap="square">
              <a:spAutoFit/>
            </a:bodyPr>
            <a:lstStyle/>
            <a:p>
              <a:pPr algn="r" rtl="1">
                <a:lnSpc>
                  <a:spcPct val="150000"/>
                </a:lnSpc>
                <a:spcBef>
                  <a:spcPts val="600"/>
                </a:spcBef>
                <a:buClr>
                  <a:srgbClr val="FFC000"/>
                </a:buClr>
              </a:pPr>
              <a:r>
                <a:rPr lang="en-US" sz="1600" b="1" dirty="0">
                  <a:solidFill>
                    <a:schemeClr val="bg1"/>
                  </a:solidFill>
                  <a:latin typeface="Tahoma" pitchFamily="34" charset="0"/>
                  <a:ea typeface="Tahoma" pitchFamily="34" charset="0"/>
                  <a:cs typeface="Tahoma" pitchFamily="34" charset="0"/>
                </a:rPr>
                <a:t>Indoor play area</a:t>
              </a:r>
              <a:endParaRPr lang="he-IL" sz="1600" b="1" dirty="0">
                <a:solidFill>
                  <a:schemeClr val="bg1"/>
                </a:solidFill>
                <a:latin typeface="Tahoma" pitchFamily="34" charset="0"/>
                <a:ea typeface="Tahoma" pitchFamily="34" charset="0"/>
                <a:cs typeface="Tahoma" pitchFamily="34" charset="0"/>
              </a:endParaRPr>
            </a:p>
            <a:p>
              <a:pPr algn="r" rtl="1">
                <a:lnSpc>
                  <a:spcPct val="150000"/>
                </a:lnSpc>
                <a:spcBef>
                  <a:spcPts val="600"/>
                </a:spcBef>
                <a:buClr>
                  <a:srgbClr val="FFC000"/>
                </a:buClr>
              </a:pPr>
              <a:endParaRPr lang="he-IL" sz="1600" b="1" dirty="0">
                <a:solidFill>
                  <a:schemeClr val="bg1"/>
                </a:solidFill>
                <a:latin typeface="Tahoma" pitchFamily="34" charset="0"/>
                <a:ea typeface="Tahoma" pitchFamily="34" charset="0"/>
                <a:cs typeface="Tahoma" pitchFamily="34" charset="0"/>
              </a:endParaRPr>
            </a:p>
          </p:txBody>
        </p:sp>
      </p:grpSp>
      <p:grpSp>
        <p:nvGrpSpPr>
          <p:cNvPr id="42" name="Group 41">
            <a:extLst>
              <a:ext uri="{FF2B5EF4-FFF2-40B4-BE49-F238E27FC236}">
                <a16:creationId xmlns:a16="http://schemas.microsoft.com/office/drawing/2014/main" id="{AE6E14B9-A949-4F9E-9D22-34FE190A194B}"/>
              </a:ext>
            </a:extLst>
          </p:cNvPr>
          <p:cNvGrpSpPr/>
          <p:nvPr/>
        </p:nvGrpSpPr>
        <p:grpSpPr>
          <a:xfrm>
            <a:off x="4983363" y="1901642"/>
            <a:ext cx="1329125" cy="1257517"/>
            <a:chOff x="2214746" y="3603703"/>
            <a:chExt cx="762431" cy="688697"/>
          </a:xfrm>
        </p:grpSpPr>
        <p:sp>
          <p:nvSpPr>
            <p:cNvPr id="46" name="Oval 45">
              <a:extLst>
                <a:ext uri="{FF2B5EF4-FFF2-40B4-BE49-F238E27FC236}">
                  <a16:creationId xmlns:a16="http://schemas.microsoft.com/office/drawing/2014/main" id="{C6CA86B9-FA56-4BDB-8C57-CABD84E70249}"/>
                </a:ext>
              </a:extLst>
            </p:cNvPr>
            <p:cNvSpPr/>
            <p:nvPr/>
          </p:nvSpPr>
          <p:spPr>
            <a:xfrm>
              <a:off x="2299623" y="360370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47" name="מלבן 16">
              <a:extLst>
                <a:ext uri="{FF2B5EF4-FFF2-40B4-BE49-F238E27FC236}">
                  <a16:creationId xmlns:a16="http://schemas.microsoft.com/office/drawing/2014/main" id="{0A109E1A-9B6E-4C05-8D2D-E086FEB36381}"/>
                </a:ext>
              </a:extLst>
            </p:cNvPr>
            <p:cNvSpPr/>
            <p:nvPr/>
          </p:nvSpPr>
          <p:spPr>
            <a:xfrm>
              <a:off x="2214746" y="3620379"/>
              <a:ext cx="724089" cy="672021"/>
            </a:xfrm>
            <a:prstGeom prst="rect">
              <a:avLst/>
            </a:prstGeom>
          </p:spPr>
          <p:txBody>
            <a:bodyPr wrap="square">
              <a:spAutoFit/>
            </a:bodyPr>
            <a:lstStyle/>
            <a:p>
              <a:pPr algn="r" rtl="1">
                <a:lnSpc>
                  <a:spcPct val="150000"/>
                </a:lnSpc>
                <a:spcBef>
                  <a:spcPts val="600"/>
                </a:spcBef>
                <a:buClr>
                  <a:srgbClr val="FFC000"/>
                </a:buClr>
              </a:pPr>
              <a:r>
                <a:rPr lang="en-US" sz="1600" b="1" dirty="0">
                  <a:solidFill>
                    <a:schemeClr val="bg1"/>
                  </a:solidFill>
                  <a:latin typeface="Tahoma" pitchFamily="34" charset="0"/>
                  <a:ea typeface="Tahoma" pitchFamily="34" charset="0"/>
                  <a:cs typeface="Tahoma" pitchFamily="34" charset="0"/>
                </a:rPr>
                <a:t>Indoor play area</a:t>
              </a:r>
              <a:endParaRPr lang="he-IL" sz="1600" b="1" dirty="0">
                <a:solidFill>
                  <a:schemeClr val="bg1"/>
                </a:solidFill>
                <a:latin typeface="Tahoma" pitchFamily="34" charset="0"/>
                <a:ea typeface="Tahoma" pitchFamily="34" charset="0"/>
                <a:cs typeface="Tahoma" pitchFamily="34" charset="0"/>
              </a:endParaRPr>
            </a:p>
            <a:p>
              <a:pPr algn="r" rtl="1">
                <a:lnSpc>
                  <a:spcPct val="150000"/>
                </a:lnSpc>
                <a:spcBef>
                  <a:spcPts val="600"/>
                </a:spcBef>
                <a:buClr>
                  <a:srgbClr val="FFC000"/>
                </a:buClr>
              </a:pPr>
              <a:endParaRPr lang="he-IL" sz="1600" b="1" dirty="0">
                <a:solidFill>
                  <a:schemeClr val="bg1"/>
                </a:solidFill>
                <a:latin typeface="Tahoma" pitchFamily="34" charset="0"/>
                <a:ea typeface="Tahoma" pitchFamily="34" charset="0"/>
                <a:cs typeface="Tahoma" pitchFamily="34" charset="0"/>
              </a:endParaRPr>
            </a:p>
          </p:txBody>
        </p:sp>
      </p:grpSp>
      <p:grpSp>
        <p:nvGrpSpPr>
          <p:cNvPr id="48" name="Group 47">
            <a:extLst>
              <a:ext uri="{FF2B5EF4-FFF2-40B4-BE49-F238E27FC236}">
                <a16:creationId xmlns:a16="http://schemas.microsoft.com/office/drawing/2014/main" id="{C240F5F8-DD7E-47DB-958E-171DD2A75DE6}"/>
              </a:ext>
            </a:extLst>
          </p:cNvPr>
          <p:cNvGrpSpPr/>
          <p:nvPr/>
        </p:nvGrpSpPr>
        <p:grpSpPr>
          <a:xfrm>
            <a:off x="1366869" y="2424802"/>
            <a:ext cx="1406570" cy="1130300"/>
            <a:chOff x="2202973" y="3603703"/>
            <a:chExt cx="774204" cy="619025"/>
          </a:xfrm>
        </p:grpSpPr>
        <p:sp>
          <p:nvSpPr>
            <p:cNvPr id="49" name="Oval 48">
              <a:extLst>
                <a:ext uri="{FF2B5EF4-FFF2-40B4-BE49-F238E27FC236}">
                  <a16:creationId xmlns:a16="http://schemas.microsoft.com/office/drawing/2014/main" id="{12FFBBCF-3AE5-4D66-B812-4356E451A3D6}"/>
                </a:ext>
              </a:extLst>
            </p:cNvPr>
            <p:cNvSpPr/>
            <p:nvPr/>
          </p:nvSpPr>
          <p:spPr>
            <a:xfrm>
              <a:off x="2299623"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50" name="מלבן 16">
              <a:extLst>
                <a:ext uri="{FF2B5EF4-FFF2-40B4-BE49-F238E27FC236}">
                  <a16:creationId xmlns:a16="http://schemas.microsoft.com/office/drawing/2014/main" id="{D8E158C8-CF39-4A70-81B0-1168C5B551D1}"/>
                </a:ext>
              </a:extLst>
            </p:cNvPr>
            <p:cNvSpPr/>
            <p:nvPr/>
          </p:nvSpPr>
          <p:spPr>
            <a:xfrm>
              <a:off x="2202973" y="3747956"/>
              <a:ext cx="774204" cy="474772"/>
            </a:xfrm>
            <a:prstGeom prst="rect">
              <a:avLst/>
            </a:prstGeom>
          </p:spPr>
          <p:txBody>
            <a:bodyPr wrap="square">
              <a:spAutoFit/>
            </a:bodyPr>
            <a:lstStyle/>
            <a:p>
              <a:pPr algn="r" rtl="1">
                <a:lnSpc>
                  <a:spcPct val="150000"/>
                </a:lnSpc>
                <a:spcBef>
                  <a:spcPts val="600"/>
                </a:spcBef>
                <a:buClr>
                  <a:srgbClr val="FFC000"/>
                </a:buClr>
              </a:pPr>
              <a:r>
                <a:rPr lang="en-US" b="1" dirty="0">
                  <a:solidFill>
                    <a:schemeClr val="bg1"/>
                  </a:solidFill>
                  <a:latin typeface="Tahoma" pitchFamily="34" charset="0"/>
                  <a:ea typeface="Tahoma" pitchFamily="34" charset="0"/>
                  <a:cs typeface="Tahoma" pitchFamily="34" charset="0"/>
                </a:rPr>
                <a:t>Gymboree</a:t>
              </a:r>
              <a:endParaRPr lang="he-IL" b="1" dirty="0">
                <a:solidFill>
                  <a:schemeClr val="bg1"/>
                </a:solidFill>
                <a:latin typeface="Tahoma" pitchFamily="34" charset="0"/>
                <a:ea typeface="Tahoma" pitchFamily="34" charset="0"/>
                <a:cs typeface="Tahoma" pitchFamily="34" charset="0"/>
              </a:endParaRPr>
            </a:p>
          </p:txBody>
        </p:sp>
      </p:grpSp>
      <p:grpSp>
        <p:nvGrpSpPr>
          <p:cNvPr id="51" name="Group 50">
            <a:extLst>
              <a:ext uri="{FF2B5EF4-FFF2-40B4-BE49-F238E27FC236}">
                <a16:creationId xmlns:a16="http://schemas.microsoft.com/office/drawing/2014/main" id="{610E0204-1A58-4A59-ABA9-D33C306F8AAC}"/>
              </a:ext>
            </a:extLst>
          </p:cNvPr>
          <p:cNvGrpSpPr/>
          <p:nvPr/>
        </p:nvGrpSpPr>
        <p:grpSpPr>
          <a:xfrm>
            <a:off x="1542462" y="1573404"/>
            <a:ext cx="977960" cy="685637"/>
            <a:chOff x="2343477" y="3698648"/>
            <a:chExt cx="599520" cy="375499"/>
          </a:xfrm>
        </p:grpSpPr>
        <p:sp>
          <p:nvSpPr>
            <p:cNvPr id="52" name="Oval 51">
              <a:extLst>
                <a:ext uri="{FF2B5EF4-FFF2-40B4-BE49-F238E27FC236}">
                  <a16:creationId xmlns:a16="http://schemas.microsoft.com/office/drawing/2014/main" id="{E3CCF0F8-9AC3-438E-BC96-FA7800CB7E79}"/>
                </a:ext>
              </a:extLst>
            </p:cNvPr>
            <p:cNvSpPr/>
            <p:nvPr/>
          </p:nvSpPr>
          <p:spPr>
            <a:xfrm>
              <a:off x="2456699" y="3698648"/>
              <a:ext cx="438671" cy="375499"/>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53" name="מלבן 16">
              <a:extLst>
                <a:ext uri="{FF2B5EF4-FFF2-40B4-BE49-F238E27FC236}">
                  <a16:creationId xmlns:a16="http://schemas.microsoft.com/office/drawing/2014/main" id="{6404A77E-6C4E-481A-AD55-DA593396A26F}"/>
                </a:ext>
              </a:extLst>
            </p:cNvPr>
            <p:cNvSpPr/>
            <p:nvPr/>
          </p:nvSpPr>
          <p:spPr>
            <a:xfrm>
              <a:off x="2343477" y="3782155"/>
              <a:ext cx="599520" cy="170701"/>
            </a:xfrm>
            <a:prstGeom prst="rect">
              <a:avLst/>
            </a:prstGeom>
          </p:spPr>
          <p:txBody>
            <a:bodyPr wrap="square">
              <a:spAutoFit/>
            </a:bodyPr>
            <a:lstStyle/>
            <a:p>
              <a:pPr algn="r" rtl="1">
                <a:lnSpc>
                  <a:spcPct val="150000"/>
                </a:lnSpc>
                <a:spcBef>
                  <a:spcPts val="600"/>
                </a:spcBef>
                <a:buClr>
                  <a:srgbClr val="FFC000"/>
                </a:buClr>
              </a:pPr>
              <a:r>
                <a:rPr lang="en-US" sz="1100" b="1" dirty="0">
                  <a:solidFill>
                    <a:schemeClr val="bg1"/>
                  </a:solidFill>
                  <a:latin typeface="Tahoma" pitchFamily="34" charset="0"/>
                  <a:ea typeface="Tahoma" pitchFamily="34" charset="0"/>
                  <a:cs typeface="Tahoma" pitchFamily="34" charset="0"/>
                </a:rPr>
                <a:t>Gymboree</a:t>
              </a:r>
              <a:endParaRPr lang="he-IL" sz="1100" b="1" dirty="0">
                <a:solidFill>
                  <a:schemeClr val="bg1"/>
                </a:solidFill>
                <a:latin typeface="Tahoma" pitchFamily="34" charset="0"/>
                <a:ea typeface="Tahoma" pitchFamily="34" charset="0"/>
                <a:cs typeface="Tahoma" pitchFamily="34" charset="0"/>
              </a:endParaRPr>
            </a:p>
          </p:txBody>
        </p:sp>
      </p:grpSp>
      <p:grpSp>
        <p:nvGrpSpPr>
          <p:cNvPr id="54" name="Group 53">
            <a:extLst>
              <a:ext uri="{FF2B5EF4-FFF2-40B4-BE49-F238E27FC236}">
                <a16:creationId xmlns:a16="http://schemas.microsoft.com/office/drawing/2014/main" id="{3E6B2A69-EFEE-46FF-8C6F-540E14A3A3E6}"/>
              </a:ext>
            </a:extLst>
          </p:cNvPr>
          <p:cNvGrpSpPr/>
          <p:nvPr/>
        </p:nvGrpSpPr>
        <p:grpSpPr>
          <a:xfrm>
            <a:off x="4458916" y="2701768"/>
            <a:ext cx="883547" cy="863441"/>
            <a:chOff x="2369180" y="3685574"/>
            <a:chExt cx="541642" cy="472876"/>
          </a:xfrm>
        </p:grpSpPr>
        <p:sp>
          <p:nvSpPr>
            <p:cNvPr id="55" name="Oval 54">
              <a:extLst>
                <a:ext uri="{FF2B5EF4-FFF2-40B4-BE49-F238E27FC236}">
                  <a16:creationId xmlns:a16="http://schemas.microsoft.com/office/drawing/2014/main" id="{EC48F2AB-9640-4156-8879-2A66B8F3DEAB}"/>
                </a:ext>
              </a:extLst>
            </p:cNvPr>
            <p:cNvSpPr/>
            <p:nvPr/>
          </p:nvSpPr>
          <p:spPr>
            <a:xfrm>
              <a:off x="2456699" y="3698648"/>
              <a:ext cx="438671" cy="3754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56" name="מלבן 16">
              <a:extLst>
                <a:ext uri="{FF2B5EF4-FFF2-40B4-BE49-F238E27FC236}">
                  <a16:creationId xmlns:a16="http://schemas.microsoft.com/office/drawing/2014/main" id="{95366429-6E5F-4581-A0A5-D5C029A94EF9}"/>
                </a:ext>
              </a:extLst>
            </p:cNvPr>
            <p:cNvSpPr/>
            <p:nvPr/>
          </p:nvSpPr>
          <p:spPr>
            <a:xfrm>
              <a:off x="2369180" y="3685574"/>
              <a:ext cx="541642" cy="472876"/>
            </a:xfrm>
            <a:prstGeom prst="rect">
              <a:avLst/>
            </a:prstGeom>
          </p:spPr>
          <p:txBody>
            <a:bodyPr wrap="square">
              <a:spAutoFit/>
            </a:bodyPr>
            <a:lstStyle/>
            <a:p>
              <a:pPr algn="r" rtl="1">
                <a:lnSpc>
                  <a:spcPct val="150000"/>
                </a:lnSpc>
                <a:spcBef>
                  <a:spcPts val="600"/>
                </a:spcBef>
                <a:buClr>
                  <a:srgbClr val="FFC000"/>
                </a:buClr>
              </a:pPr>
              <a:r>
                <a:rPr lang="en-US" sz="1050" b="1" dirty="0">
                  <a:solidFill>
                    <a:schemeClr val="bg1"/>
                  </a:solidFill>
                  <a:latin typeface="Tahoma" pitchFamily="34" charset="0"/>
                  <a:ea typeface="Tahoma" pitchFamily="34" charset="0"/>
                  <a:cs typeface="Tahoma" pitchFamily="34" charset="0"/>
                </a:rPr>
                <a:t>Indoor play area</a:t>
              </a:r>
              <a:endParaRPr lang="he-IL" sz="1050" b="1" dirty="0">
                <a:solidFill>
                  <a:schemeClr val="bg1"/>
                </a:solidFill>
                <a:latin typeface="Tahoma" pitchFamily="34" charset="0"/>
                <a:ea typeface="Tahoma" pitchFamily="34" charset="0"/>
                <a:cs typeface="Tahoma" pitchFamily="34" charset="0"/>
              </a:endParaRPr>
            </a:p>
            <a:p>
              <a:pPr algn="r" rtl="1">
                <a:lnSpc>
                  <a:spcPct val="150000"/>
                </a:lnSpc>
                <a:spcBef>
                  <a:spcPts val="600"/>
                </a:spcBef>
                <a:buClr>
                  <a:srgbClr val="FFC000"/>
                </a:buClr>
              </a:pPr>
              <a:endParaRPr lang="he-IL" sz="1050" b="1" dirty="0">
                <a:solidFill>
                  <a:schemeClr val="bg1"/>
                </a:solidFill>
                <a:latin typeface="Tahoma" pitchFamily="34" charset="0"/>
                <a:ea typeface="Tahoma" pitchFamily="34" charset="0"/>
                <a:cs typeface="Tahoma" pitchFamily="34" charset="0"/>
              </a:endParaRPr>
            </a:p>
          </p:txBody>
        </p:sp>
      </p:grpSp>
      <p:grpSp>
        <p:nvGrpSpPr>
          <p:cNvPr id="57" name="Group 56">
            <a:extLst>
              <a:ext uri="{FF2B5EF4-FFF2-40B4-BE49-F238E27FC236}">
                <a16:creationId xmlns:a16="http://schemas.microsoft.com/office/drawing/2014/main" id="{49200974-54FE-4772-9885-41E6557D9B6A}"/>
              </a:ext>
            </a:extLst>
          </p:cNvPr>
          <p:cNvGrpSpPr/>
          <p:nvPr/>
        </p:nvGrpSpPr>
        <p:grpSpPr>
          <a:xfrm>
            <a:off x="2106827" y="982990"/>
            <a:ext cx="1004018" cy="735554"/>
            <a:chOff x="2410438" y="3698648"/>
            <a:chExt cx="490075" cy="402837"/>
          </a:xfrm>
        </p:grpSpPr>
        <p:sp>
          <p:nvSpPr>
            <p:cNvPr id="79" name="Oval 78">
              <a:extLst>
                <a:ext uri="{FF2B5EF4-FFF2-40B4-BE49-F238E27FC236}">
                  <a16:creationId xmlns:a16="http://schemas.microsoft.com/office/drawing/2014/main" id="{F10DD48C-D512-4203-BCC8-16372A1256A7}"/>
                </a:ext>
              </a:extLst>
            </p:cNvPr>
            <p:cNvSpPr/>
            <p:nvPr/>
          </p:nvSpPr>
          <p:spPr>
            <a:xfrm>
              <a:off x="2456699" y="3698648"/>
              <a:ext cx="438671" cy="375499"/>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80" name="מלבן 16">
              <a:extLst>
                <a:ext uri="{FF2B5EF4-FFF2-40B4-BE49-F238E27FC236}">
                  <a16:creationId xmlns:a16="http://schemas.microsoft.com/office/drawing/2014/main" id="{9B62F59D-7E3E-4486-B5CA-BB2B4120F235}"/>
                </a:ext>
              </a:extLst>
            </p:cNvPr>
            <p:cNvSpPr/>
            <p:nvPr/>
          </p:nvSpPr>
          <p:spPr>
            <a:xfrm>
              <a:off x="2410438" y="3791724"/>
              <a:ext cx="490075" cy="309761"/>
            </a:xfrm>
            <a:prstGeom prst="rect">
              <a:avLst/>
            </a:prstGeom>
          </p:spPr>
          <p:txBody>
            <a:bodyPr wrap="square">
              <a:spAutoFit/>
            </a:bodyPr>
            <a:lstStyle/>
            <a:p>
              <a:pPr algn="r" rtl="1">
                <a:lnSpc>
                  <a:spcPct val="150000"/>
                </a:lnSpc>
                <a:spcBef>
                  <a:spcPts val="600"/>
                </a:spcBef>
                <a:buClr>
                  <a:srgbClr val="FFC000"/>
                </a:buClr>
              </a:pPr>
              <a:r>
                <a:rPr lang="en-US" sz="1100" b="1" dirty="0">
                  <a:solidFill>
                    <a:schemeClr val="bg1"/>
                  </a:solidFill>
                  <a:latin typeface="Tahoma" pitchFamily="34" charset="0"/>
                  <a:ea typeface="Tahoma" pitchFamily="34" charset="0"/>
                  <a:cs typeface="Tahoma" pitchFamily="34" charset="0"/>
                </a:rPr>
                <a:t>Gymboree</a:t>
              </a:r>
              <a:endParaRPr lang="he-IL" sz="1100" b="1" dirty="0">
                <a:solidFill>
                  <a:schemeClr val="bg1"/>
                </a:solidFill>
                <a:latin typeface="Tahoma" pitchFamily="34" charset="0"/>
                <a:ea typeface="Tahoma" pitchFamily="34" charset="0"/>
                <a:cs typeface="Tahoma" pitchFamily="34" charset="0"/>
              </a:endParaRPr>
            </a:p>
          </p:txBody>
        </p:sp>
      </p:grpSp>
      <p:grpSp>
        <p:nvGrpSpPr>
          <p:cNvPr id="81" name="Group 80">
            <a:extLst>
              <a:ext uri="{FF2B5EF4-FFF2-40B4-BE49-F238E27FC236}">
                <a16:creationId xmlns:a16="http://schemas.microsoft.com/office/drawing/2014/main" id="{1C7759B6-5A7A-4463-B9AD-D500E7DB9BC4}"/>
              </a:ext>
            </a:extLst>
          </p:cNvPr>
          <p:cNvGrpSpPr/>
          <p:nvPr/>
        </p:nvGrpSpPr>
        <p:grpSpPr>
          <a:xfrm>
            <a:off x="2545812" y="1909435"/>
            <a:ext cx="1406570" cy="1130300"/>
            <a:chOff x="2253088" y="3603703"/>
            <a:chExt cx="724089" cy="619025"/>
          </a:xfrm>
        </p:grpSpPr>
        <p:sp>
          <p:nvSpPr>
            <p:cNvPr id="88" name="Oval 87">
              <a:extLst>
                <a:ext uri="{FF2B5EF4-FFF2-40B4-BE49-F238E27FC236}">
                  <a16:creationId xmlns:a16="http://schemas.microsoft.com/office/drawing/2014/main" id="{67D32552-1DA6-4E52-BFB4-686CF1D2B7B1}"/>
                </a:ext>
              </a:extLst>
            </p:cNvPr>
            <p:cNvSpPr/>
            <p:nvPr/>
          </p:nvSpPr>
          <p:spPr>
            <a:xfrm>
              <a:off x="2299623"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90" name="מלבן 16">
              <a:extLst>
                <a:ext uri="{FF2B5EF4-FFF2-40B4-BE49-F238E27FC236}">
                  <a16:creationId xmlns:a16="http://schemas.microsoft.com/office/drawing/2014/main" id="{55A6C0AF-F55B-4FE6-B94E-FB45E6DCD172}"/>
                </a:ext>
              </a:extLst>
            </p:cNvPr>
            <p:cNvSpPr/>
            <p:nvPr/>
          </p:nvSpPr>
          <p:spPr>
            <a:xfrm>
              <a:off x="2253088" y="3747956"/>
              <a:ext cx="724089" cy="474772"/>
            </a:xfrm>
            <a:prstGeom prst="rect">
              <a:avLst/>
            </a:prstGeom>
          </p:spPr>
          <p:txBody>
            <a:bodyPr wrap="square">
              <a:spAutoFit/>
            </a:bodyPr>
            <a:lstStyle/>
            <a:p>
              <a:pPr algn="r" rtl="1">
                <a:lnSpc>
                  <a:spcPct val="150000"/>
                </a:lnSpc>
                <a:spcBef>
                  <a:spcPts val="600"/>
                </a:spcBef>
                <a:buClr>
                  <a:srgbClr val="FFC000"/>
                </a:buClr>
              </a:pPr>
              <a:r>
                <a:rPr lang="en-US" b="1" dirty="0">
                  <a:solidFill>
                    <a:schemeClr val="bg1"/>
                  </a:solidFill>
                  <a:latin typeface="Tahoma" pitchFamily="34" charset="0"/>
                  <a:ea typeface="Tahoma" pitchFamily="34" charset="0"/>
                  <a:cs typeface="Tahoma" pitchFamily="34" charset="0"/>
                </a:rPr>
                <a:t>Gymboree</a:t>
              </a:r>
              <a:endParaRPr lang="he-IL" b="1" dirty="0">
                <a:solidFill>
                  <a:schemeClr val="bg1"/>
                </a:solidFill>
                <a:latin typeface="Tahoma" pitchFamily="34" charset="0"/>
                <a:ea typeface="Tahoma" pitchFamily="34" charset="0"/>
                <a:cs typeface="Tahoma" pitchFamily="34" charset="0"/>
              </a:endParaRPr>
            </a:p>
          </p:txBody>
        </p:sp>
      </p:grpSp>
      <p:sp>
        <p:nvSpPr>
          <p:cNvPr id="91" name="מלבן 16">
            <a:extLst>
              <a:ext uri="{FF2B5EF4-FFF2-40B4-BE49-F238E27FC236}">
                <a16:creationId xmlns:a16="http://schemas.microsoft.com/office/drawing/2014/main" id="{E4B9E389-6C60-4877-B8E8-1835A2CC0275}"/>
              </a:ext>
            </a:extLst>
          </p:cNvPr>
          <p:cNvSpPr/>
          <p:nvPr/>
        </p:nvSpPr>
        <p:spPr>
          <a:xfrm>
            <a:off x="117116" y="4761966"/>
            <a:ext cx="4926857" cy="1477328"/>
          </a:xfrm>
          <a:prstGeom prst="rect">
            <a:avLst/>
          </a:prstGeom>
          <a:solidFill>
            <a:schemeClr val="bg1"/>
          </a:solidFill>
        </p:spPr>
        <p:txBody>
          <a:bodyPr wrap="square">
            <a:spAutoFit/>
          </a:bodyPr>
          <a:lstStyle/>
          <a:p>
            <a:pPr marL="285750" indent="-285750" algn="l">
              <a:spcBef>
                <a:spcPts val="600"/>
              </a:spcBef>
              <a:spcAft>
                <a:spcPts val="600"/>
              </a:spcAft>
              <a:buClr>
                <a:srgbClr val="4A78A6"/>
              </a:buClr>
              <a:buFont typeface="Tahoma" panose="020B0604030504040204" pitchFamily="34" charset="0"/>
              <a:buChar char="█"/>
              <a:defRPr/>
            </a:pPr>
            <a:r>
              <a:rPr lang="en-US" sz="1200" dirty="0">
                <a:solidFill>
                  <a:prstClr val="black"/>
                </a:solidFill>
                <a:latin typeface="Tahoma" pitchFamily="34" charset="0"/>
                <a:ea typeface="Tahoma" pitchFamily="34" charset="0"/>
                <a:cs typeface="Tahoma" pitchFamily="34" charset="0"/>
              </a:rPr>
              <a:t>Quality of professional guidance</a:t>
            </a:r>
          </a:p>
          <a:p>
            <a:pPr marL="285750" indent="-285750" algn="l">
              <a:spcBef>
                <a:spcPts val="600"/>
              </a:spcBef>
              <a:spcAft>
                <a:spcPts val="600"/>
              </a:spcAft>
              <a:buClr>
                <a:srgbClr val="4A78A6"/>
              </a:buClr>
              <a:buFont typeface="Tahoma" panose="020B0604030504040204" pitchFamily="34" charset="0"/>
              <a:buChar char="█"/>
              <a:defRPr/>
            </a:pPr>
            <a:r>
              <a:rPr lang="en-US" sz="1200" dirty="0">
                <a:solidFill>
                  <a:prstClr val="black"/>
                </a:solidFill>
                <a:latin typeface="Tahoma" pitchFamily="34" charset="0"/>
                <a:ea typeface="Tahoma" pitchFamily="34" charset="0"/>
                <a:cs typeface="Tahoma" pitchFamily="34" charset="0"/>
              </a:rPr>
              <a:t>In the absence of professional guidance, parents’ skills and availability to independently guide the experience are important</a:t>
            </a:r>
            <a:endParaRPr lang="he-IL" sz="1200" dirty="0">
              <a:solidFill>
                <a:prstClr val="black"/>
              </a:solidFill>
              <a:latin typeface="Tahoma" pitchFamily="34" charset="0"/>
              <a:ea typeface="Tahoma" pitchFamily="34" charset="0"/>
              <a:cs typeface="Tahoma" pitchFamily="34" charset="0"/>
            </a:endParaRPr>
          </a:p>
          <a:p>
            <a:pPr marL="285750" indent="-285750" algn="l">
              <a:spcBef>
                <a:spcPts val="600"/>
              </a:spcBef>
              <a:spcAft>
                <a:spcPts val="600"/>
              </a:spcAft>
              <a:buClr>
                <a:srgbClr val="4A78A6"/>
              </a:buClr>
              <a:buFont typeface="Tahoma" panose="020B0604030504040204" pitchFamily="34" charset="0"/>
              <a:buChar char="█"/>
              <a:defRPr/>
            </a:pPr>
            <a:r>
              <a:rPr lang="en-US" sz="1200" dirty="0">
                <a:solidFill>
                  <a:prstClr val="black"/>
                </a:solidFill>
                <a:latin typeface="Tahoma" pitchFamily="34" charset="0"/>
                <a:ea typeface="Tahoma" pitchFamily="34" charset="0"/>
                <a:cs typeface="Tahoma" pitchFamily="34" charset="0"/>
              </a:rPr>
              <a:t>Children’s basic skills and developmental stage</a:t>
            </a:r>
            <a:endParaRPr lang="he-IL" sz="1200" dirty="0">
              <a:solidFill>
                <a:prstClr val="black"/>
              </a:solidFill>
              <a:latin typeface="Tahoma" pitchFamily="34" charset="0"/>
              <a:ea typeface="Tahoma" pitchFamily="34" charset="0"/>
              <a:cs typeface="Tahoma" pitchFamily="34" charset="0"/>
            </a:endParaRPr>
          </a:p>
          <a:p>
            <a:pPr marL="285750" indent="-285750" algn="l">
              <a:spcBef>
                <a:spcPts val="600"/>
              </a:spcBef>
              <a:spcAft>
                <a:spcPts val="600"/>
              </a:spcAft>
              <a:buClr>
                <a:srgbClr val="4A78A6"/>
              </a:buClr>
              <a:buFont typeface="Tahoma" panose="020B0604030504040204" pitchFamily="34" charset="0"/>
              <a:buChar char="█"/>
              <a:defRPr/>
            </a:pPr>
            <a:r>
              <a:rPr lang="en-US" sz="1200" dirty="0">
                <a:solidFill>
                  <a:prstClr val="black"/>
                </a:solidFill>
                <a:latin typeface="Tahoma" pitchFamily="34" charset="0"/>
                <a:ea typeface="Tahoma" pitchFamily="34" charset="0"/>
                <a:cs typeface="Tahoma" pitchFamily="34" charset="0"/>
              </a:rPr>
              <a:t>Quality of the facilities and suitability for the desired solution</a:t>
            </a:r>
            <a:endParaRPr lang="he-IL" sz="1200" dirty="0">
              <a:solidFill>
                <a:prstClr val="black"/>
              </a:solidFill>
              <a:latin typeface="Tahoma" pitchFamily="34" charset="0"/>
              <a:ea typeface="Tahoma" pitchFamily="34" charset="0"/>
              <a:cs typeface="Tahoma" pitchFamily="34" charset="0"/>
            </a:endParaRPr>
          </a:p>
        </p:txBody>
      </p:sp>
      <p:grpSp>
        <p:nvGrpSpPr>
          <p:cNvPr id="92" name="Group 91">
            <a:extLst>
              <a:ext uri="{FF2B5EF4-FFF2-40B4-BE49-F238E27FC236}">
                <a16:creationId xmlns:a16="http://schemas.microsoft.com/office/drawing/2014/main" id="{90E77D2E-FE83-4C78-9A4E-2B5650A9E972}"/>
              </a:ext>
            </a:extLst>
          </p:cNvPr>
          <p:cNvGrpSpPr/>
          <p:nvPr/>
        </p:nvGrpSpPr>
        <p:grpSpPr>
          <a:xfrm>
            <a:off x="5025125" y="3088969"/>
            <a:ext cx="1290135" cy="1317847"/>
            <a:chOff x="2237112" y="3603703"/>
            <a:chExt cx="740065" cy="721738"/>
          </a:xfrm>
        </p:grpSpPr>
        <p:sp>
          <p:nvSpPr>
            <p:cNvPr id="95" name="Oval 94">
              <a:extLst>
                <a:ext uri="{FF2B5EF4-FFF2-40B4-BE49-F238E27FC236}">
                  <a16:creationId xmlns:a16="http://schemas.microsoft.com/office/drawing/2014/main" id="{A5FF763D-6C54-427E-840C-BADD02602ECF}"/>
                </a:ext>
              </a:extLst>
            </p:cNvPr>
            <p:cNvSpPr/>
            <p:nvPr/>
          </p:nvSpPr>
          <p:spPr>
            <a:xfrm>
              <a:off x="2299623" y="360370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96" name="מלבן 16">
              <a:extLst>
                <a:ext uri="{FF2B5EF4-FFF2-40B4-BE49-F238E27FC236}">
                  <a16:creationId xmlns:a16="http://schemas.microsoft.com/office/drawing/2014/main" id="{55747D28-BB17-461B-8BF5-E2FC597DE153}"/>
                </a:ext>
              </a:extLst>
            </p:cNvPr>
            <p:cNvSpPr/>
            <p:nvPr/>
          </p:nvSpPr>
          <p:spPr>
            <a:xfrm>
              <a:off x="2237112" y="3653420"/>
              <a:ext cx="724089" cy="672021"/>
            </a:xfrm>
            <a:prstGeom prst="rect">
              <a:avLst/>
            </a:prstGeom>
          </p:spPr>
          <p:txBody>
            <a:bodyPr wrap="square">
              <a:spAutoFit/>
            </a:bodyPr>
            <a:lstStyle/>
            <a:p>
              <a:pPr algn="r" rtl="1">
                <a:lnSpc>
                  <a:spcPct val="150000"/>
                </a:lnSpc>
                <a:spcBef>
                  <a:spcPts val="600"/>
                </a:spcBef>
                <a:buClr>
                  <a:srgbClr val="FFC000"/>
                </a:buClr>
              </a:pPr>
              <a:r>
                <a:rPr lang="en-US" sz="1600" b="1" dirty="0">
                  <a:solidFill>
                    <a:schemeClr val="bg1"/>
                  </a:solidFill>
                  <a:latin typeface="Tahoma" pitchFamily="34" charset="0"/>
                  <a:ea typeface="Tahoma" pitchFamily="34" charset="0"/>
                  <a:cs typeface="Tahoma" pitchFamily="34" charset="0"/>
                </a:rPr>
                <a:t>Indoor play area</a:t>
              </a:r>
              <a:endParaRPr lang="he-IL" sz="1600" b="1" dirty="0">
                <a:solidFill>
                  <a:schemeClr val="bg1"/>
                </a:solidFill>
                <a:latin typeface="Tahoma" pitchFamily="34" charset="0"/>
                <a:ea typeface="Tahoma" pitchFamily="34" charset="0"/>
                <a:cs typeface="Tahoma" pitchFamily="34" charset="0"/>
              </a:endParaRPr>
            </a:p>
            <a:p>
              <a:pPr algn="r" rtl="1">
                <a:lnSpc>
                  <a:spcPct val="150000"/>
                </a:lnSpc>
                <a:spcBef>
                  <a:spcPts val="600"/>
                </a:spcBef>
                <a:buClr>
                  <a:srgbClr val="FFC000"/>
                </a:buClr>
              </a:pPr>
              <a:endParaRPr lang="he-IL" sz="1600" b="1" dirty="0">
                <a:solidFill>
                  <a:schemeClr val="bg1"/>
                </a:solidFill>
                <a:latin typeface="Tahoma" pitchFamily="34" charset="0"/>
                <a:ea typeface="Tahoma" pitchFamily="34" charset="0"/>
                <a:cs typeface="Tahoma" pitchFamily="34" charset="0"/>
              </a:endParaRPr>
            </a:p>
          </p:txBody>
        </p:sp>
      </p:grpSp>
      <p:grpSp>
        <p:nvGrpSpPr>
          <p:cNvPr id="97" name="Group 96">
            <a:extLst>
              <a:ext uri="{FF2B5EF4-FFF2-40B4-BE49-F238E27FC236}">
                <a16:creationId xmlns:a16="http://schemas.microsoft.com/office/drawing/2014/main" id="{70FDC225-2E05-4D07-8D28-C5727BC528A8}"/>
              </a:ext>
            </a:extLst>
          </p:cNvPr>
          <p:cNvGrpSpPr/>
          <p:nvPr/>
        </p:nvGrpSpPr>
        <p:grpSpPr>
          <a:xfrm>
            <a:off x="2498708" y="3096767"/>
            <a:ext cx="1406570" cy="1130300"/>
            <a:chOff x="2253088" y="3603703"/>
            <a:chExt cx="724089" cy="619025"/>
          </a:xfrm>
        </p:grpSpPr>
        <p:sp>
          <p:nvSpPr>
            <p:cNvPr id="98" name="Oval 97">
              <a:extLst>
                <a:ext uri="{FF2B5EF4-FFF2-40B4-BE49-F238E27FC236}">
                  <a16:creationId xmlns:a16="http://schemas.microsoft.com/office/drawing/2014/main" id="{758E3837-D2A5-46FD-8B17-B06D9DFE720A}"/>
                </a:ext>
              </a:extLst>
            </p:cNvPr>
            <p:cNvSpPr/>
            <p:nvPr/>
          </p:nvSpPr>
          <p:spPr>
            <a:xfrm>
              <a:off x="2299623"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99" name="מלבן 16">
              <a:extLst>
                <a:ext uri="{FF2B5EF4-FFF2-40B4-BE49-F238E27FC236}">
                  <a16:creationId xmlns:a16="http://schemas.microsoft.com/office/drawing/2014/main" id="{98D76CB4-92DE-47A4-9811-0198F8D9C019}"/>
                </a:ext>
              </a:extLst>
            </p:cNvPr>
            <p:cNvSpPr/>
            <p:nvPr/>
          </p:nvSpPr>
          <p:spPr>
            <a:xfrm>
              <a:off x="2253088" y="3747956"/>
              <a:ext cx="724089" cy="474772"/>
            </a:xfrm>
            <a:prstGeom prst="rect">
              <a:avLst/>
            </a:prstGeom>
          </p:spPr>
          <p:txBody>
            <a:bodyPr wrap="square">
              <a:spAutoFit/>
            </a:bodyPr>
            <a:lstStyle/>
            <a:p>
              <a:pPr algn="r" rtl="1">
                <a:lnSpc>
                  <a:spcPct val="150000"/>
                </a:lnSpc>
                <a:spcBef>
                  <a:spcPts val="600"/>
                </a:spcBef>
                <a:buClr>
                  <a:srgbClr val="FFC000"/>
                </a:buClr>
              </a:pPr>
              <a:r>
                <a:rPr lang="en-US" b="1" dirty="0">
                  <a:solidFill>
                    <a:schemeClr val="bg1"/>
                  </a:solidFill>
                  <a:latin typeface="Tahoma" pitchFamily="34" charset="0"/>
                  <a:ea typeface="Tahoma" pitchFamily="34" charset="0"/>
                  <a:cs typeface="Tahoma" pitchFamily="34" charset="0"/>
                </a:rPr>
                <a:t>Gymboree</a:t>
              </a:r>
              <a:endParaRPr lang="he-IL" b="1" dirty="0">
                <a:solidFill>
                  <a:schemeClr val="bg1"/>
                </a:solidFill>
                <a:latin typeface="Tahoma" pitchFamily="34" charset="0"/>
                <a:ea typeface="Tahoma" pitchFamily="34" charset="0"/>
                <a:cs typeface="Tahoma" pitchFamily="34" charset="0"/>
              </a:endParaRPr>
            </a:p>
          </p:txBody>
        </p:sp>
      </p:grpSp>
      <p:sp>
        <p:nvSpPr>
          <p:cNvPr id="101" name="TextBox 100">
            <a:extLst>
              <a:ext uri="{FF2B5EF4-FFF2-40B4-BE49-F238E27FC236}">
                <a16:creationId xmlns:a16="http://schemas.microsoft.com/office/drawing/2014/main" id="{9847253D-6085-46AB-9D79-046765331309}"/>
              </a:ext>
            </a:extLst>
          </p:cNvPr>
          <p:cNvSpPr txBox="1"/>
          <p:nvPr/>
        </p:nvSpPr>
        <p:spPr>
          <a:xfrm>
            <a:off x="5043973" y="4656844"/>
            <a:ext cx="6947197" cy="1716688"/>
          </a:xfrm>
          <a:prstGeom prst="rect">
            <a:avLst/>
          </a:prstGeom>
          <a:noFill/>
        </p:spPr>
        <p:txBody>
          <a:bodyPr wrap="square">
            <a:spAutoFit/>
          </a:bodyPr>
          <a:lstStyle/>
          <a:p>
            <a:pPr marL="0" marR="0" lvl="0" indent="0" algn="l" defTabSz="914400" eaLnBrk="1" fontAlgn="auto" latinLnBrk="0" hangingPunct="1">
              <a:lnSpc>
                <a:spcPct val="150000"/>
              </a:lnSpc>
              <a:spcBef>
                <a:spcPts val="600"/>
              </a:spcBef>
              <a:spcAft>
                <a:spcPts val="0"/>
              </a:spcAft>
              <a:buClr>
                <a:srgbClr val="FFC000"/>
              </a:buClr>
              <a:buSzTx/>
              <a:buFontTx/>
              <a:buNone/>
              <a:tabLst/>
              <a:defRPr/>
            </a:pPr>
            <a:r>
              <a:rPr kumimoji="0" lang="en-US" sz="120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Parents from high socioeconomic backgrounds are more likely to interact with their children and guide them in mentally stimulating games. Parents from disadvantaged populations are more likely to seek solutions that offer their children an opportunity for free and independent play and an outlet for their energy. This may relate to parents’ level of awareness of their children's developmental needs and the importance of guidance and joint play, and their physical and emotional availability to be involved in joint play.</a:t>
            </a:r>
            <a:endParaRPr kumimoji="0" lang="he-IL"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nvGrpSpPr>
          <p:cNvPr id="8" name="Group 7">
            <a:extLst>
              <a:ext uri="{FF2B5EF4-FFF2-40B4-BE49-F238E27FC236}">
                <a16:creationId xmlns:a16="http://schemas.microsoft.com/office/drawing/2014/main" id="{29D6C6C3-CD96-44B5-AE35-0732C59D1A27}"/>
              </a:ext>
            </a:extLst>
          </p:cNvPr>
          <p:cNvGrpSpPr/>
          <p:nvPr/>
        </p:nvGrpSpPr>
        <p:grpSpPr>
          <a:xfrm>
            <a:off x="-1904835" y="4276302"/>
            <a:ext cx="12202048" cy="402340"/>
            <a:chOff x="-10047" y="4035166"/>
            <a:chExt cx="12202048" cy="402340"/>
          </a:xfrm>
        </p:grpSpPr>
        <p:sp>
          <p:nvSpPr>
            <p:cNvPr id="58" name="Rectangle 57">
              <a:extLst>
                <a:ext uri="{FF2B5EF4-FFF2-40B4-BE49-F238E27FC236}">
                  <a16:creationId xmlns:a16="http://schemas.microsoft.com/office/drawing/2014/main" id="{8DB748A1-B9F9-4BC1-B173-86F94A060BEC}"/>
                </a:ext>
              </a:extLst>
            </p:cNvPr>
            <p:cNvSpPr/>
            <p:nvPr/>
          </p:nvSpPr>
          <p:spPr>
            <a:xfrm>
              <a:off x="-10047" y="4115584"/>
              <a:ext cx="12202048" cy="321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highlight>
                  <a:srgbClr val="D2D3D5"/>
                </a:highlight>
              </a:endParaRPr>
            </a:p>
          </p:txBody>
        </p:sp>
        <p:sp>
          <p:nvSpPr>
            <p:cNvPr id="60" name="TextBox 59">
              <a:extLst>
                <a:ext uri="{FF2B5EF4-FFF2-40B4-BE49-F238E27FC236}">
                  <a16:creationId xmlns:a16="http://schemas.microsoft.com/office/drawing/2014/main" id="{809F1A72-9480-4783-9EEC-CD3EB8D6D868}"/>
                </a:ext>
              </a:extLst>
            </p:cNvPr>
            <p:cNvSpPr txBox="1"/>
            <p:nvPr/>
          </p:nvSpPr>
          <p:spPr>
            <a:xfrm>
              <a:off x="2442731" y="4035166"/>
              <a:ext cx="9640297" cy="371577"/>
            </a:xfrm>
            <a:prstGeom prst="rect">
              <a:avLst/>
            </a:prstGeom>
            <a:noFill/>
          </p:spPr>
          <p:txBody>
            <a:bodyPr wrap="square">
              <a:spAutoFit/>
            </a:bodyPr>
            <a:lstStyle/>
            <a:p>
              <a:pPr marL="0" marR="0" lvl="0" indent="0" algn="l" defTabSz="914400" eaLnBrk="1" fontAlgn="auto" latinLnBrk="0" hangingPunct="1">
                <a:lnSpc>
                  <a:spcPct val="150000"/>
                </a:lnSpc>
                <a:spcBef>
                  <a:spcPts val="600"/>
                </a:spcBef>
                <a:spcAft>
                  <a:spcPts val="400"/>
                </a:spcAft>
                <a:buClr>
                  <a:srgbClr val="FFC000"/>
                </a:buClr>
                <a:buSzTx/>
                <a:buFontTx/>
                <a:buNone/>
                <a:tabLst/>
                <a:defRP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The degree and quality of solutions that each space provides are affected by a number of key factors:</a:t>
              </a:r>
              <a:endPar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41120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21</a:t>
            </a:fld>
            <a:endParaRPr lang="en-US" dirty="0"/>
          </a:p>
        </p:txBody>
      </p:sp>
      <p:sp>
        <p:nvSpPr>
          <p:cNvPr id="4" name="TextBox 3">
            <a:extLst>
              <a:ext uri="{FF2B5EF4-FFF2-40B4-BE49-F238E27FC236}">
                <a16:creationId xmlns:a16="http://schemas.microsoft.com/office/drawing/2014/main" id="{6BCCEC4B-7206-4C90-8C67-D9A7FB963D73}"/>
              </a:ext>
            </a:extLst>
          </p:cNvPr>
          <p:cNvSpPr txBox="1"/>
          <p:nvPr/>
        </p:nvSpPr>
        <p:spPr>
          <a:xfrm>
            <a:off x="-10047"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Design of the Indoor Play Area Space</a:t>
            </a:r>
            <a:endParaRPr lang="he-IL" sz="1400" dirty="0">
              <a:solidFill>
                <a:prstClr val="white"/>
              </a:solidFill>
              <a:latin typeface="Tahoma" pitchFamily="34" charset="0"/>
              <a:ea typeface="Tahoma" pitchFamily="34" charset="0"/>
              <a:cs typeface="Tahoma" pitchFamily="34" charset="0"/>
            </a:endParaRPr>
          </a:p>
        </p:txBody>
      </p:sp>
      <p:sp>
        <p:nvSpPr>
          <p:cNvPr id="5" name="מלבן 16">
            <a:extLst>
              <a:ext uri="{FF2B5EF4-FFF2-40B4-BE49-F238E27FC236}">
                <a16:creationId xmlns:a16="http://schemas.microsoft.com/office/drawing/2014/main" id="{6130497F-370F-40E6-9962-4FF7A20526E5}"/>
              </a:ext>
            </a:extLst>
          </p:cNvPr>
          <p:cNvSpPr/>
          <p:nvPr/>
        </p:nvSpPr>
        <p:spPr>
          <a:xfrm>
            <a:off x="7086378" y="425424"/>
            <a:ext cx="4752750" cy="1993687"/>
          </a:xfrm>
          <a:prstGeom prst="rect">
            <a:avLst/>
          </a:prstGeom>
          <a:solidFill>
            <a:srgbClr val="FFC000"/>
          </a:solidFill>
        </p:spPr>
        <p:txBody>
          <a:bodyPr wrap="square">
            <a:spAutoFit/>
          </a:bodyPr>
          <a:lstStyle/>
          <a:p>
            <a:pPr algn="l">
              <a:lnSpc>
                <a:spcPct val="150000"/>
              </a:lnSpc>
              <a:spcBef>
                <a:spcPts val="600"/>
              </a:spcBef>
              <a:buClr>
                <a:srgbClr val="FFC000"/>
              </a:buClr>
            </a:pPr>
            <a:r>
              <a:rPr lang="en-US" sz="1200" dirty="0">
                <a:latin typeface="Tahoma" pitchFamily="34" charset="0"/>
                <a:ea typeface="Tahoma" pitchFamily="34" charset="0"/>
                <a:cs typeface="Tahoma" pitchFamily="34" charset="0"/>
              </a:rPr>
              <a:t>As part of the Urban95 program in the Tel Aviv-Jaffa Municipality, guidelines for indoor play areas for young children are being developed. The plan details the program’s perspective and key values related to activities for young children, principles and specifications for planning and design, and more. Based on this document, a section in the observation indicator was developed to assess the suitability of the physical space:</a:t>
            </a:r>
          </a:p>
        </p:txBody>
      </p:sp>
      <p:graphicFrame>
        <p:nvGraphicFramePr>
          <p:cNvPr id="6" name="Table 3">
            <a:extLst>
              <a:ext uri="{FF2B5EF4-FFF2-40B4-BE49-F238E27FC236}">
                <a16:creationId xmlns:a16="http://schemas.microsoft.com/office/drawing/2014/main" id="{2A6BF455-2312-4D75-AFDD-E16F27AC5F5A}"/>
              </a:ext>
            </a:extLst>
          </p:cNvPr>
          <p:cNvGraphicFramePr>
            <a:graphicFrameLocks noGrp="1"/>
          </p:cNvGraphicFramePr>
          <p:nvPr>
            <p:extLst>
              <p:ext uri="{D42A27DB-BD31-4B8C-83A1-F6EECF244321}">
                <p14:modId xmlns:p14="http://schemas.microsoft.com/office/powerpoint/2010/main" val="3398891143"/>
              </p:ext>
            </p:extLst>
          </p:nvPr>
        </p:nvGraphicFramePr>
        <p:xfrm>
          <a:off x="7607583" y="2530191"/>
          <a:ext cx="3962981" cy="3561754"/>
        </p:xfrm>
        <a:graphic>
          <a:graphicData uri="http://schemas.openxmlformats.org/drawingml/2006/table">
            <a:tbl>
              <a:tblPr rtl="1">
                <a:tableStyleId>{5940675A-B579-460E-94D1-54222C63F5DA}</a:tableStyleId>
              </a:tblPr>
              <a:tblGrid>
                <a:gridCol w="1484455">
                  <a:extLst>
                    <a:ext uri="{9D8B030D-6E8A-4147-A177-3AD203B41FA5}">
                      <a16:colId xmlns:a16="http://schemas.microsoft.com/office/drawing/2014/main" val="2246295882"/>
                    </a:ext>
                  </a:extLst>
                </a:gridCol>
                <a:gridCol w="2478526">
                  <a:extLst>
                    <a:ext uri="{9D8B030D-6E8A-4147-A177-3AD203B41FA5}">
                      <a16:colId xmlns:a16="http://schemas.microsoft.com/office/drawing/2014/main" val="4065639172"/>
                    </a:ext>
                  </a:extLst>
                </a:gridCol>
              </a:tblGrid>
              <a:tr h="508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Tahoma" pitchFamily="34" charset="0"/>
                          <a:ea typeface="Tahoma" pitchFamily="34" charset="0"/>
                          <a:cs typeface="Tahoma" pitchFamily="34" charset="0"/>
                        </a:rPr>
                        <a:t>Average score</a:t>
                      </a:r>
                      <a:endParaRPr lang="he-IL" sz="1200" b="0" dirty="0">
                        <a:solidFill>
                          <a:schemeClr val="bg1"/>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Tahoma" pitchFamily="34" charset="0"/>
                          <a:ea typeface="Tahoma" pitchFamily="34" charset="0"/>
                          <a:cs typeface="Tahoma" pitchFamily="34" charset="0"/>
                        </a:rPr>
                        <a:t>Extent to which the space provides a solution:</a:t>
                      </a:r>
                      <a:endParaRPr lang="he-IL" sz="1200" b="0" dirty="0">
                        <a:solidFill>
                          <a:schemeClr val="bg1"/>
                        </a:solidFill>
                        <a:latin typeface="Tahoma" pitchFamily="34" charset="0"/>
                        <a:ea typeface="Tahoma" pitchFamily="34" charset="0"/>
                        <a:cs typeface="Tahoma" pitchFamily="34" charset="0"/>
                      </a:endParaRPr>
                    </a:p>
                  </a:txBody>
                  <a:tcPr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67233132"/>
                  </a:ext>
                </a:extLst>
              </a:tr>
              <a:tr h="508822">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kumimoji="0" lang="he-IL" sz="20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6.3</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kumimoji="0" lang="en-US" sz="1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Movement</a:t>
                      </a:r>
                      <a:endParaRPr kumimoji="0" lang="he-IL" sz="1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extLst>
                  <a:ext uri="{0D108BD9-81ED-4DB2-BD59-A6C34878D82A}">
                    <a16:rowId xmlns:a16="http://schemas.microsoft.com/office/drawing/2014/main" val="300541893"/>
                  </a:ext>
                </a:extLst>
              </a:tr>
              <a:tr h="508822">
                <a:tc>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r>
                        <a:rPr kumimoji="0" lang="he-IL" sz="20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5.6</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r>
                        <a:rPr kumimoji="0" lang="en-US" sz="1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Fine motor skills</a:t>
                      </a:r>
                      <a:endParaRPr kumimoji="0" lang="he-IL" sz="1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extLst>
                  <a:ext uri="{0D108BD9-81ED-4DB2-BD59-A6C34878D82A}">
                    <a16:rowId xmlns:a16="http://schemas.microsoft.com/office/drawing/2014/main" val="3257650718"/>
                  </a:ext>
                </a:extLst>
              </a:tr>
              <a:tr h="508822">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he-IL" sz="2000" b="1" dirty="0">
                          <a:solidFill>
                            <a:schemeClr val="bg1"/>
                          </a:solidFill>
                          <a:latin typeface="Tahoma" pitchFamily="34" charset="0"/>
                          <a:ea typeface="Tahoma" pitchFamily="34" charset="0"/>
                          <a:cs typeface="Tahoma" pitchFamily="34" charset="0"/>
                        </a:rPr>
                        <a:t>4.5</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en-US" sz="1800" b="1" dirty="0">
                          <a:solidFill>
                            <a:schemeClr val="bg1"/>
                          </a:solidFill>
                          <a:latin typeface="Tahoma" pitchFamily="34" charset="0"/>
                          <a:ea typeface="Tahoma" pitchFamily="34" charset="0"/>
                          <a:cs typeface="Tahoma" pitchFamily="34" charset="0"/>
                        </a:rPr>
                        <a:t>Symbolic</a:t>
                      </a:r>
                      <a:endParaRPr lang="he-IL" sz="1800" b="1" dirty="0">
                        <a:solidFill>
                          <a:schemeClr val="bg1"/>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extLst>
                  <a:ext uri="{0D108BD9-81ED-4DB2-BD59-A6C34878D82A}">
                    <a16:rowId xmlns:a16="http://schemas.microsoft.com/office/drawing/2014/main" val="95580178"/>
                  </a:ext>
                </a:extLst>
              </a:tr>
              <a:tr h="508822">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he-IL" sz="2000" b="1" dirty="0">
                          <a:solidFill>
                            <a:srgbClr val="4A78A6"/>
                          </a:solidFill>
                          <a:latin typeface="Tahoma" pitchFamily="34" charset="0"/>
                          <a:ea typeface="Tahoma" pitchFamily="34" charset="0"/>
                          <a:cs typeface="Tahoma" pitchFamily="34" charset="0"/>
                        </a:rPr>
                        <a:t>3.8</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en-US" sz="1800" b="1" dirty="0">
                          <a:solidFill>
                            <a:srgbClr val="4A78A6"/>
                          </a:solidFill>
                          <a:latin typeface="Tahoma" pitchFamily="34" charset="0"/>
                          <a:ea typeface="Tahoma" pitchFamily="34" charset="0"/>
                          <a:cs typeface="Tahoma" pitchFamily="34" charset="0"/>
                        </a:rPr>
                        <a:t>Senses</a:t>
                      </a:r>
                      <a:endParaRPr lang="he-IL" sz="1800" b="1" dirty="0">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extLst>
                  <a:ext uri="{0D108BD9-81ED-4DB2-BD59-A6C34878D82A}">
                    <a16:rowId xmlns:a16="http://schemas.microsoft.com/office/drawing/2014/main" val="1183945510"/>
                  </a:ext>
                </a:extLst>
              </a:tr>
              <a:tr h="508822">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he-IL" sz="2000" b="1" dirty="0">
                          <a:solidFill>
                            <a:srgbClr val="4A78A6"/>
                          </a:solidFill>
                          <a:latin typeface="Tahoma" pitchFamily="34" charset="0"/>
                          <a:ea typeface="Tahoma" pitchFamily="34" charset="0"/>
                          <a:cs typeface="Tahoma" pitchFamily="34" charset="0"/>
                        </a:rPr>
                        <a:t>3.5</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en-US" sz="1800" b="1" dirty="0">
                          <a:solidFill>
                            <a:srgbClr val="4A78A6"/>
                          </a:solidFill>
                          <a:latin typeface="Tahoma" pitchFamily="34" charset="0"/>
                          <a:ea typeface="Tahoma" pitchFamily="34" charset="0"/>
                          <a:cs typeface="Tahoma" pitchFamily="34" charset="0"/>
                        </a:rPr>
                        <a:t>Interactive</a:t>
                      </a:r>
                      <a:endParaRPr lang="he-IL" sz="1800" b="1" dirty="0">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extLst>
                  <a:ext uri="{0D108BD9-81ED-4DB2-BD59-A6C34878D82A}">
                    <a16:rowId xmlns:a16="http://schemas.microsoft.com/office/drawing/2014/main" val="2039924065"/>
                  </a:ext>
                </a:extLst>
              </a:tr>
              <a:tr h="508822">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he-IL" sz="2000" b="1" dirty="0">
                          <a:solidFill>
                            <a:srgbClr val="4A78A6"/>
                          </a:solidFill>
                          <a:latin typeface="Tahoma" pitchFamily="34" charset="0"/>
                          <a:ea typeface="Tahoma" pitchFamily="34" charset="0"/>
                          <a:cs typeface="Tahoma" pitchFamily="34" charset="0"/>
                        </a:rPr>
                        <a:t>2.8</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FF1"/>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en-US" sz="1800" b="1" dirty="0">
                          <a:solidFill>
                            <a:srgbClr val="4A78A6"/>
                          </a:solidFill>
                          <a:latin typeface="Tahoma" pitchFamily="34" charset="0"/>
                          <a:ea typeface="Tahoma" pitchFamily="34" charset="0"/>
                          <a:cs typeface="Tahoma" pitchFamily="34" charset="0"/>
                        </a:rPr>
                        <a:t>Literacy</a:t>
                      </a:r>
                      <a:endParaRPr lang="he-IL" sz="1800" b="1" dirty="0">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FF1"/>
                    </a:solidFill>
                  </a:tcPr>
                </a:tc>
                <a:extLst>
                  <a:ext uri="{0D108BD9-81ED-4DB2-BD59-A6C34878D82A}">
                    <a16:rowId xmlns:a16="http://schemas.microsoft.com/office/drawing/2014/main" val="130527068"/>
                  </a:ext>
                </a:extLst>
              </a:tr>
            </a:tbl>
          </a:graphicData>
        </a:graphic>
      </p:graphicFrame>
      <p:sp>
        <p:nvSpPr>
          <p:cNvPr id="91" name="מלבן 16">
            <a:extLst>
              <a:ext uri="{FF2B5EF4-FFF2-40B4-BE49-F238E27FC236}">
                <a16:creationId xmlns:a16="http://schemas.microsoft.com/office/drawing/2014/main" id="{E4B9E389-6C60-4877-B8E8-1835A2CC0275}"/>
              </a:ext>
            </a:extLst>
          </p:cNvPr>
          <p:cNvSpPr/>
          <p:nvPr/>
        </p:nvSpPr>
        <p:spPr>
          <a:xfrm>
            <a:off x="92364" y="486979"/>
            <a:ext cx="6811260" cy="2693045"/>
          </a:xfrm>
          <a:prstGeom prst="rect">
            <a:avLst/>
          </a:prstGeom>
          <a:noFill/>
        </p:spPr>
        <p:txBody>
          <a:bodyPr wrap="square">
            <a:spAutoFit/>
          </a:bodyPr>
          <a:lstStyle/>
          <a:p>
            <a:pPr marL="171450" indent="-171450" algn="l">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For most categories, the average in the Centre and South is higher than the general average.</a:t>
            </a:r>
            <a:endParaRPr lang="he-IL" sz="1200" dirty="0">
              <a:latin typeface="Tahoma" pitchFamily="34" charset="0"/>
              <a:ea typeface="Tahoma" pitchFamily="34" charset="0"/>
              <a:cs typeface="Tahoma" pitchFamily="34" charset="0"/>
            </a:endParaRPr>
          </a:p>
          <a:p>
            <a:pPr marL="171450" indent="-171450" algn="l">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 observed indoor play areas offer a space and facilities for physical exercise and for developing and practicing gross and fine motor skills and eye-hand coordination</a:t>
            </a:r>
            <a:r>
              <a:rPr lang="he-IL" sz="1200" dirty="0">
                <a:latin typeface="Tahoma" pitchFamily="34" charset="0"/>
                <a:ea typeface="Tahoma" pitchFamily="34" charset="0"/>
                <a:cs typeface="Tahoma" pitchFamily="34" charset="0"/>
              </a:rPr>
              <a:t>.</a:t>
            </a:r>
          </a:p>
          <a:p>
            <a:pPr marL="171450" indent="-171450" algn="l">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 equipment and facilities encourage imaginative play and a creative and symbolic experience.</a:t>
            </a:r>
            <a:endParaRPr lang="he-IL" sz="1200" dirty="0">
              <a:latin typeface="Tahoma" pitchFamily="34" charset="0"/>
              <a:ea typeface="Tahoma" pitchFamily="34" charset="0"/>
              <a:cs typeface="Tahoma" pitchFamily="34" charset="0"/>
            </a:endParaRPr>
          </a:p>
          <a:p>
            <a:pPr marL="171450" indent="-171450" algn="l">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There is a moderate level of variety in the textures of equipment in the observed play areas. Most spaces have fixtures and equipment made of plastic or wood or covered with soft nylon upholstery.</a:t>
            </a:r>
            <a:endParaRPr lang="he-IL" sz="1200" dirty="0">
              <a:latin typeface="Tahoma" pitchFamily="34" charset="0"/>
              <a:ea typeface="Tahoma" pitchFamily="34" charset="0"/>
              <a:cs typeface="Tahoma" pitchFamily="34" charset="0"/>
            </a:endParaRPr>
          </a:p>
          <a:p>
            <a:pPr marL="171450" indent="-171450" algn="l">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A moderate amount of interactive game accessories were observed in the play areas. Most games were stored on shelves or in storage containers, so visitors (and observers) could not always see everything that is available</a:t>
            </a:r>
            <a:r>
              <a:rPr lang="he-IL" sz="1200" dirty="0">
                <a:latin typeface="Tahoma" pitchFamily="34" charset="0"/>
                <a:ea typeface="Tahoma" pitchFamily="34" charset="0"/>
                <a:cs typeface="Tahoma" pitchFamily="34" charset="0"/>
              </a:rPr>
              <a:t>.</a:t>
            </a:r>
          </a:p>
          <a:p>
            <a:pPr marL="171450" indent="-171450" algn="l">
              <a:spcBef>
                <a:spcPts val="600"/>
              </a:spcBef>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Most indoor play areas have spaces for reading to groups, but few books were available.</a:t>
            </a:r>
            <a:endParaRPr lang="he-IL" sz="1200" dirty="0">
              <a:latin typeface="Tahoma" pitchFamily="34" charset="0"/>
              <a:ea typeface="Tahoma" pitchFamily="34" charset="0"/>
              <a:cs typeface="Tahoma" pitchFamily="34" charset="0"/>
            </a:endParaRPr>
          </a:p>
        </p:txBody>
      </p:sp>
      <p:sp>
        <p:nvSpPr>
          <p:cNvPr id="70" name="TextBox 69">
            <a:extLst>
              <a:ext uri="{FF2B5EF4-FFF2-40B4-BE49-F238E27FC236}">
                <a16:creationId xmlns:a16="http://schemas.microsoft.com/office/drawing/2014/main" id="{05DF283E-8EFC-4770-A106-15A4D354CB7C}"/>
              </a:ext>
            </a:extLst>
          </p:cNvPr>
          <p:cNvSpPr txBox="1"/>
          <p:nvPr/>
        </p:nvSpPr>
        <p:spPr>
          <a:xfrm>
            <a:off x="7086379" y="6203643"/>
            <a:ext cx="3850578" cy="246221"/>
          </a:xfrm>
          <a:prstGeom prst="rect">
            <a:avLst/>
          </a:prstGeom>
          <a:noFill/>
        </p:spPr>
        <p:txBody>
          <a:bodyPr wrap="square" rtlCol="1">
            <a:spAutoFit/>
          </a:bodyPr>
          <a:lstStyle/>
          <a:p>
            <a:pPr algn="r" rtl="1"/>
            <a:r>
              <a:rPr lang="en-US" sz="1000" dirty="0">
                <a:latin typeface="Calibri" panose="020F0502020204030204" pitchFamily="34" charset="0"/>
                <a:cs typeface="Calibri" panose="020F0502020204030204" pitchFamily="34" charset="0"/>
              </a:rPr>
              <a:t>* Scores range from  1 and 7 (1 = not at all, and 7 = very much)</a:t>
            </a:r>
            <a:endParaRPr lang="he-IL" sz="1000" dirty="0">
              <a:latin typeface="Calibri" panose="020F0502020204030204" pitchFamily="34" charset="0"/>
              <a:cs typeface="Calibri" panose="020F0502020204030204" pitchFamily="34" charset="0"/>
            </a:endParaRPr>
          </a:p>
        </p:txBody>
      </p:sp>
      <p:pic>
        <p:nvPicPr>
          <p:cNvPr id="71" name="Picture 70">
            <a:extLst>
              <a:ext uri="{FF2B5EF4-FFF2-40B4-BE49-F238E27FC236}">
                <a16:creationId xmlns:a16="http://schemas.microsoft.com/office/drawing/2014/main" id="{17A65FAA-8E02-4153-84CE-7EE05B0F9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24" y="3240733"/>
            <a:ext cx="3805635" cy="2140669"/>
          </a:xfrm>
          <a:prstGeom prst="ellipse">
            <a:avLst/>
          </a:prstGeom>
          <a:ln w="63500" cap="rnd">
            <a:solidFill>
              <a:schemeClr val="bg1"/>
            </a:solidFill>
          </a:ln>
          <a:effectLst/>
        </p:spPr>
      </p:pic>
      <p:sp>
        <p:nvSpPr>
          <p:cNvPr id="74" name="TextBox 73">
            <a:extLst>
              <a:ext uri="{FF2B5EF4-FFF2-40B4-BE49-F238E27FC236}">
                <a16:creationId xmlns:a16="http://schemas.microsoft.com/office/drawing/2014/main" id="{B1B12F78-49E7-45AB-8CD9-133F3AED422E}"/>
              </a:ext>
            </a:extLst>
          </p:cNvPr>
          <p:cNvSpPr txBox="1"/>
          <p:nvPr/>
        </p:nvSpPr>
        <p:spPr>
          <a:xfrm>
            <a:off x="0" y="6167931"/>
            <a:ext cx="9301018" cy="246221"/>
          </a:xfrm>
          <a:prstGeom prst="rect">
            <a:avLst/>
          </a:prstGeom>
          <a:noFill/>
        </p:spPr>
        <p:txBody>
          <a:bodyPr wrap="square" rtlCol="1">
            <a:spAutoFit/>
          </a:bodyPr>
          <a:lstStyle/>
          <a:p>
            <a:pPr algn="l"/>
            <a:r>
              <a:rPr lang="en-US" sz="1000" dirty="0">
                <a:latin typeface="Calibri" panose="020F0502020204030204" pitchFamily="34" charset="0"/>
                <a:cs typeface="Calibri" panose="020F0502020204030204" pitchFamily="34" charset="0"/>
              </a:rPr>
              <a:t>Right: Rozin indoor play area designed </a:t>
            </a:r>
            <a:r>
              <a:rPr lang="en-US" sz="1000" dirty="0">
                <a:latin typeface="Tahoma"/>
                <a:ea typeface="Tahoma"/>
                <a:cs typeface="Tahoma"/>
              </a:rPr>
              <a:t>in accordance with the Urban95 layout</a:t>
            </a:r>
            <a:r>
              <a:rPr lang="en-US" sz="1000" dirty="0">
                <a:latin typeface="Calibri" panose="020F0502020204030204" pitchFamily="34" charset="0"/>
                <a:cs typeface="Calibri" panose="020F0502020204030204" pitchFamily="34" charset="0"/>
              </a:rPr>
              <a:t>, Northern region   Left: Beit Raka indoor play area, Jaffa region</a:t>
            </a:r>
            <a:endParaRPr lang="he-IL" sz="1000" dirty="0">
              <a:latin typeface="Calibri" panose="020F0502020204030204" pitchFamily="34" charset="0"/>
              <a:cs typeface="Calibri" panose="020F0502020204030204" pitchFamily="34" charset="0"/>
            </a:endParaRPr>
          </a:p>
        </p:txBody>
      </p:sp>
      <p:pic>
        <p:nvPicPr>
          <p:cNvPr id="78" name="Picture 77">
            <a:extLst>
              <a:ext uri="{FF2B5EF4-FFF2-40B4-BE49-F238E27FC236}">
                <a16:creationId xmlns:a16="http://schemas.microsoft.com/office/drawing/2014/main" id="{E4B22A8C-32E5-415A-8A81-E6E6A3C62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455" y="3204433"/>
            <a:ext cx="2125745" cy="2834327"/>
          </a:xfrm>
          <a:prstGeom prst="ellipse">
            <a:avLst/>
          </a:prstGeom>
          <a:ln w="63500" cap="rnd">
            <a:solidFill>
              <a:schemeClr val="bg1"/>
            </a:solidFill>
          </a:ln>
          <a:effectLst/>
        </p:spPr>
      </p:pic>
    </p:spTree>
    <p:extLst>
      <p:ext uri="{BB962C8B-B14F-4D97-AF65-F5344CB8AC3E}">
        <p14:creationId xmlns:p14="http://schemas.microsoft.com/office/powerpoint/2010/main" val="2688407700"/>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958DB-D56C-42DF-A5FE-92A2A392864F}"/>
              </a:ext>
            </a:extLst>
          </p:cNvPr>
          <p:cNvSpPr/>
          <p:nvPr/>
        </p:nvSpPr>
        <p:spPr>
          <a:xfrm>
            <a:off x="-10047" y="496364"/>
            <a:ext cx="12181953" cy="2799549"/>
          </a:xfrm>
          <a:prstGeom prst="rect">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TextBox 11">
            <a:extLst>
              <a:ext uri="{FF2B5EF4-FFF2-40B4-BE49-F238E27FC236}">
                <a16:creationId xmlns:a16="http://schemas.microsoft.com/office/drawing/2014/main" id="{D8628082-3AF0-4124-8DDF-887C234DA15C}"/>
              </a:ext>
            </a:extLst>
          </p:cNvPr>
          <p:cNvSpPr txBox="1"/>
          <p:nvPr/>
        </p:nvSpPr>
        <p:spPr>
          <a:xfrm>
            <a:off x="0" y="34591"/>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Consumption of Services &amp; Satisfaction</a:t>
            </a:r>
            <a:endParaRPr lang="he-IL" sz="1400" b="1" dirty="0">
              <a:solidFill>
                <a:prstClr val="white"/>
              </a:solidFill>
              <a:latin typeface="Tahoma" pitchFamily="34" charset="0"/>
              <a:ea typeface="Tahoma" pitchFamily="34" charset="0"/>
              <a:cs typeface="Tahoma" pitchFamily="34" charset="0"/>
            </a:endParaRPr>
          </a:p>
        </p:txBody>
      </p:sp>
      <p:sp>
        <p:nvSpPr>
          <p:cNvPr id="13" name="TextBox 12">
            <a:extLst>
              <a:ext uri="{FF2B5EF4-FFF2-40B4-BE49-F238E27FC236}">
                <a16:creationId xmlns:a16="http://schemas.microsoft.com/office/drawing/2014/main" id="{6822EBE7-C324-4F0D-A39B-72A0F6DF0D3D}"/>
              </a:ext>
            </a:extLst>
          </p:cNvPr>
          <p:cNvSpPr txBox="1"/>
          <p:nvPr/>
        </p:nvSpPr>
        <p:spPr>
          <a:xfrm>
            <a:off x="77482" y="557360"/>
            <a:ext cx="3061635" cy="2627451"/>
          </a:xfrm>
          <a:prstGeom prst="rect">
            <a:avLst/>
          </a:prstGeom>
          <a:solidFill>
            <a:srgbClr val="4A78A6"/>
          </a:solidFill>
          <a:ln>
            <a:noFill/>
          </a:ln>
        </p:spPr>
        <p:txBody>
          <a:bodyPr wrap="square">
            <a:spAutoFit/>
          </a:bodyPr>
          <a:lstStyle/>
          <a:p>
            <a:pPr algn="l">
              <a:lnSpc>
                <a:spcPct val="150000"/>
              </a:lnSpc>
            </a:pPr>
            <a:r>
              <a:rPr lang="en-US" sz="1600" dirty="0">
                <a:solidFill>
                  <a:schemeClr val="bg1"/>
                </a:solidFill>
                <a:latin typeface="Tahoma" pitchFamily="34" charset="0"/>
                <a:ea typeface="Tahoma" pitchFamily="34" charset="0"/>
                <a:cs typeface="Tahoma" pitchFamily="34" charset="0"/>
              </a:rPr>
              <a:t>The community center complex is designed to provide a solution for all sectors of the neighborhood population. Within this, the indoor play area is a major “anchor” for young children</a:t>
            </a:r>
            <a:endParaRPr lang="he-IL" sz="2000" noProof="0" dirty="0">
              <a:solidFill>
                <a:schemeClr val="bg1"/>
              </a:solidFill>
              <a:latin typeface="Tahoma" pitchFamily="34" charset="0"/>
              <a:ea typeface="Tahoma" pitchFamily="34" charset="0"/>
              <a:cs typeface="Tahoma" pitchFamily="34" charset="0"/>
            </a:endParaRPr>
          </a:p>
        </p:txBody>
      </p:sp>
      <p:graphicFrame>
        <p:nvGraphicFramePr>
          <p:cNvPr id="15" name="Table 3">
            <a:extLst>
              <a:ext uri="{FF2B5EF4-FFF2-40B4-BE49-F238E27FC236}">
                <a16:creationId xmlns:a16="http://schemas.microsoft.com/office/drawing/2014/main" id="{95A7584E-CD98-4F72-895A-861D039855C3}"/>
              </a:ext>
            </a:extLst>
          </p:cNvPr>
          <p:cNvGraphicFramePr>
            <a:graphicFrameLocks noGrp="1"/>
          </p:cNvGraphicFramePr>
          <p:nvPr>
            <p:extLst>
              <p:ext uri="{D42A27DB-BD31-4B8C-83A1-F6EECF244321}">
                <p14:modId xmlns:p14="http://schemas.microsoft.com/office/powerpoint/2010/main" val="3887622277"/>
              </p:ext>
            </p:extLst>
          </p:nvPr>
        </p:nvGraphicFramePr>
        <p:xfrm>
          <a:off x="77919" y="3744430"/>
          <a:ext cx="11928914" cy="2621280"/>
        </p:xfrm>
        <a:graphic>
          <a:graphicData uri="http://schemas.openxmlformats.org/drawingml/2006/table">
            <a:tbl>
              <a:tblPr rtl="1">
                <a:tableStyleId>{5940675A-B579-460E-94D1-54222C63F5DA}</a:tableStyleId>
              </a:tblPr>
              <a:tblGrid>
                <a:gridCol w="2493906">
                  <a:extLst>
                    <a:ext uri="{9D8B030D-6E8A-4147-A177-3AD203B41FA5}">
                      <a16:colId xmlns:a16="http://schemas.microsoft.com/office/drawing/2014/main" val="2246295882"/>
                    </a:ext>
                  </a:extLst>
                </a:gridCol>
                <a:gridCol w="9435008">
                  <a:extLst>
                    <a:ext uri="{9D8B030D-6E8A-4147-A177-3AD203B41FA5}">
                      <a16:colId xmlns:a16="http://schemas.microsoft.com/office/drawing/2014/main" val="406563917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4A78A6"/>
                          </a:solidFill>
                          <a:latin typeface="Tahoma" pitchFamily="34" charset="0"/>
                          <a:ea typeface="Tahoma" pitchFamily="34" charset="0"/>
                          <a:cs typeface="Tahoma" pitchFamily="34" charset="0"/>
                        </a:rPr>
                        <a:t>Multi-age</a:t>
                      </a:r>
                      <a:endParaRPr lang="he-IL" sz="18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76200" cap="flat" cmpd="sng" algn="ctr">
                      <a:solidFill>
                        <a:srgbClr val="FFF26B"/>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26B"/>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Families with multiple siblings of</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different ages cannot receive a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full solution given the age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limits at indoor play areas</a:t>
                      </a: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76200" cap="flat" cmpd="sng" algn="ctr">
                      <a:solidFill>
                        <a:srgbClr val="FFF26B"/>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rgbClr val="FFF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233132"/>
                  </a:ext>
                </a:extLst>
              </a:tr>
              <a:tr h="560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4A78A6"/>
                          </a:solidFill>
                          <a:latin typeface="Tahoma" pitchFamily="34" charset="0"/>
                          <a:ea typeface="Tahoma" pitchFamily="34" charset="0"/>
                          <a:cs typeface="Tahoma" pitchFamily="34" charset="0"/>
                        </a:rPr>
                        <a:t>Noise and overcrowding</a:t>
                      </a:r>
                      <a:endParaRPr lang="he-IL" sz="18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26B"/>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There is a tendency to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avoid spending time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 crowded indoor spaces, especially</a:t>
                      </a: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during the Covid-19 pandemic. </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F26B"/>
                      </a:solidFill>
                      <a:prstDash val="solid"/>
                      <a:round/>
                      <a:headEnd type="none" w="med" len="med"/>
                      <a:tailEnd type="none" w="med" len="med"/>
                    </a:lnT>
                    <a:lnB w="76200" cap="flat" cmpd="sng" algn="ctr">
                      <a:solidFill>
                        <a:srgbClr val="FFF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1893"/>
                  </a:ext>
                </a:extLst>
              </a:tr>
              <a:tr h="560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4A78A6"/>
                          </a:solidFill>
                          <a:latin typeface="Tahoma" pitchFamily="34" charset="0"/>
                          <a:ea typeface="Tahoma" pitchFamily="34" charset="0"/>
                          <a:cs typeface="Tahoma" pitchFamily="34" charset="0"/>
                        </a:rPr>
                        <a:t>Attractiveness of appearance</a:t>
                      </a:r>
                      <a:endParaRPr lang="he-IL" sz="1800" b="1" dirty="0">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26B"/>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Wear and tear of equipment gives a feeling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en-US"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of neglect and poor quality</a:t>
                      </a:r>
                      <a:endParaRPr kumimoji="0" lang="he-IL" sz="11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F26B"/>
                      </a:solidFill>
                      <a:prstDash val="solid"/>
                      <a:round/>
                      <a:headEnd type="none" w="med" len="med"/>
                      <a:tailEnd type="none" w="med" len="med"/>
                    </a:lnT>
                    <a:lnB w="76200" cap="flat" cmpd="sng" algn="ctr">
                      <a:solidFill>
                        <a:srgbClr val="FFF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684657"/>
                  </a:ext>
                </a:extLst>
              </a:tr>
            </a:tbl>
          </a:graphicData>
        </a:graphic>
      </p:graphicFrame>
      <p:sp>
        <p:nvSpPr>
          <p:cNvPr id="16" name="TextBox 15">
            <a:extLst>
              <a:ext uri="{FF2B5EF4-FFF2-40B4-BE49-F238E27FC236}">
                <a16:creationId xmlns:a16="http://schemas.microsoft.com/office/drawing/2014/main" id="{F6AA1E70-CF49-4613-8DC9-316647F855A7}"/>
              </a:ext>
            </a:extLst>
          </p:cNvPr>
          <p:cNvSpPr txBox="1"/>
          <p:nvPr/>
        </p:nvSpPr>
        <p:spPr>
          <a:xfrm>
            <a:off x="4670319" y="3176888"/>
            <a:ext cx="6409735" cy="523220"/>
          </a:xfrm>
          <a:prstGeom prst="rect">
            <a:avLst/>
          </a:prstGeom>
          <a:noFill/>
          <a:ln>
            <a:noFill/>
          </a:ln>
        </p:spPr>
        <p:txBody>
          <a:bodyPr wrap="square">
            <a:spAutoFit/>
          </a:bodyPr>
          <a:lstStyle/>
          <a:p>
            <a:pPr algn="r" rtl="1"/>
            <a:endParaRPr lang="he-IL" sz="1400" dirty="0">
              <a:solidFill>
                <a:prstClr val="black"/>
              </a:solidFill>
              <a:latin typeface="Tahoma" pitchFamily="34" charset="0"/>
              <a:ea typeface="Tahoma" pitchFamily="34" charset="0"/>
              <a:cs typeface="Tahoma" pitchFamily="34" charset="0"/>
            </a:endParaRPr>
          </a:p>
          <a:p>
            <a:pPr algn="r" rtl="1"/>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Main barriers to accessing indoor play area services, and possible solutions:</a:t>
            </a:r>
            <a:endParaRPr lang="he-IL" sz="2800" dirty="0"/>
          </a:p>
        </p:txBody>
      </p:sp>
      <p:grpSp>
        <p:nvGrpSpPr>
          <p:cNvPr id="29" name="Group 28">
            <a:extLst>
              <a:ext uri="{FF2B5EF4-FFF2-40B4-BE49-F238E27FC236}">
                <a16:creationId xmlns:a16="http://schemas.microsoft.com/office/drawing/2014/main" id="{94B75A5D-6267-47C4-8E79-83773AACE022}"/>
              </a:ext>
            </a:extLst>
          </p:cNvPr>
          <p:cNvGrpSpPr/>
          <p:nvPr/>
        </p:nvGrpSpPr>
        <p:grpSpPr>
          <a:xfrm>
            <a:off x="4881180" y="3833769"/>
            <a:ext cx="1199749" cy="994991"/>
            <a:chOff x="2253088" y="3708306"/>
            <a:chExt cx="724089" cy="606466"/>
          </a:xfrm>
        </p:grpSpPr>
        <p:sp>
          <p:nvSpPr>
            <p:cNvPr id="30" name="Oval 29">
              <a:extLst>
                <a:ext uri="{FF2B5EF4-FFF2-40B4-BE49-F238E27FC236}">
                  <a16:creationId xmlns:a16="http://schemas.microsoft.com/office/drawing/2014/main" id="{0FEDCE15-CF94-4612-AD59-2B6270EE3C9F}"/>
                </a:ext>
              </a:extLst>
            </p:cNvPr>
            <p:cNvSpPr/>
            <p:nvPr/>
          </p:nvSpPr>
          <p:spPr>
            <a:xfrm>
              <a:off x="2276355" y="3708306"/>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31" name="מלבן 16">
              <a:extLst>
                <a:ext uri="{FF2B5EF4-FFF2-40B4-BE49-F238E27FC236}">
                  <a16:creationId xmlns:a16="http://schemas.microsoft.com/office/drawing/2014/main" id="{0A4960C5-46AD-4B78-8D04-757A82B20AC1}"/>
                </a:ext>
              </a:extLst>
            </p:cNvPr>
            <p:cNvSpPr/>
            <p:nvPr/>
          </p:nvSpPr>
          <p:spPr>
            <a:xfrm>
              <a:off x="2253088" y="3730738"/>
              <a:ext cx="724089" cy="539846"/>
            </a:xfrm>
            <a:prstGeom prst="rect">
              <a:avLst/>
            </a:prstGeom>
          </p:spPr>
          <p:txBody>
            <a:bodyPr wrap="square">
              <a:spAutoFit/>
            </a:bodyPr>
            <a:lstStyle/>
            <a:p>
              <a:pPr algn="ctr" rtl="1">
                <a:lnSpc>
                  <a:spcPct val="150000"/>
                </a:lnSpc>
                <a:spcBef>
                  <a:spcPts val="600"/>
                </a:spcBef>
                <a:buClr>
                  <a:srgbClr val="FFC000"/>
                </a:buClr>
              </a:pPr>
              <a:r>
                <a:rPr lang="en-US" sz="1200" b="1" dirty="0">
                  <a:solidFill>
                    <a:schemeClr val="bg1"/>
                  </a:solidFill>
                  <a:latin typeface="Tahoma" pitchFamily="34" charset="0"/>
                  <a:ea typeface="Tahoma" pitchFamily="34" charset="0"/>
                  <a:cs typeface="Tahoma" pitchFamily="34" charset="0"/>
                </a:rPr>
                <a:t>Parallel activities and classes</a:t>
              </a:r>
              <a:endParaRPr lang="he-IL" sz="1200" b="1" dirty="0">
                <a:solidFill>
                  <a:schemeClr val="bg1"/>
                </a:solidFill>
                <a:latin typeface="Tahoma" pitchFamily="34" charset="0"/>
                <a:ea typeface="Tahoma" pitchFamily="34" charset="0"/>
                <a:cs typeface="Tahoma" pitchFamily="34" charset="0"/>
              </a:endParaRPr>
            </a:p>
          </p:txBody>
        </p:sp>
      </p:grpSp>
      <p:grpSp>
        <p:nvGrpSpPr>
          <p:cNvPr id="41" name="Group 40">
            <a:extLst>
              <a:ext uri="{FF2B5EF4-FFF2-40B4-BE49-F238E27FC236}">
                <a16:creationId xmlns:a16="http://schemas.microsoft.com/office/drawing/2014/main" id="{F4D1D862-8E52-4B9F-A4CC-FD3416B7F39D}"/>
              </a:ext>
            </a:extLst>
          </p:cNvPr>
          <p:cNvGrpSpPr/>
          <p:nvPr/>
        </p:nvGrpSpPr>
        <p:grpSpPr>
          <a:xfrm>
            <a:off x="2636065" y="4658378"/>
            <a:ext cx="1181161" cy="974615"/>
            <a:chOff x="2253088" y="3714333"/>
            <a:chExt cx="724089" cy="606466"/>
          </a:xfrm>
        </p:grpSpPr>
        <p:sp>
          <p:nvSpPr>
            <p:cNvPr id="42" name="Oval 41">
              <a:extLst>
                <a:ext uri="{FF2B5EF4-FFF2-40B4-BE49-F238E27FC236}">
                  <a16:creationId xmlns:a16="http://schemas.microsoft.com/office/drawing/2014/main" id="{3653408C-39BF-45EF-B2CC-226B90C1DF2C}"/>
                </a:ext>
              </a:extLst>
            </p:cNvPr>
            <p:cNvSpPr/>
            <p:nvPr/>
          </p:nvSpPr>
          <p:spPr>
            <a:xfrm>
              <a:off x="2272627" y="371433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43" name="מלבן 16">
              <a:extLst>
                <a:ext uri="{FF2B5EF4-FFF2-40B4-BE49-F238E27FC236}">
                  <a16:creationId xmlns:a16="http://schemas.microsoft.com/office/drawing/2014/main" id="{9B824AC2-6FD5-426A-9E8D-B6054C98A2A7}"/>
                </a:ext>
              </a:extLst>
            </p:cNvPr>
            <p:cNvSpPr/>
            <p:nvPr/>
          </p:nvSpPr>
          <p:spPr>
            <a:xfrm>
              <a:off x="2253088" y="3747956"/>
              <a:ext cx="724089" cy="551133"/>
            </a:xfrm>
            <a:prstGeom prst="rect">
              <a:avLst/>
            </a:prstGeom>
          </p:spPr>
          <p:txBody>
            <a:bodyPr wrap="square">
              <a:spAutoFit/>
            </a:bodyPr>
            <a:lstStyle/>
            <a:p>
              <a:pPr algn="ctr" rtl="1">
                <a:lnSpc>
                  <a:spcPct val="150000"/>
                </a:lnSpc>
                <a:spcBef>
                  <a:spcPts val="600"/>
                </a:spcBef>
                <a:buClr>
                  <a:srgbClr val="FFC000"/>
                </a:buClr>
              </a:pPr>
              <a:r>
                <a:rPr lang="en-US" sz="1200" b="1" dirty="0">
                  <a:latin typeface="Tahoma" pitchFamily="34" charset="0"/>
                  <a:ea typeface="Tahoma" pitchFamily="34" charset="0"/>
                  <a:cs typeface="Tahoma" pitchFamily="34" charset="0"/>
                </a:rPr>
                <a:t>Extend operating hours</a:t>
              </a:r>
              <a:endParaRPr lang="he-IL" sz="1200" b="1" dirty="0">
                <a:latin typeface="Tahoma" pitchFamily="34" charset="0"/>
                <a:ea typeface="Tahoma" pitchFamily="34" charset="0"/>
                <a:cs typeface="Tahoma" pitchFamily="34" charset="0"/>
              </a:endParaRPr>
            </a:p>
          </p:txBody>
        </p:sp>
      </p:grpSp>
      <p:grpSp>
        <p:nvGrpSpPr>
          <p:cNvPr id="47" name="Group 46">
            <a:extLst>
              <a:ext uri="{FF2B5EF4-FFF2-40B4-BE49-F238E27FC236}">
                <a16:creationId xmlns:a16="http://schemas.microsoft.com/office/drawing/2014/main" id="{B0EF4CC7-0786-4E0E-A35C-121BBB16E30D}"/>
              </a:ext>
            </a:extLst>
          </p:cNvPr>
          <p:cNvGrpSpPr/>
          <p:nvPr/>
        </p:nvGrpSpPr>
        <p:grpSpPr>
          <a:xfrm>
            <a:off x="3396446" y="5396789"/>
            <a:ext cx="1119931" cy="1011901"/>
            <a:chOff x="2253088" y="3621089"/>
            <a:chExt cx="724089" cy="606466"/>
          </a:xfrm>
        </p:grpSpPr>
        <p:sp>
          <p:nvSpPr>
            <p:cNvPr id="48" name="Oval 47">
              <a:extLst>
                <a:ext uri="{FF2B5EF4-FFF2-40B4-BE49-F238E27FC236}">
                  <a16:creationId xmlns:a16="http://schemas.microsoft.com/office/drawing/2014/main" id="{B93C8041-34C6-4C62-9BA1-E32C36D5D044}"/>
                </a:ext>
              </a:extLst>
            </p:cNvPr>
            <p:cNvSpPr/>
            <p:nvPr/>
          </p:nvSpPr>
          <p:spPr>
            <a:xfrm>
              <a:off x="2260989" y="3621089"/>
              <a:ext cx="677554" cy="606466"/>
            </a:xfrm>
            <a:prstGeom prst="ellipse">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49" name="מלבן 16">
              <a:extLst>
                <a:ext uri="{FF2B5EF4-FFF2-40B4-BE49-F238E27FC236}">
                  <a16:creationId xmlns:a16="http://schemas.microsoft.com/office/drawing/2014/main" id="{5303FEB2-26C7-448B-968C-14597BE9747F}"/>
                </a:ext>
              </a:extLst>
            </p:cNvPr>
            <p:cNvSpPr/>
            <p:nvPr/>
          </p:nvSpPr>
          <p:spPr>
            <a:xfrm>
              <a:off x="2253088" y="3747956"/>
              <a:ext cx="724089" cy="276691"/>
            </a:xfrm>
            <a:prstGeom prst="rect">
              <a:avLst/>
            </a:prstGeom>
          </p:spPr>
          <p:txBody>
            <a:bodyPr wrap="square">
              <a:spAutoFit/>
            </a:bodyPr>
            <a:lstStyle/>
            <a:p>
              <a:pPr algn="ctr" rtl="1">
                <a:spcBef>
                  <a:spcPts val="600"/>
                </a:spcBef>
                <a:buClr>
                  <a:srgbClr val="FFC000"/>
                </a:buClr>
              </a:pPr>
              <a:r>
                <a:rPr lang="en-US" sz="1200" b="1" dirty="0">
                  <a:latin typeface="Tahoma" pitchFamily="34" charset="0"/>
                  <a:ea typeface="Tahoma" pitchFamily="34" charset="0"/>
                  <a:cs typeface="Tahoma" pitchFamily="34" charset="0"/>
                </a:rPr>
                <a:t>Maintain cleanliness</a:t>
              </a:r>
              <a:endParaRPr lang="he-IL" sz="1200" b="1" dirty="0">
                <a:latin typeface="Tahoma" pitchFamily="34" charset="0"/>
                <a:ea typeface="Tahoma" pitchFamily="34" charset="0"/>
                <a:cs typeface="Tahoma" pitchFamily="34" charset="0"/>
              </a:endParaRPr>
            </a:p>
          </p:txBody>
        </p:sp>
      </p:grpSp>
      <p:grpSp>
        <p:nvGrpSpPr>
          <p:cNvPr id="56" name="Group 55">
            <a:extLst>
              <a:ext uri="{FF2B5EF4-FFF2-40B4-BE49-F238E27FC236}">
                <a16:creationId xmlns:a16="http://schemas.microsoft.com/office/drawing/2014/main" id="{CA9F1322-76F4-46F2-84BC-CED91834E07D}"/>
              </a:ext>
            </a:extLst>
          </p:cNvPr>
          <p:cNvGrpSpPr/>
          <p:nvPr/>
        </p:nvGrpSpPr>
        <p:grpSpPr>
          <a:xfrm>
            <a:off x="4073657" y="4666556"/>
            <a:ext cx="1149288" cy="974615"/>
            <a:chOff x="2272627" y="3714333"/>
            <a:chExt cx="704550" cy="606466"/>
          </a:xfrm>
        </p:grpSpPr>
        <p:sp>
          <p:nvSpPr>
            <p:cNvPr id="57" name="Oval 56">
              <a:extLst>
                <a:ext uri="{FF2B5EF4-FFF2-40B4-BE49-F238E27FC236}">
                  <a16:creationId xmlns:a16="http://schemas.microsoft.com/office/drawing/2014/main" id="{C6F24DE7-A50A-40E4-94CF-99B725E20B65}"/>
                </a:ext>
              </a:extLst>
            </p:cNvPr>
            <p:cNvSpPr/>
            <p:nvPr/>
          </p:nvSpPr>
          <p:spPr>
            <a:xfrm>
              <a:off x="2272627" y="371433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58" name="מלבן 16">
              <a:extLst>
                <a:ext uri="{FF2B5EF4-FFF2-40B4-BE49-F238E27FC236}">
                  <a16:creationId xmlns:a16="http://schemas.microsoft.com/office/drawing/2014/main" id="{36F558C9-0272-430C-9CAC-9C62EAB060FF}"/>
                </a:ext>
              </a:extLst>
            </p:cNvPr>
            <p:cNvSpPr/>
            <p:nvPr/>
          </p:nvSpPr>
          <p:spPr>
            <a:xfrm>
              <a:off x="2299623" y="3747955"/>
              <a:ext cx="677554" cy="551133"/>
            </a:xfrm>
            <a:prstGeom prst="rect">
              <a:avLst/>
            </a:prstGeom>
          </p:spPr>
          <p:txBody>
            <a:bodyPr wrap="square">
              <a:spAutoFit/>
            </a:bodyPr>
            <a:lstStyle/>
            <a:p>
              <a:pPr algn="ctr" rtl="1">
                <a:lnSpc>
                  <a:spcPct val="150000"/>
                </a:lnSpc>
                <a:spcBef>
                  <a:spcPts val="600"/>
                </a:spcBef>
                <a:buClr>
                  <a:srgbClr val="FFC000"/>
                </a:buClr>
              </a:pPr>
              <a:r>
                <a:rPr lang="en-US" sz="1200" b="1" dirty="0">
                  <a:latin typeface="Tahoma" pitchFamily="34" charset="0"/>
                  <a:ea typeface="Tahoma" pitchFamily="34" charset="0"/>
                  <a:cs typeface="Tahoma" pitchFamily="34" charset="0"/>
                </a:rPr>
                <a:t>Limit number of attendees</a:t>
              </a:r>
              <a:endParaRPr lang="he-IL" sz="1200" b="1" dirty="0">
                <a:latin typeface="Tahoma" pitchFamily="34" charset="0"/>
                <a:ea typeface="Tahoma" pitchFamily="34" charset="0"/>
                <a:cs typeface="Tahoma" pitchFamily="34" charset="0"/>
              </a:endParaRPr>
            </a:p>
          </p:txBody>
        </p:sp>
      </p:grpSp>
      <p:grpSp>
        <p:nvGrpSpPr>
          <p:cNvPr id="59" name="Group 58">
            <a:extLst>
              <a:ext uri="{FF2B5EF4-FFF2-40B4-BE49-F238E27FC236}">
                <a16:creationId xmlns:a16="http://schemas.microsoft.com/office/drawing/2014/main" id="{7DE88936-1275-4F24-AF33-C2AEA950E5C1}"/>
              </a:ext>
            </a:extLst>
          </p:cNvPr>
          <p:cNvGrpSpPr/>
          <p:nvPr/>
        </p:nvGrpSpPr>
        <p:grpSpPr>
          <a:xfrm>
            <a:off x="4612285" y="5386714"/>
            <a:ext cx="1430847" cy="1011901"/>
            <a:chOff x="2137210" y="3621089"/>
            <a:chExt cx="925111" cy="606466"/>
          </a:xfrm>
        </p:grpSpPr>
        <p:sp>
          <p:nvSpPr>
            <p:cNvPr id="60" name="Oval 59">
              <a:extLst>
                <a:ext uri="{FF2B5EF4-FFF2-40B4-BE49-F238E27FC236}">
                  <a16:creationId xmlns:a16="http://schemas.microsoft.com/office/drawing/2014/main" id="{501F7D2F-08CA-47A5-A2B9-F0DD570D6792}"/>
                </a:ext>
              </a:extLst>
            </p:cNvPr>
            <p:cNvSpPr/>
            <p:nvPr/>
          </p:nvSpPr>
          <p:spPr>
            <a:xfrm>
              <a:off x="2260989" y="3621089"/>
              <a:ext cx="677554" cy="606466"/>
            </a:xfrm>
            <a:prstGeom prst="ellipse">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61" name="מלבן 16">
              <a:extLst>
                <a:ext uri="{FF2B5EF4-FFF2-40B4-BE49-F238E27FC236}">
                  <a16:creationId xmlns:a16="http://schemas.microsoft.com/office/drawing/2014/main" id="{DBB78DDC-BD00-411C-B9C9-08262833CC50}"/>
                </a:ext>
              </a:extLst>
            </p:cNvPr>
            <p:cNvSpPr/>
            <p:nvPr/>
          </p:nvSpPr>
          <p:spPr>
            <a:xfrm>
              <a:off x="2137210" y="3709934"/>
              <a:ext cx="925111" cy="364810"/>
            </a:xfrm>
            <a:prstGeom prst="rect">
              <a:avLst/>
            </a:prstGeom>
          </p:spPr>
          <p:txBody>
            <a:bodyPr wrap="square">
              <a:spAutoFit/>
            </a:bodyPr>
            <a:lstStyle/>
            <a:p>
              <a:pPr algn="ctr" rtl="1">
                <a:lnSpc>
                  <a:spcPct val="150000"/>
                </a:lnSpc>
                <a:spcBef>
                  <a:spcPts val="600"/>
                </a:spcBef>
                <a:buClr>
                  <a:srgbClr val="FFC000"/>
                </a:buClr>
              </a:pPr>
              <a:r>
                <a:rPr lang="en-US" sz="1200" b="1" dirty="0">
                  <a:latin typeface="Tahoma" pitchFamily="34" charset="0"/>
                  <a:ea typeface="Tahoma" pitchFamily="34" charset="0"/>
                  <a:cs typeface="Tahoma" pitchFamily="34" charset="0"/>
                </a:rPr>
                <a:t>Frequent maintenance</a:t>
              </a:r>
              <a:endParaRPr lang="he-IL" sz="1200" b="1" dirty="0">
                <a:latin typeface="Tahoma" pitchFamily="34" charset="0"/>
                <a:ea typeface="Tahoma" pitchFamily="34" charset="0"/>
                <a:cs typeface="Tahoma" pitchFamily="34" charset="0"/>
              </a:endParaRPr>
            </a:p>
          </p:txBody>
        </p:sp>
      </p:grpSp>
      <p:grpSp>
        <p:nvGrpSpPr>
          <p:cNvPr id="62" name="Group 61">
            <a:extLst>
              <a:ext uri="{FF2B5EF4-FFF2-40B4-BE49-F238E27FC236}">
                <a16:creationId xmlns:a16="http://schemas.microsoft.com/office/drawing/2014/main" id="{A39E74B6-9EF6-4487-89E3-2B920F3C2A52}"/>
              </a:ext>
            </a:extLst>
          </p:cNvPr>
          <p:cNvGrpSpPr/>
          <p:nvPr/>
        </p:nvGrpSpPr>
        <p:grpSpPr>
          <a:xfrm>
            <a:off x="1893961" y="5383729"/>
            <a:ext cx="1271057" cy="1011900"/>
            <a:chOff x="2191536" y="3621089"/>
            <a:chExt cx="821799" cy="606466"/>
          </a:xfrm>
        </p:grpSpPr>
        <p:sp>
          <p:nvSpPr>
            <p:cNvPr id="63" name="Oval 62">
              <a:extLst>
                <a:ext uri="{FF2B5EF4-FFF2-40B4-BE49-F238E27FC236}">
                  <a16:creationId xmlns:a16="http://schemas.microsoft.com/office/drawing/2014/main" id="{8A25821D-03B5-441F-A096-EC3FCC6F1656}"/>
                </a:ext>
              </a:extLst>
            </p:cNvPr>
            <p:cNvSpPr/>
            <p:nvPr/>
          </p:nvSpPr>
          <p:spPr>
            <a:xfrm>
              <a:off x="2260989" y="3621089"/>
              <a:ext cx="677554" cy="606466"/>
            </a:xfrm>
            <a:prstGeom prst="ellipse">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64" name="מלבן 16">
              <a:extLst>
                <a:ext uri="{FF2B5EF4-FFF2-40B4-BE49-F238E27FC236}">
                  <a16:creationId xmlns:a16="http://schemas.microsoft.com/office/drawing/2014/main" id="{69E07952-DC5E-4080-9E09-1A25F0967D57}"/>
                </a:ext>
              </a:extLst>
            </p:cNvPr>
            <p:cNvSpPr/>
            <p:nvPr/>
          </p:nvSpPr>
          <p:spPr>
            <a:xfrm>
              <a:off x="2191536" y="3687242"/>
              <a:ext cx="821799" cy="451584"/>
            </a:xfrm>
            <a:prstGeom prst="rect">
              <a:avLst/>
            </a:prstGeom>
          </p:spPr>
          <p:txBody>
            <a:bodyPr wrap="square">
              <a:spAutoFit/>
            </a:bodyPr>
            <a:lstStyle/>
            <a:p>
              <a:pPr algn="ctr" rtl="1">
                <a:lnSpc>
                  <a:spcPct val="150000"/>
                </a:lnSpc>
                <a:spcBef>
                  <a:spcPts val="600"/>
                </a:spcBef>
                <a:buClr>
                  <a:srgbClr val="FFC000"/>
                </a:buClr>
              </a:pPr>
              <a:r>
                <a:rPr lang="en-US" sz="1000" b="1" dirty="0">
                  <a:latin typeface="Tahoma" pitchFamily="34" charset="0"/>
                  <a:ea typeface="Tahoma" pitchFamily="34" charset="0"/>
                  <a:cs typeface="Tahoma" pitchFamily="34" charset="0"/>
                </a:rPr>
                <a:t>Variety and replacement of equipment</a:t>
              </a:r>
              <a:endParaRPr lang="he-IL" sz="1000" b="1" dirty="0">
                <a:latin typeface="Tahoma" pitchFamily="34" charset="0"/>
                <a:ea typeface="Tahoma" pitchFamily="34" charset="0"/>
                <a:cs typeface="Tahoma" pitchFamily="34" charset="0"/>
              </a:endParaRPr>
            </a:p>
          </p:txBody>
        </p:sp>
      </p:grpSp>
      <p:grpSp>
        <p:nvGrpSpPr>
          <p:cNvPr id="65" name="Group 64">
            <a:extLst>
              <a:ext uri="{FF2B5EF4-FFF2-40B4-BE49-F238E27FC236}">
                <a16:creationId xmlns:a16="http://schemas.microsoft.com/office/drawing/2014/main" id="{7D01AE3E-1EEA-4A21-9402-33827DD19967}"/>
              </a:ext>
            </a:extLst>
          </p:cNvPr>
          <p:cNvGrpSpPr/>
          <p:nvPr/>
        </p:nvGrpSpPr>
        <p:grpSpPr>
          <a:xfrm>
            <a:off x="3323549" y="3878475"/>
            <a:ext cx="1199749" cy="994991"/>
            <a:chOff x="2253088" y="3708306"/>
            <a:chExt cx="724089" cy="606466"/>
          </a:xfrm>
        </p:grpSpPr>
        <p:sp>
          <p:nvSpPr>
            <p:cNvPr id="66" name="Oval 65">
              <a:extLst>
                <a:ext uri="{FF2B5EF4-FFF2-40B4-BE49-F238E27FC236}">
                  <a16:creationId xmlns:a16="http://schemas.microsoft.com/office/drawing/2014/main" id="{2478881B-698F-4636-BB6C-FE8DBF2337FB}"/>
                </a:ext>
              </a:extLst>
            </p:cNvPr>
            <p:cNvSpPr/>
            <p:nvPr/>
          </p:nvSpPr>
          <p:spPr>
            <a:xfrm>
              <a:off x="2276355" y="3708306"/>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67" name="מלבן 16">
              <a:extLst>
                <a:ext uri="{FF2B5EF4-FFF2-40B4-BE49-F238E27FC236}">
                  <a16:creationId xmlns:a16="http://schemas.microsoft.com/office/drawing/2014/main" id="{A27FD695-897F-439C-AEE1-CD48A859E1F5}"/>
                </a:ext>
              </a:extLst>
            </p:cNvPr>
            <p:cNvSpPr/>
            <p:nvPr/>
          </p:nvSpPr>
          <p:spPr>
            <a:xfrm>
              <a:off x="2253088" y="3730738"/>
              <a:ext cx="724089" cy="371010"/>
            </a:xfrm>
            <a:prstGeom prst="rect">
              <a:avLst/>
            </a:prstGeom>
          </p:spPr>
          <p:txBody>
            <a:bodyPr wrap="square">
              <a:spAutoFit/>
            </a:bodyPr>
            <a:lstStyle/>
            <a:p>
              <a:pPr algn="ctr" rtl="1">
                <a:lnSpc>
                  <a:spcPct val="150000"/>
                </a:lnSpc>
                <a:spcBef>
                  <a:spcPts val="600"/>
                </a:spcBef>
                <a:buClr>
                  <a:srgbClr val="FFC000"/>
                </a:buClr>
              </a:pPr>
              <a:r>
                <a:rPr lang="en-US" sz="1200" b="1" dirty="0">
                  <a:solidFill>
                    <a:schemeClr val="bg1"/>
                  </a:solidFill>
                  <a:latin typeface="Tahoma" pitchFamily="34" charset="0"/>
                  <a:ea typeface="Tahoma" pitchFamily="34" charset="0"/>
                  <a:cs typeface="Tahoma" pitchFamily="34" charset="0"/>
                </a:rPr>
                <a:t>Divide the space by age</a:t>
              </a:r>
              <a:endParaRPr lang="he-IL" sz="1200" b="1" dirty="0">
                <a:solidFill>
                  <a:schemeClr val="bg1"/>
                </a:solidFill>
                <a:latin typeface="Tahoma" pitchFamily="34" charset="0"/>
                <a:ea typeface="Tahoma" pitchFamily="34" charset="0"/>
                <a:cs typeface="Tahoma" pitchFamily="34" charset="0"/>
              </a:endParaRPr>
            </a:p>
          </p:txBody>
        </p:sp>
      </p:grpSp>
      <p:grpSp>
        <p:nvGrpSpPr>
          <p:cNvPr id="68" name="Group 67">
            <a:extLst>
              <a:ext uri="{FF2B5EF4-FFF2-40B4-BE49-F238E27FC236}">
                <a16:creationId xmlns:a16="http://schemas.microsoft.com/office/drawing/2014/main" id="{47433F96-7629-4DB7-9849-8D3683E65C97}"/>
              </a:ext>
            </a:extLst>
          </p:cNvPr>
          <p:cNvGrpSpPr/>
          <p:nvPr/>
        </p:nvGrpSpPr>
        <p:grpSpPr>
          <a:xfrm>
            <a:off x="1223313" y="4689002"/>
            <a:ext cx="1181161" cy="974615"/>
            <a:chOff x="2253088" y="3714333"/>
            <a:chExt cx="724089" cy="606466"/>
          </a:xfrm>
        </p:grpSpPr>
        <p:sp>
          <p:nvSpPr>
            <p:cNvPr id="69" name="Oval 68">
              <a:extLst>
                <a:ext uri="{FF2B5EF4-FFF2-40B4-BE49-F238E27FC236}">
                  <a16:creationId xmlns:a16="http://schemas.microsoft.com/office/drawing/2014/main" id="{83AB5DA6-A585-4D05-965B-2031212E60BC}"/>
                </a:ext>
              </a:extLst>
            </p:cNvPr>
            <p:cNvSpPr/>
            <p:nvPr/>
          </p:nvSpPr>
          <p:spPr>
            <a:xfrm>
              <a:off x="2272627" y="371433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70" name="מלבן 16">
              <a:extLst>
                <a:ext uri="{FF2B5EF4-FFF2-40B4-BE49-F238E27FC236}">
                  <a16:creationId xmlns:a16="http://schemas.microsoft.com/office/drawing/2014/main" id="{31F5C0B8-E535-4742-8CAF-E5E66ABB1BD9}"/>
                </a:ext>
              </a:extLst>
            </p:cNvPr>
            <p:cNvSpPr/>
            <p:nvPr/>
          </p:nvSpPr>
          <p:spPr>
            <a:xfrm>
              <a:off x="2253088" y="3801299"/>
              <a:ext cx="724089" cy="378767"/>
            </a:xfrm>
            <a:prstGeom prst="rect">
              <a:avLst/>
            </a:prstGeom>
          </p:spPr>
          <p:txBody>
            <a:bodyPr wrap="square">
              <a:spAutoFit/>
            </a:bodyPr>
            <a:lstStyle/>
            <a:p>
              <a:pPr algn="ctr" rtl="1">
                <a:lnSpc>
                  <a:spcPct val="150000"/>
                </a:lnSpc>
                <a:spcBef>
                  <a:spcPts val="600"/>
                </a:spcBef>
                <a:buClr>
                  <a:srgbClr val="FFC000"/>
                </a:buClr>
              </a:pPr>
              <a:r>
                <a:rPr lang="en-US" sz="1200" b="1" dirty="0">
                  <a:latin typeface="Tahoma" pitchFamily="34" charset="0"/>
                  <a:ea typeface="Tahoma" pitchFamily="34" charset="0"/>
                  <a:cs typeface="Tahoma" pitchFamily="34" charset="0"/>
                </a:rPr>
                <a:t>Pre-registration</a:t>
              </a:r>
              <a:endParaRPr lang="he-IL" sz="1200" b="1" dirty="0">
                <a:latin typeface="Tahoma" pitchFamily="34" charset="0"/>
                <a:ea typeface="Tahoma" pitchFamily="34" charset="0"/>
                <a:cs typeface="Tahoma" pitchFamily="34" charset="0"/>
              </a:endParaRPr>
            </a:p>
          </p:txBody>
        </p:sp>
      </p:grpSp>
      <p:sp>
        <p:nvSpPr>
          <p:cNvPr id="32" name="TextBox 31">
            <a:extLst>
              <a:ext uri="{FF2B5EF4-FFF2-40B4-BE49-F238E27FC236}">
                <a16:creationId xmlns:a16="http://schemas.microsoft.com/office/drawing/2014/main" id="{DD9F1A64-91EA-4830-AC6F-316F11D56A17}"/>
              </a:ext>
            </a:extLst>
          </p:cNvPr>
          <p:cNvSpPr txBox="1"/>
          <p:nvPr/>
        </p:nvSpPr>
        <p:spPr>
          <a:xfrm>
            <a:off x="3545202" y="564935"/>
            <a:ext cx="5691381" cy="1077218"/>
          </a:xfrm>
          <a:prstGeom prst="rect">
            <a:avLst/>
          </a:prstGeom>
          <a:solidFill>
            <a:srgbClr val="4A78A6"/>
          </a:solidFill>
        </p:spPr>
        <p:txBody>
          <a:bodyPr wrap="square">
            <a:spAutoFit/>
          </a:bodyPr>
          <a:lstStyle/>
          <a:p>
            <a:pPr marL="0" marR="0" lvl="0" indent="0" algn="l" defTabSz="91440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 conversation with the </a:t>
            </a:r>
            <a:r>
              <a:rPr lang="en-US" sz="1600" dirty="0">
                <a:solidFill>
                  <a:prstClr val="white"/>
                </a:solidFill>
                <a:latin typeface="Tahoma" pitchFamily="34" charset="0"/>
                <a:ea typeface="Tahoma" pitchFamily="34" charset="0"/>
                <a:cs typeface="Tahoma" pitchFamily="34" charset="0"/>
              </a:rPr>
              <a:t>branch </a:t>
            </a:r>
            <a:r>
              <a:rPr kumimoji="0" lang="en-US"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coordinators</a:t>
            </a:r>
            <a:r>
              <a:rPr lang="en-US" sz="1600" dirty="0">
                <a:solidFill>
                  <a:prstClr val="white"/>
                </a:solidFill>
                <a:latin typeface="Tahoma" pitchFamily="34" charset="0"/>
                <a:ea typeface="Tahoma" pitchFamily="34" charset="0"/>
                <a:cs typeface="Tahoma" pitchFamily="34" charset="0"/>
              </a:rPr>
              <a:t> revealed </a:t>
            </a:r>
            <a:r>
              <a:rPr kumimoji="0" lang="en-US"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need to establish and strengthen the indoor play area’s importance, by allocating appropriate resources to </a:t>
            </a:r>
            <a:r>
              <a:rPr kumimoji="0" lang="en-US" sz="1600" b="1" i="0" u="none" strike="noStrike" kern="1200" cap="none" spc="0" normalizeH="0" baseline="0" noProof="0" dirty="0">
                <a:ln>
                  <a:noFill/>
                </a:ln>
                <a:solidFill>
                  <a:srgbClr val="FFC000"/>
                </a:solidFill>
                <a:effectLst/>
                <a:uLnTx/>
                <a:uFillTx/>
                <a:latin typeface="Tahoma" pitchFamily="34" charset="0"/>
                <a:ea typeface="Tahoma" pitchFamily="34" charset="0"/>
                <a:cs typeface="Tahoma" pitchFamily="34" charset="0"/>
              </a:rPr>
              <a:t>improve its accessibility:</a:t>
            </a:r>
            <a:endParaRPr kumimoji="0" lang="he-IL" sz="1600" b="1" i="0" u="none" strike="noStrike" kern="1200" cap="none" spc="0" normalizeH="0" baseline="0" noProof="0" dirty="0">
              <a:ln>
                <a:noFill/>
              </a:ln>
              <a:solidFill>
                <a:srgbClr val="FFC000"/>
              </a:solidFill>
              <a:effectLst/>
              <a:uLnTx/>
              <a:uFillTx/>
              <a:latin typeface="Tahoma" pitchFamily="34" charset="0"/>
              <a:ea typeface="Tahoma" pitchFamily="34" charset="0"/>
              <a:cs typeface="Tahoma" pitchFamily="34" charset="0"/>
            </a:endParaRPr>
          </a:p>
        </p:txBody>
      </p:sp>
      <p:sp>
        <p:nvSpPr>
          <p:cNvPr id="33" name="TextBox 32">
            <a:extLst>
              <a:ext uri="{FF2B5EF4-FFF2-40B4-BE49-F238E27FC236}">
                <a16:creationId xmlns:a16="http://schemas.microsoft.com/office/drawing/2014/main" id="{C25B4542-E7A9-444C-AE2D-50BB760845B8}"/>
              </a:ext>
            </a:extLst>
          </p:cNvPr>
          <p:cNvSpPr txBox="1"/>
          <p:nvPr/>
        </p:nvSpPr>
        <p:spPr>
          <a:xfrm>
            <a:off x="3226646" y="1629196"/>
            <a:ext cx="6225317" cy="1569660"/>
          </a:xfrm>
          <a:prstGeom prst="rect">
            <a:avLst/>
          </a:prstGeom>
          <a:solidFill>
            <a:srgbClr val="4A78A6"/>
          </a:solidFill>
        </p:spPr>
        <p:txBody>
          <a:bodyPr wrap="square">
            <a:spAutoFit/>
          </a:bodyPr>
          <a:lstStyle/>
          <a:p>
            <a:pPr marL="285750" marR="0" lvl="0" indent="-285750" algn="l" defTabSz="914400" eaLnBrk="1" fontAlgn="auto" latinLnBrk="0" hangingPunct="1">
              <a:spcBef>
                <a:spcPts val="0"/>
              </a:spcBef>
              <a:spcAft>
                <a:spcPts val="0"/>
              </a:spcAft>
              <a:buClr>
                <a:srgbClr val="FFF26B"/>
              </a:buClr>
              <a:buSzTx/>
              <a:buFont typeface="Tahoma" panose="020B0604030504040204" pitchFamily="34" charset="0"/>
              <a:buChar char="█"/>
              <a:tabLst/>
              <a:defRPr/>
            </a:pPr>
            <a:r>
              <a:rPr kumimoji="0" lang="en-US" sz="1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the level of spatial-visual appeal and utility </a:t>
            </a:r>
            <a:r>
              <a:rPr kumimoji="0" lang="en-US" sz="160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the space should be designed for a pleasant stay, with customized furniture, a coffee corner, and a home-like atmosphere.</a:t>
            </a:r>
            <a:endParaRPr kumimoji="0" lang="he-IL" sz="160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0"/>
              </a:spcBef>
              <a:spcAft>
                <a:spcPts val="0"/>
              </a:spcAft>
              <a:buClr>
                <a:srgbClr val="FFF26B"/>
              </a:buClr>
              <a:buSzTx/>
              <a:buFont typeface="Tahoma" panose="020B0604030504040204" pitchFamily="34" charset="0"/>
              <a:buChar char="█"/>
              <a:tabLst/>
              <a:defRPr/>
            </a:pPr>
            <a:r>
              <a:rPr lang="en-US" sz="1600" dirty="0">
                <a:solidFill>
                  <a:prstClr val="white"/>
                </a:solidFill>
                <a:latin typeface="Tahoma" pitchFamily="34" charset="0"/>
                <a:ea typeface="Tahoma" pitchFamily="34" charset="0"/>
                <a:cs typeface="Tahoma" pitchFamily="34" charset="0"/>
              </a:rPr>
              <a:t>This should be </a:t>
            </a:r>
            <a:r>
              <a:rPr lang="en-US" sz="1600" b="1" dirty="0">
                <a:solidFill>
                  <a:prstClr val="white"/>
                </a:solidFill>
                <a:latin typeface="Tahoma" pitchFamily="34" charset="0"/>
                <a:ea typeface="Tahoma" pitchFamily="34" charset="0"/>
                <a:cs typeface="Tahoma" pitchFamily="34" charset="0"/>
              </a:rPr>
              <a:t>combined </a:t>
            </a:r>
            <a:r>
              <a:rPr kumimoji="0" lang="en-US" sz="1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with a dedicated and appropriate staff </a:t>
            </a:r>
            <a:r>
              <a:rPr kumimoji="0" lang="en-US" sz="160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(more on this is included in the discussion on professional guidance.)</a:t>
            </a:r>
            <a:endParaRPr kumimoji="0" lang="he-IL"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34" name="Picture 33">
            <a:extLst>
              <a:ext uri="{FF2B5EF4-FFF2-40B4-BE49-F238E27FC236}">
                <a16:creationId xmlns:a16="http://schemas.microsoft.com/office/drawing/2014/main" id="{3153D96A-85D1-4DB2-8429-A67979A7A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0717" y="119430"/>
            <a:ext cx="2482435" cy="3309570"/>
          </a:xfrm>
          <a:prstGeom prst="ellipse">
            <a:avLst/>
          </a:prstGeom>
          <a:ln w="63500" cap="rnd">
            <a:solidFill>
              <a:schemeClr val="bg1"/>
            </a:solidFill>
          </a:ln>
          <a:effectLst/>
        </p:spPr>
      </p:pic>
      <p:sp>
        <p:nvSpPr>
          <p:cNvPr id="38" name="TextBox 37">
            <a:extLst>
              <a:ext uri="{FF2B5EF4-FFF2-40B4-BE49-F238E27FC236}">
                <a16:creationId xmlns:a16="http://schemas.microsoft.com/office/drawing/2014/main" id="{B5C49E5F-A7FB-448F-A7BC-89B8C7A2BD9B}"/>
              </a:ext>
            </a:extLst>
          </p:cNvPr>
          <p:cNvSpPr txBox="1"/>
          <p:nvPr/>
        </p:nvSpPr>
        <p:spPr>
          <a:xfrm>
            <a:off x="18979" y="3345311"/>
            <a:ext cx="3439937" cy="24622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the photo: Beit Raka Playhouse, Jaffa region</a:t>
            </a:r>
            <a:endParaRPr kumimoji="0" lang="he-IL"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77087921"/>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Consumption of Services &amp; Satisfaction</a:t>
            </a:r>
            <a:endParaRPr lang="he-IL" sz="1400" b="1"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23</a:t>
            </a:fld>
            <a:endParaRPr lang="en-US" sz="1400" dirty="0"/>
          </a:p>
        </p:txBody>
      </p:sp>
      <p:sp>
        <p:nvSpPr>
          <p:cNvPr id="72" name="מלבן 7">
            <a:extLst>
              <a:ext uri="{FF2B5EF4-FFF2-40B4-BE49-F238E27FC236}">
                <a16:creationId xmlns:a16="http://schemas.microsoft.com/office/drawing/2014/main" id="{4DC2E52A-18D5-453A-94DF-D79BEDBB95F3}"/>
              </a:ext>
            </a:extLst>
          </p:cNvPr>
          <p:cNvSpPr/>
          <p:nvPr/>
        </p:nvSpPr>
        <p:spPr>
          <a:xfrm>
            <a:off x="2993571" y="598900"/>
            <a:ext cx="3157938" cy="3831818"/>
          </a:xfrm>
          <a:prstGeom prst="rect">
            <a:avLst/>
          </a:prstGeom>
          <a:noFill/>
          <a:ln w="76200">
            <a:solidFill>
              <a:srgbClr val="90B6DE"/>
            </a:solidFill>
          </a:ln>
        </p:spPr>
        <p:txBody>
          <a:bodyPr wrap="square">
            <a:spAutoFit/>
          </a:bodyPr>
          <a:lstStyle/>
          <a:p>
            <a:pPr algn="ctr" rtl="1">
              <a:lnSpc>
                <a:spcPct val="150000"/>
              </a:lnSpc>
              <a:buClr>
                <a:srgbClr val="EC1C3C"/>
              </a:buClr>
            </a:pPr>
            <a:r>
              <a:rPr lang="he-IL" b="1" dirty="0">
                <a:latin typeface="Tahoma" pitchFamily="34" charset="0"/>
                <a:ea typeface="Tahoma" pitchFamily="34" charset="0"/>
                <a:cs typeface="Tahoma" pitchFamily="34" charset="0"/>
              </a:rPr>
              <a:t>דרום</a:t>
            </a:r>
            <a:endParaRPr lang="he-IL" sz="1050" b="1"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Updates publicized through various channels reach a relatively limited regular population, with little potential for reaching a new audience. </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Some visitors said they had difficulty finding information and learned about indoor play areas by chance or after extensive searching, sometimes via advertising through DigiTaf.</a:t>
            </a:r>
            <a:endParaRPr lang="he-IL" sz="1200"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Indoor play areas should be publicized through more varied channels, including visible updates in and around the community center complex.</a:t>
            </a:r>
            <a:endParaRPr lang="he-IL" sz="1200"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Visitors appreciate the indoor play areas and said the spaces are well maintained, but some were bothered that they did not know if and when the spaces and equipment had been disinfected.</a:t>
            </a:r>
            <a:endParaRPr lang="he-IL" sz="1200" dirty="0">
              <a:latin typeface="Tahoma" pitchFamily="34" charset="0"/>
              <a:ea typeface="Tahoma" pitchFamily="34" charset="0"/>
              <a:cs typeface="Tahoma" pitchFamily="34" charset="0"/>
            </a:endParaRPr>
          </a:p>
        </p:txBody>
      </p:sp>
      <p:sp>
        <p:nvSpPr>
          <p:cNvPr id="75" name="מלבן 23">
            <a:extLst>
              <a:ext uri="{FF2B5EF4-FFF2-40B4-BE49-F238E27FC236}">
                <a16:creationId xmlns:a16="http://schemas.microsoft.com/office/drawing/2014/main" id="{7EC8C646-B9A4-4ED6-8E85-F096B307A6AF}"/>
              </a:ext>
            </a:extLst>
          </p:cNvPr>
          <p:cNvSpPr/>
          <p:nvPr/>
        </p:nvSpPr>
        <p:spPr>
          <a:xfrm>
            <a:off x="2993570" y="4393660"/>
            <a:ext cx="3137492" cy="1686744"/>
          </a:xfrm>
          <a:prstGeom prst="rect">
            <a:avLst/>
          </a:prstGeom>
          <a:noFill/>
          <a:ln w="76200">
            <a:solidFill>
              <a:srgbClr val="F2D834"/>
            </a:solidFill>
          </a:ln>
        </p:spPr>
        <p:txBody>
          <a:bodyPr wrap="square">
            <a:spAutoFit/>
          </a:bodyPr>
          <a:lstStyle/>
          <a:p>
            <a:pPr algn="ctr" rtl="1">
              <a:lnSpc>
                <a:spcPct val="150000"/>
              </a:lnSpc>
              <a:buClr>
                <a:srgbClr val="4A78A6"/>
              </a:buClr>
            </a:pPr>
            <a:r>
              <a:rPr lang="he-IL" b="1" dirty="0">
                <a:latin typeface="Tahoma" pitchFamily="34" charset="0"/>
                <a:ea typeface="Tahoma" pitchFamily="34" charset="0"/>
                <a:cs typeface="Tahoma" pitchFamily="34" charset="0"/>
              </a:rPr>
              <a:t>צפון</a:t>
            </a:r>
          </a:p>
          <a:p>
            <a:pPr marL="171450" indent="-171450" algn="l">
              <a:lnSpc>
                <a:spcPct val="150000"/>
              </a:lnSpc>
              <a:buClr>
                <a:srgbClr val="4A78A6"/>
              </a:buClr>
              <a:buFont typeface="Tahoma" panose="020B0604030504040204" pitchFamily="34" charset="0"/>
              <a:buChar char="█"/>
            </a:pPr>
            <a:r>
              <a:rPr lang="en-US" sz="1050" dirty="0">
                <a:latin typeface="Tahoma" pitchFamily="34" charset="0"/>
                <a:ea typeface="Tahoma" pitchFamily="34" charset="0"/>
                <a:cs typeface="Tahoma" pitchFamily="34" charset="0"/>
              </a:rPr>
              <a:t>Visitors are highly satisfied with the indoor play areas and perceive the sites as pleasant and well-maintained</a:t>
            </a:r>
            <a:r>
              <a:rPr lang="he-IL" sz="1050" dirty="0">
                <a:latin typeface="Tahoma" pitchFamily="34" charset="0"/>
                <a:ea typeface="Tahoma" pitchFamily="34" charset="0"/>
                <a:cs typeface="Tahoma" pitchFamily="34" charset="0"/>
              </a:rPr>
              <a:t>.</a:t>
            </a:r>
          </a:p>
          <a:p>
            <a:pPr marL="171450" indent="-171450" algn="l">
              <a:lnSpc>
                <a:spcPct val="150000"/>
              </a:lnSpc>
              <a:buClr>
                <a:srgbClr val="4A78A6"/>
              </a:buClr>
              <a:buFont typeface="Tahoma" panose="020B0604030504040204" pitchFamily="34" charset="0"/>
              <a:buChar char="█"/>
            </a:pPr>
            <a:r>
              <a:rPr lang="en-US" sz="1050" dirty="0">
                <a:latin typeface="Tahoma" pitchFamily="34" charset="0"/>
                <a:ea typeface="Tahoma" pitchFamily="34" charset="0"/>
                <a:cs typeface="Tahoma" pitchFamily="34" charset="0"/>
              </a:rPr>
              <a:t>There is a lack of information about the frequency of maintenance and cleaning.</a:t>
            </a:r>
            <a:endParaRPr lang="he-IL" sz="1050" dirty="0">
              <a:latin typeface="Tahoma" pitchFamily="34" charset="0"/>
              <a:ea typeface="Tahoma" pitchFamily="34" charset="0"/>
              <a:cs typeface="Tahoma" pitchFamily="34" charset="0"/>
            </a:endParaRPr>
          </a:p>
        </p:txBody>
      </p:sp>
      <p:sp>
        <p:nvSpPr>
          <p:cNvPr id="78" name="מלבן 21">
            <a:extLst>
              <a:ext uri="{FF2B5EF4-FFF2-40B4-BE49-F238E27FC236}">
                <a16:creationId xmlns:a16="http://schemas.microsoft.com/office/drawing/2014/main" id="{10A4FF31-8F39-46C9-9FF3-B9B982B0195B}"/>
              </a:ext>
            </a:extLst>
          </p:cNvPr>
          <p:cNvSpPr/>
          <p:nvPr/>
        </p:nvSpPr>
        <p:spPr>
          <a:xfrm>
            <a:off x="6253017" y="2465800"/>
            <a:ext cx="5883621" cy="3820277"/>
          </a:xfrm>
          <a:prstGeom prst="rect">
            <a:avLst/>
          </a:prstGeom>
          <a:noFill/>
          <a:ln w="76200">
            <a:solidFill>
              <a:srgbClr val="D2D3D5"/>
            </a:solidFill>
          </a:ln>
        </p:spPr>
        <p:txBody>
          <a:bodyPr wrap="square">
            <a:spAutoFit/>
          </a:bodyPr>
          <a:lstStyle/>
          <a:p>
            <a:pPr algn="ctr" rtl="1">
              <a:lnSpc>
                <a:spcPct val="150000"/>
              </a:lnSpc>
              <a:buClr>
                <a:srgbClr val="EC1C3C"/>
              </a:buClr>
            </a:pPr>
            <a:endParaRPr lang="he-IL" sz="1050" b="1" dirty="0">
              <a:latin typeface="Tahoma" pitchFamily="34" charset="0"/>
              <a:ea typeface="Tahoma" pitchFamily="34" charset="0"/>
              <a:cs typeface="Tahoma" pitchFamily="34" charset="0"/>
            </a:endParaRPr>
          </a:p>
          <a:p>
            <a:pPr>
              <a:buClr>
                <a:srgbClr val="4A78A6"/>
              </a:buClr>
            </a:pPr>
            <a:endParaRPr lang="en-US" sz="1050" dirty="0">
              <a:latin typeface="Tahoma" pitchFamily="34" charset="0"/>
              <a:ea typeface="Tahoma" pitchFamily="34" charset="0"/>
              <a:cs typeface="Tahoma" pitchFamily="34" charset="0"/>
            </a:endParaRPr>
          </a:p>
          <a:p>
            <a:pPr>
              <a:buClr>
                <a:srgbClr val="4A78A6"/>
              </a:buClr>
            </a:pPr>
            <a:r>
              <a:rPr lang="en-US" sz="1200" dirty="0">
                <a:latin typeface="Tahoma" pitchFamily="34" charset="0"/>
                <a:ea typeface="Tahoma" pitchFamily="34" charset="0"/>
                <a:cs typeface="Tahoma" pitchFamily="34" charset="0"/>
              </a:rPr>
              <a:t>In the Central region, observations were conducted at two indoor play areas differing in nature and purpose: one functions like a Gymboree, with only operational supervision, and one offers developmental guidance. </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The indoor play area in the </a:t>
            </a:r>
            <a:r>
              <a:rPr lang="en-US" sz="1200" u="sng" dirty="0">
                <a:latin typeface="Tahoma" pitchFamily="34" charset="0"/>
                <a:ea typeface="Tahoma" pitchFamily="34" charset="0"/>
                <a:cs typeface="Tahoma" pitchFamily="34" charset="0"/>
              </a:rPr>
              <a:t>Bavli Community Center </a:t>
            </a:r>
            <a:r>
              <a:rPr lang="en-US" sz="1200" dirty="0">
                <a:latin typeface="Tahoma" pitchFamily="34" charset="0"/>
                <a:ea typeface="Tahoma" pitchFamily="34" charset="0"/>
                <a:cs typeface="Tahoma" pitchFamily="34" charset="0"/>
              </a:rPr>
              <a:t>is a </a:t>
            </a:r>
            <a:r>
              <a:rPr lang="en-US" sz="1200" b="1" dirty="0">
                <a:latin typeface="Tahoma" pitchFamily="34" charset="0"/>
                <a:ea typeface="Tahoma" pitchFamily="34" charset="0"/>
                <a:cs typeface="Tahoma" pitchFamily="34" charset="0"/>
              </a:rPr>
              <a:t>place for neighborhood gatherings</a:t>
            </a:r>
            <a:r>
              <a:rPr lang="en-US" sz="1200" dirty="0">
                <a:latin typeface="Tahoma" pitchFamily="34" charset="0"/>
                <a:ea typeface="Tahoma" pitchFamily="34" charset="0"/>
                <a:cs typeface="Tahoma" pitchFamily="34" charset="0"/>
              </a:rPr>
              <a:t>. Regular visitors and the presence of many caregivers (in the mornings) reinforce the feeling that it fulfills the function of a useful meeting place for the community, which is central, accessible, indoors, and air-conditioned.</a:t>
            </a:r>
            <a:r>
              <a:rPr lang="he-IL" sz="1200" dirty="0">
                <a:latin typeface="Tahoma" pitchFamily="34" charset="0"/>
                <a:ea typeface="Tahoma" pitchFamily="34" charset="0"/>
                <a:cs typeface="Tahoma" pitchFamily="34" charset="0"/>
              </a:rPr>
              <a:t> </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Visitors </a:t>
            </a:r>
            <a:r>
              <a:rPr lang="en-US" sz="1200" b="1" dirty="0">
                <a:latin typeface="Tahoma" pitchFamily="34" charset="0"/>
                <a:ea typeface="Tahoma" pitchFamily="34" charset="0"/>
                <a:cs typeface="Tahoma" pitchFamily="34" charset="0"/>
              </a:rPr>
              <a:t>do not seem to have high expectations </a:t>
            </a:r>
            <a:r>
              <a:rPr lang="en-US" sz="1200" dirty="0">
                <a:latin typeface="Tahoma" pitchFamily="34" charset="0"/>
                <a:ea typeface="Tahoma" pitchFamily="34" charset="0"/>
                <a:cs typeface="Tahoma" pitchFamily="34" charset="0"/>
              </a:rPr>
              <a:t>for the visit’s terms or services offered.</a:t>
            </a:r>
            <a:r>
              <a:rPr lang="he-IL" sz="1200" dirty="0">
                <a:latin typeface="Tahoma" pitchFamily="34" charset="0"/>
                <a:ea typeface="Tahoma" pitchFamily="34" charset="0"/>
                <a:cs typeface="Tahoma" pitchFamily="34" charset="0"/>
              </a:rPr>
              <a:t> </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In contrast, the development center at Mesila is perceived as an exclusive destination for planned visits where children and caregivers will have a full and high-quality experience. There are fewer visitors. The price is perceived as high (although there are regular visitors). Visitors expect a meticulously planned experience and optimal conditions.</a:t>
            </a:r>
            <a:r>
              <a:rPr lang="he-IL" sz="1200" dirty="0">
                <a:latin typeface="Tahoma" pitchFamily="34" charset="0"/>
                <a:ea typeface="Tahoma" pitchFamily="34" charset="0"/>
                <a:cs typeface="Tahoma" pitchFamily="34" charset="0"/>
              </a:rPr>
              <a:t> </a:t>
            </a:r>
            <a:endParaRPr lang="en-US" sz="1200"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Satisfaction is high. Mesila clearly offers high-quality conditions for children. However, its exclusivity affects the community experience and accessibility. It brings together a very specific community of visitors.</a:t>
            </a:r>
            <a:endParaRPr lang="he-IL" sz="1200" dirty="0">
              <a:latin typeface="Tahoma" pitchFamily="34" charset="0"/>
              <a:ea typeface="Tahoma" pitchFamily="34" charset="0"/>
              <a:cs typeface="Tahoma" pitchFamily="34" charset="0"/>
            </a:endParaRPr>
          </a:p>
        </p:txBody>
      </p:sp>
      <p:sp>
        <p:nvSpPr>
          <p:cNvPr id="81" name="מלבן 4">
            <a:extLst>
              <a:ext uri="{FF2B5EF4-FFF2-40B4-BE49-F238E27FC236}">
                <a16:creationId xmlns:a16="http://schemas.microsoft.com/office/drawing/2014/main" id="{E280F12E-D210-4250-8CA5-BF003993B917}"/>
              </a:ext>
            </a:extLst>
          </p:cNvPr>
          <p:cNvSpPr/>
          <p:nvPr/>
        </p:nvSpPr>
        <p:spPr>
          <a:xfrm>
            <a:off x="82662" y="598900"/>
            <a:ext cx="2806341" cy="5678478"/>
          </a:xfrm>
          <a:prstGeom prst="rect">
            <a:avLst/>
          </a:prstGeom>
          <a:noFill/>
          <a:ln w="76200">
            <a:solidFill>
              <a:schemeClr val="bg1">
                <a:lumMod val="50000"/>
              </a:schemeClr>
            </a:solidFill>
          </a:ln>
        </p:spPr>
        <p:txBody>
          <a:bodyPr wrap="square">
            <a:spAutoFit/>
          </a:bodyPr>
          <a:lstStyle/>
          <a:p>
            <a:pPr algn="ctr" rtl="1">
              <a:lnSpc>
                <a:spcPct val="150000"/>
              </a:lnSpc>
              <a:buClr>
                <a:srgbClr val="EC1C3C"/>
              </a:buClr>
            </a:pPr>
            <a:r>
              <a:rPr lang="he-IL" b="1" dirty="0">
                <a:latin typeface="Tahoma" pitchFamily="34" charset="0"/>
                <a:ea typeface="Tahoma" pitchFamily="34" charset="0"/>
                <a:cs typeface="Tahoma" pitchFamily="34" charset="0"/>
              </a:rPr>
              <a:t>יפו</a:t>
            </a:r>
            <a:endParaRPr lang="he-IL" sz="1050" b="1"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Observations and supervisors’ reports indicate that an ethnically and socio-economically diverse population uses the indoor play areas in Jaffa. Cultural differences are reflected in their styles of interaction and play. A regular community of visitors was observed at the Bnei Brit indoor play area</a:t>
            </a:r>
            <a:r>
              <a:rPr lang="he-IL" sz="1200" dirty="0">
                <a:latin typeface="Tahoma" pitchFamily="34" charset="0"/>
                <a:ea typeface="Tahoma" pitchFamily="34" charset="0"/>
                <a:cs typeface="Tahoma" pitchFamily="34" charset="0"/>
              </a:rPr>
              <a:t>.</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Interviewees at Beit Raka gave positive assessments to the space for free play, and the “ball pit.” They suggested some improvements</a:t>
            </a:r>
            <a:r>
              <a:rPr lang="he-IL" sz="1200" dirty="0">
                <a:latin typeface="Tahoma" pitchFamily="34" charset="0"/>
                <a:ea typeface="Tahoma" pitchFamily="34" charset="0"/>
                <a:cs typeface="Tahoma" pitchFamily="34" charset="0"/>
              </a:rPr>
              <a:t>:</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Extend the operating hours</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Add guided sessions and developmental counseling services</a:t>
            </a:r>
            <a:endParaRPr lang="he-IL" sz="1200" dirty="0">
              <a:latin typeface="Tahoma" pitchFamily="34" charset="0"/>
              <a:ea typeface="Tahoma" pitchFamily="34" charset="0"/>
              <a:cs typeface="Tahoma" pitchFamily="34" charset="0"/>
            </a:endParaRP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Make the space suitable for a wider age range by adding facilities and games for older siblings.</a:t>
            </a:r>
            <a:r>
              <a:rPr lang="he-IL" sz="1200" dirty="0">
                <a:latin typeface="Tahoma" pitchFamily="34" charset="0"/>
                <a:ea typeface="Tahoma" pitchFamily="34" charset="0"/>
                <a:cs typeface="Tahoma" pitchFamily="34" charset="0"/>
              </a:rPr>
              <a:t> </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Interviewees and supervisors at Bnei Brit suggested a need for innovation and updating the play facilities and games due to the returning community of visitors. Nevertheless, the children were seen enjoying and playing creatively with what is currently available</a:t>
            </a:r>
            <a:r>
              <a:rPr lang="he-IL" sz="1200" dirty="0">
                <a:latin typeface="Tahoma" pitchFamily="34" charset="0"/>
                <a:ea typeface="Tahoma" pitchFamily="34" charset="0"/>
                <a:cs typeface="Tahoma" pitchFamily="34" charset="0"/>
              </a:rPr>
              <a:t>.</a:t>
            </a:r>
          </a:p>
        </p:txBody>
      </p:sp>
      <p:sp>
        <p:nvSpPr>
          <p:cNvPr id="82" name="מלבן 7">
            <a:extLst>
              <a:ext uri="{FF2B5EF4-FFF2-40B4-BE49-F238E27FC236}">
                <a16:creationId xmlns:a16="http://schemas.microsoft.com/office/drawing/2014/main" id="{61B2EE26-D740-4BFF-9D59-F670C01FE118}"/>
              </a:ext>
            </a:extLst>
          </p:cNvPr>
          <p:cNvSpPr/>
          <p:nvPr/>
        </p:nvSpPr>
        <p:spPr>
          <a:xfrm>
            <a:off x="92188" y="589767"/>
            <a:ext cx="2796816" cy="451406"/>
          </a:xfrm>
          <a:prstGeom prst="rect">
            <a:avLst/>
          </a:prstGeom>
          <a:solidFill>
            <a:schemeClr val="bg1">
              <a:lumMod val="50000"/>
            </a:schemeClr>
          </a:solidFill>
          <a:ln w="76200">
            <a:noFill/>
          </a:ln>
        </p:spPr>
        <p:txBody>
          <a:bodyPr wrap="square">
            <a:spAutoFit/>
          </a:bodyPr>
          <a:lstStyle/>
          <a:p>
            <a:pPr algn="ctr" rtl="1">
              <a:lnSpc>
                <a:spcPct val="150000"/>
              </a:lnSpc>
              <a:buClr>
                <a:srgbClr val="4A78A6"/>
              </a:buClr>
            </a:pPr>
            <a:r>
              <a:rPr lang="en-US" b="1" dirty="0">
                <a:solidFill>
                  <a:schemeClr val="bg1"/>
                </a:solidFill>
                <a:latin typeface="Tahoma" pitchFamily="34" charset="0"/>
                <a:ea typeface="Tahoma" pitchFamily="34" charset="0"/>
                <a:cs typeface="Tahoma" pitchFamily="34" charset="0"/>
              </a:rPr>
              <a:t>Jaffa</a:t>
            </a:r>
            <a:endParaRPr lang="he-IL" b="1" dirty="0">
              <a:solidFill>
                <a:schemeClr val="bg1"/>
              </a:solidFill>
              <a:latin typeface="Tahoma" pitchFamily="34" charset="0"/>
              <a:ea typeface="Tahoma" pitchFamily="34" charset="0"/>
              <a:cs typeface="Tahoma" pitchFamily="34" charset="0"/>
            </a:endParaRPr>
          </a:p>
        </p:txBody>
      </p:sp>
      <p:sp>
        <p:nvSpPr>
          <p:cNvPr id="44" name="מלבן 7">
            <a:extLst>
              <a:ext uri="{FF2B5EF4-FFF2-40B4-BE49-F238E27FC236}">
                <a16:creationId xmlns:a16="http://schemas.microsoft.com/office/drawing/2014/main" id="{D48A7DE7-609A-4C90-A28D-2DC23D34A5A6}"/>
              </a:ext>
            </a:extLst>
          </p:cNvPr>
          <p:cNvSpPr/>
          <p:nvPr/>
        </p:nvSpPr>
        <p:spPr>
          <a:xfrm>
            <a:off x="3003793" y="598900"/>
            <a:ext cx="3137493" cy="451406"/>
          </a:xfrm>
          <a:prstGeom prst="rect">
            <a:avLst/>
          </a:prstGeom>
          <a:solidFill>
            <a:srgbClr val="90B6DE"/>
          </a:solidFill>
          <a:ln w="76200">
            <a:noFill/>
          </a:ln>
        </p:spPr>
        <p:txBody>
          <a:bodyPr wrap="square">
            <a:spAutoFit/>
          </a:bodyPr>
          <a:lstStyle/>
          <a:p>
            <a:pPr algn="ctr" rtl="1">
              <a:lnSpc>
                <a:spcPct val="150000"/>
              </a:lnSpc>
              <a:buClr>
                <a:srgbClr val="4A78A6"/>
              </a:buClr>
            </a:pPr>
            <a:r>
              <a:rPr lang="en-US" b="1" dirty="0">
                <a:solidFill>
                  <a:schemeClr val="bg1"/>
                </a:solidFill>
                <a:latin typeface="Tahoma" pitchFamily="34" charset="0"/>
                <a:ea typeface="Tahoma" pitchFamily="34" charset="0"/>
                <a:cs typeface="Tahoma" pitchFamily="34" charset="0"/>
              </a:rPr>
              <a:t>South</a:t>
            </a:r>
            <a:endParaRPr lang="he-IL" sz="2000" b="1" dirty="0">
              <a:solidFill>
                <a:schemeClr val="bg1"/>
              </a:solidFill>
              <a:latin typeface="Tahoma" pitchFamily="34" charset="0"/>
              <a:ea typeface="Tahoma" pitchFamily="34" charset="0"/>
              <a:cs typeface="Tahoma" pitchFamily="34" charset="0"/>
            </a:endParaRPr>
          </a:p>
        </p:txBody>
      </p:sp>
      <p:sp>
        <p:nvSpPr>
          <p:cNvPr id="46" name="מלבן 7">
            <a:extLst>
              <a:ext uri="{FF2B5EF4-FFF2-40B4-BE49-F238E27FC236}">
                <a16:creationId xmlns:a16="http://schemas.microsoft.com/office/drawing/2014/main" id="{2ABEF927-F5BE-438D-B4D7-AC0B3617544A}"/>
              </a:ext>
            </a:extLst>
          </p:cNvPr>
          <p:cNvSpPr/>
          <p:nvPr/>
        </p:nvSpPr>
        <p:spPr>
          <a:xfrm>
            <a:off x="6273464" y="2326313"/>
            <a:ext cx="5717774" cy="451406"/>
          </a:xfrm>
          <a:prstGeom prst="rect">
            <a:avLst/>
          </a:prstGeom>
          <a:solidFill>
            <a:srgbClr val="D2D3D5"/>
          </a:solidFill>
          <a:ln w="76200">
            <a:noFill/>
          </a:ln>
        </p:spPr>
        <p:txBody>
          <a:bodyPr wrap="square">
            <a:spAutoFit/>
          </a:bodyPr>
          <a:lstStyle/>
          <a:p>
            <a:pPr algn="ctr" rtl="1">
              <a:lnSpc>
                <a:spcPct val="150000"/>
              </a:lnSpc>
              <a:buClr>
                <a:srgbClr val="4A78A6"/>
              </a:buClr>
            </a:pPr>
            <a:r>
              <a:rPr lang="en-US" b="1" dirty="0">
                <a:solidFill>
                  <a:srgbClr val="4A78A6"/>
                </a:solidFill>
                <a:latin typeface="Tahoma" pitchFamily="34" charset="0"/>
                <a:ea typeface="Tahoma" pitchFamily="34" charset="0"/>
                <a:cs typeface="Tahoma" pitchFamily="34" charset="0"/>
              </a:rPr>
              <a:t>Centre</a:t>
            </a:r>
            <a:endParaRPr lang="he-IL" sz="2000" b="1" dirty="0">
              <a:solidFill>
                <a:srgbClr val="4A78A6"/>
              </a:solidFill>
              <a:latin typeface="Tahoma" pitchFamily="34" charset="0"/>
              <a:ea typeface="Tahoma" pitchFamily="34" charset="0"/>
              <a:cs typeface="Tahoma" pitchFamily="34" charset="0"/>
            </a:endParaRPr>
          </a:p>
        </p:txBody>
      </p:sp>
      <p:sp>
        <p:nvSpPr>
          <p:cNvPr id="50" name="TextBox 49">
            <a:extLst>
              <a:ext uri="{FF2B5EF4-FFF2-40B4-BE49-F238E27FC236}">
                <a16:creationId xmlns:a16="http://schemas.microsoft.com/office/drawing/2014/main" id="{44241A47-C675-4DAA-8C00-3368ACAF73E2}"/>
              </a:ext>
            </a:extLst>
          </p:cNvPr>
          <p:cNvSpPr txBox="1"/>
          <p:nvPr/>
        </p:nvSpPr>
        <p:spPr>
          <a:xfrm>
            <a:off x="6255378" y="598900"/>
            <a:ext cx="5883621" cy="1754326"/>
          </a:xfrm>
          <a:prstGeom prst="rect">
            <a:avLst/>
          </a:prstGeom>
          <a:solidFill>
            <a:schemeClr val="bg2"/>
          </a:solidFill>
        </p:spPr>
        <p:txBody>
          <a:bodyPr wrap="square">
            <a:spAutoFit/>
          </a:bodyPr>
          <a:lstStyle/>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Visitors' feedback (N = 9) indicated that most from the Northern region were satisfied with the operating hours, physical conditions in the indoor play area and responses they received from the staff on operational and general issues. Everyone said they would continue to visit the indoor play area and recommend it to their friends. </a:t>
            </a:r>
            <a:r>
              <a:rPr lang="he-IL" sz="1200" dirty="0">
                <a:latin typeface="Tahoma" pitchFamily="34" charset="0"/>
                <a:ea typeface="Tahoma" pitchFamily="34" charset="0"/>
                <a:cs typeface="Tahoma" pitchFamily="34" charset="0"/>
              </a:rPr>
              <a:t> </a:t>
            </a:r>
            <a:endParaRPr lang="en-US" sz="1200"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he-IL" sz="1200" dirty="0">
                <a:latin typeface="Tahoma" pitchFamily="34" charset="0"/>
                <a:ea typeface="Tahoma" pitchFamily="34" charset="0"/>
                <a:cs typeface="Tahoma" pitchFamily="34" charset="0"/>
              </a:rPr>
              <a:t> </a:t>
            </a:r>
            <a:r>
              <a:rPr lang="en-US" sz="1200" dirty="0">
                <a:latin typeface="Tahoma" pitchFamily="34" charset="0"/>
                <a:ea typeface="Tahoma" pitchFamily="34" charset="0"/>
                <a:cs typeface="Tahoma" pitchFamily="34" charset="0"/>
              </a:rPr>
              <a:t>The observations found that some visitors were concerned about the cleanliness of the indoor play area and equipment, and wanted details about </a:t>
            </a:r>
            <a:r>
              <a:rPr lang="en-US" sz="1200" b="1" dirty="0">
                <a:latin typeface="Tahoma" pitchFamily="34" charset="0"/>
                <a:ea typeface="Tahoma" pitchFamily="34" charset="0"/>
                <a:cs typeface="Tahoma" pitchFamily="34" charset="0"/>
              </a:rPr>
              <a:t>frequency of cleaning and maintenance</a:t>
            </a:r>
            <a:r>
              <a:rPr lang="en-US" sz="1200" dirty="0">
                <a:latin typeface="Tahoma" pitchFamily="34" charset="0"/>
                <a:ea typeface="Tahoma" pitchFamily="34" charset="0"/>
                <a:cs typeface="Tahoma" pitchFamily="34" charset="0"/>
              </a:rPr>
              <a:t>. </a:t>
            </a:r>
            <a:r>
              <a:rPr lang="en-US" sz="1200" u="sng" dirty="0">
                <a:latin typeface="Tahoma" pitchFamily="34" charset="0"/>
                <a:ea typeface="Tahoma" pitchFamily="34" charset="0"/>
                <a:cs typeface="Tahoma" pitchFamily="34" charset="0"/>
              </a:rPr>
              <a:t>Relevant information on this issue should be provided to visitors</a:t>
            </a:r>
            <a:r>
              <a:rPr lang="he-IL" sz="1200" u="sng" dirty="0">
                <a:latin typeface="Tahoma" pitchFamily="34" charset="0"/>
                <a:ea typeface="Tahoma" pitchFamily="34" charset="0"/>
                <a:cs typeface="Tahoma" pitchFamily="34" charset="0"/>
              </a:rPr>
              <a:t>.</a:t>
            </a:r>
          </a:p>
        </p:txBody>
      </p:sp>
      <p:sp>
        <p:nvSpPr>
          <p:cNvPr id="15" name="מלבן 7">
            <a:extLst>
              <a:ext uri="{FF2B5EF4-FFF2-40B4-BE49-F238E27FC236}">
                <a16:creationId xmlns:a16="http://schemas.microsoft.com/office/drawing/2014/main" id="{4EB24FB1-C341-4DA1-B08D-61114CEB805E}"/>
              </a:ext>
            </a:extLst>
          </p:cNvPr>
          <p:cNvSpPr/>
          <p:nvPr/>
        </p:nvSpPr>
        <p:spPr>
          <a:xfrm>
            <a:off x="2993569" y="4393660"/>
            <a:ext cx="3137493" cy="451406"/>
          </a:xfrm>
          <a:prstGeom prst="rect">
            <a:avLst/>
          </a:prstGeom>
          <a:solidFill>
            <a:srgbClr val="F2D834"/>
          </a:solidFill>
          <a:ln w="76200">
            <a:noFill/>
          </a:ln>
        </p:spPr>
        <p:txBody>
          <a:bodyPr wrap="square">
            <a:spAutoFit/>
          </a:bodyPr>
          <a:lstStyle/>
          <a:p>
            <a:pPr algn="ctr" rtl="1">
              <a:lnSpc>
                <a:spcPct val="150000"/>
              </a:lnSpc>
              <a:buClr>
                <a:srgbClr val="4A78A6"/>
              </a:buClr>
            </a:pPr>
            <a:r>
              <a:rPr lang="en-US" b="1" dirty="0">
                <a:solidFill>
                  <a:srgbClr val="4A78A6"/>
                </a:solidFill>
                <a:latin typeface="Tahoma" pitchFamily="34" charset="0"/>
                <a:ea typeface="Tahoma" pitchFamily="34" charset="0"/>
                <a:cs typeface="Tahoma" pitchFamily="34" charset="0"/>
              </a:rPr>
              <a:t>North</a:t>
            </a:r>
            <a:endParaRPr lang="he-IL" sz="2000" b="1" dirty="0">
              <a:solidFill>
                <a:srgbClr val="4A78A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55860630"/>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Community-related Aspects</a:t>
            </a:r>
            <a:endParaRPr lang="he-IL" sz="1400" b="1"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24</a:t>
            </a:fld>
            <a:endParaRPr lang="en-US" sz="1400" dirty="0"/>
          </a:p>
        </p:txBody>
      </p:sp>
      <p:sp>
        <p:nvSpPr>
          <p:cNvPr id="9" name="TextBox 8">
            <a:extLst>
              <a:ext uri="{FF2B5EF4-FFF2-40B4-BE49-F238E27FC236}">
                <a16:creationId xmlns:a16="http://schemas.microsoft.com/office/drawing/2014/main" id="{926750A0-591D-411B-B5AC-10A2E249557B}"/>
              </a:ext>
            </a:extLst>
          </p:cNvPr>
          <p:cNvSpPr txBox="1"/>
          <p:nvPr/>
        </p:nvSpPr>
        <p:spPr>
          <a:xfrm>
            <a:off x="10047" y="400110"/>
            <a:ext cx="2823559" cy="4215962"/>
          </a:xfrm>
          <a:prstGeom prst="rect">
            <a:avLst/>
          </a:prstGeom>
          <a:solidFill>
            <a:schemeClr val="bg2"/>
          </a:solidFill>
          <a:ln w="76200">
            <a:noFill/>
          </a:ln>
        </p:spPr>
        <p:txBody>
          <a:bodyPr wrap="square">
            <a:spAutoFit/>
          </a:bodyPr>
          <a:lstStyle>
            <a:defPPr>
              <a:defRPr lang="en-US"/>
            </a:defPPr>
            <a:lvl1pPr marL="171450" indent="-171450" algn="r" rtl="1">
              <a:lnSpc>
                <a:spcPct val="150000"/>
              </a:lnSpc>
              <a:buClr>
                <a:srgbClr val="4A78A6"/>
              </a:buClr>
              <a:buFont typeface="Tahoma" panose="020B0604030504040204" pitchFamily="34" charset="0"/>
              <a:buChar char="█"/>
              <a:defRPr sz="1050">
                <a:latin typeface="Tahoma" pitchFamily="34" charset="0"/>
                <a:ea typeface="Tahoma" pitchFamily="34" charset="0"/>
                <a:cs typeface="Tahoma" pitchFamily="34" charset="0"/>
              </a:defRPr>
            </a:lvl1pPr>
          </a:lstStyle>
          <a:p>
            <a:pPr marL="0" indent="0" algn="l" rtl="0">
              <a:lnSpc>
                <a:spcPct val="100000"/>
              </a:lnSpc>
              <a:buNone/>
            </a:pPr>
            <a:r>
              <a:rPr lang="en-US" sz="1200" u="sng" dirty="0"/>
              <a:t>Monitoring Discussion about indoor play areas via Zencity:</a:t>
            </a:r>
          </a:p>
          <a:p>
            <a:pPr algn="l" rtl="0">
              <a:lnSpc>
                <a:spcPct val="100000"/>
              </a:lnSpc>
            </a:pPr>
            <a:r>
              <a:rPr lang="en-US" sz="1200" dirty="0"/>
              <a:t>About 130 posts were monitored. The vast majority were published by official entities (community center and municipality websites, DigiTaf, etc.) </a:t>
            </a:r>
          </a:p>
          <a:p>
            <a:pPr algn="l" rtl="0">
              <a:lnSpc>
                <a:spcPct val="100000"/>
              </a:lnSpc>
            </a:pPr>
            <a:r>
              <a:rPr lang="en-US" sz="1200" dirty="0"/>
              <a:t>Most posts dealt with general advertising of municipal services, including indoor play area services</a:t>
            </a:r>
            <a:r>
              <a:rPr lang="he-IL" sz="1200" dirty="0"/>
              <a:t>.</a:t>
            </a:r>
          </a:p>
          <a:p>
            <a:pPr algn="l" rtl="0">
              <a:lnSpc>
                <a:spcPct val="100000"/>
              </a:lnSpc>
            </a:pPr>
            <a:r>
              <a:rPr lang="en-US" sz="1200" dirty="0"/>
              <a:t>There were about 900 reactions to the posts, about a third of which were positive and most of the rest were neutral.*</a:t>
            </a:r>
            <a:br>
              <a:rPr lang="en-US" sz="1200" dirty="0"/>
            </a:br>
            <a:endParaRPr lang="he-IL" sz="1200" dirty="0"/>
          </a:p>
          <a:p>
            <a:pPr marL="0" indent="0" algn="l" rtl="0">
              <a:buNone/>
            </a:pPr>
            <a:r>
              <a:rPr lang="he-IL" sz="1000" dirty="0"/>
              <a:t>* </a:t>
            </a:r>
            <a:r>
              <a:rPr lang="en-US" sz="1000" dirty="0"/>
              <a:t>There were a few negative responses regarding difficulties in utilizing benefits from DigiTaf, orientation to the municipality's website, and requests to have activities in outdoor spaces or via Zoom due to concerns about Covid-19</a:t>
            </a:r>
            <a:endParaRPr lang="he-IL" sz="1000" dirty="0"/>
          </a:p>
        </p:txBody>
      </p:sp>
      <p:grpSp>
        <p:nvGrpSpPr>
          <p:cNvPr id="3" name="Group 2">
            <a:extLst>
              <a:ext uri="{FF2B5EF4-FFF2-40B4-BE49-F238E27FC236}">
                <a16:creationId xmlns:a16="http://schemas.microsoft.com/office/drawing/2014/main" id="{7A6DFCA0-DC57-426F-8CF0-668259C9B6DD}"/>
              </a:ext>
            </a:extLst>
          </p:cNvPr>
          <p:cNvGrpSpPr/>
          <p:nvPr/>
        </p:nvGrpSpPr>
        <p:grpSpPr>
          <a:xfrm>
            <a:off x="2946099" y="482497"/>
            <a:ext cx="3876247" cy="4570482"/>
            <a:chOff x="69180" y="1357141"/>
            <a:chExt cx="3876247" cy="4570482"/>
          </a:xfrm>
        </p:grpSpPr>
        <p:sp>
          <p:nvSpPr>
            <p:cNvPr id="24" name="מלבן 23"/>
            <p:cNvSpPr/>
            <p:nvPr/>
          </p:nvSpPr>
          <p:spPr>
            <a:xfrm>
              <a:off x="69180" y="1357141"/>
              <a:ext cx="3876247" cy="4570482"/>
            </a:xfrm>
            <a:prstGeom prst="rect">
              <a:avLst/>
            </a:prstGeom>
            <a:noFill/>
            <a:ln w="76200">
              <a:solidFill>
                <a:srgbClr val="F2D834"/>
              </a:solidFill>
            </a:ln>
          </p:spPr>
          <p:txBody>
            <a:bodyPr wrap="square">
              <a:spAutoFit/>
            </a:bodyPr>
            <a:lstStyle/>
            <a:p>
              <a:pPr algn="ctr" rtl="1">
                <a:lnSpc>
                  <a:spcPct val="150000"/>
                </a:lnSpc>
                <a:buClr>
                  <a:srgbClr val="4A78A6"/>
                </a:buClr>
              </a:pPr>
              <a:r>
                <a:rPr lang="he-IL" b="1" dirty="0">
                  <a:latin typeface="Tahoma" pitchFamily="34" charset="0"/>
                  <a:ea typeface="Tahoma" pitchFamily="34" charset="0"/>
                  <a:cs typeface="Tahoma" pitchFamily="34" charset="0"/>
                </a:rPr>
                <a:t>צפון</a:t>
              </a: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Morning hours:</a:t>
              </a:r>
              <a:endParaRPr lang="he-IL" sz="1200" dirty="0">
                <a:latin typeface="Tahoma" pitchFamily="34" charset="0"/>
                <a:ea typeface="Tahoma" pitchFamily="34" charset="0"/>
                <a:cs typeface="Tahoma" pitchFamily="34" charset="0"/>
              </a:endParaRP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Quiet, plenty of space, not crowded</a:t>
              </a:r>
              <a:r>
                <a:rPr lang="he-IL" sz="1200" dirty="0">
                  <a:latin typeface="Tahoma" pitchFamily="34" charset="0"/>
                  <a:ea typeface="Tahoma" pitchFamily="34" charset="0"/>
                  <a:cs typeface="Tahoma" pitchFamily="34" charset="0"/>
                </a:rPr>
                <a:t>.</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Limited group compositions (caregivers/child), activities designed for pairs</a:t>
              </a:r>
              <a:r>
                <a:rPr lang="he-IL" sz="1200" dirty="0">
                  <a:latin typeface="Tahoma" pitchFamily="34" charset="0"/>
                  <a:ea typeface="Tahoma" pitchFamily="34" charset="0"/>
                  <a:cs typeface="Tahoma" pitchFamily="34" charset="0"/>
                </a:rPr>
                <a:t>.</a:t>
              </a:r>
            </a:p>
            <a:p>
              <a:pPr marL="171450" indent="-171450" algn="l">
                <a:buClr>
                  <a:srgbClr val="4A78A6"/>
                </a:buClr>
                <a:buFont typeface="Wingdings" panose="05000000000000000000" pitchFamily="2" charset="2"/>
                <a:buChar char="§"/>
              </a:pPr>
              <a:r>
                <a:rPr lang="en-US" sz="1200" b="1" dirty="0">
                  <a:latin typeface="Tahoma" pitchFamily="34" charset="0"/>
                  <a:ea typeface="Tahoma" pitchFamily="34" charset="0"/>
                  <a:cs typeface="Tahoma" pitchFamily="34" charset="0"/>
                </a:rPr>
                <a:t>More opportunities for joint play between caregivers and children</a:t>
              </a:r>
              <a:r>
                <a:rPr lang="he-IL" sz="1200" b="1" dirty="0">
                  <a:latin typeface="Tahoma" pitchFamily="34" charset="0"/>
                  <a:ea typeface="Tahoma" pitchFamily="34" charset="0"/>
                  <a:cs typeface="Tahoma" pitchFamily="34" charset="0"/>
                </a:rPr>
                <a:t>.</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High attendance of seniors (grandparents) was observed. They are less interested in community connections, but can benefit from activities for children that integrate them in an appropriate way</a:t>
              </a:r>
              <a:r>
                <a:rPr lang="he-IL" sz="1200" dirty="0">
                  <a:latin typeface="Tahoma" pitchFamily="34" charset="0"/>
                  <a:ea typeface="Tahoma" pitchFamily="34" charset="0"/>
                  <a:cs typeface="Tahoma" pitchFamily="34" charset="0"/>
                </a:rPr>
                <a:t>.</a:t>
              </a:r>
              <a:endParaRPr lang="he-IL" sz="1200" b="1"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Afternoon hours</a:t>
              </a:r>
              <a:r>
                <a:rPr lang="he-IL" sz="1200" dirty="0">
                  <a:latin typeface="Tahoma" pitchFamily="34" charset="0"/>
                  <a:ea typeface="Tahoma" pitchFamily="34" charset="0"/>
                  <a:cs typeface="Tahoma" pitchFamily="34" charset="0"/>
                </a:rPr>
                <a:t>:</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Busy, many visitors.</a:t>
              </a:r>
              <a:r>
                <a:rPr lang="he-IL" sz="1200" dirty="0">
                  <a:latin typeface="Tahoma" pitchFamily="34" charset="0"/>
                  <a:ea typeface="Tahoma" pitchFamily="34" charset="0"/>
                  <a:cs typeface="Tahoma" pitchFamily="34" charset="0"/>
                </a:rPr>
                <a:t> </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Groups of caregivers with multiple children of varying ages</a:t>
              </a:r>
              <a:endParaRPr lang="he-IL" sz="1200" dirty="0">
                <a:latin typeface="Tahoma" pitchFamily="34" charset="0"/>
                <a:ea typeface="Tahoma" pitchFamily="34" charset="0"/>
                <a:cs typeface="Tahoma" pitchFamily="34" charset="0"/>
              </a:endParaRPr>
            </a:p>
            <a:p>
              <a:pPr marL="171450" indent="-171450" algn="l">
                <a:buClr>
                  <a:srgbClr val="4A78A6"/>
                </a:buClr>
                <a:buFont typeface="Wingdings" panose="05000000000000000000" pitchFamily="2" charset="2"/>
                <a:buChar char="§"/>
              </a:pPr>
              <a:r>
                <a:rPr lang="en-US" sz="1200" b="1" dirty="0">
                  <a:latin typeface="Tahoma" pitchFamily="34" charset="0"/>
                  <a:ea typeface="Tahoma" pitchFamily="34" charset="0"/>
                  <a:cs typeface="Tahoma" pitchFamily="34" charset="0"/>
                </a:rPr>
                <a:t>The community aspect is more pronounced – </a:t>
              </a:r>
              <a:r>
                <a:rPr lang="en-US" sz="1200" dirty="0">
                  <a:latin typeface="Tahoma" pitchFamily="34" charset="0"/>
                  <a:ea typeface="Tahoma" pitchFamily="34" charset="0"/>
                  <a:cs typeface="Tahoma" pitchFamily="34" charset="0"/>
                </a:rPr>
                <a:t>it was observed that caregivers (mostly parents) allowed children to play independently or with friends. Some visitors were already acquainted, had friendly conversations, and some </a:t>
              </a:r>
              <a:r>
                <a:rPr lang="en-US" sz="1200" b="1" dirty="0">
                  <a:latin typeface="Tahoma" pitchFamily="34" charset="0"/>
                  <a:ea typeface="Tahoma" pitchFamily="34" charset="0"/>
                  <a:cs typeface="Tahoma" pitchFamily="34" charset="0"/>
                </a:rPr>
                <a:t>arrived together.</a:t>
              </a:r>
            </a:p>
            <a:p>
              <a:pPr marL="171450" indent="-171450" algn="l">
                <a:buClr>
                  <a:srgbClr val="4A78A6"/>
                </a:buClr>
                <a:buFont typeface="Wingdings" panose="05000000000000000000" pitchFamily="2" charset="2"/>
                <a:buChar char="§"/>
              </a:pPr>
              <a:r>
                <a:rPr lang="en-US" sz="1200" dirty="0">
                  <a:latin typeface="Tahoma" pitchFamily="34" charset="0"/>
                  <a:ea typeface="Tahoma" pitchFamily="34" charset="0"/>
                  <a:cs typeface="Tahoma" pitchFamily="34" charset="0"/>
                </a:rPr>
                <a:t>Activities at the community center made visitors aware of the indoor play area services.</a:t>
              </a:r>
              <a:r>
                <a:rPr lang="he-IL" sz="1200" dirty="0">
                  <a:latin typeface="Tahoma" pitchFamily="34" charset="0"/>
                  <a:ea typeface="Tahoma" pitchFamily="34" charset="0"/>
                  <a:cs typeface="Tahoma" pitchFamily="34" charset="0"/>
                </a:rPr>
                <a:t> </a:t>
              </a:r>
            </a:p>
          </p:txBody>
        </p:sp>
        <p:sp>
          <p:nvSpPr>
            <p:cNvPr id="10" name="מלבן 7">
              <a:extLst>
                <a:ext uri="{FF2B5EF4-FFF2-40B4-BE49-F238E27FC236}">
                  <a16:creationId xmlns:a16="http://schemas.microsoft.com/office/drawing/2014/main" id="{36DE0441-2F41-4FF2-8AA8-359AF3A7B982}"/>
                </a:ext>
              </a:extLst>
            </p:cNvPr>
            <p:cNvSpPr/>
            <p:nvPr/>
          </p:nvSpPr>
          <p:spPr>
            <a:xfrm>
              <a:off x="69180" y="1357141"/>
              <a:ext cx="3876246" cy="451406"/>
            </a:xfrm>
            <a:prstGeom prst="rect">
              <a:avLst/>
            </a:prstGeom>
            <a:solidFill>
              <a:srgbClr val="F2D834"/>
            </a:solidFill>
            <a:ln w="76200">
              <a:noFill/>
            </a:ln>
          </p:spPr>
          <p:txBody>
            <a:bodyPr wrap="square">
              <a:spAutoFit/>
            </a:bodyPr>
            <a:lstStyle/>
            <a:p>
              <a:pPr algn="ctr" rtl="1">
                <a:lnSpc>
                  <a:spcPct val="150000"/>
                </a:lnSpc>
                <a:buClr>
                  <a:srgbClr val="4A78A6"/>
                </a:buClr>
              </a:pPr>
              <a:r>
                <a:rPr lang="en-US" b="1" dirty="0">
                  <a:solidFill>
                    <a:srgbClr val="4A78A6"/>
                  </a:solidFill>
                  <a:latin typeface="Tahoma" pitchFamily="34" charset="0"/>
                  <a:ea typeface="Tahoma" pitchFamily="34" charset="0"/>
                  <a:cs typeface="Tahoma" pitchFamily="34" charset="0"/>
                </a:rPr>
                <a:t>North</a:t>
              </a:r>
              <a:endParaRPr lang="he-IL" b="1" dirty="0">
                <a:solidFill>
                  <a:srgbClr val="4A78A6"/>
                </a:solidFill>
                <a:latin typeface="Tahoma" pitchFamily="34" charset="0"/>
                <a:ea typeface="Tahoma" pitchFamily="34" charset="0"/>
                <a:cs typeface="Tahoma" pitchFamily="34" charset="0"/>
              </a:endParaRPr>
            </a:p>
          </p:txBody>
        </p:sp>
      </p:grpSp>
      <p:grpSp>
        <p:nvGrpSpPr>
          <p:cNvPr id="4" name="Group 3">
            <a:extLst>
              <a:ext uri="{FF2B5EF4-FFF2-40B4-BE49-F238E27FC236}">
                <a16:creationId xmlns:a16="http://schemas.microsoft.com/office/drawing/2014/main" id="{51869920-4342-4D8B-83ED-DB91BAC2F25F}"/>
              </a:ext>
            </a:extLst>
          </p:cNvPr>
          <p:cNvGrpSpPr/>
          <p:nvPr/>
        </p:nvGrpSpPr>
        <p:grpSpPr>
          <a:xfrm>
            <a:off x="6969789" y="492022"/>
            <a:ext cx="5124454" cy="2354491"/>
            <a:chOff x="4077758" y="1000088"/>
            <a:chExt cx="5124454" cy="2354491"/>
          </a:xfrm>
        </p:grpSpPr>
        <p:sp>
          <p:nvSpPr>
            <p:cNvPr id="16" name="מלבן 4">
              <a:extLst>
                <a:ext uri="{FF2B5EF4-FFF2-40B4-BE49-F238E27FC236}">
                  <a16:creationId xmlns:a16="http://schemas.microsoft.com/office/drawing/2014/main" id="{817DB83D-6EF3-45DF-A717-BAD7103BDE29}"/>
                </a:ext>
              </a:extLst>
            </p:cNvPr>
            <p:cNvSpPr/>
            <p:nvPr/>
          </p:nvSpPr>
          <p:spPr>
            <a:xfrm>
              <a:off x="4077758" y="1000088"/>
              <a:ext cx="5124454" cy="2354491"/>
            </a:xfrm>
            <a:prstGeom prst="rect">
              <a:avLst/>
            </a:prstGeom>
            <a:noFill/>
            <a:ln w="76200">
              <a:solidFill>
                <a:schemeClr val="bg1">
                  <a:lumMod val="50000"/>
                </a:schemeClr>
              </a:solidFill>
            </a:ln>
          </p:spPr>
          <p:txBody>
            <a:bodyPr wrap="square">
              <a:spAutoFit/>
            </a:bodyPr>
            <a:lstStyle/>
            <a:p>
              <a:pPr algn="ctr" rtl="1">
                <a:lnSpc>
                  <a:spcPct val="150000"/>
                </a:lnSpc>
                <a:buClr>
                  <a:srgbClr val="4A78A6"/>
                </a:buClr>
              </a:pPr>
              <a:r>
                <a:rPr lang="he-IL" b="1" dirty="0">
                  <a:latin typeface="Tahoma" pitchFamily="34" charset="0"/>
                  <a:ea typeface="Tahoma" pitchFamily="34" charset="0"/>
                  <a:cs typeface="Tahoma" pitchFamily="34" charset="0"/>
                </a:rPr>
                <a:t>יפו</a:t>
              </a:r>
              <a:endParaRPr lang="he-IL"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According to the supervisors, parents who don’t know each other interact as a result of their children playing together. The interviewed visitors </a:t>
              </a:r>
              <a:r>
                <a:rPr lang="en-US" sz="1200" b="1" dirty="0">
                  <a:latin typeface="Tahoma" pitchFamily="34" charset="0"/>
                  <a:ea typeface="Tahoma" pitchFamily="34" charset="0"/>
                  <a:cs typeface="Tahoma" pitchFamily="34" charset="0"/>
                </a:rPr>
                <a:t>did not say that making community connections was a motivation for coming</a:t>
              </a:r>
              <a:r>
                <a:rPr lang="en-US" sz="1200" dirty="0">
                  <a:latin typeface="Tahoma" pitchFamily="34" charset="0"/>
                  <a:ea typeface="Tahoma" pitchFamily="34" charset="0"/>
                  <a:cs typeface="Tahoma" pitchFamily="34" charset="0"/>
                </a:rPr>
                <a:t>, although some said it is important to them that their children meet and have encounters with other children.</a:t>
              </a:r>
            </a:p>
            <a:p>
              <a:pPr marL="171450" indent="-171450" algn="l">
                <a:buClr>
                  <a:srgbClr val="4A78A6"/>
                </a:buClr>
                <a:buFont typeface="Tahoma" panose="020B0604030504040204" pitchFamily="34" charset="0"/>
                <a:buChar char="█"/>
              </a:pPr>
              <a:r>
                <a:rPr lang="en-US" sz="1200" b="1" dirty="0">
                  <a:latin typeface="Tahoma" pitchFamily="34" charset="0"/>
                  <a:ea typeface="Tahoma" pitchFamily="34" charset="0"/>
                  <a:cs typeface="Tahoma" pitchFamily="34" charset="0"/>
                </a:rPr>
                <a:t>WhatsApp groups are a significant means of transmitting community-related information</a:t>
              </a:r>
              <a:r>
                <a:rPr lang="en-US" sz="1200" dirty="0">
                  <a:latin typeface="Tahoma" pitchFamily="34" charset="0"/>
                  <a:ea typeface="Tahoma" pitchFamily="34" charset="0"/>
                  <a:cs typeface="Tahoma" pitchFamily="34" charset="0"/>
                </a:rPr>
                <a:t>. Visitors from the Arab community said they rely on updates from their community WhatsApp group. They</a:t>
              </a:r>
              <a:r>
                <a:rPr lang="en-US" sz="1200" b="1" dirty="0">
                  <a:latin typeface="Tahoma" pitchFamily="34" charset="0"/>
                  <a:ea typeface="Tahoma" pitchFamily="34" charset="0"/>
                  <a:cs typeface="Tahoma" pitchFamily="34" charset="0"/>
                </a:rPr>
                <a:t> </a:t>
              </a:r>
              <a:r>
                <a:rPr lang="en-US" sz="1200" dirty="0">
                  <a:latin typeface="Tahoma" pitchFamily="34" charset="0"/>
                  <a:ea typeface="Tahoma" pitchFamily="34" charset="0"/>
                  <a:cs typeface="Tahoma" pitchFamily="34" charset="0"/>
                </a:rPr>
                <a:t>said they usually participate in workshops and activities in the open free-play space.</a:t>
              </a:r>
              <a:r>
                <a:rPr lang="he-IL" sz="1200" dirty="0">
                  <a:latin typeface="Tahoma" pitchFamily="34" charset="0"/>
                  <a:ea typeface="Tahoma" pitchFamily="34" charset="0"/>
                  <a:cs typeface="Tahoma" pitchFamily="34" charset="0"/>
                </a:rPr>
                <a:t> </a:t>
              </a:r>
            </a:p>
          </p:txBody>
        </p:sp>
        <p:sp>
          <p:nvSpPr>
            <p:cNvPr id="11" name="מלבן 7">
              <a:extLst>
                <a:ext uri="{FF2B5EF4-FFF2-40B4-BE49-F238E27FC236}">
                  <a16:creationId xmlns:a16="http://schemas.microsoft.com/office/drawing/2014/main" id="{24107CB8-C5F9-4A8E-945B-B1E22C947750}"/>
                </a:ext>
              </a:extLst>
            </p:cNvPr>
            <p:cNvSpPr/>
            <p:nvPr/>
          </p:nvSpPr>
          <p:spPr>
            <a:xfrm>
              <a:off x="4105848" y="1000088"/>
              <a:ext cx="5096364" cy="451406"/>
            </a:xfrm>
            <a:prstGeom prst="rect">
              <a:avLst/>
            </a:prstGeom>
            <a:solidFill>
              <a:schemeClr val="bg1">
                <a:lumMod val="50000"/>
              </a:schemeClr>
            </a:solidFill>
            <a:ln w="76200">
              <a:noFill/>
            </a:ln>
          </p:spPr>
          <p:txBody>
            <a:bodyPr wrap="square">
              <a:spAutoFit/>
            </a:bodyPr>
            <a:lstStyle/>
            <a:p>
              <a:pPr algn="ctr" rtl="1">
                <a:lnSpc>
                  <a:spcPct val="150000"/>
                </a:lnSpc>
                <a:buClr>
                  <a:srgbClr val="4A78A6"/>
                </a:buClr>
              </a:pPr>
              <a:r>
                <a:rPr lang="en-US" b="1" dirty="0">
                  <a:solidFill>
                    <a:schemeClr val="bg1"/>
                  </a:solidFill>
                  <a:latin typeface="Tahoma" pitchFamily="34" charset="0"/>
                  <a:ea typeface="Tahoma" pitchFamily="34" charset="0"/>
                  <a:cs typeface="Tahoma" pitchFamily="34" charset="0"/>
                </a:rPr>
                <a:t>Jaffa</a:t>
              </a:r>
              <a:endParaRPr lang="he-IL" b="1" dirty="0">
                <a:solidFill>
                  <a:schemeClr val="bg1"/>
                </a:solidFill>
                <a:latin typeface="Tahoma" pitchFamily="34" charset="0"/>
                <a:ea typeface="Tahoma" pitchFamily="34" charset="0"/>
                <a:cs typeface="Tahoma" pitchFamily="34" charset="0"/>
              </a:endParaRPr>
            </a:p>
          </p:txBody>
        </p:sp>
      </p:grpSp>
      <p:grpSp>
        <p:nvGrpSpPr>
          <p:cNvPr id="5" name="Group 4">
            <a:extLst>
              <a:ext uri="{FF2B5EF4-FFF2-40B4-BE49-F238E27FC236}">
                <a16:creationId xmlns:a16="http://schemas.microsoft.com/office/drawing/2014/main" id="{D5A60524-6DA1-47AB-8C3F-C1EBA2B69213}"/>
              </a:ext>
            </a:extLst>
          </p:cNvPr>
          <p:cNvGrpSpPr/>
          <p:nvPr/>
        </p:nvGrpSpPr>
        <p:grpSpPr>
          <a:xfrm>
            <a:off x="6969787" y="2831096"/>
            <a:ext cx="5124456" cy="3277820"/>
            <a:chOff x="4077756" y="3549603"/>
            <a:chExt cx="5124456" cy="3277820"/>
          </a:xfrm>
        </p:grpSpPr>
        <p:sp>
          <p:nvSpPr>
            <p:cNvPr id="8" name="מלבן 7"/>
            <p:cNvSpPr/>
            <p:nvPr/>
          </p:nvSpPr>
          <p:spPr>
            <a:xfrm>
              <a:off x="4077757" y="3549603"/>
              <a:ext cx="5124455" cy="3277820"/>
            </a:xfrm>
            <a:prstGeom prst="rect">
              <a:avLst/>
            </a:prstGeom>
            <a:noFill/>
            <a:ln w="76200">
              <a:solidFill>
                <a:srgbClr val="90B6DE"/>
              </a:solidFill>
            </a:ln>
          </p:spPr>
          <p:txBody>
            <a:bodyPr wrap="square">
              <a:spAutoFit/>
            </a:bodyPr>
            <a:lstStyle/>
            <a:p>
              <a:pPr algn="ctr" rtl="1">
                <a:lnSpc>
                  <a:spcPct val="150000"/>
                </a:lnSpc>
                <a:buClr>
                  <a:srgbClr val="4A78A6"/>
                </a:buClr>
              </a:pPr>
              <a:r>
                <a:rPr lang="he-IL" b="1" dirty="0">
                  <a:latin typeface="Tahoma" pitchFamily="34" charset="0"/>
                  <a:ea typeface="Tahoma" pitchFamily="34" charset="0"/>
                  <a:cs typeface="Tahoma" pitchFamily="34" charset="0"/>
                </a:rPr>
                <a:t>דרום</a:t>
              </a:r>
              <a:endParaRPr lang="he-IL"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Most caregivers who came with multiple children or with older toddlers enjoyed the social gathering in the indoor play area and were pleased that their children had opportunities to interact, but said that forming </a:t>
              </a:r>
              <a:r>
                <a:rPr lang="en-US" sz="1200" b="1" dirty="0">
                  <a:latin typeface="Tahoma" pitchFamily="34" charset="0"/>
                  <a:ea typeface="Tahoma" pitchFamily="34" charset="0"/>
                  <a:cs typeface="Tahoma" pitchFamily="34" charset="0"/>
                </a:rPr>
                <a:t>community relationships did not motivate them to come</a:t>
              </a:r>
              <a:r>
                <a:rPr lang="en-US" sz="1200" dirty="0">
                  <a:latin typeface="Tahoma" pitchFamily="34" charset="0"/>
                  <a:ea typeface="Tahoma" pitchFamily="34" charset="0"/>
                  <a:cs typeface="Tahoma" pitchFamily="34" charset="0"/>
                </a:rPr>
                <a:t>.</a:t>
              </a:r>
              <a:endParaRPr lang="he-IL" sz="1200"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There is a notable correlation between </a:t>
              </a:r>
              <a:r>
                <a:rPr lang="en-US" sz="1200" b="1" dirty="0">
                  <a:latin typeface="Tahoma" pitchFamily="34" charset="0"/>
                  <a:ea typeface="Tahoma" pitchFamily="34" charset="0"/>
                  <a:cs typeface="Tahoma" pitchFamily="34" charset="0"/>
                </a:rPr>
                <a:t>children’s age and caregivers’ community-related motives </a:t>
              </a:r>
              <a:r>
                <a:rPr lang="en-US" sz="1200" dirty="0">
                  <a:latin typeface="Tahoma" pitchFamily="34" charset="0"/>
                  <a:ea typeface="Tahoma" pitchFamily="34" charset="0"/>
                  <a:cs typeface="Tahoma" pitchFamily="34" charset="0"/>
                </a:rPr>
                <a:t>for coming: mothers who bring young infants to the indoor play area are more likely to say they have community-related motives for coming, and that they are seeking conversation and sharing with other adults.</a:t>
              </a:r>
              <a:endParaRPr lang="he-IL" sz="1200"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lang="en-US" sz="1200" dirty="0">
                  <a:latin typeface="Tahoma" pitchFamily="34" charset="0"/>
                  <a:ea typeface="Tahoma" pitchFamily="34" charset="0"/>
                  <a:cs typeface="Tahoma" pitchFamily="34" charset="0"/>
                </a:rPr>
                <a:t>It was observed that the presence of a professional supervisor (parent facilitator, counselor) contributes to community connections and promotes communication. By being accessible and actively responsive to what is happening, their presence naturally creates connections and openness between visitors.</a:t>
              </a:r>
              <a:endParaRPr lang="he-IL" sz="1200" dirty="0">
                <a:latin typeface="Tahoma" pitchFamily="34" charset="0"/>
                <a:ea typeface="Tahoma" pitchFamily="34" charset="0"/>
                <a:cs typeface="Tahoma" pitchFamily="34" charset="0"/>
              </a:endParaRPr>
            </a:p>
          </p:txBody>
        </p:sp>
        <p:sp>
          <p:nvSpPr>
            <p:cNvPr id="14" name="מלבן 7">
              <a:extLst>
                <a:ext uri="{FF2B5EF4-FFF2-40B4-BE49-F238E27FC236}">
                  <a16:creationId xmlns:a16="http://schemas.microsoft.com/office/drawing/2014/main" id="{D1A3FDA8-CC5B-4370-9E31-1F59A193F9FA}"/>
                </a:ext>
              </a:extLst>
            </p:cNvPr>
            <p:cNvSpPr/>
            <p:nvPr/>
          </p:nvSpPr>
          <p:spPr>
            <a:xfrm>
              <a:off x="4077756" y="3549603"/>
              <a:ext cx="5124453" cy="451406"/>
            </a:xfrm>
            <a:prstGeom prst="rect">
              <a:avLst/>
            </a:prstGeom>
            <a:solidFill>
              <a:srgbClr val="90B6DE"/>
            </a:solidFill>
            <a:ln w="76200">
              <a:noFill/>
            </a:ln>
          </p:spPr>
          <p:txBody>
            <a:bodyPr wrap="square">
              <a:spAutoFit/>
            </a:bodyPr>
            <a:lstStyle/>
            <a:p>
              <a:pPr algn="ctr" rtl="1">
                <a:lnSpc>
                  <a:spcPct val="150000"/>
                </a:lnSpc>
                <a:buClr>
                  <a:srgbClr val="4A78A6"/>
                </a:buClr>
              </a:pPr>
              <a:r>
                <a:rPr lang="en-US" b="1" dirty="0">
                  <a:solidFill>
                    <a:schemeClr val="bg1"/>
                  </a:solidFill>
                  <a:latin typeface="Tahoma" pitchFamily="34" charset="0"/>
                  <a:ea typeface="Tahoma" pitchFamily="34" charset="0"/>
                  <a:cs typeface="Tahoma" pitchFamily="34" charset="0"/>
                </a:rPr>
                <a:t>South</a:t>
              </a:r>
              <a:endParaRPr lang="he-IL" b="1" dirty="0">
                <a:solidFill>
                  <a:schemeClr val="bg1"/>
                </a:solidFill>
                <a:latin typeface="Tahoma" pitchFamily="34" charset="0"/>
                <a:ea typeface="Tahoma" pitchFamily="34" charset="0"/>
                <a:cs typeface="Tahoma" pitchFamily="34" charset="0"/>
              </a:endParaRPr>
            </a:p>
          </p:txBody>
        </p:sp>
      </p:grpSp>
      <p:pic>
        <p:nvPicPr>
          <p:cNvPr id="17" name="Picture 16">
            <a:extLst>
              <a:ext uri="{FF2B5EF4-FFF2-40B4-BE49-F238E27FC236}">
                <a16:creationId xmlns:a16="http://schemas.microsoft.com/office/drawing/2014/main" id="{5024DAE4-5743-4B76-A86F-FE44A84A2D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231" y="5127131"/>
            <a:ext cx="2109602" cy="1582015"/>
          </a:xfrm>
          <a:prstGeom prst="ellipse">
            <a:avLst/>
          </a:prstGeom>
          <a:ln w="63500" cap="rnd">
            <a:solidFill>
              <a:schemeClr val="bg1"/>
            </a:solidFill>
          </a:ln>
          <a:effectLst/>
        </p:spPr>
      </p:pic>
      <p:pic>
        <p:nvPicPr>
          <p:cNvPr id="19" name="Picture 18">
            <a:extLst>
              <a:ext uri="{FF2B5EF4-FFF2-40B4-BE49-F238E27FC236}">
                <a16:creationId xmlns:a16="http://schemas.microsoft.com/office/drawing/2014/main" id="{BDC0B4E0-C2E6-49F4-8744-A1F8F6997A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65" y="4546434"/>
            <a:ext cx="2657541" cy="1993278"/>
          </a:xfrm>
          <a:prstGeom prst="ellipse">
            <a:avLst/>
          </a:prstGeom>
          <a:ln w="63500" cap="rnd">
            <a:solidFill>
              <a:schemeClr val="bg1"/>
            </a:solidFill>
          </a:ln>
          <a:effectLst/>
        </p:spPr>
      </p:pic>
      <p:sp>
        <p:nvSpPr>
          <p:cNvPr id="7" name="Heart 6">
            <a:extLst>
              <a:ext uri="{FF2B5EF4-FFF2-40B4-BE49-F238E27FC236}">
                <a16:creationId xmlns:a16="http://schemas.microsoft.com/office/drawing/2014/main" id="{EDFC5C40-D1AB-457F-98BE-A1C9641AD1E3}"/>
              </a:ext>
            </a:extLst>
          </p:cNvPr>
          <p:cNvSpPr/>
          <p:nvPr/>
        </p:nvSpPr>
        <p:spPr>
          <a:xfrm>
            <a:off x="3609616" y="6539712"/>
            <a:ext cx="248009" cy="185430"/>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TextBox 22">
            <a:extLst>
              <a:ext uri="{FF2B5EF4-FFF2-40B4-BE49-F238E27FC236}">
                <a16:creationId xmlns:a16="http://schemas.microsoft.com/office/drawing/2014/main" id="{0075D878-5D72-4026-BE7C-5410823CFB9C}"/>
              </a:ext>
            </a:extLst>
          </p:cNvPr>
          <p:cNvSpPr txBox="1"/>
          <p:nvPr/>
        </p:nvSpPr>
        <p:spPr>
          <a:xfrm>
            <a:off x="4611757" y="6078429"/>
            <a:ext cx="2386122" cy="400110"/>
          </a:xfrm>
          <a:prstGeom prst="rect">
            <a:avLst/>
          </a:prstGeom>
          <a:noFill/>
        </p:spPr>
        <p:txBody>
          <a:bodyPr wrap="square" rtlCol="1">
            <a:spAutoFit/>
          </a:bodyPr>
          <a:lstStyle/>
          <a:p>
            <a:pPr algn="r" rtl="1"/>
            <a:r>
              <a:rPr lang="en-US" sz="1000" dirty="0">
                <a:latin typeface="Calibri" panose="020F0502020204030204" pitchFamily="34" charset="0"/>
                <a:cs typeface="Calibri" panose="020F0502020204030204" pitchFamily="34" charset="0"/>
              </a:rPr>
              <a:t>Right: Bnei Brit Playground, Jaffa region</a:t>
            </a:r>
            <a:endParaRPr lang="he-IL" sz="1000" dirty="0">
              <a:latin typeface="Calibri" panose="020F0502020204030204" pitchFamily="34" charset="0"/>
              <a:cs typeface="Calibri" panose="020F0502020204030204" pitchFamily="34" charset="0"/>
            </a:endParaRPr>
          </a:p>
          <a:p>
            <a:pPr algn="r" rtl="1"/>
            <a:r>
              <a:rPr lang="en-US" sz="1000" dirty="0">
                <a:latin typeface="Calibri" panose="020F0502020204030204" pitchFamily="34" charset="0"/>
                <a:cs typeface="Calibri" panose="020F0502020204030204" pitchFamily="34" charset="0"/>
              </a:rPr>
              <a:t>Left: Bavli Playground, Central region</a:t>
            </a:r>
            <a:endParaRPr lang="he-IL"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984290"/>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53016E-344C-4232-846E-688082FE93E9}"/>
              </a:ext>
            </a:extLst>
          </p:cNvPr>
          <p:cNvSpPr/>
          <p:nvPr/>
        </p:nvSpPr>
        <p:spPr>
          <a:xfrm>
            <a:off x="-130629" y="459326"/>
            <a:ext cx="2786743" cy="256884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TextBox 11">
            <a:extLst>
              <a:ext uri="{FF2B5EF4-FFF2-40B4-BE49-F238E27FC236}">
                <a16:creationId xmlns:a16="http://schemas.microsoft.com/office/drawing/2014/main" id="{D8628082-3AF0-4124-8DDF-887C234DA15C}"/>
              </a:ext>
            </a:extLst>
          </p:cNvPr>
          <p:cNvSpPr txBox="1"/>
          <p:nvPr/>
        </p:nvSpPr>
        <p:spPr>
          <a:xfrm>
            <a:off x="586"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Professional Presence at Indoor Play Areas – Acquiring and Applying Parenting Tools and Skills</a:t>
            </a:r>
            <a:endParaRPr lang="he-IL" sz="1400" b="1"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25</a:t>
            </a:fld>
            <a:endParaRPr lang="en-US" sz="1400" dirty="0"/>
          </a:p>
        </p:txBody>
      </p:sp>
      <p:sp>
        <p:nvSpPr>
          <p:cNvPr id="9" name="TextBox 8">
            <a:extLst>
              <a:ext uri="{FF2B5EF4-FFF2-40B4-BE49-F238E27FC236}">
                <a16:creationId xmlns:a16="http://schemas.microsoft.com/office/drawing/2014/main" id="{C430C6CF-E586-4E31-9C89-E70C925842BB}"/>
              </a:ext>
            </a:extLst>
          </p:cNvPr>
          <p:cNvSpPr txBox="1"/>
          <p:nvPr/>
        </p:nvSpPr>
        <p:spPr>
          <a:xfrm>
            <a:off x="0" y="400110"/>
            <a:ext cx="10223731" cy="2569934"/>
          </a:xfrm>
          <a:prstGeom prst="rect">
            <a:avLst/>
          </a:prstGeom>
          <a:solidFill>
            <a:schemeClr val="bg2"/>
          </a:solidFill>
          <a:ln>
            <a:noFill/>
          </a:ln>
        </p:spPr>
        <p:txBody>
          <a:bodyPr wrap="square">
            <a:spAutoFit/>
          </a:bodyPr>
          <a:lstStyle/>
          <a:p>
            <a:pPr algn="l">
              <a:lnSpc>
                <a:spcPct val="150000"/>
              </a:lnSpc>
            </a:pPr>
            <a:r>
              <a:rPr lang="en-US" sz="1400" dirty="0">
                <a:latin typeface="Tahoma" pitchFamily="34" charset="0"/>
                <a:ea typeface="Tahoma" pitchFamily="34" charset="0"/>
                <a:cs typeface="Tahoma" pitchFamily="34" charset="0"/>
              </a:rPr>
              <a:t>The presence of professional staff with knowledge about working with young children:</a:t>
            </a:r>
            <a:r>
              <a:rPr lang="he-IL" sz="1400" dirty="0">
                <a:latin typeface="Tahoma" pitchFamily="34" charset="0"/>
                <a:ea typeface="Tahoma" pitchFamily="34" charset="0"/>
                <a:cs typeface="Tahoma" pitchFamily="34" charset="0"/>
              </a:rPr>
              <a:t> </a:t>
            </a:r>
          </a:p>
          <a:p>
            <a:pPr marL="171450" indent="-171450" algn="l">
              <a:buClr>
                <a:srgbClr val="4A78A6"/>
              </a:buClr>
              <a:buFont typeface="Tahoma" panose="020B0604030504040204" pitchFamily="34" charset="0"/>
              <a:buChar char="█"/>
            </a:pPr>
            <a:r>
              <a:rPr lang="en-US" sz="1400" dirty="0">
                <a:latin typeface="Tahoma" pitchFamily="34" charset="0"/>
                <a:ea typeface="Tahoma" pitchFamily="34" charset="0"/>
                <a:cs typeface="Tahoma" pitchFamily="34" charset="0"/>
              </a:rPr>
              <a:t>Contributes to visitors' sense that the play area offers added value, and makes the experience more meaningful and </a:t>
            </a:r>
            <a:r>
              <a:rPr lang="en-US" sz="1400" b="1" dirty="0">
                <a:latin typeface="Tahoma" pitchFamily="34" charset="0"/>
                <a:ea typeface="Tahoma" pitchFamily="34" charset="0"/>
                <a:cs typeface="Tahoma" pitchFamily="34" charset="0"/>
              </a:rPr>
              <a:t>focused on education with a child development perspective.</a:t>
            </a:r>
            <a:endParaRPr lang="he-IL" sz="1400" b="1" dirty="0">
              <a:latin typeface="Tahoma" pitchFamily="34" charset="0"/>
              <a:ea typeface="Tahoma" pitchFamily="34" charset="0"/>
              <a:cs typeface="Tahoma" pitchFamily="34" charset="0"/>
            </a:endParaRPr>
          </a:p>
          <a:p>
            <a:pPr marL="171450" indent="-171450" algn="l">
              <a:buClr>
                <a:srgbClr val="4A78A6"/>
              </a:buClr>
              <a:buFont typeface="Tahoma" panose="020B0604030504040204" pitchFamily="34" charset="0"/>
              <a:buChar cha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Contributes to </a:t>
            </a:r>
            <a:r>
              <a:rPr kumimoji="0" lang="en-US" sz="14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community connections </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and promotes </a:t>
            </a:r>
            <a:r>
              <a:rPr lang="en-US" sz="1400" dirty="0">
                <a:solidFill>
                  <a:prstClr val="black"/>
                </a:solidFill>
                <a:latin typeface="Tahoma" pitchFamily="34" charset="0"/>
                <a:ea typeface="Tahoma" pitchFamily="34" charset="0"/>
                <a:cs typeface="Tahoma" pitchFamily="34" charset="0"/>
              </a:rPr>
              <a:t>communication. B</a:t>
            </a: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y being accessible, active and responsive to events, their presence naturally creates connections and openness among visitors</a:t>
            </a:r>
            <a:r>
              <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p>
          <a:p>
            <a:pPr marL="171450" indent="-171450" algn="l">
              <a:buClr>
                <a:srgbClr val="4A78A6"/>
              </a:buClr>
              <a:buFont typeface="Tahoma" panose="020B0604030504040204" pitchFamily="34" charset="0"/>
              <a:buChar char="█"/>
            </a:pPr>
            <a:r>
              <a:rPr lang="en-US" sz="1400" dirty="0">
                <a:latin typeface="Tahoma" pitchFamily="34" charset="0"/>
                <a:ea typeface="Tahoma" pitchFamily="34" charset="0"/>
                <a:cs typeface="Tahoma" pitchFamily="34" charset="0"/>
              </a:rPr>
              <a:t>Contributes to </a:t>
            </a:r>
            <a:r>
              <a:rPr lang="en-US" sz="1400" b="1" dirty="0">
                <a:latin typeface="Tahoma" pitchFamily="34" charset="0"/>
                <a:ea typeface="Tahoma" pitchFamily="34" charset="0"/>
                <a:cs typeface="Tahoma" pitchFamily="34" charset="0"/>
              </a:rPr>
              <a:t>community organization </a:t>
            </a:r>
            <a:r>
              <a:rPr lang="en-US" sz="1400" dirty="0">
                <a:latin typeface="Tahoma" pitchFamily="34" charset="0"/>
                <a:ea typeface="Tahoma" pitchFamily="34" charset="0"/>
                <a:cs typeface="Tahoma" pitchFamily="34" charset="0"/>
              </a:rPr>
              <a:t>and maintaining inter-personal relationships, by providing updates and ongoing communication with visitors</a:t>
            </a:r>
            <a:r>
              <a:rPr lang="he-IL" sz="1400" dirty="0">
                <a:latin typeface="Tahoma" pitchFamily="34" charset="0"/>
                <a:ea typeface="Tahoma" pitchFamily="34" charset="0"/>
                <a:cs typeface="Tahoma" pitchFamily="34" charset="0"/>
              </a:rPr>
              <a:t>.</a:t>
            </a:r>
          </a:p>
          <a:p>
            <a:pPr marL="171450" indent="-171450" algn="l">
              <a:buClr>
                <a:schemeClr val="bg1"/>
              </a:buClr>
              <a:buFont typeface="Tahoma" panose="020B0604030504040204" pitchFamily="34" charset="0"/>
              <a:buChar char="█"/>
            </a:pPr>
            <a:r>
              <a:rPr lang="en-US" sz="1400" dirty="0">
                <a:latin typeface="Tahoma" pitchFamily="34" charset="0"/>
                <a:ea typeface="Tahoma" pitchFamily="34" charset="0"/>
                <a:cs typeface="Tahoma" pitchFamily="34" charset="0"/>
              </a:rPr>
              <a:t>However, absence of a professional presence is not always perceived as a lack. Visitors whose children regularly spend time in independent play at the indoor play area do not necessarily want professional guidance services. Some caregivers are unaware that having professional guidance at the community center complex is an option. Their </a:t>
            </a:r>
            <a:r>
              <a:rPr lang="en-US" sz="1400" b="1" dirty="0">
                <a:latin typeface="Tahoma" pitchFamily="34" charset="0"/>
                <a:ea typeface="Tahoma" pitchFamily="34" charset="0"/>
                <a:cs typeface="Tahoma" pitchFamily="34" charset="0"/>
              </a:rPr>
              <a:t>perception of indoor play area services is focused on the physical space </a:t>
            </a:r>
            <a:r>
              <a:rPr lang="en-US" sz="1400" dirty="0">
                <a:latin typeface="Tahoma" pitchFamily="34" charset="0"/>
                <a:ea typeface="Tahoma" pitchFamily="34" charset="0"/>
                <a:cs typeface="Tahoma" pitchFamily="34" charset="0"/>
              </a:rPr>
              <a:t>(Gymboree format)</a:t>
            </a:r>
            <a:endParaRPr lang="he-IL" sz="1400" dirty="0">
              <a:latin typeface="Tahoma" pitchFamily="34" charset="0"/>
              <a:ea typeface="Tahoma" pitchFamily="34" charset="0"/>
              <a:cs typeface="Tahoma" pitchFamily="34" charset="0"/>
            </a:endParaRPr>
          </a:p>
        </p:txBody>
      </p:sp>
      <p:grpSp>
        <p:nvGrpSpPr>
          <p:cNvPr id="7" name="Group 6">
            <a:extLst>
              <a:ext uri="{FF2B5EF4-FFF2-40B4-BE49-F238E27FC236}">
                <a16:creationId xmlns:a16="http://schemas.microsoft.com/office/drawing/2014/main" id="{E7E4B624-1AA0-436C-8D66-3A40A12BE42E}"/>
              </a:ext>
            </a:extLst>
          </p:cNvPr>
          <p:cNvGrpSpPr/>
          <p:nvPr/>
        </p:nvGrpSpPr>
        <p:grpSpPr>
          <a:xfrm>
            <a:off x="4936874" y="3028168"/>
            <a:ext cx="2464680" cy="3462486"/>
            <a:chOff x="9619988" y="3028168"/>
            <a:chExt cx="2464680" cy="3462486"/>
          </a:xfrm>
        </p:grpSpPr>
        <p:sp>
          <p:nvSpPr>
            <p:cNvPr id="8" name="מלבן 7"/>
            <p:cNvSpPr/>
            <p:nvPr/>
          </p:nvSpPr>
          <p:spPr>
            <a:xfrm>
              <a:off x="9619988" y="3028168"/>
              <a:ext cx="2464679" cy="3462486"/>
            </a:xfrm>
            <a:prstGeom prst="rect">
              <a:avLst/>
            </a:prstGeom>
            <a:noFill/>
            <a:ln w="76200">
              <a:solidFill>
                <a:srgbClr val="90B6DE"/>
              </a:solidFill>
            </a:ln>
          </p:spPr>
          <p:txBody>
            <a:bodyPr wrap="square">
              <a:spAutoFit/>
            </a:bodyPr>
            <a:lstStyle/>
            <a:p>
              <a:pPr algn="ctr" rtl="1">
                <a:lnSpc>
                  <a:spcPct val="150000"/>
                </a:lnSpc>
                <a:buClr>
                  <a:srgbClr val="EC1C3C"/>
                </a:buClr>
              </a:pPr>
              <a:r>
                <a:rPr lang="he-IL" b="1" dirty="0">
                  <a:latin typeface="Tahoma" pitchFamily="34" charset="0"/>
                  <a:ea typeface="Tahoma" pitchFamily="34" charset="0"/>
                  <a:cs typeface="Tahoma" pitchFamily="34" charset="0"/>
                </a:rPr>
                <a:t>דרום</a:t>
              </a:r>
              <a:endParaRPr lang="he-IL" sz="1050" b="1" dirty="0">
                <a:latin typeface="Tahoma" pitchFamily="34" charset="0"/>
                <a:ea typeface="Tahoma" pitchFamily="34" charset="0"/>
                <a:cs typeface="Tahoma" pitchFamily="34" charset="0"/>
              </a:endParaRP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The presence of a professional early childhood counselor contributes to a supportive experience. The mothers talk to her openly and she inspires confidence.</a:t>
              </a: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The counselor interacts with the children and adjusts the space and equipment to their needs, ages, and the number of participants.</a:t>
              </a:r>
              <a:r>
                <a:rPr lang="he-IL" sz="1200" dirty="0">
                  <a:latin typeface="Tahoma" pitchFamily="34" charset="0"/>
                  <a:ea typeface="Tahoma" pitchFamily="34" charset="0"/>
                  <a:cs typeface="Tahoma" pitchFamily="34" charset="0"/>
                </a:rPr>
                <a:t> </a:t>
              </a: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At one indoor play area without professional guidance, visitors expressed a desire for it, and said they prefer places that do offer this service. </a:t>
              </a:r>
              <a:r>
                <a:rPr lang="he-IL" sz="1200" dirty="0">
                  <a:latin typeface="Tahoma" pitchFamily="34" charset="0"/>
                  <a:ea typeface="Tahoma" pitchFamily="34" charset="0"/>
                  <a:cs typeface="Tahoma" pitchFamily="34" charset="0"/>
                </a:rPr>
                <a:t> </a:t>
              </a:r>
            </a:p>
          </p:txBody>
        </p:sp>
        <p:sp>
          <p:nvSpPr>
            <p:cNvPr id="15" name="מלבן 7">
              <a:extLst>
                <a:ext uri="{FF2B5EF4-FFF2-40B4-BE49-F238E27FC236}">
                  <a16:creationId xmlns:a16="http://schemas.microsoft.com/office/drawing/2014/main" id="{674CDBD9-A52C-4997-883A-40633DED34E5}"/>
                </a:ext>
              </a:extLst>
            </p:cNvPr>
            <p:cNvSpPr/>
            <p:nvPr/>
          </p:nvSpPr>
          <p:spPr>
            <a:xfrm>
              <a:off x="9619988" y="3044355"/>
              <a:ext cx="2464680" cy="451406"/>
            </a:xfrm>
            <a:prstGeom prst="rect">
              <a:avLst/>
            </a:prstGeom>
            <a:solidFill>
              <a:srgbClr val="90B6DE"/>
            </a:solidFill>
            <a:ln w="76200">
              <a:noFill/>
            </a:ln>
          </p:spPr>
          <p:txBody>
            <a:bodyPr wrap="square">
              <a:spAutoFit/>
            </a:bodyPr>
            <a:lstStyle/>
            <a:p>
              <a:pPr algn="ctr" rtl="1">
                <a:lnSpc>
                  <a:spcPct val="150000"/>
                </a:lnSpc>
                <a:buClr>
                  <a:srgbClr val="4A78A6"/>
                </a:buClr>
              </a:pPr>
              <a:r>
                <a:rPr lang="en-US" b="1" dirty="0">
                  <a:solidFill>
                    <a:schemeClr val="bg1"/>
                  </a:solidFill>
                  <a:latin typeface="Tahoma" pitchFamily="34" charset="0"/>
                  <a:ea typeface="Tahoma" pitchFamily="34" charset="0"/>
                  <a:cs typeface="Tahoma" pitchFamily="34" charset="0"/>
                </a:rPr>
                <a:t>South</a:t>
              </a:r>
              <a:endParaRPr lang="he-IL" sz="2000" b="1" dirty="0">
                <a:solidFill>
                  <a:schemeClr val="bg1"/>
                </a:solidFill>
                <a:latin typeface="Tahoma" pitchFamily="34" charset="0"/>
                <a:ea typeface="Tahoma" pitchFamily="34" charset="0"/>
                <a:cs typeface="Tahoma" pitchFamily="34" charset="0"/>
              </a:endParaRPr>
            </a:p>
          </p:txBody>
        </p:sp>
      </p:grpSp>
      <p:grpSp>
        <p:nvGrpSpPr>
          <p:cNvPr id="5" name="Group 4">
            <a:extLst>
              <a:ext uri="{FF2B5EF4-FFF2-40B4-BE49-F238E27FC236}">
                <a16:creationId xmlns:a16="http://schemas.microsoft.com/office/drawing/2014/main" id="{263FC474-8AAA-42AA-821D-65C32A9B50EC}"/>
              </a:ext>
            </a:extLst>
          </p:cNvPr>
          <p:cNvGrpSpPr/>
          <p:nvPr/>
        </p:nvGrpSpPr>
        <p:grpSpPr>
          <a:xfrm>
            <a:off x="10302991" y="3031703"/>
            <a:ext cx="1825658" cy="3277820"/>
            <a:chOff x="4922214" y="3028168"/>
            <a:chExt cx="1825658" cy="3277820"/>
          </a:xfrm>
        </p:grpSpPr>
        <p:sp>
          <p:nvSpPr>
            <p:cNvPr id="24" name="מלבן 23"/>
            <p:cNvSpPr/>
            <p:nvPr/>
          </p:nvSpPr>
          <p:spPr>
            <a:xfrm>
              <a:off x="4922214" y="3028168"/>
              <a:ext cx="1825658" cy="3277820"/>
            </a:xfrm>
            <a:prstGeom prst="rect">
              <a:avLst/>
            </a:prstGeom>
            <a:noFill/>
            <a:ln w="76200">
              <a:solidFill>
                <a:srgbClr val="F2D834"/>
              </a:solidFill>
            </a:ln>
          </p:spPr>
          <p:txBody>
            <a:bodyPr wrap="square">
              <a:spAutoFit/>
            </a:bodyPr>
            <a:lstStyle/>
            <a:p>
              <a:pPr algn="ctr" rtl="1">
                <a:lnSpc>
                  <a:spcPct val="150000"/>
                </a:lnSpc>
                <a:buClr>
                  <a:srgbClr val="4A78A6"/>
                </a:buClr>
              </a:pPr>
              <a:r>
                <a:rPr lang="he-IL" b="1" dirty="0">
                  <a:latin typeface="Tahoma" pitchFamily="34" charset="0"/>
                  <a:ea typeface="Tahoma" pitchFamily="34" charset="0"/>
                  <a:cs typeface="Tahoma" pitchFamily="34" charset="0"/>
                </a:rPr>
                <a:t>צפון</a:t>
              </a:r>
              <a:endParaRPr lang="he-IL" sz="1050" b="1" dirty="0">
                <a:latin typeface="Tahoma" pitchFamily="34" charset="0"/>
                <a:ea typeface="Tahoma" pitchFamily="34" charset="0"/>
                <a:cs typeface="Tahoma" pitchFamily="34" charset="0"/>
              </a:endParaRPr>
            </a:p>
            <a:p>
              <a:pPr algn="l">
                <a:buClr>
                  <a:srgbClr val="4A78A6"/>
                </a:buClr>
              </a:pPr>
              <a:r>
                <a:rPr lang="en-US" sz="1200" dirty="0">
                  <a:latin typeface="Tahoma" pitchFamily="34" charset="0"/>
                  <a:ea typeface="Tahoma" pitchFamily="34" charset="0"/>
                  <a:cs typeface="Tahoma" pitchFamily="34" charset="0"/>
                </a:rPr>
                <a:t>In the observed indoor play area, staff members’ addressed only operational aspects. Their role does not include professional guidance in the field of early childhood. However, senior moderators seem motivated and actively involved, and visitors are aware that their presence makes a contribution.</a:t>
              </a:r>
              <a:endParaRPr lang="he-IL" sz="1200" dirty="0">
                <a:latin typeface="Tahoma" pitchFamily="34" charset="0"/>
                <a:ea typeface="Tahoma" pitchFamily="34" charset="0"/>
                <a:cs typeface="Tahoma" pitchFamily="34" charset="0"/>
              </a:endParaRPr>
            </a:p>
          </p:txBody>
        </p:sp>
        <p:sp>
          <p:nvSpPr>
            <p:cNvPr id="16" name="מלבן 7">
              <a:extLst>
                <a:ext uri="{FF2B5EF4-FFF2-40B4-BE49-F238E27FC236}">
                  <a16:creationId xmlns:a16="http://schemas.microsoft.com/office/drawing/2014/main" id="{4D35B805-3B10-4B40-B820-F80C2ADA8017}"/>
                </a:ext>
              </a:extLst>
            </p:cNvPr>
            <p:cNvSpPr/>
            <p:nvPr/>
          </p:nvSpPr>
          <p:spPr>
            <a:xfrm>
              <a:off x="4922214" y="3044355"/>
              <a:ext cx="1825658" cy="451406"/>
            </a:xfrm>
            <a:prstGeom prst="rect">
              <a:avLst/>
            </a:prstGeom>
            <a:solidFill>
              <a:srgbClr val="F2D834"/>
            </a:solidFill>
            <a:ln w="76200">
              <a:noFill/>
            </a:ln>
          </p:spPr>
          <p:txBody>
            <a:bodyPr wrap="square">
              <a:spAutoFit/>
            </a:bodyPr>
            <a:lstStyle/>
            <a:p>
              <a:pPr algn="ctr" rtl="1">
                <a:lnSpc>
                  <a:spcPct val="150000"/>
                </a:lnSpc>
                <a:buClr>
                  <a:srgbClr val="4A78A6"/>
                </a:buClr>
              </a:pPr>
              <a:r>
                <a:rPr lang="en-US" b="1" dirty="0">
                  <a:solidFill>
                    <a:srgbClr val="4A78A6"/>
                  </a:solidFill>
                  <a:latin typeface="Tahoma" pitchFamily="34" charset="0"/>
                  <a:ea typeface="Tahoma" pitchFamily="34" charset="0"/>
                  <a:cs typeface="Tahoma" pitchFamily="34" charset="0"/>
                </a:rPr>
                <a:t>North</a:t>
              </a:r>
              <a:endParaRPr lang="he-IL" b="1" dirty="0">
                <a:solidFill>
                  <a:srgbClr val="4A78A6"/>
                </a:solidFill>
                <a:latin typeface="Tahoma" pitchFamily="34" charset="0"/>
                <a:ea typeface="Tahoma" pitchFamily="34" charset="0"/>
                <a:cs typeface="Tahoma" pitchFamily="34" charset="0"/>
              </a:endParaRPr>
            </a:p>
          </p:txBody>
        </p:sp>
      </p:grpSp>
      <p:grpSp>
        <p:nvGrpSpPr>
          <p:cNvPr id="6" name="Group 5">
            <a:extLst>
              <a:ext uri="{FF2B5EF4-FFF2-40B4-BE49-F238E27FC236}">
                <a16:creationId xmlns:a16="http://schemas.microsoft.com/office/drawing/2014/main" id="{1B559909-26A4-4B75-BD41-E7C181398CD0}"/>
              </a:ext>
            </a:extLst>
          </p:cNvPr>
          <p:cNvGrpSpPr/>
          <p:nvPr/>
        </p:nvGrpSpPr>
        <p:grpSpPr>
          <a:xfrm>
            <a:off x="7522239" y="3028168"/>
            <a:ext cx="2660067" cy="3277820"/>
            <a:chOff x="6853896" y="3028168"/>
            <a:chExt cx="2660067" cy="3277820"/>
          </a:xfrm>
        </p:grpSpPr>
        <p:sp>
          <p:nvSpPr>
            <p:cNvPr id="22" name="מלבן 21"/>
            <p:cNvSpPr/>
            <p:nvPr/>
          </p:nvSpPr>
          <p:spPr>
            <a:xfrm>
              <a:off x="6853897" y="3028168"/>
              <a:ext cx="2660066" cy="3277820"/>
            </a:xfrm>
            <a:prstGeom prst="rect">
              <a:avLst/>
            </a:prstGeom>
            <a:noFill/>
            <a:ln w="76200">
              <a:solidFill>
                <a:srgbClr val="D2D3D5"/>
              </a:solidFill>
            </a:ln>
          </p:spPr>
          <p:txBody>
            <a:bodyPr wrap="square">
              <a:spAutoFit/>
            </a:bodyPr>
            <a:lstStyle/>
            <a:p>
              <a:pPr algn="ctr" rtl="1">
                <a:lnSpc>
                  <a:spcPct val="150000"/>
                </a:lnSpc>
                <a:buClr>
                  <a:srgbClr val="EC1C3C"/>
                </a:buClr>
              </a:pPr>
              <a:r>
                <a:rPr lang="he-IL" b="1" dirty="0">
                  <a:latin typeface="Tahoma" pitchFamily="34" charset="0"/>
                  <a:ea typeface="Tahoma" pitchFamily="34" charset="0"/>
                  <a:cs typeface="Tahoma" pitchFamily="34" charset="0"/>
                </a:rPr>
                <a:t>מרכז</a:t>
              </a:r>
              <a:endParaRPr lang="he-IL" sz="1050" b="1" dirty="0">
                <a:latin typeface="Tahoma" pitchFamily="34" charset="0"/>
                <a:ea typeface="Tahoma" pitchFamily="34" charset="0"/>
                <a:cs typeface="Tahoma" pitchFamily="34" charset="0"/>
              </a:endParaRP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Visitors to the Gymboree-format play area (at Bavli) do not perceive it as a place that includes professional guidance. They are satisfied with the basic equipment and facilities</a:t>
              </a:r>
              <a:r>
                <a:rPr lang="he-IL" sz="1200" dirty="0">
                  <a:latin typeface="Tahoma" pitchFamily="34" charset="0"/>
                  <a:ea typeface="Tahoma" pitchFamily="34" charset="0"/>
                  <a:cs typeface="Tahoma" pitchFamily="34" charset="0"/>
                </a:rPr>
                <a:t>.</a:t>
              </a: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This community is not unaware or uncritical. Rather, their </a:t>
              </a:r>
              <a:r>
                <a:rPr lang="en-US" sz="1200" b="1" dirty="0">
                  <a:latin typeface="Tahoma" pitchFamily="34" charset="0"/>
                  <a:ea typeface="Tahoma" pitchFamily="34" charset="0"/>
                  <a:cs typeface="Tahoma" pitchFamily="34" charset="0"/>
                </a:rPr>
                <a:t>expectations are adapted to the existing services</a:t>
              </a:r>
              <a:r>
                <a:rPr lang="en-US" sz="1200" dirty="0">
                  <a:latin typeface="Tahoma" pitchFamily="34" charset="0"/>
                  <a:ea typeface="Tahoma" pitchFamily="34" charset="0"/>
                  <a:cs typeface="Tahoma" pitchFamily="34" charset="0"/>
                </a:rPr>
                <a:t>. Improving conditions (equipment, content, and consulting services) could improve consumer satisfaction and offer them greater benefit</a:t>
              </a:r>
              <a:r>
                <a:rPr lang="he-IL" sz="1200" dirty="0">
                  <a:latin typeface="Tahoma" pitchFamily="34" charset="0"/>
                  <a:ea typeface="Tahoma" pitchFamily="34" charset="0"/>
                  <a:cs typeface="Tahoma" pitchFamily="34" charset="0"/>
                </a:rPr>
                <a:t>.</a:t>
              </a:r>
            </a:p>
          </p:txBody>
        </p:sp>
        <p:sp>
          <p:nvSpPr>
            <p:cNvPr id="17" name="מלבן 7">
              <a:extLst>
                <a:ext uri="{FF2B5EF4-FFF2-40B4-BE49-F238E27FC236}">
                  <a16:creationId xmlns:a16="http://schemas.microsoft.com/office/drawing/2014/main" id="{C3397791-9057-42AC-8F64-67C1AAF4EEFD}"/>
                </a:ext>
              </a:extLst>
            </p:cNvPr>
            <p:cNvSpPr/>
            <p:nvPr/>
          </p:nvSpPr>
          <p:spPr>
            <a:xfrm>
              <a:off x="6853896" y="3044355"/>
              <a:ext cx="2660066" cy="451406"/>
            </a:xfrm>
            <a:prstGeom prst="rect">
              <a:avLst/>
            </a:prstGeom>
            <a:solidFill>
              <a:srgbClr val="D2D3D5"/>
            </a:solidFill>
            <a:ln w="76200">
              <a:noFill/>
            </a:ln>
          </p:spPr>
          <p:txBody>
            <a:bodyPr wrap="square">
              <a:spAutoFit/>
            </a:bodyPr>
            <a:lstStyle/>
            <a:p>
              <a:pPr algn="ctr" rtl="1">
                <a:lnSpc>
                  <a:spcPct val="150000"/>
                </a:lnSpc>
                <a:buClr>
                  <a:srgbClr val="4A78A6"/>
                </a:buClr>
              </a:pPr>
              <a:r>
                <a:rPr lang="en-US" b="1" dirty="0">
                  <a:solidFill>
                    <a:srgbClr val="4A78A6"/>
                  </a:solidFill>
                  <a:latin typeface="Tahoma" pitchFamily="34" charset="0"/>
                  <a:ea typeface="Tahoma" pitchFamily="34" charset="0"/>
                  <a:cs typeface="Tahoma" pitchFamily="34" charset="0"/>
                </a:rPr>
                <a:t>Centre</a:t>
              </a:r>
              <a:endParaRPr lang="he-IL" sz="2000" b="1" dirty="0">
                <a:solidFill>
                  <a:srgbClr val="4A78A6"/>
                </a:solidFill>
                <a:latin typeface="Tahoma" pitchFamily="34" charset="0"/>
                <a:ea typeface="Tahoma" pitchFamily="34" charset="0"/>
                <a:cs typeface="Tahoma" pitchFamily="34" charset="0"/>
              </a:endParaRPr>
            </a:p>
          </p:txBody>
        </p:sp>
      </p:grpSp>
      <p:grpSp>
        <p:nvGrpSpPr>
          <p:cNvPr id="3" name="Group 2">
            <a:extLst>
              <a:ext uri="{FF2B5EF4-FFF2-40B4-BE49-F238E27FC236}">
                <a16:creationId xmlns:a16="http://schemas.microsoft.com/office/drawing/2014/main" id="{398A9722-287F-4301-B5F0-945AFF8DF34A}"/>
              </a:ext>
            </a:extLst>
          </p:cNvPr>
          <p:cNvGrpSpPr/>
          <p:nvPr/>
        </p:nvGrpSpPr>
        <p:grpSpPr>
          <a:xfrm>
            <a:off x="71742" y="3034830"/>
            <a:ext cx="4744447" cy="3462486"/>
            <a:chOff x="71742" y="3044355"/>
            <a:chExt cx="4744447" cy="3462486"/>
          </a:xfrm>
        </p:grpSpPr>
        <p:sp>
          <p:nvSpPr>
            <p:cNvPr id="13" name="מלבן 4">
              <a:extLst>
                <a:ext uri="{FF2B5EF4-FFF2-40B4-BE49-F238E27FC236}">
                  <a16:creationId xmlns:a16="http://schemas.microsoft.com/office/drawing/2014/main" id="{13AFC210-83ED-408C-AB44-D7F6A0CE668F}"/>
                </a:ext>
              </a:extLst>
            </p:cNvPr>
            <p:cNvSpPr/>
            <p:nvPr/>
          </p:nvSpPr>
          <p:spPr>
            <a:xfrm>
              <a:off x="92187" y="3044355"/>
              <a:ext cx="4724002" cy="3462486"/>
            </a:xfrm>
            <a:prstGeom prst="rect">
              <a:avLst/>
            </a:prstGeom>
            <a:noFill/>
            <a:ln w="76200">
              <a:solidFill>
                <a:schemeClr val="bg1">
                  <a:lumMod val="50000"/>
                </a:schemeClr>
              </a:solidFill>
            </a:ln>
          </p:spPr>
          <p:txBody>
            <a:bodyPr wrap="square">
              <a:spAutoFit/>
            </a:bodyPr>
            <a:lstStyle/>
            <a:p>
              <a:pPr algn="ctr" rtl="1">
                <a:lnSpc>
                  <a:spcPct val="150000"/>
                </a:lnSpc>
                <a:buClr>
                  <a:srgbClr val="EC1C3C"/>
                </a:buClr>
              </a:pPr>
              <a:r>
                <a:rPr lang="he-IL" b="1" dirty="0">
                  <a:latin typeface="Tahoma" pitchFamily="34" charset="0"/>
                  <a:ea typeface="Tahoma" pitchFamily="34" charset="0"/>
                  <a:cs typeface="Tahoma" pitchFamily="34" charset="0"/>
                </a:rPr>
                <a:t>יפו</a:t>
              </a:r>
              <a:endParaRPr lang="he-IL" sz="1050" b="1" dirty="0">
                <a:latin typeface="Tahoma" pitchFamily="34" charset="0"/>
                <a:ea typeface="Tahoma" pitchFamily="34" charset="0"/>
                <a:cs typeface="Tahoma" pitchFamily="34" charset="0"/>
              </a:endParaRP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Staff members lack formal training and professional experience. One senior moderator is an experienced mother, with a pleasant, child-friendly attitude and a confident approach with parents. Another moderator is a young woman with experience in supervising and playing with children</a:t>
              </a:r>
              <a:r>
                <a:rPr lang="he-IL" sz="1200" dirty="0">
                  <a:latin typeface="Tahoma" pitchFamily="34" charset="0"/>
                  <a:ea typeface="Tahoma" pitchFamily="34" charset="0"/>
                  <a:cs typeface="Tahoma" pitchFamily="34" charset="0"/>
                </a:rPr>
                <a:t>.</a:t>
              </a:r>
              <a:endParaRPr lang="en-US" sz="1200" dirty="0">
                <a:latin typeface="Tahoma" pitchFamily="34" charset="0"/>
                <a:ea typeface="Tahoma" pitchFamily="34" charset="0"/>
                <a:cs typeface="Tahoma" pitchFamily="34" charset="0"/>
              </a:endParaRPr>
            </a:p>
            <a:p>
              <a:pPr marL="171450" indent="-171450" algn="l">
                <a:buClr>
                  <a:srgbClr val="EC1C3C"/>
                </a:buClr>
                <a:buFont typeface="Tahoma" panose="020B0604030504040204" pitchFamily="34" charset="0"/>
                <a:buChar char="█"/>
              </a:pPr>
              <a:r>
                <a:rPr lang="en-US" sz="1200" dirty="0">
                  <a:latin typeface="Tahoma" pitchFamily="34" charset="0"/>
                  <a:ea typeface="Tahoma" pitchFamily="34" charset="0"/>
                  <a:cs typeface="Tahoma" pitchFamily="34" charset="0"/>
                </a:rPr>
                <a:t>They said that visitors expect them to interact with the children and assist in supervising their activities</a:t>
              </a:r>
              <a:r>
                <a:rPr lang="he-IL" sz="1200" dirty="0">
                  <a:latin typeface="Tahoma" pitchFamily="34" charset="0"/>
                  <a:ea typeface="Tahoma" pitchFamily="34" charset="0"/>
                  <a:cs typeface="Tahoma" pitchFamily="34" charset="0"/>
                </a:rPr>
                <a:t>.</a:t>
              </a:r>
              <a:r>
                <a:rPr lang="en-US" sz="1200" dirty="0">
                  <a:latin typeface="Tahoma" pitchFamily="34" charset="0"/>
                  <a:ea typeface="Tahoma" pitchFamily="34" charset="0"/>
                  <a:cs typeface="Tahoma" pitchFamily="34" charset="0"/>
                </a:rPr>
                <a:t> The moderator sometimes experience difficulties due to language barriers, especially with parents who are somewhat reluctant to communicate. Cultural and language differences affect her feelings of legitimacy in expressing opinions to parents aside from offering operational assistance. At the same time, it was observed that she acts with sensitivity and patience and helps visitors feel comfortable. She said that she sometimes lets children borrow games to take home, which contributes to their sense of belonging and connection to the place.</a:t>
              </a:r>
            </a:p>
          </p:txBody>
        </p:sp>
        <p:sp>
          <p:nvSpPr>
            <p:cNvPr id="18" name="מלבן 7">
              <a:extLst>
                <a:ext uri="{FF2B5EF4-FFF2-40B4-BE49-F238E27FC236}">
                  <a16:creationId xmlns:a16="http://schemas.microsoft.com/office/drawing/2014/main" id="{8236F250-5CAB-4524-9916-5FD852F52532}"/>
                </a:ext>
              </a:extLst>
            </p:cNvPr>
            <p:cNvSpPr/>
            <p:nvPr/>
          </p:nvSpPr>
          <p:spPr>
            <a:xfrm>
              <a:off x="71742" y="3044355"/>
              <a:ext cx="4724002" cy="451406"/>
            </a:xfrm>
            <a:prstGeom prst="rect">
              <a:avLst/>
            </a:prstGeom>
            <a:solidFill>
              <a:schemeClr val="bg1">
                <a:lumMod val="50000"/>
              </a:schemeClr>
            </a:solidFill>
            <a:ln w="76200">
              <a:noFill/>
            </a:ln>
          </p:spPr>
          <p:txBody>
            <a:bodyPr wrap="square">
              <a:spAutoFit/>
            </a:bodyPr>
            <a:lstStyle/>
            <a:p>
              <a:pPr algn="ctr" rtl="1">
                <a:lnSpc>
                  <a:spcPct val="150000"/>
                </a:lnSpc>
                <a:buClr>
                  <a:srgbClr val="4A78A6"/>
                </a:buClr>
              </a:pPr>
              <a:r>
                <a:rPr lang="en-US" b="1" dirty="0">
                  <a:solidFill>
                    <a:schemeClr val="bg1"/>
                  </a:solidFill>
                  <a:latin typeface="Tahoma" pitchFamily="34" charset="0"/>
                  <a:ea typeface="Tahoma" pitchFamily="34" charset="0"/>
                  <a:cs typeface="Tahoma" pitchFamily="34" charset="0"/>
                </a:rPr>
                <a:t>Jaffa</a:t>
              </a:r>
              <a:endParaRPr lang="he-IL" b="1" dirty="0">
                <a:solidFill>
                  <a:schemeClr val="bg1"/>
                </a:solidFill>
                <a:latin typeface="Tahoma" pitchFamily="34" charset="0"/>
                <a:ea typeface="Tahoma" pitchFamily="34" charset="0"/>
                <a:cs typeface="Tahoma" pitchFamily="34" charset="0"/>
              </a:endParaRPr>
            </a:p>
          </p:txBody>
        </p:sp>
      </p:grpSp>
      <p:pic>
        <p:nvPicPr>
          <p:cNvPr id="19" name="Picture 18">
            <a:extLst>
              <a:ext uri="{FF2B5EF4-FFF2-40B4-BE49-F238E27FC236}">
                <a16:creationId xmlns:a16="http://schemas.microsoft.com/office/drawing/2014/main" id="{B71C536A-80D7-4B5D-8C7A-C334C033C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2991" y="159316"/>
            <a:ext cx="1954369" cy="2605595"/>
          </a:xfrm>
          <a:prstGeom prst="ellipse">
            <a:avLst/>
          </a:prstGeom>
          <a:ln w="63500" cap="rnd">
            <a:solidFill>
              <a:schemeClr val="bg1"/>
            </a:solidFill>
          </a:ln>
          <a:effectLst/>
        </p:spPr>
      </p:pic>
      <p:sp>
        <p:nvSpPr>
          <p:cNvPr id="20" name="TextBox 19">
            <a:extLst>
              <a:ext uri="{FF2B5EF4-FFF2-40B4-BE49-F238E27FC236}">
                <a16:creationId xmlns:a16="http://schemas.microsoft.com/office/drawing/2014/main" id="{9841A901-C727-4A9D-A845-D838B753C69F}"/>
              </a:ext>
            </a:extLst>
          </p:cNvPr>
          <p:cNvSpPr txBox="1"/>
          <p:nvPr/>
        </p:nvSpPr>
        <p:spPr>
          <a:xfrm>
            <a:off x="9534591" y="2740455"/>
            <a:ext cx="2657409" cy="246221"/>
          </a:xfrm>
          <a:prstGeom prst="rect">
            <a:avLst/>
          </a:prstGeom>
          <a:noFill/>
        </p:spPr>
        <p:txBody>
          <a:bodyPr wrap="square" rtlCol="1">
            <a:spAutoFit/>
          </a:bodyPr>
          <a:lstStyle/>
          <a:p>
            <a:pPr algn="r" rtl="1"/>
            <a:r>
              <a:rPr lang="en-US" sz="1000" dirty="0">
                <a:latin typeface="Calibri" panose="020F0502020204030204" pitchFamily="34" charset="0"/>
                <a:cs typeface="Calibri" panose="020F0502020204030204" pitchFamily="34" charset="0"/>
              </a:rPr>
              <a:t>Photo: Urim indoor play area, Southern region</a:t>
            </a:r>
            <a:endParaRPr lang="he-IL"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9723890"/>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FC3E1E-4473-4561-9171-606033915334}"/>
              </a:ext>
            </a:extLst>
          </p:cNvPr>
          <p:cNvSpPr/>
          <p:nvPr/>
        </p:nvSpPr>
        <p:spPr>
          <a:xfrm>
            <a:off x="-59812" y="1816292"/>
            <a:ext cx="12291529" cy="321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highlight>
                <a:srgbClr val="D2D3D5"/>
              </a:highlight>
            </a:endParaRPr>
          </a:p>
        </p:txBody>
      </p:sp>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Professional Presence at Indoor Play Areas – Acquiring and Applying Parenting Tools and Skills</a:t>
            </a:r>
            <a:endParaRPr lang="he-IL" sz="1400" b="1" dirty="0">
              <a:solidFill>
                <a:prstClr val="white"/>
              </a:solidFill>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C430C6CF-E586-4E31-9C89-E70C925842BB}"/>
              </a:ext>
            </a:extLst>
          </p:cNvPr>
          <p:cNvSpPr txBox="1"/>
          <p:nvPr/>
        </p:nvSpPr>
        <p:spPr>
          <a:xfrm>
            <a:off x="2636325" y="1831288"/>
            <a:ext cx="2493070" cy="954107"/>
          </a:xfrm>
          <a:prstGeom prst="rect">
            <a:avLst/>
          </a:prstGeom>
          <a:noFill/>
          <a:ln>
            <a:noFill/>
          </a:ln>
        </p:spPr>
        <p:txBody>
          <a:bodyPr wrap="square">
            <a:spAutoFit/>
          </a:bodyPr>
          <a:lstStyle/>
          <a:p>
            <a:pPr algn="l">
              <a:lnSpc>
                <a:spcPct val="150000"/>
              </a:lnSpc>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Barriers to recruitment:</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indent="-285750" algn="l">
              <a:spcBef>
                <a:spcPts val="600"/>
              </a:spcBef>
              <a:buClr>
                <a:srgbClr val="FFC000"/>
              </a:buClr>
              <a:buFont typeface="Tahoma" panose="020B0604030504040204" pitchFamily="34" charset="0"/>
              <a:buChar char="█"/>
              <a:defRPr/>
            </a:pPr>
            <a:r>
              <a:rPr lang="en-US" sz="1400" dirty="0">
                <a:solidFill>
                  <a:prstClr val="black"/>
                </a:solidFill>
                <a:latin typeface="Tahoma" pitchFamily="34" charset="0"/>
                <a:ea typeface="Tahoma" pitchFamily="34" charset="0"/>
                <a:cs typeface="Tahoma" pitchFamily="34" charset="0"/>
              </a:rPr>
              <a:t>Limited hours</a:t>
            </a:r>
            <a:endParaRPr lang="he-IL" sz="1400" dirty="0">
              <a:solidFill>
                <a:prstClr val="black"/>
              </a:solidFill>
              <a:latin typeface="Tahoma" pitchFamily="34" charset="0"/>
              <a:ea typeface="Tahoma" pitchFamily="34" charset="0"/>
              <a:cs typeface="Tahoma" pitchFamily="34" charset="0"/>
            </a:endParaRPr>
          </a:p>
          <a:p>
            <a:pPr marL="285750" indent="-285750" algn="l">
              <a:spcBef>
                <a:spcPts val="600"/>
              </a:spcBef>
              <a:buClr>
                <a:srgbClr val="FFC000"/>
              </a:buClr>
              <a:buFont typeface="Tahoma" panose="020B0604030504040204" pitchFamily="34" charset="0"/>
              <a:buChar char="█"/>
              <a:defRPr/>
            </a:pPr>
            <a:r>
              <a:rPr lang="en-US" sz="1400" dirty="0">
                <a:solidFill>
                  <a:prstClr val="black"/>
                </a:solidFill>
                <a:latin typeface="Tahoma" pitchFamily="34" charset="0"/>
                <a:ea typeface="Tahoma" pitchFamily="34" charset="0"/>
                <a:cs typeface="Tahoma" pitchFamily="34" charset="0"/>
              </a:rPr>
              <a:t>Low pay</a:t>
            </a:r>
            <a:endParaRPr lang="he-IL" sz="1400" dirty="0">
              <a:solidFill>
                <a:prstClr val="black"/>
              </a:solidFill>
              <a:latin typeface="Tahoma" pitchFamily="34" charset="0"/>
              <a:ea typeface="Tahoma" pitchFamily="34" charset="0"/>
              <a:cs typeface="Tahoma" pitchFamily="34" charset="0"/>
            </a:endParaRPr>
          </a:p>
        </p:txBody>
      </p:sp>
      <p:sp>
        <p:nvSpPr>
          <p:cNvPr id="4" name="TextBox 3">
            <a:extLst>
              <a:ext uri="{FF2B5EF4-FFF2-40B4-BE49-F238E27FC236}">
                <a16:creationId xmlns:a16="http://schemas.microsoft.com/office/drawing/2014/main" id="{20839B03-FFAB-42F0-9FBB-79D2DF1DC588}"/>
              </a:ext>
            </a:extLst>
          </p:cNvPr>
          <p:cNvSpPr txBox="1"/>
          <p:nvPr/>
        </p:nvSpPr>
        <p:spPr>
          <a:xfrm>
            <a:off x="2727736" y="2779667"/>
            <a:ext cx="3996914" cy="3280065"/>
          </a:xfrm>
          <a:prstGeom prst="rect">
            <a:avLst/>
          </a:prstGeom>
          <a:solidFill>
            <a:schemeClr val="bg2"/>
          </a:solidFill>
        </p:spPr>
        <p:txBody>
          <a:bodyPr wrap="square">
            <a:spAutoFit/>
          </a:bodyPr>
          <a:lstStyle/>
          <a:p>
            <a:pPr algn="l">
              <a:lnSpc>
                <a:spcPct val="150000"/>
              </a:lnSpc>
              <a:buClr>
                <a:srgbClr val="4A78A6"/>
              </a:buClr>
            </a:pPr>
            <a:r>
              <a:rPr lang="en-US" sz="1400" dirty="0">
                <a:latin typeface="Tahoma" pitchFamily="34" charset="0"/>
                <a:ea typeface="Tahoma" pitchFamily="34" charset="0"/>
                <a:cs typeface="Tahoma" pitchFamily="34" charset="0"/>
              </a:rPr>
              <a:t>Based on feedback from visitors, who mostly come from the Northern region (N = 9), spending time in the indoor play area is fun and helps them make a </a:t>
            </a:r>
            <a:r>
              <a:rPr lang="en-US" sz="1400" b="1" dirty="0">
                <a:latin typeface="Tahoma" pitchFamily="34" charset="0"/>
                <a:ea typeface="Tahoma" pitchFamily="34" charset="0"/>
                <a:cs typeface="Tahoma" pitchFamily="34" charset="0"/>
              </a:rPr>
              <a:t>connection with their children </a:t>
            </a:r>
            <a:r>
              <a:rPr lang="en-US" sz="1400" dirty="0">
                <a:latin typeface="Tahoma" pitchFamily="34" charset="0"/>
                <a:ea typeface="Tahoma" pitchFamily="34" charset="0"/>
                <a:cs typeface="Tahoma" pitchFamily="34" charset="0"/>
              </a:rPr>
              <a:t>to a great extent.</a:t>
            </a:r>
            <a:r>
              <a:rPr lang="he-IL" sz="1400" dirty="0">
                <a:latin typeface="Tahoma" pitchFamily="34" charset="0"/>
                <a:ea typeface="Tahoma" pitchFamily="34" charset="0"/>
                <a:cs typeface="Tahoma" pitchFamily="34" charset="0"/>
              </a:rPr>
              <a:t> </a:t>
            </a:r>
            <a:r>
              <a:rPr lang="en-US" sz="1400" dirty="0">
                <a:latin typeface="Tahoma" pitchFamily="34" charset="0"/>
                <a:ea typeface="Tahoma" pitchFamily="34" charset="0"/>
                <a:cs typeface="Tahoma" pitchFamily="34" charset="0"/>
              </a:rPr>
              <a:t>Recreational time in indoor play areas enables </a:t>
            </a:r>
            <a:r>
              <a:rPr lang="en-US" sz="1400" b="1" dirty="0">
                <a:latin typeface="Tahoma" pitchFamily="34" charset="0"/>
                <a:ea typeface="Tahoma" pitchFamily="34" charset="0"/>
                <a:cs typeface="Tahoma" pitchFamily="34" charset="0"/>
              </a:rPr>
              <a:t>acquisition of parenting knowledge and tools</a:t>
            </a:r>
            <a:r>
              <a:rPr lang="en-US" sz="1400" dirty="0">
                <a:latin typeface="Tahoma" pitchFamily="34" charset="0"/>
                <a:ea typeface="Tahoma" pitchFamily="34" charset="0"/>
                <a:cs typeface="Tahoma" pitchFamily="34" charset="0"/>
              </a:rPr>
              <a:t>. Visitors said they were moderately willing to consult with the available staff members on parenting issues</a:t>
            </a:r>
            <a:r>
              <a:rPr lang="he-IL" sz="1400" dirty="0">
                <a:latin typeface="Tahoma" pitchFamily="34" charset="0"/>
                <a:ea typeface="Tahoma" pitchFamily="34" charset="0"/>
                <a:cs typeface="Tahoma" pitchFamily="34" charset="0"/>
              </a:rPr>
              <a:t>.</a:t>
            </a:r>
          </a:p>
        </p:txBody>
      </p:sp>
      <p:sp>
        <p:nvSpPr>
          <p:cNvPr id="6" name="TextBox 5">
            <a:extLst>
              <a:ext uri="{FF2B5EF4-FFF2-40B4-BE49-F238E27FC236}">
                <a16:creationId xmlns:a16="http://schemas.microsoft.com/office/drawing/2014/main" id="{B902330C-02AC-4272-A9DC-D9D3ED1A4C8B}"/>
              </a:ext>
            </a:extLst>
          </p:cNvPr>
          <p:cNvSpPr txBox="1"/>
          <p:nvPr/>
        </p:nvSpPr>
        <p:spPr>
          <a:xfrm>
            <a:off x="217899" y="571490"/>
            <a:ext cx="11747586" cy="1150123"/>
          </a:xfrm>
          <a:prstGeom prst="rect">
            <a:avLst/>
          </a:prstGeom>
          <a:solidFill>
            <a:srgbClr val="4A78A6"/>
          </a:solidFill>
        </p:spPr>
        <p:txBody>
          <a:bodyPr wrap="square">
            <a:spAutoFit/>
          </a:bodyPr>
          <a:lstStyle/>
          <a:p>
            <a:pPr algn="l">
              <a:lnSpc>
                <a:spcPct val="150000"/>
              </a:lnSpc>
            </a:pPr>
            <a:r>
              <a:rPr lang="en-US" sz="1600" b="1" dirty="0">
                <a:solidFill>
                  <a:schemeClr val="bg1"/>
                </a:solidFill>
                <a:latin typeface="Tahoma" pitchFamily="34" charset="0"/>
                <a:ea typeface="Tahoma" pitchFamily="34" charset="0"/>
                <a:cs typeface="Tahoma" pitchFamily="34" charset="0"/>
              </a:rPr>
              <a:t>Optimally, there is a need for knowledgeable, trained professionals in indoor play areas. They should have skills to convene and include visitors, and to support and guide the child-caregiver experience. Preferably, this role should be exclusively dedicated to the field of young children and their caregivers</a:t>
            </a:r>
            <a:r>
              <a:rPr lang="he-IL" sz="1600" b="1" dirty="0">
                <a:solidFill>
                  <a:schemeClr val="bg1"/>
                </a:solidFill>
                <a:latin typeface="Tahoma" pitchFamily="34" charset="0"/>
                <a:ea typeface="Tahoma" pitchFamily="34" charset="0"/>
                <a:cs typeface="Tahoma" pitchFamily="34" charset="0"/>
              </a:rPr>
              <a:t>.</a:t>
            </a:r>
          </a:p>
        </p:txBody>
      </p:sp>
      <p:sp>
        <p:nvSpPr>
          <p:cNvPr id="10" name="TextBox 9">
            <a:extLst>
              <a:ext uri="{FF2B5EF4-FFF2-40B4-BE49-F238E27FC236}">
                <a16:creationId xmlns:a16="http://schemas.microsoft.com/office/drawing/2014/main" id="{E22EE743-13EA-48E8-AB59-12B9A6E3F26D}"/>
              </a:ext>
            </a:extLst>
          </p:cNvPr>
          <p:cNvSpPr txBox="1"/>
          <p:nvPr/>
        </p:nvSpPr>
        <p:spPr>
          <a:xfrm>
            <a:off x="6724650" y="1798987"/>
            <a:ext cx="5105400" cy="4047262"/>
          </a:xfrm>
          <a:prstGeom prst="rect">
            <a:avLst/>
          </a:prstGeom>
          <a:noFill/>
        </p:spPr>
        <p:txBody>
          <a:bodyPr wrap="square">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Possible solutions:</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Train current indoor play area operators: strengthen operators’ inherent qualities, and provide them with tools they can apply when interacting with children and parents, so they can be more significantly involved in activities and their presence will contribute to visitors' experience.</a:t>
            </a:r>
            <a:endPar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Recruit professionals at the beginning of their careers: offer internships for students in the fields of parent training and early childhood. Because the economic terms are poor, it is necessary to offer other renumeration that will attract recruits to the role</a:t>
            </a:r>
            <a:r>
              <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p>
          <a:p>
            <a:pPr marL="285750" marR="0" lvl="0" indent="-285750" algn="l" defTabSz="914400" eaLnBrk="1" fontAlgn="auto" latinLnBrk="0" hangingPunct="1">
              <a:spcBef>
                <a:spcPts val="600"/>
              </a:spcBef>
              <a:spcAft>
                <a:spcPts val="0"/>
              </a:spcAft>
              <a:buClr>
                <a:srgbClr val="FFC000"/>
              </a:buClr>
              <a:buSzTx/>
              <a:buFont typeface="Tahoma" panose="020B060403050404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Within a limited time frame, offer professionals the option of doing regional / divisional rounds of facilitation sessions, along with others who have basic knowledge and a perspective appropriate to the framework. In this way visitors will see the possibility of receiving professional support in the complex they are familiar with.</a:t>
            </a:r>
            <a:endParaRPr kumimoji="0" lang="he-IL"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id="{356FEF4B-4D58-4905-AAA2-DF137A4A24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64" y="1830044"/>
            <a:ext cx="1763779" cy="2351308"/>
          </a:xfrm>
          <a:prstGeom prst="ellipse">
            <a:avLst/>
          </a:prstGeom>
          <a:ln w="63500" cap="rnd">
            <a:solidFill>
              <a:schemeClr val="bg1"/>
            </a:solidFill>
          </a:ln>
          <a:effectLst/>
        </p:spPr>
      </p:pic>
      <p:sp>
        <p:nvSpPr>
          <p:cNvPr id="15" name="TextBox 14">
            <a:extLst>
              <a:ext uri="{FF2B5EF4-FFF2-40B4-BE49-F238E27FC236}">
                <a16:creationId xmlns:a16="http://schemas.microsoft.com/office/drawing/2014/main" id="{2A20C8FB-6960-4423-A234-79474EFACCC3}"/>
              </a:ext>
            </a:extLst>
          </p:cNvPr>
          <p:cNvSpPr txBox="1"/>
          <p:nvPr/>
        </p:nvSpPr>
        <p:spPr>
          <a:xfrm>
            <a:off x="2213525" y="6059732"/>
            <a:ext cx="5674489" cy="400110"/>
          </a:xfrm>
          <a:prstGeom prst="rect">
            <a:avLst/>
          </a:prstGeom>
          <a:noFill/>
        </p:spPr>
        <p:txBody>
          <a:bodyPr wrap="square" rtlCol="1">
            <a:spAutoFit/>
          </a:bodyPr>
          <a:lstStyle/>
          <a:p>
            <a:pPr algn="l"/>
            <a:r>
              <a:rPr lang="en-US" sz="1000" dirty="0">
                <a:latin typeface="Calibri" panose="020F0502020204030204" pitchFamily="34" charset="0"/>
                <a:cs typeface="Calibri" panose="020F0502020204030204" pitchFamily="34" charset="0"/>
              </a:rPr>
              <a:t>Above: Urim indoor play area, Southern region</a:t>
            </a:r>
            <a:endParaRPr lang="he-IL" sz="1000" dirty="0">
              <a:latin typeface="Calibri" panose="020F0502020204030204" pitchFamily="34" charset="0"/>
              <a:cs typeface="Calibri" panose="020F0502020204030204" pitchFamily="34" charset="0"/>
            </a:endParaRPr>
          </a:p>
          <a:p>
            <a:pPr algn="l"/>
            <a:r>
              <a:rPr lang="en-US" sz="1000" dirty="0">
                <a:latin typeface="Calibri" panose="020F0502020204030204" pitchFamily="34" charset="0"/>
                <a:cs typeface="Calibri" panose="020F0502020204030204" pitchFamily="34" charset="0"/>
              </a:rPr>
              <a:t>Below: Neve Eliezer indoor play area designed </a:t>
            </a:r>
            <a:r>
              <a:rPr lang="en-US" sz="1000" dirty="0">
                <a:latin typeface="Tahoma"/>
                <a:ea typeface="Tahoma"/>
                <a:cs typeface="Tahoma"/>
              </a:rPr>
              <a:t>in accordance with the Urban95 layout</a:t>
            </a:r>
            <a:r>
              <a:rPr lang="en-US" sz="1000" dirty="0">
                <a:latin typeface="Calibri" panose="020F0502020204030204" pitchFamily="34" charset="0"/>
                <a:cs typeface="Calibri" panose="020F0502020204030204" pitchFamily="34" charset="0"/>
              </a:rPr>
              <a:t>, Southern region</a:t>
            </a:r>
            <a:endParaRPr lang="he-IL" sz="1000" dirty="0">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6432F371-667E-412E-958A-6F45545311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2630"/>
          <a:stretch/>
        </p:blipFill>
        <p:spPr>
          <a:xfrm>
            <a:off x="-246397" y="4181352"/>
            <a:ext cx="2882722" cy="2095633"/>
          </a:xfrm>
          <a:prstGeom prst="ellipse">
            <a:avLst/>
          </a:prstGeom>
          <a:ln w="63500" cap="rnd">
            <a:solidFill>
              <a:schemeClr val="bg1"/>
            </a:solidFill>
          </a:ln>
          <a:effectLst/>
        </p:spPr>
      </p:pic>
    </p:spTree>
    <p:extLst>
      <p:ext uri="{BB962C8B-B14F-4D97-AF65-F5344CB8AC3E}">
        <p14:creationId xmlns:p14="http://schemas.microsoft.com/office/powerpoint/2010/main" val="2956991475"/>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CD3B2B-E653-4C50-ABA1-7F426B625B81}"/>
              </a:ext>
            </a:extLst>
          </p:cNvPr>
          <p:cNvGrpSpPr/>
          <p:nvPr/>
        </p:nvGrpSpPr>
        <p:grpSpPr>
          <a:xfrm>
            <a:off x="-106680" y="-66675"/>
            <a:ext cx="5509260" cy="6699102"/>
            <a:chOff x="-114301" y="-66675"/>
            <a:chExt cx="5762268" cy="6924675"/>
          </a:xfrm>
        </p:grpSpPr>
        <p:sp>
          <p:nvSpPr>
            <p:cNvPr id="6" name="Moon 5">
              <a:extLst>
                <a:ext uri="{FF2B5EF4-FFF2-40B4-BE49-F238E27FC236}">
                  <a16:creationId xmlns:a16="http://schemas.microsoft.com/office/drawing/2014/main" id="{04647B43-FBF0-4EEF-95C1-3F850EF9CC28}"/>
                </a:ext>
              </a:extLst>
            </p:cNvPr>
            <p:cNvSpPr/>
            <p:nvPr/>
          </p:nvSpPr>
          <p:spPr>
            <a:xfrm>
              <a:off x="447317" y="-66675"/>
              <a:ext cx="5200650" cy="6924675"/>
            </a:xfrm>
            <a:prstGeom prst="moon">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Rectangle 6">
              <a:extLst>
                <a:ext uri="{FF2B5EF4-FFF2-40B4-BE49-F238E27FC236}">
                  <a16:creationId xmlns:a16="http://schemas.microsoft.com/office/drawing/2014/main" id="{B5899AA8-159A-4A8A-AD8F-132AEE37C123}"/>
                </a:ext>
              </a:extLst>
            </p:cNvPr>
            <p:cNvSpPr/>
            <p:nvPr/>
          </p:nvSpPr>
          <p:spPr>
            <a:xfrm>
              <a:off x="-114301" y="-18838"/>
              <a:ext cx="4848225" cy="418948"/>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Rectangle 10">
              <a:extLst>
                <a:ext uri="{FF2B5EF4-FFF2-40B4-BE49-F238E27FC236}">
                  <a16:creationId xmlns:a16="http://schemas.microsoft.com/office/drawing/2014/main" id="{C6D42F8A-C800-4210-9F86-80AEEE02734D}"/>
                </a:ext>
              </a:extLst>
            </p:cNvPr>
            <p:cNvSpPr/>
            <p:nvPr/>
          </p:nvSpPr>
          <p:spPr>
            <a:xfrm>
              <a:off x="-114300" y="295275"/>
              <a:ext cx="3495675" cy="1081726"/>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Rectangle 19">
              <a:extLst>
                <a:ext uri="{FF2B5EF4-FFF2-40B4-BE49-F238E27FC236}">
                  <a16:creationId xmlns:a16="http://schemas.microsoft.com/office/drawing/2014/main" id="{859398F2-1CE4-47D2-9F07-C7084EFA2A67}"/>
                </a:ext>
              </a:extLst>
            </p:cNvPr>
            <p:cNvSpPr/>
            <p:nvPr/>
          </p:nvSpPr>
          <p:spPr>
            <a:xfrm>
              <a:off x="-10047" y="1085850"/>
              <a:ext cx="2915172" cy="5638800"/>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1" name="Rectangle 20">
              <a:extLst>
                <a:ext uri="{FF2B5EF4-FFF2-40B4-BE49-F238E27FC236}">
                  <a16:creationId xmlns:a16="http://schemas.microsoft.com/office/drawing/2014/main" id="{4AD992AB-A823-49CF-A35B-0C5C64DB5170}"/>
                </a:ext>
              </a:extLst>
            </p:cNvPr>
            <p:cNvSpPr/>
            <p:nvPr/>
          </p:nvSpPr>
          <p:spPr>
            <a:xfrm>
              <a:off x="2552701" y="6267302"/>
              <a:ext cx="723899" cy="457348"/>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lgn="ctr"/>
            <a:r>
              <a:rPr lang="en-US" sz="2000" dirty="0">
                <a:solidFill>
                  <a:prstClr val="white"/>
                </a:solidFill>
                <a:latin typeface="Tahoma" pitchFamily="34" charset="0"/>
                <a:ea typeface="Tahoma" pitchFamily="34" charset="0"/>
                <a:cs typeface="Tahoma" pitchFamily="34" charset="0"/>
              </a:rPr>
              <a:t>Summary -- Indoor Play Areas</a:t>
            </a:r>
            <a:endParaRPr lang="he-IL" sz="1400" b="1"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27</a:t>
            </a:fld>
            <a:endParaRPr lang="en-US" sz="1400" dirty="0"/>
          </a:p>
        </p:txBody>
      </p:sp>
      <p:sp>
        <p:nvSpPr>
          <p:cNvPr id="9" name="TextBox 8">
            <a:extLst>
              <a:ext uri="{FF2B5EF4-FFF2-40B4-BE49-F238E27FC236}">
                <a16:creationId xmlns:a16="http://schemas.microsoft.com/office/drawing/2014/main" id="{C430C6CF-E586-4E31-9C89-E70C925842BB}"/>
              </a:ext>
            </a:extLst>
          </p:cNvPr>
          <p:cNvSpPr txBox="1"/>
          <p:nvPr/>
        </p:nvSpPr>
        <p:spPr>
          <a:xfrm>
            <a:off x="4000500" y="511694"/>
            <a:ext cx="7947904" cy="5511445"/>
          </a:xfrm>
          <a:prstGeom prst="rect">
            <a:avLst/>
          </a:prstGeom>
          <a:noFill/>
          <a:ln>
            <a:noFill/>
          </a:ln>
        </p:spPr>
        <p:txBody>
          <a:bodyPr wrap="square">
            <a:spAutoFit/>
          </a:bodyPr>
          <a:lstStyle/>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Indoor play areas offer varied solutions to visitors. It is important to preserve this variety and choice for visitors interested in a place that offers active guidance or as well as those who want free play</a:t>
            </a:r>
            <a:r>
              <a:rPr lang="he-IL" sz="1400" dirty="0">
                <a:latin typeface="Tahoma" pitchFamily="34" charset="0"/>
                <a:ea typeface="Tahoma" pitchFamily="34" charset="0"/>
                <a:cs typeface="Tahoma" pitchFamily="34" charset="0"/>
              </a:rPr>
              <a:t>.</a:t>
            </a:r>
          </a:p>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Professionals should act sensitively towards consumers and allow free play space for those who are interested in this option.</a:t>
            </a:r>
            <a:endParaRPr lang="he-IL" sz="1400" dirty="0">
              <a:latin typeface="Tahoma" pitchFamily="34" charset="0"/>
              <a:ea typeface="Tahoma" pitchFamily="34" charset="0"/>
              <a:cs typeface="Tahoma" pitchFamily="34" charset="0"/>
            </a:endParaRPr>
          </a:p>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Since providing regular professional presence at each site is not possible, it is important that the community is aware of the options available at given times, so they can make an informed and conscious choice regarding the various available services</a:t>
            </a:r>
            <a:r>
              <a:rPr lang="he-IL" sz="1400" dirty="0">
                <a:latin typeface="Tahoma" pitchFamily="34" charset="0"/>
                <a:ea typeface="Tahoma" pitchFamily="34" charset="0"/>
                <a:cs typeface="Tahoma" pitchFamily="34" charset="0"/>
              </a:rPr>
              <a:t>.</a:t>
            </a:r>
          </a:p>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Current staff members should be trained so they can direct and invest their efforts in appropriate and beneficial interactions with young children and their caregivers</a:t>
            </a:r>
            <a:r>
              <a:rPr lang="he-IL" sz="1400" dirty="0">
                <a:latin typeface="Tahoma" pitchFamily="34" charset="0"/>
                <a:ea typeface="Tahoma" pitchFamily="34" charset="0"/>
                <a:cs typeface="Tahoma" pitchFamily="34" charset="0"/>
              </a:rPr>
              <a:t>.</a:t>
            </a:r>
          </a:p>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It is possible and recommended to offer a combination of activities at community center indoor play areas, in order to vary the routine and provide the community with the best possible options</a:t>
            </a:r>
            <a:r>
              <a:rPr lang="he-IL" sz="1400" dirty="0">
                <a:latin typeface="Tahoma" pitchFamily="34" charset="0"/>
                <a:ea typeface="Tahoma" pitchFamily="34" charset="0"/>
                <a:cs typeface="Tahoma" pitchFamily="34" charset="0"/>
              </a:rPr>
              <a:t>.</a:t>
            </a:r>
          </a:p>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An optimal combination of guided activities in various areas of the indoor play area can be adjusted to visitors’ characteristics and the level of use (crowdedness) at different times.</a:t>
            </a:r>
            <a:endParaRPr lang="he-IL" sz="1400" dirty="0">
              <a:latin typeface="Tahoma" pitchFamily="34" charset="0"/>
              <a:ea typeface="Tahoma" pitchFamily="34" charset="0"/>
              <a:cs typeface="Tahoma" pitchFamily="34" charset="0"/>
            </a:endParaRPr>
          </a:p>
          <a:p>
            <a:pPr marL="171450" indent="-171450" algn="l">
              <a:spcAft>
                <a:spcPts val="600"/>
              </a:spcAft>
              <a:buClr>
                <a:srgbClr val="FFC000"/>
              </a:buClr>
              <a:buFont typeface="Tahoma" panose="020B0604030504040204" pitchFamily="34" charset="0"/>
              <a:buChar char="█"/>
            </a:pPr>
            <a:r>
              <a:rPr lang="en-US" sz="1400" dirty="0">
                <a:latin typeface="Tahoma" pitchFamily="34" charset="0"/>
                <a:ea typeface="Tahoma" pitchFamily="34" charset="0"/>
                <a:cs typeface="Tahoma" pitchFamily="34" charset="0"/>
              </a:rPr>
              <a:t>Indoor play area offering guided activities should use the existing facilities and equipment in a way that provides visitors with creative ideas that can be implemented during independent (unguided) visits</a:t>
            </a:r>
            <a:r>
              <a:rPr lang="he-IL" sz="1400" dirty="0">
                <a:latin typeface="Tahoma" pitchFamily="34" charset="0"/>
                <a:ea typeface="Tahoma" pitchFamily="34" charset="0"/>
                <a:cs typeface="Tahoma" pitchFamily="34" charset="0"/>
              </a:rPr>
              <a:t>.</a:t>
            </a:r>
          </a:p>
          <a:p>
            <a:pPr marL="171450" indent="-171450" algn="l">
              <a:spcAft>
                <a:spcPts val="600"/>
              </a:spcAft>
              <a:buClr>
                <a:srgbClr val="FFC000"/>
              </a:buClr>
              <a:buFont typeface="Tahoma" panose="020B0604030504040204" pitchFamily="34" charset="0"/>
              <a:buChar char="█"/>
            </a:pPr>
            <a:r>
              <a:rPr kumimoji="0" lang="en-US" sz="1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Conditions in indoor play areas should be inviting and pleasant for caregivers during children’s guided activities or free play. This will help create a sense of community connection and belonging to the place. </a:t>
            </a:r>
            <a:endParaRPr lang="he-IL" sz="1400" dirty="0">
              <a:latin typeface="Tahoma" pitchFamily="34" charset="0"/>
              <a:ea typeface="Tahoma" pitchFamily="34" charset="0"/>
              <a:cs typeface="Tahoma" pitchFamily="34" charset="0"/>
            </a:endParaRPr>
          </a:p>
          <a:p>
            <a:pPr marL="171450" indent="-171450" algn="r" rtl="1">
              <a:lnSpc>
                <a:spcPct val="150000"/>
              </a:lnSpc>
              <a:spcAft>
                <a:spcPts val="600"/>
              </a:spcAft>
              <a:buClr>
                <a:srgbClr val="FFC000"/>
              </a:buClr>
              <a:buFont typeface="Tahoma" panose="020B0604030504040204" pitchFamily="34" charset="0"/>
              <a:buChar char="█"/>
            </a:pPr>
            <a:endParaRPr lang="he-IL" sz="1400" dirty="0">
              <a:latin typeface="Tahoma" pitchFamily="34" charset="0"/>
              <a:ea typeface="Tahoma" pitchFamily="34" charset="0"/>
              <a:cs typeface="Tahoma" pitchFamily="34" charset="0"/>
            </a:endParaRPr>
          </a:p>
        </p:txBody>
      </p:sp>
      <p:pic>
        <p:nvPicPr>
          <p:cNvPr id="17" name="Picture 16">
            <a:extLst>
              <a:ext uri="{FF2B5EF4-FFF2-40B4-BE49-F238E27FC236}">
                <a16:creationId xmlns:a16="http://schemas.microsoft.com/office/drawing/2014/main" id="{A2161F94-3659-4633-885E-C4DFD51460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20" y="2628508"/>
            <a:ext cx="2629258" cy="3505444"/>
          </a:xfrm>
          <a:prstGeom prst="ellipse">
            <a:avLst/>
          </a:prstGeom>
          <a:ln w="63500" cap="rnd">
            <a:solidFill>
              <a:schemeClr val="bg1"/>
            </a:solidFill>
          </a:ln>
          <a:effectLst/>
        </p:spPr>
      </p:pic>
      <p:pic>
        <p:nvPicPr>
          <p:cNvPr id="18" name="Picture 17">
            <a:extLst>
              <a:ext uri="{FF2B5EF4-FFF2-40B4-BE49-F238E27FC236}">
                <a16:creationId xmlns:a16="http://schemas.microsoft.com/office/drawing/2014/main" id="{097E282B-1C8A-4393-A18E-90C90A2772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792" y="200055"/>
            <a:ext cx="3759200" cy="2114340"/>
          </a:xfrm>
          <a:prstGeom prst="ellipse">
            <a:avLst/>
          </a:prstGeom>
          <a:ln w="63500" cap="rnd">
            <a:solidFill>
              <a:schemeClr val="bg1"/>
            </a:solidFill>
          </a:ln>
          <a:effectLst/>
        </p:spPr>
      </p:pic>
      <p:sp>
        <p:nvSpPr>
          <p:cNvPr id="19" name="Heart 18">
            <a:extLst>
              <a:ext uri="{FF2B5EF4-FFF2-40B4-BE49-F238E27FC236}">
                <a16:creationId xmlns:a16="http://schemas.microsoft.com/office/drawing/2014/main" id="{32761C2B-4014-44E2-B8F4-94D091523B0D}"/>
              </a:ext>
            </a:extLst>
          </p:cNvPr>
          <p:cNvSpPr/>
          <p:nvPr/>
        </p:nvSpPr>
        <p:spPr>
          <a:xfrm>
            <a:off x="2390417" y="1228725"/>
            <a:ext cx="162284" cy="148276"/>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TextBox 24">
            <a:extLst>
              <a:ext uri="{FF2B5EF4-FFF2-40B4-BE49-F238E27FC236}">
                <a16:creationId xmlns:a16="http://schemas.microsoft.com/office/drawing/2014/main" id="{21AA3D68-2088-4018-8736-59AF27A734E4}"/>
              </a:ext>
            </a:extLst>
          </p:cNvPr>
          <p:cNvSpPr txBox="1"/>
          <p:nvPr/>
        </p:nvSpPr>
        <p:spPr>
          <a:xfrm>
            <a:off x="2706449" y="5829136"/>
            <a:ext cx="5481109" cy="400110"/>
          </a:xfrm>
          <a:prstGeom prst="rect">
            <a:avLst/>
          </a:prstGeom>
          <a:noFill/>
        </p:spPr>
        <p:txBody>
          <a:bodyPr wrap="square" rtlCol="1">
            <a:spAutoFit/>
          </a:bodyPr>
          <a:lstStyle/>
          <a:p>
            <a:pPr algn="l"/>
            <a:r>
              <a:rPr lang="en-US" sz="1000" dirty="0">
                <a:latin typeface="Calibri" panose="020F0502020204030204" pitchFamily="34" charset="0"/>
                <a:cs typeface="Calibri" panose="020F0502020204030204" pitchFamily="34" charset="0"/>
              </a:rPr>
              <a:t>Above: Country Lamed, Northern region</a:t>
            </a:r>
            <a:endParaRPr lang="he-IL" sz="1000" dirty="0">
              <a:latin typeface="Calibri" panose="020F0502020204030204" pitchFamily="34" charset="0"/>
              <a:cs typeface="Calibri" panose="020F0502020204030204" pitchFamily="34" charset="0"/>
            </a:endParaRPr>
          </a:p>
          <a:p>
            <a:pPr algn="l"/>
            <a:r>
              <a:rPr lang="en-US" sz="1000" dirty="0">
                <a:latin typeface="Calibri" panose="020F0502020204030204" pitchFamily="34" charset="0"/>
                <a:cs typeface="Calibri" panose="020F0502020204030204" pitchFamily="34" charset="0"/>
              </a:rPr>
              <a:t>Below: Rozin indoor play area, designed </a:t>
            </a:r>
            <a:r>
              <a:rPr lang="en-US" sz="1000" dirty="0">
                <a:latin typeface="Tahoma"/>
                <a:ea typeface="Tahoma"/>
                <a:cs typeface="Tahoma"/>
              </a:rPr>
              <a:t>in accordance with the Urban95 layout</a:t>
            </a:r>
            <a:r>
              <a:rPr lang="en-US" sz="1000" dirty="0">
                <a:latin typeface="Calibri" panose="020F0502020204030204" pitchFamily="34" charset="0"/>
                <a:cs typeface="Calibri" panose="020F0502020204030204" pitchFamily="34" charset="0"/>
              </a:rPr>
              <a:t>, Northern region</a:t>
            </a:r>
            <a:endParaRPr lang="he-IL"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10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43460" y="6267302"/>
            <a:ext cx="638122" cy="365125"/>
          </a:xfrm>
        </p:spPr>
        <p:txBody>
          <a:bodyPr/>
          <a:lstStyle/>
          <a:p>
            <a:fld id="{F2736200-3204-44C4-A5EC-985817706BA3}" type="slidenum">
              <a:rPr lang="en-US" sz="1400" smtClean="0"/>
              <a:t>28</a:t>
            </a:fld>
            <a:endParaRPr lang="en-US" sz="1400" dirty="0"/>
          </a:p>
        </p:txBody>
      </p:sp>
      <p:sp>
        <p:nvSpPr>
          <p:cNvPr id="6" name="TextBox 5"/>
          <p:cNvSpPr txBox="1"/>
          <p:nvPr/>
        </p:nvSpPr>
        <p:spPr>
          <a:xfrm>
            <a:off x="3261266" y="2607731"/>
            <a:ext cx="4907374" cy="1015663"/>
          </a:xfrm>
          <a:prstGeom prst="rect">
            <a:avLst/>
          </a:prstGeom>
          <a:solidFill>
            <a:srgbClr val="EC1C3C"/>
          </a:solidFill>
        </p:spPr>
        <p:txBody>
          <a:bodyPr wrap="square" rtlCol="0">
            <a:spAutoFit/>
          </a:bodyPr>
          <a:lstStyle/>
          <a:p>
            <a:pPr algn="ctr" rtl="1"/>
            <a:r>
              <a:rPr lang="en-US" sz="6000" b="1" dirty="0">
                <a:solidFill>
                  <a:schemeClr val="bg1"/>
                </a:solidFill>
                <a:latin typeface="Tahoma" pitchFamily="34" charset="0"/>
                <a:ea typeface="Tahoma" pitchFamily="34" charset="0"/>
                <a:cs typeface="Tahoma" pitchFamily="34" charset="0"/>
              </a:rPr>
              <a:t>Appendices</a:t>
            </a:r>
            <a:endParaRPr lang="he-IL" sz="60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9942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29</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l"/>
            <a:r>
              <a:rPr lang="en-US" sz="2000" dirty="0">
                <a:solidFill>
                  <a:schemeClr val="bg1"/>
                </a:solidFill>
                <a:latin typeface="Tahoma" pitchFamily="34" charset="0"/>
                <a:ea typeface="Tahoma" pitchFamily="34" charset="0"/>
                <a:cs typeface="Tahoma" pitchFamily="34" charset="0"/>
              </a:rPr>
              <a:t>SALTA Workshops – Workshop Organization and Professional Guidance</a:t>
            </a:r>
            <a:endParaRPr lang="he-IL" sz="2000" dirty="0">
              <a:solidFill>
                <a:schemeClr val="bg1"/>
              </a:solidFill>
              <a:latin typeface="Tahoma" pitchFamily="34" charset="0"/>
              <a:ea typeface="Tahoma" pitchFamily="34" charset="0"/>
              <a:cs typeface="Tahoma" pitchFamily="34" charset="0"/>
            </a:endParaRPr>
          </a:p>
        </p:txBody>
      </p:sp>
      <p:sp>
        <p:nvSpPr>
          <p:cNvPr id="17" name="מלבן 16"/>
          <p:cNvSpPr/>
          <p:nvPr/>
        </p:nvSpPr>
        <p:spPr>
          <a:xfrm>
            <a:off x="202058" y="519168"/>
            <a:ext cx="11398064" cy="885692"/>
          </a:xfrm>
          <a:prstGeom prst="rect">
            <a:avLst/>
          </a:prstGeom>
        </p:spPr>
        <p:txBody>
          <a:bodyPr wrap="square">
            <a:spAutoFit/>
          </a:bodyPr>
          <a:lstStyle/>
          <a:p>
            <a:pPr marL="285750" indent="-285750" algn="l">
              <a:lnSpc>
                <a:spcPct val="150000"/>
              </a:lnSpc>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The workshops were rated as well-structured and organized (90%). Moderators were rated as professional and skilled (93%).</a:t>
            </a:r>
            <a:endParaRPr lang="he-IL" sz="1200" dirty="0">
              <a:latin typeface="Tahoma" pitchFamily="34" charset="0"/>
              <a:ea typeface="Tahoma" pitchFamily="34" charset="0"/>
              <a:cs typeface="Tahoma" pitchFamily="34" charset="0"/>
            </a:endParaRPr>
          </a:p>
          <a:p>
            <a:pPr marL="285750" indent="-285750" algn="l">
              <a:lnSpc>
                <a:spcPct val="150000"/>
              </a:lnSpc>
              <a:buClr>
                <a:srgbClr val="FFC000"/>
              </a:buClr>
              <a:buFont typeface="Tahoma" panose="020B0604030504040204" pitchFamily="34" charset="0"/>
              <a:buChar char="█"/>
            </a:pPr>
            <a:r>
              <a:rPr kumimoji="0" lang="en-US"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 response to open-ended questions on the workshops’ contribution, many participants said the guided experience was highly positive. They praised the moderators and described them as: professional, skilled, inclusive, thorough, and creative</a:t>
            </a:r>
            <a:r>
              <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endParaRPr lang="he-IL" sz="1200" dirty="0">
              <a:latin typeface="Tahoma" pitchFamily="34" charset="0"/>
              <a:ea typeface="Tahoma" pitchFamily="34" charset="0"/>
              <a:cs typeface="Tahoma" pitchFamily="34" charset="0"/>
            </a:endParaRPr>
          </a:p>
        </p:txBody>
      </p:sp>
      <p:graphicFrame>
        <p:nvGraphicFramePr>
          <p:cNvPr id="9" name="Chart 8">
            <a:extLst>
              <a:ext uri="{FF2B5EF4-FFF2-40B4-BE49-F238E27FC236}">
                <a16:creationId xmlns:a16="http://schemas.microsoft.com/office/drawing/2014/main" id="{C16248B0-FEA7-4845-8836-62E412DA66F8}"/>
              </a:ext>
            </a:extLst>
          </p:cNvPr>
          <p:cNvGraphicFramePr>
            <a:graphicFrameLocks/>
          </p:cNvGraphicFramePr>
          <p:nvPr>
            <p:extLst>
              <p:ext uri="{D42A27DB-BD31-4B8C-83A1-F6EECF244321}">
                <p14:modId xmlns:p14="http://schemas.microsoft.com/office/powerpoint/2010/main" val="1279030210"/>
              </p:ext>
            </p:extLst>
          </p:nvPr>
        </p:nvGraphicFramePr>
        <p:xfrm>
          <a:off x="-109058" y="1262616"/>
          <a:ext cx="2283073" cy="52099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58BE6E72-4192-4E93-AEE9-9AE89A559EB5}"/>
              </a:ext>
            </a:extLst>
          </p:cNvPr>
          <p:cNvGraphicFramePr>
            <a:graphicFrameLocks/>
          </p:cNvGraphicFramePr>
          <p:nvPr>
            <p:extLst>
              <p:ext uri="{D42A27DB-BD31-4B8C-83A1-F6EECF244321}">
                <p14:modId xmlns:p14="http://schemas.microsoft.com/office/powerpoint/2010/main" val="1303789333"/>
              </p:ext>
            </p:extLst>
          </p:nvPr>
        </p:nvGraphicFramePr>
        <p:xfrm>
          <a:off x="5226835" y="1278722"/>
          <a:ext cx="2283073" cy="5209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a:extLst>
              <a:ext uri="{FF2B5EF4-FFF2-40B4-BE49-F238E27FC236}">
                <a16:creationId xmlns:a16="http://schemas.microsoft.com/office/drawing/2014/main" id="{C9117CA2-658B-44A1-8EBF-2D424C06E938}"/>
              </a:ext>
            </a:extLst>
          </p:cNvPr>
          <p:cNvGraphicFramePr>
            <a:graphicFrameLocks noGrp="1"/>
          </p:cNvGraphicFramePr>
          <p:nvPr>
            <p:extLst>
              <p:ext uri="{D42A27DB-BD31-4B8C-83A1-F6EECF244321}">
                <p14:modId xmlns:p14="http://schemas.microsoft.com/office/powerpoint/2010/main" val="1623339277"/>
              </p:ext>
            </p:extLst>
          </p:nvPr>
        </p:nvGraphicFramePr>
        <p:xfrm>
          <a:off x="2038393" y="1433222"/>
          <a:ext cx="3323133" cy="4756152"/>
        </p:xfrm>
        <a:graphic>
          <a:graphicData uri="http://schemas.openxmlformats.org/drawingml/2006/table">
            <a:tbl>
              <a:tblPr rtl="1">
                <a:tableStyleId>{5C22544A-7EE6-4342-B048-85BDC9FD1C3A}</a:tableStyleId>
              </a:tblPr>
              <a:tblGrid>
                <a:gridCol w="3323133">
                  <a:extLst>
                    <a:ext uri="{9D8B030D-6E8A-4147-A177-3AD203B41FA5}">
                      <a16:colId xmlns:a16="http://schemas.microsoft.com/office/drawing/2014/main" val="1154425716"/>
                    </a:ext>
                  </a:extLst>
                </a:gridCol>
              </a:tblGrid>
              <a:tr h="198173">
                <a:tc>
                  <a:txBody>
                    <a:bodyPr/>
                    <a:lstStyle/>
                    <a:p>
                      <a:pPr algn="ctr" rtl="1" fontAlgn="b"/>
                      <a:r>
                        <a:rPr lang="he-IL" sz="1050" u="none" strike="noStrike" dirty="0">
                          <a:solidFill>
                            <a:schemeClr val="tx1"/>
                          </a:solidFill>
                          <a:effectLst/>
                        </a:rPr>
                        <a:t>סדנת קריאה</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4070748321"/>
                  </a:ext>
                </a:extLst>
              </a:tr>
              <a:tr h="198173">
                <a:tc>
                  <a:txBody>
                    <a:bodyPr/>
                    <a:lstStyle/>
                    <a:p>
                      <a:pPr algn="ctr" rtl="1" fontAlgn="b"/>
                      <a:r>
                        <a:rPr lang="he-IL" sz="1050" u="none" strike="noStrike" dirty="0">
                          <a:solidFill>
                            <a:schemeClr val="tx1"/>
                          </a:solidFill>
                          <a:effectLst/>
                        </a:rPr>
                        <a:t>מדיטציה עם תינוקות / יעל</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73779630"/>
                  </a:ext>
                </a:extLst>
              </a:tr>
              <a:tr h="198173">
                <a:tc>
                  <a:txBody>
                    <a:bodyPr/>
                    <a:lstStyle/>
                    <a:p>
                      <a:pPr algn="ctr" rtl="1" fontAlgn="b"/>
                      <a:r>
                        <a:rPr lang="he-IL" sz="1050" u="none" strike="noStrike" dirty="0">
                          <a:solidFill>
                            <a:schemeClr val="tx1"/>
                          </a:solidFill>
                          <a:effectLst/>
                        </a:rPr>
                        <a:t>סדנת הורות (חסידות גור)</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899126710"/>
                  </a:ext>
                </a:extLst>
              </a:tr>
              <a:tr h="198173">
                <a:tc>
                  <a:txBody>
                    <a:bodyPr/>
                    <a:lstStyle/>
                    <a:p>
                      <a:pPr algn="ctr" rtl="1" fontAlgn="b"/>
                      <a:r>
                        <a:rPr lang="he-IL" sz="1050" u="none" strike="noStrike" dirty="0">
                          <a:solidFill>
                            <a:schemeClr val="tx1"/>
                          </a:solidFill>
                          <a:effectLst/>
                        </a:rPr>
                        <a:t>אלעד ואורי מציירים את הצלילים / אודי רז ואלעד רוזן</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343492619"/>
                  </a:ext>
                </a:extLst>
              </a:tr>
              <a:tr h="198173">
                <a:tc>
                  <a:txBody>
                    <a:bodyPr/>
                    <a:lstStyle/>
                    <a:p>
                      <a:pPr algn="ctr" rtl="1" fontAlgn="b"/>
                      <a:r>
                        <a:rPr lang="he-IL" sz="1050" u="none" strike="noStrike" dirty="0">
                          <a:solidFill>
                            <a:schemeClr val="tx1"/>
                          </a:solidFill>
                          <a:effectLst/>
                        </a:rPr>
                        <a:t>קישקושולוגיה לקטנטנים / נועה זמיר, איה שטייגמן ואלמוג קידרון</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97037805"/>
                  </a:ext>
                </a:extLst>
              </a:tr>
              <a:tr h="198173">
                <a:tc>
                  <a:txBody>
                    <a:bodyPr/>
                    <a:lstStyle/>
                    <a:p>
                      <a:pPr algn="ctr" rtl="1" fontAlgn="b"/>
                      <a:r>
                        <a:rPr lang="he-IL" sz="1050" u="none" strike="noStrike" dirty="0">
                          <a:solidFill>
                            <a:schemeClr val="tx1"/>
                          </a:solidFill>
                          <a:effectLst/>
                        </a:rPr>
                        <a:t>לשחק ביחד / מיכל בורג גפן </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835687080"/>
                  </a:ext>
                </a:extLst>
              </a:tr>
              <a:tr h="198173">
                <a:tc>
                  <a:txBody>
                    <a:bodyPr/>
                    <a:lstStyle/>
                    <a:p>
                      <a:pPr algn="ctr" rtl="1" fontAlgn="b"/>
                      <a:r>
                        <a:rPr lang="he-IL" sz="1050" u="none" strike="noStrike" dirty="0">
                          <a:solidFill>
                            <a:schemeClr val="tx1"/>
                          </a:solidFill>
                          <a:effectLst/>
                        </a:rPr>
                        <a:t>קונטקידס / ליעד</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019604729"/>
                  </a:ext>
                </a:extLst>
              </a:tr>
              <a:tr h="198173">
                <a:tc>
                  <a:txBody>
                    <a:bodyPr/>
                    <a:lstStyle/>
                    <a:p>
                      <a:pPr algn="ctr" rtl="1" fontAlgn="b"/>
                      <a:r>
                        <a:rPr lang="he-IL" sz="1050" u="none" strike="noStrike" dirty="0">
                          <a:solidFill>
                            <a:schemeClr val="tx1"/>
                          </a:solidFill>
                          <a:effectLst/>
                        </a:rPr>
                        <a:t>משחקי דימיון/ אנה</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543092587"/>
                  </a:ext>
                </a:extLst>
              </a:tr>
              <a:tr h="198173">
                <a:tc>
                  <a:txBody>
                    <a:bodyPr/>
                    <a:lstStyle/>
                    <a:p>
                      <a:pPr algn="ctr" rtl="1" fontAlgn="b"/>
                      <a:r>
                        <a:rPr lang="he-IL" sz="1050" u="none" strike="noStrike" dirty="0">
                          <a:solidFill>
                            <a:schemeClr val="tx1"/>
                          </a:solidFill>
                          <a:effectLst/>
                        </a:rPr>
                        <a:t>קרנבל החושים / לימור דוידי</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3644990433"/>
                  </a:ext>
                </a:extLst>
              </a:tr>
              <a:tr h="198173">
                <a:tc>
                  <a:txBody>
                    <a:bodyPr/>
                    <a:lstStyle/>
                    <a:p>
                      <a:pPr algn="ctr" rtl="1" fontAlgn="b"/>
                      <a:r>
                        <a:rPr lang="he-IL" sz="1050" u="none" strike="noStrike" dirty="0">
                          <a:solidFill>
                            <a:schemeClr val="tx1"/>
                          </a:solidFill>
                          <a:effectLst/>
                        </a:rPr>
                        <a:t>צלילי עולם/ אביה </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807416057"/>
                  </a:ext>
                </a:extLst>
              </a:tr>
              <a:tr h="198173">
                <a:tc>
                  <a:txBody>
                    <a:bodyPr/>
                    <a:lstStyle/>
                    <a:p>
                      <a:pPr algn="ctr" rtl="1" fontAlgn="b"/>
                      <a:r>
                        <a:rPr lang="he-IL" sz="1050" u="none" strike="noStrike" dirty="0">
                          <a:solidFill>
                            <a:schemeClr val="tx1"/>
                          </a:solidFill>
                          <a:effectLst/>
                        </a:rPr>
                        <a:t>סדנת משחק יצירתי בחומרים מהטבע / מיכל אבולעפיה</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4038706919"/>
                  </a:ext>
                </a:extLst>
              </a:tr>
              <a:tr h="198173">
                <a:tc>
                  <a:txBody>
                    <a:bodyPr/>
                    <a:lstStyle/>
                    <a:p>
                      <a:pPr algn="ctr" rtl="1" fontAlgn="b"/>
                      <a:r>
                        <a:rPr lang="he-IL" sz="1050" u="none" strike="noStrike" dirty="0">
                          <a:solidFill>
                            <a:schemeClr val="tx1"/>
                          </a:solidFill>
                          <a:effectLst/>
                        </a:rPr>
                        <a:t>תקשורת רגשית בתנועה "האם וילדה" / מנאל</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3019148061"/>
                  </a:ext>
                </a:extLst>
              </a:tr>
              <a:tr h="198173">
                <a:tc>
                  <a:txBody>
                    <a:bodyPr/>
                    <a:lstStyle/>
                    <a:p>
                      <a:pPr algn="ctr" rtl="1" fontAlgn="b"/>
                      <a:r>
                        <a:rPr lang="he-IL" sz="1050" u="none" strike="noStrike" dirty="0">
                          <a:solidFill>
                            <a:schemeClr val="tx1"/>
                          </a:solidFill>
                          <a:effectLst/>
                        </a:rPr>
                        <a:t>סדנת יצירה/ לן בוכמן</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698322572"/>
                  </a:ext>
                </a:extLst>
              </a:tr>
              <a:tr h="198173">
                <a:tc>
                  <a:txBody>
                    <a:bodyPr/>
                    <a:lstStyle/>
                    <a:p>
                      <a:pPr algn="ctr" rtl="1" fontAlgn="b"/>
                      <a:r>
                        <a:rPr lang="he-IL" sz="1050" u="none" strike="noStrike" dirty="0">
                          <a:solidFill>
                            <a:schemeClr val="tx1"/>
                          </a:solidFill>
                          <a:effectLst/>
                        </a:rPr>
                        <a:t>מדיטציה לנשים בהריון / יעל</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486181192"/>
                  </a:ext>
                </a:extLst>
              </a:tr>
              <a:tr h="198173">
                <a:tc>
                  <a:txBody>
                    <a:bodyPr/>
                    <a:lstStyle/>
                    <a:p>
                      <a:pPr algn="ctr" rtl="1" fontAlgn="b"/>
                      <a:r>
                        <a:rPr lang="he-IL" sz="1050" u="none" strike="noStrike" dirty="0">
                          <a:solidFill>
                            <a:schemeClr val="tx1"/>
                          </a:solidFill>
                          <a:effectLst/>
                        </a:rPr>
                        <a:t>סדנת בישול לגיל הרך / מייסר</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1351381914"/>
                  </a:ext>
                </a:extLst>
              </a:tr>
              <a:tr h="198173">
                <a:tc>
                  <a:txBody>
                    <a:bodyPr/>
                    <a:lstStyle/>
                    <a:p>
                      <a:pPr algn="ctr" rtl="1" fontAlgn="b"/>
                      <a:r>
                        <a:rPr lang="he-IL" sz="1050" u="none" strike="noStrike" dirty="0">
                          <a:solidFill>
                            <a:schemeClr val="tx1"/>
                          </a:solidFill>
                          <a:effectLst/>
                        </a:rPr>
                        <a:t>משחקי תנועה להורים וילדים / איריס מלכא</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3177497644"/>
                  </a:ext>
                </a:extLst>
              </a:tr>
              <a:tr h="198173">
                <a:tc>
                  <a:txBody>
                    <a:bodyPr/>
                    <a:lstStyle/>
                    <a:p>
                      <a:pPr algn="ctr" rtl="1" fontAlgn="b"/>
                      <a:r>
                        <a:rPr lang="he-IL" sz="1050" u="none" strike="noStrike" dirty="0">
                          <a:solidFill>
                            <a:schemeClr val="tx1"/>
                          </a:solidFill>
                          <a:effectLst/>
                        </a:rPr>
                        <a:t>הורות </a:t>
                      </a:r>
                      <a:r>
                        <a:rPr lang="en-US" sz="1050" u="none" strike="noStrike" dirty="0">
                          <a:solidFill>
                            <a:schemeClr val="tx1"/>
                          </a:solidFill>
                          <a:effectLst/>
                        </a:rPr>
                        <a:t>The Basic</a:t>
                      </a:r>
                      <a:r>
                        <a:rPr lang="he-IL" sz="1050" u="none" strike="noStrike" dirty="0">
                          <a:solidFill>
                            <a:schemeClr val="tx1"/>
                          </a:solidFill>
                          <a:effectLst/>
                        </a:rPr>
                        <a:t> / נועה</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500551612"/>
                  </a:ext>
                </a:extLst>
              </a:tr>
              <a:tr h="198173">
                <a:tc>
                  <a:txBody>
                    <a:bodyPr/>
                    <a:lstStyle/>
                    <a:p>
                      <a:pPr algn="ctr" rtl="1" fontAlgn="b"/>
                      <a:r>
                        <a:rPr lang="he-IL" sz="1050" u="none" strike="noStrike" dirty="0">
                          <a:solidFill>
                            <a:schemeClr val="tx1"/>
                          </a:solidFill>
                          <a:effectLst/>
                        </a:rPr>
                        <a:t>אמנויות לקטנטנים</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782079530"/>
                  </a:ext>
                </a:extLst>
              </a:tr>
              <a:tr h="198173">
                <a:tc>
                  <a:txBody>
                    <a:bodyPr/>
                    <a:lstStyle/>
                    <a:p>
                      <a:pPr algn="ctr" rtl="1" fontAlgn="b"/>
                      <a:r>
                        <a:rPr lang="he-IL" sz="1050" u="none" strike="noStrike" dirty="0">
                          <a:solidFill>
                            <a:schemeClr val="tx1"/>
                          </a:solidFill>
                          <a:effectLst/>
                        </a:rPr>
                        <a:t>לדבר בשפה משותפת / הילה </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1057204616"/>
                  </a:ext>
                </a:extLst>
              </a:tr>
              <a:tr h="198173">
                <a:tc>
                  <a:txBody>
                    <a:bodyPr/>
                    <a:lstStyle/>
                    <a:p>
                      <a:pPr algn="ctr" rtl="1" fontAlgn="b"/>
                      <a:r>
                        <a:rPr lang="he-IL" sz="1050" u="none" strike="noStrike" dirty="0">
                          <a:solidFill>
                            <a:schemeClr val="tx1"/>
                          </a:solidFill>
                          <a:effectLst/>
                        </a:rPr>
                        <a:t>הורים כותבים / דנית גולד </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4241088526"/>
                  </a:ext>
                </a:extLst>
              </a:tr>
              <a:tr h="198173">
                <a:tc>
                  <a:txBody>
                    <a:bodyPr/>
                    <a:lstStyle/>
                    <a:p>
                      <a:pPr algn="ctr" rtl="1" fontAlgn="b"/>
                      <a:r>
                        <a:rPr lang="he-IL" sz="1050" u="none" strike="noStrike" dirty="0">
                          <a:solidFill>
                            <a:schemeClr val="tx1"/>
                          </a:solidFill>
                          <a:effectLst/>
                        </a:rPr>
                        <a:t>צלילים למתחילים / קרן</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1104969242"/>
                  </a:ext>
                </a:extLst>
              </a:tr>
              <a:tr h="198173">
                <a:tc>
                  <a:txBody>
                    <a:bodyPr/>
                    <a:lstStyle/>
                    <a:p>
                      <a:pPr algn="ctr" rtl="1" fontAlgn="b"/>
                      <a:r>
                        <a:rPr lang="he-IL" sz="1050" u="none" strike="noStrike" dirty="0">
                          <a:solidFill>
                            <a:schemeClr val="tx1"/>
                          </a:solidFill>
                          <a:effectLst/>
                        </a:rPr>
                        <a:t>משחקוטו - אוטו של משחקים</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842146922"/>
                  </a:ext>
                </a:extLst>
              </a:tr>
              <a:tr h="198173">
                <a:tc>
                  <a:txBody>
                    <a:bodyPr/>
                    <a:lstStyle/>
                    <a:p>
                      <a:pPr algn="ctr" rtl="1" fontAlgn="b"/>
                      <a:r>
                        <a:rPr lang="he-IL" sz="1050" u="none" strike="noStrike" dirty="0">
                          <a:solidFill>
                            <a:schemeClr val="tx1"/>
                          </a:solidFill>
                          <a:effectLst/>
                        </a:rPr>
                        <a:t>מיינדפולנס / דניאלה</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351912065"/>
                  </a:ext>
                </a:extLst>
              </a:tr>
              <a:tr h="198173">
                <a:tc>
                  <a:txBody>
                    <a:bodyPr/>
                    <a:lstStyle/>
                    <a:p>
                      <a:pPr algn="ctr" rtl="1" fontAlgn="b"/>
                      <a:r>
                        <a:rPr lang="he-IL" sz="1050" u="none" strike="noStrike" dirty="0">
                          <a:solidFill>
                            <a:schemeClr val="tx1"/>
                          </a:solidFill>
                          <a:effectLst/>
                        </a:rPr>
                        <a:t>יחד הורים וילדים / נאדרה</a:t>
                      </a:r>
                      <a:endParaRPr lang="he-IL" sz="1050" b="0" i="0" u="none" strike="noStrike" dirty="0">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3640649109"/>
                  </a:ext>
                </a:extLst>
              </a:tr>
            </a:tbl>
          </a:graphicData>
        </a:graphic>
      </p:graphicFrame>
      <p:sp>
        <p:nvSpPr>
          <p:cNvPr id="15" name="TextBox 14">
            <a:extLst>
              <a:ext uri="{FF2B5EF4-FFF2-40B4-BE49-F238E27FC236}">
                <a16:creationId xmlns:a16="http://schemas.microsoft.com/office/drawing/2014/main" id="{0AEBE212-02BD-4837-BBA7-783DE94D8A26}"/>
              </a:ext>
            </a:extLst>
          </p:cNvPr>
          <p:cNvSpPr txBox="1"/>
          <p:nvPr/>
        </p:nvSpPr>
        <p:spPr>
          <a:xfrm>
            <a:off x="294337" y="4889804"/>
            <a:ext cx="1293382" cy="1107996"/>
          </a:xfrm>
          <a:prstGeom prst="rect">
            <a:avLst/>
          </a:prstGeom>
          <a:noFill/>
        </p:spPr>
        <p:txBody>
          <a:bodyPr wrap="square" rtlCol="1">
            <a:spAutoFit/>
          </a:bodyPr>
          <a:lstStyle/>
          <a:p>
            <a:pPr algn="ctr"/>
            <a:r>
              <a:rPr lang="en-US" sz="1100" b="1" dirty="0">
                <a:solidFill>
                  <a:schemeClr val="tx1">
                    <a:lumMod val="75000"/>
                    <a:lumOff val="25000"/>
                  </a:schemeClr>
                </a:solidFill>
                <a:latin typeface="Calibri" panose="020F0502020204030204" pitchFamily="34" charset="0"/>
                <a:cs typeface="Calibri" panose="020F0502020204030204" pitchFamily="34" charset="0"/>
              </a:rPr>
              <a:t>To what extent did you feel that the moderators were professional and skilled?</a:t>
            </a:r>
          </a:p>
          <a:p>
            <a:pPr algn="ctr"/>
            <a:r>
              <a:rPr lang="en-US" sz="1100" b="1" dirty="0">
                <a:solidFill>
                  <a:schemeClr val="tx1">
                    <a:lumMod val="75000"/>
                    <a:lumOff val="25000"/>
                  </a:schemeClr>
                </a:solidFill>
                <a:latin typeface="Calibri" panose="020F0502020204030204" pitchFamily="34" charset="0"/>
                <a:cs typeface="Calibri" panose="020F0502020204030204" pitchFamily="34" charset="0"/>
              </a:rPr>
              <a:t>N=213</a:t>
            </a:r>
            <a:endParaRPr lang="he-IL" sz="11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419C463-B5D1-4A99-AE8C-2DF1F68AEA82}"/>
              </a:ext>
            </a:extLst>
          </p:cNvPr>
          <p:cNvSpPr txBox="1"/>
          <p:nvPr/>
        </p:nvSpPr>
        <p:spPr>
          <a:xfrm>
            <a:off x="5638498" y="5126024"/>
            <a:ext cx="1163173" cy="1107996"/>
          </a:xfrm>
          <a:prstGeom prst="rect">
            <a:avLst/>
          </a:prstGeom>
          <a:noFill/>
        </p:spPr>
        <p:txBody>
          <a:bodyPr wrap="square" rtlCol="1">
            <a:spAutoFit/>
          </a:bodyPr>
          <a:lstStyle/>
          <a:p>
            <a:pPr algn="ctr"/>
            <a:r>
              <a:rPr lang="en-US" sz="1100" b="1" dirty="0">
                <a:solidFill>
                  <a:schemeClr val="tx1">
                    <a:lumMod val="75000"/>
                    <a:lumOff val="25000"/>
                  </a:schemeClr>
                </a:solidFill>
                <a:latin typeface="Calibri" panose="020F0502020204030204" pitchFamily="34" charset="0"/>
                <a:cs typeface="Calibri" panose="020F0502020204030204" pitchFamily="34" charset="0"/>
              </a:rPr>
              <a:t>To what extent did you feel the workshop was organized and structured? </a:t>
            </a:r>
          </a:p>
          <a:p>
            <a:pPr algn="ctr"/>
            <a:r>
              <a:rPr lang="en-US" sz="1100" b="1" dirty="0">
                <a:solidFill>
                  <a:schemeClr val="tx1">
                    <a:lumMod val="75000"/>
                    <a:lumOff val="25000"/>
                  </a:schemeClr>
                </a:solidFill>
                <a:latin typeface="Calibri" panose="020F0502020204030204" pitchFamily="34" charset="0"/>
                <a:cs typeface="Calibri" panose="020F0502020204030204" pitchFamily="34" charset="0"/>
              </a:rPr>
              <a:t>N = 190</a:t>
            </a:r>
            <a:endParaRPr lang="he-IL" sz="1100" b="1" dirty="0">
              <a:solidFill>
                <a:schemeClr val="tx1">
                  <a:lumMod val="75000"/>
                  <a:lumOff val="25000"/>
                </a:schemeClr>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30097165-5F47-4E00-A981-A4E03D136F38}"/>
              </a:ext>
            </a:extLst>
          </p:cNvPr>
          <p:cNvGrpSpPr/>
          <p:nvPr/>
        </p:nvGrpSpPr>
        <p:grpSpPr>
          <a:xfrm>
            <a:off x="1885446" y="6242059"/>
            <a:ext cx="3629025" cy="184235"/>
            <a:chOff x="2699179" y="6242059"/>
            <a:chExt cx="3629025" cy="184235"/>
          </a:xfrm>
        </p:grpSpPr>
        <p:sp>
          <p:nvSpPr>
            <p:cNvPr id="6" name="Rectangle 5">
              <a:extLst>
                <a:ext uri="{FF2B5EF4-FFF2-40B4-BE49-F238E27FC236}">
                  <a16:creationId xmlns:a16="http://schemas.microsoft.com/office/drawing/2014/main" id="{AFB8116C-3E88-48F8-BC98-A0AA9FF296F3}"/>
                </a:ext>
              </a:extLst>
            </p:cNvPr>
            <p:cNvSpPr/>
            <p:nvPr/>
          </p:nvSpPr>
          <p:spPr>
            <a:xfrm>
              <a:off x="2699179" y="6245319"/>
              <a:ext cx="3629025"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1" name="Picture 10">
              <a:extLst>
                <a:ext uri="{FF2B5EF4-FFF2-40B4-BE49-F238E27FC236}">
                  <a16:creationId xmlns:a16="http://schemas.microsoft.com/office/drawing/2014/main" id="{2B98A7D2-CB97-4184-A8CE-EAE30199F741}"/>
                </a:ext>
              </a:extLst>
            </p:cNvPr>
            <p:cNvPicPr>
              <a:picLocks noChangeAspect="1"/>
            </p:cNvPicPr>
            <p:nvPr/>
          </p:nvPicPr>
          <p:blipFill>
            <a:blip r:embed="rId6"/>
            <a:stretch>
              <a:fillRect/>
            </a:stretch>
          </p:blipFill>
          <p:spPr>
            <a:xfrm>
              <a:off x="2768814" y="6242059"/>
              <a:ext cx="3400425" cy="180975"/>
            </a:xfrm>
            <a:prstGeom prst="rect">
              <a:avLst/>
            </a:prstGeom>
          </p:spPr>
        </p:pic>
      </p:grpSp>
      <p:sp>
        <p:nvSpPr>
          <p:cNvPr id="19" name="TextBox 18">
            <a:extLst>
              <a:ext uri="{FF2B5EF4-FFF2-40B4-BE49-F238E27FC236}">
                <a16:creationId xmlns:a16="http://schemas.microsoft.com/office/drawing/2014/main" id="{9E5C13F9-CF35-4724-B1A5-088E7C74D564}"/>
              </a:ext>
            </a:extLst>
          </p:cNvPr>
          <p:cNvSpPr txBox="1"/>
          <p:nvPr/>
        </p:nvSpPr>
        <p:spPr>
          <a:xfrm>
            <a:off x="6983420" y="1380501"/>
            <a:ext cx="4616702" cy="1384995"/>
          </a:xfrm>
          <a:prstGeom prst="rect">
            <a:avLst/>
          </a:prstGeom>
          <a:noFill/>
        </p:spPr>
        <p:txBody>
          <a:bodyPr wrap="square">
            <a:spAutoFit/>
          </a:bodyPr>
          <a:lstStyle/>
          <a:p>
            <a:pPr marR="0" lvl="0" algn="l" defTabSz="914400" eaLnBrk="1" fontAlgn="auto" latinLnBrk="0" hangingPunct="1">
              <a:spcAft>
                <a:spcPts val="0"/>
              </a:spcAft>
              <a:buClr>
                <a:srgbClr val="FFC000"/>
              </a:buClr>
              <a:buSzTx/>
              <a:tabLst/>
              <a:defRPr/>
            </a:pPr>
            <a:r>
              <a:rPr lang="en-US" sz="1200" dirty="0">
                <a:solidFill>
                  <a:prstClr val="black"/>
                </a:solidFill>
                <a:latin typeface="Tahoma" pitchFamily="34" charset="0"/>
                <a:ea typeface="Tahoma" pitchFamily="34" charset="0"/>
                <a:cs typeface="Tahoma" pitchFamily="34" charset="0"/>
              </a:rPr>
              <a:t>This response was particularly notable for the workshops:</a:t>
            </a:r>
          </a:p>
          <a:p>
            <a:pPr marR="0" lvl="0" algn="l" defTabSz="914400" eaLnBrk="1" fontAlgn="auto" latinLnBrk="0" hangingPunct="1">
              <a:spcAft>
                <a:spcPts val="0"/>
              </a:spcAft>
              <a:buClr>
                <a:srgbClr val="FFC000"/>
              </a:buClr>
              <a:buSzTx/>
              <a:tabLst/>
              <a:defRPr/>
            </a:pPr>
            <a:r>
              <a:rPr lang="en-US" sz="1200" dirty="0">
                <a:solidFill>
                  <a:prstClr val="black"/>
                </a:solidFill>
                <a:latin typeface="Tahoma" pitchFamily="34" charset="0"/>
                <a:ea typeface="Tahoma" pitchFamily="34" charset="0"/>
                <a:cs typeface="Tahoma" pitchFamily="34" charset="0"/>
              </a:rPr>
              <a:t>Meditation with Babies/ Yael; World Sounds /Aviya, and Drawing with Sounds / Udi Raz and Elad Rosen</a:t>
            </a:r>
            <a:r>
              <a:rPr lang="en-US" sz="1200" i="1" dirty="0">
                <a:solidFill>
                  <a:prstClr val="black"/>
                </a:solidFill>
                <a:latin typeface="Tahoma" pitchFamily="34" charset="0"/>
                <a:ea typeface="Tahoma" pitchFamily="34" charset="0"/>
                <a:cs typeface="Tahoma" pitchFamily="34" charset="0"/>
              </a:rPr>
              <a:t>. </a:t>
            </a:r>
          </a:p>
          <a:p>
            <a:pPr marR="0" lvl="0" algn="l" defTabSz="914400" eaLnBrk="1" fontAlgn="auto" latinLnBrk="0" hangingPunct="1">
              <a:spcAft>
                <a:spcPts val="0"/>
              </a:spcAft>
              <a:buClr>
                <a:srgbClr val="FFC000"/>
              </a:buClr>
              <a:buSzTx/>
              <a:tabLst/>
              <a:defRPr/>
            </a:pPr>
            <a:r>
              <a:rPr lang="en-US" sz="1200" dirty="0">
                <a:solidFill>
                  <a:prstClr val="black"/>
                </a:solidFill>
                <a:latin typeface="Tahoma" pitchFamily="34" charset="0"/>
                <a:ea typeface="Tahoma" pitchFamily="34" charset="0"/>
                <a:cs typeface="Tahoma" pitchFamily="34" charset="0"/>
              </a:rPr>
              <a:t>Two respondents gave negative ratings to the guiding: one said the moderators were not patient enough with the children; the other said the moderator was too busy with the phone, selecting the songs for the workshop.</a:t>
            </a:r>
            <a:endParaRPr kumimoji="0" lang="he-IL" sz="1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20" name="מלבן 16">
            <a:extLst>
              <a:ext uri="{FF2B5EF4-FFF2-40B4-BE49-F238E27FC236}">
                <a16:creationId xmlns:a16="http://schemas.microsoft.com/office/drawing/2014/main" id="{99B88498-8973-4F39-8851-C00CD1A586E8}"/>
              </a:ext>
            </a:extLst>
          </p:cNvPr>
          <p:cNvSpPr/>
          <p:nvPr/>
        </p:nvSpPr>
        <p:spPr>
          <a:xfrm>
            <a:off x="6922460" y="2832241"/>
            <a:ext cx="4616702" cy="2862322"/>
          </a:xfrm>
          <a:prstGeom prst="rect">
            <a:avLst/>
          </a:prstGeom>
          <a:solidFill>
            <a:schemeClr val="bg1"/>
          </a:solidFill>
        </p:spPr>
        <p:txBody>
          <a:bodyPr wrap="square">
            <a:spAutoFit/>
          </a:bodyPr>
          <a:lstStyle/>
          <a:p>
            <a:pPr marL="285750" indent="-285750" algn="l">
              <a:buClr>
                <a:srgbClr val="FFC000"/>
              </a:buClr>
              <a:buFont typeface="Tahoma" panose="020B0604030504040204" pitchFamily="34" charset="0"/>
              <a:buChar char="█"/>
            </a:pPr>
            <a:r>
              <a:rPr lang="en-US" sz="1200" dirty="0">
                <a:latin typeface="Tahoma" pitchFamily="34" charset="0"/>
                <a:ea typeface="Tahoma" pitchFamily="34" charset="0"/>
                <a:cs typeface="Tahoma" pitchFamily="34" charset="0"/>
              </a:rPr>
              <a:t>Other remarks by individual respondents:</a:t>
            </a:r>
            <a:endParaRPr lang="he-IL" sz="1200" dirty="0">
              <a:latin typeface="Tahoma" pitchFamily="34" charset="0"/>
              <a:ea typeface="Tahoma" pitchFamily="34" charset="0"/>
              <a:cs typeface="Tahoma" pitchFamily="34" charset="0"/>
            </a:endParaRPr>
          </a:p>
          <a:p>
            <a:pPr marL="628650" lvl="1" indent="-171450" algn="l">
              <a:buClr>
                <a:srgbClr val="FFC000"/>
              </a:buClr>
              <a:buFont typeface="Wingdings" panose="05000000000000000000" pitchFamily="2" charset="2"/>
              <a:buChar char="§"/>
            </a:pPr>
            <a:r>
              <a:rPr lang="en-US" sz="1200" dirty="0">
                <a:latin typeface="Tahoma" pitchFamily="34" charset="0"/>
                <a:ea typeface="Tahoma" pitchFamily="34" charset="0"/>
                <a:cs typeface="Tahoma" pitchFamily="34" charset="0"/>
              </a:rPr>
              <a:t>It would be preferable to make groups with narrower age ranges, for more appropriate content matching.</a:t>
            </a:r>
            <a:endParaRPr lang="he-IL" sz="1200" dirty="0">
              <a:latin typeface="Tahoma" pitchFamily="34" charset="0"/>
              <a:ea typeface="Tahoma" pitchFamily="34" charset="0"/>
              <a:cs typeface="Tahoma" pitchFamily="34" charset="0"/>
            </a:endParaRPr>
          </a:p>
          <a:p>
            <a:pPr marL="628650" lvl="1" indent="-171450" algn="l">
              <a:buClr>
                <a:srgbClr val="FFC000"/>
              </a:buClr>
              <a:buFont typeface="Wingdings" panose="05000000000000000000" pitchFamily="2" charset="2"/>
              <a:buChar char="§"/>
            </a:pPr>
            <a:r>
              <a:rPr lang="en-US" sz="1200" dirty="0">
                <a:latin typeface="Tahoma" pitchFamily="34" charset="0"/>
                <a:ea typeface="Tahoma" pitchFamily="34" charset="0"/>
                <a:cs typeface="Tahoma" pitchFamily="34" charset="0"/>
              </a:rPr>
              <a:t>For workshops that took place in the open public space, there were complaints about the weather conditions, and distractions from the nearby playground</a:t>
            </a:r>
            <a:r>
              <a:rPr lang="he-IL" sz="1200" dirty="0">
                <a:latin typeface="Tahoma" pitchFamily="34" charset="0"/>
                <a:ea typeface="Tahoma" pitchFamily="34" charset="0"/>
                <a:cs typeface="Tahoma" pitchFamily="34" charset="0"/>
              </a:rPr>
              <a:t>.</a:t>
            </a:r>
          </a:p>
          <a:p>
            <a:pPr marL="628650" lvl="1" indent="-171450" algn="l">
              <a:buClr>
                <a:srgbClr val="FFC000"/>
              </a:buClr>
              <a:buFont typeface="Wingdings" panose="05000000000000000000" pitchFamily="2" charset="2"/>
              <a:buChar char="§"/>
            </a:pPr>
            <a:r>
              <a:rPr lang="en-US" sz="1200" dirty="0">
                <a:latin typeface="Tahoma" pitchFamily="34" charset="0"/>
                <a:ea typeface="Tahoma" pitchFamily="34" charset="0"/>
                <a:cs typeface="Tahoma" pitchFamily="34" charset="0"/>
              </a:rPr>
              <a:t>For some, the content of the workshop was overly simplistic and basic</a:t>
            </a:r>
            <a:r>
              <a:rPr lang="he-IL" sz="1200" dirty="0">
                <a:latin typeface="Tahoma" pitchFamily="34" charset="0"/>
                <a:ea typeface="Tahoma" pitchFamily="34" charset="0"/>
                <a:cs typeface="Tahoma" pitchFamily="34" charset="0"/>
              </a:rPr>
              <a:t>.</a:t>
            </a:r>
          </a:p>
          <a:p>
            <a:pPr marL="628650" lvl="1" indent="-171450" algn="l">
              <a:buClr>
                <a:srgbClr val="FFC000"/>
              </a:buClr>
              <a:buFont typeface="Wingdings" panose="05000000000000000000" pitchFamily="2" charset="2"/>
              <a:buChar char="§"/>
            </a:pPr>
            <a:r>
              <a:rPr lang="en-US" sz="1200" dirty="0">
                <a:latin typeface="Tahoma" pitchFamily="34" charset="0"/>
                <a:ea typeface="Tahoma" pitchFamily="34" charset="0"/>
                <a:cs typeface="Tahoma" pitchFamily="34" charset="0"/>
              </a:rPr>
              <a:t>For events requiring pre-registration, clarified whether tickets are needed for both caregiver and child.</a:t>
            </a:r>
            <a:endParaRPr lang="he-IL" sz="1200" dirty="0">
              <a:latin typeface="Tahoma" pitchFamily="34" charset="0"/>
              <a:ea typeface="Tahoma" pitchFamily="34" charset="0"/>
              <a:cs typeface="Tahoma" pitchFamily="34" charset="0"/>
            </a:endParaRPr>
          </a:p>
          <a:p>
            <a:pPr marL="180000" indent="-171450" algn="l">
              <a:buClr>
                <a:srgbClr val="FFC000"/>
              </a:buClr>
              <a:buFont typeface="Tahoma" panose="020B0604030504040204" pitchFamily="34" charset="0"/>
              <a:buChar char="█"/>
            </a:pPr>
            <a:r>
              <a:rPr lang="en-US" sz="1200" dirty="0">
                <a:solidFill>
                  <a:prstClr val="black"/>
                </a:solidFill>
                <a:latin typeface="Tahoma" pitchFamily="34" charset="0"/>
                <a:ea typeface="Tahoma" pitchFamily="34" charset="0"/>
                <a:cs typeface="Tahoma" pitchFamily="34" charset="0"/>
              </a:rPr>
              <a:t>Participants said that the reading instruction workshops exposed them to the importance and value of reading books to their children, that they received practical tools for implementation, and gained confidence and motivation to read to their children.</a:t>
            </a:r>
            <a:endParaRPr lang="he-IL" sz="1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5164327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3</a:t>
            </a:fld>
            <a:endParaRPr lang="en-US" sz="1400" dirty="0"/>
          </a:p>
        </p:txBody>
      </p:sp>
      <p:sp>
        <p:nvSpPr>
          <p:cNvPr id="17" name="TextBox 16"/>
          <p:cNvSpPr txBox="1"/>
          <p:nvPr/>
        </p:nvSpPr>
        <p:spPr>
          <a:xfrm>
            <a:off x="0" y="0"/>
            <a:ext cx="12182740" cy="400110"/>
          </a:xfrm>
          <a:prstGeom prst="rect">
            <a:avLst/>
          </a:prstGeom>
          <a:solidFill>
            <a:srgbClr val="EC1C3C"/>
          </a:solidFill>
        </p:spPr>
        <p:txBody>
          <a:bodyPr wrap="square" rtlCol="0">
            <a:spAutoFit/>
          </a:bodyPr>
          <a:lstStyle/>
          <a:p>
            <a:pPr algn="l"/>
            <a:r>
              <a:rPr lang="en-US" sz="2000" b="1" dirty="0">
                <a:solidFill>
                  <a:schemeClr val="bg1"/>
                </a:solidFill>
                <a:latin typeface="Tahoma" pitchFamily="34" charset="0"/>
                <a:ea typeface="Tahoma" pitchFamily="34" charset="0"/>
                <a:cs typeface="Tahoma" pitchFamily="34" charset="0"/>
              </a:rPr>
              <a:t>Table of Contents</a:t>
            </a:r>
            <a:endParaRPr lang="he-IL" sz="2000" b="1" dirty="0">
              <a:solidFill>
                <a:schemeClr val="bg1"/>
              </a:solidFill>
              <a:latin typeface="Tahoma" pitchFamily="34" charset="0"/>
              <a:ea typeface="Tahoma" pitchFamily="34" charset="0"/>
              <a:cs typeface="Tahoma" pitchFamily="34" charset="0"/>
            </a:endParaRPr>
          </a:p>
        </p:txBody>
      </p:sp>
      <p:graphicFrame>
        <p:nvGraphicFramePr>
          <p:cNvPr id="5" name="טבלה 3">
            <a:extLst>
              <a:ext uri="{FF2B5EF4-FFF2-40B4-BE49-F238E27FC236}">
                <a16:creationId xmlns:a16="http://schemas.microsoft.com/office/drawing/2014/main" id="{495DFA77-A285-4B66-A585-DC01601D480C}"/>
              </a:ext>
            </a:extLst>
          </p:cNvPr>
          <p:cNvGraphicFramePr>
            <a:graphicFrameLocks noGrp="1"/>
          </p:cNvGraphicFramePr>
          <p:nvPr>
            <p:extLst>
              <p:ext uri="{D42A27DB-BD31-4B8C-83A1-F6EECF244321}">
                <p14:modId xmlns:p14="http://schemas.microsoft.com/office/powerpoint/2010/main" val="231649373"/>
              </p:ext>
            </p:extLst>
          </p:nvPr>
        </p:nvGraphicFramePr>
        <p:xfrm>
          <a:off x="655370" y="677697"/>
          <a:ext cx="5436000" cy="4597376"/>
        </p:xfrm>
        <a:graphic>
          <a:graphicData uri="http://schemas.openxmlformats.org/drawingml/2006/table">
            <a:tbl>
              <a:tblPr rtl="1" firstRow="1" bandRow="1">
                <a:tableStyleId>{2D5ABB26-0587-4C30-8999-92F81FD0307C}</a:tableStyleId>
              </a:tblPr>
              <a:tblGrid>
                <a:gridCol w="591333">
                  <a:extLst>
                    <a:ext uri="{9D8B030D-6E8A-4147-A177-3AD203B41FA5}">
                      <a16:colId xmlns:a16="http://schemas.microsoft.com/office/drawing/2014/main" val="3471558985"/>
                    </a:ext>
                  </a:extLst>
                </a:gridCol>
                <a:gridCol w="4844667">
                  <a:extLst>
                    <a:ext uri="{9D8B030D-6E8A-4147-A177-3AD203B41FA5}">
                      <a16:colId xmlns:a16="http://schemas.microsoft.com/office/drawing/2014/main" val="2516456985"/>
                    </a:ext>
                  </a:extLst>
                </a:gridCol>
              </a:tblGrid>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latin typeface="Tahoma"/>
                          <a:ea typeface="Tahoma"/>
                          <a:cs typeface="Tahoma"/>
                        </a:rPr>
                        <a:t>4</a:t>
                      </a:r>
                      <a:endParaRPr lang="he-IL" sz="1100" b="1" dirty="0">
                        <a:latin typeface="Tahoma"/>
                        <a:ea typeface="Tahoma"/>
                        <a:cs typeface="Tahoma"/>
                      </a:endParaRPr>
                    </a:p>
                    <a:p>
                      <a:pPr algn="r" rtl="0">
                        <a:lnSpc>
                          <a:spcPct val="100000"/>
                        </a:lnSpc>
                      </a:pPr>
                      <a:endParaRPr lang="he-IL" sz="1100" b="1"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Tahoma"/>
                          <a:ea typeface="Tahoma"/>
                          <a:cs typeface="Tahoma"/>
                        </a:rPr>
                        <a:t>Summary of Activities &amp; Outputs in the Early Parenthood Domain, 2021</a:t>
                      </a:r>
                      <a:endParaRPr lang="he-IL" sz="1100" b="1"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9452756"/>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1" dirty="0">
                          <a:latin typeface="Tahoma"/>
                          <a:ea typeface="Tahoma"/>
                          <a:cs typeface="Tahoma"/>
                        </a:rPr>
                        <a:t>5</a:t>
                      </a:r>
                    </a:p>
                    <a:p>
                      <a:pPr algn="r" rtl="0">
                        <a:lnSpc>
                          <a:spcPct val="100000"/>
                        </a:lnSpc>
                      </a:pPr>
                      <a:endParaRPr lang="he-IL" sz="1100" b="1"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Tahoma"/>
                          <a:ea typeface="Tahoma"/>
                          <a:cs typeface="Tahoma"/>
                        </a:rPr>
                        <a:t>Research Layout - Evaluation Actions in the Early Parenthood Domain, 2021</a:t>
                      </a:r>
                      <a:endParaRPr lang="he-IL" sz="1100" b="1"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269790"/>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1" dirty="0">
                          <a:solidFill>
                            <a:schemeClr val="tx1"/>
                          </a:solidFill>
                          <a:latin typeface="Tahoma"/>
                          <a:ea typeface="Tahoma"/>
                          <a:cs typeface="Tahoma"/>
                        </a:rPr>
                        <a:t>6</a:t>
                      </a:r>
                    </a:p>
                    <a:p>
                      <a:pPr algn="r" rtl="0">
                        <a:lnSpc>
                          <a:spcPct val="100000"/>
                        </a:lnSpc>
                      </a:pPr>
                      <a:endParaRPr lang="he-IL" sz="1100" b="1"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Tahoma"/>
                          <a:ea typeface="Tahoma"/>
                          <a:cs typeface="Tahoma"/>
                        </a:rPr>
                        <a:t>Research Layout</a:t>
                      </a:r>
                      <a:r>
                        <a:rPr lang="he-IL" sz="1100" b="1" kern="1200" dirty="0">
                          <a:solidFill>
                            <a:schemeClr val="tx1"/>
                          </a:solidFill>
                          <a:latin typeface="Tahoma"/>
                          <a:ea typeface="Tahoma"/>
                          <a:cs typeface="Tahoma"/>
                        </a:rPr>
                        <a:t>- </a:t>
                      </a:r>
                      <a:r>
                        <a:rPr lang="en-US" sz="1100" b="1" kern="1200" dirty="0">
                          <a:solidFill>
                            <a:schemeClr val="tx1"/>
                          </a:solidFill>
                          <a:latin typeface="Tahoma"/>
                          <a:ea typeface="Tahoma"/>
                          <a:cs typeface="Tahoma"/>
                        </a:rPr>
                        <a:t>Mapping of Tools and Indicators</a:t>
                      </a:r>
                      <a:r>
                        <a:rPr lang="he-IL" sz="1100" b="1" kern="1200" dirty="0">
                          <a:solidFill>
                            <a:schemeClr val="tx1"/>
                          </a:solidFill>
                          <a:latin typeface="Tahoma"/>
                          <a:ea typeface="Tahoma"/>
                          <a:cs typeface="Tahoma"/>
                        </a:rPr>
                        <a:t>.........</a:t>
                      </a:r>
                      <a:r>
                        <a:rPr lang="en-US" sz="1100" b="1" kern="1200" dirty="0">
                          <a:solidFill>
                            <a:schemeClr val="tx1"/>
                          </a:solidFill>
                          <a:latin typeface="Tahoma"/>
                          <a:ea typeface="Tahoma"/>
                          <a:cs typeface="Tahoma"/>
                        </a:rPr>
                        <a:t>........</a:t>
                      </a:r>
                      <a:r>
                        <a:rPr lang="he-IL" sz="1100" b="1"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394090"/>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1" dirty="0">
                          <a:latin typeface="Tahoma"/>
                          <a:ea typeface="Tahoma"/>
                          <a:cs typeface="Tahoma"/>
                        </a:rPr>
                        <a:t>7</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1" kern="1200" baseline="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tx1"/>
                          </a:solidFill>
                          <a:latin typeface="Tahoma"/>
                          <a:ea typeface="Tahoma"/>
                          <a:cs typeface="Tahoma"/>
                        </a:rPr>
                        <a:t>Executive Summary</a:t>
                      </a:r>
                      <a:r>
                        <a:rPr lang="he-IL" sz="1100" b="1" kern="1200" baseline="0" dirty="0">
                          <a:solidFill>
                            <a:schemeClr val="tx1"/>
                          </a:solidFill>
                          <a:latin typeface="Tahoma"/>
                          <a:ea typeface="Tahoma"/>
                          <a:cs typeface="Tahoma"/>
                        </a:rPr>
                        <a:t>......................</a:t>
                      </a:r>
                      <a:r>
                        <a:rPr lang="en-US" sz="1100" b="1" kern="1200" baseline="0" dirty="0">
                          <a:solidFill>
                            <a:schemeClr val="tx1"/>
                          </a:solidFill>
                          <a:latin typeface="Tahoma"/>
                          <a:ea typeface="Tahoma"/>
                          <a:cs typeface="Tahoma"/>
                        </a:rPr>
                        <a:t>......</a:t>
                      </a:r>
                      <a:r>
                        <a:rPr lang="he-IL" sz="1100" b="1" kern="1200" baseline="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56617"/>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latin typeface="Tahoma"/>
                          <a:ea typeface="Tahoma"/>
                          <a:cs typeface="Tahoma"/>
                        </a:rPr>
                        <a:t>8-</a:t>
                      </a:r>
                      <a:r>
                        <a:rPr lang="he-IL" sz="1100" b="1" dirty="0">
                          <a:latin typeface="Tahoma"/>
                          <a:ea typeface="Tahoma"/>
                          <a:cs typeface="Tahoma"/>
                        </a:rPr>
                        <a:t>16</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1" kern="1200" baseline="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tx1"/>
                          </a:solidFill>
                          <a:latin typeface="Tahoma"/>
                          <a:ea typeface="Tahoma"/>
                          <a:cs typeface="Tahoma"/>
                        </a:rPr>
                        <a:t>SALTA Workshops</a:t>
                      </a:r>
                      <a:r>
                        <a:rPr lang="he-IL" sz="1100" b="1" kern="1200" baseline="0" dirty="0">
                          <a:solidFill>
                            <a:schemeClr val="tx1"/>
                          </a:solidFill>
                          <a:latin typeface="Tahoma"/>
                          <a:ea typeface="Tahoma"/>
                          <a:cs typeface="Tahoma"/>
                        </a:rPr>
                        <a:t>.............</a:t>
                      </a:r>
                      <a:r>
                        <a:rPr lang="en-US" sz="1100" b="1" kern="1200" baseline="0" dirty="0">
                          <a:solidFill>
                            <a:schemeClr val="tx1"/>
                          </a:solidFill>
                          <a:latin typeface="Tahoma"/>
                          <a:ea typeface="Tahoma"/>
                          <a:cs typeface="Tahoma"/>
                        </a:rPr>
                        <a:t>..................</a:t>
                      </a:r>
                      <a:r>
                        <a:rPr lang="he-IL" sz="1100" b="1" kern="1200" baseline="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4199321"/>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9</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Demographics</a:t>
                      </a:r>
                      <a:r>
                        <a:rPr lang="he-IL" sz="1100" b="0" dirty="0">
                          <a:latin typeface="Tahoma"/>
                          <a:ea typeface="Tahoma"/>
                          <a:cs typeface="Tahoma"/>
                        </a:rPr>
                        <a:t>......................</a:t>
                      </a:r>
                      <a:r>
                        <a:rPr lang="en-US" sz="1100" b="0" dirty="0">
                          <a:latin typeface="Tahoma"/>
                          <a:ea typeface="Tahoma"/>
                          <a:cs typeface="Tahoma"/>
                        </a:rPr>
                        <a:t>...........</a:t>
                      </a:r>
                      <a:r>
                        <a:rPr lang="he-IL" sz="1100" b="0" dirty="0">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2897731"/>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10</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Consumption of Services &amp; Satisfaction</a:t>
                      </a:r>
                      <a:r>
                        <a:rPr lang="he-IL" sz="1100" b="0" dirty="0">
                          <a:latin typeface="Tahoma"/>
                          <a:ea typeface="Tahoma"/>
                          <a:cs typeface="Tahoma"/>
                        </a:rPr>
                        <a:t>.......................</a:t>
                      </a:r>
                      <a:r>
                        <a:rPr lang="en-US" sz="1100" b="0" dirty="0">
                          <a:latin typeface="Tahoma"/>
                          <a:ea typeface="Tahoma"/>
                          <a:cs typeface="Tahoma"/>
                        </a:rPr>
                        <a:t>.......</a:t>
                      </a:r>
                      <a:r>
                        <a:rPr lang="he-IL" sz="1100" b="0" dirty="0">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330963"/>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Tahoma"/>
                          <a:ea typeface="Tahoma"/>
                          <a:cs typeface="Tahoma"/>
                        </a:rPr>
                        <a:t>11-13</a:t>
                      </a:r>
                      <a:endParaRPr lang="he-IL" sz="1100" b="0"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Tahoma"/>
                          <a:ea typeface="Tahoma"/>
                          <a:cs typeface="Tahoma"/>
                        </a:rPr>
                        <a:t>Acquiring Parenting Tools and Experiences</a:t>
                      </a:r>
                      <a:r>
                        <a:rPr lang="he-IL" sz="1100" b="0" kern="1200" dirty="0">
                          <a:solidFill>
                            <a:schemeClr val="tx1"/>
                          </a:solidFill>
                          <a:latin typeface="Tahoma"/>
                          <a:ea typeface="Tahoma"/>
                          <a:cs typeface="Tahoma"/>
                        </a:rPr>
                        <a:t>..................</a:t>
                      </a:r>
                      <a:r>
                        <a:rPr lang="en-US" sz="1100" b="0" kern="1200" dirty="0">
                          <a:solidFill>
                            <a:schemeClr val="tx1"/>
                          </a:solidFill>
                          <a:latin typeface="Tahoma"/>
                          <a:ea typeface="Tahoma"/>
                          <a:cs typeface="Tahoma"/>
                        </a:rPr>
                        <a:t>......</a:t>
                      </a:r>
                      <a:r>
                        <a:rPr lang="he-IL" sz="1100" b="0"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804156"/>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14</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Tahoma"/>
                          <a:ea typeface="Tahoma"/>
                          <a:cs typeface="Tahoma"/>
                        </a:rPr>
                        <a:t>Community</a:t>
                      </a:r>
                      <a:r>
                        <a:rPr lang="he-IL" sz="1100" b="0" kern="1200" dirty="0">
                          <a:solidFill>
                            <a:schemeClr val="tx1"/>
                          </a:solidFill>
                          <a:latin typeface="Tahoma"/>
                          <a:ea typeface="Tahoma"/>
                          <a:cs typeface="Tahoma"/>
                        </a:rPr>
                        <a:t>.....................</a:t>
                      </a:r>
                      <a:r>
                        <a:rPr lang="en-US" sz="1100" b="0" kern="1200" dirty="0">
                          <a:solidFill>
                            <a:schemeClr val="tx1"/>
                          </a:solidFill>
                          <a:latin typeface="Tahoma"/>
                          <a:ea typeface="Tahoma"/>
                          <a:cs typeface="Tahoma"/>
                        </a:rPr>
                        <a:t>...</a:t>
                      </a:r>
                      <a:r>
                        <a:rPr lang="he-IL" sz="1100" b="0"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6406597"/>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15</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Tahoma"/>
                          <a:ea typeface="Tahoma"/>
                          <a:cs typeface="Tahoma"/>
                        </a:rPr>
                        <a:t>Marketing &amp; Advertising</a:t>
                      </a:r>
                      <a:r>
                        <a:rPr lang="he-IL" sz="1100" b="0" kern="1200" dirty="0">
                          <a:solidFill>
                            <a:schemeClr val="tx1"/>
                          </a:solidFill>
                          <a:latin typeface="Tahoma"/>
                          <a:ea typeface="Tahoma"/>
                          <a:cs typeface="Tahoma"/>
                        </a:rPr>
                        <a:t>...........</a:t>
                      </a:r>
                      <a:r>
                        <a:rPr lang="en-US" sz="1100" b="0" kern="1200" dirty="0">
                          <a:solidFill>
                            <a:schemeClr val="tx1"/>
                          </a:solidFill>
                          <a:latin typeface="Tahoma"/>
                          <a:ea typeface="Tahoma"/>
                          <a:cs typeface="Tahoma"/>
                        </a:rPr>
                        <a:t>............</a:t>
                      </a:r>
                      <a:r>
                        <a:rPr lang="he-IL" sz="1100" b="0"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0251747"/>
                  </a:ext>
                </a:extLst>
              </a:tr>
              <a:tr h="3301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16</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Tahoma"/>
                          <a:ea typeface="Tahoma"/>
                          <a:cs typeface="Tahoma"/>
                        </a:rPr>
                        <a:t>Summary – SALTA Workshops</a:t>
                      </a:r>
                      <a:r>
                        <a:rPr lang="he-IL" sz="1100" b="0" kern="1200" dirty="0">
                          <a:solidFill>
                            <a:schemeClr val="tx1"/>
                          </a:solidFill>
                          <a:latin typeface="Tahoma"/>
                          <a:ea typeface="Tahoma"/>
                          <a:cs typeface="Tahoma"/>
                        </a:rPr>
                        <a:t>................</a:t>
                      </a:r>
                      <a:r>
                        <a:rPr lang="en-US" sz="1100" b="0" kern="1200" dirty="0">
                          <a:solidFill>
                            <a:schemeClr val="tx1"/>
                          </a:solidFill>
                          <a:latin typeface="Tahoma"/>
                          <a:ea typeface="Tahoma"/>
                          <a:cs typeface="Tahoma"/>
                        </a:rPr>
                        <a:t>.......</a:t>
                      </a:r>
                      <a:r>
                        <a:rPr lang="he-IL" sz="1100" b="0"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5360050"/>
                  </a:ext>
                </a:extLst>
              </a:tr>
            </a:tbl>
          </a:graphicData>
        </a:graphic>
      </p:graphicFrame>
      <p:graphicFrame>
        <p:nvGraphicFramePr>
          <p:cNvPr id="3" name="Table 2">
            <a:extLst>
              <a:ext uri="{FF2B5EF4-FFF2-40B4-BE49-F238E27FC236}">
                <a16:creationId xmlns:a16="http://schemas.microsoft.com/office/drawing/2014/main" id="{6580A699-2A92-475C-AF03-269F7385FABE}"/>
              </a:ext>
            </a:extLst>
          </p:cNvPr>
          <p:cNvGraphicFramePr>
            <a:graphicFrameLocks noGrp="1"/>
          </p:cNvGraphicFramePr>
          <p:nvPr>
            <p:extLst>
              <p:ext uri="{D42A27DB-BD31-4B8C-83A1-F6EECF244321}">
                <p14:modId xmlns:p14="http://schemas.microsoft.com/office/powerpoint/2010/main" val="174832651"/>
              </p:ext>
            </p:extLst>
          </p:nvPr>
        </p:nvGraphicFramePr>
        <p:xfrm>
          <a:off x="6274766" y="677697"/>
          <a:ext cx="5436000" cy="3450420"/>
        </p:xfrm>
        <a:graphic>
          <a:graphicData uri="http://schemas.openxmlformats.org/drawingml/2006/table">
            <a:tbl>
              <a:tblPr rtl="1" firstRow="1" bandRow="1">
                <a:tableStyleId>{2D5ABB26-0587-4C30-8999-92F81FD0307C}</a:tableStyleId>
              </a:tblPr>
              <a:tblGrid>
                <a:gridCol w="675153">
                  <a:extLst>
                    <a:ext uri="{9D8B030D-6E8A-4147-A177-3AD203B41FA5}">
                      <a16:colId xmlns:a16="http://schemas.microsoft.com/office/drawing/2014/main" val="2528564965"/>
                    </a:ext>
                  </a:extLst>
                </a:gridCol>
                <a:gridCol w="4760847">
                  <a:extLst>
                    <a:ext uri="{9D8B030D-6E8A-4147-A177-3AD203B41FA5}">
                      <a16:colId xmlns:a16="http://schemas.microsoft.com/office/drawing/2014/main" val="3214834201"/>
                    </a:ext>
                  </a:extLst>
                </a:gridCol>
              </a:tblGrid>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latin typeface="Tahoma"/>
                          <a:ea typeface="Tahoma"/>
                          <a:cs typeface="Tahoma"/>
                        </a:rPr>
                        <a:t>1</a:t>
                      </a:r>
                      <a:r>
                        <a:rPr lang="he-IL" sz="1100" b="1" dirty="0">
                          <a:latin typeface="Tahoma"/>
                          <a:ea typeface="Tahoma"/>
                          <a:cs typeface="Tahoma"/>
                        </a:rPr>
                        <a:t>7-</a:t>
                      </a:r>
                      <a:r>
                        <a:rPr lang="en-US" sz="1100" b="1" dirty="0">
                          <a:latin typeface="Tahoma"/>
                          <a:ea typeface="Tahoma"/>
                          <a:cs typeface="Tahoma"/>
                        </a:rPr>
                        <a:t>2</a:t>
                      </a:r>
                      <a:r>
                        <a:rPr lang="he-IL" sz="1100" b="1" dirty="0">
                          <a:latin typeface="Tahoma"/>
                          <a:ea typeface="Tahoma"/>
                          <a:cs typeface="Tahoma"/>
                        </a:rPr>
                        <a:t>7</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1"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Tahoma"/>
                          <a:ea typeface="Tahoma"/>
                          <a:cs typeface="Tahoma"/>
                        </a:rPr>
                        <a:t>Indoor Play Areas.</a:t>
                      </a:r>
                      <a:r>
                        <a:rPr lang="he-IL" sz="1100" b="1" kern="1200" dirty="0">
                          <a:solidFill>
                            <a:schemeClr val="tx1"/>
                          </a:solidFill>
                          <a:latin typeface="Tahoma"/>
                          <a:ea typeface="Tahoma"/>
                          <a:cs typeface="Tahoma"/>
                        </a:rPr>
                        <a:t>.......................</a:t>
                      </a:r>
                      <a:r>
                        <a:rPr lang="en-US" sz="1100" b="1" kern="1200" dirty="0">
                          <a:solidFill>
                            <a:schemeClr val="tx1"/>
                          </a:solidFill>
                          <a:latin typeface="Tahoma"/>
                          <a:ea typeface="Tahoma"/>
                          <a:cs typeface="Tahoma"/>
                        </a:rPr>
                        <a:t>..............................</a:t>
                      </a:r>
                      <a:r>
                        <a:rPr lang="he-IL" sz="1100" b="1"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575127"/>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18</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Demographics</a:t>
                      </a:r>
                      <a:r>
                        <a:rPr lang="he-IL" sz="1100" b="0" dirty="0">
                          <a:latin typeface="Tahoma"/>
                          <a:ea typeface="Tahoma"/>
                          <a:cs typeface="Tahoma"/>
                        </a:rPr>
                        <a:t>...................</a:t>
                      </a:r>
                      <a:r>
                        <a:rPr lang="en-US" sz="1100" b="0" dirty="0">
                          <a:latin typeface="Tahoma"/>
                          <a:ea typeface="Tahoma"/>
                          <a:cs typeface="Tahoma"/>
                        </a:rPr>
                        <a:t>.......................................</a:t>
                      </a:r>
                      <a:r>
                        <a:rPr lang="he-IL" sz="1100" b="0" dirty="0">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5335893"/>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19-20</a:t>
                      </a: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Tahoma"/>
                          <a:ea typeface="Tahoma"/>
                          <a:cs typeface="Tahoma"/>
                        </a:rPr>
                        <a:t>Mapping Characteristics of the Indoor Play Areas...........................</a:t>
                      </a:r>
                      <a:r>
                        <a:rPr lang="he-IL" sz="1100" b="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025250"/>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21</a:t>
                      </a:r>
                      <a:endParaRPr lang="he-IL" sz="1100" b="0"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Tahoma"/>
                          <a:ea typeface="Tahoma"/>
                          <a:cs typeface="Tahoma"/>
                        </a:rPr>
                        <a:t>Design of the Indoor Play Areas</a:t>
                      </a:r>
                      <a:r>
                        <a:rPr lang="he-IL" sz="1100" b="0" kern="1200" dirty="0">
                          <a:solidFill>
                            <a:schemeClr val="tx1"/>
                          </a:solidFill>
                          <a:latin typeface="Tahoma"/>
                          <a:ea typeface="Tahoma"/>
                          <a:cs typeface="Tahoma"/>
                        </a:rPr>
                        <a:t>...</a:t>
                      </a:r>
                      <a:r>
                        <a:rPr lang="en-US" sz="1100" b="0" kern="1200" dirty="0">
                          <a:solidFill>
                            <a:schemeClr val="tx1"/>
                          </a:solidFill>
                          <a:latin typeface="Tahoma"/>
                          <a:ea typeface="Tahoma"/>
                          <a:cs typeface="Tahoma"/>
                        </a:rPr>
                        <a:t>..........................................</a:t>
                      </a:r>
                      <a:r>
                        <a:rPr lang="he-IL" sz="1100" b="0" kern="1200" dirty="0">
                          <a:solidFill>
                            <a:schemeClr val="tx1"/>
                          </a:solidFill>
                          <a:latin typeface="Tahoma"/>
                          <a:ea typeface="Tahoma"/>
                          <a:cs typeface="Tahoma"/>
                        </a:rPr>
                        <a:t>..............</a:t>
                      </a:r>
                    </a:p>
                    <a:p>
                      <a:pPr algn="l" rtl="0">
                        <a:lnSpc>
                          <a:spcPct val="100000"/>
                        </a:lnSpc>
                      </a:pPr>
                      <a:endParaRPr lang="he-IL" sz="1100" b="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1931109"/>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22-23</a:t>
                      </a: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r>
                        <a:rPr lang="en-US" sz="1100" b="0" dirty="0">
                          <a:solidFill>
                            <a:schemeClr val="tx1"/>
                          </a:solidFill>
                          <a:latin typeface="Tahoma"/>
                          <a:ea typeface="Tahoma"/>
                          <a:cs typeface="Tahoma"/>
                        </a:rPr>
                        <a:t>Consumption of Services &amp; Satisfaction</a:t>
                      </a:r>
                      <a:r>
                        <a:rPr lang="he-IL" sz="1100" b="0" dirty="0">
                          <a:solidFill>
                            <a:schemeClr val="tx1"/>
                          </a:solidFill>
                          <a:latin typeface="Tahoma"/>
                          <a:ea typeface="Tahoma"/>
                          <a:cs typeface="Tahoma"/>
                        </a:rPr>
                        <a:t>...............</a:t>
                      </a:r>
                      <a:r>
                        <a:rPr lang="en-US" sz="1100" b="0" dirty="0">
                          <a:solidFill>
                            <a:schemeClr val="tx1"/>
                          </a:solidFill>
                          <a:latin typeface="Tahoma"/>
                          <a:ea typeface="Tahoma"/>
                          <a:cs typeface="Tahoma"/>
                        </a:rPr>
                        <a:t>...............................</a:t>
                      </a:r>
                      <a:r>
                        <a:rPr lang="he-IL" sz="1100" b="0" dirty="0">
                          <a:solidFill>
                            <a:schemeClr val="tx1"/>
                          </a:solidFill>
                          <a:latin typeface="Tahoma"/>
                          <a:ea typeface="Tahoma"/>
                          <a:cs typeface="Tahoma"/>
                        </a:rPr>
                        <a:t>....</a:t>
                      </a:r>
                      <a:r>
                        <a:rPr lang="en-US" sz="1100" b="0" dirty="0">
                          <a:solidFill>
                            <a:schemeClr val="tx1"/>
                          </a:solidFill>
                          <a:latin typeface="Tahoma"/>
                          <a:ea typeface="Tahoma"/>
                          <a:cs typeface="Tahoma"/>
                        </a:rPr>
                        <a:t> </a:t>
                      </a:r>
                      <a:endParaRPr lang="he-IL" sz="1100" b="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722738"/>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24</a:t>
                      </a: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r>
                        <a:rPr lang="en-US" sz="1100" b="0" dirty="0">
                          <a:solidFill>
                            <a:schemeClr val="tx1"/>
                          </a:solidFill>
                          <a:latin typeface="Tahoma"/>
                          <a:ea typeface="Tahoma"/>
                          <a:cs typeface="Tahoma"/>
                        </a:rPr>
                        <a:t>Community Aspects</a:t>
                      </a:r>
                      <a:r>
                        <a:rPr lang="he-IL" sz="1100" b="0" dirty="0">
                          <a:solidFill>
                            <a:schemeClr val="tx1"/>
                          </a:solidFill>
                          <a:latin typeface="Tahoma"/>
                          <a:ea typeface="Tahoma"/>
                          <a:cs typeface="Tahoma"/>
                        </a:rPr>
                        <a:t>...</a:t>
                      </a:r>
                      <a:r>
                        <a:rPr lang="en-US" sz="1100" b="0" dirty="0">
                          <a:solidFill>
                            <a:schemeClr val="tx1"/>
                          </a:solidFill>
                          <a:latin typeface="Tahoma"/>
                          <a:ea typeface="Tahoma"/>
                          <a:cs typeface="Tahoma"/>
                        </a:rPr>
                        <a:t>........................................................................</a:t>
                      </a:r>
                      <a:r>
                        <a:rPr lang="he-IL" sz="1100" b="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0890841"/>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100" b="0" dirty="0">
                        <a:latin typeface="Tahoma"/>
                        <a:ea typeface="Tahoma"/>
                        <a:cs typeface="Tahoma"/>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latin typeface="Tahoma"/>
                          <a:ea typeface="Tahoma"/>
                          <a:cs typeface="Tahoma"/>
                        </a:rPr>
                        <a:t>25-26</a:t>
                      </a: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ct val="100000"/>
                        </a:lnSpc>
                      </a:pPr>
                      <a:r>
                        <a:rPr lang="en-US" sz="1100" b="0" dirty="0">
                          <a:solidFill>
                            <a:schemeClr val="tx1"/>
                          </a:solidFill>
                          <a:latin typeface="Tahoma"/>
                          <a:ea typeface="Tahoma"/>
                          <a:cs typeface="Tahoma"/>
                        </a:rPr>
                        <a:t>Professional presence in the indoor play areas: Acquiring and applying parenting tools and skills………………………………………………………………….…</a:t>
                      </a:r>
                      <a:endParaRPr lang="he-IL" sz="1100" b="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9681242"/>
                  </a:ext>
                </a:extLst>
              </a:tr>
              <a:tr h="329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sz="1100" b="0" dirty="0">
                          <a:latin typeface="Tahoma"/>
                          <a:ea typeface="Tahoma"/>
                          <a:cs typeface="Tahoma"/>
                        </a:rPr>
                        <a:t>27</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1100" b="0" dirty="0">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Tahoma"/>
                          <a:ea typeface="Tahoma"/>
                          <a:cs typeface="Tahoma"/>
                        </a:rPr>
                        <a:t>Summary </a:t>
                      </a:r>
                      <a:r>
                        <a:rPr lang="en-US" sz="1100" b="0" kern="1200" dirty="0">
                          <a:solidFill>
                            <a:schemeClr val="tx1"/>
                          </a:solidFill>
                          <a:latin typeface="Tahoma"/>
                          <a:ea typeface="Tahoma"/>
                          <a:cs typeface="Tahoma"/>
                        </a:rPr>
                        <a:t>–</a:t>
                      </a:r>
                      <a:r>
                        <a:rPr lang="en-US" sz="1100" b="0" dirty="0">
                          <a:solidFill>
                            <a:schemeClr val="tx1"/>
                          </a:solidFill>
                          <a:latin typeface="Tahoma"/>
                          <a:ea typeface="Tahoma"/>
                          <a:cs typeface="Tahoma"/>
                        </a:rPr>
                        <a:t> Indoor Play Areas </a:t>
                      </a:r>
                      <a:r>
                        <a:rPr lang="he-IL" sz="1100" b="0" dirty="0">
                          <a:solidFill>
                            <a:schemeClr val="tx1"/>
                          </a:solidFill>
                          <a:latin typeface="Tahoma"/>
                          <a:ea typeface="Tahoma"/>
                          <a:cs typeface="Tahoma"/>
                        </a:rPr>
                        <a:t>......</a:t>
                      </a:r>
                      <a:r>
                        <a:rPr lang="en-US" sz="1100" b="0" dirty="0">
                          <a:solidFill>
                            <a:schemeClr val="tx1"/>
                          </a:solidFill>
                          <a:latin typeface="Tahoma"/>
                          <a:ea typeface="Tahoma"/>
                          <a:cs typeface="Tahoma"/>
                        </a:rPr>
                        <a:t>................</a:t>
                      </a:r>
                      <a:r>
                        <a:rPr lang="he-IL" sz="1100" b="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9091108"/>
                  </a:ext>
                </a:extLst>
              </a:tr>
              <a:tr h="329205">
                <a:tc>
                  <a:txBody>
                    <a:bodyPr/>
                    <a:lstStyle/>
                    <a:p>
                      <a:pPr algn="r" rtl="0">
                        <a:lnSpc>
                          <a:spcPct val="100000"/>
                        </a:lnSpc>
                      </a:pPr>
                      <a:r>
                        <a:rPr lang="en-US" sz="1100" b="1" kern="1200" dirty="0">
                          <a:solidFill>
                            <a:schemeClr val="tx1"/>
                          </a:solidFill>
                          <a:latin typeface="Tahoma"/>
                          <a:ea typeface="Tahoma"/>
                          <a:cs typeface="Tahoma"/>
                        </a:rPr>
                        <a:t>28-37</a:t>
                      </a:r>
                      <a:endParaRPr lang="he-IL" sz="1100" b="1" kern="1200" dirty="0">
                        <a:solidFill>
                          <a:schemeClr val="tx1"/>
                        </a:solidFill>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Tahoma"/>
                          <a:ea typeface="Tahoma"/>
                          <a:cs typeface="Tahoma"/>
                        </a:rPr>
                        <a:t>Appendices</a:t>
                      </a:r>
                      <a:r>
                        <a:rPr lang="he-IL" sz="1100" b="1" kern="1200" dirty="0">
                          <a:solidFill>
                            <a:schemeClr val="tx1"/>
                          </a:solidFill>
                          <a:latin typeface="Tahoma"/>
                          <a:ea typeface="Tahoma"/>
                          <a:cs typeface="Tahoma"/>
                        </a:rPr>
                        <a:t>...............................</a:t>
                      </a:r>
                      <a:r>
                        <a:rPr lang="en-US" sz="1100" b="1" kern="1200" dirty="0">
                          <a:solidFill>
                            <a:schemeClr val="tx1"/>
                          </a:solidFill>
                          <a:latin typeface="Tahoma"/>
                          <a:ea typeface="Tahoma"/>
                          <a:cs typeface="Tahoma"/>
                        </a:rPr>
                        <a:t>.......................................</a:t>
                      </a:r>
                      <a:r>
                        <a:rPr lang="he-IL" sz="1100" b="1" kern="1200" dirty="0">
                          <a:solidFill>
                            <a:schemeClr val="tx1"/>
                          </a:solidFill>
                          <a:latin typeface="Tahoma"/>
                          <a:ea typeface="Tahoma"/>
                          <a:cs typeface="Tahoma"/>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2851940"/>
                  </a:ext>
                </a:extLst>
              </a:tr>
            </a:tbl>
          </a:graphicData>
        </a:graphic>
      </p:graphicFrame>
    </p:spTree>
    <p:extLst>
      <p:ext uri="{BB962C8B-B14F-4D97-AF65-F5344CB8AC3E}">
        <p14:creationId xmlns:p14="http://schemas.microsoft.com/office/powerpoint/2010/main" val="1882422650"/>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30</a:t>
            </a:fld>
            <a:endParaRPr lang="en-US" sz="1400" dirty="0"/>
          </a:p>
        </p:txBody>
      </p:sp>
      <p:sp>
        <p:nvSpPr>
          <p:cNvPr id="3" name="Rectangle 2"/>
          <p:cNvSpPr/>
          <p:nvPr/>
        </p:nvSpPr>
        <p:spPr>
          <a:xfrm>
            <a:off x="1318437" y="1177185"/>
            <a:ext cx="9691947" cy="504305"/>
          </a:xfrm>
          <a:prstGeom prst="rect">
            <a:avLst/>
          </a:prstGeom>
        </p:spPr>
        <p:txBody>
          <a:bodyPr wrap="square" anchor="t">
            <a:spAutoFit/>
          </a:bodyPr>
          <a:lstStyle/>
          <a:p>
            <a:pPr algn="r" rtl="1">
              <a:lnSpc>
                <a:spcPts val="1200"/>
              </a:lnSpc>
            </a:pPr>
            <a:endParaRPr lang="he-IL" sz="1400" dirty="0">
              <a:latin typeface="Tahoma" pitchFamily="34" charset="0"/>
              <a:ea typeface="Tahoma" pitchFamily="34" charset="0"/>
              <a:cs typeface="Tahoma" pitchFamily="34" charset="0"/>
            </a:endParaRPr>
          </a:p>
          <a:p>
            <a:pPr marL="285750" indent="-285750" algn="r" rtl="1">
              <a:lnSpc>
                <a:spcPts val="2300"/>
              </a:lnSpc>
              <a:buFont typeface="Arial" panose="020B0604020202020204" pitchFamily="34" charset="0"/>
              <a:buChar char="•"/>
            </a:pPr>
            <a:endParaRPr lang="he-IL" sz="1400" dirty="0">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D8628082-3AF0-4124-8DDF-887C234DA15C}"/>
              </a:ext>
            </a:extLst>
          </p:cNvPr>
          <p:cNvSpPr txBox="1"/>
          <p:nvPr/>
        </p:nvSpPr>
        <p:spPr>
          <a:xfrm>
            <a:off x="0" y="0"/>
            <a:ext cx="12192000" cy="400110"/>
          </a:xfrm>
          <a:prstGeom prst="rect">
            <a:avLst/>
          </a:prstGeom>
          <a:solidFill>
            <a:srgbClr val="EC1C3C"/>
          </a:solidFill>
        </p:spPr>
        <p:txBody>
          <a:bodyPr wrap="square" rtlCol="0">
            <a:spAutoFit/>
          </a:bodyPr>
          <a:lstStyle/>
          <a:p>
            <a:r>
              <a:rPr lang="en-US" sz="2000" b="1" dirty="0">
                <a:solidFill>
                  <a:schemeClr val="bg1"/>
                </a:solidFill>
              </a:rPr>
              <a:t>Logic Model for Early Parenthood</a:t>
            </a:r>
            <a:endParaRPr lang="he-IL" sz="2000" b="1" dirty="0">
              <a:solidFill>
                <a:schemeClr val="bg1"/>
              </a:solidFill>
            </a:endParaRPr>
          </a:p>
        </p:txBody>
      </p:sp>
      <p:sp>
        <p:nvSpPr>
          <p:cNvPr id="8" name="מלבן 4">
            <a:extLst>
              <a:ext uri="{FF2B5EF4-FFF2-40B4-BE49-F238E27FC236}">
                <a16:creationId xmlns:a16="http://schemas.microsoft.com/office/drawing/2014/main" id="{84593AC4-C687-10E9-4C83-42A895D6BC51}"/>
              </a:ext>
            </a:extLst>
          </p:cNvPr>
          <p:cNvSpPr/>
          <p:nvPr/>
        </p:nvSpPr>
        <p:spPr>
          <a:xfrm>
            <a:off x="0" y="6184682"/>
            <a:ext cx="9897979" cy="276999"/>
          </a:xfrm>
          <a:prstGeom prst="rect">
            <a:avLst/>
          </a:prstGeom>
        </p:spPr>
        <p:txBody>
          <a:bodyPr wrap="square">
            <a:spAutoFit/>
          </a:bodyPr>
          <a:lstStyle/>
          <a:p>
            <a:pPr algn="l"/>
            <a:r>
              <a:rPr lang="en-US" sz="1200" dirty="0">
                <a:latin typeface="Calibri Light" panose="020F0302020204030204" pitchFamily="34" charset="0"/>
                <a:ea typeface="Calibri" panose="020F0502020204030204" pitchFamily="34" charset="0"/>
              </a:rPr>
              <a:t>*Collection and measurement of output evaluations is carried out on an ongoing basis by the Urban95 staff of the Tel Aviv - Jaffa municipality</a:t>
            </a:r>
            <a:endParaRPr lang="he-IL" sz="1200" dirty="0">
              <a:ea typeface="Calibri" panose="020F0502020204030204" pitchFamily="34" charset="0"/>
              <a:cs typeface="Calibri Light" panose="020F0302020204030204" pitchFamily="34" charset="0"/>
            </a:endParaRPr>
          </a:p>
        </p:txBody>
      </p:sp>
      <p:graphicFrame>
        <p:nvGraphicFramePr>
          <p:cNvPr id="9" name="טבלה 5">
            <a:extLst>
              <a:ext uri="{FF2B5EF4-FFF2-40B4-BE49-F238E27FC236}">
                <a16:creationId xmlns:a16="http://schemas.microsoft.com/office/drawing/2014/main" id="{422383FE-8D22-CFAF-D4EF-BE6059F4BD13}"/>
              </a:ext>
            </a:extLst>
          </p:cNvPr>
          <p:cNvGraphicFramePr>
            <a:graphicFrameLocks noGrp="1"/>
          </p:cNvGraphicFramePr>
          <p:nvPr>
            <p:extLst>
              <p:ext uri="{D42A27DB-BD31-4B8C-83A1-F6EECF244321}">
                <p14:modId xmlns:p14="http://schemas.microsoft.com/office/powerpoint/2010/main" val="984340988"/>
              </p:ext>
            </p:extLst>
          </p:nvPr>
        </p:nvGraphicFramePr>
        <p:xfrm>
          <a:off x="57151" y="471133"/>
          <a:ext cx="12077698" cy="5672829"/>
        </p:xfrm>
        <a:graphic>
          <a:graphicData uri="http://schemas.openxmlformats.org/drawingml/2006/table">
            <a:tbl>
              <a:tblPr rtl="1" firstRow="1" bandRow="1">
                <a:tableStyleId>{5C22544A-7EE6-4342-B048-85BDC9FD1C3A}</a:tableStyleId>
              </a:tblPr>
              <a:tblGrid>
                <a:gridCol w="1879291">
                  <a:extLst>
                    <a:ext uri="{9D8B030D-6E8A-4147-A177-3AD203B41FA5}">
                      <a16:colId xmlns:a16="http://schemas.microsoft.com/office/drawing/2014/main" val="2575849739"/>
                    </a:ext>
                  </a:extLst>
                </a:gridCol>
                <a:gridCol w="2739942">
                  <a:extLst>
                    <a:ext uri="{9D8B030D-6E8A-4147-A177-3AD203B41FA5}">
                      <a16:colId xmlns:a16="http://schemas.microsoft.com/office/drawing/2014/main" val="1351628796"/>
                    </a:ext>
                  </a:extLst>
                </a:gridCol>
                <a:gridCol w="2122538">
                  <a:extLst>
                    <a:ext uri="{9D8B030D-6E8A-4147-A177-3AD203B41FA5}">
                      <a16:colId xmlns:a16="http://schemas.microsoft.com/office/drawing/2014/main" val="3095201322"/>
                    </a:ext>
                  </a:extLst>
                </a:gridCol>
                <a:gridCol w="1705371">
                  <a:extLst>
                    <a:ext uri="{9D8B030D-6E8A-4147-A177-3AD203B41FA5}">
                      <a16:colId xmlns:a16="http://schemas.microsoft.com/office/drawing/2014/main" val="4160676535"/>
                    </a:ext>
                  </a:extLst>
                </a:gridCol>
                <a:gridCol w="3630556">
                  <a:extLst>
                    <a:ext uri="{9D8B030D-6E8A-4147-A177-3AD203B41FA5}">
                      <a16:colId xmlns:a16="http://schemas.microsoft.com/office/drawing/2014/main" val="82879513"/>
                    </a:ext>
                  </a:extLst>
                </a:gridCol>
              </a:tblGrid>
              <a:tr h="542174">
                <a:tc>
                  <a:txBody>
                    <a:bodyPr/>
                    <a:lstStyle/>
                    <a:p>
                      <a:pPr algn="ctr" rtl="1">
                        <a:lnSpc>
                          <a:spcPct val="115000"/>
                        </a:lnSpc>
                        <a:spcAft>
                          <a:spcPts val="0"/>
                        </a:spcAft>
                      </a:pPr>
                      <a:r>
                        <a:rPr lang="en-US" sz="1600" dirty="0">
                          <a:effectLst/>
                        </a:rPr>
                        <a:t>Long Term Results (5-10 Years)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ctr" rtl="1">
                        <a:lnSpc>
                          <a:spcPct val="115000"/>
                        </a:lnSpc>
                        <a:spcAft>
                          <a:spcPts val="0"/>
                        </a:spcAft>
                      </a:pPr>
                      <a:r>
                        <a:rPr lang="en-US" sz="1600" dirty="0">
                          <a:effectLst/>
                        </a:rPr>
                        <a:t>Mid-Term results </a:t>
                      </a:r>
                      <a:br>
                        <a:rPr lang="en-US" sz="1600" dirty="0">
                          <a:effectLst/>
                        </a:rPr>
                      </a:br>
                      <a:r>
                        <a:rPr lang="en-US" sz="1600" dirty="0">
                          <a:effectLst/>
                        </a:rPr>
                        <a:t>(3-5 Years)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ctr" rtl="1">
                        <a:lnSpc>
                          <a:spcPct val="115000"/>
                        </a:lnSpc>
                        <a:spcAft>
                          <a:spcPts val="0"/>
                        </a:spcAft>
                      </a:pPr>
                      <a:r>
                        <a:rPr lang="en-US" sz="1600" dirty="0">
                          <a:effectLst/>
                        </a:rPr>
                        <a:t>Short Term results </a:t>
                      </a:r>
                      <a:br>
                        <a:rPr lang="en-US" sz="1600" dirty="0">
                          <a:effectLst/>
                        </a:rPr>
                      </a:br>
                      <a:r>
                        <a:rPr lang="en-US" sz="1600" dirty="0">
                          <a:effectLst/>
                        </a:rPr>
                        <a:t>(End of Phase II)</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ctr" rtl="1">
                        <a:lnSpc>
                          <a:spcPct val="115000"/>
                        </a:lnSpc>
                        <a:spcAft>
                          <a:spcPts val="0"/>
                        </a:spcAft>
                      </a:pPr>
                      <a:r>
                        <a:rPr lang="en-US" sz="1600" dirty="0">
                          <a:effectLst/>
                        </a:rPr>
                        <a:t>Outputs*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rtl="1">
                        <a:lnSpc>
                          <a:spcPct val="115000"/>
                        </a:lnSpc>
                        <a:spcAft>
                          <a:spcPts val="0"/>
                        </a:spcAft>
                      </a:pPr>
                      <a:r>
                        <a:rPr lang="en-US" sz="1600" dirty="0">
                          <a:effectLst/>
                        </a:rPr>
                        <a:t>Actions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extLst>
                  <a:ext uri="{0D108BD9-81ED-4DB2-BD59-A6C34878D82A}">
                    <a16:rowId xmlns:a16="http://schemas.microsoft.com/office/drawing/2014/main" val="3306008899"/>
                  </a:ext>
                </a:extLst>
              </a:tr>
              <a:tr h="5069573">
                <a:tc>
                  <a:txBody>
                    <a:bodyPr/>
                    <a:lstStyle/>
                    <a:p>
                      <a:pPr algn="l" rtl="0">
                        <a:lnSpc>
                          <a:spcPct val="115000"/>
                        </a:lnSpc>
                        <a:spcAft>
                          <a:spcPts val="0"/>
                        </a:spcAft>
                      </a:pPr>
                      <a:r>
                        <a:rPr lang="en-US" sz="1200" dirty="0">
                          <a:effectLst/>
                        </a:rPr>
                        <a:t>All range of services in SALTA community centers, are perceived as providers of professional and qualified assistance and consulting early childhood development</a:t>
                      </a:r>
                    </a:p>
                    <a:p>
                      <a:pPr algn="l" rtl="0">
                        <a:lnSpc>
                          <a:spcPct val="115000"/>
                        </a:lnSpc>
                        <a:spcBef>
                          <a:spcPts val="1200"/>
                        </a:spcBef>
                        <a:spcAft>
                          <a:spcPts val="0"/>
                        </a:spcAft>
                      </a:pPr>
                      <a:r>
                        <a:rPr lang="en-US" sz="1200" dirty="0">
                          <a:effectLst/>
                        </a:rPr>
                        <a:t>Improvement in parental behaviors, sense of parental self-efficacy and wellbeing (including, but not limited to, sense of community, reduction in loneliness)</a:t>
                      </a:r>
                    </a:p>
                    <a:p>
                      <a:pPr algn="l" rtl="0">
                        <a:lnSpc>
                          <a:spcPct val="115000"/>
                        </a:lnSpc>
                        <a:spcBef>
                          <a:spcPts val="1200"/>
                        </a:spcBef>
                        <a:spcAft>
                          <a:spcPts val="0"/>
                        </a:spcAft>
                      </a:pPr>
                      <a:r>
                        <a:rPr lang="en-US" sz="1200" dirty="0">
                          <a:effectLst/>
                        </a:rPr>
                        <a:t>Increase in amount and variety of community and public events focused on caregivers and their children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l" rtl="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Services offered to caregivers near their home throughout the city (in each neighborhood: community center services, well-baby clinic, pregnancy and birth communities):</a:t>
                      </a:r>
                    </a:p>
                    <a:p>
                      <a:pPr algn="l" rtl="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 Provide comprehensive, accessible and suitable service to the local community</a:t>
                      </a:r>
                    </a:p>
                    <a:p>
                      <a:pPr algn="l" rtl="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 Services consumption by caregivers and their children </a:t>
                      </a:r>
                    </a:p>
                    <a:p>
                      <a:pPr algn="l" rtl="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-Establishment of parental groups and a sense of connectedness to the community </a:t>
                      </a:r>
                    </a:p>
                    <a:p>
                      <a:pPr algn="l" rtl="0">
                        <a:lnSpc>
                          <a:spcPct val="115000"/>
                        </a:lnSpc>
                        <a:spcBef>
                          <a:spcPts val="12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Strengthen parental self-efficacy, and establish best parental practices: Reading stories and joint play in the home and in public spaces</a:t>
                      </a:r>
                    </a:p>
                    <a:p>
                      <a:pPr algn="l" rtl="0">
                        <a:lnSpc>
                          <a:spcPct val="115000"/>
                        </a:lnSpc>
                        <a:spcBef>
                          <a:spcPts val="12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Establishment of independent activation model in all SALTA community centers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l" rtl="0">
                        <a:lnSpc>
                          <a:spcPct val="115000"/>
                        </a:lnSpc>
                        <a:spcAft>
                          <a:spcPts val="0"/>
                        </a:spcAft>
                      </a:pPr>
                      <a:r>
                        <a:rPr lang="en-US" sz="1200" dirty="0">
                          <a:effectLst/>
                        </a:rPr>
                        <a:t># of caregivers satisfied with affordability &amp; accessibility of services (near their homes)</a:t>
                      </a:r>
                    </a:p>
                    <a:p>
                      <a:pPr algn="l" rtl="0">
                        <a:lnSpc>
                          <a:spcPct val="115000"/>
                        </a:lnSpc>
                        <a:spcBef>
                          <a:spcPts val="1200"/>
                        </a:spcBef>
                        <a:spcAft>
                          <a:spcPts val="0"/>
                        </a:spcAft>
                      </a:pPr>
                      <a:r>
                        <a:rPr lang="en-US" sz="1200" dirty="0">
                          <a:effectLst/>
                        </a:rPr>
                        <a:t># of caregivers satisfied with availability, frequency and quality of SALTA services, including staff attitude</a:t>
                      </a:r>
                    </a:p>
                    <a:p>
                      <a:pPr algn="l" rtl="0">
                        <a:lnSpc>
                          <a:spcPct val="115000"/>
                        </a:lnSpc>
                        <a:spcBef>
                          <a:spcPts val="1200"/>
                        </a:spcBef>
                        <a:spcAft>
                          <a:spcPts val="0"/>
                        </a:spcAft>
                      </a:pPr>
                      <a:r>
                        <a:rPr lang="en-US" sz="1200" dirty="0">
                          <a:effectLst/>
                        </a:rPr>
                        <a:t># of caregivers implementing knowledge and tools acquired through SALTA workshops and services, strengthening parent-child relation and parental self-efficacy</a:t>
                      </a:r>
                    </a:p>
                    <a:p>
                      <a:pPr algn="l" rtl="0">
                        <a:lnSpc>
                          <a:spcPct val="115000"/>
                        </a:lnSpc>
                        <a:spcBef>
                          <a:spcPts val="1200"/>
                        </a:spcBef>
                        <a:spcAft>
                          <a:spcPts val="0"/>
                        </a:spcAft>
                      </a:pPr>
                      <a:r>
                        <a:rPr lang="en-US" sz="1200" dirty="0">
                          <a:effectLst/>
                        </a:rPr>
                        <a:t>Caregivers meet neighbors and establish new relations thanks to SALTA workshops</a:t>
                      </a:r>
                    </a:p>
                    <a:p>
                      <a:pPr algn="l" rtl="0">
                        <a:lnSpc>
                          <a:spcPct val="115000"/>
                        </a:lnSpc>
                        <a:spcBef>
                          <a:spcPts val="1200"/>
                        </a:spcBef>
                        <a:spcAft>
                          <a:spcPts val="0"/>
                        </a:spcAft>
                      </a:pPr>
                      <a:r>
                        <a:rPr lang="en-US" sz="1200" dirty="0">
                          <a:effectLst/>
                        </a:rPr>
                        <a:t>Implementation of independent activation models in primary SALTA community centers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l" rtl="0">
                        <a:lnSpc>
                          <a:spcPct val="115000"/>
                        </a:lnSpc>
                        <a:spcAft>
                          <a:spcPts val="0"/>
                        </a:spcAft>
                      </a:pPr>
                      <a:r>
                        <a:rPr lang="he-IL" sz="1200" dirty="0">
                          <a:effectLst/>
                        </a:rPr>
                        <a:t> </a:t>
                      </a:r>
                      <a:r>
                        <a:rPr lang="en-US" sz="1200" dirty="0">
                          <a:effectLst/>
                        </a:rPr>
                        <a:t># of caregivers all around the city, and specifically in southern neighborhoods, who are aware and familiar with the various SALTA services</a:t>
                      </a:r>
                    </a:p>
                    <a:p>
                      <a:pPr algn="l" rtl="0">
                        <a:lnSpc>
                          <a:spcPct val="115000"/>
                        </a:lnSpc>
                        <a:spcBef>
                          <a:spcPts val="1200"/>
                        </a:spcBef>
                        <a:spcAft>
                          <a:spcPts val="0"/>
                        </a:spcAft>
                      </a:pPr>
                      <a:r>
                        <a:rPr lang="en-US" sz="1200" dirty="0">
                          <a:effectLst/>
                        </a:rPr>
                        <a:t># of caregivers and their children who use SALTA services (Workshops, indoor play areas, community well-baby clinics)</a:t>
                      </a:r>
                    </a:p>
                    <a:p>
                      <a:pPr algn="l" rtl="0">
                        <a:lnSpc>
                          <a:spcPct val="115000"/>
                        </a:lnSpc>
                        <a:spcBef>
                          <a:spcPts val="1200"/>
                        </a:spcBef>
                        <a:spcAft>
                          <a:spcPts val="0"/>
                        </a:spcAft>
                      </a:pPr>
                      <a:r>
                        <a:rPr lang="en-US" sz="1200" dirty="0">
                          <a:effectLst/>
                        </a:rPr>
                        <a:t># of caregivers and their children who participate in workshops, acquiring knowledge and tools</a:t>
                      </a:r>
                    </a:p>
                    <a:p>
                      <a:pPr algn="l" rtl="0">
                        <a:lnSpc>
                          <a:spcPct val="115000"/>
                        </a:lnSpc>
                        <a:spcBef>
                          <a:spcPts val="1200"/>
                        </a:spcBef>
                        <a:spcAft>
                          <a:spcPts val="0"/>
                        </a:spcAft>
                      </a:pPr>
                      <a:r>
                        <a:rPr lang="en-US" sz="1200" dirty="0">
                          <a:effectLst/>
                        </a:rPr>
                        <a:t># of participants satisfied with services</a:t>
                      </a:r>
                    </a:p>
                    <a:p>
                      <a:pPr algn="l" rtl="0">
                        <a:lnSpc>
                          <a:spcPct val="115000"/>
                        </a:lnSpc>
                        <a:spcBef>
                          <a:spcPts val="1200"/>
                        </a:spcBef>
                        <a:spcAft>
                          <a:spcPts val="0"/>
                        </a:spcAft>
                      </a:pPr>
                      <a:r>
                        <a:rPr lang="en-US" sz="1200" dirty="0">
                          <a:effectLst/>
                        </a:rPr>
                        <a:t># of new SALTA centers, specifically in southern neighborhoods &amp; Jaffa</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l" rtl="0">
                        <a:lnSpc>
                          <a:spcPct val="115000"/>
                        </a:lnSpc>
                        <a:spcAft>
                          <a:spcPts val="0"/>
                        </a:spcAft>
                      </a:pPr>
                      <a:r>
                        <a:rPr lang="en-US" sz="1200" dirty="0">
                          <a:effectLst/>
                        </a:rPr>
                        <a:t>Range of high-quality content &amp; accessible services near homes to prompt parental knowledge, awareness and best practices development enabling better early childhood development: </a:t>
                      </a:r>
                    </a:p>
                    <a:p>
                      <a:pPr algn="l" rtl="0">
                        <a:lnSpc>
                          <a:spcPct val="115000"/>
                        </a:lnSpc>
                        <a:spcAft>
                          <a:spcPts val="0"/>
                        </a:spcAft>
                      </a:pPr>
                      <a:r>
                        <a:rPr lang="en-US" sz="1200" dirty="0">
                          <a:effectLst/>
                        </a:rPr>
                        <a:t>- Para-medical activities</a:t>
                      </a:r>
                    </a:p>
                    <a:p>
                      <a:pPr algn="l" rtl="0">
                        <a:lnSpc>
                          <a:spcPct val="115000"/>
                        </a:lnSpc>
                        <a:spcAft>
                          <a:spcPts val="0"/>
                        </a:spcAft>
                      </a:pPr>
                      <a:r>
                        <a:rPr lang="en-US" sz="1200" dirty="0">
                          <a:effectLst/>
                        </a:rPr>
                        <a:t>- Leisure and enrichment activities </a:t>
                      </a:r>
                    </a:p>
                    <a:p>
                      <a:pPr algn="l" rtl="0">
                        <a:lnSpc>
                          <a:spcPct val="115000"/>
                        </a:lnSpc>
                        <a:spcAft>
                          <a:spcPts val="0"/>
                        </a:spcAft>
                      </a:pPr>
                      <a:r>
                        <a:rPr lang="en-US" sz="1200" dirty="0">
                          <a:effectLst/>
                        </a:rPr>
                        <a:t>- Workshops for strengthening parent-child relations and building a ‘parental community’ in the neighborhood</a:t>
                      </a:r>
                    </a:p>
                    <a:p>
                      <a:pPr algn="l" rtl="0">
                        <a:lnSpc>
                          <a:spcPct val="115000"/>
                        </a:lnSpc>
                        <a:spcAft>
                          <a:spcPts val="0"/>
                        </a:spcAft>
                      </a:pPr>
                      <a:r>
                        <a:rPr lang="en-US" sz="1200" dirty="0">
                          <a:effectLst/>
                        </a:rPr>
                        <a:t>- Tailoring services and content for specific needs of vulnerable populations </a:t>
                      </a:r>
                    </a:p>
                    <a:p>
                      <a:pPr algn="l" rtl="0">
                        <a:lnSpc>
                          <a:spcPct val="115000"/>
                        </a:lnSpc>
                        <a:spcBef>
                          <a:spcPts val="1200"/>
                        </a:spcBef>
                        <a:spcAft>
                          <a:spcPts val="0"/>
                        </a:spcAft>
                      </a:pPr>
                      <a:r>
                        <a:rPr lang="en-US" sz="1200" dirty="0">
                          <a:effectLst/>
                        </a:rPr>
                        <a:t>Training professionals to provide qualified service for early childhood (Designated coordinator in community center, instructors and operators)</a:t>
                      </a:r>
                    </a:p>
                    <a:p>
                      <a:pPr algn="l" rtl="0">
                        <a:lnSpc>
                          <a:spcPct val="115000"/>
                        </a:lnSpc>
                        <a:spcBef>
                          <a:spcPts val="12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Opening of SALTA community centers all around the city, including fitted content and services (specifically in southern neighborhoods and Jaffa, for asylums, Arabic speakers)</a:t>
                      </a:r>
                    </a:p>
                    <a:p>
                      <a:pPr algn="l" rtl="0">
                        <a:lnSpc>
                          <a:spcPct val="115000"/>
                        </a:lnSpc>
                        <a:spcBef>
                          <a:spcPts val="1200"/>
                        </a:spcBef>
                        <a:spcAft>
                          <a:spcPts val="0"/>
                        </a:spcAft>
                      </a:pPr>
                      <a:r>
                        <a:rPr lang="en-US" sz="1200" dirty="0">
                          <a:effectLst/>
                        </a:rPr>
                        <a:t>Built an independent activation models for SALTA community centers, allowing operation without the support of Urban95 program</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extLst>
                  <a:ext uri="{0D108BD9-81ED-4DB2-BD59-A6C34878D82A}">
                    <a16:rowId xmlns:a16="http://schemas.microsoft.com/office/drawing/2014/main" val="659926421"/>
                  </a:ext>
                </a:extLst>
              </a:tr>
            </a:tbl>
          </a:graphicData>
        </a:graphic>
      </p:graphicFrame>
    </p:spTree>
    <p:extLst>
      <p:ext uri="{BB962C8B-B14F-4D97-AF65-F5344CB8AC3E}">
        <p14:creationId xmlns:p14="http://schemas.microsoft.com/office/powerpoint/2010/main" val="2160381458"/>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31</a:t>
            </a:fld>
            <a:endParaRPr lang="en-US" sz="1400" dirty="0"/>
          </a:p>
        </p:txBody>
      </p:sp>
      <p:sp>
        <p:nvSpPr>
          <p:cNvPr id="3" name="Rectangle 2"/>
          <p:cNvSpPr/>
          <p:nvPr/>
        </p:nvSpPr>
        <p:spPr>
          <a:xfrm>
            <a:off x="210207" y="407258"/>
            <a:ext cx="11376054" cy="3108543"/>
          </a:xfrm>
          <a:prstGeom prst="rect">
            <a:avLst/>
          </a:prstGeom>
        </p:spPr>
        <p:txBody>
          <a:bodyPr wrap="square" anchor="t">
            <a:spAutoFit/>
          </a:bodyPr>
          <a:lstStyle/>
          <a:p>
            <a:r>
              <a:rPr lang="en-US" sz="1400" b="1" i="1" dirty="0"/>
              <a:t>Short Term Evaluation Indicators:</a:t>
            </a:r>
            <a:endParaRPr lang="en-US" sz="1400" dirty="0"/>
          </a:p>
          <a:p>
            <a:r>
              <a:rPr lang="en-US" sz="1400" dirty="0"/>
              <a:t>- </a:t>
            </a:r>
            <a:r>
              <a:rPr lang="en-US" sz="1400" u="sng" dirty="0"/>
              <a:t>Satisfaction with services (geographically and financially)</a:t>
            </a:r>
            <a:r>
              <a:rPr lang="en-US" sz="1400" dirty="0"/>
              <a:t> - Extent of parents or primary caregivers:</a:t>
            </a:r>
          </a:p>
          <a:p>
            <a:pPr lvl="0"/>
            <a:r>
              <a:rPr lang="en-US" sz="1400" dirty="0"/>
              <a:t>Who have used and felt satisfied with a service in the past 30 days, recommending it to others.</a:t>
            </a:r>
          </a:p>
          <a:p>
            <a:pPr lvl="0"/>
            <a:r>
              <a:rPr lang="en-US" sz="1400" dirty="0"/>
              <a:t>Who have expressed satisfaction from the geographical distance of the service from their home.</a:t>
            </a:r>
          </a:p>
          <a:p>
            <a:pPr lvl="0"/>
            <a:r>
              <a:rPr lang="en-US" sz="1400" dirty="0"/>
              <a:t>Who have expressed satisfaction from the cost of the acquired services.</a:t>
            </a:r>
          </a:p>
          <a:p>
            <a:r>
              <a:rPr lang="en-US" sz="1400" dirty="0"/>
              <a:t>- </a:t>
            </a:r>
            <a:r>
              <a:rPr lang="en-US" sz="1400" u="sng" dirty="0"/>
              <a:t>Satisfaction with services availability, frequency and quality </a:t>
            </a:r>
            <a:r>
              <a:rPr lang="en-US" sz="1400" dirty="0"/>
              <a:t>- Extent of parents or primary caregivers:</a:t>
            </a:r>
          </a:p>
          <a:p>
            <a:pPr lvl="0"/>
            <a:r>
              <a:rPr lang="en-US" sz="1400" dirty="0"/>
              <a:t>Highly satisfied from staff: Knowledge, expertise, accessibility and attitude towards participants.</a:t>
            </a:r>
          </a:p>
          <a:p>
            <a:pPr lvl="0"/>
            <a:r>
              <a:rPr lang="en-US" sz="1400" dirty="0"/>
              <a:t>Highly satisfied from services: Variety and quality of content and schedule flexibility.</a:t>
            </a:r>
          </a:p>
          <a:p>
            <a:r>
              <a:rPr lang="en-US" sz="1400" dirty="0"/>
              <a:t>- </a:t>
            </a:r>
            <a:r>
              <a:rPr lang="en-US" sz="1400" u="sng" dirty="0"/>
              <a:t>Parental knowledge and tools, strengthening parent-child relationship and parental self-efficacy</a:t>
            </a:r>
            <a:r>
              <a:rPr lang="en-US" sz="1400" dirty="0"/>
              <a:t> - Extent of parents or primary caregivers, who reported an intent and/or execution of activities and use of tools acquired during the SALTA workshops, regarding their children’s care.</a:t>
            </a:r>
          </a:p>
          <a:p>
            <a:r>
              <a:rPr lang="en-US" sz="1400" dirty="0"/>
              <a:t>- </a:t>
            </a:r>
            <a:r>
              <a:rPr lang="en-US" sz="1400" u="sng" dirty="0"/>
              <a:t>New social ties</a:t>
            </a:r>
            <a:r>
              <a:rPr lang="en-US" sz="1400" dirty="0"/>
              <a:t> - Extent of parents or primary caregivers, who reported meeting new people following their participation in activities and through consumption of services offered by community centers.</a:t>
            </a:r>
          </a:p>
          <a:p>
            <a:r>
              <a:rPr lang="en-US" sz="1400" dirty="0"/>
              <a:t>- </a:t>
            </a:r>
            <a:r>
              <a:rPr lang="en-US" sz="1400" u="sng" dirty="0"/>
              <a:t>Implementation of independent activation model</a:t>
            </a:r>
            <a:r>
              <a:rPr lang="en-US" sz="1400" dirty="0"/>
              <a:t> - Primary community centers independently operate all SALTA workshops, activities and services, without Urban95 program’s assistance.</a:t>
            </a:r>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prstClr val="white"/>
                </a:solidFill>
                <a:latin typeface="Tahoma" pitchFamily="34" charset="0"/>
                <a:ea typeface="Tahoma" pitchFamily="34" charset="0"/>
                <a:cs typeface="Tahoma" pitchFamily="34" charset="0"/>
              </a:rPr>
              <a:t>Evaluation Indicators </a:t>
            </a:r>
            <a:r>
              <a:rPr lang="he-IL" sz="2000" dirty="0">
                <a:solidFill>
                  <a:prstClr val="white"/>
                </a:solidFill>
                <a:latin typeface="Tahoma" pitchFamily="34" charset="0"/>
                <a:ea typeface="Tahoma" pitchFamily="34" charset="0"/>
                <a:cs typeface="Tahoma" pitchFamily="34" charset="0"/>
              </a:rPr>
              <a:t>-</a:t>
            </a:r>
            <a:r>
              <a:rPr lang="en-US" sz="2000" dirty="0">
                <a:solidFill>
                  <a:prstClr val="white"/>
                </a:solidFill>
                <a:latin typeface="Tahoma" pitchFamily="34" charset="0"/>
                <a:ea typeface="Tahoma" pitchFamily="34" charset="0"/>
                <a:cs typeface="Tahoma" pitchFamily="34" charset="0"/>
              </a:rPr>
              <a:t> Early Parenthood </a:t>
            </a:r>
          </a:p>
        </p:txBody>
      </p:sp>
      <p:sp>
        <p:nvSpPr>
          <p:cNvPr id="6" name="Rectangle 5">
            <a:extLst>
              <a:ext uri="{FF2B5EF4-FFF2-40B4-BE49-F238E27FC236}">
                <a16:creationId xmlns:a16="http://schemas.microsoft.com/office/drawing/2014/main" id="{EF69A7B0-3B40-B1EE-683C-D5231EB099D9}"/>
              </a:ext>
            </a:extLst>
          </p:cNvPr>
          <p:cNvSpPr/>
          <p:nvPr/>
        </p:nvSpPr>
        <p:spPr>
          <a:xfrm>
            <a:off x="200582" y="3429277"/>
            <a:ext cx="11376054" cy="3108543"/>
          </a:xfrm>
          <a:prstGeom prst="rect">
            <a:avLst/>
          </a:prstGeom>
          <a:solidFill>
            <a:schemeClr val="bg1"/>
          </a:solidFill>
        </p:spPr>
        <p:txBody>
          <a:bodyPr wrap="square" anchor="t">
            <a:spAutoFit/>
          </a:bodyPr>
          <a:lstStyle/>
          <a:p>
            <a:pPr marL="0" marR="0" algn="just" rtl="0">
              <a:spcBef>
                <a:spcPts val="1200"/>
              </a:spcBef>
              <a:spcAft>
                <a:spcPts val="0"/>
              </a:spcAft>
            </a:pPr>
            <a:r>
              <a:rPr lang="en-US" sz="1400" b="1" i="1" dirty="0">
                <a:effectLst/>
                <a:latin typeface="Calibri" panose="020F0502020204030204" pitchFamily="34" charset="0"/>
                <a:ea typeface="Calibri" panose="020F0502020204030204" pitchFamily="34" charset="0"/>
                <a:cs typeface="Calibri" panose="020F0502020204030204" pitchFamily="34" charset="0"/>
              </a:rPr>
              <a:t>Mid-Term Evaluation Indicators: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lgn="just" rtl="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All services for young children provided near the homes, all around the city (in each neighborhood: community center, well-baby clinic, pregnancy and birth community)</a:t>
            </a:r>
            <a:r>
              <a:rPr lang="en-US" sz="1400" dirty="0">
                <a:effectLst/>
                <a:latin typeface="Calibri" panose="020F0502020204030204" pitchFamily="34" charset="0"/>
                <a:ea typeface="Calibri" panose="020F0502020204030204" pitchFamily="34" charset="0"/>
                <a:cs typeface="Calibri" panose="020F0502020204030204" pitchFamily="34" charset="0"/>
              </a:rPr>
              <a:t> – Number of parents or primary caregivers, living near community centers which provide full scope of services (Para-medical content, leisure and enrichment, parental workshops, indoor play areas and well-baby clinic), in an affordable price.</a:t>
            </a:r>
          </a:p>
          <a:p>
            <a:pPr marL="0" marR="0" algn="just" rtl="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The range of content &amp; activities provide comprehensive, accessible and tailored service to neighborhood residents’ needs</a:t>
            </a:r>
            <a:r>
              <a:rPr lang="en-US" sz="1400" dirty="0">
                <a:effectLst/>
                <a:latin typeface="Calibri" panose="020F0502020204030204" pitchFamily="34" charset="0"/>
                <a:ea typeface="Calibri" panose="020F0502020204030204" pitchFamily="34" charset="0"/>
                <a:cs typeface="Calibri" panose="020F0502020204030204" pitchFamily="34" charset="0"/>
              </a:rPr>
              <a:t> - Number of parents or primary caregivers of young children, who have used the services and reported general satisfaction, specifically in vulnerable neighborhoods.</a:t>
            </a:r>
          </a:p>
          <a:p>
            <a:pPr marL="0" marR="0" algn="just" rtl="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Establishment of local community</a:t>
            </a:r>
            <a:r>
              <a:rPr lang="en-US" sz="1400" dirty="0">
                <a:effectLst/>
                <a:latin typeface="Calibri" panose="020F0502020204030204" pitchFamily="34" charset="0"/>
                <a:ea typeface="Calibri" panose="020F0502020204030204" pitchFamily="34" charset="0"/>
                <a:cs typeface="Calibri" panose="020F0502020204030204" pitchFamily="34" charset="0"/>
              </a:rPr>
              <a:t> - Extent to which parents or primary caregivers of young child, reported an increase in social support and sense of community, following their participation in activities and consumption of services within their neighborhood community center.</a:t>
            </a:r>
          </a:p>
          <a:p>
            <a:pPr marL="0" marR="0" algn="just" rtl="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Strengthen Parental self-efficacy and best parental practices</a:t>
            </a:r>
            <a:r>
              <a:rPr lang="en-US" sz="1400" dirty="0">
                <a:effectLst/>
                <a:latin typeface="Calibri" panose="020F0502020204030204" pitchFamily="34" charset="0"/>
                <a:ea typeface="Calibri" panose="020F0502020204030204" pitchFamily="34" charset="0"/>
                <a:cs typeface="Calibri" panose="020F0502020204030204" pitchFamily="34" charset="0"/>
              </a:rPr>
              <a:t> - Parents or primary caregivers report:</a:t>
            </a:r>
          </a:p>
          <a:p>
            <a:pPr marL="342900" marR="0" lvl="0" indent="-342900" algn="just" rtl="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Calibri" panose="020F0502020204030204" pitchFamily="34" charset="0"/>
              </a:rPr>
              <a:t>Stronger parental self-efficacy regarding caring for their children &amp; quality of parent-child relationship.</a:t>
            </a:r>
          </a:p>
          <a:p>
            <a:pPr marL="342900" marR="0" lvl="0" indent="-342900" algn="just" rtl="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Calibri" panose="020F0502020204030204" pitchFamily="34" charset="0"/>
              </a:rPr>
              <a:t>Increase in frequency of verbal communication with their children, storytelling and joint reading.</a:t>
            </a:r>
          </a:p>
          <a:p>
            <a:pPr marL="342900" marR="0" lvl="0" indent="-342900" algn="just" rtl="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Calibri" panose="020F0502020204030204" pitchFamily="34" charset="0"/>
              </a:rPr>
              <a:t>Spending more time with their children and frequency of joint play (in public spaces, community centers, homes). </a:t>
            </a:r>
          </a:p>
          <a:p>
            <a:pPr marL="0" marR="0" algn="just" rtl="0">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Establishing Independent activation model (all centers)</a:t>
            </a:r>
            <a:r>
              <a:rPr lang="en-US" sz="1400" dirty="0">
                <a:effectLst/>
                <a:latin typeface="Calibri" panose="020F0502020204030204" pitchFamily="34" charset="0"/>
                <a:ea typeface="Calibri" panose="020F0502020204030204" pitchFamily="34" charset="0"/>
                <a:cs typeface="Calibri" panose="020F0502020204030204" pitchFamily="34" charset="0"/>
              </a:rPr>
              <a:t> – community centers independently operate of all SALTA activities and services, without Urban95 program’s assistance.</a:t>
            </a:r>
          </a:p>
        </p:txBody>
      </p:sp>
    </p:spTree>
    <p:extLst>
      <p:ext uri="{BB962C8B-B14F-4D97-AF65-F5344CB8AC3E}">
        <p14:creationId xmlns:p14="http://schemas.microsoft.com/office/powerpoint/2010/main" val="2779618330"/>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32</a:t>
            </a:fld>
            <a:endParaRPr lang="en-US" sz="1400" dirty="0"/>
          </a:p>
        </p:txBody>
      </p:sp>
      <p:sp>
        <p:nvSpPr>
          <p:cNvPr id="17" name="TextBox 16"/>
          <p:cNvSpPr txBox="1"/>
          <p:nvPr/>
        </p:nvSpPr>
        <p:spPr>
          <a:xfrm>
            <a:off x="1" y="-1"/>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Observation Indicator for Indoor Play Areas Combined with Visitor Interviews</a:t>
            </a:r>
            <a:endParaRPr lang="he-IL" sz="2000" b="1" dirty="0">
              <a:solidFill>
                <a:schemeClr val="bg1"/>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319FDA69-4B85-4008-B2DE-AAE19577AE6F}"/>
              </a:ext>
            </a:extLst>
          </p:cNvPr>
          <p:cNvSpPr txBox="1"/>
          <p:nvPr/>
        </p:nvSpPr>
        <p:spPr>
          <a:xfrm>
            <a:off x="414678" y="864699"/>
            <a:ext cx="11362643" cy="380682"/>
          </a:xfrm>
          <a:prstGeom prst="rect">
            <a:avLst/>
          </a:prstGeom>
          <a:noFill/>
        </p:spPr>
        <p:txBody>
          <a:bodyPr wrap="square" rtlCol="1">
            <a:spAutoFit/>
          </a:bodyPr>
          <a:lstStyle/>
          <a:p>
            <a:pPr algn="r" rtl="1">
              <a:lnSpc>
                <a:spcPct val="150000"/>
              </a:lnSpc>
            </a:pPr>
            <a:endParaRPr lang="he-IL" sz="1400" dirty="0"/>
          </a:p>
        </p:txBody>
      </p:sp>
      <p:sp>
        <p:nvSpPr>
          <p:cNvPr id="6" name="Rectangle 5">
            <a:extLst>
              <a:ext uri="{FF2B5EF4-FFF2-40B4-BE49-F238E27FC236}">
                <a16:creationId xmlns:a16="http://schemas.microsoft.com/office/drawing/2014/main" id="{635C3E32-6AD3-4B6B-A685-40782C6F8FC0}"/>
              </a:ext>
            </a:extLst>
          </p:cNvPr>
          <p:cNvSpPr/>
          <p:nvPr/>
        </p:nvSpPr>
        <p:spPr>
          <a:xfrm>
            <a:off x="2177445" y="529958"/>
            <a:ext cx="7489551" cy="369332"/>
          </a:xfrm>
          <a:prstGeom prst="rect">
            <a:avLst/>
          </a:prstGeom>
        </p:spPr>
        <p:txBody>
          <a:bodyPr wrap="none">
            <a:spAutoFit/>
          </a:bodyPr>
          <a:lstStyle/>
          <a:p>
            <a:pPr algn="ctr">
              <a:spcAft>
                <a:spcPts val="0"/>
              </a:spcAft>
            </a:pPr>
            <a:r>
              <a:rPr lang="en-US" b="1" dirty="0">
                <a:latin typeface="Tahoma" panose="020B0604030504040204" pitchFamily="34" charset="0"/>
                <a:ea typeface="Tahoma" panose="020B0604030504040204" pitchFamily="34" charset="0"/>
                <a:cs typeface="Tahoma" panose="020B0604030504040204" pitchFamily="34" charset="0"/>
              </a:rPr>
              <a:t>Project</a:t>
            </a:r>
            <a:r>
              <a:rPr lang="he-IL"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Urban95 </a:t>
            </a:r>
            <a:r>
              <a:rPr lang="he-IL"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Observation Indicator for Indoor Play Areas</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Table 6">
            <a:extLst>
              <a:ext uri="{FF2B5EF4-FFF2-40B4-BE49-F238E27FC236}">
                <a16:creationId xmlns:a16="http://schemas.microsoft.com/office/drawing/2014/main" id="{3BFDE16B-82AB-4BD8-9008-57234AAD701E}"/>
              </a:ext>
            </a:extLst>
          </p:cNvPr>
          <p:cNvGraphicFramePr>
            <a:graphicFrameLocks noGrp="1"/>
          </p:cNvGraphicFramePr>
          <p:nvPr>
            <p:extLst>
              <p:ext uri="{D42A27DB-BD31-4B8C-83A1-F6EECF244321}">
                <p14:modId xmlns:p14="http://schemas.microsoft.com/office/powerpoint/2010/main" val="2831655870"/>
              </p:ext>
            </p:extLst>
          </p:nvPr>
        </p:nvGraphicFramePr>
        <p:xfrm>
          <a:off x="1784886" y="979120"/>
          <a:ext cx="8451628" cy="300968"/>
        </p:xfrm>
        <a:graphic>
          <a:graphicData uri="http://schemas.openxmlformats.org/drawingml/2006/table">
            <a:tbl>
              <a:tblPr rtl="1" firstRow="1" firstCol="1" bandRow="1"/>
              <a:tblGrid>
                <a:gridCol w="2997514">
                  <a:extLst>
                    <a:ext uri="{9D8B030D-6E8A-4147-A177-3AD203B41FA5}">
                      <a16:colId xmlns:a16="http://schemas.microsoft.com/office/drawing/2014/main" val="2394737297"/>
                    </a:ext>
                  </a:extLst>
                </a:gridCol>
                <a:gridCol w="3476625">
                  <a:extLst>
                    <a:ext uri="{9D8B030D-6E8A-4147-A177-3AD203B41FA5}">
                      <a16:colId xmlns:a16="http://schemas.microsoft.com/office/drawing/2014/main" val="4256302578"/>
                    </a:ext>
                  </a:extLst>
                </a:gridCol>
                <a:gridCol w="1977489">
                  <a:extLst>
                    <a:ext uri="{9D8B030D-6E8A-4147-A177-3AD203B41FA5}">
                      <a16:colId xmlns:a16="http://schemas.microsoft.com/office/drawing/2014/main" val="1291824049"/>
                    </a:ext>
                  </a:extLst>
                </a:gridCol>
              </a:tblGrid>
              <a:tr h="300968">
                <a:tc>
                  <a:txBody>
                    <a:bodyPr/>
                    <a:lstStyle/>
                    <a:p>
                      <a:pPr algn="l" rtl="0">
                        <a:spcAft>
                          <a:spcPts val="0"/>
                        </a:spcAft>
                      </a:pPr>
                      <a:r>
                        <a:rPr lang="en-US" sz="1400" dirty="0">
                          <a:effectLst/>
                          <a:latin typeface="Tahoma" panose="020B0604030504040204" pitchFamily="34" charset="0"/>
                          <a:ea typeface="Tahoma" panose="020B0604030504040204" pitchFamily="34" charset="0"/>
                          <a:cs typeface="Tahoma" panose="020B0604030504040204" pitchFamily="34" charset="0"/>
                        </a:rPr>
                        <a:t>Location of indoor play area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400" dirty="0">
                          <a:effectLst/>
                          <a:latin typeface="Tahoma" panose="020B0604030504040204" pitchFamily="34" charset="0"/>
                          <a:ea typeface="Tahoma" panose="020B0604030504040204" pitchFamily="34" charset="0"/>
                          <a:cs typeface="Tahoma" panose="020B0604030504040204" pitchFamily="34" charset="0"/>
                        </a:rPr>
                        <a:t>Date and Time of 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400" dirty="0">
                          <a:effectLst/>
                          <a:latin typeface="Tahoma" panose="020B0604030504040204" pitchFamily="34" charset="0"/>
                          <a:ea typeface="Tahoma" panose="020B0604030504040204" pitchFamily="34" charset="0"/>
                          <a:cs typeface="Tahoma" panose="020B0604030504040204" pitchFamily="34" charset="0"/>
                        </a:rPr>
                        <a:t>Observer: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313289"/>
                  </a:ext>
                </a:extLst>
              </a:tr>
            </a:tbl>
          </a:graphicData>
        </a:graphic>
      </p:graphicFrame>
      <p:sp>
        <p:nvSpPr>
          <p:cNvPr id="8" name="Rectangle 7">
            <a:extLst>
              <a:ext uri="{FF2B5EF4-FFF2-40B4-BE49-F238E27FC236}">
                <a16:creationId xmlns:a16="http://schemas.microsoft.com/office/drawing/2014/main" id="{CA1FD1EF-B061-42D4-9379-FE621CB282F7}"/>
              </a:ext>
            </a:extLst>
          </p:cNvPr>
          <p:cNvSpPr/>
          <p:nvPr/>
        </p:nvSpPr>
        <p:spPr>
          <a:xfrm>
            <a:off x="807969" y="1394509"/>
            <a:ext cx="10576059" cy="5447645"/>
          </a:xfrm>
          <a:prstGeom prst="rect">
            <a:avLst/>
          </a:prstGeom>
        </p:spPr>
        <p:txBody>
          <a:bodyPr wrap="square">
            <a:spAutoFit/>
          </a:bodyPr>
          <a:lstStyle/>
          <a:p>
            <a:pPr algn="l">
              <a:spcAft>
                <a:spcPts val="0"/>
              </a:spcAft>
            </a:pPr>
            <a:r>
              <a:rPr lang="en-US" sz="1400" u="sng" dirty="0">
                <a:latin typeface="Tahoma" panose="020B0604030504040204" pitchFamily="34" charset="0"/>
                <a:ea typeface="Tahoma" panose="020B0604030504040204" pitchFamily="34" charset="0"/>
                <a:cs typeface="Tahoma" panose="020B0604030504040204" pitchFamily="34" charset="0"/>
              </a:rPr>
              <a:t>General Instructions:</a:t>
            </a:r>
            <a:r>
              <a:rPr lang="he-IL" sz="1400" u="sng" dirty="0">
                <a:latin typeface="Tahoma" panose="020B0604030504040204" pitchFamily="34" charset="0"/>
                <a:ea typeface="Tahoma" panose="020B0604030504040204" pitchFamily="34" charset="0"/>
                <a:cs typeface="Tahoma" panose="020B0604030504040204" pitchFamily="34" charset="0"/>
              </a:rPr>
              <a:t>:</a:t>
            </a:r>
            <a:endParaRPr lang="en-US" sz="1400" dirty="0">
              <a:latin typeface="Tahoma" panose="020B0604030504040204" pitchFamily="34" charset="0"/>
              <a:ea typeface="Tahoma" panose="020B0604030504040204" pitchFamily="34" charset="0"/>
              <a:cs typeface="Tahoma" panose="020B0604030504040204" pitchFamily="34" charset="0"/>
            </a:endParaRPr>
          </a:p>
          <a:p>
            <a:pPr marL="228600" lvl="0" indent="-228600" algn="l">
              <a:spcAft>
                <a:spcPts val="0"/>
              </a:spcAft>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Total d</a:t>
            </a:r>
            <a:r>
              <a:rPr lang="en-US" sz="1400" dirty="0">
                <a:effectLst/>
                <a:latin typeface="Tahoma" panose="020B0604030504040204" pitchFamily="34" charset="0"/>
                <a:ea typeface="Tahoma" panose="020B0604030504040204" pitchFamily="34" charset="0"/>
                <a:cs typeface="Tahoma" panose="020B0604030504040204" pitchFamily="34" charset="0"/>
              </a:rPr>
              <a:t>uration of observation - two and a half hours. </a:t>
            </a:r>
          </a:p>
          <a:p>
            <a:pPr marL="228600" lvl="0" indent="-228600" algn="l">
              <a:spcAft>
                <a:spcPts val="0"/>
              </a:spcAft>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In accordance with the observation indicator, observe the conduct of moderators / operators / supervisors</a:t>
            </a:r>
            <a:r>
              <a:rPr lang="en-US" sz="1400" dirty="0">
                <a:latin typeface="Tahoma" panose="020B0604030504040204" pitchFamily="34" charset="0"/>
                <a:ea typeface="Tahoma" panose="020B0604030504040204" pitchFamily="34" charset="0"/>
                <a:cs typeface="Tahoma" panose="020B0604030504040204" pitchFamily="34" charset="0"/>
              </a:rPr>
              <a:t>;</a:t>
            </a:r>
            <a:r>
              <a:rPr lang="en-US" sz="1400" dirty="0">
                <a:effectLst/>
                <a:latin typeface="Tahoma" panose="020B0604030504040204" pitchFamily="34" charset="0"/>
                <a:ea typeface="Tahoma" panose="020B0604030504040204" pitchFamily="34" charset="0"/>
                <a:cs typeface="Tahoma" panose="020B0604030504040204" pitchFamily="34" charset="0"/>
              </a:rPr>
              <a:t> adults’ behavior and interactions among themselves and with the children. Document your impressions according to the various criteria</a:t>
            </a:r>
            <a:r>
              <a:rPr lang="he-IL" sz="1400" dirty="0">
                <a:effectLst/>
                <a:latin typeface="Tahoma" panose="020B0604030504040204" pitchFamily="34" charset="0"/>
                <a:ea typeface="Tahoma" panose="020B0604030504040204" pitchFamily="34" charset="0"/>
                <a:cs typeface="Tahoma" panose="020B0604030504040204" pitchFamily="34" charset="0"/>
              </a:rPr>
              <a:t>.</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228600" lvl="0" indent="-228600" algn="l">
              <a:spcAft>
                <a:spcPts val="0"/>
              </a:spcAft>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Document with photographs the event area and participants.</a:t>
            </a:r>
          </a:p>
          <a:p>
            <a:pPr marL="228600" lvl="0" indent="-228600" algn="l">
              <a:spcAft>
                <a:spcPts val="0"/>
              </a:spcAft>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During the observation, initiate short conversations (interviews) with 5 accompanying parents / family members / other adults, according to the last page of the indicator.</a:t>
            </a:r>
          </a:p>
          <a:p>
            <a:pPr marL="228600" lvl="0" indent="-228600" algn="l">
              <a:spcAft>
                <a:spcPts val="0"/>
              </a:spcAft>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Initiate conversations (interviews) with the operating staff members:</a:t>
            </a:r>
          </a:p>
          <a:p>
            <a:pPr marL="685800" lvl="1" indent="-228600">
              <a:buFont typeface="Symbol" panose="05050102010706020507" pitchFamily="18" charset="2"/>
              <a:buChar char=""/>
            </a:pPr>
            <a:r>
              <a:rPr lang="en-US" sz="1400" dirty="0">
                <a:effectLst/>
                <a:latin typeface="Tahoma" panose="020B0604030504040204" pitchFamily="34" charset="0"/>
                <a:ea typeface="Tahoma" panose="020B0604030504040204" pitchFamily="34" charset="0"/>
                <a:cs typeface="Tahoma" panose="020B0604030504040204" pitchFamily="34" charset="0"/>
              </a:rPr>
              <a:t>What is your role? What is your professional background?</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How do you perceive your role in the framework of the indoor play area?</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Do you feel you received training that gave you the necessary tools to perform this role? Within what framework? (Training from Urban95/ training with the community center/ prior training / received no training)</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Can you describe the population that comes to the indoor play area? </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What do you think the parents/caregivers expect or are interested in receiving when they come to the indoor play area?</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With what do you think visitors are most satisfied, during their visit?</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What can be improved? (In terms of management and operation / design / equipment/ marketing, etc.)</a:t>
            </a:r>
          </a:p>
          <a:p>
            <a:pPr marL="685800" lvl="1" indent="-228600">
              <a:buFont typeface="Symbol" panose="05050102010706020507" pitchFamily="18" charset="2"/>
              <a:buChar char=""/>
            </a:pPr>
            <a:r>
              <a:rPr lang="en-US" sz="1400" dirty="0">
                <a:latin typeface="Tahoma" panose="020B0604030504040204" pitchFamily="34" charset="0"/>
                <a:ea typeface="Tahoma" panose="020B0604030504040204" pitchFamily="34" charset="0"/>
                <a:cs typeface="Tahoma" panose="020B0604030504040204" pitchFamily="34" charset="0"/>
              </a:rPr>
              <a:t>In addition to their impressions regarding the current day’s activity, staff members can share their impressions from their ongoing routine at the indoor play area (including before the Covid-19 period)</a:t>
            </a:r>
          </a:p>
          <a:p>
            <a:pPr lvl="1"/>
            <a:endParaRPr lang="en-US" sz="1400" dirty="0">
              <a:latin typeface="Tahoma" panose="020B0604030504040204" pitchFamily="34" charset="0"/>
              <a:ea typeface="Tahoma" panose="020B0604030504040204" pitchFamily="34" charset="0"/>
              <a:cs typeface="Tahoma" panose="020B0604030504040204" pitchFamily="34" charset="0"/>
            </a:endParaRPr>
          </a:p>
          <a:p>
            <a:pPr lvl="1" algn="ctr"/>
            <a:r>
              <a:rPr lang="en-US" sz="1400" dirty="0">
                <a:latin typeface="Tahoma" panose="020B0604030504040204" pitchFamily="34" charset="0"/>
                <a:ea typeface="Tahoma" panose="020B0604030504040204" pitchFamily="34" charset="0"/>
                <a:cs typeface="Tahoma" panose="020B0604030504040204" pitchFamily="34" charset="0"/>
              </a:rPr>
              <a:t>Thank you and good luck</a:t>
            </a:r>
          </a:p>
          <a:p>
            <a:pPr lvl="1" algn="ctr"/>
            <a:r>
              <a:rPr lang="en-US" sz="1400" dirty="0">
                <a:latin typeface="Tahoma" panose="020B0604030504040204" pitchFamily="34" charset="0"/>
                <a:ea typeface="Tahoma" panose="020B0604030504040204" pitchFamily="34" charset="0"/>
                <a:cs typeface="Tahoma" panose="020B0604030504040204" pitchFamily="34" charset="0"/>
              </a:rPr>
              <a:t>Urban95 Team, CET</a:t>
            </a:r>
          </a:p>
          <a:p>
            <a:pPr marL="685800" lvl="1" indent="-228600">
              <a:buFont typeface="Symbol" panose="05050102010706020507" pitchFamily="18" charset="2"/>
              <a:buChar char=""/>
            </a:pPr>
            <a:endParaRPr lang="en-US" sz="14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l">
              <a:spcAft>
                <a:spcPts val="0"/>
              </a:spcAft>
              <a:buFont typeface="Symbol" panose="05050102010706020507" pitchFamily="18" charset="2"/>
              <a:buChar char=""/>
            </a:pPr>
            <a:endParaRPr lang="en-US" sz="1400" dirty="0">
              <a:effectLst/>
              <a:latin typeface="Times New Roman" panose="02020603050405020304" pitchFamily="18" charset="0"/>
              <a:ea typeface="Calibri" panose="020F0502020204030204" pitchFamily="34" charset="0"/>
            </a:endParaRPr>
          </a:p>
          <a:p>
            <a:endParaRPr lang="he-IL" sz="1200" dirty="0">
              <a:latin typeface="Calibri" panose="020F0502020204030204" pitchFamily="34" charset="0"/>
              <a:ea typeface="Calibri" panose="020F0502020204030204" pitchFamily="34" charset="0"/>
              <a:cs typeface="Arial" panose="020B0604020202020204" pitchFamily="34" charset="0"/>
            </a:endParaRPr>
          </a:p>
          <a:p>
            <a:r>
              <a:rPr lang="he-IL" sz="1400" dirty="0">
                <a:latin typeface="Calibri" panose="020F0502020204030204" pitchFamily="34" charset="0"/>
                <a:ea typeface="Calibri" panose="020F0502020204030204" pitchFamily="34"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8613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E521D-386B-40A9-8A49-784BE94FAB3F}"/>
              </a:ext>
            </a:extLst>
          </p:cNvPr>
          <p:cNvSpPr>
            <a:spLocks noGrp="1"/>
          </p:cNvSpPr>
          <p:nvPr>
            <p:ph type="sldNum" sz="quarter" idx="12"/>
          </p:nvPr>
        </p:nvSpPr>
        <p:spPr/>
        <p:txBody>
          <a:bodyPr/>
          <a:lstStyle/>
          <a:p>
            <a:fld id="{F2736200-3204-44C4-A5EC-985817706BA3}" type="slidenum">
              <a:rPr lang="en-US" smtClean="0"/>
              <a:t>33</a:t>
            </a:fld>
            <a:endParaRPr lang="en-US" dirty="0"/>
          </a:p>
        </p:txBody>
      </p:sp>
      <p:graphicFrame>
        <p:nvGraphicFramePr>
          <p:cNvPr id="3" name="טבלה 2"/>
          <p:cNvGraphicFramePr>
            <a:graphicFrameLocks noGrp="1"/>
          </p:cNvGraphicFramePr>
          <p:nvPr>
            <p:extLst>
              <p:ext uri="{D42A27DB-BD31-4B8C-83A1-F6EECF244321}">
                <p14:modId xmlns:p14="http://schemas.microsoft.com/office/powerpoint/2010/main" val="668840434"/>
              </p:ext>
            </p:extLst>
          </p:nvPr>
        </p:nvGraphicFramePr>
        <p:xfrm>
          <a:off x="-12527" y="363111"/>
          <a:ext cx="12192000" cy="7967942"/>
        </p:xfrm>
        <a:graphic>
          <a:graphicData uri="http://schemas.openxmlformats.org/drawingml/2006/table">
            <a:tbl>
              <a:tblPr firstRow="1" firstCol="1" bandRow="1">
                <a:tableStyleId>{5C22544A-7EE6-4342-B048-85BDC9FD1C3A}</a:tableStyleId>
              </a:tblPr>
              <a:tblGrid>
                <a:gridCol w="2615059">
                  <a:extLst>
                    <a:ext uri="{9D8B030D-6E8A-4147-A177-3AD203B41FA5}">
                      <a16:colId xmlns:a16="http://schemas.microsoft.com/office/drawing/2014/main" val="1018277718"/>
                    </a:ext>
                  </a:extLst>
                </a:gridCol>
                <a:gridCol w="6198010">
                  <a:extLst>
                    <a:ext uri="{9D8B030D-6E8A-4147-A177-3AD203B41FA5}">
                      <a16:colId xmlns:a16="http://schemas.microsoft.com/office/drawing/2014/main" val="3514882748"/>
                    </a:ext>
                  </a:extLst>
                </a:gridCol>
                <a:gridCol w="3378931">
                  <a:extLst>
                    <a:ext uri="{9D8B030D-6E8A-4147-A177-3AD203B41FA5}">
                      <a16:colId xmlns:a16="http://schemas.microsoft.com/office/drawing/2014/main" val="4047122982"/>
                    </a:ext>
                  </a:extLst>
                </a:gridCol>
              </a:tblGrid>
              <a:tr h="180756">
                <a:tc>
                  <a:txBody>
                    <a:bodyPr/>
                    <a:lstStyle/>
                    <a:p>
                      <a:pPr algn="l" rtl="0">
                        <a:spcAft>
                          <a:spcPts val="0"/>
                        </a:spcAft>
                      </a:pPr>
                      <a:r>
                        <a:rPr lang="en-US" sz="1000" dirty="0">
                          <a:effectLst/>
                        </a:rPr>
                        <a:t>Criteria for Observations</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gridSpan="2">
                  <a:txBody>
                    <a:bodyPr/>
                    <a:lstStyle/>
                    <a:p>
                      <a:pPr algn="l" rtl="0">
                        <a:spcAft>
                          <a:spcPts val="0"/>
                        </a:spcAft>
                      </a:pPr>
                      <a:r>
                        <a:rPr lang="en-US" sz="1000" dirty="0">
                          <a:effectLst/>
                        </a:rPr>
                        <a:t>Data from observations of activities (conduct of operators, description of behavior of children and adults)</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hMerge="1">
                  <a:txBody>
                    <a:bodyPr/>
                    <a:lstStyle/>
                    <a:p>
                      <a:pPr rtl="1"/>
                      <a:endParaRPr lang="he-IL"/>
                    </a:p>
                  </a:txBody>
                  <a:tcPr/>
                </a:tc>
                <a:extLst>
                  <a:ext uri="{0D108BD9-81ED-4DB2-BD59-A6C34878D82A}">
                    <a16:rowId xmlns:a16="http://schemas.microsoft.com/office/drawing/2014/main" val="789394087"/>
                  </a:ext>
                </a:extLst>
              </a:tr>
              <a:tr h="307756">
                <a:tc rowSpan="2">
                  <a:txBody>
                    <a:bodyPr/>
                    <a:lstStyle/>
                    <a:p>
                      <a:pPr algn="l" rtl="0"/>
                      <a:r>
                        <a:rPr lang="en-US" sz="1000" b="0" dirty="0">
                          <a:effectLst/>
                        </a:rPr>
                        <a:t>Demographics </a:t>
                      </a:r>
                    </a:p>
                    <a:p>
                      <a:pPr algn="l" rtl="0"/>
                      <a:r>
                        <a:rPr lang="en-US" sz="1000" b="0" dirty="0">
                          <a:effectLst/>
                        </a:rPr>
                        <a:t>Estimated </a:t>
                      </a:r>
                      <a:r>
                        <a:rPr lang="en-US" sz="1000" b="0" u="sng" dirty="0">
                          <a:effectLst/>
                        </a:rPr>
                        <a:t>number</a:t>
                      </a:r>
                      <a:r>
                        <a:rPr lang="en-US" sz="1000" b="0" dirty="0">
                          <a:effectLst/>
                        </a:rPr>
                        <a:t> of adults and children</a:t>
                      </a:r>
                    </a:p>
                    <a:p>
                      <a:pPr algn="l" rtl="0"/>
                      <a:r>
                        <a:rPr lang="en-US" sz="1000" b="0" dirty="0">
                          <a:effectLst/>
                        </a:rPr>
                        <a:t>Estimated </a:t>
                      </a:r>
                      <a:r>
                        <a:rPr lang="en-US" sz="1000" b="0" u="sng" dirty="0">
                          <a:effectLst/>
                        </a:rPr>
                        <a:t>percentage</a:t>
                      </a:r>
                      <a:r>
                        <a:rPr lang="en-US" sz="1000" b="0" dirty="0">
                          <a:effectLst/>
                        </a:rPr>
                        <a:t> by age and gender </a:t>
                      </a:r>
                    </a:p>
                    <a:p>
                      <a:pPr algn="l" rtl="0"/>
                      <a:r>
                        <a:rPr lang="en-US" sz="1000" b="0" dirty="0">
                          <a:effectLst/>
                        </a:rPr>
                        <a:t>Estimated </a:t>
                      </a:r>
                      <a:r>
                        <a:rPr lang="en-US" sz="1000" b="0" u="sng" dirty="0">
                          <a:effectLst/>
                        </a:rPr>
                        <a:t>percentage</a:t>
                      </a:r>
                      <a:r>
                        <a:rPr lang="en-US" sz="1000" b="0" dirty="0">
                          <a:effectLst/>
                        </a:rPr>
                        <a:t> by group composition </a:t>
                      </a:r>
                      <a:endParaRPr lang="en-US" sz="1000" b="0" dirty="0">
                        <a:effectLst/>
                        <a:latin typeface="Times New Roman" panose="02020603050405020304" pitchFamily="18" charset="0"/>
                        <a:ea typeface="Calibri" panose="020F0502020204030204" pitchFamily="34" charset="0"/>
                        <a:cs typeface="Arial" panose="020B0604020202020204" pitchFamily="34" charset="0"/>
                      </a:endParaRPr>
                    </a:p>
                    <a:p>
                      <a:pPr algn="r" rtl="1">
                        <a:spcAft>
                          <a:spcPts val="0"/>
                        </a:spcAft>
                      </a:pPr>
                      <a:endParaRPr lang="he-IL" sz="1000" b="0" dirty="0">
                        <a:solidFill>
                          <a:schemeClr val="bg1"/>
                        </a:solidFill>
                        <a:effectLst/>
                        <a:latin typeface="Times New Roman" panose="02020603050405020304" pitchFamily="18" charset="0"/>
                        <a:ea typeface="Calibri" panose="020F0502020204030204" pitchFamily="34" charset="0"/>
                        <a:cs typeface="+mn-cs"/>
                      </a:endParaRPr>
                    </a:p>
                  </a:txBody>
                  <a:tcPr marL="46910" marR="46910" marT="0" marB="0"/>
                </a:tc>
                <a:tc>
                  <a:txBody>
                    <a:bodyPr/>
                    <a:lstStyle/>
                    <a:p>
                      <a:pPr algn="l" rtl="0">
                        <a:spcAft>
                          <a:spcPts val="0"/>
                        </a:spcAft>
                      </a:pPr>
                      <a:r>
                        <a:rPr lang="en-US" sz="1000" dirty="0">
                          <a:effectLst/>
                        </a:rPr>
                        <a:t>Number of adults present at activity/peak time _________________</a:t>
                      </a:r>
                      <a:endParaRPr lang="he-IL" sz="1000" dirty="0">
                        <a:effectLst/>
                      </a:endParaRPr>
                    </a:p>
                    <a:p>
                      <a:pPr algn="l" rtl="0">
                        <a:spcAft>
                          <a:spcPts val="0"/>
                        </a:spcAft>
                      </a:pPr>
                      <a:r>
                        <a:rPr lang="he-IL" sz="1000" dirty="0">
                          <a:effectLst/>
                        </a:rPr>
                        <a:t> </a:t>
                      </a:r>
                      <a:r>
                        <a:rPr lang="en-US" sz="1000" dirty="0">
                          <a:effectLst/>
                        </a:rPr>
                        <a:t>Women</a:t>
                      </a:r>
                      <a:r>
                        <a:rPr lang="he-IL" sz="1000" dirty="0">
                          <a:effectLst/>
                        </a:rPr>
                        <a:t>___ </a:t>
                      </a:r>
                      <a:r>
                        <a:rPr lang="en-US" sz="1000" dirty="0">
                          <a:effectLst/>
                        </a:rPr>
                        <a:t>Men</a:t>
                      </a:r>
                      <a:r>
                        <a:rPr lang="he-IL" sz="1000" dirty="0">
                          <a:effectLst/>
                        </a:rPr>
                        <a:t>___   </a:t>
                      </a:r>
                      <a:r>
                        <a:rPr lang="en-US" sz="1000" dirty="0">
                          <a:effectLst/>
                        </a:rPr>
                        <a:t>  </a:t>
                      </a:r>
                      <a:r>
                        <a:rPr lang="en-US" sz="1000" u="sng" dirty="0">
                          <a:effectLst/>
                        </a:rPr>
                        <a:t>Relationship:</a:t>
                      </a:r>
                      <a:r>
                        <a:rPr lang="he-IL" sz="1000" dirty="0">
                          <a:effectLst/>
                        </a:rPr>
                        <a:t> </a:t>
                      </a:r>
                      <a:r>
                        <a:rPr lang="en-US" sz="1000" dirty="0">
                          <a:effectLst/>
                        </a:rPr>
                        <a:t>Parent</a:t>
                      </a:r>
                      <a:r>
                        <a:rPr lang="he-IL" sz="1000" dirty="0">
                          <a:effectLst/>
                        </a:rPr>
                        <a:t>___ </a:t>
                      </a:r>
                      <a:r>
                        <a:rPr lang="en-US" sz="1000" dirty="0">
                          <a:effectLst/>
                        </a:rPr>
                        <a:t>Grandparent</a:t>
                      </a:r>
                      <a:r>
                        <a:rPr lang="he-IL" sz="1000" dirty="0">
                          <a:effectLst/>
                        </a:rPr>
                        <a:t>___ </a:t>
                      </a:r>
                      <a:r>
                        <a:rPr lang="en-US" sz="1000" dirty="0">
                          <a:effectLst/>
                        </a:rPr>
                        <a:t>Caregiver</a:t>
                      </a:r>
                      <a:r>
                        <a:rPr lang="he-IL" sz="1000" dirty="0">
                          <a:effectLst/>
                        </a:rPr>
                        <a:t>___ </a:t>
                      </a:r>
                      <a:r>
                        <a:rPr lang="en-US" sz="1000" dirty="0">
                          <a:effectLst/>
                        </a:rPr>
                        <a:t>Older sibling</a:t>
                      </a:r>
                      <a:r>
                        <a:rPr lang="he-IL" sz="1000" dirty="0">
                          <a:effectLst/>
                        </a:rPr>
                        <a:t>___ </a:t>
                      </a:r>
                      <a:r>
                        <a:rPr lang="en-US" sz="1000" dirty="0">
                          <a:effectLst/>
                        </a:rPr>
                        <a:t>Other</a:t>
                      </a:r>
                      <a:r>
                        <a:rPr lang="he-IL" sz="1000" dirty="0">
                          <a:effectLst/>
                        </a:rPr>
                        <a:t>___ </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a:txBody>
                    <a:bodyPr/>
                    <a:lstStyle/>
                    <a:p>
                      <a:pPr algn="l" rtl="0">
                        <a:spcAft>
                          <a:spcPts val="0"/>
                        </a:spcAft>
                      </a:pPr>
                      <a:r>
                        <a:rPr lang="en-US" sz="1000" dirty="0">
                          <a:effectLst/>
                        </a:rPr>
                        <a:t>Number of children present at activity/peak time ___________</a:t>
                      </a:r>
                    </a:p>
                    <a:p>
                      <a:pPr algn="l" rtl="0">
                        <a:spcAft>
                          <a:spcPts val="0"/>
                        </a:spcAft>
                      </a:pPr>
                      <a:r>
                        <a:rPr lang="en-US" sz="1000" dirty="0">
                          <a:effectLst/>
                        </a:rPr>
                        <a:t>Girls ____ Boys ___ Age: 0-3 ____ 3-6 ____ 6+ ____</a:t>
                      </a:r>
                      <a:endParaRPr lang="he-IL" sz="1000" dirty="0">
                        <a:effectLst/>
                      </a:endParaRPr>
                    </a:p>
                  </a:txBody>
                  <a:tcPr marL="46910" marR="46910" marT="0" marB="0"/>
                </a:tc>
                <a:extLst>
                  <a:ext uri="{0D108BD9-81ED-4DB2-BD59-A6C34878D82A}">
                    <a16:rowId xmlns:a16="http://schemas.microsoft.com/office/drawing/2014/main" val="2558849690"/>
                  </a:ext>
                </a:extLst>
              </a:tr>
              <a:tr h="461635">
                <a:tc vMerge="1">
                  <a:txBody>
                    <a:bodyPr/>
                    <a:lstStyle/>
                    <a:p>
                      <a:pPr rtl="1"/>
                      <a:endParaRPr lang="he-IL"/>
                    </a:p>
                  </a:txBody>
                  <a:tcPr/>
                </a:tc>
                <a:tc gridSpan="2">
                  <a:txBody>
                    <a:bodyPr/>
                    <a:lstStyle/>
                    <a:p>
                      <a:pPr algn="l" rtl="0"/>
                      <a:r>
                        <a:rPr lang="en-US" sz="1000" dirty="0">
                          <a:effectLst/>
                        </a:rPr>
                        <a:t>Group composition:</a:t>
                      </a:r>
                      <a:r>
                        <a:rPr lang="he-IL" sz="1000" dirty="0">
                          <a:effectLst/>
                        </a:rPr>
                        <a:t> </a:t>
                      </a:r>
                      <a:r>
                        <a:rPr lang="en-US" sz="1000" u="sng" dirty="0">
                          <a:effectLst/>
                        </a:rPr>
                        <a:t>1 Adult </a:t>
                      </a:r>
                      <a:r>
                        <a:rPr lang="en-US" sz="1000" dirty="0">
                          <a:effectLst/>
                        </a:rPr>
                        <a:t>with 1 child:</a:t>
                      </a:r>
                      <a:r>
                        <a:rPr lang="he-IL" sz="1000" dirty="0">
                          <a:effectLst/>
                        </a:rPr>
                        <a:t>___ </a:t>
                      </a:r>
                      <a:r>
                        <a:rPr lang="en-US" sz="1000" dirty="0">
                          <a:effectLst/>
                        </a:rPr>
                        <a:t> with 2 children</a:t>
                      </a:r>
                      <a:r>
                        <a:rPr lang="he-IL" sz="1000" dirty="0">
                          <a:effectLst/>
                        </a:rPr>
                        <a:t>___  </a:t>
                      </a:r>
                      <a:r>
                        <a:rPr lang="en-US" sz="1000" dirty="0">
                          <a:effectLst/>
                        </a:rPr>
                        <a:t> with 3+ children</a:t>
                      </a:r>
                      <a:r>
                        <a:rPr lang="he-IL" sz="1000" dirty="0">
                          <a:effectLst/>
                        </a:rPr>
                        <a:t>___ </a:t>
                      </a:r>
                      <a:r>
                        <a:rPr lang="en-US" sz="1000" dirty="0">
                          <a:effectLst/>
                        </a:rPr>
                        <a:t>  </a:t>
                      </a:r>
                    </a:p>
                    <a:p>
                      <a:pPr algn="l" rtl="0"/>
                      <a:r>
                        <a:rPr lang="en-US" sz="1000" u="sng" dirty="0">
                          <a:effectLst/>
                        </a:rPr>
                        <a:t>Couple </a:t>
                      </a:r>
                      <a:r>
                        <a:rPr lang="en-US" sz="1000" u="none" dirty="0">
                          <a:effectLst/>
                        </a:rPr>
                        <a:t>with 1 child</a:t>
                      </a:r>
                      <a:r>
                        <a:rPr lang="he-IL" sz="1000" u="none" dirty="0">
                          <a:effectLst/>
                        </a:rPr>
                        <a:t> </a:t>
                      </a:r>
                      <a:r>
                        <a:rPr lang="he-IL" sz="1000" dirty="0">
                          <a:effectLst/>
                        </a:rPr>
                        <a:t>___  </a:t>
                      </a:r>
                      <a:r>
                        <a:rPr lang="en-US" sz="1000" dirty="0">
                          <a:effectLst/>
                        </a:rPr>
                        <a:t>with 2 children</a:t>
                      </a:r>
                      <a:r>
                        <a:rPr lang="he-IL" sz="1000" dirty="0">
                          <a:effectLst/>
                        </a:rPr>
                        <a:t>___ </a:t>
                      </a:r>
                      <a:r>
                        <a:rPr lang="en-US" sz="1000" dirty="0">
                          <a:effectLst/>
                        </a:rPr>
                        <a:t> with 3+ children</a:t>
                      </a:r>
                      <a:r>
                        <a:rPr lang="he-IL" sz="1000" dirty="0">
                          <a:effectLst/>
                        </a:rPr>
                        <a:t>___ </a:t>
                      </a:r>
                      <a:endParaRPr lang="en-US" sz="1000" dirty="0">
                        <a:effectLst/>
                      </a:endParaRPr>
                    </a:p>
                    <a:p>
                      <a:pPr algn="l" rtl="0"/>
                      <a:r>
                        <a:rPr lang="en-US" sz="1000" u="sng" dirty="0">
                          <a:effectLst/>
                        </a:rPr>
                        <a:t>Group</a:t>
                      </a:r>
                      <a:r>
                        <a:rPr lang="he-IL" sz="1000" dirty="0">
                          <a:effectLst/>
                        </a:rPr>
                        <a:t> </a:t>
                      </a:r>
                      <a:r>
                        <a:rPr lang="en-US" sz="1000" dirty="0">
                          <a:effectLst/>
                        </a:rPr>
                        <a:t>(number of adults &amp; children):</a:t>
                      </a:r>
                      <a:r>
                        <a:rPr lang="he-IL" sz="1000" dirty="0">
                          <a:effectLst/>
                        </a:rPr>
                        <a:t>________</a:t>
                      </a:r>
                      <a:endParaRPr lang="en-US" sz="1000" u="sng" dirty="0">
                        <a:effectLst/>
                      </a:endParaRPr>
                    </a:p>
                  </a:txBody>
                  <a:tcPr marL="46910" marR="46910" marT="0" marB="0"/>
                </a:tc>
                <a:tc hMerge="1">
                  <a:txBody>
                    <a:bodyPr/>
                    <a:lstStyle/>
                    <a:p>
                      <a:pPr rtl="1"/>
                      <a:endParaRPr lang="he-IL"/>
                    </a:p>
                  </a:txBody>
                  <a:tcPr/>
                </a:tc>
                <a:extLst>
                  <a:ext uri="{0D108BD9-81ED-4DB2-BD59-A6C34878D82A}">
                    <a16:rowId xmlns:a16="http://schemas.microsoft.com/office/drawing/2014/main" val="3359249622"/>
                  </a:ext>
                </a:extLst>
              </a:tr>
              <a:tr h="231909">
                <a:tc>
                  <a:txBody>
                    <a:bodyPr/>
                    <a:lstStyle/>
                    <a:p>
                      <a:pPr algn="l" rtl="0"/>
                      <a:r>
                        <a:rPr lang="en-US" sz="1000" b="0" dirty="0">
                          <a:effectLst/>
                        </a:rPr>
                        <a:t>Estimated length of stay</a:t>
                      </a:r>
                      <a:endParaRPr lang="en-US" sz="1000" b="0" dirty="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gridSpan="2">
                  <a:txBody>
                    <a:bodyPr/>
                    <a:lstStyle/>
                    <a:p>
                      <a:pPr algn="l" rtl="0"/>
                      <a:r>
                        <a:rPr lang="en-US" sz="1000" u="none" dirty="0">
                          <a:effectLst/>
                        </a:rPr>
                        <a:t>Length of stay:  </a:t>
                      </a:r>
                      <a:r>
                        <a:rPr lang="en-US" sz="1000" u="sng" dirty="0">
                          <a:effectLst/>
                        </a:rPr>
                        <a:t>Up to half an hour</a:t>
                      </a:r>
                      <a:r>
                        <a:rPr lang="he-IL" sz="1000" u="none" dirty="0">
                          <a:effectLst/>
                        </a:rPr>
                        <a:t>:</a:t>
                      </a:r>
                      <a:r>
                        <a:rPr lang="en-US" sz="1000" u="none" dirty="0">
                          <a:effectLst/>
                        </a:rPr>
                        <a:t> </a:t>
                      </a:r>
                      <a:r>
                        <a:rPr lang="en-US" sz="1000" dirty="0">
                          <a:effectLst/>
                        </a:rPr>
                        <a:t>minority</a:t>
                      </a:r>
                      <a:r>
                        <a:rPr lang="he-IL" sz="1000" dirty="0">
                          <a:effectLst/>
                        </a:rPr>
                        <a:t>/</a:t>
                      </a:r>
                      <a:r>
                        <a:rPr lang="en-US" sz="1000" dirty="0">
                          <a:effectLst/>
                        </a:rPr>
                        <a:t>about half</a:t>
                      </a:r>
                      <a:r>
                        <a:rPr lang="he-IL" sz="1000" dirty="0">
                          <a:effectLst/>
                        </a:rPr>
                        <a:t>/</a:t>
                      </a:r>
                      <a:r>
                        <a:rPr lang="en-US" sz="1000" dirty="0">
                          <a:effectLst/>
                        </a:rPr>
                        <a:t>majority</a:t>
                      </a:r>
                      <a:r>
                        <a:rPr lang="he-IL" sz="1000" dirty="0">
                          <a:effectLst/>
                        </a:rPr>
                        <a:t>    </a:t>
                      </a:r>
                      <a:r>
                        <a:rPr lang="en-US" sz="1000" u="sng" dirty="0">
                          <a:effectLst/>
                        </a:rPr>
                        <a:t>half hour - hour:</a:t>
                      </a:r>
                      <a:r>
                        <a:rPr lang="he-IL" sz="1000" dirty="0">
                          <a:effectLst/>
                        </a:rPr>
                        <a:t> </a:t>
                      </a:r>
                      <a:r>
                        <a:rPr lang="en-US" sz="1000" dirty="0">
                          <a:effectLst/>
                        </a:rPr>
                        <a:t> majority/about half/minority </a:t>
                      </a:r>
                      <a:r>
                        <a:rPr lang="en-US" sz="1000" u="sng" dirty="0">
                          <a:effectLst/>
                        </a:rPr>
                        <a:t>1 hour – 2 hours </a:t>
                      </a:r>
                      <a:r>
                        <a:rPr lang="he-IL" sz="1000" dirty="0">
                          <a:effectLst/>
                        </a:rPr>
                        <a:t> </a:t>
                      </a:r>
                      <a:r>
                        <a:rPr lang="en-US" sz="1000" dirty="0">
                          <a:effectLst/>
                        </a:rPr>
                        <a:t>majority/about half/minority</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hMerge="1">
                  <a:txBody>
                    <a:bodyPr/>
                    <a:lstStyle/>
                    <a:p>
                      <a:pPr rtl="1"/>
                      <a:endParaRPr lang="he-IL"/>
                    </a:p>
                  </a:txBody>
                  <a:tcPr/>
                </a:tc>
                <a:extLst>
                  <a:ext uri="{0D108BD9-81ED-4DB2-BD59-A6C34878D82A}">
                    <a16:rowId xmlns:a16="http://schemas.microsoft.com/office/drawing/2014/main" val="3911919019"/>
                  </a:ext>
                </a:extLst>
              </a:tr>
              <a:tr h="2308174">
                <a:tc>
                  <a:txBody>
                    <a:bodyPr/>
                    <a:lstStyle/>
                    <a:p>
                      <a:pPr algn="l" rtl="0">
                        <a:spcAft>
                          <a:spcPts val="600"/>
                        </a:spcAft>
                      </a:pPr>
                      <a:r>
                        <a:rPr lang="en-US" sz="1000" b="0" dirty="0">
                          <a:effectLst/>
                        </a:rPr>
                        <a:t>General description of area and mapping of barriers</a:t>
                      </a:r>
                    </a:p>
                    <a:p>
                      <a:pPr algn="l" rtl="0">
                        <a:spcAft>
                          <a:spcPts val="600"/>
                        </a:spcAft>
                      </a:pPr>
                      <a:r>
                        <a:rPr lang="en-US" sz="1000" b="0" dirty="0"/>
                        <a:t>For each criterion give a score between 1- 7 (1 refers to ‘not at all / very negative and 7 refers to ‘positive / to a large extent’)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0" dirty="0">
                          <a:effectLst/>
                        </a:rPr>
                        <a:t>For each occurrence, indicate the number of cases observed</a:t>
                      </a:r>
                      <a:endParaRPr lang="he-IL" sz="1000" b="0" dirty="0">
                        <a:effectLst/>
                      </a:endParaRPr>
                    </a:p>
                    <a:p>
                      <a:pPr algn="l" rtl="0">
                        <a:spcAft>
                          <a:spcPts val="600"/>
                        </a:spcAft>
                      </a:pPr>
                      <a:r>
                        <a:rPr lang="he-IL" sz="1000" b="0" i="0" dirty="0">
                          <a:solidFill>
                            <a:schemeClr val="bg1"/>
                          </a:solidFill>
                          <a:effectLst/>
                        </a:rPr>
                        <a:t>* </a:t>
                      </a:r>
                      <a:r>
                        <a:rPr lang="en-US" sz="1000" b="0" dirty="0">
                          <a:effectLst/>
                        </a:rPr>
                        <a:t>Creative use that contributes to the activity and the group is not considered a disturbance. Please specify in the description of the behavior</a:t>
                      </a:r>
                      <a:endParaRPr lang="en-US" sz="1000" b="0" i="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gridSpan="2">
                  <a:txBody>
                    <a:bodyPr/>
                    <a:lstStyle/>
                    <a:p>
                      <a:pPr algn="l" rtl="0">
                        <a:spcAft>
                          <a:spcPts val="0"/>
                        </a:spcAft>
                      </a:pPr>
                      <a:r>
                        <a:rPr lang="en-US" sz="1000" dirty="0">
                          <a:effectLst/>
                        </a:rPr>
                        <a:t>Rate (1-7) the </a:t>
                      </a:r>
                      <a:r>
                        <a:rPr lang="en-US" sz="1000" b="1" dirty="0">
                          <a:effectLst/>
                        </a:rPr>
                        <a:t>design of the space </a:t>
                      </a:r>
                      <a:r>
                        <a:rPr lang="en-US" sz="1000" dirty="0">
                          <a:effectLst/>
                        </a:rPr>
                        <a:t>for each of the following characteristics (according to the attached program plan): </a:t>
                      </a:r>
                    </a:p>
                    <a:p>
                      <a:pPr algn="l" rtl="0">
                        <a:spcAft>
                          <a:spcPts val="0"/>
                        </a:spcAft>
                      </a:pPr>
                      <a:r>
                        <a:rPr lang="en-US" sz="1000" dirty="0">
                          <a:effectLst/>
                        </a:rPr>
                        <a:t>Movement ____ Motor ____ Sensory ____ Interactive ____ Literacy ____ Symbolic_____</a:t>
                      </a:r>
                    </a:p>
                    <a:p>
                      <a:pPr algn="l" rtl="0">
                        <a:spcAft>
                          <a:spcPts val="0"/>
                        </a:spcAft>
                      </a:pPr>
                      <a:r>
                        <a:rPr lang="en-US" sz="1000" dirty="0">
                          <a:effectLst/>
                        </a:rPr>
                        <a:t>Please provide details and examples of how the solution is manifest through the design of the space and how it is experienced, in practice, by visitors: ____________________</a:t>
                      </a:r>
                    </a:p>
                    <a:p>
                      <a:pPr algn="l" rtl="0">
                        <a:spcAft>
                          <a:spcPts val="0"/>
                        </a:spcAft>
                      </a:pPr>
                      <a:r>
                        <a:rPr lang="en-US" sz="1000" b="1" dirty="0">
                          <a:effectLst/>
                        </a:rPr>
                        <a:t>Conditions of the stay, space, and services</a:t>
                      </a:r>
                      <a:r>
                        <a:rPr lang="en-US" sz="1000" dirty="0">
                          <a:effectLst/>
                        </a:rPr>
                        <a:t>: accessibility to young children (less than a meter tall) ____   </a:t>
                      </a:r>
                    </a:p>
                    <a:p>
                      <a:pPr algn="l" rtl="0">
                        <a:spcAft>
                          <a:spcPts val="0"/>
                        </a:spcAft>
                      </a:pPr>
                      <a:r>
                        <a:rPr lang="en-US" sz="1000" dirty="0">
                          <a:effectLst/>
                        </a:rPr>
                        <a:t>Safety (removal of hazards below one meter, no sharp corners, ground that is stable and padded for falls) ___ Open space (visibility) ___ Cleaning and maintenance ___ Ventilation and air conditioning ___ Parking for strollers ___ Toilets and diaper changing room ___ Breastfeeding area _____ Drinking facility ___ Quality of equipment (objects and accessories in the indoor play area) ___ Adjustment to the number of visitors _____ Acoustics (limiting noise and echo) ______</a:t>
                      </a:r>
                    </a:p>
                    <a:p>
                      <a:pPr algn="l" rtl="0">
                        <a:spcAft>
                          <a:spcPts val="0"/>
                        </a:spcAft>
                      </a:pPr>
                      <a:endParaRPr lang="en-US" sz="1000" dirty="0">
                        <a:effectLst/>
                      </a:endParaRPr>
                    </a:p>
                    <a:p>
                      <a:pPr algn="l" rtl="0">
                        <a:spcAft>
                          <a:spcPts val="0"/>
                        </a:spcAft>
                      </a:pPr>
                      <a:r>
                        <a:rPr lang="en-US" sz="1000" dirty="0">
                          <a:effectLst/>
                        </a:rPr>
                        <a:t>General description of the activity area; provide details and examples of the above indices and other notable points:</a:t>
                      </a:r>
                    </a:p>
                    <a:p>
                      <a:pPr algn="l" rtl="0">
                        <a:spcAft>
                          <a:spcPts val="0"/>
                        </a:spcAft>
                      </a:pPr>
                      <a:endParaRPr lang="en-US" sz="1000" dirty="0">
                        <a:effectLst/>
                      </a:endParaRPr>
                    </a:p>
                    <a:p>
                      <a:pPr algn="l" rtl="0">
                        <a:spcAft>
                          <a:spcPts val="0"/>
                        </a:spcAft>
                      </a:pPr>
                      <a:r>
                        <a:rPr lang="en-US" sz="1000" dirty="0">
                          <a:effectLst/>
                        </a:rPr>
                        <a:t>Number of disturbances / distractions: Use of the telephone by staff ___ Improper use* of equipment and facilities (dangerous, detrimental to the behavior and experience of those present) Provide details: _______________________________________ </a:t>
                      </a:r>
                    </a:p>
                    <a:p>
                      <a:pPr algn="l" rtl="0">
                        <a:spcAft>
                          <a:spcPts val="0"/>
                        </a:spcAft>
                      </a:pPr>
                      <a:r>
                        <a:rPr lang="en-US" sz="1000" dirty="0">
                          <a:effectLst/>
                        </a:rPr>
                        <a:t>Staff members entering or staying in the space in an interfering manner _____ Technical problems such as power outage _______ Other, specify: __________</a:t>
                      </a:r>
                    </a:p>
                    <a:p>
                      <a:pPr algn="r" rtl="0">
                        <a:spcAft>
                          <a:spcPts val="0"/>
                        </a:spcAft>
                      </a:pPr>
                      <a:endParaRPr lang="he-IL" sz="1000" dirty="0">
                        <a:effectLst/>
                      </a:endParaRPr>
                    </a:p>
                    <a:p>
                      <a:pPr algn="r" rtl="0">
                        <a:spcAft>
                          <a:spcPts val="0"/>
                        </a:spcAft>
                      </a:pPr>
                      <a:endParaRPr lang="he-IL" sz="1000" dirty="0">
                        <a:effectLst/>
                      </a:endParaRPr>
                    </a:p>
                  </a:txBody>
                  <a:tcPr marL="46910" marR="46910" marT="0" marB="0"/>
                </a:tc>
                <a:tc hMerge="1">
                  <a:txBody>
                    <a:bodyPr/>
                    <a:lstStyle/>
                    <a:p>
                      <a:pPr rtl="1"/>
                      <a:endParaRPr lang="he-IL"/>
                    </a:p>
                  </a:txBody>
                  <a:tcPr/>
                </a:tc>
                <a:extLst>
                  <a:ext uri="{0D108BD9-81ED-4DB2-BD59-A6C34878D82A}">
                    <a16:rowId xmlns:a16="http://schemas.microsoft.com/office/drawing/2014/main" val="471007397"/>
                  </a:ext>
                </a:extLst>
              </a:tr>
              <a:tr h="972512">
                <a:tc>
                  <a:txBody>
                    <a:bodyPr/>
                    <a:lstStyle/>
                    <a:p>
                      <a:pPr algn="l" rtl="0">
                        <a:spcAft>
                          <a:spcPts val="0"/>
                        </a:spcAft>
                      </a:pPr>
                      <a:r>
                        <a:rPr lang="en-US" sz="1000" dirty="0">
                          <a:effectLst/>
                        </a:rPr>
                        <a:t>Conduct of indoor play area Staff</a:t>
                      </a:r>
                    </a:p>
                    <a:p>
                      <a:pPr algn="l" rtl="0">
                        <a:spcAft>
                          <a:spcPts val="600"/>
                        </a:spcAft>
                      </a:pPr>
                      <a:r>
                        <a:rPr lang="en-US" sz="1000" b="0" dirty="0"/>
                        <a:t>For each criterion give a score between 1- 7 (1 refers to ‘not at all / very negative and 7 refers to ‘positive / to a large extent’)</a:t>
                      </a:r>
                    </a:p>
                  </a:txBody>
                  <a:tcPr marL="46910" marR="46910" marT="0" marB="0"/>
                </a:tc>
                <a:tc gridSpan="2">
                  <a:txBody>
                    <a:bodyPr/>
                    <a:lstStyle/>
                    <a:p>
                      <a:pPr algn="l" rtl="0">
                        <a:spcAft>
                          <a:spcPts val="0"/>
                        </a:spcAft>
                      </a:pPr>
                      <a:r>
                        <a:rPr lang="en-US" sz="1000" b="1" dirty="0">
                          <a:effectLst/>
                        </a:rPr>
                        <a:t>How many staff members are present in the indoor play area? </a:t>
                      </a:r>
                      <a:r>
                        <a:rPr lang="en-US" sz="1000" b="0" dirty="0">
                          <a:effectLst/>
                        </a:rPr>
                        <a:t>If possible, specify their </a:t>
                      </a:r>
                      <a:r>
                        <a:rPr lang="en-US" sz="1000" b="1" dirty="0">
                          <a:effectLst/>
                        </a:rPr>
                        <a:t>roles and professional background, </a:t>
                      </a:r>
                      <a:r>
                        <a:rPr lang="en-US" sz="1000" b="0" dirty="0">
                          <a:effectLst/>
                        </a:rPr>
                        <a:t>based on staff interviews _________</a:t>
                      </a:r>
                      <a:endParaRPr lang="he-IL" sz="1000" b="0" dirty="0">
                        <a:effectLst/>
                      </a:endParaRPr>
                    </a:p>
                    <a:p>
                      <a:pPr algn="l" rtl="0">
                        <a:spcAft>
                          <a:spcPts val="0"/>
                        </a:spcAft>
                      </a:pPr>
                      <a:r>
                        <a:rPr lang="en-US" sz="1000" u="none" dirty="0">
                          <a:effectLst/>
                        </a:rPr>
                        <a:t>Rate (1-7) conduct of the main operator in the indoor play area: Availability to visitors (inquiries, discussing viewpoints, conversation, positive and inviting attitude) _____ </a:t>
                      </a:r>
                    </a:p>
                    <a:p>
                      <a:pPr algn="l" rtl="0">
                        <a:spcAft>
                          <a:spcPts val="0"/>
                        </a:spcAft>
                      </a:pPr>
                      <a:r>
                        <a:rPr lang="en-US" sz="1000" u="none" dirty="0">
                          <a:effectLst/>
                        </a:rPr>
                        <a:t>Oversight and responsiveness to events_______ Assistance in solving problems and difficulties (if any are observed) ______ Encouraging children to participate ______</a:t>
                      </a:r>
                    </a:p>
                    <a:p>
                      <a:pPr algn="l" rtl="0">
                        <a:spcAft>
                          <a:spcPts val="0"/>
                        </a:spcAft>
                      </a:pPr>
                      <a:r>
                        <a:rPr lang="en-US" sz="1000" u="none" dirty="0">
                          <a:effectLst/>
                        </a:rPr>
                        <a:t>Description of the staff's conduct (details and examples of the above indices, degree of contact and familiarity with the visitors, and any other noteworthy issues):</a:t>
                      </a:r>
                      <a:endParaRPr lang="en-US" sz="1000" u="none" dirty="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hMerge="1">
                  <a:txBody>
                    <a:bodyPr/>
                    <a:lstStyle/>
                    <a:p>
                      <a:pPr rtl="1"/>
                      <a:endParaRPr lang="he-IL"/>
                    </a:p>
                  </a:txBody>
                  <a:tcPr/>
                </a:tc>
                <a:extLst>
                  <a:ext uri="{0D108BD9-81ED-4DB2-BD59-A6C34878D82A}">
                    <a16:rowId xmlns:a16="http://schemas.microsoft.com/office/drawing/2014/main" val="3329348155"/>
                  </a:ext>
                </a:extLst>
              </a:tr>
              <a:tr h="2923687">
                <a:tc>
                  <a:txBody>
                    <a:bodyPr/>
                    <a:lstStyle/>
                    <a:p>
                      <a:pPr algn="l" rtl="0">
                        <a:spcAft>
                          <a:spcPts val="0"/>
                        </a:spcAft>
                      </a:pPr>
                      <a:r>
                        <a:rPr lang="en-US" sz="1000" dirty="0">
                          <a:effectLst/>
                        </a:rPr>
                        <a:t>Conduct of visitors (adults and children) </a:t>
                      </a:r>
                    </a:p>
                    <a:p>
                      <a:pPr algn="l" rtl="0">
                        <a:spcAft>
                          <a:spcPts val="600"/>
                        </a:spcAft>
                      </a:pPr>
                      <a:r>
                        <a:rPr lang="en-US" sz="1000" b="0" dirty="0"/>
                        <a:t>For each criterion give a score between 1- 7 (1 refers to ‘not at all / very negative and 7 refers to ‘positive / to a large extent’)</a:t>
                      </a:r>
                    </a:p>
                    <a:p>
                      <a:pPr algn="l" rtl="0">
                        <a:spcAft>
                          <a:spcPts val="0"/>
                        </a:spcAft>
                      </a:pPr>
                      <a:endParaRPr lang="en-US" sz="1000" dirty="0">
                        <a:effectLst/>
                      </a:endParaRPr>
                    </a:p>
                    <a:p>
                      <a:pPr algn="l" rtl="0">
                        <a:spcAft>
                          <a:spcPts val="0"/>
                        </a:spcAft>
                      </a:pPr>
                      <a:r>
                        <a:rPr lang="en-US" sz="1000" dirty="0">
                          <a:effectLst/>
                        </a:rPr>
                        <a:t>Give details and examples of participants’ behavior and all types of interactions, including notable occurrences and / or abnormalities of any kind</a:t>
                      </a:r>
                      <a:endParaRPr lang="en-US" sz="1000" b="0" dirty="0">
                        <a:effectLst/>
                      </a:endParaRPr>
                    </a:p>
                    <a:p>
                      <a:pPr algn="r" rtl="1">
                        <a:spcAft>
                          <a:spcPts val="600"/>
                        </a:spcAft>
                      </a:pPr>
                      <a:r>
                        <a:rPr lang="en-US" sz="1000" b="0" dirty="0">
                          <a:effectLst/>
                        </a:rPr>
                        <a:t> </a:t>
                      </a:r>
                      <a:endParaRPr lang="he-IL" sz="1000" b="0" dirty="0">
                        <a:effectLst/>
                      </a:endParaRPr>
                    </a:p>
                    <a:p>
                      <a:pPr algn="l" rtl="0">
                        <a:spcAft>
                          <a:spcPts val="600"/>
                        </a:spcAft>
                      </a:pPr>
                      <a:r>
                        <a:rPr lang="en-US" sz="1000" b="0" dirty="0">
                          <a:effectLst/>
                        </a:rPr>
                        <a:t>Estimate the number of visitors (children and adults) engaged in joint play, the degree of children's cooperation with activities initiated by adults (general description) </a:t>
                      </a:r>
                    </a:p>
                    <a:p>
                      <a:pPr algn="l" rtl="0">
                        <a:spcAft>
                          <a:spcPts val="600"/>
                        </a:spcAft>
                      </a:pPr>
                      <a:r>
                        <a:rPr lang="en-US" sz="1000" b="0" dirty="0">
                          <a:effectLst/>
                        </a:rPr>
                        <a:t>Communication and expression of emotions among adults and children</a:t>
                      </a:r>
                    </a:p>
                    <a:p>
                      <a:pPr algn="l" rtl="0">
                        <a:spcAft>
                          <a:spcPts val="600"/>
                        </a:spcAft>
                      </a:pPr>
                      <a:r>
                        <a:rPr lang="en-US" sz="1000" b="0" dirty="0">
                          <a:effectLst/>
                        </a:rPr>
                        <a:t>Is the discourse relevant and focused on what is happening?</a:t>
                      </a:r>
                    </a:p>
                    <a:p>
                      <a:pPr algn="l" rtl="0">
                        <a:spcAft>
                          <a:spcPts val="600"/>
                        </a:spcAft>
                      </a:pPr>
                      <a:r>
                        <a:rPr lang="en-US" sz="1000" b="0" dirty="0">
                          <a:effectLst/>
                        </a:rPr>
                        <a:t>Is discourse general and on various topics?</a:t>
                      </a:r>
                    </a:p>
                    <a:p>
                      <a:pPr algn="l" rtl="0">
                        <a:spcAft>
                          <a:spcPts val="600"/>
                        </a:spcAft>
                      </a:pPr>
                      <a:r>
                        <a:rPr lang="en-US" sz="1000" b="0" dirty="0">
                          <a:effectLst/>
                        </a:rPr>
                        <a:t>Expression of positive and negative emotions</a:t>
                      </a:r>
                    </a:p>
                  </a:txBody>
                  <a:tcPr marL="46910" marR="46910" marT="0" marB="0"/>
                </a:tc>
                <a:tc gridSpan="2">
                  <a:txBody>
                    <a:bodyPr/>
                    <a:lstStyle/>
                    <a:p>
                      <a:pPr algn="l" rtl="0">
                        <a:spcAft>
                          <a:spcPts val="0"/>
                        </a:spcAft>
                      </a:pPr>
                      <a:r>
                        <a:rPr lang="en-US" sz="1000" dirty="0">
                          <a:effectLst/>
                        </a:rPr>
                        <a:t>Rate (1-7)  Conduct of visitors to the complex: Use of the various available facilities ___ Maintenance of equipment and play facilities ____ Adherence to hygiene (eating and changing diapers in designated areas, proper disposal of waste) ___</a:t>
                      </a:r>
                    </a:p>
                    <a:p>
                      <a:pPr algn="l" rtl="0">
                        <a:spcAft>
                          <a:spcPts val="0"/>
                        </a:spcAft>
                      </a:pPr>
                      <a:r>
                        <a:rPr lang="en-US" sz="1000" b="1" dirty="0">
                          <a:effectLst/>
                        </a:rPr>
                        <a:t>Caregiver-child interaction:</a:t>
                      </a:r>
                    </a:p>
                    <a:p>
                      <a:pPr algn="l" rtl="0">
                        <a:spcAft>
                          <a:spcPts val="0"/>
                        </a:spcAft>
                      </a:pPr>
                      <a:endParaRPr lang="en-US" sz="1000" b="1" dirty="0">
                        <a:effectLst/>
                      </a:endParaRPr>
                    </a:p>
                    <a:p>
                      <a:pPr algn="l" rtl="0">
                        <a:spcAft>
                          <a:spcPts val="0"/>
                        </a:spcAft>
                      </a:pPr>
                      <a:r>
                        <a:rPr lang="en-US" sz="1000" b="0" dirty="0">
                          <a:effectLst/>
                        </a:rPr>
                        <a:t>Estimate the percentage of caregiver-child  interactions that involve joint play: to a large extent ___ to a moderate extent ___ to a low extent or not at all (child’s activities are accompanied only by a play area operator) ___</a:t>
                      </a:r>
                    </a:p>
                    <a:p>
                      <a:pPr algn="l" rtl="0">
                        <a:spcAft>
                          <a:spcPts val="0"/>
                        </a:spcAft>
                      </a:pPr>
                      <a:r>
                        <a:rPr lang="en-US" sz="1000" b="0" dirty="0">
                          <a:effectLst/>
                        </a:rPr>
                        <a:t>Estimate the percentage of communication (verbal and physical) between caregivers and children that is: positive ____ neutral ____ negative ____</a:t>
                      </a:r>
                    </a:p>
                    <a:p>
                      <a:pPr algn="l" rtl="0">
                        <a:spcAft>
                          <a:spcPts val="0"/>
                        </a:spcAft>
                      </a:pPr>
                      <a:r>
                        <a:rPr lang="en-US" sz="1000" b="0" dirty="0">
                          <a:effectLst/>
                        </a:rPr>
                        <a:t>Describe the nature and topics of the child-caregiver communication, including examples of positive and negative expressions by caregivers and children:</a:t>
                      </a:r>
                    </a:p>
                    <a:p>
                      <a:pPr algn="l" rtl="0">
                        <a:spcAft>
                          <a:spcPts val="0"/>
                        </a:spcAft>
                      </a:pPr>
                      <a:endParaRPr lang="en-US" sz="1000" b="0" dirty="0">
                        <a:effectLst/>
                      </a:endParaRPr>
                    </a:p>
                    <a:p>
                      <a:pPr algn="l" rtl="0">
                        <a:spcAft>
                          <a:spcPts val="0"/>
                        </a:spcAft>
                      </a:pPr>
                      <a:r>
                        <a:rPr lang="en-US" sz="1000" b="1" dirty="0">
                          <a:effectLst/>
                        </a:rPr>
                        <a:t>Community-related aspects:</a:t>
                      </a:r>
                    </a:p>
                    <a:p>
                      <a:pPr algn="l" rtl="0">
                        <a:spcAft>
                          <a:spcPts val="0"/>
                        </a:spcAft>
                      </a:pPr>
                      <a:r>
                        <a:rPr lang="en-US" sz="1000" b="0" dirty="0">
                          <a:effectLst/>
                        </a:rPr>
                        <a:t>Estimate the frequency of joint play among children: between siblings / friends who came together _____ between children who met in the indoor play area ______ there is no joint play between children, they only play with a caregiver / alone _____</a:t>
                      </a:r>
                    </a:p>
                    <a:p>
                      <a:pPr algn="l" rtl="0">
                        <a:spcAft>
                          <a:spcPts val="0"/>
                        </a:spcAft>
                      </a:pPr>
                      <a:r>
                        <a:rPr lang="en-US" sz="1000" b="0" dirty="0">
                          <a:effectLst/>
                        </a:rPr>
                        <a:t>Estimation of the frequency of interactions among adult visitors: who arrived together ____ who met at the indoor play area____ no interaction among adult visitors _____</a:t>
                      </a:r>
                    </a:p>
                    <a:p>
                      <a:pPr algn="l" rtl="0">
                        <a:spcAft>
                          <a:spcPts val="0"/>
                        </a:spcAft>
                      </a:pPr>
                      <a:r>
                        <a:rPr lang="en-US" sz="1000" b="0" dirty="0">
                          <a:effectLst/>
                        </a:rPr>
                        <a:t>Estimate the percentage of interactions by topic: on the subject of children _____ about a specific event _____ general discourse _____</a:t>
                      </a:r>
                    </a:p>
                    <a:p>
                      <a:pPr algn="l" rtl="0">
                        <a:spcAft>
                          <a:spcPts val="0"/>
                        </a:spcAft>
                      </a:pPr>
                      <a:r>
                        <a:rPr lang="en-US" sz="1000" b="1" dirty="0">
                          <a:effectLst/>
                        </a:rPr>
                        <a:t>Barriers</a:t>
                      </a:r>
                      <a:r>
                        <a:rPr lang="en-US" sz="1000" b="0" dirty="0">
                          <a:effectLst/>
                        </a:rPr>
                        <a:t> - Number of cases observed: Giving a child a phone to “occupy” him/her  ___ Adult preoccupied with phone_____ Other, provide details: ____</a:t>
                      </a:r>
                      <a:endParaRPr lang="he-IL" sz="1000" b="0" dirty="0">
                        <a:effectLst/>
                      </a:endParaRPr>
                    </a:p>
                    <a:p>
                      <a:pPr algn="r" rtl="1">
                        <a:spcAft>
                          <a:spcPts val="0"/>
                        </a:spcAft>
                      </a:pPr>
                      <a:endParaRPr lang="en-US" sz="1000" dirty="0">
                        <a:effectLst/>
                      </a:endParaRPr>
                    </a:p>
                    <a:p>
                      <a:pPr algn="r" rtl="1">
                        <a:spcAft>
                          <a:spcPts val="0"/>
                        </a:spcAft>
                      </a:pPr>
                      <a:endParaRPr lang="he-IL" sz="1000" dirty="0">
                        <a:effectLst/>
                      </a:endParaRPr>
                    </a:p>
                    <a:p>
                      <a:pPr algn="l" rtl="0">
                        <a:spcAft>
                          <a:spcPts val="0"/>
                        </a:spcAft>
                      </a:pPr>
                      <a:r>
                        <a:rPr lang="en-US" sz="1000" b="1" dirty="0">
                          <a:effectLst/>
                        </a:rPr>
                        <a:t>Describe the behavior of the adults and children, communication, interactions </a:t>
                      </a:r>
                      <a:r>
                        <a:rPr lang="en-US" sz="1000" b="0" dirty="0">
                          <a:effectLst/>
                        </a:rPr>
                        <a:t>(provide details and examples of the above indices, staff members’ attitudes, parent-child interactions, joint play between caregivers/parents and children, among children, and interactions and conversation among adults):</a:t>
                      </a:r>
                      <a:endParaRPr lang="he-IL" sz="1000" b="0" dirty="0">
                        <a:effectLst/>
                      </a:endParaRPr>
                    </a:p>
                  </a:txBody>
                  <a:tcPr marL="46910" marR="46910" marT="0" marB="0"/>
                </a:tc>
                <a:tc hMerge="1">
                  <a:txBody>
                    <a:bodyPr/>
                    <a:lstStyle/>
                    <a:p>
                      <a:pPr rtl="1"/>
                      <a:endParaRPr lang="he-IL"/>
                    </a:p>
                  </a:txBody>
                  <a:tcPr/>
                </a:tc>
                <a:extLst>
                  <a:ext uri="{0D108BD9-81ED-4DB2-BD59-A6C34878D82A}">
                    <a16:rowId xmlns:a16="http://schemas.microsoft.com/office/drawing/2014/main" val="832517543"/>
                  </a:ext>
                </a:extLst>
              </a:tr>
            </a:tbl>
          </a:graphicData>
        </a:graphic>
      </p:graphicFrame>
      <p:sp>
        <p:nvSpPr>
          <p:cNvPr id="5" name="TextBox 4">
            <a:extLst>
              <a:ext uri="{FF2B5EF4-FFF2-40B4-BE49-F238E27FC236}">
                <a16:creationId xmlns:a16="http://schemas.microsoft.com/office/drawing/2014/main" id="{D8628082-3AF0-4124-8DDF-887C234DA15C}"/>
              </a:ext>
            </a:extLst>
          </p:cNvPr>
          <p:cNvSpPr txBox="1"/>
          <p:nvPr/>
        </p:nvSpPr>
        <p:spPr>
          <a:xfrm>
            <a:off x="-1" y="-24393"/>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Observation Indicator for indoor play areas, combined with visitor interviews</a:t>
            </a:r>
            <a:endParaRPr lang="he-IL" sz="20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5507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34</a:t>
            </a:fld>
            <a:endParaRPr lang="en-US" sz="1400" dirty="0"/>
          </a:p>
        </p:txBody>
      </p:sp>
      <p:sp>
        <p:nvSpPr>
          <p:cNvPr id="17" name="TextBox 16"/>
          <p:cNvSpPr txBox="1"/>
          <p:nvPr/>
        </p:nvSpPr>
        <p:spPr>
          <a:xfrm>
            <a:off x="1" y="-1"/>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Observation Indicator for Indoor Play Areas Combined with Visitor Interviews</a:t>
            </a:r>
            <a:endParaRPr lang="he-IL" sz="2000" b="1" dirty="0">
              <a:solidFill>
                <a:schemeClr val="bg1"/>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319FDA69-4B85-4008-B2DE-AAE19577AE6F}"/>
              </a:ext>
            </a:extLst>
          </p:cNvPr>
          <p:cNvSpPr txBox="1"/>
          <p:nvPr/>
        </p:nvSpPr>
        <p:spPr>
          <a:xfrm>
            <a:off x="414678" y="864699"/>
            <a:ext cx="11362643" cy="380682"/>
          </a:xfrm>
          <a:prstGeom prst="rect">
            <a:avLst/>
          </a:prstGeom>
          <a:noFill/>
        </p:spPr>
        <p:txBody>
          <a:bodyPr wrap="square" rtlCol="1">
            <a:spAutoFit/>
          </a:bodyPr>
          <a:lstStyle/>
          <a:p>
            <a:pPr algn="r" rtl="1">
              <a:lnSpc>
                <a:spcPct val="150000"/>
              </a:lnSpc>
            </a:pPr>
            <a:endParaRPr lang="he-IL" sz="1400" dirty="0"/>
          </a:p>
        </p:txBody>
      </p:sp>
      <p:pic>
        <p:nvPicPr>
          <p:cNvPr id="9" name="Picture 8">
            <a:extLst>
              <a:ext uri="{FF2B5EF4-FFF2-40B4-BE49-F238E27FC236}">
                <a16:creationId xmlns:a16="http://schemas.microsoft.com/office/drawing/2014/main" id="{7C3C28D8-2084-40A2-A91D-D62E86CBDCBC}"/>
              </a:ext>
            </a:extLst>
          </p:cNvPr>
          <p:cNvPicPr>
            <a:picLocks noChangeAspect="1"/>
          </p:cNvPicPr>
          <p:nvPr/>
        </p:nvPicPr>
        <p:blipFill>
          <a:blip r:embed="rId3"/>
          <a:stretch>
            <a:fillRect/>
          </a:stretch>
        </p:blipFill>
        <p:spPr>
          <a:xfrm>
            <a:off x="1324093" y="864699"/>
            <a:ext cx="9777730" cy="4524375"/>
          </a:xfrm>
          <a:prstGeom prst="rect">
            <a:avLst/>
          </a:prstGeom>
        </p:spPr>
      </p:pic>
      <p:sp>
        <p:nvSpPr>
          <p:cNvPr id="10" name="Rectangle 9">
            <a:extLst>
              <a:ext uri="{FF2B5EF4-FFF2-40B4-BE49-F238E27FC236}">
                <a16:creationId xmlns:a16="http://schemas.microsoft.com/office/drawing/2014/main" id="{3C897363-7AA5-4A8C-BD05-84AD42C449FC}"/>
              </a:ext>
            </a:extLst>
          </p:cNvPr>
          <p:cNvSpPr/>
          <p:nvPr/>
        </p:nvSpPr>
        <p:spPr>
          <a:xfrm>
            <a:off x="924560" y="5770163"/>
            <a:ext cx="8514080" cy="446276"/>
          </a:xfrm>
          <a:prstGeom prst="rect">
            <a:avLst/>
          </a:prstGeom>
        </p:spPr>
        <p:txBody>
          <a:bodyPr wrap="square">
            <a:spAutoFit/>
          </a:bodyPr>
          <a:lstStyle/>
          <a:p>
            <a:pPr algn="l">
              <a:spcAft>
                <a:spcPts val="0"/>
              </a:spcAft>
            </a:pPr>
            <a:r>
              <a:rPr lang="en-US" sz="1200" dirty="0">
                <a:latin typeface="Times New Roman" panose="02020603050405020304" pitchFamily="18" charset="0"/>
                <a:ea typeface="Calibri" panose="020F0502020204030204" pitchFamily="34" charset="0"/>
                <a:cs typeface="Calibri" panose="020F0502020204030204" pitchFamily="34" charset="0"/>
              </a:rPr>
              <a:t>From the report: </a:t>
            </a:r>
            <a:r>
              <a:rPr lang="en-US" sz="1200" i="1" dirty="0">
                <a:latin typeface="Times New Roman" panose="02020603050405020304" pitchFamily="18" charset="0"/>
                <a:ea typeface="Calibri" panose="020F0502020204030204" pitchFamily="34" charset="0"/>
                <a:cs typeface="Calibri" panose="020F0502020204030204" pitchFamily="34" charset="0"/>
              </a:rPr>
              <a:t>Games for Early Childhood: Perception, Program and Planning Guidelines</a:t>
            </a:r>
            <a:endParaRPr lang="he-IL" sz="1200" b="1" i="1" dirty="0">
              <a:latin typeface="Times New Roman" panose="02020603050405020304" pitchFamily="18" charset="0"/>
              <a:ea typeface="Calibri" panose="020F0502020204030204" pitchFamily="34" charset="0"/>
              <a:cs typeface="Calibri" panose="020F0502020204030204" pitchFamily="34" charset="0"/>
            </a:endParaRPr>
          </a:p>
          <a:p>
            <a:pPr algn="l">
              <a:spcAft>
                <a:spcPts val="0"/>
              </a:spcAft>
            </a:pPr>
            <a:r>
              <a:rPr lang="en-US" sz="1100" dirty="0">
                <a:latin typeface="Times New Roman" panose="02020603050405020304" pitchFamily="18" charset="0"/>
                <a:ea typeface="Calibri" panose="020F0502020204030204" pitchFamily="34" charset="0"/>
                <a:cs typeface="Calibri" panose="020F0502020204030204" pitchFamily="34" charset="0"/>
              </a:rPr>
              <a:t>Urban95, Community, Culture and Sports Administration, Construction and Infrastructure Administration - Tel Aviv-Jaffa Municipality</a:t>
            </a:r>
            <a:endParaRPr lang="en-US" sz="11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2435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25A3F-3824-4813-A7D9-137F84601B5D}"/>
              </a:ext>
            </a:extLst>
          </p:cNvPr>
          <p:cNvSpPr>
            <a:spLocks noGrp="1"/>
          </p:cNvSpPr>
          <p:nvPr>
            <p:ph type="sldNum" sz="quarter" idx="12"/>
          </p:nvPr>
        </p:nvSpPr>
        <p:spPr/>
        <p:txBody>
          <a:bodyPr/>
          <a:lstStyle/>
          <a:p>
            <a:fld id="{F2736200-3204-44C4-A5EC-985817706BA3}" type="slidenum">
              <a:rPr lang="en-US" smtClean="0"/>
              <a:t>35</a:t>
            </a:fld>
            <a:endParaRPr lang="en-US" dirty="0"/>
          </a:p>
        </p:txBody>
      </p:sp>
      <p:graphicFrame>
        <p:nvGraphicFramePr>
          <p:cNvPr id="4" name="טבלה 3"/>
          <p:cNvGraphicFramePr>
            <a:graphicFrameLocks noGrp="1"/>
          </p:cNvGraphicFramePr>
          <p:nvPr>
            <p:extLst>
              <p:ext uri="{D42A27DB-BD31-4B8C-83A1-F6EECF244321}">
                <p14:modId xmlns:p14="http://schemas.microsoft.com/office/powerpoint/2010/main" val="3635869316"/>
              </p:ext>
            </p:extLst>
          </p:nvPr>
        </p:nvGraphicFramePr>
        <p:xfrm>
          <a:off x="201324" y="479371"/>
          <a:ext cx="11914974" cy="5793013"/>
        </p:xfrm>
        <a:graphic>
          <a:graphicData uri="http://schemas.openxmlformats.org/drawingml/2006/table">
            <a:tbl>
              <a:tblPr firstRow="1" firstCol="1" bandRow="1">
                <a:tableStyleId>{5C22544A-7EE6-4342-B048-85BDC9FD1C3A}</a:tableStyleId>
              </a:tblPr>
              <a:tblGrid>
                <a:gridCol w="368885">
                  <a:extLst>
                    <a:ext uri="{9D8B030D-6E8A-4147-A177-3AD203B41FA5}">
                      <a16:colId xmlns:a16="http://schemas.microsoft.com/office/drawing/2014/main" val="1861124249"/>
                    </a:ext>
                  </a:extLst>
                </a:gridCol>
                <a:gridCol w="2655969">
                  <a:extLst>
                    <a:ext uri="{9D8B030D-6E8A-4147-A177-3AD203B41FA5}">
                      <a16:colId xmlns:a16="http://schemas.microsoft.com/office/drawing/2014/main" val="3272649061"/>
                    </a:ext>
                  </a:extLst>
                </a:gridCol>
                <a:gridCol w="2879727">
                  <a:extLst>
                    <a:ext uri="{9D8B030D-6E8A-4147-A177-3AD203B41FA5}">
                      <a16:colId xmlns:a16="http://schemas.microsoft.com/office/drawing/2014/main" val="2257391106"/>
                    </a:ext>
                  </a:extLst>
                </a:gridCol>
                <a:gridCol w="2893319">
                  <a:extLst>
                    <a:ext uri="{9D8B030D-6E8A-4147-A177-3AD203B41FA5}">
                      <a16:colId xmlns:a16="http://schemas.microsoft.com/office/drawing/2014/main" val="280985158"/>
                    </a:ext>
                  </a:extLst>
                </a:gridCol>
                <a:gridCol w="3117074">
                  <a:extLst>
                    <a:ext uri="{9D8B030D-6E8A-4147-A177-3AD203B41FA5}">
                      <a16:colId xmlns:a16="http://schemas.microsoft.com/office/drawing/2014/main" val="1254049278"/>
                    </a:ext>
                  </a:extLst>
                </a:gridCol>
              </a:tblGrid>
              <a:tr h="221171">
                <a:tc>
                  <a:txBody>
                    <a:bodyPr/>
                    <a:lstStyle/>
                    <a:p>
                      <a:pPr algn="r" rtl="1">
                        <a:spcAft>
                          <a:spcPts val="0"/>
                        </a:spcAft>
                      </a:pPr>
                      <a:r>
                        <a:rPr lang="he-IL" sz="1050" dirty="0">
                          <a:effectLst/>
                        </a:rPr>
                        <a:t> </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gridSpan="4">
                  <a:txBody>
                    <a:bodyPr/>
                    <a:lstStyle/>
                    <a:p>
                      <a:pPr algn="l" rtl="0">
                        <a:spcAft>
                          <a:spcPts val="0"/>
                        </a:spcAft>
                      </a:pPr>
                      <a:r>
                        <a:rPr lang="en-US" sz="1050" dirty="0">
                          <a:effectLst/>
                        </a:rPr>
                        <a:t>Responses - Family # ____________</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732531746"/>
                  </a:ext>
                </a:extLst>
              </a:tr>
              <a:tr h="181285">
                <a:tc rowSpan="11">
                  <a:txBody>
                    <a:bodyPr/>
                    <a:lstStyle/>
                    <a:p>
                      <a:pPr algn="r" rtl="1">
                        <a:spcAft>
                          <a:spcPts val="0"/>
                        </a:spcAft>
                      </a:pPr>
                      <a:r>
                        <a:rPr lang="he-IL" sz="1050" dirty="0">
                          <a:effectLst/>
                        </a:rPr>
                        <a:t> </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gridSpan="2">
                  <a:txBody>
                    <a:bodyPr/>
                    <a:lstStyle/>
                    <a:p>
                      <a:pPr algn="l" rtl="0">
                        <a:spcAft>
                          <a:spcPts val="0"/>
                        </a:spcAft>
                      </a:pPr>
                      <a:r>
                        <a:rPr lang="en-US" sz="1050" dirty="0">
                          <a:effectLst/>
                          <a:latin typeface="+mn-lt"/>
                          <a:ea typeface="Calibri" panose="020F0502020204030204" pitchFamily="34" charset="0"/>
                          <a:cs typeface="Arial" panose="020B0604020202020204" pitchFamily="34" charset="0"/>
                        </a:rPr>
                        <a:t>Adult 2  Relationship: Parent/Grandparent/Caregiver/Other      </a:t>
                      </a:r>
                      <a:r>
                        <a:rPr lang="en-US" sz="1050" u="sng" dirty="0">
                          <a:effectLst/>
                          <a:latin typeface="+mn-lt"/>
                          <a:ea typeface="Calibri" panose="020F0502020204030204" pitchFamily="34" charset="0"/>
                          <a:cs typeface="Arial" panose="020B0604020202020204" pitchFamily="34" charset="0"/>
                        </a:rPr>
                        <a:t>Gender</a:t>
                      </a:r>
                      <a:r>
                        <a:rPr lang="en-US" sz="1050" dirty="0">
                          <a:effectLst/>
                          <a:latin typeface="+mn-lt"/>
                          <a:ea typeface="Calibri" panose="020F0502020204030204" pitchFamily="34" charset="0"/>
                          <a:cs typeface="Arial" panose="020B0604020202020204" pitchFamily="34" charset="0"/>
                        </a:rPr>
                        <a:t>: M/F   </a:t>
                      </a:r>
                      <a:r>
                        <a:rPr lang="en-US" sz="1050" u="sng" dirty="0">
                          <a:effectLst/>
                          <a:latin typeface="+mn-lt"/>
                          <a:ea typeface="Calibri" panose="020F0502020204030204" pitchFamily="34" charset="0"/>
                          <a:cs typeface="Arial" panose="020B0604020202020204" pitchFamily="34" charset="0"/>
                        </a:rPr>
                        <a:t>Age</a:t>
                      </a:r>
                      <a:r>
                        <a:rPr lang="en-US" sz="1050" dirty="0">
                          <a:effectLst/>
                          <a:latin typeface="+mn-lt"/>
                          <a:ea typeface="Calibri" panose="020F0502020204030204" pitchFamily="34" charset="0"/>
                          <a:cs typeface="Arial" panose="020B0604020202020204" pitchFamily="34" charset="0"/>
                        </a:rPr>
                        <a:t>:</a:t>
                      </a:r>
                    </a:p>
                  </a:txBody>
                  <a:tcPr marL="25294" marR="25294" marT="0" marB="0"/>
                </a:tc>
                <a:tc hMerge="1">
                  <a:txBody>
                    <a:bodyPr/>
                    <a:lstStyle/>
                    <a:p>
                      <a:pPr rtl="1"/>
                      <a:endParaRPr lang="he-IL"/>
                    </a:p>
                  </a:txBody>
                  <a:tcPr/>
                </a:tc>
                <a:tc gridSpan="2">
                  <a:txBody>
                    <a:bodyPr/>
                    <a:lstStyle/>
                    <a:p>
                      <a:pPr algn="l" rtl="0">
                        <a:spcAft>
                          <a:spcPts val="0"/>
                        </a:spcAft>
                      </a:pPr>
                      <a:r>
                        <a:rPr lang="en-US" sz="1050" dirty="0">
                          <a:effectLst/>
                          <a:latin typeface="+mn-lt"/>
                          <a:ea typeface="Calibri" panose="020F0502020204030204" pitchFamily="34" charset="0"/>
                          <a:cs typeface="Arial" panose="020B0604020202020204" pitchFamily="34" charset="0"/>
                        </a:rPr>
                        <a:t>Adult 1  Relationship: Parent/Grandparent/Caregiver/Other      </a:t>
                      </a:r>
                      <a:r>
                        <a:rPr lang="en-US" sz="1050" u="sng" dirty="0">
                          <a:effectLst/>
                          <a:latin typeface="+mn-lt"/>
                          <a:ea typeface="Calibri" panose="020F0502020204030204" pitchFamily="34" charset="0"/>
                          <a:cs typeface="Arial" panose="020B0604020202020204" pitchFamily="34" charset="0"/>
                        </a:rPr>
                        <a:t>Gender</a:t>
                      </a:r>
                      <a:r>
                        <a:rPr lang="en-US" sz="1050" dirty="0">
                          <a:effectLst/>
                          <a:latin typeface="+mn-lt"/>
                          <a:ea typeface="Calibri" panose="020F0502020204030204" pitchFamily="34" charset="0"/>
                          <a:cs typeface="Arial" panose="020B0604020202020204" pitchFamily="34" charset="0"/>
                        </a:rPr>
                        <a:t>: M/F   </a:t>
                      </a:r>
                      <a:r>
                        <a:rPr lang="en-US" sz="1050" u="sng" dirty="0">
                          <a:effectLst/>
                          <a:latin typeface="+mn-lt"/>
                          <a:ea typeface="Calibri" panose="020F0502020204030204" pitchFamily="34" charset="0"/>
                          <a:cs typeface="Arial" panose="020B0604020202020204" pitchFamily="34" charset="0"/>
                        </a:rPr>
                        <a:t>Age</a:t>
                      </a:r>
                      <a:r>
                        <a:rPr lang="en-US" sz="1050" dirty="0">
                          <a:effectLst/>
                          <a:latin typeface="+mn-lt"/>
                          <a:ea typeface="Calibri" panose="020F0502020204030204" pitchFamily="34" charset="0"/>
                          <a:cs typeface="Arial" panose="020B0604020202020204" pitchFamily="34" charset="0"/>
                        </a:rPr>
                        <a:t>:</a:t>
                      </a:r>
                    </a:p>
                  </a:txBody>
                  <a:tcPr marL="25294" marR="25294" marT="0" marB="0"/>
                </a:tc>
                <a:tc hMerge="1">
                  <a:txBody>
                    <a:bodyPr/>
                    <a:lstStyle/>
                    <a:p>
                      <a:pPr rtl="1"/>
                      <a:endParaRPr lang="he-IL"/>
                    </a:p>
                  </a:txBody>
                  <a:tcPr/>
                </a:tc>
                <a:extLst>
                  <a:ext uri="{0D108BD9-81ED-4DB2-BD59-A6C34878D82A}">
                    <a16:rowId xmlns:a16="http://schemas.microsoft.com/office/drawing/2014/main" val="2173474782"/>
                  </a:ext>
                </a:extLst>
              </a:tr>
              <a:tr h="300983">
                <a:tc vMerge="1">
                  <a:txBody>
                    <a:bodyPr/>
                    <a:lstStyle/>
                    <a:p>
                      <a:pPr rtl="1"/>
                      <a:endParaRPr lang="he-IL"/>
                    </a:p>
                  </a:txBody>
                  <a:tcPr/>
                </a:tc>
                <a:tc>
                  <a:txBody>
                    <a:bodyPr/>
                    <a:lstStyle/>
                    <a:p>
                      <a:pPr algn="l" rtl="0">
                        <a:spcAft>
                          <a:spcPts val="0"/>
                        </a:spcAft>
                      </a:pPr>
                      <a:r>
                        <a:rPr lang="en-US" sz="1050" u="none" dirty="0">
                          <a:effectLst/>
                          <a:latin typeface="+mn-lt"/>
                          <a:ea typeface="Calibri" panose="020F0502020204030204" pitchFamily="34" charset="0"/>
                          <a:cs typeface="Arial" panose="020B0604020202020204" pitchFamily="34" charset="0"/>
                        </a:rPr>
                        <a:t>Child 3   </a:t>
                      </a:r>
                      <a:r>
                        <a:rPr lang="en-US" sz="1050" u="sng" dirty="0">
                          <a:effectLst/>
                          <a:latin typeface="+mn-lt"/>
                          <a:ea typeface="Calibri" panose="020F0502020204030204" pitchFamily="34" charset="0"/>
                          <a:cs typeface="Arial" panose="020B0604020202020204" pitchFamily="34" charset="0"/>
                        </a:rPr>
                        <a:t>Gender</a:t>
                      </a:r>
                      <a:r>
                        <a:rPr lang="en-US" sz="1050" u="none" dirty="0">
                          <a:effectLst/>
                          <a:latin typeface="+mn-lt"/>
                          <a:ea typeface="Calibri" panose="020F0502020204030204" pitchFamily="34" charset="0"/>
                          <a:cs typeface="Arial" panose="020B0604020202020204" pitchFamily="34" charset="0"/>
                        </a:rPr>
                        <a:t>: M/F  </a:t>
                      </a:r>
                      <a:r>
                        <a:rPr lang="en-US" sz="1050" u="sng" dirty="0">
                          <a:effectLst/>
                          <a:latin typeface="+mn-lt"/>
                          <a:ea typeface="Calibri" panose="020F0502020204030204" pitchFamily="34" charset="0"/>
                          <a:cs typeface="Arial" panose="020B0604020202020204" pitchFamily="34" charset="0"/>
                        </a:rPr>
                        <a:t>Age</a:t>
                      </a:r>
                      <a:r>
                        <a:rPr lang="en-US" sz="1050" u="none" dirty="0">
                          <a:effectLst/>
                          <a:latin typeface="+mn-lt"/>
                          <a:ea typeface="Calibri" panose="020F0502020204030204" pitchFamily="34" charset="0"/>
                          <a:cs typeface="Arial" panose="020B0604020202020204" pitchFamily="34" charset="0"/>
                        </a:rPr>
                        <a:t>: </a:t>
                      </a:r>
                    </a:p>
                  </a:txBody>
                  <a:tcPr marL="25294" marR="25294" marT="0" marB="0"/>
                </a:tc>
                <a:tc>
                  <a:txBody>
                    <a:bodyPr/>
                    <a:lstStyle/>
                    <a:p>
                      <a:pPr algn="l" rtl="0">
                        <a:spcAft>
                          <a:spcPts val="0"/>
                        </a:spcAft>
                      </a:pPr>
                      <a:r>
                        <a:rPr lang="en-US" sz="1050" u="none" dirty="0">
                          <a:effectLst/>
                          <a:latin typeface="+mn-lt"/>
                          <a:ea typeface="Calibri" panose="020F0502020204030204" pitchFamily="34" charset="0"/>
                          <a:cs typeface="Arial" panose="020B0604020202020204" pitchFamily="34" charset="0"/>
                        </a:rPr>
                        <a:t>Child 3   </a:t>
                      </a:r>
                      <a:r>
                        <a:rPr lang="en-US" sz="1050" u="sng" dirty="0">
                          <a:effectLst/>
                          <a:latin typeface="+mn-lt"/>
                          <a:ea typeface="Calibri" panose="020F0502020204030204" pitchFamily="34" charset="0"/>
                          <a:cs typeface="Arial" panose="020B0604020202020204" pitchFamily="34" charset="0"/>
                        </a:rPr>
                        <a:t>Gender</a:t>
                      </a:r>
                      <a:r>
                        <a:rPr lang="en-US" sz="1050" u="none" dirty="0">
                          <a:effectLst/>
                          <a:latin typeface="+mn-lt"/>
                          <a:ea typeface="Calibri" panose="020F0502020204030204" pitchFamily="34" charset="0"/>
                          <a:cs typeface="Arial" panose="020B0604020202020204" pitchFamily="34" charset="0"/>
                        </a:rPr>
                        <a:t>: M/F  </a:t>
                      </a:r>
                      <a:r>
                        <a:rPr lang="en-US" sz="1050" u="sng" dirty="0">
                          <a:effectLst/>
                          <a:latin typeface="+mn-lt"/>
                          <a:ea typeface="Calibri" panose="020F0502020204030204" pitchFamily="34" charset="0"/>
                          <a:cs typeface="Arial" panose="020B0604020202020204" pitchFamily="34" charset="0"/>
                        </a:rPr>
                        <a:t>Age</a:t>
                      </a:r>
                      <a:r>
                        <a:rPr lang="en-US" sz="1050" u="none" dirty="0">
                          <a:effectLst/>
                          <a:latin typeface="+mn-lt"/>
                          <a:ea typeface="Calibri" panose="020F0502020204030204" pitchFamily="34" charset="0"/>
                          <a:cs typeface="Arial" panose="020B0604020202020204" pitchFamily="34" charset="0"/>
                        </a:rPr>
                        <a:t>: </a:t>
                      </a:r>
                    </a:p>
                  </a:txBody>
                  <a:tcPr marL="25294" marR="25294" marT="0" marB="0"/>
                </a:tc>
                <a:tc>
                  <a:txBody>
                    <a:bodyPr/>
                    <a:lstStyle/>
                    <a:p>
                      <a:pPr algn="l" rtl="0">
                        <a:spcAft>
                          <a:spcPts val="0"/>
                        </a:spcAft>
                      </a:pPr>
                      <a:r>
                        <a:rPr lang="en-US" sz="1050" u="none" dirty="0">
                          <a:effectLst/>
                          <a:latin typeface="+mn-lt"/>
                          <a:ea typeface="Calibri" panose="020F0502020204030204" pitchFamily="34" charset="0"/>
                          <a:cs typeface="Arial" panose="020B0604020202020204" pitchFamily="34" charset="0"/>
                        </a:rPr>
                        <a:t>Child 2   </a:t>
                      </a:r>
                      <a:r>
                        <a:rPr lang="en-US" sz="1050" u="sng" dirty="0">
                          <a:effectLst/>
                          <a:latin typeface="+mn-lt"/>
                          <a:ea typeface="Calibri" panose="020F0502020204030204" pitchFamily="34" charset="0"/>
                          <a:cs typeface="Arial" panose="020B0604020202020204" pitchFamily="34" charset="0"/>
                        </a:rPr>
                        <a:t>Gender</a:t>
                      </a:r>
                      <a:r>
                        <a:rPr lang="en-US" sz="1050" u="none" dirty="0">
                          <a:effectLst/>
                          <a:latin typeface="+mn-lt"/>
                          <a:ea typeface="Calibri" panose="020F0502020204030204" pitchFamily="34" charset="0"/>
                          <a:cs typeface="Arial" panose="020B0604020202020204" pitchFamily="34" charset="0"/>
                        </a:rPr>
                        <a:t>: M/F  </a:t>
                      </a:r>
                      <a:r>
                        <a:rPr lang="en-US" sz="1050" u="sng" dirty="0">
                          <a:effectLst/>
                          <a:latin typeface="+mn-lt"/>
                          <a:ea typeface="Calibri" panose="020F0502020204030204" pitchFamily="34" charset="0"/>
                          <a:cs typeface="Arial" panose="020B0604020202020204" pitchFamily="34" charset="0"/>
                        </a:rPr>
                        <a:t>Age</a:t>
                      </a:r>
                      <a:r>
                        <a:rPr lang="en-US" sz="1050" u="none" dirty="0">
                          <a:effectLst/>
                          <a:latin typeface="+mn-lt"/>
                          <a:ea typeface="Calibri" panose="020F0502020204030204" pitchFamily="34" charset="0"/>
                          <a:cs typeface="Arial" panose="020B0604020202020204" pitchFamily="34" charset="0"/>
                        </a:rPr>
                        <a:t>: </a:t>
                      </a:r>
                    </a:p>
                  </a:txBody>
                  <a:tcPr marL="25294" marR="25294" marT="0" marB="0"/>
                </a:tc>
                <a:tc>
                  <a:txBody>
                    <a:bodyPr/>
                    <a:lstStyle/>
                    <a:p>
                      <a:pPr algn="l" rtl="0">
                        <a:spcAft>
                          <a:spcPts val="0"/>
                        </a:spcAft>
                      </a:pPr>
                      <a:r>
                        <a:rPr lang="en-US" sz="1050" u="none" dirty="0">
                          <a:effectLst/>
                          <a:latin typeface="+mn-lt"/>
                          <a:ea typeface="Calibri" panose="020F0502020204030204" pitchFamily="34" charset="0"/>
                          <a:cs typeface="Arial" panose="020B0604020202020204" pitchFamily="34" charset="0"/>
                        </a:rPr>
                        <a:t>Child 1   </a:t>
                      </a:r>
                      <a:r>
                        <a:rPr lang="en-US" sz="1050" u="sng" dirty="0">
                          <a:effectLst/>
                          <a:latin typeface="+mn-lt"/>
                          <a:ea typeface="Calibri" panose="020F0502020204030204" pitchFamily="34" charset="0"/>
                          <a:cs typeface="Arial" panose="020B0604020202020204" pitchFamily="34" charset="0"/>
                        </a:rPr>
                        <a:t>Gender</a:t>
                      </a:r>
                      <a:r>
                        <a:rPr lang="en-US" sz="1050" u="none" dirty="0">
                          <a:effectLst/>
                          <a:latin typeface="+mn-lt"/>
                          <a:ea typeface="Calibri" panose="020F0502020204030204" pitchFamily="34" charset="0"/>
                          <a:cs typeface="Arial" panose="020B0604020202020204" pitchFamily="34" charset="0"/>
                        </a:rPr>
                        <a:t>: M/F  </a:t>
                      </a:r>
                      <a:r>
                        <a:rPr lang="en-US" sz="1050" u="sng" dirty="0">
                          <a:effectLst/>
                          <a:latin typeface="+mn-lt"/>
                          <a:ea typeface="Calibri" panose="020F0502020204030204" pitchFamily="34" charset="0"/>
                          <a:cs typeface="Arial" panose="020B0604020202020204" pitchFamily="34" charset="0"/>
                        </a:rPr>
                        <a:t>Age</a:t>
                      </a:r>
                      <a:r>
                        <a:rPr lang="en-US" sz="1050" u="none" dirty="0">
                          <a:effectLst/>
                          <a:latin typeface="+mn-lt"/>
                          <a:ea typeface="Calibri" panose="020F0502020204030204" pitchFamily="34" charset="0"/>
                          <a:cs typeface="Arial" panose="020B0604020202020204" pitchFamily="34" charset="0"/>
                        </a:rPr>
                        <a:t>: </a:t>
                      </a:r>
                    </a:p>
                  </a:txBody>
                  <a:tcPr marL="25294" marR="25294" marT="0" marB="0"/>
                </a:tc>
                <a:extLst>
                  <a:ext uri="{0D108BD9-81ED-4DB2-BD59-A6C34878D82A}">
                    <a16:rowId xmlns:a16="http://schemas.microsoft.com/office/drawing/2014/main" val="2015270952"/>
                  </a:ext>
                </a:extLst>
              </a:tr>
              <a:tr h="347518">
                <a:tc vMerge="1">
                  <a:txBody>
                    <a:bodyPr/>
                    <a:lstStyle/>
                    <a:p>
                      <a:pPr rtl="1"/>
                      <a:endParaRPr lang="he-IL"/>
                    </a:p>
                  </a:txBody>
                  <a:tcPr/>
                </a:tc>
                <a:tc gridSpan="4">
                  <a:txBody>
                    <a:bodyPr/>
                    <a:lstStyle/>
                    <a:p>
                      <a:pPr algn="l" rtl="0">
                        <a:lnSpc>
                          <a:spcPct val="115000"/>
                        </a:lnSpc>
                        <a:spcAft>
                          <a:spcPts val="0"/>
                        </a:spcAft>
                      </a:pPr>
                      <a:r>
                        <a:rPr lang="en-US" sz="1050" dirty="0">
                          <a:effectLst/>
                          <a:latin typeface="+mn-lt"/>
                        </a:rPr>
                        <a:t>Residence: In neighborhood/Outside neighborhood         Frequency of arrival: daily/ several times per week/ once a week/ less often        Means of arrival: by foot/bike/car/public transport     </a:t>
                      </a:r>
                    </a:p>
                    <a:p>
                      <a:pPr algn="l" rtl="0">
                        <a:lnSpc>
                          <a:spcPct val="115000"/>
                        </a:lnSpc>
                        <a:spcAft>
                          <a:spcPts val="0"/>
                        </a:spcAft>
                      </a:pPr>
                      <a:r>
                        <a:rPr lang="en-US" sz="1050" dirty="0">
                          <a:effectLst/>
                          <a:latin typeface="+mn-lt"/>
                        </a:rPr>
                        <a:t>Duration of stay: half hour/hour/hour and a half/ two hours/more than two hours </a:t>
                      </a:r>
                      <a:r>
                        <a:rPr lang="he-IL" sz="1050" dirty="0">
                          <a:effectLst/>
                          <a:latin typeface="+mn-lt"/>
                        </a:rPr>
                        <a:t> </a:t>
                      </a:r>
                      <a:endParaRPr lang="en-US" sz="1050" dirty="0">
                        <a:effectLst/>
                        <a:latin typeface="+mn-lt"/>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2746158373"/>
                  </a:ext>
                </a:extLst>
              </a:tr>
              <a:tr h="434535">
                <a:tc vMerge="1">
                  <a:txBody>
                    <a:bodyPr/>
                    <a:lstStyle/>
                    <a:p>
                      <a:pPr rtl="1"/>
                      <a:endParaRPr lang="he-IL"/>
                    </a:p>
                  </a:txBody>
                  <a:tcPr/>
                </a:tc>
                <a:tc gridSpan="4">
                  <a:txBody>
                    <a:bodyPr/>
                    <a:lstStyle/>
                    <a:p>
                      <a:pPr algn="l" rtl="0">
                        <a:spcAft>
                          <a:spcPts val="0"/>
                        </a:spcAft>
                      </a:pPr>
                      <a:r>
                        <a:rPr lang="en-US" sz="1050" dirty="0">
                          <a:effectLst/>
                          <a:latin typeface="+mn-lt"/>
                          <a:ea typeface="Calibri" panose="020F0502020204030204" pitchFamily="34" charset="0"/>
                          <a:cs typeface="Arial" panose="020B0604020202020204" pitchFamily="34" charset="0"/>
                        </a:rPr>
                        <a:t>How was your visit to the indoor play area today? What did you and/or your child play with? Who did you and/or your child play with? (Not to be read: child played alone, with siblings, with friends/other children, with an adult)</a:t>
                      </a: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932604869"/>
                  </a:ext>
                </a:extLst>
              </a:tr>
              <a:tr h="609977">
                <a:tc vMerge="1">
                  <a:txBody>
                    <a:bodyPr/>
                    <a:lstStyle/>
                    <a:p>
                      <a:pPr rtl="1"/>
                      <a:endParaRPr lang="he-IL"/>
                    </a:p>
                  </a:txBody>
                  <a:tcPr/>
                </a:tc>
                <a:tc gridSpan="4">
                  <a:txBody>
                    <a:bodyPr/>
                    <a:lstStyle/>
                    <a:p>
                      <a:pPr algn="l" rtl="0">
                        <a:spcAft>
                          <a:spcPts val="0"/>
                        </a:spcAft>
                      </a:pPr>
                      <a:r>
                        <a:rPr lang="en-US" sz="1050" dirty="0">
                          <a:effectLst/>
                        </a:rPr>
                        <a:t>Which facility/equipment did you and/or your child enjoy the most and why? What did you and/or your child learn? (Not to be read – it was fun, interesting, new, helpful, enriching, instructive)</a:t>
                      </a:r>
                      <a:endParaRPr lang="he-IL" sz="1050" dirty="0">
                        <a:effectLst/>
                      </a:endParaRPr>
                    </a:p>
                    <a:p>
                      <a:pPr algn="r" rtl="1">
                        <a:spcAft>
                          <a:spcPts val="0"/>
                        </a:spcAft>
                      </a:pPr>
                      <a:endParaRPr lang="he-IL" sz="1050" dirty="0">
                        <a:effectLst/>
                      </a:endParaRPr>
                    </a:p>
                    <a:p>
                      <a:pPr algn="l" rtl="0">
                        <a:spcAft>
                          <a:spcPts val="0"/>
                        </a:spcAft>
                      </a:pPr>
                      <a:r>
                        <a:rPr lang="en-US" sz="1050" dirty="0">
                          <a:effectLst/>
                        </a:rPr>
                        <a:t>If they indoor play area was renovated: Did you come to this indoor play area before its renovation, or only afterwards? If you were here before the renovation - what was it like before, and what has changed?</a:t>
                      </a:r>
                      <a:endParaRPr lang="he-IL" sz="1050" dirty="0">
                        <a:effectLst/>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554553638"/>
                  </a:ext>
                </a:extLst>
              </a:tr>
              <a:tr h="936627">
                <a:tc vMerge="1">
                  <a:txBody>
                    <a:bodyPr/>
                    <a:lstStyle/>
                    <a:p>
                      <a:pPr rtl="1"/>
                      <a:endParaRPr lang="he-IL"/>
                    </a:p>
                  </a:txBody>
                  <a:tcPr/>
                </a:tc>
                <a:tc gridSpan="4">
                  <a:txBody>
                    <a:bodyPr/>
                    <a:lstStyle/>
                    <a:p>
                      <a:pPr algn="l" rtl="0">
                        <a:spcAft>
                          <a:spcPts val="0"/>
                        </a:spcAft>
                      </a:pPr>
                      <a:r>
                        <a:rPr lang="en-US" sz="1050" dirty="0">
                          <a:effectLst/>
                        </a:rPr>
                        <a:t>If the visitor indicates it was their first time (or one of their first times) at this indoor play area, ask: How did you hear about this place? From a friend, from the community center’s WhatsApp group, from another community WhatsApp group,  from other social networks, from the kindergarten’s WhatsApp group, advertising from the Municipality / community center, other ___</a:t>
                      </a:r>
                    </a:p>
                    <a:p>
                      <a:pPr algn="l" rtl="0">
                        <a:spcAft>
                          <a:spcPts val="0"/>
                        </a:spcAft>
                      </a:pPr>
                      <a:endParaRPr lang="en-US" sz="1050" dirty="0">
                        <a:effectLst/>
                      </a:endParaRPr>
                    </a:p>
                    <a:p>
                      <a:pPr algn="l" rtl="0">
                        <a:spcAft>
                          <a:spcPts val="0"/>
                        </a:spcAft>
                      </a:pPr>
                      <a:r>
                        <a:rPr lang="en-US" sz="1050" dirty="0">
                          <a:effectLst/>
                        </a:rPr>
                        <a:t>Management: Did you need help in receiving information and coordination before the visit? Was someone available to answer inquiries and to help you obtain all the necessary information before the visit?</a:t>
                      </a:r>
                    </a:p>
                    <a:p>
                      <a:pPr algn="l" rtl="0">
                        <a:spcAft>
                          <a:spcPts val="0"/>
                        </a:spcAft>
                      </a:pPr>
                      <a:endParaRPr lang="he-IL" sz="1050" dirty="0">
                        <a:effectLst/>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2822885638"/>
                  </a:ext>
                </a:extLst>
              </a:tr>
              <a:tr h="297646">
                <a:tc vMerge="1">
                  <a:txBody>
                    <a:bodyPr/>
                    <a:lstStyle/>
                    <a:p>
                      <a:pPr rtl="1"/>
                      <a:endParaRPr lang="he-IL"/>
                    </a:p>
                  </a:txBody>
                  <a:tcPr/>
                </a:tc>
                <a:tc gridSpan="4">
                  <a:txBody>
                    <a:bodyPr/>
                    <a:lstStyle/>
                    <a:p>
                      <a:pPr algn="l" rtl="0">
                        <a:spcAft>
                          <a:spcPts val="0"/>
                        </a:spcAft>
                      </a:pPr>
                      <a:r>
                        <a:rPr lang="en-US" sz="1050" dirty="0">
                          <a:effectLst/>
                        </a:rPr>
                        <a:t>Is there anything you would change about the indoor play area? (Not to be read - staff management, diversity of facilities and accessories, supply of toys, practical needs, services, diaper changing station, etc.)</a:t>
                      </a: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466457326"/>
                  </a:ext>
                </a:extLst>
              </a:tr>
              <a:tr h="243992">
                <a:tc vMerge="1">
                  <a:txBody>
                    <a:bodyPr/>
                    <a:lstStyle/>
                    <a:p>
                      <a:pPr rtl="1"/>
                      <a:endParaRPr lang="he-IL"/>
                    </a:p>
                  </a:txBody>
                  <a:tcPr/>
                </a:tc>
                <a:tc gridSpan="4">
                  <a:txBody>
                    <a:bodyPr/>
                    <a:lstStyle/>
                    <a:p>
                      <a:pPr algn="l" rtl="0">
                        <a:spcAft>
                          <a:spcPts val="0"/>
                        </a:spcAft>
                      </a:pPr>
                      <a:r>
                        <a:rPr lang="en-US" sz="1050" dirty="0">
                          <a:effectLst/>
                        </a:rPr>
                        <a:t>Community aspects: Did visiting the indoor play area create / encourage new relationships with other parents? Was this part of your motivation to come?</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544988415"/>
                  </a:ext>
                </a:extLst>
              </a:tr>
              <a:tr h="312209">
                <a:tc vMerge="1">
                  <a:txBody>
                    <a:bodyPr/>
                    <a:lstStyle/>
                    <a:p>
                      <a:pPr rtl="1"/>
                      <a:endParaRPr lang="he-IL"/>
                    </a:p>
                  </a:txBody>
                  <a:tcPr/>
                </a:tc>
                <a:tc gridSpan="4">
                  <a:txBody>
                    <a:bodyPr/>
                    <a:lstStyle/>
                    <a:p>
                      <a:pPr algn="l" rtl="0">
                        <a:spcAft>
                          <a:spcPts val="0"/>
                        </a:spcAft>
                      </a:pPr>
                      <a:r>
                        <a:rPr lang="en-US" sz="1050" dirty="0">
                          <a:effectLst/>
                        </a:rPr>
                        <a:t>Were you assisted by the staff members in the indoor play area? For operational needs? For advice on other issues, such as parenting? (Not to be read: try to find out if they needed a response to an inquiry or support on parenting issues, ideas for play, problem solving. If so, was a response received?)</a:t>
                      </a:r>
                      <a:endParaRPr lang="he-IL"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098706901"/>
                  </a:ext>
                </a:extLst>
              </a:tr>
              <a:tr h="301430">
                <a:tc vMerge="1">
                  <a:txBody>
                    <a:bodyPr/>
                    <a:lstStyle/>
                    <a:p>
                      <a:pPr rtl="1"/>
                      <a:endParaRPr lang="he-IL"/>
                    </a:p>
                  </a:txBody>
                  <a:tcPr/>
                </a:tc>
                <a:tc gridSpan="4">
                  <a:txBody>
                    <a:bodyPr/>
                    <a:lstStyle/>
                    <a:p>
                      <a:pPr algn="l" rtl="0">
                        <a:spcAft>
                          <a:spcPts val="0"/>
                        </a:spcAft>
                      </a:pPr>
                      <a:r>
                        <a:rPr lang="en-US" sz="1050" dirty="0">
                          <a:effectLst/>
                        </a:rPr>
                        <a:t>Will you come here again? Why or why not? What would prevent you from coming again?</a:t>
                      </a:r>
                      <a:r>
                        <a:rPr lang="he-IL" sz="1050" dirty="0">
                          <a:effectLst/>
                        </a:rPr>
                        <a:t> </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368439589"/>
                  </a:ext>
                </a:extLst>
              </a:tr>
              <a:tr h="347689">
                <a:tc vMerge="1">
                  <a:txBody>
                    <a:bodyPr/>
                    <a:lstStyle/>
                    <a:p>
                      <a:pPr rtl="1"/>
                      <a:endParaRPr lang="he-IL"/>
                    </a:p>
                  </a:txBody>
                  <a:tcPr/>
                </a:tc>
                <a:tc gridSpan="4">
                  <a:txBody>
                    <a:bodyPr/>
                    <a:lstStyle/>
                    <a:p>
                      <a:pPr algn="l" rtl="0">
                        <a:spcAft>
                          <a:spcPts val="0"/>
                        </a:spcAft>
                      </a:pPr>
                      <a:r>
                        <a:rPr lang="en-US" sz="1050" dirty="0">
                          <a:effectLst/>
                        </a:rPr>
                        <a:t>Do you visit the nearby community center? (near your home / or the location of this indoor play area) If so, do you visit for yourself, or for your children? What services and facilities do you use? What is lacking and should be added?</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2664024718"/>
                  </a:ext>
                </a:extLst>
              </a:tr>
              <a:tr h="1241403">
                <a:tc>
                  <a:txBody>
                    <a:bodyPr/>
                    <a:lstStyle/>
                    <a:p>
                      <a:pPr algn="r" rtl="1">
                        <a:spcAft>
                          <a:spcPts val="0"/>
                        </a:spcAft>
                      </a:pPr>
                      <a:r>
                        <a:rPr lang="he-IL" sz="1050" dirty="0">
                          <a:effectLst/>
                        </a:rPr>
                        <a:t> </a:t>
                      </a:r>
                      <a:endParaRPr lang="en-US" sz="1050" dirty="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gridSpan="4">
                  <a:txBody>
                    <a:bodyPr/>
                    <a:lstStyle/>
                    <a:p>
                      <a:pPr algn="l" rtl="0">
                        <a:lnSpc>
                          <a:spcPct val="115000"/>
                        </a:lnSpc>
                        <a:spcAft>
                          <a:spcPts val="0"/>
                        </a:spcAft>
                      </a:pPr>
                      <a:r>
                        <a:rPr lang="en-US" sz="1050" dirty="0">
                          <a:effectLst/>
                        </a:rPr>
                        <a:t>Rate (1 - 7, with 1 as the lowest and 7 the highest): The extent to which the indoor play area addresses:</a:t>
                      </a:r>
                    </a:p>
                    <a:p>
                      <a:pPr algn="l" rtl="0">
                        <a:lnSpc>
                          <a:spcPct val="115000"/>
                        </a:lnSpc>
                        <a:spcAft>
                          <a:spcPts val="0"/>
                        </a:spcAft>
                      </a:pPr>
                      <a:r>
                        <a:rPr lang="en-US" sz="1050" dirty="0">
                          <a:effectLst/>
                        </a:rPr>
                        <a:t>Child safety (removal of hazards below a meter height, no sharp corners, floor that is stable and padded for falls) ____ Open space (visibility)____ Cleaning and maintenance ______ Ventilation and air conditioning _____ Practical services (toilets, diaper changing station, breastfeeding space, drinking facility) _______ Quality of equipment (accessories ) _____ Pleasant and comfortable environment ______ Adjusted to the number of visitors _____ Convenience of arrival and stroller parking space_____ Opportunities for conversation and community interaction _____ Strengthening adult-child interaction and joint play _____ Interaction among children _____ Variety in child's play routine ______</a:t>
                      </a:r>
                    </a:p>
                    <a:p>
                      <a:pPr algn="l" rtl="0">
                        <a:lnSpc>
                          <a:spcPct val="115000"/>
                        </a:lnSpc>
                        <a:spcAft>
                          <a:spcPts val="0"/>
                        </a:spcAft>
                      </a:pPr>
                      <a:endParaRPr lang="he-IL" sz="1050" dirty="0">
                        <a:effectLst/>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613001503"/>
                  </a:ext>
                </a:extLst>
              </a:tr>
            </a:tbl>
          </a:graphicData>
        </a:graphic>
      </p:graphicFrame>
      <p:sp>
        <p:nvSpPr>
          <p:cNvPr id="5" name="TextBox 4">
            <a:extLst>
              <a:ext uri="{FF2B5EF4-FFF2-40B4-BE49-F238E27FC236}">
                <a16:creationId xmlns:a16="http://schemas.microsoft.com/office/drawing/2014/main" id="{EB41124D-455E-4A77-8D1B-8D03B319197F}"/>
              </a:ext>
            </a:extLst>
          </p:cNvPr>
          <p:cNvSpPr txBox="1"/>
          <p:nvPr/>
        </p:nvSpPr>
        <p:spPr>
          <a:xfrm>
            <a:off x="-1" y="-24393"/>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Observation Indicator for Indoor Play Areas Combined with Visitor Interviews</a:t>
            </a:r>
            <a:endParaRPr lang="he-IL" sz="20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94063217"/>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4ADEB-BDB7-4CC8-A15D-EB62B8AD39F1}"/>
              </a:ext>
            </a:extLst>
          </p:cNvPr>
          <p:cNvSpPr>
            <a:spLocks noGrp="1"/>
          </p:cNvSpPr>
          <p:nvPr>
            <p:ph type="sldNum" sz="quarter" idx="12"/>
          </p:nvPr>
        </p:nvSpPr>
        <p:spPr/>
        <p:txBody>
          <a:bodyPr/>
          <a:lstStyle/>
          <a:p>
            <a:fld id="{F2736200-3204-44C4-A5EC-985817706BA3}" type="slidenum">
              <a:rPr lang="en-US" smtClean="0"/>
              <a:t>36</a:t>
            </a:fld>
            <a:endParaRPr lang="en-US"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Outline for Discussion Groups with Branch Coordinators about indoor play areas</a:t>
            </a:r>
            <a:endParaRPr lang="he-IL" sz="2000" b="1" dirty="0">
              <a:solidFill>
                <a:schemeClr val="bg1"/>
              </a:solidFill>
              <a:latin typeface="Tahoma" pitchFamily="34" charset="0"/>
              <a:ea typeface="Tahoma" pitchFamily="34" charset="0"/>
              <a:cs typeface="Tahoma" pitchFamily="34" charset="0"/>
            </a:endParaRPr>
          </a:p>
        </p:txBody>
      </p:sp>
      <p:sp>
        <p:nvSpPr>
          <p:cNvPr id="4" name="Rectangle 1">
            <a:extLst>
              <a:ext uri="{FF2B5EF4-FFF2-40B4-BE49-F238E27FC236}">
                <a16:creationId xmlns:a16="http://schemas.microsoft.com/office/drawing/2014/main" id="{5981FB09-187E-43CF-A104-E8EE72D3088C}"/>
              </a:ext>
            </a:extLst>
          </p:cNvPr>
          <p:cNvSpPr>
            <a:spLocks noChangeArrowheads="1"/>
          </p:cNvSpPr>
          <p:nvPr/>
        </p:nvSpPr>
        <p:spPr bwMode="auto">
          <a:xfrm>
            <a:off x="0" y="348499"/>
            <a:ext cx="12108180" cy="64017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Date and place: Monday, 05.07.2020 at: 12:00, via ZOOM link (to be sent) Participants: 4 branch coordinators - Renana, Kareen, Moore, and Nasra</a:t>
            </a: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he-IL" altLang="he-IL" sz="1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endParaRPr kumimoji="0" lang="en-US" altLang="he-IL" sz="1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Introductions, research goals</a:t>
            </a:r>
            <a:r>
              <a:rPr kumimoji="0" lang="en-US" altLang="he-IL" sz="10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We at the Center for Educational Technology (CET) are assisting Urban95 in this evaluative research and assessment. We have spoken with some of you at various stages of the research. Currently, we are putting the spotlight on indoor play areas throughout the city regions, through observations and this conversation. The goal of the observations is to get a direct impression of parents' and children's use of the indoor play areas, to talk to parents and staff, to see and hear what is working well, to learn what is worth strengthening and adapting for other places, and what needs to be improved to make visits to the indoor play areas optimal.</a:t>
            </a: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The purpose of this meeting </a:t>
            </a:r>
            <a:r>
              <a:rPr kumimoji="0" lang="en-US" altLang="he-IL" sz="10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is to hear your insights, since you are familiar with the area and its residents, specifically on the topic of indoor play areas and spaces for early childhood developmental activities.</a:t>
            </a:r>
            <a:r>
              <a:rPr kumimoji="0" lang="he-IL" altLang="he-IL" sz="10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endParaRPr kumimoji="0" lang="en-US" altLang="he-IL" sz="10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Introductory round and general questions: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Each participant gives their name, role, seniority, responsibilities in the context of the indoor play area. Which aspect of the indoor play areas do you like most and why? </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How and where are indoor play areas located in the overall organizational context of community services? Are they always managed by community centers? Is there a separate management track? To what extent are you involved in this management track?</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What types of indoor play areas exist? (Open, pre-registration, guided)? Is there a yearly/multi-year work plan (within the routine)? Does this plan address activity schedules and format? Are activity schedules adjusted for various times of year or other cycles? Is there an effort to promote early childhood issues among residents? If so, why specifically these issues? How are they being addressed?</a:t>
            </a: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To the moderator</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What is the current situation among parents regarding parental self-efficacy, parent-child relationships, joint play, child development, reading and literacy, community? </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Staff members: Who are the service providers that operate the indoor play areas?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Differentiate between permanent and temporary/substitute operators, early childhood coordinator (indicate coordinator’s degree of involvement and responsibility) and those instructing classes at the community center. For each, specify: what background do they need to perform the job? Do they receive job training? If so, what training do they receive? Describe the interaction between indoor play area operators and residents. What is expected of them by the indoor play area administration? By parents? How do these expectations compare to what actually happens?</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Characteristics of participants: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Socio-demographics – what populations </a:t>
            </a:r>
            <a:r>
              <a:rPr lang="en-US" altLang="he-IL" sz="1000" dirty="0">
                <a:latin typeface="Tahoma" panose="020B0604030504040204" pitchFamily="34" charset="0"/>
                <a:ea typeface="Tahoma" panose="020B0604030504040204" pitchFamily="34" charset="0"/>
                <a:cs typeface="Tahoma" panose="020B0604030504040204" pitchFamily="34" charset="0"/>
              </a:rPr>
              <a:t>visit the indoor play areas? Who is conspicuously absent?</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What is the composition of groups of visitors? (single parents, parents / couple with child, grandparents, caregivers)? What are the ages of the children who visit? At what times? </a:t>
            </a:r>
            <a:r>
              <a:rPr lang="en-US" altLang="he-IL" sz="1000" dirty="0">
                <a:latin typeface="Tahoma" panose="020B0604030504040204" pitchFamily="34" charset="0"/>
                <a:ea typeface="Tahoma" panose="020B0604030504040204" pitchFamily="34" charset="0"/>
                <a:cs typeface="Tahoma" panose="020B0604030504040204" pitchFamily="34" charset="0"/>
              </a:rPr>
              <a:t>Are they regular or occasional visitors? What is the a</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verage length of visit? </a:t>
            </a: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To the moderator</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Are there differences between groups (ethnic, cultural, socioeconomic)? What is important to them? What bothers them?</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What elements / characteristics of indoor play areas do you think are essential?</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What most attracts the residents? What is most in demand and why? How do you know? </a:t>
            </a: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To the moderator</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address not only the facilities, but other characteristics such as location, design of the space, cost, cleanliness, presence of a professional staff member, multi-age / for young children only, characteristics of </a:t>
            </a:r>
            <a:r>
              <a:rPr kumimoji="0" lang="en-US" altLang="he-IL" sz="1000" i="0" strike="noStrike" cap="none" normalizeH="0" baseline="0">
                <a:ln>
                  <a:noFill/>
                </a:ln>
                <a:effectLst/>
                <a:latin typeface="Tahoma" panose="020B0604030504040204" pitchFamily="34" charset="0"/>
                <a:ea typeface="Tahoma" panose="020B0604030504040204" pitchFamily="34" charset="0"/>
                <a:cs typeface="Tahoma" panose="020B0604030504040204" pitchFamily="34" charset="0"/>
              </a:rPr>
              <a:t>the Urban95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indoor play area program, staff services, etc.</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What are the main barriers that prevent parents of young children from coming to the indoor play areas?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How much do you know about residents’ perceptions of the indoor play areas (site, equipment, staff)? Level of awareness of indoor play areas (advertising)? Willingness and desire to visit (in terms of free time, energy)? Are indoor play areas appropriate for the population (cost, hours)? Is pre-registration a barrier? Has a previous study mapped residents’ needs? Was there a public participation process? Has feedback been received on the existing options? Has participants’ satisfaction been examined? If so, were any changes made according to requests or feedback from the field? What was changed?</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How are indoor play area services marketed and advertised?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Who is responsible for this? </a:t>
            </a:r>
            <a:r>
              <a:rPr kumimoji="0" lang="en-US" altLang="he-IL" sz="1000" b="1"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To the moderator</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Are some indoor play areas publicized to a different extent than others? Has there been mapping of online and offline platforms for advertising, and word-of-mouth publicity? Is there an effort to engage and recruit partners – professionals</a:t>
            </a:r>
            <a:r>
              <a:rPr lang="en-US" altLang="he-IL" sz="1000" dirty="0">
                <a:latin typeface="Tahoma" panose="020B0604030504040204" pitchFamily="34" charset="0"/>
                <a:ea typeface="Tahoma" panose="020B0604030504040204" pitchFamily="34" charset="0"/>
                <a:cs typeface="Tahoma" panose="020B0604030504040204" pitchFamily="34" charset="0"/>
              </a:rPr>
              <a:t> (</a:t>
            </a: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kindergarten teachers, counselors) residents (change agents and community leaders)? What can be done to encourage and increase participation rates and consumption of services at indoor play areas? What needs to happen in the municipality / community management / other factors that may influence this? </a:t>
            </a:r>
          </a:p>
          <a:p>
            <a:pPr marL="0" marR="0" lvl="0" indent="0" algn="l" defTabSz="914400" eaLnBrk="0" fontAlgn="base" latinLnBrk="0" hangingPunct="0">
              <a:lnSpc>
                <a:spcPct val="100000"/>
              </a:lnSpc>
              <a:spcBef>
                <a:spcPct val="0"/>
              </a:spcBef>
              <a:spcAft>
                <a:spcPct val="0"/>
              </a:spcAft>
              <a:buClrTx/>
              <a:buSzTx/>
              <a:buFontTx/>
              <a:buNone/>
              <a:tabLst>
                <a:tab pos="457200" algn="l"/>
              </a:tabLst>
            </a:pPr>
            <a:endParaRPr lang="en-US" altLang="he-IL" sz="1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0" fontAlgn="base" latinLnBrk="0" hangingPunct="0">
              <a:lnSpc>
                <a:spcPct val="100000"/>
              </a:lnSpc>
              <a:spcBef>
                <a:spcPct val="0"/>
              </a:spcBef>
              <a:spcAft>
                <a:spcPct val="0"/>
              </a:spcAft>
              <a:buClrTx/>
              <a:buSzTx/>
              <a:buFontTx/>
              <a:buNone/>
              <a:tabLst>
                <a:tab pos="457200" algn="l"/>
              </a:tabLst>
            </a:pPr>
            <a:r>
              <a:rPr kumimoji="0" lang="en-US" altLang="he-IL" sz="1000" i="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Do you have anything to add on this subject that was not already addressed in this conversation?</a:t>
            </a:r>
            <a:endParaRPr kumimoji="0" lang="he-IL" altLang="he-IL"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274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4ADEB-BDB7-4CC8-A15D-EB62B8AD39F1}"/>
              </a:ext>
            </a:extLst>
          </p:cNvPr>
          <p:cNvSpPr>
            <a:spLocks noGrp="1"/>
          </p:cNvSpPr>
          <p:nvPr>
            <p:ph type="sldNum" sz="quarter" idx="12"/>
          </p:nvPr>
        </p:nvSpPr>
        <p:spPr/>
        <p:txBody>
          <a:bodyPr/>
          <a:lstStyle/>
          <a:p>
            <a:fld id="{F2736200-3204-44C4-A5EC-985817706BA3}" type="slidenum">
              <a:rPr lang="en-US" smtClean="0"/>
              <a:t>37</a:t>
            </a:fld>
            <a:endParaRPr lang="en-US"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Feedback Questionnaire for Library Reading Instruction Workshop Participants *</a:t>
            </a:r>
            <a:endParaRPr lang="he-IL" sz="2000" dirty="0">
              <a:solidFill>
                <a:schemeClr val="bg1"/>
              </a:solidFill>
              <a:latin typeface="Tahoma" pitchFamily="34" charset="0"/>
              <a:ea typeface="Tahoma" pitchFamily="34" charset="0"/>
              <a:cs typeface="Tahoma" pitchFamily="34" charset="0"/>
            </a:endParaRPr>
          </a:p>
        </p:txBody>
      </p:sp>
      <p:graphicFrame>
        <p:nvGraphicFramePr>
          <p:cNvPr id="8" name="Table 7">
            <a:extLst>
              <a:ext uri="{FF2B5EF4-FFF2-40B4-BE49-F238E27FC236}">
                <a16:creationId xmlns:a16="http://schemas.microsoft.com/office/drawing/2014/main" id="{1A3D1310-3D57-4B1B-9007-B2C590B572B2}"/>
              </a:ext>
            </a:extLst>
          </p:cNvPr>
          <p:cNvGraphicFramePr>
            <a:graphicFrameLocks noGrp="1"/>
          </p:cNvGraphicFramePr>
          <p:nvPr>
            <p:extLst>
              <p:ext uri="{D42A27DB-BD31-4B8C-83A1-F6EECF244321}">
                <p14:modId xmlns:p14="http://schemas.microsoft.com/office/powerpoint/2010/main" val="3972033974"/>
              </p:ext>
            </p:extLst>
          </p:nvPr>
        </p:nvGraphicFramePr>
        <p:xfrm>
          <a:off x="0" y="400110"/>
          <a:ext cx="12091586" cy="5519949"/>
        </p:xfrm>
        <a:graphic>
          <a:graphicData uri="http://schemas.openxmlformats.org/drawingml/2006/table">
            <a:tbl>
              <a:tblPr>
                <a:tableStyleId>{5C22544A-7EE6-4342-B048-85BDC9FD1C3A}</a:tableStyleId>
              </a:tblPr>
              <a:tblGrid>
                <a:gridCol w="6045793">
                  <a:extLst>
                    <a:ext uri="{9D8B030D-6E8A-4147-A177-3AD203B41FA5}">
                      <a16:colId xmlns:a16="http://schemas.microsoft.com/office/drawing/2014/main" val="1909513245"/>
                    </a:ext>
                  </a:extLst>
                </a:gridCol>
                <a:gridCol w="6045793">
                  <a:extLst>
                    <a:ext uri="{9D8B030D-6E8A-4147-A177-3AD203B41FA5}">
                      <a16:colId xmlns:a16="http://schemas.microsoft.com/office/drawing/2014/main" val="957640186"/>
                    </a:ext>
                  </a:extLst>
                </a:gridCol>
              </a:tblGrid>
              <a:tr h="166179">
                <a:tc rowSpan="5">
                  <a:txBody>
                    <a:bodyPr/>
                    <a:lstStyle/>
                    <a:p>
                      <a:pPr marL="0" indent="114300" algn="l" rtl="0" fontAlgn="t"/>
                      <a:r>
                        <a:rPr lang="en-US" sz="1100" u="none" strike="noStrike" dirty="0">
                          <a:solidFill>
                            <a:schemeClr val="bg1"/>
                          </a:solidFill>
                          <a:effectLst/>
                        </a:rPr>
                        <a:t>Demographics and technical issues</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Where did the workshop take place?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4252698641"/>
                  </a:ext>
                </a:extLst>
              </a:tr>
              <a:tr h="166179">
                <a:tc vMerge="1">
                  <a:txBody>
                    <a:bodyPr/>
                    <a:lstStyle/>
                    <a:p>
                      <a:pPr rtl="1"/>
                      <a:endParaRPr lang="he-IL"/>
                    </a:p>
                  </a:txBody>
                  <a:tcPr/>
                </a:tc>
                <a:tc>
                  <a:txBody>
                    <a:bodyPr/>
                    <a:lstStyle/>
                    <a:p>
                      <a:pPr algn="l" rtl="0" fontAlgn="t"/>
                      <a:r>
                        <a:rPr lang="en-US" sz="1100" u="none" strike="noStrike" dirty="0">
                          <a:effectLst/>
                        </a:rPr>
                        <a:t>Region:</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82899288"/>
                  </a:ext>
                </a:extLst>
              </a:tr>
              <a:tr h="0">
                <a:tc vMerge="1">
                  <a:txBody>
                    <a:bodyPr/>
                    <a:lstStyle/>
                    <a:p>
                      <a:pPr rtl="1"/>
                      <a:endParaRPr lang="he-IL"/>
                    </a:p>
                  </a:txBody>
                  <a:tcPr/>
                </a:tc>
                <a:tc>
                  <a:txBody>
                    <a:bodyPr/>
                    <a:lstStyle/>
                    <a:p>
                      <a:pPr algn="l" rtl="0" fontAlgn="t"/>
                      <a:r>
                        <a:rPr lang="en-US" sz="1100" u="none" strike="noStrike" dirty="0">
                          <a:effectLst/>
                        </a:rPr>
                        <a:t>At which library did the workshop take place?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159735522"/>
                  </a:ext>
                </a:extLst>
              </a:tr>
              <a:tr h="0">
                <a:tc vMerge="1">
                  <a:txBody>
                    <a:bodyPr/>
                    <a:lstStyle/>
                    <a:p>
                      <a:pPr rtl="1"/>
                      <a:endParaRPr lang="he-IL"/>
                    </a:p>
                  </a:txBody>
                  <a:tcPr/>
                </a:tc>
                <a:tc>
                  <a:txBody>
                    <a:bodyPr/>
                    <a:lstStyle/>
                    <a:p>
                      <a:pPr algn="l" rtl="0" fontAlgn="t"/>
                      <a:r>
                        <a:rPr lang="en-US" sz="1100" u="none" strike="noStrike" dirty="0">
                          <a:effectLst/>
                        </a:rPr>
                        <a:t>Moderator’s name: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970551167"/>
                  </a:ext>
                </a:extLst>
              </a:tr>
              <a:tr h="150213">
                <a:tc vMerge="1">
                  <a:txBody>
                    <a:bodyPr/>
                    <a:lstStyle/>
                    <a:p>
                      <a:pPr rtl="1"/>
                      <a:endParaRPr lang="he-IL"/>
                    </a:p>
                  </a:txBody>
                  <a:tcPr/>
                </a:tc>
                <a:tc>
                  <a:txBody>
                    <a:bodyPr/>
                    <a:lstStyle/>
                    <a:p>
                      <a:pPr algn="l" rtl="0" fontAlgn="t"/>
                      <a:r>
                        <a:rPr lang="en-US" sz="1100" u="none" strike="noStrike" dirty="0">
                          <a:effectLst/>
                        </a:rPr>
                        <a:t>How did you hear about the workshop / activity? (You can mark more than one answer)</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3241595972"/>
                  </a:ext>
                </a:extLst>
              </a:tr>
              <a:tr h="166179">
                <a:tc rowSpan="4">
                  <a:txBody>
                    <a:bodyPr/>
                    <a:lstStyle/>
                    <a:p>
                      <a:pPr marL="0" indent="114300" algn="l" rtl="0" fontAlgn="t"/>
                      <a:r>
                        <a:rPr lang="en-US" sz="1100" u="none" strike="noStrike" dirty="0">
                          <a:solidFill>
                            <a:schemeClr val="bg1"/>
                          </a:solidFill>
                          <a:effectLst/>
                        </a:rPr>
                        <a:t>General satisfaction with workshop </a:t>
                      </a:r>
                    </a:p>
                    <a:p>
                      <a:pPr marL="0" indent="114300" algn="l" rtl="0" fontAlgn="t"/>
                      <a:r>
                        <a:rPr lang="en-US" sz="1100" u="none" strike="noStrike" dirty="0">
                          <a:solidFill>
                            <a:schemeClr val="bg1"/>
                          </a:solidFill>
                          <a:effectLst/>
                        </a:rPr>
                        <a:t>format, physical conditions, etc.</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To what extent was the registration process and relationship with the organizing entity convenient and simple?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670365362"/>
                  </a:ext>
                </a:extLst>
              </a:tr>
              <a:tr h="180799">
                <a:tc vMerge="1">
                  <a:txBody>
                    <a:bodyPr/>
                    <a:lstStyle/>
                    <a:p>
                      <a:pPr rtl="1"/>
                      <a:endParaRPr lang="he-IL"/>
                    </a:p>
                  </a:txBody>
                  <a:tcPr/>
                </a:tc>
                <a:tc>
                  <a:txBody>
                    <a:bodyPr/>
                    <a:lstStyle/>
                    <a:p>
                      <a:pPr algn="l" rtl="0" fontAlgn="t"/>
                      <a:r>
                        <a:rPr lang="en-US" sz="1100" u="none" strike="noStrike" dirty="0">
                          <a:effectLst/>
                        </a:rPr>
                        <a:t>To what extent were the physical conditions and the environment comfortable for you and your child?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33820535"/>
                  </a:ext>
                </a:extLst>
              </a:tr>
              <a:tr h="180799">
                <a:tc vMerge="1">
                  <a:txBody>
                    <a:bodyPr/>
                    <a:lstStyle/>
                    <a:p>
                      <a:pPr rtl="1"/>
                      <a:endParaRPr lang="he-IL"/>
                    </a:p>
                  </a:txBody>
                  <a:tcPr/>
                </a:tc>
                <a:tc>
                  <a:txBody>
                    <a:bodyPr/>
                    <a:lstStyle/>
                    <a:p>
                      <a:pPr algn="l" rtl="0" fontAlgn="t"/>
                      <a:r>
                        <a:rPr lang="en-US" sz="1100" u="none" strike="noStrike" dirty="0">
                          <a:effectLst/>
                        </a:rPr>
                        <a:t>To what extent do you think the ZOOM platform is suitable for these workshops?</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389463069"/>
                  </a:ext>
                </a:extLst>
              </a:tr>
              <a:tr h="166179">
                <a:tc vMerge="1">
                  <a:txBody>
                    <a:bodyPr/>
                    <a:lstStyle/>
                    <a:p>
                      <a:pPr rtl="1"/>
                      <a:endParaRPr lang="he-IL"/>
                    </a:p>
                  </a:txBody>
                  <a:tcPr/>
                </a:tc>
                <a:tc>
                  <a:txBody>
                    <a:bodyPr/>
                    <a:lstStyle/>
                    <a:p>
                      <a:pPr algn="l" rtl="0" fontAlgn="t"/>
                      <a:r>
                        <a:rPr lang="en-US" sz="1100" u="none" strike="noStrike" dirty="0">
                          <a:effectLst/>
                        </a:rPr>
                        <a:t>To what extent did you feel the workshop was well-organized and structured?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819831962"/>
                  </a:ext>
                </a:extLst>
              </a:tr>
              <a:tr h="201700">
                <a:tc>
                  <a:txBody>
                    <a:bodyPr/>
                    <a:lstStyle/>
                    <a:p>
                      <a:pPr algn="r" rtl="0" fontAlgn="t"/>
                      <a:r>
                        <a:rPr lang="he-IL" sz="1100" u="none" strike="noStrike" dirty="0">
                          <a:solidFill>
                            <a:schemeClr val="bg1"/>
                          </a:solidFill>
                          <a:effectLst/>
                        </a:rPr>
                        <a:t> </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How often do you read stories to your children?</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20225124"/>
                  </a:ext>
                </a:extLst>
              </a:tr>
              <a:tr h="166179">
                <a:tc>
                  <a:txBody>
                    <a:bodyPr/>
                    <a:lstStyle/>
                    <a:p>
                      <a:pPr marL="0" indent="114300" algn="l" rtl="0" fontAlgn="t"/>
                      <a:r>
                        <a:rPr lang="en-US" sz="1100" u="none" strike="noStrike" dirty="0">
                          <a:solidFill>
                            <a:schemeClr val="bg1"/>
                          </a:solidFill>
                          <a:effectLst/>
                        </a:rPr>
                        <a:t>Quality of guidance</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To what extent did you feel that the instruction was professional and the moderator was skilled?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229119078"/>
                  </a:ext>
                </a:extLst>
              </a:tr>
              <a:tr h="166179">
                <a:tc rowSpan="2">
                  <a:txBody>
                    <a:bodyPr/>
                    <a:lstStyle/>
                    <a:p>
                      <a:pPr marL="0" indent="114300" algn="l" rtl="0" fontAlgn="t"/>
                      <a:r>
                        <a:rPr lang="en-US" sz="1100" u="none" strike="noStrike" dirty="0">
                          <a:solidFill>
                            <a:schemeClr val="bg1"/>
                          </a:solidFill>
                          <a:effectLst/>
                        </a:rPr>
                        <a:t>Satisfaction with workshop content</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To what extent did the workshop meet your expectations?</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3645667835"/>
                  </a:ext>
                </a:extLst>
              </a:tr>
              <a:tr h="166179">
                <a:tc vMerge="1">
                  <a:txBody>
                    <a:bodyPr/>
                    <a:lstStyle/>
                    <a:p>
                      <a:pPr rtl="1"/>
                      <a:endParaRPr lang="he-IL"/>
                    </a:p>
                  </a:txBody>
                  <a:tcPr/>
                </a:tc>
                <a:tc>
                  <a:txBody>
                    <a:bodyPr/>
                    <a:lstStyle/>
                    <a:p>
                      <a:pPr algn="l" rtl="0" fontAlgn="t"/>
                      <a:r>
                        <a:rPr lang="en-US" sz="1100" u="none" strike="noStrike" dirty="0">
                          <a:effectLst/>
                        </a:rPr>
                        <a:t>How did you benefit from the workshop? Please provide details. </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30682266"/>
                  </a:ext>
                </a:extLst>
              </a:tr>
              <a:tr h="166179">
                <a:tc gridSpan="2">
                  <a:txBody>
                    <a:bodyPr/>
                    <a:lstStyle/>
                    <a:p>
                      <a:pPr marL="0" indent="3489325" algn="l" rtl="0" fontAlgn="t"/>
                      <a:r>
                        <a:rPr lang="en-US" sz="1100" b="1" u="none" strike="noStrike" dirty="0">
                          <a:solidFill>
                            <a:schemeClr val="bg1"/>
                          </a:solidFill>
                          <a:effectLst/>
                        </a:rPr>
                        <a:t>Indicate the degree to which you agree with the following statements:</a:t>
                      </a:r>
                      <a:endParaRPr lang="he-IL" sz="1100" b="1" i="0" u="none" strike="noStrike" dirty="0">
                        <a:solidFill>
                          <a:schemeClr val="bg1"/>
                        </a:solidFill>
                        <a:effectLst/>
                        <a:latin typeface="Arial" panose="020B0604020202020204" pitchFamily="34" charset="0"/>
                      </a:endParaRPr>
                    </a:p>
                  </a:txBody>
                  <a:tcPr marL="1049" marR="1049" marT="1049" marB="0">
                    <a:solidFill>
                      <a:srgbClr val="5B9BD5"/>
                    </a:solidFill>
                  </a:tcPr>
                </a:tc>
                <a:tc hMerge="1">
                  <a:txBody>
                    <a:bodyPr/>
                    <a:lstStyle/>
                    <a:p>
                      <a:pPr rtl="1"/>
                      <a:endParaRPr lang="he-IL"/>
                    </a:p>
                  </a:txBody>
                  <a:tcPr/>
                </a:tc>
                <a:extLst>
                  <a:ext uri="{0D108BD9-81ED-4DB2-BD59-A6C34878D82A}">
                    <a16:rowId xmlns:a16="http://schemas.microsoft.com/office/drawing/2014/main" val="123888148"/>
                  </a:ext>
                </a:extLst>
              </a:tr>
              <a:tr h="166179">
                <a:tc>
                  <a:txBody>
                    <a:bodyPr/>
                    <a:lstStyle/>
                    <a:p>
                      <a:pPr marL="0" indent="114300" algn="l" rtl="0" fontAlgn="t"/>
                      <a:r>
                        <a:rPr lang="en-US" sz="1100" u="none" strike="noStrike" dirty="0">
                          <a:solidFill>
                            <a:schemeClr val="bg1"/>
                          </a:solidFill>
                          <a:effectLst/>
                        </a:rPr>
                        <a:t>Structured free play</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The workshop was enjoyable and encouraged creativity.</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86805904"/>
                  </a:ext>
                </a:extLst>
              </a:tr>
              <a:tr h="166179">
                <a:tc>
                  <a:txBody>
                    <a:bodyPr/>
                    <a:lstStyle/>
                    <a:p>
                      <a:pPr marL="0" indent="114300" algn="l" rtl="0" fontAlgn="t"/>
                      <a:r>
                        <a:rPr lang="en-US" sz="1100" u="none" strike="noStrike" dirty="0">
                          <a:solidFill>
                            <a:schemeClr val="bg1"/>
                          </a:solidFill>
                          <a:effectLst/>
                        </a:rPr>
                        <a:t>Parent-child relationship (emotional)</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The workshop contributed to positive interactions between me and my child.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739198894"/>
                  </a:ext>
                </a:extLst>
              </a:tr>
              <a:tr h="166179">
                <a:tc>
                  <a:txBody>
                    <a:bodyPr/>
                    <a:lstStyle/>
                    <a:p>
                      <a:pPr marL="0" indent="114300" algn="l" rtl="0" fontAlgn="t"/>
                      <a:r>
                        <a:rPr lang="en-US" sz="1100" u="none" strike="noStrike" dirty="0">
                          <a:solidFill>
                            <a:schemeClr val="bg1"/>
                          </a:solidFill>
                          <a:effectLst/>
                        </a:rPr>
                        <a:t>Parenting: knowledge and practices</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During the workshop I acquired new and applicable knowledge and / or tools for future use with my child.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602627891"/>
                  </a:ext>
                </a:extLst>
              </a:tr>
              <a:tr h="0">
                <a:tc>
                  <a:txBody>
                    <a:bodyPr/>
                    <a:lstStyle/>
                    <a:p>
                      <a:pPr marL="0" indent="114300" algn="l" rtl="0" fontAlgn="t"/>
                      <a:r>
                        <a:rPr lang="en-US" sz="1100" u="none" strike="noStrike" dirty="0">
                          <a:solidFill>
                            <a:schemeClr val="bg1"/>
                          </a:solidFill>
                          <a:effectLst/>
                        </a:rPr>
                        <a:t>Parental self-efficacy + Parental wellbeing, Empowering the experience of parenthood</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Following the workshop, I realized that reading with/to my children can be meaningful, quality time.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605332188"/>
                  </a:ext>
                </a:extLst>
              </a:tr>
              <a:tr h="166179">
                <a:tc rowSpan="2">
                  <a:txBody>
                    <a:bodyPr/>
                    <a:lstStyle/>
                    <a:p>
                      <a:pPr marL="0" indent="114300" algn="l" rtl="0" fontAlgn="t"/>
                      <a:r>
                        <a:rPr lang="en-US" sz="1100" u="none" strike="noStrike" dirty="0">
                          <a:solidFill>
                            <a:schemeClr val="bg1"/>
                          </a:solidFill>
                          <a:effectLst/>
                        </a:rPr>
                        <a:t>Parent-child joint play</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As a result of the workshop, I noticed a change in my children’s level of interest in reading books.</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460607144"/>
                  </a:ext>
                </a:extLst>
              </a:tr>
              <a:tr h="166179">
                <a:tc vMerge="1">
                  <a:txBody>
                    <a:bodyPr/>
                    <a:lstStyle/>
                    <a:p>
                      <a:pPr rtl="1"/>
                      <a:endParaRPr lang="he-IL"/>
                    </a:p>
                  </a:txBody>
                  <a:tcPr/>
                </a:tc>
                <a:tc>
                  <a:txBody>
                    <a:bodyPr/>
                    <a:lstStyle/>
                    <a:p>
                      <a:pPr algn="l" rtl="0" fontAlgn="t"/>
                      <a:r>
                        <a:rPr lang="en-US" sz="1100" u="none" strike="noStrike" dirty="0">
                          <a:effectLst/>
                        </a:rPr>
                        <a:t>Following the workshop, I plan to read more with/to my children (time spent reading/ number of books).</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53243699"/>
                  </a:ext>
                </a:extLst>
              </a:tr>
              <a:tr h="166179">
                <a:tc rowSpan="2">
                  <a:txBody>
                    <a:bodyPr/>
                    <a:lstStyle/>
                    <a:p>
                      <a:pPr marL="0" indent="114300" algn="l" rtl="0" fontAlgn="t"/>
                      <a:r>
                        <a:rPr lang="en-US" sz="1100" u="none" strike="noStrike" dirty="0">
                          <a:solidFill>
                            <a:schemeClr val="bg1"/>
                          </a:solidFill>
                          <a:effectLst/>
                        </a:rPr>
                        <a:t>Community-related aspects</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Did the workshop enable you to meet and/or make new connections with parents and families in the neighborhood?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155515108"/>
                  </a:ext>
                </a:extLst>
              </a:tr>
              <a:tr h="166179">
                <a:tc vMerge="1">
                  <a:txBody>
                    <a:bodyPr/>
                    <a:lstStyle/>
                    <a:p>
                      <a:pPr rtl="1"/>
                      <a:endParaRPr lang="he-IL"/>
                    </a:p>
                  </a:txBody>
                  <a:tcPr/>
                </a:tc>
                <a:tc>
                  <a:txBody>
                    <a:bodyPr/>
                    <a:lstStyle/>
                    <a:p>
                      <a:pPr algn="l" rtl="0" fontAlgn="t"/>
                      <a:r>
                        <a:rPr lang="en-US" sz="1100" u="none" strike="noStrike" dirty="0">
                          <a:effectLst/>
                        </a:rPr>
                        <a:t>To what extent would you recommend the workshop to others?</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253011759"/>
                  </a:ext>
                </a:extLst>
              </a:tr>
              <a:tr h="331325">
                <a:tc>
                  <a:txBody>
                    <a:bodyPr/>
                    <a:lstStyle/>
                    <a:p>
                      <a:pPr algn="r" rtl="0" fontAlgn="t"/>
                      <a:r>
                        <a:rPr lang="he-IL" sz="1100" u="none" strike="noStrike" dirty="0">
                          <a:solidFill>
                            <a:schemeClr val="bg1"/>
                          </a:solidFill>
                          <a:effectLst/>
                        </a:rPr>
                        <a:t> </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Additional comments: we'd love to hear your opinion! What did you most enjoy? What did you least enjoy? Is there anything you would like to tell us, so we can improve in the future?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971144950"/>
                  </a:ext>
                </a:extLst>
              </a:tr>
              <a:tr h="99099">
                <a:tc rowSpan="6">
                  <a:txBody>
                    <a:bodyPr/>
                    <a:lstStyle/>
                    <a:p>
                      <a:pPr marL="0" indent="114300" algn="l" rtl="0" fontAlgn="t"/>
                      <a:r>
                        <a:rPr lang="en-US" sz="1100" u="none" strike="noStrike" dirty="0">
                          <a:solidFill>
                            <a:schemeClr val="bg1"/>
                          </a:solidFill>
                          <a:effectLst/>
                        </a:rPr>
                        <a:t>Demographics, continued</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l" rtl="0" fontAlgn="t"/>
                      <a:r>
                        <a:rPr lang="en-US" sz="1100" u="none" strike="noStrike" dirty="0">
                          <a:effectLst/>
                        </a:rPr>
                        <a:t>Your relationship to the child:</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158860950"/>
                  </a:ext>
                </a:extLst>
              </a:tr>
              <a:tr h="0">
                <a:tc vMerge="1">
                  <a:txBody>
                    <a:bodyPr/>
                    <a:lstStyle/>
                    <a:p>
                      <a:pPr rtl="1"/>
                      <a:endParaRPr lang="he-IL"/>
                    </a:p>
                  </a:txBody>
                  <a:tcPr/>
                </a:tc>
                <a:tc>
                  <a:txBody>
                    <a:bodyPr/>
                    <a:lstStyle/>
                    <a:p>
                      <a:pPr algn="l" rtl="0" fontAlgn="t"/>
                      <a:r>
                        <a:rPr lang="en-US" sz="1100" u="none" strike="noStrike" dirty="0">
                          <a:effectLst/>
                        </a:rPr>
                        <a:t>Age of child(ren) who participated in the activity. (You can mark more than one answer):</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3495637392"/>
                  </a:ext>
                </a:extLst>
              </a:tr>
              <a:tr h="70730">
                <a:tc vMerge="1">
                  <a:txBody>
                    <a:bodyPr/>
                    <a:lstStyle/>
                    <a:p>
                      <a:pPr rtl="1"/>
                      <a:endParaRPr lang="he-IL"/>
                    </a:p>
                  </a:txBody>
                  <a:tcPr/>
                </a:tc>
                <a:tc>
                  <a:txBody>
                    <a:bodyPr/>
                    <a:lstStyle/>
                    <a:p>
                      <a:pPr algn="l" rtl="0" fontAlgn="t"/>
                      <a:r>
                        <a:rPr lang="en-US" sz="1100" u="none" strike="noStrike" dirty="0">
                          <a:effectLst/>
                        </a:rPr>
                        <a:t>You are currently in:</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84407110"/>
                  </a:ext>
                </a:extLst>
              </a:tr>
              <a:tr h="198751">
                <a:tc vMerge="1">
                  <a:txBody>
                    <a:bodyPr/>
                    <a:lstStyle/>
                    <a:p>
                      <a:pPr rtl="1"/>
                      <a:endParaRPr lang="he-IL"/>
                    </a:p>
                  </a:txBody>
                  <a:tcPr/>
                </a:tc>
                <a:tc>
                  <a:txBody>
                    <a:bodyPr/>
                    <a:lstStyle/>
                    <a:p>
                      <a:pPr algn="l" rtl="0" fontAlgn="t"/>
                      <a:r>
                        <a:rPr lang="en-US" sz="1100" u="none" strike="noStrike" dirty="0">
                          <a:effectLst/>
                        </a:rPr>
                        <a:t>How often do you visit the municipal library?</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521463872"/>
                  </a:ext>
                </a:extLst>
              </a:tr>
              <a:tr h="0">
                <a:tc vMerge="1">
                  <a:txBody>
                    <a:bodyPr/>
                    <a:lstStyle/>
                    <a:p>
                      <a:pPr rtl="1"/>
                      <a:endParaRPr lang="he-IL"/>
                    </a:p>
                  </a:txBody>
                  <a:tcPr/>
                </a:tc>
                <a:tc>
                  <a:txBody>
                    <a:bodyPr/>
                    <a:lstStyle/>
                    <a:p>
                      <a:pPr algn="l" rtl="0" fontAlgn="t"/>
                      <a:r>
                        <a:rPr lang="en-US" sz="1100" u="none" strike="noStrike" dirty="0">
                          <a:effectLst/>
                        </a:rPr>
                        <a:t>Are you aware of library services that are offered to city residents at no cost?</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56588160"/>
                  </a:ext>
                </a:extLst>
              </a:tr>
              <a:tr h="206444">
                <a:tc vMerge="1">
                  <a:txBody>
                    <a:bodyPr/>
                    <a:lstStyle/>
                    <a:p>
                      <a:pPr rtl="1"/>
                      <a:endParaRPr lang="he-IL"/>
                    </a:p>
                  </a:txBody>
                  <a:tcPr/>
                </a:tc>
                <a:tc>
                  <a:txBody>
                    <a:bodyPr/>
                    <a:lstStyle/>
                    <a:p>
                      <a:pPr algn="l" rtl="0" fontAlgn="t"/>
                      <a:r>
                        <a:rPr lang="en-US" sz="1100" u="none" strike="noStrike" dirty="0">
                          <a:effectLst/>
                        </a:rPr>
                        <a:t>Area of residence</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13574172"/>
                  </a:ext>
                </a:extLst>
              </a:tr>
            </a:tbl>
          </a:graphicData>
        </a:graphic>
      </p:graphicFrame>
      <p:sp>
        <p:nvSpPr>
          <p:cNvPr id="4" name="TextBox 3"/>
          <p:cNvSpPr txBox="1"/>
          <p:nvPr/>
        </p:nvSpPr>
        <p:spPr>
          <a:xfrm>
            <a:off x="0" y="5943331"/>
            <a:ext cx="11071860" cy="400110"/>
          </a:xfrm>
          <a:prstGeom prst="rect">
            <a:avLst/>
          </a:prstGeom>
          <a:noFill/>
        </p:spPr>
        <p:txBody>
          <a:bodyPr wrap="square" rtlCol="1">
            <a:spAutoFit/>
          </a:bodyPr>
          <a:lstStyle/>
          <a:p>
            <a:pPr marL="171450" indent="-171450" algn="l">
              <a:buFont typeface="Arial" panose="020B0604020202020204" pitchFamily="34" charset="0"/>
              <a:buChar char="•"/>
            </a:pPr>
            <a:r>
              <a:rPr lang="en-US" sz="1000" dirty="0">
                <a:latin typeface="Tahoma" panose="020B0604030504040204" pitchFamily="34" charset="0"/>
                <a:ea typeface="Tahoma" panose="020B0604030504040204" pitchFamily="34" charset="0"/>
                <a:cs typeface="Tahoma" panose="020B0604030504040204" pitchFamily="34" charset="0"/>
              </a:rPr>
              <a:t>Some questions were deleted to improve the questionnaire-answering experience. </a:t>
            </a:r>
          </a:p>
          <a:p>
            <a:pPr marL="171450" indent="-171450" algn="l">
              <a:buFont typeface="Arial" panose="020B0604020202020204" pitchFamily="34" charset="0"/>
              <a:buChar char="•"/>
            </a:pPr>
            <a:r>
              <a:rPr lang="en-US" sz="1000" dirty="0">
                <a:latin typeface="Tahoma" panose="020B0604030504040204" pitchFamily="34" charset="0"/>
                <a:ea typeface="Tahoma" panose="020B0604030504040204" pitchFamily="34" charset="0"/>
                <a:cs typeface="Tahoma" panose="020B0604030504040204" pitchFamily="34" charset="0"/>
              </a:rPr>
              <a:t>Attached is the full text of the questionnaire that was given to respondents during most of the research period.</a:t>
            </a:r>
            <a:endParaRPr lang="he-IL"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1751967"/>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4</a:t>
            </a:fld>
            <a:endParaRPr lang="en-US" sz="1400" dirty="0"/>
          </a:p>
        </p:txBody>
      </p:sp>
      <p:sp>
        <p:nvSpPr>
          <p:cNvPr id="12" name="TextBox 11">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Summary of Activities &amp; Outputs in the Early Parenthood Domain, 2021</a:t>
            </a:r>
            <a:endParaRPr lang="he-IL" sz="2000" dirty="0">
              <a:solidFill>
                <a:schemeClr val="bg1"/>
              </a:solidFill>
              <a:latin typeface="Tahoma" pitchFamily="34" charset="0"/>
              <a:ea typeface="Tahoma" pitchFamily="34" charset="0"/>
              <a:cs typeface="Tahoma" pitchFamily="34" charset="0"/>
            </a:endParaRPr>
          </a:p>
        </p:txBody>
      </p:sp>
      <p:sp>
        <p:nvSpPr>
          <p:cNvPr id="11" name="מלבן 10"/>
          <p:cNvSpPr/>
          <p:nvPr/>
        </p:nvSpPr>
        <p:spPr>
          <a:xfrm>
            <a:off x="580767" y="1019709"/>
            <a:ext cx="3701301" cy="584775"/>
          </a:xfrm>
          <a:prstGeom prst="rect">
            <a:avLst/>
          </a:prstGeom>
        </p:spPr>
        <p:txBody>
          <a:bodyPr wrap="square">
            <a:spAutoFit/>
          </a:bodyPr>
          <a:lstStyle/>
          <a:p>
            <a:pPr algn="ctr"/>
            <a:r>
              <a:rPr lang="en-US" sz="1600" b="1" dirty="0">
                <a:solidFill>
                  <a:srgbClr val="4A78A6"/>
                </a:solidFill>
                <a:latin typeface="Tahoma" panose="020B0604030504040204" pitchFamily="34" charset="0"/>
                <a:ea typeface="Tahoma" panose="020B0604030504040204" pitchFamily="34" charset="0"/>
                <a:cs typeface="Tahoma" panose="020B0604030504040204" pitchFamily="34" charset="0"/>
              </a:rPr>
              <a:t>Scope of activities in community centers and libraries during 2021</a:t>
            </a:r>
            <a:endParaRPr lang="he-IL" sz="1600" b="1" dirty="0">
              <a:solidFill>
                <a:srgbClr val="4A78A6"/>
              </a:solidFill>
            </a:endParaRPr>
          </a:p>
        </p:txBody>
      </p:sp>
      <p:sp>
        <p:nvSpPr>
          <p:cNvPr id="5" name="מלבן 4"/>
          <p:cNvSpPr/>
          <p:nvPr/>
        </p:nvSpPr>
        <p:spPr>
          <a:xfrm>
            <a:off x="4275434" y="400110"/>
            <a:ext cx="7559132" cy="4378956"/>
          </a:xfrm>
          <a:prstGeom prst="rect">
            <a:avLst/>
          </a:prstGeom>
        </p:spPr>
        <p:txBody>
          <a:bodyPr wrap="square" lIns="91440" tIns="45720" rIns="91440" bIns="45720" anchor="t">
            <a:spAutoFit/>
          </a:bodyPr>
          <a:lstStyle/>
          <a:p>
            <a:pPr algn="l" fontAlgn="base">
              <a:lnSpc>
                <a:spcPct val="150000"/>
              </a:lnSpc>
              <a:spcAft>
                <a:spcPts val="600"/>
              </a:spcAft>
            </a:pPr>
            <a:r>
              <a:rPr lang="en-US" sz="1600" b="1" dirty="0">
                <a:solidFill>
                  <a:srgbClr val="4A78A6"/>
                </a:solidFill>
                <a:latin typeface="Tahoma"/>
                <a:ea typeface="Tahoma"/>
                <a:cs typeface="Tahoma"/>
              </a:rPr>
              <a:t>During 2021:</a:t>
            </a:r>
            <a:endParaRPr lang="he-IL" sz="1600" b="1" dirty="0">
              <a:solidFill>
                <a:srgbClr val="4A78A6"/>
              </a:solidFill>
              <a:latin typeface="Tahoma"/>
              <a:ea typeface="Tahoma"/>
              <a:cs typeface="Tahoma"/>
            </a:endParaRP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Development of solutions during the Covid-19 crisis and Operation ‘Guardian of the Walls’:</a:t>
            </a:r>
            <a:r>
              <a:rPr lang="he-IL" sz="1200" dirty="0">
                <a:latin typeface="Tahoma"/>
                <a:ea typeface="Tahoma"/>
                <a:cs typeface="Tahoma"/>
              </a:rPr>
              <a:t> </a:t>
            </a:r>
            <a:br>
              <a:rPr lang="en-US" sz="1200" dirty="0">
                <a:latin typeface="Tahoma"/>
                <a:ea typeface="Tahoma"/>
                <a:cs typeface="Tahoma"/>
              </a:rPr>
            </a:br>
            <a:r>
              <a:rPr lang="en-US" sz="1200" dirty="0">
                <a:latin typeface="Tahoma"/>
                <a:ea typeface="Tahoma"/>
                <a:cs typeface="Tahoma"/>
              </a:rPr>
              <a:t>One-time online workshops (including activities for children with disabilities), branding and printing of game sets and stickers</a:t>
            </a:r>
            <a:r>
              <a:rPr lang="he-IL" sz="1200" dirty="0">
                <a:latin typeface="Tahoma"/>
                <a:ea typeface="Tahoma"/>
                <a:cs typeface="Tahoma"/>
              </a:rPr>
              <a:t>.</a:t>
            </a: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Development of a parent-training program for the ultra-orthodox community</a:t>
            </a:r>
            <a:r>
              <a:rPr lang="he-IL" sz="1200" dirty="0">
                <a:latin typeface="Tahoma"/>
                <a:ea typeface="Tahoma"/>
                <a:cs typeface="Tahoma"/>
              </a:rPr>
              <a:t>.</a:t>
            </a: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Training of coordinators and operators in early childhood issues; dedicated training for reading instruction workshops in libraries</a:t>
            </a:r>
            <a:r>
              <a:rPr lang="he-IL" sz="1200" dirty="0">
                <a:latin typeface="Tahoma"/>
                <a:ea typeface="Tahoma"/>
                <a:cs typeface="Tahoma"/>
              </a:rPr>
              <a:t>.</a:t>
            </a: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Starting a divisional work model; appointment of early childhood coordinators to lead activities in each municipal division</a:t>
            </a:r>
            <a:r>
              <a:rPr lang="he-IL" sz="1200" dirty="0">
                <a:latin typeface="Tahoma"/>
                <a:ea typeface="Tahoma"/>
                <a:cs typeface="Tahoma"/>
              </a:rPr>
              <a:t>.</a:t>
            </a: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SALTA's activities expanded from 14 to 24 community centers throughout the city, thanks, in part, to transition to the divisional work model. In areas with no community center, solutions</a:t>
            </a:r>
            <a:r>
              <a:rPr lang="en-US" sz="1200" dirty="0">
                <a:solidFill>
                  <a:srgbClr val="FF0000"/>
                </a:solidFill>
                <a:latin typeface="Tahoma"/>
                <a:ea typeface="Tahoma"/>
                <a:cs typeface="Tahoma"/>
              </a:rPr>
              <a:t> </a:t>
            </a:r>
            <a:r>
              <a:rPr lang="en-US" sz="1200" dirty="0">
                <a:latin typeface="Tahoma"/>
                <a:ea typeface="Tahoma"/>
                <a:cs typeface="Tahoma"/>
              </a:rPr>
              <a:t>were offered via the municipal division, with activities in public spaces or other municipal buildings. </a:t>
            </a:r>
            <a:r>
              <a:rPr lang="he-IL" sz="1200" dirty="0">
                <a:latin typeface="Tahoma"/>
                <a:ea typeface="Tahoma"/>
                <a:cs typeface="Tahoma"/>
              </a:rPr>
              <a:t> </a:t>
            </a:r>
            <a:endParaRPr lang="en-US" sz="1200" dirty="0">
              <a:latin typeface="Tahoma"/>
              <a:ea typeface="Tahoma"/>
              <a:cs typeface="Tahoma"/>
            </a:endParaRP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In addition to reading instruction workshops, the library department began offering other SALTA activities in several locations throughout the city. </a:t>
            </a:r>
          </a:p>
          <a:p>
            <a:pPr marL="171450" indent="-171450" algn="l" fontAlgn="base">
              <a:lnSpc>
                <a:spcPct val="150000"/>
              </a:lnSpc>
              <a:buClr>
                <a:srgbClr val="F2D834"/>
              </a:buClr>
              <a:buFont typeface="Tahoma" panose="020B0604030504040204" pitchFamily="34" charset="0"/>
              <a:buChar char="█"/>
            </a:pPr>
            <a:r>
              <a:rPr lang="en-US" sz="1200" dirty="0">
                <a:latin typeface="Tahoma"/>
                <a:ea typeface="Tahoma"/>
                <a:cs typeface="Tahoma"/>
              </a:rPr>
              <a:t>4 indoor play areas were built or renovated throughout the city, in accordance with the Urban95 layout.</a:t>
            </a:r>
            <a:endParaRPr lang="he-IL" sz="1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0868" y="6185857"/>
            <a:ext cx="7450339" cy="246221"/>
          </a:xfrm>
          <a:prstGeom prst="rect">
            <a:avLst/>
          </a:prstGeom>
          <a:noFill/>
        </p:spPr>
        <p:txBody>
          <a:bodyPr wrap="square" rtlCol="1">
            <a:spAutoFit/>
          </a:bodyPr>
          <a:lstStyle/>
          <a:p>
            <a:pPr algn="l"/>
            <a:r>
              <a:rPr lang="en-US" sz="1000" dirty="0">
                <a:latin typeface="Tahoma" pitchFamily="34" charset="0"/>
                <a:ea typeface="Tahoma" pitchFamily="34" charset="0"/>
                <a:cs typeface="Tahoma" pitchFamily="34" charset="0"/>
              </a:rPr>
              <a:t>* Based on data provided by the Urban95 team in the Tel Aviv-Jaffa Municipality, Community Administration</a:t>
            </a:r>
            <a:endParaRPr lang="he-IL" sz="1000" dirty="0">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2E29EBA3-48DE-4903-B9C1-A137DF50C324}"/>
              </a:ext>
            </a:extLst>
          </p:cNvPr>
          <p:cNvSpPr txBox="1"/>
          <p:nvPr/>
        </p:nvSpPr>
        <p:spPr>
          <a:xfrm>
            <a:off x="344932" y="4779066"/>
            <a:ext cx="11502135" cy="1150123"/>
          </a:xfrm>
          <a:prstGeom prst="rect">
            <a:avLst/>
          </a:prstGeom>
          <a:solidFill>
            <a:srgbClr val="4A78A6"/>
          </a:solidFill>
        </p:spPr>
        <p:txBody>
          <a:bodyPr wrap="square">
            <a:spAutoFit/>
          </a:bodyPr>
          <a:lstStyle/>
          <a:p>
            <a:pPr algn="ctr" rtl="1" fontAlgn="base">
              <a:lnSpc>
                <a:spcPct val="150000"/>
              </a:lnSpc>
              <a:buClr>
                <a:srgbClr val="F2D834"/>
              </a:buClr>
            </a:pP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Strengthening the divisional model and the divisional coordinators’ work significantly increased integration of workshops into this year’s activity routine. New centers introduced the SALTA workshops, and residents enjoyed high-quality activities at a subsidized price.</a:t>
            </a:r>
            <a:endParaRPr lang="he-IL"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Chart 9">
            <a:extLst>
              <a:ext uri="{FF2B5EF4-FFF2-40B4-BE49-F238E27FC236}">
                <a16:creationId xmlns:a16="http://schemas.microsoft.com/office/drawing/2014/main" id="{40592C01-A009-4303-A3AA-78E7C127D66A}"/>
              </a:ext>
            </a:extLst>
          </p:cNvPr>
          <p:cNvGraphicFramePr>
            <a:graphicFrameLocks/>
          </p:cNvGraphicFramePr>
          <p:nvPr/>
        </p:nvGraphicFramePr>
        <p:xfrm>
          <a:off x="60868" y="1688228"/>
          <a:ext cx="4221200" cy="2752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898350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5</a:t>
            </a:fld>
            <a:endParaRPr lang="en-US" sz="1400" dirty="0"/>
          </a:p>
        </p:txBody>
      </p:sp>
      <p:sp>
        <p:nvSpPr>
          <p:cNvPr id="4" name="TextBox 3"/>
          <p:cNvSpPr txBox="1"/>
          <p:nvPr/>
        </p:nvSpPr>
        <p:spPr>
          <a:xfrm>
            <a:off x="887944" y="6144191"/>
            <a:ext cx="6890994" cy="246221"/>
          </a:xfrm>
          <a:prstGeom prst="rect">
            <a:avLst/>
          </a:prstGeom>
          <a:noFill/>
        </p:spPr>
        <p:txBody>
          <a:bodyPr wrap="square" rtlCol="1">
            <a:spAutoFit/>
          </a:bodyPr>
          <a:lstStyle/>
          <a:p>
            <a:pPr algn="l"/>
            <a:r>
              <a:rPr lang="en-US" sz="1000" dirty="0">
                <a:latin typeface="Tahoma" pitchFamily="34" charset="0"/>
                <a:ea typeface="Tahoma" pitchFamily="34" charset="0"/>
                <a:cs typeface="Tahoma" pitchFamily="34" charset="0"/>
              </a:rPr>
              <a:t>* Examples of the outlines of the full research tools are provided in the appendices.</a:t>
            </a:r>
            <a:endParaRPr lang="he-IL" sz="1000" dirty="0">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Research Layout - Evaluation Actions in the Early Parenthood Domain, 2021</a:t>
            </a:r>
            <a:endParaRPr lang="he-IL" sz="2000" dirty="0">
              <a:solidFill>
                <a:schemeClr val="bg1"/>
              </a:solidFill>
              <a:latin typeface="Tahoma" pitchFamily="34" charset="0"/>
              <a:ea typeface="Tahoma" pitchFamily="34" charset="0"/>
              <a:cs typeface="Tahoma" pitchFamily="34" charset="0"/>
            </a:endParaRPr>
          </a:p>
        </p:txBody>
      </p:sp>
      <p:sp>
        <p:nvSpPr>
          <p:cNvPr id="8" name="Rectangle 7">
            <a:extLst>
              <a:ext uri="{FF2B5EF4-FFF2-40B4-BE49-F238E27FC236}">
                <a16:creationId xmlns:a16="http://schemas.microsoft.com/office/drawing/2014/main" id="{2AEB040B-0127-4AD3-8BCF-3A46827F3522}"/>
              </a:ext>
            </a:extLst>
          </p:cNvPr>
          <p:cNvSpPr/>
          <p:nvPr/>
        </p:nvSpPr>
        <p:spPr>
          <a:xfrm>
            <a:off x="629443" y="673807"/>
            <a:ext cx="10948838" cy="5219057"/>
          </a:xfrm>
          <a:prstGeom prst="rect">
            <a:avLst/>
          </a:prstGeom>
        </p:spPr>
        <p:txBody>
          <a:bodyPr wrap="square" lIns="91440" tIns="45720" rIns="91440" bIns="45720" anchor="t">
            <a:spAutoFit/>
          </a:bodyPr>
          <a:lstStyle/>
          <a:p>
            <a:pPr algn="l">
              <a:lnSpc>
                <a:spcPct val="150000"/>
              </a:lnSpc>
            </a:pPr>
            <a:r>
              <a:rPr lang="en-US" sz="1400" dirty="0">
                <a:latin typeface="Tahoma"/>
                <a:ea typeface="Tahoma"/>
                <a:cs typeface="Tahoma"/>
              </a:rPr>
              <a:t>The research, conducted between January 2021 and March 2022, included:*</a:t>
            </a:r>
            <a:endParaRPr lang="he-IL" sz="1000" dirty="0">
              <a:latin typeface="Tahoma"/>
              <a:ea typeface="Tahoma"/>
              <a:cs typeface="Tahoma"/>
            </a:endParaRPr>
          </a:p>
          <a:p>
            <a:pPr algn="l">
              <a:lnSpc>
                <a:spcPct val="150000"/>
              </a:lnSpc>
            </a:pPr>
            <a:r>
              <a:rPr lang="en-US" sz="1400" b="1" dirty="0">
                <a:solidFill>
                  <a:srgbClr val="4978A6"/>
                </a:solidFill>
                <a:latin typeface="Tahoma" pitchFamily="34" charset="0"/>
                <a:ea typeface="Tahoma" pitchFamily="34" charset="0"/>
                <a:cs typeface="Tahoma" pitchFamily="34" charset="0"/>
              </a:rPr>
              <a:t>Surveys – An ongoing formative evaluation:</a:t>
            </a:r>
            <a:endParaRPr lang="he-IL" sz="1400" b="1" dirty="0">
              <a:solidFill>
                <a:srgbClr val="4978A6"/>
              </a:solidFill>
              <a:latin typeface="Tahoma" pitchFamily="34" charset="0"/>
              <a:ea typeface="Tahoma" pitchFamily="34" charset="0"/>
              <a:cs typeface="Tahoma" pitchFamily="34" charset="0"/>
            </a:endParaRPr>
          </a:p>
          <a:p>
            <a:pPr marL="285750" indent="-285750" algn="l">
              <a:lnSpc>
                <a:spcPct val="150000"/>
              </a:lnSpc>
              <a:buClr>
                <a:srgbClr val="FFC000"/>
              </a:buClr>
              <a:buFontTx/>
              <a:buChar char="█"/>
            </a:pPr>
            <a:r>
              <a:rPr lang="en-US" sz="1400" dirty="0">
                <a:latin typeface="Tahoma" panose="020B0604030504040204" pitchFamily="34" charset="0"/>
                <a:ea typeface="Tahoma" panose="020B0604030504040204" pitchFamily="34" charset="0"/>
                <a:cs typeface="Tahoma" panose="020B0604030504040204" pitchFamily="34" charset="0"/>
              </a:rPr>
              <a:t>Survey of participants in SALTA workshops at community centers and library reading instruction workshops (N = 228)</a:t>
            </a:r>
            <a:r>
              <a:rPr lang="he-IL" sz="1400" dirty="0">
                <a:latin typeface="Tahoma" panose="020B0604030504040204" pitchFamily="34" charset="0"/>
                <a:ea typeface="Tahoma" panose="020B0604030504040204" pitchFamily="34" charset="0"/>
                <a:cs typeface="Tahoma" panose="020B0604030504040204" pitchFamily="34" charset="0"/>
              </a:rPr>
              <a:t>.</a:t>
            </a:r>
          </a:p>
          <a:p>
            <a:pPr marL="285750" indent="-285750" algn="l">
              <a:lnSpc>
                <a:spcPct val="150000"/>
              </a:lnSpc>
              <a:buClr>
                <a:srgbClr val="FFC000"/>
              </a:buClr>
              <a:buFontTx/>
              <a:buChar char="█"/>
            </a:pPr>
            <a:r>
              <a:rPr lang="en-US" sz="1400" dirty="0">
                <a:latin typeface="Tahoma" panose="020B0604030504040204" pitchFamily="34" charset="0"/>
                <a:ea typeface="Tahoma" panose="020B0604030504040204" pitchFamily="34" charset="0"/>
                <a:cs typeface="Tahoma" panose="020B0604030504040204" pitchFamily="34" charset="0"/>
              </a:rPr>
              <a:t>Survey of visitors to indoor play areas (N = 9)</a:t>
            </a:r>
            <a:endParaRPr lang="he-IL" sz="1400" dirty="0">
              <a:latin typeface="Tahoma"/>
              <a:ea typeface="Tahoma"/>
              <a:cs typeface="Tahoma"/>
            </a:endParaRPr>
          </a:p>
          <a:p>
            <a:pPr marL="285750" indent="-285750" algn="l">
              <a:lnSpc>
                <a:spcPct val="150000"/>
              </a:lnSpc>
              <a:buClr>
                <a:srgbClr val="FFC000"/>
              </a:buClr>
              <a:buFontTx/>
              <a:buChar char="█"/>
            </a:pPr>
            <a:r>
              <a:rPr lang="en-US" sz="1400" dirty="0">
                <a:latin typeface="Tahoma"/>
                <a:ea typeface="Tahoma"/>
                <a:cs typeface="Tahoma"/>
              </a:rPr>
              <a:t>Surveys were distributed via a link shared by the workshop moderator / indoor play area operators</a:t>
            </a:r>
            <a:r>
              <a:rPr lang="he-IL" sz="1400" dirty="0">
                <a:latin typeface="Tahoma"/>
                <a:ea typeface="Tahoma"/>
                <a:cs typeface="Tahoma"/>
              </a:rPr>
              <a:t>.</a:t>
            </a:r>
          </a:p>
          <a:p>
            <a:pPr algn="l">
              <a:lnSpc>
                <a:spcPct val="150000"/>
              </a:lnSpc>
            </a:pPr>
            <a:r>
              <a:rPr lang="en-US" sz="1400" b="1" dirty="0">
                <a:solidFill>
                  <a:srgbClr val="4978A6"/>
                </a:solidFill>
                <a:latin typeface="Tahoma" pitchFamily="34" charset="0"/>
                <a:ea typeface="Tahoma" pitchFamily="34" charset="0"/>
                <a:cs typeface="Tahoma" pitchFamily="34" charset="0"/>
              </a:rPr>
              <a:t>In-depth evaluation - mapping </a:t>
            </a:r>
            <a:r>
              <a:rPr lang="en-US" sz="1400" b="1" dirty="0">
                <a:solidFill>
                  <a:srgbClr val="0070C0"/>
                </a:solidFill>
                <a:latin typeface="Tahoma" pitchFamily="34" charset="0"/>
                <a:ea typeface="Tahoma" pitchFamily="34" charset="0"/>
                <a:cs typeface="Tahoma" pitchFamily="34" charset="0"/>
              </a:rPr>
              <a:t>indoor play areas </a:t>
            </a:r>
            <a:r>
              <a:rPr lang="en-US" sz="1400" b="1" dirty="0">
                <a:solidFill>
                  <a:srgbClr val="4978A6"/>
                </a:solidFill>
                <a:latin typeface="Tahoma" pitchFamily="34" charset="0"/>
                <a:ea typeface="Tahoma" pitchFamily="34" charset="0"/>
                <a:cs typeface="Tahoma" pitchFamily="34" charset="0"/>
              </a:rPr>
              <a:t>throughout the city:</a:t>
            </a:r>
            <a:endParaRPr lang="he-IL" sz="1400" b="1" dirty="0">
              <a:solidFill>
                <a:srgbClr val="4978A6"/>
              </a:solidFill>
              <a:latin typeface="Tahoma" pitchFamily="34" charset="0"/>
              <a:ea typeface="Tahoma" pitchFamily="34" charset="0"/>
              <a:cs typeface="Tahoma" pitchFamily="34" charset="0"/>
            </a:endParaRPr>
          </a:p>
          <a:p>
            <a:pPr marL="285750" indent="-285750" algn="l">
              <a:lnSpc>
                <a:spcPct val="150000"/>
              </a:lnSpc>
              <a:buClr>
                <a:srgbClr val="FFC000"/>
              </a:buClr>
              <a:buFontTx/>
              <a:buChar char="█"/>
            </a:pPr>
            <a:r>
              <a:rPr lang="en-US" sz="1400" dirty="0">
                <a:latin typeface="Tahoma" panose="020B0604030504040204" pitchFamily="34" charset="0"/>
                <a:ea typeface="Tahoma" panose="020B0604030504040204" pitchFamily="34" charset="0"/>
                <a:cs typeface="Tahoma" panose="020B0604030504040204" pitchFamily="34" charset="0"/>
              </a:rPr>
              <a:t>Qualitative documentation of events occurring in </a:t>
            </a:r>
            <a:r>
              <a:rPr lang="en-US" sz="1400" dirty="0">
                <a:latin typeface="Tahoma"/>
                <a:ea typeface="Tahoma"/>
                <a:cs typeface="Tahoma"/>
              </a:rPr>
              <a:t>indoor play area </a:t>
            </a:r>
            <a:r>
              <a:rPr lang="en-US" sz="1400" dirty="0">
                <a:latin typeface="Tahoma" panose="020B0604030504040204" pitchFamily="34" charset="0"/>
                <a:ea typeface="Tahoma" panose="020B0604030504040204" pitchFamily="34" charset="0"/>
                <a:cs typeface="Tahoma" panose="020B0604030504040204" pitchFamily="34" charset="0"/>
              </a:rPr>
              <a:t>at various times of the day, with an emphasis on parent-child interactions and play characteristics.</a:t>
            </a:r>
            <a:endParaRPr lang="he-IL" sz="1400" dirty="0">
              <a:latin typeface="Tahoma" panose="020B0604030504040204" pitchFamily="34" charset="0"/>
              <a:ea typeface="Tahoma" panose="020B0604030504040204" pitchFamily="34" charset="0"/>
              <a:cs typeface="Tahoma" panose="020B0604030504040204" pitchFamily="34" charset="0"/>
            </a:endParaRPr>
          </a:p>
          <a:p>
            <a:pPr marL="285750" indent="-285750" algn="l">
              <a:lnSpc>
                <a:spcPct val="150000"/>
              </a:lnSpc>
              <a:buClr>
                <a:srgbClr val="FFC000"/>
              </a:buClr>
              <a:buFontTx/>
              <a:buChar char="█"/>
            </a:pPr>
            <a:r>
              <a:rPr lang="en-US" sz="1400" b="1" dirty="0">
                <a:latin typeface="Tahoma"/>
                <a:ea typeface="Tahoma"/>
                <a:cs typeface="Tahoma"/>
              </a:rPr>
              <a:t>13 observations </a:t>
            </a:r>
            <a:r>
              <a:rPr lang="en-US" sz="1400" dirty="0">
                <a:latin typeface="Tahoma"/>
                <a:ea typeface="Tahoma"/>
                <a:cs typeface="Tahoma"/>
              </a:rPr>
              <a:t>were conducted across city regions, during morning and afternoon operating hours</a:t>
            </a:r>
            <a:r>
              <a:rPr lang="he-IL" sz="1400" dirty="0">
                <a:latin typeface="Tahoma"/>
                <a:ea typeface="Tahoma"/>
                <a:cs typeface="Tahoma"/>
              </a:rPr>
              <a:t>.</a:t>
            </a:r>
          </a:p>
          <a:p>
            <a:pPr marL="285750" indent="-285750" algn="l">
              <a:lnSpc>
                <a:spcPct val="150000"/>
              </a:lnSpc>
              <a:buClr>
                <a:srgbClr val="FFC000"/>
              </a:buClr>
              <a:buFontTx/>
              <a:buChar char="█"/>
            </a:pPr>
            <a:r>
              <a:rPr lang="en-US" sz="1400" dirty="0">
                <a:latin typeface="Tahoma"/>
                <a:ea typeface="Tahoma"/>
                <a:cs typeface="Tahoma"/>
              </a:rPr>
              <a:t>During the observations, </a:t>
            </a:r>
            <a:r>
              <a:rPr lang="en-US" sz="1400" b="1" dirty="0">
                <a:latin typeface="Tahoma"/>
                <a:ea typeface="Tahoma"/>
                <a:cs typeface="Tahoma"/>
              </a:rPr>
              <a:t>51 interviews </a:t>
            </a:r>
            <a:r>
              <a:rPr lang="en-US" sz="1400" dirty="0">
                <a:latin typeface="Tahoma"/>
                <a:ea typeface="Tahoma"/>
                <a:cs typeface="Tahoma"/>
              </a:rPr>
              <a:t>were conducted with visitors</a:t>
            </a:r>
            <a:r>
              <a:rPr lang="he-IL" sz="1400" dirty="0">
                <a:latin typeface="Tahoma"/>
                <a:ea typeface="Tahoma"/>
                <a:cs typeface="Tahoma"/>
              </a:rPr>
              <a:t>.</a:t>
            </a:r>
          </a:p>
          <a:p>
            <a:pPr marL="285750" indent="-285750" algn="l">
              <a:lnSpc>
                <a:spcPct val="150000"/>
              </a:lnSpc>
              <a:buClr>
                <a:srgbClr val="FFC000"/>
              </a:buClr>
              <a:buFontTx/>
              <a:buChar char="█"/>
            </a:pPr>
            <a:r>
              <a:rPr lang="en-US" sz="1400" b="1" dirty="0">
                <a:latin typeface="Tahoma"/>
                <a:ea typeface="Tahoma"/>
                <a:cs typeface="Tahoma"/>
              </a:rPr>
              <a:t>Discussion group: </a:t>
            </a:r>
            <a:r>
              <a:rPr lang="en-US" sz="1400" dirty="0">
                <a:latin typeface="Tahoma"/>
                <a:ea typeface="Tahoma"/>
                <a:cs typeface="Tahoma"/>
              </a:rPr>
              <a:t>a conversation about indoor play areas was conducted with 4 divisional coordinators from all city regions.</a:t>
            </a:r>
            <a:endParaRPr lang="he-IL" sz="1400" dirty="0">
              <a:latin typeface="Tahoma"/>
              <a:ea typeface="Tahoma"/>
              <a:cs typeface="Tahoma"/>
            </a:endParaRPr>
          </a:p>
          <a:p>
            <a:pPr marL="285750" marR="0" lvl="0" indent="-285750" algn="l" defTabSz="914400" eaLnBrk="1" fontAlgn="auto" latinLnBrk="0" hangingPunct="1">
              <a:lnSpc>
                <a:spcPct val="150000"/>
              </a:lnSpc>
              <a:spcBef>
                <a:spcPts val="0"/>
              </a:spcBef>
              <a:spcAft>
                <a:spcPts val="0"/>
              </a:spcAft>
              <a:buClr>
                <a:srgbClr val="FFC000"/>
              </a:buClr>
              <a:buSzTx/>
              <a:buFontTx/>
              <a:buChar char="█"/>
              <a:tabLst/>
              <a:defRPr/>
            </a:pPr>
            <a:r>
              <a:rPr kumimoji="0" lang="en-US" sz="1400" b="1" i="0" u="none" strike="noStrike" kern="1200" cap="none" spc="0" normalizeH="0" baseline="0" noProof="0" dirty="0">
                <a:ln>
                  <a:noFill/>
                </a:ln>
                <a:effectLst/>
                <a:uLnTx/>
                <a:uFillTx/>
                <a:latin typeface="Tahoma"/>
                <a:ea typeface="Tahoma"/>
                <a:cs typeface="Tahoma"/>
              </a:rPr>
              <a:t>Monitoring online discourse: </a:t>
            </a:r>
            <a:r>
              <a:rPr kumimoji="0" lang="en-US" sz="1400" i="0" u="none" strike="noStrike" kern="1200" cap="none" spc="0" normalizeH="0" baseline="0" noProof="0" dirty="0">
                <a:ln>
                  <a:noFill/>
                </a:ln>
                <a:effectLst/>
                <a:uLnTx/>
                <a:uFillTx/>
                <a:latin typeface="Tahoma"/>
                <a:ea typeface="Tahoma"/>
                <a:cs typeface="Tahoma"/>
              </a:rPr>
              <a:t>Online discourse data about the </a:t>
            </a:r>
            <a:r>
              <a:rPr lang="en-US" sz="1400" dirty="0">
                <a:latin typeface="Tahoma"/>
                <a:ea typeface="Tahoma"/>
                <a:cs typeface="Tahoma"/>
              </a:rPr>
              <a:t>indoor play areas </a:t>
            </a:r>
            <a:r>
              <a:rPr kumimoji="0" lang="en-US" sz="1400" i="0" u="none" strike="noStrike" kern="1200" cap="none" spc="0" normalizeH="0" baseline="0" noProof="0" dirty="0">
                <a:ln>
                  <a:noFill/>
                </a:ln>
                <a:effectLst/>
                <a:uLnTx/>
                <a:uFillTx/>
                <a:latin typeface="Tahoma"/>
                <a:ea typeface="Tahoma"/>
                <a:cs typeface="Tahoma"/>
              </a:rPr>
              <a:t>was reviewed, based on monitoring and analysis provided by Zencity</a:t>
            </a:r>
            <a:r>
              <a:rPr lang="en-US" sz="1400" dirty="0">
                <a:latin typeface="Tahoma"/>
                <a:ea typeface="Tahoma"/>
                <a:cs typeface="Tahoma"/>
              </a:rPr>
              <a:t>. </a:t>
            </a:r>
            <a:endParaRPr lang="he-IL" sz="900" dirty="0">
              <a:latin typeface="Tahoma"/>
              <a:ea typeface="Tahoma"/>
              <a:cs typeface="Tahoma"/>
            </a:endParaRPr>
          </a:p>
          <a:p>
            <a:pPr marL="0" marR="0" lvl="0" indent="0" algn="l" defTabSz="914400" eaLnBrk="1" fontAlgn="auto" latinLnBrk="0" hangingPunct="1">
              <a:lnSpc>
                <a:spcPct val="150000"/>
              </a:lnSpc>
              <a:buClr>
                <a:srgbClr val="FFC000"/>
              </a:buClr>
              <a:buSzTx/>
              <a:buFontTx/>
              <a:buNone/>
              <a:tabLst/>
              <a:defRPr/>
            </a:pPr>
            <a:r>
              <a:rPr kumimoji="0" lang="en-US" sz="1400" b="1" i="0" u="none" strike="noStrike" kern="1200" cap="none" spc="0" normalizeH="0" baseline="0" noProof="0" dirty="0">
                <a:ln>
                  <a:noFill/>
                </a:ln>
                <a:solidFill>
                  <a:srgbClr val="4978A6"/>
                </a:solidFill>
                <a:effectLst/>
                <a:uLnTx/>
                <a:uFillTx/>
                <a:latin typeface="Tahoma"/>
                <a:ea typeface="Tahoma"/>
                <a:cs typeface="Tahoma"/>
              </a:rPr>
              <a:t>Analysis of data from City </a:t>
            </a:r>
            <a:r>
              <a:rPr lang="en-US" sz="1400" b="1" dirty="0">
                <a:solidFill>
                  <a:srgbClr val="4978A6"/>
                </a:solidFill>
                <a:latin typeface="Tahoma"/>
                <a:ea typeface="Tahoma"/>
                <a:cs typeface="Tahoma"/>
              </a:rPr>
              <a:t>Survey</a:t>
            </a:r>
            <a:r>
              <a:rPr kumimoji="0" lang="en-US" sz="1400" b="1" i="0" u="none" strike="noStrike" kern="1200" cap="none" spc="0" normalizeH="0" baseline="0" noProof="0" dirty="0">
                <a:ln>
                  <a:noFill/>
                </a:ln>
                <a:solidFill>
                  <a:srgbClr val="4978A6"/>
                </a:solidFill>
                <a:effectLst/>
                <a:uLnTx/>
                <a:uFillTx/>
                <a:latin typeface="Tahoma"/>
                <a:ea typeface="Tahoma"/>
                <a:cs typeface="Tahoma"/>
              </a:rPr>
              <a:t> 2021 </a:t>
            </a:r>
            <a:endParaRPr kumimoji="0" lang="he-IL" sz="1400" b="1" i="0" u="none" strike="noStrike" kern="1200" cap="none" spc="0" normalizeH="0" baseline="0" noProof="0" dirty="0">
              <a:ln>
                <a:noFill/>
              </a:ln>
              <a:solidFill>
                <a:srgbClr val="4978A6"/>
              </a:solidFill>
              <a:effectLst/>
              <a:uLnTx/>
              <a:uFillTx/>
              <a:latin typeface="Tahoma"/>
              <a:ea typeface="Tahoma"/>
              <a:cs typeface="Tahoma"/>
            </a:endParaRPr>
          </a:p>
          <a:p>
            <a:pPr marL="285750" marR="0" lvl="0" indent="-285750" algn="l" defTabSz="914400" eaLnBrk="1" fontAlgn="auto" latinLnBrk="0" hangingPunct="1">
              <a:lnSpc>
                <a:spcPct val="150000"/>
              </a:lnSpc>
              <a:buClr>
                <a:srgbClr val="FFC000"/>
              </a:buClr>
              <a:buSzTx/>
              <a:buFontTx/>
              <a:buChar char="█"/>
              <a:tabLst/>
              <a:defRPr/>
            </a:pPr>
            <a:r>
              <a:rPr kumimoji="0" lang="en-US" sz="1400" b="0" i="0" u="none" strike="noStrike" kern="1200" cap="none" spc="0" normalizeH="0" baseline="0" noProof="0" dirty="0">
                <a:ln>
                  <a:noFill/>
                </a:ln>
                <a:solidFill>
                  <a:prstClr val="black"/>
                </a:solidFill>
                <a:effectLst/>
                <a:uLnTx/>
                <a:uFillTx/>
                <a:latin typeface="Tahoma"/>
                <a:ea typeface="Tahoma"/>
                <a:cs typeface="Tahoma"/>
              </a:rPr>
              <a:t>Data from the City Survey conducted in September 2021 were provided by the municipality, including a breakdown by geographical area and among parents of children up to 3 years of age.</a:t>
            </a:r>
            <a:endParaRPr lang="he-IL" sz="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2239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6</a:t>
            </a:fld>
            <a:endParaRPr lang="en-US" sz="1400" dirty="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b="1" dirty="0">
                <a:solidFill>
                  <a:schemeClr val="bg1"/>
                </a:solidFill>
                <a:latin typeface="Tahoma" pitchFamily="34" charset="0"/>
                <a:ea typeface="Tahoma" pitchFamily="34" charset="0"/>
                <a:cs typeface="Tahoma" pitchFamily="34" charset="0"/>
              </a:rPr>
              <a:t>Mapping of Tools and Indicators </a:t>
            </a:r>
            <a:r>
              <a:rPr lang="en-US" sz="2000" dirty="0">
                <a:solidFill>
                  <a:schemeClr val="bg1"/>
                </a:solidFill>
                <a:latin typeface="Tahoma" pitchFamily="34" charset="0"/>
                <a:ea typeface="Tahoma" pitchFamily="34" charset="0"/>
                <a:cs typeface="Tahoma" pitchFamily="34" charset="0"/>
              </a:rPr>
              <a:t>– What Tool Measures which Indicator*</a:t>
            </a:r>
          </a:p>
        </p:txBody>
      </p:sp>
      <p:sp>
        <p:nvSpPr>
          <p:cNvPr id="7" name="TextBox 6"/>
          <p:cNvSpPr txBox="1"/>
          <p:nvPr/>
        </p:nvSpPr>
        <p:spPr>
          <a:xfrm>
            <a:off x="594894" y="4748966"/>
            <a:ext cx="11022897" cy="1150123"/>
          </a:xfrm>
          <a:prstGeom prst="rect">
            <a:avLst/>
          </a:prstGeom>
          <a:solidFill>
            <a:srgbClr val="F2D834"/>
          </a:solidFill>
        </p:spPr>
        <p:txBody>
          <a:bodyPr wrap="square" rtlCol="1">
            <a:spAutoFit/>
          </a:bodyPr>
          <a:lstStyle/>
          <a:p>
            <a:pPr algn="l">
              <a:lnSpc>
                <a:spcPct val="150000"/>
              </a:lnSpc>
            </a:pPr>
            <a:r>
              <a:rPr lang="en-US" sz="1600" dirty="0">
                <a:latin typeface="Tahoma" pitchFamily="34" charset="0"/>
                <a:ea typeface="Tahoma" pitchFamily="34" charset="0"/>
                <a:cs typeface="Tahoma" pitchFamily="34" charset="0"/>
              </a:rPr>
              <a:t>All parental issues will be included under - </a:t>
            </a:r>
            <a:r>
              <a:rPr lang="en-US" sz="1600" i="1" dirty="0">
                <a:latin typeface="Tahoma" pitchFamily="34" charset="0"/>
                <a:ea typeface="Tahoma" pitchFamily="34" charset="0"/>
                <a:cs typeface="Tahoma" pitchFamily="34" charset="0"/>
              </a:rPr>
              <a:t>“Acquiring and Implementation of Knowledge and Tools”.</a:t>
            </a:r>
          </a:p>
          <a:p>
            <a:pPr algn="l">
              <a:lnSpc>
                <a:spcPct val="150000"/>
              </a:lnSpc>
            </a:pPr>
            <a:r>
              <a:rPr lang="en-US" sz="1600" dirty="0">
                <a:latin typeface="Tahoma" pitchFamily="34" charset="0"/>
                <a:ea typeface="Tahoma" pitchFamily="34" charset="0"/>
                <a:cs typeface="Tahoma" pitchFamily="34" charset="0"/>
              </a:rPr>
              <a:t>Some of the tools were implemented as part of the evaluation actions that will be report in periodic reports – Reading Advancing Pilot in Jaffa and Professionals Training Evaluation.</a:t>
            </a:r>
            <a:endParaRPr lang="he-IL" sz="1600" dirty="0">
              <a:latin typeface="Tahoma" pitchFamily="34" charset="0"/>
              <a:ea typeface="Tahoma" pitchFamily="34" charset="0"/>
              <a:cs typeface="Tahoma" pitchFamily="34" charset="0"/>
            </a:endParaRPr>
          </a:p>
        </p:txBody>
      </p:sp>
      <p:graphicFrame>
        <p:nvGraphicFramePr>
          <p:cNvPr id="8" name="טבלה 2">
            <a:extLst>
              <a:ext uri="{FF2B5EF4-FFF2-40B4-BE49-F238E27FC236}">
                <a16:creationId xmlns:a16="http://schemas.microsoft.com/office/drawing/2014/main" id="{2C47EB49-0C03-36D8-4770-89FAAF3BB993}"/>
              </a:ext>
            </a:extLst>
          </p:cNvPr>
          <p:cNvGraphicFramePr>
            <a:graphicFrameLocks noGrp="1"/>
          </p:cNvGraphicFramePr>
          <p:nvPr>
            <p:extLst>
              <p:ext uri="{D42A27DB-BD31-4B8C-83A1-F6EECF244321}">
                <p14:modId xmlns:p14="http://schemas.microsoft.com/office/powerpoint/2010/main" val="4057075662"/>
              </p:ext>
            </p:extLst>
          </p:nvPr>
        </p:nvGraphicFramePr>
        <p:xfrm>
          <a:off x="611211" y="796329"/>
          <a:ext cx="10990262" cy="3555842"/>
        </p:xfrm>
        <a:graphic>
          <a:graphicData uri="http://schemas.openxmlformats.org/drawingml/2006/table">
            <a:tbl>
              <a:tblPr firstRow="1" bandRow="1">
                <a:tableStyleId>{5C22544A-7EE6-4342-B048-85BDC9FD1C3A}</a:tableStyleId>
              </a:tblPr>
              <a:tblGrid>
                <a:gridCol w="4546167">
                  <a:extLst>
                    <a:ext uri="{9D8B030D-6E8A-4147-A177-3AD203B41FA5}">
                      <a16:colId xmlns:a16="http://schemas.microsoft.com/office/drawing/2014/main" val="1219770898"/>
                    </a:ext>
                  </a:extLst>
                </a:gridCol>
                <a:gridCol w="914400">
                  <a:extLst>
                    <a:ext uri="{9D8B030D-6E8A-4147-A177-3AD203B41FA5}">
                      <a16:colId xmlns:a16="http://schemas.microsoft.com/office/drawing/2014/main" val="297257600"/>
                    </a:ext>
                  </a:extLst>
                </a:gridCol>
                <a:gridCol w="1725105">
                  <a:extLst>
                    <a:ext uri="{9D8B030D-6E8A-4147-A177-3AD203B41FA5}">
                      <a16:colId xmlns:a16="http://schemas.microsoft.com/office/drawing/2014/main" val="3629382624"/>
                    </a:ext>
                  </a:extLst>
                </a:gridCol>
                <a:gridCol w="1178351">
                  <a:extLst>
                    <a:ext uri="{9D8B030D-6E8A-4147-A177-3AD203B41FA5}">
                      <a16:colId xmlns:a16="http://schemas.microsoft.com/office/drawing/2014/main" val="3314650714"/>
                    </a:ext>
                  </a:extLst>
                </a:gridCol>
                <a:gridCol w="754144">
                  <a:extLst>
                    <a:ext uri="{9D8B030D-6E8A-4147-A177-3AD203B41FA5}">
                      <a16:colId xmlns:a16="http://schemas.microsoft.com/office/drawing/2014/main" val="3838673758"/>
                    </a:ext>
                  </a:extLst>
                </a:gridCol>
                <a:gridCol w="876693">
                  <a:extLst>
                    <a:ext uri="{9D8B030D-6E8A-4147-A177-3AD203B41FA5}">
                      <a16:colId xmlns:a16="http://schemas.microsoft.com/office/drawing/2014/main" val="523646388"/>
                    </a:ext>
                  </a:extLst>
                </a:gridCol>
                <a:gridCol w="995402">
                  <a:extLst>
                    <a:ext uri="{9D8B030D-6E8A-4147-A177-3AD203B41FA5}">
                      <a16:colId xmlns:a16="http://schemas.microsoft.com/office/drawing/2014/main" val="3312127153"/>
                    </a:ext>
                  </a:extLst>
                </a:gridCol>
              </a:tblGrid>
              <a:tr h="744018">
                <a:tc>
                  <a:txBody>
                    <a:bodyPr/>
                    <a:lstStyle/>
                    <a:p>
                      <a:pPr algn="ctr" rtl="1">
                        <a:lnSpc>
                          <a:spcPct val="115000"/>
                        </a:lnSpc>
                        <a:spcAft>
                          <a:spcPts val="0"/>
                        </a:spcAft>
                      </a:pPr>
                      <a:r>
                        <a:rPr lang="he-IL" sz="12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lgn="ctr" rtl="0">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Indicator*/ Tool</a:t>
                      </a:r>
                    </a:p>
                  </a:txBody>
                  <a:tcPr marL="68580" marR="68580" marT="0" marB="0"/>
                </a:tc>
                <a:tc>
                  <a:txBody>
                    <a:bodyPr/>
                    <a:lstStyle/>
                    <a:p>
                      <a:pPr algn="ctr" rtl="0">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City Survey</a:t>
                      </a:r>
                    </a:p>
                  </a:txBody>
                  <a:tcPr marL="68580" marR="68580" marT="0" marB="0"/>
                </a:tc>
                <a:tc>
                  <a:txBody>
                    <a:bodyPr/>
                    <a:lstStyle/>
                    <a:p>
                      <a:pPr algn="ctr" rtl="0">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In-depth Interviews</a:t>
                      </a:r>
                      <a:br>
                        <a:rPr lang="en-US" sz="1200" dirty="0">
                          <a:effectLst/>
                          <a:latin typeface="Tahoma" panose="020B0604030504040204" pitchFamily="34" charset="0"/>
                          <a:ea typeface="Tahoma" panose="020B0604030504040204" pitchFamily="34" charset="0"/>
                          <a:cs typeface="Tahoma" panose="020B0604030504040204" pitchFamily="34" charset="0"/>
                        </a:rPr>
                      </a:br>
                      <a:r>
                        <a:rPr lang="en-US" sz="1100" b="0" dirty="0">
                          <a:effectLst/>
                          <a:latin typeface="Tahoma" panose="020B0604030504040204" pitchFamily="34" charset="0"/>
                          <a:ea typeface="Tahoma" panose="020B0604030504040204" pitchFamily="34" charset="0"/>
                          <a:cs typeface="Tahoma" panose="020B0604030504040204" pitchFamily="34" charset="0"/>
                        </a:rPr>
                        <a:t>with various stakeholders</a:t>
                      </a:r>
                      <a:r>
                        <a:rPr lang="en-US" sz="11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0">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Field Observations</a:t>
                      </a:r>
                      <a:endParaRPr lang="en-US" sz="1200" b="0" dirty="0">
                        <a:effectLst/>
                        <a:latin typeface="Tahoma" panose="020B0604030504040204" pitchFamily="34" charset="0"/>
                        <a:ea typeface="Tahoma" panose="020B0604030504040204" pitchFamily="34" charset="0"/>
                        <a:cs typeface="Tahoma" panose="020B0604030504040204" pitchFamily="34" charset="0"/>
                      </a:endParaRPr>
                    </a:p>
                    <a:p>
                      <a:pPr algn="ctr" rtl="0">
                        <a:lnSpc>
                          <a:spcPct val="115000"/>
                        </a:lnSpc>
                        <a:spcAft>
                          <a:spcPts val="0"/>
                        </a:spcAft>
                      </a:pPr>
                      <a:r>
                        <a:rPr lang="en-US" sz="1100" b="0" dirty="0">
                          <a:effectLst/>
                          <a:latin typeface="Tahoma" panose="020B0604030504040204" pitchFamily="34" charset="0"/>
                          <a:ea typeface="Tahoma" panose="020B0604030504040204" pitchFamily="34" charset="0"/>
                          <a:cs typeface="Tahoma" panose="020B0604030504040204" pitchFamily="34" charset="0"/>
                        </a:rPr>
                        <a:t>With participants</a:t>
                      </a:r>
                    </a:p>
                  </a:txBody>
                  <a:tcPr marL="68580" marR="68580" marT="0" marB="0"/>
                </a:tc>
                <a:tc>
                  <a:txBody>
                    <a:bodyPr/>
                    <a:lstStyle/>
                    <a:p>
                      <a:pPr algn="ctr" rtl="1">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Focus Groups </a:t>
                      </a:r>
                    </a:p>
                  </a:txBody>
                  <a:tcPr marL="68580" marR="68580" marT="0" marB="0"/>
                </a:tc>
                <a:tc>
                  <a:txBody>
                    <a:bodyPr/>
                    <a:lstStyle/>
                    <a:p>
                      <a:pPr algn="ctr" rtl="1">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Activities Feedback Surveys</a:t>
                      </a:r>
                    </a:p>
                  </a:txBody>
                  <a:tcPr marL="68580" marR="68580" marT="0" marB="0"/>
                </a:tc>
                <a:tc>
                  <a:txBody>
                    <a:bodyPr/>
                    <a:lstStyle/>
                    <a:p>
                      <a:pPr algn="ctr" rtl="1">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Caregivers’ Surveys </a:t>
                      </a:r>
                    </a:p>
                  </a:txBody>
                  <a:tcPr marL="68580" marR="68580" marT="0" marB="0"/>
                </a:tc>
                <a:extLst>
                  <a:ext uri="{0D108BD9-81ED-4DB2-BD59-A6C34878D82A}">
                    <a16:rowId xmlns:a16="http://schemas.microsoft.com/office/drawing/2014/main" val="4225114346"/>
                  </a:ext>
                </a:extLst>
              </a:tr>
              <a:tr h="187367">
                <a:tc>
                  <a:txBody>
                    <a:bodyPr/>
                    <a:lstStyle/>
                    <a:p>
                      <a:pPr algn="l" rtl="1">
                        <a:lnSpc>
                          <a:spcPct val="115000"/>
                        </a:lnSpc>
                        <a:spcAft>
                          <a:spcPts val="0"/>
                        </a:spcAft>
                      </a:pPr>
                      <a:r>
                        <a:rPr lang="en-US" sz="1400" dirty="0">
                          <a:effectLst/>
                        </a:rPr>
                        <a:t>Service utilization &amp; satisfaction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latin typeface="Calibri" panose="020F0502020204030204" pitchFamily="34" charset="0"/>
                          <a:cs typeface="Calibri" panose="020F0502020204030204" pitchFamily="34" charset="0"/>
                        </a:rPr>
                        <a:t>V</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5479384"/>
                  </a:ext>
                </a:extLst>
              </a:tr>
              <a:tr h="142208">
                <a:tc>
                  <a:txBody>
                    <a:bodyPr/>
                    <a:lstStyle/>
                    <a:p>
                      <a:pPr algn="l" rtl="0">
                        <a:lnSpc>
                          <a:spcPct val="115000"/>
                        </a:lnSpc>
                        <a:spcAft>
                          <a:spcPts val="0"/>
                        </a:spcAft>
                      </a:pPr>
                      <a:r>
                        <a:rPr lang="en-US" sz="1400" dirty="0">
                          <a:effectLst/>
                        </a:rPr>
                        <a:t>Availability of all community center services near the home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41805687"/>
                  </a:ext>
                </a:extLst>
              </a:tr>
              <a:tr h="181890">
                <a:tc>
                  <a:txBody>
                    <a:bodyPr/>
                    <a:lstStyle/>
                    <a:p>
                      <a:pPr algn="l" rtl="0">
                        <a:lnSpc>
                          <a:spcPct val="115000"/>
                        </a:lnSpc>
                        <a:spcAft>
                          <a:spcPts val="0"/>
                        </a:spcAft>
                      </a:pPr>
                      <a:r>
                        <a:rPr lang="en-US" sz="1400" dirty="0">
                          <a:effectLst/>
                        </a:rPr>
                        <a:t>Satisfaction with operation and staff of community centers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04336707"/>
                  </a:ext>
                </a:extLst>
              </a:tr>
              <a:tr h="210954">
                <a:tc>
                  <a:txBody>
                    <a:bodyPr/>
                    <a:lstStyle/>
                    <a:p>
                      <a:pPr algn="l" rtl="0">
                        <a:lnSpc>
                          <a:spcPct val="115000"/>
                        </a:lnSpc>
                        <a:spcAft>
                          <a:spcPts val="0"/>
                        </a:spcAft>
                      </a:pPr>
                      <a:r>
                        <a:rPr lang="en-US" sz="1400" dirty="0">
                          <a:effectLst/>
                        </a:rPr>
                        <a:t>Extent of activities &amp; designated events for caregivers &amp; young children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68407840"/>
                  </a:ext>
                </a:extLst>
              </a:tr>
              <a:tr h="187394">
                <a:tc>
                  <a:txBody>
                    <a:bodyPr/>
                    <a:lstStyle/>
                    <a:p>
                      <a:pPr algn="l" rtl="0">
                        <a:lnSpc>
                          <a:spcPct val="115000"/>
                        </a:lnSpc>
                        <a:spcAft>
                          <a:spcPts val="0"/>
                        </a:spcAft>
                      </a:pPr>
                      <a:r>
                        <a:rPr lang="en-US" sz="1400" dirty="0">
                          <a:effectLst/>
                        </a:rPr>
                        <a:t>Acquire and Implement of parental knowledge and tools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4095968"/>
                  </a:ext>
                </a:extLst>
              </a:tr>
              <a:tr h="173261">
                <a:tc>
                  <a:txBody>
                    <a:bodyPr/>
                    <a:lstStyle/>
                    <a:p>
                      <a:pPr algn="l" rtl="0">
                        <a:lnSpc>
                          <a:spcPct val="115000"/>
                        </a:lnSpc>
                        <a:spcAft>
                          <a:spcPts val="0"/>
                        </a:spcAft>
                      </a:pPr>
                      <a:r>
                        <a:rPr lang="en-US" sz="1400" dirty="0">
                          <a:effectLst/>
                        </a:rPr>
                        <a:t>Implement of advancing parental practices (joint play)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39558"/>
                  </a:ext>
                </a:extLst>
              </a:tr>
              <a:tr h="168554">
                <a:tc>
                  <a:txBody>
                    <a:bodyPr/>
                    <a:lstStyle/>
                    <a:p>
                      <a:pPr algn="l" rtl="0">
                        <a:lnSpc>
                          <a:spcPct val="115000"/>
                        </a:lnSpc>
                        <a:spcAft>
                          <a:spcPts val="0"/>
                        </a:spcAft>
                      </a:pPr>
                      <a:r>
                        <a:rPr lang="en-US" sz="1400" dirty="0">
                          <a:effectLst/>
                        </a:rPr>
                        <a:t>Strengthen parental perceptions and parent-child relationships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73192826"/>
                  </a:ext>
                </a:extLst>
              </a:tr>
              <a:tr h="210981">
                <a:tc>
                  <a:txBody>
                    <a:bodyPr/>
                    <a:lstStyle/>
                    <a:p>
                      <a:pPr algn="l" rtl="0">
                        <a:lnSpc>
                          <a:spcPct val="115000"/>
                        </a:lnSpc>
                        <a:spcAft>
                          <a:spcPts val="0"/>
                        </a:spcAft>
                      </a:pPr>
                      <a:r>
                        <a:rPr lang="en-US" sz="1400" dirty="0">
                          <a:effectLst/>
                        </a:rPr>
                        <a:t>Improved in sense of parental wellbeing and self-efficacy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6021380"/>
                  </a:ext>
                </a:extLst>
              </a:tr>
              <a:tr h="243122">
                <a:tc>
                  <a:txBody>
                    <a:bodyPr/>
                    <a:lstStyle/>
                    <a:p>
                      <a:pPr algn="l" rtl="0">
                        <a:lnSpc>
                          <a:spcPct val="115000"/>
                        </a:lnSpc>
                        <a:spcAft>
                          <a:spcPts val="0"/>
                        </a:spcAft>
                      </a:pPr>
                      <a:r>
                        <a:rPr lang="en-US" sz="1400" dirty="0">
                          <a:effectLst/>
                        </a:rPr>
                        <a:t>Community &amp; social belonging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6828524"/>
                  </a:ext>
                </a:extLst>
              </a:tr>
              <a:tr h="216668">
                <a:tc>
                  <a:txBody>
                    <a:bodyPr/>
                    <a:lstStyle/>
                    <a:p>
                      <a:pPr algn="l" rtl="0">
                        <a:lnSpc>
                          <a:spcPct val="115000"/>
                        </a:lnSpc>
                        <a:spcAft>
                          <a:spcPts val="0"/>
                        </a:spcAft>
                      </a:pPr>
                      <a:r>
                        <a:rPr lang="en-US" sz="1400" dirty="0">
                          <a:effectLst/>
                        </a:rPr>
                        <a:t>Independent activation model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31050116"/>
                  </a:ext>
                </a:extLst>
              </a:tr>
            </a:tbl>
          </a:graphicData>
        </a:graphic>
      </p:graphicFrame>
      <p:sp>
        <p:nvSpPr>
          <p:cNvPr id="9" name="TextBox 8">
            <a:extLst>
              <a:ext uri="{FF2B5EF4-FFF2-40B4-BE49-F238E27FC236}">
                <a16:creationId xmlns:a16="http://schemas.microsoft.com/office/drawing/2014/main" id="{9240CA7E-DC11-928B-1919-1634AB6D27EE}"/>
              </a:ext>
            </a:extLst>
          </p:cNvPr>
          <p:cNvSpPr txBox="1"/>
          <p:nvPr/>
        </p:nvSpPr>
        <p:spPr>
          <a:xfrm>
            <a:off x="619919" y="6157692"/>
            <a:ext cx="6890994" cy="246221"/>
          </a:xfrm>
          <a:prstGeom prst="rect">
            <a:avLst/>
          </a:prstGeom>
          <a:noFill/>
        </p:spPr>
        <p:txBody>
          <a:bodyPr wrap="square" rtlCol="1">
            <a:spAutoFit/>
          </a:bodyPr>
          <a:lstStyle/>
          <a:p>
            <a:pPr algn="l"/>
            <a:r>
              <a:rPr lang="en-US" sz="1000" dirty="0">
                <a:latin typeface="Tahoma" pitchFamily="34" charset="0"/>
                <a:ea typeface="Tahoma" pitchFamily="34" charset="0"/>
                <a:cs typeface="Tahoma" pitchFamily="34" charset="0"/>
              </a:rPr>
              <a:t>* Evaluation indictors definitions provided at the appendix</a:t>
            </a:r>
            <a:endParaRPr lang="he-IL" sz="1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9050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628082-3AF0-4124-8DDF-887C234DA15C}"/>
              </a:ext>
            </a:extLst>
          </p:cNvPr>
          <p:cNvSpPr txBox="1"/>
          <p:nvPr/>
        </p:nvSpPr>
        <p:spPr>
          <a:xfrm>
            <a:off x="1" y="0"/>
            <a:ext cx="12191999" cy="400110"/>
          </a:xfrm>
          <a:prstGeom prst="rect">
            <a:avLst/>
          </a:prstGeom>
          <a:solidFill>
            <a:srgbClr val="EC1C3C"/>
          </a:solidFill>
        </p:spPr>
        <p:txBody>
          <a:bodyPr wrap="square" rtlCol="0">
            <a:spAutoFit/>
          </a:bodyPr>
          <a:lstStyle/>
          <a:p>
            <a:pPr lvl="0"/>
            <a:r>
              <a:rPr lang="en-US" sz="2000" dirty="0">
                <a:solidFill>
                  <a:prstClr val="white"/>
                </a:solidFill>
                <a:latin typeface="Tahoma" pitchFamily="34" charset="0"/>
                <a:ea typeface="Tahoma" pitchFamily="34" charset="0"/>
                <a:cs typeface="Tahoma" pitchFamily="34" charset="0"/>
              </a:rPr>
              <a:t>Executive Summary</a:t>
            </a:r>
            <a:endParaRPr lang="he-IL" sz="1400" dirty="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7</a:t>
            </a:fld>
            <a:endParaRPr lang="en-US" sz="1400" dirty="0"/>
          </a:p>
        </p:txBody>
      </p:sp>
      <p:sp>
        <p:nvSpPr>
          <p:cNvPr id="8" name="TextBox 7">
            <a:extLst>
              <a:ext uri="{FF2B5EF4-FFF2-40B4-BE49-F238E27FC236}">
                <a16:creationId xmlns:a16="http://schemas.microsoft.com/office/drawing/2014/main" id="{B8BF7AAB-EC60-415A-9554-739789C66BF9}"/>
              </a:ext>
            </a:extLst>
          </p:cNvPr>
          <p:cNvSpPr txBox="1"/>
          <p:nvPr/>
        </p:nvSpPr>
        <p:spPr>
          <a:xfrm>
            <a:off x="0" y="6067247"/>
            <a:ext cx="10896600" cy="400110"/>
          </a:xfrm>
          <a:prstGeom prst="rect">
            <a:avLst/>
          </a:prstGeom>
          <a:noFill/>
        </p:spPr>
        <p:txBody>
          <a:bodyPr wrap="square" rtlCol="1">
            <a:spAutoFit/>
          </a:bodyPr>
          <a:lstStyle/>
          <a:p>
            <a:pPr algn="l"/>
            <a:r>
              <a:rPr lang="en-US" sz="1000" dirty="0">
                <a:latin typeface="Calibri" panose="020F0502020204030204" pitchFamily="34" charset="0"/>
                <a:cs typeface="Calibri" panose="020F0502020204030204" pitchFamily="34" charset="0"/>
              </a:rPr>
              <a:t>* Reports on the evaluations of the PlayCar and PlayStreet projects and the intervention in Gan HaShnayim are given in the Urban Space and Mobility Domain Evaluation Report. </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Reports on the evaluation of the professional training program and the reading advancing project in Jaffa will be submitted as periodical reports.</a:t>
            </a:r>
            <a:endParaRPr lang="he-IL" sz="1000" dirty="0">
              <a:latin typeface="Calibri" panose="020F0502020204030204" pitchFamily="34" charset="0"/>
              <a:cs typeface="Calibri" panose="020F0502020204030204" pitchFamily="34" charset="0"/>
            </a:endParaRPr>
          </a:p>
        </p:txBody>
      </p:sp>
      <p:graphicFrame>
        <p:nvGraphicFramePr>
          <p:cNvPr id="7" name="Table 3">
            <a:extLst>
              <a:ext uri="{FF2B5EF4-FFF2-40B4-BE49-F238E27FC236}">
                <a16:creationId xmlns:a16="http://schemas.microsoft.com/office/drawing/2014/main" id="{A2BF9401-DB73-4BE8-94F7-F04C72344BD6}"/>
              </a:ext>
            </a:extLst>
          </p:cNvPr>
          <p:cNvGraphicFramePr>
            <a:graphicFrameLocks noGrp="1"/>
          </p:cNvGraphicFramePr>
          <p:nvPr>
            <p:extLst>
              <p:ext uri="{D42A27DB-BD31-4B8C-83A1-F6EECF244321}">
                <p14:modId xmlns:p14="http://schemas.microsoft.com/office/powerpoint/2010/main" val="331957326"/>
              </p:ext>
            </p:extLst>
          </p:nvPr>
        </p:nvGraphicFramePr>
        <p:xfrm>
          <a:off x="160640" y="405906"/>
          <a:ext cx="11856720" cy="5674581"/>
        </p:xfrm>
        <a:graphic>
          <a:graphicData uri="http://schemas.openxmlformats.org/drawingml/2006/table">
            <a:tbl>
              <a:tblPr rtl="1">
                <a:tableStyleId>{5940675A-B579-460E-94D1-54222C63F5DA}</a:tableStyleId>
              </a:tblPr>
              <a:tblGrid>
                <a:gridCol w="1501758">
                  <a:extLst>
                    <a:ext uri="{9D8B030D-6E8A-4147-A177-3AD203B41FA5}">
                      <a16:colId xmlns:a16="http://schemas.microsoft.com/office/drawing/2014/main" val="2246295882"/>
                    </a:ext>
                  </a:extLst>
                </a:gridCol>
                <a:gridCol w="2520778">
                  <a:extLst>
                    <a:ext uri="{9D8B030D-6E8A-4147-A177-3AD203B41FA5}">
                      <a16:colId xmlns:a16="http://schemas.microsoft.com/office/drawing/2014/main" val="2626237188"/>
                    </a:ext>
                  </a:extLst>
                </a:gridCol>
                <a:gridCol w="1334530">
                  <a:extLst>
                    <a:ext uri="{9D8B030D-6E8A-4147-A177-3AD203B41FA5}">
                      <a16:colId xmlns:a16="http://schemas.microsoft.com/office/drawing/2014/main" val="471529113"/>
                    </a:ext>
                  </a:extLst>
                </a:gridCol>
                <a:gridCol w="1655805">
                  <a:extLst>
                    <a:ext uri="{9D8B030D-6E8A-4147-A177-3AD203B41FA5}">
                      <a16:colId xmlns:a16="http://schemas.microsoft.com/office/drawing/2014/main" val="2142730385"/>
                    </a:ext>
                  </a:extLst>
                </a:gridCol>
                <a:gridCol w="1742303">
                  <a:extLst>
                    <a:ext uri="{9D8B030D-6E8A-4147-A177-3AD203B41FA5}">
                      <a16:colId xmlns:a16="http://schemas.microsoft.com/office/drawing/2014/main" val="676891432"/>
                    </a:ext>
                  </a:extLst>
                </a:gridCol>
                <a:gridCol w="3101546">
                  <a:extLst>
                    <a:ext uri="{9D8B030D-6E8A-4147-A177-3AD203B41FA5}">
                      <a16:colId xmlns:a16="http://schemas.microsoft.com/office/drawing/2014/main" val="4065639172"/>
                    </a:ext>
                  </a:extLst>
                </a:gridCol>
              </a:tblGrid>
              <a:tr h="662266">
                <a:tc gridSpan="6">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0" dirty="0">
                          <a:solidFill>
                            <a:schemeClr val="bg1"/>
                          </a:solidFill>
                          <a:latin typeface="Tahoma"/>
                          <a:ea typeface="Tahoma"/>
                          <a:cs typeface="Tahoma"/>
                        </a:rPr>
                        <a:t>Overall, there was </a:t>
                      </a:r>
                      <a:r>
                        <a:rPr lang="en-US" sz="1400" b="1" dirty="0">
                          <a:solidFill>
                            <a:schemeClr val="bg1"/>
                          </a:solidFill>
                          <a:latin typeface="Tahoma"/>
                          <a:ea typeface="Tahoma"/>
                          <a:cs typeface="Tahoma"/>
                        </a:rPr>
                        <a:t>stability in respondents' assessments </a:t>
                      </a:r>
                      <a:r>
                        <a:rPr lang="en-US" sz="1400" b="0" dirty="0">
                          <a:solidFill>
                            <a:schemeClr val="bg1"/>
                          </a:solidFill>
                          <a:latin typeface="Tahoma"/>
                          <a:ea typeface="Tahoma"/>
                          <a:cs typeface="Tahoma"/>
                        </a:rPr>
                        <a:t>of their experiences in SALTA workshops this year, compared to last year. The positive assessment was maintained and there was improvement according to some indices.</a:t>
                      </a:r>
                      <a:endParaRPr lang="he-IL" sz="1400" b="0" dirty="0">
                        <a:solidFill>
                          <a:schemeClr val="bg1"/>
                        </a:solidFill>
                        <a:latin typeface="Tahoma"/>
                        <a:ea typeface="Tahoma"/>
                        <a:cs typeface="Tahoma"/>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extLst>
                  <a:ext uri="{0D108BD9-81ED-4DB2-BD59-A6C34878D82A}">
                    <a16:rowId xmlns:a16="http://schemas.microsoft.com/office/drawing/2014/main" val="300541893"/>
                  </a:ext>
                </a:extLst>
              </a:tr>
              <a:tr h="970325">
                <a:tc gridSpan="6">
                  <a:txBody>
                    <a:bodyPr/>
                    <a:lstStyle/>
                    <a:p>
                      <a:pPr marL="0" marR="0" lvl="0" indent="0" algn="l" rtl="0" eaLnBrk="1" fontAlgn="auto" latinLnBrk="0" hangingPunct="1">
                        <a:lnSpc>
                          <a:spcPct val="150000"/>
                        </a:lnSpc>
                        <a:spcBef>
                          <a:spcPts val="0"/>
                        </a:spcBef>
                        <a:spcAft>
                          <a:spcPts val="0"/>
                        </a:spcAft>
                        <a:buClrTx/>
                        <a:buSzTx/>
                        <a:buFontTx/>
                        <a:buNone/>
                      </a:pPr>
                      <a:r>
                        <a:rPr lang="en-US" sz="1400" dirty="0">
                          <a:solidFill>
                            <a:schemeClr val="bg1"/>
                          </a:solidFill>
                          <a:latin typeface="Tahoma"/>
                          <a:ea typeface="Tahoma"/>
                          <a:cs typeface="Tahoma"/>
                        </a:rPr>
                        <a:t>The </a:t>
                      </a:r>
                      <a:r>
                        <a:rPr lang="en-US" sz="1400" b="1" dirty="0">
                          <a:solidFill>
                            <a:schemeClr val="bg1"/>
                          </a:solidFill>
                          <a:latin typeface="Tahoma"/>
                          <a:ea typeface="Tahoma"/>
                          <a:cs typeface="Tahoma"/>
                        </a:rPr>
                        <a:t>workshops seem to meet the criteria established </a:t>
                      </a:r>
                      <a:r>
                        <a:rPr lang="en-US" sz="1400" dirty="0">
                          <a:solidFill>
                            <a:schemeClr val="bg1"/>
                          </a:solidFill>
                          <a:latin typeface="Tahoma"/>
                          <a:ea typeface="Tahoma"/>
                          <a:cs typeface="Tahoma"/>
                        </a:rPr>
                        <a:t>for their development. A series of training sessions* were offered to workshop operators and early childhood coordinators, as part of the process of </a:t>
                      </a:r>
                      <a:r>
                        <a:rPr lang="en-US" sz="1400" b="1" dirty="0">
                          <a:solidFill>
                            <a:schemeClr val="bg1"/>
                          </a:solidFill>
                          <a:latin typeface="Tahoma"/>
                          <a:ea typeface="Tahoma"/>
                          <a:cs typeface="Tahoma"/>
                        </a:rPr>
                        <a:t>integrating professional perceptions regarding the content and methods </a:t>
                      </a:r>
                      <a:r>
                        <a:rPr lang="en-US" sz="1400" dirty="0">
                          <a:solidFill>
                            <a:schemeClr val="bg1"/>
                          </a:solidFill>
                          <a:latin typeface="Tahoma"/>
                          <a:ea typeface="Tahoma"/>
                          <a:cs typeface="Tahoma"/>
                        </a:rPr>
                        <a:t>for guiding groups of young children and their caregivers.</a:t>
                      </a:r>
                      <a:endParaRPr lang="he-IL" sz="1400" dirty="0">
                        <a:solidFill>
                          <a:schemeClr val="bg1"/>
                        </a:solidFill>
                        <a:latin typeface="Tahoma" pitchFamily="34" charset="0"/>
                        <a:ea typeface="Tahoma" pitchFamily="34" charset="0"/>
                        <a:cs typeface="Tahoma"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extLst>
                  <a:ext uri="{0D108BD9-81ED-4DB2-BD59-A6C34878D82A}">
                    <a16:rowId xmlns:a16="http://schemas.microsoft.com/office/drawing/2014/main" val="3257650718"/>
                  </a:ext>
                </a:extLst>
              </a:tr>
              <a:tr h="425352">
                <a:tc gridSpan="6">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dirty="0">
                          <a:solidFill>
                            <a:schemeClr val="bg1"/>
                          </a:solidFill>
                          <a:latin typeface="Tahoma"/>
                          <a:ea typeface="Tahoma"/>
                          <a:cs typeface="Tahoma"/>
                        </a:rPr>
                        <a:t>Divisional work model:</a:t>
                      </a:r>
                      <a:endParaRPr lang="he-IL" sz="1400" b="1" dirty="0">
                        <a:solidFill>
                          <a:schemeClr val="bg1"/>
                        </a:solidFill>
                        <a:latin typeface="Tahoma"/>
                        <a:ea typeface="Tahoma"/>
                        <a:cs typeface="Tahoma"/>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extLst>
                  <a:ext uri="{0D108BD9-81ED-4DB2-BD59-A6C34878D82A}">
                    <a16:rowId xmlns:a16="http://schemas.microsoft.com/office/drawing/2014/main" val="95580178"/>
                  </a:ext>
                </a:extLst>
              </a:tr>
              <a:tr h="2199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ahoma"/>
                          <a:ea typeface="Tahoma"/>
                          <a:cs typeface="Tahoma"/>
                        </a:rPr>
                        <a:t>Continued implementation of public participation practices (Gan HaShnayim in Jaffa*, PlayStreet in Neve Ofer).</a:t>
                      </a:r>
                      <a:endParaRPr lang="he-IL" sz="1400" dirty="0">
                        <a:solidFill>
                          <a:schemeClr val="tx1"/>
                        </a:solidFill>
                        <a:latin typeface="Tahoma" pitchFamily="34" charset="0"/>
                        <a:ea typeface="Tahoma" pitchFamily="34" charset="0"/>
                        <a:cs typeface="Tahoma"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lang="en-US" sz="1400" dirty="0">
                          <a:solidFill>
                            <a:schemeClr val="tx1"/>
                          </a:solidFill>
                          <a:latin typeface="Tahoma"/>
                          <a:ea typeface="Tahoma"/>
                          <a:cs typeface="Tahoma"/>
                        </a:rPr>
                        <a:t>Solutions were enriched and adapted for specific populations: the ultra-orthodox community (activities for the Gur Hasidic community), the Arab-speaking community* (reading advancing in Jaffa, PlayCar), and asylum seekers* (PlayStreet).</a:t>
                      </a:r>
                      <a:endParaRPr lang="he-IL" sz="1400" dirty="0">
                        <a:solidFill>
                          <a:schemeClr val="tx1"/>
                        </a:solidFill>
                        <a:latin typeface="Tahoma"/>
                        <a:ea typeface="Tahoma"/>
                        <a:cs typeface="Tahoma"/>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lang="en-US" sz="1400" dirty="0">
                          <a:solidFill>
                            <a:schemeClr val="tx1"/>
                          </a:solidFill>
                          <a:latin typeface="Tahoma"/>
                          <a:ea typeface="Tahoma"/>
                          <a:cs typeface="Tahoma"/>
                        </a:rPr>
                        <a:t>The solutions improved in terms of the spaces where activities are offered: community centers, libraries, public spaces.</a:t>
                      </a:r>
                      <a:endParaRPr lang="he-IL" sz="1400" dirty="0">
                        <a:solidFill>
                          <a:schemeClr val="tx1"/>
                        </a:solidFill>
                        <a:latin typeface="Tahoma" pitchFamily="34" charset="0"/>
                        <a:ea typeface="Tahoma" pitchFamily="34" charset="0"/>
                        <a:cs typeface="Tahoma"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lang="en-US" sz="1400" dirty="0">
                          <a:solidFill>
                            <a:schemeClr val="tx1"/>
                          </a:solidFill>
                          <a:latin typeface="Tahoma"/>
                          <a:ea typeface="Tahoma"/>
                          <a:cs typeface="Tahoma"/>
                        </a:rPr>
                        <a:t>Marketing for community centers’ activities improved; more respondents said they attended activities following advertising by the community center.</a:t>
                      </a:r>
                      <a:endParaRPr lang="he-IL" sz="1400" b="1" dirty="0">
                        <a:solidFill>
                          <a:schemeClr val="tx1"/>
                        </a:solidFill>
                        <a:latin typeface="Tahoma" pitchFamily="34" charset="0"/>
                        <a:ea typeface="Tahoma" pitchFamily="34" charset="0"/>
                        <a:cs typeface="Tahoma"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lang="en-US" sz="1400" dirty="0">
                          <a:solidFill>
                            <a:schemeClr val="tx1"/>
                          </a:solidFill>
                          <a:latin typeface="Tahoma"/>
                          <a:ea typeface="Tahoma"/>
                          <a:cs typeface="Tahoma"/>
                        </a:rPr>
                        <a:t>Use of community centers for offering SALTA activities grew significantly, with an increase from 14 to 24 community centers across the city now offering SALTA activities.</a:t>
                      </a:r>
                      <a:endParaRPr lang="he-IL" sz="1400" dirty="0">
                        <a:solidFill>
                          <a:schemeClr val="tx1"/>
                        </a:solidFill>
                        <a:latin typeface="Tahoma"/>
                        <a:ea typeface="Tahoma"/>
                        <a:cs typeface="Tahoma"/>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l" defTabSz="914400" rtl="0" eaLnBrk="1" fontAlgn="auto" latinLnBrk="0" hangingPunct="1">
                        <a:lnSpc>
                          <a:spcPct val="100000"/>
                        </a:lnSpc>
                        <a:spcBef>
                          <a:spcPts val="600"/>
                        </a:spcBef>
                        <a:spcAft>
                          <a:spcPts val="0"/>
                        </a:spcAft>
                        <a:buClr>
                          <a:srgbClr val="FFC000"/>
                        </a:buClr>
                        <a:buSzTx/>
                        <a:buFontTx/>
                        <a:buNone/>
                        <a:tabLst/>
                        <a:defRPr/>
                      </a:pPr>
                      <a:r>
                        <a:rPr lang="en-US" sz="1400" dirty="0">
                          <a:solidFill>
                            <a:schemeClr val="tx1"/>
                          </a:solidFill>
                          <a:latin typeface="Tahoma"/>
                          <a:ea typeface="Tahoma"/>
                          <a:cs typeface="Tahoma"/>
                        </a:rPr>
                        <a:t>By implementing recommendations for promoting an independent work model for community centers across the city regions, divisional coordinators were appointed. They plan centers’ activities and services and integrate a professional perspective that considers the needs of young children and their caregivers.</a:t>
                      </a:r>
                      <a:endParaRPr lang="he-IL" sz="1400" dirty="0">
                        <a:solidFill>
                          <a:schemeClr val="tx1"/>
                        </a:solidFill>
                        <a:latin typeface="Tahoma"/>
                        <a:ea typeface="Tahoma"/>
                        <a:cs typeface="Tahoma"/>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extLst>
                  <a:ext uri="{0D108BD9-81ED-4DB2-BD59-A6C34878D82A}">
                    <a16:rowId xmlns:a16="http://schemas.microsoft.com/office/drawing/2014/main" val="1183945510"/>
                  </a:ext>
                </a:extLst>
              </a:tr>
              <a:tr h="844290">
                <a:tc gridSpan="6">
                  <a:txBody>
                    <a:bodyPr/>
                    <a:lstStyle/>
                    <a:p>
                      <a:pPr marL="0" marR="0" lvl="0" indent="0" algn="l" rtl="0" eaLnBrk="1" fontAlgn="auto" latinLnBrk="0" hangingPunct="1">
                        <a:lnSpc>
                          <a:spcPct val="150000"/>
                        </a:lnSpc>
                        <a:spcBef>
                          <a:spcPts val="0"/>
                        </a:spcBef>
                        <a:spcAft>
                          <a:spcPts val="0"/>
                        </a:spcAft>
                        <a:buClrTx/>
                        <a:buSzTx/>
                        <a:buFontTx/>
                        <a:buNone/>
                      </a:pPr>
                      <a:r>
                        <a:rPr lang="en-US" sz="1400" b="1" dirty="0">
                          <a:solidFill>
                            <a:schemeClr val="bg1"/>
                          </a:solidFill>
                          <a:latin typeface="Tahoma"/>
                          <a:ea typeface="Tahoma"/>
                          <a:cs typeface="Tahoma"/>
                        </a:rPr>
                        <a:t>The indoor play areas</a:t>
                      </a:r>
                      <a:r>
                        <a:rPr lang="en-US" sz="1400" dirty="0">
                          <a:solidFill>
                            <a:schemeClr val="bg1"/>
                          </a:solidFill>
                          <a:latin typeface="Tahoma"/>
                          <a:ea typeface="Tahoma"/>
                          <a:cs typeface="Tahoma"/>
                        </a:rPr>
                        <a:t> were identified as a central </a:t>
                      </a:r>
                      <a:r>
                        <a:rPr lang="en-US" sz="1400" b="1" dirty="0">
                          <a:solidFill>
                            <a:schemeClr val="bg1"/>
                          </a:solidFill>
                          <a:latin typeface="Tahoma"/>
                          <a:ea typeface="Tahoma"/>
                          <a:cs typeface="Tahoma"/>
                        </a:rPr>
                        <a:t>“anchor” for young children and their caregivers</a:t>
                      </a:r>
                      <a:r>
                        <a:rPr lang="en-US" sz="1400" b="0" dirty="0">
                          <a:solidFill>
                            <a:schemeClr val="bg1"/>
                          </a:solidFill>
                          <a:latin typeface="Tahoma"/>
                          <a:ea typeface="Tahoma"/>
                          <a:cs typeface="Tahoma"/>
                        </a:rPr>
                        <a:t>, as part of the </a:t>
                      </a:r>
                      <a:r>
                        <a:rPr lang="en-US" sz="1400" dirty="0">
                          <a:solidFill>
                            <a:schemeClr val="bg1"/>
                          </a:solidFill>
                          <a:latin typeface="Tahoma"/>
                          <a:ea typeface="Tahoma"/>
                          <a:cs typeface="Tahoma"/>
                        </a:rPr>
                        <a:t>community center services. An in-depth assessment of their activities was conducted and resources were channeled towards the development and improvement of indoor play areas’ services. In light of the evaluation’s findings, a pilot program has been planned for integrating a professional facilitator to oversee the ongoing activities in a selected indoor play area.</a:t>
                      </a:r>
                      <a:endParaRPr lang="he-IL" sz="1400" dirty="0">
                        <a:solidFill>
                          <a:schemeClr val="bg1"/>
                        </a:solidFill>
                        <a:latin typeface="Tahoma" pitchFamily="34" charset="0"/>
                        <a:ea typeface="Tahoma" pitchFamily="34" charset="0"/>
                        <a:cs typeface="Tahoma"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extLst>
                  <a:ext uri="{0D108BD9-81ED-4DB2-BD59-A6C34878D82A}">
                    <a16:rowId xmlns:a16="http://schemas.microsoft.com/office/drawing/2014/main" val="2039924065"/>
                  </a:ext>
                </a:extLst>
              </a:tr>
            </a:tbl>
          </a:graphicData>
        </a:graphic>
      </p:graphicFrame>
    </p:spTree>
    <p:extLst>
      <p:ext uri="{BB962C8B-B14F-4D97-AF65-F5344CB8AC3E}">
        <p14:creationId xmlns:p14="http://schemas.microsoft.com/office/powerpoint/2010/main" val="288373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8</a:t>
            </a:fld>
            <a:endParaRPr lang="en-US" dirty="0"/>
          </a:p>
        </p:txBody>
      </p:sp>
      <p:sp>
        <p:nvSpPr>
          <p:cNvPr id="3" name="TextBox 2">
            <a:extLst>
              <a:ext uri="{FF2B5EF4-FFF2-40B4-BE49-F238E27FC236}">
                <a16:creationId xmlns:a16="http://schemas.microsoft.com/office/drawing/2014/main" id="{077255D2-7B20-4C25-8F81-300BBE9F74D0}"/>
              </a:ext>
            </a:extLst>
          </p:cNvPr>
          <p:cNvSpPr txBox="1"/>
          <p:nvPr/>
        </p:nvSpPr>
        <p:spPr>
          <a:xfrm>
            <a:off x="2554448" y="2894201"/>
            <a:ext cx="7083105" cy="584775"/>
          </a:xfrm>
          <a:prstGeom prst="rect">
            <a:avLst/>
          </a:prstGeom>
          <a:solidFill>
            <a:srgbClr val="EC1C3C"/>
          </a:solidFill>
        </p:spPr>
        <p:txBody>
          <a:bodyPr wrap="square" rtlCol="0">
            <a:spAutoFit/>
          </a:bodyPr>
          <a:lstStyle/>
          <a:p>
            <a:pPr lvl="0" algn="ctr"/>
            <a:r>
              <a:rPr lang="en-US" sz="3200" b="1" dirty="0">
                <a:solidFill>
                  <a:prstClr val="white"/>
                </a:solidFill>
                <a:latin typeface="Tahoma" pitchFamily="34" charset="0"/>
                <a:ea typeface="Tahoma" pitchFamily="34" charset="0"/>
                <a:cs typeface="Tahoma" pitchFamily="34" charset="0"/>
              </a:rPr>
              <a:t>SALTA Workshops</a:t>
            </a:r>
            <a:endParaRPr lang="he-IL" sz="2000" b="1" dirty="0">
              <a:solidFill>
                <a:prstClr val="white"/>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8235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8628082-3AF0-4124-8DDF-887C234DA15C}"/>
              </a:ext>
            </a:extLst>
          </p:cNvPr>
          <p:cNvSpPr txBox="1"/>
          <p:nvPr/>
        </p:nvSpPr>
        <p:spPr>
          <a:xfrm>
            <a:off x="0" y="0"/>
            <a:ext cx="12192000" cy="400110"/>
          </a:xfrm>
          <a:prstGeom prst="rect">
            <a:avLst/>
          </a:prstGeom>
          <a:solidFill>
            <a:srgbClr val="EC1C3C"/>
          </a:solidFill>
        </p:spPr>
        <p:txBody>
          <a:bodyPr wrap="square" rtlCol="0">
            <a:spAutoFit/>
          </a:bodyPr>
          <a:lstStyle/>
          <a:p>
            <a:r>
              <a:rPr lang="en-US" sz="2000" dirty="0">
                <a:solidFill>
                  <a:schemeClr val="bg1"/>
                </a:solidFill>
                <a:latin typeface="Tahoma" pitchFamily="34" charset="0"/>
                <a:ea typeface="Tahoma" pitchFamily="34" charset="0"/>
                <a:cs typeface="Tahoma" pitchFamily="34" charset="0"/>
              </a:rPr>
              <a:t>Demographics – SALTA Workshops 2021</a:t>
            </a:r>
            <a:endParaRPr lang="he-IL" sz="2000" dirty="0">
              <a:solidFill>
                <a:schemeClr val="bg1"/>
              </a:solidFill>
              <a:latin typeface="Tahoma" pitchFamily="34" charset="0"/>
              <a:ea typeface="Tahoma" pitchFamily="34" charset="0"/>
              <a:cs typeface="Tahoma" pitchFamily="34" charset="0"/>
            </a:endParaRPr>
          </a:p>
        </p:txBody>
      </p:sp>
      <p:sp>
        <p:nvSpPr>
          <p:cNvPr id="3" name="מלבן 2"/>
          <p:cNvSpPr/>
          <p:nvPr/>
        </p:nvSpPr>
        <p:spPr>
          <a:xfrm>
            <a:off x="0" y="400109"/>
            <a:ext cx="4155910" cy="6053444"/>
          </a:xfrm>
          <a:prstGeom prst="rect">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Slide Number Placeholder 1">
            <a:extLst>
              <a:ext uri="{FF2B5EF4-FFF2-40B4-BE49-F238E27FC236}">
                <a16:creationId xmlns:a16="http://schemas.microsoft.com/office/drawing/2014/main" id="{DF37823F-DC44-4134-A58D-93AD45F7F1D9}"/>
              </a:ext>
            </a:extLst>
          </p:cNvPr>
          <p:cNvSpPr>
            <a:spLocks noGrp="1"/>
          </p:cNvSpPr>
          <p:nvPr>
            <p:ph type="sldNum" sz="quarter" idx="12"/>
          </p:nvPr>
        </p:nvSpPr>
        <p:spPr/>
        <p:txBody>
          <a:bodyPr/>
          <a:lstStyle/>
          <a:p>
            <a:fld id="{F2736200-3204-44C4-A5EC-985817706BA3}" type="slidenum">
              <a:rPr lang="en-US" smtClean="0"/>
              <a:t>9</a:t>
            </a:fld>
            <a:endParaRPr lang="en-US" dirty="0"/>
          </a:p>
        </p:txBody>
      </p:sp>
      <p:sp>
        <p:nvSpPr>
          <p:cNvPr id="11" name="TextBox 10"/>
          <p:cNvSpPr txBox="1"/>
          <p:nvPr/>
        </p:nvSpPr>
        <p:spPr>
          <a:xfrm>
            <a:off x="82006" y="372596"/>
            <a:ext cx="3947420" cy="3462486"/>
          </a:xfrm>
          <a:prstGeom prst="rect">
            <a:avLst/>
          </a:prstGeom>
          <a:noFill/>
        </p:spPr>
        <p:txBody>
          <a:bodyPr wrap="square" rtlCol="1">
            <a:spAutoFit/>
          </a:bodyPr>
          <a:lstStyle/>
          <a:p>
            <a:pPr algn="l"/>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Study population includes:</a:t>
            </a:r>
          </a:p>
          <a:p>
            <a:pPr algn="l"/>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228 participants*</a:t>
            </a:r>
            <a:r>
              <a:rPr lang="he-IL"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who responded to the survey</a:t>
            </a:r>
          </a:p>
          <a:p>
            <a:pPr algn="l"/>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Mostly parents aged 30-40; 90% were women; 94% came to the activities with one child</a:t>
            </a:r>
            <a:r>
              <a:rPr lang="he-IL"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he-I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endParaRPr lang="he-I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*Not including respondents to the City Survey</a:t>
            </a:r>
            <a:endParaRPr lang="he-IL"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7247473" y="1030235"/>
            <a:ext cx="1042217" cy="646331"/>
          </a:xfrm>
          <a:prstGeom prst="rect">
            <a:avLst/>
          </a:prstGeom>
          <a:noFill/>
        </p:spPr>
        <p:txBody>
          <a:bodyPr wrap="square" rtlCol="1">
            <a:spAutoFit/>
          </a:bodyPr>
          <a:lstStyle/>
          <a:p>
            <a:pPr algn="ctr" rtl="1"/>
            <a:r>
              <a:rPr lang="en-US" sz="1200" b="1" dirty="0">
                <a:solidFill>
                  <a:srgbClr val="EC1C3C"/>
                </a:solidFill>
                <a:latin typeface="Arial" panose="020B0604020202020204" pitchFamily="34" charset="0"/>
                <a:ea typeface="Tahoma" panose="020B0604030504040204" pitchFamily="34" charset="0"/>
                <a:cs typeface="Arial" panose="020B0604020202020204" pitchFamily="34" charset="0"/>
              </a:rPr>
              <a:t>Ages of children in workshops</a:t>
            </a:r>
            <a:endParaRPr lang="he-IL" sz="1200" b="1" dirty="0">
              <a:solidFill>
                <a:srgbClr val="EC1C3C"/>
              </a:solidFill>
              <a:latin typeface="Arial" panose="020B0604020202020204" pitchFamily="34" charset="0"/>
              <a:ea typeface="Tahoma" panose="020B0604030504040204" pitchFamily="34" charset="0"/>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4" name="Chart 13">
                <a:extLst>
                  <a:ext uri="{FF2B5EF4-FFF2-40B4-BE49-F238E27FC236}">
                    <a16:creationId xmlns:a16="http://schemas.microsoft.com/office/drawing/2014/main" id="{076C5880-2FEB-4405-B481-003F6BD3F34D}"/>
                  </a:ext>
                </a:extLst>
              </p:cNvPr>
              <p:cNvGraphicFramePr/>
              <p:nvPr>
                <p:extLst>
                  <p:ext uri="{D42A27DB-BD31-4B8C-83A1-F6EECF244321}">
                    <p14:modId xmlns:p14="http://schemas.microsoft.com/office/powerpoint/2010/main" val="450670350"/>
                  </p:ext>
                </p:extLst>
              </p:nvPr>
            </p:nvGraphicFramePr>
            <p:xfrm>
              <a:off x="4237915" y="2360113"/>
              <a:ext cx="7919706" cy="369766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4" name="Chart 13">
                <a:extLst>
                  <a:ext uri="{FF2B5EF4-FFF2-40B4-BE49-F238E27FC236}">
                    <a16:creationId xmlns:a16="http://schemas.microsoft.com/office/drawing/2014/main" id="{076C5880-2FEB-4405-B481-003F6BD3F34D}"/>
                  </a:ext>
                </a:extLst>
              </p:cNvPr>
              <p:cNvPicPr>
                <a:picLocks noGrp="1" noRot="1" noChangeAspect="1" noMove="1" noResize="1" noEditPoints="1" noAdjustHandles="1" noChangeArrowheads="1" noChangeShapeType="1"/>
              </p:cNvPicPr>
              <p:nvPr/>
            </p:nvPicPr>
            <p:blipFill>
              <a:blip r:embed="rId5"/>
              <a:stretch>
                <a:fillRect/>
              </a:stretch>
            </p:blipFill>
            <p:spPr>
              <a:xfrm>
                <a:off x="4237915" y="2360113"/>
                <a:ext cx="7919706" cy="3697669"/>
              </a:xfrm>
              <a:prstGeom prst="rect">
                <a:avLst/>
              </a:prstGeom>
            </p:spPr>
          </p:pic>
        </mc:Fallback>
      </mc:AlternateContent>
      <p:graphicFrame>
        <p:nvGraphicFramePr>
          <p:cNvPr id="17" name="Chart 16">
            <a:extLst>
              <a:ext uri="{FF2B5EF4-FFF2-40B4-BE49-F238E27FC236}">
                <a16:creationId xmlns:a16="http://schemas.microsoft.com/office/drawing/2014/main" id="{A8940696-FE2A-4AAF-8213-44609A41B974}"/>
              </a:ext>
            </a:extLst>
          </p:cNvPr>
          <p:cNvGraphicFramePr>
            <a:graphicFrameLocks/>
          </p:cNvGraphicFramePr>
          <p:nvPr>
            <p:extLst>
              <p:ext uri="{D42A27DB-BD31-4B8C-83A1-F6EECF244321}">
                <p14:modId xmlns:p14="http://schemas.microsoft.com/office/powerpoint/2010/main" val="587858867"/>
              </p:ext>
            </p:extLst>
          </p:nvPr>
        </p:nvGraphicFramePr>
        <p:xfrm>
          <a:off x="0" y="4103328"/>
          <a:ext cx="4155910" cy="254720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7D1F5487-71FB-4F90-955B-CA91605CAB13}"/>
              </a:ext>
            </a:extLst>
          </p:cNvPr>
          <p:cNvSpPr txBox="1"/>
          <p:nvPr/>
        </p:nvSpPr>
        <p:spPr>
          <a:xfrm>
            <a:off x="10267986" y="1221990"/>
            <a:ext cx="2029126" cy="677108"/>
          </a:xfrm>
          <a:prstGeom prst="rect">
            <a:avLst/>
          </a:prstGeom>
          <a:noFill/>
        </p:spPr>
        <p:txBody>
          <a:bodyPr wrap="square" rtlCol="1">
            <a:spAutoFit/>
          </a:bodyPr>
          <a:lstStyle/>
          <a:p>
            <a:pPr algn="l"/>
            <a:r>
              <a:rPr lang="en-US" sz="1400" b="1" dirty="0">
                <a:solidFill>
                  <a:srgbClr val="EC1C3C"/>
                </a:solidFill>
                <a:latin typeface="Tahoma" panose="020B0604030504040204" pitchFamily="34" charset="0"/>
                <a:ea typeface="Tahoma" panose="020B0604030504040204" pitchFamily="34" charset="0"/>
                <a:cs typeface="Tahoma" panose="020B0604030504040204" pitchFamily="34" charset="0"/>
              </a:rPr>
              <a:t>Types of workshops</a:t>
            </a:r>
            <a:r>
              <a:rPr lang="he-IL" sz="1400" b="1" dirty="0">
                <a:solidFill>
                  <a:srgbClr val="EC1C3C"/>
                </a:solidFill>
                <a:latin typeface="Tahoma" panose="020B0604030504040204" pitchFamily="34" charset="0"/>
                <a:ea typeface="Tahoma" panose="020B0604030504040204" pitchFamily="34" charset="0"/>
                <a:cs typeface="Tahoma" panose="020B0604030504040204" pitchFamily="34" charset="0"/>
              </a:rPr>
              <a:t> </a:t>
            </a:r>
          </a:p>
          <a:p>
            <a:pPr algn="l"/>
            <a:r>
              <a:rPr lang="en-US" sz="1200" b="1" dirty="0">
                <a:solidFill>
                  <a:srgbClr val="EC1C3C"/>
                </a:solidFill>
                <a:latin typeface="Tahoma" panose="020B0604030504040204" pitchFamily="34" charset="0"/>
                <a:ea typeface="Tahoma" panose="020B0604030504040204" pitchFamily="34" charset="0"/>
                <a:cs typeface="Tahoma" panose="020B0604030504040204" pitchFamily="34" charset="0"/>
              </a:rPr>
              <a:t>Held in community centers/libraries:</a:t>
            </a:r>
            <a:endParaRPr lang="he-IL" sz="1200" b="1" dirty="0">
              <a:solidFill>
                <a:srgbClr val="EC1C3C"/>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9BABCF33-5CB3-4708-9261-207F935E2D70}"/>
              </a:ext>
            </a:extLst>
          </p:cNvPr>
          <p:cNvSpPr txBox="1"/>
          <p:nvPr/>
        </p:nvSpPr>
        <p:spPr>
          <a:xfrm>
            <a:off x="6759744" y="6028210"/>
            <a:ext cx="4240483" cy="461665"/>
          </a:xfrm>
          <a:prstGeom prst="rect">
            <a:avLst/>
          </a:prstGeom>
          <a:noFill/>
        </p:spPr>
        <p:txBody>
          <a:bodyPr wrap="square" rtlCol="1">
            <a:spAutoFit/>
          </a:bodyPr>
          <a:lstStyle/>
          <a:p>
            <a:pPr algn="l"/>
            <a:r>
              <a:rPr lang="en-US" sz="800" dirty="0">
                <a:solidFill>
                  <a:schemeClr val="tx1">
                    <a:lumMod val="75000"/>
                    <a:lumOff val="25000"/>
                  </a:schemeClr>
                </a:solidFill>
                <a:latin typeface="Tahoma" pitchFamily="34" charset="0"/>
                <a:ea typeface="Tahoma" pitchFamily="34" charset="0"/>
                <a:cs typeface="Tahoma" pitchFamily="34" charset="0"/>
              </a:rPr>
              <a:t>The category “not” refers to activities in public spaces / unknown location</a:t>
            </a:r>
            <a:endParaRPr lang="he-IL" sz="800" dirty="0">
              <a:solidFill>
                <a:schemeClr val="tx1">
                  <a:lumMod val="75000"/>
                  <a:lumOff val="25000"/>
                </a:schemeClr>
              </a:solidFill>
              <a:latin typeface="Tahoma" pitchFamily="34" charset="0"/>
              <a:ea typeface="Tahoma" pitchFamily="34" charset="0"/>
              <a:cs typeface="Tahoma" pitchFamily="34" charset="0"/>
            </a:endParaRPr>
          </a:p>
          <a:p>
            <a:pPr algn="l"/>
            <a:r>
              <a:rPr lang="en-US" sz="800" dirty="0">
                <a:solidFill>
                  <a:schemeClr val="tx1">
                    <a:lumMod val="75000"/>
                    <a:lumOff val="25000"/>
                  </a:schemeClr>
                </a:solidFill>
                <a:latin typeface="Tahoma" pitchFamily="34" charset="0"/>
                <a:ea typeface="Tahoma" pitchFamily="34" charset="0"/>
                <a:cs typeface="Tahoma" pitchFamily="34" charset="0"/>
              </a:rPr>
              <a:t>* The area “South” includes the neighborhoods east of the city </a:t>
            </a:r>
          </a:p>
          <a:p>
            <a:pPr algn="l"/>
            <a:r>
              <a:rPr lang="en-US" sz="800" dirty="0">
                <a:solidFill>
                  <a:schemeClr val="tx1">
                    <a:lumMod val="75000"/>
                    <a:lumOff val="25000"/>
                  </a:schemeClr>
                </a:solidFill>
                <a:latin typeface="Tahoma" pitchFamily="34" charset="0"/>
                <a:ea typeface="Tahoma" pitchFamily="34" charset="0"/>
                <a:cs typeface="Tahoma" pitchFamily="34" charset="0"/>
              </a:rPr>
              <a:t>** Neighborhoods beyond the Yarkon</a:t>
            </a:r>
            <a:endParaRPr lang="he-IL" sz="800" dirty="0">
              <a:solidFill>
                <a:schemeClr val="tx1">
                  <a:lumMod val="75000"/>
                  <a:lumOff val="25000"/>
                </a:schemeClr>
              </a:solidFill>
              <a:latin typeface="Tahoma" pitchFamily="34" charset="0"/>
              <a:ea typeface="Tahoma" pitchFamily="34" charset="0"/>
              <a:cs typeface="Tahoma" pitchFamily="34" charset="0"/>
            </a:endParaRPr>
          </a:p>
        </p:txBody>
      </p:sp>
      <p:pic>
        <p:nvPicPr>
          <p:cNvPr id="5" name="Picture 4">
            <a:extLst>
              <a:ext uri="{FF2B5EF4-FFF2-40B4-BE49-F238E27FC236}">
                <a16:creationId xmlns:a16="http://schemas.microsoft.com/office/drawing/2014/main" id="{E35E2908-315A-4A67-9FB0-AC69F125B6AA}"/>
              </a:ext>
            </a:extLst>
          </p:cNvPr>
          <p:cNvPicPr>
            <a:picLocks noChangeAspect="1"/>
          </p:cNvPicPr>
          <p:nvPr/>
        </p:nvPicPr>
        <p:blipFill>
          <a:blip r:embed="rId7"/>
          <a:stretch>
            <a:fillRect/>
          </a:stretch>
        </p:blipFill>
        <p:spPr>
          <a:xfrm>
            <a:off x="4303442" y="6028210"/>
            <a:ext cx="2390775" cy="371475"/>
          </a:xfrm>
          <a:prstGeom prst="rect">
            <a:avLst/>
          </a:prstGeom>
        </p:spPr>
      </p:pic>
      <p:sp>
        <p:nvSpPr>
          <p:cNvPr id="19" name="TextBox 18">
            <a:extLst>
              <a:ext uri="{FF2B5EF4-FFF2-40B4-BE49-F238E27FC236}">
                <a16:creationId xmlns:a16="http://schemas.microsoft.com/office/drawing/2014/main" id="{DB0305DB-F28A-4E6E-AEE1-AAA73095D5F1}"/>
              </a:ext>
            </a:extLst>
          </p:cNvPr>
          <p:cNvSpPr txBox="1"/>
          <p:nvPr/>
        </p:nvSpPr>
        <p:spPr>
          <a:xfrm>
            <a:off x="10714761" y="686037"/>
            <a:ext cx="775426" cy="923330"/>
          </a:xfrm>
          <a:prstGeom prst="rect">
            <a:avLst/>
          </a:prstGeom>
          <a:noFill/>
        </p:spPr>
        <p:txBody>
          <a:bodyPr wrap="square">
            <a:spAutoFit/>
          </a:bodyPr>
          <a:lstStyle/>
          <a:p>
            <a:r>
              <a:rPr lang="he-IL" sz="3600" b="1" dirty="0">
                <a:solidFill>
                  <a:srgbClr val="EC1C3C"/>
                </a:solidFill>
                <a:latin typeface="Tahoma" panose="020B0604030504040204" pitchFamily="34" charset="0"/>
                <a:ea typeface="Tahoma" panose="020B0604030504040204" pitchFamily="34" charset="0"/>
                <a:cs typeface="Tahoma" panose="020B0604030504040204" pitchFamily="34" charset="0"/>
              </a:rPr>
              <a:t>26</a:t>
            </a:r>
            <a:r>
              <a:rPr lang="he-IL" b="1" dirty="0">
                <a:solidFill>
                  <a:srgbClr val="EC1C3C"/>
                </a:solidFill>
                <a:latin typeface="Tahoma" panose="020B0604030504040204" pitchFamily="34" charset="0"/>
                <a:ea typeface="Tahoma" panose="020B0604030504040204" pitchFamily="34" charset="0"/>
                <a:cs typeface="Tahoma" panose="020B0604030504040204" pitchFamily="34" charset="0"/>
              </a:rPr>
              <a:t> </a:t>
            </a:r>
            <a:endParaRPr lang="he-IL" sz="3600" dirty="0">
              <a:solidFill>
                <a:srgbClr val="EC1C3C"/>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6428AC0B-886F-4826-BAF2-77070D0BCC7C}"/>
              </a:ext>
            </a:extLst>
          </p:cNvPr>
          <p:cNvSpPr txBox="1"/>
          <p:nvPr/>
        </p:nvSpPr>
        <p:spPr>
          <a:xfrm>
            <a:off x="9084585" y="2179317"/>
            <a:ext cx="634153" cy="246221"/>
          </a:xfrm>
          <a:prstGeom prst="rect">
            <a:avLst/>
          </a:prstGeom>
          <a:noFill/>
        </p:spPr>
        <p:txBody>
          <a:bodyPr wrap="square" rtlCol="1">
            <a:spAutoFit/>
          </a:bodyPr>
          <a:lstStyle/>
          <a:p>
            <a:pPr algn="r" rtl="1"/>
            <a:r>
              <a:rPr lang="en-US" sz="1000" b="1" dirty="0">
                <a:solidFill>
                  <a:schemeClr val="tx1">
                    <a:lumMod val="75000"/>
                    <a:lumOff val="25000"/>
                  </a:schemeClr>
                </a:solidFill>
                <a:latin typeface="Tahoma" pitchFamily="34" charset="0"/>
                <a:ea typeface="Tahoma" pitchFamily="34" charset="0"/>
                <a:cs typeface="Tahoma" pitchFamily="34" charset="0"/>
              </a:rPr>
              <a:t>N=228</a:t>
            </a:r>
            <a:endParaRPr lang="he-IL" sz="1000" b="1" dirty="0">
              <a:solidFill>
                <a:schemeClr val="tx1">
                  <a:lumMod val="75000"/>
                  <a:lumOff val="25000"/>
                </a:schemeClr>
              </a:solidFill>
              <a:latin typeface="Tahoma" pitchFamily="34" charset="0"/>
              <a:ea typeface="Tahoma" pitchFamily="34" charset="0"/>
              <a:cs typeface="Tahoma" pitchFamily="34" charset="0"/>
            </a:endParaRPr>
          </a:p>
        </p:txBody>
      </p:sp>
      <mc:AlternateContent xmlns:mc="http://schemas.openxmlformats.org/markup-compatibility/2006" xmlns:cx2="http://schemas.microsoft.com/office/drawing/2015/10/21/chartex">
        <mc:Choice Requires="cx2">
          <p:graphicFrame>
            <p:nvGraphicFramePr>
              <p:cNvPr id="21" name="Chart 20">
                <a:extLst>
                  <a:ext uri="{FF2B5EF4-FFF2-40B4-BE49-F238E27FC236}">
                    <a16:creationId xmlns:a16="http://schemas.microsoft.com/office/drawing/2014/main" id="{A73BEAC3-203D-4F3D-A927-861AE02E9D59}"/>
                  </a:ext>
                </a:extLst>
              </p:cNvPr>
              <p:cNvGraphicFramePr/>
              <p:nvPr>
                <p:extLst>
                  <p:ext uri="{D42A27DB-BD31-4B8C-83A1-F6EECF244321}">
                    <p14:modId xmlns:p14="http://schemas.microsoft.com/office/powerpoint/2010/main" val="1488135557"/>
                  </p:ext>
                </p:extLst>
              </p:nvPr>
            </p:nvGraphicFramePr>
            <p:xfrm>
              <a:off x="4147071" y="354149"/>
              <a:ext cx="4260265" cy="2126716"/>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21" name="Chart 20">
                <a:extLst>
                  <a:ext uri="{FF2B5EF4-FFF2-40B4-BE49-F238E27FC236}">
                    <a16:creationId xmlns:a16="http://schemas.microsoft.com/office/drawing/2014/main" id="{A73BEAC3-203D-4F3D-A927-861AE02E9D59}"/>
                  </a:ext>
                </a:extLst>
              </p:cNvPr>
              <p:cNvPicPr>
                <a:picLocks noGrp="1" noRot="1" noChangeAspect="1" noMove="1" noResize="1" noEditPoints="1" noAdjustHandles="1" noChangeArrowheads="1" noChangeShapeType="1"/>
              </p:cNvPicPr>
              <p:nvPr/>
            </p:nvPicPr>
            <p:blipFill>
              <a:blip r:embed="rId10"/>
              <a:stretch>
                <a:fillRect/>
              </a:stretch>
            </p:blipFill>
            <p:spPr>
              <a:xfrm>
                <a:off x="4147071" y="354149"/>
                <a:ext cx="4260265" cy="2126716"/>
              </a:xfrm>
              <a:prstGeom prst="rect">
                <a:avLst/>
              </a:prstGeom>
            </p:spPr>
          </p:pic>
        </mc:Fallback>
      </mc:AlternateContent>
      <p:graphicFrame>
        <p:nvGraphicFramePr>
          <p:cNvPr id="22" name="Chart 21">
            <a:extLst>
              <a:ext uri="{FF2B5EF4-FFF2-40B4-BE49-F238E27FC236}">
                <a16:creationId xmlns:a16="http://schemas.microsoft.com/office/drawing/2014/main" id="{845879C5-F7BA-91DA-2145-31E063786216}"/>
              </a:ext>
            </a:extLst>
          </p:cNvPr>
          <p:cNvGraphicFramePr>
            <a:graphicFrameLocks/>
          </p:cNvGraphicFramePr>
          <p:nvPr>
            <p:extLst>
              <p:ext uri="{D42A27DB-BD31-4B8C-83A1-F6EECF244321}">
                <p14:modId xmlns:p14="http://schemas.microsoft.com/office/powerpoint/2010/main" val="1093120231"/>
              </p:ext>
            </p:extLst>
          </p:nvPr>
        </p:nvGraphicFramePr>
        <p:xfrm>
          <a:off x="7875385" y="179618"/>
          <a:ext cx="2916959" cy="2220191"/>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66894093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0" ma:contentTypeDescription="צור מסמך חדש." ma:contentTypeScope="" ma:versionID="54b1a9084b8fde23907f9b447bf6e0b1">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19c77e7efc1634fecc00fa0d6d2a0779"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ba3be25-03aa-45c2-b90f-d8c255107eb7">
      <UserInfo>
        <DisplayName>Shimrit Slonim Franco</DisplayName>
        <AccountId>2392</AccountId>
        <AccountType/>
      </UserInfo>
      <UserInfo>
        <DisplayName>Alona Tsirulnikov</DisplayName>
        <AccountId>366</AccountId>
        <AccountType/>
      </UserInfo>
    </SharedWithUsers>
    <lcf76f155ced4ddcb4097134ff3c332f xmlns="3096e91d-ebd7-4ce5-b2b3-56d74390b557">
      <Terms xmlns="http://schemas.microsoft.com/office/infopath/2007/PartnerControls"/>
    </lcf76f155ced4ddcb4097134ff3c332f>
    <TaxCatchAll xmlns="66206a12-aca6-4383-82db-f7b25037d731" xsi:nil="true"/>
  </documentManagement>
</p:properties>
</file>

<file path=customXml/itemProps1.xml><?xml version="1.0" encoding="utf-8"?>
<ds:datastoreItem xmlns:ds="http://schemas.openxmlformats.org/officeDocument/2006/customXml" ds:itemID="{CCC52B97-831A-42C2-A1F2-345DD11A4E2A}">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3653B81-70FC-4DA4-8A26-1B40E1343FEF}">
  <ds:schemaRefs>
    <ds:schemaRef ds:uri="http://schemas.microsoft.com/sharepoint/v3/contenttype/forms"/>
  </ds:schemaRefs>
</ds:datastoreItem>
</file>

<file path=customXml/itemProps3.xml><?xml version="1.0" encoding="utf-8"?>
<ds:datastoreItem xmlns:ds="http://schemas.openxmlformats.org/officeDocument/2006/customXml" ds:itemID="{DDABB023-BCFA-4EEF-B7E6-12D80018A417}">
  <ds:schemaRefs>
    <ds:schemaRef ds:uri="http://schemas.microsoft.com/office/infopath/2007/PartnerControls"/>
    <ds:schemaRef ds:uri="3096e91d-ebd7-4ce5-b2b3-56d74390b557"/>
    <ds:schemaRef ds:uri="http://purl.org/dc/terms/"/>
    <ds:schemaRef ds:uri="4ba3be25-03aa-45c2-b90f-d8c255107eb7"/>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66206a12-aca6-4383-82db-f7b25037d73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2445</TotalTime>
  <Words>11911</Words>
  <Application>Microsoft Macintosh PowerPoint</Application>
  <PresentationFormat>Widescreen</PresentationFormat>
  <Paragraphs>924</Paragraphs>
  <Slides>37</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Calibri</vt:lpstr>
      <vt:lpstr>Calibri Light</vt:lpstr>
      <vt:lpstr>Courier New</vt:lpstr>
      <vt:lpstr>Symbol</vt:lpstr>
      <vt:lpstr>Tahoma</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Olya Nesterov</dc:creator>
  <cp:lastModifiedBy>Editor</cp:lastModifiedBy>
  <cp:revision>85</cp:revision>
  <cp:lastPrinted>2020-12-01T13:41:45Z</cp:lastPrinted>
  <dcterms:created xsi:type="dcterms:W3CDTF">2020-06-25T07:38:36Z</dcterms:created>
  <dcterms:modified xsi:type="dcterms:W3CDTF">2022-06-21T14:17:09Z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ediaServiceImageTags">
    <vt:lpwstr/>
  </property>
</Properties>
</file>