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2_ED006552.xml" ContentType="application/vnd.ms-powerpoint.comments+xml"/>
  <Override PartName="/ppt/notesSlides/notesSlide2.xml" ContentType="application/vnd.openxmlformats-officedocument.presentationml.notesSlide+xml"/>
  <Override PartName="/ppt/comments/modernComment_140_47ED9C62.xml" ContentType="application/vnd.ms-powerpoint.comments+xml"/>
  <Override PartName="/ppt/notesSlides/notesSlide3.xml" ContentType="application/vnd.openxmlformats-officedocument.presentationml.notesSlide+xml"/>
  <Override PartName="/ppt/comments/modernComment_186_DA2175CA.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91_BB6D7EE5.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omments/modernComment_2DA_46F57C19.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omments/modernComment_2CD_84149B37.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2D1_F2326625.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omments/modernComment_2D2_29A9F027.xml" ContentType="application/vnd.ms-powerpoint.comment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omments/modernComment_2D4_B7195E56.xml" ContentType="application/vnd.ms-powerpoint.comment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2D3_FC650992.xml" ContentType="application/vnd.ms-powerpoint.comment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28F_468B2781.xml" ContentType="application/vnd.ms-powerpoint.comments+xml"/>
  <Override PartName="/ppt/notesSlides/notesSlide18.xml" ContentType="application/vnd.openxmlformats-officedocument.presentationml.notesSlide+xml"/>
  <Override PartName="/ppt/comments/modernComment_2DB_7A6831E5.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2A8_77433AB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48" r:id="rId4"/>
  </p:sldMasterIdLst>
  <p:notesMasterIdLst>
    <p:notesMasterId r:id="rId28"/>
  </p:notesMasterIdLst>
  <p:handoutMasterIdLst>
    <p:handoutMasterId r:id="rId29"/>
  </p:handoutMasterIdLst>
  <p:sldIdLst>
    <p:sldId id="258" r:id="rId5"/>
    <p:sldId id="320" r:id="rId6"/>
    <p:sldId id="390" r:id="rId7"/>
    <p:sldId id="653" r:id="rId8"/>
    <p:sldId id="657" r:id="rId9"/>
    <p:sldId id="730" r:id="rId10"/>
    <p:sldId id="717" r:id="rId11"/>
    <p:sldId id="720" r:id="rId12"/>
    <p:sldId id="719" r:id="rId13"/>
    <p:sldId id="721" r:id="rId14"/>
    <p:sldId id="722" r:id="rId15"/>
    <p:sldId id="724" r:id="rId16"/>
    <p:sldId id="726" r:id="rId17"/>
    <p:sldId id="723" r:id="rId18"/>
    <p:sldId id="725" r:id="rId19"/>
    <p:sldId id="727" r:id="rId20"/>
    <p:sldId id="655" r:id="rId21"/>
    <p:sldId id="731" r:id="rId22"/>
    <p:sldId id="714" r:id="rId23"/>
    <p:sldId id="715" r:id="rId24"/>
    <p:sldId id="684" r:id="rId25"/>
    <p:sldId id="729" r:id="rId26"/>
    <p:sldId id="680" r:id="rId27"/>
  </p:sldIdLst>
  <p:sldSz cx="12192000" cy="6858000"/>
  <p:notesSz cx="7010400" cy="92964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0CC16-C721-AECF-4C5B-3CD2860388E3}" name="Alona Tsirulnikov" initials="AT" userId="S::alonat@cet.ac.il::4bbafd77-0cd3-4d60-af1e-94ad4b8daf43" providerId="AD"/>
  <p188:author id="{C14B6895-27AD-58B3-B4A0-4CE36647677E}" name="Tasneem Masri" initials="TM" userId="S::TasneemM@cet.ac.il::c9f7b723-5d18-4e7f-880f-1f101a54cd58" providerId="AD"/>
  <p188:author id="{DD10229C-F1ED-F3C4-D39A-2FF1926A8C6A}" name="Tal Mishaan Spiegel" initials="TMS" userId="S::talm@cet.ac.il::3b49d4d9-3b89-4d06-aedf-35a2972b16e6" providerId="AD"/>
  <p188:author id="{FB3328A0-F013-F3B3-C99A-9FFA353D1EA3}" name="Tal Mishaan Spiegel" initials="TMS" userId="S::TalM@cet.ac.il::3b49d4d9-3b89-4d06-aedf-35a2972b16e6" providerId="AD"/>
  <p188:author id="{32D145CE-3CEA-5153-9B39-BF37DB1552C8}" name="Alona Tsirulnikov" initials="AT" userId="S::AlonaT@cet.ac.il::4bbafd77-0cd3-4d60-af1e-94ad4b8daf43" providerId="AD"/>
  <p188:author id="{1D7B81D6-9D3D-E923-EA06-B05BF7599A32}" name="Reoute Diamant" initials="RD" userId="S::ReouteD@cet.ac.il::be6a48ef-9416-48fa-89ef-aeff849bcc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imrit Slonim Franco" initials="SSF" lastIdx="2" clrIdx="0">
    <p:extLst>
      <p:ext uri="{19B8F6BF-5375-455C-9EA6-DF929625EA0E}">
        <p15:presenceInfo xmlns:p15="http://schemas.microsoft.com/office/powerpoint/2012/main" userId="S-1-5-21-606772748-477572614-688488514-18817" providerId="AD"/>
      </p:ext>
    </p:extLst>
  </p:cmAuthor>
  <p:cmAuthor id="2" name="Shimrit Slonim Franco" initials="SF" lastIdx="1" clrIdx="1">
    <p:extLst>
      <p:ext uri="{19B8F6BF-5375-455C-9EA6-DF929625EA0E}">
        <p15:presenceInfo xmlns:p15="http://schemas.microsoft.com/office/powerpoint/2012/main" userId="S::shimrits@cet.ac.il::9e9607ab-c139-44fc-b39b-884e37ca43d9" providerId="AD"/>
      </p:ext>
    </p:extLst>
  </p:cmAuthor>
  <p:cmAuthor id="3" name="Alona Tsirulnikov" initials="AT" lastIdx="2" clrIdx="2">
    <p:extLst>
      <p:ext uri="{19B8F6BF-5375-455C-9EA6-DF929625EA0E}">
        <p15:presenceInfo xmlns:p15="http://schemas.microsoft.com/office/powerpoint/2012/main" userId="S::alonat@cet.ac.il::4bbafd77-0cd3-4d60-af1e-94ad4b8daf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36F"/>
    <a:srgbClr val="FFDC72"/>
    <a:srgbClr val="D9D9D9"/>
    <a:srgbClr val="9AB1B7"/>
    <a:srgbClr val="B4DE86"/>
    <a:srgbClr val="C8E7A7"/>
    <a:srgbClr val="7ABB33"/>
    <a:srgbClr val="A6D86E"/>
    <a:srgbClr val="DFF1CB"/>
    <a:srgbClr val="EBF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5" autoAdjust="0"/>
    <p:restoredTop sz="94010" autoAdjust="0"/>
  </p:normalViewPr>
  <p:slideViewPr>
    <p:cSldViewPr snapToGrid="0">
      <p:cViewPr varScale="1">
        <p:scale>
          <a:sx n="79" d="100"/>
          <a:sy n="79" d="100"/>
        </p:scale>
        <p:origin x="224"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502;&#1502;&#1510;&#1488;&#1497;&#1501;%20&#1490;&#1493;&#1500;&#1502;&#1497;&#1497;&#1501;%20-%20&#1502;&#1513;&#1493;&#1489;&#1497;%20&#1492;&#1499;&#1513;&#1512;&#1493;&#1514;%20&#1502;&#1511;&#1510;&#1493;&#1506;&#1497;&#1493;&#1514;%20&#1496;&#1497;&#1512;&#149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et365-my.sharepoint.com/personal/reouted_cet_ac_il/Documents/Desktop/&#1502;&#1502;&#1510;&#1488;&#1497;&#1501;%20&#1490;&#1493;&#1500;&#1502;&#1497;&#1497;&#1501;%20-%20&#1502;&#1513;&#1493;&#1489;&#1497;%20&#1492;&#1499;&#1513;&#1512;&#1493;&#1514;%20&#1502;&#1511;&#1510;&#1493;&#1506;&#1497;&#1493;&#1514;%20&#1489;&#1497;&#1514;%20&#1513;&#1502;&#151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1499;&#1500;&#1500;%20&#1492;&#1504;&#1514;&#1493;&#1504;&#1497;&#1501;%20&#1489;&#1497;&#1514;%20&#1513;&#1502;&#1513;%20&#1493;&#1496;&#1497;&#1512;&#149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he-IL" b="1" dirty="0"/>
              <a:t>שביעות רצון מההכשרות במידה רבה-רבה מאוד (5-4) </a:t>
            </a:r>
            <a:br>
              <a:rPr lang="en-US" b="1" dirty="0"/>
            </a:br>
            <a:r>
              <a:rPr lang="he-IL" b="1" dirty="0"/>
              <a:t>(</a:t>
            </a:r>
            <a:r>
              <a:rPr lang="en-US" b="1" dirty="0"/>
              <a:t>N=36</a:t>
            </a:r>
            <a:r>
              <a:rPr lang="he-IL" b="1" dirty="0"/>
              <a:t>)</a:t>
            </a:r>
          </a:p>
        </c:rich>
      </c:tx>
      <c:layout>
        <c:manualLayout>
          <c:xMode val="edge"/>
          <c:yMode val="edge"/>
          <c:x val="0.19197800534713128"/>
          <c:y val="4.204795708306878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
          <c:y val="0.17036400898619089"/>
          <c:w val="0.43229451341181768"/>
          <c:h val="0.7819444444444444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'שביעות רצון'!$A$1:$A$5</c:f>
              <c:strCache>
                <c:ptCount val="5"/>
                <c:pt idx="0">
                  <c:v>האם משך ההכשרה (מס' המפגשים/ משך המפגש) היה מספק בעיניך?</c:v>
                </c:pt>
                <c:pt idx="1">
                  <c:v>באיזו מידה תמליץ/תמליצי על ההכשרה לאחרים?</c:v>
                </c:pt>
                <c:pt idx="2">
                  <c:v>באיזו מידה חומרי העזר תרמו להבנת הנושא ותכני ההכשרה?</c:v>
                </c:pt>
                <c:pt idx="3">
                  <c:v>באיזו מידה פורמט ההכשרה (סיור/ יום עיון/ הרצאה / ובינר) היה מוצלח בעיניך?</c:v>
                </c:pt>
                <c:pt idx="4">
                  <c:v>באיזו מידה צוות ההנחייה העביר את התכנים בצורה בהירה ומובנת?</c:v>
                </c:pt>
              </c:strCache>
            </c:strRef>
          </c:cat>
          <c:val>
            <c:numRef>
              <c:f>'שביעות רצון'!$B$1:$B$5</c:f>
              <c:numCache>
                <c:formatCode>0%</c:formatCode>
                <c:ptCount val="5"/>
                <c:pt idx="0">
                  <c:v>0.69</c:v>
                </c:pt>
                <c:pt idx="1">
                  <c:v>0.72</c:v>
                </c:pt>
                <c:pt idx="2">
                  <c:v>0.81</c:v>
                </c:pt>
                <c:pt idx="3">
                  <c:v>0.92</c:v>
                </c:pt>
                <c:pt idx="4">
                  <c:v>0.94</c:v>
                </c:pt>
              </c:numCache>
            </c:numRef>
          </c:val>
          <c:extLst>
            <c:ext xmlns:c16="http://schemas.microsoft.com/office/drawing/2014/chart" uri="{C3380CC4-5D6E-409C-BE32-E72D297353CC}">
              <c16:uniqueId val="{00000004-11FB-4BCE-8C10-1F0D4AC2B548}"/>
            </c:ext>
          </c:extLst>
        </c:ser>
        <c:dLbls>
          <c:dLblPos val="outEnd"/>
          <c:showLegendKey val="0"/>
          <c:showVal val="1"/>
          <c:showCatName val="0"/>
          <c:showSerName val="0"/>
          <c:showPercent val="0"/>
          <c:showBubbleSize val="0"/>
        </c:dLbls>
        <c:gapWidth val="182"/>
        <c:axId val="609217840"/>
        <c:axId val="609207504"/>
      </c:barChart>
      <c:catAx>
        <c:axId val="609217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07504"/>
        <c:crosses val="autoZero"/>
        <c:auto val="1"/>
        <c:lblAlgn val="ctr"/>
        <c:lblOffset val="100"/>
        <c:noMultiLvlLbl val="0"/>
      </c:catAx>
      <c:valAx>
        <c:axId val="609207504"/>
        <c:scaling>
          <c:orientation val="minMax"/>
        </c:scaling>
        <c:delete val="1"/>
        <c:axPos val="b"/>
        <c:numFmt formatCode="0%" sourceLinked="1"/>
        <c:majorTickMark val="out"/>
        <c:minorTickMark val="none"/>
        <c:tickLblPos val="nextTo"/>
        <c:crossAx val="609217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a:effectLst/>
              </a:rPr>
              <a:t>You know your colleagues better as a result of the training</a:t>
            </a:r>
            <a:endParaRPr lang="he-IL" sz="1400" dirty="0">
              <a:effectLst/>
            </a:endParaRPr>
          </a:p>
        </c:rich>
      </c:tx>
      <c:layout>
        <c:manualLayout>
          <c:xMode val="edge"/>
          <c:yMode val="edge"/>
          <c:x val="0.13559998065910675"/>
          <c:y val="2.160114489469696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80781737079371"/>
          <c:y val="0.11605937967635023"/>
          <c:w val="0.61156750978286079"/>
          <c:h val="0.72165864683581216"/>
        </c:manualLayout>
      </c:layout>
      <c:barChart>
        <c:barDir val="col"/>
        <c:grouping val="stacked"/>
        <c:varyColors val="0"/>
        <c:ser>
          <c:idx val="0"/>
          <c:order val="0"/>
          <c:tx>
            <c:strRef>
              <c:f>'למידת עמיתים '!$B$7</c:f>
              <c:strCache>
                <c:ptCount val="1"/>
                <c:pt idx="0">
                  <c:v>כלל לא</c:v>
                </c:pt>
              </c:strCache>
            </c:strRef>
          </c:tx>
          <c:spPr>
            <a:solidFill>
              <a:schemeClr val="accent5">
                <a:tint val="54000"/>
              </a:schemeClr>
            </a:solidFill>
            <a:ln>
              <a:noFill/>
            </a:ln>
            <a:effectLst/>
          </c:spPr>
          <c:invertIfNegative val="0"/>
          <c:dLbls>
            <c:delete val="1"/>
          </c:dLbls>
          <c:cat>
            <c:strRef>
              <c:f>'למידת עמיתים '!$C$6:$D$6</c:f>
              <c:strCache>
                <c:ptCount val="2"/>
                <c:pt idx="0">
                  <c:v>טירה N=22</c:v>
                </c:pt>
                <c:pt idx="1">
                  <c:v>בית שמש N=14</c:v>
                </c:pt>
              </c:strCache>
            </c:strRef>
          </c:cat>
          <c:val>
            <c:numRef>
              <c:f>'למידת עמיתים '!$C$7:$D$7</c:f>
              <c:numCache>
                <c:formatCode>0%</c:formatCode>
                <c:ptCount val="2"/>
                <c:pt idx="0">
                  <c:v>0</c:v>
                </c:pt>
                <c:pt idx="1">
                  <c:v>0</c:v>
                </c:pt>
              </c:numCache>
            </c:numRef>
          </c:val>
          <c:extLst>
            <c:ext xmlns:c16="http://schemas.microsoft.com/office/drawing/2014/chart" uri="{C3380CC4-5D6E-409C-BE32-E72D297353CC}">
              <c16:uniqueId val="{00000000-E9A0-4619-A37C-E8274BD98D60}"/>
            </c:ext>
          </c:extLst>
        </c:ser>
        <c:ser>
          <c:idx val="1"/>
          <c:order val="1"/>
          <c:tx>
            <c:strRef>
              <c:f>'למידת עמיתים '!$B$8</c:f>
              <c:strCache>
                <c:ptCount val="1"/>
                <c:pt idx="0">
                  <c:v>במידה מועטה</c:v>
                </c:pt>
              </c:strCache>
            </c:strRef>
          </c:tx>
          <c:spPr>
            <a:solidFill>
              <a:schemeClr val="accent5">
                <a:tint val="77000"/>
              </a:schemeClr>
            </a:solidFill>
            <a:ln>
              <a:noFill/>
            </a:ln>
            <a:effectLst/>
          </c:spPr>
          <c:invertIfNegative val="0"/>
          <c:dLbls>
            <c:dLbl>
              <c:idx val="1"/>
              <c:layout>
                <c:manualLayout>
                  <c:x val="3.7628196915127535E-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A7-4C7D-8ADA-F71BA9965B22}"/>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'!$C$6:$D$6</c:f>
              <c:strCache>
                <c:ptCount val="2"/>
                <c:pt idx="0">
                  <c:v>טירה N=22</c:v>
                </c:pt>
                <c:pt idx="1">
                  <c:v>בית שמש N=14</c:v>
                </c:pt>
              </c:strCache>
            </c:strRef>
          </c:cat>
          <c:val>
            <c:numRef>
              <c:f>'למידת עמיתים '!$C$8:$D$8</c:f>
              <c:numCache>
                <c:formatCode>0%</c:formatCode>
                <c:ptCount val="2"/>
                <c:pt idx="0">
                  <c:v>0.13600000000000001</c:v>
                </c:pt>
                <c:pt idx="1">
                  <c:v>7.0999999999999994E-2</c:v>
                </c:pt>
              </c:numCache>
            </c:numRef>
          </c:val>
          <c:extLst>
            <c:ext xmlns:c16="http://schemas.microsoft.com/office/drawing/2014/chart" uri="{C3380CC4-5D6E-409C-BE32-E72D297353CC}">
              <c16:uniqueId val="{00000001-E9A0-4619-A37C-E8274BD98D60}"/>
            </c:ext>
          </c:extLst>
        </c:ser>
        <c:ser>
          <c:idx val="2"/>
          <c:order val="2"/>
          <c:tx>
            <c:strRef>
              <c:f>'למידת עמיתים '!$B$9</c:f>
              <c:strCache>
                <c:ptCount val="1"/>
                <c:pt idx="0">
                  <c:v>במידה בינונית</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'!$C$6:$D$6</c:f>
              <c:strCache>
                <c:ptCount val="2"/>
                <c:pt idx="0">
                  <c:v>טירה N=22</c:v>
                </c:pt>
                <c:pt idx="1">
                  <c:v>בית שמש N=14</c:v>
                </c:pt>
              </c:strCache>
            </c:strRef>
          </c:cat>
          <c:val>
            <c:numRef>
              <c:f>'למידת עמיתים '!$C$9:$D$9</c:f>
              <c:numCache>
                <c:formatCode>0%</c:formatCode>
                <c:ptCount val="2"/>
                <c:pt idx="0">
                  <c:v>0.318</c:v>
                </c:pt>
                <c:pt idx="1">
                  <c:v>0.28599999999999998</c:v>
                </c:pt>
              </c:numCache>
            </c:numRef>
          </c:val>
          <c:extLst>
            <c:ext xmlns:c16="http://schemas.microsoft.com/office/drawing/2014/chart" uri="{C3380CC4-5D6E-409C-BE32-E72D297353CC}">
              <c16:uniqueId val="{00000002-E9A0-4619-A37C-E8274BD98D60}"/>
            </c:ext>
          </c:extLst>
        </c:ser>
        <c:ser>
          <c:idx val="3"/>
          <c:order val="3"/>
          <c:tx>
            <c:strRef>
              <c:f>'למידת עמיתים '!$B$10</c:f>
              <c:strCache>
                <c:ptCount val="1"/>
                <c:pt idx="0">
                  <c:v>במידה רבה</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'!$C$6:$D$6</c:f>
              <c:strCache>
                <c:ptCount val="2"/>
                <c:pt idx="0">
                  <c:v>טירה N=22</c:v>
                </c:pt>
                <c:pt idx="1">
                  <c:v>בית שמש N=14</c:v>
                </c:pt>
              </c:strCache>
            </c:strRef>
          </c:cat>
          <c:val>
            <c:numRef>
              <c:f>'למידת עמיתים '!$C$10:$D$10</c:f>
              <c:numCache>
                <c:formatCode>0%</c:formatCode>
                <c:ptCount val="2"/>
                <c:pt idx="0">
                  <c:v>0.27300000000000002</c:v>
                </c:pt>
                <c:pt idx="1">
                  <c:v>0.42899999999999999</c:v>
                </c:pt>
              </c:numCache>
            </c:numRef>
          </c:val>
          <c:extLst>
            <c:ext xmlns:c16="http://schemas.microsoft.com/office/drawing/2014/chart" uri="{C3380CC4-5D6E-409C-BE32-E72D297353CC}">
              <c16:uniqueId val="{00000003-E9A0-4619-A37C-E8274BD98D60}"/>
            </c:ext>
          </c:extLst>
        </c:ser>
        <c:ser>
          <c:idx val="4"/>
          <c:order val="4"/>
          <c:tx>
            <c:strRef>
              <c:f>'למידת עמיתים '!$B$11</c:f>
              <c:strCache>
                <c:ptCount val="1"/>
                <c:pt idx="0">
                  <c:v>במידה רבה מאוד</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'!$C$6:$D$6</c:f>
              <c:strCache>
                <c:ptCount val="2"/>
                <c:pt idx="0">
                  <c:v>טירה N=22</c:v>
                </c:pt>
                <c:pt idx="1">
                  <c:v>בית שמש N=14</c:v>
                </c:pt>
              </c:strCache>
            </c:strRef>
          </c:cat>
          <c:val>
            <c:numRef>
              <c:f>'למידת עמיתים '!$C$11:$D$11</c:f>
              <c:numCache>
                <c:formatCode>0%</c:formatCode>
                <c:ptCount val="2"/>
                <c:pt idx="0">
                  <c:v>0.13600000000000001</c:v>
                </c:pt>
                <c:pt idx="1">
                  <c:v>7.0999999999999994E-2</c:v>
                </c:pt>
              </c:numCache>
            </c:numRef>
          </c:val>
          <c:extLst>
            <c:ext xmlns:c16="http://schemas.microsoft.com/office/drawing/2014/chart" uri="{C3380CC4-5D6E-409C-BE32-E72D297353CC}">
              <c16:uniqueId val="{00000004-E9A0-4619-A37C-E8274BD98D60}"/>
            </c:ext>
          </c:extLst>
        </c:ser>
        <c:dLbls>
          <c:showLegendKey val="0"/>
          <c:showVal val="1"/>
          <c:showCatName val="0"/>
          <c:showSerName val="0"/>
          <c:showPercent val="0"/>
          <c:showBubbleSize val="0"/>
        </c:dLbls>
        <c:gapWidth val="150"/>
        <c:overlap val="100"/>
        <c:axId val="609205328"/>
        <c:axId val="609204240"/>
      </c:barChart>
      <c:catAx>
        <c:axId val="609205328"/>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04240"/>
        <c:crosses val="autoZero"/>
        <c:auto val="1"/>
        <c:lblAlgn val="ctr"/>
        <c:lblOffset val="100"/>
        <c:noMultiLvlLbl val="0"/>
      </c:catAx>
      <c:valAx>
        <c:axId val="609204240"/>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609205328"/>
        <c:crosses val="autoZero"/>
        <c:crossBetween val="between"/>
      </c:valAx>
      <c:spPr>
        <a:noFill/>
        <a:ln w="25400">
          <a:noFill/>
        </a:ln>
        <a:effectLst/>
      </c:spPr>
    </c:plotArea>
    <c:legend>
      <c:legendPos val="b"/>
      <c:layout>
        <c:manualLayout>
          <c:xMode val="edge"/>
          <c:yMode val="edge"/>
          <c:x val="0.72283070152317064"/>
          <c:y val="0.38249640519529648"/>
          <c:w val="0.21026636436173265"/>
          <c:h val="0.3823555725340932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he-IL" b="1"/>
              <a:t>באיזו מידה שיתפת עמיתים  שלא השתתפו בהכשרה, במה שלמדת מההכשרה?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611111111111111E-2"/>
          <c:y val="0.18148148148148149"/>
          <c:w val="0.71111111111111114"/>
          <c:h val="0.66375546806649177"/>
        </c:manualLayout>
      </c:layout>
      <c:barChart>
        <c:barDir val="col"/>
        <c:grouping val="stacked"/>
        <c:varyColors val="0"/>
        <c:ser>
          <c:idx val="0"/>
          <c:order val="0"/>
          <c:tx>
            <c:strRef>
              <c:f>'למידת עמיתים '!$B$14</c:f>
              <c:strCache>
                <c:ptCount val="1"/>
                <c:pt idx="0">
                  <c:v>כלל לא</c:v>
                </c:pt>
              </c:strCache>
            </c:strRef>
          </c:tx>
          <c:spPr>
            <a:solidFill>
              <a:schemeClr val="accent5">
                <a:tint val="54000"/>
              </a:schemeClr>
            </a:solidFill>
            <a:ln>
              <a:noFill/>
            </a:ln>
            <a:effectLst/>
          </c:spPr>
          <c:invertIfNegative val="0"/>
          <c:dLbls>
            <c:dLbl>
              <c:idx val="1"/>
              <c:layout>
                <c:manualLayout>
                  <c:x val="2.5462668816039986E-17"/>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D1-4504-884E-5A4D68F5307F}"/>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'!$C$14:$D$14</c:f>
              <c:numCache>
                <c:formatCode>0%</c:formatCode>
                <c:ptCount val="2"/>
                <c:pt idx="0">
                  <c:v>0.27300000000000002</c:v>
                </c:pt>
                <c:pt idx="1">
                  <c:v>7.0999999999999994E-2</c:v>
                </c:pt>
              </c:numCache>
            </c:numRef>
          </c:val>
          <c:extLst>
            <c:ext xmlns:c16="http://schemas.microsoft.com/office/drawing/2014/chart" uri="{C3380CC4-5D6E-409C-BE32-E72D297353CC}">
              <c16:uniqueId val="{00000000-83E2-4B7C-BA7B-3717F2C4DD04}"/>
            </c:ext>
          </c:extLst>
        </c:ser>
        <c:ser>
          <c:idx val="1"/>
          <c:order val="1"/>
          <c:tx>
            <c:strRef>
              <c:f>'למידת עמיתים '!$B$15</c:f>
              <c:strCache>
                <c:ptCount val="1"/>
                <c:pt idx="0">
                  <c:v>לא רלוונטי</c:v>
                </c:pt>
              </c:strCache>
            </c:strRef>
          </c:tx>
          <c:spPr>
            <a:solidFill>
              <a:schemeClr val="accent5">
                <a:tint val="77000"/>
              </a:schemeClr>
            </a:solidFill>
            <a:ln>
              <a:noFill/>
            </a:ln>
            <a:effectLst/>
          </c:spPr>
          <c:invertIfNegative val="0"/>
          <c:dLbls>
            <c:dLbl>
              <c:idx val="1"/>
              <c:layout>
                <c:manualLayout>
                  <c:x val="2.7782152230971129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D1-4504-884E-5A4D68F5307F}"/>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'!$C$15:$D$15</c:f>
              <c:numCache>
                <c:formatCode>0%</c:formatCode>
                <c:ptCount val="2"/>
                <c:pt idx="0">
                  <c:v>0.13600000000000001</c:v>
                </c:pt>
                <c:pt idx="1">
                  <c:v>0.214</c:v>
                </c:pt>
              </c:numCache>
            </c:numRef>
          </c:val>
          <c:extLst>
            <c:ext xmlns:c16="http://schemas.microsoft.com/office/drawing/2014/chart" uri="{C3380CC4-5D6E-409C-BE32-E72D297353CC}">
              <c16:uniqueId val="{00000001-83E2-4B7C-BA7B-3717F2C4DD04}"/>
            </c:ext>
          </c:extLst>
        </c:ser>
        <c:ser>
          <c:idx val="2"/>
          <c:order val="2"/>
          <c:tx>
            <c:strRef>
              <c:f>'למידת עמיתים '!$B$16</c:f>
              <c:strCache>
                <c:ptCount val="1"/>
                <c:pt idx="0">
                  <c:v>במידה בינונית</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'!$C$16:$D$16</c:f>
              <c:numCache>
                <c:formatCode>0%</c:formatCode>
                <c:ptCount val="2"/>
                <c:pt idx="0">
                  <c:v>0.22700000000000001</c:v>
                </c:pt>
                <c:pt idx="1">
                  <c:v>0.42899999999999999</c:v>
                </c:pt>
              </c:numCache>
            </c:numRef>
          </c:val>
          <c:extLst>
            <c:ext xmlns:c16="http://schemas.microsoft.com/office/drawing/2014/chart" uri="{C3380CC4-5D6E-409C-BE32-E72D297353CC}">
              <c16:uniqueId val="{00000002-83E2-4B7C-BA7B-3717F2C4DD04}"/>
            </c:ext>
          </c:extLst>
        </c:ser>
        <c:ser>
          <c:idx val="3"/>
          <c:order val="3"/>
          <c:tx>
            <c:strRef>
              <c:f>'למידת עמיתים '!$B$17</c:f>
              <c:strCache>
                <c:ptCount val="1"/>
                <c:pt idx="0">
                  <c:v>במידה רבה</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'!$C$17:$D$17</c:f>
              <c:numCache>
                <c:formatCode>0%</c:formatCode>
                <c:ptCount val="2"/>
                <c:pt idx="0">
                  <c:v>0.182</c:v>
                </c:pt>
                <c:pt idx="1">
                  <c:v>0.14299999999999999</c:v>
                </c:pt>
              </c:numCache>
            </c:numRef>
          </c:val>
          <c:extLst>
            <c:ext xmlns:c16="http://schemas.microsoft.com/office/drawing/2014/chart" uri="{C3380CC4-5D6E-409C-BE32-E72D297353CC}">
              <c16:uniqueId val="{00000003-83E2-4B7C-BA7B-3717F2C4DD04}"/>
            </c:ext>
          </c:extLst>
        </c:ser>
        <c:ser>
          <c:idx val="4"/>
          <c:order val="4"/>
          <c:tx>
            <c:strRef>
              <c:f>'למידת עמיתים '!$B$18</c:f>
              <c:strCache>
                <c:ptCount val="1"/>
                <c:pt idx="0">
                  <c:v>במידה רבה מאוד</c:v>
                </c:pt>
              </c:strCache>
            </c:strRef>
          </c:tx>
          <c:spPr>
            <a:solidFill>
              <a:schemeClr val="accent5">
                <a:shade val="53000"/>
              </a:schemeClr>
            </a:solidFill>
            <a:ln>
              <a:noFill/>
            </a:ln>
            <a:effectLst/>
          </c:spPr>
          <c:invertIfNegative val="0"/>
          <c:dLbls>
            <c:dLbl>
              <c:idx val="0"/>
              <c:layout>
                <c:manualLayout>
                  <c:x val="-1.3888670166229222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E2-4B7C-BA7B-3717F2C4DD04}"/>
                </c:ext>
              </c:extLst>
            </c:dLbl>
            <c:dLbl>
              <c:idx val="1"/>
              <c:delete val="1"/>
              <c:extLst>
                <c:ext xmlns:c15="http://schemas.microsoft.com/office/drawing/2012/chart" uri="{CE6537A1-D6FC-4f65-9D91-7224C49458BB}"/>
                <c:ext xmlns:c16="http://schemas.microsoft.com/office/drawing/2014/chart" uri="{C3380CC4-5D6E-409C-BE32-E72D297353CC}">
                  <c16:uniqueId val="{00000006-83E2-4B7C-BA7B-3717F2C4DD04}"/>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'למידת עמיתים '!$C$13:$D$13</c:f>
              <c:strCache>
                <c:ptCount val="2"/>
                <c:pt idx="0">
                  <c:v>טירה N=22</c:v>
                </c:pt>
                <c:pt idx="1">
                  <c:v>בית שמש N=14</c:v>
                </c:pt>
              </c:strCache>
            </c:strRef>
          </c:cat>
          <c:val>
            <c:numRef>
              <c:f>'למידת עמיתים '!$C$18:$D$18</c:f>
              <c:numCache>
                <c:formatCode>0%</c:formatCode>
                <c:ptCount val="2"/>
                <c:pt idx="0">
                  <c:v>4.4999999999999998E-2</c:v>
                </c:pt>
                <c:pt idx="1">
                  <c:v>0</c:v>
                </c:pt>
              </c:numCache>
            </c:numRef>
          </c:val>
          <c:extLst>
            <c:ext xmlns:c16="http://schemas.microsoft.com/office/drawing/2014/chart" uri="{C3380CC4-5D6E-409C-BE32-E72D297353CC}">
              <c16:uniqueId val="{00000004-83E2-4B7C-BA7B-3717F2C4DD04}"/>
            </c:ext>
          </c:extLst>
        </c:ser>
        <c:dLbls>
          <c:showLegendKey val="0"/>
          <c:showVal val="1"/>
          <c:showCatName val="0"/>
          <c:showSerName val="0"/>
          <c:showPercent val="0"/>
          <c:showBubbleSize val="0"/>
        </c:dLbls>
        <c:gapWidth val="150"/>
        <c:overlap val="100"/>
        <c:axId val="609204784"/>
        <c:axId val="609216208"/>
      </c:barChart>
      <c:catAx>
        <c:axId val="60920478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16208"/>
        <c:crosses val="autoZero"/>
        <c:auto val="1"/>
        <c:lblAlgn val="ctr"/>
        <c:lblOffset val="100"/>
        <c:noMultiLvlLbl val="0"/>
      </c:catAx>
      <c:valAx>
        <c:axId val="609216208"/>
        <c:scaling>
          <c:orientation val="minMax"/>
        </c:scaling>
        <c:delete val="1"/>
        <c:axPos val="r"/>
        <c:numFmt formatCode="0%" sourceLinked="1"/>
        <c:majorTickMark val="none"/>
        <c:minorTickMark val="none"/>
        <c:tickLblPos val="nextTo"/>
        <c:crossAx val="609204784"/>
        <c:crosses val="autoZero"/>
        <c:crossBetween val="between"/>
      </c:valAx>
      <c:spPr>
        <a:noFill/>
        <a:ln>
          <a:noFill/>
        </a:ln>
        <a:effectLst/>
      </c:spPr>
    </c:plotArea>
    <c:legend>
      <c:legendPos val="b"/>
      <c:layout>
        <c:manualLayout>
          <c:xMode val="edge"/>
          <c:yMode val="edge"/>
          <c:x val="0.78611111111111109"/>
          <c:y val="0.34950422863808689"/>
          <c:w val="0.20277777777777778"/>
          <c:h val="0.414384660250802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Training</a:t>
            </a:r>
            <a:r>
              <a:rPr lang="en-US" b="1" baseline="0" dirty="0"/>
              <a:t> Contribution – </a:t>
            </a:r>
            <a:r>
              <a:rPr lang="en-US" b="1" baseline="0" dirty="0" err="1"/>
              <a:t>Tira</a:t>
            </a:r>
            <a:r>
              <a:rPr lang="en-US" b="1" baseline="0" dirty="0"/>
              <a:t> (n=19)</a:t>
            </a:r>
          </a:p>
          <a:p>
            <a:pPr>
              <a:defRPr b="1"/>
            </a:pPr>
            <a:r>
              <a:rPr lang="en-US" sz="1200" b="0" baseline="0" dirty="0"/>
              <a:t>Multi-Optional Question </a:t>
            </a:r>
            <a:endParaRPr lang="en-US" sz="1200" b="0" dirty="0"/>
          </a:p>
        </c:rich>
      </c:tx>
      <c:layout>
        <c:manualLayout>
          <c:xMode val="edge"/>
          <c:yMode val="edge"/>
          <c:x val="0.32252212944838571"/>
          <c:y val="8.154308029408226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התפלגויות!$M$67:$M$75</c:f>
              <c:strCache>
                <c:ptCount val="9"/>
                <c:pt idx="0">
                  <c:v>I'm more knowledgeable of EC &amp; caregivers need</c:v>
                </c:pt>
                <c:pt idx="1">
                  <c:v>I'm motivated to implement Urban95 ideas</c:v>
                </c:pt>
                <c:pt idx="2">
                  <c:v>The training inspired me to think of new Urban95 ideas</c:v>
                </c:pt>
                <c:pt idx="3">
                  <c:v>I’ve met with professional colleagues &amp; learned from them</c:v>
                </c:pt>
                <c:pt idx="4">
                  <c:v>I’ve acquired new knowledge in my areas of occupation</c:v>
                </c:pt>
                <c:pt idx="5">
                  <c:v>I more knowledgable  of Urban95 and its local &amp; global impact</c:v>
                </c:pt>
                <c:pt idx="6">
                  <c:v>I’ve made new professional / business / social contacts</c:v>
                </c:pt>
                <c:pt idx="7">
                  <c:v>I’ve acquired tools to implement in my work </c:v>
                </c:pt>
                <c:pt idx="8">
                  <c:v>Other </c:v>
                </c:pt>
              </c:strCache>
            </c:strRef>
          </c:cat>
          <c:val>
            <c:numRef>
              <c:f>התפלגויות!$N$67:$N$75</c:f>
              <c:numCache>
                <c:formatCode>0%</c:formatCode>
                <c:ptCount val="9"/>
                <c:pt idx="0">
                  <c:v>0.74</c:v>
                </c:pt>
                <c:pt idx="1">
                  <c:v>0.57999999999999996</c:v>
                </c:pt>
                <c:pt idx="2">
                  <c:v>0.57999999999999996</c:v>
                </c:pt>
                <c:pt idx="3">
                  <c:v>0.57999999999999996</c:v>
                </c:pt>
                <c:pt idx="4">
                  <c:v>0.47</c:v>
                </c:pt>
                <c:pt idx="5">
                  <c:v>0.42</c:v>
                </c:pt>
                <c:pt idx="6">
                  <c:v>0.26</c:v>
                </c:pt>
                <c:pt idx="7">
                  <c:v>0.21</c:v>
                </c:pt>
                <c:pt idx="8">
                  <c:v>0.05</c:v>
                </c:pt>
              </c:numCache>
            </c:numRef>
          </c:val>
          <c:extLst>
            <c:ext xmlns:c16="http://schemas.microsoft.com/office/drawing/2014/chart" uri="{C3380CC4-5D6E-409C-BE32-E72D297353CC}">
              <c16:uniqueId val="{00000000-F8A7-4363-9353-866E99CBFAEA}"/>
            </c:ext>
          </c:extLst>
        </c:ser>
        <c:dLbls>
          <c:showLegendKey val="0"/>
          <c:showVal val="0"/>
          <c:showCatName val="0"/>
          <c:showSerName val="0"/>
          <c:showPercent val="0"/>
          <c:showBubbleSize val="0"/>
        </c:dLbls>
        <c:gapWidth val="182"/>
        <c:axId val="609216752"/>
        <c:axId val="609218384"/>
      </c:barChart>
      <c:catAx>
        <c:axId val="60921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218384"/>
        <c:crosses val="autoZero"/>
        <c:auto val="1"/>
        <c:lblAlgn val="ctr"/>
        <c:lblOffset val="100"/>
        <c:noMultiLvlLbl val="0"/>
      </c:catAx>
      <c:valAx>
        <c:axId val="609218384"/>
        <c:scaling>
          <c:orientation val="minMax"/>
        </c:scaling>
        <c:delete val="1"/>
        <c:axPos val="l"/>
        <c:numFmt formatCode="0%" sourceLinked="1"/>
        <c:majorTickMark val="none"/>
        <c:minorTickMark val="none"/>
        <c:tickLblPos val="nextTo"/>
        <c:crossAx val="609216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01139446819573E-3"/>
          <c:y val="0.16712962148766938"/>
          <c:w val="0.98857470220417321"/>
          <c:h val="0.6775776465441819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'הכשרות בית שמש'!$B$54:$B$61</c:f>
              <c:strCache>
                <c:ptCount val="8"/>
                <c:pt idx="0">
                  <c:v>קיבלתי מוטיבציה ליישום רעיונות נוספים, ברוח תוכנית Urban95</c:v>
                </c:pt>
                <c:pt idx="1">
                  <c:v>רכשתי כלים פרקטיים ליישום בעבודתי</c:v>
                </c:pt>
                <c:pt idx="2">
                  <c:v>יצרתי קשרים מקצועיים / עסקיים / חברתיים חדשים</c:v>
                </c:pt>
                <c:pt idx="3">
                  <c:v>ההכשרה עוררה בי השראה וחשבתי על רעיונות חדשים ליישום, ברוח תוכנית Urban95</c:v>
                </c:pt>
                <c:pt idx="4">
                  <c:v>קיבלתי ידע מקצועי חדש בתחומי העיסוק שלי</c:v>
                </c:pt>
                <c:pt idx="5">
                  <c:v> העמקתי את הידע שלי אודות צורכי הגיל הרך ומלוויהם</c:v>
                </c:pt>
                <c:pt idx="6">
                  <c:v>הרחבתי את ידיעותיי ביחס לתוכנית Urban95 והשפעותיה בישראל ובעולם</c:v>
                </c:pt>
                <c:pt idx="7">
                  <c:v>נפגשתי עם עמיתים למקצוע ולמדתי מהם</c:v>
                </c:pt>
              </c:strCache>
              <c:extLst/>
            </c:strRef>
          </c:cat>
          <c:val>
            <c:numRef>
              <c:f>'הכשרות בית שמש'!$C$54:$C$61</c:f>
              <c:numCache>
                <c:formatCode>###0%</c:formatCode>
                <c:ptCount val="8"/>
                <c:pt idx="0" formatCode="0%">
                  <c:v>0.21</c:v>
                </c:pt>
                <c:pt idx="1">
                  <c:v>0.21052631578947367</c:v>
                </c:pt>
                <c:pt idx="2">
                  <c:v>0.21</c:v>
                </c:pt>
                <c:pt idx="3">
                  <c:v>0.28999999999999998</c:v>
                </c:pt>
                <c:pt idx="4">
                  <c:v>0.28999999999999998</c:v>
                </c:pt>
                <c:pt idx="5">
                  <c:v>0.5</c:v>
                </c:pt>
                <c:pt idx="6">
                  <c:v>0.5</c:v>
                </c:pt>
                <c:pt idx="7">
                  <c:v>0.5</c:v>
                </c:pt>
              </c:numCache>
            </c:numRef>
          </c:val>
          <c:extLst>
            <c:ext xmlns:c16="http://schemas.microsoft.com/office/drawing/2014/chart" uri="{C3380CC4-5D6E-409C-BE32-E72D297353CC}">
              <c16:uniqueId val="{00000000-A792-49D8-934B-B7F8A15E8C66}"/>
            </c:ext>
          </c:extLst>
        </c:ser>
        <c:dLbls>
          <c:showLegendKey val="0"/>
          <c:showVal val="0"/>
          <c:showCatName val="0"/>
          <c:showSerName val="0"/>
          <c:showPercent val="0"/>
          <c:showBubbleSize val="0"/>
        </c:dLbls>
        <c:gapWidth val="219"/>
        <c:overlap val="-27"/>
        <c:axId val="609206416"/>
        <c:axId val="609212400"/>
      </c:barChart>
      <c:catAx>
        <c:axId val="60920641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09212400"/>
        <c:crosses val="autoZero"/>
        <c:auto val="1"/>
        <c:lblAlgn val="ctr"/>
        <c:lblOffset val="100"/>
        <c:noMultiLvlLbl val="0"/>
      </c:catAx>
      <c:valAx>
        <c:axId val="609212400"/>
        <c:scaling>
          <c:orientation val="minMax"/>
          <c:max val="1"/>
        </c:scaling>
        <c:delete val="1"/>
        <c:axPos val="r"/>
        <c:numFmt formatCode="0%" sourceLinked="1"/>
        <c:majorTickMark val="none"/>
        <c:minorTickMark val="none"/>
        <c:tickLblPos val="nextTo"/>
        <c:crossAx val="60920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r>
              <a:rPr lang="he-IL" b="1" dirty="0">
                <a:solidFill>
                  <a:schemeClr val="tx1"/>
                </a:solidFill>
              </a:rPr>
              <a:t>התרומה המקצועית של ההכשרות במידה רבה-רבה מאוד (5-4) </a:t>
            </a:r>
            <a:r>
              <a:rPr lang="en-US" b="1" dirty="0">
                <a:solidFill>
                  <a:schemeClr val="tx1"/>
                </a:solidFill>
              </a:rPr>
              <a:t>N=36</a:t>
            </a:r>
            <a:endParaRPr lang="he-IL" b="1" dirty="0">
              <a:solidFill>
                <a:schemeClr val="tx1"/>
              </a:solidFill>
            </a:endParaRPr>
          </a:p>
        </c:rich>
      </c:tx>
      <c:layout>
        <c:manualLayout>
          <c:xMode val="edge"/>
          <c:yMode val="edge"/>
          <c:x val="0.10372168306952481"/>
          <c:y val="7.262169797810154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
          <c:y val="0.21684534251251131"/>
          <c:w val="0.33516891118178088"/>
          <c:h val="0.65458220192719707"/>
        </c:manualLayout>
      </c:layout>
      <c:barChart>
        <c:barDir val="bar"/>
        <c:grouping val="clustered"/>
        <c:varyColors val="0"/>
        <c:ser>
          <c:idx val="0"/>
          <c:order val="0"/>
          <c:spPr>
            <a:solidFill>
              <a:schemeClr val="bg1">
                <a:lumMod val="50000"/>
              </a:schemeClr>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A140-4B28-B519-A5787178F9CE}"/>
              </c:ext>
            </c:extLst>
          </c:dPt>
          <c:dPt>
            <c:idx val="1"/>
            <c:invertIfNegative val="0"/>
            <c:bubble3D val="0"/>
            <c:spPr>
              <a:solidFill>
                <a:srgbClr val="FFDC72"/>
              </a:solidFill>
              <a:ln>
                <a:noFill/>
              </a:ln>
              <a:effectLst/>
            </c:spPr>
            <c:extLst>
              <c:ext xmlns:c16="http://schemas.microsoft.com/office/drawing/2014/chart" uri="{C3380CC4-5D6E-409C-BE32-E72D297353CC}">
                <c16:uniqueId val="{00000002-476F-47B4-9624-0F222149B9B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476F-47B4-9624-0F222149B9B3}"/>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4-A140-4B28-B519-A5787178F9CE}"/>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היומיומית'!$J$3:$J$7</c:f>
              <c:strCache>
                <c:ptCount val="4"/>
                <c:pt idx="0">
                  <c:v>באיזו מידה השתמשת בחומרי העזר, אם היו, לאחר ההכשרה?</c:v>
                </c:pt>
                <c:pt idx="1">
                  <c:v>באיזו מידה ההכשרה סיפקה עבורך ידע חדש, הרלוונטי לעבודתך? </c:v>
                </c:pt>
                <c:pt idx="2">
                  <c:v>באיזו מידה ההכשרה סיפקה עבורך פרקטיקות ו/או כלים מעשיים שתוכל/י להשתמש בהם בעבודתך?</c:v>
                </c:pt>
                <c:pt idx="3">
                  <c:v>באיזו מידה להערכתך הכלים והידע שרכשת ישמשו אותך בעבודתך בפועל, בחצי השנה הקרובה?</c:v>
                </c:pt>
              </c:strCache>
            </c:strRef>
          </c:cat>
          <c:val>
            <c:numRef>
              <c:f>'תרומה לעבודה היומיומית'!$K$3:$K$7</c:f>
              <c:numCache>
                <c:formatCode>0%</c:formatCode>
                <c:ptCount val="4"/>
                <c:pt idx="0">
                  <c:v>0.28000000000000003</c:v>
                </c:pt>
                <c:pt idx="1">
                  <c:v>0.33</c:v>
                </c:pt>
                <c:pt idx="2">
                  <c:v>0.33</c:v>
                </c:pt>
                <c:pt idx="3">
                  <c:v>0.57999999999999996</c:v>
                </c:pt>
              </c:numCache>
            </c:numRef>
          </c:val>
          <c:extLst>
            <c:ext xmlns:c16="http://schemas.microsoft.com/office/drawing/2014/chart" uri="{C3380CC4-5D6E-409C-BE32-E72D297353CC}">
              <c16:uniqueId val="{00000005-FB1F-4715-9D04-8E6B443EEADC}"/>
            </c:ext>
          </c:extLst>
        </c:ser>
        <c:dLbls>
          <c:showLegendKey val="0"/>
          <c:showVal val="0"/>
          <c:showCatName val="0"/>
          <c:showSerName val="0"/>
          <c:showPercent val="0"/>
          <c:showBubbleSize val="0"/>
        </c:dLbls>
        <c:gapWidth val="100"/>
        <c:axId val="609203152"/>
        <c:axId val="609213488"/>
      </c:barChart>
      <c:catAx>
        <c:axId val="609203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13488"/>
        <c:crosses val="autoZero"/>
        <c:auto val="1"/>
        <c:lblAlgn val="ctr"/>
        <c:lblOffset val="100"/>
        <c:noMultiLvlLbl val="0"/>
      </c:catAx>
      <c:valAx>
        <c:axId val="609213488"/>
        <c:scaling>
          <c:orientation val="minMax"/>
          <c:max val="1"/>
          <c:min val="0"/>
        </c:scaling>
        <c:delete val="1"/>
        <c:axPos val="b"/>
        <c:numFmt formatCode="0%" sourceLinked="1"/>
        <c:majorTickMark val="out"/>
        <c:minorTickMark val="none"/>
        <c:tickLblPos val="nextTo"/>
        <c:crossAx val="60920315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30077523424106428"/>
          <c:w val="0.78236899148503458"/>
          <c:h val="0.56148283112718356"/>
        </c:manualLayout>
      </c:layout>
      <c:barChart>
        <c:barDir val="col"/>
        <c:grouping val="percentStacked"/>
        <c:varyColors val="0"/>
        <c:ser>
          <c:idx val="0"/>
          <c:order val="0"/>
          <c:tx>
            <c:strRef>
              <c:f>'תרומה לעבודה היומיומית'!$E$19</c:f>
              <c:strCache>
                <c:ptCount val="1"/>
                <c:pt idx="0">
                  <c:v>כלל לא</c:v>
                </c:pt>
              </c:strCache>
            </c:strRef>
          </c:tx>
          <c:spPr>
            <a:solidFill>
              <a:schemeClr val="accent4">
                <a:lumMod val="20000"/>
                <a:lumOff val="8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7F8-6748-82FB-541CBCFAF0FF}"/>
                </c:ext>
              </c:extLst>
            </c:dLbl>
            <c:dLbl>
              <c:idx val="1"/>
              <c:delete val="1"/>
              <c:extLst>
                <c:ext xmlns:c15="http://schemas.microsoft.com/office/drawing/2012/chart" uri="{CE6537A1-D6FC-4f65-9D91-7224C49458BB}"/>
                <c:ext xmlns:c16="http://schemas.microsoft.com/office/drawing/2014/chart" uri="{C3380CC4-5D6E-409C-BE32-E72D297353CC}">
                  <c16:uniqueId val="{00000007-0394-4922-992E-06A40E734861}"/>
                </c:ext>
              </c:extLst>
            </c:dLbl>
            <c:dLbl>
              <c:idx val="2"/>
              <c:delete val="1"/>
              <c:extLst>
                <c:ext xmlns:c15="http://schemas.microsoft.com/office/drawing/2012/chart" uri="{CE6537A1-D6FC-4f65-9D91-7224C49458BB}"/>
                <c:ext xmlns:c16="http://schemas.microsoft.com/office/drawing/2014/chart" uri="{C3380CC4-5D6E-409C-BE32-E72D297353CC}">
                  <c16:uniqueId val="{00000008-0394-4922-992E-06A40E734861}"/>
                </c:ext>
              </c:extLst>
            </c:dLbl>
            <c:dLbl>
              <c:idx val="3"/>
              <c:layout>
                <c:manualLayout>
                  <c:x val="1.899302601097385E-17"/>
                  <c:y val="-1.6773958363601304E-2"/>
                </c:manualLayout>
              </c:layout>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394-4922-992E-06A40E73486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היומיומית'!$E$20:$E$23</c:f>
              <c:numCache>
                <c:formatCode>0%</c:formatCode>
                <c:ptCount val="4"/>
                <c:pt idx="0">
                  <c:v>0.09</c:v>
                </c:pt>
                <c:pt idx="1">
                  <c:v>0</c:v>
                </c:pt>
                <c:pt idx="2">
                  <c:v>0</c:v>
                </c:pt>
                <c:pt idx="3">
                  <c:v>0</c:v>
                </c:pt>
              </c:numCache>
            </c:numRef>
          </c:val>
          <c:extLst>
            <c:ext xmlns:c16="http://schemas.microsoft.com/office/drawing/2014/chart" uri="{C3380CC4-5D6E-409C-BE32-E72D297353CC}">
              <c16:uniqueId val="{00000000-0394-4922-992E-06A40E734861}"/>
            </c:ext>
          </c:extLst>
        </c:ser>
        <c:ser>
          <c:idx val="1"/>
          <c:order val="1"/>
          <c:tx>
            <c:strRef>
              <c:f>'תרומה לעבודה היומיומית'!$F$19</c:f>
              <c:strCache>
                <c:ptCount val="1"/>
                <c:pt idx="0">
                  <c:v>במידה מועטה</c:v>
                </c:pt>
              </c:strCache>
            </c:strRef>
          </c:tx>
          <c:spPr>
            <a:solidFill>
              <a:schemeClr val="accent3">
                <a:tint val="77000"/>
              </a:schemeClr>
            </a:solidFill>
            <a:ln>
              <a:noFill/>
            </a:ln>
            <a:effectLst/>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D-AB56-4E79-B510-4C23476D5D5E}"/>
              </c:ext>
            </c:extLst>
          </c:dPt>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E-AB56-4E79-B510-4C23476D5D5E}"/>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6-AB56-4E79-B510-4C23476D5D5E}"/>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AB56-4E79-B510-4C23476D5D5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AB56-4E79-B510-4C23476D5D5E}"/>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AB56-4E79-B510-4C23476D5D5E}"/>
                </c:ext>
              </c:extLst>
            </c:dLbl>
            <c:dLbl>
              <c:idx val="3"/>
              <c:delete val="1"/>
              <c:extLst>
                <c:ext xmlns:c15="http://schemas.microsoft.com/office/drawing/2012/chart" uri="{CE6537A1-D6FC-4f65-9D91-7224C49458BB}"/>
                <c:ext xmlns:c16="http://schemas.microsoft.com/office/drawing/2014/chart" uri="{C3380CC4-5D6E-409C-BE32-E72D297353CC}">
                  <c16:uniqueId val="{00000000-AB56-4E79-B510-4C23476D5D5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היומיומית'!$F$20:$F$23</c:f>
              <c:numCache>
                <c:formatCode>0%</c:formatCode>
                <c:ptCount val="4"/>
                <c:pt idx="0">
                  <c:v>0.09</c:v>
                </c:pt>
                <c:pt idx="1">
                  <c:v>0.08</c:v>
                </c:pt>
                <c:pt idx="2">
                  <c:v>0.14000000000000001</c:v>
                </c:pt>
                <c:pt idx="3">
                  <c:v>0.08</c:v>
                </c:pt>
              </c:numCache>
            </c:numRef>
          </c:val>
          <c:extLst>
            <c:ext xmlns:c16="http://schemas.microsoft.com/office/drawing/2014/chart" uri="{C3380CC4-5D6E-409C-BE32-E72D297353CC}">
              <c16:uniqueId val="{00000001-0394-4922-992E-06A40E734861}"/>
            </c:ext>
          </c:extLst>
        </c:ser>
        <c:ser>
          <c:idx val="2"/>
          <c:order val="2"/>
          <c:tx>
            <c:strRef>
              <c:f>'תרומה לעבודה היומיומית'!$G$19</c:f>
              <c:strCache>
                <c:ptCount val="1"/>
                <c:pt idx="0">
                  <c:v>במידה בינונית</c:v>
                </c:pt>
              </c:strCache>
            </c:strRef>
          </c:tx>
          <c:spPr>
            <a:solidFill>
              <a:schemeClr val="accent3"/>
            </a:solidFill>
            <a:ln>
              <a:noFill/>
            </a:ln>
            <a:effectLst/>
          </c:spPr>
          <c:invertIfNegative val="0"/>
          <c:dPt>
            <c:idx val="0"/>
            <c:invertIfNegative val="0"/>
            <c:bubble3D val="0"/>
            <c:spPr>
              <a:solidFill>
                <a:srgbClr val="FFDC72"/>
              </a:solidFill>
              <a:ln>
                <a:noFill/>
              </a:ln>
              <a:effectLst/>
            </c:spPr>
            <c:extLst>
              <c:ext xmlns:c16="http://schemas.microsoft.com/office/drawing/2014/chart" uri="{C3380CC4-5D6E-409C-BE32-E72D297353CC}">
                <c16:uniqueId val="{0000000B-AB56-4E79-B510-4C23476D5D5E}"/>
              </c:ext>
            </c:extLst>
          </c:dPt>
          <c:dPt>
            <c:idx val="1"/>
            <c:invertIfNegative val="0"/>
            <c:bubble3D val="0"/>
            <c:spPr>
              <a:solidFill>
                <a:srgbClr val="FFDC72"/>
              </a:solidFill>
              <a:ln>
                <a:noFill/>
              </a:ln>
              <a:effectLst/>
            </c:spPr>
            <c:extLst>
              <c:ext xmlns:c16="http://schemas.microsoft.com/office/drawing/2014/chart" uri="{C3380CC4-5D6E-409C-BE32-E72D297353CC}">
                <c16:uniqueId val="{0000000C-AB56-4E79-B510-4C23476D5D5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AB56-4E79-B510-4C23476D5D5E}"/>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AB56-4E79-B510-4C23476D5D5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AB56-4E79-B510-4C23476D5D5E}"/>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AB56-4E79-B510-4C23476D5D5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היומיומית'!$G$20:$G$23</c:f>
              <c:numCache>
                <c:formatCode>0%</c:formatCode>
                <c:ptCount val="4"/>
                <c:pt idx="0">
                  <c:v>0.318</c:v>
                </c:pt>
                <c:pt idx="1">
                  <c:v>0.84</c:v>
                </c:pt>
                <c:pt idx="2">
                  <c:v>0.36399999999999999</c:v>
                </c:pt>
                <c:pt idx="3">
                  <c:v>0.84</c:v>
                </c:pt>
              </c:numCache>
            </c:numRef>
          </c:val>
          <c:extLst>
            <c:ext xmlns:c16="http://schemas.microsoft.com/office/drawing/2014/chart" uri="{C3380CC4-5D6E-409C-BE32-E72D297353CC}">
              <c16:uniqueId val="{00000002-0394-4922-992E-06A40E734861}"/>
            </c:ext>
          </c:extLst>
        </c:ser>
        <c:ser>
          <c:idx val="3"/>
          <c:order val="3"/>
          <c:tx>
            <c:strRef>
              <c:f>'תרומה לעבודה היומיומית'!$H$19</c:f>
              <c:strCache>
                <c:ptCount val="1"/>
                <c:pt idx="0">
                  <c:v>במידה רבה</c:v>
                </c:pt>
              </c:strCache>
            </c:strRef>
          </c:tx>
          <c:spPr>
            <a:solidFill>
              <a:schemeClr val="accent3">
                <a:shade val="76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A-AB56-4E79-B510-4C23476D5D5E}"/>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9-AB56-4E79-B510-4C23476D5D5E}"/>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2-AB56-4E79-B510-4C23476D5D5E}"/>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3-AB56-4E79-B510-4C23476D5D5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AB56-4E79-B510-4C23476D5D5E}"/>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AB56-4E79-B510-4C23476D5D5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היומיומית'!$H$20:$H$23</c:f>
              <c:numCache>
                <c:formatCode>0%</c:formatCode>
                <c:ptCount val="4"/>
                <c:pt idx="0">
                  <c:v>0.22700000000000001</c:v>
                </c:pt>
                <c:pt idx="1">
                  <c:v>0.08</c:v>
                </c:pt>
                <c:pt idx="2">
                  <c:v>0.36399999999999999</c:v>
                </c:pt>
                <c:pt idx="3">
                  <c:v>0.08</c:v>
                </c:pt>
              </c:numCache>
            </c:numRef>
          </c:val>
          <c:extLst>
            <c:ext xmlns:c16="http://schemas.microsoft.com/office/drawing/2014/chart" uri="{C3380CC4-5D6E-409C-BE32-E72D297353CC}">
              <c16:uniqueId val="{00000003-0394-4922-992E-06A40E734861}"/>
            </c:ext>
          </c:extLst>
        </c:ser>
        <c:ser>
          <c:idx val="4"/>
          <c:order val="4"/>
          <c:tx>
            <c:strRef>
              <c:f>'תרומה לעבודה היומיומית'!$I$19</c:f>
              <c:strCache>
                <c:ptCount val="1"/>
                <c:pt idx="0">
                  <c:v>במידה רבה מאוד</c:v>
                </c:pt>
              </c:strCache>
            </c:strRef>
          </c:tx>
          <c:spPr>
            <a:solidFill>
              <a:schemeClr val="accent3">
                <a:shade val="53000"/>
              </a:schemeClr>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8-AB56-4E79-B510-4C23476D5D5E}"/>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01-AB56-4E79-B510-4C23476D5D5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AB56-4E79-B510-4C23476D5D5E}"/>
                </c:ext>
              </c:extLst>
            </c:dLbl>
            <c:dLbl>
              <c:idx val="3"/>
              <c:delete val="1"/>
              <c:extLst>
                <c:ext xmlns:c15="http://schemas.microsoft.com/office/drawing/2012/chart" uri="{CE6537A1-D6FC-4f65-9D91-7224C49458BB}"/>
                <c:ext xmlns:c16="http://schemas.microsoft.com/office/drawing/2014/chart" uri="{C3380CC4-5D6E-409C-BE32-E72D297353CC}">
                  <c16:uniqueId val="{0000000C-0394-4922-992E-06A40E73486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'תרומה לעבודה היומיומית'!$C$20:$C$23</c:f>
              <c:strCache>
                <c:ptCount val="3"/>
                <c:pt idx="0">
                  <c:v>באיזו מידה ההכשרה סיפקה עבורך ידע חדש, הרלוונטי לעבודתך? </c:v>
                </c:pt>
                <c:pt idx="2">
                  <c:v>באיזו מידה ההכשרה סיפקה עבורך פרקטיקות ו/או כלים מעשיים שתוכל/י להשתמש בהם בעבודתך?</c:v>
                </c:pt>
              </c:strCache>
              <c:extLst/>
            </c:strRef>
          </c:cat>
          <c:val>
            <c:numRef>
              <c:f>'תרומה לעבודה היומיומית'!$I$20:$I$23</c:f>
              <c:numCache>
                <c:formatCode>General</c:formatCode>
                <c:ptCount val="4"/>
                <c:pt idx="0" formatCode="0%">
                  <c:v>0.27300000000000002</c:v>
                </c:pt>
                <c:pt idx="2" formatCode="0%">
                  <c:v>0.13600000000000001</c:v>
                </c:pt>
                <c:pt idx="3" formatCode="0%">
                  <c:v>0</c:v>
                </c:pt>
              </c:numCache>
            </c:numRef>
          </c:val>
          <c:extLst>
            <c:ext xmlns:c16="http://schemas.microsoft.com/office/drawing/2014/chart" uri="{C3380CC4-5D6E-409C-BE32-E72D297353CC}">
              <c16:uniqueId val="{00000004-0394-4922-992E-06A40E734861}"/>
            </c:ext>
          </c:extLst>
        </c:ser>
        <c:dLbls>
          <c:showLegendKey val="0"/>
          <c:showVal val="1"/>
          <c:showCatName val="0"/>
          <c:showSerName val="0"/>
          <c:showPercent val="0"/>
          <c:showBubbleSize val="0"/>
        </c:dLbls>
        <c:gapWidth val="150"/>
        <c:overlap val="100"/>
        <c:axId val="609211312"/>
        <c:axId val="609214576"/>
      </c:barChart>
      <c:catAx>
        <c:axId val="609211312"/>
        <c:scaling>
          <c:orientation val="maxMin"/>
        </c:scaling>
        <c:delete val="1"/>
        <c:axPos val="b"/>
        <c:numFmt formatCode="General" sourceLinked="1"/>
        <c:majorTickMark val="none"/>
        <c:minorTickMark val="none"/>
        <c:tickLblPos val="nextTo"/>
        <c:crossAx val="609214576"/>
        <c:crosses val="autoZero"/>
        <c:auto val="1"/>
        <c:lblAlgn val="ctr"/>
        <c:lblOffset val="100"/>
        <c:noMultiLvlLbl val="0"/>
      </c:catAx>
      <c:valAx>
        <c:axId val="609214576"/>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609211312"/>
        <c:crosses val="autoZero"/>
        <c:crossBetween val="between"/>
      </c:valAx>
      <c:spPr>
        <a:noFill/>
        <a:ln w="25400">
          <a:noFill/>
        </a:ln>
        <a:effectLst/>
      </c:spPr>
    </c:plotArea>
    <c:legend>
      <c:legendPos val="b"/>
      <c:layout>
        <c:manualLayout>
          <c:xMode val="edge"/>
          <c:yMode val="edge"/>
          <c:x val="0.75278057227226158"/>
          <c:y val="0.41723801586525894"/>
          <c:w val="0.15530267390903135"/>
          <c:h val="0.35436472925246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a:effectLst/>
              </a:rPr>
              <a:t>Following the training, you have a better understanding of the need to integrate EC needs and content in your professional work</a:t>
            </a:r>
            <a:endParaRPr lang="he-IL" sz="1400" dirty="0">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3333333333333329E-2"/>
          <c:y val="0.22361111111111112"/>
          <c:w val="0.6333333333333333"/>
          <c:h val="0.62623432487605712"/>
        </c:manualLayout>
      </c:layout>
      <c:barChart>
        <c:barDir val="col"/>
        <c:grouping val="stacked"/>
        <c:varyColors val="0"/>
        <c:ser>
          <c:idx val="0"/>
          <c:order val="0"/>
          <c:tx>
            <c:strRef>
              <c:f>'מודעות לצרכים ומענים'!$K$13</c:f>
              <c:strCache>
                <c:ptCount val="1"/>
                <c:pt idx="0">
                  <c:v>כלל לא</c:v>
                </c:pt>
              </c:strCache>
            </c:strRef>
          </c:tx>
          <c:spPr>
            <a:solidFill>
              <a:schemeClr val="accent5">
                <a:tint val="54000"/>
              </a:schemeClr>
            </a:solidFill>
            <a:ln>
              <a:noFill/>
            </a:ln>
            <a:effectLst/>
          </c:spPr>
          <c:invertIfNegative val="0"/>
          <c:dLbls>
            <c:delete val="1"/>
          </c:dLbls>
          <c:cat>
            <c:strRef>
              <c:f>'מודעות לצרכים ומענים'!$L$12:$M$12</c:f>
              <c:strCache>
                <c:ptCount val="2"/>
                <c:pt idx="0">
                  <c:v>טירה N=22</c:v>
                </c:pt>
                <c:pt idx="1">
                  <c:v>בית שמש N=14</c:v>
                </c:pt>
              </c:strCache>
            </c:strRef>
          </c:cat>
          <c:val>
            <c:numRef>
              <c:f>'מודעות לצרכים ומענים'!$L$13:$M$13</c:f>
              <c:numCache>
                <c:formatCode>0%</c:formatCode>
                <c:ptCount val="2"/>
                <c:pt idx="0">
                  <c:v>0</c:v>
                </c:pt>
                <c:pt idx="1">
                  <c:v>0</c:v>
                </c:pt>
              </c:numCache>
            </c:numRef>
          </c:val>
          <c:extLst>
            <c:ext xmlns:c16="http://schemas.microsoft.com/office/drawing/2014/chart" uri="{C3380CC4-5D6E-409C-BE32-E72D297353CC}">
              <c16:uniqueId val="{00000000-486F-432D-A9F3-EB271756AF84}"/>
            </c:ext>
          </c:extLst>
        </c:ser>
        <c:ser>
          <c:idx val="1"/>
          <c:order val="1"/>
          <c:tx>
            <c:strRef>
              <c:f>'מודעות לצרכים ומענים'!$K$14</c:f>
              <c:strCache>
                <c:ptCount val="1"/>
                <c:pt idx="0">
                  <c:v>במידה מועטה</c:v>
                </c:pt>
              </c:strCache>
            </c:strRef>
          </c:tx>
          <c:spPr>
            <a:solidFill>
              <a:schemeClr val="accent5">
                <a:tint val="77000"/>
              </a:schemeClr>
            </a:solidFill>
            <a:ln>
              <a:noFill/>
            </a:ln>
            <a:effectLst/>
          </c:spPr>
          <c:invertIfNegative val="0"/>
          <c:dLbls>
            <c:delete val="1"/>
          </c:dLbls>
          <c:cat>
            <c:strRef>
              <c:f>'מודעות לצרכים ומענים'!$L$12:$M$12</c:f>
              <c:strCache>
                <c:ptCount val="2"/>
                <c:pt idx="0">
                  <c:v>טירה N=22</c:v>
                </c:pt>
                <c:pt idx="1">
                  <c:v>בית שמש N=14</c:v>
                </c:pt>
              </c:strCache>
            </c:strRef>
          </c:cat>
          <c:val>
            <c:numRef>
              <c:f>'מודעות לצרכים ומענים'!$L$14:$M$14</c:f>
              <c:numCache>
                <c:formatCode>0%</c:formatCode>
                <c:ptCount val="2"/>
                <c:pt idx="0">
                  <c:v>0</c:v>
                </c:pt>
                <c:pt idx="1">
                  <c:v>0</c:v>
                </c:pt>
              </c:numCache>
            </c:numRef>
          </c:val>
          <c:extLst>
            <c:ext xmlns:c16="http://schemas.microsoft.com/office/drawing/2014/chart" uri="{C3380CC4-5D6E-409C-BE32-E72D297353CC}">
              <c16:uniqueId val="{00000001-486F-432D-A9F3-EB271756AF84}"/>
            </c:ext>
          </c:extLst>
        </c:ser>
        <c:ser>
          <c:idx val="2"/>
          <c:order val="2"/>
          <c:tx>
            <c:strRef>
              <c:f>'מודעות לצרכים ומענים'!$K$15</c:f>
              <c:strCache>
                <c:ptCount val="1"/>
                <c:pt idx="0">
                  <c:v>במידה בינונית</c:v>
                </c:pt>
              </c:strCache>
            </c:strRef>
          </c:tx>
          <c:spPr>
            <a:solidFill>
              <a:schemeClr val="accent5"/>
            </a:solidFill>
            <a:ln>
              <a:noFill/>
            </a:ln>
            <a:effectLst/>
          </c:spPr>
          <c:invertIfNegative val="0"/>
          <c:dLbls>
            <c:dLbl>
              <c:idx val="0"/>
              <c:layout>
                <c:manualLayout>
                  <c:x val="-5.5555555555555558E-3"/>
                  <c:y val="-2.3148148148148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BB-494F-B8DF-C8838BA93F52}"/>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ומענים'!$L$12:$M$12</c:f>
              <c:strCache>
                <c:ptCount val="2"/>
                <c:pt idx="0">
                  <c:v>טירה N=22</c:v>
                </c:pt>
                <c:pt idx="1">
                  <c:v>בית שמש N=14</c:v>
                </c:pt>
              </c:strCache>
            </c:strRef>
          </c:cat>
          <c:val>
            <c:numRef>
              <c:f>'מודעות לצרכים ומענים'!$L$15:$M$15</c:f>
              <c:numCache>
                <c:formatCode>0%</c:formatCode>
                <c:ptCount val="2"/>
                <c:pt idx="0">
                  <c:v>4.4999999999999998E-2</c:v>
                </c:pt>
                <c:pt idx="1">
                  <c:v>0.42899999999999999</c:v>
                </c:pt>
              </c:numCache>
            </c:numRef>
          </c:val>
          <c:extLst>
            <c:ext xmlns:c16="http://schemas.microsoft.com/office/drawing/2014/chart" uri="{C3380CC4-5D6E-409C-BE32-E72D297353CC}">
              <c16:uniqueId val="{00000002-486F-432D-A9F3-EB271756AF84}"/>
            </c:ext>
          </c:extLst>
        </c:ser>
        <c:ser>
          <c:idx val="3"/>
          <c:order val="3"/>
          <c:tx>
            <c:strRef>
              <c:f>'מודעות לצרכים ומענים'!$K$16</c:f>
              <c:strCache>
                <c:ptCount val="1"/>
                <c:pt idx="0">
                  <c:v>במידה רבה</c:v>
                </c:pt>
              </c:strCache>
            </c:strRef>
          </c:tx>
          <c:spPr>
            <a:solidFill>
              <a:schemeClr val="accent5">
                <a:shade val="76000"/>
              </a:schemeClr>
            </a:solidFill>
            <a:ln>
              <a:noFill/>
            </a:ln>
            <a:effectLst/>
          </c:spPr>
          <c:invertIfNegative val="0"/>
          <c:dLbls>
            <c:dLbl>
              <c:idx val="0"/>
              <c:layout>
                <c:manualLayout>
                  <c:x val="0"/>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BB-494F-B8DF-C8838BA93F52}"/>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ומענים'!$L$12:$M$12</c:f>
              <c:strCache>
                <c:ptCount val="2"/>
                <c:pt idx="0">
                  <c:v>טירה N=22</c:v>
                </c:pt>
                <c:pt idx="1">
                  <c:v>בית שמש N=14</c:v>
                </c:pt>
              </c:strCache>
            </c:strRef>
          </c:cat>
          <c:val>
            <c:numRef>
              <c:f>'מודעות לצרכים ומענים'!$L$16:$M$16</c:f>
              <c:numCache>
                <c:formatCode>0%</c:formatCode>
                <c:ptCount val="2"/>
                <c:pt idx="0">
                  <c:v>0.5</c:v>
                </c:pt>
                <c:pt idx="1">
                  <c:v>0.28599999999999998</c:v>
                </c:pt>
              </c:numCache>
            </c:numRef>
          </c:val>
          <c:extLst>
            <c:ext xmlns:c16="http://schemas.microsoft.com/office/drawing/2014/chart" uri="{C3380CC4-5D6E-409C-BE32-E72D297353CC}">
              <c16:uniqueId val="{00000003-486F-432D-A9F3-EB271756AF84}"/>
            </c:ext>
          </c:extLst>
        </c:ser>
        <c:ser>
          <c:idx val="4"/>
          <c:order val="4"/>
          <c:tx>
            <c:strRef>
              <c:f>'מודעות לצרכים ומענים'!$K$17</c:f>
              <c:strCache>
                <c:ptCount val="1"/>
                <c:pt idx="0">
                  <c:v>במידה רבה מאוד</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ומענים'!$L$12:$M$12</c:f>
              <c:strCache>
                <c:ptCount val="2"/>
                <c:pt idx="0">
                  <c:v>טירה N=22</c:v>
                </c:pt>
                <c:pt idx="1">
                  <c:v>בית שמש N=14</c:v>
                </c:pt>
              </c:strCache>
            </c:strRef>
          </c:cat>
          <c:val>
            <c:numRef>
              <c:f>'מודעות לצרכים ומענים'!$L$17:$M$17</c:f>
              <c:numCache>
                <c:formatCode>0%</c:formatCode>
                <c:ptCount val="2"/>
                <c:pt idx="0">
                  <c:v>0.40899999999999997</c:v>
                </c:pt>
                <c:pt idx="1">
                  <c:v>0.14299999999999999</c:v>
                </c:pt>
              </c:numCache>
            </c:numRef>
          </c:val>
          <c:extLst>
            <c:ext xmlns:c16="http://schemas.microsoft.com/office/drawing/2014/chart" uri="{C3380CC4-5D6E-409C-BE32-E72D297353CC}">
              <c16:uniqueId val="{00000004-486F-432D-A9F3-EB271756AF84}"/>
            </c:ext>
          </c:extLst>
        </c:ser>
        <c:dLbls>
          <c:showLegendKey val="0"/>
          <c:showVal val="1"/>
          <c:showCatName val="0"/>
          <c:showSerName val="0"/>
          <c:showPercent val="0"/>
          <c:showBubbleSize val="0"/>
        </c:dLbls>
        <c:gapWidth val="150"/>
        <c:overlap val="100"/>
        <c:axId val="609217296"/>
        <c:axId val="609211856"/>
      </c:barChart>
      <c:catAx>
        <c:axId val="609217296"/>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11856"/>
        <c:crosses val="autoZero"/>
        <c:auto val="1"/>
        <c:lblAlgn val="ctr"/>
        <c:lblOffset val="100"/>
        <c:noMultiLvlLbl val="0"/>
      </c:catAx>
      <c:valAx>
        <c:axId val="609211856"/>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609217296"/>
        <c:crosses val="autoZero"/>
        <c:crossBetween val="between"/>
      </c:valAx>
      <c:spPr>
        <a:noFill/>
        <a:ln>
          <a:noFill/>
        </a:ln>
        <a:effectLst/>
      </c:spPr>
    </c:plotArea>
    <c:legend>
      <c:legendPos val="b"/>
      <c:layout>
        <c:manualLayout>
          <c:xMode val="edge"/>
          <c:yMode val="edge"/>
          <c:x val="0.7583333333333333"/>
          <c:y val="0.39580052493438311"/>
          <c:w val="0.2388888888888889"/>
          <c:h val="0.4207181393992416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he-IL" b="1"/>
              <a:t>באיזו מידה לדעתך המרחב הציבורי ו/או השירותים המוניציפליים בעיר בה את/ה עובד/ת מותאמים לגיל הרך ומלוויו כיום?</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666666666666667"/>
          <c:y val="0.28432888597258676"/>
          <c:w val="0.60833333333333328"/>
          <c:h val="0.60955198308544767"/>
        </c:manualLayout>
      </c:layout>
      <c:barChart>
        <c:barDir val="col"/>
        <c:grouping val="stacked"/>
        <c:varyColors val="0"/>
        <c:ser>
          <c:idx val="0"/>
          <c:order val="0"/>
          <c:tx>
            <c:strRef>
              <c:f>'מודעות לצרכים ומענים'!$K$6</c:f>
              <c:strCache>
                <c:ptCount val="1"/>
                <c:pt idx="0">
                  <c:v>כלל לא</c:v>
                </c:pt>
              </c:strCache>
            </c:strRef>
          </c:tx>
          <c:spPr>
            <a:solidFill>
              <a:schemeClr val="accent5">
                <a:tint val="58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6E20-47C7-A583-02557901A8D1}"/>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ומענים'!$L$5:$M$5</c:f>
              <c:strCache>
                <c:ptCount val="2"/>
                <c:pt idx="0">
                  <c:v>טירה N=22</c:v>
                </c:pt>
                <c:pt idx="1">
                  <c:v>בית שמש N=14</c:v>
                </c:pt>
              </c:strCache>
            </c:strRef>
          </c:cat>
          <c:val>
            <c:numRef>
              <c:f>'מודעות לצרכים ומענים'!$L$6:$M$6</c:f>
              <c:numCache>
                <c:formatCode>0%</c:formatCode>
                <c:ptCount val="2"/>
                <c:pt idx="0">
                  <c:v>0.36399999999999999</c:v>
                </c:pt>
                <c:pt idx="1">
                  <c:v>0</c:v>
                </c:pt>
              </c:numCache>
            </c:numRef>
          </c:val>
          <c:extLst>
            <c:ext xmlns:c16="http://schemas.microsoft.com/office/drawing/2014/chart" uri="{C3380CC4-5D6E-409C-BE32-E72D297353CC}">
              <c16:uniqueId val="{00000000-6E20-47C7-A583-02557901A8D1}"/>
            </c:ext>
          </c:extLst>
        </c:ser>
        <c:ser>
          <c:idx val="1"/>
          <c:order val="1"/>
          <c:tx>
            <c:strRef>
              <c:f>'מודעות לצרכים ומענים'!$K$7</c:f>
              <c:strCache>
                <c:ptCount val="1"/>
                <c:pt idx="0">
                  <c:v>במידה מועטה</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ומענים'!$L$5:$M$5</c:f>
              <c:strCache>
                <c:ptCount val="2"/>
                <c:pt idx="0">
                  <c:v>טירה N=22</c:v>
                </c:pt>
                <c:pt idx="1">
                  <c:v>בית שמש N=14</c:v>
                </c:pt>
              </c:strCache>
            </c:strRef>
          </c:cat>
          <c:val>
            <c:numRef>
              <c:f>'מודעות לצרכים ומענים'!$L$7:$M$7</c:f>
              <c:numCache>
                <c:formatCode>0%</c:formatCode>
                <c:ptCount val="2"/>
                <c:pt idx="0">
                  <c:v>0.45500000000000002</c:v>
                </c:pt>
                <c:pt idx="1">
                  <c:v>0.35699999999999998</c:v>
                </c:pt>
              </c:numCache>
            </c:numRef>
          </c:val>
          <c:extLst>
            <c:ext xmlns:c16="http://schemas.microsoft.com/office/drawing/2014/chart" uri="{C3380CC4-5D6E-409C-BE32-E72D297353CC}">
              <c16:uniqueId val="{00000001-6E20-47C7-A583-02557901A8D1}"/>
            </c:ext>
          </c:extLst>
        </c:ser>
        <c:ser>
          <c:idx val="2"/>
          <c:order val="2"/>
          <c:tx>
            <c:strRef>
              <c:f>'מודעות לצרכים ומענים'!$K$8</c:f>
              <c:strCache>
                <c:ptCount val="1"/>
                <c:pt idx="0">
                  <c:v>במידה בינונית</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ומענים'!$L$5:$M$5</c:f>
              <c:strCache>
                <c:ptCount val="2"/>
                <c:pt idx="0">
                  <c:v>טירה N=22</c:v>
                </c:pt>
                <c:pt idx="1">
                  <c:v>בית שמש N=14</c:v>
                </c:pt>
              </c:strCache>
            </c:strRef>
          </c:cat>
          <c:val>
            <c:numRef>
              <c:f>'מודעות לצרכים ומענים'!$L$8:$M$8</c:f>
              <c:numCache>
                <c:formatCode>0%</c:formatCode>
                <c:ptCount val="2"/>
                <c:pt idx="0">
                  <c:v>4.4999999999999998E-2</c:v>
                </c:pt>
                <c:pt idx="1">
                  <c:v>0.5</c:v>
                </c:pt>
              </c:numCache>
            </c:numRef>
          </c:val>
          <c:extLst>
            <c:ext xmlns:c16="http://schemas.microsoft.com/office/drawing/2014/chart" uri="{C3380CC4-5D6E-409C-BE32-E72D297353CC}">
              <c16:uniqueId val="{00000002-6E20-47C7-A583-02557901A8D1}"/>
            </c:ext>
          </c:extLst>
        </c:ser>
        <c:ser>
          <c:idx val="3"/>
          <c:order val="3"/>
          <c:tx>
            <c:strRef>
              <c:f>'מודעות לצרכים ומענים'!$K$9</c:f>
              <c:strCache>
                <c:ptCount val="1"/>
                <c:pt idx="0">
                  <c:v>במידה רבה</c:v>
                </c:pt>
              </c:strCache>
            </c:strRef>
          </c:tx>
          <c:spPr>
            <a:solidFill>
              <a:schemeClr val="accent5">
                <a:shade val="58000"/>
              </a:schemeClr>
            </a:solidFill>
            <a:ln>
              <a:noFill/>
            </a:ln>
            <a:effectLst/>
          </c:spPr>
          <c:invertIfNegative val="0"/>
          <c:dLbls>
            <c:dLbl>
              <c:idx val="0"/>
              <c:layout>
                <c:manualLayout>
                  <c:x val="4.3744531933508311E-7"/>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20-47C7-A583-02557901A8D1}"/>
                </c:ext>
              </c:extLst>
            </c:dLbl>
            <c:dLbl>
              <c:idx val="1"/>
              <c:delete val="1"/>
              <c:extLst>
                <c:ext xmlns:c15="http://schemas.microsoft.com/office/drawing/2012/chart" uri="{CE6537A1-D6FC-4f65-9D91-7224C49458BB}"/>
                <c:ext xmlns:c16="http://schemas.microsoft.com/office/drawing/2014/chart" uri="{C3380CC4-5D6E-409C-BE32-E72D297353CC}">
                  <c16:uniqueId val="{00000005-6E20-47C7-A583-02557901A8D1}"/>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'מודעות לצרכים ומענים'!$L$5:$M$5</c:f>
              <c:strCache>
                <c:ptCount val="2"/>
                <c:pt idx="0">
                  <c:v>טירה N=22</c:v>
                </c:pt>
                <c:pt idx="1">
                  <c:v>בית שמש N=14</c:v>
                </c:pt>
              </c:strCache>
            </c:strRef>
          </c:cat>
          <c:val>
            <c:numRef>
              <c:f>'מודעות לצרכים ומענים'!$L$9:$M$9</c:f>
              <c:numCache>
                <c:formatCode>0%</c:formatCode>
                <c:ptCount val="2"/>
                <c:pt idx="0">
                  <c:v>9.0999999999999998E-2</c:v>
                </c:pt>
                <c:pt idx="1">
                  <c:v>0</c:v>
                </c:pt>
              </c:numCache>
            </c:numRef>
          </c:val>
          <c:extLst>
            <c:ext xmlns:c16="http://schemas.microsoft.com/office/drawing/2014/chart" uri="{C3380CC4-5D6E-409C-BE32-E72D297353CC}">
              <c16:uniqueId val="{00000003-6E20-47C7-A583-02557901A8D1}"/>
            </c:ext>
          </c:extLst>
        </c:ser>
        <c:dLbls>
          <c:showLegendKey val="0"/>
          <c:showVal val="1"/>
          <c:showCatName val="0"/>
          <c:showSerName val="0"/>
          <c:showPercent val="0"/>
          <c:showBubbleSize val="0"/>
        </c:dLbls>
        <c:gapWidth val="150"/>
        <c:overlap val="100"/>
        <c:axId val="609203696"/>
        <c:axId val="609206960"/>
      </c:barChart>
      <c:catAx>
        <c:axId val="609203696"/>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06960"/>
        <c:crosses val="autoZero"/>
        <c:auto val="1"/>
        <c:lblAlgn val="ctr"/>
        <c:lblOffset val="100"/>
        <c:noMultiLvlLbl val="0"/>
      </c:catAx>
      <c:valAx>
        <c:axId val="609206960"/>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609203696"/>
        <c:crosses val="autoZero"/>
        <c:crossBetween val="between"/>
      </c:valAx>
      <c:spPr>
        <a:noFill/>
        <a:ln>
          <a:noFill/>
        </a:ln>
        <a:effectLst/>
      </c:spPr>
    </c:plotArea>
    <c:legend>
      <c:legendPos val="b"/>
      <c:layout>
        <c:manualLayout>
          <c:xMode val="edge"/>
          <c:yMode val="edge"/>
          <c:x val="0.78333333333333333"/>
          <c:y val="0.46063174394867307"/>
          <c:w val="0.19444444444444445"/>
          <c:h val="0.386590478273549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a:effectLst/>
              </a:rPr>
              <a:t>The training open you to new possibilities for working together on joint areas with new officials</a:t>
            </a:r>
            <a:endParaRPr lang="he-IL" sz="1400" dirty="0">
              <a:effectLst/>
            </a:endParaRPr>
          </a:p>
        </c:rich>
      </c:tx>
      <c:layout>
        <c:manualLayout>
          <c:xMode val="edge"/>
          <c:yMode val="edge"/>
          <c:x val="0.12378797559142567"/>
          <c:y val="7.163585456444218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7.5530967454647532E-2"/>
          <c:y val="0.24629089045489169"/>
          <c:w val="0.66538313963823636"/>
          <c:h val="0.54416120780145871"/>
        </c:manualLayout>
      </c:layout>
      <c:barChart>
        <c:barDir val="col"/>
        <c:grouping val="stacked"/>
        <c:varyColors val="0"/>
        <c:ser>
          <c:idx val="0"/>
          <c:order val="0"/>
          <c:tx>
            <c:strRef>
              <c:f>'רתימת שותפים ומנגנוני שיתוף פעו'!$A$10</c:f>
              <c:strCache>
                <c:ptCount val="1"/>
                <c:pt idx="0">
                  <c:v>כלל לא</c:v>
                </c:pt>
              </c:strCache>
            </c:strRef>
          </c:tx>
          <c:spPr>
            <a:solidFill>
              <a:schemeClr val="accent5">
                <a:tint val="54000"/>
              </a:schemeClr>
            </a:solidFill>
            <a:ln>
              <a:noFill/>
            </a:ln>
            <a:effectLst/>
          </c:spPr>
          <c:invertIfNegative val="0"/>
          <c:dLbls>
            <c:delete val="1"/>
          </c:dLbls>
          <c:cat>
            <c:strRef>
              <c:f>'רתימת שותפים ומנגנוני שיתוף פעו'!$B$9:$C$9</c:f>
              <c:strCache>
                <c:ptCount val="2"/>
                <c:pt idx="0">
                  <c:v>טירה N=22</c:v>
                </c:pt>
                <c:pt idx="1">
                  <c:v>בית שמש N=14</c:v>
                </c:pt>
              </c:strCache>
            </c:strRef>
          </c:cat>
          <c:val>
            <c:numRef>
              <c:f>'רתימת שותפים ומנגנוני שיתוף פעו'!$B$10:$C$10</c:f>
              <c:numCache>
                <c:formatCode>0%</c:formatCode>
                <c:ptCount val="2"/>
                <c:pt idx="0">
                  <c:v>0</c:v>
                </c:pt>
                <c:pt idx="1">
                  <c:v>0</c:v>
                </c:pt>
              </c:numCache>
            </c:numRef>
          </c:val>
          <c:extLst>
            <c:ext xmlns:c16="http://schemas.microsoft.com/office/drawing/2014/chart" uri="{C3380CC4-5D6E-409C-BE32-E72D297353CC}">
              <c16:uniqueId val="{00000000-78BA-4C3C-A106-D52FC574B1E2}"/>
            </c:ext>
          </c:extLst>
        </c:ser>
        <c:ser>
          <c:idx val="1"/>
          <c:order val="1"/>
          <c:tx>
            <c:strRef>
              <c:f>'רתימת שותפים ומנגנוני שיתוף פעו'!$A$11</c:f>
              <c:strCache>
                <c:ptCount val="1"/>
                <c:pt idx="0">
                  <c:v>במידה מועטה</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'רתימת שותפים ומנגנוני שיתוף פעו'!$B$9:$C$9</c:f>
              <c:strCache>
                <c:ptCount val="2"/>
                <c:pt idx="0">
                  <c:v>טירה N=22</c:v>
                </c:pt>
                <c:pt idx="1">
                  <c:v>בית שמש N=14</c:v>
                </c:pt>
              </c:strCache>
            </c:strRef>
          </c:cat>
          <c:val>
            <c:numRef>
              <c:f>'רתימת שותפים ומנגנוני שיתוף פעו'!$B$11:$C$11</c:f>
              <c:numCache>
                <c:formatCode>0%</c:formatCode>
                <c:ptCount val="2"/>
                <c:pt idx="0">
                  <c:v>0.182</c:v>
                </c:pt>
                <c:pt idx="1">
                  <c:v>0.14299999999999999</c:v>
                </c:pt>
              </c:numCache>
            </c:numRef>
          </c:val>
          <c:extLst>
            <c:ext xmlns:c16="http://schemas.microsoft.com/office/drawing/2014/chart" uri="{C3380CC4-5D6E-409C-BE32-E72D297353CC}">
              <c16:uniqueId val="{00000001-78BA-4C3C-A106-D52FC574B1E2}"/>
            </c:ext>
          </c:extLst>
        </c:ser>
        <c:ser>
          <c:idx val="2"/>
          <c:order val="2"/>
          <c:tx>
            <c:strRef>
              <c:f>'רתימת שותפים ומנגנוני שיתוף פעו'!$A$12</c:f>
              <c:strCache>
                <c:ptCount val="1"/>
                <c:pt idx="0">
                  <c:v>במידה בינונית</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'רתימת שותפים ומנגנוני שיתוף פעו'!$B$9:$C$9</c:f>
              <c:strCache>
                <c:ptCount val="2"/>
                <c:pt idx="0">
                  <c:v>טירה N=22</c:v>
                </c:pt>
                <c:pt idx="1">
                  <c:v>בית שמש N=14</c:v>
                </c:pt>
              </c:strCache>
            </c:strRef>
          </c:cat>
          <c:val>
            <c:numRef>
              <c:f>'רתימת שותפים ומנגנוני שיתוף פעו'!$B$12:$C$12</c:f>
              <c:numCache>
                <c:formatCode>0%</c:formatCode>
                <c:ptCount val="2"/>
                <c:pt idx="0">
                  <c:v>0.36399999999999999</c:v>
                </c:pt>
                <c:pt idx="1">
                  <c:v>0.57099999999999995</c:v>
                </c:pt>
              </c:numCache>
            </c:numRef>
          </c:val>
          <c:extLst>
            <c:ext xmlns:c16="http://schemas.microsoft.com/office/drawing/2014/chart" uri="{C3380CC4-5D6E-409C-BE32-E72D297353CC}">
              <c16:uniqueId val="{00000002-78BA-4C3C-A106-D52FC574B1E2}"/>
            </c:ext>
          </c:extLst>
        </c:ser>
        <c:ser>
          <c:idx val="3"/>
          <c:order val="3"/>
          <c:tx>
            <c:strRef>
              <c:f>'רתימת שותפים ומנגנוני שיתוף פעו'!$A$13</c:f>
              <c:strCache>
                <c:ptCount val="1"/>
                <c:pt idx="0">
                  <c:v>במידה רבה</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'רתימת שותפים ומנגנוני שיתוף פעו'!$B$9:$C$9</c:f>
              <c:strCache>
                <c:ptCount val="2"/>
                <c:pt idx="0">
                  <c:v>טירה N=22</c:v>
                </c:pt>
                <c:pt idx="1">
                  <c:v>בית שמש N=14</c:v>
                </c:pt>
              </c:strCache>
            </c:strRef>
          </c:cat>
          <c:val>
            <c:numRef>
              <c:f>'רתימת שותפים ומנגנוני שיתוף פעו'!$B$13:$C$13</c:f>
              <c:numCache>
                <c:formatCode>0%</c:formatCode>
                <c:ptCount val="2"/>
                <c:pt idx="0">
                  <c:v>0.22700000000000001</c:v>
                </c:pt>
                <c:pt idx="1">
                  <c:v>0.14299999999999999</c:v>
                </c:pt>
              </c:numCache>
            </c:numRef>
          </c:val>
          <c:extLst>
            <c:ext xmlns:c16="http://schemas.microsoft.com/office/drawing/2014/chart" uri="{C3380CC4-5D6E-409C-BE32-E72D297353CC}">
              <c16:uniqueId val="{00000003-78BA-4C3C-A106-D52FC574B1E2}"/>
            </c:ext>
          </c:extLst>
        </c:ser>
        <c:ser>
          <c:idx val="4"/>
          <c:order val="4"/>
          <c:tx>
            <c:strRef>
              <c:f>'רתימת שותפים ומנגנוני שיתוף פעו'!$A$14</c:f>
              <c:strCache>
                <c:ptCount val="1"/>
                <c:pt idx="0">
                  <c:v>במידה רבה מאוד</c:v>
                </c:pt>
              </c:strCache>
            </c:strRef>
          </c:tx>
          <c:spPr>
            <a:solidFill>
              <a:schemeClr val="accent5">
                <a:shade val="53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78BA-4C3C-A106-D52FC574B1E2}"/>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'רתימת שותפים ומנגנוני שיתוף פעו'!$B$9:$C$9</c:f>
              <c:strCache>
                <c:ptCount val="2"/>
                <c:pt idx="0">
                  <c:v>טירה N=22</c:v>
                </c:pt>
                <c:pt idx="1">
                  <c:v>בית שמש N=14</c:v>
                </c:pt>
              </c:strCache>
            </c:strRef>
          </c:cat>
          <c:val>
            <c:numRef>
              <c:f>'רתימת שותפים ומנגנוני שיתוף פעו'!$B$14:$C$14</c:f>
              <c:numCache>
                <c:formatCode>0%</c:formatCode>
                <c:ptCount val="2"/>
                <c:pt idx="0">
                  <c:v>9.0999999999999998E-2</c:v>
                </c:pt>
                <c:pt idx="1">
                  <c:v>0</c:v>
                </c:pt>
              </c:numCache>
            </c:numRef>
          </c:val>
          <c:extLst>
            <c:ext xmlns:c16="http://schemas.microsoft.com/office/drawing/2014/chart" uri="{C3380CC4-5D6E-409C-BE32-E72D297353CC}">
              <c16:uniqueId val="{00000005-78BA-4C3C-A106-D52FC574B1E2}"/>
            </c:ext>
          </c:extLst>
        </c:ser>
        <c:dLbls>
          <c:showLegendKey val="0"/>
          <c:showVal val="1"/>
          <c:showCatName val="0"/>
          <c:showSerName val="0"/>
          <c:showPercent val="0"/>
          <c:showBubbleSize val="0"/>
        </c:dLbls>
        <c:gapWidth val="150"/>
        <c:overlap val="100"/>
        <c:axId val="609209680"/>
        <c:axId val="609210224"/>
      </c:barChart>
      <c:catAx>
        <c:axId val="609209680"/>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10224"/>
        <c:crosses val="autoZero"/>
        <c:auto val="1"/>
        <c:lblAlgn val="ctr"/>
        <c:lblOffset val="100"/>
        <c:noMultiLvlLbl val="0"/>
      </c:catAx>
      <c:valAx>
        <c:axId val="609210224"/>
        <c:scaling>
          <c:orientation val="minMax"/>
        </c:scaling>
        <c:delete val="1"/>
        <c:axPos val="r"/>
        <c:numFmt formatCode="0%" sourceLinked="1"/>
        <c:majorTickMark val="none"/>
        <c:minorTickMark val="none"/>
        <c:tickLblPos val="nextTo"/>
        <c:crossAx val="609209680"/>
        <c:crosses val="autoZero"/>
        <c:crossBetween val="between"/>
      </c:valAx>
      <c:spPr>
        <a:noFill/>
        <a:ln w="25400">
          <a:noFill/>
        </a:ln>
        <a:effectLst/>
      </c:spPr>
    </c:plotArea>
    <c:legend>
      <c:legendPos val="b"/>
      <c:layout>
        <c:manualLayout>
          <c:xMode val="edge"/>
          <c:yMode val="edge"/>
          <c:x val="0.74132442212682681"/>
          <c:y val="0.37742613744414444"/>
          <c:w val="0.19419394439384693"/>
          <c:h val="0.33728588480890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dirty="0">
                <a:effectLst/>
              </a:rPr>
              <a:t>The training helped you understand how to implement the EC content in your professional work</a:t>
            </a:r>
            <a:endParaRPr lang="he-IL" sz="1400" dirty="0">
              <a:effectLst/>
            </a:endParaRPr>
          </a:p>
        </c:rich>
      </c:tx>
      <c:layout>
        <c:manualLayout>
          <c:xMode val="edge"/>
          <c:yMode val="edge"/>
          <c:x val="0.1255939449529398"/>
          <c:y val="4.684421503736187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523653575520989"/>
          <c:y val="0.1509722222222222"/>
          <c:w val="0.60149089757567187"/>
          <c:h val="0.74053988043161267"/>
        </c:manualLayout>
      </c:layout>
      <c:barChart>
        <c:barDir val="col"/>
        <c:grouping val="stacked"/>
        <c:varyColors val="0"/>
        <c:ser>
          <c:idx val="0"/>
          <c:order val="0"/>
          <c:tx>
            <c:strRef>
              <c:f>'שילוב נקודת המבט '!$A$3</c:f>
              <c:strCache>
                <c:ptCount val="1"/>
                <c:pt idx="0">
                  <c:v>כלל לא</c:v>
                </c:pt>
              </c:strCache>
            </c:strRef>
          </c:tx>
          <c:spPr>
            <a:solidFill>
              <a:schemeClr val="accent5">
                <a:tint val="54000"/>
              </a:schemeClr>
            </a:solidFill>
            <a:ln>
              <a:noFill/>
            </a:ln>
            <a:effectLst/>
          </c:spPr>
          <c:invertIfNegative val="0"/>
          <c:dLbls>
            <c:delete val="1"/>
          </c:dLbls>
          <c:cat>
            <c:strRef>
              <c:f>'שילוב נקודת המבט '!$B$2:$C$2</c:f>
              <c:strCache>
                <c:ptCount val="2"/>
                <c:pt idx="0">
                  <c:v>טירה N=22</c:v>
                </c:pt>
                <c:pt idx="1">
                  <c:v>בית שמש N=14</c:v>
                </c:pt>
              </c:strCache>
            </c:strRef>
          </c:cat>
          <c:val>
            <c:numRef>
              <c:f>'שילוב נקודת המבט '!$B$3:$C$3</c:f>
              <c:numCache>
                <c:formatCode>0%</c:formatCode>
                <c:ptCount val="2"/>
                <c:pt idx="0">
                  <c:v>0</c:v>
                </c:pt>
                <c:pt idx="1">
                  <c:v>0</c:v>
                </c:pt>
              </c:numCache>
            </c:numRef>
          </c:val>
          <c:extLst>
            <c:ext xmlns:c16="http://schemas.microsoft.com/office/drawing/2014/chart" uri="{C3380CC4-5D6E-409C-BE32-E72D297353CC}">
              <c16:uniqueId val="{00000000-F59D-4788-9556-A002B24B2C87}"/>
            </c:ext>
          </c:extLst>
        </c:ser>
        <c:ser>
          <c:idx val="1"/>
          <c:order val="1"/>
          <c:tx>
            <c:strRef>
              <c:f>'שילוב נקודת המבט '!$A$4</c:f>
              <c:strCache>
                <c:ptCount val="1"/>
                <c:pt idx="0">
                  <c:v>במידה מועטה</c:v>
                </c:pt>
              </c:strCache>
            </c:strRef>
          </c:tx>
          <c:spPr>
            <a:solidFill>
              <a:schemeClr val="accent5">
                <a:tint val="77000"/>
              </a:schemeClr>
            </a:solidFill>
            <a:ln>
              <a:noFill/>
            </a:ln>
            <a:effectLst/>
          </c:spPr>
          <c:invertIfNegative val="0"/>
          <c:dLbls>
            <c:dLbl>
              <c:idx val="0"/>
              <c:layout>
                <c:manualLayout>
                  <c:x val="5.5561885548728093E-3"/>
                  <c:y val="-1.2361084629422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9D-4788-9556-A002B24B2C87}"/>
                </c:ext>
              </c:extLst>
            </c:dLbl>
            <c:dLbl>
              <c:idx val="1"/>
              <c:layout>
                <c:manualLayout>
                  <c:x val="5.7160473456390941E-7"/>
                  <c:y val="-1.0810203470160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9D-4788-9556-A002B24B2C87}"/>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'שילוב נקודת המבט '!$B$2:$C$2</c:f>
              <c:strCache>
                <c:ptCount val="2"/>
                <c:pt idx="0">
                  <c:v>טירה N=22</c:v>
                </c:pt>
                <c:pt idx="1">
                  <c:v>בית שמש N=14</c:v>
                </c:pt>
              </c:strCache>
            </c:strRef>
          </c:cat>
          <c:val>
            <c:numRef>
              <c:f>'שילוב נקודת המבט '!$B$4:$C$4</c:f>
              <c:numCache>
                <c:formatCode>0%</c:formatCode>
                <c:ptCount val="2"/>
                <c:pt idx="0">
                  <c:v>4.4999999999999998E-2</c:v>
                </c:pt>
                <c:pt idx="1">
                  <c:v>7.0999999999999994E-2</c:v>
                </c:pt>
              </c:numCache>
            </c:numRef>
          </c:val>
          <c:extLst>
            <c:ext xmlns:c16="http://schemas.microsoft.com/office/drawing/2014/chart" uri="{C3380CC4-5D6E-409C-BE32-E72D297353CC}">
              <c16:uniqueId val="{00000003-F59D-4788-9556-A002B24B2C87}"/>
            </c:ext>
          </c:extLst>
        </c:ser>
        <c:ser>
          <c:idx val="2"/>
          <c:order val="2"/>
          <c:tx>
            <c:strRef>
              <c:f>'שילוב נקודת המבט '!$A$5</c:f>
              <c:strCache>
                <c:ptCount val="1"/>
                <c:pt idx="0">
                  <c:v>במידה בינונית</c:v>
                </c:pt>
              </c:strCache>
            </c:strRef>
          </c:tx>
          <c:spPr>
            <a:solidFill>
              <a:schemeClr val="accent5"/>
            </a:solidFill>
            <a:ln>
              <a:noFill/>
            </a:ln>
            <a:effectLst/>
          </c:spPr>
          <c:invertIfNegative val="0"/>
          <c:dLbls>
            <c:dLbl>
              <c:idx val="0"/>
              <c:layout>
                <c:manualLayout>
                  <c:x val="0"/>
                  <c:y val="-2.1620406940320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78-4EBE-A458-B696727AD7E7}"/>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'שילוב נקודת המבט '!$B$2:$C$2</c:f>
              <c:strCache>
                <c:ptCount val="2"/>
                <c:pt idx="0">
                  <c:v>טירה N=22</c:v>
                </c:pt>
                <c:pt idx="1">
                  <c:v>בית שמש N=14</c:v>
                </c:pt>
              </c:strCache>
            </c:strRef>
          </c:cat>
          <c:val>
            <c:numRef>
              <c:f>'שילוב נקודת המבט '!$B$5:$C$5</c:f>
              <c:numCache>
                <c:formatCode>0%</c:formatCode>
                <c:ptCount val="2"/>
                <c:pt idx="0">
                  <c:v>0.22700000000000001</c:v>
                </c:pt>
                <c:pt idx="1">
                  <c:v>0.42899999999999999</c:v>
                </c:pt>
              </c:numCache>
            </c:numRef>
          </c:val>
          <c:extLst>
            <c:ext xmlns:c16="http://schemas.microsoft.com/office/drawing/2014/chart" uri="{C3380CC4-5D6E-409C-BE32-E72D297353CC}">
              <c16:uniqueId val="{00000004-F59D-4788-9556-A002B24B2C87}"/>
            </c:ext>
          </c:extLst>
        </c:ser>
        <c:ser>
          <c:idx val="3"/>
          <c:order val="3"/>
          <c:tx>
            <c:strRef>
              <c:f>'שילוב נקודת המבט '!$A$6</c:f>
              <c:strCache>
                <c:ptCount val="1"/>
                <c:pt idx="0">
                  <c:v>במידה רבה</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'שילוב נקודת המבט '!$B$2:$C$2</c:f>
              <c:strCache>
                <c:ptCount val="2"/>
                <c:pt idx="0">
                  <c:v>טירה N=22</c:v>
                </c:pt>
                <c:pt idx="1">
                  <c:v>בית שמש N=14</c:v>
                </c:pt>
              </c:strCache>
            </c:strRef>
          </c:cat>
          <c:val>
            <c:numRef>
              <c:f>'שילוב נקודת המבט '!$B$6:$C$6</c:f>
              <c:numCache>
                <c:formatCode>0%</c:formatCode>
                <c:ptCount val="2"/>
                <c:pt idx="0">
                  <c:v>0.54500000000000004</c:v>
                </c:pt>
                <c:pt idx="1">
                  <c:v>0.28599999999999998</c:v>
                </c:pt>
              </c:numCache>
            </c:numRef>
          </c:val>
          <c:extLst>
            <c:ext xmlns:c16="http://schemas.microsoft.com/office/drawing/2014/chart" uri="{C3380CC4-5D6E-409C-BE32-E72D297353CC}">
              <c16:uniqueId val="{00000005-F59D-4788-9556-A002B24B2C87}"/>
            </c:ext>
          </c:extLst>
        </c:ser>
        <c:ser>
          <c:idx val="4"/>
          <c:order val="4"/>
          <c:tx>
            <c:strRef>
              <c:f>'שילוב נקודת המבט '!$A$7</c:f>
              <c:strCache>
                <c:ptCount val="1"/>
                <c:pt idx="0">
                  <c:v>במידה רבה מאוד</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'שילוב נקודת המבט '!$B$2:$C$2</c:f>
              <c:strCache>
                <c:ptCount val="2"/>
                <c:pt idx="0">
                  <c:v>טירה N=22</c:v>
                </c:pt>
                <c:pt idx="1">
                  <c:v>בית שמש N=14</c:v>
                </c:pt>
              </c:strCache>
            </c:strRef>
          </c:cat>
          <c:val>
            <c:numRef>
              <c:f>'שילוב נקודת המבט '!$B$7:$C$7</c:f>
              <c:numCache>
                <c:formatCode>0%</c:formatCode>
                <c:ptCount val="2"/>
                <c:pt idx="0">
                  <c:v>0.13600000000000001</c:v>
                </c:pt>
                <c:pt idx="1">
                  <c:v>7.0999999999999994E-2</c:v>
                </c:pt>
              </c:numCache>
            </c:numRef>
          </c:val>
          <c:extLst>
            <c:ext xmlns:c16="http://schemas.microsoft.com/office/drawing/2014/chart" uri="{C3380CC4-5D6E-409C-BE32-E72D297353CC}">
              <c16:uniqueId val="{00000006-F59D-4788-9556-A002B24B2C87}"/>
            </c:ext>
          </c:extLst>
        </c:ser>
        <c:dLbls>
          <c:showLegendKey val="0"/>
          <c:showVal val="1"/>
          <c:showCatName val="0"/>
          <c:showSerName val="0"/>
          <c:showPercent val="0"/>
          <c:showBubbleSize val="0"/>
        </c:dLbls>
        <c:gapWidth val="150"/>
        <c:overlap val="100"/>
        <c:axId val="609214032"/>
        <c:axId val="609215120"/>
      </c:barChart>
      <c:catAx>
        <c:axId val="60921403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9215120"/>
        <c:crosses val="autoZero"/>
        <c:auto val="1"/>
        <c:lblAlgn val="ctr"/>
        <c:lblOffset val="100"/>
        <c:noMultiLvlLbl val="0"/>
      </c:catAx>
      <c:valAx>
        <c:axId val="609215120"/>
        <c:scaling>
          <c:orientation val="minMax"/>
        </c:scaling>
        <c:delete val="1"/>
        <c:axPos val="r"/>
        <c:majorGridlines>
          <c:spPr>
            <a:ln w="9525" cap="flat" cmpd="sng" algn="ctr">
              <a:noFill/>
              <a:round/>
            </a:ln>
            <a:effectLst/>
          </c:spPr>
        </c:majorGridlines>
        <c:numFmt formatCode="0%" sourceLinked="1"/>
        <c:majorTickMark val="none"/>
        <c:minorTickMark val="none"/>
        <c:tickLblPos val="nextTo"/>
        <c:crossAx val="609214032"/>
        <c:crosses val="autoZero"/>
        <c:crossBetween val="between"/>
      </c:valAx>
      <c:spPr>
        <a:noFill/>
        <a:ln>
          <a:noFill/>
        </a:ln>
        <a:effectLst/>
      </c:spPr>
    </c:plotArea>
    <c:legend>
      <c:legendPos val="b"/>
      <c:layout>
        <c:manualLayout>
          <c:xMode val="edge"/>
          <c:yMode val="edge"/>
          <c:x val="0.72656334847577797"/>
          <c:y val="0.39523891400866179"/>
          <c:w val="0.21536161049252894"/>
          <c:h val="0.36349351728270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5">
  <a:schemeClr val="accent5"/>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3">
  <a:schemeClr val="accent3"/>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withinLinearReversed" id="25">
  <a:schemeClr val="accent5"/>
</cs:colorStyle>
</file>

<file path=ppt/charts/colors9.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2_ED006552.xml><?xml version="1.0" encoding="utf-8"?>
<p188:cmLst xmlns:a="http://schemas.openxmlformats.org/drawingml/2006/main" xmlns:r="http://schemas.openxmlformats.org/officeDocument/2006/relationships" xmlns:p188="http://schemas.microsoft.com/office/powerpoint/2018/8/main">
  <p188:cm id="{0E1242C6-E67B-4CDD-AEBF-06D4754AAD08}" authorId="{32D145CE-3CEA-5153-9B39-BF37DB1552C8}" created="2022-06-21T09:54:18.573">
    <ac:deMkLst xmlns:ac="http://schemas.microsoft.com/office/drawing/2013/main/command">
      <pc:docMk xmlns:pc="http://schemas.microsoft.com/office/powerpoint/2013/main/command"/>
      <pc:sldMk xmlns:pc="http://schemas.microsoft.com/office/powerpoint/2013/main/command" cId="3976226130" sldId="258"/>
      <ac:spMk id="30" creationId="{0E2574B9-F5CA-4ACF-9D63-BA9C1916B8C6}"/>
    </ac:deMkLst>
    <p188:txBody>
      <a:bodyPr/>
      <a:lstStyle/>
      <a:p>
        <a:r>
          <a:rPr lang="he-IL"/>
          <a:t>שקף לא לתרגום</a:t>
        </a:r>
      </a:p>
    </p188:txBody>
  </p188:cm>
</p188:cmLst>
</file>

<file path=ppt/comments/modernComment_140_47ED9C62.xml><?xml version="1.0" encoding="utf-8"?>
<p188:cmLst xmlns:a="http://schemas.openxmlformats.org/drawingml/2006/main" xmlns:r="http://schemas.openxmlformats.org/officeDocument/2006/relationships" xmlns:p188="http://schemas.microsoft.com/office/powerpoint/2018/8/main">
  <p188:cm id="{90BCA84B-3B42-4612-894F-F4C55166F445}" authorId="{32D145CE-3CEA-5153-9B39-BF37DB1552C8}" created="2022-06-21T11:11:25.927">
    <pc:sldMkLst xmlns:pc="http://schemas.microsoft.com/office/powerpoint/2013/main/command">
      <pc:docMk/>
      <pc:sldMk cId="1206754402" sldId="320"/>
    </pc:sldMkLst>
    <p188:txBody>
      <a:bodyPr/>
      <a:lstStyle/>
      <a:p>
        <a:r>
          <a:rPr lang="he-IL"/>
          <a:t>שקף לא לתרגום</a:t>
        </a:r>
      </a:p>
    </p188:txBody>
  </p188:cm>
</p188:cmLst>
</file>

<file path=ppt/comments/modernComment_186_DA2175CA.xml><?xml version="1.0" encoding="utf-8"?>
<p188:cmLst xmlns:a="http://schemas.openxmlformats.org/drawingml/2006/main" xmlns:r="http://schemas.openxmlformats.org/officeDocument/2006/relationships" xmlns:p188="http://schemas.microsoft.com/office/powerpoint/2018/8/main">
  <p188:cm id="{DB092AFD-526B-4A71-94AF-C1CA07181ED2}" authorId="{32D145CE-3CEA-5153-9B39-BF37DB1552C8}" created="2022-06-21T12:49:44.350">
    <ac:deMkLst xmlns:ac="http://schemas.microsoft.com/office/drawing/2013/main/command">
      <pc:docMk xmlns:pc="http://schemas.microsoft.com/office/powerpoint/2013/main/command"/>
      <pc:sldMk xmlns:pc="http://schemas.microsoft.com/office/powerpoint/2013/main/command" cId="3659625930" sldId="390"/>
      <ac:spMk id="3" creationId="{00000000-0000-0000-0000-000000000000}"/>
    </ac:deMkLst>
    <p188:txBody>
      <a:bodyPr/>
      <a:lstStyle/>
      <a:p>
        <a:r>
          <a:rPr lang="he-IL"/>
          <a:t>שקף לא לתרגום</a:t>
        </a:r>
      </a:p>
    </p188:txBody>
  </p188:cm>
</p188:cmLst>
</file>

<file path=ppt/comments/modernComment_28F_468B2781.xml><?xml version="1.0" encoding="utf-8"?>
<p188:cmLst xmlns:a="http://schemas.openxmlformats.org/drawingml/2006/main" xmlns:r="http://schemas.openxmlformats.org/officeDocument/2006/relationships" xmlns:p188="http://schemas.microsoft.com/office/powerpoint/2018/8/main">
  <p188:cm id="{C2291398-B6EA-480D-954C-90586245F5A8}" authorId="{32D145CE-3CEA-5153-9B39-BF37DB1552C8}" created="2022-06-20T12:39:22.896">
    <pc:sldMkLst xmlns:pc="http://schemas.microsoft.com/office/powerpoint/2013/main/command">
      <pc:docMk/>
      <pc:sldMk cId="1183524737" sldId="655"/>
    </pc:sldMkLst>
    <p188:txBody>
      <a:bodyPr/>
      <a:lstStyle/>
      <a:p>
        <a:r>
          <a:rPr lang="en-US"/>
          <a:t>להכניס באנגלית</a:t>
        </a:r>
      </a:p>
    </p188:txBody>
  </p188:cm>
</p188:cmLst>
</file>

<file path=ppt/comments/modernComment_291_BB6D7EE5.xml><?xml version="1.0" encoding="utf-8"?>
<p188:cmLst xmlns:a="http://schemas.openxmlformats.org/drawingml/2006/main" xmlns:r="http://schemas.openxmlformats.org/officeDocument/2006/relationships" xmlns:p188="http://schemas.microsoft.com/office/powerpoint/2018/8/main">
  <p188:cm id="{8D462DD9-2FF6-4624-BB40-9E9C821B7703}" authorId="{32D145CE-3CEA-5153-9B39-BF37DB1552C8}" created="2022-06-21T13:01:11.876">
    <pc:sldMkLst xmlns:pc="http://schemas.microsoft.com/office/powerpoint/2013/main/command">
      <pc:docMk/>
      <pc:sldMk cId="3144515301" sldId="657"/>
    </pc:sldMkLst>
    <p188:txBody>
      <a:bodyPr/>
      <a:lstStyle/>
      <a:p>
        <a:r>
          <a:rPr lang="he-IL"/>
          <a:t>כל חלקי הגרף לא לתרגום</a:t>
        </a:r>
      </a:p>
    </p188:txBody>
  </p188:cm>
</p188:cmLst>
</file>

<file path=ppt/comments/modernComment_2A8_77433AB5.xml><?xml version="1.0" encoding="utf-8"?>
<p188:cmLst xmlns:a="http://schemas.openxmlformats.org/drawingml/2006/main" xmlns:r="http://schemas.openxmlformats.org/officeDocument/2006/relationships" xmlns:p188="http://schemas.microsoft.com/office/powerpoint/2018/8/main">
  <p188:cm id="{5842C88B-0A38-4E8E-B13F-21C58CE25390}" authorId="{32D145CE-3CEA-5153-9B39-BF37DB1552C8}" created="2022-06-21T12:42:31.259">
    <pc:sldMkLst xmlns:pc="http://schemas.microsoft.com/office/powerpoint/2013/main/command">
      <pc:docMk/>
      <pc:sldMk cId="2000894645" sldId="680"/>
    </pc:sldMkLst>
    <p188:txBody>
      <a:bodyPr/>
      <a:lstStyle/>
      <a:p>
        <a:r>
          <a:rPr lang="he-IL"/>
          <a:t>שקף לא לתרגום</a:t>
        </a:r>
      </a:p>
    </p188:txBody>
  </p188:cm>
</p188:cmLst>
</file>

<file path=ppt/comments/modernComment_2CD_84149B37.xml><?xml version="1.0" encoding="utf-8"?>
<p188:cmLst xmlns:a="http://schemas.openxmlformats.org/drawingml/2006/main" xmlns:r="http://schemas.openxmlformats.org/officeDocument/2006/relationships" xmlns:p188="http://schemas.microsoft.com/office/powerpoint/2018/8/main">
  <p188:cm id="{FF470B4C-960C-4124-8BC5-493A8D96B0D1}" authorId="{32D145CE-3CEA-5153-9B39-BF37DB1552C8}" created="2022-06-21T13:01:32.190">
    <pc:sldMkLst xmlns:pc="http://schemas.microsoft.com/office/powerpoint/2013/main/command">
      <pc:docMk/>
      <pc:sldMk cId="2215942967" sldId="717"/>
    </pc:sldMkLst>
    <p188:txBody>
      <a:bodyPr/>
      <a:lstStyle/>
      <a:p>
        <a:r>
          <a:rPr lang="he-IL"/>
          <a:t>כל חלקי הגרפים לא לתרגום</a:t>
        </a:r>
      </a:p>
    </p188:txBody>
  </p188:cm>
</p188:cmLst>
</file>

<file path=ppt/comments/modernComment_2D1_F2326625.xml><?xml version="1.0" encoding="utf-8"?>
<p188:cmLst xmlns:a="http://schemas.openxmlformats.org/drawingml/2006/main" xmlns:r="http://schemas.openxmlformats.org/officeDocument/2006/relationships" xmlns:p188="http://schemas.microsoft.com/office/powerpoint/2018/8/main">
  <p188:cm id="{EB651BB2-87CE-4589-AB89-81B2933F4534}" authorId="{32D145CE-3CEA-5153-9B39-BF37DB1552C8}" created="2022-06-21T13:03:09.346">
    <ac:deMkLst xmlns:ac="http://schemas.microsoft.com/office/drawing/2013/main/command">
      <pc:docMk xmlns:pc="http://schemas.microsoft.com/office/powerpoint/2013/main/command"/>
      <pc:sldMk xmlns:pc="http://schemas.microsoft.com/office/powerpoint/2013/main/command" cId="4063389221" sldId="721"/>
      <ac:spMk id="5" creationId="{903256E4-F2B4-4E3A-955B-4BB082A41C07}"/>
    </ac:deMkLst>
    <p188:txBody>
      <a:bodyPr/>
      <a:lstStyle/>
      <a:p>
        <a:r>
          <a:rPr lang="he-IL"/>
          <a:t>כל חלקי הגרפים לא לתרגום</a:t>
        </a:r>
      </a:p>
    </p188:txBody>
  </p188:cm>
</p188:cmLst>
</file>

<file path=ppt/comments/modernComment_2D2_29A9F027.xml><?xml version="1.0" encoding="utf-8"?>
<p188:cmLst xmlns:a="http://schemas.openxmlformats.org/drawingml/2006/main" xmlns:r="http://schemas.openxmlformats.org/officeDocument/2006/relationships" xmlns:p188="http://schemas.microsoft.com/office/powerpoint/2018/8/main">
  <p188:cm id="{9D5589E7-12A5-4D04-A7A0-35AF47A7C8F9}" authorId="{32D145CE-3CEA-5153-9B39-BF37DB1552C8}" created="2022-06-21T13:04:35.918">
    <pc:sldMkLst xmlns:pc="http://schemas.microsoft.com/office/powerpoint/2013/main/command">
      <pc:docMk/>
      <pc:sldMk cId="699002919" sldId="722"/>
    </pc:sldMkLst>
    <p188:txBody>
      <a:bodyPr/>
      <a:lstStyle/>
      <a:p>
        <a:r>
          <a:rPr lang="he-IL"/>
          <a:t>כל חלקי הגרף לא לתרגום</a:t>
        </a:r>
      </a:p>
    </p188:txBody>
  </p188:cm>
</p188:cmLst>
</file>

<file path=ppt/comments/modernComment_2D3_FC650992.xml><?xml version="1.0" encoding="utf-8"?>
<p188:cmLst xmlns:a="http://schemas.openxmlformats.org/drawingml/2006/main" xmlns:r="http://schemas.openxmlformats.org/officeDocument/2006/relationships" xmlns:p188="http://schemas.microsoft.com/office/powerpoint/2018/8/main">
  <p188:cm id="{7787C61A-97D6-46F1-9A90-91E9F6088D81}" authorId="{32D145CE-3CEA-5153-9B39-BF37DB1552C8}" created="2022-06-21T13:11:03.057">
    <ac:deMkLst xmlns:ac="http://schemas.microsoft.com/office/drawing/2013/main/command">
      <pc:docMk xmlns:pc="http://schemas.microsoft.com/office/powerpoint/2013/main/command"/>
      <pc:sldMk xmlns:pc="http://schemas.microsoft.com/office/powerpoint/2013/main/command" cId="4234480018" sldId="723"/>
      <ac:spMk id="13" creationId="{F64AA87F-CDE3-455D-961E-1DD00F55307A}"/>
    </ac:deMkLst>
    <p188:txBody>
      <a:bodyPr/>
      <a:lstStyle/>
      <a:p>
        <a:r>
          <a:rPr lang="he-IL"/>
          <a:t>כל חלקי הגרפים לא לתרגום</a:t>
        </a:r>
      </a:p>
    </p188:txBody>
  </p188:cm>
</p188:cmLst>
</file>

<file path=ppt/comments/modernComment_2D4_B7195E56.xml><?xml version="1.0" encoding="utf-8"?>
<p188:cmLst xmlns:a="http://schemas.openxmlformats.org/drawingml/2006/main" xmlns:r="http://schemas.openxmlformats.org/officeDocument/2006/relationships" xmlns:p188="http://schemas.microsoft.com/office/powerpoint/2018/8/main">
  <p188:cm id="{DC3E6EFE-AD82-4C9A-B0DC-6881E0885B1A}" authorId="{32D145CE-3CEA-5153-9B39-BF37DB1552C8}" created="2022-06-21T13:07:27.651">
    <pc:sldMkLst xmlns:pc="http://schemas.microsoft.com/office/powerpoint/2013/main/command">
      <pc:docMk/>
      <pc:sldMk cId="3071893078" sldId="724"/>
    </pc:sldMkLst>
    <p188:txBody>
      <a:bodyPr/>
      <a:lstStyle/>
      <a:p>
        <a:r>
          <a:rPr lang="he-IL"/>
          <a:t>כל חלקי הגרף לא לתרגום</a:t>
        </a:r>
      </a:p>
    </p188:txBody>
  </p188:cm>
</p188:cmLst>
</file>

<file path=ppt/comments/modernComment_2DA_46F57C19.xml><?xml version="1.0" encoding="utf-8"?>
<p188:cmLst xmlns:a="http://schemas.openxmlformats.org/drawingml/2006/main" xmlns:r="http://schemas.openxmlformats.org/officeDocument/2006/relationships" xmlns:p188="http://schemas.microsoft.com/office/powerpoint/2018/8/main">
  <p188:cm id="{03ABA32E-F340-4982-9A8A-15668E301FF9}" authorId="{32D145CE-3CEA-5153-9B39-BF37DB1552C8}" created="2022-06-20T12:33:30.911">
    <pc:sldMkLst xmlns:pc="http://schemas.microsoft.com/office/powerpoint/2013/main/command">
      <pc:docMk/>
      <pc:sldMk cId="4217744445" sldId="670"/>
    </pc:sldMkLst>
    <p188:txBody>
      <a:bodyPr/>
      <a:lstStyle/>
      <a:p>
        <a:r>
          <a:rPr lang="he-IL"/>
          <a:t>שקף לא לתרגום</a:t>
        </a:r>
      </a:p>
    </p188:txBody>
  </p188:cm>
</p188:cmLst>
</file>

<file path=ppt/comments/modernComment_2DB_7A6831E5.xml><?xml version="1.0" encoding="utf-8"?>
<p188:cmLst xmlns:a="http://schemas.openxmlformats.org/drawingml/2006/main" xmlns:r="http://schemas.openxmlformats.org/officeDocument/2006/relationships" xmlns:p188="http://schemas.microsoft.com/office/powerpoint/2018/8/main">
  <p188:cm id="{050BDF06-20A0-4CF6-8AF6-0BCFB795B7C0}" authorId="{32D145CE-3CEA-5153-9B39-BF37DB1552C8}" created="2022-06-20T12:39:33.631">
    <pc:sldMkLst xmlns:pc="http://schemas.microsoft.com/office/powerpoint/2013/main/command">
      <pc:docMk/>
      <pc:sldMk cId="1442425778" sldId="728"/>
    </pc:sldMkLst>
    <p188:txBody>
      <a:bodyPr/>
      <a:lstStyle/>
      <a:p>
        <a:r>
          <a:rPr lang="en-US"/>
          <a:t>להכניס באנגלית</a:t>
        </a:r>
      </a:p>
    </p188:txBody>
  </p188:cm>
</p188:cmLst>
</file>

<file path=ppt/drawings/drawing1.xml><?xml version="1.0" encoding="utf-8"?>
<c:userShapes xmlns:c="http://schemas.openxmlformats.org/drawingml/2006/chart">
  <cdr:relSizeAnchor xmlns:cdr="http://schemas.openxmlformats.org/drawingml/2006/chartDrawing">
    <cdr:from>
      <cdr:x>0.23639</cdr:x>
      <cdr:y>0.06397</cdr:y>
    </cdr:from>
    <cdr:to>
      <cdr:x>0.76361</cdr:x>
      <cdr:y>0.22482</cdr:y>
    </cdr:to>
    <cdr:sp macro="" textlink="">
      <cdr:nvSpPr>
        <cdr:cNvPr id="2" name="TextBox 13">
          <a:extLst xmlns:a="http://schemas.openxmlformats.org/drawingml/2006/main">
            <a:ext uri="{FF2B5EF4-FFF2-40B4-BE49-F238E27FC236}">
              <a16:creationId xmlns:a16="http://schemas.microsoft.com/office/drawing/2014/main" id="{6BF501AB-B2BD-7829-066E-D64BDC447290}"/>
            </a:ext>
          </a:extLst>
        </cdr:cNvPr>
        <cdr:cNvSpPr txBox="1"/>
      </cdr:nvSpPr>
      <cdr:spPr>
        <a:xfrm xmlns:a="http://schemas.openxmlformats.org/drawingml/2006/main">
          <a:off x="1600898" y="195841"/>
          <a:ext cx="3570479" cy="49244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rtl="0">
            <a:defRPr sz="1400" b="1" i="0" u="none" strike="noStrike" kern="1200" spc="0" baseline="0">
              <a:solidFill>
                <a:prstClr val="black">
                  <a:lumMod val="65000"/>
                  <a:lumOff val="35000"/>
                </a:prstClr>
              </a:solidFill>
              <a:latin typeface="+mn-lt"/>
              <a:ea typeface="+mn-ea"/>
              <a:cs typeface="+mn-cs"/>
            </a:defRPr>
          </a:pPr>
          <a:r>
            <a:rPr lang="en-US" b="1" dirty="0"/>
            <a:t>Training Contribution – Beit Shemesh (n=14)</a:t>
          </a:r>
        </a:p>
        <a:p xmlns:a="http://schemas.openxmlformats.org/drawingml/2006/main">
          <a:pPr algn="ctr" rtl="0">
            <a:defRPr sz="1400" b="1" i="0" u="none" strike="noStrike" kern="1200" spc="0" baseline="0">
              <a:solidFill>
                <a:prstClr val="black">
                  <a:lumMod val="65000"/>
                  <a:lumOff val="35000"/>
                </a:prstClr>
              </a:solidFill>
              <a:latin typeface="+mn-lt"/>
              <a:ea typeface="+mn-ea"/>
              <a:cs typeface="+mn-cs"/>
            </a:defRPr>
          </a:pPr>
          <a:r>
            <a:rPr lang="en-US" sz="1200" dirty="0"/>
            <a:t>Multi-Optional Question </a:t>
          </a:r>
        </a:p>
      </cdr:txBody>
    </cdr:sp>
  </cdr:relSizeAnchor>
</c:userShapes>
</file>

<file path=ppt/drawings/drawing2.xml><?xml version="1.0" encoding="utf-8"?>
<c:userShapes xmlns:c="http://schemas.openxmlformats.org/drawingml/2006/chart">
  <cdr:relSizeAnchor xmlns:cdr="http://schemas.openxmlformats.org/drawingml/2006/chartDrawing">
    <cdr:from>
      <cdr:x>0.60677</cdr:x>
      <cdr:y>0.84523</cdr:y>
    </cdr:from>
    <cdr:to>
      <cdr:x>0.76074</cdr:x>
      <cdr:y>1</cdr:y>
    </cdr:to>
    <cdr:sp macro="" textlink="">
      <cdr:nvSpPr>
        <cdr:cNvPr id="2" name="תיבת טקסט 1">
          <a:extLst xmlns:a="http://schemas.openxmlformats.org/drawingml/2006/main">
            <a:ext uri="{FF2B5EF4-FFF2-40B4-BE49-F238E27FC236}">
              <a16:creationId xmlns:a16="http://schemas.microsoft.com/office/drawing/2014/main" id="{E1A139BF-C96A-4C53-A68F-42CC9714E048}"/>
            </a:ext>
          </a:extLst>
        </cdr:cNvPr>
        <cdr:cNvSpPr txBox="1"/>
      </cdr:nvSpPr>
      <cdr:spPr>
        <a:xfrm xmlns:a="http://schemas.openxmlformats.org/drawingml/2006/main">
          <a:off x="4024156" y="2559768"/>
          <a:ext cx="1021143" cy="468736"/>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rtl="1"/>
          <a:r>
            <a:rPr lang="he-IL" sz="1200" b="1" dirty="0">
              <a:solidFill>
                <a:schemeClr val="bg2">
                  <a:lumMod val="25000"/>
                </a:schemeClr>
              </a:solidFill>
              <a:latin typeface="Calibri" panose="020F0502020204030204" pitchFamily="34" charset="0"/>
              <a:cs typeface="Calibri" panose="020F0502020204030204" pitchFamily="34" charset="0"/>
            </a:rPr>
            <a:t>טירה</a:t>
          </a:r>
          <a:br>
            <a:rPr lang="en-US" sz="1200" b="1" dirty="0">
              <a:solidFill>
                <a:schemeClr val="bg2">
                  <a:lumMod val="25000"/>
                </a:schemeClr>
              </a:solidFill>
              <a:latin typeface="Calibri" panose="020F0502020204030204" pitchFamily="34" charset="0"/>
              <a:cs typeface="Calibri" panose="020F0502020204030204" pitchFamily="34" charset="0"/>
            </a:rPr>
          </a:br>
          <a:r>
            <a:rPr lang="en-US" sz="1200" b="1" dirty="0">
              <a:solidFill>
                <a:schemeClr val="bg2">
                  <a:lumMod val="25000"/>
                </a:schemeClr>
              </a:solidFill>
              <a:latin typeface="Calibri" panose="020F0502020204030204" pitchFamily="34" charset="0"/>
              <a:cs typeface="Calibri" panose="020F0502020204030204" pitchFamily="34" charset="0"/>
            </a:rPr>
            <a:t>N=22 </a:t>
          </a:r>
          <a:endParaRPr lang="he-IL" sz="1200" b="1" dirty="0">
            <a:solidFill>
              <a:schemeClr val="bg2">
                <a:lumMod val="25000"/>
              </a:schemeClr>
            </a:solidFill>
            <a:latin typeface="Calibri" panose="020F0502020204030204" pitchFamily="34" charset="0"/>
            <a:cs typeface="Calibri" panose="020F0502020204030204" pitchFamily="34" charset="0"/>
          </a:endParaRPr>
        </a:p>
        <a:p xmlns:a="http://schemas.openxmlformats.org/drawingml/2006/main">
          <a:pPr rtl="1"/>
          <a:r>
            <a:rPr lang="en-US" sz="1200" b="1" dirty="0">
              <a:latin typeface="Calibri" panose="020F0502020204030204" pitchFamily="34" charset="0"/>
              <a:cs typeface="Calibri" panose="020F0502020204030204" pitchFamily="34" charset="0"/>
            </a:rPr>
            <a:t> </a:t>
          </a:r>
          <a:endParaRPr lang="he-IL"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0.24129</cdr:x>
      <cdr:y>0.84183</cdr:y>
    </cdr:from>
    <cdr:to>
      <cdr:x>0.3495</cdr:x>
      <cdr:y>0.95968</cdr:y>
    </cdr:to>
    <cdr:sp macro="" textlink="">
      <cdr:nvSpPr>
        <cdr:cNvPr id="3" name="תיבת טקסט 1">
          <a:extLst xmlns:a="http://schemas.openxmlformats.org/drawingml/2006/main">
            <a:ext uri="{FF2B5EF4-FFF2-40B4-BE49-F238E27FC236}">
              <a16:creationId xmlns:a16="http://schemas.microsoft.com/office/drawing/2014/main" id="{B11E7BB1-C3AD-4B07-A0BE-36F08E502BA0}"/>
            </a:ext>
          </a:extLst>
        </cdr:cNvPr>
        <cdr:cNvSpPr txBox="1"/>
      </cdr:nvSpPr>
      <cdr:spPr>
        <a:xfrm xmlns:a="http://schemas.openxmlformats.org/drawingml/2006/main">
          <a:off x="1600280" y="2549472"/>
          <a:ext cx="717644" cy="356909"/>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he-IL" sz="1200" b="1" dirty="0">
              <a:solidFill>
                <a:schemeClr val="bg2">
                  <a:lumMod val="25000"/>
                </a:schemeClr>
              </a:solidFill>
              <a:latin typeface="Calibri" panose="020F0502020204030204" pitchFamily="34" charset="0"/>
              <a:cs typeface="Calibri" panose="020F0502020204030204" pitchFamily="34" charset="0"/>
            </a:rPr>
            <a:t>טירה</a:t>
          </a:r>
          <a:br>
            <a:rPr lang="en-US" sz="1200" b="1" dirty="0">
              <a:solidFill>
                <a:schemeClr val="bg2">
                  <a:lumMod val="25000"/>
                </a:schemeClr>
              </a:solidFill>
              <a:latin typeface="Calibri" panose="020F0502020204030204" pitchFamily="34" charset="0"/>
              <a:cs typeface="Calibri" panose="020F0502020204030204" pitchFamily="34" charset="0"/>
            </a:rPr>
          </a:br>
          <a:r>
            <a:rPr lang="en-US" sz="1200" b="1" dirty="0">
              <a:solidFill>
                <a:schemeClr val="bg2">
                  <a:lumMod val="25000"/>
                </a:schemeClr>
              </a:solidFill>
              <a:latin typeface="Calibri" panose="020F0502020204030204" pitchFamily="34" charset="0"/>
              <a:cs typeface="Calibri" panose="020F0502020204030204" pitchFamily="34" charset="0"/>
            </a:rPr>
            <a:t>   N=22 </a:t>
          </a:r>
          <a:endParaRPr lang="he-IL" sz="1200" b="1" dirty="0">
            <a:solidFill>
              <a:schemeClr val="bg2">
                <a:lumMod val="25000"/>
              </a:schemeClr>
            </a:solidFill>
            <a:latin typeface="Calibri" panose="020F0502020204030204" pitchFamily="34" charset="0"/>
            <a:cs typeface="Calibri" panose="020F0502020204030204" pitchFamily="34" charset="0"/>
          </a:endParaRPr>
        </a:p>
        <a:p xmlns:a="http://schemas.openxmlformats.org/drawingml/2006/main">
          <a:pPr algn="ctr" rtl="1"/>
          <a:r>
            <a:rPr lang="en-US" sz="1200" b="1" dirty="0">
              <a:latin typeface="Calibri" panose="020F0502020204030204" pitchFamily="34" charset="0"/>
              <a:cs typeface="Calibri" panose="020F0502020204030204" pitchFamily="34" charset="0"/>
            </a:rPr>
            <a:t> </a:t>
          </a:r>
          <a:endParaRPr lang="he-IL"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0.42794</cdr:x>
      <cdr:y>0.84891</cdr:y>
    </cdr:from>
    <cdr:to>
      <cdr:x>0.54504</cdr:x>
      <cdr:y>0.9416</cdr:y>
    </cdr:to>
    <cdr:sp macro="" textlink="">
      <cdr:nvSpPr>
        <cdr:cNvPr id="4" name="תיבת טקסט 1">
          <a:extLst xmlns:a="http://schemas.openxmlformats.org/drawingml/2006/main">
            <a:ext uri="{FF2B5EF4-FFF2-40B4-BE49-F238E27FC236}">
              <a16:creationId xmlns:a16="http://schemas.microsoft.com/office/drawing/2014/main" id="{B11E7BB1-C3AD-4B07-A0BE-36F08E502BA0}"/>
            </a:ext>
          </a:extLst>
        </cdr:cNvPr>
        <cdr:cNvSpPr txBox="1"/>
      </cdr:nvSpPr>
      <cdr:spPr>
        <a:xfrm xmlns:a="http://schemas.openxmlformats.org/drawingml/2006/main">
          <a:off x="2838140" y="2570916"/>
          <a:ext cx="776630" cy="280712"/>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he-IL" sz="1200" b="1" dirty="0">
              <a:solidFill>
                <a:schemeClr val="bg2">
                  <a:lumMod val="25000"/>
                </a:schemeClr>
              </a:solidFill>
              <a:latin typeface="Calibri" panose="020F0502020204030204" pitchFamily="34" charset="0"/>
              <a:cs typeface="Calibri" panose="020F0502020204030204" pitchFamily="34" charset="0"/>
            </a:rPr>
            <a:t>בית שמש</a:t>
          </a:r>
          <a:br>
            <a:rPr lang="en-US" sz="1200" b="1" dirty="0">
              <a:solidFill>
                <a:schemeClr val="bg2">
                  <a:lumMod val="25000"/>
                </a:schemeClr>
              </a:solidFill>
              <a:latin typeface="Calibri" panose="020F0502020204030204" pitchFamily="34" charset="0"/>
              <a:cs typeface="Calibri" panose="020F0502020204030204" pitchFamily="34" charset="0"/>
            </a:rPr>
          </a:br>
          <a:r>
            <a:rPr lang="en-US" sz="1200" b="1" dirty="0">
              <a:solidFill>
                <a:schemeClr val="bg2">
                  <a:lumMod val="25000"/>
                </a:schemeClr>
              </a:solidFill>
              <a:latin typeface="Calibri" panose="020F0502020204030204" pitchFamily="34" charset="0"/>
              <a:cs typeface="Calibri" panose="020F0502020204030204" pitchFamily="34" charset="0"/>
            </a:rPr>
            <a:t>   N=13 </a:t>
          </a:r>
          <a:endParaRPr lang="he-IL" sz="1200" b="1" dirty="0">
            <a:solidFill>
              <a:schemeClr val="bg2">
                <a:lumMod val="25000"/>
              </a:schemeClr>
            </a:solidFill>
            <a:latin typeface="Calibri" panose="020F0502020204030204" pitchFamily="34" charset="0"/>
            <a:cs typeface="Calibri" panose="020F0502020204030204" pitchFamily="34" charset="0"/>
          </a:endParaRPr>
        </a:p>
        <a:p xmlns:a="http://schemas.openxmlformats.org/drawingml/2006/main">
          <a:pPr algn="ctr" rtl="1"/>
          <a:r>
            <a:rPr lang="en-US" sz="1200" b="1" dirty="0">
              <a:latin typeface="Calibri" panose="020F0502020204030204" pitchFamily="34" charset="0"/>
              <a:cs typeface="Calibri" panose="020F0502020204030204" pitchFamily="34" charset="0"/>
            </a:rPr>
            <a:t> </a:t>
          </a:r>
          <a:endParaRPr lang="he-IL" sz="12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cdr:x>
      <cdr:y>0.85261</cdr:y>
    </cdr:from>
    <cdr:to>
      <cdr:x>0.14696</cdr:x>
      <cdr:y>0.9453</cdr:y>
    </cdr:to>
    <cdr:sp macro="" textlink="">
      <cdr:nvSpPr>
        <cdr:cNvPr id="5" name="תיבת טקסט 1">
          <a:extLst xmlns:a="http://schemas.openxmlformats.org/drawingml/2006/main">
            <a:ext uri="{FF2B5EF4-FFF2-40B4-BE49-F238E27FC236}">
              <a16:creationId xmlns:a16="http://schemas.microsoft.com/office/drawing/2014/main" id="{0941A810-0C11-4404-99B2-D88F899FF37C}"/>
            </a:ext>
          </a:extLst>
        </cdr:cNvPr>
        <cdr:cNvSpPr txBox="1"/>
      </cdr:nvSpPr>
      <cdr:spPr>
        <a:xfrm xmlns:a="http://schemas.openxmlformats.org/drawingml/2006/main">
          <a:off x="0" y="2582127"/>
          <a:ext cx="974639" cy="280712"/>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1"/>
          <a:r>
            <a:rPr lang="he-IL" sz="1200" b="1" dirty="0">
              <a:solidFill>
                <a:schemeClr val="bg2">
                  <a:lumMod val="25000"/>
                </a:schemeClr>
              </a:solidFill>
              <a:latin typeface="Calibri" panose="020F0502020204030204" pitchFamily="34" charset="0"/>
              <a:cs typeface="Calibri" panose="020F0502020204030204" pitchFamily="34" charset="0"/>
            </a:rPr>
            <a:t>בית שמש</a:t>
          </a:r>
          <a:br>
            <a:rPr lang="en-US" sz="1200" b="1" dirty="0">
              <a:solidFill>
                <a:schemeClr val="bg2">
                  <a:lumMod val="25000"/>
                </a:schemeClr>
              </a:solidFill>
              <a:latin typeface="Calibri" panose="020F0502020204030204" pitchFamily="34" charset="0"/>
              <a:cs typeface="Calibri" panose="020F0502020204030204" pitchFamily="34" charset="0"/>
            </a:rPr>
          </a:br>
          <a:r>
            <a:rPr lang="he-IL" sz="1200" b="1" dirty="0">
              <a:solidFill>
                <a:schemeClr val="bg2">
                  <a:lumMod val="25000"/>
                </a:schemeClr>
              </a:solidFill>
              <a:latin typeface="Calibri" panose="020F0502020204030204" pitchFamily="34" charset="0"/>
              <a:cs typeface="Calibri" panose="020F0502020204030204" pitchFamily="34" charset="0"/>
            </a:rPr>
            <a:t> </a:t>
          </a:r>
          <a:r>
            <a:rPr lang="en-US" sz="1200" b="1" dirty="0">
              <a:solidFill>
                <a:schemeClr val="bg2">
                  <a:lumMod val="25000"/>
                </a:schemeClr>
              </a:solidFill>
              <a:latin typeface="Calibri" panose="020F0502020204030204" pitchFamily="34" charset="0"/>
              <a:cs typeface="Calibri" panose="020F0502020204030204" pitchFamily="34" charset="0"/>
            </a:rPr>
            <a:t>   N=13 </a:t>
          </a:r>
          <a:endParaRPr lang="he-IL" sz="1200" b="1" dirty="0">
            <a:solidFill>
              <a:schemeClr val="bg2">
                <a:lumMod val="25000"/>
              </a:schemeClr>
            </a:solidFill>
            <a:latin typeface="Calibri" panose="020F0502020204030204" pitchFamily="34" charset="0"/>
            <a:cs typeface="Calibri" panose="020F0502020204030204" pitchFamily="34" charset="0"/>
          </a:endParaRPr>
        </a:p>
        <a:p xmlns:a="http://schemas.openxmlformats.org/drawingml/2006/main">
          <a:pPr rtl="1"/>
          <a:r>
            <a:rPr lang="en-US" sz="1200" b="1" dirty="0">
              <a:latin typeface="Calibri" panose="020F0502020204030204" pitchFamily="34" charset="0"/>
              <a:cs typeface="Calibri" panose="020F0502020204030204" pitchFamily="34" charset="0"/>
            </a:rPr>
            <a:t> </a:t>
          </a:r>
          <a:endParaRPr lang="he-IL" sz="1200" b="1" dirty="0">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DE943F-4AA5-4D49-9022-969DD2AB3F9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r">
              <a:defRPr sz="1200"/>
            </a:lvl1pPr>
          </a:lstStyle>
          <a:p>
            <a:endParaRPr lang="he-IL"/>
          </a:p>
        </p:txBody>
      </p:sp>
      <p:sp>
        <p:nvSpPr>
          <p:cNvPr id="3" name="Date Placeholder 2">
            <a:extLst>
              <a:ext uri="{FF2B5EF4-FFF2-40B4-BE49-F238E27FC236}">
                <a16:creationId xmlns:a16="http://schemas.microsoft.com/office/drawing/2014/main" id="{7F8FDBF6-6A27-4B37-86B2-6AD92517156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l">
              <a:defRPr sz="1200"/>
            </a:lvl1pPr>
          </a:lstStyle>
          <a:p>
            <a:fld id="{A41E4979-9028-4A0F-B383-38083DBC9900}" type="datetimeFigureOut">
              <a:rPr lang="he-IL" smtClean="0"/>
              <a:t>ל'.סיון.תשפ"ב</a:t>
            </a:fld>
            <a:endParaRPr lang="he-IL"/>
          </a:p>
        </p:txBody>
      </p:sp>
      <p:sp>
        <p:nvSpPr>
          <p:cNvPr id="4" name="Footer Placeholder 3">
            <a:extLst>
              <a:ext uri="{FF2B5EF4-FFF2-40B4-BE49-F238E27FC236}">
                <a16:creationId xmlns:a16="http://schemas.microsoft.com/office/drawing/2014/main" id="{1BB4E224-C798-480E-9644-C3A3E19E297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r">
              <a:defRPr sz="1200"/>
            </a:lvl1pPr>
          </a:lstStyle>
          <a:p>
            <a:endParaRPr lang="he-IL"/>
          </a:p>
        </p:txBody>
      </p:sp>
      <p:sp>
        <p:nvSpPr>
          <p:cNvPr id="5" name="Slide Number Placeholder 4">
            <a:extLst>
              <a:ext uri="{FF2B5EF4-FFF2-40B4-BE49-F238E27FC236}">
                <a16:creationId xmlns:a16="http://schemas.microsoft.com/office/drawing/2014/main" id="{BC664178-CEDA-46F4-B5A8-675DA206E68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l">
              <a:defRPr sz="1200"/>
            </a:lvl1pPr>
          </a:lstStyle>
          <a:p>
            <a:fld id="{FCF7DE61-DF8B-4BF3-A0D9-04CA72390EDD}" type="slidenum">
              <a:rPr lang="he-IL" smtClean="0"/>
              <a:t>‹#›</a:t>
            </a:fld>
            <a:endParaRPr lang="he-IL"/>
          </a:p>
        </p:txBody>
      </p:sp>
    </p:spTree>
    <p:extLst>
      <p:ext uri="{BB962C8B-B14F-4D97-AF65-F5344CB8AC3E}">
        <p14:creationId xmlns:p14="http://schemas.microsoft.com/office/powerpoint/2010/main" val="3083749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r">
              <a:defRPr sz="1200"/>
            </a:lvl1pPr>
          </a:lstStyle>
          <a:p>
            <a:endParaRPr lang="he-I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l">
              <a:defRPr sz="1200"/>
            </a:lvl1pPr>
          </a:lstStyle>
          <a:p>
            <a:fld id="{8FCB7351-3695-4B34-BD16-7CEA73C1ACEA}" type="datetimeFigureOut">
              <a:rPr lang="he-IL" smtClean="0"/>
              <a:t>ל'.סיון.תשפ"ב</a:t>
            </a:fld>
            <a:endParaRPr lang="he-I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he-I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r">
              <a:defRPr sz="1200"/>
            </a:lvl1pPr>
          </a:lstStyle>
          <a:p>
            <a:endParaRPr lang="he-I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l">
              <a:defRPr sz="1200"/>
            </a:lvl1pPr>
          </a:lstStyle>
          <a:p>
            <a:fld id="{280EF0F0-FBE1-4FA8-80B3-11666AFBA521}" type="slidenum">
              <a:rPr lang="he-IL" smtClean="0"/>
              <a:t>‹#›</a:t>
            </a:fld>
            <a:endParaRPr lang="he-IL"/>
          </a:p>
        </p:txBody>
      </p:sp>
    </p:spTree>
    <p:extLst>
      <p:ext uri="{BB962C8B-B14F-4D97-AF65-F5344CB8AC3E}">
        <p14:creationId xmlns:p14="http://schemas.microsoft.com/office/powerpoint/2010/main" val="4062827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a:p>
        </p:txBody>
      </p:sp>
      <p:sp>
        <p:nvSpPr>
          <p:cNvPr id="4" name="מציין מיקום של כותרת עליונה 3"/>
          <p:cNvSpPr>
            <a:spLocks noGrp="1"/>
          </p:cNvSpPr>
          <p:nvPr>
            <p:ph type="hdr" sz="quarter"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385C5E3-89C5-4A23-9E5F-BA1AEA4DA736}" type="slidenum">
              <a:rPr lang="he-IL" smtClean="0"/>
              <a:t>1</a:t>
            </a:fld>
            <a:endParaRPr lang="he-IL"/>
          </a:p>
        </p:txBody>
      </p:sp>
    </p:spTree>
    <p:extLst>
      <p:ext uri="{BB962C8B-B14F-4D97-AF65-F5344CB8AC3E}">
        <p14:creationId xmlns:p14="http://schemas.microsoft.com/office/powerpoint/2010/main" val="53020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374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47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3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038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10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08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48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17</a:t>
            </a:fld>
            <a:endParaRPr lang="en-US"/>
          </a:p>
        </p:txBody>
      </p:sp>
    </p:spTree>
    <p:extLst>
      <p:ext uri="{BB962C8B-B14F-4D97-AF65-F5344CB8AC3E}">
        <p14:creationId xmlns:p14="http://schemas.microsoft.com/office/powerpoint/2010/main" val="1328769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18</a:t>
            </a:fld>
            <a:endParaRPr lang="en-US"/>
          </a:p>
        </p:txBody>
      </p:sp>
    </p:spTree>
    <p:extLst>
      <p:ext uri="{BB962C8B-B14F-4D97-AF65-F5344CB8AC3E}">
        <p14:creationId xmlns:p14="http://schemas.microsoft.com/office/powerpoint/2010/main" val="3876204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91074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a:p>
        </p:txBody>
      </p:sp>
      <p:sp>
        <p:nvSpPr>
          <p:cNvPr id="4" name="מציין מיקום של כותרת עליונה 3"/>
          <p:cNvSpPr>
            <a:spLocks noGrp="1"/>
          </p:cNvSpPr>
          <p:nvPr>
            <p:ph type="hdr" sz="quarter"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385C5E3-89C5-4A23-9E5F-BA1AEA4DA736}" type="slidenum">
              <a:rPr lang="he-IL" smtClean="0"/>
              <a:t>2</a:t>
            </a:fld>
            <a:endParaRPr lang="he-IL"/>
          </a:p>
        </p:txBody>
      </p:sp>
    </p:spTree>
    <p:extLst>
      <p:ext uri="{BB962C8B-B14F-4D97-AF65-F5344CB8AC3E}">
        <p14:creationId xmlns:p14="http://schemas.microsoft.com/office/powerpoint/2010/main" val="259713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632939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21</a:t>
            </a:fld>
            <a:endParaRPr lang="en-US"/>
          </a:p>
        </p:txBody>
      </p:sp>
    </p:spTree>
    <p:extLst>
      <p:ext uri="{BB962C8B-B14F-4D97-AF65-F5344CB8AC3E}">
        <p14:creationId xmlns:p14="http://schemas.microsoft.com/office/powerpoint/2010/main" val="2945390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22</a:t>
            </a:fld>
            <a:endParaRPr lang="en-US"/>
          </a:p>
        </p:txBody>
      </p:sp>
    </p:spTree>
    <p:extLst>
      <p:ext uri="{BB962C8B-B14F-4D97-AF65-F5344CB8AC3E}">
        <p14:creationId xmlns:p14="http://schemas.microsoft.com/office/powerpoint/2010/main" val="2518516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447675" y="1262063"/>
            <a:ext cx="6053138" cy="34051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94874" y="4856814"/>
            <a:ext cx="5558988" cy="3973758"/>
          </a:xfrm>
          <a:prstGeom prst="rect">
            <a:avLst/>
          </a:prstGeom>
          <a:noFill/>
          <a:ln>
            <a:noFill/>
          </a:ln>
        </p:spPr>
        <p:txBody>
          <a:bodyPr spcFirstLastPara="1" wrap="square" lIns="93162" tIns="46568" rIns="93162" bIns="46568" anchor="t" anchorCtr="0">
            <a:noAutofit/>
          </a:bodyPr>
          <a:lstStyle/>
          <a:p>
            <a:endParaRPr/>
          </a:p>
        </p:txBody>
      </p:sp>
      <p:sp>
        <p:nvSpPr>
          <p:cNvPr id="103" name="Google Shape;103;p1:notes"/>
          <p:cNvSpPr txBox="1">
            <a:spLocks noGrp="1"/>
          </p:cNvSpPr>
          <p:nvPr>
            <p:ph type="sldNum" idx="12"/>
          </p:nvPr>
        </p:nvSpPr>
        <p:spPr>
          <a:xfrm>
            <a:off x="3936009" y="9585728"/>
            <a:ext cx="3011118" cy="506356"/>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x-none"/>
              <a:pPr algn="r" rtl="0"/>
              <a:t>23</a:t>
            </a:fld>
            <a:endParaRPr/>
          </a:p>
        </p:txBody>
      </p:sp>
    </p:spTree>
    <p:extLst>
      <p:ext uri="{BB962C8B-B14F-4D97-AF65-F5344CB8AC3E}">
        <p14:creationId xmlns:p14="http://schemas.microsoft.com/office/powerpoint/2010/main" val="344491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3</a:t>
            </a:fld>
            <a:endParaRPr lang="en-US"/>
          </a:p>
        </p:txBody>
      </p:sp>
    </p:spTree>
    <p:extLst>
      <p:ext uri="{BB962C8B-B14F-4D97-AF65-F5344CB8AC3E}">
        <p14:creationId xmlns:p14="http://schemas.microsoft.com/office/powerpoint/2010/main" val="3049933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447675" y="1262063"/>
            <a:ext cx="6053138" cy="34051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94874" y="4856814"/>
            <a:ext cx="5558988" cy="3973758"/>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936009" y="9585728"/>
            <a:ext cx="3011118" cy="506356"/>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x-none"/>
              <a:pPr algn="r" rtl="0"/>
              <a:t>4</a:t>
            </a:fld>
            <a:endParaRPr/>
          </a:p>
        </p:txBody>
      </p:sp>
    </p:spTree>
    <p:extLst>
      <p:ext uri="{BB962C8B-B14F-4D97-AF65-F5344CB8AC3E}">
        <p14:creationId xmlns:p14="http://schemas.microsoft.com/office/powerpoint/2010/main" val="68437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fld id="{937E0950-7630-4B72-A91E-FC6ABBB00A8C}" type="slidenum">
              <a:rPr lang="en-US" smtClean="0"/>
              <a:t>5</a:t>
            </a:fld>
            <a:endParaRPr lang="en-US"/>
          </a:p>
        </p:txBody>
      </p:sp>
    </p:spTree>
    <p:extLst>
      <p:ext uri="{BB962C8B-B14F-4D97-AF65-F5344CB8AC3E}">
        <p14:creationId xmlns:p14="http://schemas.microsoft.com/office/powerpoint/2010/main" val="247448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7443"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6</a:t>
            </a:fld>
            <a:endParaRPr lang="en-US"/>
          </a:p>
        </p:txBody>
      </p:sp>
    </p:spTree>
    <p:extLst>
      <p:ext uri="{BB962C8B-B14F-4D97-AF65-F5344CB8AC3E}">
        <p14:creationId xmlns:p14="http://schemas.microsoft.com/office/powerpoint/2010/main" val="3930103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98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88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26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A3BA864-CBF3-4BA7-A5FF-AF8C8FB6476C}" type="datetime8">
              <a:rPr lang="he-IL" smtClean="0"/>
              <a:t>29 ביוני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196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B4598CFB-5F6B-46C5-B0E9-8606F42A9C63}" type="datetime8">
              <a:rPr lang="he-IL" smtClean="0"/>
              <a:t>29 ביוני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3043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4215C41-AF7C-4533-BF80-9B91E6F9AA61}" type="datetime8">
              <a:rPr lang="he-IL" smtClean="0"/>
              <a:t>29 ביוני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0412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048DDC1-D380-45B0-BCA0-963052317ACC}" type="datetime8">
              <a:rPr lang="he-IL" smtClean="0"/>
              <a:t>29 ביוני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23992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32B81D0-5BA0-4EE9-8462-DFAEA3C3364A}" type="datetime8">
              <a:rPr lang="he-IL" smtClean="0"/>
              <a:t>29 ביוני 22</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291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355AE30E-6A74-4B44-ACCE-93389B19577C}" type="datetime8">
              <a:rPr lang="he-IL" smtClean="0"/>
              <a:t>29 ביוני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1066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8828D37-3BC3-49E2-9B6E-AA3E49152A08}" type="datetime8">
              <a:rPr lang="he-IL" smtClean="0"/>
              <a:t>29 ביוני 22</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408741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AB7D7F2-C66C-4BCE-9CD0-AE4065EEA5D4}" type="datetime8">
              <a:rPr lang="he-IL" smtClean="0"/>
              <a:t>29 ביוני 22</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9520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A8606E6-71FD-43C0-ABC7-30E7BCD8069F}" type="datetime8">
              <a:rPr lang="he-IL" smtClean="0"/>
              <a:t>29 ביוני 22</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6066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ACEBAEB-9DD4-48E0-B1DD-F2DCF6C107C2}" type="datetime8">
              <a:rPr lang="he-IL" smtClean="0"/>
              <a:t>29 ביוני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578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C496306-4841-4BBA-9748-02233F45205C}" type="datetime8">
              <a:rPr lang="he-IL" smtClean="0"/>
              <a:t>29 ביוני 22</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09346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3D32661-FF80-4BE4-BD26-2BB349EF55FF}" type="datetime8">
              <a:rPr lang="he-IL" smtClean="0"/>
              <a:t>29 ביוני 22</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9E282D-D310-42D8-B8FF-78ED45A44D81}" type="slidenum">
              <a:rPr lang="he-IL" smtClean="0"/>
              <a:t>‹#›</a:t>
            </a:fld>
            <a:endParaRPr lang="he-IL"/>
          </a:p>
        </p:txBody>
      </p:sp>
    </p:spTree>
    <p:extLst>
      <p:ext uri="{BB962C8B-B14F-4D97-AF65-F5344CB8AC3E}">
        <p14:creationId xmlns:p14="http://schemas.microsoft.com/office/powerpoint/2010/main" val="299589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18/10/relationships/comments" Target="../comments/modernComment_102_ED006552.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2D1_F2326625.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D2_29A9F027.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2D4_B7195E56.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2D3_FC650992.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8F_468B278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2DB_7A6831E5.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microsoft.com/office/2018/10/relationships/comments" Target="../comments/modernComment_140_47ED9C62.xm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2A8_77433AB5.xm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86_DA2175CA.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291_BB6D7EE5.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microsoft.com/office/2018/10/relationships/comments" Target="../comments/modernComment_2DA_46F57C19.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2CD_84149B37.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5232BC51-533E-43CF-AC59-668D57EEAB3E}"/>
              </a:ext>
            </a:extLst>
          </p:cNvPr>
          <p:cNvPicPr>
            <a:picLocks noChangeAspect="1"/>
          </p:cNvPicPr>
          <p:nvPr/>
        </p:nvPicPr>
        <p:blipFill>
          <a:blip r:embed="rId4">
            <a:grayscl/>
          </a:blip>
          <a:stretch>
            <a:fillRect/>
          </a:stretch>
        </p:blipFill>
        <p:spPr>
          <a:xfrm>
            <a:off x="-220080" y="-1294684"/>
            <a:ext cx="6386762" cy="4834879"/>
          </a:xfrm>
          <a:prstGeom prst="rect">
            <a:avLst/>
          </a:prstGeom>
        </p:spPr>
      </p:pic>
      <p:pic>
        <p:nvPicPr>
          <p:cNvPr id="20" name="תמונה 19">
            <a:extLst>
              <a:ext uri="{FF2B5EF4-FFF2-40B4-BE49-F238E27FC236}">
                <a16:creationId xmlns:a16="http://schemas.microsoft.com/office/drawing/2014/main" id="{EFF6DD1B-6599-4D8B-8FD2-716BC265D52A}"/>
              </a:ext>
            </a:extLst>
          </p:cNvPr>
          <p:cNvPicPr>
            <a:picLocks noChangeAspect="1"/>
          </p:cNvPicPr>
          <p:nvPr/>
        </p:nvPicPr>
        <p:blipFill rotWithShape="1">
          <a:blip r:embed="rId5">
            <a:grayscl/>
          </a:blip>
          <a:srcRect t="31714"/>
          <a:stretch/>
        </p:blipFill>
        <p:spPr>
          <a:xfrm>
            <a:off x="-220080" y="3083183"/>
            <a:ext cx="8253045" cy="3518148"/>
          </a:xfrm>
          <a:prstGeom prst="rect">
            <a:avLst/>
          </a:prstGeom>
        </p:spPr>
      </p:pic>
      <p:sp>
        <p:nvSpPr>
          <p:cNvPr id="11" name="מלבן מעוגל 10"/>
          <p:cNvSpPr/>
          <p:nvPr/>
        </p:nvSpPr>
        <p:spPr>
          <a:xfrm rot="4329447">
            <a:off x="6485617" y="241591"/>
            <a:ext cx="5891601" cy="5891601"/>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מעוגל 1"/>
          <p:cNvSpPr/>
          <p:nvPr/>
        </p:nvSpPr>
        <p:spPr>
          <a:xfrm rot="4329447">
            <a:off x="6566525" y="-91109"/>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p:nvSpPr>
        <p:spPr>
          <a:xfrm rot="4329447">
            <a:off x="6848692" y="92002"/>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657757" y="1060816"/>
            <a:ext cx="5453708" cy="3483005"/>
          </a:xfrm>
          <a:prstGeom prst="rect">
            <a:avLst/>
          </a:prstGeom>
        </p:spPr>
        <p:txBody>
          <a:bodyPr wrap="square" lIns="91440" tIns="45720" rIns="91440" bIns="45720" anchor="t">
            <a:spAutoFit/>
          </a:bodyPr>
          <a:lstStyle/>
          <a:p>
            <a:pPr algn="ctr" rtl="1">
              <a:spcBef>
                <a:spcPts val="1000"/>
              </a:spcBef>
            </a:pPr>
            <a:r>
              <a:rPr lang="en-US" sz="4800" b="1" dirty="0">
                <a:solidFill>
                  <a:schemeClr val="bg1"/>
                </a:solidFill>
                <a:latin typeface="Segoe UI" panose="020B0502040204020203" pitchFamily="34" charset="0"/>
                <a:ea typeface="Tahoma" panose="020B0604030504040204" pitchFamily="34" charset="0"/>
                <a:cs typeface="Segoe UI" panose="020B0502040204020203" pitchFamily="34" charset="0"/>
              </a:rPr>
              <a:t>Professional Trainings Report –Beit Shemesh </a:t>
            </a:r>
            <a:br>
              <a:rPr lang="en-US" sz="4800" b="1" dirty="0">
                <a:solidFill>
                  <a:schemeClr val="bg1"/>
                </a:solidFill>
                <a:latin typeface="Segoe UI" panose="020B0502040204020203" pitchFamily="34" charset="0"/>
                <a:ea typeface="Tahoma" panose="020B0604030504040204" pitchFamily="34" charset="0"/>
                <a:cs typeface="Segoe UI" panose="020B0502040204020203" pitchFamily="34" charset="0"/>
              </a:rPr>
            </a:br>
            <a:r>
              <a:rPr lang="en-US" sz="4800" b="1" dirty="0">
                <a:solidFill>
                  <a:schemeClr val="bg1"/>
                </a:solidFill>
                <a:latin typeface="Segoe UI" panose="020B0502040204020203" pitchFamily="34" charset="0"/>
                <a:ea typeface="Tahoma" panose="020B0604030504040204" pitchFamily="34" charset="0"/>
                <a:cs typeface="Segoe UI" panose="020B0502040204020203" pitchFamily="34" charset="0"/>
              </a:rPr>
              <a:t>&amp; Tira </a:t>
            </a:r>
            <a:endParaRPr lang="he-IL" sz="4800" b="1" dirty="0">
              <a:solidFill>
                <a:schemeClr val="bg1"/>
              </a:solidFill>
              <a:latin typeface="Segoe UI" panose="020B0502040204020203" pitchFamily="34" charset="0"/>
              <a:ea typeface="Tahoma" panose="020B0604030504040204" pitchFamily="34" charset="0"/>
              <a:cs typeface="Segoe UI" panose="020B0502040204020203" pitchFamily="34" charset="0"/>
            </a:endParaRPr>
          </a:p>
          <a:p>
            <a:pPr algn="ctr">
              <a:spcBef>
                <a:spcPts val="1000"/>
              </a:spcBef>
            </a:pPr>
            <a:r>
              <a:rPr lang="en-US" sz="2000" dirty="0">
                <a:solidFill>
                  <a:schemeClr val="bg1"/>
                </a:solidFill>
                <a:latin typeface="Segoe UI"/>
                <a:ea typeface="Tahoma"/>
                <a:cs typeface="Segoe UI"/>
              </a:rPr>
              <a:t>June 2022</a:t>
            </a:r>
            <a:endParaRPr lang="he-IL" sz="2000" dirty="0">
              <a:solidFill>
                <a:schemeClr val="bg1"/>
              </a:solidFill>
              <a:latin typeface="Segoe UI"/>
              <a:ea typeface="Tahoma"/>
              <a:cs typeface="Segoe UI"/>
            </a:endParaRPr>
          </a:p>
        </p:txBody>
      </p:sp>
      <p:grpSp>
        <p:nvGrpSpPr>
          <p:cNvPr id="27" name="Group 26">
            <a:extLst>
              <a:ext uri="{FF2B5EF4-FFF2-40B4-BE49-F238E27FC236}">
                <a16:creationId xmlns:a16="http://schemas.microsoft.com/office/drawing/2014/main" id="{84D03AFD-BA4B-47BD-9358-C1102574F075}"/>
              </a:ext>
            </a:extLst>
          </p:cNvPr>
          <p:cNvGrpSpPr/>
          <p:nvPr/>
        </p:nvGrpSpPr>
        <p:grpSpPr>
          <a:xfrm>
            <a:off x="-113663" y="6268004"/>
            <a:ext cx="8146628" cy="594107"/>
            <a:chOff x="-116958" y="6457504"/>
            <a:chExt cx="8146628" cy="594107"/>
          </a:xfrm>
        </p:grpSpPr>
        <p:sp>
          <p:nvSpPr>
            <p:cNvPr id="28" name="Rectangle: Rounded Corners 27">
              <a:extLst>
                <a:ext uri="{FF2B5EF4-FFF2-40B4-BE49-F238E27FC236}">
                  <a16:creationId xmlns:a16="http://schemas.microsoft.com/office/drawing/2014/main" id="{E1DF3481-E3F9-40B5-B1E5-F5E4C63AC59E}"/>
                </a:ext>
              </a:extLst>
            </p:cNvPr>
            <p:cNvSpPr/>
            <p:nvPr/>
          </p:nvSpPr>
          <p:spPr>
            <a:xfrm>
              <a:off x="-116958" y="6528391"/>
              <a:ext cx="7973116"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Rectangle: Rounded Corners 28">
              <a:extLst>
                <a:ext uri="{FF2B5EF4-FFF2-40B4-BE49-F238E27FC236}">
                  <a16:creationId xmlns:a16="http://schemas.microsoft.com/office/drawing/2014/main" id="{38E446F3-211A-4960-BDF8-EF79A4AF8809}"/>
                </a:ext>
              </a:extLst>
            </p:cNvPr>
            <p:cNvSpPr/>
            <p:nvPr/>
          </p:nvSpPr>
          <p:spPr>
            <a:xfrm>
              <a:off x="-74426" y="6457504"/>
              <a:ext cx="8104096"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TextBox 29">
              <a:extLst>
                <a:ext uri="{FF2B5EF4-FFF2-40B4-BE49-F238E27FC236}">
                  <a16:creationId xmlns:a16="http://schemas.microsoft.com/office/drawing/2014/main" id="{0E2574B9-F5CA-4ACF-9D63-BA9C1916B8C6}"/>
                </a:ext>
              </a:extLst>
            </p:cNvPr>
            <p:cNvSpPr txBox="1"/>
            <p:nvPr/>
          </p:nvSpPr>
          <p:spPr>
            <a:xfrm>
              <a:off x="-15753" y="6633215"/>
              <a:ext cx="7973116" cy="261610"/>
            </a:xfrm>
            <a:prstGeom prst="rect">
              <a:avLst/>
            </a:prstGeom>
            <a:noFill/>
          </p:spPr>
          <p:txBody>
            <a:bodyPr wrap="square" rtlCol="1">
              <a:spAutoFit/>
            </a:bodyPr>
            <a:lstStyle/>
            <a:p>
              <a:pPr algn="l" rtl="0"/>
              <a:r>
                <a:rPr lang="en-US" sz="1050" dirty="0">
                  <a:solidFill>
                    <a:schemeClr val="bg1">
                      <a:lumMod val="50000"/>
                    </a:schemeClr>
                  </a:solidFill>
                  <a:latin typeface="Calibri" panose="020F0502020204030204" pitchFamily="34" charset="0"/>
                  <a:cs typeface="Calibri" panose="020F0502020204030204" pitchFamily="34" charset="0"/>
                </a:rPr>
                <a:t>The</a:t>
              </a:r>
              <a:r>
                <a:rPr lang="en-GB" sz="1050" dirty="0">
                  <a:solidFill>
                    <a:schemeClr val="bg1">
                      <a:lumMod val="50000"/>
                    </a:schemeClr>
                  </a:solidFill>
                  <a:latin typeface="Calibri" panose="020F0502020204030204" pitchFamily="34" charset="0"/>
                  <a:cs typeface="Calibri" panose="020F0502020204030204" pitchFamily="34" charset="0"/>
                </a:rPr>
                <a:t> CET’s</a:t>
              </a:r>
              <a:r>
                <a:rPr lang="en-US" sz="105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50" dirty="0">
                <a:solidFill>
                  <a:schemeClr val="bg1">
                    <a:lumMod val="50000"/>
                  </a:schemeClr>
                </a:solidFill>
                <a:latin typeface="Calibri" panose="020F0502020204030204" pitchFamily="34" charset="0"/>
                <a:cs typeface="Calibri" panose="020F0502020204030204" pitchFamily="34" charset="0"/>
              </a:endParaRPr>
            </a:p>
          </p:txBody>
        </p:sp>
      </p:grpSp>
      <p:sp>
        <p:nvSpPr>
          <p:cNvPr id="21" name="TextBox 20">
            <a:extLst>
              <a:ext uri="{FF2B5EF4-FFF2-40B4-BE49-F238E27FC236}">
                <a16:creationId xmlns:a16="http://schemas.microsoft.com/office/drawing/2014/main" id="{66D1B4D4-AB9A-4A06-B049-EAFCD7F63F85}"/>
              </a:ext>
            </a:extLst>
          </p:cNvPr>
          <p:cNvSpPr txBox="1"/>
          <p:nvPr/>
        </p:nvSpPr>
        <p:spPr>
          <a:xfrm>
            <a:off x="10851504" y="6580833"/>
            <a:ext cx="803425" cy="215444"/>
          </a:xfrm>
          <a:prstGeom prst="rect">
            <a:avLst/>
          </a:prstGeom>
          <a:noFill/>
        </p:spPr>
        <p:txBody>
          <a:bodyPr wrap="none" rtlCol="1">
            <a:spAutoFit/>
          </a:bodyPr>
          <a:lstStyle/>
          <a:p>
            <a:r>
              <a:rPr lang="he-IL" sz="800">
                <a:solidFill>
                  <a:schemeClr val="bg1"/>
                </a:solidFill>
                <a:latin typeface="Tahoma" panose="020B0604030504040204" pitchFamily="34" charset="0"/>
                <a:ea typeface="Tahoma" panose="020B0604030504040204" pitchFamily="34" charset="0"/>
                <a:cs typeface="Tahoma" panose="020B0604030504040204" pitchFamily="34" charset="0"/>
              </a:rPr>
              <a:t>צילום: "מסע"</a:t>
            </a:r>
          </a:p>
        </p:txBody>
      </p:sp>
      <p:pic>
        <p:nvPicPr>
          <p:cNvPr id="22" name="Picture 21">
            <a:extLst>
              <a:ext uri="{FF2B5EF4-FFF2-40B4-BE49-F238E27FC236}">
                <a16:creationId xmlns:a16="http://schemas.microsoft.com/office/drawing/2014/main" id="{3D49642C-36AE-4FA2-BEE2-1BF6DE66AD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8882" y="6456112"/>
            <a:ext cx="996329" cy="305510"/>
          </a:xfrm>
          <a:prstGeom prst="rect">
            <a:avLst/>
          </a:prstGeom>
        </p:spPr>
      </p:pic>
      <p:pic>
        <p:nvPicPr>
          <p:cNvPr id="23" name="Picture 4" descr="https://westeurope1-mediap.svc.ms/transform/thumbnail?provider=spo&amp;inputFormat=png&amp;cs=fFNQTw&amp;docid=https%3A%2F%2Fcet365.sharepoint.com%3A443%2F_api%2Fv2.0%2Fdrives%2Fb!2wHxPgjkP0ysVFtsv2YxNyW-o0uqA8JFuQ_YwlUQfrcd6ZYw1-vlTLKzVtdDkLVX%2Fitems%2F01GQLBMVY2TSVRJLQYBRHZYZ6G6RQST3WC%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6&amp;height=297&amp;action=Access">
            <a:extLst>
              <a:ext uri="{FF2B5EF4-FFF2-40B4-BE49-F238E27FC236}">
                <a16:creationId xmlns:a16="http://schemas.microsoft.com/office/drawing/2014/main" id="{4DFA9EBE-D88D-41A6-BA43-81C2409006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839" t="16728" r="36226" b="19001"/>
          <a:stretch/>
        </p:blipFill>
        <p:spPr bwMode="auto">
          <a:xfrm>
            <a:off x="11298291" y="5491478"/>
            <a:ext cx="889591" cy="8793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s://westeurope1-mediap.svc.ms/transform/thumbnail?provider=spo&amp;inputFormat=png&amp;cs=fFNQTw&amp;docid=https%3A%2F%2Fcet365.sharepoint.com%3A443%2F_api%2Fv2.0%2Fdrives%2Fb!2wHxPgjkP0ysVFtsv2YxNyW-o0uqA8JFuQ_YwlUQfrcd6ZYw1-vlTLKzVtdDkLVX%2Fitems%2F01GQLBMV4Y45AL73IKCBAJKNHWMEYT2TW5%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8&amp;height=228&amp;action=Access">
            <a:extLst>
              <a:ext uri="{FF2B5EF4-FFF2-40B4-BE49-F238E27FC236}">
                <a16:creationId xmlns:a16="http://schemas.microsoft.com/office/drawing/2014/main" id="{1DBAE475-63F4-4C1C-A304-319DEFEC7F0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526" t="30056" r="22199" b="43315"/>
          <a:stretch/>
        </p:blipFill>
        <p:spPr bwMode="auto">
          <a:xfrm>
            <a:off x="10247904" y="6020227"/>
            <a:ext cx="1207200" cy="2326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DA10E769-95BF-4BF6-BA3D-46193B534248}"/>
              </a:ext>
            </a:extLst>
          </p:cNvPr>
          <p:cNvPicPr>
            <a:picLocks noChangeAspect="1"/>
          </p:cNvPicPr>
          <p:nvPr/>
        </p:nvPicPr>
        <p:blipFill>
          <a:blip r:embed="rId9"/>
          <a:stretch>
            <a:fillRect/>
          </a:stretch>
        </p:blipFill>
        <p:spPr>
          <a:xfrm>
            <a:off x="9812951" y="6403176"/>
            <a:ext cx="1081950" cy="425149"/>
          </a:xfrm>
          <a:prstGeom prst="rect">
            <a:avLst/>
          </a:prstGeom>
        </p:spPr>
      </p:pic>
      <p:pic>
        <p:nvPicPr>
          <p:cNvPr id="1026" name="Picture 2" descr="נווה שמיר - לגור בטבע. לחיות בעיר.">
            <a:extLst>
              <a:ext uri="{FF2B5EF4-FFF2-40B4-BE49-F238E27FC236}">
                <a16:creationId xmlns:a16="http://schemas.microsoft.com/office/drawing/2014/main" id="{41A9F566-39C1-A077-0841-7A4D54B850C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939" r="20074"/>
          <a:stretch/>
        </p:blipFill>
        <p:spPr bwMode="auto">
          <a:xfrm>
            <a:off x="11542079" y="6312910"/>
            <a:ext cx="443394" cy="523220"/>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27483EFF-28BD-4AC6-AC3B-CC8D32AE9289}"/>
              </a:ext>
            </a:extLst>
          </p:cNvPr>
          <p:cNvPicPr>
            <a:picLocks noChangeAspect="1"/>
          </p:cNvPicPr>
          <p:nvPr/>
        </p:nvPicPr>
        <p:blipFill>
          <a:blip r:embed="rId11"/>
          <a:stretch>
            <a:fillRect/>
          </a:stretch>
        </p:blipFill>
        <p:spPr>
          <a:xfrm>
            <a:off x="10925172" y="6345074"/>
            <a:ext cx="443395" cy="483251"/>
          </a:xfrm>
          <a:prstGeom prst="rect">
            <a:avLst/>
          </a:prstGeom>
        </p:spPr>
      </p:pic>
    </p:spTree>
    <p:extLst>
      <p:ext uri="{BB962C8B-B14F-4D97-AF65-F5344CB8AC3E}">
        <p14:creationId xmlns:p14="http://schemas.microsoft.com/office/powerpoint/2010/main" val="397622613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Awareness of potential planning solutions to improve the public space for young children &amp; caregivers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97091" cy="594107"/>
            <a:chOff x="-116958" y="6457504"/>
            <a:chExt cx="10597091"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55919" y="6604873"/>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318026" y="449970"/>
            <a:ext cx="6211290" cy="6370975"/>
          </a:xfrm>
          <a:prstGeom prst="rect">
            <a:avLst/>
          </a:prstGeom>
          <a:noFill/>
        </p:spPr>
        <p:txBody>
          <a:bodyPr wrap="square" rtlCol="1">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About two thirds of the participants felt the public spaces and/or municipal services in the city </a:t>
            </a:r>
            <a:r>
              <a:rPr lang="en-US" sz="1600" b="1" dirty="0">
                <a:solidFill>
                  <a:prstClr val="black"/>
                </a:solidFill>
                <a:latin typeface="Segoe UI" panose="020B0502040204020203" pitchFamily="34" charset="0"/>
                <a:ea typeface="Tahoma" panose="020B0604030504040204" pitchFamily="34" charset="0"/>
                <a:cs typeface="Segoe UI" panose="020B0502040204020203" pitchFamily="34" charset="0"/>
              </a:rPr>
              <a:t>do not</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 currently accommodate EC needs.</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There were significant differences between the teams on this issue: </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82% of Tira team members (n=22) felt public spaces were not accommodating, or were accommodating to a small extent, as opposed to 36% of Beit Shemesh team members (n=14) who felt public spaces in the city accommodated EC needs to a small extent.</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Over 70% of the participants felt the training clarified the need to integrate EC needs and content in their work to a large or very large extent.</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Here too, there were significant differences between the teams: 91% of Tira team members (n=22) as opposed to 43% of Beit Shemesh team members (n=14) who reported this effect.</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2" name="תרשים 11">
            <a:extLst>
              <a:ext uri="{FF2B5EF4-FFF2-40B4-BE49-F238E27FC236}">
                <a16:creationId xmlns:a16="http://schemas.microsoft.com/office/drawing/2014/main" id="{EADC5B0D-8CCB-4576-ACF5-6047493E2C85}"/>
              </a:ext>
            </a:extLst>
          </p:cNvPr>
          <p:cNvGraphicFramePr>
            <a:graphicFrameLocks/>
          </p:cNvGraphicFramePr>
          <p:nvPr>
            <p:extLst>
              <p:ext uri="{D42A27DB-BD31-4B8C-83A1-F6EECF244321}">
                <p14:modId xmlns:p14="http://schemas.microsoft.com/office/powerpoint/2010/main" val="2103156487"/>
              </p:ext>
            </p:extLst>
          </p:nvPr>
        </p:nvGraphicFramePr>
        <p:xfrm>
          <a:off x="662684" y="370442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תרשים 12">
            <a:extLst>
              <a:ext uri="{FF2B5EF4-FFF2-40B4-BE49-F238E27FC236}">
                <a16:creationId xmlns:a16="http://schemas.microsoft.com/office/drawing/2014/main" id="{EA36AA90-C04F-4932-BBFB-8E04B4D68E5C}"/>
              </a:ext>
            </a:extLst>
          </p:cNvPr>
          <p:cNvGraphicFramePr>
            <a:graphicFrameLocks/>
          </p:cNvGraphicFramePr>
          <p:nvPr>
            <p:extLst>
              <p:ext uri="{D42A27DB-BD31-4B8C-83A1-F6EECF244321}">
                <p14:modId xmlns:p14="http://schemas.microsoft.com/office/powerpoint/2010/main" val="1022433121"/>
              </p:ext>
            </p:extLst>
          </p:nvPr>
        </p:nvGraphicFramePr>
        <p:xfrm>
          <a:off x="570803" y="680861"/>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63389221"/>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Partners’ onboarding, establishing inter-administrative and cross-sectional collaboration mechanisms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650055" cy="594107"/>
            <a:chOff x="-116958" y="6457504"/>
            <a:chExt cx="10650055"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208883" y="6592217"/>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370990" y="1368897"/>
            <a:ext cx="6146307" cy="4524315"/>
          </a:xfrm>
          <a:prstGeom prst="rect">
            <a:avLst/>
          </a:prstGeom>
          <a:noFill/>
        </p:spPr>
        <p:txBody>
          <a:bodyPr wrap="square" rtlCol="1">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About 25% of all the participants reported that the training helped them create new professional/business/social relationships*, with 27% of Tira team members (n=22) and 21% of Beit Shemesh team members (n=14) having reported this gain.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In addition, about 25% of all the participants reported that the training opened opportunities for new collaborations to a large or very large extent.</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Here too, significant differences emerged between the Tira team (32%, n=32) and the Beit Shemesh team (14%, n=14).</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3" name="תרשים 12">
            <a:extLst>
              <a:ext uri="{FF2B5EF4-FFF2-40B4-BE49-F238E27FC236}">
                <a16:creationId xmlns:a16="http://schemas.microsoft.com/office/drawing/2014/main" id="{04847C34-8E43-4E4E-9C76-7C54996D780C}"/>
              </a:ext>
            </a:extLst>
          </p:cNvPr>
          <p:cNvGraphicFramePr>
            <a:graphicFrameLocks/>
          </p:cNvGraphicFramePr>
          <p:nvPr>
            <p:extLst>
              <p:ext uri="{D42A27DB-BD31-4B8C-83A1-F6EECF244321}">
                <p14:modId xmlns:p14="http://schemas.microsoft.com/office/powerpoint/2010/main" val="536108421"/>
              </p:ext>
            </p:extLst>
          </p:nvPr>
        </p:nvGraphicFramePr>
        <p:xfrm>
          <a:off x="674703" y="1309852"/>
          <a:ext cx="4545288" cy="372299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6972E701-96C1-42E8-B8CA-AB49C8FC0936}"/>
              </a:ext>
            </a:extLst>
          </p:cNvPr>
          <p:cNvSpPr txBox="1"/>
          <p:nvPr/>
        </p:nvSpPr>
        <p:spPr>
          <a:xfrm>
            <a:off x="0" y="6203643"/>
            <a:ext cx="7723573" cy="246221"/>
          </a:xfrm>
          <a:prstGeom prst="rect">
            <a:avLst/>
          </a:prstGeom>
          <a:noFill/>
        </p:spPr>
        <p:txBody>
          <a:bodyPr wrap="square">
            <a:spAutoFit/>
          </a:bodyPr>
          <a:lstStyle/>
          <a:p>
            <a:pPr algn="l" rtl="0"/>
            <a:r>
              <a:rPr lang="en-US" sz="1000" dirty="0"/>
              <a:t>What was the main trainings’ contribution? (multi optional question) I’ve made new professional / business / social contacts</a:t>
            </a:r>
            <a:endParaRPr lang="he-IL" sz="1000" dirty="0"/>
          </a:p>
        </p:txBody>
      </p:sp>
    </p:spTree>
    <p:extLst>
      <p:ext uri="{BB962C8B-B14F-4D97-AF65-F5344CB8AC3E}">
        <p14:creationId xmlns:p14="http://schemas.microsoft.com/office/powerpoint/2010/main" val="69900291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Considering young children &amp; caregivers’ POV when designing public spaces for their use</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43271" cy="594107"/>
            <a:chOff x="-116958" y="6457504"/>
            <a:chExt cx="10543271"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02099" y="6611389"/>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4636691" y="379083"/>
            <a:ext cx="7057300" cy="5632311"/>
          </a:xfrm>
          <a:prstGeom prst="rect">
            <a:avLst/>
          </a:prstGeom>
          <a:noFill/>
        </p:spPr>
        <p:txBody>
          <a:bodyPr wrap="square" rtlCol="1">
            <a:spAutoFit/>
          </a:bodyPr>
          <a:lstStyle/>
          <a:p>
            <a:pPr marL="285750" indent="-285750" algn="l" rtl="0">
              <a:lnSpc>
                <a:spcPct val="150000"/>
              </a:lnSpc>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About 50% of the participants reported that the training helped them, to a large or very large extent,</a:t>
            </a:r>
            <a:r>
              <a:rPr kumimoji="0" lang="en-US" sz="16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understand how EC content could be implemented in their work.</a:t>
            </a:r>
            <a:br>
              <a:rPr kumimoji="0" lang="en-US" sz="16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br>
            <a:r>
              <a:rPr kumimoji="0" lang="en-US" sz="16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Here too, significant differences emerged between the Tira team (68%, n=22) and the Beit Shemesh team (36%, n=14).</a:t>
            </a:r>
          </a:p>
          <a:p>
            <a:pPr marL="285750" indent="-285750" algn="l" rtl="0">
              <a:lnSpc>
                <a:spcPct val="150000"/>
              </a:lnSpc>
              <a:buFont typeface="Arial" panose="020B0604020202020204" pitchFamily="34" charset="0"/>
              <a:buChar char="•"/>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About 50% of participants reported that the training motivated them to implement new ideas in the spirit of Urban95 to benefit young children and their caregivers*, with a higher rate of Tira team members reporting having received this gain (59%) as opposed to Beit Shemesh team members (21%).</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In addition, 50% of the participants reported that the training inspired them to think and come up with new actionable ideas in the spirit of Urban95**.</a:t>
            </a:r>
            <a:b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Here too, a higher rate of Tira team members reported having received this gain (64%), as opposed to Beit Shemesh team members (29%).</a:t>
            </a:r>
          </a:p>
        </p:txBody>
      </p:sp>
      <p:graphicFrame>
        <p:nvGraphicFramePr>
          <p:cNvPr id="14" name="תרשים 13">
            <a:extLst>
              <a:ext uri="{FF2B5EF4-FFF2-40B4-BE49-F238E27FC236}">
                <a16:creationId xmlns:a16="http://schemas.microsoft.com/office/drawing/2014/main" id="{AF80A2D3-BEAF-4479-A7EF-E7B4750EC74D}"/>
              </a:ext>
            </a:extLst>
          </p:cNvPr>
          <p:cNvGraphicFramePr>
            <a:graphicFrameLocks/>
          </p:cNvGraphicFramePr>
          <p:nvPr>
            <p:extLst>
              <p:ext uri="{D42A27DB-BD31-4B8C-83A1-F6EECF244321}">
                <p14:modId xmlns:p14="http://schemas.microsoft.com/office/powerpoint/2010/main" val="1339647535"/>
              </p:ext>
            </p:extLst>
          </p:nvPr>
        </p:nvGraphicFramePr>
        <p:xfrm>
          <a:off x="-284086" y="1475419"/>
          <a:ext cx="4749555" cy="352444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1B28865F-4A36-49FC-82A1-F6BBBF81DF04}"/>
              </a:ext>
            </a:extLst>
          </p:cNvPr>
          <p:cNvSpPr txBox="1"/>
          <p:nvPr/>
        </p:nvSpPr>
        <p:spPr>
          <a:xfrm>
            <a:off x="26695" y="6200559"/>
            <a:ext cx="7120149" cy="246221"/>
          </a:xfrm>
          <a:prstGeom prst="rect">
            <a:avLst/>
          </a:prstGeom>
          <a:noFill/>
        </p:spPr>
        <p:txBody>
          <a:bodyPr wrap="square">
            <a:spAutoFit/>
          </a:bodyPr>
          <a:lstStyle/>
          <a:p>
            <a:pPr algn="l" rtl="0"/>
            <a:r>
              <a:rPr lang="en-US" sz="1000" dirty="0"/>
              <a:t>**What was the main trainings’ contribution? (multi optional question) The training inspired me to think of new Urban95 ideas</a:t>
            </a:r>
            <a:endParaRPr lang="he-IL" sz="1000" dirty="0"/>
          </a:p>
        </p:txBody>
      </p:sp>
      <p:sp>
        <p:nvSpPr>
          <p:cNvPr id="15" name="TextBox 14">
            <a:extLst>
              <a:ext uri="{FF2B5EF4-FFF2-40B4-BE49-F238E27FC236}">
                <a16:creationId xmlns:a16="http://schemas.microsoft.com/office/drawing/2014/main" id="{0555A03B-5E3C-4F4E-9E28-302293ABDA0C}"/>
              </a:ext>
            </a:extLst>
          </p:cNvPr>
          <p:cNvSpPr txBox="1"/>
          <p:nvPr/>
        </p:nvSpPr>
        <p:spPr>
          <a:xfrm>
            <a:off x="26695" y="6014563"/>
            <a:ext cx="7120149" cy="400110"/>
          </a:xfrm>
          <a:prstGeom prst="rect">
            <a:avLst/>
          </a:prstGeom>
          <a:noFill/>
        </p:spPr>
        <p:txBody>
          <a:bodyPr wrap="square">
            <a:spAutoFit/>
          </a:bodyPr>
          <a:lstStyle/>
          <a:p>
            <a:pPr algn="l" rtl="0"/>
            <a:r>
              <a:rPr lang="en-US" sz="1000" dirty="0"/>
              <a:t>*What was the main trainings’ contribution? (multi optional question) I’m motivated to implement Urban95 ideas</a:t>
            </a:r>
            <a:endParaRPr lang="he-IL" sz="1000" dirty="0"/>
          </a:p>
          <a:p>
            <a:pPr algn="l" rtl="0"/>
            <a:endParaRPr lang="he-IL" sz="1000" dirty="0"/>
          </a:p>
        </p:txBody>
      </p:sp>
    </p:spTree>
    <p:extLst>
      <p:ext uri="{BB962C8B-B14F-4D97-AF65-F5344CB8AC3E}">
        <p14:creationId xmlns:p14="http://schemas.microsoft.com/office/powerpoint/2010/main" val="3071893078"/>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78782" cy="594107"/>
            <a:chOff x="-116958" y="6457504"/>
            <a:chExt cx="10578782"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37610" y="6596003"/>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90192" y="596602"/>
            <a:ext cx="11011616" cy="5632311"/>
          </a:xfrm>
          <a:prstGeom prst="rect">
            <a:avLst/>
          </a:prstGeom>
          <a:noFill/>
        </p:spPr>
        <p:txBody>
          <a:bodyPr wrap="square" rtlCol="1">
            <a:spAutoFit/>
          </a:bodyPr>
          <a:lstStyle/>
          <a:p>
            <a:pPr marR="0" lvl="0" algn="l" defTabSz="914400" rtl="0" eaLnBrk="1" fontAlgn="auto" latinLnBrk="0" hangingPunct="1">
              <a:lnSpc>
                <a:spcPct val="150000"/>
              </a:lnSpc>
              <a:spcBef>
                <a:spcPts val="0"/>
              </a:spcBef>
              <a:spcAft>
                <a:spcPts val="0"/>
              </a:spcAft>
              <a:buClrTx/>
              <a:buSzTx/>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Following the training the Beit Shemesh and Tira teams made several suggestions regarding how to adapt public spaces to meet EC needs:</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Participants noted that the early childhood perspective should be taken into account when planning public institutions and buildings (such as community centers and playrooms), planning parks, and adapting services and content to meet the needs of young children and their caregivers (enrichment services for parents and children).</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0" name="Rectangle: Rounded Corners 9">
            <a:extLst>
              <a:ext uri="{FF2B5EF4-FFF2-40B4-BE49-F238E27FC236}">
                <a16:creationId xmlns:a16="http://schemas.microsoft.com/office/drawing/2014/main" id="{C6AA3926-3EEC-453A-9144-E698D3848D9F}"/>
              </a:ext>
            </a:extLst>
          </p:cNvPr>
          <p:cNvSpPr/>
          <p:nvPr/>
        </p:nvSpPr>
        <p:spPr>
          <a:xfrm>
            <a:off x="985894" y="1474844"/>
            <a:ext cx="4169289" cy="1442291"/>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Rectangle 2">
            <a:extLst>
              <a:ext uri="{FF2B5EF4-FFF2-40B4-BE49-F238E27FC236}">
                <a16:creationId xmlns:a16="http://schemas.microsoft.com/office/drawing/2014/main" id="{1DEF5C23-801F-40C8-B40D-1AC66CF2AD3C}"/>
              </a:ext>
            </a:extLst>
          </p:cNvPr>
          <p:cNvSpPr/>
          <p:nvPr/>
        </p:nvSpPr>
        <p:spPr>
          <a:xfrm>
            <a:off x="1143783" y="1462144"/>
            <a:ext cx="4011400" cy="1477328"/>
          </a:xfrm>
          <a:prstGeom prst="rect">
            <a:avLst/>
          </a:prstGeom>
        </p:spPr>
        <p:txBody>
          <a:bodyPr wrap="square">
            <a:spAutoFit/>
          </a:bodyPr>
          <a:lstStyle/>
          <a:p>
            <a:pPr algn="l" rtl="0">
              <a:lnSpc>
                <a:spcPct val="150000"/>
              </a:lnSpc>
              <a:defRPr/>
            </a:pPr>
            <a:r>
              <a:rPr lang="en-GB"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Planning:</a:t>
            </a: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“To address the topic at the statutory planning stage” (Beit Shemesh)</a:t>
            </a:r>
            <a:endPar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“Integrating the Urban95 approach in every physical plan” (Tira)</a:t>
            </a:r>
            <a:endPar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9D063030-9C30-40E8-B144-7F67F437D002}"/>
              </a:ext>
            </a:extLst>
          </p:cNvPr>
          <p:cNvSpPr/>
          <p:nvPr/>
        </p:nvSpPr>
        <p:spPr>
          <a:xfrm>
            <a:off x="6147796" y="1291690"/>
            <a:ext cx="5611901" cy="1595502"/>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Rectangle 2">
            <a:extLst>
              <a:ext uri="{FF2B5EF4-FFF2-40B4-BE49-F238E27FC236}">
                <a16:creationId xmlns:a16="http://schemas.microsoft.com/office/drawing/2014/main" id="{A230FCF6-A5BF-48C6-8715-A7ABCF8FBDA0}"/>
              </a:ext>
            </a:extLst>
          </p:cNvPr>
          <p:cNvSpPr/>
          <p:nvPr/>
        </p:nvSpPr>
        <p:spPr>
          <a:xfrm>
            <a:off x="6338765" y="1258444"/>
            <a:ext cx="5229962" cy="1661993"/>
          </a:xfrm>
          <a:prstGeom prst="rect">
            <a:avLst/>
          </a:prstGeom>
        </p:spPr>
        <p:txBody>
          <a:bodyPr wrap="square">
            <a:spAutoFit/>
          </a:bodyPr>
          <a:lstStyle/>
          <a:p>
            <a:pPr algn="l" rtl="0">
              <a:lnSpc>
                <a:spcPct val="150000"/>
              </a:lnSpc>
              <a:defRPr/>
            </a:pPr>
            <a:r>
              <a:rPr lang="en-US" sz="1100" b="1" dirty="0">
                <a:solidFill>
                  <a:srgbClr val="36636F"/>
                </a:solidFill>
                <a:latin typeface="Segoe UI" panose="020B0502040204020203" pitchFamily="34" charset="0"/>
                <a:ea typeface="Tahoma" panose="020B0604030504040204" pitchFamily="34" charset="0"/>
                <a:cs typeface="Segoe UI" panose="020B0502040204020203" pitchFamily="34" charset="0"/>
              </a:rPr>
              <a:t>Infrastructural work</a:t>
            </a: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 to adapt public spaces to meet the needs of young children and their parents:</a:t>
            </a:r>
            <a:endParaRPr lang="he-IL" sz="11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“To work on adapting the space and making it accessible, for example, building proper sidewalks, planting more trees” (Tira)</a:t>
            </a:r>
            <a:endParaRPr lang="he-IL" sz="9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“Increasing the number and size of spaces suited to early childhood activities” (Beit Shemesh)</a:t>
            </a:r>
            <a:endParaRPr lang="he-IL" sz="11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p:txBody>
      </p:sp>
      <p:sp>
        <p:nvSpPr>
          <p:cNvPr id="16" name="Rectangle: Rounded Corners 15">
            <a:extLst>
              <a:ext uri="{FF2B5EF4-FFF2-40B4-BE49-F238E27FC236}">
                <a16:creationId xmlns:a16="http://schemas.microsoft.com/office/drawing/2014/main" id="{01A00578-716A-4BE1-BE14-FA94E5826C39}"/>
              </a:ext>
            </a:extLst>
          </p:cNvPr>
          <p:cNvSpPr/>
          <p:nvPr/>
        </p:nvSpPr>
        <p:spPr>
          <a:xfrm>
            <a:off x="6139072" y="3092565"/>
            <a:ext cx="5550172" cy="1618943"/>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Rectangle 2">
            <a:extLst>
              <a:ext uri="{FF2B5EF4-FFF2-40B4-BE49-F238E27FC236}">
                <a16:creationId xmlns:a16="http://schemas.microsoft.com/office/drawing/2014/main" id="{45E77207-05C1-45A3-92A2-F9FA8128CE85}"/>
              </a:ext>
            </a:extLst>
          </p:cNvPr>
          <p:cNvSpPr/>
          <p:nvPr/>
        </p:nvSpPr>
        <p:spPr>
          <a:xfrm>
            <a:off x="6371923" y="3011295"/>
            <a:ext cx="5419664" cy="1754326"/>
          </a:xfrm>
          <a:prstGeom prst="rect">
            <a:avLst/>
          </a:prstGeom>
        </p:spPr>
        <p:txBody>
          <a:bodyPr wrap="square">
            <a:spAutoFit/>
          </a:bodyPr>
          <a:lstStyle/>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A work method that incorporates </a:t>
            </a:r>
            <a:r>
              <a:rPr lang="en-US"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tactical urbanism</a:t>
            </a: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 in the first stage:</a:t>
            </a: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“Tactical urbanism enables rapid progress. They introduced a working method in the seminar that was based on pilots, which I think is smart and would give us a lot of leeway to take action in a short time” (Beit Shemesh)</a:t>
            </a:r>
            <a:endParaRPr lang="he-IL" sz="10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“Closing off small streets in the city; start thinking about neighborhood centers and how to make them attractive” (Tira)</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p:txBody>
      </p:sp>
      <p:sp>
        <p:nvSpPr>
          <p:cNvPr id="18" name="Rectangle: Rounded Corners 17">
            <a:extLst>
              <a:ext uri="{FF2B5EF4-FFF2-40B4-BE49-F238E27FC236}">
                <a16:creationId xmlns:a16="http://schemas.microsoft.com/office/drawing/2014/main" id="{978DC479-93A3-4C57-9B37-438B0CA62B37}"/>
              </a:ext>
            </a:extLst>
          </p:cNvPr>
          <p:cNvSpPr/>
          <p:nvPr/>
        </p:nvSpPr>
        <p:spPr>
          <a:xfrm>
            <a:off x="282208" y="3028840"/>
            <a:ext cx="5574303" cy="1779377"/>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9" name="Rectangle 2">
            <a:extLst>
              <a:ext uri="{FF2B5EF4-FFF2-40B4-BE49-F238E27FC236}">
                <a16:creationId xmlns:a16="http://schemas.microsoft.com/office/drawing/2014/main" id="{10760714-9205-4F15-8460-3EEE1690B63B}"/>
              </a:ext>
            </a:extLst>
          </p:cNvPr>
          <p:cNvSpPr/>
          <p:nvPr/>
        </p:nvSpPr>
        <p:spPr>
          <a:xfrm>
            <a:off x="387138" y="3042089"/>
            <a:ext cx="5419664" cy="1719894"/>
          </a:xfrm>
          <a:prstGeom prst="rect">
            <a:avLst/>
          </a:prstGeom>
        </p:spPr>
        <p:txBody>
          <a:bodyPr wrap="square">
            <a:spAutoFit/>
          </a:bodyPr>
          <a:lstStyle/>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The work needs to rely on </a:t>
            </a:r>
            <a:r>
              <a:rPr lang="en-US"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collaboration between municipal officials and the residents</a:t>
            </a: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“Branding the issue of adapting public spaces to meet the needs of young children and their caregivers among municipal officials and the residents. This needs to come from the bottom up and from the top down” (Beit Shemesh)</a:t>
            </a:r>
            <a:b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b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“Onboarding and collaborating with professionals and parents” (Tira)</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p:txBody>
      </p:sp>
      <p:sp>
        <p:nvSpPr>
          <p:cNvPr id="20" name="TextBox 19">
            <a:extLst>
              <a:ext uri="{FF2B5EF4-FFF2-40B4-BE49-F238E27FC236}">
                <a16:creationId xmlns:a16="http://schemas.microsoft.com/office/drawing/2014/main" id="{1E3386E8-0D69-4AEC-AF94-A5D8DC940218}"/>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Considering young children &amp; caregivers’ POV when designing public spaces for their use</a:t>
            </a:r>
          </a:p>
        </p:txBody>
      </p:sp>
    </p:spTree>
    <p:extLst>
      <p:ext uri="{BB962C8B-B14F-4D97-AF65-F5344CB8AC3E}">
        <p14:creationId xmlns:p14="http://schemas.microsoft.com/office/powerpoint/2010/main" val="384118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10882"/>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Peer-learning among municipalities and build environment creators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499135" cy="594107"/>
            <a:chOff x="-116958" y="6457504"/>
            <a:chExt cx="10499135"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57963" y="6632427"/>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411524" y="411272"/>
            <a:ext cx="6206267" cy="6001643"/>
          </a:xfrm>
          <a:prstGeom prst="rect">
            <a:avLst/>
          </a:prstGeom>
          <a:noFill/>
        </p:spPr>
        <p:txBody>
          <a:bodyPr wrap="square" rtlCol="1">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About half the participants reported that to a large or very large extent the training helped them get to know their colleagues better. A higher rate of Beit Shemesh team members (50%) reported this gain as opposed to Tira team members (41%).</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In addition, about half of the participants reported that they gained from meeting with their colleagues and learning from them*. A higher rate of Tira team members (59%, n=22) reported this gain, as opposed to Beit Shemesh team members (50%, n=14).</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50000"/>
              </a:lnSpc>
              <a:spcBef>
                <a:spcPts val="0"/>
              </a:spcBef>
              <a:spcAft>
                <a:spcPts val="0"/>
              </a:spcAft>
              <a:buClrTx/>
              <a:buSzTx/>
              <a:tabLst/>
              <a:defRPr/>
            </a:pP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Finally, 20% of participants reported that they shared what they learned from the training with colleagues who had not participated in the training to a large or very large extent. Tira team members reported having done so to a greater extent compared to Beit Shemesh team members (23% vs. 14%).</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4" name="תרשים 13">
            <a:extLst>
              <a:ext uri="{FF2B5EF4-FFF2-40B4-BE49-F238E27FC236}">
                <a16:creationId xmlns:a16="http://schemas.microsoft.com/office/drawing/2014/main" id="{0E8E30C3-1F74-4B06-B826-D2093B57B5CA}"/>
              </a:ext>
            </a:extLst>
          </p:cNvPr>
          <p:cNvGraphicFramePr>
            <a:graphicFrameLocks/>
          </p:cNvGraphicFramePr>
          <p:nvPr>
            <p:extLst>
              <p:ext uri="{D42A27DB-BD31-4B8C-83A1-F6EECF244321}">
                <p14:modId xmlns:p14="http://schemas.microsoft.com/office/powerpoint/2010/main" val="2142975958"/>
              </p:ext>
            </p:extLst>
          </p:nvPr>
        </p:nvGraphicFramePr>
        <p:xfrm>
          <a:off x="162674" y="489342"/>
          <a:ext cx="5315163" cy="29396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תרשים 14">
            <a:extLst>
              <a:ext uri="{FF2B5EF4-FFF2-40B4-BE49-F238E27FC236}">
                <a16:creationId xmlns:a16="http://schemas.microsoft.com/office/drawing/2014/main" id="{8B9FC73D-5145-4A3D-BAE8-9EC6F067285C}"/>
              </a:ext>
            </a:extLst>
          </p:cNvPr>
          <p:cNvGraphicFramePr>
            <a:graphicFrameLocks/>
          </p:cNvGraphicFramePr>
          <p:nvPr>
            <p:extLst>
              <p:ext uri="{D42A27DB-BD31-4B8C-83A1-F6EECF244321}">
                <p14:modId xmlns:p14="http://schemas.microsoft.com/office/powerpoint/2010/main" val="3079895180"/>
              </p:ext>
            </p:extLst>
          </p:nvPr>
        </p:nvGraphicFramePr>
        <p:xfrm>
          <a:off x="489713" y="342500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F64AA87F-CDE3-455D-961E-1DD00F55307A}"/>
              </a:ext>
            </a:extLst>
          </p:cNvPr>
          <p:cNvSpPr txBox="1"/>
          <p:nvPr/>
        </p:nvSpPr>
        <p:spPr>
          <a:xfrm>
            <a:off x="0" y="6203643"/>
            <a:ext cx="7723573" cy="400110"/>
          </a:xfrm>
          <a:prstGeom prst="rect">
            <a:avLst/>
          </a:prstGeom>
          <a:noFill/>
        </p:spPr>
        <p:txBody>
          <a:bodyPr wrap="square">
            <a:spAutoFit/>
          </a:bodyPr>
          <a:lstStyle/>
          <a:p>
            <a:pPr algn="l" rtl="0"/>
            <a:r>
              <a:rPr lang="en-US" sz="1000" dirty="0"/>
              <a:t>What was the main trainings’ contribution? (multi optional question) I’ve met with professional colleagues &amp; learned from them</a:t>
            </a:r>
            <a:endParaRPr lang="he-IL" sz="1000" dirty="0"/>
          </a:p>
          <a:p>
            <a:pPr algn="l" rtl="0"/>
            <a:endParaRPr lang="he-IL" sz="1000" dirty="0"/>
          </a:p>
        </p:txBody>
      </p:sp>
    </p:spTree>
    <p:extLst>
      <p:ext uri="{BB962C8B-B14F-4D97-AF65-F5344CB8AC3E}">
        <p14:creationId xmlns:p14="http://schemas.microsoft.com/office/powerpoint/2010/main" val="4234480018"/>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78693"/>
          </a:xfrm>
          <a:prstGeom prst="rect">
            <a:avLst/>
          </a:prstGeom>
          <a:solidFill>
            <a:srgbClr val="36636F"/>
          </a:solidFill>
        </p:spPr>
        <p:txBody>
          <a:bodyPr wrap="square" rtlCol="0">
            <a:spAutoFit/>
          </a:bodyPr>
          <a:lstStyle/>
          <a:p>
            <a:pPr algn="l" rtl="0">
              <a:lnSpc>
                <a:spcPct val="115000"/>
              </a:lnSpc>
              <a:spcAft>
                <a:spcPts val="1000"/>
              </a:spcAft>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Urban95 program in anchor municipalities is a "success story," with echoes in other municipalities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43271" cy="594107"/>
            <a:chOff x="-116958" y="6457504"/>
            <a:chExt cx="10543271"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02099" y="6596003"/>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01714" y="1379304"/>
            <a:ext cx="6175777" cy="3785652"/>
          </a:xfrm>
          <a:prstGeom prst="rect">
            <a:avLst/>
          </a:prstGeom>
          <a:noFill/>
        </p:spPr>
        <p:txBody>
          <a:bodyPr wrap="square" rtlCol="1">
            <a:spAutoFit/>
          </a:bodyPr>
          <a:lstStyle/>
          <a:p>
            <a:pPr marL="285750" lvl="0" indent="-285750" algn="l" rtl="0">
              <a:lnSpc>
                <a:spcPct val="150000"/>
              </a:lnSpc>
              <a:buFont typeface="Arial" panose="020B0604020202020204" pitchFamily="34" charset="0"/>
              <a:buChar char="•"/>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About half the participants (41% of Tira team members and 50% of Beit Shemesh team members) reported that the training helped them learn  more about Urban95 and its impact in Israel and around the world*.</a:t>
            </a:r>
            <a:endParaRPr lang="he-IL" sz="16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In addition, when answering the open-ended questions participants noted that they were happy about getting to know other Urban95 municipalities and learning from them and that the lectures were high level and inspiring. </a:t>
            </a:r>
            <a:endPar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Tira team members requested</a:t>
            </a:r>
            <a:r>
              <a:rPr kumimoji="0" lang="en-US" sz="16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tours/seminars to be held in nearby</a:t>
            </a: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 cities with similar characteristics.</a:t>
            </a:r>
            <a:endPar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12" name="Rectangle: Rounded Corners 9">
            <a:extLst>
              <a:ext uri="{FF2B5EF4-FFF2-40B4-BE49-F238E27FC236}">
                <a16:creationId xmlns:a16="http://schemas.microsoft.com/office/drawing/2014/main" id="{266D7261-54FE-4B2A-BE43-E8F4833EB224}"/>
              </a:ext>
            </a:extLst>
          </p:cNvPr>
          <p:cNvSpPr/>
          <p:nvPr/>
        </p:nvSpPr>
        <p:spPr>
          <a:xfrm>
            <a:off x="7331846" y="1086849"/>
            <a:ext cx="4157586" cy="4345370"/>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l" rtl="0">
              <a:lnSpc>
                <a:spcPct val="150000"/>
              </a:lnSpc>
              <a:defRPr/>
            </a:pPr>
            <a:r>
              <a:rPr lang="en-US"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Some of what Tira team members had to say:</a:t>
            </a: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“Getting out of the city with the various professionals was really beneficial; we saw some very interesting and</a:t>
            </a:r>
            <a:r>
              <a:rPr kumimoji="0" lang="en-US" sz="1200" b="0"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relevant places”</a:t>
            </a:r>
            <a:endPar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“The lecture was very high level”</a:t>
            </a:r>
            <a:endPar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“Training sessions should be held in municipalities that are more like Tira in terms of the nature of the population, its size, and socioeconomic status. </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lvl="0" algn="l" rtl="0">
              <a:lnSpc>
                <a:spcPct val="150000"/>
              </a:lnSpc>
              <a:defRPr/>
            </a:pPr>
            <a:r>
              <a:rPr lang="en-US"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Some of what Beit Shemesh team members had to say:</a:t>
            </a: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“Learning about other cities that ‘live’ and promote the process”</a:t>
            </a:r>
            <a:b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b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“The theoretical parts were interesting… inspiring”</a:t>
            </a:r>
            <a:endPar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14" name="TextBox 13">
            <a:extLst>
              <a:ext uri="{FF2B5EF4-FFF2-40B4-BE49-F238E27FC236}">
                <a16:creationId xmlns:a16="http://schemas.microsoft.com/office/drawing/2014/main" id="{75168A7E-05EE-47AC-A990-EB3A88041550}"/>
              </a:ext>
            </a:extLst>
          </p:cNvPr>
          <p:cNvSpPr txBox="1"/>
          <p:nvPr/>
        </p:nvSpPr>
        <p:spPr>
          <a:xfrm>
            <a:off x="0" y="6203643"/>
            <a:ext cx="9712171" cy="246221"/>
          </a:xfrm>
          <a:prstGeom prst="rect">
            <a:avLst/>
          </a:prstGeom>
          <a:noFill/>
        </p:spPr>
        <p:txBody>
          <a:bodyPr wrap="square">
            <a:spAutoFit/>
          </a:bodyPr>
          <a:lstStyle/>
          <a:p>
            <a:pPr algn="l" rtl="0"/>
            <a:r>
              <a:rPr lang="en-US" sz="1000" dirty="0"/>
              <a:t>What was the main trainings’ contribution? (multi optional question) I’m more knowledgeable of Urban95 and its local &amp; global impact</a:t>
            </a:r>
            <a:endParaRPr lang="he-IL" sz="1000" dirty="0"/>
          </a:p>
        </p:txBody>
      </p:sp>
    </p:spTree>
    <p:extLst>
      <p:ext uri="{BB962C8B-B14F-4D97-AF65-F5344CB8AC3E}">
        <p14:creationId xmlns:p14="http://schemas.microsoft.com/office/powerpoint/2010/main" val="300026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D06FC4D-FB47-4F8A-85D8-F7AA5A8C3BEC}"/>
              </a:ext>
            </a:extLst>
          </p:cNvPr>
          <p:cNvSpPr/>
          <p:nvPr/>
        </p:nvSpPr>
        <p:spPr>
          <a:xfrm>
            <a:off x="164244" y="4528828"/>
            <a:ext cx="11418158" cy="1667587"/>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R="0" lvl="0" algn="ctr" defTabSz="914400" rtl="0" eaLnBrk="1" fontAlgn="auto" latinLnBrk="0" hangingPunct="1">
              <a:lnSpc>
                <a:spcPct val="100000"/>
              </a:lnSpc>
              <a:spcBef>
                <a:spcPts val="0"/>
              </a:spcBef>
              <a:spcAft>
                <a:spcPts val="0"/>
              </a:spcAft>
              <a:buClrTx/>
              <a:buSzTx/>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a:t>
            </a:r>
            <a:r>
              <a:rPr lang="en-US" sz="2000" b="1" dirty="0" err="1">
                <a:solidFill>
                  <a:prstClr val="white"/>
                </a:solidFill>
                <a:latin typeface="Tahoma" panose="020B0604030504040204" pitchFamily="34" charset="0"/>
                <a:ea typeface="Tahoma" panose="020B0604030504040204" pitchFamily="34" charset="0"/>
                <a:cs typeface="Tahoma" panose="020B0604030504040204" pitchFamily="34" charset="0"/>
              </a:rPr>
              <a:t>ummary</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324214" cy="594107"/>
            <a:chOff x="-116958" y="6457504"/>
            <a:chExt cx="10324214"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164243" y="6596003"/>
              <a:ext cx="9950863"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319596" y="683245"/>
            <a:ext cx="11262805" cy="5416868"/>
          </a:xfrm>
          <a:prstGeom prst="rect">
            <a:avLst/>
          </a:prstGeom>
          <a:noFill/>
        </p:spPr>
        <p:txBody>
          <a:bodyPr wrap="square" rtlCol="1">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Participants expressed high levels of satisfaction with the technical and content-related aspects of the training, and noted that it contributed to their day-to-day professional work.</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Most of the participants reported that they had gained deeper knowledge of early childhood needs and awareness regarding the need to plan and provide solutions for improving public spaces and adapting them to young children and their caregivers.</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Participants reported that the training helped them learn more about Urban95 and its impact in Israel and around the world, and that they benefited from getting to know and learning from other Urban95 municipalities.</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In addition, about half the participants reported that the training provided them with tools for implementing EC content in their work, that it motivated them to implement ideas, and inspired them to come up with new ideas in the spirit of Urban95 to benefit young children and their caregivers.</a:t>
            </a:r>
            <a:b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b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At the same time, participants raised the need to receive additional practical tools in future training. </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About half the participants reported that the training helped them get to know their colleagues better and promoted peer learning and cross-pollination.</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A quarter of the participants feel the training created new opportunities for making professional contacts and new collaborations.</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spcBef>
                <a:spcPts val="1200"/>
              </a:spcBef>
              <a:defRPr/>
            </a:pPr>
            <a:endPar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spcBef>
                <a:spcPts val="1200"/>
              </a:spcBef>
              <a:defRPr/>
            </a:pPr>
            <a:endPar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spcBef>
                <a:spcPts val="1200"/>
              </a:spcBef>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In all aspects, the Tira team gained more from the training compared to the Beit Shemesh team, in light of the fact that the Tira team participated in two exclusive training sessions in addition the two sessions held for both teams (which were the only sessions in which the Beit Shemesh team participated).</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spcBef>
                <a:spcPts val="1200"/>
              </a:spcBef>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Accordingly, it appears continuing the training is important and beneficial, and emphasis should be placed on customizing the content to the specific characteristics and needs of each city.</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1902058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459803"/>
            <a:ext cx="638122" cy="365125"/>
          </a:xfrm>
        </p:spPr>
        <p:txBody>
          <a:bodyPr/>
          <a:lstStyle/>
          <a:p>
            <a:fld id="{F2736200-3204-44C4-A5EC-985817706BA3}" type="slidenum">
              <a:rPr lang="en-US" sz="1400" smtClean="0"/>
              <a:t>17</a:t>
            </a:fld>
            <a:endParaRPr lang="en-US" sz="140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defPPr>
              <a:defRPr lang="he-IL"/>
            </a:defPPr>
            <a:lvl1pPr>
              <a:defRPr sz="2400" b="1">
                <a:solidFill>
                  <a:schemeClr val="bg1"/>
                </a:solidFill>
                <a:latin typeface="Tahoma" pitchFamily="34" charset="0"/>
                <a:ea typeface="Tahoma" pitchFamily="34" charset="0"/>
                <a:cs typeface="Tahoma" pitchFamily="34" charset="0"/>
              </a:defRPr>
            </a:lvl1pPr>
          </a:lstStyle>
          <a:p>
            <a:pPr algn="l" rtl="0"/>
            <a:r>
              <a:rPr lang="en-US" sz="2000" dirty="0"/>
              <a:t>Appendix A: Urban95 IL Primary Evaluation Model – For Anchor Municipalities</a:t>
            </a:r>
            <a:endParaRPr lang="he-IL" sz="2000" dirty="0"/>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324214" cy="594107"/>
            <a:chOff x="-116958" y="6457504"/>
            <a:chExt cx="10324214"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C0C06322-3A8C-401C-AD9B-A073914FD7A9}"/>
                </a:ext>
              </a:extLst>
            </p:cNvPr>
            <p:cNvSpPr txBox="1"/>
            <p:nvPr/>
          </p:nvSpPr>
          <p:spPr>
            <a:xfrm>
              <a:off x="124711" y="6632814"/>
              <a:ext cx="9743189"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3" name="Rectangle 4">
            <a:extLst>
              <a:ext uri="{FF2B5EF4-FFF2-40B4-BE49-F238E27FC236}">
                <a16:creationId xmlns:a16="http://schemas.microsoft.com/office/drawing/2014/main" id="{1C73276B-0F9F-E3B9-23F8-7FC5CC10842B}"/>
              </a:ext>
            </a:extLst>
          </p:cNvPr>
          <p:cNvSpPr>
            <a:spLocks noChangeArrowheads="1"/>
          </p:cNvSpPr>
          <p:nvPr/>
        </p:nvSpPr>
        <p:spPr bwMode="auto">
          <a:xfrm>
            <a:off x="4276725" y="1806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le 13">
            <a:extLst>
              <a:ext uri="{FF2B5EF4-FFF2-40B4-BE49-F238E27FC236}">
                <a16:creationId xmlns:a16="http://schemas.microsoft.com/office/drawing/2014/main" id="{B7501187-54BD-4116-8D83-1FFA48DF73B6}"/>
              </a:ext>
            </a:extLst>
          </p:cNvPr>
          <p:cNvGraphicFramePr>
            <a:graphicFrameLocks noGrp="1"/>
          </p:cNvGraphicFramePr>
          <p:nvPr>
            <p:extLst>
              <p:ext uri="{D42A27DB-BD31-4B8C-83A1-F6EECF244321}">
                <p14:modId xmlns:p14="http://schemas.microsoft.com/office/powerpoint/2010/main" val="736516567"/>
              </p:ext>
            </p:extLst>
          </p:nvPr>
        </p:nvGraphicFramePr>
        <p:xfrm>
          <a:off x="24255" y="532942"/>
          <a:ext cx="12143489" cy="5792661"/>
        </p:xfrm>
        <a:graphic>
          <a:graphicData uri="http://schemas.openxmlformats.org/drawingml/2006/table">
            <a:tbl>
              <a:tblPr firstRow="1" bandRow="1"/>
              <a:tblGrid>
                <a:gridCol w="952430">
                  <a:extLst>
                    <a:ext uri="{9D8B030D-6E8A-4147-A177-3AD203B41FA5}">
                      <a16:colId xmlns:a16="http://schemas.microsoft.com/office/drawing/2014/main" val="2890409890"/>
                    </a:ext>
                  </a:extLst>
                </a:gridCol>
                <a:gridCol w="745970">
                  <a:extLst>
                    <a:ext uri="{9D8B030D-6E8A-4147-A177-3AD203B41FA5}">
                      <a16:colId xmlns:a16="http://schemas.microsoft.com/office/drawing/2014/main" val="841733698"/>
                    </a:ext>
                  </a:extLst>
                </a:gridCol>
                <a:gridCol w="2983881">
                  <a:extLst>
                    <a:ext uri="{9D8B030D-6E8A-4147-A177-3AD203B41FA5}">
                      <a16:colId xmlns:a16="http://schemas.microsoft.com/office/drawing/2014/main" val="2880569128"/>
                    </a:ext>
                  </a:extLst>
                </a:gridCol>
                <a:gridCol w="1898835">
                  <a:extLst>
                    <a:ext uri="{9D8B030D-6E8A-4147-A177-3AD203B41FA5}">
                      <a16:colId xmlns:a16="http://schemas.microsoft.com/office/drawing/2014/main" val="1791060420"/>
                    </a:ext>
                  </a:extLst>
                </a:gridCol>
                <a:gridCol w="3119510">
                  <a:extLst>
                    <a:ext uri="{9D8B030D-6E8A-4147-A177-3AD203B41FA5}">
                      <a16:colId xmlns:a16="http://schemas.microsoft.com/office/drawing/2014/main" val="828548545"/>
                    </a:ext>
                  </a:extLst>
                </a:gridCol>
                <a:gridCol w="1424124">
                  <a:extLst>
                    <a:ext uri="{9D8B030D-6E8A-4147-A177-3AD203B41FA5}">
                      <a16:colId xmlns:a16="http://schemas.microsoft.com/office/drawing/2014/main" val="2258100156"/>
                    </a:ext>
                  </a:extLst>
                </a:gridCol>
                <a:gridCol w="1018739">
                  <a:extLst>
                    <a:ext uri="{9D8B030D-6E8A-4147-A177-3AD203B41FA5}">
                      <a16:colId xmlns:a16="http://schemas.microsoft.com/office/drawing/2014/main" val="2623958077"/>
                    </a:ext>
                  </a:extLst>
                </a:gridCol>
              </a:tblGrid>
              <a:tr h="0">
                <a:tc>
                  <a:txBody>
                    <a:bodyPr/>
                    <a:lstStyle/>
                    <a:p>
                      <a:pPr algn="ctr" rtl="0">
                        <a:lnSpc>
                          <a:spcPct val="115000"/>
                        </a:lnSpc>
                        <a:spcAft>
                          <a:spcPts val="100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Target Audience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Inputs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Actions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a:solidFill>
                            <a:srgbClr val="FFFFFF"/>
                          </a:solidFill>
                          <a:effectLst/>
                          <a:latin typeface="Calibri" panose="020F0502020204030204" pitchFamily="34" charset="0"/>
                          <a:ea typeface="Calibri" panose="020F0502020204030204" pitchFamily="34" charset="0"/>
                          <a:cs typeface="Tahoma" panose="020B060403050404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Outputs</a:t>
                      </a:r>
                      <a:r>
                        <a:rPr lang="en-US" sz="1000" baseline="3000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Short and Mid-Term results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(up to 3 years from program’s onset)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Long Term Results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(5-10 Years)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Impact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extLst>
                  <a:ext uri="{0D108BD9-81ED-4DB2-BD59-A6C34878D82A}">
                    <a16:rowId xmlns:a16="http://schemas.microsoft.com/office/drawing/2014/main" val="1006017390"/>
                  </a:ext>
                </a:extLst>
              </a:tr>
              <a:tr h="3965470">
                <a:tc>
                  <a:txBody>
                    <a:bodyPr/>
                    <a:lstStyle/>
                    <a:p>
                      <a:pPr algn="l" rtl="0">
                        <a:lnSpc>
                          <a:spcPct val="115000"/>
                        </a:lnSpc>
                        <a:spcAft>
                          <a:spcPts val="1000"/>
                        </a:spcAft>
                      </a:pPr>
                      <a:r>
                        <a:rPr lang="he-IL" sz="1000" b="1">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a:effectLst/>
                          <a:latin typeface="Calibri" panose="020F0502020204030204" pitchFamily="34" charset="0"/>
                          <a:ea typeface="Calibri" panose="020F0502020204030204" pitchFamily="34" charset="0"/>
                          <a:cs typeface="Calibri" panose="020F0502020204030204" pitchFamily="34" charset="0"/>
                        </a:rPr>
                        <a:t>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Officials &amp; decision-makers in the municipalities &amp; government offices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Academics, professionals, and build environment creators (BEC)</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ILGBC staff</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Consultants and experts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Urban95 program administrator in the anchor municipality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partners (outside &amp; within the anchor municipality)</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Pilots’ budgeting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knowledge from BvLF</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Accumulated knowledge and experience from the ILGBC, Urban95 TLV, and national committee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&amp; evaluation resources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Participate in meetings with anchor municipalities to promote early childhood development (ECD) in the different administrations.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Train and accompany the programs’ administrators in the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 each anchor municipality agenda and strategic outline regarding early childhood to identify possible integrations with the Urban95 program.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Engage stakeholders &amp; partners from anchor municipalities to take part in interventions implementation.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 and conduct trainings &amp; seminars for officials in anchor municipalities to provide knowledge &amp; tools and raise awareness for ECD's importance.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Map potential interventions in public spaces and mobility domains in the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Identify opportunities and map the needs of young children &amp; caregivers to provide them with enriching content to support the interventions in the urban environment in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Initiate pilots in the urban environment of anchor municipalities, including accompanying contents.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Promote inter-administrative collaboration to create models for cooperation between different municipal units.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Build a website for data collection &amp; retention to share professional knowledge on facilitating holistic municipal policies for build environment adjustments for young children </a:t>
                      </a:r>
                      <a:r>
                        <a:rPr lang="he-IL"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&amp;</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Hold professional events for BEC on urban planning that considers the needs of young children </a:t>
                      </a:r>
                      <a:r>
                        <a:rPr lang="he-IL"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&amp;</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Anchor municipality's program manager actively participates in strategic meetings to promote young children &amp; caregivers’ needs in the different municipal units.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Key stakeholders &amp; BEC participate in professional trainings &amp; seminars.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satisfaction of trainings &amp; seminars’ participants.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Effective engagement of key stakeholders and establishment of inter-administrative collaborations.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Openness, willingness, and capability of municipal officials for pilots' implementation.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Sharing internal &amp; external knowledge among municipal officials and from the municipality outwards.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Pilots' implementation in the public space &amp; mobility domains, including accompanying contents, to scale.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is operated as a professional knowledge base regarding early childhood, based on models developed in the program.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gets exposure and users' traffic.</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Municipal officials are knowledgeable, understand early childhood needs, and are capable of matching potential responses to these needs.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BEC that participated in ILGBC events are conscious of needs and potential planning solutions for improving the public space for young children &amp; caregivers.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Urban95 action models &amp; collaboration mechanisms (between anchor municipalities' officials and external partners advancing ECD) are embedded in the work routine.</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Early childhood is on the anchor municipalities' agenda: re-thinking positions and budget allocation for ECD, using collaboration mechanisms, new management practices, and pooling resources efforts.</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children &amp; caregivers’ POV is considered when planning and designing public spaces (playgrounds, sidewalks, public transportation, shade, clean air, green lungs) – in the short term.</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in the number of public spaces &amp; urban infrastructures, designed and adjusted for young children &amp; caregivers’ use, according to the Urban95 principles in anchor municipalities – in the short/ mid-term. </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In-scale projects are executed in all municipalities, adjusting the built environment for a safe and accessible stay, use, and mobility of young children &amp; caregivers – in the mid-term.</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Anchor municipalities are a source for peer learning to other municipalities and BEC.</a:t>
                      </a:r>
                      <a:endParaRPr lang="en-US" sz="105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The nationwide expansion program municipalities are collaborating with municipal &amp; inter-municipal entities while using the program’s website as a professional source of knowledge when deciding on ECD.</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sustainability: Urban95 is established as a guiding principle for urban planning for early childhood.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urban planning of anchor municipalities, based on Urban95 principles, is recognized as a “success story” and echoes in other municipalities.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children &amp; caregivers’ POV is considered in public space planning and promotes mobility and accessibility in local municipalities nationwide.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is updated, municipalities and BEC nationwide regularly learn how to implement interventions according to Urban95 principles.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municipalities seek funding sources and act independently to advance young children.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municipalities operate in light of a long-term planning vision, including ECD needs, while making data-driven decisions.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ctr" rtl="0">
                        <a:lnSpc>
                          <a:spcPct val="115000"/>
                        </a:lnSpc>
                        <a:spcAft>
                          <a:spcPts val="60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Policies to advance urban environment suitable for optimal early childhood development, properly and sustainably embedded throughout all municipal departments, working in full coordination and collaboration.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supportive urban and communal environment, enabling equal opportunities in early childhood development and parental wellbeing.</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CCC0D9"/>
                    </a:solidFill>
                  </a:tcPr>
                </a:tc>
                <a:extLst>
                  <a:ext uri="{0D108BD9-81ED-4DB2-BD59-A6C34878D82A}">
                    <a16:rowId xmlns:a16="http://schemas.microsoft.com/office/drawing/2014/main" val="3180981082"/>
                  </a:ext>
                </a:extLst>
              </a:tr>
            </a:tbl>
          </a:graphicData>
        </a:graphic>
      </p:graphicFrame>
      <p:sp>
        <p:nvSpPr>
          <p:cNvPr id="15" name="Rectangle 4">
            <a:extLst>
              <a:ext uri="{FF2B5EF4-FFF2-40B4-BE49-F238E27FC236}">
                <a16:creationId xmlns:a16="http://schemas.microsoft.com/office/drawing/2014/main" id="{7646A5BD-F42E-4795-86AB-29EF9ADE697D}"/>
              </a:ext>
            </a:extLst>
          </p:cNvPr>
          <p:cNvSpPr>
            <a:spLocks noChangeArrowheads="1"/>
          </p:cNvSpPr>
          <p:nvPr/>
        </p:nvSpPr>
        <p:spPr bwMode="auto">
          <a:xfrm>
            <a:off x="2162175" y="180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he-IL" sz="1800" b="0" i="0" u="none" strike="noStrike" cap="none" normalizeH="0" baseline="0">
                <a:ln>
                  <a:noFill/>
                </a:ln>
                <a:solidFill>
                  <a:schemeClr val="tx1"/>
                </a:solidFill>
                <a:effectLst/>
                <a:latin typeface="Arial" panose="020B0604020202020204" pitchFamily="34" charset="0"/>
              </a:rPr>
            </a:br>
            <a:endParaRPr kumimoji="0" lang="en-US" altLang="he-I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3524737"/>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18</a:t>
            </a:fld>
            <a:endParaRPr lang="en-US" sz="140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defPPr>
              <a:defRPr lang="he-IL"/>
            </a:defPPr>
            <a:lvl1pPr>
              <a:defRPr sz="2400" b="1">
                <a:solidFill>
                  <a:schemeClr val="bg1"/>
                </a:solidFill>
                <a:latin typeface="Tahoma" pitchFamily="34" charset="0"/>
                <a:ea typeface="Tahoma" pitchFamily="34" charset="0"/>
                <a:cs typeface="Tahoma" pitchFamily="34" charset="0"/>
              </a:defRPr>
            </a:lvl1pPr>
          </a:lstStyle>
          <a:p>
            <a:pPr algn="l" rtl="0"/>
            <a:r>
              <a:rPr lang="en-US" sz="2000" dirty="0"/>
              <a:t>Appendix B: Mapping Evaluation and Research Tools and Indicators</a:t>
            </a:r>
            <a:endParaRPr lang="he-IL" sz="2000" dirty="0"/>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324214" cy="594107"/>
            <a:chOff x="-116958" y="6457504"/>
            <a:chExt cx="10324214"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C0C06322-3A8C-401C-AD9B-A073914FD7A9}"/>
                </a:ext>
              </a:extLst>
            </p:cNvPr>
            <p:cNvSpPr txBox="1"/>
            <p:nvPr/>
          </p:nvSpPr>
          <p:spPr>
            <a:xfrm>
              <a:off x="180981" y="6596003"/>
              <a:ext cx="9610719"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graphicFrame>
        <p:nvGraphicFramePr>
          <p:cNvPr id="4" name="Table 3">
            <a:extLst>
              <a:ext uri="{FF2B5EF4-FFF2-40B4-BE49-F238E27FC236}">
                <a16:creationId xmlns:a16="http://schemas.microsoft.com/office/drawing/2014/main" id="{59947368-0FE1-44B0-B218-FD7548B348D4}"/>
              </a:ext>
            </a:extLst>
          </p:cNvPr>
          <p:cNvGraphicFramePr>
            <a:graphicFrameLocks noGrp="1"/>
          </p:cNvGraphicFramePr>
          <p:nvPr>
            <p:extLst>
              <p:ext uri="{D42A27DB-BD31-4B8C-83A1-F6EECF244321}">
                <p14:modId xmlns:p14="http://schemas.microsoft.com/office/powerpoint/2010/main" val="3442775603"/>
              </p:ext>
            </p:extLst>
          </p:nvPr>
        </p:nvGraphicFramePr>
        <p:xfrm>
          <a:off x="701298" y="704276"/>
          <a:ext cx="10916493" cy="5424526"/>
        </p:xfrm>
        <a:graphic>
          <a:graphicData uri="http://schemas.openxmlformats.org/drawingml/2006/table">
            <a:tbl>
              <a:tblPr firstRow="1" bandRow="1"/>
              <a:tblGrid>
                <a:gridCol w="4525220">
                  <a:extLst>
                    <a:ext uri="{9D8B030D-6E8A-4147-A177-3AD203B41FA5}">
                      <a16:colId xmlns:a16="http://schemas.microsoft.com/office/drawing/2014/main" val="837352415"/>
                    </a:ext>
                  </a:extLst>
                </a:gridCol>
                <a:gridCol w="1543050">
                  <a:extLst>
                    <a:ext uri="{9D8B030D-6E8A-4147-A177-3AD203B41FA5}">
                      <a16:colId xmlns:a16="http://schemas.microsoft.com/office/drawing/2014/main" val="1491184145"/>
                    </a:ext>
                  </a:extLst>
                </a:gridCol>
                <a:gridCol w="1257300">
                  <a:extLst>
                    <a:ext uri="{9D8B030D-6E8A-4147-A177-3AD203B41FA5}">
                      <a16:colId xmlns:a16="http://schemas.microsoft.com/office/drawing/2014/main" val="3746134110"/>
                    </a:ext>
                  </a:extLst>
                </a:gridCol>
                <a:gridCol w="1038225">
                  <a:extLst>
                    <a:ext uri="{9D8B030D-6E8A-4147-A177-3AD203B41FA5}">
                      <a16:colId xmlns:a16="http://schemas.microsoft.com/office/drawing/2014/main" val="3273003274"/>
                    </a:ext>
                  </a:extLst>
                </a:gridCol>
                <a:gridCol w="733425">
                  <a:extLst>
                    <a:ext uri="{9D8B030D-6E8A-4147-A177-3AD203B41FA5}">
                      <a16:colId xmlns:a16="http://schemas.microsoft.com/office/drawing/2014/main" val="1047308907"/>
                    </a:ext>
                  </a:extLst>
                </a:gridCol>
                <a:gridCol w="1000125">
                  <a:extLst>
                    <a:ext uri="{9D8B030D-6E8A-4147-A177-3AD203B41FA5}">
                      <a16:colId xmlns:a16="http://schemas.microsoft.com/office/drawing/2014/main" val="3139754068"/>
                    </a:ext>
                  </a:extLst>
                </a:gridCol>
                <a:gridCol w="819148">
                  <a:extLst>
                    <a:ext uri="{9D8B030D-6E8A-4147-A177-3AD203B41FA5}">
                      <a16:colId xmlns:a16="http://schemas.microsoft.com/office/drawing/2014/main" val="620202156"/>
                    </a:ext>
                  </a:extLst>
                </a:gridCol>
              </a:tblGrid>
              <a:tr h="364195">
                <a:tc>
                  <a:txBody>
                    <a:bodyPr/>
                    <a:lstStyle/>
                    <a:p>
                      <a:pPr algn="ctr" rtl="1">
                        <a:lnSpc>
                          <a:spcPct val="115000"/>
                        </a:lnSpc>
                        <a:spcAft>
                          <a:spcPts val="1000"/>
                        </a:spcAft>
                      </a:pPr>
                      <a:r>
                        <a:rPr lang="he-IL" sz="1100" b="1" dirty="0">
                          <a:effectLst/>
                          <a:latin typeface="Calibri" panose="020F0502020204030204" pitchFamily="34" charset="0"/>
                          <a:ea typeface="Calibri" panose="020F0502020204030204" pitchFamily="34" charset="0"/>
                          <a:cs typeface="Calibri Light" panose="020F03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en-US" sz="105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Indicator/ Tool</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a:noFill/>
                    </a:lnL>
                    <a:lnR w="19050" cap="flat" cmpd="sng" algn="ctr">
                      <a:solidFill>
                        <a:srgbClr val="4F81BD"/>
                      </a:solidFill>
                      <a:prstDash val="solid"/>
                      <a:round/>
                      <a:headEnd type="none" w="med" len="med"/>
                      <a:tailEnd type="none" w="med" len="med"/>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Data Review </a:t>
                      </a:r>
                      <a:r>
                        <a:rPr lang="he-IL"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&amp; </a:t>
                      </a: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Analysis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In-depth Interviews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a:noFill/>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Field Observations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a:noFill/>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Focus Groups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a:noFill/>
                    </a:lnL>
                    <a:lnR w="12700" cap="flat" cmpd="sng" algn="ctr">
                      <a:solidFill>
                        <a:schemeClr val="tx1"/>
                      </a:solidFill>
                      <a:prstDash val="solid"/>
                      <a:round/>
                      <a:headEnd type="none" w="med" len="med"/>
                      <a:tailEnd type="none" w="med" len="med"/>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Activities Feedback Surveys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Caregivers’ Surveys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a:noFill/>
                    </a:lnR>
                    <a:lnT>
                      <a:noFill/>
                    </a:lnT>
                    <a:lnB w="1905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560050298"/>
                  </a:ext>
                </a:extLst>
              </a:tr>
              <a:tr h="116559">
                <a:tc gridSpan="7">
                  <a:txBody>
                    <a:bodyPr/>
                    <a:lstStyle/>
                    <a:p>
                      <a:pPr algn="ctr" rtl="0">
                        <a:lnSpc>
                          <a:spcPct val="115000"/>
                        </a:lnSpc>
                        <a:spcAft>
                          <a:spcPts val="1000"/>
                        </a:spcAft>
                      </a:pPr>
                      <a:r>
                        <a:rPr lang="en-US" sz="105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Target Audience: Municipal and Governmental Officials, Academics, Professionals, and Build Environment Creators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rtl="1"/>
                      <a:endParaRPr lang="he-IL"/>
                    </a:p>
                  </a:txBody>
                  <a:tcPr>
                    <a:lnL w="12700" cap="flat" cmpd="sng" algn="ctr">
                      <a:solidFill>
                        <a:srgbClr val="95B3D7"/>
                      </a:solidFill>
                      <a:prstDash val="solid"/>
                      <a:round/>
                      <a:headEnd type="none" w="med" len="med"/>
                      <a:tailEnd type="none" w="med" len="med"/>
                    </a:lnL>
                    <a:lnT w="19050" cap="flat" cmpd="sng" algn="ctr">
                      <a:solidFill>
                        <a:srgbClr val="4F81BD"/>
                      </a:solidFill>
                      <a:prstDash val="solid"/>
                      <a:round/>
                      <a:headEnd type="none" w="med" len="med"/>
                      <a:tailEnd type="none" w="med" len="med"/>
                    </a:lnT>
                  </a:tcPr>
                </a:tc>
                <a:tc hMerge="1">
                  <a:txBody>
                    <a:bodyPr/>
                    <a:lstStyle/>
                    <a:p>
                      <a:pPr algn="ctr" rtl="0">
                        <a:lnSpc>
                          <a:spcPct val="115000"/>
                        </a:lnSpc>
                        <a:spcAft>
                          <a:spcPts val="1000"/>
                        </a:spcAft>
                      </a:pP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2653857589"/>
                  </a:ext>
                </a:extLst>
              </a:tr>
              <a:tr h="127162">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Knowledge in and understanding of early childhood needs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722601116"/>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Awareness of needs &amp; potential planning solutions to improve the public space for young children &amp;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1809598246"/>
                  </a:ext>
                </a:extLst>
              </a:tr>
              <a:tr h="127162">
                <a:tc>
                  <a:txBody>
                    <a:bodyPr/>
                    <a:lstStyle/>
                    <a:p>
                      <a:pPr algn="l"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Developing potential solutions to early childhood needs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63023998"/>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Partners’ onboarding, establishing inter-administrative and cross-sectional collaboration mechanisms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2964004794"/>
                  </a:ext>
                </a:extLst>
              </a:tr>
              <a:tr h="240377">
                <a:tc>
                  <a:txBody>
                    <a:bodyPr/>
                    <a:lstStyle/>
                    <a:p>
                      <a:pPr algn="l" rtl="0">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Professional knowledge database on early childhood, for decision making</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82130205"/>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Peer-learning among municipalities and build environment creators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731830575"/>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Considering young children &amp; caregivers’ POV when designing public spaces for their use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386694245"/>
                  </a:ext>
                </a:extLst>
              </a:tr>
              <a:tr h="240377">
                <a:tc>
                  <a:txBody>
                    <a:bodyPr/>
                    <a:lstStyle/>
                    <a:p>
                      <a:pPr algn="l" rtl="0">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Implementing pilots in anchor municipalities on a municipal scale</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1358494218"/>
                  </a:ext>
                </a:extLst>
              </a:tr>
              <a:tr h="364195">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Build environment &amp; public spaces suitable for safe and accessible stay, use, and mobility of young children and caregivers on a municipal scale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144578646"/>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Urban95 program in anchor municipalities is a "success story," with echoes in other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345631407"/>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Urban95 is established as a guiding principle and as a municipal standard for urban planning for early childhood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464779172"/>
                  </a:ext>
                </a:extLst>
              </a:tr>
              <a:tr h="240377">
                <a:tc>
                  <a:txBody>
                    <a:bodyPr/>
                    <a:lstStyle/>
                    <a:p>
                      <a:pPr algn="l" rtl="0">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All municipalities act independently to advance young children needs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637908222"/>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Guiding principles for a pro-ECD policy are sustainably embedded in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330032775"/>
                  </a:ext>
                </a:extLst>
              </a:tr>
              <a:tr h="127162">
                <a:tc>
                  <a:txBody>
                    <a:bodyPr/>
                    <a:lstStyle/>
                    <a:p>
                      <a:pPr algn="l" rtl="0">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Long-term &amp; data-driven urban planning, considering ECD</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3799804163"/>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Municipalities &amp; BEC nationwide regularly use the program’s website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50788557"/>
                  </a:ext>
                </a:extLst>
              </a:tr>
              <a:tr h="240377">
                <a:tc>
                  <a:txBody>
                    <a:bodyPr/>
                    <a:lstStyle/>
                    <a:p>
                      <a:pPr algn="l" rtl="0">
                        <a:lnSpc>
                          <a:spcPct val="115000"/>
                        </a:lnSpc>
                        <a:spcAft>
                          <a:spcPts val="1000"/>
                        </a:spcAft>
                      </a:pPr>
                      <a:r>
                        <a:rPr lang="en-US" sz="105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Scope of municipal investment in urban infrastructure benefiting young children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1000"/>
                        </a:spcAft>
                      </a:pPr>
                      <a:r>
                        <a:rPr lang="en-US" sz="1050">
                          <a:effectLst/>
                          <a:latin typeface="Calibri Light" panose="020F0302020204030204"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extLst>
                  <a:ext uri="{0D108BD9-81ED-4DB2-BD59-A6C34878D82A}">
                    <a16:rowId xmlns:a16="http://schemas.microsoft.com/office/drawing/2014/main" val="2952147822"/>
                  </a:ext>
                </a:extLst>
              </a:tr>
              <a:tr h="240377">
                <a:tc>
                  <a:txBody>
                    <a:bodyPr/>
                    <a:lstStyle/>
                    <a:p>
                      <a:pPr algn="l" rtl="0">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Urban environments &amp; public spaces are suitable for young children &amp;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905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he-IL" sz="1050" dirty="0">
                          <a:effectLst/>
                          <a:latin typeface="Calibri" panose="020F0502020204030204" pitchFamily="34" charset="0"/>
                          <a:ea typeface="Calibri" panose="020F0502020204030204" pitchFamily="34" charset="0"/>
                          <a:cs typeface="Calibri Light" panose="020F030202020403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9050" cap="flat" cmpd="sng" algn="ctr">
                      <a:solidFill>
                        <a:srgbClr val="4F81BD"/>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1">
                        <a:lnSpc>
                          <a:spcPct val="115000"/>
                        </a:lnSpc>
                        <a:spcAft>
                          <a:spcPts val="1000"/>
                        </a:spcAft>
                      </a:pPr>
                      <a:r>
                        <a:rPr lang="en-US" sz="1050" dirty="0">
                          <a:effectLst/>
                          <a:latin typeface="Calibri Light" panose="020F0302020204030204" pitchFamily="34" charset="0"/>
                          <a:ea typeface="Calibri" panose="020F0502020204030204" pitchFamily="34" charset="0"/>
                          <a:cs typeface="Arial" panose="020B0604020202020204" pitchFamily="34" charset="0"/>
                        </a:rPr>
                        <a:t>V</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4046" marR="44046"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69572894"/>
                  </a:ext>
                </a:extLst>
              </a:tr>
            </a:tbl>
          </a:graphicData>
        </a:graphic>
      </p:graphicFrame>
    </p:spTree>
    <p:extLst>
      <p:ext uri="{BB962C8B-B14F-4D97-AF65-F5344CB8AC3E}">
        <p14:creationId xmlns:p14="http://schemas.microsoft.com/office/powerpoint/2010/main" val="2053648869"/>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461665"/>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Appendix</a:t>
            </a:r>
            <a:r>
              <a:rPr kumimoji="0" lang="en-US" sz="2400" b="1" i="0" u="none" strike="noStrike" kern="1200" cap="none" spc="0" normalizeH="0" noProof="0" dirty="0">
                <a:ln>
                  <a:noFill/>
                </a:ln>
                <a:solidFill>
                  <a:prstClr val="white"/>
                </a:solidFill>
                <a:effectLst/>
                <a:uLnTx/>
                <a:uFillTx/>
                <a:latin typeface="Tahoma" pitchFamily="34" charset="0"/>
                <a:ea typeface="Tahoma" pitchFamily="34" charset="0"/>
                <a:cs typeface="Tahoma" pitchFamily="34" charset="0"/>
              </a:rPr>
              <a:t> C – Team Training Questionnaire </a:t>
            </a:r>
            <a:endParaRPr kumimoji="0" lang="he-IL" sz="2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8" name="Group 7">
            <a:extLst>
              <a:ext uri="{FF2B5EF4-FFF2-40B4-BE49-F238E27FC236}">
                <a16:creationId xmlns:a16="http://schemas.microsoft.com/office/drawing/2014/main" id="{9E1435BE-89E2-4FE4-9A34-F6D512A38533}"/>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1701BE10-3D38-430C-8974-B137DC5F86B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347DA93B-70EF-421E-95EF-D3BC7E19681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TextBox 11">
              <a:extLst>
                <a:ext uri="{FF2B5EF4-FFF2-40B4-BE49-F238E27FC236}">
                  <a16:creationId xmlns:a16="http://schemas.microsoft.com/office/drawing/2014/main" id="{147C4D0B-CF65-48AC-BD36-D8A2BAA0AB30}"/>
                </a:ext>
              </a:extLst>
            </p:cNvPr>
            <p:cNvSpPr txBox="1"/>
            <p:nvPr/>
          </p:nvSpPr>
          <p:spPr>
            <a:xfrm>
              <a:off x="137609" y="6596003"/>
              <a:ext cx="9911913"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E7A026A4-2882-477E-9BC6-67420BA089AD}"/>
              </a:ext>
            </a:extLst>
          </p:cNvPr>
          <p:cNvSpPr txBox="1"/>
          <p:nvPr/>
        </p:nvSpPr>
        <p:spPr>
          <a:xfrm>
            <a:off x="293923" y="555888"/>
            <a:ext cx="3524853" cy="612475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 Please state your role and organization</a:t>
            </a:r>
            <a:endParaRPr kumimoji="0" lang="he-IL" sz="1400" b="1" i="0" u="none" strike="noStrike" kern="1200" cap="none" spc="0" normalizeH="0" baseline="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Open-ended</a:t>
            </a:r>
            <a:endParaRPr kumimoji="0" lang="he-IL" sz="1400" i="0" u="none" strike="noStrike" kern="1200" cap="none" spc="0" normalizeH="0" baseline="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he-IL"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2. How long</a:t>
            </a:r>
            <a:r>
              <a:rPr kumimoji="0" lang="en-US" sz="14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have you been active in the field?</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3. What’s your gender?</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Woman/man</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4. What training did you participate in?</a:t>
            </a:r>
            <a:endPar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a. Tour of early childhood centers in Holon and Tel Aviv port for Tira municipality officials (held on July 15</a:t>
            </a:r>
            <a:r>
              <a:rPr lang="en-US" sz="1400" baseline="30000" dirty="0">
                <a:solidFill>
                  <a:prstClr val="black"/>
                </a:solidFill>
                <a:latin typeface="Segoe UI" panose="020B0502040204020203" pitchFamily="34" charset="0"/>
                <a:ea typeface="Tahoma" panose="020B0604030504040204" pitchFamily="34" charset="0"/>
                <a:cs typeface="Segoe UI" panose="020B0502040204020203" pitchFamily="34" charset="0"/>
              </a:rPr>
              <a:t>th</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2021)</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b. Training on mobility and spending time in public spaces</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c. Seminar on walking, mobility, and spending time in public spaces</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d. Seminar in Tel Aviv-Jaffa on playgrounds and public spaces</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5. Was the training defined as optional or compulsory as part of your role?</a:t>
            </a:r>
            <a:endPar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a. Optional</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b. Compulsory</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defRPr/>
            </a:pP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FB3FB6E0-54B6-42A9-A829-3F7409DE12A6}"/>
              </a:ext>
            </a:extLst>
          </p:cNvPr>
          <p:cNvSpPr txBox="1"/>
          <p:nvPr/>
        </p:nvSpPr>
        <p:spPr>
          <a:xfrm>
            <a:off x="4105891" y="502027"/>
            <a:ext cx="3734972" cy="63401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6. How much of the session did you participate in?</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All of it</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b. Part of it</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7. </a:t>
            </a: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Did you know or hear about Urban95 before the training?</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 hadn’t heard anything about it</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 heard</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the name, but didn’t know anything about it</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 heard</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and knew about the program</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d. I’m part of the Urban95 team/one of the program’s partners</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8. Do you think the training was long enough in terms of the number and length of the sessions?</a:t>
            </a:r>
            <a:endPar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It was too short</a:t>
            </a:r>
            <a:endParaRPr kumimoji="0" lang="he-IL"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It was too long</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It was just right</a:t>
            </a:r>
            <a:endParaRPr kumimoji="0" lang="he-IL"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AutoNum type="hebrew2Minus"/>
              <a:tabLst/>
              <a:defRPr/>
            </a:pP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9. To</a:t>
            </a:r>
            <a:r>
              <a:rPr kumimoji="0" lang="en-US" sz="14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what extent do you feel the training format was successful (tour/seminar/lecture/webinar)?</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339800B1-9B8B-E78E-F34F-E7EF0403E8B6}"/>
              </a:ext>
            </a:extLst>
          </p:cNvPr>
          <p:cNvSpPr txBox="1"/>
          <p:nvPr/>
        </p:nvSpPr>
        <p:spPr>
          <a:xfrm>
            <a:off x="7876175" y="407813"/>
            <a:ext cx="3635298" cy="59093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10. To what</a:t>
            </a:r>
            <a:r>
              <a:rPr kumimoji="0" lang="en-US" sz="14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was the content relayed in clear and coherent way?</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11. To what</a:t>
            </a:r>
            <a:r>
              <a:rPr kumimoji="0" lang="en-US" sz="14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did the supporting material contribute to your understanding of the training’s topic and content?</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f. Not relevant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12. To what extent did you use the supporting material, if you received any, after the training?</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83525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A74186DE-BE0A-4932-9F3A-607044140A40}"/>
              </a:ext>
            </a:extLst>
          </p:cNvPr>
          <p:cNvSpPr txBox="1"/>
          <p:nvPr/>
        </p:nvSpPr>
        <p:spPr>
          <a:xfrm>
            <a:off x="1" y="0"/>
            <a:ext cx="12191999" cy="461665"/>
          </a:xfrm>
          <a:prstGeom prst="rect">
            <a:avLst/>
          </a:prstGeom>
          <a:solidFill>
            <a:srgbClr val="36636F"/>
          </a:solidFill>
        </p:spPr>
        <p:txBody>
          <a:bodyPr wrap="square" rtlCol="0">
            <a:spAutoFit/>
          </a:bodyPr>
          <a:lstStyle/>
          <a:p>
            <a:pPr algn="l" rtl="0"/>
            <a:r>
              <a:rPr lang="en-US" sz="2400" b="1" dirty="0">
                <a:solidFill>
                  <a:schemeClr val="bg1"/>
                </a:solidFill>
                <a:latin typeface="Tahoma" pitchFamily="34" charset="0"/>
                <a:ea typeface="Tahoma" pitchFamily="34" charset="0"/>
                <a:cs typeface="Tahoma" pitchFamily="34" charset="0"/>
              </a:rPr>
              <a:t>Research Team</a:t>
            </a:r>
            <a:endParaRPr lang="he-IL" sz="2400" b="1" dirty="0">
              <a:solidFill>
                <a:schemeClr val="bg1"/>
              </a:solidFill>
              <a:latin typeface="Tahoma" pitchFamily="34" charset="0"/>
              <a:ea typeface="Tahoma" pitchFamily="34" charset="0"/>
              <a:cs typeface="Tahoma" pitchFamily="34" charset="0"/>
            </a:endParaRPr>
          </a:p>
        </p:txBody>
      </p:sp>
      <p:grpSp>
        <p:nvGrpSpPr>
          <p:cNvPr id="7" name="Group 6">
            <a:extLst>
              <a:ext uri="{FF2B5EF4-FFF2-40B4-BE49-F238E27FC236}">
                <a16:creationId xmlns:a16="http://schemas.microsoft.com/office/drawing/2014/main" id="{30DF32BB-AE32-4ACB-B1EC-3863E9E3C689}"/>
              </a:ext>
            </a:extLst>
          </p:cNvPr>
          <p:cNvGrpSpPr/>
          <p:nvPr/>
        </p:nvGrpSpPr>
        <p:grpSpPr>
          <a:xfrm>
            <a:off x="-116958" y="6457504"/>
            <a:ext cx="10631672" cy="594107"/>
            <a:chOff x="-116958" y="6457504"/>
            <a:chExt cx="10631672" cy="594107"/>
          </a:xfrm>
        </p:grpSpPr>
        <p:sp>
          <p:nvSpPr>
            <p:cNvPr id="5" name="Rectangle: Rounded Corners 4">
              <a:extLst>
                <a:ext uri="{FF2B5EF4-FFF2-40B4-BE49-F238E27FC236}">
                  <a16:creationId xmlns:a16="http://schemas.microsoft.com/office/drawing/2014/main" id="{5AA7CD3C-7038-4AE8-967E-916CC134800F}"/>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Rectangle: Rounded Corners 43">
              <a:extLst>
                <a:ext uri="{FF2B5EF4-FFF2-40B4-BE49-F238E27FC236}">
                  <a16:creationId xmlns:a16="http://schemas.microsoft.com/office/drawing/2014/main" id="{3A878C1F-FC6A-4CEF-A4C2-14509FBD95CB}"/>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a:extLst>
                <a:ext uri="{FF2B5EF4-FFF2-40B4-BE49-F238E27FC236}">
                  <a16:creationId xmlns:a16="http://schemas.microsoft.com/office/drawing/2014/main" id="{3D12A121-6EC3-4D5E-BE8F-0CF89238959E}"/>
                </a:ext>
              </a:extLst>
            </p:cNvPr>
            <p:cNvSpPr txBox="1"/>
            <p:nvPr/>
          </p:nvSpPr>
          <p:spPr>
            <a:xfrm>
              <a:off x="190500" y="6608644"/>
              <a:ext cx="10324214" cy="261610"/>
            </a:xfrm>
            <a:prstGeom prst="rect">
              <a:avLst/>
            </a:prstGeom>
            <a:noFill/>
          </p:spPr>
          <p:txBody>
            <a:bodyPr wrap="square" rtlCol="1">
              <a:spAutoFit/>
            </a:bodyPr>
            <a:lstStyle/>
            <a:p>
              <a:pPr algn="l" rtl="0"/>
              <a:r>
                <a:rPr lang="en-US" sz="1050" dirty="0">
                  <a:solidFill>
                    <a:schemeClr val="bg1">
                      <a:lumMod val="50000"/>
                    </a:schemeClr>
                  </a:solidFill>
                  <a:latin typeface="Calibri" panose="020F0502020204030204" pitchFamily="34" charset="0"/>
                  <a:cs typeface="Calibri" panose="020F0502020204030204" pitchFamily="34" charset="0"/>
                </a:rPr>
                <a:t>The</a:t>
              </a:r>
              <a:r>
                <a:rPr lang="en-GB" sz="1050" dirty="0">
                  <a:solidFill>
                    <a:schemeClr val="bg1">
                      <a:lumMod val="50000"/>
                    </a:schemeClr>
                  </a:solidFill>
                  <a:latin typeface="Calibri" panose="020F0502020204030204" pitchFamily="34" charset="0"/>
                  <a:cs typeface="Calibri" panose="020F0502020204030204" pitchFamily="34" charset="0"/>
                </a:rPr>
                <a:t> CET’s</a:t>
              </a:r>
              <a:r>
                <a:rPr lang="en-US" sz="105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50" dirty="0">
                <a:solidFill>
                  <a:schemeClr val="bg1">
                    <a:lumMod val="50000"/>
                  </a:schemeClr>
                </a:solidFill>
                <a:latin typeface="Calibri" panose="020F0502020204030204" pitchFamily="34" charset="0"/>
                <a:cs typeface="Calibri" panose="020F0502020204030204" pitchFamily="34" charset="0"/>
              </a:endParaRPr>
            </a:p>
          </p:txBody>
        </p:sp>
      </p:grpSp>
      <p:sp>
        <p:nvSpPr>
          <p:cNvPr id="2" name="Slide Number Placeholder 1">
            <a:extLst>
              <a:ext uri="{FF2B5EF4-FFF2-40B4-BE49-F238E27FC236}">
                <a16:creationId xmlns:a16="http://schemas.microsoft.com/office/drawing/2014/main" id="{BBA704F2-AD65-457D-B2ED-E358499ECC68}"/>
              </a:ext>
            </a:extLst>
          </p:cNvPr>
          <p:cNvSpPr>
            <a:spLocks noGrp="1"/>
          </p:cNvSpPr>
          <p:nvPr>
            <p:ph type="sldNum" sz="quarter" idx="12"/>
          </p:nvPr>
        </p:nvSpPr>
        <p:spPr/>
        <p:txBody>
          <a:bodyPr/>
          <a:lstStyle/>
          <a:p>
            <a:fld id="{199E282D-D310-42D8-B8FF-78ED45A44D81}" type="slidenum">
              <a:rPr lang="he-IL" smtClean="0"/>
              <a:t>2</a:t>
            </a:fld>
            <a:endParaRPr lang="he-IL"/>
          </a:p>
        </p:txBody>
      </p:sp>
      <p:pic>
        <p:nvPicPr>
          <p:cNvPr id="22" name="Picture 2">
            <a:extLst>
              <a:ext uri="{FF2B5EF4-FFF2-40B4-BE49-F238E27FC236}">
                <a16:creationId xmlns:a16="http://schemas.microsoft.com/office/drawing/2014/main" id="{23469B72-5053-451F-95AC-B6A504BBF325}"/>
              </a:ext>
            </a:extLst>
          </p:cNvPr>
          <p:cNvPicPr>
            <a:picLocks noChangeAspect="1"/>
          </p:cNvPicPr>
          <p:nvPr/>
        </p:nvPicPr>
        <p:blipFill rotWithShape="1">
          <a:blip r:embed="rId4"/>
          <a:srcRect b="33430"/>
          <a:stretch/>
        </p:blipFill>
        <p:spPr>
          <a:xfrm>
            <a:off x="1648872" y="1648958"/>
            <a:ext cx="1720200" cy="1398209"/>
          </a:xfrm>
          <a:prstGeom prst="ellipse">
            <a:avLst/>
          </a:prstGeom>
          <a:ln>
            <a:noFill/>
          </a:ln>
          <a:effectLst>
            <a:outerShdw blurRad="50800" dist="50800" dir="5400000" algn="ctr" rotWithShape="0">
              <a:schemeClr val="bg1"/>
            </a:outerShdw>
            <a:softEdge rad="112500"/>
          </a:effectLst>
        </p:spPr>
      </p:pic>
      <p:sp>
        <p:nvSpPr>
          <p:cNvPr id="18" name="TextBox 17">
            <a:extLst>
              <a:ext uri="{FF2B5EF4-FFF2-40B4-BE49-F238E27FC236}">
                <a16:creationId xmlns:a16="http://schemas.microsoft.com/office/drawing/2014/main" id="{1DD46864-B5B9-4106-A93F-5B0E65122998}"/>
              </a:ext>
            </a:extLst>
          </p:cNvPr>
          <p:cNvSpPr txBox="1"/>
          <p:nvPr/>
        </p:nvSpPr>
        <p:spPr>
          <a:xfrm>
            <a:off x="8436216" y="4126972"/>
            <a:ext cx="2551479" cy="738664"/>
          </a:xfrm>
          <a:prstGeom prst="rect">
            <a:avLst/>
          </a:prstGeom>
          <a:noFill/>
        </p:spPr>
        <p:txBody>
          <a:bodyPr wrap="square" rtlCol="1">
            <a:spAutoFit/>
          </a:bodyPr>
          <a:lstStyle/>
          <a:p>
            <a:pPr algn="l" rtl="0"/>
            <a:r>
              <a:rPr lang="en-GB" sz="1400" b="1" dirty="0">
                <a:solidFill>
                  <a:schemeClr val="tx1">
                    <a:lumMod val="75000"/>
                    <a:lumOff val="25000"/>
                  </a:schemeClr>
                </a:solidFill>
                <a:latin typeface="Segoe UI" panose="020B0502040204020203" pitchFamily="34" charset="0"/>
                <a:ea typeface="Tahoma"/>
                <a:cs typeface="Segoe UI" panose="020B0502040204020203" pitchFamily="34" charset="0"/>
              </a:rPr>
              <a:t>Hava Newman, </a:t>
            </a:r>
            <a:r>
              <a:rPr lang="en-GB" sz="1400" b="1" dirty="0" err="1">
                <a:solidFill>
                  <a:schemeClr val="tx1">
                    <a:lumMod val="75000"/>
                    <a:lumOff val="25000"/>
                  </a:schemeClr>
                </a:solidFill>
                <a:latin typeface="Segoe UI" panose="020B0502040204020203" pitchFamily="34" charset="0"/>
                <a:ea typeface="Tahoma"/>
                <a:cs typeface="Segoe UI" panose="020B0502040204020203" pitchFamily="34" charset="0"/>
              </a:rPr>
              <a:t>Phd</a:t>
            </a:r>
            <a:endParaRPr lang="he-IL" sz="1400" b="1" dirty="0">
              <a:solidFill>
                <a:schemeClr val="tx1">
                  <a:lumMod val="75000"/>
                  <a:lumOff val="25000"/>
                </a:schemeClr>
              </a:solidFill>
              <a:latin typeface="Segoe UI" panose="020B0502040204020203" pitchFamily="34" charset="0"/>
              <a:ea typeface="Tahoma"/>
              <a:cs typeface="Segoe UI" panose="020B0502040204020203" pitchFamily="34" charset="0"/>
            </a:endParaRP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Head of Measurement &amp; Evaluation Administration</a:t>
            </a:r>
            <a:endParaRPr lang="he-IL" sz="1400" dirty="0">
              <a:solidFill>
                <a:schemeClr val="tx1">
                  <a:lumMod val="75000"/>
                  <a:lumOff val="25000"/>
                </a:schemeClr>
              </a:solidFill>
              <a:latin typeface="Segoe UI" panose="020B0502040204020203" pitchFamily="34" charset="0"/>
              <a:ea typeface="Tahoma"/>
              <a:cs typeface="Segoe UI" panose="020B0502040204020203" pitchFamily="34" charset="0"/>
            </a:endParaRPr>
          </a:p>
        </p:txBody>
      </p:sp>
      <p:pic>
        <p:nvPicPr>
          <p:cNvPr id="19" name="Picture 18">
            <a:extLst>
              <a:ext uri="{FF2B5EF4-FFF2-40B4-BE49-F238E27FC236}">
                <a16:creationId xmlns:a16="http://schemas.microsoft.com/office/drawing/2014/main" id="{14EAFEFA-4685-45D7-A8FE-60B0C5DD0F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805" y="3811031"/>
            <a:ext cx="1649196" cy="1398209"/>
          </a:xfrm>
          <a:prstGeom prst="rect">
            <a:avLst/>
          </a:prstGeom>
        </p:spPr>
      </p:pic>
      <p:pic>
        <p:nvPicPr>
          <p:cNvPr id="23" name="Picture 5">
            <a:extLst>
              <a:ext uri="{FF2B5EF4-FFF2-40B4-BE49-F238E27FC236}">
                <a16:creationId xmlns:a16="http://schemas.microsoft.com/office/drawing/2014/main" id="{FAA74DFA-BCE0-4839-952B-8EE41B9FF33C}"/>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834641" y="3934136"/>
            <a:ext cx="1120293" cy="1152000"/>
          </a:xfrm>
          <a:prstGeom prst="ellipse">
            <a:avLst/>
          </a:prstGeom>
          <a:ln w="12700" cap="rnd">
            <a:noFill/>
          </a:ln>
          <a:effectLst/>
        </p:spPr>
      </p:pic>
      <p:sp>
        <p:nvSpPr>
          <p:cNvPr id="24" name="Rectangle 23">
            <a:extLst>
              <a:ext uri="{FF2B5EF4-FFF2-40B4-BE49-F238E27FC236}">
                <a16:creationId xmlns:a16="http://schemas.microsoft.com/office/drawing/2014/main" id="{E4D3B3C5-91F5-46C2-B0B5-618B3024B3D0}"/>
              </a:ext>
            </a:extLst>
          </p:cNvPr>
          <p:cNvSpPr/>
          <p:nvPr/>
        </p:nvSpPr>
        <p:spPr>
          <a:xfrm>
            <a:off x="3369072" y="4184782"/>
            <a:ext cx="2278957" cy="738664"/>
          </a:xfrm>
          <a:prstGeom prst="rect">
            <a:avLst/>
          </a:prstGeom>
        </p:spPr>
        <p:txBody>
          <a:bodyPr wrap="none">
            <a:spAutoFit/>
          </a:bodyPr>
          <a:lstStyle/>
          <a:p>
            <a:pPr algn="l" rtl="0"/>
            <a:r>
              <a:rPr lang="en-US" sz="1400" b="1" dirty="0">
                <a:solidFill>
                  <a:schemeClr val="tx1">
                    <a:lumMod val="75000"/>
                    <a:lumOff val="25000"/>
                  </a:schemeClr>
                </a:solidFill>
                <a:latin typeface="Segoe UI" panose="020B0502040204020203" pitchFamily="34" charset="0"/>
                <a:ea typeface="Tahoma"/>
                <a:cs typeface="Segoe UI" panose="020B0502040204020203" pitchFamily="34" charset="0"/>
              </a:rPr>
              <a:t>Tal Mishaan Spiegel, </a:t>
            </a:r>
            <a:r>
              <a:rPr lang="en-US" sz="1400" b="1" dirty="0" err="1">
                <a:solidFill>
                  <a:schemeClr val="tx1">
                    <a:lumMod val="75000"/>
                    <a:lumOff val="25000"/>
                  </a:schemeClr>
                </a:solidFill>
                <a:latin typeface="Segoe UI" panose="020B0502040204020203" pitchFamily="34" charset="0"/>
                <a:ea typeface="Tahoma"/>
                <a:cs typeface="Segoe UI" panose="020B0502040204020203" pitchFamily="34" charset="0"/>
              </a:rPr>
              <a:t>Phd</a:t>
            </a:r>
            <a:endParaRPr lang="en-US" sz="1400" b="1" dirty="0">
              <a:solidFill>
                <a:schemeClr val="tx1">
                  <a:lumMod val="75000"/>
                  <a:lumOff val="25000"/>
                </a:schemeClr>
              </a:solidFill>
              <a:latin typeface="Segoe UI" panose="020B0502040204020203" pitchFamily="34" charset="0"/>
              <a:ea typeface="Tahoma"/>
              <a:cs typeface="Segoe UI" panose="020B0502040204020203" pitchFamily="34" charset="0"/>
            </a:endParaRP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Director of the Program</a:t>
            </a: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Evaluation Unit</a:t>
            </a:r>
            <a:endParaRPr lang="he-IL" sz="1400" dirty="0">
              <a:solidFill>
                <a:schemeClr val="tx1">
                  <a:lumMod val="75000"/>
                  <a:lumOff val="25000"/>
                </a:schemeClr>
              </a:solidFill>
              <a:latin typeface="Segoe UI" panose="020B0502040204020203" pitchFamily="34" charset="0"/>
              <a:ea typeface="Tahoma"/>
              <a:cs typeface="Segoe UI" panose="020B0502040204020203" pitchFamily="34" charset="0"/>
            </a:endParaRPr>
          </a:p>
        </p:txBody>
      </p:sp>
      <p:sp>
        <p:nvSpPr>
          <p:cNvPr id="25" name="TextBox 24">
            <a:extLst>
              <a:ext uri="{FF2B5EF4-FFF2-40B4-BE49-F238E27FC236}">
                <a16:creationId xmlns:a16="http://schemas.microsoft.com/office/drawing/2014/main" id="{88C6AC1A-9203-4141-B4A3-CB048B51EA62}"/>
              </a:ext>
            </a:extLst>
          </p:cNvPr>
          <p:cNvSpPr txBox="1"/>
          <p:nvPr/>
        </p:nvSpPr>
        <p:spPr>
          <a:xfrm>
            <a:off x="8436216" y="1922372"/>
            <a:ext cx="1970283" cy="738664"/>
          </a:xfrm>
          <a:prstGeom prst="rect">
            <a:avLst/>
          </a:prstGeom>
          <a:noFill/>
        </p:spPr>
        <p:txBody>
          <a:bodyPr wrap="none" rtlCol="1">
            <a:spAutoFit/>
          </a:bodyPr>
          <a:lstStyle/>
          <a:p>
            <a:pPr algn="l" rtl="0"/>
            <a:r>
              <a:rPr lang="en-US" sz="1400" b="1" dirty="0">
                <a:solidFill>
                  <a:schemeClr val="tx1">
                    <a:lumMod val="75000"/>
                    <a:lumOff val="25000"/>
                  </a:schemeClr>
                </a:solidFill>
                <a:latin typeface="Segoe UI" panose="020B0502040204020203" pitchFamily="34" charset="0"/>
                <a:ea typeface="Tahoma"/>
                <a:cs typeface="Segoe UI" panose="020B0502040204020203" pitchFamily="34" charset="0"/>
              </a:rPr>
              <a:t>Alona </a:t>
            </a:r>
            <a:r>
              <a:rPr lang="en-US" sz="1400" b="1" dirty="0" err="1">
                <a:solidFill>
                  <a:schemeClr val="tx1">
                    <a:lumMod val="75000"/>
                    <a:lumOff val="25000"/>
                  </a:schemeClr>
                </a:solidFill>
                <a:latin typeface="Segoe UI" panose="020B0502040204020203" pitchFamily="34" charset="0"/>
                <a:ea typeface="Tahoma"/>
                <a:cs typeface="Segoe UI" panose="020B0502040204020203" pitchFamily="34" charset="0"/>
              </a:rPr>
              <a:t>Tsirulnikov</a:t>
            </a:r>
            <a:endParaRPr lang="he-IL" sz="1400" b="1" dirty="0">
              <a:solidFill>
                <a:schemeClr val="tx1">
                  <a:lumMod val="75000"/>
                  <a:lumOff val="25000"/>
                </a:schemeClr>
              </a:solidFill>
              <a:latin typeface="Segoe UI" panose="020B0502040204020203" pitchFamily="34" charset="0"/>
              <a:ea typeface="Tahoma"/>
              <a:cs typeface="Segoe UI" panose="020B0502040204020203" pitchFamily="34" charset="0"/>
            </a:endParaRP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Researcher &amp; Program</a:t>
            </a: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Evaluator </a:t>
            </a:r>
            <a:endParaRPr lang="he-IL" sz="1400" dirty="0">
              <a:solidFill>
                <a:schemeClr val="tx1">
                  <a:lumMod val="75000"/>
                  <a:lumOff val="25000"/>
                </a:schemeClr>
              </a:solidFill>
              <a:latin typeface="Segoe UI" panose="020B0502040204020203" pitchFamily="34" charset="0"/>
              <a:ea typeface="Tahoma"/>
              <a:cs typeface="Segoe UI" panose="020B0502040204020203" pitchFamily="34" charset="0"/>
            </a:endParaRPr>
          </a:p>
        </p:txBody>
      </p:sp>
      <p:pic>
        <p:nvPicPr>
          <p:cNvPr id="28" name="Picture 5">
            <a:extLst>
              <a:ext uri="{FF2B5EF4-FFF2-40B4-BE49-F238E27FC236}">
                <a16:creationId xmlns:a16="http://schemas.microsoft.com/office/drawing/2014/main" id="{2FBCAAA1-99BF-4A9C-91FD-549F487745DD}"/>
              </a:ext>
            </a:extLst>
          </p:cNvPr>
          <p:cNvPicPr>
            <a:picLocks/>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982851" y="1583982"/>
            <a:ext cx="1077647" cy="1173292"/>
          </a:xfrm>
          <a:prstGeom prst="ellipse">
            <a:avLst/>
          </a:prstGeom>
          <a:ln w="12700" cap="rnd">
            <a:noFill/>
          </a:ln>
          <a:effectLst/>
        </p:spPr>
      </p:pic>
      <p:sp>
        <p:nvSpPr>
          <p:cNvPr id="29" name="TextBox 28">
            <a:extLst>
              <a:ext uri="{FF2B5EF4-FFF2-40B4-BE49-F238E27FC236}">
                <a16:creationId xmlns:a16="http://schemas.microsoft.com/office/drawing/2014/main" id="{CAC94C09-4EC2-404F-B9FB-14E115E88CCD}"/>
              </a:ext>
            </a:extLst>
          </p:cNvPr>
          <p:cNvSpPr txBox="1"/>
          <p:nvPr/>
        </p:nvSpPr>
        <p:spPr>
          <a:xfrm>
            <a:off x="3322073" y="1953891"/>
            <a:ext cx="1970283" cy="738664"/>
          </a:xfrm>
          <a:prstGeom prst="rect">
            <a:avLst/>
          </a:prstGeom>
          <a:noFill/>
        </p:spPr>
        <p:txBody>
          <a:bodyPr wrap="none" rtlCol="1">
            <a:spAutoFit/>
          </a:bodyPr>
          <a:lstStyle/>
          <a:p>
            <a:pPr algn="l" rtl="0"/>
            <a:r>
              <a:rPr lang="en-US" sz="1400" b="1" dirty="0">
                <a:solidFill>
                  <a:schemeClr val="tx1">
                    <a:lumMod val="75000"/>
                    <a:lumOff val="25000"/>
                  </a:schemeClr>
                </a:solidFill>
                <a:latin typeface="Segoe UI" panose="020B0502040204020203" pitchFamily="34" charset="0"/>
                <a:ea typeface="Tahoma"/>
                <a:cs typeface="Segoe UI" panose="020B0502040204020203" pitchFamily="34" charset="0"/>
              </a:rPr>
              <a:t>Reoute Diamond</a:t>
            </a:r>
            <a:endParaRPr lang="he-IL" sz="1400" b="1" dirty="0">
              <a:solidFill>
                <a:schemeClr val="tx1">
                  <a:lumMod val="75000"/>
                  <a:lumOff val="25000"/>
                </a:schemeClr>
              </a:solidFill>
              <a:latin typeface="Segoe UI" panose="020B0502040204020203" pitchFamily="34" charset="0"/>
              <a:ea typeface="Tahoma"/>
              <a:cs typeface="Segoe UI" panose="020B0502040204020203" pitchFamily="34" charset="0"/>
            </a:endParaRP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Researcher &amp; Program</a:t>
            </a:r>
          </a:p>
          <a:p>
            <a:pPr algn="l" rtl="0"/>
            <a:r>
              <a:rPr lang="en-US" sz="1400" dirty="0">
                <a:solidFill>
                  <a:schemeClr val="tx1">
                    <a:lumMod val="75000"/>
                    <a:lumOff val="25000"/>
                  </a:schemeClr>
                </a:solidFill>
                <a:latin typeface="Segoe UI" panose="020B0502040204020203" pitchFamily="34" charset="0"/>
                <a:ea typeface="Tahoma"/>
                <a:cs typeface="Segoe UI" panose="020B0502040204020203" pitchFamily="34" charset="0"/>
              </a:rPr>
              <a:t>Evaluator </a:t>
            </a:r>
            <a:endParaRPr lang="he-IL" sz="1400" dirty="0">
              <a:solidFill>
                <a:schemeClr val="tx1">
                  <a:lumMod val="75000"/>
                  <a:lumOff val="25000"/>
                </a:schemeClr>
              </a:solidFill>
              <a:latin typeface="Segoe UI" panose="020B0502040204020203" pitchFamily="34" charset="0"/>
              <a:ea typeface="Tahoma"/>
              <a:cs typeface="Segoe UI" panose="020B0502040204020203" pitchFamily="34" charset="0"/>
            </a:endParaRPr>
          </a:p>
        </p:txBody>
      </p:sp>
    </p:spTree>
    <p:extLst>
      <p:ext uri="{BB962C8B-B14F-4D97-AF65-F5344CB8AC3E}">
        <p14:creationId xmlns:p14="http://schemas.microsoft.com/office/powerpoint/2010/main" val="1206754402"/>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461665"/>
          </a:xfrm>
          <a:prstGeom prst="rect">
            <a:avLst/>
          </a:prstGeom>
          <a:solidFill>
            <a:srgbClr val="36636F"/>
          </a:solidFill>
        </p:spPr>
        <p:txBody>
          <a:bodyPr wrap="square" rtlCol="0">
            <a:spAutoFit/>
          </a:bodyPr>
          <a:lstStyle/>
          <a:p>
            <a:pPr lvl="0" algn="l" rtl="0">
              <a:defRPr/>
            </a:pPr>
            <a:r>
              <a:rPr lang="en-US" sz="2400" b="1" dirty="0">
                <a:solidFill>
                  <a:prstClr val="white"/>
                </a:solidFill>
                <a:latin typeface="Tahoma" pitchFamily="34" charset="0"/>
                <a:ea typeface="Tahoma" pitchFamily="34" charset="0"/>
                <a:cs typeface="Tahoma" pitchFamily="34" charset="0"/>
              </a:rPr>
              <a:t>Appendix C – Team Training Questionnaire </a:t>
            </a:r>
            <a:endParaRPr lang="he-IL" sz="2400" b="1" dirty="0">
              <a:solidFill>
                <a:prstClr val="white"/>
              </a:solidFill>
              <a:latin typeface="Tahoma" pitchFamily="34" charset="0"/>
              <a:ea typeface="Tahoma" pitchFamily="34" charset="0"/>
              <a:cs typeface="Tahoma" pitchFamily="34" charset="0"/>
            </a:endParaRPr>
          </a:p>
        </p:txBody>
      </p:sp>
      <p:grpSp>
        <p:nvGrpSpPr>
          <p:cNvPr id="8" name="Group 7">
            <a:extLst>
              <a:ext uri="{FF2B5EF4-FFF2-40B4-BE49-F238E27FC236}">
                <a16:creationId xmlns:a16="http://schemas.microsoft.com/office/drawing/2014/main" id="{9E1435BE-89E2-4FE4-9A34-F6D512A38533}"/>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1701BE10-3D38-430C-8974-B137DC5F86B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347DA93B-70EF-421E-95EF-D3BC7E19681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TextBox 11">
              <a:extLst>
                <a:ext uri="{FF2B5EF4-FFF2-40B4-BE49-F238E27FC236}">
                  <a16:creationId xmlns:a16="http://schemas.microsoft.com/office/drawing/2014/main" id="{147C4D0B-CF65-48AC-BD36-D8A2BAA0AB30}"/>
                </a:ext>
              </a:extLst>
            </p:cNvPr>
            <p:cNvSpPr txBox="1"/>
            <p:nvPr/>
          </p:nvSpPr>
          <p:spPr>
            <a:xfrm>
              <a:off x="146487" y="6592987"/>
              <a:ext cx="9752115"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20" name="TextBox 19">
            <a:extLst>
              <a:ext uri="{FF2B5EF4-FFF2-40B4-BE49-F238E27FC236}">
                <a16:creationId xmlns:a16="http://schemas.microsoft.com/office/drawing/2014/main" id="{0E432127-E968-4C8F-86E9-EDA706106CAF}"/>
              </a:ext>
            </a:extLst>
          </p:cNvPr>
          <p:cNvSpPr txBox="1"/>
          <p:nvPr/>
        </p:nvSpPr>
        <p:spPr>
          <a:xfrm>
            <a:off x="4390021" y="835486"/>
            <a:ext cx="3577206" cy="50475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15. To what extent did the training</a:t>
            </a:r>
            <a:r>
              <a:rPr kumimoji="0" lang="en-US" sz="14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provide you with practical tools and/or methods you can implement in your work?</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16. What</a:t>
            </a:r>
            <a:r>
              <a:rPr kumimoji="0" lang="en-US" sz="14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practical tools and/or methods did you gain from the training?</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kumimoji="0" lang="he-IL" sz="14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17. To what extent, do you believe the tools and knowledge you acquired will serve you in performing your job over the next 6 months?</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4" name="TextBox 13">
            <a:extLst>
              <a:ext uri="{FF2B5EF4-FFF2-40B4-BE49-F238E27FC236}">
                <a16:creationId xmlns:a16="http://schemas.microsoft.com/office/drawing/2014/main" id="{8C6F1D6C-C3D8-B864-6F01-BB5E5AD69D72}"/>
              </a:ext>
            </a:extLst>
          </p:cNvPr>
          <p:cNvSpPr txBox="1"/>
          <p:nvPr/>
        </p:nvSpPr>
        <p:spPr>
          <a:xfrm>
            <a:off x="146487" y="743153"/>
            <a:ext cx="3987539" cy="52322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13. </a:t>
            </a: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What did you gain from the training?</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(Please mark all relevant answers)</a:t>
            </a:r>
            <a:endPar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t>- I’ve acquired new knowledge in my areas of occupation</a:t>
            </a:r>
            <a:endParaRPr lang="he-IL" sz="1400" dirty="0"/>
          </a:p>
          <a:p>
            <a:pPr algn="l" rtl="0"/>
            <a:r>
              <a:rPr lang="en-US" sz="1400" dirty="0"/>
              <a:t>- I’m more knowledgeable of EC &amp; caregivers’ needs</a:t>
            </a:r>
            <a:endParaRPr lang="he-IL" sz="1400" dirty="0"/>
          </a:p>
          <a:p>
            <a:pPr algn="l" rtl="0"/>
            <a:r>
              <a:rPr lang="en-US" sz="1400" dirty="0"/>
              <a:t>- I’ve acquired tools to implement in my work</a:t>
            </a:r>
            <a:endParaRPr lang="he-IL" sz="1400" dirty="0"/>
          </a:p>
          <a:p>
            <a:pPr algn="l" rtl="0"/>
            <a:r>
              <a:rPr lang="en-US" sz="1400" dirty="0"/>
              <a:t>- I’m more knowledgeable of Urban95 and its local &amp; global impact</a:t>
            </a:r>
            <a:endParaRPr lang="he-IL" sz="1400" dirty="0"/>
          </a:p>
          <a:p>
            <a:pPr algn="l" rtl="0"/>
            <a:r>
              <a:rPr lang="en-US" sz="1400" dirty="0"/>
              <a:t>- I’m motivated to implement Urban95 ideas</a:t>
            </a:r>
            <a:endParaRPr lang="he-IL" sz="1400" dirty="0"/>
          </a:p>
          <a:p>
            <a:pPr algn="l" rtl="0"/>
            <a:r>
              <a:rPr lang="en-US" sz="1400" dirty="0"/>
              <a:t>- The training inspired me to think of new Urban95 ideas</a:t>
            </a:r>
            <a:endParaRPr lang="he-IL" sz="1400" dirty="0"/>
          </a:p>
          <a:p>
            <a:pPr algn="l" rtl="0"/>
            <a:r>
              <a:rPr lang="en-US" sz="1400" dirty="0"/>
              <a:t>- I’ve met with professional colleagues &amp; learned from them</a:t>
            </a:r>
            <a:endParaRPr lang="he-IL" sz="1400" dirty="0"/>
          </a:p>
          <a:p>
            <a:pPr algn="l" rtl="0"/>
            <a:r>
              <a:rPr lang="en-US" sz="1400" dirty="0"/>
              <a:t>- I’ve made new professional / business / social contacts</a:t>
            </a:r>
            <a:endParaRPr lang="he-IL" sz="1400" dirty="0"/>
          </a:p>
          <a:p>
            <a:pPr marR="0" lvl="0" algn="l" defTabSz="914400" rtl="0" eaLnBrk="1" fontAlgn="auto" latinLnBrk="0" hangingPunct="1">
              <a:lnSpc>
                <a:spcPct val="100000"/>
              </a:lnSpc>
              <a:spcBef>
                <a:spcPts val="0"/>
              </a:spcBef>
              <a:spcAft>
                <a:spcPts val="0"/>
              </a:spcAft>
              <a:buClrTx/>
              <a:buSzTx/>
              <a:tabLst/>
              <a:defRPr/>
            </a:pPr>
            <a:r>
              <a:rPr lang="en-US" sz="1400" dirty="0"/>
              <a:t>- Other, please specify:</a:t>
            </a:r>
          </a:p>
          <a:p>
            <a:pPr marL="285750" marR="0" lvl="0" indent="-285750" algn="r" defTabSz="914400" rtl="0" eaLnBrk="1" fontAlgn="auto" latinLnBrk="0" hangingPunct="1">
              <a:lnSpc>
                <a:spcPct val="100000"/>
              </a:lnSpc>
              <a:spcBef>
                <a:spcPts val="0"/>
              </a:spcBef>
              <a:spcAft>
                <a:spcPts val="0"/>
              </a:spcAft>
              <a:buClrTx/>
              <a:buSzTx/>
              <a:buFontTx/>
              <a:buChar char="-"/>
              <a:tabLst/>
              <a:defRPr/>
            </a:pPr>
            <a:endParaRPr lang="he-IL"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14. To what extent did the training provide you with new and relevant knowledge?</a:t>
            </a:r>
            <a:endParaRPr kumimoji="0" lang="he-IL"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5" name="TextBox 15">
            <a:extLst>
              <a:ext uri="{FF2B5EF4-FFF2-40B4-BE49-F238E27FC236}">
                <a16:creationId xmlns:a16="http://schemas.microsoft.com/office/drawing/2014/main" id="{1DACC24A-3EB6-4C62-A315-B06C6E7DA50F}"/>
              </a:ext>
            </a:extLst>
          </p:cNvPr>
          <p:cNvSpPr txBox="1"/>
          <p:nvPr/>
        </p:nvSpPr>
        <p:spPr>
          <a:xfrm>
            <a:off x="8223223" y="677178"/>
            <a:ext cx="3350757" cy="5693866"/>
          </a:xfrm>
          <a:prstGeom prst="rect">
            <a:avLst/>
          </a:prstGeom>
          <a:noFill/>
        </p:spPr>
        <p:txBody>
          <a:bodyPr wrap="square">
            <a:spAutoFit/>
          </a:bodyPr>
          <a:lstStyle/>
          <a:p>
            <a:pPr algn="l" rtl="0"/>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18. What additional tools and/or working methods would you like to receive in future Urban95 trainings?</a:t>
            </a:r>
            <a:endParaRPr lang="he-IL" sz="14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Open-ended</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he-IL" sz="1400" b="1" dirty="0">
                <a:latin typeface="Segoe UI" panose="020B0502040204020203" pitchFamily="34" charset="0"/>
                <a:ea typeface="Tahoma" panose="020B0604030504040204" pitchFamily="34" charset="0"/>
                <a:cs typeface="Segoe UI" panose="020B0502040204020203" pitchFamily="34" charset="0"/>
              </a:rPr>
              <a:t>19</a:t>
            </a:r>
            <a:r>
              <a:rPr lang="en-US" sz="1400" b="1" dirty="0">
                <a:latin typeface="Segoe UI" panose="020B0502040204020203" pitchFamily="34" charset="0"/>
                <a:ea typeface="Tahoma" panose="020B0604030504040204" pitchFamily="34" charset="0"/>
                <a:cs typeface="Segoe UI" panose="020B0502040204020203" pitchFamily="34" charset="0"/>
              </a:rPr>
              <a:t>. Following the training, to what extent do you have a better understanding of the need to integrate EC needs and content in your professional work?</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20. To what extent, did the training help you understand how to implement the EC content in your professional work?</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3063771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algn="r" rtl="0"/>
            <a:fld id="{F2736200-3204-44C4-A5EC-985817706BA3}" type="slidenum">
              <a:rPr lang="en-US" sz="1400" dirty="0" smtClean="0"/>
              <a:pPr algn="r" rtl="0"/>
              <a:t>21</a:t>
            </a:fld>
            <a:endParaRPr lang="en-US" sz="1400"/>
          </a:p>
        </p:txBody>
      </p:sp>
      <p:sp>
        <p:nvSpPr>
          <p:cNvPr id="17" name="TextBox 16"/>
          <p:cNvSpPr txBox="1"/>
          <p:nvPr/>
        </p:nvSpPr>
        <p:spPr>
          <a:xfrm>
            <a:off x="0" y="-10458"/>
            <a:ext cx="12192000" cy="461665"/>
          </a:xfrm>
          <a:prstGeom prst="rect">
            <a:avLst/>
          </a:prstGeom>
          <a:solidFill>
            <a:srgbClr val="36636F"/>
          </a:solidFill>
        </p:spPr>
        <p:txBody>
          <a:bodyPr wrap="square" rtlCol="0">
            <a:spAutoFit/>
          </a:bodyPr>
          <a:lstStyle/>
          <a:p>
            <a:pPr lvl="0" algn="l" rtl="0">
              <a:defRPr/>
            </a:pPr>
            <a:r>
              <a:rPr lang="en-US" sz="2400" b="1" dirty="0">
                <a:solidFill>
                  <a:prstClr val="white"/>
                </a:solidFill>
                <a:latin typeface="Tahoma" pitchFamily="34" charset="0"/>
                <a:ea typeface="Tahoma" pitchFamily="34" charset="0"/>
                <a:cs typeface="Tahoma" pitchFamily="34" charset="0"/>
              </a:rPr>
              <a:t>Appendix C – Team Training Questionnaire </a:t>
            </a:r>
            <a:endParaRPr lang="he-IL" sz="2400" b="1" dirty="0">
              <a:solidFill>
                <a:prstClr val="white"/>
              </a:solidFill>
              <a:latin typeface="Tahoma" pitchFamily="34" charset="0"/>
              <a:ea typeface="Tahoma" pitchFamily="34" charset="0"/>
              <a:cs typeface="Tahoma" pitchFamily="34" charset="0"/>
            </a:endParaRPr>
          </a:p>
        </p:txBody>
      </p:sp>
      <p:grpSp>
        <p:nvGrpSpPr>
          <p:cNvPr id="8" name="Group 7">
            <a:extLst>
              <a:ext uri="{FF2B5EF4-FFF2-40B4-BE49-F238E27FC236}">
                <a16:creationId xmlns:a16="http://schemas.microsoft.com/office/drawing/2014/main" id="{9E1435BE-89E2-4FE4-9A34-F6D512A38533}"/>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1701BE10-3D38-430C-8974-B137DC5F86B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1" name="Rectangle: Rounded Corners 10">
              <a:extLst>
                <a:ext uri="{FF2B5EF4-FFF2-40B4-BE49-F238E27FC236}">
                  <a16:creationId xmlns:a16="http://schemas.microsoft.com/office/drawing/2014/main" id="{347DA93B-70EF-421E-95EF-D3BC7E19681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2" name="TextBox 11">
              <a:extLst>
                <a:ext uri="{FF2B5EF4-FFF2-40B4-BE49-F238E27FC236}">
                  <a16:creationId xmlns:a16="http://schemas.microsoft.com/office/drawing/2014/main" id="{147C4D0B-CF65-48AC-BD36-D8A2BAA0AB30}"/>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FB64A7A7-0252-41F3-A4E6-4B1AB7031F93}"/>
              </a:ext>
            </a:extLst>
          </p:cNvPr>
          <p:cNvSpPr txBox="1"/>
          <p:nvPr/>
        </p:nvSpPr>
        <p:spPr>
          <a:xfrm>
            <a:off x="348806" y="835486"/>
            <a:ext cx="3750067" cy="5047536"/>
          </a:xfrm>
          <a:prstGeom prst="rect">
            <a:avLst/>
          </a:prstGeom>
          <a:noFill/>
        </p:spPr>
        <p:txBody>
          <a:bodyPr wrap="square">
            <a:spAutoFit/>
          </a:bodyPr>
          <a:lstStyle/>
          <a:p>
            <a:pPr algn="l" rtl="0"/>
            <a:r>
              <a:rPr lang="en-US" sz="1400" b="1" dirty="0">
                <a:latin typeface="Segoe UI" panose="020B0502040204020203" pitchFamily="34" charset="0"/>
                <a:ea typeface="Tahoma" panose="020B0604030504040204" pitchFamily="34" charset="0"/>
                <a:cs typeface="Segoe UI" panose="020B0502040204020203" pitchFamily="34" charset="0"/>
              </a:rPr>
              <a:t>21. To what extent do you think the public spaces and/or municipal services in the city you work in are suited to EC needs?</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22. Do you have any actionable suggestions for adapting the urban space to meet EC needs?</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Open-ended</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23. To what extent do you know your colleagues better as a result of the training?</a:t>
            </a:r>
            <a:r>
              <a:rPr lang="en-US" sz="1400" dirty="0">
                <a:latin typeface="Segoe UI" panose="020B0502040204020203" pitchFamily="34" charset="0"/>
                <a:ea typeface="Tahoma" panose="020B0604030504040204" pitchFamily="34" charset="0"/>
                <a:cs typeface="Segoe UI" panose="020B0502040204020203" pitchFamily="34" charset="0"/>
              </a:rPr>
              <a:t> </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b="1" dirty="0">
              <a:latin typeface="Segoe UI" panose="020B0502040204020203" pitchFamily="34" charset="0"/>
              <a:ea typeface="Tahoma" panose="020B0604030504040204" pitchFamily="34" charset="0"/>
              <a:cs typeface="Segoe UI" panose="020B0502040204020203" pitchFamily="34" charset="0"/>
            </a:endParaRPr>
          </a:p>
        </p:txBody>
      </p:sp>
      <p:sp>
        <p:nvSpPr>
          <p:cNvPr id="15" name="TextBox 14">
            <a:extLst>
              <a:ext uri="{FF2B5EF4-FFF2-40B4-BE49-F238E27FC236}">
                <a16:creationId xmlns:a16="http://schemas.microsoft.com/office/drawing/2014/main" id="{7BC89A11-EAEA-4142-AC4E-31342A2C84BE}"/>
              </a:ext>
            </a:extLst>
          </p:cNvPr>
          <p:cNvSpPr txBox="1"/>
          <p:nvPr/>
        </p:nvSpPr>
        <p:spPr>
          <a:xfrm>
            <a:off x="4439515" y="547449"/>
            <a:ext cx="3780870" cy="6124754"/>
          </a:xfrm>
          <a:prstGeom prst="rect">
            <a:avLst/>
          </a:prstGeom>
          <a:noFill/>
        </p:spPr>
        <p:txBody>
          <a:bodyPr wrap="square">
            <a:spAutoFit/>
          </a:bodyPr>
          <a:lstStyle/>
          <a:p>
            <a:pPr algn="l" rtl="0"/>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24. To what extent did the training open you to new possibilities for working together on joint areas with new officials?</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25. To what extent did you share what you learned from the training with colleagues who didn’t participate in it?</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f. Not relevant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26. To what extent would you recommend this training to others?</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400" dirty="0">
                <a:latin typeface="Segoe UI" panose="020B0502040204020203" pitchFamily="34" charset="0"/>
                <a:ea typeface="Tahoma" panose="020B0604030504040204" pitchFamily="34" charset="0"/>
                <a:cs typeface="Segoe UI" panose="020B0502040204020203" pitchFamily="34" charset="0"/>
              </a:rPr>
              <a:t>e. Not at all</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595E81B3-604F-432D-9B6B-CEADADBEE318}"/>
              </a:ext>
            </a:extLst>
          </p:cNvPr>
          <p:cNvSpPr txBox="1"/>
          <p:nvPr/>
        </p:nvSpPr>
        <p:spPr>
          <a:xfrm>
            <a:off x="8566779" y="766497"/>
            <a:ext cx="3096654" cy="2462213"/>
          </a:xfrm>
          <a:prstGeom prst="rect">
            <a:avLst/>
          </a:prstGeom>
          <a:noFill/>
        </p:spPr>
        <p:txBody>
          <a:bodyPr wrap="square">
            <a:spAutoFit/>
          </a:bodyPr>
          <a:lstStyle/>
          <a:p>
            <a:pPr algn="l" rtl="0"/>
            <a:r>
              <a:rPr lang="en-US" sz="1400" b="1" dirty="0">
                <a:latin typeface="Segoe UI" panose="020B0502040204020203" pitchFamily="34" charset="0"/>
                <a:ea typeface="Tahoma" panose="020B0604030504040204" pitchFamily="34" charset="0"/>
                <a:cs typeface="Segoe UI" panose="020B0502040204020203" pitchFamily="34" charset="0"/>
              </a:rPr>
              <a:t>27. Please tell us more about what you gained from the training, what should be preserved, and any other insights and thoughts.</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Open-ended</a:t>
            </a:r>
            <a:endParaRPr lang="he-IL" sz="14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b="1" dirty="0">
                <a:latin typeface="Segoe UI" panose="020B0502040204020203" pitchFamily="34" charset="0"/>
                <a:ea typeface="Tahoma" panose="020B0604030504040204" pitchFamily="34" charset="0"/>
                <a:cs typeface="Segoe UI" panose="020B0502040204020203" pitchFamily="34" charset="0"/>
              </a:rPr>
              <a:t>28. Please share with us any suggestions for improvements we could implement in future trainings.</a:t>
            </a:r>
            <a:endParaRPr lang="he-IL" sz="14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400" dirty="0">
                <a:latin typeface="Segoe UI" panose="020B0502040204020203" pitchFamily="34" charset="0"/>
                <a:ea typeface="Tahoma" panose="020B0604030504040204" pitchFamily="34" charset="0"/>
                <a:cs typeface="Segoe UI" panose="020B0502040204020203" pitchFamily="34" charset="0"/>
              </a:rPr>
              <a:t>Open-ended</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27512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algn="r" rtl="0"/>
            <a:fld id="{F2736200-3204-44C4-A5EC-985817706BA3}" type="slidenum">
              <a:rPr lang="en-US" sz="1400" dirty="0" smtClean="0"/>
              <a:pPr algn="r" rtl="0"/>
              <a:t>22</a:t>
            </a:fld>
            <a:endParaRPr lang="en-US" sz="1400"/>
          </a:p>
        </p:txBody>
      </p:sp>
      <p:sp>
        <p:nvSpPr>
          <p:cNvPr id="17" name="TextBox 16"/>
          <p:cNvSpPr txBox="1"/>
          <p:nvPr/>
        </p:nvSpPr>
        <p:spPr>
          <a:xfrm>
            <a:off x="0" y="-10458"/>
            <a:ext cx="12192000" cy="400110"/>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Appendix D</a:t>
            </a:r>
            <a:r>
              <a:rPr kumimoji="0" lang="en-US" sz="2000" b="1" i="0" u="none" strike="noStrike" kern="1200" cap="none" spc="0" normalizeH="0" noProof="0" dirty="0">
                <a:ln>
                  <a:noFill/>
                </a:ln>
                <a:solidFill>
                  <a:prstClr val="white"/>
                </a:solidFill>
                <a:effectLst/>
                <a:uLnTx/>
                <a:uFillTx/>
                <a:latin typeface="Tahoma" pitchFamily="34" charset="0"/>
                <a:ea typeface="Tahoma" pitchFamily="34" charset="0"/>
                <a:cs typeface="Tahoma" pitchFamily="34" charset="0"/>
              </a:rPr>
              <a:t> – Blueprint for Conducting Focus Groups on Training with Leading Teams</a:t>
            </a:r>
            <a:endParaRPr kumimoji="0" lang="he-IL" sz="20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8" name="Group 7">
            <a:extLst>
              <a:ext uri="{FF2B5EF4-FFF2-40B4-BE49-F238E27FC236}">
                <a16:creationId xmlns:a16="http://schemas.microsoft.com/office/drawing/2014/main" id="{9E1435BE-89E2-4FE4-9A34-F6D512A38533}"/>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1701BE10-3D38-430C-8974-B137DC5F86B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1" name="Rectangle: Rounded Corners 10">
              <a:extLst>
                <a:ext uri="{FF2B5EF4-FFF2-40B4-BE49-F238E27FC236}">
                  <a16:creationId xmlns:a16="http://schemas.microsoft.com/office/drawing/2014/main" id="{347DA93B-70EF-421E-95EF-D3BC7E19681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2" name="TextBox 11">
              <a:extLst>
                <a:ext uri="{FF2B5EF4-FFF2-40B4-BE49-F238E27FC236}">
                  <a16:creationId xmlns:a16="http://schemas.microsoft.com/office/drawing/2014/main" id="{147C4D0B-CF65-48AC-BD36-D8A2BAA0AB30}"/>
                </a:ext>
              </a:extLst>
            </p:cNvPr>
            <p:cNvSpPr txBox="1"/>
            <p:nvPr/>
          </p:nvSpPr>
          <p:spPr>
            <a:xfrm>
              <a:off x="128733" y="6596003"/>
              <a:ext cx="987640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C3CACC13-C783-40B4-AE78-ACD366C42794}"/>
              </a:ext>
            </a:extLst>
          </p:cNvPr>
          <p:cNvSpPr txBox="1"/>
          <p:nvPr/>
        </p:nvSpPr>
        <p:spPr>
          <a:xfrm>
            <a:off x="344204" y="435386"/>
            <a:ext cx="10954526" cy="5001369"/>
          </a:xfrm>
          <a:prstGeom prst="rect">
            <a:avLst/>
          </a:prstGeom>
          <a:noFill/>
        </p:spPr>
        <p:txBody>
          <a:bodyPr wrap="square">
            <a:spAutoFit/>
          </a:bodyPr>
          <a:lstStyle/>
          <a:p>
            <a:pPr algn="l" rtl="0" fontAlgn="base">
              <a:spcAft>
                <a:spcPts val="600"/>
              </a:spcAft>
              <a:buFont typeface="+mj-lt"/>
              <a:buAutoNum type="arabicPeriod"/>
            </a:pPr>
            <a:r>
              <a:rPr lang="en-US" sz="1200" b="0" dirty="0">
                <a:solidFill>
                  <a:srgbClr val="000000"/>
                </a:solidFill>
                <a:effectLst/>
                <a:latin typeface="Segoe UI" panose="020B0502040204020203" pitchFamily="34" charset="0"/>
                <a:cs typeface="Segoe UI" panose="020B0502040204020203" pitchFamily="34" charset="0"/>
              </a:rPr>
              <a:t>How is the topic of  early childhood relevant to your professional work </a:t>
            </a:r>
            <a:r>
              <a:rPr lang="en-US" sz="1200" b="0" u="sng" dirty="0">
                <a:solidFill>
                  <a:srgbClr val="000000"/>
                </a:solidFill>
                <a:effectLst/>
                <a:latin typeface="Segoe UI" panose="020B0502040204020203" pitchFamily="34" charset="0"/>
                <a:cs typeface="Segoe UI" panose="020B0502040204020203" pitchFamily="34" charset="0"/>
              </a:rPr>
              <a:t>today, as opposed to before Urban95 became involved your city</a:t>
            </a:r>
            <a:r>
              <a:rPr lang="en-US" sz="1200" b="0" dirty="0">
                <a:solidFill>
                  <a:srgbClr val="000000"/>
                </a:solidFill>
                <a:effectLst/>
                <a:latin typeface="Segoe UI" panose="020B0502040204020203" pitchFamily="34" charset="0"/>
                <a:cs typeface="Segoe UI" panose="020B0502040204020203" pitchFamily="34" charset="0"/>
              </a:rPr>
              <a:t>?</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buFont typeface="+mj-lt"/>
              <a:buAutoNum type="arabicPeriod" startAt="2"/>
            </a:pPr>
            <a:r>
              <a:rPr lang="en-US" sz="1200" dirty="0">
                <a:solidFill>
                  <a:srgbClr val="000000"/>
                </a:solidFill>
                <a:latin typeface="Segoe UI" panose="020B0502040204020203" pitchFamily="34" charset="0"/>
                <a:cs typeface="Segoe UI" panose="020B0502040204020203" pitchFamily="34" charset="0"/>
              </a:rPr>
              <a:t>In your opinion, what’s the goal of the training? Why do you participate in it? Did you want to participate from the start? Have you changed your views as a result of the training?</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buFont typeface="+mj-lt"/>
              <a:buAutoNum type="arabicPeriod" startAt="3"/>
            </a:pPr>
            <a:r>
              <a:rPr lang="en-US" sz="1200" b="0" dirty="0">
                <a:solidFill>
                  <a:srgbClr val="000000"/>
                </a:solidFill>
                <a:effectLst/>
                <a:latin typeface="Segoe UI" panose="020B0502040204020203" pitchFamily="34" charset="0"/>
                <a:cs typeface="Segoe UI" panose="020B0502040204020203" pitchFamily="34" charset="0"/>
              </a:rPr>
              <a:t>What did the training sessions include? What information were you exposed to? </a:t>
            </a:r>
            <a:r>
              <a:rPr lang="en-US" sz="1200" dirty="0">
                <a:solidFill>
                  <a:srgbClr val="000000"/>
                </a:solidFill>
                <a:latin typeface="Segoe UI" panose="020B0502040204020203" pitchFamily="34" charset="0"/>
                <a:cs typeface="Segoe UI" panose="020B0502040204020203" pitchFamily="34" charset="0"/>
              </a:rPr>
              <a:t>Go deeper </a:t>
            </a:r>
            <a:r>
              <a:rPr lang="en-US" sz="1200" b="0" dirty="0">
                <a:solidFill>
                  <a:srgbClr val="000000"/>
                </a:solidFill>
                <a:effectLst/>
                <a:latin typeface="Segoe UI" panose="020B0502040204020203" pitchFamily="34" charset="0"/>
                <a:cs typeface="Segoe UI" panose="020B0502040204020203" pitchFamily="34" charset="0"/>
              </a:rPr>
              <a:t>by asking:</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pPr>
            <a:r>
              <a:rPr lang="en-US" sz="1200" b="0" dirty="0">
                <a:solidFill>
                  <a:srgbClr val="000000"/>
                </a:solidFill>
                <a:effectLst/>
                <a:latin typeface="Segoe UI" panose="020B0502040204020203" pitchFamily="34" charset="0"/>
                <a:cs typeface="Segoe UI" panose="020B0502040204020203" pitchFamily="34" charset="0"/>
              </a:rPr>
              <a:t>- Did the content you were exposed to affect  your views on the importance and necessity of considering EC needs in you professional work?</a:t>
            </a:r>
            <a:br>
              <a:rPr lang="en-US" sz="1200" b="0" dirty="0">
                <a:solidFill>
                  <a:srgbClr val="000000"/>
                </a:solidFill>
                <a:effectLst/>
                <a:latin typeface="Segoe UI" panose="020B0502040204020203" pitchFamily="34" charset="0"/>
                <a:cs typeface="Segoe UI" panose="020B0502040204020203" pitchFamily="34" charset="0"/>
              </a:rPr>
            </a:br>
            <a:r>
              <a:rPr lang="en-US" sz="1200" b="0" dirty="0">
                <a:solidFill>
                  <a:srgbClr val="000000"/>
                </a:solidFill>
                <a:effectLst/>
                <a:latin typeface="Segoe UI" panose="020B0502040204020203" pitchFamily="34" charset="0"/>
                <a:cs typeface="Segoe UI" panose="020B0502040204020203" pitchFamily="34" charset="0"/>
              </a:rPr>
              <a:t>(Believe they should be considered, believe they should not be considered, the content affected/did not affect their views)</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pPr>
            <a:r>
              <a:rPr lang="en-US" sz="1200" dirty="0">
                <a:solidFill>
                  <a:srgbClr val="000000"/>
                </a:solidFill>
                <a:latin typeface="Segoe UI" panose="020B0502040204020203" pitchFamily="34" charset="0"/>
                <a:cs typeface="Segoe UI" panose="020B0502040204020203" pitchFamily="34" charset="0"/>
              </a:rPr>
              <a:t>- Did you receive practical tools and methods you can implement in your work (in their specific field) to promote EC needs?</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pPr>
            <a:r>
              <a:rPr lang="en-US" sz="1200" dirty="0">
                <a:solidFill>
                  <a:srgbClr val="000000"/>
                </a:solidFill>
                <a:latin typeface="Segoe UI" panose="020B0502040204020203" pitchFamily="34" charset="0"/>
                <a:cs typeface="Segoe UI" panose="020B0502040204020203" pitchFamily="34" charset="0"/>
              </a:rPr>
              <a:t>4. </a:t>
            </a:r>
            <a:r>
              <a:rPr lang="en-US" sz="1200" b="0" dirty="0">
                <a:solidFill>
                  <a:srgbClr val="000000"/>
                </a:solidFill>
                <a:effectLst/>
                <a:latin typeface="Segoe UI" panose="020B0502040204020203" pitchFamily="34" charset="0"/>
                <a:cs typeface="Segoe UI" panose="020B0502040204020203" pitchFamily="34" charset="0"/>
              </a:rPr>
              <a:t>What were your most significant takeaways from the training? How did the training contribute to you?</a:t>
            </a:r>
            <a:br>
              <a:rPr lang="en-US" sz="1200" b="0" dirty="0">
                <a:solidFill>
                  <a:srgbClr val="000000"/>
                </a:solidFill>
                <a:effectLst/>
                <a:latin typeface="Segoe UI" panose="020B0502040204020203" pitchFamily="34" charset="0"/>
                <a:cs typeface="Segoe UI" panose="020B0502040204020203" pitchFamily="34" charset="0"/>
              </a:rPr>
            </a:br>
            <a:r>
              <a:rPr lang="en-US" sz="1200" b="0" dirty="0">
                <a:solidFill>
                  <a:srgbClr val="000000"/>
                </a:solidFill>
                <a:effectLst/>
                <a:latin typeface="Segoe UI" panose="020B0502040204020203" pitchFamily="34" charset="0"/>
                <a:cs typeface="Segoe UI" panose="020B0502040204020203" pitchFamily="34" charset="0"/>
              </a:rPr>
              <a:t>(New professional information/expanded existing knowledge/practical tools/motivation and inspiration/networking)</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buFont typeface="+mj-lt"/>
              <a:buAutoNum type="arabicPeriod" startAt="5"/>
            </a:pPr>
            <a:r>
              <a:rPr lang="en-US" sz="1200" dirty="0">
                <a:solidFill>
                  <a:srgbClr val="000000"/>
                </a:solidFill>
                <a:latin typeface="Segoe UI" panose="020B0502040204020203" pitchFamily="34" charset="0"/>
                <a:cs typeface="Segoe UI" panose="020B0502040204020203" pitchFamily="34" charset="0"/>
              </a:rPr>
              <a:t>How did participating (in terms of the information/tools they were exposed to) influence your daily work?</a:t>
            </a:r>
            <a:br>
              <a:rPr lang="en-US" sz="1200" dirty="0">
                <a:solidFill>
                  <a:srgbClr val="000000"/>
                </a:solidFill>
                <a:latin typeface="Segoe UI" panose="020B0502040204020203" pitchFamily="34" charset="0"/>
                <a:cs typeface="Segoe UI" panose="020B0502040204020203" pitchFamily="34" charset="0"/>
              </a:rPr>
            </a:br>
            <a:r>
              <a:rPr lang="en-US" sz="1200" dirty="0">
                <a:solidFill>
                  <a:srgbClr val="000000"/>
                </a:solidFill>
                <a:latin typeface="Segoe UI" panose="020B0502040204020203" pitchFamily="34" charset="0"/>
                <a:cs typeface="Segoe UI" panose="020B0502040204020203" pitchFamily="34" charset="0"/>
              </a:rPr>
              <a:t>Did you acquire any new work habits unrelated to Urban95?</a:t>
            </a:r>
          </a:p>
          <a:p>
            <a:pPr algn="l" rtl="0" fontAlgn="base">
              <a:spcAft>
                <a:spcPts val="600"/>
              </a:spcAft>
              <a:buFont typeface="+mj-lt"/>
              <a:buAutoNum type="arabicPeriod" startAt="5"/>
            </a:pPr>
            <a:r>
              <a:rPr lang="en-US" sz="1200" dirty="0">
                <a:solidFill>
                  <a:srgbClr val="000000"/>
                </a:solidFill>
                <a:latin typeface="Segoe UI" panose="020B0502040204020203" pitchFamily="34" charset="0"/>
                <a:cs typeface="Segoe UI" panose="020B0502040204020203" pitchFamily="34" charset="0"/>
              </a:rPr>
              <a:t>Urban95 field activities</a:t>
            </a:r>
            <a:r>
              <a:rPr lang="he-IL" sz="1200" b="0" dirty="0">
                <a:solidFill>
                  <a:srgbClr val="000000"/>
                </a:solidFill>
                <a:effectLst/>
                <a:latin typeface="Segoe UI" panose="020B0502040204020203" pitchFamily="34" charset="0"/>
                <a:cs typeface="Segoe UI" panose="020B0502040204020203" pitchFamily="34" charset="0"/>
              </a:rPr>
              <a:t> </a:t>
            </a:r>
            <a:r>
              <a:rPr lang="en-US" sz="1200" b="0" dirty="0">
                <a:solidFill>
                  <a:srgbClr val="000000"/>
                </a:solidFill>
                <a:effectLst/>
                <a:latin typeface="Segoe UI" panose="020B0502040204020203" pitchFamily="34" charset="0"/>
                <a:cs typeface="Segoe UI" panose="020B0502040204020203" pitchFamily="34" charset="0"/>
              </a:rPr>
              <a:t>have and are currently being conducted (</a:t>
            </a:r>
            <a:r>
              <a:rPr lang="en-US" sz="1200" b="0" dirty="0" err="1">
                <a:solidFill>
                  <a:srgbClr val="000000"/>
                </a:solidFill>
                <a:effectLst/>
                <a:latin typeface="Segoe UI" panose="020B0502040204020203" pitchFamily="34" charset="0"/>
                <a:cs typeface="Segoe UI" panose="020B0502040204020203" pitchFamily="34" charset="0"/>
              </a:rPr>
              <a:t>Zeira</a:t>
            </a:r>
            <a:r>
              <a:rPr lang="en-US" sz="1200" b="0" dirty="0">
                <a:solidFill>
                  <a:srgbClr val="000000"/>
                </a:solidFill>
                <a:effectLst/>
                <a:latin typeface="Segoe UI" panose="020B0502040204020203" pitchFamily="34" charset="0"/>
                <a:cs typeface="Segoe UI" panose="020B0502040204020203" pitchFamily="34" charset="0"/>
              </a:rPr>
              <a:t>, participating in a hackathon). </a:t>
            </a:r>
            <a:r>
              <a:rPr lang="en-GB" sz="1200" b="0" dirty="0">
                <a:solidFill>
                  <a:srgbClr val="000000"/>
                </a:solidFill>
                <a:effectLst/>
                <a:latin typeface="Segoe UI" panose="020B0502040204020203" pitchFamily="34" charset="0"/>
                <a:cs typeface="Segoe UI" panose="020B0502040204020203" pitchFamily="34" charset="0"/>
              </a:rPr>
              <a:t>How do/did you feel about how these projects are/were conducted? Working with a range of municipal and other departments and officials, some of whom are unfamiliar with the field (address collaborations between departments, work mechanisms, integration, inter-administrative relations, </a:t>
            </a:r>
            <a:r>
              <a:rPr lang="en-GB" sz="1200" b="0" dirty="0" err="1">
                <a:solidFill>
                  <a:srgbClr val="000000"/>
                </a:solidFill>
                <a:effectLst/>
                <a:latin typeface="Segoe UI" panose="020B0502040204020203" pitchFamily="34" charset="0"/>
                <a:cs typeface="Segoe UI" panose="020B0502040204020203" pitchFamily="34" charset="0"/>
              </a:rPr>
              <a:t>onboarding</a:t>
            </a:r>
            <a:r>
              <a:rPr lang="en-GB" sz="1200" b="0" dirty="0">
                <a:solidFill>
                  <a:srgbClr val="000000"/>
                </a:solidFill>
                <a:effectLst/>
                <a:latin typeface="Segoe UI" panose="020B0502040204020203" pitchFamily="34" charset="0"/>
                <a:cs typeface="Segoe UI" panose="020B0502040204020203" pitchFamily="34" charset="0"/>
              </a:rPr>
              <a:t>, challenges). </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buFont typeface="+mj-lt"/>
              <a:buAutoNum type="arabicPeriod" startAt="7"/>
            </a:pPr>
            <a:r>
              <a:rPr lang="en-US" sz="1200" b="0" dirty="0">
                <a:solidFill>
                  <a:srgbClr val="000000"/>
                </a:solidFill>
                <a:effectLst/>
                <a:latin typeface="Segoe UI" panose="020B0502040204020203" pitchFamily="34" charset="0"/>
                <a:cs typeface="Segoe UI" panose="020B0502040204020203" pitchFamily="34" charset="0"/>
              </a:rPr>
              <a:t>To what extent do you think public spaces/municipal services are </a:t>
            </a:r>
            <a:r>
              <a:rPr lang="en-US" sz="1200" b="0" u="sng" dirty="0">
                <a:solidFill>
                  <a:srgbClr val="000000"/>
                </a:solidFill>
                <a:effectLst/>
                <a:latin typeface="Segoe UI" panose="020B0502040204020203" pitchFamily="34" charset="0"/>
                <a:cs typeface="Segoe UI" panose="020B0502040204020203" pitchFamily="34" charset="0"/>
              </a:rPr>
              <a:t>currently</a:t>
            </a:r>
            <a:r>
              <a:rPr lang="en-US" sz="1200" b="0" dirty="0">
                <a:solidFill>
                  <a:srgbClr val="000000"/>
                </a:solidFill>
                <a:effectLst/>
                <a:latin typeface="Segoe UI" panose="020B0502040204020203" pitchFamily="34" charset="0"/>
                <a:cs typeface="Segoe UI" panose="020B0502040204020203" pitchFamily="34" charset="0"/>
              </a:rPr>
              <a:t> suited to EC needs? Do you think it’s sufficient? (Find out how important they think it is to adapt the space and how well-suited they think it actually is. They may feel</a:t>
            </a:r>
            <a:r>
              <a:rPr lang="he-IL" sz="1200" b="0" dirty="0">
                <a:solidFill>
                  <a:srgbClr val="000000"/>
                </a:solidFill>
                <a:effectLst/>
                <a:latin typeface="Segoe UI" panose="020B0502040204020203" pitchFamily="34" charset="0"/>
                <a:cs typeface="Segoe UI" panose="020B0502040204020203" pitchFamily="34" charset="0"/>
              </a:rPr>
              <a:t> </a:t>
            </a:r>
            <a:r>
              <a:rPr lang="en-US" sz="1200" b="0" dirty="0">
                <a:solidFill>
                  <a:srgbClr val="000000"/>
                </a:solidFill>
                <a:effectLst/>
                <a:latin typeface="Segoe UI" panose="020B0502040204020203" pitchFamily="34" charset="0"/>
                <a:cs typeface="Segoe UI" panose="020B0502040204020203" pitchFamily="34" charset="0"/>
              </a:rPr>
              <a:t>there’s no need to adapt the space to EC needs and that therefore the current situation is fine, etc.)</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buFont typeface="+mj-lt"/>
              <a:buAutoNum type="arabicPeriod" startAt="8"/>
            </a:pPr>
            <a:r>
              <a:rPr lang="en-US" sz="1200" b="0" dirty="0">
                <a:solidFill>
                  <a:srgbClr val="000000"/>
                </a:solidFill>
                <a:effectLst/>
                <a:latin typeface="Segoe UI" panose="020B0502040204020203" pitchFamily="34" charset="0"/>
                <a:cs typeface="Segoe UI" panose="020B0502040204020203" pitchFamily="34" charset="0"/>
              </a:rPr>
              <a:t>Do you think EC should be on the municipality’s permanent agenda?</a:t>
            </a:r>
            <a:r>
              <a:rPr lang="he-IL" sz="1200" b="0" dirty="0">
                <a:solidFill>
                  <a:srgbClr val="000000"/>
                </a:solidFill>
                <a:effectLst/>
                <a:latin typeface="Segoe UI" panose="020B0502040204020203" pitchFamily="34" charset="0"/>
                <a:cs typeface="Segoe UI" panose="020B0502040204020203" pitchFamily="34" charset="0"/>
              </a:rPr>
              <a:t> </a:t>
            </a:r>
            <a:r>
              <a:rPr lang="en-US" sz="1200" b="0" dirty="0">
                <a:solidFill>
                  <a:srgbClr val="000000"/>
                </a:solidFill>
                <a:effectLst/>
                <a:latin typeface="Segoe UI" panose="020B0502040204020203" pitchFamily="34" charset="0"/>
                <a:cs typeface="Segoe UI" panose="020B0502040204020203" pitchFamily="34" charset="0"/>
              </a:rPr>
              <a:t>Should this apply </a:t>
            </a:r>
            <a:r>
              <a:rPr lang="en-US" sz="1200" u="sng" dirty="0">
                <a:solidFill>
                  <a:srgbClr val="000000"/>
                </a:solidFill>
                <a:latin typeface="Segoe UI" panose="020B0502040204020203" pitchFamily="34" charset="0"/>
                <a:cs typeface="Segoe UI" panose="020B0502040204020203" pitchFamily="34" charset="0"/>
              </a:rPr>
              <a:t>only</a:t>
            </a:r>
            <a:r>
              <a:rPr lang="en-US" sz="1200" dirty="0">
                <a:solidFill>
                  <a:srgbClr val="000000"/>
                </a:solidFill>
                <a:latin typeface="Segoe UI" panose="020B0502040204020203" pitchFamily="34" charset="0"/>
                <a:cs typeface="Segoe UI" panose="020B0502040204020203" pitchFamily="34" charset="0"/>
              </a:rPr>
              <a:t> to </a:t>
            </a:r>
            <a:r>
              <a:rPr lang="en-US" sz="1200" b="0" dirty="0">
                <a:solidFill>
                  <a:srgbClr val="000000"/>
                </a:solidFill>
                <a:effectLst/>
                <a:latin typeface="Segoe UI" panose="020B0502040204020203" pitchFamily="34" charset="0"/>
                <a:cs typeface="Segoe UI" panose="020B0502040204020203" pitchFamily="34" charset="0"/>
              </a:rPr>
              <a:t>certain departments? Why? </a:t>
            </a:r>
            <a:r>
              <a:rPr lang="en-US" sz="1200" dirty="0">
                <a:solidFill>
                  <a:srgbClr val="000000"/>
                </a:solidFill>
                <a:latin typeface="Segoe UI" panose="020B0502040204020203" pitchFamily="34" charset="0"/>
                <a:cs typeface="Segoe UI" panose="020B0502040204020203" pitchFamily="34" charset="0"/>
              </a:rPr>
              <a:t>Where should it be on the municipality’s overall list of priorities?</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buFont typeface="+mj-lt"/>
              <a:buAutoNum type="arabicPeriod" startAt="9"/>
            </a:pPr>
            <a:r>
              <a:rPr lang="en-US" sz="1200" b="0" dirty="0">
                <a:solidFill>
                  <a:srgbClr val="000000"/>
                </a:solidFill>
                <a:effectLst/>
                <a:latin typeface="Segoe UI" panose="020B0502040204020203" pitchFamily="34" charset="0"/>
                <a:cs typeface="Segoe UI" panose="020B0502040204020203" pitchFamily="34" charset="0"/>
              </a:rPr>
              <a:t>I suppose you need to deal with a lot of budget and planning issues. Did the knowledge you acquire affect </a:t>
            </a:r>
            <a:r>
              <a:rPr lang="en-US" sz="1200" b="0" u="sng" dirty="0">
                <a:solidFill>
                  <a:srgbClr val="000000"/>
                </a:solidFill>
                <a:effectLst/>
                <a:latin typeface="Segoe UI" panose="020B0502040204020203" pitchFamily="34" charset="0"/>
                <a:cs typeface="Segoe UI" panose="020B0502040204020203" pitchFamily="34" charset="0"/>
              </a:rPr>
              <a:t>your</a:t>
            </a:r>
            <a:r>
              <a:rPr lang="en-US" sz="1200" b="0" dirty="0">
                <a:solidFill>
                  <a:srgbClr val="000000"/>
                </a:solidFill>
                <a:effectLst/>
                <a:latin typeface="Segoe UI" panose="020B0502040204020203" pitchFamily="34" charset="0"/>
                <a:cs typeface="Segoe UI" panose="020B0502040204020203" pitchFamily="34" charset="0"/>
              </a:rPr>
              <a:t> work plans (in terms of taking EC needs into account)? To what extent is this up to you? What are the barriers?</a:t>
            </a:r>
            <a:endParaRPr lang="he-IL" sz="1200" b="0" dirty="0">
              <a:solidFill>
                <a:srgbClr val="000000"/>
              </a:solidFill>
              <a:effectLst/>
              <a:latin typeface="Segoe UI" panose="020B0502040204020203" pitchFamily="34" charset="0"/>
              <a:cs typeface="Segoe UI" panose="020B0502040204020203" pitchFamily="34" charset="0"/>
            </a:endParaRPr>
          </a:p>
          <a:p>
            <a:pPr algn="l" rtl="0" fontAlgn="base">
              <a:spcAft>
                <a:spcPts val="600"/>
              </a:spcAft>
              <a:buFont typeface="+mj-lt"/>
              <a:buAutoNum type="arabicPeriod" startAt="10"/>
            </a:pPr>
            <a:r>
              <a:rPr lang="en-US" sz="1200" b="0" dirty="0">
                <a:solidFill>
                  <a:srgbClr val="000000"/>
                </a:solidFill>
                <a:effectLst/>
                <a:latin typeface="Segoe UI" panose="020B0502040204020203" pitchFamily="34" charset="0"/>
                <a:cs typeface="Segoe UI" panose="020B0502040204020203" pitchFamily="34" charset="0"/>
              </a:rPr>
              <a:t>What more do you need regarding this issue? What types of sessions/information/instructions? What should be changed/improved in future trainings?</a:t>
            </a:r>
            <a:endParaRPr lang="he-IL" sz="1200" b="0" dirty="0">
              <a:solidFill>
                <a:srgbClr val="000000"/>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53406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 name="תמונה 2">
            <a:extLst>
              <a:ext uri="{FF2B5EF4-FFF2-40B4-BE49-F238E27FC236}">
                <a16:creationId xmlns:a16="http://schemas.microsoft.com/office/drawing/2014/main" id="{E846C885-487E-34A7-74BB-5C074D8D085D}"/>
              </a:ext>
            </a:extLst>
          </p:cNvPr>
          <p:cNvPicPr>
            <a:picLocks noChangeAspect="1"/>
          </p:cNvPicPr>
          <p:nvPr/>
        </p:nvPicPr>
        <p:blipFill>
          <a:blip r:embed="rId4">
            <a:grayscl/>
          </a:blip>
          <a:stretch>
            <a:fillRect/>
          </a:stretch>
        </p:blipFill>
        <p:spPr>
          <a:xfrm>
            <a:off x="-220080" y="-1294684"/>
            <a:ext cx="6386762" cy="4834879"/>
          </a:xfrm>
          <a:prstGeom prst="rect">
            <a:avLst/>
          </a:prstGeom>
        </p:spPr>
      </p:pic>
      <p:pic>
        <p:nvPicPr>
          <p:cNvPr id="11" name="תמונה 19">
            <a:extLst>
              <a:ext uri="{FF2B5EF4-FFF2-40B4-BE49-F238E27FC236}">
                <a16:creationId xmlns:a16="http://schemas.microsoft.com/office/drawing/2014/main" id="{64CBB32C-01DF-F793-0256-0F01931F6851}"/>
              </a:ext>
            </a:extLst>
          </p:cNvPr>
          <p:cNvPicPr>
            <a:picLocks noChangeAspect="1"/>
          </p:cNvPicPr>
          <p:nvPr/>
        </p:nvPicPr>
        <p:blipFill rotWithShape="1">
          <a:blip r:embed="rId5">
            <a:grayscl/>
          </a:blip>
          <a:srcRect t="31714"/>
          <a:stretch/>
        </p:blipFill>
        <p:spPr>
          <a:xfrm>
            <a:off x="-220080" y="3083183"/>
            <a:ext cx="8253045" cy="3518148"/>
          </a:xfrm>
          <a:prstGeom prst="rect">
            <a:avLst/>
          </a:prstGeom>
        </p:spPr>
      </p:pic>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x-none"/>
              <a:t>23</a:t>
            </a:fld>
            <a:endParaRPr/>
          </a:p>
        </p:txBody>
      </p:sp>
      <p:sp>
        <p:nvSpPr>
          <p:cNvPr id="15" name="מלבן מעוגל 1">
            <a:extLst>
              <a:ext uri="{FF2B5EF4-FFF2-40B4-BE49-F238E27FC236}">
                <a16:creationId xmlns:a16="http://schemas.microsoft.com/office/drawing/2014/main" id="{A91590D6-4A1E-41AA-9033-D4A60785C6CE}"/>
              </a:ext>
            </a:extLst>
          </p:cNvPr>
          <p:cNvSpPr/>
          <p:nvPr/>
        </p:nvSpPr>
        <p:spPr>
          <a:xfrm rot="4329447">
            <a:off x="6840558" y="244402"/>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7">
            <a:extLst>
              <a:ext uri="{FF2B5EF4-FFF2-40B4-BE49-F238E27FC236}">
                <a16:creationId xmlns:a16="http://schemas.microsoft.com/office/drawing/2014/main" id="{F18A2E3C-9A2B-4180-89BF-319B79BEC76D}"/>
              </a:ext>
            </a:extLst>
          </p:cNvPr>
          <p:cNvSpPr/>
          <p:nvPr/>
        </p:nvSpPr>
        <p:spPr>
          <a:xfrm>
            <a:off x="7198355" y="2575169"/>
            <a:ext cx="5374645" cy="830997"/>
          </a:xfrm>
          <a:prstGeom prst="rect">
            <a:avLst/>
          </a:prstGeom>
        </p:spPr>
        <p:txBody>
          <a:bodyPr wrap="square" lIns="91440" tIns="45720" rIns="91440" bIns="45720" anchor="t">
            <a:spAutoFit/>
          </a:bodyPr>
          <a:lstStyle/>
          <a:p>
            <a:pPr algn="ctr">
              <a:spcBef>
                <a:spcPts val="1000"/>
              </a:spcBef>
            </a:pPr>
            <a:r>
              <a:rPr lang="en-US" sz="4800" b="1" dirty="0">
                <a:solidFill>
                  <a:schemeClr val="bg1"/>
                </a:solidFill>
                <a:latin typeface="Segoe UI"/>
                <a:ea typeface="Tahoma"/>
                <a:cs typeface="Segoe UI"/>
              </a:rPr>
              <a:t>Thank You!</a:t>
            </a:r>
            <a:endParaRPr lang="he-IL" sz="2000" dirty="0">
              <a:solidFill>
                <a:schemeClr val="bg1"/>
              </a:solidFill>
              <a:latin typeface="Segoe UI" panose="020B0502040204020203" pitchFamily="34" charset="0"/>
              <a:ea typeface="Tahoma" panose="020B0604030504040204" pitchFamily="34" charset="0"/>
              <a:cs typeface="Segoe UI" panose="020B0502040204020203" pitchFamily="34" charset="0"/>
            </a:endParaRPr>
          </a:p>
        </p:txBody>
      </p:sp>
      <p:grpSp>
        <p:nvGrpSpPr>
          <p:cNvPr id="19" name="Group 18">
            <a:extLst>
              <a:ext uri="{FF2B5EF4-FFF2-40B4-BE49-F238E27FC236}">
                <a16:creationId xmlns:a16="http://schemas.microsoft.com/office/drawing/2014/main" id="{D0C4646C-E019-4985-A439-B00DE77E3001}"/>
              </a:ext>
            </a:extLst>
          </p:cNvPr>
          <p:cNvGrpSpPr/>
          <p:nvPr/>
        </p:nvGrpSpPr>
        <p:grpSpPr>
          <a:xfrm>
            <a:off x="-116958" y="6457504"/>
            <a:ext cx="10442058" cy="594107"/>
            <a:chOff x="-116958" y="6457504"/>
            <a:chExt cx="10442058" cy="594107"/>
          </a:xfrm>
        </p:grpSpPr>
        <p:sp>
          <p:nvSpPr>
            <p:cNvPr id="20" name="Rectangle: Rounded Corners 19">
              <a:extLst>
                <a:ext uri="{FF2B5EF4-FFF2-40B4-BE49-F238E27FC236}">
                  <a16:creationId xmlns:a16="http://schemas.microsoft.com/office/drawing/2014/main" id="{EBD4AB09-2644-4777-B45D-7EC8BE1054DD}"/>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Rectangle: Rounded Corners 20">
              <a:extLst>
                <a:ext uri="{FF2B5EF4-FFF2-40B4-BE49-F238E27FC236}">
                  <a16:creationId xmlns:a16="http://schemas.microsoft.com/office/drawing/2014/main" id="{FC8FB0AA-F732-4CE3-A471-6414842C4735}"/>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TextBox 21">
              <a:extLst>
                <a:ext uri="{FF2B5EF4-FFF2-40B4-BE49-F238E27FC236}">
                  <a16:creationId xmlns:a16="http://schemas.microsoft.com/office/drawing/2014/main" id="{8FDF0B63-D64E-4A64-BB46-25D8969AA43D}"/>
                </a:ext>
              </a:extLst>
            </p:cNvPr>
            <p:cNvSpPr txBox="1"/>
            <p:nvPr/>
          </p:nvSpPr>
          <p:spPr>
            <a:xfrm>
              <a:off x="886" y="6611779"/>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6" name="מלבן מעוגל 8">
            <a:extLst>
              <a:ext uri="{FF2B5EF4-FFF2-40B4-BE49-F238E27FC236}">
                <a16:creationId xmlns:a16="http://schemas.microsoft.com/office/drawing/2014/main" id="{4E9A994D-F822-4AE7-8457-97C8FB413407}"/>
              </a:ext>
            </a:extLst>
          </p:cNvPr>
          <p:cNvSpPr/>
          <p:nvPr/>
        </p:nvSpPr>
        <p:spPr>
          <a:xfrm rot="4329447">
            <a:off x="6868073" y="244402"/>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0089464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3</a:t>
            </a:fld>
            <a:endParaRPr lang="en-US" sz="1400"/>
          </a:p>
        </p:txBody>
      </p:sp>
      <p:sp>
        <p:nvSpPr>
          <p:cNvPr id="17" name="TextBox 16"/>
          <p:cNvSpPr txBox="1"/>
          <p:nvPr/>
        </p:nvSpPr>
        <p:spPr>
          <a:xfrm>
            <a:off x="1" y="0"/>
            <a:ext cx="12191999" cy="461665"/>
          </a:xfrm>
          <a:prstGeom prst="rect">
            <a:avLst/>
          </a:prstGeom>
          <a:solidFill>
            <a:srgbClr val="36636F"/>
          </a:solidFill>
        </p:spPr>
        <p:txBody>
          <a:bodyPr wrap="square" rtlCol="0">
            <a:spAutoFit/>
          </a:bodyPr>
          <a:lstStyle/>
          <a:p>
            <a:pPr algn="l" rtl="0"/>
            <a:r>
              <a:rPr lang="en-US" sz="2400" b="1" dirty="0">
                <a:solidFill>
                  <a:schemeClr val="bg1"/>
                </a:solidFill>
                <a:latin typeface="Tahoma" pitchFamily="34" charset="0"/>
                <a:ea typeface="Tahoma" pitchFamily="34" charset="0"/>
                <a:cs typeface="Tahoma" pitchFamily="34" charset="0"/>
              </a:rPr>
              <a:t>Table of Contents</a:t>
            </a:r>
            <a:endParaRPr lang="he-IL" sz="2400" b="1" dirty="0">
              <a:solidFill>
                <a:schemeClr val="bg1"/>
              </a:solidFill>
              <a:latin typeface="Tahoma" pitchFamily="34" charset="0"/>
              <a:ea typeface="Tahoma" pitchFamily="34" charset="0"/>
              <a:cs typeface="Tahoma" pitchFamily="34" charset="0"/>
            </a:endParaRPr>
          </a:p>
        </p:txBody>
      </p:sp>
      <p:sp>
        <p:nvSpPr>
          <p:cNvPr id="3" name="Rectangle 2"/>
          <p:cNvSpPr/>
          <p:nvPr/>
        </p:nvSpPr>
        <p:spPr>
          <a:xfrm>
            <a:off x="1527453" y="1056007"/>
            <a:ext cx="9270686" cy="4899675"/>
          </a:xfrm>
          <a:prstGeom prst="rect">
            <a:avLst/>
          </a:prstGeom>
        </p:spPr>
        <p:txBody>
          <a:bodyPr wrap="square" lIns="91440" tIns="45720" rIns="91440" bIns="45720" anchor="t">
            <a:spAutoFit/>
          </a:bodyPr>
          <a:lstStyle/>
          <a:p>
            <a:pPr marL="107950" algn="r" rtl="1">
              <a:lnSpc>
                <a:spcPct val="150000"/>
              </a:lnSpc>
            </a:pPr>
            <a:r>
              <a:rPr lang="he-IL" sz="1400" b="1" dirty="0">
                <a:latin typeface="Segoe UI" panose="020B0502040204020203" pitchFamily="34" charset="0"/>
                <a:ea typeface="Tahoma" pitchFamily="34" charset="0"/>
                <a:cs typeface="Segoe UI" panose="020B0502040204020203" pitchFamily="34" charset="0"/>
              </a:rPr>
              <a:t>רקע</a:t>
            </a:r>
            <a:r>
              <a:rPr lang="en-US" sz="1400" b="1" dirty="0">
                <a:latin typeface="Segoe UI" panose="020B0502040204020203" pitchFamily="34" charset="0"/>
                <a:ea typeface="Tahoma" pitchFamily="34" charset="0"/>
                <a:cs typeface="Segoe UI" panose="020B0502040204020203" pitchFamily="34" charset="0"/>
              </a:rPr>
              <a:t>…</a:t>
            </a:r>
            <a:r>
              <a:rPr lang="he-IL" sz="1400" b="1" dirty="0">
                <a:latin typeface="Segoe UI" panose="020B0502040204020203" pitchFamily="34" charset="0"/>
                <a:ea typeface="Tahoma" pitchFamily="34" charset="0"/>
                <a:cs typeface="Segoe UI" panose="020B0502040204020203" pitchFamily="34" charset="0"/>
              </a:rPr>
              <a:t>.................</a:t>
            </a:r>
            <a:r>
              <a:rPr lang="en-US" sz="1400" b="1" dirty="0">
                <a:latin typeface="Segoe UI" panose="020B0502040204020203" pitchFamily="34" charset="0"/>
                <a:ea typeface="Tahoma" pitchFamily="34" charset="0"/>
                <a:cs typeface="Segoe UI" panose="020B0502040204020203" pitchFamily="34" charset="0"/>
              </a:rPr>
              <a:t>…..…………………………………………………………………………</a:t>
            </a:r>
            <a:r>
              <a:rPr lang="he-IL" sz="1400" b="1" dirty="0">
                <a:latin typeface="Segoe UI" panose="020B0502040204020203" pitchFamily="34" charset="0"/>
                <a:ea typeface="Tahoma" pitchFamily="34" charset="0"/>
                <a:cs typeface="Segoe UI" panose="020B0502040204020203" pitchFamily="34" charset="0"/>
              </a:rPr>
              <a:t>...........................................</a:t>
            </a:r>
            <a:r>
              <a:rPr lang="en-US" sz="1400" b="1" dirty="0">
                <a:latin typeface="Segoe UI" panose="020B0502040204020203" pitchFamily="34" charset="0"/>
                <a:ea typeface="Tahoma" pitchFamily="34" charset="0"/>
                <a:cs typeface="Segoe UI" panose="020B0502040204020203" pitchFamily="34" charset="0"/>
              </a:rPr>
              <a:t>..</a:t>
            </a:r>
            <a:r>
              <a:rPr lang="he-IL" sz="1400" b="1" dirty="0">
                <a:latin typeface="Segoe UI" panose="020B0502040204020203" pitchFamily="34" charset="0"/>
                <a:ea typeface="Tahoma" pitchFamily="34" charset="0"/>
                <a:cs typeface="Segoe UI" panose="020B0502040204020203" pitchFamily="34" charset="0"/>
              </a:rPr>
              <a:t> 4</a:t>
            </a:r>
          </a:p>
          <a:p>
            <a:pPr marL="107950">
              <a:lnSpc>
                <a:spcPct val="150000"/>
              </a:lnSpc>
            </a:pPr>
            <a:r>
              <a:rPr lang="he-IL" sz="1400" dirty="0">
                <a:latin typeface="Segoe UI"/>
                <a:ea typeface="Tahoma"/>
                <a:cs typeface="Segoe UI"/>
              </a:rPr>
              <a:t>שביעות רצון מההכשרות...............................................................................................................................................5</a:t>
            </a:r>
          </a:p>
          <a:p>
            <a:pPr marL="107950">
              <a:lnSpc>
                <a:spcPct val="150000"/>
              </a:lnSpc>
            </a:pPr>
            <a:r>
              <a:rPr lang="he-IL" sz="1400" dirty="0">
                <a:latin typeface="Segoe UI" panose="020B0502040204020203" pitchFamily="34" charset="0"/>
                <a:ea typeface="Tahoma" pitchFamily="34" charset="0"/>
                <a:cs typeface="Segoe UI" panose="020B0502040204020203" pitchFamily="34" charset="0"/>
              </a:rPr>
              <a:t>התרומה המקצועית של ההכשרות............................................................................................................................6-8</a:t>
            </a:r>
          </a:p>
          <a:p>
            <a:pPr marL="107950">
              <a:lnSpc>
                <a:spcPct val="150000"/>
              </a:lnSpc>
            </a:pPr>
            <a:r>
              <a:rPr lang="he-IL" sz="1400" dirty="0">
                <a:latin typeface="Segoe UI"/>
                <a:ea typeface="Tahoma"/>
                <a:cs typeface="Segoe UI"/>
              </a:rPr>
              <a:t>ידע והבנה לצרכי הגיל הרך...........................................................................................................................................9</a:t>
            </a:r>
          </a:p>
          <a:p>
            <a:pPr marL="107950">
              <a:lnSpc>
                <a:spcPct val="150000"/>
              </a:lnSpc>
            </a:pPr>
            <a:r>
              <a:rPr lang="he-IL" sz="1400" dirty="0">
                <a:latin typeface="Segoe UI"/>
                <a:ea typeface="Tahoma"/>
                <a:cs typeface="Segoe UI"/>
              </a:rPr>
              <a:t>מודעות לצרכים ולמענים תכנוניים לטובת שיפור המרחב הציבורי עבור הגיל הרך ומלוויו</a:t>
            </a:r>
            <a:r>
              <a:rPr lang="he-IL" sz="1400" dirty="0">
                <a:latin typeface="Segoe UI" panose="020B0502040204020203" pitchFamily="34" charset="0"/>
                <a:ea typeface="Tahoma" pitchFamily="34" charset="0"/>
                <a:cs typeface="Segoe UI" panose="020B0502040204020203" pitchFamily="34" charset="0"/>
              </a:rPr>
              <a:t>......................10</a:t>
            </a:r>
          </a:p>
          <a:p>
            <a:pPr marL="107950">
              <a:lnSpc>
                <a:spcPct val="150000"/>
              </a:lnSpc>
            </a:pPr>
            <a:r>
              <a:rPr lang="he-IL" sz="1400" dirty="0">
                <a:latin typeface="Segoe UI"/>
                <a:ea typeface="Tahoma"/>
                <a:cs typeface="Segoe UI"/>
              </a:rPr>
              <a:t>רתימת שותפים ומנגנוני שיתוף פעולה בין-</a:t>
            </a:r>
            <a:r>
              <a:rPr lang="he-IL" sz="1400" dirty="0" err="1">
                <a:latin typeface="Segoe UI"/>
                <a:ea typeface="Tahoma"/>
                <a:cs typeface="Segoe UI"/>
              </a:rPr>
              <a:t>מינהליים</a:t>
            </a:r>
            <a:r>
              <a:rPr lang="he-IL" sz="1400" dirty="0">
                <a:latin typeface="Segoe UI"/>
                <a:ea typeface="Tahoma"/>
                <a:cs typeface="Segoe UI"/>
              </a:rPr>
              <a:t> ועם שותפים שונים</a:t>
            </a:r>
            <a:r>
              <a:rPr lang="he-IL" sz="1400" dirty="0">
                <a:latin typeface="Segoe UI" panose="020B0502040204020203" pitchFamily="34" charset="0"/>
                <a:ea typeface="Tahoma" pitchFamily="34" charset="0"/>
                <a:cs typeface="Segoe UI" panose="020B0502040204020203" pitchFamily="34" charset="0"/>
              </a:rPr>
              <a:t>.....................................................11</a:t>
            </a:r>
          </a:p>
          <a:p>
            <a:pPr marL="107950">
              <a:lnSpc>
                <a:spcPct val="150000"/>
              </a:lnSpc>
            </a:pPr>
            <a:r>
              <a:rPr lang="he-IL" sz="1400" dirty="0">
                <a:latin typeface="Segoe UI"/>
                <a:ea typeface="Tahoma"/>
                <a:cs typeface="Segoe UI"/>
              </a:rPr>
              <a:t>שילוב נקודת המבט של הגיל הרך ומלוויו בתכנון מרחבים ציבוריים מותאמים</a:t>
            </a:r>
            <a:r>
              <a:rPr lang="he-IL" sz="1400" dirty="0">
                <a:latin typeface="Segoe UI" panose="020B0502040204020203" pitchFamily="34" charset="0"/>
                <a:ea typeface="Tahoma" pitchFamily="34" charset="0"/>
                <a:cs typeface="Segoe UI" panose="020B0502040204020203" pitchFamily="34" charset="0"/>
              </a:rPr>
              <a:t>............................................12-13</a:t>
            </a:r>
            <a:endParaRPr lang="he-IL" sz="1400" b="1" dirty="0">
              <a:latin typeface="Segoe UI" panose="020B0502040204020203" pitchFamily="34" charset="0"/>
              <a:ea typeface="Tahoma" pitchFamily="34" charset="0"/>
              <a:cs typeface="Segoe UI" panose="020B0502040204020203" pitchFamily="34" charset="0"/>
            </a:endParaRPr>
          </a:p>
          <a:p>
            <a:pPr marL="107950">
              <a:lnSpc>
                <a:spcPct val="150000"/>
              </a:lnSpc>
            </a:pPr>
            <a:r>
              <a:rPr lang="he-IL" sz="1400" dirty="0">
                <a:latin typeface="Segoe UI"/>
                <a:ea typeface="Tahoma"/>
                <a:cs typeface="Segoe UI"/>
              </a:rPr>
              <a:t>למידת עמיתים לרשויות נוספות וליוצרי המרחב הבנוי</a:t>
            </a:r>
            <a:r>
              <a:rPr lang="he-IL" sz="1400" dirty="0">
                <a:latin typeface="Segoe UI" panose="020B0502040204020203" pitchFamily="34" charset="0"/>
                <a:ea typeface="Tahoma" pitchFamily="34" charset="0"/>
                <a:cs typeface="Segoe UI" panose="020B0502040204020203" pitchFamily="34" charset="0"/>
              </a:rPr>
              <a:t>.........................................................................................14	              </a:t>
            </a:r>
            <a:r>
              <a:rPr lang="he-IL" sz="1400" dirty="0">
                <a:latin typeface="Segoe UI"/>
                <a:ea typeface="Tahoma"/>
                <a:cs typeface="Segoe UI"/>
              </a:rPr>
              <a:t>תוכנית</a:t>
            </a:r>
            <a:r>
              <a:rPr lang="fr-FR" sz="1400" dirty="0">
                <a:latin typeface="Segoe UI"/>
                <a:ea typeface="Tahoma"/>
                <a:cs typeface="Segoe UI"/>
              </a:rPr>
              <a:t>Urban95 </a:t>
            </a:r>
            <a:r>
              <a:rPr lang="he-IL" sz="1400" dirty="0">
                <a:latin typeface="Segoe UI"/>
                <a:ea typeface="Tahoma"/>
                <a:cs typeface="Segoe UI"/>
              </a:rPr>
              <a:t> ברשויות העוגן מזוהה כ'סיפור הצלחה'..........................................................................</a:t>
            </a:r>
            <a:r>
              <a:rPr lang="he-IL" sz="1400" dirty="0">
                <a:latin typeface="Segoe UI" panose="020B0502040204020203" pitchFamily="34" charset="0"/>
                <a:ea typeface="Tahoma" pitchFamily="34" charset="0"/>
                <a:cs typeface="Segoe UI" panose="020B0502040204020203" pitchFamily="34" charset="0"/>
              </a:rPr>
              <a:t>.........15</a:t>
            </a:r>
          </a:p>
          <a:p>
            <a:pPr marL="107950">
              <a:lnSpc>
                <a:spcPct val="150000"/>
              </a:lnSpc>
            </a:pPr>
            <a:r>
              <a:rPr lang="he-IL" sz="1400" b="1" dirty="0">
                <a:latin typeface="Segoe UI" panose="020B0502040204020203" pitchFamily="34" charset="0"/>
                <a:ea typeface="Tahoma" pitchFamily="34" charset="0"/>
                <a:cs typeface="Segoe UI" panose="020B0502040204020203" pitchFamily="34" charset="0"/>
              </a:rPr>
              <a:t>סיכום...................................................................................................................................................................16</a:t>
            </a:r>
          </a:p>
          <a:p>
            <a:pPr marL="107950">
              <a:lnSpc>
                <a:spcPct val="150000"/>
              </a:lnSpc>
            </a:pPr>
            <a:r>
              <a:rPr lang="he-IL" sz="1400" b="1" dirty="0">
                <a:latin typeface="Segoe UI" panose="020B0502040204020203" pitchFamily="34" charset="0"/>
                <a:ea typeface="Tahoma" pitchFamily="34" charset="0"/>
                <a:cs typeface="Segoe UI" panose="020B0502040204020203" pitchFamily="34" charset="0"/>
              </a:rPr>
              <a:t>נספחים................................................................................................................................................................17-22</a:t>
            </a:r>
          </a:p>
          <a:p>
            <a:pPr marL="107950">
              <a:lnSpc>
                <a:spcPct val="150000"/>
              </a:lnSpc>
            </a:pPr>
            <a:r>
              <a:rPr lang="he-IL" sz="1400" dirty="0">
                <a:latin typeface="Segoe UI" panose="020B0502040204020203" pitchFamily="34" charset="0"/>
                <a:ea typeface="Tahoma" pitchFamily="34" charset="0"/>
                <a:cs typeface="Segoe UI" panose="020B0502040204020203" pitchFamily="34" charset="0"/>
              </a:rPr>
              <a:t>מודל לוגי לתוכנית </a:t>
            </a:r>
            <a:r>
              <a:rPr lang="en-US" sz="1400" dirty="0">
                <a:latin typeface="Segoe UI" panose="020B0502040204020203" pitchFamily="34" charset="0"/>
                <a:ea typeface="Tahoma" pitchFamily="34" charset="0"/>
                <a:cs typeface="Segoe UI" panose="020B0502040204020203" pitchFamily="34" charset="0"/>
              </a:rPr>
              <a:t>Urban95</a:t>
            </a:r>
            <a:r>
              <a:rPr lang="he-IL" sz="1400" dirty="0">
                <a:latin typeface="Segoe UI" panose="020B0502040204020203" pitchFamily="34" charset="0"/>
                <a:ea typeface="Tahoma" pitchFamily="34" charset="0"/>
                <a:cs typeface="Segoe UI" panose="020B0502040204020203" pitchFamily="34" charset="0"/>
              </a:rPr>
              <a:t> בהרחבה לפריפריה הגיאוגרפית בישראל..................................................................................17</a:t>
            </a:r>
          </a:p>
          <a:p>
            <a:pPr marL="107950">
              <a:lnSpc>
                <a:spcPct val="150000"/>
              </a:lnSpc>
            </a:pPr>
            <a:r>
              <a:rPr lang="he-IL" sz="1400" dirty="0">
                <a:latin typeface="Segoe UI" panose="020B0502040204020203" pitchFamily="34" charset="0"/>
                <a:ea typeface="Tahoma" pitchFamily="34" charset="0"/>
                <a:cs typeface="Segoe UI" panose="020B0502040204020203" pitchFamily="34" charset="0"/>
              </a:rPr>
              <a:t>טבלת כלי מחקר ומדדי הערכה.............................................................................................................................................................18</a:t>
            </a:r>
          </a:p>
          <a:p>
            <a:pPr marL="107950" algn="r" rtl="1">
              <a:lnSpc>
                <a:spcPct val="150000"/>
              </a:lnSpc>
            </a:pPr>
            <a:r>
              <a:rPr lang="he-IL" sz="1400" dirty="0">
                <a:latin typeface="Segoe UI" panose="020B0502040204020203" pitchFamily="34" charset="0"/>
                <a:ea typeface="Tahoma" pitchFamily="34" charset="0"/>
                <a:cs typeface="Segoe UI" panose="020B0502040204020203" pitchFamily="34" charset="0"/>
              </a:rPr>
              <a:t>שאלון סקר משתתפי הכשרות מקצועיות.........................................................................................................................................19-21</a:t>
            </a:r>
          </a:p>
          <a:p>
            <a:pPr marL="107950">
              <a:lnSpc>
                <a:spcPct val="150000"/>
              </a:lnSpc>
            </a:pPr>
            <a:r>
              <a:rPr lang="he-IL" sz="1400" dirty="0">
                <a:latin typeface="Segoe UI" panose="020B0502040204020203" pitchFamily="34" charset="0"/>
                <a:ea typeface="Tahoma" pitchFamily="34" charset="0"/>
                <a:cs typeface="Segoe UI" panose="020B0502040204020203" pitchFamily="34" charset="0"/>
              </a:rPr>
              <a:t>מחוון קבוצת מיקוד עם הצוותים המובילים.......................................................................................................................................22</a:t>
            </a:r>
          </a:p>
        </p:txBody>
      </p:sp>
      <p:grpSp>
        <p:nvGrpSpPr>
          <p:cNvPr id="10" name="Group 9">
            <a:extLst>
              <a:ext uri="{FF2B5EF4-FFF2-40B4-BE49-F238E27FC236}">
                <a16:creationId xmlns:a16="http://schemas.microsoft.com/office/drawing/2014/main" id="{B37DDB21-E28F-4173-917E-9CF7CE78A600}"/>
              </a:ext>
            </a:extLst>
          </p:cNvPr>
          <p:cNvGrpSpPr/>
          <p:nvPr/>
        </p:nvGrpSpPr>
        <p:grpSpPr>
          <a:xfrm>
            <a:off x="-116958" y="6457504"/>
            <a:ext cx="10441172" cy="594107"/>
            <a:chOff x="-116958" y="6457504"/>
            <a:chExt cx="10441172" cy="594107"/>
          </a:xfrm>
        </p:grpSpPr>
        <p:sp>
          <p:nvSpPr>
            <p:cNvPr id="11" name="Rectangle: Rounded Corners 10">
              <a:extLst>
                <a:ext uri="{FF2B5EF4-FFF2-40B4-BE49-F238E27FC236}">
                  <a16:creationId xmlns:a16="http://schemas.microsoft.com/office/drawing/2014/main" id="{C4DAE2AA-A519-4836-8252-06D32EF4895E}"/>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Rectangle: Rounded Corners 11">
              <a:extLst>
                <a:ext uri="{FF2B5EF4-FFF2-40B4-BE49-F238E27FC236}">
                  <a16:creationId xmlns:a16="http://schemas.microsoft.com/office/drawing/2014/main" id="{4D6B8681-9E41-402E-A7D1-A602DC2E24CC}"/>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a:extLst>
                <a:ext uri="{FF2B5EF4-FFF2-40B4-BE49-F238E27FC236}">
                  <a16:creationId xmlns:a16="http://schemas.microsoft.com/office/drawing/2014/main" id="{B9527E99-78FB-419A-8415-8AAD352C76E5}"/>
                </a:ext>
              </a:extLst>
            </p:cNvPr>
            <p:cNvSpPr txBox="1"/>
            <p:nvPr/>
          </p:nvSpPr>
          <p:spPr>
            <a:xfrm>
              <a:off x="0" y="6574852"/>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5962593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97913"/>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he-IL"/>
              <a:t>19</a:t>
            </a:r>
            <a:endParaRPr/>
          </a:p>
        </p:txBody>
      </p:sp>
      <p:sp>
        <p:nvSpPr>
          <p:cNvPr id="12" name="TextBox 11">
            <a:extLst>
              <a:ext uri="{FF2B5EF4-FFF2-40B4-BE49-F238E27FC236}">
                <a16:creationId xmlns:a16="http://schemas.microsoft.com/office/drawing/2014/main" id="{419D4D5E-3B3D-4BB0-99C5-728C7C9B1C25}"/>
              </a:ext>
            </a:extLst>
          </p:cNvPr>
          <p:cNvSpPr txBox="1"/>
          <p:nvPr/>
        </p:nvSpPr>
        <p:spPr>
          <a:xfrm>
            <a:off x="0" y="390"/>
            <a:ext cx="12192000" cy="461665"/>
          </a:xfrm>
          <a:prstGeom prst="rect">
            <a:avLst/>
          </a:prstGeom>
          <a:solidFill>
            <a:srgbClr val="36636F"/>
          </a:solidFill>
        </p:spPr>
        <p:txBody>
          <a:bodyPr wrap="square" rtlCol="0">
            <a:spAutoFit/>
          </a:bodyPr>
          <a:lstStyle/>
          <a:p>
            <a:pPr algn="l" rtl="0"/>
            <a:r>
              <a:rPr lang="en-US" sz="2400" b="1" dirty="0">
                <a:solidFill>
                  <a:schemeClr val="bg1"/>
                </a:solidFill>
                <a:latin typeface="Tahoma" pitchFamily="34" charset="0"/>
                <a:ea typeface="Tahoma" pitchFamily="34" charset="0"/>
                <a:cs typeface="Tahoma" pitchFamily="34" charset="0"/>
              </a:rPr>
              <a:t>Background – Professional Training in Anchor Municipalities</a:t>
            </a:r>
            <a:endParaRPr lang="he-IL" sz="2400" b="1" dirty="0">
              <a:solidFill>
                <a:schemeClr val="bg1"/>
              </a:solidFill>
              <a:latin typeface="Tahoma" pitchFamily="34" charset="0"/>
              <a:ea typeface="Tahoma" pitchFamily="34" charset="0"/>
              <a:cs typeface="Tahoma" pitchFamily="34" charset="0"/>
            </a:endParaRPr>
          </a:p>
        </p:txBody>
      </p:sp>
      <p:grpSp>
        <p:nvGrpSpPr>
          <p:cNvPr id="17" name="Group 16">
            <a:extLst>
              <a:ext uri="{FF2B5EF4-FFF2-40B4-BE49-F238E27FC236}">
                <a16:creationId xmlns:a16="http://schemas.microsoft.com/office/drawing/2014/main" id="{994A4FB1-1787-41C1-87D5-827749566140}"/>
              </a:ext>
            </a:extLst>
          </p:cNvPr>
          <p:cNvGrpSpPr/>
          <p:nvPr/>
        </p:nvGrpSpPr>
        <p:grpSpPr>
          <a:xfrm>
            <a:off x="-116958" y="6457504"/>
            <a:ext cx="10593572" cy="594107"/>
            <a:chOff x="-116958" y="6457504"/>
            <a:chExt cx="10593572" cy="594107"/>
          </a:xfrm>
        </p:grpSpPr>
        <p:sp>
          <p:nvSpPr>
            <p:cNvPr id="18" name="Rectangle: Rounded Corners 17">
              <a:extLst>
                <a:ext uri="{FF2B5EF4-FFF2-40B4-BE49-F238E27FC236}">
                  <a16:creationId xmlns:a16="http://schemas.microsoft.com/office/drawing/2014/main" id="{C8D86A09-3478-4167-B99A-57ECC1EF8094}"/>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9" name="Rectangle: Rounded Corners 18">
              <a:extLst>
                <a:ext uri="{FF2B5EF4-FFF2-40B4-BE49-F238E27FC236}">
                  <a16:creationId xmlns:a16="http://schemas.microsoft.com/office/drawing/2014/main" id="{C6F75BAF-972E-4792-86B3-DA58C937E6D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20" name="TextBox 19">
              <a:extLst>
                <a:ext uri="{FF2B5EF4-FFF2-40B4-BE49-F238E27FC236}">
                  <a16:creationId xmlns:a16="http://schemas.microsoft.com/office/drawing/2014/main" id="{9641F7E8-B4AE-49A8-AC16-B66C5C74A489}"/>
                </a:ext>
              </a:extLst>
            </p:cNvPr>
            <p:cNvSpPr txBox="1"/>
            <p:nvPr/>
          </p:nvSpPr>
          <p:spPr>
            <a:xfrm>
              <a:off x="152400" y="6625660"/>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9" name="מלבן מעוגל 10">
            <a:extLst>
              <a:ext uri="{FF2B5EF4-FFF2-40B4-BE49-F238E27FC236}">
                <a16:creationId xmlns:a16="http://schemas.microsoft.com/office/drawing/2014/main" id="{2F5ECBE2-C424-C162-36BE-C8772B74EEC5}"/>
              </a:ext>
            </a:extLst>
          </p:cNvPr>
          <p:cNvSpPr/>
          <p:nvPr/>
        </p:nvSpPr>
        <p:spPr>
          <a:xfrm rot="4329447">
            <a:off x="140843" y="623363"/>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0" name="Rectangle 9">
            <a:extLst>
              <a:ext uri="{FF2B5EF4-FFF2-40B4-BE49-F238E27FC236}">
                <a16:creationId xmlns:a16="http://schemas.microsoft.com/office/drawing/2014/main" id="{E4D41CD6-9D90-CF97-892D-35DC9A028399}"/>
              </a:ext>
            </a:extLst>
          </p:cNvPr>
          <p:cNvSpPr/>
          <p:nvPr/>
        </p:nvSpPr>
        <p:spPr>
          <a:xfrm>
            <a:off x="520975" y="432530"/>
            <a:ext cx="10777478" cy="1200329"/>
          </a:xfrm>
          <a:prstGeom prst="rect">
            <a:avLst/>
          </a:prstGeom>
        </p:spPr>
        <p:txBody>
          <a:bodyPr wrap="square">
            <a:spAutoFit/>
          </a:bodyPr>
          <a:lstStyle/>
          <a:p>
            <a:pPr marL="0" lvl="1" algn="l" rtl="0">
              <a:lnSpc>
                <a:spcPct val="150000"/>
              </a:lnSpc>
              <a:spcBef>
                <a:spcPts val="1000"/>
              </a:spcBef>
            </a:pPr>
            <a:r>
              <a:rPr lang="en-US" sz="1600" dirty="0">
                <a:latin typeface="Segoe UI" panose="020B0502040204020203" pitchFamily="34" charset="0"/>
                <a:ea typeface="Segoe UI Black" panose="020B0A02040204020203" pitchFamily="34" charset="0"/>
                <a:cs typeface="Segoe UI" panose="020B0502040204020203" pitchFamily="34" charset="0"/>
              </a:rPr>
              <a:t>One of the main activities</a:t>
            </a:r>
            <a:r>
              <a:rPr lang="en-US" sz="1600" b="1" dirty="0">
                <a:latin typeface="Segoe UI" panose="020B0502040204020203" pitchFamily="34" charset="0"/>
                <a:ea typeface="Segoe UI Black" panose="020B0A02040204020203" pitchFamily="34" charset="0"/>
                <a:cs typeface="Segoe UI" panose="020B0502040204020203" pitchFamily="34" charset="0"/>
              </a:rPr>
              <a:t> Urban95</a:t>
            </a:r>
            <a:r>
              <a:rPr lang="en-US" sz="1600" dirty="0">
                <a:latin typeface="Segoe UI" panose="020B0502040204020203" pitchFamily="34" charset="0"/>
                <a:ea typeface="Segoe UI Black" panose="020B0A02040204020203" pitchFamily="34" charset="0"/>
                <a:cs typeface="Segoe UI" panose="020B0502040204020203" pitchFamily="34" charset="0"/>
              </a:rPr>
              <a:t> conducts in Israel's social and geographic periphery involves training and seminars for key officials in the anchor municipalities to provide knowledge and tools and raise awareness regarding the importance of considering early childhood needs in all aspects of life.</a:t>
            </a:r>
          </a:p>
        </p:txBody>
      </p:sp>
      <p:sp>
        <p:nvSpPr>
          <p:cNvPr id="11" name="מלבן מעוגל 10">
            <a:extLst>
              <a:ext uri="{FF2B5EF4-FFF2-40B4-BE49-F238E27FC236}">
                <a16:creationId xmlns:a16="http://schemas.microsoft.com/office/drawing/2014/main" id="{28227D00-EE2D-8FB3-EF3E-B259FA4D74F9}"/>
              </a:ext>
            </a:extLst>
          </p:cNvPr>
          <p:cNvSpPr/>
          <p:nvPr/>
        </p:nvSpPr>
        <p:spPr>
          <a:xfrm rot="4329447">
            <a:off x="71599" y="1653865"/>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3" name="Rectangle 12">
            <a:extLst>
              <a:ext uri="{FF2B5EF4-FFF2-40B4-BE49-F238E27FC236}">
                <a16:creationId xmlns:a16="http://schemas.microsoft.com/office/drawing/2014/main" id="{F3FAB4C4-DFC7-EAD5-F7C8-E46099D532AC}"/>
              </a:ext>
            </a:extLst>
          </p:cNvPr>
          <p:cNvSpPr/>
          <p:nvPr/>
        </p:nvSpPr>
        <p:spPr>
          <a:xfrm>
            <a:off x="347455" y="1459208"/>
            <a:ext cx="10777478" cy="2754600"/>
          </a:xfrm>
          <a:prstGeom prst="rect">
            <a:avLst/>
          </a:prstGeom>
        </p:spPr>
        <p:txBody>
          <a:bodyPr wrap="square">
            <a:spAutoFit/>
          </a:bodyPr>
          <a:lstStyle/>
          <a:p>
            <a:pPr algn="l" rtl="0">
              <a:lnSpc>
                <a:spcPct val="150000"/>
              </a:lnSpc>
              <a:spcAft>
                <a:spcPts val="600"/>
              </a:spcAft>
            </a:pPr>
            <a:r>
              <a:rPr lang="en-US" sz="1600" kern="1200" baseline="0" dirty="0">
                <a:latin typeface="Segoe UI"/>
                <a:ea typeface="Tahoma"/>
                <a:cs typeface="Segoe UI"/>
              </a:rPr>
              <a:t>The current</a:t>
            </a:r>
            <a:r>
              <a:rPr lang="en-US" sz="1600" kern="1200" dirty="0">
                <a:latin typeface="Segoe UI"/>
                <a:ea typeface="Tahoma"/>
                <a:cs typeface="Segoe UI"/>
              </a:rPr>
              <a:t> report findings focus on training sessions for municipal teams that were conducted between August 2021 and February 2022:</a:t>
            </a:r>
            <a:endParaRPr lang="he-IL" sz="1600" kern="1200" baseline="0" dirty="0">
              <a:latin typeface="Segoe UI"/>
              <a:ea typeface="Tahoma"/>
              <a:cs typeface="Segoe UI"/>
            </a:endParaRPr>
          </a:p>
          <a:p>
            <a:pPr marL="0" indent="0" algn="l" rtl="0">
              <a:lnSpc>
                <a:spcPct val="150000"/>
              </a:lnSpc>
              <a:buFont typeface="Arial" panose="020B0604020202020204" pitchFamily="34" charset="0"/>
              <a:buNone/>
            </a:pPr>
            <a:r>
              <a:rPr lang="en-US" sz="1600" kern="1200" baseline="0" dirty="0">
                <a:latin typeface="Segoe UI"/>
                <a:ea typeface="Tahoma"/>
                <a:cs typeface="Segoe UI"/>
              </a:rPr>
              <a:t>1) A tour of early</a:t>
            </a:r>
            <a:r>
              <a:rPr lang="en-US" sz="1600" kern="1200" dirty="0">
                <a:latin typeface="Segoe UI"/>
                <a:ea typeface="Tahoma"/>
                <a:cs typeface="Segoe UI"/>
              </a:rPr>
              <a:t> childhood centers in </a:t>
            </a:r>
            <a:r>
              <a:rPr lang="en-US" sz="1600" kern="1200" dirty="0" err="1">
                <a:latin typeface="Segoe UI"/>
                <a:ea typeface="Tahoma"/>
                <a:cs typeface="Segoe UI"/>
              </a:rPr>
              <a:t>Kfar</a:t>
            </a:r>
            <a:r>
              <a:rPr lang="en-US" sz="1600" kern="1200" dirty="0">
                <a:latin typeface="Segoe UI"/>
                <a:ea typeface="Tahoma"/>
                <a:cs typeface="Segoe UI"/>
              </a:rPr>
              <a:t> Saba and Tel Aviv –Tira team, August 2021</a:t>
            </a:r>
            <a:endParaRPr lang="he-IL" sz="1600" dirty="0">
              <a:latin typeface="Segoe UI" panose="020B0502040204020203" pitchFamily="34" charset="0"/>
              <a:ea typeface="Segoe UI Black" panose="020B0A02040204020203" pitchFamily="34" charset="0"/>
              <a:cs typeface="Segoe UI" panose="020B0502040204020203" pitchFamily="34" charset="0"/>
            </a:endParaRPr>
          </a:p>
          <a:p>
            <a:pPr marL="0" indent="0" algn="l" rtl="0">
              <a:lnSpc>
                <a:spcPct val="150000"/>
              </a:lnSpc>
              <a:buFont typeface="Arial" panose="020B0604020202020204" pitchFamily="34" charset="0"/>
              <a:buNone/>
            </a:pPr>
            <a:r>
              <a:rPr lang="en-US" sz="1600" dirty="0">
                <a:latin typeface="Segoe UI" panose="020B0502040204020203" pitchFamily="34" charset="0"/>
                <a:ea typeface="Segoe UI Black" panose="020B0A02040204020203" pitchFamily="34" charset="0"/>
                <a:cs typeface="Segoe UI" panose="020B0502040204020203" pitchFamily="34" charset="0"/>
              </a:rPr>
              <a:t>2) Training on mobility and spending time in public spaces –Tira team, September 2021</a:t>
            </a:r>
            <a:endParaRPr lang="he-IL" sz="1600" dirty="0">
              <a:latin typeface="Segoe UI" panose="020B0502040204020203" pitchFamily="34" charset="0"/>
              <a:ea typeface="Segoe UI Black" panose="020B0A02040204020203" pitchFamily="34" charset="0"/>
              <a:cs typeface="Segoe UI" panose="020B0502040204020203" pitchFamily="34" charset="0"/>
            </a:endParaRPr>
          </a:p>
          <a:p>
            <a:pPr marL="0" indent="0" algn="l" rtl="0">
              <a:lnSpc>
                <a:spcPct val="150000"/>
              </a:lnSpc>
              <a:buFont typeface="Arial" panose="020B0604020202020204" pitchFamily="34" charset="0"/>
              <a:buNone/>
            </a:pPr>
            <a:r>
              <a:rPr lang="en-US" sz="1600" dirty="0">
                <a:latin typeface="Segoe UI" panose="020B0502040204020203" pitchFamily="34" charset="0"/>
                <a:ea typeface="Segoe UI Black" panose="020B0A02040204020203" pitchFamily="34" charset="0"/>
                <a:cs typeface="Segoe UI" panose="020B0502040204020203" pitchFamily="34" charset="0"/>
              </a:rPr>
              <a:t>3) A seminar in Holon on walking, mobility, and spending time in public spaces –Tira and Beit Shemesh teams, November 2021</a:t>
            </a:r>
            <a:endParaRPr lang="he-IL" sz="1600" dirty="0">
              <a:latin typeface="Segoe UI" panose="020B0502040204020203" pitchFamily="34" charset="0"/>
              <a:ea typeface="Segoe UI Black" panose="020B0A02040204020203" pitchFamily="34" charset="0"/>
              <a:cs typeface="Segoe UI" panose="020B0502040204020203" pitchFamily="34" charset="0"/>
            </a:endParaRPr>
          </a:p>
          <a:p>
            <a:pPr marL="0" indent="0" algn="l" rtl="0">
              <a:lnSpc>
                <a:spcPct val="150000"/>
              </a:lnSpc>
              <a:buFont typeface="Arial" panose="020B0604020202020204" pitchFamily="34" charset="0"/>
              <a:buNone/>
            </a:pPr>
            <a:r>
              <a:rPr lang="en-US" sz="1600" dirty="0">
                <a:latin typeface="Segoe UI" panose="020B0502040204020203" pitchFamily="34" charset="0"/>
                <a:ea typeface="Segoe UI Black" panose="020B0A02040204020203" pitchFamily="34" charset="0"/>
                <a:cs typeface="Segoe UI" panose="020B0502040204020203" pitchFamily="34" charset="0"/>
              </a:rPr>
              <a:t>4) A seminar in Tel Aviv-Jaffa on playgrounds and public spaces –Tira and Beit Shemesh teams, February 2022</a:t>
            </a:r>
            <a:endParaRPr lang="he-IL" sz="1600" dirty="0">
              <a:latin typeface="Segoe UI" panose="020B0502040204020203" pitchFamily="34" charset="0"/>
              <a:ea typeface="Segoe UI Black" panose="020B0A02040204020203" pitchFamily="34" charset="0"/>
              <a:cs typeface="Segoe UI" panose="020B0502040204020203" pitchFamily="34" charset="0"/>
            </a:endParaRPr>
          </a:p>
        </p:txBody>
      </p:sp>
      <p:sp>
        <p:nvSpPr>
          <p:cNvPr id="15" name="מלבן מעוגל 10">
            <a:extLst>
              <a:ext uri="{FF2B5EF4-FFF2-40B4-BE49-F238E27FC236}">
                <a16:creationId xmlns:a16="http://schemas.microsoft.com/office/drawing/2014/main" id="{394132B9-7611-4D92-993B-A4FD64C88C4D}"/>
              </a:ext>
            </a:extLst>
          </p:cNvPr>
          <p:cNvSpPr/>
          <p:nvPr/>
        </p:nvSpPr>
        <p:spPr>
          <a:xfrm rot="4329447">
            <a:off x="140843" y="4579327"/>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6" name="Rectangle 9">
            <a:extLst>
              <a:ext uri="{FF2B5EF4-FFF2-40B4-BE49-F238E27FC236}">
                <a16:creationId xmlns:a16="http://schemas.microsoft.com/office/drawing/2014/main" id="{6B3D727C-6EFE-4EB6-821B-0019521749BA}"/>
              </a:ext>
            </a:extLst>
          </p:cNvPr>
          <p:cNvSpPr/>
          <p:nvPr/>
        </p:nvSpPr>
        <p:spPr>
          <a:xfrm>
            <a:off x="454656" y="4238850"/>
            <a:ext cx="10791237" cy="830997"/>
          </a:xfrm>
          <a:prstGeom prst="rect">
            <a:avLst/>
          </a:prstGeom>
        </p:spPr>
        <p:txBody>
          <a:bodyPr wrap="square">
            <a:spAutoFit/>
          </a:bodyPr>
          <a:lstStyle/>
          <a:p>
            <a:pPr marL="0" lvl="1" algn="l" rtl="0">
              <a:lnSpc>
                <a:spcPct val="150000"/>
              </a:lnSpc>
              <a:spcBef>
                <a:spcPts val="1000"/>
              </a:spcBef>
            </a:pPr>
            <a:r>
              <a:rPr lang="en-US" sz="1600" dirty="0">
                <a:latin typeface="Segoe UI" panose="020B0502040204020203" pitchFamily="34" charset="0"/>
                <a:ea typeface="Segoe UI Black" panose="020B0A02040204020203" pitchFamily="34" charset="0"/>
                <a:cs typeface="Segoe UI" panose="020B0502040204020203" pitchFamily="34" charset="0"/>
              </a:rPr>
              <a:t>Tira team members participated in </a:t>
            </a:r>
            <a:r>
              <a:rPr lang="en-US" sz="1600" u="sng" dirty="0">
                <a:latin typeface="Segoe UI" panose="020B0502040204020203" pitchFamily="34" charset="0"/>
                <a:ea typeface="Segoe UI Black" panose="020B0A02040204020203" pitchFamily="34" charset="0"/>
                <a:cs typeface="Segoe UI" panose="020B0502040204020203" pitchFamily="34" charset="0"/>
              </a:rPr>
              <a:t>four</a:t>
            </a:r>
            <a:r>
              <a:rPr lang="en-US" sz="1600" dirty="0">
                <a:latin typeface="Segoe UI" panose="020B0502040204020203" pitchFamily="34" charset="0"/>
                <a:ea typeface="Segoe UI Black" panose="020B0A02040204020203" pitchFamily="34" charset="0"/>
                <a:cs typeface="Segoe UI" panose="020B0502040204020203" pitchFamily="34" charset="0"/>
              </a:rPr>
              <a:t> training sessions at the end of which  </a:t>
            </a:r>
            <a:r>
              <a:rPr lang="en-US" sz="1600" b="1" dirty="0">
                <a:latin typeface="Segoe UI" panose="020B0502040204020203" pitchFamily="34" charset="0"/>
                <a:ea typeface="Segoe UI Black" panose="020B0A02040204020203" pitchFamily="34" charset="0"/>
                <a:cs typeface="Segoe UI" panose="020B0502040204020203" pitchFamily="34" charset="0"/>
              </a:rPr>
              <a:t>22</a:t>
            </a:r>
            <a:r>
              <a:rPr lang="en-US" sz="1600" dirty="0">
                <a:latin typeface="Segoe UI" panose="020B0502040204020203" pitchFamily="34" charset="0"/>
                <a:ea typeface="Segoe UI Black" panose="020B0A02040204020203" pitchFamily="34" charset="0"/>
                <a:cs typeface="Segoe UI" panose="020B0502040204020203" pitchFamily="34" charset="0"/>
              </a:rPr>
              <a:t> of them gave feedback; Beit Shemesh team members participated in </a:t>
            </a:r>
            <a:r>
              <a:rPr lang="en-US" sz="1600" u="sng" dirty="0">
                <a:latin typeface="Segoe UI" panose="020B0502040204020203" pitchFamily="34" charset="0"/>
                <a:ea typeface="Segoe UI Black" panose="020B0A02040204020203" pitchFamily="34" charset="0"/>
                <a:cs typeface="Segoe UI" panose="020B0502040204020203" pitchFamily="34" charset="0"/>
              </a:rPr>
              <a:t>two</a:t>
            </a:r>
            <a:r>
              <a:rPr lang="en-US" sz="1600" dirty="0">
                <a:latin typeface="Segoe UI" panose="020B0502040204020203" pitchFamily="34" charset="0"/>
                <a:ea typeface="Segoe UI Black" panose="020B0A02040204020203" pitchFamily="34" charset="0"/>
                <a:cs typeface="Segoe UI" panose="020B0502040204020203" pitchFamily="34" charset="0"/>
              </a:rPr>
              <a:t> training sessions and </a:t>
            </a:r>
            <a:r>
              <a:rPr lang="en-US" sz="1600" b="1" dirty="0">
                <a:latin typeface="Segoe UI" panose="020B0502040204020203" pitchFamily="34" charset="0"/>
                <a:ea typeface="Segoe UI Black" panose="020B0A02040204020203" pitchFamily="34" charset="0"/>
                <a:cs typeface="Segoe UI" panose="020B0502040204020203" pitchFamily="34" charset="0"/>
              </a:rPr>
              <a:t>14 </a:t>
            </a:r>
            <a:r>
              <a:rPr lang="en-US" sz="1600" dirty="0">
                <a:latin typeface="Segoe UI" panose="020B0502040204020203" pitchFamily="34" charset="0"/>
                <a:ea typeface="Segoe UI Black" panose="020B0A02040204020203" pitchFamily="34" charset="0"/>
                <a:cs typeface="Segoe UI" panose="020B0502040204020203" pitchFamily="34" charset="0"/>
              </a:rPr>
              <a:t>of them gave feedback.</a:t>
            </a:r>
          </a:p>
        </p:txBody>
      </p:sp>
      <p:sp>
        <p:nvSpPr>
          <p:cNvPr id="22" name="מלבן מעוגל 10">
            <a:extLst>
              <a:ext uri="{FF2B5EF4-FFF2-40B4-BE49-F238E27FC236}">
                <a16:creationId xmlns:a16="http://schemas.microsoft.com/office/drawing/2014/main" id="{3A8442CD-3EDD-578C-3FEE-B3055181B3D0}"/>
              </a:ext>
            </a:extLst>
          </p:cNvPr>
          <p:cNvSpPr/>
          <p:nvPr/>
        </p:nvSpPr>
        <p:spPr>
          <a:xfrm rot="4329447">
            <a:off x="152967" y="5405619"/>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23" name="Rectangle 9">
            <a:extLst>
              <a:ext uri="{FF2B5EF4-FFF2-40B4-BE49-F238E27FC236}">
                <a16:creationId xmlns:a16="http://schemas.microsoft.com/office/drawing/2014/main" id="{7AAE33AC-D309-02EE-4E8C-DFC48CF5BBF2}"/>
              </a:ext>
            </a:extLst>
          </p:cNvPr>
          <p:cNvSpPr/>
          <p:nvPr/>
        </p:nvSpPr>
        <p:spPr>
          <a:xfrm>
            <a:off x="454656" y="5016966"/>
            <a:ext cx="10791237" cy="1200329"/>
          </a:xfrm>
          <a:prstGeom prst="rect">
            <a:avLst/>
          </a:prstGeom>
        </p:spPr>
        <p:txBody>
          <a:bodyPr wrap="square">
            <a:spAutoFit/>
          </a:bodyPr>
          <a:lstStyle/>
          <a:p>
            <a:pPr marL="0" lvl="1" algn="l" rtl="0">
              <a:lnSpc>
                <a:spcPct val="150000"/>
              </a:lnSpc>
              <a:spcBef>
                <a:spcPts val="1000"/>
              </a:spcBef>
            </a:pPr>
            <a:r>
              <a:rPr lang="en-US" sz="1600" dirty="0">
                <a:latin typeface="Segoe UI" panose="020B0502040204020203" pitchFamily="34" charset="0"/>
                <a:ea typeface="Segoe UI Black" panose="020B0A02040204020203" pitchFamily="34" charset="0"/>
                <a:cs typeface="Segoe UI" panose="020B0502040204020203" pitchFamily="34" charset="0"/>
              </a:rPr>
              <a:t>The training program included formative assessments* that involved answering a short feedback questionnaire at the end of each session, as well as two focus groups held with each of the municipal teams in Tira and Beit Shemesh. We did this to understand how participants perceived the contribution of the training and to surface needs and challenges.</a:t>
            </a:r>
          </a:p>
        </p:txBody>
      </p:sp>
      <p:sp>
        <p:nvSpPr>
          <p:cNvPr id="24" name="Rectangle 9">
            <a:extLst>
              <a:ext uri="{FF2B5EF4-FFF2-40B4-BE49-F238E27FC236}">
                <a16:creationId xmlns:a16="http://schemas.microsoft.com/office/drawing/2014/main" id="{0B38B1A6-D720-6205-6B50-06968B215BF0}"/>
              </a:ext>
            </a:extLst>
          </p:cNvPr>
          <p:cNvSpPr/>
          <p:nvPr/>
        </p:nvSpPr>
        <p:spPr>
          <a:xfrm>
            <a:off x="5736194" y="6128863"/>
            <a:ext cx="4378912" cy="323165"/>
          </a:xfrm>
          <a:prstGeom prst="rect">
            <a:avLst/>
          </a:prstGeom>
        </p:spPr>
        <p:txBody>
          <a:bodyPr wrap="square">
            <a:spAutoFit/>
          </a:bodyPr>
          <a:lstStyle/>
          <a:p>
            <a:pPr marL="0" lvl="1" algn="l" rtl="0">
              <a:lnSpc>
                <a:spcPct val="150000"/>
              </a:lnSpc>
              <a:spcBef>
                <a:spcPts val="1000"/>
              </a:spcBef>
            </a:pPr>
            <a:r>
              <a:rPr lang="en-US" sz="1000" dirty="0">
                <a:latin typeface="Segoe UI" panose="020B0502040204020203" pitchFamily="34" charset="0"/>
                <a:ea typeface="Segoe UI Black" panose="020B0A02040204020203" pitchFamily="34" charset="0"/>
                <a:cs typeface="Segoe UI" panose="020B0502040204020203" pitchFamily="34" charset="0"/>
              </a:rPr>
              <a:t>* The research tools appear in the appendixes</a:t>
            </a:r>
          </a:p>
        </p:txBody>
      </p:sp>
    </p:spTree>
    <p:extLst>
      <p:ext uri="{BB962C8B-B14F-4D97-AF65-F5344CB8AC3E}">
        <p14:creationId xmlns:p14="http://schemas.microsoft.com/office/powerpoint/2010/main" val="101033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algn="r" rtl="0"/>
            <a:fld id="{F2736200-3204-44C4-A5EC-985817706BA3}" type="slidenum">
              <a:rPr lang="en-US" sz="1400" smtClean="0"/>
              <a:pPr algn="r" rtl="0"/>
              <a:t>5</a:t>
            </a:fld>
            <a:endParaRPr lang="en-US" sz="140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algn="l" defTabSz="937443" rtl="0"/>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Satisfaction with the Training</a:t>
            </a:r>
            <a:endParaRPr lang="he-IL"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34394" cy="594107"/>
            <a:chOff x="-116958" y="6457504"/>
            <a:chExt cx="10534394"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9" name="TextBox 8">
              <a:extLst>
                <a:ext uri="{FF2B5EF4-FFF2-40B4-BE49-F238E27FC236}">
                  <a16:creationId xmlns:a16="http://schemas.microsoft.com/office/drawing/2014/main" id="{C0C06322-3A8C-401C-AD9B-A073914FD7A9}"/>
                </a:ext>
              </a:extLst>
            </p:cNvPr>
            <p:cNvSpPr txBox="1"/>
            <p:nvPr/>
          </p:nvSpPr>
          <p:spPr>
            <a:xfrm>
              <a:off x="93222" y="6611389"/>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5911065" y="680487"/>
            <a:ext cx="5706726" cy="4293483"/>
          </a:xfrm>
          <a:prstGeom prst="rect">
            <a:avLst/>
          </a:prstGeom>
          <a:noFill/>
        </p:spPr>
        <p:txBody>
          <a:bodyPr wrap="square" rtlCol="1">
            <a:spAutoFit/>
          </a:bodyPr>
          <a:lstStyle/>
          <a:p>
            <a:pPr algn="l" rtl="0">
              <a:lnSpc>
                <a:spcPct val="150000"/>
              </a:lnSpc>
            </a:pPr>
            <a:r>
              <a:rPr lang="en-US" sz="1400" dirty="0">
                <a:latin typeface="Segoe UI" panose="020B0502040204020203" pitchFamily="34" charset="0"/>
                <a:ea typeface="Tahoma" panose="020B0604030504040204" pitchFamily="34" charset="0"/>
                <a:cs typeface="Segoe UI" panose="020B0502040204020203" pitchFamily="34" charset="0"/>
              </a:rPr>
              <a:t>Participants reported </a:t>
            </a:r>
            <a:r>
              <a:rPr lang="en-US" sz="1400" b="1" dirty="0">
                <a:latin typeface="Segoe UI" panose="020B0502040204020203" pitchFamily="34" charset="0"/>
                <a:ea typeface="Tahoma" panose="020B0604030504040204" pitchFamily="34" charset="0"/>
                <a:cs typeface="Segoe UI" panose="020B0502040204020203" pitchFamily="34" charset="0"/>
              </a:rPr>
              <a:t>high levels of satisfaction: </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pPr>
            <a:r>
              <a:rPr lang="en-US" sz="1400" dirty="0">
                <a:latin typeface="Segoe UI" panose="020B0502040204020203" pitchFamily="34" charset="0"/>
                <a:ea typeface="Tahoma" panose="020B0604030504040204" pitchFamily="34" charset="0"/>
                <a:cs typeface="Segoe UI" panose="020B0502040204020203" pitchFamily="34" charset="0"/>
              </a:rPr>
              <a:t>About 90% of respondents were pleased with the session format (seminar/tour/lecture/webinar), with all Beit Shemesh team members noting that they felt the formats were beneficial.</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pPr>
            <a:r>
              <a:rPr lang="en-US" sz="1400" dirty="0">
                <a:latin typeface="Segoe UI" panose="020B0502040204020203" pitchFamily="34" charset="0"/>
                <a:ea typeface="Tahoma" panose="020B0604030504040204" pitchFamily="34" charset="0"/>
                <a:cs typeface="Segoe UI" panose="020B0502040204020203" pitchFamily="34" charset="0"/>
              </a:rPr>
              <a:t>94% percent of respondents noted that they felt the instructors conveyed the content in a clear and accessible way, and 81% felt that the supporting material helped them understand the topic and content.</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pPr>
            <a:r>
              <a:rPr lang="en-GB" sz="1400" dirty="0">
                <a:latin typeface="Segoe UI" panose="020B0502040204020203" pitchFamily="34" charset="0"/>
                <a:ea typeface="Tahoma" panose="020B0604030504040204" pitchFamily="34" charset="0"/>
                <a:cs typeface="Segoe UI" panose="020B0502040204020203" pitchFamily="34" charset="0"/>
              </a:rPr>
              <a:t>In addition, about 70% felt that the number and/or length of the sessions was appropriate and said they would recommend the training to others.</a:t>
            </a:r>
            <a:endParaRPr lang="he-IL" sz="14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pPr>
            <a:r>
              <a:rPr lang="en-GB" sz="1400" dirty="0">
                <a:latin typeface="Segoe UI" panose="020B0502040204020203" pitchFamily="34" charset="0"/>
                <a:ea typeface="Tahoma" panose="020B0604030504040204" pitchFamily="34" charset="0"/>
                <a:cs typeface="Segoe UI" panose="020B0502040204020203" pitchFamily="34" charset="0"/>
              </a:rPr>
              <a:t>Regarding the seminar in Holon, about half of the respondents, from both municipal teams, felt the seminar was too long.</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3" name="תרשים 12">
            <a:extLst>
              <a:ext uri="{FF2B5EF4-FFF2-40B4-BE49-F238E27FC236}">
                <a16:creationId xmlns:a16="http://schemas.microsoft.com/office/drawing/2014/main" id="{8C6EBC14-9E3A-41EC-8FBE-7759BFE716AC}"/>
              </a:ext>
            </a:extLst>
          </p:cNvPr>
          <p:cNvGraphicFramePr>
            <a:graphicFrameLocks/>
          </p:cNvGraphicFramePr>
          <p:nvPr>
            <p:extLst>
              <p:ext uri="{D42A27DB-BD31-4B8C-83A1-F6EECF244321}">
                <p14:modId xmlns:p14="http://schemas.microsoft.com/office/powerpoint/2010/main" val="1678494916"/>
              </p:ext>
            </p:extLst>
          </p:nvPr>
        </p:nvGraphicFramePr>
        <p:xfrm>
          <a:off x="274374" y="1370666"/>
          <a:ext cx="5499702" cy="39264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4515301"/>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6</a:t>
            </a:fld>
            <a:endParaRPr lang="en-US" sz="1400"/>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441172" cy="594107"/>
            <a:chOff x="-116958" y="6457504"/>
            <a:chExt cx="10441172"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C0C06322-3A8C-401C-AD9B-A073914FD7A9}"/>
                </a:ext>
              </a:extLst>
            </p:cNvPr>
            <p:cNvSpPr txBox="1"/>
            <p:nvPr/>
          </p:nvSpPr>
          <p:spPr>
            <a:xfrm>
              <a:off x="0" y="6596390"/>
              <a:ext cx="10324214" cy="261610"/>
            </a:xfrm>
            <a:prstGeom prst="rect">
              <a:avLst/>
            </a:prstGeom>
            <a:noFill/>
          </p:spPr>
          <p:txBody>
            <a:bodyPr wrap="square" rtlCol="1">
              <a:spAutoFit/>
            </a:bodyPr>
            <a:lstStyle/>
            <a:p>
              <a:pPr algn="l" rtl="0"/>
              <a:r>
                <a:rPr lang="en-US" sz="1050" dirty="0">
                  <a:solidFill>
                    <a:schemeClr val="bg1">
                      <a:lumMod val="50000"/>
                    </a:schemeClr>
                  </a:solidFill>
                  <a:latin typeface="Calibri" panose="020F0502020204030204" pitchFamily="34" charset="0"/>
                  <a:cs typeface="Calibri" panose="020F0502020204030204" pitchFamily="34" charset="0"/>
                </a:rPr>
                <a:t>The</a:t>
              </a:r>
              <a:r>
                <a:rPr lang="en-GB" sz="1050" dirty="0">
                  <a:solidFill>
                    <a:schemeClr val="bg1">
                      <a:lumMod val="50000"/>
                    </a:schemeClr>
                  </a:solidFill>
                  <a:latin typeface="Calibri" panose="020F0502020204030204" pitchFamily="34" charset="0"/>
                  <a:cs typeface="Calibri" panose="020F0502020204030204" pitchFamily="34" charset="0"/>
                </a:rPr>
                <a:t> CET’s</a:t>
              </a:r>
              <a:r>
                <a:rPr lang="en-US" sz="105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50" dirty="0">
                <a:solidFill>
                  <a:schemeClr val="bg1">
                    <a:lumMod val="50000"/>
                  </a:schemeClr>
                </a:solidFill>
                <a:latin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61665"/>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Professional contribution of the Trainings</a:t>
            </a:r>
            <a:endParaRPr kumimoji="0" lang="he-IL" sz="24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Chart 12">
            <a:extLst>
              <a:ext uri="{FF2B5EF4-FFF2-40B4-BE49-F238E27FC236}">
                <a16:creationId xmlns:a16="http://schemas.microsoft.com/office/drawing/2014/main" id="{1069F89B-4DFD-48DC-8E70-861056811F58}"/>
              </a:ext>
            </a:extLst>
          </p:cNvPr>
          <p:cNvGraphicFramePr>
            <a:graphicFrameLocks/>
          </p:cNvGraphicFramePr>
          <p:nvPr>
            <p:extLst>
              <p:ext uri="{D42A27DB-BD31-4B8C-83A1-F6EECF244321}">
                <p14:modId xmlns:p14="http://schemas.microsoft.com/office/powerpoint/2010/main" val="4258446351"/>
              </p:ext>
            </p:extLst>
          </p:nvPr>
        </p:nvGraphicFramePr>
        <p:xfrm>
          <a:off x="5419724" y="3396056"/>
          <a:ext cx="6772275" cy="293872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F2DFF6C5-8A35-443D-9B53-E155F839A90B}"/>
              </a:ext>
            </a:extLst>
          </p:cNvPr>
          <p:cNvSpPr txBox="1"/>
          <p:nvPr/>
        </p:nvSpPr>
        <p:spPr>
          <a:xfrm>
            <a:off x="342900" y="3457576"/>
            <a:ext cx="4446239" cy="2631811"/>
          </a:xfrm>
          <a:prstGeom prst="rect">
            <a:avLst/>
          </a:prstGeom>
          <a:noFill/>
        </p:spPr>
        <p:txBody>
          <a:bodyPr wrap="square">
            <a:spAutoFit/>
          </a:bodyPr>
          <a:lstStyle/>
          <a:p>
            <a:pPr algn="l" rtl="0">
              <a:lnSpc>
                <a:spcPct val="150000"/>
              </a:lnSpc>
              <a:buClr>
                <a:srgbClr val="FFC000"/>
              </a:buClr>
              <a:defRPr/>
            </a:pPr>
            <a:r>
              <a:rPr lang="en-US" sz="1600" b="1" dirty="0">
                <a:latin typeface="Segoe UI" panose="020B0502040204020203" pitchFamily="34" charset="0"/>
                <a:ea typeface="Tahoma" panose="020B0604030504040204" pitchFamily="34" charset="0"/>
                <a:cs typeface="Segoe UI" panose="020B0502040204020203" pitchFamily="34" charset="0"/>
              </a:rPr>
              <a:t>In </a:t>
            </a:r>
            <a:r>
              <a:rPr lang="en-US" sz="1600" b="1" dirty="0" err="1">
                <a:latin typeface="Segoe UI" panose="020B0502040204020203" pitchFamily="34" charset="0"/>
                <a:ea typeface="Tahoma" panose="020B0604030504040204" pitchFamily="34" charset="0"/>
                <a:cs typeface="Segoe UI" panose="020B0502040204020203" pitchFamily="34" charset="0"/>
              </a:rPr>
              <a:t>Tira</a:t>
            </a:r>
            <a:r>
              <a:rPr lang="en-US" sz="1600" b="1" dirty="0">
                <a:latin typeface="Segoe UI" panose="020B0502040204020203" pitchFamily="34" charset="0"/>
                <a:ea typeface="Tahoma" panose="020B0604030504040204" pitchFamily="34" charset="0"/>
                <a:cs typeface="Segoe UI" panose="020B0502040204020203" pitchFamily="34" charset="0"/>
              </a:rPr>
              <a:t>:</a:t>
            </a:r>
          </a:p>
          <a:p>
            <a:pPr marL="285750" indent="-285750" algn="l" rtl="0">
              <a:lnSpc>
                <a:spcPct val="150000"/>
              </a:lnSpc>
              <a:buClr>
                <a:srgbClr val="FFC000"/>
              </a:buClr>
              <a:buFontTx/>
              <a:buChar char="█"/>
              <a:defRPr/>
            </a:pPr>
            <a:r>
              <a:rPr lang="en-US" sz="1600" dirty="0">
                <a:latin typeface="Segoe UI" panose="020B0502040204020203" pitchFamily="34" charset="0"/>
                <a:ea typeface="Tahoma" panose="020B0604030504040204" pitchFamily="34" charset="0"/>
                <a:cs typeface="Segoe UI" panose="020B0502040204020203" pitchFamily="34" charset="0"/>
              </a:rPr>
              <a:t>Most participants noted that the training primarily contributed to their understanding of early childhood needs, and over half of them felt the training had inspired and motivated them to develop more ideas in the spirit of the principles of Urban95.</a:t>
            </a:r>
            <a:endParaRPr lang="he-IL" sz="1600" dirty="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8" name="תרשים 14">
            <a:extLst>
              <a:ext uri="{FF2B5EF4-FFF2-40B4-BE49-F238E27FC236}">
                <a16:creationId xmlns:a16="http://schemas.microsoft.com/office/drawing/2014/main" id="{84090FAC-F37D-483F-9E51-A0F8A86CF109}"/>
              </a:ext>
            </a:extLst>
          </p:cNvPr>
          <p:cNvGraphicFramePr>
            <a:graphicFrameLocks/>
          </p:cNvGraphicFramePr>
          <p:nvPr>
            <p:extLst>
              <p:ext uri="{D42A27DB-BD31-4B8C-83A1-F6EECF244321}">
                <p14:modId xmlns:p14="http://schemas.microsoft.com/office/powerpoint/2010/main" val="2202411419"/>
              </p:ext>
            </p:extLst>
          </p:nvPr>
        </p:nvGraphicFramePr>
        <p:xfrm>
          <a:off x="5419724" y="462055"/>
          <a:ext cx="6772275" cy="3061448"/>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226A281E-DE1F-4BC7-A9B2-E80781A7BD7F}"/>
              </a:ext>
            </a:extLst>
          </p:cNvPr>
          <p:cNvSpPr txBox="1"/>
          <p:nvPr/>
        </p:nvSpPr>
        <p:spPr>
          <a:xfrm>
            <a:off x="252798" y="1046205"/>
            <a:ext cx="4626441" cy="2308324"/>
          </a:xfrm>
          <a:prstGeom prst="rect">
            <a:avLst/>
          </a:prstGeom>
          <a:noFill/>
        </p:spPr>
        <p:txBody>
          <a:bodyPr wrap="square">
            <a:spAutoFit/>
          </a:bodyPr>
          <a:lstStyle/>
          <a:p>
            <a:pPr algn="l" rtl="0">
              <a:lnSpc>
                <a:spcPct val="150000"/>
              </a:lnSpc>
              <a:buClr>
                <a:srgbClr val="FFC000"/>
              </a:buClr>
              <a:defRPr/>
            </a:pPr>
            <a:r>
              <a:rPr lang="en-US" sz="1600" b="1" dirty="0">
                <a:latin typeface="Segoe UI" panose="020B0502040204020203" pitchFamily="34" charset="0"/>
                <a:ea typeface="Tahoma" panose="020B0604030504040204" pitchFamily="34" charset="0"/>
                <a:cs typeface="Segoe UI" panose="020B0502040204020203" pitchFamily="34" charset="0"/>
              </a:rPr>
              <a:t>In Beit Shemesh</a:t>
            </a:r>
            <a:endParaRPr lang="he-IL" sz="1600" b="1"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Clr>
                <a:srgbClr val="FFC000"/>
              </a:buClr>
              <a:buFontTx/>
              <a:buChar char="█"/>
              <a:defRPr/>
            </a:pPr>
            <a:r>
              <a:rPr lang="en-GB" sz="1600" dirty="0">
                <a:latin typeface="Segoe UI" panose="020B0502040204020203" pitchFamily="34" charset="0"/>
                <a:ea typeface="Tahoma" panose="020B0604030504040204" pitchFamily="34" charset="0"/>
                <a:cs typeface="Segoe UI" panose="020B0502040204020203" pitchFamily="34" charset="0"/>
              </a:rPr>
              <a:t>Half of the participants noted that the training primarily contributed to their understanding of early childhood needs, their professional relationship with their colleagues, and their knowledge about Urban95 and its impact. </a:t>
            </a:r>
            <a:endParaRPr lang="he-IL" sz="1600" dirty="0">
              <a:latin typeface="Segoe UI" panose="020B0502040204020203" pitchFamily="34" charset="0"/>
              <a:ea typeface="Tahoma" panose="020B0604030504040204" pitchFamily="34" charset="0"/>
              <a:cs typeface="Segoe UI" panose="020B0502040204020203" pitchFamily="34" charset="0"/>
            </a:endParaRPr>
          </a:p>
        </p:txBody>
      </p:sp>
      <p:sp>
        <p:nvSpPr>
          <p:cNvPr id="4" name="TextBox 3">
            <a:extLst>
              <a:ext uri="{FF2B5EF4-FFF2-40B4-BE49-F238E27FC236}">
                <a16:creationId xmlns:a16="http://schemas.microsoft.com/office/drawing/2014/main" id="{5901E320-3BF6-4F85-ACAC-4BD62A598BB9}"/>
              </a:ext>
            </a:extLst>
          </p:cNvPr>
          <p:cNvSpPr txBox="1"/>
          <p:nvPr/>
        </p:nvSpPr>
        <p:spPr>
          <a:xfrm>
            <a:off x="5419723" y="2344949"/>
            <a:ext cx="857251" cy="1015663"/>
          </a:xfrm>
          <a:prstGeom prst="rect">
            <a:avLst/>
          </a:prstGeom>
          <a:solidFill>
            <a:schemeClr val="bg1"/>
          </a:solidFill>
        </p:spPr>
        <p:txBody>
          <a:bodyPr wrap="square" rtlCol="1">
            <a:spAutoFit/>
          </a:bodyPr>
          <a:lstStyle/>
          <a:p>
            <a:pPr algn="l" rtl="0"/>
            <a:r>
              <a:rPr lang="en-US" sz="1000" dirty="0"/>
              <a:t>I’ve met with professional colleagues &amp; learned from them</a:t>
            </a:r>
            <a:endParaRPr lang="he-IL" sz="1000" dirty="0"/>
          </a:p>
        </p:txBody>
      </p:sp>
      <p:sp>
        <p:nvSpPr>
          <p:cNvPr id="21" name="TextBox 20">
            <a:extLst>
              <a:ext uri="{FF2B5EF4-FFF2-40B4-BE49-F238E27FC236}">
                <a16:creationId xmlns:a16="http://schemas.microsoft.com/office/drawing/2014/main" id="{AE469B5F-6937-4958-9CFC-4CBF944719BF}"/>
              </a:ext>
            </a:extLst>
          </p:cNvPr>
          <p:cNvSpPr txBox="1"/>
          <p:nvPr/>
        </p:nvSpPr>
        <p:spPr>
          <a:xfrm>
            <a:off x="6191250" y="2408975"/>
            <a:ext cx="990600" cy="861774"/>
          </a:xfrm>
          <a:prstGeom prst="rect">
            <a:avLst/>
          </a:prstGeom>
          <a:solidFill>
            <a:schemeClr val="bg1"/>
          </a:solidFill>
        </p:spPr>
        <p:txBody>
          <a:bodyPr wrap="square" rtlCol="1">
            <a:spAutoFit/>
          </a:bodyPr>
          <a:lstStyle/>
          <a:p>
            <a:pPr algn="l" rtl="0"/>
            <a:r>
              <a:rPr lang="en-US" sz="1000" dirty="0"/>
              <a:t>I’m more knowledgeable of Urban95 </a:t>
            </a:r>
            <a:br>
              <a:rPr lang="en-US" sz="1000" dirty="0"/>
            </a:br>
            <a:r>
              <a:rPr lang="en-US" sz="1000" dirty="0"/>
              <a:t>and its local &amp; global impact</a:t>
            </a:r>
            <a:endParaRPr lang="he-IL" sz="1000" dirty="0"/>
          </a:p>
        </p:txBody>
      </p:sp>
      <p:sp>
        <p:nvSpPr>
          <p:cNvPr id="22" name="TextBox 21">
            <a:extLst>
              <a:ext uri="{FF2B5EF4-FFF2-40B4-BE49-F238E27FC236}">
                <a16:creationId xmlns:a16="http://schemas.microsoft.com/office/drawing/2014/main" id="{8DD1B9E5-C73F-419C-9BF1-780BD7F2DB45}"/>
              </a:ext>
            </a:extLst>
          </p:cNvPr>
          <p:cNvSpPr txBox="1"/>
          <p:nvPr/>
        </p:nvSpPr>
        <p:spPr>
          <a:xfrm>
            <a:off x="7058024" y="2408241"/>
            <a:ext cx="981076" cy="861774"/>
          </a:xfrm>
          <a:prstGeom prst="rect">
            <a:avLst/>
          </a:prstGeom>
          <a:solidFill>
            <a:schemeClr val="bg1"/>
          </a:solidFill>
        </p:spPr>
        <p:txBody>
          <a:bodyPr wrap="square" rtlCol="1">
            <a:spAutoFit/>
          </a:bodyPr>
          <a:lstStyle/>
          <a:p>
            <a:pPr algn="l" rtl="0"/>
            <a:r>
              <a:rPr lang="en-US" sz="1000" dirty="0"/>
              <a:t>I’m more knowledgeable of EC &amp; caregivers’ needs</a:t>
            </a:r>
            <a:endParaRPr lang="he-IL" sz="1000" dirty="0"/>
          </a:p>
        </p:txBody>
      </p:sp>
      <p:sp>
        <p:nvSpPr>
          <p:cNvPr id="23" name="TextBox 22">
            <a:extLst>
              <a:ext uri="{FF2B5EF4-FFF2-40B4-BE49-F238E27FC236}">
                <a16:creationId xmlns:a16="http://schemas.microsoft.com/office/drawing/2014/main" id="{A3CBDB77-A341-45B1-B766-FA81B01DFBFD}"/>
              </a:ext>
            </a:extLst>
          </p:cNvPr>
          <p:cNvSpPr txBox="1"/>
          <p:nvPr/>
        </p:nvSpPr>
        <p:spPr>
          <a:xfrm>
            <a:off x="11301410" y="2344949"/>
            <a:ext cx="890590" cy="861774"/>
          </a:xfrm>
          <a:prstGeom prst="rect">
            <a:avLst/>
          </a:prstGeom>
          <a:solidFill>
            <a:schemeClr val="bg1"/>
          </a:solidFill>
        </p:spPr>
        <p:txBody>
          <a:bodyPr wrap="square" rtlCol="1">
            <a:spAutoFit/>
          </a:bodyPr>
          <a:lstStyle/>
          <a:p>
            <a:pPr algn="l" rtl="0"/>
            <a:r>
              <a:rPr lang="en-US" sz="1000" dirty="0"/>
              <a:t>I’m motivated to implement Urban95 ideas</a:t>
            </a:r>
            <a:endParaRPr lang="he-IL" sz="1000" dirty="0"/>
          </a:p>
        </p:txBody>
      </p:sp>
      <p:sp>
        <p:nvSpPr>
          <p:cNvPr id="24" name="TextBox 23">
            <a:extLst>
              <a:ext uri="{FF2B5EF4-FFF2-40B4-BE49-F238E27FC236}">
                <a16:creationId xmlns:a16="http://schemas.microsoft.com/office/drawing/2014/main" id="{ED7A64FF-131F-40AF-9917-96CFA6DA2B8F}"/>
              </a:ext>
            </a:extLst>
          </p:cNvPr>
          <p:cNvSpPr txBox="1"/>
          <p:nvPr/>
        </p:nvSpPr>
        <p:spPr>
          <a:xfrm>
            <a:off x="10501010" y="2379666"/>
            <a:ext cx="890590" cy="707886"/>
          </a:xfrm>
          <a:prstGeom prst="rect">
            <a:avLst/>
          </a:prstGeom>
          <a:solidFill>
            <a:schemeClr val="bg1"/>
          </a:solidFill>
        </p:spPr>
        <p:txBody>
          <a:bodyPr wrap="square" rtlCol="1">
            <a:spAutoFit/>
          </a:bodyPr>
          <a:lstStyle/>
          <a:p>
            <a:pPr algn="l" rtl="0"/>
            <a:r>
              <a:rPr lang="en-US" sz="1000" dirty="0"/>
              <a:t>I’ve acquired tools to implement in my work</a:t>
            </a:r>
            <a:endParaRPr lang="he-IL" sz="1000" dirty="0"/>
          </a:p>
        </p:txBody>
      </p:sp>
      <p:sp>
        <p:nvSpPr>
          <p:cNvPr id="25" name="TextBox 24">
            <a:extLst>
              <a:ext uri="{FF2B5EF4-FFF2-40B4-BE49-F238E27FC236}">
                <a16:creationId xmlns:a16="http://schemas.microsoft.com/office/drawing/2014/main" id="{AF09E7ED-6910-4110-958A-49057454CE62}"/>
              </a:ext>
            </a:extLst>
          </p:cNvPr>
          <p:cNvSpPr txBox="1"/>
          <p:nvPr/>
        </p:nvSpPr>
        <p:spPr>
          <a:xfrm>
            <a:off x="9644210" y="2375041"/>
            <a:ext cx="890590" cy="1015663"/>
          </a:xfrm>
          <a:prstGeom prst="rect">
            <a:avLst/>
          </a:prstGeom>
          <a:solidFill>
            <a:schemeClr val="bg1"/>
          </a:solidFill>
        </p:spPr>
        <p:txBody>
          <a:bodyPr wrap="square" rtlCol="1">
            <a:spAutoFit/>
          </a:bodyPr>
          <a:lstStyle/>
          <a:p>
            <a:pPr algn="l" rtl="0"/>
            <a:r>
              <a:rPr lang="en-US" sz="1000" dirty="0"/>
              <a:t>I’ve made new professional / business / social contacts</a:t>
            </a:r>
            <a:endParaRPr lang="he-IL" sz="1000" dirty="0"/>
          </a:p>
        </p:txBody>
      </p:sp>
      <p:sp>
        <p:nvSpPr>
          <p:cNvPr id="26" name="TextBox 25">
            <a:extLst>
              <a:ext uri="{FF2B5EF4-FFF2-40B4-BE49-F238E27FC236}">
                <a16:creationId xmlns:a16="http://schemas.microsoft.com/office/drawing/2014/main" id="{682F6C97-F93D-4169-BA3A-DF6CE9DD7E66}"/>
              </a:ext>
            </a:extLst>
          </p:cNvPr>
          <p:cNvSpPr txBox="1"/>
          <p:nvPr/>
        </p:nvSpPr>
        <p:spPr>
          <a:xfrm>
            <a:off x="7925020" y="2357161"/>
            <a:ext cx="890590" cy="861774"/>
          </a:xfrm>
          <a:prstGeom prst="rect">
            <a:avLst/>
          </a:prstGeom>
          <a:solidFill>
            <a:schemeClr val="bg1"/>
          </a:solidFill>
        </p:spPr>
        <p:txBody>
          <a:bodyPr wrap="square" rtlCol="1">
            <a:spAutoFit/>
          </a:bodyPr>
          <a:lstStyle/>
          <a:p>
            <a:pPr algn="l" rtl="0"/>
            <a:r>
              <a:rPr lang="en-US" sz="1000" dirty="0"/>
              <a:t>I’ve acquired new knowledge in my areas of occupation</a:t>
            </a:r>
            <a:endParaRPr lang="he-IL" sz="1000" dirty="0"/>
          </a:p>
        </p:txBody>
      </p:sp>
      <p:sp>
        <p:nvSpPr>
          <p:cNvPr id="27" name="TextBox 26">
            <a:extLst>
              <a:ext uri="{FF2B5EF4-FFF2-40B4-BE49-F238E27FC236}">
                <a16:creationId xmlns:a16="http://schemas.microsoft.com/office/drawing/2014/main" id="{F28D9B2D-122D-4ADC-992F-34E0F1CBA54B}"/>
              </a:ext>
            </a:extLst>
          </p:cNvPr>
          <p:cNvSpPr txBox="1"/>
          <p:nvPr/>
        </p:nvSpPr>
        <p:spPr>
          <a:xfrm>
            <a:off x="8734866" y="2392605"/>
            <a:ext cx="890590" cy="861774"/>
          </a:xfrm>
          <a:prstGeom prst="rect">
            <a:avLst/>
          </a:prstGeom>
          <a:solidFill>
            <a:schemeClr val="bg1"/>
          </a:solidFill>
        </p:spPr>
        <p:txBody>
          <a:bodyPr wrap="square" rtlCol="1">
            <a:spAutoFit/>
          </a:bodyPr>
          <a:lstStyle/>
          <a:p>
            <a:pPr algn="l" rtl="0"/>
            <a:r>
              <a:rPr lang="en-US" sz="1000" dirty="0"/>
              <a:t>The training inspired me to think of new Urban95 ideas</a:t>
            </a:r>
            <a:endParaRPr lang="he-IL" sz="1000" dirty="0"/>
          </a:p>
        </p:txBody>
      </p:sp>
    </p:spTree>
    <p:extLst>
      <p:ext uri="{BB962C8B-B14F-4D97-AF65-F5344CB8AC3E}">
        <p14:creationId xmlns:p14="http://schemas.microsoft.com/office/powerpoint/2010/main" val="1190493209"/>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Professional contribution of the Trainings</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507760" cy="594107"/>
            <a:chOff x="-116958" y="6457504"/>
            <a:chExt cx="10507760"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66588" y="6626677"/>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6096000" y="418792"/>
            <a:ext cx="5451192" cy="5586145"/>
          </a:xfrm>
          <a:prstGeom prst="rect">
            <a:avLst/>
          </a:prstGeom>
          <a:noFill/>
        </p:spPr>
        <p:txBody>
          <a:bodyPr wrap="square" rtlCol="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Participants reported</a:t>
            </a:r>
            <a:r>
              <a:rPr kumimoji="0" lang="en-GB"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that the </a:t>
            </a:r>
            <a:r>
              <a:rPr kumimoji="0" lang="en-GB" sz="14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training contributed to their daily professional work</a:t>
            </a:r>
            <a:r>
              <a:rPr kumimoji="0" lang="en-GB" sz="140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Almost 60% reported that they intended to apply the tools and knowledge they gained from the training sessions over the next six months.</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Almost</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20% (n=36) reported that the training helped them acquire practical tools they could implement in their ongoing work*.</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36% of</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Tira team members reported using the supporting material they received during the training after the training was over, as opposed to 14% of Beit Shemesh team members who reported the same.</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There were</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significant differences between the municipal teams regarding the extent to which the training offered them new and relevant information and the extent to which the training provided them with practical tools or methods they could apply (as specified in the graphs).</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4" name="תרשים 13">
            <a:extLst>
              <a:ext uri="{FF2B5EF4-FFF2-40B4-BE49-F238E27FC236}">
                <a16:creationId xmlns:a16="http://schemas.microsoft.com/office/drawing/2014/main" id="{22408D15-6B3F-4634-B7D6-C5ADD4388C45}"/>
              </a:ext>
            </a:extLst>
          </p:cNvPr>
          <p:cNvGraphicFramePr>
            <a:graphicFrameLocks/>
          </p:cNvGraphicFramePr>
          <p:nvPr>
            <p:extLst>
              <p:ext uri="{D42A27DB-BD31-4B8C-83A1-F6EECF244321}">
                <p14:modId xmlns:p14="http://schemas.microsoft.com/office/powerpoint/2010/main" val="3178495050"/>
              </p:ext>
            </p:extLst>
          </p:nvPr>
        </p:nvGraphicFramePr>
        <p:xfrm>
          <a:off x="385225" y="289732"/>
          <a:ext cx="5840852" cy="35332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תרשים 11">
            <a:extLst>
              <a:ext uri="{FF2B5EF4-FFF2-40B4-BE49-F238E27FC236}">
                <a16:creationId xmlns:a16="http://schemas.microsoft.com/office/drawing/2014/main" id="{5ED1EB71-1095-4D8E-8BAA-6BD6065A2F71}"/>
              </a:ext>
            </a:extLst>
          </p:cNvPr>
          <p:cNvGraphicFramePr>
            <a:graphicFrameLocks/>
          </p:cNvGraphicFramePr>
          <p:nvPr>
            <p:extLst>
              <p:ext uri="{D42A27DB-BD31-4B8C-83A1-F6EECF244321}">
                <p14:modId xmlns:p14="http://schemas.microsoft.com/office/powerpoint/2010/main" val="3175856486"/>
              </p:ext>
            </p:extLst>
          </p:nvPr>
        </p:nvGraphicFramePr>
        <p:xfrm>
          <a:off x="84803" y="3093600"/>
          <a:ext cx="6632088" cy="3028504"/>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5145F3DD-E6CF-1256-5116-2E0ADE45DD00}"/>
              </a:ext>
            </a:extLst>
          </p:cNvPr>
          <p:cNvSpPr txBox="1"/>
          <p:nvPr/>
        </p:nvSpPr>
        <p:spPr>
          <a:xfrm>
            <a:off x="263015" y="3402889"/>
            <a:ext cx="2183970" cy="523220"/>
          </a:xfrm>
          <a:prstGeom prst="rect">
            <a:avLst/>
          </a:prstGeom>
          <a:noFill/>
        </p:spPr>
        <p:txBody>
          <a:bodyPr wrap="square" rtlCol="0">
            <a:spAutoFit/>
          </a:bodyPr>
          <a:lstStyle/>
          <a:p>
            <a:pPr algn="ctr"/>
            <a:r>
              <a:rPr lang="he-IL" sz="1400" b="1" dirty="0">
                <a:latin typeface="Calibri" panose="020F0502020204030204" pitchFamily="34" charset="0"/>
                <a:cs typeface="Calibri" panose="020F0502020204030204" pitchFamily="34" charset="0"/>
              </a:rPr>
              <a:t>ההכשרה סיפקה פרקטיקות או כלים מעשיים לשימוש בעבודה</a:t>
            </a:r>
            <a:endParaRPr lang="en-US" sz="1400" b="1"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19B19415-071D-D7D2-77E2-BC25E791A5E6}"/>
              </a:ext>
            </a:extLst>
          </p:cNvPr>
          <p:cNvSpPr txBox="1"/>
          <p:nvPr/>
        </p:nvSpPr>
        <p:spPr>
          <a:xfrm>
            <a:off x="2995425" y="3469866"/>
            <a:ext cx="2183970" cy="523220"/>
          </a:xfrm>
          <a:prstGeom prst="rect">
            <a:avLst/>
          </a:prstGeom>
          <a:noFill/>
        </p:spPr>
        <p:txBody>
          <a:bodyPr wrap="square" rtlCol="0">
            <a:spAutoFit/>
          </a:bodyPr>
          <a:lstStyle/>
          <a:p>
            <a:pPr algn="ctr"/>
            <a:r>
              <a:rPr lang="he-IL" sz="1400" b="1" dirty="0">
                <a:latin typeface="Calibri" panose="020F0502020204030204" pitchFamily="34" charset="0"/>
                <a:cs typeface="Calibri" panose="020F0502020204030204" pitchFamily="34" charset="0"/>
              </a:rPr>
              <a:t>ההכשרה סיפקה ידע חדש הרלוונטי לעבודה</a:t>
            </a:r>
            <a:endParaRPr lang="en-US" sz="14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89E5813-0A6F-42D2-A0B2-70CC166E3354}"/>
              </a:ext>
            </a:extLst>
          </p:cNvPr>
          <p:cNvSpPr txBox="1"/>
          <p:nvPr/>
        </p:nvSpPr>
        <p:spPr>
          <a:xfrm>
            <a:off x="4253153" y="6192991"/>
            <a:ext cx="7120149" cy="246221"/>
          </a:xfrm>
          <a:prstGeom prst="rect">
            <a:avLst/>
          </a:prstGeom>
          <a:noFill/>
        </p:spPr>
        <p:txBody>
          <a:bodyPr wrap="square">
            <a:spAutoFit/>
          </a:bodyPr>
          <a:lstStyle/>
          <a:p>
            <a:pPr algn="l" rtl="0"/>
            <a:r>
              <a:rPr lang="en-US" sz="1000" dirty="0"/>
              <a:t>What was the main trainings’ contribution? (multi optional question) I’ve acquired tools to implement in my work</a:t>
            </a:r>
            <a:endParaRPr lang="he-IL" sz="1000" dirty="0"/>
          </a:p>
        </p:txBody>
      </p:sp>
      <p:sp>
        <p:nvSpPr>
          <p:cNvPr id="18" name="TextBox 17">
            <a:extLst>
              <a:ext uri="{FF2B5EF4-FFF2-40B4-BE49-F238E27FC236}">
                <a16:creationId xmlns:a16="http://schemas.microsoft.com/office/drawing/2014/main" id="{B9CA9BE4-8A7C-4E09-834B-2587549DCA22}"/>
              </a:ext>
            </a:extLst>
          </p:cNvPr>
          <p:cNvSpPr txBox="1"/>
          <p:nvPr/>
        </p:nvSpPr>
        <p:spPr>
          <a:xfrm>
            <a:off x="159000" y="1140793"/>
            <a:ext cx="3086099" cy="400110"/>
          </a:xfrm>
          <a:prstGeom prst="rect">
            <a:avLst/>
          </a:prstGeom>
          <a:solidFill>
            <a:schemeClr val="bg1"/>
          </a:solidFill>
        </p:spPr>
        <p:txBody>
          <a:bodyPr wrap="square" rtlCol="1">
            <a:spAutoFit/>
          </a:bodyPr>
          <a:lstStyle/>
          <a:p>
            <a:pPr algn="r"/>
            <a:r>
              <a:rPr lang="en-US" sz="1000" dirty="0"/>
              <a:t>The tools &amp; knowledge you acquired will serve you in performing your job over the next 6 months</a:t>
            </a:r>
            <a:endParaRPr lang="he-IL" sz="1000" dirty="0"/>
          </a:p>
        </p:txBody>
      </p:sp>
    </p:spTree>
    <p:extLst>
      <p:ext uri="{BB962C8B-B14F-4D97-AF65-F5344CB8AC3E}">
        <p14:creationId xmlns:p14="http://schemas.microsoft.com/office/powerpoint/2010/main" val="221594296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5FA20B7-13B0-4BCB-8217-C3810EA0868E}"/>
              </a:ext>
            </a:extLst>
          </p:cNvPr>
          <p:cNvSpPr/>
          <p:nvPr/>
        </p:nvSpPr>
        <p:spPr>
          <a:xfrm>
            <a:off x="6734636" y="617654"/>
            <a:ext cx="4409177" cy="5330907"/>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369332"/>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Professional contribution of the Trainings</a:t>
            </a:r>
            <a:endParaRPr kumimoji="0" lang="he-IL"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482661" cy="594107"/>
            <a:chOff x="-116958" y="6457504"/>
            <a:chExt cx="10482661"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6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6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41489" y="6611389"/>
              <a:ext cx="10324214" cy="230832"/>
            </a:xfrm>
            <a:prstGeom prst="rect">
              <a:avLst/>
            </a:prstGeom>
            <a:noFill/>
          </p:spPr>
          <p:txBody>
            <a:bodyPr wrap="square" rtlCol="1">
              <a:spAutoFit/>
            </a:bodyPr>
            <a:lstStyle/>
            <a:p>
              <a:pPr algn="l" rtl="0"/>
              <a:r>
                <a:rPr lang="en-US" sz="900" dirty="0">
                  <a:solidFill>
                    <a:schemeClr val="bg1">
                      <a:lumMod val="50000"/>
                    </a:schemeClr>
                  </a:solidFill>
                  <a:latin typeface="Calibri" panose="020F0502020204030204" pitchFamily="34" charset="0"/>
                  <a:cs typeface="Calibri" panose="020F0502020204030204" pitchFamily="34" charset="0"/>
                </a:rPr>
                <a:t>The</a:t>
              </a:r>
              <a:r>
                <a:rPr lang="en-GB" sz="900" dirty="0">
                  <a:solidFill>
                    <a:schemeClr val="bg1">
                      <a:lumMod val="50000"/>
                    </a:schemeClr>
                  </a:solidFill>
                  <a:latin typeface="Calibri" panose="020F0502020204030204" pitchFamily="34" charset="0"/>
                  <a:cs typeface="Calibri" panose="020F0502020204030204" pitchFamily="34" charset="0"/>
                </a:rPr>
                <a:t> CET’s</a:t>
              </a:r>
              <a:r>
                <a:rPr lang="en-US" sz="9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9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167467" y="528365"/>
            <a:ext cx="6414195" cy="5586145"/>
          </a:xfrm>
          <a:prstGeom prst="rect">
            <a:avLst/>
          </a:prstGeom>
          <a:noFill/>
        </p:spPr>
        <p:txBody>
          <a:bodyPr wrap="square" rtlCol="1">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Participants stated that the</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training provided them with practical tools - </a:t>
            </a:r>
            <a:b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b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From acquiring knowledge about early childhood needs to leading major changes by cooperating with various officials in the municipality and outside of it, based on projects conducted in other municipalities.</a:t>
            </a:r>
            <a:b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b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It </a:t>
            </a:r>
            <a:r>
              <a:rPr kumimoji="0" lang="en-US" sz="1400" b="0" i="0" u="none" strike="noStrike" kern="1200" cap="none" spc="0" normalizeH="0" noProof="0" dirty="0" err="1">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shoul</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d be noted that two Beit Shemesh team members reported that they did not gain any practical tools from the training sessions they participated in.</a:t>
            </a:r>
            <a:r>
              <a:rPr lang="en-US" sz="1400" baseline="0" dirty="0">
                <a:solidFill>
                  <a:prstClr val="black"/>
                </a:solidFill>
                <a:latin typeface="Segoe UI" panose="020B0502040204020203" pitchFamily="34" charset="0"/>
                <a:ea typeface="Tahoma" panose="020B0604030504040204" pitchFamily="34" charset="0"/>
                <a:cs typeface="Segoe UI" panose="020B0502040204020203" pitchFamily="34" charset="0"/>
              </a:rPr>
              <a:t>	</a:t>
            </a:r>
            <a:endParaRPr kumimoji="0" lang="he-IL" sz="1400" b="0" i="0" u="none" strike="noStrike" kern="1200" cap="none" spc="0" normalizeH="0" baseline="0" noProof="0" dirty="0">
              <a:ln>
                <a:noFill/>
              </a:ln>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Participants</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stated that they would be happy to receive more tools and methods in future trainings. Both teams raised the need to go deeper into practical aspects in the training and that it should be adapted to the unique characteristics of each city. </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Beit</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Shemesh team members noted the importance of nurturing relationships</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and learning from various officials in the municipality and outside of it, as well as government ministry officials.</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Tira team members raised additional issues such as the need to gain more knowledge about public spaces for young children and parent training programs, and receive budget management</a:t>
            </a:r>
            <a:r>
              <a:rPr kumimoji="0" lang="en-US" sz="14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tools.</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12" name="Rectangle 2">
            <a:extLst>
              <a:ext uri="{FF2B5EF4-FFF2-40B4-BE49-F238E27FC236}">
                <a16:creationId xmlns:a16="http://schemas.microsoft.com/office/drawing/2014/main" id="{64FB0C6D-71A0-4301-83AA-F51CF83CBA8E}"/>
              </a:ext>
            </a:extLst>
          </p:cNvPr>
          <p:cNvSpPr/>
          <p:nvPr/>
        </p:nvSpPr>
        <p:spPr>
          <a:xfrm>
            <a:off x="6918458" y="700683"/>
            <a:ext cx="4041531" cy="512448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Some of what Tira team members</a:t>
            </a:r>
            <a:r>
              <a:rPr kumimoji="0" lang="en-US" sz="1100" b="1"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had to say:</a:t>
            </a:r>
            <a:endParaRPr kumimoji="0" lang="he-IL" sz="1100" b="1"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“Addressing this population’s physical, recreational, and emotional development needs on the municipal level”</a:t>
            </a:r>
            <a:endParaRPr lang="he-IL" sz="11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“Simple ideas for creating temporary or permanent public spaces for children’s activities”</a:t>
            </a:r>
            <a:endParaRPr kumimoji="0" lang="he-IL" sz="9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“How to</a:t>
            </a:r>
            <a:r>
              <a:rPr kumimoji="0" lang="en-US" sz="1100" b="0"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apply it, more answers, basically how it’s done; to get out there and try things”</a:t>
            </a:r>
            <a:endParaRPr kumimoji="0" lang="he-IL" sz="9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kumimoji="0" lang="en-US" sz="11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“Budget tools, what it takes to execute projects </a:t>
            </a: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like the ones we saw in terms of costs, pooling resources, sources of funding and budgeting”</a:t>
            </a:r>
            <a:endParaRPr kumimoji="0" lang="he-IL" sz="9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he-IL" sz="9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lvl="0" algn="l" rtl="0">
              <a:lnSpc>
                <a:spcPct val="150000"/>
              </a:lnSpc>
              <a:defRPr/>
            </a:pPr>
            <a:r>
              <a:rPr lang="en-US" sz="1100" b="1" dirty="0">
                <a:solidFill>
                  <a:srgbClr val="36636F"/>
                </a:solidFill>
                <a:latin typeface="Segoe UI" panose="020B0502040204020203" pitchFamily="34" charset="0"/>
                <a:ea typeface="Tahoma" panose="020B0604030504040204" pitchFamily="34" charset="0"/>
                <a:cs typeface="Segoe UI" panose="020B0502040204020203" pitchFamily="34" charset="0"/>
              </a:rPr>
              <a:t>Some of what Beit Shemesh team members had to say:</a:t>
            </a:r>
            <a:endParaRPr lang="he-IL" sz="11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kumimoji="0" lang="en-US" sz="11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“Customized</a:t>
            </a:r>
            <a:r>
              <a:rPr kumimoji="0" lang="en-US" sz="1100" b="0"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training </a:t>
            </a: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for the Beit Shemesh population”</a:t>
            </a:r>
            <a:endParaRPr lang="he-IL" sz="9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“Connecting between municipal departments and officials and recruiting officials”</a:t>
            </a:r>
            <a:endParaRPr lang="he-IL" sz="9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“Knowledge and getting to know government</a:t>
            </a:r>
            <a:r>
              <a:rPr kumimoji="0" lang="en-US" sz="1100" b="0"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officials in charge of approving public buildings, education, and public spaces”</a:t>
            </a:r>
            <a:endParaRPr kumimoji="0" lang="he-IL" sz="9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“Learning from colleagues.</a:t>
            </a:r>
            <a:r>
              <a:rPr kumimoji="0" lang="en-US" sz="1100" b="0"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a:t>
            </a:r>
            <a:r>
              <a:rPr lang="en-US" sz="1100" dirty="0">
                <a:solidFill>
                  <a:srgbClr val="36636F"/>
                </a:solidFill>
                <a:latin typeface="Segoe UI" panose="020B0502040204020203" pitchFamily="34" charset="0"/>
                <a:ea typeface="Tahoma" panose="020B0604030504040204" pitchFamily="34" charset="0"/>
                <a:cs typeface="Segoe UI" panose="020B0502040204020203" pitchFamily="34" charset="0"/>
              </a:rPr>
              <a:t>Setting aside time for talking and holding discussions”</a:t>
            </a:r>
            <a:endParaRPr kumimoji="0" lang="he-IL" sz="9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393597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5FA20B7-13B0-4BCB-8217-C3810EA0868E}"/>
              </a:ext>
            </a:extLst>
          </p:cNvPr>
          <p:cNvSpPr/>
          <p:nvPr/>
        </p:nvSpPr>
        <p:spPr>
          <a:xfrm>
            <a:off x="6883629" y="1254720"/>
            <a:ext cx="4734162" cy="3836793"/>
          </a:xfrm>
          <a:prstGeom prst="roundRect">
            <a:avLst/>
          </a:prstGeom>
          <a:solidFill>
            <a:srgbClr val="FFD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2"/>
          </p:nvPr>
        </p:nvSpPr>
        <p:spPr>
          <a:xfrm>
            <a:off x="11298730" y="6267302"/>
            <a:ext cx="638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25501"/>
          </a:xfrm>
          <a:prstGeom prst="rect">
            <a:avLst/>
          </a:prstGeom>
          <a:solidFill>
            <a:srgbClr val="36636F"/>
          </a:solidFill>
        </p:spPr>
        <p:txBody>
          <a:bodyPr wrap="square" rtlCol="0">
            <a:spAutoFit/>
          </a:bodyPr>
          <a:lstStyle/>
          <a:p>
            <a:pPr algn="l" rtl="0">
              <a:lnSpc>
                <a:spcPct val="115000"/>
              </a:lnSpc>
              <a:spcAft>
                <a:spcPts val="1000"/>
              </a:spcAft>
            </a:pP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Knowledge in and understanding of early childhood needs</a:t>
            </a:r>
          </a:p>
        </p:txBody>
      </p:sp>
      <p:grpSp>
        <p:nvGrpSpPr>
          <p:cNvPr id="6" name="Group 5">
            <a:extLst>
              <a:ext uri="{FF2B5EF4-FFF2-40B4-BE49-F238E27FC236}">
                <a16:creationId xmlns:a16="http://schemas.microsoft.com/office/drawing/2014/main" id="{74CE40E7-5480-406C-80BB-490A574E775A}"/>
              </a:ext>
            </a:extLst>
          </p:cNvPr>
          <p:cNvGrpSpPr/>
          <p:nvPr/>
        </p:nvGrpSpPr>
        <p:grpSpPr>
          <a:xfrm>
            <a:off x="-116958" y="6457504"/>
            <a:ext cx="10441172" cy="594107"/>
            <a:chOff x="-116958" y="6457504"/>
            <a:chExt cx="10441172" cy="594107"/>
          </a:xfrm>
        </p:grpSpPr>
        <p:sp>
          <p:nvSpPr>
            <p:cNvPr id="7" name="Rectangle: Rounded Corners 6">
              <a:extLst>
                <a:ext uri="{FF2B5EF4-FFF2-40B4-BE49-F238E27FC236}">
                  <a16:creationId xmlns:a16="http://schemas.microsoft.com/office/drawing/2014/main" id="{554F0B12-169A-4A17-92C1-001DE3EB1B83}"/>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1B53F85-5650-43D2-89BD-1C3A2BF6847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8">
              <a:extLst>
                <a:ext uri="{FF2B5EF4-FFF2-40B4-BE49-F238E27FC236}">
                  <a16:creationId xmlns:a16="http://schemas.microsoft.com/office/drawing/2014/main" id="{C0C06322-3A8C-401C-AD9B-A073914FD7A9}"/>
                </a:ext>
              </a:extLst>
            </p:cNvPr>
            <p:cNvSpPr txBox="1"/>
            <p:nvPr/>
          </p:nvSpPr>
          <p:spPr>
            <a:xfrm>
              <a:off x="0" y="6611389"/>
              <a:ext cx="10324214"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849F943B-7E67-4EE0-90CE-2DA8546AC1E5}"/>
              </a:ext>
            </a:extLst>
          </p:cNvPr>
          <p:cNvSpPr txBox="1"/>
          <p:nvPr/>
        </p:nvSpPr>
        <p:spPr>
          <a:xfrm>
            <a:off x="497131" y="1407665"/>
            <a:ext cx="5706726" cy="3416320"/>
          </a:xfrm>
          <a:prstGeom prst="rect">
            <a:avLst/>
          </a:prstGeom>
          <a:noFill/>
        </p:spPr>
        <p:txBody>
          <a:bodyPr wrap="square" rtlCol="1">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Two</a:t>
            </a:r>
            <a:r>
              <a:rPr kumimoji="0" lang="en-US" sz="16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thirds of participants from both cities noted that the training expanded their knowledge regarding EC needs*.</a:t>
            </a:r>
            <a:b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b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There were differences between</a:t>
            </a:r>
            <a:r>
              <a:rPr kumimoji="0" lang="en-US" sz="16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the two teams, with 73% of Tira team members (n=14) reporting that they felt they had gained in this way, as opposed to 50% of Beit Shemesh team members who reported the same.</a:t>
            </a:r>
            <a:endPar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prstClr val="black"/>
                </a:solidFill>
                <a:latin typeface="Segoe UI" panose="020B0502040204020203" pitchFamily="34" charset="0"/>
                <a:ea typeface="Tahoma" panose="020B0604030504040204" pitchFamily="34" charset="0"/>
                <a:cs typeface="Segoe UI" panose="020B0502040204020203" pitchFamily="34" charset="0"/>
              </a:rPr>
              <a:t>In the open-ended questions too, participants noted that the training made </a:t>
            </a:r>
            <a:r>
              <a:rPr lang="en-US" sz="1600" noProof="0" dirty="0">
                <a:solidFill>
                  <a:prstClr val="black"/>
                </a:solidFill>
                <a:latin typeface="Segoe UI" panose="020B0502040204020203" pitchFamily="34" charset="0"/>
                <a:ea typeface="Tahoma" panose="020B0604030504040204" pitchFamily="34" charset="0"/>
                <a:cs typeface="Segoe UI" panose="020B0502040204020203" pitchFamily="34" charset="0"/>
              </a:rPr>
              <a:t>the importance of investing in EC more clear.</a:t>
            </a:r>
            <a:endParaRPr kumimoji="0" lang="he-IL" sz="16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12" name="Rectangle 2">
            <a:extLst>
              <a:ext uri="{FF2B5EF4-FFF2-40B4-BE49-F238E27FC236}">
                <a16:creationId xmlns:a16="http://schemas.microsoft.com/office/drawing/2014/main" id="{64FB0C6D-71A0-4301-83AA-F51CF83CBA8E}"/>
              </a:ext>
            </a:extLst>
          </p:cNvPr>
          <p:cNvSpPr/>
          <p:nvPr/>
        </p:nvSpPr>
        <p:spPr>
          <a:xfrm>
            <a:off x="7283006" y="1404836"/>
            <a:ext cx="4195666" cy="3693319"/>
          </a:xfrm>
          <a:prstGeom prst="rect">
            <a:avLst/>
          </a:prstGeom>
        </p:spPr>
        <p:txBody>
          <a:bodyPr wrap="square">
            <a:spAutoFit/>
          </a:bodyPr>
          <a:lstStyle/>
          <a:p>
            <a:pPr lvl="0" algn="l" rtl="0">
              <a:lnSpc>
                <a:spcPct val="150000"/>
              </a:lnSpc>
              <a:defRPr/>
            </a:pPr>
            <a:r>
              <a:rPr lang="en-US"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Some of what Tira team members had to say:</a:t>
            </a: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“Thinking about the importance of investing in the relationship between parents and children aged 0-2”</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kumimoji="0" lang="en-US"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“Learning</a:t>
            </a:r>
            <a:r>
              <a:rPr kumimoji="0" lang="en-US" sz="1200" b="0"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more about using the urban space for children’s activities and leisure” </a:t>
            </a:r>
            <a:endPar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lvl="0" algn="l" rtl="0">
              <a:lnSpc>
                <a:spcPct val="150000"/>
              </a:lnSpc>
              <a:defRPr/>
            </a:pPr>
            <a:r>
              <a:rPr lang="en-US" sz="1200" b="1" dirty="0">
                <a:solidFill>
                  <a:srgbClr val="36636F"/>
                </a:solidFill>
                <a:latin typeface="Segoe UI" panose="020B0502040204020203" pitchFamily="34" charset="0"/>
                <a:ea typeface="Tahoma" panose="020B0604030504040204" pitchFamily="34" charset="0"/>
                <a:cs typeface="Segoe UI" panose="020B0502040204020203" pitchFamily="34" charset="0"/>
              </a:rPr>
              <a:t>Some of what Beit Shemesh team members had to say:</a:t>
            </a:r>
            <a:endParaRPr lang="he-IL" sz="1200" b="1" dirty="0">
              <a:solidFill>
                <a:srgbClr val="36636F"/>
              </a:solidFill>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kumimoji="0" lang="en-US"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“I refreshed my</a:t>
            </a:r>
            <a:r>
              <a:rPr kumimoji="0" lang="en-US" sz="1200" b="0" i="0" u="none" strike="noStrike" kern="1200" cap="none" spc="0" normalizeH="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rPr>
              <a:t> knowledge regarding the importance of EC activities”</a:t>
            </a:r>
            <a:endParaRPr kumimoji="0" lang="he-IL" sz="1200" b="0" i="0" u="none" strike="noStrike" kern="1200" cap="none" spc="0" normalizeH="0" baseline="0" noProof="0" dirty="0">
              <a:ln>
                <a:noFill/>
              </a:ln>
              <a:solidFill>
                <a:srgbClr val="36636F"/>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lnSpc>
                <a:spcPct val="150000"/>
              </a:lnSpc>
              <a:defRPr/>
            </a:pPr>
            <a:r>
              <a:rPr lang="en-US" sz="1200" dirty="0">
                <a:solidFill>
                  <a:srgbClr val="36636F"/>
                </a:solidFill>
                <a:latin typeface="Segoe UI" panose="020B0502040204020203" pitchFamily="34" charset="0"/>
                <a:ea typeface="Tahoma" panose="020B0604030504040204" pitchFamily="34" charset="0"/>
                <a:cs typeface="Segoe UI" panose="020B0502040204020203" pitchFamily="34" charset="0"/>
              </a:rPr>
              <a:t>“I was mainly concerned with getting a clear understanding of the situation and setting clear goals. The work we did after that was more intentional and accurate. It’s coherent and expresses a certain spirit”</a:t>
            </a:r>
            <a:endParaRPr lang="he-IL" sz="1200" dirty="0">
              <a:solidFill>
                <a:srgbClr val="36636F"/>
              </a:solidFill>
              <a:latin typeface="Segoe UI" panose="020B0502040204020203" pitchFamily="34" charset="0"/>
              <a:ea typeface="Tahoma" panose="020B0604030504040204" pitchFamily="34" charset="0"/>
              <a:cs typeface="Segoe UI" panose="020B0502040204020203" pitchFamily="34" charset="0"/>
            </a:endParaRPr>
          </a:p>
        </p:txBody>
      </p:sp>
      <p:sp>
        <p:nvSpPr>
          <p:cNvPr id="14" name="TextBox 13">
            <a:extLst>
              <a:ext uri="{FF2B5EF4-FFF2-40B4-BE49-F238E27FC236}">
                <a16:creationId xmlns:a16="http://schemas.microsoft.com/office/drawing/2014/main" id="{93E3E4E1-41E7-4108-9D77-3BD4AB658B59}"/>
              </a:ext>
            </a:extLst>
          </p:cNvPr>
          <p:cNvSpPr txBox="1"/>
          <p:nvPr/>
        </p:nvSpPr>
        <p:spPr>
          <a:xfrm>
            <a:off x="72770" y="6188923"/>
            <a:ext cx="7120149" cy="246221"/>
          </a:xfrm>
          <a:prstGeom prst="rect">
            <a:avLst/>
          </a:prstGeom>
          <a:noFill/>
        </p:spPr>
        <p:txBody>
          <a:bodyPr wrap="square">
            <a:spAutoFit/>
          </a:bodyPr>
          <a:lstStyle/>
          <a:p>
            <a:pPr algn="l" rtl="0"/>
            <a:r>
              <a:rPr lang="en-US" sz="1000" dirty="0"/>
              <a:t>What was the main trainings’ contribution? (multi optional question) I’m more knowledgeable of EC &amp; caregivers’ needs</a:t>
            </a:r>
            <a:endParaRPr lang="he-IL" sz="1000" dirty="0"/>
          </a:p>
        </p:txBody>
      </p:sp>
    </p:spTree>
    <p:extLst>
      <p:ext uri="{BB962C8B-B14F-4D97-AF65-F5344CB8AC3E}">
        <p14:creationId xmlns:p14="http://schemas.microsoft.com/office/powerpoint/2010/main" val="247964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ba3be25-03aa-45c2-b90f-d8c255107eb7">
      <UserInfo>
        <DisplayName>Shimrit Slonim Franco</DisplayName>
        <AccountId>2392</AccountId>
        <AccountType/>
      </UserInfo>
      <UserInfo>
        <DisplayName>Tasneem Masri</DisplayName>
        <AccountId>47</AccountId>
        <AccountType/>
      </UserInfo>
      <UserInfo>
        <DisplayName>Netanel Katzir</DisplayName>
        <AccountId>2606</AccountId>
        <AccountType/>
      </UserInfo>
    </SharedWithUsers>
    <lcf76f155ced4ddcb4097134ff3c332f xmlns="3096e91d-ebd7-4ce5-b2b3-56d74390b557">
      <Terms xmlns="http://schemas.microsoft.com/office/infopath/2007/PartnerControls"/>
    </lcf76f155ced4ddcb4097134ff3c332f>
    <TaxCatchAll xmlns="66206a12-aca6-4383-82db-f7b25037d73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מסמך" ma:contentTypeID="0x01010005535F330352E547AA3D8F0C969A97FB" ma:contentTypeVersion="20" ma:contentTypeDescription="צור מסמך חדש." ma:contentTypeScope="" ma:versionID="54b1a9084b8fde23907f9b447bf6e0b1">
  <xsd:schema xmlns:xsd="http://www.w3.org/2001/XMLSchema" xmlns:xs="http://www.w3.org/2001/XMLSchema" xmlns:p="http://schemas.microsoft.com/office/2006/metadata/properties" xmlns:ns2="3096e91d-ebd7-4ce5-b2b3-56d74390b557" xmlns:ns3="4ba3be25-03aa-45c2-b90f-d8c255107eb7" xmlns:ns4="66206a12-aca6-4383-82db-f7b25037d731" targetNamespace="http://schemas.microsoft.com/office/2006/metadata/properties" ma:root="true" ma:fieldsID="19c77e7efc1634fecc00fa0d6d2a0779" ns2:_="" ns3:_="" ns4:_="">
    <xsd:import namespace="3096e91d-ebd7-4ce5-b2b3-56d74390b557"/>
    <xsd:import namespace="4ba3be25-03aa-45c2-b90f-d8c255107eb7"/>
    <xsd:import namespace="66206a12-aca6-4383-82db-f7b25037d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6e91d-ebd7-4ce5-b2b3-56d74390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ba3be25-03aa-45c2-b90f-d8c255107eb7"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06a12-aca6-4383-82db-f7b25037d731" elementFormDefault="qualified">
    <xsd:import namespace="http://schemas.microsoft.com/office/2006/documentManagement/types"/>
    <xsd:import namespace="http://schemas.microsoft.com/office/infopath/2007/PartnerControls"/>
    <xsd:element name="TaxCatchAll" ma:index="21" nillable="true" ma:displayName="עמודת 'תפוס הכל' של טקסונומיה" ma:hidden="true" ma:list="{153ba520-b991-433c-a0d4-d083743f123b}" ma:internalName="TaxCatchAll" ma:showField="CatchAllData" ma:web="66206a12-aca6-4383-82db-f7b25037d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51553E-B975-4A4D-AFDB-C83811861162}">
  <ds:schemaRefs>
    <ds:schemaRef ds:uri="http://schemas.microsoft.com/sharepoint/v3/contenttype/forms"/>
  </ds:schemaRefs>
</ds:datastoreItem>
</file>

<file path=customXml/itemProps2.xml><?xml version="1.0" encoding="utf-8"?>
<ds:datastoreItem xmlns:ds="http://schemas.openxmlformats.org/officeDocument/2006/customXml" ds:itemID="{D88C6A62-EEEB-4612-9A5A-23F2A2BBC1CC}">
  <ds:schemaRefs>
    <ds:schemaRef ds:uri="http://purl.org/dc/dcmitype/"/>
    <ds:schemaRef ds:uri="http://purl.org/dc/terms/"/>
    <ds:schemaRef ds:uri="4ba3be25-03aa-45c2-b90f-d8c255107eb7"/>
    <ds:schemaRef ds:uri="http://schemas.microsoft.com/office/infopath/2007/PartnerControls"/>
    <ds:schemaRef ds:uri="http://purl.org/dc/elements/1.1/"/>
    <ds:schemaRef ds:uri="http://www.w3.org/XML/1998/namespace"/>
    <ds:schemaRef ds:uri="3096e91d-ebd7-4ce5-b2b3-56d74390b557"/>
    <ds:schemaRef ds:uri="http://schemas.microsoft.com/office/2006/documentManagement/types"/>
    <ds:schemaRef ds:uri="http://schemas.microsoft.com/office/2006/metadata/properties"/>
    <ds:schemaRef ds:uri="http://schemas.openxmlformats.org/package/2006/metadata/core-properties"/>
    <ds:schemaRef ds:uri="66206a12-aca6-4383-82db-f7b25037d731"/>
  </ds:schemaRefs>
</ds:datastoreItem>
</file>

<file path=customXml/itemProps3.xml><?xml version="1.0" encoding="utf-8"?>
<ds:datastoreItem xmlns:ds="http://schemas.openxmlformats.org/officeDocument/2006/customXml" ds:itemID="{7F401AF0-EA41-46B1-816E-61B3CD4BA3CF}">
  <ds:schemaRefs>
    <ds:schemaRef ds:uri="3096e91d-ebd7-4ce5-b2b3-56d74390b557"/>
    <ds:schemaRef ds:uri="4ba3be25-03aa-45c2-b90f-d8c255107eb7"/>
    <ds:schemaRef ds:uri="66206a12-aca6-4383-82db-f7b25037d7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1040</TotalTime>
  <Words>6785</Words>
  <Application>Microsoft Macintosh PowerPoint</Application>
  <PresentationFormat>Widescreen</PresentationFormat>
  <Paragraphs>635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Segoe UI</vt:lpstr>
      <vt:lpstr>Tahoma</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Reoute Diamant</dc:creator>
  <cp:lastModifiedBy>Editor</cp:lastModifiedBy>
  <cp:revision>78</cp:revision>
  <cp:lastPrinted>2022-05-31T08:19:56Z</cp:lastPrinted>
  <dcterms:created xsi:type="dcterms:W3CDTF">2021-05-26T09:35:09Z</dcterms:created>
  <dcterms:modified xsi:type="dcterms:W3CDTF">2022-06-29T17:14:34Z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0x01010005535F330352E547AA3D8F0C969A97FB</vt:lpwstr>
  </property>
  <property fmtid="{D5CDD505-2E9C-101B-9397-08002B2CF9AE}" pid="3" name="MediaServiceImageTags">
    <vt:lpwstr/>
  </property>
</Properties>
</file>