
<file path=[Content_Types].xml><?xml version="1.0" encoding="utf-8"?>
<Types xmlns="http://schemas.openxmlformats.org/package/2006/content-types">
  <Default Extension="7ADBDBB0" ContentType="image/png"/>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comments/comment3.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omments/comment4.xml" ContentType="application/vnd.openxmlformats-officedocument.presentationml.comments+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omments/comment5.xml" ContentType="application/vnd.openxmlformats-officedocument.presentationml.comments+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omments/comment6.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 id="2147483660" r:id="rId5"/>
  </p:sldMasterIdLst>
  <p:notesMasterIdLst>
    <p:notesMasterId r:id="rId23"/>
  </p:notesMasterIdLst>
  <p:sldIdLst>
    <p:sldId id="408" r:id="rId6"/>
    <p:sldId id="370" r:id="rId7"/>
    <p:sldId id="584" r:id="rId8"/>
    <p:sldId id="583" r:id="rId9"/>
    <p:sldId id="579" r:id="rId10"/>
    <p:sldId id="581" r:id="rId11"/>
    <p:sldId id="582" r:id="rId12"/>
    <p:sldId id="573" r:id="rId13"/>
    <p:sldId id="577" r:id="rId14"/>
    <p:sldId id="572" r:id="rId15"/>
    <p:sldId id="574" r:id="rId16"/>
    <p:sldId id="493" r:id="rId17"/>
    <p:sldId id="411" r:id="rId18"/>
    <p:sldId id="355" r:id="rId19"/>
    <p:sldId id="578" r:id="rId20"/>
    <p:sldId id="377" r:id="rId21"/>
    <p:sldId id="489"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1A9439-C99A-A349-1A24-13891C7ADFD5}" name="Noit Kadosh" initials="NK" userId="S::NoitK@cet.ac.il::a88fd2da-46ef-4d0a-a96f-6959a89f09b8" providerId="AD"/>
  <p188:author id="{EF76F96B-C297-2733-30BB-4D158565E27E}" name="Sharon Brand Martin" initials="SBM" userId="S::SharonB@cet.ac.il::a0fb36f2-726f-461a-8261-94a57a32e8c3" providerId="AD"/>
  <p188:author id="{DD10229C-F1ED-F3C4-D39A-2FF1926A8C6A}" name="Tal Mishaan Spiegel" initials="TMS" userId="S::talm@cet.ac.il::3b49d4d9-3b89-4d06-aedf-35a2972b16e6" providerId="AD"/>
  <p188:author id="{32D145CE-3CEA-5153-9B39-BF37DB1552C8}" name="Alona Tsirulnikov" initials="AT" userId="S::AlonaT@cet.ac.il::4bbafd77-0cd3-4d60-af1e-94ad4b8daf4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l Mishaan Spiegel" initials="TS" lastIdx="41" clrIdx="6">
    <p:extLst>
      <p:ext uri="{19B8F6BF-5375-455C-9EA6-DF929625EA0E}">
        <p15:presenceInfo xmlns:p15="http://schemas.microsoft.com/office/powerpoint/2012/main" userId="S::talm@cet.ac.il::3b49d4d9-3b89-4d06-aedf-35a2972b16e6" providerId="AD"/>
      </p:ext>
    </p:extLst>
  </p:cmAuthor>
  <p:cmAuthor id="1" name="Shimrit Slonim Franco" initials="SSF" lastIdx="9" clrIdx="0"/>
  <p:cmAuthor id="8" name="Sharon Brand Martin" initials="SBM" lastIdx="55" clrIdx="7">
    <p:extLst>
      <p:ext uri="{19B8F6BF-5375-455C-9EA6-DF929625EA0E}">
        <p15:presenceInfo xmlns:p15="http://schemas.microsoft.com/office/powerpoint/2012/main" userId="S-1-5-21-606772748-477572614-688488514-15397" providerId="AD"/>
      </p:ext>
    </p:extLst>
  </p:cmAuthor>
  <p:cmAuthor id="2" name="Alona Tsirulnikov" initials="AT" lastIdx="223" clrIdx="1"/>
  <p:cmAuthor id="9" name="Netanel Katzir" initials="NK" lastIdx="12" clrIdx="8">
    <p:extLst>
      <p:ext uri="{19B8F6BF-5375-455C-9EA6-DF929625EA0E}">
        <p15:presenceInfo xmlns:p15="http://schemas.microsoft.com/office/powerpoint/2012/main" userId="S-1-5-21-606772748-477572614-688488514-18822" providerId="AD"/>
      </p:ext>
    </p:extLst>
  </p:cmAuthor>
  <p:cmAuthor id="3" name="shimrit slonim" initials="ss" lastIdx="2" clrIdx="2"/>
  <p:cmAuthor id="10" name="‏‏משתמש Windows" initials="‏W" lastIdx="9" clrIdx="9">
    <p:extLst>
      <p:ext uri="{19B8F6BF-5375-455C-9EA6-DF929625EA0E}">
        <p15:presenceInfo xmlns:p15="http://schemas.microsoft.com/office/powerpoint/2012/main" userId="‏‏משתמש Windows" providerId="None"/>
      </p:ext>
    </p:extLst>
  </p:cmAuthor>
  <p:cmAuthor id="4" name="Shimrit Slonim Franco" initials="SSF [2]" lastIdx="2" clrIdx="3"/>
  <p:cmAuthor id="5" name="ofer raz" initials="or" lastIdx="5" clrIdx="4"/>
  <p:cmAuthor id="6" name="Reoute Diamant" initials="RD" lastIdx="169" clrIdx="5">
    <p:extLst>
      <p:ext uri="{19B8F6BF-5375-455C-9EA6-DF929625EA0E}">
        <p15:presenceInfo xmlns:p15="http://schemas.microsoft.com/office/powerpoint/2012/main" userId="S-1-5-21-606772748-477572614-688488514-174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3D5"/>
    <a:srgbClr val="EC1C3C"/>
    <a:srgbClr val="90B6DD"/>
    <a:srgbClr val="F9BDC6"/>
    <a:srgbClr val="F9BC25"/>
    <a:srgbClr val="F594A3"/>
    <a:srgbClr val="A6A6A6"/>
    <a:srgbClr val="4A78A6"/>
    <a:srgbClr val="E6E6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505E3EF-67EA-436B-97B2-0124C06EBD24}" styleName="סגנון ביניים 4 - הדגשה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סגנון ביניים 4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סגנון ביניים 1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92" autoAdjust="0"/>
    <p:restoredTop sz="95687" autoAdjust="0"/>
  </p:normalViewPr>
  <p:slideViewPr>
    <p:cSldViewPr snapToGrid="0">
      <p:cViewPr>
        <p:scale>
          <a:sx n="92" d="100"/>
          <a:sy n="92" d="100"/>
        </p:scale>
        <p:origin x="168" y="32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1505;&#1497;&#1499;&#1493;&#1502;&#1497;%20&#1489;&#1497;&#1504;&#1497;&#1497;&#1501;%20&#1513;&#1504;&#1513;&#1500;&#1495;&#1493;%20&#1500;&#1488;&#1493;&#1512;&#1489;&#1503;/&#1505;&#1497;&#1499;&#1493;&#1501;%20&#1502;&#1508;&#1490;&#1513;%20&#1513;&#1500;&#1497;&#1513;&#1497;-&#1500;&#1488;&#1493;&#1512;&#1489;&#150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1505;&#1497;&#1499;&#1493;&#1502;&#1497;%20&#1489;&#1497;&#1504;&#1497;&#1497;&#1501;%20&#1513;&#1504;&#1513;&#1500;&#1495;&#1493;%20&#1500;&#1488;&#1493;&#1512;&#1489;&#1503;/&#1505;&#1497;&#1499;&#1493;&#1501;%20&#1502;&#1508;&#1490;&#1513;%20&#1513;&#1500;&#1497;&#1513;&#1497;-&#1500;&#1488;&#1493;&#1512;&#1489;&#150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1505;&#1497;&#1499;&#1493;&#1502;&#1497;%20&#1489;&#1497;&#1504;&#1497;&#1497;&#1501;%20&#1513;&#1504;&#1513;&#1500;&#1495;&#1493;%20&#1500;&#1488;&#1493;&#1512;&#1489;&#1503;/&#1505;&#1497;&#1499;&#1493;&#1501;%20&#1502;&#1508;&#1490;&#1513;%20&#1513;&#1500;&#1497;&#1513;&#1497;-&#1500;&#1488;&#1493;&#1512;&#1489;&#150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1505;&#1497;&#1499;&#1493;&#1502;&#1497;%20&#1489;&#1497;&#1504;&#1497;&#1497;&#1501;%20&#1513;&#1504;&#1513;&#1500;&#1495;&#1493;%20&#1500;&#1488;&#1493;&#1512;&#1489;&#1503;/&#1505;&#1497;&#1499;&#1493;&#1501;%20&#1502;&#1508;&#1490;&#1513;%20&#1513;&#1500;&#1497;&#1513;&#1497;-&#1500;&#1488;&#1493;&#1512;&#1489;&#150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Copy%20of%20&#1513;&#1488;&#1500;&#1493;&#1503;%20&#1502;&#1506;&#1511;&#1489;%20&#1492;&#1499;&#1513;&#1512;&#1493;&#1514;%20-%20&#1514;&#1500;%20&#1488;&#1489;&#1497;&#148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Copy%20of%20&#1513;&#1488;&#1500;&#1493;&#1503;%20&#1502;&#1506;&#1511;&#1489;%20&#1492;&#1499;&#1513;&#1512;&#1493;&#1514;%20-%20&#1514;&#1500;%20&#1488;&#1489;&#1497;&#148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Copy%20of%20&#1513;&#1488;&#1500;&#1493;&#1503;%20&#1502;&#1506;&#1511;&#1489;%20&#1492;&#1499;&#1513;&#1512;&#1493;&#1514;%20-%20&#1514;&#1500;%20&#1488;&#1489;&#1497;&#148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Copy%20of%20&#1513;&#1488;&#1500;&#1493;&#1503;%20&#1502;&#1506;&#1511;&#1489;%20&#1492;&#1499;&#1513;&#1512;&#1493;&#1514;%20-%20&#1514;&#1500;%20&#1488;&#1489;&#1497;&#1489;.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lvl="1" algn="ctr" rtl="1">
              <a:defRPr sz="900" b="0" i="0" u="none" strike="noStrike" kern="1200" spc="0" baseline="0">
                <a:solidFill>
                  <a:sysClr val="windowText" lastClr="000000">
                    <a:lumMod val="65000"/>
                    <a:lumOff val="35000"/>
                  </a:sysClr>
                </a:solidFill>
                <a:latin typeface="+mn-lt"/>
                <a:ea typeface="+mn-ea"/>
                <a:cs typeface="+mn-cs"/>
              </a:defRPr>
            </a:pPr>
            <a:r>
              <a:rPr lang="he-IL" sz="900"/>
              <a:t>מפגש שלישי</a:t>
            </a:r>
          </a:p>
          <a:p>
            <a:pPr lvl="1" algn="ctr" rtl="1">
              <a:defRPr sz="900">
                <a:solidFill>
                  <a:sysClr val="windowText" lastClr="000000">
                    <a:lumMod val="65000"/>
                    <a:lumOff val="35000"/>
                  </a:sysClr>
                </a:solidFill>
              </a:defRPr>
            </a:pPr>
            <a:r>
              <a:rPr lang="en-US" sz="900"/>
              <a:t>N=25</a:t>
            </a:r>
          </a:p>
        </c:rich>
      </c:tx>
      <c:overlay val="0"/>
      <c:spPr>
        <a:noFill/>
        <a:ln>
          <a:noFill/>
        </a:ln>
        <a:effectLst/>
      </c:spPr>
      <c:txPr>
        <a:bodyPr rot="0" spcFirstLastPara="1" vertOverflow="ellipsis" vert="horz" wrap="square" anchor="ctr" anchorCtr="1"/>
        <a:lstStyle/>
        <a:p>
          <a:pPr lvl="1" algn="ctr" rtl="1">
            <a:defRPr sz="9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stacked"/>
        <c:varyColors val="0"/>
        <c:ser>
          <c:idx val="0"/>
          <c:order val="0"/>
          <c:tx>
            <c:strRef>
              <c:f>התפלגויות!$L$127</c:f>
              <c:strCache>
                <c:ptCount val="1"/>
                <c:pt idx="0">
                  <c:v>במידה מועטה</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התפלגויות!$M$126:$P$126</c:f>
              <c:strCache>
                <c:ptCount val="4"/>
                <c:pt idx="0">
                  <c:v>אדום</c:v>
                </c:pt>
                <c:pt idx="1">
                  <c:v>ירוק</c:v>
                </c:pt>
                <c:pt idx="2">
                  <c:v>כחול</c:v>
                </c:pt>
                <c:pt idx="3">
                  <c:v>צהוב</c:v>
                </c:pt>
              </c:strCache>
            </c:strRef>
          </c:cat>
          <c:val>
            <c:numRef>
              <c:f>התפלגויות!$M$127:$P$127</c:f>
              <c:numCache>
                <c:formatCode>General</c:formatCode>
                <c:ptCount val="4"/>
                <c:pt idx="2">
                  <c:v>1</c:v>
                </c:pt>
              </c:numCache>
            </c:numRef>
          </c:val>
          <c:extLst>
            <c:ext xmlns:c16="http://schemas.microsoft.com/office/drawing/2014/chart" uri="{C3380CC4-5D6E-409C-BE32-E72D297353CC}">
              <c16:uniqueId val="{00000000-FF3A-421D-909A-8CD68E1A7E2B}"/>
            </c:ext>
          </c:extLst>
        </c:ser>
        <c:ser>
          <c:idx val="1"/>
          <c:order val="1"/>
          <c:tx>
            <c:strRef>
              <c:f>התפלגויות!$L$128</c:f>
              <c:strCache>
                <c:ptCount val="1"/>
                <c:pt idx="0">
                  <c:v>במידה בינונית</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התפלגויות!$M$126:$P$126</c:f>
              <c:strCache>
                <c:ptCount val="4"/>
                <c:pt idx="0">
                  <c:v>אדום</c:v>
                </c:pt>
                <c:pt idx="1">
                  <c:v>ירוק</c:v>
                </c:pt>
                <c:pt idx="2">
                  <c:v>כחול</c:v>
                </c:pt>
                <c:pt idx="3">
                  <c:v>צהוב</c:v>
                </c:pt>
              </c:strCache>
            </c:strRef>
          </c:cat>
          <c:val>
            <c:numRef>
              <c:f>התפלגויות!$M$128:$P$128</c:f>
              <c:numCache>
                <c:formatCode>General</c:formatCode>
                <c:ptCount val="4"/>
                <c:pt idx="1">
                  <c:v>1</c:v>
                </c:pt>
              </c:numCache>
            </c:numRef>
          </c:val>
          <c:extLst>
            <c:ext xmlns:c16="http://schemas.microsoft.com/office/drawing/2014/chart" uri="{C3380CC4-5D6E-409C-BE32-E72D297353CC}">
              <c16:uniqueId val="{00000001-FF3A-421D-909A-8CD68E1A7E2B}"/>
            </c:ext>
          </c:extLst>
        </c:ser>
        <c:ser>
          <c:idx val="2"/>
          <c:order val="2"/>
          <c:tx>
            <c:strRef>
              <c:f>התפלגויות!$L$129</c:f>
              <c:strCache>
                <c:ptCount val="1"/>
                <c:pt idx="0">
                  <c:v>במידה רבה</c:v>
                </c:pt>
              </c:strCache>
            </c:strRef>
          </c:tx>
          <c:spPr>
            <a:solidFill>
              <a:srgbClr val="FF99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התפלגויות!$M$126:$P$126</c:f>
              <c:strCache>
                <c:ptCount val="4"/>
                <c:pt idx="0">
                  <c:v>אדום</c:v>
                </c:pt>
                <c:pt idx="1">
                  <c:v>ירוק</c:v>
                </c:pt>
                <c:pt idx="2">
                  <c:v>כחול</c:v>
                </c:pt>
                <c:pt idx="3">
                  <c:v>צהוב</c:v>
                </c:pt>
              </c:strCache>
            </c:strRef>
          </c:cat>
          <c:val>
            <c:numRef>
              <c:f>התפלגויות!$M$129:$P$129</c:f>
              <c:numCache>
                <c:formatCode>General</c:formatCode>
                <c:ptCount val="4"/>
                <c:pt idx="0">
                  <c:v>1</c:v>
                </c:pt>
                <c:pt idx="1">
                  <c:v>1</c:v>
                </c:pt>
                <c:pt idx="2">
                  <c:v>2</c:v>
                </c:pt>
                <c:pt idx="3">
                  <c:v>1</c:v>
                </c:pt>
              </c:numCache>
            </c:numRef>
          </c:val>
          <c:extLst>
            <c:ext xmlns:c16="http://schemas.microsoft.com/office/drawing/2014/chart" uri="{C3380CC4-5D6E-409C-BE32-E72D297353CC}">
              <c16:uniqueId val="{00000002-FF3A-421D-909A-8CD68E1A7E2B}"/>
            </c:ext>
          </c:extLst>
        </c:ser>
        <c:ser>
          <c:idx val="3"/>
          <c:order val="3"/>
          <c:tx>
            <c:strRef>
              <c:f>התפלגויות!$L$130</c:f>
              <c:strCache>
                <c:ptCount val="1"/>
                <c:pt idx="0">
                  <c:v>במידה רבה מאוד</c:v>
                </c:pt>
              </c:strCache>
            </c:strRef>
          </c:tx>
          <c:spPr>
            <a:solidFill>
              <a:srgbClr val="FF757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התפלגויות!$M$126:$P$126</c:f>
              <c:strCache>
                <c:ptCount val="4"/>
                <c:pt idx="0">
                  <c:v>אדום</c:v>
                </c:pt>
                <c:pt idx="1">
                  <c:v>ירוק</c:v>
                </c:pt>
                <c:pt idx="2">
                  <c:v>כחול</c:v>
                </c:pt>
                <c:pt idx="3">
                  <c:v>צהוב</c:v>
                </c:pt>
              </c:strCache>
            </c:strRef>
          </c:cat>
          <c:val>
            <c:numRef>
              <c:f>התפלגויות!$M$130:$P$130</c:f>
              <c:numCache>
                <c:formatCode>General</c:formatCode>
                <c:ptCount val="4"/>
                <c:pt idx="0">
                  <c:v>3</c:v>
                </c:pt>
                <c:pt idx="1">
                  <c:v>5</c:v>
                </c:pt>
                <c:pt idx="2">
                  <c:v>5</c:v>
                </c:pt>
                <c:pt idx="3">
                  <c:v>5</c:v>
                </c:pt>
              </c:numCache>
            </c:numRef>
          </c:val>
          <c:extLst>
            <c:ext xmlns:c16="http://schemas.microsoft.com/office/drawing/2014/chart" uri="{C3380CC4-5D6E-409C-BE32-E72D297353CC}">
              <c16:uniqueId val="{00000003-FF3A-421D-909A-8CD68E1A7E2B}"/>
            </c:ext>
          </c:extLst>
        </c:ser>
        <c:dLbls>
          <c:dLblPos val="ctr"/>
          <c:showLegendKey val="0"/>
          <c:showVal val="1"/>
          <c:showCatName val="0"/>
          <c:showSerName val="0"/>
          <c:showPercent val="0"/>
          <c:showBubbleSize val="0"/>
        </c:dLbls>
        <c:gapWidth val="150"/>
        <c:overlap val="100"/>
        <c:axId val="1907290336"/>
        <c:axId val="1907296864"/>
      </c:barChart>
      <c:catAx>
        <c:axId val="190729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7296864"/>
        <c:crosses val="autoZero"/>
        <c:auto val="1"/>
        <c:lblAlgn val="ctr"/>
        <c:lblOffset val="100"/>
        <c:noMultiLvlLbl val="0"/>
      </c:catAx>
      <c:valAx>
        <c:axId val="1907296864"/>
        <c:scaling>
          <c:orientation val="minMax"/>
          <c:max val="12"/>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90336"/>
        <c:crosses val="autoZero"/>
        <c:crossBetween val="between"/>
      </c:valAx>
      <c:spPr>
        <a:noFill/>
        <a:ln>
          <a:noFill/>
        </a:ln>
        <a:effectLst/>
      </c:spPr>
    </c:plotArea>
    <c:plotVisOnly val="1"/>
    <c:dispBlanksAs val="gap"/>
    <c:showDLblsOverMax val="0"/>
  </c:chart>
  <c:spPr>
    <a:solidFill>
      <a:schemeClr val="bg1"/>
    </a:solidFill>
    <a:ln w="28575" cap="flat" cmpd="sng" algn="ctr">
      <a:solidFill>
        <a:srgbClr val="002060"/>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lvl="1" algn="ctr" rtl="1">
              <a:defRPr sz="800" b="0" i="0" u="none" strike="noStrike" kern="1200" spc="0" baseline="0">
                <a:solidFill>
                  <a:sysClr val="windowText" lastClr="000000">
                    <a:lumMod val="65000"/>
                    <a:lumOff val="35000"/>
                  </a:sysClr>
                </a:solidFill>
                <a:latin typeface="+mn-lt"/>
                <a:ea typeface="+mn-ea"/>
                <a:cs typeface="+mn-cs"/>
              </a:defRPr>
            </a:pPr>
            <a:r>
              <a:rPr lang="he-IL" sz="800"/>
              <a:t>מפגש שלישי - שיוך קבוצות</a:t>
            </a:r>
            <a:r>
              <a:rPr lang="he-IL" sz="800" baseline="0"/>
              <a:t> קודם (להשוואה)</a:t>
            </a:r>
            <a:endParaRPr lang="he-IL" sz="800"/>
          </a:p>
          <a:p>
            <a:pPr lvl="1" algn="ctr" rtl="1">
              <a:defRPr sz="800">
                <a:solidFill>
                  <a:sysClr val="windowText" lastClr="000000">
                    <a:lumMod val="65000"/>
                    <a:lumOff val="35000"/>
                  </a:sysClr>
                </a:solidFill>
              </a:defRPr>
            </a:pPr>
            <a:r>
              <a:rPr lang="en-US" sz="800"/>
              <a:t>N=25</a:t>
            </a:r>
          </a:p>
        </c:rich>
      </c:tx>
      <c:overlay val="0"/>
      <c:spPr>
        <a:noFill/>
        <a:ln>
          <a:noFill/>
        </a:ln>
        <a:effectLst/>
      </c:spPr>
      <c:txPr>
        <a:bodyPr rot="0" spcFirstLastPara="1" vertOverflow="ellipsis" vert="horz" wrap="square" anchor="ctr" anchorCtr="1"/>
        <a:lstStyle/>
        <a:p>
          <a:pPr lvl="1" algn="ctr" rtl="1">
            <a:defRPr sz="8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stacked"/>
        <c:varyColors val="0"/>
        <c:ser>
          <c:idx val="0"/>
          <c:order val="0"/>
          <c:tx>
            <c:strRef>
              <c:f>התפלגויות!$Z$127</c:f>
              <c:strCache>
                <c:ptCount val="1"/>
                <c:pt idx="0">
                  <c:v>במידה מועטה</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התפלגויות!$AA$126:$AE$126</c:f>
              <c:strCache>
                <c:ptCount val="5"/>
                <c:pt idx="0">
                  <c:v>אדום</c:v>
                </c:pt>
                <c:pt idx="1">
                  <c:v>ירוק</c:v>
                </c:pt>
                <c:pt idx="2">
                  <c:v>כחול</c:v>
                </c:pt>
                <c:pt idx="3">
                  <c:v>צהוב</c:v>
                </c:pt>
                <c:pt idx="4">
                  <c:v>לא ידוע</c:v>
                </c:pt>
              </c:strCache>
            </c:strRef>
          </c:cat>
          <c:val>
            <c:numRef>
              <c:f>התפלגויות!$AA$127:$AE$127</c:f>
              <c:numCache>
                <c:formatCode>General</c:formatCode>
                <c:ptCount val="5"/>
                <c:pt idx="3">
                  <c:v>1</c:v>
                </c:pt>
              </c:numCache>
            </c:numRef>
          </c:val>
          <c:extLst>
            <c:ext xmlns:c16="http://schemas.microsoft.com/office/drawing/2014/chart" uri="{C3380CC4-5D6E-409C-BE32-E72D297353CC}">
              <c16:uniqueId val="{00000000-5919-4162-B4B3-AC45208C36EA}"/>
            </c:ext>
          </c:extLst>
        </c:ser>
        <c:ser>
          <c:idx val="1"/>
          <c:order val="1"/>
          <c:tx>
            <c:strRef>
              <c:f>התפלגויות!$Z$128</c:f>
              <c:strCache>
                <c:ptCount val="1"/>
                <c:pt idx="0">
                  <c:v>במידה בינונית</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התפלגויות!$AA$126:$AE$126</c:f>
              <c:strCache>
                <c:ptCount val="5"/>
                <c:pt idx="0">
                  <c:v>אדום</c:v>
                </c:pt>
                <c:pt idx="1">
                  <c:v>ירוק</c:v>
                </c:pt>
                <c:pt idx="2">
                  <c:v>כחול</c:v>
                </c:pt>
                <c:pt idx="3">
                  <c:v>צהוב</c:v>
                </c:pt>
                <c:pt idx="4">
                  <c:v>לא ידוע</c:v>
                </c:pt>
              </c:strCache>
            </c:strRef>
          </c:cat>
          <c:val>
            <c:numRef>
              <c:f>התפלגויות!$AA$128:$AE$128</c:f>
              <c:numCache>
                <c:formatCode>General</c:formatCode>
                <c:ptCount val="5"/>
                <c:pt idx="0">
                  <c:v>1</c:v>
                </c:pt>
              </c:numCache>
            </c:numRef>
          </c:val>
          <c:extLst>
            <c:ext xmlns:c16="http://schemas.microsoft.com/office/drawing/2014/chart" uri="{C3380CC4-5D6E-409C-BE32-E72D297353CC}">
              <c16:uniqueId val="{00000001-5919-4162-B4B3-AC45208C36EA}"/>
            </c:ext>
          </c:extLst>
        </c:ser>
        <c:ser>
          <c:idx val="2"/>
          <c:order val="2"/>
          <c:tx>
            <c:strRef>
              <c:f>התפלגויות!$Z$129</c:f>
              <c:strCache>
                <c:ptCount val="1"/>
                <c:pt idx="0">
                  <c:v>במידה רבה</c:v>
                </c:pt>
              </c:strCache>
            </c:strRef>
          </c:tx>
          <c:spPr>
            <a:solidFill>
              <a:srgbClr val="FF99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התפלגויות!$AA$126:$AE$126</c:f>
              <c:strCache>
                <c:ptCount val="5"/>
                <c:pt idx="0">
                  <c:v>אדום</c:v>
                </c:pt>
                <c:pt idx="1">
                  <c:v>ירוק</c:v>
                </c:pt>
                <c:pt idx="2">
                  <c:v>כחול</c:v>
                </c:pt>
                <c:pt idx="3">
                  <c:v>צהוב</c:v>
                </c:pt>
                <c:pt idx="4">
                  <c:v>לא ידוע</c:v>
                </c:pt>
              </c:strCache>
            </c:strRef>
          </c:cat>
          <c:val>
            <c:numRef>
              <c:f>התפלגויות!$AA$129:$AE$129</c:f>
              <c:numCache>
                <c:formatCode>General</c:formatCode>
                <c:ptCount val="5"/>
                <c:pt idx="0">
                  <c:v>1</c:v>
                </c:pt>
                <c:pt idx="1">
                  <c:v>2</c:v>
                </c:pt>
                <c:pt idx="2">
                  <c:v>1</c:v>
                </c:pt>
                <c:pt idx="3">
                  <c:v>1</c:v>
                </c:pt>
              </c:numCache>
            </c:numRef>
          </c:val>
          <c:extLst>
            <c:ext xmlns:c16="http://schemas.microsoft.com/office/drawing/2014/chart" uri="{C3380CC4-5D6E-409C-BE32-E72D297353CC}">
              <c16:uniqueId val="{00000002-5919-4162-B4B3-AC45208C36EA}"/>
            </c:ext>
          </c:extLst>
        </c:ser>
        <c:ser>
          <c:idx val="3"/>
          <c:order val="3"/>
          <c:tx>
            <c:strRef>
              <c:f>התפלגויות!$Z$130</c:f>
              <c:strCache>
                <c:ptCount val="1"/>
                <c:pt idx="0">
                  <c:v>במידה רבה מאוד</c:v>
                </c:pt>
              </c:strCache>
            </c:strRef>
          </c:tx>
          <c:spPr>
            <a:solidFill>
              <a:srgbClr val="FF757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התפלגויות!$AA$126:$AE$126</c:f>
              <c:strCache>
                <c:ptCount val="5"/>
                <c:pt idx="0">
                  <c:v>אדום</c:v>
                </c:pt>
                <c:pt idx="1">
                  <c:v>ירוק</c:v>
                </c:pt>
                <c:pt idx="2">
                  <c:v>כחול</c:v>
                </c:pt>
                <c:pt idx="3">
                  <c:v>צהוב</c:v>
                </c:pt>
                <c:pt idx="4">
                  <c:v>לא ידוע</c:v>
                </c:pt>
              </c:strCache>
            </c:strRef>
          </c:cat>
          <c:val>
            <c:numRef>
              <c:f>התפלגויות!$AA$130:$AE$130</c:f>
              <c:numCache>
                <c:formatCode>General</c:formatCode>
                <c:ptCount val="5"/>
                <c:pt idx="0">
                  <c:v>2</c:v>
                </c:pt>
                <c:pt idx="1">
                  <c:v>2</c:v>
                </c:pt>
                <c:pt idx="2">
                  <c:v>7</c:v>
                </c:pt>
                <c:pt idx="3">
                  <c:v>3</c:v>
                </c:pt>
                <c:pt idx="4">
                  <c:v>4</c:v>
                </c:pt>
              </c:numCache>
            </c:numRef>
          </c:val>
          <c:extLst>
            <c:ext xmlns:c16="http://schemas.microsoft.com/office/drawing/2014/chart" uri="{C3380CC4-5D6E-409C-BE32-E72D297353CC}">
              <c16:uniqueId val="{00000003-5919-4162-B4B3-AC45208C36EA}"/>
            </c:ext>
          </c:extLst>
        </c:ser>
        <c:dLbls>
          <c:dLblPos val="ctr"/>
          <c:showLegendKey val="0"/>
          <c:showVal val="1"/>
          <c:showCatName val="0"/>
          <c:showSerName val="0"/>
          <c:showPercent val="0"/>
          <c:showBubbleSize val="0"/>
        </c:dLbls>
        <c:gapWidth val="150"/>
        <c:overlap val="100"/>
        <c:axId val="1907288704"/>
        <c:axId val="1907289248"/>
      </c:barChart>
      <c:catAx>
        <c:axId val="1907288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7289248"/>
        <c:crosses val="autoZero"/>
        <c:auto val="1"/>
        <c:lblAlgn val="ctr"/>
        <c:lblOffset val="100"/>
        <c:noMultiLvlLbl val="0"/>
      </c:catAx>
      <c:valAx>
        <c:axId val="1907289248"/>
        <c:scaling>
          <c:orientation val="minMax"/>
          <c:max val="12"/>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88704"/>
        <c:crosses val="autoZero"/>
        <c:crossBetween val="between"/>
      </c:valAx>
      <c:spPr>
        <a:noFill/>
        <a:ln>
          <a:noFill/>
        </a:ln>
        <a:effectLst/>
      </c:spPr>
    </c:plotArea>
    <c:plotVisOnly val="1"/>
    <c:dispBlanksAs val="gap"/>
    <c:showDLblsOverMax val="0"/>
  </c:chart>
  <c:spPr>
    <a:solidFill>
      <a:schemeClr val="bg2"/>
    </a:solidFill>
    <a:ln w="28575" cap="flat" cmpd="sng" algn="ctr">
      <a:solidFill>
        <a:schemeClr val="bg1">
          <a:lumMod val="6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lvl="1" algn="ctr" rtl="1">
              <a:defRPr sz="900" b="0" i="0" u="none" strike="noStrike" kern="1200" spc="0" baseline="0">
                <a:solidFill>
                  <a:sysClr val="windowText" lastClr="000000">
                    <a:lumMod val="65000"/>
                    <a:lumOff val="35000"/>
                  </a:sysClr>
                </a:solidFill>
                <a:latin typeface="+mn-lt"/>
                <a:ea typeface="+mn-ea"/>
                <a:cs typeface="+mn-cs"/>
              </a:defRPr>
            </a:pPr>
            <a:r>
              <a:rPr lang="he-IL" sz="900"/>
              <a:t>מפגש שני</a:t>
            </a:r>
          </a:p>
          <a:p>
            <a:pPr lvl="1" algn="ctr" rtl="1">
              <a:defRPr sz="900">
                <a:solidFill>
                  <a:sysClr val="windowText" lastClr="000000">
                    <a:lumMod val="65000"/>
                    <a:lumOff val="35000"/>
                  </a:sysClr>
                </a:solidFill>
              </a:defRPr>
            </a:pPr>
            <a:r>
              <a:rPr lang="en-US" sz="900"/>
              <a:t>N=29</a:t>
            </a:r>
          </a:p>
        </c:rich>
      </c:tx>
      <c:overlay val="0"/>
      <c:spPr>
        <a:noFill/>
        <a:ln>
          <a:noFill/>
        </a:ln>
        <a:effectLst/>
      </c:spPr>
      <c:txPr>
        <a:bodyPr rot="0" spcFirstLastPara="1" vertOverflow="ellipsis" vert="horz" wrap="square" anchor="ctr" anchorCtr="1"/>
        <a:lstStyle/>
        <a:p>
          <a:pPr lvl="1" algn="ctr" rtl="1">
            <a:defRPr sz="9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stacked"/>
        <c:varyColors val="0"/>
        <c:ser>
          <c:idx val="0"/>
          <c:order val="0"/>
          <c:tx>
            <c:strRef>
              <c:f>'https://cet365.sharepoint.com/sites/portal/evaluation/nihul/urban 95/נתונים ועיבודים/משובים נמלה/2021/סדרת הכשרות אוק2021-ינו2022/סיכומי ביניים שנשלחו לאורבן/[סיכום מפגש שני - לאורבן.xlsx]התפלגויות'!$L$126</c:f>
              <c:strCache>
                <c:ptCount val="1"/>
                <c:pt idx="0">
                  <c:v>במידה מועטה</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[1]התפלגויות!$M$125:$P$125</c:f>
              <c:strCache>
                <c:ptCount val="4"/>
                <c:pt idx="0">
                  <c:v>אדום</c:v>
                </c:pt>
                <c:pt idx="1">
                  <c:v>ירוק</c:v>
                </c:pt>
                <c:pt idx="2">
                  <c:v>כחול</c:v>
                </c:pt>
                <c:pt idx="3">
                  <c:v>צהוב</c:v>
                </c:pt>
              </c:strCache>
            </c:strRef>
          </c:cat>
          <c:val>
            <c:numRef>
              <c:f>[1]התפלגויות!$M$126:$P$126</c:f>
              <c:numCache>
                <c:formatCode>General</c:formatCode>
                <c:ptCount val="4"/>
                <c:pt idx="3">
                  <c:v>1</c:v>
                </c:pt>
              </c:numCache>
            </c:numRef>
          </c:val>
          <c:extLst>
            <c:ext xmlns:c16="http://schemas.microsoft.com/office/drawing/2014/chart" uri="{C3380CC4-5D6E-409C-BE32-E72D297353CC}">
              <c16:uniqueId val="{00000000-D0E1-40A5-95B3-C280702AA728}"/>
            </c:ext>
          </c:extLst>
        </c:ser>
        <c:ser>
          <c:idx val="1"/>
          <c:order val="1"/>
          <c:tx>
            <c:strRef>
              <c:f>'https://cet365.sharepoint.com/sites/portal/evaluation/nihul/urban 95/נתונים ועיבודים/משובים נמלה/2021/סדרת הכשרות אוק2021-ינו2022/סיכומי ביניים שנשלחו לאורבן/[סיכום מפגש שני - לאורבן.xlsx]התפלגויות'!$L$127</c:f>
              <c:strCache>
                <c:ptCount val="1"/>
                <c:pt idx="0">
                  <c:v>במידה רבה</c:v>
                </c:pt>
              </c:strCache>
            </c:strRef>
          </c:tx>
          <c:spPr>
            <a:solidFill>
              <a:srgbClr val="FF99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[1]התפלגויות!$M$125:$P$125</c:f>
              <c:strCache>
                <c:ptCount val="4"/>
                <c:pt idx="0">
                  <c:v>אדום</c:v>
                </c:pt>
                <c:pt idx="1">
                  <c:v>ירוק</c:v>
                </c:pt>
                <c:pt idx="2">
                  <c:v>כחול</c:v>
                </c:pt>
                <c:pt idx="3">
                  <c:v>צהוב</c:v>
                </c:pt>
              </c:strCache>
            </c:strRef>
          </c:cat>
          <c:val>
            <c:numRef>
              <c:f>[1]התפלגויות!$M$127:$P$127</c:f>
              <c:numCache>
                <c:formatCode>General</c:formatCode>
                <c:ptCount val="4"/>
                <c:pt idx="0">
                  <c:v>2</c:v>
                </c:pt>
                <c:pt idx="1">
                  <c:v>1</c:v>
                </c:pt>
                <c:pt idx="2">
                  <c:v>2</c:v>
                </c:pt>
                <c:pt idx="3">
                  <c:v>1</c:v>
                </c:pt>
              </c:numCache>
            </c:numRef>
          </c:val>
          <c:extLst>
            <c:ext xmlns:c16="http://schemas.microsoft.com/office/drawing/2014/chart" uri="{C3380CC4-5D6E-409C-BE32-E72D297353CC}">
              <c16:uniqueId val="{00000001-D0E1-40A5-95B3-C280702AA728}"/>
            </c:ext>
          </c:extLst>
        </c:ser>
        <c:ser>
          <c:idx val="2"/>
          <c:order val="2"/>
          <c:tx>
            <c:strRef>
              <c:f>'https://cet365.sharepoint.com/sites/portal/evaluation/nihul/urban 95/נתונים ועיבודים/משובים נמלה/2021/סדרת הכשרות אוק2021-ינו2022/סיכומי ביניים שנשלחו לאורבן/[סיכום מפגש שני - לאורבן.xlsx]התפלגויות'!$L$128</c:f>
              <c:strCache>
                <c:ptCount val="1"/>
                <c:pt idx="0">
                  <c:v>במידה רבה מאוד</c:v>
                </c:pt>
              </c:strCache>
            </c:strRef>
          </c:tx>
          <c:spPr>
            <a:solidFill>
              <a:srgbClr val="FF757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[1]התפלגויות!$M$125:$P$125</c:f>
              <c:strCache>
                <c:ptCount val="4"/>
                <c:pt idx="0">
                  <c:v>אדום</c:v>
                </c:pt>
                <c:pt idx="1">
                  <c:v>ירוק</c:v>
                </c:pt>
                <c:pt idx="2">
                  <c:v>כחול</c:v>
                </c:pt>
                <c:pt idx="3">
                  <c:v>צהוב</c:v>
                </c:pt>
              </c:strCache>
            </c:strRef>
          </c:cat>
          <c:val>
            <c:numRef>
              <c:f>[1]התפלגויות!$M$128:$P$128</c:f>
              <c:numCache>
                <c:formatCode>General</c:formatCode>
                <c:ptCount val="4"/>
                <c:pt idx="0">
                  <c:v>3</c:v>
                </c:pt>
                <c:pt idx="1">
                  <c:v>5</c:v>
                </c:pt>
                <c:pt idx="2">
                  <c:v>6</c:v>
                </c:pt>
                <c:pt idx="3">
                  <c:v>8</c:v>
                </c:pt>
              </c:numCache>
            </c:numRef>
          </c:val>
          <c:extLst>
            <c:ext xmlns:c16="http://schemas.microsoft.com/office/drawing/2014/chart" uri="{C3380CC4-5D6E-409C-BE32-E72D297353CC}">
              <c16:uniqueId val="{00000002-D0E1-40A5-95B3-C280702AA728}"/>
            </c:ext>
          </c:extLst>
        </c:ser>
        <c:dLbls>
          <c:dLblPos val="ctr"/>
          <c:showLegendKey val="0"/>
          <c:showVal val="1"/>
          <c:showCatName val="0"/>
          <c:showSerName val="0"/>
          <c:showPercent val="0"/>
          <c:showBubbleSize val="0"/>
        </c:dLbls>
        <c:gapWidth val="150"/>
        <c:overlap val="100"/>
        <c:axId val="1907284352"/>
        <c:axId val="1907291968"/>
      </c:barChart>
      <c:catAx>
        <c:axId val="1907284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7291968"/>
        <c:crosses val="autoZero"/>
        <c:auto val="1"/>
        <c:lblAlgn val="ctr"/>
        <c:lblOffset val="100"/>
        <c:noMultiLvlLbl val="0"/>
      </c:catAx>
      <c:valAx>
        <c:axId val="19072919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84352"/>
        <c:crosses val="autoZero"/>
        <c:crossBetween val="between"/>
      </c:valAx>
      <c:spPr>
        <a:noFill/>
        <a:ln>
          <a:noFill/>
        </a:ln>
        <a:effectLst/>
      </c:spPr>
    </c:plotArea>
    <c:plotVisOnly val="1"/>
    <c:dispBlanksAs val="gap"/>
    <c:showDLblsOverMax val="0"/>
  </c:chart>
  <c:spPr>
    <a:solidFill>
      <a:schemeClr val="bg2"/>
    </a:solidFill>
    <a:ln w="28575" cap="flat" cmpd="sng" algn="ctr">
      <a:solidFill>
        <a:schemeClr val="bg1">
          <a:lumMod val="6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00" b="0" i="0" u="none" strike="noStrike" kern="1200" spc="0" baseline="0">
                <a:solidFill>
                  <a:schemeClr val="tx1">
                    <a:lumMod val="65000"/>
                    <a:lumOff val="35000"/>
                  </a:schemeClr>
                </a:solidFill>
                <a:latin typeface="+mn-lt"/>
                <a:ea typeface="+mn-ea"/>
                <a:cs typeface="+mn-cs"/>
              </a:defRPr>
            </a:pPr>
            <a:r>
              <a:rPr lang="he-IL" sz="900"/>
              <a:t>מפגש</a:t>
            </a:r>
            <a:r>
              <a:rPr lang="he-IL" sz="900" baseline="0"/>
              <a:t> ראשון</a:t>
            </a:r>
          </a:p>
          <a:p>
            <a:pPr>
              <a:defRPr sz="900"/>
            </a:pPr>
            <a:r>
              <a:rPr lang="en-US" sz="900" baseline="0"/>
              <a:t>N=37</a:t>
            </a:r>
            <a:endParaRPr lang="en-US" sz="900"/>
          </a:p>
        </c:rich>
      </c:tx>
      <c:overlay val="0"/>
      <c:spPr>
        <a:noFill/>
        <a:ln>
          <a:noFill/>
        </a:ln>
        <a:effectLst/>
      </c:spPr>
      <c:txPr>
        <a:bodyPr rot="0" spcFirstLastPara="1" vertOverflow="ellipsis" vert="horz" wrap="square" anchor="ctr" anchorCtr="1"/>
        <a:lstStyle/>
        <a:p>
          <a:pPr>
            <a:defRPr sz="9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'https://cet365.sharepoint.com/sites/portal/evaluation/nihul/urban 95/נתונים ועיבודים/משובים נמלה/2021/סדרת הכשרות אוק2021-ינו2022/סיכומי ביניים שנשלחו לאורבן/[אורבן- סיכום מפגש ראשון.xlsx]סיכום מפגש 1'!$J$27</c:f>
              <c:strCache>
                <c:ptCount val="1"/>
                <c:pt idx="0">
                  <c:v>במידה בינונית</c:v>
                </c:pt>
              </c:strCache>
            </c:strRef>
          </c:tx>
          <c:spPr>
            <a:solidFill>
              <a:srgbClr val="FFCC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'[1]סיכום מפגש 1'!$K$26:$N$26</c:f>
              <c:strCache>
                <c:ptCount val="4"/>
                <c:pt idx="0">
                  <c:v>אדום</c:v>
                </c:pt>
                <c:pt idx="1">
                  <c:v>ירוק</c:v>
                </c:pt>
                <c:pt idx="2">
                  <c:v>כחול</c:v>
                </c:pt>
                <c:pt idx="3">
                  <c:v>צהוב</c:v>
                </c:pt>
              </c:strCache>
            </c:strRef>
          </c:cat>
          <c:val>
            <c:numRef>
              <c:f>'[1]סיכום מפגש 1'!$K$27:$N$27</c:f>
              <c:numCache>
                <c:formatCode>General</c:formatCode>
                <c:ptCount val="4"/>
                <c:pt idx="0">
                  <c:v>1</c:v>
                </c:pt>
                <c:pt idx="1">
                  <c:v>2</c:v>
                </c:pt>
                <c:pt idx="2">
                  <c:v>2</c:v>
                </c:pt>
              </c:numCache>
            </c:numRef>
          </c:val>
          <c:extLst>
            <c:ext xmlns:c16="http://schemas.microsoft.com/office/drawing/2014/chart" uri="{C3380CC4-5D6E-409C-BE32-E72D297353CC}">
              <c16:uniqueId val="{00000000-3945-40FF-B2C8-B8FC3A76AA1B}"/>
            </c:ext>
          </c:extLst>
        </c:ser>
        <c:ser>
          <c:idx val="1"/>
          <c:order val="1"/>
          <c:tx>
            <c:strRef>
              <c:f>'https://cet365.sharepoint.com/sites/portal/evaluation/nihul/urban 95/נתונים ועיבודים/משובים נמלה/2021/סדרת הכשרות אוק2021-ינו2022/סיכומי ביניים שנשלחו לאורבן/[אורבן- סיכום מפגש ראשון.xlsx]סיכום מפגש 1'!$J$28</c:f>
              <c:strCache>
                <c:ptCount val="1"/>
                <c:pt idx="0">
                  <c:v>במידה רבה</c:v>
                </c:pt>
              </c:strCache>
            </c:strRef>
          </c:tx>
          <c:spPr>
            <a:solidFill>
              <a:srgbClr val="FF99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'[1]סיכום מפגש 1'!$K$26:$N$26</c:f>
              <c:strCache>
                <c:ptCount val="4"/>
                <c:pt idx="0">
                  <c:v>אדום</c:v>
                </c:pt>
                <c:pt idx="1">
                  <c:v>ירוק</c:v>
                </c:pt>
                <c:pt idx="2">
                  <c:v>כחול</c:v>
                </c:pt>
                <c:pt idx="3">
                  <c:v>צהוב</c:v>
                </c:pt>
              </c:strCache>
            </c:strRef>
          </c:cat>
          <c:val>
            <c:numRef>
              <c:f>'[1]סיכום מפגש 1'!$K$28:$N$28</c:f>
              <c:numCache>
                <c:formatCode>General</c:formatCode>
                <c:ptCount val="4"/>
                <c:pt idx="0">
                  <c:v>2</c:v>
                </c:pt>
                <c:pt idx="1">
                  <c:v>2</c:v>
                </c:pt>
                <c:pt idx="2">
                  <c:v>3</c:v>
                </c:pt>
                <c:pt idx="3">
                  <c:v>3</c:v>
                </c:pt>
              </c:numCache>
            </c:numRef>
          </c:val>
          <c:extLst>
            <c:ext xmlns:c16="http://schemas.microsoft.com/office/drawing/2014/chart" uri="{C3380CC4-5D6E-409C-BE32-E72D297353CC}">
              <c16:uniqueId val="{00000001-3945-40FF-B2C8-B8FC3A76AA1B}"/>
            </c:ext>
          </c:extLst>
        </c:ser>
        <c:ser>
          <c:idx val="2"/>
          <c:order val="2"/>
          <c:tx>
            <c:strRef>
              <c:f>'https://cet365.sharepoint.com/sites/portal/evaluation/nihul/urban 95/נתונים ועיבודים/משובים נמלה/2021/סדרת הכשרות אוק2021-ינו2022/סיכומי ביניים שנשלחו לאורבן/[אורבן- סיכום מפגש ראשון.xlsx]סיכום מפגש 1'!$J$29</c:f>
              <c:strCache>
                <c:ptCount val="1"/>
                <c:pt idx="0">
                  <c:v>במידה רבה מאוד</c:v>
                </c:pt>
              </c:strCache>
            </c:strRef>
          </c:tx>
          <c:spPr>
            <a:solidFill>
              <a:srgbClr val="FF7C8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'[1]סיכום מפגש 1'!$K$26:$N$26</c:f>
              <c:strCache>
                <c:ptCount val="4"/>
                <c:pt idx="0">
                  <c:v>אדום</c:v>
                </c:pt>
                <c:pt idx="1">
                  <c:v>ירוק</c:v>
                </c:pt>
                <c:pt idx="2">
                  <c:v>כחול</c:v>
                </c:pt>
                <c:pt idx="3">
                  <c:v>צהוב</c:v>
                </c:pt>
              </c:strCache>
            </c:strRef>
          </c:cat>
          <c:val>
            <c:numRef>
              <c:f>'[1]סיכום מפגש 1'!$K$29:$N$29</c:f>
              <c:numCache>
                <c:formatCode>General</c:formatCode>
                <c:ptCount val="4"/>
                <c:pt idx="0">
                  <c:v>6</c:v>
                </c:pt>
                <c:pt idx="1">
                  <c:v>3</c:v>
                </c:pt>
                <c:pt idx="2">
                  <c:v>7</c:v>
                </c:pt>
                <c:pt idx="3">
                  <c:v>6</c:v>
                </c:pt>
              </c:numCache>
            </c:numRef>
          </c:val>
          <c:extLst>
            <c:ext xmlns:c16="http://schemas.microsoft.com/office/drawing/2014/chart" uri="{C3380CC4-5D6E-409C-BE32-E72D297353CC}">
              <c16:uniqueId val="{00000002-3945-40FF-B2C8-B8FC3A76AA1B}"/>
            </c:ext>
          </c:extLst>
        </c:ser>
        <c:dLbls>
          <c:dLblPos val="ctr"/>
          <c:showLegendKey val="0"/>
          <c:showVal val="1"/>
          <c:showCatName val="0"/>
          <c:showSerName val="0"/>
          <c:showPercent val="0"/>
          <c:showBubbleSize val="0"/>
        </c:dLbls>
        <c:gapWidth val="150"/>
        <c:overlap val="100"/>
        <c:axId val="1907284896"/>
        <c:axId val="1907289792"/>
      </c:barChart>
      <c:catAx>
        <c:axId val="1907284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7289792"/>
        <c:crosses val="autoZero"/>
        <c:auto val="1"/>
        <c:lblAlgn val="ctr"/>
        <c:lblOffset val="100"/>
        <c:noMultiLvlLbl val="0"/>
      </c:catAx>
      <c:valAx>
        <c:axId val="190728979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84896"/>
        <c:crosses val="autoZero"/>
        <c:crossBetween val="between"/>
      </c:valAx>
      <c:spPr>
        <a:noFill/>
        <a:ln>
          <a:noFill/>
        </a:ln>
        <a:effectLst/>
      </c:spPr>
    </c:plotArea>
    <c:plotVisOnly val="1"/>
    <c:dispBlanksAs val="gap"/>
    <c:showDLblsOverMax val="0"/>
  </c:chart>
  <c:spPr>
    <a:solidFill>
      <a:schemeClr val="bg2"/>
    </a:solidFill>
    <a:ln w="28575" cap="flat" cmpd="sng" algn="ctr">
      <a:solidFill>
        <a:schemeClr val="bg1">
          <a:lumMod val="6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'נתונים השוואתיים'!$A$165</c:f>
              <c:strCache>
                <c:ptCount val="1"/>
                <c:pt idx="0">
                  <c:v>דיגיטף</c:v>
                </c:pt>
              </c:strCache>
            </c:strRef>
          </c:tx>
          <c:spPr>
            <a:solidFill>
              <a:srgbClr val="F9BC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'נתונים השוואתיים'!$B$164:$E$164</c:f>
              <c:strCache>
                <c:ptCount val="4"/>
                <c:pt idx="0">
                  <c:v>מפגש ראשון
N=45</c:v>
                </c:pt>
                <c:pt idx="1">
                  <c:v>מפגש שני
N=37</c:v>
                </c:pt>
                <c:pt idx="2">
                  <c:v>מפגש שלישי
N=31</c:v>
                </c:pt>
                <c:pt idx="3">
                  <c:v>מפגש רביעי
N=21</c:v>
                </c:pt>
              </c:strCache>
            </c:strRef>
          </c:cat>
          <c:val>
            <c:numRef>
              <c:f>'נתונים השוואתיים'!$B$165:$E$165</c:f>
              <c:numCache>
                <c:formatCode>0%</c:formatCode>
                <c:ptCount val="4"/>
                <c:pt idx="0">
                  <c:v>0.42222222222222222</c:v>
                </c:pt>
                <c:pt idx="1">
                  <c:v>0.45945945945945948</c:v>
                </c:pt>
                <c:pt idx="2">
                  <c:v>0.4838709677419355</c:v>
                </c:pt>
                <c:pt idx="3">
                  <c:v>0.52380952380952384</c:v>
                </c:pt>
              </c:numCache>
            </c:numRef>
          </c:val>
          <c:extLst>
            <c:ext xmlns:c16="http://schemas.microsoft.com/office/drawing/2014/chart" uri="{C3380CC4-5D6E-409C-BE32-E72D297353CC}">
              <c16:uniqueId val="{00000000-C02C-47D5-81DF-4D04BA814BFC}"/>
            </c:ext>
          </c:extLst>
        </c:ser>
        <c:ser>
          <c:idx val="1"/>
          <c:order val="1"/>
          <c:tx>
            <c:strRef>
              <c:f>'נתונים השוואתיים'!$A$166</c:f>
              <c:strCache>
                <c:ptCount val="1"/>
                <c:pt idx="0">
                  <c:v>סלתא</c:v>
                </c:pt>
              </c:strCache>
            </c:strRef>
          </c:tx>
          <c:spPr>
            <a:solidFill>
              <a:srgbClr val="F9BDC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'נתונים השוואתיים'!$B$164:$E$164</c:f>
              <c:strCache>
                <c:ptCount val="4"/>
                <c:pt idx="0">
                  <c:v>מפגש ראשון
N=45</c:v>
                </c:pt>
                <c:pt idx="1">
                  <c:v>מפגש שני
N=37</c:v>
                </c:pt>
                <c:pt idx="2">
                  <c:v>מפגש שלישי
N=31</c:v>
                </c:pt>
                <c:pt idx="3">
                  <c:v>מפגש רביעי
N=21</c:v>
                </c:pt>
              </c:strCache>
            </c:strRef>
          </c:cat>
          <c:val>
            <c:numRef>
              <c:f>'נתונים השוואתיים'!$B$166:$E$166</c:f>
              <c:numCache>
                <c:formatCode>0%</c:formatCode>
                <c:ptCount val="4"/>
                <c:pt idx="0">
                  <c:v>0.24444444444444444</c:v>
                </c:pt>
                <c:pt idx="1">
                  <c:v>0.27027027027027029</c:v>
                </c:pt>
                <c:pt idx="2">
                  <c:v>0.25806451612903225</c:v>
                </c:pt>
                <c:pt idx="3">
                  <c:v>9.5238095238095233E-2</c:v>
                </c:pt>
              </c:numCache>
            </c:numRef>
          </c:val>
          <c:extLst>
            <c:ext xmlns:c16="http://schemas.microsoft.com/office/drawing/2014/chart" uri="{C3380CC4-5D6E-409C-BE32-E72D297353CC}">
              <c16:uniqueId val="{00000001-C02C-47D5-81DF-4D04BA814BFC}"/>
            </c:ext>
          </c:extLst>
        </c:ser>
        <c:ser>
          <c:idx val="2"/>
          <c:order val="2"/>
          <c:tx>
            <c:strRef>
              <c:f>'נתונים השוואתיים'!$A$167</c:f>
              <c:strCache>
                <c:ptCount val="1"/>
                <c:pt idx="0">
                  <c:v>רכז.ת הגיל הרך</c:v>
                </c:pt>
              </c:strCache>
            </c:strRef>
          </c:tx>
          <c:spPr>
            <a:solidFill>
              <a:srgbClr val="90B6D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'נתונים השוואתיים'!$B$164:$E$164</c:f>
              <c:strCache>
                <c:ptCount val="4"/>
                <c:pt idx="0">
                  <c:v>מפגש ראשון
N=45</c:v>
                </c:pt>
                <c:pt idx="1">
                  <c:v>מפגש שני
N=37</c:v>
                </c:pt>
                <c:pt idx="2">
                  <c:v>מפגש שלישי
N=31</c:v>
                </c:pt>
                <c:pt idx="3">
                  <c:v>מפגש רביעי
N=21</c:v>
                </c:pt>
              </c:strCache>
            </c:strRef>
          </c:cat>
          <c:val>
            <c:numRef>
              <c:f>'נתונים השוואתיים'!$B$167:$E$167</c:f>
              <c:numCache>
                <c:formatCode>0%</c:formatCode>
                <c:ptCount val="4"/>
                <c:pt idx="0">
                  <c:v>0.22222222222222221</c:v>
                </c:pt>
                <c:pt idx="1">
                  <c:v>0.10810810810810811</c:v>
                </c:pt>
                <c:pt idx="2">
                  <c:v>0.19354838709677419</c:v>
                </c:pt>
                <c:pt idx="3">
                  <c:v>0.19047619047619047</c:v>
                </c:pt>
              </c:numCache>
            </c:numRef>
          </c:val>
          <c:extLst>
            <c:ext xmlns:c16="http://schemas.microsoft.com/office/drawing/2014/chart" uri="{C3380CC4-5D6E-409C-BE32-E72D297353CC}">
              <c16:uniqueId val="{00000002-C02C-47D5-81DF-4D04BA814BFC}"/>
            </c:ext>
          </c:extLst>
        </c:ser>
        <c:ser>
          <c:idx val="3"/>
          <c:order val="3"/>
          <c:tx>
            <c:strRef>
              <c:f>'נתונים השוואתיים'!$A$168</c:f>
              <c:strCache>
                <c:ptCount val="1"/>
                <c:pt idx="0">
                  <c:v>טיפת חלב</c:v>
                </c:pt>
              </c:strCache>
            </c:strRef>
          </c:tx>
          <c:spPr>
            <a:solidFill>
              <a:srgbClr val="EC1C3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'נתונים השוואתיים'!$B$164:$E$164</c:f>
              <c:strCache>
                <c:ptCount val="4"/>
                <c:pt idx="0">
                  <c:v>מפגש ראשון
N=45</c:v>
                </c:pt>
                <c:pt idx="1">
                  <c:v>מפגש שני
N=37</c:v>
                </c:pt>
                <c:pt idx="2">
                  <c:v>מפגש שלישי
N=31</c:v>
                </c:pt>
                <c:pt idx="3">
                  <c:v>מפגש רביעי
N=21</c:v>
                </c:pt>
              </c:strCache>
            </c:strRef>
          </c:cat>
          <c:val>
            <c:numRef>
              <c:f>'נתונים השוואתיים'!$B$168:$E$168</c:f>
              <c:numCache>
                <c:formatCode>0%</c:formatCode>
                <c:ptCount val="4"/>
                <c:pt idx="0">
                  <c:v>0.09</c:v>
                </c:pt>
                <c:pt idx="1">
                  <c:v>0.10810810810810811</c:v>
                </c:pt>
                <c:pt idx="2">
                  <c:v>0.12903225806451613</c:v>
                </c:pt>
                <c:pt idx="3">
                  <c:v>4.7619047619047616E-2</c:v>
                </c:pt>
              </c:numCache>
            </c:numRef>
          </c:val>
          <c:extLst>
            <c:ext xmlns:c16="http://schemas.microsoft.com/office/drawing/2014/chart" uri="{C3380CC4-5D6E-409C-BE32-E72D297353CC}">
              <c16:uniqueId val="{00000003-C02C-47D5-81DF-4D04BA814BFC}"/>
            </c:ext>
          </c:extLst>
        </c:ser>
        <c:ser>
          <c:idx val="4"/>
          <c:order val="4"/>
          <c:tx>
            <c:strRef>
              <c:f>'נתונים השוואתיים'!$A$169</c:f>
              <c:strCache>
                <c:ptCount val="1"/>
                <c:pt idx="0">
                  <c:v>אחר</c:v>
                </c:pt>
              </c:strCache>
            </c:strRef>
          </c:tx>
          <c:spPr>
            <a:solidFill>
              <a:srgbClr val="D2D3D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'נתונים השוואתיים'!$B$164:$E$164</c:f>
              <c:strCache>
                <c:ptCount val="4"/>
                <c:pt idx="0">
                  <c:v>מפגש ראשון
N=45</c:v>
                </c:pt>
                <c:pt idx="1">
                  <c:v>מפגש שני
N=37</c:v>
                </c:pt>
                <c:pt idx="2">
                  <c:v>מפגש שלישי
N=31</c:v>
                </c:pt>
                <c:pt idx="3">
                  <c:v>מפגש רביעי
N=21</c:v>
                </c:pt>
              </c:strCache>
            </c:strRef>
          </c:cat>
          <c:val>
            <c:numRef>
              <c:f>'נתונים השוואתיים'!$B$169:$E$169</c:f>
              <c:numCache>
                <c:formatCode>0%</c:formatCode>
                <c:ptCount val="4"/>
                <c:pt idx="0">
                  <c:v>0.18</c:v>
                </c:pt>
                <c:pt idx="1">
                  <c:v>0.1891891891891892</c:v>
                </c:pt>
                <c:pt idx="2">
                  <c:v>9.6774193548387094E-2</c:v>
                </c:pt>
                <c:pt idx="3">
                  <c:v>0.23809523809523808</c:v>
                </c:pt>
              </c:numCache>
            </c:numRef>
          </c:val>
          <c:extLst>
            <c:ext xmlns:c16="http://schemas.microsoft.com/office/drawing/2014/chart" uri="{C3380CC4-5D6E-409C-BE32-E72D297353CC}">
              <c16:uniqueId val="{00000004-C02C-47D5-81DF-4D04BA814BFC}"/>
            </c:ext>
          </c:extLst>
        </c:ser>
        <c:dLbls>
          <c:dLblPos val="outEnd"/>
          <c:showLegendKey val="0"/>
          <c:showVal val="1"/>
          <c:showCatName val="0"/>
          <c:showSerName val="0"/>
          <c:showPercent val="0"/>
          <c:showBubbleSize val="0"/>
        </c:dLbls>
        <c:gapWidth val="102"/>
        <c:overlap val="-11"/>
        <c:axId val="1907293056"/>
        <c:axId val="1907293600"/>
      </c:barChart>
      <c:catAx>
        <c:axId val="190729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907293600"/>
        <c:crosses val="autoZero"/>
        <c:auto val="1"/>
        <c:lblAlgn val="ctr"/>
        <c:lblOffset val="100"/>
        <c:noMultiLvlLbl val="0"/>
      </c:catAx>
      <c:valAx>
        <c:axId val="1907293600"/>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930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'נתונים השוואתיים'!$B$183</c:f>
              <c:strCache>
                <c:ptCount val="1"/>
                <c:pt idx="0">
                  <c:v>כללי
N=118</c:v>
                </c:pt>
              </c:strCache>
            </c:strRef>
          </c:tx>
          <c:spPr>
            <a:solidFill>
              <a:schemeClr val="accent1"/>
            </a:solidFill>
            <a:ln>
              <a:noFill/>
            </a:ln>
            <a:effectLst/>
          </c:spPr>
          <c:invertIfNegative val="0"/>
          <c:dPt>
            <c:idx val="0"/>
            <c:invertIfNegative val="0"/>
            <c:bubble3D val="0"/>
            <c:spPr>
              <a:solidFill>
                <a:srgbClr val="F9BC25"/>
              </a:solidFill>
              <a:ln>
                <a:noFill/>
              </a:ln>
              <a:effectLst/>
            </c:spPr>
            <c:extLst>
              <c:ext xmlns:c16="http://schemas.microsoft.com/office/drawing/2014/chart" uri="{C3380CC4-5D6E-409C-BE32-E72D297353CC}">
                <c16:uniqueId val="{00000002-F8FA-49C1-A92A-B00EBBD8B5D5}"/>
              </c:ext>
            </c:extLst>
          </c:dPt>
          <c:dPt>
            <c:idx val="1"/>
            <c:invertIfNegative val="0"/>
            <c:bubble3D val="0"/>
            <c:spPr>
              <a:solidFill>
                <a:srgbClr val="F9BDC6"/>
              </a:solidFill>
              <a:ln>
                <a:noFill/>
              </a:ln>
              <a:effectLst/>
            </c:spPr>
            <c:extLst>
              <c:ext xmlns:c16="http://schemas.microsoft.com/office/drawing/2014/chart" uri="{C3380CC4-5D6E-409C-BE32-E72D297353CC}">
                <c16:uniqueId val="{00000003-F8FA-49C1-A92A-B00EBBD8B5D5}"/>
              </c:ext>
            </c:extLst>
          </c:dPt>
          <c:dPt>
            <c:idx val="2"/>
            <c:invertIfNegative val="0"/>
            <c:bubble3D val="0"/>
            <c:spPr>
              <a:solidFill>
                <a:srgbClr val="90B6DD"/>
              </a:solidFill>
              <a:ln>
                <a:noFill/>
              </a:ln>
              <a:effectLst/>
            </c:spPr>
            <c:extLst>
              <c:ext xmlns:c16="http://schemas.microsoft.com/office/drawing/2014/chart" uri="{C3380CC4-5D6E-409C-BE32-E72D297353CC}">
                <c16:uniqueId val="{00000004-F8FA-49C1-A92A-B00EBBD8B5D5}"/>
              </c:ext>
            </c:extLst>
          </c:dPt>
          <c:dPt>
            <c:idx val="3"/>
            <c:invertIfNegative val="0"/>
            <c:bubble3D val="0"/>
            <c:spPr>
              <a:solidFill>
                <a:srgbClr val="EC1C3C"/>
              </a:solidFill>
              <a:ln>
                <a:noFill/>
              </a:ln>
              <a:effectLst/>
            </c:spPr>
            <c:extLst>
              <c:ext xmlns:c16="http://schemas.microsoft.com/office/drawing/2014/chart" uri="{C3380CC4-5D6E-409C-BE32-E72D297353CC}">
                <c16:uniqueId val="{00000005-F8FA-49C1-A92A-B00EBBD8B5D5}"/>
              </c:ext>
            </c:extLst>
          </c:dPt>
          <c:dPt>
            <c:idx val="4"/>
            <c:invertIfNegative val="0"/>
            <c:bubble3D val="0"/>
            <c:spPr>
              <a:solidFill>
                <a:srgbClr val="D2D3D5"/>
              </a:solidFill>
              <a:ln>
                <a:noFill/>
              </a:ln>
              <a:effectLst/>
            </c:spPr>
            <c:extLst>
              <c:ext xmlns:c16="http://schemas.microsoft.com/office/drawing/2014/chart" uri="{C3380CC4-5D6E-409C-BE32-E72D297353CC}">
                <c16:uniqueId val="{00000006-F8FA-49C1-A92A-B00EBBD8B5D5}"/>
              </c:ext>
            </c:extLst>
          </c:dPt>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'נתונים השוואתיים'!$A$184:$A$188</c:f>
              <c:strCache>
                <c:ptCount val="5"/>
                <c:pt idx="0">
                  <c:v>דיגיטף</c:v>
                </c:pt>
                <c:pt idx="1">
                  <c:v>סלתא</c:v>
                </c:pt>
                <c:pt idx="2">
                  <c:v>רכז.ת הגיל הרך</c:v>
                </c:pt>
                <c:pt idx="3">
                  <c:v>טיפת חלב</c:v>
                </c:pt>
                <c:pt idx="4">
                  <c:v>אחר</c:v>
                </c:pt>
              </c:strCache>
            </c:strRef>
          </c:cat>
          <c:val>
            <c:numRef>
              <c:f>'נתונים השוואתיים'!$B$184:$B$188</c:f>
              <c:numCache>
                <c:formatCode>0%</c:formatCode>
                <c:ptCount val="5"/>
                <c:pt idx="0">
                  <c:v>0.40677966101694918</c:v>
                </c:pt>
                <c:pt idx="1">
                  <c:v>0.17796610169491525</c:v>
                </c:pt>
                <c:pt idx="2">
                  <c:v>0.27966101694915252</c:v>
                </c:pt>
                <c:pt idx="3">
                  <c:v>0.17796610169491525</c:v>
                </c:pt>
                <c:pt idx="4">
                  <c:v>0.10169491525423729</c:v>
                </c:pt>
              </c:numCache>
            </c:numRef>
          </c:val>
          <c:extLst>
            <c:ext xmlns:c16="http://schemas.microsoft.com/office/drawing/2014/chart" uri="{C3380CC4-5D6E-409C-BE32-E72D297353CC}">
              <c16:uniqueId val="{00000000-F8FA-49C1-A92A-B00EBBD8B5D5}"/>
            </c:ext>
          </c:extLst>
        </c:ser>
        <c:dLbls>
          <c:dLblPos val="outEnd"/>
          <c:showLegendKey val="0"/>
          <c:showVal val="1"/>
          <c:showCatName val="0"/>
          <c:showSerName val="0"/>
          <c:showPercent val="0"/>
          <c:showBubbleSize val="0"/>
        </c:dLbls>
        <c:gapWidth val="50"/>
        <c:overlap val="-27"/>
        <c:axId val="1907294688"/>
        <c:axId val="1907282720"/>
      </c:barChart>
      <c:catAx>
        <c:axId val="1907294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bg1"/>
                </a:solidFill>
                <a:latin typeface="+mn-lt"/>
                <a:ea typeface="+mn-ea"/>
                <a:cs typeface="+mn-cs"/>
              </a:defRPr>
            </a:pPr>
            <a:endParaRPr lang="en-US"/>
          </a:p>
        </c:txPr>
        <c:crossAx val="1907282720"/>
        <c:crosses val="autoZero"/>
        <c:auto val="1"/>
        <c:lblAlgn val="ctr"/>
        <c:lblOffset val="100"/>
        <c:noMultiLvlLbl val="0"/>
      </c:catAx>
      <c:valAx>
        <c:axId val="1907282720"/>
        <c:scaling>
          <c:orientation val="minMax"/>
          <c:max val="1"/>
        </c:scaling>
        <c:delete val="1"/>
        <c:axPos val="l"/>
        <c:numFmt formatCode="0%" sourceLinked="1"/>
        <c:majorTickMark val="none"/>
        <c:minorTickMark val="none"/>
        <c:tickLblPos val="nextTo"/>
        <c:crossAx val="1907294688"/>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'נתונים השוואתיים'!$C$149</c:f>
              <c:strCache>
                <c:ptCount val="1"/>
                <c:pt idx="0">
                  <c:v>כלל לא</c:v>
                </c:pt>
              </c:strCache>
            </c:strRef>
          </c:tx>
          <c:spPr>
            <a:solidFill>
              <a:schemeClr val="bg1">
                <a:lumMod val="95000"/>
              </a:schemeClr>
            </a:solidFill>
            <a:ln>
              <a:noFill/>
            </a:ln>
            <a:effectLst/>
          </c:spPr>
          <c:invertIfNegative val="0"/>
          <c:dPt>
            <c:idx val="0"/>
            <c:invertIfNegative val="0"/>
            <c:bubble3D val="0"/>
            <c:spPr>
              <a:solidFill>
                <a:srgbClr val="BBD0E3"/>
              </a:solidFill>
              <a:ln>
                <a:noFill/>
              </a:ln>
              <a:effectLst/>
            </c:spPr>
            <c:extLst>
              <c:ext xmlns:c16="http://schemas.microsoft.com/office/drawing/2014/chart" uri="{C3380CC4-5D6E-409C-BE32-E72D297353CC}">
                <c16:uniqueId val="{0000000D-73EF-42EB-9D3F-F13660AECB1A}"/>
              </c:ext>
            </c:extLst>
          </c:dPt>
          <c:dPt>
            <c:idx val="1"/>
            <c:invertIfNegative val="0"/>
            <c:bubble3D val="0"/>
            <c:spPr>
              <a:solidFill>
                <a:srgbClr val="FBD5DA"/>
              </a:solidFill>
              <a:ln>
                <a:noFill/>
              </a:ln>
              <a:effectLst/>
            </c:spPr>
            <c:extLst>
              <c:ext xmlns:c16="http://schemas.microsoft.com/office/drawing/2014/chart" uri="{C3380CC4-5D6E-409C-BE32-E72D297353CC}">
                <c16:uniqueId val="{00000019-73EF-42EB-9D3F-F13660AECB1A}"/>
              </c:ext>
            </c:extLst>
          </c:dPt>
          <c:dPt>
            <c:idx val="2"/>
            <c:invertIfNegative val="0"/>
            <c:bubble3D val="0"/>
            <c:spPr>
              <a:solidFill>
                <a:srgbClr val="BBD0E3"/>
              </a:solidFill>
              <a:ln>
                <a:noFill/>
              </a:ln>
              <a:effectLst/>
            </c:spPr>
            <c:extLst>
              <c:ext xmlns:c16="http://schemas.microsoft.com/office/drawing/2014/chart" uri="{C3380CC4-5D6E-409C-BE32-E72D297353CC}">
                <c16:uniqueId val="{0000000E-73EF-42EB-9D3F-F13660AECB1A}"/>
              </c:ext>
            </c:extLst>
          </c:dPt>
          <c:dPt>
            <c:idx val="3"/>
            <c:invertIfNegative val="0"/>
            <c:bubble3D val="0"/>
            <c:spPr>
              <a:solidFill>
                <a:srgbClr val="FBD5DA"/>
              </a:solidFill>
              <a:ln>
                <a:noFill/>
              </a:ln>
              <a:effectLst/>
            </c:spPr>
            <c:extLst>
              <c:ext xmlns:c16="http://schemas.microsoft.com/office/drawing/2014/chart" uri="{C3380CC4-5D6E-409C-BE32-E72D297353CC}">
                <c16:uniqueId val="{0000001A-73EF-42EB-9D3F-F13660AECB1A}"/>
              </c:ext>
            </c:extLst>
          </c:dPt>
          <c:dPt>
            <c:idx val="4"/>
            <c:invertIfNegative val="0"/>
            <c:bubble3D val="0"/>
            <c:spPr>
              <a:solidFill>
                <a:srgbClr val="BBD0E3"/>
              </a:solidFill>
              <a:ln>
                <a:noFill/>
              </a:ln>
              <a:effectLst/>
            </c:spPr>
            <c:extLst>
              <c:ext xmlns:c16="http://schemas.microsoft.com/office/drawing/2014/chart" uri="{C3380CC4-5D6E-409C-BE32-E72D297353CC}">
                <c16:uniqueId val="{0000000F-73EF-42EB-9D3F-F13660AECB1A}"/>
              </c:ext>
            </c:extLst>
          </c:dPt>
          <c:dPt>
            <c:idx val="5"/>
            <c:invertIfNegative val="0"/>
            <c:bubble3D val="0"/>
            <c:spPr>
              <a:solidFill>
                <a:srgbClr val="FBD5DA"/>
              </a:solidFill>
              <a:ln>
                <a:noFill/>
              </a:ln>
              <a:effectLst/>
            </c:spPr>
            <c:extLst>
              <c:ext xmlns:c16="http://schemas.microsoft.com/office/drawing/2014/chart" uri="{C3380CC4-5D6E-409C-BE32-E72D297353CC}">
                <c16:uniqueId val="{0000001B-73EF-42EB-9D3F-F13660AECB1A}"/>
              </c:ext>
            </c:extLst>
          </c:dPt>
          <c:dPt>
            <c:idx val="6"/>
            <c:invertIfNegative val="0"/>
            <c:bubble3D val="0"/>
            <c:spPr>
              <a:solidFill>
                <a:srgbClr val="BBD0E3"/>
              </a:solidFill>
              <a:ln>
                <a:noFill/>
              </a:ln>
              <a:effectLst/>
            </c:spPr>
            <c:extLst>
              <c:ext xmlns:c16="http://schemas.microsoft.com/office/drawing/2014/chart" uri="{C3380CC4-5D6E-409C-BE32-E72D297353CC}">
                <c16:uniqueId val="{00000010-73EF-42EB-9D3F-F13660AECB1A}"/>
              </c:ext>
            </c:extLst>
          </c:dPt>
          <c:dLbls>
            <c:dLbl>
              <c:idx val="0"/>
              <c:layout>
                <c:manualLayout>
                  <c:x val="-2.7777777777777779E-3"/>
                  <c:y val="-4.629629629629714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3EF-42EB-9D3F-F13660AECB1A}"/>
                </c:ext>
              </c:extLst>
            </c:dLbl>
            <c:dLbl>
              <c:idx val="1"/>
              <c:layout>
                <c:manualLayout>
                  <c:x val="0"/>
                  <c:y val="-4.629629629629714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73EF-42EB-9D3F-F13660AECB1A}"/>
                </c:ext>
              </c:extLst>
            </c:dLbl>
            <c:dLbl>
              <c:idx val="2"/>
              <c:layout>
                <c:manualLayout>
                  <c:x val="-5.0925337632079971E-17"/>
                  <c:y val="-9.259259259259343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3EF-42EB-9D3F-F13660AECB1A}"/>
                </c:ext>
              </c:extLst>
            </c:dLbl>
            <c:dLbl>
              <c:idx val="3"/>
              <c:layout>
                <c:manualLayout>
                  <c:x val="0"/>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73EF-42EB-9D3F-F13660AECB1A}"/>
                </c:ext>
              </c:extLst>
            </c:dLbl>
            <c:dLbl>
              <c:idx val="4"/>
              <c:layout>
                <c:manualLayout>
                  <c:x val="2.7777777777777779E-3"/>
                  <c:y val="-1.388888888888897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3EF-42EB-9D3F-F13660AECB1A}"/>
                </c:ext>
              </c:extLst>
            </c:dLbl>
            <c:dLbl>
              <c:idx val="5"/>
              <c:layout>
                <c:manualLayout>
                  <c:x val="6.9444444444444441E-3"/>
                  <c:y val="-2.3148148148149032E-3"/>
                </c:manualLayout>
              </c:layout>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5.5541776027996502E-2"/>
                      <c:h val="7.4004811898512685E-2"/>
                    </c:manualLayout>
                  </c15:layout>
                </c:ext>
                <c:ext xmlns:c16="http://schemas.microsoft.com/office/drawing/2014/chart" uri="{C3380CC4-5D6E-409C-BE32-E72D297353CC}">
                  <c16:uniqueId val="{0000001B-73EF-42EB-9D3F-F13660AECB1A}"/>
                </c:ext>
              </c:extLst>
            </c:dLbl>
            <c:dLbl>
              <c:idx val="6"/>
              <c:delete val="1"/>
              <c:extLst>
                <c:ext xmlns:c15="http://schemas.microsoft.com/office/drawing/2012/chart" uri="{CE6537A1-D6FC-4f65-9D91-7224C49458BB}"/>
                <c:ext xmlns:c16="http://schemas.microsoft.com/office/drawing/2014/chart" uri="{C3380CC4-5D6E-409C-BE32-E72D297353CC}">
                  <c16:uniqueId val="{00000010-73EF-42EB-9D3F-F13660AECB1A}"/>
                </c:ext>
              </c:extLst>
            </c:dLbl>
            <c:dLbl>
              <c:idx val="7"/>
              <c:delete val="1"/>
              <c:extLst>
                <c:ext xmlns:c15="http://schemas.microsoft.com/office/drawing/2012/chart" uri="{CE6537A1-D6FC-4f65-9D91-7224C49458BB}"/>
                <c:ext xmlns:c16="http://schemas.microsoft.com/office/drawing/2014/chart" uri="{C3380CC4-5D6E-409C-BE32-E72D297353CC}">
                  <c16:uniqueId val="{00000004-73EF-42EB-9D3F-F13660AECB1A}"/>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השוואתיים'!$A$150:$B$157</c:f>
              <c:multiLvlStrCache>
                <c:ptCount val="8"/>
                <c:lvl>
                  <c:pt idx="0">
                    <c:v>ידע</c:v>
                  </c:pt>
                  <c:pt idx="1">
                    <c:v>כלים</c:v>
                  </c:pt>
                  <c:pt idx="2">
                    <c:v>ידע</c:v>
                  </c:pt>
                  <c:pt idx="3">
                    <c:v>כלים</c:v>
                  </c:pt>
                  <c:pt idx="4">
                    <c:v>ידע</c:v>
                  </c:pt>
                  <c:pt idx="5">
                    <c:v>כלים</c:v>
                  </c:pt>
                  <c:pt idx="6">
                    <c:v>ידע</c:v>
                  </c:pt>
                  <c:pt idx="7">
                    <c:v>כלים</c:v>
                  </c:pt>
                </c:lvl>
                <c:lvl>
                  <c:pt idx="0">
                    <c:v>מפגש ראשון
N=44</c:v>
                  </c:pt>
                  <c:pt idx="2">
                    <c:v>מפגש שני
N=35</c:v>
                  </c:pt>
                  <c:pt idx="4">
                    <c:v>מפגש שלישי
N=30</c:v>
                  </c:pt>
                  <c:pt idx="6">
                    <c:v>מפגש רביעי
N=20</c:v>
                  </c:pt>
                </c:lvl>
              </c:multiLvlStrCache>
            </c:multiLvlStrRef>
          </c:cat>
          <c:val>
            <c:numRef>
              <c:f>'נתונים השוואתיים'!$C$150:$C$157</c:f>
              <c:numCache>
                <c:formatCode>0%</c:formatCode>
                <c:ptCount val="8"/>
                <c:pt idx="0">
                  <c:v>6.8181818181818177E-2</c:v>
                </c:pt>
                <c:pt idx="1">
                  <c:v>6.8181818181818177E-2</c:v>
                </c:pt>
                <c:pt idx="2">
                  <c:v>5.7142857142857141E-2</c:v>
                </c:pt>
                <c:pt idx="3">
                  <c:v>2.8571428571428571E-2</c:v>
                </c:pt>
                <c:pt idx="4">
                  <c:v>3.3333333333333333E-2</c:v>
                </c:pt>
                <c:pt idx="5">
                  <c:v>6.6666666666666666E-2</c:v>
                </c:pt>
                <c:pt idx="6">
                  <c:v>0</c:v>
                </c:pt>
                <c:pt idx="7">
                  <c:v>0</c:v>
                </c:pt>
              </c:numCache>
            </c:numRef>
          </c:val>
          <c:extLst>
            <c:ext xmlns:c16="http://schemas.microsoft.com/office/drawing/2014/chart" uri="{C3380CC4-5D6E-409C-BE32-E72D297353CC}">
              <c16:uniqueId val="{00000000-73EF-42EB-9D3F-F13660AECB1A}"/>
            </c:ext>
          </c:extLst>
        </c:ser>
        <c:ser>
          <c:idx val="1"/>
          <c:order val="1"/>
          <c:tx>
            <c:strRef>
              <c:f>'נתונים השוואתיים'!$D$149</c:f>
              <c:strCache>
                <c:ptCount val="1"/>
                <c:pt idx="0">
                  <c:v>במידה מעטה-בינונית</c:v>
                </c:pt>
              </c:strCache>
            </c:strRef>
          </c:tx>
          <c:spPr>
            <a:solidFill>
              <a:schemeClr val="bg1">
                <a:lumMod val="75000"/>
              </a:schemeClr>
            </a:solidFill>
            <a:ln>
              <a:noFill/>
            </a:ln>
            <a:effectLst/>
          </c:spPr>
          <c:invertIfNegative val="0"/>
          <c:dPt>
            <c:idx val="0"/>
            <c:invertIfNegative val="0"/>
            <c:bubble3D val="0"/>
            <c:spPr>
              <a:solidFill>
                <a:srgbClr val="6F9BC3"/>
              </a:solidFill>
              <a:ln>
                <a:noFill/>
              </a:ln>
              <a:effectLst/>
            </c:spPr>
            <c:extLst>
              <c:ext xmlns:c16="http://schemas.microsoft.com/office/drawing/2014/chart" uri="{C3380CC4-5D6E-409C-BE32-E72D297353CC}">
                <c16:uniqueId val="{00000009-73EF-42EB-9D3F-F13660AECB1A}"/>
              </c:ext>
            </c:extLst>
          </c:dPt>
          <c:dPt>
            <c:idx val="1"/>
            <c:invertIfNegative val="0"/>
            <c:bubble3D val="0"/>
            <c:spPr>
              <a:solidFill>
                <a:srgbClr val="F9BDC6"/>
              </a:solidFill>
              <a:ln>
                <a:noFill/>
              </a:ln>
              <a:effectLst/>
            </c:spPr>
            <c:extLst>
              <c:ext xmlns:c16="http://schemas.microsoft.com/office/drawing/2014/chart" uri="{C3380CC4-5D6E-409C-BE32-E72D297353CC}">
                <c16:uniqueId val="{00000015-73EF-42EB-9D3F-F13660AECB1A}"/>
              </c:ext>
            </c:extLst>
          </c:dPt>
          <c:dPt>
            <c:idx val="2"/>
            <c:invertIfNegative val="0"/>
            <c:bubble3D val="0"/>
            <c:spPr>
              <a:solidFill>
                <a:srgbClr val="6F9BC3"/>
              </a:solidFill>
              <a:ln>
                <a:noFill/>
              </a:ln>
              <a:effectLst/>
            </c:spPr>
            <c:extLst>
              <c:ext xmlns:c16="http://schemas.microsoft.com/office/drawing/2014/chart" uri="{C3380CC4-5D6E-409C-BE32-E72D297353CC}">
                <c16:uniqueId val="{0000000A-73EF-42EB-9D3F-F13660AECB1A}"/>
              </c:ext>
            </c:extLst>
          </c:dPt>
          <c:dPt>
            <c:idx val="3"/>
            <c:invertIfNegative val="0"/>
            <c:bubble3D val="0"/>
            <c:spPr>
              <a:solidFill>
                <a:srgbClr val="F9BDC6"/>
              </a:solidFill>
              <a:ln>
                <a:noFill/>
              </a:ln>
              <a:effectLst/>
            </c:spPr>
            <c:extLst>
              <c:ext xmlns:c16="http://schemas.microsoft.com/office/drawing/2014/chart" uri="{C3380CC4-5D6E-409C-BE32-E72D297353CC}">
                <c16:uniqueId val="{00000016-73EF-42EB-9D3F-F13660AECB1A}"/>
              </c:ext>
            </c:extLst>
          </c:dPt>
          <c:dPt>
            <c:idx val="4"/>
            <c:invertIfNegative val="0"/>
            <c:bubble3D val="0"/>
            <c:spPr>
              <a:solidFill>
                <a:srgbClr val="6F9BC3"/>
              </a:solidFill>
              <a:ln>
                <a:noFill/>
              </a:ln>
              <a:effectLst/>
            </c:spPr>
            <c:extLst>
              <c:ext xmlns:c16="http://schemas.microsoft.com/office/drawing/2014/chart" uri="{C3380CC4-5D6E-409C-BE32-E72D297353CC}">
                <c16:uniqueId val="{0000000B-73EF-42EB-9D3F-F13660AECB1A}"/>
              </c:ext>
            </c:extLst>
          </c:dPt>
          <c:dPt>
            <c:idx val="5"/>
            <c:invertIfNegative val="0"/>
            <c:bubble3D val="0"/>
            <c:spPr>
              <a:solidFill>
                <a:srgbClr val="F9BDC6"/>
              </a:solidFill>
              <a:ln>
                <a:noFill/>
              </a:ln>
              <a:effectLst/>
            </c:spPr>
            <c:extLst>
              <c:ext xmlns:c16="http://schemas.microsoft.com/office/drawing/2014/chart" uri="{C3380CC4-5D6E-409C-BE32-E72D297353CC}">
                <c16:uniqueId val="{00000017-73EF-42EB-9D3F-F13660AECB1A}"/>
              </c:ext>
            </c:extLst>
          </c:dPt>
          <c:dPt>
            <c:idx val="6"/>
            <c:invertIfNegative val="0"/>
            <c:bubble3D val="0"/>
            <c:spPr>
              <a:solidFill>
                <a:srgbClr val="6F9BC3"/>
              </a:solidFill>
              <a:ln>
                <a:noFill/>
              </a:ln>
              <a:effectLst/>
            </c:spPr>
            <c:extLst>
              <c:ext xmlns:c16="http://schemas.microsoft.com/office/drawing/2014/chart" uri="{C3380CC4-5D6E-409C-BE32-E72D297353CC}">
                <c16:uniqueId val="{0000000C-73EF-42EB-9D3F-F13660AECB1A}"/>
              </c:ext>
            </c:extLst>
          </c:dPt>
          <c:dPt>
            <c:idx val="7"/>
            <c:invertIfNegative val="0"/>
            <c:bubble3D val="0"/>
            <c:spPr>
              <a:solidFill>
                <a:srgbClr val="F9BDC6"/>
              </a:solidFill>
              <a:ln>
                <a:noFill/>
              </a:ln>
              <a:effectLst/>
            </c:spPr>
            <c:extLst>
              <c:ext xmlns:c16="http://schemas.microsoft.com/office/drawing/2014/chart" uri="{C3380CC4-5D6E-409C-BE32-E72D297353CC}">
                <c16:uniqueId val="{00000018-73EF-42EB-9D3F-F13660AECB1A}"/>
              </c:ext>
            </c:extLst>
          </c:dPt>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השוואתיים'!$A$150:$B$157</c:f>
              <c:multiLvlStrCache>
                <c:ptCount val="8"/>
                <c:lvl>
                  <c:pt idx="0">
                    <c:v>ידע</c:v>
                  </c:pt>
                  <c:pt idx="1">
                    <c:v>כלים</c:v>
                  </c:pt>
                  <c:pt idx="2">
                    <c:v>ידע</c:v>
                  </c:pt>
                  <c:pt idx="3">
                    <c:v>כלים</c:v>
                  </c:pt>
                  <c:pt idx="4">
                    <c:v>ידע</c:v>
                  </c:pt>
                  <c:pt idx="5">
                    <c:v>כלים</c:v>
                  </c:pt>
                  <c:pt idx="6">
                    <c:v>ידע</c:v>
                  </c:pt>
                  <c:pt idx="7">
                    <c:v>כלים</c:v>
                  </c:pt>
                </c:lvl>
                <c:lvl>
                  <c:pt idx="0">
                    <c:v>מפגש ראשון
N=44</c:v>
                  </c:pt>
                  <c:pt idx="2">
                    <c:v>מפגש שני
N=35</c:v>
                  </c:pt>
                  <c:pt idx="4">
                    <c:v>מפגש שלישי
N=30</c:v>
                  </c:pt>
                  <c:pt idx="6">
                    <c:v>מפגש רביעי
N=20</c:v>
                  </c:pt>
                </c:lvl>
              </c:multiLvlStrCache>
            </c:multiLvlStrRef>
          </c:cat>
          <c:val>
            <c:numRef>
              <c:f>'נתונים השוואתיים'!$D$150:$D$157</c:f>
              <c:numCache>
                <c:formatCode>0%</c:formatCode>
                <c:ptCount val="8"/>
                <c:pt idx="0">
                  <c:v>0.5</c:v>
                </c:pt>
                <c:pt idx="1">
                  <c:v>0.66</c:v>
                </c:pt>
                <c:pt idx="2">
                  <c:v>0.31428571428571428</c:v>
                </c:pt>
                <c:pt idx="3">
                  <c:v>0.37142857142857144</c:v>
                </c:pt>
                <c:pt idx="4">
                  <c:v>0.53333333333333333</c:v>
                </c:pt>
                <c:pt idx="5">
                  <c:v>0.53333333333333333</c:v>
                </c:pt>
                <c:pt idx="6">
                  <c:v>0.45</c:v>
                </c:pt>
                <c:pt idx="7">
                  <c:v>0.4</c:v>
                </c:pt>
              </c:numCache>
            </c:numRef>
          </c:val>
          <c:extLst>
            <c:ext xmlns:c16="http://schemas.microsoft.com/office/drawing/2014/chart" uri="{C3380CC4-5D6E-409C-BE32-E72D297353CC}">
              <c16:uniqueId val="{00000001-73EF-42EB-9D3F-F13660AECB1A}"/>
            </c:ext>
          </c:extLst>
        </c:ser>
        <c:ser>
          <c:idx val="2"/>
          <c:order val="2"/>
          <c:tx>
            <c:strRef>
              <c:f>'נתונים השוואתיים'!$E$149</c:f>
              <c:strCache>
                <c:ptCount val="1"/>
                <c:pt idx="0">
                  <c:v>במידה רבה-רבה מאוד</c:v>
                </c:pt>
              </c:strCache>
            </c:strRef>
          </c:tx>
          <c:spPr>
            <a:solidFill>
              <a:schemeClr val="bg1">
                <a:lumMod val="50000"/>
              </a:schemeClr>
            </a:solidFill>
            <a:ln>
              <a:noFill/>
            </a:ln>
            <a:effectLst/>
          </c:spPr>
          <c:invertIfNegative val="0"/>
          <c:dPt>
            <c:idx val="0"/>
            <c:invertIfNegative val="0"/>
            <c:bubble3D val="0"/>
            <c:spPr>
              <a:solidFill>
                <a:srgbClr val="41719C"/>
              </a:solidFill>
              <a:ln>
                <a:noFill/>
              </a:ln>
              <a:effectLst/>
            </c:spPr>
            <c:extLst>
              <c:ext xmlns:c16="http://schemas.microsoft.com/office/drawing/2014/chart" uri="{C3380CC4-5D6E-409C-BE32-E72D297353CC}">
                <c16:uniqueId val="{00000005-73EF-42EB-9D3F-F13660AECB1A}"/>
              </c:ext>
            </c:extLst>
          </c:dPt>
          <c:dPt>
            <c:idx val="1"/>
            <c:invertIfNegative val="0"/>
            <c:bubble3D val="0"/>
            <c:spPr>
              <a:solidFill>
                <a:srgbClr val="F698A5"/>
              </a:solidFill>
              <a:ln>
                <a:noFill/>
              </a:ln>
              <a:effectLst/>
            </c:spPr>
            <c:extLst>
              <c:ext xmlns:c16="http://schemas.microsoft.com/office/drawing/2014/chart" uri="{C3380CC4-5D6E-409C-BE32-E72D297353CC}">
                <c16:uniqueId val="{00000011-73EF-42EB-9D3F-F13660AECB1A}"/>
              </c:ext>
            </c:extLst>
          </c:dPt>
          <c:dPt>
            <c:idx val="2"/>
            <c:invertIfNegative val="0"/>
            <c:bubble3D val="0"/>
            <c:spPr>
              <a:solidFill>
                <a:srgbClr val="41719C"/>
              </a:solidFill>
              <a:ln>
                <a:noFill/>
              </a:ln>
              <a:effectLst/>
            </c:spPr>
            <c:extLst>
              <c:ext xmlns:c16="http://schemas.microsoft.com/office/drawing/2014/chart" uri="{C3380CC4-5D6E-409C-BE32-E72D297353CC}">
                <c16:uniqueId val="{00000006-73EF-42EB-9D3F-F13660AECB1A}"/>
              </c:ext>
            </c:extLst>
          </c:dPt>
          <c:dPt>
            <c:idx val="3"/>
            <c:invertIfNegative val="0"/>
            <c:bubble3D val="0"/>
            <c:spPr>
              <a:solidFill>
                <a:srgbClr val="F698A5"/>
              </a:solidFill>
              <a:ln>
                <a:noFill/>
              </a:ln>
              <a:effectLst/>
            </c:spPr>
            <c:extLst>
              <c:ext xmlns:c16="http://schemas.microsoft.com/office/drawing/2014/chart" uri="{C3380CC4-5D6E-409C-BE32-E72D297353CC}">
                <c16:uniqueId val="{00000012-73EF-42EB-9D3F-F13660AECB1A}"/>
              </c:ext>
            </c:extLst>
          </c:dPt>
          <c:dPt>
            <c:idx val="4"/>
            <c:invertIfNegative val="0"/>
            <c:bubble3D val="0"/>
            <c:spPr>
              <a:solidFill>
                <a:srgbClr val="41719C"/>
              </a:solidFill>
              <a:ln>
                <a:noFill/>
              </a:ln>
              <a:effectLst/>
            </c:spPr>
            <c:extLst>
              <c:ext xmlns:c16="http://schemas.microsoft.com/office/drawing/2014/chart" uri="{C3380CC4-5D6E-409C-BE32-E72D297353CC}">
                <c16:uniqueId val="{00000007-73EF-42EB-9D3F-F13660AECB1A}"/>
              </c:ext>
            </c:extLst>
          </c:dPt>
          <c:dPt>
            <c:idx val="5"/>
            <c:invertIfNegative val="0"/>
            <c:bubble3D val="0"/>
            <c:spPr>
              <a:solidFill>
                <a:srgbClr val="F698A5"/>
              </a:solidFill>
              <a:ln>
                <a:noFill/>
              </a:ln>
              <a:effectLst/>
            </c:spPr>
            <c:extLst>
              <c:ext xmlns:c16="http://schemas.microsoft.com/office/drawing/2014/chart" uri="{C3380CC4-5D6E-409C-BE32-E72D297353CC}">
                <c16:uniqueId val="{00000013-73EF-42EB-9D3F-F13660AECB1A}"/>
              </c:ext>
            </c:extLst>
          </c:dPt>
          <c:dPt>
            <c:idx val="6"/>
            <c:invertIfNegative val="0"/>
            <c:bubble3D val="0"/>
            <c:spPr>
              <a:solidFill>
                <a:srgbClr val="41719C"/>
              </a:solidFill>
              <a:ln>
                <a:noFill/>
              </a:ln>
              <a:effectLst/>
            </c:spPr>
            <c:extLst>
              <c:ext xmlns:c16="http://schemas.microsoft.com/office/drawing/2014/chart" uri="{C3380CC4-5D6E-409C-BE32-E72D297353CC}">
                <c16:uniqueId val="{00000008-73EF-42EB-9D3F-F13660AECB1A}"/>
              </c:ext>
            </c:extLst>
          </c:dPt>
          <c:dPt>
            <c:idx val="7"/>
            <c:invertIfNegative val="0"/>
            <c:bubble3D val="0"/>
            <c:spPr>
              <a:solidFill>
                <a:srgbClr val="F698A5"/>
              </a:solidFill>
              <a:ln>
                <a:noFill/>
              </a:ln>
              <a:effectLst/>
            </c:spPr>
            <c:extLst>
              <c:ext xmlns:c16="http://schemas.microsoft.com/office/drawing/2014/chart" uri="{C3380CC4-5D6E-409C-BE32-E72D297353CC}">
                <c16:uniqueId val="{00000014-73EF-42EB-9D3F-F13660AECB1A}"/>
              </c:ext>
            </c:extLst>
          </c:dPt>
          <c:dLbls>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73EF-42EB-9D3F-F13660AECB1A}"/>
                </c:ext>
              </c:extLst>
            </c:dLbl>
            <c:dLbl>
              <c:idx val="2"/>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6-73EF-42EB-9D3F-F13660AECB1A}"/>
                </c:ext>
              </c:extLst>
            </c:dLbl>
            <c:dLbl>
              <c:idx val="4"/>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73EF-42EB-9D3F-F13660AECB1A}"/>
                </c:ext>
              </c:extLst>
            </c:dLbl>
            <c:dLbl>
              <c:idx val="6"/>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8-73EF-42EB-9D3F-F13660AECB1A}"/>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השוואתיים'!$A$150:$B$157</c:f>
              <c:multiLvlStrCache>
                <c:ptCount val="8"/>
                <c:lvl>
                  <c:pt idx="0">
                    <c:v>ידע</c:v>
                  </c:pt>
                  <c:pt idx="1">
                    <c:v>כלים</c:v>
                  </c:pt>
                  <c:pt idx="2">
                    <c:v>ידע</c:v>
                  </c:pt>
                  <c:pt idx="3">
                    <c:v>כלים</c:v>
                  </c:pt>
                  <c:pt idx="4">
                    <c:v>ידע</c:v>
                  </c:pt>
                  <c:pt idx="5">
                    <c:v>כלים</c:v>
                  </c:pt>
                  <c:pt idx="6">
                    <c:v>ידע</c:v>
                  </c:pt>
                  <c:pt idx="7">
                    <c:v>כלים</c:v>
                  </c:pt>
                </c:lvl>
                <c:lvl>
                  <c:pt idx="0">
                    <c:v>מפגש ראשון
N=44</c:v>
                  </c:pt>
                  <c:pt idx="2">
                    <c:v>מפגש שני
N=35</c:v>
                  </c:pt>
                  <c:pt idx="4">
                    <c:v>מפגש שלישי
N=30</c:v>
                  </c:pt>
                  <c:pt idx="6">
                    <c:v>מפגש רביעי
N=20</c:v>
                  </c:pt>
                </c:lvl>
              </c:multiLvlStrCache>
            </c:multiLvlStrRef>
          </c:cat>
          <c:val>
            <c:numRef>
              <c:f>'נתונים השוואתיים'!$E$150:$E$157</c:f>
              <c:numCache>
                <c:formatCode>0%</c:formatCode>
                <c:ptCount val="8"/>
                <c:pt idx="0">
                  <c:v>0.43</c:v>
                </c:pt>
                <c:pt idx="1">
                  <c:v>0.27</c:v>
                </c:pt>
                <c:pt idx="2">
                  <c:v>0.62857142857142856</c:v>
                </c:pt>
                <c:pt idx="3">
                  <c:v>0.6</c:v>
                </c:pt>
                <c:pt idx="4">
                  <c:v>0.43333333333333335</c:v>
                </c:pt>
                <c:pt idx="5">
                  <c:v>0.4</c:v>
                </c:pt>
                <c:pt idx="6">
                  <c:v>0.55000000000000004</c:v>
                </c:pt>
                <c:pt idx="7">
                  <c:v>0.6</c:v>
                </c:pt>
              </c:numCache>
            </c:numRef>
          </c:val>
          <c:extLst>
            <c:ext xmlns:c16="http://schemas.microsoft.com/office/drawing/2014/chart" uri="{C3380CC4-5D6E-409C-BE32-E72D297353CC}">
              <c16:uniqueId val="{00000002-73EF-42EB-9D3F-F13660AECB1A}"/>
            </c:ext>
          </c:extLst>
        </c:ser>
        <c:dLbls>
          <c:dLblPos val="ctr"/>
          <c:showLegendKey val="0"/>
          <c:showVal val="1"/>
          <c:showCatName val="0"/>
          <c:showSerName val="0"/>
          <c:showPercent val="0"/>
          <c:showBubbleSize val="0"/>
        </c:dLbls>
        <c:gapWidth val="50"/>
        <c:overlap val="100"/>
        <c:axId val="1907283264"/>
        <c:axId val="2054632592"/>
      </c:barChart>
      <c:catAx>
        <c:axId val="1907283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54632592"/>
        <c:crosses val="autoZero"/>
        <c:auto val="1"/>
        <c:lblAlgn val="ctr"/>
        <c:lblOffset val="100"/>
        <c:noMultiLvlLbl val="0"/>
      </c:catAx>
      <c:valAx>
        <c:axId val="205463259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832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'נתונים השוואתיים'!$C$122</c:f>
              <c:strCache>
                <c:ptCount val="1"/>
                <c:pt idx="0">
                  <c:v>כלל לא</c:v>
                </c:pt>
              </c:strCache>
            </c:strRef>
          </c:tx>
          <c:spPr>
            <a:solidFill>
              <a:schemeClr val="bg1">
                <a:lumMod val="95000"/>
              </a:schemeClr>
            </a:solidFill>
            <a:ln>
              <a:noFill/>
            </a:ln>
            <a:effectLst/>
          </c:spPr>
          <c:invertIfNegative val="0"/>
          <c:dPt>
            <c:idx val="2"/>
            <c:invertIfNegative val="0"/>
            <c:bubble3D val="0"/>
            <c:spPr>
              <a:solidFill>
                <a:srgbClr val="BBD0E3"/>
              </a:solidFill>
              <a:ln>
                <a:noFill/>
              </a:ln>
              <a:effectLst/>
            </c:spPr>
            <c:extLst>
              <c:ext xmlns:c16="http://schemas.microsoft.com/office/drawing/2014/chart" uri="{C3380CC4-5D6E-409C-BE32-E72D297353CC}">
                <c16:uniqueId val="{0000000F-4324-492F-89B3-B0DC058F66B8}"/>
              </c:ext>
            </c:extLst>
          </c:dPt>
          <c:dPt>
            <c:idx val="3"/>
            <c:invertIfNegative val="0"/>
            <c:bubble3D val="0"/>
            <c:spPr>
              <a:solidFill>
                <a:srgbClr val="FBD5DA"/>
              </a:solidFill>
              <a:ln>
                <a:noFill/>
              </a:ln>
              <a:effectLst/>
            </c:spPr>
            <c:extLst>
              <c:ext xmlns:c16="http://schemas.microsoft.com/office/drawing/2014/chart" uri="{C3380CC4-5D6E-409C-BE32-E72D297353CC}">
                <c16:uniqueId val="{0000000E-4324-492F-89B3-B0DC058F66B8}"/>
              </c:ext>
            </c:extLst>
          </c:dPt>
          <c:dLbls>
            <c:dLbl>
              <c:idx val="0"/>
              <c:delete val="1"/>
              <c:extLst>
                <c:ext xmlns:c15="http://schemas.microsoft.com/office/drawing/2012/chart" uri="{CE6537A1-D6FC-4f65-9D91-7224C49458BB}"/>
                <c:ext xmlns:c16="http://schemas.microsoft.com/office/drawing/2014/chart" uri="{C3380CC4-5D6E-409C-BE32-E72D297353CC}">
                  <c16:uniqueId val="{00000000-4324-492F-89B3-B0DC058F66B8}"/>
                </c:ext>
              </c:extLst>
            </c:dLbl>
            <c:dLbl>
              <c:idx val="1"/>
              <c:delete val="1"/>
              <c:extLst>
                <c:ext xmlns:c15="http://schemas.microsoft.com/office/drawing/2012/chart" uri="{CE6537A1-D6FC-4f65-9D91-7224C49458BB}"/>
                <c:ext xmlns:c16="http://schemas.microsoft.com/office/drawing/2014/chart" uri="{C3380CC4-5D6E-409C-BE32-E72D297353CC}">
                  <c16:uniqueId val="{00000001-4324-492F-89B3-B0DC058F66B8}"/>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השוואתיים'!$A$123:$B$126</c:f>
              <c:multiLvlStrCache>
                <c:ptCount val="4"/>
                <c:lvl>
                  <c:pt idx="0">
                    <c:v>רעיונות ותכנים ליצירת או עדכון הסדנאות</c:v>
                  </c:pt>
                  <c:pt idx="1">
                    <c:v>פיתוח מיומנויות הנחייה ו/או התנהלות כללית</c:v>
                  </c:pt>
                  <c:pt idx="2">
                    <c:v>רעיונות ותכנים ליצירת או עדכון הסדנאות</c:v>
                  </c:pt>
                  <c:pt idx="3">
                    <c:v>פיתוח מיומנויות הנחייה ו/או התנהלות כללית</c:v>
                  </c:pt>
                </c:lvl>
                <c:lvl>
                  <c:pt idx="0">
                    <c:v>הרצאות</c:v>
                  </c:pt>
                  <c:pt idx="2">
                    <c:v>סדנאות</c:v>
                  </c:pt>
                </c:lvl>
              </c:multiLvlStrCache>
            </c:multiLvlStrRef>
          </c:cat>
          <c:val>
            <c:numRef>
              <c:f>'נתונים השוואתיים'!$C$123:$C$126</c:f>
              <c:numCache>
                <c:formatCode>0%</c:formatCode>
                <c:ptCount val="4"/>
                <c:pt idx="0">
                  <c:v>0</c:v>
                </c:pt>
                <c:pt idx="1">
                  <c:v>0</c:v>
                </c:pt>
                <c:pt idx="2">
                  <c:v>0.05</c:v>
                </c:pt>
                <c:pt idx="3">
                  <c:v>0.05</c:v>
                </c:pt>
              </c:numCache>
            </c:numRef>
          </c:val>
          <c:extLst>
            <c:ext xmlns:c16="http://schemas.microsoft.com/office/drawing/2014/chart" uri="{C3380CC4-5D6E-409C-BE32-E72D297353CC}">
              <c16:uniqueId val="{00000002-4324-492F-89B3-B0DC058F66B8}"/>
            </c:ext>
          </c:extLst>
        </c:ser>
        <c:ser>
          <c:idx val="1"/>
          <c:order val="1"/>
          <c:tx>
            <c:strRef>
              <c:f>'נתונים השוואתיים'!$D$122</c:f>
              <c:strCache>
                <c:ptCount val="1"/>
                <c:pt idx="0">
                  <c:v>במידה מעטה-בינונית</c:v>
                </c:pt>
              </c:strCache>
            </c:strRef>
          </c:tx>
          <c:spPr>
            <a:solidFill>
              <a:schemeClr val="bg1">
                <a:lumMod val="75000"/>
              </a:schemeClr>
            </a:solidFill>
            <a:ln>
              <a:noFill/>
            </a:ln>
            <a:effectLst/>
          </c:spPr>
          <c:invertIfNegative val="0"/>
          <c:dPt>
            <c:idx val="0"/>
            <c:invertIfNegative val="0"/>
            <c:bubble3D val="0"/>
            <c:spPr>
              <a:solidFill>
                <a:srgbClr val="6F9BC3"/>
              </a:solidFill>
              <a:ln>
                <a:noFill/>
              </a:ln>
              <a:effectLst/>
            </c:spPr>
            <c:extLst>
              <c:ext xmlns:c16="http://schemas.microsoft.com/office/drawing/2014/chart" uri="{C3380CC4-5D6E-409C-BE32-E72D297353CC}">
                <c16:uniqueId val="{00000007-4324-492F-89B3-B0DC058F66B8}"/>
              </c:ext>
            </c:extLst>
          </c:dPt>
          <c:dPt>
            <c:idx val="1"/>
            <c:invertIfNegative val="0"/>
            <c:bubble3D val="0"/>
            <c:spPr>
              <a:solidFill>
                <a:srgbClr val="F9BDC6"/>
              </a:solidFill>
              <a:ln>
                <a:noFill/>
              </a:ln>
              <a:effectLst/>
            </c:spPr>
            <c:extLst>
              <c:ext xmlns:c16="http://schemas.microsoft.com/office/drawing/2014/chart" uri="{C3380CC4-5D6E-409C-BE32-E72D297353CC}">
                <c16:uniqueId val="{0000000B-4324-492F-89B3-B0DC058F66B8}"/>
              </c:ext>
            </c:extLst>
          </c:dPt>
          <c:dPt>
            <c:idx val="2"/>
            <c:invertIfNegative val="0"/>
            <c:bubble3D val="0"/>
            <c:spPr>
              <a:solidFill>
                <a:srgbClr val="6F9BC3"/>
              </a:solidFill>
              <a:ln>
                <a:noFill/>
              </a:ln>
              <a:effectLst/>
            </c:spPr>
            <c:extLst>
              <c:ext xmlns:c16="http://schemas.microsoft.com/office/drawing/2014/chart" uri="{C3380CC4-5D6E-409C-BE32-E72D297353CC}">
                <c16:uniqueId val="{00000009-4324-492F-89B3-B0DC058F66B8}"/>
              </c:ext>
            </c:extLst>
          </c:dPt>
          <c:dPt>
            <c:idx val="3"/>
            <c:invertIfNegative val="0"/>
            <c:bubble3D val="0"/>
            <c:spPr>
              <a:solidFill>
                <a:srgbClr val="F9BDC6"/>
              </a:solidFill>
              <a:ln>
                <a:noFill/>
              </a:ln>
              <a:effectLst/>
            </c:spPr>
            <c:extLst>
              <c:ext xmlns:c16="http://schemas.microsoft.com/office/drawing/2014/chart" uri="{C3380CC4-5D6E-409C-BE32-E72D297353CC}">
                <c16:uniqueId val="{0000000D-4324-492F-89B3-B0DC058F66B8}"/>
              </c:ext>
            </c:extLst>
          </c:dPt>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השוואתיים'!$A$123:$B$126</c:f>
              <c:multiLvlStrCache>
                <c:ptCount val="4"/>
                <c:lvl>
                  <c:pt idx="0">
                    <c:v>רעיונות ותכנים ליצירת או עדכון הסדנאות</c:v>
                  </c:pt>
                  <c:pt idx="1">
                    <c:v>פיתוח מיומנויות הנחייה ו/או התנהלות כללית</c:v>
                  </c:pt>
                  <c:pt idx="2">
                    <c:v>רעיונות ותכנים ליצירת או עדכון הסדנאות</c:v>
                  </c:pt>
                  <c:pt idx="3">
                    <c:v>פיתוח מיומנויות הנחייה ו/או התנהלות כללית</c:v>
                  </c:pt>
                </c:lvl>
                <c:lvl>
                  <c:pt idx="0">
                    <c:v>הרצאות</c:v>
                  </c:pt>
                  <c:pt idx="2">
                    <c:v>סדנאות</c:v>
                  </c:pt>
                </c:lvl>
              </c:multiLvlStrCache>
            </c:multiLvlStrRef>
          </c:cat>
          <c:val>
            <c:numRef>
              <c:f>'נתונים השוואתיים'!$D$123:$D$126</c:f>
              <c:numCache>
                <c:formatCode>0%</c:formatCode>
                <c:ptCount val="4"/>
                <c:pt idx="0">
                  <c:v>0.42</c:v>
                </c:pt>
                <c:pt idx="1">
                  <c:v>0.47</c:v>
                </c:pt>
                <c:pt idx="2">
                  <c:v>0.53</c:v>
                </c:pt>
                <c:pt idx="3">
                  <c:v>0.53</c:v>
                </c:pt>
              </c:numCache>
            </c:numRef>
          </c:val>
          <c:extLst>
            <c:ext xmlns:c16="http://schemas.microsoft.com/office/drawing/2014/chart" uri="{C3380CC4-5D6E-409C-BE32-E72D297353CC}">
              <c16:uniqueId val="{00000003-4324-492F-89B3-B0DC058F66B8}"/>
            </c:ext>
          </c:extLst>
        </c:ser>
        <c:ser>
          <c:idx val="2"/>
          <c:order val="2"/>
          <c:tx>
            <c:strRef>
              <c:f>'נתונים השוואתיים'!$E$122</c:f>
              <c:strCache>
                <c:ptCount val="1"/>
                <c:pt idx="0">
                  <c:v>במידה רבה-רבה מאוד</c:v>
                </c:pt>
              </c:strCache>
            </c:strRef>
          </c:tx>
          <c:spPr>
            <a:solidFill>
              <a:schemeClr val="bg1">
                <a:lumMod val="50000"/>
              </a:schemeClr>
            </a:solidFill>
            <a:ln>
              <a:noFill/>
            </a:ln>
            <a:effectLst/>
          </c:spPr>
          <c:invertIfNegative val="0"/>
          <c:dPt>
            <c:idx val="0"/>
            <c:invertIfNegative val="0"/>
            <c:bubble3D val="0"/>
            <c:spPr>
              <a:solidFill>
                <a:srgbClr val="41719C"/>
              </a:solidFill>
              <a:ln>
                <a:noFill/>
              </a:ln>
              <a:effectLst/>
            </c:spPr>
            <c:extLst>
              <c:ext xmlns:c16="http://schemas.microsoft.com/office/drawing/2014/chart" uri="{C3380CC4-5D6E-409C-BE32-E72D297353CC}">
                <c16:uniqueId val="{00000006-4324-492F-89B3-B0DC058F66B8}"/>
              </c:ext>
            </c:extLst>
          </c:dPt>
          <c:dPt>
            <c:idx val="1"/>
            <c:invertIfNegative val="0"/>
            <c:bubble3D val="0"/>
            <c:spPr>
              <a:solidFill>
                <a:srgbClr val="F698A5"/>
              </a:solidFill>
              <a:ln>
                <a:noFill/>
              </a:ln>
              <a:effectLst/>
            </c:spPr>
            <c:extLst>
              <c:ext xmlns:c16="http://schemas.microsoft.com/office/drawing/2014/chart" uri="{C3380CC4-5D6E-409C-BE32-E72D297353CC}">
                <c16:uniqueId val="{0000000A-4324-492F-89B3-B0DC058F66B8}"/>
              </c:ext>
            </c:extLst>
          </c:dPt>
          <c:dPt>
            <c:idx val="2"/>
            <c:invertIfNegative val="0"/>
            <c:bubble3D val="0"/>
            <c:spPr>
              <a:solidFill>
                <a:srgbClr val="41719C"/>
              </a:solidFill>
              <a:ln>
                <a:noFill/>
              </a:ln>
              <a:effectLst/>
            </c:spPr>
            <c:extLst>
              <c:ext xmlns:c16="http://schemas.microsoft.com/office/drawing/2014/chart" uri="{C3380CC4-5D6E-409C-BE32-E72D297353CC}">
                <c16:uniqueId val="{00000008-4324-492F-89B3-B0DC058F66B8}"/>
              </c:ext>
            </c:extLst>
          </c:dPt>
          <c:dPt>
            <c:idx val="3"/>
            <c:invertIfNegative val="0"/>
            <c:bubble3D val="0"/>
            <c:spPr>
              <a:solidFill>
                <a:srgbClr val="F698A5"/>
              </a:solidFill>
              <a:ln>
                <a:noFill/>
              </a:ln>
              <a:effectLst/>
            </c:spPr>
            <c:extLst>
              <c:ext xmlns:c16="http://schemas.microsoft.com/office/drawing/2014/chart" uri="{C3380CC4-5D6E-409C-BE32-E72D297353CC}">
                <c16:uniqueId val="{0000000C-4324-492F-89B3-B0DC058F66B8}"/>
              </c:ext>
            </c:extLst>
          </c:dPt>
          <c:dLbls>
            <c:dLbl>
              <c:idx val="1"/>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A-4324-492F-89B3-B0DC058F66B8}"/>
                </c:ext>
              </c:extLst>
            </c:dLbl>
            <c:dLbl>
              <c:idx val="3"/>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C-4324-492F-89B3-B0DC058F66B8}"/>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השוואתיים'!$A$123:$B$126</c:f>
              <c:multiLvlStrCache>
                <c:ptCount val="4"/>
                <c:lvl>
                  <c:pt idx="0">
                    <c:v>רעיונות ותכנים ליצירת או עדכון הסדנאות</c:v>
                  </c:pt>
                  <c:pt idx="1">
                    <c:v>פיתוח מיומנויות הנחייה ו/או התנהלות כללית</c:v>
                  </c:pt>
                  <c:pt idx="2">
                    <c:v>רעיונות ותכנים ליצירת או עדכון הסדנאות</c:v>
                  </c:pt>
                  <c:pt idx="3">
                    <c:v>פיתוח מיומנויות הנחייה ו/או התנהלות כללית</c:v>
                  </c:pt>
                </c:lvl>
                <c:lvl>
                  <c:pt idx="0">
                    <c:v>הרצאות</c:v>
                  </c:pt>
                  <c:pt idx="2">
                    <c:v>סדנאות</c:v>
                  </c:pt>
                </c:lvl>
              </c:multiLvlStrCache>
            </c:multiLvlStrRef>
          </c:cat>
          <c:val>
            <c:numRef>
              <c:f>'נתונים השוואתיים'!$E$123:$E$126</c:f>
              <c:numCache>
                <c:formatCode>0%</c:formatCode>
                <c:ptCount val="4"/>
                <c:pt idx="0">
                  <c:v>0.57999999999999996</c:v>
                </c:pt>
                <c:pt idx="1">
                  <c:v>0.53</c:v>
                </c:pt>
                <c:pt idx="2">
                  <c:v>0.42</c:v>
                </c:pt>
                <c:pt idx="3">
                  <c:v>0.42</c:v>
                </c:pt>
              </c:numCache>
            </c:numRef>
          </c:val>
          <c:extLst>
            <c:ext xmlns:c16="http://schemas.microsoft.com/office/drawing/2014/chart" uri="{C3380CC4-5D6E-409C-BE32-E72D297353CC}">
              <c16:uniqueId val="{00000004-4324-492F-89B3-B0DC058F66B8}"/>
            </c:ext>
          </c:extLst>
        </c:ser>
        <c:dLbls>
          <c:dLblPos val="ctr"/>
          <c:showLegendKey val="0"/>
          <c:showVal val="1"/>
          <c:showCatName val="0"/>
          <c:showSerName val="0"/>
          <c:showPercent val="0"/>
          <c:showBubbleSize val="0"/>
        </c:dLbls>
        <c:gapWidth val="50"/>
        <c:overlap val="100"/>
        <c:axId val="2054637488"/>
        <c:axId val="2054634224"/>
      </c:barChart>
      <c:catAx>
        <c:axId val="2054637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54634224"/>
        <c:crosses val="autoZero"/>
        <c:auto val="1"/>
        <c:lblAlgn val="ctr"/>
        <c:lblOffset val="100"/>
        <c:noMultiLvlLbl val="0"/>
      </c:catAx>
      <c:valAx>
        <c:axId val="2054634224"/>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2054637488"/>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22-06-28T17:58:06.902" idx="215">
    <p:pos x="7670" y="10"/>
    <p:text>שקף לא לתרגום</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2-06-28T17:58:06.902" idx="216">
    <p:pos x="7670" y="10"/>
    <p:text>שקף לא לתרגום</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2-06-28T18:00:36.232" idx="219">
    <p:pos x="7670" y="10"/>
    <p:text>תמונה לא לתרגום</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22-06-28T17:58:59.908" idx="217">
    <p:pos x="7670" y="10"/>
    <p:text>גרפים לא לתרגום</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22-06-28T17:59:29.926" idx="218">
    <p:pos x="7670" y="10"/>
    <p:text>גרפים לא לתרגום</p:text>
    <p:extLst>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22-06-28T18:01:00.216" idx="220">
    <p:pos x="7670" y="10"/>
    <p:text>גרפים לא לתרגום</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2" dt="2022-06-28T18:04:16.726" idx="221">
    <p:pos x="7670" y="10"/>
    <p:text>שקף לא לתרגום</p:text>
    <p:extLst>
      <p:ext uri="{C676402C-5697-4E1C-873F-D02D1690AC5C}">
        <p15:threadingInfo xmlns:p15="http://schemas.microsoft.com/office/powerpoint/2012/main" timeZoneBias="-1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2" dt="2022-06-28T18:05:25.685" idx="222">
    <p:pos x="7670" y="10"/>
    <p:text>שקף לא לתרגום</p:text>
    <p:extLst>
      <p:ext uri="{C676402C-5697-4E1C-873F-D02D1690AC5C}">
        <p15:threadingInfo xmlns:p15="http://schemas.microsoft.com/office/powerpoint/2012/main" timeZoneBias="-18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2" dt="2022-06-28T18:05:34.721" idx="223">
    <p:pos x="7670" y="10"/>
    <p:text>שקף לא לתרגום</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4AA2456-E9B1-4D7F-B3C7-7289AEB4E5B5}" type="datetimeFigureOut">
              <a:rPr lang="en-US" smtClean="0"/>
              <a:t>7/5/22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7E0950-7630-4B72-A91E-FC6ABBB00A8C}" type="slidenum">
              <a:rPr lang="en-US" smtClean="0"/>
              <a:t>‹#›</a:t>
            </a:fld>
            <a:endParaRPr lang="en-US"/>
          </a:p>
        </p:txBody>
      </p:sp>
    </p:spTree>
    <p:extLst>
      <p:ext uri="{BB962C8B-B14F-4D97-AF65-F5344CB8AC3E}">
        <p14:creationId xmlns:p14="http://schemas.microsoft.com/office/powerpoint/2010/main" val="334695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31774" rtl="0" eaLnBrk="1" latinLnBrk="0" hangingPunct="1"/>
            <a:endParaRPr lang="en-US" dirty="0"/>
          </a:p>
        </p:txBody>
      </p:sp>
      <p:sp>
        <p:nvSpPr>
          <p:cNvPr id="4" name="Slide Number Placeholder 3"/>
          <p:cNvSpPr>
            <a:spLocks noGrp="1"/>
          </p:cNvSpPr>
          <p:nvPr>
            <p:ph type="sldNum" sz="quarter" idx="5"/>
          </p:nvPr>
        </p:nvSpPr>
        <p:spPr/>
        <p:txBody>
          <a:bodyPr/>
          <a:lstStyle/>
          <a:p>
            <a:fld id="{937E0950-7630-4B72-A91E-FC6ABBB00A8C}" type="slidenum">
              <a:rPr lang="en-US" smtClean="0"/>
              <a:t>1</a:t>
            </a:fld>
            <a:endParaRPr lang="en-US" dirty="0"/>
          </a:p>
        </p:txBody>
      </p:sp>
    </p:spTree>
    <p:extLst>
      <p:ext uri="{BB962C8B-B14F-4D97-AF65-F5344CB8AC3E}">
        <p14:creationId xmlns:p14="http://schemas.microsoft.com/office/powerpoint/2010/main" val="2154243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7443" rtl="1"/>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10</a:t>
            </a:fld>
            <a:endParaRPr lang="en-US"/>
          </a:p>
        </p:txBody>
      </p:sp>
    </p:spTree>
    <p:extLst>
      <p:ext uri="{BB962C8B-B14F-4D97-AF65-F5344CB8AC3E}">
        <p14:creationId xmlns:p14="http://schemas.microsoft.com/office/powerpoint/2010/main" val="4117036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7443" rtl="1"/>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11</a:t>
            </a:fld>
            <a:endParaRPr lang="en-US"/>
          </a:p>
        </p:txBody>
      </p:sp>
    </p:spTree>
    <p:extLst>
      <p:ext uri="{BB962C8B-B14F-4D97-AF65-F5344CB8AC3E}">
        <p14:creationId xmlns:p14="http://schemas.microsoft.com/office/powerpoint/2010/main" val="2188719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dirty="0"/>
          </a:p>
        </p:txBody>
      </p:sp>
      <p:sp>
        <p:nvSpPr>
          <p:cNvPr id="4" name="Slide Number Placeholder 3"/>
          <p:cNvSpPr>
            <a:spLocks noGrp="1"/>
          </p:cNvSpPr>
          <p:nvPr>
            <p:ph type="sldNum" sz="quarter" idx="5"/>
          </p:nvPr>
        </p:nvSpPr>
        <p:spPr/>
        <p:txBody>
          <a:bodyPr/>
          <a:lstStyle/>
          <a:p>
            <a:fld id="{937E0950-7630-4B72-A91E-FC6ABBB00A8C}" type="slidenum">
              <a:rPr lang="en-US" smtClean="0"/>
              <a:t>12</a:t>
            </a:fld>
            <a:endParaRPr lang="en-US"/>
          </a:p>
        </p:txBody>
      </p:sp>
    </p:spTree>
    <p:extLst>
      <p:ext uri="{BB962C8B-B14F-4D97-AF65-F5344CB8AC3E}">
        <p14:creationId xmlns:p14="http://schemas.microsoft.com/office/powerpoint/2010/main" val="2265581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13</a:t>
            </a:fld>
            <a:endParaRPr lang="en-US"/>
          </a:p>
        </p:txBody>
      </p:sp>
    </p:spTree>
    <p:extLst>
      <p:ext uri="{BB962C8B-B14F-4D97-AF65-F5344CB8AC3E}">
        <p14:creationId xmlns:p14="http://schemas.microsoft.com/office/powerpoint/2010/main" val="4264940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US" dirty="0"/>
          </a:p>
        </p:txBody>
      </p:sp>
      <p:sp>
        <p:nvSpPr>
          <p:cNvPr id="4" name="מציין מיקום של מספר שקופית 3"/>
          <p:cNvSpPr>
            <a:spLocks noGrp="1"/>
          </p:cNvSpPr>
          <p:nvPr>
            <p:ph type="sldNum" sz="quarter" idx="5"/>
          </p:nvPr>
        </p:nvSpPr>
        <p:spPr/>
        <p:txBody>
          <a:bodyPr/>
          <a:lstStyle/>
          <a:p>
            <a:fld id="{937E0950-7630-4B72-A91E-FC6ABBB00A8C}" type="slidenum">
              <a:rPr lang="en-US" smtClean="0"/>
              <a:t>16</a:t>
            </a:fld>
            <a:endParaRPr lang="en-US"/>
          </a:p>
        </p:txBody>
      </p:sp>
    </p:spTree>
    <p:extLst>
      <p:ext uri="{BB962C8B-B14F-4D97-AF65-F5344CB8AC3E}">
        <p14:creationId xmlns:p14="http://schemas.microsoft.com/office/powerpoint/2010/main" val="2084640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dirty="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2</a:t>
            </a:fld>
            <a:endParaRPr lang="en-US" dirty="0"/>
          </a:p>
        </p:txBody>
      </p:sp>
    </p:spTree>
    <p:extLst>
      <p:ext uri="{BB962C8B-B14F-4D97-AF65-F5344CB8AC3E}">
        <p14:creationId xmlns:p14="http://schemas.microsoft.com/office/powerpoint/2010/main" val="3164887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dirty="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3</a:t>
            </a:fld>
            <a:endParaRPr lang="en-US" dirty="0"/>
          </a:p>
        </p:txBody>
      </p:sp>
    </p:spTree>
    <p:extLst>
      <p:ext uri="{BB962C8B-B14F-4D97-AF65-F5344CB8AC3E}">
        <p14:creationId xmlns:p14="http://schemas.microsoft.com/office/powerpoint/2010/main" val="3958607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dirty="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4</a:t>
            </a:fld>
            <a:endParaRPr lang="en-US" dirty="0"/>
          </a:p>
        </p:txBody>
      </p:sp>
    </p:spTree>
    <p:extLst>
      <p:ext uri="{BB962C8B-B14F-4D97-AF65-F5344CB8AC3E}">
        <p14:creationId xmlns:p14="http://schemas.microsoft.com/office/powerpoint/2010/main" val="3589129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dirty="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5</a:t>
            </a:fld>
            <a:endParaRPr lang="en-US" dirty="0"/>
          </a:p>
        </p:txBody>
      </p:sp>
    </p:spTree>
    <p:extLst>
      <p:ext uri="{BB962C8B-B14F-4D97-AF65-F5344CB8AC3E}">
        <p14:creationId xmlns:p14="http://schemas.microsoft.com/office/powerpoint/2010/main" val="454150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dirty="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6</a:t>
            </a:fld>
            <a:endParaRPr lang="en-US" dirty="0"/>
          </a:p>
        </p:txBody>
      </p:sp>
    </p:spTree>
    <p:extLst>
      <p:ext uri="{BB962C8B-B14F-4D97-AF65-F5344CB8AC3E}">
        <p14:creationId xmlns:p14="http://schemas.microsoft.com/office/powerpoint/2010/main" val="2040073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7443" rtl="1"/>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7</a:t>
            </a:fld>
            <a:endParaRPr lang="en-US"/>
          </a:p>
        </p:txBody>
      </p:sp>
    </p:spTree>
    <p:extLst>
      <p:ext uri="{BB962C8B-B14F-4D97-AF65-F5344CB8AC3E}">
        <p14:creationId xmlns:p14="http://schemas.microsoft.com/office/powerpoint/2010/main" val="3726520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7443" rtl="1"/>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8</a:t>
            </a:fld>
            <a:endParaRPr lang="en-US"/>
          </a:p>
        </p:txBody>
      </p:sp>
    </p:spTree>
    <p:extLst>
      <p:ext uri="{BB962C8B-B14F-4D97-AF65-F5344CB8AC3E}">
        <p14:creationId xmlns:p14="http://schemas.microsoft.com/office/powerpoint/2010/main" val="3657977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7443" rtl="1"/>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9</a:t>
            </a:fld>
            <a:endParaRPr lang="en-US"/>
          </a:p>
        </p:txBody>
      </p:sp>
    </p:spTree>
    <p:extLst>
      <p:ext uri="{BB962C8B-B14F-4D97-AF65-F5344CB8AC3E}">
        <p14:creationId xmlns:p14="http://schemas.microsoft.com/office/powerpoint/2010/main" val="717505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9FC992-AF5B-4D59-9D90-6A8F9D412563}" type="datetime1">
              <a:rPr lang="en-US" smtClean="0"/>
              <a:t>7/5/22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950696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1F77D4-166E-48D9-A3CA-8B0A879C5474}" type="datetime1">
              <a:rPr lang="en-US" smtClean="0"/>
              <a:t>7/5/22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45595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9BB745-6BDD-4D37-8B69-ED3B432C141A}" type="datetime1">
              <a:rPr lang="en-US" smtClean="0"/>
              <a:t>7/5/22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237265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23635CD-D618-4EB1-964F-030AA1383326}" type="datetime1">
              <a:rPr lang="en-US" smtClean="0"/>
              <a:t>7/5/22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594807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77B53F5-C931-41C5-9280-267697094343}" type="datetime1">
              <a:rPr lang="en-US" smtClean="0"/>
              <a:t>7/5/22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359774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4821033-706E-43AA-94C6-BBF503A0CF4D}" type="datetime1">
              <a:rPr lang="en-US" smtClean="0"/>
              <a:t>7/5/22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969011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8ABD1946-85EE-49AD-8A74-0C6EFB88D725}" type="datetime1">
              <a:rPr lang="en-US" smtClean="0"/>
              <a:t>7/5/22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2425108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C372F003-9096-4EC0-BA3D-391C28B14389}" type="datetime1">
              <a:rPr lang="en-US" smtClean="0"/>
              <a:t>7/5/22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177123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7CA00E47-E9AE-4E2B-99C9-78926CA065FE}" type="datetime1">
              <a:rPr lang="en-US" smtClean="0"/>
              <a:t>7/5/22</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094935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1EC36759-85E7-445E-A9DF-B6C766204F5A}" type="datetime1">
              <a:rPr lang="en-US" smtClean="0"/>
              <a:t>7/5/22</a:t>
            </a:fld>
            <a:endParaRPr lang="en-US"/>
          </a:p>
        </p:txBody>
      </p:sp>
      <p:sp>
        <p:nvSpPr>
          <p:cNvPr id="4" name="Slide Number Placeholder 3"/>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090770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1AB0491D-EF4C-42F2-A425-B198861576F2}" type="datetime1">
              <a:rPr lang="en-US" smtClean="0"/>
              <a:t>7/5/22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95489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158B67-E16B-4FF9-84B5-FAD9510B0DD8}" type="datetime1">
              <a:rPr lang="en-US" smtClean="0"/>
              <a:t>7/5/22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6317141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C78787E-D425-4CAC-9240-D893A290CE6F}" type="datetime1">
              <a:rPr lang="en-US" smtClean="0"/>
              <a:t>7/5/22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565875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916E8CD-72A0-4A5A-81D5-FDE579735042}" type="datetime1">
              <a:rPr lang="en-US" smtClean="0"/>
              <a:t>7/5/22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469702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55CFF85-3B0F-466A-A87E-48458BCD5333}" type="datetime1">
              <a:rPr lang="en-US" smtClean="0"/>
              <a:t>7/5/22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00467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0BC201-8936-48B8-97BB-668116EDFF90}" type="datetime1">
              <a:rPr lang="en-US" smtClean="0"/>
              <a:t>7/5/22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243783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98E30B-E174-4FB1-A7C0-9C53DF7E44BD}" type="datetime1">
              <a:rPr lang="en-US" smtClean="0"/>
              <a:t>7/5/22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2390895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1C9466-9D77-474F-B312-726298696D52}" type="datetime1">
              <a:rPr lang="en-US" smtClean="0"/>
              <a:t>7/5/22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83517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457F69-8AAE-4A3A-A9D1-0B1CD2B039DF}" type="datetime1">
              <a:rPr lang="en-US" smtClean="0"/>
              <a:t>7/5/22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13247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845CD-DA5F-4BD4-BD2B-299822222C8A}" type="datetime1">
              <a:rPr lang="en-US" smtClean="0"/>
              <a:t>7/5/22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680040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306660-596A-4449-8081-172EC7248888}" type="datetime1">
              <a:rPr lang="en-US" smtClean="0"/>
              <a:t>7/5/22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123636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A04647-7884-4116-905A-28C4B76EF37B}" type="datetime1">
              <a:rPr lang="en-US" smtClean="0"/>
              <a:t>7/5/22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23622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6914F-C768-4286-84F8-347F79655982}" type="datetime1">
              <a:rPr lang="en-US" smtClean="0"/>
              <a:t>7/5/22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E0DA88-D2F3-4C8D-A6CB-6A2B1F716DE8}" type="slidenum">
              <a:rPr lang="en-US" smtClean="0"/>
              <a:t>‹#›</a:t>
            </a:fld>
            <a:endParaRPr lang="en-US"/>
          </a:p>
        </p:txBody>
      </p:sp>
    </p:spTree>
    <p:extLst>
      <p:ext uri="{BB962C8B-B14F-4D97-AF65-F5344CB8AC3E}">
        <p14:creationId xmlns:p14="http://schemas.microsoft.com/office/powerpoint/2010/main" val="3508828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53910" y="6440809"/>
            <a:ext cx="10683087" cy="561315"/>
          </a:xfrm>
          <a:prstGeom prst="rect">
            <a:avLst/>
          </a:prstGeom>
          <a:solidFill>
            <a:srgbClr val="D2D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83639"/>
          <a:stretch/>
        </p:blipFill>
        <p:spPr>
          <a:xfrm>
            <a:off x="10402430" y="5839735"/>
            <a:ext cx="1112539" cy="1633728"/>
          </a:xfrm>
          <a:prstGeom prst="rect">
            <a:avLst/>
          </a:prstGeom>
        </p:spPr>
      </p:pic>
      <p:sp>
        <p:nvSpPr>
          <p:cNvPr id="8" name="Rectangle 7"/>
          <p:cNvSpPr/>
          <p:nvPr userDrawn="1"/>
        </p:nvSpPr>
        <p:spPr>
          <a:xfrm>
            <a:off x="11647141" y="6258247"/>
            <a:ext cx="307817" cy="3892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53048" y="6285406"/>
            <a:ext cx="638122"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fld id="{F2736200-3204-44C4-A5EC-985817706BA3}" type="slidenum">
              <a:rPr lang="en-US" smtClean="0"/>
              <a:pPr/>
              <a:t>‹#›</a:t>
            </a:fld>
            <a:endParaRPr lang="en-US"/>
          </a:p>
        </p:txBody>
      </p:sp>
      <p:sp>
        <p:nvSpPr>
          <p:cNvPr id="10" name="TextBox 9"/>
          <p:cNvSpPr txBox="1"/>
          <p:nvPr userDrawn="1"/>
        </p:nvSpPr>
        <p:spPr>
          <a:xfrm>
            <a:off x="4106640" y="6488223"/>
            <a:ext cx="6554709" cy="246221"/>
          </a:xfrm>
          <a:prstGeom prst="rect">
            <a:avLst/>
          </a:prstGeom>
          <a:noFill/>
        </p:spPr>
        <p:txBody>
          <a:bodyPr wrap="square" rtlCol="0">
            <a:spAutoFit/>
          </a:bodyPr>
          <a:lstStyle/>
          <a:p>
            <a:pPr algn="r"/>
            <a:r>
              <a:rPr lang="he-IL" sz="1000">
                <a:latin typeface="Almoni Neue DL 4.0 AAA Light" panose="00000400000000000000" pitchFamily="50" charset="-79"/>
                <a:cs typeface="Almoni Neue DL 4.0 AAA Light" panose="00000400000000000000" pitchFamily="50" charset="-79"/>
              </a:rPr>
              <a:t>היחידה להערכת </a:t>
            </a:r>
            <a:r>
              <a:rPr lang="he-IL" sz="1000" err="1">
                <a:latin typeface="Almoni Neue DL 4.0 AAA Light" panose="00000400000000000000" pitchFamily="50" charset="-79"/>
                <a:cs typeface="Almoni Neue DL 4.0 AAA Light" panose="00000400000000000000" pitchFamily="50" charset="-79"/>
              </a:rPr>
              <a:t>תוכניות</a:t>
            </a:r>
            <a:r>
              <a:rPr lang="he-IL" sz="1000">
                <a:latin typeface="Almoni Neue DL 4.0 AAA Light" panose="00000400000000000000" pitchFamily="50" charset="-79"/>
                <a:cs typeface="Almoni Neue DL 4.0 AAA Light" panose="00000400000000000000" pitchFamily="50" charset="-79"/>
              </a:rPr>
              <a:t> במטח מציעה מגוון כלים ושירותים התומכים ביוזמות חברתיות וחינוכיות ומסייעים להצלחתן</a:t>
            </a:r>
            <a:endParaRPr lang="en-US" sz="1000">
              <a:latin typeface="Almoni Neue DL 4.0 AAA Light" panose="00000400000000000000" pitchFamily="50" charset="-79"/>
              <a:cs typeface="Almoni Neue DL 4.0 AAA Light" panose="00000400000000000000" pitchFamily="50" charset="-79"/>
            </a:endParaRPr>
          </a:p>
        </p:txBody>
      </p:sp>
    </p:spTree>
    <p:extLst>
      <p:ext uri="{BB962C8B-B14F-4D97-AF65-F5344CB8AC3E}">
        <p14:creationId xmlns:p14="http://schemas.microsoft.com/office/powerpoint/2010/main" val="3749925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cet.ac.il/"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svg"/></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microsoft.com/office/2007/relationships/hdphoto" Target="../media/hdphoto2.wdp"/><Relationship Id="rId11" Type="http://schemas.openxmlformats.org/officeDocument/2006/relationships/comments" Target="../comments/comment1.xml"/><Relationship Id="rId5" Type="http://schemas.openxmlformats.org/officeDocument/2006/relationships/image" Target="../media/image10.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3.7ADBDBB0"/><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comments" Target="../comments/commen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chart" Target="../charts/chart1.xml"/><Relationship Id="rId7"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chart" Target="../charts/chart4.xml"/><Relationship Id="rId5" Type="http://schemas.openxmlformats.org/officeDocument/2006/relationships/chart" Target="../charts/chart3.xml"/><Relationship Id="rId10" Type="http://schemas.openxmlformats.org/officeDocument/2006/relationships/comments" Target="../comments/comment4.xml"/><Relationship Id="rId4" Type="http://schemas.openxmlformats.org/officeDocument/2006/relationships/chart" Target="../charts/chart2.xml"/><Relationship Id="rId9" Type="http://schemas.openxmlformats.org/officeDocument/2006/relationships/image" Target="../media/image16.svg"/></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8.xml"/><Relationship Id="rId5" Type="http://schemas.openxmlformats.org/officeDocument/2006/relationships/comments" Target="../comments/comment5.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8.xml"/><Relationship Id="rId5" Type="http://schemas.openxmlformats.org/officeDocument/2006/relationships/comments" Target="../comments/comment6.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230841" y="6352067"/>
            <a:ext cx="6854687" cy="246221"/>
          </a:xfrm>
          <a:prstGeom prst="rect">
            <a:avLst/>
          </a:prstGeom>
          <a:noFill/>
        </p:spPr>
        <p:txBody>
          <a:bodyPr wrap="square" rtlCol="0">
            <a:spAutoFit/>
          </a:bodyPr>
          <a:lstStyle/>
          <a:p>
            <a:r>
              <a:rPr lang="en-US" sz="1000" dirty="0">
                <a:solidFill>
                  <a:schemeClr val="tx1">
                    <a:lumMod val="50000"/>
                    <a:lumOff val="50000"/>
                  </a:schemeClr>
                </a:solidFill>
                <a:latin typeface="Almoni Neue DL 4.0 AAA" panose="00000500000000000000" pitchFamily="50" charset="-79"/>
                <a:cs typeface="Almoni Neue DL 4.0 AAA" panose="00000500000000000000" pitchFamily="50" charset="-79"/>
                <a:hlinkClick r:id="rId3"/>
              </a:rPr>
              <a:t>www.cet.ac.il</a:t>
            </a:r>
            <a:r>
              <a:rPr lang="en-US" sz="1000" dirty="0">
                <a:solidFill>
                  <a:schemeClr val="tx1">
                    <a:lumMod val="50000"/>
                    <a:lumOff val="50000"/>
                  </a:schemeClr>
                </a:solidFill>
                <a:latin typeface="Almoni Neue DL 4.0 AAA" panose="00000500000000000000" pitchFamily="50" charset="-79"/>
                <a:cs typeface="Almoni Neue DL 4.0 AAA" panose="00000500000000000000" pitchFamily="50" charset="-79"/>
              </a:rPr>
              <a:t> </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המרכז לטכנולוגיה חינוכית, חברה לתועלת הציבור, רח' </a:t>
            </a:r>
            <a:r>
              <a:rPr lang="he-IL" sz="1000" err="1">
                <a:solidFill>
                  <a:schemeClr val="tx1">
                    <a:lumMod val="50000"/>
                    <a:lumOff val="50000"/>
                  </a:schemeClr>
                </a:solidFill>
                <a:latin typeface="Almoni Neue DL 4.0 AAA" panose="00000500000000000000" pitchFamily="50" charset="-79"/>
                <a:cs typeface="Almoni Neue DL 4.0 AAA" panose="00000500000000000000" pitchFamily="50" charset="-79"/>
              </a:rPr>
              <a:t>קלאוזנר</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 16 תל-אביב, טל' 03-6460163 </a:t>
            </a:r>
            <a:endParaRPr lang="en-US" sz="1000" dirty="0">
              <a:solidFill>
                <a:schemeClr val="tx1">
                  <a:lumMod val="50000"/>
                  <a:lumOff val="50000"/>
                </a:schemeClr>
              </a:solidFill>
              <a:latin typeface="Almoni Neue DL 4.0 AAA" panose="00000500000000000000" pitchFamily="50" charset="-79"/>
              <a:cs typeface="Almoni Neue DL 4.0 AAA" panose="00000500000000000000" pitchFamily="50" charset="-79"/>
            </a:endParaRPr>
          </a:p>
        </p:txBody>
      </p:sp>
      <p:sp>
        <p:nvSpPr>
          <p:cNvPr id="19" name="Rectangle 18"/>
          <p:cNvSpPr/>
          <p:nvPr/>
        </p:nvSpPr>
        <p:spPr>
          <a:xfrm>
            <a:off x="577671" y="-32864"/>
            <a:ext cx="5880878" cy="5948147"/>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86288 w 6011501"/>
              <a:gd name="connsiteY2" fmla="*/ 4663759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41308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24070 h 4722439"/>
              <a:gd name="connsiteX3" fmla="*/ 0 w 6011501"/>
              <a:gd name="connsiteY3" fmla="*/ 4722439 h 4722439"/>
              <a:gd name="connsiteX4" fmla="*/ 0 w 6011501"/>
              <a:gd name="connsiteY4" fmla="*/ 0 h 4722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722439">
                <a:moveTo>
                  <a:pt x="0" y="0"/>
                </a:moveTo>
                <a:lnTo>
                  <a:pt x="6011501" y="0"/>
                </a:lnTo>
                <a:lnTo>
                  <a:pt x="5508866" y="4624070"/>
                </a:lnTo>
                <a:lnTo>
                  <a:pt x="0" y="4722439"/>
                </a:lnTo>
                <a:lnTo>
                  <a:pt x="0" y="0"/>
                </a:lnTo>
                <a:close/>
              </a:path>
            </a:pathLst>
          </a:custGeom>
          <a:solidFill>
            <a:srgbClr val="EC1C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18"/>
          <p:cNvSpPr/>
          <p:nvPr/>
        </p:nvSpPr>
        <p:spPr>
          <a:xfrm>
            <a:off x="-13075" y="99514"/>
            <a:ext cx="6201625" cy="5824051"/>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63711 w 6011501"/>
              <a:gd name="connsiteY2" fmla="*/ 4663759 h 4722439"/>
              <a:gd name="connsiteX3" fmla="*/ 0 w 6011501"/>
              <a:gd name="connsiteY3" fmla="*/ 4722439 h 4722439"/>
              <a:gd name="connsiteX4" fmla="*/ 0 w 6011501"/>
              <a:gd name="connsiteY4" fmla="*/ 0 h 4722439"/>
              <a:gd name="connsiteX0" fmla="*/ 0 w 6011501"/>
              <a:gd name="connsiteY0" fmla="*/ 0 h 4880484"/>
              <a:gd name="connsiteX1" fmla="*/ 6011501 w 6011501"/>
              <a:gd name="connsiteY1" fmla="*/ 0 h 4880484"/>
              <a:gd name="connsiteX2" fmla="*/ 5463711 w 6011501"/>
              <a:gd name="connsiteY2" fmla="*/ 4663759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52422 w 6011501"/>
              <a:gd name="connsiteY2" fmla="*/ 470901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2204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04673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555370 w 6011501"/>
              <a:gd name="connsiteY2" fmla="*/ 4721645 h 4880484"/>
              <a:gd name="connsiteX3" fmla="*/ 0 w 6011501"/>
              <a:gd name="connsiteY3" fmla="*/ 4880484 h 4880484"/>
              <a:gd name="connsiteX4" fmla="*/ 0 w 6011501"/>
              <a:gd name="connsiteY4" fmla="*/ 0 h 488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880484">
                <a:moveTo>
                  <a:pt x="0" y="0"/>
                </a:moveTo>
                <a:lnTo>
                  <a:pt x="6011501" y="0"/>
                </a:lnTo>
                <a:lnTo>
                  <a:pt x="5555370" y="4721645"/>
                </a:lnTo>
                <a:lnTo>
                  <a:pt x="0" y="4880484"/>
                </a:lnTo>
                <a:lnTo>
                  <a:pt x="0" y="0"/>
                </a:lnTo>
                <a:close/>
              </a:path>
            </a:pathLst>
          </a:custGeom>
          <a:solidFill>
            <a:srgbClr val="90B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p:cNvPicPr>
            <a:picLocks noChangeAspect="1"/>
          </p:cNvPicPr>
          <p:nvPr/>
        </p:nvPicPr>
        <p:blipFill rotWithShape="1">
          <a:blip r:embed="rId4" cstate="print">
            <a:extLst>
              <a:ext uri="{28A0092B-C50C-407E-A947-70E740481C1C}">
                <a14:useLocalDpi xmlns:a14="http://schemas.microsoft.com/office/drawing/2010/main" val="0"/>
              </a:ext>
            </a:extLst>
          </a:blip>
          <a:srcRect t="28926" b="28712"/>
          <a:stretch/>
        </p:blipFill>
        <p:spPr>
          <a:xfrm>
            <a:off x="10925032" y="6216807"/>
            <a:ext cx="942503" cy="398046"/>
          </a:xfrm>
          <a:prstGeom prst="rect">
            <a:avLst/>
          </a:prstGeom>
        </p:spPr>
      </p:pic>
      <p:pic>
        <p:nvPicPr>
          <p:cNvPr id="23" name="Picture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456" y="6200246"/>
            <a:ext cx="1117561" cy="564741"/>
          </a:xfrm>
          <a:prstGeom prst="rect">
            <a:avLst/>
          </a:prstGeom>
        </p:spPr>
      </p:pic>
      <p:pic>
        <p:nvPicPr>
          <p:cNvPr id="25" name="Picture 24"/>
          <p:cNvPicPr>
            <a:picLocks noChangeAspect="1"/>
          </p:cNvPicPr>
          <p:nvPr/>
        </p:nvPicPr>
        <p:blipFill rotWithShape="1">
          <a:blip r:embed="rId6" cstate="print">
            <a:extLst>
              <a:ext uri="{28A0092B-C50C-407E-A947-70E740481C1C}">
                <a14:useLocalDpi xmlns:a14="http://schemas.microsoft.com/office/drawing/2010/main" val="0"/>
              </a:ext>
            </a:extLst>
          </a:blip>
          <a:srcRect l="24102" t="14557" r="35656" b="18161"/>
          <a:stretch/>
        </p:blipFill>
        <p:spPr>
          <a:xfrm>
            <a:off x="272976" y="6176640"/>
            <a:ext cx="607088" cy="607781"/>
          </a:xfrm>
          <a:prstGeom prst="rect">
            <a:avLst/>
          </a:prstGeom>
        </p:spPr>
      </p:pic>
      <p:pic>
        <p:nvPicPr>
          <p:cNvPr id="26" name="Picture 25"/>
          <p:cNvPicPr>
            <a:picLocks noChangeAspect="1"/>
          </p:cNvPicPr>
          <p:nvPr/>
        </p:nvPicPr>
        <p:blipFill rotWithShape="1">
          <a:blip r:embed="rId7" cstate="print">
            <a:extLst>
              <a:ext uri="{28A0092B-C50C-407E-A947-70E740481C1C}">
                <a14:useLocalDpi xmlns:a14="http://schemas.microsoft.com/office/drawing/2010/main" val="0"/>
              </a:ext>
            </a:extLst>
          </a:blip>
          <a:srcRect l="14481" t="29143" r="21913" b="33350"/>
          <a:stretch/>
        </p:blipFill>
        <p:spPr>
          <a:xfrm>
            <a:off x="2482263" y="6334735"/>
            <a:ext cx="1210950" cy="326924"/>
          </a:xfrm>
          <a:prstGeom prst="rect">
            <a:avLst/>
          </a:prstGeom>
        </p:spPr>
      </p:pic>
      <p:sp>
        <p:nvSpPr>
          <p:cNvPr id="28" name="כותרת משנה 2"/>
          <p:cNvSpPr>
            <a:spLocks noGrp="1"/>
          </p:cNvSpPr>
          <p:nvPr>
            <p:ph type="subTitle" idx="1"/>
          </p:nvPr>
        </p:nvSpPr>
        <p:spPr>
          <a:xfrm>
            <a:off x="2164813" y="5169349"/>
            <a:ext cx="1825379" cy="467548"/>
          </a:xfrm>
        </p:spPr>
        <p:txBody>
          <a:bodyPr>
            <a:normAutofit/>
          </a:bodyPr>
          <a:lstStyle/>
          <a:p>
            <a:r>
              <a:rPr lang="en-US" sz="1800" dirty="0">
                <a:solidFill>
                  <a:schemeClr val="bg1"/>
                </a:solidFill>
                <a:latin typeface="Tahoma" pitchFamily="34" charset="0"/>
                <a:ea typeface="Tahoma" pitchFamily="34" charset="0"/>
                <a:cs typeface="Tahoma" pitchFamily="34" charset="0"/>
              </a:rPr>
              <a:t>June </a:t>
            </a:r>
            <a:r>
              <a:rPr lang="he-IL" sz="1800" dirty="0">
                <a:solidFill>
                  <a:schemeClr val="bg1"/>
                </a:solidFill>
                <a:latin typeface="Tahoma" pitchFamily="34" charset="0"/>
                <a:ea typeface="Tahoma" pitchFamily="34" charset="0"/>
                <a:cs typeface="Tahoma" pitchFamily="34" charset="0"/>
              </a:rPr>
              <a:t>2022</a:t>
            </a:r>
          </a:p>
        </p:txBody>
      </p:sp>
      <p:sp>
        <p:nvSpPr>
          <p:cNvPr id="3" name="Rectangle 2"/>
          <p:cNvSpPr/>
          <p:nvPr/>
        </p:nvSpPr>
        <p:spPr>
          <a:xfrm>
            <a:off x="654013" y="495340"/>
            <a:ext cx="5215936" cy="4278094"/>
          </a:xfrm>
          <a:prstGeom prst="rect">
            <a:avLst/>
          </a:prstGeom>
        </p:spPr>
        <p:txBody>
          <a:bodyPr wrap="square">
            <a:spAutoFit/>
          </a:bodyPr>
          <a:lstStyle/>
          <a:p>
            <a:pPr algn="ctr" rtl="1"/>
            <a:r>
              <a:rPr lang="en-US" sz="2800" b="1" dirty="0">
                <a:solidFill>
                  <a:srgbClr val="EC1C3C"/>
                </a:solidFill>
                <a:latin typeface="Tahoma" pitchFamily="34" charset="0"/>
                <a:ea typeface="Tahoma" pitchFamily="34" charset="0"/>
                <a:cs typeface="Tahoma" pitchFamily="34" charset="0"/>
              </a:rPr>
              <a:t>Final Report</a:t>
            </a:r>
            <a:br>
              <a:rPr lang="en-US" sz="2800" b="1" dirty="0">
                <a:solidFill>
                  <a:srgbClr val="EC1C3C"/>
                </a:solidFill>
                <a:latin typeface="Tahoma" pitchFamily="34" charset="0"/>
                <a:ea typeface="Tahoma" pitchFamily="34" charset="0"/>
                <a:cs typeface="Tahoma" pitchFamily="34" charset="0"/>
              </a:rPr>
            </a:br>
            <a:endParaRPr lang="he-IL" sz="2800" b="1" dirty="0">
              <a:solidFill>
                <a:srgbClr val="EC1C3C"/>
              </a:solidFill>
              <a:highlight>
                <a:srgbClr val="FFFF00"/>
              </a:highlight>
              <a:latin typeface="Tahoma" pitchFamily="34" charset="0"/>
              <a:ea typeface="Tahoma" pitchFamily="34" charset="0"/>
              <a:cs typeface="Tahoma" pitchFamily="34" charset="0"/>
            </a:endParaRPr>
          </a:p>
          <a:p>
            <a:pPr algn="ctr" rtl="1"/>
            <a:r>
              <a:rPr lang="en-US" sz="4400" b="1" dirty="0">
                <a:solidFill>
                  <a:srgbClr val="EC1C3C"/>
                </a:solidFill>
                <a:latin typeface="Tahoma" pitchFamily="34" charset="0"/>
                <a:ea typeface="Tahoma" pitchFamily="34" charset="0"/>
                <a:cs typeface="Tahoma" pitchFamily="34" charset="0"/>
              </a:rPr>
              <a:t>Team Trainings</a:t>
            </a:r>
          </a:p>
          <a:p>
            <a:pPr algn="ctr" rtl="1"/>
            <a:r>
              <a:rPr lang="he-IL" sz="4400" b="1" dirty="0">
                <a:solidFill>
                  <a:srgbClr val="EC1C3C"/>
                </a:solidFill>
                <a:latin typeface="Tahoma" pitchFamily="34" charset="0"/>
                <a:ea typeface="Tahoma" pitchFamily="34" charset="0"/>
                <a:cs typeface="Tahoma" pitchFamily="34" charset="0"/>
              </a:rPr>
              <a:t>2021/22</a:t>
            </a:r>
            <a:br>
              <a:rPr lang="he-IL" sz="3200" b="1" dirty="0">
                <a:solidFill>
                  <a:srgbClr val="EC1C3C"/>
                </a:solidFill>
                <a:latin typeface="Tahoma" panose="020B0604030504040204" pitchFamily="34" charset="0"/>
                <a:ea typeface="Tahoma" panose="020B0604030504040204" pitchFamily="34" charset="0"/>
                <a:cs typeface="Tahoma" panose="020B0604030504040204" pitchFamily="34" charset="0"/>
              </a:rPr>
            </a:br>
            <a:endParaRPr lang="he-IL" sz="3200" b="1" dirty="0">
              <a:solidFill>
                <a:srgbClr val="EC1C3C"/>
              </a:solidFill>
              <a:latin typeface="Tahoma" panose="020B0604030504040204" pitchFamily="34" charset="0"/>
              <a:ea typeface="Tahoma" panose="020B0604030504040204" pitchFamily="34" charset="0"/>
              <a:cs typeface="Tahoma" panose="020B0604030504040204" pitchFamily="34" charset="0"/>
            </a:endParaRPr>
          </a:p>
          <a:p>
            <a:pPr algn="ctr" rtl="1"/>
            <a:br>
              <a:rPr lang="en-US" sz="2400" b="1" dirty="0">
                <a:solidFill>
                  <a:srgbClr val="EC1C3C"/>
                </a:solidFill>
                <a:latin typeface="Tahoma" panose="020B0604030504040204" pitchFamily="34" charset="0"/>
                <a:ea typeface="Tahoma" panose="020B0604030504040204" pitchFamily="34" charset="0"/>
                <a:cs typeface="Tahoma" panose="020B0604030504040204" pitchFamily="34" charset="0"/>
              </a:rPr>
            </a:br>
            <a:r>
              <a:rPr lang="he-IL" sz="2400" b="1" dirty="0">
                <a:solidFill>
                  <a:srgbClr val="EC1C3C"/>
                </a:solidFill>
                <a:latin typeface="Tahoma" panose="020B0604030504040204" pitchFamily="34" charset="0"/>
                <a:ea typeface="Tahoma" panose="020B0604030504040204" pitchFamily="34" charset="0"/>
                <a:cs typeface="Tahoma" panose="020B0604030504040204" pitchFamily="34" charset="0"/>
              </a:rPr>
              <a:t>  </a:t>
            </a:r>
            <a:r>
              <a:rPr lang="en-US" sz="2400" b="1" dirty="0">
                <a:solidFill>
                  <a:srgbClr val="EC1C3C"/>
                </a:solidFill>
                <a:latin typeface="Tahoma" panose="020B0604030504040204" pitchFamily="34" charset="0"/>
                <a:ea typeface="Tahoma" panose="020B0604030504040204" pitchFamily="34" charset="0"/>
                <a:cs typeface="Tahoma" panose="020B0604030504040204" pitchFamily="34" charset="0"/>
              </a:rPr>
              <a:t>Submitted as Part of Phase B Urban95 TLV Program Evaluation</a:t>
            </a:r>
          </a:p>
        </p:txBody>
      </p:sp>
      <p:sp>
        <p:nvSpPr>
          <p:cNvPr id="24" name="Rectangle 23"/>
          <p:cNvSpPr/>
          <p:nvPr/>
        </p:nvSpPr>
        <p:spPr>
          <a:xfrm>
            <a:off x="49356" y="-32864"/>
            <a:ext cx="604657" cy="2327671"/>
          </a:xfrm>
          <a:prstGeom prst="rect">
            <a:avLst/>
          </a:prstGeom>
          <a:solidFill>
            <a:srgbClr val="F7E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448C34A4-B4F7-4AA3-A081-B0B84C733A35}"/>
              </a:ext>
            </a:extLst>
          </p:cNvPr>
          <p:cNvPicPr>
            <a:picLocks noChangeAspect="1"/>
          </p:cNvPicPr>
          <p:nvPr/>
        </p:nvPicPr>
        <p:blipFill>
          <a:blip r:embed="rId8"/>
          <a:stretch>
            <a:fillRect/>
          </a:stretch>
        </p:blipFill>
        <p:spPr>
          <a:xfrm>
            <a:off x="8970668" y="2806839"/>
            <a:ext cx="2914650" cy="2809875"/>
          </a:xfrm>
          <a:prstGeom prst="rect">
            <a:avLst/>
          </a:prstGeom>
        </p:spPr>
      </p:pic>
      <p:pic>
        <p:nvPicPr>
          <p:cNvPr id="6" name="Picture 5">
            <a:extLst>
              <a:ext uri="{FF2B5EF4-FFF2-40B4-BE49-F238E27FC236}">
                <a16:creationId xmlns:a16="http://schemas.microsoft.com/office/drawing/2014/main" id="{B4BF99CA-3511-4A75-B72B-EAEF6183FA7C}"/>
              </a:ext>
            </a:extLst>
          </p:cNvPr>
          <p:cNvPicPr>
            <a:picLocks noChangeAspect="1"/>
          </p:cNvPicPr>
          <p:nvPr/>
        </p:nvPicPr>
        <p:blipFill>
          <a:blip r:embed="rId9"/>
          <a:stretch>
            <a:fillRect/>
          </a:stretch>
        </p:blipFill>
        <p:spPr>
          <a:xfrm>
            <a:off x="6669381" y="272999"/>
            <a:ext cx="5215937" cy="2536876"/>
          </a:xfrm>
          <a:prstGeom prst="rect">
            <a:avLst/>
          </a:prstGeom>
        </p:spPr>
      </p:pic>
      <p:grpSp>
        <p:nvGrpSpPr>
          <p:cNvPr id="10" name="Group 9">
            <a:extLst>
              <a:ext uri="{FF2B5EF4-FFF2-40B4-BE49-F238E27FC236}">
                <a16:creationId xmlns:a16="http://schemas.microsoft.com/office/drawing/2014/main" id="{1A30C684-FCC2-4274-AD97-E50613D244E9}"/>
              </a:ext>
            </a:extLst>
          </p:cNvPr>
          <p:cNvGrpSpPr/>
          <p:nvPr/>
        </p:nvGrpSpPr>
        <p:grpSpPr>
          <a:xfrm>
            <a:off x="6749877" y="4538392"/>
            <a:ext cx="1247686" cy="1336810"/>
            <a:chOff x="8029663" y="4403132"/>
            <a:chExt cx="1247686" cy="1336810"/>
          </a:xfrm>
        </p:grpSpPr>
        <p:pic>
          <p:nvPicPr>
            <p:cNvPr id="1026" name="Picture 2" descr="אירוע הפתיחה של סלתא דב הוז | עיריית תל אביב - יפו">
              <a:extLst>
                <a:ext uri="{FF2B5EF4-FFF2-40B4-BE49-F238E27FC236}">
                  <a16:creationId xmlns:a16="http://schemas.microsoft.com/office/drawing/2014/main" id="{E07E2B01-6B17-4D06-A992-CC71590307D9}"/>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51327" t="21646" b="33085"/>
            <a:stretch/>
          </p:blipFill>
          <p:spPr bwMode="auto">
            <a:xfrm>
              <a:off x="8045691" y="4403132"/>
              <a:ext cx="1217498" cy="113234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19E51557-597B-4AE5-8ED9-6570E352AC78}"/>
                </a:ext>
              </a:extLst>
            </p:cNvPr>
            <p:cNvSpPr/>
            <p:nvPr/>
          </p:nvSpPr>
          <p:spPr>
            <a:xfrm>
              <a:off x="8029663" y="5285422"/>
              <a:ext cx="1247686" cy="454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
        <p:nvSpPr>
          <p:cNvPr id="9" name="Rectangle 8">
            <a:extLst>
              <a:ext uri="{FF2B5EF4-FFF2-40B4-BE49-F238E27FC236}">
                <a16:creationId xmlns:a16="http://schemas.microsoft.com/office/drawing/2014/main" id="{1CD17136-B045-4FBE-8C60-8C19661469DD}"/>
              </a:ext>
            </a:extLst>
          </p:cNvPr>
          <p:cNvSpPr/>
          <p:nvPr/>
        </p:nvSpPr>
        <p:spPr>
          <a:xfrm>
            <a:off x="6534891" y="272999"/>
            <a:ext cx="5458594" cy="5478975"/>
          </a:xfrm>
          <a:prstGeom prst="rect">
            <a:avLst/>
          </a:prstGeom>
          <a:no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120382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C321712-9436-436B-964E-73BED85A0BA7}"/>
              </a:ext>
            </a:extLst>
          </p:cNvPr>
          <p:cNvSpPr/>
          <p:nvPr/>
        </p:nvSpPr>
        <p:spPr>
          <a:xfrm>
            <a:off x="0" y="400110"/>
            <a:ext cx="5402160" cy="6035524"/>
          </a:xfrm>
          <a:prstGeom prst="rect">
            <a:avLst/>
          </a:prstGeom>
          <a:solidFill>
            <a:srgbClr val="F2D63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10</a:t>
            </a:fld>
            <a:endParaRPr lang="en-US" sz="1400"/>
          </a:p>
        </p:txBody>
      </p:sp>
      <p:sp>
        <p:nvSpPr>
          <p:cNvPr id="3" name="Rectangle 2"/>
          <p:cNvSpPr/>
          <p:nvPr/>
        </p:nvSpPr>
        <p:spPr>
          <a:xfrm>
            <a:off x="127574" y="869911"/>
            <a:ext cx="11936852" cy="415498"/>
          </a:xfrm>
          <a:prstGeom prst="rect">
            <a:avLst/>
          </a:prstGeom>
        </p:spPr>
        <p:txBody>
          <a:bodyPr wrap="square">
            <a:spAutoFit/>
          </a:bodyPr>
          <a:lstStyle/>
          <a:p>
            <a:pPr algn="l">
              <a:lnSpc>
                <a:spcPct val="150000"/>
              </a:lnSpc>
            </a:pPr>
            <a:r>
              <a:rPr lang="en-US" sz="1400">
                <a:latin typeface="Tahoma" panose="020B0604030504040204" pitchFamily="34" charset="0"/>
                <a:ea typeface="Tahoma" panose="020B0604030504040204" pitchFamily="34" charset="0"/>
                <a:cs typeface="Tahoma" panose="020B0604030504040204" pitchFamily="34" charset="0"/>
              </a:rPr>
              <a:t> </a:t>
            </a:r>
          </a:p>
        </p:txBody>
      </p:sp>
      <p:sp>
        <p:nvSpPr>
          <p:cNvPr id="9" name="TextBox 8">
            <a:extLst>
              <a:ext uri="{FF2B5EF4-FFF2-40B4-BE49-F238E27FC236}">
                <a16:creationId xmlns:a16="http://schemas.microsoft.com/office/drawing/2014/main" id="{AA2CE96C-6C84-469E-BF73-6DE55D02A9A7}"/>
              </a:ext>
            </a:extLst>
          </p:cNvPr>
          <p:cNvSpPr txBox="1"/>
          <p:nvPr/>
        </p:nvSpPr>
        <p:spPr>
          <a:xfrm>
            <a:off x="0" y="0"/>
            <a:ext cx="12192000" cy="400110"/>
          </a:xfrm>
          <a:prstGeom prst="rect">
            <a:avLst/>
          </a:prstGeom>
          <a:solidFill>
            <a:srgbClr val="EC1C3C"/>
          </a:solidFill>
        </p:spPr>
        <p:txBody>
          <a:bodyPr wrap="square" rtlCol="0">
            <a:spAutoFit/>
          </a:bodyPr>
          <a:lstStyle/>
          <a:p>
            <a:r>
              <a:rPr lang="en-US" sz="2000" b="1" dirty="0">
                <a:solidFill>
                  <a:schemeClr val="bg1"/>
                </a:solidFill>
                <a:latin typeface="Tahoma" pitchFamily="34" charset="0"/>
                <a:ea typeface="Tahoma" pitchFamily="34" charset="0"/>
                <a:cs typeface="Tahoma" pitchFamily="34" charset="0"/>
              </a:rPr>
              <a:t>The Mix of Participants – Aligning All Relevant Bodies in the Municipality</a:t>
            </a:r>
            <a:endParaRPr lang="he-IL" sz="2000" b="1" dirty="0">
              <a:solidFill>
                <a:schemeClr val="bg1"/>
              </a:solidFill>
              <a:latin typeface="Tahoma" pitchFamily="34" charset="0"/>
              <a:ea typeface="Tahoma" pitchFamily="34" charset="0"/>
              <a:cs typeface="Tahoma" pitchFamily="34" charset="0"/>
            </a:endParaRPr>
          </a:p>
        </p:txBody>
      </p:sp>
      <p:sp>
        <p:nvSpPr>
          <p:cNvPr id="7" name="TextBox 6">
            <a:extLst>
              <a:ext uri="{FF2B5EF4-FFF2-40B4-BE49-F238E27FC236}">
                <a16:creationId xmlns:a16="http://schemas.microsoft.com/office/drawing/2014/main" id="{68748D62-E8AB-4163-8613-5B86FB1C4511}"/>
              </a:ext>
            </a:extLst>
          </p:cNvPr>
          <p:cNvSpPr txBox="1"/>
          <p:nvPr/>
        </p:nvSpPr>
        <p:spPr>
          <a:xfrm>
            <a:off x="5428122" y="406840"/>
            <a:ext cx="6334186" cy="6293454"/>
          </a:xfrm>
          <a:prstGeom prst="rect">
            <a:avLst/>
          </a:prstGeom>
          <a:noFill/>
        </p:spPr>
        <p:txBody>
          <a:bodyPr wrap="square">
            <a:spAutoFit/>
          </a:bodyPr>
          <a:lstStyle/>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There were</a:t>
            </a:r>
            <a:r>
              <a:rPr kumimoji="0" lang="en-US" sz="10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knowledge gaps</a:t>
            </a:r>
            <a:r>
              <a:rPr kumimoji="0" lang="en-US" sz="100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between headquarter staff members and facilitators. Therefore, the relevance and amount of academic content and workshops</a:t>
            </a: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were experienced differently:</a:t>
            </a:r>
            <a:b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Among </a:t>
            </a:r>
            <a:r>
              <a:rPr kumimoji="0" lang="en-US" sz="10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headquarter staff members</a:t>
            </a: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r>
              <a:rPr kumimoji="0" lang="en-US" sz="10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who are focused on organizational aspects, being exposed to information on parents and children was </a:t>
            </a:r>
            <a:r>
              <a:rPr kumimoji="0" lang="en-US" sz="10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mind-opening</a:t>
            </a: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influenced how they perceived their relationship and communication with the participants.</a:t>
            </a:r>
            <a:b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0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Workshop facilitators </a:t>
            </a: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expressed the need for a </a:t>
            </a:r>
            <a:r>
              <a:rPr kumimoji="0" lang="en-US" sz="10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more practical discourse</a:t>
            </a: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that was relevant to their work.</a:t>
            </a:r>
            <a:endParaRPr kumimoji="0" lang="he-IL" sz="100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Training instructors</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reported that when the group mix was diverse, they found it difficult to provide</a:t>
            </a:r>
            <a:r>
              <a:rPr lang="en-US" sz="1000" dirty="0">
                <a:solidFill>
                  <a:prstClr val="black"/>
                </a:solidFill>
                <a:latin typeface="Tahoma" panose="020B0604030504040204" pitchFamily="34" charset="0"/>
                <a:ea typeface="Tahoma" panose="020B0604030504040204" pitchFamily="34" charset="0"/>
                <a:cs typeface="Tahoma" panose="020B0604030504040204" pitchFamily="34" charset="0"/>
              </a:rPr>
              <a:t> solutions and make adjustments to the participants’ various needs.</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lang="en-US" sz="1000" dirty="0">
                <a:solidFill>
                  <a:prstClr val="black"/>
                </a:solidFill>
                <a:latin typeface="Tahoma" panose="020B0604030504040204" pitchFamily="34" charset="0"/>
                <a:ea typeface="Tahoma" panose="020B0604030504040204" pitchFamily="34" charset="0"/>
                <a:cs typeface="Tahoma" panose="020B0604030504040204" pitchFamily="34" charset="0"/>
              </a:rPr>
              <a:t>There was also notable variance in the facilitators group, due to the different characteristics of each activity type:</a:t>
            </a:r>
          </a:p>
          <a:p>
            <a:pPr marL="285750" indent="-285750" algn="l">
              <a:lnSpc>
                <a:spcPct val="150000"/>
              </a:lnSpc>
              <a:buClr>
                <a:srgbClr val="F9BC25"/>
              </a:buClr>
              <a:buFont typeface="Tahoma" panose="020B0604030504040204" pitchFamily="34" charset="0"/>
              <a:buChar char="█"/>
              <a:defRPr/>
            </a:pPr>
            <a:endPar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endPar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algn="l">
              <a:lnSpc>
                <a:spcPct val="150000"/>
              </a:lnSpc>
              <a:buClr>
                <a:srgbClr val="F9BC25"/>
              </a:buClr>
              <a:defRPr/>
            </a:pPr>
            <a:endParaRPr lang="en-US" sz="1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Participants l</a:t>
            </a:r>
            <a:r>
              <a:rPr kumimoji="0" lang="en-US" sz="100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ook at</a:t>
            </a: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think about </a:t>
            </a:r>
            <a:r>
              <a:rPr kumimoji="0" lang="en-US" sz="10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group</a:t>
            </a: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in fundamentally </a:t>
            </a:r>
            <a:r>
              <a:rPr lang="en-US" sz="1000" dirty="0">
                <a:solidFill>
                  <a:prstClr val="black"/>
                </a:solidFill>
                <a:latin typeface="Tahoma" panose="020B0604030504040204" pitchFamily="34" charset="0"/>
                <a:ea typeface="Tahoma" panose="020B0604030504040204" pitchFamily="34" charset="0"/>
                <a:cs typeface="Tahoma" panose="020B0604030504040204" pitchFamily="34" charset="0"/>
              </a:rPr>
              <a:t>different ways and have different </a:t>
            </a:r>
            <a:r>
              <a:rPr lang="en-US" sz="1000" b="1" dirty="0">
                <a:solidFill>
                  <a:prstClr val="black"/>
                </a:solidFill>
                <a:latin typeface="Tahoma" panose="020B0604030504040204" pitchFamily="34" charset="0"/>
                <a:ea typeface="Tahoma" panose="020B0604030504040204" pitchFamily="34" charset="0"/>
                <a:cs typeface="Tahoma" panose="020B0604030504040204" pitchFamily="34" charset="0"/>
              </a:rPr>
              <a:t>perceptions of the role of the facilitator</a:t>
            </a:r>
            <a:r>
              <a:rPr lang="en-US" sz="1000" dirty="0">
                <a:solidFill>
                  <a:prstClr val="black"/>
                </a:solidFill>
                <a:latin typeface="Tahoma" panose="020B0604030504040204" pitchFamily="34" charset="0"/>
                <a:ea typeface="Tahoma" panose="020B0604030504040204" pitchFamily="34" charset="0"/>
                <a:cs typeface="Tahoma" panose="020B0604030504040204" pitchFamily="34" charset="0"/>
              </a:rPr>
              <a:t>.</a:t>
            </a:r>
            <a:endParaRPr lang="he-IL" sz="1000" b="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kumimoji="0" lang="en-US" sz="100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Digita</a:t>
            </a:r>
            <a:r>
              <a:rPr lang="en-US" sz="1000" dirty="0">
                <a:solidFill>
                  <a:prstClr val="black"/>
                </a:solidFill>
                <a:latin typeface="Tahoma" panose="020B0604030504040204" pitchFamily="34" charset="0"/>
                <a:ea typeface="Tahoma" panose="020B0604030504040204" pitchFamily="34" charset="0"/>
                <a:cs typeface="Tahoma" panose="020B0604030504040204" pitchFamily="34" charset="0"/>
              </a:rPr>
              <a:t>f facilitators expressed a need for solutions for coping with the transience and low participant commitment and for processing their feelings as facilitators in this unique position.</a:t>
            </a:r>
            <a:endParaRPr kumimoji="0" lang="he-IL" sz="100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 the start of the process</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the </a:t>
            </a:r>
            <a:r>
              <a:rPr kumimoji="0" lang="en-US" sz="10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diversity in the groups contributed to expanding perspectives</a:t>
            </a: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getting to know additional aspects of the ‘activity event.’ Later on, it became necessary to divide the groups by professional affiliation so the work could be more </a:t>
            </a:r>
            <a:r>
              <a:rPr kumimoji="0" lang="en-US" sz="10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relevant and focused</a:t>
            </a:r>
            <a:r>
              <a:rPr kumimoji="0" lang="en-US" sz="10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The discussions indicated that the coordinators, as an ‘activity supporting arm,’ gained more from the diversity and being exposed to the facilitators’ experience, while the facilitators did not gain as much from being exposed to the coordinators’ perspective, and needed a sharing circle that was relevant to their role.</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Table 5">
            <a:extLst>
              <a:ext uri="{FF2B5EF4-FFF2-40B4-BE49-F238E27FC236}">
                <a16:creationId xmlns:a16="http://schemas.microsoft.com/office/drawing/2014/main" id="{47CD98C8-3234-4552-8128-94E373D39D2D}"/>
              </a:ext>
            </a:extLst>
          </p:cNvPr>
          <p:cNvGraphicFramePr>
            <a:graphicFrameLocks noGrp="1"/>
          </p:cNvGraphicFramePr>
          <p:nvPr>
            <p:extLst>
              <p:ext uri="{D42A27DB-BD31-4B8C-83A1-F6EECF244321}">
                <p14:modId xmlns:p14="http://schemas.microsoft.com/office/powerpoint/2010/main" val="956119958"/>
              </p:ext>
            </p:extLst>
          </p:nvPr>
        </p:nvGraphicFramePr>
        <p:xfrm>
          <a:off x="5509487" y="2986662"/>
          <a:ext cx="6427364" cy="1015664"/>
        </p:xfrm>
        <a:graphic>
          <a:graphicData uri="http://schemas.openxmlformats.org/drawingml/2006/table">
            <a:tbl>
              <a:tblPr rtl="1">
                <a:tableStyleId>{5940675A-B579-460E-94D1-54222C63F5DA}</a:tableStyleId>
              </a:tblPr>
              <a:tblGrid>
                <a:gridCol w="3213682">
                  <a:extLst>
                    <a:ext uri="{9D8B030D-6E8A-4147-A177-3AD203B41FA5}">
                      <a16:colId xmlns:a16="http://schemas.microsoft.com/office/drawing/2014/main" val="2756848628"/>
                    </a:ext>
                  </a:extLst>
                </a:gridCol>
                <a:gridCol w="3213682">
                  <a:extLst>
                    <a:ext uri="{9D8B030D-6E8A-4147-A177-3AD203B41FA5}">
                      <a16:colId xmlns:a16="http://schemas.microsoft.com/office/drawing/2014/main" val="4120871959"/>
                    </a:ext>
                  </a:extLst>
                </a:gridCol>
              </a:tblGrid>
              <a:tr h="253916">
                <a:tc>
                  <a:txBody>
                    <a:bodyPr/>
                    <a:lstStyle/>
                    <a:p>
                      <a:pPr algn="l" rtl="0"/>
                      <a:r>
                        <a:rPr lang="en-US" sz="1000" b="1" dirty="0">
                          <a:solidFill>
                            <a:schemeClr val="bg1"/>
                          </a:solidFill>
                          <a:latin typeface="Tahoma" panose="020B0604030504040204" pitchFamily="34" charset="0"/>
                          <a:ea typeface="Tahoma" panose="020B0604030504040204" pitchFamily="34" charset="0"/>
                          <a:cs typeface="Tahoma" panose="020B0604030504040204" pitchFamily="34" charset="0"/>
                        </a:rPr>
                        <a:t>SALTA</a:t>
                      </a:r>
                      <a:endParaRPr lang="he-IL" sz="1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tc>
                  <a:txBody>
                    <a:bodyPr/>
                    <a:lstStyle/>
                    <a:p>
                      <a:pPr algn="l" rtl="0"/>
                      <a:r>
                        <a:rPr lang="en-US" sz="1000" b="1" dirty="0">
                          <a:solidFill>
                            <a:schemeClr val="bg1"/>
                          </a:solidFill>
                          <a:latin typeface="Tahoma" panose="020B0604030504040204" pitchFamily="34" charset="0"/>
                          <a:ea typeface="Tahoma" panose="020B0604030504040204" pitchFamily="34" charset="0"/>
                          <a:cs typeface="Tahoma" panose="020B0604030504040204" pitchFamily="34" charset="0"/>
                        </a:rPr>
                        <a:t>Digitaf</a:t>
                      </a:r>
                      <a:endParaRPr lang="he-IL" sz="1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extLst>
                  <a:ext uri="{0D108BD9-81ED-4DB2-BD59-A6C34878D82A}">
                    <a16:rowId xmlns:a16="http://schemas.microsoft.com/office/drawing/2014/main" val="937352845"/>
                  </a:ext>
                </a:extLst>
              </a:tr>
              <a:tr h="253916">
                <a:tc>
                  <a:txBody>
                    <a:bodyPr/>
                    <a:lstStyle/>
                    <a:p>
                      <a:pPr algn="l" rtl="0"/>
                      <a:r>
                        <a:rPr lang="en-US" sz="1000" dirty="0">
                          <a:latin typeface="Tahoma" panose="020B0604030504040204" pitchFamily="34" charset="0"/>
                          <a:ea typeface="Tahoma" panose="020B0604030504040204" pitchFamily="34" charset="0"/>
                          <a:cs typeface="Tahoma" panose="020B0604030504040204" pitchFamily="34" charset="0"/>
                        </a:rPr>
                        <a:t>Ongoing workshops</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tc>
                  <a:txBody>
                    <a:bodyPr/>
                    <a:lstStyle/>
                    <a:p>
                      <a:pPr algn="l" rtl="0"/>
                      <a:r>
                        <a:rPr lang="en-US" sz="1000" dirty="0">
                          <a:latin typeface="Tahoma" panose="020B0604030504040204" pitchFamily="34" charset="0"/>
                          <a:ea typeface="Tahoma" panose="020B0604030504040204" pitchFamily="34" charset="0"/>
                          <a:cs typeface="Tahoma" panose="020B0604030504040204" pitchFamily="34" charset="0"/>
                        </a:rPr>
                        <a:t>One-time activities</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extLst>
                  <a:ext uri="{0D108BD9-81ED-4DB2-BD59-A6C34878D82A}">
                    <a16:rowId xmlns:a16="http://schemas.microsoft.com/office/drawing/2014/main" val="3598211917"/>
                  </a:ext>
                </a:extLst>
              </a:tr>
              <a:tr h="253916">
                <a:tc>
                  <a:txBody>
                    <a:bodyPr/>
                    <a:lstStyle/>
                    <a:p>
                      <a:pPr algn="l" rtl="0"/>
                      <a:r>
                        <a:rPr lang="en-US" sz="1000" dirty="0">
                          <a:latin typeface="Tahoma" panose="020B0604030504040204" pitchFamily="34" charset="0"/>
                          <a:ea typeface="Tahoma" panose="020B0604030504040204" pitchFamily="34" charset="0"/>
                          <a:cs typeface="Tahoma" panose="020B0604030504040204" pitchFamily="34" charset="0"/>
                        </a:rPr>
                        <a:t>Process-oriented workshops, emotional involvement</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tc>
                  <a:txBody>
                    <a:bodyPr/>
                    <a:lstStyle/>
                    <a:p>
                      <a:pPr algn="l" rtl="0"/>
                      <a:r>
                        <a:rPr lang="en-US" sz="1000" dirty="0">
                          <a:latin typeface="Tahoma" panose="020B0604030504040204" pitchFamily="34" charset="0"/>
                          <a:ea typeface="Tahoma" panose="020B0604030504040204" pitchFamily="34" charset="0"/>
                          <a:cs typeface="Tahoma" panose="020B0604030504040204" pitchFamily="34" charset="0"/>
                        </a:rPr>
                        <a:t>Cultural consumption – arts and crafts, music, theater</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extLst>
                  <a:ext uri="{0D108BD9-81ED-4DB2-BD59-A6C34878D82A}">
                    <a16:rowId xmlns:a16="http://schemas.microsoft.com/office/drawing/2014/main" val="3154839620"/>
                  </a:ext>
                </a:extLst>
              </a:tr>
              <a:tr h="253916">
                <a:tc>
                  <a:txBody>
                    <a:bodyPr/>
                    <a:lstStyle/>
                    <a:p>
                      <a:pPr algn="l" rtl="0"/>
                      <a:r>
                        <a:rPr lang="en-US" sz="1000" dirty="0">
                          <a:latin typeface="Tahoma" panose="020B0604030504040204" pitchFamily="34" charset="0"/>
                          <a:ea typeface="Tahoma" panose="020B0604030504040204" pitchFamily="34" charset="0"/>
                          <a:cs typeface="Tahoma" panose="020B0604030504040204" pitchFamily="34" charset="0"/>
                        </a:rPr>
                        <a:t>Subsidized cost</a:t>
                      </a:r>
                      <a:r>
                        <a:rPr lang="en-US" sz="1000" baseline="0" dirty="0">
                          <a:latin typeface="Tahoma" panose="020B0604030504040204" pitchFamily="34" charset="0"/>
                          <a:ea typeface="Tahoma" panose="020B0604030504040204" pitchFamily="34" charset="0"/>
                          <a:cs typeface="Tahoma" panose="020B0604030504040204" pitchFamily="34" charset="0"/>
                        </a:rPr>
                        <a:t> – higher consumer commitment</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tc>
                  <a:txBody>
                    <a:bodyPr/>
                    <a:lstStyle/>
                    <a:p>
                      <a:pPr algn="l" rtl="0"/>
                      <a:r>
                        <a:rPr lang="en-US" sz="1000" dirty="0">
                          <a:latin typeface="Tahoma" panose="020B0604030504040204" pitchFamily="34" charset="0"/>
                          <a:ea typeface="Tahoma" panose="020B0604030504040204" pitchFamily="34" charset="0"/>
                          <a:cs typeface="Tahoma" panose="020B0604030504040204" pitchFamily="34" charset="0"/>
                        </a:rPr>
                        <a:t>Minimal cost or free – low consumer</a:t>
                      </a:r>
                      <a:r>
                        <a:rPr lang="en-US" sz="1000" baseline="0" dirty="0">
                          <a:latin typeface="Tahoma" panose="020B0604030504040204" pitchFamily="34" charset="0"/>
                          <a:ea typeface="Tahoma" panose="020B0604030504040204" pitchFamily="34" charset="0"/>
                          <a:cs typeface="Tahoma" panose="020B0604030504040204" pitchFamily="34" charset="0"/>
                        </a:rPr>
                        <a:t> commitment</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extLst>
                  <a:ext uri="{0D108BD9-81ED-4DB2-BD59-A6C34878D82A}">
                    <a16:rowId xmlns:a16="http://schemas.microsoft.com/office/drawing/2014/main" val="3942640000"/>
                  </a:ext>
                </a:extLst>
              </a:tr>
            </a:tbl>
          </a:graphicData>
        </a:graphic>
      </p:graphicFrame>
      <p:sp>
        <p:nvSpPr>
          <p:cNvPr id="10" name="TextBox 9">
            <a:extLst>
              <a:ext uri="{FF2B5EF4-FFF2-40B4-BE49-F238E27FC236}">
                <a16:creationId xmlns:a16="http://schemas.microsoft.com/office/drawing/2014/main" id="{4BC4B664-2A07-4F7A-8727-8263BC05755C}"/>
              </a:ext>
            </a:extLst>
          </p:cNvPr>
          <p:cNvSpPr txBox="1"/>
          <p:nvPr/>
        </p:nvSpPr>
        <p:spPr>
          <a:xfrm>
            <a:off x="1150760" y="5910380"/>
            <a:ext cx="3812660" cy="600164"/>
          </a:xfrm>
          <a:prstGeom prst="rect">
            <a:avLst/>
          </a:prstGeom>
          <a:solidFill>
            <a:schemeClr val="bg2"/>
          </a:solidFill>
        </p:spPr>
        <p:txBody>
          <a:bodyPr wrap="square">
            <a:spAutoFit/>
          </a:bodyPr>
          <a:lstStyle/>
          <a:p>
            <a:pPr algn="l"/>
            <a:r>
              <a:rPr kumimoji="0" lang="en-US" sz="1100" b="0" i="1" u="none" strike="noStrike" kern="1200" cap="none" spc="0" normalizeH="0" baseline="0" noProof="0" dirty="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rPr>
              <a:t>“People are a lot more invested</a:t>
            </a:r>
            <a:r>
              <a:rPr kumimoji="0" lang="en-US" sz="1100" b="0" i="1" u="none" strike="noStrike" kern="1200" cap="none" spc="0" normalizeH="0" noProof="0" dirty="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rPr>
              <a:t> </a:t>
            </a:r>
            <a:r>
              <a:rPr lang="en-US" sz="1100" i="1" dirty="0">
                <a:solidFill>
                  <a:prstClr val="black"/>
                </a:solidFill>
                <a:latin typeface="Calibri" panose="020F0502020204030204" pitchFamily="34" charset="0"/>
                <a:ea typeface="Tahoma" panose="020B0604030504040204" pitchFamily="34" charset="0"/>
                <a:cs typeface="Calibri" panose="020F0502020204030204" pitchFamily="34" charset="0"/>
              </a:rPr>
              <a:t>In a process-oriented workshop. They don’t see it as a one-time thing. Sometimes they think of us as a street performance” (Digitaf)</a:t>
            </a:r>
            <a:endParaRPr lang="he-IL" sz="1100" i="1" dirty="0">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05C22B28-6896-42A6-9CDC-3DBCC04CBACC}"/>
              </a:ext>
            </a:extLst>
          </p:cNvPr>
          <p:cNvSpPr txBox="1"/>
          <p:nvPr/>
        </p:nvSpPr>
        <p:spPr>
          <a:xfrm>
            <a:off x="98873" y="406840"/>
            <a:ext cx="5311743" cy="6659580"/>
          </a:xfrm>
          <a:prstGeom prst="rect">
            <a:avLst/>
          </a:prstGeom>
          <a:noFill/>
        </p:spPr>
        <p:txBody>
          <a:bodyPr wrap="square">
            <a:spAutoFit/>
          </a:bodyPr>
          <a:lstStyle/>
          <a:p>
            <a:pPr marR="0" lvl="0" algn="l" defTabSz="914400" eaLnBrk="1" fontAlgn="auto" latinLnBrk="0" hangingPunct="1">
              <a:lnSpc>
                <a:spcPct val="150000"/>
              </a:lnSpc>
              <a:spcBef>
                <a:spcPts val="0"/>
              </a:spcBef>
              <a:spcAft>
                <a:spcPts val="0"/>
              </a:spcAft>
              <a:buClr>
                <a:srgbClr val="F9BC25"/>
              </a:buClr>
              <a:buSzTx/>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R="0" lvl="0" algn="l" defTabSz="914400" eaLnBrk="1" fontAlgn="auto" latinLnBrk="0" hangingPunct="1">
              <a:lnSpc>
                <a:spcPct val="150000"/>
              </a:lnSpc>
              <a:spcBef>
                <a:spcPts val="0"/>
              </a:spcBef>
              <a:spcAft>
                <a:spcPts val="0"/>
              </a:spcAft>
              <a:buClr>
                <a:srgbClr val="F9BC25"/>
              </a:buClr>
              <a:buSzTx/>
              <a:tabLst/>
              <a:defRPr/>
            </a:pPr>
            <a:r>
              <a:rPr lang="en-US" sz="1100" dirty="0">
                <a:latin typeface="Tahoma" panose="020B0604030504040204" pitchFamily="34" charset="0"/>
                <a:ea typeface="Tahoma" panose="020B0604030504040204" pitchFamily="34" charset="0"/>
                <a:cs typeface="Tahoma" panose="020B0604030504040204" pitchFamily="34" charset="0"/>
              </a:rPr>
              <a:t>The </a:t>
            </a:r>
            <a:r>
              <a:rPr lang="en-US" sz="1100" b="1" dirty="0">
                <a:latin typeface="Tahoma" panose="020B0604030504040204" pitchFamily="34" charset="0"/>
                <a:ea typeface="Tahoma" panose="020B0604030504040204" pitchFamily="34" charset="0"/>
                <a:cs typeface="Tahoma" panose="020B0604030504040204" pitchFamily="34" charset="0"/>
              </a:rPr>
              <a:t>coordinators’ role</a:t>
            </a:r>
            <a:r>
              <a:rPr lang="en-US" sz="1100" dirty="0">
                <a:latin typeface="Tahoma" panose="020B0604030504040204" pitchFamily="34" charset="0"/>
                <a:ea typeface="Tahoma" panose="020B0604030504040204" pitchFamily="34" charset="0"/>
                <a:cs typeface="Tahoma" panose="020B0604030504040204" pitchFamily="34" charset="0"/>
              </a:rPr>
              <a:t> is less consistent and professionally anchored and they have various professional backgrounds:</a:t>
            </a: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r>
              <a:rPr kumimoji="0" lang="en-US"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rPr>
              <a:t>They are very open to learning and enriching content.</a:t>
            </a: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r>
              <a:rPr kumimoji="0" lang="en-US"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rPr>
              <a:t>There is a need to standardize and clarify the role definition – the possibility of dedicated training prior to role placement should be considered.</a:t>
            </a: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r>
              <a:rPr kumimoji="0" lang="en-US"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rPr>
              <a:t>Similarly</a:t>
            </a:r>
            <a:r>
              <a:rPr kumimoji="0" lang="en-US" sz="1100" b="0" i="0" u="none" strike="noStrike" kern="1200" cap="none" spc="0" normalizeH="0" noProof="0" dirty="0">
                <a:ln>
                  <a:noFill/>
                </a:ln>
                <a:effectLst/>
                <a:uLnTx/>
                <a:uFillTx/>
                <a:latin typeface="Tahoma" panose="020B0604030504040204" pitchFamily="34" charset="0"/>
                <a:ea typeface="Tahoma" panose="020B0604030504040204" pitchFamily="34" charset="0"/>
                <a:cs typeface="Tahoma" panose="020B0604030504040204" pitchFamily="34" charset="0"/>
              </a:rPr>
              <a:t> to the experience Digitaf facilitators noted, the fact that the service is public and provided freely affects participants’ attitude toward those representing and providing the service, often being demanding and belittling.</a:t>
            </a: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r>
              <a:rPr kumimoji="0" lang="en-US"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rPr>
              <a:t>The organizational</a:t>
            </a:r>
            <a:r>
              <a:rPr kumimoji="0" lang="en-US" sz="1100" b="0" i="0" u="none" strike="noStrike" kern="1200" cap="none" spc="0" normalizeH="0" noProof="0" dirty="0">
                <a:ln>
                  <a:noFill/>
                </a:ln>
                <a:effectLst/>
                <a:uLnTx/>
                <a:uFillTx/>
                <a:latin typeface="Tahoma" panose="020B0604030504040204" pitchFamily="34" charset="0"/>
                <a:ea typeface="Tahoma" panose="020B0604030504040204" pitchFamily="34" charset="0"/>
                <a:cs typeface="Tahoma" panose="020B0604030504040204" pitchFamily="34" charset="0"/>
              </a:rPr>
              <a:t> interface at the community center is generally unaligned with the professional early childhood interface. This </a:t>
            </a:r>
            <a:r>
              <a:rPr lang="en-US" sz="1100" dirty="0">
                <a:latin typeface="Tahoma" panose="020B0604030504040204" pitchFamily="34" charset="0"/>
                <a:ea typeface="Tahoma" panose="020B0604030504040204" pitchFamily="34" charset="0"/>
                <a:cs typeface="Tahoma" panose="020B0604030504040204" pitchFamily="34" charset="0"/>
              </a:rPr>
              <a:t>means </a:t>
            </a:r>
            <a:r>
              <a:rPr kumimoji="0" lang="en-US" sz="1100" b="0" i="0" u="none" strike="noStrike" kern="1200" cap="none" spc="0" normalizeH="0" noProof="0" dirty="0">
                <a:ln>
                  <a:noFill/>
                </a:ln>
                <a:effectLst/>
                <a:uLnTx/>
                <a:uFillTx/>
                <a:latin typeface="Tahoma" panose="020B0604030504040204" pitchFamily="34" charset="0"/>
                <a:ea typeface="Tahoma" panose="020B0604030504040204" pitchFamily="34" charset="0"/>
                <a:cs typeface="Tahoma" panose="020B0604030504040204" pitchFamily="34" charset="0"/>
              </a:rPr>
              <a:t>the professional </a:t>
            </a:r>
            <a:r>
              <a:rPr lang="en-US" sz="1100" dirty="0">
                <a:latin typeface="Tahoma" panose="020B0604030504040204" pitchFamily="34" charset="0"/>
                <a:ea typeface="Tahoma" panose="020B0604030504040204" pitchFamily="34" charset="0"/>
                <a:cs typeface="Tahoma" panose="020B0604030504040204" pitchFamily="34" charset="0"/>
              </a:rPr>
              <a:t>who</a:t>
            </a:r>
            <a:r>
              <a:rPr kumimoji="0" lang="en-US" sz="1100" b="0" i="0" u="none" strike="noStrike" kern="1200" cap="none" spc="0" normalizeH="0" noProof="0" dirty="0">
                <a:ln>
                  <a:noFill/>
                </a:ln>
                <a:effectLst/>
                <a:uLnTx/>
                <a:uFillTx/>
                <a:latin typeface="Tahoma" panose="020B0604030504040204" pitchFamily="34" charset="0"/>
                <a:ea typeface="Tahoma" panose="020B0604030504040204" pitchFamily="34" charset="0"/>
                <a:cs typeface="Tahoma" panose="020B0604030504040204" pitchFamily="34" charset="0"/>
              </a:rPr>
              <a:t> is meant meant to evaluate, accompany, and support them in practice does not always operate from a suitable professional basis.</a:t>
            </a: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R="0" lvl="0" algn="l" defTabSz="914400" eaLnBrk="1" fontAlgn="auto" latinLnBrk="0" hangingPunct="1">
              <a:lnSpc>
                <a:spcPct val="150000"/>
              </a:lnSpc>
              <a:spcBef>
                <a:spcPts val="0"/>
              </a:spcBef>
              <a:spcAft>
                <a:spcPts val="0"/>
              </a:spcAft>
              <a:buClr>
                <a:srgbClr val="41719C"/>
              </a:buClr>
              <a:buSzTx/>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R="0" lvl="0" algn="l" defTabSz="914400" eaLnBrk="1" fontAlgn="auto" latinLnBrk="0" hangingPunct="1">
              <a:lnSpc>
                <a:spcPct val="150000"/>
              </a:lnSpc>
              <a:spcBef>
                <a:spcPts val="0"/>
              </a:spcBef>
              <a:spcAft>
                <a:spcPts val="0"/>
              </a:spcAft>
              <a:buClr>
                <a:srgbClr val="41719C"/>
              </a:buClr>
              <a:buSzTx/>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1" name="TextBox 10">
            <a:extLst>
              <a:ext uri="{FF2B5EF4-FFF2-40B4-BE49-F238E27FC236}">
                <a16:creationId xmlns:a16="http://schemas.microsoft.com/office/drawing/2014/main" id="{30768CCF-8A47-46FC-8CCA-78E2621923F3}"/>
              </a:ext>
            </a:extLst>
          </p:cNvPr>
          <p:cNvSpPr txBox="1"/>
          <p:nvPr/>
        </p:nvSpPr>
        <p:spPr>
          <a:xfrm>
            <a:off x="124836" y="4007396"/>
            <a:ext cx="5277323" cy="938719"/>
          </a:xfrm>
          <a:prstGeom prst="rect">
            <a:avLst/>
          </a:prstGeom>
          <a:solidFill>
            <a:schemeClr val="bg2"/>
          </a:solidFill>
        </p:spPr>
        <p:txBody>
          <a:bodyPr wrap="square">
            <a:spAutoFit/>
          </a:bodyPr>
          <a:lstStyle/>
          <a:p>
            <a:pPr algn="l"/>
            <a:r>
              <a:rPr lang="en-US" sz="1100" b="0" i="1" u="none" strike="noStrike" dirty="0">
                <a:effectLst/>
                <a:latin typeface="Calibri" panose="020F0502020204030204" pitchFamily="34" charset="0"/>
                <a:cs typeface="Calibri" panose="020F0502020204030204" pitchFamily="34" charset="0"/>
              </a:rPr>
              <a:t>“I would like to talk more about what actually goes on in practice. We spoke about it a little, but not enough in my opinion. I would like to put more emphasis on it and devote more time to this issue… to talk about the mothers, the fathers, the caregivers, the rules, the ‘neighborhood,’ the difficulties, the collogues at the center, how early childhood is perceived at each center” (Coordinator)</a:t>
            </a:r>
            <a:endParaRPr lang="he-IL" sz="1100" i="1" dirty="0">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16D80DC1-4456-4ECD-B76A-AB1800B39EEB}"/>
              </a:ext>
            </a:extLst>
          </p:cNvPr>
          <p:cNvSpPr txBox="1"/>
          <p:nvPr/>
        </p:nvSpPr>
        <p:spPr>
          <a:xfrm>
            <a:off x="98873" y="5021025"/>
            <a:ext cx="5399312" cy="769441"/>
          </a:xfrm>
          <a:prstGeom prst="rect">
            <a:avLst/>
          </a:prstGeom>
          <a:solidFill>
            <a:schemeClr val="bg2"/>
          </a:solidFill>
        </p:spPr>
        <p:txBody>
          <a:bodyPr wrap="square">
            <a:spAutoFit/>
          </a:bodyPr>
          <a:lstStyle>
            <a:defPPr>
              <a:defRPr lang="en-US"/>
            </a:defPPr>
            <a:lvl1pPr algn="r" rtl="1">
              <a:defRPr sz="1100" b="0" i="1" u="none" strike="noStrike">
                <a:effectLst/>
                <a:latin typeface="Calibri" panose="020F0502020204030204" pitchFamily="34" charset="0"/>
                <a:cs typeface="Calibri" panose="020F0502020204030204" pitchFamily="34" charset="0"/>
              </a:defRPr>
            </a:lvl1pPr>
          </a:lstStyle>
          <a:p>
            <a:pPr algn="l" rtl="0"/>
            <a:r>
              <a:rPr lang="en-US" dirty="0"/>
              <a:t>“Things should be standardized – we need some ground rules – to talk about what my goal is as an early childhood coordinator, the universal goals and my personal goals, how I can achieve them in the best possible way, and do some focused brain-storming on each issue” (Coordinator)</a:t>
            </a:r>
            <a:endParaRPr lang="he-IL" dirty="0"/>
          </a:p>
        </p:txBody>
      </p:sp>
    </p:spTree>
    <p:extLst>
      <p:ext uri="{BB962C8B-B14F-4D97-AF65-F5344CB8AC3E}">
        <p14:creationId xmlns:p14="http://schemas.microsoft.com/office/powerpoint/2010/main" val="2866373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B4AFEC4-8D23-4EBC-A31C-A71877A1BC05}"/>
              </a:ext>
            </a:extLst>
          </p:cNvPr>
          <p:cNvSpPr/>
          <p:nvPr/>
        </p:nvSpPr>
        <p:spPr>
          <a:xfrm>
            <a:off x="1" y="5867981"/>
            <a:ext cx="6232738" cy="575170"/>
          </a:xfrm>
          <a:prstGeom prst="rect">
            <a:avLst/>
          </a:prstGeom>
          <a:solidFill>
            <a:srgbClr val="90B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TextBox 12">
            <a:extLst>
              <a:ext uri="{FF2B5EF4-FFF2-40B4-BE49-F238E27FC236}">
                <a16:creationId xmlns:a16="http://schemas.microsoft.com/office/drawing/2014/main" id="{7AF411F0-5ADE-43E8-93EC-5B8CDA1AAB06}"/>
              </a:ext>
            </a:extLst>
          </p:cNvPr>
          <p:cNvSpPr txBox="1"/>
          <p:nvPr/>
        </p:nvSpPr>
        <p:spPr>
          <a:xfrm>
            <a:off x="0" y="396077"/>
            <a:ext cx="6232738" cy="7225055"/>
          </a:xfrm>
          <a:prstGeom prst="rect">
            <a:avLst/>
          </a:prstGeom>
          <a:solidFill>
            <a:srgbClr val="90B6DD"/>
          </a:solidFill>
        </p:spPr>
        <p:txBody>
          <a:bodyPr wrap="square">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kumimoji="0" lang="en-US" sz="12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A professional and organizational “home base”</a:t>
            </a:r>
            <a:endParaRPr kumimoji="0" lang="he-IL" sz="11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chemeClr val="bg1"/>
              </a:buClr>
              <a:buSzTx/>
              <a:buFont typeface="Tahoma" panose="020B060403050404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need for an</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organizational and community-oriented support structure was the initial motivation for the training and was also noted in the participants’ feedback. The training base can meet the needs of all the participants from the various fields of occupation. However, it is important to differentiate between the various needs of headquarter staff and those of the facilitators in order to gain the most out of it:</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540000" lvl="1" indent="-285750" algn="l">
              <a:lnSpc>
                <a:spcPct val="150000"/>
              </a:lnSpc>
              <a:buClr>
                <a:schemeClr val="bg1"/>
              </a:buClr>
              <a:buFont typeface="Wingdings" panose="05000000000000000000" pitchFamily="2" charset="2"/>
              <a:buChar char="§"/>
              <a:defRPr/>
            </a:pPr>
            <a:r>
              <a:rPr kumimoji="0" lang="en-US" sz="11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Activity facilitators</a:t>
            </a:r>
            <a:r>
              <a:rPr kumimoji="0" lang="en-US" sz="11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raised the need for addressing the organizational aspect, for a unifying body they could </a:t>
            </a:r>
            <a:r>
              <a:rPr kumimoji="0" lang="en-US" sz="11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belong to</a:t>
            </a:r>
            <a:r>
              <a:rPr kumimoji="0" lang="en-US" sz="11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that would foster social and professional relationships, professional enrichment, and peer learning.</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742950" lvl="1" indent="-285750" algn="l">
              <a:lnSpc>
                <a:spcPct val="150000"/>
              </a:lnSpc>
              <a:buClr>
                <a:schemeClr val="bg1"/>
              </a:buClr>
              <a:buFont typeface="Wingdings" panose="05000000000000000000" pitchFamily="2" charset="2"/>
              <a:buChar char="§"/>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742950" lvl="1" indent="-285750" algn="l">
              <a:lnSpc>
                <a:spcPct val="150000"/>
              </a:lnSpc>
              <a:buClr>
                <a:schemeClr val="bg1"/>
              </a:buClr>
              <a:buFont typeface="Wingdings" panose="05000000000000000000" pitchFamily="2" charset="2"/>
              <a:buChar char="§"/>
              <a:defRPr/>
            </a:pPr>
            <a:endParaRPr lang="he-IL" sz="11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742950" lvl="1" indent="-285750" algn="l">
              <a:lnSpc>
                <a:spcPct val="150000"/>
              </a:lnSpc>
              <a:buClr>
                <a:schemeClr val="bg1"/>
              </a:buClr>
              <a:buFont typeface="Wingdings" panose="05000000000000000000" pitchFamily="2" charset="2"/>
              <a:buChar char="§"/>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lvl="1" algn="l">
              <a:lnSpc>
                <a:spcPct val="150000"/>
              </a:lnSpc>
              <a:buClr>
                <a:schemeClr val="bg1"/>
              </a:buClr>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lvl="1" algn="l">
              <a:lnSpc>
                <a:spcPct val="150000"/>
              </a:lnSpc>
              <a:buClr>
                <a:schemeClr val="bg1"/>
              </a:buClr>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lvl="1" algn="l">
              <a:lnSpc>
                <a:spcPct val="150000"/>
              </a:lnSpc>
              <a:buClr>
                <a:schemeClr val="bg1"/>
              </a:buClr>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540000" lvl="1" indent="-285750" algn="l">
              <a:lnSpc>
                <a:spcPct val="150000"/>
              </a:lnSpc>
              <a:buClr>
                <a:schemeClr val="bg1"/>
              </a:buClr>
              <a:buFont typeface="Wingdings" panose="05000000000000000000" pitchFamily="2" charset="2"/>
              <a:buChar char="§"/>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a:t>
            </a:r>
            <a:r>
              <a:rPr kumimoji="0" lang="en-US" sz="11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headquarter</a:t>
            </a:r>
            <a:r>
              <a:rPr kumimoji="0" lang="en-US" sz="11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staff members’ </a:t>
            </a:r>
            <a:r>
              <a:rPr kumimoji="0" lang="en-US" sz="11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need is based on the gap between their organizational affiliation, and their professional early childhood-oriented work. </a:t>
            </a: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Therefore, the base should provide a </a:t>
            </a:r>
            <a:r>
              <a:rPr lang="en-US" sz="1100" b="1" dirty="0">
                <a:solidFill>
                  <a:prstClr val="black"/>
                </a:solidFill>
                <a:latin typeface="Tahoma" panose="020B0604030504040204" pitchFamily="34" charset="0"/>
                <a:ea typeface="Tahoma" panose="020B0604030504040204" pitchFamily="34" charset="0"/>
                <a:cs typeface="Tahoma" panose="020B0604030504040204" pitchFamily="34" charset="0"/>
              </a:rPr>
              <a:t>professional support system </a:t>
            </a: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focused on early childhood, and </a:t>
            </a:r>
            <a:r>
              <a:rPr lang="en-US" sz="1100" b="1" dirty="0">
                <a:solidFill>
                  <a:prstClr val="black"/>
                </a:solidFill>
                <a:latin typeface="Tahoma" panose="020B0604030504040204" pitchFamily="34" charset="0"/>
                <a:ea typeface="Tahoma" panose="020B0604030504040204" pitchFamily="34" charset="0"/>
                <a:cs typeface="Tahoma" panose="020B0604030504040204" pitchFamily="34" charset="0"/>
              </a:rPr>
              <a:t>solutions for and support in maneuvering </a:t>
            </a: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between the organizational aspects (financial, service-related, administrative) and early childhood related aspects (appropriated conditions for optimal workshop operation, community management).</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chemeClr val="bg1"/>
              </a:buClr>
              <a:buSzTx/>
              <a:buFont typeface="Tahoma" panose="020B060403050404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Belonging to</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such a base could promote higher identification and commitment to the role and organization, and provide an opportunity for social discussions, venting, peer learning, and professional development.</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chemeClr val="bg1"/>
              </a:buClr>
              <a:buSzTx/>
              <a:buFont typeface="Tahoma" panose="020B0604030504040204" pitchFamily="34" charset="0"/>
              <a:buChar char="█"/>
              <a:tabLst/>
              <a:defRPr/>
            </a:pP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Organizational maintenance that includes communication, content, and sessions, could promote the development of a </a:t>
            </a:r>
            <a:r>
              <a:rPr lang="en-US" sz="1100" b="1" dirty="0">
                <a:solidFill>
                  <a:prstClr val="black"/>
                </a:solidFill>
                <a:latin typeface="Tahoma" panose="020B0604030504040204" pitchFamily="34" charset="0"/>
                <a:ea typeface="Tahoma" panose="020B0604030504040204" pitchFamily="34" charset="0"/>
                <a:cs typeface="Tahoma" panose="020B0604030504040204" pitchFamily="34" charset="0"/>
              </a:rPr>
              <a:t>body of knowledge to serve as a professional authority</a:t>
            </a: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 for training and learning.</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11</a:t>
            </a:fld>
            <a:endParaRPr lang="en-US" sz="1400"/>
          </a:p>
        </p:txBody>
      </p:sp>
      <p:sp>
        <p:nvSpPr>
          <p:cNvPr id="3" name="Rectangle 2"/>
          <p:cNvSpPr/>
          <p:nvPr/>
        </p:nvSpPr>
        <p:spPr>
          <a:xfrm>
            <a:off x="127574" y="869911"/>
            <a:ext cx="11936852" cy="371577"/>
          </a:xfrm>
          <a:prstGeom prst="rect">
            <a:avLst/>
          </a:prstGeom>
        </p:spPr>
        <p:txBody>
          <a:bodyPr wrap="square">
            <a:spAutoFit/>
          </a:bodyPr>
          <a:lstStyle/>
          <a:p>
            <a:pPr algn="l">
              <a:lnSpc>
                <a:spcPct val="150000"/>
              </a:lnSpc>
            </a:pPr>
            <a:r>
              <a:rPr lang="en-US" sz="1400">
                <a:latin typeface="Tahoma" panose="020B0604030504040204" pitchFamily="34" charset="0"/>
                <a:ea typeface="Tahoma" panose="020B0604030504040204" pitchFamily="34" charset="0"/>
                <a:cs typeface="Tahoma" panose="020B0604030504040204" pitchFamily="34" charset="0"/>
              </a:rPr>
              <a:t> </a:t>
            </a:r>
          </a:p>
        </p:txBody>
      </p:sp>
      <p:sp>
        <p:nvSpPr>
          <p:cNvPr id="9" name="TextBox 8">
            <a:extLst>
              <a:ext uri="{FF2B5EF4-FFF2-40B4-BE49-F238E27FC236}">
                <a16:creationId xmlns:a16="http://schemas.microsoft.com/office/drawing/2014/main" id="{AA2CE96C-6C84-469E-BF73-6DE55D02A9A7}"/>
              </a:ext>
            </a:extLst>
          </p:cNvPr>
          <p:cNvSpPr txBox="1"/>
          <p:nvPr/>
        </p:nvSpPr>
        <p:spPr>
          <a:xfrm>
            <a:off x="0" y="0"/>
            <a:ext cx="12192000" cy="400110"/>
          </a:xfrm>
          <a:prstGeom prst="rect">
            <a:avLst/>
          </a:prstGeom>
          <a:solidFill>
            <a:srgbClr val="EC1C3C"/>
          </a:solidFill>
        </p:spPr>
        <p:txBody>
          <a:bodyPr wrap="square" rtlCol="0">
            <a:spAutoFit/>
          </a:bodyPr>
          <a:lstStyle/>
          <a:p>
            <a:r>
              <a:rPr lang="en-US" sz="2000" b="1" dirty="0">
                <a:solidFill>
                  <a:schemeClr val="bg1"/>
                </a:solidFill>
                <a:latin typeface="Tahoma" pitchFamily="34" charset="0"/>
                <a:ea typeface="Tahoma" pitchFamily="34" charset="0"/>
                <a:cs typeface="Tahoma" pitchFamily="34" charset="0"/>
              </a:rPr>
              <a:t>Process-Oriented Training and a Foundation for Continuity</a:t>
            </a:r>
            <a:endParaRPr lang="he-IL" sz="2000" b="1" dirty="0">
              <a:solidFill>
                <a:schemeClr val="bg1"/>
              </a:solidFill>
              <a:latin typeface="Tahoma" pitchFamily="34" charset="0"/>
              <a:ea typeface="Tahoma" pitchFamily="34" charset="0"/>
              <a:cs typeface="Tahoma" pitchFamily="34" charset="0"/>
            </a:endParaRPr>
          </a:p>
        </p:txBody>
      </p:sp>
      <p:sp>
        <p:nvSpPr>
          <p:cNvPr id="7" name="TextBox 6">
            <a:extLst>
              <a:ext uri="{FF2B5EF4-FFF2-40B4-BE49-F238E27FC236}">
                <a16:creationId xmlns:a16="http://schemas.microsoft.com/office/drawing/2014/main" id="{68748D62-E8AB-4163-8613-5B86FB1C4511}"/>
              </a:ext>
            </a:extLst>
          </p:cNvPr>
          <p:cNvSpPr txBox="1"/>
          <p:nvPr/>
        </p:nvSpPr>
        <p:spPr>
          <a:xfrm>
            <a:off x="6360312" y="400110"/>
            <a:ext cx="5576540" cy="6705746"/>
          </a:xfrm>
          <a:prstGeom prst="rect">
            <a:avLst/>
          </a:prstGeom>
          <a:solidFill>
            <a:schemeClr val="bg1"/>
          </a:solidFill>
        </p:spPr>
        <p:txBody>
          <a:bodyPr wrap="square">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lang="en-US" sz="1200" b="1" noProof="0" dirty="0">
                <a:solidFill>
                  <a:srgbClr val="4978A6"/>
                </a:solidFill>
                <a:latin typeface="Tahoma" panose="020B0604030504040204" pitchFamily="34" charset="0"/>
                <a:ea typeface="Tahoma" panose="020B0604030504040204" pitchFamily="34" charset="0"/>
                <a:cs typeface="Tahoma" panose="020B0604030504040204" pitchFamily="34" charset="0"/>
              </a:rPr>
              <a:t>P</a:t>
            </a:r>
            <a:r>
              <a:rPr kumimoji="0" lang="en-US" sz="1200" b="1" i="0" u="none" strike="noStrike" kern="1200" cap="none" spc="0" normalizeH="0" baseline="0" noProof="0" dirty="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erseverance and participation in all training sessions</a:t>
            </a:r>
            <a:endParaRPr kumimoji="0" lang="he-IL" sz="1200" b="1" i="0" u="none" strike="noStrike" kern="1200" cap="none" spc="0" normalizeH="0" baseline="0" noProof="0" dirty="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importance of participant perseverance</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commitment is a condition for positioning the activity as </a:t>
            </a:r>
            <a:r>
              <a:rPr kumimoji="0" lang="en-US" sz="11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training </a:t>
            </a:r>
            <a:r>
              <a:rPr kumimoji="0" lang="en-US" sz="11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rather than isolated </a:t>
            </a:r>
            <a:r>
              <a:rPr kumimoji="0" lang="en-US" sz="11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enrichment</a:t>
            </a:r>
            <a:r>
              <a:rPr kumimoji="0" lang="en-US" sz="11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sessions.</a:t>
            </a:r>
            <a:endParaRPr kumimoji="0" lang="he-IL" sz="11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U</a:t>
            </a:r>
            <a:r>
              <a:rPr kumimoji="0" lang="en-US" sz="11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ncertainty</a:t>
            </a: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regarding</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the participants’ commitment and intention to continue in the workshops </a:t>
            </a: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required </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 lot of organizational planning, in order to group participants appropriately. </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Many of the participants work independently</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had to give up work hours in order to attend the sessions, and they expressed the need to prepare in advance so they could fit the sessions in their schedule. Headquarter staff members noted that there were municipal events that prevented them from attending.</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training instructors proposed</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100" b="0" i="0" u="sng"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highlighting the process-oriented aspects</a:t>
            </a:r>
            <a:r>
              <a:rPr kumimoji="0" lang="en-US" sz="1100" i="0"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when marketing and registering participants for the workshop and </a:t>
            </a:r>
            <a:r>
              <a:rPr kumimoji="0" lang="en-US" sz="1100" i="0" strike="noStrike" kern="1200" cap="none" spc="0" normalizeH="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stressin</a:t>
            </a: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g the importance of continuation.</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Participants noted</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that providing </a:t>
            </a:r>
            <a:r>
              <a:rPr kumimoji="0" lang="en-US" sz="110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professional and financial incentives</a:t>
            </a:r>
            <a:r>
              <a:rPr kumimoji="0" lang="en-US" sz="110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could promote participation, e.g. certification, advantageous activity placement, etc.</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algn="l">
              <a:lnSpc>
                <a:spcPct val="150000"/>
              </a:lnSpc>
            </a:pPr>
            <a:r>
              <a:rPr lang="en-US" sz="1200" b="1" dirty="0">
                <a:solidFill>
                  <a:srgbClr val="4978A6"/>
                </a:solidFill>
                <a:latin typeface="Tahoma" panose="020B0604030504040204" pitchFamily="34" charset="0"/>
                <a:ea typeface="Tahoma" panose="020B0604030504040204" pitchFamily="34" charset="0"/>
                <a:cs typeface="Tahoma" panose="020B0604030504040204" pitchFamily="34" charset="0"/>
              </a:rPr>
              <a:t>The training program as a process-oriented workshop model</a:t>
            </a:r>
            <a:endParaRPr lang="he-IL" sz="1200" b="1" dirty="0">
              <a:solidFill>
                <a:srgbClr val="4978A6"/>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pPr>
            <a:r>
              <a:rPr lang="en-US" sz="1100" dirty="0">
                <a:latin typeface="Tahoma" panose="020B0604030504040204" pitchFamily="34" charset="0"/>
                <a:ea typeface="Tahoma" panose="020B0604030504040204" pitchFamily="34" charset="0"/>
                <a:cs typeface="Tahoma" panose="020B0604030504040204" pitchFamily="34" charset="0"/>
              </a:rPr>
              <a:t>Participants perceived the way the program was organized and executed as a type of model for how to organize a workshop. The quality of the hosting, the efforts made, the communication between the instructors and participants, and the feedback, were highly appreciated and perceived as a source of inspiration</a:t>
            </a:r>
            <a:r>
              <a:rPr lang="en-GB" sz="1100" dirty="0">
                <a:latin typeface="Tahoma" panose="020B0604030504040204" pitchFamily="34" charset="0"/>
                <a:ea typeface="Tahoma" panose="020B0604030504040204" pitchFamily="34" charset="0"/>
                <a:cs typeface="Tahoma" panose="020B0604030504040204" pitchFamily="34" charset="0"/>
              </a:rPr>
              <a:t> - an example of how principles are put into action.</a:t>
            </a: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pPr>
            <a:r>
              <a:rPr lang="en-GB" sz="1100" dirty="0">
                <a:latin typeface="Tahoma" panose="020B0604030504040204" pitchFamily="34" charset="0"/>
                <a:ea typeface="Tahoma" panose="020B0604030504040204" pitchFamily="34" charset="0"/>
                <a:cs typeface="Tahoma" panose="020B0604030504040204" pitchFamily="34" charset="0"/>
              </a:rPr>
              <a:t>Leading the team of instructors included frequent meetings and high involvement in all stages of planning, processing the feedback, adaptation, and fine-tuning the program. The instructors reported that the team experience was enriching and professional. It may be appropriate to incorporate group processes that took place in the training team in smaller training groups for SALTA/Digitaf facilitators. </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1" name="TextBox 10">
            <a:extLst>
              <a:ext uri="{FF2B5EF4-FFF2-40B4-BE49-F238E27FC236}">
                <a16:creationId xmlns:a16="http://schemas.microsoft.com/office/drawing/2014/main" id="{BDC2A5E6-483F-4722-88AA-80E34738635C}"/>
              </a:ext>
            </a:extLst>
          </p:cNvPr>
          <p:cNvSpPr txBox="1"/>
          <p:nvPr/>
        </p:nvSpPr>
        <p:spPr>
          <a:xfrm>
            <a:off x="224548" y="3678515"/>
            <a:ext cx="5871452" cy="600164"/>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a:solidFill>
                  <a:schemeClr val="tx1"/>
                </a:solidFill>
              </a:rPr>
              <a:t>“Ultimately, they’re all operators. They come with their ‘baggage’ and each person does it alone and then goes home. There’s no holding, no trading of experiences, no professional accompaniment over time. This is very, very lacking” (The program developer)</a:t>
            </a:r>
            <a:endParaRPr lang="he-IL" dirty="0">
              <a:solidFill>
                <a:schemeClr val="tx1"/>
              </a:solidFill>
            </a:endParaRPr>
          </a:p>
        </p:txBody>
      </p:sp>
      <p:sp>
        <p:nvSpPr>
          <p:cNvPr id="12" name="TextBox 11">
            <a:extLst>
              <a:ext uri="{FF2B5EF4-FFF2-40B4-BE49-F238E27FC236}">
                <a16:creationId xmlns:a16="http://schemas.microsoft.com/office/drawing/2014/main" id="{1AFD37C5-8F53-4BA9-B5AD-4EC13D350123}"/>
              </a:ext>
            </a:extLst>
          </p:cNvPr>
          <p:cNvSpPr txBox="1"/>
          <p:nvPr/>
        </p:nvSpPr>
        <p:spPr>
          <a:xfrm>
            <a:off x="224548" y="2723368"/>
            <a:ext cx="5871452" cy="938719"/>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a:t>“Like in hi-tech, where they give perks to the employees – happy employees make happy employers, and this will be evident in the field… I was happy we had these sessions, because now I have a community, I have a home, beyond the pat on the back, it enriches me. It’s nice not to be alone, and I heard this from others, too. We’re very lonely. We see tens of people every day, but we’re alone, and this is really important to me” (A Digitaf and SALTA facilitator)</a:t>
            </a:r>
            <a:endParaRPr lang="he-IL" dirty="0"/>
          </a:p>
        </p:txBody>
      </p:sp>
    </p:spTree>
    <p:extLst>
      <p:ext uri="{BB962C8B-B14F-4D97-AF65-F5344CB8AC3E}">
        <p14:creationId xmlns:p14="http://schemas.microsoft.com/office/powerpoint/2010/main" val="2572407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12</a:t>
            </a:fld>
            <a:endParaRPr lang="en-US" sz="1400"/>
          </a:p>
        </p:txBody>
      </p:sp>
      <p:sp>
        <p:nvSpPr>
          <p:cNvPr id="17" name="TextBox 16"/>
          <p:cNvSpPr txBox="1"/>
          <p:nvPr/>
        </p:nvSpPr>
        <p:spPr>
          <a:xfrm>
            <a:off x="0" y="-10458"/>
            <a:ext cx="12192000" cy="400110"/>
          </a:xfrm>
          <a:prstGeom prst="rect">
            <a:avLst/>
          </a:prstGeom>
          <a:solidFill>
            <a:srgbClr val="EC1C3C"/>
          </a:solidFill>
        </p:spPr>
        <p:txBody>
          <a:bodyPr wrap="square" rtlCol="0">
            <a:spAutoFit/>
          </a:bodyPr>
          <a:lstStyle/>
          <a:p>
            <a:pPr algn="l"/>
            <a:r>
              <a:rPr lang="en-US" sz="2000" b="1" dirty="0">
                <a:solidFill>
                  <a:schemeClr val="bg1"/>
                </a:solidFill>
                <a:latin typeface="Tahoma" pitchFamily="34" charset="0"/>
                <a:ea typeface="Tahoma" pitchFamily="34" charset="0"/>
                <a:cs typeface="Tahoma" pitchFamily="34" charset="0"/>
              </a:rPr>
              <a:t>Summary</a:t>
            </a:r>
            <a:endParaRPr lang="he-IL" sz="2000" b="1" dirty="0">
              <a:solidFill>
                <a:schemeClr val="bg1"/>
              </a:solidFill>
              <a:latin typeface="Tahoma" pitchFamily="34" charset="0"/>
              <a:ea typeface="Tahoma" pitchFamily="34" charset="0"/>
              <a:cs typeface="Tahoma" pitchFamily="34" charset="0"/>
            </a:endParaRPr>
          </a:p>
        </p:txBody>
      </p:sp>
      <p:grpSp>
        <p:nvGrpSpPr>
          <p:cNvPr id="3" name="Group 2">
            <a:extLst>
              <a:ext uri="{FF2B5EF4-FFF2-40B4-BE49-F238E27FC236}">
                <a16:creationId xmlns:a16="http://schemas.microsoft.com/office/drawing/2014/main" id="{EE69B400-7585-4941-A71D-93638423C23D}"/>
              </a:ext>
            </a:extLst>
          </p:cNvPr>
          <p:cNvGrpSpPr/>
          <p:nvPr/>
        </p:nvGrpSpPr>
        <p:grpSpPr>
          <a:xfrm>
            <a:off x="165425" y="367317"/>
            <a:ext cx="8341316" cy="5955352"/>
            <a:chOff x="165425" y="367317"/>
            <a:chExt cx="8341316" cy="5955352"/>
          </a:xfrm>
        </p:grpSpPr>
        <p:sp>
          <p:nvSpPr>
            <p:cNvPr id="5" name="Oval 4">
              <a:extLst>
                <a:ext uri="{FF2B5EF4-FFF2-40B4-BE49-F238E27FC236}">
                  <a16:creationId xmlns:a16="http://schemas.microsoft.com/office/drawing/2014/main" id="{E26ACBB4-67A4-4004-9AB4-ACE9C0892B86}"/>
                </a:ext>
              </a:extLst>
            </p:cNvPr>
            <p:cNvSpPr/>
            <p:nvPr/>
          </p:nvSpPr>
          <p:spPr>
            <a:xfrm>
              <a:off x="2084043" y="864663"/>
              <a:ext cx="5861100" cy="3743186"/>
            </a:xfrm>
            <a:prstGeom prst="ellipse">
              <a:avLst/>
            </a:prstGeom>
            <a:solidFill>
              <a:srgbClr val="F698A5">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Calibri" panose="020F0502020204030204" pitchFamily="34" charset="0"/>
                <a:cs typeface="Calibri" panose="020F0502020204030204" pitchFamily="34" charset="0"/>
              </a:endParaRPr>
            </a:p>
          </p:txBody>
        </p:sp>
        <p:sp>
          <p:nvSpPr>
            <p:cNvPr id="10" name="Oval 9">
              <a:extLst>
                <a:ext uri="{FF2B5EF4-FFF2-40B4-BE49-F238E27FC236}">
                  <a16:creationId xmlns:a16="http://schemas.microsoft.com/office/drawing/2014/main" id="{C9768FF2-00F7-455F-BB13-DBB773B7F72E}"/>
                </a:ext>
              </a:extLst>
            </p:cNvPr>
            <p:cNvSpPr/>
            <p:nvPr/>
          </p:nvSpPr>
          <p:spPr>
            <a:xfrm>
              <a:off x="2056976" y="2303033"/>
              <a:ext cx="6258523" cy="3578200"/>
            </a:xfrm>
            <a:prstGeom prst="ellipse">
              <a:avLst/>
            </a:prstGeom>
            <a:solidFill>
              <a:srgbClr val="F9BC25">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Calibri" panose="020F0502020204030204" pitchFamily="34" charset="0"/>
                <a:cs typeface="Calibri" panose="020F0502020204030204" pitchFamily="34" charset="0"/>
              </a:endParaRPr>
            </a:p>
          </p:txBody>
        </p:sp>
        <p:sp>
          <p:nvSpPr>
            <p:cNvPr id="13" name="Oval 12">
              <a:extLst>
                <a:ext uri="{FF2B5EF4-FFF2-40B4-BE49-F238E27FC236}">
                  <a16:creationId xmlns:a16="http://schemas.microsoft.com/office/drawing/2014/main" id="{A22CF96C-C0D3-49A1-8B4C-C98F39E16E56}"/>
                </a:ext>
              </a:extLst>
            </p:cNvPr>
            <p:cNvSpPr/>
            <p:nvPr/>
          </p:nvSpPr>
          <p:spPr>
            <a:xfrm>
              <a:off x="165425" y="864663"/>
              <a:ext cx="4178855" cy="5233177"/>
            </a:xfrm>
            <a:prstGeom prst="ellipse">
              <a:avLst/>
            </a:prstGeom>
            <a:solidFill>
              <a:srgbClr val="90B6DD">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4D2F11A0-65CD-4146-B1C8-759F2CCD8E82}"/>
                </a:ext>
              </a:extLst>
            </p:cNvPr>
            <p:cNvSpPr txBox="1"/>
            <p:nvPr/>
          </p:nvSpPr>
          <p:spPr>
            <a:xfrm>
              <a:off x="4625251" y="474673"/>
              <a:ext cx="745545" cy="369332"/>
            </a:xfrm>
            <a:prstGeom prst="rect">
              <a:avLst/>
            </a:prstGeom>
            <a:noFill/>
          </p:spPr>
          <p:txBody>
            <a:bodyPr wrap="square" rtlCol="1">
              <a:spAutoFit/>
            </a:bodyPr>
            <a:lstStyle/>
            <a:p>
              <a:pPr algn="l"/>
              <a:r>
                <a:rPr lang="en-US" b="1" dirty="0">
                  <a:solidFill>
                    <a:srgbClr val="F698A5"/>
                  </a:solidFill>
                  <a:latin typeface="Calibri" panose="020F0502020204030204" pitchFamily="34" charset="0"/>
                  <a:cs typeface="Calibri" panose="020F0502020204030204" pitchFamily="34" charset="0"/>
                </a:rPr>
                <a:t>SALTA</a:t>
              </a:r>
              <a:endParaRPr lang="he-IL" b="1" dirty="0">
                <a:solidFill>
                  <a:srgbClr val="F698A5"/>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18786582-92DB-4E60-9C34-95A068108FB1}"/>
                </a:ext>
              </a:extLst>
            </p:cNvPr>
            <p:cNvSpPr txBox="1"/>
            <p:nvPr/>
          </p:nvSpPr>
          <p:spPr>
            <a:xfrm>
              <a:off x="5002378" y="5852998"/>
              <a:ext cx="1074572" cy="369332"/>
            </a:xfrm>
            <a:prstGeom prst="rect">
              <a:avLst/>
            </a:prstGeom>
            <a:noFill/>
          </p:spPr>
          <p:txBody>
            <a:bodyPr wrap="square" rtlCol="1">
              <a:spAutoFit/>
            </a:bodyPr>
            <a:lstStyle>
              <a:defPPr>
                <a:defRPr lang="en-US"/>
              </a:defPPr>
              <a:lvl1pPr algn="r" rtl="1">
                <a:defRPr b="1">
                  <a:latin typeface="Calibri" panose="020F0502020204030204" pitchFamily="34" charset="0"/>
                  <a:cs typeface="Calibri" panose="020F0502020204030204" pitchFamily="34" charset="0"/>
                </a:defRPr>
              </a:lvl1pPr>
            </a:lstStyle>
            <a:p>
              <a:pPr algn="l" rtl="0"/>
              <a:r>
                <a:rPr lang="en-US" dirty="0">
                  <a:solidFill>
                    <a:srgbClr val="F9BC25"/>
                  </a:solidFill>
                </a:rPr>
                <a:t>Digitaf</a:t>
              </a:r>
              <a:endParaRPr lang="he-IL" dirty="0">
                <a:solidFill>
                  <a:srgbClr val="F9BC25"/>
                </a:solidFill>
              </a:endParaRPr>
            </a:p>
          </p:txBody>
        </p:sp>
        <p:sp>
          <p:nvSpPr>
            <p:cNvPr id="15" name="TextBox 14">
              <a:extLst>
                <a:ext uri="{FF2B5EF4-FFF2-40B4-BE49-F238E27FC236}">
                  <a16:creationId xmlns:a16="http://schemas.microsoft.com/office/drawing/2014/main" id="{EF821D9F-BE00-485A-907F-CA08C47219F7}"/>
                </a:ext>
              </a:extLst>
            </p:cNvPr>
            <p:cNvSpPr txBox="1"/>
            <p:nvPr/>
          </p:nvSpPr>
          <p:spPr>
            <a:xfrm>
              <a:off x="1468502" y="367317"/>
              <a:ext cx="1531093" cy="923330"/>
            </a:xfrm>
            <a:prstGeom prst="rect">
              <a:avLst/>
            </a:prstGeom>
            <a:noFill/>
          </p:spPr>
          <p:txBody>
            <a:bodyPr wrap="square" rtlCol="1">
              <a:spAutoFit/>
            </a:bodyPr>
            <a:lstStyle>
              <a:defPPr>
                <a:defRPr lang="en-US"/>
              </a:defPPr>
              <a:lvl1pPr algn="r" rtl="1">
                <a:defRPr b="1">
                  <a:latin typeface="Calibri" panose="020F0502020204030204" pitchFamily="34" charset="0"/>
                  <a:cs typeface="Calibri" panose="020F0502020204030204" pitchFamily="34" charset="0"/>
                </a:defRPr>
              </a:lvl1pPr>
            </a:lstStyle>
            <a:p>
              <a:pPr algn="ctr" rtl="0"/>
              <a:r>
                <a:rPr lang="en-US" dirty="0">
                  <a:solidFill>
                    <a:srgbClr val="90B6DD"/>
                  </a:solidFill>
                </a:rPr>
                <a:t>Headquarters</a:t>
              </a:r>
              <a:endParaRPr lang="he-IL" dirty="0">
                <a:solidFill>
                  <a:srgbClr val="90B6DD"/>
                </a:solidFill>
              </a:endParaRPr>
            </a:p>
            <a:p>
              <a:pPr algn="ctr" rtl="0"/>
              <a:r>
                <a:rPr lang="en-US" dirty="0">
                  <a:solidFill>
                    <a:srgbClr val="90B6DD"/>
                  </a:solidFill>
                </a:rPr>
                <a:t>(community coordination)</a:t>
              </a:r>
              <a:endParaRPr lang="he-IL" dirty="0">
                <a:solidFill>
                  <a:srgbClr val="90B6DD"/>
                </a:solidFill>
              </a:endParaRPr>
            </a:p>
          </p:txBody>
        </p:sp>
        <p:sp>
          <p:nvSpPr>
            <p:cNvPr id="16" name="TextBox 15">
              <a:extLst>
                <a:ext uri="{FF2B5EF4-FFF2-40B4-BE49-F238E27FC236}">
                  <a16:creationId xmlns:a16="http://schemas.microsoft.com/office/drawing/2014/main" id="{94A507E3-8320-4960-A9DC-357AB5967D2F}"/>
                </a:ext>
              </a:extLst>
            </p:cNvPr>
            <p:cNvSpPr txBox="1"/>
            <p:nvPr/>
          </p:nvSpPr>
          <p:spPr>
            <a:xfrm>
              <a:off x="4329649" y="1063505"/>
              <a:ext cx="1622402" cy="1107996"/>
            </a:xfrm>
            <a:prstGeom prst="rect">
              <a:avLst/>
            </a:prstGeom>
            <a:noFill/>
          </p:spPr>
          <p:txBody>
            <a:bodyPr wrap="square" rtlCol="1">
              <a:spAutoFit/>
            </a:bodyPr>
            <a:lstStyle/>
            <a:p>
              <a:pPr algn="ctr"/>
              <a:r>
                <a:rPr lang="en-US" sz="1100" b="1" dirty="0">
                  <a:latin typeface="Calibri" panose="020F0502020204030204" pitchFamily="34" charset="0"/>
                  <a:cs typeface="Calibri" panose="020F0502020204030204" pitchFamily="34" charset="0"/>
                </a:rPr>
                <a:t>Participant perception:</a:t>
              </a:r>
              <a:endParaRPr lang="he-IL" sz="1100" b="1"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*Professional and consulting authority</a:t>
              </a:r>
              <a:endParaRPr lang="he-IL" sz="1100"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*Commitment to persevere</a:t>
              </a:r>
              <a:endParaRPr lang="he-IL" sz="1100"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 Ongoing relationship</a:t>
              </a:r>
              <a:endParaRPr lang="he-IL" sz="1100" dirty="0">
                <a:latin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0FF897F6-9B63-4265-95A5-C1258B0AA71D}"/>
                </a:ext>
              </a:extLst>
            </p:cNvPr>
            <p:cNvSpPr txBox="1"/>
            <p:nvPr/>
          </p:nvSpPr>
          <p:spPr>
            <a:xfrm>
              <a:off x="2556225" y="4383948"/>
              <a:ext cx="1467544" cy="1615827"/>
            </a:xfrm>
            <a:prstGeom prst="rect">
              <a:avLst/>
            </a:prstGeom>
            <a:noFill/>
          </p:spPr>
          <p:txBody>
            <a:bodyPr wrap="square" rtlCol="1">
              <a:spAutoFit/>
            </a:bodyPr>
            <a:lstStyle/>
            <a:p>
              <a:pPr algn="ctr"/>
              <a:r>
                <a:rPr lang="en-US" sz="1100" b="1" dirty="0">
                  <a:latin typeface="Calibri" panose="020F0502020204030204" pitchFamily="34" charset="0"/>
                  <a:cs typeface="Calibri" panose="020F0502020204030204" pitchFamily="34" charset="0"/>
                </a:rPr>
                <a:t>Participant perception:</a:t>
              </a:r>
              <a:br>
                <a:rPr lang="en-US" sz="1100" b="1"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*Cultural service, entertainment</a:t>
              </a:r>
              <a:br>
                <a:rPr lang="en-US" sz="1100"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*Free – at times transparent</a:t>
              </a:r>
              <a:endParaRPr lang="he-IL" sz="1100"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*Low commitment</a:t>
              </a:r>
              <a:endParaRPr lang="he-IL" sz="1100"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*A generally transient relationship</a:t>
              </a:r>
              <a:endParaRPr lang="he-IL" sz="110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C62016F5-54E7-4D76-BF96-F2320265B13C}"/>
                </a:ext>
              </a:extLst>
            </p:cNvPr>
            <p:cNvSpPr txBox="1"/>
            <p:nvPr/>
          </p:nvSpPr>
          <p:spPr>
            <a:xfrm>
              <a:off x="4141134" y="2332209"/>
              <a:ext cx="3341028" cy="1277273"/>
            </a:xfrm>
            <a:prstGeom prst="rect">
              <a:avLst/>
            </a:prstGeom>
            <a:noFill/>
          </p:spPr>
          <p:txBody>
            <a:bodyPr wrap="square" rtlCol="1">
              <a:spAutoFit/>
            </a:bodyPr>
            <a:lstStyle/>
            <a:p>
              <a:pPr algn="ctr"/>
              <a:r>
                <a:rPr lang="en-US" sz="1100" dirty="0">
                  <a:latin typeface="Calibri" panose="020F0502020204030204" pitchFamily="34" charset="0"/>
                  <a:cs typeface="Calibri" panose="020F0502020204030204" pitchFamily="34" charset="0"/>
                </a:rPr>
                <a:t>Facilitating status (related to </a:t>
              </a:r>
              <a:r>
                <a:rPr lang="en-US" sz="1100" b="1" dirty="0">
                  <a:latin typeface="Calibri" panose="020F0502020204030204" pitchFamily="34" charset="0"/>
                  <a:cs typeface="Calibri" panose="020F0502020204030204" pitchFamily="34" charset="0"/>
                </a:rPr>
                <a:t>participant perception</a:t>
              </a:r>
              <a:r>
                <a:rPr lang="en-US" sz="1100" dirty="0">
                  <a:latin typeface="Calibri" panose="020F0502020204030204" pitchFamily="34" charset="0"/>
                  <a:cs typeface="Calibri" panose="020F0502020204030204" pitchFamily="34" charset="0"/>
                </a:rPr>
                <a:t>):</a:t>
              </a:r>
              <a:endParaRPr lang="he-IL" sz="1100" dirty="0">
                <a:latin typeface="Calibri" panose="020F0502020204030204" pitchFamily="34" charset="0"/>
                <a:cs typeface="Calibri" panose="020F0502020204030204" pitchFamily="34" charset="0"/>
              </a:endParaRPr>
            </a:p>
            <a:p>
              <a:pPr algn="ctr"/>
              <a:r>
                <a:rPr lang="en-US" sz="1100" b="1" dirty="0">
                  <a:solidFill>
                    <a:schemeClr val="bg1"/>
                  </a:solidFill>
                  <a:latin typeface="Calibri" panose="020F0502020204030204" pitchFamily="34" charset="0"/>
                  <a:cs typeface="Calibri" panose="020F0502020204030204" pitchFamily="34" charset="0"/>
                </a:rPr>
                <a:t>*Group holding:</a:t>
              </a:r>
              <a:r>
                <a:rPr lang="en-US" sz="1100" dirty="0">
                  <a:latin typeface="Calibri" panose="020F0502020204030204" pitchFamily="34" charset="0"/>
                  <a:cs typeface="Calibri" panose="020F0502020204030204" pitchFamily="34" charset="0"/>
                </a:rPr>
                <a:t> trust, respect, cooperation, seeing the individual</a:t>
              </a:r>
              <a:endParaRPr lang="he-IL" sz="1100"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 Professional communication with children</a:t>
              </a:r>
              <a:endParaRPr lang="he-IL" sz="1100"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 Adapting the activity to age, time, and space requirements (modular planning)</a:t>
              </a:r>
              <a:br>
                <a:rPr lang="en-US" sz="1100"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*Work format: Changing frequency and location</a:t>
              </a:r>
              <a:endParaRPr lang="he-IL" sz="1100"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74209663-5894-4582-BEEE-6B7AF9FB1405}"/>
                </a:ext>
              </a:extLst>
            </p:cNvPr>
            <p:cNvSpPr txBox="1"/>
            <p:nvPr/>
          </p:nvSpPr>
          <p:spPr>
            <a:xfrm>
              <a:off x="4178081" y="4739451"/>
              <a:ext cx="2310241" cy="1107996"/>
            </a:xfrm>
            <a:prstGeom prst="rect">
              <a:avLst/>
            </a:prstGeom>
            <a:noFill/>
          </p:spPr>
          <p:txBody>
            <a:bodyPr wrap="square" rtlCol="1">
              <a:spAutoFit/>
            </a:bodyPr>
            <a:lstStyle/>
            <a:p>
              <a:pPr algn="ctr"/>
              <a:r>
                <a:rPr lang="en-US" sz="1100" b="1" dirty="0">
                  <a:latin typeface="Calibri" panose="020F0502020204030204" pitchFamily="34" charset="0"/>
                  <a:cs typeface="Calibri" panose="020F0502020204030204" pitchFamily="34" charset="0"/>
                </a:rPr>
                <a:t>Participant perception:</a:t>
              </a:r>
              <a:endParaRPr lang="he-IL" sz="1100" b="1"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 A leading and well-known program</a:t>
              </a:r>
            </a:p>
            <a:p>
              <a:pPr algn="ctr"/>
              <a:r>
                <a:rPr lang="en-US" sz="1100" dirty="0">
                  <a:latin typeface="Calibri" panose="020F0502020204030204" pitchFamily="34" charset="0"/>
                  <a:cs typeface="Calibri" panose="020F0502020204030204" pitchFamily="34" charset="0"/>
                </a:rPr>
                <a:t>* High demand</a:t>
              </a:r>
              <a:br>
                <a:rPr lang="en-US" sz="1100"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 Well-established marketing mechanism</a:t>
              </a:r>
              <a:endParaRPr lang="he-IL" sz="1100" dirty="0">
                <a:latin typeface="Calibri" panose="020F0502020204030204" pitchFamily="34" charset="0"/>
                <a:cs typeface="Calibri" panose="020F0502020204030204" pitchFamily="34" charset="0"/>
              </a:endParaRPr>
            </a:p>
            <a:p>
              <a:pPr algn="ctr"/>
              <a:endParaRPr lang="he-IL" sz="1100"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E686DCA8-6F05-488A-AEBA-F4E9756DD31D}"/>
                </a:ext>
              </a:extLst>
            </p:cNvPr>
            <p:cNvSpPr txBox="1"/>
            <p:nvPr/>
          </p:nvSpPr>
          <p:spPr>
            <a:xfrm>
              <a:off x="178040" y="911093"/>
              <a:ext cx="1771196" cy="3308598"/>
            </a:xfrm>
            <a:prstGeom prst="rect">
              <a:avLst/>
            </a:prstGeom>
            <a:noFill/>
          </p:spPr>
          <p:txBody>
            <a:bodyPr wrap="square" rtlCol="1">
              <a:spAutoFit/>
            </a:bodyPr>
            <a:lstStyle/>
            <a:p>
              <a:pPr algn="ctr"/>
              <a:r>
                <a:rPr lang="en-US" sz="1100" dirty="0">
                  <a:latin typeface="Calibri" panose="020F0502020204030204" pitchFamily="34" charset="0"/>
                  <a:cs typeface="Calibri" panose="020F0502020204030204" pitchFamily="34" charset="0"/>
                </a:rPr>
                <a:t>*Managerial status – audience reception, making services accessible, setting boundaries (late arrivals, food), marketing</a:t>
              </a:r>
              <a:endParaRPr lang="he-IL" sz="1100"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 Consistent time and space, belonging to an umbrella organization (the center, the municipality)</a:t>
              </a:r>
              <a:endParaRPr lang="he-IL" sz="1100"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 Varying professional background – the need to establish knowledge</a:t>
              </a:r>
              <a:endParaRPr lang="he-IL" sz="1100"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 Gap between the organizational and professional interfaces – the community center and the professional  echelon, which is not only focused on early childhood</a:t>
              </a:r>
              <a:endParaRPr lang="he-IL" sz="1100" dirty="0">
                <a:latin typeface="Calibri" panose="020F0502020204030204" pitchFamily="34" charset="0"/>
                <a:cs typeface="Calibri" panose="020F0502020204030204" pitchFamily="34" charset="0"/>
              </a:endParaRPr>
            </a:p>
          </p:txBody>
        </p:sp>
        <p:sp>
          <p:nvSpPr>
            <p:cNvPr id="22" name="TextBox 21">
              <a:extLst>
                <a:ext uri="{FF2B5EF4-FFF2-40B4-BE49-F238E27FC236}">
                  <a16:creationId xmlns:a16="http://schemas.microsoft.com/office/drawing/2014/main" id="{41FCCA46-61B5-4CD3-9EE6-2C59CC6D1EF6}"/>
                </a:ext>
              </a:extLst>
            </p:cNvPr>
            <p:cNvSpPr txBox="1"/>
            <p:nvPr/>
          </p:nvSpPr>
          <p:spPr>
            <a:xfrm>
              <a:off x="2888543" y="588137"/>
              <a:ext cx="1182848" cy="1615827"/>
            </a:xfrm>
            <a:prstGeom prst="rect">
              <a:avLst/>
            </a:prstGeom>
            <a:noFill/>
          </p:spPr>
          <p:txBody>
            <a:bodyPr wrap="square" rtlCol="1">
              <a:spAutoFit/>
            </a:bodyPr>
            <a:lstStyle/>
            <a:p>
              <a:pPr algn="ctr"/>
              <a:r>
                <a:rPr lang="en-US" sz="1100" dirty="0">
                  <a:latin typeface="Calibri" panose="020F0502020204030204" pitchFamily="34" charset="0"/>
                  <a:cs typeface="Calibri" panose="020F0502020204030204" pitchFamily="34" charset="0"/>
                </a:rPr>
                <a:t>Potential for establishing an ongoing relationship with the participants (as part of facilitation/community management)</a:t>
              </a:r>
              <a:endParaRPr lang="he-IL" sz="1100" dirty="0">
                <a:latin typeface="Calibri" panose="020F0502020204030204" pitchFamily="34" charset="0"/>
                <a:cs typeface="Calibri" panose="020F0502020204030204" pitchFamily="34" charset="0"/>
              </a:endParaRPr>
            </a:p>
          </p:txBody>
        </p:sp>
        <p:sp>
          <p:nvSpPr>
            <p:cNvPr id="23" name="TextBox 22">
              <a:extLst>
                <a:ext uri="{FF2B5EF4-FFF2-40B4-BE49-F238E27FC236}">
                  <a16:creationId xmlns:a16="http://schemas.microsoft.com/office/drawing/2014/main" id="{2051B556-0BE1-4522-9759-669DF9C1C056}"/>
                </a:ext>
              </a:extLst>
            </p:cNvPr>
            <p:cNvSpPr txBox="1"/>
            <p:nvPr/>
          </p:nvSpPr>
          <p:spPr>
            <a:xfrm>
              <a:off x="2495878" y="2098531"/>
              <a:ext cx="1833771" cy="1954381"/>
            </a:xfrm>
            <a:prstGeom prst="rect">
              <a:avLst/>
            </a:prstGeom>
            <a:noFill/>
          </p:spPr>
          <p:txBody>
            <a:bodyPr wrap="square" rtlCol="1">
              <a:spAutoFit/>
            </a:bodyPr>
            <a:lstStyle/>
            <a:p>
              <a:pPr algn="ctr"/>
              <a:r>
                <a:rPr lang="en-US" sz="1100" dirty="0">
                  <a:latin typeface="Calibri" panose="020F0502020204030204" pitchFamily="34" charset="0"/>
                  <a:cs typeface="Calibri" panose="020F0502020204030204" pitchFamily="34" charset="0"/>
                </a:rPr>
                <a:t>*Communication with parents</a:t>
              </a:r>
              <a:br>
                <a:rPr lang="en-US" sz="1100"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*Periodic training:  enriching content and practices for working with young children and their caregivers (based on the role)</a:t>
              </a:r>
              <a:endParaRPr lang="he-IL" sz="1100" dirty="0">
                <a:latin typeface="Calibri" panose="020F0502020204030204" pitchFamily="34" charset="0"/>
                <a:cs typeface="Calibri" panose="020F0502020204030204" pitchFamily="34" charset="0"/>
              </a:endParaRPr>
            </a:p>
            <a:p>
              <a:pPr algn="ctr"/>
              <a:r>
                <a:rPr lang="en-US" sz="1100" b="1" dirty="0">
                  <a:solidFill>
                    <a:schemeClr val="bg1"/>
                  </a:solidFill>
                  <a:latin typeface="Calibri" panose="020F0502020204030204" pitchFamily="34" charset="0"/>
                  <a:cs typeface="Calibri" panose="020F0502020204030204" pitchFamily="34" charset="0"/>
                </a:rPr>
                <a:t>* The need for a “home base”:</a:t>
              </a:r>
              <a:r>
                <a:rPr lang="en-US" sz="1100" dirty="0">
                  <a:latin typeface="Calibri" panose="020F0502020204030204" pitchFamily="34" charset="0"/>
                  <a:cs typeface="Calibri" panose="020F0502020204030204" pitchFamily="34" charset="0"/>
                </a:rPr>
                <a:t> collegial communication, support, belonging, peer learning</a:t>
              </a:r>
              <a:endParaRPr lang="he-IL" sz="1100" dirty="0">
                <a:latin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A4DD351C-CCFC-4D9D-BBB5-B12173B0AA4D}"/>
                </a:ext>
              </a:extLst>
            </p:cNvPr>
            <p:cNvSpPr txBox="1"/>
            <p:nvPr/>
          </p:nvSpPr>
          <p:spPr>
            <a:xfrm>
              <a:off x="6995278" y="1470748"/>
              <a:ext cx="1121188" cy="938719"/>
            </a:xfrm>
            <a:prstGeom prst="rect">
              <a:avLst/>
            </a:prstGeom>
            <a:solidFill>
              <a:srgbClr val="FFFFFF">
                <a:alpha val="34902"/>
              </a:srgbClr>
            </a:solidFill>
          </p:spPr>
          <p:txBody>
            <a:bodyPr wrap="square" rtlCol="1">
              <a:spAutoFit/>
            </a:bodyPr>
            <a:lstStyle>
              <a:defPPr>
                <a:defRPr lang="en-US"/>
              </a:defPPr>
              <a:lvl1pPr algn="ctr" rtl="1">
                <a:defRPr sz="1100">
                  <a:latin typeface="Calibri" panose="020F0502020204030204" pitchFamily="34" charset="0"/>
                  <a:cs typeface="Calibri" panose="020F0502020204030204" pitchFamily="34" charset="0"/>
                </a:defRPr>
              </a:lvl1pPr>
            </a:lstStyle>
            <a:p>
              <a:pPr rtl="0"/>
              <a:r>
                <a:rPr lang="en-US" dirty="0"/>
                <a:t>Process-oriented acquaintance; </a:t>
              </a:r>
              <a:br>
                <a:rPr lang="en-US" dirty="0"/>
              </a:br>
              <a:r>
                <a:rPr lang="en-US" dirty="0"/>
                <a:t>Individual communication</a:t>
              </a:r>
              <a:endParaRPr lang="he-IL" dirty="0"/>
            </a:p>
          </p:txBody>
        </p:sp>
        <p:sp>
          <p:nvSpPr>
            <p:cNvPr id="25" name="TextBox 24">
              <a:extLst>
                <a:ext uri="{FF2B5EF4-FFF2-40B4-BE49-F238E27FC236}">
                  <a16:creationId xmlns:a16="http://schemas.microsoft.com/office/drawing/2014/main" id="{F683F79A-1C7E-4708-858E-BE292F4C6989}"/>
                </a:ext>
              </a:extLst>
            </p:cNvPr>
            <p:cNvSpPr txBox="1"/>
            <p:nvPr/>
          </p:nvSpPr>
          <p:spPr>
            <a:xfrm>
              <a:off x="7244419" y="3925208"/>
              <a:ext cx="1262322" cy="769441"/>
            </a:xfrm>
            <a:prstGeom prst="rect">
              <a:avLst/>
            </a:prstGeom>
            <a:solidFill>
              <a:srgbClr val="FFFFFF">
                <a:alpha val="34902"/>
              </a:srgbClr>
            </a:solidFill>
          </p:spPr>
          <p:txBody>
            <a:bodyPr wrap="square" rtlCol="1">
              <a:spAutoFit/>
            </a:bodyPr>
            <a:lstStyle>
              <a:defPPr>
                <a:defRPr lang="en-US"/>
              </a:defPPr>
              <a:lvl1pPr algn="ctr" rtl="1">
                <a:defRPr sz="1100">
                  <a:latin typeface="Calibri" panose="020F0502020204030204" pitchFamily="34" charset="0"/>
                  <a:cs typeface="Calibri" panose="020F0502020204030204" pitchFamily="34" charset="0"/>
                </a:defRPr>
              </a:lvl1pPr>
            </a:lstStyle>
            <a:p>
              <a:pPr rtl="0"/>
              <a:r>
                <a:rPr lang="en-US" dirty="0"/>
                <a:t>Temporary acquaintance;</a:t>
              </a:r>
              <a:br>
                <a:rPr lang="en-US" dirty="0"/>
              </a:br>
              <a:r>
                <a:rPr lang="en-US" dirty="0"/>
                <a:t>commitment to the group</a:t>
              </a:r>
              <a:endParaRPr lang="he-IL" dirty="0"/>
            </a:p>
          </p:txBody>
        </p:sp>
        <p:sp>
          <p:nvSpPr>
            <p:cNvPr id="26" name="TextBox 25">
              <a:extLst>
                <a:ext uri="{FF2B5EF4-FFF2-40B4-BE49-F238E27FC236}">
                  <a16:creationId xmlns:a16="http://schemas.microsoft.com/office/drawing/2014/main" id="{71EFC684-2F99-4F19-8ED3-92ADE6E2FCFB}"/>
                </a:ext>
              </a:extLst>
            </p:cNvPr>
            <p:cNvSpPr txBox="1"/>
            <p:nvPr/>
          </p:nvSpPr>
          <p:spPr>
            <a:xfrm>
              <a:off x="4079463" y="4102958"/>
              <a:ext cx="896126" cy="430887"/>
            </a:xfrm>
            <a:prstGeom prst="rect">
              <a:avLst/>
            </a:prstGeom>
            <a:solidFill>
              <a:srgbClr val="FFFFFF">
                <a:alpha val="34902"/>
              </a:srgbClr>
            </a:solidFill>
          </p:spPr>
          <p:txBody>
            <a:bodyPr wrap="square" rtlCol="1">
              <a:spAutoFit/>
            </a:bodyPr>
            <a:lstStyle>
              <a:defPPr>
                <a:defRPr lang="en-US"/>
              </a:defPPr>
              <a:lvl1pPr algn="ctr" rtl="1">
                <a:defRPr sz="1100">
                  <a:latin typeface="Calibri" panose="020F0502020204030204" pitchFamily="34" charset="0"/>
                  <a:cs typeface="Calibri" panose="020F0502020204030204" pitchFamily="34" charset="0"/>
                </a:defRPr>
              </a:lvl1pPr>
            </a:lstStyle>
            <a:p>
              <a:pPr rtl="0"/>
              <a:r>
                <a:rPr lang="en-US" dirty="0"/>
                <a:t>Organizational base</a:t>
              </a:r>
              <a:endParaRPr lang="he-IL" dirty="0"/>
            </a:p>
          </p:txBody>
        </p:sp>
        <p:sp>
          <p:nvSpPr>
            <p:cNvPr id="27" name="TextBox 26">
              <a:extLst>
                <a:ext uri="{FF2B5EF4-FFF2-40B4-BE49-F238E27FC236}">
                  <a16:creationId xmlns:a16="http://schemas.microsoft.com/office/drawing/2014/main" id="{E4BE4720-E775-4FE0-9BC9-1256F4607272}"/>
                </a:ext>
              </a:extLst>
            </p:cNvPr>
            <p:cNvSpPr txBox="1"/>
            <p:nvPr/>
          </p:nvSpPr>
          <p:spPr>
            <a:xfrm>
              <a:off x="976832" y="4172240"/>
              <a:ext cx="1006434" cy="769441"/>
            </a:xfrm>
            <a:prstGeom prst="rect">
              <a:avLst/>
            </a:prstGeom>
            <a:solidFill>
              <a:srgbClr val="FFFFFF">
                <a:alpha val="34902"/>
              </a:srgbClr>
            </a:solidFill>
          </p:spPr>
          <p:txBody>
            <a:bodyPr wrap="square" rtlCol="1">
              <a:spAutoFit/>
            </a:bodyPr>
            <a:lstStyle>
              <a:defPPr>
                <a:defRPr lang="en-US"/>
              </a:defPPr>
              <a:lvl1pPr algn="ctr" rtl="1">
                <a:defRPr sz="1100">
                  <a:latin typeface="Calibri" panose="020F0502020204030204" pitchFamily="34" charset="0"/>
                  <a:cs typeface="Calibri" panose="020F0502020204030204" pitchFamily="34" charset="0"/>
                </a:defRPr>
              </a:lvl1pPr>
            </a:lstStyle>
            <a:p>
              <a:pPr rtl="0"/>
              <a:r>
                <a:rPr lang="en-US" dirty="0"/>
                <a:t>Professional base focused on early childhood</a:t>
              </a:r>
              <a:endParaRPr lang="he-IL" dirty="0"/>
            </a:p>
          </p:txBody>
        </p:sp>
        <p:pic>
          <p:nvPicPr>
            <p:cNvPr id="41" name="Graphic 40" descr="Back with solid fill">
              <a:extLst>
                <a:ext uri="{FF2B5EF4-FFF2-40B4-BE49-F238E27FC236}">
                  <a16:creationId xmlns:a16="http://schemas.microsoft.com/office/drawing/2014/main" id="{FC597AEC-CC08-407F-95B1-2E6F3853C17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122470">
              <a:off x="7153132" y="2520673"/>
              <a:ext cx="731866" cy="631678"/>
            </a:xfrm>
            <a:prstGeom prst="rect">
              <a:avLst/>
            </a:prstGeom>
          </p:spPr>
        </p:pic>
        <p:pic>
          <p:nvPicPr>
            <p:cNvPr id="44" name="Graphic 43" descr="Back with solid fill">
              <a:extLst>
                <a:ext uri="{FF2B5EF4-FFF2-40B4-BE49-F238E27FC236}">
                  <a16:creationId xmlns:a16="http://schemas.microsoft.com/office/drawing/2014/main" id="{65E878CB-F10B-4823-852C-5F449163DE0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5978967" flipV="1">
              <a:off x="7186505" y="3221708"/>
              <a:ext cx="870906" cy="682197"/>
            </a:xfrm>
            <a:prstGeom prst="rect">
              <a:avLst/>
            </a:prstGeom>
          </p:spPr>
        </p:pic>
        <p:pic>
          <p:nvPicPr>
            <p:cNvPr id="45" name="Graphic 44" descr="Back with solid fill">
              <a:extLst>
                <a:ext uri="{FF2B5EF4-FFF2-40B4-BE49-F238E27FC236}">
                  <a16:creationId xmlns:a16="http://schemas.microsoft.com/office/drawing/2014/main" id="{E42B6ADF-DB9A-4725-9355-7687D72CD66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555497" flipV="1">
              <a:off x="1720788" y="3979727"/>
              <a:ext cx="1459252" cy="448927"/>
            </a:xfrm>
            <a:prstGeom prst="rect">
              <a:avLst/>
            </a:prstGeom>
          </p:spPr>
        </p:pic>
        <p:pic>
          <p:nvPicPr>
            <p:cNvPr id="46" name="Graphic 45" descr="Back with solid fill">
              <a:extLst>
                <a:ext uri="{FF2B5EF4-FFF2-40B4-BE49-F238E27FC236}">
                  <a16:creationId xmlns:a16="http://schemas.microsoft.com/office/drawing/2014/main" id="{41CACEF2-404B-4774-8E64-062FE4CB064F}"/>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0317647">
              <a:off x="3860742" y="3830172"/>
              <a:ext cx="731866" cy="518241"/>
            </a:xfrm>
            <a:prstGeom prst="rect">
              <a:avLst/>
            </a:prstGeom>
          </p:spPr>
        </p:pic>
        <p:sp>
          <p:nvSpPr>
            <p:cNvPr id="47" name="TextBox 46">
              <a:extLst>
                <a:ext uri="{FF2B5EF4-FFF2-40B4-BE49-F238E27FC236}">
                  <a16:creationId xmlns:a16="http://schemas.microsoft.com/office/drawing/2014/main" id="{6A44D680-6D5D-4C76-8907-2782B5E16B79}"/>
                </a:ext>
              </a:extLst>
            </p:cNvPr>
            <p:cNvSpPr txBox="1"/>
            <p:nvPr/>
          </p:nvSpPr>
          <p:spPr>
            <a:xfrm>
              <a:off x="1541060" y="5045396"/>
              <a:ext cx="898071" cy="1277273"/>
            </a:xfrm>
            <a:prstGeom prst="rect">
              <a:avLst/>
            </a:prstGeom>
            <a:solidFill>
              <a:srgbClr val="FFFFFF">
                <a:alpha val="34902"/>
              </a:srgbClr>
            </a:solidFill>
          </p:spPr>
          <p:txBody>
            <a:bodyPr wrap="square" rtlCol="1">
              <a:spAutoFit/>
            </a:bodyPr>
            <a:lstStyle>
              <a:defPPr>
                <a:defRPr lang="en-US"/>
              </a:defPPr>
              <a:lvl1pPr algn="ctr" rtl="1">
                <a:defRPr sz="1100">
                  <a:latin typeface="Calibri" panose="020F0502020204030204" pitchFamily="34" charset="0"/>
                  <a:cs typeface="Calibri" panose="020F0502020204030204" pitchFamily="34" charset="0"/>
                </a:defRPr>
              </a:lvl1pPr>
            </a:lstStyle>
            <a:p>
              <a:pPr rtl="0"/>
              <a:r>
                <a:rPr lang="en-US" dirty="0"/>
                <a:t>Gained from the diverse grouping, which expanded their perspective</a:t>
              </a:r>
              <a:endParaRPr lang="he-IL" dirty="0"/>
            </a:p>
          </p:txBody>
        </p:sp>
        <p:sp>
          <p:nvSpPr>
            <p:cNvPr id="31" name="TextBox 30">
              <a:extLst>
                <a:ext uri="{FF2B5EF4-FFF2-40B4-BE49-F238E27FC236}">
                  <a16:creationId xmlns:a16="http://schemas.microsoft.com/office/drawing/2014/main" id="{19DFBF3E-6F58-4E00-9F32-C2C1FC59E3B9}"/>
                </a:ext>
              </a:extLst>
            </p:cNvPr>
            <p:cNvSpPr txBox="1"/>
            <p:nvPr/>
          </p:nvSpPr>
          <p:spPr>
            <a:xfrm>
              <a:off x="5070213" y="3724811"/>
              <a:ext cx="1418110" cy="938719"/>
            </a:xfrm>
            <a:prstGeom prst="rect">
              <a:avLst/>
            </a:prstGeom>
            <a:solidFill>
              <a:srgbClr val="FFFFFF">
                <a:alpha val="34902"/>
              </a:srgbClr>
            </a:solidFill>
          </p:spPr>
          <p:txBody>
            <a:bodyPr wrap="square" rtlCol="1">
              <a:spAutoFit/>
            </a:bodyPr>
            <a:lstStyle/>
            <a:p>
              <a:pPr algn="ctr"/>
              <a:r>
                <a:rPr lang="en-US" sz="1100" dirty="0">
                  <a:latin typeface="Calibri" panose="020F0502020204030204" pitchFamily="34" charset="0"/>
                  <a:cs typeface="Calibri" panose="020F0502020204030204" pitchFamily="34" charset="0"/>
                </a:rPr>
                <a:t>Gained less from diverse grouping: preferred focused and relevant discussions</a:t>
              </a:r>
              <a:endParaRPr lang="he-IL" sz="1100" dirty="0">
                <a:latin typeface="Calibri" panose="020F0502020204030204" pitchFamily="34" charset="0"/>
                <a:cs typeface="Calibri" panose="020F0502020204030204" pitchFamily="34" charset="0"/>
              </a:endParaRPr>
            </a:p>
          </p:txBody>
        </p:sp>
      </p:grpSp>
      <p:sp>
        <p:nvSpPr>
          <p:cNvPr id="28" name="TextBox 27">
            <a:extLst>
              <a:ext uri="{FF2B5EF4-FFF2-40B4-BE49-F238E27FC236}">
                <a16:creationId xmlns:a16="http://schemas.microsoft.com/office/drawing/2014/main" id="{2CC348DB-4EE0-41C5-B6F1-849CE2F38145}"/>
              </a:ext>
            </a:extLst>
          </p:cNvPr>
          <p:cNvSpPr txBox="1"/>
          <p:nvPr/>
        </p:nvSpPr>
        <p:spPr>
          <a:xfrm>
            <a:off x="8358381" y="567887"/>
            <a:ext cx="3626656" cy="6979603"/>
          </a:xfrm>
          <a:prstGeom prst="rect">
            <a:avLst/>
          </a:prstGeom>
          <a:solidFill>
            <a:schemeClr val="bg2"/>
          </a:solidFill>
        </p:spPr>
        <p:txBody>
          <a:bodyPr wrap="square">
            <a:spAutoFit/>
          </a:bodyPr>
          <a:lstStyle/>
          <a:p>
            <a:pPr marL="285750" lvl="0" indent="-285750">
              <a:lnSpc>
                <a:spcPct val="150000"/>
              </a:lnSpc>
              <a:buClr>
                <a:srgbClr val="F9BC25"/>
              </a:buClr>
              <a:buFont typeface="Tahoma" panose="020B0604030504040204" pitchFamily="34" charset="0"/>
              <a:buChar char="█"/>
              <a:defRPr/>
            </a:pPr>
            <a:r>
              <a:rPr kumimoji="0" lang="en-US"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training was mainly </a:t>
            </a:r>
            <a:r>
              <a:rPr lang="en-US" sz="1200" dirty="0">
                <a:solidFill>
                  <a:prstClr val="black"/>
                </a:solidFill>
                <a:latin typeface="Tahoma" panose="020B0604030504040204" pitchFamily="34" charset="0"/>
                <a:ea typeface="Tahoma" panose="020B0604030504040204" pitchFamily="34" charset="0"/>
                <a:cs typeface="Tahoma" panose="020B0604030504040204" pitchFamily="34" charset="0"/>
              </a:rPr>
              <a:t>designed for </a:t>
            </a:r>
            <a:r>
              <a:rPr kumimoji="0" lang="en-US"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SALTA</a:t>
            </a:r>
            <a:r>
              <a:rPr kumimoji="0" lang="en-US" sz="12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Digitaf facilitators </a:t>
            </a:r>
            <a:r>
              <a:rPr lang="en-US" sz="1200" dirty="0">
                <a:solidFill>
                  <a:prstClr val="black"/>
                </a:solidFill>
                <a:latin typeface="Tahoma" panose="020B0604030504040204" pitchFamily="34" charset="0"/>
                <a:ea typeface="Tahoma" panose="020B0604030504040204" pitchFamily="34" charset="0"/>
                <a:cs typeface="Tahoma" panose="020B0604030504040204" pitchFamily="34" charset="0"/>
              </a:rPr>
              <a:t>and early </a:t>
            </a:r>
            <a:r>
              <a:rPr kumimoji="0" lang="en-US" sz="12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childhood coordinators in </a:t>
            </a:r>
            <a:r>
              <a:rPr lang="en-US" sz="1200" dirty="0">
                <a:solidFill>
                  <a:prstClr val="black"/>
                </a:solidFill>
                <a:latin typeface="Tahoma" panose="020B0604030504040204" pitchFamily="34" charset="0"/>
                <a:ea typeface="Tahoma" panose="020B0604030504040204" pitchFamily="34" charset="0"/>
                <a:cs typeface="Tahoma" panose="020B0604030504040204" pitchFamily="34" charset="0"/>
              </a:rPr>
              <a:t>community centers</a:t>
            </a:r>
            <a:r>
              <a:rPr kumimoji="0" lang="en-US" sz="12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12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2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These had similar characteristics regarding certain issues, yet required </a:t>
            </a:r>
            <a:r>
              <a:rPr lang="en-US" sz="1200" dirty="0">
                <a:solidFill>
                  <a:prstClr val="black"/>
                </a:solidFill>
                <a:latin typeface="Tahoma" panose="020B0604030504040204" pitchFamily="34" charset="0"/>
                <a:ea typeface="Tahoma" panose="020B0604030504040204" pitchFamily="34" charset="0"/>
                <a:cs typeface="Tahoma" panose="020B0604030504040204" pitchFamily="34" charset="0"/>
              </a:rPr>
              <a:t>specific solutions for the unique demands of each role.</a:t>
            </a:r>
            <a:r>
              <a:rPr kumimoji="0" lang="en-US" sz="12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endParaRPr kumimoji="0" lang="he-IL"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lang="en-US" sz="1200" b="1" dirty="0">
                <a:solidFill>
                  <a:prstClr val="black"/>
                </a:solidFill>
                <a:latin typeface="Tahoma" panose="020B0604030504040204" pitchFamily="34" charset="0"/>
                <a:ea typeface="Tahoma" panose="020B0604030504040204" pitchFamily="34" charset="0"/>
                <a:cs typeface="Tahoma" panose="020B0604030504040204" pitchFamily="34" charset="0"/>
              </a:rPr>
              <a:t>The training provided a high quality response </a:t>
            </a:r>
            <a:r>
              <a:rPr lang="en-US" sz="1200" dirty="0">
                <a:solidFill>
                  <a:prstClr val="black"/>
                </a:solidFill>
                <a:latin typeface="Tahoma" panose="020B0604030504040204" pitchFamily="34" charset="0"/>
                <a:ea typeface="Tahoma" panose="020B0604030504040204" pitchFamily="34" charset="0"/>
                <a:cs typeface="Tahoma" panose="020B0604030504040204" pitchFamily="34" charset="0"/>
              </a:rPr>
              <a:t>to the needs of all those it was designed for and was experienced with great appreciation as an essential starting point for creating an organizational, community, and professional foundation for those working with young children and their caregivers in the city.</a:t>
            </a: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lang="en-US" sz="1200" dirty="0">
                <a:solidFill>
                  <a:prstClr val="black"/>
                </a:solidFill>
                <a:latin typeface="Tahoma" panose="020B0604030504040204" pitchFamily="34" charset="0"/>
                <a:ea typeface="Tahoma" panose="020B0604030504040204" pitchFamily="34" charset="0"/>
                <a:cs typeface="Tahoma" panose="020B0604030504040204" pitchFamily="34" charset="0"/>
              </a:rPr>
              <a:t>Establishing the training program, alongside steps for developing an independent operating model, is another component in promoting and positioning </a:t>
            </a:r>
            <a:r>
              <a:rPr lang="en-US" sz="1200" b="1" dirty="0">
                <a:solidFill>
                  <a:prstClr val="black"/>
                </a:solidFill>
                <a:latin typeface="Tahoma" panose="020B0604030504040204" pitchFamily="34" charset="0"/>
                <a:ea typeface="Tahoma" panose="020B0604030504040204" pitchFamily="34" charset="0"/>
                <a:cs typeface="Tahoma" panose="020B0604030504040204" pitchFamily="34" charset="0"/>
              </a:rPr>
              <a:t>Tel Aviv as a Lighthouse: A body of professional knowledge on early childhood</a:t>
            </a:r>
            <a:r>
              <a:rPr lang="en-US" sz="1200" dirty="0">
                <a:solidFill>
                  <a:prstClr val="black"/>
                </a:solidFill>
                <a:latin typeface="Tahoma" panose="020B0604030504040204" pitchFamily="34" charset="0"/>
                <a:ea typeface="Tahoma" panose="020B0604030504040204" pitchFamily="34" charset="0"/>
                <a:cs typeface="Tahoma" panose="020B0604030504040204" pitchFamily="34" charset="0"/>
              </a:rPr>
              <a:t>, based on models developed in the  Urban95 program.</a:t>
            </a:r>
            <a:endParaRPr lang="he-IL" sz="12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lang="en-US" sz="1200" dirty="0">
                <a:solidFill>
                  <a:prstClr val="black"/>
                </a:solidFill>
                <a:latin typeface="Tahoma" panose="020B0604030504040204" pitchFamily="34" charset="0"/>
                <a:ea typeface="Tahoma" panose="020B0604030504040204" pitchFamily="34" charset="0"/>
                <a:cs typeface="Tahoma" panose="020B0604030504040204" pitchFamily="34" charset="0"/>
              </a:rPr>
              <a:t>Establishing the training program could promote participation and perseverance, and align all those working with young children and their caregivers in the city, in terms of knowledge and skills. </a:t>
            </a:r>
            <a:endParaRPr kumimoji="0" lang="he-IL"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57755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343460" y="6267302"/>
            <a:ext cx="638122" cy="365125"/>
          </a:xfrm>
        </p:spPr>
        <p:txBody>
          <a:bodyPr/>
          <a:lstStyle/>
          <a:p>
            <a:fld id="{F2736200-3204-44C4-A5EC-985817706BA3}" type="slidenum">
              <a:rPr lang="en-US" sz="1400" smtClean="0"/>
              <a:t>13</a:t>
            </a:fld>
            <a:endParaRPr lang="en-US" sz="1400"/>
          </a:p>
        </p:txBody>
      </p:sp>
      <p:sp>
        <p:nvSpPr>
          <p:cNvPr id="6" name="TextBox 5"/>
          <p:cNvSpPr txBox="1"/>
          <p:nvPr/>
        </p:nvSpPr>
        <p:spPr>
          <a:xfrm>
            <a:off x="3377259" y="2497664"/>
            <a:ext cx="5191007" cy="1015663"/>
          </a:xfrm>
          <a:prstGeom prst="rect">
            <a:avLst/>
          </a:prstGeom>
          <a:solidFill>
            <a:srgbClr val="EC1C3C"/>
          </a:solidFill>
        </p:spPr>
        <p:txBody>
          <a:bodyPr wrap="square" rtlCol="0">
            <a:spAutoFit/>
          </a:bodyPr>
          <a:lstStyle/>
          <a:p>
            <a:pPr algn="ctr" rtl="1"/>
            <a:r>
              <a:rPr lang="en-US" sz="6000" b="1" dirty="0">
                <a:solidFill>
                  <a:schemeClr val="bg1"/>
                </a:solidFill>
                <a:latin typeface="Tahoma" pitchFamily="34" charset="0"/>
                <a:ea typeface="Tahoma" pitchFamily="34" charset="0"/>
                <a:cs typeface="Tahoma" pitchFamily="34" charset="0"/>
              </a:rPr>
              <a:t>Appendices</a:t>
            </a:r>
            <a:endParaRPr lang="he-IL" sz="6000" b="1"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59942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t>14</a:t>
            </a:fld>
            <a:endParaRPr lang="en-US" sz="1400" dirty="0"/>
          </a:p>
        </p:txBody>
      </p:sp>
      <p:sp>
        <p:nvSpPr>
          <p:cNvPr id="17" name="TextBox 16"/>
          <p:cNvSpPr txBox="1"/>
          <p:nvPr/>
        </p:nvSpPr>
        <p:spPr>
          <a:xfrm>
            <a:off x="0" y="0"/>
            <a:ext cx="12192000" cy="323165"/>
          </a:xfrm>
          <a:prstGeom prst="rect">
            <a:avLst/>
          </a:prstGeom>
          <a:solidFill>
            <a:srgbClr val="EC1C3C"/>
          </a:solidFill>
        </p:spPr>
        <p:txBody>
          <a:bodyPr wrap="square" rtlCol="0">
            <a:spAutoFit/>
          </a:bodyPr>
          <a:lstStyle/>
          <a:p>
            <a:pPr rtl="0">
              <a:lnSpc>
                <a:spcPts val="1800"/>
              </a:lnSpc>
              <a:spcBef>
                <a:spcPts val="1800"/>
              </a:spcBef>
              <a:spcAft>
                <a:spcPts val="1200"/>
              </a:spcAft>
              <a:tabLst>
                <a:tab pos="4523740" algn="l"/>
              </a:tabLst>
            </a:pPr>
            <a:r>
              <a:rPr lang="en-US" sz="2000" b="1" dirty="0">
                <a:solidFill>
                  <a:schemeClr val="bg1"/>
                </a:solidFill>
                <a:latin typeface="Tahoma" pitchFamily="34" charset="0"/>
                <a:ea typeface="Tahoma" pitchFamily="34" charset="0"/>
                <a:cs typeface="Tahoma" pitchFamily="34" charset="0"/>
              </a:rPr>
              <a:t>Logic Model for Urban95 TLV Initiative</a:t>
            </a:r>
          </a:p>
        </p:txBody>
      </p:sp>
      <p:graphicFrame>
        <p:nvGraphicFramePr>
          <p:cNvPr id="6" name="Table 5">
            <a:extLst>
              <a:ext uri="{FF2B5EF4-FFF2-40B4-BE49-F238E27FC236}">
                <a16:creationId xmlns:a16="http://schemas.microsoft.com/office/drawing/2014/main" id="{4C0A9EDB-85EB-415D-AE30-9837293777B2}"/>
              </a:ext>
            </a:extLst>
          </p:cNvPr>
          <p:cNvGraphicFramePr>
            <a:graphicFrameLocks noGrp="1"/>
          </p:cNvGraphicFramePr>
          <p:nvPr>
            <p:extLst>
              <p:ext uri="{D42A27DB-BD31-4B8C-83A1-F6EECF244321}">
                <p14:modId xmlns:p14="http://schemas.microsoft.com/office/powerpoint/2010/main" val="2462196946"/>
              </p:ext>
            </p:extLst>
          </p:nvPr>
        </p:nvGraphicFramePr>
        <p:xfrm>
          <a:off x="295375" y="553589"/>
          <a:ext cx="11601250" cy="5415154"/>
        </p:xfrm>
        <a:graphic>
          <a:graphicData uri="http://schemas.openxmlformats.org/drawingml/2006/table">
            <a:tbl>
              <a:tblPr rtl="1" firstRow="1" bandRow="1"/>
              <a:tblGrid>
                <a:gridCol w="1198723">
                  <a:extLst>
                    <a:ext uri="{9D8B030D-6E8A-4147-A177-3AD203B41FA5}">
                      <a16:colId xmlns:a16="http://schemas.microsoft.com/office/drawing/2014/main" val="2502626695"/>
                    </a:ext>
                  </a:extLst>
                </a:gridCol>
                <a:gridCol w="1400241">
                  <a:extLst>
                    <a:ext uri="{9D8B030D-6E8A-4147-A177-3AD203B41FA5}">
                      <a16:colId xmlns:a16="http://schemas.microsoft.com/office/drawing/2014/main" val="1177709714"/>
                    </a:ext>
                  </a:extLst>
                </a:gridCol>
                <a:gridCol w="1666952">
                  <a:extLst>
                    <a:ext uri="{9D8B030D-6E8A-4147-A177-3AD203B41FA5}">
                      <a16:colId xmlns:a16="http://schemas.microsoft.com/office/drawing/2014/main" val="1856442363"/>
                    </a:ext>
                  </a:extLst>
                </a:gridCol>
                <a:gridCol w="1933666">
                  <a:extLst>
                    <a:ext uri="{9D8B030D-6E8A-4147-A177-3AD203B41FA5}">
                      <a16:colId xmlns:a16="http://schemas.microsoft.com/office/drawing/2014/main" val="3308509457"/>
                    </a:ext>
                  </a:extLst>
                </a:gridCol>
                <a:gridCol w="1600275">
                  <a:extLst>
                    <a:ext uri="{9D8B030D-6E8A-4147-A177-3AD203B41FA5}">
                      <a16:colId xmlns:a16="http://schemas.microsoft.com/office/drawing/2014/main" val="1854581963"/>
                    </a:ext>
                  </a:extLst>
                </a:gridCol>
                <a:gridCol w="1733630">
                  <a:extLst>
                    <a:ext uri="{9D8B030D-6E8A-4147-A177-3AD203B41FA5}">
                      <a16:colId xmlns:a16="http://schemas.microsoft.com/office/drawing/2014/main" val="284972996"/>
                    </a:ext>
                  </a:extLst>
                </a:gridCol>
                <a:gridCol w="1066850">
                  <a:extLst>
                    <a:ext uri="{9D8B030D-6E8A-4147-A177-3AD203B41FA5}">
                      <a16:colId xmlns:a16="http://schemas.microsoft.com/office/drawing/2014/main" val="3273362355"/>
                    </a:ext>
                  </a:extLst>
                </a:gridCol>
                <a:gridCol w="1000913">
                  <a:extLst>
                    <a:ext uri="{9D8B030D-6E8A-4147-A177-3AD203B41FA5}">
                      <a16:colId xmlns:a16="http://schemas.microsoft.com/office/drawing/2014/main" val="1723952512"/>
                    </a:ext>
                  </a:extLst>
                </a:gridCol>
              </a:tblGrid>
              <a:tr h="302503">
                <a:tc>
                  <a:txBody>
                    <a:bodyPr/>
                    <a:lstStyle/>
                    <a:p>
                      <a:pPr algn="ctr" rtl="0">
                        <a:lnSpc>
                          <a:spcPct val="115000"/>
                        </a:lnSpc>
                        <a:spcAft>
                          <a:spcPts val="1000"/>
                        </a:spcAft>
                      </a:pPr>
                      <a:r>
                        <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Impact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064A2"/>
                    </a:solidFill>
                  </a:tcPr>
                </a:tc>
                <a:tc>
                  <a:txBody>
                    <a:bodyPr/>
                    <a:lstStyle/>
                    <a:p>
                      <a:pPr algn="ctr" rtl="0">
                        <a:lnSpc>
                          <a:spcPct val="115000"/>
                        </a:lnSpc>
                        <a:spcAft>
                          <a:spcPts val="1000"/>
                        </a:spcAft>
                      </a:pP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Long Term Results (5-10 Years)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Mid-Term results </a:t>
                      </a:r>
                      <a:b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(3-5 Years)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Short Term results (End of Phase II)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Outputs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Actions</a:t>
                      </a:r>
                      <a:endParaRPr lang="en-US" sz="110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r>
                        <a:rPr lang="he-IL" sz="1200" b="1">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Inputs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Target Audience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48DD4"/>
                    </a:solidFill>
                  </a:tcPr>
                </a:tc>
                <a:extLst>
                  <a:ext uri="{0D108BD9-81ED-4DB2-BD59-A6C34878D82A}">
                    <a16:rowId xmlns:a16="http://schemas.microsoft.com/office/drawing/2014/main" val="1505608130"/>
                  </a:ext>
                </a:extLst>
              </a:tr>
              <a:tr h="3917070">
                <a:tc>
                  <a:txBody>
                    <a:bodyPr/>
                    <a:lstStyle/>
                    <a:p>
                      <a:pPr algn="ctr" rtl="0">
                        <a:lnSpc>
                          <a:spcPct val="115000"/>
                        </a:lnSpc>
                        <a:spcAft>
                          <a:spcPts val="10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6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Municipal policies </a:t>
                      </a:r>
                      <a:b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to advance optimal early childhood development </a:t>
                      </a:r>
                      <a:b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 Tel Aviv–Jaffa, </a:t>
                      </a:r>
                      <a:b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is properly embedded in urban work plans throughout all departments</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6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6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urban space promotes equal early childhood development and parental wellbeing in a supportive and enabling environment</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a:noFill/>
                    </a:lnB>
                    <a:solidFill>
                      <a:srgbClr val="CCC0D9"/>
                    </a:solidFill>
                  </a:tcPr>
                </a:tc>
                <a:tc>
                  <a:txBody>
                    <a:bodyPr/>
                    <a:lstStyle/>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Long term planning acknowledging early childhood needs, according to continually collected data</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Program sustainability: Urban95 principles translated into a long-term urban standard</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Municipality initiates and promotes independent actions contributing to early childhood development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Design of public spaces to suit young children and their caregivers’ needs (playgrounds, accessible sidewalks, public transport, shade, clear air, parks)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Clear policies regarding early childhood throughout municipal administrations, including those not related to the subject directly (holistic thinking)</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Embedment of sustainable work models into municipal mechanisms in accordance with Urban95 principles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Investment in physical infrastructures for the benefit of young children and their caregivers (public spaces, sidewalks, public transportation, shade, air pollution) in vulnerable neighborhoods in particular</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The professional data and information center updates regularly; other cities reach out to educate about pro-early childhood municipal practices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Early childhood is on the municipal agenda</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Municipal stakeholders are knowledgeable and understand early childhood development needs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Extent of budgets and personnel positions allocated to promote early childhood issues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Integration of work mechanisms between municipality and external partners to promote early childhood needs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Execution of pilots across the city (SALTA, playground, public spaces and mobility)</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“Tel Aviv Jaffa as a Lighthouse”: Establish a professional data and information center based on Urban95 models developed throughout the program</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Permanent place around the decision-making table, regarding early childhood issues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 of municipal officials participating in seminars, acquiring local and global knowledge and tools regarding early childhood promotion</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Participants’ satisfaction with seminars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Extent of partners onboarding and cross-sectorial collaborations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Extent and variety of new products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Willingness on behalf of the municipality to implement pilot initiatives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Participate in meetings on early childhood promotion</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Raise awareness to early childhood issues in all life realms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Increase budgets and personnel positions to promote early childhood issues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Educational training, tours and conferences for municipal stakeholders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Partners onboarding: collaborations for pilot initiatives and ad-hoc projects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Establish inter-administration work models such as the Early Childhood Municipal Forum</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Promote municipal data center, collecting and sharing of professional knowledge regarding early childhood issues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professional advisors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Pilot initiatives’ budgeting</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Program partners (internal and external to the municipality)</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International knowledge</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ctr" rtl="0">
                        <a:lnSpc>
                          <a:spcPct val="115000"/>
                        </a:lnSpc>
                        <a:spcAft>
                          <a:spcPts val="1000"/>
                        </a:spcAft>
                      </a:pPr>
                      <a:r>
                        <a:rPr lang="en-US" sz="1050" b="1"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r>
                        <a:rPr lang="en-US" sz="1050" b="1"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r>
                        <a:rPr lang="en-US" sz="1050" b="1"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r>
                        <a:rPr lang="en-US" sz="1050" b="1"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Municipal officials, decision makers </a:t>
                      </a:r>
                      <a:b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field professionals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266420838"/>
                  </a:ext>
                </a:extLst>
              </a:tr>
            </a:tbl>
          </a:graphicData>
        </a:graphic>
      </p:graphicFrame>
    </p:spTree>
    <p:extLst>
      <p:ext uri="{BB962C8B-B14F-4D97-AF65-F5344CB8AC3E}">
        <p14:creationId xmlns:p14="http://schemas.microsoft.com/office/powerpoint/2010/main" val="2160381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t>15</a:t>
            </a:fld>
            <a:endParaRPr lang="en-US" sz="1400" dirty="0"/>
          </a:p>
        </p:txBody>
      </p:sp>
      <p:sp>
        <p:nvSpPr>
          <p:cNvPr id="17" name="TextBox 16"/>
          <p:cNvSpPr txBox="1"/>
          <p:nvPr/>
        </p:nvSpPr>
        <p:spPr>
          <a:xfrm>
            <a:off x="0" y="0"/>
            <a:ext cx="12192000" cy="410433"/>
          </a:xfrm>
          <a:prstGeom prst="rect">
            <a:avLst/>
          </a:prstGeom>
          <a:solidFill>
            <a:srgbClr val="EC1C3C"/>
          </a:solidFill>
        </p:spPr>
        <p:txBody>
          <a:bodyPr wrap="square" rtlCol="0">
            <a:spAutoFit/>
          </a:bodyPr>
          <a:lstStyle/>
          <a:p>
            <a:pPr algn="l" rtl="0">
              <a:lnSpc>
                <a:spcPct val="115000"/>
              </a:lnSpc>
              <a:spcAft>
                <a:spcPts val="1000"/>
              </a:spcAft>
            </a:pPr>
            <a:r>
              <a:rPr lang="en-US" sz="2000" b="1" dirty="0">
                <a:solidFill>
                  <a:schemeClr val="bg1"/>
                </a:solidFill>
                <a:latin typeface="Tahoma" pitchFamily="34" charset="0"/>
                <a:ea typeface="Tahoma" pitchFamily="34" charset="0"/>
                <a:cs typeface="Tahoma" pitchFamily="34" charset="0"/>
              </a:rPr>
              <a:t>Evaluation Indicators for the Urban95 Logic Model</a:t>
            </a:r>
          </a:p>
        </p:txBody>
      </p:sp>
      <p:graphicFrame>
        <p:nvGraphicFramePr>
          <p:cNvPr id="5" name="Table 4">
            <a:extLst>
              <a:ext uri="{FF2B5EF4-FFF2-40B4-BE49-F238E27FC236}">
                <a16:creationId xmlns:a16="http://schemas.microsoft.com/office/drawing/2014/main" id="{6697B63C-04BE-4CEC-BC50-259981EE1552}"/>
              </a:ext>
            </a:extLst>
          </p:cNvPr>
          <p:cNvGraphicFramePr>
            <a:graphicFrameLocks noGrp="1"/>
          </p:cNvGraphicFramePr>
          <p:nvPr>
            <p:extLst>
              <p:ext uri="{D42A27DB-BD31-4B8C-83A1-F6EECF244321}">
                <p14:modId xmlns:p14="http://schemas.microsoft.com/office/powerpoint/2010/main" val="3278064135"/>
              </p:ext>
            </p:extLst>
          </p:nvPr>
        </p:nvGraphicFramePr>
        <p:xfrm>
          <a:off x="205801" y="4035260"/>
          <a:ext cx="11731051" cy="2162026"/>
        </p:xfrm>
        <a:graphic>
          <a:graphicData uri="http://schemas.openxmlformats.org/drawingml/2006/table">
            <a:tbl>
              <a:tblPr firstRow="1" bandRow="1">
                <a:tableStyleId>{5C22544A-7EE6-4342-B048-85BDC9FD1C3A}</a:tableStyleId>
              </a:tblPr>
              <a:tblGrid>
                <a:gridCol w="4400254">
                  <a:extLst>
                    <a:ext uri="{9D8B030D-6E8A-4147-A177-3AD203B41FA5}">
                      <a16:colId xmlns:a16="http://schemas.microsoft.com/office/drawing/2014/main" val="2931396578"/>
                    </a:ext>
                  </a:extLst>
                </a:gridCol>
                <a:gridCol w="2331114">
                  <a:extLst>
                    <a:ext uri="{9D8B030D-6E8A-4147-A177-3AD203B41FA5}">
                      <a16:colId xmlns:a16="http://schemas.microsoft.com/office/drawing/2014/main" val="3653059919"/>
                    </a:ext>
                  </a:extLst>
                </a:gridCol>
                <a:gridCol w="1531874">
                  <a:extLst>
                    <a:ext uri="{9D8B030D-6E8A-4147-A177-3AD203B41FA5}">
                      <a16:colId xmlns:a16="http://schemas.microsoft.com/office/drawing/2014/main" val="3986044126"/>
                    </a:ext>
                  </a:extLst>
                </a:gridCol>
                <a:gridCol w="1557035">
                  <a:extLst>
                    <a:ext uri="{9D8B030D-6E8A-4147-A177-3AD203B41FA5}">
                      <a16:colId xmlns:a16="http://schemas.microsoft.com/office/drawing/2014/main" val="875501543"/>
                    </a:ext>
                  </a:extLst>
                </a:gridCol>
                <a:gridCol w="1910774">
                  <a:extLst>
                    <a:ext uri="{9D8B030D-6E8A-4147-A177-3AD203B41FA5}">
                      <a16:colId xmlns:a16="http://schemas.microsoft.com/office/drawing/2014/main" val="3042049583"/>
                    </a:ext>
                  </a:extLst>
                </a:gridCol>
              </a:tblGrid>
              <a:tr h="267374">
                <a:tc>
                  <a:txBody>
                    <a:bodyPr/>
                    <a:lstStyle/>
                    <a:p>
                      <a:pPr algn="ctr" rtl="1">
                        <a:lnSpc>
                          <a:spcPct val="115000"/>
                        </a:lnSpc>
                        <a:spcAft>
                          <a:spcPts val="1000"/>
                        </a:spcAft>
                      </a:pPr>
                      <a:r>
                        <a:rPr lang="en-US" sz="1100" b="1" dirty="0">
                          <a:solidFill>
                            <a:schemeClr val="bg1"/>
                          </a:solidFill>
                          <a:effectLst/>
                          <a:latin typeface="Calibri Light" panose="020F0302020204030204" pitchFamily="34" charset="0"/>
                          <a:ea typeface="Calibri" panose="020F0502020204030204" pitchFamily="34" charset="0"/>
                          <a:cs typeface="Arial" panose="020B0604020202020204" pitchFamily="34" charset="0"/>
                        </a:rPr>
                        <a:t>Indicator/ Tool</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15000"/>
                        </a:lnSpc>
                        <a:spcAft>
                          <a:spcPts val="1000"/>
                        </a:spcAft>
                      </a:pPr>
                      <a:r>
                        <a:rPr lang="en-US" sz="1100">
                          <a:solidFill>
                            <a:schemeClr val="bg1"/>
                          </a:solidFill>
                          <a:effectLst/>
                          <a:latin typeface="Calibri Light" panose="020F0302020204030204" pitchFamily="34" charset="0"/>
                          <a:ea typeface="Calibri" panose="020F0502020204030204" pitchFamily="34" charset="0"/>
                          <a:cs typeface="Arial" panose="020B0604020202020204" pitchFamily="34" charset="0"/>
                        </a:rPr>
                        <a:t>Retrospective Review </a:t>
                      </a:r>
                      <a:r>
                        <a:rPr lang="he-IL" sz="1100">
                          <a:solidFill>
                            <a:schemeClr val="bg1"/>
                          </a:solidFill>
                          <a:effectLst/>
                          <a:latin typeface="Calibri Light" panose="020F0302020204030204" pitchFamily="34" charset="0"/>
                          <a:ea typeface="Calibri" panose="020F0502020204030204" pitchFamily="34" charset="0"/>
                          <a:cs typeface="Arial" panose="020B0604020202020204" pitchFamily="34" charset="0"/>
                        </a:rPr>
                        <a:t>&amp; </a:t>
                      </a:r>
                      <a:r>
                        <a:rPr lang="en-US" sz="1100">
                          <a:solidFill>
                            <a:schemeClr val="bg1"/>
                          </a:solidFill>
                          <a:effectLst/>
                          <a:latin typeface="Calibri Light" panose="020F0302020204030204" pitchFamily="34" charset="0"/>
                          <a:ea typeface="Calibri" panose="020F0502020204030204" pitchFamily="34" charset="0"/>
                          <a:cs typeface="Arial" panose="020B0604020202020204" pitchFamily="34" charset="0"/>
                        </a:rPr>
                        <a:t>Data Analysis</a:t>
                      </a:r>
                      <a:endParaRPr lang="en-US" sz="11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15000"/>
                        </a:lnSpc>
                        <a:spcAft>
                          <a:spcPts val="1000"/>
                        </a:spcAft>
                      </a:pPr>
                      <a:r>
                        <a:rPr lang="en-US" sz="1100" dirty="0">
                          <a:solidFill>
                            <a:schemeClr val="bg1"/>
                          </a:solidFill>
                          <a:effectLst/>
                          <a:latin typeface="Calibri Light" panose="020F0302020204030204" pitchFamily="34" charset="0"/>
                          <a:ea typeface="Calibri" panose="020F0502020204030204" pitchFamily="34" charset="0"/>
                          <a:cs typeface="Arial" panose="020B0604020202020204" pitchFamily="34" charset="0"/>
                        </a:rPr>
                        <a:t>In-depth Interviews </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1000"/>
                        </a:spcAft>
                      </a:pPr>
                      <a:r>
                        <a:rPr lang="en-US" sz="1100" b="1" kern="1200" dirty="0">
                          <a:solidFill>
                            <a:schemeClr val="bg1"/>
                          </a:solidFill>
                          <a:effectLst/>
                          <a:latin typeface="Calibri Light" panose="020F0302020204030204" pitchFamily="34" charset="0"/>
                          <a:ea typeface="Calibri" panose="020F0502020204030204" pitchFamily="34" charset="0"/>
                          <a:cs typeface="Arial" panose="020B0604020202020204" pitchFamily="34" charset="0"/>
                        </a:rPr>
                        <a:t>Focus Groups </a:t>
                      </a:r>
                    </a:p>
                  </a:txBody>
                  <a:tcPr marL="68580" marR="68580" marT="0" marB="0"/>
                </a:tc>
                <a:tc>
                  <a:txBody>
                    <a:bodyPr/>
                    <a:lstStyle/>
                    <a:p>
                      <a:pPr algn="ctr" rtl="1">
                        <a:lnSpc>
                          <a:spcPct val="115000"/>
                        </a:lnSpc>
                        <a:spcAft>
                          <a:spcPts val="1000"/>
                        </a:spcAft>
                      </a:pPr>
                      <a:r>
                        <a:rPr lang="en-US" sz="1100" b="1" kern="1200" dirty="0">
                          <a:solidFill>
                            <a:schemeClr val="bg1"/>
                          </a:solidFill>
                          <a:effectLst/>
                          <a:latin typeface="Calibri Light" panose="020F0302020204030204" pitchFamily="34" charset="0"/>
                          <a:ea typeface="Calibri" panose="020F0502020204030204" pitchFamily="34" charset="0"/>
                          <a:cs typeface="Arial" panose="020B0604020202020204" pitchFamily="34" charset="0"/>
                        </a:rPr>
                        <a:t>Activities Feedback Surveys</a:t>
                      </a:r>
                    </a:p>
                  </a:txBody>
                  <a:tcPr marL="68580" marR="68580" marT="0" marB="0"/>
                </a:tc>
                <a:extLst>
                  <a:ext uri="{0D108BD9-81ED-4DB2-BD59-A6C34878D82A}">
                    <a16:rowId xmlns:a16="http://schemas.microsoft.com/office/drawing/2014/main" val="3977662804"/>
                  </a:ext>
                </a:extLst>
              </a:tr>
              <a:tr h="229248">
                <a:tc gridSpan="5">
                  <a:txBody>
                    <a:bodyPr/>
                    <a:lstStyle/>
                    <a:p>
                      <a:pPr algn="ctr" rtl="1">
                        <a:lnSpc>
                          <a:spcPct val="115000"/>
                        </a:lnSpc>
                        <a:spcAft>
                          <a:spcPts val="1000"/>
                        </a:spcAft>
                      </a:pPr>
                      <a:r>
                        <a:rPr lang="en-US" sz="1100" b="1" kern="1200" dirty="0">
                          <a:solidFill>
                            <a:schemeClr val="dk1"/>
                          </a:solidFill>
                          <a:effectLst/>
                          <a:latin typeface="+mn-lt"/>
                          <a:ea typeface="+mn-ea"/>
                          <a:cs typeface="+mn-cs"/>
                        </a:rPr>
                        <a:t>Target Audience: Municipal Stakeholders and External Partners</a:t>
                      </a:r>
                    </a:p>
                  </a:txBody>
                  <a:tcPr marL="68580" marR="68580" marT="0" marB="0">
                    <a:solidFill>
                      <a:srgbClr val="90B6DD"/>
                    </a:solidFill>
                  </a:tcPr>
                </a:tc>
                <a:tc hMerge="1">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90B6DD"/>
                    </a:solidFill>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619406571"/>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Knowledge and awareness of early childhood importance </a:t>
                      </a: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V </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597241725"/>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Partners onboarding &amp; municipal cross-sectoral collaborations </a:t>
                      </a: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05014673"/>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Independent urban initiatives</a:t>
                      </a: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884617413"/>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Standards for pro-early childhood policies embedded in municipal work (sustainability)</a:t>
                      </a: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 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061079963"/>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Long term data-based urban planning takes into consideration early childhood needs</a:t>
                      </a: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 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4049165778"/>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Professional data center access to internal &amp; external parties</a:t>
                      </a: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 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962847327"/>
                  </a:ext>
                </a:extLst>
              </a:tr>
            </a:tbl>
          </a:graphicData>
        </a:graphic>
      </p:graphicFrame>
      <p:sp>
        <p:nvSpPr>
          <p:cNvPr id="8" name="TextBox 7">
            <a:extLst>
              <a:ext uri="{FF2B5EF4-FFF2-40B4-BE49-F238E27FC236}">
                <a16:creationId xmlns:a16="http://schemas.microsoft.com/office/drawing/2014/main" id="{4F1B6406-10BA-4A14-B91A-954ABF5A2A7E}"/>
              </a:ext>
            </a:extLst>
          </p:cNvPr>
          <p:cNvSpPr txBox="1"/>
          <p:nvPr/>
        </p:nvSpPr>
        <p:spPr>
          <a:xfrm>
            <a:off x="565876" y="400110"/>
            <a:ext cx="11051915" cy="3751733"/>
          </a:xfrm>
          <a:prstGeom prst="rect">
            <a:avLst/>
          </a:prstGeom>
          <a:noFill/>
        </p:spPr>
        <p:txBody>
          <a:bodyPr wrap="square">
            <a:spAutoFit/>
          </a:bodyPr>
          <a:lstStyle/>
          <a:p>
            <a:pPr algn="just" rtl="0"/>
            <a:r>
              <a:rPr lang="en-US" sz="1200" b="1" i="1" dirty="0">
                <a:effectLst/>
                <a:latin typeface="Calibri Light" panose="020F0302020204030204" pitchFamily="34" charset="0"/>
                <a:ea typeface="Calibri" panose="020F0502020204030204" pitchFamily="34" charset="0"/>
                <a:cs typeface="Arial" panose="020B0604020202020204" pitchFamily="34" charset="0"/>
              </a:rPr>
              <a:t>Short Term Evaluation Indicators: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1200" b="1" i="1" dirty="0">
                <a:effectLst/>
                <a:latin typeface="Calibri Light" panose="020F0302020204030204" pitchFamily="34" charset="0"/>
                <a:ea typeface="Calibri" panose="020F0502020204030204" pitchFamily="34" charset="0"/>
                <a:cs typeface="Arial" panose="020B0604020202020204" pitchFamily="34" charset="0"/>
              </a:rPr>
              <a:t>-</a:t>
            </a:r>
            <a:r>
              <a:rPr lang="en-US" sz="1200" dirty="0">
                <a:effectLst/>
                <a:latin typeface="Calibri Light" panose="020F0302020204030204" pitchFamily="34" charset="0"/>
                <a:ea typeface="Calibri" panose="020F0502020204030204" pitchFamily="34" charset="0"/>
                <a:cs typeface="Arial" panose="020B0604020202020204" pitchFamily="34" charset="0"/>
              </a:rPr>
              <a:t> </a:t>
            </a:r>
            <a:r>
              <a:rPr lang="en-US" sz="1200" u="sng" dirty="0">
                <a:effectLst/>
                <a:latin typeface="Calibri Light" panose="020F0302020204030204" pitchFamily="34" charset="0"/>
                <a:ea typeface="Calibri" panose="020F0502020204030204" pitchFamily="34" charset="0"/>
                <a:cs typeface="Arial" panose="020B0604020202020204" pitchFamily="34" charset="0"/>
              </a:rPr>
              <a:t>Knowledge and awareness</a:t>
            </a:r>
            <a:r>
              <a:rPr lang="en-US" sz="1200" dirty="0">
                <a:effectLst/>
                <a:latin typeface="Calibri Light" panose="020F0302020204030204" pitchFamily="34" charset="0"/>
                <a:ea typeface="Calibri" panose="020F0502020204030204" pitchFamily="34" charset="0"/>
                <a:cs typeface="Arial" panose="020B0604020202020204" pitchFamily="34" charset="0"/>
              </a:rPr>
              <a:t> - Extent to which municipal officials become knowledgeable about, gain an understanding of the importance of early childhood development, and acquire tools to promote related issues, as a result of their participation in Urban95 seminars (including participant satisfaction).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lgn="just" rtl="0">
              <a:buFontTx/>
              <a:buChar char="-"/>
            </a:pPr>
            <a:r>
              <a:rPr lang="en-US" sz="1200" u="sng" dirty="0">
                <a:effectLst/>
                <a:latin typeface="Calibri Light" panose="020F0302020204030204" pitchFamily="34" charset="0"/>
                <a:ea typeface="Calibri" panose="020F0502020204030204" pitchFamily="34" charset="0"/>
                <a:cs typeface="Arial" panose="020B0604020202020204" pitchFamily="34" charset="0"/>
              </a:rPr>
              <a:t>Partners onboarding and establishment of collaboration mechanisms (cross-sectoral, multi-partners)</a:t>
            </a:r>
            <a:r>
              <a:rPr lang="en-US" sz="1200" dirty="0">
                <a:effectLst/>
                <a:latin typeface="Calibri Light" panose="020F0302020204030204" pitchFamily="34" charset="0"/>
                <a:ea typeface="Calibri" panose="020F0502020204030204" pitchFamily="34" charset="0"/>
                <a:cs typeface="Arial" panose="020B0604020202020204" pitchFamily="34" charset="0"/>
              </a:rPr>
              <a:t> - Advancing early childhood on the municipal agenda is carried out by Urban95 holding a permanent seat at the decision-making table, the extent of allocated budgets and designated positions, extent of successful partnerships, and the establishment of collaborative mechanisms with and between stakeholders.</a:t>
            </a:r>
            <a:r>
              <a:rPr lang="en-US" sz="1200" dirty="0">
                <a:effectLst/>
                <a:latin typeface="Calibri" panose="020F0502020204030204" pitchFamily="34" charset="0"/>
                <a:ea typeface="Calibri" panose="020F0502020204030204" pitchFamily="34" charset="0"/>
                <a:cs typeface="Arial" panose="020B0604020202020204" pitchFamily="34" charset="0"/>
              </a:rPr>
              <a:t> </a:t>
            </a:r>
          </a:p>
          <a:p>
            <a:pPr marL="285750" indent="-285750" algn="just" rtl="0">
              <a:buFontTx/>
              <a:buChar char="-"/>
            </a:pPr>
            <a:r>
              <a:rPr lang="en-US" sz="1200" u="sng" dirty="0">
                <a:effectLst/>
                <a:latin typeface="Calibri Light" panose="020F0302020204030204" pitchFamily="34" charset="0"/>
                <a:ea typeface="Calibri" panose="020F0502020204030204" pitchFamily="34" charset="0"/>
                <a:cs typeface="Arial" panose="020B0604020202020204" pitchFamily="34" charset="0"/>
              </a:rPr>
              <a:t>Early childhood data and information center, based on Urban95 developed models</a:t>
            </a:r>
            <a:r>
              <a:rPr lang="en-US" sz="1200" dirty="0">
                <a:effectLst/>
                <a:latin typeface="Calibri Light" panose="020F0302020204030204" pitchFamily="34" charset="0"/>
                <a:ea typeface="Calibri" panose="020F0502020204030204" pitchFamily="34" charset="0"/>
                <a:cs typeface="Arial" panose="020B0604020202020204" pitchFamily="34" charset="0"/>
              </a:rPr>
              <a:t> - Ongoing maintenance of a municipal body for collecting and managing information regarding early childhood, sharing professional data (documents, action models, and work plans for policy implementation) with all municipal departments.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spcBef>
                <a:spcPts val="600"/>
              </a:spcBef>
            </a:pPr>
            <a:r>
              <a:rPr lang="en-US" sz="1200" b="1" i="1" dirty="0">
                <a:effectLst/>
                <a:latin typeface="Calibri Light" panose="020F0302020204030204" pitchFamily="34" charset="0"/>
                <a:ea typeface="Calibri" panose="020F0502020204030204" pitchFamily="34" charset="0"/>
                <a:cs typeface="Arial" panose="020B0604020202020204" pitchFamily="34" charset="0"/>
              </a:rPr>
              <a:t>Mid-Term Evaluation Indicators: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1200" dirty="0">
                <a:effectLst/>
                <a:latin typeface="Calibri Light" panose="020F0302020204030204" pitchFamily="34" charset="0"/>
                <a:ea typeface="Calibri" panose="020F0502020204030204" pitchFamily="34" charset="0"/>
                <a:cs typeface="Arial" panose="020B0604020202020204" pitchFamily="34" charset="0"/>
              </a:rPr>
              <a:t>- </a:t>
            </a:r>
            <a:r>
              <a:rPr lang="en-US" sz="1200" u="sng" dirty="0">
                <a:effectLst/>
                <a:latin typeface="Calibri Light" panose="020F0302020204030204" pitchFamily="34" charset="0"/>
                <a:ea typeface="Calibri" panose="020F0502020204030204" pitchFamily="34" charset="0"/>
                <a:cs typeface="Arial" panose="020B0604020202020204" pitchFamily="34" charset="0"/>
              </a:rPr>
              <a:t>Incorporation of Urban95 principles into policies and action models in all departments (sustainability)</a:t>
            </a:r>
            <a:r>
              <a:rPr lang="en-US" sz="1200" dirty="0">
                <a:effectLst/>
                <a:latin typeface="Calibri Light" panose="020F0302020204030204" pitchFamily="34" charset="0"/>
                <a:ea typeface="Calibri" panose="020F0502020204030204" pitchFamily="34" charset="0"/>
                <a:cs typeface="Arial" panose="020B0604020202020204" pitchFamily="34" charset="0"/>
              </a:rPr>
              <a:t> - Extent to which work plans are based on holistic principles benefiting early childhood (pre-set mutual objectives).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1200" dirty="0">
                <a:effectLst/>
                <a:latin typeface="Calibri Light" panose="020F0302020204030204" pitchFamily="34" charset="0"/>
                <a:ea typeface="Calibri" panose="020F0502020204030204" pitchFamily="34" charset="0"/>
                <a:cs typeface="Arial" panose="020B0604020202020204" pitchFamily="34" charset="0"/>
              </a:rPr>
              <a:t>- </a:t>
            </a:r>
            <a:r>
              <a:rPr lang="en-US" sz="1200" u="sng" dirty="0">
                <a:effectLst/>
                <a:latin typeface="Calibri Light" panose="020F0302020204030204" pitchFamily="34" charset="0"/>
                <a:ea typeface="Calibri" panose="020F0502020204030204" pitchFamily="34" charset="0"/>
                <a:cs typeface="Arial" panose="020B0604020202020204" pitchFamily="34" charset="0"/>
              </a:rPr>
              <a:t>‘Tel Aviv as a Lighthouse’</a:t>
            </a:r>
            <a:r>
              <a:rPr lang="en-US" sz="1200" dirty="0">
                <a:effectLst/>
                <a:latin typeface="Calibri Light" panose="020F0302020204030204" pitchFamily="34" charset="0"/>
                <a:ea typeface="Calibri" panose="020F0502020204030204" pitchFamily="34" charset="0"/>
                <a:cs typeface="Arial" panose="020B0604020202020204" pitchFamily="34" charset="0"/>
              </a:rPr>
              <a:t>- Extent to which the Information and Data Center, regarding early childhood development, is regularly updated, making it relevant and accessible to internal and external partners.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spcBef>
                <a:spcPts val="600"/>
              </a:spcBef>
            </a:pPr>
            <a:r>
              <a:rPr lang="en-US" sz="1200" b="1" i="1" dirty="0">
                <a:effectLst/>
                <a:latin typeface="Calibri Light" panose="020F0302020204030204" pitchFamily="34" charset="0"/>
                <a:ea typeface="Calibri" panose="020F0502020204030204" pitchFamily="34" charset="0"/>
                <a:cs typeface="Arial" panose="020B0604020202020204" pitchFamily="34" charset="0"/>
              </a:rPr>
              <a:t>Long Term Evaluation Indicators: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1200" dirty="0">
                <a:effectLst/>
                <a:latin typeface="Calibri Light" panose="020F0302020204030204" pitchFamily="34" charset="0"/>
                <a:ea typeface="Calibri" panose="020F0502020204030204" pitchFamily="34" charset="0"/>
                <a:cs typeface="Arial" panose="020B0604020202020204" pitchFamily="34" charset="0"/>
              </a:rPr>
              <a:t>- </a:t>
            </a:r>
            <a:r>
              <a:rPr lang="en-US" sz="1200" u="sng" dirty="0">
                <a:effectLst/>
                <a:latin typeface="Calibri Light" panose="020F0302020204030204" pitchFamily="34" charset="0"/>
                <a:ea typeface="Calibri" panose="020F0502020204030204" pitchFamily="34" charset="0"/>
                <a:cs typeface="Arial" panose="020B0604020202020204" pitchFamily="34" charset="0"/>
              </a:rPr>
              <a:t>Long term &amp; data based urban planning, taking into account early childhood needs</a:t>
            </a:r>
            <a:r>
              <a:rPr lang="en-US" sz="1200" dirty="0">
                <a:effectLst/>
                <a:latin typeface="Calibri Light" panose="020F0302020204030204" pitchFamily="34" charset="0"/>
                <a:ea typeface="Calibri" panose="020F0502020204030204" pitchFamily="34" charset="0"/>
                <a:cs typeface="Arial" panose="020B0604020202020204" pitchFamily="34" charset="0"/>
              </a:rPr>
              <a:t> - Extent to which relevant field-based data and action models are incorporated into long term municipal workplans.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1200" dirty="0">
                <a:effectLst/>
                <a:latin typeface="Calibri Light" panose="020F0302020204030204" pitchFamily="34" charset="0"/>
                <a:ea typeface="Calibri" panose="020F0502020204030204" pitchFamily="34" charset="0"/>
                <a:cs typeface="Arial" panose="020B0604020202020204" pitchFamily="34" charset="0"/>
              </a:rPr>
              <a:t>- </a:t>
            </a:r>
            <a:r>
              <a:rPr lang="en-US" sz="1200" u="sng" dirty="0">
                <a:effectLst/>
                <a:latin typeface="Calibri Light" panose="020F0302020204030204" pitchFamily="34" charset="0"/>
                <a:ea typeface="Calibri" panose="020F0502020204030204" pitchFamily="34" charset="0"/>
                <a:cs typeface="Arial" panose="020B0604020202020204" pitchFamily="34" charset="0"/>
              </a:rPr>
              <a:t>Program sustainability (Urban95 as municipal standard)</a:t>
            </a:r>
            <a:r>
              <a:rPr lang="en-US" sz="1200" dirty="0">
                <a:effectLst/>
                <a:latin typeface="Calibri Light" panose="020F0302020204030204" pitchFamily="34" charset="0"/>
                <a:ea typeface="Calibri" panose="020F0502020204030204" pitchFamily="34" charset="0"/>
                <a:cs typeface="Arial" panose="020B0604020202020204" pitchFamily="34" charset="0"/>
              </a:rPr>
              <a:t> - Extent to which Urban95 principles are part of urban policies settings, decision-making processes and early childhood pilot initiatives’ implementations.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indent="-342900" algn="just" rtl="1" fontAlgn="auto">
              <a:lnSpc>
                <a:spcPts val="1600"/>
              </a:lnSpc>
              <a:spcBef>
                <a:spcPts val="0"/>
              </a:spcBef>
              <a:spcAft>
                <a:spcPts val="0"/>
              </a:spcAft>
              <a:buClrTx/>
              <a:buSzTx/>
              <a:buFont typeface="Arial" panose="020B0604020202020204" pitchFamily="34" charset="0"/>
              <a:buChar char="-"/>
              <a:tabLst>
                <a:tab pos="228600" algn="l"/>
              </a:tabLst>
              <a:defRPr/>
            </a:pPr>
            <a:endParaRPr lang="he-IL" sz="105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87102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F04ADEB-BDB7-4CC8-A15D-EB62B8AD39F1}"/>
              </a:ext>
            </a:extLst>
          </p:cNvPr>
          <p:cNvSpPr>
            <a:spLocks noGrp="1"/>
          </p:cNvSpPr>
          <p:nvPr>
            <p:ph type="sldNum" sz="quarter" idx="12"/>
          </p:nvPr>
        </p:nvSpPr>
        <p:spPr/>
        <p:txBody>
          <a:bodyPr/>
          <a:lstStyle/>
          <a:p>
            <a:pPr algn="l"/>
            <a:fld id="{F2736200-3204-44C4-A5EC-985817706BA3}" type="slidenum">
              <a:rPr lang="en-US" smtClean="0"/>
              <a:pPr algn="l"/>
              <a:t>16</a:t>
            </a:fld>
            <a:endParaRPr lang="en-US"/>
          </a:p>
        </p:txBody>
      </p:sp>
      <p:sp>
        <p:nvSpPr>
          <p:cNvPr id="5" name="TextBox 4">
            <a:extLst>
              <a:ext uri="{FF2B5EF4-FFF2-40B4-BE49-F238E27FC236}">
                <a16:creationId xmlns:a16="http://schemas.microsoft.com/office/drawing/2014/main" id="{D8628082-3AF0-4124-8DDF-887C234DA15C}"/>
              </a:ext>
            </a:extLst>
          </p:cNvPr>
          <p:cNvSpPr txBox="1"/>
          <p:nvPr/>
        </p:nvSpPr>
        <p:spPr>
          <a:xfrm>
            <a:off x="277092" y="15263"/>
            <a:ext cx="12192000" cy="400110"/>
          </a:xfrm>
          <a:prstGeom prst="rect">
            <a:avLst/>
          </a:prstGeom>
          <a:solidFill>
            <a:srgbClr val="EC1C3C"/>
          </a:solidFill>
        </p:spPr>
        <p:txBody>
          <a:bodyPr wrap="square" rtlCol="0">
            <a:spAutoFit/>
          </a:bodyPr>
          <a:lstStyle/>
          <a:p>
            <a:r>
              <a:rPr lang="en-US" sz="2000" b="1" dirty="0">
                <a:solidFill>
                  <a:schemeClr val="bg1"/>
                </a:solidFill>
                <a:latin typeface="Tahoma" pitchFamily="34" charset="0"/>
                <a:ea typeface="Tahoma" pitchFamily="34" charset="0"/>
                <a:cs typeface="Tahoma" pitchFamily="34" charset="0"/>
              </a:rPr>
              <a:t>Session Feedback Questionnaire for Training Participants</a:t>
            </a:r>
            <a:endParaRPr lang="he-IL" sz="2000" b="1" dirty="0">
              <a:solidFill>
                <a:schemeClr val="bg1"/>
              </a:solidFill>
              <a:latin typeface="Tahoma" pitchFamily="34" charset="0"/>
              <a:ea typeface="Tahoma" pitchFamily="34" charset="0"/>
              <a:cs typeface="Tahoma" pitchFamily="34" charset="0"/>
            </a:endParaRPr>
          </a:p>
        </p:txBody>
      </p:sp>
      <p:sp>
        <p:nvSpPr>
          <p:cNvPr id="4" name="TextBox 3"/>
          <p:cNvSpPr txBox="1"/>
          <p:nvPr/>
        </p:nvSpPr>
        <p:spPr>
          <a:xfrm>
            <a:off x="525295" y="6643547"/>
            <a:ext cx="10069978" cy="400110"/>
          </a:xfrm>
          <a:prstGeom prst="rect">
            <a:avLst/>
          </a:prstGeom>
          <a:solidFill>
            <a:schemeClr val="bg1"/>
          </a:solidFill>
        </p:spPr>
        <p:txBody>
          <a:bodyPr wrap="square" rtlCol="1">
            <a:spAutoFit/>
          </a:bodyPr>
          <a:lstStyle/>
          <a:p>
            <a:r>
              <a:rPr lang="en-US" sz="1000" dirty="0">
                <a:latin typeface="Tahoma" panose="020B0604030504040204" pitchFamily="34" charset="0"/>
                <a:ea typeface="Tahoma" panose="020B0604030504040204" pitchFamily="34" charset="0"/>
                <a:cs typeface="Tahoma" panose="020B0604030504040204" pitchFamily="34" charset="0"/>
              </a:rPr>
              <a:t>The questionnaire was distributed at the end of the final session and included questions from the session summary surveys distributed at previous sessions, and questions for summarizing the entire training.</a:t>
            </a:r>
            <a:endParaRPr lang="he-IL" sz="10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Table 2">
            <a:extLst>
              <a:ext uri="{FF2B5EF4-FFF2-40B4-BE49-F238E27FC236}">
                <a16:creationId xmlns:a16="http://schemas.microsoft.com/office/drawing/2014/main" id="{CB3BDE1C-A516-40A5-961D-403B39B46FD1}"/>
              </a:ext>
            </a:extLst>
          </p:cNvPr>
          <p:cNvGraphicFramePr>
            <a:graphicFrameLocks noGrp="1"/>
          </p:cNvGraphicFramePr>
          <p:nvPr>
            <p:extLst>
              <p:ext uri="{D42A27DB-BD31-4B8C-83A1-F6EECF244321}">
                <p14:modId xmlns:p14="http://schemas.microsoft.com/office/powerpoint/2010/main" val="1484388490"/>
              </p:ext>
            </p:extLst>
          </p:nvPr>
        </p:nvGraphicFramePr>
        <p:xfrm>
          <a:off x="6801853" y="528442"/>
          <a:ext cx="5249778" cy="5986773"/>
        </p:xfrm>
        <a:graphic>
          <a:graphicData uri="http://schemas.openxmlformats.org/drawingml/2006/table">
            <a:tbl>
              <a:tblPr rtl="1">
                <a:tableStyleId>{5C22544A-7EE6-4342-B048-85BDC9FD1C3A}</a:tableStyleId>
              </a:tblPr>
              <a:tblGrid>
                <a:gridCol w="5249778">
                  <a:extLst>
                    <a:ext uri="{9D8B030D-6E8A-4147-A177-3AD203B41FA5}">
                      <a16:colId xmlns:a16="http://schemas.microsoft.com/office/drawing/2014/main" val="2985656583"/>
                    </a:ext>
                  </a:extLst>
                </a:gridCol>
              </a:tblGrid>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In what capacity did you participate in the training? (You can mark more than one answer) </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804352356"/>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Gender:</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104109979"/>
                  </a:ext>
                </a:extLst>
              </a:tr>
              <a:tr h="181167">
                <a:tc>
                  <a:txBody>
                    <a:bodyPr/>
                    <a:lstStyle/>
                    <a:p>
                      <a:pPr algn="l" rtl="0" fontAlgn="t"/>
                      <a:r>
                        <a:rPr lang="en-GB" sz="1200" u="none" strike="noStrike" dirty="0">
                          <a:effectLst/>
                          <a:latin typeface="Calibri" panose="020F0502020204030204" pitchFamily="34" charset="0"/>
                          <a:cs typeface="Calibri" panose="020F0502020204030204" pitchFamily="34" charset="0"/>
                        </a:rPr>
                        <a:t>How much</a:t>
                      </a:r>
                      <a:r>
                        <a:rPr lang="en-GB" sz="1200" u="none" strike="noStrike" baseline="0" dirty="0">
                          <a:effectLst/>
                          <a:latin typeface="Calibri" panose="020F0502020204030204" pitchFamily="34" charset="0"/>
                          <a:cs typeface="Calibri" panose="020F0502020204030204" pitchFamily="34" charset="0"/>
                        </a:rPr>
                        <a:t> of the session did you participate in?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115844585"/>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a:t>
                      </a:r>
                      <a:r>
                        <a:rPr lang="en-GB" sz="1200" u="none" strike="noStrike" baseline="0" dirty="0">
                          <a:effectLst/>
                          <a:latin typeface="Calibri" panose="020F0502020204030204" pitchFamily="34" charset="0"/>
                          <a:cs typeface="Calibri" panose="020F0502020204030204" pitchFamily="34" charset="0"/>
                        </a:rPr>
                        <a:t> extent did the instructors relay the content in a clear and accessible way?</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773047434"/>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In the lecture at the start of the session: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3353738640"/>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In the practical workshop:</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757965803"/>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To</a:t>
                      </a:r>
                      <a:r>
                        <a:rPr lang="en-GB" sz="1200" u="none" strike="noStrike" baseline="0" dirty="0">
                          <a:effectLst/>
                          <a:latin typeface="Calibri" panose="020F0502020204030204" pitchFamily="34" charset="0"/>
                          <a:cs typeface="Calibri" panose="020F0502020204030204" pitchFamily="34" charset="0"/>
                        </a:rPr>
                        <a:t> what extent were the instructors available to answer questions?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4137142725"/>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In the lecture at the start of the session: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4207918492"/>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In the practical workshop:</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668993995"/>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 did the session provide you with new information that was relevant to your work?</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394649230"/>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 did the session provide</a:t>
                      </a:r>
                      <a:r>
                        <a:rPr lang="en-GB" sz="1200" u="none" strike="noStrike" baseline="0" dirty="0">
                          <a:effectLst/>
                          <a:latin typeface="Calibri" panose="020F0502020204030204" pitchFamily="34" charset="0"/>
                          <a:cs typeface="Calibri" panose="020F0502020204030204" pitchFamily="34" charset="0"/>
                        </a:rPr>
                        <a:t> you with practices and/or practical tools you can use in your work?</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2834052646"/>
                  </a:ext>
                </a:extLst>
              </a:tr>
              <a:tr h="199029">
                <a:tc>
                  <a:txBody>
                    <a:bodyPr/>
                    <a:lstStyle/>
                    <a:p>
                      <a:pPr algn="l" rtl="0" fontAlgn="t"/>
                      <a:r>
                        <a:rPr lang="en-GB" sz="1200" u="none" strike="noStrike" dirty="0">
                          <a:effectLst/>
                          <a:latin typeface="Calibri" panose="020F0502020204030204" pitchFamily="34" charset="0"/>
                          <a:cs typeface="Calibri" panose="020F0502020204030204" pitchFamily="34" charset="0"/>
                        </a:rPr>
                        <a:t>What new practices and/or practical tools did you receive from the session?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2404662658"/>
                  </a:ext>
                </a:extLst>
              </a:tr>
              <a:tr h="181167">
                <a:tc>
                  <a:txBody>
                    <a:bodyPr/>
                    <a:lstStyle/>
                    <a:p>
                      <a:pPr algn="l" rtl="0" fontAlgn="t"/>
                      <a:r>
                        <a:rPr lang="en-GB" sz="1200" u="none" strike="noStrike" dirty="0">
                          <a:effectLst/>
                          <a:latin typeface="Calibri" panose="020F0502020204030204" pitchFamily="34" charset="0"/>
                          <a:cs typeface="Calibri" panose="020F0502020204030204" pitchFamily="34" charset="0"/>
                        </a:rPr>
                        <a:t>Was the session long enough?</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227725351"/>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 was the training format (lecture + practical workshop) successful in your opinion?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2429748909"/>
                  </a:ext>
                </a:extLst>
              </a:tr>
              <a:tr h="100063">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 did the session meet your expectations?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482437441"/>
                  </a:ext>
                </a:extLst>
              </a:tr>
              <a:tr h="237518">
                <a:tc>
                  <a:txBody>
                    <a:bodyPr/>
                    <a:lstStyle/>
                    <a:p>
                      <a:pPr algn="r" rtl="0"/>
                      <a:endParaRPr lang="he-IL" sz="1200" dirty="0"/>
                    </a:p>
                  </a:txBody>
                  <a:tcPr/>
                </a:tc>
                <a:extLst>
                  <a:ext uri="{0D108BD9-81ED-4DB2-BD59-A6C34878D82A}">
                    <a16:rowId xmlns:a16="http://schemas.microsoft.com/office/drawing/2014/main" val="2389508979"/>
                  </a:ext>
                </a:extLst>
              </a:tr>
              <a:tr h="241333">
                <a:tc>
                  <a:txBody>
                    <a:bodyPr/>
                    <a:lstStyle/>
                    <a:p>
                      <a:pPr algn="l" rtl="0" fontAlgn="t"/>
                      <a:r>
                        <a:rPr lang="en-GB" sz="1200" u="none" strike="noStrike" dirty="0">
                          <a:effectLst/>
                          <a:latin typeface="Calibri" panose="020F0502020204030204" pitchFamily="34" charset="0"/>
                          <a:cs typeface="Calibri" panose="020F0502020204030204" pitchFamily="34" charset="0"/>
                        </a:rPr>
                        <a:t>Which</a:t>
                      </a:r>
                      <a:r>
                        <a:rPr lang="en-GB" sz="1200" u="none" strike="noStrike" baseline="0" dirty="0">
                          <a:effectLst/>
                          <a:latin typeface="Calibri" panose="020F0502020204030204" pitchFamily="34" charset="0"/>
                          <a:cs typeface="Calibri" panose="020F0502020204030204" pitchFamily="34" charset="0"/>
                        </a:rPr>
                        <a:t> of the sessions did you participate in? (Multiple choice answers with details and dates)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2922545497"/>
                  </a:ext>
                </a:extLst>
              </a:tr>
              <a:tr h="792824">
                <a:tc>
                  <a:txBody>
                    <a:bodyPr/>
                    <a:lstStyle/>
                    <a:p>
                      <a:pPr algn="l" rtl="0" fontAlgn="t"/>
                      <a:r>
                        <a:rPr lang="en-GB" sz="1200" u="none" strike="noStrike" dirty="0">
                          <a:effectLst/>
                          <a:latin typeface="Calibri" panose="020F0502020204030204" pitchFamily="34" charset="0"/>
                          <a:cs typeface="Calibri" panose="020F0502020204030204" pitchFamily="34" charset="0"/>
                        </a:rPr>
                        <a:t>What are your takeaways from the session</a:t>
                      </a:r>
                      <a:r>
                        <a:rPr lang="en-GB" sz="1200" u="none" strike="noStrike" baseline="0" dirty="0">
                          <a:effectLst/>
                          <a:latin typeface="Calibri" panose="020F0502020204030204" pitchFamily="34" charset="0"/>
                          <a:cs typeface="Calibri" panose="020F0502020204030204" pitchFamily="34" charset="0"/>
                        </a:rPr>
                        <a:t> series? What did you gain from participating in the sessions? (You can mark more than one answer)</a:t>
                      </a:r>
                      <a:endParaRPr lang="he-IL" sz="1200" u="none" strike="noStrike" dirty="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a:effectLst/>
                          <a:latin typeface="Calibri" panose="020F0502020204030204" pitchFamily="34" charset="0"/>
                          <a:cs typeface="Calibri" panose="020F0502020204030204" pitchFamily="34" charset="0"/>
                        </a:rPr>
                        <a:t>1) I gained new professional knowledge about my fields</a:t>
                      </a:r>
                      <a:r>
                        <a:rPr lang="en-GB" sz="1200" u="none" strike="noStrike" baseline="0" dirty="0">
                          <a:effectLst/>
                          <a:latin typeface="Calibri" panose="020F0502020204030204" pitchFamily="34" charset="0"/>
                          <a:cs typeface="Calibri" panose="020F0502020204030204" pitchFamily="34" charset="0"/>
                        </a:rPr>
                        <a:t> of occupation</a:t>
                      </a:r>
                      <a:endParaRPr lang="en-GB" sz="1200" u="none" strike="noStrike" dirty="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a:effectLst/>
                          <a:latin typeface="Calibri" panose="020F0502020204030204" pitchFamily="34" charset="0"/>
                          <a:cs typeface="Calibri" panose="020F0502020204030204" pitchFamily="34" charset="0"/>
                        </a:rPr>
                        <a:t>2) I gained</a:t>
                      </a:r>
                      <a:r>
                        <a:rPr lang="en-GB" sz="1200" u="none" strike="noStrike" baseline="0" dirty="0">
                          <a:effectLst/>
                          <a:latin typeface="Calibri" panose="020F0502020204030204" pitchFamily="34" charset="0"/>
                          <a:cs typeface="Calibri" panose="020F0502020204030204" pitchFamily="34" charset="0"/>
                        </a:rPr>
                        <a:t> more in-depth knowledge about the needs of young children and their caregivers</a:t>
                      </a:r>
                      <a:endParaRPr lang="en-GB" sz="1200" u="none" strike="noStrike" dirty="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a:effectLst/>
                          <a:latin typeface="Calibri" panose="020F0502020204030204" pitchFamily="34" charset="0"/>
                          <a:cs typeface="Calibri" panose="020F0502020204030204" pitchFamily="34" charset="0"/>
                        </a:rPr>
                        <a:t>3) I acquired practical</a:t>
                      </a:r>
                      <a:r>
                        <a:rPr lang="en-GB" sz="1200" u="none" strike="noStrike" baseline="0" dirty="0">
                          <a:effectLst/>
                          <a:latin typeface="Calibri" panose="020F0502020204030204" pitchFamily="34" charset="0"/>
                          <a:cs typeface="Calibri" panose="020F0502020204030204" pitchFamily="34" charset="0"/>
                        </a:rPr>
                        <a:t> tools I can implement in my work</a:t>
                      </a:r>
                      <a:endParaRPr lang="en-GB" sz="1200" u="none" strike="noStrike" dirty="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a:effectLst/>
                          <a:latin typeface="Calibri" panose="020F0502020204030204" pitchFamily="34" charset="0"/>
                          <a:cs typeface="Calibri" panose="020F0502020204030204" pitchFamily="34" charset="0"/>
                        </a:rPr>
                        <a:t>4) I was</a:t>
                      </a:r>
                      <a:r>
                        <a:rPr lang="en-GB" sz="1200" u="none" strike="noStrike" baseline="0" dirty="0">
                          <a:effectLst/>
                          <a:latin typeface="Calibri" panose="020F0502020204030204" pitchFamily="34" charset="0"/>
                          <a:cs typeface="Calibri" panose="020F0502020204030204" pitchFamily="34" charset="0"/>
                        </a:rPr>
                        <a:t> inspired and thought of new actionable ideas </a:t>
                      </a:r>
                      <a:endParaRPr lang="en-GB" sz="1200" u="none" strike="noStrike" dirty="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a:effectLst/>
                          <a:latin typeface="Calibri" panose="020F0502020204030204" pitchFamily="34" charset="0"/>
                          <a:cs typeface="Calibri" panose="020F0502020204030204" pitchFamily="34" charset="0"/>
                        </a:rPr>
                        <a:t>5) I met with colleagues</a:t>
                      </a:r>
                      <a:r>
                        <a:rPr lang="en-GB" sz="1200" u="none" strike="noStrike" baseline="0" dirty="0">
                          <a:effectLst/>
                          <a:latin typeface="Calibri" panose="020F0502020204030204" pitchFamily="34" charset="0"/>
                          <a:cs typeface="Calibri" panose="020F0502020204030204" pitchFamily="34" charset="0"/>
                        </a:rPr>
                        <a:t> and learned from them</a:t>
                      </a:r>
                      <a:endParaRPr lang="en-GB" sz="1200" u="none" strike="noStrike" dirty="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a:effectLst/>
                          <a:latin typeface="Calibri" panose="020F0502020204030204" pitchFamily="34" charset="0"/>
                          <a:cs typeface="Calibri" panose="020F0502020204030204" pitchFamily="34" charset="0"/>
                        </a:rPr>
                        <a:t>6) I made new professional/business/social contacts</a:t>
                      </a: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a:effectLst/>
                          <a:latin typeface="Calibri" panose="020F0502020204030204" pitchFamily="34" charset="0"/>
                          <a:cs typeface="Calibri" panose="020F0502020204030204" pitchFamily="34" charset="0"/>
                        </a:rPr>
                        <a:t>7) Other, please specify:</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662884885"/>
                  </a:ext>
                </a:extLst>
              </a:tr>
            </a:tbl>
          </a:graphicData>
        </a:graphic>
      </p:graphicFrame>
      <p:graphicFrame>
        <p:nvGraphicFramePr>
          <p:cNvPr id="6" name="Table 5">
            <a:extLst>
              <a:ext uri="{FF2B5EF4-FFF2-40B4-BE49-F238E27FC236}">
                <a16:creationId xmlns:a16="http://schemas.microsoft.com/office/drawing/2014/main" id="{513F3242-E845-4A76-A770-B85F08F523D0}"/>
              </a:ext>
            </a:extLst>
          </p:cNvPr>
          <p:cNvGraphicFramePr>
            <a:graphicFrameLocks noGrp="1"/>
          </p:cNvGraphicFramePr>
          <p:nvPr>
            <p:extLst>
              <p:ext uri="{D42A27DB-BD31-4B8C-83A1-F6EECF244321}">
                <p14:modId xmlns:p14="http://schemas.microsoft.com/office/powerpoint/2010/main" val="3187464420"/>
              </p:ext>
            </p:extLst>
          </p:nvPr>
        </p:nvGraphicFramePr>
        <p:xfrm>
          <a:off x="385012" y="528444"/>
          <a:ext cx="6216314" cy="6015889"/>
        </p:xfrm>
        <a:graphic>
          <a:graphicData uri="http://schemas.openxmlformats.org/drawingml/2006/table">
            <a:tbl>
              <a:tblPr rtl="1">
                <a:tableStyleId>{5C22544A-7EE6-4342-B048-85BDC9FD1C3A}</a:tableStyleId>
              </a:tblPr>
              <a:tblGrid>
                <a:gridCol w="6216314">
                  <a:extLst>
                    <a:ext uri="{9D8B030D-6E8A-4147-A177-3AD203B41FA5}">
                      <a16:colId xmlns:a16="http://schemas.microsoft.com/office/drawing/2014/main" val="2123395942"/>
                    </a:ext>
                  </a:extLst>
                </a:gridCol>
              </a:tblGrid>
              <a:tr h="946676">
                <a:tc>
                  <a:txBody>
                    <a:bodyPr/>
                    <a:lstStyle/>
                    <a:p>
                      <a:pPr algn="l" rtl="0" fontAlgn="t"/>
                      <a:r>
                        <a:rPr lang="en-US" sz="1200" u="none" strike="noStrike" dirty="0">
                          <a:effectLst/>
                          <a:latin typeface="Calibri" panose="020F0502020204030204" pitchFamily="34" charset="0"/>
                          <a:cs typeface="Calibri" panose="020F0502020204030204" pitchFamily="34" charset="0"/>
                        </a:rPr>
                        <a:t>To what</a:t>
                      </a:r>
                      <a:r>
                        <a:rPr lang="en-US" sz="1200" u="none" strike="noStrike" baseline="0" dirty="0">
                          <a:effectLst/>
                          <a:latin typeface="Calibri" panose="020F0502020204030204" pitchFamily="34" charset="0"/>
                          <a:cs typeface="Calibri" panose="020F0502020204030204" pitchFamily="34" charset="0"/>
                        </a:rPr>
                        <a:t> extent did the training contribute to your understanding of each of the following topics:</a:t>
                      </a:r>
                    </a:p>
                    <a:p>
                      <a:pPr algn="l" rtl="0" fontAlgn="t"/>
                      <a:r>
                        <a:rPr lang="en-US" sz="1200" u="none" strike="noStrike" dirty="0">
                          <a:effectLst/>
                          <a:latin typeface="Calibri" panose="020F0502020204030204" pitchFamily="34" charset="0"/>
                          <a:cs typeface="Calibri" panose="020F0502020204030204" pitchFamily="34" charset="0"/>
                        </a:rPr>
                        <a:t>1) B</a:t>
                      </a:r>
                      <a:r>
                        <a:rPr lang="en-US" sz="1200" u="none" strike="noStrike" baseline="0" dirty="0">
                          <a:effectLst/>
                          <a:latin typeface="Calibri" panose="020F0502020204030204" pitchFamily="34" charset="0"/>
                          <a:cs typeface="Calibri" panose="020F0502020204030204" pitchFamily="34" charset="0"/>
                        </a:rPr>
                        <a:t>rain development in e</a:t>
                      </a:r>
                      <a:r>
                        <a:rPr lang="en-US" sz="1200" u="none" strike="noStrike" dirty="0">
                          <a:effectLst/>
                          <a:latin typeface="Calibri" panose="020F0502020204030204" pitchFamily="34" charset="0"/>
                          <a:cs typeface="Calibri" panose="020F0502020204030204" pitchFamily="34" charset="0"/>
                        </a:rPr>
                        <a:t>arly</a:t>
                      </a:r>
                      <a:r>
                        <a:rPr lang="en-US" sz="1200" u="none" strike="noStrike" baseline="0" dirty="0">
                          <a:effectLst/>
                          <a:latin typeface="Calibri" panose="020F0502020204030204" pitchFamily="34" charset="0"/>
                          <a:cs typeface="Calibri" panose="020F0502020204030204" pitchFamily="34" charset="0"/>
                        </a:rPr>
                        <a:t> childhood</a:t>
                      </a:r>
                      <a:endParaRPr lang="en-US" sz="1200" u="none" strike="noStrike" dirty="0">
                        <a:effectLst/>
                        <a:latin typeface="Calibri" panose="020F0502020204030204" pitchFamily="34" charset="0"/>
                        <a:cs typeface="Calibri" panose="020F0502020204030204" pitchFamily="34" charset="0"/>
                      </a:endParaRPr>
                    </a:p>
                    <a:p>
                      <a:pPr algn="l" rtl="0" fontAlgn="t"/>
                      <a:r>
                        <a:rPr lang="en-US" sz="1200" u="none" strike="noStrike" dirty="0">
                          <a:effectLst/>
                          <a:latin typeface="Calibri" panose="020F0502020204030204" pitchFamily="34" charset="0"/>
                          <a:cs typeface="Calibri" panose="020F0502020204030204" pitchFamily="34" charset="0"/>
                        </a:rPr>
                        <a:t>2) How new parents experience their new reality</a:t>
                      </a:r>
                    </a:p>
                    <a:p>
                      <a:pPr algn="l" rtl="0" fontAlgn="t"/>
                      <a:r>
                        <a:rPr lang="en-GB" sz="1200" u="none" strike="noStrike" dirty="0">
                          <a:effectLst/>
                          <a:latin typeface="Calibri" panose="020F0502020204030204" pitchFamily="34" charset="0"/>
                          <a:cs typeface="Calibri" panose="020F0502020204030204" pitchFamily="34" charset="0"/>
                        </a:rPr>
                        <a:t>3) Using play as a space for dialogue</a:t>
                      </a:r>
                    </a:p>
                    <a:p>
                      <a:pPr algn="l" rtl="0" fontAlgn="t"/>
                      <a:r>
                        <a:rPr lang="en-GB" sz="1200" u="none" strike="noStrike" dirty="0">
                          <a:effectLst/>
                          <a:latin typeface="Calibri" panose="020F0502020204030204" pitchFamily="34" charset="0"/>
                          <a:cs typeface="Calibri" panose="020F0502020204030204" pitchFamily="34" charset="0"/>
                        </a:rPr>
                        <a:t>4) Group work as a means for promoting the parent-child relationship</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3746316035"/>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 did the training provide you with new ideas and content for creating or updating workshops</a:t>
                      </a:r>
                      <a:r>
                        <a:rPr lang="en-GB" sz="1200" u="none" strike="noStrike" baseline="0" dirty="0">
                          <a:effectLst/>
                          <a:latin typeface="Calibri" panose="020F0502020204030204" pitchFamily="34" charset="0"/>
                          <a:cs typeface="Calibri" panose="020F0502020204030204" pitchFamily="34" charset="0"/>
                        </a:rPr>
                        <a:t> for young children and their caregivers?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4221637238"/>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In regard to the lecture</a:t>
                      </a:r>
                      <a:r>
                        <a:rPr lang="en-GB" sz="1200" u="none" strike="noStrike" baseline="0" dirty="0">
                          <a:effectLst/>
                          <a:latin typeface="Calibri" panose="020F0502020204030204" pitchFamily="34" charset="0"/>
                          <a:cs typeface="Calibri" panose="020F0502020204030204" pitchFamily="34" charset="0"/>
                        </a:rPr>
                        <a:t> series at the start of each session: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810549296"/>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In regard to the practical workshop series: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863894897"/>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 did the training help</a:t>
                      </a:r>
                      <a:r>
                        <a:rPr lang="en-GB" sz="1200" u="none" strike="noStrike" baseline="0" dirty="0">
                          <a:effectLst/>
                          <a:latin typeface="Calibri" panose="020F0502020204030204" pitchFamily="34" charset="0"/>
                          <a:cs typeface="Calibri" panose="020F0502020204030204" pitchFamily="34" charset="0"/>
                        </a:rPr>
                        <a:t> you develop facilitation skills and/or improve your general conduct when working with young children and their caregivers?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3892299811"/>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In regard to the lecture series at the start</a:t>
                      </a:r>
                      <a:r>
                        <a:rPr lang="en-GB" sz="1200" u="none" strike="noStrike" baseline="0" dirty="0">
                          <a:effectLst/>
                          <a:latin typeface="Calibri" panose="020F0502020204030204" pitchFamily="34" charset="0"/>
                          <a:cs typeface="Calibri" panose="020F0502020204030204" pitchFamily="34" charset="0"/>
                        </a:rPr>
                        <a:t> of each session: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2063325894"/>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In regard to the practical workshop series: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3637419018"/>
                  </a:ext>
                </a:extLst>
              </a:tr>
              <a:tr h="568704">
                <a:tc>
                  <a:txBody>
                    <a:bodyPr/>
                    <a:lstStyle/>
                    <a:p>
                      <a:pPr algn="l" rtl="0" fontAlgn="t"/>
                      <a:r>
                        <a:rPr lang="en-GB" sz="1200" u="none" strike="noStrike" dirty="0">
                          <a:effectLst/>
                          <a:latin typeface="Calibri" panose="020F0502020204030204" pitchFamily="34" charset="0"/>
                          <a:cs typeface="Calibri" panose="020F0502020204030204" pitchFamily="34" charset="0"/>
                        </a:rPr>
                        <a:t>Which of the tools and practices you acquired in the training</a:t>
                      </a:r>
                      <a:r>
                        <a:rPr lang="en-GB" sz="1200" u="none" strike="noStrike" baseline="0" dirty="0">
                          <a:effectLst/>
                          <a:latin typeface="Calibri" panose="020F0502020204030204" pitchFamily="34" charset="0"/>
                          <a:cs typeface="Calibri" panose="020F0502020204030204" pitchFamily="34" charset="0"/>
                        </a:rPr>
                        <a:t> have you actually put into practice? Please provide an example of how you successfully implemented one of these tools or practices.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3623475579"/>
                  </a:ext>
                </a:extLst>
              </a:tr>
              <a:tr h="379718">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a:t>
                      </a:r>
                      <a:r>
                        <a:rPr lang="en-GB" sz="1200" u="none" strike="noStrike" baseline="0" dirty="0">
                          <a:effectLst/>
                          <a:latin typeface="Calibri" panose="020F0502020204030204" pitchFamily="34" charset="0"/>
                          <a:cs typeface="Calibri" panose="020F0502020204030204" pitchFamily="34" charset="0"/>
                        </a:rPr>
                        <a:t> do you think the tools and knowledge you acquired will serve you in your work over the next six months?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273472664"/>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To</a:t>
                      </a:r>
                      <a:r>
                        <a:rPr lang="en-GB" sz="1200" u="none" strike="noStrike" baseline="0" dirty="0">
                          <a:effectLst/>
                          <a:latin typeface="Calibri" panose="020F0502020204030204" pitchFamily="34" charset="0"/>
                          <a:cs typeface="Calibri" panose="020F0502020204030204" pitchFamily="34" charset="0"/>
                        </a:rPr>
                        <a:t> what extent do you think the training is essential for anyone working with young children and their caregivers?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43329351"/>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 did meeting with colleagues contribute to your</a:t>
                      </a:r>
                      <a:r>
                        <a:rPr lang="en-GB" sz="1200" u="none" strike="noStrike" baseline="0" dirty="0">
                          <a:effectLst/>
                          <a:latin typeface="Calibri" panose="020F0502020204030204" pitchFamily="34" charset="0"/>
                          <a:cs typeface="Calibri" panose="020F0502020204030204" pitchFamily="34" charset="0"/>
                        </a:rPr>
                        <a:t> learning?</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3237544270"/>
                  </a:ext>
                </a:extLst>
              </a:tr>
              <a:tr h="757690">
                <a:tc>
                  <a:txBody>
                    <a:bodyPr/>
                    <a:lstStyle/>
                    <a:p>
                      <a:pPr algn="l" rtl="0" fontAlgn="t"/>
                      <a:r>
                        <a:rPr lang="en-GB" sz="1200" u="none" strike="noStrike" dirty="0">
                          <a:effectLst/>
                          <a:latin typeface="Calibri" panose="020F0502020204030204" pitchFamily="34" charset="0"/>
                          <a:cs typeface="Calibri" panose="020F0502020204030204" pitchFamily="34" charset="0"/>
                        </a:rPr>
                        <a:t>Do you think the number</a:t>
                      </a:r>
                      <a:r>
                        <a:rPr lang="en-GB" sz="1200" u="none" strike="noStrike" baseline="0" dirty="0">
                          <a:effectLst/>
                          <a:latin typeface="Calibri" panose="020F0502020204030204" pitchFamily="34" charset="0"/>
                          <a:cs typeface="Calibri" panose="020F0502020204030204" pitchFamily="34" charset="0"/>
                        </a:rPr>
                        <a:t> of training sessions was sufficient?</a:t>
                      </a:r>
                      <a:endParaRPr lang="he-IL" sz="1200" u="none" strike="noStrike" dirty="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a:effectLst/>
                          <a:latin typeface="Calibri" panose="020F0502020204030204" pitchFamily="34" charset="0"/>
                          <a:cs typeface="Calibri" panose="020F0502020204030204" pitchFamily="34" charset="0"/>
                        </a:rPr>
                        <a:t>The training was too short</a:t>
                      </a: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a:effectLst/>
                          <a:latin typeface="Calibri" panose="020F0502020204030204" pitchFamily="34" charset="0"/>
                          <a:cs typeface="Calibri" panose="020F0502020204030204" pitchFamily="34" charset="0"/>
                        </a:rPr>
                        <a:t>The</a:t>
                      </a:r>
                      <a:r>
                        <a:rPr lang="en-GB" sz="1200" u="none" strike="noStrike" baseline="0" dirty="0">
                          <a:effectLst/>
                          <a:latin typeface="Calibri" panose="020F0502020204030204" pitchFamily="34" charset="0"/>
                          <a:cs typeface="Calibri" panose="020F0502020204030204" pitchFamily="34" charset="0"/>
                        </a:rPr>
                        <a:t> training was too long</a:t>
                      </a:r>
                      <a:endParaRPr lang="en-GB" sz="1200" u="none" strike="noStrike" dirty="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a:effectLst/>
                          <a:latin typeface="Calibri" panose="020F0502020204030204" pitchFamily="34" charset="0"/>
                          <a:cs typeface="Calibri" panose="020F0502020204030204" pitchFamily="34" charset="0"/>
                        </a:rPr>
                        <a:t>The training was just right</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1783526840"/>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 did you find </a:t>
                      </a:r>
                      <a:r>
                        <a:rPr lang="en-GB" sz="1200" u="none" strike="noStrike" baseline="0" dirty="0">
                          <a:effectLst/>
                          <a:latin typeface="Calibri" panose="020F0502020204030204" pitchFamily="34" charset="0"/>
                          <a:cs typeface="Calibri" panose="020F0502020204030204" pitchFamily="34" charset="0"/>
                        </a:rPr>
                        <a:t>the physical conditions and organizational conduct satisfactory?</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2165005068"/>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a:t>
                      </a:r>
                      <a:r>
                        <a:rPr lang="en-GB" sz="1200" u="none" strike="noStrike" baseline="0" dirty="0">
                          <a:effectLst/>
                          <a:latin typeface="Calibri" panose="020F0502020204030204" pitchFamily="34" charset="0"/>
                          <a:cs typeface="Calibri" panose="020F0502020204030204" pitchFamily="34" charset="0"/>
                        </a:rPr>
                        <a:t> was the training enjoyable and did it encouraged creativity?</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315319767"/>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To what extent did the training meet your expectations?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2573607601"/>
                  </a:ext>
                </a:extLst>
              </a:tr>
              <a:tr h="190732">
                <a:tc>
                  <a:txBody>
                    <a:bodyPr/>
                    <a:lstStyle/>
                    <a:p>
                      <a:pPr algn="l" rtl="0" fontAlgn="t"/>
                      <a:r>
                        <a:rPr lang="en-GB" sz="1200" u="none" strike="noStrike" dirty="0">
                          <a:effectLst/>
                          <a:latin typeface="Calibri" panose="020F0502020204030204" pitchFamily="34" charset="0"/>
                          <a:cs typeface="Calibri" panose="020F0502020204030204" pitchFamily="34" charset="0"/>
                        </a:rPr>
                        <a:t>Please tell us more about what you gained from the sessions and what we should</a:t>
                      </a:r>
                      <a:r>
                        <a:rPr lang="en-GB" sz="1200" u="none" strike="noStrike" baseline="0" dirty="0">
                          <a:effectLst/>
                          <a:latin typeface="Calibri" panose="020F0502020204030204" pitchFamily="34" charset="0"/>
                          <a:cs typeface="Calibri" panose="020F0502020204030204" pitchFamily="34" charset="0"/>
                        </a:rPr>
                        <a:t> preserve; any other insights and thoughts would be most welcome.</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3456369102"/>
                  </a:ext>
                </a:extLst>
              </a:tr>
              <a:tr h="355986">
                <a:tc>
                  <a:txBody>
                    <a:bodyPr/>
                    <a:lstStyle/>
                    <a:p>
                      <a:pPr algn="l" rtl="0" fontAlgn="t"/>
                      <a:r>
                        <a:rPr lang="en-GB" sz="1200" u="none" strike="noStrike" dirty="0">
                          <a:effectLst/>
                          <a:latin typeface="Calibri" panose="020F0502020204030204" pitchFamily="34" charset="0"/>
                          <a:cs typeface="Calibri" panose="020F0502020204030204" pitchFamily="34" charset="0"/>
                        </a:rPr>
                        <a:t>What additional work tools and/or practices would you like to receive? Please share any suggestions for improvements we could implement in the</a:t>
                      </a:r>
                      <a:r>
                        <a:rPr lang="en-GB" sz="1200" u="none" strike="noStrike" baseline="0" dirty="0">
                          <a:effectLst/>
                          <a:latin typeface="Calibri" panose="020F0502020204030204" pitchFamily="34" charset="0"/>
                          <a:cs typeface="Calibri" panose="020F0502020204030204" pitchFamily="34" charset="0"/>
                        </a:rPr>
                        <a:t> future.</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a16="http://schemas.microsoft.com/office/drawing/2014/main" val="2504637771"/>
                  </a:ext>
                </a:extLst>
              </a:tr>
            </a:tbl>
          </a:graphicData>
        </a:graphic>
      </p:graphicFrame>
    </p:spTree>
    <p:extLst>
      <p:ext uri="{BB962C8B-B14F-4D97-AF65-F5344CB8AC3E}">
        <p14:creationId xmlns:p14="http://schemas.microsoft.com/office/powerpoint/2010/main" val="1271751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F04ADEB-BDB7-4CC8-A15D-EB62B8AD39F1}"/>
              </a:ext>
            </a:extLst>
          </p:cNvPr>
          <p:cNvSpPr>
            <a:spLocks noGrp="1"/>
          </p:cNvSpPr>
          <p:nvPr>
            <p:ph type="sldNum" sz="quarter" idx="12"/>
          </p:nvPr>
        </p:nvSpPr>
        <p:spPr/>
        <p:txBody>
          <a:bodyPr/>
          <a:lstStyle/>
          <a:p>
            <a:fld id="{F2736200-3204-44C4-A5EC-985817706BA3}" type="slidenum">
              <a:rPr lang="en-US" smtClean="0"/>
              <a:t>17</a:t>
            </a:fld>
            <a:endParaRPr lang="en-US"/>
          </a:p>
        </p:txBody>
      </p:sp>
      <p:sp>
        <p:nvSpPr>
          <p:cNvPr id="5" name="TextBox 4">
            <a:extLst>
              <a:ext uri="{FF2B5EF4-FFF2-40B4-BE49-F238E27FC236}">
                <a16:creationId xmlns:a16="http://schemas.microsoft.com/office/drawing/2014/main" id="{D8628082-3AF0-4124-8DDF-887C234DA15C}"/>
              </a:ext>
            </a:extLst>
          </p:cNvPr>
          <p:cNvSpPr txBox="1"/>
          <p:nvPr/>
        </p:nvSpPr>
        <p:spPr>
          <a:xfrm>
            <a:off x="383177" y="13855"/>
            <a:ext cx="12192000" cy="400110"/>
          </a:xfrm>
          <a:prstGeom prst="rect">
            <a:avLst/>
          </a:prstGeom>
          <a:solidFill>
            <a:srgbClr val="EC1C3C"/>
          </a:solidFill>
        </p:spPr>
        <p:txBody>
          <a:bodyPr wrap="square" rtlCol="0">
            <a:spAutoFit/>
          </a:bodyPr>
          <a:lstStyle/>
          <a:p>
            <a:r>
              <a:rPr lang="en-GB" sz="2000" b="1" dirty="0">
                <a:solidFill>
                  <a:schemeClr val="bg1"/>
                </a:solidFill>
                <a:latin typeface="Tahoma" pitchFamily="34" charset="0"/>
                <a:ea typeface="Tahoma" pitchFamily="34" charset="0"/>
                <a:cs typeface="Tahoma" pitchFamily="34" charset="0"/>
              </a:rPr>
              <a:t>Blueprint for Discussion Groups with Training Participants</a:t>
            </a:r>
            <a:endParaRPr lang="he-IL" sz="2000" b="1" dirty="0">
              <a:solidFill>
                <a:schemeClr val="bg1"/>
              </a:solidFill>
              <a:latin typeface="Tahoma" pitchFamily="34" charset="0"/>
              <a:ea typeface="Tahoma" pitchFamily="34" charset="0"/>
              <a:cs typeface="Tahoma" pitchFamily="34" charset="0"/>
            </a:endParaRPr>
          </a:p>
        </p:txBody>
      </p:sp>
      <p:sp>
        <p:nvSpPr>
          <p:cNvPr id="6" name="Rectangle 1">
            <a:extLst>
              <a:ext uri="{FF2B5EF4-FFF2-40B4-BE49-F238E27FC236}">
                <a16:creationId xmlns:a16="http://schemas.microsoft.com/office/drawing/2014/main" id="{E54F8FBD-70FA-4E8C-9C8A-D8CD4C2D5B98}"/>
              </a:ext>
            </a:extLst>
          </p:cNvPr>
          <p:cNvSpPr>
            <a:spLocks noChangeArrowheads="1"/>
          </p:cNvSpPr>
          <p:nvPr/>
        </p:nvSpPr>
        <p:spPr bwMode="auto">
          <a:xfrm>
            <a:off x="383177" y="509398"/>
            <a:ext cx="11288932" cy="592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eaLnBrk="0" fontAlgn="base" latinLnBrk="0" hangingPunct="0">
              <a:lnSpc>
                <a:spcPct val="150000"/>
              </a:lnSpc>
              <a:spcBef>
                <a:spcPct val="0"/>
              </a:spcBef>
              <a:spcAft>
                <a:spcPct val="0"/>
              </a:spcAft>
              <a:buClrTx/>
              <a:buSzTx/>
              <a:buFontTx/>
              <a:buNone/>
              <a:tabLst/>
            </a:pPr>
            <a:r>
              <a:rPr kumimoji="0" lang="he-IL"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None/>
              <a:tabLst/>
            </a:pPr>
            <a:r>
              <a:rPr kumimoji="0" lang="en-GB" altLang="he-IL" sz="1100" b="1" i="0" u="sng"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Introduction round and general questions</a:t>
            </a:r>
            <a:r>
              <a:rPr lang="en-GB" altLang="he-IL" sz="11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GB" altLang="he-IL" sz="11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GB" altLang="he-IL" sz="11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Each participant states their name, role + seniority, and the sessions they participated in.</a:t>
            </a:r>
            <a:endParaRPr kumimoji="0" lang="en-US" altLang="he-IL" sz="11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Why did you participate in the training? (Personal/professional interest, sent by the organization..) What were you hoping to gain from the sessions? What</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need was it meant to meet? To what extent did it meet your expectations?</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were your most significant takeaways from the sessions? What did you gain</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from the sessions?</a:t>
            </a:r>
            <a:b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(New professional knowledge, expanding existing knowledge, practical tools, motivation and inspiration for action, networking)</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Please share which tools/practices you received and whether and how you’ve managed to implement them in</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recent months between the sessions? Please provide examples. **In light of the gap between sessions – what do you remember from the previous sessions and has anything changed in your workshops?</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How did participating (the information/tools you were exposed to) affect your attitude and</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conduct in your daily work?</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lvl="1" algn="l">
              <a:lnSpc>
                <a:spcPct val="150000"/>
              </a:lnSpc>
              <a:buFontTx/>
              <a:buChar char="•"/>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With parents</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lvl="1" algn="l">
              <a:lnSpc>
                <a:spcPct val="150000"/>
              </a:lnSpc>
              <a:buFontTx/>
              <a:buChar char="•"/>
            </a:pPr>
            <a:r>
              <a:rPr lang="en-GB" altLang="he-IL" sz="1100" dirty="0">
                <a:solidFill>
                  <a:srgbClr val="000000"/>
                </a:solidFill>
                <a:latin typeface="Calibri" panose="020F0502020204030204" pitchFamily="34" charset="0"/>
                <a:ea typeface="Times New Roman" panose="02020603050405020304" pitchFamily="18" charset="0"/>
                <a:cs typeface="Calibri" panose="020F0502020204030204" pitchFamily="34" charset="0"/>
              </a:rPr>
              <a:t>With</a:t>
            </a: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children</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lvl="1" algn="l">
              <a:lnSpc>
                <a:spcPct val="150000"/>
              </a:lnSpc>
              <a:buFontTx/>
              <a:buChar char="•"/>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Working</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with other interfaces – in the field, headquarters</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What</a:t>
            </a:r>
            <a:r>
              <a:rPr kumimoji="0" lang="en-GB" altLang="he-IL" sz="1100" b="0" i="0" u="none" strike="noStrike" cap="none" normalizeH="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do you think of the concept of having an open lecture followed by a group workshop? Did it work for you?</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first the groups</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were mixed, and at a certain point we decided to group the participants by occupation – what do they think about that? Which way was more successful and why? (Address the pros and cons of each option)</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did you gain from each  of the different parts of the training?</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The lectures and workshops, what was the difference between them in your opinion? Which was more beneficial and why?</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what extent (if at all) did you feel you were</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active in the sessions, that the sessions encouraged involvement and allowed </a:t>
            </a:r>
            <a:r>
              <a:rPr lang="en-GB" altLang="he-IL" sz="1100" dirty="0">
                <a:solidFill>
                  <a:srgbClr val="000000"/>
                </a:solidFill>
                <a:latin typeface="Calibri" panose="020F0502020204030204" pitchFamily="34" charset="0"/>
                <a:ea typeface="Times New Roman" panose="02020603050405020304" pitchFamily="18" charset="0"/>
                <a:cs typeface="Calibri" panose="020F0502020204030204" pitchFamily="34" charset="0"/>
              </a:rPr>
              <a:t>you </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express yourself, ask questions, and practice what you were learning?</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Was there any communication outside</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the sessions? With new/familiar colleagues, with the instructors? (Try to find out if a community has evolved around the training)</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Can you point to sessions</a:t>
            </a:r>
            <a:r>
              <a:rPr kumimoji="0" lang="en-GB" altLang="he-IL" sz="1100" b="0" i="0" u="none" strike="noStrike" cap="none" normalizeH="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that were more and less successful? What do you think caused this? (content: personal and professional interest, relevance, innovation… presentation: professional facilitation, group management… mix of participants, other issues)</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lang="en-GB" altLang="he-IL" sz="1100" dirty="0">
                <a:solidFill>
                  <a:srgbClr val="000000"/>
                </a:solidFill>
                <a:latin typeface="Calibri" panose="020F0502020204030204" pitchFamily="34" charset="0"/>
                <a:ea typeface="Times New Roman" panose="02020603050405020304" pitchFamily="18" charset="0"/>
                <a:cs typeface="Calibri" panose="020F0502020204030204" pitchFamily="34" charset="0"/>
              </a:rPr>
              <a:t>What more is needed? What types of sessions/information/tools?</a:t>
            </a:r>
            <a:endParaRPr kumimoji="0" lang="en-US" altLang="he-IL"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1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should be changed/improved in future training?</a:t>
            </a:r>
            <a:endParaRPr kumimoji="0" lang="he-IL" altLang="he-IL" sz="11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727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t>2</a:t>
            </a:fld>
            <a:endParaRPr lang="en-US" sz="1400" dirty="0"/>
          </a:p>
        </p:txBody>
      </p:sp>
      <p:sp>
        <p:nvSpPr>
          <p:cNvPr id="17" name="TextBox 16"/>
          <p:cNvSpPr txBox="1"/>
          <p:nvPr/>
        </p:nvSpPr>
        <p:spPr>
          <a:xfrm>
            <a:off x="0" y="-9067"/>
            <a:ext cx="12192001" cy="400110"/>
          </a:xfrm>
          <a:prstGeom prst="rect">
            <a:avLst/>
          </a:prstGeom>
          <a:solidFill>
            <a:srgbClr val="EC1C3C"/>
          </a:solidFill>
        </p:spPr>
        <p:txBody>
          <a:bodyPr wrap="square" rtlCol="0">
            <a:spAutoFit/>
          </a:bodyPr>
          <a:lstStyle/>
          <a:p>
            <a:pPr algn="r"/>
            <a:r>
              <a:rPr lang="he-IL" sz="2000" b="1" dirty="0">
                <a:solidFill>
                  <a:schemeClr val="bg1"/>
                </a:solidFill>
                <a:latin typeface="Tahoma" pitchFamily="34" charset="0"/>
                <a:ea typeface="Tahoma" pitchFamily="34" charset="0"/>
                <a:cs typeface="Tahoma" pitchFamily="34" charset="0"/>
              </a:rPr>
              <a:t>צוות המחקר</a:t>
            </a:r>
          </a:p>
        </p:txBody>
      </p:sp>
      <p:sp>
        <p:nvSpPr>
          <p:cNvPr id="9" name="TextBox 8">
            <a:extLst>
              <a:ext uri="{FF2B5EF4-FFF2-40B4-BE49-F238E27FC236}">
                <a16:creationId xmlns:a16="http://schemas.microsoft.com/office/drawing/2014/main" id="{2CD4A68E-38AE-4FDD-AEEC-A127853CE22E}"/>
              </a:ext>
            </a:extLst>
          </p:cNvPr>
          <p:cNvSpPr txBox="1"/>
          <p:nvPr/>
        </p:nvSpPr>
        <p:spPr>
          <a:xfrm>
            <a:off x="4150893" y="3244692"/>
            <a:ext cx="271103" cy="246221"/>
          </a:xfrm>
          <a:prstGeom prst="rect">
            <a:avLst/>
          </a:prstGeom>
          <a:noFill/>
        </p:spPr>
        <p:txBody>
          <a:bodyPr wrap="square" rtlCol="1">
            <a:spAutoFit/>
          </a:bodyPr>
          <a:lstStyle/>
          <a:p>
            <a:pPr algn="r" rtl="1"/>
            <a:r>
              <a:rPr lang="he-IL" sz="1000" dirty="0">
                <a:latin typeface="Tahoma" pitchFamily="34" charset="0"/>
                <a:ea typeface="Tahoma" pitchFamily="34" charset="0"/>
                <a:cs typeface="Tahoma" pitchFamily="34" charset="0"/>
              </a:rPr>
              <a:t>*</a:t>
            </a:r>
          </a:p>
        </p:txBody>
      </p:sp>
      <p:sp>
        <p:nvSpPr>
          <p:cNvPr id="11" name="Rectangle 10">
            <a:extLst>
              <a:ext uri="{FF2B5EF4-FFF2-40B4-BE49-F238E27FC236}">
                <a16:creationId xmlns:a16="http://schemas.microsoft.com/office/drawing/2014/main" id="{705A6F85-CBC1-4C2E-B046-E4A3425664A5}"/>
              </a:ext>
            </a:extLst>
          </p:cNvPr>
          <p:cNvSpPr/>
          <p:nvPr/>
        </p:nvSpPr>
        <p:spPr>
          <a:xfrm>
            <a:off x="3495732" y="3803377"/>
            <a:ext cx="6096000" cy="584775"/>
          </a:xfrm>
          <a:prstGeom prst="rect">
            <a:avLst/>
          </a:prstGeom>
        </p:spPr>
        <p:txBody>
          <a:bodyPr>
            <a:spAutoFit/>
          </a:bodyPr>
          <a:lstStyle/>
          <a:p>
            <a:pPr lvl="0" algn="r">
              <a:defRPr/>
            </a:pPr>
            <a:r>
              <a:rPr lang="he-IL" sz="1600" b="1">
                <a:latin typeface="Tahoma" pitchFamily="34" charset="0"/>
                <a:ea typeface="Tahoma" pitchFamily="34" charset="0"/>
                <a:cs typeface="Tahoma" pitchFamily="34" charset="0"/>
              </a:rPr>
              <a:t>אלונה </a:t>
            </a:r>
            <a:r>
              <a:rPr lang="he-IL" sz="1600" b="1" err="1">
                <a:latin typeface="Tahoma" pitchFamily="34" charset="0"/>
                <a:ea typeface="Tahoma" pitchFamily="34" charset="0"/>
                <a:cs typeface="Tahoma" pitchFamily="34" charset="0"/>
              </a:rPr>
              <a:t>צירולניקוב</a:t>
            </a:r>
            <a:r>
              <a:rPr lang="he-IL" sz="1600" b="1">
                <a:solidFill>
                  <a:srgbClr val="36636F"/>
                </a:solidFill>
                <a:latin typeface="Tahoma" pitchFamily="34" charset="0"/>
                <a:ea typeface="Tahoma" pitchFamily="34" charset="0"/>
                <a:cs typeface="Tahoma" pitchFamily="34" charset="0"/>
              </a:rPr>
              <a:t>  </a:t>
            </a:r>
          </a:p>
          <a:p>
            <a:pPr lvl="0" algn="r" rtl="1">
              <a:defRPr/>
            </a:pPr>
            <a:r>
              <a:rPr lang="he-IL" sz="1600">
                <a:latin typeface="Tahoma" pitchFamily="34" charset="0"/>
                <a:ea typeface="Tahoma" pitchFamily="34" charset="0"/>
                <a:cs typeface="Tahoma" pitchFamily="34" charset="0"/>
              </a:rPr>
              <a:t>חוקרת ומעריכת תוכניות</a:t>
            </a:r>
          </a:p>
        </p:txBody>
      </p:sp>
      <p:pic>
        <p:nvPicPr>
          <p:cNvPr id="12" name="תמונה 18">
            <a:extLst>
              <a:ext uri="{FF2B5EF4-FFF2-40B4-BE49-F238E27FC236}">
                <a16:creationId xmlns:a16="http://schemas.microsoft.com/office/drawing/2014/main" id="{20717E24-CAFA-478F-88AB-2BF394054781}"/>
              </a:ext>
            </a:extLst>
          </p:cNvPr>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9712129" y="3504326"/>
            <a:ext cx="1159617" cy="1329417"/>
          </a:xfrm>
          <a:prstGeom prst="ellipse">
            <a:avLst/>
          </a:prstGeom>
          <a:ln>
            <a:noFill/>
          </a:ln>
          <a:effectLst>
            <a:softEdge rad="112500"/>
          </a:effectLst>
        </p:spPr>
      </p:pic>
      <p:pic>
        <p:nvPicPr>
          <p:cNvPr id="13" name="תמונה 18">
            <a:extLst>
              <a:ext uri="{FF2B5EF4-FFF2-40B4-BE49-F238E27FC236}">
                <a16:creationId xmlns:a16="http://schemas.microsoft.com/office/drawing/2014/main" id="{0B38654C-0110-4248-A753-34D79D010FA3}"/>
              </a:ext>
            </a:extLst>
          </p:cNvPr>
          <p:cNvPicPr>
            <a:picLocks noChangeAspect="1"/>
          </p:cNvPicPr>
          <p:nvPr/>
        </p:nvPicPr>
        <p:blipFill rotWithShape="1">
          <a:blip r:embed="rId5" cstate="print">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rcRect t="-1" b="24513"/>
          <a:stretch/>
        </p:blipFill>
        <p:spPr>
          <a:xfrm>
            <a:off x="4334633" y="3504326"/>
            <a:ext cx="1205555" cy="1259217"/>
          </a:xfrm>
          <a:prstGeom prst="ellipse">
            <a:avLst/>
          </a:prstGeom>
          <a:ln>
            <a:noFill/>
          </a:ln>
          <a:effectLst>
            <a:softEdge rad="112500"/>
          </a:effectLst>
        </p:spPr>
      </p:pic>
      <p:sp>
        <p:nvSpPr>
          <p:cNvPr id="14" name="Rectangle 13">
            <a:extLst>
              <a:ext uri="{FF2B5EF4-FFF2-40B4-BE49-F238E27FC236}">
                <a16:creationId xmlns:a16="http://schemas.microsoft.com/office/drawing/2014/main" id="{C1F09A3E-8BEC-4F41-BCD4-F25A988C1DF6}"/>
              </a:ext>
            </a:extLst>
          </p:cNvPr>
          <p:cNvSpPr/>
          <p:nvPr/>
        </p:nvSpPr>
        <p:spPr>
          <a:xfrm>
            <a:off x="367907" y="3768278"/>
            <a:ext cx="3922754" cy="584775"/>
          </a:xfrm>
          <a:prstGeom prst="rect">
            <a:avLst/>
          </a:prstGeom>
        </p:spPr>
        <p:txBody>
          <a:bodyPr wrap="square">
            <a:spAutoFit/>
          </a:bodyPr>
          <a:lstStyle/>
          <a:p>
            <a:pPr lvl="0" algn="r">
              <a:defRPr/>
            </a:pPr>
            <a:r>
              <a:rPr lang="he-IL" sz="1600" b="1" dirty="0">
                <a:latin typeface="Tahoma" pitchFamily="34" charset="0"/>
                <a:ea typeface="Tahoma" pitchFamily="34" charset="0"/>
                <a:cs typeface="Tahoma" pitchFamily="34" charset="0"/>
              </a:rPr>
              <a:t>ד"ר טל משען שפיגל </a:t>
            </a:r>
          </a:p>
          <a:p>
            <a:pPr lvl="0" algn="r">
              <a:defRPr/>
            </a:pPr>
            <a:r>
              <a:rPr lang="he-IL" sz="1600" dirty="0">
                <a:latin typeface="Tahoma" pitchFamily="34" charset="0"/>
                <a:ea typeface="Tahoma" pitchFamily="34" charset="0"/>
                <a:cs typeface="Tahoma" pitchFamily="34" charset="0"/>
              </a:rPr>
              <a:t>מנהלת היחידה להערכת תוכניות במטח</a:t>
            </a:r>
            <a:r>
              <a:rPr lang="he-IL" sz="1600" dirty="0">
                <a:solidFill>
                  <a:srgbClr val="36636F"/>
                </a:solidFill>
                <a:latin typeface="Tahoma" pitchFamily="34" charset="0"/>
                <a:ea typeface="Tahoma" pitchFamily="34" charset="0"/>
                <a:cs typeface="Tahoma" pitchFamily="34" charset="0"/>
              </a:rPr>
              <a:t> </a:t>
            </a:r>
            <a:endParaRPr lang="en-US" sz="1600" dirty="0">
              <a:solidFill>
                <a:srgbClr val="36636F"/>
              </a:solidFill>
              <a:latin typeface="Tahoma" pitchFamily="34" charset="0"/>
              <a:ea typeface="Tahoma" pitchFamily="34" charset="0"/>
              <a:cs typeface="Tahoma" pitchFamily="34" charset="0"/>
            </a:endParaRPr>
          </a:p>
        </p:txBody>
      </p:sp>
      <p:pic>
        <p:nvPicPr>
          <p:cNvPr id="15" name="תמונה 3">
            <a:extLst>
              <a:ext uri="{FF2B5EF4-FFF2-40B4-BE49-F238E27FC236}">
                <a16:creationId xmlns:a16="http://schemas.microsoft.com/office/drawing/2014/main" id="{31BE9233-1D8A-4FCC-B97E-C334C54833A5}"/>
              </a:ext>
            </a:extLst>
          </p:cNvPr>
          <p:cNvPicPr>
            <a:picLocks noChangeAspect="1"/>
          </p:cNvPicPr>
          <p:nvPr/>
        </p:nvPicPr>
        <p:blipFill rotWithShape="1">
          <a:blip r:embed="rId7">
            <a:extLst>
              <a:ext uri="{BEBA8EAE-BF5A-486C-A8C5-ECC9F3942E4B}">
                <a14:imgProps xmlns:a14="http://schemas.microsoft.com/office/drawing/2010/main">
                  <a14:imgLayer r:embed="rId8">
                    <a14:imgEffect>
                      <a14:saturation sat="0"/>
                    </a14:imgEffect>
                  </a14:imgLayer>
                </a14:imgProps>
              </a:ext>
              <a:ext uri="{28A0092B-C50C-407E-A947-70E740481C1C}">
                <a14:useLocalDpi xmlns:a14="http://schemas.microsoft.com/office/drawing/2010/main" val="0"/>
              </a:ext>
            </a:extLst>
          </a:blip>
          <a:srcRect t="17863" r="7690"/>
          <a:stretch/>
        </p:blipFill>
        <p:spPr>
          <a:xfrm>
            <a:off x="9663693" y="1573841"/>
            <a:ext cx="1208053" cy="1285478"/>
          </a:xfrm>
          <a:prstGeom prst="ellipse">
            <a:avLst/>
          </a:prstGeom>
          <a:ln>
            <a:noFill/>
          </a:ln>
          <a:effectLst>
            <a:softEdge rad="112500"/>
          </a:effectLst>
        </p:spPr>
      </p:pic>
      <p:sp>
        <p:nvSpPr>
          <p:cNvPr id="16" name="Rectangle 19">
            <a:extLst>
              <a:ext uri="{FF2B5EF4-FFF2-40B4-BE49-F238E27FC236}">
                <a16:creationId xmlns:a16="http://schemas.microsoft.com/office/drawing/2014/main" id="{1B3334A8-D138-4D8A-AD50-BD3761508258}"/>
              </a:ext>
            </a:extLst>
          </p:cNvPr>
          <p:cNvSpPr/>
          <p:nvPr/>
        </p:nvSpPr>
        <p:spPr>
          <a:xfrm>
            <a:off x="5612149" y="1907245"/>
            <a:ext cx="3921915"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שרון ברנד מרטין</a:t>
            </a:r>
          </a:p>
          <a:p>
            <a:pPr lvl="0" algn="r">
              <a:defRPr/>
            </a:pPr>
            <a:r>
              <a:rPr lang="he-IL" sz="1600">
                <a:latin typeface="Tahoma" pitchFamily="34" charset="0"/>
                <a:ea typeface="Tahoma" pitchFamily="34" charset="0"/>
                <a:cs typeface="Tahoma" pitchFamily="34" charset="0"/>
              </a:rPr>
              <a:t>חוקרת ומעריכת תוכניות</a:t>
            </a:r>
            <a:endParaRPr lang="en-US" sz="1600">
              <a:latin typeface="Tahoma" pitchFamily="34" charset="0"/>
              <a:ea typeface="Tahoma" pitchFamily="34" charset="0"/>
              <a:cs typeface="Tahoma" pitchFamily="34" charset="0"/>
            </a:endParaRPr>
          </a:p>
        </p:txBody>
      </p:sp>
      <p:sp>
        <p:nvSpPr>
          <p:cNvPr id="18" name="TextBox 17">
            <a:extLst>
              <a:ext uri="{FF2B5EF4-FFF2-40B4-BE49-F238E27FC236}">
                <a16:creationId xmlns:a16="http://schemas.microsoft.com/office/drawing/2014/main" id="{3A97D23A-F339-437A-BAF7-D90B98E0C34E}"/>
              </a:ext>
            </a:extLst>
          </p:cNvPr>
          <p:cNvSpPr txBox="1"/>
          <p:nvPr/>
        </p:nvSpPr>
        <p:spPr>
          <a:xfrm>
            <a:off x="1178103" y="1926136"/>
            <a:ext cx="2941831" cy="584775"/>
          </a:xfrm>
          <a:prstGeom prst="rect">
            <a:avLst/>
          </a:prstGeom>
        </p:spPr>
        <p:txBody>
          <a:bodyPr wrap="square">
            <a:spAutoFit/>
          </a:bodyPr>
          <a:lstStyle>
            <a:defPPr>
              <a:defRPr lang="en-US"/>
            </a:defPPr>
            <a:lvl1pPr lvl="0" algn="r">
              <a:defRPr sz="1600" b="1">
                <a:latin typeface="Tahoma" pitchFamily="34" charset="0"/>
                <a:ea typeface="Tahoma" pitchFamily="34" charset="0"/>
                <a:cs typeface="Tahoma" pitchFamily="34" charset="0"/>
              </a:defRPr>
            </a:lvl1pPr>
          </a:lstStyle>
          <a:p>
            <a:r>
              <a:rPr lang="he-IL" dirty="0" err="1"/>
              <a:t>נואית</a:t>
            </a:r>
            <a:r>
              <a:rPr lang="he-IL" dirty="0"/>
              <a:t> קדוש</a:t>
            </a:r>
          </a:p>
          <a:p>
            <a:r>
              <a:rPr lang="he-IL" b="0" dirty="0"/>
              <a:t>רכזת תפעול מחקרי הערכה</a:t>
            </a:r>
          </a:p>
        </p:txBody>
      </p:sp>
      <p:pic>
        <p:nvPicPr>
          <p:cNvPr id="19" name="Picture 2">
            <a:extLst>
              <a:ext uri="{FF2B5EF4-FFF2-40B4-BE49-F238E27FC236}">
                <a16:creationId xmlns:a16="http://schemas.microsoft.com/office/drawing/2014/main" id="{ADC9DA26-37C0-4AE3-90EF-421CD108759D}"/>
              </a:ext>
            </a:extLst>
          </p:cNvPr>
          <p:cNvPicPr>
            <a:picLocks noChangeAspect="1" noChangeArrowheads="1"/>
          </p:cNvPicPr>
          <p:nvPr/>
        </p:nvPicPr>
        <p:blipFill>
          <a:blip r:embed="rId9">
            <a:extLst>
              <a:ext uri="{BEBA8EAE-BF5A-486C-A8C5-ECC9F3942E4B}">
                <a14:imgProps xmlns:a14="http://schemas.microsoft.com/office/drawing/2010/main">
                  <a14:imgLayer r:embed="rId10">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4177595" y="1626248"/>
            <a:ext cx="1304925" cy="130492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2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t>3</a:t>
            </a:fld>
            <a:endParaRPr lang="en-US" sz="1400" dirty="0"/>
          </a:p>
        </p:txBody>
      </p:sp>
      <p:sp>
        <p:nvSpPr>
          <p:cNvPr id="17" name="TextBox 16"/>
          <p:cNvSpPr txBox="1"/>
          <p:nvPr/>
        </p:nvSpPr>
        <p:spPr>
          <a:xfrm>
            <a:off x="0" y="-9067"/>
            <a:ext cx="12192001" cy="400110"/>
          </a:xfrm>
          <a:prstGeom prst="rect">
            <a:avLst/>
          </a:prstGeom>
          <a:solidFill>
            <a:srgbClr val="EC1C3C"/>
          </a:solidFill>
        </p:spPr>
        <p:txBody>
          <a:bodyPr wrap="square" rtlCol="0">
            <a:spAutoFit/>
          </a:bodyPr>
          <a:lstStyle/>
          <a:p>
            <a:pPr algn="r" rtl="1"/>
            <a:r>
              <a:rPr lang="he-IL" sz="2000" b="1" dirty="0">
                <a:solidFill>
                  <a:schemeClr val="bg1"/>
                </a:solidFill>
                <a:latin typeface="Tahoma" pitchFamily="34" charset="0"/>
                <a:ea typeface="Tahoma" pitchFamily="34" charset="0"/>
                <a:cs typeface="Tahoma" pitchFamily="34" charset="0"/>
              </a:rPr>
              <a:t>תוכן העניינים</a:t>
            </a:r>
          </a:p>
        </p:txBody>
      </p:sp>
      <p:sp>
        <p:nvSpPr>
          <p:cNvPr id="9" name="TextBox 8">
            <a:extLst>
              <a:ext uri="{FF2B5EF4-FFF2-40B4-BE49-F238E27FC236}">
                <a16:creationId xmlns:a16="http://schemas.microsoft.com/office/drawing/2014/main" id="{2CD4A68E-38AE-4FDD-AEEC-A127853CE22E}"/>
              </a:ext>
            </a:extLst>
          </p:cNvPr>
          <p:cNvSpPr txBox="1"/>
          <p:nvPr/>
        </p:nvSpPr>
        <p:spPr>
          <a:xfrm>
            <a:off x="4150893" y="3244692"/>
            <a:ext cx="271103" cy="246221"/>
          </a:xfrm>
          <a:prstGeom prst="rect">
            <a:avLst/>
          </a:prstGeom>
          <a:noFill/>
        </p:spPr>
        <p:txBody>
          <a:bodyPr wrap="square" rtlCol="1">
            <a:spAutoFit/>
          </a:bodyPr>
          <a:lstStyle/>
          <a:p>
            <a:pPr algn="r" rtl="1"/>
            <a:r>
              <a:rPr lang="he-IL" sz="1000" dirty="0">
                <a:latin typeface="Tahoma" pitchFamily="34" charset="0"/>
                <a:ea typeface="Tahoma" pitchFamily="34" charset="0"/>
                <a:cs typeface="Tahoma" pitchFamily="34" charset="0"/>
              </a:rPr>
              <a:t>*</a:t>
            </a:r>
          </a:p>
        </p:txBody>
      </p:sp>
      <p:graphicFrame>
        <p:nvGraphicFramePr>
          <p:cNvPr id="10" name="טבלה 3">
            <a:extLst>
              <a:ext uri="{FF2B5EF4-FFF2-40B4-BE49-F238E27FC236}">
                <a16:creationId xmlns:a16="http://schemas.microsoft.com/office/drawing/2014/main" id="{4030F193-11EF-401E-82E8-C8EA740187FB}"/>
              </a:ext>
            </a:extLst>
          </p:cNvPr>
          <p:cNvGraphicFramePr>
            <a:graphicFrameLocks noGrp="1"/>
          </p:cNvGraphicFramePr>
          <p:nvPr/>
        </p:nvGraphicFramePr>
        <p:xfrm>
          <a:off x="3271982" y="1318317"/>
          <a:ext cx="7663782" cy="3403385"/>
        </p:xfrm>
        <a:graphic>
          <a:graphicData uri="http://schemas.openxmlformats.org/drawingml/2006/table">
            <a:tbl>
              <a:tblPr rtl="1" firstRow="1" bandRow="1">
                <a:tableStyleId>{2D5ABB26-0587-4C30-8999-92F81FD0307C}</a:tableStyleId>
              </a:tblPr>
              <a:tblGrid>
                <a:gridCol w="6665182">
                  <a:extLst>
                    <a:ext uri="{9D8B030D-6E8A-4147-A177-3AD203B41FA5}">
                      <a16:colId xmlns:a16="http://schemas.microsoft.com/office/drawing/2014/main" val="3471558985"/>
                    </a:ext>
                  </a:extLst>
                </a:gridCol>
                <a:gridCol w="998600">
                  <a:extLst>
                    <a:ext uri="{9D8B030D-6E8A-4147-A177-3AD203B41FA5}">
                      <a16:colId xmlns:a16="http://schemas.microsoft.com/office/drawing/2014/main" val="2516456985"/>
                    </a:ext>
                  </a:extLst>
                </a:gridCol>
              </a:tblGrid>
              <a:tr h="330176">
                <a:tc>
                  <a:txBody>
                    <a:bodyPr/>
                    <a:lstStyle/>
                    <a:p>
                      <a:pPr algn="r" rtl="1">
                        <a:lnSpc>
                          <a:spcPct val="150000"/>
                        </a:lnSpc>
                      </a:pPr>
                      <a:r>
                        <a:rPr lang="he-IL" sz="1400" b="0" kern="1200" dirty="0">
                          <a:solidFill>
                            <a:schemeClr val="tx1"/>
                          </a:solidFill>
                          <a:latin typeface="Tahoma"/>
                          <a:ea typeface="Tahoma"/>
                          <a:cs typeface="Tahoma"/>
                        </a:rPr>
                        <a:t>רקע............................................................................................................</a:t>
                      </a:r>
                      <a:endParaRPr lang="he-IL" sz="1400" b="0" dirty="0">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en-US" sz="1400" b="0">
                          <a:latin typeface="Tahoma"/>
                          <a:ea typeface="Tahoma"/>
                          <a:cs typeface="Tahoma"/>
                        </a:rPr>
                        <a:t>4</a:t>
                      </a:r>
                      <a:endParaRPr lang="he-IL" sz="1400" b="0">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49452756"/>
                  </a:ext>
                </a:extLst>
              </a:tr>
              <a:tr h="33017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a:solidFill>
                            <a:schemeClr val="tx1"/>
                          </a:solidFill>
                          <a:latin typeface="Tahoma"/>
                          <a:ea typeface="Tahoma"/>
                          <a:cs typeface="Tahoma"/>
                        </a:rPr>
                        <a:t>מערך המחקר – פעולות הערכה שבוצעו עבור מערך ההכשרה.......................</a:t>
                      </a:r>
                      <a:endParaRPr lang="en-US" sz="1400" b="0" kern="1200">
                        <a:solidFill>
                          <a:schemeClr val="tx1"/>
                        </a:solidFill>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1269790"/>
                  </a:ext>
                </a:extLst>
              </a:tr>
              <a:tr h="459521">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dirty="0">
                          <a:solidFill>
                            <a:schemeClr val="tx1"/>
                          </a:solidFill>
                          <a:latin typeface="Tahoma"/>
                          <a:ea typeface="Tahoma"/>
                          <a:cs typeface="Tahoma"/>
                        </a:rPr>
                        <a:t>ממצאי משובי מפגשים – דיווח ביניים לדוגמה................................................</a:t>
                      </a:r>
                      <a:endParaRPr lang="en-US" sz="1400" b="0" kern="1200" dirty="0">
                        <a:solidFill>
                          <a:schemeClr val="tx1"/>
                        </a:solidFill>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solidFill>
                            <a:schemeClr val="tx1"/>
                          </a:solidFill>
                          <a:latin typeface="Tahoma"/>
                          <a:ea typeface="Tahoma"/>
                          <a:cs typeface="Tahoma"/>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6394090"/>
                  </a:ext>
                </a:extLst>
              </a:tr>
              <a:tr h="0">
                <a:tc>
                  <a:txBody>
                    <a:bodyPr/>
                    <a:lstStyle/>
                    <a:p>
                      <a:pPr algn="r" rtl="1"/>
                      <a:r>
                        <a:rPr lang="he-IL" sz="1400" b="0" kern="1200" dirty="0">
                          <a:solidFill>
                            <a:schemeClr val="tx1"/>
                          </a:solidFill>
                          <a:latin typeface="Tahoma"/>
                          <a:ea typeface="Tahoma"/>
                          <a:cs typeface="Tahoma"/>
                        </a:rPr>
                        <a:t>דמוגרפיה – משתתפי ההכשרה ומשיבי הסקרים............................................</a:t>
                      </a:r>
                      <a:endParaRPr lang="en-US" sz="1400" b="0" kern="1200" dirty="0">
                        <a:solidFill>
                          <a:schemeClr val="tx1"/>
                        </a:solidFill>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23656617"/>
                  </a:ext>
                </a:extLst>
              </a:tr>
              <a:tr h="0">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baseline="0" dirty="0">
                          <a:solidFill>
                            <a:schemeClr val="tx1"/>
                          </a:solidFill>
                          <a:latin typeface="Tahoma"/>
                          <a:ea typeface="Tahoma"/>
                          <a:cs typeface="Tahoma"/>
                        </a:rPr>
                        <a:t>הכשרה משולבת למידה והתנסות.................................................................</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9-8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34199321"/>
                  </a:ext>
                </a:extLst>
              </a:tr>
              <a:tr h="33017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baseline="0">
                          <a:solidFill>
                            <a:schemeClr val="tx1"/>
                          </a:solidFill>
                          <a:latin typeface="Tahoma"/>
                          <a:ea typeface="Tahoma"/>
                          <a:cs typeface="Tahoma"/>
                        </a:rPr>
                        <a:t>תמהיל המשתתפים – יישור קו כלל עירוני.....................................................</a:t>
                      </a:r>
                      <a:endParaRPr lang="en-US" sz="1400" b="0" kern="1200" baseline="0">
                        <a:solidFill>
                          <a:schemeClr val="tx1"/>
                        </a:solidFill>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330963"/>
                  </a:ext>
                </a:extLst>
              </a:tr>
              <a:tr h="33017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baseline="0">
                          <a:solidFill>
                            <a:schemeClr val="tx1"/>
                          </a:solidFill>
                          <a:latin typeface="Tahoma"/>
                          <a:ea typeface="Tahoma"/>
                          <a:cs typeface="Tahoma"/>
                        </a:rPr>
                        <a:t>מערך תהליכי ובסיס להמשכיות...................................................................</a:t>
                      </a:r>
                      <a:endParaRPr lang="en-US" sz="1400" b="0" kern="1200" baseline="0">
                        <a:solidFill>
                          <a:schemeClr val="tx1"/>
                        </a:solidFill>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18804156"/>
                  </a:ext>
                </a:extLst>
              </a:tr>
              <a:tr h="33017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a:solidFill>
                            <a:schemeClr val="tx1"/>
                          </a:solidFill>
                          <a:latin typeface="Tahoma"/>
                          <a:ea typeface="Tahoma"/>
                          <a:cs typeface="Tahoma"/>
                        </a:rPr>
                        <a:t>סיכום.........................................................................................................</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06406597"/>
                  </a:ext>
                </a:extLst>
              </a:tr>
              <a:tr h="33017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a:solidFill>
                            <a:schemeClr val="tx1"/>
                          </a:solidFill>
                          <a:latin typeface="Tahoma"/>
                          <a:ea typeface="Tahoma"/>
                          <a:cs typeface="Tahoma"/>
                        </a:rPr>
                        <a:t>נספחים......................................................................................................</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dirty="0">
                          <a:latin typeface="Tahoma"/>
                          <a:ea typeface="Tahoma"/>
                          <a:cs typeface="Tahoma"/>
                        </a:rPr>
                        <a:t>13-17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70251747"/>
                  </a:ext>
                </a:extLst>
              </a:tr>
            </a:tbl>
          </a:graphicData>
        </a:graphic>
      </p:graphicFrame>
    </p:spTree>
    <p:extLst>
      <p:ext uri="{BB962C8B-B14F-4D97-AF65-F5344CB8AC3E}">
        <p14:creationId xmlns:p14="http://schemas.microsoft.com/office/powerpoint/2010/main" val="1577655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4</a:t>
            </a:fld>
            <a:endParaRPr lang="en-US" sz="1400" dirty="0"/>
          </a:p>
        </p:txBody>
      </p:sp>
      <p:sp>
        <p:nvSpPr>
          <p:cNvPr id="17" name="TextBox 16"/>
          <p:cNvSpPr txBox="1"/>
          <p:nvPr/>
        </p:nvSpPr>
        <p:spPr>
          <a:xfrm>
            <a:off x="0" y="-9067"/>
            <a:ext cx="12192001" cy="400110"/>
          </a:xfrm>
          <a:prstGeom prst="rect">
            <a:avLst/>
          </a:prstGeom>
          <a:solidFill>
            <a:srgbClr val="EC1C3C"/>
          </a:solidFill>
        </p:spPr>
        <p:txBody>
          <a:bodyPr wrap="square" rtlCol="0">
            <a:spAutoFit/>
          </a:bodyPr>
          <a:lstStyle/>
          <a:p>
            <a:pPr algn="l"/>
            <a:r>
              <a:rPr lang="en-US" sz="2000" b="1" dirty="0">
                <a:solidFill>
                  <a:schemeClr val="bg1"/>
                </a:solidFill>
                <a:latin typeface="Tahoma" pitchFamily="34" charset="0"/>
                <a:ea typeface="Tahoma" pitchFamily="34" charset="0"/>
                <a:cs typeface="Tahoma" pitchFamily="34" charset="0"/>
              </a:rPr>
              <a:t>Background</a:t>
            </a:r>
            <a:endParaRPr lang="he-IL" sz="2000" b="1" dirty="0">
              <a:solidFill>
                <a:schemeClr val="bg1"/>
              </a:solidFill>
              <a:latin typeface="Tahoma" pitchFamily="34" charset="0"/>
              <a:ea typeface="Tahoma" pitchFamily="34" charset="0"/>
              <a:cs typeface="Tahoma" pitchFamily="34" charset="0"/>
            </a:endParaRPr>
          </a:p>
        </p:txBody>
      </p:sp>
      <p:sp>
        <p:nvSpPr>
          <p:cNvPr id="6" name="Rectangle 5">
            <a:extLst>
              <a:ext uri="{FF2B5EF4-FFF2-40B4-BE49-F238E27FC236}">
                <a16:creationId xmlns:a16="http://schemas.microsoft.com/office/drawing/2014/main" id="{53E05EDB-E3A9-4AE9-BD2C-3E658605C89F}"/>
              </a:ext>
            </a:extLst>
          </p:cNvPr>
          <p:cNvSpPr/>
          <p:nvPr/>
        </p:nvSpPr>
        <p:spPr>
          <a:xfrm>
            <a:off x="5122718" y="991932"/>
            <a:ext cx="6495073" cy="4157228"/>
          </a:xfrm>
          <a:prstGeom prst="rect">
            <a:avLst/>
          </a:prstGeom>
          <a:noFill/>
        </p:spPr>
        <p:txBody>
          <a:bodyPr wrap="square" lIns="91440" tIns="45720" rIns="91440" bIns="45720" anchor="t">
            <a:spAutoFit/>
          </a:bodyPr>
          <a:lstStyle/>
          <a:p>
            <a:pPr marL="285750" indent="-285750" algn="l">
              <a:lnSpc>
                <a:spcPct val="150000"/>
              </a:lnSpc>
              <a:buClr>
                <a:srgbClr val="FFC000"/>
              </a:buClr>
              <a:buFontTx/>
              <a:buChar char="█"/>
              <a:defRPr/>
            </a:pPr>
            <a:r>
              <a:rPr lang="en-US" sz="1200" dirty="0">
                <a:latin typeface="Tahoma" panose="020B0604030504040204" pitchFamily="34" charset="0"/>
                <a:ea typeface="Tahoma" panose="020B0604030504040204" pitchFamily="34" charset="0"/>
                <a:cs typeface="Tahoma" panose="020B0604030504040204" pitchFamily="34" charset="0"/>
              </a:rPr>
              <a:t>While creating SALTA as part of Urban95’s activities to support young parents in the city, guidelines for developing workshops for parents and their young children were formulated, and seminar days and enrichment activities were held with workshop leaders and early childhood coordinators.</a:t>
            </a:r>
            <a:endParaRPr lang="he-IL" sz="1200" dirty="0">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FC000"/>
              </a:buClr>
              <a:buFontTx/>
              <a:buChar char="█"/>
              <a:defRPr/>
            </a:pPr>
            <a:r>
              <a:rPr lang="en-US" sz="1200" dirty="0">
                <a:latin typeface="Tahoma" panose="020B0604030504040204" pitchFamily="34" charset="0"/>
                <a:ea typeface="Tahoma" panose="020B0604030504040204" pitchFamily="34" charset="0"/>
                <a:cs typeface="Tahoma" panose="020B0604030504040204" pitchFamily="34" charset="0"/>
              </a:rPr>
              <a:t>As several other bodies work under the municipality to provide services and content for young children and their caregivers (e.g. Digitaf, family health centers, community center services, and more), there was a need for professional standardization regarding the knowledge and skills required for working with the target audience and for a</a:t>
            </a:r>
            <a:r>
              <a:rPr lang="en-US" sz="1200" b="1" dirty="0">
                <a:latin typeface="Tahoma" panose="020B0604030504040204" pitchFamily="34" charset="0"/>
                <a:ea typeface="Tahoma" panose="020B0604030504040204" pitchFamily="34" charset="0"/>
                <a:cs typeface="Tahoma" panose="020B0604030504040204" pitchFamily="34" charset="0"/>
              </a:rPr>
              <a:t> unified language for all matters related to young children and their caregivers.</a:t>
            </a:r>
            <a:endParaRPr lang="he-IL" sz="1200" dirty="0">
              <a:latin typeface="Tahoma" panose="020B0604030504040204" pitchFamily="34" charset="0"/>
              <a:ea typeface="Tahoma" panose="020B0604030504040204" pitchFamily="34" charset="0"/>
              <a:cs typeface="Tahoma" panose="020B0604030504040204" pitchFamily="34" charset="0"/>
            </a:endParaRPr>
          </a:p>
          <a:p>
            <a:pPr algn="l">
              <a:lnSpc>
                <a:spcPct val="150000"/>
              </a:lnSpc>
              <a:buClr>
                <a:srgbClr val="FFC000"/>
              </a:buClr>
              <a:defRPr/>
            </a:pPr>
            <a:endParaRPr lang="he-IL" sz="1400" b="1" dirty="0">
              <a:solidFill>
                <a:srgbClr val="F594A3"/>
              </a:solidFill>
              <a:latin typeface="Tahoma" panose="020B0604030504040204" pitchFamily="34" charset="0"/>
              <a:ea typeface="Tahoma" panose="020B0604030504040204" pitchFamily="34" charset="0"/>
              <a:cs typeface="Tahoma" panose="020B0604030504040204" pitchFamily="34" charset="0"/>
            </a:endParaRPr>
          </a:p>
          <a:p>
            <a:pPr algn="l">
              <a:lnSpc>
                <a:spcPct val="150000"/>
              </a:lnSpc>
              <a:buClr>
                <a:srgbClr val="FFC000"/>
              </a:buClr>
              <a:defRPr/>
            </a:pPr>
            <a:r>
              <a:rPr lang="en-US" sz="1400" b="1" dirty="0">
                <a:solidFill>
                  <a:srgbClr val="F594A3"/>
                </a:solidFill>
                <a:latin typeface="Tahoma" panose="020B0604030504040204" pitchFamily="34" charset="0"/>
                <a:ea typeface="Tahoma" panose="020B0604030504040204" pitchFamily="34" charset="0"/>
                <a:cs typeface="Tahoma" panose="020B0604030504040204" pitchFamily="34" charset="0"/>
              </a:rPr>
              <a:t>The Urban95 team, in collaboration with Dr. Dana Shai of the SEED Institute, developed a process-oriented training program comprising four sessions, to establish the essential knowledge and skills required for providing beneficial services to the target audience:</a:t>
            </a:r>
            <a:endParaRPr lang="he-IL" sz="1400" b="1" dirty="0">
              <a:solidFill>
                <a:srgbClr val="F594A3"/>
              </a:solidFill>
              <a:latin typeface="Tahoma" panose="020B0604030504040204" pitchFamily="34" charset="0"/>
              <a:ea typeface="Tahoma" panose="020B0604030504040204" pitchFamily="34" charset="0"/>
              <a:cs typeface="Tahoma" panose="020B0604030504040204" pitchFamily="34" charset="0"/>
            </a:endParaRPr>
          </a:p>
        </p:txBody>
      </p:sp>
      <p:pic>
        <p:nvPicPr>
          <p:cNvPr id="7" name="תמונה 1">
            <a:extLst>
              <a:ext uri="{FF2B5EF4-FFF2-40B4-BE49-F238E27FC236}">
                <a16:creationId xmlns:a16="http://schemas.microsoft.com/office/drawing/2014/main" id="{880BBDED-FD17-4EDB-91C2-AE3BC1FE6B07}"/>
              </a:ext>
            </a:extLst>
          </p:cNvPr>
          <p:cNvPicPr>
            <a:picLocks noChangeAspect="1"/>
          </p:cNvPicPr>
          <p:nvPr/>
        </p:nvPicPr>
        <p:blipFill rotWithShape="1">
          <a:blip r:embed="rId3">
            <a:extLst>
              <a:ext uri="{28A0092B-C50C-407E-A947-70E740481C1C}">
                <a14:useLocalDpi xmlns:a14="http://schemas.microsoft.com/office/drawing/2010/main" val="0"/>
              </a:ext>
            </a:extLst>
          </a:blip>
          <a:srcRect t="2664"/>
          <a:stretch/>
        </p:blipFill>
        <p:spPr bwMode="auto">
          <a:xfrm>
            <a:off x="0" y="391043"/>
            <a:ext cx="4620126" cy="6373770"/>
          </a:xfrm>
          <a:prstGeom prst="rect">
            <a:avLst/>
          </a:prstGeom>
          <a:noFill/>
          <a:ln>
            <a:noFill/>
          </a:ln>
        </p:spPr>
      </p:pic>
      <p:sp>
        <p:nvSpPr>
          <p:cNvPr id="8" name="TextBox 7">
            <a:extLst>
              <a:ext uri="{FF2B5EF4-FFF2-40B4-BE49-F238E27FC236}">
                <a16:creationId xmlns:a16="http://schemas.microsoft.com/office/drawing/2014/main" id="{DC7C768D-E193-4A05-B8E3-3CD6701193C0}"/>
              </a:ext>
            </a:extLst>
          </p:cNvPr>
          <p:cNvSpPr txBox="1"/>
          <p:nvPr/>
        </p:nvSpPr>
        <p:spPr>
          <a:xfrm>
            <a:off x="4960566" y="5947859"/>
            <a:ext cx="6890994" cy="246221"/>
          </a:xfrm>
          <a:prstGeom prst="rect">
            <a:avLst/>
          </a:prstGeom>
          <a:noFill/>
        </p:spPr>
        <p:txBody>
          <a:bodyPr wrap="square" rtlCol="1">
            <a:spAutoFit/>
          </a:bodyPr>
          <a:lstStyle/>
          <a:p>
            <a:pPr algn="l"/>
            <a:r>
              <a:rPr lang="en-US" sz="1000" dirty="0">
                <a:latin typeface="Tahoma" pitchFamily="34" charset="0"/>
                <a:ea typeface="Tahoma" pitchFamily="34" charset="0"/>
                <a:cs typeface="Tahoma" pitchFamily="34" charset="0"/>
              </a:rPr>
              <a:t>* The fourth session was postponed due to the COVID crisis and was held on March 6, 2022</a:t>
            </a:r>
            <a:endParaRPr lang="he-IL" sz="1000" dirty="0">
              <a:latin typeface="Tahoma" pitchFamily="34" charset="0"/>
              <a:ea typeface="Tahoma" pitchFamily="34" charset="0"/>
              <a:cs typeface="Tahoma" pitchFamily="34" charset="0"/>
            </a:endParaRPr>
          </a:p>
        </p:txBody>
      </p:sp>
      <p:sp>
        <p:nvSpPr>
          <p:cNvPr id="9" name="TextBox 8">
            <a:extLst>
              <a:ext uri="{FF2B5EF4-FFF2-40B4-BE49-F238E27FC236}">
                <a16:creationId xmlns:a16="http://schemas.microsoft.com/office/drawing/2014/main" id="{2CD4A68E-38AE-4FDD-AEEC-A127853CE22E}"/>
              </a:ext>
            </a:extLst>
          </p:cNvPr>
          <p:cNvSpPr txBox="1"/>
          <p:nvPr/>
        </p:nvSpPr>
        <p:spPr>
          <a:xfrm>
            <a:off x="4150893" y="3244692"/>
            <a:ext cx="271103" cy="246221"/>
          </a:xfrm>
          <a:prstGeom prst="rect">
            <a:avLst/>
          </a:prstGeom>
          <a:noFill/>
        </p:spPr>
        <p:txBody>
          <a:bodyPr wrap="square" rtlCol="1">
            <a:spAutoFit/>
          </a:bodyPr>
          <a:lstStyle/>
          <a:p>
            <a:pPr algn="l"/>
            <a:r>
              <a:rPr lang="he-IL" sz="1000" dirty="0">
                <a:latin typeface="Tahoma" pitchFamily="34" charset="0"/>
                <a:ea typeface="Tahoma" pitchFamily="34" charset="0"/>
                <a:cs typeface="Tahoma" pitchFamily="34" charset="0"/>
              </a:rPr>
              <a:t>*</a:t>
            </a:r>
          </a:p>
        </p:txBody>
      </p:sp>
    </p:spTree>
    <p:extLst>
      <p:ext uri="{BB962C8B-B14F-4D97-AF65-F5344CB8AC3E}">
        <p14:creationId xmlns:p14="http://schemas.microsoft.com/office/powerpoint/2010/main" val="1105733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5</a:t>
            </a:fld>
            <a:endParaRPr lang="en-US" sz="1400" dirty="0"/>
          </a:p>
        </p:txBody>
      </p:sp>
      <p:sp>
        <p:nvSpPr>
          <p:cNvPr id="17" name="TextBox 16"/>
          <p:cNvSpPr txBox="1"/>
          <p:nvPr/>
        </p:nvSpPr>
        <p:spPr>
          <a:xfrm>
            <a:off x="0" y="-9067"/>
            <a:ext cx="12192001" cy="400110"/>
          </a:xfrm>
          <a:prstGeom prst="rect">
            <a:avLst/>
          </a:prstGeom>
          <a:solidFill>
            <a:srgbClr val="EC1C3C"/>
          </a:solidFill>
        </p:spPr>
        <p:txBody>
          <a:bodyPr wrap="square" rtlCol="0">
            <a:spAutoFit/>
          </a:bodyPr>
          <a:lstStyle/>
          <a:p>
            <a:pPr algn="l"/>
            <a:r>
              <a:rPr lang="en-US" sz="2000" b="1" dirty="0">
                <a:solidFill>
                  <a:schemeClr val="bg1"/>
                </a:solidFill>
                <a:latin typeface="Tahoma" pitchFamily="34" charset="0"/>
                <a:ea typeface="Tahoma" pitchFamily="34" charset="0"/>
                <a:cs typeface="Tahoma" pitchFamily="34" charset="0"/>
              </a:rPr>
              <a:t>Research Design – Training Evaluation Actions </a:t>
            </a:r>
            <a:endParaRPr lang="he-IL" sz="2000" b="1" dirty="0">
              <a:solidFill>
                <a:schemeClr val="bg1"/>
              </a:solidFill>
              <a:latin typeface="Tahoma" pitchFamily="34" charset="0"/>
              <a:ea typeface="Tahoma" pitchFamily="34" charset="0"/>
              <a:cs typeface="Tahoma" pitchFamily="34" charset="0"/>
            </a:endParaRPr>
          </a:p>
        </p:txBody>
      </p:sp>
      <p:sp>
        <p:nvSpPr>
          <p:cNvPr id="5" name="Rectangle 4">
            <a:extLst>
              <a:ext uri="{FF2B5EF4-FFF2-40B4-BE49-F238E27FC236}">
                <a16:creationId xmlns:a16="http://schemas.microsoft.com/office/drawing/2014/main" id="{8C000658-30B4-4712-A047-43D95F96F111}"/>
              </a:ext>
            </a:extLst>
          </p:cNvPr>
          <p:cNvSpPr/>
          <p:nvPr/>
        </p:nvSpPr>
        <p:spPr>
          <a:xfrm>
            <a:off x="943601" y="830019"/>
            <a:ext cx="9991492" cy="5539978"/>
          </a:xfrm>
          <a:prstGeom prst="rect">
            <a:avLst/>
          </a:prstGeom>
        </p:spPr>
        <p:txBody>
          <a:bodyPr wrap="square" lIns="91440" tIns="45720" rIns="91440" bIns="45720" anchor="t">
            <a:spAutoFit/>
          </a:bodyPr>
          <a:lstStyle/>
          <a:p>
            <a:pPr algn="l">
              <a:lnSpc>
                <a:spcPct val="150000"/>
              </a:lnSpc>
            </a:pPr>
            <a:r>
              <a:rPr lang="en-US" sz="1400" dirty="0">
                <a:latin typeface="Tahoma"/>
                <a:ea typeface="Tahoma"/>
                <a:cs typeface="Tahoma"/>
              </a:rPr>
              <a:t>The research was conducted from October 2021 to April 2022 and included:*</a:t>
            </a:r>
            <a:endParaRPr lang="he-IL" sz="1400" dirty="0">
              <a:latin typeface="Tahoma"/>
              <a:ea typeface="Tahoma"/>
              <a:cs typeface="Tahoma"/>
            </a:endParaRPr>
          </a:p>
          <a:p>
            <a:pPr algn="l">
              <a:lnSpc>
                <a:spcPct val="150000"/>
              </a:lnSpc>
            </a:pPr>
            <a:endParaRPr lang="he-IL" sz="1000" dirty="0">
              <a:latin typeface="Tahoma"/>
              <a:ea typeface="Tahoma"/>
              <a:cs typeface="Tahoma"/>
            </a:endParaRPr>
          </a:p>
          <a:p>
            <a:pPr algn="l">
              <a:lnSpc>
                <a:spcPct val="150000"/>
              </a:lnSpc>
            </a:pPr>
            <a:r>
              <a:rPr lang="en-US" sz="1400" b="1" dirty="0">
                <a:solidFill>
                  <a:srgbClr val="4978A6"/>
                </a:solidFill>
                <a:latin typeface="Tahoma" pitchFamily="34" charset="0"/>
                <a:ea typeface="Tahoma" pitchFamily="34" charset="0"/>
                <a:cs typeface="Tahoma" pitchFamily="34" charset="0"/>
              </a:rPr>
              <a:t>Surveys – Ongoing Formative Assessment:</a:t>
            </a:r>
            <a:endParaRPr lang="he-IL" sz="1400" b="1" dirty="0">
              <a:solidFill>
                <a:srgbClr val="4978A6"/>
              </a:solidFill>
              <a:latin typeface="Tahoma" pitchFamily="34" charset="0"/>
              <a:ea typeface="Tahoma" pitchFamily="34" charset="0"/>
              <a:cs typeface="Tahoma" pitchFamily="34" charset="0"/>
            </a:endParaRPr>
          </a:p>
          <a:p>
            <a:pPr marL="285750" indent="-285750" algn="l">
              <a:lnSpc>
                <a:spcPct val="150000"/>
              </a:lnSpc>
              <a:buClr>
                <a:srgbClr val="FFC000"/>
              </a:buClr>
              <a:buFontTx/>
              <a:buChar char="█"/>
            </a:pPr>
            <a:r>
              <a:rPr lang="en-US" sz="1400" dirty="0">
                <a:latin typeface="Tahoma" panose="020B0604030504040204" pitchFamily="34" charset="0"/>
                <a:ea typeface="Tahoma" panose="020B0604030504040204" pitchFamily="34" charset="0"/>
                <a:cs typeface="Tahoma" panose="020B0604030504040204" pitchFamily="34" charset="0"/>
              </a:rPr>
              <a:t>Preliminary survey to map expectations from the training (N=47)</a:t>
            </a:r>
            <a:endParaRPr lang="he-IL" sz="1400" dirty="0">
              <a:latin typeface="Tahoma" panose="020B0604030504040204" pitchFamily="34" charset="0"/>
              <a:ea typeface="Tahoma" panose="020B0604030504040204" pitchFamily="34" charset="0"/>
              <a:cs typeface="Tahoma" panose="020B0604030504040204" pitchFamily="34" charset="0"/>
            </a:endParaRPr>
          </a:p>
          <a:p>
            <a:pPr marL="285750" indent="-285750">
              <a:lnSpc>
                <a:spcPct val="150000"/>
              </a:lnSpc>
              <a:buClr>
                <a:srgbClr val="FFC000"/>
              </a:buClr>
              <a:buFontTx/>
              <a:buChar char="█"/>
            </a:pPr>
            <a:r>
              <a:rPr lang="en-US" sz="1400" dirty="0">
                <a:latin typeface="Tahoma" panose="020B0604030504040204" pitchFamily="34" charset="0"/>
                <a:ea typeface="Tahoma" panose="020B0604030504040204" pitchFamily="34" charset="0"/>
                <a:cs typeface="Tahoma" panose="020B0604030504040204" pitchFamily="34" charset="0"/>
              </a:rPr>
              <a:t>Session summary survey – distributed after each of the 4 sessions (N1=45), (N2=37), (N3=31), (N4=21)</a:t>
            </a:r>
            <a:br>
              <a:rPr lang="en-US" sz="1400" dirty="0">
                <a:latin typeface="Tahoma" panose="020B0604030504040204" pitchFamily="34" charset="0"/>
                <a:ea typeface="Tahoma" panose="020B0604030504040204" pitchFamily="34" charset="0"/>
                <a:cs typeface="Tahoma" panose="020B0604030504040204" pitchFamily="34" charset="0"/>
              </a:rPr>
            </a:br>
            <a:r>
              <a:rPr lang="en-US" sz="1400" dirty="0">
                <a:latin typeface="Tahoma" panose="020B0604030504040204" pitchFamily="34" charset="0"/>
                <a:ea typeface="Tahoma" panose="020B0604030504040204" pitchFamily="34" charset="0"/>
                <a:cs typeface="Tahoma" panose="020B0604030504040204" pitchFamily="34" charset="0"/>
              </a:rPr>
              <a:t>All the feedback data was analyzed after each session (including answers to the open-ended questions) and compared to previous feedback. The findings were given to the instructors so they could gain insights and derive conclusions for the following session.</a:t>
            </a:r>
            <a:endParaRPr lang="he-IL" sz="1400" dirty="0">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FC000"/>
              </a:buClr>
              <a:buFontTx/>
              <a:buChar char="█"/>
            </a:pPr>
            <a:r>
              <a:rPr lang="en-US" sz="1400" dirty="0">
                <a:latin typeface="Tahoma" panose="020B0604030504040204" pitchFamily="34" charset="0"/>
                <a:ea typeface="Tahoma" panose="020B0604030504040204" pitchFamily="34" charset="0"/>
                <a:cs typeface="Tahoma" panose="020B0604030504040204" pitchFamily="34" charset="0"/>
              </a:rPr>
              <a:t>Training summary survey (N=26) – distributed after the fourth session</a:t>
            </a:r>
            <a:endParaRPr lang="he-IL" sz="1400" dirty="0">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FC000"/>
              </a:buClr>
              <a:buFontTx/>
              <a:buChar char="█"/>
            </a:pPr>
            <a:r>
              <a:rPr lang="en-US" sz="1400" dirty="0">
                <a:latin typeface="Tahoma" panose="020B0604030504040204" pitchFamily="34" charset="0"/>
                <a:ea typeface="Tahoma" panose="020B0604030504040204" pitchFamily="34" charset="0"/>
                <a:cs typeface="Tahoma" panose="020B0604030504040204" pitchFamily="34" charset="0"/>
              </a:rPr>
              <a:t>Follow-up survey – distributed about a month after the training ended (N=13)</a:t>
            </a:r>
            <a:endParaRPr lang="he-IL" sz="1400" dirty="0">
              <a:latin typeface="Tahoma"/>
              <a:ea typeface="Tahoma"/>
              <a:cs typeface="Tahoma"/>
            </a:endParaRPr>
          </a:p>
          <a:p>
            <a:pPr algn="l">
              <a:lnSpc>
                <a:spcPct val="150000"/>
              </a:lnSpc>
              <a:buClr>
                <a:srgbClr val="FFC000"/>
              </a:buClr>
            </a:pPr>
            <a:endParaRPr lang="he-IL" sz="1000" dirty="0">
              <a:latin typeface="Tahoma"/>
              <a:ea typeface="Tahoma"/>
              <a:cs typeface="Tahoma"/>
            </a:endParaRPr>
          </a:p>
          <a:p>
            <a:pPr algn="l">
              <a:lnSpc>
                <a:spcPct val="150000"/>
              </a:lnSpc>
            </a:pPr>
            <a:r>
              <a:rPr lang="en-US" sz="1400" b="1" dirty="0">
                <a:solidFill>
                  <a:srgbClr val="4978A6"/>
                </a:solidFill>
                <a:latin typeface="Tahoma" pitchFamily="34" charset="0"/>
                <a:ea typeface="Tahoma" pitchFamily="34" charset="0"/>
                <a:cs typeface="Tahoma" pitchFamily="34" charset="0"/>
              </a:rPr>
              <a:t>Qualitative in-depth assessment:</a:t>
            </a:r>
            <a:endParaRPr lang="he-IL" sz="1400" b="1" dirty="0">
              <a:solidFill>
                <a:srgbClr val="4978A6"/>
              </a:solidFill>
              <a:latin typeface="Tahoma" pitchFamily="34" charset="0"/>
              <a:ea typeface="Tahoma" pitchFamily="34" charset="0"/>
              <a:cs typeface="Tahoma" pitchFamily="34" charset="0"/>
            </a:endParaRPr>
          </a:p>
          <a:p>
            <a:pPr marL="285750" indent="-285750" algn="l">
              <a:lnSpc>
                <a:spcPct val="150000"/>
              </a:lnSpc>
              <a:buClr>
                <a:srgbClr val="FFC000"/>
              </a:buClr>
              <a:buFontTx/>
              <a:buChar char="█"/>
            </a:pPr>
            <a:r>
              <a:rPr lang="en-US" sz="1400" b="1" dirty="0">
                <a:latin typeface="Tahoma"/>
                <a:ea typeface="Tahoma"/>
                <a:cs typeface="Tahoma"/>
              </a:rPr>
              <a:t>Personal interview</a:t>
            </a:r>
            <a:r>
              <a:rPr lang="en-US" sz="1400" dirty="0">
                <a:latin typeface="Tahoma"/>
                <a:ea typeface="Tahoma"/>
                <a:cs typeface="Tahoma"/>
              </a:rPr>
              <a:t> with Dr. Dana Shai, the training program developer </a:t>
            </a:r>
            <a:endParaRPr lang="he-IL" sz="1400" dirty="0">
              <a:latin typeface="Tahoma"/>
              <a:ea typeface="Tahoma"/>
              <a:cs typeface="Tahoma"/>
            </a:endParaRPr>
          </a:p>
          <a:p>
            <a:pPr marL="285750" indent="-285750" algn="l">
              <a:lnSpc>
                <a:spcPct val="150000"/>
              </a:lnSpc>
              <a:buClr>
                <a:srgbClr val="FFC000"/>
              </a:buClr>
              <a:buFontTx/>
              <a:buChar char="█"/>
            </a:pPr>
            <a:r>
              <a:rPr lang="en-US" sz="1400" b="1" dirty="0">
                <a:latin typeface="Tahoma"/>
                <a:ea typeface="Tahoma"/>
                <a:cs typeface="Tahoma"/>
              </a:rPr>
              <a:t>Three discussion groups:</a:t>
            </a:r>
            <a:endParaRPr lang="he-IL" sz="1400" b="1" dirty="0">
              <a:latin typeface="Tahoma"/>
              <a:ea typeface="Tahoma"/>
              <a:cs typeface="Tahoma"/>
            </a:endParaRPr>
          </a:p>
          <a:p>
            <a:pPr marL="742950" lvl="1" indent="-285750" algn="l">
              <a:lnSpc>
                <a:spcPct val="150000"/>
              </a:lnSpc>
              <a:buClr>
                <a:srgbClr val="FFC000"/>
              </a:buClr>
              <a:buFontTx/>
              <a:buChar char="█"/>
            </a:pPr>
            <a:r>
              <a:rPr lang="en-US" sz="1400" dirty="0">
                <a:latin typeface="Tahoma"/>
                <a:ea typeface="Tahoma"/>
                <a:cs typeface="Tahoma"/>
              </a:rPr>
              <a:t>Two group discussions with training participants (N=2), (N=4)</a:t>
            </a:r>
            <a:endParaRPr lang="he-IL" sz="1400" dirty="0">
              <a:latin typeface="Tahoma"/>
              <a:ea typeface="Tahoma"/>
              <a:cs typeface="Tahoma"/>
            </a:endParaRPr>
          </a:p>
          <a:p>
            <a:pPr marL="742950" lvl="1" indent="-285750" algn="l">
              <a:lnSpc>
                <a:spcPct val="150000"/>
              </a:lnSpc>
              <a:buClr>
                <a:srgbClr val="FFC000"/>
              </a:buClr>
              <a:buFontTx/>
              <a:buChar char="█"/>
            </a:pPr>
            <a:r>
              <a:rPr lang="en-US" sz="1400" dirty="0">
                <a:latin typeface="Tahoma"/>
                <a:ea typeface="Tahoma"/>
                <a:cs typeface="Tahoma"/>
              </a:rPr>
              <a:t>A discussion with the workshop leaders who participated in the training</a:t>
            </a:r>
            <a:endParaRPr lang="he-IL" sz="1400" dirty="0">
              <a:latin typeface="Tahoma"/>
              <a:ea typeface="Tahoma"/>
              <a:cs typeface="Tahoma"/>
            </a:endParaRPr>
          </a:p>
          <a:p>
            <a:pPr marL="0" marR="0" lvl="0" indent="0" algn="l" defTabSz="914400" eaLnBrk="1" fontAlgn="auto" latinLnBrk="0" hangingPunct="1">
              <a:lnSpc>
                <a:spcPct val="150000"/>
              </a:lnSpc>
              <a:buClr>
                <a:srgbClr val="FFC000"/>
              </a:buClr>
              <a:buSzTx/>
              <a:buFontTx/>
              <a:buNone/>
              <a:tabLst/>
              <a:defRPr/>
            </a:pPr>
            <a:endParaRPr kumimoji="0" lang="he-IL" sz="1400" b="0" i="0" u="none" strike="noStrike" kern="1200" cap="none" spc="0" normalizeH="0" baseline="0" noProof="0" dirty="0">
              <a:ln>
                <a:noFill/>
              </a:ln>
              <a:solidFill>
                <a:prstClr val="black"/>
              </a:solidFill>
              <a:effectLst/>
              <a:uLnTx/>
              <a:uFillTx/>
              <a:latin typeface="Tahoma"/>
              <a:ea typeface="Tahoma"/>
              <a:cs typeface="Tahoma"/>
            </a:endParaRPr>
          </a:p>
          <a:p>
            <a:pPr algn="l">
              <a:lnSpc>
                <a:spcPct val="150000"/>
              </a:lnSpc>
              <a:buClr>
                <a:srgbClr val="FFC000"/>
              </a:buClr>
            </a:pPr>
            <a:endParaRPr lang="he-IL" sz="600" dirty="0">
              <a:latin typeface="Tahoma" pitchFamily="34" charset="0"/>
              <a:ea typeface="Tahoma" pitchFamily="34" charset="0"/>
              <a:cs typeface="Tahoma" pitchFamily="34" charset="0"/>
            </a:endParaRPr>
          </a:p>
        </p:txBody>
      </p:sp>
      <p:sp>
        <p:nvSpPr>
          <p:cNvPr id="7" name="TextBox 6">
            <a:extLst>
              <a:ext uri="{FF2B5EF4-FFF2-40B4-BE49-F238E27FC236}">
                <a16:creationId xmlns:a16="http://schemas.microsoft.com/office/drawing/2014/main" id="{E4E11CD6-763B-465E-9F08-66DB369166BE}"/>
              </a:ext>
            </a:extLst>
          </p:cNvPr>
          <p:cNvSpPr txBox="1"/>
          <p:nvPr/>
        </p:nvSpPr>
        <p:spPr>
          <a:xfrm>
            <a:off x="4044099" y="6144191"/>
            <a:ext cx="6890994" cy="246221"/>
          </a:xfrm>
          <a:prstGeom prst="rect">
            <a:avLst/>
          </a:prstGeom>
          <a:noFill/>
        </p:spPr>
        <p:txBody>
          <a:bodyPr wrap="square" rtlCol="1">
            <a:spAutoFit/>
          </a:bodyPr>
          <a:lstStyle/>
          <a:p>
            <a:pPr algn="l"/>
            <a:r>
              <a:rPr lang="en-US" sz="1000" dirty="0">
                <a:latin typeface="Tahoma" pitchFamily="34" charset="0"/>
                <a:ea typeface="Tahoma" pitchFamily="34" charset="0"/>
                <a:cs typeface="Tahoma" pitchFamily="34" charset="0"/>
              </a:rPr>
              <a:t>* Examples of the research tools and blueprints </a:t>
            </a:r>
            <a:r>
              <a:rPr lang="en-GB" sz="1000" dirty="0">
                <a:latin typeface="Tahoma" pitchFamily="34" charset="0"/>
                <a:ea typeface="Tahoma" pitchFamily="34" charset="0"/>
                <a:cs typeface="Tahoma" pitchFamily="34" charset="0"/>
              </a:rPr>
              <a:t>are attached in the appendixes</a:t>
            </a:r>
            <a:endParaRPr lang="he-IL" sz="1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410874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6</a:t>
            </a:fld>
            <a:endParaRPr lang="en-US" sz="1400" dirty="0"/>
          </a:p>
        </p:txBody>
      </p:sp>
      <p:sp>
        <p:nvSpPr>
          <p:cNvPr id="17" name="TextBox 16"/>
          <p:cNvSpPr txBox="1"/>
          <p:nvPr/>
        </p:nvSpPr>
        <p:spPr>
          <a:xfrm>
            <a:off x="0" y="-9067"/>
            <a:ext cx="12192001" cy="400110"/>
          </a:xfrm>
          <a:prstGeom prst="rect">
            <a:avLst/>
          </a:prstGeom>
          <a:solidFill>
            <a:srgbClr val="EC1C3C"/>
          </a:solidFill>
        </p:spPr>
        <p:txBody>
          <a:bodyPr wrap="square" rtlCol="0">
            <a:spAutoFit/>
          </a:bodyPr>
          <a:lstStyle/>
          <a:p>
            <a:pPr algn="l"/>
            <a:r>
              <a:rPr lang="en-US" sz="2000" b="1" dirty="0">
                <a:solidFill>
                  <a:schemeClr val="bg1"/>
                </a:solidFill>
                <a:latin typeface="Tahoma" pitchFamily="34" charset="0"/>
                <a:ea typeface="Tahoma" pitchFamily="34" charset="0"/>
                <a:cs typeface="Tahoma" pitchFamily="34" charset="0"/>
              </a:rPr>
              <a:t>Session Feedback Findings – </a:t>
            </a:r>
            <a:r>
              <a:rPr lang="en-GB" sz="2000" b="1" dirty="0">
                <a:solidFill>
                  <a:schemeClr val="bg1"/>
                </a:solidFill>
                <a:latin typeface="Tahoma" pitchFamily="34" charset="0"/>
                <a:ea typeface="Tahoma" pitchFamily="34" charset="0"/>
                <a:cs typeface="Tahoma" pitchFamily="34" charset="0"/>
              </a:rPr>
              <a:t>Example of an Intermediate Report</a:t>
            </a:r>
            <a:endParaRPr lang="he-IL" sz="2000" b="1" dirty="0">
              <a:solidFill>
                <a:schemeClr val="bg1"/>
              </a:solidFill>
              <a:latin typeface="Tahoma" pitchFamily="34" charset="0"/>
              <a:ea typeface="Tahoma" pitchFamily="34" charset="0"/>
              <a:cs typeface="Tahoma" pitchFamily="34" charset="0"/>
            </a:endParaRPr>
          </a:p>
        </p:txBody>
      </p:sp>
      <p:sp>
        <p:nvSpPr>
          <p:cNvPr id="5" name="Rectangle 4">
            <a:extLst>
              <a:ext uri="{FF2B5EF4-FFF2-40B4-BE49-F238E27FC236}">
                <a16:creationId xmlns:a16="http://schemas.microsoft.com/office/drawing/2014/main" id="{8C000658-30B4-4712-A047-43D95F96F111}"/>
              </a:ext>
            </a:extLst>
          </p:cNvPr>
          <p:cNvSpPr/>
          <p:nvPr/>
        </p:nvSpPr>
        <p:spPr>
          <a:xfrm>
            <a:off x="0" y="391043"/>
            <a:ext cx="9236184" cy="1523494"/>
          </a:xfrm>
          <a:prstGeom prst="rect">
            <a:avLst/>
          </a:prstGeom>
        </p:spPr>
        <p:txBody>
          <a:bodyPr wrap="square" lIns="91440" tIns="45720" rIns="91440" bIns="45720" anchor="t">
            <a:spAutoFit/>
          </a:bodyPr>
          <a:lstStyle/>
          <a:p>
            <a:pPr algn="l">
              <a:lnSpc>
                <a:spcPct val="150000"/>
              </a:lnSpc>
            </a:pPr>
            <a:r>
              <a:rPr lang="en-GB" sz="1400" b="1" dirty="0">
                <a:solidFill>
                  <a:srgbClr val="4978A6"/>
                </a:solidFill>
                <a:latin typeface="Tahoma" pitchFamily="34" charset="0"/>
                <a:ea typeface="Tahoma" pitchFamily="34" charset="0"/>
                <a:cs typeface="Tahoma" pitchFamily="34" charset="0"/>
              </a:rPr>
              <a:t>Surveys – Ongoing Formative Assessment:</a:t>
            </a:r>
            <a:endParaRPr lang="he-IL" sz="1400" b="1" dirty="0">
              <a:solidFill>
                <a:srgbClr val="4978A6"/>
              </a:solidFill>
              <a:latin typeface="Tahoma" pitchFamily="34" charset="0"/>
              <a:ea typeface="Tahoma" pitchFamily="34" charset="0"/>
              <a:cs typeface="Tahoma" pitchFamily="34" charset="0"/>
            </a:endParaRPr>
          </a:p>
          <a:p>
            <a:pPr algn="l">
              <a:lnSpc>
                <a:spcPct val="150000"/>
              </a:lnSpc>
              <a:buClr>
                <a:srgbClr val="FFC000"/>
              </a:buClr>
            </a:pPr>
            <a:r>
              <a:rPr lang="en-GB" sz="1400" dirty="0">
                <a:latin typeface="Tahoma" panose="020B0604030504040204" pitchFamily="34" charset="0"/>
                <a:ea typeface="Tahoma" panose="020B0604030504040204" pitchFamily="34" charset="0"/>
                <a:cs typeface="Tahoma" panose="020B0604030504040204" pitchFamily="34" charset="0"/>
              </a:rPr>
              <a:t>After each of the first three sessions, the Urban95 team was given a summary of the feedback findings.</a:t>
            </a:r>
            <a:br>
              <a:rPr lang="en-GB" sz="1400" dirty="0">
                <a:latin typeface="Tahoma" panose="020B0604030504040204" pitchFamily="34" charset="0"/>
                <a:ea typeface="Tahoma" panose="020B0604030504040204" pitchFamily="34" charset="0"/>
                <a:cs typeface="Tahoma" panose="020B0604030504040204" pitchFamily="34" charset="0"/>
              </a:rPr>
            </a:br>
            <a:r>
              <a:rPr lang="en-GB" sz="1400" dirty="0">
                <a:latin typeface="Tahoma" panose="020B0604030504040204" pitchFamily="34" charset="0"/>
                <a:ea typeface="Tahoma" panose="020B0604030504040204" pitchFamily="34" charset="0"/>
                <a:cs typeface="Tahoma" panose="020B0604030504040204" pitchFamily="34" charset="0"/>
              </a:rPr>
              <a:t>The summary presented the participants’ views according to the various workshop groups and the findings were compared to previous session findings. For example:</a:t>
            </a:r>
            <a:endParaRPr kumimoji="0" lang="he-IL" sz="1400" b="0" i="0" u="none" strike="noStrike" kern="1200" cap="none" spc="0" normalizeH="0" baseline="0" noProof="0" dirty="0">
              <a:ln>
                <a:noFill/>
              </a:ln>
              <a:solidFill>
                <a:prstClr val="black"/>
              </a:solidFill>
              <a:effectLst/>
              <a:uLnTx/>
              <a:uFillTx/>
              <a:latin typeface="Tahoma"/>
              <a:ea typeface="Tahoma"/>
              <a:cs typeface="Tahoma"/>
            </a:endParaRPr>
          </a:p>
          <a:p>
            <a:pPr algn="l">
              <a:lnSpc>
                <a:spcPct val="150000"/>
              </a:lnSpc>
              <a:buClr>
                <a:srgbClr val="FFC000"/>
              </a:buClr>
            </a:pPr>
            <a:endParaRPr lang="he-IL" sz="600" dirty="0">
              <a:latin typeface="Tahoma" pitchFamily="34" charset="0"/>
              <a:ea typeface="Tahoma" pitchFamily="34" charset="0"/>
              <a:cs typeface="Tahoma" pitchFamily="34" charset="0"/>
            </a:endParaRPr>
          </a:p>
        </p:txBody>
      </p:sp>
      <p:graphicFrame>
        <p:nvGraphicFramePr>
          <p:cNvPr id="6" name="Chart 5">
            <a:extLst>
              <a:ext uri="{FF2B5EF4-FFF2-40B4-BE49-F238E27FC236}">
                <a16:creationId xmlns:a16="http://schemas.microsoft.com/office/drawing/2014/main" id="{2A4934B5-A8CA-4987-BD5F-027981603650}"/>
              </a:ext>
            </a:extLst>
          </p:cNvPr>
          <p:cNvGraphicFramePr>
            <a:graphicFrameLocks/>
          </p:cNvGraphicFramePr>
          <p:nvPr>
            <p:extLst>
              <p:ext uri="{D42A27DB-BD31-4B8C-83A1-F6EECF244321}">
                <p14:modId xmlns:p14="http://schemas.microsoft.com/office/powerpoint/2010/main" val="4015513708"/>
              </p:ext>
            </p:extLst>
          </p:nvPr>
        </p:nvGraphicFramePr>
        <p:xfrm>
          <a:off x="8867508" y="2272536"/>
          <a:ext cx="2448000" cy="169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9D0A0DEE-C013-494F-9DD9-F1C16A7358E3}"/>
              </a:ext>
            </a:extLst>
          </p:cNvPr>
          <p:cNvGraphicFramePr>
            <a:graphicFrameLocks/>
          </p:cNvGraphicFramePr>
          <p:nvPr>
            <p:extLst>
              <p:ext uri="{D42A27DB-BD31-4B8C-83A1-F6EECF244321}">
                <p14:modId xmlns:p14="http://schemas.microsoft.com/office/powerpoint/2010/main" val="2590974251"/>
              </p:ext>
            </p:extLst>
          </p:nvPr>
        </p:nvGraphicFramePr>
        <p:xfrm>
          <a:off x="6332404" y="2272536"/>
          <a:ext cx="2448000" cy="169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B641CB9F-B2C2-493E-B848-3284572026E6}"/>
              </a:ext>
            </a:extLst>
          </p:cNvPr>
          <p:cNvGraphicFramePr>
            <a:graphicFrameLocks/>
          </p:cNvGraphicFramePr>
          <p:nvPr>
            <p:extLst>
              <p:ext uri="{D42A27DB-BD31-4B8C-83A1-F6EECF244321}">
                <p14:modId xmlns:p14="http://schemas.microsoft.com/office/powerpoint/2010/main" val="3309303278"/>
              </p:ext>
            </p:extLst>
          </p:nvPr>
        </p:nvGraphicFramePr>
        <p:xfrm>
          <a:off x="3797301" y="2272535"/>
          <a:ext cx="2448000" cy="1692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a:extLst>
              <a:ext uri="{FF2B5EF4-FFF2-40B4-BE49-F238E27FC236}">
                <a16:creationId xmlns:a16="http://schemas.microsoft.com/office/drawing/2014/main" id="{38A91887-A365-400B-8FD8-6A4A7E560B51}"/>
              </a:ext>
            </a:extLst>
          </p:cNvPr>
          <p:cNvGraphicFramePr>
            <a:graphicFrameLocks/>
          </p:cNvGraphicFramePr>
          <p:nvPr>
            <p:extLst>
              <p:ext uri="{D42A27DB-BD31-4B8C-83A1-F6EECF244321}">
                <p14:modId xmlns:p14="http://schemas.microsoft.com/office/powerpoint/2010/main" val="977890781"/>
              </p:ext>
            </p:extLst>
          </p:nvPr>
        </p:nvGraphicFramePr>
        <p:xfrm>
          <a:off x="1262198" y="2272535"/>
          <a:ext cx="2448000" cy="1692000"/>
        </p:xfrm>
        <a:graphic>
          <a:graphicData uri="http://schemas.openxmlformats.org/drawingml/2006/chart">
            <c:chart xmlns:c="http://schemas.openxmlformats.org/drawingml/2006/chart" xmlns:r="http://schemas.openxmlformats.org/officeDocument/2006/relationships" r:id="rId6"/>
          </a:graphicData>
        </a:graphic>
      </p:graphicFrame>
      <p:pic>
        <p:nvPicPr>
          <p:cNvPr id="4" name="Picture 3">
            <a:extLst>
              <a:ext uri="{FF2B5EF4-FFF2-40B4-BE49-F238E27FC236}">
                <a16:creationId xmlns:a16="http://schemas.microsoft.com/office/drawing/2014/main" id="{3BDEE0C1-FDB3-4794-AB72-B7DB2B86861B}"/>
              </a:ext>
            </a:extLst>
          </p:cNvPr>
          <p:cNvPicPr>
            <a:picLocks noChangeAspect="1"/>
          </p:cNvPicPr>
          <p:nvPr/>
        </p:nvPicPr>
        <p:blipFill>
          <a:blip r:embed="rId7"/>
          <a:stretch>
            <a:fillRect/>
          </a:stretch>
        </p:blipFill>
        <p:spPr>
          <a:xfrm>
            <a:off x="4328837" y="4023305"/>
            <a:ext cx="3920032" cy="176887"/>
          </a:xfrm>
          <a:prstGeom prst="rect">
            <a:avLst/>
          </a:prstGeom>
        </p:spPr>
      </p:pic>
      <p:sp>
        <p:nvSpPr>
          <p:cNvPr id="13" name="TextBox 12">
            <a:extLst>
              <a:ext uri="{FF2B5EF4-FFF2-40B4-BE49-F238E27FC236}">
                <a16:creationId xmlns:a16="http://schemas.microsoft.com/office/drawing/2014/main" id="{DED216CF-F373-4110-AC54-947D47960568}"/>
              </a:ext>
            </a:extLst>
          </p:cNvPr>
          <p:cNvSpPr txBox="1"/>
          <p:nvPr/>
        </p:nvSpPr>
        <p:spPr>
          <a:xfrm>
            <a:off x="1262198" y="1916728"/>
            <a:ext cx="10053310" cy="307777"/>
          </a:xfrm>
          <a:prstGeom prst="rect">
            <a:avLst/>
          </a:prstGeom>
          <a:solidFill>
            <a:schemeClr val="accent1">
              <a:lumMod val="60000"/>
              <a:lumOff val="40000"/>
            </a:schemeClr>
          </a:solidFill>
        </p:spPr>
        <p:txBody>
          <a:bodyPr wrap="square">
            <a:spAutoFit/>
          </a:bodyPr>
          <a:lstStyle/>
          <a:p>
            <a:pPr algn="l"/>
            <a:r>
              <a:rPr lang="en-GB" sz="1400" b="1" i="0" u="none" strike="noStrike" dirty="0">
                <a:effectLst/>
                <a:latin typeface="Tahoma" panose="020B0604030504040204" pitchFamily="34" charset="0"/>
                <a:ea typeface="Tahoma" panose="020B0604030504040204" pitchFamily="34" charset="0"/>
                <a:cs typeface="Tahoma" panose="020B0604030504040204" pitchFamily="34" charset="0"/>
              </a:rPr>
              <a:t>The practical workshop: To what extent did the instructors relay the content in a clear and accessible way?</a:t>
            </a:r>
            <a:endParaRPr lang="he-IL" sz="1400" dirty="0">
              <a:latin typeface="Tahoma" panose="020B0604030504040204" pitchFamily="34" charset="0"/>
              <a:ea typeface="Tahoma" panose="020B0604030504040204" pitchFamily="34" charset="0"/>
              <a:cs typeface="Tahoma" panose="020B0604030504040204" pitchFamily="34" charset="0"/>
            </a:endParaRPr>
          </a:p>
        </p:txBody>
      </p:sp>
      <p:sp>
        <p:nvSpPr>
          <p:cNvPr id="20" name="TextBox 1">
            <a:extLst>
              <a:ext uri="{FF2B5EF4-FFF2-40B4-BE49-F238E27FC236}">
                <a16:creationId xmlns:a16="http://schemas.microsoft.com/office/drawing/2014/main" id="{E0325E39-74CE-47CB-BB20-6CAA1645AB54}"/>
              </a:ext>
            </a:extLst>
          </p:cNvPr>
          <p:cNvSpPr txBox="1"/>
          <p:nvPr/>
        </p:nvSpPr>
        <p:spPr>
          <a:xfrm>
            <a:off x="1262198" y="4591671"/>
            <a:ext cx="10053310" cy="2040756"/>
          </a:xfrm>
          <a:prstGeom prst="rect">
            <a:avLst/>
          </a:prstGeom>
          <a:solidFill>
            <a:schemeClr val="lt1"/>
          </a:solidFill>
          <a:ln w="76200" cmpd="sng">
            <a:solidFill>
              <a:srgbClr val="A6A6A6"/>
            </a:solidFill>
          </a:ln>
        </p:spPr>
        <p:style>
          <a:lnRef idx="0">
            <a:scrgbClr r="0" g="0" b="0"/>
          </a:lnRef>
          <a:fillRef idx="0">
            <a:scrgbClr r="0" g="0" b="0"/>
          </a:fillRef>
          <a:effectRef idx="0">
            <a:scrgbClr r="0" g="0" b="0"/>
          </a:effectRef>
          <a:fontRef idx="minor">
            <a:schemeClr val="dk1"/>
          </a:fontRef>
        </p:style>
        <p:txBody>
          <a:bodyPr wrap="square" rtlCol="1"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spcAft>
                <a:spcPts val="600"/>
              </a:spcAft>
            </a:pPr>
            <a:r>
              <a:rPr lang="en-US" sz="1200" b="1" dirty="0">
                <a:solidFill>
                  <a:srgbClr val="FF0000"/>
                </a:solidFill>
                <a:latin typeface="Calibri" panose="020F0502020204030204" pitchFamily="34" charset="0"/>
                <a:cs typeface="Calibri" panose="020F0502020204030204" pitchFamily="34" charset="0"/>
              </a:rPr>
              <a:t>What new practices and/or practical tools did you gain from the session? N=24</a:t>
            </a:r>
            <a:endParaRPr lang="he-IL" sz="1200" b="1" dirty="0">
              <a:solidFill>
                <a:srgbClr val="FF0000"/>
              </a:solidFill>
              <a:latin typeface="Calibri" panose="020F0502020204030204" pitchFamily="34" charset="0"/>
              <a:cs typeface="Calibri" panose="020F0502020204030204" pitchFamily="34" charset="0"/>
            </a:endParaRPr>
          </a:p>
          <a:p>
            <a:pPr marL="171450" indent="-171450" algn="l">
              <a:buFont typeface="Courier New" panose="02070309020205020404" pitchFamily="49" charset="0"/>
              <a:buChar char="o"/>
            </a:pPr>
            <a:r>
              <a:rPr lang="en-US" sz="1200" dirty="0">
                <a:latin typeface="Calibri" panose="020F0502020204030204" pitchFamily="34" charset="0"/>
                <a:cs typeface="Calibri" panose="020F0502020204030204" pitchFamily="34" charset="0"/>
              </a:rPr>
              <a:t>The main gain over half the respondents (54%) noted was understanding the </a:t>
            </a:r>
            <a:r>
              <a:rPr lang="en-US" sz="1200" b="1" dirty="0">
                <a:latin typeface="Calibri" panose="020F0502020204030204" pitchFamily="34" charset="0"/>
                <a:cs typeface="Calibri" panose="020F0502020204030204" pitchFamily="34" charset="0"/>
              </a:rPr>
              <a:t>importance of playfulness </a:t>
            </a:r>
            <a:r>
              <a:rPr lang="en-US" sz="1200" dirty="0">
                <a:latin typeface="Calibri" panose="020F0502020204030204" pitchFamily="34" charset="0"/>
                <a:cs typeface="Calibri" panose="020F0502020204030204" pitchFamily="34" charset="0"/>
              </a:rPr>
              <a:t>as a major tool for action, and distinguishing between prevalent perceptions of games in general</a:t>
            </a:r>
            <a:r>
              <a:rPr lang="en-US" sz="1200" b="1" dirty="0">
                <a:latin typeface="Calibri" panose="020F0502020204030204" pitchFamily="34" charset="0"/>
                <a:cs typeface="Calibri" panose="020F0502020204030204" pitchFamily="34" charset="0"/>
              </a:rPr>
              <a:t> </a:t>
            </a:r>
            <a:r>
              <a:rPr lang="he-IL" sz="1200" baseline="0" dirty="0">
                <a:latin typeface="Calibri" panose="020F0502020204030204" pitchFamily="34" charset="0"/>
                <a:cs typeface="Calibri" panose="020F0502020204030204" pitchFamily="34" charset="0"/>
              </a:rPr>
              <a:t> </a:t>
            </a:r>
            <a:r>
              <a:rPr lang="en-US" sz="1200" baseline="0" dirty="0">
                <a:solidFill>
                  <a:schemeClr val="accent1"/>
                </a:solidFill>
                <a:latin typeface="Calibri" panose="020F0502020204030204" pitchFamily="34" charset="0"/>
                <a:cs typeface="Calibri" panose="020F0502020204030204" pitchFamily="34" charset="0"/>
              </a:rPr>
              <a:t>(observed in all groups)</a:t>
            </a:r>
            <a:endParaRPr lang="he-IL" sz="1200" baseline="0" dirty="0">
              <a:solidFill>
                <a:schemeClr val="accent1"/>
              </a:solidFill>
              <a:latin typeface="Calibri" panose="020F0502020204030204" pitchFamily="34" charset="0"/>
              <a:cs typeface="Calibri" panose="020F0502020204030204" pitchFamily="34" charset="0"/>
            </a:endParaRPr>
          </a:p>
          <a:p>
            <a:pPr marL="171450" indent="-171450" algn="l">
              <a:buFont typeface="Courier New" panose="02070309020205020404" pitchFamily="49" charset="0"/>
              <a:buChar char="o"/>
            </a:pPr>
            <a:r>
              <a:rPr lang="en-US" sz="1200" dirty="0">
                <a:latin typeface="Calibri" panose="020F0502020204030204" pitchFamily="34" charset="0"/>
                <a:cs typeface="Calibri" panose="020F0502020204030204" pitchFamily="34" charset="0"/>
              </a:rPr>
              <a:t>Almost half of the respondents (46%) reported having </a:t>
            </a:r>
            <a:r>
              <a:rPr lang="en-US" sz="1200" b="1" dirty="0">
                <a:latin typeface="Calibri" panose="020F0502020204030204" pitchFamily="34" charset="0"/>
                <a:cs typeface="Calibri" panose="020F0502020204030204" pitchFamily="34" charset="0"/>
              </a:rPr>
              <a:t>received new actionable ideas</a:t>
            </a:r>
            <a:r>
              <a:rPr lang="en-US" sz="1200" dirty="0">
                <a:latin typeface="Calibri" panose="020F0502020204030204" pitchFamily="34" charset="0"/>
                <a:cs typeface="Calibri" panose="020F0502020204030204" pitchFamily="34" charset="0"/>
              </a:rPr>
              <a:t> </a:t>
            </a:r>
            <a:r>
              <a:rPr lang="en-US" sz="1200" baseline="0" dirty="0">
                <a:solidFill>
                  <a:schemeClr val="accent1"/>
                </a:solidFill>
                <a:latin typeface="Calibri" panose="020F0502020204030204" pitchFamily="34" charset="0"/>
                <a:cs typeface="Calibri" panose="020F0502020204030204" pitchFamily="34" charset="0"/>
              </a:rPr>
              <a:t>(particularly </a:t>
            </a:r>
            <a:r>
              <a:rPr lang="en-US" sz="1200" dirty="0">
                <a:solidFill>
                  <a:schemeClr val="accent1"/>
                </a:solidFill>
                <a:latin typeface="Calibri" panose="020F0502020204030204" pitchFamily="34" charset="0"/>
                <a:cs typeface="Calibri" panose="020F0502020204030204" pitchFamily="34" charset="0"/>
              </a:rPr>
              <a:t>notable in the yellow group)</a:t>
            </a:r>
            <a:endParaRPr lang="he-IL" sz="1200" baseline="0" dirty="0">
              <a:solidFill>
                <a:schemeClr val="accent1"/>
              </a:solidFill>
              <a:latin typeface="Calibri" panose="020F0502020204030204" pitchFamily="34" charset="0"/>
              <a:cs typeface="Calibri" panose="020F0502020204030204" pitchFamily="34" charset="0"/>
            </a:endParaRPr>
          </a:p>
          <a:p>
            <a:pPr marL="171450" indent="-171450" algn="l">
              <a:buFont typeface="Courier New" panose="02070309020205020404" pitchFamily="49" charset="0"/>
              <a:buChar char="o"/>
            </a:pPr>
            <a:r>
              <a:rPr lang="en-US" sz="1200" dirty="0">
                <a:latin typeface="Calibri" panose="020F0502020204030204" pitchFamily="34" charset="0"/>
                <a:cs typeface="Calibri" panose="020F0502020204030204" pitchFamily="34" charset="0"/>
              </a:rPr>
              <a:t>7 participants noted that they benefitted from being exposed to interesting </a:t>
            </a:r>
            <a:r>
              <a:rPr lang="en-US" sz="1200" b="1" dirty="0">
                <a:latin typeface="Calibri" panose="020F0502020204030204" pitchFamily="34" charset="0"/>
                <a:cs typeface="Calibri" panose="020F0502020204030204" pitchFamily="34" charset="0"/>
              </a:rPr>
              <a:t>theoretical knowledge</a:t>
            </a:r>
            <a:r>
              <a:rPr lang="en-US" sz="1200" dirty="0">
                <a:latin typeface="Calibri" panose="020F0502020204030204" pitchFamily="34" charset="0"/>
                <a:cs typeface="Calibri" panose="020F0502020204030204" pitchFamily="34" charset="0"/>
              </a:rPr>
              <a:t>, however some claimed the information was not new to them and that the lecture was too instructional and scientific </a:t>
            </a:r>
            <a:r>
              <a:rPr lang="en-US" sz="1200" dirty="0">
                <a:solidFill>
                  <a:schemeClr val="accent1"/>
                </a:solidFill>
                <a:latin typeface="Calibri" panose="020F0502020204030204" pitchFamily="34" charset="0"/>
                <a:cs typeface="Calibri" panose="020F0502020204030204" pitchFamily="34" charset="0"/>
              </a:rPr>
              <a:t>(participants in the  green group did not mention any knowledge they acquired)</a:t>
            </a:r>
            <a:endParaRPr lang="he-IL" sz="1200" b="0" baseline="0" dirty="0">
              <a:solidFill>
                <a:schemeClr val="accent1"/>
              </a:solidFill>
              <a:latin typeface="Calibri" panose="020F0502020204030204" pitchFamily="34" charset="0"/>
              <a:cs typeface="Calibri" panose="020F0502020204030204" pitchFamily="34" charset="0"/>
            </a:endParaRPr>
          </a:p>
          <a:p>
            <a:pPr marL="171450" indent="-171450" algn="l">
              <a:buFont typeface="Courier New" panose="02070309020205020404" pitchFamily="49" charset="0"/>
              <a:buChar char="o"/>
            </a:pPr>
            <a:r>
              <a:rPr lang="en-US" sz="1200" dirty="0">
                <a:latin typeface="Calibri" panose="020F0502020204030204" pitchFamily="34" charset="0"/>
                <a:cs typeface="Calibri" panose="020F0502020204030204" pitchFamily="34" charset="0"/>
              </a:rPr>
              <a:t>5 participants favorably discussed meeting with colleagues and the successful implementation of </a:t>
            </a:r>
            <a:r>
              <a:rPr lang="en-US" sz="1200" b="1" dirty="0">
                <a:latin typeface="Calibri" panose="020F0502020204030204" pitchFamily="34" charset="0"/>
                <a:cs typeface="Calibri" panose="020F0502020204030204" pitchFamily="34" charset="0"/>
              </a:rPr>
              <a:t>peer-learning</a:t>
            </a:r>
            <a:r>
              <a:rPr lang="en-US" sz="1200" dirty="0">
                <a:latin typeface="Calibri" panose="020F0502020204030204" pitchFamily="34" charset="0"/>
                <a:cs typeface="Calibri" panose="020F0502020204030204" pitchFamily="34" charset="0"/>
              </a:rPr>
              <a:t> </a:t>
            </a:r>
            <a:r>
              <a:rPr lang="en-US" sz="1200" dirty="0">
                <a:solidFill>
                  <a:schemeClr val="accent1"/>
                </a:solidFill>
                <a:latin typeface="Calibri" panose="020F0502020204030204" pitchFamily="34" charset="0"/>
                <a:cs typeface="Calibri" panose="020F0502020204030204" pitchFamily="34" charset="0"/>
              </a:rPr>
              <a:t>(noted mainly in the blue group and to a lesser extent in the red and yellow groups)</a:t>
            </a:r>
            <a:endParaRPr lang="he-IL" sz="1200" baseline="0" dirty="0">
              <a:solidFill>
                <a:schemeClr val="accent1"/>
              </a:solidFill>
              <a:latin typeface="Calibri" panose="020F0502020204030204" pitchFamily="34" charset="0"/>
              <a:cs typeface="Calibri" panose="020F0502020204030204" pitchFamily="34" charset="0"/>
            </a:endParaRPr>
          </a:p>
          <a:p>
            <a:pPr marL="171450" indent="-171450" algn="l">
              <a:buFont typeface="Courier New" panose="02070309020205020404" pitchFamily="49" charset="0"/>
              <a:buChar char="o"/>
            </a:pPr>
            <a:r>
              <a:rPr lang="en-US" sz="1200" dirty="0">
                <a:solidFill>
                  <a:sysClr val="windowText" lastClr="000000"/>
                </a:solidFill>
                <a:latin typeface="Calibri" panose="020F0502020204030204" pitchFamily="34" charset="0"/>
                <a:cs typeface="Calibri" panose="020F0502020204030204" pitchFamily="34" charset="0"/>
              </a:rPr>
              <a:t>4 participants noted that they had not been exposed to any new knowledge, or that they felt the topic was not as relevant to them </a:t>
            </a:r>
            <a:r>
              <a:rPr lang="en-US" sz="1200" dirty="0">
                <a:solidFill>
                  <a:schemeClr val="accent1"/>
                </a:solidFill>
                <a:latin typeface="Calibri" panose="020F0502020204030204" pitchFamily="34" charset="0"/>
                <a:cs typeface="Calibri" panose="020F0502020204030204" pitchFamily="34" charset="0"/>
              </a:rPr>
              <a:t>(mainly among participants in the blue group)</a:t>
            </a:r>
            <a:endParaRPr lang="he-IL" sz="1200" dirty="0">
              <a:solidFill>
                <a:schemeClr val="accent1"/>
              </a:solidFill>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737751DF-B9BD-4196-BBDE-77FB680ABF28}"/>
              </a:ext>
            </a:extLst>
          </p:cNvPr>
          <p:cNvSpPr txBox="1"/>
          <p:nvPr/>
        </p:nvSpPr>
        <p:spPr>
          <a:xfrm>
            <a:off x="1262198" y="4204817"/>
            <a:ext cx="10053310" cy="307777"/>
          </a:xfrm>
          <a:prstGeom prst="rect">
            <a:avLst/>
          </a:prstGeom>
          <a:solidFill>
            <a:schemeClr val="accent1">
              <a:lumMod val="60000"/>
              <a:lumOff val="40000"/>
            </a:schemeClr>
          </a:solidFill>
        </p:spPr>
        <p:txBody>
          <a:bodyPr wrap="square">
            <a:spAutoFit/>
          </a:bodyPr>
          <a:lstStyle/>
          <a:p>
            <a:pPr algn="l"/>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Analysis of answers to open-ended questions</a:t>
            </a:r>
            <a:endParaRPr lang="he-IL" sz="1400" dirty="0">
              <a:latin typeface="Tahoma" panose="020B0604030504040204" pitchFamily="34" charset="0"/>
              <a:ea typeface="Tahoma" panose="020B0604030504040204" pitchFamily="34" charset="0"/>
              <a:cs typeface="Tahoma" panose="020B0604030504040204" pitchFamily="34" charset="0"/>
            </a:endParaRPr>
          </a:p>
        </p:txBody>
      </p:sp>
      <p:grpSp>
        <p:nvGrpSpPr>
          <p:cNvPr id="29" name="Group 28">
            <a:extLst>
              <a:ext uri="{FF2B5EF4-FFF2-40B4-BE49-F238E27FC236}">
                <a16:creationId xmlns:a16="http://schemas.microsoft.com/office/drawing/2014/main" id="{D593F81A-C341-4024-A627-146E1C6A8C50}"/>
              </a:ext>
            </a:extLst>
          </p:cNvPr>
          <p:cNvGrpSpPr/>
          <p:nvPr/>
        </p:nvGrpSpPr>
        <p:grpSpPr>
          <a:xfrm>
            <a:off x="8975644" y="411872"/>
            <a:ext cx="2674678" cy="1504530"/>
            <a:chOff x="7702817" y="479929"/>
            <a:chExt cx="2674678" cy="1504530"/>
          </a:xfrm>
        </p:grpSpPr>
        <p:sp>
          <p:nvSpPr>
            <p:cNvPr id="26" name="Rectangle 25">
              <a:extLst>
                <a:ext uri="{FF2B5EF4-FFF2-40B4-BE49-F238E27FC236}">
                  <a16:creationId xmlns:a16="http://schemas.microsoft.com/office/drawing/2014/main" id="{B8F3BB3C-E2F3-4E07-80F5-BE700756D4E5}"/>
                </a:ext>
              </a:extLst>
            </p:cNvPr>
            <p:cNvSpPr/>
            <p:nvPr/>
          </p:nvSpPr>
          <p:spPr>
            <a:xfrm>
              <a:off x="7702817" y="507131"/>
              <a:ext cx="2620612" cy="1429623"/>
            </a:xfrm>
            <a:prstGeom prst="rect">
              <a:avLst/>
            </a:prstGeom>
            <a:solidFill>
              <a:srgbClr val="F2D63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TextBox 21">
              <a:extLst>
                <a:ext uri="{FF2B5EF4-FFF2-40B4-BE49-F238E27FC236}">
                  <a16:creationId xmlns:a16="http://schemas.microsoft.com/office/drawing/2014/main" id="{62734E15-2DE1-4A53-93AA-C19D98FCA498}"/>
                </a:ext>
              </a:extLst>
            </p:cNvPr>
            <p:cNvSpPr txBox="1"/>
            <p:nvPr/>
          </p:nvSpPr>
          <p:spPr>
            <a:xfrm>
              <a:off x="7756883" y="507131"/>
              <a:ext cx="2285798" cy="1477328"/>
            </a:xfrm>
            <a:prstGeom prst="rect">
              <a:avLst/>
            </a:prstGeom>
            <a:noFill/>
          </p:spPr>
          <p:txBody>
            <a:bodyPr wrap="square">
              <a:spAutoFit/>
            </a:bodyPr>
            <a:lstStyle/>
            <a:p>
              <a:pPr algn="l">
                <a:lnSpc>
                  <a:spcPct val="150000"/>
                </a:lnSpc>
                <a:buClr>
                  <a:srgbClr val="FFC000"/>
                </a:buClr>
              </a:pPr>
              <a:r>
                <a:rPr lang="en-GB" sz="1200" dirty="0">
                  <a:latin typeface="Tahoma" panose="020B0604030504040204" pitchFamily="34" charset="0"/>
                  <a:ea typeface="Tahoma" panose="020B0604030504040204" pitchFamily="34" charset="0"/>
                  <a:cs typeface="Tahoma" panose="020B0604030504040204" pitchFamily="34" charset="0"/>
                </a:rPr>
                <a:t>In response to the feedback, the mix of participants in each group was changed so they would be homogenous in terms of the participants’ roles.</a:t>
              </a:r>
              <a:endParaRPr lang="he-IL" sz="1200" dirty="0">
                <a:latin typeface="Tahoma" panose="020B0604030504040204" pitchFamily="34" charset="0"/>
                <a:ea typeface="Tahoma" panose="020B0604030504040204" pitchFamily="34" charset="0"/>
                <a:cs typeface="Tahoma" panose="020B0604030504040204" pitchFamily="34" charset="0"/>
              </a:endParaRPr>
            </a:p>
          </p:txBody>
        </p:sp>
        <p:pic>
          <p:nvPicPr>
            <p:cNvPr id="28" name="Graphic 27" descr="Pin outline">
              <a:extLst>
                <a:ext uri="{FF2B5EF4-FFF2-40B4-BE49-F238E27FC236}">
                  <a16:creationId xmlns:a16="http://schemas.microsoft.com/office/drawing/2014/main" id="{B3963A7C-D9B4-462A-A313-85DF292C855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flipH="1">
              <a:off x="9902350" y="479929"/>
              <a:ext cx="475145" cy="475145"/>
            </a:xfrm>
            <a:prstGeom prst="rect">
              <a:avLst/>
            </a:prstGeom>
          </p:spPr>
        </p:pic>
      </p:grpSp>
    </p:spTree>
    <p:extLst>
      <p:ext uri="{BB962C8B-B14F-4D97-AF65-F5344CB8AC3E}">
        <p14:creationId xmlns:p14="http://schemas.microsoft.com/office/powerpoint/2010/main" val="3047813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Chart 28">
            <a:extLst>
              <a:ext uri="{FF2B5EF4-FFF2-40B4-BE49-F238E27FC236}">
                <a16:creationId xmlns:a16="http://schemas.microsoft.com/office/drawing/2014/main" id="{5FABE2E3-D458-446B-B37D-78F011E167FC}"/>
              </a:ext>
            </a:extLst>
          </p:cNvPr>
          <p:cNvGraphicFramePr>
            <a:graphicFrameLocks/>
          </p:cNvGraphicFramePr>
          <p:nvPr>
            <p:extLst>
              <p:ext uri="{D42A27DB-BD31-4B8C-83A1-F6EECF244321}">
                <p14:modId xmlns:p14="http://schemas.microsoft.com/office/powerpoint/2010/main" val="1137119772"/>
              </p:ext>
            </p:extLst>
          </p:nvPr>
        </p:nvGraphicFramePr>
        <p:xfrm>
          <a:off x="4077526" y="2513134"/>
          <a:ext cx="7917132" cy="3940419"/>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7</a:t>
            </a:fld>
            <a:endParaRPr lang="en-US" sz="1400"/>
          </a:p>
        </p:txBody>
      </p:sp>
      <p:sp>
        <p:nvSpPr>
          <p:cNvPr id="3" name="Rectangle 2"/>
          <p:cNvSpPr/>
          <p:nvPr/>
        </p:nvSpPr>
        <p:spPr>
          <a:xfrm>
            <a:off x="127574" y="869911"/>
            <a:ext cx="11936852" cy="415498"/>
          </a:xfrm>
          <a:prstGeom prst="rect">
            <a:avLst/>
          </a:prstGeom>
        </p:spPr>
        <p:txBody>
          <a:bodyPr wrap="square">
            <a:spAutoFit/>
          </a:bodyPr>
          <a:lstStyle/>
          <a:p>
            <a:pPr algn="l">
              <a:lnSpc>
                <a:spcPct val="150000"/>
              </a:lnSpc>
            </a:pPr>
            <a:r>
              <a:rPr lang="en-US" sz="1400">
                <a:latin typeface="Tahoma" panose="020B0604030504040204" pitchFamily="34" charset="0"/>
                <a:ea typeface="Tahoma" panose="020B0604030504040204" pitchFamily="34" charset="0"/>
                <a:cs typeface="Tahoma" panose="020B0604030504040204" pitchFamily="34" charset="0"/>
              </a:rPr>
              <a:t> </a:t>
            </a:r>
          </a:p>
        </p:txBody>
      </p:sp>
      <p:sp>
        <p:nvSpPr>
          <p:cNvPr id="9" name="TextBox 8">
            <a:extLst>
              <a:ext uri="{FF2B5EF4-FFF2-40B4-BE49-F238E27FC236}">
                <a16:creationId xmlns:a16="http://schemas.microsoft.com/office/drawing/2014/main" id="{AA2CE96C-6C84-469E-BF73-6DE55D02A9A7}"/>
              </a:ext>
            </a:extLst>
          </p:cNvPr>
          <p:cNvSpPr txBox="1"/>
          <p:nvPr/>
        </p:nvSpPr>
        <p:spPr>
          <a:xfrm>
            <a:off x="0" y="0"/>
            <a:ext cx="12192000" cy="400110"/>
          </a:xfrm>
          <a:prstGeom prst="rect">
            <a:avLst/>
          </a:prstGeom>
          <a:solidFill>
            <a:srgbClr val="EC1C3C"/>
          </a:solidFill>
        </p:spPr>
        <p:txBody>
          <a:bodyPr wrap="square" rtlCol="0">
            <a:spAutoFit/>
          </a:bodyPr>
          <a:lstStyle/>
          <a:p>
            <a:r>
              <a:rPr lang="en-US" sz="2000" b="1" dirty="0">
                <a:solidFill>
                  <a:schemeClr val="bg1"/>
                </a:solidFill>
                <a:latin typeface="Tahoma" pitchFamily="34" charset="0"/>
                <a:ea typeface="Tahoma" pitchFamily="34" charset="0"/>
                <a:cs typeface="Tahoma" pitchFamily="34" charset="0"/>
              </a:rPr>
              <a:t>Demographics – Training Participants and Survey Respondents</a:t>
            </a:r>
            <a:endParaRPr lang="he-IL" sz="2000" b="1" dirty="0">
              <a:solidFill>
                <a:schemeClr val="bg1"/>
              </a:solidFill>
              <a:latin typeface="Tahoma" pitchFamily="34" charset="0"/>
              <a:ea typeface="Tahoma" pitchFamily="34" charset="0"/>
              <a:cs typeface="Tahoma" pitchFamily="34" charset="0"/>
            </a:endParaRPr>
          </a:p>
        </p:txBody>
      </p:sp>
      <p:sp>
        <p:nvSpPr>
          <p:cNvPr id="22" name="מלבן 2">
            <a:extLst>
              <a:ext uri="{FF2B5EF4-FFF2-40B4-BE49-F238E27FC236}">
                <a16:creationId xmlns:a16="http://schemas.microsoft.com/office/drawing/2014/main" id="{BC04D092-1FDF-4C10-AF13-9C19E8E7F142}"/>
              </a:ext>
            </a:extLst>
          </p:cNvPr>
          <p:cNvSpPr/>
          <p:nvPr/>
        </p:nvSpPr>
        <p:spPr>
          <a:xfrm>
            <a:off x="0" y="400109"/>
            <a:ext cx="4155910" cy="6053444"/>
          </a:xfrm>
          <a:prstGeom prst="rect">
            <a:avLst/>
          </a:prstGeom>
          <a:solidFill>
            <a:srgbClr val="4A78A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3" name="TextBox 22">
            <a:extLst>
              <a:ext uri="{FF2B5EF4-FFF2-40B4-BE49-F238E27FC236}">
                <a16:creationId xmlns:a16="http://schemas.microsoft.com/office/drawing/2014/main" id="{1190DD18-A0D6-4A5A-BF92-F8B83B62F6E7}"/>
              </a:ext>
            </a:extLst>
          </p:cNvPr>
          <p:cNvSpPr txBox="1"/>
          <p:nvPr/>
        </p:nvSpPr>
        <p:spPr>
          <a:xfrm>
            <a:off x="197342" y="3638948"/>
            <a:ext cx="3923710" cy="830997"/>
          </a:xfrm>
          <a:prstGeom prst="rect">
            <a:avLst/>
          </a:prstGeom>
          <a:noFill/>
        </p:spPr>
        <p:txBody>
          <a:bodyPr wrap="square" rtlCol="1">
            <a:spAutoFit/>
          </a:bodyPr>
          <a:lstStyle/>
          <a:p>
            <a:pPr algn="l"/>
            <a:r>
              <a:rPr lang="en-US" sz="1600" dirty="0">
                <a:solidFill>
                  <a:schemeClr val="bg1"/>
                </a:solidFill>
                <a:latin typeface="Tahoma" panose="020B0604030504040204" pitchFamily="34" charset="0"/>
                <a:ea typeface="Tahoma" panose="020B0604030504040204" pitchFamily="34" charset="0"/>
                <a:cs typeface="Tahoma" panose="020B0604030504040204" pitchFamily="34" charset="0"/>
              </a:rPr>
              <a:t>The participants varied in seniority, from several months to 25 years of experience in the field</a:t>
            </a:r>
            <a:endParaRPr lang="he-IL" sz="6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4" name="Table 23">
            <a:extLst>
              <a:ext uri="{FF2B5EF4-FFF2-40B4-BE49-F238E27FC236}">
                <a16:creationId xmlns:a16="http://schemas.microsoft.com/office/drawing/2014/main" id="{AE8D5B2A-6AC5-470D-85E2-300B355A8C96}"/>
              </a:ext>
            </a:extLst>
          </p:cNvPr>
          <p:cNvGraphicFramePr>
            <a:graphicFrameLocks noGrp="1"/>
          </p:cNvGraphicFramePr>
          <p:nvPr>
            <p:extLst>
              <p:ext uri="{D42A27DB-BD31-4B8C-83A1-F6EECF244321}">
                <p14:modId xmlns:p14="http://schemas.microsoft.com/office/powerpoint/2010/main" val="2314856593"/>
              </p:ext>
            </p:extLst>
          </p:nvPr>
        </p:nvGraphicFramePr>
        <p:xfrm>
          <a:off x="27245" y="404447"/>
          <a:ext cx="4093807" cy="3028893"/>
        </p:xfrm>
        <a:graphic>
          <a:graphicData uri="http://schemas.openxmlformats.org/drawingml/2006/table">
            <a:tbl>
              <a:tblPr rtl="1"/>
              <a:tblGrid>
                <a:gridCol w="1961952">
                  <a:extLst>
                    <a:ext uri="{9D8B030D-6E8A-4147-A177-3AD203B41FA5}">
                      <a16:colId xmlns:a16="http://schemas.microsoft.com/office/drawing/2014/main" val="2352574839"/>
                    </a:ext>
                  </a:extLst>
                </a:gridCol>
                <a:gridCol w="2131855">
                  <a:extLst>
                    <a:ext uri="{9D8B030D-6E8A-4147-A177-3AD203B41FA5}">
                      <a16:colId xmlns:a16="http://schemas.microsoft.com/office/drawing/2014/main" val="1920209786"/>
                    </a:ext>
                  </a:extLst>
                </a:gridCol>
              </a:tblGrid>
              <a:tr h="1166205">
                <a:tc gridSpan="2">
                  <a:txBody>
                    <a:bodyPr/>
                    <a:lstStyle/>
                    <a:p>
                      <a:pPr algn="l" rtl="0" fontAlgn="base">
                        <a:lnSpc>
                          <a:spcPct val="100000"/>
                        </a:lnSpc>
                        <a:spcAft>
                          <a:spcPts val="600"/>
                        </a:spcAft>
                      </a:pPr>
                      <a:r>
                        <a:rPr lang="en-US" sz="1800" b="1" i="0" u="none" strike="noStrike" dirty="0">
                          <a:solidFill>
                            <a:srgbClr val="FFFFFF"/>
                          </a:solidFill>
                          <a:effectLst/>
                          <a:latin typeface="Tahoma" panose="020B0604030504040204" pitchFamily="34" charset="0"/>
                          <a:ea typeface="Tahoma" panose="020B0604030504040204" pitchFamily="34" charset="0"/>
                          <a:cs typeface="Tahoma" panose="020B0604030504040204" pitchFamily="34" charset="0"/>
                        </a:rPr>
                        <a:t>About 118 professionals registered for the training</a:t>
                      </a:r>
                      <a:endParaRPr lang="he-IL" sz="1800" b="1" i="0" u="none" strike="noStrike" dirty="0">
                        <a:solidFill>
                          <a:srgbClr val="FFFFFF"/>
                        </a:solidFill>
                        <a:effectLst/>
                        <a:latin typeface="Tahoma" panose="020B0604030504040204" pitchFamily="34" charset="0"/>
                        <a:ea typeface="Tahoma" panose="020B0604030504040204" pitchFamily="34" charset="0"/>
                        <a:cs typeface="Tahoma" panose="020B0604030504040204" pitchFamily="34" charset="0"/>
                      </a:endParaRPr>
                    </a:p>
                    <a:p>
                      <a:pPr algn="l" rtl="0" fontAlgn="base">
                        <a:lnSpc>
                          <a:spcPct val="100000"/>
                        </a:lnSpc>
                      </a:pPr>
                      <a:r>
                        <a:rPr lang="en-US" sz="1400" b="0" i="0" u="none" strike="noStrike" dirty="0">
                          <a:solidFill>
                            <a:srgbClr val="FFFFFF"/>
                          </a:solidFill>
                          <a:effectLst/>
                          <a:latin typeface="Tahoma" panose="020B0604030504040204" pitchFamily="34" charset="0"/>
                          <a:ea typeface="Tahoma" panose="020B0604030504040204" pitchFamily="34" charset="0"/>
                          <a:cs typeface="Tahoma" panose="020B0604030504040204" pitchFamily="34" charset="0"/>
                        </a:rPr>
                        <a:t>Number of participants:</a:t>
                      </a:r>
                      <a:endParaRPr lang="he-IL" sz="1800" b="0" i="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tc hMerge="1">
                  <a:txBody>
                    <a:bodyPr/>
                    <a:lstStyle/>
                    <a:p>
                      <a:pPr algn="ctr" fontAlgn="base"/>
                      <a:r>
                        <a:rPr lang="he-IL" sz="1400" b="1" i="0" u="none" strike="noStrike" dirty="0">
                          <a:solidFill>
                            <a:srgbClr val="FFFFFF"/>
                          </a:solidFill>
                          <a:effectLst/>
                          <a:cs typeface="Segoe UI" panose="020B0502040204020203" pitchFamily="34" charset="0"/>
                        </a:rPr>
                        <a:t>מספר משתתפים </a:t>
                      </a:r>
                    </a:p>
                    <a:p>
                      <a:pPr algn="ctr" fontAlgn="base"/>
                      <a:r>
                        <a:rPr lang="he-IL" sz="1400" b="1" i="0" u="none" strike="noStrike" dirty="0">
                          <a:solidFill>
                            <a:srgbClr val="FFFFFF"/>
                          </a:solidFill>
                          <a:effectLst/>
                          <a:cs typeface="Segoe UI" panose="020B0502040204020203" pitchFamily="34" charset="0"/>
                        </a:rPr>
                        <a:t>בכל מפגש</a:t>
                      </a:r>
                      <a:r>
                        <a:rPr lang="he-IL" sz="1400" b="0" i="0" dirty="0">
                          <a:solidFill>
                            <a:srgbClr val="000000"/>
                          </a:solidFill>
                          <a:effectLst/>
                          <a:cs typeface="Segoe UI" panose="020B0502040204020203" pitchFamily="34" charset="0"/>
                        </a:rPr>
                        <a:t>​</a:t>
                      </a:r>
                      <a:endParaRPr lang="he-IL" b="0" i="0" dirty="0">
                        <a:solidFill>
                          <a:srgbClr val="000000"/>
                        </a:solidFill>
                        <a:effectLst/>
                      </a:endParaRPr>
                    </a:p>
                  </a:txBody>
                  <a:tcPr anchor="ctr">
                    <a:lnL w="14180" cap="flat" cmpd="sng" algn="ctr">
                      <a:solidFill>
                        <a:srgbClr val="FFFFFF"/>
                      </a:solidFill>
                      <a:prstDash val="solid"/>
                      <a:round/>
                      <a:headEnd type="none" w="med" len="med"/>
                      <a:tailEnd type="none" w="med" len="med"/>
                    </a:lnL>
                    <a:lnR w="14180" cap="flat" cmpd="sng" algn="ctr">
                      <a:solidFill>
                        <a:srgbClr val="FFFFFF"/>
                      </a:solid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1719C"/>
                    </a:solidFill>
                  </a:tcPr>
                </a:tc>
                <a:extLst>
                  <a:ext uri="{0D108BD9-81ED-4DB2-BD59-A6C34878D82A}">
                    <a16:rowId xmlns:a16="http://schemas.microsoft.com/office/drawing/2014/main" val="864823374"/>
                  </a:ext>
                </a:extLst>
              </a:tr>
              <a:tr h="464322">
                <a:tc>
                  <a:txBody>
                    <a:bodyPr/>
                    <a:lstStyle/>
                    <a:p>
                      <a:pPr algn="ctr" rtl="0" fontAlgn="base"/>
                      <a:r>
                        <a:rPr lang="en-US" sz="1400" b="0" i="0" u="none" strike="noStrike" dirty="0">
                          <a:solidFill>
                            <a:srgbClr val="FFFFFF"/>
                          </a:solidFill>
                          <a:effectLst/>
                          <a:latin typeface="Tahoma" panose="020B0604030504040204" pitchFamily="34" charset="0"/>
                          <a:ea typeface="Tahoma" panose="020B0604030504040204" pitchFamily="34" charset="0"/>
                          <a:cs typeface="Tahoma" panose="020B0604030504040204" pitchFamily="34" charset="0"/>
                        </a:rPr>
                        <a:t>First session</a:t>
                      </a:r>
                      <a:r>
                        <a:rPr lang="he-IL" sz="14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endParaRPr lang="he-IL"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4180" cap="flat" cmpd="sng" algn="ctr">
                      <a:solidFill>
                        <a:srgbClr val="FFFFFF"/>
                      </a:solid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tc>
                  <a:txBody>
                    <a:bodyPr/>
                    <a:lstStyle/>
                    <a:p>
                      <a:pPr marL="0" algn="ctr" defTabSz="914400" rtl="0" eaLnBrk="1" fontAlgn="base" latinLnBrk="0" hangingPunct="1"/>
                      <a:r>
                        <a:rPr lang="en-US" sz="1800" b="0" i="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75</a:t>
                      </a:r>
                      <a:r>
                        <a:rPr lang="he-IL" sz="1800" b="0" i="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a:t>
                      </a:r>
                    </a:p>
                  </a:txBody>
                  <a:tcPr anchor="ctr">
                    <a:lnL w="1418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extLst>
                  <a:ext uri="{0D108BD9-81ED-4DB2-BD59-A6C34878D82A}">
                    <a16:rowId xmlns:a16="http://schemas.microsoft.com/office/drawing/2014/main" val="4017654994"/>
                  </a:ext>
                </a:extLst>
              </a:tr>
              <a:tr h="469722">
                <a:tc>
                  <a:txBody>
                    <a:bodyPr/>
                    <a:lstStyle/>
                    <a:p>
                      <a:pPr algn="ctr" rtl="0" fontAlgn="base"/>
                      <a:r>
                        <a:rPr lang="en-US" sz="1400" b="0" i="0" u="none" strike="noStrike" dirty="0">
                          <a:solidFill>
                            <a:srgbClr val="FFFFFF"/>
                          </a:solidFill>
                          <a:effectLst/>
                          <a:latin typeface="Tahoma" panose="020B0604030504040204" pitchFamily="34" charset="0"/>
                          <a:ea typeface="Tahoma" panose="020B0604030504040204" pitchFamily="34" charset="0"/>
                          <a:cs typeface="Tahoma" panose="020B0604030504040204" pitchFamily="34" charset="0"/>
                        </a:rPr>
                        <a:t>Second</a:t>
                      </a:r>
                      <a:r>
                        <a:rPr lang="en-US" sz="1400" b="0" i="0" u="none" strike="noStrike" baseline="0" dirty="0">
                          <a:solidFill>
                            <a:srgbClr val="FFFFFF"/>
                          </a:solidFill>
                          <a:effectLst/>
                          <a:latin typeface="Tahoma" panose="020B0604030504040204" pitchFamily="34" charset="0"/>
                          <a:ea typeface="Tahoma" panose="020B0604030504040204" pitchFamily="34" charset="0"/>
                          <a:cs typeface="Tahoma" panose="020B0604030504040204" pitchFamily="34" charset="0"/>
                        </a:rPr>
                        <a:t> </a:t>
                      </a:r>
                      <a:r>
                        <a:rPr lang="en-US" sz="1400" b="0" i="0" u="none" strike="noStrike" dirty="0">
                          <a:solidFill>
                            <a:srgbClr val="FFFFFF"/>
                          </a:solidFill>
                          <a:effectLst/>
                          <a:latin typeface="Tahoma" panose="020B0604030504040204" pitchFamily="34" charset="0"/>
                          <a:ea typeface="Tahoma" panose="020B0604030504040204" pitchFamily="34" charset="0"/>
                          <a:cs typeface="Tahoma" panose="020B0604030504040204" pitchFamily="34" charset="0"/>
                        </a:rPr>
                        <a:t>session</a:t>
                      </a:r>
                      <a:endParaRPr lang="he-IL"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4180" cap="flat" cmpd="sng" algn="ctr">
                      <a:solidFill>
                        <a:srgbClr val="FFFFFF"/>
                      </a:solid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tc>
                  <a:txBody>
                    <a:bodyPr/>
                    <a:lstStyle/>
                    <a:p>
                      <a:pPr algn="ctr" rtl="0" fontAlgn="base"/>
                      <a:r>
                        <a:rPr lang="en-US"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80</a:t>
                      </a:r>
                      <a:endParaRPr lang="he-IL" b="0" i="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anchor="ctr">
                    <a:lnL w="1418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extLst>
                  <a:ext uri="{0D108BD9-81ED-4DB2-BD59-A6C34878D82A}">
                    <a16:rowId xmlns:a16="http://schemas.microsoft.com/office/drawing/2014/main" val="1790515559"/>
                  </a:ext>
                </a:extLst>
              </a:tr>
              <a:tr h="464322">
                <a:tc>
                  <a:txBody>
                    <a:bodyPr/>
                    <a:lstStyle/>
                    <a:p>
                      <a:pPr algn="ctr" rtl="0" fontAlgn="base"/>
                      <a:r>
                        <a:rPr lang="en-US" sz="1400" b="0" i="0" u="none" strike="noStrike" dirty="0">
                          <a:solidFill>
                            <a:srgbClr val="FFFFFF"/>
                          </a:solidFill>
                          <a:effectLst/>
                          <a:latin typeface="Tahoma" panose="020B0604030504040204" pitchFamily="34" charset="0"/>
                          <a:ea typeface="Tahoma" panose="020B0604030504040204" pitchFamily="34" charset="0"/>
                          <a:cs typeface="Tahoma" panose="020B0604030504040204" pitchFamily="34" charset="0"/>
                        </a:rPr>
                        <a:t>Third session</a:t>
                      </a:r>
                      <a:endParaRPr lang="he-IL"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4180" cap="flat" cmpd="sng" algn="ctr">
                      <a:solidFill>
                        <a:srgbClr val="FFFFFF"/>
                      </a:solid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tc>
                  <a:txBody>
                    <a:bodyPr/>
                    <a:lstStyle/>
                    <a:p>
                      <a:pPr algn="ctr" rtl="0" fontAlgn="base"/>
                      <a:r>
                        <a:rPr lang="en-US"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68</a:t>
                      </a:r>
                      <a:endParaRPr lang="he-IL" b="0" i="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anchor="ctr">
                    <a:lnL w="1418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extLst>
                  <a:ext uri="{0D108BD9-81ED-4DB2-BD59-A6C34878D82A}">
                    <a16:rowId xmlns:a16="http://schemas.microsoft.com/office/drawing/2014/main" val="537756739"/>
                  </a:ext>
                </a:extLst>
              </a:tr>
              <a:tr h="464322">
                <a:tc>
                  <a:txBody>
                    <a:bodyPr/>
                    <a:lstStyle/>
                    <a:p>
                      <a:pPr algn="ctr" rtl="0" fontAlgn="base"/>
                      <a:r>
                        <a:rPr lang="en-US" sz="1400" b="0" i="0" u="none" strike="noStrike" dirty="0">
                          <a:solidFill>
                            <a:srgbClr val="FFFFFF"/>
                          </a:solidFill>
                          <a:effectLst/>
                          <a:latin typeface="Tahoma" panose="020B0604030504040204" pitchFamily="34" charset="0"/>
                          <a:ea typeface="Tahoma" panose="020B0604030504040204" pitchFamily="34" charset="0"/>
                          <a:cs typeface="Tahoma" panose="020B0604030504040204" pitchFamily="34" charset="0"/>
                        </a:rPr>
                        <a:t>Fourth session</a:t>
                      </a:r>
                      <a:endParaRPr lang="he-IL"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4180" cap="flat" cmpd="sng" algn="ctr">
                      <a:solidFill>
                        <a:srgbClr val="FFFFFF"/>
                      </a:solidFill>
                      <a:prstDash val="solid"/>
                      <a:round/>
                      <a:headEnd type="none" w="med" len="med"/>
                      <a:tailEnd type="none" w="med" len="med"/>
                    </a:lnR>
                    <a:lnT w="1418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solidFill>
                      <a:srgbClr val="4A78A6"/>
                    </a:solidFill>
                  </a:tcPr>
                </a:tc>
                <a:tc>
                  <a:txBody>
                    <a:bodyPr/>
                    <a:lstStyle/>
                    <a:p>
                      <a:pPr algn="ctr" rtl="0" fontAlgn="base"/>
                      <a:r>
                        <a:rPr lang="en-US"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50</a:t>
                      </a:r>
                      <a:endParaRPr lang="he-IL" b="0" i="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anchor="ctr">
                    <a:lnL w="1418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418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solidFill>
                      <a:srgbClr val="4A78A6"/>
                    </a:solidFill>
                  </a:tcPr>
                </a:tc>
                <a:extLst>
                  <a:ext uri="{0D108BD9-81ED-4DB2-BD59-A6C34878D82A}">
                    <a16:rowId xmlns:a16="http://schemas.microsoft.com/office/drawing/2014/main" val="506747680"/>
                  </a:ext>
                </a:extLst>
              </a:tr>
            </a:tbl>
          </a:graphicData>
        </a:graphic>
      </p:graphicFrame>
      <p:sp>
        <p:nvSpPr>
          <p:cNvPr id="25" name="TextBox 24">
            <a:extLst>
              <a:ext uri="{FF2B5EF4-FFF2-40B4-BE49-F238E27FC236}">
                <a16:creationId xmlns:a16="http://schemas.microsoft.com/office/drawing/2014/main" id="{19DC9607-8857-4535-AB48-6F8297584E1E}"/>
              </a:ext>
            </a:extLst>
          </p:cNvPr>
          <p:cNvSpPr txBox="1"/>
          <p:nvPr/>
        </p:nvSpPr>
        <p:spPr>
          <a:xfrm>
            <a:off x="7343546" y="2871734"/>
            <a:ext cx="4460612" cy="1077218"/>
          </a:xfrm>
          <a:prstGeom prst="rect">
            <a:avLst/>
          </a:prstGeom>
          <a:noFill/>
        </p:spPr>
        <p:txBody>
          <a:bodyPr wrap="square" rtlCol="1">
            <a:spAutoFit/>
          </a:bodyPr>
          <a:lstStyle/>
          <a:p>
            <a:pPr algn="l"/>
            <a:r>
              <a:rPr lang="en-GB" sz="1600" b="1" dirty="0">
                <a:solidFill>
                  <a:srgbClr val="4A78A6"/>
                </a:solidFill>
                <a:latin typeface="Tahoma" panose="020B0604030504040204" pitchFamily="34" charset="0"/>
                <a:ea typeface="Tahoma" panose="020B0604030504040204" pitchFamily="34" charset="0"/>
                <a:cs typeface="Tahoma" panose="020B0604030504040204" pitchFamily="34" charset="0"/>
              </a:rPr>
              <a:t>Mix of participants in each session</a:t>
            </a:r>
            <a:endParaRPr lang="he-IL" sz="1600" b="1" dirty="0">
              <a:solidFill>
                <a:srgbClr val="4A78A6"/>
              </a:solidFill>
              <a:latin typeface="Tahoma" panose="020B0604030504040204" pitchFamily="34" charset="0"/>
              <a:ea typeface="Tahoma" panose="020B0604030504040204" pitchFamily="34" charset="0"/>
              <a:cs typeface="Tahoma" panose="020B0604030504040204" pitchFamily="34" charset="0"/>
            </a:endParaRPr>
          </a:p>
          <a:p>
            <a:pPr algn="l"/>
            <a:r>
              <a:rPr lang="en-GB" sz="1200" b="1" dirty="0">
                <a:solidFill>
                  <a:srgbClr val="4A78A6"/>
                </a:solidFill>
                <a:latin typeface="Tahoma" panose="020B0604030504040204" pitchFamily="34" charset="0"/>
                <a:ea typeface="Tahoma" panose="020B0604030504040204" pitchFamily="34" charset="0"/>
                <a:cs typeface="Tahoma" panose="020B0604030504040204" pitchFamily="34" charset="0"/>
              </a:rPr>
              <a:t>(More than one role can be marked)</a:t>
            </a:r>
            <a:endParaRPr lang="he-IL" sz="1200" b="1" dirty="0">
              <a:solidFill>
                <a:srgbClr val="4A78A6"/>
              </a:solidFill>
              <a:latin typeface="Tahoma" panose="020B0604030504040204" pitchFamily="34" charset="0"/>
              <a:ea typeface="Tahoma" panose="020B0604030504040204" pitchFamily="34" charset="0"/>
              <a:cs typeface="Tahoma" panose="020B0604030504040204" pitchFamily="34" charset="0"/>
            </a:endParaRPr>
          </a:p>
          <a:p>
            <a:pPr algn="l"/>
            <a:endParaRPr lang="he-IL" sz="1200" b="1" dirty="0">
              <a:solidFill>
                <a:srgbClr val="4A78A6"/>
              </a:solidFill>
              <a:latin typeface="Tahoma" panose="020B0604030504040204" pitchFamily="34" charset="0"/>
              <a:ea typeface="Tahoma" panose="020B0604030504040204" pitchFamily="34" charset="0"/>
              <a:cs typeface="Tahoma" panose="020B0604030504040204" pitchFamily="34" charset="0"/>
            </a:endParaRPr>
          </a:p>
          <a:p>
            <a:pPr algn="l"/>
            <a:r>
              <a:rPr lang="en-GB" sz="1200" b="1" dirty="0">
                <a:solidFill>
                  <a:srgbClr val="4A78A6"/>
                </a:solidFill>
                <a:latin typeface="Tahoma" panose="020B0604030504040204" pitchFamily="34" charset="0"/>
                <a:ea typeface="Tahoma" panose="020B0604030504040204" pitchFamily="34" charset="0"/>
                <a:cs typeface="Tahoma" panose="020B0604030504040204" pitchFamily="34" charset="0"/>
              </a:rPr>
              <a:t>In each session, 3-4 men responded to the survey and the rest were women</a:t>
            </a:r>
            <a:endParaRPr lang="he-IL" sz="1100" b="1" dirty="0">
              <a:solidFill>
                <a:srgbClr val="4A78A6"/>
              </a:solidFill>
              <a:latin typeface="Tahoma" panose="020B0604030504040204" pitchFamily="34" charset="0"/>
              <a:ea typeface="Tahoma" panose="020B0604030504040204" pitchFamily="34" charset="0"/>
              <a:cs typeface="Tahoma" panose="020B0604030504040204" pitchFamily="34" charset="0"/>
            </a:endParaRPr>
          </a:p>
        </p:txBody>
      </p:sp>
      <p:sp>
        <p:nvSpPr>
          <p:cNvPr id="34" name="TextBox 33">
            <a:extLst>
              <a:ext uri="{FF2B5EF4-FFF2-40B4-BE49-F238E27FC236}">
                <a16:creationId xmlns:a16="http://schemas.microsoft.com/office/drawing/2014/main" id="{B77B8CE9-6784-4F19-9065-655101C8628A}"/>
              </a:ext>
            </a:extLst>
          </p:cNvPr>
          <p:cNvSpPr txBox="1"/>
          <p:nvPr/>
        </p:nvSpPr>
        <p:spPr>
          <a:xfrm>
            <a:off x="4448175" y="481760"/>
            <a:ext cx="7488677" cy="2308324"/>
          </a:xfrm>
          <a:prstGeom prst="rect">
            <a:avLst/>
          </a:prstGeom>
          <a:solidFill>
            <a:schemeClr val="bg2"/>
          </a:solidFill>
        </p:spPr>
        <p:txBody>
          <a:bodyPr wrap="square" rtlCol="1">
            <a:spAutoFit/>
          </a:bodyPr>
          <a:lstStyle/>
          <a:p>
            <a:pPr algn="l">
              <a:lnSpc>
                <a:spcPct val="150000"/>
              </a:lnSpc>
              <a:buClr>
                <a:srgbClr val="4A78A6"/>
              </a:buClr>
            </a:pPr>
            <a:r>
              <a:rPr lang="en-US" sz="1600" b="1" dirty="0">
                <a:solidFill>
                  <a:srgbClr val="EC1C3C"/>
                </a:solidFill>
                <a:latin typeface="Tahoma" panose="020B0604030504040204" pitchFamily="34" charset="0"/>
                <a:ea typeface="Tahoma" panose="020B0604030504040204" pitchFamily="34" charset="0"/>
                <a:cs typeface="Tahoma" panose="020B0604030504040204" pitchFamily="34" charset="0"/>
              </a:rPr>
              <a:t>Focus group participants:</a:t>
            </a:r>
            <a:endParaRPr lang="he-IL" sz="1600" b="1" dirty="0">
              <a:solidFill>
                <a:srgbClr val="EC1C3C"/>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4A78A6"/>
              </a:buClr>
              <a:buFont typeface="Tahoma" panose="020B0604030504040204" pitchFamily="34" charset="0"/>
              <a:buChar char="█"/>
            </a:pPr>
            <a:r>
              <a:rPr lang="en-GB" sz="1600" dirty="0">
                <a:solidFill>
                  <a:srgbClr val="EC1C3C"/>
                </a:solidFill>
                <a:latin typeface="Tahoma" panose="020B0604030504040204" pitchFamily="34" charset="0"/>
                <a:ea typeface="Tahoma" panose="020B0604030504040204" pitchFamily="34" charset="0"/>
                <a:cs typeface="Tahoma" panose="020B0604030504040204" pitchFamily="34" charset="0"/>
              </a:rPr>
              <a:t>Three headquarter staff members: an early childhood coordinator and two women in charge of community, children, and playroom management in community centers</a:t>
            </a:r>
            <a:endParaRPr lang="he-IL" sz="1600" dirty="0">
              <a:solidFill>
                <a:srgbClr val="EC1C3C"/>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4A78A6"/>
              </a:buClr>
              <a:buFont typeface="Tahoma" panose="020B0604030504040204" pitchFamily="34" charset="0"/>
              <a:buChar char="█"/>
            </a:pPr>
            <a:r>
              <a:rPr lang="en-GB" sz="1600" dirty="0">
                <a:solidFill>
                  <a:srgbClr val="EC1C3C"/>
                </a:solidFill>
                <a:latin typeface="Tahoma" panose="020B0604030504040204" pitchFamily="34" charset="0"/>
                <a:ea typeface="Tahoma" panose="020B0604030504040204" pitchFamily="34" charset="0"/>
                <a:cs typeface="Tahoma" panose="020B0604030504040204" pitchFamily="34" charset="0"/>
              </a:rPr>
              <a:t>Three Digitaf facilitators, one of whom is also a SALTA workshop leader</a:t>
            </a:r>
            <a:endParaRPr lang="he-IL" sz="1600" dirty="0">
              <a:solidFill>
                <a:srgbClr val="EC1C3C"/>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4A78A6"/>
              </a:buClr>
              <a:buFont typeface="Tahoma" panose="020B0604030504040204" pitchFamily="34" charset="0"/>
              <a:buChar char="█"/>
            </a:pPr>
            <a:r>
              <a:rPr lang="en-GB" sz="1600" dirty="0">
                <a:solidFill>
                  <a:srgbClr val="EC1C3C"/>
                </a:solidFill>
                <a:latin typeface="Tahoma" panose="020B0604030504040204" pitchFamily="34" charset="0"/>
                <a:ea typeface="Tahoma" panose="020B0604030504040204" pitchFamily="34" charset="0"/>
                <a:cs typeface="Tahoma" panose="020B0604030504040204" pitchFamily="34" charset="0"/>
              </a:rPr>
              <a:t>Four training workshop instructors</a:t>
            </a:r>
            <a:endParaRPr lang="he-IL" sz="1100" b="1" dirty="0">
              <a:solidFill>
                <a:srgbClr val="4A78A6"/>
              </a:solidFill>
              <a:latin typeface="Tahoma" panose="020B0604030504040204" pitchFamily="34" charset="0"/>
              <a:ea typeface="Tahoma" panose="020B0604030504040204" pitchFamily="34" charset="0"/>
              <a:cs typeface="Tahoma" panose="020B0604030504040204" pitchFamily="34" charset="0"/>
            </a:endParaRPr>
          </a:p>
        </p:txBody>
      </p:sp>
      <p:sp>
        <p:nvSpPr>
          <p:cNvPr id="35" name="TextBox 34">
            <a:extLst>
              <a:ext uri="{FF2B5EF4-FFF2-40B4-BE49-F238E27FC236}">
                <a16:creationId xmlns:a16="http://schemas.microsoft.com/office/drawing/2014/main" id="{5D45E9D4-2B43-4269-B064-798948DC6A23}"/>
              </a:ext>
            </a:extLst>
          </p:cNvPr>
          <p:cNvSpPr txBox="1"/>
          <p:nvPr/>
        </p:nvSpPr>
        <p:spPr>
          <a:xfrm>
            <a:off x="489379" y="6202378"/>
            <a:ext cx="3660610" cy="246221"/>
          </a:xfrm>
          <a:prstGeom prst="rect">
            <a:avLst/>
          </a:prstGeom>
          <a:noFill/>
        </p:spPr>
        <p:txBody>
          <a:bodyPr wrap="square" rtlCol="1">
            <a:spAutoFit/>
          </a:bodyPr>
          <a:lstStyle/>
          <a:p>
            <a:pPr algn="l"/>
            <a:r>
              <a:rPr lang="en-US" sz="1000" dirty="0">
                <a:solidFill>
                  <a:schemeClr val="bg1"/>
                </a:solidFill>
                <a:latin typeface="Tahoma" pitchFamily="34" charset="0"/>
                <a:ea typeface="Tahoma" pitchFamily="34" charset="0"/>
                <a:cs typeface="Tahoma" pitchFamily="34" charset="0"/>
              </a:rPr>
              <a:t>Based on data from the Urban95 TLV team</a:t>
            </a:r>
            <a:endParaRPr lang="he-IL" sz="1000" dirty="0">
              <a:solidFill>
                <a:schemeClr val="bg1"/>
              </a:solidFill>
              <a:latin typeface="Tahoma" pitchFamily="34" charset="0"/>
              <a:ea typeface="Tahoma" pitchFamily="34" charset="0"/>
              <a:cs typeface="Tahoma" pitchFamily="34" charset="0"/>
            </a:endParaRPr>
          </a:p>
        </p:txBody>
      </p:sp>
      <p:graphicFrame>
        <p:nvGraphicFramePr>
          <p:cNvPr id="14" name="Chart 13">
            <a:extLst>
              <a:ext uri="{FF2B5EF4-FFF2-40B4-BE49-F238E27FC236}">
                <a16:creationId xmlns:a16="http://schemas.microsoft.com/office/drawing/2014/main" id="{5907653B-1982-40FB-BD52-C14AD8374482}"/>
              </a:ext>
            </a:extLst>
          </p:cNvPr>
          <p:cNvGraphicFramePr>
            <a:graphicFrameLocks/>
          </p:cNvGraphicFramePr>
          <p:nvPr>
            <p:extLst>
              <p:ext uri="{D42A27DB-BD31-4B8C-83A1-F6EECF244321}">
                <p14:modId xmlns:p14="http://schemas.microsoft.com/office/powerpoint/2010/main" val="3296887325"/>
              </p:ext>
            </p:extLst>
          </p:nvPr>
        </p:nvGraphicFramePr>
        <p:xfrm>
          <a:off x="127574" y="4252596"/>
          <a:ext cx="3799143" cy="1810025"/>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Box 14">
            <a:extLst>
              <a:ext uri="{FF2B5EF4-FFF2-40B4-BE49-F238E27FC236}">
                <a16:creationId xmlns:a16="http://schemas.microsoft.com/office/drawing/2014/main" id="{60BA9CA3-4C9C-4298-B278-B7010383F6B4}"/>
              </a:ext>
            </a:extLst>
          </p:cNvPr>
          <p:cNvSpPr txBox="1"/>
          <p:nvPr/>
        </p:nvSpPr>
        <p:spPr>
          <a:xfrm>
            <a:off x="1086933" y="4368743"/>
            <a:ext cx="2796529" cy="553998"/>
          </a:xfrm>
          <a:prstGeom prst="rect">
            <a:avLst/>
          </a:prstGeom>
          <a:noFill/>
        </p:spPr>
        <p:txBody>
          <a:bodyPr wrap="square" rtlCol="1">
            <a:spAutoFit/>
          </a:bodyPr>
          <a:lstStyle/>
          <a:p>
            <a:pPr algn="l"/>
            <a:r>
              <a:rPr lang="en-US" sz="1000" b="1" dirty="0">
                <a:solidFill>
                  <a:schemeClr val="bg1"/>
                </a:solidFill>
                <a:latin typeface="Tahoma" pitchFamily="34" charset="0"/>
                <a:ea typeface="Tahoma" pitchFamily="34" charset="0"/>
                <a:cs typeface="Tahoma" pitchFamily="34" charset="0"/>
              </a:rPr>
              <a:t>N=118</a:t>
            </a:r>
          </a:p>
          <a:p>
            <a:pPr algn="l"/>
            <a:r>
              <a:rPr lang="en-US" sz="1000" dirty="0">
                <a:solidFill>
                  <a:schemeClr val="bg1"/>
                </a:solidFill>
                <a:latin typeface="Tahoma" pitchFamily="34" charset="0"/>
                <a:ea typeface="Tahoma" pitchFamily="34" charset="0"/>
                <a:cs typeface="Tahoma" pitchFamily="34" charset="0"/>
              </a:rPr>
              <a:t>Some of those who registered are associated with more than one role</a:t>
            </a:r>
            <a:endParaRPr lang="he-IL" sz="1000"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490137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8</a:t>
            </a:fld>
            <a:endParaRPr lang="en-US" sz="1400"/>
          </a:p>
        </p:txBody>
      </p:sp>
      <p:sp>
        <p:nvSpPr>
          <p:cNvPr id="3" name="Rectangle 2"/>
          <p:cNvSpPr/>
          <p:nvPr/>
        </p:nvSpPr>
        <p:spPr>
          <a:xfrm>
            <a:off x="127574" y="869911"/>
            <a:ext cx="11936852" cy="415498"/>
          </a:xfrm>
          <a:prstGeom prst="rect">
            <a:avLst/>
          </a:prstGeom>
        </p:spPr>
        <p:txBody>
          <a:bodyPr wrap="square">
            <a:spAutoFit/>
          </a:bodyPr>
          <a:lstStyle/>
          <a:p>
            <a:pPr algn="l">
              <a:lnSpc>
                <a:spcPct val="150000"/>
              </a:lnSpc>
            </a:pPr>
            <a:r>
              <a:rPr lang="en-US" sz="1400">
                <a:latin typeface="Tahoma" panose="020B0604030504040204" pitchFamily="34" charset="0"/>
                <a:ea typeface="Tahoma" panose="020B0604030504040204" pitchFamily="34" charset="0"/>
                <a:cs typeface="Tahoma" panose="020B0604030504040204" pitchFamily="34" charset="0"/>
              </a:rPr>
              <a:t> </a:t>
            </a:r>
          </a:p>
        </p:txBody>
      </p:sp>
      <p:sp>
        <p:nvSpPr>
          <p:cNvPr id="8" name="TextBox 7">
            <a:extLst>
              <a:ext uri="{FF2B5EF4-FFF2-40B4-BE49-F238E27FC236}">
                <a16:creationId xmlns:a16="http://schemas.microsoft.com/office/drawing/2014/main" id="{31B2EB68-95C2-4388-BE55-68DA016A2187}"/>
              </a:ext>
            </a:extLst>
          </p:cNvPr>
          <p:cNvSpPr txBox="1"/>
          <p:nvPr/>
        </p:nvSpPr>
        <p:spPr>
          <a:xfrm>
            <a:off x="5354209" y="400110"/>
            <a:ext cx="6505388" cy="6395725"/>
          </a:xfrm>
          <a:prstGeom prst="rect">
            <a:avLst/>
          </a:prstGeom>
          <a:solidFill>
            <a:schemeClr val="bg1"/>
          </a:solidFill>
        </p:spPr>
        <p:txBody>
          <a:bodyPr wrap="square" rtlCol="1">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kumimoji="0" lang="en-US" sz="1200" b="1" i="0" u="none" strike="noStrike" kern="1200" cap="none" spc="0" normalizeH="0" baseline="0" noProof="0" dirty="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Training structure: Providing </a:t>
            </a:r>
            <a:r>
              <a:rPr kumimoji="0" lang="en-US" sz="1200" b="1" i="0" u="none" strike="noStrike" kern="1200" cap="none" spc="0" normalizeH="0" noProof="0" dirty="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knowledge and promoting practical skills</a:t>
            </a:r>
            <a:endParaRPr kumimoji="0" lang="he-IL" sz="1200" b="1" i="0" u="none" strike="noStrike" kern="1200" cap="none" spc="0" normalizeH="0" baseline="0" noProof="0" dirty="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Participants reported</a:t>
            </a:r>
            <a:r>
              <a:rPr kumimoji="0" lang="en-US" sz="105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that the content and overall approach were </a:t>
            </a:r>
            <a:r>
              <a:rPr kumimoji="0" lang="en-US" sz="105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grounded in reality and relevant</a:t>
            </a:r>
            <a:r>
              <a:rPr kumimoji="0" lang="en-US" sz="105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to their work, and were </a:t>
            </a:r>
            <a:r>
              <a:rPr kumimoji="0" lang="en-US" sz="105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pleased with the structure of the training</a:t>
            </a:r>
            <a:r>
              <a:rPr kumimoji="0" lang="en-US" sz="105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which included lectures and practical workshops.</a:t>
            </a:r>
            <a:endParaRPr kumimoji="0" lang="he-IL" sz="105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lang="en-US" sz="1050" dirty="0">
                <a:solidFill>
                  <a:prstClr val="black"/>
                </a:solidFill>
                <a:latin typeface="Tahoma" panose="020B0604030504040204" pitchFamily="34" charset="0"/>
                <a:ea typeface="Tahoma" panose="020B0604030504040204" pitchFamily="34" charset="0"/>
                <a:cs typeface="Tahoma" panose="020B0604030504040204" pitchFamily="34" charset="0"/>
              </a:rPr>
              <a:t>83% of those who responded to the summary survey (N=18) felt the </a:t>
            </a:r>
            <a:r>
              <a:rPr lang="en-US" sz="1050" b="1" dirty="0">
                <a:solidFill>
                  <a:prstClr val="black"/>
                </a:solidFill>
                <a:latin typeface="Tahoma" panose="020B0604030504040204" pitchFamily="34" charset="0"/>
                <a:ea typeface="Tahoma" panose="020B0604030504040204" pitchFamily="34" charset="0"/>
                <a:cs typeface="Tahoma" panose="020B0604030504040204" pitchFamily="34" charset="0"/>
              </a:rPr>
              <a:t>training was vital,</a:t>
            </a:r>
            <a:r>
              <a:rPr lang="en-US" sz="1050" dirty="0">
                <a:solidFill>
                  <a:prstClr val="black"/>
                </a:solidFill>
                <a:latin typeface="Tahoma" panose="020B0604030504040204" pitchFamily="34" charset="0"/>
                <a:ea typeface="Tahoma" panose="020B0604030504040204" pitchFamily="34" charset="0"/>
                <a:cs typeface="Tahoma" panose="020B0604030504040204" pitchFamily="34" charset="0"/>
              </a:rPr>
              <a:t> to a large or very large extent, for anyone working with young children.</a:t>
            </a:r>
            <a:endParaRPr kumimoji="0" lang="he-IL" sz="105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participants’ feedback on all the sessions indicated that the second session, which focused</a:t>
            </a:r>
            <a:r>
              <a:rPr kumimoji="0" lang="en-US" sz="105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on the parents’ experience and the parent-child relationship, was the one they learned the most from and that </a:t>
            </a:r>
            <a:r>
              <a:rPr lang="en-US" sz="1050" noProof="0" dirty="0">
                <a:solidFill>
                  <a:prstClr val="black"/>
                </a:solidFill>
                <a:latin typeface="Tahoma" panose="020B0604030504040204" pitchFamily="34" charset="0"/>
                <a:ea typeface="Tahoma" panose="020B0604030504040204" pitchFamily="34" charset="0"/>
                <a:cs typeface="Tahoma" panose="020B0604030504040204" pitchFamily="34" charset="0"/>
              </a:rPr>
              <a:t>it provided practical tools to a large extent. The fourth session, which focused on the group layout, was viewed as the most practical. In the training summary feedback (N=18), more than half the respondents (55%) estimated that </a:t>
            </a:r>
            <a:r>
              <a:rPr lang="en-US" sz="1050" b="1" noProof="0" dirty="0">
                <a:solidFill>
                  <a:prstClr val="black"/>
                </a:solidFill>
                <a:latin typeface="Tahoma" panose="020B0604030504040204" pitchFamily="34" charset="0"/>
                <a:ea typeface="Tahoma" panose="020B0604030504040204" pitchFamily="34" charset="0"/>
                <a:cs typeface="Tahoma" panose="020B0604030504040204" pitchFamily="34" charset="0"/>
              </a:rPr>
              <a:t>the tools and knowledge they had gained would serve them in their work</a:t>
            </a:r>
            <a:r>
              <a:rPr lang="en-US" sz="1050" noProof="0" dirty="0">
                <a:solidFill>
                  <a:prstClr val="black"/>
                </a:solidFill>
                <a:latin typeface="Tahoma" panose="020B0604030504040204" pitchFamily="34" charset="0"/>
                <a:ea typeface="Tahoma" panose="020B0604030504040204" pitchFamily="34" charset="0"/>
                <a:cs typeface="Tahoma" panose="020B0604030504040204" pitchFamily="34" charset="0"/>
              </a:rPr>
              <a:t> to a large </a:t>
            </a:r>
            <a:r>
              <a:rPr lang="en-US" sz="1050" dirty="0">
                <a:solidFill>
                  <a:prstClr val="black"/>
                </a:solidFill>
                <a:latin typeface="Tahoma" panose="020B0604030504040204" pitchFamily="34" charset="0"/>
                <a:ea typeface="Tahoma" panose="020B0604030504040204" pitchFamily="34" charset="0"/>
                <a:cs typeface="Tahoma" panose="020B0604030504040204" pitchFamily="34" charset="0"/>
              </a:rPr>
              <a:t>or</a:t>
            </a:r>
            <a:r>
              <a:rPr lang="en-US" sz="1050" noProof="0" dirty="0">
                <a:solidFill>
                  <a:prstClr val="black"/>
                </a:solidFill>
                <a:latin typeface="Tahoma" panose="020B0604030504040204" pitchFamily="34" charset="0"/>
                <a:ea typeface="Tahoma" panose="020B0604030504040204" pitchFamily="34" charset="0"/>
                <a:cs typeface="Tahoma" panose="020B0604030504040204" pitchFamily="34" charset="0"/>
              </a:rPr>
              <a:t> very large extent. In the follow-up survey conducted about a month after the training ended (N=13), most of the respondents (70%) reported that the knowledge and tools were useful in practice to a small </a:t>
            </a:r>
            <a:r>
              <a:rPr lang="en-US" sz="1050" dirty="0">
                <a:solidFill>
                  <a:prstClr val="black"/>
                </a:solidFill>
                <a:latin typeface="Tahoma" panose="020B0604030504040204" pitchFamily="34" charset="0"/>
                <a:ea typeface="Tahoma" panose="020B0604030504040204" pitchFamily="34" charset="0"/>
                <a:cs typeface="Tahoma" panose="020B0604030504040204" pitchFamily="34" charset="0"/>
              </a:rPr>
              <a:t>or</a:t>
            </a:r>
            <a:r>
              <a:rPr lang="en-US" sz="1050" noProof="0" dirty="0">
                <a:solidFill>
                  <a:prstClr val="black"/>
                </a:solidFill>
                <a:latin typeface="Tahoma" panose="020B0604030504040204" pitchFamily="34" charset="0"/>
                <a:ea typeface="Tahoma" panose="020B0604030504040204" pitchFamily="34" charset="0"/>
                <a:cs typeface="Tahoma" panose="020B0604030504040204" pitchFamily="34" charset="0"/>
              </a:rPr>
              <a:t> medium extent.</a:t>
            </a:r>
            <a:endParaRPr kumimoji="0" lang="he-IL" sz="105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Participants</a:t>
            </a:r>
            <a:r>
              <a:rPr kumimoji="0" lang="en-US" sz="105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felt that highlighting the importance of focusing </a:t>
            </a:r>
            <a:r>
              <a:rPr lang="en-US" sz="1050" dirty="0">
                <a:solidFill>
                  <a:prstClr val="black"/>
                </a:solidFill>
                <a:latin typeface="Tahoma" panose="020B0604030504040204" pitchFamily="34" charset="0"/>
                <a:ea typeface="Tahoma" panose="020B0604030504040204" pitchFamily="34" charset="0"/>
                <a:cs typeface="Tahoma" panose="020B0604030504040204" pitchFamily="34" charset="0"/>
              </a:rPr>
              <a:t>on </a:t>
            </a:r>
            <a:r>
              <a:rPr kumimoji="0" lang="en-US" sz="105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parent was meaningful and beneficial, and reported that they had changed their views and/or received an essential reminder, about the </a:t>
            </a:r>
            <a:r>
              <a:rPr lang="en-US" sz="1050" b="1" dirty="0">
                <a:solidFill>
                  <a:prstClr val="black"/>
                </a:solidFill>
                <a:latin typeface="Tahoma" panose="020B0604030504040204" pitchFamily="34" charset="0"/>
                <a:ea typeface="Tahoma" panose="020B0604030504040204" pitchFamily="34" charset="0"/>
                <a:cs typeface="Tahoma" panose="020B0604030504040204" pitchFamily="34" charset="0"/>
              </a:rPr>
              <a:t>importance of the relationship</a:t>
            </a:r>
            <a:r>
              <a:rPr lang="en-US" sz="1050" dirty="0">
                <a:solidFill>
                  <a:prstClr val="black"/>
                </a:solidFill>
                <a:latin typeface="Tahoma" panose="020B0604030504040204" pitchFamily="34" charset="0"/>
                <a:ea typeface="Tahoma" panose="020B0604030504040204" pitchFamily="34" charset="0"/>
                <a:cs typeface="Tahoma" panose="020B0604030504040204" pitchFamily="34" charset="0"/>
              </a:rPr>
              <a:t> as opposed to focusing exclusively on the children, and a view of the </a:t>
            </a:r>
            <a:r>
              <a:rPr lang="en-US" sz="1050" b="1" dirty="0">
                <a:solidFill>
                  <a:prstClr val="black"/>
                </a:solidFill>
                <a:latin typeface="Tahoma" panose="020B0604030504040204" pitchFamily="34" charset="0"/>
                <a:ea typeface="Tahoma" panose="020B0604030504040204" pitchFamily="34" charset="0"/>
                <a:cs typeface="Tahoma" panose="020B0604030504040204" pitchFamily="34" charset="0"/>
              </a:rPr>
              <a:t>individual within the group</a:t>
            </a:r>
            <a:r>
              <a:rPr lang="en-US" sz="1050" dirty="0">
                <a:solidFill>
                  <a:prstClr val="black"/>
                </a:solidFill>
                <a:latin typeface="Tahoma" panose="020B0604030504040204" pitchFamily="34" charset="0"/>
                <a:ea typeface="Tahoma" panose="020B0604030504040204" pitchFamily="34" charset="0"/>
                <a:cs typeface="Tahoma" panose="020B0604030504040204" pitchFamily="34" charset="0"/>
              </a:rPr>
              <a:t>, promoting compassion and understanding toward parents.</a:t>
            </a:r>
            <a:endParaRPr kumimoji="0" lang="he-IL" sz="105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Some participants felt the workshops</a:t>
            </a:r>
            <a:r>
              <a:rPr kumimoji="0" lang="en-US" sz="105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should have been more in-depth, and there were reports of partial cooperation. In the summary feedback (N=19) respondents reported that </a:t>
            </a:r>
            <a:r>
              <a:rPr kumimoji="0" lang="en-US" sz="105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lectures were more beneficial than the workshops</a:t>
            </a:r>
            <a:r>
              <a:rPr kumimoji="0" lang="en-US" sz="105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in generating new ideas and material for activities, and in developing skills for guiding and working with young children and their caregivers. It appears that encouraging </a:t>
            </a:r>
            <a:r>
              <a:rPr kumimoji="0" lang="en-US" sz="105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perseverance</a:t>
            </a:r>
            <a:r>
              <a:rPr kumimoji="0" lang="en-US" sz="105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to support a process-oriented program could help resolve some of the obstacles related to the initial discomfort or inconvenience, and allow participants a richer and deeper experience. </a:t>
            </a:r>
            <a:r>
              <a:rPr lang="en-US" sz="1050" dirty="0">
                <a:solidFill>
                  <a:prstClr val="black"/>
                </a:solidFill>
                <a:latin typeface="Tahoma" panose="020B0604030504040204" pitchFamily="34" charset="0"/>
                <a:ea typeface="Tahoma" panose="020B0604030504040204" pitchFamily="34" charset="0"/>
                <a:cs typeface="Tahoma" panose="020B0604030504040204" pitchFamily="34" charset="0"/>
              </a:rPr>
              <a:t>In addition, </a:t>
            </a:r>
            <a:r>
              <a:rPr lang="en-US" sz="1050" b="1" dirty="0">
                <a:solidFill>
                  <a:prstClr val="black"/>
                </a:solidFill>
                <a:latin typeface="Tahoma" panose="020B0604030504040204" pitchFamily="34" charset="0"/>
                <a:ea typeface="Tahoma" panose="020B0604030504040204" pitchFamily="34" charset="0"/>
                <a:cs typeface="Tahoma" panose="020B0604030504040204" pitchFamily="34" charset="0"/>
              </a:rPr>
              <a:t>p</a:t>
            </a:r>
            <a:r>
              <a:rPr kumimoji="0" lang="en-US" sz="1050" b="1" i="0" u="none" strike="noStrike" kern="1200" cap="none" spc="0" normalizeH="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articipants</a:t>
            </a:r>
            <a:r>
              <a:rPr kumimoji="0" lang="en-US" sz="1050" b="1"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should be grouped by profession </a:t>
            </a:r>
            <a:r>
              <a:rPr kumimoji="0" lang="en-US" sz="105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to enable focused and relevant learning (we expand on this in the Mix of Participants section).</a:t>
            </a:r>
            <a:endParaRPr kumimoji="0" lang="he-IL" sz="105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9" name="TextBox 8">
            <a:extLst>
              <a:ext uri="{FF2B5EF4-FFF2-40B4-BE49-F238E27FC236}">
                <a16:creationId xmlns:a16="http://schemas.microsoft.com/office/drawing/2014/main" id="{AA2CE96C-6C84-469E-BF73-6DE55D02A9A7}"/>
              </a:ext>
            </a:extLst>
          </p:cNvPr>
          <p:cNvSpPr txBox="1"/>
          <p:nvPr/>
        </p:nvSpPr>
        <p:spPr>
          <a:xfrm>
            <a:off x="0" y="0"/>
            <a:ext cx="12192000" cy="400110"/>
          </a:xfrm>
          <a:prstGeom prst="rect">
            <a:avLst/>
          </a:prstGeom>
          <a:solidFill>
            <a:srgbClr val="EC1C3C"/>
          </a:solidFill>
        </p:spPr>
        <p:txBody>
          <a:bodyPr wrap="square" rtlCol="0">
            <a:spAutoFit/>
          </a:bodyPr>
          <a:lstStyle/>
          <a:p>
            <a:r>
              <a:rPr lang="en-US" sz="2000" b="1" dirty="0">
                <a:solidFill>
                  <a:schemeClr val="bg1"/>
                </a:solidFill>
                <a:latin typeface="Tahoma" pitchFamily="34" charset="0"/>
                <a:ea typeface="Tahoma" pitchFamily="34" charset="0"/>
                <a:cs typeface="Tahoma" pitchFamily="34" charset="0"/>
              </a:rPr>
              <a:t>Training that Combines Learning and Practical Experience</a:t>
            </a:r>
            <a:endParaRPr lang="he-IL" sz="2000" b="1" dirty="0">
              <a:solidFill>
                <a:schemeClr val="bg1"/>
              </a:solidFill>
              <a:latin typeface="Tahoma" pitchFamily="34" charset="0"/>
              <a:ea typeface="Tahoma" pitchFamily="34" charset="0"/>
              <a:cs typeface="Tahoma" pitchFamily="34" charset="0"/>
            </a:endParaRPr>
          </a:p>
        </p:txBody>
      </p:sp>
      <p:grpSp>
        <p:nvGrpSpPr>
          <p:cNvPr id="20" name="Group 19">
            <a:extLst>
              <a:ext uri="{FF2B5EF4-FFF2-40B4-BE49-F238E27FC236}">
                <a16:creationId xmlns:a16="http://schemas.microsoft.com/office/drawing/2014/main" id="{FCC1CB20-1B23-46BE-A40A-F85BB4DE3723}"/>
              </a:ext>
            </a:extLst>
          </p:cNvPr>
          <p:cNvGrpSpPr/>
          <p:nvPr/>
        </p:nvGrpSpPr>
        <p:grpSpPr>
          <a:xfrm>
            <a:off x="218396" y="369212"/>
            <a:ext cx="4572000" cy="3725714"/>
            <a:chOff x="23718" y="328718"/>
            <a:chExt cx="4572000" cy="3725714"/>
          </a:xfrm>
        </p:grpSpPr>
        <p:graphicFrame>
          <p:nvGraphicFramePr>
            <p:cNvPr id="14" name="Chart 13">
              <a:extLst>
                <a:ext uri="{FF2B5EF4-FFF2-40B4-BE49-F238E27FC236}">
                  <a16:creationId xmlns:a16="http://schemas.microsoft.com/office/drawing/2014/main" id="{226B1B43-F4D7-48A2-B587-F621090770EC}"/>
                </a:ext>
              </a:extLst>
            </p:cNvPr>
            <p:cNvGraphicFramePr>
              <a:graphicFrameLocks/>
            </p:cNvGraphicFramePr>
            <p:nvPr>
              <p:extLst>
                <p:ext uri="{D42A27DB-BD31-4B8C-83A1-F6EECF244321}">
                  <p14:modId xmlns:p14="http://schemas.microsoft.com/office/powerpoint/2010/main" val="1500161900"/>
                </p:ext>
              </p:extLst>
            </p:nvPr>
          </p:nvGraphicFramePr>
          <p:xfrm>
            <a:off x="23718" y="495405"/>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78580B07-DBFD-49F7-9EA5-2AD9B82D7DFB}"/>
                </a:ext>
              </a:extLst>
            </p:cNvPr>
            <p:cNvSpPr txBox="1"/>
            <p:nvPr/>
          </p:nvSpPr>
          <p:spPr>
            <a:xfrm>
              <a:off x="478971" y="3192658"/>
              <a:ext cx="949002" cy="861774"/>
            </a:xfrm>
            <a:prstGeom prst="rect">
              <a:avLst/>
            </a:prstGeom>
            <a:solidFill>
              <a:srgbClr val="BBD0E3"/>
            </a:solidFill>
          </p:spPr>
          <p:txBody>
            <a:bodyPr wrap="square">
              <a:spAutoFit/>
            </a:bodyPr>
            <a:lstStyle/>
            <a:p>
              <a:pPr algn="ctr"/>
              <a:r>
                <a:rPr lang="he-IL"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"כוחות הילד" והתפתחות המוח בגיל הרך</a:t>
              </a:r>
            </a:p>
            <a:p>
              <a:pPr algn="ctr"/>
              <a:endParaRPr lang="he-IL" sz="1000" dirty="0">
                <a:latin typeface="Tahoma" panose="020B0604030504040204" pitchFamily="34" charset="0"/>
                <a:ea typeface="Tahoma" panose="020B0604030504040204" pitchFamily="34" charset="0"/>
                <a:cs typeface="Tahoma" panose="020B0604030504040204" pitchFamily="34" charset="0"/>
              </a:endParaRPr>
            </a:p>
          </p:txBody>
        </p:sp>
        <p:sp>
          <p:nvSpPr>
            <p:cNvPr id="16" name="TextBox 15">
              <a:extLst>
                <a:ext uri="{FF2B5EF4-FFF2-40B4-BE49-F238E27FC236}">
                  <a16:creationId xmlns:a16="http://schemas.microsoft.com/office/drawing/2014/main" id="{C62CEEED-CC84-42EB-A0A2-906B4FF5B842}"/>
                </a:ext>
              </a:extLst>
            </p:cNvPr>
            <p:cNvSpPr txBox="1"/>
            <p:nvPr/>
          </p:nvSpPr>
          <p:spPr>
            <a:xfrm>
              <a:off x="1535802" y="328718"/>
              <a:ext cx="1747214" cy="276999"/>
            </a:xfrm>
            <a:prstGeom prst="rect">
              <a:avLst/>
            </a:prstGeom>
            <a:noFill/>
          </p:spPr>
          <p:txBody>
            <a:bodyPr wrap="square">
              <a:spAutoFit/>
            </a:bodyPr>
            <a:lstStyle/>
            <a:p>
              <a:pPr algn="l"/>
              <a:r>
                <a:rPr lang="he-IL" sz="1200" i="0" u="none" strike="noStrike" dirty="0">
                  <a:solidFill>
                    <a:schemeClr val="tx1">
                      <a:lumMod val="75000"/>
                      <a:lumOff val="25000"/>
                    </a:schemeClr>
                  </a:solidFill>
                  <a:effectLst/>
                  <a:latin typeface="Calibri" panose="020F0502020204030204" pitchFamily="34" charset="0"/>
                  <a:ea typeface="Tahoma" panose="020B0604030504040204" pitchFamily="34" charset="0"/>
                  <a:cs typeface="Calibri" panose="020F0502020204030204" pitchFamily="34" charset="0"/>
                </a:rPr>
                <a:t>המידה שבה סיפק המפגש..</a:t>
              </a:r>
              <a:endParaRPr lang="he-IL" sz="1200" dirty="0">
                <a:solidFill>
                  <a:schemeClr val="tx1">
                    <a:lumMod val="75000"/>
                    <a:lumOff val="25000"/>
                  </a:schemeClr>
                </a:solidFill>
                <a:latin typeface="Calibri" panose="020F0502020204030204" pitchFamily="34" charset="0"/>
                <a:ea typeface="Tahoma" panose="020B0604030504040204" pitchFamily="34" charset="0"/>
                <a:cs typeface="Calibri" panose="020F0502020204030204" pitchFamily="34" charset="0"/>
              </a:endParaRPr>
            </a:p>
          </p:txBody>
        </p:sp>
        <p:sp>
          <p:nvSpPr>
            <p:cNvPr id="17" name="TextBox 16">
              <a:extLst>
                <a:ext uri="{FF2B5EF4-FFF2-40B4-BE49-F238E27FC236}">
                  <a16:creationId xmlns:a16="http://schemas.microsoft.com/office/drawing/2014/main" id="{4AB48891-8C67-41B7-A452-EF1E8DF3D175}"/>
                </a:ext>
              </a:extLst>
            </p:cNvPr>
            <p:cNvSpPr txBox="1"/>
            <p:nvPr/>
          </p:nvSpPr>
          <p:spPr>
            <a:xfrm>
              <a:off x="1454941" y="3192658"/>
              <a:ext cx="1004351" cy="861774"/>
            </a:xfrm>
            <a:prstGeom prst="rect">
              <a:avLst/>
            </a:prstGeom>
            <a:solidFill>
              <a:srgbClr val="BBD0E3"/>
            </a:solidFill>
          </p:spPr>
          <p:txBody>
            <a:bodyPr wrap="square">
              <a:spAutoFit/>
            </a:bodyPr>
            <a:lstStyle/>
            <a:p>
              <a:pPr algn="ctr"/>
              <a:r>
                <a:rPr lang="he-IL"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החוויה ההורית וקשר הורה-ילד</a:t>
              </a:r>
            </a:p>
            <a:p>
              <a:pPr algn="ctr"/>
              <a:endParaRPr lang="he-IL" sz="10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gn="ctr"/>
              <a:endParaRPr lang="he-IL" sz="1000" dirty="0">
                <a:latin typeface="Tahoma" panose="020B0604030504040204" pitchFamily="34" charset="0"/>
                <a:ea typeface="Tahoma" panose="020B0604030504040204" pitchFamily="34" charset="0"/>
                <a:cs typeface="Tahoma" panose="020B0604030504040204" pitchFamily="34" charset="0"/>
              </a:endParaRPr>
            </a:p>
          </p:txBody>
        </p:sp>
        <p:sp>
          <p:nvSpPr>
            <p:cNvPr id="18" name="TextBox 17">
              <a:extLst>
                <a:ext uri="{FF2B5EF4-FFF2-40B4-BE49-F238E27FC236}">
                  <a16:creationId xmlns:a16="http://schemas.microsoft.com/office/drawing/2014/main" id="{070F060E-ED44-4E04-B286-43EAE6F547A0}"/>
                </a:ext>
              </a:extLst>
            </p:cNvPr>
            <p:cNvSpPr txBox="1"/>
            <p:nvPr/>
          </p:nvSpPr>
          <p:spPr>
            <a:xfrm>
              <a:off x="2486260" y="3192658"/>
              <a:ext cx="949002" cy="861774"/>
            </a:xfrm>
            <a:prstGeom prst="rect">
              <a:avLst/>
            </a:prstGeom>
            <a:solidFill>
              <a:srgbClr val="BBD0E3"/>
            </a:solidFill>
          </p:spPr>
          <p:txBody>
            <a:bodyPr wrap="square">
              <a:spAutoFit/>
            </a:bodyPr>
            <a:lstStyle/>
            <a:p>
              <a:pPr algn="ctr"/>
              <a:r>
                <a:rPr lang="en-US"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PLAYFULNESS</a:t>
              </a: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he-IL"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משחקיות, יצירתיות והבנייה משותפת</a:t>
              </a:r>
              <a:endParaRPr lang="he-IL" sz="1000" dirty="0">
                <a:latin typeface="Tahoma" panose="020B0604030504040204" pitchFamily="34" charset="0"/>
                <a:ea typeface="Tahoma" panose="020B0604030504040204" pitchFamily="34" charset="0"/>
                <a:cs typeface="Tahoma" panose="020B0604030504040204" pitchFamily="34" charset="0"/>
              </a:endParaRPr>
            </a:p>
          </p:txBody>
        </p:sp>
        <p:sp>
          <p:nvSpPr>
            <p:cNvPr id="19" name="TextBox 18">
              <a:extLst>
                <a:ext uri="{FF2B5EF4-FFF2-40B4-BE49-F238E27FC236}">
                  <a16:creationId xmlns:a16="http://schemas.microsoft.com/office/drawing/2014/main" id="{404585F1-528D-44C5-858B-DCC917B8DAB7}"/>
                </a:ext>
              </a:extLst>
            </p:cNvPr>
            <p:cNvSpPr txBox="1"/>
            <p:nvPr/>
          </p:nvSpPr>
          <p:spPr>
            <a:xfrm>
              <a:off x="3462229" y="3192658"/>
              <a:ext cx="1025333" cy="861774"/>
            </a:xfrm>
            <a:prstGeom prst="rect">
              <a:avLst/>
            </a:prstGeom>
            <a:solidFill>
              <a:srgbClr val="BBD0E3"/>
            </a:solidFill>
          </p:spPr>
          <p:txBody>
            <a:bodyPr wrap="square">
              <a:spAutoFit/>
            </a:bodyPr>
            <a:lstStyle/>
            <a:p>
              <a:pPr algn="ctr"/>
              <a:r>
                <a:rPr lang="he-IL"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חשיבות המערך הקבוצתי בקבוצת הורים-פעוטות</a:t>
              </a:r>
              <a:r>
                <a:rPr lang="he-IL" sz="1000" dirty="0">
                  <a:latin typeface="Tahoma" panose="020B0604030504040204" pitchFamily="34" charset="0"/>
                  <a:ea typeface="Tahoma" panose="020B0604030504040204" pitchFamily="34" charset="0"/>
                  <a:cs typeface="Tahoma" panose="020B0604030504040204" pitchFamily="34" charset="0"/>
                </a:rPr>
                <a:t> </a:t>
              </a:r>
            </a:p>
          </p:txBody>
        </p:sp>
      </p:grpSp>
      <p:graphicFrame>
        <p:nvGraphicFramePr>
          <p:cNvPr id="21" name="Chart 20">
            <a:extLst>
              <a:ext uri="{FF2B5EF4-FFF2-40B4-BE49-F238E27FC236}">
                <a16:creationId xmlns:a16="http://schemas.microsoft.com/office/drawing/2014/main" id="{047AFC4C-BDB4-4568-B7B8-D19371673247}"/>
              </a:ext>
            </a:extLst>
          </p:cNvPr>
          <p:cNvGraphicFramePr>
            <a:graphicFrameLocks/>
          </p:cNvGraphicFramePr>
          <p:nvPr>
            <p:extLst>
              <p:ext uri="{D42A27DB-BD31-4B8C-83A1-F6EECF244321}">
                <p14:modId xmlns:p14="http://schemas.microsoft.com/office/powerpoint/2010/main" val="2871359509"/>
              </p:ext>
            </p:extLst>
          </p:nvPr>
        </p:nvGraphicFramePr>
        <p:xfrm>
          <a:off x="227209" y="4285500"/>
          <a:ext cx="4753755" cy="2234808"/>
        </p:xfrm>
        <a:graphic>
          <a:graphicData uri="http://schemas.openxmlformats.org/drawingml/2006/chart">
            <c:chart xmlns:c="http://schemas.openxmlformats.org/drawingml/2006/chart" xmlns:r="http://schemas.openxmlformats.org/officeDocument/2006/relationships" r:id="rId4"/>
          </a:graphicData>
        </a:graphic>
      </p:graphicFrame>
      <p:cxnSp>
        <p:nvCxnSpPr>
          <p:cNvPr id="27" name="Straight Connector 26">
            <a:extLst>
              <a:ext uri="{FF2B5EF4-FFF2-40B4-BE49-F238E27FC236}">
                <a16:creationId xmlns:a16="http://schemas.microsoft.com/office/drawing/2014/main" id="{FC2746CF-2AC5-499C-94E7-23238647DBD2}"/>
              </a:ext>
            </a:extLst>
          </p:cNvPr>
          <p:cNvCxnSpPr>
            <a:cxnSpLocks/>
          </p:cNvCxnSpPr>
          <p:nvPr/>
        </p:nvCxnSpPr>
        <p:spPr>
          <a:xfrm>
            <a:off x="-60960" y="4139401"/>
            <a:ext cx="518160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C413F91-5A0D-4400-8DD7-6E21AC0315F6}"/>
              </a:ext>
            </a:extLst>
          </p:cNvPr>
          <p:cNvCxnSpPr>
            <a:cxnSpLocks/>
          </p:cNvCxnSpPr>
          <p:nvPr/>
        </p:nvCxnSpPr>
        <p:spPr>
          <a:xfrm>
            <a:off x="5120640" y="400110"/>
            <a:ext cx="0" cy="6044233"/>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A54A2F85-426C-4FA2-A2B1-4FA031058E1A}"/>
              </a:ext>
            </a:extLst>
          </p:cNvPr>
          <p:cNvSpPr txBox="1"/>
          <p:nvPr/>
        </p:nvSpPr>
        <p:spPr>
          <a:xfrm>
            <a:off x="1097747" y="4123214"/>
            <a:ext cx="3166382" cy="261610"/>
          </a:xfrm>
          <a:prstGeom prst="rect">
            <a:avLst/>
          </a:prstGeom>
          <a:noFill/>
        </p:spPr>
        <p:txBody>
          <a:bodyPr wrap="square" rtlCol="1">
            <a:spAutoFit/>
          </a:bodyPr>
          <a:lstStyle/>
          <a:p>
            <a:pPr algn="ctr"/>
            <a:r>
              <a:rPr lang="he-IL" sz="1100" dirty="0">
                <a:solidFill>
                  <a:schemeClr val="tx1">
                    <a:lumMod val="75000"/>
                    <a:lumOff val="25000"/>
                  </a:schemeClr>
                </a:solidFill>
                <a:latin typeface="Calibri" panose="020F0502020204030204" pitchFamily="34" charset="0"/>
                <a:cs typeface="Calibri" panose="020F0502020204030204" pitchFamily="34" charset="0"/>
              </a:rPr>
              <a:t>תרומת ההכשרה להתנהלות עם הגיל הרך ומלוויו </a:t>
            </a:r>
            <a:r>
              <a:rPr lang="en-US" sz="1100" dirty="0">
                <a:solidFill>
                  <a:schemeClr val="tx1">
                    <a:lumMod val="75000"/>
                    <a:lumOff val="25000"/>
                  </a:schemeClr>
                </a:solidFill>
                <a:latin typeface="Calibri" panose="020F0502020204030204" pitchFamily="34" charset="0"/>
                <a:cs typeface="Calibri" panose="020F0502020204030204" pitchFamily="34" charset="0"/>
              </a:rPr>
              <a:t>N=19</a:t>
            </a:r>
            <a:endParaRPr lang="he-IL" sz="1100"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37" name="TextBox 36">
            <a:extLst>
              <a:ext uri="{FF2B5EF4-FFF2-40B4-BE49-F238E27FC236}">
                <a16:creationId xmlns:a16="http://schemas.microsoft.com/office/drawing/2014/main" id="{BE7AE57D-BB01-4E24-827B-E6E395E44B7A}"/>
              </a:ext>
            </a:extLst>
          </p:cNvPr>
          <p:cNvSpPr txBox="1"/>
          <p:nvPr/>
        </p:nvSpPr>
        <p:spPr>
          <a:xfrm>
            <a:off x="416226" y="5702204"/>
            <a:ext cx="4587630" cy="430887"/>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ctr" rtl="0"/>
            <a:r>
              <a:rPr lang="en-US" dirty="0"/>
              <a:t>“It’s important to build close-knit training groups with the same participants” (SALTA)</a:t>
            </a:r>
            <a:endParaRPr lang="he-IL" dirty="0"/>
          </a:p>
        </p:txBody>
      </p:sp>
    </p:spTree>
    <p:extLst>
      <p:ext uri="{BB962C8B-B14F-4D97-AF65-F5344CB8AC3E}">
        <p14:creationId xmlns:p14="http://schemas.microsoft.com/office/powerpoint/2010/main" val="2929246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9</a:t>
            </a:fld>
            <a:endParaRPr lang="en-US" sz="1400"/>
          </a:p>
        </p:txBody>
      </p:sp>
      <p:sp>
        <p:nvSpPr>
          <p:cNvPr id="9" name="TextBox 8">
            <a:extLst>
              <a:ext uri="{FF2B5EF4-FFF2-40B4-BE49-F238E27FC236}">
                <a16:creationId xmlns:a16="http://schemas.microsoft.com/office/drawing/2014/main" id="{AA2CE96C-6C84-469E-BF73-6DE55D02A9A7}"/>
              </a:ext>
            </a:extLst>
          </p:cNvPr>
          <p:cNvSpPr txBox="1"/>
          <p:nvPr/>
        </p:nvSpPr>
        <p:spPr>
          <a:xfrm>
            <a:off x="0" y="13946"/>
            <a:ext cx="12192000" cy="400110"/>
          </a:xfrm>
          <a:prstGeom prst="rect">
            <a:avLst/>
          </a:prstGeom>
          <a:solidFill>
            <a:srgbClr val="EC1C3C"/>
          </a:solidFill>
        </p:spPr>
        <p:txBody>
          <a:bodyPr wrap="square" rtlCol="0">
            <a:spAutoFit/>
          </a:bodyPr>
          <a:lstStyle/>
          <a:p>
            <a:r>
              <a:rPr lang="en-US" sz="2000" b="1" dirty="0">
                <a:solidFill>
                  <a:schemeClr val="bg1"/>
                </a:solidFill>
                <a:latin typeface="Tahoma" pitchFamily="34" charset="0"/>
                <a:ea typeface="Tahoma" pitchFamily="34" charset="0"/>
                <a:cs typeface="Tahoma" pitchFamily="34" charset="0"/>
              </a:rPr>
              <a:t>Training Combining Learning and Practical Experience</a:t>
            </a:r>
            <a:endParaRPr lang="he-IL" sz="2000" b="1" dirty="0">
              <a:solidFill>
                <a:schemeClr val="bg1"/>
              </a:solidFill>
              <a:latin typeface="Tahoma" pitchFamily="34" charset="0"/>
              <a:ea typeface="Tahoma" pitchFamily="34" charset="0"/>
              <a:cs typeface="Tahoma" pitchFamily="34" charset="0"/>
            </a:endParaRPr>
          </a:p>
        </p:txBody>
      </p:sp>
      <p:sp>
        <p:nvSpPr>
          <p:cNvPr id="25" name="TextBox 24">
            <a:extLst>
              <a:ext uri="{FF2B5EF4-FFF2-40B4-BE49-F238E27FC236}">
                <a16:creationId xmlns:a16="http://schemas.microsoft.com/office/drawing/2014/main" id="{E0BB9309-DC7B-4CA4-BF40-D3C85706ED97}"/>
              </a:ext>
            </a:extLst>
          </p:cNvPr>
          <p:cNvSpPr txBox="1"/>
          <p:nvPr/>
        </p:nvSpPr>
        <p:spPr>
          <a:xfrm>
            <a:off x="76197" y="4278341"/>
            <a:ext cx="6696408" cy="2146742"/>
          </a:xfrm>
          <a:prstGeom prst="rect">
            <a:avLst/>
          </a:prstGeom>
          <a:solidFill>
            <a:schemeClr val="bg1"/>
          </a:solidFill>
        </p:spPr>
        <p:txBody>
          <a:bodyPr wrap="square">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lang="en-US" sz="1200" b="1" dirty="0">
                <a:solidFill>
                  <a:srgbClr val="4978A6"/>
                </a:solidFill>
                <a:latin typeface="Tahoma" panose="020B0604030504040204" pitchFamily="34" charset="0"/>
                <a:ea typeface="Tahoma" panose="020B0604030504040204" pitchFamily="34" charset="0"/>
                <a:cs typeface="Tahoma" panose="020B0604030504040204" pitchFamily="34" charset="0"/>
              </a:rPr>
              <a:t>Content and learning characteristics to implement moving forward:</a:t>
            </a:r>
            <a:endParaRPr lang="he-IL" sz="1200" b="1" dirty="0">
              <a:solidFill>
                <a:srgbClr val="4978A6"/>
              </a:solidFill>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Providing p</a:t>
            </a:r>
            <a:r>
              <a:rPr kumimoji="0" lang="en-US" sz="11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ractical</a:t>
            </a: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role-oriented experience.</a:t>
            </a:r>
            <a:endParaRPr lang="he-IL" sz="11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Incorporating simulations and case studies for sharing and processing.</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Providing tools for improving modularity: adaptation for different ages, diverse populations, activity space and duration.</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Organizational issues for headquarter roles: building an annual early childhood work plan, marketing and design suited to the nature and costs of the activities.</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Tools</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for dealing with/supporting participants’ perception of public services (the professional image)</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3" name="TextBox 22">
            <a:extLst>
              <a:ext uri="{FF2B5EF4-FFF2-40B4-BE49-F238E27FC236}">
                <a16:creationId xmlns:a16="http://schemas.microsoft.com/office/drawing/2014/main" id="{4D8D84C5-1B3D-4E08-88B3-70F998FFD810}"/>
              </a:ext>
            </a:extLst>
          </p:cNvPr>
          <p:cNvSpPr txBox="1"/>
          <p:nvPr/>
        </p:nvSpPr>
        <p:spPr>
          <a:xfrm>
            <a:off x="1" y="3393257"/>
            <a:ext cx="12192000" cy="854080"/>
          </a:xfrm>
          <a:prstGeom prst="rect">
            <a:avLst/>
          </a:prstGeom>
          <a:solidFill>
            <a:srgbClr val="90B6DD"/>
          </a:solidFill>
        </p:spPr>
        <p:txBody>
          <a:bodyPr wrap="square">
            <a:spAutoFit/>
          </a:bodyPr>
          <a:lstStyle/>
          <a:p>
            <a:pPr lvl="2" algn="l">
              <a:lnSpc>
                <a:spcPct val="150000"/>
              </a:lnSpc>
              <a:buClr>
                <a:srgbClr val="F9BC25"/>
              </a:buClr>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After each session</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the Urban95 TLV team was given detailed intermediate reports based on the participants’ feedback. In general:</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200150" lvl="2" indent="-285750" algn="l">
              <a:lnSpc>
                <a:spcPct val="150000"/>
              </a:lnSpc>
              <a:buClr>
                <a:schemeClr val="bg1"/>
              </a:buClr>
              <a:buFont typeface="Tahoma" panose="020B0604030504040204" pitchFamily="34" charset="0"/>
              <a:buChar char="█"/>
              <a:defRPr/>
            </a:pP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a:t>
            </a: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participants evaluated the instruction style in terms of </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clarity of the content and answers to questions highly for all sessions, lectures, and workshops.</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200150" lvl="2" indent="-285750" algn="l">
              <a:lnSpc>
                <a:spcPct val="150000"/>
              </a:lnSpc>
              <a:buClr>
                <a:schemeClr val="bg1"/>
              </a:buClr>
              <a:buFont typeface="Tahoma" panose="020B0604030504040204" pitchFamily="34" charset="0"/>
              <a:buChar char="█"/>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sessions exceeded the participants’ expectations and they felt the length</a:t>
            </a:r>
            <a:r>
              <a:rPr kumimoji="0" lang="en-US" sz="11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of each session was appropriate.</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4" name="TextBox 23">
            <a:extLst>
              <a:ext uri="{FF2B5EF4-FFF2-40B4-BE49-F238E27FC236}">
                <a16:creationId xmlns:a16="http://schemas.microsoft.com/office/drawing/2014/main" id="{35F45049-D307-4E6F-BCF8-842E4F26C572}"/>
              </a:ext>
            </a:extLst>
          </p:cNvPr>
          <p:cNvSpPr txBox="1"/>
          <p:nvPr/>
        </p:nvSpPr>
        <p:spPr>
          <a:xfrm>
            <a:off x="7737263" y="349673"/>
            <a:ext cx="4569872" cy="3107967"/>
          </a:xfrm>
          <a:prstGeom prst="rect">
            <a:avLst/>
          </a:prstGeom>
          <a:noFill/>
        </p:spPr>
        <p:txBody>
          <a:bodyPr wrap="square">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lang="en-US" sz="1200" b="1" dirty="0">
                <a:solidFill>
                  <a:srgbClr val="4978A6"/>
                </a:solidFill>
                <a:latin typeface="Tahoma" panose="020B0604030504040204" pitchFamily="34" charset="0"/>
                <a:ea typeface="Tahoma" panose="020B0604030504040204" pitchFamily="34" charset="0"/>
                <a:cs typeface="Tahoma" panose="020B0604030504040204" pitchFamily="34" charset="0"/>
              </a:rPr>
              <a:t>Acquiring practical tools:</a:t>
            </a:r>
            <a:endParaRPr lang="he-IL" sz="1200" b="1" dirty="0">
              <a:solidFill>
                <a:srgbClr val="4978A6"/>
              </a:solidFill>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Expanding points</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of view – developing communication and workshop facilitation skills and a more fine-tuned approach to working with young children and their caregivers.</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Focusing on parents</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the parent-child relationship.</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Getting practical ideas to implement with the group (during the activity) and at the </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community center.</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Expanding knowledge establishes</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professionalism and confidence and promotes skillful coping and more accurate advice.</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Headquarters: establishing the content offerings and marketing strategy for the community center based on the knowledge</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acquired. Gaining a better understanding of the coordinator’s position as mediating between supporting workshops and the social and service-oriented aspect.</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6" name="TextBox 25">
            <a:extLst>
              <a:ext uri="{FF2B5EF4-FFF2-40B4-BE49-F238E27FC236}">
                <a16:creationId xmlns:a16="http://schemas.microsoft.com/office/drawing/2014/main" id="{C446B5ED-04E5-4563-A95C-C3320DDD4F15}"/>
              </a:ext>
            </a:extLst>
          </p:cNvPr>
          <p:cNvSpPr txBox="1"/>
          <p:nvPr/>
        </p:nvSpPr>
        <p:spPr>
          <a:xfrm>
            <a:off x="115136" y="349673"/>
            <a:ext cx="4373083" cy="3107967"/>
          </a:xfrm>
          <a:prstGeom prst="rect">
            <a:avLst/>
          </a:prstGeom>
          <a:noFill/>
        </p:spPr>
        <p:txBody>
          <a:bodyPr wrap="square">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kumimoji="0" lang="en-US" sz="1200" b="1" i="0" u="none" strike="noStrike" kern="1200" cap="none" spc="0" normalizeH="0" baseline="0" noProof="0" dirty="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Training contribution:</a:t>
            </a:r>
            <a:endParaRPr kumimoji="0" lang="he-IL" sz="1200" b="1" i="0" u="none" strike="noStrike" kern="1200" cap="none" spc="0" normalizeH="0" baseline="0" noProof="0" dirty="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Expanding </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knowledge regarding the importance of the parents and the parent-child relationship; looking at the group.</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Strengthening existing knowledge</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intuition; theoretical conceptualization.</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Meeting with colleagues</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 professional learning and a social experience</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Participants expressed great appreciation for the fact that the event was held, that attention was given to those working</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in the field, and for the high quality of the professional content and instructors. </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Among the coordinators: reminding them of</a:t>
            </a:r>
            <a:r>
              <a:rPr kumimoji="0" lang="en-US" sz="1000" b="0" i="0" u="none" strike="noStrike" kern="1200" cap="none" spc="0" normalizeH="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/helping them internalize the significance of their daily work with young children and their caregivers.</a:t>
            </a:r>
            <a:endParaRPr kumimoji="0" lang="he-IL"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9" name="TextBox 28">
            <a:extLst>
              <a:ext uri="{FF2B5EF4-FFF2-40B4-BE49-F238E27FC236}">
                <a16:creationId xmlns:a16="http://schemas.microsoft.com/office/drawing/2014/main" id="{697E1282-ADE4-4F4E-88F4-C9DA18ED5892}"/>
              </a:ext>
            </a:extLst>
          </p:cNvPr>
          <p:cNvSpPr txBox="1"/>
          <p:nvPr/>
        </p:nvSpPr>
        <p:spPr>
          <a:xfrm>
            <a:off x="3919465" y="1108188"/>
            <a:ext cx="3817797" cy="900246"/>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sz="1050" dirty="0"/>
              <a:t>“I gained knowledge, saw situations from different perspectives, came to understand that each parent/child is a whole world and what’s right for one person at a certain time is not necessarily right for another or for the same person at a different time. And to always be humble and compassionate” (Coordinator)</a:t>
            </a:r>
            <a:endParaRPr lang="he-IL" sz="1050" dirty="0"/>
          </a:p>
        </p:txBody>
      </p:sp>
      <p:sp>
        <p:nvSpPr>
          <p:cNvPr id="30" name="TextBox 29">
            <a:extLst>
              <a:ext uri="{FF2B5EF4-FFF2-40B4-BE49-F238E27FC236}">
                <a16:creationId xmlns:a16="http://schemas.microsoft.com/office/drawing/2014/main" id="{CC5399FA-340C-4454-AE4F-9B6F7BDAC054}"/>
              </a:ext>
            </a:extLst>
          </p:cNvPr>
          <p:cNvSpPr txBox="1"/>
          <p:nvPr/>
        </p:nvSpPr>
        <p:spPr>
          <a:xfrm>
            <a:off x="6700881" y="4335306"/>
            <a:ext cx="4907690" cy="600164"/>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a:t>“We could also have workshops on issues that are not related to specific roles… how to physically work in a way that allows us to sustain our energy over time, proper time management, group brain-storming on professional issues” (Digitaf)</a:t>
            </a:r>
            <a:endParaRPr lang="he-IL" dirty="0"/>
          </a:p>
        </p:txBody>
      </p:sp>
      <p:sp>
        <p:nvSpPr>
          <p:cNvPr id="31" name="TextBox 30">
            <a:extLst>
              <a:ext uri="{FF2B5EF4-FFF2-40B4-BE49-F238E27FC236}">
                <a16:creationId xmlns:a16="http://schemas.microsoft.com/office/drawing/2014/main" id="{17E32F58-FDDE-489D-835C-900E911D58B8}"/>
              </a:ext>
            </a:extLst>
          </p:cNvPr>
          <p:cNvSpPr txBox="1"/>
          <p:nvPr/>
        </p:nvSpPr>
        <p:spPr>
          <a:xfrm>
            <a:off x="4388421" y="2851919"/>
            <a:ext cx="3448639" cy="577081"/>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sz="1050" dirty="0"/>
              <a:t>“Communicating with parents, the coordinator’s role as a link between the therapeutic space and the social one” (Coordinator)</a:t>
            </a:r>
            <a:endParaRPr lang="he-IL" sz="1050" dirty="0"/>
          </a:p>
        </p:txBody>
      </p:sp>
      <p:sp>
        <p:nvSpPr>
          <p:cNvPr id="33" name="TextBox 32">
            <a:extLst>
              <a:ext uri="{FF2B5EF4-FFF2-40B4-BE49-F238E27FC236}">
                <a16:creationId xmlns:a16="http://schemas.microsoft.com/office/drawing/2014/main" id="{B1AB86ED-CF7F-4DE6-9025-0A3006CCCC71}"/>
              </a:ext>
            </a:extLst>
          </p:cNvPr>
          <p:cNvSpPr txBox="1"/>
          <p:nvPr/>
        </p:nvSpPr>
        <p:spPr>
          <a:xfrm>
            <a:off x="4287769" y="471732"/>
            <a:ext cx="3160863" cy="577081"/>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sz="1050" dirty="0"/>
              <a:t>“I gained insights about the importance of conducting the group session in a way that was suited to the content conveyed” (Digitaf)</a:t>
            </a:r>
            <a:endParaRPr lang="he-IL" sz="1050" dirty="0"/>
          </a:p>
        </p:txBody>
      </p:sp>
      <p:sp>
        <p:nvSpPr>
          <p:cNvPr id="34" name="TextBox 33">
            <a:extLst>
              <a:ext uri="{FF2B5EF4-FFF2-40B4-BE49-F238E27FC236}">
                <a16:creationId xmlns:a16="http://schemas.microsoft.com/office/drawing/2014/main" id="{85C8971F-42FA-4B8B-B5B6-523CE586485A}"/>
              </a:ext>
            </a:extLst>
          </p:cNvPr>
          <p:cNvSpPr txBox="1"/>
          <p:nvPr/>
        </p:nvSpPr>
        <p:spPr>
          <a:xfrm>
            <a:off x="4394592" y="2050038"/>
            <a:ext cx="3402815" cy="738664"/>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sz="1050" dirty="0"/>
              <a:t>“Addressing the ‘hall of mirrors.’ Paying attention to the complex layers in the group – the group, the parents, the children, the relationship, and myself” (Lecturer at a family health center)</a:t>
            </a:r>
            <a:endParaRPr lang="he-IL" sz="1050" dirty="0"/>
          </a:p>
        </p:txBody>
      </p:sp>
      <p:sp>
        <p:nvSpPr>
          <p:cNvPr id="35" name="TextBox 34">
            <a:extLst>
              <a:ext uri="{FF2B5EF4-FFF2-40B4-BE49-F238E27FC236}">
                <a16:creationId xmlns:a16="http://schemas.microsoft.com/office/drawing/2014/main" id="{480938DF-B322-442F-BEDE-6FB4768FB3D5}"/>
              </a:ext>
            </a:extLst>
          </p:cNvPr>
          <p:cNvSpPr txBox="1"/>
          <p:nvPr/>
        </p:nvSpPr>
        <p:spPr>
          <a:xfrm>
            <a:off x="6700881" y="5023439"/>
            <a:ext cx="4907690" cy="769441"/>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a:t>“Thank you so much for the whole session series. It was clear a lot of thought went into it. The session with other facilitators and coordinators was wonderful and brought us closer together. Most of the lectures were interesting and enlightening” (Digitaf)</a:t>
            </a:r>
            <a:endParaRPr lang="he-IL" dirty="0"/>
          </a:p>
        </p:txBody>
      </p:sp>
      <p:pic>
        <p:nvPicPr>
          <p:cNvPr id="14" name="Graphic 13" descr="Pin outline">
            <a:extLst>
              <a:ext uri="{FF2B5EF4-FFF2-40B4-BE49-F238E27FC236}">
                <a16:creationId xmlns:a16="http://schemas.microsoft.com/office/drawing/2014/main" id="{711EE73F-0001-48B4-A63D-C557FE2C9B6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11461707" y="3565444"/>
            <a:ext cx="475145" cy="475145"/>
          </a:xfrm>
          <a:prstGeom prst="rect">
            <a:avLst/>
          </a:prstGeom>
        </p:spPr>
      </p:pic>
      <p:sp>
        <p:nvSpPr>
          <p:cNvPr id="17" name="TextBox 16">
            <a:extLst>
              <a:ext uri="{FF2B5EF4-FFF2-40B4-BE49-F238E27FC236}">
                <a16:creationId xmlns:a16="http://schemas.microsoft.com/office/drawing/2014/main" id="{8350910A-68D5-46D9-9D68-3A7CBB4F8E1C}"/>
              </a:ext>
            </a:extLst>
          </p:cNvPr>
          <p:cNvSpPr txBox="1"/>
          <p:nvPr/>
        </p:nvSpPr>
        <p:spPr>
          <a:xfrm>
            <a:off x="6700881" y="5883664"/>
            <a:ext cx="4907690" cy="769441"/>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a:t>“I think that having everyone together – community center coordinators, family health centers, psychologists that facilitate groups, Digitaf and SALTA – made it miss the mark. Things often felt too general and not suited to our specific needs, unfortunately” (Digitaf)</a:t>
            </a:r>
            <a:endParaRPr lang="he-IL" dirty="0"/>
          </a:p>
        </p:txBody>
      </p:sp>
    </p:spTree>
    <p:extLst>
      <p:ext uri="{BB962C8B-B14F-4D97-AF65-F5344CB8AC3E}">
        <p14:creationId xmlns:p14="http://schemas.microsoft.com/office/powerpoint/2010/main" val="512126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מסמך" ma:contentTypeID="0x01010005535F330352E547AA3D8F0C969A97FB" ma:contentTypeVersion="20" ma:contentTypeDescription="צור מסמך חדש." ma:contentTypeScope="" ma:versionID="54b1a9084b8fde23907f9b447bf6e0b1">
  <xsd:schema xmlns:xsd="http://www.w3.org/2001/XMLSchema" xmlns:xs="http://www.w3.org/2001/XMLSchema" xmlns:p="http://schemas.microsoft.com/office/2006/metadata/properties" xmlns:ns2="3096e91d-ebd7-4ce5-b2b3-56d74390b557" xmlns:ns3="4ba3be25-03aa-45c2-b90f-d8c255107eb7" xmlns:ns4="66206a12-aca6-4383-82db-f7b25037d731" targetNamespace="http://schemas.microsoft.com/office/2006/metadata/properties" ma:root="true" ma:fieldsID="19c77e7efc1634fecc00fa0d6d2a0779" ns2:_="" ns3:_="" ns4:_="">
    <xsd:import namespace="3096e91d-ebd7-4ce5-b2b3-56d74390b557"/>
    <xsd:import namespace="4ba3be25-03aa-45c2-b90f-d8c255107eb7"/>
    <xsd:import namespace="66206a12-aca6-4383-82db-f7b25037d7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2:MediaLengthInSeconds" minOccurs="0"/>
                <xsd:element ref="ns4: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96e91d-ebd7-4ce5-b2b3-56d74390b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תגיות תמונה" ma:readOnly="false" ma:fieldId="{5cf76f15-5ced-4ddc-b409-7134ff3c332f}" ma:taxonomyMulti="true" ma:sspId="a557658c-0fa3-4305-8778-78d8ea3b7e7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ba3be25-03aa-45c2-b90f-d8c255107eb7" elementFormDefault="qualified">
    <xsd:import namespace="http://schemas.microsoft.com/office/2006/documentManagement/types"/>
    <xsd:import namespace="http://schemas.microsoft.com/office/infopath/2007/PartnerControls"/>
    <xsd:element name="SharedWithUsers" ma:index="10"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משותף עם פרטים"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206a12-aca6-4383-82db-f7b25037d731" elementFormDefault="qualified">
    <xsd:import namespace="http://schemas.microsoft.com/office/2006/documentManagement/types"/>
    <xsd:import namespace="http://schemas.microsoft.com/office/infopath/2007/PartnerControls"/>
    <xsd:element name="TaxCatchAll" ma:index="21" nillable="true" ma:displayName="עמודת 'תפוס הכל' של טקסונומיה" ma:hidden="true" ma:list="{153ba520-b991-433c-a0d4-d083743f123b}" ma:internalName="TaxCatchAll" ma:showField="CatchAllData" ma:web="66206a12-aca6-4383-82db-f7b25037d7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ba3be25-03aa-45c2-b90f-d8c255107eb7">
      <UserInfo>
        <DisplayName>Shimrit Slonim Franco</DisplayName>
        <AccountId>2392</AccountId>
        <AccountType/>
      </UserInfo>
      <UserInfo>
        <DisplayName>Alona Tsirulnikov</DisplayName>
        <AccountId>366</AccountId>
        <AccountType/>
      </UserInfo>
      <UserInfo>
        <DisplayName>Sharon Brand Martin</DisplayName>
        <AccountId>236</AccountId>
        <AccountType/>
      </UserInfo>
      <UserInfo>
        <DisplayName>Netanel Katzir</DisplayName>
        <AccountId>2606</AccountId>
        <AccountType/>
      </UserInfo>
    </SharedWithUsers>
    <lcf76f155ced4ddcb4097134ff3c332f xmlns="3096e91d-ebd7-4ce5-b2b3-56d74390b557">
      <Terms xmlns="http://schemas.microsoft.com/office/infopath/2007/PartnerControls"/>
    </lcf76f155ced4ddcb4097134ff3c332f>
    <TaxCatchAll xmlns="66206a12-aca6-4383-82db-f7b25037d731" xsi:nil="true"/>
  </documentManagement>
</p:properties>
</file>

<file path=customXml/itemProps1.xml><?xml version="1.0" encoding="utf-8"?>
<ds:datastoreItem xmlns:ds="http://schemas.openxmlformats.org/officeDocument/2006/customXml" ds:itemID="{C3653B81-70FC-4DA4-8A26-1B40E1343FEF}">
  <ds:schemaRefs>
    <ds:schemaRef ds:uri="http://schemas.microsoft.com/sharepoint/v3/contenttype/forms"/>
  </ds:schemaRefs>
</ds:datastoreItem>
</file>

<file path=customXml/itemProps2.xml><?xml version="1.0" encoding="utf-8"?>
<ds:datastoreItem xmlns:ds="http://schemas.openxmlformats.org/officeDocument/2006/customXml" ds:itemID="{6A6D7E38-BD9C-44D9-8937-5AD62A316CB3}">
  <ds:schemaRefs>
    <ds:schemaRef ds:uri="3096e91d-ebd7-4ce5-b2b3-56d74390b557"/>
    <ds:schemaRef ds:uri="4ba3be25-03aa-45c2-b90f-d8c255107eb7"/>
    <ds:schemaRef ds:uri="66206a12-aca6-4383-82db-f7b25037d73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DABB023-BCFA-4EEF-B7E6-12D80018A417}">
  <ds:schemaRefs>
    <ds:schemaRef ds:uri="66206a12-aca6-4383-82db-f7b25037d731"/>
    <ds:schemaRef ds:uri="3096e91d-ebd7-4ce5-b2b3-56d74390b557"/>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4ba3be25-03aa-45c2-b90f-d8c255107eb7"/>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25557</TotalTime>
  <Words>6030</Words>
  <Application>Microsoft Macintosh PowerPoint</Application>
  <PresentationFormat>Widescreen</PresentationFormat>
  <Paragraphs>457</Paragraphs>
  <Slides>17</Slides>
  <Notes>14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Almoni Neue DL 4.0 AAA</vt:lpstr>
      <vt:lpstr>Almoni Neue DL 4.0 AAA Light</vt:lpstr>
      <vt:lpstr>Arial</vt:lpstr>
      <vt:lpstr>Calibri</vt:lpstr>
      <vt:lpstr>Calibri Light</vt:lpstr>
      <vt:lpstr>Courier New</vt:lpstr>
      <vt:lpstr>Tahoma</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Olya Nesterov</dc:creator>
  <cp:lastModifiedBy>Editor</cp:lastModifiedBy>
  <cp:revision>323</cp:revision>
  <cp:lastPrinted>2021-06-10T15:07:05Z</cp:lastPrinted>
  <dcterms:created xsi:type="dcterms:W3CDTF">2020-06-25T07:38:36Z</dcterms:created>
  <dcterms:modified xsi:type="dcterms:W3CDTF">2022-07-05T14:24:40Z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0x01010005535F330352E547AA3D8F0C969A97FB</vt:lpwstr>
  </property>
  <property fmtid="{D5CDD505-2E9C-101B-9397-08002B2CF9AE}" pid="3" name="MediaServiceImageTags">
    <vt:lpwstr/>
  </property>
</Properties>
</file>